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 id="2147483660" r:id="rId2"/>
  </p:sldMasterIdLst>
  <p:notesMasterIdLst>
    <p:notesMasterId r:id="rId42"/>
  </p:notesMasterIdLst>
  <p:handoutMasterIdLst>
    <p:handoutMasterId r:id="rId43"/>
  </p:handoutMasterIdLst>
  <p:sldIdLst>
    <p:sldId id="2551" r:id="rId3"/>
    <p:sldId id="341" r:id="rId4"/>
    <p:sldId id="309" r:id="rId5"/>
    <p:sldId id="2557" r:id="rId6"/>
    <p:sldId id="258" r:id="rId7"/>
    <p:sldId id="259" r:id="rId8"/>
    <p:sldId id="262" r:id="rId9"/>
    <p:sldId id="2553" r:id="rId10"/>
    <p:sldId id="2556" r:id="rId11"/>
    <p:sldId id="2554" r:id="rId12"/>
    <p:sldId id="263" r:id="rId13"/>
    <p:sldId id="313" r:id="rId14"/>
    <p:sldId id="268" r:id="rId15"/>
    <p:sldId id="2555" r:id="rId16"/>
    <p:sldId id="2552" r:id="rId17"/>
    <p:sldId id="348" r:id="rId18"/>
    <p:sldId id="332" r:id="rId19"/>
    <p:sldId id="349" r:id="rId20"/>
    <p:sldId id="333" r:id="rId21"/>
    <p:sldId id="334" r:id="rId22"/>
    <p:sldId id="276" r:id="rId23"/>
    <p:sldId id="350" r:id="rId24"/>
    <p:sldId id="278" r:id="rId25"/>
    <p:sldId id="347" r:id="rId26"/>
    <p:sldId id="351" r:id="rId27"/>
    <p:sldId id="279" r:id="rId28"/>
    <p:sldId id="2559" r:id="rId29"/>
    <p:sldId id="290" r:id="rId30"/>
    <p:sldId id="305" r:id="rId31"/>
    <p:sldId id="297" r:id="rId32"/>
    <p:sldId id="2560" r:id="rId33"/>
    <p:sldId id="2561" r:id="rId34"/>
    <p:sldId id="312" r:id="rId35"/>
    <p:sldId id="306" r:id="rId36"/>
    <p:sldId id="2558" r:id="rId37"/>
    <p:sldId id="342" r:id="rId38"/>
    <p:sldId id="344" r:id="rId39"/>
    <p:sldId id="345" r:id="rId40"/>
    <p:sldId id="346" r:id="rId41"/>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501" autoAdjust="0"/>
  </p:normalViewPr>
  <p:slideViewPr>
    <p:cSldViewPr>
      <p:cViewPr varScale="1">
        <p:scale>
          <a:sx n="111" d="100"/>
          <a:sy n="111" d="100"/>
        </p:scale>
        <p:origin x="16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2" d="100"/>
          <a:sy n="42" d="100"/>
        </p:scale>
        <p:origin x="-1434" y="-10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n, Amber" userId="c1bb28ff-c644-4071-8397-dd75b948cfa1" providerId="ADAL" clId="{386B1DFC-32AE-4839-AA20-9EAF2D45F2B5}"/>
    <pc:docChg chg="custSel modSld">
      <pc:chgData name="Horn, Amber" userId="c1bb28ff-c644-4071-8397-dd75b948cfa1" providerId="ADAL" clId="{386B1DFC-32AE-4839-AA20-9EAF2D45F2B5}" dt="2025-11-12T18:10:39.650" v="264" actId="20577"/>
      <pc:docMkLst>
        <pc:docMk/>
      </pc:docMkLst>
      <pc:sldChg chg="modSp mod">
        <pc:chgData name="Horn, Amber" userId="c1bb28ff-c644-4071-8397-dd75b948cfa1" providerId="ADAL" clId="{386B1DFC-32AE-4839-AA20-9EAF2D45F2B5}" dt="2025-11-12T18:04:38.189" v="3" actId="20577"/>
        <pc:sldMkLst>
          <pc:docMk/>
          <pc:sldMk cId="0" sldId="279"/>
        </pc:sldMkLst>
        <pc:spChg chg="mod">
          <ac:chgData name="Horn, Amber" userId="c1bb28ff-c644-4071-8397-dd75b948cfa1" providerId="ADAL" clId="{386B1DFC-32AE-4839-AA20-9EAF2D45F2B5}" dt="2025-11-12T18:04:38.189" v="3" actId="20577"/>
          <ac:spMkLst>
            <pc:docMk/>
            <pc:sldMk cId="0" sldId="279"/>
            <ac:spMk id="4" creationId="{A018B3D4-C1E7-AFD3-71F0-E1B33F80D72C}"/>
          </ac:spMkLst>
        </pc:spChg>
      </pc:sldChg>
      <pc:sldChg chg="modSp mod">
        <pc:chgData name="Horn, Amber" userId="c1bb28ff-c644-4071-8397-dd75b948cfa1" providerId="ADAL" clId="{386B1DFC-32AE-4839-AA20-9EAF2D45F2B5}" dt="2025-11-12T18:05:14.142" v="11" actId="20577"/>
        <pc:sldMkLst>
          <pc:docMk/>
          <pc:sldMk cId="0" sldId="290"/>
        </pc:sldMkLst>
        <pc:spChg chg="mod">
          <ac:chgData name="Horn, Amber" userId="c1bb28ff-c644-4071-8397-dd75b948cfa1" providerId="ADAL" clId="{386B1DFC-32AE-4839-AA20-9EAF2D45F2B5}" dt="2025-11-12T18:05:14.142" v="11" actId="20577"/>
          <ac:spMkLst>
            <pc:docMk/>
            <pc:sldMk cId="0" sldId="290"/>
            <ac:spMk id="6" creationId="{F27BEEF9-7118-58E1-2B94-140E07E4919C}"/>
          </ac:spMkLst>
        </pc:spChg>
      </pc:sldChg>
      <pc:sldChg chg="modSp mod">
        <pc:chgData name="Horn, Amber" userId="c1bb28ff-c644-4071-8397-dd75b948cfa1" providerId="ADAL" clId="{386B1DFC-32AE-4839-AA20-9EAF2D45F2B5}" dt="2025-11-12T18:07:18.099" v="128" actId="20577"/>
        <pc:sldMkLst>
          <pc:docMk/>
          <pc:sldMk cId="0" sldId="297"/>
        </pc:sldMkLst>
        <pc:spChg chg="mod">
          <ac:chgData name="Horn, Amber" userId="c1bb28ff-c644-4071-8397-dd75b948cfa1" providerId="ADAL" clId="{386B1DFC-32AE-4839-AA20-9EAF2D45F2B5}" dt="2025-11-12T18:07:18.099" v="128" actId="20577"/>
          <ac:spMkLst>
            <pc:docMk/>
            <pc:sldMk cId="0" sldId="297"/>
            <ac:spMk id="5124" creationId="{18B6B446-00FC-41F3-97F8-72BE1C2E3BC0}"/>
          </ac:spMkLst>
        </pc:spChg>
      </pc:sldChg>
      <pc:sldChg chg="modSp mod">
        <pc:chgData name="Horn, Amber" userId="c1bb28ff-c644-4071-8397-dd75b948cfa1" providerId="ADAL" clId="{386B1DFC-32AE-4839-AA20-9EAF2D45F2B5}" dt="2025-11-12T18:06:06.350" v="18" actId="20577"/>
        <pc:sldMkLst>
          <pc:docMk/>
          <pc:sldMk cId="0" sldId="305"/>
        </pc:sldMkLst>
        <pc:spChg chg="mod">
          <ac:chgData name="Horn, Amber" userId="c1bb28ff-c644-4071-8397-dd75b948cfa1" providerId="ADAL" clId="{386B1DFC-32AE-4839-AA20-9EAF2D45F2B5}" dt="2025-11-12T18:05:32.598" v="15" actId="20577"/>
          <ac:spMkLst>
            <pc:docMk/>
            <pc:sldMk cId="0" sldId="305"/>
            <ac:spMk id="6" creationId="{C14F0714-1C1E-A074-56EA-7CCF18D2F84D}"/>
          </ac:spMkLst>
        </pc:spChg>
        <pc:spChg chg="mod">
          <ac:chgData name="Horn, Amber" userId="c1bb28ff-c644-4071-8397-dd75b948cfa1" providerId="ADAL" clId="{386B1DFC-32AE-4839-AA20-9EAF2D45F2B5}" dt="2025-11-12T18:06:06.350" v="18" actId="20577"/>
          <ac:spMkLst>
            <pc:docMk/>
            <pc:sldMk cId="0" sldId="305"/>
            <ac:spMk id="31747" creationId="{F589FDBD-045D-462A-8BBD-C5CF6D8FF52C}"/>
          </ac:spMkLst>
        </pc:spChg>
      </pc:sldChg>
      <pc:sldChg chg="modSp mod">
        <pc:chgData name="Horn, Amber" userId="c1bb28ff-c644-4071-8397-dd75b948cfa1" providerId="ADAL" clId="{386B1DFC-32AE-4839-AA20-9EAF2D45F2B5}" dt="2025-11-12T18:09:57.259" v="243" actId="20577"/>
        <pc:sldMkLst>
          <pc:docMk/>
          <pc:sldMk cId="0" sldId="306"/>
        </pc:sldMkLst>
        <pc:spChg chg="mod">
          <ac:chgData name="Horn, Amber" userId="c1bb28ff-c644-4071-8397-dd75b948cfa1" providerId="ADAL" clId="{386B1DFC-32AE-4839-AA20-9EAF2D45F2B5}" dt="2025-11-12T18:09:57.259" v="243" actId="20577"/>
          <ac:spMkLst>
            <pc:docMk/>
            <pc:sldMk cId="0" sldId="306"/>
            <ac:spMk id="4" creationId="{330745F2-8155-54EB-7992-30028EC6D68D}"/>
          </ac:spMkLst>
        </pc:spChg>
      </pc:sldChg>
      <pc:sldChg chg="modSp mod">
        <pc:chgData name="Horn, Amber" userId="c1bb28ff-c644-4071-8397-dd75b948cfa1" providerId="ADAL" clId="{386B1DFC-32AE-4839-AA20-9EAF2D45F2B5}" dt="2025-11-12T18:09:49.324" v="239" actId="20577"/>
        <pc:sldMkLst>
          <pc:docMk/>
          <pc:sldMk cId="0" sldId="312"/>
        </pc:sldMkLst>
        <pc:spChg chg="mod">
          <ac:chgData name="Horn, Amber" userId="c1bb28ff-c644-4071-8397-dd75b948cfa1" providerId="ADAL" clId="{386B1DFC-32AE-4839-AA20-9EAF2D45F2B5}" dt="2025-11-12T18:09:49.324" v="239" actId="20577"/>
          <ac:spMkLst>
            <pc:docMk/>
            <pc:sldMk cId="0" sldId="312"/>
            <ac:spMk id="4" creationId="{406EBB76-AA84-12DA-DB73-8145C1248C64}"/>
          </ac:spMkLst>
        </pc:spChg>
      </pc:sldChg>
      <pc:sldChg chg="modSp mod">
        <pc:chgData name="Horn, Amber" userId="c1bb28ff-c644-4071-8397-dd75b948cfa1" providerId="ADAL" clId="{386B1DFC-32AE-4839-AA20-9EAF2D45F2B5}" dt="2025-11-12T18:10:21.427" v="252" actId="20577"/>
        <pc:sldMkLst>
          <pc:docMk/>
          <pc:sldMk cId="3007281272" sldId="342"/>
        </pc:sldMkLst>
        <pc:spChg chg="mod">
          <ac:chgData name="Horn, Amber" userId="c1bb28ff-c644-4071-8397-dd75b948cfa1" providerId="ADAL" clId="{386B1DFC-32AE-4839-AA20-9EAF2D45F2B5}" dt="2025-11-12T18:10:21.427" v="252" actId="20577"/>
          <ac:spMkLst>
            <pc:docMk/>
            <pc:sldMk cId="3007281272" sldId="342"/>
            <ac:spMk id="5" creationId="{A6BE9F20-91E4-621B-F264-20F6F04DC932}"/>
          </ac:spMkLst>
        </pc:spChg>
      </pc:sldChg>
      <pc:sldChg chg="modSp mod">
        <pc:chgData name="Horn, Amber" userId="c1bb28ff-c644-4071-8397-dd75b948cfa1" providerId="ADAL" clId="{386B1DFC-32AE-4839-AA20-9EAF2D45F2B5}" dt="2025-11-12T18:10:27.019" v="256" actId="20577"/>
        <pc:sldMkLst>
          <pc:docMk/>
          <pc:sldMk cId="1152642209" sldId="344"/>
        </pc:sldMkLst>
        <pc:spChg chg="mod">
          <ac:chgData name="Horn, Amber" userId="c1bb28ff-c644-4071-8397-dd75b948cfa1" providerId="ADAL" clId="{386B1DFC-32AE-4839-AA20-9EAF2D45F2B5}" dt="2025-11-12T18:10:27.019" v="256" actId="20577"/>
          <ac:spMkLst>
            <pc:docMk/>
            <pc:sldMk cId="1152642209" sldId="344"/>
            <ac:spMk id="5" creationId="{CBED2B96-B8F1-0E4C-09CA-DD629EFEDEB8}"/>
          </ac:spMkLst>
        </pc:spChg>
      </pc:sldChg>
      <pc:sldChg chg="modSp mod">
        <pc:chgData name="Horn, Amber" userId="c1bb28ff-c644-4071-8397-dd75b948cfa1" providerId="ADAL" clId="{386B1DFC-32AE-4839-AA20-9EAF2D45F2B5}" dt="2025-11-12T18:10:33.707" v="260" actId="20577"/>
        <pc:sldMkLst>
          <pc:docMk/>
          <pc:sldMk cId="1821231084" sldId="345"/>
        </pc:sldMkLst>
        <pc:spChg chg="mod">
          <ac:chgData name="Horn, Amber" userId="c1bb28ff-c644-4071-8397-dd75b948cfa1" providerId="ADAL" clId="{386B1DFC-32AE-4839-AA20-9EAF2D45F2B5}" dt="2025-11-12T18:10:33.707" v="260" actId="20577"/>
          <ac:spMkLst>
            <pc:docMk/>
            <pc:sldMk cId="1821231084" sldId="345"/>
            <ac:spMk id="5" creationId="{9958D321-62FF-0400-92A6-E670FF88F28E}"/>
          </ac:spMkLst>
        </pc:spChg>
      </pc:sldChg>
      <pc:sldChg chg="modSp mod">
        <pc:chgData name="Horn, Amber" userId="c1bb28ff-c644-4071-8397-dd75b948cfa1" providerId="ADAL" clId="{386B1DFC-32AE-4839-AA20-9EAF2D45F2B5}" dt="2025-11-12T18:10:39.650" v="264" actId="20577"/>
        <pc:sldMkLst>
          <pc:docMk/>
          <pc:sldMk cId="2250719762" sldId="346"/>
        </pc:sldMkLst>
        <pc:spChg chg="mod">
          <ac:chgData name="Horn, Amber" userId="c1bb28ff-c644-4071-8397-dd75b948cfa1" providerId="ADAL" clId="{386B1DFC-32AE-4839-AA20-9EAF2D45F2B5}" dt="2025-11-12T18:10:39.650" v="264" actId="20577"/>
          <ac:spMkLst>
            <pc:docMk/>
            <pc:sldMk cId="2250719762" sldId="346"/>
            <ac:spMk id="5" creationId="{5F55F00B-A7E0-273B-99DE-8ECC39BDE5EC}"/>
          </ac:spMkLst>
        </pc:spChg>
      </pc:sldChg>
      <pc:sldChg chg="modSp mod">
        <pc:chgData name="Horn, Amber" userId="c1bb28ff-c644-4071-8397-dd75b948cfa1" providerId="ADAL" clId="{386B1DFC-32AE-4839-AA20-9EAF2D45F2B5}" dt="2025-11-12T18:10:14.340" v="248" actId="20577"/>
        <pc:sldMkLst>
          <pc:docMk/>
          <pc:sldMk cId="2886522543" sldId="2558"/>
        </pc:sldMkLst>
        <pc:spChg chg="mod">
          <ac:chgData name="Horn, Amber" userId="c1bb28ff-c644-4071-8397-dd75b948cfa1" providerId="ADAL" clId="{386B1DFC-32AE-4839-AA20-9EAF2D45F2B5}" dt="2025-11-12T18:10:04.658" v="247" actId="20577"/>
          <ac:spMkLst>
            <pc:docMk/>
            <pc:sldMk cId="2886522543" sldId="2558"/>
            <ac:spMk id="4" creationId="{C5ACAC15-1DC6-B735-BF8B-BD42CBE65EE1}"/>
          </ac:spMkLst>
        </pc:spChg>
        <pc:spChg chg="mod">
          <ac:chgData name="Horn, Amber" userId="c1bb28ff-c644-4071-8397-dd75b948cfa1" providerId="ADAL" clId="{386B1DFC-32AE-4839-AA20-9EAF2D45F2B5}" dt="2025-11-12T18:10:14.340" v="248" actId="20577"/>
          <ac:spMkLst>
            <pc:docMk/>
            <pc:sldMk cId="2886522543" sldId="2558"/>
            <ac:spMk id="36867" creationId="{B1E2197F-BBBF-5C2E-BF3E-256725626556}"/>
          </ac:spMkLst>
        </pc:spChg>
      </pc:sldChg>
      <pc:sldChg chg="modSp mod">
        <pc:chgData name="Horn, Amber" userId="c1bb28ff-c644-4071-8397-dd75b948cfa1" providerId="ADAL" clId="{386B1DFC-32AE-4839-AA20-9EAF2D45F2B5}" dt="2025-11-12T18:04:59.783" v="7" actId="20577"/>
        <pc:sldMkLst>
          <pc:docMk/>
          <pc:sldMk cId="1348957802" sldId="2559"/>
        </pc:sldMkLst>
        <pc:spChg chg="mod">
          <ac:chgData name="Horn, Amber" userId="c1bb28ff-c644-4071-8397-dd75b948cfa1" providerId="ADAL" clId="{386B1DFC-32AE-4839-AA20-9EAF2D45F2B5}" dt="2025-11-12T18:04:59.783" v="7" actId="20577"/>
          <ac:spMkLst>
            <pc:docMk/>
            <pc:sldMk cId="1348957802" sldId="2559"/>
            <ac:spMk id="4" creationId="{7E3FF04E-D274-426B-E55E-2D836AB6013B}"/>
          </ac:spMkLst>
        </pc:spChg>
      </pc:sldChg>
      <pc:sldChg chg="modSp mod">
        <pc:chgData name="Horn, Amber" userId="c1bb28ff-c644-4071-8397-dd75b948cfa1" providerId="ADAL" clId="{386B1DFC-32AE-4839-AA20-9EAF2D45F2B5}" dt="2025-11-12T18:08:24.475" v="132" actId="20577"/>
        <pc:sldMkLst>
          <pc:docMk/>
          <pc:sldMk cId="3942730954" sldId="2560"/>
        </pc:sldMkLst>
        <pc:spChg chg="mod">
          <ac:chgData name="Horn, Amber" userId="c1bb28ff-c644-4071-8397-dd75b948cfa1" providerId="ADAL" clId="{386B1DFC-32AE-4839-AA20-9EAF2D45F2B5}" dt="2025-11-12T18:08:24.475" v="132" actId="20577"/>
          <ac:spMkLst>
            <pc:docMk/>
            <pc:sldMk cId="3942730954" sldId="2560"/>
            <ac:spMk id="6" creationId="{559C8929-425D-0654-9898-4CA944A5271D}"/>
          </ac:spMkLst>
        </pc:spChg>
      </pc:sldChg>
      <pc:sldChg chg="modSp mod">
        <pc:chgData name="Horn, Amber" userId="c1bb28ff-c644-4071-8397-dd75b948cfa1" providerId="ADAL" clId="{386B1DFC-32AE-4839-AA20-9EAF2D45F2B5}" dt="2025-11-12T18:09:27.908" v="235" actId="20577"/>
        <pc:sldMkLst>
          <pc:docMk/>
          <pc:sldMk cId="3587638536" sldId="2561"/>
        </pc:sldMkLst>
        <pc:spChg chg="mod">
          <ac:chgData name="Horn, Amber" userId="c1bb28ff-c644-4071-8397-dd75b948cfa1" providerId="ADAL" clId="{386B1DFC-32AE-4839-AA20-9EAF2D45F2B5}" dt="2025-11-12T18:08:32.450" v="136" actId="20577"/>
          <ac:spMkLst>
            <pc:docMk/>
            <pc:sldMk cId="3587638536" sldId="2561"/>
            <ac:spMk id="6" creationId="{38BE0DF4-50BA-8317-89C9-1C22C1F6F239}"/>
          </ac:spMkLst>
        </pc:spChg>
        <pc:spChg chg="mod">
          <ac:chgData name="Horn, Amber" userId="c1bb28ff-c644-4071-8397-dd75b948cfa1" providerId="ADAL" clId="{386B1DFC-32AE-4839-AA20-9EAF2D45F2B5}" dt="2025-11-12T18:09:27.908" v="235" actId="20577"/>
          <ac:spMkLst>
            <pc:docMk/>
            <pc:sldMk cId="3587638536" sldId="2561"/>
            <ac:spMk id="5124" creationId="{0AEA2BB3-8CB0-D29D-1413-2F34804517D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1EDCBB3-1C71-49C9-B161-A4DFB11069A9}"/>
              </a:ext>
            </a:extLst>
          </p:cNvPr>
          <p:cNvSpPr>
            <a:spLocks noGrp="1" noChangeArrowheads="1"/>
          </p:cNvSpPr>
          <p:nvPr>
            <p:ph type="hdr" sz="quarter"/>
          </p:nvPr>
        </p:nvSpPr>
        <p:spPr bwMode="auto">
          <a:xfrm>
            <a:off x="7" y="0"/>
            <a:ext cx="3046413" cy="444770"/>
          </a:xfrm>
          <a:prstGeom prst="rect">
            <a:avLst/>
          </a:prstGeom>
          <a:noFill/>
          <a:ln w="9525">
            <a:noFill/>
            <a:miter lim="800000"/>
            <a:headEnd/>
            <a:tailEnd/>
          </a:ln>
          <a:effectLst/>
        </p:spPr>
        <p:txBody>
          <a:bodyPr vert="horz" wrap="square" lIns="89346" tIns="44673" rIns="89346" bIns="44673" numCol="1" anchor="t" anchorCtr="0" compatLnSpc="1">
            <a:prstTxWarp prst="textNoShape">
              <a:avLst/>
            </a:prstTxWarp>
          </a:bodyPr>
          <a:lstStyle>
            <a:lvl1pPr defTabSz="893763">
              <a:defRPr sz="1200">
                <a:cs typeface="+mn-cs"/>
              </a:defRPr>
            </a:lvl1pPr>
          </a:lstStyle>
          <a:p>
            <a:pPr>
              <a:defRPr/>
            </a:pPr>
            <a:endParaRPr lang="en-US"/>
          </a:p>
        </p:txBody>
      </p:sp>
      <p:sp>
        <p:nvSpPr>
          <p:cNvPr id="58371" name="Rectangle 3">
            <a:extLst>
              <a:ext uri="{FF2B5EF4-FFF2-40B4-BE49-F238E27FC236}">
                <a16:creationId xmlns:a16="http://schemas.microsoft.com/office/drawing/2014/main" id="{811E914E-9371-4EF8-89E7-7CCC6A1E71F8}"/>
              </a:ext>
            </a:extLst>
          </p:cNvPr>
          <p:cNvSpPr>
            <a:spLocks noGrp="1" noChangeArrowheads="1"/>
          </p:cNvSpPr>
          <p:nvPr>
            <p:ph type="dt" sz="quarter" idx="1"/>
          </p:nvPr>
        </p:nvSpPr>
        <p:spPr bwMode="auto">
          <a:xfrm>
            <a:off x="3938588" y="0"/>
            <a:ext cx="3046412" cy="444770"/>
          </a:xfrm>
          <a:prstGeom prst="rect">
            <a:avLst/>
          </a:prstGeom>
          <a:noFill/>
          <a:ln w="9525">
            <a:noFill/>
            <a:miter lim="800000"/>
            <a:headEnd/>
            <a:tailEnd/>
          </a:ln>
          <a:effectLst/>
        </p:spPr>
        <p:txBody>
          <a:bodyPr vert="horz" wrap="square" lIns="89346" tIns="44673" rIns="89346" bIns="44673" numCol="1" anchor="t" anchorCtr="0" compatLnSpc="1">
            <a:prstTxWarp prst="textNoShape">
              <a:avLst/>
            </a:prstTxWarp>
          </a:bodyPr>
          <a:lstStyle>
            <a:lvl1pPr algn="r" defTabSz="893763">
              <a:defRPr sz="1200">
                <a:cs typeface="+mn-cs"/>
              </a:defRPr>
            </a:lvl1pPr>
          </a:lstStyle>
          <a:p>
            <a:pPr>
              <a:defRPr/>
            </a:pPr>
            <a:endParaRPr lang="en-US"/>
          </a:p>
        </p:txBody>
      </p:sp>
      <p:sp>
        <p:nvSpPr>
          <p:cNvPr id="58372" name="Rectangle 4">
            <a:extLst>
              <a:ext uri="{FF2B5EF4-FFF2-40B4-BE49-F238E27FC236}">
                <a16:creationId xmlns:a16="http://schemas.microsoft.com/office/drawing/2014/main" id="{B3AEA9B0-32F0-43E2-8BA6-7F7EA973E17A}"/>
              </a:ext>
            </a:extLst>
          </p:cNvPr>
          <p:cNvSpPr>
            <a:spLocks noGrp="1" noChangeArrowheads="1"/>
          </p:cNvSpPr>
          <p:nvPr>
            <p:ph type="ftr" sz="quarter" idx="2"/>
          </p:nvPr>
        </p:nvSpPr>
        <p:spPr bwMode="auto">
          <a:xfrm>
            <a:off x="7" y="8742419"/>
            <a:ext cx="3046413" cy="518898"/>
          </a:xfrm>
          <a:prstGeom prst="rect">
            <a:avLst/>
          </a:prstGeom>
          <a:noFill/>
          <a:ln w="9525">
            <a:noFill/>
            <a:miter lim="800000"/>
            <a:headEnd/>
            <a:tailEnd/>
          </a:ln>
          <a:effectLst/>
        </p:spPr>
        <p:txBody>
          <a:bodyPr vert="horz" wrap="square" lIns="89346" tIns="44673" rIns="89346" bIns="44673" numCol="1" anchor="b" anchorCtr="0" compatLnSpc="1">
            <a:prstTxWarp prst="textNoShape">
              <a:avLst/>
            </a:prstTxWarp>
          </a:bodyPr>
          <a:lstStyle>
            <a:lvl1pPr defTabSz="893763">
              <a:defRPr sz="1200">
                <a:cs typeface="+mn-cs"/>
              </a:defRPr>
            </a:lvl1pPr>
          </a:lstStyle>
          <a:p>
            <a:pPr>
              <a:defRPr/>
            </a:pPr>
            <a:endParaRPr lang="en-US"/>
          </a:p>
        </p:txBody>
      </p:sp>
      <p:sp>
        <p:nvSpPr>
          <p:cNvPr id="58373" name="Rectangle 5">
            <a:extLst>
              <a:ext uri="{FF2B5EF4-FFF2-40B4-BE49-F238E27FC236}">
                <a16:creationId xmlns:a16="http://schemas.microsoft.com/office/drawing/2014/main" id="{CB27615F-3874-4825-A470-F3D2E0050A72}"/>
              </a:ext>
            </a:extLst>
          </p:cNvPr>
          <p:cNvSpPr>
            <a:spLocks noGrp="1" noChangeArrowheads="1"/>
          </p:cNvSpPr>
          <p:nvPr>
            <p:ph type="sldNum" sz="quarter" idx="3"/>
          </p:nvPr>
        </p:nvSpPr>
        <p:spPr bwMode="auto">
          <a:xfrm>
            <a:off x="3938588" y="8742419"/>
            <a:ext cx="3046412" cy="518898"/>
          </a:xfrm>
          <a:prstGeom prst="rect">
            <a:avLst/>
          </a:prstGeom>
          <a:noFill/>
          <a:ln w="9525">
            <a:noFill/>
            <a:miter lim="800000"/>
            <a:headEnd/>
            <a:tailEnd/>
          </a:ln>
          <a:effectLst/>
        </p:spPr>
        <p:txBody>
          <a:bodyPr vert="horz" wrap="square" lIns="89346" tIns="44673" rIns="89346" bIns="44673" numCol="1" anchor="b" anchorCtr="0" compatLnSpc="1">
            <a:prstTxWarp prst="textNoShape">
              <a:avLst/>
            </a:prstTxWarp>
          </a:bodyPr>
          <a:lstStyle>
            <a:lvl1pPr algn="r" defTabSz="893763">
              <a:defRPr sz="1200"/>
            </a:lvl1pPr>
          </a:lstStyle>
          <a:p>
            <a:fld id="{4D08447F-9731-4F38-805E-BBDA5DDBF76A}"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AEA9E44-6FFE-4C26-A136-8CF7D13F5B73}"/>
              </a:ext>
            </a:extLst>
          </p:cNvPr>
          <p:cNvSpPr>
            <a:spLocks noGrp="1" noChangeArrowheads="1"/>
          </p:cNvSpPr>
          <p:nvPr>
            <p:ph type="hdr" sz="quarter"/>
          </p:nvPr>
        </p:nvSpPr>
        <p:spPr bwMode="auto">
          <a:xfrm>
            <a:off x="6" y="0"/>
            <a:ext cx="3036888" cy="46212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defTabSz="931863">
              <a:defRPr sz="1300">
                <a:cs typeface="+mn-cs"/>
              </a:defRPr>
            </a:lvl1pPr>
          </a:lstStyle>
          <a:p>
            <a:pPr>
              <a:defRPr/>
            </a:pPr>
            <a:endParaRPr lang="en-US"/>
          </a:p>
        </p:txBody>
      </p:sp>
      <p:sp>
        <p:nvSpPr>
          <p:cNvPr id="31747" name="Rectangle 3">
            <a:extLst>
              <a:ext uri="{FF2B5EF4-FFF2-40B4-BE49-F238E27FC236}">
                <a16:creationId xmlns:a16="http://schemas.microsoft.com/office/drawing/2014/main" id="{FE9EED94-32AD-4474-BEFC-FBAB997C76F6}"/>
              </a:ext>
            </a:extLst>
          </p:cNvPr>
          <p:cNvSpPr>
            <a:spLocks noGrp="1" noChangeArrowheads="1"/>
          </p:cNvSpPr>
          <p:nvPr>
            <p:ph type="dt" idx="1"/>
          </p:nvPr>
        </p:nvSpPr>
        <p:spPr bwMode="auto">
          <a:xfrm>
            <a:off x="3973520" y="0"/>
            <a:ext cx="3036887" cy="462120"/>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lvl1pPr algn="r" defTabSz="931863">
              <a:defRPr sz="1300">
                <a:cs typeface="+mn-cs"/>
              </a:defRPr>
            </a:lvl1pPr>
          </a:lstStyle>
          <a:p>
            <a:pPr>
              <a:defRPr/>
            </a:pPr>
            <a:endParaRPr lang="en-US"/>
          </a:p>
        </p:txBody>
      </p:sp>
      <p:sp>
        <p:nvSpPr>
          <p:cNvPr id="37892" name="Rectangle 4">
            <a:extLst>
              <a:ext uri="{FF2B5EF4-FFF2-40B4-BE49-F238E27FC236}">
                <a16:creationId xmlns:a16="http://schemas.microsoft.com/office/drawing/2014/main" id="{56F1480B-82C6-4923-88A5-EC5F2992C567}"/>
              </a:ext>
            </a:extLst>
          </p:cNvPr>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a:extLst>
              <a:ext uri="{FF2B5EF4-FFF2-40B4-BE49-F238E27FC236}">
                <a16:creationId xmlns:a16="http://schemas.microsoft.com/office/drawing/2014/main" id="{132A16C9-90FF-4A44-A7DF-FD630E1BD9DF}"/>
              </a:ext>
            </a:extLst>
          </p:cNvPr>
          <p:cNvSpPr>
            <a:spLocks noGrp="1" noChangeArrowheads="1"/>
          </p:cNvSpPr>
          <p:nvPr>
            <p:ph type="body" sz="quarter" idx="3"/>
          </p:nvPr>
        </p:nvSpPr>
        <p:spPr bwMode="auto">
          <a:xfrm>
            <a:off x="935045" y="4386190"/>
            <a:ext cx="5140325" cy="4157496"/>
          </a:xfrm>
          <a:prstGeom prst="rect">
            <a:avLst/>
          </a:prstGeom>
          <a:noFill/>
          <a:ln w="9525">
            <a:noFill/>
            <a:miter lim="800000"/>
            <a:headEnd/>
            <a:tailEnd/>
          </a:ln>
          <a:effectLst/>
        </p:spPr>
        <p:txBody>
          <a:bodyPr vert="horz" wrap="square" lIns="93170" tIns="46586" rIns="93170"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a:extLst>
              <a:ext uri="{FF2B5EF4-FFF2-40B4-BE49-F238E27FC236}">
                <a16:creationId xmlns:a16="http://schemas.microsoft.com/office/drawing/2014/main" id="{DC4EAD42-FA09-4574-A70C-98FD42B6D129}"/>
              </a:ext>
            </a:extLst>
          </p:cNvPr>
          <p:cNvSpPr>
            <a:spLocks noGrp="1" noChangeArrowheads="1"/>
          </p:cNvSpPr>
          <p:nvPr>
            <p:ph type="ftr" sz="quarter" idx="4"/>
          </p:nvPr>
        </p:nvSpPr>
        <p:spPr bwMode="auto">
          <a:xfrm>
            <a:off x="6" y="8773963"/>
            <a:ext cx="3036888" cy="462119"/>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defTabSz="931863">
              <a:defRPr sz="1300">
                <a:cs typeface="+mn-cs"/>
              </a:defRPr>
            </a:lvl1pPr>
          </a:lstStyle>
          <a:p>
            <a:pPr>
              <a:defRPr/>
            </a:pPr>
            <a:endParaRPr lang="en-US"/>
          </a:p>
        </p:txBody>
      </p:sp>
      <p:sp>
        <p:nvSpPr>
          <p:cNvPr id="31751" name="Rectangle 7">
            <a:extLst>
              <a:ext uri="{FF2B5EF4-FFF2-40B4-BE49-F238E27FC236}">
                <a16:creationId xmlns:a16="http://schemas.microsoft.com/office/drawing/2014/main" id="{C27B0932-6F33-4022-A7D9-3F7C83DEE3E4}"/>
              </a:ext>
            </a:extLst>
          </p:cNvPr>
          <p:cNvSpPr>
            <a:spLocks noGrp="1" noChangeArrowheads="1"/>
          </p:cNvSpPr>
          <p:nvPr>
            <p:ph type="sldNum" sz="quarter" idx="5"/>
          </p:nvPr>
        </p:nvSpPr>
        <p:spPr bwMode="auto">
          <a:xfrm>
            <a:off x="3973520" y="8773963"/>
            <a:ext cx="3036887" cy="462119"/>
          </a:xfrm>
          <a:prstGeom prst="rect">
            <a:avLst/>
          </a:prstGeom>
          <a:noFill/>
          <a:ln w="9525">
            <a:noFill/>
            <a:miter lim="800000"/>
            <a:headEnd/>
            <a:tailEnd/>
          </a:ln>
          <a:effectLst/>
        </p:spPr>
        <p:txBody>
          <a:bodyPr vert="horz" wrap="square" lIns="93170" tIns="46586" rIns="93170" bIns="46586" numCol="1" anchor="b" anchorCtr="0" compatLnSpc="1">
            <a:prstTxWarp prst="textNoShape">
              <a:avLst/>
            </a:prstTxWarp>
          </a:bodyPr>
          <a:lstStyle>
            <a:lvl1pPr algn="r" defTabSz="931863">
              <a:defRPr sz="1300"/>
            </a:lvl1pPr>
          </a:lstStyle>
          <a:p>
            <a:fld id="{C6146D25-B0F5-490B-A1F9-FF02F717491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8C634385-583F-41D5-A72B-BE2CECDF6F9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4DF792A-68C9-4BA0-ABFA-4913DCD2E89E}" type="slidenum">
              <a:rPr lang="en-US" altLang="en-US" sz="1300"/>
              <a:pPr eaLnBrk="1" hangingPunct="1">
                <a:spcBef>
                  <a:spcPct val="0"/>
                </a:spcBef>
              </a:pPr>
              <a:t>2</a:t>
            </a:fld>
            <a:endParaRPr lang="en-US" altLang="en-US" sz="1300"/>
          </a:p>
        </p:txBody>
      </p:sp>
      <p:sp>
        <p:nvSpPr>
          <p:cNvPr id="38915" name="Rectangle 2">
            <a:extLst>
              <a:ext uri="{FF2B5EF4-FFF2-40B4-BE49-F238E27FC236}">
                <a16:creationId xmlns:a16="http://schemas.microsoft.com/office/drawing/2014/main" id="{A2F6D8D3-0CCE-44EC-9634-DCE2180EBA1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07E80F42-53D4-48A8-8568-63D0D6642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6205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1A75ABA-1637-4327-8EFD-5D867AEA5751}"/>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A1381FD-17B6-4D2D-96FF-2BD53CEC25BA}" type="slidenum">
              <a:rPr lang="en-US" altLang="en-US" sz="1300"/>
              <a:pPr eaLnBrk="1" hangingPunct="1">
                <a:spcBef>
                  <a:spcPct val="0"/>
                </a:spcBef>
              </a:pPr>
              <a:t>13</a:t>
            </a:fld>
            <a:endParaRPr lang="en-US" altLang="en-US" sz="1300"/>
          </a:p>
        </p:txBody>
      </p:sp>
      <p:sp>
        <p:nvSpPr>
          <p:cNvPr id="48131" name="Rectangle 2">
            <a:extLst>
              <a:ext uri="{FF2B5EF4-FFF2-40B4-BE49-F238E27FC236}">
                <a16:creationId xmlns:a16="http://schemas.microsoft.com/office/drawing/2014/main" id="{7C911D46-B7F1-49B7-9CAB-4ADAA60A73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8CBB95-2C2E-49F6-9704-55C45430E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F93B-2A47-16D8-45CE-510406EC7CF9}"/>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1C32BCCA-4F7A-AA67-AD10-E0FADBD25FD3}"/>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A1381FD-17B6-4D2D-96FF-2BD53CEC25BA}" type="slidenum">
              <a:rPr lang="en-US" altLang="en-US" sz="1300"/>
              <a:pPr eaLnBrk="1" hangingPunct="1">
                <a:spcBef>
                  <a:spcPct val="0"/>
                </a:spcBef>
              </a:pPr>
              <a:t>14</a:t>
            </a:fld>
            <a:endParaRPr lang="en-US" altLang="en-US" sz="1300"/>
          </a:p>
        </p:txBody>
      </p:sp>
      <p:sp>
        <p:nvSpPr>
          <p:cNvPr id="48131" name="Rectangle 2">
            <a:extLst>
              <a:ext uri="{FF2B5EF4-FFF2-40B4-BE49-F238E27FC236}">
                <a16:creationId xmlns:a16="http://schemas.microsoft.com/office/drawing/2014/main" id="{91B08234-8FE2-F60F-D97A-482C8181F8E1}"/>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1A29C11-D1D1-FC01-1F30-4201E72842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6545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1A75ABA-1637-4327-8EFD-5D867AEA5751}"/>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A1381FD-17B6-4D2D-96FF-2BD53CEC25BA}" type="slidenum">
              <a:rPr lang="en-US" altLang="en-US" sz="1300"/>
              <a:pPr eaLnBrk="1" hangingPunct="1">
                <a:spcBef>
                  <a:spcPct val="0"/>
                </a:spcBef>
              </a:pPr>
              <a:t>15</a:t>
            </a:fld>
            <a:endParaRPr lang="en-US" altLang="en-US" sz="1300"/>
          </a:p>
        </p:txBody>
      </p:sp>
      <p:sp>
        <p:nvSpPr>
          <p:cNvPr id="48131" name="Rectangle 2">
            <a:extLst>
              <a:ext uri="{FF2B5EF4-FFF2-40B4-BE49-F238E27FC236}">
                <a16:creationId xmlns:a16="http://schemas.microsoft.com/office/drawing/2014/main" id="{7C911D46-B7F1-49B7-9CAB-4ADAA60A73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8CBB95-2C2E-49F6-9704-55C45430E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4192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1A75ABA-1637-4327-8EFD-5D867AEA5751}"/>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A1381FD-17B6-4D2D-96FF-2BD53CEC25BA}" type="slidenum">
              <a:rPr lang="en-US" altLang="en-US" sz="1300"/>
              <a:pPr eaLnBrk="1" hangingPunct="1">
                <a:spcBef>
                  <a:spcPct val="0"/>
                </a:spcBef>
              </a:pPr>
              <a:t>16</a:t>
            </a:fld>
            <a:endParaRPr lang="en-US" altLang="en-US" sz="1300"/>
          </a:p>
        </p:txBody>
      </p:sp>
      <p:sp>
        <p:nvSpPr>
          <p:cNvPr id="48131" name="Rectangle 2">
            <a:extLst>
              <a:ext uri="{FF2B5EF4-FFF2-40B4-BE49-F238E27FC236}">
                <a16:creationId xmlns:a16="http://schemas.microsoft.com/office/drawing/2014/main" id="{7C911D46-B7F1-49B7-9CAB-4ADAA60A73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8CBB95-2C2E-49F6-9704-55C45430E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4355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1C7DB73-73BD-48CE-9B0D-A44D8DE3E16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367F647-31E6-4CB2-B6A2-A03A4EC419C8}" type="slidenum">
              <a:rPr lang="en-US" altLang="en-US" sz="1300"/>
              <a:pPr eaLnBrk="1" hangingPunct="1">
                <a:spcBef>
                  <a:spcPct val="0"/>
                </a:spcBef>
              </a:pPr>
              <a:t>17</a:t>
            </a:fld>
            <a:endParaRPr lang="en-US" altLang="en-US" sz="1300"/>
          </a:p>
        </p:txBody>
      </p:sp>
      <p:sp>
        <p:nvSpPr>
          <p:cNvPr id="51203" name="Rectangle 2">
            <a:extLst>
              <a:ext uri="{FF2B5EF4-FFF2-40B4-BE49-F238E27FC236}">
                <a16:creationId xmlns:a16="http://schemas.microsoft.com/office/drawing/2014/main" id="{1EE8BF10-A14E-495C-8154-845152B0D43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CE33A0F-7A65-4717-A117-A219D2C70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15927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1C7DB73-73BD-48CE-9B0D-A44D8DE3E16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367F647-31E6-4CB2-B6A2-A03A4EC419C8}" type="slidenum">
              <a:rPr lang="en-US" altLang="en-US" sz="1300"/>
              <a:pPr eaLnBrk="1" hangingPunct="1">
                <a:spcBef>
                  <a:spcPct val="0"/>
                </a:spcBef>
              </a:pPr>
              <a:t>18</a:t>
            </a:fld>
            <a:endParaRPr lang="en-US" altLang="en-US" sz="1300"/>
          </a:p>
        </p:txBody>
      </p:sp>
      <p:sp>
        <p:nvSpPr>
          <p:cNvPr id="51203" name="Rectangle 2">
            <a:extLst>
              <a:ext uri="{FF2B5EF4-FFF2-40B4-BE49-F238E27FC236}">
                <a16:creationId xmlns:a16="http://schemas.microsoft.com/office/drawing/2014/main" id="{1EE8BF10-A14E-495C-8154-845152B0D43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CE33A0F-7A65-4717-A117-A219D2C70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65809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1C7DB73-73BD-48CE-9B0D-A44D8DE3E16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367F647-31E6-4CB2-B6A2-A03A4EC419C8}" type="slidenum">
              <a:rPr lang="en-US" altLang="en-US" sz="1300"/>
              <a:pPr eaLnBrk="1" hangingPunct="1">
                <a:spcBef>
                  <a:spcPct val="0"/>
                </a:spcBef>
              </a:pPr>
              <a:t>19</a:t>
            </a:fld>
            <a:endParaRPr lang="en-US" altLang="en-US" sz="1300"/>
          </a:p>
        </p:txBody>
      </p:sp>
      <p:sp>
        <p:nvSpPr>
          <p:cNvPr id="51203" name="Rectangle 2">
            <a:extLst>
              <a:ext uri="{FF2B5EF4-FFF2-40B4-BE49-F238E27FC236}">
                <a16:creationId xmlns:a16="http://schemas.microsoft.com/office/drawing/2014/main" id="{1EE8BF10-A14E-495C-8154-845152B0D43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CE33A0F-7A65-4717-A117-A219D2C70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7627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1C7DB73-73BD-48CE-9B0D-A44D8DE3E16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367F647-31E6-4CB2-B6A2-A03A4EC419C8}" type="slidenum">
              <a:rPr lang="en-US" altLang="en-US" sz="1300"/>
              <a:pPr eaLnBrk="1" hangingPunct="1">
                <a:spcBef>
                  <a:spcPct val="0"/>
                </a:spcBef>
              </a:pPr>
              <a:t>20</a:t>
            </a:fld>
            <a:endParaRPr lang="en-US" altLang="en-US" sz="1300"/>
          </a:p>
        </p:txBody>
      </p:sp>
      <p:sp>
        <p:nvSpPr>
          <p:cNvPr id="51203" name="Rectangle 2">
            <a:extLst>
              <a:ext uri="{FF2B5EF4-FFF2-40B4-BE49-F238E27FC236}">
                <a16:creationId xmlns:a16="http://schemas.microsoft.com/office/drawing/2014/main" id="{1EE8BF10-A14E-495C-8154-845152B0D43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CE33A0F-7A65-4717-A117-A219D2C70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2146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39D0838D-852E-4F4F-A979-E82D8731B640}"/>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8FD92AC-203F-4592-A21D-34E238238231}" type="slidenum">
              <a:rPr lang="en-US" altLang="en-US" sz="1300"/>
              <a:pPr eaLnBrk="1" hangingPunct="1">
                <a:spcBef>
                  <a:spcPct val="0"/>
                </a:spcBef>
              </a:pPr>
              <a:t>21</a:t>
            </a:fld>
            <a:endParaRPr lang="en-US" altLang="en-US" sz="1300"/>
          </a:p>
        </p:txBody>
      </p:sp>
      <p:sp>
        <p:nvSpPr>
          <p:cNvPr id="52227" name="Rectangle 2">
            <a:extLst>
              <a:ext uri="{FF2B5EF4-FFF2-40B4-BE49-F238E27FC236}">
                <a16:creationId xmlns:a16="http://schemas.microsoft.com/office/drawing/2014/main" id="{A4E9127C-0660-490C-A10E-BFC2EDCA85D6}"/>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466B0C59-3469-4C50-9ED1-2200178E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39D0838D-852E-4F4F-A979-E82D8731B640}"/>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8FD92AC-203F-4592-A21D-34E238238231}" type="slidenum">
              <a:rPr lang="en-US" altLang="en-US" sz="1300"/>
              <a:pPr eaLnBrk="1" hangingPunct="1">
                <a:spcBef>
                  <a:spcPct val="0"/>
                </a:spcBef>
              </a:pPr>
              <a:t>22</a:t>
            </a:fld>
            <a:endParaRPr lang="en-US" altLang="en-US" sz="1300"/>
          </a:p>
        </p:txBody>
      </p:sp>
      <p:sp>
        <p:nvSpPr>
          <p:cNvPr id="52227" name="Rectangle 2">
            <a:extLst>
              <a:ext uri="{FF2B5EF4-FFF2-40B4-BE49-F238E27FC236}">
                <a16:creationId xmlns:a16="http://schemas.microsoft.com/office/drawing/2014/main" id="{A4E9127C-0660-490C-A10E-BFC2EDCA85D6}"/>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466B0C59-3469-4C50-9ED1-2200178E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7084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8C634385-583F-41D5-A72B-BE2CECDF6F9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4DF792A-68C9-4BA0-ABFA-4913DCD2E89E}" type="slidenum">
              <a:rPr lang="en-US" altLang="en-US" sz="1300"/>
              <a:pPr eaLnBrk="1" hangingPunct="1">
                <a:spcBef>
                  <a:spcPct val="0"/>
                </a:spcBef>
              </a:pPr>
              <a:t>5</a:t>
            </a:fld>
            <a:endParaRPr lang="en-US" altLang="en-US" sz="1300"/>
          </a:p>
        </p:txBody>
      </p:sp>
      <p:sp>
        <p:nvSpPr>
          <p:cNvPr id="38915" name="Rectangle 2">
            <a:extLst>
              <a:ext uri="{FF2B5EF4-FFF2-40B4-BE49-F238E27FC236}">
                <a16:creationId xmlns:a16="http://schemas.microsoft.com/office/drawing/2014/main" id="{A2F6D8D3-0CCE-44EC-9634-DCE2180EBA1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07E80F42-53D4-48A8-8568-63D0D6642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03A61EB-4DD0-475B-BB7B-C32EC4F75B79}"/>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1043B79-C071-4042-A98E-20A70A59469B}" type="slidenum">
              <a:rPr lang="en-US" altLang="en-US" sz="1300"/>
              <a:pPr eaLnBrk="1" hangingPunct="1">
                <a:spcBef>
                  <a:spcPct val="0"/>
                </a:spcBef>
              </a:pPr>
              <a:t>23</a:t>
            </a:fld>
            <a:endParaRPr lang="en-US" altLang="en-US" sz="1300"/>
          </a:p>
        </p:txBody>
      </p:sp>
      <p:sp>
        <p:nvSpPr>
          <p:cNvPr id="54275" name="Rectangle 2">
            <a:extLst>
              <a:ext uri="{FF2B5EF4-FFF2-40B4-BE49-F238E27FC236}">
                <a16:creationId xmlns:a16="http://schemas.microsoft.com/office/drawing/2014/main" id="{BF1783BE-A359-4643-BED4-59EC5A3BF24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5CE2D94-24AB-41F6-B9D1-DB32314AB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03A61EB-4DD0-475B-BB7B-C32EC4F75B79}"/>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1043B79-C071-4042-A98E-20A70A59469B}" type="slidenum">
              <a:rPr lang="en-US" altLang="en-US" sz="1300"/>
              <a:pPr eaLnBrk="1" hangingPunct="1">
                <a:spcBef>
                  <a:spcPct val="0"/>
                </a:spcBef>
              </a:pPr>
              <a:t>24</a:t>
            </a:fld>
            <a:endParaRPr lang="en-US" altLang="en-US" sz="1300"/>
          </a:p>
        </p:txBody>
      </p:sp>
      <p:sp>
        <p:nvSpPr>
          <p:cNvPr id="54275" name="Rectangle 2">
            <a:extLst>
              <a:ext uri="{FF2B5EF4-FFF2-40B4-BE49-F238E27FC236}">
                <a16:creationId xmlns:a16="http://schemas.microsoft.com/office/drawing/2014/main" id="{BF1783BE-A359-4643-BED4-59EC5A3BF24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5CE2D94-24AB-41F6-B9D1-DB32314AB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72719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03A61EB-4DD0-475B-BB7B-C32EC4F75B79}"/>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1043B79-C071-4042-A98E-20A70A59469B}" type="slidenum">
              <a:rPr lang="en-US" altLang="en-US" sz="1300"/>
              <a:pPr eaLnBrk="1" hangingPunct="1">
                <a:spcBef>
                  <a:spcPct val="0"/>
                </a:spcBef>
              </a:pPr>
              <a:t>25</a:t>
            </a:fld>
            <a:endParaRPr lang="en-US" altLang="en-US" sz="1300"/>
          </a:p>
        </p:txBody>
      </p:sp>
      <p:sp>
        <p:nvSpPr>
          <p:cNvPr id="54275" name="Rectangle 2">
            <a:extLst>
              <a:ext uri="{FF2B5EF4-FFF2-40B4-BE49-F238E27FC236}">
                <a16:creationId xmlns:a16="http://schemas.microsoft.com/office/drawing/2014/main" id="{BF1783BE-A359-4643-BED4-59EC5A3BF24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5CE2D94-24AB-41F6-B9D1-DB32314AB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39888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9B281D5-C335-4837-8436-15B1B41FF242}"/>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8BE4322-994F-4BEC-AD4A-1A7E4460145C}" type="slidenum">
              <a:rPr lang="en-US" altLang="en-US" sz="1300"/>
              <a:pPr eaLnBrk="1" hangingPunct="1">
                <a:spcBef>
                  <a:spcPct val="0"/>
                </a:spcBef>
              </a:pPr>
              <a:t>26</a:t>
            </a:fld>
            <a:endParaRPr lang="en-US" altLang="en-US" sz="1300"/>
          </a:p>
        </p:txBody>
      </p:sp>
      <p:sp>
        <p:nvSpPr>
          <p:cNvPr id="55299" name="Rectangle 2">
            <a:extLst>
              <a:ext uri="{FF2B5EF4-FFF2-40B4-BE49-F238E27FC236}">
                <a16:creationId xmlns:a16="http://schemas.microsoft.com/office/drawing/2014/main" id="{BD12D39D-3F68-4C93-8D16-540326763D5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037322F-7BD0-4891-8D2B-9426EA738C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7EBA9-1250-40CD-411E-D2D5CFD33367}"/>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443FDA4E-575C-A730-0A77-E0DDF7525E25}"/>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8BE4322-994F-4BEC-AD4A-1A7E4460145C}" type="slidenum">
              <a:rPr lang="en-US" altLang="en-US" sz="1300"/>
              <a:pPr eaLnBrk="1" hangingPunct="1">
                <a:spcBef>
                  <a:spcPct val="0"/>
                </a:spcBef>
              </a:pPr>
              <a:t>27</a:t>
            </a:fld>
            <a:endParaRPr lang="en-US" altLang="en-US" sz="1300"/>
          </a:p>
        </p:txBody>
      </p:sp>
      <p:sp>
        <p:nvSpPr>
          <p:cNvPr id="55299" name="Rectangle 2">
            <a:extLst>
              <a:ext uri="{FF2B5EF4-FFF2-40B4-BE49-F238E27FC236}">
                <a16:creationId xmlns:a16="http://schemas.microsoft.com/office/drawing/2014/main" id="{8059E8D5-5E7E-4626-8390-01809FC4E5DA}"/>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4C1D436-AE0D-00D4-14A0-785F123EE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32039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FC0A0B0-0B1B-4679-8C97-717B8449A96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E026547-28F4-4A10-AB7F-E6AFCB658422}" type="slidenum">
              <a:rPr lang="en-US" altLang="en-US" sz="1300"/>
              <a:pPr eaLnBrk="1" hangingPunct="1">
                <a:spcBef>
                  <a:spcPct val="0"/>
                </a:spcBef>
              </a:pPr>
              <a:t>28</a:t>
            </a:fld>
            <a:endParaRPr lang="en-US" altLang="en-US" sz="1300"/>
          </a:p>
        </p:txBody>
      </p:sp>
      <p:sp>
        <p:nvSpPr>
          <p:cNvPr id="61443" name="Rectangle 2">
            <a:extLst>
              <a:ext uri="{FF2B5EF4-FFF2-40B4-BE49-F238E27FC236}">
                <a16:creationId xmlns:a16="http://schemas.microsoft.com/office/drawing/2014/main" id="{F9EAE5A6-1641-4B13-B79A-2AA9DFBE9DFB}"/>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9A62AD17-FFD2-4334-A356-BEFC9C3300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2BFAB4A-ED07-4B1A-8424-803C55D468F0}"/>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872A3BD-B3F5-4FCB-8C6B-E598F8499AA0}" type="slidenum">
              <a:rPr lang="en-US" altLang="en-US" sz="1300"/>
              <a:pPr eaLnBrk="1" hangingPunct="1">
                <a:spcBef>
                  <a:spcPct val="0"/>
                </a:spcBef>
              </a:pPr>
              <a:t>30</a:t>
            </a:fld>
            <a:endParaRPr lang="en-US" altLang="en-US" sz="1300"/>
          </a:p>
        </p:txBody>
      </p:sp>
      <p:sp>
        <p:nvSpPr>
          <p:cNvPr id="63491" name="Rectangle 2">
            <a:extLst>
              <a:ext uri="{FF2B5EF4-FFF2-40B4-BE49-F238E27FC236}">
                <a16:creationId xmlns:a16="http://schemas.microsoft.com/office/drawing/2014/main" id="{47821480-C989-4868-A842-9F9A54831BF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AE0921F8-8092-445F-AABD-3495AB1FC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67DD1-15F5-0E43-FC01-0B70298B6D91}"/>
            </a:ext>
          </a:extLst>
        </p:cNvPr>
        <p:cNvGrpSpPr/>
        <p:nvPr/>
      </p:nvGrpSpPr>
      <p:grpSpPr>
        <a:xfrm>
          <a:off x="0" y="0"/>
          <a:ext cx="0" cy="0"/>
          <a:chOff x="0" y="0"/>
          <a:chExt cx="0" cy="0"/>
        </a:xfrm>
      </p:grpSpPr>
      <p:sp>
        <p:nvSpPr>
          <p:cNvPr id="63490" name="Rectangle 7">
            <a:extLst>
              <a:ext uri="{FF2B5EF4-FFF2-40B4-BE49-F238E27FC236}">
                <a16:creationId xmlns:a16="http://schemas.microsoft.com/office/drawing/2014/main" id="{1091D709-3073-8305-D524-9AA2E90B4232}"/>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872A3BD-B3F5-4FCB-8C6B-E598F8499AA0}" type="slidenum">
              <a:rPr lang="en-US" altLang="en-US" sz="1300"/>
              <a:pPr eaLnBrk="1" hangingPunct="1">
                <a:spcBef>
                  <a:spcPct val="0"/>
                </a:spcBef>
              </a:pPr>
              <a:t>31</a:t>
            </a:fld>
            <a:endParaRPr lang="en-US" altLang="en-US" sz="1300"/>
          </a:p>
        </p:txBody>
      </p:sp>
      <p:sp>
        <p:nvSpPr>
          <p:cNvPr id="63491" name="Rectangle 2">
            <a:extLst>
              <a:ext uri="{FF2B5EF4-FFF2-40B4-BE49-F238E27FC236}">
                <a16:creationId xmlns:a16="http://schemas.microsoft.com/office/drawing/2014/main" id="{AAFEAE16-4C96-01AB-56E2-98E9B9C3DDA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A8C6B55-A59B-E335-8D90-54B900E90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9822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C6EC8-D29C-B299-2B7F-BAA53AF43153}"/>
            </a:ext>
          </a:extLst>
        </p:cNvPr>
        <p:cNvGrpSpPr/>
        <p:nvPr/>
      </p:nvGrpSpPr>
      <p:grpSpPr>
        <a:xfrm>
          <a:off x="0" y="0"/>
          <a:ext cx="0" cy="0"/>
          <a:chOff x="0" y="0"/>
          <a:chExt cx="0" cy="0"/>
        </a:xfrm>
      </p:grpSpPr>
      <p:sp>
        <p:nvSpPr>
          <p:cNvPr id="63490" name="Rectangle 7">
            <a:extLst>
              <a:ext uri="{FF2B5EF4-FFF2-40B4-BE49-F238E27FC236}">
                <a16:creationId xmlns:a16="http://schemas.microsoft.com/office/drawing/2014/main" id="{565B3388-C030-71E0-1F03-72930C51B8D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872A3BD-B3F5-4FCB-8C6B-E598F8499AA0}" type="slidenum">
              <a:rPr lang="en-US" altLang="en-US" sz="1300"/>
              <a:pPr eaLnBrk="1" hangingPunct="1">
                <a:spcBef>
                  <a:spcPct val="0"/>
                </a:spcBef>
              </a:pPr>
              <a:t>32</a:t>
            </a:fld>
            <a:endParaRPr lang="en-US" altLang="en-US" sz="1300"/>
          </a:p>
        </p:txBody>
      </p:sp>
      <p:sp>
        <p:nvSpPr>
          <p:cNvPr id="63491" name="Rectangle 2">
            <a:extLst>
              <a:ext uri="{FF2B5EF4-FFF2-40B4-BE49-F238E27FC236}">
                <a16:creationId xmlns:a16="http://schemas.microsoft.com/office/drawing/2014/main" id="{E14D711F-54E2-17A1-F532-AE508AF2085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5A137C5-732C-331C-921A-69706BC6AB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6852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B6BB319-1F59-4990-8C6F-843BBF11A68C}"/>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DEB1F6A-CC71-48C4-8761-BE675D26B37B}" type="slidenum">
              <a:rPr lang="en-US" altLang="en-US" sz="1300"/>
              <a:pPr eaLnBrk="1" hangingPunct="1">
                <a:spcBef>
                  <a:spcPct val="0"/>
                </a:spcBef>
              </a:pPr>
              <a:t>6</a:t>
            </a:fld>
            <a:endParaRPr lang="en-US" altLang="en-US" sz="1300"/>
          </a:p>
        </p:txBody>
      </p:sp>
      <p:sp>
        <p:nvSpPr>
          <p:cNvPr id="39939" name="Rectangle 2">
            <a:extLst>
              <a:ext uri="{FF2B5EF4-FFF2-40B4-BE49-F238E27FC236}">
                <a16:creationId xmlns:a16="http://schemas.microsoft.com/office/drawing/2014/main" id="{3C4C0BB1-C4DE-42E3-AD8D-B25C71D8A31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62E35242-14BF-45D8-B971-8DB2324C9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EFCB8545-2437-4716-BE88-EAFB54BB7F13}"/>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B992B-3A5D-4452-AB11-E781D575FA04}" type="slidenum">
              <a:rPr lang="en-US" altLang="en-US" sz="1300"/>
              <a:pPr eaLnBrk="1" hangingPunct="1">
                <a:spcBef>
                  <a:spcPct val="0"/>
                </a:spcBef>
              </a:pPr>
              <a:t>7</a:t>
            </a:fld>
            <a:endParaRPr lang="en-US" altLang="en-US" sz="1300"/>
          </a:p>
        </p:txBody>
      </p:sp>
      <p:sp>
        <p:nvSpPr>
          <p:cNvPr id="40963" name="Rectangle 2">
            <a:extLst>
              <a:ext uri="{FF2B5EF4-FFF2-40B4-BE49-F238E27FC236}">
                <a16:creationId xmlns:a16="http://schemas.microsoft.com/office/drawing/2014/main" id="{722874CA-4DCE-46AE-9A1C-0B5BA3E6C7B5}"/>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AFFAC66-9432-439E-A9FD-F12884490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EFCB8545-2437-4716-BE88-EAFB54BB7F13}"/>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B992B-3A5D-4452-AB11-E781D575FA04}" type="slidenum">
              <a:rPr lang="en-US" altLang="en-US" sz="1300"/>
              <a:pPr eaLnBrk="1" hangingPunct="1">
                <a:spcBef>
                  <a:spcPct val="0"/>
                </a:spcBef>
              </a:pPr>
              <a:t>8</a:t>
            </a:fld>
            <a:endParaRPr lang="en-US" altLang="en-US" sz="1300"/>
          </a:p>
        </p:txBody>
      </p:sp>
      <p:sp>
        <p:nvSpPr>
          <p:cNvPr id="40963" name="Rectangle 2">
            <a:extLst>
              <a:ext uri="{FF2B5EF4-FFF2-40B4-BE49-F238E27FC236}">
                <a16:creationId xmlns:a16="http://schemas.microsoft.com/office/drawing/2014/main" id="{722874CA-4DCE-46AE-9A1C-0B5BA3E6C7B5}"/>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AFFAC66-9432-439E-A9FD-F12884490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32336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3CF7-4B4B-C1ED-5B5C-2AE0CAE5CDE6}"/>
            </a:ext>
          </a:extLst>
        </p:cNvPr>
        <p:cNvGrpSpPr/>
        <p:nvPr/>
      </p:nvGrpSpPr>
      <p:grpSpPr>
        <a:xfrm>
          <a:off x="0" y="0"/>
          <a:ext cx="0" cy="0"/>
          <a:chOff x="0" y="0"/>
          <a:chExt cx="0" cy="0"/>
        </a:xfrm>
      </p:grpSpPr>
      <p:sp>
        <p:nvSpPr>
          <p:cNvPr id="40962" name="Rectangle 7">
            <a:extLst>
              <a:ext uri="{FF2B5EF4-FFF2-40B4-BE49-F238E27FC236}">
                <a16:creationId xmlns:a16="http://schemas.microsoft.com/office/drawing/2014/main" id="{F1549ACC-A969-14F9-B192-EE93A764877F}"/>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B992B-3A5D-4452-AB11-E781D575FA04}" type="slidenum">
              <a:rPr lang="en-US" altLang="en-US" sz="1300"/>
              <a:pPr eaLnBrk="1" hangingPunct="1">
                <a:spcBef>
                  <a:spcPct val="0"/>
                </a:spcBef>
              </a:pPr>
              <a:t>9</a:t>
            </a:fld>
            <a:endParaRPr lang="en-US" altLang="en-US" sz="1300"/>
          </a:p>
        </p:txBody>
      </p:sp>
      <p:sp>
        <p:nvSpPr>
          <p:cNvPr id="40963" name="Rectangle 2">
            <a:extLst>
              <a:ext uri="{FF2B5EF4-FFF2-40B4-BE49-F238E27FC236}">
                <a16:creationId xmlns:a16="http://schemas.microsoft.com/office/drawing/2014/main" id="{E140A41C-4A42-5209-E192-FDE35A15F493}"/>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98C7718-9CBC-9F70-59A5-546CA31E8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1050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62AB-AD09-8153-8666-824F9D0BEFA9}"/>
            </a:ext>
          </a:extLst>
        </p:cNvPr>
        <p:cNvGrpSpPr/>
        <p:nvPr/>
      </p:nvGrpSpPr>
      <p:grpSpPr>
        <a:xfrm>
          <a:off x="0" y="0"/>
          <a:ext cx="0" cy="0"/>
          <a:chOff x="0" y="0"/>
          <a:chExt cx="0" cy="0"/>
        </a:xfrm>
      </p:grpSpPr>
      <p:sp>
        <p:nvSpPr>
          <p:cNvPr id="40962" name="Rectangle 7">
            <a:extLst>
              <a:ext uri="{FF2B5EF4-FFF2-40B4-BE49-F238E27FC236}">
                <a16:creationId xmlns:a16="http://schemas.microsoft.com/office/drawing/2014/main" id="{5DC76E6E-B3DD-2989-2970-F5C77861EFBB}"/>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B992B-3A5D-4452-AB11-E781D575FA04}" type="slidenum">
              <a:rPr lang="en-US" altLang="en-US" sz="1300"/>
              <a:pPr eaLnBrk="1" hangingPunct="1">
                <a:spcBef>
                  <a:spcPct val="0"/>
                </a:spcBef>
              </a:pPr>
              <a:t>10</a:t>
            </a:fld>
            <a:endParaRPr lang="en-US" altLang="en-US" sz="1300"/>
          </a:p>
        </p:txBody>
      </p:sp>
      <p:sp>
        <p:nvSpPr>
          <p:cNvPr id="40963" name="Rectangle 2">
            <a:extLst>
              <a:ext uri="{FF2B5EF4-FFF2-40B4-BE49-F238E27FC236}">
                <a16:creationId xmlns:a16="http://schemas.microsoft.com/office/drawing/2014/main" id="{CA18CA3C-5CDF-C5B5-3564-1CC2BD76ED9F}"/>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6A5BC00-E414-F09D-8966-9DD344F601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4139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407B3F9-4D28-4290-B154-6196CA4F2F03}"/>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48580ED-BC0E-4E78-B994-A4F0A125B47C}" type="slidenum">
              <a:rPr lang="en-US" altLang="en-US" sz="1300"/>
              <a:pPr eaLnBrk="1" hangingPunct="1">
                <a:spcBef>
                  <a:spcPct val="0"/>
                </a:spcBef>
              </a:pPr>
              <a:t>11</a:t>
            </a:fld>
            <a:endParaRPr lang="en-US" altLang="en-US" sz="1300"/>
          </a:p>
        </p:txBody>
      </p:sp>
      <p:sp>
        <p:nvSpPr>
          <p:cNvPr id="43011" name="Rectangle 2">
            <a:extLst>
              <a:ext uri="{FF2B5EF4-FFF2-40B4-BE49-F238E27FC236}">
                <a16:creationId xmlns:a16="http://schemas.microsoft.com/office/drawing/2014/main" id="{8A8830A7-7AB0-4AB3-8D2A-7A5AD2625A97}"/>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97DEF580-A01B-4590-95A7-D2E000888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1A75ABA-1637-4327-8EFD-5D867AEA5751}"/>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A1381FD-17B6-4D2D-96FF-2BD53CEC25BA}" type="slidenum">
              <a:rPr lang="en-US" altLang="en-US" sz="1300"/>
              <a:pPr eaLnBrk="1" hangingPunct="1">
                <a:spcBef>
                  <a:spcPct val="0"/>
                </a:spcBef>
              </a:pPr>
              <a:t>12</a:t>
            </a:fld>
            <a:endParaRPr lang="en-US" altLang="en-US" sz="1300"/>
          </a:p>
        </p:txBody>
      </p:sp>
      <p:sp>
        <p:nvSpPr>
          <p:cNvPr id="48131" name="Rectangle 2">
            <a:extLst>
              <a:ext uri="{FF2B5EF4-FFF2-40B4-BE49-F238E27FC236}">
                <a16:creationId xmlns:a16="http://schemas.microsoft.com/office/drawing/2014/main" id="{7C911D46-B7F1-49B7-9CAB-4ADAA60A73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8CBB95-2C2E-49F6-9704-55C45430E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0405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8822205-8586-4FA4-9799-8CD0CBB4C4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D305D3-ACFF-4435-92EC-A095494C6AF4}"/>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6" name="Rectangle 6">
            <a:extLst>
              <a:ext uri="{FF2B5EF4-FFF2-40B4-BE49-F238E27FC236}">
                <a16:creationId xmlns:a16="http://schemas.microsoft.com/office/drawing/2014/main" id="{7C5503E3-1D83-4C77-98C1-4208AD3A376C}"/>
              </a:ext>
            </a:extLst>
          </p:cNvPr>
          <p:cNvSpPr>
            <a:spLocks noGrp="1" noChangeArrowheads="1"/>
          </p:cNvSpPr>
          <p:nvPr>
            <p:ph type="sldNum" sz="quarter" idx="12"/>
          </p:nvPr>
        </p:nvSpPr>
        <p:spPr>
          <a:ln/>
        </p:spPr>
        <p:txBody>
          <a:bodyPr/>
          <a:lstStyle>
            <a:lvl1pPr>
              <a:defRPr/>
            </a:lvl1pPr>
          </a:lstStyle>
          <a:p>
            <a:fld id="{659A72AE-9574-4246-A3A4-33659D3B79FE}" type="slidenum">
              <a:rPr lang="en-US" altLang="en-US"/>
              <a:pPr/>
              <a:t>‹#›</a:t>
            </a:fld>
            <a:endParaRPr lang="en-US" altLang="en-US"/>
          </a:p>
        </p:txBody>
      </p:sp>
    </p:spTree>
    <p:extLst>
      <p:ext uri="{BB962C8B-B14F-4D97-AF65-F5344CB8AC3E}">
        <p14:creationId xmlns:p14="http://schemas.microsoft.com/office/powerpoint/2010/main" val="1011370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89E444-C4E1-40CA-9885-3239FD9AFD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508FCF-9FF5-4482-B2B0-163ABE975D81}"/>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6" name="Rectangle 6">
            <a:extLst>
              <a:ext uri="{FF2B5EF4-FFF2-40B4-BE49-F238E27FC236}">
                <a16:creationId xmlns:a16="http://schemas.microsoft.com/office/drawing/2014/main" id="{3886606C-D9C6-428C-9E3E-A9C738C88E91}"/>
              </a:ext>
            </a:extLst>
          </p:cNvPr>
          <p:cNvSpPr>
            <a:spLocks noGrp="1" noChangeArrowheads="1"/>
          </p:cNvSpPr>
          <p:nvPr>
            <p:ph type="sldNum" sz="quarter" idx="12"/>
          </p:nvPr>
        </p:nvSpPr>
        <p:spPr>
          <a:ln/>
        </p:spPr>
        <p:txBody>
          <a:bodyPr/>
          <a:lstStyle>
            <a:lvl1pPr>
              <a:defRPr/>
            </a:lvl1pPr>
          </a:lstStyle>
          <a:p>
            <a:fld id="{214E3206-932E-47AC-A1E6-107E5CADA5DF}" type="slidenum">
              <a:rPr lang="en-US" altLang="en-US"/>
              <a:pPr/>
              <a:t>‹#›</a:t>
            </a:fld>
            <a:endParaRPr lang="en-US" altLang="en-US"/>
          </a:p>
        </p:txBody>
      </p:sp>
    </p:spTree>
    <p:extLst>
      <p:ext uri="{BB962C8B-B14F-4D97-AF65-F5344CB8AC3E}">
        <p14:creationId xmlns:p14="http://schemas.microsoft.com/office/powerpoint/2010/main" val="270791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70D7F0-BD38-4741-AC41-2A29C3CEDE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CD8AE9-D72A-4CAC-8506-1905F57081D7}"/>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6" name="Rectangle 6">
            <a:extLst>
              <a:ext uri="{FF2B5EF4-FFF2-40B4-BE49-F238E27FC236}">
                <a16:creationId xmlns:a16="http://schemas.microsoft.com/office/drawing/2014/main" id="{D60D7766-202D-4657-B181-6CB8DA11913A}"/>
              </a:ext>
            </a:extLst>
          </p:cNvPr>
          <p:cNvSpPr>
            <a:spLocks noGrp="1" noChangeArrowheads="1"/>
          </p:cNvSpPr>
          <p:nvPr>
            <p:ph type="sldNum" sz="quarter" idx="12"/>
          </p:nvPr>
        </p:nvSpPr>
        <p:spPr>
          <a:ln/>
        </p:spPr>
        <p:txBody>
          <a:bodyPr/>
          <a:lstStyle>
            <a:lvl1pPr>
              <a:defRPr/>
            </a:lvl1pPr>
          </a:lstStyle>
          <a:p>
            <a:fld id="{AD666A28-7470-439D-81B3-036B947EDFD4}" type="slidenum">
              <a:rPr lang="en-US" altLang="en-US"/>
              <a:pPr/>
              <a:t>‹#›</a:t>
            </a:fld>
            <a:endParaRPr lang="en-US" altLang="en-US"/>
          </a:p>
        </p:txBody>
      </p:sp>
    </p:spTree>
    <p:extLst>
      <p:ext uri="{BB962C8B-B14F-4D97-AF65-F5344CB8AC3E}">
        <p14:creationId xmlns:p14="http://schemas.microsoft.com/office/powerpoint/2010/main" val="642894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247212" y="2196388"/>
            <a:ext cx="3677603"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4003160"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4290238" y="2514887"/>
            <a:ext cx="3444949" cy="1063256"/>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70345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90103" y="2126512"/>
            <a:ext cx="7998343" cy="845289"/>
          </a:xfrm>
        </p:spPr>
        <p:txBody>
          <a:bodyPr lIns="0" anchor="ctr" anchorCtr="0">
            <a:noAutofit/>
          </a:bodyPr>
          <a:lstStyle>
            <a:lvl1pPr algn="l">
              <a:defRPr sz="405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6176131" y="5396802"/>
            <a:ext cx="2656046"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590551" y="3347721"/>
            <a:ext cx="1955006" cy="422275"/>
          </a:xfrm>
        </p:spPr>
        <p:txBody>
          <a:bodyPr>
            <a:normAutofit/>
          </a:bodyPr>
          <a:lstStyle>
            <a:lvl1pPr marL="0" indent="0" algn="l">
              <a:buNone/>
              <a:defRPr sz="1350">
                <a:solidFill>
                  <a:schemeClr val="bg1"/>
                </a:solidFill>
              </a:defRPr>
            </a:lvl1pPr>
          </a:lstStyle>
          <a:p>
            <a:pPr lvl="0"/>
            <a:r>
              <a:rPr lang="en-US" dirty="0"/>
              <a:t>01.01.2022</a:t>
            </a:r>
          </a:p>
        </p:txBody>
      </p:sp>
    </p:spTree>
    <p:extLst>
      <p:ext uri="{BB962C8B-B14F-4D97-AF65-F5344CB8AC3E}">
        <p14:creationId xmlns:p14="http://schemas.microsoft.com/office/powerpoint/2010/main" val="19588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693774" y="1733108"/>
            <a:ext cx="4292895" cy="1925711"/>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6416306" y="5432648"/>
            <a:ext cx="24003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693775" y="3997961"/>
            <a:ext cx="1955006" cy="422275"/>
          </a:xfrm>
        </p:spPr>
        <p:txBody>
          <a:bodyPr>
            <a:normAutofit/>
          </a:bodyPr>
          <a:lstStyle>
            <a:lvl1pPr marL="0" indent="0" algn="l">
              <a:buNone/>
              <a:defRPr sz="1350">
                <a:solidFill>
                  <a:schemeClr val="bg1"/>
                </a:solidFill>
              </a:defRPr>
            </a:lvl1pPr>
          </a:lstStyle>
          <a:p>
            <a:pPr lvl="0"/>
            <a:r>
              <a:rPr lang="en-US" dirty="0"/>
              <a:t>January 1st, 2021</a:t>
            </a:r>
          </a:p>
        </p:txBody>
      </p:sp>
    </p:spTree>
    <p:extLst>
      <p:ext uri="{BB962C8B-B14F-4D97-AF65-F5344CB8AC3E}">
        <p14:creationId xmlns:p14="http://schemas.microsoft.com/office/powerpoint/2010/main" val="1447470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693774" y="1733108"/>
            <a:ext cx="4292895" cy="1925711"/>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userDrawn="1"/>
        </p:nvPicPr>
        <p:blipFill>
          <a:blip r:embed="rId2"/>
          <a:stretch>
            <a:fillRect/>
          </a:stretch>
        </p:blipFill>
        <p:spPr>
          <a:xfrm>
            <a:off x="6416306" y="5432648"/>
            <a:ext cx="24003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693775" y="3997961"/>
            <a:ext cx="1955006" cy="422275"/>
          </a:xfrm>
        </p:spPr>
        <p:txBody>
          <a:bodyPr>
            <a:normAutofit/>
          </a:bodyPr>
          <a:lstStyle>
            <a:lvl1pPr marL="0" indent="0" algn="l">
              <a:buNone/>
              <a:defRPr sz="1350">
                <a:solidFill>
                  <a:schemeClr val="tx2"/>
                </a:solidFill>
              </a:defRPr>
            </a:lvl1pPr>
          </a:lstStyle>
          <a:p>
            <a:pPr lvl="0"/>
            <a:r>
              <a:rPr lang="en-US" dirty="0"/>
              <a:t>January 1st, 2021</a:t>
            </a:r>
          </a:p>
        </p:txBody>
      </p:sp>
    </p:spTree>
    <p:extLst>
      <p:ext uri="{BB962C8B-B14F-4D97-AF65-F5344CB8AC3E}">
        <p14:creationId xmlns:p14="http://schemas.microsoft.com/office/powerpoint/2010/main" val="38218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7241680" y="6421980"/>
            <a:ext cx="1519238" cy="273050"/>
          </a:xfrm>
          <a:prstGeom prst="rect">
            <a:avLst/>
          </a:prstGeom>
        </p:spPr>
      </p:pic>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429000"/>
            <a:ext cx="5750885" cy="2747963"/>
          </a:xfrm>
        </p:spPr>
        <p:txBody>
          <a:bodyPr anchor="t">
            <a:noAutofit/>
          </a:bodyPr>
          <a:lstStyle>
            <a:lvl1pPr marL="0" indent="0" algn="l">
              <a:lnSpc>
                <a:spcPct val="100000"/>
              </a:lnSpc>
              <a:spcBef>
                <a:spcPts val="0"/>
              </a:spcBef>
              <a:buFontTx/>
              <a:buNone/>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1323901"/>
            <a:ext cx="5687090" cy="192571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73252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429000"/>
            <a:ext cx="5750885" cy="2747963"/>
          </a:xfrm>
        </p:spPr>
        <p:txBody>
          <a:bodyPr anchor="t">
            <a:noAutofit/>
          </a:bodyPr>
          <a:lstStyle>
            <a:lvl1pPr marL="0" indent="0" algn="l">
              <a:lnSpc>
                <a:spcPct val="100000"/>
              </a:lnSpc>
              <a:spcBef>
                <a:spcPts val="0"/>
              </a:spcBef>
              <a:buFontTx/>
              <a:buNone/>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1323901"/>
            <a:ext cx="5687090" cy="192571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145802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1323901"/>
            <a:ext cx="5687090" cy="1925711"/>
          </a:xfrm>
        </p:spPr>
        <p:txBody>
          <a:bodyPr anchor="ctr" anchorCtr="0">
            <a:noAutofit/>
          </a:bodyPr>
          <a:lstStyle>
            <a:lvl1pPr algn="l">
              <a:lnSpc>
                <a:spcPct val="100000"/>
              </a:lnSpc>
              <a:defRPr sz="27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7186816" y="6421980"/>
            <a:ext cx="1519238"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7218033" y="6421980"/>
            <a:ext cx="1519238" cy="273050"/>
          </a:xfrm>
          <a:prstGeom prst="rect">
            <a:avLst/>
          </a:prstGeom>
        </p:spPr>
      </p:pic>
      <p:sp>
        <p:nvSpPr>
          <p:cNvPr id="9" name="Content Placeholder 2">
            <a:extLst>
              <a:ext uri="{FF2B5EF4-FFF2-40B4-BE49-F238E27FC236}">
                <a16:creationId xmlns:a16="http://schemas.microsoft.com/office/drawing/2014/main" id="{06C52D16-6F0B-2F4B-A990-688D17CC6277}"/>
              </a:ext>
            </a:extLst>
          </p:cNvPr>
          <p:cNvSpPr>
            <a:spLocks noGrp="1"/>
          </p:cNvSpPr>
          <p:nvPr>
            <p:ph idx="1" hasCustomPrompt="1"/>
          </p:nvPr>
        </p:nvSpPr>
        <p:spPr>
          <a:xfrm>
            <a:off x="628651" y="3429000"/>
            <a:ext cx="5750885" cy="2747963"/>
          </a:xfrm>
        </p:spPr>
        <p:txBody>
          <a:bodyPr anchor="t">
            <a:noAutofit/>
          </a:bodyPr>
          <a:lstStyle>
            <a:lvl1pPr marL="0" indent="0" algn="l">
              <a:lnSpc>
                <a:spcPct val="100000"/>
              </a:lnSpc>
              <a:spcBef>
                <a:spcPts val="0"/>
              </a:spcBef>
              <a:buFontTx/>
              <a:buNone/>
              <a:defRPr lang="en-US" sz="15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a:t>
            </a:r>
            <a:r>
              <a:rPr lang="en-US" dirty="0">
                <a:solidFill>
                  <a:srgbClr val="FFFFFF"/>
                </a:solidFill>
                <a:effectLst/>
                <a:latin typeface="Helvetica" pitchFamily="2" charset="0"/>
              </a:rPr>
              <a:t>.</a:t>
            </a:r>
          </a:p>
        </p:txBody>
      </p:sp>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919688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234099"/>
            <a:ext cx="7919927" cy="2903942"/>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628650" y="2265363"/>
            <a:ext cx="7920038" cy="812800"/>
          </a:xfrm>
          <a:noFill/>
        </p:spPr>
        <p:txBody>
          <a:bodyPr>
            <a:noAutofit/>
          </a:bodyPr>
          <a:lstStyle>
            <a:lvl1pPr marL="0" indent="0">
              <a:buFontTx/>
              <a:buNone/>
              <a:defRPr sz="1500" b="0"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0885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5EDF56-8B26-4CEA-B09C-522361A61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B51FDC-55C5-4BDE-B2B4-BDA7315DA628}"/>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6" name="Rectangle 6">
            <a:extLst>
              <a:ext uri="{FF2B5EF4-FFF2-40B4-BE49-F238E27FC236}">
                <a16:creationId xmlns:a16="http://schemas.microsoft.com/office/drawing/2014/main" id="{FE4ABA5C-7338-40D2-A197-E75C35141FBE}"/>
              </a:ext>
            </a:extLst>
          </p:cNvPr>
          <p:cNvSpPr>
            <a:spLocks noGrp="1" noChangeArrowheads="1"/>
          </p:cNvSpPr>
          <p:nvPr>
            <p:ph type="sldNum" sz="quarter" idx="12"/>
          </p:nvPr>
        </p:nvSpPr>
        <p:spPr>
          <a:ln/>
        </p:spPr>
        <p:txBody>
          <a:bodyPr/>
          <a:lstStyle>
            <a:lvl1pPr>
              <a:defRPr/>
            </a:lvl1pPr>
          </a:lstStyle>
          <a:p>
            <a:fld id="{24B8A974-4E1F-4CCC-B3ED-4C35C81835BF}" type="slidenum">
              <a:rPr lang="en-US" altLang="en-US"/>
              <a:pPr/>
              <a:t>‹#›</a:t>
            </a:fld>
            <a:endParaRPr lang="en-US" altLang="en-US"/>
          </a:p>
        </p:txBody>
      </p:sp>
    </p:spTree>
    <p:extLst>
      <p:ext uri="{BB962C8B-B14F-4D97-AF65-F5344CB8AC3E}">
        <p14:creationId xmlns:p14="http://schemas.microsoft.com/office/powerpoint/2010/main" val="4230402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234099"/>
            <a:ext cx="7919927" cy="2903942"/>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8" name="Text Placeholder 9">
            <a:extLst>
              <a:ext uri="{FF2B5EF4-FFF2-40B4-BE49-F238E27FC236}">
                <a16:creationId xmlns:a16="http://schemas.microsoft.com/office/drawing/2014/main" id="{2D764882-F38C-2A48-B02D-293EBA46A2BA}"/>
              </a:ext>
            </a:extLst>
          </p:cNvPr>
          <p:cNvSpPr>
            <a:spLocks noGrp="1"/>
          </p:cNvSpPr>
          <p:nvPr>
            <p:ph type="body" sz="quarter" idx="13"/>
          </p:nvPr>
        </p:nvSpPr>
        <p:spPr>
          <a:xfrm>
            <a:off x="628650" y="2265363"/>
            <a:ext cx="7920038" cy="812800"/>
          </a:xfrm>
          <a:noFill/>
        </p:spPr>
        <p:txBody>
          <a:bodyPr>
            <a:noAutofit/>
          </a:bodyPr>
          <a:lstStyle>
            <a:lvl1pPr marL="0" indent="0">
              <a:buFontTx/>
              <a:buNone/>
              <a:defRPr sz="1500" b="0" i="0">
                <a:solidFill>
                  <a:schemeClr val="bg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933759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234099"/>
            <a:ext cx="7919927" cy="2903942"/>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a:t>
            </a:r>
            <a:endParaRPr lang="en-US" dirty="0">
              <a:solidFill>
                <a:srgbClr val="FFFFFF"/>
              </a:solidFill>
              <a:effectLst/>
              <a:latin typeface="Helvetica" pitchFamily="2" charset="0"/>
            </a:endParaRP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7218033" y="6421980"/>
            <a:ext cx="1519238" cy="273050"/>
          </a:xfrm>
          <a:prstGeom prst="rect">
            <a:avLst/>
          </a:prstGeom>
        </p:spPr>
      </p:pic>
      <p:sp>
        <p:nvSpPr>
          <p:cNvPr id="10" name="Text Placeholder 9">
            <a:extLst>
              <a:ext uri="{FF2B5EF4-FFF2-40B4-BE49-F238E27FC236}">
                <a16:creationId xmlns:a16="http://schemas.microsoft.com/office/drawing/2014/main" id="{AECE5102-9208-9E40-8E53-36066ADA10C4}"/>
              </a:ext>
            </a:extLst>
          </p:cNvPr>
          <p:cNvSpPr>
            <a:spLocks noGrp="1"/>
          </p:cNvSpPr>
          <p:nvPr>
            <p:ph type="body" sz="quarter" idx="13"/>
          </p:nvPr>
        </p:nvSpPr>
        <p:spPr>
          <a:xfrm>
            <a:off x="628650" y="2265363"/>
            <a:ext cx="7920038" cy="812800"/>
          </a:xfrm>
          <a:noFill/>
        </p:spPr>
        <p:txBody>
          <a:bodyPr>
            <a:noAutofit/>
          </a:bodyPr>
          <a:lstStyle>
            <a:lvl1pPr marL="0" indent="0">
              <a:buFontTx/>
              <a:buNone/>
              <a:defRPr sz="1500" b="0"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98688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507500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766845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628650" y="882467"/>
            <a:ext cx="7577302" cy="1156541"/>
          </a:xfrm>
        </p:spPr>
        <p:txBody>
          <a:bodyPr anchor="ctr" anchorCtr="0">
            <a:noAutofit/>
          </a:bodyPr>
          <a:lstStyle>
            <a:lvl1pPr algn="l">
              <a:lnSpc>
                <a:spcPct val="100000"/>
              </a:lnSpc>
              <a:defRPr sz="27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7218033" y="6421980"/>
            <a:ext cx="1519238"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575575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4191354" y="1917291"/>
            <a:ext cx="4487826" cy="2584809"/>
          </a:xfrm>
        </p:spPr>
        <p:txBody>
          <a:bodyPr anchor="b" anchorCtr="0">
            <a:noAutofit/>
          </a:bodyPr>
          <a:lstStyle>
            <a:lvl1pPr algn="l">
              <a:lnSpc>
                <a:spcPct val="100000"/>
              </a:lnSpc>
              <a:defRPr sz="2400" b="1" i="0">
                <a:solidFill>
                  <a:schemeClr val="bg1"/>
                </a:solidFill>
                <a:latin typeface="Arial Narrow" panose="020B0604020202020204" pitchFamily="34"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4191354" y="4810760"/>
            <a:ext cx="2867025" cy="381000"/>
          </a:xfrm>
        </p:spPr>
        <p:txBody>
          <a:bodyPr>
            <a:normAutofit/>
          </a:bodyPr>
          <a:lstStyle>
            <a:lvl1pPr marL="0" indent="0" algn="l">
              <a:buNone/>
              <a:defRPr sz="1350">
                <a:solidFill>
                  <a:schemeClr val="bg1"/>
                </a:solidFill>
              </a:defRPr>
            </a:lvl1pPr>
          </a:lstStyle>
          <a:p>
            <a:pPr algn="l"/>
            <a:r>
              <a:rPr lang="en-US" b="1" i="0" dirty="0">
                <a:solidFill>
                  <a:schemeClr val="bg1"/>
                </a:solidFill>
                <a:latin typeface="Arial Narrow" panose="020B0604020202020204" pitchFamily="34" charset="0"/>
                <a:cs typeface="Arial Narrow" panose="020B0604020202020204" pitchFamily="34" charset="0"/>
              </a:rPr>
              <a:t>FIRST LAST NAME, TITLE</a:t>
            </a:r>
          </a:p>
        </p:txBody>
      </p:sp>
    </p:spTree>
    <p:extLst>
      <p:ext uri="{BB962C8B-B14F-4D97-AF65-F5344CB8AC3E}">
        <p14:creationId xmlns:p14="http://schemas.microsoft.com/office/powerpoint/2010/main" val="216323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623887" y="1189704"/>
            <a:ext cx="5422952" cy="3372772"/>
          </a:xfrm>
        </p:spPr>
        <p:txBody>
          <a:bodyPr anchor="b">
            <a:noAutofit/>
          </a:bodyPr>
          <a:lstStyle>
            <a:lvl1pPr>
              <a:defRPr sz="1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p:nvPr>
        </p:nvSpPr>
        <p:spPr>
          <a:xfrm>
            <a:off x="623888" y="4815841"/>
            <a:ext cx="3589735" cy="385763"/>
          </a:xfrm>
        </p:spPr>
        <p:txBody>
          <a:bodyPr>
            <a:noAutofit/>
          </a:bodyPr>
          <a:lstStyle>
            <a:lvl1pPr marL="0" indent="0">
              <a:buNone/>
              <a:defRPr sz="1050">
                <a:solidFill>
                  <a:schemeClr val="bg1"/>
                </a:solidFill>
                <a:latin typeface="+mn-lt"/>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37863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3783917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732243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464891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23CC992-36D5-4EBD-A508-EEE1C89126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93645-A8EC-4AEA-98CB-D1022F56522C}"/>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6" name="Rectangle 6">
            <a:extLst>
              <a:ext uri="{FF2B5EF4-FFF2-40B4-BE49-F238E27FC236}">
                <a16:creationId xmlns:a16="http://schemas.microsoft.com/office/drawing/2014/main" id="{3164B1F9-E8C4-4C11-A526-E52AB853A6CF}"/>
              </a:ext>
            </a:extLst>
          </p:cNvPr>
          <p:cNvSpPr>
            <a:spLocks noGrp="1" noChangeArrowheads="1"/>
          </p:cNvSpPr>
          <p:nvPr>
            <p:ph type="sldNum" sz="quarter" idx="12"/>
          </p:nvPr>
        </p:nvSpPr>
        <p:spPr>
          <a:ln/>
        </p:spPr>
        <p:txBody>
          <a:bodyPr/>
          <a:lstStyle>
            <a:lvl1pPr>
              <a:defRPr/>
            </a:lvl1pPr>
          </a:lstStyle>
          <a:p>
            <a:fld id="{3FD506B1-FDD5-4741-9D75-75C33FBE11FC}" type="slidenum">
              <a:rPr lang="en-US" altLang="en-US"/>
              <a:pPr/>
              <a:t>‹#›</a:t>
            </a:fld>
            <a:endParaRPr lang="en-US" altLang="en-US"/>
          </a:p>
        </p:txBody>
      </p:sp>
    </p:spTree>
    <p:extLst>
      <p:ext uri="{BB962C8B-B14F-4D97-AF65-F5344CB8AC3E}">
        <p14:creationId xmlns:p14="http://schemas.microsoft.com/office/powerpoint/2010/main" val="187520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628650" y="3323303"/>
            <a:ext cx="30215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628650" y="884904"/>
            <a:ext cx="2866718" cy="2260343"/>
          </a:xfrm>
        </p:spPr>
        <p:txBody>
          <a:bodyPr anchor="b" anchorCtr="0">
            <a:noAutofit/>
          </a:bodyPr>
          <a:lstStyle>
            <a:lvl1pPr algn="l">
              <a:lnSpc>
                <a:spcPct val="100000"/>
              </a:lnSpc>
              <a:defRPr sz="2100" b="1" i="0">
                <a:solidFill>
                  <a:schemeClr val="bg1"/>
                </a:solidFill>
                <a:latin typeface="Arial Narrow" panose="020B0604020202020204" pitchFamily="34" charset="0"/>
                <a:cs typeface="Arial Narrow" panose="020B0604020202020204" pitchFamily="34" charset="0"/>
              </a:defRPr>
            </a:lvl1pPr>
          </a:lstStyle>
          <a:p>
            <a:r>
              <a:rPr lang="en-US" dirty="0"/>
              <a:t>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Tree>
    <p:extLst>
      <p:ext uri="{BB962C8B-B14F-4D97-AF65-F5344CB8AC3E}">
        <p14:creationId xmlns:p14="http://schemas.microsoft.com/office/powerpoint/2010/main" val="1408722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043387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3380479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0" y="3323303"/>
            <a:ext cx="4621776" cy="2853660"/>
          </a:xfrm>
        </p:spPr>
        <p:txBody>
          <a:bodyPr>
            <a:normAutofit/>
          </a:bodyPr>
          <a:lstStyle>
            <a:lvl1pPr marL="0" indent="0" algn="l">
              <a:buFontTx/>
              <a:buNone/>
              <a:defRPr sz="1050" b="0" i="0">
                <a:solidFill>
                  <a:schemeClr val="tx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884904"/>
            <a:ext cx="4621775" cy="2260343"/>
          </a:xfrm>
        </p:spPr>
        <p:txBody>
          <a:bodyPr anchor="b" anchorCtr="0">
            <a:noAutofit/>
          </a:bodyPr>
          <a:lstStyle>
            <a:lvl1pPr algn="l">
              <a:lnSpc>
                <a:spcPct val="100000"/>
              </a:lnSpc>
              <a:defRPr sz="2700" b="1" i="0">
                <a:solidFill>
                  <a:schemeClr val="tx2"/>
                </a:solidFill>
                <a:latin typeface="Arial Narrow" panose="020B0604020202020204" pitchFamily="34" charset="0"/>
                <a:cs typeface="Arial Narrow" panose="020B0604020202020204" pitchFamily="34" charset="0"/>
              </a:defRPr>
            </a:lvl1pPr>
          </a:lstStyle>
          <a:p>
            <a:r>
              <a:rPr lang="en-US"/>
              <a:t>HEADLINE LOREM IPSUM DOLER SIT AMET CURABITUR BLANDIT TEMPUS PORTITOR.</a:t>
            </a:r>
            <a:endParaRPr lang="en-US" dirty="0"/>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7222161" y="6421980"/>
            <a:ext cx="1519238"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149723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1" y="3323303"/>
            <a:ext cx="3117440"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609601"/>
            <a:ext cx="3028950" cy="2535646"/>
          </a:xfrm>
        </p:spPr>
        <p:txBody>
          <a:bodyPr anchor="b"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4291781" y="0"/>
            <a:ext cx="4852220" cy="6858000"/>
          </a:xfrm>
        </p:spPr>
        <p:txBody>
          <a:bodyPr/>
          <a:lstStyle/>
          <a:p>
            <a:r>
              <a:rPr lang="en-US"/>
              <a:t>Click icon to add picture</a:t>
            </a:r>
          </a:p>
        </p:txBody>
      </p:sp>
    </p:spTree>
    <p:extLst>
      <p:ext uri="{BB962C8B-B14F-4D97-AF65-F5344CB8AC3E}">
        <p14:creationId xmlns:p14="http://schemas.microsoft.com/office/powerpoint/2010/main" val="1201218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1" y="3323303"/>
            <a:ext cx="3117440"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609601"/>
            <a:ext cx="3028950" cy="2535646"/>
          </a:xfrm>
        </p:spPr>
        <p:txBody>
          <a:bodyPr anchor="b"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4291781" y="0"/>
            <a:ext cx="4852220" cy="6858000"/>
          </a:xfrm>
        </p:spPr>
        <p:txBody>
          <a:bodyPr/>
          <a:lstStyle/>
          <a:p>
            <a:r>
              <a:rPr lang="en-US"/>
              <a:t>Click icon to add picture</a:t>
            </a:r>
          </a:p>
        </p:txBody>
      </p:sp>
    </p:spTree>
    <p:extLst>
      <p:ext uri="{BB962C8B-B14F-4D97-AF65-F5344CB8AC3E}">
        <p14:creationId xmlns:p14="http://schemas.microsoft.com/office/powerpoint/2010/main" val="3600383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628651" y="3323303"/>
            <a:ext cx="3117440" cy="2853660"/>
          </a:xfrm>
        </p:spPr>
        <p:txBody>
          <a:bodyPr>
            <a:normAutofit/>
          </a:bodyPr>
          <a:lstStyle>
            <a:lvl1pPr marL="0" indent="0" algn="l">
              <a:buFontTx/>
              <a:buNone/>
              <a:defRPr sz="1050" b="0" i="0">
                <a:solidFill>
                  <a:schemeClr val="tx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628650" y="609601"/>
            <a:ext cx="3028950" cy="2535646"/>
          </a:xfrm>
        </p:spPr>
        <p:txBody>
          <a:bodyPr anchor="b" anchorCtr="0">
            <a:noAutofit/>
          </a:bodyPr>
          <a:lstStyle>
            <a:lvl1pPr algn="l">
              <a:lnSpc>
                <a:spcPct val="100000"/>
              </a:lnSpc>
              <a:defRPr sz="21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4291781" y="0"/>
            <a:ext cx="4852220" cy="6858000"/>
          </a:xfrm>
        </p:spPr>
        <p:txBody>
          <a:bodyPr/>
          <a:lstStyle/>
          <a:p>
            <a:r>
              <a:rPr lang="en-US"/>
              <a:t>Click icon to add picture</a:t>
            </a:r>
          </a:p>
        </p:txBody>
      </p:sp>
    </p:spTree>
    <p:extLst>
      <p:ext uri="{BB962C8B-B14F-4D97-AF65-F5344CB8AC3E}">
        <p14:creationId xmlns:p14="http://schemas.microsoft.com/office/powerpoint/2010/main" val="3759214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485354" y="3323303"/>
            <a:ext cx="3117440"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485353" y="609601"/>
            <a:ext cx="3028950" cy="2535646"/>
          </a:xfrm>
        </p:spPr>
        <p:txBody>
          <a:bodyPr anchor="b"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4018936"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7062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01197" y="2772697"/>
            <a:ext cx="2579124" cy="322498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01196" y="681037"/>
            <a:ext cx="2520131" cy="1934344"/>
          </a:xfrm>
        </p:spPr>
        <p:txBody>
          <a:bodyPr anchor="b" anchorCtr="0">
            <a:noAutofit/>
          </a:bodyPr>
          <a:lstStyle>
            <a:lvl1pPr algn="l">
              <a:lnSpc>
                <a:spcPct val="100000"/>
              </a:lnSpc>
              <a:defRPr sz="1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479026"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317994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485354" y="3323303"/>
            <a:ext cx="3117440" cy="285366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485353" y="609601"/>
            <a:ext cx="3028950" cy="2535646"/>
          </a:xfrm>
        </p:spPr>
        <p:txBody>
          <a:bodyPr anchor="b" anchorCtr="0">
            <a:noAutofit/>
          </a:bodyPr>
          <a:lstStyle>
            <a:lvl1pPr algn="l">
              <a:lnSpc>
                <a:spcPct val="100000"/>
              </a:lnSpc>
              <a:defRPr sz="1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4018936"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92509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DD1557-C207-4231-A95E-75687D8C21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147174-C6A2-436B-8454-76535905D34C}"/>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7" name="Rectangle 6">
            <a:extLst>
              <a:ext uri="{FF2B5EF4-FFF2-40B4-BE49-F238E27FC236}">
                <a16:creationId xmlns:a16="http://schemas.microsoft.com/office/drawing/2014/main" id="{A886DCB2-A45D-479C-952B-D94F78B246DA}"/>
              </a:ext>
            </a:extLst>
          </p:cNvPr>
          <p:cNvSpPr>
            <a:spLocks noGrp="1" noChangeArrowheads="1"/>
          </p:cNvSpPr>
          <p:nvPr>
            <p:ph type="sldNum" sz="quarter" idx="12"/>
          </p:nvPr>
        </p:nvSpPr>
        <p:spPr>
          <a:ln/>
        </p:spPr>
        <p:txBody>
          <a:bodyPr/>
          <a:lstStyle>
            <a:lvl1pPr>
              <a:defRPr/>
            </a:lvl1pPr>
          </a:lstStyle>
          <a:p>
            <a:fld id="{57130B0C-5374-4E3B-8BF2-CB3FCC017C13}" type="slidenum">
              <a:rPr lang="en-US" altLang="en-US"/>
              <a:pPr/>
              <a:t>‹#›</a:t>
            </a:fld>
            <a:endParaRPr lang="en-US" altLang="en-US"/>
          </a:p>
        </p:txBody>
      </p:sp>
    </p:spTree>
    <p:extLst>
      <p:ext uri="{BB962C8B-B14F-4D97-AF65-F5344CB8AC3E}">
        <p14:creationId xmlns:p14="http://schemas.microsoft.com/office/powerpoint/2010/main" val="2153865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01197" y="2772697"/>
            <a:ext cx="2579124" cy="3224980"/>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01196" y="681037"/>
            <a:ext cx="2520131" cy="1934344"/>
          </a:xfrm>
        </p:spPr>
        <p:txBody>
          <a:bodyPr anchor="b" anchorCtr="0">
            <a:noAutofit/>
          </a:bodyPr>
          <a:lstStyle>
            <a:lvl1pPr algn="l">
              <a:lnSpc>
                <a:spcPct val="100000"/>
              </a:lnSpc>
              <a:defRPr sz="1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479026"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793163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485354" y="3323303"/>
            <a:ext cx="3117440" cy="2853660"/>
          </a:xfrm>
        </p:spPr>
        <p:txBody>
          <a:bodyPr>
            <a:normAutofit/>
          </a:bodyPr>
          <a:lstStyle>
            <a:lvl1pPr marL="0" indent="0" algn="l">
              <a:buFontTx/>
              <a:buNone/>
              <a:defRPr sz="1050" b="0" i="0">
                <a:solidFill>
                  <a:schemeClr val="tx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485353" y="609601"/>
            <a:ext cx="3028950" cy="2535646"/>
          </a:xfrm>
        </p:spPr>
        <p:txBody>
          <a:bodyPr anchor="b" anchorCtr="0">
            <a:noAutofit/>
          </a:bodyPr>
          <a:lstStyle>
            <a:lvl1pPr algn="l">
              <a:lnSpc>
                <a:spcPct val="100000"/>
              </a:lnSpc>
              <a:defRPr sz="1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4018936"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7222161" y="6421980"/>
            <a:ext cx="1519238"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2723714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01197" y="2772697"/>
            <a:ext cx="2579124" cy="3224980"/>
          </a:xfrm>
        </p:spPr>
        <p:txBody>
          <a:bodyPr>
            <a:normAutofit/>
          </a:bodyPr>
          <a:lstStyle>
            <a:lvl1pPr marL="0" indent="0" algn="l">
              <a:buFontTx/>
              <a:buNone/>
              <a:defRPr sz="1050" b="0" i="0">
                <a:solidFill>
                  <a:schemeClr val="tx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01196" y="681037"/>
            <a:ext cx="2520131" cy="1934344"/>
          </a:xfrm>
        </p:spPr>
        <p:txBody>
          <a:bodyPr anchor="b" anchorCtr="0">
            <a:noAutofit/>
          </a:bodyPr>
          <a:lstStyle>
            <a:lvl1pPr algn="l">
              <a:lnSpc>
                <a:spcPct val="100000"/>
              </a:lnSpc>
              <a:defRPr sz="1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479026"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7222161" y="6421980"/>
            <a:ext cx="1519238"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1521836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628650" y="2508559"/>
            <a:ext cx="78867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06014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628650" y="2508559"/>
            <a:ext cx="78867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53063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3591233" y="3057525"/>
            <a:ext cx="4704734" cy="3119438"/>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3591233" y="609602"/>
            <a:ext cx="4704734" cy="2212257"/>
          </a:xfrm>
        </p:spPr>
        <p:txBody>
          <a:bodyPr anchor="b"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1" y="1"/>
            <a:ext cx="30289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0" y="3057526"/>
            <a:ext cx="3028950" cy="3800475"/>
          </a:xfrm>
        </p:spPr>
        <p:txBody>
          <a:bodyPr/>
          <a:lstStyle/>
          <a:p>
            <a:r>
              <a:rPr lang="en-US"/>
              <a:t>Click icon to add picture</a:t>
            </a:r>
          </a:p>
        </p:txBody>
      </p:sp>
    </p:spTree>
    <p:extLst>
      <p:ext uri="{BB962C8B-B14F-4D97-AF65-F5344CB8AC3E}">
        <p14:creationId xmlns:p14="http://schemas.microsoft.com/office/powerpoint/2010/main" val="233993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95962" y="1"/>
            <a:ext cx="3348038"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6115049" y="3057526"/>
            <a:ext cx="302895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591778" y="2772697"/>
            <a:ext cx="2313655" cy="3500284"/>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591777" y="681037"/>
            <a:ext cx="2520131" cy="1934344"/>
          </a:xfrm>
        </p:spPr>
        <p:txBody>
          <a:bodyPr anchor="b" anchorCtr="0">
            <a:noAutofit/>
          </a:bodyPr>
          <a:lstStyle>
            <a:lvl1pPr algn="l">
              <a:lnSpc>
                <a:spcPct val="100000"/>
              </a:lnSpc>
              <a:defRPr sz="1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3303985" y="1"/>
            <a:ext cx="2491978"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3303985" y="3057526"/>
            <a:ext cx="2811065" cy="3800475"/>
          </a:xfrm>
        </p:spPr>
        <p:txBody>
          <a:bodyPr/>
          <a:lstStyle/>
          <a:p>
            <a:r>
              <a:rPr lang="en-US"/>
              <a:t>Click icon to add picture</a:t>
            </a:r>
          </a:p>
        </p:txBody>
      </p:sp>
    </p:spTree>
    <p:extLst>
      <p:ext uri="{BB962C8B-B14F-4D97-AF65-F5344CB8AC3E}">
        <p14:creationId xmlns:p14="http://schemas.microsoft.com/office/powerpoint/2010/main" val="1982907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95962" y="1"/>
            <a:ext cx="3348038"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6115049" y="3057526"/>
            <a:ext cx="302895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591778" y="2772697"/>
            <a:ext cx="2313655" cy="3500284"/>
          </a:xfrm>
        </p:spPr>
        <p:txBody>
          <a:bodyPr>
            <a:normAutofit/>
          </a:bodyPr>
          <a:lstStyle>
            <a:lvl1pPr marL="0" indent="0" algn="l">
              <a:buFontTx/>
              <a:buNone/>
              <a:defRPr sz="1050" b="0" i="0">
                <a:solidFill>
                  <a:schemeClr val="bg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591777" y="681037"/>
            <a:ext cx="2520131" cy="1934344"/>
          </a:xfrm>
        </p:spPr>
        <p:txBody>
          <a:bodyPr anchor="b" anchorCtr="0">
            <a:noAutofit/>
          </a:bodyPr>
          <a:lstStyle>
            <a:lvl1pPr algn="l">
              <a:lnSpc>
                <a:spcPct val="100000"/>
              </a:lnSpc>
              <a:defRPr sz="1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3303985" y="1"/>
            <a:ext cx="2491978"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3303985" y="3057526"/>
            <a:ext cx="2811065" cy="3800475"/>
          </a:xfrm>
        </p:spPr>
        <p:txBody>
          <a:bodyPr/>
          <a:lstStyle/>
          <a:p>
            <a:r>
              <a:rPr lang="en-US"/>
              <a:t>Click icon to add picture</a:t>
            </a:r>
          </a:p>
        </p:txBody>
      </p:sp>
    </p:spTree>
    <p:extLst>
      <p:ext uri="{BB962C8B-B14F-4D97-AF65-F5344CB8AC3E}">
        <p14:creationId xmlns:p14="http://schemas.microsoft.com/office/powerpoint/2010/main" val="2116357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95962" y="1"/>
            <a:ext cx="3348038"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6115049" y="3057526"/>
            <a:ext cx="302895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591778" y="2772697"/>
            <a:ext cx="2313655" cy="3500284"/>
          </a:xfrm>
        </p:spPr>
        <p:txBody>
          <a:bodyPr>
            <a:normAutofit/>
          </a:bodyPr>
          <a:lstStyle>
            <a:lvl1pPr marL="0" indent="0" algn="l">
              <a:buFontTx/>
              <a:buNone/>
              <a:defRPr sz="1050" b="0" i="0">
                <a:solidFill>
                  <a:schemeClr val="tx1"/>
                </a:solidFill>
                <a:latin typeface="Arial" panose="020B0604020202020204" pitchFamily="34" charset="0"/>
                <a:cs typeface="Arial" panose="020B0604020202020204" pitchFamily="34" charset="0"/>
              </a:defRPr>
            </a:lvl1pPr>
            <a:lvl2pPr marL="342900" indent="0" algn="l">
              <a:buFontTx/>
              <a:buNone/>
              <a:defRPr sz="1050"/>
            </a:lvl2pPr>
            <a:lvl3pPr marL="685800" indent="0" algn="l">
              <a:buFontTx/>
              <a:buNone/>
              <a:defRPr sz="1050"/>
            </a:lvl3pPr>
            <a:lvl4pPr marL="1028700" indent="0" algn="l">
              <a:buFontTx/>
              <a:buNone/>
              <a:defRPr sz="1050"/>
            </a:lvl4pPr>
            <a:lvl5pPr marL="1371600" indent="0" algn="l">
              <a:buFontTx/>
              <a:buNone/>
              <a:defRPr sz="105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591777" y="681037"/>
            <a:ext cx="2520131" cy="1934344"/>
          </a:xfrm>
        </p:spPr>
        <p:txBody>
          <a:bodyPr anchor="b" anchorCtr="0">
            <a:noAutofit/>
          </a:bodyPr>
          <a:lstStyle>
            <a:lvl1pPr algn="l">
              <a:lnSpc>
                <a:spcPct val="100000"/>
              </a:lnSpc>
              <a:defRPr sz="1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3303985" y="1"/>
            <a:ext cx="2491978"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3303985" y="3057526"/>
            <a:ext cx="2811065" cy="3800475"/>
          </a:xfrm>
        </p:spPr>
        <p:txBody>
          <a:bodyPr/>
          <a:lstStyle/>
          <a:p>
            <a:r>
              <a:rPr lang="en-US"/>
              <a:t>Click icon to add picture</a:t>
            </a:r>
          </a:p>
        </p:txBody>
      </p:sp>
    </p:spTree>
    <p:extLst>
      <p:ext uri="{BB962C8B-B14F-4D97-AF65-F5344CB8AC3E}">
        <p14:creationId xmlns:p14="http://schemas.microsoft.com/office/powerpoint/2010/main" val="134383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6"/>
            <a:ext cx="7577302" cy="1154756"/>
          </a:xfrm>
        </p:spPr>
        <p:txBody>
          <a:bodyPr anchor="b"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628650" y="2265364"/>
            <a:ext cx="2490634" cy="694147"/>
          </a:xfrm>
          <a:noFill/>
        </p:spPr>
        <p:txBody>
          <a:bodyPr>
            <a:noAutofit/>
          </a:bodyPr>
          <a:lstStyle>
            <a:lvl1pPr marL="0" indent="0">
              <a:buFontTx/>
              <a:buNone/>
              <a:defRPr sz="15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7241680" y="6421980"/>
            <a:ext cx="1519238"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326683" y="3022003"/>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326683" y="2269572"/>
            <a:ext cx="2490634" cy="694147"/>
          </a:xfrm>
          <a:noFill/>
        </p:spPr>
        <p:txBody>
          <a:bodyPr>
            <a:noAutofit/>
          </a:bodyPr>
          <a:lstStyle>
            <a:lvl1pPr marL="0" indent="0">
              <a:buFontTx/>
              <a:buNone/>
              <a:defRPr sz="15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6024717"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6024717" y="2265364"/>
            <a:ext cx="2490634" cy="694147"/>
          </a:xfrm>
          <a:noFill/>
        </p:spPr>
        <p:txBody>
          <a:bodyPr>
            <a:noAutofit/>
          </a:bodyPr>
          <a:lstStyle>
            <a:lvl1pPr marL="0" indent="0">
              <a:buFontTx/>
              <a:buNone/>
              <a:defRPr sz="15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3215148"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59251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06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9466F6-7673-49D9-9031-CCC261B602A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F24962-5403-4580-BED2-EBA23CDAEAA0}"/>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9" name="Rectangle 6">
            <a:extLst>
              <a:ext uri="{FF2B5EF4-FFF2-40B4-BE49-F238E27FC236}">
                <a16:creationId xmlns:a16="http://schemas.microsoft.com/office/drawing/2014/main" id="{1D27FAC7-3BEE-499B-A41E-0769D4E718DB}"/>
              </a:ext>
            </a:extLst>
          </p:cNvPr>
          <p:cNvSpPr>
            <a:spLocks noGrp="1" noChangeArrowheads="1"/>
          </p:cNvSpPr>
          <p:nvPr>
            <p:ph type="sldNum" sz="quarter" idx="12"/>
          </p:nvPr>
        </p:nvSpPr>
        <p:spPr>
          <a:ln/>
        </p:spPr>
        <p:txBody>
          <a:bodyPr/>
          <a:lstStyle>
            <a:lvl1pPr>
              <a:defRPr/>
            </a:lvl1pPr>
          </a:lstStyle>
          <a:p>
            <a:fld id="{AD1C44CD-471E-46EE-AAE5-EA78E0A95A17}" type="slidenum">
              <a:rPr lang="en-US" altLang="en-US"/>
              <a:pPr/>
              <a:t>‹#›</a:t>
            </a:fld>
            <a:endParaRPr lang="en-US" altLang="en-US"/>
          </a:p>
        </p:txBody>
      </p:sp>
    </p:spTree>
    <p:extLst>
      <p:ext uri="{BB962C8B-B14F-4D97-AF65-F5344CB8AC3E}">
        <p14:creationId xmlns:p14="http://schemas.microsoft.com/office/powerpoint/2010/main" val="2812300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017795"/>
            <a:ext cx="209242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3760846" y="882466"/>
            <a:ext cx="4542497" cy="1154756"/>
          </a:xfrm>
        </p:spPr>
        <p:txBody>
          <a:bodyPr anchor="t"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7241680" y="6421980"/>
            <a:ext cx="1519238"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760846" y="3022003"/>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760846" y="2269572"/>
            <a:ext cx="2241748" cy="694147"/>
          </a:xfrm>
          <a:noFill/>
        </p:spPr>
        <p:txBody>
          <a:bodyPr>
            <a:noAutofit/>
          </a:bodyPr>
          <a:lstStyle>
            <a:lvl1pPr marL="0" indent="0">
              <a:buFontTx/>
              <a:buNone/>
              <a:defRPr sz="15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6224043" y="3017795"/>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6224043" y="2265364"/>
            <a:ext cx="2241748" cy="694147"/>
          </a:xfrm>
          <a:noFill/>
        </p:spPr>
        <p:txBody>
          <a:bodyPr>
            <a:noAutofit/>
          </a:bodyPr>
          <a:lstStyle>
            <a:lvl1pPr marL="0" indent="0">
              <a:buFontTx/>
              <a:buNone/>
              <a:defRPr sz="1500" b="1" i="0">
                <a:solidFill>
                  <a:schemeClr val="tx1"/>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628651" y="882466"/>
            <a:ext cx="2212181" cy="1835386"/>
          </a:xfrm>
        </p:spPr>
        <p:txBody>
          <a:bodyPr>
            <a:noAutofit/>
          </a:bodyPr>
          <a:lstStyle>
            <a:lvl1pPr marL="0" indent="0">
              <a:buFontTx/>
              <a:buNone/>
              <a:defRPr sz="2100" b="1" i="0">
                <a:solidFill>
                  <a:schemeClr val="bg1"/>
                </a:solidFill>
                <a:latin typeface="Arial" panose="020B0604020202020204" pitchFamily="34" charset="0"/>
                <a:cs typeface="Arial" panose="020B0604020202020204" pitchFamily="34" charset="0"/>
              </a:defRPr>
            </a:lvl1pPr>
            <a:lvl2pPr marL="342900" indent="0">
              <a:buFontTx/>
              <a:buNone/>
              <a:defRPr sz="2100" b="1" i="0">
                <a:latin typeface="Arial" panose="020B0604020202020204" pitchFamily="34" charset="0"/>
                <a:cs typeface="Arial" panose="020B0604020202020204" pitchFamily="34" charset="0"/>
              </a:defRPr>
            </a:lvl2pPr>
            <a:lvl3pPr marL="685800" indent="0">
              <a:buFontTx/>
              <a:buNone/>
              <a:defRPr sz="2100" b="1" i="0">
                <a:latin typeface="Arial" panose="020B0604020202020204" pitchFamily="34" charset="0"/>
                <a:cs typeface="Arial" panose="020B0604020202020204" pitchFamily="34" charset="0"/>
              </a:defRPr>
            </a:lvl3pPr>
            <a:lvl4pPr marL="1028700" indent="0">
              <a:buFontTx/>
              <a:buNone/>
              <a:defRPr sz="2100" b="1" i="0">
                <a:latin typeface="Arial" panose="020B0604020202020204" pitchFamily="34" charset="0"/>
                <a:cs typeface="Arial" panose="020B0604020202020204" pitchFamily="34" charset="0"/>
              </a:defRPr>
            </a:lvl4pPr>
            <a:lvl5pPr marL="1371600" indent="0">
              <a:buFontTx/>
              <a:buNone/>
              <a:defRPr sz="21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6"/>
            <a:ext cx="7577302" cy="1154756"/>
          </a:xfrm>
        </p:spPr>
        <p:txBody>
          <a:bodyPr anchor="b" anchorCtr="0">
            <a:noAutofit/>
          </a:bodyPr>
          <a:lstStyle>
            <a:lvl1pPr algn="l">
              <a:lnSpc>
                <a:spcPct val="100000"/>
              </a:lnSpc>
              <a:defRPr sz="21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628650" y="2265364"/>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7241680" y="6421980"/>
            <a:ext cx="1519238"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326683" y="3022003"/>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326683" y="2269572"/>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6024717"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6024717" y="2265364"/>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3215148"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59251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479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017795"/>
            <a:ext cx="209242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3760846" y="882466"/>
            <a:ext cx="4542497" cy="1154756"/>
          </a:xfrm>
        </p:spPr>
        <p:txBody>
          <a:bodyPr anchor="t"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7241680" y="6421980"/>
            <a:ext cx="1519238"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760846" y="3022003"/>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760846" y="2269572"/>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6224043" y="3017795"/>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6224043" y="2265364"/>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628651" y="882466"/>
            <a:ext cx="2212181" cy="1835386"/>
          </a:xfrm>
        </p:spPr>
        <p:txBody>
          <a:bodyPr>
            <a:noAutofit/>
          </a:bodyPr>
          <a:lstStyle>
            <a:lvl1pPr marL="0" indent="0">
              <a:buFontTx/>
              <a:buNone/>
              <a:defRPr sz="2100" b="1" i="0">
                <a:solidFill>
                  <a:schemeClr val="bg1"/>
                </a:solidFill>
                <a:latin typeface="Arial" panose="020B0604020202020204" pitchFamily="34" charset="0"/>
                <a:cs typeface="Arial" panose="020B0604020202020204" pitchFamily="34" charset="0"/>
              </a:defRPr>
            </a:lvl1pPr>
            <a:lvl2pPr marL="342900" indent="0">
              <a:buFontTx/>
              <a:buNone/>
              <a:defRPr sz="2100" b="1" i="0">
                <a:latin typeface="Arial" panose="020B0604020202020204" pitchFamily="34" charset="0"/>
                <a:cs typeface="Arial" panose="020B0604020202020204" pitchFamily="34" charset="0"/>
              </a:defRPr>
            </a:lvl2pPr>
            <a:lvl3pPr marL="685800" indent="0">
              <a:buFontTx/>
              <a:buNone/>
              <a:defRPr sz="2100" b="1" i="0">
                <a:latin typeface="Arial" panose="020B0604020202020204" pitchFamily="34" charset="0"/>
                <a:cs typeface="Arial" panose="020B0604020202020204" pitchFamily="34" charset="0"/>
              </a:defRPr>
            </a:lvl3pPr>
            <a:lvl4pPr marL="1028700" indent="0">
              <a:buFontTx/>
              <a:buNone/>
              <a:defRPr sz="2100" b="1" i="0">
                <a:latin typeface="Arial" panose="020B0604020202020204" pitchFamily="34" charset="0"/>
                <a:cs typeface="Arial" panose="020B0604020202020204" pitchFamily="34" charset="0"/>
              </a:defRPr>
            </a:lvl4pPr>
            <a:lvl5pPr marL="1371600" indent="0">
              <a:buFontTx/>
              <a:buNone/>
              <a:defRPr sz="21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51124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017795"/>
            <a:ext cx="209242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3760846" y="882466"/>
            <a:ext cx="4542497" cy="1154756"/>
          </a:xfrm>
        </p:spPr>
        <p:txBody>
          <a:bodyPr anchor="t" anchorCtr="0">
            <a:noAutofit/>
          </a:bodyPr>
          <a:lstStyle>
            <a:lvl1pPr algn="l">
              <a:lnSpc>
                <a:spcPct val="100000"/>
              </a:lnSpc>
              <a:defRPr sz="21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760846" y="3022003"/>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760846" y="2269572"/>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6224043" y="3017795"/>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6224043" y="2265364"/>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628651" y="882466"/>
            <a:ext cx="2212181" cy="1835386"/>
          </a:xfrm>
        </p:spPr>
        <p:txBody>
          <a:bodyPr>
            <a:noAutofit/>
          </a:bodyPr>
          <a:lstStyle>
            <a:lvl1pPr marL="0" indent="0">
              <a:buFontTx/>
              <a:buNone/>
              <a:defRPr sz="2100" b="1" i="0">
                <a:solidFill>
                  <a:schemeClr val="bg1"/>
                </a:solidFill>
                <a:latin typeface="Arial" panose="020B0604020202020204" pitchFamily="34" charset="0"/>
                <a:cs typeface="Arial" panose="020B0604020202020204" pitchFamily="34" charset="0"/>
              </a:defRPr>
            </a:lvl1pPr>
            <a:lvl2pPr marL="342900" indent="0">
              <a:buFontTx/>
              <a:buNone/>
              <a:defRPr sz="2100" b="1" i="0">
                <a:latin typeface="Arial" panose="020B0604020202020204" pitchFamily="34" charset="0"/>
                <a:cs typeface="Arial" panose="020B0604020202020204" pitchFamily="34" charset="0"/>
              </a:defRPr>
            </a:lvl2pPr>
            <a:lvl3pPr marL="685800" indent="0">
              <a:buFontTx/>
              <a:buNone/>
              <a:defRPr sz="2100" b="1" i="0">
                <a:latin typeface="Arial" panose="020B0604020202020204" pitchFamily="34" charset="0"/>
                <a:cs typeface="Arial" panose="020B0604020202020204" pitchFamily="34" charset="0"/>
              </a:defRPr>
            </a:lvl3pPr>
            <a:lvl4pPr marL="1028700" indent="0">
              <a:buFontTx/>
              <a:buNone/>
              <a:defRPr sz="2100" b="1" i="0">
                <a:latin typeface="Arial" panose="020B0604020202020204" pitchFamily="34" charset="0"/>
                <a:cs typeface="Arial" panose="020B0604020202020204" pitchFamily="34" charset="0"/>
              </a:defRPr>
            </a:lvl4pPr>
            <a:lvl5pPr marL="1371600" indent="0">
              <a:buFontTx/>
              <a:buNone/>
              <a:defRPr sz="2100" b="1" i="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2338821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0" y="882466"/>
            <a:ext cx="7577302" cy="1154756"/>
          </a:xfrm>
        </p:spPr>
        <p:txBody>
          <a:bodyPr anchor="b" anchorCtr="0">
            <a:noAutofit/>
          </a:bodyPr>
          <a:lstStyle>
            <a:lvl1pPr algn="l">
              <a:lnSpc>
                <a:spcPct val="100000"/>
              </a:lnSpc>
              <a:defRPr sz="21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628650" y="2265364"/>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326683" y="3022003"/>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326683" y="2269572"/>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6024717" y="3017795"/>
            <a:ext cx="2490634"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6024717" y="2265364"/>
            <a:ext cx="2490634"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3215148"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592516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7222161" y="6421980"/>
            <a:ext cx="1519238"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2444846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1" y="3017795"/>
            <a:ext cx="209242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3760846" y="882466"/>
            <a:ext cx="4542497" cy="1154756"/>
          </a:xfrm>
        </p:spPr>
        <p:txBody>
          <a:bodyPr anchor="t" anchorCtr="0">
            <a:noAutofit/>
          </a:bodyPr>
          <a:lstStyle>
            <a:lvl1pPr algn="l">
              <a:lnSpc>
                <a:spcPct val="100000"/>
              </a:lnSpc>
              <a:defRPr sz="2100" b="1" i="0">
                <a:solidFill>
                  <a:schemeClr val="tx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3760846" y="3022003"/>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3760846" y="2269572"/>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6224043" y="3017795"/>
            <a:ext cx="2241748"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200" b="0" i="0" smtClean="0">
                <a:solidFill>
                  <a:schemeClr val="tx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6224043" y="2265364"/>
            <a:ext cx="2241748" cy="694147"/>
          </a:xfrm>
          <a:noFill/>
        </p:spPr>
        <p:txBody>
          <a:bodyPr>
            <a:noAutofit/>
          </a:bodyPr>
          <a:lstStyle>
            <a:lvl1pPr marL="0" indent="0">
              <a:buFontTx/>
              <a:buNone/>
              <a:defRPr sz="1500" b="1" i="0">
                <a:solidFill>
                  <a:schemeClr val="tx2"/>
                </a:solidFill>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628651" y="882466"/>
            <a:ext cx="2212181" cy="1835386"/>
          </a:xfrm>
        </p:spPr>
        <p:txBody>
          <a:bodyPr>
            <a:noAutofit/>
          </a:bodyPr>
          <a:lstStyle>
            <a:lvl1pPr marL="0" indent="0">
              <a:buFontTx/>
              <a:buNone/>
              <a:defRPr sz="2100" b="1" i="0">
                <a:solidFill>
                  <a:schemeClr val="bg1"/>
                </a:solidFill>
                <a:latin typeface="Arial" panose="020B0604020202020204" pitchFamily="34" charset="0"/>
                <a:cs typeface="Arial" panose="020B0604020202020204" pitchFamily="34" charset="0"/>
              </a:defRPr>
            </a:lvl1pPr>
            <a:lvl2pPr marL="342900" indent="0">
              <a:buFontTx/>
              <a:buNone/>
              <a:defRPr sz="2100" b="1" i="0">
                <a:latin typeface="Arial" panose="020B0604020202020204" pitchFamily="34" charset="0"/>
                <a:cs typeface="Arial" panose="020B0604020202020204" pitchFamily="34" charset="0"/>
              </a:defRPr>
            </a:lvl2pPr>
            <a:lvl3pPr marL="685800" indent="0">
              <a:buFontTx/>
              <a:buNone/>
              <a:defRPr sz="2100" b="1" i="0">
                <a:latin typeface="Arial" panose="020B0604020202020204" pitchFamily="34" charset="0"/>
                <a:cs typeface="Arial" panose="020B0604020202020204" pitchFamily="34" charset="0"/>
              </a:defRPr>
            </a:lvl3pPr>
            <a:lvl4pPr marL="1028700" indent="0">
              <a:buFontTx/>
              <a:buNone/>
              <a:defRPr sz="2100" b="1" i="0">
                <a:latin typeface="Arial" panose="020B0604020202020204" pitchFamily="34" charset="0"/>
                <a:cs typeface="Arial" panose="020B0604020202020204" pitchFamily="34" charset="0"/>
              </a:defRPr>
            </a:lvl4pPr>
            <a:lvl5pPr marL="1371600" indent="0">
              <a:buFontTx/>
              <a:buNone/>
              <a:defRPr sz="21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7222161" y="6421980"/>
            <a:ext cx="1519238"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6952020" y="6366183"/>
            <a:ext cx="2057400" cy="365125"/>
          </a:xfrm>
        </p:spPr>
        <p:txBody>
          <a:bodyPr/>
          <a:lstStyle>
            <a:lvl1pPr>
              <a:defRPr sz="788">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2751540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2201710"/>
            <a:ext cx="6170357" cy="4051606"/>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1" y="882467"/>
            <a:ext cx="6170357" cy="115654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1894499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628650" y="2201710"/>
            <a:ext cx="6170357" cy="4051606"/>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628651" y="882467"/>
            <a:ext cx="6170357" cy="115654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1046205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bullet points_red">
    <p:bg>
      <p:bgPr>
        <a:solidFill>
          <a:schemeClr val="tx2"/>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628650" y="2201710"/>
            <a:ext cx="6170357" cy="4051606"/>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628651" y="882467"/>
            <a:ext cx="6170357" cy="115654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405753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628650" y="2201710"/>
            <a:ext cx="6170357" cy="4051606"/>
          </a:xfrm>
        </p:spPr>
        <p:txBody>
          <a:bodyPr anchor="t">
            <a:normAutofit/>
          </a:bodyPr>
          <a:lstStyle>
            <a:lvl1pPr marL="257175" indent="-257175" algn="l">
              <a:lnSpc>
                <a:spcPct val="100000"/>
              </a:lnSpc>
              <a:spcBef>
                <a:spcPts val="0"/>
              </a:spcBef>
              <a:buClr>
                <a:schemeClr val="bg1"/>
              </a:buClr>
              <a:buFont typeface="Arial" panose="020B0604020202020204" pitchFamily="34" charset="0"/>
              <a:buChar char="•"/>
              <a:defRPr lang="en-US" sz="1500" b="0" i="0" smtClean="0">
                <a:solidFill>
                  <a:schemeClr val="bg1"/>
                </a:solidFill>
                <a:effectLst/>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628651" y="882467"/>
            <a:ext cx="6170357" cy="115654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6952020" y="6366183"/>
            <a:ext cx="2057400" cy="365125"/>
          </a:xfrm>
        </p:spPr>
        <p:txBody>
          <a:bodyPr/>
          <a:lstStyle>
            <a:lvl1pPr>
              <a:defRPr sz="788">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7241680" y="6421980"/>
            <a:ext cx="1519238" cy="273050"/>
          </a:xfrm>
          <a:prstGeom prst="rect">
            <a:avLst/>
          </a:prstGeom>
        </p:spPr>
      </p:pic>
    </p:spTree>
    <p:extLst>
      <p:ext uri="{BB962C8B-B14F-4D97-AF65-F5344CB8AC3E}">
        <p14:creationId xmlns:p14="http://schemas.microsoft.com/office/powerpoint/2010/main" val="118642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A6F410-8FC2-44AA-AE13-A1FC6EAE87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131EE6-6EF1-4E86-AB19-043AB3737C5A}"/>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5" name="Rectangle 6">
            <a:extLst>
              <a:ext uri="{FF2B5EF4-FFF2-40B4-BE49-F238E27FC236}">
                <a16:creationId xmlns:a16="http://schemas.microsoft.com/office/drawing/2014/main" id="{38FCAABA-9255-47DA-8CC7-04BE436CC53A}"/>
              </a:ext>
            </a:extLst>
          </p:cNvPr>
          <p:cNvSpPr>
            <a:spLocks noGrp="1" noChangeArrowheads="1"/>
          </p:cNvSpPr>
          <p:nvPr>
            <p:ph type="sldNum" sz="quarter" idx="12"/>
          </p:nvPr>
        </p:nvSpPr>
        <p:spPr>
          <a:ln/>
        </p:spPr>
        <p:txBody>
          <a:bodyPr/>
          <a:lstStyle>
            <a:lvl1pPr>
              <a:defRPr/>
            </a:lvl1pPr>
          </a:lstStyle>
          <a:p>
            <a:fld id="{B439FE17-7818-4387-9D26-0E23AFA730B8}" type="slidenum">
              <a:rPr lang="en-US" altLang="en-US"/>
              <a:pPr/>
              <a:t>‹#›</a:t>
            </a:fld>
            <a:endParaRPr lang="en-US" altLang="en-US"/>
          </a:p>
        </p:txBody>
      </p:sp>
    </p:spTree>
    <p:extLst>
      <p:ext uri="{BB962C8B-B14F-4D97-AF65-F5344CB8AC3E}">
        <p14:creationId xmlns:p14="http://schemas.microsoft.com/office/powerpoint/2010/main" val="3394361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90103" y="2126512"/>
            <a:ext cx="7998343" cy="845289"/>
          </a:xfrm>
        </p:spPr>
        <p:txBody>
          <a:bodyPr lIns="0" anchor="ctr" anchorCtr="0">
            <a:noAutofit/>
          </a:bodyPr>
          <a:lstStyle>
            <a:lvl1pPr algn="l">
              <a:defRPr sz="405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6176131" y="5396802"/>
            <a:ext cx="2656046" cy="1229995"/>
          </a:xfrm>
          <a:prstGeom prst="rect">
            <a:avLst/>
          </a:prstGeom>
        </p:spPr>
      </p:pic>
    </p:spTree>
    <p:extLst>
      <p:ext uri="{BB962C8B-B14F-4D97-AF65-F5344CB8AC3E}">
        <p14:creationId xmlns:p14="http://schemas.microsoft.com/office/powerpoint/2010/main" val="3439204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90103" y="2126512"/>
            <a:ext cx="7998343" cy="845289"/>
          </a:xfrm>
        </p:spPr>
        <p:txBody>
          <a:bodyPr lIns="0" anchor="ctr" anchorCtr="0">
            <a:noAutofit/>
          </a:bodyPr>
          <a:lstStyle>
            <a:lvl1pPr algn="l">
              <a:defRPr sz="405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6176131" y="5396802"/>
            <a:ext cx="2656046" cy="1229995"/>
          </a:xfrm>
          <a:prstGeom prst="rect">
            <a:avLst/>
          </a:prstGeom>
        </p:spPr>
      </p:pic>
    </p:spTree>
    <p:extLst>
      <p:ext uri="{BB962C8B-B14F-4D97-AF65-F5344CB8AC3E}">
        <p14:creationId xmlns:p14="http://schemas.microsoft.com/office/powerpoint/2010/main" val="4128989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90103" y="2126512"/>
            <a:ext cx="7998343" cy="845289"/>
          </a:xfrm>
        </p:spPr>
        <p:txBody>
          <a:bodyPr lIns="0" anchor="ctr" anchorCtr="0">
            <a:noAutofit/>
          </a:bodyPr>
          <a:lstStyle>
            <a:lvl1pPr algn="l">
              <a:defRPr sz="405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6176131" y="5396802"/>
            <a:ext cx="2656046" cy="1229995"/>
          </a:xfrm>
          <a:prstGeom prst="rect">
            <a:avLst/>
          </a:prstGeom>
        </p:spPr>
      </p:pic>
    </p:spTree>
    <p:extLst>
      <p:ext uri="{BB962C8B-B14F-4D97-AF65-F5344CB8AC3E}">
        <p14:creationId xmlns:p14="http://schemas.microsoft.com/office/powerpoint/2010/main" val="2449451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90103" y="2126512"/>
            <a:ext cx="7998343" cy="845289"/>
          </a:xfrm>
        </p:spPr>
        <p:txBody>
          <a:bodyPr lIns="0" anchor="ctr" anchorCtr="0">
            <a:noAutofit/>
          </a:bodyPr>
          <a:lstStyle>
            <a:lvl1pPr algn="l">
              <a:defRPr sz="405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6176131" y="5396802"/>
            <a:ext cx="2656046" cy="1229995"/>
          </a:xfrm>
          <a:prstGeom prst="rect">
            <a:avLst/>
          </a:prstGeom>
        </p:spPr>
      </p:pic>
    </p:spTree>
    <p:extLst>
      <p:ext uri="{BB962C8B-B14F-4D97-AF65-F5344CB8AC3E}">
        <p14:creationId xmlns:p14="http://schemas.microsoft.com/office/powerpoint/2010/main" val="2006368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330E95-E71F-4F11-979B-D6AFE9604E5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BD6C64-B814-4963-B483-4621FC09B82B}"/>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4" name="Rectangle 6">
            <a:extLst>
              <a:ext uri="{FF2B5EF4-FFF2-40B4-BE49-F238E27FC236}">
                <a16:creationId xmlns:a16="http://schemas.microsoft.com/office/drawing/2014/main" id="{6FDE8A0C-920E-46E0-A852-3FB0757539F3}"/>
              </a:ext>
            </a:extLst>
          </p:cNvPr>
          <p:cNvSpPr>
            <a:spLocks noGrp="1" noChangeArrowheads="1"/>
          </p:cNvSpPr>
          <p:nvPr>
            <p:ph type="sldNum" sz="quarter" idx="12"/>
          </p:nvPr>
        </p:nvSpPr>
        <p:spPr>
          <a:ln/>
        </p:spPr>
        <p:txBody>
          <a:bodyPr/>
          <a:lstStyle>
            <a:lvl1pPr>
              <a:defRPr/>
            </a:lvl1pPr>
          </a:lstStyle>
          <a:p>
            <a:fld id="{EEBF605A-674B-4BB9-A6A7-4AE09385CDA0}" type="slidenum">
              <a:rPr lang="en-US" altLang="en-US"/>
              <a:pPr/>
              <a:t>‹#›</a:t>
            </a:fld>
            <a:endParaRPr lang="en-US" altLang="en-US"/>
          </a:p>
        </p:txBody>
      </p:sp>
    </p:spTree>
    <p:extLst>
      <p:ext uri="{BB962C8B-B14F-4D97-AF65-F5344CB8AC3E}">
        <p14:creationId xmlns:p14="http://schemas.microsoft.com/office/powerpoint/2010/main" val="2179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59E414-DE20-46B7-B654-07FB5C570F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EC64EB-0B40-4742-A37F-5C8D82A1F5AC}"/>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7" name="Rectangle 6">
            <a:extLst>
              <a:ext uri="{FF2B5EF4-FFF2-40B4-BE49-F238E27FC236}">
                <a16:creationId xmlns:a16="http://schemas.microsoft.com/office/drawing/2014/main" id="{C0B548CE-042D-49B6-AFF9-D4AEBB0734C9}"/>
              </a:ext>
            </a:extLst>
          </p:cNvPr>
          <p:cNvSpPr>
            <a:spLocks noGrp="1" noChangeArrowheads="1"/>
          </p:cNvSpPr>
          <p:nvPr>
            <p:ph type="sldNum" sz="quarter" idx="12"/>
          </p:nvPr>
        </p:nvSpPr>
        <p:spPr>
          <a:ln/>
        </p:spPr>
        <p:txBody>
          <a:bodyPr/>
          <a:lstStyle>
            <a:lvl1pPr>
              <a:defRPr/>
            </a:lvl1pPr>
          </a:lstStyle>
          <a:p>
            <a:fld id="{D12EC1AC-F4BF-4BDE-9837-305C2909B779}" type="slidenum">
              <a:rPr lang="en-US" altLang="en-US"/>
              <a:pPr/>
              <a:t>‹#›</a:t>
            </a:fld>
            <a:endParaRPr lang="en-US" altLang="en-US"/>
          </a:p>
        </p:txBody>
      </p:sp>
    </p:spTree>
    <p:extLst>
      <p:ext uri="{BB962C8B-B14F-4D97-AF65-F5344CB8AC3E}">
        <p14:creationId xmlns:p14="http://schemas.microsoft.com/office/powerpoint/2010/main" val="411417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B9E875-A149-47E8-99AC-E5E3981B3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98D8F0-384C-4714-A8BD-C2A92FC1607B}"/>
              </a:ext>
            </a:extLst>
          </p:cNvPr>
          <p:cNvSpPr>
            <a:spLocks noGrp="1" noChangeArrowheads="1"/>
          </p:cNvSpPr>
          <p:nvPr>
            <p:ph type="ftr" sz="quarter" idx="11"/>
          </p:nvPr>
        </p:nvSpPr>
        <p:spPr>
          <a:ln/>
        </p:spPr>
        <p:txBody>
          <a:bodyPr/>
          <a:lstStyle>
            <a:lvl1pPr>
              <a:defRPr/>
            </a:lvl1pPr>
          </a:lstStyle>
          <a:p>
            <a:pPr>
              <a:defRPr/>
            </a:pPr>
            <a:r>
              <a:rPr lang="en-US"/>
              <a:t>Rev. 2025.07</a:t>
            </a:r>
          </a:p>
        </p:txBody>
      </p:sp>
      <p:sp>
        <p:nvSpPr>
          <p:cNvPr id="7" name="Rectangle 6">
            <a:extLst>
              <a:ext uri="{FF2B5EF4-FFF2-40B4-BE49-F238E27FC236}">
                <a16:creationId xmlns:a16="http://schemas.microsoft.com/office/drawing/2014/main" id="{D48621C6-ED54-4680-94D9-53ADA9E5F9F2}"/>
              </a:ext>
            </a:extLst>
          </p:cNvPr>
          <p:cNvSpPr>
            <a:spLocks noGrp="1" noChangeArrowheads="1"/>
          </p:cNvSpPr>
          <p:nvPr>
            <p:ph type="sldNum" sz="quarter" idx="12"/>
          </p:nvPr>
        </p:nvSpPr>
        <p:spPr>
          <a:ln/>
        </p:spPr>
        <p:txBody>
          <a:bodyPr/>
          <a:lstStyle>
            <a:lvl1pPr>
              <a:defRPr/>
            </a:lvl1pPr>
          </a:lstStyle>
          <a:p>
            <a:fld id="{89CCDA29-334C-4DB5-8A7A-1837CB486D12}" type="slidenum">
              <a:rPr lang="en-US" altLang="en-US"/>
              <a:pPr/>
              <a:t>‹#›</a:t>
            </a:fld>
            <a:endParaRPr lang="en-US" altLang="en-US"/>
          </a:p>
        </p:txBody>
      </p:sp>
    </p:spTree>
    <p:extLst>
      <p:ext uri="{BB962C8B-B14F-4D97-AF65-F5344CB8AC3E}">
        <p14:creationId xmlns:p14="http://schemas.microsoft.com/office/powerpoint/2010/main" val="45737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833717-5CE9-4436-8FF6-ED8A71758AC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B756D05-252E-458C-B4C6-D98629DD7FD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275B629-2C47-4B39-B6D0-EB92B20DA6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a:extLst>
              <a:ext uri="{FF2B5EF4-FFF2-40B4-BE49-F238E27FC236}">
                <a16:creationId xmlns:a16="http://schemas.microsoft.com/office/drawing/2014/main" id="{768B8873-E07E-4949-9865-DA6A8B5AC0A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a:t>Rev. 2025.07</a:t>
            </a:r>
          </a:p>
        </p:txBody>
      </p:sp>
      <p:sp>
        <p:nvSpPr>
          <p:cNvPr id="1030" name="Rectangle 6">
            <a:extLst>
              <a:ext uri="{FF2B5EF4-FFF2-40B4-BE49-F238E27FC236}">
                <a16:creationId xmlns:a16="http://schemas.microsoft.com/office/drawing/2014/main" id="{7AA4C91B-BDBD-4A29-9DD0-3CF37E026DF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1390AE-10F4-42D5-8440-08231B6E631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Rev. 2025.07</a:t>
            </a:r>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5606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louisville.edu/purchasing/policies/forms/taxexempt.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hyperlink" Target="http://louisville.edu/purchasing/procure-to-pay-guideline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hyperlink" Target="https://louisville.edu/purchasing/policies/procure-to-pay-guidelin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mailto:acctspay@louisville.edu"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louisville.edu/purchasing/policies/forms/3-quote-process-and-for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hyperlink" Target="mailto:purchase@louisville.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louisville.edu/purchasing/policies/department-agreement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mailto:kendria.ricelocket@louisville.edu" TargetMode="External"/><Relationship Id="rId13" Type="http://schemas.openxmlformats.org/officeDocument/2006/relationships/hyperlink" Target="mailto:sally.molsberger@louisville.edu" TargetMode="External"/><Relationship Id="rId18" Type="http://schemas.openxmlformats.org/officeDocument/2006/relationships/image" Target="../media/image27.png"/><Relationship Id="rId3" Type="http://schemas.openxmlformats.org/officeDocument/2006/relationships/hyperlink" Target="mailto:amber.horn@louisville.edu" TargetMode="External"/><Relationship Id="rId7" Type="http://schemas.openxmlformats.org/officeDocument/2006/relationships/hyperlink" Target="mailto:stephen.mcmillin@louisville.edu" TargetMode="External"/><Relationship Id="rId12" Type="http://schemas.openxmlformats.org/officeDocument/2006/relationships/image" Target="../media/image22.png"/><Relationship Id="rId17" Type="http://schemas.openxmlformats.org/officeDocument/2006/relationships/image" Target="../media/image26.jpg"/><Relationship Id="rId2" Type="http://schemas.openxmlformats.org/officeDocument/2006/relationships/notesSlide" Target="../notesSlides/notesSlide1.xml"/><Relationship Id="rId16" Type="http://schemas.openxmlformats.org/officeDocument/2006/relationships/image" Target="../media/image25.jpe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mailto:michael.schrader@louisville.edu" TargetMode="External"/><Relationship Id="rId5" Type="http://schemas.openxmlformats.org/officeDocument/2006/relationships/hyperlink" Target="mailto:Kristen.tucker@louisville.edu" TargetMode="External"/><Relationship Id="rId15" Type="http://schemas.openxmlformats.org/officeDocument/2006/relationships/image" Target="../media/image24.jpeg"/><Relationship Id="rId10" Type="http://schemas.openxmlformats.org/officeDocument/2006/relationships/hyperlink" Target="mailto:don.schwaniger@louisville.edu" TargetMode="External"/><Relationship Id="rId19" Type="http://schemas.openxmlformats.org/officeDocument/2006/relationships/hyperlink" Target="mailto:emily.lush@louisville.edu" TargetMode="External"/><Relationship Id="rId4" Type="http://schemas.openxmlformats.org/officeDocument/2006/relationships/hyperlink" Target="mailto:jamie.peck@louisville.edu" TargetMode="External"/><Relationship Id="rId9" Type="http://schemas.openxmlformats.org/officeDocument/2006/relationships/hyperlink" Target="mailto:k.case@louisville.edu" TargetMode="External"/><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louisville.edu/policies/policies-and-procedures/pageholder/pol-purchase-by-competitive-sealed-biddin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hyperlink" Target="https://apps.legislature.ky.gov/law/statutes/statute.aspx?id=2234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ouisville.edu/policies/policies-and-procedures/pageholder/pol-purchase-by-competitive-sealed-biddin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hyperlink" Target="https://louisville.edu/policies/policies-and-procedures/pageholder/pol-purchase-by-competitive-negotiation"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hyperlink" Target="https://louisville.edu/policies/policies-and-procedures/pageholder/pol-personal-service-contract"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hyperlink" Target="PSC%20Form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louisville.edu/policies/policies-and-procedures/pageholder/pol-contract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hyperlink" Target="https://louisville.edu/purchasing/contracts/contracts-sorted-by-vendor" TargetMode="External"/><Relationship Id="rId4" Type="http://schemas.openxmlformats.org/officeDocument/2006/relationships/hyperlink" Target="https://louisville.edu/purchasing/contracts/commodity"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https://louisville.edu/purchasing/policies/staples-punchout-instructions" TargetMode="External"/><Relationship Id="rId7" Type="http://schemas.openxmlformats.org/officeDocument/2006/relationships/hyperlink" Target="https://louisville.edu/purchasing/policies/w-w-grainger-punchout-instructions"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louisville.edu/purchasing/policies/govconnection-instructions" TargetMode="External"/><Relationship Id="rId5" Type="http://schemas.openxmlformats.org/officeDocument/2006/relationships/hyperlink" Target="https://louisville.edu/purchasing/policies/dell-punchout-instructions" TargetMode="External"/><Relationship Id="rId4" Type="http://schemas.openxmlformats.org/officeDocument/2006/relationships/hyperlink" Target="https://louisville.edu/purchasing/policies/vwr-punchout-instruction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ouisville.edu/policies/policies-and-procedures/pageholder/pol-ethics-in-purchasing"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hyperlink" Target="https://www.naepnet.org/page/ByLaws" TargetMode="External"/><Relationship Id="rId4" Type="http://schemas.openxmlformats.org/officeDocument/2006/relationships/hyperlink" Target="http://louisville.edu/purchasing/policies/purchasing-4.00.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ouisville.edu/admin/purchasing/cppolicy26.htm" TargetMode="External"/><Relationship Id="rId2" Type="http://schemas.openxmlformats.org/officeDocument/2006/relationships/hyperlink" Target="https://louisville.edu/policies/policies-and-procedures/pageholder/pol-purchase-of-office-supplies" TargetMode="Externa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mailto:dan.morrow@Staples.com" TargetMode="External"/><Relationship Id="rId4" Type="http://schemas.openxmlformats.org/officeDocument/2006/relationships/hyperlink" Target="mailto:Thomas.Mulholland@Staples.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purchase@louisville.edu" TargetMode="Externa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hyperlink" Target="mailto:pscservice@louisvill.edu" TargetMode="External"/><Relationship Id="rId5" Type="http://schemas.openxmlformats.org/officeDocument/2006/relationships/hyperlink" Target="mailto:softwarepurch@louisville.edu" TargetMode="External"/><Relationship Id="rId4" Type="http://schemas.openxmlformats.org/officeDocument/2006/relationships/hyperlink" Target="mailto:wrkdypurchase@louisville.edu"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louisville.edu/policies/policies-and-procedures/pageholder/pro-moving-expense"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6.jpg"/><Relationship Id="rId4" Type="http://schemas.openxmlformats.org/officeDocument/2006/relationships/hyperlink" Target="https://app.smartsheet.com/b/form/600a35b0e8ca402292eaeb393e2c171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ouisville.edu/policies/policies-and-procedures/pageholder/pol-vehicle-purchas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hyperlink" Target="https://app.smartsheet.com/b/form/3b8a5c29899b4e8398e15184a03c7738"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louisville.edu/purchasing/policies/forms/ResidentBidder.pdf" TargetMode="External"/><Relationship Id="rId13" Type="http://schemas.openxmlformats.org/officeDocument/2006/relationships/hyperlink" Target="https://louisville.edu/purchasing/policies/forms/requestspace" TargetMode="External"/><Relationship Id="rId3" Type="http://schemas.openxmlformats.org/officeDocument/2006/relationships/hyperlink" Target="http://www.louisville.edu/admin/purchasing/cenpurmf.htm" TargetMode="External"/><Relationship Id="rId7" Type="http://schemas.openxmlformats.org/officeDocument/2006/relationships/hyperlink" Target="https://louisville.edu/purchasing/policies/forms/single-sole-source-justification-form" TargetMode="External"/><Relationship Id="rId12" Type="http://schemas.openxmlformats.org/officeDocument/2006/relationships/hyperlink" Target="https://app.smartsheet.com/b/form/3b8a5c29899b4e8398e15184a03c7738" TargetMode="External"/><Relationship Id="rId2" Type="http://schemas.openxmlformats.org/officeDocument/2006/relationships/hyperlink" Target="http://louisville.edu/purchasing/forms" TargetMode="External"/><Relationship Id="rId1" Type="http://schemas.openxmlformats.org/officeDocument/2006/relationships/slideLayout" Target="../slideLayouts/slideLayout7.xml"/><Relationship Id="rId6" Type="http://schemas.openxmlformats.org/officeDocument/2006/relationships/hyperlink" Target="https://louisville.edu/purchasing/policies/forms/3-quote-process-and-form" TargetMode="External"/><Relationship Id="rId11" Type="http://schemas.openxmlformats.org/officeDocument/2006/relationships/hyperlink" Target="https://louisville.edu/purchasing/policies/forms/iso-risk-assessment-form" TargetMode="External"/><Relationship Id="rId5" Type="http://schemas.openxmlformats.org/officeDocument/2006/relationships/hyperlink" Target="https://app.smartsheet.com/b/form/600a35b0e8ca402292eaeb393e2c1712" TargetMode="External"/><Relationship Id="rId10" Type="http://schemas.openxmlformats.org/officeDocument/2006/relationships/hyperlink" Target="https://louisville.edu/purchasing/policies/forms/changeorder.pdf" TargetMode="External"/><Relationship Id="rId4" Type="http://schemas.openxmlformats.org/officeDocument/2006/relationships/hyperlink" Target="https://louisville.edu/purchasing/policies/forms/masterlease.pdf" TargetMode="External"/><Relationship Id="rId9" Type="http://schemas.openxmlformats.org/officeDocument/2006/relationships/hyperlink" Target="https://louisville.edu/purchasing/policies/forms/invoicerecreport.pdf" TargetMode="External"/><Relationship Id="rId1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hyperlink" Target="https://louisville.edu/purchasing/policies/etms-course-sign-up-instructions/view" TargetMode="External"/><Relationship Id="rId2" Type="http://schemas.openxmlformats.org/officeDocument/2006/relationships/hyperlink" Target="https://louisville.edu/purchasing/policies/fy26-dept-training-schedule"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hyperlink" Target="mailto:acctspay@louisville.edu" TargetMode="External"/><Relationship Id="rId2" Type="http://schemas.openxmlformats.org/officeDocument/2006/relationships/hyperlink" Target="https://louisville.edu/purchasing/policies/department-agreements" TargetMode="Externa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hyperlink" Target="https://louisville.edu/purchasing/aboutdepartment/aboutstaff/categories-listin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ouisville.edu/purchasing/policies/pscs" TargetMode="External"/><Relationship Id="rId2" Type="http://schemas.openxmlformats.org/officeDocument/2006/relationships/hyperlink" Target="mailto:purchase@louisville.edu" TargetMode="Externa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https://louisville.edu/stockroom/ordering/stockroom-catalog" TargetMode="External"/><Relationship Id="rId4" Type="http://schemas.openxmlformats.org/officeDocument/2006/relationships/hyperlink" Target="https://louisville.edu/policies/policies-and-procedures/pageholder/pol-purchase-from-stockro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louisville.edu/policies/policies-and-procedures/pageholder/pol-long-term-lease-equipment" TargetMode="External"/><Relationship Id="rId7" Type="http://schemas.openxmlformats.org/officeDocument/2006/relationships/image" Target="../media/image26.jpg"/><Relationship Id="rId2" Type="http://schemas.openxmlformats.org/officeDocument/2006/relationships/hyperlink" Target="https://louisville.edu/purchasing/policies/forms/sales-tax-exemption-certificate" TargetMode="External"/><Relationship Id="rId1" Type="http://schemas.openxmlformats.org/officeDocument/2006/relationships/slideLayout" Target="../slideLayouts/slideLayout7.xml"/><Relationship Id="rId6" Type="http://schemas.openxmlformats.org/officeDocument/2006/relationships/hyperlink" Target="https://louisville.edu/policies/policies-and-procedures/pageholder/pro-moving-expense" TargetMode="External"/><Relationship Id="rId5" Type="http://schemas.openxmlformats.org/officeDocument/2006/relationships/hyperlink" Target="http://louisville.edu/procard/policies/suggested-uses" TargetMode="External"/><Relationship Id="rId4" Type="http://schemas.openxmlformats.org/officeDocument/2006/relationships/hyperlink" Target="http://louisville.edu/purchasing/policies/long-term-lease-equipment-procedur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louisville.edu/purchasing/contracts" TargetMode="External"/><Relationship Id="rId2" Type="http://schemas.openxmlformats.org/officeDocument/2006/relationships/hyperlink" Target="https://louisville.edu/purchasing/bids" TargetMode="Externa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hyperlink" Target="https://louisville.edu/finance/controller/acctops/dept-supplier-registra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louisville.edu/admin/purchasing/cpstaff.htm#Purchasing" TargetMode="External"/><Relationship Id="rId7"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louisville.edu/purchasing/aboutdepartment/aboutstaff/procurement-services-organizational-chart" TargetMode="External"/><Relationship Id="rId5" Type="http://schemas.openxmlformats.org/officeDocument/2006/relationships/hyperlink" Target="https://louisville.edu/purchasing/aboutdepartment/aboutstaff/categories-listing" TargetMode="External"/><Relationship Id="rId4" Type="http://schemas.openxmlformats.org/officeDocument/2006/relationships/hyperlink" Target="https://louisville.edu/purchasing/aboutdepartment/aboutstaf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pps.legislature.ky.gov/law/statutes/statute.aspx?id=4576" TargetMode="External"/><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apps.legislature.ky.gov/law/statutes/chapter.aspx?id=37250" TargetMode="External"/><Relationship Id="rId5" Type="http://schemas.openxmlformats.org/officeDocument/2006/relationships/hyperlink" Target="https://apps.legislature.ky.gov/law/statutes/statute.aspx?id=4606" TargetMode="External"/><Relationship Id="rId4" Type="http://schemas.openxmlformats.org/officeDocument/2006/relationships/hyperlink" Target="https://apps.legislature.ky.gov/law/statutes/statute.aspx?id=457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0B8481-2908-1DAF-1118-DD040A8DB3E9}"/>
              </a:ext>
            </a:extLst>
          </p:cNvPr>
          <p:cNvSpPr>
            <a:spLocks noGrp="1"/>
          </p:cNvSpPr>
          <p:nvPr>
            <p:ph type="sldNum" sz="quarter" idx="12"/>
          </p:nvPr>
        </p:nvSpPr>
        <p:spPr>
          <a:xfrm>
            <a:off x="381000" y="6366183"/>
            <a:ext cx="8628420" cy="365125"/>
          </a:xfrm>
        </p:spPr>
        <p:txBody>
          <a:bodyPr/>
          <a:lstStyle/>
          <a:p>
            <a:pPr defTabSz="685800" fontAlgn="auto">
              <a:spcBef>
                <a:spcPts val="0"/>
              </a:spcBef>
              <a:spcAft>
                <a:spcPts val="0"/>
              </a:spcAft>
            </a:pPr>
            <a:r>
              <a:rPr lang="en-US" dirty="0">
                <a:solidFill>
                  <a:srgbClr val="FFFFFF"/>
                </a:solidFill>
                <a:latin typeface="Arial" panose="020B0604020202020204"/>
                <a:cs typeface="+mn-cs"/>
              </a:rPr>
              <a:t>|  </a:t>
            </a:r>
            <a:fld id="{97BFF72C-5ACC-BF44-8A77-29ED5F2D29E3}" type="slidenum">
              <a:rPr lang="en-US">
                <a:solidFill>
                  <a:srgbClr val="FFFFFF"/>
                </a:solidFill>
                <a:latin typeface="Arial" panose="020B0604020202020204"/>
                <a:cs typeface="+mn-cs"/>
              </a:rPr>
              <a:pPr defTabSz="685800" fontAlgn="auto">
                <a:spcBef>
                  <a:spcPts val="0"/>
                </a:spcBef>
                <a:spcAft>
                  <a:spcPts val="0"/>
                </a:spcAft>
              </a:pPr>
              <a:t>1</a:t>
            </a:fld>
            <a:endParaRPr lang="en-US" dirty="0">
              <a:solidFill>
                <a:srgbClr val="FFFFFF"/>
              </a:solidFill>
              <a:latin typeface="Arial" panose="020B0604020202020204"/>
              <a:cs typeface="+mn-cs"/>
            </a:endParaRPr>
          </a:p>
        </p:txBody>
      </p:sp>
      <p:sp>
        <p:nvSpPr>
          <p:cNvPr id="5" name="Title 1">
            <a:extLst>
              <a:ext uri="{FF2B5EF4-FFF2-40B4-BE49-F238E27FC236}">
                <a16:creationId xmlns:a16="http://schemas.microsoft.com/office/drawing/2014/main" id="{DFB3C9C3-FECE-CDFC-174C-1A97CCA47125}"/>
              </a:ext>
            </a:extLst>
          </p:cNvPr>
          <p:cNvSpPr txBox="1">
            <a:spLocks/>
          </p:cNvSpPr>
          <p:nvPr/>
        </p:nvSpPr>
        <p:spPr>
          <a:xfrm>
            <a:off x="628650" y="609600"/>
            <a:ext cx="7886700" cy="3657600"/>
          </a:xfrm>
          <a:prstGeom prst="rect">
            <a:avLst/>
          </a:prstGeom>
        </p:spPr>
        <p:txBody>
          <a:bodyPr vert="horz" lIns="68580" tIns="34290" rIns="68580" bIns="34290" rtlCol="0" anchor="b" anchorCtr="0">
            <a:noAutofit/>
          </a:bodyPr>
          <a:lstStyle>
            <a:lvl1pPr algn="l" defTabSz="914400" rtl="0" eaLnBrk="1" latinLnBrk="0" hangingPunct="1">
              <a:lnSpc>
                <a:spcPct val="100000"/>
              </a:lnSpc>
              <a:spcBef>
                <a:spcPct val="0"/>
              </a:spcBef>
              <a:buNone/>
              <a:defRPr sz="3600" b="1" i="0" kern="1200">
                <a:solidFill>
                  <a:schemeClr val="bg1"/>
                </a:solidFill>
                <a:latin typeface="Arial Narrow" panose="020B0604020202020204" pitchFamily="34" charset="0"/>
                <a:ea typeface="+mj-ea"/>
                <a:cs typeface="Arial Narrow" panose="020B0604020202020204" pitchFamily="34" charset="0"/>
              </a:defRPr>
            </a:lvl1pPr>
          </a:lstStyle>
          <a:p>
            <a:pPr algn="ctr" defTabSz="685800" fontAlgn="auto">
              <a:spcAft>
                <a:spcPts val="0"/>
              </a:spcAft>
            </a:pPr>
            <a: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t>UNIVERSITY OF LOUISVILLE</a:t>
            </a:r>
          </a:p>
          <a:p>
            <a:pPr algn="ctr" defTabSz="685800" fontAlgn="auto">
              <a:spcAft>
                <a:spcPts val="0"/>
              </a:spcAft>
            </a:pPr>
            <a: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t>PROCUREMENT BASICS</a:t>
            </a:r>
          </a:p>
          <a:p>
            <a:pPr algn="ctr" defTabSz="685800" fontAlgn="auto">
              <a:spcAft>
                <a:spcPts val="0"/>
              </a:spcAft>
            </a:pPr>
            <a:endParaRPr lang="en-US" sz="27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algn="ctr" defTabSz="685800" fontAlgn="auto">
              <a:spcAft>
                <a:spcPts val="0"/>
              </a:spcAft>
            </a:pPr>
            <a:r>
              <a:rPr lang="en-US" sz="2000" dirty="0">
                <a:solidFill>
                  <a:srgbClr val="FFFFFF"/>
                </a:solidFill>
                <a:latin typeface="Calibri" panose="020F0502020204030204" pitchFamily="34" charset="0"/>
                <a:ea typeface="Calibri" panose="020F0502020204030204" pitchFamily="34" charset="0"/>
                <a:cs typeface="Calibri" panose="020F0502020204030204" pitchFamily="34" charset="0"/>
              </a:rPr>
              <a:t>Presented by </a:t>
            </a:r>
            <a:r>
              <a:rPr lang="en-US" sz="2000">
                <a:solidFill>
                  <a:srgbClr val="FFFFFF"/>
                </a:solidFill>
                <a:latin typeface="Calibri" panose="020F0502020204030204" pitchFamily="34" charset="0"/>
                <a:ea typeface="Calibri" panose="020F0502020204030204" pitchFamily="34" charset="0"/>
                <a:cs typeface="Calibri" panose="020F0502020204030204" pitchFamily="34" charset="0"/>
              </a:rPr>
              <a:t>Procurement Services</a:t>
            </a:r>
            <a:endParaRPr lang="en-US" sz="2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algn="ctr" defTabSz="685800" fontAlgn="auto">
              <a:spcAft>
                <a:spcPts val="0"/>
              </a:spcAft>
            </a:pPr>
            <a:endParaRPr lang="en-US" sz="2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782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6577-8CA8-7AB3-5B48-E9A237E28F2E}"/>
            </a:ext>
          </a:extLst>
        </p:cNvPr>
        <p:cNvGrpSpPr/>
        <p:nvPr/>
      </p:nvGrpSpPr>
      <p:grpSpPr>
        <a:xfrm>
          <a:off x="0" y="0"/>
          <a:ext cx="0" cy="0"/>
          <a:chOff x="0" y="0"/>
          <a:chExt cx="0" cy="0"/>
        </a:xfrm>
      </p:grpSpPr>
      <p:sp>
        <p:nvSpPr>
          <p:cNvPr id="6147" name="Rectangle 4">
            <a:extLst>
              <a:ext uri="{FF2B5EF4-FFF2-40B4-BE49-F238E27FC236}">
                <a16:creationId xmlns:a16="http://schemas.microsoft.com/office/drawing/2014/main" id="{BC811546-F7F3-5EC9-3E32-C7D046D3348F}"/>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6148" name="Text Box 2">
            <a:extLst>
              <a:ext uri="{FF2B5EF4-FFF2-40B4-BE49-F238E27FC236}">
                <a16:creationId xmlns:a16="http://schemas.microsoft.com/office/drawing/2014/main" id="{C4CC6463-5FAF-51A8-25B6-BA9C73BF0E4E}"/>
              </a:ext>
            </a:extLst>
          </p:cNvPr>
          <p:cNvSpPr txBox="1">
            <a:spLocks noChangeArrowheads="1"/>
          </p:cNvSpPr>
          <p:nvPr/>
        </p:nvSpPr>
        <p:spPr bwMode="auto">
          <a:xfrm>
            <a:off x="1181100" y="1762542"/>
            <a:ext cx="7543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2349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Invoices should be itemized and not submitted as a “lump sum” amount. If a lump sum invoice was provided, follow up with supplier to request an itemized invoice before approving for payment.</a:t>
            </a:r>
          </a:p>
          <a:p>
            <a:pPr marL="104775"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Submit Department Agreement request to Procurement Services through Workday Strategic Sourcing in a timely manner. Procurement Services will work to prioritize last minute submissions however requestors should be aware that a complete review takes several days and sometimes weeks to complete depending on the complexity of the agreement.</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149" name="Text Box 7">
            <a:extLst>
              <a:ext uri="{FF2B5EF4-FFF2-40B4-BE49-F238E27FC236}">
                <a16:creationId xmlns:a16="http://schemas.microsoft.com/office/drawing/2014/main" id="{1A760A59-0A60-E01A-BB40-DB25C1932C38}"/>
              </a:ext>
            </a:extLst>
          </p:cNvPr>
          <p:cNvSpPr>
            <a:spLocks noGrp="1" noChangeArrowheads="1"/>
          </p:cNvSpPr>
          <p:nvPr>
            <p:ph type="title"/>
          </p:nvPr>
        </p:nvSpPr>
        <p:spPr>
          <a:xfrm>
            <a:off x="1066800" y="1066800"/>
            <a:ext cx="7772400" cy="6096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Department Unit Duties and Responsibilities</a:t>
            </a:r>
          </a:p>
        </p:txBody>
      </p:sp>
      <p:pic>
        <p:nvPicPr>
          <p:cNvPr id="2" name="Picture 9">
            <a:extLst>
              <a:ext uri="{FF2B5EF4-FFF2-40B4-BE49-F238E27FC236}">
                <a16:creationId xmlns:a16="http://schemas.microsoft.com/office/drawing/2014/main" id="{AC2B7160-0658-BE55-A023-3CF2115A5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91A4DA6-0987-E1E0-A986-E2DD3D74E1D4}"/>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10</a:t>
            </a:r>
          </a:p>
        </p:txBody>
      </p:sp>
    </p:spTree>
    <p:extLst>
      <p:ext uri="{BB962C8B-B14F-4D97-AF65-F5344CB8AC3E}">
        <p14:creationId xmlns:p14="http://schemas.microsoft.com/office/powerpoint/2010/main" val="31477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a:extLst>
              <a:ext uri="{FF2B5EF4-FFF2-40B4-BE49-F238E27FC236}">
                <a16:creationId xmlns:a16="http://schemas.microsoft.com/office/drawing/2014/main" id="{AF25D09C-8660-4D79-A63A-01F9F84DFDC5}"/>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9220" name="Text Box 2">
            <a:extLst>
              <a:ext uri="{FF2B5EF4-FFF2-40B4-BE49-F238E27FC236}">
                <a16:creationId xmlns:a16="http://schemas.microsoft.com/office/drawing/2014/main" id="{593BED46-15FD-483A-92F5-A871640CF6A3}"/>
              </a:ext>
            </a:extLst>
          </p:cNvPr>
          <p:cNvSpPr txBox="1">
            <a:spLocks noChangeArrowheads="1"/>
          </p:cNvSpPr>
          <p:nvPr/>
        </p:nvSpPr>
        <p:spPr bwMode="auto">
          <a:xfrm>
            <a:off x="990600" y="1828800"/>
            <a:ext cx="792480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Faculty and staff who violate purchasing policies or otherwise act outside</a:t>
            </a:r>
          </a:p>
          <a:p>
            <a:pPr eaLnBrk="1" hangingPunct="1">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of their authority, </a:t>
            </a:r>
            <a:r>
              <a:rPr lang="en-US" altLang="en-US" sz="1800" b="1" u="sng" dirty="0">
                <a:latin typeface="Calibri" panose="020F0502020204030204" pitchFamily="34" charset="0"/>
                <a:ea typeface="Calibri" panose="020F0502020204030204" pitchFamily="34" charset="0"/>
                <a:cs typeface="Calibri" panose="020F0502020204030204" pitchFamily="34" charset="0"/>
              </a:rPr>
              <a:t>do so at their own personal risk</a:t>
            </a:r>
            <a:r>
              <a:rPr lang="en-US" altLang="en-US" sz="1800" dirty="0">
                <a:latin typeface="Calibri" panose="020F0502020204030204" pitchFamily="34" charset="0"/>
                <a:ea typeface="Calibri" panose="020F0502020204030204" pitchFamily="34" charset="0"/>
                <a:cs typeface="Calibri" panose="020F0502020204030204" pitchFamily="34" charset="0"/>
              </a:rPr>
              <a:t>.</a:t>
            </a:r>
          </a:p>
          <a:p>
            <a:pPr eaLnBrk="1" hangingPunct="1">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lvl="1" eaLnBrk="1" hangingPunct="1">
              <a:spcBef>
                <a:spcPct val="0"/>
              </a:spcBef>
            </a:pPr>
            <a:r>
              <a:rPr lang="en-US" altLang="en-US" sz="1400" b="1" dirty="0">
                <a:latin typeface="Calibri" panose="020F0502020204030204" pitchFamily="34" charset="0"/>
                <a:ea typeface="Calibri" panose="020F0502020204030204" pitchFamily="34" charset="0"/>
                <a:cs typeface="Calibri" panose="020F0502020204030204" pitchFamily="34" charset="0"/>
              </a:rPr>
              <a:t>Signing a procurement agreement as the Authorized individual without the delegated authority to do so is violating university purchasing policy.</a:t>
            </a:r>
          </a:p>
          <a:p>
            <a:pPr eaLnBrk="1" hangingPunct="1">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Purchases made without proper authority may become binding upon the</a:t>
            </a:r>
          </a:p>
          <a:p>
            <a:pPr eaLnBrk="1" hangingPunct="1">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University only upon ratification by the Director of Procurement Services.</a:t>
            </a:r>
          </a:p>
          <a:p>
            <a:pPr eaLnBrk="1" hangingPunct="1">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If the purchase is not ratified by the Director of Procurement Services, the </a:t>
            </a:r>
          </a:p>
          <a:p>
            <a:pPr eaLnBrk="1" hangingPunct="1">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obligation remains the </a:t>
            </a:r>
            <a:r>
              <a:rPr lang="en-US" altLang="en-US" sz="1800" b="1" dirty="0">
                <a:latin typeface="Calibri" panose="020F0502020204030204" pitchFamily="34" charset="0"/>
                <a:ea typeface="Calibri" panose="020F0502020204030204" pitchFamily="34" charset="0"/>
                <a:cs typeface="Calibri" panose="020F0502020204030204" pitchFamily="34" charset="0"/>
              </a:rPr>
              <a:t>personal obligation </a:t>
            </a:r>
            <a:r>
              <a:rPr lang="en-US" altLang="en-US" sz="1800" dirty="0">
                <a:latin typeface="Calibri" panose="020F0502020204030204" pitchFamily="34" charset="0"/>
                <a:ea typeface="Calibri" panose="020F0502020204030204" pitchFamily="34" charset="0"/>
                <a:cs typeface="Calibri" panose="020F0502020204030204" pitchFamily="34" charset="0"/>
              </a:rPr>
              <a:t>of the person making the </a:t>
            </a:r>
          </a:p>
          <a:p>
            <a:pPr eaLnBrk="1" hangingPunct="1">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purchase.</a:t>
            </a:r>
          </a:p>
          <a:p>
            <a:pPr marL="0"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Use of the University tax exempt number is for University purchases only.</a:t>
            </a:r>
          </a:p>
          <a:p>
            <a:pPr eaLnBrk="1" hangingPunct="1">
              <a:spcBef>
                <a:spcPct val="0"/>
              </a:spcBef>
              <a:buNone/>
            </a:pPr>
            <a:r>
              <a:rPr lang="en-US" altLang="en-US" sz="1800" dirty="0">
                <a:latin typeface="Calibri" panose="020F0502020204030204" pitchFamily="34" charset="0"/>
                <a:ea typeface="Calibri" panose="020F0502020204030204" pitchFamily="34" charset="0"/>
                <a:cs typeface="Calibri" panose="020F0502020204030204" pitchFamily="34" charset="0"/>
              </a:rPr>
              <a:t>	Tax exempt form can be printed (</a:t>
            </a:r>
            <a:r>
              <a:rPr lang="en-US" altLang="en-US" sz="1800" dirty="0">
                <a:latin typeface="Calibri" panose="020F0502020204030204" pitchFamily="34" charset="0"/>
                <a:ea typeface="Calibri" panose="020F0502020204030204" pitchFamily="34" charset="0"/>
                <a:cs typeface="Calibri" panose="020F0502020204030204" pitchFamily="34" charset="0"/>
                <a:hlinkClick r:id="rId3"/>
              </a:rPr>
              <a:t>Tax Exempt Form</a:t>
            </a:r>
            <a:r>
              <a:rPr lang="en-US" altLang="en-US" sz="1800" dirty="0">
                <a:latin typeface="Calibri" panose="020F0502020204030204" pitchFamily="34" charset="0"/>
                <a:ea typeface="Calibri" panose="020F0502020204030204" pitchFamily="34" charset="0"/>
                <a:cs typeface="Calibri" panose="020F0502020204030204" pitchFamily="34" charset="0"/>
              </a:rPr>
              <a:t> ), completed and emailed or mailed to supplier.</a:t>
            </a:r>
          </a:p>
          <a:p>
            <a:pPr eaLnBrk="1" hangingPunct="1">
              <a:spcBef>
                <a:spcPct val="0"/>
              </a:spcBef>
              <a:buFontTx/>
              <a:buNone/>
            </a:pPr>
            <a:endParaRPr lang="en-US" altLang="en-US" sz="1800" dirty="0"/>
          </a:p>
          <a:p>
            <a:pPr eaLnBrk="1" hangingPunct="1">
              <a:spcBef>
                <a:spcPct val="0"/>
              </a:spcBef>
              <a:buFontTx/>
              <a:buNone/>
            </a:pPr>
            <a:r>
              <a:rPr lang="en-US" altLang="en-US" sz="1800" dirty="0"/>
              <a:t>	</a:t>
            </a:r>
          </a:p>
          <a:p>
            <a:pPr eaLnBrk="1" hangingPunct="1">
              <a:spcBef>
                <a:spcPct val="0"/>
              </a:spcBef>
              <a:buFontTx/>
              <a:buNone/>
            </a:pPr>
            <a:r>
              <a:rPr lang="en-US" altLang="en-US" sz="1800" dirty="0"/>
              <a:t>		</a:t>
            </a:r>
          </a:p>
        </p:txBody>
      </p:sp>
      <p:sp>
        <p:nvSpPr>
          <p:cNvPr id="9221" name="Text Box 7">
            <a:extLst>
              <a:ext uri="{FF2B5EF4-FFF2-40B4-BE49-F238E27FC236}">
                <a16:creationId xmlns:a16="http://schemas.microsoft.com/office/drawing/2014/main" id="{1F940292-2245-4320-9498-292EBC2CDA8D}"/>
              </a:ext>
            </a:extLst>
          </p:cNvPr>
          <p:cNvSpPr>
            <a:spLocks noGrp="1" noChangeArrowheads="1"/>
          </p:cNvSpPr>
          <p:nvPr>
            <p:ph type="title"/>
          </p:nvPr>
        </p:nvSpPr>
        <p:spPr>
          <a:xfrm>
            <a:off x="1066800" y="10668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Violation of Purchasing Policy</a:t>
            </a:r>
          </a:p>
        </p:txBody>
      </p:sp>
      <p:pic>
        <p:nvPicPr>
          <p:cNvPr id="2" name="Picture 9">
            <a:extLst>
              <a:ext uri="{FF2B5EF4-FFF2-40B4-BE49-F238E27FC236}">
                <a16:creationId xmlns:a16="http://schemas.microsoft.com/office/drawing/2014/main" id="{42A0143F-34BB-E177-8472-EC26E7ADF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F6C8E1-94D7-EB6E-ED4C-FF5542EC09D2}"/>
              </a:ext>
            </a:extLst>
          </p:cNvPr>
          <p:cNvSpPr>
            <a:spLocks noGrp="1"/>
          </p:cNvSpPr>
          <p:nvPr>
            <p:ph type="sldNum" sz="quarter" idx="12"/>
          </p:nvPr>
        </p:nvSpPr>
        <p:spPr>
          <a:xfrm>
            <a:off x="6553200" y="6380073"/>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D971778-535C-4903-ACF4-D9C6A020617E}"/>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4340" name="Text Box 5">
            <a:extLst>
              <a:ext uri="{FF2B5EF4-FFF2-40B4-BE49-F238E27FC236}">
                <a16:creationId xmlns:a16="http://schemas.microsoft.com/office/drawing/2014/main" id="{6C4A97AF-2A1C-4F07-96F8-6E6776F31C55}"/>
              </a:ext>
            </a:extLst>
          </p:cNvPr>
          <p:cNvSpPr txBox="1">
            <a:spLocks noChangeArrowheads="1"/>
          </p:cNvSpPr>
          <p:nvPr/>
        </p:nvSpPr>
        <p:spPr bwMode="auto">
          <a:xfrm>
            <a:off x="1166812" y="2424261"/>
            <a:ext cx="7696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sz="2000" dirty="0">
                <a:latin typeface="Calibri" panose="020F0502020204030204" pitchFamily="34" charset="0"/>
                <a:ea typeface="Calibri" panose="020F0502020204030204" pitchFamily="34" charset="0"/>
                <a:cs typeface="Calibri" panose="020F0502020204030204" pitchFamily="34" charset="0"/>
              </a:rPr>
              <a:t>The University of Louisville currently has three mechanisms for procuring goods and non-Personal Service Contract services with a value of less than $4,500 (ProCard, Purchase Order &amp; Supplier Invoice Request).  The number of options very often can lead to confusion as to what is the best and proper method to make a purchase.  This confusion leads to documents having to be reworked or completely redone utilizing the correct process.  The increased use of the University’s </a:t>
            </a:r>
            <a:r>
              <a:rPr lang="en-US" sz="2000" dirty="0" err="1">
                <a:latin typeface="Calibri" panose="020F0502020204030204" pitchFamily="34" charset="0"/>
                <a:ea typeface="Calibri" panose="020F0502020204030204" pitchFamily="34" charset="0"/>
                <a:cs typeface="Calibri" panose="020F0502020204030204" pitchFamily="34" charset="0"/>
              </a:rPr>
              <a:t>ProCard</a:t>
            </a:r>
            <a:r>
              <a:rPr lang="en-US" sz="2000" dirty="0">
                <a:latin typeface="Calibri" panose="020F0502020204030204" pitchFamily="34" charset="0"/>
                <a:ea typeface="Calibri" panose="020F0502020204030204" pitchFamily="34" charset="0"/>
                <a:cs typeface="Calibri" panose="020F0502020204030204" pitchFamily="34" charset="0"/>
              </a:rPr>
              <a:t> program will provide efficiency and a streamlined approach to procuring goods of a relatively low dollar amount for the University.</a:t>
            </a:r>
            <a:endParaRPr lang="en-US" sz="2800" dirty="0">
              <a:latin typeface="Calibri" panose="020F0502020204030204" pitchFamily="34" charset="0"/>
              <a:ea typeface="Calibri" panose="020F0502020204030204" pitchFamily="34" charset="0"/>
              <a:cs typeface="Calibri" panose="020F0502020204030204" pitchFamily="34" charset="0"/>
              <a:hlinkClick r:id="rId3"/>
            </a:endParaRPr>
          </a:p>
          <a:p>
            <a:pPr eaLnBrk="1" hangingPunct="1">
              <a:spcBef>
                <a:spcPct val="0"/>
              </a:spcBef>
            </a:pPr>
            <a:endParaRPr lang="en-US" sz="2000" dirty="0">
              <a:latin typeface="Calibri" panose="020F0502020204030204" pitchFamily="34" charset="0"/>
              <a:ea typeface="Calibri" panose="020F0502020204030204" pitchFamily="34" charset="0"/>
              <a:cs typeface="Calibri" panose="020F0502020204030204" pitchFamily="34" charset="0"/>
              <a:hlinkClick r:id="rId3"/>
            </a:endParaRPr>
          </a:p>
          <a:p>
            <a:pPr eaLnBrk="1" hangingPunct="1">
              <a:spcBef>
                <a:spcPct val="0"/>
              </a:spcBef>
            </a:pPr>
            <a:r>
              <a:rPr lang="en-US" sz="2000" dirty="0">
                <a:latin typeface="Calibri" panose="020F0502020204030204" pitchFamily="34" charset="0"/>
                <a:ea typeface="Calibri" panose="020F0502020204030204" pitchFamily="34" charset="0"/>
                <a:cs typeface="Calibri" panose="020F0502020204030204" pitchFamily="34" charset="0"/>
                <a:hlinkClick r:id="rId4"/>
              </a:rPr>
              <a:t>Procure to Pay Guidelines</a:t>
            </a:r>
            <a:r>
              <a:rPr lang="en-US" sz="2000" dirty="0">
                <a:latin typeface="Calibri" panose="020F0502020204030204" pitchFamily="34" charset="0"/>
                <a:ea typeface="Calibri" panose="020F0502020204030204" pitchFamily="34" charset="0"/>
                <a:cs typeface="Calibri" panose="020F0502020204030204" pitchFamily="34" charset="0"/>
              </a:rPr>
              <a:t>	</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4341" name="Text Box 7">
            <a:extLst>
              <a:ext uri="{FF2B5EF4-FFF2-40B4-BE49-F238E27FC236}">
                <a16:creationId xmlns:a16="http://schemas.microsoft.com/office/drawing/2014/main" id="{F049CD9A-BECB-4793-9DB8-18C24A804B43}"/>
              </a:ext>
            </a:extLst>
          </p:cNvPr>
          <p:cNvSpPr>
            <a:spLocks noGrp="1" noChangeArrowheads="1"/>
          </p:cNvSpPr>
          <p:nvPr>
            <p:ph type="title"/>
          </p:nvPr>
        </p:nvSpPr>
        <p:spPr>
          <a:xfrm>
            <a:off x="1066800" y="1219200"/>
            <a:ext cx="7772400" cy="6858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Procure-to-Pay Guidelines</a:t>
            </a:r>
          </a:p>
        </p:txBody>
      </p:sp>
      <p:pic>
        <p:nvPicPr>
          <p:cNvPr id="2" name="Picture 9">
            <a:extLst>
              <a:ext uri="{FF2B5EF4-FFF2-40B4-BE49-F238E27FC236}">
                <a16:creationId xmlns:a16="http://schemas.microsoft.com/office/drawing/2014/main" id="{3582D399-F512-69C2-CE1A-C637E3C6F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27C6F43-C7BF-DDDD-FBCD-35279FBB2E69}"/>
              </a:ext>
            </a:extLst>
          </p:cNvPr>
          <p:cNvSpPr>
            <a:spLocks noGrp="1"/>
          </p:cNvSpPr>
          <p:nvPr>
            <p:ph type="sldNum" sz="quarter" idx="12"/>
          </p:nvPr>
        </p:nvSpPr>
        <p:spPr>
          <a:xfrm>
            <a:off x="6553200" y="6395049"/>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12</a:t>
            </a:r>
          </a:p>
        </p:txBody>
      </p:sp>
    </p:spTree>
    <p:extLst>
      <p:ext uri="{BB962C8B-B14F-4D97-AF65-F5344CB8AC3E}">
        <p14:creationId xmlns:p14="http://schemas.microsoft.com/office/powerpoint/2010/main" val="355107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D971778-535C-4903-ACF4-D9C6A020617E}"/>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4340" name="Text Box 5">
            <a:extLst>
              <a:ext uri="{FF2B5EF4-FFF2-40B4-BE49-F238E27FC236}">
                <a16:creationId xmlns:a16="http://schemas.microsoft.com/office/drawing/2014/main" id="{6C4A97AF-2A1C-4F07-96F8-6E6776F31C55}"/>
              </a:ext>
            </a:extLst>
          </p:cNvPr>
          <p:cNvSpPr txBox="1">
            <a:spLocks noChangeArrowheads="1"/>
          </p:cNvSpPr>
          <p:nvPr/>
        </p:nvSpPr>
        <p:spPr bwMode="auto">
          <a:xfrm>
            <a:off x="1104900" y="2123063"/>
            <a:ext cx="76962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Definition: A procurement contract is defined as any agreement where we are binding the University to a financial obligation to obtain goods and/or services.</a:t>
            </a:r>
          </a:p>
          <a:p>
            <a:pPr marL="0"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Contracts can include, but are not limited to, the following:</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Purchase Order</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Department Agreement</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Contract established from the formal bidding process of an Invitation to Bid or Request for Proposal managed by Procurement Services.</a:t>
            </a:r>
            <a:r>
              <a:rPr lang="en-US" altLang="en-US" sz="1800" dirty="0">
                <a:latin typeface="Calibri" panose="020F0502020204030204" pitchFamily="34" charset="0"/>
                <a:ea typeface="Calibri" panose="020F0502020204030204" pitchFamily="34" charset="0"/>
                <a:cs typeface="Calibri" panose="020F0502020204030204" pitchFamily="34" charset="0"/>
              </a:rPr>
              <a:t> </a:t>
            </a:r>
          </a:p>
          <a:p>
            <a:pPr marL="457200" lvl="1"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marL="457200" lvl="1" indent="0" algn="just" eaLnBrk="1" hangingPunct="1">
              <a:spcBef>
                <a:spcPct val="0"/>
              </a:spcBef>
              <a:buNone/>
            </a:pPr>
            <a:r>
              <a:rPr lang="en-US" altLang="en-US" sz="1800" b="1" dirty="0">
                <a:highlight>
                  <a:srgbClr val="FFFF00"/>
                </a:highlight>
                <a:latin typeface="Calibri" panose="020F0502020204030204" pitchFamily="34" charset="0"/>
                <a:ea typeface="Calibri" panose="020F0502020204030204" pitchFamily="34" charset="0"/>
                <a:cs typeface="Calibri" panose="020F0502020204030204" pitchFamily="34" charset="0"/>
              </a:rPr>
              <a:t>No work is to begin, or goods delivered prior to having a fully executed contract in place or a purchase order issued. If an invoice is submitted to Accounts Payable without a valid purchase order or contract number indicated, your supplier invoice request may be returned and/or delayed.</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marL="0" indent="0" algn="just" eaLnBrk="1" hangingPunct="1">
              <a:spcBef>
                <a:spcPct val="0"/>
              </a:spcBef>
              <a:buNone/>
            </a:pPr>
            <a:r>
              <a:rPr lang="en-US" altLang="en-US" sz="1400" dirty="0">
                <a:latin typeface="Calibri" panose="020F0502020204030204" pitchFamily="34" charset="0"/>
                <a:ea typeface="Calibri" panose="020F0502020204030204" pitchFamily="34" charset="0"/>
                <a:cs typeface="Calibri" panose="020F0502020204030204" pitchFamily="34" charset="0"/>
              </a:rPr>
              <a:t>.</a:t>
            </a:r>
          </a:p>
          <a:p>
            <a:pPr marL="0" indent="0" eaLnBrk="1" hangingPunct="1">
              <a:spcBef>
                <a:spcPct val="0"/>
              </a:spcBef>
              <a:buNone/>
            </a:pPr>
            <a:endParaRPr lang="en-US" altLang="en-US" sz="2000" dirty="0"/>
          </a:p>
        </p:txBody>
      </p:sp>
      <p:sp>
        <p:nvSpPr>
          <p:cNvPr id="14341" name="Text Box 7">
            <a:extLst>
              <a:ext uri="{FF2B5EF4-FFF2-40B4-BE49-F238E27FC236}">
                <a16:creationId xmlns:a16="http://schemas.microsoft.com/office/drawing/2014/main" id="{F049CD9A-BECB-4793-9DB8-18C24A804B43}"/>
              </a:ext>
            </a:extLst>
          </p:cNvPr>
          <p:cNvSpPr>
            <a:spLocks noGrp="1" noChangeArrowheads="1"/>
          </p:cNvSpPr>
          <p:nvPr>
            <p:ph type="title"/>
          </p:nvPr>
        </p:nvSpPr>
        <p:spPr>
          <a:xfrm>
            <a:off x="1066800" y="12192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Contracts</a:t>
            </a:r>
          </a:p>
        </p:txBody>
      </p:sp>
      <p:pic>
        <p:nvPicPr>
          <p:cNvPr id="2" name="Picture 9">
            <a:extLst>
              <a:ext uri="{FF2B5EF4-FFF2-40B4-BE49-F238E27FC236}">
                <a16:creationId xmlns:a16="http://schemas.microsoft.com/office/drawing/2014/main" id="{02ECA305-2EDF-1ACF-9B8F-7F5110BD7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87A4206-C4AF-6918-6B38-D80194CE67A6}"/>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9CC65-AA3A-C161-A3C9-32B8FA92E5CE}"/>
            </a:ext>
          </a:extLst>
        </p:cNvPr>
        <p:cNvGrpSpPr/>
        <p:nvPr/>
      </p:nvGrpSpPr>
      <p:grpSpPr>
        <a:xfrm>
          <a:off x="0" y="0"/>
          <a:ext cx="0" cy="0"/>
          <a:chOff x="0" y="0"/>
          <a:chExt cx="0" cy="0"/>
        </a:xfrm>
      </p:grpSpPr>
      <p:sp>
        <p:nvSpPr>
          <p:cNvPr id="14339" name="Rectangle 3">
            <a:extLst>
              <a:ext uri="{FF2B5EF4-FFF2-40B4-BE49-F238E27FC236}">
                <a16:creationId xmlns:a16="http://schemas.microsoft.com/office/drawing/2014/main" id="{CB2FE669-DD03-DE7F-BADF-2954FD4B3C7D}"/>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4340" name="Text Box 5">
            <a:extLst>
              <a:ext uri="{FF2B5EF4-FFF2-40B4-BE49-F238E27FC236}">
                <a16:creationId xmlns:a16="http://schemas.microsoft.com/office/drawing/2014/main" id="{2DDBAC43-E86C-43FE-776B-EF67459F1E0E}"/>
              </a:ext>
            </a:extLst>
          </p:cNvPr>
          <p:cNvSpPr txBox="1">
            <a:spLocks noChangeArrowheads="1"/>
          </p:cNvSpPr>
          <p:nvPr/>
        </p:nvSpPr>
        <p:spPr bwMode="auto">
          <a:xfrm>
            <a:off x="1116402" y="1524000"/>
            <a:ext cx="76962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eaLnBrk="1" hangingPunct="1">
              <a:spcBef>
                <a:spcPct val="0"/>
              </a:spcBef>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NEW IN WORKDAY:</a:t>
            </a:r>
          </a:p>
          <a:p>
            <a:pPr marL="0" indent="0" algn="just" eaLnBrk="1" hangingPunct="1">
              <a:spcBef>
                <a:spcPct val="0"/>
              </a:spcBef>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Contracts in Workday will be Obligated or Non-obligated.</a:t>
            </a:r>
          </a:p>
          <a:p>
            <a:pPr lvl="1" algn="just"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Obligated Contracts: These contracts </a:t>
            </a:r>
            <a:r>
              <a:rPr lang="en-US" altLang="en-US" sz="1600" b="1" dirty="0">
                <a:latin typeface="Calibri" panose="020F0502020204030204" pitchFamily="34" charset="0"/>
                <a:ea typeface="Calibri" panose="020F0502020204030204" pitchFamily="34" charset="0"/>
                <a:cs typeface="Calibri" panose="020F0502020204030204" pitchFamily="34" charset="0"/>
              </a:rPr>
              <a:t>will have the funds obligated (encumbered in Peoplesoft terms) on the contract</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Includes all Personal Service Contracts, and any department specific purchases not shared among multiple areas. </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Obligated contracts must be received similarly to a purchase order prior to paying an invoice.</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Payment for obligated contracts will be made by the requestor submitting the invoice to Accounts Payable at </a:t>
            </a:r>
            <a:r>
              <a:rPr lang="en-US" altLang="en-US" sz="1200" dirty="0">
                <a:latin typeface="Calibri" panose="020F0502020204030204" pitchFamily="34" charset="0"/>
                <a:ea typeface="Calibri" panose="020F0502020204030204" pitchFamily="34" charset="0"/>
                <a:cs typeface="Calibri" panose="020F0502020204030204" pitchFamily="34" charset="0"/>
                <a:hlinkClick r:id="rId3"/>
              </a:rPr>
              <a:t>acctspay@louisville.edu</a:t>
            </a:r>
            <a:r>
              <a:rPr lang="en-US" altLang="en-US" sz="1200" dirty="0">
                <a:latin typeface="Calibri" panose="020F0502020204030204" pitchFamily="34" charset="0"/>
                <a:ea typeface="Calibri" panose="020F0502020204030204" pitchFamily="34" charset="0"/>
                <a:cs typeface="Calibri" panose="020F0502020204030204" pitchFamily="34" charset="0"/>
              </a:rPr>
              <a:t> with the valid contract number indicated on the invoice. Not including the contract number on the invoice will cause the invoice to be returned and potentially delay payment to the supplier.</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A requisition is not needed to pay an obligated contract.</a:t>
            </a:r>
          </a:p>
          <a:p>
            <a:pPr lvl="1" algn="just"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Non-obligated Contracts: These contracts </a:t>
            </a:r>
            <a:r>
              <a:rPr lang="en-US" altLang="en-US" sz="1600" b="1" dirty="0">
                <a:latin typeface="Calibri" panose="020F0502020204030204" pitchFamily="34" charset="0"/>
                <a:ea typeface="Calibri" panose="020F0502020204030204" pitchFamily="34" charset="0"/>
                <a:cs typeface="Calibri" panose="020F0502020204030204" pitchFamily="34" charset="0"/>
              </a:rPr>
              <a:t>will not have the funds obligated on the contract </a:t>
            </a:r>
            <a:r>
              <a:rPr lang="en-US" altLang="en-US" sz="1600" dirty="0">
                <a:latin typeface="Calibri" panose="020F0502020204030204" pitchFamily="34" charset="0"/>
                <a:ea typeface="Calibri" panose="020F0502020204030204" pitchFamily="34" charset="0"/>
                <a:cs typeface="Calibri" panose="020F0502020204030204" pitchFamily="34" charset="0"/>
              </a:rPr>
              <a:t>and will include any University wide contracts. </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Examples of this type of contract would be punchout suppliers (Staples, VWR, Dell, Connection, and W.W. Grainger) and contracts such as Shred-It, Spectrum, promotional supplies contracts, etc. that are shared across the University.</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Non-obligated contracts will need a requisition submission to purchase if over $4500 and should be created prior to receiving an invoice. </a:t>
            </a:r>
          </a:p>
          <a:p>
            <a:pPr lvl="2" algn="just"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Payment for Non-obligated contracts: Requestor to send invoice to Accounts payable at </a:t>
            </a:r>
            <a:r>
              <a:rPr lang="en-US" altLang="en-US" sz="1200" dirty="0">
                <a:latin typeface="Calibri" panose="020F0502020204030204" pitchFamily="34" charset="0"/>
                <a:ea typeface="Calibri" panose="020F0502020204030204" pitchFamily="34" charset="0"/>
                <a:cs typeface="Calibri" panose="020F0502020204030204" pitchFamily="34" charset="0"/>
                <a:hlinkClick r:id="rId3"/>
              </a:rPr>
              <a:t>acctspay@louisville.edu</a:t>
            </a:r>
            <a:r>
              <a:rPr lang="en-US" altLang="en-US" sz="1200" dirty="0">
                <a:latin typeface="Calibri" panose="020F0502020204030204" pitchFamily="34" charset="0"/>
                <a:ea typeface="Calibri" panose="020F0502020204030204" pitchFamily="34" charset="0"/>
                <a:cs typeface="Calibri" panose="020F0502020204030204" pitchFamily="34" charset="0"/>
              </a:rPr>
              <a:t> with the valid purchase order number on the invoice. Not including the purchase order on the invoice will cause the invoice to be returned and potentially delay payment to the supplier.</a:t>
            </a:r>
          </a:p>
          <a:p>
            <a:pPr marL="0"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2000" dirty="0"/>
          </a:p>
        </p:txBody>
      </p:sp>
      <p:sp>
        <p:nvSpPr>
          <p:cNvPr id="14341" name="Text Box 7">
            <a:extLst>
              <a:ext uri="{FF2B5EF4-FFF2-40B4-BE49-F238E27FC236}">
                <a16:creationId xmlns:a16="http://schemas.microsoft.com/office/drawing/2014/main" id="{ADF55D7B-1FD3-A3D3-DCA5-25BB0FBE406E}"/>
              </a:ext>
            </a:extLst>
          </p:cNvPr>
          <p:cNvSpPr>
            <a:spLocks noGrp="1" noChangeArrowheads="1"/>
          </p:cNvSpPr>
          <p:nvPr>
            <p:ph type="title"/>
          </p:nvPr>
        </p:nvSpPr>
        <p:spPr>
          <a:xfrm>
            <a:off x="1078302" y="1047205"/>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Contracts</a:t>
            </a:r>
          </a:p>
        </p:txBody>
      </p:sp>
      <p:pic>
        <p:nvPicPr>
          <p:cNvPr id="2" name="Picture 9">
            <a:extLst>
              <a:ext uri="{FF2B5EF4-FFF2-40B4-BE49-F238E27FC236}">
                <a16:creationId xmlns:a16="http://schemas.microsoft.com/office/drawing/2014/main" id="{1FD0FD12-FE53-3C92-DB9F-0BE179952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04F46DA-09CB-AB1D-5548-779E2D6279E4}"/>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14</a:t>
            </a:r>
          </a:p>
        </p:txBody>
      </p:sp>
    </p:spTree>
    <p:extLst>
      <p:ext uri="{BB962C8B-B14F-4D97-AF65-F5344CB8AC3E}">
        <p14:creationId xmlns:p14="http://schemas.microsoft.com/office/powerpoint/2010/main" val="137320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D971778-535C-4903-ACF4-D9C6A020617E}"/>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4340" name="Text Box 5">
            <a:extLst>
              <a:ext uri="{FF2B5EF4-FFF2-40B4-BE49-F238E27FC236}">
                <a16:creationId xmlns:a16="http://schemas.microsoft.com/office/drawing/2014/main" id="{6C4A97AF-2A1C-4F07-96F8-6E6776F31C55}"/>
              </a:ext>
            </a:extLst>
          </p:cNvPr>
          <p:cNvSpPr txBox="1">
            <a:spLocks noChangeArrowheads="1"/>
          </p:cNvSpPr>
          <p:nvPr/>
        </p:nvSpPr>
        <p:spPr bwMode="auto">
          <a:xfrm>
            <a:off x="1104900" y="2168369"/>
            <a:ext cx="76962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Procurement Threshold Requirements:</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$1 to $49,999.99: One quote required</a:t>
            </a: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$50,000.00 to $99,999.99: 3 quotes required </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$100,000.00 or more: Contact procurement services for formal bid process</a:t>
            </a:r>
          </a:p>
          <a:p>
            <a:pPr eaLnBrk="1" hangingPunct="1">
              <a:spcBef>
                <a:spcPct val="0"/>
              </a:spcBef>
              <a:buFontTx/>
              <a:buNone/>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Payment Method Thresholds:</a:t>
            </a:r>
          </a:p>
          <a:p>
            <a:pPr lvl="1" eaLnBrk="1" hangingPunct="1">
              <a:spcBef>
                <a:spcPct val="0"/>
              </a:spcBef>
            </a:pPr>
            <a:r>
              <a:rPr lang="en-US" altLang="en-US" sz="1400" dirty="0" err="1">
                <a:latin typeface="Calibri" panose="020F0502020204030204" pitchFamily="34" charset="0"/>
                <a:ea typeface="Calibri" panose="020F0502020204030204" pitchFamily="34" charset="0"/>
                <a:cs typeface="Calibri" panose="020F0502020204030204" pitchFamily="34" charset="0"/>
              </a:rPr>
              <a:t>Procard</a:t>
            </a:r>
            <a:r>
              <a:rPr lang="en-US" altLang="en-US" sz="1400" dirty="0">
                <a:latin typeface="Calibri" panose="020F0502020204030204" pitchFamily="34" charset="0"/>
                <a:ea typeface="Calibri" panose="020F0502020204030204" pitchFamily="34" charset="0"/>
                <a:cs typeface="Calibri" panose="020F0502020204030204" pitchFamily="34" charset="0"/>
              </a:rPr>
              <a:t>: Up to $4,500</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Purchase Order:  Over $4,500</a:t>
            </a:r>
          </a:p>
          <a:p>
            <a:pPr marL="0" indent="0" eaLnBrk="1" hangingPunct="1">
              <a:spcBef>
                <a:spcPct val="0"/>
              </a:spcBef>
              <a:buNone/>
            </a:pPr>
            <a:endParaRPr lang="en-US" altLang="en-US" sz="2000" dirty="0"/>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Spend Category Restrictions:</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Certain spend categories are restricted from use on a supplier invoice. (e.g. PSCs)</a:t>
            </a:r>
          </a:p>
        </p:txBody>
      </p:sp>
      <p:sp>
        <p:nvSpPr>
          <p:cNvPr id="14341" name="Text Box 7">
            <a:extLst>
              <a:ext uri="{FF2B5EF4-FFF2-40B4-BE49-F238E27FC236}">
                <a16:creationId xmlns:a16="http://schemas.microsoft.com/office/drawing/2014/main" id="{F049CD9A-BECB-4793-9DB8-18C24A804B43}"/>
              </a:ext>
            </a:extLst>
          </p:cNvPr>
          <p:cNvSpPr>
            <a:spLocks noGrp="1" noChangeArrowheads="1"/>
          </p:cNvSpPr>
          <p:nvPr>
            <p:ph type="title"/>
          </p:nvPr>
        </p:nvSpPr>
        <p:spPr>
          <a:xfrm>
            <a:off x="1066800" y="12192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Payment Methods and Thresholds</a:t>
            </a:r>
          </a:p>
        </p:txBody>
      </p:sp>
      <p:pic>
        <p:nvPicPr>
          <p:cNvPr id="2" name="Picture 9">
            <a:extLst>
              <a:ext uri="{FF2B5EF4-FFF2-40B4-BE49-F238E27FC236}">
                <a16:creationId xmlns:a16="http://schemas.microsoft.com/office/drawing/2014/main" id="{02ECA305-2EDF-1ACF-9B8F-7F5110BD7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9F888C2-24AD-7457-771E-0CF403CC4C08}"/>
              </a:ext>
            </a:extLst>
          </p:cNvPr>
          <p:cNvSpPr>
            <a:spLocks noGrp="1"/>
          </p:cNvSpPr>
          <p:nvPr>
            <p:ph type="sldNum" sz="quarter" idx="12"/>
          </p:nvPr>
        </p:nvSpPr>
        <p:spPr>
          <a:xfrm>
            <a:off x="6553200" y="6399362"/>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15</a:t>
            </a:r>
            <a:endParaRPr lang="en-US" alt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097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D971778-535C-4903-ACF4-D9C6A020617E}"/>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4340" name="Text Box 5">
            <a:extLst>
              <a:ext uri="{FF2B5EF4-FFF2-40B4-BE49-F238E27FC236}">
                <a16:creationId xmlns:a16="http://schemas.microsoft.com/office/drawing/2014/main" id="{6C4A97AF-2A1C-4F07-96F8-6E6776F31C55}"/>
              </a:ext>
            </a:extLst>
          </p:cNvPr>
          <p:cNvSpPr txBox="1">
            <a:spLocks noChangeArrowheads="1"/>
          </p:cNvSpPr>
          <p:nvPr/>
        </p:nvSpPr>
        <p:spPr bwMode="auto">
          <a:xfrm>
            <a:off x="1143000" y="1752600"/>
            <a:ext cx="7696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indent="0">
              <a:spcBef>
                <a:spcPts val="0"/>
              </a:spcBef>
              <a:spcAft>
                <a:spcPts val="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This process outlines departments are required to obtain three quotes on purchases that total between $50,000 and $99,999.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If you are unable to find 3 quotes you must complete the 3-quote form and submit to Procurement prior to purchase. </a:t>
            </a: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Do not submit a single/sole source form for purchases under $100,000.</a:t>
            </a:r>
          </a:p>
          <a:p>
            <a:pPr marL="0" marR="0" indent="0">
              <a:spcBef>
                <a:spcPts val="0"/>
              </a:spcBef>
              <a:spcAft>
                <a:spcPts val="0"/>
              </a:spcAft>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hlinkClick r:id="rId3"/>
              </a:rPr>
              <a:t>3-Quote Process and Form</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Should you have any questions or need any additional assistance, please contact the Procurement Services team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purchase@louisville.edu</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US" altLang="en-US" sz="2000" dirty="0"/>
          </a:p>
        </p:txBody>
      </p:sp>
      <p:sp>
        <p:nvSpPr>
          <p:cNvPr id="14341" name="Text Box 7">
            <a:extLst>
              <a:ext uri="{FF2B5EF4-FFF2-40B4-BE49-F238E27FC236}">
                <a16:creationId xmlns:a16="http://schemas.microsoft.com/office/drawing/2014/main" id="{F049CD9A-BECB-4793-9DB8-18C24A804B43}"/>
              </a:ext>
            </a:extLst>
          </p:cNvPr>
          <p:cNvSpPr>
            <a:spLocks noGrp="1" noChangeArrowheads="1"/>
          </p:cNvSpPr>
          <p:nvPr>
            <p:ph type="title"/>
          </p:nvPr>
        </p:nvSpPr>
        <p:spPr>
          <a:xfrm>
            <a:off x="1066800" y="1219200"/>
            <a:ext cx="7772400" cy="6858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3 Quote Process </a:t>
            </a:r>
          </a:p>
        </p:txBody>
      </p:sp>
      <p:pic>
        <p:nvPicPr>
          <p:cNvPr id="2" name="Picture 9">
            <a:extLst>
              <a:ext uri="{FF2B5EF4-FFF2-40B4-BE49-F238E27FC236}">
                <a16:creationId xmlns:a16="http://schemas.microsoft.com/office/drawing/2014/main" id="{ACB9566F-F3E5-41A7-ADD9-3294A4968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BC74824-DF2E-8F22-09C7-075B22CF9330}"/>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2025.07</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16</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7322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E92A70E0-CF71-4D9E-BB0B-0BB740D3594D}"/>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7412" name="Text Box 5">
            <a:extLst>
              <a:ext uri="{FF2B5EF4-FFF2-40B4-BE49-F238E27FC236}">
                <a16:creationId xmlns:a16="http://schemas.microsoft.com/office/drawing/2014/main" id="{A2FEF436-BBC4-4FBD-A596-A3DE80626A72}"/>
              </a:ext>
            </a:extLst>
          </p:cNvPr>
          <p:cNvSpPr txBox="1">
            <a:spLocks noChangeArrowheads="1"/>
          </p:cNvSpPr>
          <p:nvPr/>
        </p:nvSpPr>
        <p:spPr bwMode="auto">
          <a:xfrm>
            <a:off x="1143000" y="1883434"/>
            <a:ext cx="7772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A department agreement is an agreement/contract initiated by the requesting department and needed any time there are terms and conditions on the agreement and/or requires an approval signature. Typically for a one-time purchase or term less than a year.</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If term is greater than one year, then total financial commitment should be calculated to determine spend threshold requirements.</a:t>
            </a:r>
          </a:p>
          <a:p>
            <a:pPr lvl="1"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Example:  If agreement is for three years and each year is $40,000 then the total financial commitment of the agreement is $120,000.  In this example either a sole source justification or formal bid would be required.</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All department agreements should be submitted to the Workday Strategic Sourcing for review and approval.  Instructions for using the Department Intake form can be found on the Procurement Services website at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3"/>
              </a:rPr>
              <a:t>Department Agreement Intake</a:t>
            </a:r>
            <a:r>
              <a:rPr lang="en-US" altLang="en-US" sz="2000" dirty="0">
                <a:latin typeface="Calibri" panose="020F0502020204030204" pitchFamily="34" charset="0"/>
                <a:ea typeface="Calibri" panose="020F0502020204030204" pitchFamily="34" charset="0"/>
                <a:cs typeface="Calibri" panose="020F0502020204030204" pitchFamily="34" charset="0"/>
              </a:rPr>
              <a:t>. 	</a:t>
            </a:r>
            <a:endParaRPr lang="en-US" altLang="en-US" sz="2000" dirty="0"/>
          </a:p>
          <a:p>
            <a:pPr eaLnBrk="1" hangingPunct="1">
              <a:spcBef>
                <a:spcPct val="0"/>
              </a:spcBef>
            </a:pPr>
            <a:endParaRPr lang="en-US" altLang="en-US" sz="2000" dirty="0"/>
          </a:p>
        </p:txBody>
      </p:sp>
      <p:sp>
        <p:nvSpPr>
          <p:cNvPr id="17414" name="Text Box 8">
            <a:extLst>
              <a:ext uri="{FF2B5EF4-FFF2-40B4-BE49-F238E27FC236}">
                <a16:creationId xmlns:a16="http://schemas.microsoft.com/office/drawing/2014/main" id="{57090CE6-9928-40BF-9FC2-DCD9BF02866E}"/>
              </a:ext>
            </a:extLst>
          </p:cNvPr>
          <p:cNvSpPr>
            <a:spLocks noGrp="1" noChangeArrowheads="1"/>
          </p:cNvSpPr>
          <p:nvPr>
            <p:ph type="title"/>
          </p:nvPr>
        </p:nvSpPr>
        <p:spPr>
          <a:xfrm>
            <a:off x="1066800" y="11430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Department Agreements</a:t>
            </a:r>
          </a:p>
        </p:txBody>
      </p:sp>
      <p:pic>
        <p:nvPicPr>
          <p:cNvPr id="2" name="Picture 9">
            <a:extLst>
              <a:ext uri="{FF2B5EF4-FFF2-40B4-BE49-F238E27FC236}">
                <a16:creationId xmlns:a16="http://schemas.microsoft.com/office/drawing/2014/main" id="{6C620424-31D9-4CC6-8D9C-F04252A72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5505EA0-F8B8-6EB2-AB2D-5731B1AF16E8}"/>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17</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2893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E92A70E0-CF71-4D9E-BB0B-0BB740D3594D}"/>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7412" name="Text Box 5">
            <a:extLst>
              <a:ext uri="{FF2B5EF4-FFF2-40B4-BE49-F238E27FC236}">
                <a16:creationId xmlns:a16="http://schemas.microsoft.com/office/drawing/2014/main" id="{A2FEF436-BBC4-4FBD-A596-A3DE80626A72}"/>
              </a:ext>
            </a:extLst>
          </p:cNvPr>
          <p:cNvSpPr txBox="1">
            <a:spLocks noChangeArrowheads="1"/>
          </p:cNvSpPr>
          <p:nvPr/>
        </p:nvSpPr>
        <p:spPr bwMode="auto">
          <a:xfrm>
            <a:off x="1219200" y="2057400"/>
            <a:ext cx="7772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When a department agreement is needed, it should be completed by Procurement Services </a:t>
            </a:r>
            <a:r>
              <a:rPr lang="en-US" altLang="en-US" sz="2000" b="1" u="sng" dirty="0">
                <a:latin typeface="Calibri" panose="020F0502020204030204" pitchFamily="34" charset="0"/>
                <a:ea typeface="Calibri" panose="020F0502020204030204" pitchFamily="34" charset="0"/>
                <a:cs typeface="Calibri" panose="020F0502020204030204" pitchFamily="34" charset="0"/>
              </a:rPr>
              <a:t>prior</a:t>
            </a:r>
            <a:r>
              <a:rPr lang="en-US" altLang="en-US" sz="2000" dirty="0">
                <a:latin typeface="Calibri" panose="020F0502020204030204" pitchFamily="34" charset="0"/>
                <a:ea typeface="Calibri" panose="020F0502020204030204" pitchFamily="34" charset="0"/>
                <a:cs typeface="Calibri" panose="020F0502020204030204" pitchFamily="34" charset="0"/>
              </a:rPr>
              <a:t> to entering a requisition.  The approved agreement should be attached to the requisition.</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If the spend amount is between $50,000 – 99,999.99 you must attach 3 quotes with your agreement when submitting to Workday Strategic Sourcing.</a:t>
            </a:r>
          </a:p>
          <a:p>
            <a:pPr marL="0" indent="0" eaLnBrk="1" hangingPunct="1">
              <a:spcBef>
                <a:spcPct val="0"/>
              </a:spcBef>
              <a:buNone/>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If the spend amount is between $50,000 – 99,999.99 and you are unable to obtain three quotes, you must complete the 3-Quote form (not the single/sole source form) and submit to Procurement with your quote/agreement for review prior to purchase. </a:t>
            </a:r>
          </a:p>
          <a:p>
            <a:pPr marL="0" indent="0" eaLnBrk="1" hangingPunct="1">
              <a:spcBef>
                <a:spcPct val="0"/>
              </a:spcBef>
              <a:buNone/>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7414" name="Text Box 8">
            <a:extLst>
              <a:ext uri="{FF2B5EF4-FFF2-40B4-BE49-F238E27FC236}">
                <a16:creationId xmlns:a16="http://schemas.microsoft.com/office/drawing/2014/main" id="{57090CE6-9928-40BF-9FC2-DCD9BF02866E}"/>
              </a:ext>
            </a:extLst>
          </p:cNvPr>
          <p:cNvSpPr>
            <a:spLocks noGrp="1" noChangeArrowheads="1"/>
          </p:cNvSpPr>
          <p:nvPr>
            <p:ph type="title"/>
          </p:nvPr>
        </p:nvSpPr>
        <p:spPr>
          <a:xfrm>
            <a:off x="1066800" y="11430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Department Agreements</a:t>
            </a:r>
          </a:p>
        </p:txBody>
      </p:sp>
      <p:pic>
        <p:nvPicPr>
          <p:cNvPr id="2" name="Picture 9">
            <a:extLst>
              <a:ext uri="{FF2B5EF4-FFF2-40B4-BE49-F238E27FC236}">
                <a16:creationId xmlns:a16="http://schemas.microsoft.com/office/drawing/2014/main" id="{23C94E70-F315-8F02-EDA1-469C65DA4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9860F33-F6C5-6EAE-1722-76F74B8D47A1}"/>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18</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22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E92A70E0-CF71-4D9E-BB0B-0BB740D3594D}"/>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7412" name="Text Box 5">
            <a:extLst>
              <a:ext uri="{FF2B5EF4-FFF2-40B4-BE49-F238E27FC236}">
                <a16:creationId xmlns:a16="http://schemas.microsoft.com/office/drawing/2014/main" id="{A2FEF436-BBC4-4FBD-A596-A3DE80626A72}"/>
              </a:ext>
            </a:extLst>
          </p:cNvPr>
          <p:cNvSpPr txBox="1">
            <a:spLocks noChangeArrowheads="1"/>
          </p:cNvSpPr>
          <p:nvPr/>
        </p:nvSpPr>
        <p:spPr bwMode="auto">
          <a:xfrm>
            <a:off x="1271587" y="1905000"/>
            <a:ext cx="7772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All software purchases must be submitted to Workday Strategic Sourcing (Department Intake form) regardless of financial commitment of the agreement. </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Many of the software purchases that are made online require you to agree to the company’s terms by utilizing a “click through” agreement.  These agreements have terms and conditions that the University may not always be able to abide by.</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Software agreements require additional security reviews by ITS and Information Security, in addition to negotiation of the terms. No software should be used before these security reviews are completed.</a:t>
            </a:r>
            <a:endParaRPr lang="en-US" altLang="en-US" sz="2000" dirty="0"/>
          </a:p>
          <a:p>
            <a:pPr marL="0" indent="0" eaLnBrk="1" hangingPunct="1">
              <a:spcBef>
                <a:spcPct val="0"/>
              </a:spcBef>
              <a:buNone/>
            </a:pPr>
            <a:endParaRPr lang="en-US" altLang="en-US" sz="2000" dirty="0"/>
          </a:p>
        </p:txBody>
      </p:sp>
      <p:sp>
        <p:nvSpPr>
          <p:cNvPr id="17414" name="Text Box 8">
            <a:extLst>
              <a:ext uri="{FF2B5EF4-FFF2-40B4-BE49-F238E27FC236}">
                <a16:creationId xmlns:a16="http://schemas.microsoft.com/office/drawing/2014/main" id="{57090CE6-9928-40BF-9FC2-DCD9BF02866E}"/>
              </a:ext>
            </a:extLst>
          </p:cNvPr>
          <p:cNvSpPr>
            <a:spLocks noGrp="1" noChangeArrowheads="1"/>
          </p:cNvSpPr>
          <p:nvPr>
            <p:ph type="title"/>
          </p:nvPr>
        </p:nvSpPr>
        <p:spPr>
          <a:xfrm>
            <a:off x="1066800" y="11430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Software Purchases</a:t>
            </a:r>
          </a:p>
        </p:txBody>
      </p:sp>
      <p:pic>
        <p:nvPicPr>
          <p:cNvPr id="2" name="Picture 9">
            <a:extLst>
              <a:ext uri="{FF2B5EF4-FFF2-40B4-BE49-F238E27FC236}">
                <a16:creationId xmlns:a16="http://schemas.microsoft.com/office/drawing/2014/main" id="{62945451-00F8-3A1B-79F2-298B23B30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9CAA4F3-DAAC-3FCC-DB65-DC5AB65C85A4}"/>
              </a:ext>
            </a:extLst>
          </p:cNvPr>
          <p:cNvSpPr>
            <a:spLocks noGrp="1"/>
          </p:cNvSpPr>
          <p:nvPr>
            <p:ph type="sldNum" sz="quarter" idx="12"/>
          </p:nvPr>
        </p:nvSpPr>
        <p:spPr>
          <a:xfrm>
            <a:off x="6553200" y="6395049"/>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2025.07</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19</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84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BBC8A8DB-7636-401D-80A0-DC26F20C79FD}"/>
              </a:ext>
            </a:extLst>
          </p:cNvPr>
          <p:cNvSpPr>
            <a:spLocks noChangeArrowheads="1"/>
          </p:cNvSpPr>
          <p:nvPr/>
        </p:nvSpPr>
        <p:spPr bwMode="auto">
          <a:xfrm>
            <a:off x="-23675" y="0"/>
            <a:ext cx="838200" cy="6829658"/>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077" name="Rectangle 2">
            <a:extLst>
              <a:ext uri="{FF2B5EF4-FFF2-40B4-BE49-F238E27FC236}">
                <a16:creationId xmlns:a16="http://schemas.microsoft.com/office/drawing/2014/main" id="{A6536AE4-51AE-4860-9D6C-C45D7CFEDC31}"/>
              </a:ext>
            </a:extLst>
          </p:cNvPr>
          <p:cNvSpPr>
            <a:spLocks noGrp="1" noChangeArrowheads="1"/>
          </p:cNvSpPr>
          <p:nvPr>
            <p:ph type="title" idx="4294967295"/>
          </p:nvPr>
        </p:nvSpPr>
        <p:spPr>
          <a:xfrm>
            <a:off x="838200" y="1143000"/>
            <a:ext cx="8305800" cy="533400"/>
          </a:xfrm>
        </p:spPr>
        <p:txBody>
          <a:bodyPr/>
          <a:lstStyle/>
          <a:p>
            <a:pPr eaLnBrk="1" hangingPunct="1"/>
            <a:r>
              <a:rPr lang="en-US" altLang="en-US"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Staff    </a:t>
            </a:r>
          </a:p>
        </p:txBody>
      </p:sp>
      <p:sp>
        <p:nvSpPr>
          <p:cNvPr id="3" name="AutoShape 4" descr="Ennis, Lisa 019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518968" y="1947940"/>
            <a:ext cx="2209800" cy="769441"/>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Amber Horn</a:t>
            </a:r>
          </a:p>
          <a:p>
            <a:r>
              <a:rPr lang="en-US" sz="1100" dirty="0">
                <a:latin typeface="Calibri" panose="020F0502020204030204" pitchFamily="34" charset="0"/>
                <a:ea typeface="Calibri" panose="020F0502020204030204" pitchFamily="34" charset="0"/>
                <a:cs typeface="Calibri" panose="020F0502020204030204" pitchFamily="34" charset="0"/>
              </a:rPr>
              <a:t>Director, Procurement Services</a:t>
            </a:r>
          </a:p>
          <a:p>
            <a:r>
              <a:rPr lang="en-US" sz="1100" dirty="0">
                <a:latin typeface="Calibri" panose="020F0502020204030204" pitchFamily="34" charset="0"/>
                <a:ea typeface="Calibri" panose="020F0502020204030204" pitchFamily="34" charset="0"/>
                <a:cs typeface="Calibri" panose="020F0502020204030204" pitchFamily="34" charset="0"/>
                <a:hlinkClick r:id="rId3"/>
              </a:rPr>
              <a:t>amber.horn@louisville.edu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502.852.7211</a:t>
            </a:r>
          </a:p>
        </p:txBody>
      </p:sp>
      <p:sp>
        <p:nvSpPr>
          <p:cNvPr id="15" name="TextBox 14"/>
          <p:cNvSpPr txBox="1"/>
          <p:nvPr/>
        </p:nvSpPr>
        <p:spPr>
          <a:xfrm>
            <a:off x="1894491" y="2783648"/>
            <a:ext cx="3375718"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Jamie Peck</a:t>
            </a:r>
          </a:p>
          <a:p>
            <a:r>
              <a:rPr lang="en-US" sz="1100" dirty="0">
                <a:latin typeface="Calibri" panose="020F0502020204030204" pitchFamily="34" charset="0"/>
                <a:ea typeface="Calibri" panose="020F0502020204030204" pitchFamily="34" charset="0"/>
                <a:cs typeface="Calibri" panose="020F0502020204030204" pitchFamily="34" charset="0"/>
              </a:rPr>
              <a:t>Construction Specialist III</a:t>
            </a:r>
          </a:p>
          <a:p>
            <a:r>
              <a:rPr lang="en-US" sz="1100" i="1" dirty="0">
                <a:latin typeface="Calibri" panose="020F0502020204030204" pitchFamily="34" charset="0"/>
                <a:ea typeface="Calibri" panose="020F0502020204030204" pitchFamily="34" charset="0"/>
                <a:cs typeface="Calibri" panose="020F0502020204030204" pitchFamily="34" charset="0"/>
              </a:rPr>
              <a:t>Construction, Capital Projects</a:t>
            </a:r>
          </a:p>
          <a:p>
            <a:r>
              <a:rPr lang="en-US" sz="1100" dirty="0">
                <a:latin typeface="Calibri" panose="020F0502020204030204" pitchFamily="34" charset="0"/>
                <a:ea typeface="Calibri" panose="020F0502020204030204" pitchFamily="34" charset="0"/>
                <a:cs typeface="Calibri" panose="020F0502020204030204" pitchFamily="34" charset="0"/>
                <a:hlinkClick r:id="rId4"/>
              </a:rPr>
              <a:t>jamie.peck@louisville.edu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502.852.9659</a:t>
            </a:r>
          </a:p>
        </p:txBody>
      </p:sp>
      <p:sp>
        <p:nvSpPr>
          <p:cNvPr id="17" name="TextBox 16"/>
          <p:cNvSpPr txBox="1"/>
          <p:nvPr/>
        </p:nvSpPr>
        <p:spPr>
          <a:xfrm>
            <a:off x="1802161" y="5701063"/>
            <a:ext cx="2598247"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Kristen Tucker</a:t>
            </a: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II</a:t>
            </a:r>
          </a:p>
          <a:p>
            <a:r>
              <a:rPr lang="en-US" sz="1100" i="1" dirty="0">
                <a:latin typeface="Calibri" panose="020F0502020204030204" pitchFamily="34" charset="0"/>
                <a:ea typeface="Calibri" panose="020F0502020204030204" pitchFamily="34" charset="0"/>
                <a:cs typeface="Calibri" panose="020F0502020204030204" pitchFamily="34" charset="0"/>
              </a:rPr>
              <a:t>Personal Services Contracts</a:t>
            </a:r>
          </a:p>
          <a:p>
            <a:r>
              <a:rPr lang="en-US" sz="1100" dirty="0">
                <a:latin typeface="Calibri" panose="020F0502020204030204" pitchFamily="34" charset="0"/>
                <a:ea typeface="Calibri" panose="020F0502020204030204" pitchFamily="34" charset="0"/>
                <a:cs typeface="Calibri" panose="020F0502020204030204" pitchFamily="34" charset="0"/>
                <a:hlinkClick r:id="rId5"/>
              </a:rPr>
              <a:t>Kristen.tucker@louisville.edu</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502.852.6248</a:t>
            </a:r>
          </a:p>
        </p:txBody>
      </p:sp>
      <p:pic>
        <p:nvPicPr>
          <p:cNvPr id="9" name="Picture 8"/>
          <p:cNvPicPr>
            <a:picLocks noChangeAspect="1"/>
          </p:cNvPicPr>
          <p:nvPr/>
        </p:nvPicPr>
        <p:blipFill>
          <a:blip r:embed="rId6"/>
          <a:stretch>
            <a:fillRect/>
          </a:stretch>
        </p:blipFill>
        <p:spPr>
          <a:xfrm>
            <a:off x="4694359" y="3804626"/>
            <a:ext cx="662051" cy="889836"/>
          </a:xfrm>
          <a:prstGeom prst="rect">
            <a:avLst/>
          </a:prstGeom>
        </p:spPr>
      </p:pic>
      <p:sp>
        <p:nvSpPr>
          <p:cNvPr id="19" name="TextBox 18"/>
          <p:cNvSpPr txBox="1"/>
          <p:nvPr/>
        </p:nvSpPr>
        <p:spPr>
          <a:xfrm>
            <a:off x="5524587" y="3829321"/>
            <a:ext cx="2983984"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Steve </a:t>
            </a:r>
            <a:r>
              <a:rPr lang="en-US" sz="1100" dirty="0" err="1">
                <a:latin typeface="Calibri" panose="020F0502020204030204" pitchFamily="34" charset="0"/>
                <a:ea typeface="Calibri" panose="020F0502020204030204" pitchFamily="34" charset="0"/>
                <a:cs typeface="Calibri" panose="020F0502020204030204" pitchFamily="34" charset="0"/>
              </a:rPr>
              <a:t>McMillin</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II</a:t>
            </a:r>
          </a:p>
          <a:p>
            <a:r>
              <a:rPr lang="en-US" sz="1100" i="1" dirty="0">
                <a:latin typeface="Calibri" panose="020F0502020204030204" pitchFamily="34" charset="0"/>
                <a:ea typeface="Calibri" panose="020F0502020204030204" pitchFamily="34" charset="0"/>
                <a:cs typeface="Calibri" panose="020F0502020204030204" pitchFamily="34" charset="0"/>
              </a:rPr>
              <a:t>Office Supplies, Cleaning</a:t>
            </a:r>
          </a:p>
          <a:p>
            <a:r>
              <a:rPr lang="en-US" sz="1100" dirty="0">
                <a:latin typeface="Calibri" panose="020F0502020204030204" pitchFamily="34" charset="0"/>
                <a:ea typeface="Calibri" panose="020F0502020204030204" pitchFamily="34" charset="0"/>
                <a:cs typeface="Calibri" panose="020F0502020204030204" pitchFamily="34" charset="0"/>
                <a:hlinkClick r:id="rId7"/>
              </a:rPr>
              <a:t>stephen.mcmillin@louisville.edu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502.852.8224</a:t>
            </a:r>
          </a:p>
        </p:txBody>
      </p:sp>
      <p:sp>
        <p:nvSpPr>
          <p:cNvPr id="21" name="TextBox 20"/>
          <p:cNvSpPr txBox="1"/>
          <p:nvPr/>
        </p:nvSpPr>
        <p:spPr>
          <a:xfrm>
            <a:off x="1834822" y="4738263"/>
            <a:ext cx="2758383"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Kendria Rice-Locket</a:t>
            </a: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II</a:t>
            </a:r>
          </a:p>
          <a:p>
            <a:r>
              <a:rPr lang="en-US" sz="1100" i="1" dirty="0">
                <a:latin typeface="Calibri" panose="020F0502020204030204" pitchFamily="34" charset="0"/>
                <a:ea typeface="Calibri" panose="020F0502020204030204" pitchFamily="34" charset="0"/>
                <a:cs typeface="Calibri" panose="020F0502020204030204" pitchFamily="34" charset="0"/>
              </a:rPr>
              <a:t>Software, Computers, Audio Visual</a:t>
            </a:r>
          </a:p>
          <a:p>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hlinkClick r:id="rId8"/>
              </a:rPr>
              <a:t>kendria.ricelocket@louisville.edu</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502.852.8227</a:t>
            </a:r>
          </a:p>
        </p:txBody>
      </p:sp>
      <p:sp>
        <p:nvSpPr>
          <p:cNvPr id="23" name="TextBox 22"/>
          <p:cNvSpPr txBox="1"/>
          <p:nvPr/>
        </p:nvSpPr>
        <p:spPr>
          <a:xfrm>
            <a:off x="5549029" y="4778368"/>
            <a:ext cx="2758383"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Kyle Case</a:t>
            </a: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II</a:t>
            </a:r>
          </a:p>
          <a:p>
            <a:r>
              <a:rPr lang="en-US" sz="1100" i="1" dirty="0">
                <a:latin typeface="Calibri" panose="020F0502020204030204" pitchFamily="34" charset="0"/>
                <a:ea typeface="Calibri" panose="020F0502020204030204" pitchFamily="34" charset="0"/>
                <a:cs typeface="Calibri" panose="020F0502020204030204" pitchFamily="34" charset="0"/>
              </a:rPr>
              <a:t>Maintenance, Renovation, Facilities</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hlinkClick r:id="rId9"/>
              </a:rPr>
              <a:t>k.case@louisville.edu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852-9468</a:t>
            </a:r>
          </a:p>
        </p:txBody>
      </p:sp>
      <p:sp>
        <p:nvSpPr>
          <p:cNvPr id="26" name="TextBox 25"/>
          <p:cNvSpPr txBox="1"/>
          <p:nvPr/>
        </p:nvSpPr>
        <p:spPr>
          <a:xfrm>
            <a:off x="1871486" y="3799544"/>
            <a:ext cx="2758383" cy="93871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Don </a:t>
            </a:r>
            <a:r>
              <a:rPr lang="en-US" sz="1100" dirty="0" err="1">
                <a:latin typeface="Calibri" panose="020F0502020204030204" pitchFamily="34" charset="0"/>
                <a:ea typeface="Calibri" panose="020F0502020204030204" pitchFamily="34" charset="0"/>
                <a:cs typeface="Calibri" panose="020F0502020204030204" pitchFamily="34" charset="0"/>
              </a:rPr>
              <a:t>Schwaniger</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II</a:t>
            </a:r>
          </a:p>
          <a:p>
            <a:r>
              <a:rPr lang="en-US" sz="1100" i="1" dirty="0">
                <a:latin typeface="Calibri" panose="020F0502020204030204" pitchFamily="34" charset="0"/>
                <a:ea typeface="Calibri" panose="020F0502020204030204" pitchFamily="34" charset="0"/>
                <a:cs typeface="Calibri" panose="020F0502020204030204" pitchFamily="34" charset="0"/>
              </a:rPr>
              <a:t>Scientific / Research</a:t>
            </a:r>
          </a:p>
          <a:p>
            <a:r>
              <a:rPr lang="en-US" sz="1100" dirty="0">
                <a:latin typeface="Calibri" panose="020F0502020204030204" pitchFamily="34" charset="0"/>
                <a:ea typeface="Calibri" panose="020F0502020204030204" pitchFamily="34" charset="0"/>
                <a:cs typeface="Calibri" panose="020F0502020204030204" pitchFamily="34" charset="0"/>
                <a:hlinkClick r:id="rId10"/>
              </a:rPr>
              <a:t>don.schwaniger@louisville.edu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502.852.1823</a:t>
            </a:r>
          </a:p>
        </p:txBody>
      </p:sp>
      <p:sp>
        <p:nvSpPr>
          <p:cNvPr id="27" name="TextBox 26"/>
          <p:cNvSpPr txBox="1"/>
          <p:nvPr/>
        </p:nvSpPr>
        <p:spPr>
          <a:xfrm>
            <a:off x="5549029" y="2831324"/>
            <a:ext cx="2758383" cy="769441"/>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Michael Schrader</a:t>
            </a:r>
          </a:p>
          <a:p>
            <a:r>
              <a:rPr lang="en-US" sz="1100" dirty="0">
                <a:latin typeface="Calibri" panose="020F0502020204030204" pitchFamily="34" charset="0"/>
                <a:ea typeface="Calibri" panose="020F0502020204030204" pitchFamily="34" charset="0"/>
                <a:cs typeface="Calibri" panose="020F0502020204030204" pitchFamily="34" charset="0"/>
              </a:rPr>
              <a:t>Workday Procurement Specialist III</a:t>
            </a:r>
          </a:p>
          <a:p>
            <a:r>
              <a:rPr lang="en-US" sz="1100" dirty="0">
                <a:latin typeface="Calibri" panose="020F0502020204030204" pitchFamily="34" charset="0"/>
                <a:ea typeface="Calibri" panose="020F0502020204030204" pitchFamily="34" charset="0"/>
                <a:cs typeface="Calibri" panose="020F0502020204030204" pitchFamily="34" charset="0"/>
                <a:hlinkClick r:id="rId11"/>
              </a:rPr>
              <a:t>michael.schrader@louisville.edu</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502.852.4276</a:t>
            </a:r>
          </a:p>
        </p:txBody>
      </p:sp>
      <p:pic>
        <p:nvPicPr>
          <p:cNvPr id="2" name="Picture 1">
            <a:extLst>
              <a:ext uri="{FF2B5EF4-FFF2-40B4-BE49-F238E27FC236}">
                <a16:creationId xmlns:a16="http://schemas.microsoft.com/office/drawing/2014/main" id="{A77FCE00-8A13-429F-AC92-672C41B60917}"/>
              </a:ext>
            </a:extLst>
          </p:cNvPr>
          <p:cNvPicPr>
            <a:picLocks noChangeAspect="1"/>
          </p:cNvPicPr>
          <p:nvPr/>
        </p:nvPicPr>
        <p:blipFill>
          <a:blip r:embed="rId12"/>
          <a:stretch>
            <a:fillRect/>
          </a:stretch>
        </p:blipFill>
        <p:spPr>
          <a:xfrm>
            <a:off x="1143001" y="1866900"/>
            <a:ext cx="609600" cy="857515"/>
          </a:xfrm>
          <a:prstGeom prst="rect">
            <a:avLst/>
          </a:prstGeom>
        </p:spPr>
      </p:pic>
      <p:sp>
        <p:nvSpPr>
          <p:cNvPr id="25" name="TextBox 24">
            <a:extLst>
              <a:ext uri="{FF2B5EF4-FFF2-40B4-BE49-F238E27FC236}">
                <a16:creationId xmlns:a16="http://schemas.microsoft.com/office/drawing/2014/main" id="{848127F8-951B-486E-A25D-B5799B50A5F1}"/>
              </a:ext>
            </a:extLst>
          </p:cNvPr>
          <p:cNvSpPr txBox="1"/>
          <p:nvPr/>
        </p:nvSpPr>
        <p:spPr>
          <a:xfrm>
            <a:off x="1883490" y="1877927"/>
            <a:ext cx="2598247" cy="769441"/>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Sally </a:t>
            </a:r>
            <a:r>
              <a:rPr lang="en-US" sz="1100" dirty="0" err="1">
                <a:latin typeface="Calibri" panose="020F0502020204030204" pitchFamily="34" charset="0"/>
                <a:ea typeface="Calibri" panose="020F0502020204030204" pitchFamily="34" charset="0"/>
                <a:cs typeface="Calibri" panose="020F0502020204030204" pitchFamily="34" charset="0"/>
              </a:rPr>
              <a:t>Molsberger</a:t>
            </a:r>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Chief Procurement Officer</a:t>
            </a:r>
          </a:p>
          <a:p>
            <a:r>
              <a:rPr lang="en-US" sz="1100" dirty="0">
                <a:latin typeface="Calibri" panose="020F0502020204030204" pitchFamily="34" charset="0"/>
                <a:ea typeface="Calibri" panose="020F0502020204030204" pitchFamily="34" charset="0"/>
                <a:cs typeface="Calibri" panose="020F0502020204030204" pitchFamily="34" charset="0"/>
                <a:hlinkClick r:id="rId13"/>
              </a:rPr>
              <a:t>sally.molsberger@louisville.edu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502.852.8223</a:t>
            </a:r>
          </a:p>
        </p:txBody>
      </p:sp>
      <p:pic>
        <p:nvPicPr>
          <p:cNvPr id="8" name="Picture 2" descr="Louisville Cardinals Football | News, Scores, Highlights, Injuries, Stats,  Standings, and Rumors | Bleacher Report">
            <a:extLst>
              <a:ext uri="{FF2B5EF4-FFF2-40B4-BE49-F238E27FC236}">
                <a16:creationId xmlns:a16="http://schemas.microsoft.com/office/drawing/2014/main" id="{949F2C52-7CE7-51BA-BFBC-0E9E6C24D1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2696" y="5739950"/>
            <a:ext cx="980091" cy="762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in a suit smiling&#10;&#10;Description automatically generated">
            <a:extLst>
              <a:ext uri="{FF2B5EF4-FFF2-40B4-BE49-F238E27FC236}">
                <a16:creationId xmlns:a16="http://schemas.microsoft.com/office/drawing/2014/main" id="{40CD6069-B739-C610-256A-1FD24A4AFE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2964" y="2813646"/>
            <a:ext cx="602577" cy="867769"/>
          </a:xfrm>
          <a:prstGeom prst="rect">
            <a:avLst/>
          </a:prstGeom>
        </p:spPr>
      </p:pic>
      <p:pic>
        <p:nvPicPr>
          <p:cNvPr id="18" name="Picture 17" descr="A person wearing glasses and a brown sweater&#10;&#10;Description automatically generated">
            <a:extLst>
              <a:ext uri="{FF2B5EF4-FFF2-40B4-BE49-F238E27FC236}">
                <a16:creationId xmlns:a16="http://schemas.microsoft.com/office/drawing/2014/main" id="{6288A9B1-EE56-9EE2-2EAC-2F9E6B8D85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0423" y="5694778"/>
            <a:ext cx="656997" cy="919677"/>
          </a:xfrm>
          <a:prstGeom prst="rect">
            <a:avLst/>
          </a:prstGeom>
        </p:spPr>
      </p:pic>
      <p:pic>
        <p:nvPicPr>
          <p:cNvPr id="20" name="Picture 9">
            <a:extLst>
              <a:ext uri="{FF2B5EF4-FFF2-40B4-BE49-F238E27FC236}">
                <a16:creationId xmlns:a16="http://schemas.microsoft.com/office/drawing/2014/main" id="{3A58D1BC-A56A-AE33-2D80-0CC4B34FF8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3250678" y="18514"/>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in a pink suit&#10;&#10;Description automatically generated">
            <a:extLst>
              <a:ext uri="{FF2B5EF4-FFF2-40B4-BE49-F238E27FC236}">
                <a16:creationId xmlns:a16="http://schemas.microsoft.com/office/drawing/2014/main" id="{D459EDF2-8128-642B-BF48-1F02C474FA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76686" y="1854038"/>
            <a:ext cx="838200" cy="883534"/>
          </a:xfrm>
          <a:prstGeom prst="rect">
            <a:avLst/>
          </a:prstGeom>
        </p:spPr>
      </p:pic>
      <p:sp>
        <p:nvSpPr>
          <p:cNvPr id="5" name="Slide Number Placeholder 4">
            <a:extLst>
              <a:ext uri="{FF2B5EF4-FFF2-40B4-BE49-F238E27FC236}">
                <a16:creationId xmlns:a16="http://schemas.microsoft.com/office/drawing/2014/main" id="{B30405E9-FB9E-147D-F517-53EDD4BD3E51}"/>
              </a:ext>
            </a:extLst>
          </p:cNvPr>
          <p:cNvSpPr>
            <a:spLocks noGrp="1"/>
          </p:cNvSpPr>
          <p:nvPr>
            <p:ph type="sldNum" sz="quarter" idx="12"/>
          </p:nvPr>
        </p:nvSpPr>
        <p:spPr>
          <a:xfrm>
            <a:off x="659782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  </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a:t>
            </a:r>
          </a:p>
        </p:txBody>
      </p:sp>
      <p:sp>
        <p:nvSpPr>
          <p:cNvPr id="16" name="TextBox 15">
            <a:extLst>
              <a:ext uri="{FF2B5EF4-FFF2-40B4-BE49-F238E27FC236}">
                <a16:creationId xmlns:a16="http://schemas.microsoft.com/office/drawing/2014/main" id="{40929130-830F-664C-0F08-2F9B52042C4E}"/>
              </a:ext>
            </a:extLst>
          </p:cNvPr>
          <p:cNvSpPr txBox="1"/>
          <p:nvPr/>
        </p:nvSpPr>
        <p:spPr>
          <a:xfrm>
            <a:off x="5578554" y="5734577"/>
            <a:ext cx="2134507" cy="938719"/>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Emily Lush</a:t>
            </a:r>
          </a:p>
          <a:p>
            <a:r>
              <a:rPr lang="en-US" sz="1100" dirty="0">
                <a:latin typeface="Calibri" panose="020F0502020204030204" pitchFamily="34" charset="0"/>
                <a:ea typeface="Calibri" panose="020F0502020204030204" pitchFamily="34" charset="0"/>
                <a:cs typeface="Calibri" panose="020F0502020204030204" pitchFamily="34" charset="0"/>
              </a:rPr>
              <a:t>Contract Specialist I </a:t>
            </a:r>
          </a:p>
          <a:p>
            <a:r>
              <a:rPr lang="en-US" sz="1100" i="1" dirty="0">
                <a:latin typeface="Calibri" panose="020F0502020204030204" pitchFamily="34" charset="0"/>
                <a:ea typeface="Calibri" panose="020F0502020204030204" pitchFamily="34" charset="0"/>
                <a:cs typeface="Calibri" panose="020F0502020204030204" pitchFamily="34" charset="0"/>
              </a:rPr>
              <a:t>Athletics, </a:t>
            </a:r>
            <a:r>
              <a:rPr lang="en-US" sz="1100" i="1" dirty="0" err="1">
                <a:latin typeface="Calibri" panose="020F0502020204030204" pitchFamily="34" charset="0"/>
                <a:ea typeface="Calibri" panose="020F0502020204030204" pitchFamily="34" charset="0"/>
                <a:cs typeface="Calibri" panose="020F0502020204030204" pitchFamily="34" charset="0"/>
              </a:rPr>
              <a:t>Hotels,Relocations</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hlinkClick r:id="rId19"/>
              </a:rPr>
              <a:t>emily.lush@louisville.edu</a:t>
            </a:r>
            <a:r>
              <a:rPr lang="en-US" sz="1100" dirty="0">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502.852.9257</a:t>
            </a:r>
          </a:p>
        </p:txBody>
      </p:sp>
      <p:pic>
        <p:nvPicPr>
          <p:cNvPr id="22" name="Picture 2" descr="Louisville Cardinals Football | News, Scores, Highlights, Injuries, Stats,  Standings, and Rumors | Bleacher Report">
            <a:extLst>
              <a:ext uri="{FF2B5EF4-FFF2-40B4-BE49-F238E27FC236}">
                <a16:creationId xmlns:a16="http://schemas.microsoft.com/office/drawing/2014/main" id="{A84F881A-5A32-3C02-BCAC-DF62276F58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4200" y="2845341"/>
            <a:ext cx="980091" cy="7627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uisville Cardinals Football | News, Scores, Highlights, Injuries, Stats,  Standings, and Rumors | Bleacher Report">
            <a:extLst>
              <a:ext uri="{FF2B5EF4-FFF2-40B4-BE49-F238E27FC236}">
                <a16:creationId xmlns:a16="http://schemas.microsoft.com/office/drawing/2014/main" id="{055A6C16-2475-8B58-B59A-CB3DD5745B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8047" y="4791282"/>
            <a:ext cx="980091" cy="762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194F31-0E7E-2421-F945-AA6ED29BC85C}"/>
              </a:ext>
            </a:extLst>
          </p:cNvPr>
          <p:cNvPicPr>
            <a:picLocks noChangeAspect="1"/>
          </p:cNvPicPr>
          <p:nvPr/>
        </p:nvPicPr>
        <p:blipFill>
          <a:blip r:embed="rId20"/>
          <a:stretch>
            <a:fillRect/>
          </a:stretch>
        </p:blipFill>
        <p:spPr>
          <a:xfrm>
            <a:off x="919046" y="3859552"/>
            <a:ext cx="975445" cy="762066"/>
          </a:xfrm>
          <a:prstGeom prst="rect">
            <a:avLst/>
          </a:prstGeom>
        </p:spPr>
      </p:pic>
      <p:pic>
        <p:nvPicPr>
          <p:cNvPr id="10" name="Picture 2" descr="Louisville Cardinals Football | News, Scores, Highlights, Injuries, Stats,  Standings, and Rumors | Bleacher Report">
            <a:extLst>
              <a:ext uri="{FF2B5EF4-FFF2-40B4-BE49-F238E27FC236}">
                <a16:creationId xmlns:a16="http://schemas.microsoft.com/office/drawing/2014/main" id="{F1403725-8167-E0E9-337C-890840EB3C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4199" y="4787454"/>
            <a:ext cx="980091" cy="76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73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E92A70E0-CF71-4D9E-BB0B-0BB740D3594D}"/>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7412" name="Text Box 5">
            <a:extLst>
              <a:ext uri="{FF2B5EF4-FFF2-40B4-BE49-F238E27FC236}">
                <a16:creationId xmlns:a16="http://schemas.microsoft.com/office/drawing/2014/main" id="{A2FEF436-BBC4-4FBD-A596-A3DE80626A72}"/>
              </a:ext>
            </a:extLst>
          </p:cNvPr>
          <p:cNvSpPr txBox="1">
            <a:spLocks noChangeArrowheads="1"/>
          </p:cNvSpPr>
          <p:nvPr/>
        </p:nvSpPr>
        <p:spPr bwMode="auto">
          <a:xfrm>
            <a:off x="1219200" y="2057400"/>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If the agreement is for less than $4,500 and you have chosen the option to pay by ProCard, the agreement will bypass Procurement review.  Once the agreement passes ITS and Information Security reviews an email notification is sent to the requester that the purchase is approved.  If a signature is required on the agreement, </a:t>
            </a:r>
            <a:r>
              <a:rPr lang="en-US" altLang="en-US" sz="2000" b="1" dirty="0">
                <a:latin typeface="Calibri" panose="020F0502020204030204" pitchFamily="34" charset="0"/>
                <a:ea typeface="Calibri" panose="020F0502020204030204" pitchFamily="34" charset="0"/>
                <a:cs typeface="Calibri" panose="020F0502020204030204" pitchFamily="34" charset="0"/>
              </a:rPr>
              <a:t>DO NOT</a:t>
            </a:r>
            <a:r>
              <a:rPr lang="en-US" altLang="en-US" sz="2000" dirty="0">
                <a:latin typeface="Calibri" panose="020F0502020204030204" pitchFamily="34" charset="0"/>
                <a:ea typeface="Calibri" panose="020F0502020204030204" pitchFamily="34" charset="0"/>
                <a:cs typeface="Calibri" panose="020F0502020204030204" pitchFamily="34" charset="0"/>
              </a:rPr>
              <a:t> select the Pay by ProCard option.</a:t>
            </a:r>
          </a:p>
          <a:p>
            <a:pPr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If a supplier will not agree to changes in our terms and conditions, Procurement Services cannot sign the agreement.  If a department decides to move forward with the purchase it is a violation of the University Purchasing Policy.   </a:t>
            </a:r>
          </a:p>
          <a:p>
            <a:pPr marL="0" indent="0" eaLnBrk="1" hangingPunct="1">
              <a:spcBef>
                <a:spcPct val="0"/>
              </a:spcBef>
              <a:buNone/>
            </a:pPr>
            <a:endParaRPr lang="en-US" altLang="en-US" sz="2000" dirty="0"/>
          </a:p>
        </p:txBody>
      </p:sp>
      <p:sp>
        <p:nvSpPr>
          <p:cNvPr id="17414" name="Text Box 8">
            <a:extLst>
              <a:ext uri="{FF2B5EF4-FFF2-40B4-BE49-F238E27FC236}">
                <a16:creationId xmlns:a16="http://schemas.microsoft.com/office/drawing/2014/main" id="{57090CE6-9928-40BF-9FC2-DCD9BF02866E}"/>
              </a:ext>
            </a:extLst>
          </p:cNvPr>
          <p:cNvSpPr>
            <a:spLocks noGrp="1" noChangeArrowheads="1"/>
          </p:cNvSpPr>
          <p:nvPr>
            <p:ph type="title"/>
          </p:nvPr>
        </p:nvSpPr>
        <p:spPr>
          <a:xfrm>
            <a:off x="1066800" y="11430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Software Purchases</a:t>
            </a:r>
          </a:p>
        </p:txBody>
      </p:sp>
      <p:pic>
        <p:nvPicPr>
          <p:cNvPr id="2" name="Picture 9">
            <a:extLst>
              <a:ext uri="{FF2B5EF4-FFF2-40B4-BE49-F238E27FC236}">
                <a16:creationId xmlns:a16="http://schemas.microsoft.com/office/drawing/2014/main" id="{0FF20637-7A0C-E8BF-7E6A-ACE37CD7D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CB677F7-0F91-B41F-35A5-B0BCA04A27D6}"/>
              </a:ext>
            </a:extLst>
          </p:cNvPr>
          <p:cNvSpPr>
            <a:spLocks noGrp="1"/>
          </p:cNvSpPr>
          <p:nvPr>
            <p:ph type="sldNum" sz="quarter" idx="12"/>
          </p:nvPr>
        </p:nvSpPr>
        <p:spPr>
          <a:xfrm>
            <a:off x="6553200" y="6374874"/>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2025.07</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20</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14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a:extLst>
              <a:ext uri="{FF2B5EF4-FFF2-40B4-BE49-F238E27FC236}">
                <a16:creationId xmlns:a16="http://schemas.microsoft.com/office/drawing/2014/main" id="{309C0CCA-7151-4369-89E2-7D331275EC49}"/>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8436" name="Text Box 3">
            <a:extLst>
              <a:ext uri="{FF2B5EF4-FFF2-40B4-BE49-F238E27FC236}">
                <a16:creationId xmlns:a16="http://schemas.microsoft.com/office/drawing/2014/main" id="{F1D391BF-892B-4F17-BBF8-E66E7C4183FA}"/>
              </a:ext>
            </a:extLst>
          </p:cNvPr>
          <p:cNvSpPr txBox="1">
            <a:spLocks noChangeArrowheads="1"/>
          </p:cNvSpPr>
          <p:nvPr/>
        </p:nvSpPr>
        <p:spPr bwMode="auto">
          <a:xfrm>
            <a:off x="1066800" y="1600200"/>
            <a:ext cx="80772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endParaRPr lang="en-US" altLang="en-US" sz="1600" b="1" dirty="0"/>
          </a:p>
          <a:p>
            <a:pPr eaLnBrk="1" hangingPunct="1">
              <a:spcBef>
                <a:spcPct val="0"/>
              </a:spcBef>
            </a:pPr>
            <a:endParaRPr lang="en-US" altLang="en-US" sz="1600" b="1" dirty="0"/>
          </a:p>
          <a:p>
            <a:pPr eaLnBrk="1" hangingPunct="1">
              <a:spcBef>
                <a:spcPct val="0"/>
              </a:spcBef>
            </a:pPr>
            <a:r>
              <a:rPr lang="en-US" altLang="en-US" sz="1600" b="1" dirty="0">
                <a:latin typeface="Calibri" panose="020F0502020204030204" pitchFamily="34" charset="0"/>
                <a:ea typeface="Calibri" panose="020F0502020204030204" pitchFamily="34" charset="0"/>
                <a:cs typeface="Calibri" panose="020F0502020204030204" pitchFamily="34" charset="0"/>
              </a:rPr>
              <a:t>Purchasing Policy 3.00 </a:t>
            </a:r>
            <a:br>
              <a:rPr lang="en-US" altLang="en-US" sz="1600" b="1" dirty="0">
                <a:latin typeface="Calibri" panose="020F0502020204030204" pitchFamily="34" charset="0"/>
                <a:ea typeface="Calibri" panose="020F0502020204030204" pitchFamily="34" charset="0"/>
                <a:cs typeface="Calibri" panose="020F0502020204030204" pitchFamily="34" charset="0"/>
              </a:rPr>
            </a:br>
            <a:r>
              <a:rPr lang="en-US" altLang="en-US" sz="1600" dirty="0">
                <a:latin typeface="Calibri" panose="020F0502020204030204" pitchFamily="34" charset="0"/>
                <a:ea typeface="Calibri" panose="020F0502020204030204" pitchFamily="34" charset="0"/>
                <a:cs typeface="Calibri" panose="020F0502020204030204" pitchFamily="34" charset="0"/>
              </a:rPr>
              <a:t>Can be found on the  Purchasing Web page at the following address:</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3"/>
              </a:rPr>
              <a:t>Competitive Sealed Bid (IB) Policy</a:t>
            </a:r>
            <a:r>
              <a:rPr lang="en-US" altLang="en-US" sz="1600" dirty="0">
                <a:latin typeface="Calibri" panose="020F0502020204030204" pitchFamily="34" charset="0"/>
                <a:ea typeface="Calibri" panose="020F0502020204030204" pitchFamily="34" charset="0"/>
                <a:cs typeface="Calibri" panose="020F0502020204030204" pitchFamily="34" charset="0"/>
              </a:rPr>
              <a:t>	</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The University is required by law to solicit formal Invitations to Bid for commodities and services, including construction &gt;=$100,000.  The $100,000 threshold for supplier purchases is University wide utilization and not just an individual department.</a:t>
            </a:r>
          </a:p>
          <a:p>
            <a:pPr marL="0" indent="0" eaLnBrk="1" hangingPunct="1">
              <a:spcBef>
                <a:spcPct val="0"/>
              </a:spcBef>
              <a:buNone/>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Effective July 1, 2024 this amount increased from $40,000 to $100,000.</a:t>
            </a:r>
          </a:p>
          <a:p>
            <a:pPr eaLnBrk="1" hangingPunct="1">
              <a:spcBef>
                <a:spcPct val="0"/>
              </a:spcBef>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Procurements are not to be split to evade the formal bid requirement per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4"/>
              </a:rPr>
              <a:t>KRS 45A.100</a:t>
            </a: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lvl="1" eaLnBrk="1" hangingPunct="1">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Example:  One project with multiple phases but each phase is under $100,000.  All known phases of the project should be bid at the same time.</a:t>
            </a:r>
          </a:p>
          <a:p>
            <a:pPr eaLnBrk="1" hangingPunct="1">
              <a:spcBef>
                <a:spcPct val="0"/>
              </a:spcBef>
              <a:buFontTx/>
              <a:buNone/>
            </a:pPr>
            <a:br>
              <a:rPr lang="en-US" altLang="en-US" sz="1600" dirty="0">
                <a:latin typeface="Calibri" panose="020F0502020204030204" pitchFamily="34" charset="0"/>
                <a:ea typeface="Calibri" panose="020F0502020204030204" pitchFamily="34" charset="0"/>
                <a:cs typeface="Calibri" panose="020F0502020204030204" pitchFamily="34" charset="0"/>
              </a:rPr>
            </a:br>
            <a:r>
              <a:rPr lang="en-US" altLang="en-US" sz="1600" dirty="0">
                <a:latin typeface="Calibri" panose="020F0502020204030204" pitchFamily="34" charset="0"/>
                <a:ea typeface="Calibri" panose="020F0502020204030204" pitchFamily="34" charset="0"/>
                <a:cs typeface="Calibri" panose="020F0502020204030204" pitchFamily="34" charset="0"/>
              </a:rPr>
              <a:t>Contract Specialist will initiate the appropriate procurement method based on the requirements indicated by the requestor.</a:t>
            </a:r>
          </a:p>
          <a:p>
            <a:pPr eaLnBrk="1" hangingPunct="1">
              <a:spcBef>
                <a:spcPct val="0"/>
              </a:spcBef>
              <a:buFontTx/>
              <a:buNone/>
            </a:pPr>
            <a:r>
              <a:rPr lang="en-US" altLang="en-US" sz="1800" dirty="0"/>
              <a:t>							</a:t>
            </a:r>
            <a:endParaRPr lang="en-US" altLang="en-US" sz="1200" i="1" dirty="0"/>
          </a:p>
        </p:txBody>
      </p:sp>
      <p:sp>
        <p:nvSpPr>
          <p:cNvPr id="18437" name="Text Box 10">
            <a:extLst>
              <a:ext uri="{FF2B5EF4-FFF2-40B4-BE49-F238E27FC236}">
                <a16:creationId xmlns:a16="http://schemas.microsoft.com/office/drawing/2014/main" id="{3E60927A-5C62-49AD-881E-AB7DC9354D3B}"/>
              </a:ext>
            </a:extLst>
          </p:cNvPr>
          <p:cNvSpPr>
            <a:spLocks noGrp="1" noChangeArrowheads="1"/>
          </p:cNvSpPr>
          <p:nvPr>
            <p:ph type="title"/>
          </p:nvPr>
        </p:nvSpPr>
        <p:spPr>
          <a:xfrm>
            <a:off x="1143000" y="1072038"/>
            <a:ext cx="7772400" cy="756761"/>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Purchase Exceeds $100,000 – Formal Bid</a:t>
            </a:r>
          </a:p>
        </p:txBody>
      </p:sp>
      <p:pic>
        <p:nvPicPr>
          <p:cNvPr id="2" name="Picture 9">
            <a:extLst>
              <a:ext uri="{FF2B5EF4-FFF2-40B4-BE49-F238E27FC236}">
                <a16:creationId xmlns:a16="http://schemas.microsoft.com/office/drawing/2014/main" id="{38DC3A53-DC32-B704-B3AC-0B31FC861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D9F56EE-29B2-439D-3204-9C9A33B657EF}"/>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21</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a:extLst>
              <a:ext uri="{FF2B5EF4-FFF2-40B4-BE49-F238E27FC236}">
                <a16:creationId xmlns:a16="http://schemas.microsoft.com/office/drawing/2014/main" id="{309C0CCA-7151-4369-89E2-7D331275EC49}"/>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18436" name="Text Box 3">
            <a:extLst>
              <a:ext uri="{FF2B5EF4-FFF2-40B4-BE49-F238E27FC236}">
                <a16:creationId xmlns:a16="http://schemas.microsoft.com/office/drawing/2014/main" id="{F1D391BF-892B-4F17-BBF8-E66E7C4183FA}"/>
              </a:ext>
            </a:extLst>
          </p:cNvPr>
          <p:cNvSpPr txBox="1">
            <a:spLocks noChangeArrowheads="1"/>
          </p:cNvSpPr>
          <p:nvPr/>
        </p:nvSpPr>
        <p:spPr bwMode="auto">
          <a:xfrm>
            <a:off x="1066800" y="1600200"/>
            <a:ext cx="8001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b="1" dirty="0">
                <a:latin typeface="Calibri" panose="020F0502020204030204" pitchFamily="34" charset="0"/>
                <a:ea typeface="Calibri" panose="020F0502020204030204" pitchFamily="34" charset="0"/>
                <a:cs typeface="Calibri" panose="020F0502020204030204" pitchFamily="34" charset="0"/>
              </a:rPr>
              <a:t>Purchasing Policy 3.00</a:t>
            </a:r>
            <a:r>
              <a:rPr lang="en-US" altLang="en-US" sz="1600" b="1" dirty="0">
                <a:latin typeface="Calibri" panose="020F0502020204030204" pitchFamily="34" charset="0"/>
                <a:ea typeface="Calibri" panose="020F0502020204030204" pitchFamily="34" charset="0"/>
                <a:cs typeface="Calibri" panose="020F0502020204030204" pitchFamily="34" charset="0"/>
              </a:rPr>
              <a:t> </a:t>
            </a:r>
            <a:br>
              <a:rPr lang="en-US" altLang="en-US" sz="1600" b="1" dirty="0">
                <a:latin typeface="Calibri" panose="020F0502020204030204" pitchFamily="34" charset="0"/>
                <a:ea typeface="Calibri" panose="020F0502020204030204" pitchFamily="34" charset="0"/>
                <a:cs typeface="Calibri" panose="020F0502020204030204" pitchFamily="34" charset="0"/>
              </a:rPr>
            </a:br>
            <a:r>
              <a:rPr lang="en-US" altLang="en-US" sz="1600" dirty="0">
                <a:latin typeface="Calibri" panose="020F0502020204030204" pitchFamily="34" charset="0"/>
                <a:ea typeface="Calibri" panose="020F0502020204030204" pitchFamily="34" charset="0"/>
                <a:cs typeface="Calibri" panose="020F0502020204030204" pitchFamily="34" charset="0"/>
              </a:rPr>
              <a:t>Can be found on the  Purchasing Web page at the following address:</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3"/>
              </a:rPr>
              <a:t>Competitive Sealed Bid (IB) Policy</a:t>
            </a:r>
            <a:r>
              <a:rPr lang="en-US" altLang="en-US" sz="1600" dirty="0">
                <a:latin typeface="Calibri" panose="020F0502020204030204" pitchFamily="34" charset="0"/>
                <a:ea typeface="Calibri" panose="020F0502020204030204" pitchFamily="34" charset="0"/>
                <a:cs typeface="Calibri" panose="020F0502020204030204" pitchFamily="34" charset="0"/>
              </a:rPr>
              <a:t>	</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The University is required by law to solicit formal Invitations to Bid for commodities and services, including construction &gt;=$100,000.  The $100,000 threshold for supplier purchases is University wide utilization and not just an individual department.</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An Invitation to Bid is used when:</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Price is the main consideration</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Item numbers or technical specifications are known</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There is no need to negotiate price or terms with the supplier</a:t>
            </a:r>
          </a:p>
          <a:p>
            <a:pPr marL="457200" lvl="1" indent="0" eaLnBrk="1" hangingPunct="1">
              <a:spcBef>
                <a:spcPct val="0"/>
              </a:spcBef>
              <a:buNone/>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Bids have a specific opening time and are publicly opened and read.</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Bids are tabulated and ranked in accordance with applicable evaluation </a:t>
            </a:r>
            <a:br>
              <a:rPr lang="en-US" altLang="en-US" sz="1600" dirty="0">
                <a:latin typeface="Calibri" panose="020F0502020204030204" pitchFamily="34" charset="0"/>
                <a:ea typeface="Calibri" panose="020F0502020204030204" pitchFamily="34" charset="0"/>
                <a:cs typeface="Calibri" panose="020F0502020204030204" pitchFamily="34" charset="0"/>
              </a:rPr>
            </a:br>
            <a:r>
              <a:rPr lang="en-US" altLang="en-US" sz="1600" dirty="0">
                <a:latin typeface="Calibri" panose="020F0502020204030204" pitchFamily="34" charset="0"/>
                <a:ea typeface="Calibri" panose="020F0502020204030204" pitchFamily="34" charset="0"/>
                <a:cs typeface="Calibri" panose="020F0502020204030204" pitchFamily="34" charset="0"/>
              </a:rPr>
              <a:t>criteria and posted on the website for public view.</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en-US" sz="1800" dirty="0"/>
              <a:t>						</a:t>
            </a:r>
            <a:endParaRPr lang="en-US" altLang="en-US" sz="1200" i="1" dirty="0"/>
          </a:p>
        </p:txBody>
      </p:sp>
      <p:sp>
        <p:nvSpPr>
          <p:cNvPr id="18437" name="Text Box 10">
            <a:extLst>
              <a:ext uri="{FF2B5EF4-FFF2-40B4-BE49-F238E27FC236}">
                <a16:creationId xmlns:a16="http://schemas.microsoft.com/office/drawing/2014/main" id="{3E60927A-5C62-49AD-881E-AB7DC9354D3B}"/>
              </a:ext>
            </a:extLst>
          </p:cNvPr>
          <p:cNvSpPr>
            <a:spLocks noGrp="1" noChangeArrowheads="1"/>
          </p:cNvSpPr>
          <p:nvPr>
            <p:ph type="title"/>
          </p:nvPr>
        </p:nvSpPr>
        <p:spPr>
          <a:xfrm>
            <a:off x="1143000" y="10668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Purchase By Competitive Sealed Bid</a:t>
            </a:r>
          </a:p>
        </p:txBody>
      </p:sp>
      <p:pic>
        <p:nvPicPr>
          <p:cNvPr id="2" name="Picture 9">
            <a:extLst>
              <a:ext uri="{FF2B5EF4-FFF2-40B4-BE49-F238E27FC236}">
                <a16:creationId xmlns:a16="http://schemas.microsoft.com/office/drawing/2014/main" id="{9B6943C1-CAF3-E402-1BA9-FBE3DCEA2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1B83D04-0A7F-72AF-CB4B-67E22F357578}"/>
              </a:ext>
            </a:extLst>
          </p:cNvPr>
          <p:cNvSpPr>
            <a:spLocks noGrp="1"/>
          </p:cNvSpPr>
          <p:nvPr>
            <p:ph type="sldNum" sz="quarter" idx="12"/>
          </p:nvPr>
        </p:nvSpPr>
        <p:spPr>
          <a:xfrm>
            <a:off x="6553200" y="6385798"/>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22</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62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a:extLst>
              <a:ext uri="{FF2B5EF4-FFF2-40B4-BE49-F238E27FC236}">
                <a16:creationId xmlns:a16="http://schemas.microsoft.com/office/drawing/2014/main" id="{D3C17E6C-0CC2-4479-AA76-4B128D0EB058}"/>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0484" name="Text Box 2">
            <a:extLst>
              <a:ext uri="{FF2B5EF4-FFF2-40B4-BE49-F238E27FC236}">
                <a16:creationId xmlns:a16="http://schemas.microsoft.com/office/drawing/2014/main" id="{C827C5DB-B244-4A71-92D8-248A286E6563}"/>
              </a:ext>
            </a:extLst>
          </p:cNvPr>
          <p:cNvSpPr txBox="1">
            <a:spLocks noChangeArrowheads="1"/>
          </p:cNvSpPr>
          <p:nvPr/>
        </p:nvSpPr>
        <p:spPr bwMode="auto">
          <a:xfrm>
            <a:off x="1066800" y="1600200"/>
            <a:ext cx="80772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tabLst>
                <a:tab pos="1371600"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1371600"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1371600" algn="l"/>
              </a:tabLst>
              <a:defRPr sz="2400">
                <a:solidFill>
                  <a:schemeClr val="tx1"/>
                </a:solidFill>
                <a:latin typeface="Times New Roman" panose="02020603050405020304" pitchFamily="18" charset="0"/>
              </a:defRPr>
            </a:lvl3pPr>
            <a:lvl4pPr marL="1608138" indent="-236538" eaLnBrk="0" hangingPunct="0">
              <a:spcBef>
                <a:spcPct val="20000"/>
              </a:spcBef>
              <a:buChar char="–"/>
              <a:tabLst>
                <a:tab pos="1371600"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1371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9pPr>
          </a:lstStyle>
          <a:p>
            <a:pPr eaLnBrk="1" hangingPunct="1">
              <a:spcBef>
                <a:spcPct val="0"/>
              </a:spcBef>
            </a:pPr>
            <a:r>
              <a:rPr lang="en-US" altLang="en-US" sz="1600" b="1" dirty="0">
                <a:latin typeface="Calibri" panose="020F0502020204030204" pitchFamily="34" charset="0"/>
                <a:ea typeface="Calibri" panose="020F0502020204030204" pitchFamily="34" charset="0"/>
                <a:cs typeface="Calibri" panose="020F0502020204030204" pitchFamily="34" charset="0"/>
              </a:rPr>
              <a:t>Purchasing Policy 4.00</a:t>
            </a: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Can be found on the  Purchasing Web page at the following address:</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r>
              <a:rPr lang="en-US" altLang="en-US" sz="1600" dirty="0" err="1">
                <a:latin typeface="Calibri" panose="020F0502020204030204" pitchFamily="34" charset="0"/>
                <a:ea typeface="Calibri" panose="020F0502020204030204" pitchFamily="34" charset="0"/>
                <a:cs typeface="Calibri" panose="020F0502020204030204" pitchFamily="34" charset="0"/>
                <a:hlinkClick r:id="rId3"/>
              </a:rPr>
              <a:t>Competitve</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3"/>
              </a:rPr>
              <a:t> Negotiation (RFP) Policy</a:t>
            </a: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Contract Administrators determine in writing that the use of competitive sealed bid</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is not practical.  Some of the reasons:</a:t>
            </a:r>
          </a:p>
          <a:p>
            <a:pPr lvl="3" eaLnBrk="1" hangingPunct="1">
              <a:spcBef>
                <a:spcPct val="0"/>
              </a:spcBef>
              <a:buFont typeface="Courier New" panose="02070309020205020404" pitchFamily="49" charset="0"/>
              <a:buChar char="o"/>
            </a:pPr>
            <a:r>
              <a:rPr lang="en-US" altLang="en-US" sz="1600" dirty="0">
                <a:latin typeface="Calibri" panose="020F0502020204030204" pitchFamily="34" charset="0"/>
                <a:ea typeface="Calibri" panose="020F0502020204030204" pitchFamily="34" charset="0"/>
                <a:cs typeface="Calibri" panose="020F0502020204030204" pitchFamily="34" charset="0"/>
              </a:rPr>
              <a:t>Inability to write detailed specifications</a:t>
            </a:r>
          </a:p>
          <a:p>
            <a:pPr lvl="3" eaLnBrk="1" hangingPunct="1">
              <a:spcBef>
                <a:spcPct val="0"/>
              </a:spcBef>
              <a:buFont typeface="Courier New" panose="02070309020205020404" pitchFamily="49" charset="0"/>
              <a:buChar char="o"/>
            </a:pPr>
            <a:r>
              <a:rPr lang="en-US" altLang="en-US" sz="1600" dirty="0">
                <a:latin typeface="Calibri" panose="020F0502020204030204" pitchFamily="34" charset="0"/>
                <a:ea typeface="Calibri" panose="020F0502020204030204" pitchFamily="34" charset="0"/>
                <a:cs typeface="Calibri" panose="020F0502020204030204" pitchFamily="34" charset="0"/>
              </a:rPr>
              <a:t>Price is not the main factor in awarding a contract</a:t>
            </a:r>
          </a:p>
          <a:p>
            <a:pPr lvl="3" eaLnBrk="1" hangingPunct="1">
              <a:spcBef>
                <a:spcPct val="0"/>
              </a:spcBef>
              <a:buFont typeface="Courier New" panose="02070309020205020404" pitchFamily="49" charset="0"/>
              <a:buChar char="o"/>
            </a:pPr>
            <a:r>
              <a:rPr lang="en-US" altLang="en-US" sz="1600" dirty="0">
                <a:latin typeface="Calibri" panose="020F0502020204030204" pitchFamily="34" charset="0"/>
                <a:ea typeface="Calibri" panose="020F0502020204030204" pitchFamily="34" charset="0"/>
                <a:cs typeface="Calibri" panose="020F0502020204030204" pitchFamily="34" charset="0"/>
              </a:rPr>
              <a:t>Need for supplier’s expertise to accomplish desired outcome	</a:t>
            </a:r>
          </a:p>
          <a:p>
            <a:pPr eaLnBrk="1" hangingPunct="1">
              <a:spcBef>
                <a:spcPct val="0"/>
              </a:spcBef>
              <a:buFontTx/>
              <a:buNone/>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Examples:  Food Services, Bookstore Services, Insurance  </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A Request for Proposal is the document used to facilitate a competitive negotiation and standard time to allow responses is 30 days.</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No public bid opening, all responses and negotiations remain confidential until    </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 contract is awarded and fully executed.</a:t>
            </a: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800" dirty="0"/>
              <a:t>   </a:t>
            </a:r>
          </a:p>
        </p:txBody>
      </p:sp>
      <p:sp>
        <p:nvSpPr>
          <p:cNvPr id="20485" name="Text Box 7">
            <a:extLst>
              <a:ext uri="{FF2B5EF4-FFF2-40B4-BE49-F238E27FC236}">
                <a16:creationId xmlns:a16="http://schemas.microsoft.com/office/drawing/2014/main" id="{B601F040-2979-4133-AA83-2D0BA1C3AF79}"/>
              </a:ext>
            </a:extLst>
          </p:cNvPr>
          <p:cNvSpPr>
            <a:spLocks noGrp="1" noChangeArrowheads="1"/>
          </p:cNvSpPr>
          <p:nvPr>
            <p:ph type="title"/>
          </p:nvPr>
        </p:nvSpPr>
        <p:spPr>
          <a:xfrm>
            <a:off x="1066800" y="9144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Purchase By Competitive Negotiation</a:t>
            </a:r>
          </a:p>
        </p:txBody>
      </p:sp>
      <p:pic>
        <p:nvPicPr>
          <p:cNvPr id="2" name="Picture 9">
            <a:extLst>
              <a:ext uri="{FF2B5EF4-FFF2-40B4-BE49-F238E27FC236}">
                <a16:creationId xmlns:a16="http://schemas.microsoft.com/office/drawing/2014/main" id="{2D78DE93-C657-D4EB-162F-9076C07D2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0861C3E-DD43-9DF9-0599-55A8D7373483}"/>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23</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a:extLst>
              <a:ext uri="{FF2B5EF4-FFF2-40B4-BE49-F238E27FC236}">
                <a16:creationId xmlns:a16="http://schemas.microsoft.com/office/drawing/2014/main" id="{D3C17E6C-0CC2-4479-AA76-4B128D0EB058}"/>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0484" name="Text Box 2">
            <a:extLst>
              <a:ext uri="{FF2B5EF4-FFF2-40B4-BE49-F238E27FC236}">
                <a16:creationId xmlns:a16="http://schemas.microsoft.com/office/drawing/2014/main" id="{C827C5DB-B244-4A71-92D8-248A286E6563}"/>
              </a:ext>
            </a:extLst>
          </p:cNvPr>
          <p:cNvSpPr txBox="1">
            <a:spLocks noChangeArrowheads="1"/>
          </p:cNvSpPr>
          <p:nvPr/>
        </p:nvSpPr>
        <p:spPr bwMode="auto">
          <a:xfrm>
            <a:off x="914400" y="1752600"/>
            <a:ext cx="8077200" cy="46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tabLst>
                <a:tab pos="1371600"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1371600"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1371600" algn="l"/>
              </a:tabLst>
              <a:defRPr sz="2400">
                <a:solidFill>
                  <a:schemeClr val="tx1"/>
                </a:solidFill>
                <a:latin typeface="Times New Roman" panose="02020603050405020304" pitchFamily="18" charset="0"/>
              </a:defRPr>
            </a:lvl3pPr>
            <a:lvl4pPr marL="1608138" indent="-236538" eaLnBrk="0" hangingPunct="0">
              <a:spcBef>
                <a:spcPct val="20000"/>
              </a:spcBef>
              <a:buChar char="–"/>
              <a:tabLst>
                <a:tab pos="1371600"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1371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9pPr>
          </a:lstStyle>
          <a:p>
            <a:r>
              <a:rPr lang="en-US" sz="18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It is the policy of the University of Louisville to establish personal services contracts for professional services in accordance with the provisions of KRS 45A.690 - 45A.695. </a:t>
            </a:r>
          </a:p>
          <a:p>
            <a:pPr marL="0" indent="0">
              <a:buNone/>
            </a:pPr>
            <a:endParaRPr lang="en-US" sz="18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u="sng" dirty="0">
                <a:solidFill>
                  <a:srgbClr val="202020"/>
                </a:solidFill>
                <a:highlight>
                  <a:srgbClr val="FFFF00"/>
                </a:highlight>
                <a:latin typeface="Calibri" panose="020F0502020204030204" pitchFamily="34" charset="0"/>
                <a:ea typeface="Calibri" panose="020F0502020204030204" pitchFamily="34" charset="0"/>
                <a:cs typeface="Calibri" panose="020F0502020204030204" pitchFamily="34" charset="0"/>
              </a:rPr>
              <a:t>No work is to begin with the contractor until a fully executed contract is in place.</a:t>
            </a:r>
          </a:p>
          <a:p>
            <a:pPr marL="0" indent="0">
              <a:buNone/>
            </a:pPr>
            <a:endParaRPr lang="en-US" sz="18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Examples of services that must be provided through a personal services contract include but are not limited to consultants, doctors, employee search firms, nurses, lawyers, engineers and architects.</a:t>
            </a:r>
          </a:p>
          <a:p>
            <a:pPr marL="0" indent="0">
              <a:buNone/>
            </a:pPr>
            <a:endPar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Commodities, equipment and non-professional services are not to be procured via a personal services</a:t>
            </a:r>
            <a:r>
              <a:rPr lang="en-US" sz="18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contract.</a:t>
            </a:r>
            <a:endParaRPr lang="en-US" sz="18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lvl="1"/>
            <a:r>
              <a:rPr lang="en-US" sz="14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hlinkClick r:id="rId3"/>
              </a:rPr>
              <a:t>PSC Policy</a:t>
            </a:r>
            <a:endParaRPr lang="en-US" sz="14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lvl="1"/>
            <a:r>
              <a:rPr lang="en-US" sz="14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hlinkClick r:id="rId4"/>
              </a:rPr>
              <a:t>PSC Forms</a:t>
            </a:r>
            <a:r>
              <a:rPr lang="en-US" sz="1400" dirty="0">
                <a:solidFill>
                  <a:srgbClr val="202020"/>
                </a:solidFill>
                <a:latin typeface="Calibri" panose="020F0502020204030204" pitchFamily="34" charset="0"/>
                <a:ea typeface="Calibri" panose="020F0502020204030204" pitchFamily="34" charset="0"/>
                <a:cs typeface="Calibri" panose="020F0502020204030204" pitchFamily="34" charset="0"/>
              </a:rPr>
              <a:t>	</a:t>
            </a:r>
            <a:r>
              <a:rPr lang="en-US" sz="1200" b="0" i="0" dirty="0">
                <a:solidFill>
                  <a:srgbClr val="202020"/>
                </a:solidFill>
                <a:effectLst/>
                <a:latin typeface="Gotham SSm A"/>
              </a:rPr>
              <a:t>	</a:t>
            </a:r>
          </a:p>
          <a:p>
            <a:pPr marL="0" indent="0">
              <a:buNone/>
            </a:pPr>
            <a:endParaRPr lang="en-US" sz="1600" b="0" i="0" dirty="0">
              <a:solidFill>
                <a:srgbClr val="202020"/>
              </a:solidFill>
              <a:effectLst/>
              <a:latin typeface="+mn-lt"/>
            </a:endParaRPr>
          </a:p>
          <a:p>
            <a:endParaRPr lang="en-US" sz="1600" b="0" i="0" dirty="0">
              <a:solidFill>
                <a:srgbClr val="202020"/>
              </a:solidFill>
              <a:effectLst/>
              <a:latin typeface="+mn-lt"/>
            </a:endParaRPr>
          </a:p>
        </p:txBody>
      </p:sp>
      <p:sp>
        <p:nvSpPr>
          <p:cNvPr id="20485" name="Text Box 7">
            <a:extLst>
              <a:ext uri="{FF2B5EF4-FFF2-40B4-BE49-F238E27FC236}">
                <a16:creationId xmlns:a16="http://schemas.microsoft.com/office/drawing/2014/main" id="{B601F040-2979-4133-AA83-2D0BA1C3AF79}"/>
              </a:ext>
            </a:extLst>
          </p:cNvPr>
          <p:cNvSpPr>
            <a:spLocks noGrp="1" noChangeArrowheads="1"/>
          </p:cNvSpPr>
          <p:nvPr>
            <p:ph type="title"/>
          </p:nvPr>
        </p:nvSpPr>
        <p:spPr>
          <a:xfrm>
            <a:off x="1066800" y="9144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Personal Service Contract (PSC)</a:t>
            </a:r>
          </a:p>
        </p:txBody>
      </p:sp>
      <p:pic>
        <p:nvPicPr>
          <p:cNvPr id="2" name="Picture 9">
            <a:extLst>
              <a:ext uri="{FF2B5EF4-FFF2-40B4-BE49-F238E27FC236}">
                <a16:creationId xmlns:a16="http://schemas.microsoft.com/office/drawing/2014/main" id="{5563A698-847F-FF64-CE37-719B1C638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A0A7CEF-1FE1-8FD8-3226-4E23D7E705EC}"/>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24</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213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a:extLst>
              <a:ext uri="{FF2B5EF4-FFF2-40B4-BE49-F238E27FC236}">
                <a16:creationId xmlns:a16="http://schemas.microsoft.com/office/drawing/2014/main" id="{D3C17E6C-0CC2-4479-AA76-4B128D0EB058}"/>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0484" name="Text Box 2">
            <a:extLst>
              <a:ext uri="{FF2B5EF4-FFF2-40B4-BE49-F238E27FC236}">
                <a16:creationId xmlns:a16="http://schemas.microsoft.com/office/drawing/2014/main" id="{C827C5DB-B244-4A71-92D8-248A286E6563}"/>
              </a:ext>
            </a:extLst>
          </p:cNvPr>
          <p:cNvSpPr txBox="1">
            <a:spLocks noChangeArrowheads="1"/>
          </p:cNvSpPr>
          <p:nvPr/>
        </p:nvSpPr>
        <p:spPr bwMode="auto">
          <a:xfrm>
            <a:off x="914400" y="1524000"/>
            <a:ext cx="80772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tabLst>
                <a:tab pos="1371600" algn="l"/>
              </a:tabLst>
              <a:defRPr sz="3200">
                <a:solidFill>
                  <a:schemeClr val="tx1"/>
                </a:solidFill>
                <a:latin typeface="Times New Roman" panose="02020603050405020304" pitchFamily="18" charset="0"/>
              </a:defRPr>
            </a:lvl1pPr>
            <a:lvl2pPr marL="742950" indent="-285750" eaLnBrk="0" hangingPunct="0">
              <a:spcBef>
                <a:spcPct val="20000"/>
              </a:spcBef>
              <a:buChar char="–"/>
              <a:tabLst>
                <a:tab pos="1371600" algn="l"/>
              </a:tabLst>
              <a:defRPr sz="2800">
                <a:solidFill>
                  <a:schemeClr val="tx1"/>
                </a:solidFill>
                <a:latin typeface="Times New Roman" panose="02020603050405020304" pitchFamily="18" charset="0"/>
              </a:defRPr>
            </a:lvl2pPr>
            <a:lvl3pPr marL="1143000" indent="-228600" eaLnBrk="0" hangingPunct="0">
              <a:spcBef>
                <a:spcPct val="20000"/>
              </a:spcBef>
              <a:buChar char="•"/>
              <a:tabLst>
                <a:tab pos="1371600" algn="l"/>
              </a:tabLst>
              <a:defRPr sz="2400">
                <a:solidFill>
                  <a:schemeClr val="tx1"/>
                </a:solidFill>
                <a:latin typeface="Times New Roman" panose="02020603050405020304" pitchFamily="18" charset="0"/>
              </a:defRPr>
            </a:lvl3pPr>
            <a:lvl4pPr marL="1608138" indent="-236538" eaLnBrk="0" hangingPunct="0">
              <a:spcBef>
                <a:spcPct val="20000"/>
              </a:spcBef>
              <a:buChar char="–"/>
              <a:tabLst>
                <a:tab pos="1371600" algn="l"/>
              </a:tabLst>
              <a:defRPr sz="2000">
                <a:solidFill>
                  <a:schemeClr val="tx1"/>
                </a:solidFill>
                <a:latin typeface="Times New Roman" panose="02020603050405020304" pitchFamily="18" charset="0"/>
              </a:defRPr>
            </a:lvl4pPr>
            <a:lvl5pPr marL="2057400" indent="-228600" eaLnBrk="0" hangingPunct="0">
              <a:spcBef>
                <a:spcPct val="20000"/>
              </a:spcBef>
              <a:buChar char="»"/>
              <a:tabLst>
                <a:tab pos="13716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371600" algn="l"/>
              </a:tabLst>
              <a:defRPr sz="2000">
                <a:solidFill>
                  <a:schemeClr val="tx1"/>
                </a:solidFill>
                <a:latin typeface="Times New Roman" panose="02020603050405020304" pitchFamily="18" charset="0"/>
              </a:defRPr>
            </a:lvl9pPr>
          </a:lstStyle>
          <a:p>
            <a:pPr marL="0" indent="0" algn="l">
              <a:buNone/>
            </a:pPr>
            <a:endParaRPr lang="en-US" sz="1600" b="0" i="0" dirty="0">
              <a:solidFill>
                <a:srgbClr val="202020"/>
              </a:solidFill>
              <a:effectLst/>
              <a:latin typeface="+mn-lt"/>
            </a:endParaRPr>
          </a:p>
          <a:p>
            <a:r>
              <a:rPr lang="en-US" sz="14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If a new PSC is needed, submit the request through the </a:t>
            </a:r>
            <a:r>
              <a:rPr lang="en-US" sz="1400" dirty="0">
                <a:solidFill>
                  <a:srgbClr val="202020"/>
                </a:solidFill>
                <a:latin typeface="Calibri" panose="020F0502020204030204" pitchFamily="34" charset="0"/>
                <a:ea typeface="Calibri" panose="020F0502020204030204" pitchFamily="34" charset="0"/>
                <a:cs typeface="Calibri" panose="020F0502020204030204" pitchFamily="34" charset="0"/>
              </a:rPr>
              <a:t>department intake form via Workday Strategic Sourcing for both an RFP or Sole Source request. A Contract Specialist will manage the solicitation process. </a:t>
            </a:r>
          </a:p>
          <a:p>
            <a:pPr lvl="1"/>
            <a:r>
              <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rPr>
              <a:t>Changes with Workday</a:t>
            </a:r>
          </a:p>
          <a:p>
            <a:pPr lvl="2"/>
            <a:r>
              <a:rPr lang="en-US" sz="1000" dirty="0">
                <a:solidFill>
                  <a:srgbClr val="202020"/>
                </a:solidFill>
                <a:latin typeface="Calibri" panose="020F0502020204030204" pitchFamily="34" charset="0"/>
                <a:ea typeface="Calibri" panose="020F0502020204030204" pitchFamily="34" charset="0"/>
                <a:cs typeface="Calibri" panose="020F0502020204030204" pitchFamily="34" charset="0"/>
              </a:rPr>
              <a:t>Requestors are no longer required to complete a PSC template and send to Procurement Services</a:t>
            </a:r>
          </a:p>
          <a:p>
            <a:pPr lvl="2"/>
            <a:r>
              <a:rPr lang="en-US" sz="1000" dirty="0">
                <a:solidFill>
                  <a:srgbClr val="202020"/>
                </a:solidFill>
                <a:latin typeface="Calibri" panose="020F0502020204030204" pitchFamily="34" charset="0"/>
                <a:ea typeface="Calibri" panose="020F0502020204030204" pitchFamily="34" charset="0"/>
                <a:cs typeface="Calibri" panose="020F0502020204030204" pitchFamily="34" charset="0"/>
              </a:rPr>
              <a:t>Procurement Services will input template details and route through </a:t>
            </a:r>
            <a:r>
              <a:rPr lang="en-US" sz="1000" dirty="0" err="1">
                <a:solidFill>
                  <a:srgbClr val="202020"/>
                </a:solidFill>
                <a:latin typeface="Calibri" panose="020F0502020204030204" pitchFamily="34" charset="0"/>
                <a:ea typeface="Calibri" panose="020F0502020204030204" pitchFamily="34" charset="0"/>
                <a:cs typeface="Calibri" panose="020F0502020204030204" pitchFamily="34" charset="0"/>
              </a:rPr>
              <a:t>AdobeSign</a:t>
            </a:r>
            <a:r>
              <a:rPr lang="en-US" sz="1000" dirty="0">
                <a:solidFill>
                  <a:srgbClr val="202020"/>
                </a:solidFill>
                <a:latin typeface="Calibri" panose="020F0502020204030204" pitchFamily="34" charset="0"/>
                <a:ea typeface="Calibri" panose="020F0502020204030204" pitchFamily="34" charset="0"/>
                <a:cs typeface="Calibri" panose="020F0502020204030204" pitchFamily="34" charset="0"/>
              </a:rPr>
              <a:t> for all signatures.</a:t>
            </a:r>
            <a:endParaRPr lang="en-US" sz="1600"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r>
              <a:rPr lang="en-US" sz="1400" dirty="0">
                <a:solidFill>
                  <a:srgbClr val="202020"/>
                </a:solidFill>
                <a:latin typeface="Calibri" panose="020F0502020204030204" pitchFamily="34" charset="0"/>
                <a:ea typeface="Calibri" panose="020F0502020204030204" pitchFamily="34" charset="0"/>
                <a:cs typeface="Calibri" panose="020F0502020204030204" pitchFamily="34" charset="0"/>
              </a:rPr>
              <a:t>Information needed before Procurement Services can post an RFP.</a:t>
            </a:r>
          </a:p>
          <a:p>
            <a:pPr lvl="1"/>
            <a:r>
              <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rPr>
              <a:t>Workday “PPGG” </a:t>
            </a:r>
            <a:r>
              <a:rPr lang="en-US" sz="1200" dirty="0" err="1">
                <a:solidFill>
                  <a:srgbClr val="202020"/>
                </a:solidFill>
                <a:latin typeface="Calibri" panose="020F0502020204030204" pitchFamily="34" charset="0"/>
                <a:ea typeface="Calibri" panose="020F0502020204030204" pitchFamily="34" charset="0"/>
                <a:cs typeface="Calibri" panose="020F0502020204030204" pitchFamily="34" charset="0"/>
              </a:rPr>
              <a:t>worktag</a:t>
            </a:r>
            <a:r>
              <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rPr>
              <a:t>. </a:t>
            </a:r>
          </a:p>
          <a:p>
            <a:pPr lvl="1"/>
            <a:r>
              <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rPr>
              <a:t>Minimum of three (3) firms with contact name and email</a:t>
            </a:r>
          </a:p>
          <a:p>
            <a:pPr lvl="1"/>
            <a:r>
              <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rPr>
              <a:t>Minimum of three (3) committee members that will evaluate and score proposals</a:t>
            </a:r>
          </a:p>
          <a:p>
            <a:pPr marL="457200" lvl="1" indent="0">
              <a:buNone/>
            </a:pPr>
            <a:endParaRPr lang="en-US" sz="1200"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r>
              <a:rPr lang="en-US" sz="14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PSC’s must be paid from the obligated contract. A supplier invoice request (SIR) is entered by the department and the signed PSC Invoice form must be included (if utilizing State Funds). </a:t>
            </a:r>
            <a:r>
              <a:rPr lang="en-US" sz="1400" b="1"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a:t>
            </a:r>
          </a:p>
          <a:p>
            <a:endParaRPr lang="en-US" sz="1400" b="1"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r>
              <a:rPr lang="en-US" sz="1400" b="1"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A PSC should never be paid by </a:t>
            </a:r>
            <a:r>
              <a:rPr lang="en-US" sz="1400" b="1" i="0" dirty="0" err="1">
                <a:solidFill>
                  <a:srgbClr val="202020"/>
                </a:solidFill>
                <a:effectLst/>
                <a:latin typeface="Calibri" panose="020F0502020204030204" pitchFamily="34" charset="0"/>
                <a:ea typeface="Calibri" panose="020F0502020204030204" pitchFamily="34" charset="0"/>
                <a:cs typeface="Calibri" panose="020F0502020204030204" pitchFamily="34" charset="0"/>
              </a:rPr>
              <a:t>Procard</a:t>
            </a:r>
            <a:r>
              <a:rPr lang="en-US" sz="1400" b="1"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a:t>
            </a:r>
          </a:p>
          <a:p>
            <a:endParaRPr lang="en-US" sz="1600"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r>
              <a:rPr lang="en-US" altLang="en-US" sz="1400" b="1" dirty="0">
                <a:solidFill>
                  <a:srgbClr val="202020"/>
                </a:solidFill>
                <a:highlight>
                  <a:srgbClr val="FFFF00"/>
                </a:highlight>
                <a:latin typeface="Calibri" panose="020F0502020204030204" pitchFamily="34" charset="0"/>
                <a:ea typeface="Calibri" panose="020F0502020204030204" pitchFamily="34" charset="0"/>
                <a:cs typeface="Calibri" panose="020F0502020204030204" pitchFamily="34" charset="0"/>
              </a:rPr>
              <a:t>If work was completed by the firm without a valid contract in place, the originating department must submit and Exception to Pay Request, signed by the Department Head, to Procurement Services before any payments will be release to the firm.</a:t>
            </a:r>
            <a:endParaRPr lang="en-US" altLang="en-US" sz="16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20485" name="Text Box 7">
            <a:extLst>
              <a:ext uri="{FF2B5EF4-FFF2-40B4-BE49-F238E27FC236}">
                <a16:creationId xmlns:a16="http://schemas.microsoft.com/office/drawing/2014/main" id="{B601F040-2979-4133-AA83-2D0BA1C3AF79}"/>
              </a:ext>
            </a:extLst>
          </p:cNvPr>
          <p:cNvSpPr>
            <a:spLocks noGrp="1" noChangeArrowheads="1"/>
          </p:cNvSpPr>
          <p:nvPr>
            <p:ph type="title"/>
          </p:nvPr>
        </p:nvSpPr>
        <p:spPr>
          <a:xfrm>
            <a:off x="1066800" y="1143000"/>
            <a:ext cx="7772400" cy="7620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Personal Service Contracts</a:t>
            </a:r>
          </a:p>
        </p:txBody>
      </p:sp>
      <p:pic>
        <p:nvPicPr>
          <p:cNvPr id="2" name="Picture 9">
            <a:extLst>
              <a:ext uri="{FF2B5EF4-FFF2-40B4-BE49-F238E27FC236}">
                <a16:creationId xmlns:a16="http://schemas.microsoft.com/office/drawing/2014/main" id="{99F3F9F6-C866-9972-7102-26C1B5C60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7620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D4DEB89-F97E-4EFE-CFA8-15293BFBCF1E}"/>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25</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812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a:extLst>
              <a:ext uri="{FF2B5EF4-FFF2-40B4-BE49-F238E27FC236}">
                <a16:creationId xmlns:a16="http://schemas.microsoft.com/office/drawing/2014/main" id="{DBFD6B33-0D7C-4026-9A46-2A2ACB914A50}"/>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1508" name="Text Box 2">
            <a:extLst>
              <a:ext uri="{FF2B5EF4-FFF2-40B4-BE49-F238E27FC236}">
                <a16:creationId xmlns:a16="http://schemas.microsoft.com/office/drawing/2014/main" id="{05E01187-C949-4082-AE9B-D89F0B200B8F}"/>
              </a:ext>
            </a:extLst>
          </p:cNvPr>
          <p:cNvSpPr txBox="1">
            <a:spLocks noChangeArrowheads="1"/>
          </p:cNvSpPr>
          <p:nvPr/>
        </p:nvSpPr>
        <p:spPr bwMode="auto">
          <a:xfrm>
            <a:off x="1066800" y="1828800"/>
            <a:ext cx="807720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600" b="1" dirty="0">
                <a:latin typeface="Calibri" panose="020F0502020204030204" pitchFamily="34" charset="0"/>
                <a:ea typeface="Calibri" panose="020F0502020204030204" pitchFamily="34" charset="0"/>
                <a:cs typeface="Calibri" panose="020F0502020204030204" pitchFamily="34" charset="0"/>
              </a:rPr>
              <a:t>Purchasing Policy 22.00</a:t>
            </a: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3"/>
              </a:rPr>
              <a:t>PUR 22.00: Contracts Policy</a:t>
            </a: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Price Contracts are established to obtain competitive price and prompt delivery  of products used frequently and are awarded as result of competitive bid or negotiations</a:t>
            </a:r>
          </a:p>
          <a:p>
            <a:pPr eaLnBrk="1" hangingPunct="1">
              <a:spcBef>
                <a:spcPct val="0"/>
              </a:spcBef>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Usually established for a period of five (5) years with renewal options.</a:t>
            </a:r>
          </a:p>
          <a:p>
            <a:pPr eaLnBrk="1" hangingPunct="1">
              <a:spcBef>
                <a:spcPct val="0"/>
              </a:spcBef>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It is the policy of Procurement Services to purchase from price contract suppliers when products qualify, and prices are consistent with specifications supplied by the ordering department.</a:t>
            </a:r>
            <a:br>
              <a:rPr lang="en-US" altLang="en-US" sz="1600" dirty="0">
                <a:latin typeface="Calibri" panose="020F0502020204030204" pitchFamily="34" charset="0"/>
                <a:ea typeface="Calibri" panose="020F0502020204030204" pitchFamily="34" charset="0"/>
                <a:cs typeface="Calibri" panose="020F0502020204030204" pitchFamily="34" charset="0"/>
              </a:rPr>
            </a:b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A list of current price contracts can be found on the Purchasing web page located here: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4"/>
              </a:rPr>
              <a:t>Contracts Sorted by Category</a:t>
            </a: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r>
              <a:rPr lang="en-US" altLang="en-US" sz="1600" dirty="0">
                <a:latin typeface="Calibri" panose="020F0502020204030204" pitchFamily="34" charset="0"/>
                <a:ea typeface="Calibri" panose="020F0502020204030204" pitchFamily="34" charset="0"/>
                <a:cs typeface="Calibri" panose="020F0502020204030204" pitchFamily="34" charset="0"/>
                <a:hlinkClick r:id="rId5"/>
              </a:rPr>
              <a:t>Contracts Sorted by Supplier</a:t>
            </a:r>
            <a:r>
              <a:rPr lang="en-US" altLang="en-US" sz="16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r>
              <a:rPr lang="en-US" altLang="en-US" sz="1800" dirty="0"/>
              <a:t>		   </a:t>
            </a:r>
          </a:p>
        </p:txBody>
      </p:sp>
      <p:sp>
        <p:nvSpPr>
          <p:cNvPr id="21509" name="Text Box 7">
            <a:extLst>
              <a:ext uri="{FF2B5EF4-FFF2-40B4-BE49-F238E27FC236}">
                <a16:creationId xmlns:a16="http://schemas.microsoft.com/office/drawing/2014/main" id="{41DF0021-B4B1-43ED-9EB8-F224DABC7D91}"/>
              </a:ext>
            </a:extLst>
          </p:cNvPr>
          <p:cNvSpPr>
            <a:spLocks noGrp="1" noChangeArrowheads="1"/>
          </p:cNvSpPr>
          <p:nvPr>
            <p:ph type="title"/>
          </p:nvPr>
        </p:nvSpPr>
        <p:spPr>
          <a:xfrm>
            <a:off x="1066800" y="11430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Price Contracts</a:t>
            </a:r>
          </a:p>
        </p:txBody>
      </p:sp>
      <p:pic>
        <p:nvPicPr>
          <p:cNvPr id="2" name="Picture 9">
            <a:extLst>
              <a:ext uri="{FF2B5EF4-FFF2-40B4-BE49-F238E27FC236}">
                <a16:creationId xmlns:a16="http://schemas.microsoft.com/office/drawing/2014/main" id="{BF168C4E-0CFE-20F5-AEB7-2100570D7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018B3D4-C1E7-AFD3-71F0-E1B33F80D72C}"/>
              </a:ext>
            </a:extLst>
          </p:cNvPr>
          <p:cNvSpPr>
            <a:spLocks noGrp="1"/>
          </p:cNvSpPr>
          <p:nvPr>
            <p:ph type="sldNum" sz="quarter" idx="12"/>
          </p:nvPr>
        </p:nvSpPr>
        <p:spPr>
          <a:xfrm>
            <a:off x="6553200" y="637943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26</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62B9-CA95-A7B0-49CF-F73F04F080D9}"/>
            </a:ext>
          </a:extLst>
        </p:cNvPr>
        <p:cNvGrpSpPr/>
        <p:nvPr/>
      </p:nvGrpSpPr>
      <p:grpSpPr>
        <a:xfrm>
          <a:off x="0" y="0"/>
          <a:ext cx="0" cy="0"/>
          <a:chOff x="0" y="0"/>
          <a:chExt cx="0" cy="0"/>
        </a:xfrm>
      </p:grpSpPr>
      <p:sp>
        <p:nvSpPr>
          <p:cNvPr id="21507" name="Rectangle 4">
            <a:extLst>
              <a:ext uri="{FF2B5EF4-FFF2-40B4-BE49-F238E27FC236}">
                <a16:creationId xmlns:a16="http://schemas.microsoft.com/office/drawing/2014/main" id="{509E2BFB-A158-F78F-2252-2B3D5297F19A}"/>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1508" name="Text Box 2">
            <a:extLst>
              <a:ext uri="{FF2B5EF4-FFF2-40B4-BE49-F238E27FC236}">
                <a16:creationId xmlns:a16="http://schemas.microsoft.com/office/drawing/2014/main" id="{74FA44E5-7CF1-2C22-089D-37B2B7224352}"/>
              </a:ext>
            </a:extLst>
          </p:cNvPr>
          <p:cNvSpPr txBox="1">
            <a:spLocks noChangeArrowheads="1"/>
          </p:cNvSpPr>
          <p:nvPr/>
        </p:nvSpPr>
        <p:spPr bwMode="auto">
          <a:xfrm>
            <a:off x="1066800" y="18288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During the design phase of Workday, leadership made the decision to utilize punchout sites for some of our contracted suppliers.</a:t>
            </a: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If a supplier is set up as a punchout, requestors are required to utilize the punchout process instead of using a ProCard to purchase directly from the Supplier website.</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Routine </a:t>
            </a:r>
            <a:r>
              <a:rPr lang="en-US" altLang="en-US" sz="1400" dirty="0" err="1">
                <a:latin typeface="Calibri" panose="020F0502020204030204" pitchFamily="34" charset="0"/>
                <a:ea typeface="Calibri" panose="020F0502020204030204" pitchFamily="34" charset="0"/>
                <a:cs typeface="Calibri" panose="020F0502020204030204" pitchFamily="34" charset="0"/>
              </a:rPr>
              <a:t>Procard</a:t>
            </a:r>
            <a:r>
              <a:rPr lang="en-US" altLang="en-US" sz="1400" dirty="0">
                <a:latin typeface="Calibri" panose="020F0502020204030204" pitchFamily="34" charset="0"/>
                <a:ea typeface="Calibri" panose="020F0502020204030204" pitchFamily="34" charset="0"/>
                <a:cs typeface="Calibri" panose="020F0502020204030204" pitchFamily="34" charset="0"/>
              </a:rPr>
              <a:t> audits are performed to review purchases</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If a </a:t>
            </a:r>
            <a:r>
              <a:rPr lang="en-US" altLang="en-US" sz="1400" dirty="0" err="1">
                <a:latin typeface="Calibri" panose="020F0502020204030204" pitchFamily="34" charset="0"/>
                <a:ea typeface="Calibri" panose="020F0502020204030204" pitchFamily="34" charset="0"/>
                <a:cs typeface="Calibri" panose="020F0502020204030204" pitchFamily="34" charset="0"/>
              </a:rPr>
              <a:t>Procard</a:t>
            </a:r>
            <a:r>
              <a:rPr lang="en-US" altLang="en-US" sz="1400" dirty="0">
                <a:latin typeface="Calibri" panose="020F0502020204030204" pitchFamily="34" charset="0"/>
                <a:ea typeface="Calibri" panose="020F0502020204030204" pitchFamily="34" charset="0"/>
                <a:cs typeface="Calibri" panose="020F0502020204030204" pitchFamily="34" charset="0"/>
              </a:rPr>
              <a:t> is used instead of the punchout as required by procedure it is considered a Procurement violation.</a:t>
            </a: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Training guides for each punchout supplier listed below can be found on the Procurement Services website.</a:t>
            </a: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Current Punchout Suppliers</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3"/>
              </a:rPr>
              <a:t>Staples Advantage Punchout Instructions</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4"/>
              </a:rPr>
              <a:t>VWR Punchout Instructions</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5"/>
              </a:rPr>
              <a:t>Dell Punchout Instructions</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lvl="1" eaLnBrk="1" hangingPunct="1">
              <a:spcBef>
                <a:spcPct val="0"/>
              </a:spcBef>
            </a:pPr>
            <a:r>
              <a:rPr lang="en-US" altLang="en-US" sz="1400" dirty="0" err="1">
                <a:latin typeface="Calibri" panose="020F0502020204030204" pitchFamily="34" charset="0"/>
                <a:ea typeface="Calibri" panose="020F0502020204030204" pitchFamily="34" charset="0"/>
                <a:cs typeface="Calibri" panose="020F0502020204030204" pitchFamily="34" charset="0"/>
                <a:hlinkClick r:id="rId6"/>
              </a:rPr>
              <a:t>GovConnection</a:t>
            </a:r>
            <a:r>
              <a:rPr lang="en-US" altLang="en-US" sz="1400" dirty="0">
                <a:latin typeface="Calibri" panose="020F0502020204030204" pitchFamily="34" charset="0"/>
                <a:ea typeface="Calibri" panose="020F0502020204030204" pitchFamily="34" charset="0"/>
                <a:cs typeface="Calibri" panose="020F0502020204030204" pitchFamily="34" charset="0"/>
                <a:hlinkClick r:id="rId6"/>
              </a:rPr>
              <a:t> (Connection) Punchout Instructions</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lvl="1" eaLnBrk="1" hangingPunct="1">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7"/>
              </a:rPr>
              <a:t>W. W. Grainger Punchout Instructions</a:t>
            </a:r>
            <a:r>
              <a:rPr lang="en-US" altLang="en-US" sz="1400" dirty="0">
                <a:latin typeface="Calibri" panose="020F0502020204030204" pitchFamily="34" charset="0"/>
                <a:ea typeface="Calibri" panose="020F0502020204030204" pitchFamily="34" charset="0"/>
                <a:cs typeface="Calibri" panose="020F0502020204030204" pitchFamily="34" charset="0"/>
              </a:rPr>
              <a:t> </a:t>
            </a:r>
            <a:r>
              <a:rPr lang="en-US" altLang="en-US" sz="1400" dirty="0"/>
              <a:t>	   </a:t>
            </a:r>
          </a:p>
        </p:txBody>
      </p:sp>
      <p:sp>
        <p:nvSpPr>
          <p:cNvPr id="21509" name="Text Box 7">
            <a:extLst>
              <a:ext uri="{FF2B5EF4-FFF2-40B4-BE49-F238E27FC236}">
                <a16:creationId xmlns:a16="http://schemas.microsoft.com/office/drawing/2014/main" id="{10360274-E74A-42BC-F8FB-F6F34C5926CF}"/>
              </a:ext>
            </a:extLst>
          </p:cNvPr>
          <p:cNvSpPr>
            <a:spLocks noGrp="1" noChangeArrowheads="1"/>
          </p:cNvSpPr>
          <p:nvPr>
            <p:ph type="title"/>
          </p:nvPr>
        </p:nvSpPr>
        <p:spPr>
          <a:xfrm>
            <a:off x="1066800" y="11430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Punchout Suppliers</a:t>
            </a:r>
          </a:p>
        </p:txBody>
      </p:sp>
      <p:pic>
        <p:nvPicPr>
          <p:cNvPr id="2" name="Picture 9">
            <a:extLst>
              <a:ext uri="{FF2B5EF4-FFF2-40B4-BE49-F238E27FC236}">
                <a16:creationId xmlns:a16="http://schemas.microsoft.com/office/drawing/2014/main" id="{AA579C34-4336-2770-D6D4-EE709DADB2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E3FF04E-D274-426B-E55E-2D836AB6013B}"/>
              </a:ext>
            </a:extLst>
          </p:cNvPr>
          <p:cNvSpPr>
            <a:spLocks noGrp="1"/>
          </p:cNvSpPr>
          <p:nvPr>
            <p:ph type="sldNum" sz="quarter" idx="12"/>
          </p:nvPr>
        </p:nvSpPr>
        <p:spPr>
          <a:xfrm>
            <a:off x="6553200" y="637943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 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27</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95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301FFDF5-4ECF-4244-9858-269C1AFAABC0}"/>
              </a:ext>
            </a:extLst>
          </p:cNvPr>
          <p:cNvSpPr>
            <a:spLocks noChangeArrowheads="1"/>
          </p:cNvSpPr>
          <p:nvPr/>
        </p:nvSpPr>
        <p:spPr bwMode="auto">
          <a:xfrm>
            <a:off x="0" y="0"/>
            <a:ext cx="852488"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27652" name="Text Box 5">
            <a:extLst>
              <a:ext uri="{FF2B5EF4-FFF2-40B4-BE49-F238E27FC236}">
                <a16:creationId xmlns:a16="http://schemas.microsoft.com/office/drawing/2014/main" id="{71452CD5-18C1-4AB7-9628-688DE306EDD5}"/>
              </a:ext>
            </a:extLst>
          </p:cNvPr>
          <p:cNvSpPr txBox="1">
            <a:spLocks noChangeArrowheads="1"/>
          </p:cNvSpPr>
          <p:nvPr/>
        </p:nvSpPr>
        <p:spPr bwMode="auto">
          <a:xfrm>
            <a:off x="1066800" y="1828800"/>
            <a:ext cx="7543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000" b="1" dirty="0">
                <a:latin typeface="Calibri" panose="020F0502020204030204" pitchFamily="34" charset="0"/>
                <a:ea typeface="Calibri" panose="020F0502020204030204" pitchFamily="34" charset="0"/>
                <a:cs typeface="Calibri" panose="020F0502020204030204" pitchFamily="34" charset="0"/>
              </a:rPr>
              <a:t>Purchasing Policy 2.00</a:t>
            </a:r>
            <a:r>
              <a:rPr lang="en-US" altLang="en-US" sz="2000" dirty="0">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	Can be found on the  Purchasing Web page at the following address: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3"/>
              </a:rPr>
              <a:t>Ethics in Purchasing Policy</a:t>
            </a:r>
            <a:r>
              <a:rPr lang="en-US" altLang="en-US" sz="2000" dirty="0">
                <a:latin typeface="Calibri" panose="020F0502020204030204" pitchFamily="34" charset="0"/>
                <a:ea typeface="Calibri" panose="020F0502020204030204" pitchFamily="34" charset="0"/>
                <a:cs typeface="Calibri" panose="020F0502020204030204" pitchFamily="34" charset="0"/>
              </a:rPr>
              <a:t>	</a:t>
            </a:r>
            <a:endParaRPr lang="en-US" altLang="en-US" sz="2000" dirty="0">
              <a:latin typeface="Calibri" panose="020F0502020204030204" pitchFamily="34" charset="0"/>
              <a:ea typeface="Calibri" panose="020F0502020204030204" pitchFamily="34" charset="0"/>
              <a:cs typeface="Calibri" panose="020F0502020204030204" pitchFamily="34" charset="0"/>
              <a:hlinkClick r:id="rId4"/>
            </a:endParaRPr>
          </a:p>
          <a:p>
            <a:pPr eaLnBrk="1" hangingPunct="1">
              <a:spcBef>
                <a:spcPct val="0"/>
              </a:spcBef>
              <a:buFontTx/>
              <a:buNone/>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All University staff or faculty that are in a role to purchase goods and services for the University of Louisville, shall not take, receive or offer to take or receive (directly or indirectly) any rebate, percentage of contract, money, (or other things of value) as an inducement (or intended inducement) from any supplier bidding for University purchase contract(s) or otherwise seeking to make sale to the University.     </a:t>
            </a:r>
          </a:p>
          <a:p>
            <a:pPr eaLnBrk="1" hangingPunct="1">
              <a:spcBef>
                <a:spcPct val="0"/>
              </a:spcBef>
              <a:buFontTx/>
              <a:buNone/>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Procurement Services adheres to the National Association of Educational Procurement (NAEP) Code of Ethics and can be found here: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5"/>
              </a:rPr>
              <a:t>NAEP </a:t>
            </a:r>
            <a:r>
              <a:rPr lang="en-US" altLang="en-US" sz="2000" dirty="0" err="1">
                <a:latin typeface="Calibri" panose="020F0502020204030204" pitchFamily="34" charset="0"/>
                <a:ea typeface="Calibri" panose="020F0502020204030204" pitchFamily="34" charset="0"/>
                <a:cs typeface="Calibri" panose="020F0502020204030204" pitchFamily="34" charset="0"/>
                <a:hlinkClick r:id="rId5"/>
              </a:rPr>
              <a:t>ByLaws</a:t>
            </a:r>
            <a:r>
              <a:rPr lang="en-US" altLang="en-US" sz="2000" dirty="0">
                <a:latin typeface="Calibri" panose="020F0502020204030204" pitchFamily="34" charset="0"/>
                <a:ea typeface="Calibri" panose="020F0502020204030204" pitchFamily="34" charset="0"/>
                <a:cs typeface="Calibri" panose="020F0502020204030204" pitchFamily="34" charset="0"/>
              </a:rPr>
              <a:t>.   </a:t>
            </a:r>
          </a:p>
        </p:txBody>
      </p:sp>
      <p:sp>
        <p:nvSpPr>
          <p:cNvPr id="27653" name="Text Box 7">
            <a:extLst>
              <a:ext uri="{FF2B5EF4-FFF2-40B4-BE49-F238E27FC236}">
                <a16:creationId xmlns:a16="http://schemas.microsoft.com/office/drawing/2014/main" id="{E32DBC43-5F2E-4F8D-BC2A-66D6DA7FAC4C}"/>
              </a:ext>
            </a:extLst>
          </p:cNvPr>
          <p:cNvSpPr>
            <a:spLocks noGrp="1" noChangeArrowheads="1"/>
          </p:cNvSpPr>
          <p:nvPr>
            <p:ph type="title"/>
          </p:nvPr>
        </p:nvSpPr>
        <p:spPr>
          <a:xfrm>
            <a:off x="1066800" y="1066800"/>
            <a:ext cx="7772400" cy="533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Ethics in Purchasing (Gratuities)</a:t>
            </a:r>
          </a:p>
        </p:txBody>
      </p:sp>
      <p:pic>
        <p:nvPicPr>
          <p:cNvPr id="2" name="Picture 9">
            <a:extLst>
              <a:ext uri="{FF2B5EF4-FFF2-40B4-BE49-F238E27FC236}">
                <a16:creationId xmlns:a16="http://schemas.microsoft.com/office/drawing/2014/main" id="{E280F048-2F5B-C8BA-F09F-2C9CAB27B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7BEEF9-7118-58E1-2B94-140E07E4919C}"/>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28</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7B4B4422-A2F4-4966-960D-5F1565A81331}"/>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1747" name="Text Box 5">
            <a:extLst>
              <a:ext uri="{FF2B5EF4-FFF2-40B4-BE49-F238E27FC236}">
                <a16:creationId xmlns:a16="http://schemas.microsoft.com/office/drawing/2014/main" id="{F589FDBD-045D-462A-8BBD-C5CF6D8FF52C}"/>
              </a:ext>
            </a:extLst>
          </p:cNvPr>
          <p:cNvSpPr txBox="1">
            <a:spLocks noChangeArrowheads="1"/>
          </p:cNvSpPr>
          <p:nvPr/>
        </p:nvSpPr>
        <p:spPr bwMode="auto">
          <a:xfrm>
            <a:off x="1219200" y="1892451"/>
            <a:ext cx="7391400" cy="4247317"/>
          </a:xfrm>
          <a:prstGeom prst="rect">
            <a:avLst/>
          </a:prstGeom>
          <a:noFill/>
          <a:ln w="9525">
            <a:noFill/>
            <a:miter lim="800000"/>
            <a:headEnd/>
            <a:tailEnd/>
          </a:ln>
        </p:spPr>
        <p:txBody>
          <a:bodyPr>
            <a:spAutoFit/>
          </a:bodyPr>
          <a:lstStyle/>
          <a:p>
            <a:pPr marL="236538" indent="-236538">
              <a:spcBef>
                <a:spcPct val="50000"/>
              </a:spcBef>
              <a:buFontTx/>
              <a:buChar char="•"/>
              <a:tabLst>
                <a:tab pos="914400" algn="l"/>
              </a:tabLst>
              <a:defRPr/>
            </a:pPr>
            <a:r>
              <a:rPr lang="en-US" sz="1400" b="1" dirty="0">
                <a:latin typeface="Calibri" panose="020F0502020204030204" pitchFamily="34" charset="0"/>
                <a:ea typeface="Calibri" panose="020F0502020204030204" pitchFamily="34" charset="0"/>
                <a:cs typeface="Calibri" panose="020F0502020204030204" pitchFamily="34" charset="0"/>
              </a:rPr>
              <a:t>Purchasing Policy 7.00</a:t>
            </a:r>
            <a:r>
              <a:rPr lang="en-US" sz="1400" dirty="0">
                <a:latin typeface="Calibri" panose="020F0502020204030204" pitchFamily="34" charset="0"/>
                <a:ea typeface="Calibri" panose="020F0502020204030204" pitchFamily="34" charset="0"/>
                <a:cs typeface="Calibri" panose="020F0502020204030204" pitchFamily="34" charset="0"/>
              </a:rPr>
              <a:t> </a:t>
            </a:r>
          </a:p>
          <a:p>
            <a:pPr marL="236538" indent="-236538">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	Can be found on the  Procurement Services web page at the following address:</a:t>
            </a:r>
          </a:p>
          <a:p>
            <a:pPr marL="236538" indent="-236538">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2"/>
              </a:rPr>
              <a:t>Office Supply Policy</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Calibri" panose="020F0502020204030204" pitchFamily="34" charset="0"/>
              <a:hlinkClick r:id="rId3"/>
            </a:endParaRPr>
          </a:p>
          <a:p>
            <a:pPr marL="236538" indent="-236538">
              <a:tabLst>
                <a:tab pos="914400" algn="l"/>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236538" indent="-236538">
              <a:buFontTx/>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Staples is the primary office supply supplier for the University. All office supplies should be purchased from Staples unless provided an exception by Procurement Services. </a:t>
            </a:r>
          </a:p>
          <a:p>
            <a:pPr marL="236538" indent="-236538">
              <a:buFontTx/>
              <a:buChar char="•"/>
              <a:tabLst>
                <a:tab pos="914400" algn="l"/>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236538" indent="-236538">
              <a:buFontTx/>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Order placement –  Enter a requisition utilizing the punchout supplier process.</a:t>
            </a:r>
          </a:p>
          <a:p>
            <a:pPr marL="236538" indent="-236538">
              <a:buFontTx/>
              <a:buChar char="•"/>
              <a:tabLst>
                <a:tab pos="914400" algn="l"/>
              </a:tabLst>
              <a:defRPr/>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236538" indent="-236538">
              <a:buFontTx/>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Restricted items: Contact Thomas Mulholland at Staples to request and exception and have the item unblocked.</a:t>
            </a:r>
          </a:p>
          <a:p>
            <a:pP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	                </a:t>
            </a:r>
          </a:p>
          <a:p>
            <a:pPr marL="236538"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Our Staples Advantage representatives:</a:t>
            </a:r>
          </a:p>
          <a:p>
            <a:pPr marL="693738" lvl="1"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Customer Service: Thomas Mulholland</a:t>
            </a:r>
          </a:p>
          <a:p>
            <a:pPr marL="1150938" lvl="2"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4"/>
              </a:rPr>
              <a:t>Thomas.Mulholland@Staples.com</a:t>
            </a:r>
            <a:r>
              <a:rPr lang="en-US" sz="1400" dirty="0">
                <a:latin typeface="Calibri" panose="020F0502020204030204" pitchFamily="34" charset="0"/>
                <a:ea typeface="Calibri" panose="020F0502020204030204" pitchFamily="34" charset="0"/>
                <a:cs typeface="Calibri" panose="020F0502020204030204" pitchFamily="34" charset="0"/>
              </a:rPr>
              <a:t>	</a:t>
            </a:r>
          </a:p>
          <a:p>
            <a:pPr marL="1150938" lvl="2"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407-475-4581</a:t>
            </a:r>
          </a:p>
          <a:p>
            <a:pPr marL="693738" lvl="1"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Key Account Manager – Dan Morrow</a:t>
            </a:r>
          </a:p>
          <a:p>
            <a:pPr marL="1150938" lvl="2"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hlinkClick r:id="rId5"/>
              </a:rPr>
              <a:t>dan.morrow@Staples.com</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1150938" lvl="2" indent="-236538">
              <a:buFont typeface="Arial" charset="0"/>
              <a:buChar char="•"/>
              <a:tabLst>
                <a:tab pos="914400" algn="l"/>
              </a:tabLst>
              <a:defRPr/>
            </a:pPr>
            <a:r>
              <a:rPr lang="en-US" sz="1400" dirty="0">
                <a:latin typeface="Calibri" panose="020F0502020204030204" pitchFamily="34" charset="0"/>
                <a:ea typeface="Calibri" panose="020F0502020204030204" pitchFamily="34" charset="0"/>
                <a:cs typeface="Calibri" panose="020F0502020204030204" pitchFamily="34" charset="0"/>
              </a:rPr>
              <a:t>901-210-8638</a:t>
            </a:r>
            <a:r>
              <a:rPr lang="en-US" sz="1600" dirty="0">
                <a:latin typeface="Calibri" panose="020F0502020204030204" pitchFamily="34" charset="0"/>
                <a:ea typeface="Calibri" panose="020F0502020204030204" pitchFamily="34" charset="0"/>
                <a:cs typeface="Calibri" panose="020F0502020204030204" pitchFamily="34" charset="0"/>
              </a:rPr>
              <a:t>	</a:t>
            </a:r>
          </a:p>
        </p:txBody>
      </p:sp>
      <p:sp>
        <p:nvSpPr>
          <p:cNvPr id="29701" name="Rectangle 7">
            <a:extLst>
              <a:ext uri="{FF2B5EF4-FFF2-40B4-BE49-F238E27FC236}">
                <a16:creationId xmlns:a16="http://schemas.microsoft.com/office/drawing/2014/main" id="{250369EB-E31C-4327-B9FE-2407C01C7A14}"/>
              </a:ext>
            </a:extLst>
          </p:cNvPr>
          <p:cNvSpPr>
            <a:spLocks noChangeArrowheads="1"/>
          </p:cNvSpPr>
          <p:nvPr/>
        </p:nvSpPr>
        <p:spPr bwMode="auto">
          <a:xfrm>
            <a:off x="1143000" y="1066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Purchase of Office Supplies</a:t>
            </a:r>
          </a:p>
        </p:txBody>
      </p:sp>
      <p:pic>
        <p:nvPicPr>
          <p:cNvPr id="2" name="Picture 9">
            <a:extLst>
              <a:ext uri="{FF2B5EF4-FFF2-40B4-BE49-F238E27FC236}">
                <a16:creationId xmlns:a16="http://schemas.microsoft.com/office/drawing/2014/main" id="{928592CF-E0CA-1386-044F-D8AF181133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C14F0714-1C1E-A074-56EA-7CCF18D2F84D}"/>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29</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a:extLst>
              <a:ext uri="{FF2B5EF4-FFF2-40B4-BE49-F238E27FC236}">
                <a16:creationId xmlns:a16="http://schemas.microsoft.com/office/drawing/2014/main" id="{1EB620BF-2AF1-4D0A-A0B0-1B9A8B1D5D9B}"/>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4100" name="Text Box 6">
            <a:extLst>
              <a:ext uri="{FF2B5EF4-FFF2-40B4-BE49-F238E27FC236}">
                <a16:creationId xmlns:a16="http://schemas.microsoft.com/office/drawing/2014/main" id="{22A231C1-97A0-4167-95EC-006DBBA41727}"/>
              </a:ext>
            </a:extLst>
          </p:cNvPr>
          <p:cNvSpPr txBox="1">
            <a:spLocks noChangeArrowheads="1"/>
          </p:cNvSpPr>
          <p:nvPr/>
        </p:nvSpPr>
        <p:spPr bwMode="auto">
          <a:xfrm>
            <a:off x="3352800" y="1219200"/>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ea typeface="Calibri" panose="020F0502020204030204" pitchFamily="34" charset="0"/>
                <a:cs typeface="Calibri" panose="020F0502020204030204" pitchFamily="34" charset="0"/>
              </a:rPr>
              <a:t>Contacts</a:t>
            </a:r>
          </a:p>
        </p:txBody>
      </p:sp>
      <p:pic>
        <p:nvPicPr>
          <p:cNvPr id="2" name="Picture 9">
            <a:extLst>
              <a:ext uri="{FF2B5EF4-FFF2-40B4-BE49-F238E27FC236}">
                <a16:creationId xmlns:a16="http://schemas.microsoft.com/office/drawing/2014/main" id="{45326E6C-483A-E0B8-87D8-45B728B3B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DC11527-4849-C01A-562A-C31726499F91}"/>
              </a:ext>
            </a:extLst>
          </p:cNvPr>
          <p:cNvSpPr>
            <a:spLocks noGrp="1"/>
          </p:cNvSpPr>
          <p:nvPr>
            <p:ph type="sldNum" sz="quarter" idx="12"/>
          </p:nvPr>
        </p:nvSpPr>
        <p:spPr>
          <a:xfrm>
            <a:off x="6553201"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a:t>
            </a:r>
          </a:p>
        </p:txBody>
      </p:sp>
      <p:sp>
        <p:nvSpPr>
          <p:cNvPr id="5" name="TextBox 4">
            <a:extLst>
              <a:ext uri="{FF2B5EF4-FFF2-40B4-BE49-F238E27FC236}">
                <a16:creationId xmlns:a16="http://schemas.microsoft.com/office/drawing/2014/main" id="{D4248EF4-A351-C382-BC9D-48DB204AEEA5}"/>
              </a:ext>
            </a:extLst>
          </p:cNvPr>
          <p:cNvSpPr txBox="1"/>
          <p:nvPr/>
        </p:nvSpPr>
        <p:spPr>
          <a:xfrm>
            <a:off x="1905000" y="2133600"/>
            <a:ext cx="6553201" cy="3046988"/>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Have a question? Let us know, we’re happy to assist!</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General Procurement:		</a:t>
            </a:r>
            <a:r>
              <a:rPr lang="en-US" sz="1600" dirty="0">
                <a:latin typeface="Calibri" panose="020F0502020204030204" pitchFamily="34" charset="0"/>
                <a:ea typeface="Calibri" panose="020F0502020204030204" pitchFamily="34" charset="0"/>
                <a:cs typeface="Calibri" panose="020F0502020204030204" pitchFamily="34" charset="0"/>
                <a:hlinkClick r:id="rId3"/>
              </a:rPr>
              <a:t>purchase@louisville.edu</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Workday Procurement:	</a:t>
            </a:r>
            <a:r>
              <a:rPr lang="en-US" sz="1600" dirty="0">
                <a:latin typeface="Calibri" panose="020F0502020204030204" pitchFamily="34" charset="0"/>
                <a:ea typeface="Calibri" panose="020F0502020204030204" pitchFamily="34" charset="0"/>
                <a:cs typeface="Calibri" panose="020F0502020204030204" pitchFamily="34" charset="0"/>
                <a:hlinkClick r:id="rId4"/>
              </a:rPr>
              <a:t>wrkdypurchase@louisville.edu</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Software Procurement:	</a:t>
            </a:r>
            <a:r>
              <a:rPr lang="en-US" sz="1600" dirty="0">
                <a:latin typeface="Calibri" panose="020F0502020204030204" pitchFamily="34" charset="0"/>
                <a:ea typeface="Calibri" panose="020F0502020204030204" pitchFamily="34" charset="0"/>
                <a:cs typeface="Calibri" panose="020F0502020204030204" pitchFamily="34" charset="0"/>
                <a:hlinkClick r:id="rId5"/>
              </a:rPr>
              <a:t>softwarepurch@louisville.edu</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Personal Services Contracts:	</a:t>
            </a:r>
            <a:r>
              <a:rPr lang="en-US" sz="1600" dirty="0">
                <a:latin typeface="Calibri" panose="020F0502020204030204" pitchFamily="34" charset="0"/>
                <a:ea typeface="Calibri" panose="020F0502020204030204" pitchFamily="34" charset="0"/>
                <a:cs typeface="Calibri" panose="020F0502020204030204" pitchFamily="34" charset="0"/>
                <a:hlinkClick r:id="rId6"/>
              </a:rPr>
              <a:t>pscservice@louisvill.edu</a:t>
            </a:r>
            <a:r>
              <a:rPr lang="en-US" sz="1600" dirty="0">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4F6DEEF-405A-4AF2-B286-38F91A2BA200}"/>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5124" name="Text Box 3">
            <a:extLst>
              <a:ext uri="{FF2B5EF4-FFF2-40B4-BE49-F238E27FC236}">
                <a16:creationId xmlns:a16="http://schemas.microsoft.com/office/drawing/2014/main" id="{18B6B446-00FC-41F3-97F8-72BE1C2E3BC0}"/>
              </a:ext>
            </a:extLst>
          </p:cNvPr>
          <p:cNvSpPr txBox="1">
            <a:spLocks noChangeArrowheads="1"/>
          </p:cNvSpPr>
          <p:nvPr/>
        </p:nvSpPr>
        <p:spPr bwMode="auto">
          <a:xfrm>
            <a:off x="914400" y="1676400"/>
            <a:ext cx="8229600" cy="5293757"/>
          </a:xfrm>
          <a:prstGeom prst="rect">
            <a:avLst/>
          </a:prstGeom>
          <a:noFill/>
          <a:ln w="9525">
            <a:noFill/>
            <a:miter lim="800000"/>
            <a:headEnd/>
            <a:tailEnd/>
          </a:ln>
        </p:spPr>
        <p:txBody>
          <a:bodyPr>
            <a:spAutoFit/>
          </a:bodyPr>
          <a:lstStyle/>
          <a:p>
            <a:pPr marL="236538" indent="-236538">
              <a:spcBef>
                <a:spcPct val="50000"/>
              </a:spcBef>
              <a:buFontTx/>
              <a:buChar char="•"/>
              <a:defRPr/>
            </a:pPr>
            <a:r>
              <a:rPr lang="en-US" sz="2000" b="1" dirty="0">
                <a:latin typeface="Calibri" panose="020F0502020204030204" pitchFamily="34" charset="0"/>
                <a:ea typeface="Calibri" panose="020F0502020204030204" pitchFamily="34" charset="0"/>
                <a:cs typeface="Calibri" panose="020F0502020204030204" pitchFamily="34" charset="0"/>
              </a:rPr>
              <a:t>Purchasing Policy 38.00</a:t>
            </a:r>
            <a:r>
              <a:rPr lang="en-US" sz="2000" dirty="0">
                <a:latin typeface="Calibri" panose="020F0502020204030204" pitchFamily="34" charset="0"/>
                <a:ea typeface="Calibri" panose="020F0502020204030204" pitchFamily="34" charset="0"/>
                <a:cs typeface="Calibri" panose="020F0502020204030204" pitchFamily="34" charset="0"/>
              </a:rPr>
              <a:t> </a:t>
            </a:r>
          </a:p>
          <a:p>
            <a:pPr marL="236538" indent="-236538">
              <a:defRPr/>
            </a:pPr>
            <a:r>
              <a:rPr lang="en-US" sz="2000" dirty="0">
                <a:latin typeface="Calibri" panose="020F0502020204030204" pitchFamily="34" charset="0"/>
                <a:ea typeface="Calibri" panose="020F0502020204030204" pitchFamily="34" charset="0"/>
                <a:cs typeface="Calibri" panose="020F0502020204030204" pitchFamily="34" charset="0"/>
              </a:rPr>
              <a:t>	Can be found on the  Purchasing Web page at the following address:</a:t>
            </a:r>
          </a:p>
          <a:p>
            <a:pPr marL="236538" indent="-236538">
              <a:defRPr/>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3"/>
              </a:rPr>
              <a:t>Moving Expense Procedure</a:t>
            </a:r>
            <a:r>
              <a:rPr lang="en-US" dirty="0">
                <a:latin typeface="Calibri" panose="020F0502020204030204" pitchFamily="34" charset="0"/>
                <a:ea typeface="Calibri" panose="020F0502020204030204" pitchFamily="34" charset="0"/>
                <a:cs typeface="Calibri" panose="020F0502020204030204" pitchFamily="34" charset="0"/>
              </a:rPr>
              <a:t> </a:t>
            </a:r>
          </a:p>
          <a:p>
            <a:pPr marL="236538" indent="-236538">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36538" indent="-236538">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University has established a contract with Allied Van Lines/</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Berger Transfer Storage Inc. that must be used if the University is paying the invoice for relocation expenses.</a:t>
            </a:r>
          </a:p>
          <a:p>
            <a:pPr marL="236538" indent="-236538">
              <a:buFontTx/>
              <a:buChar char="•"/>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36538" indent="-236538">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Departments must complete an authorization to move form found at:</a:t>
            </a:r>
          </a:p>
          <a:p>
            <a:pPr>
              <a:defRPr/>
            </a:pPr>
            <a:r>
              <a:rPr lang="en-US" sz="2000" dirty="0">
                <a:latin typeface="Calibri" panose="020F0502020204030204" pitchFamily="34" charset="0"/>
                <a:ea typeface="Calibri" panose="020F0502020204030204" pitchFamily="34" charset="0"/>
                <a:cs typeface="Calibri" panose="020F0502020204030204" pitchFamily="34" charset="0"/>
                <a:hlinkClick r:id="rId4"/>
              </a:rPr>
              <a:t>    Authorization to Move Form</a:t>
            </a:r>
            <a:r>
              <a:rPr lang="en-US" sz="2000" dirty="0">
                <a:latin typeface="Calibri" panose="020F0502020204030204" pitchFamily="34" charset="0"/>
                <a:ea typeface="Calibri" panose="020F0502020204030204" pitchFamily="34" charset="0"/>
                <a:cs typeface="Calibri" panose="020F0502020204030204" pitchFamily="34" charset="0"/>
              </a:rPr>
              <a:t> to initiate the process.</a:t>
            </a:r>
          </a:p>
          <a:p>
            <a:pPr>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000" dirty="0">
                <a:latin typeface="Calibri" panose="020F0502020204030204" pitchFamily="34" charset="0"/>
                <a:ea typeface="Calibri" panose="020F0502020204030204" pitchFamily="34" charset="0"/>
                <a:cs typeface="Calibri" panose="020F0502020204030204" pitchFamily="34" charset="0"/>
              </a:rPr>
              <a:t>Self-moves (U-Haul, Pods, etc.) must be pre-approved by the Director of Procurement Services.</a:t>
            </a:r>
          </a:p>
          <a:p>
            <a:pPr>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000" dirty="0">
                <a:latin typeface="Calibri" panose="020F0502020204030204" pitchFamily="34" charset="0"/>
                <a:ea typeface="Calibri" panose="020F0502020204030204" pitchFamily="34" charset="0"/>
                <a:cs typeface="Calibri" panose="020F0502020204030204" pitchFamily="34" charset="0"/>
              </a:rPr>
              <a:t>Invoices are paid by Procurement Services and then allocated to the requesting department’s PPGG </a:t>
            </a:r>
            <a:r>
              <a:rPr lang="en-US" sz="2000" dirty="0" err="1">
                <a:latin typeface="Calibri" panose="020F0502020204030204" pitchFamily="34" charset="0"/>
                <a:ea typeface="Calibri" panose="020F0502020204030204" pitchFamily="34" charset="0"/>
                <a:cs typeface="Calibri" panose="020F0502020204030204" pitchFamily="34" charset="0"/>
              </a:rPr>
              <a:t>worktag</a:t>
            </a:r>
            <a:r>
              <a:rPr lang="en-US" sz="2000" dirty="0">
                <a:latin typeface="Calibri" panose="020F0502020204030204" pitchFamily="34" charset="0"/>
                <a:ea typeface="Calibri" panose="020F0502020204030204" pitchFamily="34" charset="0"/>
                <a:cs typeface="Calibri" panose="020F0502020204030204" pitchFamily="34" charset="0"/>
              </a:rPr>
              <a:t>.</a:t>
            </a:r>
          </a:p>
          <a:p>
            <a:pPr lvl="1">
              <a:defRPr/>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0726" name="Rectangle 9">
            <a:extLst>
              <a:ext uri="{FF2B5EF4-FFF2-40B4-BE49-F238E27FC236}">
                <a16:creationId xmlns:a16="http://schemas.microsoft.com/office/drawing/2014/main" id="{CFCA11EB-D529-4392-88BC-2D2DA6FFDA5B}"/>
              </a:ext>
            </a:extLst>
          </p:cNvPr>
          <p:cNvSpPr>
            <a:spLocks noGrp="1" noChangeArrowheads="1"/>
          </p:cNvSpPr>
          <p:nvPr>
            <p:ph type="title"/>
          </p:nvPr>
        </p:nvSpPr>
        <p:spPr>
          <a:xfrm>
            <a:off x="1066800" y="1180504"/>
            <a:ext cx="7772400" cy="495895"/>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Moving Expense Procedure</a:t>
            </a:r>
          </a:p>
        </p:txBody>
      </p:sp>
      <p:pic>
        <p:nvPicPr>
          <p:cNvPr id="2" name="Picture 9">
            <a:extLst>
              <a:ext uri="{FF2B5EF4-FFF2-40B4-BE49-F238E27FC236}">
                <a16:creationId xmlns:a16="http://schemas.microsoft.com/office/drawing/2014/main" id="{2F4F9224-8C35-1DFE-5402-523041D39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2C21715-F6C7-86E5-8638-AC0E7B8FB867}"/>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2025.07</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30</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Moving Truck Stock Video Footage for ...">
            <a:extLst>
              <a:ext uri="{FF2B5EF4-FFF2-40B4-BE49-F238E27FC236}">
                <a16:creationId xmlns:a16="http://schemas.microsoft.com/office/drawing/2014/main" id="{4990D053-7C33-526C-A74D-7B1AA446F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399" y="59174"/>
            <a:ext cx="2365075" cy="1324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F1FB-E2A7-6018-EE71-D7D1BD9EF202}"/>
            </a:ext>
          </a:extLst>
        </p:cNvPr>
        <p:cNvGrpSpPr/>
        <p:nvPr/>
      </p:nvGrpSpPr>
      <p:grpSpPr>
        <a:xfrm>
          <a:off x="0" y="0"/>
          <a:ext cx="0" cy="0"/>
          <a:chOff x="0" y="0"/>
          <a:chExt cx="0" cy="0"/>
        </a:xfrm>
      </p:grpSpPr>
      <p:sp>
        <p:nvSpPr>
          <p:cNvPr id="30722" name="Rectangle 2">
            <a:extLst>
              <a:ext uri="{FF2B5EF4-FFF2-40B4-BE49-F238E27FC236}">
                <a16:creationId xmlns:a16="http://schemas.microsoft.com/office/drawing/2014/main" id="{D0A9E124-D3EA-8DA4-D098-40F777627A92}"/>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5124" name="Text Box 3">
            <a:extLst>
              <a:ext uri="{FF2B5EF4-FFF2-40B4-BE49-F238E27FC236}">
                <a16:creationId xmlns:a16="http://schemas.microsoft.com/office/drawing/2014/main" id="{ACDC4D3D-3C68-5363-2F5F-7D1C957C5F02}"/>
              </a:ext>
            </a:extLst>
          </p:cNvPr>
          <p:cNvSpPr txBox="1">
            <a:spLocks noChangeArrowheads="1"/>
          </p:cNvSpPr>
          <p:nvPr/>
        </p:nvSpPr>
        <p:spPr bwMode="auto">
          <a:xfrm>
            <a:off x="914400" y="1676400"/>
            <a:ext cx="8229600" cy="5247590"/>
          </a:xfrm>
          <a:prstGeom prst="rect">
            <a:avLst/>
          </a:prstGeom>
          <a:noFill/>
          <a:ln w="9525">
            <a:noFill/>
            <a:miter lim="800000"/>
            <a:headEnd/>
            <a:tailEnd/>
          </a:ln>
        </p:spPr>
        <p:txBody>
          <a:bodyPr>
            <a:spAutoFit/>
          </a:bodyPr>
          <a:lstStyle/>
          <a:p>
            <a:pPr marL="236538" indent="-236538">
              <a:spcBef>
                <a:spcPct val="50000"/>
              </a:spcBef>
              <a:buFontTx/>
              <a:buChar char="•"/>
              <a:defRPr/>
            </a:pPr>
            <a:r>
              <a:rPr lang="en-US" sz="2000" b="1" dirty="0">
                <a:latin typeface="Calibri" panose="020F0502020204030204" pitchFamily="34" charset="0"/>
                <a:ea typeface="Calibri" panose="020F0502020204030204" pitchFamily="34" charset="0"/>
                <a:cs typeface="Calibri" panose="020F0502020204030204" pitchFamily="34" charset="0"/>
                <a:hlinkClick r:id="rId3"/>
              </a:rPr>
              <a:t>PUR 18.00: Vehicle Purchase Policy</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Vehicle purchase requests are submitted through Workday Strategic Sourcing via the Department Intake form.</a:t>
            </a: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Procurement Services will complete the request form based on the information provided in the intake and route for signatures.</a:t>
            </a: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Contracted suppliers must be used or a sole source justification provided if one of the dealerships below are not selected.</a:t>
            </a:r>
          </a:p>
          <a:p>
            <a:pPr marL="693738" lvl="1" indent="-236538">
              <a:spcBef>
                <a:spcPct val="50000"/>
              </a:spcBef>
              <a:buFontTx/>
              <a:buChar char="•"/>
              <a:defRPr/>
            </a:pPr>
            <a:r>
              <a:rPr lang="en-US" sz="1400" dirty="0">
                <a:latin typeface="Calibri" panose="020F0502020204030204" pitchFamily="34" charset="0"/>
                <a:ea typeface="Calibri" panose="020F0502020204030204" pitchFamily="34" charset="0"/>
                <a:cs typeface="Calibri" panose="020F0502020204030204" pitchFamily="34" charset="0"/>
              </a:rPr>
              <a:t>Paul Miller Ford (Ford)</a:t>
            </a:r>
          </a:p>
          <a:p>
            <a:pPr marL="693738" lvl="1" indent="-236538">
              <a:spcBef>
                <a:spcPct val="50000"/>
              </a:spcBef>
              <a:buFontTx/>
              <a:buChar char="•"/>
              <a:defRPr/>
            </a:pPr>
            <a:r>
              <a:rPr lang="en-US" sz="1400" dirty="0">
                <a:latin typeface="Calibri" panose="020F0502020204030204" pitchFamily="34" charset="0"/>
                <a:ea typeface="Calibri" panose="020F0502020204030204" pitchFamily="34" charset="0"/>
                <a:cs typeface="Calibri" panose="020F0502020204030204" pitchFamily="34" charset="0"/>
              </a:rPr>
              <a:t>Don Franklin (Ford / Chevrolet / Dodge / Chrysler)</a:t>
            </a:r>
          </a:p>
          <a:p>
            <a:pPr marL="693738" lvl="1" indent="-236538">
              <a:spcBef>
                <a:spcPct val="50000"/>
              </a:spcBef>
              <a:buFontTx/>
              <a:buChar char="•"/>
              <a:defRPr/>
            </a:pPr>
            <a:r>
              <a:rPr lang="en-US" sz="1400" dirty="0">
                <a:latin typeface="Calibri" panose="020F0502020204030204" pitchFamily="34" charset="0"/>
                <a:ea typeface="Calibri" panose="020F0502020204030204" pitchFamily="34" charset="0"/>
                <a:cs typeface="Calibri" panose="020F0502020204030204" pitchFamily="34" charset="0"/>
              </a:rPr>
              <a:t>Dan Cummins (Chevrolet)</a:t>
            </a:r>
          </a:p>
          <a:p>
            <a:pPr marL="693738" lvl="1" indent="-236538">
              <a:spcBef>
                <a:spcPct val="50000"/>
              </a:spcBef>
              <a:buFontTx/>
              <a:buChar char="•"/>
              <a:defRPr/>
            </a:pPr>
            <a:r>
              <a:rPr lang="en-US" sz="1400" dirty="0">
                <a:latin typeface="Calibri" panose="020F0502020204030204" pitchFamily="34" charset="0"/>
                <a:ea typeface="Calibri" panose="020F0502020204030204" pitchFamily="34" charset="0"/>
                <a:cs typeface="Calibri" panose="020F0502020204030204" pitchFamily="34" charset="0"/>
              </a:rPr>
              <a:t>Bachman Auto Group (Dodge / Chrysler)</a:t>
            </a:r>
          </a:p>
          <a:p>
            <a:pPr marL="693738" lvl="1" indent="-236538">
              <a:spcBef>
                <a:spcPct val="50000"/>
              </a:spcBef>
              <a:buFontTx/>
              <a:buChar char="•"/>
              <a:defRPr/>
            </a:pPr>
            <a:r>
              <a:rPr lang="en-US" sz="1400" dirty="0">
                <a:latin typeface="Calibri" panose="020F0502020204030204" pitchFamily="34" charset="0"/>
                <a:ea typeface="Calibri" panose="020F0502020204030204" pitchFamily="34" charset="0"/>
                <a:cs typeface="Calibri" panose="020F0502020204030204" pitchFamily="34" charset="0"/>
              </a:rPr>
              <a:t>Bob Hook (Chevrolet)</a:t>
            </a:r>
          </a:p>
          <a:p>
            <a:pPr marL="693738" lvl="1" indent="-236538">
              <a:spcBef>
                <a:spcPct val="50000"/>
              </a:spcBef>
              <a:buFontTx/>
              <a:buChar char="•"/>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ct val="5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sp>
        <p:nvSpPr>
          <p:cNvPr id="30726" name="Rectangle 9">
            <a:extLst>
              <a:ext uri="{FF2B5EF4-FFF2-40B4-BE49-F238E27FC236}">
                <a16:creationId xmlns:a16="http://schemas.microsoft.com/office/drawing/2014/main" id="{B2B2C1F7-90CF-EE92-CDF9-F0D7451C76C9}"/>
              </a:ext>
            </a:extLst>
          </p:cNvPr>
          <p:cNvSpPr>
            <a:spLocks noGrp="1" noChangeArrowheads="1"/>
          </p:cNvSpPr>
          <p:nvPr>
            <p:ph type="title"/>
          </p:nvPr>
        </p:nvSpPr>
        <p:spPr>
          <a:xfrm>
            <a:off x="1066800" y="1180504"/>
            <a:ext cx="7772400" cy="495895"/>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Vehicle Purchase Request</a:t>
            </a:r>
          </a:p>
        </p:txBody>
      </p:sp>
      <p:pic>
        <p:nvPicPr>
          <p:cNvPr id="2" name="Picture 9">
            <a:extLst>
              <a:ext uri="{FF2B5EF4-FFF2-40B4-BE49-F238E27FC236}">
                <a16:creationId xmlns:a16="http://schemas.microsoft.com/office/drawing/2014/main" id="{ACC106CA-6C7F-69FA-DAF9-9B339ABCA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559C8929-425D-0654-9898-4CA944A5271D}"/>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30</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Red Car Big Yellow Ribbon Bow Stock ...">
            <a:extLst>
              <a:ext uri="{FF2B5EF4-FFF2-40B4-BE49-F238E27FC236}">
                <a16:creationId xmlns:a16="http://schemas.microsoft.com/office/drawing/2014/main" id="{AB6F2841-3B63-8DEE-964A-4B95A18F2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8755"/>
            <a:ext cx="2300377" cy="164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730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D726-234A-9D35-F948-0F307488517B}"/>
            </a:ext>
          </a:extLst>
        </p:cNvPr>
        <p:cNvGrpSpPr/>
        <p:nvPr/>
      </p:nvGrpSpPr>
      <p:grpSpPr>
        <a:xfrm>
          <a:off x="0" y="0"/>
          <a:ext cx="0" cy="0"/>
          <a:chOff x="0" y="0"/>
          <a:chExt cx="0" cy="0"/>
        </a:xfrm>
      </p:grpSpPr>
      <p:sp>
        <p:nvSpPr>
          <p:cNvPr id="30722" name="Rectangle 2">
            <a:extLst>
              <a:ext uri="{FF2B5EF4-FFF2-40B4-BE49-F238E27FC236}">
                <a16:creationId xmlns:a16="http://schemas.microsoft.com/office/drawing/2014/main" id="{D50E9923-7A6D-E483-39A6-A6953F084399}"/>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5124" name="Text Box 3">
            <a:extLst>
              <a:ext uri="{FF2B5EF4-FFF2-40B4-BE49-F238E27FC236}">
                <a16:creationId xmlns:a16="http://schemas.microsoft.com/office/drawing/2014/main" id="{0AEA2BB3-8CB0-D29D-1413-2F34804517DE}"/>
              </a:ext>
            </a:extLst>
          </p:cNvPr>
          <p:cNvSpPr txBox="1">
            <a:spLocks noChangeArrowheads="1"/>
          </p:cNvSpPr>
          <p:nvPr/>
        </p:nvSpPr>
        <p:spPr bwMode="auto">
          <a:xfrm>
            <a:off x="914400" y="1676400"/>
            <a:ext cx="8229600" cy="4555093"/>
          </a:xfrm>
          <a:prstGeom prst="rect">
            <a:avLst/>
          </a:prstGeom>
          <a:noFill/>
          <a:ln w="9525">
            <a:noFill/>
            <a:miter lim="800000"/>
            <a:headEnd/>
            <a:tailEnd/>
          </a:ln>
        </p:spPr>
        <p:txBody>
          <a:bodyPr>
            <a:spAutoFit/>
          </a:bodyPr>
          <a:lstStyle/>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In Workday, both contracts and purchase orders may need to be liquidated to release obligated funds.</a:t>
            </a: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Purchase orders and contracts should be liquidated if the requested goods and/or services have been completed but the contract or purchase order was not fully invoiced.</a:t>
            </a: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rPr>
              <a:t>Departments should complete and submit the request using the form found at the link below if funds need to be released prior to the fiscal year end cleanup process. Procurement will not liquidate a purchase order or contract without a Liquidation Request</a:t>
            </a:r>
          </a:p>
          <a:p>
            <a:pPr marL="236538" indent="-236538">
              <a:spcBef>
                <a:spcPct val="50000"/>
              </a:spcBef>
              <a:buFontTx/>
              <a:buChar char="•"/>
              <a:defRPr/>
            </a:pPr>
            <a:r>
              <a:rPr lang="en-US" sz="2000" dirty="0">
                <a:latin typeface="Calibri" panose="020F0502020204030204" pitchFamily="34" charset="0"/>
                <a:ea typeface="Calibri" panose="020F0502020204030204" pitchFamily="34" charset="0"/>
                <a:cs typeface="Calibri" panose="020F0502020204030204" pitchFamily="34" charset="0"/>
                <a:hlinkClick r:id="rId3"/>
              </a:rPr>
              <a:t>Liquidation Request Form</a:t>
            </a:r>
            <a:r>
              <a:rPr lang="en-US" sz="2000" dirty="0">
                <a:latin typeface="Calibri" panose="020F0502020204030204" pitchFamily="34" charset="0"/>
                <a:ea typeface="Calibri" panose="020F0502020204030204" pitchFamily="34" charset="0"/>
                <a:cs typeface="Calibri" panose="020F0502020204030204" pitchFamily="34" charset="0"/>
              </a:rPr>
              <a:t> </a:t>
            </a:r>
          </a:p>
          <a:p>
            <a:pPr marL="693738" lvl="1" indent="-236538">
              <a:spcBef>
                <a:spcPct val="50000"/>
              </a:spcBef>
              <a:buFontTx/>
              <a:buChar char="•"/>
              <a:defRPr/>
            </a:pPr>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ct val="5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sp>
        <p:nvSpPr>
          <p:cNvPr id="30726" name="Rectangle 9">
            <a:extLst>
              <a:ext uri="{FF2B5EF4-FFF2-40B4-BE49-F238E27FC236}">
                <a16:creationId xmlns:a16="http://schemas.microsoft.com/office/drawing/2014/main" id="{4AA2A473-2661-711F-DA6D-ACE69A97D16B}"/>
              </a:ext>
            </a:extLst>
          </p:cNvPr>
          <p:cNvSpPr>
            <a:spLocks noGrp="1" noChangeArrowheads="1"/>
          </p:cNvSpPr>
          <p:nvPr>
            <p:ph type="title"/>
          </p:nvPr>
        </p:nvSpPr>
        <p:spPr>
          <a:xfrm>
            <a:off x="1066800" y="1180504"/>
            <a:ext cx="7772400" cy="495895"/>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Liquidation Request</a:t>
            </a:r>
          </a:p>
        </p:txBody>
      </p:sp>
      <p:pic>
        <p:nvPicPr>
          <p:cNvPr id="2" name="Picture 9">
            <a:extLst>
              <a:ext uri="{FF2B5EF4-FFF2-40B4-BE49-F238E27FC236}">
                <a16:creationId xmlns:a16="http://schemas.microsoft.com/office/drawing/2014/main" id="{0055674E-575A-E31D-0DD2-1C49A1112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38BE0DF4-50BA-8317-89C9-1C22C1F6F239}"/>
              </a:ext>
            </a:extLst>
          </p:cNvPr>
          <p:cNvSpPr>
            <a:spLocks noGrp="1"/>
          </p:cNvSpPr>
          <p:nvPr>
            <p:ph type="sldNum" sz="quarter" idx="12"/>
          </p:nvPr>
        </p:nvSpPr>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30</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63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a:extLst>
              <a:ext uri="{FF2B5EF4-FFF2-40B4-BE49-F238E27FC236}">
                <a16:creationId xmlns:a16="http://schemas.microsoft.com/office/drawing/2014/main" id="{654B2A28-9402-4886-B486-8B72A700C96F}"/>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5844" name="Text Box 6">
            <a:extLst>
              <a:ext uri="{FF2B5EF4-FFF2-40B4-BE49-F238E27FC236}">
                <a16:creationId xmlns:a16="http://schemas.microsoft.com/office/drawing/2014/main" id="{938E5BD1-28AD-473E-AB85-8330FA3EB405}"/>
              </a:ext>
            </a:extLst>
          </p:cNvPr>
          <p:cNvSpPr txBox="1">
            <a:spLocks noChangeArrowheads="1"/>
          </p:cNvSpPr>
          <p:nvPr/>
        </p:nvSpPr>
        <p:spPr bwMode="auto">
          <a:xfrm>
            <a:off x="3124200" y="1295400"/>
            <a:ext cx="273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u="sng" dirty="0">
                <a:latin typeface="Calibri" panose="020F0502020204030204" pitchFamily="34" charset="0"/>
                <a:ea typeface="Calibri" panose="020F0502020204030204" pitchFamily="34" charset="0"/>
                <a:cs typeface="Calibri" panose="020F0502020204030204" pitchFamily="34" charset="0"/>
              </a:rPr>
              <a:t>Federal Debarment</a:t>
            </a:r>
          </a:p>
        </p:txBody>
      </p:sp>
      <p:sp>
        <p:nvSpPr>
          <p:cNvPr id="35845" name="Text Box 7">
            <a:extLst>
              <a:ext uri="{FF2B5EF4-FFF2-40B4-BE49-F238E27FC236}">
                <a16:creationId xmlns:a16="http://schemas.microsoft.com/office/drawing/2014/main" id="{268B4BF9-386E-40B1-9933-DE2C20E0D3FA}"/>
              </a:ext>
            </a:extLst>
          </p:cNvPr>
          <p:cNvSpPr txBox="1">
            <a:spLocks noChangeArrowheads="1"/>
          </p:cNvSpPr>
          <p:nvPr/>
        </p:nvSpPr>
        <p:spPr bwMode="auto">
          <a:xfrm>
            <a:off x="1143000" y="1981200"/>
            <a:ext cx="76835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dirty="0"/>
          </a:p>
          <a:p>
            <a:pPr marL="342900" indent="-342900"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Prior to contract award, Procurement Services shall ensure that the successful supplier is not debarred from doing business with federal agencies. </a:t>
            </a:r>
          </a:p>
          <a:p>
            <a:pPr marL="342900" indent="-342900" eaLnBrk="1" hangingPunct="1">
              <a:spcBef>
                <a:spcPct val="0"/>
              </a:spcBef>
            </a:pP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marL="342900" indent="-342900" eaLnBrk="1" hangingPunct="1">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Sanction checks are run as follows:</a:t>
            </a:r>
          </a:p>
          <a:p>
            <a:pPr marL="1085850" lvl="1" indent="-342900"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During Supplier Registration</a:t>
            </a:r>
          </a:p>
          <a:p>
            <a:pPr marL="1085850" lvl="1" indent="-342900"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When establishing all new contracts</a:t>
            </a:r>
          </a:p>
          <a:p>
            <a:pPr marL="1085850" lvl="1" indent="-342900"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When processing all amendments for established contracts</a:t>
            </a:r>
          </a:p>
          <a:p>
            <a:pPr marL="1085850" lvl="1" indent="-342900"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When processing any Department Agreement or Sole Source purchase with a cost of $25,000 or more</a:t>
            </a:r>
          </a:p>
          <a:p>
            <a:pPr lvl="1" indent="0" eaLnBrk="1" hangingPunct="1">
              <a:spcBef>
                <a:spcPct val="0"/>
              </a:spcBef>
              <a:buNone/>
            </a:pPr>
            <a:r>
              <a:rPr lang="en-US" altLang="en-US" sz="1600" dirty="0">
                <a:latin typeface="Calibri" panose="020F0502020204030204" pitchFamily="34" charset="0"/>
                <a:ea typeface="Calibri" panose="020F0502020204030204" pitchFamily="34" charset="0"/>
                <a:cs typeface="Calibri" panose="020F0502020204030204" pitchFamily="34" charset="0"/>
              </a:rPr>
              <a:t> </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9">
            <a:extLst>
              <a:ext uri="{FF2B5EF4-FFF2-40B4-BE49-F238E27FC236}">
                <a16:creationId xmlns:a16="http://schemas.microsoft.com/office/drawing/2014/main" id="{E4062175-0B1E-6C09-1141-004DE2425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06EBB76-AA84-12DA-DB73-8145C1248C64}"/>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31</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111FF8D8-7ADF-4C88-B91B-7957E0168D33}"/>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7" name="Text Box 5">
            <a:extLst>
              <a:ext uri="{FF2B5EF4-FFF2-40B4-BE49-F238E27FC236}">
                <a16:creationId xmlns:a16="http://schemas.microsoft.com/office/drawing/2014/main" id="{6354487D-23B9-42F9-A3E8-0879215416EC}"/>
              </a:ext>
            </a:extLst>
          </p:cNvPr>
          <p:cNvSpPr txBox="1">
            <a:spLocks noChangeArrowheads="1"/>
          </p:cNvSpPr>
          <p:nvPr/>
        </p:nvSpPr>
        <p:spPr bwMode="auto">
          <a:xfrm>
            <a:off x="1143000" y="1676400"/>
            <a:ext cx="7620000" cy="372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96925"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rPr>
              <a:t>Forms can be found on the  Purchasing Web page at the following address:</a:t>
            </a:r>
          </a:p>
          <a:p>
            <a:pPr eaLnBrk="1" hangingPunct="1">
              <a:lnSpc>
                <a:spcPct val="90000"/>
              </a:lnSpc>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2"/>
              </a:rPr>
              <a:t>Purchasing Forms</a:t>
            </a:r>
            <a:endParaRPr lang="en-US" altLang="en-US" sz="2000" dirty="0">
              <a:latin typeface="Calibri" panose="020F0502020204030204" pitchFamily="34" charset="0"/>
              <a:ea typeface="Calibri" panose="020F0502020204030204" pitchFamily="34" charset="0"/>
              <a:cs typeface="Calibri" panose="020F0502020204030204" pitchFamily="34" charset="0"/>
              <a:hlinkClick r:id="rId3"/>
            </a:endParaRPr>
          </a:p>
          <a:p>
            <a:pPr eaLnBrk="1" hangingPunct="1">
              <a:lnSpc>
                <a:spcPct val="90000"/>
              </a:lnSpc>
              <a:spcBef>
                <a:spcPct val="0"/>
              </a:spcBef>
              <a:buFontTx/>
              <a:buNone/>
            </a:pPr>
            <a:endParaRPr lang="en-US" altLang="en-US" sz="2000" dirty="0">
              <a:latin typeface="Calibri" panose="020F0502020204030204" pitchFamily="34" charset="0"/>
              <a:ea typeface="Calibri" panose="020F0502020204030204" pitchFamily="34" charset="0"/>
              <a:cs typeface="Calibri" panose="020F0502020204030204" pitchFamily="34" charset="0"/>
              <a:hlinkClick r:id="rId3"/>
            </a:endParaRPr>
          </a:p>
          <a:p>
            <a:pPr eaLnBrk="1" hangingPunct="1">
              <a:lnSpc>
                <a:spcPct val="90000"/>
              </a:lnSpc>
              <a:spcBef>
                <a:spcPct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Examples:</a:t>
            </a: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4"/>
              </a:rPr>
              <a:t>Application for Master Lease Form</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5"/>
              </a:rPr>
              <a:t>Authorization to Move Form (Employee and Office/Lab)</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6"/>
              </a:rPr>
              <a:t>3-Quote Form</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7"/>
              </a:rPr>
              <a:t>Single/Sole Source Justification Form</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8"/>
              </a:rPr>
              <a:t>Resident Bidder Claim Form</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9"/>
              </a:rPr>
              <a:t>Construction Invoice Form</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10"/>
              </a:rPr>
              <a:t>Construction Change Order Form</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11"/>
              </a:rPr>
              <a:t>Information Security Risk Assessment Form</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12"/>
              </a:rPr>
              <a:t>Purchase Order Liquidation Request Form</a:t>
            </a: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marL="1082675" lvl="1" indent="-285750" eaLnBrk="1" hangingPunct="1">
              <a:lnSpc>
                <a:spcPct val="90000"/>
              </a:lnSpc>
              <a:spcBef>
                <a:spcPct val="0"/>
              </a:spcBef>
              <a:buFont typeface="Arial" panose="020B0604020202020204" pitchFamily="34" charset="0"/>
              <a:buChar char="•"/>
            </a:pPr>
            <a:r>
              <a:rPr lang="en-US" altLang="en-US" sz="1400" dirty="0">
                <a:latin typeface="Calibri" panose="020F0502020204030204" pitchFamily="34" charset="0"/>
                <a:ea typeface="Calibri" panose="020F0502020204030204" pitchFamily="34" charset="0"/>
                <a:cs typeface="Calibri" panose="020F0502020204030204" pitchFamily="34" charset="0"/>
                <a:hlinkClick r:id="rId13"/>
              </a:rPr>
              <a:t>Request to Lease Space Form</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lvl="1" eaLnBrk="1" hangingPunct="1">
              <a:lnSpc>
                <a:spcPct val="90000"/>
              </a:lnSpc>
              <a:spcBef>
                <a:spcPct val="0"/>
              </a:spcBef>
              <a:buFontTx/>
              <a:buNone/>
            </a:pPr>
            <a:endParaRPr lang="en-US" altLang="en-US" sz="1800" dirty="0"/>
          </a:p>
        </p:txBody>
      </p:sp>
      <p:sp>
        <p:nvSpPr>
          <p:cNvPr id="36869"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990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Purchasing Forms</a:t>
            </a:r>
          </a:p>
        </p:txBody>
      </p:sp>
      <p:pic>
        <p:nvPicPr>
          <p:cNvPr id="2" name="Picture 9">
            <a:extLst>
              <a:ext uri="{FF2B5EF4-FFF2-40B4-BE49-F238E27FC236}">
                <a16:creationId xmlns:a16="http://schemas.microsoft.com/office/drawing/2014/main" id="{F4DCEE15-45C4-B6AC-5C0A-2BB47A94E2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3429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30745F2-8155-54EB-7992-30028EC6D68D}"/>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32</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0B7DB-80E0-1DAC-0630-527ED255262D}"/>
            </a:ext>
          </a:extLst>
        </p:cNvPr>
        <p:cNvGrpSpPr/>
        <p:nvPr/>
      </p:nvGrpSpPr>
      <p:grpSpPr>
        <a:xfrm>
          <a:off x="0" y="0"/>
          <a:ext cx="0" cy="0"/>
          <a:chOff x="0" y="0"/>
          <a:chExt cx="0" cy="0"/>
        </a:xfrm>
      </p:grpSpPr>
      <p:sp>
        <p:nvSpPr>
          <p:cNvPr id="36866" name="Rectangle 4">
            <a:extLst>
              <a:ext uri="{FF2B5EF4-FFF2-40B4-BE49-F238E27FC236}">
                <a16:creationId xmlns:a16="http://schemas.microsoft.com/office/drawing/2014/main" id="{DFDFE52F-A037-7F8F-2F96-B98679ECADA0}"/>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7" name="Text Box 5">
            <a:extLst>
              <a:ext uri="{FF2B5EF4-FFF2-40B4-BE49-F238E27FC236}">
                <a16:creationId xmlns:a16="http://schemas.microsoft.com/office/drawing/2014/main" id="{B1E2197F-BBBF-5C2E-BF3E-256725626556}"/>
              </a:ext>
            </a:extLst>
          </p:cNvPr>
          <p:cNvSpPr txBox="1">
            <a:spLocks noChangeArrowheads="1"/>
          </p:cNvSpPr>
          <p:nvPr/>
        </p:nvSpPr>
        <p:spPr bwMode="auto">
          <a:xfrm>
            <a:off x="1143000" y="1676400"/>
            <a:ext cx="7620000" cy="4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96925"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lnSpc>
                <a:spcPct val="90000"/>
              </a:lnSpc>
              <a:spcBef>
                <a:spcPct val="0"/>
              </a:spcBef>
              <a:buFontTx/>
              <a:buNone/>
            </a:pPr>
            <a:r>
              <a:rPr lang="en-US" altLang="en-US" sz="2000" b="1" dirty="0">
                <a:latin typeface="Calibri" panose="020F0502020204030204" pitchFamily="34" charset="0"/>
                <a:ea typeface="Calibri" panose="020F0502020204030204" pitchFamily="34" charset="0"/>
                <a:cs typeface="Calibri" panose="020F0502020204030204" pitchFamily="34" charset="0"/>
              </a:rPr>
              <a:t>Did you know?....</a:t>
            </a:r>
          </a:p>
          <a:p>
            <a:pPr lvl="1" eaLnBrk="1" hangingPunct="1">
              <a:lnSpc>
                <a:spcPct val="90000"/>
              </a:lnSpc>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90000"/>
              </a:lnSpc>
              <a:spcBef>
                <a:spcPct val="0"/>
              </a:spcBef>
              <a:buFontTx/>
              <a:buNone/>
            </a:pPr>
            <a:r>
              <a:rPr lang="en-US" altLang="en-US" sz="1400" dirty="0">
                <a:latin typeface="Calibri" panose="020F0502020204030204" pitchFamily="34" charset="0"/>
                <a:ea typeface="Calibri" panose="020F0502020204030204" pitchFamily="34" charset="0"/>
                <a:cs typeface="Calibri" panose="020F0502020204030204" pitchFamily="34" charset="0"/>
              </a:rPr>
              <a:t>Procurement Services offers several opportunities for training to help end-users better understand and navigate the procurement process at the University of Louisville.</a:t>
            </a:r>
          </a:p>
          <a:p>
            <a:pPr lvl="1" eaLnBrk="1" hangingPunct="1">
              <a:lnSpc>
                <a:spcPct val="90000"/>
              </a:lnSpc>
              <a:spcBef>
                <a:spcPct val="0"/>
              </a:spcBef>
              <a:buFontTx/>
              <a:buNone/>
            </a:pP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90000"/>
              </a:lnSpc>
              <a:spcBef>
                <a:spcPct val="0"/>
              </a:spcBef>
              <a:buFontTx/>
              <a:buNone/>
            </a:pPr>
            <a:r>
              <a:rPr lang="en-US" altLang="en-US" sz="1400" dirty="0">
                <a:latin typeface="Calibri" panose="020F0502020204030204" pitchFamily="34" charset="0"/>
                <a:ea typeface="Calibri" panose="020F0502020204030204" pitchFamily="34" charset="0"/>
                <a:cs typeface="Calibri" panose="020F0502020204030204" pitchFamily="34" charset="0"/>
              </a:rPr>
              <a:t>In addition to the scheduled monthly training sessions, we are happy to come to your department for a one-on-one or group training in your area. Let us know!!</a:t>
            </a:r>
          </a:p>
          <a:p>
            <a:pPr lvl="1" eaLnBrk="1" hangingPunct="1">
              <a:lnSpc>
                <a:spcPct val="90000"/>
              </a:lnSpc>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90000"/>
              </a:lnSpc>
              <a:spcBef>
                <a:spcPct val="0"/>
              </a:spcBef>
              <a:buFontTx/>
              <a:buNone/>
            </a:pPr>
            <a:r>
              <a:rPr lang="en-US" altLang="en-US" sz="1400" u="sng" dirty="0">
                <a:latin typeface="Calibri" panose="020F0502020204030204" pitchFamily="34" charset="0"/>
                <a:ea typeface="Calibri" panose="020F0502020204030204" pitchFamily="34" charset="0"/>
                <a:cs typeface="Calibri" panose="020F0502020204030204" pitchFamily="34" charset="0"/>
              </a:rPr>
              <a:t>Monthly Training Sessions</a:t>
            </a:r>
          </a:p>
          <a:p>
            <a:pPr marL="1082675" lvl="1" indent="-285750" eaLnBrk="1" hangingPunct="1">
              <a:lnSpc>
                <a:spcPct val="90000"/>
              </a:lnSpc>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Procurement Basics</a:t>
            </a:r>
          </a:p>
          <a:p>
            <a:pPr marL="1428750" lvl="2" indent="-285750" eaLnBrk="1" hangingPunct="1">
              <a:lnSpc>
                <a:spcPct val="90000"/>
              </a:lnSpc>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Overview of University procurement policy and procedures.</a:t>
            </a:r>
          </a:p>
          <a:p>
            <a:pPr marL="1082675" lvl="1" indent="-285750" eaLnBrk="1" hangingPunct="1">
              <a:lnSpc>
                <a:spcPct val="90000"/>
              </a:lnSpc>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Personal Services Contracts</a:t>
            </a:r>
          </a:p>
          <a:p>
            <a:pPr marL="1428750" lvl="2" indent="-285750" eaLnBrk="1" hangingPunct="1">
              <a:lnSpc>
                <a:spcPct val="90000"/>
              </a:lnSpc>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Overview of Personal Services Contracts (PSC) requirements</a:t>
            </a:r>
          </a:p>
          <a:p>
            <a:pPr marL="1082675" lvl="1" indent="-285750" eaLnBrk="1" hangingPunct="1">
              <a:lnSpc>
                <a:spcPct val="90000"/>
              </a:lnSpc>
              <a:spcBef>
                <a:spcPct val="0"/>
              </a:spcBef>
            </a:pPr>
            <a:r>
              <a:rPr lang="en-US" altLang="en-US" sz="1400" dirty="0">
                <a:latin typeface="Calibri" panose="020F0502020204030204" pitchFamily="34" charset="0"/>
                <a:ea typeface="Calibri" panose="020F0502020204030204" pitchFamily="34" charset="0"/>
                <a:cs typeface="Calibri" panose="020F0502020204030204" pitchFamily="34" charset="0"/>
              </a:rPr>
              <a:t>Workday Strategic Sourcing (WSS)</a:t>
            </a:r>
          </a:p>
          <a:p>
            <a:pPr marL="1428750" lvl="2" indent="-285750" eaLnBrk="1" hangingPunct="1">
              <a:lnSpc>
                <a:spcPct val="90000"/>
              </a:lnSpc>
              <a:spcBef>
                <a:spcPct val="0"/>
              </a:spcBef>
            </a:pPr>
            <a:r>
              <a:rPr lang="en-US" altLang="en-US" sz="1200" dirty="0">
                <a:latin typeface="Calibri" panose="020F0502020204030204" pitchFamily="34" charset="0"/>
                <a:ea typeface="Calibri" panose="020F0502020204030204" pitchFamily="34" charset="0"/>
                <a:cs typeface="Calibri" panose="020F0502020204030204" pitchFamily="34" charset="0"/>
              </a:rPr>
              <a:t>Overview of how to submit a request through WSS</a:t>
            </a:r>
          </a:p>
          <a:p>
            <a:pPr marL="1885950" lvl="3" indent="-285750" eaLnBrk="1" hangingPunct="1">
              <a:lnSpc>
                <a:spcPct val="90000"/>
              </a:lnSpc>
              <a:spcBef>
                <a:spcPct val="0"/>
              </a:spcBef>
            </a:pPr>
            <a:r>
              <a:rPr lang="en-US" altLang="en-US" sz="1000" dirty="0">
                <a:latin typeface="Calibri" panose="020F0502020204030204" pitchFamily="34" charset="0"/>
                <a:ea typeface="Calibri" panose="020F0502020204030204" pitchFamily="34" charset="0"/>
                <a:cs typeface="Calibri" panose="020F0502020204030204" pitchFamily="34" charset="0"/>
              </a:rPr>
              <a:t>Department Agreements</a:t>
            </a:r>
          </a:p>
          <a:p>
            <a:pPr marL="1885950" lvl="3" indent="-285750" eaLnBrk="1" hangingPunct="1">
              <a:lnSpc>
                <a:spcPct val="90000"/>
              </a:lnSpc>
              <a:spcBef>
                <a:spcPct val="0"/>
              </a:spcBef>
            </a:pPr>
            <a:r>
              <a:rPr lang="en-US" altLang="en-US" sz="1000" dirty="0">
                <a:latin typeface="Calibri" panose="020F0502020204030204" pitchFamily="34" charset="0"/>
                <a:ea typeface="Calibri" panose="020F0502020204030204" pitchFamily="34" charset="0"/>
                <a:cs typeface="Calibri" panose="020F0502020204030204" pitchFamily="34" charset="0"/>
              </a:rPr>
              <a:t>Personal Service Contracts</a:t>
            </a:r>
          </a:p>
          <a:p>
            <a:pPr marL="1885950" lvl="3" indent="-285750" eaLnBrk="1" hangingPunct="1">
              <a:lnSpc>
                <a:spcPct val="90000"/>
              </a:lnSpc>
              <a:spcBef>
                <a:spcPct val="0"/>
              </a:spcBef>
            </a:pPr>
            <a:r>
              <a:rPr lang="en-US" altLang="en-US" sz="1000" dirty="0">
                <a:latin typeface="Calibri" panose="020F0502020204030204" pitchFamily="34" charset="0"/>
                <a:ea typeface="Calibri" panose="020F0502020204030204" pitchFamily="34" charset="0"/>
                <a:cs typeface="Calibri" panose="020F0502020204030204" pitchFamily="34" charset="0"/>
              </a:rPr>
              <a:t>Vehicle Purchase Requests</a:t>
            </a:r>
          </a:p>
          <a:p>
            <a:pPr marL="1885950" lvl="3" indent="-285750" eaLnBrk="1" hangingPunct="1">
              <a:lnSpc>
                <a:spcPct val="90000"/>
              </a:lnSpc>
              <a:spcBef>
                <a:spcPct val="0"/>
              </a:spcBef>
            </a:pPr>
            <a:r>
              <a:rPr lang="en-US" altLang="en-US" sz="1000" dirty="0">
                <a:latin typeface="Calibri" panose="020F0502020204030204" pitchFamily="34" charset="0"/>
                <a:ea typeface="Calibri" panose="020F0502020204030204" pitchFamily="34" charset="0"/>
                <a:cs typeface="Calibri" panose="020F0502020204030204" pitchFamily="34" charset="0"/>
              </a:rPr>
              <a:t>Contract Amendment Requests</a:t>
            </a:r>
          </a:p>
          <a:p>
            <a:pPr lvl="2" indent="0" eaLnBrk="1" hangingPunct="1">
              <a:lnSpc>
                <a:spcPct val="90000"/>
              </a:lnSpc>
              <a:spcBef>
                <a:spcPct val="0"/>
              </a:spcBef>
              <a:buNone/>
            </a:pPr>
            <a:endParaRPr lang="en-US" altLang="en-US" sz="1400" dirty="0">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90000"/>
              </a:lnSpc>
              <a:spcBef>
                <a:spcPct val="0"/>
              </a:spcBef>
              <a:buFontTx/>
              <a:buNone/>
            </a:pPr>
            <a:r>
              <a:rPr lang="en-US" altLang="en-US" sz="1600" dirty="0">
                <a:latin typeface="Calibri" panose="020F0502020204030204" pitchFamily="34" charset="0"/>
                <a:ea typeface="Calibri" panose="020F0502020204030204" pitchFamily="34" charset="0"/>
                <a:cs typeface="Calibri" panose="020F0502020204030204" pitchFamily="34" charset="0"/>
              </a:rPr>
              <a:t>For additional details and schedule: </a:t>
            </a:r>
          </a:p>
          <a:p>
            <a:pPr lvl="1" eaLnBrk="1" hangingPunct="1">
              <a:lnSpc>
                <a:spcPct val="90000"/>
              </a:lnSpc>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a:t>
            </a:r>
            <a:r>
              <a:rPr lang="en-US" altLang="en-US" sz="1400" dirty="0">
                <a:latin typeface="Calibri" panose="020F0502020204030204" pitchFamily="34" charset="0"/>
                <a:ea typeface="Calibri" panose="020F0502020204030204" pitchFamily="34" charset="0"/>
                <a:cs typeface="Calibri" panose="020F0502020204030204" pitchFamily="34" charset="0"/>
                <a:hlinkClick r:id="rId2"/>
              </a:rPr>
              <a:t>Procurement Training Schedule</a:t>
            </a:r>
            <a:r>
              <a:rPr lang="en-US" altLang="en-US" sz="1400" dirty="0">
                <a:latin typeface="Calibri" panose="020F0502020204030204" pitchFamily="34" charset="0"/>
                <a:ea typeface="Calibri" panose="020F0502020204030204" pitchFamily="34" charset="0"/>
                <a:cs typeface="Calibri" panose="020F0502020204030204" pitchFamily="34" charset="0"/>
              </a:rPr>
              <a:t> </a:t>
            </a:r>
          </a:p>
          <a:p>
            <a:pPr lvl="1" eaLnBrk="1" hangingPunct="1">
              <a:lnSpc>
                <a:spcPct val="90000"/>
              </a:lnSpc>
              <a:spcBef>
                <a:spcPct val="0"/>
              </a:spcBef>
              <a:buFontTx/>
              <a:buNone/>
            </a:pPr>
            <a:r>
              <a:rPr lang="en-US" altLang="en-US" sz="1400" dirty="0">
                <a:latin typeface="Calibri" panose="020F0502020204030204" pitchFamily="34" charset="0"/>
                <a:ea typeface="Calibri" panose="020F0502020204030204" pitchFamily="34" charset="0"/>
                <a:cs typeface="Calibri" panose="020F0502020204030204" pitchFamily="34" charset="0"/>
              </a:rPr>
              <a:t>		</a:t>
            </a:r>
            <a:r>
              <a:rPr lang="en-US" altLang="en-US" sz="1400" dirty="0">
                <a:latin typeface="Calibri" panose="020F0502020204030204" pitchFamily="34" charset="0"/>
                <a:ea typeface="Calibri" panose="020F0502020204030204" pitchFamily="34" charset="0"/>
                <a:cs typeface="Calibri" panose="020F0502020204030204" pitchFamily="34" charset="0"/>
                <a:hlinkClick r:id="rId3"/>
              </a:rPr>
              <a:t>How to Register for Training</a:t>
            </a:r>
            <a:r>
              <a:rPr lang="en-US" altLang="en-US" sz="1400" dirty="0">
                <a:latin typeface="Calibri" panose="020F0502020204030204" pitchFamily="34" charset="0"/>
                <a:ea typeface="Calibri" panose="020F0502020204030204" pitchFamily="34" charset="0"/>
                <a:cs typeface="Calibri" panose="020F0502020204030204" pitchFamily="34" charset="0"/>
              </a:rPr>
              <a:t> </a:t>
            </a: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90000"/>
              </a:lnSpc>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36869" name="Rectangle 7">
            <a:extLst>
              <a:ext uri="{FF2B5EF4-FFF2-40B4-BE49-F238E27FC236}">
                <a16:creationId xmlns:a16="http://schemas.microsoft.com/office/drawing/2014/main" id="{17662B96-847E-F35A-5381-76187792CDE9}"/>
              </a:ext>
            </a:extLst>
          </p:cNvPr>
          <p:cNvSpPr>
            <a:spLocks noChangeArrowheads="1"/>
          </p:cNvSpPr>
          <p:nvPr/>
        </p:nvSpPr>
        <p:spPr bwMode="auto">
          <a:xfrm>
            <a:off x="1066800" y="990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Training</a:t>
            </a:r>
          </a:p>
        </p:txBody>
      </p:sp>
      <p:pic>
        <p:nvPicPr>
          <p:cNvPr id="2" name="Picture 9">
            <a:extLst>
              <a:ext uri="{FF2B5EF4-FFF2-40B4-BE49-F238E27FC236}">
                <a16:creationId xmlns:a16="http://schemas.microsoft.com/office/drawing/2014/main" id="{6DF2AB33-6310-E663-0778-E21831457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429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5ACAC15-1DC6-B735-BF8B-BD42CBE65EE1}"/>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33</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6522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111FF8D8-7ADF-4C88-B91B-7957E0168D33}"/>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9"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143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FAQ’s</a:t>
            </a:r>
          </a:p>
        </p:txBody>
      </p:sp>
      <p:sp>
        <p:nvSpPr>
          <p:cNvPr id="7"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828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u="sng" dirty="0">
              <a:solidFill>
                <a:schemeClr val="tx2"/>
              </a:solidFill>
            </a:endParaRPr>
          </a:p>
        </p:txBody>
      </p:sp>
      <p:sp>
        <p:nvSpPr>
          <p:cNvPr id="2" name="TextBox 1"/>
          <p:cNvSpPr txBox="1"/>
          <p:nvPr/>
        </p:nvSpPr>
        <p:spPr>
          <a:xfrm>
            <a:off x="1066800" y="1643332"/>
            <a:ext cx="7772400" cy="4891339"/>
          </a:xfrm>
          <a:prstGeom prst="rect">
            <a:avLst/>
          </a:prstGeom>
          <a:noFill/>
        </p:spPr>
        <p:txBody>
          <a:bodyPr wrap="square" rtlCol="0">
            <a:spAutoFit/>
          </a:bodyPr>
          <a:lstStyle/>
          <a:p>
            <a:pPr marR="0">
              <a:spcBef>
                <a:spcPts val="3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A supplier gave me a written agreement to sign.  Who can sign this agreement with the supplier?</a:t>
            </a:r>
            <a:endParaRPr lang="en-US" sz="1100" b="1" i="1" dirty="0">
              <a:latin typeface="Calibri" panose="020F0502020204030204" pitchFamily="34" charset="0"/>
              <a:ea typeface="Calibri" panose="020F0502020204030204" pitchFamily="34" charset="0"/>
              <a:cs typeface="Calibri" panose="020F0502020204030204" pitchFamily="34" charset="0"/>
            </a:endParaRPr>
          </a:p>
          <a:p>
            <a:pPr marR="0">
              <a:spcBef>
                <a:spcPts val="30"/>
              </a:spcBef>
              <a:spcAft>
                <a:spcPts val="0"/>
              </a:spcAft>
            </a:pPr>
            <a:endParaRPr lang="en-US" sz="1100" b="1" i="1" dirty="0">
              <a:solidFill>
                <a:srgbClr val="1F1F1F"/>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30"/>
              </a:spcBef>
              <a:spcAft>
                <a:spcPts val="0"/>
              </a:spcAft>
            </a:pP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Departments</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do</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not</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have authority</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to sign written agreements</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with</a:t>
            </a:r>
            <a:r>
              <a:rPr lang="en-US" sz="1100" b="1" u="sng"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b="1" u="sng"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suppliers</a:t>
            </a:r>
            <a:r>
              <a:rPr lang="en-US" sz="1100"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Only a Procurement Services representative has the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authority</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to review  and sign a  written  supplier  agreement. In addition</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to containing</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terms</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which are not legal for a state agency to agree,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liability</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can be tremendous.</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Failure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to</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obtain proper</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review</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can </a:t>
            </a:r>
            <a:r>
              <a:rPr lang="en-US" sz="1100" spc="-3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leave the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signatory at personal liability. Departments should</a:t>
            </a:r>
            <a:r>
              <a:rPr lang="en-US" sz="1100" spc="18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review</a:t>
            </a:r>
            <a:r>
              <a:rPr lang="en-US" sz="1100" spc="19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18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agreement</a:t>
            </a:r>
            <a:r>
              <a:rPr lang="en-US" sz="1100" spc="22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and</a:t>
            </a:r>
            <a:r>
              <a:rPr lang="en-US" sz="1100" spc="12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if </a:t>
            </a:r>
            <a:r>
              <a:rPr lang="en-US" sz="1100" spc="-3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they</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agree with</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 "supplier</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performance"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portion of</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agreement</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they should submit the agreement to Procurement Services via</a:t>
            </a:r>
            <a:r>
              <a:rPr lang="en-US" sz="1100" spc="9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1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150" dirty="0">
                <a:solidFill>
                  <a:srgbClr val="1F1F1F"/>
                </a:solidFill>
                <a:latin typeface="Calibri" panose="020F0502020204030204" pitchFamily="34" charset="0"/>
                <a:ea typeface="Calibri" panose="020F0502020204030204" pitchFamily="34" charset="0"/>
                <a:cs typeface="Calibri" panose="020F0502020204030204" pitchFamily="34" charset="0"/>
                <a:hlinkClick r:id="rId2"/>
              </a:rPr>
              <a:t>Workday Strategic Sourcing Department Intake form</a:t>
            </a:r>
            <a:r>
              <a:rPr lang="en-US" sz="1100" spc="150" dirty="0">
                <a:solidFill>
                  <a:srgbClr val="1F1F1F"/>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t>
            </a:r>
          </a:p>
          <a:p>
            <a:pPr marL="454660" marR="169545" indent="2540">
              <a:lnSpc>
                <a:spcPct val="135000"/>
              </a:lnSpc>
              <a:spcBef>
                <a:spcPts val="0"/>
              </a:spcBef>
              <a:spcAft>
                <a:spcPts val="0"/>
              </a:spcAft>
            </a:pPr>
            <a:endPar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endParaRPr>
          </a:p>
          <a:p>
            <a:pPr marR="0">
              <a:spcBef>
                <a:spcPts val="3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1" i="1" dirty="0">
                <a:latin typeface="Calibri" panose="020F0502020204030204" pitchFamily="34" charset="0"/>
                <a:ea typeface="Calibri" panose="020F0502020204030204" pitchFamily="34" charset="0"/>
                <a:cs typeface="Calibri" panose="020F0502020204030204" pitchFamily="34" charset="0"/>
              </a:rPr>
              <a:t>Is it ok to obtain goods and services prior to obtaining a Purchase Order?</a:t>
            </a:r>
          </a:p>
          <a:p>
            <a:pPr marR="0">
              <a:spcBef>
                <a:spcPts val="30"/>
              </a:spcBef>
              <a:spcAft>
                <a:spcPts val="0"/>
              </a:spcAft>
            </a:pPr>
            <a:endParaRPr lang="en-US" sz="1100" b="1" i="1" dirty="0">
              <a:solidFill>
                <a:srgbClr val="1F1F1F"/>
              </a:solidFill>
              <a:latin typeface="Calibri" panose="020F0502020204030204" pitchFamily="34" charset="0"/>
              <a:ea typeface="Calibri" panose="020F0502020204030204" pitchFamily="34" charset="0"/>
              <a:cs typeface="Calibri" panose="020F0502020204030204" pitchFamily="34" charset="0"/>
            </a:endParaRPr>
          </a:p>
          <a:p>
            <a:pPr marR="0">
              <a:spcBef>
                <a:spcPts val="30"/>
              </a:spcBef>
              <a:spcAft>
                <a:spcPts val="0"/>
              </a:spcAft>
            </a:pPr>
            <a:r>
              <a:rPr lang="en-US" sz="1100" dirty="0">
                <a:solidFill>
                  <a:srgbClr val="1F1F1F"/>
                </a:solidFill>
                <a:highlight>
                  <a:srgbClr val="FFFF00"/>
                </a:highlight>
                <a:latin typeface="Calibri" panose="020F0502020204030204" pitchFamily="34" charset="0"/>
                <a:ea typeface="Calibri" panose="020F0502020204030204" pitchFamily="34" charset="0"/>
                <a:cs typeface="Calibri" panose="020F0502020204030204" pitchFamily="34" charset="0"/>
              </a:rPr>
              <a:t>D</a:t>
            </a:r>
            <a:r>
              <a:rPr lang="en-US" sz="1100"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epartments should always obtain a Purchase Order for Goods or</a:t>
            </a:r>
            <a:r>
              <a:rPr lang="en-US" sz="1100" spc="5"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Services </a:t>
            </a:r>
            <a:r>
              <a:rPr lang="en-US" sz="1100" b="1"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prior</a:t>
            </a:r>
            <a:r>
              <a:rPr lang="en-US" sz="1100" dirty="0">
                <a:solidFill>
                  <a:srgbClr val="1F1F1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to receiving such</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Obtaining Goods and Services</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without</a:t>
            </a:r>
            <a:r>
              <a:rPr lang="en-US" sz="1100" spc="5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6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issuance</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a:t>
            </a:r>
            <a:r>
              <a:rPr lang="en-US" sz="1100" spc="9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an</a:t>
            </a:r>
            <a:r>
              <a:rPr lang="en-US" sz="1100" spc="-4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official</a:t>
            </a:r>
            <a:r>
              <a:rPr lang="en-US" sz="1100" spc="-1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UofL</a:t>
            </a:r>
            <a:r>
              <a:rPr lang="en-US" sz="1100" spc="-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Purchase</a:t>
            </a:r>
            <a:r>
              <a:rPr lang="en-US" sz="1100" spc="3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Order</a:t>
            </a:r>
            <a:r>
              <a:rPr lang="en-US" sz="1100" spc="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may</a:t>
            </a:r>
            <a:r>
              <a:rPr lang="en-US" sz="1100" spc="-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place the </a:t>
            </a:r>
            <a:r>
              <a:rPr lang="en-US" sz="1100" spc="-38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University/Department</a:t>
            </a:r>
            <a:r>
              <a:rPr lang="en-US" sz="1100" spc="-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in</a:t>
            </a:r>
            <a:r>
              <a:rPr lang="en-US" sz="1100" spc="-6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direct</a:t>
            </a:r>
            <a:r>
              <a:rPr lang="en-US" sz="1100" spc="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violation</a:t>
            </a:r>
            <a:r>
              <a:rPr lang="en-US" sz="1100" spc="3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a:t>
            </a:r>
            <a:r>
              <a:rPr lang="en-US" sz="1100" spc="1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State</a:t>
            </a:r>
            <a:r>
              <a:rPr lang="en-US" sz="1100" spc="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Procurement</a:t>
            </a:r>
            <a:r>
              <a:rPr lang="en-US" sz="1100" spc="1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Laws.</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Additionally, the individual placing any order without a Purchase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Order may</a:t>
            </a:r>
            <a:r>
              <a:rPr lang="en-US" sz="1100" spc="-7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also</a:t>
            </a:r>
            <a:r>
              <a:rPr lang="en-US" sz="1100" spc="-3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be</a:t>
            </a:r>
            <a:r>
              <a:rPr lang="en-US" sz="1100" spc="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held</a:t>
            </a:r>
            <a:r>
              <a:rPr lang="en-US" sz="1100" spc="-4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personally</a:t>
            </a:r>
            <a:r>
              <a:rPr lang="en-US" sz="1100" spc="6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responsible</a:t>
            </a:r>
            <a:r>
              <a:rPr lang="en-US" sz="1100" spc="5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for</a:t>
            </a:r>
            <a:r>
              <a:rPr lang="en-US" sz="1100" spc="8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payment</a:t>
            </a:r>
            <a:r>
              <a:rPr lang="en-US" sz="1100" spc="1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a:t>
            </a:r>
            <a:r>
              <a:rPr lang="en-US" sz="1100" spc="2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that</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transaction.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4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R="0">
              <a:spcBef>
                <a:spcPts val="40"/>
              </a:spcBef>
              <a:spcAft>
                <a:spcPts val="0"/>
              </a:spcAft>
            </a:pP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Where</a:t>
            </a:r>
            <a:r>
              <a:rPr lang="en-US" sz="1100" b="1" i="1" kern="0" spc="4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do</a:t>
            </a:r>
            <a:r>
              <a:rPr lang="en-US" sz="1100" b="1" i="1" kern="0" spc="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a:t>
            </a:r>
            <a:r>
              <a:rPr lang="en-US" sz="1100" b="1" i="1" kern="0" spc="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send</a:t>
            </a:r>
            <a:r>
              <a:rPr lang="en-US" sz="1100" b="1" i="1" kern="0" spc="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invoices?</a:t>
            </a:r>
            <a:r>
              <a:rPr lang="en-US" sz="1100" b="1" i="1" kern="0" spc="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How</a:t>
            </a:r>
            <a:r>
              <a:rPr lang="en-US" sz="1100" b="1" i="1" kern="0" spc="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can</a:t>
            </a:r>
            <a:r>
              <a:rPr lang="en-US" sz="1100" b="1" i="1" kern="0" spc="5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a:t>
            </a:r>
            <a:r>
              <a:rPr lang="en-US" sz="1100" b="1" i="1" kern="0" spc="7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check</a:t>
            </a:r>
            <a:r>
              <a:rPr lang="en-US" sz="1100" b="1" i="1" kern="0" spc="4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on</a:t>
            </a:r>
            <a:r>
              <a:rPr lang="en-US" sz="1100" b="1" i="1" kern="0" spc="3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b="1" i="1" kern="0" spc="3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status</a:t>
            </a:r>
            <a:r>
              <a:rPr lang="en-US" sz="1100" b="1" i="1" kern="0" spc="4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a:t>
            </a:r>
            <a:r>
              <a:rPr lang="en-US" sz="1100" b="1" i="1" kern="0" spc="4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an </a:t>
            </a:r>
            <a:r>
              <a:rPr lang="en-US" sz="1100" b="1" i="1" kern="0" spc="-3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invoice?</a:t>
            </a:r>
            <a:endParaRPr lang="en-US" sz="1100" b="1" i="1"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30"/>
              </a:spcBef>
              <a:spcAft>
                <a:spcPts val="0"/>
              </a:spcAft>
            </a:pPr>
            <a:endPar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30"/>
              </a:spcBef>
              <a:spcAft>
                <a:spcPts val="0"/>
              </a:spcAft>
            </a:pP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All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invoices for the academic campus are handled by and should be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sent</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to</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UofL Controllers</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Office, Service</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Complex</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Building. All original </a:t>
            </a:r>
            <a:r>
              <a:rPr lang="en-US" sz="1100" spc="-3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invoices</a:t>
            </a:r>
            <a:r>
              <a:rPr lang="en-US" sz="1100" spc="2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should</a:t>
            </a:r>
            <a:r>
              <a:rPr lang="en-US" sz="1100" spc="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be</a:t>
            </a:r>
            <a:r>
              <a:rPr lang="en-US" sz="1100" spc="-2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sent</a:t>
            </a:r>
            <a:r>
              <a:rPr lang="en-US" sz="1100" spc="3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directly</a:t>
            </a:r>
            <a:r>
              <a:rPr lang="en-US" sz="1100" spc="5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to</a:t>
            </a:r>
            <a:r>
              <a:rPr lang="en-US" sz="1100" spc="2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them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hlinkClick r:id="rId3"/>
              </a:rPr>
              <a:t>acctspay@louisville.edu</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 The invoice must include a valid contract number or purchase order number. If this information is not included, the invoice may be returned to the requestor and cause a delay in payment.</a:t>
            </a:r>
          </a:p>
          <a:p>
            <a:pPr marL="0" marR="0">
              <a:spcBef>
                <a:spcPts val="30"/>
              </a:spcBef>
              <a:spcAft>
                <a:spcPts val="0"/>
              </a:spcAft>
            </a:pPr>
            <a:endParaRPr lang="en-US" sz="1100" b="1" i="1" kern="0" dirty="0">
              <a:solidFill>
                <a:srgbClr val="1F1F1F"/>
              </a:solidFill>
              <a:latin typeface="Calibri" panose="020F0502020204030204" pitchFamily="34" charset="0"/>
              <a:ea typeface="Calibri" panose="020F0502020204030204" pitchFamily="34" charset="0"/>
              <a:cs typeface="Calibri" panose="020F0502020204030204" pitchFamily="34" charset="0"/>
            </a:endParaRPr>
          </a:p>
          <a:p>
            <a:pPr marL="0" marR="0">
              <a:spcBef>
                <a:spcPts val="30"/>
              </a:spcBef>
              <a:spcAft>
                <a:spcPts val="0"/>
              </a:spcAft>
            </a:pP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How</a:t>
            </a:r>
            <a:r>
              <a:rPr lang="en-US" sz="1100" b="1" i="1" kern="0" spc="9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do</a:t>
            </a:r>
            <a:r>
              <a:rPr lang="en-US" sz="1100" b="1" i="1" kern="0" spc="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I</a:t>
            </a:r>
            <a:r>
              <a:rPr lang="en-US" sz="1100" b="1" i="1" kern="0" spc="5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know</a:t>
            </a:r>
            <a:r>
              <a:rPr lang="en-US" sz="1100" b="1" i="1" kern="0" spc="16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which</a:t>
            </a:r>
            <a:r>
              <a:rPr lang="en-US" sz="1100" b="1" i="1" kern="0" spc="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contract</a:t>
            </a:r>
            <a:r>
              <a:rPr lang="en-US" sz="1100" b="1" i="1" kern="0" spc="7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administrator</a:t>
            </a:r>
            <a:r>
              <a:rPr lang="en-US" sz="1100" b="1" i="1" kern="0" spc="16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handles</a:t>
            </a:r>
            <a:r>
              <a:rPr lang="en-US" sz="1100" b="1" i="1" kern="0" spc="12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which</a:t>
            </a:r>
            <a:r>
              <a:rPr lang="en-US" sz="1100" b="1" i="1" kern="0" spc="-3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b="1" i="1" kern="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commodities/services?</a:t>
            </a:r>
            <a:endParaRPr lang="en-US" sz="1100" b="1" i="1"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 </a:t>
            </a:r>
            <a:endParaRPr lang="en-US" sz="1100" b="1" i="1"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a:t>
            </a:r>
            <a:r>
              <a:rPr lang="en-US" sz="1100" spc="1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listing</a:t>
            </a:r>
            <a:r>
              <a:rPr lang="en-US" sz="1100" spc="8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of</a:t>
            </a:r>
            <a:r>
              <a:rPr lang="en-US" sz="1100" spc="14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the</a:t>
            </a:r>
            <a:r>
              <a:rPr lang="en-US" sz="1100" spc="3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Procurement Services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Staff</a:t>
            </a:r>
            <a:r>
              <a:rPr lang="en-US" sz="1100" spc="1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and</a:t>
            </a:r>
            <a:r>
              <a:rPr lang="en-US" sz="1100" spc="6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Staff</a:t>
            </a:r>
            <a:r>
              <a:rPr lang="en-US" sz="1100" spc="1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Category</a:t>
            </a:r>
            <a:r>
              <a:rPr lang="en-US" sz="1100" spc="-37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Assignments</a:t>
            </a:r>
            <a:r>
              <a:rPr lang="en-US" sz="1100" spc="21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can</a:t>
            </a:r>
            <a:r>
              <a:rPr lang="en-US" sz="1100" spc="3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be</a:t>
            </a:r>
            <a:r>
              <a:rPr lang="en-US" sz="1100" spc="105"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found</a:t>
            </a:r>
            <a:r>
              <a:rPr lang="en-US" sz="1100" spc="5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at</a:t>
            </a:r>
            <a:r>
              <a:rPr lang="en-US" sz="1100" spc="105" dirty="0">
                <a:solidFill>
                  <a:srgbClr val="1F1F1F"/>
                </a:solidFill>
                <a:latin typeface="Calibri" panose="020F0502020204030204" pitchFamily="34" charset="0"/>
                <a:ea typeface="Calibri" panose="020F0502020204030204" pitchFamily="34" charset="0"/>
                <a:cs typeface="Calibri" panose="020F0502020204030204" pitchFamily="34" charset="0"/>
              </a:rPr>
              <a:t> </a:t>
            </a:r>
            <a:r>
              <a:rPr lang="en-US" sz="1100" spc="105" dirty="0">
                <a:solidFill>
                  <a:srgbClr val="1F1F1F"/>
                </a:solidFill>
                <a:latin typeface="Calibri" panose="020F0502020204030204" pitchFamily="34" charset="0"/>
                <a:ea typeface="Calibri" panose="020F0502020204030204" pitchFamily="34" charset="0"/>
                <a:cs typeface="Calibri" panose="020F0502020204030204" pitchFamily="34" charset="0"/>
                <a:hlinkClick r:id="rId4"/>
              </a:rPr>
              <a:t>Category Listing by Contact Administrator</a:t>
            </a:r>
            <a:r>
              <a:rPr lang="en-US" sz="1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t>
            </a:r>
            <a:endParaRPr lang="en-US" sz="1100" dirty="0">
              <a:solidFill>
                <a:srgbClr val="1F1F1F"/>
              </a:solidFill>
              <a:latin typeface="Arial" panose="020B0604020202020204" pitchFamily="34" charset="0"/>
              <a:ea typeface="Arial" panose="020B0604020202020204" pitchFamily="34" charset="0"/>
            </a:endParaRPr>
          </a:p>
          <a:p>
            <a:pPr marL="0" marR="0">
              <a:spcBef>
                <a:spcPts val="30"/>
              </a:spcBef>
              <a:spcAft>
                <a:spcPts val="0"/>
              </a:spcAft>
            </a:pPr>
            <a:endParaRPr lang="en-US" sz="1100" i="1" dirty="0">
              <a:effectLst/>
              <a:latin typeface="Arial" panose="020B0604020202020204" pitchFamily="34" charset="0"/>
              <a:ea typeface="Arial" panose="020B0604020202020204" pitchFamily="34" charset="0"/>
            </a:endParaRPr>
          </a:p>
          <a:p>
            <a:pPr marL="0" marR="0">
              <a:spcBef>
                <a:spcPts val="20"/>
              </a:spcBef>
              <a:spcAft>
                <a:spcPts val="0"/>
              </a:spcAft>
            </a:pPr>
            <a:r>
              <a:rPr lang="en-US" sz="1100" dirty="0">
                <a:effectLst/>
                <a:latin typeface="Arial" panose="020B0604020202020204" pitchFamily="34" charset="0"/>
                <a:ea typeface="Arial" panose="020B0604020202020204" pitchFamily="34" charset="0"/>
              </a:rPr>
              <a:t> </a:t>
            </a:r>
          </a:p>
        </p:txBody>
      </p:sp>
      <p:pic>
        <p:nvPicPr>
          <p:cNvPr id="3" name="Picture 9">
            <a:extLst>
              <a:ext uri="{FF2B5EF4-FFF2-40B4-BE49-F238E27FC236}">
                <a16:creationId xmlns:a16="http://schemas.microsoft.com/office/drawing/2014/main" id="{391A2D21-7D56-4DED-353C-098D5522E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6BE9F20-91E4-621B-F264-20F6F04DC932}"/>
              </a:ext>
            </a:extLst>
          </p:cNvPr>
          <p:cNvSpPr>
            <a:spLocks noGrp="1"/>
          </p:cNvSpPr>
          <p:nvPr>
            <p:ph type="sldNum" sz="quarter" idx="12"/>
          </p:nvPr>
        </p:nvSpPr>
        <p:spPr>
          <a:xfrm>
            <a:off x="6553200" y="6395049"/>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34</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728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111FF8D8-7ADF-4C88-B91B-7957E0168D33}"/>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9"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914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u="sng" dirty="0">
                <a:solidFill>
                  <a:schemeClr val="tx2"/>
                </a:solidFill>
                <a:latin typeface="Calibri" panose="020F0502020204030204" pitchFamily="34" charset="0"/>
                <a:ea typeface="Calibri" panose="020F0502020204030204" pitchFamily="34" charset="0"/>
                <a:cs typeface="Calibri" panose="020F0502020204030204" pitchFamily="34" charset="0"/>
              </a:rPr>
              <a:t>FAQ’s</a:t>
            </a:r>
            <a:endPar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828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u="sng" dirty="0">
              <a:solidFill>
                <a:schemeClr val="tx2"/>
              </a:solidFill>
            </a:endParaRPr>
          </a:p>
        </p:txBody>
      </p:sp>
      <p:sp>
        <p:nvSpPr>
          <p:cNvPr id="2" name="TextBox 1"/>
          <p:cNvSpPr txBox="1"/>
          <p:nvPr/>
        </p:nvSpPr>
        <p:spPr>
          <a:xfrm>
            <a:off x="1066800" y="1427480"/>
            <a:ext cx="7772400" cy="5339923"/>
          </a:xfrm>
          <a:prstGeom prst="rect">
            <a:avLst/>
          </a:prstGeom>
          <a:noFill/>
        </p:spPr>
        <p:txBody>
          <a:bodyPr wrap="square" rtlCol="0">
            <a:spAutoFit/>
          </a:bodyPr>
          <a:lstStyle/>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I found a lower priced item on the internet.  Since it’s cheaper is it ok for me to order?</a:t>
            </a:r>
          </a:p>
          <a:p>
            <a:pPr marR="0">
              <a:spcBef>
                <a:spcPts val="20"/>
              </a:spcBef>
              <a:spcAft>
                <a:spcPts val="0"/>
              </a:spcAft>
            </a:pPr>
            <a:endParaRPr lang="en-US" sz="1100" b="1" i="1" dirty="0">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Contracting structure for good and services purchased by the University can range from  very restrictive to having some flexibility depending on the individual commodity.  In general, departments should utilize the University’s contracted suppliers for purchases.  Contact the appropriate Procurement Services staff person at </a:t>
            </a:r>
            <a:r>
              <a:rPr lang="en-US" sz="1100" dirty="0">
                <a:latin typeface="Calibri" panose="020F0502020204030204" pitchFamily="34" charset="0"/>
                <a:ea typeface="Calibri" panose="020F0502020204030204" pitchFamily="34" charset="0"/>
                <a:cs typeface="Calibri" panose="020F0502020204030204" pitchFamily="34" charset="0"/>
                <a:hlinkClick r:id="rId2"/>
              </a:rPr>
              <a:t>purchase@louisville.edu</a:t>
            </a:r>
            <a:r>
              <a:rPr lang="en-US" sz="1100" dirty="0">
                <a:latin typeface="Calibri" panose="020F0502020204030204" pitchFamily="34" charset="0"/>
                <a:ea typeface="Calibri" panose="020F0502020204030204" pitchFamily="34" charset="0"/>
                <a:cs typeface="Calibri" panose="020F0502020204030204" pitchFamily="34" charset="0"/>
              </a:rPr>
              <a:t> if you have a question about purchasing a specific product from a non-contracted supplier.</a:t>
            </a:r>
          </a:p>
          <a:p>
            <a:pPr marR="0">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b="1" i="1" dirty="0">
                <a:latin typeface="Calibri" panose="020F0502020204030204" pitchFamily="34" charset="0"/>
                <a:ea typeface="Calibri" panose="020F0502020204030204" pitchFamily="34" charset="0"/>
                <a:cs typeface="Calibri" panose="020F0502020204030204" pitchFamily="34" charset="0"/>
              </a:rPr>
              <a:t>What is a PSC? How do I determine if I need to use one? Are there Forms for this?</a:t>
            </a:r>
          </a:p>
          <a:p>
            <a:pPr>
              <a:spcBef>
                <a:spcPts val="20"/>
              </a:spcBef>
              <a:spcAft>
                <a:spcPts val="0"/>
              </a:spcAft>
            </a:pPr>
            <a:endParaRPr lang="en-US" sz="1100" b="1" i="1"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Under the Kentucky Model Procurement Code, a personal service contract is an agreement whereby an individual, firm, partnership, or corporation is to perform certain services requiring  professional skill or professional judgment for a specified period, at an agreed upon price. Personal service contracts are governed by the state, require additional approvals, and have no solicitation threshold. Common services associated with PSC's include attorneys, design, architectural firms, consulting, licensed professionals, etc.</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More information about PSC's can be found on the Procurement Services website under </a:t>
            </a:r>
            <a:r>
              <a:rPr lang="en-US" sz="1100" dirty="0">
                <a:latin typeface="Calibri" panose="020F0502020204030204" pitchFamily="34" charset="0"/>
                <a:ea typeface="Calibri" panose="020F0502020204030204" pitchFamily="34" charset="0"/>
                <a:cs typeface="Calibri" panose="020F0502020204030204" pitchFamily="34" charset="0"/>
                <a:hlinkClick r:id="rId3"/>
              </a:rPr>
              <a:t>Personal Services Contract</a:t>
            </a:r>
            <a:r>
              <a:rPr lang="en-US" sz="1100" dirty="0">
                <a:latin typeface="Calibri" panose="020F0502020204030204" pitchFamily="34" charset="0"/>
                <a:ea typeface="Calibri" panose="020F0502020204030204" pitchFamily="34" charset="0"/>
                <a:cs typeface="Calibri" panose="020F0502020204030204" pitchFamily="34" charset="0"/>
              </a:rPr>
              <a:t>.</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b="1" i="1" dirty="0">
                <a:latin typeface="Calibri" panose="020F0502020204030204" pitchFamily="34" charset="0"/>
                <a:ea typeface="Calibri" panose="020F0502020204030204" pitchFamily="34" charset="0"/>
                <a:cs typeface="Calibri" panose="020F0502020204030204" pitchFamily="34" charset="0"/>
              </a:rPr>
              <a:t>I need to hire a consultant. What should I do?</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See answer above regarding PSC’s.</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b="1" i="1" dirty="0">
                <a:latin typeface="Calibri" panose="020F0502020204030204" pitchFamily="34" charset="0"/>
                <a:ea typeface="Calibri" panose="020F0502020204030204" pitchFamily="34" charset="0"/>
                <a:cs typeface="Calibri" panose="020F0502020204030204" pitchFamily="34" charset="0"/>
              </a:rPr>
              <a:t>What items am I required to order from the Stockroom?</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hlinkClick r:id="rId4"/>
              </a:rPr>
              <a:t>Purchasing Policy 8.00</a:t>
            </a:r>
            <a:r>
              <a:rPr lang="en-US" sz="1100" dirty="0">
                <a:latin typeface="Calibri" panose="020F0502020204030204" pitchFamily="34" charset="0"/>
                <a:ea typeface="Calibri" panose="020F0502020204030204" pitchFamily="34" charset="0"/>
                <a:cs typeface="Calibri" panose="020F0502020204030204" pitchFamily="34" charset="0"/>
              </a:rPr>
              <a:t> : The Department of Procurement Services shall identify items of common usage throughout the University to facilitate quantity buying. Where economically practical, such items may be carried in inventory in the Stockroom for the purpose of providing a ready supply of such items to using departments. The Stockroom is the designated source from which all budgetary units are required to purchase supplies such as paper products, maintenance supplies, and other miscellaneous supplies</a:t>
            </a:r>
            <a:r>
              <a:rPr lang="en-US" sz="1100" b="1" dirty="0">
                <a:latin typeface="Calibri" panose="020F0502020204030204" pitchFamily="34" charset="0"/>
                <a:ea typeface="Calibri" panose="020F0502020204030204" pitchFamily="34" charset="0"/>
                <a:cs typeface="Calibri" panose="020F0502020204030204" pitchFamily="34" charset="0"/>
              </a:rPr>
              <a:t>. </a:t>
            </a:r>
            <a:r>
              <a:rPr lang="en-US" sz="1100" b="1" dirty="0">
                <a:highlight>
                  <a:srgbClr val="FFFF00"/>
                </a:highlight>
                <a:latin typeface="Calibri" panose="020F0502020204030204" pitchFamily="34" charset="0"/>
                <a:ea typeface="Calibri" panose="020F0502020204030204" pitchFamily="34" charset="0"/>
                <a:cs typeface="Calibri" panose="020F0502020204030204" pitchFamily="34" charset="0"/>
              </a:rPr>
              <a:t>Items available at the Stockroom must not be purchased from any other source</a:t>
            </a:r>
            <a:r>
              <a:rPr lang="en-US" sz="1100"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US" sz="1100" dirty="0">
                <a:latin typeface="Calibri" panose="020F0502020204030204" pitchFamily="34" charset="0"/>
                <a:ea typeface="Calibri" panose="020F0502020204030204" pitchFamily="34" charset="0"/>
                <a:cs typeface="Calibri" panose="020F0502020204030204" pitchFamily="34" charset="0"/>
              </a:rPr>
              <a:t> A list of Stockroom items can be found at </a:t>
            </a:r>
            <a:r>
              <a:rPr lang="en-US" sz="1100" dirty="0">
                <a:latin typeface="Calibri" panose="020F0502020204030204" pitchFamily="34" charset="0"/>
                <a:ea typeface="Calibri" panose="020F0502020204030204" pitchFamily="34" charset="0"/>
                <a:cs typeface="Calibri" panose="020F0502020204030204" pitchFamily="34" charset="0"/>
                <a:hlinkClick r:id="rId5"/>
              </a:rPr>
              <a:t>Stockroom Catalog</a:t>
            </a:r>
            <a:r>
              <a:rPr lang="en-US" sz="1100" dirty="0">
                <a:latin typeface="Calibri" panose="020F0502020204030204" pitchFamily="34" charset="0"/>
                <a:ea typeface="Calibri" panose="020F0502020204030204" pitchFamily="34" charset="0"/>
                <a:cs typeface="Calibri" panose="020F0502020204030204" pitchFamily="34" charset="0"/>
              </a:rPr>
              <a:t>.</a:t>
            </a:r>
          </a:p>
          <a:p>
            <a:pPr>
              <a:spcBef>
                <a:spcPts val="20"/>
              </a:spcBef>
              <a:spcAft>
                <a:spcPts val="0"/>
              </a:spcAft>
            </a:pPr>
            <a:endParaRPr lang="en-US" sz="1100" dirty="0">
              <a:latin typeface="Arial" panose="020B0604020202020204" pitchFamily="34" charset="0"/>
            </a:endParaRPr>
          </a:p>
          <a:p>
            <a:pPr lvl="1">
              <a:spcBef>
                <a:spcPts val="20"/>
              </a:spcBef>
              <a:spcAft>
                <a:spcPts val="0"/>
              </a:spcAft>
            </a:pPr>
            <a:endParaRPr lang="en-US" sz="1100" b="1" i="1" dirty="0">
              <a:latin typeface="Arial" panose="020B0604020202020204" pitchFamily="34" charset="0"/>
            </a:endParaRPr>
          </a:p>
          <a:p>
            <a:pPr lvl="1">
              <a:spcBef>
                <a:spcPts val="20"/>
              </a:spcBef>
              <a:spcAft>
                <a:spcPts val="0"/>
              </a:spcAft>
            </a:pPr>
            <a:r>
              <a:rPr lang="en-US" sz="1100" dirty="0">
                <a:effectLst/>
                <a:latin typeface="Arial" panose="020B0604020202020204" pitchFamily="34" charset="0"/>
                <a:ea typeface="Arial" panose="020B0604020202020204" pitchFamily="34" charset="0"/>
              </a:rPr>
              <a:t> </a:t>
            </a:r>
          </a:p>
        </p:txBody>
      </p:sp>
      <p:pic>
        <p:nvPicPr>
          <p:cNvPr id="3" name="Picture 9">
            <a:extLst>
              <a:ext uri="{FF2B5EF4-FFF2-40B4-BE49-F238E27FC236}">
                <a16:creationId xmlns:a16="http://schemas.microsoft.com/office/drawing/2014/main" id="{59D1052D-11F9-335E-68A6-FF5A658ED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492610" y="0"/>
            <a:ext cx="2746341" cy="104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BED2B96-B8F1-0E4C-09CA-DD629EFEDEB8}"/>
              </a:ext>
            </a:extLst>
          </p:cNvPr>
          <p:cNvSpPr>
            <a:spLocks noGrp="1"/>
          </p:cNvSpPr>
          <p:nvPr>
            <p:ph type="sldNum" sz="quarter" idx="12"/>
          </p:nvPr>
        </p:nvSpPr>
        <p:spPr>
          <a:xfrm>
            <a:off x="6553200" y="6403675"/>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35</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2642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111FF8D8-7ADF-4C88-B91B-7957E0168D33}"/>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9"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143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FAQ’s</a:t>
            </a:r>
          </a:p>
        </p:txBody>
      </p:sp>
      <p:sp>
        <p:nvSpPr>
          <p:cNvPr id="7"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828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u="sng" dirty="0">
              <a:solidFill>
                <a:schemeClr val="tx2"/>
              </a:solidFill>
            </a:endParaRPr>
          </a:p>
        </p:txBody>
      </p:sp>
      <p:sp>
        <p:nvSpPr>
          <p:cNvPr id="2" name="TextBox 1"/>
          <p:cNvSpPr txBox="1"/>
          <p:nvPr/>
        </p:nvSpPr>
        <p:spPr>
          <a:xfrm>
            <a:off x="1066800" y="1676400"/>
            <a:ext cx="7772400" cy="4324261"/>
          </a:xfrm>
          <a:prstGeom prst="rect">
            <a:avLst/>
          </a:prstGeom>
          <a:noFill/>
        </p:spPr>
        <p:txBody>
          <a:bodyPr wrap="square" rtlCol="0">
            <a:spAutoFit/>
          </a:bodyPr>
          <a:lstStyle/>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Where can I find a sales tax exemption certificate?</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 Sales Tax Exemption Certificate can be found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2"/>
              </a:rPr>
              <a:t>Kentucky Sales and Use Tax Exemption Form</a:t>
            </a:r>
            <a:r>
              <a:rPr lang="en-US" sz="1100" dirty="0">
                <a:effectLst/>
                <a:latin typeface="Calibri" panose="020F0502020204030204" pitchFamily="34" charset="0"/>
                <a:ea typeface="Calibri" panose="020F0502020204030204" pitchFamily="34" charset="0"/>
                <a:cs typeface="Calibri" panose="020F0502020204030204" pitchFamily="34" charset="0"/>
              </a:rPr>
              <a:t>.</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What is the procedure for leasing equipment?</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As stated in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3"/>
              </a:rPr>
              <a:t>Purchasing Policy 32.00 Long Term Lease Equipment</a:t>
            </a:r>
            <a:r>
              <a:rPr lang="en-US" sz="1100" dirty="0">
                <a:effectLst/>
                <a:latin typeface="Calibri" panose="020F0502020204030204" pitchFamily="34" charset="0"/>
                <a:ea typeface="Calibri" panose="020F0502020204030204" pitchFamily="34" charset="0"/>
                <a:cs typeface="Calibri" panose="020F0502020204030204" pitchFamily="34" charset="0"/>
              </a:rPr>
              <a:t>: The University of Louisville currently has a financial institution with an established Master Lease to finance equipment over time. The master leases do not preclude the need to solicit competitive bids to establish the cost to be financed, if items are not covered by an already established contract. See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4"/>
              </a:rPr>
              <a:t>Long-Term Lease Equipment Procedures</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What can I buy and not buy with my ProCard?</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 full listing of Suggested ProCard Uses and Limitations can be found at: </a:t>
            </a:r>
            <a:r>
              <a:rPr lang="en-US" sz="1100" dirty="0" err="1">
                <a:effectLst/>
                <a:latin typeface="Calibri" panose="020F0502020204030204" pitchFamily="34" charset="0"/>
                <a:ea typeface="Calibri" panose="020F0502020204030204" pitchFamily="34" charset="0"/>
                <a:cs typeface="Calibri" panose="020F0502020204030204" pitchFamily="34" charset="0"/>
                <a:hlinkClick r:id="rId5"/>
              </a:rPr>
              <a:t>Procard</a:t>
            </a:r>
            <a:r>
              <a:rPr lang="en-US" sz="1100" dirty="0">
                <a:effectLst/>
                <a:latin typeface="Calibri" panose="020F0502020204030204" pitchFamily="34" charset="0"/>
                <a:ea typeface="Calibri" panose="020F0502020204030204" pitchFamily="34" charset="0"/>
                <a:cs typeface="Calibri" panose="020F0502020204030204" pitchFamily="34" charset="0"/>
                <a:hlinkClick r:id="rId5"/>
              </a:rPr>
              <a:t> Suggested Uses</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b="1" i="1" dirty="0">
                <a:latin typeface="Calibri" panose="020F0502020204030204" pitchFamily="34" charset="0"/>
                <a:ea typeface="Calibri" panose="020F0502020204030204" pitchFamily="34" charset="0"/>
                <a:cs typeface="Calibri" panose="020F0502020204030204" pitchFamily="34" charset="0"/>
              </a:rPr>
              <a:t>My department  is in the process  of hiring an employee  and we want to pay for their move to Louisville. What do I do?</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A complete guide to moving an Individual/Office to the University can be found under </a:t>
            </a:r>
            <a:r>
              <a:rPr lang="en-US" sz="1100" dirty="0">
                <a:latin typeface="Calibri" panose="020F0502020204030204" pitchFamily="34" charset="0"/>
                <a:ea typeface="Calibri" panose="020F0502020204030204" pitchFamily="34" charset="0"/>
                <a:cs typeface="Calibri" panose="020F0502020204030204" pitchFamily="34" charset="0"/>
                <a:hlinkClick r:id="rId6"/>
              </a:rPr>
              <a:t>Purchasing Procedure 38.00</a:t>
            </a:r>
            <a:r>
              <a:rPr lang="en-US" sz="1100" dirty="0">
                <a:latin typeface="Calibri" panose="020F0502020204030204" pitchFamily="34" charset="0"/>
                <a:ea typeface="Calibri" panose="020F0502020204030204" pitchFamily="34" charset="0"/>
                <a:cs typeface="Calibri" panose="020F0502020204030204" pitchFamily="34" charset="0"/>
              </a:rPr>
              <a:t> .</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b="1" i="1" dirty="0">
                <a:latin typeface="Calibri" panose="020F0502020204030204" pitchFamily="34" charset="0"/>
                <a:ea typeface="Calibri" panose="020F0502020204030204" pitchFamily="34" charset="0"/>
                <a:cs typeface="Calibri" panose="020F0502020204030204" pitchFamily="34" charset="0"/>
              </a:rPr>
              <a:t>Is it true that printing may only be performed Canon or under a contract that has been signed by the Governor of the Commonwealth?</a:t>
            </a:r>
          </a:p>
          <a:p>
            <a:pPr>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a:spcBef>
                <a:spcPts val="2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Yes. All printing requests, regardless  of  sourcing funds, must be routed through Canon, who has first right of refusal. Canon decides if a job will be done in-house or sent to a supplier under contract. Under no circumstances may printing be procured without competitive bidding, contracting, and the Governor's signature.</a:t>
            </a:r>
            <a:r>
              <a:rPr lang="en-US" sz="1100" dirty="0">
                <a:effectLst/>
                <a:latin typeface="Arial" panose="020B0604020202020204" pitchFamily="34" charset="0"/>
                <a:ea typeface="Arial" panose="020B0604020202020204" pitchFamily="34" charset="0"/>
              </a:rPr>
              <a:t> </a:t>
            </a:r>
          </a:p>
        </p:txBody>
      </p:sp>
      <p:pic>
        <p:nvPicPr>
          <p:cNvPr id="3" name="Picture 9">
            <a:extLst>
              <a:ext uri="{FF2B5EF4-FFF2-40B4-BE49-F238E27FC236}">
                <a16:creationId xmlns:a16="http://schemas.microsoft.com/office/drawing/2014/main" id="{D8F56D10-7109-8594-B5FB-77D16BDA72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958D321-62FF-0400-92A6-E670FF88F28E}"/>
              </a:ext>
            </a:extLst>
          </p:cNvPr>
          <p:cNvSpPr>
            <a:spLocks noGrp="1"/>
          </p:cNvSpPr>
          <p:nvPr>
            <p:ph type="sldNum" sz="quarter" idx="12"/>
          </p:nvPr>
        </p:nvSpPr>
        <p:spPr>
          <a:xfrm>
            <a:off x="6553200" y="6389298"/>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36</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1231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111FF8D8-7ADF-4C88-B91B-7957E0168D33}"/>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6869" name="Rectangle 7">
            <a:extLst>
              <a:ext uri="{FF2B5EF4-FFF2-40B4-BE49-F238E27FC236}">
                <a16:creationId xmlns:a16="http://schemas.microsoft.com/office/drawing/2014/main" id="{60D7AE25-EA9A-415A-A0EF-522B6180B09D}"/>
              </a:ext>
            </a:extLst>
          </p:cNvPr>
          <p:cNvSpPr>
            <a:spLocks noChangeArrowheads="1"/>
          </p:cNvSpPr>
          <p:nvPr/>
        </p:nvSpPr>
        <p:spPr bwMode="auto">
          <a:xfrm>
            <a:off x="914400" y="1270506"/>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u="sng" dirty="0">
                <a:solidFill>
                  <a:schemeClr val="tx2"/>
                </a:solidFill>
                <a:latin typeface="Calibri" panose="020F0502020204030204" pitchFamily="34" charset="0"/>
                <a:ea typeface="Calibri" panose="020F0502020204030204" pitchFamily="34" charset="0"/>
                <a:cs typeface="Calibri" panose="020F0502020204030204" pitchFamily="34" charset="0"/>
              </a:rPr>
              <a:t>FAQ’s</a:t>
            </a:r>
          </a:p>
        </p:txBody>
      </p:sp>
      <p:sp>
        <p:nvSpPr>
          <p:cNvPr id="7" name="Rectangle 7">
            <a:extLst>
              <a:ext uri="{FF2B5EF4-FFF2-40B4-BE49-F238E27FC236}">
                <a16:creationId xmlns:a16="http://schemas.microsoft.com/office/drawing/2014/main" id="{60D7AE25-EA9A-415A-A0EF-522B6180B09D}"/>
              </a:ext>
            </a:extLst>
          </p:cNvPr>
          <p:cNvSpPr>
            <a:spLocks noChangeArrowheads="1"/>
          </p:cNvSpPr>
          <p:nvPr/>
        </p:nvSpPr>
        <p:spPr bwMode="auto">
          <a:xfrm>
            <a:off x="1066800" y="1828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u="sng" dirty="0">
              <a:solidFill>
                <a:schemeClr val="tx2"/>
              </a:solidFill>
            </a:endParaRPr>
          </a:p>
        </p:txBody>
      </p:sp>
      <p:sp>
        <p:nvSpPr>
          <p:cNvPr id="2" name="TextBox 1"/>
          <p:cNvSpPr txBox="1"/>
          <p:nvPr/>
        </p:nvSpPr>
        <p:spPr>
          <a:xfrm>
            <a:off x="914400" y="1722104"/>
            <a:ext cx="7772400" cy="5001369"/>
          </a:xfrm>
          <a:prstGeom prst="rect">
            <a:avLst/>
          </a:prstGeom>
          <a:noFill/>
        </p:spPr>
        <p:txBody>
          <a:bodyPr wrap="square" rtlCol="0">
            <a:spAutoFit/>
          </a:bodyPr>
          <a:lstStyle/>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I have a budget error on a requisition/purchase order. Who can help me resolve this?</a:t>
            </a:r>
          </a:p>
          <a:p>
            <a:pPr marR="0">
              <a:spcBef>
                <a:spcPts val="20"/>
              </a:spcBef>
              <a:spcAft>
                <a:spcPts val="0"/>
              </a:spcAft>
            </a:pPr>
            <a:endParaRPr lang="en-US" sz="1100" b="1" i="1" dirty="0">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Listed below are a few reasons why your requisition would have a budget error.</a:t>
            </a:r>
          </a:p>
          <a:p>
            <a:pPr marL="171450" marR="0" indent="-171450">
              <a:spcBef>
                <a:spcPts val="2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Entered “PPGG” </a:t>
            </a:r>
            <a:r>
              <a:rPr lang="en-US" sz="1100" dirty="0" err="1">
                <a:latin typeface="Calibri" panose="020F0502020204030204" pitchFamily="34" charset="0"/>
                <a:ea typeface="Calibri" panose="020F0502020204030204" pitchFamily="34" charset="0"/>
                <a:cs typeface="Calibri" panose="020F0502020204030204" pitchFamily="34" charset="0"/>
              </a:rPr>
              <a:t>worktag</a:t>
            </a:r>
            <a:r>
              <a:rPr lang="en-US" sz="1100" dirty="0">
                <a:latin typeface="Calibri" panose="020F0502020204030204" pitchFamily="34" charset="0"/>
                <a:ea typeface="Calibri" panose="020F0502020204030204" pitchFamily="34" charset="0"/>
                <a:cs typeface="Calibri" panose="020F0502020204030204" pitchFamily="34" charset="0"/>
              </a:rPr>
              <a:t> may not be appropriate for selected Company. Review and confirm correct Company selected.</a:t>
            </a:r>
          </a:p>
          <a:p>
            <a:pPr marL="171450" marR="0" indent="-171450">
              <a:spcBef>
                <a:spcPts val="2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No Budget Exists </a:t>
            </a:r>
          </a:p>
          <a:p>
            <a:pPr marL="171450" marR="0" indent="-171450">
              <a:spcBef>
                <a:spcPts val="2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Budget date out of bounds </a:t>
            </a:r>
          </a:p>
          <a:p>
            <a:pPr marL="171450" marR="0" indent="-171450">
              <a:spcBef>
                <a:spcPts val="2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Grant dates may not match budget dates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2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Document Tolerance.</a:t>
            </a:r>
          </a:p>
          <a:p>
            <a:pPr marR="0">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In all instances notify your LFO or key financial representative first and if it is on a grant contact Grants Management. Procurement Services is unable to fix budget errors or change spend amounts on a requisition for </a:t>
            </a:r>
            <a:r>
              <a:rPr lang="en-US" sz="1100">
                <a:effectLst/>
                <a:latin typeface="Calibri" panose="020F0502020204030204" pitchFamily="34" charset="0"/>
                <a:ea typeface="Calibri" panose="020F0502020204030204" pitchFamily="34" charset="0"/>
                <a:cs typeface="Calibri" panose="020F0502020204030204" pitchFamily="34" charset="0"/>
              </a:rPr>
              <a:t>the requestor.</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Where can I find a copy of the bid that was sent out for my department?</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All Bids/RFPs issued and announced Awards can be found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2"/>
              </a:rPr>
              <a:t>Bids / RFPs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Where can I find a list of contracts available for use through Purchasing?</a:t>
            </a:r>
          </a:p>
          <a:p>
            <a:pPr marR="0">
              <a:spcBef>
                <a:spcPts val="20"/>
              </a:spcBef>
              <a:spcAft>
                <a:spcPts val="0"/>
              </a:spcAft>
            </a:pP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 full listing of current contracts can be found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3"/>
              </a:rPr>
              <a:t>Contracts</a:t>
            </a:r>
            <a:r>
              <a:rPr lang="en-US" sz="1100" dirty="0">
                <a:effectLst/>
                <a:latin typeface="Calibri" panose="020F0502020204030204" pitchFamily="34" charset="0"/>
                <a:ea typeface="Calibri" panose="020F0502020204030204" pitchFamily="34" charset="0"/>
                <a:cs typeface="Calibri" panose="020F0502020204030204" pitchFamily="34" charset="0"/>
              </a:rPr>
              <a:t>. This can be searched by supplier Name or Commodity Type. </a:t>
            </a:r>
            <a:r>
              <a:rPr lang="en-US" sz="1100" dirty="0">
                <a:latin typeface="Calibri" panose="020F0502020204030204" pitchFamily="34" charset="0"/>
                <a:ea typeface="Calibri" panose="020F0502020204030204" pitchFamily="34" charset="0"/>
                <a:cs typeface="Calibri" panose="020F0502020204030204" pitchFamily="34" charset="0"/>
              </a:rPr>
              <a:t>Contact us if you can’t find a contract you are looking for.</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endParaRPr lang="en-US" sz="1100" dirty="0">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b="1" i="1" dirty="0">
                <a:effectLst/>
                <a:latin typeface="Calibri" panose="020F0502020204030204" pitchFamily="34" charset="0"/>
                <a:ea typeface="Calibri" panose="020F0502020204030204" pitchFamily="34" charset="0"/>
                <a:cs typeface="Calibri" panose="020F0502020204030204" pitchFamily="34" charset="0"/>
              </a:rPr>
              <a:t>How can I get a new supplier added to Workday Financials?</a:t>
            </a:r>
          </a:p>
          <a:p>
            <a:pPr marR="0">
              <a:spcBef>
                <a:spcPts val="2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 new Supplier is added via the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hlinkClick r:id="rId4"/>
              </a:rPr>
              <a:t>Supplier Registration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system, accessed from the Controller's Office Accounting Operations website. Click on Supplier </a:t>
            </a:r>
            <a:r>
              <a:rPr lang="en-US" sz="1100" dirty="0">
                <a:latin typeface="Calibri" panose="020F0502020204030204" pitchFamily="34" charset="0"/>
                <a:ea typeface="Calibri" panose="020F0502020204030204" pitchFamily="34" charset="0"/>
                <a:cs typeface="Calibri" panose="020F0502020204030204" pitchFamily="34" charset="0"/>
              </a:rPr>
              <a:t>Registration</a:t>
            </a:r>
            <a:r>
              <a:rPr lang="en-US" sz="1100" dirty="0">
                <a:effectLst/>
                <a:latin typeface="Calibri" panose="020F0502020204030204" pitchFamily="34" charset="0"/>
                <a:ea typeface="Calibri" panose="020F0502020204030204" pitchFamily="34" charset="0"/>
                <a:cs typeface="Calibri" panose="020F0502020204030204" pitchFamily="34" charset="0"/>
              </a:rPr>
              <a:t> link above and log-in with your University user ID and password. Enter the name of the individual or company and their email address. The Supplier will then receive an email with detailed instructions about the registration process. All supplier issues are handled in the Controller's Office and not Procurement Services. </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R="0">
              <a:spcBef>
                <a:spcPts val="20"/>
              </a:spcBef>
              <a:spcAft>
                <a:spcPts val="0"/>
              </a:spcAft>
            </a:pPr>
            <a:endParaRPr lang="en-US" sz="1100" b="1" i="1" dirty="0">
              <a:latin typeface="Arial" panose="020B0604020202020204" pitchFamily="34" charset="0"/>
            </a:endParaRPr>
          </a:p>
          <a:p>
            <a:pPr lvl="1">
              <a:spcBef>
                <a:spcPts val="20"/>
              </a:spcBef>
              <a:spcAft>
                <a:spcPts val="0"/>
              </a:spcAft>
            </a:pPr>
            <a:r>
              <a:rPr lang="en-US" sz="1100" dirty="0">
                <a:effectLst/>
                <a:latin typeface="Arial" panose="020B0604020202020204" pitchFamily="34" charset="0"/>
                <a:ea typeface="Arial" panose="020B0604020202020204" pitchFamily="34" charset="0"/>
              </a:rPr>
              <a:t> </a:t>
            </a:r>
          </a:p>
        </p:txBody>
      </p:sp>
      <p:pic>
        <p:nvPicPr>
          <p:cNvPr id="3" name="Picture 9">
            <a:extLst>
              <a:ext uri="{FF2B5EF4-FFF2-40B4-BE49-F238E27FC236}">
                <a16:creationId xmlns:a16="http://schemas.microsoft.com/office/drawing/2014/main" id="{B9CF4BFD-8039-8AF5-BF53-6E760E9C8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48000" y="-3556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5F55F00B-A7E0-273B-99DE-8ECC39BDE5EC}"/>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37</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71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E649-38B7-7427-9A92-CF50FE80BB5B}"/>
            </a:ext>
          </a:extLst>
        </p:cNvPr>
        <p:cNvGrpSpPr/>
        <p:nvPr/>
      </p:nvGrpSpPr>
      <p:grpSpPr>
        <a:xfrm>
          <a:off x="0" y="0"/>
          <a:ext cx="0" cy="0"/>
          <a:chOff x="0" y="0"/>
          <a:chExt cx="0" cy="0"/>
        </a:xfrm>
      </p:grpSpPr>
      <p:sp>
        <p:nvSpPr>
          <p:cNvPr id="4099" name="Rectangle 5">
            <a:extLst>
              <a:ext uri="{FF2B5EF4-FFF2-40B4-BE49-F238E27FC236}">
                <a16:creationId xmlns:a16="http://schemas.microsoft.com/office/drawing/2014/main" id="{CB7A95CB-B310-109F-ADB2-4D0156BBDC0E}"/>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4100" name="Text Box 6">
            <a:extLst>
              <a:ext uri="{FF2B5EF4-FFF2-40B4-BE49-F238E27FC236}">
                <a16:creationId xmlns:a16="http://schemas.microsoft.com/office/drawing/2014/main" id="{FAA101F0-BF66-6977-6A0A-D3E17FF0F3B4}"/>
              </a:ext>
            </a:extLst>
          </p:cNvPr>
          <p:cNvSpPr txBox="1">
            <a:spLocks noChangeArrowheads="1"/>
          </p:cNvSpPr>
          <p:nvPr/>
        </p:nvSpPr>
        <p:spPr bwMode="auto">
          <a:xfrm>
            <a:off x="4114800" y="1219200"/>
            <a:ext cx="93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latin typeface="Calibri" panose="020F0502020204030204" pitchFamily="34" charset="0"/>
                <a:ea typeface="Calibri" panose="020F0502020204030204" pitchFamily="34" charset="0"/>
                <a:cs typeface="Calibri" panose="020F0502020204030204" pitchFamily="34" charset="0"/>
              </a:rPr>
              <a:t>Index</a:t>
            </a:r>
          </a:p>
        </p:txBody>
      </p:sp>
      <p:sp>
        <p:nvSpPr>
          <p:cNvPr id="4101" name="Text Box 7">
            <a:extLst>
              <a:ext uri="{FF2B5EF4-FFF2-40B4-BE49-F238E27FC236}">
                <a16:creationId xmlns:a16="http://schemas.microsoft.com/office/drawing/2014/main" id="{CA4568DB-0E46-8A4C-3E1B-5E272C9A9C00}"/>
              </a:ext>
            </a:extLst>
          </p:cNvPr>
          <p:cNvSpPr txBox="1">
            <a:spLocks noChangeArrowheads="1"/>
          </p:cNvSpPr>
          <p:nvPr/>
        </p:nvSpPr>
        <p:spPr bwMode="auto">
          <a:xfrm>
            <a:off x="1295400" y="1905000"/>
            <a:ext cx="3347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Purchasing Authority</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Duties and Responsibilities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Violation of Purchasing Policy</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Procure-to-Pay Guidelines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3 Quote Procedure</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Contracts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Department Agreements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Software Purchases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Competitive Sealed Bid (IB)</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Competitive Negotiation (RFP)</a:t>
            </a:r>
          </a:p>
        </p:txBody>
      </p:sp>
      <p:sp>
        <p:nvSpPr>
          <p:cNvPr id="4102" name="Text Box 8">
            <a:extLst>
              <a:ext uri="{FF2B5EF4-FFF2-40B4-BE49-F238E27FC236}">
                <a16:creationId xmlns:a16="http://schemas.microsoft.com/office/drawing/2014/main" id="{743AFF02-49E0-D757-F168-E038A2916E44}"/>
              </a:ext>
            </a:extLst>
          </p:cNvPr>
          <p:cNvSpPr txBox="1">
            <a:spLocks noChangeArrowheads="1"/>
          </p:cNvSpPr>
          <p:nvPr/>
        </p:nvSpPr>
        <p:spPr bwMode="auto">
          <a:xfrm>
            <a:off x="5257800" y="1843950"/>
            <a:ext cx="3505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Personal Service Contracts- (PSCs) </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Price Contracts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Ethics in Purchasing</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Office Supply Purchases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Relocation Procedure</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Federal Debarment</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Purchasing Forms</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Training</a:t>
            </a:r>
          </a:p>
          <a:p>
            <a:pPr eaLnBrk="1" hangingPunct="1">
              <a:spcBef>
                <a:spcPct val="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FAQ’s</a:t>
            </a:r>
          </a:p>
        </p:txBody>
      </p:sp>
      <p:pic>
        <p:nvPicPr>
          <p:cNvPr id="2" name="Picture 9">
            <a:extLst>
              <a:ext uri="{FF2B5EF4-FFF2-40B4-BE49-F238E27FC236}">
                <a16:creationId xmlns:a16="http://schemas.microsoft.com/office/drawing/2014/main" id="{7AF4B5DC-2B7C-25D7-B679-A818FCB3E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3C3DE8E-CB22-A2CD-5208-01A5463891B6}"/>
              </a:ext>
            </a:extLst>
          </p:cNvPr>
          <p:cNvSpPr>
            <a:spLocks noGrp="1"/>
          </p:cNvSpPr>
          <p:nvPr>
            <p:ph type="sldNum" sz="quarter" idx="12"/>
          </p:nvPr>
        </p:nvSpPr>
        <p:spPr>
          <a:xfrm>
            <a:off x="6553201"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4</a:t>
            </a:r>
          </a:p>
        </p:txBody>
      </p:sp>
    </p:spTree>
    <p:extLst>
      <p:ext uri="{BB962C8B-B14F-4D97-AF65-F5344CB8AC3E}">
        <p14:creationId xmlns:p14="http://schemas.microsoft.com/office/powerpoint/2010/main" val="163885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BBC8A8DB-7636-401D-80A0-DC26F20C79FD}"/>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3075" name="Text Box 4">
            <a:extLst>
              <a:ext uri="{FF2B5EF4-FFF2-40B4-BE49-F238E27FC236}">
                <a16:creationId xmlns:a16="http://schemas.microsoft.com/office/drawing/2014/main" id="{DB490862-BD3E-48CE-B18B-99A30AAD5EA1}"/>
              </a:ext>
            </a:extLst>
          </p:cNvPr>
          <p:cNvSpPr txBox="1">
            <a:spLocks noChangeArrowheads="1"/>
          </p:cNvSpPr>
          <p:nvPr/>
        </p:nvSpPr>
        <p:spPr bwMode="auto">
          <a:xfrm>
            <a:off x="1600200" y="1981200"/>
            <a:ext cx="7010400" cy="344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2000"/>
              <a:t>Provide and discuss information about Purchasing laws, </a:t>
            </a:r>
          </a:p>
          <a:p>
            <a:pPr eaLnBrk="1" hangingPunct="1">
              <a:lnSpc>
                <a:spcPct val="70000"/>
              </a:lnSpc>
              <a:spcBef>
                <a:spcPct val="50000"/>
              </a:spcBef>
              <a:buFontTx/>
              <a:buNone/>
            </a:pPr>
            <a:r>
              <a:rPr lang="en-US" altLang="en-US" sz="2000"/>
              <a:t>	policies and procedures.</a:t>
            </a:r>
          </a:p>
          <a:p>
            <a:pPr eaLnBrk="1" hangingPunct="1">
              <a:spcBef>
                <a:spcPct val="50000"/>
              </a:spcBef>
              <a:buFontTx/>
              <a:buNone/>
            </a:pPr>
            <a:endParaRPr lang="en-US" altLang="en-US" sz="2000"/>
          </a:p>
          <a:p>
            <a:pPr eaLnBrk="1" hangingPunct="1">
              <a:spcBef>
                <a:spcPct val="50000"/>
              </a:spcBef>
            </a:pPr>
            <a:r>
              <a:rPr lang="en-US" altLang="en-US" sz="2000"/>
              <a:t>Provide a better understanding of the Purchasing process.</a:t>
            </a:r>
          </a:p>
          <a:p>
            <a:pPr eaLnBrk="1" hangingPunct="1">
              <a:spcBef>
                <a:spcPct val="50000"/>
              </a:spcBef>
              <a:buFontTx/>
              <a:buNone/>
            </a:pPr>
            <a:endParaRPr lang="en-US" altLang="en-US" sz="2000"/>
          </a:p>
          <a:p>
            <a:pPr eaLnBrk="1" hangingPunct="1">
              <a:spcBef>
                <a:spcPct val="50000"/>
              </a:spcBef>
            </a:pPr>
            <a:r>
              <a:rPr lang="en-US" altLang="en-US" sz="2000"/>
              <a:t>Central Purchasing Staff and Responsibilities can be found on</a:t>
            </a:r>
            <a:br>
              <a:rPr lang="en-US" altLang="en-US" sz="2000"/>
            </a:br>
            <a:r>
              <a:rPr lang="en-US" altLang="en-US" sz="2000"/>
              <a:t>the Purchasing Web Page at : </a:t>
            </a:r>
            <a:br>
              <a:rPr lang="en-US" altLang="en-US" sz="2000"/>
            </a:br>
            <a:br>
              <a:rPr lang="en-US" altLang="en-US" sz="1800"/>
            </a:br>
            <a:r>
              <a:rPr lang="en-US" altLang="en-US" sz="1800">
                <a:solidFill>
                  <a:srgbClr val="FF0000"/>
                </a:solidFill>
                <a:hlinkClick r:id="rId3"/>
              </a:rPr>
              <a:t>http://www.louisville.edu/admin/purchasing/cpstaff.htm#Purchasing</a:t>
            </a:r>
            <a:endParaRPr lang="en-US" altLang="en-US" sz="2400"/>
          </a:p>
        </p:txBody>
      </p:sp>
      <p:sp>
        <p:nvSpPr>
          <p:cNvPr id="3077" name="Rectangle 2">
            <a:extLst>
              <a:ext uri="{FF2B5EF4-FFF2-40B4-BE49-F238E27FC236}">
                <a16:creationId xmlns:a16="http://schemas.microsoft.com/office/drawing/2014/main" id="{A6536AE4-51AE-4860-9D6C-C45D7CFEDC31}"/>
              </a:ext>
            </a:extLst>
          </p:cNvPr>
          <p:cNvSpPr>
            <a:spLocks noGrp="1" noChangeArrowheads="1"/>
          </p:cNvSpPr>
          <p:nvPr>
            <p:ph type="title" idx="4294967295"/>
          </p:nvPr>
        </p:nvSpPr>
        <p:spPr>
          <a:xfrm>
            <a:off x="838200" y="1143000"/>
            <a:ext cx="8305800" cy="533400"/>
          </a:xfrm>
        </p:spPr>
        <p:txBody>
          <a:bodyPr/>
          <a:lstStyle/>
          <a:p>
            <a:pPr eaLnBrk="1" hangingPunct="1"/>
            <a:r>
              <a:rPr lang="en-US" altLang="en-US"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What we do and who we are…</a:t>
            </a:r>
          </a:p>
        </p:txBody>
      </p:sp>
      <p:sp>
        <p:nvSpPr>
          <p:cNvPr id="3078" name="Text Box 6">
            <a:extLst>
              <a:ext uri="{FF2B5EF4-FFF2-40B4-BE49-F238E27FC236}">
                <a16:creationId xmlns:a16="http://schemas.microsoft.com/office/drawing/2014/main" id="{66259873-A6CE-48FE-B32F-83FEF3D17FCD}"/>
              </a:ext>
            </a:extLst>
          </p:cNvPr>
          <p:cNvSpPr txBox="1">
            <a:spLocks noChangeArrowheads="1"/>
          </p:cNvSpPr>
          <p:nvPr/>
        </p:nvSpPr>
        <p:spPr bwMode="auto">
          <a:xfrm>
            <a:off x="1600200" y="1671322"/>
            <a:ext cx="6934200" cy="49552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rPr>
              <a:t>Provide and discuss information about KY procurement laws, </a:t>
            </a:r>
          </a:p>
          <a:p>
            <a:pPr eaLnBrk="1" hangingPunct="1">
              <a:lnSpc>
                <a:spcPct val="70000"/>
              </a:lnSpc>
              <a:spcBef>
                <a:spcPct val="50000"/>
              </a:spcBef>
              <a:buFontTx/>
              <a:buNone/>
            </a:pPr>
            <a:r>
              <a:rPr lang="en-US" altLang="en-US" sz="2000" dirty="0">
                <a:latin typeface="Calibri" panose="020F0502020204030204" pitchFamily="34" charset="0"/>
                <a:ea typeface="Calibri" panose="020F0502020204030204" pitchFamily="34" charset="0"/>
                <a:cs typeface="Calibri" panose="020F0502020204030204" pitchFamily="34" charset="0"/>
              </a:rPr>
              <a:t>	policies and procedures.</a:t>
            </a:r>
          </a:p>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rPr>
              <a:t>Provide a better understanding of the procurement process.</a:t>
            </a:r>
          </a:p>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rPr>
              <a:t>Procurement Staff and Responsibilities can be found on</a:t>
            </a:r>
            <a:br>
              <a:rPr lang="en-US" altLang="en-US" sz="2000" dirty="0">
                <a:latin typeface="Calibri" panose="020F0502020204030204" pitchFamily="34" charset="0"/>
                <a:ea typeface="Calibri" panose="020F0502020204030204" pitchFamily="34" charset="0"/>
                <a:cs typeface="Calibri" panose="020F0502020204030204" pitchFamily="34" charset="0"/>
              </a:rPr>
            </a:br>
            <a:r>
              <a:rPr lang="en-US" altLang="en-US" sz="2000" dirty="0">
                <a:latin typeface="Calibri" panose="020F0502020204030204" pitchFamily="34" charset="0"/>
                <a:ea typeface="Calibri" panose="020F0502020204030204" pitchFamily="34" charset="0"/>
                <a:cs typeface="Calibri" panose="020F0502020204030204" pitchFamily="34" charset="0"/>
              </a:rPr>
              <a:t>the Procurement Home Web Page at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4"/>
              </a:rPr>
              <a:t>Procurement Services Staff</a:t>
            </a:r>
            <a:endParaRPr lang="en-US" altLang="en-US" sz="20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rPr>
              <a:t>A list of Category Assignments by Contract Administrator can be found at </a:t>
            </a:r>
            <a:r>
              <a:rPr lang="en-US" altLang="en-US" sz="2000" dirty="0">
                <a:latin typeface="Calibri" panose="020F0502020204030204" pitchFamily="34" charset="0"/>
                <a:ea typeface="Calibri" panose="020F0502020204030204" pitchFamily="34" charset="0"/>
                <a:cs typeface="Calibri" panose="020F0502020204030204" pitchFamily="34" charset="0"/>
                <a:hlinkClick r:id="rId5"/>
              </a:rPr>
              <a:t>Contract Administrator Category Assignments</a:t>
            </a:r>
            <a:r>
              <a:rPr lang="en-US" altLang="en-US" sz="2000" dirty="0">
                <a:latin typeface="Calibri" panose="020F0502020204030204" pitchFamily="34" charset="0"/>
                <a:ea typeface="Calibri" panose="020F0502020204030204" pitchFamily="34" charset="0"/>
                <a:cs typeface="Calibri" panose="020F0502020204030204" pitchFamily="34" charset="0"/>
              </a:rPr>
              <a:t>.</a:t>
            </a:r>
          </a:p>
          <a:p>
            <a:pPr eaLnBrk="1" hangingPunct="1">
              <a:spcBef>
                <a:spcPct val="50000"/>
              </a:spcBef>
            </a:pPr>
            <a:r>
              <a:rPr lang="en-US" altLang="en-US" sz="2000" dirty="0">
                <a:latin typeface="Calibri" panose="020F0502020204030204" pitchFamily="34" charset="0"/>
                <a:ea typeface="Calibri" panose="020F0502020204030204" pitchFamily="34" charset="0"/>
                <a:cs typeface="Calibri" panose="020F0502020204030204" pitchFamily="34" charset="0"/>
                <a:hlinkClick r:id="rId6"/>
              </a:rPr>
              <a:t>Contract Administration and Procurement Services (CAPS) Organizational Chart</a:t>
            </a:r>
            <a:r>
              <a:rPr lang="en-US" altLang="en-US" sz="2000" dirty="0">
                <a:latin typeface="Calibri" panose="020F0502020204030204" pitchFamily="34" charset="0"/>
                <a:ea typeface="Calibri" panose="020F0502020204030204" pitchFamily="34" charset="0"/>
                <a:cs typeface="Calibri" panose="020F0502020204030204" pitchFamily="34" charset="0"/>
              </a:rPr>
              <a:t>   </a:t>
            </a:r>
            <a:br>
              <a:rPr lang="en-US" altLang="en-US" sz="2000" dirty="0">
                <a:latin typeface="Calibri" panose="020F0502020204030204" pitchFamily="34" charset="0"/>
                <a:ea typeface="Calibri" panose="020F0502020204030204" pitchFamily="34" charset="0"/>
                <a:cs typeface="Calibri" panose="020F0502020204030204" pitchFamily="34" charset="0"/>
              </a:rPr>
            </a:b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50000"/>
              </a:spcBef>
              <a:buNone/>
            </a:pPr>
            <a:endParaRPr lang="en-US" altLang="en-US" sz="1800" dirty="0"/>
          </a:p>
          <a:p>
            <a:pPr eaLnBrk="1" hangingPunct="1">
              <a:spcBef>
                <a:spcPct val="50000"/>
              </a:spcBef>
              <a:buFontTx/>
              <a:buNone/>
            </a:pPr>
            <a:endParaRPr lang="en-US" altLang="en-US" sz="1800" dirty="0"/>
          </a:p>
        </p:txBody>
      </p:sp>
      <p:pic>
        <p:nvPicPr>
          <p:cNvPr id="2" name="Picture 9">
            <a:extLst>
              <a:ext uri="{FF2B5EF4-FFF2-40B4-BE49-F238E27FC236}">
                <a16:creationId xmlns:a16="http://schemas.microsoft.com/office/drawing/2014/main" id="{C23B7750-6522-EF77-ABD1-E5FDA1A96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766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DD55544-3BAC-3DFA-41E4-7089A6522684}"/>
              </a:ext>
            </a:extLst>
          </p:cNvPr>
          <p:cNvSpPr>
            <a:spLocks noGrp="1"/>
          </p:cNvSpPr>
          <p:nvPr>
            <p:ph type="sldNum" sz="quarter" idx="12"/>
          </p:nvPr>
        </p:nvSpPr>
        <p:spPr>
          <a:xfrm>
            <a:off x="6591300" y="6397925"/>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0568E8B7-0CA5-499D-A8F6-2FD55587BBFB}"/>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5123" name="Text Box 4">
            <a:extLst>
              <a:ext uri="{FF2B5EF4-FFF2-40B4-BE49-F238E27FC236}">
                <a16:creationId xmlns:a16="http://schemas.microsoft.com/office/drawing/2014/main" id="{FB893AFF-D2BD-4A92-8463-3BEF1D21CA1D}"/>
              </a:ext>
            </a:extLst>
          </p:cNvPr>
          <p:cNvSpPr txBox="1">
            <a:spLocks noChangeArrowheads="1"/>
          </p:cNvSpPr>
          <p:nvPr/>
        </p:nvSpPr>
        <p:spPr bwMode="auto">
          <a:xfrm>
            <a:off x="1295400" y="2057400"/>
            <a:ext cx="7315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1800">
                <a:latin typeface="Calibri" panose="020F0502020204030204" pitchFamily="34" charset="0"/>
                <a:ea typeface="Calibri" panose="020F0502020204030204" pitchFamily="34" charset="0"/>
                <a:cs typeface="Calibri" panose="020F0502020204030204" pitchFamily="34" charset="0"/>
                <a:hlinkClick r:id="rId3"/>
              </a:rPr>
              <a:t>KRS </a:t>
            </a:r>
            <a:r>
              <a:rPr lang="en-US" altLang="en-US" sz="1800" dirty="0">
                <a:latin typeface="Calibri" panose="020F0502020204030204" pitchFamily="34" charset="0"/>
                <a:ea typeface="Calibri" panose="020F0502020204030204" pitchFamily="34" charset="0"/>
                <a:cs typeface="Calibri" panose="020F0502020204030204" pitchFamily="34" charset="0"/>
                <a:hlinkClick r:id="rId3"/>
              </a:rPr>
              <a:t>164A.560</a:t>
            </a:r>
            <a:r>
              <a:rPr lang="en-US" altLang="en-US" sz="1800" dirty="0">
                <a:latin typeface="Calibri" panose="020F0502020204030204" pitchFamily="34" charset="0"/>
                <a:ea typeface="Calibri" panose="020F0502020204030204" pitchFamily="34" charset="0"/>
                <a:cs typeface="Calibri" panose="020F0502020204030204" pitchFamily="34" charset="0"/>
              </a:rPr>
              <a:t>, allows public institutions of  higher education and their affiliated corporations to perform the functions of acquisition of funds, accounting, purchasing and capital construction by regulation.</a:t>
            </a:r>
          </a:p>
          <a:p>
            <a:pPr eaLnBrk="1" hangingPunct="1">
              <a:spcBef>
                <a:spcPct val="50000"/>
              </a:spcBef>
            </a:pPr>
            <a:r>
              <a:rPr lang="en-US" altLang="en-US" sz="1800" dirty="0">
                <a:latin typeface="Calibri" panose="020F0502020204030204" pitchFamily="34" charset="0"/>
                <a:ea typeface="Calibri" panose="020F0502020204030204" pitchFamily="34" charset="0"/>
                <a:cs typeface="Calibri" panose="020F0502020204030204" pitchFamily="34" charset="0"/>
              </a:rPr>
              <a:t>The University operates under KRS </a:t>
            </a:r>
            <a:r>
              <a:rPr lang="en-US" altLang="en-US" sz="1800" dirty="0">
                <a:latin typeface="Calibri" panose="020F0502020204030204" pitchFamily="34" charset="0"/>
                <a:ea typeface="Calibri" panose="020F0502020204030204" pitchFamily="34" charset="0"/>
                <a:cs typeface="Calibri" panose="020F0502020204030204" pitchFamily="34" charset="0"/>
                <a:hlinkClick r:id="rId4"/>
              </a:rPr>
              <a:t>164A.555</a:t>
            </a:r>
            <a:r>
              <a:rPr lang="en-US" altLang="en-US" sz="1800" dirty="0">
                <a:latin typeface="Calibri" panose="020F0502020204030204" pitchFamily="34" charset="0"/>
                <a:ea typeface="Calibri" panose="020F0502020204030204" pitchFamily="34" charset="0"/>
                <a:cs typeface="Calibri" panose="020F0502020204030204" pitchFamily="34" charset="0"/>
              </a:rPr>
              <a:t> - </a:t>
            </a:r>
            <a:r>
              <a:rPr lang="en-US" altLang="en-US" sz="1800" dirty="0">
                <a:latin typeface="Calibri" panose="020F0502020204030204" pitchFamily="34" charset="0"/>
                <a:ea typeface="Calibri" panose="020F0502020204030204" pitchFamily="34" charset="0"/>
                <a:cs typeface="Calibri" panose="020F0502020204030204" pitchFamily="34" charset="0"/>
                <a:hlinkClick r:id="rId5"/>
              </a:rPr>
              <a:t>164A.840</a:t>
            </a:r>
            <a:r>
              <a:rPr lang="en-US" altLang="en-US" sz="1800" dirty="0">
                <a:latin typeface="Calibri" panose="020F0502020204030204" pitchFamily="34" charset="0"/>
                <a:ea typeface="Calibri" panose="020F0502020204030204" pitchFamily="34" charset="0"/>
                <a:cs typeface="Calibri" panose="020F0502020204030204" pitchFamily="34" charset="0"/>
              </a:rPr>
              <a:t> and </a:t>
            </a:r>
            <a:br>
              <a:rPr lang="en-US" altLang="en-US" sz="1800" dirty="0">
                <a:latin typeface="Calibri" panose="020F0502020204030204" pitchFamily="34" charset="0"/>
                <a:ea typeface="Calibri" panose="020F0502020204030204" pitchFamily="34" charset="0"/>
                <a:cs typeface="Calibri" panose="020F0502020204030204" pitchFamily="34" charset="0"/>
              </a:rPr>
            </a:br>
            <a:r>
              <a:rPr lang="en-US" altLang="en-US" sz="1800" dirty="0">
                <a:latin typeface="Calibri" panose="020F0502020204030204" pitchFamily="34" charset="0"/>
                <a:ea typeface="Calibri" panose="020F0502020204030204" pitchFamily="34" charset="0"/>
                <a:cs typeface="Calibri" panose="020F0502020204030204" pitchFamily="34" charset="0"/>
              </a:rPr>
              <a:t>the Kentucky Model Procurement Code </a:t>
            </a:r>
            <a:r>
              <a:rPr lang="en-US" altLang="en-US" sz="1800" dirty="0">
                <a:latin typeface="Calibri" panose="020F0502020204030204" pitchFamily="34" charset="0"/>
                <a:ea typeface="Calibri" panose="020F0502020204030204" pitchFamily="34" charset="0"/>
                <a:cs typeface="Calibri" panose="020F0502020204030204" pitchFamily="34" charset="0"/>
                <a:hlinkClick r:id="rId6"/>
              </a:rPr>
              <a:t>KRS Chapter 45A</a:t>
            </a:r>
            <a:r>
              <a:rPr lang="en-US" altLang="en-US" sz="1800" dirty="0">
                <a:latin typeface="Calibri" panose="020F0502020204030204" pitchFamily="34" charset="0"/>
                <a:ea typeface="Calibri" panose="020F0502020204030204" pitchFamily="34" charset="0"/>
                <a:cs typeface="Calibri" panose="020F0502020204030204" pitchFamily="34" charset="0"/>
              </a:rPr>
              <a:t>.</a:t>
            </a:r>
          </a:p>
          <a:p>
            <a:pPr eaLnBrk="1" hangingPunct="1">
              <a:spcBef>
                <a:spcPct val="50000"/>
              </a:spcBef>
            </a:pPr>
            <a:r>
              <a:rPr lang="en-US" altLang="en-US" sz="1800" dirty="0">
                <a:latin typeface="Calibri" panose="020F0502020204030204" pitchFamily="34" charset="0"/>
                <a:ea typeface="Calibri" panose="020F0502020204030204" pitchFamily="34" charset="0"/>
                <a:cs typeface="Calibri" panose="020F0502020204030204" pitchFamily="34" charset="0"/>
              </a:rPr>
              <a:t>The Board of Trustees has delegated procurement responsibility to the Chief Procurement Officer by board resolution.</a:t>
            </a:r>
          </a:p>
          <a:p>
            <a:pPr eaLnBrk="1" hangingPunct="1">
              <a:spcBef>
                <a:spcPct val="50000"/>
              </a:spcBef>
            </a:pPr>
            <a:r>
              <a:rPr lang="en-US" altLang="en-US" sz="1800" dirty="0">
                <a:latin typeface="Calibri" panose="020F0502020204030204" pitchFamily="34" charset="0"/>
                <a:ea typeface="Calibri" panose="020F0502020204030204" pitchFamily="34" charset="0"/>
                <a:cs typeface="Calibri" panose="020F0502020204030204" pitchFamily="34" charset="0"/>
              </a:rPr>
              <a:t>The Chief Procurement Officer, Director of Procurement Services, and Contract Administrators in Procurement Services are authorized to sign procurement contracts on behalf of the University. </a:t>
            </a:r>
          </a:p>
          <a:p>
            <a:pPr eaLnBrk="1" hangingPunct="1">
              <a:spcBef>
                <a:spcPct val="50000"/>
              </a:spcBef>
            </a:pPr>
            <a:r>
              <a:rPr lang="en-US" altLang="en-US" sz="1800" dirty="0">
                <a:latin typeface="Calibri" panose="020F0502020204030204" pitchFamily="34" charset="0"/>
                <a:ea typeface="Calibri" panose="020F0502020204030204" pitchFamily="34" charset="0"/>
                <a:cs typeface="Calibri" panose="020F0502020204030204" pitchFamily="34" charset="0"/>
              </a:rPr>
              <a:t>Department signs as “Recommended By” only and do not have procurement signing authority for the University.</a:t>
            </a:r>
          </a:p>
        </p:txBody>
      </p:sp>
      <p:sp>
        <p:nvSpPr>
          <p:cNvPr id="5125" name="Rectangle 2">
            <a:extLst>
              <a:ext uri="{FF2B5EF4-FFF2-40B4-BE49-F238E27FC236}">
                <a16:creationId xmlns:a16="http://schemas.microsoft.com/office/drawing/2014/main" id="{B42EE905-2267-4A62-BD94-0B90C89DC189}"/>
              </a:ext>
            </a:extLst>
          </p:cNvPr>
          <p:cNvSpPr>
            <a:spLocks noGrp="1" noChangeArrowheads="1"/>
          </p:cNvSpPr>
          <p:nvPr>
            <p:ph type="title" idx="4294967295"/>
          </p:nvPr>
        </p:nvSpPr>
        <p:spPr>
          <a:xfrm>
            <a:off x="1143000" y="1219200"/>
            <a:ext cx="7772400" cy="533400"/>
          </a:xfrm>
        </p:spPr>
        <p:txBody>
          <a:bodyPr/>
          <a:lstStyle/>
          <a:p>
            <a:pPr eaLnBrk="1" hangingPunct="1"/>
            <a:r>
              <a:rPr lang="en-US" altLang="en-US"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Purchasing Authority (Statutory)</a:t>
            </a:r>
          </a:p>
        </p:txBody>
      </p:sp>
      <p:pic>
        <p:nvPicPr>
          <p:cNvPr id="2" name="Picture 9">
            <a:extLst>
              <a:ext uri="{FF2B5EF4-FFF2-40B4-BE49-F238E27FC236}">
                <a16:creationId xmlns:a16="http://schemas.microsoft.com/office/drawing/2014/main" id="{A97005D9-B24C-D5BF-ECB9-E281A43C5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AD2C1888-49FE-F3D6-75ED-CAC8A13E5B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00400" y="15240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B079E18-9B44-0F53-D93F-2F72C2E11BE8}"/>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a:extLst>
              <a:ext uri="{FF2B5EF4-FFF2-40B4-BE49-F238E27FC236}">
                <a16:creationId xmlns:a16="http://schemas.microsoft.com/office/drawing/2014/main" id="{EC2570A2-8116-4A5A-B3E3-126F0A1C09C6}"/>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6148" name="Text Box 2">
            <a:extLst>
              <a:ext uri="{FF2B5EF4-FFF2-40B4-BE49-F238E27FC236}">
                <a16:creationId xmlns:a16="http://schemas.microsoft.com/office/drawing/2014/main" id="{5EAB9897-CA5F-410A-867A-664F5492B9B7}"/>
              </a:ext>
            </a:extLst>
          </p:cNvPr>
          <p:cNvSpPr txBox="1">
            <a:spLocks noChangeArrowheads="1"/>
          </p:cNvSpPr>
          <p:nvPr/>
        </p:nvSpPr>
        <p:spPr bwMode="auto">
          <a:xfrm>
            <a:off x="1181100" y="1762542"/>
            <a:ext cx="7543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2349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Procurement oversight of all equipment, supplies and services for the University.</a:t>
            </a:r>
            <a:br>
              <a:rPr lang="en-US" altLang="en-US" sz="1800" dirty="0">
                <a:latin typeface="Calibri" panose="020F0502020204030204" pitchFamily="34" charset="0"/>
                <a:ea typeface="Calibri" panose="020F0502020204030204" pitchFamily="34" charset="0"/>
                <a:cs typeface="Calibri" panose="020F0502020204030204" pitchFamily="34" charset="0"/>
              </a:rPr>
            </a:b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Execution of equipment rental and equipment lease agreements.</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Adherence to state statutes and administrative regulations.</a:t>
            </a:r>
          </a:p>
          <a:p>
            <a:pPr marL="104775"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Decrease procurement risk and liability for the University and its staff and faculty members.</a:t>
            </a:r>
          </a:p>
          <a:p>
            <a:pPr eaLnBrk="1" hangingPunct="1">
              <a:spcBef>
                <a:spcPct val="0"/>
              </a:spcBef>
              <a:buFontTx/>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Practice sound procurement policies resulting in economical procurement under fair and competitive conditions.</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Maintain good working relationship with our suppliers so issues of</a:t>
            </a:r>
          </a:p>
          <a:p>
            <a:pPr eaLnBrk="1" hangingPunct="1">
              <a:spcBef>
                <a:spcPct val="0"/>
              </a:spcBef>
              <a:buFontTx/>
              <a:buNone/>
            </a:pPr>
            <a:r>
              <a:rPr lang="en-US" altLang="en-US" sz="1800" dirty="0">
                <a:latin typeface="Calibri" panose="020F0502020204030204" pitchFamily="34" charset="0"/>
                <a:ea typeface="Calibri" panose="020F0502020204030204" pitchFamily="34" charset="0"/>
                <a:cs typeface="Calibri" panose="020F0502020204030204" pitchFamily="34" charset="0"/>
              </a:rPr>
              <a:t>    price, delivery and quality can be resolved.</a:t>
            </a:r>
            <a:endParaRPr lang="en-US" altLang="en-US" sz="1800" dirty="0"/>
          </a:p>
        </p:txBody>
      </p:sp>
      <p:sp>
        <p:nvSpPr>
          <p:cNvPr id="6149" name="Text Box 7">
            <a:extLst>
              <a:ext uri="{FF2B5EF4-FFF2-40B4-BE49-F238E27FC236}">
                <a16:creationId xmlns:a16="http://schemas.microsoft.com/office/drawing/2014/main" id="{7B840459-FCAB-4712-A496-17E4EF7F7770}"/>
              </a:ext>
            </a:extLst>
          </p:cNvPr>
          <p:cNvSpPr>
            <a:spLocks noGrp="1" noChangeArrowheads="1"/>
          </p:cNvSpPr>
          <p:nvPr>
            <p:ph type="title"/>
          </p:nvPr>
        </p:nvSpPr>
        <p:spPr>
          <a:xfrm>
            <a:off x="1066800" y="1066800"/>
            <a:ext cx="7772400" cy="6096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Procurement Services Duties and Responsibilities</a:t>
            </a:r>
          </a:p>
        </p:txBody>
      </p:sp>
      <p:pic>
        <p:nvPicPr>
          <p:cNvPr id="2" name="Picture 9">
            <a:extLst>
              <a:ext uri="{FF2B5EF4-FFF2-40B4-BE49-F238E27FC236}">
                <a16:creationId xmlns:a16="http://schemas.microsoft.com/office/drawing/2014/main" id="{AAB3F738-6CC9-1A2B-2206-F43E540EF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FD5CBE2-F7BD-171B-478D-8912C1087DC9}"/>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a:extLst>
              <a:ext uri="{FF2B5EF4-FFF2-40B4-BE49-F238E27FC236}">
                <a16:creationId xmlns:a16="http://schemas.microsoft.com/office/drawing/2014/main" id="{EC2570A2-8116-4A5A-B3E3-126F0A1C09C6}"/>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6148" name="Text Box 2">
            <a:extLst>
              <a:ext uri="{FF2B5EF4-FFF2-40B4-BE49-F238E27FC236}">
                <a16:creationId xmlns:a16="http://schemas.microsoft.com/office/drawing/2014/main" id="{5EAB9897-CA5F-410A-867A-664F5492B9B7}"/>
              </a:ext>
            </a:extLst>
          </p:cNvPr>
          <p:cNvSpPr txBox="1">
            <a:spLocks noChangeArrowheads="1"/>
          </p:cNvSpPr>
          <p:nvPr/>
        </p:nvSpPr>
        <p:spPr bwMode="auto">
          <a:xfrm>
            <a:off x="1181100" y="1762542"/>
            <a:ext cx="7543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2349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Ensure fiscal responsibility for the items purchased for individual area.</a:t>
            </a:r>
          </a:p>
          <a:p>
            <a:pPr marL="104775"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Review all invoices for accuracy and completeness prior to approval for payment. Send invoice to Accounts Payable (acctspay@louisville.edu for processing.</a:t>
            </a:r>
          </a:p>
          <a:p>
            <a:pPr marL="104775"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Invoices must include a valid contract number or purchase order number on the invoice, or it will be returned to the requestor and potentially delay payment.</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Complete receiver on purchase order or obligated contract prior to sending invoice to accounts payable.</a:t>
            </a:r>
          </a:p>
          <a:p>
            <a:pPr marL="104775" indent="0" eaLnBrk="1" hangingPunct="1">
              <a:spcBef>
                <a:spcPct val="0"/>
              </a:spcBef>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A purchase order or contract is required for most purchases and should be completed </a:t>
            </a:r>
            <a:r>
              <a:rPr lang="en-US" altLang="en-US" sz="1800" b="1" dirty="0">
                <a:latin typeface="Calibri" panose="020F0502020204030204" pitchFamily="34" charset="0"/>
                <a:ea typeface="Calibri" panose="020F0502020204030204" pitchFamily="34" charset="0"/>
                <a:cs typeface="Calibri" panose="020F0502020204030204" pitchFamily="34" charset="0"/>
              </a:rPr>
              <a:t>PRIOR</a:t>
            </a:r>
            <a:r>
              <a:rPr lang="en-US" altLang="en-US" sz="1800" dirty="0">
                <a:latin typeface="Calibri" panose="020F0502020204030204" pitchFamily="34" charset="0"/>
                <a:ea typeface="Calibri" panose="020F0502020204030204" pitchFamily="34" charset="0"/>
                <a:cs typeface="Calibri" panose="020F0502020204030204" pitchFamily="34" charset="0"/>
              </a:rPr>
              <a:t> to ordering a good or service. It is a violation of purchasing procedure to not have a valid purchase order or contract in place when required. </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149" name="Text Box 7">
            <a:extLst>
              <a:ext uri="{FF2B5EF4-FFF2-40B4-BE49-F238E27FC236}">
                <a16:creationId xmlns:a16="http://schemas.microsoft.com/office/drawing/2014/main" id="{7B840459-FCAB-4712-A496-17E4EF7F7770}"/>
              </a:ext>
            </a:extLst>
          </p:cNvPr>
          <p:cNvSpPr>
            <a:spLocks noGrp="1" noChangeArrowheads="1"/>
          </p:cNvSpPr>
          <p:nvPr>
            <p:ph type="title"/>
          </p:nvPr>
        </p:nvSpPr>
        <p:spPr>
          <a:xfrm>
            <a:off x="1066800" y="914400"/>
            <a:ext cx="7772400" cy="9144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Decentralized Procurement Model</a:t>
            </a:r>
            <a:br>
              <a:rPr lang="en-US" altLang="en-US" sz="2400" b="1" u="sng" dirty="0">
                <a:latin typeface="Calibri" panose="020F0502020204030204" pitchFamily="34" charset="0"/>
                <a:ea typeface="Calibri" panose="020F0502020204030204" pitchFamily="34" charset="0"/>
                <a:cs typeface="Calibri" panose="020F0502020204030204" pitchFamily="34" charset="0"/>
              </a:rPr>
            </a:br>
            <a:r>
              <a:rPr lang="en-US" altLang="en-US" sz="2400" b="1" u="sng" dirty="0">
                <a:latin typeface="Calibri" panose="020F0502020204030204" pitchFamily="34" charset="0"/>
                <a:ea typeface="Calibri" panose="020F0502020204030204" pitchFamily="34" charset="0"/>
                <a:cs typeface="Calibri" panose="020F0502020204030204" pitchFamily="34" charset="0"/>
              </a:rPr>
              <a:t>Department Unit Duties and Responsibilities</a:t>
            </a:r>
          </a:p>
        </p:txBody>
      </p:sp>
      <p:pic>
        <p:nvPicPr>
          <p:cNvPr id="2" name="Picture 9">
            <a:extLst>
              <a:ext uri="{FF2B5EF4-FFF2-40B4-BE49-F238E27FC236}">
                <a16:creationId xmlns:a16="http://schemas.microsoft.com/office/drawing/2014/main" id="{AAB3F738-6CC9-1A2B-2206-F43E540EF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FD5CBE2-F7BD-171B-478D-8912C1087DC9}"/>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8</a:t>
            </a:r>
          </a:p>
        </p:txBody>
      </p:sp>
    </p:spTree>
    <p:extLst>
      <p:ext uri="{BB962C8B-B14F-4D97-AF65-F5344CB8AC3E}">
        <p14:creationId xmlns:p14="http://schemas.microsoft.com/office/powerpoint/2010/main" val="20651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AD21-F56C-6945-77AF-07C1254A2275}"/>
            </a:ext>
          </a:extLst>
        </p:cNvPr>
        <p:cNvGrpSpPr/>
        <p:nvPr/>
      </p:nvGrpSpPr>
      <p:grpSpPr>
        <a:xfrm>
          <a:off x="0" y="0"/>
          <a:ext cx="0" cy="0"/>
          <a:chOff x="0" y="0"/>
          <a:chExt cx="0" cy="0"/>
        </a:xfrm>
      </p:grpSpPr>
      <p:sp>
        <p:nvSpPr>
          <p:cNvPr id="6147" name="Rectangle 4">
            <a:extLst>
              <a:ext uri="{FF2B5EF4-FFF2-40B4-BE49-F238E27FC236}">
                <a16:creationId xmlns:a16="http://schemas.microsoft.com/office/drawing/2014/main" id="{5F19ED92-49FD-24EE-857C-B7AA38D4FD57}"/>
              </a:ext>
            </a:extLst>
          </p:cNvPr>
          <p:cNvSpPr>
            <a:spLocks noChangeArrowheads="1"/>
          </p:cNvSpPr>
          <p:nvPr/>
        </p:nvSpPr>
        <p:spPr bwMode="auto">
          <a:xfrm>
            <a:off x="0" y="0"/>
            <a:ext cx="838200" cy="6858000"/>
          </a:xfrm>
          <a:prstGeom prst="rect">
            <a:avLst/>
          </a:prstGeom>
          <a:solidFill>
            <a:srgbClr val="C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p>
        </p:txBody>
      </p:sp>
      <p:sp>
        <p:nvSpPr>
          <p:cNvPr id="6148" name="Text Box 2">
            <a:extLst>
              <a:ext uri="{FF2B5EF4-FFF2-40B4-BE49-F238E27FC236}">
                <a16:creationId xmlns:a16="http://schemas.microsoft.com/office/drawing/2014/main" id="{61B4C179-5A48-DB28-F77C-763F492AA75D}"/>
              </a:ext>
            </a:extLst>
          </p:cNvPr>
          <p:cNvSpPr txBox="1">
            <a:spLocks noChangeArrowheads="1"/>
          </p:cNvSpPr>
          <p:nvPr/>
        </p:nvSpPr>
        <p:spPr bwMode="auto">
          <a:xfrm>
            <a:off x="1181100" y="1762542"/>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23495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Purchase orders are not to be set up after the fact for the sole purpose of paying an invoice per Audit Services.</a:t>
            </a:r>
          </a:p>
          <a:p>
            <a:pPr lvl="1"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A purchase order is required for goods and  non-professional service purchases over $4500.</a:t>
            </a:r>
          </a:p>
          <a:p>
            <a:pPr lvl="1" eaLnBrk="1" hangingPunct="1">
              <a:spcBef>
                <a:spcPct val="0"/>
              </a:spcBef>
            </a:pPr>
            <a:r>
              <a:rPr lang="en-US" altLang="en-US" sz="1600" dirty="0">
                <a:latin typeface="Calibri" panose="020F0502020204030204" pitchFamily="34" charset="0"/>
                <a:ea typeface="Calibri" panose="020F0502020204030204" pitchFamily="34" charset="0"/>
                <a:cs typeface="Calibri" panose="020F0502020204030204" pitchFamily="34" charset="0"/>
              </a:rPr>
              <a:t>Payment can be made by ProCard for purchases under $4500 unless an exception has been approved.</a:t>
            </a:r>
          </a:p>
          <a:p>
            <a:pPr marL="457200" lvl="1" indent="0" eaLnBrk="1" hangingPunct="1">
              <a:spcBef>
                <a:spcPct val="0"/>
              </a:spcBef>
              <a:buNone/>
            </a:pPr>
            <a:endParaRPr lang="en-US" altLang="en-US" sz="16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800" dirty="0">
                <a:latin typeface="Calibri" panose="020F0502020204030204" pitchFamily="34" charset="0"/>
                <a:ea typeface="Calibri" panose="020F0502020204030204" pitchFamily="34" charset="0"/>
                <a:cs typeface="Calibri" panose="020F0502020204030204" pitchFamily="34" charset="0"/>
              </a:rPr>
              <a:t>If a formal contract is in place or a Department Agreement was completed, compare invoice to contract terms to ensure the University is billed accurately. (i.e., hourly rates, phases/milestones, additional fees or expenses, etc.). </a:t>
            </a: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149" name="Text Box 7">
            <a:extLst>
              <a:ext uri="{FF2B5EF4-FFF2-40B4-BE49-F238E27FC236}">
                <a16:creationId xmlns:a16="http://schemas.microsoft.com/office/drawing/2014/main" id="{AD9583C4-CBAA-BC11-1887-B1AF4776B344}"/>
              </a:ext>
            </a:extLst>
          </p:cNvPr>
          <p:cNvSpPr>
            <a:spLocks noGrp="1" noChangeArrowheads="1"/>
          </p:cNvSpPr>
          <p:nvPr>
            <p:ph type="title"/>
          </p:nvPr>
        </p:nvSpPr>
        <p:spPr>
          <a:xfrm>
            <a:off x="1066800" y="1066800"/>
            <a:ext cx="7772400" cy="609600"/>
          </a:xfrm>
        </p:spPr>
        <p:txBody>
          <a:bodyPr/>
          <a:lstStyle/>
          <a:p>
            <a:pPr eaLnBrk="1" hangingPunct="1"/>
            <a:r>
              <a:rPr lang="en-US" altLang="en-US" sz="2400" b="1" u="sng" dirty="0">
                <a:latin typeface="Calibri" panose="020F0502020204030204" pitchFamily="34" charset="0"/>
                <a:ea typeface="Calibri" panose="020F0502020204030204" pitchFamily="34" charset="0"/>
                <a:cs typeface="Calibri" panose="020F0502020204030204" pitchFamily="34" charset="0"/>
              </a:rPr>
              <a:t>Department Unit Duties and Responsibilities</a:t>
            </a:r>
          </a:p>
        </p:txBody>
      </p:sp>
      <p:pic>
        <p:nvPicPr>
          <p:cNvPr id="2" name="Picture 9">
            <a:extLst>
              <a:ext uri="{FF2B5EF4-FFF2-40B4-BE49-F238E27FC236}">
                <a16:creationId xmlns:a16="http://schemas.microsoft.com/office/drawing/2014/main" id="{28C06BA2-63BF-AA64-5462-D33DDC3DA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0" y="0"/>
            <a:ext cx="319095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49911A4-868F-721D-9D86-E1822D53EB76}"/>
              </a:ext>
            </a:extLst>
          </p:cNvPr>
          <p:cNvSpPr>
            <a:spLocks noGrp="1"/>
          </p:cNvSpPr>
          <p:nvPr>
            <p:ph type="sldNum" sz="quarter" idx="12"/>
          </p:nvPr>
        </p:nvSpPr>
        <p:spPr>
          <a:xfrm>
            <a:off x="6553200" y="6400800"/>
            <a:ext cx="1905000" cy="457200"/>
          </a:xfrm>
        </p:spPr>
        <p:txBody>
          <a:bodyPr/>
          <a:lstStyle/>
          <a:p>
            <a:r>
              <a:rPr lang="en-US" altLang="en-US" sz="900" dirty="0">
                <a:latin typeface="Calibri" panose="020F0502020204030204" pitchFamily="34" charset="0"/>
                <a:ea typeface="Calibri" panose="020F0502020204030204" pitchFamily="34" charset="0"/>
                <a:cs typeface="Calibri" panose="020F0502020204030204" pitchFamily="34" charset="0"/>
              </a:rPr>
              <a:t>Revised 2025.11</a:t>
            </a:r>
          </a:p>
          <a:p>
            <a:r>
              <a:rPr lang="en-US" altLang="en-US" sz="900" dirty="0">
                <a:latin typeface="Calibri" panose="020F0502020204030204" pitchFamily="34" charset="0"/>
                <a:ea typeface="Calibri" panose="020F0502020204030204" pitchFamily="34" charset="0"/>
                <a:cs typeface="Calibri" panose="020F0502020204030204" pitchFamily="34" charset="0"/>
              </a:rPr>
              <a:t>Slide 9</a:t>
            </a:r>
          </a:p>
        </p:txBody>
      </p:sp>
    </p:spTree>
    <p:extLst>
      <p:ext uri="{BB962C8B-B14F-4D97-AF65-F5344CB8AC3E}">
        <p14:creationId xmlns:p14="http://schemas.microsoft.com/office/powerpoint/2010/main" val="76414950"/>
      </p:ext>
    </p:extLst>
  </p:cSld>
  <p:clrMapOvr>
    <a:masterClrMapping/>
  </p:clrMapOvr>
</p:sld>
</file>

<file path=ppt/theme/theme1.xml><?xml version="1.0" encoding="utf-8"?>
<a:theme xmlns:a="http://schemas.openxmlformats.org/drawingml/2006/main" name="UBA PURCHASING I">
  <a:themeElements>
    <a:clrScheme name="UBA PURCHASING 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BA PURCHASING 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BA PURCHASING 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BA PURCHASING 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BA PURCHASING 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BA PURCHASING 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BA PURCHASING 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BA PURCHASING 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BA PURCHASING 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2021 UofL Presentation Template" id="{80534466-96E1-4A4D-909A-D438254D5E8F}" vid="{02ADABA4-B0F8-4F7E-9895-0CCEBFEAF90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UBA PURCHASING I</Template>
  <TotalTime>41392</TotalTime>
  <Words>5475</Words>
  <Application>Microsoft Office PowerPoint</Application>
  <PresentationFormat>On-screen Show (4:3)</PresentationFormat>
  <Paragraphs>609</Paragraphs>
  <Slides>39</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Arial Narrow</vt:lpstr>
      <vt:lpstr>Calibri</vt:lpstr>
      <vt:lpstr>Courier New</vt:lpstr>
      <vt:lpstr>Gotham SSm A</vt:lpstr>
      <vt:lpstr>Helvetica</vt:lpstr>
      <vt:lpstr>Times New Roman</vt:lpstr>
      <vt:lpstr>UBA PURCHASING I</vt:lpstr>
      <vt:lpstr>Office Theme</vt:lpstr>
      <vt:lpstr>PowerPoint Presentation</vt:lpstr>
      <vt:lpstr>Staff    </vt:lpstr>
      <vt:lpstr>PowerPoint Presentation</vt:lpstr>
      <vt:lpstr>PowerPoint Presentation</vt:lpstr>
      <vt:lpstr>What we do and who we are…</vt:lpstr>
      <vt:lpstr>Purchasing Authority (Statutory)</vt:lpstr>
      <vt:lpstr>Procurement Services Duties and Responsibilities</vt:lpstr>
      <vt:lpstr>Decentralized Procurement Model Department Unit Duties and Responsibilities</vt:lpstr>
      <vt:lpstr>Department Unit Duties and Responsibilities</vt:lpstr>
      <vt:lpstr>Department Unit Duties and Responsibilities</vt:lpstr>
      <vt:lpstr>Violation of Purchasing Policy</vt:lpstr>
      <vt:lpstr>Procure-to-Pay Guidelines</vt:lpstr>
      <vt:lpstr>Contracts</vt:lpstr>
      <vt:lpstr>Contracts</vt:lpstr>
      <vt:lpstr>Payment Methods and Thresholds</vt:lpstr>
      <vt:lpstr>3 Quote Process </vt:lpstr>
      <vt:lpstr>Department Agreements</vt:lpstr>
      <vt:lpstr>Department Agreements</vt:lpstr>
      <vt:lpstr>Software Purchases</vt:lpstr>
      <vt:lpstr>Software Purchases</vt:lpstr>
      <vt:lpstr>Purchase Exceeds $100,000 – Formal Bid</vt:lpstr>
      <vt:lpstr>Purchase By Competitive Sealed Bid</vt:lpstr>
      <vt:lpstr>Purchase By Competitive Negotiation</vt:lpstr>
      <vt:lpstr>Personal Service Contract (PSC)</vt:lpstr>
      <vt:lpstr>Personal Service Contracts</vt:lpstr>
      <vt:lpstr>Price Contracts</vt:lpstr>
      <vt:lpstr>Punchout Suppliers</vt:lpstr>
      <vt:lpstr>Ethics in Purchasing (Gratuities)</vt:lpstr>
      <vt:lpstr>PowerPoint Presentation</vt:lpstr>
      <vt:lpstr>Moving Expense Procedure</vt:lpstr>
      <vt:lpstr>Vehicle Purchase Request</vt:lpstr>
      <vt:lpstr>Liquidation Request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Louisville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UBA PURCHASING I</dc:title>
  <dc:creator>A55016</dc:creator>
  <cp:lastModifiedBy>Horn, Amber</cp:lastModifiedBy>
  <cp:revision>229</cp:revision>
  <cp:lastPrinted>2024-07-03T13:09:04Z</cp:lastPrinted>
  <dcterms:created xsi:type="dcterms:W3CDTF">2005-04-05T18:43:47Z</dcterms:created>
  <dcterms:modified xsi:type="dcterms:W3CDTF">2025-11-12T18:10:44Z</dcterms:modified>
</cp:coreProperties>
</file>