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6" r:id="rId3"/>
    <p:sldMasterId id="2147483662" r:id="rId4"/>
    <p:sldMasterId id="2147483664" r:id="rId5"/>
  </p:sldMasterIdLst>
  <p:notesMasterIdLst>
    <p:notesMasterId r:id="rId23"/>
  </p:notesMasterIdLst>
  <p:sldIdLst>
    <p:sldId id="256" r:id="rId6"/>
    <p:sldId id="308" r:id="rId7"/>
    <p:sldId id="292" r:id="rId8"/>
    <p:sldId id="257" r:id="rId9"/>
    <p:sldId id="294" r:id="rId10"/>
    <p:sldId id="326" r:id="rId11"/>
    <p:sldId id="297" r:id="rId12"/>
    <p:sldId id="309" r:id="rId13"/>
    <p:sldId id="296" r:id="rId14"/>
    <p:sldId id="310" r:id="rId15"/>
    <p:sldId id="311" r:id="rId16"/>
    <p:sldId id="315" r:id="rId17"/>
    <p:sldId id="316" r:id="rId18"/>
    <p:sldId id="313" r:id="rId19"/>
    <p:sldId id="317" r:id="rId20"/>
    <p:sldId id="314" r:id="rId21"/>
    <p:sldId id="312" r:id="rId22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3E3E"/>
    <a:srgbClr val="000000"/>
    <a:srgbClr val="323232"/>
    <a:srgbClr val="B2B2B2"/>
    <a:srgbClr val="5F0000"/>
    <a:srgbClr val="740000"/>
    <a:srgbClr val="7E0000"/>
    <a:srgbClr val="890000"/>
    <a:srgbClr val="AD0000"/>
    <a:srgbClr val="9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Objects="1">
      <p:cViewPr varScale="1">
        <p:scale>
          <a:sx n="89" d="100"/>
          <a:sy n="89" d="100"/>
        </p:scale>
        <p:origin x="972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EEF058C-C176-4474-B188-9344D87AD2CA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C6081B1-262D-44A8-8BFD-8D3BB96949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97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081B1-262D-44A8-8BFD-8D3BB969494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77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85800" y="2918044"/>
            <a:ext cx="7772400" cy="58477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buNone/>
              <a:defRPr sz="3200" b="0" i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362200" y="3867150"/>
            <a:ext cx="4419600" cy="40011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HelveticaNeueLT Std"/>
                <a:cs typeface="HelveticaNeueLT St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date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742950"/>
            <a:ext cx="39624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0" y="1143001"/>
            <a:ext cx="3962400" cy="33147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2"/>
          </p:nvPr>
        </p:nvSpPr>
        <p:spPr>
          <a:xfrm>
            <a:off x="609600" y="1085851"/>
            <a:ext cx="3886200" cy="3371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 rot="10800000">
            <a:off x="4648200" y="1084660"/>
            <a:ext cx="3886200" cy="119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362200" y="114301"/>
            <a:ext cx="6172200" cy="62864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rgbClr val="FFFFFF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362200" y="742950"/>
            <a:ext cx="61722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62200" y="1143001"/>
            <a:ext cx="6172200" cy="33147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480896" y="1084057"/>
            <a:ext cx="6053504" cy="179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362200" y="114301"/>
            <a:ext cx="6172200" cy="62864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rgbClr val="FFFFFF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742950"/>
            <a:ext cx="39624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rot="10800000">
            <a:off x="609600" y="1084660"/>
            <a:ext cx="3886200" cy="119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Picture Placeholder 2"/>
          <p:cNvSpPr>
            <a:spLocks noGrp="1"/>
          </p:cNvSpPr>
          <p:nvPr>
            <p:ph type="pic" idx="12"/>
          </p:nvPr>
        </p:nvSpPr>
        <p:spPr>
          <a:xfrm>
            <a:off x="4648200" y="1143001"/>
            <a:ext cx="3886200" cy="3314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>
            <a:off x="609600" y="1143000"/>
            <a:ext cx="3886200" cy="3314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362200" y="114301"/>
            <a:ext cx="6172200" cy="62864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rgbClr val="FFFFFF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742950"/>
            <a:ext cx="39624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rot="10800000">
            <a:off x="609600" y="1084660"/>
            <a:ext cx="3886200" cy="119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362200" y="114301"/>
            <a:ext cx="6172200" cy="62864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rgbClr val="FFFFFF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657600" y="2984957"/>
            <a:ext cx="4953000" cy="430887"/>
          </a:xfrm>
          <a:prstGeom prst="rect">
            <a:avLst/>
          </a:prstGeom>
          <a:ln>
            <a:noFill/>
          </a:ln>
        </p:spPr>
        <p:txBody>
          <a:bodyPr anchor="ctr">
            <a:spAutoFit/>
          </a:bodyPr>
          <a:lstStyle>
            <a:lvl1pPr marL="0" indent="0" algn="r">
              <a:buNone/>
              <a:defRPr sz="2200" b="0" i="0">
                <a:solidFill>
                  <a:srgbClr val="FFFFF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7086600" y="4629894"/>
            <a:ext cx="1524000" cy="276999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>
            <a:lvl1pPr marL="0" indent="0" algn="r">
              <a:buNone/>
              <a:defRPr sz="1200" b="0" i="0">
                <a:solidFill>
                  <a:srgbClr val="AD0000"/>
                </a:solidFill>
                <a:latin typeface="HelveticaNeueLT Std"/>
                <a:cs typeface="HelveticaNeueLT St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date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wenmeyer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228600"/>
            <a:ext cx="4876800" cy="685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428750"/>
            <a:ext cx="58674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1771650"/>
            <a:ext cx="5867400" cy="2400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wenmeyer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428750"/>
            <a:ext cx="58674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228600"/>
            <a:ext cx="4876800" cy="685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1771650"/>
            <a:ext cx="5867400" cy="2400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wenmeyer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428750"/>
            <a:ext cx="58674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228600"/>
            <a:ext cx="4876800" cy="685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1771650"/>
            <a:ext cx="5867400" cy="2400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knap Research Bldg.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428750"/>
            <a:ext cx="58674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228600"/>
            <a:ext cx="4876800" cy="685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1771650"/>
            <a:ext cx="5867400" cy="2400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Lif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428750"/>
            <a:ext cx="58674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228600"/>
            <a:ext cx="4876800" cy="685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1771650"/>
            <a:ext cx="5867400" cy="2400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872674"/>
            <a:ext cx="8077200" cy="584776"/>
          </a:xfrm>
          <a:prstGeom prst="rect">
            <a:avLst/>
          </a:prstGeom>
        </p:spPr>
        <p:txBody>
          <a:bodyPr vert="horz" anchor="b">
            <a:spAutoFit/>
          </a:bodyPr>
          <a:lstStyle>
            <a:lvl1pPr>
              <a:defRPr sz="3200" b="0" i="0">
                <a:latin typeface="Helvetica Neue Bold Condensed"/>
                <a:cs typeface="Helvetica Neue Bold Condensed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 rot="10800000">
            <a:off x="2628900" y="2571752"/>
            <a:ext cx="3886200" cy="119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362200" y="114301"/>
            <a:ext cx="6172200" cy="62864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rgbClr val="AD0000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Lif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428750"/>
            <a:ext cx="58674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228600"/>
            <a:ext cx="4876800" cy="685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1771650"/>
            <a:ext cx="5867400" cy="2400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Lif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428750"/>
            <a:ext cx="58674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228600"/>
            <a:ext cx="4876800" cy="685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1771650"/>
            <a:ext cx="5867400" cy="2400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Life 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428750"/>
            <a:ext cx="58674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228600"/>
            <a:ext cx="4876800" cy="685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1771650"/>
            <a:ext cx="5867400" cy="2400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Life 5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428750"/>
            <a:ext cx="58674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228600"/>
            <a:ext cx="4876800" cy="685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1771650"/>
            <a:ext cx="5867400" cy="2400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Life 6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428750"/>
            <a:ext cx="58674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228600"/>
            <a:ext cx="4876800" cy="685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1771650"/>
            <a:ext cx="5867400" cy="2400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Life 7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428750"/>
            <a:ext cx="58674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228600"/>
            <a:ext cx="4876800" cy="685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1771650"/>
            <a:ext cx="5867400" cy="2400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428750"/>
            <a:ext cx="58674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228600"/>
            <a:ext cx="4876800" cy="685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1771650"/>
            <a:ext cx="5867400" cy="2400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428750"/>
            <a:ext cx="58674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228600"/>
            <a:ext cx="4876800" cy="685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1771650"/>
            <a:ext cx="5867400" cy="2400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428750"/>
            <a:ext cx="58674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228600"/>
            <a:ext cx="4876800" cy="685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1771650"/>
            <a:ext cx="5867400" cy="2400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428750"/>
            <a:ext cx="58674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228600"/>
            <a:ext cx="4876800" cy="685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1771650"/>
            <a:ext cx="5867400" cy="2400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742950"/>
            <a:ext cx="39624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B5191A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0" y="1143001"/>
            <a:ext cx="3962400" cy="33147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rot="10800000">
            <a:off x="609600" y="1084660"/>
            <a:ext cx="3886200" cy="119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Picture Placeholder 2"/>
          <p:cNvSpPr>
            <a:spLocks noGrp="1"/>
          </p:cNvSpPr>
          <p:nvPr>
            <p:ph type="pic" idx="12"/>
          </p:nvPr>
        </p:nvSpPr>
        <p:spPr>
          <a:xfrm>
            <a:off x="4648200" y="1085851"/>
            <a:ext cx="3886200" cy="3371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362200" y="114301"/>
            <a:ext cx="6172200" cy="62864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rgbClr val="AD0000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5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428750"/>
            <a:ext cx="58674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00200" y="228600"/>
            <a:ext cx="4876800" cy="685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1771650"/>
            <a:ext cx="5867400" cy="2400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742950"/>
            <a:ext cx="39624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B5191A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0" y="1143001"/>
            <a:ext cx="3962400" cy="33147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2"/>
          </p:nvPr>
        </p:nvSpPr>
        <p:spPr>
          <a:xfrm>
            <a:off x="609600" y="1085851"/>
            <a:ext cx="3886200" cy="3371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 rot="10800000">
            <a:off x="4648200" y="1084660"/>
            <a:ext cx="3886200" cy="119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362200" y="114301"/>
            <a:ext cx="6172200" cy="62864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rgbClr val="AD0000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362200" y="742950"/>
            <a:ext cx="61722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B5191A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62200" y="1143001"/>
            <a:ext cx="6172200" cy="33147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480896" y="1084055"/>
            <a:ext cx="6053504" cy="119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362200" y="114301"/>
            <a:ext cx="6172200" cy="62864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rgbClr val="AD0000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742950"/>
            <a:ext cx="39624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B5191A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rot="10800000">
            <a:off x="609600" y="1084660"/>
            <a:ext cx="3886200" cy="119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Picture Placeholder 2"/>
          <p:cNvSpPr>
            <a:spLocks noGrp="1"/>
          </p:cNvSpPr>
          <p:nvPr>
            <p:ph type="pic" idx="12"/>
          </p:nvPr>
        </p:nvSpPr>
        <p:spPr>
          <a:xfrm>
            <a:off x="4648200" y="1143001"/>
            <a:ext cx="3886200" cy="3314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>
            <a:off x="609600" y="1143000"/>
            <a:ext cx="3886200" cy="3314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362200" y="114301"/>
            <a:ext cx="6172200" cy="62864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rgbClr val="AD0000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742950"/>
            <a:ext cx="39624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rgbClr val="B5191A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 rot="10800000">
            <a:off x="609600" y="1084660"/>
            <a:ext cx="3886200" cy="119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362200" y="114301"/>
            <a:ext cx="6172200" cy="62864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rgbClr val="AD0000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872674"/>
            <a:ext cx="8077200" cy="584776"/>
          </a:xfrm>
          <a:prstGeom prst="rect">
            <a:avLst/>
          </a:prstGeom>
        </p:spPr>
        <p:txBody>
          <a:bodyPr vert="horz" anchor="b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 rot="10800000">
            <a:off x="2628900" y="2571752"/>
            <a:ext cx="3886200" cy="1191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362200" y="114301"/>
            <a:ext cx="6172200" cy="62864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rgbClr val="FFFFFF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742950"/>
            <a:ext cx="3962400" cy="342900"/>
          </a:xfrm>
          <a:prstGeom prst="rect">
            <a:avLst/>
          </a:prstGeom>
        </p:spPr>
        <p:txBody>
          <a:bodyPr anchor="b"/>
          <a:lstStyle>
            <a:lvl1pPr algn="l">
              <a:defRPr sz="1600" b="1" i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0" y="1143001"/>
            <a:ext cx="3962400" cy="33147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rot="10800000">
            <a:off x="609600" y="1084660"/>
            <a:ext cx="3886200" cy="119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Picture Placeholder 2"/>
          <p:cNvSpPr>
            <a:spLocks noGrp="1"/>
          </p:cNvSpPr>
          <p:nvPr>
            <p:ph type="pic" idx="12"/>
          </p:nvPr>
        </p:nvSpPr>
        <p:spPr>
          <a:xfrm>
            <a:off x="4648200" y="1085851"/>
            <a:ext cx="3886200" cy="3371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362200" y="114301"/>
            <a:ext cx="6172200" cy="62864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0">
                <a:solidFill>
                  <a:srgbClr val="FFFFFF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Presentation Title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.pd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df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df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4.pd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.pd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74000">
              <a:srgbClr val="AD0000"/>
            </a:gs>
            <a:gs pos="100000">
              <a:srgbClr val="5F0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2362200" y="3657601"/>
            <a:ext cx="4419600" cy="119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uofl ligature white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886200" y="1143000"/>
            <a:ext cx="1434464" cy="8693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74000">
              <a:schemeClr val="bg1"/>
            </a:gs>
            <a:gs pos="100000">
              <a:srgbClr val="B2B2B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10800000">
            <a:off x="609600" y="4685109"/>
            <a:ext cx="7924800" cy="1192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3"/>
          <p:cNvSpPr txBox="1">
            <a:spLocks/>
          </p:cNvSpPr>
          <p:nvPr/>
        </p:nvSpPr>
        <p:spPr>
          <a:xfrm>
            <a:off x="6629400" y="4755357"/>
            <a:ext cx="1981200" cy="273844"/>
          </a:xfrm>
          <a:prstGeom prst="rect">
            <a:avLst/>
          </a:prstGeom>
        </p:spPr>
        <p:txBody>
          <a:bodyPr anchor="t"/>
          <a:lstStyle>
            <a:lvl1pPr algn="ctr">
              <a:defRPr sz="2000" b="0" i="0">
                <a:solidFill>
                  <a:schemeClr val="bg1"/>
                </a:solidFill>
                <a:latin typeface="HelveticaNeueLT Std Thin Italic"/>
                <a:cs typeface="HelveticaNeueLT Std Thin Italic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000" cap="none" spc="200" normalizeH="0" baseline="0" noProof="0" dirty="0">
                <a:ln>
                  <a:noFill/>
                </a:ln>
                <a:solidFill>
                  <a:srgbClr val="AD0000"/>
                </a:solidFill>
                <a:effectLst/>
                <a:uLnTx/>
                <a:uFillTx/>
                <a:latin typeface="HelveticaNeueLT Std"/>
                <a:ea typeface="+mn-ea"/>
                <a:cs typeface="HelveticaNeueLT Std"/>
              </a:rPr>
              <a:t>LOUISVILLE.EDU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57200" y="0"/>
            <a:ext cx="762000" cy="685800"/>
          </a:xfrm>
          <a:prstGeom prst="rect">
            <a:avLst/>
          </a:prstGeom>
          <a:solidFill>
            <a:srgbClr val="AD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uofl ligature white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609600" y="288869"/>
            <a:ext cx="481773" cy="2919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81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74000">
              <a:srgbClr val="3E3E3E"/>
            </a:gs>
            <a:gs pos="100000">
              <a:srgbClr val="000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10800000">
            <a:off x="609600" y="4685109"/>
            <a:ext cx="7924800" cy="1192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3"/>
          <p:cNvSpPr txBox="1">
            <a:spLocks/>
          </p:cNvSpPr>
          <p:nvPr/>
        </p:nvSpPr>
        <p:spPr>
          <a:xfrm>
            <a:off x="6553200" y="4755357"/>
            <a:ext cx="2057400" cy="273844"/>
          </a:xfrm>
          <a:prstGeom prst="rect">
            <a:avLst/>
          </a:prstGeom>
        </p:spPr>
        <p:txBody>
          <a:bodyPr anchor="t"/>
          <a:lstStyle>
            <a:lvl1pPr algn="ctr">
              <a:defRPr sz="2000" b="0" i="0">
                <a:solidFill>
                  <a:schemeClr val="bg1"/>
                </a:solidFill>
                <a:latin typeface="HelveticaNeueLT Std Thin Italic"/>
                <a:cs typeface="HelveticaNeueLT Std Thin Italic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000" cap="none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NeueLT Std"/>
                <a:ea typeface="+mn-ea"/>
                <a:cs typeface="HelveticaNeueLT Std"/>
              </a:rPr>
              <a:t>LOUISVILLE.EDU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31800" y="0"/>
            <a:ext cx="8382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uofl ligature r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609600" y="285751"/>
            <a:ext cx="495300" cy="2952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82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934200" y="4629150"/>
            <a:ext cx="2209800" cy="285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43200" y="2686050"/>
            <a:ext cx="6400800" cy="1028700"/>
          </a:xfrm>
          <a:prstGeom prst="rect">
            <a:avLst/>
          </a:prstGeom>
          <a:solidFill>
            <a:srgbClr val="000000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114550"/>
            <a:ext cx="3429000" cy="800100"/>
          </a:xfrm>
          <a:prstGeom prst="rect">
            <a:avLst/>
          </a:prstGeom>
          <a:solidFill>
            <a:srgbClr val="AD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UL_LOGOwordmarkonRed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938149" y="2313559"/>
            <a:ext cx="1805051" cy="4105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28600"/>
            <a:ext cx="6705600" cy="800100"/>
          </a:xfrm>
          <a:prstGeom prst="rect">
            <a:avLst/>
          </a:prstGeom>
          <a:solidFill>
            <a:srgbClr val="AD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14600" y="1371600"/>
            <a:ext cx="6629400" cy="2971800"/>
          </a:xfrm>
          <a:prstGeom prst="rect">
            <a:avLst/>
          </a:prstGeom>
          <a:solidFill>
            <a:srgbClr val="000000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uofl ligature white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533403" y="438150"/>
            <a:ext cx="649605" cy="3937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934200" y="4629150"/>
            <a:ext cx="2209800" cy="285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7010400" y="4648914"/>
            <a:ext cx="1676400" cy="246221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defRPr sz="2000" b="0" i="0">
                <a:solidFill>
                  <a:schemeClr val="bg1"/>
                </a:solidFill>
                <a:latin typeface="HelveticaNeueLT Std Thin Italic"/>
                <a:cs typeface="HelveticaNeueLT Std Thin Italic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000" cap="none" spc="200" normalizeH="0" baseline="0" noProof="0" dirty="0">
                <a:ln>
                  <a:noFill/>
                </a:ln>
                <a:solidFill>
                  <a:srgbClr val="AD0000"/>
                </a:solidFill>
                <a:effectLst/>
                <a:uLnTx/>
                <a:uFillTx/>
                <a:latin typeface="HelveticaNeueLT Std"/>
                <a:ea typeface="+mn-ea"/>
                <a:cs typeface="HelveticaNeueLT Std"/>
              </a:rPr>
              <a:t>LOUISVILLE.EDU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8" r:id="rId3"/>
    <p:sldLayoutId id="2147483667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louisville.edu/internationalcenter/isss/documents-and-forms/new-opt-app-form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OPT%20Instructions%20.pptx" TargetMode="External"/><Relationship Id="rId2" Type="http://schemas.openxmlformats.org/officeDocument/2006/relationships/hyperlink" Target="http://www.uscis.gov/i-765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1"/>
          </p:nvPr>
        </p:nvSpPr>
        <p:spPr>
          <a:xfrm>
            <a:off x="685800" y="2425602"/>
            <a:ext cx="7772400" cy="1077218"/>
          </a:xfrm>
        </p:spPr>
        <p:txBody>
          <a:bodyPr/>
          <a:lstStyle/>
          <a:p>
            <a:r>
              <a:rPr lang="en-US" dirty="0"/>
              <a:t>Optional Practical Training (OPT) Information Workshop</a:t>
            </a:r>
          </a:p>
        </p:txBody>
      </p:sp>
    </p:spTree>
    <p:extLst>
      <p:ext uri="{BB962C8B-B14F-4D97-AF65-F5344CB8AC3E}">
        <p14:creationId xmlns:p14="http://schemas.microsoft.com/office/powerpoint/2010/main" val="3002975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45771" y="1581150"/>
            <a:ext cx="2514600" cy="4248149"/>
          </a:xfrm>
        </p:spPr>
        <p:txBody>
          <a:bodyPr>
            <a:normAutofit/>
          </a:bodyPr>
          <a:lstStyle/>
          <a:p>
            <a:r>
              <a:rPr lang="en-US" dirty="0"/>
              <a:t>Choose the type of OPT you will apply for: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(c)(3)(A) for pre-completion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(c)(3)(B) for post completion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(c)(3)(C) for STEM Extension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i="0" dirty="0">
              <a:effectLst/>
            </a:endParaRPr>
          </a:p>
          <a:p>
            <a:endParaRPr lang="en-US" i="0" dirty="0">
              <a:effectLst/>
            </a:endParaRPr>
          </a:p>
          <a:p>
            <a:br>
              <a:rPr lang="en-US" i="0" dirty="0">
                <a:effectLst/>
              </a:rPr>
            </a:br>
            <a:endParaRPr lang="en-US" u="sng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OPT APPLICATION 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5BEB3A-7822-45B4-9683-93BBC3CFF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504950"/>
            <a:ext cx="4844312" cy="279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33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362200" y="1143001"/>
            <a:ext cx="6172200" cy="331470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You will need a digital copy of the following: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>
                <a:effectLst/>
              </a:rPr>
              <a:t>Government identification (passport)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i="0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Passport Size photo-high resolution, square photo. Can be taken on your device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Any Form I-20 that has been endorsed for Curricular Practical Training (CPT)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Any Form I-20 and/or EAD card that you may have from a previous educational level OPT period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New Form I-20 recommending you for OPT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i="0" dirty="0">
              <a:effectLst/>
            </a:endParaRPr>
          </a:p>
          <a:p>
            <a:br>
              <a:rPr lang="en-US" i="0" dirty="0">
                <a:effectLst/>
              </a:rPr>
            </a:br>
            <a:endParaRPr lang="en-US" u="sng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OPT APPLICATION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3315288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362200" y="1143001"/>
            <a:ext cx="6172200" cy="3314701"/>
          </a:xfrm>
        </p:spPr>
        <p:txBody>
          <a:bodyPr>
            <a:normAutofit fontScale="92500"/>
          </a:bodyPr>
          <a:lstStyle/>
          <a:p>
            <a:r>
              <a:rPr lang="en-US" dirty="0"/>
              <a:t>After completing the online application, you will receive: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>
                <a:effectLst/>
              </a:rPr>
              <a:t>Receipt notice, approval notice, EAD card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i="0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need to provide the ISSS Office with a copy of your EAD Card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After approval, you will receive an email to set up your SEVP Portal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You must report employment and/or biographical changes to SEVP within 10 days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i="0" dirty="0">
              <a:effectLst/>
            </a:endParaRPr>
          </a:p>
          <a:p>
            <a:br>
              <a:rPr lang="en-US" i="0" dirty="0">
                <a:effectLst/>
              </a:rPr>
            </a:br>
            <a:endParaRPr lang="en-US" u="sng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AFTER APPLYING </a:t>
            </a:r>
          </a:p>
        </p:txBody>
      </p:sp>
    </p:spTree>
    <p:extLst>
      <p:ext uri="{BB962C8B-B14F-4D97-AF65-F5344CB8AC3E}">
        <p14:creationId xmlns:p14="http://schemas.microsoft.com/office/powerpoint/2010/main" val="2202976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19100" y="1200150"/>
            <a:ext cx="3886200" cy="3314701"/>
          </a:xfrm>
        </p:spPr>
        <p:txBody>
          <a:bodyPr>
            <a:normAutofit fontScale="92500" lnSpcReduction="10000"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it is past the 10 days, you can complete the employer form and a DSO will add the employer to your SEVIS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With every employer change, you will receive an updated Form I-20. If you update your employer on the SEVP portal, email a DSO to receive a new Form I-20.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i="0" dirty="0">
              <a:effectLst/>
            </a:endParaRPr>
          </a:p>
          <a:p>
            <a:br>
              <a:rPr lang="en-US" i="0" dirty="0">
                <a:effectLst/>
              </a:rPr>
            </a:br>
            <a:endParaRPr lang="en-US" u="sng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OPT Employer 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E1B6B5-D51C-4491-BD4A-F7E15715D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14301"/>
            <a:ext cx="3228277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9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BC3203-6889-4306-BF13-6BD4AD4E6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47" y="0"/>
            <a:ext cx="8515705" cy="5143500"/>
          </a:xfrm>
          <a:prstGeom prst="rect">
            <a:avLst/>
          </a:prstGeom>
        </p:spPr>
      </p:pic>
      <p:pic>
        <p:nvPicPr>
          <p:cNvPr id="2050" name="Picture 2" descr="Key UofL school could receive $75M in state funding for new space -  Louisville Business First">
            <a:extLst>
              <a:ext uri="{FF2B5EF4-FFF2-40B4-BE49-F238E27FC236}">
                <a16:creationId xmlns:a16="http://schemas.microsoft.com/office/drawing/2014/main" id="{BDBB3BC9-4147-49F6-915D-EDB62386F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r="-3489"/>
          <a:stretch/>
        </p:blipFill>
        <p:spPr bwMode="auto">
          <a:xfrm>
            <a:off x="314146" y="0"/>
            <a:ext cx="88235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56B76D-7AB5-4E93-9734-6E1FC7500BD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590800" y="346696"/>
            <a:ext cx="6239052" cy="628649"/>
          </a:xfrm>
          <a:solidFill>
            <a:schemeClr val="dk1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OPT STEM EXTENSION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AC73D-B447-42C2-9D21-4544D74D3268}"/>
              </a:ext>
            </a:extLst>
          </p:cNvPr>
          <p:cNvSpPr txBox="1"/>
          <p:nvPr/>
        </p:nvSpPr>
        <p:spPr>
          <a:xfrm>
            <a:off x="2057400" y="1352550"/>
            <a:ext cx="6772452" cy="3293209"/>
          </a:xfrm>
          <a:prstGeom prst="rect">
            <a:avLst/>
          </a:prstGeom>
          <a:solidFill>
            <a:schemeClr val="dk1">
              <a:alpha val="82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Helvetica Neue"/>
              </a:rPr>
              <a:t>24-MONTH EXTENSION </a:t>
            </a:r>
          </a:p>
          <a:p>
            <a:endParaRPr lang="en-US" sz="1400" b="1" dirty="0">
              <a:solidFill>
                <a:schemeClr val="bg1"/>
              </a:solidFill>
              <a:latin typeface="Helvetica Neue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Helvetica Neue"/>
              </a:rPr>
              <a:t>Students awarded Bachelor’s, Master’s, and Doctoral degrees in specific STEM (Science, Technology, Engineering, Mathematics) fields are eligible for a 24-month extension of post-completion OPT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Helvetica Neue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chemeClr val="bg1"/>
                </a:solidFill>
                <a:effectLst/>
                <a:latin typeface="Helvetica Neue"/>
              </a:rPr>
              <a:t>All employment with a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Helvetica Neue"/>
              </a:rPr>
              <a:t>non-E-Verify employer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Helvetica Neue"/>
              </a:rPr>
              <a:t> must cease when the student's standard post-completion OPT ends. Such employment cannot continue into any part of the 24-month STEM OPT period, including the 180-day interim period.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Helvetica Neue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Helvetica Neue"/>
              </a:rPr>
              <a:t>Eligible for up to two STEM extensions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Helvetica Neue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Helvetica Neue"/>
              </a:rPr>
              <a:t>Can apply for STEM extension using a previous STEM degree if not already previously used for the extension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Helvetica Neue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The prior degree was conferred no more than 10 years before the DSO recommends the STEM OPT extension in SEVIS based on that degree;</a:t>
            </a:r>
            <a:endParaRPr lang="en-US" sz="1000" dirty="0">
              <a:solidFill>
                <a:schemeClr val="bg1"/>
              </a:solidFill>
              <a:latin typeface="Helvetica Neue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Helvetica Neue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chemeClr val="bg1"/>
                </a:solidFill>
                <a:latin typeface="Helvetica Neue"/>
              </a:rPr>
              <a:t>Total Eligibility for qualified students cannot exceed 36 months total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Helvetica Neue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Helvetica Neue"/>
              </a:rPr>
              <a:t>Student’s employer must be registered and participating in the USCIS E-Verify employment verification program at the time of extension request and must supply form I-983 (training plan)</a:t>
            </a:r>
            <a:endParaRPr lang="en-US" sz="1000" i="1" dirty="0">
              <a:solidFill>
                <a:schemeClr val="bg1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24506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14400" y="1809750"/>
            <a:ext cx="3124200" cy="2647952"/>
          </a:xfrm>
        </p:spPr>
        <p:txBody>
          <a:bodyPr>
            <a:normAutofit fontScale="92500" lnSpcReduction="20000"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apply for STEM, provide your DSO with the Form I-983 so we can make you a new I-20 recommending you for Extension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YOU MUST APPLY 90 DAYS BEFORE YOUR END DATE</a:t>
            </a:r>
            <a:r>
              <a:rPr lang="en-US" dirty="0"/>
              <a:t>. You cannot apply in the 60-day grace period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br>
              <a:rPr lang="en-US" i="0" dirty="0">
                <a:effectLst/>
              </a:rPr>
            </a:br>
            <a:endParaRPr lang="en-US" u="sng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STEM APPLICATION PROCESS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831FA-DABC-405D-B5AF-28A82B16D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047750"/>
            <a:ext cx="3248562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581400" y="1143001"/>
            <a:ext cx="4953000" cy="3314701"/>
          </a:xfrm>
        </p:spPr>
        <p:txBody>
          <a:bodyPr>
            <a:normAutofit fontScale="92500"/>
          </a:bodyPr>
          <a:lstStyle/>
          <a:p>
            <a:r>
              <a:rPr lang="en-US" dirty="0"/>
              <a:t>You will need to complete a new form I-983 for every employer you have while on STEM Extension</a:t>
            </a:r>
          </a:p>
          <a:p>
            <a:endParaRPr lang="en-US" dirty="0"/>
          </a:p>
          <a:p>
            <a:r>
              <a:rPr lang="en-US" i="0" dirty="0">
                <a:effectLst/>
              </a:rPr>
              <a:t>Need to report validation every 6 months on STEM</a:t>
            </a:r>
          </a:p>
          <a:p>
            <a:endParaRPr lang="en-US" dirty="0"/>
          </a:p>
          <a:p>
            <a:r>
              <a:rPr lang="en-US" i="0" dirty="0">
                <a:effectLst/>
              </a:rPr>
              <a:t>Complete a self evaluation at th</a:t>
            </a:r>
            <a:r>
              <a:rPr lang="en-US" dirty="0"/>
              <a:t>e half mark of employment and at the end</a:t>
            </a:r>
            <a:endParaRPr lang="en-US" i="0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i="0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i="0" dirty="0">
              <a:effectLst/>
            </a:endParaRPr>
          </a:p>
          <a:p>
            <a:br>
              <a:rPr lang="en-US" i="0" dirty="0">
                <a:effectLst/>
              </a:rPr>
            </a:br>
            <a:endParaRPr lang="en-US" u="sng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OPT STEM VALIDATION </a:t>
            </a:r>
          </a:p>
        </p:txBody>
      </p:sp>
      <p:pic>
        <p:nvPicPr>
          <p:cNvPr id="3074" name="Picture 2" descr="FORM I-983 SAMPLE">
            <a:extLst>
              <a:ext uri="{FF2B5EF4-FFF2-40B4-BE49-F238E27FC236}">
                <a16:creationId xmlns:a16="http://schemas.microsoft.com/office/drawing/2014/main" id="{C3D27DF7-1B12-489E-90AC-D898672C6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5" b="1009"/>
          <a:stretch/>
        </p:blipFill>
        <p:spPr bwMode="auto">
          <a:xfrm>
            <a:off x="381000" y="1047750"/>
            <a:ext cx="3124200" cy="354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922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BC3203-6889-4306-BF13-6BD4AD4E6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47" y="0"/>
            <a:ext cx="8515705" cy="51435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56B76D-7AB5-4E93-9734-6E1FC7500BD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590800" y="346696"/>
            <a:ext cx="6239052" cy="628649"/>
          </a:xfrm>
          <a:solidFill>
            <a:schemeClr val="dk1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Traveling on OPT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AC73D-B447-42C2-9D21-4544D74D3268}"/>
              </a:ext>
            </a:extLst>
          </p:cNvPr>
          <p:cNvSpPr txBox="1"/>
          <p:nvPr/>
        </p:nvSpPr>
        <p:spPr>
          <a:xfrm>
            <a:off x="2057400" y="1352550"/>
            <a:ext cx="6772452" cy="2970044"/>
          </a:xfrm>
          <a:prstGeom prst="rect">
            <a:avLst/>
          </a:prstGeom>
          <a:solidFill>
            <a:schemeClr val="dk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Helvetica Neue"/>
              </a:rPr>
              <a:t>While Pending OPT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Helvetica Neue"/>
              </a:rPr>
              <a:t>Form I-20 issued for OPT (</a:t>
            </a:r>
            <a:r>
              <a:rPr lang="en-US" sz="1200" b="1" dirty="0">
                <a:solidFill>
                  <a:schemeClr val="bg1"/>
                </a:solidFill>
                <a:latin typeface="Helvetica Neue"/>
              </a:rPr>
              <a:t>signed last 6 months</a:t>
            </a:r>
            <a:r>
              <a:rPr lang="en-US" sz="1200" dirty="0">
                <a:solidFill>
                  <a:schemeClr val="bg1"/>
                </a:solidFill>
                <a:latin typeface="Helvetica Neue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Helvetica Neue"/>
              </a:rPr>
              <a:t>Visa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Helvetica Neue"/>
              </a:rPr>
              <a:t>Passport (valid for 6 months)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Helvetica Neue"/>
              </a:rPr>
              <a:t>Receipt Notice (if you have received)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Helvetica Neue"/>
              </a:rPr>
              <a:t>Keep track of your application on USCIS.gov (Check My Status)</a:t>
            </a:r>
          </a:p>
          <a:p>
            <a:endParaRPr lang="en-US" sz="1400" dirty="0">
              <a:solidFill>
                <a:schemeClr val="bg1"/>
              </a:solidFill>
              <a:latin typeface="Helvetica Neue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Helvetica Neue"/>
              </a:rPr>
              <a:t>Approved OPT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Helvetica Neue"/>
              </a:rPr>
              <a:t>Form I-20 issued for OPT (</a:t>
            </a:r>
            <a:r>
              <a:rPr lang="en-US" sz="1200" b="1" dirty="0">
                <a:solidFill>
                  <a:schemeClr val="bg1"/>
                </a:solidFill>
                <a:latin typeface="Helvetica Neue"/>
              </a:rPr>
              <a:t>signed last 6 months</a:t>
            </a:r>
            <a:r>
              <a:rPr lang="en-US" sz="1200" dirty="0">
                <a:solidFill>
                  <a:schemeClr val="bg1"/>
                </a:solidFill>
                <a:latin typeface="Helvetica Neue"/>
              </a:rPr>
              <a:t>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Helvetica Neue"/>
              </a:rPr>
              <a:t>Visa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Helvetica Neue"/>
              </a:rPr>
              <a:t>Passport (valid for 6 months)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Helvetica Neue"/>
              </a:rPr>
              <a:t>EAD Card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Helvetica Neue"/>
              </a:rPr>
              <a:t>Offer letter from place of employment</a:t>
            </a:r>
          </a:p>
          <a:p>
            <a:endParaRPr lang="en-US" sz="1400" dirty="0">
              <a:solidFill>
                <a:schemeClr val="bg1"/>
              </a:solidFill>
              <a:latin typeface="Helvetica Neue"/>
            </a:endParaRPr>
          </a:p>
          <a:p>
            <a:r>
              <a:rPr lang="en-US" sz="1100" b="1" i="1" dirty="0">
                <a:solidFill>
                  <a:schemeClr val="bg1"/>
                </a:solidFill>
                <a:latin typeface="Helvetica Neue"/>
              </a:rPr>
              <a:t>Note</a:t>
            </a:r>
            <a:r>
              <a:rPr lang="en-US" sz="1100" i="1" dirty="0">
                <a:solidFill>
                  <a:schemeClr val="bg1"/>
                </a:solidFill>
                <a:latin typeface="Helvetica Neue"/>
              </a:rPr>
              <a:t>: There is always a risk in traveling outside the US and/or applying for a new visa while on OPT</a:t>
            </a:r>
          </a:p>
        </p:txBody>
      </p:sp>
    </p:spTree>
    <p:extLst>
      <p:ext uri="{BB962C8B-B14F-4D97-AF65-F5344CB8AC3E}">
        <p14:creationId xmlns:p14="http://schemas.microsoft.com/office/powerpoint/2010/main" val="1734706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udents studying with teacher overlooking">
            <a:extLst>
              <a:ext uri="{FF2B5EF4-FFF2-40B4-BE49-F238E27FC236}">
                <a16:creationId xmlns:a16="http://schemas.microsoft.com/office/drawing/2014/main" id="{D7B9533A-503F-44DA-A61D-1DD74E5D2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5506"/>
            <a:ext cx="9144000" cy="609451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BD8C82-5EB4-43B7-80C0-DD57EAAA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0" y="819541"/>
            <a:ext cx="4502020" cy="2440344"/>
          </a:xfrm>
          <a:solidFill>
            <a:schemeClr val="dk1">
              <a:alpha val="79000"/>
            </a:schemeClr>
          </a:solidFill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Optional Practical Training (OPT) is defined as temporary employment that is directly related to a student’s major area of study. Eligible F-1 students can apply to receive up to 12 months of work authorization. To maintain your F-1 status on OPT, you must work part-time (at least 20 hours per week) or full-time.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64E444-89D8-4407-8298-5E515C0C1DFC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What is OPT? </a:t>
            </a:r>
          </a:p>
        </p:txBody>
      </p:sp>
    </p:spTree>
    <p:extLst>
      <p:ext uri="{BB962C8B-B14F-4D97-AF65-F5344CB8AC3E}">
        <p14:creationId xmlns:p14="http://schemas.microsoft.com/office/powerpoint/2010/main" val="253230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ack Scientist Pictures | Download Free Images on Unsplash">
            <a:extLst>
              <a:ext uri="{FF2B5EF4-FFF2-40B4-BE49-F238E27FC236}">
                <a16:creationId xmlns:a16="http://schemas.microsoft.com/office/drawing/2014/main" id="{182FAFB1-19C5-4E3B-BB7C-F895EEA47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"/>
            <a:ext cx="9118600" cy="583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 bwMode="hidden">
          <a:solidFill>
            <a:schemeClr val="dk1">
              <a:alpha val="66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F-1 students who have been enrolled full-time at least 1 academic year when OPT begins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 Have not used 12 months or more of full-time Curricular Practical Training (CPT)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 Have not already been approved for 12 months of OPT at the same degree level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 Have an unexpired passport (Keep valid 6 months into the future)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Must have a recommendation from the DSO in order to apply for OPT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must submit the Form I-765 within 30 days of the date the DSO enters the recommendation for OPT in your SEVIS record.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>
          <a:xfrm>
            <a:off x="152400" y="86666"/>
            <a:ext cx="6172200" cy="628649"/>
          </a:xfrm>
        </p:spPr>
        <p:txBody>
          <a:bodyPr>
            <a:normAutofit/>
          </a:bodyPr>
          <a:lstStyle/>
          <a:p>
            <a:r>
              <a:rPr lang="en-US" dirty="0"/>
              <a:t>Eligibility for Post-Completion OPT </a:t>
            </a:r>
          </a:p>
        </p:txBody>
      </p:sp>
    </p:spTree>
    <p:extLst>
      <p:ext uri="{BB962C8B-B14F-4D97-AF65-F5344CB8AC3E}">
        <p14:creationId xmlns:p14="http://schemas.microsoft.com/office/powerpoint/2010/main" val="956490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33400" y="1123950"/>
            <a:ext cx="2286000" cy="3118597"/>
          </a:xfrm>
        </p:spPr>
        <p:txBody>
          <a:bodyPr>
            <a:normAutofit fontScale="92500"/>
          </a:bodyPr>
          <a:lstStyle/>
          <a:p>
            <a:pPr algn="ctr"/>
            <a:r>
              <a:rPr lang="en-US" sz="1400" b="1" dirty="0"/>
              <a:t>Pre-Completion OPT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Authorized to be engaged in practical training before the program end date</a:t>
            </a:r>
          </a:p>
          <a:p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May work part-time (20 hours or less per week while school is in session) or full-time when school is not in session</a:t>
            </a:r>
          </a:p>
          <a:p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Any accrued time on pre-completion impacts post-completion OPT</a:t>
            </a:r>
          </a:p>
          <a:p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Is not subject to the unemployment provisions, and may receive a program extension </a:t>
            </a:r>
          </a:p>
          <a:p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May not apply for the STEM extension from a period of pre-completion OPT, unless there is time left on pre-completion to file for post-completion OPT 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Types of OPT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0A037E-5C56-4982-AAF5-EC4ADE879008}"/>
              </a:ext>
            </a:extLst>
          </p:cNvPr>
          <p:cNvCxnSpPr>
            <a:cxnSpLocks/>
          </p:cNvCxnSpPr>
          <p:nvPr/>
        </p:nvCxnSpPr>
        <p:spPr>
          <a:xfrm>
            <a:off x="2971800" y="1123950"/>
            <a:ext cx="0" cy="2971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1A6C010-774D-4221-A63D-F6B80B32E4E6}"/>
              </a:ext>
            </a:extLst>
          </p:cNvPr>
          <p:cNvSpPr txBox="1">
            <a:spLocks/>
          </p:cNvSpPr>
          <p:nvPr/>
        </p:nvSpPr>
        <p:spPr>
          <a:xfrm>
            <a:off x="3276599" y="1122829"/>
            <a:ext cx="2514599" cy="34301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Arial"/>
              <a:buNone/>
              <a:defRPr sz="1200" b="0" i="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12 Month Post-Completion OPT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Authorized to be engaged after the program end date</a:t>
            </a:r>
          </a:p>
          <a:p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May work part-time or full-time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Subject to the 90-day unemployment provisions</a:t>
            </a:r>
          </a:p>
          <a:p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May apply for the STEM extension if eligible</a:t>
            </a:r>
          </a:p>
          <a:p>
            <a:endParaRPr lang="en-US" sz="800" dirty="0"/>
          </a:p>
          <a:p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0321E1-D6F1-4667-B8E3-FEDE22BA8B0D}"/>
              </a:ext>
            </a:extLst>
          </p:cNvPr>
          <p:cNvCxnSpPr>
            <a:cxnSpLocks/>
          </p:cNvCxnSpPr>
          <p:nvPr/>
        </p:nvCxnSpPr>
        <p:spPr>
          <a:xfrm>
            <a:off x="5943600" y="1122829"/>
            <a:ext cx="0" cy="2971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3C03592-0C87-4AB8-B047-4B43AE9B7B6B}"/>
              </a:ext>
            </a:extLst>
          </p:cNvPr>
          <p:cNvSpPr txBox="1">
            <a:spLocks/>
          </p:cNvSpPr>
          <p:nvPr/>
        </p:nvSpPr>
        <p:spPr>
          <a:xfrm>
            <a:off x="6019801" y="1047750"/>
            <a:ext cx="2514599" cy="37147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Arial"/>
              <a:buNone/>
              <a:defRPr sz="1200" b="0" i="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24 Month OPT </a:t>
            </a:r>
          </a:p>
          <a:p>
            <a:pPr algn="ctr"/>
            <a:r>
              <a:rPr lang="en-US" sz="1400" b="1" dirty="0"/>
              <a:t>STEM-Extension</a:t>
            </a: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b="0" i="0" dirty="0">
                <a:solidFill>
                  <a:srgbClr val="1C222B"/>
                </a:solidFill>
                <a:effectLst/>
              </a:rPr>
              <a:t>Must hold a STEM-qualifying degree, be in a valid period of standard post-completion OPT, and have an offer of paid employment for at least 20 hours per week from an employer enrolled in E-Verify</a:t>
            </a:r>
          </a:p>
          <a:p>
            <a:endParaRPr lang="en-US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May work full-time </a:t>
            </a:r>
          </a:p>
          <a:p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Would be subject to the unemployment provisions (90 days), plus the unused unemployment days from initial OPT (cannot surpass 150 days) </a:t>
            </a:r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890895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OPT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may be authorized for 12 months of OPT and become eligible for another 12 months if you change to a higher educational level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work must be directly related to your field of study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must apply 30 days within the recommended Form I-20 has been received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can remain unemployed for an aggregate of no more than 90 days during the initial 12 months of the post-completion OPT period and 150 days during the entire 36 months on STEM Extension (if eligible)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employment may be paid or unpaid (volunteer), but you are required to work at least 20 hours per week on post-completion OPT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OPT Information Workshop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0B6330-318C-4FFA-ADBD-8A9E3DB2BAEB}"/>
              </a:ext>
            </a:extLst>
          </p:cNvPr>
          <p:cNvSpPr txBox="1"/>
          <p:nvPr/>
        </p:nvSpPr>
        <p:spPr>
          <a:xfrm>
            <a:off x="2438400" y="739973"/>
            <a:ext cx="3810000" cy="307777"/>
          </a:xfrm>
          <a:prstGeom prst="rect">
            <a:avLst/>
          </a:prstGeom>
        </p:spPr>
        <p:txBody>
          <a:bodyPr vert="horz" wrap="square" rtlCol="0" anchor="b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D0000"/>
                </a:solidFill>
                <a:effectLst/>
                <a:uLnTx/>
                <a:uFillTx/>
                <a:latin typeface="Helvetica Neue Bold Condensed"/>
                <a:ea typeface="+mj-ea"/>
                <a:cs typeface="Helvetica Neue Bold Condensed"/>
              </a:rPr>
              <a:t>Guidelines</a:t>
            </a:r>
          </a:p>
        </p:txBody>
      </p:sp>
    </p:spTree>
    <p:extLst>
      <p:ext uri="{BB962C8B-B14F-4D97-AF65-F5344CB8AC3E}">
        <p14:creationId xmlns:p14="http://schemas.microsoft.com/office/powerpoint/2010/main" val="1188848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OPT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Make sure you have health insurance coverage at all times during OPT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Full-time study is prohibited during post-completion OPT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may study on an incidental basis (part-time, non-degree status, and not at a higher level than graduating degree)</a:t>
            </a:r>
          </a:p>
          <a:p>
            <a:r>
              <a:rPr lang="en-US" b="1" i="1" dirty="0"/>
              <a:t>You do not need to have a specific job offer to apply for post-completion OPT but be aware that you cannot recover portions of the OPT period that you may have spent searching for employment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OPT Information Workshop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0B6330-318C-4FFA-ADBD-8A9E3DB2BAEB}"/>
              </a:ext>
            </a:extLst>
          </p:cNvPr>
          <p:cNvSpPr txBox="1"/>
          <p:nvPr/>
        </p:nvSpPr>
        <p:spPr>
          <a:xfrm>
            <a:off x="2438400" y="739973"/>
            <a:ext cx="3810000" cy="307777"/>
          </a:xfrm>
          <a:prstGeom prst="rect">
            <a:avLst/>
          </a:prstGeom>
        </p:spPr>
        <p:txBody>
          <a:bodyPr vert="horz" wrap="square" rtlCol="0" anchor="b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D0000"/>
                </a:solidFill>
                <a:effectLst/>
                <a:uLnTx/>
                <a:uFillTx/>
                <a:latin typeface="Helvetica Neue Bold Condensed"/>
                <a:ea typeface="+mj-ea"/>
                <a:cs typeface="Helvetica Neue Bold Condensed"/>
              </a:rPr>
              <a:t>Guidelines</a:t>
            </a:r>
          </a:p>
        </p:txBody>
      </p:sp>
    </p:spTree>
    <p:extLst>
      <p:ext uri="{BB962C8B-B14F-4D97-AF65-F5344CB8AC3E}">
        <p14:creationId xmlns:p14="http://schemas.microsoft.com/office/powerpoint/2010/main" val="3630961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When do I apply? When do I start my job?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42A144-7BF7-4EC9-A5D2-789CD56E8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7"/>
          <a:stretch/>
        </p:blipFill>
        <p:spPr>
          <a:xfrm>
            <a:off x="623252" y="895350"/>
            <a:ext cx="7911148" cy="361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01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219202" y="1127738"/>
            <a:ext cx="2590800" cy="3314701"/>
          </a:xfrm>
        </p:spPr>
        <p:txBody>
          <a:bodyPr>
            <a:normAutofit/>
          </a:bodyPr>
          <a:lstStyle/>
          <a:p>
            <a:r>
              <a:rPr lang="en-US" b="1" i="1" dirty="0"/>
              <a:t>Before applying, you must provide the ISSS office with the </a:t>
            </a:r>
            <a:r>
              <a:rPr lang="en-US" b="1" i="1" dirty="0">
                <a:hlinkClick r:id="rId2"/>
              </a:rPr>
              <a:t>OPT Request form</a:t>
            </a:r>
            <a:r>
              <a:rPr lang="en-US" b="1" i="1" dirty="0"/>
              <a:t>. We will provide you with a new I-20 recommending you for OPT.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>
          <a:xfrm>
            <a:off x="1165414" y="217175"/>
            <a:ext cx="3962400" cy="628649"/>
          </a:xfrm>
        </p:spPr>
        <p:txBody>
          <a:bodyPr/>
          <a:lstStyle/>
          <a:p>
            <a:r>
              <a:rPr lang="en-US" dirty="0"/>
              <a:t>OPT Information Workshop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0B6330-318C-4FFA-ADBD-8A9E3DB2BAEB}"/>
              </a:ext>
            </a:extLst>
          </p:cNvPr>
          <p:cNvSpPr txBox="1"/>
          <p:nvPr/>
        </p:nvSpPr>
        <p:spPr>
          <a:xfrm>
            <a:off x="1241614" y="739973"/>
            <a:ext cx="3810000" cy="307777"/>
          </a:xfrm>
          <a:prstGeom prst="rect">
            <a:avLst/>
          </a:prstGeom>
        </p:spPr>
        <p:txBody>
          <a:bodyPr vert="horz" wrap="square" rtlCol="0" anchor="b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D0000"/>
                </a:solidFill>
                <a:effectLst/>
                <a:uLnTx/>
                <a:uFillTx/>
                <a:latin typeface="Helvetica Neue Bold Condensed"/>
                <a:ea typeface="+mj-ea"/>
                <a:cs typeface="Helvetica Neue Bold Condensed"/>
              </a:rPr>
              <a:t>Application Materials Needed to Apply: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81F99A-9DA3-439C-A3C1-7EA563FBE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47205"/>
            <a:ext cx="3810001" cy="44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90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All OPT applications are now being done online via </a:t>
            </a:r>
            <a:r>
              <a:rPr lang="en-US" i="0" u="sng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www.uscis.gov/i-765</a:t>
            </a:r>
            <a:endParaRPr lang="en-US" i="0" u="sng" dirty="0">
              <a:effectLst/>
            </a:endParaRPr>
          </a:p>
          <a:p>
            <a:endParaRPr lang="en-US" u="sng" dirty="0"/>
          </a:p>
          <a:p>
            <a:pPr algn="l"/>
            <a:r>
              <a:rPr lang="en-US" i="0" dirty="0">
                <a:effectLst/>
              </a:rPr>
              <a:t>You will first create an account on USCIS and proceed to file online</a:t>
            </a:r>
          </a:p>
          <a:p>
            <a:pPr algn="l"/>
            <a:r>
              <a:rPr lang="en-US" i="0" dirty="0">
                <a:effectLst/>
              </a:rPr>
              <a:t>There is a </a:t>
            </a:r>
            <a:r>
              <a:rPr lang="en-US" i="0" dirty="0">
                <a:effectLst/>
                <a:hlinkClick r:id="rId3" action="ppaction://hlinkpres?slideindex=1&amp;slidetitle="/>
              </a:rPr>
              <a:t>step-by-step walkthrough </a:t>
            </a:r>
            <a:r>
              <a:rPr lang="en-US" i="0" dirty="0">
                <a:effectLst/>
              </a:rPr>
              <a:t>on our website.</a:t>
            </a:r>
          </a:p>
          <a:p>
            <a:pPr algn="l"/>
            <a:endParaRPr lang="en-US" i="0" dirty="0">
              <a:effectLst/>
            </a:endParaRPr>
          </a:p>
          <a:p>
            <a:br>
              <a:rPr lang="en-US" i="0" dirty="0">
                <a:effectLst/>
              </a:rPr>
            </a:br>
            <a:endParaRPr lang="en-US" u="sng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OPT APPLICATION PROCESS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D7452-95A2-4D87-84E3-15700F356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932587"/>
            <a:ext cx="3905728" cy="2096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C78A46-F802-44A1-8018-4A6A9AC4B8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2785668"/>
            <a:ext cx="3905729" cy="22420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64D4AC-47FE-F477-7824-6830D5A85520}"/>
              </a:ext>
            </a:extLst>
          </p:cNvPr>
          <p:cNvSpPr txBox="1"/>
          <p:nvPr/>
        </p:nvSpPr>
        <p:spPr>
          <a:xfrm>
            <a:off x="2362200" y="2396934"/>
            <a:ext cx="4343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dirty="0">
                <a:effectLst/>
              </a:rPr>
              <a:t>OPT Application Fee ($410)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dirty="0">
                <a:effectLst/>
              </a:rPr>
              <a:t>Now offering premium processing ($1500)</a:t>
            </a:r>
          </a:p>
        </p:txBody>
      </p:sp>
    </p:spTree>
    <p:extLst>
      <p:ext uri="{BB962C8B-B14F-4D97-AF65-F5344CB8AC3E}">
        <p14:creationId xmlns:p14="http://schemas.microsoft.com/office/powerpoint/2010/main" val="1258913672"/>
      </p:ext>
    </p:extLst>
  </p:cSld>
  <p:clrMapOvr>
    <a:masterClrMapping/>
  </p:clrMapOvr>
</p:sld>
</file>

<file path=ppt/theme/theme1.xml><?xml version="1.0" encoding="utf-8"?>
<a:theme xmlns:a="http://schemas.openxmlformats.org/drawingml/2006/main" name="UofL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anchor="b">
        <a:normAutofit/>
      </a:bodyPr>
      <a:lstStyle>
        <a:defPPr marL="0" marR="0" indent="0" algn="ctr" defTabSz="4572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Helvetica Neue Bold Condensed"/>
            <a:ea typeface="+mj-ea"/>
            <a:cs typeface="Helvetica Neue Bold Condensed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Whit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anchor="b"/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kern="1200" cap="none" spc="0" normalizeH="0" baseline="0" noProof="0" dirty="0" smtClean="0">
            <a:ln>
              <a:noFill/>
            </a:ln>
            <a:solidFill>
              <a:srgbClr val="AD0000"/>
            </a:solidFill>
            <a:effectLst/>
            <a:uLnTx/>
            <a:uFillTx/>
            <a:latin typeface="Helvetica Neue Bold Condensed"/>
            <a:ea typeface="+mj-ea"/>
            <a:cs typeface="Helvetica Neue Bold Condensed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Black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Photo 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Photo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UofL PowerPoint Template 16x9</Template>
  <TotalTime>12279</TotalTime>
  <Words>1259</Words>
  <Application>Microsoft Office PowerPoint</Application>
  <PresentationFormat>On-screen Show (16:9)</PresentationFormat>
  <Paragraphs>172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Helvetica Neue</vt:lpstr>
      <vt:lpstr>Helvetica Neue Bold Condensed</vt:lpstr>
      <vt:lpstr>HelveticaNeueLT Std</vt:lpstr>
      <vt:lpstr>HelveticaNeueLT Std Med Cn</vt:lpstr>
      <vt:lpstr>Arial</vt:lpstr>
      <vt:lpstr>Calibri</vt:lpstr>
      <vt:lpstr>Open Sans</vt:lpstr>
      <vt:lpstr>UofL PowerPoint Template</vt:lpstr>
      <vt:lpstr>White Theme</vt:lpstr>
      <vt:lpstr>Black Theme</vt:lpstr>
      <vt:lpstr>Photo Title</vt:lpstr>
      <vt:lpstr>Photo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Heimbrock,Ashley Beck</dc:creator>
  <cp:lastModifiedBy>Kim, Janice</cp:lastModifiedBy>
  <cp:revision>66</cp:revision>
  <cp:lastPrinted>2014-11-05T21:22:47Z</cp:lastPrinted>
  <dcterms:created xsi:type="dcterms:W3CDTF">2014-11-05T21:07:56Z</dcterms:created>
  <dcterms:modified xsi:type="dcterms:W3CDTF">2023-11-01T14:25:14Z</dcterms:modified>
</cp:coreProperties>
</file>