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000000"/>
    <a:srgbClr val="323232"/>
    <a:srgbClr val="B2B2B2"/>
    <a:srgbClr val="5F0000"/>
    <a:srgbClr val="740000"/>
    <a:srgbClr val="7E0000"/>
    <a:srgbClr val="890000"/>
    <a:srgbClr val="AD000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Objects="1">
      <p:cViewPr varScale="1">
        <p:scale>
          <a:sx n="100" d="100"/>
          <a:sy n="100" d="100"/>
        </p:scale>
        <p:origin x="67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EF058C-C176-4474-B188-9344D87AD2CA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6081B1-262D-44A8-8BFD-8D3BB9694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2918044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386715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742950"/>
            <a:ext cx="61722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143001"/>
            <a:ext cx="61722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084057"/>
            <a:ext cx="6053504" cy="179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143001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143000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2984957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086600" y="4629894"/>
            <a:ext cx="15240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7267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2571752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742950"/>
            <a:ext cx="61722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143001"/>
            <a:ext cx="61722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084055"/>
            <a:ext cx="6053504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143001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143000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7267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2571752"/>
            <a:ext cx="3886200" cy="1191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362200" y="3657601"/>
            <a:ext cx="4419600" cy="119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86200" y="1143000"/>
            <a:ext cx="1434464" cy="8693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4685109"/>
            <a:ext cx="7924800" cy="1192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6629400" y="4755357"/>
            <a:ext cx="1981200" cy="273844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200" y="0"/>
            <a:ext cx="762000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288869"/>
            <a:ext cx="481773" cy="291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4685109"/>
            <a:ext cx="7924800" cy="1192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/>
        </p:nvSpPr>
        <p:spPr>
          <a:xfrm>
            <a:off x="6553200" y="4755357"/>
            <a:ext cx="2057400" cy="273844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31800" y="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ofl ligature 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285751"/>
            <a:ext cx="495300" cy="29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934200" y="4629150"/>
            <a:ext cx="2209800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2686050"/>
            <a:ext cx="6400800" cy="10287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114550"/>
            <a:ext cx="3429000" cy="8001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38149" y="2313559"/>
            <a:ext cx="1805051" cy="410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8600"/>
            <a:ext cx="6705600" cy="8001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4600" y="1371600"/>
            <a:ext cx="6629400" cy="29718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3" y="438150"/>
            <a:ext cx="649605" cy="3937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934200" y="4629150"/>
            <a:ext cx="2209800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7010400" y="4648914"/>
            <a:ext cx="1676400" cy="246221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SSS@louisville.ed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account.uscis.gov/users/sign_up" TargetMode="External"/><Relationship Id="rId2" Type="http://schemas.openxmlformats.org/officeDocument/2006/relationships/hyperlink" Target="https://www.uscis.gov/i-765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myaccount.uscis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i94.cbp.dhs.gov/I94/#/recent-search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2191692"/>
            <a:ext cx="7772400" cy="1311128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Step by Step Instruction:</a:t>
            </a:r>
          </a:p>
          <a:p>
            <a:r>
              <a:rPr lang="en-US" sz="3600" dirty="0">
                <a:latin typeface="+mj-lt"/>
              </a:rPr>
              <a:t>Filing OPT Application Online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1409700" y="3943350"/>
            <a:ext cx="6324600" cy="403086"/>
          </a:xfrm>
        </p:spPr>
        <p:txBody>
          <a:bodyPr/>
          <a:lstStyle/>
          <a:p>
            <a:r>
              <a:rPr lang="en-US" dirty="0">
                <a:latin typeface="+mj-lt"/>
              </a:rPr>
              <a:t>International Student &amp; Scholar Services </a:t>
            </a:r>
          </a:p>
        </p:txBody>
      </p:sp>
    </p:spTree>
    <p:extLst>
      <p:ext uri="{BB962C8B-B14F-4D97-AF65-F5344CB8AC3E}">
        <p14:creationId xmlns:p14="http://schemas.microsoft.com/office/powerpoint/2010/main" val="300297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Social Security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1BDA2-1E97-4517-881B-4FAFBBD574C7}"/>
              </a:ext>
            </a:extLst>
          </p:cNvPr>
          <p:cNvSpPr txBox="1"/>
          <p:nvPr/>
        </p:nvSpPr>
        <p:spPr>
          <a:xfrm>
            <a:off x="914399" y="1276350"/>
            <a:ext cx="3442447" cy="29931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+mj-lt"/>
              </a:rPr>
              <a:t>“Have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you ever had a Social Security card?”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If yes, they will as for your Social Security Number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If no, they will ask “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Do you want a Social Security card to be issued to you now?”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*</a:t>
            </a:r>
            <a:endParaRPr lang="en-US" sz="1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If you answer YES, you want a Social Security card now, it will prompt additional questions.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100" dirty="0">
                <a:solidFill>
                  <a:srgbClr val="000000"/>
                </a:solidFill>
                <a:latin typeface="+mj-lt"/>
              </a:rPr>
              <a:t>*If you do not have an SSN, you will need one to work</a:t>
            </a:r>
            <a:endParaRPr lang="en-US" sz="11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414C5-F5F5-44ED-BA88-F219BC8B6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40530"/>
            <a:ext cx="4596512" cy="22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4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Evidence for Post Completion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1BDA2-1E97-4517-881B-4FAFBBD574C7}"/>
              </a:ext>
            </a:extLst>
          </p:cNvPr>
          <p:cNvSpPr txBox="1"/>
          <p:nvPr/>
        </p:nvSpPr>
        <p:spPr>
          <a:xfrm>
            <a:off x="990600" y="1504950"/>
            <a:ext cx="7619999" cy="22467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you are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applying for initial OPT,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 will need to submit the following: 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Government Identification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use your passport copy or a previous EAD card if you have been on OPT before</a:t>
            </a:r>
            <a:endPara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One passport-style photo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in either jpeg or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png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format; your passport photo must meet the Department of State’s passport photo specifications. You can have this taken at the international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copy of your electronic I-94 record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I-20’s for authorized CPT or OPT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The recommended I-20 from a DSO</a:t>
            </a:r>
            <a:endPara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1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Evidence for STEM Extension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1BDA2-1E97-4517-881B-4FAFBBD574C7}"/>
              </a:ext>
            </a:extLst>
          </p:cNvPr>
          <p:cNvSpPr txBox="1"/>
          <p:nvPr/>
        </p:nvSpPr>
        <p:spPr>
          <a:xfrm>
            <a:off x="990600" y="1504950"/>
            <a:ext cx="7619999" cy="28931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you are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applying for STEM Extension OPT,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 will need to submit the following: 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Government Identification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use your EAD from your initial I-20</a:t>
            </a:r>
            <a:endPara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One passport-style photo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in either jpeg or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png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format; your passport photo must meet the Department of State’s passport photo specifications. You can have this taken at the international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copy of your electronic I-94 record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School Accreditation: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you seek a STEM OPT extension based on a previously earned STEM degree, provide evidence that your school is currently accredited by U.S. Department of Education and certified by SEVP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Degree: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Evidence of degree that is basis for STEM OPT and is listed on STEM Designated Degree Program List. You can upload a copy of your diploma</a:t>
            </a:r>
            <a:endPara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The recommended I-20 from a DSO</a:t>
            </a:r>
            <a:endPara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0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Review and Submit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6DD96-65FD-4957-A3A7-887B288C25C2}"/>
              </a:ext>
            </a:extLst>
          </p:cNvPr>
          <p:cNvSpPr txBox="1"/>
          <p:nvPr/>
        </p:nvSpPr>
        <p:spPr>
          <a:xfrm>
            <a:off x="381000" y="1352550"/>
            <a:ext cx="3051464" cy="28931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marR="3670" indent="-285750">
              <a:buFont typeface="Arial" panose="020B0604020202020204" pitchFamily="34" charset="0"/>
              <a:buChar char="•"/>
            </a:pPr>
            <a:r>
              <a:rPr lang="en-US" sz="13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form summary page will provide a long vertical review of everything you entered. </a:t>
            </a:r>
          </a:p>
          <a:p>
            <a:pPr marL="285750" marR="3670" indent="-285750">
              <a:buFont typeface="Arial" panose="020B0604020202020204" pitchFamily="34" charset="0"/>
              <a:buChar char="•"/>
            </a:pPr>
            <a:endParaRPr lang="en-US" sz="13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marR="1200" indent="-285750">
              <a:buFont typeface="Arial" panose="020B0604020202020204" pitchFamily="34" charset="0"/>
              <a:buChar char="•"/>
            </a:pPr>
            <a:r>
              <a:rPr lang="en-US" sz="13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 should always review your work and you can save and come back to it as many times as you want. </a:t>
            </a:r>
          </a:p>
          <a:p>
            <a:pPr marL="285750" marR="1200" indent="-285750">
              <a:buFont typeface="Arial" panose="020B0604020202020204" pitchFamily="34" charset="0"/>
              <a:buChar char="•"/>
            </a:pPr>
            <a:endParaRPr lang="en-US" sz="13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marR="1200" indent="-285750">
              <a:buFont typeface="Arial" panose="020B0604020202020204" pitchFamily="34" charset="0"/>
              <a:buChar char="•"/>
            </a:pPr>
            <a:r>
              <a:rPr lang="en-US" sz="13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only requirement is you must work on your form and make at least one edit or change every 30 days. </a:t>
            </a:r>
          </a:p>
          <a:p>
            <a:pPr marL="285750" marR="120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If everything in the review looks correct, you can proceed to pay and submit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B8790-D9B7-4674-BF69-3F3905BDB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52550"/>
            <a:ext cx="5334000" cy="2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0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Applicant’s Declaration and Certification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6DD96-65FD-4957-A3A7-887B288C25C2}"/>
              </a:ext>
            </a:extLst>
          </p:cNvPr>
          <p:cNvSpPr txBox="1"/>
          <p:nvPr/>
        </p:nvSpPr>
        <p:spPr>
          <a:xfrm>
            <a:off x="381000" y="1352550"/>
            <a:ext cx="2743200" cy="2677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marR="367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We are just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about done. In this section you need to attest to the fact that you understand English and that you understood all the questions and instructions in the online form. </a:t>
            </a:r>
          </a:p>
          <a:p>
            <a:pPr marL="285750" marR="3670" indent="-285750">
              <a:buFont typeface="Arial" panose="020B0604020202020204" pitchFamily="34" charset="0"/>
              <a:buChar char="•"/>
            </a:pPr>
            <a:endParaRPr lang="en-US" sz="1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285750" marR="367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Y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ou will also need to electronically sign a declaration that all of your answers are truthful. </a:t>
            </a:r>
            <a:endParaRPr lang="en-US" sz="2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D672C-C5A0-41F1-A0AC-1D8791EBB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76350"/>
            <a:ext cx="5485987" cy="28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Paying the Fee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6DD96-65FD-4957-A3A7-887B288C25C2}"/>
              </a:ext>
            </a:extLst>
          </p:cNvPr>
          <p:cNvSpPr txBox="1"/>
          <p:nvPr/>
        </p:nvSpPr>
        <p:spPr>
          <a:xfrm>
            <a:off x="381000" y="1352550"/>
            <a:ext cx="2743200" cy="24622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71450" marR="3670" indent="-1714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After you agree to the applicant statement and electronically sign your form, you will leave my.uscis.gov and be taken to pay.gov. Pay.gov is a secure government portal run by the Treasury Department. </a:t>
            </a:r>
          </a:p>
          <a:p>
            <a:pPr marL="171450" marR="367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marR="3670" indent="-1714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Here you can pay your fee by bank information or with a debit or credit card. 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F3FE7-40FC-43C5-A3D9-0F23ED263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389" y="1250080"/>
            <a:ext cx="5004825" cy="26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6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FAE74-6620-499C-BF5F-2E890919A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5600" y="1657350"/>
            <a:ext cx="5181600" cy="3314701"/>
          </a:xfrm>
        </p:spPr>
        <p:txBody>
          <a:bodyPr/>
          <a:lstStyle/>
          <a:p>
            <a:r>
              <a:rPr lang="en-US" dirty="0"/>
              <a:t>If you have any questions or need clarification on the OPT application process, you can email us at </a:t>
            </a:r>
            <a:r>
              <a:rPr lang="en-US" dirty="0">
                <a:hlinkClick r:id="rId2"/>
              </a:rPr>
              <a:t>ISSS@louisville.edu</a:t>
            </a:r>
            <a:r>
              <a:rPr lang="en-US" dirty="0"/>
              <a:t> or call 502-852-6604</a:t>
            </a:r>
          </a:p>
        </p:txBody>
      </p:sp>
    </p:spTree>
    <p:extLst>
      <p:ext uri="{BB962C8B-B14F-4D97-AF65-F5344CB8AC3E}">
        <p14:creationId xmlns:p14="http://schemas.microsoft.com/office/powerpoint/2010/main" val="339729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8229600" cy="819149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Website: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I-765, Application for Employment Authorization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(uscis.gov/I-765)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your account: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https://myaccount.uscis.gov/users/sign_up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B53A7-CCD2-45BA-B2BD-DD9FD289D3C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3F540-F7DE-4A1A-BED2-FD83D7B7D4DA}"/>
              </a:ext>
            </a:extLst>
          </p:cNvPr>
          <p:cNvSpPr txBox="1"/>
          <p:nvPr/>
        </p:nvSpPr>
        <p:spPr>
          <a:xfrm>
            <a:off x="304800" y="2094696"/>
            <a:ext cx="1981200" cy="954107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Go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https://myaccount.uscis.gov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and sign in with the account you created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EC13F8-6E16-4630-84A4-54BE5E327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069" y="1926166"/>
            <a:ext cx="1933731" cy="2952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20C6FF-3DF5-4629-9FF3-4B78A868713A}"/>
              </a:ext>
            </a:extLst>
          </p:cNvPr>
          <p:cNvSpPr txBox="1"/>
          <p:nvPr/>
        </p:nvSpPr>
        <p:spPr>
          <a:xfrm>
            <a:off x="4492469" y="2063918"/>
            <a:ext cx="2819400" cy="1169551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Enter your verification</a:t>
            </a: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code (sent to the method</a:t>
            </a: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 chose when creating</a:t>
            </a: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account) to authenticate</a:t>
            </a: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your login.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AF2473-A4C3-42B3-9848-131F7827B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407" y="1584324"/>
            <a:ext cx="2276793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9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FDC7D-635B-4499-B078-13383C649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7967D-62AB-4ABA-BA73-A6112A1E06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Onboarding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8D406-0A3C-44E7-8C46-8161FF265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9" b="6080"/>
          <a:stretch/>
        </p:blipFill>
        <p:spPr>
          <a:xfrm>
            <a:off x="2403817" y="1200150"/>
            <a:ext cx="6146271" cy="315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F13F82-8DD1-4D43-AB5F-CDCB4AF280E2}"/>
              </a:ext>
            </a:extLst>
          </p:cNvPr>
          <p:cNvSpPr txBox="1"/>
          <p:nvPr/>
        </p:nvSpPr>
        <p:spPr>
          <a:xfrm>
            <a:off x="593912" y="2202418"/>
            <a:ext cx="17458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At the onboarding page, select “File a form online.” 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6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7967D-62AB-4ABA-BA73-A6112A1E06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Form Selection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13F82-8DD1-4D43-AB5F-CDCB4AF280E2}"/>
              </a:ext>
            </a:extLst>
          </p:cNvPr>
          <p:cNvSpPr txBox="1"/>
          <p:nvPr/>
        </p:nvSpPr>
        <p:spPr>
          <a:xfrm>
            <a:off x="593912" y="2202418"/>
            <a:ext cx="17458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Next, select “Application for Employment Authorization (I-765).” Then select start form. 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C9C89-5734-4C43-8EBE-2BC77421D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963" y="1200150"/>
            <a:ext cx="5997125" cy="31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7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7967D-62AB-4ABA-BA73-A6112A1E06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Form Overview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13F82-8DD1-4D43-AB5F-CDCB4AF280E2}"/>
              </a:ext>
            </a:extLst>
          </p:cNvPr>
          <p:cNvSpPr txBox="1"/>
          <p:nvPr/>
        </p:nvSpPr>
        <p:spPr>
          <a:xfrm>
            <a:off x="649942" y="1047750"/>
            <a:ext cx="17458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20"/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This is a comprehensive rundown of everything you will need to complete the form online. </a:t>
            </a:r>
          </a:p>
          <a:p>
            <a:pPr marR="2420"/>
            <a:endParaRPr lang="en-US" sz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R="2420"/>
            <a:r>
              <a:rPr lang="en-US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Read over it and you can begin the application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F42D5-91D9-430D-A910-FC9FF9A4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00150"/>
            <a:ext cx="5755512" cy="298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7967D-62AB-4ABA-BA73-A6112A1E06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Eligibility Category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13F82-8DD1-4D43-AB5F-CDCB4AF280E2}"/>
              </a:ext>
            </a:extLst>
          </p:cNvPr>
          <p:cNvSpPr txBox="1"/>
          <p:nvPr/>
        </p:nvSpPr>
        <p:spPr>
          <a:xfrm>
            <a:off x="598024" y="2014924"/>
            <a:ext cx="1389529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2420"/>
            <a:r>
              <a:rPr lang="en-US" sz="1200" dirty="0">
                <a:latin typeface="+mj-lt"/>
                <a:cs typeface="Times New Roman" panose="02020603050405020304" pitchFamily="18" charset="0"/>
              </a:rPr>
              <a:t>Select the category you will be applying for. </a:t>
            </a:r>
          </a:p>
          <a:p>
            <a:pPr marR="2420"/>
            <a:endParaRPr lang="en-US" sz="1200" dirty="0">
              <a:latin typeface="+mj-lt"/>
              <a:cs typeface="Times New Roman" panose="02020603050405020304" pitchFamily="18" charset="0"/>
            </a:endParaRPr>
          </a:p>
          <a:p>
            <a:pPr marR="2420"/>
            <a:r>
              <a:rPr lang="en-US" sz="1200" dirty="0">
                <a:latin typeface="+mj-lt"/>
                <a:cs typeface="Times New Roman" panose="02020603050405020304" pitchFamily="18" charset="0"/>
              </a:rPr>
              <a:t>Most of you will be </a:t>
            </a:r>
            <a:r>
              <a:rPr lang="en-US" sz="1200" b="1" dirty="0">
                <a:latin typeface="+mj-lt"/>
                <a:cs typeface="Times New Roman" panose="02020603050405020304" pitchFamily="18" charset="0"/>
              </a:rPr>
              <a:t>doing c(3)(B) Post-Completion 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or</a:t>
            </a:r>
            <a:r>
              <a:rPr lang="en-US" sz="1200" b="1" dirty="0">
                <a:latin typeface="+mj-lt"/>
                <a:cs typeface="Times New Roman" panose="02020603050405020304" pitchFamily="18" charset="0"/>
              </a:rPr>
              <a:t> c(3)(C) STEM Extension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361A7-C030-4921-B908-9E78F912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388" y="1200150"/>
            <a:ext cx="6144935" cy="31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5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7967D-62AB-4ABA-BA73-A6112A1E06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What is your reason for applying?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13F82-8DD1-4D43-AB5F-CDCB4AF280E2}"/>
              </a:ext>
            </a:extLst>
          </p:cNvPr>
          <p:cNvSpPr txBox="1"/>
          <p:nvPr/>
        </p:nvSpPr>
        <p:spPr>
          <a:xfrm>
            <a:off x="381000" y="1925419"/>
            <a:ext cx="174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20"/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For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Initial OPT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choose “initial permission for applying”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6979A-AC7E-4150-A9AB-76F3B8CED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42" y="1123950"/>
            <a:ext cx="5788751" cy="310542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76D583-8ADC-4FF9-B174-4FF6A948E1AD}"/>
              </a:ext>
            </a:extLst>
          </p:cNvPr>
          <p:cNvCxnSpPr/>
          <p:nvPr/>
        </p:nvCxnSpPr>
        <p:spPr>
          <a:xfrm>
            <a:off x="1905000" y="2339788"/>
            <a:ext cx="1143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9C635A-2478-46C1-BC13-944FE4271DCC}"/>
              </a:ext>
            </a:extLst>
          </p:cNvPr>
          <p:cNvSpPr txBox="1"/>
          <p:nvPr/>
        </p:nvSpPr>
        <p:spPr>
          <a:xfrm>
            <a:off x="457200" y="2803712"/>
            <a:ext cx="174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20"/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For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STEM Extension OPT,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choose “renewal of permission”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F951F2-CA27-48D6-8EC5-440D0CEDF462}"/>
              </a:ext>
            </a:extLst>
          </p:cNvPr>
          <p:cNvCxnSpPr>
            <a:cxnSpLocks/>
          </p:cNvCxnSpPr>
          <p:nvPr/>
        </p:nvCxnSpPr>
        <p:spPr>
          <a:xfrm>
            <a:off x="2203076" y="3028950"/>
            <a:ext cx="762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A09BF46-646D-4EF2-9DFC-C107A9D41243}"/>
              </a:ext>
            </a:extLst>
          </p:cNvPr>
          <p:cNvSpPr txBox="1"/>
          <p:nvPr/>
        </p:nvSpPr>
        <p:spPr>
          <a:xfrm>
            <a:off x="5775511" y="3446681"/>
            <a:ext cx="23241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2420"/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are filling STEM Extension or have done OPT in the past, select </a:t>
            </a:r>
            <a:r>
              <a:rPr lang="en-US" sz="12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“YES”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CA1B00-AE92-4C7E-BA9F-2872D91BE97C}"/>
              </a:ext>
            </a:extLst>
          </p:cNvPr>
          <p:cNvCxnSpPr>
            <a:cxnSpLocks/>
          </p:cNvCxnSpPr>
          <p:nvPr/>
        </p:nvCxnSpPr>
        <p:spPr>
          <a:xfrm flipH="1">
            <a:off x="4953000" y="3750796"/>
            <a:ext cx="762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9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About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B9102-89B6-48BB-AC45-5ABD4C95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78" y="1276350"/>
            <a:ext cx="5425622" cy="2853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A1BDA2-1E97-4517-881B-4FAFBBD574C7}"/>
              </a:ext>
            </a:extLst>
          </p:cNvPr>
          <p:cNvSpPr txBox="1"/>
          <p:nvPr/>
        </p:nvSpPr>
        <p:spPr>
          <a:xfrm>
            <a:off x="423582" y="1504950"/>
            <a:ext cx="2590800" cy="2123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2420"/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section asks for biographic details like your name, date of birth, country of nationality.</a:t>
            </a:r>
          </a:p>
          <a:p>
            <a:pPr marR="2420"/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2420"/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Make sure it matches what is on your passport. </a:t>
            </a:r>
          </a:p>
          <a:p>
            <a:pPr marR="2420"/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2420"/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Ex. If your middle name is with your first name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on your passport, you would indicate it all together in the “given name” section.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8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Your Immigration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1BDA2-1E97-4517-881B-4FAFBBD574C7}"/>
              </a:ext>
            </a:extLst>
          </p:cNvPr>
          <p:cNvSpPr txBox="1"/>
          <p:nvPr/>
        </p:nvSpPr>
        <p:spPr>
          <a:xfrm>
            <a:off x="914399" y="1276350"/>
            <a:ext cx="3442447" cy="31854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form will ask for: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country of citizenship/nationality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Form I-94 Arrival-Departure Record number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(find your I-94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here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date you last entered the U.S., the port of entry, and your status at that time(F1).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Can all be found in your I-94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most current passport or travel document number, expiration date, and the country that issued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current immigration status (F1)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SEVIS number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Found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on top of your I-20</a:t>
            </a:r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A-Number if you have one.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Check you do not have an A-Number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USCIS Online Account Number.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Check "I</a:t>
            </a:r>
            <a:r>
              <a:rPr lang="en-US" sz="105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 not have or know my USCIS Online Account Number”</a:t>
            </a: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E73E0-C0B3-45B9-9BE7-505F1528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64" y="1351430"/>
            <a:ext cx="4317636" cy="22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6402"/>
      </p:ext>
    </p:extLst>
  </p:cSld>
  <p:clrMapOvr>
    <a:masterClrMapping/>
  </p:clrMapOvr>
</p:sld>
</file>

<file path=ppt/theme/theme1.xml><?xml version="1.0" encoding="utf-8"?>
<a:theme xmlns:a="http://schemas.openxmlformats.org/drawingml/2006/main" name="UofL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16x9</Template>
  <TotalTime>16266</TotalTime>
  <Words>947</Words>
  <Application>Microsoft Office PowerPoint</Application>
  <PresentationFormat>On-screen Show (16:9)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Helvetica Neue</vt:lpstr>
      <vt:lpstr>Helvetica Neue Bold Condensed</vt:lpstr>
      <vt:lpstr>HelveticaNeueLT Std</vt:lpstr>
      <vt:lpstr>HelveticaNeueLT Std Med Cn</vt:lpstr>
      <vt:lpstr>Arial</vt:lpstr>
      <vt:lpstr>Calibri</vt:lpstr>
      <vt:lpstr>Times New Roman</vt:lpstr>
      <vt:lpstr>UofL PowerPoint Template</vt:lpstr>
      <vt:lpstr>White Theme</vt:lpstr>
      <vt:lpstr>Black Theme</vt:lpstr>
      <vt:lpstr>Photo Title</vt:lpstr>
      <vt:lpstr>Photo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Heimbrock,Ashley Beck</dc:creator>
  <cp:lastModifiedBy>Kim, Janice</cp:lastModifiedBy>
  <cp:revision>53</cp:revision>
  <cp:lastPrinted>2014-11-05T21:22:47Z</cp:lastPrinted>
  <dcterms:created xsi:type="dcterms:W3CDTF">2014-11-05T21:07:56Z</dcterms:created>
  <dcterms:modified xsi:type="dcterms:W3CDTF">2022-04-26T13:28:00Z</dcterms:modified>
</cp:coreProperties>
</file>