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8" r:id="rId2"/>
    <p:sldMasterId id="2147483745" r:id="rId3"/>
    <p:sldMasterId id="2147483762" r:id="rId4"/>
  </p:sldMasterIdLst>
  <p:notesMasterIdLst>
    <p:notesMasterId r:id="rId116"/>
  </p:notesMasterIdLst>
  <p:sldIdLst>
    <p:sldId id="281" r:id="rId5"/>
    <p:sldId id="257" r:id="rId6"/>
    <p:sldId id="1159" r:id="rId7"/>
    <p:sldId id="1160" r:id="rId8"/>
    <p:sldId id="1161" r:id="rId9"/>
    <p:sldId id="1162" r:id="rId10"/>
    <p:sldId id="286" r:id="rId11"/>
    <p:sldId id="287" r:id="rId12"/>
    <p:sldId id="307" r:id="rId13"/>
    <p:sldId id="308" r:id="rId14"/>
    <p:sldId id="309" r:id="rId15"/>
    <p:sldId id="310" r:id="rId16"/>
    <p:sldId id="311" r:id="rId17"/>
    <p:sldId id="312" r:id="rId18"/>
    <p:sldId id="314" r:id="rId19"/>
    <p:sldId id="304" r:id="rId20"/>
    <p:sldId id="291" r:id="rId21"/>
    <p:sldId id="292" r:id="rId22"/>
    <p:sldId id="313" r:id="rId23"/>
    <p:sldId id="294" r:id="rId24"/>
    <p:sldId id="295" r:id="rId25"/>
    <p:sldId id="296" r:id="rId26"/>
    <p:sldId id="297" r:id="rId27"/>
    <p:sldId id="298" r:id="rId28"/>
    <p:sldId id="299" r:id="rId29"/>
    <p:sldId id="315" r:id="rId30"/>
    <p:sldId id="430" r:id="rId31"/>
    <p:sldId id="389" r:id="rId32"/>
    <p:sldId id="278" r:id="rId33"/>
    <p:sldId id="431" r:id="rId34"/>
    <p:sldId id="432" r:id="rId35"/>
    <p:sldId id="370" r:id="rId36"/>
    <p:sldId id="433" r:id="rId37"/>
    <p:sldId id="276" r:id="rId38"/>
    <p:sldId id="434" r:id="rId39"/>
    <p:sldId id="435" r:id="rId40"/>
    <p:sldId id="393" r:id="rId41"/>
    <p:sldId id="392" r:id="rId42"/>
    <p:sldId id="394" r:id="rId43"/>
    <p:sldId id="436" r:id="rId44"/>
    <p:sldId id="437" r:id="rId45"/>
    <p:sldId id="375" r:id="rId46"/>
    <p:sldId id="376" r:id="rId47"/>
    <p:sldId id="438" r:id="rId48"/>
    <p:sldId id="1157" r:id="rId49"/>
    <p:sldId id="1158" r:id="rId50"/>
    <p:sldId id="331" r:id="rId51"/>
    <p:sldId id="381" r:id="rId52"/>
    <p:sldId id="1156" r:id="rId53"/>
    <p:sldId id="275" r:id="rId54"/>
    <p:sldId id="317" r:id="rId55"/>
    <p:sldId id="256" r:id="rId56"/>
    <p:sldId id="408" r:id="rId57"/>
    <p:sldId id="409" r:id="rId58"/>
    <p:sldId id="260" r:id="rId59"/>
    <p:sldId id="280" r:id="rId60"/>
    <p:sldId id="410" r:id="rId61"/>
    <p:sldId id="411" r:id="rId62"/>
    <p:sldId id="263" r:id="rId63"/>
    <p:sldId id="300" r:id="rId64"/>
    <p:sldId id="412" r:id="rId65"/>
    <p:sldId id="264" r:id="rId66"/>
    <p:sldId id="413" r:id="rId67"/>
    <p:sldId id="414" r:id="rId68"/>
    <p:sldId id="302" r:id="rId69"/>
    <p:sldId id="301" r:id="rId70"/>
    <p:sldId id="415" r:id="rId71"/>
    <p:sldId id="416" r:id="rId72"/>
    <p:sldId id="305" r:id="rId73"/>
    <p:sldId id="417" r:id="rId74"/>
    <p:sldId id="418" r:id="rId75"/>
    <p:sldId id="282" r:id="rId76"/>
    <p:sldId id="419" r:id="rId77"/>
    <p:sldId id="279" r:id="rId78"/>
    <p:sldId id="277" r:id="rId79"/>
    <p:sldId id="289" r:id="rId80"/>
    <p:sldId id="290" r:id="rId81"/>
    <p:sldId id="272" r:id="rId82"/>
    <p:sldId id="273" r:id="rId83"/>
    <p:sldId id="420" r:id="rId84"/>
    <p:sldId id="421" r:id="rId85"/>
    <p:sldId id="288" r:id="rId86"/>
    <p:sldId id="293" r:id="rId87"/>
    <p:sldId id="422" r:id="rId88"/>
    <p:sldId id="423" r:id="rId89"/>
    <p:sldId id="316" r:id="rId90"/>
    <p:sldId id="406" r:id="rId91"/>
    <p:sldId id="332" r:id="rId92"/>
    <p:sldId id="267" r:id="rId93"/>
    <p:sldId id="333" r:id="rId94"/>
    <p:sldId id="268" r:id="rId95"/>
    <p:sldId id="269" r:id="rId96"/>
    <p:sldId id="270" r:id="rId97"/>
    <p:sldId id="266" r:id="rId98"/>
    <p:sldId id="318" r:id="rId99"/>
    <p:sldId id="285" r:id="rId100"/>
    <p:sldId id="424" r:id="rId101"/>
    <p:sldId id="425" r:id="rId102"/>
    <p:sldId id="258" r:id="rId103"/>
    <p:sldId id="259" r:id="rId104"/>
    <p:sldId id="426" r:id="rId105"/>
    <p:sldId id="261" r:id="rId106"/>
    <p:sldId id="262" r:id="rId107"/>
    <p:sldId id="427" r:id="rId108"/>
    <p:sldId id="428" r:id="rId109"/>
    <p:sldId id="265" r:id="rId110"/>
    <p:sldId id="429" r:id="rId111"/>
    <p:sldId id="319" r:id="rId112"/>
    <p:sldId id="407" r:id="rId113"/>
    <p:sldId id="404" r:id="rId114"/>
    <p:sldId id="405"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6A1224-DA25-48FF-9DAD-89A1E4AD5475}">
          <p14:sldIdLst>
            <p14:sldId id="281"/>
            <p14:sldId id="257"/>
            <p14:sldId id="1159"/>
            <p14:sldId id="1160"/>
            <p14:sldId id="1161"/>
            <p14:sldId id="1162"/>
            <p14:sldId id="286"/>
            <p14:sldId id="287"/>
            <p14:sldId id="307"/>
            <p14:sldId id="308"/>
            <p14:sldId id="309"/>
            <p14:sldId id="310"/>
            <p14:sldId id="311"/>
            <p14:sldId id="312"/>
            <p14:sldId id="314"/>
            <p14:sldId id="304"/>
            <p14:sldId id="291"/>
            <p14:sldId id="292"/>
            <p14:sldId id="313"/>
            <p14:sldId id="294"/>
            <p14:sldId id="295"/>
            <p14:sldId id="296"/>
            <p14:sldId id="297"/>
            <p14:sldId id="298"/>
            <p14:sldId id="299"/>
            <p14:sldId id="315"/>
            <p14:sldId id="430"/>
            <p14:sldId id="389"/>
            <p14:sldId id="278"/>
            <p14:sldId id="431"/>
            <p14:sldId id="432"/>
            <p14:sldId id="370"/>
            <p14:sldId id="433"/>
            <p14:sldId id="276"/>
            <p14:sldId id="434"/>
            <p14:sldId id="435"/>
            <p14:sldId id="393"/>
            <p14:sldId id="392"/>
            <p14:sldId id="394"/>
            <p14:sldId id="436"/>
            <p14:sldId id="437"/>
            <p14:sldId id="375"/>
            <p14:sldId id="376"/>
            <p14:sldId id="438"/>
            <p14:sldId id="1157"/>
            <p14:sldId id="1158"/>
            <p14:sldId id="331"/>
            <p14:sldId id="381"/>
            <p14:sldId id="1156"/>
            <p14:sldId id="275"/>
            <p14:sldId id="317"/>
            <p14:sldId id="256"/>
            <p14:sldId id="408"/>
            <p14:sldId id="409"/>
            <p14:sldId id="260"/>
            <p14:sldId id="280"/>
            <p14:sldId id="410"/>
            <p14:sldId id="411"/>
            <p14:sldId id="263"/>
            <p14:sldId id="300"/>
            <p14:sldId id="412"/>
            <p14:sldId id="264"/>
            <p14:sldId id="413"/>
            <p14:sldId id="414"/>
            <p14:sldId id="302"/>
            <p14:sldId id="301"/>
            <p14:sldId id="415"/>
            <p14:sldId id="416"/>
            <p14:sldId id="305"/>
            <p14:sldId id="417"/>
            <p14:sldId id="418"/>
            <p14:sldId id="282"/>
            <p14:sldId id="419"/>
            <p14:sldId id="279"/>
            <p14:sldId id="277"/>
            <p14:sldId id="289"/>
            <p14:sldId id="290"/>
            <p14:sldId id="272"/>
            <p14:sldId id="273"/>
            <p14:sldId id="420"/>
            <p14:sldId id="421"/>
            <p14:sldId id="288"/>
            <p14:sldId id="293"/>
            <p14:sldId id="422"/>
            <p14:sldId id="423"/>
            <p14:sldId id="316"/>
            <p14:sldId id="406"/>
            <p14:sldId id="332"/>
            <p14:sldId id="267"/>
            <p14:sldId id="333"/>
            <p14:sldId id="268"/>
            <p14:sldId id="269"/>
            <p14:sldId id="270"/>
            <p14:sldId id="266"/>
            <p14:sldId id="318"/>
            <p14:sldId id="285"/>
            <p14:sldId id="424"/>
            <p14:sldId id="425"/>
            <p14:sldId id="258"/>
            <p14:sldId id="259"/>
            <p14:sldId id="426"/>
            <p14:sldId id="261"/>
            <p14:sldId id="262"/>
            <p14:sldId id="427"/>
            <p14:sldId id="428"/>
            <p14:sldId id="265"/>
            <p14:sldId id="429"/>
            <p14:sldId id="319"/>
            <p14:sldId id="407"/>
            <p14:sldId id="404"/>
            <p14:sldId id="4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7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2B9A6-47C9-461A-8D91-61B1EA5722CF}"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10479-DBE4-4184-AB93-7F704B6FA4BD}" type="slidenum">
              <a:rPr lang="en-US" smtClean="0"/>
              <a:t>‹#›</a:t>
            </a:fld>
            <a:endParaRPr lang="en-US"/>
          </a:p>
        </p:txBody>
      </p:sp>
    </p:spTree>
    <p:extLst>
      <p:ext uri="{BB962C8B-B14F-4D97-AF65-F5344CB8AC3E}">
        <p14:creationId xmlns:p14="http://schemas.microsoft.com/office/powerpoint/2010/main" val="1805716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avenues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56F3AE5-01C8-4F8E-B760-D24B36BE67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8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D72BD-ACDD-4EA3-A69E-13CEE8EE9743}" type="slidenum">
              <a:rPr lang="en-US" smtClean="0"/>
              <a:t>55</a:t>
            </a:fld>
            <a:endParaRPr lang="en-US"/>
          </a:p>
        </p:txBody>
      </p:sp>
    </p:spTree>
    <p:extLst>
      <p:ext uri="{BB962C8B-B14F-4D97-AF65-F5344CB8AC3E}">
        <p14:creationId xmlns:p14="http://schemas.microsoft.com/office/powerpoint/2010/main" val="36929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329616" y="2196388"/>
            <a:ext cx="4903470"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5337546"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7" y="2514887"/>
            <a:ext cx="4593265" cy="1063256"/>
          </a:xfrm>
        </p:spPr>
        <p:txBody>
          <a:bodyPr anchor="ctr" anchorCtr="0">
            <a:noAutofit/>
          </a:bodyPr>
          <a:lstStyle>
            <a:lvl1pPr algn="l">
              <a:lnSpc>
                <a:spcPct val="100000"/>
              </a:lnSpc>
              <a:defRPr sz="28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Presentation title</a:t>
            </a:r>
          </a:p>
        </p:txBody>
      </p:sp>
    </p:spTree>
    <p:extLst>
      <p:ext uri="{BB962C8B-B14F-4D97-AF65-F5344CB8AC3E}">
        <p14:creationId xmlns:p14="http://schemas.microsoft.com/office/powerpoint/2010/main" val="11094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
        <p:nvSpPr>
          <p:cNvPr id="9" name="Title 1">
            <a:extLst>
              <a:ext uri="{FF2B5EF4-FFF2-40B4-BE49-F238E27FC236}">
                <a16:creationId xmlns:a16="http://schemas.microsoft.com/office/drawing/2014/main" id="{A0F5D194-7C99-3D42-BD5F-87CB0EBC7772}"/>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sp>
        <p:nvSpPr>
          <p:cNvPr id="11" name="Text Placeholder 9">
            <a:extLst>
              <a:ext uri="{FF2B5EF4-FFF2-40B4-BE49-F238E27FC236}">
                <a16:creationId xmlns:a16="http://schemas.microsoft.com/office/drawing/2014/main" id="{3293A7E1-6535-1341-8CC4-3DD43A61E173}"/>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tx1">
                    <a:lumMod val="65000"/>
                    <a:lumOff val="35000"/>
                  </a:schemeClr>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slide subhead</a:t>
            </a:r>
          </a:p>
        </p:txBody>
      </p:sp>
      <p:sp>
        <p:nvSpPr>
          <p:cNvPr id="12" name="Content Placeholder 3">
            <a:extLst>
              <a:ext uri="{FF2B5EF4-FFF2-40B4-BE49-F238E27FC236}">
                <a16:creationId xmlns:a16="http://schemas.microsoft.com/office/drawing/2014/main" id="{C6549B4C-6D44-534E-A4E5-3DAA1A24E4FD}"/>
              </a:ext>
            </a:extLst>
          </p:cNvPr>
          <p:cNvSpPr>
            <a:spLocks noGrp="1"/>
          </p:cNvSpPr>
          <p:nvPr>
            <p:ph sz="quarter" idx="14" hasCustomPrompt="1"/>
          </p:nvPr>
        </p:nvSpPr>
        <p:spPr>
          <a:xfrm>
            <a:off x="838200" y="3429000"/>
            <a:ext cx="10560050" cy="24431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2309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94763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92978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Charts_red">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8" name="Picture 7">
            <a:extLst>
              <a:ext uri="{FF2B5EF4-FFF2-40B4-BE49-F238E27FC236}">
                <a16:creationId xmlns:a16="http://schemas.microsoft.com/office/drawing/2014/main" id="{6B09233E-157D-9342-88AE-ECE6AB6BFD5E}"/>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9" name="Content Placeholder 3">
            <a:extLst>
              <a:ext uri="{FF2B5EF4-FFF2-40B4-BE49-F238E27FC236}">
                <a16:creationId xmlns:a16="http://schemas.microsoft.com/office/drawing/2014/main" id="{68CE3B5F-A327-6948-AC5A-DECAC1DE1870}"/>
              </a:ext>
            </a:extLst>
          </p:cNvPr>
          <p:cNvSpPr>
            <a:spLocks noGrp="1"/>
          </p:cNvSpPr>
          <p:nvPr>
            <p:ph sz="half" idx="2" hasCustomPrompt="1"/>
          </p:nvPr>
        </p:nvSpPr>
        <p:spPr>
          <a:xfrm>
            <a:off x="839788"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664CF0BE-0659-1343-A2CC-51E917900762}"/>
              </a:ext>
            </a:extLst>
          </p:cNvPr>
          <p:cNvSpPr>
            <a:spLocks noGrp="1"/>
          </p:cNvSpPr>
          <p:nvPr>
            <p:ph sz="quarter" idx="4" hasCustomPrompt="1"/>
          </p:nvPr>
        </p:nvSpPr>
        <p:spPr>
          <a:xfrm>
            <a:off x="6172200"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62125EE-0453-EC44-AA42-57276C8BC489}"/>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spTree>
    <p:extLst>
      <p:ext uri="{BB962C8B-B14F-4D97-AF65-F5344CB8AC3E}">
        <p14:creationId xmlns:p14="http://schemas.microsoft.com/office/powerpoint/2010/main" val="429237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hasCustomPrompt="1"/>
          </p:nvPr>
        </p:nvSpPr>
        <p:spPr>
          <a:xfrm>
            <a:off x="6172200" y="2505075"/>
            <a:ext cx="5183188" cy="3684588"/>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8" name="Picture 7">
            <a:extLst>
              <a:ext uri="{FF2B5EF4-FFF2-40B4-BE49-F238E27FC236}">
                <a16:creationId xmlns:a16="http://schemas.microsoft.com/office/drawing/2014/main" id="{EA79CAE4-3A3F-FA4E-8262-D64300B2D803}"/>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20252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
        <p:nvSpPr>
          <p:cNvPr id="11" name="Content Placeholder 3">
            <a:extLst>
              <a:ext uri="{FF2B5EF4-FFF2-40B4-BE49-F238E27FC236}">
                <a16:creationId xmlns:a16="http://schemas.microsoft.com/office/drawing/2014/main" id="{89AC3C91-182D-D343-9383-3F5B21508CF4}"/>
              </a:ext>
            </a:extLst>
          </p:cNvPr>
          <p:cNvSpPr>
            <a:spLocks noGrp="1"/>
          </p:cNvSpPr>
          <p:nvPr>
            <p:ph sz="half" idx="13" hasCustomPrompt="1"/>
          </p:nvPr>
        </p:nvSpPr>
        <p:spPr>
          <a:xfrm>
            <a:off x="6194108" y="2505075"/>
            <a:ext cx="5157787" cy="3684588"/>
          </a:xfrm>
          <a:prstGeom prst="rect">
            <a:avLst/>
          </a:prstGeom>
        </p:spPr>
        <p:txBody>
          <a:body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422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5588472" y="1917290"/>
            <a:ext cx="5983768" cy="2584809"/>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5588472" y="4810760"/>
            <a:ext cx="3822700" cy="381000"/>
          </a:xfrm>
          <a:prstGeom prst="rect">
            <a:avLst/>
          </a:prstGeom>
        </p:spPr>
        <p:txBody>
          <a:bodyPr>
            <a:normAutofit/>
          </a:bodyPr>
          <a:lstStyle>
            <a:lvl1pPr marL="0" indent="0" algn="l">
              <a:buNone/>
              <a:defRPr sz="1800" b="0" i="0" cap="all" baseline="0">
                <a:solidFill>
                  <a:schemeClr val="bg1"/>
                </a:solidFill>
                <a:latin typeface="Gotham Office" panose="02000000000000000000" pitchFamily="2" charset="0"/>
              </a:defRPr>
            </a:lvl1pPr>
          </a:lstStyle>
          <a:p>
            <a:pPr algn="l"/>
            <a:r>
              <a:rPr lang="en-US" b="0" i="0" baseline="0">
                <a:solidFill>
                  <a:schemeClr val="bg1"/>
                </a:solidFill>
                <a:latin typeface="Gotham Office" panose="02000000000000000000" pitchFamily="2" charset="0"/>
                <a:cs typeface="Arial Narrow" panose="020B0604020202020204" pitchFamily="34" charset="0"/>
              </a:rPr>
              <a:t>— First Last Name</a:t>
            </a:r>
            <a:endParaRPr lang="en-US" b="1" i="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853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50" y="1189704"/>
            <a:ext cx="7230602" cy="3372772"/>
          </a:xfrm>
        </p:spPr>
        <p:txBody>
          <a:bodyPr anchor="b">
            <a:noAutofit/>
          </a:bodyPr>
          <a:lstStyle>
            <a:lvl1pPr>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hasCustomPrompt="1"/>
          </p:nvPr>
        </p:nvSpPr>
        <p:spPr>
          <a:xfrm>
            <a:off x="831850" y="4815840"/>
            <a:ext cx="4786313" cy="385763"/>
          </a:xfrm>
          <a:prstGeom prst="rect">
            <a:avLst/>
          </a:prstGeom>
        </p:spPr>
        <p:txBody>
          <a:bodyPr>
            <a:noAutofit/>
          </a:bodyPr>
          <a:lstStyle>
            <a:lvl1pPr marL="0" indent="0">
              <a:buNone/>
              <a:defRPr sz="1400" baseline="0">
                <a:solidFill>
                  <a:schemeClr val="bg1"/>
                </a:solidFill>
                <a:latin typeface="Gotham Office" panose="02000000000000000000" pitchFamily="2" charset="0"/>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edit slide text</a:t>
            </a:r>
          </a:p>
        </p:txBody>
      </p:sp>
    </p:spTree>
    <p:extLst>
      <p:ext uri="{BB962C8B-B14F-4D97-AF65-F5344CB8AC3E}">
        <p14:creationId xmlns:p14="http://schemas.microsoft.com/office/powerpoint/2010/main" val="161526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35B0F7F9-A3A1-5040-8E65-4C01F481CBC3}"/>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7" name="Title 1">
            <a:extLst>
              <a:ext uri="{FF2B5EF4-FFF2-40B4-BE49-F238E27FC236}">
                <a16:creationId xmlns:a16="http://schemas.microsoft.com/office/drawing/2014/main" id="{5EA79659-60B6-E545-986D-F58390FE1117}"/>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spTree>
    <p:extLst>
      <p:ext uri="{BB962C8B-B14F-4D97-AF65-F5344CB8AC3E}">
        <p14:creationId xmlns:p14="http://schemas.microsoft.com/office/powerpoint/2010/main" val="365642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B7D4171A-4B26-DA4F-A71E-4E3D9722ABE6}"/>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7" name="Title 1">
            <a:extLst>
              <a:ext uri="{FF2B5EF4-FFF2-40B4-BE49-F238E27FC236}">
                <a16:creationId xmlns:a16="http://schemas.microsoft.com/office/drawing/2014/main" id="{9C139E72-596F-A346-BD45-0C67C91381DB}"/>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spTree>
    <p:extLst>
      <p:ext uri="{BB962C8B-B14F-4D97-AF65-F5344CB8AC3E}">
        <p14:creationId xmlns:p14="http://schemas.microsoft.com/office/powerpoint/2010/main" val="1995210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7542E777-77D9-7D41-9BCD-429E037818A2}"/>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7" name="Title 1">
            <a:extLst>
              <a:ext uri="{FF2B5EF4-FFF2-40B4-BE49-F238E27FC236}">
                <a16:creationId xmlns:a16="http://schemas.microsoft.com/office/drawing/2014/main" id="{FB08B568-99CD-6647-A25B-50F0B0436837}"/>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spTree>
    <p:extLst>
      <p:ext uri="{BB962C8B-B14F-4D97-AF65-F5344CB8AC3E}">
        <p14:creationId xmlns:p14="http://schemas.microsoft.com/office/powerpoint/2010/main" val="256466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A48468-2AB7-E84E-B78E-53BF3FE1F9D7}"/>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5" name="Title 1">
            <a:extLst>
              <a:ext uri="{FF2B5EF4-FFF2-40B4-BE49-F238E27FC236}">
                <a16:creationId xmlns:a16="http://schemas.microsoft.com/office/drawing/2014/main" id="{98EAF6E9-001B-E74D-AC1F-DF24D90AB5EC}"/>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spTree>
    <p:extLst>
      <p:ext uri="{BB962C8B-B14F-4D97-AF65-F5344CB8AC3E}">
        <p14:creationId xmlns:p14="http://schemas.microsoft.com/office/powerpoint/2010/main" val="138198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Presentation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a:prstGeom prst="rect">
            <a:avLst/>
          </a:prstGeom>
        </p:spPr>
        <p:txBody>
          <a:bodyPr>
            <a:normAutofit/>
          </a:bodyPr>
          <a:lstStyle>
            <a:lvl1pPr marL="0" indent="0" algn="l">
              <a:buNone/>
              <a:defRPr sz="1800">
                <a:solidFill>
                  <a:schemeClr val="bg1"/>
                </a:solidFill>
                <a:latin typeface="Gotham Office" panose="02000000000000000000" pitchFamily="2" charset="0"/>
              </a:defRPr>
            </a:lvl1pPr>
          </a:lstStyle>
          <a:p>
            <a:pPr lvl="0"/>
            <a:fld id="{99714831-5179-2F47-BEE6-5A15F8259AA1}" type="datetime4">
              <a:rPr lang="en-US" smtClean="0"/>
              <a:t>September 6, 2021</a:t>
            </a:fld>
            <a:endParaRPr lang="en-US"/>
          </a:p>
        </p:txBody>
      </p:sp>
    </p:spTree>
    <p:extLst>
      <p:ext uri="{BB962C8B-B14F-4D97-AF65-F5344CB8AC3E}">
        <p14:creationId xmlns:p14="http://schemas.microsoft.com/office/powerpoint/2010/main" val="1513808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16066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42251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tx2"/>
                </a:solidFill>
                <a:latin typeface="Gotham Office" panose="02000000000000000000" pitchFamily="2" charset="0"/>
                <a:cs typeface="Arial Narrow" panose="020B0604020202020204" pitchFamily="34" charset="0"/>
              </a:defRPr>
            </a:lvl1pPr>
          </a:lstStyle>
          <a:p>
            <a:r>
              <a:rPr lang="en-US"/>
              <a:t>Click to edit slide title with multiple lines</a:t>
            </a:r>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Tree>
    <p:extLst>
      <p:ext uri="{BB962C8B-B14F-4D97-AF65-F5344CB8AC3E}">
        <p14:creationId xmlns:p14="http://schemas.microsoft.com/office/powerpoint/2010/main" val="33650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_red_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
        <p:nvSpPr>
          <p:cNvPr id="5" name="Content Placeholder 2">
            <a:extLst>
              <a:ext uri="{FF2B5EF4-FFF2-40B4-BE49-F238E27FC236}">
                <a16:creationId xmlns:a16="http://schemas.microsoft.com/office/drawing/2014/main" id="{6737BD63-9C72-3048-BDF4-063CFD6F457C}"/>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6" name="Title 1">
            <a:extLst>
              <a:ext uri="{FF2B5EF4-FFF2-40B4-BE49-F238E27FC236}">
                <a16:creationId xmlns:a16="http://schemas.microsoft.com/office/drawing/2014/main" id="{DBAA934C-DA10-4844-AD59-49FE265F5BA3}"/>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103602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77127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tx2"/>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368243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942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85576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201467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6132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Presentation Title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2" y="3997960"/>
            <a:ext cx="5723860" cy="422275"/>
          </a:xfrm>
          <a:prstGeom prst="rect">
            <a:avLst/>
          </a:prstGeom>
        </p:spPr>
        <p:txBody>
          <a:bodyPr>
            <a:normAutofit/>
          </a:bodyPr>
          <a:lstStyle>
            <a:lvl1pPr marL="0" indent="0" algn="l">
              <a:buNone/>
              <a:defRPr sz="1800" baseline="0">
                <a:solidFill>
                  <a:schemeClr val="bg1"/>
                </a:solidFill>
                <a:latin typeface="Gotham Office" panose="02000000000000000000" pitchFamily="2" charset="0"/>
              </a:defRPr>
            </a:lvl1pPr>
          </a:lstStyle>
          <a:p>
            <a:pPr lvl="0"/>
            <a:fld id="{4D2F7A1D-67AD-F142-9874-F05338168F3D}" type="datetime2">
              <a:rPr lang="en-US" smtClean="0"/>
              <a:t>Monday, September 6, 2021</a:t>
            </a:fld>
            <a:endParaRPr lang="en-US"/>
          </a:p>
        </p:txBody>
      </p:sp>
    </p:spTree>
    <p:extLst>
      <p:ext uri="{BB962C8B-B14F-4D97-AF65-F5344CB8AC3E}">
        <p14:creationId xmlns:p14="http://schemas.microsoft.com/office/powerpoint/2010/main" val="152693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Tree>
    <p:extLst>
      <p:ext uri="{BB962C8B-B14F-4D97-AF65-F5344CB8AC3E}">
        <p14:creationId xmlns:p14="http://schemas.microsoft.com/office/powerpoint/2010/main" val="72057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tx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tx2"/>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Tree>
    <p:extLst>
      <p:ext uri="{BB962C8B-B14F-4D97-AF65-F5344CB8AC3E}">
        <p14:creationId xmlns:p14="http://schemas.microsoft.com/office/powerpoint/2010/main" val="4150392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FE0124-2439-0944-8454-A0615BA3B2AE}"/>
              </a:ext>
            </a:extLst>
          </p:cNvPr>
          <p:cNvSpPr>
            <a:spLocks noGrp="1"/>
          </p:cNvSpPr>
          <p:nvPr>
            <p:ph type="title" hasCustomPrompt="1"/>
          </p:nvPr>
        </p:nvSpPr>
        <p:spPr>
          <a:xfrm>
            <a:off x="838200" y="2766218"/>
            <a:ext cx="10515600" cy="1325563"/>
          </a:xfrm>
        </p:spPr>
        <p:txBody>
          <a:bodyPr/>
          <a:lstStyle>
            <a:lvl1pPr algn="ctr">
              <a:defRPr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a:t>
            </a:r>
          </a:p>
        </p:txBody>
      </p:sp>
    </p:spTree>
    <p:extLst>
      <p:ext uri="{BB962C8B-B14F-4D97-AF65-F5344CB8AC3E}">
        <p14:creationId xmlns:p14="http://schemas.microsoft.com/office/powerpoint/2010/main" val="1518167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766218"/>
            <a:ext cx="10515600" cy="1325563"/>
          </a:xfrm>
        </p:spPr>
        <p:txBody>
          <a:bodyPr/>
          <a:lstStyle>
            <a:lvl1pPr algn="ctr">
              <a:defRPr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a:t>
            </a:r>
          </a:p>
        </p:txBody>
      </p:sp>
    </p:spTree>
    <p:extLst>
      <p:ext uri="{BB962C8B-B14F-4D97-AF65-F5344CB8AC3E}">
        <p14:creationId xmlns:p14="http://schemas.microsoft.com/office/powerpoint/2010/main" val="2537015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4788310" y="3057525"/>
            <a:ext cx="6272979" cy="3119438"/>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0" y="609601"/>
            <a:ext cx="6272979" cy="2212257"/>
          </a:xfrm>
        </p:spPr>
        <p:txBody>
          <a:bodyPr anchor="b" anchorCtr="0">
            <a:noAutofit/>
          </a:bodyPr>
          <a:lstStyle>
            <a:lvl1pPr algn="l">
              <a:lnSpc>
                <a:spcPct val="100000"/>
              </a:lnSpc>
              <a:defRPr sz="2800" b="1" i="0" cap="all"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1"/>
            <a:ext cx="4038600" cy="3057832"/>
          </a:xfrm>
          <a:prstGeom prst="rect">
            <a:avLst/>
          </a:prstGeom>
        </p:spPr>
        <p:txBody>
          <a:bodyPr/>
          <a:lstStyle>
            <a:lvl1pPr>
              <a:defRPr>
                <a:solidFill>
                  <a:schemeClr val="bg1"/>
                </a:solidFill>
              </a:defRPr>
            </a:lvl1pPr>
          </a:lstStyle>
          <a:p>
            <a:r>
              <a:rPr lang="en-US"/>
              <a:t>Click icon to add picture</a:t>
            </a:r>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1" y="3057525"/>
            <a:ext cx="4038600" cy="3800475"/>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2076134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red_4 images">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F103C77-269E-7948-80B7-D18301C9CD36}"/>
              </a:ext>
            </a:extLst>
          </p:cNvPr>
          <p:cNvSpPr>
            <a:spLocks noGrp="1"/>
          </p:cNvSpPr>
          <p:nvPr>
            <p:ph type="pic" sz="quarter" idx="10"/>
          </p:nvPr>
        </p:nvSpPr>
        <p:spPr>
          <a:xfrm>
            <a:off x="7727950" y="1"/>
            <a:ext cx="4464050" cy="3057832"/>
          </a:xfrm>
          <a:prstGeom prst="rect">
            <a:avLst/>
          </a:prstGeom>
        </p:spPr>
        <p:txBody>
          <a:bodyPr/>
          <a:lstStyle>
            <a:lvl1pPr>
              <a:defRPr>
                <a:solidFill>
                  <a:schemeClr val="bg1"/>
                </a:solidFill>
              </a:defRPr>
            </a:lvl1pPr>
          </a:lstStyle>
          <a:p>
            <a:r>
              <a:rPr lang="en-US"/>
              <a:t>Click icon to add picture</a:t>
            </a:r>
          </a:p>
        </p:txBody>
      </p:sp>
      <p:sp>
        <p:nvSpPr>
          <p:cNvPr id="9" name="Picture Placeholder 3">
            <a:extLst>
              <a:ext uri="{FF2B5EF4-FFF2-40B4-BE49-F238E27FC236}">
                <a16:creationId xmlns:a16="http://schemas.microsoft.com/office/drawing/2014/main" id="{D109AF83-4E96-1042-9566-7179A12D8485}"/>
              </a:ext>
            </a:extLst>
          </p:cNvPr>
          <p:cNvSpPr>
            <a:spLocks noGrp="1"/>
          </p:cNvSpPr>
          <p:nvPr>
            <p:ph type="pic" sz="quarter" idx="13"/>
          </p:nvPr>
        </p:nvSpPr>
        <p:spPr>
          <a:xfrm>
            <a:off x="8153399" y="3057525"/>
            <a:ext cx="4038600" cy="3800475"/>
          </a:xfrm>
          <a:prstGeom prst="rect">
            <a:avLst/>
          </a:prstGeom>
        </p:spPr>
        <p:txBody>
          <a:bodyPr/>
          <a:lstStyle>
            <a:lvl1pPr>
              <a:defRPr>
                <a:solidFill>
                  <a:schemeClr val="bg1"/>
                </a:solidFill>
              </a:defRPr>
            </a:lvl1pPr>
          </a:lstStyle>
          <a:p>
            <a:r>
              <a:rPr lang="en-US"/>
              <a:t>Click icon to add picture</a:t>
            </a:r>
          </a:p>
        </p:txBody>
      </p:sp>
      <p:sp>
        <p:nvSpPr>
          <p:cNvPr id="11" name="Content Placeholder 2">
            <a:extLst>
              <a:ext uri="{FF2B5EF4-FFF2-40B4-BE49-F238E27FC236}">
                <a16:creationId xmlns:a16="http://schemas.microsoft.com/office/drawing/2014/main" id="{AA22398D-70D0-5A4D-8D7E-49CE23151A13}"/>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overview text</a:t>
            </a:r>
          </a:p>
        </p:txBody>
      </p:sp>
      <p:sp>
        <p:nvSpPr>
          <p:cNvPr id="12" name="Title 1">
            <a:extLst>
              <a:ext uri="{FF2B5EF4-FFF2-40B4-BE49-F238E27FC236}">
                <a16:creationId xmlns:a16="http://schemas.microsoft.com/office/drawing/2014/main" id="{83BFA674-315C-B944-9163-4B98FE49308C}"/>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13" name="Picture Placeholder 4">
            <a:extLst>
              <a:ext uri="{FF2B5EF4-FFF2-40B4-BE49-F238E27FC236}">
                <a16:creationId xmlns:a16="http://schemas.microsoft.com/office/drawing/2014/main" id="{F2E9A1B8-9E0D-1E4E-9CA6-3F69E0DF0F20}"/>
              </a:ext>
            </a:extLst>
          </p:cNvPr>
          <p:cNvSpPr>
            <a:spLocks noGrp="1"/>
          </p:cNvSpPr>
          <p:nvPr>
            <p:ph type="pic" sz="quarter" idx="14"/>
          </p:nvPr>
        </p:nvSpPr>
        <p:spPr>
          <a:xfrm>
            <a:off x="4405313" y="0"/>
            <a:ext cx="3322637" cy="3057525"/>
          </a:xfrm>
          <a:prstGeom prst="rect">
            <a:avLst/>
          </a:prstGeom>
        </p:spPr>
        <p:txBody>
          <a:bodyPr/>
          <a:lstStyle>
            <a:lvl1pPr>
              <a:defRPr>
                <a:solidFill>
                  <a:schemeClr val="bg1"/>
                </a:solidFill>
              </a:defRPr>
            </a:lvl1pPr>
          </a:lstStyle>
          <a:p>
            <a:r>
              <a:rPr lang="en-US"/>
              <a:t>Click icon to add picture</a:t>
            </a:r>
          </a:p>
        </p:txBody>
      </p:sp>
      <p:sp>
        <p:nvSpPr>
          <p:cNvPr id="14" name="Picture Placeholder 9">
            <a:extLst>
              <a:ext uri="{FF2B5EF4-FFF2-40B4-BE49-F238E27FC236}">
                <a16:creationId xmlns:a16="http://schemas.microsoft.com/office/drawing/2014/main" id="{32FB970B-8C8F-4348-A127-C3106F97CBA2}"/>
              </a:ext>
            </a:extLst>
          </p:cNvPr>
          <p:cNvSpPr>
            <a:spLocks noGrp="1"/>
          </p:cNvSpPr>
          <p:nvPr>
            <p:ph type="pic" sz="quarter" idx="15"/>
          </p:nvPr>
        </p:nvSpPr>
        <p:spPr>
          <a:xfrm>
            <a:off x="4405313" y="3057525"/>
            <a:ext cx="3748087" cy="3800475"/>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2908076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black_4 images">
    <p:bg>
      <p:bgPr>
        <a:solidFill>
          <a:schemeClr val="tx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F4624B5-5EFA-F44E-B599-7EEC72773A75}"/>
              </a:ext>
            </a:extLst>
          </p:cNvPr>
          <p:cNvSpPr>
            <a:spLocks noGrp="1"/>
          </p:cNvSpPr>
          <p:nvPr>
            <p:ph type="pic" sz="quarter" idx="10"/>
          </p:nvPr>
        </p:nvSpPr>
        <p:spPr>
          <a:xfrm>
            <a:off x="7727950" y="1"/>
            <a:ext cx="4464050" cy="3057832"/>
          </a:xfrm>
          <a:prstGeom prst="rect">
            <a:avLst/>
          </a:prstGeom>
        </p:spPr>
        <p:txBody>
          <a:bodyPr/>
          <a:lstStyle>
            <a:lvl1pPr>
              <a:defRPr>
                <a:solidFill>
                  <a:schemeClr val="bg1"/>
                </a:solidFill>
              </a:defRPr>
            </a:lvl1pPr>
          </a:lstStyle>
          <a:p>
            <a:r>
              <a:rPr lang="en-US"/>
              <a:t>Click icon to add picture</a:t>
            </a:r>
          </a:p>
        </p:txBody>
      </p:sp>
      <p:sp>
        <p:nvSpPr>
          <p:cNvPr id="9" name="Picture Placeholder 3">
            <a:extLst>
              <a:ext uri="{FF2B5EF4-FFF2-40B4-BE49-F238E27FC236}">
                <a16:creationId xmlns:a16="http://schemas.microsoft.com/office/drawing/2014/main" id="{6EAF9729-DD94-0648-8322-F062634430B3}"/>
              </a:ext>
            </a:extLst>
          </p:cNvPr>
          <p:cNvSpPr>
            <a:spLocks noGrp="1"/>
          </p:cNvSpPr>
          <p:nvPr>
            <p:ph type="pic" sz="quarter" idx="13"/>
          </p:nvPr>
        </p:nvSpPr>
        <p:spPr>
          <a:xfrm>
            <a:off x="8153399" y="3057525"/>
            <a:ext cx="4038600" cy="3800475"/>
          </a:xfrm>
          <a:prstGeom prst="rect">
            <a:avLst/>
          </a:prstGeom>
        </p:spPr>
        <p:txBody>
          <a:bodyPr/>
          <a:lstStyle>
            <a:lvl1pPr>
              <a:defRPr>
                <a:solidFill>
                  <a:schemeClr val="bg1"/>
                </a:solidFill>
              </a:defRPr>
            </a:lvl1pPr>
          </a:lstStyle>
          <a:p>
            <a:r>
              <a:rPr lang="en-US"/>
              <a:t>Click icon to add picture</a:t>
            </a:r>
          </a:p>
        </p:txBody>
      </p:sp>
      <p:sp>
        <p:nvSpPr>
          <p:cNvPr id="11" name="Content Placeholder 2">
            <a:extLst>
              <a:ext uri="{FF2B5EF4-FFF2-40B4-BE49-F238E27FC236}">
                <a16:creationId xmlns:a16="http://schemas.microsoft.com/office/drawing/2014/main" id="{EAA0B3E5-6BD7-7543-A477-B56C7DE952A9}"/>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bg1"/>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overview text</a:t>
            </a:r>
          </a:p>
        </p:txBody>
      </p:sp>
      <p:sp>
        <p:nvSpPr>
          <p:cNvPr id="12" name="Title 1">
            <a:extLst>
              <a:ext uri="{FF2B5EF4-FFF2-40B4-BE49-F238E27FC236}">
                <a16:creationId xmlns:a16="http://schemas.microsoft.com/office/drawing/2014/main" id="{2C0D2281-CB9A-B041-A31F-804FC47FA8DE}"/>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bg1"/>
                </a:solidFill>
                <a:latin typeface="Gotham Office" panose="02000000000000000000" pitchFamily="2" charset="0"/>
                <a:cs typeface="Arial" panose="020B0604020202020204" pitchFamily="34" charset="0"/>
              </a:defRPr>
            </a:lvl1pPr>
          </a:lstStyle>
          <a:p>
            <a:r>
              <a:rPr lang="en-US"/>
              <a:t>Click to edit slide title</a:t>
            </a:r>
          </a:p>
        </p:txBody>
      </p:sp>
      <p:sp>
        <p:nvSpPr>
          <p:cNvPr id="13" name="Picture Placeholder 4">
            <a:extLst>
              <a:ext uri="{FF2B5EF4-FFF2-40B4-BE49-F238E27FC236}">
                <a16:creationId xmlns:a16="http://schemas.microsoft.com/office/drawing/2014/main" id="{D5D0BED8-BF24-8942-AB6E-E45F5B4FF55F}"/>
              </a:ext>
            </a:extLst>
          </p:cNvPr>
          <p:cNvSpPr>
            <a:spLocks noGrp="1"/>
          </p:cNvSpPr>
          <p:nvPr>
            <p:ph type="pic" sz="quarter" idx="14"/>
          </p:nvPr>
        </p:nvSpPr>
        <p:spPr>
          <a:xfrm>
            <a:off x="4405313" y="0"/>
            <a:ext cx="3322637" cy="3057525"/>
          </a:xfrm>
          <a:prstGeom prst="rect">
            <a:avLst/>
          </a:prstGeom>
        </p:spPr>
        <p:txBody>
          <a:bodyPr/>
          <a:lstStyle>
            <a:lvl1pPr>
              <a:defRPr>
                <a:solidFill>
                  <a:schemeClr val="bg1"/>
                </a:solidFill>
              </a:defRPr>
            </a:lvl1pPr>
          </a:lstStyle>
          <a:p>
            <a:r>
              <a:rPr lang="en-US"/>
              <a:t>Click icon to add picture</a:t>
            </a:r>
          </a:p>
        </p:txBody>
      </p:sp>
      <p:sp>
        <p:nvSpPr>
          <p:cNvPr id="14" name="Picture Placeholder 9">
            <a:extLst>
              <a:ext uri="{FF2B5EF4-FFF2-40B4-BE49-F238E27FC236}">
                <a16:creationId xmlns:a16="http://schemas.microsoft.com/office/drawing/2014/main" id="{AFBC5267-469F-D74D-8F54-83FE4B0801A3}"/>
              </a:ext>
            </a:extLst>
          </p:cNvPr>
          <p:cNvSpPr>
            <a:spLocks noGrp="1"/>
          </p:cNvSpPr>
          <p:nvPr>
            <p:ph type="pic" sz="quarter" idx="15"/>
          </p:nvPr>
        </p:nvSpPr>
        <p:spPr>
          <a:xfrm>
            <a:off x="4405313" y="3057525"/>
            <a:ext cx="3748087" cy="3800475"/>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142721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a:prstGeom prst="rect">
            <a:avLst/>
          </a:prstGeom>
        </p:spPr>
        <p:txBody>
          <a:bodyPr/>
          <a:lstStyle/>
          <a:p>
            <a:r>
              <a:rPr lang="en-US"/>
              <a:t>Click icon to add picture</a:t>
            </a:r>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a:prstGeom prst="rect">
            <a:avLst/>
          </a:prstGeo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tx1">
                    <a:lumMod val="95000"/>
                    <a:lumOff val="5000"/>
                  </a:schemeClr>
                </a:solidFill>
                <a:latin typeface="Gotham Office" panose="02000000000000000000" pitchFamily="2"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slide overview text</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tx2"/>
                </a:solidFill>
                <a:latin typeface="Gotham Office" panose="02000000000000000000" pitchFamily="2" charset="0"/>
                <a:cs typeface="Arial" panose="020B0604020202020204" pitchFamily="34" charset="0"/>
              </a:defRPr>
            </a:lvl1pPr>
          </a:lstStyle>
          <a:p>
            <a:r>
              <a:rPr lang="en-US"/>
              <a:t>Click to edit slide title</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a:prstGeom prst="rect">
            <a:avLst/>
          </a:prstGeo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a:prstGeom prst="rect">
            <a:avLst/>
          </a:prstGeom>
        </p:spPr>
        <p:txBody>
          <a:bodyPr/>
          <a:lstStyle/>
          <a:p>
            <a:r>
              <a:rPr lang="en-US"/>
              <a:t>Click icon to add picture</a:t>
            </a:r>
          </a:p>
        </p:txBody>
      </p:sp>
    </p:spTree>
    <p:extLst>
      <p:ext uri="{BB962C8B-B14F-4D97-AF65-F5344CB8AC3E}">
        <p14:creationId xmlns:p14="http://schemas.microsoft.com/office/powerpoint/2010/main" val="514035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columns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3" name="Title 1">
            <a:extLst>
              <a:ext uri="{FF2B5EF4-FFF2-40B4-BE49-F238E27FC236}">
                <a16:creationId xmlns:a16="http://schemas.microsoft.com/office/drawing/2014/main" id="{886D4D86-56C1-4E4E-B383-67AECBB472A9}"/>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cxnSp>
        <p:nvCxnSpPr>
          <p:cNvPr id="14" name="Straight Connector 13">
            <a:extLst>
              <a:ext uri="{FF2B5EF4-FFF2-40B4-BE49-F238E27FC236}">
                <a16:creationId xmlns:a16="http://schemas.microsoft.com/office/drawing/2014/main" id="{E32351E9-95AC-3E41-9B94-396FA0B1B68D}"/>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AFFB0A-4269-EF4E-A8CB-6BEC49D0ED29}"/>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B49F8244-950E-0E48-BB9B-F4A9A9C6458C}"/>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2" name="Content Placeholder 3">
            <a:extLst>
              <a:ext uri="{FF2B5EF4-FFF2-40B4-BE49-F238E27FC236}">
                <a16:creationId xmlns:a16="http://schemas.microsoft.com/office/drawing/2014/main" id="{5F1E4186-1E70-2F45-A4C9-B6CBDEF54B4A}"/>
              </a:ext>
            </a:extLst>
          </p:cNvPr>
          <p:cNvSpPr>
            <a:spLocks noGrp="1"/>
          </p:cNvSpPr>
          <p:nvPr>
            <p:ph sz="quarter" idx="19" hasCustomPrompt="1"/>
          </p:nvPr>
        </p:nvSpPr>
        <p:spPr>
          <a:xfrm>
            <a:off x="838200"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3" name="Text Placeholder 9">
            <a:extLst>
              <a:ext uri="{FF2B5EF4-FFF2-40B4-BE49-F238E27FC236}">
                <a16:creationId xmlns:a16="http://schemas.microsoft.com/office/drawing/2014/main" id="{55987EEB-8FDA-DF44-AD42-B46114DCEFD5}"/>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4" name="Content Placeholder 3">
            <a:extLst>
              <a:ext uri="{FF2B5EF4-FFF2-40B4-BE49-F238E27FC236}">
                <a16:creationId xmlns:a16="http://schemas.microsoft.com/office/drawing/2014/main" id="{DDE38711-42C9-6D49-A75F-8EE74BACC623}"/>
              </a:ext>
            </a:extLst>
          </p:cNvPr>
          <p:cNvSpPr>
            <a:spLocks noGrp="1"/>
          </p:cNvSpPr>
          <p:nvPr>
            <p:ph sz="quarter" idx="21" hasCustomPrompt="1"/>
          </p:nvPr>
        </p:nvSpPr>
        <p:spPr>
          <a:xfrm>
            <a:off x="4413702"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5" name="Text Placeholder 9">
            <a:extLst>
              <a:ext uri="{FF2B5EF4-FFF2-40B4-BE49-F238E27FC236}">
                <a16:creationId xmlns:a16="http://schemas.microsoft.com/office/drawing/2014/main" id="{B294B225-7051-7D45-8E1D-068BDE22CCE1}"/>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6" name="Content Placeholder 3">
            <a:extLst>
              <a:ext uri="{FF2B5EF4-FFF2-40B4-BE49-F238E27FC236}">
                <a16:creationId xmlns:a16="http://schemas.microsoft.com/office/drawing/2014/main" id="{9133C24A-3680-F94F-932E-BFE8410E974D}"/>
              </a:ext>
            </a:extLst>
          </p:cNvPr>
          <p:cNvSpPr>
            <a:spLocks noGrp="1"/>
          </p:cNvSpPr>
          <p:nvPr>
            <p:ph sz="quarter" idx="23" hasCustomPrompt="1"/>
          </p:nvPr>
        </p:nvSpPr>
        <p:spPr>
          <a:xfrm>
            <a:off x="7967148"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Tree>
    <p:extLst>
      <p:ext uri="{BB962C8B-B14F-4D97-AF65-F5344CB8AC3E}">
        <p14:creationId xmlns:p14="http://schemas.microsoft.com/office/powerpoint/2010/main" val="3931895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59C231A2-4079-C142-A30E-FD4330F999C9}"/>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3" name="Text Placeholder 9">
            <a:extLst>
              <a:ext uri="{FF2B5EF4-FFF2-40B4-BE49-F238E27FC236}">
                <a16:creationId xmlns:a16="http://schemas.microsoft.com/office/drawing/2014/main" id="{9AC06A8C-E80C-2144-8C6B-3AD26235AE46}"/>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4" name="Text Placeholder 11">
            <a:extLst>
              <a:ext uri="{FF2B5EF4-FFF2-40B4-BE49-F238E27FC236}">
                <a16:creationId xmlns:a16="http://schemas.microsoft.com/office/drawing/2014/main" id="{6EB29AB7-EF85-F14D-84FB-2489036F5643}"/>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sp>
        <p:nvSpPr>
          <p:cNvPr id="17" name="Content Placeholder 3">
            <a:extLst>
              <a:ext uri="{FF2B5EF4-FFF2-40B4-BE49-F238E27FC236}">
                <a16:creationId xmlns:a16="http://schemas.microsoft.com/office/drawing/2014/main" id="{F0DC0FE5-9492-3748-A02C-BFE5C2EE64C8}"/>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18" name="Text Placeholder 9">
            <a:extLst>
              <a:ext uri="{FF2B5EF4-FFF2-40B4-BE49-F238E27FC236}">
                <a16:creationId xmlns:a16="http://schemas.microsoft.com/office/drawing/2014/main" id="{0801D973-D4E6-F946-824B-5E3C34E88CDC}"/>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9" name="Content Placeholder 3">
            <a:extLst>
              <a:ext uri="{FF2B5EF4-FFF2-40B4-BE49-F238E27FC236}">
                <a16:creationId xmlns:a16="http://schemas.microsoft.com/office/drawing/2014/main" id="{DDDFFD65-4213-0748-88CD-FD0B7985CBB7}"/>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2" name="Text Placeholder 5">
            <a:extLst>
              <a:ext uri="{FF2B5EF4-FFF2-40B4-BE49-F238E27FC236}">
                <a16:creationId xmlns:a16="http://schemas.microsoft.com/office/drawing/2014/main" id="{7D2B0047-6066-4545-9771-4A7C869FC68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179455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2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Presentation Title LONG VERSION WITH MULTIPLE LINES</a:t>
            </a:r>
          </a:p>
        </p:txBody>
      </p:sp>
      <p:pic>
        <p:nvPicPr>
          <p:cNvPr id="5" name="Picture 4">
            <a:extLst>
              <a:ext uri="{FF2B5EF4-FFF2-40B4-BE49-F238E27FC236}">
                <a16:creationId xmlns:a16="http://schemas.microsoft.com/office/drawing/2014/main" id="{FCE73D03-15BD-014A-A9F7-9BD7AF8C3A31}"/>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2" y="3997960"/>
            <a:ext cx="2606675" cy="422275"/>
          </a:xfrm>
          <a:prstGeom prst="rect">
            <a:avLst/>
          </a:prstGeom>
        </p:spPr>
        <p:txBody>
          <a:bodyPr>
            <a:normAutofit/>
          </a:bodyPr>
          <a:lstStyle>
            <a:lvl1pPr marL="0" indent="0" algn="l">
              <a:buNone/>
              <a:defRPr sz="1800" baseline="0">
                <a:solidFill>
                  <a:schemeClr val="tx2"/>
                </a:solidFill>
                <a:latin typeface="Gotham Office" panose="02000000000000000000" pitchFamily="2" charset="0"/>
              </a:defRPr>
            </a:lvl1pPr>
          </a:lstStyle>
          <a:p>
            <a:pPr lvl="0"/>
            <a:fld id="{137DCF85-C447-AE4B-9BDB-BCE5CF318609}" type="datetime4">
              <a:rPr lang="en-US" smtClean="0"/>
              <a:t>September 6, 2021</a:t>
            </a:fld>
            <a:endParaRPr lang="en-US"/>
          </a:p>
        </p:txBody>
      </p:sp>
    </p:spTree>
    <p:extLst>
      <p:ext uri="{BB962C8B-B14F-4D97-AF65-F5344CB8AC3E}">
        <p14:creationId xmlns:p14="http://schemas.microsoft.com/office/powerpoint/2010/main" val="61130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columns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3" name="Title 1">
            <a:extLst>
              <a:ext uri="{FF2B5EF4-FFF2-40B4-BE49-F238E27FC236}">
                <a16:creationId xmlns:a16="http://schemas.microsoft.com/office/drawing/2014/main" id="{7BDCEF83-4C03-1540-8FD7-87D64FE7AF6D}"/>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cxnSp>
        <p:nvCxnSpPr>
          <p:cNvPr id="14" name="Straight Connector 13">
            <a:extLst>
              <a:ext uri="{FF2B5EF4-FFF2-40B4-BE49-F238E27FC236}">
                <a16:creationId xmlns:a16="http://schemas.microsoft.com/office/drawing/2014/main" id="{4CA79A2C-A13D-2D4C-B9E8-C9664B5CD25E}"/>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66D258-6242-A34E-B930-C698E25525CD}"/>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AED91392-AA16-6A4C-8E7E-C2A4F543196E}"/>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2" name="Content Placeholder 3">
            <a:extLst>
              <a:ext uri="{FF2B5EF4-FFF2-40B4-BE49-F238E27FC236}">
                <a16:creationId xmlns:a16="http://schemas.microsoft.com/office/drawing/2014/main" id="{246F8F2E-BDEF-B74A-95F5-E8C05F83FC8E}"/>
              </a:ext>
            </a:extLst>
          </p:cNvPr>
          <p:cNvSpPr>
            <a:spLocks noGrp="1"/>
          </p:cNvSpPr>
          <p:nvPr>
            <p:ph sz="quarter" idx="19" hasCustomPrompt="1"/>
          </p:nvPr>
        </p:nvSpPr>
        <p:spPr>
          <a:xfrm>
            <a:off x="838200"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3" name="Text Placeholder 9">
            <a:extLst>
              <a:ext uri="{FF2B5EF4-FFF2-40B4-BE49-F238E27FC236}">
                <a16:creationId xmlns:a16="http://schemas.microsoft.com/office/drawing/2014/main" id="{813E4453-521E-174B-9488-7B31D9D60CC5}"/>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4" name="Content Placeholder 3">
            <a:extLst>
              <a:ext uri="{FF2B5EF4-FFF2-40B4-BE49-F238E27FC236}">
                <a16:creationId xmlns:a16="http://schemas.microsoft.com/office/drawing/2014/main" id="{5A34013A-06FD-6640-8DB0-FC16E160A472}"/>
              </a:ext>
            </a:extLst>
          </p:cNvPr>
          <p:cNvSpPr>
            <a:spLocks noGrp="1"/>
          </p:cNvSpPr>
          <p:nvPr>
            <p:ph sz="quarter" idx="21" hasCustomPrompt="1"/>
          </p:nvPr>
        </p:nvSpPr>
        <p:spPr>
          <a:xfrm>
            <a:off x="4413702"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5" name="Text Placeholder 9">
            <a:extLst>
              <a:ext uri="{FF2B5EF4-FFF2-40B4-BE49-F238E27FC236}">
                <a16:creationId xmlns:a16="http://schemas.microsoft.com/office/drawing/2014/main" id="{CBDBD18D-D586-7941-875D-DFEA83253893}"/>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6" name="Content Placeholder 3">
            <a:extLst>
              <a:ext uri="{FF2B5EF4-FFF2-40B4-BE49-F238E27FC236}">
                <a16:creationId xmlns:a16="http://schemas.microsoft.com/office/drawing/2014/main" id="{07C1A933-5332-CA49-9FAF-AF4AC536C8ED}"/>
              </a:ext>
            </a:extLst>
          </p:cNvPr>
          <p:cNvSpPr>
            <a:spLocks noGrp="1"/>
          </p:cNvSpPr>
          <p:nvPr>
            <p:ph sz="quarter" idx="23" hasCustomPrompt="1"/>
          </p:nvPr>
        </p:nvSpPr>
        <p:spPr>
          <a:xfrm>
            <a:off x="7967148"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Tree>
    <p:extLst>
      <p:ext uri="{BB962C8B-B14F-4D97-AF65-F5344CB8AC3E}">
        <p14:creationId xmlns:p14="http://schemas.microsoft.com/office/powerpoint/2010/main" val="1106941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18" name="Text Placeholder 9">
            <a:extLst>
              <a:ext uri="{FF2B5EF4-FFF2-40B4-BE49-F238E27FC236}">
                <a16:creationId xmlns:a16="http://schemas.microsoft.com/office/drawing/2014/main" id="{57301A3B-2F81-654A-A9FA-9ED7C8CD466A}"/>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9" name="Content Placeholder 3">
            <a:extLst>
              <a:ext uri="{FF2B5EF4-FFF2-40B4-BE49-F238E27FC236}">
                <a16:creationId xmlns:a16="http://schemas.microsoft.com/office/drawing/2014/main" id="{8C13951A-672E-2640-98A5-0588B10500C5}"/>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1668830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subhead text</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6056210"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1101301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18" name="Text Placeholder 9">
            <a:extLst>
              <a:ext uri="{FF2B5EF4-FFF2-40B4-BE49-F238E27FC236}">
                <a16:creationId xmlns:a16="http://schemas.microsoft.com/office/drawing/2014/main" id="{8F65F8D9-3040-6641-800B-E71E88C5D870}"/>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9" name="Content Placeholder 3">
            <a:extLst>
              <a:ext uri="{FF2B5EF4-FFF2-40B4-BE49-F238E27FC236}">
                <a16:creationId xmlns:a16="http://schemas.microsoft.com/office/drawing/2014/main" id="{70A625AF-C2EC-394F-8E29-626A65B1C408}"/>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38093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subhead text</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6056210"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2952336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columns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tx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11414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67669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
        <p:nvSpPr>
          <p:cNvPr id="20" name="Text Placeholder 9">
            <a:extLst>
              <a:ext uri="{FF2B5EF4-FFF2-40B4-BE49-F238E27FC236}">
                <a16:creationId xmlns:a16="http://schemas.microsoft.com/office/drawing/2014/main" id="{9ECC0AC2-35F4-D143-A2BA-4A76B175887C}"/>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1" name="Content Placeholder 3">
            <a:extLst>
              <a:ext uri="{FF2B5EF4-FFF2-40B4-BE49-F238E27FC236}">
                <a16:creationId xmlns:a16="http://schemas.microsoft.com/office/drawing/2014/main" id="{5267ACCD-715D-994C-B6EF-9AB34A713F81}"/>
              </a:ext>
            </a:extLst>
          </p:cNvPr>
          <p:cNvSpPr>
            <a:spLocks noGrp="1"/>
          </p:cNvSpPr>
          <p:nvPr>
            <p:ph sz="quarter" idx="19" hasCustomPrompt="1"/>
          </p:nvPr>
        </p:nvSpPr>
        <p:spPr>
          <a:xfrm>
            <a:off x="838200"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2" name="Text Placeholder 9">
            <a:extLst>
              <a:ext uri="{FF2B5EF4-FFF2-40B4-BE49-F238E27FC236}">
                <a16:creationId xmlns:a16="http://schemas.microsoft.com/office/drawing/2014/main" id="{3059BBBB-B622-5148-89DC-493B0F069B24}"/>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3" name="Content Placeholder 3">
            <a:extLst>
              <a:ext uri="{FF2B5EF4-FFF2-40B4-BE49-F238E27FC236}">
                <a16:creationId xmlns:a16="http://schemas.microsoft.com/office/drawing/2014/main" id="{ACA4CF02-65DA-D54B-92A5-1D8E77F9B9D1}"/>
              </a:ext>
            </a:extLst>
          </p:cNvPr>
          <p:cNvSpPr>
            <a:spLocks noGrp="1"/>
          </p:cNvSpPr>
          <p:nvPr>
            <p:ph sz="quarter" idx="21" hasCustomPrompt="1"/>
          </p:nvPr>
        </p:nvSpPr>
        <p:spPr>
          <a:xfrm>
            <a:off x="4413702"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26" name="Text Placeholder 9">
            <a:extLst>
              <a:ext uri="{FF2B5EF4-FFF2-40B4-BE49-F238E27FC236}">
                <a16:creationId xmlns:a16="http://schemas.microsoft.com/office/drawing/2014/main" id="{7099A253-B33E-C940-A0F3-8AFC8FEBFCA7}"/>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27" name="Content Placeholder 3">
            <a:extLst>
              <a:ext uri="{FF2B5EF4-FFF2-40B4-BE49-F238E27FC236}">
                <a16:creationId xmlns:a16="http://schemas.microsoft.com/office/drawing/2014/main" id="{A6A63EC1-455B-5A48-8D44-AF9231C03594}"/>
              </a:ext>
            </a:extLst>
          </p:cNvPr>
          <p:cNvSpPr>
            <a:spLocks noGrp="1"/>
          </p:cNvSpPr>
          <p:nvPr>
            <p:ph sz="quarter" idx="23" hasCustomPrompt="1"/>
          </p:nvPr>
        </p:nvSpPr>
        <p:spPr>
          <a:xfrm>
            <a:off x="7967148"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Tree>
    <p:extLst>
      <p:ext uri="{BB962C8B-B14F-4D97-AF65-F5344CB8AC3E}">
        <p14:creationId xmlns:p14="http://schemas.microsoft.com/office/powerpoint/2010/main" val="37229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tx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14" name="Text Placeholder 9">
            <a:extLst>
              <a:ext uri="{FF2B5EF4-FFF2-40B4-BE49-F238E27FC236}">
                <a16:creationId xmlns:a16="http://schemas.microsoft.com/office/drawing/2014/main" id="{E0955E23-5237-5C44-908C-77D23F74F37F}"/>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7" name="Content Placeholder 3">
            <a:extLst>
              <a:ext uri="{FF2B5EF4-FFF2-40B4-BE49-F238E27FC236}">
                <a16:creationId xmlns:a16="http://schemas.microsoft.com/office/drawing/2014/main" id="{47CA2110-10A1-024F-BB4A-7E1F52781BD9}"/>
              </a:ext>
            </a:extLst>
          </p:cNvPr>
          <p:cNvSpPr>
            <a:spLocks noGrp="1"/>
          </p:cNvSpPr>
          <p:nvPr>
            <p:ph sz="quarter" idx="21" hasCustomPrompt="1"/>
          </p:nvPr>
        </p:nvSpPr>
        <p:spPr>
          <a:xfrm>
            <a:off x="8093393"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1059060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tx1"/>
                </a:solidFill>
                <a:latin typeface="Gotham Office" panose="02000000000000000000" pitchFamily="2" charset="0"/>
                <a:cs typeface="Arial" panose="020B0604020202020204" pitchFamily="34" charset="0"/>
              </a:defRPr>
            </a:lvl1pPr>
          </a:lstStyle>
          <a:p>
            <a:r>
              <a:rPr lang="en-US"/>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Gotham Office" panose="02000000000000000000" pitchFamily="2"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6056210" cy="318135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a:t>Click to edit sub-section overview content</a:t>
            </a:r>
          </a:p>
        </p:txBody>
      </p:sp>
    </p:spTree>
    <p:extLst>
      <p:ext uri="{BB962C8B-B14F-4D97-AF65-F5344CB8AC3E}">
        <p14:creationId xmlns:p14="http://schemas.microsoft.com/office/powerpoint/2010/main" val="4039519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22718A-5CF7-554A-99B8-FFB4F2AD7604}"/>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a:t>
            </a:r>
          </a:p>
        </p:txBody>
      </p:sp>
      <p:sp>
        <p:nvSpPr>
          <p:cNvPr id="8" name="Text Placeholder 2">
            <a:extLst>
              <a:ext uri="{FF2B5EF4-FFF2-40B4-BE49-F238E27FC236}">
                <a16:creationId xmlns:a16="http://schemas.microsoft.com/office/drawing/2014/main" id="{DD805CC5-E268-0B4C-9657-8D28BF9D86AA}"/>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872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8364DD-88DF-CF43-9082-0056172CE53D}"/>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a:t>
            </a:r>
          </a:p>
        </p:txBody>
      </p:sp>
      <p:sp>
        <p:nvSpPr>
          <p:cNvPr id="6" name="Text Placeholder 2">
            <a:extLst>
              <a:ext uri="{FF2B5EF4-FFF2-40B4-BE49-F238E27FC236}">
                <a16:creationId xmlns:a16="http://schemas.microsoft.com/office/drawing/2014/main" id="{93D362D3-9B6F-134C-9B30-B488FC1266DC}"/>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99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Slide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sp>
        <p:nvSpPr>
          <p:cNvPr id="5" name="Content Placeholder 4">
            <a:extLst>
              <a:ext uri="{FF2B5EF4-FFF2-40B4-BE49-F238E27FC236}">
                <a16:creationId xmlns:a16="http://schemas.microsoft.com/office/drawing/2014/main" id="{870E41B2-3B1A-CB40-A48F-2A16D787FE5F}"/>
              </a:ext>
            </a:extLst>
          </p:cNvPr>
          <p:cNvSpPr>
            <a:spLocks noGrp="1"/>
          </p:cNvSpPr>
          <p:nvPr>
            <p:ph sz="quarter" idx="13" hasCustomPrompt="1"/>
          </p:nvPr>
        </p:nvSpPr>
        <p:spPr>
          <a:xfrm>
            <a:off x="838200"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219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5" name="Title 1">
            <a:extLst>
              <a:ext uri="{FF2B5EF4-FFF2-40B4-BE49-F238E27FC236}">
                <a16:creationId xmlns:a16="http://schemas.microsoft.com/office/drawing/2014/main" id="{897D21C1-F876-1948-A775-7D1D528BD12B}"/>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a:t>
            </a:r>
          </a:p>
        </p:txBody>
      </p:sp>
      <p:sp>
        <p:nvSpPr>
          <p:cNvPr id="16" name="Text Placeholder 2">
            <a:extLst>
              <a:ext uri="{FF2B5EF4-FFF2-40B4-BE49-F238E27FC236}">
                <a16:creationId xmlns:a16="http://schemas.microsoft.com/office/drawing/2014/main" id="{3BF8256F-B8B7-7C49-BD10-0D2982093813}"/>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Gotham Office" panose="02000000000000000000" pitchFamily="2" charset="0"/>
              </a:defRPr>
            </a:lvl1pPr>
            <a:lvl2pPr>
              <a:defRPr sz="2000" baseline="0">
                <a:solidFill>
                  <a:schemeClr val="bg1"/>
                </a:solidFill>
                <a:latin typeface="Gotham Office" panose="02000000000000000000" pitchFamily="2" charset="0"/>
              </a:defRPr>
            </a:lvl2pPr>
            <a:lvl3pPr>
              <a:defRPr sz="2000" baseline="0">
                <a:solidFill>
                  <a:schemeClr val="bg1"/>
                </a:solidFill>
                <a:latin typeface="Gotham Office" panose="02000000000000000000" pitchFamily="2" charset="0"/>
              </a:defRPr>
            </a:lvl3pPr>
            <a:lvl4pPr>
              <a:defRPr sz="2000" baseline="0">
                <a:solidFill>
                  <a:schemeClr val="bg1"/>
                </a:solidFill>
                <a:latin typeface="Gotham Office" panose="02000000000000000000" pitchFamily="2" charset="0"/>
              </a:defRPr>
            </a:lvl4pPr>
            <a:lvl5pPr>
              <a:defRPr sz="2000" baseline="0">
                <a:solidFill>
                  <a:schemeClr val="bg1"/>
                </a:solidFill>
                <a:latin typeface="Gotham Office" panose="02000000000000000000" pitchFamily="2"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022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_bullet points_black">
    <p:bg>
      <p:bgRef idx="1001">
        <a:schemeClr val="bg2"/>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tx1"/>
                </a:solidFill>
                <a:latin typeface="Gotham Office" panose="02000000000000000000" pitchFamily="2" charset="0"/>
                <a:cs typeface="Arial Narrow" panose="020B0604020202020204" pitchFamily="34" charset="0"/>
              </a:defRPr>
            </a:lvl1pPr>
          </a:lstStyle>
          <a:p>
            <a:r>
              <a:rPr lang="en-US"/>
              <a:t>CLICK TO EDIT slide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3" name="Text Placeholder 2">
            <a:extLst>
              <a:ext uri="{FF2B5EF4-FFF2-40B4-BE49-F238E27FC236}">
                <a16:creationId xmlns:a16="http://schemas.microsoft.com/office/drawing/2014/main" id="{873CBF3C-B115-754C-9A44-D0DAD9BFA658}"/>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tx1"/>
                </a:solidFill>
                <a:latin typeface="Gotham Office" panose="02000000000000000000" pitchFamily="2" charset="0"/>
              </a:defRPr>
            </a:lvl1pPr>
            <a:lvl2pPr>
              <a:defRPr sz="2000" baseline="0">
                <a:solidFill>
                  <a:schemeClr val="tx1"/>
                </a:solidFill>
                <a:latin typeface="Gotham Office" panose="02000000000000000000" pitchFamily="2" charset="0"/>
              </a:defRPr>
            </a:lvl2pPr>
            <a:lvl3pPr>
              <a:defRPr sz="2000" baseline="0">
                <a:solidFill>
                  <a:schemeClr val="tx1"/>
                </a:solidFill>
                <a:latin typeface="Gotham Office" panose="02000000000000000000" pitchFamily="2" charset="0"/>
              </a:defRPr>
            </a:lvl3pPr>
            <a:lvl4pPr>
              <a:defRPr sz="2000" baseline="0">
                <a:solidFill>
                  <a:schemeClr val="tx1"/>
                </a:solidFill>
                <a:latin typeface="Gotham Office" panose="02000000000000000000" pitchFamily="2" charset="0"/>
              </a:defRPr>
            </a:lvl4pPr>
            <a:lvl5pPr>
              <a:defRPr sz="2000" baseline="0">
                <a:solidFill>
                  <a:schemeClr val="tx1"/>
                </a:solidFill>
                <a:latin typeface="Gotham Office" panose="02000000000000000000" pitchFamily="2"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748839"/>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end slide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1543500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Title_black">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8234841" y="5396801"/>
            <a:ext cx="3541395" cy="1229995"/>
          </a:xfrm>
          <a:prstGeom prst="rect">
            <a:avLst/>
          </a:prstGeom>
        </p:spPr>
      </p:pic>
      <p:sp>
        <p:nvSpPr>
          <p:cNvPr id="5" name="Title 1">
            <a:extLst>
              <a:ext uri="{FF2B5EF4-FFF2-40B4-BE49-F238E27FC236}">
                <a16:creationId xmlns:a16="http://schemas.microsoft.com/office/drawing/2014/main" id="{A8B1A54E-83C9-7F47-8321-1294C19D7AF0}"/>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end slide TITLE</a:t>
            </a:r>
          </a:p>
        </p:txBody>
      </p:sp>
    </p:spTree>
    <p:extLst>
      <p:ext uri="{BB962C8B-B14F-4D97-AF65-F5344CB8AC3E}">
        <p14:creationId xmlns:p14="http://schemas.microsoft.com/office/powerpoint/2010/main" val="1416130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
        <p:nvSpPr>
          <p:cNvPr id="7" name="Title 1">
            <a:extLst>
              <a:ext uri="{FF2B5EF4-FFF2-40B4-BE49-F238E27FC236}">
                <a16:creationId xmlns:a16="http://schemas.microsoft.com/office/drawing/2014/main" id="{031B4543-BDE1-7E4B-8125-D55E77DD1082}"/>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end slide TITLE</a:t>
            </a:r>
          </a:p>
        </p:txBody>
      </p:sp>
    </p:spTree>
    <p:extLst>
      <p:ext uri="{BB962C8B-B14F-4D97-AF65-F5344CB8AC3E}">
        <p14:creationId xmlns:p14="http://schemas.microsoft.com/office/powerpoint/2010/main" val="90900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
        <p:nvSpPr>
          <p:cNvPr id="5" name="Title 1">
            <a:extLst>
              <a:ext uri="{FF2B5EF4-FFF2-40B4-BE49-F238E27FC236}">
                <a16:creationId xmlns:a16="http://schemas.microsoft.com/office/drawing/2014/main" id="{78C50E83-5C14-E846-878F-EF70C80FC49A}"/>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end slide TITLE</a:t>
            </a:r>
          </a:p>
        </p:txBody>
      </p:sp>
    </p:spTree>
    <p:extLst>
      <p:ext uri="{BB962C8B-B14F-4D97-AF65-F5344CB8AC3E}">
        <p14:creationId xmlns:p14="http://schemas.microsoft.com/office/powerpoint/2010/main" val="428090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A658-5662-1149-B73D-98CD918267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2D4F58-438D-CF43-95D3-B6223E1AC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AC8319-64F0-D446-A149-468487364BF3}"/>
              </a:ext>
            </a:extLst>
          </p:cNvPr>
          <p:cNvSpPr>
            <a:spLocks noGrp="1"/>
          </p:cNvSpPr>
          <p:nvPr>
            <p:ph type="dt" sz="half" idx="10"/>
          </p:nvPr>
        </p:nvSpPr>
        <p:spPr/>
        <p:txBody>
          <a:bodyPr/>
          <a:lstStyle/>
          <a:p>
            <a:fld id="{11CA1B28-4A1C-1342-80A7-55DE5147E11C}" type="datetimeFigureOut">
              <a:rPr lang="en-US" smtClean="0"/>
              <a:t>8/17/2023</a:t>
            </a:fld>
            <a:endParaRPr lang="en-US"/>
          </a:p>
        </p:txBody>
      </p:sp>
      <p:sp>
        <p:nvSpPr>
          <p:cNvPr id="5" name="Footer Placeholder 4">
            <a:extLst>
              <a:ext uri="{FF2B5EF4-FFF2-40B4-BE49-F238E27FC236}">
                <a16:creationId xmlns:a16="http://schemas.microsoft.com/office/drawing/2014/main" id="{6FF2B124-E380-8747-8699-B6CDB5459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8593D-652F-944B-B047-568C0BD1BB94}"/>
              </a:ext>
            </a:extLst>
          </p:cNvPr>
          <p:cNvSpPr>
            <a:spLocks noGrp="1"/>
          </p:cNvSpPr>
          <p:nvPr>
            <p:ph type="sldNum" sz="quarter" idx="12"/>
          </p:nvPr>
        </p:nvSpPr>
        <p:spPr/>
        <p:txBody>
          <a:bodyPr/>
          <a:lstStyle/>
          <a:p>
            <a:fld id="{68A06383-B39D-0D46-8F39-9AD69E63F299}" type="slidenum">
              <a:rPr lang="en-US" smtClean="0"/>
              <a:t>‹#›</a:t>
            </a:fld>
            <a:endParaRPr lang="en-US"/>
          </a:p>
        </p:txBody>
      </p:sp>
    </p:spTree>
    <p:extLst>
      <p:ext uri="{BB962C8B-B14F-4D97-AF65-F5344CB8AC3E}">
        <p14:creationId xmlns:p14="http://schemas.microsoft.com/office/powerpoint/2010/main" val="3688328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559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lt2"/>
            </a:gs>
            <a:gs pos="100000">
              <a:schemeClr val="accent4"/>
            </a:gs>
          </a:gsLst>
          <a:lin ang="5400012" scaled="0"/>
        </a:gradFill>
        <a:effectLst/>
      </p:bgPr>
    </p:bg>
    <p:spTree>
      <p:nvGrpSpPr>
        <p:cNvPr id="1" name="Shape 8"/>
        <p:cNvGrpSpPr/>
        <p:nvPr/>
      </p:nvGrpSpPr>
      <p:grpSpPr>
        <a:xfrm>
          <a:off x="0" y="0"/>
          <a:ext cx="0" cy="0"/>
          <a:chOff x="0" y="0"/>
          <a:chExt cx="0" cy="0"/>
        </a:xfrm>
      </p:grpSpPr>
      <p:graphicFrame>
        <p:nvGraphicFramePr>
          <p:cNvPr id="9" name="Google Shape;9;p2"/>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0" name="Google Shape;10;p2"/>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2"/>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2"/>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2"/>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 name="Google Shape;14;p2"/>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2"/>
          <p:cNvSpPr txBox="1">
            <a:spLocks noGrp="1"/>
          </p:cNvSpPr>
          <p:nvPr>
            <p:ph type="ctrTitle"/>
          </p:nvPr>
        </p:nvSpPr>
        <p:spPr>
          <a:xfrm>
            <a:off x="1230767" y="1752700"/>
            <a:ext cx="9731200" cy="2542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rgbClr val="191919"/>
              </a:buClr>
              <a:buSzPts val="5200"/>
              <a:buNone/>
              <a:defRPr sz="9600"/>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2307700" y="4603200"/>
            <a:ext cx="7576400" cy="5460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21023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
        <p:cNvGrpSpPr/>
        <p:nvPr/>
      </p:nvGrpSpPr>
      <p:grpSpPr>
        <a:xfrm>
          <a:off x="0" y="0"/>
          <a:ext cx="0" cy="0"/>
          <a:chOff x="0" y="0"/>
          <a:chExt cx="0" cy="0"/>
        </a:xfrm>
      </p:grpSpPr>
      <p:graphicFrame>
        <p:nvGraphicFramePr>
          <p:cNvPr id="18" name="Google Shape;18;p3"/>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9" name="Google Shape;19;p3"/>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3"/>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3"/>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3"/>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3"/>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3"/>
          <p:cNvSpPr txBox="1">
            <a:spLocks noGrp="1"/>
          </p:cNvSpPr>
          <p:nvPr>
            <p:ph type="title"/>
          </p:nvPr>
        </p:nvSpPr>
        <p:spPr>
          <a:xfrm>
            <a:off x="1230767" y="1742800"/>
            <a:ext cx="9731200" cy="3372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Tree>
    <p:extLst>
      <p:ext uri="{BB962C8B-B14F-4D97-AF65-F5344CB8AC3E}">
        <p14:creationId xmlns:p14="http://schemas.microsoft.com/office/powerpoint/2010/main" val="376814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8" name="Picture 7">
            <a:extLst>
              <a:ext uri="{FF2B5EF4-FFF2-40B4-BE49-F238E27FC236}">
                <a16:creationId xmlns:a16="http://schemas.microsoft.com/office/drawing/2014/main" id="{891FBB05-6172-E548-9DA0-8B024AEC6B25}"/>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9" name="Title 1">
            <a:extLst>
              <a:ext uri="{FF2B5EF4-FFF2-40B4-BE49-F238E27FC236}">
                <a16:creationId xmlns:a16="http://schemas.microsoft.com/office/drawing/2014/main" id="{BAD393BD-E8C7-B348-B341-60C239BD9A72}"/>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Slide TITLE STYLE LONG VERSION WITH MULTIPLE LINES</a:t>
            </a:r>
          </a:p>
        </p:txBody>
      </p:sp>
      <p:sp>
        <p:nvSpPr>
          <p:cNvPr id="10" name="Content Placeholder 4">
            <a:extLst>
              <a:ext uri="{FF2B5EF4-FFF2-40B4-BE49-F238E27FC236}">
                <a16:creationId xmlns:a16="http://schemas.microsoft.com/office/drawing/2014/main" id="{2CDC1A80-39FE-6044-9462-D883FA94A278}"/>
              </a:ext>
            </a:extLst>
          </p:cNvPr>
          <p:cNvSpPr>
            <a:spLocks noGrp="1"/>
          </p:cNvSpPr>
          <p:nvPr>
            <p:ph sz="quarter" idx="13" hasCustomPrompt="1"/>
          </p:nvPr>
        </p:nvSpPr>
        <p:spPr>
          <a:xfrm>
            <a:off x="838200" y="3429000"/>
            <a:ext cx="10125075" cy="261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203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graphicFrame>
        <p:nvGraphicFramePr>
          <p:cNvPr id="26" name="Google Shape;26;p4"/>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27" name="Google Shape;27;p4"/>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4"/>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4"/>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4"/>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4"/>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4"/>
          <p:cNvSpPr txBox="1">
            <a:spLocks noGrp="1"/>
          </p:cNvSpPr>
          <p:nvPr>
            <p:ph type="title"/>
          </p:nvPr>
        </p:nvSpPr>
        <p:spPr>
          <a:xfrm>
            <a:off x="1073533" y="1229995"/>
            <a:ext cx="5750800" cy="76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3" name="Google Shape;33;p4"/>
          <p:cNvSpPr txBox="1">
            <a:spLocks noGrp="1"/>
          </p:cNvSpPr>
          <p:nvPr>
            <p:ph type="body" idx="1"/>
          </p:nvPr>
        </p:nvSpPr>
        <p:spPr>
          <a:xfrm>
            <a:off x="1080067" y="2276161"/>
            <a:ext cx="5750800" cy="3351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609585" lvl="0" indent="-406390" algn="l">
              <a:lnSpc>
                <a:spcPct val="100000"/>
              </a:lnSpc>
              <a:spcBef>
                <a:spcPts val="0"/>
              </a:spcBef>
              <a:spcAft>
                <a:spcPts val="0"/>
              </a:spcAft>
              <a:buClr>
                <a:schemeClr val="accent2"/>
              </a:buClr>
              <a:buSzPts val="1200"/>
              <a:buFont typeface="Nunito Light"/>
              <a:buChar char="●"/>
              <a:defRPr/>
            </a:lvl1pPr>
            <a:lvl2pPr marL="1219170" lvl="1" indent="-406390" algn="l">
              <a:lnSpc>
                <a:spcPct val="100000"/>
              </a:lnSpc>
              <a:spcBef>
                <a:spcPts val="0"/>
              </a:spcBef>
              <a:spcAft>
                <a:spcPts val="0"/>
              </a:spcAft>
              <a:buClr>
                <a:srgbClr val="E76A28"/>
              </a:buClr>
              <a:buSzPts val="1200"/>
              <a:buFont typeface="Nunito Light"/>
              <a:buChar char="○"/>
              <a:defRPr/>
            </a:lvl2pPr>
            <a:lvl3pPr marL="1828754" lvl="2" indent="-406390" algn="l">
              <a:lnSpc>
                <a:spcPct val="100000"/>
              </a:lnSpc>
              <a:spcBef>
                <a:spcPts val="0"/>
              </a:spcBef>
              <a:spcAft>
                <a:spcPts val="0"/>
              </a:spcAft>
              <a:buClr>
                <a:srgbClr val="E76A28"/>
              </a:buClr>
              <a:buSzPts val="1200"/>
              <a:buFont typeface="Nunito Light"/>
              <a:buChar char="■"/>
              <a:defRPr/>
            </a:lvl3pPr>
            <a:lvl4pPr marL="2438339" lvl="3" indent="-406390" algn="l">
              <a:lnSpc>
                <a:spcPct val="100000"/>
              </a:lnSpc>
              <a:spcBef>
                <a:spcPts val="0"/>
              </a:spcBef>
              <a:spcAft>
                <a:spcPts val="0"/>
              </a:spcAft>
              <a:buClr>
                <a:srgbClr val="E76A28"/>
              </a:buClr>
              <a:buSzPts val="1200"/>
              <a:buFont typeface="Nunito Light"/>
              <a:buChar char="●"/>
              <a:defRPr/>
            </a:lvl4pPr>
            <a:lvl5pPr marL="3047924" lvl="4" indent="-406390" algn="l">
              <a:lnSpc>
                <a:spcPct val="100000"/>
              </a:lnSpc>
              <a:spcBef>
                <a:spcPts val="0"/>
              </a:spcBef>
              <a:spcAft>
                <a:spcPts val="0"/>
              </a:spcAft>
              <a:buClr>
                <a:srgbClr val="E76A28"/>
              </a:buClr>
              <a:buSzPts val="1200"/>
              <a:buFont typeface="Nunito Light"/>
              <a:buChar char="○"/>
              <a:defRPr/>
            </a:lvl5pPr>
            <a:lvl6pPr marL="3657509" lvl="5" indent="-406390" algn="l">
              <a:lnSpc>
                <a:spcPct val="100000"/>
              </a:lnSpc>
              <a:spcBef>
                <a:spcPts val="0"/>
              </a:spcBef>
              <a:spcAft>
                <a:spcPts val="0"/>
              </a:spcAft>
              <a:buClr>
                <a:srgbClr val="999999"/>
              </a:buClr>
              <a:buSzPts val="1200"/>
              <a:buFont typeface="Nunito Light"/>
              <a:buChar char="■"/>
              <a:defRPr/>
            </a:lvl6pPr>
            <a:lvl7pPr marL="4267093" lvl="6" indent="-406390" algn="l">
              <a:lnSpc>
                <a:spcPct val="100000"/>
              </a:lnSpc>
              <a:spcBef>
                <a:spcPts val="0"/>
              </a:spcBef>
              <a:spcAft>
                <a:spcPts val="0"/>
              </a:spcAft>
              <a:buClr>
                <a:srgbClr val="999999"/>
              </a:buClr>
              <a:buSzPts val="1200"/>
              <a:buFont typeface="Nunito Light"/>
              <a:buChar char="●"/>
              <a:defRPr/>
            </a:lvl7pPr>
            <a:lvl8pPr marL="4876678" lvl="7" indent="-406390" algn="l">
              <a:lnSpc>
                <a:spcPct val="100000"/>
              </a:lnSpc>
              <a:spcBef>
                <a:spcPts val="0"/>
              </a:spcBef>
              <a:spcAft>
                <a:spcPts val="0"/>
              </a:spcAft>
              <a:buClr>
                <a:srgbClr val="999999"/>
              </a:buClr>
              <a:buSzPts val="1200"/>
              <a:buFont typeface="Nunito Light"/>
              <a:buChar char="○"/>
              <a:defRPr/>
            </a:lvl8pPr>
            <a:lvl9pPr marL="5486263" lvl="8" indent="-406390" algn="l">
              <a:lnSpc>
                <a:spcPct val="100000"/>
              </a:lnSpc>
              <a:spcBef>
                <a:spcPts val="0"/>
              </a:spcBef>
              <a:spcAft>
                <a:spcPts val="0"/>
              </a:spcAft>
              <a:buClr>
                <a:srgbClr val="999999"/>
              </a:buClr>
              <a:buSzPts val="1200"/>
              <a:buFont typeface="Nunito Light"/>
              <a:buChar char="■"/>
              <a:defRPr/>
            </a:lvl9pPr>
          </a:lstStyle>
          <a:p>
            <a:endParaRPr/>
          </a:p>
        </p:txBody>
      </p:sp>
      <p:sp>
        <p:nvSpPr>
          <p:cNvPr id="34" name="Google Shape;34;p4"/>
          <p:cNvSpPr>
            <a:spLocks noGrp="1"/>
          </p:cNvSpPr>
          <p:nvPr>
            <p:ph type="pic" idx="2"/>
          </p:nvPr>
        </p:nvSpPr>
        <p:spPr>
          <a:xfrm>
            <a:off x="7146067" y="1592333"/>
            <a:ext cx="3972400" cy="3296000"/>
          </a:xfrm>
          <a:prstGeom prst="rect">
            <a:avLst/>
          </a:prstGeom>
          <a:noFill/>
          <a:ln w="19050" cap="flat" cmpd="sng">
            <a:solidFill>
              <a:schemeClr val="dk2"/>
            </a:solidFill>
            <a:prstDash val="solid"/>
            <a:round/>
            <a:headEnd type="none" w="sm" len="sm"/>
            <a:tailEnd type="none" w="sm" len="sm"/>
          </a:ln>
        </p:spPr>
      </p:sp>
    </p:spTree>
    <p:extLst>
      <p:ext uri="{BB962C8B-B14F-4D97-AF65-F5344CB8AC3E}">
        <p14:creationId xmlns:p14="http://schemas.microsoft.com/office/powerpoint/2010/main" val="3032901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5"/>
        <p:cNvGrpSpPr/>
        <p:nvPr/>
      </p:nvGrpSpPr>
      <p:grpSpPr>
        <a:xfrm>
          <a:off x="0" y="0"/>
          <a:ext cx="0" cy="0"/>
          <a:chOff x="0" y="0"/>
          <a:chExt cx="0" cy="0"/>
        </a:xfrm>
      </p:grpSpPr>
      <p:graphicFrame>
        <p:nvGraphicFramePr>
          <p:cNvPr id="36" name="Google Shape;36;p5"/>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37" name="Google Shape;37;p5"/>
          <p:cNvGrpSpPr/>
          <p:nvPr/>
        </p:nvGrpSpPr>
        <p:grpSpPr>
          <a:xfrm>
            <a:off x="409355" y="367012"/>
            <a:ext cx="11447333" cy="5837467"/>
            <a:chOff x="307016" y="275259"/>
            <a:chExt cx="8585500" cy="4378100"/>
          </a:xfrm>
        </p:grpSpPr>
        <p:sp>
          <p:nvSpPr>
            <p:cNvPr id="38" name="Google Shape;38;p5"/>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5"/>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5"/>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5"/>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5"/>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3" name="Google Shape;43;p5"/>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5"/>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5"/>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 name="Google Shape;46;p5"/>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5"/>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9" name="Google Shape;49;p5"/>
          <p:cNvSpPr txBox="1">
            <a:spLocks noGrp="1"/>
          </p:cNvSpPr>
          <p:nvPr>
            <p:ph type="title" idx="2"/>
          </p:nvPr>
        </p:nvSpPr>
        <p:spPr>
          <a:xfrm>
            <a:off x="1919535" y="1862833"/>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0" name="Google Shape;50;p5"/>
          <p:cNvSpPr txBox="1">
            <a:spLocks noGrp="1"/>
          </p:cNvSpPr>
          <p:nvPr>
            <p:ph type="title" idx="3"/>
          </p:nvPr>
        </p:nvSpPr>
        <p:spPr>
          <a:xfrm>
            <a:off x="1919535" y="3784167"/>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1" name="Google Shape;51;p5"/>
          <p:cNvSpPr txBox="1">
            <a:spLocks noGrp="1"/>
          </p:cNvSpPr>
          <p:nvPr>
            <p:ph type="title" idx="4"/>
          </p:nvPr>
        </p:nvSpPr>
        <p:spPr>
          <a:xfrm>
            <a:off x="4990013" y="1862833"/>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2" name="Google Shape;52;p5"/>
          <p:cNvSpPr txBox="1">
            <a:spLocks noGrp="1"/>
          </p:cNvSpPr>
          <p:nvPr>
            <p:ph type="title" idx="5"/>
          </p:nvPr>
        </p:nvSpPr>
        <p:spPr>
          <a:xfrm>
            <a:off x="4990013" y="3784167"/>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3" name="Google Shape;53;p5"/>
          <p:cNvSpPr txBox="1">
            <a:spLocks noGrp="1"/>
          </p:cNvSpPr>
          <p:nvPr>
            <p:ph type="title" idx="6"/>
          </p:nvPr>
        </p:nvSpPr>
        <p:spPr>
          <a:xfrm>
            <a:off x="7953859" y="1862833"/>
            <a:ext cx="23176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4" name="Google Shape;54;p5"/>
          <p:cNvSpPr txBox="1">
            <a:spLocks noGrp="1"/>
          </p:cNvSpPr>
          <p:nvPr>
            <p:ph type="title" idx="7"/>
          </p:nvPr>
        </p:nvSpPr>
        <p:spPr>
          <a:xfrm>
            <a:off x="7953859" y="3784167"/>
            <a:ext cx="23176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5" name="Google Shape;55;p5"/>
          <p:cNvSpPr txBox="1">
            <a:spLocks noGrp="1"/>
          </p:cNvSpPr>
          <p:nvPr>
            <p:ph type="subTitle" idx="1"/>
          </p:nvPr>
        </p:nvSpPr>
        <p:spPr>
          <a:xfrm>
            <a:off x="1919535"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6" name="Google Shape;56;p5"/>
          <p:cNvSpPr txBox="1">
            <a:spLocks noGrp="1"/>
          </p:cNvSpPr>
          <p:nvPr>
            <p:ph type="subTitle" idx="8"/>
          </p:nvPr>
        </p:nvSpPr>
        <p:spPr>
          <a:xfrm>
            <a:off x="4990019"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7" name="Google Shape;57;p5"/>
          <p:cNvSpPr txBox="1">
            <a:spLocks noGrp="1"/>
          </p:cNvSpPr>
          <p:nvPr>
            <p:ph type="subTitle" idx="9"/>
          </p:nvPr>
        </p:nvSpPr>
        <p:spPr>
          <a:xfrm>
            <a:off x="7953265"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8" name="Google Shape;58;p5"/>
          <p:cNvSpPr txBox="1">
            <a:spLocks noGrp="1"/>
          </p:cNvSpPr>
          <p:nvPr>
            <p:ph type="subTitle" idx="13"/>
          </p:nvPr>
        </p:nvSpPr>
        <p:spPr>
          <a:xfrm>
            <a:off x="1919535"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 name="Google Shape;59;p5"/>
          <p:cNvSpPr txBox="1">
            <a:spLocks noGrp="1"/>
          </p:cNvSpPr>
          <p:nvPr>
            <p:ph type="subTitle" idx="14"/>
          </p:nvPr>
        </p:nvSpPr>
        <p:spPr>
          <a:xfrm>
            <a:off x="4990019"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60" name="Google Shape;60;p5"/>
          <p:cNvSpPr txBox="1">
            <a:spLocks noGrp="1"/>
          </p:cNvSpPr>
          <p:nvPr>
            <p:ph type="subTitle" idx="15"/>
          </p:nvPr>
        </p:nvSpPr>
        <p:spPr>
          <a:xfrm>
            <a:off x="7953265"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61" name="Google Shape;61;p5"/>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62" name="Google Shape;62;p5"/>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21654650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
        <p:cNvGrpSpPr/>
        <p:nvPr/>
      </p:nvGrpSpPr>
      <p:grpSpPr>
        <a:xfrm>
          <a:off x="0" y="0"/>
          <a:ext cx="0" cy="0"/>
          <a:chOff x="0" y="0"/>
          <a:chExt cx="0" cy="0"/>
        </a:xfrm>
      </p:grpSpPr>
      <p:graphicFrame>
        <p:nvGraphicFramePr>
          <p:cNvPr id="64" name="Google Shape;64;p6"/>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65" name="Google Shape;65;p6"/>
          <p:cNvGrpSpPr/>
          <p:nvPr/>
        </p:nvGrpSpPr>
        <p:grpSpPr>
          <a:xfrm>
            <a:off x="409355" y="367012"/>
            <a:ext cx="11447333" cy="5837467"/>
            <a:chOff x="307016" y="275259"/>
            <a:chExt cx="8585500" cy="4378100"/>
          </a:xfrm>
        </p:grpSpPr>
        <p:sp>
          <p:nvSpPr>
            <p:cNvPr id="66" name="Google Shape;66;p6"/>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6"/>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6"/>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6"/>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 name="Google Shape;70;p6"/>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1" name="Google Shape;71;p6"/>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 name="Google Shape;72;p6"/>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6"/>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 name="Google Shape;74;p6"/>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6"/>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 name="Google Shape;76;p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7" name="Google Shape;77;p6"/>
          <p:cNvSpPr txBox="1">
            <a:spLocks noGrp="1"/>
          </p:cNvSpPr>
          <p:nvPr>
            <p:ph type="subTitle" idx="1"/>
          </p:nvPr>
        </p:nvSpPr>
        <p:spPr>
          <a:xfrm>
            <a:off x="1053668" y="1640367"/>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8" name="Google Shape;78;p6"/>
          <p:cNvSpPr txBox="1">
            <a:spLocks noGrp="1"/>
          </p:cNvSpPr>
          <p:nvPr>
            <p:ph type="subTitle" idx="2"/>
          </p:nvPr>
        </p:nvSpPr>
        <p:spPr>
          <a:xfrm>
            <a:off x="1053671" y="2278801"/>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79" name="Google Shape;79;p6"/>
          <p:cNvSpPr txBox="1">
            <a:spLocks noGrp="1"/>
          </p:cNvSpPr>
          <p:nvPr>
            <p:ph type="subTitle" idx="3"/>
          </p:nvPr>
        </p:nvSpPr>
        <p:spPr>
          <a:xfrm>
            <a:off x="6221932" y="2278801"/>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0" name="Google Shape;80;p6"/>
          <p:cNvSpPr txBox="1">
            <a:spLocks noGrp="1"/>
          </p:cNvSpPr>
          <p:nvPr>
            <p:ph type="subTitle" idx="4"/>
          </p:nvPr>
        </p:nvSpPr>
        <p:spPr>
          <a:xfrm>
            <a:off x="1053671" y="4401240"/>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1" name="Google Shape;81;p6"/>
          <p:cNvSpPr txBox="1">
            <a:spLocks noGrp="1"/>
          </p:cNvSpPr>
          <p:nvPr>
            <p:ph type="subTitle" idx="5"/>
          </p:nvPr>
        </p:nvSpPr>
        <p:spPr>
          <a:xfrm>
            <a:off x="6221932" y="4401240"/>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2" name="Google Shape;82;p6"/>
          <p:cNvSpPr txBox="1">
            <a:spLocks noGrp="1"/>
          </p:cNvSpPr>
          <p:nvPr>
            <p:ph type="subTitle" idx="6"/>
          </p:nvPr>
        </p:nvSpPr>
        <p:spPr>
          <a:xfrm>
            <a:off x="1053668" y="3762805"/>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3" name="Google Shape;83;p6"/>
          <p:cNvSpPr txBox="1">
            <a:spLocks noGrp="1"/>
          </p:cNvSpPr>
          <p:nvPr>
            <p:ph type="subTitle" idx="7"/>
          </p:nvPr>
        </p:nvSpPr>
        <p:spPr>
          <a:xfrm>
            <a:off x="6221928" y="1640367"/>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4" name="Google Shape;84;p6"/>
          <p:cNvSpPr txBox="1">
            <a:spLocks noGrp="1"/>
          </p:cNvSpPr>
          <p:nvPr>
            <p:ph type="subTitle" idx="8"/>
          </p:nvPr>
        </p:nvSpPr>
        <p:spPr>
          <a:xfrm>
            <a:off x="6221928" y="3762805"/>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6"/>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86" name="Google Shape;86;p6"/>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3311881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graphicFrame>
        <p:nvGraphicFramePr>
          <p:cNvPr id="88" name="Google Shape;88;p7"/>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89" name="Google Shape;89;p7"/>
          <p:cNvGrpSpPr/>
          <p:nvPr/>
        </p:nvGrpSpPr>
        <p:grpSpPr>
          <a:xfrm>
            <a:off x="409355" y="367012"/>
            <a:ext cx="11447333" cy="5837467"/>
            <a:chOff x="307016" y="275259"/>
            <a:chExt cx="8585500" cy="4378100"/>
          </a:xfrm>
        </p:grpSpPr>
        <p:sp>
          <p:nvSpPr>
            <p:cNvPr id="90" name="Google Shape;90;p7"/>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7"/>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7"/>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7"/>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7"/>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95" name="Google Shape;95;p7"/>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7"/>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7"/>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7"/>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7"/>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7"/>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01" name="Google Shape;101;p7"/>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
        <p:nvSpPr>
          <p:cNvPr id="102" name="Google Shape;102;p7"/>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Tree>
    <p:extLst>
      <p:ext uri="{BB962C8B-B14F-4D97-AF65-F5344CB8AC3E}">
        <p14:creationId xmlns:p14="http://schemas.microsoft.com/office/powerpoint/2010/main" val="1841404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3"/>
        <p:cNvGrpSpPr/>
        <p:nvPr/>
      </p:nvGrpSpPr>
      <p:grpSpPr>
        <a:xfrm>
          <a:off x="0" y="0"/>
          <a:ext cx="0" cy="0"/>
          <a:chOff x="0" y="0"/>
          <a:chExt cx="0" cy="0"/>
        </a:xfrm>
      </p:grpSpPr>
      <p:graphicFrame>
        <p:nvGraphicFramePr>
          <p:cNvPr id="104" name="Google Shape;104;p8"/>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05" name="Google Shape;105;p8"/>
          <p:cNvGrpSpPr/>
          <p:nvPr/>
        </p:nvGrpSpPr>
        <p:grpSpPr>
          <a:xfrm>
            <a:off x="409355" y="367012"/>
            <a:ext cx="11447333" cy="5837467"/>
            <a:chOff x="307016" y="275259"/>
            <a:chExt cx="8585500" cy="4378100"/>
          </a:xfrm>
        </p:grpSpPr>
        <p:sp>
          <p:nvSpPr>
            <p:cNvPr id="106" name="Google Shape;106;p8"/>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8"/>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8"/>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8"/>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8"/>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11" name="Google Shape;111;p8"/>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8"/>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8"/>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8"/>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8"/>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8"/>
          <p:cNvSpPr txBox="1">
            <a:spLocks noGrp="1"/>
          </p:cNvSpPr>
          <p:nvPr>
            <p:ph type="subTitle" idx="1"/>
          </p:nvPr>
        </p:nvSpPr>
        <p:spPr>
          <a:xfrm>
            <a:off x="1595643" y="2108200"/>
            <a:ext cx="4275200" cy="574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7" name="Google Shape;117;p8"/>
          <p:cNvSpPr txBox="1">
            <a:spLocks noGrp="1"/>
          </p:cNvSpPr>
          <p:nvPr>
            <p:ph type="subTitle" idx="2"/>
          </p:nvPr>
        </p:nvSpPr>
        <p:spPr>
          <a:xfrm>
            <a:off x="6315176" y="2108200"/>
            <a:ext cx="4281200" cy="574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8" name="Google Shape;118;p8"/>
          <p:cNvSpPr txBox="1">
            <a:spLocks noGrp="1"/>
          </p:cNvSpPr>
          <p:nvPr>
            <p:ph type="subTitle" idx="3"/>
          </p:nvPr>
        </p:nvSpPr>
        <p:spPr>
          <a:xfrm>
            <a:off x="1595624" y="2814433"/>
            <a:ext cx="4275200" cy="218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19" name="Google Shape;119;p8"/>
          <p:cNvSpPr txBox="1">
            <a:spLocks noGrp="1"/>
          </p:cNvSpPr>
          <p:nvPr>
            <p:ph type="subTitle" idx="4"/>
          </p:nvPr>
        </p:nvSpPr>
        <p:spPr>
          <a:xfrm>
            <a:off x="6318063" y="2814433"/>
            <a:ext cx="4275200" cy="218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0" name="Google Shape;120;p8"/>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21" name="Google Shape;121;p8"/>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22" name="Google Shape;122;p8"/>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2915659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gradFill>
          <a:gsLst>
            <a:gs pos="0">
              <a:schemeClr val="lt2"/>
            </a:gs>
            <a:gs pos="100000">
              <a:schemeClr val="accent4"/>
            </a:gs>
          </a:gsLst>
          <a:lin ang="5400700" scaled="0"/>
        </a:gradFill>
        <a:effectLst/>
      </p:bgPr>
    </p:bg>
    <p:spTree>
      <p:nvGrpSpPr>
        <p:cNvPr id="1" name="Shape 123"/>
        <p:cNvGrpSpPr/>
        <p:nvPr/>
      </p:nvGrpSpPr>
      <p:grpSpPr>
        <a:xfrm>
          <a:off x="0" y="0"/>
          <a:ext cx="0" cy="0"/>
          <a:chOff x="0" y="0"/>
          <a:chExt cx="0" cy="0"/>
        </a:xfrm>
      </p:grpSpPr>
      <p:graphicFrame>
        <p:nvGraphicFramePr>
          <p:cNvPr id="124" name="Google Shape;124;p9"/>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25" name="Google Shape;125;p9"/>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9"/>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9"/>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9"/>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9"/>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9"/>
          <p:cNvSpPr txBox="1">
            <a:spLocks noGrp="1"/>
          </p:cNvSpPr>
          <p:nvPr>
            <p:ph type="title"/>
          </p:nvPr>
        </p:nvSpPr>
        <p:spPr>
          <a:xfrm>
            <a:off x="3048201" y="713333"/>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333">
                <a:solidFill>
                  <a:schemeClr val="accent6"/>
                </a:solidFill>
              </a:defRPr>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a:endParaRPr/>
          </a:p>
        </p:txBody>
      </p:sp>
      <p:sp>
        <p:nvSpPr>
          <p:cNvPr id="131" name="Google Shape;131;p9"/>
          <p:cNvSpPr txBox="1">
            <a:spLocks noGrp="1"/>
          </p:cNvSpPr>
          <p:nvPr>
            <p:ph type="subTitle" idx="1"/>
          </p:nvPr>
        </p:nvSpPr>
        <p:spPr>
          <a:xfrm>
            <a:off x="3048168" y="1753333"/>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2" name="Google Shape;132;p9"/>
          <p:cNvSpPr txBox="1">
            <a:spLocks noGrp="1"/>
          </p:cNvSpPr>
          <p:nvPr>
            <p:ph type="title" idx="2"/>
          </p:nvPr>
        </p:nvSpPr>
        <p:spPr>
          <a:xfrm>
            <a:off x="3048201" y="2512640"/>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333">
                <a:solidFill>
                  <a:schemeClr val="accent6"/>
                </a:solidFill>
              </a:defRPr>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a:endParaRPr/>
          </a:p>
        </p:txBody>
      </p:sp>
      <p:sp>
        <p:nvSpPr>
          <p:cNvPr id="133" name="Google Shape;133;p9"/>
          <p:cNvSpPr txBox="1">
            <a:spLocks noGrp="1"/>
          </p:cNvSpPr>
          <p:nvPr>
            <p:ph type="subTitle" idx="3"/>
          </p:nvPr>
        </p:nvSpPr>
        <p:spPr>
          <a:xfrm>
            <a:off x="3048232" y="3546500"/>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4" name="Google Shape;134;p9"/>
          <p:cNvSpPr txBox="1">
            <a:spLocks noGrp="1"/>
          </p:cNvSpPr>
          <p:nvPr>
            <p:ph type="title" idx="4"/>
          </p:nvPr>
        </p:nvSpPr>
        <p:spPr>
          <a:xfrm>
            <a:off x="3048201" y="4305803"/>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333">
                <a:solidFill>
                  <a:schemeClr val="accent6"/>
                </a:solidFill>
              </a:defRPr>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a:endParaRPr/>
          </a:p>
        </p:txBody>
      </p:sp>
      <p:sp>
        <p:nvSpPr>
          <p:cNvPr id="135" name="Google Shape;135;p9"/>
          <p:cNvSpPr txBox="1">
            <a:spLocks noGrp="1"/>
          </p:cNvSpPr>
          <p:nvPr>
            <p:ph type="subTitle" idx="5"/>
          </p:nvPr>
        </p:nvSpPr>
        <p:spPr>
          <a:xfrm>
            <a:off x="3048232" y="5344533"/>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0928234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36"/>
        <p:cNvGrpSpPr/>
        <p:nvPr/>
      </p:nvGrpSpPr>
      <p:grpSpPr>
        <a:xfrm>
          <a:off x="0" y="0"/>
          <a:ext cx="0" cy="0"/>
          <a:chOff x="0" y="0"/>
          <a:chExt cx="0" cy="0"/>
        </a:xfrm>
      </p:grpSpPr>
      <p:graphicFrame>
        <p:nvGraphicFramePr>
          <p:cNvPr id="137" name="Google Shape;137;p10"/>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38" name="Google Shape;138;p10"/>
          <p:cNvGrpSpPr/>
          <p:nvPr/>
        </p:nvGrpSpPr>
        <p:grpSpPr>
          <a:xfrm>
            <a:off x="409355" y="367012"/>
            <a:ext cx="11447333" cy="5837467"/>
            <a:chOff x="307016" y="275259"/>
            <a:chExt cx="8585500" cy="4378100"/>
          </a:xfrm>
        </p:grpSpPr>
        <p:sp>
          <p:nvSpPr>
            <p:cNvPr id="139" name="Google Shape;139;p10"/>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10"/>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 name="Google Shape;141;p10"/>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10"/>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 name="Google Shape;143;p10"/>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44" name="Google Shape;144;p10"/>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10"/>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10"/>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10"/>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10"/>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10"/>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50" name="Google Shape;150;p10"/>
          <p:cNvSpPr txBox="1">
            <a:spLocks noGrp="1"/>
          </p:cNvSpPr>
          <p:nvPr>
            <p:ph type="subTitle" idx="1"/>
          </p:nvPr>
        </p:nvSpPr>
        <p:spPr>
          <a:xfrm>
            <a:off x="3978833" y="2060533"/>
            <a:ext cx="6285600" cy="60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1" name="Google Shape;151;p10"/>
          <p:cNvSpPr txBox="1">
            <a:spLocks noGrp="1"/>
          </p:cNvSpPr>
          <p:nvPr>
            <p:ph type="subTitle" idx="2"/>
          </p:nvPr>
        </p:nvSpPr>
        <p:spPr>
          <a:xfrm>
            <a:off x="3978833" y="3681433"/>
            <a:ext cx="6285600" cy="60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2" name="Google Shape;152;p10"/>
          <p:cNvSpPr txBox="1">
            <a:spLocks noGrp="1"/>
          </p:cNvSpPr>
          <p:nvPr>
            <p:ph type="subTitle" idx="3"/>
          </p:nvPr>
        </p:nvSpPr>
        <p:spPr>
          <a:xfrm>
            <a:off x="3978833" y="5317663"/>
            <a:ext cx="6285600" cy="60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3" name="Google Shape;153;p10"/>
          <p:cNvSpPr txBox="1">
            <a:spLocks noGrp="1"/>
          </p:cNvSpPr>
          <p:nvPr>
            <p:ph type="subTitle" idx="4"/>
          </p:nvPr>
        </p:nvSpPr>
        <p:spPr>
          <a:xfrm>
            <a:off x="3978833" y="1513367"/>
            <a:ext cx="6285600" cy="61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54" name="Google Shape;154;p10"/>
          <p:cNvSpPr txBox="1">
            <a:spLocks noGrp="1"/>
          </p:cNvSpPr>
          <p:nvPr>
            <p:ph type="subTitle" idx="5"/>
          </p:nvPr>
        </p:nvSpPr>
        <p:spPr>
          <a:xfrm>
            <a:off x="3978833" y="3139640"/>
            <a:ext cx="6285600" cy="61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55" name="Google Shape;155;p10"/>
          <p:cNvSpPr txBox="1">
            <a:spLocks noGrp="1"/>
          </p:cNvSpPr>
          <p:nvPr>
            <p:ph type="subTitle" idx="6"/>
          </p:nvPr>
        </p:nvSpPr>
        <p:spPr>
          <a:xfrm>
            <a:off x="3978833" y="4765913"/>
            <a:ext cx="6285600" cy="61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56" name="Google Shape;156;p10"/>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57" name="Google Shape;157;p10"/>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2576376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8"/>
        <p:cNvGrpSpPr/>
        <p:nvPr/>
      </p:nvGrpSpPr>
      <p:grpSpPr>
        <a:xfrm>
          <a:off x="0" y="0"/>
          <a:ext cx="0" cy="0"/>
          <a:chOff x="0" y="0"/>
          <a:chExt cx="0" cy="0"/>
        </a:xfrm>
      </p:grpSpPr>
      <p:graphicFrame>
        <p:nvGraphicFramePr>
          <p:cNvPr id="159" name="Google Shape;159;p11"/>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60" name="Google Shape;160;p11"/>
          <p:cNvGrpSpPr/>
          <p:nvPr/>
        </p:nvGrpSpPr>
        <p:grpSpPr>
          <a:xfrm>
            <a:off x="409355" y="367012"/>
            <a:ext cx="11447333" cy="5837467"/>
            <a:chOff x="307016" y="275259"/>
            <a:chExt cx="8585500" cy="4378100"/>
          </a:xfrm>
        </p:grpSpPr>
        <p:sp>
          <p:nvSpPr>
            <p:cNvPr id="161" name="Google Shape;161;p11"/>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11"/>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11"/>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11"/>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11"/>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66" name="Google Shape;166;p11"/>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 name="Google Shape;167;p11"/>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 name="Google Shape;168;p11"/>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 name="Google Shape;169;p11"/>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 name="Google Shape;170;p11"/>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 name="Google Shape;171;p1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72" name="Google Shape;172;p11"/>
          <p:cNvSpPr txBox="1">
            <a:spLocks noGrp="1"/>
          </p:cNvSpPr>
          <p:nvPr>
            <p:ph type="body" idx="1"/>
          </p:nvPr>
        </p:nvSpPr>
        <p:spPr>
          <a:xfrm>
            <a:off x="960000" y="1332767"/>
            <a:ext cx="10272000" cy="554000"/>
          </a:xfrm>
          <a:prstGeom prst="rect">
            <a:avLst/>
          </a:prstGeom>
          <a:noFill/>
          <a:ln>
            <a:noFill/>
          </a:ln>
        </p:spPr>
        <p:txBody>
          <a:bodyPr spcFirstLastPara="1" wrap="square" lIns="91425" tIns="91425" rIns="91425" bIns="91425" anchor="t" anchorCtr="0">
            <a:noAutofit/>
          </a:bodyPr>
          <a:lstStyle>
            <a:lvl1pPr marL="609585" lvl="0" indent="-423323" algn="ctr">
              <a:lnSpc>
                <a:spcPct val="100000"/>
              </a:lnSpc>
              <a:spcBef>
                <a:spcPts val="0"/>
              </a:spcBef>
              <a:spcAft>
                <a:spcPts val="0"/>
              </a:spcAft>
              <a:buSzPts val="1400"/>
              <a:buChar char="●"/>
              <a:defRPr sz="1733"/>
            </a:lvl1pPr>
            <a:lvl2pPr marL="1219170" lvl="1" indent="-406390" algn="l">
              <a:lnSpc>
                <a:spcPct val="100000"/>
              </a:lnSpc>
              <a:spcBef>
                <a:spcPts val="0"/>
              </a:spcBef>
              <a:spcAft>
                <a:spcPts val="0"/>
              </a:spcAft>
              <a:buSzPts val="1200"/>
              <a:buChar char="○"/>
              <a:defRPr/>
            </a:lvl2pPr>
            <a:lvl3pPr marL="1828754" lvl="2" indent="-406390" algn="l">
              <a:lnSpc>
                <a:spcPct val="100000"/>
              </a:lnSpc>
              <a:spcBef>
                <a:spcPts val="0"/>
              </a:spcBef>
              <a:spcAft>
                <a:spcPts val="0"/>
              </a:spcAft>
              <a:buSzPts val="1200"/>
              <a:buChar char="■"/>
              <a:defRPr/>
            </a:lvl3pPr>
            <a:lvl4pPr marL="2438339" lvl="3" indent="-406390" algn="l">
              <a:lnSpc>
                <a:spcPct val="100000"/>
              </a:lnSpc>
              <a:spcBef>
                <a:spcPts val="0"/>
              </a:spcBef>
              <a:spcAft>
                <a:spcPts val="0"/>
              </a:spcAft>
              <a:buSzPts val="1200"/>
              <a:buChar char="●"/>
              <a:defRPr/>
            </a:lvl4pPr>
            <a:lvl5pPr marL="3047924" lvl="4" indent="-406390" algn="l">
              <a:lnSpc>
                <a:spcPct val="100000"/>
              </a:lnSpc>
              <a:spcBef>
                <a:spcPts val="0"/>
              </a:spcBef>
              <a:spcAft>
                <a:spcPts val="0"/>
              </a:spcAft>
              <a:buSzPts val="1200"/>
              <a:buChar char="○"/>
              <a:defRPr/>
            </a:lvl5pPr>
            <a:lvl6pPr marL="3657509" lvl="5" indent="-406390" algn="l">
              <a:lnSpc>
                <a:spcPct val="100000"/>
              </a:lnSpc>
              <a:spcBef>
                <a:spcPts val="0"/>
              </a:spcBef>
              <a:spcAft>
                <a:spcPts val="0"/>
              </a:spcAft>
              <a:buSzPts val="1200"/>
              <a:buChar char="■"/>
              <a:defRPr/>
            </a:lvl6pPr>
            <a:lvl7pPr marL="4267093" lvl="6" indent="-406390" algn="l">
              <a:lnSpc>
                <a:spcPct val="100000"/>
              </a:lnSpc>
              <a:spcBef>
                <a:spcPts val="0"/>
              </a:spcBef>
              <a:spcAft>
                <a:spcPts val="0"/>
              </a:spcAft>
              <a:buSzPts val="1200"/>
              <a:buChar char="●"/>
              <a:defRPr/>
            </a:lvl7pPr>
            <a:lvl8pPr marL="4876678" lvl="7" indent="-406390" algn="l">
              <a:lnSpc>
                <a:spcPct val="100000"/>
              </a:lnSpc>
              <a:spcBef>
                <a:spcPts val="0"/>
              </a:spcBef>
              <a:spcAft>
                <a:spcPts val="0"/>
              </a:spcAft>
              <a:buSzPts val="1200"/>
              <a:buChar char="○"/>
              <a:defRPr/>
            </a:lvl8pPr>
            <a:lvl9pPr marL="5486263" lvl="8" indent="-406390" algn="l">
              <a:lnSpc>
                <a:spcPct val="100000"/>
              </a:lnSpc>
              <a:spcBef>
                <a:spcPts val="0"/>
              </a:spcBef>
              <a:spcAft>
                <a:spcPts val="0"/>
              </a:spcAft>
              <a:buSzPts val="1200"/>
              <a:buChar char="■"/>
              <a:defRPr/>
            </a:lvl9pPr>
          </a:lstStyle>
          <a:p>
            <a:endParaRPr/>
          </a:p>
        </p:txBody>
      </p:sp>
      <p:sp>
        <p:nvSpPr>
          <p:cNvPr id="173" name="Google Shape;173;p11"/>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74" name="Google Shape;174;p11"/>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843886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bg>
      <p:bgPr>
        <a:gradFill>
          <a:gsLst>
            <a:gs pos="0">
              <a:schemeClr val="lt2"/>
            </a:gs>
            <a:gs pos="100000">
              <a:schemeClr val="accent4"/>
            </a:gs>
          </a:gsLst>
          <a:lin ang="5400700" scaled="0"/>
        </a:gradFill>
        <a:effectLst/>
      </p:bgPr>
    </p:bg>
    <p:spTree>
      <p:nvGrpSpPr>
        <p:cNvPr id="1" name="Shape 175"/>
        <p:cNvGrpSpPr/>
        <p:nvPr/>
      </p:nvGrpSpPr>
      <p:grpSpPr>
        <a:xfrm>
          <a:off x="0" y="0"/>
          <a:ext cx="0" cy="0"/>
          <a:chOff x="0" y="0"/>
          <a:chExt cx="0" cy="0"/>
        </a:xfrm>
      </p:grpSpPr>
      <p:graphicFrame>
        <p:nvGraphicFramePr>
          <p:cNvPr id="176" name="Google Shape;176;p12"/>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77" name="Google Shape;177;p12"/>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 name="Google Shape;178;p12"/>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 name="Google Shape;179;p12"/>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 name="Google Shape;180;p12"/>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12"/>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 name="Google Shape;182;p12"/>
          <p:cNvSpPr txBox="1">
            <a:spLocks noGrp="1"/>
          </p:cNvSpPr>
          <p:nvPr>
            <p:ph type="ctrTitle"/>
          </p:nvPr>
        </p:nvSpPr>
        <p:spPr>
          <a:xfrm>
            <a:off x="3079600" y="1163133"/>
            <a:ext cx="6032800" cy="1408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9600"/>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83" name="Google Shape;183;p12"/>
          <p:cNvSpPr txBox="1">
            <a:spLocks noGrp="1"/>
          </p:cNvSpPr>
          <p:nvPr>
            <p:ph type="subTitle" idx="1"/>
          </p:nvPr>
        </p:nvSpPr>
        <p:spPr>
          <a:xfrm>
            <a:off x="3079600" y="2571533"/>
            <a:ext cx="6032800" cy="1560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4" name="Google Shape;184;p12"/>
          <p:cNvSpPr txBox="1"/>
          <p:nvPr/>
        </p:nvSpPr>
        <p:spPr>
          <a:xfrm>
            <a:off x="3176433" y="4954467"/>
            <a:ext cx="5839200" cy="8208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400"/>
              </a:spcBef>
              <a:spcAft>
                <a:spcPts val="0"/>
              </a:spcAft>
              <a:buClr>
                <a:srgbClr val="000000"/>
              </a:buClr>
              <a:buSzPts val="1000"/>
              <a:buFont typeface="Arial"/>
              <a:buNone/>
            </a:pPr>
            <a:r>
              <a:rPr lang="en-US" sz="1333" b="0" i="0" u="none" strike="noStrike" cap="none">
                <a:solidFill>
                  <a:schemeClr val="dk1"/>
                </a:solidFill>
                <a:latin typeface="Open Sans"/>
                <a:ea typeface="Open Sans"/>
                <a:cs typeface="Open Sans"/>
                <a:sym typeface="Open Sans"/>
              </a:rPr>
              <a:t>CREDITS: This presentation template was created by </a:t>
            </a:r>
            <a:r>
              <a:rPr lang="en-US" sz="1333" b="1" i="0" u="none" strike="noStrike" cap="none">
                <a:solidFill>
                  <a:schemeClr val="hlink"/>
                </a:solidFill>
                <a:uFill>
                  <a:noFill/>
                </a:uFill>
                <a:latin typeface="Open Sans"/>
                <a:ea typeface="Open Sans"/>
                <a:cs typeface="Open Sans"/>
                <a:sym typeface="Open Sans"/>
                <a:hlinkClick r:id="rId2"/>
              </a:rPr>
              <a:t>Slidesgo</a:t>
            </a:r>
            <a:r>
              <a:rPr lang="en-US" sz="1333" b="0" i="0" u="none" strike="noStrike" cap="none">
                <a:solidFill>
                  <a:schemeClr val="dk1"/>
                </a:solidFill>
                <a:latin typeface="Open Sans"/>
                <a:ea typeface="Open Sans"/>
                <a:cs typeface="Open Sans"/>
                <a:sym typeface="Open Sans"/>
              </a:rPr>
              <a:t>, including icons by </a:t>
            </a:r>
            <a:r>
              <a:rPr lang="en-US" sz="1333" b="1" i="0" u="none" strike="noStrike" cap="none">
                <a:solidFill>
                  <a:schemeClr val="hlink"/>
                </a:solidFill>
                <a:uFill>
                  <a:noFill/>
                </a:uFill>
                <a:latin typeface="Open Sans"/>
                <a:ea typeface="Open Sans"/>
                <a:cs typeface="Open Sans"/>
                <a:sym typeface="Open Sans"/>
                <a:hlinkClick r:id="rId3"/>
              </a:rPr>
              <a:t>Flaticon</a:t>
            </a:r>
            <a:r>
              <a:rPr lang="en-US" sz="1333" b="0" i="0" u="none" strike="noStrike" cap="none">
                <a:solidFill>
                  <a:schemeClr val="dk1"/>
                </a:solidFill>
                <a:latin typeface="Open Sans"/>
                <a:ea typeface="Open Sans"/>
                <a:cs typeface="Open Sans"/>
                <a:sym typeface="Open Sans"/>
              </a:rPr>
              <a:t>, and infographics &amp; images by </a:t>
            </a:r>
            <a:r>
              <a:rPr lang="en-US" sz="1333" b="1" i="0" u="none" strike="noStrike" cap="none">
                <a:solidFill>
                  <a:schemeClr val="hlink"/>
                </a:solidFill>
                <a:uFill>
                  <a:noFill/>
                </a:uFill>
                <a:latin typeface="Open Sans"/>
                <a:ea typeface="Open Sans"/>
                <a:cs typeface="Open Sans"/>
                <a:sym typeface="Open Sans"/>
                <a:hlinkClick r:id="rId4"/>
              </a:rPr>
              <a:t>Freepik</a:t>
            </a:r>
            <a:endParaRPr sz="1333" b="1"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679618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aphicFrame>
        <p:nvGraphicFramePr>
          <p:cNvPr id="186" name="Google Shape;186;p13"/>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87" name="Google Shape;187;p13"/>
          <p:cNvGrpSpPr/>
          <p:nvPr/>
        </p:nvGrpSpPr>
        <p:grpSpPr>
          <a:xfrm>
            <a:off x="409355" y="367012"/>
            <a:ext cx="11447333" cy="5837467"/>
            <a:chOff x="307016" y="275259"/>
            <a:chExt cx="8585500" cy="4378100"/>
          </a:xfrm>
        </p:grpSpPr>
        <p:sp>
          <p:nvSpPr>
            <p:cNvPr id="188" name="Google Shape;188;p13"/>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13"/>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13"/>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 name="Google Shape;191;p13"/>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 name="Google Shape;192;p13"/>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93" name="Google Shape;193;p13"/>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 name="Google Shape;194;p13"/>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 name="Google Shape;195;p13"/>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 name="Google Shape;196;p13"/>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 name="Google Shape;197;p13"/>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 name="Google Shape;198;p13"/>
          <p:cNvSpPr txBox="1">
            <a:spLocks noGrp="1"/>
          </p:cNvSpPr>
          <p:nvPr>
            <p:ph type="title"/>
          </p:nvPr>
        </p:nvSpPr>
        <p:spPr>
          <a:xfrm>
            <a:off x="2988567" y="1724133"/>
            <a:ext cx="62148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9" name="Google Shape;199;p13"/>
          <p:cNvSpPr txBox="1">
            <a:spLocks noGrp="1"/>
          </p:cNvSpPr>
          <p:nvPr>
            <p:ph type="subTitle" idx="1"/>
          </p:nvPr>
        </p:nvSpPr>
        <p:spPr>
          <a:xfrm>
            <a:off x="2988633" y="2891467"/>
            <a:ext cx="6214800" cy="224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6494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2" y="6421980"/>
            <a:ext cx="2025650"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a:p>
        </p:txBody>
      </p:sp>
      <p:sp>
        <p:nvSpPr>
          <p:cNvPr id="13" name="Title 1">
            <a:extLst>
              <a:ext uri="{FF2B5EF4-FFF2-40B4-BE49-F238E27FC236}">
                <a16:creationId xmlns:a16="http://schemas.microsoft.com/office/drawing/2014/main" id="{C21E4784-FC1B-0541-86CC-C70A5410C506}"/>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tx2"/>
                </a:solidFill>
                <a:latin typeface="Gotham Office" panose="02000000000000000000" pitchFamily="2" charset="0"/>
                <a:cs typeface="Arial Narrow" panose="020B0604020202020204" pitchFamily="34" charset="0"/>
              </a:defRPr>
            </a:lvl1pPr>
          </a:lstStyle>
          <a:p>
            <a:r>
              <a:rPr lang="en-US"/>
              <a:t>CLICK TO Slide TITLE STYLE LONG VERSION WITH MULTIPLE LINES</a:t>
            </a:r>
          </a:p>
        </p:txBody>
      </p:sp>
      <p:sp>
        <p:nvSpPr>
          <p:cNvPr id="14" name="Content Placeholder 4">
            <a:extLst>
              <a:ext uri="{FF2B5EF4-FFF2-40B4-BE49-F238E27FC236}">
                <a16:creationId xmlns:a16="http://schemas.microsoft.com/office/drawing/2014/main" id="{40AE3680-E6F4-9D48-9D76-6C7B1A24D727}"/>
              </a:ext>
            </a:extLst>
          </p:cNvPr>
          <p:cNvSpPr>
            <a:spLocks noGrp="1"/>
          </p:cNvSpPr>
          <p:nvPr>
            <p:ph sz="quarter" idx="13" hasCustomPrompt="1"/>
          </p:nvPr>
        </p:nvSpPr>
        <p:spPr>
          <a:xfrm>
            <a:off x="838200" y="3429000"/>
            <a:ext cx="10125075" cy="261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83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4"/>
          <p:cNvSpPr>
            <a:spLocks noGrp="1"/>
          </p:cNvSpPr>
          <p:nvPr>
            <p:ph type="pic" idx="2"/>
          </p:nvPr>
        </p:nvSpPr>
        <p:spPr>
          <a:xfrm>
            <a:off x="0" y="0"/>
            <a:ext cx="12192000" cy="6858000"/>
          </a:xfrm>
          <a:prstGeom prst="rect">
            <a:avLst/>
          </a:prstGeom>
          <a:noFill/>
          <a:ln>
            <a:noFill/>
          </a:ln>
        </p:spPr>
      </p:sp>
      <p:sp>
        <p:nvSpPr>
          <p:cNvPr id="202" name="Google Shape;202;p14"/>
          <p:cNvSpPr txBox="1">
            <a:spLocks noGrp="1"/>
          </p:cNvSpPr>
          <p:nvPr>
            <p:ph type="title"/>
          </p:nvPr>
        </p:nvSpPr>
        <p:spPr>
          <a:xfrm>
            <a:off x="960000" y="5145467"/>
            <a:ext cx="10272000" cy="999200"/>
          </a:xfrm>
          <a:prstGeom prst="rect">
            <a:avLst/>
          </a:prstGeom>
          <a:solidFill>
            <a:schemeClr val="accent3"/>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solidFill>
                  <a:schemeClr val="lt1"/>
                </a:solidFill>
              </a:defRPr>
            </a:lvl1pPr>
            <a:lvl2pPr lvl="1" algn="ctr">
              <a:lnSpc>
                <a:spcPct val="100000"/>
              </a:lnSpc>
              <a:spcBef>
                <a:spcPts val="0"/>
              </a:spcBef>
              <a:spcAft>
                <a:spcPts val="0"/>
              </a:spcAft>
              <a:buSzPts val="2300"/>
              <a:buNone/>
              <a:defRPr/>
            </a:lvl2pPr>
            <a:lvl3pPr lvl="2" algn="ctr">
              <a:lnSpc>
                <a:spcPct val="100000"/>
              </a:lnSpc>
              <a:spcBef>
                <a:spcPts val="0"/>
              </a:spcBef>
              <a:spcAft>
                <a:spcPts val="0"/>
              </a:spcAft>
              <a:buSzPts val="2300"/>
              <a:buNone/>
              <a:defRPr/>
            </a:lvl3pPr>
            <a:lvl4pPr lvl="3" algn="ctr">
              <a:lnSpc>
                <a:spcPct val="100000"/>
              </a:lnSpc>
              <a:spcBef>
                <a:spcPts val="0"/>
              </a:spcBef>
              <a:spcAft>
                <a:spcPts val="0"/>
              </a:spcAft>
              <a:buSzPts val="2300"/>
              <a:buNone/>
              <a:defRPr/>
            </a:lvl4pPr>
            <a:lvl5pPr lvl="4" algn="ctr">
              <a:lnSpc>
                <a:spcPct val="100000"/>
              </a:lnSpc>
              <a:spcBef>
                <a:spcPts val="0"/>
              </a:spcBef>
              <a:spcAft>
                <a:spcPts val="0"/>
              </a:spcAft>
              <a:buSzPts val="2300"/>
              <a:buNone/>
              <a:defRPr/>
            </a:lvl5pPr>
            <a:lvl6pPr lvl="5" algn="ctr">
              <a:lnSpc>
                <a:spcPct val="100000"/>
              </a:lnSpc>
              <a:spcBef>
                <a:spcPts val="0"/>
              </a:spcBef>
              <a:spcAft>
                <a:spcPts val="0"/>
              </a:spcAft>
              <a:buSzPts val="2300"/>
              <a:buNone/>
              <a:defRPr/>
            </a:lvl6pPr>
            <a:lvl7pPr lvl="6" algn="ctr">
              <a:lnSpc>
                <a:spcPct val="100000"/>
              </a:lnSpc>
              <a:spcBef>
                <a:spcPts val="0"/>
              </a:spcBef>
              <a:spcAft>
                <a:spcPts val="0"/>
              </a:spcAft>
              <a:buSzPts val="2300"/>
              <a:buNone/>
              <a:defRPr/>
            </a:lvl7pPr>
            <a:lvl8pPr lvl="7" algn="ctr">
              <a:lnSpc>
                <a:spcPct val="100000"/>
              </a:lnSpc>
              <a:spcBef>
                <a:spcPts val="0"/>
              </a:spcBef>
              <a:spcAft>
                <a:spcPts val="0"/>
              </a:spcAft>
              <a:buSzPts val="2300"/>
              <a:buNone/>
              <a:defRPr/>
            </a:lvl8pPr>
            <a:lvl9pPr lvl="8" algn="ctr">
              <a:lnSpc>
                <a:spcPct val="100000"/>
              </a:lnSpc>
              <a:spcBef>
                <a:spcPts val="0"/>
              </a:spcBef>
              <a:spcAft>
                <a:spcPts val="0"/>
              </a:spcAft>
              <a:buSzPts val="2300"/>
              <a:buNone/>
              <a:defRPr/>
            </a:lvl9pPr>
          </a:lstStyle>
          <a:p>
            <a:endParaRPr/>
          </a:p>
        </p:txBody>
      </p:sp>
    </p:spTree>
    <p:extLst>
      <p:ext uri="{BB962C8B-B14F-4D97-AF65-F5344CB8AC3E}">
        <p14:creationId xmlns:p14="http://schemas.microsoft.com/office/powerpoint/2010/main" val="1380856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3"/>
        <p:cNvGrpSpPr/>
        <p:nvPr/>
      </p:nvGrpSpPr>
      <p:grpSpPr>
        <a:xfrm>
          <a:off x="0" y="0"/>
          <a:ext cx="0" cy="0"/>
          <a:chOff x="0" y="0"/>
          <a:chExt cx="0" cy="0"/>
        </a:xfrm>
      </p:grpSpPr>
      <p:graphicFrame>
        <p:nvGraphicFramePr>
          <p:cNvPr id="204" name="Google Shape;204;p15"/>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205" name="Google Shape;205;p15"/>
          <p:cNvGrpSpPr/>
          <p:nvPr/>
        </p:nvGrpSpPr>
        <p:grpSpPr>
          <a:xfrm>
            <a:off x="409355" y="367012"/>
            <a:ext cx="11447333" cy="5837467"/>
            <a:chOff x="307016" y="275259"/>
            <a:chExt cx="8585500" cy="4378100"/>
          </a:xfrm>
        </p:grpSpPr>
        <p:sp>
          <p:nvSpPr>
            <p:cNvPr id="206" name="Google Shape;206;p15"/>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15"/>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 name="Google Shape;208;p15"/>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15"/>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 name="Google Shape;210;p15"/>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11" name="Google Shape;211;p15"/>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 name="Google Shape;212;p15"/>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 name="Google Shape;213;p15"/>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 name="Google Shape;214;p15"/>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 name="Google Shape;215;p15"/>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6" name="Google Shape;216;p15"/>
          <p:cNvSpPr txBox="1">
            <a:spLocks noGrp="1"/>
          </p:cNvSpPr>
          <p:nvPr>
            <p:ph type="title" hasCustomPrompt="1"/>
          </p:nvPr>
        </p:nvSpPr>
        <p:spPr>
          <a:xfrm>
            <a:off x="1712000" y="1821784"/>
            <a:ext cx="8768000" cy="201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9600"/>
              <a:buNone/>
              <a:defRPr sz="12800">
                <a:solidFill>
                  <a:schemeClr val="accent1"/>
                </a:solidFill>
              </a:defRPr>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r>
              <a:t>xx%</a:t>
            </a:r>
          </a:p>
        </p:txBody>
      </p:sp>
      <p:sp>
        <p:nvSpPr>
          <p:cNvPr id="217" name="Google Shape;217;p15"/>
          <p:cNvSpPr txBox="1">
            <a:spLocks noGrp="1"/>
          </p:cNvSpPr>
          <p:nvPr>
            <p:ph type="subTitle" idx="1"/>
          </p:nvPr>
        </p:nvSpPr>
        <p:spPr>
          <a:xfrm>
            <a:off x="1712000" y="4085017"/>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06700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8"/>
        <p:cNvGrpSpPr/>
        <p:nvPr/>
      </p:nvGrpSpPr>
      <p:grpSpPr>
        <a:xfrm>
          <a:off x="0" y="0"/>
          <a:ext cx="0" cy="0"/>
          <a:chOff x="0" y="0"/>
          <a:chExt cx="0" cy="0"/>
        </a:xfrm>
      </p:grpSpPr>
      <p:graphicFrame>
        <p:nvGraphicFramePr>
          <p:cNvPr id="219" name="Google Shape;219;p16"/>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220" name="Google Shape;220;p16"/>
          <p:cNvGrpSpPr/>
          <p:nvPr/>
        </p:nvGrpSpPr>
        <p:grpSpPr>
          <a:xfrm>
            <a:off x="409355" y="367012"/>
            <a:ext cx="11447333" cy="5837467"/>
            <a:chOff x="307016" y="275259"/>
            <a:chExt cx="8585500" cy="4378100"/>
          </a:xfrm>
        </p:grpSpPr>
        <p:sp>
          <p:nvSpPr>
            <p:cNvPr id="221" name="Google Shape;221;p16"/>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16"/>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16"/>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16"/>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16"/>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6" name="Google Shape;226;p16"/>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16"/>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16"/>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16"/>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16"/>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16"/>
          <p:cNvSpPr txBox="1">
            <a:spLocks noGrp="1"/>
          </p:cNvSpPr>
          <p:nvPr>
            <p:ph type="subTitle" idx="1"/>
          </p:nvPr>
        </p:nvSpPr>
        <p:spPr>
          <a:xfrm>
            <a:off x="1721017" y="4287867"/>
            <a:ext cx="3876800" cy="76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6"/>
          <p:cNvSpPr txBox="1">
            <a:spLocks noGrp="1"/>
          </p:cNvSpPr>
          <p:nvPr>
            <p:ph type="subTitle" idx="2"/>
          </p:nvPr>
        </p:nvSpPr>
        <p:spPr>
          <a:xfrm>
            <a:off x="6594184" y="4287867"/>
            <a:ext cx="3876800" cy="76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3" name="Google Shape;233;p16"/>
          <p:cNvSpPr txBox="1">
            <a:spLocks noGrp="1"/>
          </p:cNvSpPr>
          <p:nvPr>
            <p:ph type="subTitle" idx="3"/>
          </p:nvPr>
        </p:nvSpPr>
        <p:spPr>
          <a:xfrm>
            <a:off x="1721017" y="5012767"/>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4" name="Google Shape;234;p16"/>
          <p:cNvSpPr txBox="1">
            <a:spLocks noGrp="1"/>
          </p:cNvSpPr>
          <p:nvPr>
            <p:ph type="subTitle" idx="4"/>
          </p:nvPr>
        </p:nvSpPr>
        <p:spPr>
          <a:xfrm>
            <a:off x="6594184" y="5012767"/>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5" name="Google Shape;235;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Tree>
    <p:extLst>
      <p:ext uri="{BB962C8B-B14F-4D97-AF65-F5344CB8AC3E}">
        <p14:creationId xmlns:p14="http://schemas.microsoft.com/office/powerpoint/2010/main" val="3565704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lt2"/>
            </a:gs>
            <a:gs pos="100000">
              <a:schemeClr val="accent4"/>
            </a:gs>
          </a:gsLst>
          <a:lin ang="5400700" scaled="0"/>
        </a:gradFill>
        <a:effectLst/>
      </p:bgPr>
    </p:bg>
    <p:spTree>
      <p:nvGrpSpPr>
        <p:cNvPr id="1" name="Shape 236"/>
        <p:cNvGrpSpPr/>
        <p:nvPr/>
      </p:nvGrpSpPr>
      <p:grpSpPr>
        <a:xfrm>
          <a:off x="0" y="0"/>
          <a:ext cx="0" cy="0"/>
          <a:chOff x="0" y="0"/>
          <a:chExt cx="0" cy="0"/>
        </a:xfrm>
      </p:grpSpPr>
      <p:graphicFrame>
        <p:nvGraphicFramePr>
          <p:cNvPr id="237" name="Google Shape;237;p17"/>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238" name="Google Shape;238;p17"/>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17"/>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17"/>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17"/>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17"/>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17"/>
          <p:cNvSpPr/>
          <p:nvPr/>
        </p:nvSpPr>
        <p:spPr>
          <a:xfrm>
            <a:off x="8786800" y="266701"/>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17"/>
          <p:cNvSpPr/>
          <p:nvPr/>
        </p:nvSpPr>
        <p:spPr>
          <a:xfrm>
            <a:off x="351700" y="503253"/>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17"/>
          <p:cNvSpPr/>
          <p:nvPr/>
        </p:nvSpPr>
        <p:spPr>
          <a:xfrm>
            <a:off x="7041671" y="779785"/>
            <a:ext cx="1018757" cy="206420"/>
          </a:xfrm>
          <a:custGeom>
            <a:avLst/>
            <a:gdLst/>
            <a:ahLst/>
            <a:cxnLst/>
            <a:rect l="l" t="t" r="r" b="b"/>
            <a:pathLst>
              <a:path w="41486" h="8407" extrusionOk="0">
                <a:moveTo>
                  <a:pt x="20634" y="0"/>
                </a:moveTo>
                <a:cubicBezTo>
                  <a:pt x="17056" y="0"/>
                  <a:pt x="13716" y="1990"/>
                  <a:pt x="11963" y="5126"/>
                </a:cubicBezTo>
                <a:cubicBezTo>
                  <a:pt x="10806" y="4837"/>
                  <a:pt x="9551" y="4644"/>
                  <a:pt x="8297" y="4644"/>
                </a:cubicBezTo>
                <a:cubicBezTo>
                  <a:pt x="4342" y="4644"/>
                  <a:pt x="1061" y="6284"/>
                  <a:pt x="0" y="8406"/>
                </a:cubicBezTo>
                <a:lnTo>
                  <a:pt x="41485" y="8406"/>
                </a:lnTo>
                <a:cubicBezTo>
                  <a:pt x="40714" y="6284"/>
                  <a:pt x="38012" y="4644"/>
                  <a:pt x="34828" y="4644"/>
                </a:cubicBezTo>
                <a:cubicBezTo>
                  <a:pt x="33381" y="4644"/>
                  <a:pt x="31934" y="5030"/>
                  <a:pt x="30680" y="5705"/>
                </a:cubicBezTo>
                <a:cubicBezTo>
                  <a:pt x="29013" y="2187"/>
                  <a:pt x="25481" y="1"/>
                  <a:pt x="21617" y="1"/>
                </a:cubicBezTo>
                <a:cubicBezTo>
                  <a:pt x="21455" y="1"/>
                  <a:pt x="21292" y="5"/>
                  <a:pt x="21129" y="13"/>
                </a:cubicBezTo>
                <a:cubicBezTo>
                  <a:pt x="20963" y="4"/>
                  <a:pt x="20799" y="0"/>
                  <a:pt x="206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17"/>
          <p:cNvSpPr/>
          <p:nvPr/>
        </p:nvSpPr>
        <p:spPr>
          <a:xfrm>
            <a:off x="11599200" y="1960035"/>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17"/>
          <p:cNvSpPr/>
          <p:nvPr/>
        </p:nvSpPr>
        <p:spPr>
          <a:xfrm>
            <a:off x="290667" y="5155301"/>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17"/>
          <p:cNvSpPr/>
          <p:nvPr/>
        </p:nvSpPr>
        <p:spPr>
          <a:xfrm>
            <a:off x="10845584" y="4794320"/>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25054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lt2"/>
            </a:gs>
            <a:gs pos="100000">
              <a:schemeClr val="accent4"/>
            </a:gs>
          </a:gsLst>
          <a:lin ang="5400012" scaled="0"/>
        </a:gradFill>
        <a:effectLst/>
      </p:bgPr>
    </p:bg>
    <p:spTree>
      <p:nvGrpSpPr>
        <p:cNvPr id="1" name="Shape 8"/>
        <p:cNvGrpSpPr/>
        <p:nvPr/>
      </p:nvGrpSpPr>
      <p:grpSpPr>
        <a:xfrm>
          <a:off x="0" y="0"/>
          <a:ext cx="0" cy="0"/>
          <a:chOff x="0" y="0"/>
          <a:chExt cx="0" cy="0"/>
        </a:xfrm>
      </p:grpSpPr>
      <p:graphicFrame>
        <p:nvGraphicFramePr>
          <p:cNvPr id="9" name="Google Shape;9;p2"/>
          <p:cNvGraphicFramePr/>
          <p:nvPr/>
        </p:nvGraphicFramePr>
        <p:xfrm>
          <a:off x="-139900" y="-127067"/>
          <a:ext cx="12471800" cy="7151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0" name="Google Shape;10;p2"/>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2"/>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2"/>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2"/>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 name="Google Shape;14;p2"/>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2"/>
          <p:cNvSpPr txBox="1">
            <a:spLocks noGrp="1"/>
          </p:cNvSpPr>
          <p:nvPr>
            <p:ph type="ctrTitle"/>
          </p:nvPr>
        </p:nvSpPr>
        <p:spPr>
          <a:xfrm>
            <a:off x="1230767" y="1752700"/>
            <a:ext cx="9731200" cy="2542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rgbClr val="191919"/>
              </a:buClr>
              <a:buSzPts val="5200"/>
              <a:buNone/>
              <a:defRPr sz="9600"/>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2307700" y="4603200"/>
            <a:ext cx="7576400" cy="5460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803889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
        <p:cNvGrpSpPr/>
        <p:nvPr/>
      </p:nvGrpSpPr>
      <p:grpSpPr>
        <a:xfrm>
          <a:off x="0" y="0"/>
          <a:ext cx="0" cy="0"/>
          <a:chOff x="0" y="0"/>
          <a:chExt cx="0" cy="0"/>
        </a:xfrm>
      </p:grpSpPr>
      <p:graphicFrame>
        <p:nvGraphicFramePr>
          <p:cNvPr id="18" name="Google Shape;18;p3"/>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9" name="Google Shape;19;p3"/>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3"/>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3"/>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3"/>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3"/>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3"/>
          <p:cNvSpPr txBox="1">
            <a:spLocks noGrp="1"/>
          </p:cNvSpPr>
          <p:nvPr>
            <p:ph type="title"/>
          </p:nvPr>
        </p:nvSpPr>
        <p:spPr>
          <a:xfrm>
            <a:off x="1230767" y="1742800"/>
            <a:ext cx="9731200" cy="3372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8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Tree>
    <p:extLst>
      <p:ext uri="{BB962C8B-B14F-4D97-AF65-F5344CB8AC3E}">
        <p14:creationId xmlns:p14="http://schemas.microsoft.com/office/powerpoint/2010/main" val="316248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graphicFrame>
        <p:nvGraphicFramePr>
          <p:cNvPr id="26" name="Google Shape;26;p4"/>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27" name="Google Shape;27;p4"/>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4"/>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4"/>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4"/>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4"/>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4"/>
          <p:cNvSpPr txBox="1">
            <a:spLocks noGrp="1"/>
          </p:cNvSpPr>
          <p:nvPr>
            <p:ph type="title"/>
          </p:nvPr>
        </p:nvSpPr>
        <p:spPr>
          <a:xfrm>
            <a:off x="1073533" y="1229995"/>
            <a:ext cx="5750800" cy="76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3" name="Google Shape;33;p4"/>
          <p:cNvSpPr txBox="1">
            <a:spLocks noGrp="1"/>
          </p:cNvSpPr>
          <p:nvPr>
            <p:ph type="body" idx="1"/>
          </p:nvPr>
        </p:nvSpPr>
        <p:spPr>
          <a:xfrm>
            <a:off x="1080067" y="2276161"/>
            <a:ext cx="5750800" cy="3351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marL="609585" lvl="0" indent="-406390" algn="l">
              <a:lnSpc>
                <a:spcPct val="100000"/>
              </a:lnSpc>
              <a:spcBef>
                <a:spcPts val="0"/>
              </a:spcBef>
              <a:spcAft>
                <a:spcPts val="0"/>
              </a:spcAft>
              <a:buClr>
                <a:schemeClr val="accent2"/>
              </a:buClr>
              <a:buSzPts val="1200"/>
              <a:buFont typeface="Nunito Light"/>
              <a:buChar char="●"/>
              <a:defRPr/>
            </a:lvl1pPr>
            <a:lvl2pPr marL="1219170" lvl="1" indent="-406390" algn="l">
              <a:lnSpc>
                <a:spcPct val="100000"/>
              </a:lnSpc>
              <a:spcBef>
                <a:spcPts val="0"/>
              </a:spcBef>
              <a:spcAft>
                <a:spcPts val="0"/>
              </a:spcAft>
              <a:buClr>
                <a:srgbClr val="E76A28"/>
              </a:buClr>
              <a:buSzPts val="1200"/>
              <a:buFont typeface="Nunito Light"/>
              <a:buChar char="○"/>
              <a:defRPr/>
            </a:lvl2pPr>
            <a:lvl3pPr marL="1828754" lvl="2" indent="-406390" algn="l">
              <a:lnSpc>
                <a:spcPct val="100000"/>
              </a:lnSpc>
              <a:spcBef>
                <a:spcPts val="0"/>
              </a:spcBef>
              <a:spcAft>
                <a:spcPts val="0"/>
              </a:spcAft>
              <a:buClr>
                <a:srgbClr val="E76A28"/>
              </a:buClr>
              <a:buSzPts val="1200"/>
              <a:buFont typeface="Nunito Light"/>
              <a:buChar char="■"/>
              <a:defRPr/>
            </a:lvl3pPr>
            <a:lvl4pPr marL="2438339" lvl="3" indent="-406390" algn="l">
              <a:lnSpc>
                <a:spcPct val="100000"/>
              </a:lnSpc>
              <a:spcBef>
                <a:spcPts val="0"/>
              </a:spcBef>
              <a:spcAft>
                <a:spcPts val="0"/>
              </a:spcAft>
              <a:buClr>
                <a:srgbClr val="E76A28"/>
              </a:buClr>
              <a:buSzPts val="1200"/>
              <a:buFont typeface="Nunito Light"/>
              <a:buChar char="●"/>
              <a:defRPr/>
            </a:lvl4pPr>
            <a:lvl5pPr marL="3047924" lvl="4" indent="-406390" algn="l">
              <a:lnSpc>
                <a:spcPct val="100000"/>
              </a:lnSpc>
              <a:spcBef>
                <a:spcPts val="0"/>
              </a:spcBef>
              <a:spcAft>
                <a:spcPts val="0"/>
              </a:spcAft>
              <a:buClr>
                <a:srgbClr val="E76A28"/>
              </a:buClr>
              <a:buSzPts val="1200"/>
              <a:buFont typeface="Nunito Light"/>
              <a:buChar char="○"/>
              <a:defRPr/>
            </a:lvl5pPr>
            <a:lvl6pPr marL="3657509" lvl="5" indent="-406390" algn="l">
              <a:lnSpc>
                <a:spcPct val="100000"/>
              </a:lnSpc>
              <a:spcBef>
                <a:spcPts val="0"/>
              </a:spcBef>
              <a:spcAft>
                <a:spcPts val="0"/>
              </a:spcAft>
              <a:buClr>
                <a:srgbClr val="999999"/>
              </a:buClr>
              <a:buSzPts val="1200"/>
              <a:buFont typeface="Nunito Light"/>
              <a:buChar char="■"/>
              <a:defRPr/>
            </a:lvl6pPr>
            <a:lvl7pPr marL="4267093" lvl="6" indent="-406390" algn="l">
              <a:lnSpc>
                <a:spcPct val="100000"/>
              </a:lnSpc>
              <a:spcBef>
                <a:spcPts val="0"/>
              </a:spcBef>
              <a:spcAft>
                <a:spcPts val="0"/>
              </a:spcAft>
              <a:buClr>
                <a:srgbClr val="999999"/>
              </a:buClr>
              <a:buSzPts val="1200"/>
              <a:buFont typeface="Nunito Light"/>
              <a:buChar char="●"/>
              <a:defRPr/>
            </a:lvl7pPr>
            <a:lvl8pPr marL="4876678" lvl="7" indent="-406390" algn="l">
              <a:lnSpc>
                <a:spcPct val="100000"/>
              </a:lnSpc>
              <a:spcBef>
                <a:spcPts val="0"/>
              </a:spcBef>
              <a:spcAft>
                <a:spcPts val="0"/>
              </a:spcAft>
              <a:buClr>
                <a:srgbClr val="999999"/>
              </a:buClr>
              <a:buSzPts val="1200"/>
              <a:buFont typeface="Nunito Light"/>
              <a:buChar char="○"/>
              <a:defRPr/>
            </a:lvl8pPr>
            <a:lvl9pPr marL="5486263" lvl="8" indent="-406390" algn="l">
              <a:lnSpc>
                <a:spcPct val="100000"/>
              </a:lnSpc>
              <a:spcBef>
                <a:spcPts val="0"/>
              </a:spcBef>
              <a:spcAft>
                <a:spcPts val="0"/>
              </a:spcAft>
              <a:buClr>
                <a:srgbClr val="999999"/>
              </a:buClr>
              <a:buSzPts val="1200"/>
              <a:buFont typeface="Nunito Light"/>
              <a:buChar char="■"/>
              <a:defRPr/>
            </a:lvl9pPr>
          </a:lstStyle>
          <a:p>
            <a:endParaRPr/>
          </a:p>
        </p:txBody>
      </p:sp>
      <p:sp>
        <p:nvSpPr>
          <p:cNvPr id="34" name="Google Shape;34;p4"/>
          <p:cNvSpPr>
            <a:spLocks noGrp="1"/>
          </p:cNvSpPr>
          <p:nvPr>
            <p:ph type="pic" idx="2"/>
          </p:nvPr>
        </p:nvSpPr>
        <p:spPr>
          <a:xfrm>
            <a:off x="7146067" y="1592333"/>
            <a:ext cx="3972400" cy="3296000"/>
          </a:xfrm>
          <a:prstGeom prst="rect">
            <a:avLst/>
          </a:prstGeom>
          <a:noFill/>
          <a:ln w="19050" cap="flat" cmpd="sng">
            <a:solidFill>
              <a:schemeClr val="dk2"/>
            </a:solidFill>
            <a:prstDash val="solid"/>
            <a:round/>
            <a:headEnd type="none" w="sm" len="sm"/>
            <a:tailEnd type="none" w="sm" len="sm"/>
          </a:ln>
        </p:spPr>
      </p:sp>
    </p:spTree>
    <p:extLst>
      <p:ext uri="{BB962C8B-B14F-4D97-AF65-F5344CB8AC3E}">
        <p14:creationId xmlns:p14="http://schemas.microsoft.com/office/powerpoint/2010/main" val="429670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5"/>
        <p:cNvGrpSpPr/>
        <p:nvPr/>
      </p:nvGrpSpPr>
      <p:grpSpPr>
        <a:xfrm>
          <a:off x="0" y="0"/>
          <a:ext cx="0" cy="0"/>
          <a:chOff x="0" y="0"/>
          <a:chExt cx="0" cy="0"/>
        </a:xfrm>
      </p:grpSpPr>
      <p:graphicFrame>
        <p:nvGraphicFramePr>
          <p:cNvPr id="36" name="Google Shape;36;p5"/>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37" name="Google Shape;37;p5"/>
          <p:cNvGrpSpPr/>
          <p:nvPr/>
        </p:nvGrpSpPr>
        <p:grpSpPr>
          <a:xfrm>
            <a:off x="409355" y="367012"/>
            <a:ext cx="11447333" cy="5837467"/>
            <a:chOff x="307016" y="275259"/>
            <a:chExt cx="8585500" cy="4378100"/>
          </a:xfrm>
        </p:grpSpPr>
        <p:sp>
          <p:nvSpPr>
            <p:cNvPr id="38" name="Google Shape;38;p5"/>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5"/>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5"/>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5"/>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5"/>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3" name="Google Shape;43;p5"/>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5"/>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5"/>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 name="Google Shape;46;p5"/>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 name="Google Shape;47;p5"/>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9" name="Google Shape;49;p5"/>
          <p:cNvSpPr txBox="1">
            <a:spLocks noGrp="1"/>
          </p:cNvSpPr>
          <p:nvPr>
            <p:ph type="title" idx="2"/>
          </p:nvPr>
        </p:nvSpPr>
        <p:spPr>
          <a:xfrm>
            <a:off x="1919535" y="1862833"/>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0" name="Google Shape;50;p5"/>
          <p:cNvSpPr txBox="1">
            <a:spLocks noGrp="1"/>
          </p:cNvSpPr>
          <p:nvPr>
            <p:ph type="title" idx="3"/>
          </p:nvPr>
        </p:nvSpPr>
        <p:spPr>
          <a:xfrm>
            <a:off x="1919535" y="3784167"/>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1" name="Google Shape;51;p5"/>
          <p:cNvSpPr txBox="1">
            <a:spLocks noGrp="1"/>
          </p:cNvSpPr>
          <p:nvPr>
            <p:ph type="title" idx="4"/>
          </p:nvPr>
        </p:nvSpPr>
        <p:spPr>
          <a:xfrm>
            <a:off x="4990013" y="1862833"/>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2" name="Google Shape;52;p5"/>
          <p:cNvSpPr txBox="1">
            <a:spLocks noGrp="1"/>
          </p:cNvSpPr>
          <p:nvPr>
            <p:ph type="title" idx="5"/>
          </p:nvPr>
        </p:nvSpPr>
        <p:spPr>
          <a:xfrm>
            <a:off x="4990013" y="3784167"/>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3" name="Google Shape;53;p5"/>
          <p:cNvSpPr txBox="1">
            <a:spLocks noGrp="1"/>
          </p:cNvSpPr>
          <p:nvPr>
            <p:ph type="title" idx="6"/>
          </p:nvPr>
        </p:nvSpPr>
        <p:spPr>
          <a:xfrm>
            <a:off x="7953859" y="1862833"/>
            <a:ext cx="23176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4" name="Google Shape;54;p5"/>
          <p:cNvSpPr txBox="1">
            <a:spLocks noGrp="1"/>
          </p:cNvSpPr>
          <p:nvPr>
            <p:ph type="title" idx="7"/>
          </p:nvPr>
        </p:nvSpPr>
        <p:spPr>
          <a:xfrm>
            <a:off x="7953859" y="3784167"/>
            <a:ext cx="23176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solidFill>
                  <a:schemeClr val="accent6"/>
                </a:solidFill>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5" name="Google Shape;55;p5"/>
          <p:cNvSpPr txBox="1">
            <a:spLocks noGrp="1"/>
          </p:cNvSpPr>
          <p:nvPr>
            <p:ph type="subTitle" idx="1"/>
          </p:nvPr>
        </p:nvSpPr>
        <p:spPr>
          <a:xfrm>
            <a:off x="1919535"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6" name="Google Shape;56;p5"/>
          <p:cNvSpPr txBox="1">
            <a:spLocks noGrp="1"/>
          </p:cNvSpPr>
          <p:nvPr>
            <p:ph type="subTitle" idx="8"/>
          </p:nvPr>
        </p:nvSpPr>
        <p:spPr>
          <a:xfrm>
            <a:off x="4990019"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7" name="Google Shape;57;p5"/>
          <p:cNvSpPr txBox="1">
            <a:spLocks noGrp="1"/>
          </p:cNvSpPr>
          <p:nvPr>
            <p:ph type="subTitle" idx="9"/>
          </p:nvPr>
        </p:nvSpPr>
        <p:spPr>
          <a:xfrm>
            <a:off x="7953265"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8" name="Google Shape;58;p5"/>
          <p:cNvSpPr txBox="1">
            <a:spLocks noGrp="1"/>
          </p:cNvSpPr>
          <p:nvPr>
            <p:ph type="subTitle" idx="13"/>
          </p:nvPr>
        </p:nvSpPr>
        <p:spPr>
          <a:xfrm>
            <a:off x="1919535"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 name="Google Shape;59;p5"/>
          <p:cNvSpPr txBox="1">
            <a:spLocks noGrp="1"/>
          </p:cNvSpPr>
          <p:nvPr>
            <p:ph type="subTitle" idx="14"/>
          </p:nvPr>
        </p:nvSpPr>
        <p:spPr>
          <a:xfrm>
            <a:off x="4990019"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60" name="Google Shape;60;p5"/>
          <p:cNvSpPr txBox="1">
            <a:spLocks noGrp="1"/>
          </p:cNvSpPr>
          <p:nvPr>
            <p:ph type="subTitle" idx="15"/>
          </p:nvPr>
        </p:nvSpPr>
        <p:spPr>
          <a:xfrm>
            <a:off x="7953265"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Raleway"/>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SzPts val="2000"/>
              <a:buFont typeface="Raleway"/>
              <a:buNone/>
              <a:defRPr sz="2667" b="1">
                <a:latin typeface="Raleway"/>
                <a:ea typeface="Raleway"/>
                <a:cs typeface="Raleway"/>
                <a:sym typeface="Raleway"/>
              </a:defRPr>
            </a:lvl2pPr>
            <a:lvl3pPr lvl="2" algn="l">
              <a:lnSpc>
                <a:spcPct val="100000"/>
              </a:lnSpc>
              <a:spcBef>
                <a:spcPts val="0"/>
              </a:spcBef>
              <a:spcAft>
                <a:spcPts val="0"/>
              </a:spcAft>
              <a:buSzPts val="2000"/>
              <a:buFont typeface="Raleway"/>
              <a:buNone/>
              <a:defRPr sz="2667" b="1">
                <a:latin typeface="Raleway"/>
                <a:ea typeface="Raleway"/>
                <a:cs typeface="Raleway"/>
                <a:sym typeface="Raleway"/>
              </a:defRPr>
            </a:lvl3pPr>
            <a:lvl4pPr lvl="3" algn="l">
              <a:lnSpc>
                <a:spcPct val="100000"/>
              </a:lnSpc>
              <a:spcBef>
                <a:spcPts val="0"/>
              </a:spcBef>
              <a:spcAft>
                <a:spcPts val="0"/>
              </a:spcAft>
              <a:buSzPts val="2000"/>
              <a:buFont typeface="Raleway"/>
              <a:buNone/>
              <a:defRPr sz="2667" b="1">
                <a:latin typeface="Raleway"/>
                <a:ea typeface="Raleway"/>
                <a:cs typeface="Raleway"/>
                <a:sym typeface="Raleway"/>
              </a:defRPr>
            </a:lvl4pPr>
            <a:lvl5pPr lvl="4" algn="l">
              <a:lnSpc>
                <a:spcPct val="100000"/>
              </a:lnSpc>
              <a:spcBef>
                <a:spcPts val="0"/>
              </a:spcBef>
              <a:spcAft>
                <a:spcPts val="0"/>
              </a:spcAft>
              <a:buSzPts val="2000"/>
              <a:buFont typeface="Raleway"/>
              <a:buNone/>
              <a:defRPr sz="2667" b="1">
                <a:latin typeface="Raleway"/>
                <a:ea typeface="Raleway"/>
                <a:cs typeface="Raleway"/>
                <a:sym typeface="Raleway"/>
              </a:defRPr>
            </a:lvl5pPr>
            <a:lvl6pPr lvl="5" algn="l">
              <a:lnSpc>
                <a:spcPct val="100000"/>
              </a:lnSpc>
              <a:spcBef>
                <a:spcPts val="0"/>
              </a:spcBef>
              <a:spcAft>
                <a:spcPts val="0"/>
              </a:spcAft>
              <a:buSzPts val="2000"/>
              <a:buFont typeface="Raleway"/>
              <a:buNone/>
              <a:defRPr sz="2667" b="1">
                <a:latin typeface="Raleway"/>
                <a:ea typeface="Raleway"/>
                <a:cs typeface="Raleway"/>
                <a:sym typeface="Raleway"/>
              </a:defRPr>
            </a:lvl6pPr>
            <a:lvl7pPr lvl="6" algn="l">
              <a:lnSpc>
                <a:spcPct val="100000"/>
              </a:lnSpc>
              <a:spcBef>
                <a:spcPts val="0"/>
              </a:spcBef>
              <a:spcAft>
                <a:spcPts val="0"/>
              </a:spcAft>
              <a:buSzPts val="2000"/>
              <a:buFont typeface="Raleway"/>
              <a:buNone/>
              <a:defRPr sz="2667" b="1">
                <a:latin typeface="Raleway"/>
                <a:ea typeface="Raleway"/>
                <a:cs typeface="Raleway"/>
                <a:sym typeface="Raleway"/>
              </a:defRPr>
            </a:lvl7pPr>
            <a:lvl8pPr lvl="7" algn="l">
              <a:lnSpc>
                <a:spcPct val="100000"/>
              </a:lnSpc>
              <a:spcBef>
                <a:spcPts val="0"/>
              </a:spcBef>
              <a:spcAft>
                <a:spcPts val="0"/>
              </a:spcAft>
              <a:buSzPts val="2000"/>
              <a:buFont typeface="Raleway"/>
              <a:buNone/>
              <a:defRPr sz="2667" b="1">
                <a:latin typeface="Raleway"/>
                <a:ea typeface="Raleway"/>
                <a:cs typeface="Raleway"/>
                <a:sym typeface="Raleway"/>
              </a:defRPr>
            </a:lvl8pPr>
            <a:lvl9pPr lvl="8" algn="l">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61" name="Google Shape;61;p5"/>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62" name="Google Shape;62;p5"/>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3099861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
        <p:cNvGrpSpPr/>
        <p:nvPr/>
      </p:nvGrpSpPr>
      <p:grpSpPr>
        <a:xfrm>
          <a:off x="0" y="0"/>
          <a:ext cx="0" cy="0"/>
          <a:chOff x="0" y="0"/>
          <a:chExt cx="0" cy="0"/>
        </a:xfrm>
      </p:grpSpPr>
      <p:graphicFrame>
        <p:nvGraphicFramePr>
          <p:cNvPr id="64" name="Google Shape;64;p6"/>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65" name="Google Shape;65;p6"/>
          <p:cNvGrpSpPr/>
          <p:nvPr/>
        </p:nvGrpSpPr>
        <p:grpSpPr>
          <a:xfrm>
            <a:off x="409355" y="367012"/>
            <a:ext cx="11447333" cy="5837467"/>
            <a:chOff x="307016" y="275259"/>
            <a:chExt cx="8585500" cy="4378100"/>
          </a:xfrm>
        </p:grpSpPr>
        <p:sp>
          <p:nvSpPr>
            <p:cNvPr id="66" name="Google Shape;66;p6"/>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6"/>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6"/>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6"/>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 name="Google Shape;70;p6"/>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1" name="Google Shape;71;p6"/>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 name="Google Shape;72;p6"/>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6"/>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 name="Google Shape;74;p6"/>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6"/>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 name="Google Shape;76;p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7" name="Google Shape;77;p6"/>
          <p:cNvSpPr txBox="1">
            <a:spLocks noGrp="1"/>
          </p:cNvSpPr>
          <p:nvPr>
            <p:ph type="subTitle" idx="1"/>
          </p:nvPr>
        </p:nvSpPr>
        <p:spPr>
          <a:xfrm>
            <a:off x="1053668" y="1640367"/>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8" name="Google Shape;78;p6"/>
          <p:cNvSpPr txBox="1">
            <a:spLocks noGrp="1"/>
          </p:cNvSpPr>
          <p:nvPr>
            <p:ph type="subTitle" idx="2"/>
          </p:nvPr>
        </p:nvSpPr>
        <p:spPr>
          <a:xfrm>
            <a:off x="1053671" y="2278801"/>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79" name="Google Shape;79;p6"/>
          <p:cNvSpPr txBox="1">
            <a:spLocks noGrp="1"/>
          </p:cNvSpPr>
          <p:nvPr>
            <p:ph type="subTitle" idx="3"/>
          </p:nvPr>
        </p:nvSpPr>
        <p:spPr>
          <a:xfrm>
            <a:off x="6221932" y="2278801"/>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0" name="Google Shape;80;p6"/>
          <p:cNvSpPr txBox="1">
            <a:spLocks noGrp="1"/>
          </p:cNvSpPr>
          <p:nvPr>
            <p:ph type="subTitle" idx="4"/>
          </p:nvPr>
        </p:nvSpPr>
        <p:spPr>
          <a:xfrm>
            <a:off x="1053671" y="4401240"/>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1" name="Google Shape;81;p6"/>
          <p:cNvSpPr txBox="1">
            <a:spLocks noGrp="1"/>
          </p:cNvSpPr>
          <p:nvPr>
            <p:ph type="subTitle" idx="5"/>
          </p:nvPr>
        </p:nvSpPr>
        <p:spPr>
          <a:xfrm>
            <a:off x="6221932" y="4401240"/>
            <a:ext cx="4916400" cy="124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2" name="Google Shape;82;p6"/>
          <p:cNvSpPr txBox="1">
            <a:spLocks noGrp="1"/>
          </p:cNvSpPr>
          <p:nvPr>
            <p:ph type="subTitle" idx="6"/>
          </p:nvPr>
        </p:nvSpPr>
        <p:spPr>
          <a:xfrm>
            <a:off x="1053668" y="3762805"/>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3" name="Google Shape;83;p6"/>
          <p:cNvSpPr txBox="1">
            <a:spLocks noGrp="1"/>
          </p:cNvSpPr>
          <p:nvPr>
            <p:ph type="subTitle" idx="7"/>
          </p:nvPr>
        </p:nvSpPr>
        <p:spPr>
          <a:xfrm>
            <a:off x="6221928" y="1640367"/>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4" name="Google Shape;84;p6"/>
          <p:cNvSpPr txBox="1">
            <a:spLocks noGrp="1"/>
          </p:cNvSpPr>
          <p:nvPr>
            <p:ph type="subTitle" idx="8"/>
          </p:nvPr>
        </p:nvSpPr>
        <p:spPr>
          <a:xfrm>
            <a:off x="6221928" y="3762805"/>
            <a:ext cx="4916400" cy="6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6"/>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86" name="Google Shape;86;p6"/>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4210263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graphicFrame>
        <p:nvGraphicFramePr>
          <p:cNvPr id="88" name="Google Shape;88;p7"/>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89" name="Google Shape;89;p7"/>
          <p:cNvGrpSpPr/>
          <p:nvPr/>
        </p:nvGrpSpPr>
        <p:grpSpPr>
          <a:xfrm>
            <a:off x="409355" y="367012"/>
            <a:ext cx="11447333" cy="5837467"/>
            <a:chOff x="307016" y="275259"/>
            <a:chExt cx="8585500" cy="4378100"/>
          </a:xfrm>
        </p:grpSpPr>
        <p:sp>
          <p:nvSpPr>
            <p:cNvPr id="90" name="Google Shape;90;p7"/>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7"/>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7"/>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7"/>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7"/>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95" name="Google Shape;95;p7"/>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7"/>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7"/>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7"/>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7"/>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7"/>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01" name="Google Shape;101;p7"/>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
        <p:nvSpPr>
          <p:cNvPr id="102" name="Google Shape;102;p7"/>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Tree>
    <p:extLst>
      <p:ext uri="{BB962C8B-B14F-4D97-AF65-F5344CB8AC3E}">
        <p14:creationId xmlns:p14="http://schemas.microsoft.com/office/powerpoint/2010/main" val="318993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bg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slide subhead</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4" name="Content Placeholder 3">
            <a:extLst>
              <a:ext uri="{FF2B5EF4-FFF2-40B4-BE49-F238E27FC236}">
                <a16:creationId xmlns:a16="http://schemas.microsoft.com/office/drawing/2014/main" id="{007ECC5C-8E36-C448-A0B1-218B5CC08A54}"/>
              </a:ext>
            </a:extLst>
          </p:cNvPr>
          <p:cNvSpPr>
            <a:spLocks noGrp="1"/>
          </p:cNvSpPr>
          <p:nvPr>
            <p:ph sz="quarter" idx="14" hasCustomPrompt="1"/>
          </p:nvPr>
        </p:nvSpPr>
        <p:spPr>
          <a:xfrm>
            <a:off x="838200" y="3429000"/>
            <a:ext cx="10560050" cy="244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953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3"/>
        <p:cNvGrpSpPr/>
        <p:nvPr/>
      </p:nvGrpSpPr>
      <p:grpSpPr>
        <a:xfrm>
          <a:off x="0" y="0"/>
          <a:ext cx="0" cy="0"/>
          <a:chOff x="0" y="0"/>
          <a:chExt cx="0" cy="0"/>
        </a:xfrm>
      </p:grpSpPr>
      <p:graphicFrame>
        <p:nvGraphicFramePr>
          <p:cNvPr id="104" name="Google Shape;104;p8"/>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05" name="Google Shape;105;p8"/>
          <p:cNvGrpSpPr/>
          <p:nvPr/>
        </p:nvGrpSpPr>
        <p:grpSpPr>
          <a:xfrm>
            <a:off x="409355" y="367012"/>
            <a:ext cx="11447333" cy="5837467"/>
            <a:chOff x="307016" y="275259"/>
            <a:chExt cx="8585500" cy="4378100"/>
          </a:xfrm>
        </p:grpSpPr>
        <p:sp>
          <p:nvSpPr>
            <p:cNvPr id="106" name="Google Shape;106;p8"/>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7" name="Google Shape;107;p8"/>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8"/>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8"/>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8"/>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11" name="Google Shape;111;p8"/>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8"/>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8"/>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8"/>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8"/>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8"/>
          <p:cNvSpPr txBox="1">
            <a:spLocks noGrp="1"/>
          </p:cNvSpPr>
          <p:nvPr>
            <p:ph type="subTitle" idx="1"/>
          </p:nvPr>
        </p:nvSpPr>
        <p:spPr>
          <a:xfrm>
            <a:off x="1595643" y="2108200"/>
            <a:ext cx="4275200" cy="574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7" name="Google Shape;117;p8"/>
          <p:cNvSpPr txBox="1">
            <a:spLocks noGrp="1"/>
          </p:cNvSpPr>
          <p:nvPr>
            <p:ph type="subTitle" idx="2"/>
          </p:nvPr>
        </p:nvSpPr>
        <p:spPr>
          <a:xfrm>
            <a:off x="6315176" y="2108200"/>
            <a:ext cx="4281200" cy="574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8" name="Google Shape;118;p8"/>
          <p:cNvSpPr txBox="1">
            <a:spLocks noGrp="1"/>
          </p:cNvSpPr>
          <p:nvPr>
            <p:ph type="subTitle" idx="3"/>
          </p:nvPr>
        </p:nvSpPr>
        <p:spPr>
          <a:xfrm>
            <a:off x="1595624" y="2814433"/>
            <a:ext cx="4275200" cy="218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19" name="Google Shape;119;p8"/>
          <p:cNvSpPr txBox="1">
            <a:spLocks noGrp="1"/>
          </p:cNvSpPr>
          <p:nvPr>
            <p:ph type="subTitle" idx="4"/>
          </p:nvPr>
        </p:nvSpPr>
        <p:spPr>
          <a:xfrm>
            <a:off x="6318063" y="2814433"/>
            <a:ext cx="4275200" cy="218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0" name="Google Shape;120;p8"/>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21" name="Google Shape;121;p8"/>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22" name="Google Shape;122;p8"/>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5335965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gradFill>
          <a:gsLst>
            <a:gs pos="0">
              <a:schemeClr val="lt2"/>
            </a:gs>
            <a:gs pos="100000">
              <a:schemeClr val="accent4"/>
            </a:gs>
          </a:gsLst>
          <a:lin ang="5400700" scaled="0"/>
        </a:gradFill>
        <a:effectLst/>
      </p:bgPr>
    </p:bg>
    <p:spTree>
      <p:nvGrpSpPr>
        <p:cNvPr id="1" name="Shape 123"/>
        <p:cNvGrpSpPr/>
        <p:nvPr/>
      </p:nvGrpSpPr>
      <p:grpSpPr>
        <a:xfrm>
          <a:off x="0" y="0"/>
          <a:ext cx="0" cy="0"/>
          <a:chOff x="0" y="0"/>
          <a:chExt cx="0" cy="0"/>
        </a:xfrm>
      </p:grpSpPr>
      <p:graphicFrame>
        <p:nvGraphicFramePr>
          <p:cNvPr id="124" name="Google Shape;124;p9"/>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25" name="Google Shape;125;p9"/>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9"/>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9"/>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9"/>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9"/>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9"/>
          <p:cNvSpPr txBox="1">
            <a:spLocks noGrp="1"/>
          </p:cNvSpPr>
          <p:nvPr>
            <p:ph type="title"/>
          </p:nvPr>
        </p:nvSpPr>
        <p:spPr>
          <a:xfrm>
            <a:off x="3048201" y="713333"/>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333">
                <a:solidFill>
                  <a:schemeClr val="accent6"/>
                </a:solidFill>
              </a:defRPr>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a:endParaRPr/>
          </a:p>
        </p:txBody>
      </p:sp>
      <p:sp>
        <p:nvSpPr>
          <p:cNvPr id="131" name="Google Shape;131;p9"/>
          <p:cNvSpPr txBox="1">
            <a:spLocks noGrp="1"/>
          </p:cNvSpPr>
          <p:nvPr>
            <p:ph type="subTitle" idx="1"/>
          </p:nvPr>
        </p:nvSpPr>
        <p:spPr>
          <a:xfrm>
            <a:off x="3048168" y="1753333"/>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2" name="Google Shape;132;p9"/>
          <p:cNvSpPr txBox="1">
            <a:spLocks noGrp="1"/>
          </p:cNvSpPr>
          <p:nvPr>
            <p:ph type="title" idx="2"/>
          </p:nvPr>
        </p:nvSpPr>
        <p:spPr>
          <a:xfrm>
            <a:off x="3048201" y="2512640"/>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333">
                <a:solidFill>
                  <a:schemeClr val="accent6"/>
                </a:solidFill>
              </a:defRPr>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a:endParaRPr/>
          </a:p>
        </p:txBody>
      </p:sp>
      <p:sp>
        <p:nvSpPr>
          <p:cNvPr id="133" name="Google Shape;133;p9"/>
          <p:cNvSpPr txBox="1">
            <a:spLocks noGrp="1"/>
          </p:cNvSpPr>
          <p:nvPr>
            <p:ph type="subTitle" idx="3"/>
          </p:nvPr>
        </p:nvSpPr>
        <p:spPr>
          <a:xfrm>
            <a:off x="3048232" y="3546500"/>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4" name="Google Shape;134;p9"/>
          <p:cNvSpPr txBox="1">
            <a:spLocks noGrp="1"/>
          </p:cNvSpPr>
          <p:nvPr>
            <p:ph type="title" idx="4"/>
          </p:nvPr>
        </p:nvSpPr>
        <p:spPr>
          <a:xfrm>
            <a:off x="3048201" y="4305803"/>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5333">
                <a:solidFill>
                  <a:schemeClr val="accent6"/>
                </a:solidFill>
              </a:defRPr>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a:endParaRPr/>
          </a:p>
        </p:txBody>
      </p:sp>
      <p:sp>
        <p:nvSpPr>
          <p:cNvPr id="135" name="Google Shape;135;p9"/>
          <p:cNvSpPr txBox="1">
            <a:spLocks noGrp="1"/>
          </p:cNvSpPr>
          <p:nvPr>
            <p:ph type="subTitle" idx="5"/>
          </p:nvPr>
        </p:nvSpPr>
        <p:spPr>
          <a:xfrm>
            <a:off x="3048232" y="5344533"/>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42845351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36"/>
        <p:cNvGrpSpPr/>
        <p:nvPr/>
      </p:nvGrpSpPr>
      <p:grpSpPr>
        <a:xfrm>
          <a:off x="0" y="0"/>
          <a:ext cx="0" cy="0"/>
          <a:chOff x="0" y="0"/>
          <a:chExt cx="0" cy="0"/>
        </a:xfrm>
      </p:grpSpPr>
      <p:graphicFrame>
        <p:nvGraphicFramePr>
          <p:cNvPr id="137" name="Google Shape;137;p10"/>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38" name="Google Shape;138;p10"/>
          <p:cNvGrpSpPr/>
          <p:nvPr/>
        </p:nvGrpSpPr>
        <p:grpSpPr>
          <a:xfrm>
            <a:off x="409355" y="367012"/>
            <a:ext cx="11447333" cy="5837467"/>
            <a:chOff x="307016" y="275259"/>
            <a:chExt cx="8585500" cy="4378100"/>
          </a:xfrm>
        </p:grpSpPr>
        <p:sp>
          <p:nvSpPr>
            <p:cNvPr id="139" name="Google Shape;139;p10"/>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0" name="Google Shape;140;p10"/>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 name="Google Shape;141;p10"/>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10"/>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 name="Google Shape;143;p10"/>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44" name="Google Shape;144;p10"/>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10"/>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 name="Google Shape;146;p10"/>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10"/>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10"/>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10"/>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50" name="Google Shape;150;p10"/>
          <p:cNvSpPr txBox="1">
            <a:spLocks noGrp="1"/>
          </p:cNvSpPr>
          <p:nvPr>
            <p:ph type="subTitle" idx="1"/>
          </p:nvPr>
        </p:nvSpPr>
        <p:spPr>
          <a:xfrm>
            <a:off x="3978833" y="2060533"/>
            <a:ext cx="6285600" cy="60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1" name="Google Shape;151;p10"/>
          <p:cNvSpPr txBox="1">
            <a:spLocks noGrp="1"/>
          </p:cNvSpPr>
          <p:nvPr>
            <p:ph type="subTitle" idx="2"/>
          </p:nvPr>
        </p:nvSpPr>
        <p:spPr>
          <a:xfrm>
            <a:off x="3978833" y="3681433"/>
            <a:ext cx="6285600" cy="60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2" name="Google Shape;152;p10"/>
          <p:cNvSpPr txBox="1">
            <a:spLocks noGrp="1"/>
          </p:cNvSpPr>
          <p:nvPr>
            <p:ph type="subTitle" idx="3"/>
          </p:nvPr>
        </p:nvSpPr>
        <p:spPr>
          <a:xfrm>
            <a:off x="3978833" y="5317663"/>
            <a:ext cx="6285600" cy="60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2133" b="1">
                <a:solidFill>
                  <a:schemeClr val="dk1"/>
                </a:solidFill>
                <a:latin typeface="Unbounded"/>
                <a:ea typeface="Unbounded"/>
                <a:cs typeface="Unbounded"/>
                <a:sym typeface="Unbounded"/>
              </a:defRPr>
            </a:lvl1pPr>
            <a:lvl2pPr lvl="1"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53" name="Google Shape;153;p10"/>
          <p:cNvSpPr txBox="1">
            <a:spLocks noGrp="1"/>
          </p:cNvSpPr>
          <p:nvPr>
            <p:ph type="subTitle" idx="4"/>
          </p:nvPr>
        </p:nvSpPr>
        <p:spPr>
          <a:xfrm>
            <a:off x="3978833" y="1513367"/>
            <a:ext cx="6285600" cy="61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54" name="Google Shape;154;p10"/>
          <p:cNvSpPr txBox="1">
            <a:spLocks noGrp="1"/>
          </p:cNvSpPr>
          <p:nvPr>
            <p:ph type="subTitle" idx="5"/>
          </p:nvPr>
        </p:nvSpPr>
        <p:spPr>
          <a:xfrm>
            <a:off x="3978833" y="3139640"/>
            <a:ext cx="6285600" cy="61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55" name="Google Shape;155;p10"/>
          <p:cNvSpPr txBox="1">
            <a:spLocks noGrp="1"/>
          </p:cNvSpPr>
          <p:nvPr>
            <p:ph type="subTitle" idx="6"/>
          </p:nvPr>
        </p:nvSpPr>
        <p:spPr>
          <a:xfrm>
            <a:off x="3978833" y="4765913"/>
            <a:ext cx="6285600" cy="61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56" name="Google Shape;156;p10"/>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57" name="Google Shape;157;p10"/>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2015235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8"/>
        <p:cNvGrpSpPr/>
        <p:nvPr/>
      </p:nvGrpSpPr>
      <p:grpSpPr>
        <a:xfrm>
          <a:off x="0" y="0"/>
          <a:ext cx="0" cy="0"/>
          <a:chOff x="0" y="0"/>
          <a:chExt cx="0" cy="0"/>
        </a:xfrm>
      </p:grpSpPr>
      <p:graphicFrame>
        <p:nvGraphicFramePr>
          <p:cNvPr id="159" name="Google Shape;159;p11"/>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60" name="Google Shape;160;p11"/>
          <p:cNvGrpSpPr/>
          <p:nvPr/>
        </p:nvGrpSpPr>
        <p:grpSpPr>
          <a:xfrm>
            <a:off x="409355" y="367012"/>
            <a:ext cx="11447333" cy="5837467"/>
            <a:chOff x="307016" y="275259"/>
            <a:chExt cx="8585500" cy="4378100"/>
          </a:xfrm>
        </p:grpSpPr>
        <p:sp>
          <p:nvSpPr>
            <p:cNvPr id="161" name="Google Shape;161;p11"/>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11"/>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11"/>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11"/>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11"/>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66" name="Google Shape;166;p11"/>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7" name="Google Shape;167;p11"/>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8" name="Google Shape;168;p11"/>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9" name="Google Shape;169;p11"/>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0" name="Google Shape;170;p11"/>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1" name="Google Shape;171;p1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72" name="Google Shape;172;p11"/>
          <p:cNvSpPr txBox="1">
            <a:spLocks noGrp="1"/>
          </p:cNvSpPr>
          <p:nvPr>
            <p:ph type="body" idx="1"/>
          </p:nvPr>
        </p:nvSpPr>
        <p:spPr>
          <a:xfrm>
            <a:off x="960000" y="1332767"/>
            <a:ext cx="10272000" cy="554000"/>
          </a:xfrm>
          <a:prstGeom prst="rect">
            <a:avLst/>
          </a:prstGeom>
          <a:noFill/>
          <a:ln>
            <a:noFill/>
          </a:ln>
        </p:spPr>
        <p:txBody>
          <a:bodyPr spcFirstLastPara="1" wrap="square" lIns="91425" tIns="91425" rIns="91425" bIns="91425" anchor="t" anchorCtr="0">
            <a:noAutofit/>
          </a:bodyPr>
          <a:lstStyle>
            <a:lvl1pPr marL="609585" lvl="0" indent="-423323" algn="ctr">
              <a:lnSpc>
                <a:spcPct val="100000"/>
              </a:lnSpc>
              <a:spcBef>
                <a:spcPts val="0"/>
              </a:spcBef>
              <a:spcAft>
                <a:spcPts val="0"/>
              </a:spcAft>
              <a:buSzPts val="1400"/>
              <a:buChar char="●"/>
              <a:defRPr sz="1733"/>
            </a:lvl1pPr>
            <a:lvl2pPr marL="1219170" lvl="1" indent="-406390" algn="l">
              <a:lnSpc>
                <a:spcPct val="100000"/>
              </a:lnSpc>
              <a:spcBef>
                <a:spcPts val="0"/>
              </a:spcBef>
              <a:spcAft>
                <a:spcPts val="0"/>
              </a:spcAft>
              <a:buSzPts val="1200"/>
              <a:buChar char="○"/>
              <a:defRPr/>
            </a:lvl2pPr>
            <a:lvl3pPr marL="1828754" lvl="2" indent="-406390" algn="l">
              <a:lnSpc>
                <a:spcPct val="100000"/>
              </a:lnSpc>
              <a:spcBef>
                <a:spcPts val="0"/>
              </a:spcBef>
              <a:spcAft>
                <a:spcPts val="0"/>
              </a:spcAft>
              <a:buSzPts val="1200"/>
              <a:buChar char="■"/>
              <a:defRPr/>
            </a:lvl3pPr>
            <a:lvl4pPr marL="2438339" lvl="3" indent="-406390" algn="l">
              <a:lnSpc>
                <a:spcPct val="100000"/>
              </a:lnSpc>
              <a:spcBef>
                <a:spcPts val="0"/>
              </a:spcBef>
              <a:spcAft>
                <a:spcPts val="0"/>
              </a:spcAft>
              <a:buSzPts val="1200"/>
              <a:buChar char="●"/>
              <a:defRPr/>
            </a:lvl4pPr>
            <a:lvl5pPr marL="3047924" lvl="4" indent="-406390" algn="l">
              <a:lnSpc>
                <a:spcPct val="100000"/>
              </a:lnSpc>
              <a:spcBef>
                <a:spcPts val="0"/>
              </a:spcBef>
              <a:spcAft>
                <a:spcPts val="0"/>
              </a:spcAft>
              <a:buSzPts val="1200"/>
              <a:buChar char="○"/>
              <a:defRPr/>
            </a:lvl5pPr>
            <a:lvl6pPr marL="3657509" lvl="5" indent="-406390" algn="l">
              <a:lnSpc>
                <a:spcPct val="100000"/>
              </a:lnSpc>
              <a:spcBef>
                <a:spcPts val="0"/>
              </a:spcBef>
              <a:spcAft>
                <a:spcPts val="0"/>
              </a:spcAft>
              <a:buSzPts val="1200"/>
              <a:buChar char="■"/>
              <a:defRPr/>
            </a:lvl6pPr>
            <a:lvl7pPr marL="4267093" lvl="6" indent="-406390" algn="l">
              <a:lnSpc>
                <a:spcPct val="100000"/>
              </a:lnSpc>
              <a:spcBef>
                <a:spcPts val="0"/>
              </a:spcBef>
              <a:spcAft>
                <a:spcPts val="0"/>
              </a:spcAft>
              <a:buSzPts val="1200"/>
              <a:buChar char="●"/>
              <a:defRPr/>
            </a:lvl7pPr>
            <a:lvl8pPr marL="4876678" lvl="7" indent="-406390" algn="l">
              <a:lnSpc>
                <a:spcPct val="100000"/>
              </a:lnSpc>
              <a:spcBef>
                <a:spcPts val="0"/>
              </a:spcBef>
              <a:spcAft>
                <a:spcPts val="0"/>
              </a:spcAft>
              <a:buSzPts val="1200"/>
              <a:buChar char="○"/>
              <a:defRPr/>
            </a:lvl8pPr>
            <a:lvl9pPr marL="5486263" lvl="8" indent="-406390" algn="l">
              <a:lnSpc>
                <a:spcPct val="100000"/>
              </a:lnSpc>
              <a:spcBef>
                <a:spcPts val="0"/>
              </a:spcBef>
              <a:spcAft>
                <a:spcPts val="0"/>
              </a:spcAft>
              <a:buSzPts val="1200"/>
              <a:buChar char="■"/>
              <a:defRPr/>
            </a:lvl9pPr>
          </a:lstStyle>
          <a:p>
            <a:endParaRPr/>
          </a:p>
        </p:txBody>
      </p:sp>
      <p:sp>
        <p:nvSpPr>
          <p:cNvPr id="173" name="Google Shape;173;p11"/>
          <p:cNvSpPr/>
          <p:nvPr/>
        </p:nvSpPr>
        <p:spPr>
          <a:xfrm>
            <a:off x="11418045" y="445289"/>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333" b="0" i="0" u="none" strike="noStrike" cap="none">
              <a:solidFill>
                <a:srgbClr val="000000"/>
              </a:solidFill>
              <a:latin typeface="Arial"/>
              <a:ea typeface="Arial"/>
              <a:cs typeface="Arial"/>
              <a:sym typeface="Arial"/>
            </a:endParaRPr>
          </a:p>
        </p:txBody>
      </p:sp>
      <p:sp>
        <p:nvSpPr>
          <p:cNvPr id="174" name="Google Shape;174;p11"/>
          <p:cNvSpPr txBox="1"/>
          <p:nvPr/>
        </p:nvSpPr>
        <p:spPr>
          <a:xfrm>
            <a:off x="11356617" y="397705"/>
            <a:ext cx="508000" cy="466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133" b="1" i="0" u="none" strike="noStrike" cap="none">
                <a:solidFill>
                  <a:srgbClr val="B07CCD"/>
                </a:solidFill>
                <a:latin typeface="Unbounded"/>
                <a:ea typeface="Unbounded"/>
                <a:cs typeface="Unbounded"/>
                <a:sym typeface="Unbounded"/>
              </a:rPr>
              <a:t>x</a:t>
            </a:r>
            <a:endParaRPr sz="2133" b="1" i="0" u="none" strike="noStrike" cap="none">
              <a:solidFill>
                <a:srgbClr val="B07CCD"/>
              </a:solidFill>
              <a:latin typeface="Unbounded"/>
              <a:ea typeface="Unbounded"/>
              <a:cs typeface="Unbounded"/>
              <a:sym typeface="Unbounded"/>
            </a:endParaRPr>
          </a:p>
        </p:txBody>
      </p:sp>
    </p:spTree>
    <p:extLst>
      <p:ext uri="{BB962C8B-B14F-4D97-AF65-F5344CB8AC3E}">
        <p14:creationId xmlns:p14="http://schemas.microsoft.com/office/powerpoint/2010/main" val="1729375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bg>
      <p:bgPr>
        <a:gradFill>
          <a:gsLst>
            <a:gs pos="0">
              <a:schemeClr val="lt2"/>
            </a:gs>
            <a:gs pos="100000">
              <a:schemeClr val="accent4"/>
            </a:gs>
          </a:gsLst>
          <a:lin ang="5400700" scaled="0"/>
        </a:gradFill>
        <a:effectLst/>
      </p:bgPr>
    </p:bg>
    <p:spTree>
      <p:nvGrpSpPr>
        <p:cNvPr id="1" name="Shape 175"/>
        <p:cNvGrpSpPr/>
        <p:nvPr/>
      </p:nvGrpSpPr>
      <p:grpSpPr>
        <a:xfrm>
          <a:off x="0" y="0"/>
          <a:ext cx="0" cy="0"/>
          <a:chOff x="0" y="0"/>
          <a:chExt cx="0" cy="0"/>
        </a:xfrm>
      </p:grpSpPr>
      <p:graphicFrame>
        <p:nvGraphicFramePr>
          <p:cNvPr id="176" name="Google Shape;176;p12"/>
          <p:cNvGraphicFramePr/>
          <p:nvPr/>
        </p:nvGraphicFramePr>
        <p:xfrm>
          <a:off x="-139900" y="-127067"/>
          <a:ext cx="12471800" cy="71764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177" name="Google Shape;177;p12"/>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 name="Google Shape;178;p12"/>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 name="Google Shape;179;p12"/>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 name="Google Shape;180;p12"/>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1" name="Google Shape;181;p12"/>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2" name="Google Shape;182;p12"/>
          <p:cNvSpPr txBox="1">
            <a:spLocks noGrp="1"/>
          </p:cNvSpPr>
          <p:nvPr>
            <p:ph type="ctrTitle"/>
          </p:nvPr>
        </p:nvSpPr>
        <p:spPr>
          <a:xfrm>
            <a:off x="3079600" y="1163133"/>
            <a:ext cx="6032800" cy="1408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9600"/>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83" name="Google Shape;183;p12"/>
          <p:cNvSpPr txBox="1">
            <a:spLocks noGrp="1"/>
          </p:cNvSpPr>
          <p:nvPr>
            <p:ph type="subTitle" idx="1"/>
          </p:nvPr>
        </p:nvSpPr>
        <p:spPr>
          <a:xfrm>
            <a:off x="3079600" y="2571533"/>
            <a:ext cx="6032800" cy="1560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4" name="Google Shape;184;p12"/>
          <p:cNvSpPr txBox="1"/>
          <p:nvPr/>
        </p:nvSpPr>
        <p:spPr>
          <a:xfrm>
            <a:off x="3176433" y="4954467"/>
            <a:ext cx="5839200" cy="8208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400"/>
              </a:spcBef>
              <a:spcAft>
                <a:spcPts val="0"/>
              </a:spcAft>
              <a:buClr>
                <a:srgbClr val="000000"/>
              </a:buClr>
              <a:buSzPts val="1000"/>
              <a:buFont typeface="Arial"/>
              <a:buNone/>
            </a:pPr>
            <a:r>
              <a:rPr lang="en-US" sz="1333" b="0" i="0" u="none" strike="noStrike" cap="none">
                <a:solidFill>
                  <a:schemeClr val="dk1"/>
                </a:solidFill>
                <a:latin typeface="Open Sans"/>
                <a:ea typeface="Open Sans"/>
                <a:cs typeface="Open Sans"/>
                <a:sym typeface="Open Sans"/>
              </a:rPr>
              <a:t>CREDITS: This presentation template was created by </a:t>
            </a:r>
            <a:r>
              <a:rPr lang="en-US" sz="1333" b="1" i="0" u="none" strike="noStrike" cap="none">
                <a:solidFill>
                  <a:schemeClr val="hlink"/>
                </a:solidFill>
                <a:uFill>
                  <a:noFill/>
                </a:uFill>
                <a:latin typeface="Open Sans"/>
                <a:ea typeface="Open Sans"/>
                <a:cs typeface="Open Sans"/>
                <a:sym typeface="Open Sans"/>
                <a:hlinkClick r:id="rId2"/>
              </a:rPr>
              <a:t>Slidesgo</a:t>
            </a:r>
            <a:r>
              <a:rPr lang="en-US" sz="1333" b="0" i="0" u="none" strike="noStrike" cap="none">
                <a:solidFill>
                  <a:schemeClr val="dk1"/>
                </a:solidFill>
                <a:latin typeface="Open Sans"/>
                <a:ea typeface="Open Sans"/>
                <a:cs typeface="Open Sans"/>
                <a:sym typeface="Open Sans"/>
              </a:rPr>
              <a:t>, including icons by </a:t>
            </a:r>
            <a:r>
              <a:rPr lang="en-US" sz="1333" b="1" i="0" u="none" strike="noStrike" cap="none">
                <a:solidFill>
                  <a:schemeClr val="hlink"/>
                </a:solidFill>
                <a:uFill>
                  <a:noFill/>
                </a:uFill>
                <a:latin typeface="Open Sans"/>
                <a:ea typeface="Open Sans"/>
                <a:cs typeface="Open Sans"/>
                <a:sym typeface="Open Sans"/>
                <a:hlinkClick r:id="rId3"/>
              </a:rPr>
              <a:t>Flaticon</a:t>
            </a:r>
            <a:r>
              <a:rPr lang="en-US" sz="1333" b="0" i="0" u="none" strike="noStrike" cap="none">
                <a:solidFill>
                  <a:schemeClr val="dk1"/>
                </a:solidFill>
                <a:latin typeface="Open Sans"/>
                <a:ea typeface="Open Sans"/>
                <a:cs typeface="Open Sans"/>
                <a:sym typeface="Open Sans"/>
              </a:rPr>
              <a:t>, and infographics &amp; images by </a:t>
            </a:r>
            <a:r>
              <a:rPr lang="en-US" sz="1333" b="1" i="0" u="none" strike="noStrike" cap="none">
                <a:solidFill>
                  <a:schemeClr val="hlink"/>
                </a:solidFill>
                <a:uFill>
                  <a:noFill/>
                </a:uFill>
                <a:latin typeface="Open Sans"/>
                <a:ea typeface="Open Sans"/>
                <a:cs typeface="Open Sans"/>
                <a:sym typeface="Open Sans"/>
                <a:hlinkClick r:id="rId4"/>
              </a:rPr>
              <a:t>Freepik</a:t>
            </a:r>
            <a:endParaRPr sz="1333" b="1"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172990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aphicFrame>
        <p:nvGraphicFramePr>
          <p:cNvPr id="186" name="Google Shape;186;p13"/>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187" name="Google Shape;187;p13"/>
          <p:cNvGrpSpPr/>
          <p:nvPr/>
        </p:nvGrpSpPr>
        <p:grpSpPr>
          <a:xfrm>
            <a:off x="409355" y="367012"/>
            <a:ext cx="11447333" cy="5837467"/>
            <a:chOff x="307016" y="275259"/>
            <a:chExt cx="8585500" cy="4378100"/>
          </a:xfrm>
        </p:grpSpPr>
        <p:sp>
          <p:nvSpPr>
            <p:cNvPr id="188" name="Google Shape;188;p13"/>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9" name="Google Shape;189;p13"/>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0" name="Google Shape;190;p13"/>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1" name="Google Shape;191;p13"/>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2" name="Google Shape;192;p13"/>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93" name="Google Shape;193;p13"/>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4" name="Google Shape;194;p13"/>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5" name="Google Shape;195;p13"/>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6" name="Google Shape;196;p13"/>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 name="Google Shape;197;p13"/>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 name="Google Shape;198;p13"/>
          <p:cNvSpPr txBox="1">
            <a:spLocks noGrp="1"/>
          </p:cNvSpPr>
          <p:nvPr>
            <p:ph type="title"/>
          </p:nvPr>
        </p:nvSpPr>
        <p:spPr>
          <a:xfrm>
            <a:off x="2988567" y="1724133"/>
            <a:ext cx="62148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9" name="Google Shape;199;p13"/>
          <p:cNvSpPr txBox="1">
            <a:spLocks noGrp="1"/>
          </p:cNvSpPr>
          <p:nvPr>
            <p:ph type="subTitle" idx="1"/>
          </p:nvPr>
        </p:nvSpPr>
        <p:spPr>
          <a:xfrm>
            <a:off x="2988633" y="2891467"/>
            <a:ext cx="6214800" cy="224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0561297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4"/>
          <p:cNvSpPr>
            <a:spLocks noGrp="1"/>
          </p:cNvSpPr>
          <p:nvPr>
            <p:ph type="pic" idx="2"/>
          </p:nvPr>
        </p:nvSpPr>
        <p:spPr>
          <a:xfrm>
            <a:off x="0" y="0"/>
            <a:ext cx="12192000" cy="6858000"/>
          </a:xfrm>
          <a:prstGeom prst="rect">
            <a:avLst/>
          </a:prstGeom>
          <a:noFill/>
          <a:ln>
            <a:noFill/>
          </a:ln>
        </p:spPr>
      </p:sp>
      <p:sp>
        <p:nvSpPr>
          <p:cNvPr id="202" name="Google Shape;202;p14"/>
          <p:cNvSpPr txBox="1">
            <a:spLocks noGrp="1"/>
          </p:cNvSpPr>
          <p:nvPr>
            <p:ph type="title"/>
          </p:nvPr>
        </p:nvSpPr>
        <p:spPr>
          <a:xfrm>
            <a:off x="960000" y="5145467"/>
            <a:ext cx="10272000" cy="999200"/>
          </a:xfrm>
          <a:prstGeom prst="rect">
            <a:avLst/>
          </a:prstGeom>
          <a:solidFill>
            <a:schemeClr val="accent3"/>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300"/>
              <a:buNone/>
              <a:defRPr>
                <a:solidFill>
                  <a:schemeClr val="lt1"/>
                </a:solidFill>
              </a:defRPr>
            </a:lvl1pPr>
            <a:lvl2pPr lvl="1" algn="ctr">
              <a:lnSpc>
                <a:spcPct val="100000"/>
              </a:lnSpc>
              <a:spcBef>
                <a:spcPts val="0"/>
              </a:spcBef>
              <a:spcAft>
                <a:spcPts val="0"/>
              </a:spcAft>
              <a:buSzPts val="2300"/>
              <a:buNone/>
              <a:defRPr/>
            </a:lvl2pPr>
            <a:lvl3pPr lvl="2" algn="ctr">
              <a:lnSpc>
                <a:spcPct val="100000"/>
              </a:lnSpc>
              <a:spcBef>
                <a:spcPts val="0"/>
              </a:spcBef>
              <a:spcAft>
                <a:spcPts val="0"/>
              </a:spcAft>
              <a:buSzPts val="2300"/>
              <a:buNone/>
              <a:defRPr/>
            </a:lvl3pPr>
            <a:lvl4pPr lvl="3" algn="ctr">
              <a:lnSpc>
                <a:spcPct val="100000"/>
              </a:lnSpc>
              <a:spcBef>
                <a:spcPts val="0"/>
              </a:spcBef>
              <a:spcAft>
                <a:spcPts val="0"/>
              </a:spcAft>
              <a:buSzPts val="2300"/>
              <a:buNone/>
              <a:defRPr/>
            </a:lvl4pPr>
            <a:lvl5pPr lvl="4" algn="ctr">
              <a:lnSpc>
                <a:spcPct val="100000"/>
              </a:lnSpc>
              <a:spcBef>
                <a:spcPts val="0"/>
              </a:spcBef>
              <a:spcAft>
                <a:spcPts val="0"/>
              </a:spcAft>
              <a:buSzPts val="2300"/>
              <a:buNone/>
              <a:defRPr/>
            </a:lvl5pPr>
            <a:lvl6pPr lvl="5" algn="ctr">
              <a:lnSpc>
                <a:spcPct val="100000"/>
              </a:lnSpc>
              <a:spcBef>
                <a:spcPts val="0"/>
              </a:spcBef>
              <a:spcAft>
                <a:spcPts val="0"/>
              </a:spcAft>
              <a:buSzPts val="2300"/>
              <a:buNone/>
              <a:defRPr/>
            </a:lvl6pPr>
            <a:lvl7pPr lvl="6" algn="ctr">
              <a:lnSpc>
                <a:spcPct val="100000"/>
              </a:lnSpc>
              <a:spcBef>
                <a:spcPts val="0"/>
              </a:spcBef>
              <a:spcAft>
                <a:spcPts val="0"/>
              </a:spcAft>
              <a:buSzPts val="2300"/>
              <a:buNone/>
              <a:defRPr/>
            </a:lvl7pPr>
            <a:lvl8pPr lvl="7" algn="ctr">
              <a:lnSpc>
                <a:spcPct val="100000"/>
              </a:lnSpc>
              <a:spcBef>
                <a:spcPts val="0"/>
              </a:spcBef>
              <a:spcAft>
                <a:spcPts val="0"/>
              </a:spcAft>
              <a:buSzPts val="2300"/>
              <a:buNone/>
              <a:defRPr/>
            </a:lvl8pPr>
            <a:lvl9pPr lvl="8" algn="ctr">
              <a:lnSpc>
                <a:spcPct val="100000"/>
              </a:lnSpc>
              <a:spcBef>
                <a:spcPts val="0"/>
              </a:spcBef>
              <a:spcAft>
                <a:spcPts val="0"/>
              </a:spcAft>
              <a:buSzPts val="2300"/>
              <a:buNone/>
              <a:defRPr/>
            </a:lvl9pPr>
          </a:lstStyle>
          <a:p>
            <a:endParaRPr/>
          </a:p>
        </p:txBody>
      </p:sp>
    </p:spTree>
    <p:extLst>
      <p:ext uri="{BB962C8B-B14F-4D97-AF65-F5344CB8AC3E}">
        <p14:creationId xmlns:p14="http://schemas.microsoft.com/office/powerpoint/2010/main" val="35307863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3"/>
        <p:cNvGrpSpPr/>
        <p:nvPr/>
      </p:nvGrpSpPr>
      <p:grpSpPr>
        <a:xfrm>
          <a:off x="0" y="0"/>
          <a:ext cx="0" cy="0"/>
          <a:chOff x="0" y="0"/>
          <a:chExt cx="0" cy="0"/>
        </a:xfrm>
      </p:grpSpPr>
      <p:graphicFrame>
        <p:nvGraphicFramePr>
          <p:cNvPr id="204" name="Google Shape;204;p15"/>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205" name="Google Shape;205;p15"/>
          <p:cNvGrpSpPr/>
          <p:nvPr/>
        </p:nvGrpSpPr>
        <p:grpSpPr>
          <a:xfrm>
            <a:off x="409355" y="367012"/>
            <a:ext cx="11447333" cy="5837467"/>
            <a:chOff x="307016" y="275259"/>
            <a:chExt cx="8585500" cy="4378100"/>
          </a:xfrm>
        </p:grpSpPr>
        <p:sp>
          <p:nvSpPr>
            <p:cNvPr id="206" name="Google Shape;206;p15"/>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7" name="Google Shape;207;p15"/>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8" name="Google Shape;208;p15"/>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9" name="Google Shape;209;p15"/>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0" name="Google Shape;210;p15"/>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11" name="Google Shape;211;p15"/>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2" name="Google Shape;212;p15"/>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3" name="Google Shape;213;p15"/>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4" name="Google Shape;214;p15"/>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5" name="Google Shape;215;p15"/>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6" name="Google Shape;216;p15"/>
          <p:cNvSpPr txBox="1">
            <a:spLocks noGrp="1"/>
          </p:cNvSpPr>
          <p:nvPr>
            <p:ph type="title" hasCustomPrompt="1"/>
          </p:nvPr>
        </p:nvSpPr>
        <p:spPr>
          <a:xfrm>
            <a:off x="1712000" y="1821784"/>
            <a:ext cx="8768000" cy="201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9600"/>
              <a:buNone/>
              <a:defRPr sz="12800">
                <a:solidFill>
                  <a:schemeClr val="accent1"/>
                </a:solidFill>
              </a:defRPr>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r>
              <a:t>xx%</a:t>
            </a:r>
          </a:p>
        </p:txBody>
      </p:sp>
      <p:sp>
        <p:nvSpPr>
          <p:cNvPr id="217" name="Google Shape;217;p15"/>
          <p:cNvSpPr txBox="1">
            <a:spLocks noGrp="1"/>
          </p:cNvSpPr>
          <p:nvPr>
            <p:ph type="subTitle" idx="1"/>
          </p:nvPr>
        </p:nvSpPr>
        <p:spPr>
          <a:xfrm>
            <a:off x="1712000" y="4085017"/>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012165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8"/>
        <p:cNvGrpSpPr/>
        <p:nvPr/>
      </p:nvGrpSpPr>
      <p:grpSpPr>
        <a:xfrm>
          <a:off x="0" y="0"/>
          <a:ext cx="0" cy="0"/>
          <a:chOff x="0" y="0"/>
          <a:chExt cx="0" cy="0"/>
        </a:xfrm>
      </p:grpSpPr>
      <p:graphicFrame>
        <p:nvGraphicFramePr>
          <p:cNvPr id="219" name="Google Shape;219;p16"/>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nvGrpSpPr>
          <p:cNvPr id="220" name="Google Shape;220;p16"/>
          <p:cNvGrpSpPr/>
          <p:nvPr/>
        </p:nvGrpSpPr>
        <p:grpSpPr>
          <a:xfrm>
            <a:off x="409355" y="367012"/>
            <a:ext cx="11447333" cy="5837467"/>
            <a:chOff x="307016" y="275259"/>
            <a:chExt cx="8585500" cy="4378100"/>
          </a:xfrm>
        </p:grpSpPr>
        <p:sp>
          <p:nvSpPr>
            <p:cNvPr id="221" name="Google Shape;221;p16"/>
            <p:cNvSpPr/>
            <p:nvPr/>
          </p:nvSpPr>
          <p:spPr>
            <a:xfrm>
              <a:off x="348525" y="323850"/>
              <a:ext cx="8503500" cy="4284600"/>
            </a:xfrm>
            <a:prstGeom prst="rect">
              <a:avLst/>
            </a:prstGeom>
            <a:solidFill>
              <a:srgbClr val="FFFFFF"/>
            </a:solidFill>
            <a:ln w="19050" cap="flat" cmpd="sng">
              <a:solidFill>
                <a:srgbClr val="9894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16"/>
            <p:cNvSpPr/>
            <p:nvPr/>
          </p:nvSpPr>
          <p:spPr>
            <a:xfrm>
              <a:off x="4530750" y="2752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16"/>
            <p:cNvSpPr/>
            <p:nvPr/>
          </p:nvSpPr>
          <p:spPr>
            <a:xfrm>
              <a:off x="4530750" y="4563659"/>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16"/>
            <p:cNvSpPr/>
            <p:nvPr/>
          </p:nvSpPr>
          <p:spPr>
            <a:xfrm>
              <a:off x="307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16"/>
            <p:cNvSpPr/>
            <p:nvPr/>
          </p:nvSpPr>
          <p:spPr>
            <a:xfrm>
              <a:off x="8810016" y="2526900"/>
              <a:ext cx="82500" cy="897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6" name="Google Shape;226;p16"/>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16"/>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16"/>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16"/>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16"/>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16"/>
          <p:cNvSpPr txBox="1">
            <a:spLocks noGrp="1"/>
          </p:cNvSpPr>
          <p:nvPr>
            <p:ph type="subTitle" idx="1"/>
          </p:nvPr>
        </p:nvSpPr>
        <p:spPr>
          <a:xfrm>
            <a:off x="1721017" y="4287867"/>
            <a:ext cx="3876800" cy="76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2" name="Google Shape;232;p16"/>
          <p:cNvSpPr txBox="1">
            <a:spLocks noGrp="1"/>
          </p:cNvSpPr>
          <p:nvPr>
            <p:ph type="subTitle" idx="2"/>
          </p:nvPr>
        </p:nvSpPr>
        <p:spPr>
          <a:xfrm>
            <a:off x="6594184" y="4287867"/>
            <a:ext cx="3876800" cy="76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33" name="Google Shape;233;p16"/>
          <p:cNvSpPr txBox="1">
            <a:spLocks noGrp="1"/>
          </p:cNvSpPr>
          <p:nvPr>
            <p:ph type="subTitle" idx="3"/>
          </p:nvPr>
        </p:nvSpPr>
        <p:spPr>
          <a:xfrm>
            <a:off x="1721017" y="5012767"/>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4" name="Google Shape;234;p16"/>
          <p:cNvSpPr txBox="1">
            <a:spLocks noGrp="1"/>
          </p:cNvSpPr>
          <p:nvPr>
            <p:ph type="subTitle" idx="4"/>
          </p:nvPr>
        </p:nvSpPr>
        <p:spPr>
          <a:xfrm>
            <a:off x="6594184" y="5012767"/>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5" name="Google Shape;235;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Tree>
    <p:extLst>
      <p:ext uri="{BB962C8B-B14F-4D97-AF65-F5344CB8AC3E}">
        <p14:creationId xmlns:p14="http://schemas.microsoft.com/office/powerpoint/2010/main" val="3452362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lt2"/>
            </a:gs>
            <a:gs pos="100000">
              <a:schemeClr val="accent4"/>
            </a:gs>
          </a:gsLst>
          <a:lin ang="5400700" scaled="0"/>
        </a:gradFill>
        <a:effectLst/>
      </p:bgPr>
    </p:bg>
    <p:spTree>
      <p:nvGrpSpPr>
        <p:cNvPr id="1" name="Shape 236"/>
        <p:cNvGrpSpPr/>
        <p:nvPr/>
      </p:nvGrpSpPr>
      <p:grpSpPr>
        <a:xfrm>
          <a:off x="0" y="0"/>
          <a:ext cx="0" cy="0"/>
          <a:chOff x="0" y="0"/>
          <a:chExt cx="0" cy="0"/>
        </a:xfrm>
      </p:grpSpPr>
      <p:graphicFrame>
        <p:nvGraphicFramePr>
          <p:cNvPr id="237" name="Google Shape;237;p17"/>
          <p:cNvGraphicFramePr/>
          <p:nvPr/>
        </p:nvGraphicFramePr>
        <p:xfrm>
          <a:off x="-139900" y="-127067"/>
          <a:ext cx="4000000" cy="4000000"/>
        </p:xfrm>
        <a:graphic>
          <a:graphicData uri="http://schemas.openxmlformats.org/drawingml/2006/table">
            <a:tbl>
              <a:tblPr>
                <a:noFill/>
              </a:tblPr>
              <a:tblGrid>
                <a:gridCol w="566900">
                  <a:extLst>
                    <a:ext uri="{9D8B030D-6E8A-4147-A177-3AD203B41FA5}">
                      <a16:colId xmlns:a16="http://schemas.microsoft.com/office/drawing/2014/main" val="20000"/>
                    </a:ext>
                  </a:extLst>
                </a:gridCol>
                <a:gridCol w="566900">
                  <a:extLst>
                    <a:ext uri="{9D8B030D-6E8A-4147-A177-3AD203B41FA5}">
                      <a16:colId xmlns:a16="http://schemas.microsoft.com/office/drawing/2014/main" val="20001"/>
                    </a:ext>
                  </a:extLst>
                </a:gridCol>
                <a:gridCol w="566900">
                  <a:extLst>
                    <a:ext uri="{9D8B030D-6E8A-4147-A177-3AD203B41FA5}">
                      <a16:colId xmlns:a16="http://schemas.microsoft.com/office/drawing/2014/main" val="20002"/>
                    </a:ext>
                  </a:extLst>
                </a:gridCol>
                <a:gridCol w="566900">
                  <a:extLst>
                    <a:ext uri="{9D8B030D-6E8A-4147-A177-3AD203B41FA5}">
                      <a16:colId xmlns:a16="http://schemas.microsoft.com/office/drawing/2014/main" val="20003"/>
                    </a:ext>
                  </a:extLst>
                </a:gridCol>
                <a:gridCol w="566900">
                  <a:extLst>
                    <a:ext uri="{9D8B030D-6E8A-4147-A177-3AD203B41FA5}">
                      <a16:colId xmlns:a16="http://schemas.microsoft.com/office/drawing/2014/main" val="20004"/>
                    </a:ext>
                  </a:extLst>
                </a:gridCol>
                <a:gridCol w="566900">
                  <a:extLst>
                    <a:ext uri="{9D8B030D-6E8A-4147-A177-3AD203B41FA5}">
                      <a16:colId xmlns:a16="http://schemas.microsoft.com/office/drawing/2014/main" val="20005"/>
                    </a:ext>
                  </a:extLst>
                </a:gridCol>
                <a:gridCol w="566900">
                  <a:extLst>
                    <a:ext uri="{9D8B030D-6E8A-4147-A177-3AD203B41FA5}">
                      <a16:colId xmlns:a16="http://schemas.microsoft.com/office/drawing/2014/main" val="20006"/>
                    </a:ext>
                  </a:extLst>
                </a:gridCol>
                <a:gridCol w="566900">
                  <a:extLst>
                    <a:ext uri="{9D8B030D-6E8A-4147-A177-3AD203B41FA5}">
                      <a16:colId xmlns:a16="http://schemas.microsoft.com/office/drawing/2014/main" val="20007"/>
                    </a:ext>
                  </a:extLst>
                </a:gridCol>
                <a:gridCol w="566900">
                  <a:extLst>
                    <a:ext uri="{9D8B030D-6E8A-4147-A177-3AD203B41FA5}">
                      <a16:colId xmlns:a16="http://schemas.microsoft.com/office/drawing/2014/main" val="20008"/>
                    </a:ext>
                  </a:extLst>
                </a:gridCol>
                <a:gridCol w="566900">
                  <a:extLst>
                    <a:ext uri="{9D8B030D-6E8A-4147-A177-3AD203B41FA5}">
                      <a16:colId xmlns:a16="http://schemas.microsoft.com/office/drawing/2014/main" val="20009"/>
                    </a:ext>
                  </a:extLst>
                </a:gridCol>
                <a:gridCol w="566900">
                  <a:extLst>
                    <a:ext uri="{9D8B030D-6E8A-4147-A177-3AD203B41FA5}">
                      <a16:colId xmlns:a16="http://schemas.microsoft.com/office/drawing/2014/main" val="20010"/>
                    </a:ext>
                  </a:extLst>
                </a:gridCol>
                <a:gridCol w="566900">
                  <a:extLst>
                    <a:ext uri="{9D8B030D-6E8A-4147-A177-3AD203B41FA5}">
                      <a16:colId xmlns:a16="http://schemas.microsoft.com/office/drawing/2014/main" val="20011"/>
                    </a:ext>
                  </a:extLst>
                </a:gridCol>
                <a:gridCol w="566900">
                  <a:extLst>
                    <a:ext uri="{9D8B030D-6E8A-4147-A177-3AD203B41FA5}">
                      <a16:colId xmlns:a16="http://schemas.microsoft.com/office/drawing/2014/main" val="20012"/>
                    </a:ext>
                  </a:extLst>
                </a:gridCol>
                <a:gridCol w="566900">
                  <a:extLst>
                    <a:ext uri="{9D8B030D-6E8A-4147-A177-3AD203B41FA5}">
                      <a16:colId xmlns:a16="http://schemas.microsoft.com/office/drawing/2014/main" val="20013"/>
                    </a:ext>
                  </a:extLst>
                </a:gridCol>
                <a:gridCol w="566900">
                  <a:extLst>
                    <a:ext uri="{9D8B030D-6E8A-4147-A177-3AD203B41FA5}">
                      <a16:colId xmlns:a16="http://schemas.microsoft.com/office/drawing/2014/main" val="20014"/>
                    </a:ext>
                  </a:extLst>
                </a:gridCol>
                <a:gridCol w="566900">
                  <a:extLst>
                    <a:ext uri="{9D8B030D-6E8A-4147-A177-3AD203B41FA5}">
                      <a16:colId xmlns:a16="http://schemas.microsoft.com/office/drawing/2014/main" val="20015"/>
                    </a:ext>
                  </a:extLst>
                </a:gridCol>
                <a:gridCol w="566900">
                  <a:extLst>
                    <a:ext uri="{9D8B030D-6E8A-4147-A177-3AD203B41FA5}">
                      <a16:colId xmlns:a16="http://schemas.microsoft.com/office/drawing/2014/main" val="20016"/>
                    </a:ext>
                  </a:extLst>
                </a:gridCol>
                <a:gridCol w="566900">
                  <a:extLst>
                    <a:ext uri="{9D8B030D-6E8A-4147-A177-3AD203B41FA5}">
                      <a16:colId xmlns:a16="http://schemas.microsoft.com/office/drawing/2014/main" val="20017"/>
                    </a:ext>
                  </a:extLst>
                </a:gridCol>
                <a:gridCol w="566900">
                  <a:extLst>
                    <a:ext uri="{9D8B030D-6E8A-4147-A177-3AD203B41FA5}">
                      <a16:colId xmlns:a16="http://schemas.microsoft.com/office/drawing/2014/main" val="20018"/>
                    </a:ext>
                  </a:extLst>
                </a:gridCol>
                <a:gridCol w="566900">
                  <a:extLst>
                    <a:ext uri="{9D8B030D-6E8A-4147-A177-3AD203B41FA5}">
                      <a16:colId xmlns:a16="http://schemas.microsoft.com/office/drawing/2014/main" val="20019"/>
                    </a:ext>
                  </a:extLst>
                </a:gridCol>
                <a:gridCol w="566900">
                  <a:extLst>
                    <a:ext uri="{9D8B030D-6E8A-4147-A177-3AD203B41FA5}">
                      <a16:colId xmlns:a16="http://schemas.microsoft.com/office/drawing/2014/main" val="20020"/>
                    </a:ext>
                  </a:extLst>
                </a:gridCol>
                <a:gridCol w="566900">
                  <a:extLst>
                    <a:ext uri="{9D8B030D-6E8A-4147-A177-3AD203B41FA5}">
                      <a16:colId xmlns:a16="http://schemas.microsoft.com/office/drawing/2014/main" val="20021"/>
                    </a:ext>
                  </a:extLst>
                </a:gridCol>
              </a:tblGrid>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2"/>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3"/>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4"/>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5"/>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6"/>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7"/>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09"/>
                  </a:ext>
                </a:extLst>
              </a:tr>
              <a:tr h="52828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10"/>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11"/>
                  </a:ext>
                </a:extLst>
              </a:tr>
              <a:tr h="563700">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900" u="none" strike="noStrike" cap="none"/>
                    </a:p>
                  </a:txBody>
                  <a:tcPr marL="121900" marR="121900" marT="121900" marB="121900">
                    <a:lnL w="9525" cap="flat" cmpd="sng">
                      <a:solidFill>
                        <a:srgbClr val="FFDDE1"/>
                      </a:solidFill>
                      <a:prstDash val="solid"/>
                      <a:round/>
                      <a:headEnd type="none" w="sm" len="sm"/>
                      <a:tailEnd type="none" w="sm" len="sm"/>
                    </a:lnL>
                    <a:lnR w="9525" cap="flat" cmpd="sng">
                      <a:solidFill>
                        <a:srgbClr val="FFDDE1"/>
                      </a:solidFill>
                      <a:prstDash val="solid"/>
                      <a:round/>
                      <a:headEnd type="none" w="sm" len="sm"/>
                      <a:tailEnd type="none" w="sm" len="sm"/>
                    </a:lnR>
                    <a:lnT w="9525" cap="flat" cmpd="sng">
                      <a:solidFill>
                        <a:srgbClr val="FFDDE1"/>
                      </a:solidFill>
                      <a:prstDash val="solid"/>
                      <a:round/>
                      <a:headEnd type="none" w="sm" len="sm"/>
                      <a:tailEnd type="none" w="sm" len="sm"/>
                    </a:lnT>
                    <a:lnB w="9525" cap="flat" cmpd="sng">
                      <a:solidFill>
                        <a:srgbClr val="FFDDE1"/>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238" name="Google Shape;238;p17"/>
          <p:cNvSpPr/>
          <p:nvPr/>
        </p:nvSpPr>
        <p:spPr>
          <a:xfrm>
            <a:off x="-59533" y="6352333"/>
            <a:ext cx="12342800" cy="546000"/>
          </a:xfrm>
          <a:prstGeom prst="rect">
            <a:avLst/>
          </a:prstGeom>
          <a:solidFill>
            <a:srgbClr val="CFC4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17"/>
          <p:cNvSpPr/>
          <p:nvPr/>
        </p:nvSpPr>
        <p:spPr>
          <a:xfrm>
            <a:off x="972333" y="6468567"/>
            <a:ext cx="2233200" cy="327200"/>
          </a:xfrm>
          <a:prstGeom prst="roundRect">
            <a:avLst>
              <a:gd name="adj" fmla="val 5000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17"/>
          <p:cNvSpPr/>
          <p:nvPr/>
        </p:nvSpPr>
        <p:spPr>
          <a:xfrm rot="-1191093">
            <a:off x="575401" y="6498648"/>
            <a:ext cx="163729" cy="267107"/>
          </a:xfrm>
          <a:prstGeom prst="moon">
            <a:avLst>
              <a:gd name="adj" fmla="val 46458"/>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17"/>
          <p:cNvSpPr/>
          <p:nvPr/>
        </p:nvSpPr>
        <p:spPr>
          <a:xfrm>
            <a:off x="3438800"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17"/>
          <p:cNvSpPr/>
          <p:nvPr/>
        </p:nvSpPr>
        <p:spPr>
          <a:xfrm>
            <a:off x="3699133" y="6555533"/>
            <a:ext cx="139600" cy="1396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17"/>
          <p:cNvSpPr/>
          <p:nvPr/>
        </p:nvSpPr>
        <p:spPr>
          <a:xfrm>
            <a:off x="8786800" y="266701"/>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17"/>
          <p:cNvSpPr/>
          <p:nvPr/>
        </p:nvSpPr>
        <p:spPr>
          <a:xfrm>
            <a:off x="351700" y="503253"/>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17"/>
          <p:cNvSpPr/>
          <p:nvPr/>
        </p:nvSpPr>
        <p:spPr>
          <a:xfrm>
            <a:off x="7041671" y="779785"/>
            <a:ext cx="1018757" cy="206420"/>
          </a:xfrm>
          <a:custGeom>
            <a:avLst/>
            <a:gdLst/>
            <a:ahLst/>
            <a:cxnLst/>
            <a:rect l="l" t="t" r="r" b="b"/>
            <a:pathLst>
              <a:path w="41486" h="8407" extrusionOk="0">
                <a:moveTo>
                  <a:pt x="20634" y="0"/>
                </a:moveTo>
                <a:cubicBezTo>
                  <a:pt x="17056" y="0"/>
                  <a:pt x="13716" y="1990"/>
                  <a:pt x="11963" y="5126"/>
                </a:cubicBezTo>
                <a:cubicBezTo>
                  <a:pt x="10806" y="4837"/>
                  <a:pt x="9551" y="4644"/>
                  <a:pt x="8297" y="4644"/>
                </a:cubicBezTo>
                <a:cubicBezTo>
                  <a:pt x="4342" y="4644"/>
                  <a:pt x="1061" y="6284"/>
                  <a:pt x="0" y="8406"/>
                </a:cubicBezTo>
                <a:lnTo>
                  <a:pt x="41485" y="8406"/>
                </a:lnTo>
                <a:cubicBezTo>
                  <a:pt x="40714" y="6284"/>
                  <a:pt x="38012" y="4644"/>
                  <a:pt x="34828" y="4644"/>
                </a:cubicBezTo>
                <a:cubicBezTo>
                  <a:pt x="33381" y="4644"/>
                  <a:pt x="31934" y="5030"/>
                  <a:pt x="30680" y="5705"/>
                </a:cubicBezTo>
                <a:cubicBezTo>
                  <a:pt x="29013" y="2187"/>
                  <a:pt x="25481" y="1"/>
                  <a:pt x="21617" y="1"/>
                </a:cubicBezTo>
                <a:cubicBezTo>
                  <a:pt x="21455" y="1"/>
                  <a:pt x="21292" y="5"/>
                  <a:pt x="21129" y="13"/>
                </a:cubicBezTo>
                <a:cubicBezTo>
                  <a:pt x="20963" y="4"/>
                  <a:pt x="20799" y="0"/>
                  <a:pt x="206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17"/>
          <p:cNvSpPr/>
          <p:nvPr/>
        </p:nvSpPr>
        <p:spPr>
          <a:xfrm>
            <a:off x="11599200" y="1960035"/>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17"/>
          <p:cNvSpPr/>
          <p:nvPr/>
        </p:nvSpPr>
        <p:spPr>
          <a:xfrm>
            <a:off x="290667" y="5155301"/>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17"/>
          <p:cNvSpPr/>
          <p:nvPr/>
        </p:nvSpPr>
        <p:spPr>
          <a:xfrm>
            <a:off x="10845584" y="4794320"/>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9955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a:p>
        </p:txBody>
      </p:sp>
      <p:pic>
        <p:nvPicPr>
          <p:cNvPr id="9" name="Picture 8">
            <a:extLst>
              <a:ext uri="{FF2B5EF4-FFF2-40B4-BE49-F238E27FC236}">
                <a16:creationId xmlns:a16="http://schemas.microsoft.com/office/drawing/2014/main" id="{7A5CEDBC-6004-9A4F-894A-0811BEF44CBC}"/>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0" name="Title 1">
            <a:extLst>
              <a:ext uri="{FF2B5EF4-FFF2-40B4-BE49-F238E27FC236}">
                <a16:creationId xmlns:a16="http://schemas.microsoft.com/office/drawing/2014/main" id="{8CBF429E-ABE5-8C4D-AFFE-1E4B777D4214}"/>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Gotham Office" panose="02000000000000000000" pitchFamily="2" charset="0"/>
                <a:cs typeface="Arial Narrow" panose="020B0604020202020204" pitchFamily="34" charset="0"/>
              </a:defRPr>
            </a:lvl1pPr>
          </a:lstStyle>
          <a:p>
            <a:r>
              <a:rPr lang="en-US"/>
              <a:t>CLICK TO EDIT Slide TITLE STYLE LONG VERSION WITH MULTIPLE LINES</a:t>
            </a:r>
          </a:p>
        </p:txBody>
      </p:sp>
      <p:sp>
        <p:nvSpPr>
          <p:cNvPr id="11" name="Text Placeholder 9">
            <a:extLst>
              <a:ext uri="{FF2B5EF4-FFF2-40B4-BE49-F238E27FC236}">
                <a16:creationId xmlns:a16="http://schemas.microsoft.com/office/drawing/2014/main" id="{F31043C5-337E-E74B-8556-592F0BC5D6F6}"/>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bg1"/>
                </a:solidFill>
                <a:latin typeface="Gotham Office" panose="02000000000000000000" pitchFamily="2" charset="0"/>
                <a:cs typeface="Arial" panose="020B0604020202020204" pitchFamily="34" charset="0"/>
              </a:defRPr>
            </a:lvl1pPr>
            <a:lvl2pPr marL="457200" indent="0">
              <a:buNone/>
              <a:defRPr/>
            </a:lvl2pPr>
          </a:lstStyle>
          <a:p>
            <a:pPr lvl="0"/>
            <a:r>
              <a:rPr lang="en-US"/>
              <a:t>Click to edit slide subhead</a:t>
            </a:r>
          </a:p>
        </p:txBody>
      </p:sp>
      <p:sp>
        <p:nvSpPr>
          <p:cNvPr id="12" name="Content Placeholder 3">
            <a:extLst>
              <a:ext uri="{FF2B5EF4-FFF2-40B4-BE49-F238E27FC236}">
                <a16:creationId xmlns:a16="http://schemas.microsoft.com/office/drawing/2014/main" id="{838E14DD-E463-2445-8BD2-4EE50FE1C589}"/>
              </a:ext>
            </a:extLst>
          </p:cNvPr>
          <p:cNvSpPr>
            <a:spLocks noGrp="1"/>
          </p:cNvSpPr>
          <p:nvPr>
            <p:ph sz="quarter" idx="14" hasCustomPrompt="1"/>
          </p:nvPr>
        </p:nvSpPr>
        <p:spPr>
          <a:xfrm>
            <a:off x="838200" y="3429000"/>
            <a:ext cx="10560050" cy="2443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20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58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3905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14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186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53262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8153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9506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8/17/2023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396037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6852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15180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3.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slide title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FCF9-C27D-F94F-AF79-7DABFD39A70C}" type="datetime4">
              <a:rPr lang="en-US" smtClean="0"/>
              <a:t>August 17, 2023</a:t>
            </a:fld>
            <a:endParaRPr lang="en-US"/>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9372926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5" r:id="rId5"/>
    <p:sldLayoutId id="2147483666" r:id="rId6"/>
    <p:sldLayoutId id="2147483667" r:id="rId7"/>
    <p:sldLayoutId id="2147483668" r:id="rId8"/>
    <p:sldLayoutId id="2147483669" r:id="rId9"/>
    <p:sldLayoutId id="2147483670" r:id="rId10"/>
    <p:sldLayoutId id="2147483653" r:id="rId11"/>
    <p:sldLayoutId id="2147483671" r:id="rId12"/>
    <p:sldLayoutId id="2147483672" r:id="rId13"/>
    <p:sldLayoutId id="2147483673" r:id="rId14"/>
    <p:sldLayoutId id="2147483651" r:id="rId15"/>
    <p:sldLayoutId id="2147483652" r:id="rId16"/>
    <p:sldLayoutId id="2147483674" r:id="rId17"/>
    <p:sldLayoutId id="2147483675" r:id="rId18"/>
    <p:sldLayoutId id="2147483679" r:id="rId19"/>
    <p:sldLayoutId id="2147483676" r:id="rId20"/>
    <p:sldLayoutId id="2147483677" r:id="rId21"/>
    <p:sldLayoutId id="2147483678" r:id="rId22"/>
    <p:sldLayoutId id="2147483683" r:id="rId23"/>
    <p:sldLayoutId id="2147483681" r:id="rId24"/>
    <p:sldLayoutId id="2147483682" r:id="rId25"/>
    <p:sldLayoutId id="2147483680" r:id="rId26"/>
    <p:sldLayoutId id="2147483695" r:id="rId27"/>
    <p:sldLayoutId id="2147483684" r:id="rId28"/>
    <p:sldLayoutId id="2147483696" r:id="rId29"/>
    <p:sldLayoutId id="2147483685" r:id="rId30"/>
    <p:sldLayoutId id="2147483697" r:id="rId31"/>
    <p:sldLayoutId id="2147483654" r:id="rId32"/>
    <p:sldLayoutId id="2147483686" r:id="rId33"/>
    <p:sldLayoutId id="2147483687" r:id="rId34"/>
    <p:sldLayoutId id="2147483698" r:id="rId35"/>
    <p:sldLayoutId id="2147483699" r:id="rId36"/>
    <p:sldLayoutId id="2147483700" r:id="rId37"/>
    <p:sldLayoutId id="2147483688" r:id="rId38"/>
    <p:sldLayoutId id="2147483701" r:id="rId39"/>
    <p:sldLayoutId id="2147483689" r:id="rId40"/>
    <p:sldLayoutId id="2147483702" r:id="rId41"/>
    <p:sldLayoutId id="2147483711" r:id="rId42"/>
    <p:sldLayoutId id="2147483703" r:id="rId43"/>
    <p:sldLayoutId id="2147483712" r:id="rId44"/>
    <p:sldLayoutId id="2147483690" r:id="rId45"/>
    <p:sldLayoutId id="2147483704" r:id="rId46"/>
    <p:sldLayoutId id="2147483710" r:id="rId47"/>
    <p:sldLayoutId id="2147483692" r:id="rId48"/>
    <p:sldLayoutId id="2147483693" r:id="rId49"/>
    <p:sldLayoutId id="2147483694" r:id="rId50"/>
    <p:sldLayoutId id="2147483709" r:id="rId51"/>
    <p:sldLayoutId id="2147483705" r:id="rId52"/>
    <p:sldLayoutId id="2147483706" r:id="rId53"/>
    <p:sldLayoutId id="2147483707" r:id="rId54"/>
    <p:sldLayoutId id="2147483708" r:id="rId55"/>
    <p:sldLayoutId id="2147483713" r:id="rId56"/>
    <p:sldLayoutId id="2147483714" r:id="rId57"/>
  </p:sldLayoutIdLst>
  <p:hf hdr="0" ftr="0"/>
  <p:txStyles>
    <p:titleStyle>
      <a:lvl1pPr algn="l" defTabSz="914400" rtl="0" eaLnBrk="1" latinLnBrk="0" hangingPunct="1">
        <a:lnSpc>
          <a:spcPct val="90000"/>
        </a:lnSpc>
        <a:spcBef>
          <a:spcPct val="0"/>
        </a:spcBef>
        <a:buNone/>
        <a:defRPr sz="4400" b="1" i="0" kern="1200" baseline="0">
          <a:solidFill>
            <a:schemeClr val="tx1"/>
          </a:solidFill>
          <a:latin typeface="Gotham Office"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Gotham Offic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Gotham Offic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Gotham Offic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1pPr>
            <a:lvl2pPr marR="0" lvl="1"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2pPr>
            <a:lvl3pPr marR="0" lvl="2"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3pPr>
            <a:lvl4pPr marR="0" lvl="3"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4pPr>
            <a:lvl5pPr marR="0" lvl="4"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5pPr>
            <a:lvl6pPr marR="0" lvl="5"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6pPr>
            <a:lvl7pPr marR="0" lvl="6"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7pPr>
            <a:lvl8pPr marR="0" lvl="7"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8pPr>
            <a:lvl9pPr marR="0" lvl="8"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44122659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1pPr>
            <a:lvl2pPr marR="0" lvl="1"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2pPr>
            <a:lvl3pPr marR="0" lvl="2"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3pPr>
            <a:lvl4pPr marR="0" lvl="3"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4pPr>
            <a:lvl5pPr marR="0" lvl="4"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5pPr>
            <a:lvl6pPr marR="0" lvl="5"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6pPr>
            <a:lvl7pPr marR="0" lvl="6"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7pPr>
            <a:lvl8pPr marR="0" lvl="7"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8pPr>
            <a:lvl9pPr marR="0" lvl="8" algn="l" rtl="0">
              <a:lnSpc>
                <a:spcPct val="100000"/>
              </a:lnSpc>
              <a:spcBef>
                <a:spcPts val="0"/>
              </a:spcBef>
              <a:spcAft>
                <a:spcPts val="0"/>
              </a:spcAft>
              <a:buClr>
                <a:schemeClr val="dk1"/>
              </a:buClr>
              <a:buSzPts val="2300"/>
              <a:buFont typeface="Unbounded"/>
              <a:buNone/>
              <a:defRPr sz="2300" b="1" i="0" u="none" strike="noStrike" cap="none">
                <a:solidFill>
                  <a:schemeClr val="dk1"/>
                </a:solidFill>
                <a:latin typeface="Unbounded"/>
                <a:ea typeface="Unbounded"/>
                <a:cs typeface="Unbounded"/>
                <a:sym typeface="Unbounded"/>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85950715"/>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8/17/2023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67664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81.xml"/><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mailto:writing@Louisville.edu" TargetMode="External"/><Relationship Id="rId7"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 Id="rId9" Type="http://schemas.openxmlformats.org/officeDocument/2006/relationships/image" Target="../media/image11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hyperlink" Target="https://studyinthestates.dhs.gov/sevis-help-hub/student-records/manage-program-dates-registration-and-course-load/reduced-course"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i94.cbp.dhs.gov/" TargetMode="External"/><Relationship Id="rId2" Type="http://schemas.openxmlformats.org/officeDocument/2006/relationships/hyperlink" Target="http://travel.state.gov/"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hyperlink" Target="mailto:dos@louisville.edu" TargetMode="External"/><Relationship Id="rId2" Type="http://schemas.openxmlformats.org/officeDocument/2006/relationships/image" Target="../media/image34.png"/><Relationship Id="rId1" Type="http://schemas.openxmlformats.org/officeDocument/2006/relationships/slideLayout" Target="../slideLayouts/slideLayout91.xml"/><Relationship Id="rId6" Type="http://schemas.openxmlformats.org/officeDocument/2006/relationships/image" Target="../media/image38.png"/><Relationship Id="rId11" Type="http://schemas.openxmlformats.org/officeDocument/2006/relationships/hyperlink" Target="http://www.louisivlle.edu/dos" TargetMode="External"/><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image" Target="../media/image32.png"/><Relationship Id="rId1" Type="http://schemas.openxmlformats.org/officeDocument/2006/relationships/slideLayout" Target="../slideLayouts/slideLayout91.xml"/><Relationship Id="rId4" Type="http://schemas.openxmlformats.org/officeDocument/2006/relationships/hyperlink" Target="mailto:dos@louisville.edu"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louisville.edu/dos/facultystaff/compassionate-withdrawal-policy" TargetMode="External"/><Relationship Id="rId13" Type="http://schemas.openxmlformats.org/officeDocument/2006/relationships/hyperlink" Target="https://louisville.edu/dos/help/studentconcern/reporting-a-student-concern" TargetMode="External"/><Relationship Id="rId3" Type="http://schemas.openxmlformats.org/officeDocument/2006/relationships/hyperlink" Target="mailto:dos@louisville.edu" TargetMode="External"/><Relationship Id="rId7" Type="http://schemas.openxmlformats.org/officeDocument/2006/relationships/hyperlink" Target="https://louisville.edu/cardsspeak" TargetMode="External"/><Relationship Id="rId12" Type="http://schemas.openxmlformats.org/officeDocument/2006/relationships/hyperlink" Target="https://louisville.edu/dos/help/disciplinary" TargetMode="External"/><Relationship Id="rId2" Type="http://schemas.openxmlformats.org/officeDocument/2006/relationships/hyperlink" Target="http://www.louisivlle.edu/dos" TargetMode="External"/><Relationship Id="rId16" Type="http://schemas.openxmlformats.org/officeDocument/2006/relationships/hyperlink" Target="http://louisville.edu/dos/students/studentpoliciesandprocedures/student-sexual-misconduct-policy" TargetMode="External"/><Relationship Id="rId1" Type="http://schemas.openxmlformats.org/officeDocument/2006/relationships/slideLayout" Target="../slideLayouts/slideLayout97.xml"/><Relationship Id="rId6" Type="http://schemas.openxmlformats.org/officeDocument/2006/relationships/hyperlink" Target="https://louisville.edu/dos/help/studentadvocate" TargetMode="External"/><Relationship Id="rId11" Type="http://schemas.openxmlformats.org/officeDocument/2006/relationships/hyperlink" Target="https://louisville.edu/dos/help/studentemergencyfund" TargetMode="External"/><Relationship Id="rId5" Type="http://schemas.openxmlformats.org/officeDocument/2006/relationships/hyperlink" Target="https://louisville.edu/dos/facultystaff/absence-notification" TargetMode="External"/><Relationship Id="rId15" Type="http://schemas.openxmlformats.org/officeDocument/2006/relationships/hyperlink" Target="https://louisville.edu/dos/students/studentpoliciesandprocedures/pregnancy-policy/Student%20Pregnancy%20Accommodation%20Policy_8.13.19.pdf" TargetMode="External"/><Relationship Id="rId10" Type="http://schemas.openxmlformats.org/officeDocument/2006/relationships/hyperlink" Target="https://louisville.concerncenter.com/" TargetMode="External"/><Relationship Id="rId4" Type="http://schemas.openxmlformats.org/officeDocument/2006/relationships/image" Target="../media/image44.png"/><Relationship Id="rId9" Type="http://schemas.openxmlformats.org/officeDocument/2006/relationships/hyperlink" Target="https://louisville.edu/dos/help/student-complaint-procedure" TargetMode="External"/><Relationship Id="rId14" Type="http://schemas.openxmlformats.org/officeDocument/2006/relationships/hyperlink" Target="https://louisville.edu/dos/facultystaff/student-care-tea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image" Target="../media/image45.png"/><Relationship Id="rId1" Type="http://schemas.openxmlformats.org/officeDocument/2006/relationships/slideLayout" Target="../slideLayouts/slideLayout91.xml"/><Relationship Id="rId5" Type="http://schemas.openxmlformats.org/officeDocument/2006/relationships/hyperlink" Target="http://www.louisville.edu/dos" TargetMode="External"/><Relationship Id="rId4" Type="http://schemas.openxmlformats.org/officeDocument/2006/relationships/hyperlink" Target="mailto:dos@louisville.edu"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hyperlink" Target="http://louisville.edu/dos/students/codeofconduct" TargetMode="External"/><Relationship Id="rId1" Type="http://schemas.openxmlformats.org/officeDocument/2006/relationships/slideLayout" Target="../slideLayouts/slideLayout91.xml"/><Relationship Id="rId4" Type="http://schemas.openxmlformats.org/officeDocument/2006/relationships/hyperlink" Target="mailto:dos@louisville.ed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image" Target="../media/image47.png"/><Relationship Id="rId1" Type="http://schemas.openxmlformats.org/officeDocument/2006/relationships/slideLayout" Target="../slideLayouts/slideLayout91.xml"/><Relationship Id="rId4" Type="http://schemas.openxmlformats.org/officeDocument/2006/relationships/hyperlink" Target="mailto:dos@louisville.edu"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hyperlink" Target="mailto:dos@louisville.edu" TargetMode="External"/><Relationship Id="rId2" Type="http://schemas.openxmlformats.org/officeDocument/2006/relationships/hyperlink" Target="http://www.louisivlle.edu/dos" TargetMode="Externa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image" Target="../media/image49.png"/><Relationship Id="rId1" Type="http://schemas.openxmlformats.org/officeDocument/2006/relationships/slideLayout" Target="../slideLayouts/slideLayout97.xml"/><Relationship Id="rId4" Type="http://schemas.openxmlformats.org/officeDocument/2006/relationships/hyperlink" Target="mailto:dos@louisville.ed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dos@louisville.edu" TargetMode="External"/><Relationship Id="rId7" Type="http://schemas.openxmlformats.org/officeDocument/2006/relationships/hyperlink" Target="mailto:advocate@louisville.edu" TargetMode="External"/><Relationship Id="rId2" Type="http://schemas.openxmlformats.org/officeDocument/2006/relationships/hyperlink" Target="http://www.louisivlle.edu/dos" TargetMode="External"/><Relationship Id="rId1" Type="http://schemas.openxmlformats.org/officeDocument/2006/relationships/slideLayout" Target="../slideLayouts/slideLayout91.xml"/><Relationship Id="rId6" Type="http://schemas.openxmlformats.org/officeDocument/2006/relationships/image" Target="../media/image51.png"/><Relationship Id="rId5" Type="http://schemas.openxmlformats.org/officeDocument/2006/relationships/hyperlink" Target="mailto:Joy.hart@louisville.edu"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hyperlink" Target="https://louisville.edu/dos/help/student-complaint-procedure" TargetMode="External"/><Relationship Id="rId1" Type="http://schemas.openxmlformats.org/officeDocument/2006/relationships/slideLayout" Target="../slideLayouts/slideLayout94.xml"/><Relationship Id="rId4" Type="http://schemas.openxmlformats.org/officeDocument/2006/relationships/hyperlink" Target="mailto:dos@louisville.ed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16/j.jad.2021.11.006" TargetMode="External"/><Relationship Id="rId2" Type="http://schemas.openxmlformats.org/officeDocument/2006/relationships/hyperlink" Target="https://www.jmhhb.org/article.asp?issn=0971-8990;year=2020;volume=25;issue=1;spage=10;epage=13;aulast=Shah" TargetMode="External"/><Relationship Id="rId1" Type="http://schemas.openxmlformats.org/officeDocument/2006/relationships/slideLayout" Target="../slideLayouts/slideLayout91.xml"/><Relationship Id="rId6" Type="http://schemas.openxmlformats.org/officeDocument/2006/relationships/hyperlink" Target="mailto:dos@louisville.edu" TargetMode="External"/><Relationship Id="rId5" Type="http://schemas.openxmlformats.org/officeDocument/2006/relationships/hyperlink" Target="http://www.louisivlle.edu/dos" TargetMode="External"/><Relationship Id="rId4" Type="http://schemas.openxmlformats.org/officeDocument/2006/relationships/hyperlink" Target="https://jedfoundation.org/news-views/survey-of-college-student-mental-health-in-202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dos@louisville.edu" TargetMode="External"/><Relationship Id="rId2" Type="http://schemas.openxmlformats.org/officeDocument/2006/relationships/hyperlink" Target="http://www.louisivlle.edu/dos" TargetMode="External"/><Relationship Id="rId1" Type="http://schemas.openxmlformats.org/officeDocument/2006/relationships/slideLayout" Target="../slideLayouts/slideLayout9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1.xml"/><Relationship Id="rId5" Type="http://schemas.openxmlformats.org/officeDocument/2006/relationships/hyperlink" Target="mailto:dos@louisville.edu" TargetMode="External"/><Relationship Id="rId4" Type="http://schemas.openxmlformats.org/officeDocument/2006/relationships/hyperlink" Target="http://www.louisivlle.edu/do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image" Target="../media/image45.png"/><Relationship Id="rId1" Type="http://schemas.openxmlformats.org/officeDocument/2006/relationships/slideLayout" Target="../slideLayouts/slideLayout91.xml"/><Relationship Id="rId5" Type="http://schemas.openxmlformats.org/officeDocument/2006/relationships/hyperlink" Target="http://www.louisville.edu/dos" TargetMode="External"/><Relationship Id="rId4" Type="http://schemas.openxmlformats.org/officeDocument/2006/relationships/hyperlink" Target="mailto:dos@louisville.ed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hyperlink" Target="http://www.louisville.edu/events"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hyperlink" Target="http://www.louisivlle.edu/dos" TargetMode="External"/><Relationship Id="rId2" Type="http://schemas.openxmlformats.org/officeDocument/2006/relationships/image" Target="../media/image61.png"/><Relationship Id="rId1" Type="http://schemas.openxmlformats.org/officeDocument/2006/relationships/slideLayout" Target="../slideLayouts/slideLayout90.xml"/><Relationship Id="rId4" Type="http://schemas.openxmlformats.org/officeDocument/2006/relationships/hyperlink" Target="mailto:dos@louisville.ed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hyperlink" Target="https://louisville.edu/oapa/consumer-information-1/ferpa" TargetMode="External"/><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3" Type="http://schemas.openxmlformats.org/officeDocument/2006/relationships/hyperlink" Target="mailto:bursar@louisville.edu" TargetMode="External"/><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hyperlink" Target="https://louisville.edu/bursar/payment/wire" TargetMode="External"/><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jpg"/><Relationship Id="rId1" Type="http://schemas.openxmlformats.org/officeDocument/2006/relationships/slideLayout" Target="../slideLayouts/slideLayout56.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png"/><Relationship Id="rId1" Type="http://schemas.openxmlformats.org/officeDocument/2006/relationships/slideLayout" Target="../slideLayouts/slideLayout56.xm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3" Type="http://schemas.openxmlformats.org/officeDocument/2006/relationships/hyperlink" Target="mailto:bursar@louisville.edu" TargetMode="External"/><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ouisville.myahpcare.com/" TargetMode="Externa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2" Type="http://schemas.openxmlformats.org/officeDocument/2006/relationships/hyperlink" Target="mailto:Stuins@louisville.edu" TargetMode="Externa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7.xml.rels><?xml version="1.0" encoding="UTF-8" standalone="yes"?>
<Relationships xmlns="http://schemas.openxmlformats.org/package/2006/relationships"><Relationship Id="rId3" Type="http://schemas.openxmlformats.org/officeDocument/2006/relationships/hyperlink" Target="mailto:writing@louisville.edu" TargetMode="Externa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g"/></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BB19-8842-59BC-2506-C44CD034C31B}"/>
              </a:ext>
            </a:extLst>
          </p:cNvPr>
          <p:cNvSpPr>
            <a:spLocks noGrp="1"/>
          </p:cNvSpPr>
          <p:nvPr>
            <p:ph type="ctrTitle"/>
          </p:nvPr>
        </p:nvSpPr>
        <p:spPr>
          <a:xfrm>
            <a:off x="5181600" y="1595582"/>
            <a:ext cx="6788726" cy="2967182"/>
          </a:xfrm>
          <a:noFill/>
          <a:ln w="57150">
            <a:solidFill>
              <a:schemeClr val="bg2"/>
            </a:solidFill>
          </a:ln>
          <a:effectLst>
            <a:glow rad="101600">
              <a:schemeClr val="bg1">
                <a:alpha val="40000"/>
              </a:schemeClr>
            </a:glow>
          </a:effectLst>
        </p:spPr>
        <p:txBody>
          <a:bodyPr anchor="ctr"/>
          <a:lstStyle/>
          <a:p>
            <a:pPr algn="ctr"/>
            <a:r>
              <a:rPr lang="en-US" sz="6000" b="0" dirty="0"/>
              <a:t>Welcome New International Students</a:t>
            </a:r>
          </a:p>
        </p:txBody>
      </p:sp>
    </p:spTree>
    <p:extLst>
      <p:ext uri="{BB962C8B-B14F-4D97-AF65-F5344CB8AC3E}">
        <p14:creationId xmlns:p14="http://schemas.microsoft.com/office/powerpoint/2010/main" val="2224143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9F80C-2598-4E6D-3379-845347E3A7BC}"/>
              </a:ext>
            </a:extLst>
          </p:cNvPr>
          <p:cNvSpPr>
            <a:spLocks noGrp="1"/>
          </p:cNvSpPr>
          <p:nvPr>
            <p:ph type="sldNum" sz="quarter" idx="12"/>
          </p:nvPr>
        </p:nvSpPr>
        <p:spPr/>
        <p:txBody>
          <a:bodyPr/>
          <a:lstStyle/>
          <a:p>
            <a:endParaRPr lang="en-US" dirty="0"/>
          </a:p>
        </p:txBody>
      </p:sp>
      <p:sp>
        <p:nvSpPr>
          <p:cNvPr id="4" name="Content Placeholder 3">
            <a:extLst>
              <a:ext uri="{FF2B5EF4-FFF2-40B4-BE49-F238E27FC236}">
                <a16:creationId xmlns:a16="http://schemas.microsoft.com/office/drawing/2014/main" id="{C3D724C8-DBFD-CF67-C4C9-9350374A2A64}"/>
              </a:ext>
            </a:extLst>
          </p:cNvPr>
          <p:cNvSpPr>
            <a:spLocks noGrp="1"/>
          </p:cNvSpPr>
          <p:nvPr>
            <p:ph sz="quarter" idx="13"/>
          </p:nvPr>
        </p:nvSpPr>
        <p:spPr>
          <a:xfrm>
            <a:off x="838200" y="1631852"/>
            <a:ext cx="10125075" cy="3203722"/>
          </a:xfrm>
        </p:spPr>
        <p:txBody>
          <a:bodyPr>
            <a:normAutofit/>
          </a:bodyPr>
          <a:lstStyle/>
          <a:p>
            <a:pPr marL="0" indent="0">
              <a:buNone/>
            </a:pPr>
            <a:r>
              <a:rPr lang="en-US" sz="3200" dirty="0"/>
              <a:t>No more than the equivalent of one class or three credits per term or semester may be counted toward the full course of study requirement if the class is taken </a:t>
            </a:r>
            <a:r>
              <a:rPr lang="en-US" sz="3200" b="0" i="0" dirty="0">
                <a:effectLst/>
                <a:latin typeface="source_sans_proregular"/>
              </a:rPr>
              <a:t>on-line or through distance education and does not require the student's physical attendance for classes, examination or other purposes integral to completion of the class.</a:t>
            </a:r>
            <a:r>
              <a:rPr lang="en-US" sz="3200" dirty="0"/>
              <a:t> </a:t>
            </a:r>
          </a:p>
          <a:p>
            <a:pPr marL="0" indent="0">
              <a:buNone/>
            </a:pPr>
            <a:endParaRPr lang="en-US" sz="3200" dirty="0"/>
          </a:p>
        </p:txBody>
      </p:sp>
      <p:sp>
        <p:nvSpPr>
          <p:cNvPr id="5" name="Title 2">
            <a:extLst>
              <a:ext uri="{FF2B5EF4-FFF2-40B4-BE49-F238E27FC236}">
                <a16:creationId xmlns:a16="http://schemas.microsoft.com/office/drawing/2014/main" id="{3D9C0272-EF11-3741-C2A1-1EB871D6B859}"/>
              </a:ext>
            </a:extLst>
          </p:cNvPr>
          <p:cNvSpPr>
            <a:spLocks noGrp="1"/>
          </p:cNvSpPr>
          <p:nvPr>
            <p:ph type="ctrTitle"/>
          </p:nvPr>
        </p:nvSpPr>
        <p:spPr>
          <a:xfrm>
            <a:off x="838200" y="170425"/>
            <a:ext cx="7377332" cy="1682993"/>
          </a:xfrm>
        </p:spPr>
        <p:txBody>
          <a:bodyPr/>
          <a:lstStyle/>
          <a:p>
            <a:r>
              <a:rPr lang="en-US" dirty="0"/>
              <a:t>Online courses</a:t>
            </a:r>
          </a:p>
        </p:txBody>
      </p:sp>
    </p:spTree>
    <p:extLst>
      <p:ext uri="{BB962C8B-B14F-4D97-AF65-F5344CB8AC3E}">
        <p14:creationId xmlns:p14="http://schemas.microsoft.com/office/powerpoint/2010/main" val="33566023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1"/>
          <p:cNvSpPr txBox="1">
            <a:spLocks noGrp="1"/>
          </p:cNvSpPr>
          <p:nvPr>
            <p:ph type="title"/>
          </p:nvPr>
        </p:nvSpPr>
        <p:spPr>
          <a:xfrm>
            <a:off x="960000" y="593367"/>
            <a:ext cx="10272000" cy="763600"/>
          </a:xfrm>
          <a:prstGeom prst="rect">
            <a:avLst/>
          </a:prstGeom>
          <a:noFill/>
          <a:ln>
            <a:noFill/>
          </a:ln>
        </p:spPr>
        <p:txBody>
          <a:bodyPr spcFirstLastPara="1" wrap="square" lIns="121900" tIns="121900" rIns="121900" bIns="121900" anchor="t" anchorCtr="0">
            <a:noAutofit/>
          </a:bodyPr>
          <a:lstStyle/>
          <a:p>
            <a:r>
              <a:rPr lang="en-US"/>
              <a:t>We can help with: </a:t>
            </a:r>
            <a:endParaRPr/>
          </a:p>
        </p:txBody>
      </p:sp>
      <p:sp>
        <p:nvSpPr>
          <p:cNvPr id="310" name="Google Shape;310;p21"/>
          <p:cNvSpPr txBox="1">
            <a:spLocks noGrp="1"/>
          </p:cNvSpPr>
          <p:nvPr>
            <p:ph type="title" idx="2"/>
          </p:nvPr>
        </p:nvSpPr>
        <p:spPr>
          <a:xfrm>
            <a:off x="1919535" y="1862833"/>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01</a:t>
            </a:r>
            <a:endParaRPr/>
          </a:p>
        </p:txBody>
      </p:sp>
      <p:sp>
        <p:nvSpPr>
          <p:cNvPr id="311" name="Google Shape;311;p21"/>
          <p:cNvSpPr txBox="1">
            <a:spLocks noGrp="1"/>
          </p:cNvSpPr>
          <p:nvPr>
            <p:ph type="title" idx="3"/>
          </p:nvPr>
        </p:nvSpPr>
        <p:spPr>
          <a:xfrm>
            <a:off x="1919535" y="3784167"/>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04</a:t>
            </a:r>
            <a:endParaRPr/>
          </a:p>
        </p:txBody>
      </p:sp>
      <p:sp>
        <p:nvSpPr>
          <p:cNvPr id="312" name="Google Shape;312;p21"/>
          <p:cNvSpPr txBox="1">
            <a:spLocks noGrp="1"/>
          </p:cNvSpPr>
          <p:nvPr>
            <p:ph type="title" idx="4"/>
          </p:nvPr>
        </p:nvSpPr>
        <p:spPr>
          <a:xfrm>
            <a:off x="4990013" y="1862833"/>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02</a:t>
            </a:r>
            <a:endParaRPr/>
          </a:p>
        </p:txBody>
      </p:sp>
      <p:sp>
        <p:nvSpPr>
          <p:cNvPr id="313" name="Google Shape;313;p21"/>
          <p:cNvSpPr txBox="1">
            <a:spLocks noGrp="1"/>
          </p:cNvSpPr>
          <p:nvPr>
            <p:ph type="title" idx="5"/>
          </p:nvPr>
        </p:nvSpPr>
        <p:spPr>
          <a:xfrm>
            <a:off x="4990013" y="3784167"/>
            <a:ext cx="23192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05</a:t>
            </a:r>
            <a:endParaRPr/>
          </a:p>
        </p:txBody>
      </p:sp>
      <p:sp>
        <p:nvSpPr>
          <p:cNvPr id="314" name="Google Shape;314;p21"/>
          <p:cNvSpPr txBox="1">
            <a:spLocks noGrp="1"/>
          </p:cNvSpPr>
          <p:nvPr>
            <p:ph type="title" idx="6"/>
          </p:nvPr>
        </p:nvSpPr>
        <p:spPr>
          <a:xfrm>
            <a:off x="7953859" y="1862833"/>
            <a:ext cx="23176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03</a:t>
            </a:r>
            <a:endParaRPr/>
          </a:p>
        </p:txBody>
      </p:sp>
      <p:sp>
        <p:nvSpPr>
          <p:cNvPr id="315" name="Google Shape;315;p21"/>
          <p:cNvSpPr txBox="1">
            <a:spLocks noGrp="1"/>
          </p:cNvSpPr>
          <p:nvPr>
            <p:ph type="title" idx="7"/>
          </p:nvPr>
        </p:nvSpPr>
        <p:spPr>
          <a:xfrm>
            <a:off x="7953859" y="3784167"/>
            <a:ext cx="2317600" cy="5968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06</a:t>
            </a:r>
            <a:endParaRPr/>
          </a:p>
        </p:txBody>
      </p:sp>
      <p:sp>
        <p:nvSpPr>
          <p:cNvPr id="316" name="Google Shape;316;p21"/>
          <p:cNvSpPr txBox="1">
            <a:spLocks noGrp="1"/>
          </p:cNvSpPr>
          <p:nvPr>
            <p:ph type="subTitle" idx="1"/>
          </p:nvPr>
        </p:nvSpPr>
        <p:spPr>
          <a:xfrm>
            <a:off x="1919535"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sz="1867"/>
              <a:t>Class assignments</a:t>
            </a:r>
            <a:endParaRPr sz="1867"/>
          </a:p>
        </p:txBody>
      </p:sp>
      <p:sp>
        <p:nvSpPr>
          <p:cNvPr id="317" name="Google Shape;317;p21"/>
          <p:cNvSpPr txBox="1">
            <a:spLocks noGrp="1"/>
          </p:cNvSpPr>
          <p:nvPr>
            <p:ph type="subTitle" idx="8"/>
          </p:nvPr>
        </p:nvSpPr>
        <p:spPr>
          <a:xfrm>
            <a:off x="4990019"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sz="1867"/>
              <a:t>Personal statements</a:t>
            </a:r>
            <a:endParaRPr sz="1867"/>
          </a:p>
        </p:txBody>
      </p:sp>
      <p:sp>
        <p:nvSpPr>
          <p:cNvPr id="318" name="Google Shape;318;p21"/>
          <p:cNvSpPr txBox="1">
            <a:spLocks noGrp="1"/>
          </p:cNvSpPr>
          <p:nvPr>
            <p:ph type="subTitle" idx="9"/>
          </p:nvPr>
        </p:nvSpPr>
        <p:spPr>
          <a:xfrm>
            <a:off x="7953265" y="2459633"/>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sz="1867"/>
              <a:t>Resumes</a:t>
            </a:r>
            <a:endParaRPr sz="1867"/>
          </a:p>
        </p:txBody>
      </p:sp>
      <p:sp>
        <p:nvSpPr>
          <p:cNvPr id="319" name="Google Shape;319;p21"/>
          <p:cNvSpPr txBox="1">
            <a:spLocks noGrp="1"/>
          </p:cNvSpPr>
          <p:nvPr>
            <p:ph type="subTitle" idx="13"/>
          </p:nvPr>
        </p:nvSpPr>
        <p:spPr>
          <a:xfrm>
            <a:off x="1919535"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sz="1600"/>
              <a:t>Job/ scholarship applications</a:t>
            </a:r>
            <a:endParaRPr sz="1600"/>
          </a:p>
        </p:txBody>
      </p:sp>
      <p:sp>
        <p:nvSpPr>
          <p:cNvPr id="320" name="Google Shape;320;p21"/>
          <p:cNvSpPr txBox="1">
            <a:spLocks noGrp="1"/>
          </p:cNvSpPr>
          <p:nvPr>
            <p:ph type="subTitle" idx="14"/>
          </p:nvPr>
        </p:nvSpPr>
        <p:spPr>
          <a:xfrm>
            <a:off x="4990019"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sz="1867"/>
              <a:t>Creative writing</a:t>
            </a:r>
            <a:endParaRPr sz="1867"/>
          </a:p>
        </p:txBody>
      </p:sp>
      <p:sp>
        <p:nvSpPr>
          <p:cNvPr id="321" name="Google Shape;321;p21"/>
          <p:cNvSpPr txBox="1">
            <a:spLocks noGrp="1"/>
          </p:cNvSpPr>
          <p:nvPr>
            <p:ph type="subTitle" idx="15"/>
          </p:nvPr>
        </p:nvSpPr>
        <p:spPr>
          <a:xfrm>
            <a:off x="7953265" y="4380967"/>
            <a:ext cx="2319200" cy="8868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sz="1600"/>
              <a:t>Co-op or internship reports</a:t>
            </a:r>
            <a:endParaRPr sz="1600"/>
          </a:p>
        </p:txBody>
      </p:sp>
      <p:pic>
        <p:nvPicPr>
          <p:cNvPr id="322" name="Google Shape;322;p21" descr="A picture containing toy, cartoon, animal figure&#10;&#10;Description automatically generated"/>
          <p:cNvPicPr preferRelativeResize="0"/>
          <p:nvPr/>
        </p:nvPicPr>
        <p:blipFill rotWithShape="1">
          <a:blip r:embed="rId3">
            <a:alphaModFix/>
          </a:blip>
          <a:srcRect/>
          <a:stretch/>
        </p:blipFill>
        <p:spPr>
          <a:xfrm>
            <a:off x="10978285" y="5415501"/>
            <a:ext cx="1213715" cy="1442499"/>
          </a:xfrm>
          <a:prstGeom prst="rect">
            <a:avLst/>
          </a:prstGeom>
          <a:noFill/>
          <a:ln>
            <a:noFill/>
          </a:ln>
        </p:spPr>
      </p:pic>
      <p:sp>
        <p:nvSpPr>
          <p:cNvPr id="323" name="Google Shape;323;p21"/>
          <p:cNvSpPr/>
          <p:nvPr/>
        </p:nvSpPr>
        <p:spPr>
          <a:xfrm flipH="1">
            <a:off x="10371428" y="4380968"/>
            <a:ext cx="1213715" cy="1056313"/>
          </a:xfrm>
          <a:prstGeom prst="wedgeEllipseCallout">
            <a:avLst>
              <a:gd name="adj1" fmla="val -20833"/>
              <a:gd name="adj2" fmla="val 62500"/>
            </a:avLst>
          </a:prstGeom>
          <a:solidFill>
            <a:schemeClr val="accent1"/>
          </a:solidFill>
          <a:ln w="25400" cap="flat" cmpd="sng">
            <a:solidFill>
              <a:srgbClr val="4A3456"/>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r>
              <a:rPr lang="en-US" sz="1600" kern="0">
                <a:solidFill>
                  <a:srgbClr val="FFFFFF"/>
                </a:solidFill>
                <a:latin typeface="Arial"/>
                <a:ea typeface="Arial"/>
                <a:cs typeface="Arial"/>
                <a:sym typeface="Arial"/>
              </a:rPr>
              <a:t>…and more!</a:t>
            </a:r>
            <a:endParaRPr sz="1867" kern="0">
              <a:solidFill>
                <a:srgbClr val="000000"/>
              </a:solidFill>
              <a:latin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2"/>
          <p:cNvSpPr txBox="1">
            <a:spLocks noGrp="1"/>
          </p:cNvSpPr>
          <p:nvPr>
            <p:ph type="subTitle" idx="2"/>
          </p:nvPr>
        </p:nvSpPr>
        <p:spPr>
          <a:xfrm>
            <a:off x="1515414" y="1564948"/>
            <a:ext cx="9151869" cy="4244976"/>
          </a:xfrm>
          <a:prstGeom prst="rect">
            <a:avLst/>
          </a:prstGeom>
          <a:noFill/>
          <a:ln>
            <a:noFill/>
          </a:ln>
        </p:spPr>
        <p:txBody>
          <a:bodyPr spcFirstLastPara="1" wrap="square" lIns="121900" tIns="121900" rIns="121900" bIns="121900" anchor="t" anchorCtr="0">
            <a:noAutofit/>
          </a:bodyPr>
          <a:lstStyle/>
          <a:p>
            <a:pPr marL="609585" indent="-406390" algn="l">
              <a:spcBef>
                <a:spcPts val="1600"/>
              </a:spcBef>
            </a:pPr>
            <a:r>
              <a:rPr lang="en-US" b="0" i="0" u="none" strike="noStrike">
                <a:solidFill>
                  <a:srgbClr val="000000"/>
                </a:solidFill>
                <a:latin typeface="Arial"/>
                <a:ea typeface="Arial"/>
                <a:cs typeface="Arial"/>
                <a:sym typeface="Arial"/>
              </a:rPr>
              <a:t>Writing consultations are 50 minutes, but don’t worry! You don’t need to use the full time.</a:t>
            </a:r>
            <a:endParaRPr b="0"/>
          </a:p>
          <a:p>
            <a:pPr marL="609585" indent="-406390" algn="l">
              <a:spcBef>
                <a:spcPts val="3200"/>
              </a:spcBef>
              <a:buFont typeface="Arial"/>
              <a:buAutoNum type="arabicPeriod"/>
            </a:pPr>
            <a:r>
              <a:rPr lang="en-US" b="0" i="0" u="none" strike="noStrike">
                <a:solidFill>
                  <a:srgbClr val="000000"/>
                </a:solidFill>
                <a:latin typeface="Arial"/>
                <a:ea typeface="Arial"/>
                <a:cs typeface="Arial"/>
                <a:sym typeface="Arial"/>
              </a:rPr>
              <a:t>Come in with whatever writing project you are working on.</a:t>
            </a:r>
            <a:endParaRPr b="0"/>
          </a:p>
          <a:p>
            <a:pPr marL="609585" indent="-406390" algn="l">
              <a:spcBef>
                <a:spcPts val="3200"/>
              </a:spcBef>
              <a:buFont typeface="Arial"/>
              <a:buAutoNum type="arabicPeriod"/>
            </a:pPr>
            <a:r>
              <a:rPr lang="en-US" b="0" i="0" u="none" strike="noStrike">
                <a:solidFill>
                  <a:srgbClr val="000000"/>
                </a:solidFill>
                <a:latin typeface="Arial"/>
                <a:ea typeface="Arial"/>
                <a:cs typeface="Arial"/>
                <a:sym typeface="Arial"/>
              </a:rPr>
              <a:t>A consultant will have a conversation with you to figure out what you’re struggling with and determine the best way to spend your session.</a:t>
            </a:r>
            <a:endParaRPr b="0"/>
          </a:p>
          <a:p>
            <a:pPr marL="609585" indent="-406390" algn="l">
              <a:spcBef>
                <a:spcPts val="3200"/>
              </a:spcBef>
              <a:buFont typeface="Arial"/>
              <a:buAutoNum type="arabicPeriod"/>
            </a:pPr>
            <a:r>
              <a:rPr lang="en-US" b="0" i="0" u="none" strike="noStrike">
                <a:solidFill>
                  <a:srgbClr val="000000"/>
                </a:solidFill>
                <a:latin typeface="Arial"/>
                <a:ea typeface="Arial"/>
                <a:cs typeface="Arial"/>
                <a:sym typeface="Arial"/>
              </a:rPr>
              <a:t>We’ll probably read your writing along with you and stop and start to ask questions or offer advice.</a:t>
            </a:r>
            <a:endParaRPr b="0"/>
          </a:p>
          <a:p>
            <a:pPr marL="609585" indent="-406390" algn="l">
              <a:spcBef>
                <a:spcPts val="3200"/>
              </a:spcBef>
              <a:spcAft>
                <a:spcPts val="1600"/>
              </a:spcAft>
              <a:buFont typeface="Arial"/>
              <a:buAutoNum type="arabicPeriod"/>
            </a:pPr>
            <a:r>
              <a:rPr lang="en-US" b="0" i="0" u="none" strike="noStrike">
                <a:solidFill>
                  <a:srgbClr val="000000"/>
                </a:solidFill>
                <a:latin typeface="Arial"/>
                <a:ea typeface="Arial"/>
                <a:cs typeface="Arial"/>
                <a:sym typeface="Arial"/>
              </a:rPr>
              <a:t>We’ll help you develop a plan to revise and complete your writing.</a:t>
            </a:r>
            <a:br>
              <a:rPr lang="en-US" sz="3733"/>
            </a:br>
            <a:endParaRPr/>
          </a:p>
        </p:txBody>
      </p:sp>
      <p:sp>
        <p:nvSpPr>
          <p:cNvPr id="329" name="Google Shape;329;p22"/>
          <p:cNvSpPr txBox="1">
            <a:spLocks noGrp="1"/>
          </p:cNvSpPr>
          <p:nvPr>
            <p:ph type="title"/>
          </p:nvPr>
        </p:nvSpPr>
        <p:spPr>
          <a:xfrm>
            <a:off x="960000" y="740612"/>
            <a:ext cx="10272000" cy="763600"/>
          </a:xfrm>
          <a:prstGeom prst="rect">
            <a:avLst/>
          </a:prstGeom>
          <a:noFill/>
          <a:ln>
            <a:noFill/>
          </a:ln>
        </p:spPr>
        <p:txBody>
          <a:bodyPr spcFirstLastPara="1" wrap="square" lIns="121900" tIns="121900" rIns="121900" bIns="121900" anchor="t" anchorCtr="0">
            <a:noAutofit/>
          </a:bodyPr>
          <a:lstStyle/>
          <a:p>
            <a:r>
              <a:rPr lang="en-US"/>
              <a:t>How It Works</a:t>
            </a:r>
            <a:endParaRPr/>
          </a:p>
        </p:txBody>
      </p:sp>
      <p:pic>
        <p:nvPicPr>
          <p:cNvPr id="330" name="Google Shape;330;p22" descr="A picture containing toy, animal figure, pig, piggy bank&#10;&#10;Description automatically generated"/>
          <p:cNvPicPr preferRelativeResize="0"/>
          <p:nvPr/>
        </p:nvPicPr>
        <p:blipFill rotWithShape="1">
          <a:blip r:embed="rId3">
            <a:alphaModFix/>
          </a:blip>
          <a:srcRect/>
          <a:stretch/>
        </p:blipFill>
        <p:spPr>
          <a:xfrm>
            <a:off x="894457" y="2179258"/>
            <a:ext cx="708945" cy="578351"/>
          </a:xfrm>
          <a:prstGeom prst="rect">
            <a:avLst/>
          </a:prstGeom>
          <a:noFill/>
          <a:ln>
            <a:noFill/>
          </a:ln>
        </p:spPr>
      </p:pic>
      <p:pic>
        <p:nvPicPr>
          <p:cNvPr id="331" name="Google Shape;331;p22" descr="A picture containing plastic, indoor&#10;&#10;Description automatically generated"/>
          <p:cNvPicPr preferRelativeResize="0"/>
          <p:nvPr/>
        </p:nvPicPr>
        <p:blipFill rotWithShape="1">
          <a:blip r:embed="rId4">
            <a:alphaModFix/>
          </a:blip>
          <a:srcRect/>
          <a:stretch/>
        </p:blipFill>
        <p:spPr>
          <a:xfrm>
            <a:off x="944403" y="3916144"/>
            <a:ext cx="521064" cy="572240"/>
          </a:xfrm>
          <a:prstGeom prst="rect">
            <a:avLst/>
          </a:prstGeom>
          <a:noFill/>
          <a:ln>
            <a:noFill/>
          </a:ln>
        </p:spPr>
      </p:pic>
      <p:pic>
        <p:nvPicPr>
          <p:cNvPr id="332" name="Google Shape;332;p22" descr="A close up of a toy&#10;&#10;Description automatically generated with low confidence"/>
          <p:cNvPicPr preferRelativeResize="0"/>
          <p:nvPr/>
        </p:nvPicPr>
        <p:blipFill rotWithShape="1">
          <a:blip r:embed="rId5">
            <a:alphaModFix/>
          </a:blip>
          <a:srcRect/>
          <a:stretch/>
        </p:blipFill>
        <p:spPr>
          <a:xfrm>
            <a:off x="10676587" y="2970382"/>
            <a:ext cx="393095" cy="709253"/>
          </a:xfrm>
          <a:prstGeom prst="rect">
            <a:avLst/>
          </a:prstGeom>
          <a:noFill/>
          <a:ln>
            <a:noFill/>
          </a:ln>
        </p:spPr>
      </p:pic>
      <p:pic>
        <p:nvPicPr>
          <p:cNvPr id="333" name="Google Shape;333;p22" descr="A candy in a bowl&#10;&#10;Description automatically generated"/>
          <p:cNvPicPr preferRelativeResize="0"/>
          <p:nvPr/>
        </p:nvPicPr>
        <p:blipFill rotWithShape="1">
          <a:blip r:embed="rId6">
            <a:alphaModFix/>
          </a:blip>
          <a:srcRect/>
          <a:stretch/>
        </p:blipFill>
        <p:spPr>
          <a:xfrm>
            <a:off x="8445965" y="4705484"/>
            <a:ext cx="576115" cy="72128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3"/>
          <p:cNvSpPr txBox="1">
            <a:spLocks noGrp="1"/>
          </p:cNvSpPr>
          <p:nvPr>
            <p:ph type="title"/>
          </p:nvPr>
        </p:nvSpPr>
        <p:spPr>
          <a:xfrm>
            <a:off x="960000" y="593367"/>
            <a:ext cx="10272000" cy="763600"/>
          </a:xfrm>
          <a:prstGeom prst="rect">
            <a:avLst/>
          </a:prstGeom>
          <a:noFill/>
          <a:ln>
            <a:noFill/>
          </a:ln>
        </p:spPr>
        <p:txBody>
          <a:bodyPr spcFirstLastPara="1" wrap="square" lIns="121900" tIns="121900" rIns="121900" bIns="121900" anchor="t" anchorCtr="0">
            <a:noAutofit/>
          </a:bodyPr>
          <a:lstStyle/>
          <a:p>
            <a:r>
              <a:rPr lang="en-US"/>
              <a:t>How to Prepare</a:t>
            </a:r>
            <a:endParaRPr/>
          </a:p>
        </p:txBody>
      </p:sp>
      <p:sp>
        <p:nvSpPr>
          <p:cNvPr id="339" name="Google Shape;339;p23"/>
          <p:cNvSpPr/>
          <p:nvPr/>
        </p:nvSpPr>
        <p:spPr>
          <a:xfrm>
            <a:off x="2041500" y="2321416"/>
            <a:ext cx="235200" cy="235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40" name="Google Shape;340;p23"/>
          <p:cNvSpPr/>
          <p:nvPr/>
        </p:nvSpPr>
        <p:spPr>
          <a:xfrm>
            <a:off x="4601232" y="2321416"/>
            <a:ext cx="235200" cy="235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41" name="Google Shape;341;p23"/>
          <p:cNvSpPr/>
          <p:nvPr/>
        </p:nvSpPr>
        <p:spPr>
          <a:xfrm>
            <a:off x="7196525" y="2321416"/>
            <a:ext cx="235200" cy="235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42" name="Google Shape;342;p23"/>
          <p:cNvSpPr/>
          <p:nvPr/>
        </p:nvSpPr>
        <p:spPr>
          <a:xfrm>
            <a:off x="9704117" y="2321416"/>
            <a:ext cx="235200" cy="235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43" name="Google Shape;343;p23"/>
          <p:cNvSpPr txBox="1"/>
          <p:nvPr/>
        </p:nvSpPr>
        <p:spPr>
          <a:xfrm flipH="1">
            <a:off x="950900" y="3256865"/>
            <a:ext cx="2416400" cy="76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US" sz="1600" b="1" kern="0">
                <a:solidFill>
                  <a:srgbClr val="42385C"/>
                </a:solidFill>
                <a:latin typeface="Unbounded"/>
                <a:ea typeface="Unbounded"/>
                <a:cs typeface="Unbounded"/>
                <a:sym typeface="Unbounded"/>
              </a:rPr>
              <a:t>The assignment sheet or any instructions and guidelines</a:t>
            </a:r>
            <a:endParaRPr sz="1600" b="1" kern="0">
              <a:solidFill>
                <a:srgbClr val="42385C"/>
              </a:solidFill>
              <a:latin typeface="Unbounded"/>
              <a:ea typeface="Unbounded"/>
              <a:cs typeface="Unbounded"/>
              <a:sym typeface="Unbounded"/>
            </a:endParaRPr>
          </a:p>
        </p:txBody>
      </p:sp>
      <p:sp>
        <p:nvSpPr>
          <p:cNvPr id="344" name="Google Shape;344;p23"/>
          <p:cNvSpPr txBox="1"/>
          <p:nvPr/>
        </p:nvSpPr>
        <p:spPr>
          <a:xfrm flipH="1">
            <a:off x="3510632" y="3256865"/>
            <a:ext cx="2416400" cy="76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US" sz="1600" b="1" kern="0">
                <a:solidFill>
                  <a:srgbClr val="42385C"/>
                </a:solidFill>
                <a:latin typeface="Unbounded"/>
                <a:ea typeface="Unbounded"/>
                <a:cs typeface="Unbounded"/>
                <a:sym typeface="Unbounded"/>
              </a:rPr>
              <a:t>Any information about assessment, such as rubrics</a:t>
            </a:r>
            <a:endParaRPr sz="1600" b="1" kern="0">
              <a:solidFill>
                <a:srgbClr val="42385C"/>
              </a:solidFill>
              <a:latin typeface="Unbounded"/>
              <a:ea typeface="Unbounded"/>
              <a:cs typeface="Unbounded"/>
              <a:sym typeface="Unbounded"/>
            </a:endParaRPr>
          </a:p>
        </p:txBody>
      </p:sp>
      <p:sp>
        <p:nvSpPr>
          <p:cNvPr id="345" name="Google Shape;345;p23"/>
          <p:cNvSpPr txBox="1"/>
          <p:nvPr/>
        </p:nvSpPr>
        <p:spPr>
          <a:xfrm flipH="1">
            <a:off x="6096000" y="3256865"/>
            <a:ext cx="2416400" cy="76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1600" b="1" kern="0">
                <a:solidFill>
                  <a:srgbClr val="42385C"/>
                </a:solidFill>
                <a:latin typeface="Unbounded"/>
                <a:ea typeface="Unbounded"/>
                <a:cs typeface="Unbounded"/>
                <a:sym typeface="Unbounded"/>
              </a:rPr>
              <a:t>Any notes, squiggles, outlines, or drafts you have related to the project </a:t>
            </a:r>
            <a:endParaRPr sz="1600" b="1" kern="0">
              <a:solidFill>
                <a:srgbClr val="42385C"/>
              </a:solidFill>
              <a:latin typeface="Unbounded"/>
              <a:ea typeface="Unbounded"/>
              <a:cs typeface="Unbounded"/>
              <a:sym typeface="Unbounded"/>
            </a:endParaRPr>
          </a:p>
        </p:txBody>
      </p:sp>
      <p:sp>
        <p:nvSpPr>
          <p:cNvPr id="346" name="Google Shape;346;p23"/>
          <p:cNvSpPr txBox="1"/>
          <p:nvPr/>
        </p:nvSpPr>
        <p:spPr>
          <a:xfrm flipH="1">
            <a:off x="8613517" y="3256865"/>
            <a:ext cx="2416400" cy="76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US" sz="1600" b="1" kern="0">
                <a:solidFill>
                  <a:srgbClr val="42385C"/>
                </a:solidFill>
                <a:latin typeface="Unbounded"/>
                <a:ea typeface="Unbounded"/>
                <a:cs typeface="Unbounded"/>
                <a:sym typeface="Unbounded"/>
              </a:rPr>
              <a:t>Any sources you’re concerned about accurately paraphrasing, quoting, or citing</a:t>
            </a:r>
            <a:endParaRPr sz="1600" b="1" kern="0">
              <a:solidFill>
                <a:srgbClr val="42385C"/>
              </a:solidFill>
              <a:latin typeface="Unbounded"/>
              <a:ea typeface="Unbounded"/>
              <a:cs typeface="Unbounded"/>
              <a:sym typeface="Unbounded"/>
            </a:endParaRPr>
          </a:p>
        </p:txBody>
      </p:sp>
      <p:cxnSp>
        <p:nvCxnSpPr>
          <p:cNvPr id="347" name="Google Shape;347;p23"/>
          <p:cNvCxnSpPr>
            <a:stCxn id="339" idx="3"/>
            <a:endCxn id="340" idx="1"/>
          </p:cNvCxnSpPr>
          <p:nvPr/>
        </p:nvCxnSpPr>
        <p:spPr>
          <a:xfrm>
            <a:off x="2276700" y="2439016"/>
            <a:ext cx="2324400" cy="0"/>
          </a:xfrm>
          <a:prstGeom prst="straightConnector1">
            <a:avLst/>
          </a:prstGeom>
          <a:noFill/>
          <a:ln w="9525" cap="flat" cmpd="sng">
            <a:solidFill>
              <a:schemeClr val="accent2"/>
            </a:solidFill>
            <a:prstDash val="solid"/>
            <a:round/>
            <a:headEnd type="none" w="sm" len="sm"/>
            <a:tailEnd type="none" w="sm" len="sm"/>
          </a:ln>
        </p:spPr>
      </p:cxnSp>
      <p:cxnSp>
        <p:nvCxnSpPr>
          <p:cNvPr id="348" name="Google Shape;348;p23"/>
          <p:cNvCxnSpPr>
            <a:stCxn id="340" idx="3"/>
            <a:endCxn id="341" idx="1"/>
          </p:cNvCxnSpPr>
          <p:nvPr/>
        </p:nvCxnSpPr>
        <p:spPr>
          <a:xfrm>
            <a:off x="4836432" y="2439016"/>
            <a:ext cx="2360000" cy="0"/>
          </a:xfrm>
          <a:prstGeom prst="straightConnector1">
            <a:avLst/>
          </a:prstGeom>
          <a:noFill/>
          <a:ln w="9525" cap="flat" cmpd="sng">
            <a:solidFill>
              <a:schemeClr val="accent2"/>
            </a:solidFill>
            <a:prstDash val="solid"/>
            <a:round/>
            <a:headEnd type="none" w="sm" len="sm"/>
            <a:tailEnd type="none" w="sm" len="sm"/>
          </a:ln>
        </p:spPr>
      </p:cxnSp>
      <p:cxnSp>
        <p:nvCxnSpPr>
          <p:cNvPr id="349" name="Google Shape;349;p23"/>
          <p:cNvCxnSpPr>
            <a:stCxn id="341" idx="3"/>
            <a:endCxn id="342" idx="1"/>
          </p:cNvCxnSpPr>
          <p:nvPr/>
        </p:nvCxnSpPr>
        <p:spPr>
          <a:xfrm>
            <a:off x="7431725" y="2439016"/>
            <a:ext cx="2272400" cy="0"/>
          </a:xfrm>
          <a:prstGeom prst="straightConnector1">
            <a:avLst/>
          </a:prstGeom>
          <a:noFill/>
          <a:ln w="9525" cap="flat" cmpd="sng">
            <a:solidFill>
              <a:schemeClr val="accent2"/>
            </a:solidFill>
            <a:prstDash val="solid"/>
            <a:round/>
            <a:headEnd type="none" w="sm" len="sm"/>
            <a:tailEnd type="none" w="sm" len="sm"/>
          </a:ln>
        </p:spPr>
      </p:cxnSp>
      <p:cxnSp>
        <p:nvCxnSpPr>
          <p:cNvPr id="350" name="Google Shape;350;p23"/>
          <p:cNvCxnSpPr>
            <a:stCxn id="339" idx="2"/>
            <a:endCxn id="343" idx="0"/>
          </p:cNvCxnSpPr>
          <p:nvPr/>
        </p:nvCxnSpPr>
        <p:spPr>
          <a:xfrm>
            <a:off x="2159100" y="2556616"/>
            <a:ext cx="0" cy="700400"/>
          </a:xfrm>
          <a:prstGeom prst="straightConnector1">
            <a:avLst/>
          </a:prstGeom>
          <a:noFill/>
          <a:ln w="9525" cap="flat" cmpd="sng">
            <a:solidFill>
              <a:schemeClr val="accent2"/>
            </a:solidFill>
            <a:prstDash val="solid"/>
            <a:round/>
            <a:headEnd type="none" w="sm" len="sm"/>
            <a:tailEnd type="none" w="sm" len="sm"/>
          </a:ln>
        </p:spPr>
      </p:cxnSp>
      <p:cxnSp>
        <p:nvCxnSpPr>
          <p:cNvPr id="351" name="Google Shape;351;p23"/>
          <p:cNvCxnSpPr>
            <a:stCxn id="340" idx="2"/>
            <a:endCxn id="344" idx="0"/>
          </p:cNvCxnSpPr>
          <p:nvPr/>
        </p:nvCxnSpPr>
        <p:spPr>
          <a:xfrm>
            <a:off x="4718832" y="2556616"/>
            <a:ext cx="0" cy="700400"/>
          </a:xfrm>
          <a:prstGeom prst="straightConnector1">
            <a:avLst/>
          </a:prstGeom>
          <a:noFill/>
          <a:ln w="9525" cap="flat" cmpd="sng">
            <a:solidFill>
              <a:schemeClr val="accent2"/>
            </a:solidFill>
            <a:prstDash val="solid"/>
            <a:round/>
            <a:headEnd type="none" w="sm" len="sm"/>
            <a:tailEnd type="none" w="sm" len="sm"/>
          </a:ln>
        </p:spPr>
      </p:cxnSp>
      <p:cxnSp>
        <p:nvCxnSpPr>
          <p:cNvPr id="352" name="Google Shape;352;p23"/>
          <p:cNvCxnSpPr>
            <a:stCxn id="341" idx="2"/>
            <a:endCxn id="345" idx="0"/>
          </p:cNvCxnSpPr>
          <p:nvPr/>
        </p:nvCxnSpPr>
        <p:spPr>
          <a:xfrm flipH="1">
            <a:off x="7304125" y="2556616"/>
            <a:ext cx="10000" cy="700400"/>
          </a:xfrm>
          <a:prstGeom prst="straightConnector1">
            <a:avLst/>
          </a:prstGeom>
          <a:noFill/>
          <a:ln w="9525" cap="flat" cmpd="sng">
            <a:solidFill>
              <a:schemeClr val="accent2"/>
            </a:solidFill>
            <a:prstDash val="solid"/>
            <a:round/>
            <a:headEnd type="none" w="sm" len="sm"/>
            <a:tailEnd type="none" w="sm" len="sm"/>
          </a:ln>
        </p:spPr>
      </p:cxnSp>
      <p:cxnSp>
        <p:nvCxnSpPr>
          <p:cNvPr id="353" name="Google Shape;353;p23"/>
          <p:cNvCxnSpPr>
            <a:stCxn id="342" idx="2"/>
            <a:endCxn id="346" idx="0"/>
          </p:cNvCxnSpPr>
          <p:nvPr/>
        </p:nvCxnSpPr>
        <p:spPr>
          <a:xfrm>
            <a:off x="9821717" y="2556616"/>
            <a:ext cx="0" cy="700400"/>
          </a:xfrm>
          <a:prstGeom prst="straightConnector1">
            <a:avLst/>
          </a:prstGeom>
          <a:noFill/>
          <a:ln w="9525" cap="flat" cmpd="sng">
            <a:solidFill>
              <a:schemeClr val="accent2"/>
            </a:solidFill>
            <a:prstDash val="solid"/>
            <a:round/>
            <a:headEnd type="none" w="sm" len="sm"/>
            <a:tailEnd type="none" w="sm" len="sm"/>
          </a:ln>
        </p:spPr>
      </p:cxnSp>
      <p:sp>
        <p:nvSpPr>
          <p:cNvPr id="354" name="Google Shape;354;p23"/>
          <p:cNvSpPr txBox="1"/>
          <p:nvPr/>
        </p:nvSpPr>
        <p:spPr>
          <a:xfrm>
            <a:off x="3003059" y="1592168"/>
            <a:ext cx="6185883" cy="41037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867" kern="0">
                <a:solidFill>
                  <a:srgbClr val="000000"/>
                </a:solidFill>
                <a:latin typeface="Arial"/>
                <a:ea typeface="Arial"/>
                <a:cs typeface="Arial"/>
                <a:sym typeface="Arial"/>
              </a:rPr>
              <a:t>Bring to the session or attach to your appointment form: </a:t>
            </a:r>
            <a:endParaRPr sz="1867" kern="0">
              <a:solidFill>
                <a:srgbClr val="000000"/>
              </a:solidFill>
              <a:latin typeface="Arial"/>
              <a:cs typeface="Arial"/>
              <a:sym typeface="Arial"/>
            </a:endParaRPr>
          </a:p>
        </p:txBody>
      </p:sp>
      <p:pic>
        <p:nvPicPr>
          <p:cNvPr id="355" name="Google Shape;355;p23" descr="A pink rubber duck with orange beak&#10;&#10;Description automatically generated with low confidence"/>
          <p:cNvPicPr preferRelativeResize="0"/>
          <p:nvPr/>
        </p:nvPicPr>
        <p:blipFill rotWithShape="1">
          <a:blip r:embed="rId3">
            <a:alphaModFix/>
          </a:blip>
          <a:srcRect/>
          <a:stretch/>
        </p:blipFill>
        <p:spPr>
          <a:xfrm>
            <a:off x="8372843" y="723553"/>
            <a:ext cx="481348" cy="503228"/>
          </a:xfrm>
          <a:prstGeom prst="rect">
            <a:avLst/>
          </a:prstGeom>
          <a:noFill/>
          <a:ln>
            <a:noFill/>
          </a:ln>
        </p:spPr>
      </p:pic>
      <p:pic>
        <p:nvPicPr>
          <p:cNvPr id="356" name="Google Shape;356;p23" descr="A pink rubber duck with orange beak&#10;&#10;Description automatically generated with low confidence"/>
          <p:cNvPicPr preferRelativeResize="0"/>
          <p:nvPr/>
        </p:nvPicPr>
        <p:blipFill rotWithShape="1">
          <a:blip r:embed="rId3">
            <a:alphaModFix/>
          </a:blip>
          <a:srcRect/>
          <a:stretch/>
        </p:blipFill>
        <p:spPr>
          <a:xfrm flipH="1">
            <a:off x="3367301" y="723553"/>
            <a:ext cx="481348" cy="50322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4"/>
          <p:cNvSpPr txBox="1">
            <a:spLocks noGrp="1"/>
          </p:cNvSpPr>
          <p:nvPr>
            <p:ph type="title"/>
          </p:nvPr>
        </p:nvSpPr>
        <p:spPr>
          <a:xfrm>
            <a:off x="960000" y="593367"/>
            <a:ext cx="10272000" cy="763600"/>
          </a:xfrm>
          <a:prstGeom prst="rect">
            <a:avLst/>
          </a:prstGeom>
          <a:noFill/>
          <a:ln>
            <a:noFill/>
          </a:ln>
        </p:spPr>
        <p:txBody>
          <a:bodyPr spcFirstLastPara="1" wrap="square" lIns="121900" tIns="121900" rIns="121900" bIns="121900" anchor="t" anchorCtr="0">
            <a:noAutofit/>
          </a:bodyPr>
          <a:lstStyle/>
          <a:p>
            <a:r>
              <a:rPr lang="en-US"/>
              <a:t>Virtual Writing Center</a:t>
            </a:r>
            <a:endParaRPr/>
          </a:p>
        </p:txBody>
      </p:sp>
      <p:sp>
        <p:nvSpPr>
          <p:cNvPr id="362" name="Google Shape;362;p24"/>
          <p:cNvSpPr txBox="1">
            <a:spLocks noGrp="1"/>
          </p:cNvSpPr>
          <p:nvPr>
            <p:ph type="subTitle" idx="3"/>
          </p:nvPr>
        </p:nvSpPr>
        <p:spPr>
          <a:xfrm>
            <a:off x="5746143" y="2033970"/>
            <a:ext cx="5936212" cy="1751977"/>
          </a:xfrm>
          <a:prstGeom prst="rect">
            <a:avLst/>
          </a:prstGeom>
          <a:noFill/>
          <a:ln>
            <a:noFill/>
          </a:ln>
        </p:spPr>
        <p:txBody>
          <a:bodyPr spcFirstLastPara="1" wrap="square" lIns="121900" tIns="121900" rIns="121900" bIns="121900" anchor="t" anchorCtr="0">
            <a:noAutofit/>
          </a:bodyPr>
          <a:lstStyle/>
          <a:p>
            <a:pPr marL="0" indent="0" algn="l"/>
            <a:r>
              <a:rPr lang="en-US" sz="1600">
                <a:latin typeface="Arial"/>
                <a:ea typeface="Arial"/>
                <a:cs typeface="Arial"/>
                <a:sym typeface="Arial"/>
              </a:rPr>
              <a:t>Talk with a consultant through a synchronous video chat and collaborative work on the document on a virtual white board.</a:t>
            </a:r>
            <a:endParaRPr/>
          </a:p>
          <a:p>
            <a:pPr marL="0" indent="0" algn="l"/>
            <a:endParaRPr sz="1600">
              <a:latin typeface="Arial"/>
              <a:ea typeface="Arial"/>
              <a:cs typeface="Arial"/>
              <a:sym typeface="Arial"/>
            </a:endParaRPr>
          </a:p>
          <a:p>
            <a:pPr marL="0" indent="0" algn="l"/>
            <a:r>
              <a:rPr lang="en-US">
                <a:latin typeface="Arial"/>
                <a:ea typeface="Arial"/>
                <a:cs typeface="Arial"/>
                <a:sym typeface="Arial"/>
              </a:rPr>
              <a:t>Good for: writers who have a lot of questions about the assignment, writers who are feeling stuck, auditory learners, writers who are unable to come to campus</a:t>
            </a:r>
            <a:r>
              <a:rPr lang="en-US" sz="1600">
                <a:latin typeface="Arial"/>
                <a:ea typeface="Arial"/>
                <a:cs typeface="Arial"/>
                <a:sym typeface="Arial"/>
              </a:rPr>
              <a:t> </a:t>
            </a:r>
            <a:endParaRPr/>
          </a:p>
        </p:txBody>
      </p:sp>
      <p:sp>
        <p:nvSpPr>
          <p:cNvPr id="363" name="Google Shape;363;p24"/>
          <p:cNvSpPr txBox="1">
            <a:spLocks noGrp="1"/>
          </p:cNvSpPr>
          <p:nvPr>
            <p:ph type="subTitle" idx="1"/>
          </p:nvPr>
        </p:nvSpPr>
        <p:spPr>
          <a:xfrm>
            <a:off x="6576648" y="1499196"/>
            <a:ext cx="4275200" cy="574000"/>
          </a:xfrm>
          <a:prstGeom prst="rect">
            <a:avLst/>
          </a:prstGeom>
          <a:noFill/>
          <a:ln>
            <a:noFill/>
          </a:ln>
        </p:spPr>
        <p:txBody>
          <a:bodyPr spcFirstLastPara="1" wrap="square" lIns="121900" tIns="121900" rIns="121900" bIns="121900" anchor="b" anchorCtr="0">
            <a:noAutofit/>
          </a:bodyPr>
          <a:lstStyle/>
          <a:p>
            <a:pPr marL="0" indent="0"/>
            <a:r>
              <a:rPr lang="en-US"/>
              <a:t>Live Video Chat</a:t>
            </a:r>
            <a:endParaRPr/>
          </a:p>
        </p:txBody>
      </p:sp>
      <p:sp>
        <p:nvSpPr>
          <p:cNvPr id="364" name="Google Shape;364;p24"/>
          <p:cNvSpPr txBox="1">
            <a:spLocks noGrp="1"/>
          </p:cNvSpPr>
          <p:nvPr>
            <p:ph type="subTitle" idx="2"/>
          </p:nvPr>
        </p:nvSpPr>
        <p:spPr>
          <a:xfrm>
            <a:off x="6570648" y="3903439"/>
            <a:ext cx="4281200" cy="574000"/>
          </a:xfrm>
          <a:prstGeom prst="rect">
            <a:avLst/>
          </a:prstGeom>
          <a:noFill/>
          <a:ln>
            <a:noFill/>
          </a:ln>
        </p:spPr>
        <p:txBody>
          <a:bodyPr spcFirstLastPara="1" wrap="square" lIns="121900" tIns="121900" rIns="121900" bIns="121900" anchor="b" anchorCtr="0">
            <a:noAutofit/>
          </a:bodyPr>
          <a:lstStyle/>
          <a:p>
            <a:pPr marL="0" indent="0"/>
            <a:r>
              <a:rPr lang="en-US"/>
              <a:t>Written Feedback</a:t>
            </a:r>
            <a:endParaRPr/>
          </a:p>
        </p:txBody>
      </p:sp>
      <p:sp>
        <p:nvSpPr>
          <p:cNvPr id="365" name="Google Shape;365;p24"/>
          <p:cNvSpPr txBox="1">
            <a:spLocks noGrp="1"/>
          </p:cNvSpPr>
          <p:nvPr>
            <p:ph type="subTitle" idx="4"/>
          </p:nvPr>
        </p:nvSpPr>
        <p:spPr>
          <a:xfrm>
            <a:off x="5746143" y="4324226"/>
            <a:ext cx="5936212" cy="1611847"/>
          </a:xfrm>
          <a:prstGeom prst="rect">
            <a:avLst/>
          </a:prstGeom>
          <a:noFill/>
          <a:ln>
            <a:noFill/>
          </a:ln>
        </p:spPr>
        <p:txBody>
          <a:bodyPr spcFirstLastPara="1" wrap="square" lIns="121900" tIns="121900" rIns="121900" bIns="121900" anchor="t" anchorCtr="0">
            <a:noAutofit/>
          </a:bodyPr>
          <a:lstStyle/>
          <a:p>
            <a:pPr marL="0" indent="0" algn="l"/>
            <a:r>
              <a:rPr lang="en-US" sz="1600">
                <a:latin typeface="Arial"/>
                <a:ea typeface="Arial"/>
                <a:cs typeface="Arial"/>
                <a:sym typeface="Arial"/>
              </a:rPr>
              <a:t>Upload a draft to your appointment time and get asynchronous written feedback on your document.</a:t>
            </a:r>
            <a:endParaRPr/>
          </a:p>
          <a:p>
            <a:pPr marL="0" indent="0" algn="l"/>
            <a:endParaRPr>
              <a:latin typeface="Arial"/>
              <a:ea typeface="Arial"/>
              <a:cs typeface="Arial"/>
              <a:sym typeface="Arial"/>
            </a:endParaRPr>
          </a:p>
          <a:p>
            <a:pPr marL="0" indent="0" algn="l"/>
            <a:r>
              <a:rPr lang="en-US" sz="1600">
                <a:latin typeface="Arial"/>
                <a:ea typeface="Arial"/>
                <a:cs typeface="Arial"/>
                <a:sym typeface="Arial"/>
              </a:rPr>
              <a:t>Good for: writers who can easily summarize their goals for the assignment, visual learners, writers with busy schedules outside our normal hours </a:t>
            </a:r>
            <a:endParaRPr/>
          </a:p>
          <a:p>
            <a:pPr marL="0" indent="0"/>
            <a:endParaRPr/>
          </a:p>
        </p:txBody>
      </p:sp>
      <p:pic>
        <p:nvPicPr>
          <p:cNvPr id="366" name="Google Shape;366;p24"/>
          <p:cNvPicPr preferRelativeResize="0"/>
          <p:nvPr/>
        </p:nvPicPr>
        <p:blipFill rotWithShape="1">
          <a:blip r:embed="rId3">
            <a:alphaModFix/>
          </a:blip>
          <a:srcRect l="4806" t="5464" r="3203"/>
          <a:stretch/>
        </p:blipFill>
        <p:spPr>
          <a:xfrm>
            <a:off x="1316412" y="2136972"/>
            <a:ext cx="4135129" cy="3532933"/>
          </a:xfrm>
          <a:prstGeom prst="rect">
            <a:avLst/>
          </a:prstGeom>
          <a:noFill/>
          <a:ln>
            <a:noFill/>
          </a:ln>
        </p:spPr>
      </p:pic>
      <p:sp>
        <p:nvSpPr>
          <p:cNvPr id="367" name="Google Shape;367;p24"/>
          <p:cNvSpPr/>
          <p:nvPr/>
        </p:nvSpPr>
        <p:spPr>
          <a:xfrm>
            <a:off x="1316410" y="1621156"/>
            <a:ext cx="4135129" cy="515816"/>
          </a:xfrm>
          <a:prstGeom prst="rect">
            <a:avLst/>
          </a:prstGeom>
          <a:solidFill>
            <a:srgbClr val="E3B9E1"/>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368" name="Google Shape;368;p24" descr="A plant in a pot&#10;&#10;Description automatically generated with medium confidence"/>
          <p:cNvPicPr preferRelativeResize="0"/>
          <p:nvPr/>
        </p:nvPicPr>
        <p:blipFill rotWithShape="1">
          <a:blip r:embed="rId4">
            <a:alphaModFix/>
          </a:blip>
          <a:srcRect/>
          <a:stretch/>
        </p:blipFill>
        <p:spPr>
          <a:xfrm>
            <a:off x="1216858" y="782578"/>
            <a:ext cx="931308" cy="932685"/>
          </a:xfrm>
          <a:prstGeom prst="rect">
            <a:avLst/>
          </a:prstGeom>
          <a:noFill/>
          <a:ln>
            <a:noFill/>
          </a:ln>
        </p:spPr>
      </p:pic>
      <p:pic>
        <p:nvPicPr>
          <p:cNvPr id="369" name="Google Shape;369;p24" descr="A plant in a pot&#10;&#10;Description automatically generated"/>
          <p:cNvPicPr preferRelativeResize="0"/>
          <p:nvPr/>
        </p:nvPicPr>
        <p:blipFill rotWithShape="1">
          <a:blip r:embed="rId5">
            <a:alphaModFix/>
          </a:blip>
          <a:srcRect/>
          <a:stretch/>
        </p:blipFill>
        <p:spPr>
          <a:xfrm>
            <a:off x="1945313" y="314314"/>
            <a:ext cx="919420" cy="1400949"/>
          </a:xfrm>
          <a:prstGeom prst="rect">
            <a:avLst/>
          </a:prstGeom>
          <a:noFill/>
          <a:ln>
            <a:noFill/>
          </a:ln>
        </p:spPr>
      </p:pic>
      <p:pic>
        <p:nvPicPr>
          <p:cNvPr id="370" name="Google Shape;370;p24" descr="A picture containing food, plant, white, indoor&#10;&#10;Description automatically generated"/>
          <p:cNvPicPr preferRelativeResize="0"/>
          <p:nvPr/>
        </p:nvPicPr>
        <p:blipFill rotWithShape="1">
          <a:blip r:embed="rId6">
            <a:alphaModFix/>
          </a:blip>
          <a:srcRect/>
          <a:stretch/>
        </p:blipFill>
        <p:spPr>
          <a:xfrm>
            <a:off x="2499635" y="1442677"/>
            <a:ext cx="458211" cy="404681"/>
          </a:xfrm>
          <a:prstGeom prst="rect">
            <a:avLst/>
          </a:prstGeom>
          <a:noFill/>
          <a:ln>
            <a:noFill/>
          </a:ln>
        </p:spPr>
      </p:pic>
      <p:pic>
        <p:nvPicPr>
          <p:cNvPr id="371" name="Google Shape;371;p24" descr="A close up of a tube&#10;&#10;Description automatically generated with medium confidence"/>
          <p:cNvPicPr preferRelativeResize="0"/>
          <p:nvPr/>
        </p:nvPicPr>
        <p:blipFill rotWithShape="1">
          <a:blip r:embed="rId7">
            <a:alphaModFix/>
          </a:blip>
          <a:srcRect/>
          <a:stretch/>
        </p:blipFill>
        <p:spPr>
          <a:xfrm>
            <a:off x="4319928" y="4721029"/>
            <a:ext cx="257873" cy="141223"/>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5"/>
          <p:cNvSpPr txBox="1">
            <a:spLocks noGrp="1"/>
          </p:cNvSpPr>
          <p:nvPr>
            <p:ph type="title"/>
          </p:nvPr>
        </p:nvSpPr>
        <p:spPr>
          <a:xfrm>
            <a:off x="3048200" y="1297409"/>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sz="3200"/>
              <a:t>Writing Groups</a:t>
            </a:r>
            <a:endParaRPr sz="3200"/>
          </a:p>
        </p:txBody>
      </p:sp>
      <p:sp>
        <p:nvSpPr>
          <p:cNvPr id="377" name="Google Shape;377;p25"/>
          <p:cNvSpPr txBox="1">
            <a:spLocks noGrp="1"/>
          </p:cNvSpPr>
          <p:nvPr>
            <p:ph type="title" idx="2"/>
          </p:nvPr>
        </p:nvSpPr>
        <p:spPr>
          <a:xfrm>
            <a:off x="3048200" y="2585749"/>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sz="3067"/>
              <a:t>Open Writing Times</a:t>
            </a:r>
            <a:endParaRPr sz="3067"/>
          </a:p>
        </p:txBody>
      </p:sp>
      <p:sp>
        <p:nvSpPr>
          <p:cNvPr id="378" name="Google Shape;378;p25"/>
          <p:cNvSpPr txBox="1">
            <a:spLocks noGrp="1"/>
          </p:cNvSpPr>
          <p:nvPr>
            <p:ph type="title" idx="4"/>
          </p:nvPr>
        </p:nvSpPr>
        <p:spPr>
          <a:xfrm>
            <a:off x="3048200" y="3874089"/>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sz="2400"/>
              <a:t>Halloween and Valentine’s Day Open Mic Events</a:t>
            </a:r>
            <a:endParaRPr sz="2400"/>
          </a:p>
        </p:txBody>
      </p:sp>
      <p:sp>
        <p:nvSpPr>
          <p:cNvPr id="379" name="Google Shape;379;p25"/>
          <p:cNvSpPr/>
          <p:nvPr/>
        </p:nvSpPr>
        <p:spPr>
          <a:xfrm>
            <a:off x="1396000" y="1399668"/>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0" name="Google Shape;380;p25"/>
          <p:cNvSpPr/>
          <p:nvPr/>
        </p:nvSpPr>
        <p:spPr>
          <a:xfrm>
            <a:off x="-257774" y="3836145"/>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1" name="Google Shape;381;p25"/>
          <p:cNvSpPr/>
          <p:nvPr/>
        </p:nvSpPr>
        <p:spPr>
          <a:xfrm>
            <a:off x="10032238" y="3552618"/>
            <a:ext cx="1018757" cy="206420"/>
          </a:xfrm>
          <a:custGeom>
            <a:avLst/>
            <a:gdLst/>
            <a:ahLst/>
            <a:cxnLst/>
            <a:rect l="l" t="t" r="r" b="b"/>
            <a:pathLst>
              <a:path w="41486" h="8407" extrusionOk="0">
                <a:moveTo>
                  <a:pt x="20634" y="0"/>
                </a:moveTo>
                <a:cubicBezTo>
                  <a:pt x="17056" y="0"/>
                  <a:pt x="13716" y="1990"/>
                  <a:pt x="11963" y="5126"/>
                </a:cubicBezTo>
                <a:cubicBezTo>
                  <a:pt x="10806" y="4837"/>
                  <a:pt x="9551" y="4644"/>
                  <a:pt x="8297" y="4644"/>
                </a:cubicBezTo>
                <a:cubicBezTo>
                  <a:pt x="4342" y="4644"/>
                  <a:pt x="1061" y="6284"/>
                  <a:pt x="0" y="8406"/>
                </a:cubicBezTo>
                <a:lnTo>
                  <a:pt x="41485" y="8406"/>
                </a:lnTo>
                <a:cubicBezTo>
                  <a:pt x="40714" y="6284"/>
                  <a:pt x="38012" y="4644"/>
                  <a:pt x="34828" y="4644"/>
                </a:cubicBezTo>
                <a:cubicBezTo>
                  <a:pt x="33381" y="4644"/>
                  <a:pt x="31934" y="5030"/>
                  <a:pt x="30680" y="5705"/>
                </a:cubicBezTo>
                <a:cubicBezTo>
                  <a:pt x="29013" y="2187"/>
                  <a:pt x="25481" y="1"/>
                  <a:pt x="21617" y="1"/>
                </a:cubicBezTo>
                <a:cubicBezTo>
                  <a:pt x="21455" y="1"/>
                  <a:pt x="21292" y="5"/>
                  <a:pt x="21129" y="13"/>
                </a:cubicBezTo>
                <a:cubicBezTo>
                  <a:pt x="20963" y="4"/>
                  <a:pt x="20799" y="0"/>
                  <a:pt x="206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2" name="Google Shape;382;p25"/>
          <p:cNvSpPr/>
          <p:nvPr/>
        </p:nvSpPr>
        <p:spPr>
          <a:xfrm>
            <a:off x="818872" y="2955997"/>
            <a:ext cx="163600" cy="1584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3" name="Google Shape;383;p25"/>
          <p:cNvSpPr/>
          <p:nvPr/>
        </p:nvSpPr>
        <p:spPr>
          <a:xfrm>
            <a:off x="11156733" y="5246300"/>
            <a:ext cx="163600" cy="1584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4" name="Google Shape;384;p25"/>
          <p:cNvSpPr/>
          <p:nvPr/>
        </p:nvSpPr>
        <p:spPr>
          <a:xfrm>
            <a:off x="1991967" y="5194500"/>
            <a:ext cx="270800" cy="2620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5" name="Google Shape;385;p25"/>
          <p:cNvSpPr/>
          <p:nvPr/>
        </p:nvSpPr>
        <p:spPr>
          <a:xfrm>
            <a:off x="9903967" y="1953901"/>
            <a:ext cx="337600" cy="3272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6" name="Google Shape;386;p25"/>
          <p:cNvSpPr/>
          <p:nvPr/>
        </p:nvSpPr>
        <p:spPr>
          <a:xfrm>
            <a:off x="10530533" y="4686067"/>
            <a:ext cx="213200" cy="2064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87" name="Google Shape;387;p25"/>
          <p:cNvSpPr txBox="1">
            <a:spLocks noGrp="1"/>
          </p:cNvSpPr>
          <p:nvPr>
            <p:ph type="subTitle" idx="5"/>
          </p:nvPr>
        </p:nvSpPr>
        <p:spPr>
          <a:xfrm>
            <a:off x="3048200" y="424500"/>
            <a:ext cx="6095600" cy="59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609585" indent="-406390"/>
            <a:r>
              <a:rPr lang="en-US" sz="3200"/>
              <a:t>Writing Center Events</a:t>
            </a:r>
            <a:endParaRPr/>
          </a:p>
        </p:txBody>
      </p:sp>
      <p:pic>
        <p:nvPicPr>
          <p:cNvPr id="388" name="Google Shape;388;p25" descr="A picture containing underwater, invertebrate&#10;&#10;Description automatically generated"/>
          <p:cNvPicPr preferRelativeResize="0"/>
          <p:nvPr/>
        </p:nvPicPr>
        <p:blipFill rotWithShape="1">
          <a:blip r:embed="rId3">
            <a:alphaModFix/>
          </a:blip>
          <a:srcRect/>
          <a:stretch/>
        </p:blipFill>
        <p:spPr>
          <a:xfrm>
            <a:off x="9445383" y="3339397"/>
            <a:ext cx="1191751" cy="426441"/>
          </a:xfrm>
          <a:prstGeom prst="rect">
            <a:avLst/>
          </a:prstGeom>
          <a:noFill/>
          <a:ln>
            <a:noFill/>
          </a:ln>
        </p:spPr>
      </p:pic>
      <p:pic>
        <p:nvPicPr>
          <p:cNvPr id="389" name="Google Shape;389;p25" descr="A picture containing fish, marine mammal, fin, shark&#10;&#10;Description automatically generated"/>
          <p:cNvPicPr preferRelativeResize="0"/>
          <p:nvPr/>
        </p:nvPicPr>
        <p:blipFill rotWithShape="1">
          <a:blip r:embed="rId4">
            <a:alphaModFix/>
          </a:blip>
          <a:srcRect/>
          <a:stretch/>
        </p:blipFill>
        <p:spPr>
          <a:xfrm>
            <a:off x="1396001" y="3508723"/>
            <a:ext cx="1188991" cy="500628"/>
          </a:xfrm>
          <a:prstGeom prst="rect">
            <a:avLst/>
          </a:prstGeom>
          <a:noFill/>
          <a:ln>
            <a:noFill/>
          </a:ln>
        </p:spPr>
      </p:pic>
      <p:sp>
        <p:nvSpPr>
          <p:cNvPr id="390" name="Google Shape;390;p25"/>
          <p:cNvSpPr txBox="1"/>
          <p:nvPr/>
        </p:nvSpPr>
        <p:spPr>
          <a:xfrm>
            <a:off x="3048200" y="5162429"/>
            <a:ext cx="6095600" cy="10400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42385C"/>
              </a:buClr>
              <a:buSzPts val="6200"/>
            </a:pPr>
            <a:r>
              <a:rPr lang="en-US" sz="2400" b="1" kern="0">
                <a:solidFill>
                  <a:srgbClr val="FFFFFF"/>
                </a:solidFill>
                <a:latin typeface="Unbounded"/>
                <a:ea typeface="Unbounded"/>
                <a:cs typeface="Unbounded"/>
                <a:sym typeface="Unbounded"/>
              </a:rPr>
              <a:t>Collaborative Writing and Cultural Events</a:t>
            </a:r>
            <a:endParaRPr sz="1867" kern="0">
              <a:solidFill>
                <a:srgbClr val="000000"/>
              </a:solidFill>
              <a:latin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6"/>
          <p:cNvSpPr txBox="1">
            <a:spLocks noGrp="1"/>
          </p:cNvSpPr>
          <p:nvPr>
            <p:ph type="subTitle" idx="4"/>
          </p:nvPr>
        </p:nvSpPr>
        <p:spPr>
          <a:xfrm>
            <a:off x="4632960" y="1735423"/>
            <a:ext cx="7052107" cy="611600"/>
          </a:xfrm>
          <a:prstGeom prst="rect">
            <a:avLst/>
          </a:prstGeom>
          <a:noFill/>
          <a:ln>
            <a:noFill/>
          </a:ln>
        </p:spPr>
        <p:txBody>
          <a:bodyPr spcFirstLastPara="1" wrap="square" lIns="121900" tIns="121900" rIns="121900" bIns="121900" anchor="b" anchorCtr="0">
            <a:noAutofit/>
          </a:bodyPr>
          <a:lstStyle/>
          <a:p>
            <a:pPr marL="457189" indent="-457189" algn="ctr">
              <a:buSzPts val="1600"/>
            </a:pPr>
            <a:r>
              <a:rPr lang="en-US" sz="2133">
                <a:latin typeface="Arial"/>
                <a:ea typeface="Arial"/>
                <a:cs typeface="Arial"/>
                <a:sym typeface="Arial"/>
              </a:rPr>
              <a:t>Visit the online schedule at </a:t>
            </a:r>
            <a:r>
              <a:rPr lang="en-US" sz="2133" u="sng">
                <a:solidFill>
                  <a:srgbClr val="0782B5"/>
                </a:solidFill>
                <a:latin typeface="Arial"/>
                <a:ea typeface="Arial"/>
                <a:cs typeface="Arial"/>
                <a:sym typeface="Arial"/>
              </a:rPr>
              <a:t>Louisville.edu/writingcenter</a:t>
            </a:r>
            <a:endParaRPr sz="2133" u="sng">
              <a:solidFill>
                <a:srgbClr val="0782B5"/>
              </a:solidFill>
              <a:latin typeface="Arial"/>
              <a:ea typeface="Arial"/>
              <a:cs typeface="Arial"/>
              <a:sym typeface="Arial"/>
            </a:endParaRPr>
          </a:p>
        </p:txBody>
      </p:sp>
      <p:sp>
        <p:nvSpPr>
          <p:cNvPr id="396" name="Google Shape;396;p26"/>
          <p:cNvSpPr txBox="1">
            <a:spLocks noGrp="1"/>
          </p:cNvSpPr>
          <p:nvPr>
            <p:ph type="subTitle" idx="5"/>
          </p:nvPr>
        </p:nvSpPr>
        <p:spPr>
          <a:xfrm>
            <a:off x="5016212" y="3636456"/>
            <a:ext cx="6285600" cy="2141493"/>
          </a:xfrm>
          <a:prstGeom prst="rect">
            <a:avLst/>
          </a:prstGeom>
          <a:noFill/>
          <a:ln>
            <a:noFill/>
          </a:ln>
        </p:spPr>
        <p:txBody>
          <a:bodyPr spcFirstLastPara="1" wrap="square" lIns="121900" tIns="121900" rIns="121900" bIns="121900" anchor="b" anchorCtr="0">
            <a:noAutofit/>
          </a:bodyPr>
          <a:lstStyle/>
          <a:p>
            <a:pPr marL="457189" indent="0">
              <a:spcBef>
                <a:spcPts val="640"/>
              </a:spcBef>
              <a:buSzPts val="1600"/>
            </a:pPr>
            <a:r>
              <a:rPr lang="en-US" sz="2133">
                <a:latin typeface="Arial"/>
                <a:ea typeface="Arial"/>
                <a:cs typeface="Arial"/>
                <a:sym typeface="Arial"/>
              </a:rPr>
              <a:t>If you have trouble logging in or making an appointment, contact us:</a:t>
            </a:r>
            <a:endParaRPr/>
          </a:p>
          <a:p>
            <a:pPr marL="457189" indent="-457189">
              <a:spcBef>
                <a:spcPts val="640"/>
              </a:spcBef>
              <a:buSzPts val="1600"/>
              <a:buFont typeface="Arial"/>
              <a:buChar char="•"/>
            </a:pPr>
            <a:r>
              <a:rPr lang="en-US" sz="2133">
                <a:latin typeface="Arial"/>
                <a:ea typeface="Arial"/>
                <a:cs typeface="Arial"/>
                <a:sym typeface="Arial"/>
              </a:rPr>
              <a:t>Email </a:t>
            </a:r>
            <a:r>
              <a:rPr lang="en-US" sz="2133" u="sng">
                <a:solidFill>
                  <a:schemeClr val="hlink"/>
                </a:solidFill>
                <a:latin typeface="Arial"/>
                <a:ea typeface="Arial"/>
                <a:cs typeface="Arial"/>
                <a:sym typeface="Arial"/>
                <a:hlinkClick r:id="rId3"/>
              </a:rPr>
              <a:t>writing@Louisville.edu</a:t>
            </a:r>
            <a:endParaRPr sz="2133">
              <a:solidFill>
                <a:srgbClr val="0782B5"/>
              </a:solidFill>
              <a:latin typeface="Arial"/>
              <a:ea typeface="Arial"/>
              <a:cs typeface="Arial"/>
              <a:sym typeface="Arial"/>
            </a:endParaRPr>
          </a:p>
          <a:p>
            <a:pPr marL="457189" indent="-457189">
              <a:spcBef>
                <a:spcPts val="640"/>
              </a:spcBef>
              <a:buSzPts val="1600"/>
              <a:buFont typeface="Arial"/>
              <a:buChar char="•"/>
            </a:pPr>
            <a:r>
              <a:rPr lang="en-US" sz="2133">
                <a:latin typeface="Arial"/>
                <a:ea typeface="Arial"/>
                <a:cs typeface="Arial"/>
                <a:sym typeface="Arial"/>
              </a:rPr>
              <a:t>Call 852-2173</a:t>
            </a:r>
            <a:endParaRPr/>
          </a:p>
          <a:p>
            <a:pPr marL="457189" indent="-457189">
              <a:spcBef>
                <a:spcPts val="640"/>
              </a:spcBef>
              <a:buSzPts val="1600"/>
              <a:buFont typeface="Arial"/>
              <a:buChar char="•"/>
            </a:pPr>
            <a:r>
              <a:rPr lang="en-US" sz="2133">
                <a:latin typeface="Arial"/>
                <a:ea typeface="Arial"/>
                <a:cs typeface="Arial"/>
                <a:sym typeface="Arial"/>
              </a:rPr>
              <a:t>Visit Ekstrom Library 132</a:t>
            </a:r>
            <a:endParaRPr sz="2133"/>
          </a:p>
        </p:txBody>
      </p:sp>
      <p:sp>
        <p:nvSpPr>
          <p:cNvPr id="397" name="Google Shape;397;p26"/>
          <p:cNvSpPr txBox="1">
            <a:spLocks noGrp="1"/>
          </p:cNvSpPr>
          <p:nvPr>
            <p:ph type="title"/>
          </p:nvPr>
        </p:nvSpPr>
        <p:spPr>
          <a:xfrm>
            <a:off x="960000" y="593367"/>
            <a:ext cx="10272000" cy="763600"/>
          </a:xfrm>
          <a:prstGeom prst="rect">
            <a:avLst/>
          </a:prstGeom>
          <a:noFill/>
          <a:ln>
            <a:noFill/>
          </a:ln>
        </p:spPr>
        <p:txBody>
          <a:bodyPr spcFirstLastPara="1" wrap="square" lIns="121900" tIns="121900" rIns="121900" bIns="121900" anchor="t" anchorCtr="0">
            <a:noAutofit/>
          </a:bodyPr>
          <a:lstStyle/>
          <a:p>
            <a:r>
              <a:rPr lang="en-US"/>
              <a:t>How to Make an Appointment</a:t>
            </a:r>
            <a:endParaRPr/>
          </a:p>
        </p:txBody>
      </p:sp>
      <p:pic>
        <p:nvPicPr>
          <p:cNvPr id="398" name="Google Shape;398;p26"/>
          <p:cNvPicPr preferRelativeResize="0"/>
          <p:nvPr/>
        </p:nvPicPr>
        <p:blipFill rotWithShape="1">
          <a:blip r:embed="rId4">
            <a:alphaModFix/>
          </a:blip>
          <a:srcRect t="675" b="675"/>
          <a:stretch/>
        </p:blipFill>
        <p:spPr>
          <a:xfrm>
            <a:off x="2314792" y="4304307"/>
            <a:ext cx="1872464" cy="1335703"/>
          </a:xfrm>
          <a:prstGeom prst="rect">
            <a:avLst/>
          </a:prstGeom>
          <a:noFill/>
          <a:ln>
            <a:noFill/>
          </a:ln>
        </p:spPr>
      </p:pic>
      <p:pic>
        <p:nvPicPr>
          <p:cNvPr id="399" name="Google Shape;399;p26"/>
          <p:cNvPicPr preferRelativeResize="0"/>
          <p:nvPr/>
        </p:nvPicPr>
        <p:blipFill rotWithShape="1">
          <a:blip r:embed="rId5">
            <a:alphaModFix/>
          </a:blip>
          <a:srcRect t="766" b="767"/>
          <a:stretch/>
        </p:blipFill>
        <p:spPr>
          <a:xfrm>
            <a:off x="708367" y="2968606"/>
            <a:ext cx="1687627" cy="1335701"/>
          </a:xfrm>
          <a:prstGeom prst="rect">
            <a:avLst/>
          </a:prstGeom>
          <a:noFill/>
          <a:ln>
            <a:noFill/>
          </a:ln>
        </p:spPr>
      </p:pic>
      <p:pic>
        <p:nvPicPr>
          <p:cNvPr id="400" name="Google Shape;400;p26"/>
          <p:cNvPicPr preferRelativeResize="0"/>
          <p:nvPr/>
        </p:nvPicPr>
        <p:blipFill rotWithShape="1">
          <a:blip r:embed="rId6">
            <a:alphaModFix/>
          </a:blip>
          <a:srcRect t="5920" b="5921"/>
          <a:stretch/>
        </p:blipFill>
        <p:spPr>
          <a:xfrm>
            <a:off x="2311180" y="1632904"/>
            <a:ext cx="1872465" cy="1335701"/>
          </a:xfrm>
          <a:prstGeom prst="rect">
            <a:avLst/>
          </a:prstGeom>
          <a:noFill/>
          <a:ln>
            <a:noFill/>
          </a:ln>
        </p:spPr>
      </p:pic>
      <p:pic>
        <p:nvPicPr>
          <p:cNvPr id="401" name="Google Shape;401;p26" descr="A plant in a pot&#10;&#10;Description automatically generated"/>
          <p:cNvPicPr preferRelativeResize="0"/>
          <p:nvPr/>
        </p:nvPicPr>
        <p:blipFill rotWithShape="1">
          <a:blip r:embed="rId7">
            <a:alphaModFix/>
          </a:blip>
          <a:srcRect/>
          <a:stretch/>
        </p:blipFill>
        <p:spPr>
          <a:xfrm>
            <a:off x="2338971" y="3443001"/>
            <a:ext cx="585924" cy="892791"/>
          </a:xfrm>
          <a:prstGeom prst="rect">
            <a:avLst/>
          </a:prstGeom>
          <a:noFill/>
          <a:ln>
            <a:noFill/>
          </a:ln>
        </p:spPr>
      </p:pic>
      <p:pic>
        <p:nvPicPr>
          <p:cNvPr id="402" name="Google Shape;402;p26" descr="A plant in a pot&#10;&#10;Description automatically generated with medium confidence"/>
          <p:cNvPicPr preferRelativeResize="0"/>
          <p:nvPr/>
        </p:nvPicPr>
        <p:blipFill rotWithShape="1">
          <a:blip r:embed="rId8">
            <a:alphaModFix/>
          </a:blip>
          <a:srcRect/>
          <a:stretch/>
        </p:blipFill>
        <p:spPr>
          <a:xfrm>
            <a:off x="1455331" y="2041223"/>
            <a:ext cx="940663" cy="942055"/>
          </a:xfrm>
          <a:prstGeom prst="rect">
            <a:avLst/>
          </a:prstGeom>
          <a:noFill/>
          <a:ln>
            <a:noFill/>
          </a:ln>
        </p:spPr>
      </p:pic>
      <p:pic>
        <p:nvPicPr>
          <p:cNvPr id="403" name="Google Shape;403;p26" descr="A picture containing text, screenshot, font&#10;&#10;Description automatically generated"/>
          <p:cNvPicPr preferRelativeResize="0"/>
          <p:nvPr/>
        </p:nvPicPr>
        <p:blipFill rotWithShape="1">
          <a:blip r:embed="rId9">
            <a:alphaModFix/>
          </a:blip>
          <a:srcRect/>
          <a:stretch/>
        </p:blipFill>
        <p:spPr>
          <a:xfrm>
            <a:off x="5603507" y="2436659"/>
            <a:ext cx="5450268" cy="1063892"/>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7"/>
          <p:cNvSpPr txBox="1">
            <a:spLocks noGrp="1"/>
          </p:cNvSpPr>
          <p:nvPr>
            <p:ph type="title"/>
          </p:nvPr>
        </p:nvSpPr>
        <p:spPr>
          <a:xfrm>
            <a:off x="960000" y="593367"/>
            <a:ext cx="10272000" cy="763600"/>
          </a:xfrm>
          <a:prstGeom prst="rect">
            <a:avLst/>
          </a:prstGeom>
          <a:noFill/>
          <a:ln>
            <a:noFill/>
          </a:ln>
        </p:spPr>
        <p:txBody>
          <a:bodyPr spcFirstLastPara="1" wrap="square" lIns="121900" tIns="121900" rIns="121900" bIns="121900" anchor="t" anchorCtr="0">
            <a:noAutofit/>
          </a:bodyPr>
          <a:lstStyle/>
          <a:p>
            <a:r>
              <a:rPr lang="en-US"/>
              <a:t>Fast Facts</a:t>
            </a:r>
            <a:endParaRPr/>
          </a:p>
        </p:txBody>
      </p:sp>
      <p:graphicFrame>
        <p:nvGraphicFramePr>
          <p:cNvPr id="409" name="Google Shape;409;p27"/>
          <p:cNvGraphicFramePr/>
          <p:nvPr/>
        </p:nvGraphicFramePr>
        <p:xfrm>
          <a:off x="960000" y="1569059"/>
          <a:ext cx="10272000" cy="4072993"/>
        </p:xfrm>
        <a:graphic>
          <a:graphicData uri="http://schemas.openxmlformats.org/drawingml/2006/table">
            <a:tbl>
              <a:tblPr>
                <a:noFill/>
              </a:tblPr>
              <a:tblGrid>
                <a:gridCol w="3223900">
                  <a:extLst>
                    <a:ext uri="{9D8B030D-6E8A-4147-A177-3AD203B41FA5}">
                      <a16:colId xmlns:a16="http://schemas.microsoft.com/office/drawing/2014/main" val="20000"/>
                    </a:ext>
                  </a:extLst>
                </a:gridCol>
                <a:gridCol w="7048100">
                  <a:extLst>
                    <a:ext uri="{9D8B030D-6E8A-4147-A177-3AD203B41FA5}">
                      <a16:colId xmlns:a16="http://schemas.microsoft.com/office/drawing/2014/main" val="20001"/>
                    </a:ext>
                  </a:extLst>
                </a:gridCol>
              </a:tblGrid>
              <a:tr h="609560">
                <a:tc>
                  <a:txBody>
                    <a:bodyPr/>
                    <a:lstStyle/>
                    <a:p>
                      <a:pPr marL="0" marR="0" lvl="0" indent="0" algn="ctr" rtl="0">
                        <a:lnSpc>
                          <a:spcPct val="100000"/>
                        </a:lnSpc>
                        <a:spcBef>
                          <a:spcPts val="0"/>
                        </a:spcBef>
                        <a:spcAft>
                          <a:spcPts val="0"/>
                        </a:spcAft>
                        <a:buClr>
                          <a:srgbClr val="000000"/>
                        </a:buClr>
                        <a:buSzPts val="1800"/>
                        <a:buFont typeface="Arial"/>
                        <a:buNone/>
                      </a:pPr>
                      <a:r>
                        <a:rPr lang="en-US" sz="2400" b="1" u="none" strike="noStrike" cap="none">
                          <a:solidFill>
                            <a:schemeClr val="dk1"/>
                          </a:solidFill>
                          <a:latin typeface="Unbounded"/>
                          <a:ea typeface="Unbounded"/>
                          <a:cs typeface="Unbounded"/>
                          <a:sym typeface="Unbounded"/>
                        </a:rPr>
                        <a:t>⏱️</a:t>
                      </a:r>
                      <a:endParaRPr sz="2400" b="1" u="none" strike="noStrike" cap="none">
                        <a:solidFill>
                          <a:schemeClr val="dk1"/>
                        </a:solidFill>
                        <a:latin typeface="Unbounded"/>
                        <a:ea typeface="Unbounded"/>
                        <a:cs typeface="Unbounded"/>
                        <a:sym typeface="Unbounded"/>
                      </a:endParaRPr>
                    </a:p>
                  </a:txBody>
                  <a:tcPr marL="121900" marR="121900" marT="121900" marB="121900" anchor="ctr">
                    <a:lnL w="12700" cap="flat" cmpd="sng">
                      <a:solidFill>
                        <a:schemeClr val="dk1"/>
                      </a:solidFill>
                      <a:prstDash val="solid"/>
                      <a:round/>
                      <a:headEnd type="none" w="sm" len="sm"/>
                      <a:tailEnd type="none" w="sm" len="sm"/>
                    </a:lnL>
                    <a:lnR w="9525" cap="flat" cmpd="sng">
                      <a:solidFill>
                        <a:schemeClr val="accent6"/>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Arial"/>
                          <a:ea typeface="Arial"/>
                          <a:cs typeface="Arial"/>
                          <a:sym typeface="Arial"/>
                        </a:rPr>
                        <a:t>In a rush? We take walk ins!</a:t>
                      </a:r>
                      <a:endParaRPr sz="1600" u="none" strike="noStrike" cap="none"/>
                    </a:p>
                  </a:txBody>
                  <a:tcPr marL="121900" marR="121900" marT="121900" marB="121900" anchor="ctr">
                    <a:lnL w="9525" cap="flat" cmpd="sng">
                      <a:solidFill>
                        <a:schemeClr val="accent6"/>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73300">
                <a:tc>
                  <a:txBody>
                    <a:bodyPr/>
                    <a:lstStyle/>
                    <a:p>
                      <a:pPr marL="0" marR="0" lvl="0" indent="0" algn="ctr" rtl="0">
                        <a:lnSpc>
                          <a:spcPct val="100000"/>
                        </a:lnSpc>
                        <a:spcBef>
                          <a:spcPts val="0"/>
                        </a:spcBef>
                        <a:spcAft>
                          <a:spcPts val="0"/>
                        </a:spcAft>
                        <a:buClr>
                          <a:srgbClr val="000000"/>
                        </a:buClr>
                        <a:buSzPts val="1800"/>
                        <a:buFont typeface="Arial"/>
                        <a:buNone/>
                      </a:pPr>
                      <a:r>
                        <a:rPr lang="en-US" sz="2400" b="0" u="none" strike="noStrike" cap="none">
                          <a:solidFill>
                            <a:schemeClr val="dk1"/>
                          </a:solidFill>
                          <a:latin typeface="Unbounded"/>
                          <a:ea typeface="Unbounded"/>
                          <a:cs typeface="Unbounded"/>
                          <a:sym typeface="Unbounded"/>
                        </a:rPr>
                        <a:t>📆</a:t>
                      </a:r>
                      <a:endParaRPr sz="2400" b="0" u="none" strike="noStrike" cap="none">
                        <a:solidFill>
                          <a:schemeClr val="dk1"/>
                        </a:solidFill>
                        <a:latin typeface="Unbounded"/>
                        <a:ea typeface="Unbounded"/>
                        <a:cs typeface="Unbounded"/>
                        <a:sym typeface="Unbounded"/>
                      </a:endParaRPr>
                    </a:p>
                  </a:txBody>
                  <a:tcPr marL="121900" marR="121900" marT="121900" marB="121900" anchor="ctr">
                    <a:lnL w="12700" cap="flat" cmpd="sng">
                      <a:solidFill>
                        <a:schemeClr val="dk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Arial"/>
                          <a:ea typeface="Arial"/>
                          <a:cs typeface="Arial"/>
                          <a:sym typeface="Arial"/>
                        </a:rPr>
                        <a:t>Know you need more than one session? Book multiple appointments at a time, up to 3 per week!</a:t>
                      </a:r>
                      <a:endParaRPr sz="1600" u="none" strike="noStrike" cap="none"/>
                    </a:p>
                  </a:txBody>
                  <a:tcPr marL="121900" marR="121900" marT="121900" marB="121900" anchor="ctr">
                    <a:lnL w="9525" cap="flat" cmpd="sng">
                      <a:solidFill>
                        <a:schemeClr val="accent6"/>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609560">
                <a:tc>
                  <a:txBody>
                    <a:bodyPr/>
                    <a:lstStyle/>
                    <a:p>
                      <a:pPr marL="0" marR="0" lvl="0" indent="0" algn="ctr" rtl="0">
                        <a:lnSpc>
                          <a:spcPct val="100000"/>
                        </a:lnSpc>
                        <a:spcBef>
                          <a:spcPts val="0"/>
                        </a:spcBef>
                        <a:spcAft>
                          <a:spcPts val="0"/>
                        </a:spcAft>
                        <a:buClr>
                          <a:srgbClr val="000000"/>
                        </a:buClr>
                        <a:buSzPts val="1800"/>
                        <a:buFont typeface="Arial"/>
                        <a:buNone/>
                      </a:pPr>
                      <a:r>
                        <a:rPr lang="en-US" sz="2400" b="0" u="none" strike="noStrike" cap="none">
                          <a:solidFill>
                            <a:schemeClr val="dk1"/>
                          </a:solidFill>
                          <a:latin typeface="Unbounded"/>
                          <a:ea typeface="Unbounded"/>
                          <a:cs typeface="Unbounded"/>
                          <a:sym typeface="Unbounded"/>
                        </a:rPr>
                        <a:t>📋</a:t>
                      </a:r>
                      <a:endParaRPr sz="2400" b="0" u="none" strike="noStrike" cap="none">
                        <a:solidFill>
                          <a:schemeClr val="dk1"/>
                        </a:solidFill>
                        <a:latin typeface="Unbounded"/>
                        <a:ea typeface="Unbounded"/>
                        <a:cs typeface="Unbounded"/>
                        <a:sym typeface="Unbounded"/>
                      </a:endParaRPr>
                    </a:p>
                  </a:txBody>
                  <a:tcPr marL="121900" marR="121900" marT="121900" marB="121900" anchor="ctr">
                    <a:lnL w="12700" cap="flat" cmpd="sng">
                      <a:solidFill>
                        <a:schemeClr val="dk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Arial"/>
                          <a:ea typeface="Arial"/>
                          <a:cs typeface="Arial"/>
                          <a:sym typeface="Arial"/>
                        </a:rPr>
                        <a:t>Everything full? Join our waitlist!</a:t>
                      </a:r>
                      <a:endParaRPr sz="1600" u="none" strike="noStrike" cap="none"/>
                    </a:p>
                  </a:txBody>
                  <a:tcPr marL="121900" marR="121900" marT="121900" marB="121900" anchor="ctr">
                    <a:lnL w="9525" cap="flat" cmpd="sng">
                      <a:solidFill>
                        <a:schemeClr val="accent6"/>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609560">
                <a:tc>
                  <a:txBody>
                    <a:bodyPr/>
                    <a:lstStyle/>
                    <a:p>
                      <a:pPr marL="0" marR="0" lvl="0" indent="0" algn="ctr" rtl="0">
                        <a:lnSpc>
                          <a:spcPct val="100000"/>
                        </a:lnSpc>
                        <a:spcBef>
                          <a:spcPts val="0"/>
                        </a:spcBef>
                        <a:spcAft>
                          <a:spcPts val="0"/>
                        </a:spcAft>
                        <a:buClr>
                          <a:srgbClr val="000000"/>
                        </a:buClr>
                        <a:buSzPts val="1800"/>
                        <a:buFont typeface="Arial"/>
                        <a:buNone/>
                      </a:pPr>
                      <a:r>
                        <a:rPr lang="en-US" sz="2400" b="0" u="none" strike="noStrike" cap="none">
                          <a:solidFill>
                            <a:schemeClr val="dk1"/>
                          </a:solidFill>
                          <a:latin typeface="Unbounded"/>
                          <a:ea typeface="Unbounded"/>
                          <a:cs typeface="Unbounded"/>
                          <a:sym typeface="Unbounded"/>
                        </a:rPr>
                        <a:t>🙋</a:t>
                      </a:r>
                      <a:endParaRPr sz="2400" b="0" u="none" strike="noStrike" cap="none">
                        <a:solidFill>
                          <a:schemeClr val="dk1"/>
                        </a:solidFill>
                        <a:latin typeface="Unbounded"/>
                        <a:ea typeface="Unbounded"/>
                        <a:cs typeface="Unbounded"/>
                        <a:sym typeface="Unbounded"/>
                      </a:endParaRPr>
                    </a:p>
                  </a:txBody>
                  <a:tcPr marL="121900" marR="121900" marT="121900" marB="121900" anchor="ctr">
                    <a:lnL w="12700" cap="flat" cmpd="sng">
                      <a:solidFill>
                        <a:schemeClr val="dk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Arial"/>
                          <a:ea typeface="Arial"/>
                          <a:cs typeface="Arial"/>
                          <a:sym typeface="Arial"/>
                        </a:rPr>
                        <a:t>Vibe with a particular consultant? Book repeat appointments with them!</a:t>
                      </a:r>
                      <a:endParaRPr sz="1600" u="none" strike="noStrike" cap="none"/>
                    </a:p>
                  </a:txBody>
                  <a:tcPr marL="121900" marR="121900" marT="121900" marB="121900" anchor="ctr">
                    <a:lnL w="9525" cap="flat" cmpd="sng">
                      <a:solidFill>
                        <a:schemeClr val="accent6"/>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731480">
                <a:tc>
                  <a:txBody>
                    <a:bodyPr/>
                    <a:lstStyle/>
                    <a:p>
                      <a:pPr marL="0" marR="0" lvl="0" indent="0" algn="ctr" rtl="0">
                        <a:lnSpc>
                          <a:spcPct val="100000"/>
                        </a:lnSpc>
                        <a:spcBef>
                          <a:spcPts val="0"/>
                        </a:spcBef>
                        <a:spcAft>
                          <a:spcPts val="0"/>
                        </a:spcAft>
                        <a:buClr>
                          <a:srgbClr val="000000"/>
                        </a:buClr>
                        <a:buSzPts val="1800"/>
                        <a:buFont typeface="Arial"/>
                        <a:buNone/>
                      </a:pPr>
                      <a:r>
                        <a:rPr lang="en-US" sz="2400" b="0" u="none" strike="noStrike" cap="none">
                          <a:solidFill>
                            <a:schemeClr val="dk1"/>
                          </a:solidFill>
                          <a:latin typeface="Unbounded"/>
                          <a:ea typeface="Unbounded"/>
                          <a:cs typeface="Unbounded"/>
                          <a:sym typeface="Unbounded"/>
                        </a:rPr>
                        <a:t>📞</a:t>
                      </a:r>
                      <a:endParaRPr sz="2400" b="0" u="none" strike="noStrike" cap="none">
                        <a:solidFill>
                          <a:schemeClr val="dk1"/>
                        </a:solidFill>
                        <a:latin typeface="Unbounded"/>
                        <a:ea typeface="Unbounded"/>
                        <a:cs typeface="Unbounded"/>
                        <a:sym typeface="Unbounded"/>
                      </a:endParaRPr>
                    </a:p>
                  </a:txBody>
                  <a:tcPr marL="121900" marR="121900" marT="121900" marB="121900" anchor="ctr">
                    <a:lnL w="12700" cap="flat" cmpd="sng">
                      <a:solidFill>
                        <a:schemeClr val="dk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000000"/>
                          </a:solidFill>
                          <a:latin typeface="Arial"/>
                          <a:ea typeface="Arial"/>
                          <a:cs typeface="Arial"/>
                          <a:sym typeface="Arial"/>
                        </a:rPr>
                        <a:t>Get extra credit for visiting us? Ask your consultant to send a note to your professor!</a:t>
                      </a:r>
                      <a:endParaRPr sz="1600" u="none" strike="noStrike" cap="none"/>
                    </a:p>
                  </a:txBody>
                  <a:tcPr marL="121900" marR="121900" marT="121900" marB="121900" anchor="ctr">
                    <a:lnL w="9525" cap="flat" cmpd="sng">
                      <a:solidFill>
                        <a:schemeClr val="accent6"/>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639533">
                <a:tc>
                  <a:txBody>
                    <a:bodyPr/>
                    <a:lstStyle/>
                    <a:p>
                      <a:pPr marL="0" marR="0" lvl="0" indent="0" algn="ctr" rtl="0">
                        <a:lnSpc>
                          <a:spcPct val="100000"/>
                        </a:lnSpc>
                        <a:spcBef>
                          <a:spcPts val="0"/>
                        </a:spcBef>
                        <a:spcAft>
                          <a:spcPts val="0"/>
                        </a:spcAft>
                        <a:buClr>
                          <a:srgbClr val="000000"/>
                        </a:buClr>
                        <a:buSzPts val="1800"/>
                        <a:buFont typeface="Arial"/>
                        <a:buNone/>
                      </a:pPr>
                      <a:r>
                        <a:rPr lang="en-US" sz="2400" b="0" u="none" strike="noStrike" cap="none">
                          <a:solidFill>
                            <a:schemeClr val="dk1"/>
                          </a:solidFill>
                          <a:latin typeface="Unbounded"/>
                          <a:ea typeface="Unbounded"/>
                          <a:cs typeface="Unbounded"/>
                          <a:sym typeface="Unbounded"/>
                        </a:rPr>
                        <a:t>✍️</a:t>
                      </a:r>
                      <a:endParaRPr sz="2400" b="0" u="none" strike="noStrike" cap="none">
                        <a:solidFill>
                          <a:schemeClr val="dk1"/>
                        </a:solidFill>
                        <a:latin typeface="Unbounded"/>
                        <a:ea typeface="Unbounded"/>
                        <a:cs typeface="Unbounded"/>
                        <a:sym typeface="Unbounded"/>
                      </a:endParaRPr>
                    </a:p>
                  </a:txBody>
                  <a:tcPr marL="121900" marR="121900" marT="121900" marB="121900" anchor="ctr">
                    <a:lnL w="12700" cap="flat" cmpd="sng">
                      <a:solidFill>
                        <a:schemeClr val="dk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Like to plan? We’ll look over your syllabus and help you plan!</a:t>
                      </a:r>
                      <a:endParaRPr sz="1600" u="none" strike="noStrike" cap="none"/>
                    </a:p>
                  </a:txBody>
                  <a:tcPr marL="121900" marR="121900" marT="121900" marB="121900" anchor="ctr">
                    <a:lnL w="9525" cap="flat" cmpd="sng">
                      <a:solidFill>
                        <a:schemeClr val="accent6"/>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accent6"/>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8"/>
          <p:cNvSpPr/>
          <p:nvPr/>
        </p:nvSpPr>
        <p:spPr>
          <a:xfrm>
            <a:off x="10491700" y="266701"/>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15" name="Google Shape;415;p28"/>
          <p:cNvSpPr/>
          <p:nvPr/>
        </p:nvSpPr>
        <p:spPr>
          <a:xfrm>
            <a:off x="-518167" y="3269420"/>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16" name="Google Shape;416;p28"/>
          <p:cNvSpPr/>
          <p:nvPr/>
        </p:nvSpPr>
        <p:spPr>
          <a:xfrm>
            <a:off x="10729187" y="2415118"/>
            <a:ext cx="1018757" cy="206420"/>
          </a:xfrm>
          <a:custGeom>
            <a:avLst/>
            <a:gdLst/>
            <a:ahLst/>
            <a:cxnLst/>
            <a:rect l="l" t="t" r="r" b="b"/>
            <a:pathLst>
              <a:path w="41486" h="8407" extrusionOk="0">
                <a:moveTo>
                  <a:pt x="20634" y="0"/>
                </a:moveTo>
                <a:cubicBezTo>
                  <a:pt x="17056" y="0"/>
                  <a:pt x="13716" y="1990"/>
                  <a:pt x="11963" y="5126"/>
                </a:cubicBezTo>
                <a:cubicBezTo>
                  <a:pt x="10806" y="4837"/>
                  <a:pt x="9551" y="4644"/>
                  <a:pt x="8297" y="4644"/>
                </a:cubicBezTo>
                <a:cubicBezTo>
                  <a:pt x="4342" y="4644"/>
                  <a:pt x="1061" y="6284"/>
                  <a:pt x="0" y="8406"/>
                </a:cubicBezTo>
                <a:lnTo>
                  <a:pt x="41485" y="8406"/>
                </a:lnTo>
                <a:cubicBezTo>
                  <a:pt x="40714" y="6284"/>
                  <a:pt x="38012" y="4644"/>
                  <a:pt x="34828" y="4644"/>
                </a:cubicBezTo>
                <a:cubicBezTo>
                  <a:pt x="33381" y="4644"/>
                  <a:pt x="31934" y="5030"/>
                  <a:pt x="30680" y="5705"/>
                </a:cubicBezTo>
                <a:cubicBezTo>
                  <a:pt x="29013" y="2187"/>
                  <a:pt x="25481" y="1"/>
                  <a:pt x="21617" y="1"/>
                </a:cubicBezTo>
                <a:cubicBezTo>
                  <a:pt x="21455" y="1"/>
                  <a:pt x="21292" y="5"/>
                  <a:pt x="21129" y="13"/>
                </a:cubicBezTo>
                <a:cubicBezTo>
                  <a:pt x="20963" y="4"/>
                  <a:pt x="20799" y="0"/>
                  <a:pt x="206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17" name="Google Shape;417;p28"/>
          <p:cNvSpPr/>
          <p:nvPr/>
        </p:nvSpPr>
        <p:spPr>
          <a:xfrm>
            <a:off x="9988767" y="4194400"/>
            <a:ext cx="163600" cy="1584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18" name="Google Shape;418;p28"/>
          <p:cNvSpPr/>
          <p:nvPr/>
        </p:nvSpPr>
        <p:spPr>
          <a:xfrm>
            <a:off x="10525100" y="4658767"/>
            <a:ext cx="270800" cy="2620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19" name="Google Shape;419;p28"/>
          <p:cNvSpPr/>
          <p:nvPr/>
        </p:nvSpPr>
        <p:spPr>
          <a:xfrm>
            <a:off x="1389400" y="4626168"/>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420" name="Google Shape;420;p28" descr="A close-up of a card&#10;&#10;Description automatically generated with low confidence"/>
          <p:cNvPicPr preferRelativeResize="0"/>
          <p:nvPr/>
        </p:nvPicPr>
        <p:blipFill rotWithShape="1">
          <a:blip r:embed="rId3">
            <a:alphaModFix/>
          </a:blip>
          <a:srcRect/>
          <a:stretch/>
        </p:blipFill>
        <p:spPr>
          <a:xfrm>
            <a:off x="2025580" y="461858"/>
            <a:ext cx="8134141" cy="457458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E28A350B-D353-18F9-E46B-41D86AA50DDF}"/>
              </a:ext>
            </a:extLst>
          </p:cNvPr>
          <p:cNvSpPr/>
          <p:nvPr/>
        </p:nvSpPr>
        <p:spPr>
          <a:xfrm>
            <a:off x="960268" y="1276165"/>
            <a:ext cx="10271464" cy="4305670"/>
          </a:xfrm>
          <a:prstGeom prst="flowChartProcess">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AF239B-C89E-4C0F-F395-12C54EFD7B45}"/>
              </a:ext>
            </a:extLst>
          </p:cNvPr>
          <p:cNvSpPr txBox="1"/>
          <p:nvPr/>
        </p:nvSpPr>
        <p:spPr>
          <a:xfrm>
            <a:off x="3711599" y="2875002"/>
            <a:ext cx="5523344" cy="1107996"/>
          </a:xfrm>
          <a:prstGeom prst="rect">
            <a:avLst/>
          </a:prstGeom>
          <a:noFill/>
        </p:spPr>
        <p:txBody>
          <a:bodyPr wrap="square" lIns="0" rtlCol="0">
            <a:spAutoFit/>
          </a:bodyPr>
          <a:lstStyle/>
          <a:p>
            <a:pPr algn="ctr"/>
            <a:r>
              <a:rPr lang="en-US" sz="6600" dirty="0">
                <a:solidFill>
                  <a:schemeClr val="bg1"/>
                </a:solidFill>
                <a:latin typeface="Gotham Office"/>
              </a:rPr>
              <a:t>Lunch Break</a:t>
            </a:r>
            <a:endParaRPr lang="en-US" sz="66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32173940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E28A350B-D353-18F9-E46B-41D86AA50DDF}"/>
              </a:ext>
            </a:extLst>
          </p:cNvPr>
          <p:cNvSpPr/>
          <p:nvPr/>
        </p:nvSpPr>
        <p:spPr>
          <a:xfrm>
            <a:off x="960268" y="1276165"/>
            <a:ext cx="10271464" cy="4305670"/>
          </a:xfrm>
          <a:prstGeom prst="flowChartProcess">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AF239B-C89E-4C0F-F395-12C54EFD7B45}"/>
              </a:ext>
            </a:extLst>
          </p:cNvPr>
          <p:cNvSpPr txBox="1"/>
          <p:nvPr/>
        </p:nvSpPr>
        <p:spPr>
          <a:xfrm>
            <a:off x="3711598" y="2875002"/>
            <a:ext cx="5784093" cy="1107996"/>
          </a:xfrm>
          <a:prstGeom prst="rect">
            <a:avLst/>
          </a:prstGeom>
          <a:noFill/>
        </p:spPr>
        <p:txBody>
          <a:bodyPr wrap="square" lIns="0" rtlCol="0">
            <a:spAutoFit/>
          </a:bodyPr>
          <a:lstStyle/>
          <a:p>
            <a:pPr algn="ctr"/>
            <a:r>
              <a:rPr lang="en-US" sz="6600" dirty="0">
                <a:solidFill>
                  <a:schemeClr val="bg1"/>
                </a:solidFill>
                <a:latin typeface="Gotham Office"/>
              </a:rPr>
              <a:t>Announcements</a:t>
            </a:r>
            <a:endParaRPr lang="en-US" sz="66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168723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A3E51-3776-AF64-1FDB-298E19F1F8A2}"/>
              </a:ext>
            </a:extLst>
          </p:cNvPr>
          <p:cNvSpPr>
            <a:spLocks noGrp="1"/>
          </p:cNvSpPr>
          <p:nvPr>
            <p:ph type="ctrTitle"/>
          </p:nvPr>
        </p:nvSpPr>
        <p:spPr>
          <a:xfrm>
            <a:off x="481263" y="142532"/>
            <a:ext cx="7582786" cy="1056871"/>
          </a:xfrm>
        </p:spPr>
        <p:txBody>
          <a:bodyPr/>
          <a:lstStyle/>
          <a:p>
            <a:r>
              <a:rPr lang="en-US" dirty="0"/>
              <a:t>Reduced Course Load</a:t>
            </a:r>
          </a:p>
        </p:txBody>
      </p:sp>
      <p:graphicFrame>
        <p:nvGraphicFramePr>
          <p:cNvPr id="10" name="Content Placeholder 9">
            <a:extLst>
              <a:ext uri="{FF2B5EF4-FFF2-40B4-BE49-F238E27FC236}">
                <a16:creationId xmlns:a16="http://schemas.microsoft.com/office/drawing/2014/main" id="{CE346D0E-3E72-1DF2-C43A-EF6BEE54AA63}"/>
              </a:ext>
            </a:extLst>
          </p:cNvPr>
          <p:cNvGraphicFramePr>
            <a:graphicFrameLocks noGrp="1"/>
          </p:cNvGraphicFramePr>
          <p:nvPr>
            <p:ph sz="quarter" idx="13"/>
            <p:extLst>
              <p:ext uri="{D42A27DB-BD31-4B8C-83A1-F6EECF244321}">
                <p14:modId xmlns:p14="http://schemas.microsoft.com/office/powerpoint/2010/main" val="4287315826"/>
              </p:ext>
            </p:extLst>
          </p:nvPr>
        </p:nvGraphicFramePr>
        <p:xfrm>
          <a:off x="481263" y="1035387"/>
          <a:ext cx="11531297" cy="328032"/>
        </p:xfrm>
        <a:graphic>
          <a:graphicData uri="http://schemas.openxmlformats.org/drawingml/2006/table">
            <a:tbl>
              <a:tblPr firstRow="1" firstCol="1" bandRow="1">
                <a:tableStyleId>{5C22544A-7EE6-4342-B048-85BDC9FD1C3A}</a:tableStyleId>
              </a:tblPr>
              <a:tblGrid>
                <a:gridCol w="4331369">
                  <a:extLst>
                    <a:ext uri="{9D8B030D-6E8A-4147-A177-3AD203B41FA5}">
                      <a16:colId xmlns:a16="http://schemas.microsoft.com/office/drawing/2014/main" val="3534939489"/>
                    </a:ext>
                  </a:extLst>
                </a:gridCol>
                <a:gridCol w="7199928">
                  <a:extLst>
                    <a:ext uri="{9D8B030D-6E8A-4147-A177-3AD203B41FA5}">
                      <a16:colId xmlns:a16="http://schemas.microsoft.com/office/drawing/2014/main" val="2688523991"/>
                    </a:ext>
                  </a:extLst>
                </a:gridCol>
              </a:tblGrid>
              <a:tr h="197549">
                <a:tc>
                  <a:txBody>
                    <a:bodyPr/>
                    <a:lstStyle/>
                    <a:p>
                      <a:pPr marL="0" marR="0">
                        <a:lnSpc>
                          <a:spcPct val="107000"/>
                        </a:lnSpc>
                        <a:spcBef>
                          <a:spcPts val="0"/>
                        </a:spcBef>
                        <a:spcAft>
                          <a:spcPts val="0"/>
                        </a:spcAft>
                      </a:pPr>
                      <a:r>
                        <a:rPr lang="en-US" sz="2000" dirty="0">
                          <a:effectLst/>
                        </a:rPr>
                        <a:t>Reasons</a:t>
                      </a:r>
                      <a:endParaRPr lang="en-US" sz="2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9171" marR="9171" marT="9171" marB="9171" anchor="ctr"/>
                </a:tc>
                <a:tc>
                  <a:txBody>
                    <a:bodyPr/>
                    <a:lstStyle/>
                    <a:p>
                      <a:pPr marL="0" marR="0">
                        <a:lnSpc>
                          <a:spcPct val="107000"/>
                        </a:lnSpc>
                        <a:spcBef>
                          <a:spcPts val="0"/>
                        </a:spcBef>
                        <a:spcAft>
                          <a:spcPts val="0"/>
                        </a:spcAft>
                      </a:pPr>
                      <a:r>
                        <a:rPr lang="en-US" sz="2000" dirty="0">
                          <a:effectLst/>
                        </a:rPr>
                        <a:t>Guidelines</a:t>
                      </a:r>
                      <a:endParaRPr lang="en-US" sz="2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9171" marR="9171" marT="9171" marB="9171" anchor="ctr"/>
                </a:tc>
                <a:extLst>
                  <a:ext uri="{0D108BD9-81ED-4DB2-BD59-A6C34878D82A}">
                    <a16:rowId xmlns:a16="http://schemas.microsoft.com/office/drawing/2014/main" val="450367787"/>
                  </a:ext>
                </a:extLst>
              </a:tr>
            </a:tbl>
          </a:graphicData>
        </a:graphic>
      </p:graphicFrame>
      <p:graphicFrame>
        <p:nvGraphicFramePr>
          <p:cNvPr id="11" name="Table 10">
            <a:extLst>
              <a:ext uri="{FF2B5EF4-FFF2-40B4-BE49-F238E27FC236}">
                <a16:creationId xmlns:a16="http://schemas.microsoft.com/office/drawing/2014/main" id="{6B3C1EA4-2FFC-B038-B074-FBA8E48BC013}"/>
              </a:ext>
            </a:extLst>
          </p:cNvPr>
          <p:cNvGraphicFramePr>
            <a:graphicFrameLocks noGrp="1"/>
          </p:cNvGraphicFramePr>
          <p:nvPr>
            <p:extLst>
              <p:ext uri="{D42A27DB-BD31-4B8C-83A1-F6EECF244321}">
                <p14:modId xmlns:p14="http://schemas.microsoft.com/office/powerpoint/2010/main" val="1658824009"/>
              </p:ext>
            </p:extLst>
          </p:nvPr>
        </p:nvGraphicFramePr>
        <p:xfrm>
          <a:off x="481263" y="1401561"/>
          <a:ext cx="11531297" cy="4964621"/>
        </p:xfrm>
        <a:graphic>
          <a:graphicData uri="http://schemas.openxmlformats.org/drawingml/2006/table">
            <a:tbl>
              <a:tblPr firstRow="1" firstCol="1" bandRow="1">
                <a:tableStyleId>{5C22544A-7EE6-4342-B048-85BDC9FD1C3A}</a:tableStyleId>
              </a:tblPr>
              <a:tblGrid>
                <a:gridCol w="4336084">
                  <a:extLst>
                    <a:ext uri="{9D8B030D-6E8A-4147-A177-3AD203B41FA5}">
                      <a16:colId xmlns:a16="http://schemas.microsoft.com/office/drawing/2014/main" val="3419103492"/>
                    </a:ext>
                  </a:extLst>
                </a:gridCol>
                <a:gridCol w="7195213">
                  <a:extLst>
                    <a:ext uri="{9D8B030D-6E8A-4147-A177-3AD203B41FA5}">
                      <a16:colId xmlns:a16="http://schemas.microsoft.com/office/drawing/2014/main" val="1420713293"/>
                    </a:ext>
                  </a:extLst>
                </a:gridCol>
              </a:tblGrid>
              <a:tr h="4322997">
                <a:tc>
                  <a:txBody>
                    <a:bodyPr/>
                    <a:lstStyle/>
                    <a:p>
                      <a:pPr marL="0" marR="0">
                        <a:lnSpc>
                          <a:spcPct val="107000"/>
                        </a:lnSpc>
                        <a:spcBef>
                          <a:spcPts val="0"/>
                        </a:spcBef>
                        <a:spcAft>
                          <a:spcPts val="0"/>
                        </a:spcAft>
                      </a:pPr>
                      <a:r>
                        <a:rPr lang="en-US" sz="2600" dirty="0">
                          <a:effectLst/>
                          <a:latin typeface="Gotham Office" panose="02000000000000000000"/>
                        </a:rPr>
                        <a:t>Illness or Medical Condition</a:t>
                      </a:r>
                      <a:endParaRPr lang="en-US" sz="2600" dirty="0">
                        <a:effectLst/>
                        <a:latin typeface="Gotham Office" panose="02000000000000000000"/>
                        <a:ea typeface="Malgun Gothic" panose="020B0503020000020004" pitchFamily="34" charset="-127"/>
                        <a:cs typeface="Times New Roman" panose="02020603050405020304" pitchFamily="18" charset="0"/>
                      </a:endParaRPr>
                    </a:p>
                  </a:txBody>
                  <a:tcPr marL="9525" marR="9525" marT="9525" marB="9525" anchor="ctr"/>
                </a:tc>
                <a:tc>
                  <a:txBody>
                    <a:bodyPr/>
                    <a:lstStyle/>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400" dirty="0">
                          <a:effectLst/>
                          <a:latin typeface="Gotham Office" panose="02000000000000000000"/>
                        </a:rPr>
                        <a:t>Cannot exceed 12 month aggregate per program level</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400" dirty="0">
                          <a:effectLst/>
                          <a:latin typeface="Gotham Office" panose="02000000000000000000"/>
                        </a:rPr>
                        <a:t>May excuse a student from all classes</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400" dirty="0">
                          <a:effectLst/>
                          <a:latin typeface="Gotham Office" panose="02000000000000000000"/>
                        </a:rPr>
                        <a:t>Student must provide medical documentation from a licensed:</a:t>
                      </a:r>
                    </a:p>
                    <a:p>
                      <a:pPr marL="742950" marR="0" lvl="1" indent="-285750">
                        <a:lnSpc>
                          <a:spcPct val="107000"/>
                        </a:lnSpc>
                        <a:spcBef>
                          <a:spcPts val="0"/>
                        </a:spcBef>
                        <a:spcAft>
                          <a:spcPts val="300"/>
                        </a:spcAft>
                        <a:buSzPts val="1000"/>
                        <a:buFont typeface="Courier New" panose="02070309020205020404" pitchFamily="49" charset="0"/>
                        <a:buChar char="o"/>
                        <a:tabLst>
                          <a:tab pos="914400" algn="l"/>
                        </a:tabLst>
                      </a:pPr>
                      <a:r>
                        <a:rPr lang="en-US" sz="2400" dirty="0">
                          <a:effectLst/>
                          <a:latin typeface="Gotham Office" panose="02000000000000000000"/>
                        </a:rPr>
                        <a:t>Medical Doctor</a:t>
                      </a:r>
                    </a:p>
                    <a:p>
                      <a:pPr marL="742950" marR="0" lvl="1" indent="-285750">
                        <a:lnSpc>
                          <a:spcPct val="107000"/>
                        </a:lnSpc>
                        <a:spcBef>
                          <a:spcPts val="0"/>
                        </a:spcBef>
                        <a:spcAft>
                          <a:spcPts val="300"/>
                        </a:spcAft>
                        <a:buSzPts val="1000"/>
                        <a:buFont typeface="Courier New" panose="02070309020205020404" pitchFamily="49" charset="0"/>
                        <a:buChar char="o"/>
                        <a:tabLst>
                          <a:tab pos="914400" algn="l"/>
                        </a:tabLst>
                      </a:pPr>
                      <a:r>
                        <a:rPr lang="en-US" sz="2400" dirty="0">
                          <a:effectLst/>
                          <a:latin typeface="Gotham Office" panose="02000000000000000000"/>
                        </a:rPr>
                        <a:t>Doctor of Osteopathy</a:t>
                      </a: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2400" dirty="0">
                          <a:effectLst/>
                          <a:latin typeface="Gotham Office" panose="02000000000000000000"/>
                        </a:rPr>
                        <a:t>Clinical Psychologist</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400" dirty="0">
                          <a:effectLst/>
                          <a:latin typeface="Gotham Office" panose="02000000000000000000"/>
                        </a:rPr>
                        <a:t>DSO must renew the RCL each term, based on new or continuing medical information</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400" dirty="0">
                          <a:effectLst/>
                          <a:latin typeface="Gotham Office" panose="02000000000000000000"/>
                        </a:rPr>
                        <a:t>May be used nonstop or at different times during a program level</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400" dirty="0">
                          <a:effectLst/>
                          <a:latin typeface="Gotham Office" panose="02000000000000000000"/>
                        </a:rPr>
                        <a:t>Start date should be the date DSO approved the RCL</a:t>
                      </a:r>
                      <a:endParaRPr lang="en-US" sz="2400" dirty="0">
                        <a:effectLst/>
                        <a:latin typeface="Gotham Office" panose="0200000000000000000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168512543"/>
                  </a:ext>
                </a:extLst>
              </a:tr>
            </a:tbl>
          </a:graphicData>
        </a:graphic>
      </p:graphicFrame>
    </p:spTree>
    <p:extLst>
      <p:ext uri="{BB962C8B-B14F-4D97-AF65-F5344CB8AC3E}">
        <p14:creationId xmlns:p14="http://schemas.microsoft.com/office/powerpoint/2010/main" val="15624321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DECCB2BD-C16B-E0CF-929F-606626087AFF}"/>
              </a:ext>
            </a:extLst>
          </p:cNvPr>
          <p:cNvSpPr/>
          <p:nvPr/>
        </p:nvSpPr>
        <p:spPr>
          <a:xfrm>
            <a:off x="960267" y="1276165"/>
            <a:ext cx="10271464" cy="4305670"/>
          </a:xfrm>
          <a:prstGeom prst="flowChartProcess">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E5A8B7B-6F0D-28D5-4E8B-A1609A1A38D8}"/>
              </a:ext>
            </a:extLst>
          </p:cNvPr>
          <p:cNvSpPr>
            <a:spLocks noGrp="1"/>
          </p:cNvSpPr>
          <p:nvPr>
            <p:ph type="ctrTitle"/>
          </p:nvPr>
        </p:nvSpPr>
        <p:spPr>
          <a:xfrm>
            <a:off x="763771" y="1536191"/>
            <a:ext cx="10664457" cy="1980029"/>
          </a:xfrm>
        </p:spPr>
        <p:txBody>
          <a:bodyPr/>
          <a:lstStyle/>
          <a:p>
            <a:pPr algn="ctr"/>
            <a:r>
              <a:rPr lang="en-US" sz="7200" dirty="0">
                <a:latin typeface="Gotham Office"/>
              </a:rPr>
              <a:t>Resource Fair</a:t>
            </a:r>
            <a:br>
              <a:rPr lang="en-US" sz="7200" dirty="0">
                <a:latin typeface="Gotham Office"/>
              </a:rPr>
            </a:br>
            <a:endParaRPr lang="en-US" sz="7200" dirty="0">
              <a:latin typeface="Gotham Office"/>
            </a:endParaRPr>
          </a:p>
        </p:txBody>
      </p:sp>
    </p:spTree>
    <p:extLst>
      <p:ext uri="{BB962C8B-B14F-4D97-AF65-F5344CB8AC3E}">
        <p14:creationId xmlns:p14="http://schemas.microsoft.com/office/powerpoint/2010/main" val="3908632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AA1D6F-AFA9-E502-1AA9-FF9B1D16AF44}"/>
              </a:ext>
            </a:extLst>
          </p:cNvPr>
          <p:cNvSpPr>
            <a:spLocks noGrp="1"/>
          </p:cNvSpPr>
          <p:nvPr>
            <p:ph type="ctrTitle"/>
          </p:nvPr>
        </p:nvSpPr>
        <p:spPr>
          <a:xfrm>
            <a:off x="2675242" y="289459"/>
            <a:ext cx="6553164" cy="2735095"/>
          </a:xfrm>
        </p:spPr>
        <p:txBody>
          <a:bodyPr/>
          <a:lstStyle/>
          <a:p>
            <a:pPr algn="ctr"/>
            <a:r>
              <a:rPr lang="en-US" sz="4800" b="0" dirty="0">
                <a:latin typeface="Gotham Office"/>
              </a:rPr>
              <a:t>New International Student orientation</a:t>
            </a:r>
            <a:br>
              <a:rPr lang="en-US" sz="4800" b="0" dirty="0">
                <a:latin typeface="Gotham Office"/>
              </a:rPr>
            </a:br>
            <a:r>
              <a:rPr lang="en-US" sz="4800" b="0" dirty="0">
                <a:latin typeface="Gotham Office"/>
              </a:rPr>
              <a:t>Day 2</a:t>
            </a:r>
            <a:br>
              <a:rPr lang="en-US" dirty="0">
                <a:latin typeface="Gotham Office"/>
              </a:rPr>
            </a:br>
            <a:endParaRPr lang="en-US" dirty="0"/>
          </a:p>
        </p:txBody>
      </p:sp>
      <p:sp>
        <p:nvSpPr>
          <p:cNvPr id="8" name="Text Placeholder 2">
            <a:extLst>
              <a:ext uri="{FF2B5EF4-FFF2-40B4-BE49-F238E27FC236}">
                <a16:creationId xmlns:a16="http://schemas.microsoft.com/office/drawing/2014/main" id="{8BB37ED3-883E-008E-23B4-931463856D74}"/>
              </a:ext>
            </a:extLst>
          </p:cNvPr>
          <p:cNvSpPr txBox="1">
            <a:spLocks/>
          </p:cNvSpPr>
          <p:nvPr/>
        </p:nvSpPr>
        <p:spPr>
          <a:xfrm>
            <a:off x="3313402" y="2495452"/>
            <a:ext cx="5013962" cy="32512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Gotham Offic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Gotham Offic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Gotham Offic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1"/>
              </a:solidFill>
            </a:endParaRPr>
          </a:p>
          <a:p>
            <a:pPr marL="0" indent="0" algn="ctr">
              <a:buFont typeface="Arial" panose="020B0604020202020204" pitchFamily="34" charset="0"/>
              <a:buNone/>
            </a:pPr>
            <a:r>
              <a:rPr lang="en-US" sz="3600" b="1" dirty="0">
                <a:solidFill>
                  <a:schemeClr val="bg1"/>
                </a:solidFill>
              </a:rPr>
              <a:t>Undergraduate Students:</a:t>
            </a:r>
          </a:p>
          <a:p>
            <a:pPr marL="0" indent="0" algn="ctr">
              <a:buFont typeface="Arial" panose="020B0604020202020204" pitchFamily="34" charset="0"/>
              <a:buNone/>
            </a:pPr>
            <a:r>
              <a:rPr lang="en-US" sz="3600" b="1" dirty="0">
                <a:solidFill>
                  <a:schemeClr val="bg1"/>
                </a:solidFill>
              </a:rPr>
              <a:t>Check-in begins at 8:30 am</a:t>
            </a:r>
          </a:p>
          <a:p>
            <a:pPr marL="0" indent="0" algn="ctr">
              <a:buFont typeface="Arial" panose="020B0604020202020204" pitchFamily="34" charset="0"/>
              <a:buNone/>
            </a:pPr>
            <a:endParaRPr lang="en-US" sz="3600" b="1" dirty="0">
              <a:solidFill>
                <a:schemeClr val="bg1"/>
              </a:solidFill>
            </a:endParaRPr>
          </a:p>
          <a:p>
            <a:pPr marL="0" indent="0" algn="ctr">
              <a:buFont typeface="Arial" panose="020B0604020202020204" pitchFamily="34" charset="0"/>
              <a:buNone/>
            </a:pPr>
            <a:r>
              <a:rPr lang="en-US" sz="3600" b="1" dirty="0">
                <a:solidFill>
                  <a:schemeClr val="bg1"/>
                </a:solidFill>
              </a:rPr>
              <a:t>Graduate Students: </a:t>
            </a:r>
          </a:p>
          <a:p>
            <a:pPr marL="0" indent="0" algn="ctr">
              <a:buFont typeface="Arial" panose="020B0604020202020204" pitchFamily="34" charset="0"/>
              <a:buNone/>
            </a:pPr>
            <a:r>
              <a:rPr lang="en-US" sz="3600" b="1" dirty="0">
                <a:solidFill>
                  <a:schemeClr val="bg1"/>
                </a:solidFill>
              </a:rPr>
              <a:t>Check-in begins at noon</a:t>
            </a:r>
          </a:p>
        </p:txBody>
      </p:sp>
    </p:spTree>
    <p:extLst>
      <p:ext uri="{BB962C8B-B14F-4D97-AF65-F5344CB8AC3E}">
        <p14:creationId xmlns:p14="http://schemas.microsoft.com/office/powerpoint/2010/main" val="1783867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E5A0B-60A5-CF7D-7C76-BC568C2AF64F}"/>
              </a:ext>
            </a:extLst>
          </p:cNvPr>
          <p:cNvSpPr>
            <a:spLocks noGrp="1"/>
          </p:cNvSpPr>
          <p:nvPr>
            <p:ph type="sldNum" sz="quarter" idx="12"/>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EDAEA256-1B85-3E85-0C37-9D82A9D7F683}"/>
              </a:ext>
            </a:extLst>
          </p:cNvPr>
          <p:cNvGraphicFramePr>
            <a:graphicFrameLocks noGrp="1"/>
          </p:cNvGraphicFramePr>
          <p:nvPr>
            <p:ph sz="quarter" idx="13"/>
            <p:extLst>
              <p:ext uri="{D42A27DB-BD31-4B8C-83A1-F6EECF244321}">
                <p14:modId xmlns:p14="http://schemas.microsoft.com/office/powerpoint/2010/main" val="1090297234"/>
              </p:ext>
            </p:extLst>
          </p:nvPr>
        </p:nvGraphicFramePr>
        <p:xfrm>
          <a:off x="838199" y="622864"/>
          <a:ext cx="10839158" cy="3051420"/>
        </p:xfrm>
        <a:graphic>
          <a:graphicData uri="http://schemas.openxmlformats.org/drawingml/2006/table">
            <a:tbl>
              <a:tblPr firstRow="1" firstCol="1" bandRow="1">
                <a:tableStyleId>{5C22544A-7EE6-4342-B048-85BDC9FD1C3A}</a:tableStyleId>
              </a:tblPr>
              <a:tblGrid>
                <a:gridCol w="4057358">
                  <a:extLst>
                    <a:ext uri="{9D8B030D-6E8A-4147-A177-3AD203B41FA5}">
                      <a16:colId xmlns:a16="http://schemas.microsoft.com/office/drawing/2014/main" val="2938214472"/>
                    </a:ext>
                  </a:extLst>
                </a:gridCol>
                <a:gridCol w="6781800">
                  <a:extLst>
                    <a:ext uri="{9D8B030D-6E8A-4147-A177-3AD203B41FA5}">
                      <a16:colId xmlns:a16="http://schemas.microsoft.com/office/drawing/2014/main" val="1408796597"/>
                    </a:ext>
                  </a:extLst>
                </a:gridCol>
              </a:tblGrid>
              <a:tr h="2601787">
                <a:tc>
                  <a:txBody>
                    <a:bodyPr/>
                    <a:lstStyle/>
                    <a:p>
                      <a:pPr marL="0" marR="0">
                        <a:lnSpc>
                          <a:spcPct val="107000"/>
                        </a:lnSpc>
                        <a:spcBef>
                          <a:spcPts val="0"/>
                        </a:spcBef>
                        <a:spcAft>
                          <a:spcPts val="0"/>
                        </a:spcAft>
                      </a:pPr>
                      <a:r>
                        <a:rPr lang="en-US" sz="2000" dirty="0">
                          <a:effectLst/>
                        </a:rPr>
                        <a:t>Academic Difficulties, including:</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Improper course level placement</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Initial difficulty with reading requirements</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Initial difficulty with the English language</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000" dirty="0">
                          <a:effectLst/>
                        </a:rPr>
                        <a:t>Unfamiliarity with U.S. teaching methods</a:t>
                      </a:r>
                      <a:endParaRPr lang="en-US" sz="2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9171" marR="9171" marT="9171" marB="9171" anchor="ctr"/>
                </a:tc>
                <a:tc>
                  <a:txBody>
                    <a:bodyPr/>
                    <a:lstStyle/>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Can only be used for the initial academic term</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Student must maintain a minimum six-credit course load, or half the clock hours required for a full course of study</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Student must begin a full course of study at the next offered term</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RCL start and end dates must correspond to the school session start and end dates</a:t>
                      </a:r>
                    </a:p>
                  </a:txBody>
                  <a:tcPr marL="9171" marR="9171" marT="9171" marB="9171" anchor="ctr"/>
                </a:tc>
                <a:extLst>
                  <a:ext uri="{0D108BD9-81ED-4DB2-BD59-A6C34878D82A}">
                    <a16:rowId xmlns:a16="http://schemas.microsoft.com/office/drawing/2014/main" val="2259291274"/>
                  </a:ext>
                </a:extLst>
              </a:tr>
            </a:tbl>
          </a:graphicData>
        </a:graphic>
      </p:graphicFrame>
      <p:graphicFrame>
        <p:nvGraphicFramePr>
          <p:cNvPr id="6" name="Table 5">
            <a:extLst>
              <a:ext uri="{FF2B5EF4-FFF2-40B4-BE49-F238E27FC236}">
                <a16:creationId xmlns:a16="http://schemas.microsoft.com/office/drawing/2014/main" id="{B4F0848B-BD26-1144-35C2-AE9BFA95C49A}"/>
              </a:ext>
            </a:extLst>
          </p:cNvPr>
          <p:cNvGraphicFramePr>
            <a:graphicFrameLocks noGrp="1"/>
          </p:cNvGraphicFramePr>
          <p:nvPr>
            <p:extLst>
              <p:ext uri="{D42A27DB-BD31-4B8C-83A1-F6EECF244321}">
                <p14:modId xmlns:p14="http://schemas.microsoft.com/office/powerpoint/2010/main" val="1637142789"/>
              </p:ext>
            </p:extLst>
          </p:nvPr>
        </p:nvGraphicFramePr>
        <p:xfrm>
          <a:off x="838199" y="320382"/>
          <a:ext cx="10839158" cy="328032"/>
        </p:xfrm>
        <a:graphic>
          <a:graphicData uri="http://schemas.openxmlformats.org/drawingml/2006/table">
            <a:tbl>
              <a:tblPr firstRow="1" firstCol="1" bandRow="1">
                <a:tableStyleId>{5C22544A-7EE6-4342-B048-85BDC9FD1C3A}</a:tableStyleId>
              </a:tblPr>
              <a:tblGrid>
                <a:gridCol w="4071426">
                  <a:extLst>
                    <a:ext uri="{9D8B030D-6E8A-4147-A177-3AD203B41FA5}">
                      <a16:colId xmlns:a16="http://schemas.microsoft.com/office/drawing/2014/main" val="730098194"/>
                    </a:ext>
                  </a:extLst>
                </a:gridCol>
                <a:gridCol w="6767732">
                  <a:extLst>
                    <a:ext uri="{9D8B030D-6E8A-4147-A177-3AD203B41FA5}">
                      <a16:colId xmlns:a16="http://schemas.microsoft.com/office/drawing/2014/main" val="3672863512"/>
                    </a:ext>
                  </a:extLst>
                </a:gridCol>
              </a:tblGrid>
              <a:tr h="302482">
                <a:tc>
                  <a:txBody>
                    <a:bodyPr/>
                    <a:lstStyle/>
                    <a:p>
                      <a:pPr marL="0" marR="0">
                        <a:lnSpc>
                          <a:spcPct val="107000"/>
                        </a:lnSpc>
                        <a:spcBef>
                          <a:spcPts val="0"/>
                        </a:spcBef>
                        <a:spcAft>
                          <a:spcPts val="0"/>
                        </a:spcAft>
                      </a:pPr>
                      <a:r>
                        <a:rPr lang="en-US" sz="2000" dirty="0">
                          <a:effectLst/>
                        </a:rPr>
                        <a:t>Reasons</a:t>
                      </a:r>
                      <a:endParaRPr lang="en-US" sz="2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9171" marR="9171" marT="9171" marB="9171" anchor="ctr"/>
                </a:tc>
                <a:tc>
                  <a:txBody>
                    <a:bodyPr/>
                    <a:lstStyle/>
                    <a:p>
                      <a:pPr marL="0" marR="0">
                        <a:lnSpc>
                          <a:spcPct val="107000"/>
                        </a:lnSpc>
                        <a:spcBef>
                          <a:spcPts val="0"/>
                        </a:spcBef>
                        <a:spcAft>
                          <a:spcPts val="0"/>
                        </a:spcAft>
                      </a:pPr>
                      <a:r>
                        <a:rPr lang="en-US" sz="2000" dirty="0">
                          <a:effectLst/>
                        </a:rPr>
                        <a:t>Guidelines</a:t>
                      </a:r>
                      <a:endParaRPr lang="en-US" sz="2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9171" marR="9171" marT="9171" marB="9171" anchor="ctr"/>
                </a:tc>
                <a:extLst>
                  <a:ext uri="{0D108BD9-81ED-4DB2-BD59-A6C34878D82A}">
                    <a16:rowId xmlns:a16="http://schemas.microsoft.com/office/drawing/2014/main" val="2209953783"/>
                  </a:ext>
                </a:extLst>
              </a:tr>
            </a:tbl>
          </a:graphicData>
        </a:graphic>
      </p:graphicFrame>
      <p:sp>
        <p:nvSpPr>
          <p:cNvPr id="8" name="TextBox 7">
            <a:extLst>
              <a:ext uri="{FF2B5EF4-FFF2-40B4-BE49-F238E27FC236}">
                <a16:creationId xmlns:a16="http://schemas.microsoft.com/office/drawing/2014/main" id="{736FC94B-3EB1-4EF5-429B-7761C195AE03}"/>
              </a:ext>
            </a:extLst>
          </p:cNvPr>
          <p:cNvSpPr txBox="1"/>
          <p:nvPr/>
        </p:nvSpPr>
        <p:spPr>
          <a:xfrm>
            <a:off x="10865534" y="5769913"/>
            <a:ext cx="976533" cy="374077"/>
          </a:xfrm>
          <a:prstGeom prst="rect">
            <a:avLst/>
          </a:prstGeom>
          <a:noFill/>
        </p:spPr>
        <p:txBody>
          <a:bodyPr wrap="square">
            <a:spAutoFit/>
          </a:bodyPr>
          <a:lstStyle/>
          <a:p>
            <a:pPr marL="0" marR="0">
              <a:lnSpc>
                <a:spcPct val="107000"/>
              </a:lnSpc>
              <a:spcBef>
                <a:spcPts val="0"/>
              </a:spcBef>
              <a:spcAft>
                <a:spcPts val="800"/>
              </a:spcAft>
            </a:pPr>
            <a:r>
              <a:rPr lang="en-US" sz="1800" u="sng" dirty="0">
                <a:solidFill>
                  <a:srgbClr val="0000FF"/>
                </a:solidFill>
                <a:effectLst/>
                <a:latin typeface="Times New Roman" panose="02020603050405020304" pitchFamily="18" charset="0"/>
                <a:ea typeface="Malgun Gothic" panose="020B0503020000020004" pitchFamily="34" charset="-127"/>
                <a:cs typeface="Times New Roman" panose="02020603050405020304" pitchFamily="18" charset="0"/>
                <a:hlinkClick r:id="rId2"/>
              </a:rPr>
              <a:t>Source</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graphicFrame>
        <p:nvGraphicFramePr>
          <p:cNvPr id="9" name="Table 8">
            <a:extLst>
              <a:ext uri="{FF2B5EF4-FFF2-40B4-BE49-F238E27FC236}">
                <a16:creationId xmlns:a16="http://schemas.microsoft.com/office/drawing/2014/main" id="{64DA48E7-F8F4-F385-90E3-5D8F23E6B46D}"/>
              </a:ext>
            </a:extLst>
          </p:cNvPr>
          <p:cNvGraphicFramePr>
            <a:graphicFrameLocks noGrp="1"/>
          </p:cNvGraphicFramePr>
          <p:nvPr>
            <p:extLst>
              <p:ext uri="{D42A27DB-BD31-4B8C-83A1-F6EECF244321}">
                <p14:modId xmlns:p14="http://schemas.microsoft.com/office/powerpoint/2010/main" val="620552222"/>
              </p:ext>
            </p:extLst>
          </p:nvPr>
        </p:nvGraphicFramePr>
        <p:xfrm>
          <a:off x="838199" y="3741532"/>
          <a:ext cx="10839158" cy="2028381"/>
        </p:xfrm>
        <a:graphic>
          <a:graphicData uri="http://schemas.openxmlformats.org/drawingml/2006/table">
            <a:tbl>
              <a:tblPr firstRow="1" firstCol="1" bandRow="1">
                <a:tableStyleId>{5C22544A-7EE6-4342-B048-85BDC9FD1C3A}</a:tableStyleId>
              </a:tblPr>
              <a:tblGrid>
                <a:gridCol w="4071426">
                  <a:extLst>
                    <a:ext uri="{9D8B030D-6E8A-4147-A177-3AD203B41FA5}">
                      <a16:colId xmlns:a16="http://schemas.microsoft.com/office/drawing/2014/main" val="2623937741"/>
                    </a:ext>
                  </a:extLst>
                </a:gridCol>
                <a:gridCol w="6767732">
                  <a:extLst>
                    <a:ext uri="{9D8B030D-6E8A-4147-A177-3AD203B41FA5}">
                      <a16:colId xmlns:a16="http://schemas.microsoft.com/office/drawing/2014/main" val="1825051958"/>
                    </a:ext>
                  </a:extLst>
                </a:gridCol>
              </a:tblGrid>
              <a:tr h="1365039">
                <a:tc>
                  <a:txBody>
                    <a:bodyPr/>
                    <a:lstStyle/>
                    <a:p>
                      <a:pPr marL="0" marR="0">
                        <a:lnSpc>
                          <a:spcPct val="107000"/>
                        </a:lnSpc>
                        <a:spcBef>
                          <a:spcPts val="0"/>
                        </a:spcBef>
                        <a:spcAft>
                          <a:spcPts val="0"/>
                        </a:spcAft>
                      </a:pPr>
                      <a:r>
                        <a:rPr lang="en-US" sz="2000">
                          <a:effectLst/>
                        </a:rPr>
                        <a:t>To Complete Course of Study in Current Term</a:t>
                      </a:r>
                      <a:endParaRPr lang="en-US" sz="2000">
                        <a:effectLst/>
                        <a:latin typeface="Calibri" panose="020F0502020204030204" pitchFamily="34"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Used in a student’s final term if he/she can complete the program with fewer classes</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Student must be enrolled in at least one required class</a:t>
                      </a:r>
                    </a:p>
                    <a:p>
                      <a:pPr marL="342900" marR="0" lvl="0" indent="-342900">
                        <a:lnSpc>
                          <a:spcPct val="107000"/>
                        </a:lnSpc>
                        <a:spcBef>
                          <a:spcPts val="0"/>
                        </a:spcBef>
                        <a:spcAft>
                          <a:spcPts val="300"/>
                        </a:spcAft>
                        <a:buSzPts val="1000"/>
                        <a:buFont typeface="Symbol" panose="05050102010706020507" pitchFamily="18" charset="2"/>
                        <a:buChar char=""/>
                        <a:tabLst>
                          <a:tab pos="457200" algn="l"/>
                        </a:tabLst>
                      </a:pPr>
                      <a:r>
                        <a:rPr lang="en-US" sz="2000" dirty="0">
                          <a:effectLst/>
                        </a:rPr>
                        <a:t>RCL start and end dates must correspond to the school session start and end dates</a:t>
                      </a:r>
                    </a:p>
                  </a:txBody>
                  <a:tcPr marL="9525" marR="9525" marT="9525" marB="9525" anchor="ctr"/>
                </a:tc>
                <a:extLst>
                  <a:ext uri="{0D108BD9-81ED-4DB2-BD59-A6C34878D82A}">
                    <a16:rowId xmlns:a16="http://schemas.microsoft.com/office/drawing/2014/main" val="73015694"/>
                  </a:ext>
                </a:extLst>
              </a:tr>
            </a:tbl>
          </a:graphicData>
        </a:graphic>
      </p:graphicFrame>
    </p:spTree>
    <p:extLst>
      <p:ext uri="{BB962C8B-B14F-4D97-AF65-F5344CB8AC3E}">
        <p14:creationId xmlns:p14="http://schemas.microsoft.com/office/powerpoint/2010/main" val="2626243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714CF7-1931-4123-70F1-F9FDB301298C}"/>
              </a:ext>
            </a:extLst>
          </p:cNvPr>
          <p:cNvSpPr>
            <a:spLocks noGrp="1"/>
          </p:cNvSpPr>
          <p:nvPr>
            <p:ph type="sldNum" sz="quarter" idx="12"/>
          </p:nvPr>
        </p:nvSpPr>
        <p:spPr/>
        <p:txBody>
          <a:bodyPr/>
          <a:lstStyle/>
          <a:p>
            <a:r>
              <a:rPr lang="en-US"/>
              <a:t>|  </a:t>
            </a:r>
            <a:fld id="{97BFF72C-5ACC-BF44-8A77-29ED5F2D29E3}" type="slidenum">
              <a:rPr lang="en-US" smtClean="0"/>
              <a:pPr/>
              <a:t>13</a:t>
            </a:fld>
            <a:endParaRPr lang="en-US"/>
          </a:p>
        </p:txBody>
      </p:sp>
      <p:sp>
        <p:nvSpPr>
          <p:cNvPr id="3" name="Title 2">
            <a:extLst>
              <a:ext uri="{FF2B5EF4-FFF2-40B4-BE49-F238E27FC236}">
                <a16:creationId xmlns:a16="http://schemas.microsoft.com/office/drawing/2014/main" id="{FB9E5828-688E-CF77-D69D-8F389882FD19}"/>
              </a:ext>
            </a:extLst>
          </p:cNvPr>
          <p:cNvSpPr>
            <a:spLocks noGrp="1"/>
          </p:cNvSpPr>
          <p:nvPr>
            <p:ph type="ctrTitle"/>
          </p:nvPr>
        </p:nvSpPr>
        <p:spPr>
          <a:xfrm>
            <a:off x="838200" y="212552"/>
            <a:ext cx="7582786" cy="1925711"/>
          </a:xfrm>
        </p:spPr>
        <p:txBody>
          <a:bodyPr/>
          <a:lstStyle/>
          <a:p>
            <a:r>
              <a:rPr lang="en-US" dirty="0"/>
              <a:t>Program Extension</a:t>
            </a:r>
          </a:p>
        </p:txBody>
      </p:sp>
      <p:sp>
        <p:nvSpPr>
          <p:cNvPr id="4" name="Content Placeholder 3">
            <a:extLst>
              <a:ext uri="{FF2B5EF4-FFF2-40B4-BE49-F238E27FC236}">
                <a16:creationId xmlns:a16="http://schemas.microsoft.com/office/drawing/2014/main" id="{345130C5-5AD0-6452-ED20-4D16C3B12FD7}"/>
              </a:ext>
            </a:extLst>
          </p:cNvPr>
          <p:cNvSpPr>
            <a:spLocks noGrp="1"/>
          </p:cNvSpPr>
          <p:nvPr>
            <p:ph sz="quarter" idx="13"/>
          </p:nvPr>
        </p:nvSpPr>
        <p:spPr>
          <a:xfrm>
            <a:off x="838200" y="1783080"/>
            <a:ext cx="10125075" cy="3168748"/>
          </a:xfrm>
        </p:spPr>
        <p:txBody>
          <a:bodyPr>
            <a:noAutofit/>
          </a:bodyPr>
          <a:lstStyle/>
          <a:p>
            <a:r>
              <a:rPr lang="en-US" sz="3200" dirty="0"/>
              <a:t>Must make the request prior to the expiration date indicated on the form I-20</a:t>
            </a:r>
          </a:p>
          <a:p>
            <a:r>
              <a:rPr lang="en-US" sz="3200" dirty="0"/>
              <a:t>Submit an explanation from academic advisor or unit dean with new expected date of completion</a:t>
            </a:r>
          </a:p>
          <a:p>
            <a:r>
              <a:rPr lang="en-US" sz="3200" dirty="0"/>
              <a:t>Submit financial documentation for the remainder of the program</a:t>
            </a:r>
          </a:p>
        </p:txBody>
      </p:sp>
    </p:spTree>
    <p:extLst>
      <p:ext uri="{BB962C8B-B14F-4D97-AF65-F5344CB8AC3E}">
        <p14:creationId xmlns:p14="http://schemas.microsoft.com/office/powerpoint/2010/main" val="405586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18FC2C-3CBF-C344-4BFB-E299DC2B05F0}"/>
              </a:ext>
            </a:extLst>
          </p:cNvPr>
          <p:cNvSpPr>
            <a:spLocks noGrp="1"/>
          </p:cNvSpPr>
          <p:nvPr>
            <p:ph type="sldNum" sz="quarter" idx="12"/>
          </p:nvPr>
        </p:nvSpPr>
        <p:spPr/>
        <p:txBody>
          <a:bodyPr/>
          <a:lstStyle/>
          <a:p>
            <a:r>
              <a:rPr lang="en-US"/>
              <a:t>|  </a:t>
            </a:r>
            <a:fld id="{97BFF72C-5ACC-BF44-8A77-29ED5F2D29E3}" type="slidenum">
              <a:rPr lang="en-US" smtClean="0"/>
              <a:pPr/>
              <a:t>14</a:t>
            </a:fld>
            <a:endParaRPr lang="en-US"/>
          </a:p>
        </p:txBody>
      </p:sp>
      <p:sp>
        <p:nvSpPr>
          <p:cNvPr id="3" name="Title 2">
            <a:extLst>
              <a:ext uri="{FF2B5EF4-FFF2-40B4-BE49-F238E27FC236}">
                <a16:creationId xmlns:a16="http://schemas.microsoft.com/office/drawing/2014/main" id="{42B36207-DE4C-BBD5-B6F0-D2E4421C51DF}"/>
              </a:ext>
            </a:extLst>
          </p:cNvPr>
          <p:cNvSpPr>
            <a:spLocks noGrp="1"/>
          </p:cNvSpPr>
          <p:nvPr>
            <p:ph type="ctrTitle"/>
          </p:nvPr>
        </p:nvSpPr>
        <p:spPr>
          <a:xfrm>
            <a:off x="838200" y="170349"/>
            <a:ext cx="7582786" cy="1925711"/>
          </a:xfrm>
        </p:spPr>
        <p:txBody>
          <a:bodyPr/>
          <a:lstStyle/>
          <a:p>
            <a:r>
              <a:rPr lang="en-US" dirty="0"/>
              <a:t>Change of Educational Level </a:t>
            </a:r>
          </a:p>
        </p:txBody>
      </p:sp>
      <p:sp>
        <p:nvSpPr>
          <p:cNvPr id="4" name="Content Placeholder 3">
            <a:extLst>
              <a:ext uri="{FF2B5EF4-FFF2-40B4-BE49-F238E27FC236}">
                <a16:creationId xmlns:a16="http://schemas.microsoft.com/office/drawing/2014/main" id="{B3389093-2890-1A44-0E14-1370C922D8CC}"/>
              </a:ext>
            </a:extLst>
          </p:cNvPr>
          <p:cNvSpPr>
            <a:spLocks noGrp="1"/>
          </p:cNvSpPr>
          <p:nvPr>
            <p:ph sz="quarter" idx="13"/>
          </p:nvPr>
        </p:nvSpPr>
        <p:spPr>
          <a:xfrm>
            <a:off x="838200" y="1881553"/>
            <a:ext cx="10125075" cy="4181622"/>
          </a:xfrm>
        </p:spPr>
        <p:txBody>
          <a:bodyPr>
            <a:normAutofit lnSpcReduction="10000"/>
          </a:bodyPr>
          <a:lstStyle/>
          <a:p>
            <a:pPr marL="0" indent="0">
              <a:buNone/>
            </a:pPr>
            <a:r>
              <a:rPr lang="en-US" b="1" dirty="0">
                <a:latin typeface="Gotham Office" panose="02000000000000000000"/>
              </a:rPr>
              <a:t>For F-1 students</a:t>
            </a:r>
          </a:p>
          <a:p>
            <a:r>
              <a:rPr lang="en-US" sz="2600" dirty="0">
                <a:latin typeface="Gotham Office" panose="02000000000000000000"/>
                <a:ea typeface="Malgun Gothic" panose="020B0503020000020004" pitchFamily="34" charset="-127"/>
                <a:cs typeface="Times New Roman" panose="02020603050405020304" pitchFamily="18" charset="0"/>
              </a:rPr>
              <a:t>May s</a:t>
            </a:r>
            <a:r>
              <a:rPr lang="en-US" sz="2600" dirty="0">
                <a:effectLst/>
                <a:latin typeface="Gotham Office" panose="02000000000000000000"/>
                <a:ea typeface="Malgun Gothic" panose="020B0503020000020004" pitchFamily="34" charset="-127"/>
                <a:cs typeface="Times New Roman" panose="02020603050405020304" pitchFamily="18" charset="0"/>
              </a:rPr>
              <a:t>tudy at a higher or lower-level degree program</a:t>
            </a:r>
          </a:p>
          <a:p>
            <a:r>
              <a:rPr lang="en-US" sz="2600" dirty="0">
                <a:latin typeface="Gotham Office" panose="02000000000000000000"/>
                <a:ea typeface="Malgun Gothic" panose="020B0503020000020004" pitchFamily="34" charset="-127"/>
                <a:cs typeface="Times New Roman" panose="02020603050405020304" pitchFamily="18" charset="0"/>
              </a:rPr>
              <a:t>Must successfully obtain admission to the new program</a:t>
            </a:r>
          </a:p>
          <a:p>
            <a:r>
              <a:rPr lang="en-US" sz="2600" dirty="0">
                <a:latin typeface="Gotham Office" panose="02000000000000000000"/>
                <a:ea typeface="Malgun Gothic" panose="020B0503020000020004" pitchFamily="34" charset="-127"/>
                <a:cs typeface="Times New Roman" panose="02020603050405020304" pitchFamily="18" charset="0"/>
              </a:rPr>
              <a:t>Submit new financial documentation</a:t>
            </a:r>
          </a:p>
          <a:p>
            <a:endParaRPr lang="en-US" sz="1800" dirty="0">
              <a:latin typeface="Gotham Office" panose="02000000000000000000"/>
              <a:ea typeface="Malgun Gothic" panose="020B0503020000020004" pitchFamily="34" charset="-127"/>
              <a:cs typeface="Times New Roman" panose="02020603050405020304" pitchFamily="18" charset="0"/>
            </a:endParaRPr>
          </a:p>
          <a:p>
            <a:pPr marL="0" indent="0">
              <a:buNone/>
            </a:pPr>
            <a:r>
              <a:rPr lang="en-US" b="1" dirty="0">
                <a:latin typeface="Gotham Office" panose="02000000000000000000"/>
              </a:rPr>
              <a:t>For J-1 students</a:t>
            </a:r>
          </a:p>
          <a:p>
            <a:r>
              <a:rPr lang="en-US" sz="2600" dirty="0">
                <a:latin typeface="Gotham Office" panose="02000000000000000000"/>
                <a:ea typeface="Calibri" panose="020F0502020204030204" pitchFamily="34" charset="0"/>
                <a:cs typeface="Calibri" panose="020F0502020204030204" pitchFamily="34" charset="0"/>
              </a:rPr>
              <a:t>Exchange visitors may only matriculate to higher degree levels</a:t>
            </a:r>
          </a:p>
          <a:p>
            <a:r>
              <a:rPr lang="en-US" sz="2600" dirty="0">
                <a:latin typeface="Gotham Office" panose="02000000000000000000"/>
                <a:ea typeface="Malgun Gothic" panose="020B0503020000020004" pitchFamily="34" charset="-127"/>
                <a:cs typeface="Times New Roman" panose="02020603050405020304" pitchFamily="18" charset="0"/>
              </a:rPr>
              <a:t>Must successfully obtain admission to the new program</a:t>
            </a:r>
          </a:p>
          <a:p>
            <a:r>
              <a:rPr lang="en-US" sz="2600" dirty="0">
                <a:latin typeface="Gotham Office" panose="02000000000000000000"/>
                <a:ea typeface="Malgun Gothic" panose="020B0503020000020004" pitchFamily="34" charset="-127"/>
                <a:cs typeface="Times New Roman" panose="02020603050405020304" pitchFamily="18" charset="0"/>
              </a:rPr>
              <a:t>Submit new financial documentation</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574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950804-DE8A-BDEA-6B2B-6285438469D5}"/>
              </a:ext>
            </a:extLst>
          </p:cNvPr>
          <p:cNvSpPr>
            <a:spLocks noGrp="1"/>
          </p:cNvSpPr>
          <p:nvPr>
            <p:ph type="sldNum" sz="quarter" idx="12"/>
          </p:nvPr>
        </p:nvSpPr>
        <p:spPr/>
        <p:txBody>
          <a:bodyPr/>
          <a:lstStyle/>
          <a:p>
            <a:r>
              <a:rPr lang="en-US"/>
              <a:t>|  </a:t>
            </a:r>
            <a:fld id="{97BFF72C-5ACC-BF44-8A77-29ED5F2D29E3}" type="slidenum">
              <a:rPr lang="en-US" smtClean="0"/>
              <a:pPr/>
              <a:t>15</a:t>
            </a:fld>
            <a:endParaRPr lang="en-US"/>
          </a:p>
        </p:txBody>
      </p:sp>
      <p:sp>
        <p:nvSpPr>
          <p:cNvPr id="3" name="Title 2">
            <a:extLst>
              <a:ext uri="{FF2B5EF4-FFF2-40B4-BE49-F238E27FC236}">
                <a16:creationId xmlns:a16="http://schemas.microsoft.com/office/drawing/2014/main" id="{34D50E41-B5F4-E711-A8F3-E0C38FBBAC57}"/>
              </a:ext>
            </a:extLst>
          </p:cNvPr>
          <p:cNvSpPr>
            <a:spLocks noGrp="1"/>
          </p:cNvSpPr>
          <p:nvPr>
            <p:ph type="ctrTitle"/>
          </p:nvPr>
        </p:nvSpPr>
        <p:spPr>
          <a:xfrm>
            <a:off x="824132" y="128146"/>
            <a:ext cx="7582786" cy="1503706"/>
          </a:xfrm>
        </p:spPr>
        <p:txBody>
          <a:bodyPr/>
          <a:lstStyle/>
          <a:p>
            <a:r>
              <a:rPr lang="en-US" dirty="0"/>
              <a:t>Completion of a Course of Study</a:t>
            </a:r>
          </a:p>
        </p:txBody>
      </p:sp>
      <p:sp>
        <p:nvSpPr>
          <p:cNvPr id="4" name="Content Placeholder 3">
            <a:extLst>
              <a:ext uri="{FF2B5EF4-FFF2-40B4-BE49-F238E27FC236}">
                <a16:creationId xmlns:a16="http://schemas.microsoft.com/office/drawing/2014/main" id="{C47DD3A9-40FD-5DDF-C842-13C64FE5B69C}"/>
              </a:ext>
            </a:extLst>
          </p:cNvPr>
          <p:cNvSpPr>
            <a:spLocks noGrp="1"/>
          </p:cNvSpPr>
          <p:nvPr>
            <p:ph sz="quarter" idx="13"/>
          </p:nvPr>
        </p:nvSpPr>
        <p:spPr>
          <a:xfrm>
            <a:off x="824132" y="1631852"/>
            <a:ext cx="10247142" cy="4937760"/>
          </a:xfrm>
        </p:spPr>
        <p:txBody>
          <a:bodyPr>
            <a:noAutofit/>
          </a:bodyPr>
          <a:lstStyle/>
          <a:p>
            <a:r>
              <a:rPr lang="en-US" dirty="0">
                <a:effectLst/>
                <a:latin typeface="Gotham Office" panose="02000000000000000000"/>
                <a:ea typeface="Malgun Gothic" panose="020B0503020000020004" pitchFamily="34" charset="-127"/>
                <a:cs typeface="Times New Roman" panose="02020603050405020304" pitchFamily="18" charset="0"/>
              </a:rPr>
              <a:t>After completing a program of study, an F-1 student has a 60-day grace period</a:t>
            </a:r>
          </a:p>
          <a:p>
            <a:r>
              <a:rPr lang="en-US" dirty="0">
                <a:effectLst/>
                <a:latin typeface="Gotham Office" panose="02000000000000000000"/>
                <a:ea typeface="Malgun Gothic" panose="020B0503020000020004" pitchFamily="34" charset="-127"/>
                <a:cs typeface="Times New Roman" panose="02020603050405020304" pitchFamily="18" charset="0"/>
              </a:rPr>
              <a:t>During the grace period you are expected to depart the U.S. You may not re-enter the U.S. in F-1 status if you depart during the grace period.</a:t>
            </a:r>
          </a:p>
          <a:p>
            <a:r>
              <a:rPr lang="en-US" dirty="0">
                <a:latin typeface="Gotham Office" panose="02000000000000000000"/>
                <a:ea typeface="Malgun Gothic" panose="020B0503020000020004" pitchFamily="34" charset="-127"/>
                <a:cs typeface="Times New Roman" panose="02020603050405020304" pitchFamily="18" charset="0"/>
              </a:rPr>
              <a:t>Change Educational Level</a:t>
            </a:r>
          </a:p>
          <a:p>
            <a:r>
              <a:rPr lang="en-US" dirty="0">
                <a:latin typeface="Gotham Office" panose="02000000000000000000"/>
                <a:ea typeface="Malgun Gothic" panose="020B0503020000020004" pitchFamily="34" charset="-127"/>
                <a:cs typeface="Times New Roman" panose="02020603050405020304" pitchFamily="18" charset="0"/>
              </a:rPr>
              <a:t>T</a:t>
            </a:r>
            <a:r>
              <a:rPr lang="en-US" dirty="0">
                <a:effectLst/>
                <a:latin typeface="Gotham Office" panose="02000000000000000000"/>
                <a:ea typeface="Malgun Gothic" panose="020B0503020000020004" pitchFamily="34" charset="-127"/>
                <a:cs typeface="Times New Roman" panose="02020603050405020304" pitchFamily="18" charset="0"/>
              </a:rPr>
              <a:t>ransfer to another institution (F-1 students only, J-1’s must transfer prior to starting a grace period)</a:t>
            </a:r>
          </a:p>
          <a:p>
            <a:r>
              <a:rPr lang="en-US" dirty="0">
                <a:effectLst/>
                <a:latin typeface="Gotham Office" panose="02000000000000000000"/>
                <a:ea typeface="Malgun Gothic" panose="020B0503020000020004" pitchFamily="34" charset="-127"/>
                <a:cs typeface="Times New Roman" panose="02020603050405020304" pitchFamily="18" charset="0"/>
              </a:rPr>
              <a:t>If eligible, apply for Optional Practical Training (F-1), Academic Training (J-1)</a:t>
            </a:r>
          </a:p>
          <a:p>
            <a:r>
              <a:rPr lang="en-US" dirty="0">
                <a:latin typeface="Gotham Office" panose="02000000000000000000"/>
                <a:ea typeface="Malgun Gothic" panose="020B0503020000020004" pitchFamily="34" charset="-127"/>
                <a:cs typeface="Times New Roman" panose="02020603050405020304" pitchFamily="18" charset="0"/>
              </a:rPr>
              <a:t>C</a:t>
            </a:r>
            <a:r>
              <a:rPr lang="en-US" dirty="0">
                <a:effectLst/>
                <a:latin typeface="Gotham Office" panose="02000000000000000000"/>
                <a:ea typeface="Malgun Gothic" panose="020B0503020000020004" pitchFamily="34" charset="-127"/>
                <a:cs typeface="Times New Roman" panose="02020603050405020304" pitchFamily="18" charset="0"/>
              </a:rPr>
              <a:t>hange to another non-immigrant status</a:t>
            </a:r>
            <a:endParaRPr lang="en-US" dirty="0">
              <a:latin typeface="Gotham Office" panose="02000000000000000000"/>
            </a:endParaRPr>
          </a:p>
        </p:txBody>
      </p:sp>
    </p:spTree>
    <p:extLst>
      <p:ext uri="{BB962C8B-B14F-4D97-AF65-F5344CB8AC3E}">
        <p14:creationId xmlns:p14="http://schemas.microsoft.com/office/powerpoint/2010/main" val="185864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11DC7D1-A7C1-B422-D4EC-B9BB1BCF3535}"/>
              </a:ext>
            </a:extLst>
          </p:cNvPr>
          <p:cNvSpPr>
            <a:spLocks noGrp="1"/>
          </p:cNvSpPr>
          <p:nvPr>
            <p:ph type="sldNum" sz="quarter" idx="12"/>
          </p:nvPr>
        </p:nvSpPr>
        <p:spPr>
          <a:xfrm>
            <a:off x="9269360" y="6366182"/>
            <a:ext cx="2743200" cy="365125"/>
          </a:xfrm>
        </p:spPr>
        <p:txBody>
          <a:bodyPr/>
          <a:lstStyle/>
          <a:p>
            <a:pPr>
              <a:spcAft>
                <a:spcPts val="600"/>
              </a:spcAft>
            </a:pPr>
            <a:endParaRPr lang="en-US" dirty="0"/>
          </a:p>
        </p:txBody>
      </p:sp>
      <p:sp>
        <p:nvSpPr>
          <p:cNvPr id="8" name="Title 2">
            <a:extLst>
              <a:ext uri="{FF2B5EF4-FFF2-40B4-BE49-F238E27FC236}">
                <a16:creationId xmlns:a16="http://schemas.microsoft.com/office/drawing/2014/main" id="{A033E913-4344-BEDC-125B-676E49C3BF38}"/>
              </a:ext>
            </a:extLst>
          </p:cNvPr>
          <p:cNvSpPr>
            <a:spLocks noGrp="1"/>
          </p:cNvSpPr>
          <p:nvPr>
            <p:ph type="ctrTitle"/>
          </p:nvPr>
        </p:nvSpPr>
        <p:spPr>
          <a:xfrm>
            <a:off x="542779" y="493906"/>
            <a:ext cx="7582786" cy="1925711"/>
          </a:xfrm>
        </p:spPr>
        <p:txBody>
          <a:bodyPr/>
          <a:lstStyle/>
          <a:p>
            <a:r>
              <a:rPr lang="en-US" dirty="0"/>
              <a:t>Change of Address</a:t>
            </a:r>
          </a:p>
        </p:txBody>
      </p:sp>
      <p:sp>
        <p:nvSpPr>
          <p:cNvPr id="4" name="Content Placeholder 3">
            <a:extLst>
              <a:ext uri="{FF2B5EF4-FFF2-40B4-BE49-F238E27FC236}">
                <a16:creationId xmlns:a16="http://schemas.microsoft.com/office/drawing/2014/main" id="{8FC80EFC-33FD-EFD0-8E25-693D98474B64}"/>
              </a:ext>
            </a:extLst>
          </p:cNvPr>
          <p:cNvSpPr>
            <a:spLocks noGrp="1"/>
          </p:cNvSpPr>
          <p:nvPr>
            <p:ph sz="quarter" idx="13"/>
          </p:nvPr>
        </p:nvSpPr>
        <p:spPr>
          <a:xfrm>
            <a:off x="824133" y="2120900"/>
            <a:ext cx="10125075" cy="2616200"/>
          </a:xfrm>
        </p:spPr>
        <p:txBody>
          <a:bodyPr/>
          <a:lstStyle/>
          <a:p>
            <a:r>
              <a:rPr lang="en-US" dirty="0"/>
              <a:t>International students have 10 days to report a change of address to a DSO.</a:t>
            </a:r>
          </a:p>
          <a:p>
            <a:r>
              <a:rPr lang="en-US" dirty="0"/>
              <a:t>You must also change your address on your </a:t>
            </a:r>
            <a:r>
              <a:rPr lang="en-US" dirty="0" err="1"/>
              <a:t>Ulink</a:t>
            </a:r>
            <a:r>
              <a:rPr lang="en-US" dirty="0"/>
              <a:t> account.</a:t>
            </a:r>
          </a:p>
        </p:txBody>
      </p:sp>
    </p:spTree>
    <p:extLst>
      <p:ext uri="{BB962C8B-B14F-4D97-AF65-F5344CB8AC3E}">
        <p14:creationId xmlns:p14="http://schemas.microsoft.com/office/powerpoint/2010/main" val="70571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67F3D1-9369-58C5-A6CC-E74D40F74A66}"/>
              </a:ext>
            </a:extLst>
          </p:cNvPr>
          <p:cNvSpPr>
            <a:spLocks noGrp="1"/>
          </p:cNvSpPr>
          <p:nvPr>
            <p:ph type="sldNum" sz="quarter" idx="12"/>
          </p:nvPr>
        </p:nvSpPr>
        <p:spPr/>
        <p:txBody>
          <a:bodyPr/>
          <a:lstStyle/>
          <a:p>
            <a:endParaRPr lang="en-US" dirty="0"/>
          </a:p>
        </p:txBody>
      </p:sp>
      <p:sp>
        <p:nvSpPr>
          <p:cNvPr id="5" name="Rectangle 4">
            <a:extLst>
              <a:ext uri="{FF2B5EF4-FFF2-40B4-BE49-F238E27FC236}">
                <a16:creationId xmlns:a16="http://schemas.microsoft.com/office/drawing/2014/main" id="{C17AA230-D728-D4ED-BDEC-E6F67CAAFE37}"/>
              </a:ext>
            </a:extLst>
          </p:cNvPr>
          <p:cNvSpPr/>
          <p:nvPr/>
        </p:nvSpPr>
        <p:spPr>
          <a:xfrm>
            <a:off x="0" y="2151727"/>
            <a:ext cx="12192000" cy="2554545"/>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ADC71B-F99C-5FEA-E82B-B3A45DE79E53}"/>
              </a:ext>
            </a:extLst>
          </p:cNvPr>
          <p:cNvSpPr txBox="1"/>
          <p:nvPr/>
        </p:nvSpPr>
        <p:spPr>
          <a:xfrm>
            <a:off x="1779351" y="2151727"/>
            <a:ext cx="8395853" cy="2554545"/>
          </a:xfrm>
          <a:prstGeom prst="rect">
            <a:avLst/>
          </a:prstGeom>
          <a:noFill/>
        </p:spPr>
        <p:txBody>
          <a:bodyPr wrap="square" lIns="0" rtlCol="0">
            <a:spAutoFit/>
          </a:bodyPr>
          <a:lstStyle/>
          <a:p>
            <a:pPr algn="ctr"/>
            <a:r>
              <a:rPr lang="en-US" sz="8000" dirty="0">
                <a:solidFill>
                  <a:schemeClr val="bg1"/>
                </a:solidFill>
                <a:latin typeface="Gotham Office" panose="02000000000000000000"/>
                <a:cs typeface="Times New Roman" panose="02020603050405020304" pitchFamily="18" charset="0"/>
              </a:rPr>
              <a:t>Maintaining Valid Documents</a:t>
            </a:r>
            <a:endParaRPr lang="en-US" sz="80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3500498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7AA230-D728-D4ED-BDEC-E6F67CAAFE37}"/>
              </a:ext>
            </a:extLst>
          </p:cNvPr>
          <p:cNvSpPr/>
          <p:nvPr/>
        </p:nvSpPr>
        <p:spPr>
          <a:xfrm>
            <a:off x="360218" y="431800"/>
            <a:ext cx="11471564" cy="5994400"/>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anose="05000000000000000000" pitchFamily="2" charset="2"/>
              <a:buChar char="ü"/>
            </a:pPr>
            <a:r>
              <a:rPr lang="en-US" sz="2800" dirty="0">
                <a:latin typeface="Gotham Office" panose="02000000000000000000"/>
              </a:rPr>
              <a:t>Passport must have at least six months of validity</a:t>
            </a:r>
          </a:p>
          <a:p>
            <a:pPr marL="457200" indent="-457200">
              <a:lnSpc>
                <a:spcPct val="150000"/>
              </a:lnSpc>
              <a:buFont typeface="Wingdings" panose="05000000000000000000" pitchFamily="2" charset="2"/>
              <a:buChar char="ü"/>
            </a:pPr>
            <a:r>
              <a:rPr lang="en-US" sz="2800" dirty="0">
                <a:latin typeface="Gotham Office" panose="02000000000000000000"/>
              </a:rPr>
              <a:t>Valid Visa</a:t>
            </a:r>
          </a:p>
          <a:p>
            <a:pPr marL="914400" lvl="1" indent="-457200">
              <a:lnSpc>
                <a:spcPct val="150000"/>
              </a:lnSpc>
              <a:buFont typeface="Arial" panose="020B0604020202020204" pitchFamily="34" charset="0"/>
              <a:buChar char="•"/>
            </a:pPr>
            <a:r>
              <a:rPr lang="en-US" sz="2800" dirty="0">
                <a:latin typeface="Gotham Office" panose="02000000000000000000"/>
                <a:hlinkClick r:id="rId2"/>
              </a:rPr>
              <a:t>http://travel.state.gov/</a:t>
            </a:r>
            <a:endParaRPr lang="en-US" sz="2800" dirty="0">
              <a:latin typeface="Gotham Office" panose="02000000000000000000"/>
            </a:endParaRPr>
          </a:p>
          <a:p>
            <a:pPr marL="457200" indent="-457200">
              <a:lnSpc>
                <a:spcPct val="150000"/>
              </a:lnSpc>
              <a:buFont typeface="Wingdings" panose="05000000000000000000" pitchFamily="2" charset="2"/>
              <a:buChar char="ü"/>
            </a:pPr>
            <a:r>
              <a:rPr lang="en-US" sz="2800" dirty="0">
                <a:latin typeface="Gotham Office" panose="02000000000000000000"/>
              </a:rPr>
              <a:t>I-94</a:t>
            </a:r>
          </a:p>
          <a:p>
            <a:pPr marL="914400" lvl="1" indent="-457200">
              <a:lnSpc>
                <a:spcPct val="150000"/>
              </a:lnSpc>
              <a:buFont typeface="Arial" panose="020B0604020202020204" pitchFamily="34" charset="0"/>
              <a:buChar char="•"/>
            </a:pPr>
            <a:r>
              <a:rPr lang="en-US" sz="2800" dirty="0">
                <a:latin typeface="Gotham Office" panose="02000000000000000000"/>
                <a:hlinkClick r:id="rId3"/>
              </a:rPr>
              <a:t>https://i94.cbp.dhs.gov/</a:t>
            </a:r>
            <a:endParaRPr lang="en-US" sz="2800" dirty="0">
              <a:latin typeface="Gotham Office" panose="02000000000000000000"/>
            </a:endParaRPr>
          </a:p>
          <a:p>
            <a:pPr marL="457200" indent="-457200">
              <a:lnSpc>
                <a:spcPct val="150000"/>
              </a:lnSpc>
              <a:buFont typeface="Wingdings" panose="05000000000000000000" pitchFamily="2" charset="2"/>
              <a:buChar char="ü"/>
            </a:pPr>
            <a:r>
              <a:rPr lang="en-US" sz="2800" dirty="0">
                <a:latin typeface="Gotham Office" panose="02000000000000000000"/>
              </a:rPr>
              <a:t>SEVIS Form I-20 (F-1)/Form DS-2019 (J-1)</a:t>
            </a:r>
          </a:p>
          <a:p>
            <a:pPr marL="914400" lvl="1" indent="-457200">
              <a:lnSpc>
                <a:spcPct val="150000"/>
              </a:lnSpc>
              <a:buFont typeface="Arial" panose="020B0604020202020204" pitchFamily="34" charset="0"/>
              <a:buChar char="•"/>
            </a:pPr>
            <a:r>
              <a:rPr lang="en-US" sz="2800" dirty="0">
                <a:latin typeface="Gotham Office" panose="02000000000000000000"/>
              </a:rPr>
              <a:t>Maintain valid dates</a:t>
            </a:r>
          </a:p>
          <a:p>
            <a:pPr marL="914400" lvl="1" indent="-457200">
              <a:lnSpc>
                <a:spcPct val="150000"/>
              </a:lnSpc>
              <a:buFont typeface="Arial" panose="020B0604020202020204" pitchFamily="34" charset="0"/>
              <a:buChar char="•"/>
            </a:pPr>
            <a:r>
              <a:rPr lang="en-US" sz="2800" dirty="0">
                <a:latin typeface="Gotham Office" panose="02000000000000000000"/>
              </a:rPr>
              <a:t>Do not lose this document</a:t>
            </a:r>
          </a:p>
        </p:txBody>
      </p:sp>
    </p:spTree>
    <p:extLst>
      <p:ext uri="{BB962C8B-B14F-4D97-AF65-F5344CB8AC3E}">
        <p14:creationId xmlns:p14="http://schemas.microsoft.com/office/powerpoint/2010/main" val="283248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02F153-F9C1-E24C-2001-4DF6343C7233}"/>
              </a:ext>
            </a:extLst>
          </p:cNvPr>
          <p:cNvSpPr>
            <a:spLocks noGrp="1"/>
          </p:cNvSpPr>
          <p:nvPr>
            <p:ph type="sldNum" sz="quarter" idx="12"/>
          </p:nvPr>
        </p:nvSpPr>
        <p:spPr/>
        <p:txBody>
          <a:bodyPr/>
          <a:lstStyle/>
          <a:p>
            <a:r>
              <a:rPr lang="en-US"/>
              <a:t>|  </a:t>
            </a:r>
            <a:fld id="{97BFF72C-5ACC-BF44-8A77-29ED5F2D29E3}" type="slidenum">
              <a:rPr lang="en-US" smtClean="0"/>
              <a:pPr/>
              <a:t>19</a:t>
            </a:fld>
            <a:endParaRPr lang="en-US"/>
          </a:p>
        </p:txBody>
      </p:sp>
      <p:sp>
        <p:nvSpPr>
          <p:cNvPr id="3" name="Content Placeholder 2">
            <a:extLst>
              <a:ext uri="{FF2B5EF4-FFF2-40B4-BE49-F238E27FC236}">
                <a16:creationId xmlns:a16="http://schemas.microsoft.com/office/drawing/2014/main" id="{B57C0352-3B64-B02F-2C23-F71F315C8172}"/>
              </a:ext>
            </a:extLst>
          </p:cNvPr>
          <p:cNvSpPr>
            <a:spLocks noGrp="1"/>
          </p:cNvSpPr>
          <p:nvPr>
            <p:ph sz="half" idx="1"/>
          </p:nvPr>
        </p:nvSpPr>
        <p:spPr>
          <a:xfrm>
            <a:off x="978875" y="910260"/>
            <a:ext cx="9881383" cy="1950686"/>
          </a:xfrm>
        </p:spPr>
        <p:txBody>
          <a:bodyPr>
            <a:normAutofit lnSpcReduction="10000"/>
          </a:bodyPr>
          <a:lstStyle/>
          <a:p>
            <a:endParaRPr lang="en-US" dirty="0"/>
          </a:p>
          <a:p>
            <a:pPr marL="285750" indent="-285750">
              <a:buFont typeface="Arial" panose="020B0604020202020204" pitchFamily="34" charset="0"/>
              <a:buChar char="•"/>
            </a:pPr>
            <a:r>
              <a:rPr lang="en-US" sz="2400" dirty="0"/>
              <a:t>Unexpired passport valid at least 6 months into the future.</a:t>
            </a:r>
          </a:p>
          <a:p>
            <a:pPr marL="285750" indent="-285750">
              <a:buFont typeface="Arial" panose="020B0604020202020204" pitchFamily="34" charset="0"/>
              <a:buChar char="•"/>
            </a:pPr>
            <a:r>
              <a:rPr lang="en-US" sz="2400" dirty="0"/>
              <a:t>Ensure you have a Valid Visa </a:t>
            </a:r>
          </a:p>
          <a:p>
            <a:pPr marL="285750" indent="-285750">
              <a:buFont typeface="Arial" panose="020B0604020202020204" pitchFamily="34" charset="0"/>
              <a:buChar char="•"/>
            </a:pPr>
            <a:r>
              <a:rPr lang="en-US" sz="2400" dirty="0"/>
              <a:t>Obtain a signature of a P/DSO or a RO/ARO before you travel outside the U.S.</a:t>
            </a:r>
          </a:p>
          <a:p>
            <a:endParaRPr lang="en-US" dirty="0"/>
          </a:p>
        </p:txBody>
      </p:sp>
      <p:sp>
        <p:nvSpPr>
          <p:cNvPr id="4" name="Title 3">
            <a:extLst>
              <a:ext uri="{FF2B5EF4-FFF2-40B4-BE49-F238E27FC236}">
                <a16:creationId xmlns:a16="http://schemas.microsoft.com/office/drawing/2014/main" id="{BA09092F-6180-ED99-F128-2925BB4CE17F}"/>
              </a:ext>
            </a:extLst>
          </p:cNvPr>
          <p:cNvSpPr>
            <a:spLocks noGrp="1"/>
          </p:cNvSpPr>
          <p:nvPr>
            <p:ph type="ctrTitle"/>
          </p:nvPr>
        </p:nvSpPr>
        <p:spPr>
          <a:xfrm>
            <a:off x="725658" y="291586"/>
            <a:ext cx="6162367" cy="655264"/>
          </a:xfrm>
        </p:spPr>
        <p:txBody>
          <a:bodyPr/>
          <a:lstStyle/>
          <a:p>
            <a:r>
              <a:rPr lang="en-US" dirty="0"/>
              <a:t>Travel Outside the U.S.</a:t>
            </a:r>
          </a:p>
        </p:txBody>
      </p:sp>
      <p:pic>
        <p:nvPicPr>
          <p:cNvPr id="8" name="Picture 7">
            <a:extLst>
              <a:ext uri="{FF2B5EF4-FFF2-40B4-BE49-F238E27FC236}">
                <a16:creationId xmlns:a16="http://schemas.microsoft.com/office/drawing/2014/main" id="{5464D275-C9CA-7745-AF83-45AB2CBCEABD}"/>
              </a:ext>
            </a:extLst>
          </p:cNvPr>
          <p:cNvPicPr>
            <a:picLocks noChangeAspect="1"/>
          </p:cNvPicPr>
          <p:nvPr/>
        </p:nvPicPr>
        <p:blipFill>
          <a:blip r:embed="rId2"/>
          <a:stretch>
            <a:fillRect/>
          </a:stretch>
        </p:blipFill>
        <p:spPr>
          <a:xfrm>
            <a:off x="219838" y="3050165"/>
            <a:ext cx="5876162" cy="3681142"/>
          </a:xfrm>
          <a:prstGeom prst="rect">
            <a:avLst/>
          </a:prstGeom>
        </p:spPr>
      </p:pic>
      <p:pic>
        <p:nvPicPr>
          <p:cNvPr id="10" name="Picture 9">
            <a:extLst>
              <a:ext uri="{FF2B5EF4-FFF2-40B4-BE49-F238E27FC236}">
                <a16:creationId xmlns:a16="http://schemas.microsoft.com/office/drawing/2014/main" id="{2F42B950-4340-F784-B6B2-4E3997466E4A}"/>
              </a:ext>
            </a:extLst>
          </p:cNvPr>
          <p:cNvPicPr>
            <a:picLocks noChangeAspect="1"/>
          </p:cNvPicPr>
          <p:nvPr/>
        </p:nvPicPr>
        <p:blipFill>
          <a:blip r:embed="rId3"/>
          <a:stretch>
            <a:fillRect/>
          </a:stretch>
        </p:blipFill>
        <p:spPr>
          <a:xfrm>
            <a:off x="6217037" y="3840480"/>
            <a:ext cx="5755126" cy="2336483"/>
          </a:xfrm>
          <a:prstGeom prst="rect">
            <a:avLst/>
          </a:prstGeom>
        </p:spPr>
      </p:pic>
    </p:spTree>
    <p:extLst>
      <p:ext uri="{BB962C8B-B14F-4D97-AF65-F5344CB8AC3E}">
        <p14:creationId xmlns:p14="http://schemas.microsoft.com/office/powerpoint/2010/main" val="118794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F1F3-E61B-A341-957D-29EE9EEE1047}"/>
              </a:ext>
            </a:extLst>
          </p:cNvPr>
          <p:cNvSpPr>
            <a:spLocks noGrp="1"/>
          </p:cNvSpPr>
          <p:nvPr>
            <p:ph type="ctrTitle"/>
          </p:nvPr>
        </p:nvSpPr>
        <p:spPr>
          <a:xfrm>
            <a:off x="5615390" y="2230801"/>
            <a:ext cx="6290283" cy="2036399"/>
          </a:xfrm>
        </p:spPr>
        <p:txBody>
          <a:bodyPr/>
          <a:lstStyle/>
          <a:p>
            <a:r>
              <a:rPr lang="en-US" sz="4800" b="0" dirty="0">
                <a:latin typeface="Gotham Office"/>
              </a:rPr>
              <a:t>New International Student orientation</a:t>
            </a:r>
            <a:br>
              <a:rPr lang="en-US" dirty="0">
                <a:latin typeface="Gotham Office"/>
              </a:rPr>
            </a:br>
            <a:endParaRPr lang="en-US" dirty="0"/>
          </a:p>
        </p:txBody>
      </p:sp>
    </p:spTree>
    <p:extLst>
      <p:ext uri="{BB962C8B-B14F-4D97-AF65-F5344CB8AC3E}">
        <p14:creationId xmlns:p14="http://schemas.microsoft.com/office/powerpoint/2010/main" val="2571383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FF2CB0-99B4-1228-32D7-86E2FA6C4F57}"/>
              </a:ext>
            </a:extLst>
          </p:cNvPr>
          <p:cNvSpPr/>
          <p:nvPr/>
        </p:nvSpPr>
        <p:spPr>
          <a:xfrm>
            <a:off x="0" y="2050472"/>
            <a:ext cx="12192000" cy="2558473"/>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AE05106-1DDA-937B-6754-6D3648A6FB2E}"/>
              </a:ext>
            </a:extLst>
          </p:cNvPr>
          <p:cNvSpPr txBox="1"/>
          <p:nvPr/>
        </p:nvSpPr>
        <p:spPr>
          <a:xfrm>
            <a:off x="1898073" y="2667988"/>
            <a:ext cx="8395853" cy="1323439"/>
          </a:xfrm>
          <a:prstGeom prst="rect">
            <a:avLst/>
          </a:prstGeom>
          <a:noFill/>
        </p:spPr>
        <p:txBody>
          <a:bodyPr wrap="square" lIns="0" rtlCol="0">
            <a:spAutoFit/>
          </a:bodyPr>
          <a:lstStyle/>
          <a:p>
            <a:pPr algn="ctr"/>
            <a:r>
              <a:rPr lang="en-US" sz="8000" dirty="0">
                <a:solidFill>
                  <a:schemeClr val="bg1"/>
                </a:solidFill>
                <a:latin typeface="Gotham Office" panose="02000000000000000000"/>
                <a:cs typeface="Times New Roman" panose="02020603050405020304" pitchFamily="18" charset="0"/>
              </a:rPr>
              <a:t>Employment</a:t>
            </a:r>
            <a:endParaRPr lang="en-US" sz="80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131717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682BA8-E578-66BF-3D60-5E12CB440712}"/>
              </a:ext>
            </a:extLst>
          </p:cNvPr>
          <p:cNvSpPr>
            <a:spLocks noGrp="1"/>
          </p:cNvSpPr>
          <p:nvPr>
            <p:ph type="sldNum" sz="quarter" idx="12"/>
          </p:nvPr>
        </p:nvSpPr>
        <p:spPr/>
        <p:txBody>
          <a:bodyPr/>
          <a:lstStyle/>
          <a:p>
            <a:r>
              <a:rPr lang="en-US" dirty="0"/>
              <a:t>|</a:t>
            </a:r>
          </a:p>
        </p:txBody>
      </p:sp>
      <p:sp>
        <p:nvSpPr>
          <p:cNvPr id="5" name="Rectangle 4">
            <a:extLst>
              <a:ext uri="{FF2B5EF4-FFF2-40B4-BE49-F238E27FC236}">
                <a16:creationId xmlns:a16="http://schemas.microsoft.com/office/drawing/2014/main" id="{A3FF2CB0-99B4-1228-32D7-86E2FA6C4F57}"/>
              </a:ext>
            </a:extLst>
          </p:cNvPr>
          <p:cNvSpPr/>
          <p:nvPr/>
        </p:nvSpPr>
        <p:spPr>
          <a:xfrm>
            <a:off x="360218" y="431800"/>
            <a:ext cx="11471564" cy="5994400"/>
          </a:xfrm>
          <a:prstGeom prst="rect">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3262868-417D-8550-0F7F-7B312CE1F139}"/>
              </a:ext>
            </a:extLst>
          </p:cNvPr>
          <p:cNvSpPr>
            <a:spLocks noGrp="1"/>
          </p:cNvSpPr>
          <p:nvPr>
            <p:ph type="ctrTitle"/>
          </p:nvPr>
        </p:nvSpPr>
        <p:spPr>
          <a:xfrm>
            <a:off x="714917" y="442886"/>
            <a:ext cx="10664457" cy="845289"/>
          </a:xfrm>
        </p:spPr>
        <p:txBody>
          <a:bodyPr/>
          <a:lstStyle/>
          <a:p>
            <a:pPr algn="ctr"/>
            <a:r>
              <a:rPr lang="en-US" sz="4400" dirty="0">
                <a:latin typeface="Gotham Office"/>
              </a:rPr>
              <a:t>ON-CAMPUS EMPLOYMENT</a:t>
            </a:r>
            <a:endParaRPr lang="en-US" sz="4400" dirty="0"/>
          </a:p>
        </p:txBody>
      </p:sp>
      <p:sp>
        <p:nvSpPr>
          <p:cNvPr id="8" name="Text Placeholder 2">
            <a:extLst>
              <a:ext uri="{FF2B5EF4-FFF2-40B4-BE49-F238E27FC236}">
                <a16:creationId xmlns:a16="http://schemas.microsoft.com/office/drawing/2014/main" id="{E5C314F1-0588-3AF8-F489-4E764E80A5FD}"/>
              </a:ext>
            </a:extLst>
          </p:cNvPr>
          <p:cNvSpPr txBox="1">
            <a:spLocks/>
          </p:cNvSpPr>
          <p:nvPr/>
        </p:nvSpPr>
        <p:spPr>
          <a:xfrm>
            <a:off x="631964" y="1480988"/>
            <a:ext cx="10747410" cy="48286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Gotham Offic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Gotham Offic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Gotham Offic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pPr>
            <a:r>
              <a:rPr lang="en-US" sz="3200" dirty="0">
                <a:solidFill>
                  <a:schemeClr val="bg1"/>
                </a:solidFill>
                <a:latin typeface="Gotham Office"/>
              </a:rPr>
              <a:t>must not exceed 20 hours a week while school is in session</a:t>
            </a:r>
          </a:p>
          <a:p>
            <a:pPr marL="285750" indent="-285750">
              <a:lnSpc>
                <a:spcPct val="110000"/>
              </a:lnSpc>
            </a:pPr>
            <a:r>
              <a:rPr lang="en-US" sz="3200" dirty="0">
                <a:solidFill>
                  <a:schemeClr val="bg1"/>
                </a:solidFill>
                <a:latin typeface="Gotham Office"/>
              </a:rPr>
              <a:t>may work on campus full-time when school is not in session or during the annual vacation</a:t>
            </a:r>
          </a:p>
          <a:p>
            <a:pPr marL="285750" indent="-285750">
              <a:lnSpc>
                <a:spcPct val="110000"/>
              </a:lnSpc>
            </a:pPr>
            <a:r>
              <a:rPr lang="en-US" sz="3200" dirty="0">
                <a:solidFill>
                  <a:schemeClr val="bg1"/>
                </a:solidFill>
                <a:latin typeface="Gotham Office"/>
              </a:rPr>
              <a:t>(J-1 Students) The responsible officer must approve the specific employment in advance and in writing. </a:t>
            </a:r>
          </a:p>
          <a:p>
            <a:pPr marL="742950" lvl="1" indent="-285750">
              <a:lnSpc>
                <a:spcPct val="110000"/>
              </a:lnSpc>
            </a:pPr>
            <a:r>
              <a:rPr lang="en-US" sz="2800" dirty="0">
                <a:solidFill>
                  <a:schemeClr val="bg1"/>
                </a:solidFill>
                <a:latin typeface="Gotham Office"/>
              </a:rPr>
              <a:t>Such approval may be valid for up to 12 months, but is automatically withdrawn if the student's program is transferred or terminated.</a:t>
            </a:r>
            <a:endParaRPr lang="en-US" sz="2800" dirty="0">
              <a:solidFill>
                <a:schemeClr val="bg1"/>
              </a:solidFill>
            </a:endParaRPr>
          </a:p>
        </p:txBody>
      </p:sp>
    </p:spTree>
    <p:extLst>
      <p:ext uri="{BB962C8B-B14F-4D97-AF65-F5344CB8AC3E}">
        <p14:creationId xmlns:p14="http://schemas.microsoft.com/office/powerpoint/2010/main" val="3831034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682BA8-E578-66BF-3D60-5E12CB440712}"/>
              </a:ext>
            </a:extLst>
          </p:cNvPr>
          <p:cNvSpPr>
            <a:spLocks noGrp="1"/>
          </p:cNvSpPr>
          <p:nvPr>
            <p:ph type="sldNum" sz="quarter" idx="12"/>
          </p:nvPr>
        </p:nvSpPr>
        <p:spPr/>
        <p:txBody>
          <a:bodyPr/>
          <a:lstStyle/>
          <a:p>
            <a:r>
              <a:rPr lang="en-US" dirty="0"/>
              <a:t>|</a:t>
            </a:r>
          </a:p>
        </p:txBody>
      </p:sp>
      <p:sp>
        <p:nvSpPr>
          <p:cNvPr id="5" name="Rectangle 4">
            <a:extLst>
              <a:ext uri="{FF2B5EF4-FFF2-40B4-BE49-F238E27FC236}">
                <a16:creationId xmlns:a16="http://schemas.microsoft.com/office/drawing/2014/main" id="{A3FF2CB0-99B4-1228-32D7-86E2FA6C4F57}"/>
              </a:ext>
            </a:extLst>
          </p:cNvPr>
          <p:cNvSpPr/>
          <p:nvPr/>
        </p:nvSpPr>
        <p:spPr>
          <a:xfrm>
            <a:off x="360218" y="431800"/>
            <a:ext cx="11471564" cy="5994400"/>
          </a:xfrm>
          <a:prstGeom prst="rect">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3262868-417D-8550-0F7F-7B312CE1F139}"/>
              </a:ext>
            </a:extLst>
          </p:cNvPr>
          <p:cNvSpPr>
            <a:spLocks noGrp="1"/>
          </p:cNvSpPr>
          <p:nvPr>
            <p:ph type="ctrTitle"/>
          </p:nvPr>
        </p:nvSpPr>
        <p:spPr>
          <a:xfrm>
            <a:off x="714917" y="442886"/>
            <a:ext cx="10664457" cy="845289"/>
          </a:xfrm>
        </p:spPr>
        <p:txBody>
          <a:bodyPr/>
          <a:lstStyle/>
          <a:p>
            <a:pPr algn="ctr"/>
            <a:r>
              <a:rPr lang="en-US" sz="4400" dirty="0">
                <a:latin typeface="Gotham Office"/>
              </a:rPr>
              <a:t>Practical Training</a:t>
            </a:r>
            <a:endParaRPr lang="en-US" sz="4400" dirty="0"/>
          </a:p>
        </p:txBody>
      </p:sp>
      <p:sp>
        <p:nvSpPr>
          <p:cNvPr id="6" name="Text Placeholder 2">
            <a:extLst>
              <a:ext uri="{FF2B5EF4-FFF2-40B4-BE49-F238E27FC236}">
                <a16:creationId xmlns:a16="http://schemas.microsoft.com/office/drawing/2014/main" id="{04FB6137-1C14-A01C-A53D-96574A60E7CD}"/>
              </a:ext>
            </a:extLst>
          </p:cNvPr>
          <p:cNvSpPr txBox="1">
            <a:spLocks/>
          </p:cNvSpPr>
          <p:nvPr/>
        </p:nvSpPr>
        <p:spPr>
          <a:xfrm>
            <a:off x="853643" y="1485391"/>
            <a:ext cx="9640856" cy="38872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Gotham Offic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Gotham Offic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Gotham Offic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Gotham Offic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Gotham Office"/>
              </a:rPr>
              <a:t>F-1 Students</a:t>
            </a:r>
          </a:p>
          <a:p>
            <a:pPr marL="285750" indent="-285750"/>
            <a:r>
              <a:rPr lang="en-US" sz="2600" dirty="0">
                <a:solidFill>
                  <a:schemeClr val="bg1"/>
                </a:solidFill>
                <a:latin typeface="Gotham Office"/>
              </a:rPr>
              <a:t>Curricular Practical Training (CPT)</a:t>
            </a:r>
          </a:p>
          <a:p>
            <a:pPr marL="285750" indent="-285750"/>
            <a:r>
              <a:rPr lang="en-US" sz="2600" dirty="0">
                <a:solidFill>
                  <a:schemeClr val="bg1"/>
                </a:solidFill>
                <a:latin typeface="Gotham Office"/>
              </a:rPr>
              <a:t>Optional Practical Training (OPT)</a:t>
            </a:r>
          </a:p>
          <a:p>
            <a:endParaRPr lang="en-US" sz="3600" dirty="0">
              <a:solidFill>
                <a:schemeClr val="bg1"/>
              </a:solidFill>
              <a:latin typeface="Gotham Office"/>
            </a:endParaRPr>
          </a:p>
          <a:p>
            <a:pPr marL="0" indent="0">
              <a:buNone/>
            </a:pPr>
            <a:r>
              <a:rPr lang="en-US" b="1" dirty="0">
                <a:solidFill>
                  <a:schemeClr val="bg1"/>
                </a:solidFill>
                <a:latin typeface="Gotham Office"/>
              </a:rPr>
              <a:t>J-1 Students</a:t>
            </a:r>
          </a:p>
          <a:p>
            <a:pPr marL="285750" indent="-285750"/>
            <a:r>
              <a:rPr lang="en-US" sz="2600" dirty="0">
                <a:solidFill>
                  <a:schemeClr val="bg1"/>
                </a:solidFill>
                <a:latin typeface="Gotham Office"/>
              </a:rPr>
              <a:t>Academic Training (AT)</a:t>
            </a:r>
            <a:endParaRPr lang="en-US" sz="2600" dirty="0">
              <a:solidFill>
                <a:schemeClr val="bg1"/>
              </a:solidFill>
            </a:endParaRPr>
          </a:p>
        </p:txBody>
      </p:sp>
    </p:spTree>
    <p:extLst>
      <p:ext uri="{BB962C8B-B14F-4D97-AF65-F5344CB8AC3E}">
        <p14:creationId xmlns:p14="http://schemas.microsoft.com/office/powerpoint/2010/main" val="189075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1EEA51-5818-6F3A-5925-692C1A44A56A}"/>
              </a:ext>
            </a:extLst>
          </p:cNvPr>
          <p:cNvSpPr/>
          <p:nvPr/>
        </p:nvSpPr>
        <p:spPr>
          <a:xfrm>
            <a:off x="360218" y="431800"/>
            <a:ext cx="11471564" cy="5994400"/>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E2DEF49-DA0D-3E2C-CF83-CE73FF11B782}"/>
              </a:ext>
            </a:extLst>
          </p:cNvPr>
          <p:cNvSpPr txBox="1">
            <a:spLocks/>
          </p:cNvSpPr>
          <p:nvPr/>
        </p:nvSpPr>
        <p:spPr>
          <a:xfrm>
            <a:off x="544347" y="4020141"/>
            <a:ext cx="10664457" cy="8452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cap="all" baseline="0">
                <a:solidFill>
                  <a:schemeClr val="bg1"/>
                </a:solidFill>
                <a:latin typeface="Gotham Office" panose="02000000000000000000" pitchFamily="2" charset="0"/>
                <a:ea typeface="+mj-ea"/>
                <a:cs typeface="Arial Narrow" panose="020B0604020202020204" pitchFamily="34" charset="0"/>
              </a:defRPr>
            </a:lvl1pPr>
          </a:lstStyle>
          <a:p>
            <a:pPr algn="l"/>
            <a:r>
              <a:rPr lang="en-US" sz="4000" dirty="0">
                <a:latin typeface="Gotham Office"/>
              </a:rPr>
              <a:t>Driver's license </a:t>
            </a:r>
            <a:endParaRPr lang="en-US" sz="4000" dirty="0"/>
          </a:p>
        </p:txBody>
      </p:sp>
      <p:sp>
        <p:nvSpPr>
          <p:cNvPr id="5" name="TextBox 4">
            <a:extLst>
              <a:ext uri="{FF2B5EF4-FFF2-40B4-BE49-F238E27FC236}">
                <a16:creationId xmlns:a16="http://schemas.microsoft.com/office/drawing/2014/main" id="{A608745C-975D-D6BB-0F2B-D1AE61E46A95}"/>
              </a:ext>
            </a:extLst>
          </p:cNvPr>
          <p:cNvSpPr txBox="1"/>
          <p:nvPr/>
        </p:nvSpPr>
        <p:spPr>
          <a:xfrm>
            <a:off x="591726" y="4852021"/>
            <a:ext cx="11055927" cy="138499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bg1"/>
                </a:solidFill>
                <a:latin typeface="Gotham Office" panose="02000000000000000000"/>
              </a:rPr>
              <a:t>You must come to the International office to obtain the instructions and the USCIS Compliance form required to get obtain your license/ID Card.</a:t>
            </a:r>
          </a:p>
          <a:p>
            <a:endParaRPr lang="en-US" dirty="0">
              <a:solidFill>
                <a:srgbClr val="666666"/>
              </a:solidFill>
              <a:latin typeface="Gotham Office" panose="02000000000000000000"/>
            </a:endParaRPr>
          </a:p>
          <a:p>
            <a:endParaRPr lang="en-US" dirty="0">
              <a:solidFill>
                <a:srgbClr val="666666"/>
              </a:solidFill>
              <a:latin typeface="Gotham Office" panose="02000000000000000000"/>
            </a:endParaRPr>
          </a:p>
        </p:txBody>
      </p:sp>
      <p:sp>
        <p:nvSpPr>
          <p:cNvPr id="6" name="Title 1">
            <a:extLst>
              <a:ext uri="{FF2B5EF4-FFF2-40B4-BE49-F238E27FC236}">
                <a16:creationId xmlns:a16="http://schemas.microsoft.com/office/drawing/2014/main" id="{0BCDE5BD-676C-22BC-E717-FFB67335BE7F}"/>
              </a:ext>
            </a:extLst>
          </p:cNvPr>
          <p:cNvSpPr txBox="1">
            <a:spLocks/>
          </p:cNvSpPr>
          <p:nvPr/>
        </p:nvSpPr>
        <p:spPr>
          <a:xfrm>
            <a:off x="544346" y="827123"/>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bg1"/>
                </a:solidFill>
                <a:latin typeface="Gotham Office" panose="02000000000000000000" pitchFamily="2" charset="0"/>
                <a:ea typeface="+mj-ea"/>
                <a:cs typeface="Arial Narrow" panose="020B0604020202020204" pitchFamily="34" charset="0"/>
              </a:defRPr>
            </a:lvl1pPr>
          </a:lstStyle>
          <a:p>
            <a:r>
              <a:rPr lang="en-US" dirty="0">
                <a:latin typeface="Gotham Office"/>
              </a:rPr>
              <a:t>Social security </a:t>
            </a:r>
            <a:endParaRPr lang="en-US" dirty="0"/>
          </a:p>
        </p:txBody>
      </p:sp>
      <p:sp>
        <p:nvSpPr>
          <p:cNvPr id="7" name="TextBox 6">
            <a:extLst>
              <a:ext uri="{FF2B5EF4-FFF2-40B4-BE49-F238E27FC236}">
                <a16:creationId xmlns:a16="http://schemas.microsoft.com/office/drawing/2014/main" id="{3E237102-B988-5899-67AC-2F089A0C4535}"/>
              </a:ext>
            </a:extLst>
          </p:cNvPr>
          <p:cNvSpPr txBox="1"/>
          <p:nvPr/>
        </p:nvSpPr>
        <p:spPr>
          <a:xfrm>
            <a:off x="544346" y="1603165"/>
            <a:ext cx="11055927" cy="2769989"/>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bg1"/>
                </a:solidFill>
                <a:latin typeface="Gotham Office" panose="02000000000000000000"/>
              </a:rPr>
              <a:t>As an international student, you can only obtain a Social Security Number (SSN) if you are employed or getting paid through a GA, GTA, RA, GRA</a:t>
            </a:r>
          </a:p>
          <a:p>
            <a:pPr marL="342900" indent="-342900">
              <a:buFont typeface="Arial" panose="020B0604020202020204" pitchFamily="34" charset="0"/>
              <a:buChar char="•"/>
            </a:pPr>
            <a:r>
              <a:rPr lang="en-US" sz="2400" dirty="0">
                <a:solidFill>
                  <a:schemeClr val="bg1"/>
                </a:solidFill>
                <a:latin typeface="Gotham Office" panose="02000000000000000000"/>
                <a:ea typeface="+mn-lt"/>
                <a:cs typeface="+mn-lt"/>
              </a:rPr>
              <a:t>You must have a letter from the employer</a:t>
            </a:r>
          </a:p>
          <a:p>
            <a:pPr marL="342900" indent="-342900">
              <a:buFont typeface="Arial" panose="020B0604020202020204" pitchFamily="34" charset="0"/>
              <a:buChar char="•"/>
            </a:pPr>
            <a:r>
              <a:rPr lang="en-US" sz="2400" dirty="0">
                <a:solidFill>
                  <a:schemeClr val="bg1"/>
                </a:solidFill>
                <a:latin typeface="Gotham Office" panose="02000000000000000000"/>
                <a:ea typeface="+mn-lt"/>
                <a:cs typeface="+mn-lt"/>
              </a:rPr>
              <a:t>You must visit the International office to obtain the instructions and the forms needed to obtain your SSN</a:t>
            </a:r>
          </a:p>
          <a:p>
            <a:endParaRPr lang="en-US" b="1" dirty="0">
              <a:solidFill>
                <a:schemeClr val="bg1"/>
              </a:solidFill>
              <a:latin typeface="proxima-nova"/>
            </a:endParaRPr>
          </a:p>
          <a:p>
            <a:endParaRPr lang="en-US" b="1" dirty="0">
              <a:solidFill>
                <a:srgbClr val="666666"/>
              </a:solidFill>
              <a:latin typeface="proxima-nova"/>
            </a:endParaRPr>
          </a:p>
          <a:p>
            <a:endParaRPr lang="en-US" b="1" dirty="0">
              <a:solidFill>
                <a:srgbClr val="666666"/>
              </a:solidFill>
              <a:latin typeface="proxima-nova"/>
            </a:endParaRPr>
          </a:p>
        </p:txBody>
      </p:sp>
    </p:spTree>
    <p:extLst>
      <p:ext uri="{BB962C8B-B14F-4D97-AF65-F5344CB8AC3E}">
        <p14:creationId xmlns:p14="http://schemas.microsoft.com/office/powerpoint/2010/main" val="209016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67F3D1-9369-58C5-A6CC-E74D40F74A66}"/>
              </a:ext>
            </a:extLst>
          </p:cNvPr>
          <p:cNvSpPr>
            <a:spLocks noGrp="1"/>
          </p:cNvSpPr>
          <p:nvPr>
            <p:ph type="sldNum" sz="quarter" idx="12"/>
          </p:nvPr>
        </p:nvSpPr>
        <p:spPr/>
        <p:txBody>
          <a:bodyPr/>
          <a:lstStyle/>
          <a:p>
            <a:endParaRPr lang="en-US" dirty="0"/>
          </a:p>
        </p:txBody>
      </p:sp>
      <p:sp>
        <p:nvSpPr>
          <p:cNvPr id="5" name="Rectangle 4">
            <a:extLst>
              <a:ext uri="{FF2B5EF4-FFF2-40B4-BE49-F238E27FC236}">
                <a16:creationId xmlns:a16="http://schemas.microsoft.com/office/drawing/2014/main" id="{C17AA230-D728-D4ED-BDEC-E6F67CAAFE37}"/>
              </a:ext>
            </a:extLst>
          </p:cNvPr>
          <p:cNvSpPr/>
          <p:nvPr/>
        </p:nvSpPr>
        <p:spPr>
          <a:xfrm>
            <a:off x="0" y="1921164"/>
            <a:ext cx="12192000" cy="2955636"/>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ADC71B-F99C-5FEA-E82B-B3A45DE79E53}"/>
              </a:ext>
            </a:extLst>
          </p:cNvPr>
          <p:cNvSpPr txBox="1"/>
          <p:nvPr/>
        </p:nvSpPr>
        <p:spPr>
          <a:xfrm>
            <a:off x="1898073" y="2151727"/>
            <a:ext cx="8395853" cy="2554545"/>
          </a:xfrm>
          <a:prstGeom prst="rect">
            <a:avLst/>
          </a:prstGeom>
          <a:noFill/>
        </p:spPr>
        <p:txBody>
          <a:bodyPr wrap="square" lIns="0" rtlCol="0">
            <a:spAutoFit/>
          </a:bodyPr>
          <a:lstStyle/>
          <a:p>
            <a:pPr algn="ctr"/>
            <a:r>
              <a:rPr lang="en-US" sz="8000" dirty="0">
                <a:solidFill>
                  <a:schemeClr val="bg1"/>
                </a:solidFill>
                <a:latin typeface="Gotham Office" panose="02000000000000000000"/>
                <a:cs typeface="Times New Roman" panose="02020603050405020304" pitchFamily="18" charset="0"/>
              </a:rPr>
              <a:t>Examples of Status Violation</a:t>
            </a:r>
            <a:endParaRPr lang="en-US" sz="80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3137761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67F3D1-9369-58C5-A6CC-E74D40F74A66}"/>
              </a:ext>
            </a:extLst>
          </p:cNvPr>
          <p:cNvSpPr>
            <a:spLocks noGrp="1"/>
          </p:cNvSpPr>
          <p:nvPr>
            <p:ph type="sldNum" sz="quarter" idx="12"/>
          </p:nvPr>
        </p:nvSpPr>
        <p:spPr/>
        <p:txBody>
          <a:bodyPr/>
          <a:lstStyle/>
          <a:p>
            <a:r>
              <a:rPr lang="en-US" dirty="0"/>
              <a:t>|</a:t>
            </a:r>
          </a:p>
        </p:txBody>
      </p:sp>
      <p:sp>
        <p:nvSpPr>
          <p:cNvPr id="5" name="Rectangle 4">
            <a:extLst>
              <a:ext uri="{FF2B5EF4-FFF2-40B4-BE49-F238E27FC236}">
                <a16:creationId xmlns:a16="http://schemas.microsoft.com/office/drawing/2014/main" id="{C17AA230-D728-D4ED-BDEC-E6F67CAAFE37}"/>
              </a:ext>
            </a:extLst>
          </p:cNvPr>
          <p:cNvSpPr/>
          <p:nvPr/>
        </p:nvSpPr>
        <p:spPr>
          <a:xfrm>
            <a:off x="553329" y="889551"/>
            <a:ext cx="11085341" cy="5476631"/>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Gotham Office" panose="02000000000000000000"/>
              </a:rPr>
              <a:t>Failing to be registered for a full course of study during the fall and spring semesters (or summer, if first semester) without receiving prior approval for a reduced course load or a temporary absence from one of the DSO/ARO.</a:t>
            </a:r>
          </a:p>
          <a:p>
            <a:pPr marL="285750" indent="-285750">
              <a:buFont typeface="Arial" panose="020B0604020202020204" pitchFamily="34" charset="0"/>
              <a:buChar char="•"/>
            </a:pPr>
            <a:r>
              <a:rPr lang="en-US" sz="2400" dirty="0">
                <a:latin typeface="Gotham Office" panose="02000000000000000000"/>
              </a:rPr>
              <a:t>A student who drops below full course of study without prior approval is considered out of status</a:t>
            </a:r>
          </a:p>
          <a:p>
            <a:pPr marL="285750" indent="-285750">
              <a:buFont typeface="Arial" panose="020B0604020202020204" pitchFamily="34" charset="0"/>
              <a:buChar char="•"/>
            </a:pPr>
            <a:r>
              <a:rPr lang="en-US" sz="2400" dirty="0">
                <a:latin typeface="Gotham Office" panose="02000000000000000000"/>
              </a:rPr>
              <a:t>Failing to apply for a program extension before the current Form I-20 or DS-2019 expired</a:t>
            </a:r>
          </a:p>
          <a:p>
            <a:pPr marL="285750" indent="-285750">
              <a:buFont typeface="Arial" panose="020B0604020202020204" pitchFamily="34" charset="0"/>
              <a:buChar char="•"/>
            </a:pPr>
            <a:r>
              <a:rPr lang="en-US" sz="2400" dirty="0">
                <a:latin typeface="Gotham Office" panose="02000000000000000000"/>
              </a:rPr>
              <a:t>Failing to request a Change of Education level during the 60-day grace period</a:t>
            </a:r>
          </a:p>
          <a:p>
            <a:pPr marL="285750" indent="-285750">
              <a:buFont typeface="Arial" panose="020B0604020202020204" pitchFamily="34" charset="0"/>
              <a:buChar char="•"/>
            </a:pPr>
            <a:r>
              <a:rPr lang="en-US" sz="2400" dirty="0">
                <a:latin typeface="Gotham Office" panose="02000000000000000000"/>
              </a:rPr>
              <a:t>Failing to leave the U.S. within 60 days of completing a degree program</a:t>
            </a:r>
          </a:p>
          <a:p>
            <a:pPr marL="285750" indent="-285750">
              <a:buFont typeface="Arial" panose="020B0604020202020204" pitchFamily="34" charset="0"/>
              <a:buChar char="•"/>
            </a:pPr>
            <a:r>
              <a:rPr lang="en-US" sz="2400" dirty="0">
                <a:latin typeface="Gotham Office" panose="02000000000000000000"/>
              </a:rPr>
              <a:t>Failing to provide changes to your personal information such as your name or address within 10 days</a:t>
            </a:r>
          </a:p>
          <a:p>
            <a:pPr marL="285750" indent="-285750">
              <a:buFont typeface="Arial" panose="020B0604020202020204" pitchFamily="34" charset="0"/>
              <a:buChar char="•"/>
            </a:pPr>
            <a:r>
              <a:rPr lang="en-US" sz="2400" dirty="0">
                <a:latin typeface="Gotham Office" panose="02000000000000000000"/>
              </a:rPr>
              <a:t>A student who has not received proper work authorization prior to engaging in practical training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093551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41328715-25E2-5CF0-8DB0-8BB1C54DD424}"/>
              </a:ext>
            </a:extLst>
          </p:cNvPr>
          <p:cNvSpPr/>
          <p:nvPr/>
        </p:nvSpPr>
        <p:spPr>
          <a:xfrm flipV="1">
            <a:off x="-3306617" y="0"/>
            <a:ext cx="12395199" cy="6858000"/>
          </a:xfrm>
          <a:prstGeom prst="parallelogram">
            <a:avLst>
              <a:gd name="adj" fmla="val 483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AF239B-C89E-4C0F-F395-12C54EFD7B45}"/>
              </a:ext>
            </a:extLst>
          </p:cNvPr>
          <p:cNvSpPr txBox="1"/>
          <p:nvPr/>
        </p:nvSpPr>
        <p:spPr>
          <a:xfrm>
            <a:off x="572656" y="842282"/>
            <a:ext cx="5523344" cy="3139321"/>
          </a:xfrm>
          <a:prstGeom prst="rect">
            <a:avLst/>
          </a:prstGeom>
          <a:noFill/>
        </p:spPr>
        <p:txBody>
          <a:bodyPr wrap="square" lIns="0" rtlCol="0">
            <a:spAutoFit/>
          </a:bodyPr>
          <a:lstStyle/>
          <a:p>
            <a:pPr algn="l"/>
            <a:r>
              <a:rPr lang="en-US" sz="6600" dirty="0">
                <a:solidFill>
                  <a:schemeClr val="bg1"/>
                </a:solidFill>
                <a:latin typeface="Gotham Office"/>
              </a:rPr>
              <a:t>Student Conduct &amp; Student Care</a:t>
            </a:r>
            <a:endParaRPr lang="en-US" sz="66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4169336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540041" y="2190011"/>
            <a:ext cx="7450166" cy="1954294"/>
          </a:xfrm>
        </p:spPr>
        <p:txBody>
          <a:bodyPr>
            <a:noAutofit/>
          </a:bodyPr>
          <a:lstStyle/>
          <a:p>
            <a:pPr algn="ctr">
              <a:lnSpc>
                <a:spcPct val="100000"/>
              </a:lnSpc>
            </a:pPr>
            <a:r>
              <a:rPr lang="en-US" sz="6000" b="1" dirty="0">
                <a:latin typeface="Arial" panose="020B0604020202020204" pitchFamily="34" charset="0"/>
                <a:cs typeface="Arial" panose="020B0604020202020204" pitchFamily="34" charset="0"/>
              </a:rPr>
              <a:t> Dean of Students Office</a:t>
            </a:r>
          </a:p>
        </p:txBody>
      </p:sp>
      <p:pic>
        <p:nvPicPr>
          <p:cNvPr id="1026" name="Picture 2" descr="Image result for university of louisville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3999" y="959605"/>
            <a:ext cx="4001315" cy="4409162"/>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btitle 2">
            <a:extLst>
              <a:ext uri="{FF2B5EF4-FFF2-40B4-BE49-F238E27FC236}">
                <a16:creationId xmlns:a16="http://schemas.microsoft.com/office/drawing/2014/main" id="{E958452A-0067-4F94-8CEE-6301E53F7EC2}"/>
              </a:ext>
            </a:extLst>
          </p:cNvPr>
          <p:cNvSpPr txBox="1">
            <a:spLocks/>
          </p:cNvSpPr>
          <p:nvPr/>
        </p:nvSpPr>
        <p:spPr>
          <a:xfrm>
            <a:off x="895574" y="6472690"/>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Subtitle 2"/>
          <p:cNvSpPr txBox="1">
            <a:spLocks/>
          </p:cNvSpPr>
          <p:nvPr/>
        </p:nvSpPr>
        <p:spPr>
          <a:xfrm>
            <a:off x="5269313" y="4415291"/>
            <a:ext cx="6404974" cy="1867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0000"/>
              </a:buClr>
              <a:buSzPct val="100000"/>
              <a:buFont typeface="Calibri" panose="020F0502020204030204" pitchFamily="34" charset="0"/>
              <a:buNone/>
              <a:tabLst/>
              <a:defRPr/>
            </a:pPr>
            <a:r>
              <a:rPr kumimoji="0" lang="en-US" sz="1800" b="1" i="0" u="none" strike="noStrike" kern="1200" cap="none" spc="2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Angela B. Taylor</a:t>
            </a:r>
          </a:p>
          <a:p>
            <a:pPr marL="0" marR="0" lvl="0" indent="0" algn="ctr" defTabSz="914400" rtl="0" eaLnBrk="1" fontAlgn="auto" latinLnBrk="0" hangingPunct="1">
              <a:lnSpc>
                <a:spcPct val="100000"/>
              </a:lnSpc>
              <a:spcBef>
                <a:spcPts val="0"/>
              </a:spcBef>
              <a:spcAft>
                <a:spcPts val="0"/>
              </a:spcAft>
              <a:buClr>
                <a:srgbClr val="FF0000"/>
              </a:buClr>
              <a:buSzPct val="100000"/>
              <a:buFont typeface="Calibri" panose="020F0502020204030204" pitchFamily="34" charset="0"/>
              <a:buNone/>
              <a:tabLst/>
              <a:defRPr/>
            </a:pPr>
            <a:r>
              <a:rPr kumimoji="0" lang="en-US" sz="1800" b="1" i="0" u="none" strike="noStrike" kern="1200" cap="none" spc="2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Associate Vice President for Student Affairs</a:t>
            </a:r>
          </a:p>
          <a:p>
            <a:pPr marL="0" marR="0" lvl="0" indent="0" algn="ctr" defTabSz="914400" rtl="0" eaLnBrk="1" fontAlgn="auto" latinLnBrk="0" hangingPunct="1">
              <a:lnSpc>
                <a:spcPct val="100000"/>
              </a:lnSpc>
              <a:spcBef>
                <a:spcPts val="0"/>
              </a:spcBef>
              <a:spcAft>
                <a:spcPts val="0"/>
              </a:spcAft>
              <a:buClr>
                <a:srgbClr val="FF0000"/>
              </a:buClr>
              <a:buSzPct val="100000"/>
              <a:buFont typeface="Calibri" panose="020F0502020204030204" pitchFamily="34" charset="0"/>
              <a:buNone/>
              <a:tabLst/>
              <a:defRPr/>
            </a:pPr>
            <a:r>
              <a:rPr kumimoji="0" lang="en-US" sz="1800" b="1" i="0" u="none" strike="noStrike" kern="1200" cap="none" spc="2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Assistant Dean of Students</a:t>
            </a:r>
          </a:p>
          <a:p>
            <a:pPr marL="0" marR="0" lvl="0" indent="0" algn="ctr" defTabSz="914400" rtl="0" eaLnBrk="1" fontAlgn="auto" latinLnBrk="0" hangingPunct="1">
              <a:lnSpc>
                <a:spcPct val="100000"/>
              </a:lnSpc>
              <a:spcBef>
                <a:spcPts val="0"/>
              </a:spcBef>
              <a:spcAft>
                <a:spcPts val="0"/>
              </a:spcAft>
              <a:buClr>
                <a:srgbClr val="FF0000"/>
              </a:buClr>
              <a:buSzPct val="100000"/>
              <a:buFont typeface="Calibri" panose="020F0502020204030204" pitchFamily="34" charset="0"/>
              <a:buNone/>
              <a:tabLst/>
              <a:defRPr/>
            </a:pPr>
            <a:endParaRPr kumimoji="0" lang="en-US" sz="1800" b="0" i="0" u="none" strike="noStrike" kern="1200" cap="none" spc="2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F0000"/>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SAC W301  (502) 852-5787    dos@louisville.edu</a:t>
            </a:r>
          </a:p>
          <a:p>
            <a:pPr marL="0" marR="0" lvl="0" indent="0" algn="ctr" defTabSz="914400" rtl="0" eaLnBrk="1" fontAlgn="auto" latinLnBrk="0" hangingPunct="1">
              <a:lnSpc>
                <a:spcPct val="100000"/>
              </a:lnSpc>
              <a:spcBef>
                <a:spcPts val="0"/>
              </a:spcBef>
              <a:spcAft>
                <a:spcPts val="0"/>
              </a:spcAft>
              <a:buClr>
                <a:srgbClr val="FF0000"/>
              </a:buClr>
              <a:buSzPct val="100000"/>
              <a:buFont typeface="Calibri" panose="020F0502020204030204" pitchFamily="34" charset="0"/>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louisville.edu/dos</a:t>
            </a:r>
          </a:p>
        </p:txBody>
      </p:sp>
      <p:sp>
        <p:nvSpPr>
          <p:cNvPr id="4" name="TextBox 3">
            <a:extLst>
              <a:ext uri="{FF2B5EF4-FFF2-40B4-BE49-F238E27FC236}">
                <a16:creationId xmlns:a16="http://schemas.microsoft.com/office/drawing/2014/main" id="{6446206F-85AF-1279-BFDC-DE2BB13B1459}"/>
              </a:ext>
            </a:extLst>
          </p:cNvPr>
          <p:cNvSpPr txBox="1"/>
          <p:nvPr/>
        </p:nvSpPr>
        <p:spPr>
          <a:xfrm>
            <a:off x="691027" y="5370383"/>
            <a:ext cx="388725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Conduct, Crisis, Care, Complaints, and Advocacy</a:t>
            </a:r>
          </a:p>
        </p:txBody>
      </p:sp>
    </p:spTree>
    <p:extLst>
      <p:ext uri="{BB962C8B-B14F-4D97-AF65-F5344CB8AC3E}">
        <p14:creationId xmlns:p14="http://schemas.microsoft.com/office/powerpoint/2010/main" val="1200837558"/>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63225" y="2385607"/>
            <a:ext cx="6574973" cy="303319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1" indent="-182880" algn="l" defTabSz="914400" rtl="0" eaLnBrk="1" fontAlgn="auto" latinLnBrk="0" hangingPunct="1">
              <a:lnSpc>
                <a:spcPct val="90000"/>
              </a:lnSpc>
              <a:spcBef>
                <a:spcPts val="200"/>
              </a:spcBef>
              <a:spcAft>
                <a:spcPts val="400"/>
              </a:spcAft>
              <a:buClr>
                <a:srgbClr val="FF00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Overview of the Dean of Students Office</a:t>
            </a:r>
          </a:p>
          <a:p>
            <a:pPr marL="384048" marR="0" lvl="1" indent="-182880" algn="l" defTabSz="914400" rtl="0" eaLnBrk="1" fontAlgn="auto" latinLnBrk="0" hangingPunct="1">
              <a:lnSpc>
                <a:spcPct val="90000"/>
              </a:lnSpc>
              <a:spcBef>
                <a:spcPts val="200"/>
              </a:spcBef>
              <a:spcAft>
                <a:spcPts val="400"/>
              </a:spcAft>
              <a:buClr>
                <a:srgbClr val="FF00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Code of Student Conduct</a:t>
            </a:r>
          </a:p>
          <a:p>
            <a:pPr marL="384048" marR="0" lvl="1" indent="-182880" algn="l" defTabSz="914400" rtl="0" eaLnBrk="1" fontAlgn="auto" latinLnBrk="0" hangingPunct="1">
              <a:lnSpc>
                <a:spcPct val="90000"/>
              </a:lnSpc>
              <a:spcBef>
                <a:spcPts val="200"/>
              </a:spcBef>
              <a:spcAft>
                <a:spcPts val="400"/>
              </a:spcAft>
              <a:buClr>
                <a:srgbClr val="FF00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Code of Student Rights and Responsibilities</a:t>
            </a:r>
          </a:p>
          <a:p>
            <a:pPr marL="384048" marR="0" lvl="1" indent="-182880" algn="l" defTabSz="914400" rtl="0" eaLnBrk="1" fontAlgn="auto" latinLnBrk="0" hangingPunct="1">
              <a:lnSpc>
                <a:spcPct val="90000"/>
              </a:lnSpc>
              <a:spcBef>
                <a:spcPts val="200"/>
              </a:spcBef>
              <a:spcAft>
                <a:spcPts val="400"/>
              </a:spcAft>
              <a:buClr>
                <a:srgbClr val="FF00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Academic Grievance/Student Complaints</a:t>
            </a:r>
          </a:p>
          <a:p>
            <a:pPr marL="384048" marR="0" lvl="1" indent="-182880" algn="l" defTabSz="914400" rtl="0" eaLnBrk="1" fontAlgn="auto" latinLnBrk="0" hangingPunct="1">
              <a:lnSpc>
                <a:spcPct val="90000"/>
              </a:lnSpc>
              <a:spcBef>
                <a:spcPts val="200"/>
              </a:spcBef>
              <a:spcAft>
                <a:spcPts val="400"/>
              </a:spcAft>
              <a:buClr>
                <a:srgbClr val="FF00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Student Wellbeing</a:t>
            </a:r>
          </a:p>
          <a:p>
            <a:pPr marL="201168" marR="0" lvl="1" indent="0" algn="l" defTabSz="914400" rtl="0" eaLnBrk="1" fontAlgn="auto" latinLnBrk="0" hangingPunct="1">
              <a:lnSpc>
                <a:spcPct val="90000"/>
              </a:lnSpc>
              <a:spcBef>
                <a:spcPts val="200"/>
              </a:spcBef>
              <a:spcAft>
                <a:spcPts val="400"/>
              </a:spcAft>
              <a:buClr>
                <a:srgbClr val="FF0000"/>
              </a:buClr>
              <a:buSzTx/>
              <a:buFont typeface="Calibri" pitchFamily="34" charset="0"/>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itle 1"/>
          <p:cNvSpPr txBox="1">
            <a:spLocks/>
          </p:cNvSpPr>
          <p:nvPr/>
        </p:nvSpPr>
        <p:spPr>
          <a:xfrm>
            <a:off x="4392879" y="1175984"/>
            <a:ext cx="6574972" cy="81928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AGENDA</a:t>
            </a:r>
          </a:p>
        </p:txBody>
      </p:sp>
      <p:sp>
        <p:nvSpPr>
          <p:cNvPr id="6" name="TextBox 5"/>
          <p:cNvSpPr txBox="1"/>
          <p:nvPr/>
        </p:nvSpPr>
        <p:spPr>
          <a:xfrm>
            <a:off x="4974770" y="1683278"/>
            <a:ext cx="57191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a:t>
            </a:r>
          </a:p>
        </p:txBody>
      </p:sp>
      <p:pic>
        <p:nvPicPr>
          <p:cNvPr id="7" name="Google Shape;70;p12"/>
          <p:cNvPicPr preferRelativeResize="0"/>
          <p:nvPr/>
        </p:nvPicPr>
        <p:blipFill>
          <a:blip r:embed="rId2">
            <a:alphaModFix/>
          </a:blip>
          <a:stretch>
            <a:fillRect/>
          </a:stretch>
        </p:blipFill>
        <p:spPr>
          <a:xfrm>
            <a:off x="1113905" y="1774718"/>
            <a:ext cx="3458095" cy="3761045"/>
          </a:xfrm>
          <a:prstGeom prst="rect">
            <a:avLst/>
          </a:prstGeom>
          <a:noFill/>
          <a:ln>
            <a:noFill/>
          </a:ln>
        </p:spPr>
      </p:pic>
    </p:spTree>
    <p:extLst>
      <p:ext uri="{BB962C8B-B14F-4D97-AF65-F5344CB8AC3E}">
        <p14:creationId xmlns:p14="http://schemas.microsoft.com/office/powerpoint/2010/main" val="666366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1D01-3E37-4879-BF22-BB8BE1A18C0C}"/>
              </a:ext>
            </a:extLst>
          </p:cNvPr>
          <p:cNvSpPr>
            <a:spLocks noGrp="1"/>
          </p:cNvSpPr>
          <p:nvPr>
            <p:ph type="title"/>
          </p:nvPr>
        </p:nvSpPr>
        <p:spPr/>
        <p:txBody>
          <a:bodyPr/>
          <a:lstStyle/>
          <a:p>
            <a:r>
              <a:rPr lang="en-US" b="1" dirty="0"/>
              <a:t>DOS OFFICE STAFF </a:t>
            </a:r>
          </a:p>
        </p:txBody>
      </p:sp>
      <p:pic>
        <p:nvPicPr>
          <p:cNvPr id="5" name="Picture 4">
            <a:extLst>
              <a:ext uri="{FF2B5EF4-FFF2-40B4-BE49-F238E27FC236}">
                <a16:creationId xmlns:a16="http://schemas.microsoft.com/office/drawing/2014/main" id="{8F3306EE-7817-4623-8400-ED0C70D97B9B}"/>
              </a:ext>
            </a:extLst>
          </p:cNvPr>
          <p:cNvPicPr>
            <a:picLocks noChangeAspect="1"/>
          </p:cNvPicPr>
          <p:nvPr/>
        </p:nvPicPr>
        <p:blipFill>
          <a:blip r:embed="rId2"/>
          <a:stretch>
            <a:fillRect/>
          </a:stretch>
        </p:blipFill>
        <p:spPr>
          <a:xfrm>
            <a:off x="3466437" y="4228609"/>
            <a:ext cx="1091088" cy="1459504"/>
          </a:xfrm>
          <a:prstGeom prst="rect">
            <a:avLst/>
          </a:prstGeom>
        </p:spPr>
      </p:pic>
      <p:pic>
        <p:nvPicPr>
          <p:cNvPr id="6" name="Picture 5">
            <a:extLst>
              <a:ext uri="{FF2B5EF4-FFF2-40B4-BE49-F238E27FC236}">
                <a16:creationId xmlns:a16="http://schemas.microsoft.com/office/drawing/2014/main" id="{3617CE74-750B-42BE-9ECF-F4C4BD7F0CEF}"/>
              </a:ext>
            </a:extLst>
          </p:cNvPr>
          <p:cNvPicPr>
            <a:picLocks noChangeAspect="1"/>
          </p:cNvPicPr>
          <p:nvPr/>
        </p:nvPicPr>
        <p:blipFill rotWithShape="1">
          <a:blip r:embed="rId3"/>
          <a:srcRect l="2310" r="3849"/>
          <a:stretch/>
        </p:blipFill>
        <p:spPr>
          <a:xfrm>
            <a:off x="3489991" y="1812739"/>
            <a:ext cx="1091088" cy="1555316"/>
          </a:xfrm>
          <a:prstGeom prst="rect">
            <a:avLst/>
          </a:prstGeom>
        </p:spPr>
      </p:pic>
      <p:pic>
        <p:nvPicPr>
          <p:cNvPr id="7" name="Picture 6">
            <a:extLst>
              <a:ext uri="{FF2B5EF4-FFF2-40B4-BE49-F238E27FC236}">
                <a16:creationId xmlns:a16="http://schemas.microsoft.com/office/drawing/2014/main" id="{31322543-C08A-4354-A3B7-2AB3E4C71158}"/>
              </a:ext>
            </a:extLst>
          </p:cNvPr>
          <p:cNvPicPr>
            <a:picLocks noChangeAspect="1"/>
          </p:cNvPicPr>
          <p:nvPr/>
        </p:nvPicPr>
        <p:blipFill rotWithShape="1">
          <a:blip r:embed="rId4"/>
          <a:srcRect l="2959" r="6021" b="3163"/>
          <a:stretch/>
        </p:blipFill>
        <p:spPr>
          <a:xfrm>
            <a:off x="5547148" y="1835801"/>
            <a:ext cx="1091088" cy="1532253"/>
          </a:xfrm>
          <a:prstGeom prst="rect">
            <a:avLst/>
          </a:prstGeom>
        </p:spPr>
      </p:pic>
      <p:pic>
        <p:nvPicPr>
          <p:cNvPr id="8" name="Picture 7">
            <a:extLst>
              <a:ext uri="{FF2B5EF4-FFF2-40B4-BE49-F238E27FC236}">
                <a16:creationId xmlns:a16="http://schemas.microsoft.com/office/drawing/2014/main" id="{90417E6A-77D0-4242-8C32-204B9BECE012}"/>
              </a:ext>
            </a:extLst>
          </p:cNvPr>
          <p:cNvPicPr>
            <a:picLocks noChangeAspect="1"/>
          </p:cNvPicPr>
          <p:nvPr/>
        </p:nvPicPr>
        <p:blipFill rotWithShape="1">
          <a:blip r:embed="rId5"/>
          <a:srcRect t="-1" b="4501"/>
          <a:stretch/>
        </p:blipFill>
        <p:spPr>
          <a:xfrm>
            <a:off x="9933190" y="1917984"/>
            <a:ext cx="1117948" cy="1494679"/>
          </a:xfrm>
          <a:prstGeom prst="rect">
            <a:avLst/>
          </a:prstGeom>
        </p:spPr>
      </p:pic>
      <p:pic>
        <p:nvPicPr>
          <p:cNvPr id="9" name="Picture 8">
            <a:extLst>
              <a:ext uri="{FF2B5EF4-FFF2-40B4-BE49-F238E27FC236}">
                <a16:creationId xmlns:a16="http://schemas.microsoft.com/office/drawing/2014/main" id="{594417E6-B2AC-44A1-8106-EAA4E0D90756}"/>
              </a:ext>
            </a:extLst>
          </p:cNvPr>
          <p:cNvPicPr>
            <a:picLocks noChangeAspect="1"/>
          </p:cNvPicPr>
          <p:nvPr/>
        </p:nvPicPr>
        <p:blipFill rotWithShape="1">
          <a:blip r:embed="rId6"/>
          <a:srcRect r="2426"/>
          <a:stretch/>
        </p:blipFill>
        <p:spPr>
          <a:xfrm>
            <a:off x="7726739" y="1835800"/>
            <a:ext cx="1117948" cy="1532253"/>
          </a:xfrm>
          <a:prstGeom prst="rect">
            <a:avLst/>
          </a:prstGeom>
        </p:spPr>
      </p:pic>
      <p:pic>
        <p:nvPicPr>
          <p:cNvPr id="12" name="Picture 11">
            <a:extLst>
              <a:ext uri="{FF2B5EF4-FFF2-40B4-BE49-F238E27FC236}">
                <a16:creationId xmlns:a16="http://schemas.microsoft.com/office/drawing/2014/main" id="{5FBA1A9C-A662-4BD4-A1E9-3BFFD21997ED}"/>
              </a:ext>
            </a:extLst>
          </p:cNvPr>
          <p:cNvPicPr>
            <a:picLocks noChangeAspect="1"/>
          </p:cNvPicPr>
          <p:nvPr/>
        </p:nvPicPr>
        <p:blipFill rotWithShape="1">
          <a:blip r:embed="rId7"/>
          <a:srcRect l="7416" r="6708"/>
          <a:stretch/>
        </p:blipFill>
        <p:spPr>
          <a:xfrm>
            <a:off x="7726739" y="4214085"/>
            <a:ext cx="1117948" cy="1494679"/>
          </a:xfrm>
          <a:prstGeom prst="rect">
            <a:avLst/>
          </a:prstGeom>
        </p:spPr>
      </p:pic>
      <p:pic>
        <p:nvPicPr>
          <p:cNvPr id="13" name="Picture 12">
            <a:extLst>
              <a:ext uri="{FF2B5EF4-FFF2-40B4-BE49-F238E27FC236}">
                <a16:creationId xmlns:a16="http://schemas.microsoft.com/office/drawing/2014/main" id="{0EEC6143-B102-4E26-BEA9-D3A7993056B8}"/>
              </a:ext>
            </a:extLst>
          </p:cNvPr>
          <p:cNvPicPr>
            <a:picLocks noChangeAspect="1"/>
          </p:cNvPicPr>
          <p:nvPr/>
        </p:nvPicPr>
        <p:blipFill>
          <a:blip r:embed="rId8"/>
          <a:stretch>
            <a:fillRect/>
          </a:stretch>
        </p:blipFill>
        <p:spPr>
          <a:xfrm>
            <a:off x="5550319" y="4255912"/>
            <a:ext cx="1089640" cy="1452852"/>
          </a:xfrm>
          <a:prstGeom prst="rect">
            <a:avLst/>
          </a:prstGeom>
        </p:spPr>
      </p:pic>
      <p:pic>
        <p:nvPicPr>
          <p:cNvPr id="14" name="Picture 13">
            <a:extLst>
              <a:ext uri="{FF2B5EF4-FFF2-40B4-BE49-F238E27FC236}">
                <a16:creationId xmlns:a16="http://schemas.microsoft.com/office/drawing/2014/main" id="{F52DC409-3875-40CC-951C-5F22E76F5987}"/>
              </a:ext>
            </a:extLst>
          </p:cNvPr>
          <p:cNvPicPr>
            <a:picLocks noChangeAspect="1"/>
          </p:cNvPicPr>
          <p:nvPr/>
        </p:nvPicPr>
        <p:blipFill>
          <a:blip r:embed="rId9"/>
          <a:stretch>
            <a:fillRect/>
          </a:stretch>
        </p:blipFill>
        <p:spPr>
          <a:xfrm>
            <a:off x="1326341" y="4192676"/>
            <a:ext cx="1096654" cy="1495437"/>
          </a:xfrm>
          <a:prstGeom prst="rect">
            <a:avLst/>
          </a:prstGeom>
        </p:spPr>
      </p:pic>
      <p:pic>
        <p:nvPicPr>
          <p:cNvPr id="15" name="Picture 14">
            <a:extLst>
              <a:ext uri="{FF2B5EF4-FFF2-40B4-BE49-F238E27FC236}">
                <a16:creationId xmlns:a16="http://schemas.microsoft.com/office/drawing/2014/main" id="{703918F8-8518-4151-A36A-043A4CE95306}"/>
              </a:ext>
            </a:extLst>
          </p:cNvPr>
          <p:cNvPicPr>
            <a:picLocks noChangeAspect="1"/>
          </p:cNvPicPr>
          <p:nvPr/>
        </p:nvPicPr>
        <p:blipFill>
          <a:blip r:embed="rId10"/>
          <a:stretch>
            <a:fillRect/>
          </a:stretch>
        </p:blipFill>
        <p:spPr>
          <a:xfrm>
            <a:off x="1326341" y="1835802"/>
            <a:ext cx="1091086" cy="1532253"/>
          </a:xfrm>
          <a:prstGeom prst="rect">
            <a:avLst/>
          </a:prstGeom>
        </p:spPr>
      </p:pic>
      <p:sp>
        <p:nvSpPr>
          <p:cNvPr id="17" name="TextBox 16">
            <a:extLst>
              <a:ext uri="{FF2B5EF4-FFF2-40B4-BE49-F238E27FC236}">
                <a16:creationId xmlns:a16="http://schemas.microsoft.com/office/drawing/2014/main" id="{AEFA3595-DC3D-4113-8100-4FFDE7C1F3BC}"/>
              </a:ext>
            </a:extLst>
          </p:cNvPr>
          <p:cNvSpPr txBox="1"/>
          <p:nvPr/>
        </p:nvSpPr>
        <p:spPr>
          <a:xfrm>
            <a:off x="880782" y="3454012"/>
            <a:ext cx="1982203"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Michael Mardis, Ph.D.</a:t>
            </a:r>
            <a:endParaRPr kumimoji="0" lang="en-US" sz="10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Vice President for Student Affairs and Dean of Students</a:t>
            </a:r>
            <a:endParaRPr kumimoji="0" lang="en-US" sz="10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631915E-1946-4829-A293-C03C5F6AA813}"/>
              </a:ext>
            </a:extLst>
          </p:cNvPr>
          <p:cNvSpPr txBox="1"/>
          <p:nvPr/>
        </p:nvSpPr>
        <p:spPr>
          <a:xfrm>
            <a:off x="2972244" y="3464592"/>
            <a:ext cx="212658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Angela B. Taylor, Ph.D.</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Associate Vice President for Student Affairs and Assist. Dean of Students</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AFB6A7C-0E16-48C1-8DB6-A03A08760538}"/>
              </a:ext>
            </a:extLst>
          </p:cNvPr>
          <p:cNvSpPr txBox="1"/>
          <p:nvPr/>
        </p:nvSpPr>
        <p:spPr>
          <a:xfrm>
            <a:off x="5068208" y="3454012"/>
            <a:ext cx="194802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Byron Lightsy, M.A.Ed.</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Director of Student Care and Conduct</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AF87726-B9F3-43DB-BC47-3694FB65D8DB}"/>
              </a:ext>
            </a:extLst>
          </p:cNvPr>
          <p:cNvSpPr txBox="1"/>
          <p:nvPr/>
        </p:nvSpPr>
        <p:spPr>
          <a:xfrm>
            <a:off x="7304049" y="3464592"/>
            <a:ext cx="1948026"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Jessica Gernert, M.S.</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Conduct Coordinator</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9271EB5-326D-4535-9B32-CE7570686665}"/>
              </a:ext>
            </a:extLst>
          </p:cNvPr>
          <p:cNvSpPr txBox="1"/>
          <p:nvPr/>
        </p:nvSpPr>
        <p:spPr>
          <a:xfrm>
            <a:off x="9539890" y="3464592"/>
            <a:ext cx="1948026"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Shirley Hardy, MSSW</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Conduct Officer</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CD09046-DA1A-46A1-BD13-5579169644FD}"/>
              </a:ext>
            </a:extLst>
          </p:cNvPr>
          <p:cNvSpPr txBox="1"/>
          <p:nvPr/>
        </p:nvSpPr>
        <p:spPr>
          <a:xfrm>
            <a:off x="897870" y="5789658"/>
            <a:ext cx="1948026"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Samantha MacKenzie, M.Ed.</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Advocate</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3B75EB2-C795-4020-99CB-9496C4518AB9}"/>
              </a:ext>
            </a:extLst>
          </p:cNvPr>
          <p:cNvSpPr txBox="1"/>
          <p:nvPr/>
        </p:nvSpPr>
        <p:spPr>
          <a:xfrm>
            <a:off x="3061522" y="5789658"/>
            <a:ext cx="1948026"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Geri Morgan, MSW</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Care Manager</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B5DCBDF-2E09-4EEA-B79C-403669760F93}"/>
              </a:ext>
            </a:extLst>
          </p:cNvPr>
          <p:cNvSpPr txBox="1"/>
          <p:nvPr/>
        </p:nvSpPr>
        <p:spPr>
          <a:xfrm>
            <a:off x="5152467" y="5746151"/>
            <a:ext cx="194802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Aaron Roberts, M.Ed.</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Student Care &amp; Conduct Coordinator</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826C123-2566-457B-8A3B-C056A8F89AC8}"/>
              </a:ext>
            </a:extLst>
          </p:cNvPr>
          <p:cNvSpPr txBox="1"/>
          <p:nvPr/>
        </p:nvSpPr>
        <p:spPr>
          <a:xfrm>
            <a:off x="7318500" y="5719347"/>
            <a:ext cx="194802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Heather Gentry, M.A.</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Administrative Services Coordinator</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Subtitle 2">
            <a:extLst>
              <a:ext uri="{FF2B5EF4-FFF2-40B4-BE49-F238E27FC236}">
                <a16:creationId xmlns:a16="http://schemas.microsoft.com/office/drawing/2014/main" id="{F63DC396-F6D3-4106-8918-A759986ECD59}"/>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SACW301</a:t>
            </a:r>
          </a:p>
        </p:txBody>
      </p:sp>
      <p:pic>
        <p:nvPicPr>
          <p:cNvPr id="1026" name="Picture 2" descr="Wendy Morg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83833" y="4217146"/>
            <a:ext cx="1167305" cy="14644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826C123-2566-457B-8A3B-C056A8F89AC8}"/>
              </a:ext>
            </a:extLst>
          </p:cNvPr>
          <p:cNvSpPr txBox="1"/>
          <p:nvPr/>
        </p:nvSpPr>
        <p:spPr>
          <a:xfrm>
            <a:off x="9457430" y="5712714"/>
            <a:ext cx="1948026"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Wendy Morgan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Administrative Assistant</a:t>
            </a: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5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41C4D-03EC-4D3D-DE41-CB8693EC3678}"/>
              </a:ext>
            </a:extLst>
          </p:cNvPr>
          <p:cNvSpPr txBox="1"/>
          <p:nvPr/>
        </p:nvSpPr>
        <p:spPr>
          <a:xfrm>
            <a:off x="1860616" y="4634007"/>
            <a:ext cx="9044858" cy="1292662"/>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Gotham Office" panose="02000000000000000000"/>
                <a:ea typeface="+mn-ea"/>
                <a:cs typeface="+mn-cs"/>
              </a:rPr>
              <a:t>Dr. Paul Hofmann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Gotham Office" panose="02000000000000000000"/>
                <a:ea typeface="+mn-ea"/>
                <a:cs typeface="+mn-cs"/>
              </a:rPr>
              <a:t>Associate Vice Provost for International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Gotham Office" panose="02000000000000000000"/>
                <a:ea typeface="+mn-ea"/>
                <a:cs typeface="+mn-cs"/>
              </a:rPr>
              <a:t>paul.hofmann@louisville.edu</a:t>
            </a:r>
          </a:p>
        </p:txBody>
      </p:sp>
      <p:sp>
        <p:nvSpPr>
          <p:cNvPr id="2" name="Title 1">
            <a:extLst>
              <a:ext uri="{FF2B5EF4-FFF2-40B4-BE49-F238E27FC236}">
                <a16:creationId xmlns:a16="http://schemas.microsoft.com/office/drawing/2014/main" id="{750EBBFF-4C57-A16A-428E-BE8190801A6E}"/>
              </a:ext>
            </a:extLst>
          </p:cNvPr>
          <p:cNvSpPr txBox="1">
            <a:spLocks/>
          </p:cNvSpPr>
          <p:nvPr/>
        </p:nvSpPr>
        <p:spPr>
          <a:xfrm>
            <a:off x="934948" y="118645"/>
            <a:ext cx="10452622" cy="1080064"/>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3600" b="1" i="0" kern="1200" cap="all" baseline="0">
                <a:solidFill>
                  <a:schemeClr val="bg1"/>
                </a:solidFill>
                <a:latin typeface="Gotham Office" panose="02000000000000000000" pitchFamily="2" charset="0"/>
                <a:ea typeface="+mj-ea"/>
                <a:cs typeface="Arial Narrow"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Gotham Office"/>
                <a:ea typeface="+mj-ea"/>
              </a:rPr>
              <a:t>International Center Leadership</a:t>
            </a:r>
            <a:endParaRPr kumimoji="0" lang="en-US" sz="3600" b="1" i="0" u="none" strike="noStrike" kern="1200" cap="all" spc="0" normalizeH="0" baseline="0" noProof="0" dirty="0">
              <a:ln>
                <a:noFill/>
              </a:ln>
              <a:solidFill>
                <a:srgbClr val="FFFFFF"/>
              </a:solidFill>
              <a:effectLst/>
              <a:uLnTx/>
              <a:uFillTx/>
              <a:latin typeface="Gotham Office" panose="02000000000000000000" pitchFamily="2" charset="0"/>
              <a:ea typeface="+mj-ea"/>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Gotham Office" panose="02000000000000000000" pitchFamily="2" charset="0"/>
              <a:ea typeface="+mj-ea"/>
            </a:endParaRPr>
          </a:p>
        </p:txBody>
      </p:sp>
      <p:pic>
        <p:nvPicPr>
          <p:cNvPr id="3" name="Picture 2" descr="A person in a suit and tie&#10;&#10;Description automatically generated with medium confidence">
            <a:extLst>
              <a:ext uri="{FF2B5EF4-FFF2-40B4-BE49-F238E27FC236}">
                <a16:creationId xmlns:a16="http://schemas.microsoft.com/office/drawing/2014/main" id="{5A6456FB-8125-CB01-4A74-E334ABE3B515}"/>
              </a:ext>
            </a:extLst>
          </p:cNvPr>
          <p:cNvPicPr>
            <a:picLocks noChangeAspect="1"/>
          </p:cNvPicPr>
          <p:nvPr/>
        </p:nvPicPr>
        <p:blipFill>
          <a:blip r:embed="rId2"/>
          <a:stretch>
            <a:fillRect/>
          </a:stretch>
        </p:blipFill>
        <p:spPr>
          <a:xfrm>
            <a:off x="5024692" y="1013886"/>
            <a:ext cx="2534319" cy="3548202"/>
          </a:xfrm>
          <a:prstGeom prst="rect">
            <a:avLst/>
          </a:prstGeom>
        </p:spPr>
      </p:pic>
    </p:spTree>
    <p:extLst>
      <p:ext uri="{BB962C8B-B14F-4D97-AF65-F5344CB8AC3E}">
        <p14:creationId xmlns:p14="http://schemas.microsoft.com/office/powerpoint/2010/main" val="3109093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974770" y="602189"/>
            <a:ext cx="6574972" cy="1229497"/>
          </a:xfrm>
        </p:spPr>
        <p:txBody>
          <a:bodyPr>
            <a:normAutofit/>
          </a:bodyPr>
          <a:lstStyle/>
          <a:p>
            <a:r>
              <a:rPr lang="en-US" sz="4400" b="1" dirty="0"/>
              <a:t>DEAN OF STUDENTS OFFICE</a:t>
            </a:r>
          </a:p>
        </p:txBody>
      </p:sp>
      <p:pic>
        <p:nvPicPr>
          <p:cNvPr id="5" name="Picture 2" descr="Image result for university of louisville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3999" y="1092703"/>
            <a:ext cx="4001315" cy="440916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4770" y="2247911"/>
            <a:ext cx="6574973" cy="3670180"/>
          </a:xfrm>
        </p:spPr>
        <p:txBody>
          <a:bodyPr>
            <a:normAutofit/>
          </a:bodyPr>
          <a:lstStyle/>
          <a:p>
            <a:pPr marL="201168" lvl="1" indent="0">
              <a:buNone/>
            </a:pPr>
            <a:r>
              <a:rPr lang="en-US" b="1" dirty="0"/>
              <a:t>A student should come see us if:</a:t>
            </a:r>
          </a:p>
          <a:p>
            <a:pPr lvl="1">
              <a:buFont typeface="Arial" panose="020B0604020202020204" pitchFamily="34" charset="0"/>
              <a:buChar char="•"/>
            </a:pPr>
            <a:r>
              <a:rPr lang="en-US" dirty="0"/>
              <a:t>Believe student rights have been violated.</a:t>
            </a:r>
          </a:p>
          <a:p>
            <a:pPr lvl="1">
              <a:buFont typeface="Arial" panose="020B0604020202020204" pitchFamily="34" charset="0"/>
              <a:buChar char="•"/>
            </a:pPr>
            <a:r>
              <a:rPr lang="en-US" dirty="0"/>
              <a:t>Dealing with a crisis situation.</a:t>
            </a:r>
          </a:p>
          <a:p>
            <a:pPr lvl="1">
              <a:buFont typeface="Arial" panose="020B0604020202020204" pitchFamily="34" charset="0"/>
              <a:buChar char="•"/>
            </a:pPr>
            <a:r>
              <a:rPr lang="en-US" dirty="0"/>
              <a:t>Have been hospitalized and need help notifying professors of absence.</a:t>
            </a:r>
          </a:p>
          <a:p>
            <a:pPr lvl="1">
              <a:buFont typeface="Arial" panose="020B0604020202020204" pitchFamily="34" charset="0"/>
              <a:buChar char="•"/>
            </a:pPr>
            <a:r>
              <a:rPr lang="en-US" dirty="0"/>
              <a:t>Friend who needs help; struggling with challenges in their life, depression, suicidal thoughts, eating disorders, etc.</a:t>
            </a:r>
          </a:p>
          <a:p>
            <a:pPr lvl="1">
              <a:buFont typeface="Arial" panose="020B0604020202020204" pitchFamily="34" charset="0"/>
              <a:buChar char="•"/>
            </a:pPr>
            <a:r>
              <a:rPr lang="en-US" dirty="0"/>
              <a:t>Need to file a written student complaint.</a:t>
            </a:r>
          </a:p>
          <a:p>
            <a:pPr lvl="1">
              <a:buFont typeface="Arial" panose="020B0604020202020204" pitchFamily="34" charset="0"/>
              <a:buChar char="•"/>
            </a:pPr>
            <a:r>
              <a:rPr lang="en-US" dirty="0"/>
              <a:t>Need assistance or advice on University policies and procedures.</a:t>
            </a:r>
          </a:p>
          <a:p>
            <a:pPr lvl="1">
              <a:buFont typeface="Arial" panose="020B0604020202020204" pitchFamily="34" charset="0"/>
              <a:buChar char="•"/>
            </a:pPr>
            <a:r>
              <a:rPr lang="en-US" dirty="0"/>
              <a:t>Need assistance but are uncertain where to go for help.</a:t>
            </a:r>
          </a:p>
          <a:p>
            <a:endParaRPr lang="en-US" dirty="0"/>
          </a:p>
        </p:txBody>
      </p:sp>
      <p:sp>
        <p:nvSpPr>
          <p:cNvPr id="15" name="Rectangle 14">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Subtitle 2">
            <a:extLst>
              <a:ext uri="{FF2B5EF4-FFF2-40B4-BE49-F238E27FC236}">
                <a16:creationId xmlns:a16="http://schemas.microsoft.com/office/drawing/2014/main" id="{76E4DCB4-45B0-45FE-BB32-1DECA130725B}"/>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3704594857"/>
      </p:ext>
    </p:extLst>
  </p:cSld>
  <p:clrMapOvr>
    <a:masterClrMapping/>
  </p:clrMapOvr>
  <mc:AlternateContent xmlns:mc="http://schemas.openxmlformats.org/markup-compatibility/2006" xmlns:p14="http://schemas.microsoft.com/office/powerpoint/2010/main">
    <mc:Choice Requires="p14">
      <p:transition spd="slow" p14:dur="2000" advTm="43636"/>
    </mc:Choice>
    <mc:Fallback xmlns="">
      <p:transition spd="slow" advTm="4363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F87A46-98C2-4A3D-ADCB-998EEE502224}"/>
              </a:ext>
            </a:extLst>
          </p:cNvPr>
          <p:cNvSpPr>
            <a:spLocks noGrp="1"/>
          </p:cNvSpPr>
          <p:nvPr>
            <p:ph type="title"/>
          </p:nvPr>
        </p:nvSpPr>
        <p:spPr>
          <a:xfrm>
            <a:off x="8061638" y="1554045"/>
            <a:ext cx="3659246" cy="1398693"/>
          </a:xfrm>
        </p:spPr>
        <p:txBody>
          <a:bodyPr vert="horz" lIns="91440" tIns="45720" rIns="91440" bIns="45720" rtlCol="0" anchor="b">
            <a:normAutofit/>
          </a:bodyPr>
          <a:lstStyle/>
          <a:p>
            <a:pPr algn="ctr"/>
            <a:r>
              <a:rPr lang="en-US" sz="4400" b="1" dirty="0"/>
              <a:t>DOS Support Services</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ubtitle 2">
            <a:extLst>
              <a:ext uri="{FF2B5EF4-FFF2-40B4-BE49-F238E27FC236}">
                <a16:creationId xmlns:a16="http://schemas.microsoft.com/office/drawing/2014/main" id="{1ED98DE3-5477-4592-AF4D-414564571E8B}"/>
              </a:ext>
            </a:extLst>
          </p:cNvPr>
          <p:cNvSpPr txBox="1">
            <a:spLocks/>
          </p:cNvSpPr>
          <p:nvPr/>
        </p:nvSpPr>
        <p:spPr>
          <a:xfrm>
            <a:off x="-1130723" y="6393772"/>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(502) 852-5787             SAC301W</a:t>
            </a:r>
          </a:p>
        </p:txBody>
      </p:sp>
      <p:pic>
        <p:nvPicPr>
          <p:cNvPr id="15" name="Google Shape;92;p15"/>
          <p:cNvPicPr preferRelativeResize="0">
            <a:picLocks noGrp="1"/>
          </p:cNvPicPr>
          <p:nvPr>
            <p:ph idx="1"/>
          </p:nvPr>
        </p:nvPicPr>
        <p:blipFill>
          <a:blip r:embed="rId4">
            <a:alphaModFix/>
          </a:blip>
          <a:stretch>
            <a:fillRect/>
          </a:stretch>
        </p:blipFill>
        <p:spPr>
          <a:xfrm>
            <a:off x="8809723" y="3344622"/>
            <a:ext cx="2163077" cy="1151178"/>
          </a:xfrm>
          <a:prstGeom prst="rect">
            <a:avLst/>
          </a:prstGeom>
          <a:noFill/>
          <a:ln>
            <a:noFill/>
          </a:ln>
        </p:spPr>
      </p:pic>
      <p:sp>
        <p:nvSpPr>
          <p:cNvPr id="19" name="Google Shape;90;p15"/>
          <p:cNvSpPr txBox="1">
            <a:spLocks noGrp="1"/>
          </p:cNvSpPr>
          <p:nvPr>
            <p:ph type="body" idx="1"/>
          </p:nvPr>
        </p:nvSpPr>
        <p:spPr>
          <a:xfrm>
            <a:off x="109007" y="194733"/>
            <a:ext cx="7240060" cy="5952067"/>
          </a:xfrm>
          <a:prstGeom prst="rect">
            <a:avLst/>
          </a:prstGeom>
        </p:spPr>
        <p:txBody>
          <a:bodyPr spcFirstLastPara="1" wrap="square" lIns="91425" tIns="91425" rIns="91425" bIns="91425" numCol="2" anchor="t" anchorCtr="0">
            <a:noAutofit/>
          </a:bodyPr>
          <a:lstStyle/>
          <a:p>
            <a:pPr>
              <a:lnSpc>
                <a:spcPct val="115000"/>
              </a:lnSpc>
              <a:buClr>
                <a:srgbClr val="C00000"/>
              </a:buClr>
              <a:buFont typeface="Arial"/>
              <a:buChar char="●"/>
            </a:pPr>
            <a:r>
              <a:rPr lang="en-US" sz="2100" dirty="0">
                <a:latin typeface="Arial"/>
                <a:ea typeface="Arial"/>
                <a:cs typeface="Arial"/>
                <a:sym typeface="Arial"/>
                <a:hlinkClick r:id="rId5"/>
              </a:rPr>
              <a:t>Absence Notifications </a:t>
            </a:r>
            <a:endParaRPr lang="en-US" sz="2100" dirty="0">
              <a:latin typeface="Arial"/>
              <a:ea typeface="Arial"/>
              <a:cs typeface="Arial"/>
              <a:sym typeface="Arial"/>
            </a:endParaRPr>
          </a:p>
          <a:p>
            <a:pPr>
              <a:lnSpc>
                <a:spcPct val="115000"/>
              </a:lnSpc>
              <a:buClr>
                <a:srgbClr val="C00000"/>
              </a:buClr>
              <a:buFont typeface="Arial"/>
              <a:buChar char="●"/>
            </a:pPr>
            <a:r>
              <a:rPr lang="en-US" sz="2100" dirty="0">
                <a:latin typeface="Arial"/>
                <a:cs typeface="Arial"/>
                <a:sym typeface="Arial"/>
                <a:hlinkClick r:id="rId6"/>
              </a:rPr>
              <a:t>Advocacy</a:t>
            </a:r>
            <a:endParaRPr lang="en-US" sz="2100" dirty="0">
              <a:latin typeface="Arial"/>
              <a:cs typeface="Arial"/>
              <a:sym typeface="Arial"/>
            </a:endParaRPr>
          </a:p>
          <a:p>
            <a:pPr>
              <a:lnSpc>
                <a:spcPct val="115000"/>
              </a:lnSpc>
              <a:buClr>
                <a:srgbClr val="C00000"/>
              </a:buClr>
              <a:buFont typeface="Arial"/>
              <a:buChar char="●"/>
            </a:pPr>
            <a:r>
              <a:rPr lang="en-US" sz="2100" dirty="0">
                <a:latin typeface="Arial"/>
                <a:cs typeface="Arial"/>
                <a:sym typeface="Arial"/>
                <a:hlinkClick r:id="rId7"/>
              </a:rPr>
              <a:t>Cards SPEAK </a:t>
            </a:r>
            <a:r>
              <a:rPr lang="en-US" sz="2100" dirty="0">
                <a:latin typeface="Arial"/>
                <a:cs typeface="Arial"/>
                <a:sym typeface="Arial"/>
              </a:rPr>
              <a:t>*</a:t>
            </a:r>
            <a:endParaRPr lang="en-US" sz="2100" dirty="0"/>
          </a:p>
          <a:p>
            <a:pPr>
              <a:lnSpc>
                <a:spcPct val="115000"/>
              </a:lnSpc>
              <a:buClr>
                <a:srgbClr val="C00000"/>
              </a:buClr>
              <a:buFont typeface="Arial"/>
              <a:buChar char="●"/>
            </a:pPr>
            <a:r>
              <a:rPr lang="en-US" sz="2100" dirty="0">
                <a:latin typeface="Arial"/>
                <a:ea typeface="Arial"/>
                <a:cs typeface="Arial"/>
                <a:sym typeface="Arial"/>
                <a:hlinkClick r:id="rId8"/>
              </a:rPr>
              <a:t>Compassionate Withdrawals</a:t>
            </a:r>
            <a:endParaRPr lang="en-US" sz="2100" dirty="0">
              <a:latin typeface="Arial"/>
              <a:ea typeface="Arial"/>
              <a:cs typeface="Arial"/>
              <a:sym typeface="Arial"/>
            </a:endParaRPr>
          </a:p>
          <a:p>
            <a:pPr>
              <a:lnSpc>
                <a:spcPct val="115000"/>
              </a:lnSpc>
              <a:buClr>
                <a:srgbClr val="C00000"/>
              </a:buClr>
              <a:buFont typeface="Arial"/>
              <a:buChar char="●"/>
            </a:pPr>
            <a:r>
              <a:rPr lang="en-US" sz="2100" dirty="0">
                <a:latin typeface="Arial"/>
                <a:ea typeface="Arial"/>
                <a:cs typeface="Arial"/>
                <a:sym typeface="Arial"/>
                <a:hlinkClick r:id="rId9"/>
              </a:rPr>
              <a:t>Complaints &amp; Grievances </a:t>
            </a:r>
            <a:r>
              <a:rPr lang="en-US" sz="2100" dirty="0">
                <a:latin typeface="Arial"/>
                <a:ea typeface="Arial"/>
                <a:cs typeface="Arial"/>
                <a:sym typeface="Arial"/>
              </a:rPr>
              <a:t>*</a:t>
            </a:r>
          </a:p>
          <a:p>
            <a:pPr>
              <a:lnSpc>
                <a:spcPct val="115000"/>
              </a:lnSpc>
              <a:buClr>
                <a:srgbClr val="C00000"/>
              </a:buClr>
              <a:buFont typeface="Arial"/>
              <a:buChar char="●"/>
            </a:pPr>
            <a:r>
              <a:rPr lang="en-US" sz="2100" dirty="0">
                <a:latin typeface="Arial"/>
                <a:ea typeface="Arial"/>
                <a:cs typeface="Arial"/>
                <a:sym typeface="Arial"/>
                <a:hlinkClick r:id="rId10"/>
              </a:rPr>
              <a:t>ConcernCenter</a:t>
            </a:r>
            <a:r>
              <a:rPr lang="en-US" sz="2100" dirty="0">
                <a:latin typeface="Arial"/>
                <a:ea typeface="Arial"/>
                <a:cs typeface="Arial"/>
                <a:sym typeface="Arial"/>
              </a:rPr>
              <a:t> *</a:t>
            </a:r>
          </a:p>
          <a:p>
            <a:pPr>
              <a:lnSpc>
                <a:spcPct val="115000"/>
              </a:lnSpc>
              <a:buClr>
                <a:srgbClr val="C00000"/>
              </a:buClr>
              <a:buFont typeface="Arial"/>
              <a:buChar char="●"/>
            </a:pPr>
            <a:r>
              <a:rPr lang="en-US" sz="2100" dirty="0">
                <a:latin typeface="Arial"/>
                <a:ea typeface="Arial"/>
                <a:cs typeface="Arial"/>
                <a:sym typeface="Arial"/>
                <a:hlinkClick r:id="rId11"/>
              </a:rPr>
              <a:t>Emergency Fund</a:t>
            </a:r>
          </a:p>
          <a:p>
            <a:pPr>
              <a:lnSpc>
                <a:spcPct val="115000"/>
              </a:lnSpc>
              <a:buClr>
                <a:srgbClr val="C00000"/>
              </a:buClr>
              <a:buFont typeface="Arial"/>
              <a:buChar char="●"/>
            </a:pPr>
            <a:r>
              <a:rPr lang="en-US" sz="2100" dirty="0">
                <a:latin typeface="Arial"/>
                <a:ea typeface="Arial"/>
                <a:cs typeface="Arial"/>
                <a:sym typeface="Arial"/>
                <a:hlinkClick r:id="rId12"/>
              </a:rPr>
              <a:t>Records Check</a:t>
            </a:r>
            <a:endParaRPr lang="en-US" sz="2100" dirty="0">
              <a:latin typeface="Arial"/>
              <a:ea typeface="Arial"/>
              <a:cs typeface="Arial"/>
              <a:sym typeface="Arial"/>
            </a:endParaRPr>
          </a:p>
          <a:p>
            <a:pPr>
              <a:lnSpc>
                <a:spcPct val="115000"/>
              </a:lnSpc>
              <a:buClr>
                <a:srgbClr val="C00000"/>
              </a:buClr>
              <a:buFont typeface="Arial"/>
              <a:buChar char="●"/>
            </a:pPr>
            <a:r>
              <a:rPr lang="en-US" sz="2100" dirty="0">
                <a:latin typeface="Arial"/>
                <a:ea typeface="Arial"/>
                <a:cs typeface="Arial"/>
                <a:sym typeface="Arial"/>
                <a:hlinkClick r:id="rId13"/>
              </a:rPr>
              <a:t>Report a Concern</a:t>
            </a:r>
            <a:r>
              <a:rPr lang="en-US" sz="2100" dirty="0">
                <a:latin typeface="Arial"/>
                <a:ea typeface="Arial"/>
                <a:cs typeface="Arial"/>
                <a:sym typeface="Arial"/>
              </a:rPr>
              <a:t> *</a:t>
            </a:r>
            <a:endParaRPr lang="en-US" sz="2100" dirty="0">
              <a:latin typeface="Arial"/>
              <a:ea typeface="Arial"/>
              <a:cs typeface="Arial"/>
              <a:sym typeface="Arial"/>
              <a:hlinkClick r:id="" action="ppaction://noaction"/>
            </a:endParaRPr>
          </a:p>
          <a:p>
            <a:pPr>
              <a:lnSpc>
                <a:spcPct val="115000"/>
              </a:lnSpc>
              <a:buClr>
                <a:srgbClr val="C00000"/>
              </a:buClr>
              <a:buFont typeface="Arial"/>
              <a:buChar char="●"/>
            </a:pPr>
            <a:r>
              <a:rPr lang="en-US" sz="2100" dirty="0">
                <a:latin typeface="Arial"/>
                <a:ea typeface="Arial"/>
                <a:cs typeface="Arial"/>
                <a:sym typeface="Arial"/>
                <a:hlinkClick r:id="" action="ppaction://noaction"/>
              </a:rPr>
              <a:t>Speech &amp; Distribution of Literature</a:t>
            </a:r>
            <a:endParaRPr lang="en-US" sz="2100" dirty="0">
              <a:latin typeface="Arial"/>
              <a:ea typeface="Arial"/>
              <a:cs typeface="Arial"/>
              <a:sym typeface="Arial"/>
            </a:endParaRPr>
          </a:p>
          <a:p>
            <a:pPr>
              <a:lnSpc>
                <a:spcPct val="115000"/>
              </a:lnSpc>
              <a:buClr>
                <a:srgbClr val="C00000"/>
              </a:buClr>
              <a:buFont typeface="Arial"/>
              <a:buChar char="●"/>
            </a:pPr>
            <a:r>
              <a:rPr lang="en-US" sz="2100" dirty="0">
                <a:latin typeface="Arial"/>
                <a:ea typeface="Arial"/>
                <a:cs typeface="Arial"/>
                <a:sym typeface="Arial"/>
                <a:hlinkClick r:id="rId14"/>
              </a:rPr>
              <a:t>Student Care Team</a:t>
            </a:r>
            <a:endParaRPr lang="en-US" sz="2100" dirty="0">
              <a:latin typeface="Arial"/>
              <a:ea typeface="Arial"/>
              <a:cs typeface="Arial"/>
              <a:sym typeface="Arial"/>
            </a:endParaRPr>
          </a:p>
          <a:p>
            <a:pPr>
              <a:lnSpc>
                <a:spcPct val="115000"/>
              </a:lnSpc>
              <a:buClr>
                <a:srgbClr val="C00000"/>
              </a:buClr>
              <a:buFont typeface="Arial"/>
              <a:buChar char="●"/>
            </a:pPr>
            <a:r>
              <a:rPr lang="en-US" sz="2100" dirty="0">
                <a:latin typeface="Arial"/>
                <a:ea typeface="Arial"/>
                <a:cs typeface="Arial"/>
                <a:sym typeface="Arial"/>
                <a:hlinkClick r:id="rId15"/>
              </a:rPr>
              <a:t>Student Pregnancy Policy</a:t>
            </a:r>
            <a:endParaRPr lang="en-US" sz="2100" dirty="0">
              <a:latin typeface="Arial"/>
              <a:ea typeface="Arial"/>
              <a:cs typeface="Arial"/>
              <a:sym typeface="Arial"/>
            </a:endParaRPr>
          </a:p>
          <a:p>
            <a:pPr>
              <a:lnSpc>
                <a:spcPct val="115000"/>
              </a:lnSpc>
              <a:buClr>
                <a:srgbClr val="C00000"/>
              </a:buClr>
              <a:buFont typeface="Arial"/>
              <a:buChar char="●"/>
            </a:pPr>
            <a:r>
              <a:rPr lang="en-US" sz="2100" dirty="0">
                <a:latin typeface="Arial"/>
                <a:ea typeface="Arial"/>
                <a:cs typeface="Arial"/>
                <a:sym typeface="Arial"/>
                <a:hlinkClick r:id="rId16"/>
              </a:rPr>
              <a:t>Student In Distress</a:t>
            </a:r>
            <a:r>
              <a:rPr lang="en-US" sz="2100" dirty="0">
                <a:latin typeface="Arial"/>
                <a:ea typeface="Arial"/>
                <a:cs typeface="Arial"/>
                <a:sym typeface="Arial"/>
              </a:rPr>
              <a:t> *</a:t>
            </a:r>
          </a:p>
          <a:p>
            <a:pPr>
              <a:lnSpc>
                <a:spcPct val="115000"/>
              </a:lnSpc>
              <a:buClr>
                <a:srgbClr val="C00000"/>
              </a:buClr>
              <a:buFont typeface="Arial"/>
              <a:buChar char="●"/>
            </a:pPr>
            <a:r>
              <a:rPr lang="en-US" sz="2100" dirty="0">
                <a:latin typeface="Arial"/>
                <a:ea typeface="Arial"/>
                <a:cs typeface="Arial"/>
                <a:sym typeface="Arial"/>
                <a:hlinkClick r:id="rId16"/>
              </a:rPr>
              <a:t>Title IX </a:t>
            </a:r>
            <a:r>
              <a:rPr lang="en-US" sz="2100" dirty="0">
                <a:latin typeface="Arial"/>
                <a:ea typeface="Arial"/>
                <a:cs typeface="Arial"/>
                <a:sym typeface="Arial"/>
              </a:rPr>
              <a:t>*</a:t>
            </a:r>
          </a:p>
        </p:txBody>
      </p:sp>
    </p:spTree>
    <p:extLst>
      <p:ext uri="{BB962C8B-B14F-4D97-AF65-F5344CB8AC3E}">
        <p14:creationId xmlns:p14="http://schemas.microsoft.com/office/powerpoint/2010/main" val="2491795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9485" y="634946"/>
            <a:ext cx="3690257" cy="1450757"/>
          </a:xfrm>
        </p:spPr>
        <p:txBody>
          <a:bodyPr>
            <a:normAutofit/>
          </a:bodyPr>
          <a:lstStyle/>
          <a:p>
            <a:pPr algn="ctr"/>
            <a:r>
              <a:rPr lang="en-US" sz="3700" b="1" dirty="0"/>
              <a:t>DOS WEBSITE</a:t>
            </a:r>
          </a:p>
        </p:txBody>
      </p:sp>
      <p:pic>
        <p:nvPicPr>
          <p:cNvPr id="6" name="Picture 5">
            <a:extLst>
              <a:ext uri="{FF2B5EF4-FFF2-40B4-BE49-F238E27FC236}">
                <a16:creationId xmlns:a16="http://schemas.microsoft.com/office/drawing/2014/main" id="{7971FB4D-F2D8-415C-A677-881764143543}"/>
              </a:ext>
            </a:extLst>
          </p:cNvPr>
          <p:cNvPicPr>
            <a:picLocks noChangeAspect="1"/>
          </p:cNvPicPr>
          <p:nvPr/>
        </p:nvPicPr>
        <p:blipFill rotWithShape="1">
          <a:blip r:embed="rId2"/>
          <a:srcRect r="3" b="22705"/>
          <a:stretch/>
        </p:blipFill>
        <p:spPr>
          <a:xfrm>
            <a:off x="633999" y="640081"/>
            <a:ext cx="6909801" cy="5314406"/>
          </a:xfrm>
          <a:prstGeom prst="rect">
            <a:avLst/>
          </a:prstGeom>
        </p:spPr>
      </p:pic>
      <p:cxnSp>
        <p:nvCxnSpPr>
          <p:cNvPr id="24" name="Straight Connector 2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Subtitle 2">
            <a:extLst>
              <a:ext uri="{FF2B5EF4-FFF2-40B4-BE49-F238E27FC236}">
                <a16:creationId xmlns:a16="http://schemas.microsoft.com/office/drawing/2014/main" id="{C775ACC6-D806-492D-90B9-CB3904A5EBF4}"/>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
        <p:nvSpPr>
          <p:cNvPr id="25" name="TextBox 24">
            <a:extLst>
              <a:ext uri="{FF2B5EF4-FFF2-40B4-BE49-F238E27FC236}">
                <a16:creationId xmlns:a16="http://schemas.microsoft.com/office/drawing/2014/main" id="{3F7C87DA-8589-4A1F-A2C0-4FF3057B31DD}"/>
              </a:ext>
            </a:extLst>
          </p:cNvPr>
          <p:cNvSpPr txBox="1"/>
          <p:nvPr/>
        </p:nvSpPr>
        <p:spPr>
          <a:xfrm>
            <a:off x="6559282" y="2113225"/>
            <a:ext cx="6096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www.louisville.edu/dos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273297"/>
      </p:ext>
    </p:extLst>
  </p:cSld>
  <p:clrMapOvr>
    <a:masterClrMapping/>
  </p:clrMapOvr>
  <mc:AlternateContent xmlns:mc="http://schemas.openxmlformats.org/markup-compatibility/2006" xmlns:p14="http://schemas.microsoft.com/office/powerpoint/2010/main">
    <mc:Choice Requires="p14">
      <p:transition spd="slow" p14:dur="2000" advTm="43636"/>
    </mc:Choice>
    <mc:Fallback xmlns="">
      <p:transition spd="slow" advTm="4363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CAE9-19D6-4D87-8EAE-9A2878B51046}"/>
              </a:ext>
            </a:extLst>
          </p:cNvPr>
          <p:cNvSpPr>
            <a:spLocks noGrp="1"/>
          </p:cNvSpPr>
          <p:nvPr>
            <p:ph type="title"/>
          </p:nvPr>
        </p:nvSpPr>
        <p:spPr>
          <a:xfrm>
            <a:off x="1039368" y="5351646"/>
            <a:ext cx="10113264" cy="822960"/>
          </a:xfrm>
        </p:spPr>
        <p:txBody>
          <a:bodyPr/>
          <a:lstStyle/>
          <a:p>
            <a:pPr algn="ctr"/>
            <a:r>
              <a:rPr lang="en-US" sz="4000" dirty="0"/>
              <a:t>Code of Student Conduct</a:t>
            </a:r>
          </a:p>
        </p:txBody>
      </p:sp>
      <p:pic>
        <p:nvPicPr>
          <p:cNvPr id="7" name="Picture Placeholder 6" descr="A group of people walking on a path&#10;&#10;Description automatically generated with low confidence">
            <a:extLst>
              <a:ext uri="{FF2B5EF4-FFF2-40B4-BE49-F238E27FC236}">
                <a16:creationId xmlns:a16="http://schemas.microsoft.com/office/drawing/2014/main" id="{E92B2549-61EE-4C24-938D-3C18FD9F28F2}"/>
              </a:ext>
            </a:extLst>
          </p:cNvPr>
          <p:cNvPicPr>
            <a:picLocks noGrp="1" noChangeAspect="1"/>
          </p:cNvPicPr>
          <p:nvPr>
            <p:ph type="pic" idx="1"/>
          </p:nvPr>
        </p:nvPicPr>
        <p:blipFill>
          <a:blip r:embed="rId2"/>
          <a:srcRect t="2574" b="2574"/>
          <a:stretch>
            <a:fillRect/>
          </a:stretch>
        </p:blipFill>
        <p:spPr/>
      </p:pic>
    </p:spTree>
    <p:extLst>
      <p:ext uri="{BB962C8B-B14F-4D97-AF65-F5344CB8AC3E}">
        <p14:creationId xmlns:p14="http://schemas.microsoft.com/office/powerpoint/2010/main" val="3793350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4B6-7719-4682-B222-B0FE783D3909}"/>
              </a:ext>
            </a:extLst>
          </p:cNvPr>
          <p:cNvSpPr>
            <a:spLocks noGrp="1"/>
          </p:cNvSpPr>
          <p:nvPr>
            <p:ph type="title"/>
          </p:nvPr>
        </p:nvSpPr>
        <p:spPr/>
        <p:txBody>
          <a:bodyPr/>
          <a:lstStyle/>
          <a:p>
            <a:r>
              <a:rPr lang="en-US" b="1" dirty="0"/>
              <a:t>CODE OF STUDENT CONDUCT</a:t>
            </a:r>
          </a:p>
        </p:txBody>
      </p:sp>
      <p:sp>
        <p:nvSpPr>
          <p:cNvPr id="8" name="TextBox 7">
            <a:extLst>
              <a:ext uri="{FF2B5EF4-FFF2-40B4-BE49-F238E27FC236}">
                <a16:creationId xmlns:a16="http://schemas.microsoft.com/office/drawing/2014/main" id="{EFDF9E05-D18A-4AD4-AE19-E4B103421762}"/>
              </a:ext>
            </a:extLst>
          </p:cNvPr>
          <p:cNvSpPr txBox="1"/>
          <p:nvPr/>
        </p:nvSpPr>
        <p:spPr>
          <a:xfrm>
            <a:off x="3079483" y="4289785"/>
            <a:ext cx="6093994" cy="646331"/>
          </a:xfrm>
          <a:prstGeom prst="rect">
            <a:avLst/>
          </a:prstGeom>
          <a:noFill/>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01168"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http://louisville.edu/dos/students/codeofconduct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7ED7B1F-90D4-4B77-ADE0-D25A2CDA8189}"/>
              </a:ext>
            </a:extLst>
          </p:cNvPr>
          <p:cNvSpPr txBox="1"/>
          <p:nvPr/>
        </p:nvSpPr>
        <p:spPr>
          <a:xfrm>
            <a:off x="2552700" y="2273849"/>
            <a:ext cx="7086600" cy="2015936"/>
          </a:xfrm>
          <a:prstGeom prst="rect">
            <a:avLst/>
          </a:prstGeom>
          <a:noFill/>
        </p:spPr>
        <p:txBody>
          <a:bodyPr wrap="square">
            <a:spAutoFit/>
          </a:bodyPr>
          <a:lstStyle/>
          <a:p>
            <a:pPr marL="201168" marR="0" lvl="1"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The Code of Student Conduct is the University's policy regarding non-academic misconduct of students and student organizations.  Students have a responsibility to follow all regulations in this policy.</a:t>
            </a:r>
          </a:p>
        </p:txBody>
      </p:sp>
      <p:sp>
        <p:nvSpPr>
          <p:cNvPr id="18" name="Subtitle 2">
            <a:extLst>
              <a:ext uri="{FF2B5EF4-FFF2-40B4-BE49-F238E27FC236}">
                <a16:creationId xmlns:a16="http://schemas.microsoft.com/office/drawing/2014/main" id="{2E944D09-5DB9-4543-A9F4-8A09858F010E}"/>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1686633220"/>
      </p:ext>
    </p:extLst>
  </p:cSld>
  <p:clrMapOvr>
    <a:masterClrMapping/>
  </p:clrMapOvr>
  <mc:AlternateContent xmlns:mc="http://schemas.openxmlformats.org/markup-compatibility/2006" xmlns:p14="http://schemas.microsoft.com/office/powerpoint/2010/main">
    <mc:Choice Requires="p14">
      <p:transition spd="slow" p14:dur="2000" advTm="70436"/>
    </mc:Choice>
    <mc:Fallback xmlns="">
      <p:transition spd="slow" advTm="7043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67309" y="91677"/>
            <a:ext cx="4925848" cy="809174"/>
          </a:xfrm>
        </p:spPr>
        <p:txBody>
          <a:bodyPr>
            <a:normAutofit/>
          </a:bodyPr>
          <a:lstStyle/>
          <a:p>
            <a:pPr algn="ctr"/>
            <a:r>
              <a:rPr lang="en-US" sz="4000" b="1" dirty="0">
                <a:solidFill>
                  <a:srgbClr val="FFFFFF"/>
                </a:solidFill>
              </a:rPr>
              <a:t>11. Prohibited Conduct</a:t>
            </a:r>
          </a:p>
        </p:txBody>
      </p:sp>
      <p:sp>
        <p:nvSpPr>
          <p:cNvPr id="15" name="Rectangle 14">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2" descr="Image result for university of louisville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18115" y="1636956"/>
            <a:ext cx="3294253" cy="363003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553E20D9-DCF0-4419-BE9D-9448C4064090}"/>
              </a:ext>
            </a:extLst>
          </p:cNvPr>
          <p:cNvSpPr txBox="1">
            <a:spLocks/>
          </p:cNvSpPr>
          <p:nvPr/>
        </p:nvSpPr>
        <p:spPr>
          <a:xfrm>
            <a:off x="-1199107" y="6418233"/>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(502) 852-5787             SAC301W</a:t>
            </a:r>
          </a:p>
        </p:txBody>
      </p:sp>
      <p:sp>
        <p:nvSpPr>
          <p:cNvPr id="10" name="TextBox 9"/>
          <p:cNvSpPr txBox="1"/>
          <p:nvPr/>
        </p:nvSpPr>
        <p:spPr>
          <a:xfrm>
            <a:off x="396860" y="992528"/>
            <a:ext cx="6866466" cy="563231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Physical Harm</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Intentionally or recklessly causing physical harm to another person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Weapons:</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Unauthorized use, possession, or storage of any weapon, ammunition, or realistic replica of a weapon on University premises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Disruption:</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Intentionally or recklessly disrupting or interfering in normal University functions and processes…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Underage Consumption</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Providing alcoholic beverages to individuals under 21-years-of-age, or possession or use of alcoholic beverages by individuals under 21-years-of-age.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Open container</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Unauthorized possession of an open container of an alcoholic beverage.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Falsification</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Forging, altering, misrepresenting, counterfeiting, or misusing any university document, identification/authentication method/mechanism or access device or process.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Threatening</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Threatening or endangering the health, well-being, property, or safety of any person(s).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Sexual Assault</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Any forcible and non-forcible sex offenses to include rap, sodomy, sexual assault with an object, fondling, incest, and statutory rape.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82664"/>
      </p:ext>
    </p:extLst>
  </p:cSld>
  <p:clrMapOvr>
    <a:masterClrMapping/>
  </p:clrMapOvr>
  <mc:AlternateContent xmlns:mc="http://schemas.openxmlformats.org/markup-compatibility/2006" xmlns:p14="http://schemas.microsoft.com/office/powerpoint/2010/main">
    <mc:Choice Requires="p14">
      <p:transition spd="slow" p14:dur="2000" advTm="66456"/>
    </mc:Choice>
    <mc:Fallback xmlns="">
      <p:transition spd="slow" advTm="6645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CAE9-19D6-4D87-8EAE-9A2878B51046}"/>
              </a:ext>
            </a:extLst>
          </p:cNvPr>
          <p:cNvSpPr>
            <a:spLocks noGrp="1"/>
          </p:cNvSpPr>
          <p:nvPr>
            <p:ph type="title"/>
          </p:nvPr>
        </p:nvSpPr>
        <p:spPr>
          <a:xfrm>
            <a:off x="1039368" y="5351646"/>
            <a:ext cx="10113264" cy="822960"/>
          </a:xfrm>
        </p:spPr>
        <p:txBody>
          <a:bodyPr/>
          <a:lstStyle/>
          <a:p>
            <a:pPr algn="ctr"/>
            <a:r>
              <a:rPr lang="en-US" sz="4000" dirty="0"/>
              <a:t>STUDENT RIGHTS &amp; RESPONSIBILITIES</a:t>
            </a:r>
          </a:p>
        </p:txBody>
      </p:sp>
      <p:pic>
        <p:nvPicPr>
          <p:cNvPr id="15" name="Picture Placeholder 14" descr="A group of people posing for a photo&#10;&#10;Description automatically generated">
            <a:extLst>
              <a:ext uri="{FF2B5EF4-FFF2-40B4-BE49-F238E27FC236}">
                <a16:creationId xmlns:a16="http://schemas.microsoft.com/office/drawing/2014/main" id="{C1A61FCF-4735-4773-B1A5-7C993F03A676}"/>
              </a:ext>
            </a:extLst>
          </p:cNvPr>
          <p:cNvPicPr>
            <a:picLocks noGrp="1" noChangeAspect="1"/>
          </p:cNvPicPr>
          <p:nvPr>
            <p:ph type="pic" idx="1"/>
          </p:nvPr>
        </p:nvPicPr>
        <p:blipFill>
          <a:blip r:embed="rId2"/>
          <a:srcRect t="2574" b="2574"/>
          <a:stretch>
            <a:fillRect/>
          </a:stretch>
        </p:blipFill>
        <p:spPr/>
      </p:pic>
    </p:spTree>
    <p:extLst>
      <p:ext uri="{BB962C8B-B14F-4D97-AF65-F5344CB8AC3E}">
        <p14:creationId xmlns:p14="http://schemas.microsoft.com/office/powerpoint/2010/main" val="1120012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4B6-7719-4682-B222-B0FE783D3909}"/>
              </a:ext>
            </a:extLst>
          </p:cNvPr>
          <p:cNvSpPr>
            <a:spLocks noGrp="1"/>
          </p:cNvSpPr>
          <p:nvPr>
            <p:ph type="title"/>
          </p:nvPr>
        </p:nvSpPr>
        <p:spPr/>
        <p:txBody>
          <a:bodyPr/>
          <a:lstStyle/>
          <a:p>
            <a:r>
              <a:rPr lang="en-US" b="1" dirty="0"/>
              <a:t>STUDENT RIGHTS AND RESPONSIBILITIES</a:t>
            </a:r>
          </a:p>
        </p:txBody>
      </p:sp>
      <p:sp>
        <p:nvSpPr>
          <p:cNvPr id="8" name="TextBox 7">
            <a:extLst>
              <a:ext uri="{FF2B5EF4-FFF2-40B4-BE49-F238E27FC236}">
                <a16:creationId xmlns:a16="http://schemas.microsoft.com/office/drawing/2014/main" id="{EFDF9E05-D18A-4AD4-AE19-E4B103421762}"/>
              </a:ext>
            </a:extLst>
          </p:cNvPr>
          <p:cNvSpPr txBox="1"/>
          <p:nvPr/>
        </p:nvSpPr>
        <p:spPr>
          <a:xfrm>
            <a:off x="3079483" y="4860559"/>
            <a:ext cx="6093994" cy="646331"/>
          </a:xfrm>
          <a:prstGeom prst="rect">
            <a:avLst/>
          </a:prstGeom>
          <a:noFill/>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01168"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http://louisville.edu/dos/students/rightsandresponsibilities</a:t>
            </a:r>
          </a:p>
        </p:txBody>
      </p:sp>
      <p:sp>
        <p:nvSpPr>
          <p:cNvPr id="16" name="TextBox 15">
            <a:extLst>
              <a:ext uri="{FF2B5EF4-FFF2-40B4-BE49-F238E27FC236}">
                <a16:creationId xmlns:a16="http://schemas.microsoft.com/office/drawing/2014/main" id="{D7ED7B1F-90D4-4B77-ADE0-D25A2CDA8189}"/>
              </a:ext>
            </a:extLst>
          </p:cNvPr>
          <p:cNvSpPr txBox="1"/>
          <p:nvPr/>
        </p:nvSpPr>
        <p:spPr>
          <a:xfrm>
            <a:off x="2103120" y="1950542"/>
            <a:ext cx="8046720" cy="31700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Academic dishonesty is prohibited at the University of Louisville because it diminishes the quality of scholarship, prohibits independent thought that is essential to intellectual growth and development, makes accurate evaluation of student progress impossible, and defrauds those in society who must ultimately depend upon the knowledge and integrity of the institution and its students and faculty.</a:t>
            </a:r>
          </a:p>
        </p:txBody>
      </p:sp>
      <p:sp>
        <p:nvSpPr>
          <p:cNvPr id="18" name="Subtitle 2">
            <a:extLst>
              <a:ext uri="{FF2B5EF4-FFF2-40B4-BE49-F238E27FC236}">
                <a16:creationId xmlns:a16="http://schemas.microsoft.com/office/drawing/2014/main" id="{2E944D09-5DB9-4543-A9F4-8A09858F010E}"/>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3726283428"/>
      </p:ext>
    </p:extLst>
  </p:cSld>
  <p:clrMapOvr>
    <a:masterClrMapping/>
  </p:clrMapOvr>
  <mc:AlternateContent xmlns:mc="http://schemas.openxmlformats.org/markup-compatibility/2006" xmlns:p14="http://schemas.microsoft.com/office/powerpoint/2010/main">
    <mc:Choice Requires="p14">
      <p:transition spd="slow" p14:dur="2000" advTm="70436"/>
    </mc:Choice>
    <mc:Fallback xmlns="">
      <p:transition spd="slow" advTm="7043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F87A46-98C2-4A3D-ADCB-998EEE502224}"/>
              </a:ext>
            </a:extLst>
          </p:cNvPr>
          <p:cNvSpPr>
            <a:spLocks noGrp="1"/>
          </p:cNvSpPr>
          <p:nvPr>
            <p:ph type="title"/>
          </p:nvPr>
        </p:nvSpPr>
        <p:spPr>
          <a:xfrm>
            <a:off x="8096885" y="640080"/>
            <a:ext cx="3659246" cy="2926080"/>
          </a:xfrm>
        </p:spPr>
        <p:txBody>
          <a:bodyPr vert="horz" lIns="91440" tIns="45720" rIns="91440" bIns="45720" rtlCol="0" anchor="b">
            <a:normAutofit/>
          </a:bodyPr>
          <a:lstStyle/>
          <a:p>
            <a:pPr algn="ctr"/>
            <a:r>
              <a:rPr lang="en-US" sz="4400" b="1" dirty="0"/>
              <a:t>Code of Student Rights and Responsibilities</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2" descr="Image result for university of louisville logo">
            <a:extLst>
              <a:ext uri="{FF2B5EF4-FFF2-40B4-BE49-F238E27FC236}">
                <a16:creationId xmlns:a16="http://schemas.microsoft.com/office/drawing/2014/main" id="{23916F33-33B5-4512-A4C6-42FEA45CF9F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188752" y="4050757"/>
            <a:ext cx="1632558" cy="179896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CE50919-CFD4-4992-999A-78EE56605E71}"/>
              </a:ext>
            </a:extLst>
          </p:cNvPr>
          <p:cNvSpPr txBox="1">
            <a:spLocks/>
          </p:cNvSpPr>
          <p:nvPr/>
        </p:nvSpPr>
        <p:spPr>
          <a:xfrm>
            <a:off x="394646" y="242444"/>
            <a:ext cx="6593417" cy="60918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100000"/>
              </a:lnSpc>
              <a:spcBef>
                <a:spcPts val="0"/>
              </a:spcBef>
              <a:spcAft>
                <a:spcPts val="0"/>
              </a:spcAft>
              <a:buClr>
                <a:srgbClr val="FF0000"/>
              </a:buClr>
              <a:buSzTx/>
              <a:buFont typeface="Calibri"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Classroom Rights and Responsibilities</a:t>
            </a:r>
          </a:p>
          <a:p>
            <a:pPr marL="566928" marR="0" lvl="2"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Right to be evaluated on demonstrated knowledge and academic performance, not on the basis of personal or political beliefs or on the basis of race, color, national origin, religion, sex, age, or handicap not affecting academic performance</a:t>
            </a:r>
          </a:p>
          <a:p>
            <a:pPr marL="566928" marR="0" lvl="2"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Students have the freedom of inquiry of legitimate classroom discussion and free expression of opinion. </a:t>
            </a:r>
          </a:p>
          <a:p>
            <a:pPr marL="566928" marR="0" lvl="2"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Responsibility to fulfill the stated requirements of all courses in which enrolled. </a:t>
            </a:r>
          </a:p>
          <a:p>
            <a:pPr marL="566928" marR="0" lvl="2"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Right to be provided, no later than the 2</a:t>
            </a:r>
            <a:r>
              <a:rPr kumimoji="0" lang="en-US" sz="22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mn-cs"/>
              </a:rPr>
              <a:t>nd</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class meeting, with a syllabus explaining the course requirements, method of evaluation, and classroom expectations; informed in writing of any changes; and provided a sustentative academic evaluation before the withdrawal deadline.</a:t>
            </a:r>
          </a:p>
          <a:p>
            <a:pPr marL="201168" marR="0" lvl="1" indent="0" algn="l" defTabSz="914400" rtl="0" eaLnBrk="1" fontAlgn="auto" latinLnBrk="0" hangingPunct="1">
              <a:lnSpc>
                <a:spcPct val="100000"/>
              </a:lnSpc>
              <a:spcBef>
                <a:spcPts val="0"/>
              </a:spcBef>
              <a:spcAft>
                <a:spcPts val="0"/>
              </a:spcAft>
              <a:buClr>
                <a:srgbClr val="FF0000"/>
              </a:buClr>
              <a:buSzTx/>
              <a:buFont typeface="Calibri" pitchFamily="34" charset="0"/>
              <a:buNone/>
              <a:tabLst/>
              <a:defRPr/>
            </a:pPr>
            <a:endParaRPr kumimoji="0" 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1ED98DE3-5477-4592-AF4D-414564571E8B}"/>
              </a:ext>
            </a:extLst>
          </p:cNvPr>
          <p:cNvSpPr txBox="1">
            <a:spLocks/>
          </p:cNvSpPr>
          <p:nvPr/>
        </p:nvSpPr>
        <p:spPr>
          <a:xfrm>
            <a:off x="-1130723" y="6393772"/>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1195796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2E944D09-5DB9-4543-A9F4-8A09858F010E}"/>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
        <p:nvSpPr>
          <p:cNvPr id="7" name="Google Shape;131;p19"/>
          <p:cNvSpPr txBox="1">
            <a:spLocks noGrp="1"/>
          </p:cNvSpPr>
          <p:nvPr>
            <p:ph type="title"/>
          </p:nvPr>
        </p:nvSpPr>
        <p:spPr>
          <a:xfrm>
            <a:off x="395676" y="1042971"/>
            <a:ext cx="11796324" cy="63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Student Grievance Officer &amp; Student Advocate</a:t>
            </a:r>
            <a:endParaRPr b="1" dirty="0"/>
          </a:p>
        </p:txBody>
      </p:sp>
      <p:pic>
        <p:nvPicPr>
          <p:cNvPr id="9" name="Picture 8"/>
          <p:cNvPicPr>
            <a:picLocks noChangeAspect="1"/>
          </p:cNvPicPr>
          <p:nvPr/>
        </p:nvPicPr>
        <p:blipFill>
          <a:blip r:embed="rId4"/>
          <a:stretch>
            <a:fillRect/>
          </a:stretch>
        </p:blipFill>
        <p:spPr>
          <a:xfrm>
            <a:off x="1537486" y="2046626"/>
            <a:ext cx="2127688" cy="2133785"/>
          </a:xfrm>
          <a:prstGeom prst="rect">
            <a:avLst/>
          </a:prstGeom>
        </p:spPr>
      </p:pic>
      <p:sp>
        <p:nvSpPr>
          <p:cNvPr id="10" name="Google Shape;128;p19"/>
          <p:cNvSpPr txBox="1">
            <a:spLocks/>
          </p:cNvSpPr>
          <p:nvPr/>
        </p:nvSpPr>
        <p:spPr>
          <a:xfrm>
            <a:off x="589650" y="2633973"/>
            <a:ext cx="4023360" cy="2622518"/>
          </a:xfrm>
          <a:prstGeom prst="rect">
            <a:avLst/>
          </a:prstGeom>
        </p:spPr>
        <p:txBody>
          <a:bodyPr spcFirstLastPara="1" vert="horz" wrap="square" lIns="91425" tIns="91425" rIns="91425" bIns="91425"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endParaRPr kumimoji="0" lang="en-US" sz="2000" b="0" i="0" u="none" strike="noStrike" kern="1200" cap="none" spc="0" normalizeH="0" baseline="0" noProof="0" dirty="0">
              <a:ln>
                <a:noFill/>
              </a:ln>
              <a:solidFill>
                <a:srgbClr val="F56447"/>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F56447"/>
                </a:solidFill>
                <a:effectLst/>
                <a:uLnTx/>
                <a:uFillTx/>
                <a:latin typeface="Calibri" panose="020F0502020204030204"/>
                <a:ea typeface="Arial"/>
                <a:cs typeface="Arial"/>
                <a:sym typeface="Arial"/>
              </a:rPr>
              <a:t>Dr. Joy Hart </a:t>
            </a:r>
          </a:p>
          <a:p>
            <a:pPr marL="0" marR="0" lvl="0" indent="0" algn="ctr" defTabSz="914400" rtl="0" eaLnBrk="1" fontAlgn="auto" latinLnBrk="0" hangingPunct="1">
              <a:lnSpc>
                <a:spcPct val="90000"/>
              </a:lnSpc>
              <a:spcBef>
                <a:spcPts val="600"/>
              </a:spcBef>
              <a:spcAft>
                <a:spcPts val="0"/>
              </a:spcAft>
              <a:buClr>
                <a:srgbClr val="FF00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F56447"/>
                </a:solidFill>
                <a:effectLst/>
                <a:uLnTx/>
                <a:uFillTx/>
                <a:latin typeface="Calibri" panose="020F0502020204030204"/>
                <a:ea typeface="Arial"/>
                <a:cs typeface="Arial"/>
                <a:sym typeface="Arial"/>
              </a:rPr>
              <a:t>Student Grievance Officer</a:t>
            </a:r>
          </a:p>
          <a:p>
            <a:pPr marL="91440" marR="0" lvl="0" indent="-91440" algn="l" defTabSz="914400" rtl="0" eaLnBrk="1" fontAlgn="auto" latinLnBrk="0" hangingPunct="1">
              <a:lnSpc>
                <a:spcPct val="90000"/>
              </a:lnSpc>
              <a:spcBef>
                <a:spcPts val="600"/>
              </a:spcBef>
              <a:spcAft>
                <a:spcPts val="0"/>
              </a:spcAft>
              <a:buClr>
                <a:srgbClr val="A8122A"/>
              </a:buClr>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Arial"/>
                <a:cs typeface="Arial"/>
                <a:sym typeface="Arial"/>
              </a:rPr>
              <a:t>Informs students of grievance procedures </a:t>
            </a:r>
          </a:p>
          <a:p>
            <a:pPr marL="91440" marR="0" lvl="0" indent="-91440" algn="l" defTabSz="914400" rtl="0" eaLnBrk="1" fontAlgn="auto" latinLnBrk="0" hangingPunct="1">
              <a:lnSpc>
                <a:spcPct val="90000"/>
              </a:lnSpc>
              <a:spcBef>
                <a:spcPts val="0"/>
              </a:spcBef>
              <a:spcAft>
                <a:spcPts val="0"/>
              </a:spcAft>
              <a:buClr>
                <a:srgbClr val="A8122A"/>
              </a:buClr>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Arial"/>
                <a:cs typeface="Arial"/>
                <a:sym typeface="Arial"/>
              </a:rPr>
              <a:t>Informal and formal resolution process </a:t>
            </a:r>
          </a:p>
          <a:p>
            <a:pPr marL="91440" marR="0" lvl="0" indent="-91440" algn="l" defTabSz="914400" rtl="0" eaLnBrk="1" fontAlgn="auto" latinLnBrk="0" hangingPunct="1">
              <a:lnSpc>
                <a:spcPct val="90000"/>
              </a:lnSpc>
              <a:spcBef>
                <a:spcPts val="0"/>
              </a:spcBef>
              <a:spcAft>
                <a:spcPts val="0"/>
              </a:spcAft>
              <a:buClr>
                <a:srgbClr val="A8122A"/>
              </a:buClr>
              <a:buSzPts val="24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Arial"/>
              <a:cs typeface="Arial"/>
              <a:sym typeface="Arial"/>
            </a:endParaRPr>
          </a:p>
          <a:p>
            <a:pPr marL="76200" marR="0" lvl="0" indent="0" algn="ctr" defTabSz="914400" rtl="0" eaLnBrk="1" fontAlgn="auto" latinLnBrk="0" hangingPunct="1">
              <a:lnSpc>
                <a:spcPct val="90000"/>
              </a:lnSpc>
              <a:spcBef>
                <a:spcPts val="0"/>
              </a:spcBef>
              <a:spcAft>
                <a:spcPts val="0"/>
              </a:spcAft>
              <a:buClr>
                <a:srgbClr val="A8122A"/>
              </a:buClr>
              <a:buSzPts val="2400"/>
              <a:buFont typeface="Calibri" panose="020F050202020403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Arial"/>
                <a:sym typeface="Arial"/>
                <a:hlinkClick r:id="rId5">
                  <a:extLst>
                    <a:ext uri="{A12FA001-AC4F-418D-AE19-62706E023703}">
                      <ahyp:hlinkClr xmlns:ahyp="http://schemas.microsoft.com/office/drawing/2018/hyperlinkcolor" val="tx"/>
                    </a:ext>
                  </a:extLst>
                </a:hlinkClick>
              </a:rPr>
              <a:t>Joy.hart@louisville.edu</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76200" marR="0" lvl="0" indent="0" algn="ctr" defTabSz="914400" rtl="0" eaLnBrk="1" fontAlgn="auto" latinLnBrk="0" hangingPunct="1">
              <a:lnSpc>
                <a:spcPct val="90000"/>
              </a:lnSpc>
              <a:spcBef>
                <a:spcPts val="0"/>
              </a:spcBef>
              <a:spcAft>
                <a:spcPts val="0"/>
              </a:spcAft>
              <a:buClr>
                <a:srgbClr val="A8122A"/>
              </a:buClr>
              <a:buSzPts val="2400"/>
              <a:buFont typeface="Calibri" panose="020F050202020403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a:ea typeface="Arial"/>
              <a:cs typeface="Arial"/>
              <a:sym typeface="Arial"/>
            </a:endParaRPr>
          </a:p>
        </p:txBody>
      </p:sp>
      <p:pic>
        <p:nvPicPr>
          <p:cNvPr id="11" name="Picture 10"/>
          <p:cNvPicPr>
            <a:picLocks noChangeAspect="1"/>
          </p:cNvPicPr>
          <p:nvPr/>
        </p:nvPicPr>
        <p:blipFill>
          <a:blip r:embed="rId6"/>
          <a:stretch>
            <a:fillRect/>
          </a:stretch>
        </p:blipFill>
        <p:spPr>
          <a:xfrm>
            <a:off x="7262037" y="2046626"/>
            <a:ext cx="1847326" cy="2217030"/>
          </a:xfrm>
          <a:prstGeom prst="rect">
            <a:avLst/>
          </a:prstGeom>
        </p:spPr>
      </p:pic>
      <p:sp>
        <p:nvSpPr>
          <p:cNvPr id="12" name="Google Shape;130;p19"/>
          <p:cNvSpPr txBox="1">
            <a:spLocks/>
          </p:cNvSpPr>
          <p:nvPr/>
        </p:nvSpPr>
        <p:spPr>
          <a:xfrm>
            <a:off x="6032844" y="2519855"/>
            <a:ext cx="3994500" cy="4704600"/>
          </a:xfrm>
          <a:prstGeom prst="rect">
            <a:avLst/>
          </a:prstGeom>
        </p:spPr>
        <p:txBody>
          <a:bodyPr spcFirstLastPara="1" wrap="square" lIns="91425" tIns="91425" rIns="91425" bIns="91425"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endParaRPr kumimoji="0" lang="en-US" sz="2000" b="0" i="0" u="none" strike="noStrike" kern="1200" cap="none" spc="0" normalizeH="0" baseline="0" noProof="0" dirty="0">
              <a:ln>
                <a:noFill/>
              </a:ln>
              <a:solidFill>
                <a:srgbClr val="F56447"/>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endParaRPr kumimoji="0" lang="en-US" sz="2000" b="0" i="0" u="none" strike="noStrike" kern="1200" cap="none" spc="0" normalizeH="0" baseline="0" noProof="0" dirty="0">
              <a:ln>
                <a:noFill/>
              </a:ln>
              <a:solidFill>
                <a:srgbClr val="F56447"/>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endParaRPr kumimoji="0" lang="en-US" sz="2000" b="0" i="0" u="none" strike="noStrike" kern="1200" cap="none" spc="0" normalizeH="0" baseline="0" noProof="0" dirty="0">
              <a:ln>
                <a:noFill/>
              </a:ln>
              <a:solidFill>
                <a:srgbClr val="F56447"/>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endParaRPr kumimoji="0" lang="en-US" sz="2000" b="0" i="0" u="none" strike="noStrike" kern="1200" cap="none" spc="0" normalizeH="0" baseline="0" noProof="0" dirty="0">
              <a:ln>
                <a:noFill/>
              </a:ln>
              <a:solidFill>
                <a:srgbClr val="F56447"/>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endParaRPr kumimoji="0" lang="en-US" sz="2000" b="0" i="0" u="none" strike="noStrike" kern="1200" cap="none" spc="0" normalizeH="0" baseline="0" noProof="0" dirty="0">
              <a:ln>
                <a:noFill/>
              </a:ln>
              <a:solidFill>
                <a:srgbClr val="F56447"/>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r>
              <a:rPr kumimoji="0" lang="en-US" sz="1600" b="1" i="0" u="none" strike="noStrike" kern="1200" cap="none" spc="0" normalizeH="0" baseline="0" noProof="0" dirty="0">
                <a:ln>
                  <a:noFill/>
                </a:ln>
                <a:solidFill>
                  <a:srgbClr val="F56447"/>
                </a:solidFill>
                <a:effectLst/>
                <a:uLnTx/>
                <a:uFillTx/>
                <a:latin typeface="Calibri" panose="020F0502020204030204"/>
                <a:ea typeface="Arial"/>
                <a:cs typeface="Arial"/>
                <a:sym typeface="Arial"/>
              </a:rPr>
              <a:t>Samantha MacKenzie, </a:t>
            </a:r>
            <a:r>
              <a:rPr kumimoji="0" lang="en-US" sz="1600" b="1" i="0" u="none" strike="noStrike" kern="1200" cap="none" spc="0" normalizeH="0" baseline="0" noProof="0" dirty="0" err="1">
                <a:ln>
                  <a:noFill/>
                </a:ln>
                <a:solidFill>
                  <a:srgbClr val="F56447"/>
                </a:solidFill>
                <a:effectLst/>
                <a:uLnTx/>
                <a:uFillTx/>
                <a:latin typeface="Calibri" panose="020F0502020204030204"/>
                <a:ea typeface="Arial"/>
                <a:cs typeface="Arial"/>
                <a:sym typeface="Arial"/>
              </a:rPr>
              <a:t>M.Ed</a:t>
            </a:r>
            <a:endParaRPr kumimoji="0" lang="en-US" sz="1600" b="1" i="0" u="none" strike="noStrike" kern="1200" cap="none" spc="0" normalizeH="0" baseline="0" noProof="0" dirty="0">
              <a:ln>
                <a:noFill/>
              </a:ln>
              <a:solidFill>
                <a:srgbClr val="F56447"/>
              </a:solidFill>
              <a:effectLst/>
              <a:uLnTx/>
              <a:uFillTx/>
              <a:latin typeface="Calibri" panose="020F0502020204030204"/>
              <a:ea typeface="Arial"/>
              <a:cs typeface="Arial"/>
              <a:sym typeface="Arial"/>
            </a:endParaRPr>
          </a:p>
          <a:p>
            <a:pPr marL="0" marR="0" lvl="0" indent="0" algn="ctr" defTabSz="914400" rtl="0" eaLnBrk="1" fontAlgn="auto" latinLnBrk="0" hangingPunct="1">
              <a:lnSpc>
                <a:spcPct val="90000"/>
              </a:lnSpc>
              <a:spcBef>
                <a:spcPts val="600"/>
              </a:spcBef>
              <a:spcAft>
                <a:spcPts val="0"/>
              </a:spcAft>
              <a:buClr>
                <a:prstClr val="black"/>
              </a:buClr>
              <a:buSzPts val="1100"/>
              <a:buFont typeface="Arial"/>
              <a:buNone/>
              <a:tabLst/>
              <a:defRPr/>
            </a:pPr>
            <a:r>
              <a:rPr kumimoji="0" lang="en-US" sz="1600" b="1" i="0" u="none" strike="noStrike" kern="1200" cap="none" spc="0" normalizeH="0" baseline="0" noProof="0" dirty="0">
                <a:ln>
                  <a:noFill/>
                </a:ln>
                <a:solidFill>
                  <a:srgbClr val="F56447"/>
                </a:solidFill>
                <a:effectLst/>
                <a:uLnTx/>
                <a:uFillTx/>
                <a:latin typeface="Calibri" panose="020F0502020204030204"/>
                <a:ea typeface="Arial"/>
                <a:cs typeface="Arial"/>
                <a:sym typeface="Arial"/>
              </a:rPr>
              <a:t>Student Advocate</a:t>
            </a:r>
          </a:p>
          <a:p>
            <a:pPr marL="91440" marR="0" lvl="0" indent="-91440" algn="l" defTabSz="914400" rtl="0" eaLnBrk="1" fontAlgn="auto" latinLnBrk="0" hangingPunct="1">
              <a:lnSpc>
                <a:spcPct val="90000"/>
              </a:lnSpc>
              <a:spcBef>
                <a:spcPts val="600"/>
              </a:spcBef>
              <a:spcAft>
                <a:spcPts val="0"/>
              </a:spcAft>
              <a:buClr>
                <a:srgbClr val="A8122A"/>
              </a:buClr>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Arial"/>
                <a:cs typeface="Arial"/>
                <a:sym typeface="Arial"/>
              </a:rPr>
              <a:t>Helps understand University policies and process</a:t>
            </a:r>
          </a:p>
          <a:p>
            <a:pPr marL="91440" marR="0" lvl="0" indent="-91440" algn="l" defTabSz="914400" rtl="0" eaLnBrk="1" fontAlgn="auto" latinLnBrk="0" hangingPunct="1">
              <a:lnSpc>
                <a:spcPct val="90000"/>
              </a:lnSpc>
              <a:spcBef>
                <a:spcPts val="0"/>
              </a:spcBef>
              <a:spcAft>
                <a:spcPts val="0"/>
              </a:spcAft>
              <a:buClr>
                <a:srgbClr val="A8122A"/>
              </a:buClr>
              <a:buSzPts val="24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Arial"/>
                <a:cs typeface="Arial"/>
                <a:sym typeface="Arial"/>
              </a:rPr>
              <a:t>Thorough knowledge of the University</a:t>
            </a:r>
          </a:p>
          <a:p>
            <a:pPr marL="76200" marR="0" lvl="0" indent="0" algn="l" defTabSz="914400" rtl="0" eaLnBrk="1" fontAlgn="auto" latinLnBrk="0" hangingPunct="1">
              <a:lnSpc>
                <a:spcPct val="90000"/>
              </a:lnSpc>
              <a:spcBef>
                <a:spcPts val="0"/>
              </a:spcBef>
              <a:spcAft>
                <a:spcPts val="0"/>
              </a:spcAft>
              <a:buClr>
                <a:srgbClr val="A8122A"/>
              </a:buClr>
              <a:buSzPts val="2400"/>
              <a:buFont typeface="Calibri" panose="020F050202020403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Arial"/>
              <a:cs typeface="Arial"/>
              <a:sym typeface="Arial"/>
            </a:endParaRPr>
          </a:p>
          <a:p>
            <a:pPr marL="76200" marR="0" lvl="0" indent="0" algn="ctr" defTabSz="914400" rtl="0" eaLnBrk="1" fontAlgn="auto" latinLnBrk="0" hangingPunct="1">
              <a:lnSpc>
                <a:spcPct val="90000"/>
              </a:lnSpc>
              <a:spcBef>
                <a:spcPts val="0"/>
              </a:spcBef>
              <a:spcAft>
                <a:spcPts val="0"/>
              </a:spcAft>
              <a:buClr>
                <a:srgbClr val="A8122A"/>
              </a:buClr>
              <a:buSzPts val="2400"/>
              <a:buFont typeface="Calibri" panose="020F050202020403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Arial"/>
                <a:sym typeface="Arial"/>
                <a:hlinkClick r:id="rId7">
                  <a:extLst>
                    <a:ext uri="{A12FA001-AC4F-418D-AE19-62706E023703}">
                      <ahyp:hlinkClr xmlns:ahyp="http://schemas.microsoft.com/office/drawing/2018/hyperlinkcolor" val="tx"/>
                    </a:ext>
                  </a:extLst>
                </a:hlinkClick>
              </a:rPr>
              <a:t>advocate@louisville.edu</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76200" marR="0" lvl="0" indent="0" algn="ctr" defTabSz="914400" rtl="0" eaLnBrk="1" fontAlgn="auto" latinLnBrk="0" hangingPunct="1">
              <a:lnSpc>
                <a:spcPct val="90000"/>
              </a:lnSpc>
              <a:spcBef>
                <a:spcPts val="0"/>
              </a:spcBef>
              <a:spcAft>
                <a:spcPts val="0"/>
              </a:spcAft>
              <a:buClr>
                <a:srgbClr val="A8122A"/>
              </a:buClr>
              <a:buSzPts val="2400"/>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a:ea typeface="Arial"/>
                <a:cs typeface="Arial"/>
                <a:sym typeface="Arial"/>
              </a:rPr>
              <a:t> </a:t>
            </a:r>
          </a:p>
        </p:txBody>
      </p:sp>
    </p:spTree>
    <p:extLst>
      <p:ext uri="{BB962C8B-B14F-4D97-AF65-F5344CB8AC3E}">
        <p14:creationId xmlns:p14="http://schemas.microsoft.com/office/powerpoint/2010/main" val="1165008333"/>
      </p:ext>
    </p:extLst>
  </p:cSld>
  <p:clrMapOvr>
    <a:masterClrMapping/>
  </p:clrMapOvr>
  <mc:AlternateContent xmlns:mc="http://schemas.openxmlformats.org/markup-compatibility/2006" xmlns:p14="http://schemas.microsoft.com/office/powerpoint/2010/main">
    <mc:Choice Requires="p14">
      <p:transition spd="slow" p14:dur="2000" advTm="70436"/>
    </mc:Choice>
    <mc:Fallback xmlns="">
      <p:transition spd="slow" advTm="7043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long hair wearing glasses&#10;&#10;Description automatically generated with low confidence">
            <a:extLst>
              <a:ext uri="{FF2B5EF4-FFF2-40B4-BE49-F238E27FC236}">
                <a16:creationId xmlns:a16="http://schemas.microsoft.com/office/drawing/2014/main" id="{9DDB4C48-AB49-ADBB-8AD3-CE0B7E9DF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82" y="1433809"/>
            <a:ext cx="2393769" cy="3350871"/>
          </a:xfrm>
          <a:prstGeom prst="rect">
            <a:avLst/>
          </a:prstGeom>
        </p:spPr>
      </p:pic>
      <p:pic>
        <p:nvPicPr>
          <p:cNvPr id="5" name="Picture 4" descr="A person with long hair&#10;&#10;Description automatically generated with low confidence">
            <a:extLst>
              <a:ext uri="{FF2B5EF4-FFF2-40B4-BE49-F238E27FC236}">
                <a16:creationId xmlns:a16="http://schemas.microsoft.com/office/drawing/2014/main" id="{014F2576-9DD4-F546-5E55-BB5D37948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490" y="1434320"/>
            <a:ext cx="2393769" cy="3350360"/>
          </a:xfrm>
          <a:prstGeom prst="rect">
            <a:avLst/>
          </a:prstGeom>
        </p:spPr>
      </p:pic>
      <p:sp>
        <p:nvSpPr>
          <p:cNvPr id="8" name="TextBox 7">
            <a:extLst>
              <a:ext uri="{FF2B5EF4-FFF2-40B4-BE49-F238E27FC236}">
                <a16:creationId xmlns:a16="http://schemas.microsoft.com/office/drawing/2014/main" id="{37374678-2111-FE5E-CCF3-43E778E48489}"/>
              </a:ext>
            </a:extLst>
          </p:cNvPr>
          <p:cNvSpPr txBox="1"/>
          <p:nvPr/>
        </p:nvSpPr>
        <p:spPr>
          <a:xfrm>
            <a:off x="2618886" y="5131292"/>
            <a:ext cx="1614975" cy="58477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Paige Tyson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Assistant to AVP</a:t>
            </a:r>
          </a:p>
        </p:txBody>
      </p:sp>
      <p:sp>
        <p:nvSpPr>
          <p:cNvPr id="9" name="TextBox 8">
            <a:extLst>
              <a:ext uri="{FF2B5EF4-FFF2-40B4-BE49-F238E27FC236}">
                <a16:creationId xmlns:a16="http://schemas.microsoft.com/office/drawing/2014/main" id="{22BACBC1-B346-7F77-CC25-9C9DCE063444}"/>
              </a:ext>
            </a:extLst>
          </p:cNvPr>
          <p:cNvSpPr txBox="1"/>
          <p:nvPr/>
        </p:nvSpPr>
        <p:spPr>
          <a:xfrm>
            <a:off x="7458792" y="4930334"/>
            <a:ext cx="2210959" cy="830997"/>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Kristin Samer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Communication &amp; Marketing Coordinator</a:t>
            </a:r>
          </a:p>
        </p:txBody>
      </p:sp>
      <p:sp>
        <p:nvSpPr>
          <p:cNvPr id="10" name="Title 1">
            <a:extLst>
              <a:ext uri="{FF2B5EF4-FFF2-40B4-BE49-F238E27FC236}">
                <a16:creationId xmlns:a16="http://schemas.microsoft.com/office/drawing/2014/main" id="{7FAB4964-AC71-9379-6174-8C20F1809C06}"/>
              </a:ext>
            </a:extLst>
          </p:cNvPr>
          <p:cNvSpPr txBox="1">
            <a:spLocks/>
          </p:cNvSpPr>
          <p:nvPr/>
        </p:nvSpPr>
        <p:spPr>
          <a:xfrm>
            <a:off x="1227312" y="46805"/>
            <a:ext cx="9730365" cy="1118750"/>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3600" b="1" i="0" kern="1200" cap="all" baseline="0">
                <a:solidFill>
                  <a:schemeClr val="bg1"/>
                </a:solidFill>
                <a:latin typeface="Gotham Office" panose="02000000000000000000" pitchFamily="2" charset="0"/>
                <a:ea typeface="+mj-ea"/>
                <a:cs typeface="Arial Narrow"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Gotham Office"/>
                <a:ea typeface="+mj-ea"/>
              </a:rPr>
              <a:t>International Center Staff</a:t>
            </a:r>
            <a:endParaRPr kumimoji="0" lang="en-US" sz="3600" b="1" i="0" u="none" strike="noStrike" kern="1200" cap="all" spc="0" normalizeH="0" baseline="0" noProof="0" dirty="0">
              <a:ln>
                <a:noFill/>
              </a:ln>
              <a:solidFill>
                <a:srgbClr val="FFFFFF"/>
              </a:solidFill>
              <a:effectLst/>
              <a:uLnTx/>
              <a:uFillTx/>
              <a:latin typeface="Gotham Office" panose="02000000000000000000" pitchFamily="2" charset="0"/>
              <a:ea typeface="+mj-ea"/>
            </a:endParaRPr>
          </a:p>
        </p:txBody>
      </p:sp>
    </p:spTree>
    <p:extLst>
      <p:ext uri="{BB962C8B-B14F-4D97-AF65-F5344CB8AC3E}">
        <p14:creationId xmlns:p14="http://schemas.microsoft.com/office/powerpoint/2010/main" val="4161862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10DF-8012-48CF-A43B-FAFF0E3AE0B8}"/>
              </a:ext>
            </a:extLst>
          </p:cNvPr>
          <p:cNvSpPr>
            <a:spLocks noGrp="1"/>
          </p:cNvSpPr>
          <p:nvPr>
            <p:ph type="title"/>
          </p:nvPr>
        </p:nvSpPr>
        <p:spPr/>
        <p:txBody>
          <a:bodyPr/>
          <a:lstStyle/>
          <a:p>
            <a:r>
              <a:rPr lang="en-US" b="1" dirty="0"/>
              <a:t>STUDENT COMPLAINT PROCESS</a:t>
            </a:r>
          </a:p>
        </p:txBody>
      </p:sp>
      <p:sp>
        <p:nvSpPr>
          <p:cNvPr id="4" name="Content Placeholder 3">
            <a:extLst>
              <a:ext uri="{FF2B5EF4-FFF2-40B4-BE49-F238E27FC236}">
                <a16:creationId xmlns:a16="http://schemas.microsoft.com/office/drawing/2014/main" id="{33C24530-3E50-481C-B1F0-70F09CF5D9B8}"/>
              </a:ext>
            </a:extLst>
          </p:cNvPr>
          <p:cNvSpPr>
            <a:spLocks noGrp="1"/>
          </p:cNvSpPr>
          <p:nvPr>
            <p:ph sz="half" idx="2"/>
          </p:nvPr>
        </p:nvSpPr>
        <p:spPr>
          <a:xfrm>
            <a:off x="1097280" y="3344780"/>
            <a:ext cx="4937760" cy="2639817"/>
          </a:xfrm>
        </p:spPr>
        <p:txBody>
          <a:bodyPr/>
          <a:lstStyle/>
          <a:p>
            <a:pPr marL="201168" lvl="1" indent="0">
              <a:lnSpc>
                <a:spcPct val="100000"/>
              </a:lnSpc>
              <a:spcBef>
                <a:spcPts val="0"/>
              </a:spcBef>
              <a:spcAft>
                <a:spcPts val="0"/>
              </a:spcAft>
              <a:buNone/>
            </a:pPr>
            <a:r>
              <a:rPr lang="en-US" b="1" dirty="0"/>
              <a:t>Academic Complaints:</a:t>
            </a:r>
            <a:endParaRPr lang="en-US" dirty="0"/>
          </a:p>
          <a:p>
            <a:pPr lvl="1">
              <a:lnSpc>
                <a:spcPct val="100000"/>
              </a:lnSpc>
              <a:spcBef>
                <a:spcPts val="0"/>
              </a:spcBef>
              <a:spcAft>
                <a:spcPts val="0"/>
              </a:spcAft>
              <a:buFont typeface="Arial" panose="020B0604020202020204" pitchFamily="34" charset="0"/>
              <a:buChar char="•"/>
            </a:pPr>
            <a:r>
              <a:rPr lang="en-US" dirty="0"/>
              <a:t>Complaint will be forwarded to the appropriate Department Chair </a:t>
            </a:r>
          </a:p>
          <a:p>
            <a:pPr lvl="1">
              <a:lnSpc>
                <a:spcPct val="100000"/>
              </a:lnSpc>
              <a:spcBef>
                <a:spcPts val="0"/>
              </a:spcBef>
              <a:spcAft>
                <a:spcPts val="0"/>
              </a:spcAft>
              <a:buFont typeface="Arial" panose="020B0604020202020204" pitchFamily="34" charset="0"/>
              <a:buChar char="•"/>
            </a:pPr>
            <a:r>
              <a:rPr lang="en-US" dirty="0"/>
              <a:t>Student should speak with the Department Chair about their concerns</a:t>
            </a:r>
          </a:p>
          <a:p>
            <a:pPr lvl="1">
              <a:lnSpc>
                <a:spcPct val="100000"/>
              </a:lnSpc>
              <a:spcBef>
                <a:spcPts val="0"/>
              </a:spcBef>
              <a:spcAft>
                <a:spcPts val="0"/>
              </a:spcAft>
              <a:buFont typeface="Arial" panose="020B0604020202020204" pitchFamily="34" charset="0"/>
              <a:buChar char="•"/>
            </a:pPr>
            <a:r>
              <a:rPr lang="en-US" dirty="0"/>
              <a:t>Student may file an </a:t>
            </a:r>
            <a:r>
              <a:rPr lang="en-US" i="1" dirty="0"/>
              <a:t>Academic Grievance </a:t>
            </a:r>
            <a:r>
              <a:rPr lang="en-US" dirty="0"/>
              <a:t>if they do not feel the concerns were adequately addressed</a:t>
            </a:r>
          </a:p>
        </p:txBody>
      </p:sp>
      <p:sp>
        <p:nvSpPr>
          <p:cNvPr id="6" name="Content Placeholder 5">
            <a:extLst>
              <a:ext uri="{FF2B5EF4-FFF2-40B4-BE49-F238E27FC236}">
                <a16:creationId xmlns:a16="http://schemas.microsoft.com/office/drawing/2014/main" id="{8F8C5F07-A031-4B26-A9E6-8E15DA799732}"/>
              </a:ext>
            </a:extLst>
          </p:cNvPr>
          <p:cNvSpPr>
            <a:spLocks noGrp="1"/>
          </p:cNvSpPr>
          <p:nvPr>
            <p:ph sz="quarter" idx="4"/>
          </p:nvPr>
        </p:nvSpPr>
        <p:spPr>
          <a:xfrm>
            <a:off x="6217920" y="3320716"/>
            <a:ext cx="4937760" cy="2639818"/>
          </a:xfrm>
        </p:spPr>
        <p:txBody>
          <a:bodyPr/>
          <a:lstStyle/>
          <a:p>
            <a:pPr marL="201168" lvl="1" indent="0">
              <a:lnSpc>
                <a:spcPct val="100000"/>
              </a:lnSpc>
              <a:spcBef>
                <a:spcPts val="0"/>
              </a:spcBef>
              <a:spcAft>
                <a:spcPts val="0"/>
              </a:spcAft>
              <a:buNone/>
            </a:pPr>
            <a:r>
              <a:rPr lang="en-US" b="1" dirty="0"/>
              <a:t>Non-Academic Complaints:</a:t>
            </a:r>
            <a:endParaRPr lang="en-US" dirty="0"/>
          </a:p>
          <a:p>
            <a:pPr lvl="1">
              <a:lnSpc>
                <a:spcPct val="100000"/>
              </a:lnSpc>
              <a:spcBef>
                <a:spcPts val="0"/>
              </a:spcBef>
              <a:spcAft>
                <a:spcPts val="0"/>
              </a:spcAft>
              <a:buFont typeface="Arial" panose="020B0604020202020204" pitchFamily="34" charset="0"/>
              <a:buChar char="•"/>
            </a:pPr>
            <a:r>
              <a:rPr lang="en-US" dirty="0"/>
              <a:t>Complaint will be forwarded to the appropriate process (if applicable) and/or appropriate Department/Employee Supervisor</a:t>
            </a:r>
          </a:p>
          <a:p>
            <a:pPr lvl="1">
              <a:lnSpc>
                <a:spcPct val="100000"/>
              </a:lnSpc>
              <a:spcBef>
                <a:spcPts val="0"/>
              </a:spcBef>
              <a:spcAft>
                <a:spcPts val="0"/>
              </a:spcAft>
              <a:buFont typeface="Arial" panose="020B0604020202020204" pitchFamily="34" charset="0"/>
              <a:buChar char="•"/>
            </a:pPr>
            <a:r>
              <a:rPr lang="en-US" dirty="0"/>
              <a:t>Resolution should be issued to the student within 21 business days</a:t>
            </a:r>
          </a:p>
          <a:p>
            <a:pPr lvl="1">
              <a:lnSpc>
                <a:spcPct val="100000"/>
              </a:lnSpc>
              <a:spcBef>
                <a:spcPts val="0"/>
              </a:spcBef>
              <a:spcAft>
                <a:spcPts val="0"/>
              </a:spcAft>
              <a:buFont typeface="Arial" panose="020B0604020202020204" pitchFamily="34" charset="0"/>
              <a:buChar char="•"/>
            </a:pPr>
            <a:r>
              <a:rPr lang="en-US" dirty="0"/>
              <a:t>If not satisfied by the resolution, a student may submit a written appeal as outlined in the </a:t>
            </a:r>
            <a:r>
              <a:rPr lang="en-US" i="1" dirty="0"/>
              <a:t>UofL Redbook Chapter Six</a:t>
            </a:r>
            <a:r>
              <a:rPr lang="en-US" dirty="0"/>
              <a:t>. </a:t>
            </a:r>
          </a:p>
          <a:p>
            <a:pPr lvl="1">
              <a:lnSpc>
                <a:spcPct val="100000"/>
              </a:lnSpc>
              <a:spcBef>
                <a:spcPts val="0"/>
              </a:spcBef>
              <a:spcAft>
                <a:spcPts val="0"/>
              </a:spcAft>
              <a:buFont typeface="Arial" panose="020B0604020202020204" pitchFamily="34" charset="0"/>
              <a:buChar char="•"/>
            </a:pPr>
            <a:endParaRPr lang="en-US" dirty="0"/>
          </a:p>
        </p:txBody>
      </p:sp>
      <p:sp>
        <p:nvSpPr>
          <p:cNvPr id="9" name="Content Placeholder 3">
            <a:extLst>
              <a:ext uri="{FF2B5EF4-FFF2-40B4-BE49-F238E27FC236}">
                <a16:creationId xmlns:a16="http://schemas.microsoft.com/office/drawing/2014/main" id="{6B42B959-A4E8-44B6-8799-2E243E2A944A}"/>
              </a:ext>
            </a:extLst>
          </p:cNvPr>
          <p:cNvSpPr txBox="1">
            <a:spLocks/>
          </p:cNvSpPr>
          <p:nvPr/>
        </p:nvSpPr>
        <p:spPr>
          <a:xfrm>
            <a:off x="1241659" y="2205344"/>
            <a:ext cx="9586762" cy="3378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ctr" defTabSz="914400" rtl="0" eaLnBrk="1" fontAlgn="auto" latinLnBrk="0" hangingPunct="1">
              <a:lnSpc>
                <a:spcPct val="100000"/>
              </a:lnSpc>
              <a:spcBef>
                <a:spcPts val="0"/>
              </a:spcBef>
              <a:spcAft>
                <a:spcPts val="0"/>
              </a:spcAft>
              <a:buClr>
                <a:srgbClr val="FF0000"/>
              </a:buClr>
              <a:buSzTx/>
              <a:buFont typeface="Calibri" pitchFamily="34" charset="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All complaints begin by filling out the Student Complaint Form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2"/>
              </a:rPr>
              <a:t>https://louisville.edu/dos/help/student-complaint-procedure</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01168" marR="0" lvl="1" indent="0" algn="l" defTabSz="914400" rtl="0" eaLnBrk="1" fontAlgn="auto" latinLnBrk="0" hangingPunct="1">
              <a:lnSpc>
                <a:spcPct val="100000"/>
              </a:lnSpc>
              <a:spcBef>
                <a:spcPts val="0"/>
              </a:spcBef>
              <a:spcAft>
                <a:spcPts val="0"/>
              </a:spcAft>
              <a:buClr>
                <a:srgbClr val="FF0000"/>
              </a:buClr>
              <a:buSzTx/>
              <a:buFont typeface="Calibri"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Subtitle 2">
            <a:extLst>
              <a:ext uri="{FF2B5EF4-FFF2-40B4-BE49-F238E27FC236}">
                <a16:creationId xmlns:a16="http://schemas.microsoft.com/office/drawing/2014/main" id="{4AB36DED-6114-49B8-A4B7-2BACD04533F9}"/>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6312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CAE9-19D6-4D87-8EAE-9A2878B51046}"/>
              </a:ext>
            </a:extLst>
          </p:cNvPr>
          <p:cNvSpPr>
            <a:spLocks noGrp="1"/>
          </p:cNvSpPr>
          <p:nvPr>
            <p:ph type="title"/>
          </p:nvPr>
        </p:nvSpPr>
        <p:spPr>
          <a:xfrm>
            <a:off x="1039368" y="5408796"/>
            <a:ext cx="10113264" cy="822960"/>
          </a:xfrm>
        </p:spPr>
        <p:txBody>
          <a:bodyPr/>
          <a:lstStyle/>
          <a:p>
            <a:pPr algn="ctr"/>
            <a:r>
              <a:rPr lang="en-US" dirty="0"/>
              <a:t>STUDENT WELLBEING</a:t>
            </a:r>
          </a:p>
        </p:txBody>
      </p:sp>
      <p:pic>
        <p:nvPicPr>
          <p:cNvPr id="13" name="Picture Placeholder 12" descr="A group of people marching with a banner&#10;&#10;Description automatically generated with medium confidence">
            <a:extLst>
              <a:ext uri="{FF2B5EF4-FFF2-40B4-BE49-F238E27FC236}">
                <a16:creationId xmlns:a16="http://schemas.microsoft.com/office/drawing/2014/main" id="{0A36D26E-AFC4-450A-B696-5D4420AF767A}"/>
              </a:ext>
            </a:extLst>
          </p:cNvPr>
          <p:cNvPicPr>
            <a:picLocks noGrp="1" noChangeAspect="1"/>
          </p:cNvPicPr>
          <p:nvPr>
            <p:ph type="pic" idx="1"/>
          </p:nvPr>
        </p:nvPicPr>
        <p:blipFill>
          <a:blip r:embed="rId2"/>
          <a:srcRect t="14100" b="14100"/>
          <a:stretch>
            <a:fillRect/>
          </a:stretch>
        </p:blipFill>
        <p:spPr/>
      </p:pic>
    </p:spTree>
    <p:extLst>
      <p:ext uri="{BB962C8B-B14F-4D97-AF65-F5344CB8AC3E}">
        <p14:creationId xmlns:p14="http://schemas.microsoft.com/office/powerpoint/2010/main" val="3323034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D2F4-7269-4DD6-B18B-793676285313}"/>
              </a:ext>
            </a:extLst>
          </p:cNvPr>
          <p:cNvSpPr>
            <a:spLocks noGrp="1"/>
          </p:cNvSpPr>
          <p:nvPr>
            <p:ph type="title"/>
          </p:nvPr>
        </p:nvSpPr>
        <p:spPr/>
        <p:txBody>
          <a:bodyPr>
            <a:normAutofit/>
          </a:bodyPr>
          <a:lstStyle/>
          <a:p>
            <a:r>
              <a:rPr lang="en-US" sz="4400" b="1" dirty="0"/>
              <a:t>DEPRESSION &amp; ANXIETY</a:t>
            </a:r>
          </a:p>
        </p:txBody>
      </p:sp>
      <p:sp>
        <p:nvSpPr>
          <p:cNvPr id="4" name="Content Placeholder 2">
            <a:extLst>
              <a:ext uri="{FF2B5EF4-FFF2-40B4-BE49-F238E27FC236}">
                <a16:creationId xmlns:a16="http://schemas.microsoft.com/office/drawing/2014/main" id="{C0B7378A-47FB-46FD-859F-CB96CA6C322A}"/>
              </a:ext>
            </a:extLst>
          </p:cNvPr>
          <p:cNvSpPr>
            <a:spLocks noGrp="1"/>
          </p:cNvSpPr>
          <p:nvPr>
            <p:ph idx="1"/>
          </p:nvPr>
        </p:nvSpPr>
        <p:spPr>
          <a:xfrm>
            <a:off x="1013021" y="1884419"/>
            <a:ext cx="10167883" cy="3336703"/>
          </a:xfrm>
        </p:spPr>
        <p:txBody>
          <a:bodyPr>
            <a:noAutofit/>
          </a:bodyPr>
          <a:lstStyle/>
          <a:p>
            <a:pPr lvl="2">
              <a:lnSpc>
                <a:spcPct val="100000"/>
              </a:lnSpc>
              <a:spcBef>
                <a:spcPts val="0"/>
              </a:spcBef>
              <a:spcAft>
                <a:spcPts val="0"/>
              </a:spcAft>
              <a:buFont typeface="Arial" panose="020B0604020202020204" pitchFamily="34" charset="0"/>
              <a:buChar char="•"/>
            </a:pPr>
            <a:r>
              <a:rPr lang="en-US" sz="2000" dirty="0"/>
              <a:t>Depression and anxiety are major concerns because they can lead to suicide and are associated with;</a:t>
            </a:r>
          </a:p>
          <a:p>
            <a:pPr lvl="4">
              <a:lnSpc>
                <a:spcPct val="100000"/>
              </a:lnSpc>
              <a:spcBef>
                <a:spcPts val="0"/>
              </a:spcBef>
              <a:spcAft>
                <a:spcPts val="0"/>
              </a:spcAft>
              <a:buFont typeface="Arial" panose="020B0604020202020204" pitchFamily="34" charset="0"/>
              <a:buChar char="•"/>
            </a:pPr>
            <a:r>
              <a:rPr lang="en-US" sz="2000" dirty="0"/>
              <a:t>Poor physical health</a:t>
            </a:r>
          </a:p>
          <a:p>
            <a:pPr lvl="4">
              <a:lnSpc>
                <a:spcPct val="100000"/>
              </a:lnSpc>
              <a:spcBef>
                <a:spcPts val="0"/>
              </a:spcBef>
              <a:spcAft>
                <a:spcPts val="0"/>
              </a:spcAft>
              <a:buFont typeface="Arial" panose="020B0604020202020204" pitchFamily="34" charset="0"/>
              <a:buChar char="•"/>
            </a:pPr>
            <a:r>
              <a:rPr lang="en-US" sz="2000" dirty="0"/>
              <a:t>Substandard academic performance</a:t>
            </a:r>
          </a:p>
          <a:p>
            <a:pPr lvl="4">
              <a:lnSpc>
                <a:spcPct val="100000"/>
              </a:lnSpc>
              <a:spcBef>
                <a:spcPts val="0"/>
              </a:spcBef>
              <a:spcAft>
                <a:spcPts val="0"/>
              </a:spcAft>
              <a:buFont typeface="Arial" panose="020B0604020202020204" pitchFamily="34" charset="0"/>
              <a:buChar char="•"/>
            </a:pPr>
            <a:r>
              <a:rPr lang="en-US" sz="2000" dirty="0"/>
              <a:t>Risk-taking behaviors</a:t>
            </a:r>
          </a:p>
          <a:p>
            <a:pPr lvl="2">
              <a:lnSpc>
                <a:spcPct val="100000"/>
              </a:lnSpc>
              <a:spcBef>
                <a:spcPts val="0"/>
              </a:spcBef>
              <a:spcAft>
                <a:spcPts val="0"/>
              </a:spcAft>
              <a:buFont typeface="Arial" panose="020B0604020202020204" pitchFamily="34" charset="0"/>
              <a:buChar char="•"/>
            </a:pPr>
            <a:r>
              <a:rPr lang="en-US" sz="2000" dirty="0"/>
              <a:t>Students experiencing depression with anxiety are at higher risk for suicide.</a:t>
            </a:r>
          </a:p>
          <a:p>
            <a:pPr lvl="2">
              <a:lnSpc>
                <a:spcPct val="100000"/>
              </a:lnSpc>
              <a:spcBef>
                <a:spcPts val="0"/>
              </a:spcBef>
              <a:spcAft>
                <a:spcPts val="0"/>
              </a:spcAft>
              <a:buFont typeface="Arial" panose="020B0604020202020204" pitchFamily="34" charset="0"/>
              <a:buChar char="•"/>
            </a:pPr>
            <a:r>
              <a:rPr lang="en-US" sz="2000" dirty="0"/>
              <a:t>Depression and Anxiety are treatable, and suicide is one of the most preventable forms of death with the appropriate intervention and treatment.</a:t>
            </a:r>
          </a:p>
          <a:p>
            <a:pPr lvl="2">
              <a:lnSpc>
                <a:spcPct val="100000"/>
              </a:lnSpc>
              <a:spcBef>
                <a:spcPts val="0"/>
              </a:spcBef>
              <a:spcAft>
                <a:spcPts val="0"/>
              </a:spcAft>
              <a:buFont typeface="Arial" panose="020B0604020202020204" pitchFamily="34" charset="0"/>
              <a:buChar char="•"/>
            </a:pPr>
            <a:r>
              <a:rPr lang="en-US" sz="2000" dirty="0"/>
              <a:t>Why is this so important?</a:t>
            </a:r>
          </a:p>
          <a:p>
            <a:pPr lvl="4">
              <a:lnSpc>
                <a:spcPct val="100000"/>
              </a:lnSpc>
              <a:spcBef>
                <a:spcPts val="0"/>
              </a:spcBef>
              <a:spcAft>
                <a:spcPts val="0"/>
              </a:spcAft>
              <a:buFont typeface="Arial" panose="020B0604020202020204" pitchFamily="34" charset="0"/>
              <a:buChar char="•"/>
            </a:pPr>
            <a:r>
              <a:rPr lang="en-US" sz="2000" dirty="0"/>
              <a:t>A 2020 study found that depression symptoms were prevalent in about 48.30% of the students surveyed and anxiety symptoms were prevalent in 50% of these students [</a:t>
            </a:r>
            <a:r>
              <a:rPr lang="en-US" sz="2000" dirty="0">
                <a:hlinkClick r:id="rId2"/>
              </a:rPr>
              <a:t>*</a:t>
            </a:r>
            <a:r>
              <a:rPr lang="en-US" sz="2000" dirty="0"/>
              <a:t>]</a:t>
            </a:r>
          </a:p>
          <a:p>
            <a:pPr lvl="4">
              <a:lnSpc>
                <a:spcPct val="100000"/>
              </a:lnSpc>
              <a:spcBef>
                <a:spcPts val="0"/>
              </a:spcBef>
              <a:spcAft>
                <a:spcPts val="0"/>
              </a:spcAft>
              <a:buFont typeface="Arial" panose="020B0604020202020204" pitchFamily="34" charset="0"/>
              <a:buChar char="•"/>
            </a:pPr>
            <a:r>
              <a:rPr lang="en-US" sz="2000" dirty="0"/>
              <a:t>Suicide is the second-leading cause of death for college-aged students [</a:t>
            </a:r>
            <a:r>
              <a:rPr lang="en-US" sz="2000" dirty="0">
                <a:hlinkClick r:id="rId3"/>
              </a:rPr>
              <a:t>*</a:t>
            </a:r>
            <a:r>
              <a:rPr lang="en-US" sz="2000" dirty="0"/>
              <a:t>]</a:t>
            </a:r>
          </a:p>
          <a:p>
            <a:pPr lvl="4">
              <a:lnSpc>
                <a:spcPct val="100000"/>
              </a:lnSpc>
              <a:spcBef>
                <a:spcPts val="0"/>
              </a:spcBef>
              <a:spcAft>
                <a:spcPts val="0"/>
              </a:spcAft>
              <a:buFont typeface="Arial" panose="020B0604020202020204" pitchFamily="34" charset="0"/>
              <a:buChar char="•"/>
            </a:pPr>
            <a:r>
              <a:rPr lang="en-US" sz="2000" dirty="0"/>
              <a:t>The Jed Foundation found that nearly 50% of students turn to friends for support [</a:t>
            </a:r>
            <a:r>
              <a:rPr lang="en-US" sz="2000" dirty="0">
                <a:hlinkClick r:id="rId4"/>
              </a:rPr>
              <a:t>*</a:t>
            </a:r>
            <a:r>
              <a:rPr lang="en-US" sz="2000" dirty="0"/>
              <a:t>]</a:t>
            </a:r>
          </a:p>
        </p:txBody>
      </p:sp>
      <p:sp>
        <p:nvSpPr>
          <p:cNvPr id="5" name="Subtitle 2">
            <a:extLst>
              <a:ext uri="{FF2B5EF4-FFF2-40B4-BE49-F238E27FC236}">
                <a16:creationId xmlns:a16="http://schemas.microsoft.com/office/drawing/2014/main" id="{B7978BB6-674C-4CDE-9439-6405D13693EE}"/>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894048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F87A46-98C2-4A3D-ADCB-998EEE502224}"/>
              </a:ext>
            </a:extLst>
          </p:cNvPr>
          <p:cNvSpPr>
            <a:spLocks noGrp="1"/>
          </p:cNvSpPr>
          <p:nvPr>
            <p:ph type="title"/>
          </p:nvPr>
        </p:nvSpPr>
        <p:spPr>
          <a:xfrm>
            <a:off x="8076230" y="295956"/>
            <a:ext cx="3659246" cy="2926080"/>
          </a:xfrm>
        </p:spPr>
        <p:txBody>
          <a:bodyPr vert="horz" lIns="91440" tIns="45720" rIns="91440" bIns="45720" rtlCol="0" anchor="b">
            <a:normAutofit/>
          </a:bodyPr>
          <a:lstStyle/>
          <a:p>
            <a:pPr algn="ctr"/>
            <a:r>
              <a:rPr lang="en-US" b="1" dirty="0"/>
              <a:t>CHARACTERISTICS OF STUDENTS IN DISTRESS</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Content Placeholder 2">
            <a:extLst>
              <a:ext uri="{FF2B5EF4-FFF2-40B4-BE49-F238E27FC236}">
                <a16:creationId xmlns:a16="http://schemas.microsoft.com/office/drawing/2014/main" id="{8CE50919-CFD4-4992-999A-78EE56605E71}"/>
              </a:ext>
            </a:extLst>
          </p:cNvPr>
          <p:cNvSpPr txBox="1">
            <a:spLocks/>
          </p:cNvSpPr>
          <p:nvPr/>
        </p:nvSpPr>
        <p:spPr>
          <a:xfrm>
            <a:off x="619338" y="1525016"/>
            <a:ext cx="6558279" cy="43150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Unusual or changed patterns of interactions </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Excessive anxiety </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Depressed, lethargic, rapid speech</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Swollen, red eyes</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Changes in personal dress and/or hygiene </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Repeated requests for special consideration</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Highly emotional</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Unusual or exaggerated emotional responses which appear inappropriate to the situations </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Irritability or outburst of anger </a:t>
            </a:r>
          </a:p>
          <a:p>
            <a:pPr marL="384048" marR="0" lvl="1" indent="-18288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01168" marR="0" lvl="1" indent="0" algn="ctr" defTabSz="914400" rtl="0" eaLnBrk="1" fontAlgn="auto" latinLnBrk="0" hangingPunct="1">
              <a:lnSpc>
                <a:spcPct val="100000"/>
              </a:lnSpc>
              <a:spcBef>
                <a:spcPts val="0"/>
              </a:spcBef>
              <a:spcAft>
                <a:spcPts val="0"/>
              </a:spcAft>
              <a:buClr>
                <a:srgbClr val="FF0000"/>
              </a:buClr>
              <a:buSzTx/>
              <a:buFont typeface="Calibri" pitchFamily="34" charset="0"/>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What are other characteristics? </a:t>
            </a:r>
          </a:p>
          <a:p>
            <a:pPr marL="201168" marR="0" lvl="1" indent="0" algn="l" defTabSz="914400" rtl="0" eaLnBrk="1" fontAlgn="auto" latinLnBrk="0" hangingPunct="1">
              <a:lnSpc>
                <a:spcPct val="100000"/>
              </a:lnSpc>
              <a:spcBef>
                <a:spcPts val="0"/>
              </a:spcBef>
              <a:spcAft>
                <a:spcPts val="0"/>
              </a:spcAft>
              <a:buClr>
                <a:srgbClr val="FF0000"/>
              </a:buClr>
              <a:buSzTx/>
              <a:buFont typeface="Calibri"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1ED98DE3-5477-4592-AF4D-414564571E8B}"/>
              </a:ext>
            </a:extLst>
          </p:cNvPr>
          <p:cNvSpPr txBox="1">
            <a:spLocks/>
          </p:cNvSpPr>
          <p:nvPr/>
        </p:nvSpPr>
        <p:spPr>
          <a:xfrm>
            <a:off x="-1130723" y="6393772"/>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(502) 852-5787             SAC301W</a:t>
            </a:r>
          </a:p>
        </p:txBody>
      </p:sp>
      <p:pic>
        <p:nvPicPr>
          <p:cNvPr id="15" name="Picture 2" descr="Image result for university of louisville logo">
            <a:extLst>
              <a:ext uri="{FF2B5EF4-FFF2-40B4-BE49-F238E27FC236}">
                <a16:creationId xmlns:a16="http://schemas.microsoft.com/office/drawing/2014/main" id="{010FB83A-C015-416A-8C15-F815F77F43F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9188752" y="3895823"/>
            <a:ext cx="1632558" cy="179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08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549075" y="635431"/>
            <a:ext cx="5127171" cy="1450757"/>
          </a:xfrm>
        </p:spPr>
        <p:txBody>
          <a:bodyPr>
            <a:normAutofit/>
          </a:bodyPr>
          <a:lstStyle/>
          <a:p>
            <a:r>
              <a:rPr lang="en-US" b="1" dirty="0"/>
              <a:t>CONCERNCENTER</a:t>
            </a:r>
          </a:p>
        </p:txBody>
      </p:sp>
      <p:pic>
        <p:nvPicPr>
          <p:cNvPr id="9" name="Picture 8">
            <a:extLst>
              <a:ext uri="{FF2B5EF4-FFF2-40B4-BE49-F238E27FC236}">
                <a16:creationId xmlns:a16="http://schemas.microsoft.com/office/drawing/2014/main" id="{D20C2FB4-6284-46F1-A91E-93BCC7B58F64}"/>
              </a:ext>
            </a:extLst>
          </p:cNvPr>
          <p:cNvPicPr>
            <a:picLocks noChangeAspect="1"/>
          </p:cNvPicPr>
          <p:nvPr/>
        </p:nvPicPr>
        <p:blipFill>
          <a:blip r:embed="rId2"/>
          <a:stretch>
            <a:fillRect/>
          </a:stretch>
        </p:blipFill>
        <p:spPr>
          <a:xfrm>
            <a:off x="1059997" y="645106"/>
            <a:ext cx="4618017" cy="5247747"/>
          </a:xfrm>
          <a:prstGeom prst="rect">
            <a:avLst/>
          </a:prstGeom>
        </p:spPr>
      </p:pic>
      <p:cxnSp>
        <p:nvCxnSpPr>
          <p:cNvPr id="16" name="Straight Connector 15">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411684" y="5321298"/>
            <a:ext cx="5127172" cy="674793"/>
          </a:xfrm>
        </p:spPr>
        <p:txBody>
          <a:bodyPr>
            <a:normAutofit fontScale="85000" lnSpcReduction="20000"/>
          </a:bodyPr>
          <a:lstStyle/>
          <a:p>
            <a:pPr algn="ctr"/>
            <a:endParaRPr lang="en-US" dirty="0">
              <a:hlinkClick r:id="" action="ppaction://hlinkfile"/>
            </a:endParaRPr>
          </a:p>
          <a:p>
            <a:pPr algn="ctr"/>
            <a:r>
              <a:rPr lang="en-US" dirty="0">
                <a:hlinkClick r:id="" action="ppaction://hlinkfile"/>
              </a:rPr>
              <a:t>LOUISVILLE.CONCERNCENTER.COM</a:t>
            </a:r>
            <a:endParaRPr lang="en-US" dirty="0"/>
          </a:p>
          <a:p>
            <a:pPr algn="ctr"/>
            <a:endParaRPr lang="en-US" dirty="0"/>
          </a:p>
          <a:p>
            <a:pPr algn="ctr"/>
            <a:endParaRPr lang="en-US" dirty="0"/>
          </a:p>
          <a:p>
            <a:pPr algn="ctr"/>
            <a:endParaRPr lang="en-US" dirty="0"/>
          </a:p>
        </p:txBody>
      </p:sp>
      <p:sp>
        <p:nvSpPr>
          <p:cNvPr id="18" name="Rectangle 1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Qr code&#10;&#10;Description automatically generated">
            <a:extLst>
              <a:ext uri="{FF2B5EF4-FFF2-40B4-BE49-F238E27FC236}">
                <a16:creationId xmlns:a16="http://schemas.microsoft.com/office/drawing/2014/main" id="{CF6B1F87-F37F-4C83-B6BC-70E49837E059}"/>
              </a:ext>
            </a:extLst>
          </p:cNvPr>
          <p:cNvPicPr>
            <a:picLocks noChangeAspect="1"/>
          </p:cNvPicPr>
          <p:nvPr/>
        </p:nvPicPr>
        <p:blipFill>
          <a:blip r:embed="rId3"/>
          <a:stretch>
            <a:fillRect/>
          </a:stretch>
        </p:blipFill>
        <p:spPr>
          <a:xfrm>
            <a:off x="7276961" y="2284770"/>
            <a:ext cx="3396617" cy="3396617"/>
          </a:xfrm>
          <a:prstGeom prst="rect">
            <a:avLst/>
          </a:prstGeom>
        </p:spPr>
      </p:pic>
      <p:sp>
        <p:nvSpPr>
          <p:cNvPr id="15" name="Subtitle 2">
            <a:extLst>
              <a:ext uri="{FF2B5EF4-FFF2-40B4-BE49-F238E27FC236}">
                <a16:creationId xmlns:a16="http://schemas.microsoft.com/office/drawing/2014/main" id="{86C1F5E4-732E-45DE-A2FF-11601C6BAA8F}"/>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2318591752"/>
      </p:ext>
    </p:extLst>
  </p:cSld>
  <p:clrMapOvr>
    <a:masterClrMapping/>
  </p:clrMapOvr>
  <mc:AlternateContent xmlns:mc="http://schemas.openxmlformats.org/markup-compatibility/2006" xmlns:p14="http://schemas.microsoft.com/office/powerpoint/2010/main">
    <mc:Choice Requires="p14">
      <p:transition spd="slow" p14:dur="2000" advTm="63498"/>
    </mc:Choice>
    <mc:Fallback xmlns="">
      <p:transition spd="slow" advTm="6349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9A53A7-4F33-4EDF-BDD3-30992B3625DE}"/>
              </a:ext>
            </a:extLst>
          </p:cNvPr>
          <p:cNvSpPr>
            <a:spLocks noGrp="1"/>
          </p:cNvSpPr>
          <p:nvPr>
            <p:ph sz="half" idx="1"/>
          </p:nvPr>
        </p:nvSpPr>
        <p:spPr>
          <a:xfrm>
            <a:off x="5980470" y="2321365"/>
            <a:ext cx="5860076" cy="3685592"/>
          </a:xfrm>
        </p:spPr>
        <p:txBody>
          <a:bodyPr vert="horz" lIns="91440" tIns="45720" rIns="91440" bIns="45720" rtlCol="0" anchor="t">
            <a:normAutofit/>
          </a:bodyPr>
          <a:lstStyle/>
          <a:p>
            <a:pPr marL="285750" indent="-285750">
              <a:buFont typeface="Arial" panose="020B0604020202020204" pitchFamily="34" charset="0"/>
              <a:buChar char="•"/>
            </a:pPr>
            <a:r>
              <a:rPr lang="en-US" sz="2000" dirty="0"/>
              <a:t>3,316 uses by 902 unique users in Fall 2022</a:t>
            </a:r>
          </a:p>
          <a:p>
            <a:pPr marL="285750" indent="-285750">
              <a:buFont typeface="Arial" panose="020B0604020202020204" pitchFamily="34" charset="0"/>
              <a:buChar char="•"/>
            </a:pPr>
            <a:r>
              <a:rPr lang="en-US" sz="2000" dirty="0"/>
              <a:t>Renovation and expansion as a result of a gift from Commonwealth Credit Union</a:t>
            </a:r>
          </a:p>
          <a:p>
            <a:pPr marL="285750" indent="-285750">
              <a:buFont typeface="Arial" panose="020B0604020202020204" pitchFamily="34" charset="0"/>
              <a:buChar char="•"/>
            </a:pPr>
            <a:r>
              <a:rPr lang="en-US" sz="2000" dirty="0"/>
              <a:t>Partnerships with Kroger and Dare to Care</a:t>
            </a:r>
          </a:p>
          <a:p>
            <a:pPr marL="285750" indent="-285750">
              <a:buFont typeface="Arial" panose="020B0604020202020204" pitchFamily="34" charset="0"/>
              <a:buChar char="•"/>
            </a:pPr>
            <a:r>
              <a:rPr lang="en-US" sz="2000" dirty="0"/>
              <a:t>UofL students and employees</a:t>
            </a:r>
          </a:p>
          <a:p>
            <a:pPr algn="ctr">
              <a:lnSpc>
                <a:spcPct val="90000"/>
              </a:lnSpc>
              <a:spcAft>
                <a:spcPts val="600"/>
              </a:spcAft>
            </a:pPr>
            <a:endParaRPr lang="en-US" sz="2000" dirty="0"/>
          </a:p>
          <a:p>
            <a:pPr algn="ctr">
              <a:lnSpc>
                <a:spcPct val="90000"/>
              </a:lnSpc>
              <a:spcAft>
                <a:spcPts val="600"/>
              </a:spcAft>
            </a:pPr>
            <a:r>
              <a:rPr lang="en-US" sz="2000" b="1" dirty="0"/>
              <a:t>Located in the Student Activities Center, 3</a:t>
            </a:r>
            <a:r>
              <a:rPr lang="en-US" sz="2000" b="1" baseline="30000" dirty="0"/>
              <a:t>rd</a:t>
            </a:r>
            <a:r>
              <a:rPr lang="en-US" sz="2000" b="1" dirty="0"/>
              <a:t> floor</a:t>
            </a:r>
          </a:p>
        </p:txBody>
      </p:sp>
      <p:sp>
        <p:nvSpPr>
          <p:cNvPr id="3" name="Title 2">
            <a:extLst>
              <a:ext uri="{FF2B5EF4-FFF2-40B4-BE49-F238E27FC236}">
                <a16:creationId xmlns:a16="http://schemas.microsoft.com/office/drawing/2014/main" id="{B682060B-B34A-4B03-AA65-EF89878F11F7}"/>
              </a:ext>
            </a:extLst>
          </p:cNvPr>
          <p:cNvSpPr>
            <a:spLocks noGrp="1"/>
          </p:cNvSpPr>
          <p:nvPr>
            <p:ph type="ctrTitle"/>
          </p:nvPr>
        </p:nvSpPr>
        <p:spPr>
          <a:xfrm>
            <a:off x="5980470" y="513908"/>
            <a:ext cx="6032089" cy="1265852"/>
          </a:xfrm>
        </p:spPr>
        <p:txBody>
          <a:bodyPr/>
          <a:lstStyle/>
          <a:p>
            <a:r>
              <a:rPr lang="en-US" dirty="0"/>
              <a:t>COMMONWEALTH CREDIT UNION CARDINAL CUPBOARD FOOD PANTRY</a:t>
            </a:r>
          </a:p>
        </p:txBody>
      </p:sp>
      <p:pic>
        <p:nvPicPr>
          <p:cNvPr id="7" name="Picture Placeholder 6" descr="A picture containing text, sign, shop, store&#10;&#10;Description automatically generated">
            <a:extLst>
              <a:ext uri="{FF2B5EF4-FFF2-40B4-BE49-F238E27FC236}">
                <a16:creationId xmlns:a16="http://schemas.microsoft.com/office/drawing/2014/main" id="{7265F2E8-6D2D-4D1C-8618-5FB91EA36E26}"/>
              </a:ext>
            </a:extLst>
          </p:cNvPr>
          <p:cNvPicPr>
            <a:picLocks noGrp="1" noChangeAspect="1"/>
          </p:cNvPicPr>
          <p:nvPr>
            <p:ph type="pic" sz="quarter" idx="10"/>
          </p:nvPr>
        </p:nvPicPr>
        <p:blipFill rotWithShape="1">
          <a:blip r:embed="rId2"/>
          <a:srcRect l="23965" r="23965"/>
          <a:stretch/>
        </p:blipFill>
        <p:spPr/>
      </p:pic>
      <p:sp>
        <p:nvSpPr>
          <p:cNvPr id="8" name="TextBox 7">
            <a:extLst>
              <a:ext uri="{FF2B5EF4-FFF2-40B4-BE49-F238E27FC236}">
                <a16:creationId xmlns:a16="http://schemas.microsoft.com/office/drawing/2014/main" id="{3FE63AE5-A32D-48A8-89C5-D7A546FC8C93}"/>
              </a:ext>
            </a:extLst>
          </p:cNvPr>
          <p:cNvSpPr txBox="1"/>
          <p:nvPr/>
        </p:nvSpPr>
        <p:spPr>
          <a:xfrm>
            <a:off x="5980471" y="6274796"/>
            <a:ext cx="5257800" cy="276999"/>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636363"/>
                </a:solidFill>
                <a:effectLst/>
                <a:uLnTx/>
                <a:uFillTx/>
                <a:latin typeface="Calibri Light" panose="020F0302020204030204"/>
                <a:ea typeface="+mn-ea"/>
                <a:cs typeface="Arial Narrow" panose="020B0604020202020204" pitchFamily="34" charset="0"/>
              </a:rPr>
              <a:t>*Academic Year 2021-2022</a:t>
            </a:r>
          </a:p>
        </p:txBody>
      </p:sp>
    </p:spTree>
    <p:extLst>
      <p:ext uri="{BB962C8B-B14F-4D97-AF65-F5344CB8AC3E}">
        <p14:creationId xmlns:p14="http://schemas.microsoft.com/office/powerpoint/2010/main" val="1185020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ogo&#10;&#10;Description automatically generated">
            <a:extLst>
              <a:ext uri="{FF2B5EF4-FFF2-40B4-BE49-F238E27FC236}">
                <a16:creationId xmlns:a16="http://schemas.microsoft.com/office/drawing/2014/main" id="{5A7AD3B8-9B83-0707-10D0-3A770C40C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34" y="83312"/>
            <a:ext cx="7705850" cy="1823521"/>
          </a:xfrm>
          <a:prstGeom prst="rect">
            <a:avLst/>
          </a:prstGeom>
        </p:spPr>
      </p:pic>
      <p:sp>
        <p:nvSpPr>
          <p:cNvPr id="7" name="Content Placeholder 4">
            <a:extLst>
              <a:ext uri="{FF2B5EF4-FFF2-40B4-BE49-F238E27FC236}">
                <a16:creationId xmlns:a16="http://schemas.microsoft.com/office/drawing/2014/main" id="{3B61FE6A-1255-87CE-979B-CE160CE1AE46}"/>
              </a:ext>
            </a:extLst>
          </p:cNvPr>
          <p:cNvSpPr txBox="1">
            <a:spLocks/>
          </p:cNvSpPr>
          <p:nvPr/>
        </p:nvSpPr>
        <p:spPr>
          <a:xfrm>
            <a:off x="588078" y="1694940"/>
            <a:ext cx="10061676" cy="51630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SF MT" pitchFamily="2"/>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SF MT" pitchFamily="2"/>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SF MT" pitchFamily="2"/>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SF MT" pitchFamily="2"/>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SF MT" pitchFamily="2"/>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Services are covered by your student fees; we do not bill insurance. Currently enrolled students are eligible for a triage to determine services and/or referrals.</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Short-term Personal Counseling Individual and Couples*</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Groups and Workshops </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Crisis/urgent consultation: students in crisis can be seen briefly for an urgent consultation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9am-4pm</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Consultation for students and campus partners (e.g., how to help a student)</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Outreach </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LD/ADHD Testing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(sliding scale fee applies)</a:t>
            </a:r>
          </a:p>
          <a:p>
            <a:pPr marL="800100" marR="0" lvl="1"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Referrals to on or off campus services</a:t>
            </a:r>
          </a:p>
          <a:p>
            <a:pPr marL="342900" marR="0" lvl="0" indent="-34290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Licensed professional staff includes psychologists, counselors, therapists, and social workers; Graduate trainees also provide services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 licensed staff supervision)</a:t>
            </a: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tabLst/>
              <a:defRPr/>
            </a:pPr>
            <a:r>
              <a:rPr kumimoji="0" lang="en-US" sz="11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*“Couple” is loosely defined as any two people; only one has to be a UofL student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SF MT" pitchFamily="2"/>
              <a:ea typeface="+mn-ea"/>
              <a:cs typeface="+mn-cs"/>
            </a:endParaRPr>
          </a:p>
        </p:txBody>
      </p:sp>
      <p:sp>
        <p:nvSpPr>
          <p:cNvPr id="2" name="TextBox 1">
            <a:extLst>
              <a:ext uri="{FF2B5EF4-FFF2-40B4-BE49-F238E27FC236}">
                <a16:creationId xmlns:a16="http://schemas.microsoft.com/office/drawing/2014/main" id="{CAC07617-94F6-566D-6506-102E62C162F6}"/>
              </a:ext>
            </a:extLst>
          </p:cNvPr>
          <p:cNvSpPr txBox="1"/>
          <p:nvPr/>
        </p:nvSpPr>
        <p:spPr>
          <a:xfrm>
            <a:off x="838200" y="6451523"/>
            <a:ext cx="870091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louisville.edu/counseling    coping@louisville.edu       502-852-6585     SAC W204</a:t>
            </a:r>
          </a:p>
        </p:txBody>
      </p:sp>
    </p:spTree>
    <p:extLst>
      <p:ext uri="{BB962C8B-B14F-4D97-AF65-F5344CB8AC3E}">
        <p14:creationId xmlns:p14="http://schemas.microsoft.com/office/powerpoint/2010/main" val="4146962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6225-FF9B-7586-8145-E7B3061CB9D6}"/>
              </a:ext>
            </a:extLst>
          </p:cNvPr>
          <p:cNvSpPr>
            <a:spLocks noGrp="1"/>
          </p:cNvSpPr>
          <p:nvPr>
            <p:ph type="title"/>
          </p:nvPr>
        </p:nvSpPr>
        <p:spPr/>
        <p:txBody>
          <a:bodyPr>
            <a:normAutofit/>
          </a:bodyPr>
          <a:lstStyle/>
          <a:p>
            <a:pPr algn="l"/>
            <a:r>
              <a:rPr lang="en-US" sz="4000" b="1" dirty="0">
                <a:latin typeface="Arial" panose="020B0604020202020204" pitchFamily="34" charset="0"/>
                <a:cs typeface="Arial" panose="020B0604020202020204" pitchFamily="34" charset="0"/>
              </a:rPr>
              <a:t>Disability Resource Center (DRC)</a:t>
            </a:r>
          </a:p>
        </p:txBody>
      </p:sp>
      <p:sp>
        <p:nvSpPr>
          <p:cNvPr id="4" name="Content Placeholder 2">
            <a:extLst>
              <a:ext uri="{FF2B5EF4-FFF2-40B4-BE49-F238E27FC236}">
                <a16:creationId xmlns:a16="http://schemas.microsoft.com/office/drawing/2014/main" id="{F46DA703-D220-C003-6598-5483A983BE74}"/>
              </a:ext>
            </a:extLst>
          </p:cNvPr>
          <p:cNvSpPr txBox="1">
            <a:spLocks/>
          </p:cNvSpPr>
          <p:nvPr/>
        </p:nvSpPr>
        <p:spPr>
          <a:xfrm>
            <a:off x="1123218" y="1835214"/>
            <a:ext cx="10984089" cy="5267070"/>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SF MT" pitchFamily="2"/>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SF MT" pitchFamily="2"/>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SF MT" pitchFamily="2"/>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SF MT" pitchFamily="2"/>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SF MT" pitchFamily="2"/>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receives services from the DRC?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disabilities represented among our student population include but are not limited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disabilities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ADHD/ADD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Mental health conditions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Autism Spectrum Disorder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students request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Students with disabilities are encouraged to contact the DRC early to inquire about support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Getting Started Checklist on DRC website for step-by-step instructions.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do students need to provide to be eligible?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DRC requires documentation of students’ disabilities in order to determine their eligibility for accommodations. Documentation Guidelines provided on the DRC website explain the points that should be covered.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Unlike K-12, students must self-disclose their disability and request specific accommodations once they reach college.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SF MT" pitchFamily="2"/>
              <a:ea typeface="+mn-ea"/>
              <a:cs typeface="+mn-cs"/>
            </a:endParaRPr>
          </a:p>
        </p:txBody>
      </p:sp>
      <p:sp>
        <p:nvSpPr>
          <p:cNvPr id="5" name="TextBox 4">
            <a:extLst>
              <a:ext uri="{FF2B5EF4-FFF2-40B4-BE49-F238E27FC236}">
                <a16:creationId xmlns:a16="http://schemas.microsoft.com/office/drawing/2014/main" id="{5AD69924-DB2A-6BFF-550D-DB4C2A467052}"/>
              </a:ext>
            </a:extLst>
          </p:cNvPr>
          <p:cNvSpPr txBox="1"/>
          <p:nvPr/>
        </p:nvSpPr>
        <p:spPr>
          <a:xfrm>
            <a:off x="1128889" y="6354213"/>
            <a:ext cx="84102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louisville.edu/disability      askdrc@louisville.edu       502-852-6938     Stevenson Hall 119</a:t>
            </a:r>
          </a:p>
        </p:txBody>
      </p:sp>
      <p:sp>
        <p:nvSpPr>
          <p:cNvPr id="9" name="TextBox 8">
            <a:extLst>
              <a:ext uri="{FF2B5EF4-FFF2-40B4-BE49-F238E27FC236}">
                <a16:creationId xmlns:a16="http://schemas.microsoft.com/office/drawing/2014/main" id="{D6C98358-F3EC-5A5C-ECEC-662CF647252D}"/>
              </a:ext>
            </a:extLst>
          </p:cNvPr>
          <p:cNvSpPr txBox="1"/>
          <p:nvPr/>
        </p:nvSpPr>
        <p:spPr>
          <a:xfrm>
            <a:off x="4972782" y="2530677"/>
            <a:ext cx="6096000" cy="923330"/>
          </a:xfrm>
          <a:prstGeom prst="rect">
            <a:avLst/>
          </a:prstGeom>
          <a:noFill/>
        </p:spPr>
        <p:txBody>
          <a:bodyPr wrap="square">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Chronic health conditions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 or hearing loss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disabilities</a:t>
            </a:r>
          </a:p>
        </p:txBody>
      </p:sp>
      <p:pic>
        <p:nvPicPr>
          <p:cNvPr id="11" name="Picture 10">
            <a:extLst>
              <a:ext uri="{FF2B5EF4-FFF2-40B4-BE49-F238E27FC236}">
                <a16:creationId xmlns:a16="http://schemas.microsoft.com/office/drawing/2014/main" id="{BCAFA4D6-AA60-92B3-8D23-3A1C8DD15E5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0023805" y="74014"/>
            <a:ext cx="1852571" cy="2173489"/>
          </a:xfrm>
          <a:prstGeom prst="rect">
            <a:avLst/>
          </a:prstGeom>
        </p:spPr>
      </p:pic>
    </p:spTree>
    <p:extLst>
      <p:ext uri="{BB962C8B-B14F-4D97-AF65-F5344CB8AC3E}">
        <p14:creationId xmlns:p14="http://schemas.microsoft.com/office/powerpoint/2010/main" val="1443260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730000" y="639097"/>
            <a:ext cx="4813072" cy="3686015"/>
          </a:xfrm>
        </p:spPr>
        <p:txBody>
          <a:bodyPr vert="horz" lIns="91440" tIns="45720" rIns="91440" bIns="45720" rtlCol="0" anchor="b">
            <a:normAutofit/>
          </a:bodyPr>
          <a:lstStyle/>
          <a:p>
            <a:pPr algn="ctr"/>
            <a:r>
              <a:rPr lang="en-US" sz="6000" b="1" dirty="0">
                <a:solidFill>
                  <a:schemeClr val="tx1">
                    <a:lumMod val="85000"/>
                    <a:lumOff val="15000"/>
                  </a:schemeClr>
                </a:solidFill>
              </a:rPr>
              <a:t>REPORT A CONCERN FORM</a:t>
            </a:r>
          </a:p>
        </p:txBody>
      </p:sp>
      <p:pic>
        <p:nvPicPr>
          <p:cNvPr id="11" name="Picture 10" descr="Graphical user interface, website&#10;&#10;Description automatically generated">
            <a:extLst>
              <a:ext uri="{FF2B5EF4-FFF2-40B4-BE49-F238E27FC236}">
                <a16:creationId xmlns:a16="http://schemas.microsoft.com/office/drawing/2014/main" id="{BAF93E8D-1CAF-4434-8E9B-FE988EECC9C4}"/>
              </a:ext>
            </a:extLst>
          </p:cNvPr>
          <p:cNvPicPr>
            <a:picLocks noChangeAspect="1"/>
          </p:cNvPicPr>
          <p:nvPr/>
        </p:nvPicPr>
        <p:blipFill rotWithShape="1">
          <a:blip r:embed="rId2"/>
          <a:srcRect b="7002"/>
          <a:stretch/>
        </p:blipFill>
        <p:spPr>
          <a:xfrm>
            <a:off x="633999" y="640081"/>
            <a:ext cx="5462001" cy="5054156"/>
          </a:xfrm>
          <a:prstGeom prst="rect">
            <a:avLst/>
          </a:prstGeom>
        </p:spPr>
      </p:pic>
      <p:cxnSp>
        <p:nvCxnSpPr>
          <p:cNvPr id="44" name="Straight Connector 4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85B92BC-678C-4E14-97E6-3227DEF86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D2644120-A6B9-4D5C-8A60-E2F4CC22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Arrow: Left 27">
            <a:extLst>
              <a:ext uri="{FF2B5EF4-FFF2-40B4-BE49-F238E27FC236}">
                <a16:creationId xmlns:a16="http://schemas.microsoft.com/office/drawing/2014/main" id="{787A27AA-D6A4-4F28-B4F9-E343707E4264}"/>
              </a:ext>
            </a:extLst>
          </p:cNvPr>
          <p:cNvSpPr/>
          <p:nvPr/>
        </p:nvSpPr>
        <p:spPr>
          <a:xfrm rot="9073864">
            <a:off x="3530599" y="3071657"/>
            <a:ext cx="1020445" cy="534282"/>
          </a:xfrm>
          <a:prstGeom prst="leftArrow">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Subtitle 2">
            <a:extLst>
              <a:ext uri="{FF2B5EF4-FFF2-40B4-BE49-F238E27FC236}">
                <a16:creationId xmlns:a16="http://schemas.microsoft.com/office/drawing/2014/main" id="{C5FB6DCD-675B-4663-993A-C7CD5D1B67BB}"/>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
        <p:nvSpPr>
          <p:cNvPr id="33" name="TextBox 32">
            <a:extLst>
              <a:ext uri="{FF2B5EF4-FFF2-40B4-BE49-F238E27FC236}">
                <a16:creationId xmlns:a16="http://schemas.microsoft.com/office/drawing/2014/main" id="{16E4EC13-9185-476C-9E6D-5F7817AD1CFB}"/>
              </a:ext>
            </a:extLst>
          </p:cNvPr>
          <p:cNvSpPr txBox="1"/>
          <p:nvPr/>
        </p:nvSpPr>
        <p:spPr>
          <a:xfrm>
            <a:off x="5951613" y="4501729"/>
            <a:ext cx="6096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www.louisville.edu/dos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586694"/>
      </p:ext>
    </p:extLst>
  </p:cSld>
  <p:clrMapOvr>
    <a:masterClrMapping/>
  </p:clrMapOvr>
  <mc:AlternateContent xmlns:mc="http://schemas.openxmlformats.org/markup-compatibility/2006" xmlns:p14="http://schemas.microsoft.com/office/powerpoint/2010/main">
    <mc:Choice Requires="p14">
      <p:transition spd="slow" p14:dur="2000" advTm="63498"/>
    </mc:Choice>
    <mc:Fallback xmlns="">
      <p:transition spd="slow" advTm="6349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B9D1B0-8049-46D3-8BE8-E0F2911AAC43}"/>
              </a:ext>
            </a:extLst>
          </p:cNvPr>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4DC933-D3DF-C04A-9322-7E60FF1C6B64}" type="slidenum">
              <a:rPr kumimoji="0" lang="en-US" altLang="en-US" sz="105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alt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3" descr="image001">
            <a:extLst>
              <a:ext uri="{FF2B5EF4-FFF2-40B4-BE49-F238E27FC236}">
                <a16:creationId xmlns:a16="http://schemas.microsoft.com/office/drawing/2014/main" id="{D817BB4F-2C36-472E-92BF-0D3DC20FB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20" y="1411894"/>
            <a:ext cx="41910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2EAB7D1-98B8-497C-BB06-65ABC7EE2451}"/>
              </a:ext>
            </a:extLst>
          </p:cNvPr>
          <p:cNvPicPr>
            <a:picLocks noChangeAspect="1"/>
          </p:cNvPicPr>
          <p:nvPr/>
        </p:nvPicPr>
        <p:blipFill>
          <a:blip r:embed="rId4"/>
          <a:stretch>
            <a:fillRect/>
          </a:stretch>
        </p:blipFill>
        <p:spPr>
          <a:xfrm>
            <a:off x="6498251" y="1262305"/>
            <a:ext cx="4938109" cy="3813901"/>
          </a:xfrm>
          <a:prstGeom prst="rect">
            <a:avLst/>
          </a:prstGeom>
        </p:spPr>
      </p:pic>
      <p:pic>
        <p:nvPicPr>
          <p:cNvPr id="2" name="Picture 1">
            <a:extLst>
              <a:ext uri="{FF2B5EF4-FFF2-40B4-BE49-F238E27FC236}">
                <a16:creationId xmlns:a16="http://schemas.microsoft.com/office/drawing/2014/main" id="{14318E93-81A2-4A79-845D-6CDE48BE4046}"/>
              </a:ext>
            </a:extLst>
          </p:cNvPr>
          <p:cNvPicPr>
            <a:picLocks noChangeAspect="1"/>
          </p:cNvPicPr>
          <p:nvPr/>
        </p:nvPicPr>
        <p:blipFill>
          <a:blip r:embed="rId5"/>
          <a:stretch>
            <a:fillRect/>
          </a:stretch>
        </p:blipFill>
        <p:spPr>
          <a:xfrm>
            <a:off x="3080856" y="202433"/>
            <a:ext cx="5886450" cy="971550"/>
          </a:xfrm>
          <a:prstGeom prst="rect">
            <a:avLst/>
          </a:prstGeom>
        </p:spPr>
      </p:pic>
      <p:sp>
        <p:nvSpPr>
          <p:cNvPr id="4" name="Rectangle 3">
            <a:extLst>
              <a:ext uri="{FF2B5EF4-FFF2-40B4-BE49-F238E27FC236}">
                <a16:creationId xmlns:a16="http://schemas.microsoft.com/office/drawing/2014/main" id="{1192ADCD-24E7-4C47-BC0B-922422350836}"/>
              </a:ext>
            </a:extLst>
          </p:cNvPr>
          <p:cNvSpPr/>
          <p:nvPr/>
        </p:nvSpPr>
        <p:spPr>
          <a:xfrm>
            <a:off x="1703644" y="5324084"/>
            <a:ext cx="9589213" cy="584775"/>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Campus Calendar: </a:t>
            </a:r>
            <a:r>
              <a:rPr kumimoji="0" lang="en-US"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www.louisville.edu/events</a:t>
            </a:r>
            <a:endParaRPr kumimoji="0" lang="en-US"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3378444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24B6C6-0B7A-556A-1781-47CD54CF5E8B}"/>
              </a:ext>
            </a:extLst>
          </p:cNvPr>
          <p:cNvSpPr txBox="1">
            <a:spLocks/>
          </p:cNvSpPr>
          <p:nvPr/>
        </p:nvSpPr>
        <p:spPr>
          <a:xfrm>
            <a:off x="186432" y="77083"/>
            <a:ext cx="11390050" cy="1311564"/>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3600" b="1" i="0" kern="1200" cap="all" baseline="0">
                <a:solidFill>
                  <a:schemeClr val="bg1"/>
                </a:solidFill>
                <a:latin typeface="Gotham Office" panose="02000000000000000000" pitchFamily="2" charset="0"/>
                <a:ea typeface="+mj-ea"/>
                <a:cs typeface="Arial Narrow"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a:ln>
                  <a:noFill/>
                </a:ln>
                <a:solidFill>
                  <a:srgbClr val="FFFFFF"/>
                </a:solidFill>
                <a:effectLst/>
                <a:uLnTx/>
                <a:uFillTx/>
                <a:latin typeface="Gotham Office"/>
                <a:ea typeface="+mj-ea"/>
              </a:rPr>
              <a:t>International Student &amp; Scholar Services STAFF</a:t>
            </a:r>
            <a:endParaRPr kumimoji="0" lang="en-US" sz="3000" b="1" i="0" u="none" strike="noStrike" kern="1200" cap="all" spc="0" normalizeH="0" baseline="0" noProof="0" dirty="0">
              <a:ln>
                <a:noFill/>
              </a:ln>
              <a:solidFill>
                <a:srgbClr val="FFFFFF"/>
              </a:solidFill>
              <a:effectLst/>
              <a:uLnTx/>
              <a:uFillTx/>
              <a:latin typeface="Gotham Office" panose="02000000000000000000" pitchFamily="2" charset="0"/>
              <a:ea typeface="+mj-ea"/>
            </a:endParaRPr>
          </a:p>
        </p:txBody>
      </p:sp>
      <p:sp>
        <p:nvSpPr>
          <p:cNvPr id="6" name="TextBox 5">
            <a:extLst>
              <a:ext uri="{FF2B5EF4-FFF2-40B4-BE49-F238E27FC236}">
                <a16:creationId xmlns:a16="http://schemas.microsoft.com/office/drawing/2014/main" id="{64D4B5B9-9CC2-4664-7078-09076E02A0EF}"/>
              </a:ext>
            </a:extLst>
          </p:cNvPr>
          <p:cNvSpPr txBox="1"/>
          <p:nvPr/>
        </p:nvSpPr>
        <p:spPr>
          <a:xfrm>
            <a:off x="6914496" y="1915445"/>
            <a:ext cx="3479914" cy="707886"/>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Janice Kim</a:t>
            </a:r>
            <a:br>
              <a:rPr kumimoji="0" lang="en-US" sz="2000" b="0" i="0" u="none" strike="noStrike" kern="1200" cap="none" spc="0" normalizeH="0" baseline="0" noProof="0" dirty="0">
                <a:ln>
                  <a:noFill/>
                </a:ln>
                <a:solidFill>
                  <a:srgbClr val="FFFFFF"/>
                </a:solidFill>
                <a:effectLst/>
                <a:uLnTx/>
                <a:uFillTx/>
                <a:latin typeface="Arial"/>
                <a:ea typeface="+mn-ea"/>
                <a:cs typeface="Arial"/>
              </a:rPr>
            </a:br>
            <a:r>
              <a:rPr kumimoji="0" lang="en-US" sz="2000" b="0" i="0" u="none" strike="noStrike" kern="1200" cap="none" spc="0" normalizeH="0" baseline="0" noProof="0" dirty="0">
                <a:ln>
                  <a:noFill/>
                </a:ln>
                <a:solidFill>
                  <a:srgbClr val="FFFFFF"/>
                </a:solidFill>
                <a:effectLst/>
                <a:uLnTx/>
                <a:uFillTx/>
                <a:latin typeface="Arial"/>
                <a:ea typeface="+mn-ea"/>
                <a:cs typeface="Arial"/>
              </a:rPr>
              <a:t>Director</a:t>
            </a:r>
          </a:p>
        </p:txBody>
      </p:sp>
      <p:sp>
        <p:nvSpPr>
          <p:cNvPr id="7" name="TextBox 6">
            <a:extLst>
              <a:ext uri="{FF2B5EF4-FFF2-40B4-BE49-F238E27FC236}">
                <a16:creationId xmlns:a16="http://schemas.microsoft.com/office/drawing/2014/main" id="{F49497D5-9C89-AC3B-F204-4A9E8BFA279B}"/>
              </a:ext>
            </a:extLst>
          </p:cNvPr>
          <p:cNvSpPr txBox="1"/>
          <p:nvPr/>
        </p:nvSpPr>
        <p:spPr>
          <a:xfrm>
            <a:off x="9598976" y="4463983"/>
            <a:ext cx="1995017" cy="400110"/>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Seyda Muratova</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8" name="TextBox 7">
            <a:extLst>
              <a:ext uri="{FF2B5EF4-FFF2-40B4-BE49-F238E27FC236}">
                <a16:creationId xmlns:a16="http://schemas.microsoft.com/office/drawing/2014/main" id="{7594DE94-D658-6C23-47AB-B99B99A91B1E}"/>
              </a:ext>
            </a:extLst>
          </p:cNvPr>
          <p:cNvSpPr txBox="1"/>
          <p:nvPr/>
        </p:nvSpPr>
        <p:spPr>
          <a:xfrm>
            <a:off x="187863" y="4435503"/>
            <a:ext cx="1997785" cy="646331"/>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Connie Martinez</a:t>
            </a:r>
            <a:br>
              <a:rPr kumimoji="0" lang="en-US" sz="20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b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pic>
        <p:nvPicPr>
          <p:cNvPr id="11" name="Picture 11">
            <a:extLst>
              <a:ext uri="{FF2B5EF4-FFF2-40B4-BE49-F238E27FC236}">
                <a16:creationId xmlns:a16="http://schemas.microsoft.com/office/drawing/2014/main" id="{268BB33E-A2A1-D310-2233-4F98CB0C5508}"/>
              </a:ext>
            </a:extLst>
          </p:cNvPr>
          <p:cNvPicPr>
            <a:picLocks noChangeAspect="1"/>
          </p:cNvPicPr>
          <p:nvPr/>
        </p:nvPicPr>
        <p:blipFill rotWithShape="1">
          <a:blip r:embed="rId2"/>
          <a:srcRect l="13127" t="14820" r="13267" b="15109"/>
          <a:stretch/>
        </p:blipFill>
        <p:spPr>
          <a:xfrm>
            <a:off x="7052420" y="3440726"/>
            <a:ext cx="2204595" cy="2770200"/>
          </a:xfrm>
          <a:prstGeom prst="rect">
            <a:avLst/>
          </a:prstGeom>
          <a:noFill/>
        </p:spPr>
      </p:pic>
      <p:pic>
        <p:nvPicPr>
          <p:cNvPr id="13" name="Picture 13">
            <a:extLst>
              <a:ext uri="{FF2B5EF4-FFF2-40B4-BE49-F238E27FC236}">
                <a16:creationId xmlns:a16="http://schemas.microsoft.com/office/drawing/2014/main" id="{49ABA764-D8D2-6B86-7965-EEAA39BCF72A}"/>
              </a:ext>
            </a:extLst>
          </p:cNvPr>
          <p:cNvPicPr>
            <a:picLocks noChangeAspect="1"/>
          </p:cNvPicPr>
          <p:nvPr/>
        </p:nvPicPr>
        <p:blipFill>
          <a:blip r:embed="rId3"/>
          <a:stretch>
            <a:fillRect/>
          </a:stretch>
        </p:blipFill>
        <p:spPr>
          <a:xfrm>
            <a:off x="2185648" y="3470440"/>
            <a:ext cx="2116440" cy="2817286"/>
          </a:xfrm>
          <a:prstGeom prst="rect">
            <a:avLst/>
          </a:prstGeom>
        </p:spPr>
      </p:pic>
      <p:sp>
        <p:nvSpPr>
          <p:cNvPr id="16" name="Rectangle 15">
            <a:extLst>
              <a:ext uri="{FF2B5EF4-FFF2-40B4-BE49-F238E27FC236}">
                <a16:creationId xmlns:a16="http://schemas.microsoft.com/office/drawing/2014/main" id="{61966730-F1EF-285A-601C-400A56F2D4E0}"/>
              </a:ext>
            </a:extLst>
          </p:cNvPr>
          <p:cNvSpPr/>
          <p:nvPr/>
        </p:nvSpPr>
        <p:spPr>
          <a:xfrm>
            <a:off x="9587345" y="6379597"/>
            <a:ext cx="2216728" cy="368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descr="A person wearing glasses&#10;&#10;Description automatically generated with medium confidence">
            <a:extLst>
              <a:ext uri="{FF2B5EF4-FFF2-40B4-BE49-F238E27FC236}">
                <a16:creationId xmlns:a16="http://schemas.microsoft.com/office/drawing/2014/main" id="{B1BB9FBF-0F25-B070-3823-FF24209F5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639" y="1077074"/>
            <a:ext cx="1995016" cy="2817287"/>
          </a:xfrm>
          <a:prstGeom prst="rect">
            <a:avLst/>
          </a:prstGeom>
        </p:spPr>
      </p:pic>
    </p:spTree>
    <p:extLst>
      <p:ext uri="{BB962C8B-B14F-4D97-AF65-F5344CB8AC3E}">
        <p14:creationId xmlns:p14="http://schemas.microsoft.com/office/powerpoint/2010/main" val="2863236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2505" y="574106"/>
            <a:ext cx="10166989" cy="3686015"/>
          </a:xfrm>
        </p:spPr>
        <p:txBody>
          <a:bodyPr>
            <a:normAutofit/>
          </a:bodyPr>
          <a:lstStyle/>
          <a:p>
            <a:pPr algn="ctr"/>
            <a:r>
              <a:rPr lang="en-US" b="1" cap="all" dirty="0"/>
              <a:t>Dean of </a:t>
            </a:r>
            <a:br>
              <a:rPr lang="en-US" b="1" cap="all" dirty="0"/>
            </a:br>
            <a:r>
              <a:rPr lang="en-US" b="1" cap="all" dirty="0"/>
              <a:t>Students Office</a:t>
            </a:r>
          </a:p>
        </p:txBody>
      </p:sp>
      <p:sp>
        <p:nvSpPr>
          <p:cNvPr id="3" name="Subtitle 2"/>
          <p:cNvSpPr>
            <a:spLocks noGrp="1"/>
          </p:cNvSpPr>
          <p:nvPr>
            <p:ph type="subTitle" idx="1"/>
          </p:nvPr>
        </p:nvSpPr>
        <p:spPr>
          <a:xfrm>
            <a:off x="956162" y="4597400"/>
            <a:ext cx="10279673" cy="1589977"/>
          </a:xfrm>
        </p:spPr>
        <p:txBody>
          <a:bodyPr>
            <a:normAutofit/>
          </a:bodyPr>
          <a:lstStyle/>
          <a:p>
            <a:pPr algn="ctr"/>
            <a:r>
              <a:rPr lang="en-US" sz="4800" dirty="0">
                <a:solidFill>
                  <a:schemeClr val="tx1">
                    <a:lumMod val="85000"/>
                    <a:lumOff val="15000"/>
                  </a:schemeClr>
                </a:solidFill>
              </a:rPr>
              <a:t>QUESTIONS?</a:t>
            </a:r>
          </a:p>
        </p:txBody>
      </p:sp>
      <p:pic>
        <p:nvPicPr>
          <p:cNvPr id="11" name="Picture 2" descr="Image result for university of louisville logo">
            <a:extLst>
              <a:ext uri="{FF2B5EF4-FFF2-40B4-BE49-F238E27FC236}">
                <a16:creationId xmlns:a16="http://schemas.microsoft.com/office/drawing/2014/main" id="{E3771F9E-8454-4FE4-90BE-A55DEE0538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08542" y="670623"/>
            <a:ext cx="974916" cy="1074287"/>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775D597C-CE54-4C16-BC87-9CC3A1A1B38E}"/>
              </a:ext>
            </a:extLst>
          </p:cNvPr>
          <p:cNvSpPr txBox="1">
            <a:spLocks/>
          </p:cNvSpPr>
          <p:nvPr/>
        </p:nvSpPr>
        <p:spPr>
          <a:xfrm>
            <a:off x="1013021" y="6461564"/>
            <a:ext cx="10058400" cy="3964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FF0000"/>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www.louisivlle.edu/dos</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dos@louisville.edu</a:t>
            </a:r>
            <a:r>
              <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(502) 852-5787             SAC301W</a:t>
            </a:r>
          </a:p>
        </p:txBody>
      </p:sp>
    </p:spTree>
    <p:extLst>
      <p:ext uri="{BB962C8B-B14F-4D97-AF65-F5344CB8AC3E}">
        <p14:creationId xmlns:p14="http://schemas.microsoft.com/office/powerpoint/2010/main" val="3784718782"/>
      </p:ext>
    </p:extLst>
  </p:cSld>
  <p:clrMapOvr>
    <a:masterClrMapping/>
  </p:clrMapOvr>
  <mc:AlternateContent xmlns:mc="http://schemas.openxmlformats.org/markup-compatibility/2006" xmlns:p14="http://schemas.microsoft.com/office/powerpoint/2010/main">
    <mc:Choice Requires="p14">
      <p:transition spd="slow" p14:dur="2000" advTm="16448"/>
    </mc:Choice>
    <mc:Fallback xmlns="">
      <p:transition spd="slow" advTm="1644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41328715-25E2-5CF0-8DB0-8BB1C54DD424}"/>
              </a:ext>
            </a:extLst>
          </p:cNvPr>
          <p:cNvSpPr/>
          <p:nvPr/>
        </p:nvSpPr>
        <p:spPr>
          <a:xfrm flipV="1">
            <a:off x="-3306617" y="0"/>
            <a:ext cx="12395199" cy="6858000"/>
          </a:xfrm>
          <a:prstGeom prst="parallelogram">
            <a:avLst>
              <a:gd name="adj" fmla="val 483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9AF239B-C89E-4C0F-F395-12C54EFD7B45}"/>
              </a:ext>
            </a:extLst>
          </p:cNvPr>
          <p:cNvSpPr txBox="1"/>
          <p:nvPr/>
        </p:nvSpPr>
        <p:spPr>
          <a:xfrm>
            <a:off x="682071" y="1165839"/>
            <a:ext cx="5523344" cy="4154984"/>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Gotham Office"/>
                <a:ea typeface="+mn-ea"/>
                <a:cs typeface="+mn-cs"/>
              </a:rPr>
              <a:t>Managing Student Account and Billing</a:t>
            </a:r>
            <a:endParaRPr kumimoji="0" lang="en-US" sz="6600" b="0" i="0" u="none" strike="noStrike" kern="1200" cap="none" spc="0" normalizeH="0" baseline="0" noProof="0" dirty="0">
              <a:ln>
                <a:noFill/>
              </a:ln>
              <a:solidFill>
                <a:srgbClr val="FFFFFF"/>
              </a:solidFill>
              <a:effectLst/>
              <a:uLnTx/>
              <a:uFillTx/>
              <a:latin typeface="Gotham Office" panose="02000000000000000000"/>
              <a:ea typeface="+mn-ea"/>
              <a:cs typeface="Times New Roman" panose="02020603050405020304" pitchFamily="18" charset="0"/>
            </a:endParaRPr>
          </a:p>
        </p:txBody>
      </p:sp>
    </p:spTree>
    <p:extLst>
      <p:ext uri="{BB962C8B-B14F-4D97-AF65-F5344CB8AC3E}">
        <p14:creationId xmlns:p14="http://schemas.microsoft.com/office/powerpoint/2010/main" val="1634012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022CA-3B71-A84E-AD88-7C3426F1A28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561B975-B2DC-F345-A80E-89BE6760127F}"/>
              </a:ext>
            </a:extLst>
          </p:cNvPr>
          <p:cNvSpPr txBox="1"/>
          <p:nvPr/>
        </p:nvSpPr>
        <p:spPr>
          <a:xfrm>
            <a:off x="502919" y="898072"/>
            <a:ext cx="5212080" cy="861774"/>
          </a:xfrm>
          <a:prstGeom prst="rect">
            <a:avLst/>
          </a:prstGeom>
          <a:noFill/>
        </p:spPr>
        <p:txBody>
          <a:bodyPr wrap="square" rtlCol="0">
            <a:spAutoFit/>
          </a:bodyPr>
          <a:lstStyle/>
          <a:p>
            <a:r>
              <a:rPr lang="en-US" sz="5000" b="1" dirty="0">
                <a:solidFill>
                  <a:schemeClr val="bg1"/>
                </a:solidFill>
              </a:rPr>
              <a:t>Paying Your Bill</a:t>
            </a:r>
          </a:p>
        </p:txBody>
      </p:sp>
      <p:sp>
        <p:nvSpPr>
          <p:cNvPr id="7" name="TextBox 6">
            <a:extLst>
              <a:ext uri="{FF2B5EF4-FFF2-40B4-BE49-F238E27FC236}">
                <a16:creationId xmlns:a16="http://schemas.microsoft.com/office/drawing/2014/main" id="{5D1327F9-CBD3-D849-93F2-373749F9D5C9}"/>
              </a:ext>
            </a:extLst>
          </p:cNvPr>
          <p:cNvSpPr txBox="1"/>
          <p:nvPr/>
        </p:nvSpPr>
        <p:spPr>
          <a:xfrm>
            <a:off x="502919" y="1935480"/>
            <a:ext cx="8512744" cy="1446550"/>
          </a:xfrm>
          <a:prstGeom prst="rect">
            <a:avLst/>
          </a:prstGeom>
          <a:noFill/>
        </p:spPr>
        <p:txBody>
          <a:bodyPr wrap="square" lIns="91440" tIns="45720" rIns="91440" bIns="45720" rtlCol="0" anchor="t">
            <a:spAutoFit/>
          </a:bodyPr>
          <a:lstStyle/>
          <a:p>
            <a:r>
              <a:rPr lang="en-US" sz="3200" dirty="0">
                <a:solidFill>
                  <a:schemeClr val="bg1"/>
                </a:solidFill>
                <a:latin typeface="Calibri" panose="020F0502020204030204" pitchFamily="34" charset="0"/>
              </a:rPr>
              <a:t>What you need to know about the Bursar’s Office</a:t>
            </a:r>
          </a:p>
          <a:p>
            <a:endParaRPr lang="en-US" sz="2400">
              <a:solidFill>
                <a:schemeClr val="bg1"/>
              </a:solidFill>
              <a:latin typeface="Calibri" panose="020F0502020204030204" pitchFamily="34" charset="0"/>
              <a:cs typeface="Calibri"/>
            </a:endParaRPr>
          </a:p>
          <a:p>
            <a:endParaRPr lang="en-US" sz="3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832093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362197"/>
            <a:ext cx="12192000" cy="7220197"/>
          </a:xfrm>
          <a:prstGeom prst="rect">
            <a:avLst/>
          </a:prstGeom>
        </p:spPr>
      </p:pic>
      <p:sp>
        <p:nvSpPr>
          <p:cNvPr id="5" name="TextBox 4">
            <a:extLst>
              <a:ext uri="{FF2B5EF4-FFF2-40B4-BE49-F238E27FC236}">
                <a16:creationId xmlns:a16="http://schemas.microsoft.com/office/drawing/2014/main" id="{7D2C5A3A-6AE4-7349-8643-9233C99CE403}"/>
              </a:ext>
            </a:extLst>
          </p:cNvPr>
          <p:cNvSpPr txBox="1"/>
          <p:nvPr/>
        </p:nvSpPr>
        <p:spPr>
          <a:xfrm>
            <a:off x="381400" y="1640004"/>
            <a:ext cx="11826643" cy="523220"/>
          </a:xfrm>
          <a:prstGeom prst="rect">
            <a:avLst/>
          </a:prstGeom>
          <a:noFill/>
        </p:spPr>
        <p:txBody>
          <a:bodyPr wrap="square" rtlCol="0">
            <a:spAutoFit/>
          </a:bodyPr>
          <a:lstStyle/>
          <a:p>
            <a:r>
              <a:rPr lang="en-US" sz="2800" dirty="0"/>
              <a:t>The term “Bursar” stems from the Latin word </a:t>
            </a:r>
            <a:r>
              <a:rPr lang="en-US" sz="2800" dirty="0" err="1"/>
              <a:t>bursarius</a:t>
            </a:r>
            <a:r>
              <a:rPr lang="en-US" sz="2800" dirty="0"/>
              <a:t> meaning “purse-bearer”.</a:t>
            </a:r>
          </a:p>
        </p:txBody>
      </p:sp>
      <p:sp>
        <p:nvSpPr>
          <p:cNvPr id="6" name="TextBox 5">
            <a:extLst>
              <a:ext uri="{FF2B5EF4-FFF2-40B4-BE49-F238E27FC236}">
                <a16:creationId xmlns:a16="http://schemas.microsoft.com/office/drawing/2014/main" id="{25351E8F-E681-B64A-8D09-5BD8BFF146AC}"/>
              </a:ext>
            </a:extLst>
          </p:cNvPr>
          <p:cNvSpPr txBox="1"/>
          <p:nvPr/>
        </p:nvSpPr>
        <p:spPr>
          <a:xfrm>
            <a:off x="381400" y="729536"/>
            <a:ext cx="6694418" cy="861774"/>
          </a:xfrm>
          <a:prstGeom prst="rect">
            <a:avLst/>
          </a:prstGeom>
          <a:noFill/>
        </p:spPr>
        <p:txBody>
          <a:bodyPr wrap="square" rtlCol="0">
            <a:spAutoFit/>
          </a:bodyPr>
          <a:lstStyle/>
          <a:p>
            <a:r>
              <a:rPr lang="en-US" sz="5000" b="1" dirty="0">
                <a:solidFill>
                  <a:srgbClr val="C00000"/>
                </a:solidFill>
              </a:rPr>
              <a:t>What is a Bursar?</a:t>
            </a:r>
          </a:p>
        </p:txBody>
      </p:sp>
      <p:sp>
        <p:nvSpPr>
          <p:cNvPr id="8" name="TextBox 7">
            <a:extLst>
              <a:ext uri="{FF2B5EF4-FFF2-40B4-BE49-F238E27FC236}">
                <a16:creationId xmlns:a16="http://schemas.microsoft.com/office/drawing/2014/main" id="{AE7F615D-3181-A149-B834-908B07FAEAA3}"/>
              </a:ext>
            </a:extLst>
          </p:cNvPr>
          <p:cNvSpPr txBox="1"/>
          <p:nvPr/>
        </p:nvSpPr>
        <p:spPr>
          <a:xfrm>
            <a:off x="79648" y="2103084"/>
            <a:ext cx="11537884" cy="671851"/>
          </a:xfrm>
          <a:prstGeom prst="rect">
            <a:avLst/>
          </a:prstGeom>
          <a:noFill/>
        </p:spPr>
        <p:txBody>
          <a:bodyPr wrap="square" rtlCol="0">
            <a:spAutoFit/>
          </a:bodyPr>
          <a:lstStyle/>
          <a:p>
            <a:pPr>
              <a:lnSpc>
                <a:spcPct val="150000"/>
              </a:lnSpc>
            </a:pPr>
            <a:r>
              <a:rPr lang="en-US" sz="2800" b="1" dirty="0">
                <a:latin typeface="Calibri" panose="020F0502020204030204" pitchFamily="34" charset="0"/>
              </a:rPr>
              <a:t>The Bursar’s office is responsible for:</a:t>
            </a:r>
          </a:p>
        </p:txBody>
      </p:sp>
      <p:sp>
        <p:nvSpPr>
          <p:cNvPr id="9" name="TextBox 8">
            <a:extLst>
              <a:ext uri="{FF2B5EF4-FFF2-40B4-BE49-F238E27FC236}">
                <a16:creationId xmlns:a16="http://schemas.microsoft.com/office/drawing/2014/main" id="{BA2720D2-206D-C94D-AE75-63BBD1ADEB71}"/>
              </a:ext>
            </a:extLst>
          </p:cNvPr>
          <p:cNvSpPr txBox="1"/>
          <p:nvPr/>
        </p:nvSpPr>
        <p:spPr>
          <a:xfrm>
            <a:off x="1271938" y="2602186"/>
            <a:ext cx="8160820" cy="3970318"/>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Calibri" panose="020F0502020204030204" pitchFamily="34" charset="0"/>
              </a:rPr>
              <a:t>Student Billing</a:t>
            </a:r>
          </a:p>
          <a:p>
            <a:pPr marL="742950" lvl="1" indent="-285750">
              <a:buFont typeface="Arial" panose="020B0604020202020204" pitchFamily="34" charset="0"/>
              <a:buChar char="•"/>
            </a:pPr>
            <a:r>
              <a:rPr lang="en-US" sz="2800" dirty="0">
                <a:latin typeface="Calibri" panose="020F0502020204030204" pitchFamily="34" charset="0"/>
              </a:rPr>
              <a:t>Electronic billing</a:t>
            </a:r>
          </a:p>
          <a:p>
            <a:pPr marL="742950" lvl="1" indent="-285750">
              <a:buFont typeface="Arial" panose="020B0604020202020204" pitchFamily="34" charset="0"/>
              <a:buChar char="•"/>
            </a:pPr>
            <a:r>
              <a:rPr lang="en-US" sz="2800" dirty="0">
                <a:latin typeface="Calibri" panose="020F0502020204030204" pitchFamily="34" charset="0"/>
              </a:rPr>
              <a:t>View bill/account on </a:t>
            </a:r>
            <a:r>
              <a:rPr lang="en-US" sz="2800" dirty="0" err="1">
                <a:latin typeface="Calibri" panose="020F0502020204030204" pitchFamily="34" charset="0"/>
              </a:rPr>
              <a:t>Ulink</a:t>
            </a:r>
            <a:r>
              <a:rPr lang="en-US" sz="2800" dirty="0">
                <a:latin typeface="Calibri" panose="020F0502020204030204" pitchFamily="34" charset="0"/>
              </a:rPr>
              <a:t> or website 24/7</a:t>
            </a:r>
          </a:p>
          <a:p>
            <a:pPr marL="285750" indent="-285750">
              <a:buFont typeface="Arial" panose="020B0604020202020204" pitchFamily="34" charset="0"/>
              <a:buChar char="•"/>
            </a:pPr>
            <a:r>
              <a:rPr lang="en-US" sz="2800" b="1" dirty="0">
                <a:latin typeface="Calibri" panose="020F0502020204030204" pitchFamily="34" charset="0"/>
              </a:rPr>
              <a:t>Payment Processing</a:t>
            </a:r>
          </a:p>
          <a:p>
            <a:pPr marL="742950" lvl="1" indent="-285750">
              <a:buFont typeface="Arial" panose="020B0604020202020204" pitchFamily="34" charset="0"/>
              <a:buChar char="•"/>
            </a:pPr>
            <a:r>
              <a:rPr lang="en-US" sz="2800" dirty="0">
                <a:latin typeface="Calibri" panose="020F0502020204030204" pitchFamily="34" charset="0"/>
              </a:rPr>
              <a:t>Cash, Check (personal or cashier’s) or money order accepted in office</a:t>
            </a:r>
          </a:p>
          <a:p>
            <a:pPr marL="742950" lvl="1" indent="-285750">
              <a:buFont typeface="Arial" panose="020B0604020202020204" pitchFamily="34" charset="0"/>
              <a:buChar char="•"/>
            </a:pPr>
            <a:r>
              <a:rPr lang="en-US" sz="2800" dirty="0">
                <a:latin typeface="Calibri" panose="020F0502020204030204" pitchFamily="34" charset="0"/>
              </a:rPr>
              <a:t>E-check or credit/debit card accepted online only</a:t>
            </a:r>
          </a:p>
          <a:p>
            <a:pPr marL="285750" indent="-285750">
              <a:buFont typeface="Arial" panose="020B0604020202020204" pitchFamily="34" charset="0"/>
              <a:buChar char="•"/>
            </a:pPr>
            <a:r>
              <a:rPr lang="en-US" sz="2800" b="1" dirty="0">
                <a:latin typeface="Calibri" panose="020F0502020204030204" pitchFamily="34" charset="0"/>
              </a:rPr>
              <a:t>Refund Processing</a:t>
            </a:r>
          </a:p>
          <a:p>
            <a:pPr marL="285750" indent="-285750">
              <a:buFont typeface="Arial" panose="020B0604020202020204" pitchFamily="34" charset="0"/>
              <a:buChar char="•"/>
            </a:pPr>
            <a:r>
              <a:rPr lang="en-US" sz="2800" b="1" dirty="0">
                <a:latin typeface="Calibri" panose="020F0502020204030204" pitchFamily="34" charset="0"/>
              </a:rPr>
              <a:t>Payment plans</a:t>
            </a:r>
          </a:p>
        </p:txBody>
      </p:sp>
    </p:spTree>
    <p:extLst>
      <p:ext uri="{BB962C8B-B14F-4D97-AF65-F5344CB8AC3E}">
        <p14:creationId xmlns:p14="http://schemas.microsoft.com/office/powerpoint/2010/main" val="1511466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
            <a:extLst>
              <a:ext uri="{FF2B5EF4-FFF2-40B4-BE49-F238E27FC236}">
                <a16:creationId xmlns:a16="http://schemas.microsoft.com/office/drawing/2014/main" id="{BC8ECBC1-9EA2-D548-6234-C1F5A06BE95D}"/>
              </a:ext>
            </a:extLst>
          </p:cNvPr>
          <p:cNvPicPr>
            <a:picLocks noChangeAspect="1"/>
          </p:cNvPicPr>
          <p:nvPr/>
        </p:nvPicPr>
        <p:blipFill>
          <a:blip r:embed="rId2"/>
          <a:stretch>
            <a:fillRect/>
          </a:stretch>
        </p:blipFill>
        <p:spPr>
          <a:xfrm>
            <a:off x="708234" y="172720"/>
            <a:ext cx="10569365" cy="6624254"/>
          </a:xfrm>
          <a:prstGeom prst="rect">
            <a:avLst/>
          </a:prstGeom>
        </p:spPr>
      </p:pic>
    </p:spTree>
    <p:extLst>
      <p:ext uri="{BB962C8B-B14F-4D97-AF65-F5344CB8AC3E}">
        <p14:creationId xmlns:p14="http://schemas.microsoft.com/office/powerpoint/2010/main" val="1048601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3"/>
          <a:stretch>
            <a:fillRect/>
          </a:stretch>
        </p:blipFill>
        <p:spPr>
          <a:xfrm>
            <a:off x="0" y="16038"/>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53656" y="68324"/>
            <a:ext cx="10430980" cy="1754326"/>
          </a:xfrm>
          <a:prstGeom prst="rect">
            <a:avLst/>
          </a:prstGeom>
          <a:noFill/>
        </p:spPr>
        <p:txBody>
          <a:bodyPr wrap="square" lIns="91440" tIns="45720" rIns="91440" bIns="45720" rtlCol="0" anchor="t">
            <a:spAutoFit/>
          </a:bodyPr>
          <a:lstStyle/>
          <a:p>
            <a:r>
              <a:rPr lang="en-US" sz="5400" b="1" dirty="0">
                <a:solidFill>
                  <a:srgbClr val="C00000"/>
                </a:solidFill>
                <a:latin typeface="Calibri"/>
                <a:cs typeface="Calibri"/>
              </a:rPr>
              <a:t>First Things First-</a:t>
            </a:r>
            <a:endParaRPr lang="en-US" dirty="0"/>
          </a:p>
          <a:p>
            <a:r>
              <a:rPr lang="en-US" sz="5400" b="1" dirty="0">
                <a:solidFill>
                  <a:srgbClr val="C00000"/>
                </a:solidFill>
                <a:latin typeface="Calibri"/>
                <a:cs typeface="Calibri"/>
              </a:rPr>
              <a:t>Set Up Your PIN!!</a:t>
            </a:r>
            <a:endParaRPr lang="en-US" dirty="0"/>
          </a:p>
        </p:txBody>
      </p:sp>
      <p:sp>
        <p:nvSpPr>
          <p:cNvPr id="9" name="TextBox 8">
            <a:extLst>
              <a:ext uri="{FF2B5EF4-FFF2-40B4-BE49-F238E27FC236}">
                <a16:creationId xmlns:a16="http://schemas.microsoft.com/office/drawing/2014/main" id="{BA2720D2-206D-C94D-AE75-63BBD1ADEB71}"/>
              </a:ext>
            </a:extLst>
          </p:cNvPr>
          <p:cNvSpPr txBox="1"/>
          <p:nvPr/>
        </p:nvSpPr>
        <p:spPr>
          <a:xfrm>
            <a:off x="556058" y="2215488"/>
            <a:ext cx="9461246"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rPr>
              <a:t>The Bursar’s Office uses the PIN to be compliant with FERPA policies.</a:t>
            </a:r>
          </a:p>
          <a:p>
            <a:pPr marL="285750" indent="-285750">
              <a:buFont typeface="Arial" panose="020B0604020202020204" pitchFamily="34" charset="0"/>
              <a:buChar char="•"/>
            </a:pPr>
            <a:r>
              <a:rPr lang="en-US" sz="2800" dirty="0">
                <a:latin typeface="Calibri" panose="020F0502020204030204" pitchFamily="34" charset="0"/>
              </a:rPr>
              <a:t>Establishing a PIN allows the student to share the PIN with a parent or other individual, enabling them to have access to the student’s account.  It also allows our office to speak about the account over the phone.</a:t>
            </a:r>
          </a:p>
          <a:p>
            <a:pPr marL="285750" indent="-285750">
              <a:buFont typeface="Arial" panose="020B0604020202020204" pitchFamily="34" charset="0"/>
              <a:buChar char="•"/>
            </a:pPr>
            <a:r>
              <a:rPr lang="en-US" sz="2800" dirty="0">
                <a:latin typeface="Calibri" panose="020F0502020204030204" pitchFamily="34" charset="0"/>
              </a:rPr>
              <a:t>Please note the Bursar’s office cannot, and therefore will not, release information to anyone without a PIN.</a:t>
            </a:r>
          </a:p>
          <a:p>
            <a:pPr marL="285750" indent="-285750">
              <a:buFont typeface="Arial" panose="020B0604020202020204" pitchFamily="34" charset="0"/>
              <a:buChar char="•"/>
            </a:pPr>
            <a:r>
              <a:rPr lang="en-US" sz="2800" dirty="0">
                <a:latin typeface="Calibri" panose="020F0502020204030204" pitchFamily="34" charset="0"/>
              </a:rPr>
              <a:t>You may set up your PIN via </a:t>
            </a:r>
            <a:r>
              <a:rPr lang="en-US" sz="2800" dirty="0" err="1">
                <a:latin typeface="Calibri" panose="020F0502020204030204" pitchFamily="34" charset="0"/>
              </a:rPr>
              <a:t>Ulink</a:t>
            </a:r>
            <a:r>
              <a:rPr lang="en-US" sz="2800" dirty="0">
                <a:latin typeface="Calibri" panose="020F0502020204030204" pitchFamily="34" charset="0"/>
              </a:rPr>
              <a:t>.     </a:t>
            </a:r>
          </a:p>
          <a:p>
            <a:pPr marL="285750" indent="-285750">
              <a:buFont typeface="Arial" panose="020B0604020202020204" pitchFamily="34" charset="0"/>
              <a:buChar char="•"/>
            </a:pPr>
            <a:endParaRPr lang="en-US" sz="2800" dirty="0">
              <a:latin typeface="Gotham Book" pitchFamily="2" charset="0"/>
            </a:endParaRPr>
          </a:p>
        </p:txBody>
      </p:sp>
    </p:spTree>
    <p:extLst>
      <p:ext uri="{BB962C8B-B14F-4D97-AF65-F5344CB8AC3E}">
        <p14:creationId xmlns:p14="http://schemas.microsoft.com/office/powerpoint/2010/main" val="2366428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903223"/>
            <a:ext cx="12192000" cy="7220197"/>
          </a:xfrm>
          <a:prstGeom prst="rect">
            <a:avLst/>
          </a:prstGeom>
        </p:spPr>
      </p:pic>
      <p:sp>
        <p:nvSpPr>
          <p:cNvPr id="4" name="TextBox 3"/>
          <p:cNvSpPr txBox="1"/>
          <p:nvPr/>
        </p:nvSpPr>
        <p:spPr>
          <a:xfrm>
            <a:off x="595429" y="674944"/>
            <a:ext cx="6244758" cy="923330"/>
          </a:xfrm>
          <a:prstGeom prst="rect">
            <a:avLst/>
          </a:prstGeom>
          <a:noFill/>
        </p:spPr>
        <p:txBody>
          <a:bodyPr wrap="square" rtlCol="0">
            <a:spAutoFit/>
          </a:bodyPr>
          <a:lstStyle/>
          <a:p>
            <a:endParaRPr lang="en-US" sz="5400" dirty="0">
              <a:latin typeface="Gotham Book"/>
            </a:endParaRPr>
          </a:p>
        </p:txBody>
      </p:sp>
      <p:sp>
        <p:nvSpPr>
          <p:cNvPr id="7" name="TextBox 6">
            <a:extLst>
              <a:ext uri="{FF2B5EF4-FFF2-40B4-BE49-F238E27FC236}">
                <a16:creationId xmlns:a16="http://schemas.microsoft.com/office/drawing/2014/main" id="{25351E8F-E681-B64A-8D09-5BD8BFF146AC}"/>
              </a:ext>
            </a:extLst>
          </p:cNvPr>
          <p:cNvSpPr txBox="1"/>
          <p:nvPr/>
        </p:nvSpPr>
        <p:spPr>
          <a:xfrm>
            <a:off x="595429" y="145261"/>
            <a:ext cx="10783905"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How do I set up the PIN?</a:t>
            </a:r>
          </a:p>
        </p:txBody>
      </p:sp>
      <p:pic>
        <p:nvPicPr>
          <p:cNvPr id="2" name="Picture 4" descr="Logo, company name&#10;&#10;Description automatically generated">
            <a:extLst>
              <a:ext uri="{FF2B5EF4-FFF2-40B4-BE49-F238E27FC236}">
                <a16:creationId xmlns:a16="http://schemas.microsoft.com/office/drawing/2014/main" id="{CA7390EC-B56B-EDA6-43EF-A0CE0E7A51C5}"/>
              </a:ext>
            </a:extLst>
          </p:cNvPr>
          <p:cNvPicPr>
            <a:picLocks noChangeAspect="1"/>
          </p:cNvPicPr>
          <p:nvPr/>
        </p:nvPicPr>
        <p:blipFill>
          <a:blip r:embed="rId3"/>
          <a:stretch>
            <a:fillRect/>
          </a:stretch>
        </p:blipFill>
        <p:spPr>
          <a:xfrm>
            <a:off x="598448" y="1139214"/>
            <a:ext cx="8868395" cy="3761970"/>
          </a:xfrm>
          <a:prstGeom prst="rect">
            <a:avLst/>
          </a:prstGeom>
        </p:spPr>
      </p:pic>
      <p:sp>
        <p:nvSpPr>
          <p:cNvPr id="6" name="Arrow: Up 5">
            <a:extLst>
              <a:ext uri="{FF2B5EF4-FFF2-40B4-BE49-F238E27FC236}">
                <a16:creationId xmlns:a16="http://schemas.microsoft.com/office/drawing/2014/main" id="{BA1DBB7D-C4C1-1A0D-4B3D-7B4CCEC99E37}"/>
              </a:ext>
            </a:extLst>
          </p:cNvPr>
          <p:cNvSpPr/>
          <p:nvPr/>
        </p:nvSpPr>
        <p:spPr>
          <a:xfrm>
            <a:off x="5877659" y="3602001"/>
            <a:ext cx="399585" cy="851127"/>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490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903223"/>
            <a:ext cx="12192000" cy="7220197"/>
          </a:xfrm>
          <a:prstGeom prst="rect">
            <a:avLst/>
          </a:prstGeom>
        </p:spPr>
      </p:pic>
      <p:sp>
        <p:nvSpPr>
          <p:cNvPr id="4" name="TextBox 3"/>
          <p:cNvSpPr txBox="1"/>
          <p:nvPr/>
        </p:nvSpPr>
        <p:spPr>
          <a:xfrm>
            <a:off x="595429" y="674944"/>
            <a:ext cx="6244758" cy="923330"/>
          </a:xfrm>
          <a:prstGeom prst="rect">
            <a:avLst/>
          </a:prstGeom>
          <a:noFill/>
        </p:spPr>
        <p:txBody>
          <a:bodyPr wrap="square" rtlCol="0">
            <a:spAutoFit/>
          </a:bodyPr>
          <a:lstStyle/>
          <a:p>
            <a:endParaRPr lang="en-US" sz="5400" dirty="0">
              <a:latin typeface="Gotham Book"/>
            </a:endParaRPr>
          </a:p>
        </p:txBody>
      </p:sp>
      <p:sp>
        <p:nvSpPr>
          <p:cNvPr id="7" name="TextBox 6">
            <a:extLst>
              <a:ext uri="{FF2B5EF4-FFF2-40B4-BE49-F238E27FC236}">
                <a16:creationId xmlns:a16="http://schemas.microsoft.com/office/drawing/2014/main" id="{25351E8F-E681-B64A-8D09-5BD8BFF146AC}"/>
              </a:ext>
            </a:extLst>
          </p:cNvPr>
          <p:cNvSpPr txBox="1"/>
          <p:nvPr/>
        </p:nvSpPr>
        <p:spPr>
          <a:xfrm>
            <a:off x="595429" y="145261"/>
            <a:ext cx="10783905"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How do I set up the PIN?</a:t>
            </a:r>
          </a:p>
        </p:txBody>
      </p:sp>
      <p:pic>
        <p:nvPicPr>
          <p:cNvPr id="5" name="Picture 5" descr="Graphical user interface, text, application, email&#10;&#10;Description automatically generated">
            <a:extLst>
              <a:ext uri="{FF2B5EF4-FFF2-40B4-BE49-F238E27FC236}">
                <a16:creationId xmlns:a16="http://schemas.microsoft.com/office/drawing/2014/main" id="{0BBEC942-472D-7690-F3DD-94C0EF2F8A8F}"/>
              </a:ext>
            </a:extLst>
          </p:cNvPr>
          <p:cNvPicPr>
            <a:picLocks noChangeAspect="1"/>
          </p:cNvPicPr>
          <p:nvPr/>
        </p:nvPicPr>
        <p:blipFill>
          <a:blip r:embed="rId3"/>
          <a:stretch>
            <a:fillRect/>
          </a:stretch>
        </p:blipFill>
        <p:spPr>
          <a:xfrm>
            <a:off x="595429" y="1083296"/>
            <a:ext cx="8941029" cy="4348690"/>
          </a:xfrm>
          <a:prstGeom prst="rect">
            <a:avLst/>
          </a:prstGeom>
        </p:spPr>
      </p:pic>
      <p:sp>
        <p:nvSpPr>
          <p:cNvPr id="8" name="Arrow: Up 7">
            <a:extLst>
              <a:ext uri="{FF2B5EF4-FFF2-40B4-BE49-F238E27FC236}">
                <a16:creationId xmlns:a16="http://schemas.microsoft.com/office/drawing/2014/main" id="{9ACD5DFE-3CB1-E58C-5946-1453D558D33D}"/>
              </a:ext>
            </a:extLst>
          </p:cNvPr>
          <p:cNvSpPr/>
          <p:nvPr/>
        </p:nvSpPr>
        <p:spPr>
          <a:xfrm rot="16200000">
            <a:off x="1855797" y="3804146"/>
            <a:ext cx="268835" cy="1073027"/>
          </a:xfrm>
          <a:prstGeom prst="upArrow">
            <a:avLst>
              <a:gd name="adj1" fmla="val 44654"/>
              <a:gd name="adj2"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806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874784"/>
            <a:ext cx="12192000" cy="7220197"/>
          </a:xfrm>
          <a:prstGeom prst="rect">
            <a:avLst/>
          </a:prstGeom>
        </p:spPr>
      </p:pic>
      <p:sp>
        <p:nvSpPr>
          <p:cNvPr id="7" name="TextBox 6">
            <a:extLst>
              <a:ext uri="{FF2B5EF4-FFF2-40B4-BE49-F238E27FC236}">
                <a16:creationId xmlns:a16="http://schemas.microsoft.com/office/drawing/2014/main" id="{25351E8F-E681-B64A-8D09-5BD8BFF146AC}"/>
              </a:ext>
            </a:extLst>
          </p:cNvPr>
          <p:cNvSpPr txBox="1"/>
          <p:nvPr/>
        </p:nvSpPr>
        <p:spPr>
          <a:xfrm>
            <a:off x="595429" y="145261"/>
            <a:ext cx="10783905"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How do I set up the PIN?</a:t>
            </a:r>
          </a:p>
        </p:txBody>
      </p:sp>
      <p:pic>
        <p:nvPicPr>
          <p:cNvPr id="10" name="Content Placeholder 6">
            <a:extLst>
              <a:ext uri="{FF2B5EF4-FFF2-40B4-BE49-F238E27FC236}">
                <a16:creationId xmlns:a16="http://schemas.microsoft.com/office/drawing/2014/main" id="{4D145595-6FC5-8A23-7684-A0EB378587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5429" y="1449529"/>
            <a:ext cx="8596312" cy="4499208"/>
          </a:xfrm>
          <a:prstGeom prst="rect">
            <a:avLst/>
          </a:prstGeom>
        </p:spPr>
      </p:pic>
      <p:sp>
        <p:nvSpPr>
          <p:cNvPr id="11" name="Arrow: Left 10">
            <a:extLst>
              <a:ext uri="{FF2B5EF4-FFF2-40B4-BE49-F238E27FC236}">
                <a16:creationId xmlns:a16="http://schemas.microsoft.com/office/drawing/2014/main" id="{92316C17-89DD-6B5F-0764-68A21CF1813F}"/>
              </a:ext>
            </a:extLst>
          </p:cNvPr>
          <p:cNvSpPr/>
          <p:nvPr/>
        </p:nvSpPr>
        <p:spPr>
          <a:xfrm>
            <a:off x="4292161" y="3883447"/>
            <a:ext cx="1040126" cy="15429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439AB55-10D3-35A8-255F-2E054151CF71}"/>
              </a:ext>
            </a:extLst>
          </p:cNvPr>
          <p:cNvSpPr/>
          <p:nvPr/>
        </p:nvSpPr>
        <p:spPr>
          <a:xfrm>
            <a:off x="2770632" y="1924812"/>
            <a:ext cx="914400" cy="1737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033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106878" y="-2969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381398" y="936847"/>
            <a:ext cx="11703723" cy="861774"/>
          </a:xfrm>
          <a:prstGeom prst="rect">
            <a:avLst/>
          </a:prstGeom>
          <a:noFill/>
        </p:spPr>
        <p:txBody>
          <a:bodyPr wrap="square" lIns="91440" tIns="45720" rIns="91440" bIns="45720" rtlCol="0" anchor="t">
            <a:spAutoFit/>
          </a:bodyPr>
          <a:lstStyle/>
          <a:p>
            <a:r>
              <a:rPr lang="en-US" sz="5000" b="1" dirty="0">
                <a:solidFill>
                  <a:srgbClr val="C00000"/>
                </a:solidFill>
                <a:latin typeface="Calibri"/>
                <a:cs typeface="Calibri"/>
              </a:rPr>
              <a:t>Set Up Delegated Access!</a:t>
            </a:r>
          </a:p>
        </p:txBody>
      </p:sp>
      <p:sp>
        <p:nvSpPr>
          <p:cNvPr id="2" name="Content Placeholder 2">
            <a:extLst>
              <a:ext uri="{FF2B5EF4-FFF2-40B4-BE49-F238E27FC236}">
                <a16:creationId xmlns:a16="http://schemas.microsoft.com/office/drawing/2014/main" id="{41BE68D3-1A53-62F7-B406-8FD3A010ABD3}"/>
              </a:ext>
            </a:extLst>
          </p:cNvPr>
          <p:cNvSpPr txBox="1">
            <a:spLocks/>
          </p:cNvSpPr>
          <p:nvPr/>
        </p:nvSpPr>
        <p:spPr>
          <a:xfrm>
            <a:off x="381398" y="2080137"/>
            <a:ext cx="9461245" cy="48288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20000"/>
              </a:lnSpc>
              <a:buFont typeface="Arial" panose="020B0604020202020204" pitchFamily="34" charset="0"/>
              <a:buChar char="•"/>
            </a:pPr>
            <a:r>
              <a:rPr lang="en-US" dirty="0">
                <a:solidFill>
                  <a:schemeClr val="tx2">
                    <a:lumMod val="75000"/>
                  </a:schemeClr>
                </a:solidFill>
                <a:latin typeface="Calibri" panose="020F0502020204030204" pitchFamily="34" charset="0"/>
                <a:cs typeface="Calibri" panose="020F0502020204030204" pitchFamily="34" charset="0"/>
              </a:rPr>
              <a:t>We know that students often rely on the support and counsel of the </a:t>
            </a:r>
            <a:r>
              <a:rPr lang="en-US">
                <a:solidFill>
                  <a:schemeClr val="tx2">
                    <a:lumMod val="75000"/>
                  </a:schemeClr>
                </a:solidFill>
                <a:latin typeface="Calibri" panose="020F0502020204030204" pitchFamily="34" charset="0"/>
                <a:cs typeface="Calibri" panose="020F0502020204030204" pitchFamily="34" charset="0"/>
              </a:rPr>
              <a:t>people they </a:t>
            </a:r>
            <a:r>
              <a:rPr lang="en-US" dirty="0">
                <a:solidFill>
                  <a:schemeClr val="tx2">
                    <a:lumMod val="75000"/>
                  </a:schemeClr>
                </a:solidFill>
                <a:latin typeface="Calibri" panose="020F0502020204030204" pitchFamily="34" charset="0"/>
                <a:cs typeface="Calibri" panose="020F0502020204030204" pitchFamily="34" charset="0"/>
              </a:rPr>
              <a:t>trust to help navigate campus finances. We want to be able to talk with whoever you've chosen to represent you. At the same time, we're committed to honoring privacy rules, like </a:t>
            </a:r>
            <a:r>
              <a:rPr lang="en-US" u="sng" dirty="0">
                <a:solidFill>
                  <a:schemeClr val="tx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FERPA</a:t>
            </a:r>
            <a:r>
              <a:rPr lang="en-US" dirty="0">
                <a:solidFill>
                  <a:schemeClr val="tx2">
                    <a:lumMod val="75000"/>
                  </a:schemeClr>
                </a:solidFill>
                <a:latin typeface="Calibri" panose="020F0502020204030204" pitchFamily="34" charset="0"/>
                <a:cs typeface="Calibri" panose="020F0502020204030204" pitchFamily="34" charset="0"/>
              </a:rPr>
              <a:t>.</a:t>
            </a:r>
          </a:p>
          <a:p>
            <a:pPr marL="285750" indent="-285750" algn="l">
              <a:lnSpc>
                <a:spcPct val="120000"/>
              </a:lnSpc>
              <a:buFont typeface="Arial" panose="020B0604020202020204" pitchFamily="34" charset="0"/>
              <a:buChar char="•"/>
            </a:pPr>
            <a:r>
              <a:rPr lang="en-US" b="1" dirty="0">
                <a:solidFill>
                  <a:schemeClr val="tx2">
                    <a:lumMod val="75000"/>
                  </a:schemeClr>
                </a:solidFill>
                <a:latin typeface="Calibri" panose="020F0502020204030204" pitchFamily="34" charset="0"/>
                <a:cs typeface="Calibri" panose="020F0502020204030204" pitchFamily="34" charset="0"/>
              </a:rPr>
              <a:t>Students, we need your permission to talk with </a:t>
            </a:r>
            <a:r>
              <a:rPr lang="en-US" b="1" i="1" dirty="0">
                <a:solidFill>
                  <a:schemeClr val="tx2">
                    <a:lumMod val="75000"/>
                  </a:schemeClr>
                </a:solidFill>
                <a:latin typeface="Calibri" panose="020F0502020204030204" pitchFamily="34" charset="0"/>
                <a:cs typeface="Calibri" panose="020F0502020204030204" pitchFamily="34" charset="0"/>
              </a:rPr>
              <a:t>anyone </a:t>
            </a:r>
            <a:r>
              <a:rPr lang="en-US" b="1" dirty="0">
                <a:solidFill>
                  <a:schemeClr val="tx2">
                    <a:lumMod val="75000"/>
                  </a:schemeClr>
                </a:solidFill>
                <a:latin typeface="Calibri" panose="020F0502020204030204" pitchFamily="34" charset="0"/>
                <a:cs typeface="Calibri" panose="020F0502020204030204" pitchFamily="34" charset="0"/>
              </a:rPr>
              <a:t>other than you about your University of Louisville account</a:t>
            </a:r>
            <a:r>
              <a:rPr lang="en-US" dirty="0">
                <a:solidFill>
                  <a:schemeClr val="tx2">
                    <a:lumMod val="75000"/>
                  </a:schemeClr>
                </a:solidFill>
                <a:latin typeface="Calibri" panose="020F0502020204030204" pitchFamily="34" charset="0"/>
                <a:cs typeface="Calibri" panose="020F0502020204030204" pitchFamily="34" charset="0"/>
              </a:rPr>
              <a:t>. UofL makes it easy for you to grant and maintain this permission through delegated access.</a:t>
            </a:r>
          </a:p>
          <a:p>
            <a:pPr marL="285750" indent="-285750" algn="l">
              <a:buFont typeface="Arial" panose="020B0604020202020204" pitchFamily="34" charset="0"/>
              <a:buChar char="•"/>
            </a:pPr>
            <a:r>
              <a:rPr lang="en-US" dirty="0">
                <a:solidFill>
                  <a:schemeClr val="tx2">
                    <a:lumMod val="75000"/>
                  </a:schemeClr>
                </a:solidFill>
                <a:latin typeface="Calibri" panose="020F0502020204030204" pitchFamily="34" charset="0"/>
                <a:cs typeface="Calibri" panose="020F0502020204030204" pitchFamily="34" charset="0"/>
              </a:rPr>
              <a:t>Add a delegate, or make changes, through </a:t>
            </a:r>
            <a:r>
              <a:rPr lang="en-US" dirty="0" err="1">
                <a:solidFill>
                  <a:schemeClr val="tx2">
                    <a:lumMod val="75000"/>
                  </a:schemeClr>
                </a:solidFill>
                <a:latin typeface="Calibri" panose="020F0502020204030204" pitchFamily="34" charset="0"/>
                <a:cs typeface="Calibri" panose="020F0502020204030204" pitchFamily="34" charset="0"/>
              </a:rPr>
              <a:t>Ulink</a:t>
            </a:r>
            <a:r>
              <a:rPr lang="en-US" dirty="0">
                <a:solidFill>
                  <a:schemeClr val="tx2">
                    <a:lumMod val="75000"/>
                  </a:schemeClr>
                </a:solidFill>
                <a:latin typeface="Calibri" panose="020F0502020204030204" pitchFamily="34" charset="0"/>
                <a:cs typeface="Calibri" panose="020F0502020204030204" pitchFamily="34" charset="0"/>
              </a:rPr>
              <a:t>.</a:t>
            </a:r>
          </a:p>
          <a:p>
            <a:pPr algn="l"/>
            <a:endParaRPr lang="en-US" sz="1400" dirty="0">
              <a:solidFill>
                <a:schemeClr val="tx2">
                  <a:lumMod val="75000"/>
                </a:scheme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75862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65250A3-390A-BB3B-3D36-7E6D59DF62CA}"/>
              </a:ext>
            </a:extLst>
          </p:cNvPr>
          <p:cNvSpPr txBox="1"/>
          <p:nvPr/>
        </p:nvSpPr>
        <p:spPr>
          <a:xfrm>
            <a:off x="2336950" y="4989520"/>
            <a:ext cx="2465842" cy="1261884"/>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Dr. Elizabeth </a:t>
            </a:r>
            <a:r>
              <a:rPr kumimoji="0" lang="en-US" sz="2000" b="0" i="0" u="none" strike="noStrike" kern="1200" cap="none" spc="0" normalizeH="0" baseline="0" noProof="0" dirty="0" err="1">
                <a:ln>
                  <a:noFill/>
                </a:ln>
                <a:solidFill>
                  <a:srgbClr val="FFFFFF"/>
                </a:solidFill>
                <a:effectLst/>
                <a:uLnTx/>
                <a:uFillTx/>
                <a:latin typeface="Arial" panose="020B0604020202020204"/>
                <a:ea typeface="+mn-lt"/>
                <a:cs typeface="Arial" panose="020B0604020202020204"/>
              </a:rPr>
              <a:t>Liebschutz-Roettger</a:t>
            </a:r>
            <a:br>
              <a:rPr kumimoji="0" lang="en-US" sz="20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br>
            <a:r>
              <a:rPr kumimoji="0" lang="en-US" sz="18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Manager of Global Initiatives</a:t>
            </a:r>
            <a:endParaRPr kumimoji="0" lang="en-US" sz="18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sp>
        <p:nvSpPr>
          <p:cNvPr id="10" name="TextBox 9">
            <a:extLst>
              <a:ext uri="{FF2B5EF4-FFF2-40B4-BE49-F238E27FC236}">
                <a16:creationId xmlns:a16="http://schemas.microsoft.com/office/drawing/2014/main" id="{CFDFCEE2-AEF8-7273-C35E-A6C54533085C}"/>
              </a:ext>
            </a:extLst>
          </p:cNvPr>
          <p:cNvSpPr txBox="1"/>
          <p:nvPr/>
        </p:nvSpPr>
        <p:spPr>
          <a:xfrm>
            <a:off x="7276194" y="5190021"/>
            <a:ext cx="2311151" cy="954107"/>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Melissa Lee</a:t>
            </a:r>
            <a:br>
              <a:rPr kumimoji="0" lang="en-US" sz="20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br>
            <a:r>
              <a:rPr kumimoji="0" lang="en-US" sz="18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The Passport Place &amp; Int’l Travels Manager</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6" name="Rectangle 15">
            <a:extLst>
              <a:ext uri="{FF2B5EF4-FFF2-40B4-BE49-F238E27FC236}">
                <a16:creationId xmlns:a16="http://schemas.microsoft.com/office/drawing/2014/main" id="{61966730-F1EF-285A-601C-400A56F2D4E0}"/>
              </a:ext>
            </a:extLst>
          </p:cNvPr>
          <p:cNvSpPr/>
          <p:nvPr/>
        </p:nvSpPr>
        <p:spPr>
          <a:xfrm>
            <a:off x="9587345" y="6379597"/>
            <a:ext cx="2216728" cy="368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68F1C39-F384-4910-C5D1-6563308A1EF6}"/>
              </a:ext>
            </a:extLst>
          </p:cNvPr>
          <p:cNvSpPr txBox="1">
            <a:spLocks/>
          </p:cNvSpPr>
          <p:nvPr/>
        </p:nvSpPr>
        <p:spPr>
          <a:xfrm>
            <a:off x="5653800" y="277982"/>
            <a:ext cx="5351398" cy="1311564"/>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3600" b="1" i="0" kern="1200" cap="all" baseline="0">
                <a:solidFill>
                  <a:schemeClr val="bg1"/>
                </a:solidFill>
                <a:latin typeface="Gotham Office" panose="02000000000000000000" pitchFamily="2" charset="0"/>
                <a:ea typeface="+mj-ea"/>
                <a:cs typeface="Arial Narrow"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Gotham Office"/>
                <a:ea typeface="+mj-ea"/>
              </a:rPr>
              <a:t>The Passport Place &amp; INTERNATIONAL TRAVEL</a:t>
            </a:r>
          </a:p>
        </p:txBody>
      </p:sp>
      <p:pic>
        <p:nvPicPr>
          <p:cNvPr id="7" name="Picture 6" descr="A person wearing a white shirt&#10;&#10;Description automatically generated with medium confidence">
            <a:extLst>
              <a:ext uri="{FF2B5EF4-FFF2-40B4-BE49-F238E27FC236}">
                <a16:creationId xmlns:a16="http://schemas.microsoft.com/office/drawing/2014/main" id="{1733325C-BBCB-0F70-8C9E-656484B98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332" y="1667979"/>
            <a:ext cx="2366235" cy="3311869"/>
          </a:xfrm>
          <a:prstGeom prst="rect">
            <a:avLst/>
          </a:prstGeom>
        </p:spPr>
      </p:pic>
      <p:pic>
        <p:nvPicPr>
          <p:cNvPr id="11" name="Picture 10">
            <a:extLst>
              <a:ext uri="{FF2B5EF4-FFF2-40B4-BE49-F238E27FC236}">
                <a16:creationId xmlns:a16="http://schemas.microsoft.com/office/drawing/2014/main" id="{81A95B20-6266-C00C-310C-72FC980B5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836" y="1695752"/>
            <a:ext cx="2147299" cy="3006092"/>
          </a:xfrm>
          <a:prstGeom prst="rect">
            <a:avLst/>
          </a:prstGeom>
        </p:spPr>
      </p:pic>
      <p:sp>
        <p:nvSpPr>
          <p:cNvPr id="13" name="Title 1">
            <a:extLst>
              <a:ext uri="{FF2B5EF4-FFF2-40B4-BE49-F238E27FC236}">
                <a16:creationId xmlns:a16="http://schemas.microsoft.com/office/drawing/2014/main" id="{ACF5B03C-2DC2-2F34-763B-E3870C0C797E}"/>
              </a:ext>
            </a:extLst>
          </p:cNvPr>
          <p:cNvSpPr txBox="1">
            <a:spLocks/>
          </p:cNvSpPr>
          <p:nvPr/>
        </p:nvSpPr>
        <p:spPr>
          <a:xfrm>
            <a:off x="577384" y="376970"/>
            <a:ext cx="5171729" cy="1640159"/>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3600" b="1" i="0" kern="1200" cap="all" baseline="0">
                <a:solidFill>
                  <a:schemeClr val="bg1"/>
                </a:solidFill>
                <a:latin typeface="Gotham Office" panose="02000000000000000000" pitchFamily="2" charset="0"/>
                <a:ea typeface="+mj-ea"/>
                <a:cs typeface="Arial Narrow"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all" spc="0" normalizeH="0" baseline="0" noProof="0" dirty="0">
                <a:ln>
                  <a:noFill/>
                </a:ln>
                <a:solidFill>
                  <a:srgbClr val="FFFFFF"/>
                </a:solidFill>
                <a:effectLst/>
                <a:uLnTx/>
                <a:uFillTx/>
                <a:latin typeface="Gotham Office"/>
                <a:ea typeface="+mj-ea"/>
              </a:rPr>
              <a:t>Study Abroad</a:t>
            </a:r>
            <a:endParaRPr kumimoji="0" lang="en-US" sz="1600" b="1" i="0" u="none" strike="noStrike" kern="1200" cap="all" spc="0" normalizeH="0" baseline="0" noProof="0" dirty="0">
              <a:ln>
                <a:noFill/>
              </a:ln>
              <a:solidFill>
                <a:srgbClr val="FFFFFF"/>
              </a:solidFill>
              <a:effectLst/>
              <a:uLnTx/>
              <a:uFillTx/>
              <a:latin typeface="Gotham Office" panose="02000000000000000000" pitchFamily="2" charset="0"/>
              <a:ea typeface="+mj-ea"/>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1" i="0" u="none" strike="noStrike" kern="1200" cap="all" spc="0" normalizeH="0" baseline="0" noProof="0" dirty="0">
              <a:ln>
                <a:noFill/>
              </a:ln>
              <a:solidFill>
                <a:srgbClr val="FFFFFF"/>
              </a:solidFill>
              <a:effectLst/>
              <a:uLnTx/>
              <a:uFillTx/>
              <a:latin typeface="Gotham Office" panose="02000000000000000000" pitchFamily="2" charset="0"/>
              <a:ea typeface="+mj-ea"/>
            </a:endParaRPr>
          </a:p>
        </p:txBody>
      </p:sp>
    </p:spTree>
    <p:extLst>
      <p:ext uri="{BB962C8B-B14F-4D97-AF65-F5344CB8AC3E}">
        <p14:creationId xmlns:p14="http://schemas.microsoft.com/office/powerpoint/2010/main" val="745884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608464"/>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223750" y="47489"/>
            <a:ext cx="11553927" cy="861774"/>
          </a:xfrm>
          <a:prstGeom prst="rect">
            <a:avLst/>
          </a:prstGeom>
          <a:noFill/>
        </p:spPr>
        <p:txBody>
          <a:bodyPr wrap="square" lIns="91440" tIns="45720" rIns="91440" bIns="45720" rtlCol="0" anchor="t">
            <a:spAutoFit/>
          </a:bodyPr>
          <a:lstStyle/>
          <a:p>
            <a:r>
              <a:rPr lang="en-US" sz="5000" b="1" dirty="0">
                <a:solidFill>
                  <a:srgbClr val="C00000"/>
                </a:solidFill>
                <a:latin typeface="Calibri"/>
                <a:cs typeface="Calibri"/>
              </a:rPr>
              <a:t>Set Up Delegated Access!</a:t>
            </a:r>
          </a:p>
        </p:txBody>
      </p:sp>
      <p:pic>
        <p:nvPicPr>
          <p:cNvPr id="2" name="Picture 3" descr="Logo, company name&#10;&#10;Description automatically generated">
            <a:extLst>
              <a:ext uri="{FF2B5EF4-FFF2-40B4-BE49-F238E27FC236}">
                <a16:creationId xmlns:a16="http://schemas.microsoft.com/office/drawing/2014/main" id="{8B5E2C9E-C1D5-AB99-1BA8-C7857951ED57}"/>
              </a:ext>
            </a:extLst>
          </p:cNvPr>
          <p:cNvPicPr>
            <a:picLocks noChangeAspect="1"/>
          </p:cNvPicPr>
          <p:nvPr/>
        </p:nvPicPr>
        <p:blipFill>
          <a:blip r:embed="rId3"/>
          <a:stretch>
            <a:fillRect/>
          </a:stretch>
        </p:blipFill>
        <p:spPr>
          <a:xfrm>
            <a:off x="240875" y="1081980"/>
            <a:ext cx="9408113" cy="4866757"/>
          </a:xfrm>
          <a:prstGeom prst="rect">
            <a:avLst/>
          </a:prstGeom>
        </p:spPr>
      </p:pic>
      <p:sp>
        <p:nvSpPr>
          <p:cNvPr id="5" name="Arrow: Up 4">
            <a:extLst>
              <a:ext uri="{FF2B5EF4-FFF2-40B4-BE49-F238E27FC236}">
                <a16:creationId xmlns:a16="http://schemas.microsoft.com/office/drawing/2014/main" id="{98652FEF-A92B-B973-05F4-883DA8096FBF}"/>
              </a:ext>
            </a:extLst>
          </p:cNvPr>
          <p:cNvSpPr/>
          <p:nvPr/>
        </p:nvSpPr>
        <p:spPr>
          <a:xfrm>
            <a:off x="5629076" y="4202074"/>
            <a:ext cx="371638" cy="1208657"/>
          </a:xfrm>
          <a:prstGeom prst="upArrow">
            <a:avLst>
              <a:gd name="adj1" fmla="val 50000"/>
              <a:gd name="adj2" fmla="val 5589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231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809632"/>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240875" y="0"/>
            <a:ext cx="11553927" cy="861774"/>
          </a:xfrm>
          <a:prstGeom prst="rect">
            <a:avLst/>
          </a:prstGeom>
          <a:noFill/>
        </p:spPr>
        <p:txBody>
          <a:bodyPr wrap="square" lIns="91440" tIns="45720" rIns="91440" bIns="45720" rtlCol="0" anchor="t">
            <a:spAutoFit/>
          </a:bodyPr>
          <a:lstStyle/>
          <a:p>
            <a:r>
              <a:rPr lang="en-US" sz="5000" b="1" dirty="0">
                <a:solidFill>
                  <a:srgbClr val="C00000"/>
                </a:solidFill>
                <a:latin typeface="Calibri"/>
                <a:cs typeface="Calibri"/>
              </a:rPr>
              <a:t>Set Up Delegated Access!</a:t>
            </a:r>
          </a:p>
        </p:txBody>
      </p:sp>
      <p:pic>
        <p:nvPicPr>
          <p:cNvPr id="4" name="Picture 4" descr="Graphical user interface, text, application, email&#10;&#10;Description automatically generated">
            <a:extLst>
              <a:ext uri="{FF2B5EF4-FFF2-40B4-BE49-F238E27FC236}">
                <a16:creationId xmlns:a16="http://schemas.microsoft.com/office/drawing/2014/main" id="{0B4FC0BD-9888-2953-7C8E-3C7EF57A6555}"/>
              </a:ext>
            </a:extLst>
          </p:cNvPr>
          <p:cNvPicPr>
            <a:picLocks noChangeAspect="1"/>
          </p:cNvPicPr>
          <p:nvPr/>
        </p:nvPicPr>
        <p:blipFill>
          <a:blip r:embed="rId3"/>
          <a:stretch>
            <a:fillRect/>
          </a:stretch>
        </p:blipFill>
        <p:spPr>
          <a:xfrm>
            <a:off x="240875" y="1317428"/>
            <a:ext cx="9749067" cy="4827961"/>
          </a:xfrm>
          <a:prstGeom prst="rect">
            <a:avLst/>
          </a:prstGeom>
        </p:spPr>
      </p:pic>
      <p:sp>
        <p:nvSpPr>
          <p:cNvPr id="7" name="Arrow: Left 6">
            <a:extLst>
              <a:ext uri="{FF2B5EF4-FFF2-40B4-BE49-F238E27FC236}">
                <a16:creationId xmlns:a16="http://schemas.microsoft.com/office/drawing/2014/main" id="{7F24B427-AE13-F4BC-F8A4-8D6DF8508573}"/>
              </a:ext>
            </a:extLst>
          </p:cNvPr>
          <p:cNvSpPr/>
          <p:nvPr/>
        </p:nvSpPr>
        <p:spPr>
          <a:xfrm>
            <a:off x="1592020" y="5729555"/>
            <a:ext cx="878889" cy="22648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281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95819"/>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25778" y="804571"/>
            <a:ext cx="11377464"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Set Up Delegated Access!</a:t>
            </a:r>
          </a:p>
        </p:txBody>
      </p:sp>
      <p:pic>
        <p:nvPicPr>
          <p:cNvPr id="4" name="Picture 3" descr="A screenshot of a computer&#10;&#10;Description automatically generated with medium confidence">
            <a:extLst>
              <a:ext uri="{FF2B5EF4-FFF2-40B4-BE49-F238E27FC236}">
                <a16:creationId xmlns:a16="http://schemas.microsoft.com/office/drawing/2014/main" id="{A4C13D93-76BB-065F-DBE6-A3170FE1C344}"/>
              </a:ext>
            </a:extLst>
          </p:cNvPr>
          <p:cNvPicPr>
            <a:picLocks noChangeAspect="1"/>
          </p:cNvPicPr>
          <p:nvPr/>
        </p:nvPicPr>
        <p:blipFill>
          <a:blip r:embed="rId3"/>
          <a:stretch>
            <a:fillRect/>
          </a:stretch>
        </p:blipFill>
        <p:spPr>
          <a:xfrm>
            <a:off x="525777" y="1976369"/>
            <a:ext cx="9300239" cy="4726272"/>
          </a:xfrm>
          <a:prstGeom prst="rect">
            <a:avLst/>
          </a:prstGeom>
        </p:spPr>
      </p:pic>
      <p:sp>
        <p:nvSpPr>
          <p:cNvPr id="5" name="Minus Sign 4">
            <a:extLst>
              <a:ext uri="{FF2B5EF4-FFF2-40B4-BE49-F238E27FC236}">
                <a16:creationId xmlns:a16="http://schemas.microsoft.com/office/drawing/2014/main" id="{F4605240-0B1E-168F-E1F7-5463BF208E9F}"/>
              </a:ext>
            </a:extLst>
          </p:cNvPr>
          <p:cNvSpPr/>
          <p:nvPr/>
        </p:nvSpPr>
        <p:spPr>
          <a:xfrm>
            <a:off x="2286964" y="1929562"/>
            <a:ext cx="1264104" cy="914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4E293DC2-6D53-F361-81FF-5ED953CB6B30}"/>
              </a:ext>
            </a:extLst>
          </p:cNvPr>
          <p:cNvSpPr/>
          <p:nvPr/>
        </p:nvSpPr>
        <p:spPr>
          <a:xfrm>
            <a:off x="4715373" y="2126134"/>
            <a:ext cx="536815" cy="521256"/>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63C060AA-184C-2F95-D0C6-CF01ACDAD0E5}"/>
              </a:ext>
            </a:extLst>
          </p:cNvPr>
          <p:cNvSpPr/>
          <p:nvPr/>
        </p:nvSpPr>
        <p:spPr>
          <a:xfrm>
            <a:off x="5706279" y="2135012"/>
            <a:ext cx="710214" cy="521256"/>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209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95819"/>
            <a:ext cx="12192000" cy="7220197"/>
          </a:xfrm>
          <a:prstGeom prst="rect">
            <a:avLst/>
          </a:prstGeom>
        </p:spPr>
      </p:pic>
      <p:sp>
        <p:nvSpPr>
          <p:cNvPr id="7" name="TextBox 6">
            <a:extLst>
              <a:ext uri="{FF2B5EF4-FFF2-40B4-BE49-F238E27FC236}">
                <a16:creationId xmlns:a16="http://schemas.microsoft.com/office/drawing/2014/main" id="{148A1E3A-B166-C775-B3E8-4C3D60201762}"/>
              </a:ext>
            </a:extLst>
          </p:cNvPr>
          <p:cNvSpPr txBox="1"/>
          <p:nvPr/>
        </p:nvSpPr>
        <p:spPr>
          <a:xfrm>
            <a:off x="547099" y="919805"/>
            <a:ext cx="6169630" cy="1569660"/>
          </a:xfrm>
          <a:prstGeom prst="rect">
            <a:avLst/>
          </a:prstGeom>
          <a:noFill/>
        </p:spPr>
        <p:txBody>
          <a:bodyPr wrap="square">
            <a:spAutoFit/>
          </a:bodyPr>
          <a:lstStyle/>
          <a:p>
            <a:r>
              <a:rPr lang="en-US" sz="4800" dirty="0">
                <a:solidFill>
                  <a:srgbClr val="C00000"/>
                </a:solidFill>
              </a:rPr>
              <a:t>Email Notification Policy	</a:t>
            </a:r>
          </a:p>
        </p:txBody>
      </p:sp>
      <p:sp>
        <p:nvSpPr>
          <p:cNvPr id="8" name="Content Placeholder 2">
            <a:extLst>
              <a:ext uri="{FF2B5EF4-FFF2-40B4-BE49-F238E27FC236}">
                <a16:creationId xmlns:a16="http://schemas.microsoft.com/office/drawing/2014/main" id="{E6CA8E88-4FF0-31C5-732D-8083A7EEE791}"/>
              </a:ext>
            </a:extLst>
          </p:cNvPr>
          <p:cNvSpPr txBox="1">
            <a:spLocks/>
          </p:cNvSpPr>
          <p:nvPr/>
        </p:nvSpPr>
        <p:spPr>
          <a:xfrm>
            <a:off x="547099" y="2198670"/>
            <a:ext cx="8596668" cy="402762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The official method of communication with the University of Louisville Bursar's Office is via the University issued email account. In order to stay informed and aware, students are required to set up and maintain their email accounts. You should check your email frequently. </a:t>
            </a:r>
          </a:p>
          <a:p>
            <a:pPr marL="457200" indent="-457200" algn="l">
              <a:buFont typeface="Arial" panose="020B0604020202020204" pitchFamily="34" charset="0"/>
              <a:buChar char="•"/>
            </a:pPr>
            <a:r>
              <a:rPr lang="en-US" sz="2800" dirty="0">
                <a:solidFill>
                  <a:srgbClr val="C00000"/>
                </a:solidFill>
              </a:rPr>
              <a:t>No paper billing statements will be issued.</a:t>
            </a:r>
          </a:p>
          <a:p>
            <a:pPr marL="342900" indent="-342900" algn="l">
              <a:buFont typeface="Arial" panose="020B0604020202020204" pitchFamily="34" charset="0"/>
              <a:buChar char="•"/>
            </a:pPr>
            <a:r>
              <a:rPr lang="en-US" dirty="0"/>
              <a:t>We recommend that you add the following email address to your "safe" list within your email system's spam filters: </a:t>
            </a:r>
            <a:r>
              <a:rPr lang="en-US" dirty="0">
                <a:hlinkClick r:id="rId3"/>
              </a:rPr>
              <a:t>bursar@louisville.edu</a:t>
            </a:r>
            <a:r>
              <a:rPr lang="en-US" dirty="0"/>
              <a:t>	</a:t>
            </a:r>
          </a:p>
          <a:p>
            <a:pPr marL="342900" indent="-342900" algn="l">
              <a:buFont typeface="Arial" panose="020B0604020202020204" pitchFamily="34" charset="0"/>
              <a:buChar char="•"/>
            </a:pPr>
            <a:r>
              <a:rPr lang="en-US" dirty="0"/>
              <a:t>If our office does need to mail a check, document, form or notice, we will use the</a:t>
            </a:r>
            <a:r>
              <a:rPr lang="en-US" b="1" dirty="0"/>
              <a:t> mailing address</a:t>
            </a:r>
            <a:r>
              <a:rPr lang="en-US" dirty="0"/>
              <a:t> from your </a:t>
            </a:r>
            <a:r>
              <a:rPr lang="en-US" dirty="0" err="1"/>
              <a:t>ULink</a:t>
            </a:r>
            <a:r>
              <a:rPr lang="en-US" dirty="0"/>
              <a:t> account.</a:t>
            </a:r>
          </a:p>
          <a:p>
            <a:pPr algn="l"/>
            <a:endParaRPr lang="en-US" dirty="0"/>
          </a:p>
        </p:txBody>
      </p:sp>
    </p:spTree>
    <p:extLst>
      <p:ext uri="{BB962C8B-B14F-4D97-AF65-F5344CB8AC3E}">
        <p14:creationId xmlns:p14="http://schemas.microsoft.com/office/powerpoint/2010/main" val="2056863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672472"/>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223750" y="52105"/>
            <a:ext cx="11553927" cy="861774"/>
          </a:xfrm>
          <a:prstGeom prst="rect">
            <a:avLst/>
          </a:prstGeom>
          <a:noFill/>
        </p:spPr>
        <p:txBody>
          <a:bodyPr wrap="square" lIns="91440" tIns="45720" rIns="91440" bIns="45720" rtlCol="0" anchor="t">
            <a:spAutoFit/>
          </a:bodyPr>
          <a:lstStyle/>
          <a:p>
            <a:r>
              <a:rPr lang="en-US" sz="5000" b="1" dirty="0">
                <a:solidFill>
                  <a:srgbClr val="C00000"/>
                </a:solidFill>
                <a:latin typeface="Calibri"/>
                <a:cs typeface="Calibri"/>
              </a:rPr>
              <a:t>Review Student Account</a:t>
            </a:r>
          </a:p>
        </p:txBody>
      </p:sp>
      <p:pic>
        <p:nvPicPr>
          <p:cNvPr id="2" name="Picture 3" descr="Logo, company name&#10;&#10;Description automatically generated">
            <a:extLst>
              <a:ext uri="{FF2B5EF4-FFF2-40B4-BE49-F238E27FC236}">
                <a16:creationId xmlns:a16="http://schemas.microsoft.com/office/drawing/2014/main" id="{8B5E2C9E-C1D5-AB99-1BA8-C7857951ED57}"/>
              </a:ext>
            </a:extLst>
          </p:cNvPr>
          <p:cNvPicPr>
            <a:picLocks noChangeAspect="1"/>
          </p:cNvPicPr>
          <p:nvPr/>
        </p:nvPicPr>
        <p:blipFill>
          <a:blip r:embed="rId3"/>
          <a:stretch>
            <a:fillRect/>
          </a:stretch>
        </p:blipFill>
        <p:spPr>
          <a:xfrm>
            <a:off x="240875" y="1081980"/>
            <a:ext cx="9408113" cy="4866757"/>
          </a:xfrm>
          <a:prstGeom prst="rect">
            <a:avLst/>
          </a:prstGeom>
        </p:spPr>
      </p:pic>
      <p:sp>
        <p:nvSpPr>
          <p:cNvPr id="5" name="Arrow: Up 4">
            <a:extLst>
              <a:ext uri="{FF2B5EF4-FFF2-40B4-BE49-F238E27FC236}">
                <a16:creationId xmlns:a16="http://schemas.microsoft.com/office/drawing/2014/main" id="{98652FEF-A92B-B973-05F4-883DA8096FBF}"/>
              </a:ext>
            </a:extLst>
          </p:cNvPr>
          <p:cNvSpPr/>
          <p:nvPr/>
        </p:nvSpPr>
        <p:spPr>
          <a:xfrm rot="16200000">
            <a:off x="8858841" y="1416540"/>
            <a:ext cx="371638" cy="1208657"/>
          </a:xfrm>
          <a:prstGeom prst="upArrow">
            <a:avLst>
              <a:gd name="adj1" fmla="val 50000"/>
              <a:gd name="adj2" fmla="val 5589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833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276374"/>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13902" y="624800"/>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Review Student Account</a:t>
            </a:r>
          </a:p>
        </p:txBody>
      </p:sp>
      <p:pic>
        <p:nvPicPr>
          <p:cNvPr id="4" name="Picture 3" descr="A screenshot of a computer&#10;&#10;Description automatically generated">
            <a:extLst>
              <a:ext uri="{FF2B5EF4-FFF2-40B4-BE49-F238E27FC236}">
                <a16:creationId xmlns:a16="http://schemas.microsoft.com/office/drawing/2014/main" id="{E302CCEA-C435-0DEC-44B0-A8B85D01597E}"/>
              </a:ext>
            </a:extLst>
          </p:cNvPr>
          <p:cNvPicPr>
            <a:picLocks noChangeAspect="1"/>
          </p:cNvPicPr>
          <p:nvPr/>
        </p:nvPicPr>
        <p:blipFill>
          <a:blip r:embed="rId3"/>
          <a:stretch>
            <a:fillRect/>
          </a:stretch>
        </p:blipFill>
        <p:spPr>
          <a:xfrm>
            <a:off x="513902" y="1837054"/>
            <a:ext cx="8519544" cy="3777362"/>
          </a:xfrm>
          <a:prstGeom prst="rect">
            <a:avLst/>
          </a:prstGeom>
        </p:spPr>
      </p:pic>
      <p:sp>
        <p:nvSpPr>
          <p:cNvPr id="10" name="Arrow: Left 9">
            <a:extLst>
              <a:ext uri="{FF2B5EF4-FFF2-40B4-BE49-F238E27FC236}">
                <a16:creationId xmlns:a16="http://schemas.microsoft.com/office/drawing/2014/main" id="{A0583AEC-BF84-ECE2-F0EC-271C19A2156B}"/>
              </a:ext>
            </a:extLst>
          </p:cNvPr>
          <p:cNvSpPr/>
          <p:nvPr/>
        </p:nvSpPr>
        <p:spPr>
          <a:xfrm>
            <a:off x="1691692" y="2580815"/>
            <a:ext cx="532660" cy="28408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712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6223" y="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13903" y="964453"/>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Review Student Account</a:t>
            </a:r>
          </a:p>
        </p:txBody>
      </p:sp>
      <p:pic>
        <p:nvPicPr>
          <p:cNvPr id="2" name="Picture 1" descr="A screenshot of a computer&#10;&#10;Description automatically generated">
            <a:extLst>
              <a:ext uri="{FF2B5EF4-FFF2-40B4-BE49-F238E27FC236}">
                <a16:creationId xmlns:a16="http://schemas.microsoft.com/office/drawing/2014/main" id="{0A484C58-2F45-3097-C49F-0B52801401CF}"/>
              </a:ext>
            </a:extLst>
          </p:cNvPr>
          <p:cNvPicPr>
            <a:picLocks noChangeAspect="1"/>
          </p:cNvPicPr>
          <p:nvPr/>
        </p:nvPicPr>
        <p:blipFill>
          <a:blip r:embed="rId3"/>
          <a:stretch>
            <a:fillRect/>
          </a:stretch>
        </p:blipFill>
        <p:spPr>
          <a:xfrm>
            <a:off x="513903" y="2146889"/>
            <a:ext cx="7751121" cy="3544316"/>
          </a:xfrm>
          <a:prstGeom prst="rect">
            <a:avLst/>
          </a:prstGeom>
        </p:spPr>
      </p:pic>
    </p:spTree>
    <p:extLst>
      <p:ext uri="{BB962C8B-B14F-4D97-AF65-F5344CB8AC3E}">
        <p14:creationId xmlns:p14="http://schemas.microsoft.com/office/powerpoint/2010/main" val="3839081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9144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13903" y="964453"/>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Review Student Account</a:t>
            </a:r>
          </a:p>
        </p:txBody>
      </p:sp>
      <p:pic>
        <p:nvPicPr>
          <p:cNvPr id="4" name="Picture 3" descr="A screenshot of a computer&#10;&#10;Description automatically generated">
            <a:extLst>
              <a:ext uri="{FF2B5EF4-FFF2-40B4-BE49-F238E27FC236}">
                <a16:creationId xmlns:a16="http://schemas.microsoft.com/office/drawing/2014/main" id="{E302CCEA-C435-0DEC-44B0-A8B85D01597E}"/>
              </a:ext>
            </a:extLst>
          </p:cNvPr>
          <p:cNvPicPr>
            <a:picLocks noChangeAspect="1"/>
          </p:cNvPicPr>
          <p:nvPr/>
        </p:nvPicPr>
        <p:blipFill>
          <a:blip r:embed="rId3"/>
          <a:stretch>
            <a:fillRect/>
          </a:stretch>
        </p:blipFill>
        <p:spPr>
          <a:xfrm>
            <a:off x="513902" y="2111374"/>
            <a:ext cx="8619938" cy="3821874"/>
          </a:xfrm>
          <a:prstGeom prst="rect">
            <a:avLst/>
          </a:prstGeom>
        </p:spPr>
      </p:pic>
      <p:sp>
        <p:nvSpPr>
          <p:cNvPr id="10" name="Arrow: Left 9">
            <a:extLst>
              <a:ext uri="{FF2B5EF4-FFF2-40B4-BE49-F238E27FC236}">
                <a16:creationId xmlns:a16="http://schemas.microsoft.com/office/drawing/2014/main" id="{A0583AEC-BF84-ECE2-F0EC-271C19A2156B}"/>
              </a:ext>
            </a:extLst>
          </p:cNvPr>
          <p:cNvSpPr/>
          <p:nvPr/>
        </p:nvSpPr>
        <p:spPr>
          <a:xfrm>
            <a:off x="1473442" y="3228630"/>
            <a:ext cx="532660" cy="28408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71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76199" y="-536699"/>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26718" y="324373"/>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Review Student Account</a:t>
            </a:r>
          </a:p>
        </p:txBody>
      </p:sp>
      <p:pic>
        <p:nvPicPr>
          <p:cNvPr id="2" name="Picture 1" descr="A screenshot of a computer&#10;&#10;Description automatically generated">
            <a:extLst>
              <a:ext uri="{FF2B5EF4-FFF2-40B4-BE49-F238E27FC236}">
                <a16:creationId xmlns:a16="http://schemas.microsoft.com/office/drawing/2014/main" id="{861D9283-9F3A-A6D4-6984-4AE677BAB9F1}"/>
              </a:ext>
            </a:extLst>
          </p:cNvPr>
          <p:cNvPicPr>
            <a:picLocks noChangeAspect="1"/>
          </p:cNvPicPr>
          <p:nvPr/>
        </p:nvPicPr>
        <p:blipFill>
          <a:blip r:embed="rId3"/>
          <a:stretch>
            <a:fillRect/>
          </a:stretch>
        </p:blipFill>
        <p:spPr>
          <a:xfrm>
            <a:off x="426718" y="1736073"/>
            <a:ext cx="8744330" cy="3618247"/>
          </a:xfrm>
          <a:prstGeom prst="rect">
            <a:avLst/>
          </a:prstGeom>
        </p:spPr>
      </p:pic>
    </p:spTree>
    <p:extLst>
      <p:ext uri="{BB962C8B-B14F-4D97-AF65-F5344CB8AC3E}">
        <p14:creationId xmlns:p14="http://schemas.microsoft.com/office/powerpoint/2010/main" val="815891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113541"/>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58798" y="799320"/>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Review Student Account</a:t>
            </a:r>
          </a:p>
        </p:txBody>
      </p:sp>
      <p:pic>
        <p:nvPicPr>
          <p:cNvPr id="4" name="Picture 3" descr="A screenshot of a computer&#10;&#10;Description automatically generated">
            <a:extLst>
              <a:ext uri="{FF2B5EF4-FFF2-40B4-BE49-F238E27FC236}">
                <a16:creationId xmlns:a16="http://schemas.microsoft.com/office/drawing/2014/main" id="{6317EA93-CEE6-AA51-CDD2-6157852CD982}"/>
              </a:ext>
            </a:extLst>
          </p:cNvPr>
          <p:cNvPicPr>
            <a:picLocks noChangeAspect="1"/>
          </p:cNvPicPr>
          <p:nvPr/>
        </p:nvPicPr>
        <p:blipFill>
          <a:blip r:embed="rId3"/>
          <a:stretch>
            <a:fillRect/>
          </a:stretch>
        </p:blipFill>
        <p:spPr>
          <a:xfrm>
            <a:off x="558798" y="2258753"/>
            <a:ext cx="8026402" cy="3425799"/>
          </a:xfrm>
          <a:prstGeom prst="rect">
            <a:avLst/>
          </a:prstGeom>
        </p:spPr>
      </p:pic>
    </p:spTree>
    <p:extLst>
      <p:ext uri="{BB962C8B-B14F-4D97-AF65-F5344CB8AC3E}">
        <p14:creationId xmlns:p14="http://schemas.microsoft.com/office/powerpoint/2010/main" val="1107570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41328715-25E2-5CF0-8DB0-8BB1C54DD424}"/>
              </a:ext>
            </a:extLst>
          </p:cNvPr>
          <p:cNvSpPr/>
          <p:nvPr/>
        </p:nvSpPr>
        <p:spPr>
          <a:xfrm flipV="1">
            <a:off x="-3306617" y="0"/>
            <a:ext cx="12395199" cy="6858000"/>
          </a:xfrm>
          <a:prstGeom prst="parallelogram">
            <a:avLst>
              <a:gd name="adj" fmla="val 483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AF239B-C89E-4C0F-F395-12C54EFD7B45}"/>
              </a:ext>
            </a:extLst>
          </p:cNvPr>
          <p:cNvSpPr txBox="1"/>
          <p:nvPr/>
        </p:nvSpPr>
        <p:spPr>
          <a:xfrm>
            <a:off x="471056" y="335845"/>
            <a:ext cx="5523344" cy="6186309"/>
          </a:xfrm>
          <a:prstGeom prst="rect">
            <a:avLst/>
          </a:prstGeom>
          <a:noFill/>
        </p:spPr>
        <p:txBody>
          <a:bodyPr wrap="square" lIns="0" rtlCol="0">
            <a:spAutoFit/>
          </a:bodyPr>
          <a:lstStyle/>
          <a:p>
            <a:pPr algn="l"/>
            <a:r>
              <a:rPr lang="en-US" sz="6600" i="0" dirty="0">
                <a:solidFill>
                  <a:schemeClr val="bg1"/>
                </a:solidFill>
                <a:latin typeface="Gotham Office" panose="02000000000000000000"/>
                <a:cs typeface="Times New Roman" panose="02020603050405020304" pitchFamily="18" charset="0"/>
              </a:rPr>
              <a:t>U.S. Immigration Laws for International Students on F1 and J1 Visa</a:t>
            </a:r>
          </a:p>
        </p:txBody>
      </p:sp>
    </p:spTree>
    <p:extLst>
      <p:ext uri="{BB962C8B-B14F-4D97-AF65-F5344CB8AC3E}">
        <p14:creationId xmlns:p14="http://schemas.microsoft.com/office/powerpoint/2010/main" val="1787614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150920" y="0"/>
            <a:ext cx="12192000" cy="8152412"/>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655729" y="430887"/>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Making Payments</a:t>
            </a:r>
          </a:p>
        </p:txBody>
      </p:sp>
      <p:sp>
        <p:nvSpPr>
          <p:cNvPr id="4" name="TextBox 3">
            <a:extLst>
              <a:ext uri="{FF2B5EF4-FFF2-40B4-BE49-F238E27FC236}">
                <a16:creationId xmlns:a16="http://schemas.microsoft.com/office/drawing/2014/main" id="{B8005D84-4012-3023-5D3D-9F09D7F2DE14}"/>
              </a:ext>
            </a:extLst>
          </p:cNvPr>
          <p:cNvSpPr txBox="1"/>
          <p:nvPr/>
        </p:nvSpPr>
        <p:spPr>
          <a:xfrm>
            <a:off x="655729" y="1178578"/>
            <a:ext cx="3997171" cy="707886"/>
          </a:xfrm>
          <a:prstGeom prst="rect">
            <a:avLst/>
          </a:prstGeom>
          <a:noFill/>
        </p:spPr>
        <p:txBody>
          <a:bodyPr wrap="square">
            <a:spAutoFit/>
          </a:bodyPr>
          <a:lstStyle/>
          <a:p>
            <a:r>
              <a:rPr lang="en-US" sz="4000" u="sng" dirty="0">
                <a:solidFill>
                  <a:srgbClr val="C00000"/>
                </a:solidFill>
              </a:rPr>
              <a:t>Payment Methods</a:t>
            </a:r>
          </a:p>
        </p:txBody>
      </p:sp>
      <p:sp>
        <p:nvSpPr>
          <p:cNvPr id="7" name="TextBox 6">
            <a:extLst>
              <a:ext uri="{FF2B5EF4-FFF2-40B4-BE49-F238E27FC236}">
                <a16:creationId xmlns:a16="http://schemas.microsoft.com/office/drawing/2014/main" id="{7D1A6B4F-BC78-54D1-9E38-54619F054791}"/>
              </a:ext>
            </a:extLst>
          </p:cNvPr>
          <p:cNvSpPr txBox="1"/>
          <p:nvPr/>
        </p:nvSpPr>
        <p:spPr>
          <a:xfrm>
            <a:off x="655729" y="2251640"/>
            <a:ext cx="8647074" cy="4524315"/>
          </a:xfrm>
          <a:prstGeom prst="rect">
            <a:avLst/>
          </a:prstGeom>
          <a:noFill/>
        </p:spPr>
        <p:txBody>
          <a:bodyPr wrap="square">
            <a:spAutoFit/>
          </a:bodyPr>
          <a:lstStyle/>
          <a:p>
            <a:pPr marL="285750" indent="-285750">
              <a:buFont typeface="Arial" panose="020B0604020202020204" pitchFamily="34" charset="0"/>
              <a:buChar char="•"/>
            </a:pPr>
            <a:r>
              <a:rPr lang="en-US" b="1" u="sng" dirty="0"/>
              <a:t>ONLINE:</a:t>
            </a:r>
            <a:r>
              <a:rPr lang="en-US" dirty="0"/>
              <a:t>  Go to </a:t>
            </a:r>
            <a:r>
              <a:rPr lang="en-US" dirty="0" err="1"/>
              <a:t>Ulink</a:t>
            </a:r>
            <a:r>
              <a:rPr lang="en-US" dirty="0"/>
              <a:t>&gt;Student&gt;Financial Account&gt;Make A Payment </a:t>
            </a:r>
            <a:r>
              <a:rPr lang="en-US" dirty="0">
                <a:highlight>
                  <a:srgbClr val="FFFF00"/>
                </a:highlight>
              </a:rPr>
              <a:t>(*TIP* Do NOT use the Safari browser and make sure your Pop-Up blockers are turned OFF) </a:t>
            </a:r>
            <a:r>
              <a:rPr lang="en-US" dirty="0"/>
              <a:t>– You may pay either via Bank Account (</a:t>
            </a:r>
            <a:r>
              <a:rPr lang="en-US" i="1" dirty="0"/>
              <a:t>FREE!) </a:t>
            </a:r>
            <a:r>
              <a:rPr lang="en-US" dirty="0"/>
              <a:t>or pay by Credit/Debit card (</a:t>
            </a:r>
            <a:r>
              <a:rPr lang="en-US" b="1" dirty="0"/>
              <a:t>NOTE:  ALL CARD PAYMENTS ARE ASSESSED A 2.75% SERVICE FEE</a:t>
            </a:r>
            <a:r>
              <a:rPr lang="en-US" dirty="0"/>
              <a:t>)</a:t>
            </a:r>
          </a:p>
          <a:p>
            <a:pPr marL="285750" indent="-285750">
              <a:buFont typeface="Arial" panose="020B0604020202020204" pitchFamily="34" charset="0"/>
              <a:buChar char="•"/>
            </a:pPr>
            <a:r>
              <a:rPr lang="en-US" b="1" u="sng" dirty="0"/>
              <a:t>IN OFFICE:</a:t>
            </a:r>
            <a:r>
              <a:rPr lang="en-US" dirty="0"/>
              <a:t>  Our office is open Monday-Friday from 9:00am to 4:30 pm for payments.  You may pay with Cash, Check, or Certified Funds (money orders, certified checks, etc.)  Our office is </a:t>
            </a:r>
            <a:r>
              <a:rPr lang="en-US" b="1" i="1" u="sng" dirty="0"/>
              <a:t>unable</a:t>
            </a:r>
            <a:r>
              <a:rPr lang="en-US" dirty="0"/>
              <a:t> to process credit/debit card in person.  *Please note the Bursar’s office cannot assist students with the online credit card payment process due to Payment Card Industry-Data Security Standards regulations.*</a:t>
            </a:r>
          </a:p>
          <a:p>
            <a:pPr marL="285750" indent="-285750">
              <a:buFont typeface="Arial" panose="020B0604020202020204" pitchFamily="34" charset="0"/>
              <a:buChar char="•"/>
            </a:pPr>
            <a:r>
              <a:rPr lang="en-US" b="1" u="sng" dirty="0"/>
              <a:t>WIRE TRANSFER:</a:t>
            </a:r>
            <a:r>
              <a:rPr lang="en-US" dirty="0"/>
              <a:t>  Use the Bursar’s website to acquire wire transfer instructions.  </a:t>
            </a:r>
            <a:r>
              <a:rPr lang="en-US" dirty="0">
                <a:hlinkClick r:id="rId3"/>
              </a:rPr>
              <a:t>https://louisville.edu/bursar/payment/wire</a:t>
            </a:r>
            <a:endParaRPr lang="en-US" dirty="0"/>
          </a:p>
          <a:p>
            <a:pPr marL="285750" indent="-285750">
              <a:buFont typeface="Arial" panose="020B0604020202020204" pitchFamily="34" charset="0"/>
              <a:buChar char="•"/>
            </a:pPr>
            <a:r>
              <a:rPr lang="en-US" b="1" u="sng" dirty="0"/>
              <a:t>Mail:</a:t>
            </a:r>
            <a:r>
              <a:rPr lang="en-US" dirty="0"/>
              <a:t>  You may send a check or certified funds in the mail. </a:t>
            </a:r>
            <a:r>
              <a:rPr lang="en-US" b="1" dirty="0"/>
              <a:t>Be sure to include your student ID number in the memo line!</a:t>
            </a:r>
            <a:r>
              <a:rPr lang="en-US" dirty="0"/>
              <a:t>  Our mailing address is:</a:t>
            </a:r>
          </a:p>
          <a:p>
            <a:pPr algn="ctr"/>
            <a:r>
              <a:rPr lang="en-US" dirty="0"/>
              <a:t>Bursar Office</a:t>
            </a:r>
          </a:p>
          <a:p>
            <a:pPr algn="ctr"/>
            <a:r>
              <a:rPr lang="en-US" dirty="0"/>
              <a:t>University of Louisville</a:t>
            </a:r>
          </a:p>
          <a:p>
            <a:pPr algn="ctr"/>
            <a:r>
              <a:rPr lang="en-US" dirty="0"/>
              <a:t>Louisville, KY 40292 </a:t>
            </a:r>
            <a:endParaRPr lang="en-US" b="1" u="sng" dirty="0"/>
          </a:p>
        </p:txBody>
      </p:sp>
    </p:spTree>
    <p:extLst>
      <p:ext uri="{BB962C8B-B14F-4D97-AF65-F5344CB8AC3E}">
        <p14:creationId xmlns:p14="http://schemas.microsoft.com/office/powerpoint/2010/main" val="1486997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82296" y="-362198"/>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22463" y="526420"/>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Making Payments</a:t>
            </a:r>
          </a:p>
        </p:txBody>
      </p:sp>
      <p:pic>
        <p:nvPicPr>
          <p:cNvPr id="4" name="Picture 3" descr="A screenshot of a computer&#10;&#10;Description automatically generated with medium confidence">
            <a:extLst>
              <a:ext uri="{FF2B5EF4-FFF2-40B4-BE49-F238E27FC236}">
                <a16:creationId xmlns:a16="http://schemas.microsoft.com/office/drawing/2014/main" id="{C14946E4-878A-EF77-C501-0BA7E0EC554C}"/>
              </a:ext>
            </a:extLst>
          </p:cNvPr>
          <p:cNvPicPr>
            <a:picLocks noChangeAspect="1"/>
          </p:cNvPicPr>
          <p:nvPr/>
        </p:nvPicPr>
        <p:blipFill>
          <a:blip r:embed="rId3"/>
          <a:stretch>
            <a:fillRect/>
          </a:stretch>
        </p:blipFill>
        <p:spPr>
          <a:xfrm>
            <a:off x="513904" y="1967344"/>
            <a:ext cx="8949554" cy="4890655"/>
          </a:xfrm>
          <a:prstGeom prst="rect">
            <a:avLst/>
          </a:prstGeom>
        </p:spPr>
      </p:pic>
      <p:sp>
        <p:nvSpPr>
          <p:cNvPr id="8" name="Arrow: Left 7">
            <a:extLst>
              <a:ext uri="{FF2B5EF4-FFF2-40B4-BE49-F238E27FC236}">
                <a16:creationId xmlns:a16="http://schemas.microsoft.com/office/drawing/2014/main" id="{EC6DA414-0833-E68C-781B-318B72C28D89}"/>
              </a:ext>
            </a:extLst>
          </p:cNvPr>
          <p:cNvSpPr/>
          <p:nvPr/>
        </p:nvSpPr>
        <p:spPr>
          <a:xfrm>
            <a:off x="8312843" y="2776388"/>
            <a:ext cx="655243" cy="37154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042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13903" y="957307"/>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Making Payments</a:t>
            </a:r>
          </a:p>
        </p:txBody>
      </p:sp>
      <p:pic>
        <p:nvPicPr>
          <p:cNvPr id="7" name="Picture 6" descr="A screenshot of a computer&#10;&#10;Description automatically generated with low confidence">
            <a:extLst>
              <a:ext uri="{FF2B5EF4-FFF2-40B4-BE49-F238E27FC236}">
                <a16:creationId xmlns:a16="http://schemas.microsoft.com/office/drawing/2014/main" id="{EFC5F8BB-28F5-493C-F5A2-6E89FF459B15}"/>
              </a:ext>
            </a:extLst>
          </p:cNvPr>
          <p:cNvPicPr>
            <a:picLocks noChangeAspect="1"/>
          </p:cNvPicPr>
          <p:nvPr/>
        </p:nvPicPr>
        <p:blipFill>
          <a:blip r:embed="rId3"/>
          <a:stretch>
            <a:fillRect/>
          </a:stretch>
        </p:blipFill>
        <p:spPr>
          <a:xfrm>
            <a:off x="411162" y="2254934"/>
            <a:ext cx="9505628" cy="4433541"/>
          </a:xfrm>
          <a:prstGeom prst="rect">
            <a:avLst/>
          </a:prstGeom>
        </p:spPr>
      </p:pic>
      <p:sp>
        <p:nvSpPr>
          <p:cNvPr id="10" name="Arrow: Left 9">
            <a:extLst>
              <a:ext uri="{FF2B5EF4-FFF2-40B4-BE49-F238E27FC236}">
                <a16:creationId xmlns:a16="http://schemas.microsoft.com/office/drawing/2014/main" id="{A0583AEC-BF84-ECE2-F0EC-271C19A2156B}"/>
              </a:ext>
            </a:extLst>
          </p:cNvPr>
          <p:cNvSpPr/>
          <p:nvPr/>
        </p:nvSpPr>
        <p:spPr>
          <a:xfrm>
            <a:off x="1535838" y="3429000"/>
            <a:ext cx="532660" cy="28408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696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13903" y="957307"/>
            <a:ext cx="8906979" cy="861774"/>
          </a:xfrm>
          <a:prstGeom prst="rect">
            <a:avLst/>
          </a:prstGeom>
          <a:noFill/>
        </p:spPr>
        <p:txBody>
          <a:bodyPr wrap="square" rtlCol="0">
            <a:spAutoFit/>
          </a:bodyPr>
          <a:lstStyle/>
          <a:p>
            <a:r>
              <a:rPr lang="en-US" sz="5000" b="1" dirty="0">
                <a:solidFill>
                  <a:srgbClr val="C00000"/>
                </a:solidFill>
                <a:latin typeface="Calibri" panose="020F0502020204030204" pitchFamily="34" charset="0"/>
              </a:rPr>
              <a:t>Making Payments</a:t>
            </a:r>
          </a:p>
        </p:txBody>
      </p:sp>
      <p:pic>
        <p:nvPicPr>
          <p:cNvPr id="2" name="Picture 1" descr="A screenshot of a computer&#10;&#10;Description automatically generated">
            <a:extLst>
              <a:ext uri="{FF2B5EF4-FFF2-40B4-BE49-F238E27FC236}">
                <a16:creationId xmlns:a16="http://schemas.microsoft.com/office/drawing/2014/main" id="{01CA20CC-18C8-E183-EB84-D22AE7C75903}"/>
              </a:ext>
            </a:extLst>
          </p:cNvPr>
          <p:cNvPicPr>
            <a:picLocks noChangeAspect="1"/>
          </p:cNvPicPr>
          <p:nvPr/>
        </p:nvPicPr>
        <p:blipFill>
          <a:blip r:embed="rId3"/>
          <a:stretch>
            <a:fillRect/>
          </a:stretch>
        </p:blipFill>
        <p:spPr>
          <a:xfrm>
            <a:off x="513902" y="2208212"/>
            <a:ext cx="7929057" cy="4070419"/>
          </a:xfrm>
          <a:prstGeom prst="rect">
            <a:avLst/>
          </a:prstGeom>
        </p:spPr>
      </p:pic>
    </p:spTree>
    <p:extLst>
      <p:ext uri="{BB962C8B-B14F-4D97-AF65-F5344CB8AC3E}">
        <p14:creationId xmlns:p14="http://schemas.microsoft.com/office/powerpoint/2010/main" val="3239802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25780" y="871203"/>
            <a:ext cx="5212080" cy="861774"/>
          </a:xfrm>
          <a:prstGeom prst="rect">
            <a:avLst/>
          </a:prstGeom>
          <a:noFill/>
        </p:spPr>
        <p:txBody>
          <a:bodyPr wrap="square" rtlCol="0">
            <a:spAutoFit/>
          </a:bodyPr>
          <a:lstStyle/>
          <a:p>
            <a:r>
              <a:rPr lang="en-US" sz="5000" b="1" dirty="0">
                <a:solidFill>
                  <a:srgbClr val="C00000"/>
                </a:solidFill>
              </a:rPr>
              <a:t>Making Payments</a:t>
            </a:r>
          </a:p>
        </p:txBody>
      </p:sp>
      <p:graphicFrame>
        <p:nvGraphicFramePr>
          <p:cNvPr id="2" name="Table 1">
            <a:extLst>
              <a:ext uri="{FF2B5EF4-FFF2-40B4-BE49-F238E27FC236}">
                <a16:creationId xmlns:a16="http://schemas.microsoft.com/office/drawing/2014/main" id="{B0551352-44FA-694A-93AC-D7BE13AC7E0C}"/>
              </a:ext>
            </a:extLst>
          </p:cNvPr>
          <p:cNvGraphicFramePr>
            <a:graphicFrameLocks noGrp="1"/>
          </p:cNvGraphicFramePr>
          <p:nvPr/>
        </p:nvGraphicFramePr>
        <p:xfrm>
          <a:off x="679893" y="2116168"/>
          <a:ext cx="8048204" cy="4358640"/>
        </p:xfrm>
        <a:graphic>
          <a:graphicData uri="http://schemas.openxmlformats.org/drawingml/2006/table">
            <a:tbl>
              <a:tblPr firstRow="1" bandRow="1">
                <a:tableStyleId>{5C22544A-7EE6-4342-B048-85BDC9FD1C3A}</a:tableStyleId>
              </a:tblPr>
              <a:tblGrid>
                <a:gridCol w="3924840">
                  <a:extLst>
                    <a:ext uri="{9D8B030D-6E8A-4147-A177-3AD203B41FA5}">
                      <a16:colId xmlns:a16="http://schemas.microsoft.com/office/drawing/2014/main" val="883661519"/>
                    </a:ext>
                  </a:extLst>
                </a:gridCol>
                <a:gridCol w="4123364">
                  <a:extLst>
                    <a:ext uri="{9D8B030D-6E8A-4147-A177-3AD203B41FA5}">
                      <a16:colId xmlns:a16="http://schemas.microsoft.com/office/drawing/2014/main" val="2911303331"/>
                    </a:ext>
                  </a:extLst>
                </a:gridCol>
              </a:tblGrid>
              <a:tr h="2498817">
                <a:tc>
                  <a:txBody>
                    <a:bodyPr/>
                    <a:lstStyle/>
                    <a:p>
                      <a:pPr algn="ctr"/>
                      <a:r>
                        <a:rPr lang="en-US" sz="5000" b="1" i="0" dirty="0">
                          <a:ln>
                            <a:solidFill>
                              <a:srgbClr val="002060"/>
                            </a:solidFill>
                          </a:ln>
                          <a:solidFill>
                            <a:schemeClr val="bg1"/>
                          </a:solidFill>
                          <a:latin typeface="+mn-lt"/>
                        </a:rPr>
                        <a:t>Fall 2023 </a:t>
                      </a:r>
                    </a:p>
                    <a:p>
                      <a:pPr algn="ctr"/>
                      <a:r>
                        <a:rPr lang="en-US" sz="5000" b="1" i="0" dirty="0">
                          <a:ln>
                            <a:solidFill>
                              <a:srgbClr val="002060"/>
                            </a:solidFill>
                          </a:ln>
                          <a:solidFill>
                            <a:schemeClr val="bg1"/>
                          </a:solidFill>
                          <a:latin typeface="+mn-lt"/>
                        </a:rPr>
                        <a:t>Tuition</a:t>
                      </a:r>
                    </a:p>
                    <a:p>
                      <a:pPr algn="ctr"/>
                      <a:r>
                        <a:rPr lang="en-US" sz="5000" b="1" i="0" dirty="0">
                          <a:ln>
                            <a:solidFill>
                              <a:srgbClr val="002060"/>
                            </a:solidFill>
                          </a:ln>
                          <a:solidFill>
                            <a:schemeClr val="bg1"/>
                          </a:solidFill>
                          <a:latin typeface="+mn-lt"/>
                        </a:rPr>
                        <a:t>Due</a:t>
                      </a:r>
                      <a:r>
                        <a:rPr lang="en-US" sz="5000" b="1" i="0" baseline="0" dirty="0">
                          <a:ln>
                            <a:solidFill>
                              <a:srgbClr val="002060"/>
                            </a:solidFill>
                          </a:ln>
                          <a:solidFill>
                            <a:schemeClr val="bg1"/>
                          </a:solidFill>
                          <a:latin typeface="+mn-lt"/>
                        </a:rPr>
                        <a:t> Date</a:t>
                      </a:r>
                      <a:endParaRPr lang="en-US" sz="5000" b="1" i="0" dirty="0">
                        <a:ln>
                          <a:solidFill>
                            <a:srgbClr val="002060"/>
                          </a:solidFill>
                        </a:ln>
                        <a:solidFill>
                          <a:schemeClr val="bg1"/>
                        </a:solidFill>
                        <a:latin typeface="+mn-lt"/>
                      </a:endParaRPr>
                    </a:p>
                  </a:txBody>
                  <a:tcPr marL="137160" marR="137160" marT="137160" marB="13716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i="0" dirty="0">
                          <a:ln>
                            <a:solidFill>
                              <a:srgbClr val="002060"/>
                            </a:solidFill>
                          </a:ln>
                          <a:solidFill>
                            <a:schemeClr val="bg1"/>
                          </a:solidFill>
                          <a:latin typeface="+mn-lt"/>
                        </a:rPr>
                        <a:t>Spring 2024 Tuition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i="0" dirty="0">
                          <a:ln>
                            <a:solidFill>
                              <a:srgbClr val="002060"/>
                            </a:solidFill>
                          </a:ln>
                          <a:solidFill>
                            <a:schemeClr val="bg1"/>
                          </a:solidFill>
                          <a:latin typeface="+mn-lt"/>
                        </a:rPr>
                        <a:t>Due Date</a:t>
                      </a:r>
                    </a:p>
                  </a:txBody>
                  <a:tcPr marL="137160" marR="137160" marT="137160" marB="13716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50731741"/>
                  </a:ext>
                </a:extLst>
              </a:tr>
              <a:tr h="1538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mn-lt"/>
                          <a:ea typeface="+mn-ea"/>
                          <a:cs typeface="+mn-cs"/>
                        </a:rPr>
                        <a:t>August 25, 2023</a:t>
                      </a:r>
                    </a:p>
                  </a:txBody>
                  <a:tcPr marL="137160" marR="137160" marT="137160" marB="13716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mn-lt"/>
                          <a:ea typeface="+mn-ea"/>
                          <a:cs typeface="+mn-cs"/>
                        </a:rPr>
                        <a:t>January 12, 2024</a:t>
                      </a:r>
                    </a:p>
                  </a:txBody>
                  <a:tcPr marL="137160" marR="137160" marT="137160" marB="13716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36483096"/>
                  </a:ext>
                </a:extLst>
              </a:tr>
            </a:tbl>
          </a:graphicData>
        </a:graphic>
      </p:graphicFrame>
    </p:spTree>
    <p:extLst>
      <p:ext uri="{BB962C8B-B14F-4D97-AF65-F5344CB8AC3E}">
        <p14:creationId xmlns:p14="http://schemas.microsoft.com/office/powerpoint/2010/main" val="11788458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106878" y="-2969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18900" y="957307"/>
            <a:ext cx="8906979" cy="861774"/>
          </a:xfrm>
          <a:prstGeom prst="rect">
            <a:avLst/>
          </a:prstGeom>
          <a:noFill/>
        </p:spPr>
        <p:txBody>
          <a:bodyPr wrap="square" rtlCol="0">
            <a:spAutoFit/>
          </a:bodyPr>
          <a:lstStyle/>
          <a:p>
            <a:r>
              <a:rPr lang="en-US" sz="5000" b="1" dirty="0">
                <a:solidFill>
                  <a:srgbClr val="C00000"/>
                </a:solidFill>
              </a:rPr>
              <a:t>Payment Plans</a:t>
            </a:r>
          </a:p>
        </p:txBody>
      </p:sp>
      <p:sp>
        <p:nvSpPr>
          <p:cNvPr id="7" name="TextBox 6"/>
          <p:cNvSpPr txBox="1"/>
          <p:nvPr/>
        </p:nvSpPr>
        <p:spPr>
          <a:xfrm>
            <a:off x="418900" y="2149432"/>
            <a:ext cx="9057609"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t>The University of Louisville offers interest-free monthly payment plan options for the current semester in which the student is enrolled for a nominal application fee. </a:t>
            </a:r>
          </a:p>
          <a:p>
            <a:pPr marL="571500" indent="-571500">
              <a:buFont typeface="Arial" panose="020B0604020202020204" pitchFamily="34" charset="0"/>
              <a:buChar char="•"/>
            </a:pPr>
            <a:r>
              <a:rPr lang="en-US" sz="3200" dirty="0"/>
              <a:t>We partner with Nelnet for our payment plans, and you are able to conveniently set it up through </a:t>
            </a:r>
            <a:r>
              <a:rPr lang="en-US" sz="3200" dirty="0" err="1"/>
              <a:t>Ulink</a:t>
            </a:r>
            <a:r>
              <a:rPr lang="en-US" sz="3200" dirty="0"/>
              <a:t>. You may choose from a 5-month plan (July-Nov) or a 4-month plan (Aug – Nov).   </a:t>
            </a:r>
          </a:p>
        </p:txBody>
      </p:sp>
    </p:spTree>
    <p:extLst>
      <p:ext uri="{BB962C8B-B14F-4D97-AF65-F5344CB8AC3E}">
        <p14:creationId xmlns:p14="http://schemas.microsoft.com/office/powerpoint/2010/main" val="3842542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106878" y="-2969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18900" y="957307"/>
            <a:ext cx="8906979" cy="861774"/>
          </a:xfrm>
          <a:prstGeom prst="rect">
            <a:avLst/>
          </a:prstGeom>
          <a:noFill/>
        </p:spPr>
        <p:txBody>
          <a:bodyPr wrap="square" rtlCol="0">
            <a:spAutoFit/>
          </a:bodyPr>
          <a:lstStyle/>
          <a:p>
            <a:r>
              <a:rPr lang="en-US" sz="5000" b="1" dirty="0">
                <a:solidFill>
                  <a:srgbClr val="C00000"/>
                </a:solidFill>
              </a:rPr>
              <a:t>Payment Plans</a:t>
            </a:r>
          </a:p>
        </p:txBody>
      </p:sp>
      <p:pic>
        <p:nvPicPr>
          <p:cNvPr id="4" name="Picture 3" descr="A screenshot of a computer&#10;&#10;Description automatically generated with low confidence">
            <a:extLst>
              <a:ext uri="{FF2B5EF4-FFF2-40B4-BE49-F238E27FC236}">
                <a16:creationId xmlns:a16="http://schemas.microsoft.com/office/drawing/2014/main" id="{DF6D81FC-5EB6-EAB1-1E96-D5AD3777BC06}"/>
              </a:ext>
            </a:extLst>
          </p:cNvPr>
          <p:cNvPicPr>
            <a:picLocks noChangeAspect="1"/>
          </p:cNvPicPr>
          <p:nvPr/>
        </p:nvPicPr>
        <p:blipFill>
          <a:blip r:embed="rId3"/>
          <a:stretch>
            <a:fillRect/>
          </a:stretch>
        </p:blipFill>
        <p:spPr>
          <a:xfrm>
            <a:off x="6042768" y="1984270"/>
            <a:ext cx="5841489" cy="2267621"/>
          </a:xfrm>
          <a:prstGeom prst="rect">
            <a:avLst/>
          </a:prstGeom>
        </p:spPr>
      </p:pic>
      <p:graphicFrame>
        <p:nvGraphicFramePr>
          <p:cNvPr id="8" name="Table 7">
            <a:extLst>
              <a:ext uri="{FF2B5EF4-FFF2-40B4-BE49-F238E27FC236}">
                <a16:creationId xmlns:a16="http://schemas.microsoft.com/office/drawing/2014/main" id="{06690425-4985-E0D9-5F37-75942870CEBB}"/>
              </a:ext>
            </a:extLst>
          </p:cNvPr>
          <p:cNvGraphicFramePr>
            <a:graphicFrameLocks noGrp="1"/>
          </p:cNvGraphicFramePr>
          <p:nvPr/>
        </p:nvGraphicFramePr>
        <p:xfrm>
          <a:off x="418900" y="4892151"/>
          <a:ext cx="8520914" cy="1554480"/>
        </p:xfrm>
        <a:graphic>
          <a:graphicData uri="http://schemas.openxmlformats.org/drawingml/2006/table">
            <a:tbl>
              <a:tblPr/>
              <a:tblGrid>
                <a:gridCol w="4262855">
                  <a:extLst>
                    <a:ext uri="{9D8B030D-6E8A-4147-A177-3AD203B41FA5}">
                      <a16:colId xmlns:a16="http://schemas.microsoft.com/office/drawing/2014/main" val="3775126988"/>
                    </a:ext>
                  </a:extLst>
                </a:gridCol>
                <a:gridCol w="4258059">
                  <a:extLst>
                    <a:ext uri="{9D8B030D-6E8A-4147-A177-3AD203B41FA5}">
                      <a16:colId xmlns:a16="http://schemas.microsoft.com/office/drawing/2014/main" val="2398259035"/>
                    </a:ext>
                  </a:extLst>
                </a:gridCol>
              </a:tblGrid>
              <a:tr h="0">
                <a:tc>
                  <a:txBody>
                    <a:bodyPr/>
                    <a:lstStyle/>
                    <a:p>
                      <a:pPr algn="ctr" fontAlgn="t"/>
                      <a:r>
                        <a:rPr lang="en-US" b="1" u="sng" cap="all" dirty="0">
                          <a:effectLst/>
                          <a:latin typeface="proxima-nova-condensed"/>
                        </a:rPr>
                        <a:t>PAYMENT METHODS</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b="1" u="sng" cap="all" dirty="0">
                          <a:solidFill>
                            <a:schemeClr val="tx1"/>
                          </a:solidFill>
                          <a:effectLst/>
                          <a:latin typeface="proxima-nova-condensed"/>
                        </a:rPr>
                        <a:t>COST TO PARTICIPATE</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989753939"/>
                  </a:ext>
                </a:extLst>
              </a:tr>
              <a:tr h="0">
                <a:tc>
                  <a:txBody>
                    <a:bodyPr/>
                    <a:lstStyle/>
                    <a:p>
                      <a:pPr fontAlgn="t"/>
                      <a:r>
                        <a:rPr lang="en-US" dirty="0">
                          <a:effectLst/>
                        </a:rPr>
                        <a:t>Automatic Bank Payments (ACH)</a:t>
                      </a:r>
                    </a:p>
                    <a:p>
                      <a:pPr fontAlgn="t"/>
                      <a:r>
                        <a:rPr lang="en-US" dirty="0">
                          <a:effectLst/>
                        </a:rPr>
                        <a:t>Credit Card/ Debit Card</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fontAlgn="t">
                        <a:buFont typeface="Arial" panose="020B0604020202020204" pitchFamily="34" charset="0"/>
                        <a:buChar char="•"/>
                      </a:pPr>
                      <a:r>
                        <a:rPr lang="en-US" dirty="0">
                          <a:effectLst/>
                        </a:rPr>
                        <a:t> $30 nonrefundable enrollment fee </a:t>
                      </a:r>
                    </a:p>
                    <a:p>
                      <a:pPr fontAlgn="t">
                        <a:buFont typeface="Arial" panose="020B0604020202020204" pitchFamily="34" charset="0"/>
                        <a:buChar char="•"/>
                      </a:pPr>
                      <a:r>
                        <a:rPr lang="en-US" dirty="0">
                          <a:effectLst/>
                        </a:rPr>
                        <a:t> $30 returned payment fee, should a payment be returned by your financial institution</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731535363"/>
                  </a:ext>
                </a:extLst>
              </a:tr>
            </a:tbl>
          </a:graphicData>
        </a:graphic>
      </p:graphicFrame>
      <p:pic>
        <p:nvPicPr>
          <p:cNvPr id="10" name="Picture 9" descr="A screenshot of a computer&#10;&#10;Description automatically generated with medium confidence">
            <a:extLst>
              <a:ext uri="{FF2B5EF4-FFF2-40B4-BE49-F238E27FC236}">
                <a16:creationId xmlns:a16="http://schemas.microsoft.com/office/drawing/2014/main" id="{DA0E65E5-06C1-395B-6FD7-2FA1F68926AA}"/>
              </a:ext>
            </a:extLst>
          </p:cNvPr>
          <p:cNvPicPr>
            <a:picLocks noChangeAspect="1"/>
          </p:cNvPicPr>
          <p:nvPr/>
        </p:nvPicPr>
        <p:blipFill>
          <a:blip r:embed="rId4"/>
          <a:stretch>
            <a:fillRect/>
          </a:stretch>
        </p:blipFill>
        <p:spPr>
          <a:xfrm>
            <a:off x="418900" y="1984270"/>
            <a:ext cx="5098090" cy="2431863"/>
          </a:xfrm>
          <a:prstGeom prst="rect">
            <a:avLst/>
          </a:prstGeom>
        </p:spPr>
      </p:pic>
      <p:sp>
        <p:nvSpPr>
          <p:cNvPr id="12" name="Arrow: Left 11">
            <a:extLst>
              <a:ext uri="{FF2B5EF4-FFF2-40B4-BE49-F238E27FC236}">
                <a16:creationId xmlns:a16="http://schemas.microsoft.com/office/drawing/2014/main" id="{3998ACD8-3246-A2E9-15F8-746DC9243F5C}"/>
              </a:ext>
            </a:extLst>
          </p:cNvPr>
          <p:cNvSpPr/>
          <p:nvPr/>
        </p:nvSpPr>
        <p:spPr>
          <a:xfrm>
            <a:off x="4872389" y="2405482"/>
            <a:ext cx="518862" cy="2670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8D714B99-45A0-C9A7-F58F-5B085B2823C6}"/>
              </a:ext>
            </a:extLst>
          </p:cNvPr>
          <p:cNvSpPr/>
          <p:nvPr/>
        </p:nvSpPr>
        <p:spPr>
          <a:xfrm>
            <a:off x="6844711" y="3631986"/>
            <a:ext cx="518862" cy="2670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513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106878" y="-29690"/>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18900" y="957307"/>
            <a:ext cx="8906979" cy="861774"/>
          </a:xfrm>
          <a:prstGeom prst="rect">
            <a:avLst/>
          </a:prstGeom>
          <a:noFill/>
        </p:spPr>
        <p:txBody>
          <a:bodyPr wrap="square" rtlCol="0">
            <a:spAutoFit/>
          </a:bodyPr>
          <a:lstStyle/>
          <a:p>
            <a:r>
              <a:rPr lang="en-US" sz="5000" b="1" dirty="0">
                <a:solidFill>
                  <a:srgbClr val="C00000"/>
                </a:solidFill>
              </a:rPr>
              <a:t>Payment Plans</a:t>
            </a:r>
          </a:p>
        </p:txBody>
      </p:sp>
      <p:graphicFrame>
        <p:nvGraphicFramePr>
          <p:cNvPr id="11" name="Table 10">
            <a:extLst>
              <a:ext uri="{FF2B5EF4-FFF2-40B4-BE49-F238E27FC236}">
                <a16:creationId xmlns:a16="http://schemas.microsoft.com/office/drawing/2014/main" id="{5B5AED82-DA02-20B5-DF44-841FFB5CF206}"/>
              </a:ext>
            </a:extLst>
          </p:cNvPr>
          <p:cNvGraphicFramePr>
            <a:graphicFrameLocks noGrp="1"/>
          </p:cNvGraphicFramePr>
          <p:nvPr/>
        </p:nvGraphicFramePr>
        <p:xfrm>
          <a:off x="418900" y="3719110"/>
          <a:ext cx="6152395" cy="2878164"/>
        </p:xfrm>
        <a:graphic>
          <a:graphicData uri="http://schemas.openxmlformats.org/drawingml/2006/table">
            <a:tbl>
              <a:tblPr/>
              <a:tblGrid>
                <a:gridCol w="1498677">
                  <a:extLst>
                    <a:ext uri="{9D8B030D-6E8A-4147-A177-3AD203B41FA5}">
                      <a16:colId xmlns:a16="http://schemas.microsoft.com/office/drawing/2014/main" val="1131779492"/>
                    </a:ext>
                  </a:extLst>
                </a:gridCol>
                <a:gridCol w="1074198">
                  <a:extLst>
                    <a:ext uri="{9D8B030D-6E8A-4147-A177-3AD203B41FA5}">
                      <a16:colId xmlns:a16="http://schemas.microsoft.com/office/drawing/2014/main" val="3161413393"/>
                    </a:ext>
                  </a:extLst>
                </a:gridCol>
                <a:gridCol w="1118562">
                  <a:extLst>
                    <a:ext uri="{9D8B030D-6E8A-4147-A177-3AD203B41FA5}">
                      <a16:colId xmlns:a16="http://schemas.microsoft.com/office/drawing/2014/main" val="1148468797"/>
                    </a:ext>
                  </a:extLst>
                </a:gridCol>
                <a:gridCol w="1230479">
                  <a:extLst>
                    <a:ext uri="{9D8B030D-6E8A-4147-A177-3AD203B41FA5}">
                      <a16:colId xmlns:a16="http://schemas.microsoft.com/office/drawing/2014/main" val="1336759104"/>
                    </a:ext>
                  </a:extLst>
                </a:gridCol>
                <a:gridCol w="1230479">
                  <a:extLst>
                    <a:ext uri="{9D8B030D-6E8A-4147-A177-3AD203B41FA5}">
                      <a16:colId xmlns:a16="http://schemas.microsoft.com/office/drawing/2014/main" val="4101069615"/>
                    </a:ext>
                  </a:extLst>
                </a:gridCol>
              </a:tblGrid>
              <a:tr h="1385782">
                <a:tc>
                  <a:txBody>
                    <a:bodyPr/>
                    <a:lstStyle/>
                    <a:p>
                      <a:pPr algn="ctr" fontAlgn="t"/>
                      <a:r>
                        <a:rPr lang="en-US" b="1" dirty="0">
                          <a:effectLst/>
                        </a:rPr>
                        <a:t>Last Day to Enroll</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b="1" dirty="0">
                          <a:effectLst/>
                        </a:rPr>
                        <a:t>Required Down Payment</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b="1" dirty="0">
                          <a:effectLst/>
                        </a:rPr>
                        <a:t>Number of Payments</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b="1" dirty="0">
                          <a:effectLst/>
                        </a:rPr>
                        <a:t>Months of Payments</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b="1" dirty="0">
                          <a:effectLst/>
                        </a:rPr>
                        <a:t>Enrollment Fee</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4153647227"/>
                  </a:ext>
                </a:extLst>
              </a:tr>
              <a:tr h="746191">
                <a:tc>
                  <a:txBody>
                    <a:bodyPr/>
                    <a:lstStyle/>
                    <a:p>
                      <a:pPr fontAlgn="t"/>
                      <a:r>
                        <a:rPr lang="en-US">
                          <a:effectLst/>
                        </a:rPr>
                        <a:t>July 31, 2023</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20%</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4</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Aug - Nov</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$30</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448943645"/>
                  </a:ext>
                </a:extLst>
              </a:tr>
              <a:tr h="746191">
                <a:tc>
                  <a:txBody>
                    <a:bodyPr/>
                    <a:lstStyle/>
                    <a:p>
                      <a:pPr fontAlgn="t"/>
                      <a:r>
                        <a:rPr lang="en-US">
                          <a:effectLst/>
                        </a:rPr>
                        <a:t>Aug 25, 2023</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25%</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3</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Sept - Nov</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dirty="0">
                          <a:effectLst/>
                        </a:rPr>
                        <a:t>$30</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830552549"/>
                  </a:ext>
                </a:extLst>
              </a:tr>
            </a:tbl>
          </a:graphicData>
        </a:graphic>
      </p:graphicFrame>
      <p:sp>
        <p:nvSpPr>
          <p:cNvPr id="12" name="Rectangle 2">
            <a:extLst>
              <a:ext uri="{FF2B5EF4-FFF2-40B4-BE49-F238E27FC236}">
                <a16:creationId xmlns:a16="http://schemas.microsoft.com/office/drawing/2014/main" id="{3CDE9DDE-76E8-62F3-1091-32C779E12CE4}"/>
              </a:ext>
            </a:extLst>
          </p:cNvPr>
          <p:cNvSpPr>
            <a:spLocks noChangeArrowheads="1"/>
          </p:cNvSpPr>
          <p:nvPr/>
        </p:nvSpPr>
        <p:spPr bwMode="auto">
          <a:xfrm>
            <a:off x="418899" y="2084414"/>
            <a:ext cx="6152396" cy="1391356"/>
          </a:xfrm>
          <a:prstGeom prst="rect">
            <a:avLst/>
          </a:prstGeom>
          <a:noFill/>
          <a:ln>
            <a:noFill/>
          </a:ln>
          <a:effec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proxima-nova-condensed"/>
              </a:rPr>
              <a:t>FALL 2023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Georgia" panose="02040502050405020303" pitchFamily="18" charset="0"/>
              </a:rPr>
              <a:t>Payment plan available on July 12, 2023.</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dirty="0">
              <a:latin typeface="Georgia" panose="020405020504050203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Georgia" panose="02040502050405020303" pitchFamily="18" charset="0"/>
              </a:rPr>
              <a:t>NOTE:</a:t>
            </a:r>
            <a:r>
              <a:rPr kumimoji="0" lang="en-US" altLang="en-US" sz="1400" b="0" i="0" u="none" strike="noStrike" cap="none" normalizeH="0" baseline="0" dirty="0">
                <a:ln>
                  <a:noFill/>
                </a:ln>
                <a:effectLst/>
                <a:latin typeface="Georgia" panose="02040502050405020303" pitchFamily="18" charset="0"/>
              </a:rPr>
              <a:t> </a:t>
            </a:r>
            <a:r>
              <a:rPr kumimoji="0" lang="en-US" altLang="en-US" sz="1400" b="0" i="1" u="none" strike="noStrike" cap="none" normalizeH="0" baseline="0" dirty="0">
                <a:ln>
                  <a:noFill/>
                </a:ln>
                <a:effectLst/>
                <a:latin typeface="Georgia" panose="02040502050405020303" pitchFamily="18" charset="0"/>
              </a:rPr>
              <a:t>All down payments and enrollment fees are processed immediately</a:t>
            </a:r>
            <a:r>
              <a:rPr kumimoji="0" lang="en-US" altLang="en-US" sz="1000" b="0" i="1" u="none" strike="noStrike" cap="none" normalizeH="0" baseline="0" dirty="0">
                <a:ln>
                  <a:noFill/>
                </a:ln>
                <a:effectLst/>
                <a:latin typeface="Georgia" panose="02040502050405020303" pitchFamily="18" charset="0"/>
              </a:rPr>
              <a:t>.</a:t>
            </a:r>
            <a:endParaRPr kumimoji="0" lang="en-US" altLang="en-US" sz="1800" b="0" i="0" u="none" strike="noStrike" cap="none" normalizeH="0" baseline="0" dirty="0">
              <a:ln>
                <a:noFill/>
              </a:ln>
              <a:effectLst/>
            </a:endParaRPr>
          </a:p>
        </p:txBody>
      </p:sp>
    </p:spTree>
    <p:extLst>
      <p:ext uri="{BB962C8B-B14F-4D97-AF65-F5344CB8AC3E}">
        <p14:creationId xmlns:p14="http://schemas.microsoft.com/office/powerpoint/2010/main" val="2021460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93583" y="-567926"/>
            <a:ext cx="12442920" cy="7425926"/>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18900" y="501451"/>
            <a:ext cx="8906979" cy="861774"/>
          </a:xfrm>
          <a:prstGeom prst="rect">
            <a:avLst/>
          </a:prstGeom>
          <a:noFill/>
        </p:spPr>
        <p:txBody>
          <a:bodyPr wrap="square" rtlCol="0">
            <a:spAutoFit/>
          </a:bodyPr>
          <a:lstStyle/>
          <a:p>
            <a:r>
              <a:rPr lang="en-US" sz="5000" b="1" dirty="0">
                <a:solidFill>
                  <a:srgbClr val="C00000"/>
                </a:solidFill>
              </a:rPr>
              <a:t>Refunds</a:t>
            </a:r>
          </a:p>
        </p:txBody>
      </p:sp>
      <p:sp>
        <p:nvSpPr>
          <p:cNvPr id="2" name="TextBox 1"/>
          <p:cNvSpPr txBox="1"/>
          <p:nvPr/>
        </p:nvSpPr>
        <p:spPr>
          <a:xfrm>
            <a:off x="418899" y="1419975"/>
            <a:ext cx="9698877" cy="5416868"/>
          </a:xfrm>
          <a:prstGeom prst="rect">
            <a:avLst/>
          </a:prstGeom>
          <a:noFill/>
        </p:spPr>
        <p:txBody>
          <a:bodyPr wrap="square" rtlCol="0">
            <a:spAutoFit/>
          </a:bodyPr>
          <a:lstStyle/>
          <a:p>
            <a:r>
              <a:rPr lang="en-US" sz="3200" b="1" dirty="0"/>
              <a:t>What is a Refund?</a:t>
            </a:r>
          </a:p>
          <a:p>
            <a:pPr marL="914400" lvl="1" indent="-457200">
              <a:buFont typeface="Arial" panose="020B0604020202020204" pitchFamily="34" charset="0"/>
              <a:buChar char="•"/>
            </a:pPr>
            <a:r>
              <a:rPr lang="en-US" sz="2500" dirty="0"/>
              <a:t>As Financial Aid is credited to your account, it is applied to all the charges that exist on the account.  If a credit balance remains after all charges are paid, you will be refunded the amount of the credit.  </a:t>
            </a:r>
          </a:p>
          <a:p>
            <a:r>
              <a:rPr lang="en-US" sz="3200" b="1" dirty="0"/>
              <a:t>What is the difference between Disbursement and Refund?</a:t>
            </a:r>
          </a:p>
          <a:p>
            <a:pPr marL="1028700" lvl="1" indent="-571500">
              <a:buFont typeface="Arial" panose="020B0604020202020204" pitchFamily="34" charset="0"/>
              <a:buChar char="•"/>
            </a:pPr>
            <a:r>
              <a:rPr lang="en-US" sz="2500" dirty="0"/>
              <a:t>Disbursement is the process in which your aid is released to the school to pay toward you tuition and fees.</a:t>
            </a:r>
          </a:p>
          <a:p>
            <a:pPr marL="1028700" lvl="1" indent="-571500">
              <a:buFont typeface="Arial" panose="020B0604020202020204" pitchFamily="34" charset="0"/>
              <a:buChar char="•"/>
            </a:pPr>
            <a:r>
              <a:rPr lang="en-US" sz="2500" dirty="0"/>
              <a:t>A refund is the process in which any remaining funds not used for your tuition and fees are paid to you.</a:t>
            </a:r>
          </a:p>
          <a:p>
            <a:pPr marL="1028700" lvl="1" indent="-571500">
              <a:buFont typeface="Arial" panose="020B0604020202020204" pitchFamily="34" charset="0"/>
              <a:buChar char="•"/>
            </a:pPr>
            <a:r>
              <a:rPr lang="en-US" sz="2500" dirty="0"/>
              <a:t>Refunds will be released to the refund method that you have selected through Nelnet (Direct Deposit or Reloadable Debit Card).  </a:t>
            </a:r>
          </a:p>
        </p:txBody>
      </p:sp>
    </p:spTree>
    <p:extLst>
      <p:ext uri="{BB962C8B-B14F-4D97-AF65-F5344CB8AC3E}">
        <p14:creationId xmlns:p14="http://schemas.microsoft.com/office/powerpoint/2010/main" val="867631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93583" y="-71657"/>
            <a:ext cx="12202456" cy="692965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18900" y="826678"/>
            <a:ext cx="8906979" cy="861774"/>
          </a:xfrm>
          <a:prstGeom prst="rect">
            <a:avLst/>
          </a:prstGeom>
          <a:noFill/>
        </p:spPr>
        <p:txBody>
          <a:bodyPr wrap="square" rtlCol="0">
            <a:spAutoFit/>
          </a:bodyPr>
          <a:lstStyle/>
          <a:p>
            <a:r>
              <a:rPr lang="en-US" sz="5000" b="1" dirty="0">
                <a:solidFill>
                  <a:srgbClr val="C00000"/>
                </a:solidFill>
              </a:rPr>
              <a:t>Refunds</a:t>
            </a:r>
          </a:p>
        </p:txBody>
      </p:sp>
      <p:sp>
        <p:nvSpPr>
          <p:cNvPr id="2" name="TextBox 1"/>
          <p:cNvSpPr txBox="1"/>
          <p:nvPr/>
        </p:nvSpPr>
        <p:spPr>
          <a:xfrm>
            <a:off x="418900" y="2259684"/>
            <a:ext cx="9532622" cy="3123932"/>
          </a:xfrm>
          <a:prstGeom prst="rect">
            <a:avLst/>
          </a:prstGeom>
          <a:noFill/>
        </p:spPr>
        <p:txBody>
          <a:bodyPr wrap="square" rtlCol="0">
            <a:spAutoFit/>
          </a:bodyPr>
          <a:lstStyle/>
          <a:p>
            <a:r>
              <a:rPr lang="en-US" sz="3600" b="1" dirty="0"/>
              <a:t>Who is Nelnet?</a:t>
            </a:r>
          </a:p>
          <a:p>
            <a:pPr marL="914400" lvl="1" indent="-457200">
              <a:buFont typeface="Arial" panose="020B0604020202020204" pitchFamily="34" charset="0"/>
              <a:buChar char="•"/>
            </a:pPr>
            <a:r>
              <a:rPr lang="en-US" sz="2500" dirty="0"/>
              <a:t>Nelnet Financial Solutions is the company we partner with to provide the students their refunds.  </a:t>
            </a:r>
          </a:p>
          <a:p>
            <a:pPr marL="914400" lvl="1" indent="-457200">
              <a:buFont typeface="Arial" panose="020B0604020202020204" pitchFamily="34" charset="0"/>
              <a:buChar char="•"/>
            </a:pPr>
            <a:r>
              <a:rPr lang="en-US" sz="2500" dirty="0"/>
              <a:t>Nelnet offers two options for students to receive their refunds</a:t>
            </a:r>
          </a:p>
          <a:p>
            <a:pPr marL="1371600" lvl="2" indent="-457200">
              <a:buFont typeface="Arial" panose="020B0604020202020204" pitchFamily="34" charset="0"/>
              <a:buChar char="•"/>
            </a:pPr>
            <a:r>
              <a:rPr lang="en-US" sz="2500" dirty="0"/>
              <a:t>Direct Deposit</a:t>
            </a:r>
          </a:p>
          <a:p>
            <a:pPr marL="1371600" lvl="2" indent="-457200">
              <a:buFont typeface="Arial" panose="020B0604020202020204" pitchFamily="34" charset="0"/>
              <a:buChar char="•"/>
            </a:pPr>
            <a:r>
              <a:rPr lang="en-US" sz="2500" dirty="0"/>
              <a:t>Reloadable Debit Card</a:t>
            </a:r>
          </a:p>
          <a:p>
            <a:endParaRPr lang="en-US" sz="3600" b="1" dirty="0"/>
          </a:p>
        </p:txBody>
      </p:sp>
    </p:spTree>
    <p:extLst>
      <p:ext uri="{BB962C8B-B14F-4D97-AF65-F5344CB8AC3E}">
        <p14:creationId xmlns:p14="http://schemas.microsoft.com/office/powerpoint/2010/main" val="47103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7BACE3-7A9E-4C19-A308-412AA46E7FE9}"/>
              </a:ext>
            </a:extLst>
          </p:cNvPr>
          <p:cNvSpPr/>
          <p:nvPr/>
        </p:nvSpPr>
        <p:spPr>
          <a:xfrm>
            <a:off x="0" y="2352963"/>
            <a:ext cx="12192000" cy="2152073"/>
          </a:xfrm>
          <a:prstGeom prst="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AF239B-C89E-4C0F-F395-12C54EFD7B45}"/>
              </a:ext>
            </a:extLst>
          </p:cNvPr>
          <p:cNvSpPr txBox="1"/>
          <p:nvPr/>
        </p:nvSpPr>
        <p:spPr>
          <a:xfrm>
            <a:off x="2179782" y="2767279"/>
            <a:ext cx="8395853" cy="1323439"/>
          </a:xfrm>
          <a:prstGeom prst="rect">
            <a:avLst/>
          </a:prstGeom>
          <a:noFill/>
        </p:spPr>
        <p:txBody>
          <a:bodyPr wrap="square" lIns="0" rtlCol="0">
            <a:spAutoFit/>
          </a:bodyPr>
          <a:lstStyle/>
          <a:p>
            <a:pPr algn="l"/>
            <a:r>
              <a:rPr lang="en-US" sz="8000" dirty="0">
                <a:solidFill>
                  <a:schemeClr val="bg1"/>
                </a:solidFill>
                <a:latin typeface="Gotham Office" panose="02000000000000000000"/>
                <a:cs typeface="Times New Roman" panose="02020603050405020304" pitchFamily="18" charset="0"/>
              </a:rPr>
              <a:t>Maintaining Status</a:t>
            </a:r>
            <a:endParaRPr lang="en-US" sz="80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28280238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23116" y="-71657"/>
            <a:ext cx="12202456" cy="692965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418900" y="826678"/>
            <a:ext cx="8906979" cy="861774"/>
          </a:xfrm>
          <a:prstGeom prst="rect">
            <a:avLst/>
          </a:prstGeom>
          <a:noFill/>
        </p:spPr>
        <p:txBody>
          <a:bodyPr wrap="square" rtlCol="0">
            <a:spAutoFit/>
          </a:bodyPr>
          <a:lstStyle/>
          <a:p>
            <a:r>
              <a:rPr lang="en-US" sz="5000" b="1" dirty="0">
                <a:solidFill>
                  <a:srgbClr val="C00000"/>
                </a:solidFill>
              </a:rPr>
              <a:t>Refunds</a:t>
            </a:r>
          </a:p>
        </p:txBody>
      </p:sp>
      <p:sp>
        <p:nvSpPr>
          <p:cNvPr id="2" name="TextBox 1"/>
          <p:cNvSpPr txBox="1"/>
          <p:nvPr/>
        </p:nvSpPr>
        <p:spPr>
          <a:xfrm>
            <a:off x="418900" y="1691513"/>
            <a:ext cx="9532622" cy="1200329"/>
          </a:xfrm>
          <a:prstGeom prst="rect">
            <a:avLst/>
          </a:prstGeom>
          <a:noFill/>
        </p:spPr>
        <p:txBody>
          <a:bodyPr wrap="square" rtlCol="0">
            <a:spAutoFit/>
          </a:bodyPr>
          <a:lstStyle/>
          <a:p>
            <a:r>
              <a:rPr lang="en-US" sz="3600" b="1" dirty="0"/>
              <a:t>How do I set up my Refund Preference?</a:t>
            </a:r>
          </a:p>
          <a:p>
            <a:endParaRPr lang="en-US" sz="3600" b="1" dirty="0"/>
          </a:p>
        </p:txBody>
      </p:sp>
      <p:pic>
        <p:nvPicPr>
          <p:cNvPr id="8" name="Picture 7" descr="A screenshot of a computer&#10;&#10;Description automatically generated with medium confidence">
            <a:extLst>
              <a:ext uri="{FF2B5EF4-FFF2-40B4-BE49-F238E27FC236}">
                <a16:creationId xmlns:a16="http://schemas.microsoft.com/office/drawing/2014/main" id="{5386E6F1-4C16-63B1-7E9E-678698B00C21}"/>
              </a:ext>
            </a:extLst>
          </p:cNvPr>
          <p:cNvPicPr>
            <a:picLocks noChangeAspect="1"/>
          </p:cNvPicPr>
          <p:nvPr/>
        </p:nvPicPr>
        <p:blipFill>
          <a:blip r:embed="rId3"/>
          <a:stretch>
            <a:fillRect/>
          </a:stretch>
        </p:blipFill>
        <p:spPr>
          <a:xfrm>
            <a:off x="259754" y="2305497"/>
            <a:ext cx="5586242" cy="2349515"/>
          </a:xfrm>
          <a:prstGeom prst="rect">
            <a:avLst/>
          </a:prstGeom>
        </p:spPr>
      </p:pic>
      <p:sp>
        <p:nvSpPr>
          <p:cNvPr id="9" name="Arrow: Left 8">
            <a:extLst>
              <a:ext uri="{FF2B5EF4-FFF2-40B4-BE49-F238E27FC236}">
                <a16:creationId xmlns:a16="http://schemas.microsoft.com/office/drawing/2014/main" id="{E88461CE-8465-8B9F-FE8B-EC054C87A9B6}"/>
              </a:ext>
            </a:extLst>
          </p:cNvPr>
          <p:cNvSpPr/>
          <p:nvPr/>
        </p:nvSpPr>
        <p:spPr>
          <a:xfrm>
            <a:off x="5197926" y="2768333"/>
            <a:ext cx="648070" cy="16867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low confidence">
            <a:extLst>
              <a:ext uri="{FF2B5EF4-FFF2-40B4-BE49-F238E27FC236}">
                <a16:creationId xmlns:a16="http://schemas.microsoft.com/office/drawing/2014/main" id="{4232D94B-2FFF-1614-77A0-025088E6B6BA}"/>
              </a:ext>
            </a:extLst>
          </p:cNvPr>
          <p:cNvPicPr>
            <a:picLocks noChangeAspect="1"/>
          </p:cNvPicPr>
          <p:nvPr/>
        </p:nvPicPr>
        <p:blipFill>
          <a:blip r:embed="rId4"/>
          <a:stretch>
            <a:fillRect/>
          </a:stretch>
        </p:blipFill>
        <p:spPr>
          <a:xfrm>
            <a:off x="3641977" y="4160405"/>
            <a:ext cx="6216339" cy="2635102"/>
          </a:xfrm>
          <a:prstGeom prst="rect">
            <a:avLst/>
          </a:prstGeom>
        </p:spPr>
      </p:pic>
      <p:sp>
        <p:nvSpPr>
          <p:cNvPr id="7" name="Arrow: Left 6">
            <a:extLst>
              <a:ext uri="{FF2B5EF4-FFF2-40B4-BE49-F238E27FC236}">
                <a16:creationId xmlns:a16="http://schemas.microsoft.com/office/drawing/2014/main" id="{8B0B5D80-7BA0-16F1-C368-94D0D7B75D34}"/>
              </a:ext>
            </a:extLst>
          </p:cNvPr>
          <p:cNvSpPr/>
          <p:nvPr/>
        </p:nvSpPr>
        <p:spPr>
          <a:xfrm>
            <a:off x="4290047" y="5393618"/>
            <a:ext cx="648070" cy="16867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915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96691" y="-181099"/>
            <a:ext cx="1208908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323898" y="696452"/>
            <a:ext cx="8906979" cy="861774"/>
          </a:xfrm>
          <a:prstGeom prst="rect">
            <a:avLst/>
          </a:prstGeom>
          <a:noFill/>
        </p:spPr>
        <p:txBody>
          <a:bodyPr wrap="square" rtlCol="0">
            <a:spAutoFit/>
          </a:bodyPr>
          <a:lstStyle/>
          <a:p>
            <a:r>
              <a:rPr lang="en-US" sz="5000" b="1" dirty="0">
                <a:solidFill>
                  <a:srgbClr val="C00000"/>
                </a:solidFill>
              </a:rPr>
              <a:t>Refunds</a:t>
            </a:r>
          </a:p>
        </p:txBody>
      </p:sp>
      <p:sp>
        <p:nvSpPr>
          <p:cNvPr id="8" name="TextBox 7">
            <a:extLst>
              <a:ext uri="{FF2B5EF4-FFF2-40B4-BE49-F238E27FC236}">
                <a16:creationId xmlns:a16="http://schemas.microsoft.com/office/drawing/2014/main" id="{A4820A93-1E0F-CB69-6007-AF902219F1DF}"/>
              </a:ext>
            </a:extLst>
          </p:cNvPr>
          <p:cNvSpPr txBox="1"/>
          <p:nvPr/>
        </p:nvSpPr>
        <p:spPr>
          <a:xfrm>
            <a:off x="323898" y="1795054"/>
            <a:ext cx="6218808" cy="646331"/>
          </a:xfrm>
          <a:prstGeom prst="rect">
            <a:avLst/>
          </a:prstGeom>
          <a:noFill/>
        </p:spPr>
        <p:txBody>
          <a:bodyPr wrap="square">
            <a:spAutoFit/>
          </a:bodyPr>
          <a:lstStyle/>
          <a:p>
            <a:r>
              <a:rPr lang="en-US" sz="3600" dirty="0">
                <a:solidFill>
                  <a:schemeClr val="tx2">
                    <a:lumMod val="75000"/>
                  </a:schemeClr>
                </a:solidFill>
              </a:rPr>
              <a:t>Nelnet Student Choice Refunds</a:t>
            </a:r>
            <a:endParaRPr lang="en-US" sz="3600" dirty="0"/>
          </a:p>
        </p:txBody>
      </p:sp>
      <p:pic>
        <p:nvPicPr>
          <p:cNvPr id="11" name="Content Placeholder 6">
            <a:extLst>
              <a:ext uri="{FF2B5EF4-FFF2-40B4-BE49-F238E27FC236}">
                <a16:creationId xmlns:a16="http://schemas.microsoft.com/office/drawing/2014/main" id="{78DAEA51-3FE4-EF27-829E-D93DCAA8FCB4}"/>
              </a:ext>
            </a:extLst>
          </p:cNvPr>
          <p:cNvPicPr>
            <a:picLocks noChangeAspect="1"/>
          </p:cNvPicPr>
          <p:nvPr/>
        </p:nvPicPr>
        <p:blipFill>
          <a:blip r:embed="rId3"/>
          <a:stretch>
            <a:fillRect/>
          </a:stretch>
        </p:blipFill>
        <p:spPr>
          <a:xfrm>
            <a:off x="323898" y="2441386"/>
            <a:ext cx="9384842" cy="3133792"/>
          </a:xfrm>
          <a:prstGeom prst="rect">
            <a:avLst/>
          </a:prstGeom>
        </p:spPr>
      </p:pic>
      <p:sp>
        <p:nvSpPr>
          <p:cNvPr id="12" name="Rectangle 11">
            <a:extLst>
              <a:ext uri="{FF2B5EF4-FFF2-40B4-BE49-F238E27FC236}">
                <a16:creationId xmlns:a16="http://schemas.microsoft.com/office/drawing/2014/main" id="{EA3C8A46-4F01-31E0-8E5F-ACEA7D54F059}"/>
              </a:ext>
            </a:extLst>
          </p:cNvPr>
          <p:cNvSpPr/>
          <p:nvPr/>
        </p:nvSpPr>
        <p:spPr>
          <a:xfrm>
            <a:off x="5399432" y="4852801"/>
            <a:ext cx="2606040" cy="722377"/>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Click “Select Refund Method” to define your refund method.</a:t>
            </a:r>
          </a:p>
        </p:txBody>
      </p:sp>
      <p:cxnSp>
        <p:nvCxnSpPr>
          <p:cNvPr id="13" name="Straight Arrow Connector 12">
            <a:extLst>
              <a:ext uri="{FF2B5EF4-FFF2-40B4-BE49-F238E27FC236}">
                <a16:creationId xmlns:a16="http://schemas.microsoft.com/office/drawing/2014/main" id="{CDEC4402-EC7A-4A61-8F02-1714F4137205}"/>
              </a:ext>
            </a:extLst>
          </p:cNvPr>
          <p:cNvCxnSpPr>
            <a:cxnSpLocks/>
          </p:cNvCxnSpPr>
          <p:nvPr/>
        </p:nvCxnSpPr>
        <p:spPr>
          <a:xfrm flipH="1" flipV="1">
            <a:off x="3496587" y="4432179"/>
            <a:ext cx="1769364" cy="420622"/>
          </a:xfrm>
          <a:prstGeom prst="straightConnector1">
            <a:avLst/>
          </a:prstGeom>
          <a:ln w="38100">
            <a:solidFill>
              <a:srgbClr val="A80000"/>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10336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71657"/>
            <a:ext cx="12202456" cy="692965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621872" y="779178"/>
            <a:ext cx="8906979" cy="861774"/>
          </a:xfrm>
          <a:prstGeom prst="rect">
            <a:avLst/>
          </a:prstGeom>
          <a:noFill/>
        </p:spPr>
        <p:txBody>
          <a:bodyPr wrap="square" rtlCol="0">
            <a:spAutoFit/>
          </a:bodyPr>
          <a:lstStyle/>
          <a:p>
            <a:r>
              <a:rPr lang="en-US" sz="5000" b="1" dirty="0">
                <a:solidFill>
                  <a:srgbClr val="C00000"/>
                </a:solidFill>
              </a:rPr>
              <a:t>Refunds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72" y="1835015"/>
            <a:ext cx="7560228" cy="4828921"/>
          </a:xfrm>
          <a:prstGeom prst="rect">
            <a:avLst/>
          </a:prstGeom>
        </p:spPr>
      </p:pic>
    </p:spTree>
    <p:extLst>
      <p:ext uri="{BB962C8B-B14F-4D97-AF65-F5344CB8AC3E}">
        <p14:creationId xmlns:p14="http://schemas.microsoft.com/office/powerpoint/2010/main" val="82305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71657"/>
            <a:ext cx="12202456" cy="692965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621872" y="779178"/>
            <a:ext cx="8906979" cy="861774"/>
          </a:xfrm>
          <a:prstGeom prst="rect">
            <a:avLst/>
          </a:prstGeom>
          <a:noFill/>
        </p:spPr>
        <p:txBody>
          <a:bodyPr wrap="square" rtlCol="0">
            <a:spAutoFit/>
          </a:bodyPr>
          <a:lstStyle/>
          <a:p>
            <a:r>
              <a:rPr lang="en-US" sz="5000" b="1" dirty="0">
                <a:solidFill>
                  <a:srgbClr val="C00000"/>
                </a:solidFill>
              </a:rPr>
              <a:t>Refunds</a:t>
            </a:r>
          </a:p>
        </p:txBody>
      </p:sp>
      <p:sp>
        <p:nvSpPr>
          <p:cNvPr id="5" name="TextBox 4">
            <a:extLst>
              <a:ext uri="{FF2B5EF4-FFF2-40B4-BE49-F238E27FC236}">
                <a16:creationId xmlns:a16="http://schemas.microsoft.com/office/drawing/2014/main" id="{11750AAF-3A2F-F05D-87F6-F8404431B578}"/>
              </a:ext>
            </a:extLst>
          </p:cNvPr>
          <p:cNvSpPr txBox="1"/>
          <p:nvPr/>
        </p:nvSpPr>
        <p:spPr>
          <a:xfrm>
            <a:off x="621872" y="1803082"/>
            <a:ext cx="7936202" cy="830997"/>
          </a:xfrm>
          <a:prstGeom prst="rect">
            <a:avLst/>
          </a:prstGeom>
          <a:noFill/>
        </p:spPr>
        <p:txBody>
          <a:bodyPr wrap="square">
            <a:spAutoFit/>
          </a:bodyPr>
          <a:lstStyle/>
          <a:p>
            <a:r>
              <a:rPr lang="en-US" sz="4800" dirty="0">
                <a:solidFill>
                  <a:srgbClr val="020202"/>
                </a:solidFill>
              </a:rPr>
              <a:t>Nelnet Student Choice Refunds</a:t>
            </a:r>
          </a:p>
        </p:txBody>
      </p:sp>
      <p:pic>
        <p:nvPicPr>
          <p:cNvPr id="7" name="Content Placeholder 3">
            <a:extLst>
              <a:ext uri="{FF2B5EF4-FFF2-40B4-BE49-F238E27FC236}">
                <a16:creationId xmlns:a16="http://schemas.microsoft.com/office/drawing/2014/main" id="{9D845C31-2E0A-4133-55F7-DD9966274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72" y="2734677"/>
            <a:ext cx="8062459" cy="4022725"/>
          </a:xfrm>
          <a:prstGeom prst="rect">
            <a:avLst/>
          </a:prstGeom>
        </p:spPr>
      </p:pic>
    </p:spTree>
    <p:extLst>
      <p:ext uri="{BB962C8B-B14F-4D97-AF65-F5344CB8AC3E}">
        <p14:creationId xmlns:p14="http://schemas.microsoft.com/office/powerpoint/2010/main" val="315599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71657"/>
            <a:ext cx="12202456" cy="692965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621872" y="779178"/>
            <a:ext cx="8906979" cy="861774"/>
          </a:xfrm>
          <a:prstGeom prst="rect">
            <a:avLst/>
          </a:prstGeom>
          <a:noFill/>
        </p:spPr>
        <p:txBody>
          <a:bodyPr wrap="square" rtlCol="0">
            <a:spAutoFit/>
          </a:bodyPr>
          <a:lstStyle/>
          <a:p>
            <a:r>
              <a:rPr lang="en-US" sz="5000" b="1" dirty="0">
                <a:solidFill>
                  <a:srgbClr val="C00000"/>
                </a:solidFill>
              </a:rPr>
              <a:t>Refunds</a:t>
            </a:r>
          </a:p>
        </p:txBody>
      </p:sp>
      <p:sp>
        <p:nvSpPr>
          <p:cNvPr id="5" name="TextBox 4">
            <a:extLst>
              <a:ext uri="{FF2B5EF4-FFF2-40B4-BE49-F238E27FC236}">
                <a16:creationId xmlns:a16="http://schemas.microsoft.com/office/drawing/2014/main" id="{11750AAF-3A2F-F05D-87F6-F8404431B578}"/>
              </a:ext>
            </a:extLst>
          </p:cNvPr>
          <p:cNvSpPr txBox="1"/>
          <p:nvPr/>
        </p:nvSpPr>
        <p:spPr>
          <a:xfrm>
            <a:off x="621872" y="1803082"/>
            <a:ext cx="7936202" cy="830997"/>
          </a:xfrm>
          <a:prstGeom prst="rect">
            <a:avLst/>
          </a:prstGeom>
          <a:noFill/>
        </p:spPr>
        <p:txBody>
          <a:bodyPr wrap="square">
            <a:spAutoFit/>
          </a:bodyPr>
          <a:lstStyle/>
          <a:p>
            <a:r>
              <a:rPr lang="en-US" sz="4800" dirty="0">
                <a:solidFill>
                  <a:srgbClr val="020202"/>
                </a:solidFill>
              </a:rPr>
              <a:t>Nelnet Student Choice Refunds</a:t>
            </a:r>
          </a:p>
        </p:txBody>
      </p:sp>
      <p:pic>
        <p:nvPicPr>
          <p:cNvPr id="2" name="Content Placeholder 6" descr="Graphical user interface, text, application, chat or text message&#10;&#10;Description automatically generated">
            <a:extLst>
              <a:ext uri="{FF2B5EF4-FFF2-40B4-BE49-F238E27FC236}">
                <a16:creationId xmlns:a16="http://schemas.microsoft.com/office/drawing/2014/main" id="{9BF34D43-21DD-BC02-DCBA-EDEC1FE04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14" y="2634079"/>
            <a:ext cx="8076694" cy="4022725"/>
          </a:xfrm>
          <a:prstGeom prst="rect">
            <a:avLst/>
          </a:prstGeom>
        </p:spPr>
      </p:pic>
    </p:spTree>
    <p:extLst>
      <p:ext uri="{BB962C8B-B14F-4D97-AF65-F5344CB8AC3E}">
        <p14:creationId xmlns:p14="http://schemas.microsoft.com/office/powerpoint/2010/main" val="495565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3D855-C61A-6D43-96F2-8F5129C6CE68}"/>
              </a:ext>
            </a:extLst>
          </p:cNvPr>
          <p:cNvPicPr>
            <a:picLocks noChangeAspect="1"/>
          </p:cNvPicPr>
          <p:nvPr/>
        </p:nvPicPr>
        <p:blipFill>
          <a:blip r:embed="rId2"/>
          <a:stretch>
            <a:fillRect/>
          </a:stretch>
        </p:blipFill>
        <p:spPr>
          <a:xfrm>
            <a:off x="0" y="-563365"/>
            <a:ext cx="12192000" cy="7220197"/>
          </a:xfrm>
          <a:prstGeom prst="rect">
            <a:avLst/>
          </a:prstGeom>
        </p:spPr>
      </p:pic>
      <p:sp>
        <p:nvSpPr>
          <p:cNvPr id="6" name="TextBox 5">
            <a:extLst>
              <a:ext uri="{FF2B5EF4-FFF2-40B4-BE49-F238E27FC236}">
                <a16:creationId xmlns:a16="http://schemas.microsoft.com/office/drawing/2014/main" id="{25351E8F-E681-B64A-8D09-5BD8BFF146AC}"/>
              </a:ext>
            </a:extLst>
          </p:cNvPr>
          <p:cNvSpPr txBox="1"/>
          <p:nvPr/>
        </p:nvSpPr>
        <p:spPr>
          <a:xfrm>
            <a:off x="561405" y="307649"/>
            <a:ext cx="8906979" cy="861774"/>
          </a:xfrm>
          <a:prstGeom prst="rect">
            <a:avLst/>
          </a:prstGeom>
          <a:noFill/>
        </p:spPr>
        <p:txBody>
          <a:bodyPr wrap="square" rtlCol="0">
            <a:spAutoFit/>
          </a:bodyPr>
          <a:lstStyle/>
          <a:p>
            <a:r>
              <a:rPr lang="en-US" sz="5000" b="1" dirty="0">
                <a:solidFill>
                  <a:srgbClr val="C00000"/>
                </a:solidFill>
              </a:rPr>
              <a:t>Contact Us </a:t>
            </a:r>
          </a:p>
        </p:txBody>
      </p:sp>
      <p:sp>
        <p:nvSpPr>
          <p:cNvPr id="2" name="TextBox 1">
            <a:extLst>
              <a:ext uri="{FF2B5EF4-FFF2-40B4-BE49-F238E27FC236}">
                <a16:creationId xmlns:a16="http://schemas.microsoft.com/office/drawing/2014/main" id="{DC786C8A-C013-96CE-386C-0E2056BB542D}"/>
              </a:ext>
            </a:extLst>
          </p:cNvPr>
          <p:cNvSpPr txBox="1"/>
          <p:nvPr/>
        </p:nvSpPr>
        <p:spPr>
          <a:xfrm>
            <a:off x="561405" y="1471910"/>
            <a:ext cx="6373368" cy="5386090"/>
          </a:xfrm>
          <a:prstGeom prst="rect">
            <a:avLst/>
          </a:prstGeom>
          <a:noFill/>
        </p:spPr>
        <p:txBody>
          <a:bodyPr wrap="square" rtlCol="0">
            <a:spAutoFit/>
          </a:bodyPr>
          <a:lstStyle/>
          <a:p>
            <a:pPr algn="ctr"/>
            <a:r>
              <a:rPr lang="en-US" sz="3600" b="1" dirty="0"/>
              <a:t>Office of the Bursar</a:t>
            </a:r>
          </a:p>
          <a:p>
            <a:pPr algn="ctr"/>
            <a:r>
              <a:rPr lang="en-US" sz="2000" dirty="0"/>
              <a:t>Houchens Building</a:t>
            </a:r>
          </a:p>
          <a:p>
            <a:pPr algn="ctr"/>
            <a:r>
              <a:rPr lang="en-US" sz="2000" dirty="0"/>
              <a:t>Room 101</a:t>
            </a:r>
          </a:p>
          <a:p>
            <a:pPr algn="ctr"/>
            <a:r>
              <a:rPr lang="en-US" sz="2400" b="1" dirty="0"/>
              <a:t>Customer Service Lobby Hours  Monday-Friday</a:t>
            </a:r>
          </a:p>
          <a:p>
            <a:pPr algn="ctr"/>
            <a:r>
              <a:rPr lang="en-US" sz="2400" dirty="0"/>
              <a:t>9:00am– 5:00pm</a:t>
            </a:r>
          </a:p>
          <a:p>
            <a:pPr algn="ctr"/>
            <a:endParaRPr lang="en-US" sz="1400" dirty="0"/>
          </a:p>
          <a:p>
            <a:pPr algn="ctr"/>
            <a:r>
              <a:rPr lang="en-US" sz="2400" b="1" dirty="0"/>
              <a:t>Cashier Office Payment Hours and Customer Service Phone Hours  Monday – Friday</a:t>
            </a:r>
          </a:p>
          <a:p>
            <a:pPr algn="ctr"/>
            <a:r>
              <a:rPr lang="en-US" sz="2400" dirty="0"/>
              <a:t>9:00am – 4:30pm</a:t>
            </a:r>
          </a:p>
          <a:p>
            <a:pPr algn="ctr"/>
            <a:endParaRPr lang="en-US" sz="1400" b="1" dirty="0"/>
          </a:p>
          <a:p>
            <a:pPr algn="ctr"/>
            <a:r>
              <a:rPr lang="en-US" sz="2400" b="1" dirty="0"/>
              <a:t>Contact Information</a:t>
            </a:r>
          </a:p>
          <a:p>
            <a:pPr algn="ctr"/>
            <a:r>
              <a:rPr lang="en-US" sz="2400" b="1" dirty="0"/>
              <a:t>Telephone</a:t>
            </a:r>
          </a:p>
          <a:p>
            <a:pPr algn="ctr"/>
            <a:r>
              <a:rPr lang="en-US" sz="2400" dirty="0"/>
              <a:t>502-852-6503</a:t>
            </a:r>
          </a:p>
          <a:p>
            <a:pPr algn="ctr"/>
            <a:r>
              <a:rPr lang="en-US" sz="2400" b="1" dirty="0"/>
              <a:t>Email</a:t>
            </a:r>
          </a:p>
          <a:p>
            <a:pPr algn="ctr"/>
            <a:r>
              <a:rPr lang="en-US" sz="2400" dirty="0">
                <a:hlinkClick r:id="rId3"/>
              </a:rPr>
              <a:t>bursar@louisville.edu</a:t>
            </a:r>
            <a:r>
              <a:rPr lang="en-US" sz="2400" dirty="0"/>
              <a:t> </a:t>
            </a:r>
          </a:p>
        </p:txBody>
      </p:sp>
    </p:spTree>
    <p:extLst>
      <p:ext uri="{BB962C8B-B14F-4D97-AF65-F5344CB8AC3E}">
        <p14:creationId xmlns:p14="http://schemas.microsoft.com/office/powerpoint/2010/main" val="39475024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41328715-25E2-5CF0-8DB0-8BB1C54DD424}"/>
              </a:ext>
            </a:extLst>
          </p:cNvPr>
          <p:cNvSpPr/>
          <p:nvPr/>
        </p:nvSpPr>
        <p:spPr>
          <a:xfrm flipV="1">
            <a:off x="-3306617" y="0"/>
            <a:ext cx="12395199" cy="6858000"/>
          </a:xfrm>
          <a:prstGeom prst="parallelogram">
            <a:avLst>
              <a:gd name="adj" fmla="val 483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AF239B-C89E-4C0F-F395-12C54EFD7B45}"/>
              </a:ext>
            </a:extLst>
          </p:cNvPr>
          <p:cNvSpPr txBox="1"/>
          <p:nvPr/>
        </p:nvSpPr>
        <p:spPr>
          <a:xfrm>
            <a:off x="2548670" y="2321004"/>
            <a:ext cx="5523344" cy="1107996"/>
          </a:xfrm>
          <a:prstGeom prst="rect">
            <a:avLst/>
          </a:prstGeom>
          <a:noFill/>
        </p:spPr>
        <p:txBody>
          <a:bodyPr wrap="square" lIns="0" rtlCol="0">
            <a:spAutoFit/>
          </a:bodyPr>
          <a:lstStyle/>
          <a:p>
            <a:pPr algn="ctr"/>
            <a:r>
              <a:rPr lang="en-US" sz="6600" dirty="0">
                <a:solidFill>
                  <a:schemeClr val="bg1"/>
                </a:solidFill>
                <a:latin typeface="Gotham Office"/>
              </a:rPr>
              <a:t>Break</a:t>
            </a:r>
            <a:endParaRPr lang="en-US" sz="66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2279531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41328715-25E2-5CF0-8DB0-8BB1C54DD424}"/>
              </a:ext>
            </a:extLst>
          </p:cNvPr>
          <p:cNvSpPr/>
          <p:nvPr/>
        </p:nvSpPr>
        <p:spPr>
          <a:xfrm flipV="1">
            <a:off x="-3306617" y="0"/>
            <a:ext cx="12395199" cy="6858000"/>
          </a:xfrm>
          <a:prstGeom prst="parallelogram">
            <a:avLst>
              <a:gd name="adj" fmla="val 483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AF239B-C89E-4C0F-F395-12C54EFD7B45}"/>
              </a:ext>
            </a:extLst>
          </p:cNvPr>
          <p:cNvSpPr txBox="1"/>
          <p:nvPr/>
        </p:nvSpPr>
        <p:spPr>
          <a:xfrm>
            <a:off x="663599" y="2367171"/>
            <a:ext cx="5523344" cy="2123658"/>
          </a:xfrm>
          <a:prstGeom prst="rect">
            <a:avLst/>
          </a:prstGeom>
          <a:noFill/>
        </p:spPr>
        <p:txBody>
          <a:bodyPr wrap="square" lIns="0" rtlCol="0">
            <a:spAutoFit/>
          </a:bodyPr>
          <a:lstStyle/>
          <a:p>
            <a:pPr algn="l"/>
            <a:r>
              <a:rPr lang="en-US" sz="6600" dirty="0">
                <a:solidFill>
                  <a:schemeClr val="bg1"/>
                </a:solidFill>
                <a:latin typeface="Gotham Office"/>
              </a:rPr>
              <a:t>Health Insurance</a:t>
            </a:r>
            <a:endParaRPr lang="en-US" sz="6600" i="0" dirty="0">
              <a:solidFill>
                <a:schemeClr val="bg1"/>
              </a:solidFill>
              <a:latin typeface="Gotham Office" panose="02000000000000000000"/>
              <a:cs typeface="Times New Roman" panose="02020603050405020304" pitchFamily="18" charset="0"/>
            </a:endParaRPr>
          </a:p>
        </p:txBody>
      </p:sp>
    </p:spTree>
    <p:extLst>
      <p:ext uri="{BB962C8B-B14F-4D97-AF65-F5344CB8AC3E}">
        <p14:creationId xmlns:p14="http://schemas.microsoft.com/office/powerpoint/2010/main" val="17132530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F1F3-E61B-A341-957D-29EE9EEE1047}"/>
              </a:ext>
            </a:extLst>
          </p:cNvPr>
          <p:cNvSpPr>
            <a:spLocks noGrp="1"/>
          </p:cNvSpPr>
          <p:nvPr>
            <p:ph type="ctrTitle"/>
          </p:nvPr>
        </p:nvSpPr>
        <p:spPr/>
        <p:txBody>
          <a:bodyPr/>
          <a:lstStyle/>
          <a:p>
            <a:r>
              <a:rPr lang="en-US" dirty="0"/>
              <a:t>STUDENT HEALTH INSURANCE ENROLLMENT </a:t>
            </a:r>
          </a:p>
        </p:txBody>
      </p:sp>
      <p:pic>
        <p:nvPicPr>
          <p:cNvPr id="3" name="Picture 2">
            <a:extLst>
              <a:ext uri="{FF2B5EF4-FFF2-40B4-BE49-F238E27FC236}">
                <a16:creationId xmlns:a16="http://schemas.microsoft.com/office/drawing/2014/main" id="{E51AB1C2-C99C-8A1E-3BC6-D6250DC4C113}"/>
              </a:ext>
            </a:extLst>
          </p:cNvPr>
          <p:cNvPicPr>
            <a:picLocks noChangeAspect="1"/>
          </p:cNvPicPr>
          <p:nvPr/>
        </p:nvPicPr>
        <p:blipFill>
          <a:blip r:embed="rId2"/>
          <a:stretch>
            <a:fillRect/>
          </a:stretch>
        </p:blipFill>
        <p:spPr>
          <a:xfrm>
            <a:off x="277031" y="4488023"/>
            <a:ext cx="5443286" cy="1432444"/>
          </a:xfrm>
          <a:prstGeom prst="rect">
            <a:avLst/>
          </a:prstGeom>
        </p:spPr>
      </p:pic>
      <p:pic>
        <p:nvPicPr>
          <p:cNvPr id="4" name="Picture 3">
            <a:extLst>
              <a:ext uri="{FF2B5EF4-FFF2-40B4-BE49-F238E27FC236}">
                <a16:creationId xmlns:a16="http://schemas.microsoft.com/office/drawing/2014/main" id="{FA837C02-48DF-EBED-9971-F0B83F028ACE}"/>
              </a:ext>
            </a:extLst>
          </p:cNvPr>
          <p:cNvPicPr>
            <a:picLocks noChangeAspect="1"/>
          </p:cNvPicPr>
          <p:nvPr/>
        </p:nvPicPr>
        <p:blipFill>
          <a:blip r:embed="rId3"/>
          <a:stretch>
            <a:fillRect/>
          </a:stretch>
        </p:blipFill>
        <p:spPr>
          <a:xfrm>
            <a:off x="6096000" y="4777952"/>
            <a:ext cx="5248275" cy="866775"/>
          </a:xfrm>
          <a:prstGeom prst="rect">
            <a:avLst/>
          </a:prstGeom>
        </p:spPr>
      </p:pic>
    </p:spTree>
    <p:extLst>
      <p:ext uri="{BB962C8B-B14F-4D97-AF65-F5344CB8AC3E}">
        <p14:creationId xmlns:p14="http://schemas.microsoft.com/office/powerpoint/2010/main" val="841459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451A2-8DF1-BFA6-4286-1FBD0980D58C}"/>
              </a:ext>
            </a:extLst>
          </p:cNvPr>
          <p:cNvSpPr>
            <a:spLocks noGrp="1"/>
          </p:cNvSpPr>
          <p:nvPr>
            <p:ph type="sldNum" sz="quarter" idx="12"/>
          </p:nvPr>
        </p:nvSpPr>
        <p:spPr/>
        <p:txBody>
          <a:bodyPr/>
          <a:lstStyle/>
          <a:p>
            <a:r>
              <a:rPr lang="en-US"/>
              <a:t>|  </a:t>
            </a:r>
            <a:fld id="{97BFF72C-5ACC-BF44-8A77-29ED5F2D29E3}" type="slidenum">
              <a:rPr lang="en-US" smtClean="0"/>
              <a:pPr/>
              <a:t>89</a:t>
            </a:fld>
            <a:endParaRPr lang="en-US" dirty="0"/>
          </a:p>
        </p:txBody>
      </p:sp>
      <p:sp>
        <p:nvSpPr>
          <p:cNvPr id="3" name="Title 2">
            <a:extLst>
              <a:ext uri="{FF2B5EF4-FFF2-40B4-BE49-F238E27FC236}">
                <a16:creationId xmlns:a16="http://schemas.microsoft.com/office/drawing/2014/main" id="{7B3AADDC-3CBD-970B-85A6-91075B00AADE}"/>
              </a:ext>
            </a:extLst>
          </p:cNvPr>
          <p:cNvSpPr>
            <a:spLocks noGrp="1"/>
          </p:cNvSpPr>
          <p:nvPr>
            <p:ph type="ctrTitle"/>
          </p:nvPr>
        </p:nvSpPr>
        <p:spPr/>
        <p:txBody>
          <a:bodyPr/>
          <a:lstStyle/>
          <a:p>
            <a:pPr algn="ctr"/>
            <a:r>
              <a:rPr lang="en-US" sz="6000" dirty="0"/>
              <a:t>First things first!</a:t>
            </a:r>
          </a:p>
        </p:txBody>
      </p:sp>
      <p:sp>
        <p:nvSpPr>
          <p:cNvPr id="4" name="Text Placeholder 3">
            <a:extLst>
              <a:ext uri="{FF2B5EF4-FFF2-40B4-BE49-F238E27FC236}">
                <a16:creationId xmlns:a16="http://schemas.microsoft.com/office/drawing/2014/main" id="{F3E061A2-2401-B76A-6996-139036980C00}"/>
              </a:ext>
            </a:extLst>
          </p:cNvPr>
          <p:cNvSpPr>
            <a:spLocks noGrp="1"/>
          </p:cNvSpPr>
          <p:nvPr>
            <p:ph type="body" sz="quarter" idx="13"/>
          </p:nvPr>
        </p:nvSpPr>
        <p:spPr/>
        <p:txBody>
          <a:bodyPr/>
          <a:lstStyle/>
          <a:p>
            <a:pPr algn="ctr"/>
            <a:r>
              <a:rPr lang="en-US" sz="4800" dirty="0"/>
              <a:t>Register for classes.</a:t>
            </a:r>
          </a:p>
        </p:txBody>
      </p:sp>
      <p:pic>
        <p:nvPicPr>
          <p:cNvPr id="1026" name="Picture 2" descr="Calendar clipart clipartion com 3 - Clipartix">
            <a:extLst>
              <a:ext uri="{FF2B5EF4-FFF2-40B4-BE49-F238E27FC236}">
                <a16:creationId xmlns:a16="http://schemas.microsoft.com/office/drawing/2014/main" id="{BB2E426E-DA07-1897-E891-58F2BC04A0A7}"/>
              </a:ext>
            </a:extLst>
          </p:cNvPr>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254084" y="3304519"/>
            <a:ext cx="2957599" cy="29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42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3536E-BB5A-725B-3117-BDD3FEE4CD6C}"/>
              </a:ext>
            </a:extLst>
          </p:cNvPr>
          <p:cNvSpPr>
            <a:spLocks noGrp="1"/>
          </p:cNvSpPr>
          <p:nvPr>
            <p:ph type="sldNum" sz="quarter" idx="12"/>
          </p:nvPr>
        </p:nvSpPr>
        <p:spPr/>
        <p:txBody>
          <a:bodyPr/>
          <a:lstStyle/>
          <a:p>
            <a:endParaRPr lang="en-US" dirty="0"/>
          </a:p>
        </p:txBody>
      </p:sp>
      <p:sp>
        <p:nvSpPr>
          <p:cNvPr id="3" name="Title 2">
            <a:extLst>
              <a:ext uri="{FF2B5EF4-FFF2-40B4-BE49-F238E27FC236}">
                <a16:creationId xmlns:a16="http://schemas.microsoft.com/office/drawing/2014/main" id="{1B107211-DDC8-6F52-444B-827568F7FF08}"/>
              </a:ext>
            </a:extLst>
          </p:cNvPr>
          <p:cNvSpPr>
            <a:spLocks noGrp="1"/>
          </p:cNvSpPr>
          <p:nvPr>
            <p:ph type="ctrTitle"/>
          </p:nvPr>
        </p:nvSpPr>
        <p:spPr>
          <a:xfrm>
            <a:off x="584982" y="0"/>
            <a:ext cx="7582786" cy="1925711"/>
          </a:xfrm>
        </p:spPr>
        <p:txBody>
          <a:bodyPr/>
          <a:lstStyle/>
          <a:p>
            <a:r>
              <a:rPr lang="en-US" dirty="0"/>
              <a:t>Full Course of Study</a:t>
            </a:r>
          </a:p>
        </p:txBody>
      </p:sp>
      <p:sp>
        <p:nvSpPr>
          <p:cNvPr id="4" name="Content Placeholder 3">
            <a:extLst>
              <a:ext uri="{FF2B5EF4-FFF2-40B4-BE49-F238E27FC236}">
                <a16:creationId xmlns:a16="http://schemas.microsoft.com/office/drawing/2014/main" id="{E3DAC77F-235A-70DA-CC2C-49F5BE3ABE27}"/>
              </a:ext>
            </a:extLst>
          </p:cNvPr>
          <p:cNvSpPr>
            <a:spLocks noGrp="1"/>
          </p:cNvSpPr>
          <p:nvPr>
            <p:ph sz="quarter" idx="13"/>
          </p:nvPr>
        </p:nvSpPr>
        <p:spPr>
          <a:xfrm>
            <a:off x="697524" y="1630289"/>
            <a:ext cx="11105270" cy="4461021"/>
          </a:xfrm>
        </p:spPr>
        <p:txBody>
          <a:bodyPr>
            <a:normAutofit lnSpcReduction="10000"/>
          </a:bodyPr>
          <a:lstStyle/>
          <a:p>
            <a:pPr marL="0" indent="0">
              <a:buNone/>
            </a:pPr>
            <a:r>
              <a:rPr lang="en-US" sz="3900" dirty="0"/>
              <a:t>A “full course of study” means that you maintain full-time enrollment.</a:t>
            </a:r>
          </a:p>
          <a:p>
            <a:pPr marL="0" indent="0">
              <a:buNone/>
            </a:pPr>
            <a:endParaRPr lang="en-US" sz="3900" dirty="0"/>
          </a:p>
          <a:p>
            <a:r>
              <a:rPr lang="en-US" sz="3900" dirty="0"/>
              <a:t>12 credit hours for undergraduate students </a:t>
            </a:r>
          </a:p>
          <a:p>
            <a:r>
              <a:rPr lang="en-US" sz="3900" dirty="0"/>
              <a:t>9 credit hours for graduate students</a:t>
            </a:r>
          </a:p>
          <a:p>
            <a:pPr marL="0" indent="0">
              <a:buNone/>
            </a:pPr>
            <a:endParaRPr lang="en-US" dirty="0"/>
          </a:p>
          <a:p>
            <a:pPr marL="0" indent="0">
              <a:buNone/>
            </a:pPr>
            <a:r>
              <a:rPr lang="en-US" dirty="0"/>
              <a:t>* Note that new initial students must enroll full-time for their first term even if it is a summer session.</a:t>
            </a:r>
          </a:p>
        </p:txBody>
      </p:sp>
    </p:spTree>
    <p:extLst>
      <p:ext uri="{BB962C8B-B14F-4D97-AF65-F5344CB8AC3E}">
        <p14:creationId xmlns:p14="http://schemas.microsoft.com/office/powerpoint/2010/main" val="36663389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B8FB19-A77F-4413-BE48-FCEE926CC692}"/>
              </a:ext>
            </a:extLst>
          </p:cNvPr>
          <p:cNvSpPr>
            <a:spLocks noGrp="1"/>
          </p:cNvSpPr>
          <p:nvPr>
            <p:ph type="sldNum" sz="quarter" idx="12"/>
          </p:nvPr>
        </p:nvSpPr>
        <p:spPr>
          <a:xfrm>
            <a:off x="9269360" y="6366182"/>
            <a:ext cx="2743200" cy="365125"/>
          </a:xfrm>
        </p:spPr>
        <p:txBody>
          <a:bodyPr anchor="ctr">
            <a:normAutofit/>
          </a:bodyPr>
          <a:lstStyle/>
          <a:p>
            <a:pPr>
              <a:spcAft>
                <a:spcPts val="600"/>
              </a:spcAft>
            </a:pPr>
            <a:r>
              <a:rPr lang="en-US"/>
              <a:t>|  </a:t>
            </a:r>
            <a:fld id="{97BFF72C-5ACC-BF44-8A77-29ED5F2D29E3}" type="slidenum">
              <a:rPr lang="en-US" smtClean="0"/>
              <a:pPr>
                <a:spcAft>
                  <a:spcPts val="600"/>
                </a:spcAft>
              </a:pPr>
              <a:t>90</a:t>
            </a:fld>
            <a:endParaRPr lang="en-US"/>
          </a:p>
        </p:txBody>
      </p:sp>
      <p:sp>
        <p:nvSpPr>
          <p:cNvPr id="13" name="Text Placeholder 3">
            <a:extLst>
              <a:ext uri="{FF2B5EF4-FFF2-40B4-BE49-F238E27FC236}">
                <a16:creationId xmlns:a16="http://schemas.microsoft.com/office/drawing/2014/main" id="{8C22FBDD-EFFC-C475-DDB8-E52779F9C352}"/>
              </a:ext>
            </a:extLst>
          </p:cNvPr>
          <p:cNvSpPr>
            <a:spLocks noGrp="1"/>
          </p:cNvSpPr>
          <p:nvPr>
            <p:ph type="body" sz="quarter" idx="15"/>
          </p:nvPr>
        </p:nvSpPr>
        <p:spPr>
          <a:xfrm>
            <a:off x="5014461" y="1018741"/>
            <a:ext cx="6055673" cy="694147"/>
          </a:xfrm>
        </p:spPr>
        <p:txBody>
          <a:bodyPr/>
          <a:lstStyle/>
          <a:p>
            <a:pPr algn="ctr"/>
            <a:r>
              <a:rPr lang="en-US" sz="3600" u="sng" dirty="0"/>
              <a:t>You have 2 Options</a:t>
            </a:r>
            <a:endParaRPr lang="en-US" sz="3600" dirty="0"/>
          </a:p>
        </p:txBody>
      </p:sp>
      <p:sp>
        <p:nvSpPr>
          <p:cNvPr id="8" name="Text Placeholder 7">
            <a:extLst>
              <a:ext uri="{FF2B5EF4-FFF2-40B4-BE49-F238E27FC236}">
                <a16:creationId xmlns:a16="http://schemas.microsoft.com/office/drawing/2014/main" id="{958D4944-C159-4274-9A66-6EA54A278C12}"/>
              </a:ext>
            </a:extLst>
          </p:cNvPr>
          <p:cNvSpPr>
            <a:spLocks noGrp="1"/>
          </p:cNvSpPr>
          <p:nvPr>
            <p:ph type="body" sz="quarter" idx="18"/>
          </p:nvPr>
        </p:nvSpPr>
        <p:spPr>
          <a:xfrm>
            <a:off x="648419" y="2892420"/>
            <a:ext cx="2949575" cy="1835386"/>
          </a:xfrm>
        </p:spPr>
        <p:txBody>
          <a:bodyPr>
            <a:normAutofit/>
          </a:bodyPr>
          <a:lstStyle/>
          <a:p>
            <a:pPr algn="ctr"/>
            <a:r>
              <a:rPr lang="en-US" sz="3600" dirty="0"/>
              <a:t>MEDICAL INSURANCE IS MANDATORY!</a:t>
            </a:r>
          </a:p>
        </p:txBody>
      </p:sp>
      <p:sp>
        <p:nvSpPr>
          <p:cNvPr id="3" name="Content Placeholder 2">
            <a:extLst>
              <a:ext uri="{FF2B5EF4-FFF2-40B4-BE49-F238E27FC236}">
                <a16:creationId xmlns:a16="http://schemas.microsoft.com/office/drawing/2014/main" id="{EE8299CF-A752-498B-B26C-36BA9E6D544F}"/>
              </a:ext>
            </a:extLst>
          </p:cNvPr>
          <p:cNvSpPr>
            <a:spLocks noGrp="1"/>
          </p:cNvSpPr>
          <p:nvPr>
            <p:ph sz="quarter" idx="19"/>
          </p:nvPr>
        </p:nvSpPr>
        <p:spPr>
          <a:xfrm>
            <a:off x="5014913" y="2448860"/>
            <a:ext cx="6056210" cy="3181350"/>
          </a:xfrm>
        </p:spPr>
        <p:txBody>
          <a:bodyPr>
            <a:noAutofit/>
          </a:bodyPr>
          <a:lstStyle/>
          <a:p>
            <a:pPr marL="0" indent="0">
              <a:buNone/>
            </a:pPr>
            <a:r>
              <a:rPr lang="en-US" sz="2800" dirty="0"/>
              <a:t>Option #1: Enroll in the Student Insurance Plan</a:t>
            </a:r>
          </a:p>
          <a:p>
            <a:r>
              <a:rPr lang="en-US" sz="2800" dirty="0"/>
              <a:t> </a:t>
            </a:r>
          </a:p>
          <a:p>
            <a:pPr marL="0" indent="0">
              <a:buNone/>
            </a:pPr>
            <a:r>
              <a:rPr lang="en-US" sz="2800" dirty="0"/>
              <a:t>OR</a:t>
            </a:r>
          </a:p>
          <a:p>
            <a:pPr marL="0" indent="0">
              <a:buNone/>
            </a:pPr>
            <a:r>
              <a:rPr lang="en-US" sz="2800" dirty="0"/>
              <a:t> </a:t>
            </a:r>
          </a:p>
          <a:p>
            <a:pPr marL="0" indent="0">
              <a:buNone/>
            </a:pPr>
            <a:r>
              <a:rPr lang="en-US" sz="2800" dirty="0"/>
              <a:t>Option #2:Complete a waiver showing proof of your other accepted insurance plan</a:t>
            </a:r>
          </a:p>
        </p:txBody>
      </p:sp>
    </p:spTree>
    <p:extLst>
      <p:ext uri="{BB962C8B-B14F-4D97-AF65-F5344CB8AC3E}">
        <p14:creationId xmlns:p14="http://schemas.microsoft.com/office/powerpoint/2010/main" val="617087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4A3460-3CA3-F7A0-B69B-60DACC9A15D7}"/>
              </a:ext>
            </a:extLst>
          </p:cNvPr>
          <p:cNvSpPr>
            <a:spLocks noGrp="1"/>
          </p:cNvSpPr>
          <p:nvPr>
            <p:ph type="sldNum" sz="quarter" idx="12"/>
          </p:nvPr>
        </p:nvSpPr>
        <p:spPr>
          <a:xfrm>
            <a:off x="9269360" y="6366182"/>
            <a:ext cx="2743200" cy="365125"/>
          </a:xfrm>
        </p:spPr>
        <p:txBody>
          <a:bodyPr anchor="ctr">
            <a:normAutofit/>
          </a:bodyPr>
          <a:lstStyle/>
          <a:p>
            <a:pPr>
              <a:spcAft>
                <a:spcPts val="600"/>
              </a:spcAft>
            </a:pPr>
            <a:r>
              <a:rPr lang="en-US"/>
              <a:t>|  </a:t>
            </a:r>
            <a:fld id="{97BFF72C-5ACC-BF44-8A77-29ED5F2D29E3}" type="slidenum">
              <a:rPr lang="en-US" smtClean="0"/>
              <a:pPr>
                <a:spcAft>
                  <a:spcPts val="600"/>
                </a:spcAft>
              </a:pPr>
              <a:t>91</a:t>
            </a:fld>
            <a:endParaRPr lang="en-US"/>
          </a:p>
        </p:txBody>
      </p:sp>
      <p:sp>
        <p:nvSpPr>
          <p:cNvPr id="10" name="Title 2">
            <a:extLst>
              <a:ext uri="{FF2B5EF4-FFF2-40B4-BE49-F238E27FC236}">
                <a16:creationId xmlns:a16="http://schemas.microsoft.com/office/drawing/2014/main" id="{0F09B794-7C86-A90F-56B6-496ADE4EEC68}"/>
              </a:ext>
            </a:extLst>
          </p:cNvPr>
          <p:cNvSpPr>
            <a:spLocks noGrp="1"/>
          </p:cNvSpPr>
          <p:nvPr>
            <p:ph type="ctrTitle"/>
          </p:nvPr>
        </p:nvSpPr>
        <p:spPr>
          <a:xfrm>
            <a:off x="1809611" y="173598"/>
            <a:ext cx="8238226" cy="2119551"/>
          </a:xfrm>
        </p:spPr>
        <p:txBody>
          <a:bodyPr/>
          <a:lstStyle/>
          <a:p>
            <a:pPr algn="ctr"/>
            <a:r>
              <a:rPr lang="en-US" dirty="0"/>
              <a:t>Option 2: SUBMIT WAIVER REQUEST to AHP</a:t>
            </a:r>
          </a:p>
        </p:txBody>
      </p:sp>
      <p:sp>
        <p:nvSpPr>
          <p:cNvPr id="12" name="Content Placeholder 3">
            <a:extLst>
              <a:ext uri="{FF2B5EF4-FFF2-40B4-BE49-F238E27FC236}">
                <a16:creationId xmlns:a16="http://schemas.microsoft.com/office/drawing/2014/main" id="{50A2ACDA-7302-8CF9-8E1C-FED3C02D781D}"/>
              </a:ext>
            </a:extLst>
          </p:cNvPr>
          <p:cNvSpPr>
            <a:spLocks noGrp="1"/>
          </p:cNvSpPr>
          <p:nvPr>
            <p:ph sz="quarter" idx="13"/>
          </p:nvPr>
        </p:nvSpPr>
        <p:spPr>
          <a:xfrm>
            <a:off x="7193902" y="2293149"/>
            <a:ext cx="3769373" cy="3752051"/>
          </a:xfrm>
        </p:spPr>
        <p:txBody>
          <a:bodyPr>
            <a:normAutofit fontScale="85000" lnSpcReduction="20000"/>
          </a:bodyPr>
          <a:lstStyle/>
          <a:p>
            <a:r>
              <a:rPr lang="en-US" sz="2400" dirty="0"/>
              <a:t>Email from AHP will come to your student email</a:t>
            </a:r>
          </a:p>
          <a:p>
            <a:r>
              <a:rPr lang="en-US" sz="2400" dirty="0"/>
              <a:t>Take Action ASAP</a:t>
            </a:r>
          </a:p>
          <a:p>
            <a:r>
              <a:rPr lang="en-US" sz="2400" dirty="0"/>
              <a:t>Confirmation Email after submitted</a:t>
            </a:r>
          </a:p>
          <a:p>
            <a:r>
              <a:rPr lang="en-US" sz="2400" dirty="0">
                <a:solidFill>
                  <a:schemeClr val="tx2">
                    <a:lumMod val="60000"/>
                    <a:lumOff val="40000"/>
                  </a:schemeClr>
                </a:solidFill>
              </a:rPr>
              <a:t>DEADLINE</a:t>
            </a:r>
            <a:r>
              <a:rPr lang="en-US" sz="2400">
                <a:solidFill>
                  <a:schemeClr val="tx2">
                    <a:lumMod val="60000"/>
                    <a:lumOff val="40000"/>
                  </a:schemeClr>
                </a:solidFill>
              </a:rPr>
              <a:t>: 6/7/23</a:t>
            </a:r>
            <a:endParaRPr lang="en-US" sz="2400" dirty="0">
              <a:solidFill>
                <a:schemeClr val="tx2">
                  <a:lumMod val="60000"/>
                  <a:lumOff val="40000"/>
                </a:schemeClr>
              </a:solidFill>
            </a:endParaRPr>
          </a:p>
          <a:p>
            <a:r>
              <a:rPr lang="en-US" sz="2400" dirty="0"/>
              <a:t>Check Tuition</a:t>
            </a:r>
          </a:p>
          <a:p>
            <a:r>
              <a:rPr lang="en-US" sz="2400" dirty="0"/>
              <a:t>Repeat Spring 2024</a:t>
            </a:r>
          </a:p>
          <a:p>
            <a:r>
              <a:rPr lang="en-US" sz="2400" dirty="0">
                <a:solidFill>
                  <a:schemeClr val="tx2">
                    <a:lumMod val="60000"/>
                    <a:lumOff val="40000"/>
                  </a:schemeClr>
                </a:solidFill>
              </a:rPr>
              <a:t>Remember if no action is taken by the waiver deadline you will be enrolled in SHIP and the Major medical fee will not be removed!!!</a:t>
            </a:r>
          </a:p>
          <a:p>
            <a:pPr marL="0" indent="0">
              <a:buNone/>
            </a:pPr>
            <a:endParaRPr lang="en-US" sz="2400" dirty="0"/>
          </a:p>
        </p:txBody>
      </p:sp>
      <p:pic>
        <p:nvPicPr>
          <p:cNvPr id="8" name="Picture 7">
            <a:extLst>
              <a:ext uri="{FF2B5EF4-FFF2-40B4-BE49-F238E27FC236}">
                <a16:creationId xmlns:a16="http://schemas.microsoft.com/office/drawing/2014/main" id="{7FA00AC2-8722-FA22-0841-5FCDE09D5B8E}"/>
              </a:ext>
            </a:extLst>
          </p:cNvPr>
          <p:cNvPicPr>
            <a:picLocks noChangeAspect="1"/>
          </p:cNvPicPr>
          <p:nvPr/>
        </p:nvPicPr>
        <p:blipFill>
          <a:blip r:embed="rId2"/>
          <a:stretch>
            <a:fillRect/>
          </a:stretch>
        </p:blipFill>
        <p:spPr>
          <a:xfrm>
            <a:off x="695759" y="1484655"/>
            <a:ext cx="4447112" cy="5064089"/>
          </a:xfrm>
          <a:prstGeom prst="rect">
            <a:avLst/>
          </a:prstGeom>
        </p:spPr>
      </p:pic>
    </p:spTree>
    <p:extLst>
      <p:ext uri="{BB962C8B-B14F-4D97-AF65-F5344CB8AC3E}">
        <p14:creationId xmlns:p14="http://schemas.microsoft.com/office/powerpoint/2010/main" val="749656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7C21F4E-DA1B-06D3-B53C-B524115ECB92}"/>
              </a:ext>
            </a:extLst>
          </p:cNvPr>
          <p:cNvSpPr>
            <a:spLocks noGrp="1"/>
          </p:cNvSpPr>
          <p:nvPr>
            <p:ph sz="quarter" idx="4"/>
          </p:nvPr>
        </p:nvSpPr>
        <p:spPr>
          <a:xfrm>
            <a:off x="498175" y="1245618"/>
            <a:ext cx="11195649" cy="3684588"/>
          </a:xfrm>
        </p:spPr>
        <p:txBody>
          <a:bodyPr/>
          <a:lstStyle/>
          <a:p>
            <a:r>
              <a:rPr lang="en-US" dirty="0">
                <a:solidFill>
                  <a:schemeClr val="tx2">
                    <a:lumMod val="60000"/>
                    <a:lumOff val="40000"/>
                  </a:schemeClr>
                </a:solidFill>
              </a:rPr>
              <a:t>Deductible</a:t>
            </a:r>
            <a:r>
              <a:rPr lang="en-US" dirty="0"/>
              <a:t>: </a:t>
            </a:r>
            <a:r>
              <a:rPr lang="en-US" sz="2400" dirty="0"/>
              <a:t>The Amount you pay for covered health care services before your insurance plan starts to pay</a:t>
            </a:r>
          </a:p>
          <a:p>
            <a:r>
              <a:rPr lang="en-US" dirty="0">
                <a:solidFill>
                  <a:schemeClr val="tx2">
                    <a:lumMod val="60000"/>
                    <a:lumOff val="40000"/>
                  </a:schemeClr>
                </a:solidFill>
              </a:rPr>
              <a:t>Coinsurance</a:t>
            </a:r>
            <a:r>
              <a:rPr lang="en-US" dirty="0"/>
              <a:t>: </a:t>
            </a:r>
            <a:r>
              <a:rPr lang="en-US" sz="2400" dirty="0"/>
              <a:t>The percentage of costs of a covered health care service you pay after your deductible</a:t>
            </a:r>
          </a:p>
          <a:p>
            <a:r>
              <a:rPr lang="en-US" dirty="0">
                <a:solidFill>
                  <a:schemeClr val="tx2">
                    <a:lumMod val="60000"/>
                    <a:lumOff val="40000"/>
                  </a:schemeClr>
                </a:solidFill>
              </a:rPr>
              <a:t>Claims</a:t>
            </a:r>
            <a:r>
              <a:rPr lang="en-US" dirty="0"/>
              <a:t>: </a:t>
            </a:r>
            <a:r>
              <a:rPr lang="en-US" sz="2400" dirty="0"/>
              <a:t>A formal request from the policyholder to their insurance company asking for payment after a covered incident.</a:t>
            </a:r>
          </a:p>
          <a:p>
            <a:r>
              <a:rPr lang="en-US" dirty="0"/>
              <a:t>Preferred, In, and Out of Network Providers</a:t>
            </a:r>
          </a:p>
          <a:p>
            <a:r>
              <a:rPr lang="en-US" dirty="0"/>
              <a:t>Where to go to for treatment?</a:t>
            </a:r>
          </a:p>
          <a:p>
            <a:endParaRPr lang="en-US" dirty="0"/>
          </a:p>
        </p:txBody>
      </p:sp>
      <p:sp>
        <p:nvSpPr>
          <p:cNvPr id="2" name="Title 1">
            <a:extLst>
              <a:ext uri="{FF2B5EF4-FFF2-40B4-BE49-F238E27FC236}">
                <a16:creationId xmlns:a16="http://schemas.microsoft.com/office/drawing/2014/main" id="{3F8532B7-513F-3E01-8D80-4C6E55488971}"/>
              </a:ext>
            </a:extLst>
          </p:cNvPr>
          <p:cNvSpPr>
            <a:spLocks noGrp="1"/>
          </p:cNvSpPr>
          <p:nvPr>
            <p:ph type="ctrTitle"/>
          </p:nvPr>
        </p:nvSpPr>
        <p:spPr>
          <a:xfrm>
            <a:off x="639793" y="163770"/>
            <a:ext cx="10103069" cy="1156541"/>
          </a:xfrm>
        </p:spPr>
        <p:txBody>
          <a:bodyPr anchor="ctr">
            <a:normAutofit/>
          </a:bodyPr>
          <a:lstStyle/>
          <a:p>
            <a:pPr algn="ctr"/>
            <a:r>
              <a:rPr lang="en-US" sz="5400" dirty="0"/>
              <a:t>Insurance 101</a:t>
            </a:r>
          </a:p>
        </p:txBody>
      </p:sp>
      <p:sp>
        <p:nvSpPr>
          <p:cNvPr id="3" name="Slide Number Placeholder 2">
            <a:extLst>
              <a:ext uri="{FF2B5EF4-FFF2-40B4-BE49-F238E27FC236}">
                <a16:creationId xmlns:a16="http://schemas.microsoft.com/office/drawing/2014/main" id="{B68ABB2A-CA0C-70CD-D4D9-19EE2F3B5817}"/>
              </a:ext>
            </a:extLst>
          </p:cNvPr>
          <p:cNvSpPr>
            <a:spLocks noGrp="1"/>
          </p:cNvSpPr>
          <p:nvPr>
            <p:ph type="sldNum" sz="quarter" idx="12"/>
          </p:nvPr>
        </p:nvSpPr>
        <p:spPr>
          <a:xfrm>
            <a:off x="9269360" y="6366182"/>
            <a:ext cx="2743200" cy="365125"/>
          </a:xfrm>
        </p:spPr>
        <p:txBody>
          <a:bodyPr anchor="ctr">
            <a:normAutofit/>
          </a:bodyPr>
          <a:lstStyle/>
          <a:p>
            <a:pPr>
              <a:spcAft>
                <a:spcPts val="600"/>
              </a:spcAft>
            </a:pPr>
            <a:r>
              <a:rPr lang="en-US"/>
              <a:t>|  </a:t>
            </a:r>
            <a:fld id="{97BFF72C-5ACC-BF44-8A77-29ED5F2D29E3}" type="slidenum">
              <a:rPr lang="en-US" smtClean="0"/>
              <a:pPr>
                <a:spcAft>
                  <a:spcPts val="600"/>
                </a:spcAft>
              </a:pPr>
              <a:t>92</a:t>
            </a:fld>
            <a:endParaRPr lang="en-US"/>
          </a:p>
        </p:txBody>
      </p:sp>
      <p:pic>
        <p:nvPicPr>
          <p:cNvPr id="8" name="Picture 7">
            <a:extLst>
              <a:ext uri="{FF2B5EF4-FFF2-40B4-BE49-F238E27FC236}">
                <a16:creationId xmlns:a16="http://schemas.microsoft.com/office/drawing/2014/main" id="{BAC20C9A-3BAE-09E8-C6E5-69ECC5162338}"/>
              </a:ext>
            </a:extLst>
          </p:cNvPr>
          <p:cNvPicPr>
            <a:picLocks noChangeAspect="1"/>
          </p:cNvPicPr>
          <p:nvPr/>
        </p:nvPicPr>
        <p:blipFill>
          <a:blip r:embed="rId2"/>
          <a:stretch>
            <a:fillRect/>
          </a:stretch>
        </p:blipFill>
        <p:spPr>
          <a:xfrm>
            <a:off x="9535672" y="3680535"/>
            <a:ext cx="2476888" cy="1848579"/>
          </a:xfrm>
          <a:prstGeom prst="rect">
            <a:avLst/>
          </a:prstGeom>
        </p:spPr>
      </p:pic>
      <p:pic>
        <p:nvPicPr>
          <p:cNvPr id="9" name="Picture 8">
            <a:extLst>
              <a:ext uri="{FF2B5EF4-FFF2-40B4-BE49-F238E27FC236}">
                <a16:creationId xmlns:a16="http://schemas.microsoft.com/office/drawing/2014/main" id="{6FE38AB0-8B8D-8B09-C2F5-1B679AAE689E}"/>
              </a:ext>
            </a:extLst>
          </p:cNvPr>
          <p:cNvPicPr>
            <a:picLocks noChangeAspect="1"/>
          </p:cNvPicPr>
          <p:nvPr/>
        </p:nvPicPr>
        <p:blipFill>
          <a:blip r:embed="rId3"/>
          <a:stretch>
            <a:fillRect/>
          </a:stretch>
        </p:blipFill>
        <p:spPr>
          <a:xfrm>
            <a:off x="7594067" y="3639140"/>
            <a:ext cx="1675293" cy="1931370"/>
          </a:xfrm>
          <a:prstGeom prst="rect">
            <a:avLst/>
          </a:prstGeom>
        </p:spPr>
      </p:pic>
      <p:pic>
        <p:nvPicPr>
          <p:cNvPr id="4" name="Picture 3">
            <a:extLst>
              <a:ext uri="{FF2B5EF4-FFF2-40B4-BE49-F238E27FC236}">
                <a16:creationId xmlns:a16="http://schemas.microsoft.com/office/drawing/2014/main" id="{85AE2360-96E0-454B-28EE-E5534ECCD90C}"/>
              </a:ext>
            </a:extLst>
          </p:cNvPr>
          <p:cNvPicPr>
            <a:picLocks noChangeAspect="1"/>
          </p:cNvPicPr>
          <p:nvPr/>
        </p:nvPicPr>
        <p:blipFill>
          <a:blip r:embed="rId4"/>
          <a:stretch>
            <a:fillRect/>
          </a:stretch>
        </p:blipFill>
        <p:spPr>
          <a:xfrm>
            <a:off x="639793" y="4882728"/>
            <a:ext cx="2747764" cy="1848579"/>
          </a:xfrm>
          <a:prstGeom prst="rect">
            <a:avLst/>
          </a:prstGeom>
        </p:spPr>
      </p:pic>
      <p:pic>
        <p:nvPicPr>
          <p:cNvPr id="5" name="Picture 4">
            <a:extLst>
              <a:ext uri="{FF2B5EF4-FFF2-40B4-BE49-F238E27FC236}">
                <a16:creationId xmlns:a16="http://schemas.microsoft.com/office/drawing/2014/main" id="{979DA668-0283-41F2-B3F7-81122361289B}"/>
              </a:ext>
            </a:extLst>
          </p:cNvPr>
          <p:cNvPicPr>
            <a:picLocks noChangeAspect="1"/>
          </p:cNvPicPr>
          <p:nvPr/>
        </p:nvPicPr>
        <p:blipFill>
          <a:blip r:embed="rId5"/>
          <a:stretch>
            <a:fillRect/>
          </a:stretch>
        </p:blipFill>
        <p:spPr>
          <a:xfrm>
            <a:off x="3918606" y="4894667"/>
            <a:ext cx="2875568" cy="1848579"/>
          </a:xfrm>
          <a:prstGeom prst="rect">
            <a:avLst/>
          </a:prstGeom>
        </p:spPr>
      </p:pic>
    </p:spTree>
    <p:extLst>
      <p:ext uri="{BB962C8B-B14F-4D97-AF65-F5344CB8AC3E}">
        <p14:creationId xmlns:p14="http://schemas.microsoft.com/office/powerpoint/2010/main" val="1796839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CC3D-C32F-5FD6-56A3-7FAD9FDA04DB}"/>
              </a:ext>
            </a:extLst>
          </p:cNvPr>
          <p:cNvSpPr>
            <a:spLocks noGrp="1"/>
          </p:cNvSpPr>
          <p:nvPr>
            <p:ph type="ctrTitle"/>
          </p:nvPr>
        </p:nvSpPr>
        <p:spPr>
          <a:xfrm>
            <a:off x="2219131" y="251705"/>
            <a:ext cx="7582786" cy="1122189"/>
          </a:xfrm>
        </p:spPr>
        <p:txBody>
          <a:bodyPr/>
          <a:lstStyle/>
          <a:p>
            <a:pPr algn="ctr"/>
            <a:r>
              <a:rPr lang="en-US"/>
              <a:t>Additional Information</a:t>
            </a:r>
            <a:endParaRPr lang="en-US" dirty="0"/>
          </a:p>
        </p:txBody>
      </p:sp>
      <p:sp>
        <p:nvSpPr>
          <p:cNvPr id="3" name="Slide Number Placeholder 2">
            <a:extLst>
              <a:ext uri="{FF2B5EF4-FFF2-40B4-BE49-F238E27FC236}">
                <a16:creationId xmlns:a16="http://schemas.microsoft.com/office/drawing/2014/main" id="{CB491322-B0F8-52AF-0448-3570DE930DD3}"/>
              </a:ext>
            </a:extLst>
          </p:cNvPr>
          <p:cNvSpPr>
            <a:spLocks noGrp="1"/>
          </p:cNvSpPr>
          <p:nvPr>
            <p:ph type="sldNum" sz="quarter" idx="12"/>
          </p:nvPr>
        </p:nvSpPr>
        <p:spPr/>
        <p:txBody>
          <a:bodyPr/>
          <a:lstStyle/>
          <a:p>
            <a:r>
              <a:rPr lang="en-US"/>
              <a:t>|  </a:t>
            </a:r>
            <a:fld id="{97BFF72C-5ACC-BF44-8A77-29ED5F2D29E3}" type="slidenum">
              <a:rPr lang="en-US" smtClean="0"/>
              <a:pPr/>
              <a:t>93</a:t>
            </a:fld>
            <a:endParaRPr lang="en-US" dirty="0"/>
          </a:p>
        </p:txBody>
      </p:sp>
      <p:sp>
        <p:nvSpPr>
          <p:cNvPr id="4" name="Content Placeholder 3">
            <a:extLst>
              <a:ext uri="{FF2B5EF4-FFF2-40B4-BE49-F238E27FC236}">
                <a16:creationId xmlns:a16="http://schemas.microsoft.com/office/drawing/2014/main" id="{7D8B6F1C-6505-70D0-7E79-C7E89257700D}"/>
              </a:ext>
            </a:extLst>
          </p:cNvPr>
          <p:cNvSpPr>
            <a:spLocks noGrp="1"/>
          </p:cNvSpPr>
          <p:nvPr>
            <p:ph sz="quarter" idx="13"/>
          </p:nvPr>
        </p:nvSpPr>
        <p:spPr>
          <a:xfrm>
            <a:off x="6417893" y="1474237"/>
            <a:ext cx="5348537" cy="4598759"/>
          </a:xfrm>
        </p:spPr>
        <p:txBody>
          <a:bodyPr>
            <a:normAutofit fontScale="77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Gotham Office" panose="02000000000000000000" pitchFamily="2" charset="0"/>
                <a:ea typeface="+mn-ea"/>
                <a:cs typeface="+mn-cs"/>
              </a:rPr>
              <a:t>Dental &amp;/ Vision Coverage</a:t>
            </a:r>
            <a:endParaRPr lang="en-US" sz="2900" dirty="0"/>
          </a:p>
          <a:p>
            <a:r>
              <a:rPr lang="en-US" sz="2900" dirty="0"/>
              <a:t>Spouse &amp; Dependent coverage</a:t>
            </a:r>
          </a:p>
          <a:p>
            <a:pPr marL="0" indent="0">
              <a:buNone/>
            </a:pPr>
            <a:r>
              <a:rPr lang="en-US" sz="2900" dirty="0"/>
              <a:t>     Where to go for enrollment:</a:t>
            </a:r>
          </a:p>
          <a:p>
            <a:pPr marL="0" indent="0">
              <a:buNone/>
            </a:pPr>
            <a:r>
              <a:rPr lang="en-US" sz="2900" dirty="0"/>
              <a:t>   </a:t>
            </a:r>
            <a:r>
              <a:rPr lang="en-US" sz="2900" dirty="0">
                <a:hlinkClick r:id="rId2"/>
              </a:rPr>
              <a:t>https://louisville.myahpcare.com/</a:t>
            </a:r>
            <a:r>
              <a:rPr lang="en-US" sz="2400" dirty="0"/>
              <a:t>  </a:t>
            </a:r>
          </a:p>
          <a:p>
            <a:pPr marL="0" indent="0">
              <a:buNone/>
            </a:pPr>
            <a:endParaRPr lang="en-US" sz="2400" dirty="0"/>
          </a:p>
          <a:p>
            <a:pPr marL="0" indent="0">
              <a:buNone/>
            </a:pPr>
            <a:r>
              <a:rPr lang="en-US" dirty="0"/>
              <a:t>Must be completed by open enrollment deadline. 8/31/23 for Fall 2023 &amp; 2/1/24 for Spring 2024</a:t>
            </a:r>
          </a:p>
          <a:p>
            <a:pPr marL="0" indent="0">
              <a:buNone/>
            </a:pPr>
            <a:endParaRPr lang="en-US" sz="2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rgbClr val="FFFFFF"/>
                </a:solidFill>
              </a:rPr>
              <a:t>Turning 26</a:t>
            </a:r>
            <a:r>
              <a:rPr kumimoji="0" lang="en-US" sz="2800" b="0" i="0" u="none" strike="noStrike" kern="1200" cap="none" spc="0" normalizeH="0" baseline="0" noProof="0" dirty="0">
                <a:ln>
                  <a:noFill/>
                </a:ln>
                <a:solidFill>
                  <a:srgbClr val="FFFFFF"/>
                </a:solidFill>
                <a:effectLst/>
                <a:uLnTx/>
                <a:uFillTx/>
                <a:latin typeface="Gotham Office" panose="02000000000000000000"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Gotham Office" panose="02000000000000000000" pitchFamily="2" charset="0"/>
              <a:ea typeface="+mn-ea"/>
              <a:cs typeface="+mn-cs"/>
            </a:endParaRPr>
          </a:p>
          <a:p>
            <a:pPr marL="0" indent="0">
              <a:buNone/>
            </a:pPr>
            <a:endParaRPr lang="en-US" sz="2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Gotham Office" panose="02000000000000000000" pitchFamily="2" charset="0"/>
                <a:ea typeface="+mn-ea"/>
                <a:cs typeface="+mn-cs"/>
              </a:rPr>
              <a:t>Continuation Coverage</a:t>
            </a:r>
          </a:p>
          <a:p>
            <a:pPr marL="0" indent="0">
              <a:buNone/>
            </a:pPr>
            <a:endParaRPr lang="en-US" sz="2400" dirty="0"/>
          </a:p>
          <a:p>
            <a:endParaRPr lang="en-US" dirty="0"/>
          </a:p>
        </p:txBody>
      </p:sp>
      <p:pic>
        <p:nvPicPr>
          <p:cNvPr id="7" name="Picture 6">
            <a:extLst>
              <a:ext uri="{FF2B5EF4-FFF2-40B4-BE49-F238E27FC236}">
                <a16:creationId xmlns:a16="http://schemas.microsoft.com/office/drawing/2014/main" id="{3DCFAB6F-CD76-C802-CDF4-4B3E82AE5130}"/>
              </a:ext>
            </a:extLst>
          </p:cNvPr>
          <p:cNvPicPr>
            <a:picLocks noChangeAspect="1"/>
          </p:cNvPicPr>
          <p:nvPr/>
        </p:nvPicPr>
        <p:blipFill>
          <a:blip r:embed="rId3"/>
          <a:stretch>
            <a:fillRect/>
          </a:stretch>
        </p:blipFill>
        <p:spPr>
          <a:xfrm>
            <a:off x="132484" y="1639914"/>
            <a:ext cx="6098797" cy="4267404"/>
          </a:xfrm>
          <a:prstGeom prst="rect">
            <a:avLst/>
          </a:prstGeom>
        </p:spPr>
      </p:pic>
      <p:pic>
        <p:nvPicPr>
          <p:cNvPr id="9" name="Picture 8">
            <a:extLst>
              <a:ext uri="{FF2B5EF4-FFF2-40B4-BE49-F238E27FC236}">
                <a16:creationId xmlns:a16="http://schemas.microsoft.com/office/drawing/2014/main" id="{F5A87A36-3C0F-D462-6754-F03EE460E0FD}"/>
              </a:ext>
            </a:extLst>
          </p:cNvPr>
          <p:cNvPicPr>
            <a:picLocks noChangeAspect="1"/>
          </p:cNvPicPr>
          <p:nvPr/>
        </p:nvPicPr>
        <p:blipFill>
          <a:blip r:embed="rId4"/>
          <a:stretch>
            <a:fillRect/>
          </a:stretch>
        </p:blipFill>
        <p:spPr>
          <a:xfrm>
            <a:off x="9801917" y="3922590"/>
            <a:ext cx="2150406" cy="2150406"/>
          </a:xfrm>
          <a:prstGeom prst="rect">
            <a:avLst/>
          </a:prstGeom>
        </p:spPr>
      </p:pic>
    </p:spTree>
    <p:extLst>
      <p:ext uri="{BB962C8B-B14F-4D97-AF65-F5344CB8AC3E}">
        <p14:creationId xmlns:p14="http://schemas.microsoft.com/office/powerpoint/2010/main" val="35432898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474DE1-1B6D-48CA-84B3-6B4BF32FD8A9}"/>
              </a:ext>
            </a:extLst>
          </p:cNvPr>
          <p:cNvSpPr>
            <a:spLocks noGrp="1"/>
          </p:cNvSpPr>
          <p:nvPr>
            <p:ph type="ctrTitle"/>
          </p:nvPr>
        </p:nvSpPr>
        <p:spPr/>
        <p:txBody>
          <a:bodyPr/>
          <a:lstStyle/>
          <a:p>
            <a:r>
              <a:rPr lang="en-US" dirty="0"/>
              <a:t>ANY QUESTIONS OR NEED HELP?</a:t>
            </a:r>
          </a:p>
        </p:txBody>
      </p:sp>
      <p:sp>
        <p:nvSpPr>
          <p:cNvPr id="9" name="Text Placeholder 8">
            <a:extLst>
              <a:ext uri="{FF2B5EF4-FFF2-40B4-BE49-F238E27FC236}">
                <a16:creationId xmlns:a16="http://schemas.microsoft.com/office/drawing/2014/main" id="{6FCDBEC8-78D2-4C11-B311-5FA4A8F4F58E}"/>
              </a:ext>
            </a:extLst>
          </p:cNvPr>
          <p:cNvSpPr>
            <a:spLocks noGrp="1"/>
          </p:cNvSpPr>
          <p:nvPr>
            <p:ph type="body" sz="quarter" idx="13"/>
          </p:nvPr>
        </p:nvSpPr>
        <p:spPr/>
        <p:txBody>
          <a:bodyPr/>
          <a:lstStyle/>
          <a:p>
            <a:pPr marL="0" indent="0">
              <a:buNone/>
            </a:pPr>
            <a:r>
              <a:rPr lang="en-US" dirty="0"/>
              <a:t>Please don’t hesitate to reach out – we are here to help</a:t>
            </a:r>
          </a:p>
          <a:p>
            <a:pPr marL="0" indent="0">
              <a:buNone/>
            </a:pPr>
            <a:endParaRPr lang="en-US" dirty="0"/>
          </a:p>
          <a:p>
            <a:pPr marL="0" indent="0">
              <a:buNone/>
            </a:pPr>
            <a:r>
              <a:rPr lang="en-US" dirty="0" err="1"/>
              <a:t>Tamra</a:t>
            </a:r>
            <a:r>
              <a:rPr lang="en-US" dirty="0"/>
              <a:t> Lambert</a:t>
            </a:r>
          </a:p>
          <a:p>
            <a:pPr marL="0" indent="0">
              <a:buNone/>
            </a:pPr>
            <a:r>
              <a:rPr lang="en-US" dirty="0"/>
              <a:t>Insurance Advocate</a:t>
            </a:r>
            <a:br>
              <a:rPr lang="en-US" dirty="0"/>
            </a:br>
            <a:r>
              <a:rPr lang="en-US" sz="1800" dirty="0"/>
              <a:t>Office at Cardinal Station Campus Health Suite 110</a:t>
            </a:r>
          </a:p>
          <a:p>
            <a:pPr marL="0" indent="0">
              <a:buNone/>
            </a:pPr>
            <a:r>
              <a:rPr lang="en-US">
                <a:hlinkClick r:id="rId2"/>
              </a:rPr>
              <a:t>Stuins@louisville.edu</a:t>
            </a:r>
            <a:br>
              <a:rPr lang="en-US"/>
            </a:br>
            <a:r>
              <a:rPr lang="en-US"/>
              <a:t>852-6519</a:t>
            </a:r>
          </a:p>
          <a:p>
            <a:pPr marL="0" indent="0">
              <a:buNone/>
            </a:pPr>
            <a:endParaRPr lang="en-US"/>
          </a:p>
        </p:txBody>
      </p:sp>
      <p:sp>
        <p:nvSpPr>
          <p:cNvPr id="5" name="Slide Number Placeholder 4">
            <a:extLst>
              <a:ext uri="{FF2B5EF4-FFF2-40B4-BE49-F238E27FC236}">
                <a16:creationId xmlns:a16="http://schemas.microsoft.com/office/drawing/2014/main" id="{99046E47-4BD4-4779-BDF9-A35EE351B5BF}"/>
              </a:ext>
            </a:extLst>
          </p:cNvPr>
          <p:cNvSpPr>
            <a:spLocks noGrp="1"/>
          </p:cNvSpPr>
          <p:nvPr>
            <p:ph type="sldNum" sz="quarter" idx="4294967295"/>
          </p:nvPr>
        </p:nvSpPr>
        <p:spPr>
          <a:xfrm>
            <a:off x="9448800" y="6365875"/>
            <a:ext cx="2743200" cy="365125"/>
          </a:xfrm>
        </p:spPr>
        <p:txBody>
          <a:bodyPr/>
          <a:lstStyle/>
          <a:p>
            <a:r>
              <a:rPr lang="en-US"/>
              <a:t>|  </a:t>
            </a:r>
            <a:fld id="{97BFF72C-5ACC-BF44-8A77-29ED5F2D29E3}" type="slidenum">
              <a:rPr lang="en-US" smtClean="0"/>
              <a:pPr/>
              <a:t>94</a:t>
            </a:fld>
            <a:endParaRPr lang="en-US" dirty="0"/>
          </a:p>
        </p:txBody>
      </p:sp>
    </p:spTree>
    <p:extLst>
      <p:ext uri="{BB962C8B-B14F-4D97-AF65-F5344CB8AC3E}">
        <p14:creationId xmlns:p14="http://schemas.microsoft.com/office/powerpoint/2010/main" val="2841694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41328715-25E2-5CF0-8DB0-8BB1C54DD424}"/>
              </a:ext>
            </a:extLst>
          </p:cNvPr>
          <p:cNvSpPr/>
          <p:nvPr/>
        </p:nvSpPr>
        <p:spPr>
          <a:xfrm flipV="1">
            <a:off x="-3306617" y="0"/>
            <a:ext cx="12395199" cy="6858000"/>
          </a:xfrm>
          <a:prstGeom prst="parallelogram">
            <a:avLst>
              <a:gd name="adj" fmla="val 48300"/>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AF239B-C89E-4C0F-F395-12C54EFD7B45}"/>
              </a:ext>
            </a:extLst>
          </p:cNvPr>
          <p:cNvSpPr txBox="1"/>
          <p:nvPr/>
        </p:nvSpPr>
        <p:spPr>
          <a:xfrm>
            <a:off x="695711" y="1229082"/>
            <a:ext cx="7013383" cy="4154984"/>
          </a:xfrm>
          <a:prstGeom prst="rect">
            <a:avLst/>
          </a:prstGeom>
          <a:noFill/>
        </p:spPr>
        <p:txBody>
          <a:bodyPr wrap="square" lIns="0" rtlCol="0">
            <a:spAutoFit/>
          </a:bodyPr>
          <a:lstStyle/>
          <a:p>
            <a:pPr algn="l"/>
            <a:r>
              <a:rPr lang="en-US" sz="6600" dirty="0">
                <a:solidFill>
                  <a:schemeClr val="bg1"/>
                </a:solidFill>
                <a:latin typeface="Gotham Office"/>
              </a:rPr>
              <a:t>Campus Safety</a:t>
            </a:r>
          </a:p>
          <a:p>
            <a:pPr algn="l"/>
            <a:r>
              <a:rPr lang="en-US" sz="6600" dirty="0">
                <a:solidFill>
                  <a:schemeClr val="bg1"/>
                </a:solidFill>
                <a:latin typeface="Gotham Office"/>
              </a:rPr>
              <a:t>University of Louisville Police Department (ULPD)</a:t>
            </a:r>
          </a:p>
        </p:txBody>
      </p:sp>
    </p:spTree>
    <p:extLst>
      <p:ext uri="{BB962C8B-B14F-4D97-AF65-F5344CB8AC3E}">
        <p14:creationId xmlns:p14="http://schemas.microsoft.com/office/powerpoint/2010/main" val="10637644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DECCB2BD-C16B-E0CF-929F-606626087AFF}"/>
              </a:ext>
            </a:extLst>
          </p:cNvPr>
          <p:cNvSpPr/>
          <p:nvPr/>
        </p:nvSpPr>
        <p:spPr>
          <a:xfrm>
            <a:off x="960267" y="1276165"/>
            <a:ext cx="10271464" cy="4305670"/>
          </a:xfrm>
          <a:prstGeom prst="flowChartProcess">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E5A8B7B-6F0D-28D5-4E8B-A1609A1A38D8}"/>
              </a:ext>
            </a:extLst>
          </p:cNvPr>
          <p:cNvSpPr>
            <a:spLocks noGrp="1"/>
          </p:cNvSpPr>
          <p:nvPr>
            <p:ph type="ctrTitle"/>
          </p:nvPr>
        </p:nvSpPr>
        <p:spPr>
          <a:xfrm>
            <a:off x="763771" y="1263956"/>
            <a:ext cx="10664457" cy="4305670"/>
          </a:xfrm>
        </p:spPr>
        <p:txBody>
          <a:bodyPr/>
          <a:lstStyle/>
          <a:p>
            <a:pPr algn="ctr"/>
            <a:r>
              <a:rPr lang="en-US" sz="7200" dirty="0">
                <a:latin typeface="Gotham Office"/>
              </a:rPr>
              <a:t>Academic success/academic integrity</a:t>
            </a:r>
            <a:br>
              <a:rPr lang="en-US" sz="7200" dirty="0">
                <a:latin typeface="Gotham Office"/>
              </a:rPr>
            </a:br>
            <a:r>
              <a:rPr lang="en-US" sz="3200" dirty="0">
                <a:latin typeface="Gotham Office"/>
              </a:rPr>
              <a:t>Writing Center</a:t>
            </a:r>
          </a:p>
        </p:txBody>
      </p:sp>
    </p:spTree>
    <p:extLst>
      <p:ext uri="{BB962C8B-B14F-4D97-AF65-F5344CB8AC3E}">
        <p14:creationId xmlns:p14="http://schemas.microsoft.com/office/powerpoint/2010/main" val="25049377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ctrTitle"/>
          </p:nvPr>
        </p:nvSpPr>
        <p:spPr>
          <a:xfrm>
            <a:off x="1230645" y="2179815"/>
            <a:ext cx="9731200" cy="2542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sz="2667">
                <a:solidFill>
                  <a:srgbClr val="0782B5"/>
                </a:solidFill>
              </a:rPr>
              <a:t>Louisville.edu/writingcenter</a:t>
            </a:r>
            <a:br>
              <a:rPr lang="en-US" sz="2667"/>
            </a:br>
            <a:br>
              <a:rPr lang="en-US" sz="2667"/>
            </a:br>
            <a:r>
              <a:rPr lang="en-US" sz="2667" u="sng">
                <a:solidFill>
                  <a:schemeClr val="hlink"/>
                </a:solidFill>
                <a:hlinkClick r:id="rId3"/>
              </a:rPr>
              <a:t>writing@louisville.edu</a:t>
            </a:r>
            <a:br>
              <a:rPr lang="en-US" sz="2667"/>
            </a:br>
            <a:br>
              <a:rPr lang="en-US" sz="2667"/>
            </a:br>
            <a:r>
              <a:rPr lang="en-US" sz="2667"/>
              <a:t>(502)852-2173</a:t>
            </a:r>
            <a:endParaRPr sz="2667"/>
          </a:p>
        </p:txBody>
      </p:sp>
      <p:sp>
        <p:nvSpPr>
          <p:cNvPr id="254" name="Google Shape;254;p18"/>
          <p:cNvSpPr/>
          <p:nvPr/>
        </p:nvSpPr>
        <p:spPr>
          <a:xfrm>
            <a:off x="1231045" y="1772743"/>
            <a:ext cx="9345600" cy="4192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5" name="Google Shape;255;p18"/>
          <p:cNvSpPr/>
          <p:nvPr/>
        </p:nvSpPr>
        <p:spPr>
          <a:xfrm>
            <a:off x="6041000" y="1693879"/>
            <a:ext cx="110000" cy="119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6" name="Google Shape;256;p18"/>
          <p:cNvSpPr/>
          <p:nvPr/>
        </p:nvSpPr>
        <p:spPr>
          <a:xfrm>
            <a:off x="10576645" y="1745337"/>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000"/>
            </a:pPr>
            <a:endParaRPr sz="1333" kern="0">
              <a:solidFill>
                <a:srgbClr val="000000"/>
              </a:solidFill>
              <a:latin typeface="Arial"/>
              <a:ea typeface="Arial"/>
              <a:cs typeface="Arial"/>
              <a:sym typeface="Arial"/>
            </a:endParaRPr>
          </a:p>
        </p:txBody>
      </p:sp>
      <p:sp>
        <p:nvSpPr>
          <p:cNvPr id="257" name="Google Shape;257;p18"/>
          <p:cNvSpPr/>
          <p:nvPr/>
        </p:nvSpPr>
        <p:spPr>
          <a:xfrm>
            <a:off x="8756533" y="268535"/>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8" name="Google Shape;258;p18"/>
          <p:cNvSpPr/>
          <p:nvPr/>
        </p:nvSpPr>
        <p:spPr>
          <a:xfrm>
            <a:off x="351700" y="503253"/>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9" name="Google Shape;259;p18"/>
          <p:cNvSpPr/>
          <p:nvPr/>
        </p:nvSpPr>
        <p:spPr>
          <a:xfrm>
            <a:off x="7120238" y="779785"/>
            <a:ext cx="1018757" cy="206420"/>
          </a:xfrm>
          <a:custGeom>
            <a:avLst/>
            <a:gdLst/>
            <a:ahLst/>
            <a:cxnLst/>
            <a:rect l="l" t="t" r="r" b="b"/>
            <a:pathLst>
              <a:path w="41486" h="8407" extrusionOk="0">
                <a:moveTo>
                  <a:pt x="20634" y="0"/>
                </a:moveTo>
                <a:cubicBezTo>
                  <a:pt x="17056" y="0"/>
                  <a:pt x="13716" y="1990"/>
                  <a:pt x="11963" y="5126"/>
                </a:cubicBezTo>
                <a:cubicBezTo>
                  <a:pt x="10806" y="4837"/>
                  <a:pt x="9551" y="4644"/>
                  <a:pt x="8297" y="4644"/>
                </a:cubicBezTo>
                <a:cubicBezTo>
                  <a:pt x="4342" y="4644"/>
                  <a:pt x="1061" y="6284"/>
                  <a:pt x="0" y="8406"/>
                </a:cubicBezTo>
                <a:lnTo>
                  <a:pt x="41485" y="8406"/>
                </a:lnTo>
                <a:cubicBezTo>
                  <a:pt x="40714" y="6284"/>
                  <a:pt x="38012" y="4644"/>
                  <a:pt x="34828" y="4644"/>
                </a:cubicBezTo>
                <a:cubicBezTo>
                  <a:pt x="33381" y="4644"/>
                  <a:pt x="31934" y="5030"/>
                  <a:pt x="30680" y="5705"/>
                </a:cubicBezTo>
                <a:cubicBezTo>
                  <a:pt x="29013" y="2187"/>
                  <a:pt x="25481" y="1"/>
                  <a:pt x="21617" y="1"/>
                </a:cubicBezTo>
                <a:cubicBezTo>
                  <a:pt x="21455" y="1"/>
                  <a:pt x="21292" y="5"/>
                  <a:pt x="21129" y="13"/>
                </a:cubicBezTo>
                <a:cubicBezTo>
                  <a:pt x="20963" y="4"/>
                  <a:pt x="20799" y="0"/>
                  <a:pt x="206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60" name="Google Shape;260;p18"/>
          <p:cNvSpPr/>
          <p:nvPr/>
        </p:nvSpPr>
        <p:spPr>
          <a:xfrm>
            <a:off x="9359808" y="1345416"/>
            <a:ext cx="163600" cy="1584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61" name="Google Shape;261;p18"/>
          <p:cNvSpPr/>
          <p:nvPr/>
        </p:nvSpPr>
        <p:spPr>
          <a:xfrm>
            <a:off x="2505768" y="5315500"/>
            <a:ext cx="7576400" cy="5460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62" name="Google Shape;262;p18"/>
          <p:cNvSpPr txBox="1">
            <a:spLocks noGrp="1"/>
          </p:cNvSpPr>
          <p:nvPr>
            <p:ph type="subTitle" idx="1"/>
          </p:nvPr>
        </p:nvSpPr>
        <p:spPr>
          <a:xfrm>
            <a:off x="2307800" y="5100679"/>
            <a:ext cx="7576400" cy="5460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r>
              <a:rPr lang="en-US"/>
              <a:t>Ekstrom Library Room 132</a:t>
            </a:r>
            <a:endParaRPr/>
          </a:p>
        </p:txBody>
      </p:sp>
      <p:sp>
        <p:nvSpPr>
          <p:cNvPr id="263" name="Google Shape;263;p18"/>
          <p:cNvSpPr/>
          <p:nvPr/>
        </p:nvSpPr>
        <p:spPr>
          <a:xfrm>
            <a:off x="351700" y="1126216"/>
            <a:ext cx="163600" cy="1584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64" name="Google Shape;264;p18"/>
          <p:cNvSpPr/>
          <p:nvPr/>
        </p:nvSpPr>
        <p:spPr>
          <a:xfrm>
            <a:off x="568933" y="1424616"/>
            <a:ext cx="270800" cy="2620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65" name="Google Shape;265;p18"/>
          <p:cNvSpPr txBox="1"/>
          <p:nvPr/>
        </p:nvSpPr>
        <p:spPr>
          <a:xfrm>
            <a:off x="10523251" y="1697737"/>
            <a:ext cx="508000" cy="46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600"/>
            </a:pPr>
            <a:r>
              <a:rPr lang="en-US" sz="2133" b="1" kern="0">
                <a:solidFill>
                  <a:srgbClr val="B07CCD"/>
                </a:solidFill>
                <a:latin typeface="Unbounded"/>
                <a:ea typeface="Unbounded"/>
                <a:cs typeface="Unbounded"/>
                <a:sym typeface="Unbounded"/>
              </a:rPr>
              <a:t>x</a:t>
            </a:r>
            <a:endParaRPr sz="2133" b="1" kern="0">
              <a:solidFill>
                <a:srgbClr val="B07CCD"/>
              </a:solidFill>
              <a:latin typeface="Unbounded"/>
              <a:ea typeface="Unbounded"/>
              <a:cs typeface="Unbounded"/>
              <a:sym typeface="Unbounded"/>
            </a:endParaRPr>
          </a:p>
        </p:txBody>
      </p:sp>
      <p:pic>
        <p:nvPicPr>
          <p:cNvPr id="266" name="Google Shape;266;p18" descr="wc logo.JPG"/>
          <p:cNvPicPr preferRelativeResize="0"/>
          <p:nvPr/>
        </p:nvPicPr>
        <p:blipFill rotWithShape="1">
          <a:blip r:embed="rId4">
            <a:alphaModFix/>
          </a:blip>
          <a:srcRect l="2210" t="11047" r="3860" b="11040"/>
          <a:stretch/>
        </p:blipFill>
        <p:spPr>
          <a:xfrm>
            <a:off x="4701872" y="310542"/>
            <a:ext cx="2788257" cy="1654452"/>
          </a:xfrm>
          <a:prstGeom prst="rect">
            <a:avLst/>
          </a:prstGeom>
          <a:noFill/>
          <a:ln w="57150" cap="flat" cmpd="sng">
            <a:solidFill>
              <a:srgbClr val="8B44B2"/>
            </a:solidFill>
            <a:prstDash val="solid"/>
            <a:round/>
            <a:headEnd type="none" w="sm" len="sm"/>
            <a:tailEnd type="none" w="sm" len="sm"/>
          </a:ln>
        </p:spPr>
      </p:pic>
      <p:pic>
        <p:nvPicPr>
          <p:cNvPr id="267" name="Google Shape;267;p18" descr="A potted plant with a label&#10;&#10;Description automatically generated with low confidence"/>
          <p:cNvPicPr preferRelativeResize="0"/>
          <p:nvPr/>
        </p:nvPicPr>
        <p:blipFill rotWithShape="1">
          <a:blip r:embed="rId5">
            <a:alphaModFix/>
          </a:blip>
          <a:srcRect/>
          <a:stretch/>
        </p:blipFill>
        <p:spPr>
          <a:xfrm>
            <a:off x="10144037" y="2485595"/>
            <a:ext cx="2047963" cy="2282287"/>
          </a:xfrm>
          <a:prstGeom prst="rect">
            <a:avLst/>
          </a:prstGeom>
          <a:noFill/>
          <a:ln>
            <a:noFill/>
          </a:ln>
        </p:spPr>
      </p:pic>
      <p:pic>
        <p:nvPicPr>
          <p:cNvPr id="268" name="Google Shape;268;p18" descr="A sculpture of a person holding a tool&#10;&#10;Description automatically generated with low confidence"/>
          <p:cNvPicPr preferRelativeResize="0"/>
          <p:nvPr/>
        </p:nvPicPr>
        <p:blipFill rotWithShape="1">
          <a:blip r:embed="rId6">
            <a:alphaModFix/>
          </a:blip>
          <a:srcRect/>
          <a:stretch/>
        </p:blipFill>
        <p:spPr>
          <a:xfrm>
            <a:off x="20021" y="2266948"/>
            <a:ext cx="2215764" cy="233319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9"/>
          <p:cNvSpPr txBox="1">
            <a:spLocks noGrp="1"/>
          </p:cNvSpPr>
          <p:nvPr>
            <p:ph type="title"/>
          </p:nvPr>
        </p:nvSpPr>
        <p:spPr>
          <a:xfrm>
            <a:off x="1177619" y="768827"/>
            <a:ext cx="9729836" cy="1500984"/>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US"/>
              <a:t>Who We Are</a:t>
            </a:r>
            <a:endParaRPr/>
          </a:p>
        </p:txBody>
      </p:sp>
      <p:sp>
        <p:nvSpPr>
          <p:cNvPr id="274" name="Google Shape;274;p19"/>
          <p:cNvSpPr/>
          <p:nvPr/>
        </p:nvSpPr>
        <p:spPr>
          <a:xfrm>
            <a:off x="1160781" y="349627"/>
            <a:ext cx="9345600" cy="4192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75" name="Google Shape;275;p19"/>
          <p:cNvSpPr/>
          <p:nvPr/>
        </p:nvSpPr>
        <p:spPr>
          <a:xfrm>
            <a:off x="5943441" y="272935"/>
            <a:ext cx="110000" cy="119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76" name="Google Shape;276;p19"/>
          <p:cNvSpPr/>
          <p:nvPr/>
        </p:nvSpPr>
        <p:spPr>
          <a:xfrm>
            <a:off x="5888441" y="2201241"/>
            <a:ext cx="110000" cy="119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77" name="Google Shape;277;p19"/>
          <p:cNvSpPr/>
          <p:nvPr/>
        </p:nvSpPr>
        <p:spPr>
          <a:xfrm>
            <a:off x="1122619" y="1451059"/>
            <a:ext cx="110000" cy="119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78" name="Google Shape;278;p19"/>
          <p:cNvSpPr/>
          <p:nvPr/>
        </p:nvSpPr>
        <p:spPr>
          <a:xfrm>
            <a:off x="10814292" y="1391259"/>
            <a:ext cx="110000" cy="119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79" name="Google Shape;279;p19"/>
          <p:cNvSpPr/>
          <p:nvPr/>
        </p:nvSpPr>
        <p:spPr>
          <a:xfrm>
            <a:off x="10509604" y="349627"/>
            <a:ext cx="385200" cy="419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000"/>
            </a:pPr>
            <a:endParaRPr sz="1333" kern="0">
              <a:solidFill>
                <a:srgbClr val="000000"/>
              </a:solidFill>
              <a:latin typeface="Arial"/>
              <a:ea typeface="Arial"/>
              <a:cs typeface="Arial"/>
              <a:sym typeface="Arial"/>
            </a:endParaRPr>
          </a:p>
        </p:txBody>
      </p:sp>
      <p:sp>
        <p:nvSpPr>
          <p:cNvPr id="280" name="Google Shape;280;p19"/>
          <p:cNvSpPr/>
          <p:nvPr/>
        </p:nvSpPr>
        <p:spPr>
          <a:xfrm>
            <a:off x="8768133" y="272935"/>
            <a:ext cx="337600" cy="3272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1" name="Google Shape;281;p19"/>
          <p:cNvSpPr/>
          <p:nvPr/>
        </p:nvSpPr>
        <p:spPr>
          <a:xfrm>
            <a:off x="-59158" y="2296864"/>
            <a:ext cx="2480491" cy="482963"/>
          </a:xfrm>
          <a:custGeom>
            <a:avLst/>
            <a:gdLst/>
            <a:ahLst/>
            <a:cxnLst/>
            <a:rect l="l" t="t" r="r" b="b"/>
            <a:pathLst>
              <a:path w="61940" h="12060" extrusionOk="0">
                <a:moveTo>
                  <a:pt x="31646" y="0"/>
                </a:moveTo>
                <a:cubicBezTo>
                  <a:pt x="25375" y="0"/>
                  <a:pt x="20068" y="2991"/>
                  <a:pt x="17849" y="7332"/>
                </a:cubicBezTo>
                <a:cubicBezTo>
                  <a:pt x="16113" y="6946"/>
                  <a:pt x="14280" y="6657"/>
                  <a:pt x="12447" y="6657"/>
                </a:cubicBezTo>
                <a:cubicBezTo>
                  <a:pt x="6561" y="6657"/>
                  <a:pt x="1545" y="8972"/>
                  <a:pt x="1" y="12060"/>
                </a:cubicBezTo>
                <a:lnTo>
                  <a:pt x="61940" y="12060"/>
                </a:lnTo>
                <a:cubicBezTo>
                  <a:pt x="60782" y="8972"/>
                  <a:pt x="56826" y="6657"/>
                  <a:pt x="52002" y="6657"/>
                </a:cubicBezTo>
                <a:cubicBezTo>
                  <a:pt x="49880" y="6657"/>
                  <a:pt x="47661" y="7236"/>
                  <a:pt x="45731" y="8201"/>
                </a:cubicBezTo>
                <a:cubicBezTo>
                  <a:pt x="43802" y="3473"/>
                  <a:pt x="38206" y="0"/>
                  <a:pt x="3164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2" name="Google Shape;282;p19"/>
          <p:cNvSpPr/>
          <p:nvPr/>
        </p:nvSpPr>
        <p:spPr>
          <a:xfrm>
            <a:off x="7041671" y="779785"/>
            <a:ext cx="1018757" cy="206420"/>
          </a:xfrm>
          <a:custGeom>
            <a:avLst/>
            <a:gdLst/>
            <a:ahLst/>
            <a:cxnLst/>
            <a:rect l="l" t="t" r="r" b="b"/>
            <a:pathLst>
              <a:path w="41486" h="8407" extrusionOk="0">
                <a:moveTo>
                  <a:pt x="20634" y="0"/>
                </a:moveTo>
                <a:cubicBezTo>
                  <a:pt x="17056" y="0"/>
                  <a:pt x="13716" y="1990"/>
                  <a:pt x="11963" y="5126"/>
                </a:cubicBezTo>
                <a:cubicBezTo>
                  <a:pt x="10806" y="4837"/>
                  <a:pt x="9551" y="4644"/>
                  <a:pt x="8297" y="4644"/>
                </a:cubicBezTo>
                <a:cubicBezTo>
                  <a:pt x="4342" y="4644"/>
                  <a:pt x="1061" y="6284"/>
                  <a:pt x="0" y="8406"/>
                </a:cubicBezTo>
                <a:lnTo>
                  <a:pt x="41485" y="8406"/>
                </a:lnTo>
                <a:cubicBezTo>
                  <a:pt x="40714" y="6284"/>
                  <a:pt x="38012" y="4644"/>
                  <a:pt x="34828" y="4644"/>
                </a:cubicBezTo>
                <a:cubicBezTo>
                  <a:pt x="33381" y="4644"/>
                  <a:pt x="31934" y="5030"/>
                  <a:pt x="30680" y="5705"/>
                </a:cubicBezTo>
                <a:cubicBezTo>
                  <a:pt x="29013" y="2187"/>
                  <a:pt x="25481" y="1"/>
                  <a:pt x="21617" y="1"/>
                </a:cubicBezTo>
                <a:cubicBezTo>
                  <a:pt x="21455" y="1"/>
                  <a:pt x="21292" y="5"/>
                  <a:pt x="21129" y="13"/>
                </a:cubicBezTo>
                <a:cubicBezTo>
                  <a:pt x="20963" y="4"/>
                  <a:pt x="20799" y="0"/>
                  <a:pt x="206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3" name="Google Shape;283;p19"/>
          <p:cNvSpPr/>
          <p:nvPr/>
        </p:nvSpPr>
        <p:spPr>
          <a:xfrm>
            <a:off x="351700" y="3692000"/>
            <a:ext cx="163600" cy="158400"/>
          </a:xfrm>
          <a:prstGeom prst="star4">
            <a:avLst>
              <a:gd name="adj" fmla="val 12088"/>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4" name="Google Shape;284;p19"/>
          <p:cNvSpPr/>
          <p:nvPr/>
        </p:nvSpPr>
        <p:spPr>
          <a:xfrm>
            <a:off x="11689233" y="4209267"/>
            <a:ext cx="163600" cy="1584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5" name="Google Shape;285;p19"/>
          <p:cNvSpPr/>
          <p:nvPr/>
        </p:nvSpPr>
        <p:spPr>
          <a:xfrm>
            <a:off x="11635633" y="5184500"/>
            <a:ext cx="270800" cy="2620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6" name="Google Shape;286;p19"/>
          <p:cNvSpPr txBox="1"/>
          <p:nvPr/>
        </p:nvSpPr>
        <p:spPr>
          <a:xfrm>
            <a:off x="10442933" y="342049"/>
            <a:ext cx="508000" cy="46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600"/>
            </a:pPr>
            <a:r>
              <a:rPr lang="en-US" sz="2133" b="1" kern="0">
                <a:solidFill>
                  <a:srgbClr val="B07CCD"/>
                </a:solidFill>
                <a:latin typeface="Unbounded"/>
                <a:ea typeface="Unbounded"/>
                <a:cs typeface="Unbounded"/>
                <a:sym typeface="Unbounded"/>
              </a:rPr>
              <a:t>x</a:t>
            </a:r>
            <a:endParaRPr sz="2133" b="1" kern="0">
              <a:solidFill>
                <a:srgbClr val="B07CCD"/>
              </a:solidFill>
              <a:latin typeface="Unbounded"/>
              <a:ea typeface="Unbounded"/>
              <a:cs typeface="Unbounded"/>
              <a:sym typeface="Unbounded"/>
            </a:endParaRPr>
          </a:p>
        </p:txBody>
      </p:sp>
      <p:sp>
        <p:nvSpPr>
          <p:cNvPr id="287" name="Google Shape;287;p19"/>
          <p:cNvSpPr/>
          <p:nvPr/>
        </p:nvSpPr>
        <p:spPr>
          <a:xfrm>
            <a:off x="1425417" y="5692500"/>
            <a:ext cx="270800" cy="262000"/>
          </a:xfrm>
          <a:prstGeom prst="star4">
            <a:avLst>
              <a:gd name="adj" fmla="val 1208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88" name="Google Shape;288;p19"/>
          <p:cNvSpPr txBox="1"/>
          <p:nvPr/>
        </p:nvSpPr>
        <p:spPr>
          <a:xfrm>
            <a:off x="6491606" y="2374197"/>
            <a:ext cx="4403199" cy="2975696"/>
          </a:xfrm>
          <a:prstGeom prst="rect">
            <a:avLst/>
          </a:prstGeom>
          <a:solidFill>
            <a:schemeClr val="accent6"/>
          </a:solidFill>
          <a:ln w="28575" cap="flat" cmpd="sng">
            <a:solidFill>
              <a:schemeClr val="accent1"/>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pPr>
            <a:r>
              <a:rPr lang="en-US" sz="1467" kern="0">
                <a:solidFill>
                  <a:srgbClr val="42385C"/>
                </a:solidFill>
                <a:latin typeface="Arial"/>
                <a:ea typeface="Arial"/>
                <a:cs typeface="Arial"/>
                <a:sym typeface="Arial"/>
              </a:rPr>
              <a:t>We are a free university service committed to helping all writers from any background or with any experience. </a:t>
            </a:r>
            <a:endParaRPr sz="1467" kern="0">
              <a:solidFill>
                <a:srgbClr val="42385C"/>
              </a:solidFill>
              <a:latin typeface="Arial"/>
              <a:ea typeface="Arial"/>
              <a:cs typeface="Arial"/>
              <a:sym typeface="Arial"/>
            </a:endParaRPr>
          </a:p>
          <a:p>
            <a:pPr defTabSz="1219170">
              <a:spcBef>
                <a:spcPts val="3200"/>
              </a:spcBef>
              <a:buClr>
                <a:srgbClr val="000000"/>
              </a:buClr>
            </a:pPr>
            <a:r>
              <a:rPr lang="en-US" sz="1467" kern="0">
                <a:solidFill>
                  <a:srgbClr val="42385C"/>
                </a:solidFill>
                <a:latin typeface="Arial"/>
                <a:ea typeface="Arial"/>
                <a:cs typeface="Arial"/>
                <a:sym typeface="Arial"/>
              </a:rPr>
              <a:t>We are staffed by graduate students who have expertise in all kinds of writing and are also great at talking about things like time management, staying motivated, and resisting procrastination.</a:t>
            </a:r>
            <a:endParaRPr sz="1467" kern="0">
              <a:solidFill>
                <a:srgbClr val="42385C"/>
              </a:solidFill>
              <a:latin typeface="Arial"/>
              <a:ea typeface="Arial"/>
              <a:cs typeface="Arial"/>
              <a:sym typeface="Arial"/>
            </a:endParaRPr>
          </a:p>
          <a:p>
            <a:pPr defTabSz="1219170">
              <a:spcBef>
                <a:spcPts val="3200"/>
              </a:spcBef>
              <a:buClr>
                <a:srgbClr val="000000"/>
              </a:buClr>
            </a:pPr>
            <a:r>
              <a:rPr lang="en-US" sz="1467" kern="0">
                <a:solidFill>
                  <a:srgbClr val="42385C"/>
                </a:solidFill>
                <a:latin typeface="Arial"/>
                <a:ea typeface="Arial"/>
                <a:cs typeface="Arial"/>
                <a:sym typeface="Arial"/>
              </a:rPr>
              <a:t>You can find us in the Learning Commons on the first floor of Ekstrom Library.</a:t>
            </a:r>
            <a:endParaRPr sz="1467" kern="0">
              <a:solidFill>
                <a:srgbClr val="42385C"/>
              </a:solidFill>
              <a:latin typeface="Arial"/>
              <a:ea typeface="Arial"/>
              <a:cs typeface="Arial"/>
              <a:sym typeface="Arial"/>
            </a:endParaRPr>
          </a:p>
        </p:txBody>
      </p:sp>
      <p:pic>
        <p:nvPicPr>
          <p:cNvPr id="289" name="Google Shape;289;p19"/>
          <p:cNvPicPr preferRelativeResize="0"/>
          <p:nvPr/>
        </p:nvPicPr>
        <p:blipFill rotWithShape="1">
          <a:blip r:embed="rId3">
            <a:alphaModFix/>
          </a:blip>
          <a:srcRect/>
          <a:stretch/>
        </p:blipFill>
        <p:spPr>
          <a:xfrm>
            <a:off x="1232620" y="2380714"/>
            <a:ext cx="4777249" cy="3582937"/>
          </a:xfrm>
          <a:prstGeom prst="rect">
            <a:avLst/>
          </a:prstGeom>
          <a:noFill/>
          <a:ln w="28575" cap="flat" cmpd="sng">
            <a:solidFill>
              <a:schemeClr val="accent1"/>
            </a:solidFill>
            <a:prstDash val="solid"/>
            <a:round/>
            <a:headEnd type="none" w="sm" len="sm"/>
            <a:tailEnd type="none" w="sm" len="sm"/>
          </a:ln>
        </p:spPr>
      </p:pic>
      <p:pic>
        <p:nvPicPr>
          <p:cNvPr id="290" name="Google Shape;290;p19" descr="A blue square with a white bird in it&#10;&#10;Description automatically generated with low confidence"/>
          <p:cNvPicPr preferRelativeResize="0"/>
          <p:nvPr/>
        </p:nvPicPr>
        <p:blipFill rotWithShape="1">
          <a:blip r:embed="rId4">
            <a:alphaModFix/>
          </a:blip>
          <a:srcRect/>
          <a:stretch/>
        </p:blipFill>
        <p:spPr>
          <a:xfrm>
            <a:off x="6832924" y="5520079"/>
            <a:ext cx="3720560" cy="724923"/>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0"/>
          <p:cNvSpPr txBox="1">
            <a:spLocks noGrp="1"/>
          </p:cNvSpPr>
          <p:nvPr>
            <p:ph type="title"/>
          </p:nvPr>
        </p:nvSpPr>
        <p:spPr>
          <a:xfrm>
            <a:off x="1073533" y="1229995"/>
            <a:ext cx="5750800" cy="7636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a:t>What We Do</a:t>
            </a:r>
            <a:endParaRPr/>
          </a:p>
        </p:txBody>
      </p:sp>
      <p:sp>
        <p:nvSpPr>
          <p:cNvPr id="296" name="Google Shape;296;p20"/>
          <p:cNvSpPr txBox="1">
            <a:spLocks noGrp="1"/>
          </p:cNvSpPr>
          <p:nvPr>
            <p:ph type="body" idx="1"/>
          </p:nvPr>
        </p:nvSpPr>
        <p:spPr>
          <a:xfrm>
            <a:off x="1080067" y="2276167"/>
            <a:ext cx="5750800" cy="36512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20000"/>
              </a:lnSpc>
              <a:buClr>
                <a:schemeClr val="dk1"/>
              </a:buClr>
              <a:buSzPts val="1000"/>
              <a:buNone/>
            </a:pPr>
            <a:r>
              <a:rPr lang="en-US" sz="1333">
                <a:latin typeface="Arial"/>
                <a:ea typeface="Arial"/>
                <a:cs typeface="Arial"/>
                <a:sym typeface="Arial"/>
              </a:rPr>
              <a:t>We can help at any point in your writing, from just getting started to polishing a final draft – you can visit us without having anything written! </a:t>
            </a:r>
            <a:endParaRPr/>
          </a:p>
          <a:p>
            <a:pPr marL="0" indent="0">
              <a:lnSpc>
                <a:spcPct val="120000"/>
              </a:lnSpc>
              <a:buClr>
                <a:schemeClr val="dk1"/>
              </a:buClr>
              <a:buSzPts val="1000"/>
              <a:buNone/>
            </a:pPr>
            <a:endParaRPr sz="1333">
              <a:solidFill>
                <a:srgbClr val="42385C"/>
              </a:solidFill>
              <a:latin typeface="Arial"/>
              <a:ea typeface="Arial"/>
              <a:cs typeface="Arial"/>
              <a:sym typeface="Arial"/>
            </a:endParaRPr>
          </a:p>
          <a:p>
            <a:pPr marL="0" indent="0">
              <a:lnSpc>
                <a:spcPct val="120000"/>
              </a:lnSpc>
              <a:buClr>
                <a:schemeClr val="dk1"/>
              </a:buClr>
              <a:buSzPts val="1000"/>
              <a:buNone/>
            </a:pPr>
            <a:endParaRPr sz="1333">
              <a:solidFill>
                <a:srgbClr val="42385C"/>
              </a:solidFill>
              <a:latin typeface="Arial"/>
              <a:ea typeface="Arial"/>
              <a:cs typeface="Arial"/>
              <a:sym typeface="Arial"/>
            </a:endParaRPr>
          </a:p>
          <a:p>
            <a:pPr marL="0" indent="0">
              <a:lnSpc>
                <a:spcPct val="120000"/>
              </a:lnSpc>
              <a:buClr>
                <a:schemeClr val="dk1"/>
              </a:buClr>
              <a:buSzPts val="1000"/>
              <a:buNone/>
            </a:pPr>
            <a:r>
              <a:rPr lang="en-US" sz="1333">
                <a:solidFill>
                  <a:srgbClr val="42385C"/>
                </a:solidFill>
                <a:latin typeface="Arial"/>
                <a:ea typeface="Arial"/>
                <a:cs typeface="Arial"/>
                <a:sym typeface="Arial"/>
              </a:rPr>
              <a:t>We can help at any point in your writing.</a:t>
            </a:r>
            <a:r>
              <a:rPr lang="en-US" sz="1333"/>
              <a:t> </a:t>
            </a:r>
            <a:r>
              <a:rPr lang="en-US" sz="1333">
                <a:solidFill>
                  <a:srgbClr val="42385C"/>
                </a:solidFill>
                <a:latin typeface="Arial"/>
                <a:ea typeface="Arial"/>
                <a:cs typeface="Arial"/>
                <a:sym typeface="Arial"/>
              </a:rPr>
              <a:t>You might work with us on:</a:t>
            </a:r>
            <a:endParaRPr sz="1333"/>
          </a:p>
          <a:p>
            <a:pPr>
              <a:spcBef>
                <a:spcPts val="533"/>
              </a:spcBef>
              <a:buFont typeface="Noto Sans Symbols"/>
              <a:buChar char="✔"/>
            </a:pPr>
            <a:r>
              <a:rPr lang="en-US" sz="1333">
                <a:solidFill>
                  <a:srgbClr val="42385C"/>
                </a:solidFill>
                <a:latin typeface="Arial"/>
                <a:ea typeface="Arial"/>
                <a:cs typeface="Arial"/>
                <a:sym typeface="Arial"/>
              </a:rPr>
              <a:t>Getting used to college writing </a:t>
            </a:r>
            <a:endParaRPr sz="1333">
              <a:solidFill>
                <a:srgbClr val="42385C"/>
              </a:solidFill>
              <a:latin typeface="Noto Sans Symbols"/>
              <a:ea typeface="Noto Sans Symbols"/>
              <a:cs typeface="Noto Sans Symbols"/>
              <a:sym typeface="Noto Sans Symbols"/>
            </a:endParaRPr>
          </a:p>
          <a:p>
            <a:pPr>
              <a:spcBef>
                <a:spcPts val="533"/>
              </a:spcBef>
              <a:buFont typeface="Noto Sans Symbols"/>
              <a:buChar char="✔"/>
            </a:pPr>
            <a:r>
              <a:rPr lang="en-US" sz="1333">
                <a:solidFill>
                  <a:srgbClr val="42385C"/>
                </a:solidFill>
                <a:latin typeface="Arial"/>
                <a:ea typeface="Arial"/>
                <a:cs typeface="Arial"/>
                <a:sym typeface="Arial"/>
              </a:rPr>
              <a:t>Understanding an assignment</a:t>
            </a:r>
            <a:endParaRPr sz="1333">
              <a:solidFill>
                <a:srgbClr val="D28DCE"/>
              </a:solidFill>
              <a:latin typeface="Arial"/>
              <a:ea typeface="Arial"/>
              <a:cs typeface="Arial"/>
              <a:sym typeface="Arial"/>
            </a:endParaRPr>
          </a:p>
          <a:p>
            <a:pPr>
              <a:spcBef>
                <a:spcPts val="533"/>
              </a:spcBef>
              <a:buFont typeface="Noto Sans Symbols"/>
              <a:buChar char="✔"/>
            </a:pPr>
            <a:r>
              <a:rPr lang="en-US" sz="1333">
                <a:solidFill>
                  <a:srgbClr val="42385C"/>
                </a:solidFill>
                <a:latin typeface="Arial"/>
                <a:ea typeface="Arial"/>
                <a:cs typeface="Arial"/>
                <a:sym typeface="Arial"/>
              </a:rPr>
              <a:t>Outlining a project</a:t>
            </a:r>
            <a:endParaRPr sz="1333">
              <a:solidFill>
                <a:srgbClr val="D28DCE"/>
              </a:solidFill>
              <a:latin typeface="Arial"/>
              <a:ea typeface="Arial"/>
              <a:cs typeface="Arial"/>
              <a:sym typeface="Arial"/>
            </a:endParaRPr>
          </a:p>
          <a:p>
            <a:pPr>
              <a:spcBef>
                <a:spcPts val="533"/>
              </a:spcBef>
              <a:buFont typeface="Noto Sans Symbols"/>
              <a:buChar char="✔"/>
            </a:pPr>
            <a:r>
              <a:rPr lang="en-US" sz="1333">
                <a:solidFill>
                  <a:srgbClr val="42385C"/>
                </a:solidFill>
                <a:latin typeface="Arial"/>
                <a:ea typeface="Arial"/>
                <a:cs typeface="Arial"/>
                <a:sym typeface="Arial"/>
              </a:rPr>
              <a:t>Organizing existing writing</a:t>
            </a:r>
            <a:endParaRPr sz="1333">
              <a:solidFill>
                <a:srgbClr val="D28DCE"/>
              </a:solidFill>
              <a:latin typeface="Arial"/>
              <a:ea typeface="Arial"/>
              <a:cs typeface="Arial"/>
              <a:sym typeface="Arial"/>
            </a:endParaRPr>
          </a:p>
          <a:p>
            <a:pPr>
              <a:spcBef>
                <a:spcPts val="533"/>
              </a:spcBef>
              <a:buFont typeface="Noto Sans Symbols"/>
              <a:buChar char="✔"/>
            </a:pPr>
            <a:r>
              <a:rPr lang="en-US" sz="1333">
                <a:solidFill>
                  <a:srgbClr val="42385C"/>
                </a:solidFill>
                <a:latin typeface="Arial"/>
                <a:ea typeface="Arial"/>
                <a:cs typeface="Arial"/>
                <a:sym typeface="Arial"/>
              </a:rPr>
              <a:t>Learning to edit a final draft</a:t>
            </a:r>
            <a:endParaRPr sz="1333">
              <a:solidFill>
                <a:srgbClr val="D28DCE"/>
              </a:solidFill>
              <a:latin typeface="Arial"/>
              <a:ea typeface="Arial"/>
              <a:cs typeface="Arial"/>
              <a:sym typeface="Arial"/>
            </a:endParaRPr>
          </a:p>
          <a:p>
            <a:pPr>
              <a:spcBef>
                <a:spcPts val="533"/>
              </a:spcBef>
              <a:buFont typeface="Noto Sans Symbols"/>
              <a:buChar char="✔"/>
            </a:pPr>
            <a:r>
              <a:rPr lang="en-US" sz="1333">
                <a:solidFill>
                  <a:srgbClr val="42385C"/>
                </a:solidFill>
                <a:latin typeface="Arial"/>
                <a:ea typeface="Arial"/>
                <a:cs typeface="Arial"/>
                <a:sym typeface="Arial"/>
              </a:rPr>
              <a:t>Using and citing sources </a:t>
            </a:r>
            <a:endParaRPr sz="1333">
              <a:solidFill>
                <a:srgbClr val="42385C"/>
              </a:solidFill>
              <a:latin typeface="Noto Sans Symbols"/>
              <a:ea typeface="Noto Sans Symbols"/>
              <a:cs typeface="Noto Sans Symbols"/>
              <a:sym typeface="Noto Sans Symbols"/>
            </a:endParaRPr>
          </a:p>
          <a:p>
            <a:pPr>
              <a:spcBef>
                <a:spcPts val="533"/>
              </a:spcBef>
              <a:buFont typeface="Noto Sans Symbols"/>
              <a:buChar char="✔"/>
            </a:pPr>
            <a:r>
              <a:rPr lang="en-US" sz="1333">
                <a:solidFill>
                  <a:srgbClr val="42385C"/>
                </a:solidFill>
                <a:latin typeface="Arial"/>
                <a:ea typeface="Arial"/>
                <a:cs typeface="Arial"/>
                <a:sym typeface="Arial"/>
              </a:rPr>
              <a:t>Reaching page length</a:t>
            </a:r>
            <a:endParaRPr sz="1333">
              <a:solidFill>
                <a:srgbClr val="42385C"/>
              </a:solidFill>
              <a:latin typeface="Noto Sans Symbols"/>
              <a:ea typeface="Noto Sans Symbols"/>
              <a:cs typeface="Noto Sans Symbols"/>
              <a:sym typeface="Noto Sans Symbols"/>
            </a:endParaRPr>
          </a:p>
        </p:txBody>
      </p:sp>
      <p:sp>
        <p:nvSpPr>
          <p:cNvPr id="297" name="Google Shape;297;p20"/>
          <p:cNvSpPr/>
          <p:nvPr/>
        </p:nvSpPr>
        <p:spPr>
          <a:xfrm>
            <a:off x="7146067" y="1230005"/>
            <a:ext cx="3972400" cy="43980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98" name="Google Shape;298;p20"/>
          <p:cNvSpPr/>
          <p:nvPr/>
        </p:nvSpPr>
        <p:spPr>
          <a:xfrm>
            <a:off x="9011392" y="5217156"/>
            <a:ext cx="91117" cy="91117"/>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99" name="Google Shape;299;p20"/>
          <p:cNvSpPr/>
          <p:nvPr/>
        </p:nvSpPr>
        <p:spPr>
          <a:xfrm>
            <a:off x="9164326" y="5214874"/>
            <a:ext cx="91117" cy="91117"/>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00" name="Google Shape;300;p20"/>
          <p:cNvSpPr/>
          <p:nvPr/>
        </p:nvSpPr>
        <p:spPr>
          <a:xfrm>
            <a:off x="9317259" y="5217156"/>
            <a:ext cx="91117" cy="91117"/>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01" name="Google Shape;301;p20"/>
          <p:cNvSpPr/>
          <p:nvPr/>
        </p:nvSpPr>
        <p:spPr>
          <a:xfrm>
            <a:off x="8856176" y="5217156"/>
            <a:ext cx="91117" cy="91117"/>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02" name="Google Shape;302;p20"/>
          <p:cNvSpPr/>
          <p:nvPr/>
        </p:nvSpPr>
        <p:spPr>
          <a:xfrm>
            <a:off x="10817676" y="1230019"/>
            <a:ext cx="300787" cy="362296"/>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000"/>
            </a:pPr>
            <a:endParaRPr sz="1333" kern="0">
              <a:solidFill>
                <a:srgbClr val="000000"/>
              </a:solidFill>
              <a:latin typeface="Arial"/>
              <a:ea typeface="Arial"/>
              <a:cs typeface="Arial"/>
              <a:sym typeface="Arial"/>
            </a:endParaRPr>
          </a:p>
        </p:txBody>
      </p:sp>
      <p:pic>
        <p:nvPicPr>
          <p:cNvPr id="303" name="Google Shape;303;p20"/>
          <p:cNvPicPr preferRelativeResize="0">
            <a:picLocks noGrp="1"/>
          </p:cNvPicPr>
          <p:nvPr>
            <p:ph type="pic" idx="2"/>
          </p:nvPr>
        </p:nvPicPr>
        <p:blipFill rotWithShape="1">
          <a:blip r:embed="rId3">
            <a:alphaModFix/>
          </a:blip>
          <a:srcRect t="15156" b="15155"/>
          <a:stretch/>
        </p:blipFill>
        <p:spPr>
          <a:xfrm>
            <a:off x="7152601" y="1592315"/>
            <a:ext cx="3965871" cy="3296083"/>
          </a:xfrm>
          <a:prstGeom prst="rect">
            <a:avLst/>
          </a:prstGeom>
          <a:noFill/>
          <a:ln w="19050" cap="flat" cmpd="sng">
            <a:solidFill>
              <a:schemeClr val="dk2"/>
            </a:solidFill>
            <a:prstDash val="solid"/>
            <a:round/>
            <a:headEnd type="none" w="sm" len="sm"/>
            <a:tailEnd type="none" w="sm" len="sm"/>
          </a:ln>
        </p:spPr>
      </p:pic>
      <p:sp>
        <p:nvSpPr>
          <p:cNvPr id="304" name="Google Shape;304;p20"/>
          <p:cNvSpPr/>
          <p:nvPr/>
        </p:nvSpPr>
        <p:spPr>
          <a:xfrm>
            <a:off x="10736011" y="1275367"/>
            <a:ext cx="1020400" cy="2716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200"/>
            </a:pPr>
            <a:r>
              <a:rPr lang="en-US" sz="1600" b="1" kern="0">
                <a:solidFill>
                  <a:srgbClr val="B07CCD"/>
                </a:solidFill>
                <a:latin typeface="Unbounded"/>
                <a:ea typeface="Unbounded"/>
                <a:cs typeface="Unbounded"/>
                <a:sym typeface="Unbounded"/>
              </a:rPr>
              <a:t>X</a:t>
            </a:r>
            <a:endParaRPr sz="1600" b="1" kern="0">
              <a:solidFill>
                <a:srgbClr val="B07CCD"/>
              </a:solidFill>
              <a:latin typeface="Unbounded"/>
              <a:ea typeface="Unbounded"/>
              <a:cs typeface="Unbounded"/>
              <a:sym typeface="Unbounded"/>
            </a:endParaRPr>
          </a:p>
        </p:txBody>
      </p:sp>
    </p:spTree>
  </p:cSld>
  <p:clrMapOvr>
    <a:masterClrMapping/>
  </p:clrMapOvr>
</p:sld>
</file>

<file path=ppt/theme/theme1.xml><?xml version="1.0" encoding="utf-8"?>
<a:theme xmlns:a="http://schemas.openxmlformats.org/drawingml/2006/main" name="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uofl-presentation-gotham.potx" id="{B919A473-7050-6740-B027-69DC293C93F8}" vid="{DA52EDDA-8F1F-664B-BEE5-AA77302038AA}"/>
    </a:ext>
  </a:extLst>
</a:theme>
</file>

<file path=ppt/theme/theme2.xml><?xml version="1.0" encoding="utf-8"?>
<a:theme xmlns:a="http://schemas.openxmlformats.org/drawingml/2006/main" name="Lofi Music Newsletter by Slidesgo">
  <a:themeElements>
    <a:clrScheme name="Simple Light">
      <a:dk1>
        <a:srgbClr val="42385C"/>
      </a:dk1>
      <a:lt1>
        <a:srgbClr val="FFDDE1"/>
      </a:lt1>
      <a:dk2>
        <a:srgbClr val="9894DF"/>
      </a:dk2>
      <a:lt2>
        <a:srgbClr val="CFC4FF"/>
      </a:lt2>
      <a:accent1>
        <a:srgbClr val="B07CCD"/>
      </a:accent1>
      <a:accent2>
        <a:srgbClr val="D28DCE"/>
      </a:accent2>
      <a:accent3>
        <a:srgbClr val="FE9ABC"/>
      </a:accent3>
      <a:accent4>
        <a:srgbClr val="FFDDE1"/>
      </a:accent4>
      <a:accent5>
        <a:srgbClr val="7FD6F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ofi Music Newsletter by Slidesgo">
  <a:themeElements>
    <a:clrScheme name="Simple Light">
      <a:dk1>
        <a:srgbClr val="42385C"/>
      </a:dk1>
      <a:lt1>
        <a:srgbClr val="FFDDE1"/>
      </a:lt1>
      <a:dk2>
        <a:srgbClr val="9894DF"/>
      </a:dk2>
      <a:lt2>
        <a:srgbClr val="CFC4FF"/>
      </a:lt2>
      <a:accent1>
        <a:srgbClr val="B07CCD"/>
      </a:accent1>
      <a:accent2>
        <a:srgbClr val="D28DCE"/>
      </a:accent2>
      <a:accent3>
        <a:srgbClr val="FE9ABC"/>
      </a:accent3>
      <a:accent4>
        <a:srgbClr val="FFDDE1"/>
      </a:accent4>
      <a:accent5>
        <a:srgbClr val="7FD6F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Custom 4">
      <a:dk1>
        <a:sysClr val="windowText" lastClr="000000"/>
      </a:dk1>
      <a:lt1>
        <a:sysClr val="window" lastClr="FFFFFF"/>
      </a:lt1>
      <a:dk2>
        <a:srgbClr val="212121"/>
      </a:dk2>
      <a:lt2>
        <a:srgbClr val="636363"/>
      </a:lt2>
      <a:accent1>
        <a:srgbClr val="FF0000"/>
      </a:accent1>
      <a:accent2>
        <a:srgbClr val="000000"/>
      </a:accent2>
      <a:accent3>
        <a:srgbClr val="60B1F2"/>
      </a:accent3>
      <a:accent4>
        <a:srgbClr val="6AD5BB"/>
      </a:accent4>
      <a:accent5>
        <a:srgbClr val="E8AB4E"/>
      </a:accent5>
      <a:accent6>
        <a:srgbClr val="F56447"/>
      </a:accent6>
      <a:hlink>
        <a:srgbClr val="8F8F8F"/>
      </a:hlink>
      <a:folHlink>
        <a:srgbClr val="A5A5A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9384</TotalTime>
  <Words>4873</Words>
  <Application>Microsoft Office PowerPoint</Application>
  <PresentationFormat>Widescreen</PresentationFormat>
  <Paragraphs>619</Paragraphs>
  <Slides>111</Slides>
  <Notes>13</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111</vt:i4>
      </vt:variant>
    </vt:vector>
  </HeadingPairs>
  <TitlesOfParts>
    <vt:vector size="136" baseType="lpstr">
      <vt:lpstr>Arial</vt:lpstr>
      <vt:lpstr>Arial Narrow</vt:lpstr>
      <vt:lpstr>Arial SF MT</vt:lpstr>
      <vt:lpstr>Bebas Neue</vt:lpstr>
      <vt:lpstr>Calibri</vt:lpstr>
      <vt:lpstr>Calibri Light</vt:lpstr>
      <vt:lpstr>Courier New</vt:lpstr>
      <vt:lpstr>Georgia</vt:lpstr>
      <vt:lpstr>Gotham Book</vt:lpstr>
      <vt:lpstr>Gotham Office</vt:lpstr>
      <vt:lpstr>Noto Sans Symbols</vt:lpstr>
      <vt:lpstr>Nunito Light</vt:lpstr>
      <vt:lpstr>Open Sans</vt:lpstr>
      <vt:lpstr>proxima-nova</vt:lpstr>
      <vt:lpstr>proxima-nova-condensed</vt:lpstr>
      <vt:lpstr>Raleway</vt:lpstr>
      <vt:lpstr>source_sans_proregular</vt:lpstr>
      <vt:lpstr>Symbol</vt:lpstr>
      <vt:lpstr>Times New Roman</vt:lpstr>
      <vt:lpstr>Unbounded</vt:lpstr>
      <vt:lpstr>Wingdings</vt:lpstr>
      <vt:lpstr>Office Theme</vt:lpstr>
      <vt:lpstr>Lofi Music Newsletter by Slidesgo</vt:lpstr>
      <vt:lpstr>1_Lofi Music Newsletter by Slidesgo</vt:lpstr>
      <vt:lpstr>Retrospect</vt:lpstr>
      <vt:lpstr>Welcome New International Students</vt:lpstr>
      <vt:lpstr>New International Student orientation </vt:lpstr>
      <vt:lpstr>PowerPoint Presentation</vt:lpstr>
      <vt:lpstr>PowerPoint Presentation</vt:lpstr>
      <vt:lpstr>PowerPoint Presentation</vt:lpstr>
      <vt:lpstr>PowerPoint Presentation</vt:lpstr>
      <vt:lpstr>PowerPoint Presentation</vt:lpstr>
      <vt:lpstr>PowerPoint Presentation</vt:lpstr>
      <vt:lpstr>Full Course of Study</vt:lpstr>
      <vt:lpstr>Online courses</vt:lpstr>
      <vt:lpstr>Reduced Course Load</vt:lpstr>
      <vt:lpstr>PowerPoint Presentation</vt:lpstr>
      <vt:lpstr>Program Extension</vt:lpstr>
      <vt:lpstr>Change of Educational Level </vt:lpstr>
      <vt:lpstr>Completion of a Course of Study</vt:lpstr>
      <vt:lpstr>Change of Address</vt:lpstr>
      <vt:lpstr>PowerPoint Presentation</vt:lpstr>
      <vt:lpstr>PowerPoint Presentation</vt:lpstr>
      <vt:lpstr>Travel Outside the U.S.</vt:lpstr>
      <vt:lpstr>PowerPoint Presentation</vt:lpstr>
      <vt:lpstr>ON-CAMPUS EMPLOYMENT</vt:lpstr>
      <vt:lpstr>Practical Training</vt:lpstr>
      <vt:lpstr>PowerPoint Presentation</vt:lpstr>
      <vt:lpstr>PowerPoint Presentation</vt:lpstr>
      <vt:lpstr>PowerPoint Presentation</vt:lpstr>
      <vt:lpstr>PowerPoint Presentation</vt:lpstr>
      <vt:lpstr> Dean of Students Office</vt:lpstr>
      <vt:lpstr>PowerPoint Presentation</vt:lpstr>
      <vt:lpstr>DOS OFFICE STAFF </vt:lpstr>
      <vt:lpstr>DEAN OF STUDENTS OFFICE</vt:lpstr>
      <vt:lpstr>DOS Support Services</vt:lpstr>
      <vt:lpstr>DOS WEBSITE</vt:lpstr>
      <vt:lpstr>Code of Student Conduct</vt:lpstr>
      <vt:lpstr>CODE OF STUDENT CONDUCT</vt:lpstr>
      <vt:lpstr>11. Prohibited Conduct</vt:lpstr>
      <vt:lpstr>STUDENT RIGHTS &amp; RESPONSIBILITIES</vt:lpstr>
      <vt:lpstr>STUDENT RIGHTS AND RESPONSIBILITIES</vt:lpstr>
      <vt:lpstr>Code of Student Rights and Responsibilities</vt:lpstr>
      <vt:lpstr>Student Grievance Officer &amp; Student Advocate</vt:lpstr>
      <vt:lpstr>STUDENT COMPLAINT PROCESS</vt:lpstr>
      <vt:lpstr>STUDENT WELLBEING</vt:lpstr>
      <vt:lpstr>DEPRESSION &amp; ANXIETY</vt:lpstr>
      <vt:lpstr>CHARACTERISTICS OF STUDENTS IN DISTRESS</vt:lpstr>
      <vt:lpstr>CONCERNCENTER</vt:lpstr>
      <vt:lpstr>COMMONWEALTH CREDIT UNION CARDINAL CUPBOARD FOOD PANTRY</vt:lpstr>
      <vt:lpstr>PowerPoint Presentation</vt:lpstr>
      <vt:lpstr>Disability Resource Center (DRC)</vt:lpstr>
      <vt:lpstr>REPORT A CONCERN FORM</vt:lpstr>
      <vt:lpstr>PowerPoint Presentation</vt:lpstr>
      <vt:lpstr>Dean of  Students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HEALTH INSURANCE ENROLLMENT </vt:lpstr>
      <vt:lpstr>First things first!</vt:lpstr>
      <vt:lpstr>PowerPoint Presentation</vt:lpstr>
      <vt:lpstr>Option 2: SUBMIT WAIVER REQUEST to AHP</vt:lpstr>
      <vt:lpstr>Insurance 101</vt:lpstr>
      <vt:lpstr>Additional Information</vt:lpstr>
      <vt:lpstr>ANY QUESTIONS OR NEED HELP?</vt:lpstr>
      <vt:lpstr>PowerPoint Presentation</vt:lpstr>
      <vt:lpstr>Academic success/academic integrity Writing Center</vt:lpstr>
      <vt:lpstr>Louisville.edu/writingcenter  writing@louisville.edu  (502)852-2173</vt:lpstr>
      <vt:lpstr>Who We Are</vt:lpstr>
      <vt:lpstr>What We Do</vt:lpstr>
      <vt:lpstr>We can help with: </vt:lpstr>
      <vt:lpstr>How It Works</vt:lpstr>
      <vt:lpstr>How to Prepare</vt:lpstr>
      <vt:lpstr>Virtual Writing Center</vt:lpstr>
      <vt:lpstr>Writing Groups</vt:lpstr>
      <vt:lpstr>How to Make an Appointment</vt:lpstr>
      <vt:lpstr>Fast Facts</vt:lpstr>
      <vt:lpstr>PowerPoint Presentation</vt:lpstr>
      <vt:lpstr>PowerPoint Presentation</vt:lpstr>
      <vt:lpstr>PowerPoint Presentation</vt:lpstr>
      <vt:lpstr>Resource Fair </vt:lpstr>
      <vt:lpstr>New International Student orientation Day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KPCL</dc:creator>
  <cp:lastModifiedBy>Kim, Janice</cp:lastModifiedBy>
  <cp:revision>78</cp:revision>
  <dcterms:created xsi:type="dcterms:W3CDTF">2021-12-08T20:31:37Z</dcterms:created>
  <dcterms:modified xsi:type="dcterms:W3CDTF">2023-08-17T11:52:06Z</dcterms:modified>
</cp:coreProperties>
</file>