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36.jpg" ContentType="image/jpeg"/>
  <Override PartName="/ppt/media/image37.jpg" ContentType="image/jpeg"/>
  <Override PartName="/ppt/media/image39.jpg" ContentType="image/jpeg"/>
  <Override PartName="/ppt/media/image40.jpg" ContentType="image/jpeg"/>
  <Override PartName="/ppt/media/image41.jpg" ContentType="image/jpeg"/>
  <Override PartName="/ppt/media/image43.jpg" ContentType="image/jpeg"/>
  <Override PartName="/ppt/media/image44.jpg" ContentType="image/jpeg"/>
  <Override PartName="/ppt/media/image47.jpg" ContentType="image/jpeg"/>
  <Override PartName="/ppt/tags/tag1.xml" ContentType="application/vnd.openxmlformats-officedocument.presentationml.tags+xml"/>
  <Override PartName="/ppt/notesSlides/notesSlide1.xml" ContentType="application/vnd.openxmlformats-officedocument.presentationml.notesSlide+xml"/>
  <Override PartName="/ppt/media/image53.jpg" ContentType="image/jpeg"/>
  <Override PartName="/ppt/media/image57.jpg" ContentType="image/jpeg"/>
  <Override PartName="/ppt/media/image5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8.jpg" ContentType="image/jpeg"/>
  <Override PartName="/ppt/media/image82.jpg" ContentType="image/jpeg"/>
  <Override PartName="/ppt/media/image83.jpg" ContentType="image/jpeg"/>
  <Override PartName="/ppt/media/image8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4" r:id="rId2"/>
    <p:sldMasterId id="2147483671" r:id="rId3"/>
    <p:sldMasterId id="2147483678" r:id="rId4"/>
    <p:sldMasterId id="2147483680" r:id="rId5"/>
  </p:sldMasterIdLst>
  <p:notesMasterIdLst>
    <p:notesMasterId r:id="rId41"/>
  </p:notesMasterIdLst>
  <p:sldIdLst>
    <p:sldId id="256" r:id="rId6"/>
    <p:sldId id="262" r:id="rId7"/>
    <p:sldId id="288" r:id="rId8"/>
    <p:sldId id="290" r:id="rId9"/>
    <p:sldId id="260" r:id="rId10"/>
    <p:sldId id="281" r:id="rId11"/>
    <p:sldId id="259" r:id="rId12"/>
    <p:sldId id="269" r:id="rId13"/>
    <p:sldId id="285" r:id="rId14"/>
    <p:sldId id="267" r:id="rId15"/>
    <p:sldId id="280" r:id="rId16"/>
    <p:sldId id="258" r:id="rId17"/>
    <p:sldId id="276" r:id="rId18"/>
    <p:sldId id="273" r:id="rId19"/>
    <p:sldId id="279" r:id="rId20"/>
    <p:sldId id="284" r:id="rId21"/>
    <p:sldId id="264" r:id="rId22"/>
    <p:sldId id="283" r:id="rId23"/>
    <p:sldId id="268" r:id="rId24"/>
    <p:sldId id="270" r:id="rId25"/>
    <p:sldId id="287" r:id="rId26"/>
    <p:sldId id="297" r:id="rId27"/>
    <p:sldId id="272" r:id="rId28"/>
    <p:sldId id="286" r:id="rId29"/>
    <p:sldId id="271" r:id="rId30"/>
    <p:sldId id="294" r:id="rId31"/>
    <p:sldId id="289" r:id="rId32"/>
    <p:sldId id="282" r:id="rId33"/>
    <p:sldId id="298" r:id="rId34"/>
    <p:sldId id="278" r:id="rId35"/>
    <p:sldId id="291" r:id="rId36"/>
    <p:sldId id="300" r:id="rId37"/>
    <p:sldId id="292" r:id="rId38"/>
    <p:sldId id="293" r:id="rId39"/>
    <p:sldId id="299" r:id="rId40"/>
  </p:sldIdLst>
  <p:sldSz cx="12192000" cy="6858000"/>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9925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5405" autoAdjust="0"/>
  </p:normalViewPr>
  <p:slideViewPr>
    <p:cSldViewPr snapToGrid="0">
      <p:cViewPr varScale="1">
        <p:scale>
          <a:sx n="85" d="100"/>
          <a:sy n="85" d="100"/>
        </p:scale>
        <p:origin x="84" y="3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6833" cy="46516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idx="1"/>
          </p:nvPr>
        </p:nvSpPr>
        <p:spPr>
          <a:xfrm>
            <a:off x="3956552" y="0"/>
            <a:ext cx="3026833" cy="465160"/>
          </a:xfrm>
          <a:prstGeom prst="rect">
            <a:avLst/>
          </a:prstGeom>
        </p:spPr>
        <p:txBody>
          <a:bodyPr vert="horz" lIns="92885" tIns="46442" rIns="92885" bIns="46442" rtlCol="0"/>
          <a:lstStyle>
            <a:lvl1pPr algn="r">
              <a:defRPr sz="1200"/>
            </a:lvl1pPr>
          </a:lstStyle>
          <a:p>
            <a:fld id="{EFAEEC71-D4BD-4AF3-B2DB-AFAFCB76595C}" type="datetimeFigureOut">
              <a:rPr lang="en-US" smtClean="0"/>
              <a:t>2/21/2024</a:t>
            </a:fld>
            <a:endParaRPr lang="en-US"/>
          </a:p>
        </p:txBody>
      </p:sp>
      <p:sp>
        <p:nvSpPr>
          <p:cNvPr id="4" name="Slide Image Placeholder 3"/>
          <p:cNvSpPr>
            <a:spLocks noGrp="1" noRot="1" noChangeAspect="1"/>
          </p:cNvSpPr>
          <p:nvPr>
            <p:ph type="sldImg" idx="2"/>
          </p:nvPr>
        </p:nvSpPr>
        <p:spPr>
          <a:xfrm>
            <a:off x="711200" y="1158875"/>
            <a:ext cx="5562600" cy="3128963"/>
          </a:xfrm>
          <a:prstGeom prst="rect">
            <a:avLst/>
          </a:prstGeom>
          <a:noFill/>
          <a:ln w="12700">
            <a:solidFill>
              <a:prstClr val="black"/>
            </a:solidFill>
          </a:ln>
        </p:spPr>
        <p:txBody>
          <a:bodyPr vert="horz" lIns="92885" tIns="46442" rIns="92885" bIns="46442" rtlCol="0" anchor="ctr"/>
          <a:lstStyle/>
          <a:p>
            <a:endParaRPr lang="en-US"/>
          </a:p>
        </p:txBody>
      </p:sp>
      <p:sp>
        <p:nvSpPr>
          <p:cNvPr id="5" name="Notes Placeholder 4"/>
          <p:cNvSpPr>
            <a:spLocks noGrp="1"/>
          </p:cNvSpPr>
          <p:nvPr>
            <p:ph type="body" sz="quarter" idx="3"/>
          </p:nvPr>
        </p:nvSpPr>
        <p:spPr>
          <a:xfrm>
            <a:off x="698500" y="4461670"/>
            <a:ext cx="5588000" cy="3650456"/>
          </a:xfrm>
          <a:prstGeom prst="rect">
            <a:avLst/>
          </a:prstGeom>
        </p:spPr>
        <p:txBody>
          <a:bodyPr vert="horz" lIns="92885" tIns="46442" rIns="92885" bIns="464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05841"/>
            <a:ext cx="3026833" cy="465159"/>
          </a:xfrm>
          <a:prstGeom prst="rect">
            <a:avLst/>
          </a:prstGeom>
        </p:spPr>
        <p:txBody>
          <a:bodyPr vert="horz" lIns="92885" tIns="46442" rIns="92885"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3956552" y="8805841"/>
            <a:ext cx="3026833" cy="465159"/>
          </a:xfrm>
          <a:prstGeom prst="rect">
            <a:avLst/>
          </a:prstGeom>
        </p:spPr>
        <p:txBody>
          <a:bodyPr vert="horz" lIns="92885" tIns="46442" rIns="92885" bIns="46442" rtlCol="0" anchor="b"/>
          <a:lstStyle>
            <a:lvl1pPr algn="r">
              <a:defRPr sz="1200"/>
            </a:lvl1pPr>
          </a:lstStyle>
          <a:p>
            <a:fld id="{D6884A7B-3A29-48D9-9CD4-8F4354401120}" type="slidenum">
              <a:rPr lang="en-US" smtClean="0"/>
              <a:t>‹#›</a:t>
            </a:fld>
            <a:endParaRPr lang="en-US"/>
          </a:p>
        </p:txBody>
      </p:sp>
    </p:spTree>
    <p:extLst>
      <p:ext uri="{BB962C8B-B14F-4D97-AF65-F5344CB8AC3E}">
        <p14:creationId xmlns:p14="http://schemas.microsoft.com/office/powerpoint/2010/main" val="4222016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1174750"/>
            <a:ext cx="5640388" cy="3173413"/>
          </a:xfrm>
        </p:spPr>
      </p:sp>
      <p:sp>
        <p:nvSpPr>
          <p:cNvPr id="3" name="Notes Placeholder 2"/>
          <p:cNvSpPr>
            <a:spLocks noGrp="1"/>
          </p:cNvSpPr>
          <p:nvPr>
            <p:ph type="body" idx="1"/>
          </p:nvPr>
        </p:nvSpPr>
        <p:spPr/>
        <p:txBody>
          <a:bodyPr/>
          <a:lstStyle/>
          <a:p>
            <a:pPr marL="232212" indent="-232212" defTabSz="943524">
              <a:buAutoNum type="arabicPeriod"/>
              <a:defRPr/>
            </a:pPr>
            <a:r>
              <a:rPr lang="en-US" dirty="0"/>
              <a:t>Let us review what you</a:t>
            </a:r>
            <a:r>
              <a:rPr lang="en-US" baseline="0" dirty="0"/>
              <a:t> need to do </a:t>
            </a:r>
            <a:r>
              <a:rPr lang="en-US" baseline="0" dirty="0">
                <a:solidFill>
                  <a:prstClr val="black"/>
                </a:solidFill>
              </a:rPr>
              <a:t>b</a:t>
            </a:r>
            <a:r>
              <a:rPr lang="en-US" dirty="0">
                <a:solidFill>
                  <a:prstClr val="black"/>
                </a:solidFill>
              </a:rPr>
              <a:t>efore leaving your country. Before you leave your country, you must obtain travel documents</a:t>
            </a:r>
            <a:r>
              <a:rPr lang="en-US" baseline="0" dirty="0">
                <a:solidFill>
                  <a:prstClr val="black"/>
                </a:solidFill>
              </a:rPr>
              <a:t> like your passport, entrance visa, I-20 if you are an F-1 student or DS2019 if you are a J-1 student.</a:t>
            </a:r>
            <a:endParaRPr lang="en-US" dirty="0">
              <a:solidFill>
                <a:prstClr val="black"/>
              </a:solidFill>
            </a:endParaRPr>
          </a:p>
          <a:p>
            <a:pPr defTabSz="943524">
              <a:defRPr/>
            </a:pPr>
            <a:r>
              <a:rPr lang="en-US" dirty="0">
                <a:solidFill>
                  <a:prstClr val="black"/>
                </a:solidFill>
              </a:rPr>
              <a:t>2 You will have to complete a CBP Declaration form. You will receive this form on-board the airplane. </a:t>
            </a:r>
            <a:r>
              <a:rPr lang="en-US" baseline="0" dirty="0">
                <a:solidFill>
                  <a:prstClr val="black"/>
                </a:solidFill>
              </a:rPr>
              <a:t>If you do not receive this form on the airplane, don’t worry—sometimes it happens. You will receive it in line for CBP.</a:t>
            </a:r>
            <a:endParaRPr lang="en-US" dirty="0">
              <a:solidFill>
                <a:prstClr val="black"/>
              </a:solidFill>
            </a:endParaRPr>
          </a:p>
          <a:p>
            <a:pPr defTabSz="943524">
              <a:defRPr/>
            </a:pPr>
            <a:r>
              <a:rPr lang="en-US" dirty="0">
                <a:solidFill>
                  <a:prstClr val="black"/>
                </a:solidFill>
              </a:rPr>
              <a:t>3.</a:t>
            </a:r>
            <a:r>
              <a:rPr lang="en-US" dirty="0">
                <a:solidFill>
                  <a:prstClr val="black"/>
                </a:solidFill>
                <a:cs typeface="Helvetica Neue Bold Condensed"/>
              </a:rPr>
              <a:t> The first thing that you will do as soon as you arrive in</a:t>
            </a:r>
            <a:r>
              <a:rPr lang="en-US" baseline="0" dirty="0">
                <a:solidFill>
                  <a:prstClr val="black"/>
                </a:solidFill>
                <a:cs typeface="Helvetica Neue Bold Condensed"/>
              </a:rPr>
              <a:t> </a:t>
            </a:r>
            <a:r>
              <a:rPr lang="en-US" dirty="0">
                <a:solidFill>
                  <a:prstClr val="black"/>
                </a:solidFill>
                <a:cs typeface="Helvetica Neue Bold Condensed"/>
              </a:rPr>
              <a:t>the USA is to go through the Customs and Border Protection and </a:t>
            </a:r>
            <a:r>
              <a:rPr lang="en-US" dirty="0">
                <a:solidFill>
                  <a:prstClr val="black"/>
                </a:solidFill>
              </a:rPr>
              <a:t>inspection area. </a:t>
            </a:r>
          </a:p>
          <a:p>
            <a:pPr defTabSz="943524">
              <a:defRPr/>
            </a:pPr>
            <a:r>
              <a:rPr lang="en-US" dirty="0">
                <a:solidFill>
                  <a:prstClr val="black"/>
                </a:solidFill>
              </a:rPr>
              <a:t>There</a:t>
            </a:r>
            <a:r>
              <a:rPr lang="en-US" baseline="0" dirty="0">
                <a:solidFill>
                  <a:prstClr val="black"/>
                </a:solidFill>
              </a:rPr>
              <a:t> can sometimes be a long line—all you need is patience.</a:t>
            </a:r>
            <a:endParaRPr lang="en-US" dirty="0">
              <a:solidFill>
                <a:prstClr val="black"/>
              </a:solidFill>
            </a:endParaRPr>
          </a:p>
          <a:p>
            <a:pPr defTabSz="943524">
              <a:defRPr/>
            </a:pPr>
            <a:r>
              <a:rPr lang="en-US" dirty="0">
                <a:solidFill>
                  <a:prstClr val="black"/>
                </a:solidFill>
              </a:rPr>
              <a:t>4.</a:t>
            </a:r>
            <a:r>
              <a:rPr lang="en-US" dirty="0"/>
              <a:t> Go to secondary  inspection area if requested. This is an administrative process.</a:t>
            </a:r>
            <a:endParaRPr lang="en-US" u="sng" dirty="0"/>
          </a:p>
          <a:p>
            <a:pPr defTabSz="943524">
              <a:defRPr/>
            </a:pPr>
            <a:r>
              <a:rPr lang="en-US" dirty="0">
                <a:solidFill>
                  <a:prstClr val="black"/>
                </a:solidFill>
              </a:rPr>
              <a:t>5. Proceed through final CBP checkpoint. You will show your declaration form to a CBP officer.</a:t>
            </a:r>
          </a:p>
          <a:p>
            <a:pPr defTabSz="943524">
              <a:defRPr/>
            </a:pPr>
            <a:r>
              <a:rPr lang="en-US" dirty="0">
                <a:solidFill>
                  <a:prstClr val="black"/>
                </a:solidFill>
              </a:rPr>
              <a:t>6. Go</a:t>
            </a:r>
            <a:r>
              <a:rPr lang="en-US" baseline="0" dirty="0">
                <a:solidFill>
                  <a:prstClr val="black"/>
                </a:solidFill>
              </a:rPr>
              <a:t> to find your next flight gate as soon as you finish with customs. </a:t>
            </a:r>
            <a:r>
              <a:rPr lang="en-US" dirty="0">
                <a:solidFill>
                  <a:prstClr val="black"/>
                </a:solidFill>
              </a:rPr>
              <a:t>You will be able to board your next flight.</a:t>
            </a:r>
          </a:p>
          <a:p>
            <a:pPr defTabSz="943524">
              <a:defRPr/>
            </a:pPr>
            <a:endParaRPr lang="en-US" dirty="0">
              <a:solidFill>
                <a:prstClr val="black"/>
              </a:solidFill>
            </a:endParaRPr>
          </a:p>
          <a:p>
            <a:pPr defTabSz="94352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6B275DD5-23D3-438D-935F-E1E4122F533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7182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olid Title">
    <p:spTree>
      <p:nvGrpSpPr>
        <p:cNvPr id="1" name=""/>
        <p:cNvGrpSpPr/>
        <p:nvPr/>
      </p:nvGrpSpPr>
      <p:grpSpPr>
        <a:xfrm>
          <a:off x="0" y="0"/>
          <a:ext cx="0" cy="0"/>
          <a:chOff x="0" y="0"/>
          <a:chExt cx="0" cy="0"/>
        </a:xfrm>
      </p:grpSpPr>
      <p:sp>
        <p:nvSpPr>
          <p:cNvPr id="3" name="Text Placeholder 3"/>
          <p:cNvSpPr>
            <a:spLocks noGrp="1"/>
          </p:cNvSpPr>
          <p:nvPr>
            <p:ph type="body" sz="half" idx="11" hasCustomPrompt="1"/>
          </p:nvPr>
        </p:nvSpPr>
        <p:spPr>
          <a:xfrm>
            <a:off x="914400" y="3921439"/>
            <a:ext cx="10363200" cy="748988"/>
          </a:xfrm>
          <a:prstGeom prst="rect">
            <a:avLst/>
          </a:prstGeom>
        </p:spPr>
        <p:txBody>
          <a:bodyPr anchor="b">
            <a:spAutoFit/>
          </a:bodyPr>
          <a:lstStyle>
            <a:lvl1pPr marL="0" indent="0" algn="ctr">
              <a:buNone/>
              <a:defRPr sz="4267" b="0" i="0">
                <a:solidFill>
                  <a:schemeClr val="bg1"/>
                </a:solidFill>
                <a:latin typeface="Helvetica Neue Bold Condensed"/>
                <a:cs typeface="Helvetica Neue Bold Condensed"/>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4" name="Text Placeholder 3"/>
          <p:cNvSpPr>
            <a:spLocks noGrp="1"/>
          </p:cNvSpPr>
          <p:nvPr>
            <p:ph type="body" sz="half" idx="12" hasCustomPrompt="1"/>
          </p:nvPr>
        </p:nvSpPr>
        <p:spPr>
          <a:xfrm>
            <a:off x="3149600" y="5186914"/>
            <a:ext cx="5892800" cy="502766"/>
          </a:xfrm>
          <a:prstGeom prst="rect">
            <a:avLst/>
          </a:prstGeom>
        </p:spPr>
        <p:txBody>
          <a:bodyPr wrap="square" anchor="b">
            <a:spAutoFit/>
          </a:bodyPr>
          <a:lstStyle>
            <a:lvl1pPr marL="0" indent="0" algn="ctr">
              <a:buNone/>
              <a:defRPr sz="2667" b="0" i="0">
                <a:solidFill>
                  <a:schemeClr val="bg1"/>
                </a:solidFill>
                <a:latin typeface="HelveticaNeueLT Std"/>
                <a:cs typeface="HelveticaNeueLT Std"/>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date</a:t>
            </a:r>
          </a:p>
        </p:txBody>
      </p:sp>
    </p:spTree>
    <p:extLst>
      <p:ext uri="{BB962C8B-B14F-4D97-AF65-F5344CB8AC3E}">
        <p14:creationId xmlns:p14="http://schemas.microsoft.com/office/powerpoint/2010/main" val="257817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182291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3353022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2527612"/>
            <a:ext cx="10769600" cy="748988"/>
          </a:xfrm>
          <a:prstGeom prst="rect">
            <a:avLst/>
          </a:prstGeom>
        </p:spPr>
        <p:txBody>
          <a:bodyPr vert="horz" anchor="b">
            <a:spAutoFit/>
          </a:bodyPr>
          <a:lstStyle>
            <a:lvl1pPr>
              <a:defRPr sz="4267" b="0" i="0">
                <a:solidFill>
                  <a:schemeClr val="bg1"/>
                </a:solidFill>
                <a:latin typeface="Helvetica Neue Bold Condensed"/>
                <a:cs typeface="Helvetica Neue Bold Condensed"/>
              </a:defRPr>
            </a:lvl1pPr>
          </a:lstStyle>
          <a:p>
            <a:r>
              <a:rPr lang="en-US" dirty="0"/>
              <a:t>Click to add Section Title</a:t>
            </a:r>
          </a:p>
        </p:txBody>
      </p:sp>
      <p:cxnSp>
        <p:nvCxnSpPr>
          <p:cNvPr id="4" name="Straight Connector 3"/>
          <p:cNvCxnSpPr/>
          <p:nvPr userDrawn="1"/>
        </p:nvCxnSpPr>
        <p:spPr>
          <a:xfrm rot="10800000">
            <a:off x="3505200" y="3429003"/>
            <a:ext cx="5181600" cy="1588"/>
          </a:xfrm>
          <a:prstGeom prst="line">
            <a:avLst/>
          </a:prstGeom>
          <a:ln w="12700" cap="flat" cmpd="sng" algn="ctr">
            <a:solidFill>
              <a:schemeClr val="bg1"/>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FFFFFF"/>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405331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990600"/>
            <a:ext cx="5283200" cy="457200"/>
          </a:xfrm>
          <a:prstGeom prst="rect">
            <a:avLst/>
          </a:prstGeom>
        </p:spPr>
        <p:txBody>
          <a:bodyPr anchor="b"/>
          <a:lstStyle>
            <a:lvl1pPr algn="l">
              <a:defRPr sz="2133" b="1" i="0">
                <a:solidFill>
                  <a:schemeClr val="bg1"/>
                </a:solidFill>
                <a:latin typeface="Helvetica Neue"/>
                <a:cs typeface="Helvetica Neue"/>
              </a:defRPr>
            </a:lvl1pPr>
          </a:lstStyle>
          <a:p>
            <a:r>
              <a:rPr lang="en-US" dirty="0"/>
              <a:t>Click to add Heading</a:t>
            </a:r>
          </a:p>
        </p:txBody>
      </p:sp>
      <p:sp>
        <p:nvSpPr>
          <p:cNvPr id="4" name="Text Placeholder 3"/>
          <p:cNvSpPr>
            <a:spLocks noGrp="1"/>
          </p:cNvSpPr>
          <p:nvPr>
            <p:ph type="body" sz="half" idx="2" hasCustomPrompt="1"/>
          </p:nvPr>
        </p:nvSpPr>
        <p:spPr>
          <a:xfrm>
            <a:off x="711200" y="1524002"/>
            <a:ext cx="5283200" cy="4419601"/>
          </a:xfrm>
          <a:prstGeom prst="rect">
            <a:avLst/>
          </a:prstGeom>
        </p:spPr>
        <p:txBody>
          <a:bodyPr>
            <a:normAutofit/>
          </a:bodyPr>
          <a:lstStyle>
            <a:lvl1pPr marL="0" indent="0">
              <a:lnSpc>
                <a:spcPct val="150000"/>
              </a:lnSpc>
              <a:spcBef>
                <a:spcPts val="0"/>
              </a:spcBef>
              <a:buNone/>
              <a:defRPr sz="1600" b="0" i="0">
                <a:solidFill>
                  <a:schemeClr val="bg1"/>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cxnSp>
        <p:nvCxnSpPr>
          <p:cNvPr id="9" name="Straight Connector 8"/>
          <p:cNvCxnSpPr/>
          <p:nvPr userDrawn="1"/>
        </p:nvCxnSpPr>
        <p:spPr>
          <a:xfrm rot="10800000">
            <a:off x="812800" y="1446214"/>
            <a:ext cx="51816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10" name="Picture Placeholder 2"/>
          <p:cNvSpPr>
            <a:spLocks noGrp="1"/>
          </p:cNvSpPr>
          <p:nvPr>
            <p:ph type="pic" idx="12"/>
          </p:nvPr>
        </p:nvSpPr>
        <p:spPr>
          <a:xfrm>
            <a:off x="6197600" y="1447801"/>
            <a:ext cx="5181600" cy="4495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11"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FFFFFF"/>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170534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0" y="990600"/>
            <a:ext cx="528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10" name="Text Placeholder 3"/>
          <p:cNvSpPr>
            <a:spLocks noGrp="1"/>
          </p:cNvSpPr>
          <p:nvPr>
            <p:ph type="body" sz="half" idx="2" hasCustomPrompt="1"/>
          </p:nvPr>
        </p:nvSpPr>
        <p:spPr>
          <a:xfrm>
            <a:off x="6096000" y="1524002"/>
            <a:ext cx="5283200" cy="4419601"/>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
        <p:nvSpPr>
          <p:cNvPr id="11" name="Picture Placeholder 2"/>
          <p:cNvSpPr>
            <a:spLocks noGrp="1"/>
          </p:cNvSpPr>
          <p:nvPr>
            <p:ph type="pic" idx="12"/>
          </p:nvPr>
        </p:nvSpPr>
        <p:spPr>
          <a:xfrm>
            <a:off x="812800" y="1447801"/>
            <a:ext cx="5181600" cy="4495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cxnSp>
        <p:nvCxnSpPr>
          <p:cNvPr id="12" name="Straight Connector 11"/>
          <p:cNvCxnSpPr/>
          <p:nvPr userDrawn="1"/>
        </p:nvCxnSpPr>
        <p:spPr>
          <a:xfrm rot="10800000">
            <a:off x="6197600" y="1446214"/>
            <a:ext cx="51816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7"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FFFFFF"/>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3125016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149600" y="990600"/>
            <a:ext cx="82296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10" name="Text Placeholder 3"/>
          <p:cNvSpPr>
            <a:spLocks noGrp="1"/>
          </p:cNvSpPr>
          <p:nvPr>
            <p:ph type="body" sz="half" idx="2" hasCustomPrompt="1"/>
          </p:nvPr>
        </p:nvSpPr>
        <p:spPr>
          <a:xfrm>
            <a:off x="3149600" y="1524002"/>
            <a:ext cx="8229600" cy="4419601"/>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cxnSp>
        <p:nvCxnSpPr>
          <p:cNvPr id="11" name="Straight Connector 10"/>
          <p:cNvCxnSpPr/>
          <p:nvPr userDrawn="1"/>
        </p:nvCxnSpPr>
        <p:spPr>
          <a:xfrm>
            <a:off x="3307861" y="1445410"/>
            <a:ext cx="8071339" cy="2393"/>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7"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FFFFFF"/>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4065599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11200" y="990600"/>
            <a:ext cx="528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cxnSp>
        <p:nvCxnSpPr>
          <p:cNvPr id="12" name="Straight Connector 11"/>
          <p:cNvCxnSpPr/>
          <p:nvPr userDrawn="1"/>
        </p:nvCxnSpPr>
        <p:spPr>
          <a:xfrm rot="10800000">
            <a:off x="812800" y="1446214"/>
            <a:ext cx="51816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13" name="Picture Placeholder 2"/>
          <p:cNvSpPr>
            <a:spLocks noGrp="1"/>
          </p:cNvSpPr>
          <p:nvPr>
            <p:ph type="pic" idx="12"/>
          </p:nvPr>
        </p:nvSpPr>
        <p:spPr>
          <a:xfrm>
            <a:off x="6197600" y="1524001"/>
            <a:ext cx="5181600" cy="44196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14" name="Picture Placeholder 2"/>
          <p:cNvSpPr>
            <a:spLocks noGrp="1"/>
          </p:cNvSpPr>
          <p:nvPr>
            <p:ph type="pic" idx="13"/>
          </p:nvPr>
        </p:nvSpPr>
        <p:spPr>
          <a:xfrm>
            <a:off x="812800" y="1524000"/>
            <a:ext cx="5181600" cy="44196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8"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FFFFFF"/>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1852011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11200" y="990600"/>
            <a:ext cx="528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cxnSp>
        <p:nvCxnSpPr>
          <p:cNvPr id="12" name="Straight Connector 11"/>
          <p:cNvCxnSpPr/>
          <p:nvPr userDrawn="1"/>
        </p:nvCxnSpPr>
        <p:spPr>
          <a:xfrm rot="10800000">
            <a:off x="812800" y="1446214"/>
            <a:ext cx="5181600" cy="1588"/>
          </a:xfrm>
          <a:prstGeom prst="line">
            <a:avLst/>
          </a:prstGeom>
          <a:ln>
            <a:solidFill>
              <a:srgbClr val="FFFFFF"/>
            </a:solidFill>
          </a:ln>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FFFFFF"/>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2596891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1960093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394504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2156522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1200" y="990600"/>
            <a:ext cx="5283200" cy="457200"/>
          </a:xfrm>
          <a:prstGeom prst="rect">
            <a:avLst/>
          </a:prstGeom>
        </p:spPr>
        <p:txBody>
          <a:bodyPr anchor="b"/>
          <a:lstStyle>
            <a:lvl1pPr algn="l">
              <a:defRPr sz="1600" b="1" i="0">
                <a:solidFill>
                  <a:srgbClr val="B5191A"/>
                </a:solidFill>
                <a:latin typeface="Helvetica Neue"/>
                <a:cs typeface="Helvetica Neue"/>
              </a:defRPr>
            </a:lvl1pPr>
          </a:lstStyle>
          <a:p>
            <a:r>
              <a:rPr lang="en-US" dirty="0"/>
              <a:t>Click to add Headline</a:t>
            </a:r>
          </a:p>
        </p:txBody>
      </p:sp>
      <p:cxnSp>
        <p:nvCxnSpPr>
          <p:cNvPr id="4" name="Straight Connector 3"/>
          <p:cNvCxnSpPr/>
          <p:nvPr userDrawn="1"/>
        </p:nvCxnSpPr>
        <p:spPr>
          <a:xfrm rot="10800000">
            <a:off x="812800" y="1446213"/>
            <a:ext cx="51816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Presentation Title</a:t>
            </a:r>
          </a:p>
        </p:txBody>
      </p:sp>
    </p:spTree>
    <p:extLst>
      <p:ext uri="{BB962C8B-B14F-4D97-AF65-F5344CB8AC3E}">
        <p14:creationId xmlns:p14="http://schemas.microsoft.com/office/powerpoint/2010/main" val="395354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Title">
    <p:spTree>
      <p:nvGrpSpPr>
        <p:cNvPr id="1" name=""/>
        <p:cNvGrpSpPr/>
        <p:nvPr/>
      </p:nvGrpSpPr>
      <p:grpSpPr>
        <a:xfrm>
          <a:off x="0" y="0"/>
          <a:ext cx="0" cy="0"/>
          <a:chOff x="0" y="0"/>
          <a:chExt cx="0" cy="0"/>
        </a:xfrm>
      </p:grpSpPr>
      <p:sp>
        <p:nvSpPr>
          <p:cNvPr id="6" name="Text Placeholder 3"/>
          <p:cNvSpPr>
            <a:spLocks noGrp="1"/>
          </p:cNvSpPr>
          <p:nvPr>
            <p:ph type="body" sz="half" idx="11" hasCustomPrompt="1"/>
          </p:nvPr>
        </p:nvSpPr>
        <p:spPr>
          <a:xfrm>
            <a:off x="4876800" y="3995363"/>
            <a:ext cx="6604000" cy="543675"/>
          </a:xfrm>
          <a:prstGeom prst="rect">
            <a:avLst/>
          </a:prstGeom>
          <a:ln>
            <a:noFill/>
          </a:ln>
        </p:spPr>
        <p:txBody>
          <a:bodyPr anchor="ctr">
            <a:spAutoFit/>
          </a:bodyPr>
          <a:lstStyle>
            <a:lvl1pPr marL="0" indent="0" algn="r">
              <a:buNone/>
              <a:defRPr sz="2933" b="0" i="0">
                <a:solidFill>
                  <a:srgbClr val="FFFFFF"/>
                </a:solidFill>
                <a:latin typeface="Helvetica Neue Bold Condensed"/>
                <a:cs typeface="Helvetica Neue Bold Condensed"/>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3" name="Text Placeholder 3"/>
          <p:cNvSpPr>
            <a:spLocks noGrp="1"/>
          </p:cNvSpPr>
          <p:nvPr>
            <p:ph type="body" sz="half" idx="12" hasCustomPrompt="1"/>
          </p:nvPr>
        </p:nvSpPr>
        <p:spPr>
          <a:xfrm>
            <a:off x="9448800" y="6188582"/>
            <a:ext cx="2032000" cy="338554"/>
          </a:xfrm>
          <a:prstGeom prst="rect">
            <a:avLst/>
          </a:prstGeom>
          <a:ln>
            <a:noFill/>
          </a:ln>
        </p:spPr>
        <p:txBody>
          <a:bodyPr wrap="square" anchor="ctr">
            <a:spAutoFit/>
          </a:bodyPr>
          <a:lstStyle>
            <a:lvl1pPr marL="0" indent="0" algn="r">
              <a:buNone/>
              <a:defRPr sz="1600" b="0" i="0">
                <a:solidFill>
                  <a:srgbClr val="AD0000"/>
                </a:solidFill>
                <a:latin typeface="HelveticaNeueLT Std"/>
                <a:cs typeface="HelveticaNeueLT Std"/>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date</a:t>
            </a:r>
          </a:p>
        </p:txBody>
      </p:sp>
    </p:spTree>
    <p:extLst>
      <p:ext uri="{BB962C8B-B14F-4D97-AF65-F5344CB8AC3E}">
        <p14:creationId xmlns:p14="http://schemas.microsoft.com/office/powerpoint/2010/main" val="1190853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wenmeyer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10"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279132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wenmeyer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04563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wenmeyer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689658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lknap Research Bldg.">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6"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5"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652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udent Lif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1137877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 Lif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2426182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udent Lif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73146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udent Lif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41923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2633874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udent Lif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254938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udent Life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1776529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udent Life 7">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64497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search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368655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search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24742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search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1259925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search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508562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search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57600" y="1905000"/>
            <a:ext cx="7823200" cy="457200"/>
          </a:xfrm>
          <a:prstGeom prst="rect">
            <a:avLst/>
          </a:prstGeom>
        </p:spPr>
        <p:txBody>
          <a:bodyPr anchor="b"/>
          <a:lstStyle>
            <a:lvl1pPr algn="l">
              <a:defRPr sz="2133" b="1" i="0">
                <a:solidFill>
                  <a:srgbClr val="FFFFFF"/>
                </a:solidFill>
                <a:latin typeface="Helvetica Neue"/>
                <a:cs typeface="Helvetica Neue"/>
              </a:defRPr>
            </a:lvl1pPr>
          </a:lstStyle>
          <a:p>
            <a:r>
              <a:rPr lang="en-US" dirty="0"/>
              <a:t>Click to add Heading</a:t>
            </a:r>
          </a:p>
        </p:txBody>
      </p:sp>
      <p:sp>
        <p:nvSpPr>
          <p:cNvPr id="5" name="Text Placeholder 3"/>
          <p:cNvSpPr>
            <a:spLocks noGrp="1"/>
          </p:cNvSpPr>
          <p:nvPr>
            <p:ph type="body" sz="half" idx="11" hasCustomPrompt="1"/>
          </p:nvPr>
        </p:nvSpPr>
        <p:spPr>
          <a:xfrm>
            <a:off x="2133600" y="304800"/>
            <a:ext cx="6502400" cy="914400"/>
          </a:xfrm>
          <a:prstGeom prst="rect">
            <a:avLst/>
          </a:prstGeom>
        </p:spPr>
        <p:txBody>
          <a:bodyPr anchor="b">
            <a:normAutofit/>
          </a:bodyPr>
          <a:lstStyle>
            <a:lvl1pPr marL="0" indent="0">
              <a:buNone/>
              <a:defRPr sz="2933" b="0" i="0">
                <a:solidFill>
                  <a:schemeClr val="bg1"/>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
        <p:nvSpPr>
          <p:cNvPr id="6" name="Text Placeholder 3"/>
          <p:cNvSpPr>
            <a:spLocks noGrp="1"/>
          </p:cNvSpPr>
          <p:nvPr>
            <p:ph type="body" sz="half" idx="12" hasCustomPrompt="1"/>
          </p:nvPr>
        </p:nvSpPr>
        <p:spPr>
          <a:xfrm>
            <a:off x="3657600" y="2362200"/>
            <a:ext cx="7823200" cy="3200403"/>
          </a:xfrm>
          <a:prstGeom prst="rect">
            <a:avLst/>
          </a:prstGeom>
        </p:spPr>
        <p:txBody>
          <a:bodyPr>
            <a:normAutofit/>
          </a:bodyPr>
          <a:lstStyle>
            <a:lvl1pPr marL="0" indent="0">
              <a:lnSpc>
                <a:spcPct val="150000"/>
              </a:lnSpc>
              <a:spcBef>
                <a:spcPts val="0"/>
              </a:spcBef>
              <a:buNone/>
              <a:defRPr sz="1600" b="0" i="0">
                <a:solidFill>
                  <a:srgbClr val="FFFFFF"/>
                </a:solidFill>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3672749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1938887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89ACF5B-4BC1-42D2-B5D9-3F293302AEB0}" type="datetimeFigureOut">
              <a:rPr lang="en-US" smtClean="0"/>
              <a:t>2/21/2024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DB904E-2A2F-4F56-80A0-20CF05640176}" type="slidenum">
              <a:rPr lang="en-US" smtClean="0"/>
              <a:t>‹#›</a:t>
            </a:fld>
            <a:endParaRPr lang="en-US"/>
          </a:p>
        </p:txBody>
      </p:sp>
    </p:spTree>
    <p:extLst>
      <p:ext uri="{BB962C8B-B14F-4D97-AF65-F5344CB8AC3E}">
        <p14:creationId xmlns:p14="http://schemas.microsoft.com/office/powerpoint/2010/main" val="3818930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2527612"/>
            <a:ext cx="10769600" cy="748988"/>
          </a:xfrm>
          <a:prstGeom prst="rect">
            <a:avLst/>
          </a:prstGeom>
        </p:spPr>
        <p:txBody>
          <a:bodyPr vert="horz" anchor="b">
            <a:spAutoFit/>
          </a:bodyPr>
          <a:lstStyle>
            <a:lvl1pPr>
              <a:defRPr sz="4267" b="0" i="0">
                <a:latin typeface="Helvetica Neue Bold Condensed"/>
                <a:cs typeface="Helvetica Neue Bold Condensed"/>
              </a:defRPr>
            </a:lvl1pPr>
          </a:lstStyle>
          <a:p>
            <a:r>
              <a:rPr lang="en-US" dirty="0"/>
              <a:t>Click to add Section Title</a:t>
            </a:r>
          </a:p>
        </p:txBody>
      </p:sp>
      <p:cxnSp>
        <p:nvCxnSpPr>
          <p:cNvPr id="4" name="Straight Connector 3"/>
          <p:cNvCxnSpPr/>
          <p:nvPr userDrawn="1"/>
        </p:nvCxnSpPr>
        <p:spPr>
          <a:xfrm rot="10800000">
            <a:off x="3505200" y="3429003"/>
            <a:ext cx="51816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AD0000"/>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223577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0" y="990600"/>
            <a:ext cx="5283200" cy="457200"/>
          </a:xfrm>
          <a:prstGeom prst="rect">
            <a:avLst/>
          </a:prstGeom>
        </p:spPr>
        <p:txBody>
          <a:bodyPr anchor="b"/>
          <a:lstStyle>
            <a:lvl1pPr algn="l">
              <a:defRPr sz="2133" b="1" i="0">
                <a:solidFill>
                  <a:srgbClr val="B5191A"/>
                </a:solidFill>
                <a:latin typeface="Helvetica Neue"/>
                <a:cs typeface="Helvetica Neue"/>
              </a:defRPr>
            </a:lvl1pPr>
          </a:lstStyle>
          <a:p>
            <a:r>
              <a:rPr lang="en-US" dirty="0"/>
              <a:t>Click to add Headline</a:t>
            </a:r>
          </a:p>
        </p:txBody>
      </p:sp>
      <p:sp>
        <p:nvSpPr>
          <p:cNvPr id="4" name="Text Placeholder 3"/>
          <p:cNvSpPr>
            <a:spLocks noGrp="1"/>
          </p:cNvSpPr>
          <p:nvPr>
            <p:ph type="body" sz="half" idx="2" hasCustomPrompt="1"/>
          </p:nvPr>
        </p:nvSpPr>
        <p:spPr>
          <a:xfrm>
            <a:off x="711200" y="1524002"/>
            <a:ext cx="5283200" cy="4419601"/>
          </a:xfrm>
          <a:prstGeom prst="rect">
            <a:avLst/>
          </a:prstGeom>
        </p:spPr>
        <p:txBody>
          <a:bodyPr>
            <a:normAutofit/>
          </a:bodyPr>
          <a:lstStyle>
            <a:lvl1pPr marL="0" indent="0">
              <a:lnSpc>
                <a:spcPct val="150000"/>
              </a:lnSpc>
              <a:spcBef>
                <a:spcPts val="0"/>
              </a:spcBef>
              <a:spcAft>
                <a:spcPts val="0"/>
              </a:spcAft>
              <a:buNone/>
              <a:defRPr sz="1600" b="0" i="0">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cxnSp>
        <p:nvCxnSpPr>
          <p:cNvPr id="9" name="Straight Connector 8"/>
          <p:cNvCxnSpPr/>
          <p:nvPr userDrawn="1"/>
        </p:nvCxnSpPr>
        <p:spPr>
          <a:xfrm rot="10800000">
            <a:off x="812800" y="1446214"/>
            <a:ext cx="51816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0" name="Picture Placeholder 2"/>
          <p:cNvSpPr>
            <a:spLocks noGrp="1"/>
          </p:cNvSpPr>
          <p:nvPr>
            <p:ph type="pic" idx="12"/>
          </p:nvPr>
        </p:nvSpPr>
        <p:spPr>
          <a:xfrm>
            <a:off x="6197600" y="1447801"/>
            <a:ext cx="5181600" cy="4495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12"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AD0000"/>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428338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0" y="990600"/>
            <a:ext cx="5283200" cy="457200"/>
          </a:xfrm>
          <a:prstGeom prst="rect">
            <a:avLst/>
          </a:prstGeom>
        </p:spPr>
        <p:txBody>
          <a:bodyPr anchor="b"/>
          <a:lstStyle>
            <a:lvl1pPr algn="l">
              <a:defRPr sz="2133" b="1" i="0">
                <a:solidFill>
                  <a:srgbClr val="B5191A"/>
                </a:solidFill>
                <a:latin typeface="Helvetica Neue"/>
                <a:cs typeface="Helvetica Neue"/>
              </a:defRPr>
            </a:lvl1pPr>
          </a:lstStyle>
          <a:p>
            <a:r>
              <a:rPr lang="en-US" dirty="0"/>
              <a:t>Click to add Headline</a:t>
            </a:r>
          </a:p>
        </p:txBody>
      </p:sp>
      <p:sp>
        <p:nvSpPr>
          <p:cNvPr id="10" name="Text Placeholder 3"/>
          <p:cNvSpPr>
            <a:spLocks noGrp="1"/>
          </p:cNvSpPr>
          <p:nvPr>
            <p:ph type="body" sz="half" idx="2" hasCustomPrompt="1"/>
          </p:nvPr>
        </p:nvSpPr>
        <p:spPr>
          <a:xfrm>
            <a:off x="6096000" y="1524002"/>
            <a:ext cx="5283200" cy="4419601"/>
          </a:xfrm>
          <a:prstGeom prst="rect">
            <a:avLst/>
          </a:prstGeom>
        </p:spPr>
        <p:txBody>
          <a:bodyPr>
            <a:normAutofit/>
          </a:bodyPr>
          <a:lstStyle>
            <a:lvl1pPr marL="0" indent="0">
              <a:lnSpc>
                <a:spcPct val="150000"/>
              </a:lnSpc>
              <a:spcBef>
                <a:spcPts val="0"/>
              </a:spcBef>
              <a:buNone/>
              <a:defRPr sz="1600" b="0" i="0">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
        <p:nvSpPr>
          <p:cNvPr id="11" name="Picture Placeholder 2"/>
          <p:cNvSpPr>
            <a:spLocks noGrp="1"/>
          </p:cNvSpPr>
          <p:nvPr>
            <p:ph type="pic" idx="12"/>
          </p:nvPr>
        </p:nvSpPr>
        <p:spPr>
          <a:xfrm>
            <a:off x="812800" y="1447801"/>
            <a:ext cx="5181600" cy="4495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cxnSp>
        <p:nvCxnSpPr>
          <p:cNvPr id="12" name="Straight Connector 11"/>
          <p:cNvCxnSpPr/>
          <p:nvPr userDrawn="1"/>
        </p:nvCxnSpPr>
        <p:spPr>
          <a:xfrm rot="10800000">
            <a:off x="6197600" y="1446214"/>
            <a:ext cx="51816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AD0000"/>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395242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149600" y="990600"/>
            <a:ext cx="8229600" cy="457200"/>
          </a:xfrm>
          <a:prstGeom prst="rect">
            <a:avLst/>
          </a:prstGeom>
        </p:spPr>
        <p:txBody>
          <a:bodyPr anchor="b"/>
          <a:lstStyle>
            <a:lvl1pPr algn="l">
              <a:defRPr sz="2133" b="1" i="0">
                <a:solidFill>
                  <a:srgbClr val="B5191A"/>
                </a:solidFill>
                <a:latin typeface="Helvetica Neue"/>
                <a:cs typeface="Helvetica Neue"/>
              </a:defRPr>
            </a:lvl1pPr>
          </a:lstStyle>
          <a:p>
            <a:r>
              <a:rPr lang="en-US" dirty="0"/>
              <a:t>Click to add Headline</a:t>
            </a:r>
          </a:p>
        </p:txBody>
      </p:sp>
      <p:sp>
        <p:nvSpPr>
          <p:cNvPr id="10" name="Text Placeholder 3"/>
          <p:cNvSpPr>
            <a:spLocks noGrp="1"/>
          </p:cNvSpPr>
          <p:nvPr>
            <p:ph type="body" sz="half" idx="2" hasCustomPrompt="1"/>
          </p:nvPr>
        </p:nvSpPr>
        <p:spPr>
          <a:xfrm>
            <a:off x="3149600" y="1524002"/>
            <a:ext cx="8229600" cy="4419601"/>
          </a:xfrm>
          <a:prstGeom prst="rect">
            <a:avLst/>
          </a:prstGeom>
        </p:spPr>
        <p:txBody>
          <a:bodyPr>
            <a:normAutofit/>
          </a:bodyPr>
          <a:lstStyle>
            <a:lvl1pPr marL="0" indent="0">
              <a:lnSpc>
                <a:spcPct val="150000"/>
              </a:lnSpc>
              <a:spcBef>
                <a:spcPts val="0"/>
              </a:spcBef>
              <a:buNone/>
              <a:defRPr sz="1600" b="0" i="0">
                <a:latin typeface="Helvetica Neue"/>
                <a:cs typeface="Helvetica Neue"/>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cxnSp>
        <p:nvCxnSpPr>
          <p:cNvPr id="11" name="Straight Connector 10"/>
          <p:cNvCxnSpPr/>
          <p:nvPr userDrawn="1"/>
        </p:nvCxnSpPr>
        <p:spPr>
          <a:xfrm>
            <a:off x="3307861" y="1445407"/>
            <a:ext cx="8071339" cy="1588"/>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AD0000"/>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229808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11200" y="990600"/>
            <a:ext cx="5283200" cy="457200"/>
          </a:xfrm>
          <a:prstGeom prst="rect">
            <a:avLst/>
          </a:prstGeom>
        </p:spPr>
        <p:txBody>
          <a:bodyPr anchor="b"/>
          <a:lstStyle>
            <a:lvl1pPr algn="l">
              <a:defRPr sz="2133" b="1" i="0">
                <a:solidFill>
                  <a:srgbClr val="B5191A"/>
                </a:solidFill>
                <a:latin typeface="Helvetica Neue"/>
                <a:cs typeface="Helvetica Neue"/>
              </a:defRPr>
            </a:lvl1pPr>
          </a:lstStyle>
          <a:p>
            <a:r>
              <a:rPr lang="en-US" dirty="0"/>
              <a:t>Click to add Headline</a:t>
            </a:r>
          </a:p>
        </p:txBody>
      </p:sp>
      <p:cxnSp>
        <p:nvCxnSpPr>
          <p:cNvPr id="12" name="Straight Connector 11"/>
          <p:cNvCxnSpPr/>
          <p:nvPr userDrawn="1"/>
        </p:nvCxnSpPr>
        <p:spPr>
          <a:xfrm rot="10800000">
            <a:off x="812800" y="1446214"/>
            <a:ext cx="51816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13" name="Picture Placeholder 2"/>
          <p:cNvSpPr>
            <a:spLocks noGrp="1"/>
          </p:cNvSpPr>
          <p:nvPr>
            <p:ph type="pic" idx="12"/>
          </p:nvPr>
        </p:nvSpPr>
        <p:spPr>
          <a:xfrm>
            <a:off x="6197600" y="1524001"/>
            <a:ext cx="5181600" cy="44196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14" name="Picture Placeholder 2"/>
          <p:cNvSpPr>
            <a:spLocks noGrp="1"/>
          </p:cNvSpPr>
          <p:nvPr>
            <p:ph type="pic" idx="13"/>
          </p:nvPr>
        </p:nvSpPr>
        <p:spPr>
          <a:xfrm>
            <a:off x="812800" y="1524000"/>
            <a:ext cx="5181600" cy="44196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7"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AD0000"/>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131209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1200" y="990600"/>
            <a:ext cx="5283200" cy="457200"/>
          </a:xfrm>
          <a:prstGeom prst="rect">
            <a:avLst/>
          </a:prstGeom>
        </p:spPr>
        <p:txBody>
          <a:bodyPr anchor="b"/>
          <a:lstStyle>
            <a:lvl1pPr algn="l">
              <a:defRPr sz="2133" b="1" i="0">
                <a:solidFill>
                  <a:srgbClr val="B5191A"/>
                </a:solidFill>
                <a:latin typeface="Helvetica Neue"/>
                <a:cs typeface="Helvetica Neue"/>
              </a:defRPr>
            </a:lvl1pPr>
          </a:lstStyle>
          <a:p>
            <a:r>
              <a:rPr lang="en-US" dirty="0"/>
              <a:t>Click to add Headline</a:t>
            </a:r>
          </a:p>
        </p:txBody>
      </p:sp>
      <p:cxnSp>
        <p:nvCxnSpPr>
          <p:cNvPr id="4" name="Straight Connector 3"/>
          <p:cNvCxnSpPr/>
          <p:nvPr userDrawn="1"/>
        </p:nvCxnSpPr>
        <p:spPr>
          <a:xfrm rot="10800000">
            <a:off x="812800" y="1446214"/>
            <a:ext cx="5181600" cy="1588"/>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 Placeholder 3"/>
          <p:cNvSpPr>
            <a:spLocks noGrp="1"/>
          </p:cNvSpPr>
          <p:nvPr>
            <p:ph type="body" sz="half" idx="11" hasCustomPrompt="1"/>
          </p:nvPr>
        </p:nvSpPr>
        <p:spPr>
          <a:xfrm>
            <a:off x="3149600" y="152402"/>
            <a:ext cx="8229600" cy="838199"/>
          </a:xfrm>
          <a:prstGeom prst="rect">
            <a:avLst/>
          </a:prstGeom>
        </p:spPr>
        <p:txBody>
          <a:bodyPr anchor="b">
            <a:normAutofit/>
          </a:bodyPr>
          <a:lstStyle>
            <a:lvl1pPr marL="0" indent="0">
              <a:buNone/>
              <a:defRPr sz="2933" b="0" i="0">
                <a:solidFill>
                  <a:srgbClr val="AD0000"/>
                </a:solidFill>
                <a:latin typeface="HelveticaNeueLT Std Med Cn"/>
                <a:cs typeface="HelveticaNeueLT Std Med C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Presentation Title</a:t>
            </a:r>
          </a:p>
        </p:txBody>
      </p:sp>
    </p:spTree>
    <p:extLst>
      <p:ext uri="{BB962C8B-B14F-4D97-AF65-F5344CB8AC3E}">
        <p14:creationId xmlns:p14="http://schemas.microsoft.com/office/powerpoint/2010/main" val="661076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pdf"/><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d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4.pd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1.pd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rgbClr val="AD0000"/>
            </a:gs>
            <a:gs pos="100000">
              <a:srgbClr val="5F0000"/>
            </a:gs>
          </a:gsLst>
          <a:lin ang="5400000" scaled="0"/>
          <a:tileRect/>
        </a:gradFill>
        <a:effectLst/>
      </p:bgPr>
    </p:bg>
    <p:spTree>
      <p:nvGrpSpPr>
        <p:cNvPr id="1" name=""/>
        <p:cNvGrpSpPr/>
        <p:nvPr/>
      </p:nvGrpSpPr>
      <p:grpSpPr>
        <a:xfrm>
          <a:off x="0" y="0"/>
          <a:ext cx="0" cy="0"/>
          <a:chOff x="0" y="0"/>
          <a:chExt cx="0" cy="0"/>
        </a:xfrm>
      </p:grpSpPr>
      <p:cxnSp>
        <p:nvCxnSpPr>
          <p:cNvPr id="11" name="Straight Connector 10"/>
          <p:cNvCxnSpPr/>
          <p:nvPr/>
        </p:nvCxnSpPr>
        <p:spPr>
          <a:xfrm>
            <a:off x="3149600" y="4876802"/>
            <a:ext cx="58928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uofl ligature 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181600" y="1524000"/>
            <a:ext cx="1912619" cy="1159160"/>
          </a:xfrm>
          <a:prstGeom prst="rect">
            <a:avLst/>
          </a:prstGeom>
        </p:spPr>
      </p:pic>
    </p:spTree>
    <p:extLst>
      <p:ext uri="{BB962C8B-B14F-4D97-AF65-F5344CB8AC3E}">
        <p14:creationId xmlns:p14="http://schemas.microsoft.com/office/powerpoint/2010/main" val="2814788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chemeClr val="bg1"/>
            </a:gs>
            <a:gs pos="100000">
              <a:srgbClr val="B2B2B2"/>
            </a:gs>
          </a:gsLst>
          <a:lin ang="5400000" scaled="0"/>
          <a:tileRect/>
        </a:gradFill>
        <a:effectLst/>
      </p:bgPr>
    </p:bg>
    <p:spTree>
      <p:nvGrpSpPr>
        <p:cNvPr id="1" name=""/>
        <p:cNvGrpSpPr/>
        <p:nvPr/>
      </p:nvGrpSpPr>
      <p:grpSpPr>
        <a:xfrm>
          <a:off x="0" y="0"/>
          <a:ext cx="0" cy="0"/>
          <a:chOff x="0" y="0"/>
          <a:chExt cx="0" cy="0"/>
        </a:xfrm>
      </p:grpSpPr>
      <p:cxnSp>
        <p:nvCxnSpPr>
          <p:cNvPr id="5" name="Straight Connector 4"/>
          <p:cNvCxnSpPr/>
          <p:nvPr/>
        </p:nvCxnSpPr>
        <p:spPr>
          <a:xfrm rot="10800000">
            <a:off x="812800" y="6246812"/>
            <a:ext cx="10566400" cy="1589"/>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Date Placeholder 3"/>
          <p:cNvSpPr txBox="1">
            <a:spLocks/>
          </p:cNvSpPr>
          <p:nvPr/>
        </p:nvSpPr>
        <p:spPr>
          <a:xfrm>
            <a:off x="8839200" y="6340476"/>
            <a:ext cx="2641600" cy="365125"/>
          </a:xfrm>
          <a:prstGeom prst="rect">
            <a:avLst/>
          </a:prstGeom>
        </p:spPr>
        <p:txBody>
          <a:bodyPr anchor="t"/>
          <a:lstStyle>
            <a:lvl1pPr algn="ctr">
              <a:defRPr sz="2000" b="0" i="0">
                <a:solidFill>
                  <a:schemeClr val="bg1"/>
                </a:solidFill>
                <a:latin typeface="HelveticaNeueLT Std Thin Italic"/>
                <a:cs typeface="HelveticaNeueLT Std Thin Italic"/>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000" cap="none" spc="267" normalizeH="0" baseline="0" noProof="0" dirty="0">
                <a:ln>
                  <a:noFill/>
                </a:ln>
                <a:solidFill>
                  <a:srgbClr val="AD0000"/>
                </a:solidFill>
                <a:effectLst/>
                <a:uLnTx/>
                <a:uFillTx/>
                <a:latin typeface="HelveticaNeueLT Std"/>
                <a:ea typeface="+mn-ea"/>
                <a:cs typeface="HelveticaNeueLT Std"/>
              </a:rPr>
              <a:t>LOUISVILLE.EDU</a:t>
            </a:r>
          </a:p>
        </p:txBody>
      </p:sp>
      <p:sp>
        <p:nvSpPr>
          <p:cNvPr id="6" name="Rectangle 5"/>
          <p:cNvSpPr/>
          <p:nvPr/>
        </p:nvSpPr>
        <p:spPr>
          <a:xfrm>
            <a:off x="609600" y="0"/>
            <a:ext cx="1016000" cy="9144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descr="uofl ligature 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812801" y="385160"/>
            <a:ext cx="642364" cy="389313"/>
          </a:xfrm>
          <a:prstGeom prst="rect">
            <a:avLst/>
          </a:prstGeom>
        </p:spPr>
      </p:pic>
    </p:spTree>
    <p:extLst>
      <p:ext uri="{BB962C8B-B14F-4D97-AF65-F5344CB8AC3E}">
        <p14:creationId xmlns:p14="http://schemas.microsoft.com/office/powerpoint/2010/main" val="7188231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99" r:id="rId7"/>
    <p:sldLayoutId id="2147483700" r:id="rId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4000">
              <a:srgbClr val="3E3E3E"/>
            </a:gs>
            <a:gs pos="100000">
              <a:srgbClr val="000000"/>
            </a:gs>
          </a:gsLst>
          <a:lin ang="5400000" scaled="0"/>
          <a:tileRect/>
        </a:gradFill>
        <a:effectLst/>
      </p:bgPr>
    </p:bg>
    <p:spTree>
      <p:nvGrpSpPr>
        <p:cNvPr id="1" name=""/>
        <p:cNvGrpSpPr/>
        <p:nvPr/>
      </p:nvGrpSpPr>
      <p:grpSpPr>
        <a:xfrm>
          <a:off x="0" y="0"/>
          <a:ext cx="0" cy="0"/>
          <a:chOff x="0" y="0"/>
          <a:chExt cx="0" cy="0"/>
        </a:xfrm>
      </p:grpSpPr>
      <p:cxnSp>
        <p:nvCxnSpPr>
          <p:cNvPr id="5" name="Straight Connector 4"/>
          <p:cNvCxnSpPr/>
          <p:nvPr/>
        </p:nvCxnSpPr>
        <p:spPr>
          <a:xfrm rot="10800000">
            <a:off x="812800" y="6246812"/>
            <a:ext cx="10566400" cy="1589"/>
          </a:xfrm>
          <a:prstGeom prst="line">
            <a:avLst/>
          </a:prstGeom>
          <a:ln w="635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Date Placeholder 3"/>
          <p:cNvSpPr txBox="1">
            <a:spLocks/>
          </p:cNvSpPr>
          <p:nvPr/>
        </p:nvSpPr>
        <p:spPr>
          <a:xfrm>
            <a:off x="8737600" y="6340476"/>
            <a:ext cx="2743200" cy="365125"/>
          </a:xfrm>
          <a:prstGeom prst="rect">
            <a:avLst/>
          </a:prstGeom>
        </p:spPr>
        <p:txBody>
          <a:bodyPr anchor="t"/>
          <a:lstStyle>
            <a:lvl1pPr algn="ctr">
              <a:defRPr sz="2000" b="0" i="0">
                <a:solidFill>
                  <a:schemeClr val="bg1"/>
                </a:solidFill>
                <a:latin typeface="HelveticaNeueLT Std Thin Italic"/>
                <a:cs typeface="HelveticaNeueLT Std Thin Italic"/>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000" cap="none" spc="267" normalizeH="0" baseline="0" noProof="0" dirty="0">
                <a:ln>
                  <a:noFill/>
                </a:ln>
                <a:solidFill>
                  <a:schemeClr val="bg1"/>
                </a:solidFill>
                <a:effectLst/>
                <a:uLnTx/>
                <a:uFillTx/>
                <a:latin typeface="HelveticaNeueLT Std"/>
                <a:ea typeface="+mn-ea"/>
                <a:cs typeface="HelveticaNeueLT Std"/>
              </a:rPr>
              <a:t>LOUISVILLE.EDU</a:t>
            </a:r>
          </a:p>
        </p:txBody>
      </p:sp>
      <p:sp>
        <p:nvSpPr>
          <p:cNvPr id="8" name="Rectangle 7"/>
          <p:cNvSpPr/>
          <p:nvPr/>
        </p:nvSpPr>
        <p:spPr>
          <a:xfrm>
            <a:off x="575733" y="0"/>
            <a:ext cx="11176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uofl ligature red.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812800" y="381002"/>
            <a:ext cx="660400" cy="393700"/>
          </a:xfrm>
          <a:prstGeom prst="rect">
            <a:avLst/>
          </a:prstGeom>
        </p:spPr>
      </p:pic>
    </p:spTree>
    <p:extLst>
      <p:ext uri="{BB962C8B-B14F-4D97-AF65-F5344CB8AC3E}">
        <p14:creationId xmlns:p14="http://schemas.microsoft.com/office/powerpoint/2010/main" val="43461537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701" r:id="rId7"/>
    <p:sldLayoutId id="2147483702" r:id="rId8"/>
    <p:sldLayoutId id="2147483703" r:id="rId9"/>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9245600" y="6172200"/>
            <a:ext cx="2946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p:nvSpPr>
        <p:spPr>
          <a:xfrm>
            <a:off x="3657600" y="3581400"/>
            <a:ext cx="8534400" cy="1371600"/>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p:cNvSpPr/>
          <p:nvPr/>
        </p:nvSpPr>
        <p:spPr>
          <a:xfrm>
            <a:off x="0" y="2819400"/>
            <a:ext cx="45720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descr="UL_LOGOwordmarkonRed.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250866" y="3084746"/>
            <a:ext cx="2406735" cy="547455"/>
          </a:xfrm>
          <a:prstGeom prst="rect">
            <a:avLst/>
          </a:prstGeom>
        </p:spPr>
      </p:pic>
    </p:spTree>
    <p:extLst>
      <p:ext uri="{BB962C8B-B14F-4D97-AF65-F5344CB8AC3E}">
        <p14:creationId xmlns:p14="http://schemas.microsoft.com/office/powerpoint/2010/main" val="3829880396"/>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304800"/>
            <a:ext cx="8940800" cy="1066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p:nvSpPr>
        <p:spPr>
          <a:xfrm>
            <a:off x="3352800" y="1828800"/>
            <a:ext cx="8839200" cy="3962400"/>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uofl ligature whit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0"/>
              <a:stretch>
                <a:fillRect/>
              </a:stretch>
            </p:blipFill>
          </mc:Choice>
          <mc:Fallback>
            <p:blipFill>
              <a:blip r:embed="rId21"/>
              <a:stretch>
                <a:fillRect/>
              </a:stretch>
            </p:blipFill>
          </mc:Fallback>
        </mc:AlternateContent>
        <p:spPr>
          <a:xfrm>
            <a:off x="711205" y="584200"/>
            <a:ext cx="866140" cy="524933"/>
          </a:xfrm>
          <a:prstGeom prst="rect">
            <a:avLst/>
          </a:prstGeom>
        </p:spPr>
      </p:pic>
      <p:sp>
        <p:nvSpPr>
          <p:cNvPr id="12" name="Rectangle 11"/>
          <p:cNvSpPr/>
          <p:nvPr/>
        </p:nvSpPr>
        <p:spPr>
          <a:xfrm>
            <a:off x="9245600" y="6172200"/>
            <a:ext cx="2946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Date Placeholder 3"/>
          <p:cNvSpPr txBox="1">
            <a:spLocks/>
          </p:cNvSpPr>
          <p:nvPr/>
        </p:nvSpPr>
        <p:spPr>
          <a:xfrm>
            <a:off x="9347200" y="6213973"/>
            <a:ext cx="2235200" cy="297454"/>
          </a:xfrm>
          <a:prstGeom prst="rect">
            <a:avLst/>
          </a:prstGeom>
        </p:spPr>
        <p:txBody>
          <a:bodyPr anchor="ctr">
            <a:spAutoFit/>
          </a:bodyPr>
          <a:lstStyle>
            <a:lvl1pPr algn="ctr">
              <a:defRPr sz="2000" b="0" i="0">
                <a:solidFill>
                  <a:schemeClr val="bg1"/>
                </a:solidFill>
                <a:latin typeface="HelveticaNeueLT Std Thin Italic"/>
                <a:cs typeface="HelveticaNeueLT Std Thin Italic"/>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000" cap="none" spc="267" normalizeH="0" baseline="0" noProof="0" dirty="0">
                <a:ln>
                  <a:noFill/>
                </a:ln>
                <a:solidFill>
                  <a:srgbClr val="AD0000"/>
                </a:solidFill>
                <a:effectLst/>
                <a:uLnTx/>
                <a:uFillTx/>
                <a:latin typeface="HelveticaNeueLT Std"/>
                <a:ea typeface="+mn-ea"/>
                <a:cs typeface="HelveticaNeueLT Std"/>
              </a:rPr>
              <a:t>LOUISVILLE.EDU</a:t>
            </a:r>
          </a:p>
        </p:txBody>
      </p:sp>
    </p:spTree>
    <p:extLst>
      <p:ext uri="{BB962C8B-B14F-4D97-AF65-F5344CB8AC3E}">
        <p14:creationId xmlns:p14="http://schemas.microsoft.com/office/powerpoint/2010/main" val="38339162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hyperlink" Target="http://louisville.edu/internationalcenter/isss" TargetMode="Externa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hyperlink" Target="http://louisville.edu/internationalcenter/isss" TargetMode="External"/><Relationship Id="rId2" Type="http://schemas.openxmlformats.org/officeDocument/2006/relationships/image" Target="../media/image42.jpeg"/><Relationship Id="rId1" Type="http://schemas.openxmlformats.org/officeDocument/2006/relationships/slideLayout" Target="../slideLayouts/slideLayout11.xml"/><Relationship Id="rId4" Type="http://schemas.openxmlformats.org/officeDocument/2006/relationships/hyperlink" Target="mailto:isss@louisville.edu"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louisville.edu/internationalcenter/isss" TargetMode="External"/><Relationship Id="rId3" Type="http://schemas.openxmlformats.org/officeDocument/2006/relationships/image" Target="../media/image44.jpg"/><Relationship Id="rId7" Type="http://schemas.openxmlformats.org/officeDocument/2006/relationships/hyperlink" Target="http://www.compassbenefit.com/" TargetMode="External"/><Relationship Id="rId12" Type="http://schemas.openxmlformats.org/officeDocument/2006/relationships/hyperlink" Target="http://www.insubuy.com/" TargetMode="External"/><Relationship Id="rId2" Type="http://schemas.openxmlformats.org/officeDocument/2006/relationships/image" Target="../media/image43.jpg"/><Relationship Id="rId1" Type="http://schemas.openxmlformats.org/officeDocument/2006/relationships/slideLayout" Target="../slideLayouts/slideLayout11.xml"/><Relationship Id="rId6" Type="http://schemas.openxmlformats.org/officeDocument/2006/relationships/hyperlink" Target="http://www.betins.com/" TargetMode="External"/><Relationship Id="rId11" Type="http://schemas.openxmlformats.org/officeDocument/2006/relationships/image" Target="../media/image47.jpg"/><Relationship Id="rId5" Type="http://schemas.openxmlformats.org/officeDocument/2006/relationships/hyperlink" Target="http://www.visitinsurance.com/" TargetMode="External"/><Relationship Id="rId10" Type="http://schemas.openxmlformats.org/officeDocument/2006/relationships/hyperlink" Target="https://www.isoa.org/" TargetMode="External"/><Relationship Id="rId4" Type="http://schemas.openxmlformats.org/officeDocument/2006/relationships/image" Target="../media/image45.pn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hyperlink" Target="http://louisville.edu/internationalcenter/isss" TargetMode="External"/><Relationship Id="rId2" Type="http://schemas.openxmlformats.org/officeDocument/2006/relationships/image" Target="../media/image48.jpeg"/><Relationship Id="rId1" Type="http://schemas.openxmlformats.org/officeDocument/2006/relationships/slideLayout" Target="../slideLayouts/slideLayout11.xml"/><Relationship Id="rId4" Type="http://schemas.openxmlformats.org/officeDocument/2006/relationships/hyperlink" Target="https://i94.cbp.dhs.gov/I94/#/hom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xml"/><Relationship Id="rId5" Type="http://schemas.openxmlformats.org/officeDocument/2006/relationships/hyperlink" Target="http://louisville.edu/internationalcenter/isss" TargetMode="External"/><Relationship Id="rId4" Type="http://schemas.openxmlformats.org/officeDocument/2006/relationships/hyperlink" Target="https://i94.cbp.dhs.gov/I94/#/home"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52.png"/><Relationship Id="rId4" Type="http://schemas.openxmlformats.org/officeDocument/2006/relationships/hyperlink" Target="http://louisville.edu/internationalcenter/isss"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louisville.edu/internationalcenter/isss" TargetMode="External"/><Relationship Id="rId2" Type="http://schemas.openxmlformats.org/officeDocument/2006/relationships/image" Target="../media/image53.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louisville.edu/internationalcenter/isss/life-uofl/social-security" TargetMode="External"/><Relationship Id="rId1" Type="http://schemas.openxmlformats.org/officeDocument/2006/relationships/slideLayout" Target="../slideLayouts/slideLayout11.xml"/><Relationship Id="rId5" Type="http://schemas.openxmlformats.org/officeDocument/2006/relationships/hyperlink" Target="http://louisville.edu/internationalcenter/isss" TargetMode="External"/><Relationship Id="rId4" Type="http://schemas.openxmlformats.org/officeDocument/2006/relationships/hyperlink" Target="http://www.socialsecurity.gov/"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louisville.edu/internationalcenter/isss" TargetMode="External"/><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louisville.edu/internationalcenter/isss" TargetMode="External"/><Relationship Id="rId7" Type="http://schemas.openxmlformats.org/officeDocument/2006/relationships/image" Target="../media/image26.png"/><Relationship Id="rId2" Type="http://schemas.openxmlformats.org/officeDocument/2006/relationships/hyperlink" Target="mailto:jakim002@Louisville.edu" TargetMode="Externa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hyperlink" Target="mailto:mcmart01@Louisville.edu" TargetMode="External"/><Relationship Id="rId9" Type="http://schemas.openxmlformats.org/officeDocument/2006/relationships/hyperlink" Target="mailto:P0hofman01@louisville.ed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louisville.edu/internationalcenter/isss/documents-and-forms/J1TransferOutRequestForm.pdf" TargetMode="External"/><Relationship Id="rId2" Type="http://schemas.openxmlformats.org/officeDocument/2006/relationships/hyperlink" Target="mailto:isss@Louisville.edu" TargetMode="Externa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hyperlink" Target="http://louisville.edu/internationalcenter/isss" TargetMode="External"/><Relationship Id="rId4" Type="http://schemas.openxmlformats.org/officeDocument/2006/relationships/hyperlink" Target="mailto:isss@louisville.edu"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hyperlink" Target="https://oiss.yale.edu/immigration/j-1-students/understanding-j-1-status/two-year-home-country-residence-requirement"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hyperlink" Target="mailto:manager@kytowers.com" TargetMode="External"/><Relationship Id="rId3" Type="http://schemas.openxmlformats.org/officeDocument/2006/relationships/hyperlink" Target="https://louisville.edu/email" TargetMode="External"/><Relationship Id="rId7" Type="http://schemas.openxmlformats.org/officeDocument/2006/relationships/hyperlink" Target="http://www.citypropertiesgroup.com/quad/" TargetMode="External"/><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 Id="rId6" Type="http://schemas.openxmlformats.org/officeDocument/2006/relationships/hyperlink" Target="http://www.apartmentguide.com/apartments/Kentucky/" TargetMode="External"/><Relationship Id="rId11" Type="http://schemas.openxmlformats.org/officeDocument/2006/relationships/image" Target="../media/image57.jpg"/><Relationship Id="rId5" Type="http://schemas.openxmlformats.org/officeDocument/2006/relationships/hyperlink" Target="mailto:isss@louisville.edu" TargetMode="External"/><Relationship Id="rId10" Type="http://schemas.openxmlformats.org/officeDocument/2006/relationships/hyperlink" Target="https://louisville.edu/housing/apply/how-to-application-videos" TargetMode="External"/><Relationship Id="rId4" Type="http://schemas.openxmlformats.org/officeDocument/2006/relationships/hyperlink" Target="https://uofl.atlassian.net/wiki/spaces/ITSKB/pages/164757505/Accounts+-+Activate+Your+Account" TargetMode="External"/><Relationship Id="rId9" Type="http://schemas.openxmlformats.org/officeDocument/2006/relationships/hyperlink" Target="http://www.louisville.edu/hous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1.xml"/><Relationship Id="rId6" Type="http://schemas.openxmlformats.org/officeDocument/2006/relationships/hyperlink" Target="http://louisville.edu/campuscard" TargetMode="External"/><Relationship Id="rId5" Type="http://schemas.openxmlformats.org/officeDocument/2006/relationships/hyperlink" Target="http://louisville.edu/cardinalcard/get-a-card/Card%20Agreement%20-%20modified%20Aug%202010.pdf" TargetMode="External"/><Relationship Id="rId4" Type="http://schemas.openxmlformats.org/officeDocument/2006/relationships/hyperlink" Target="http://louisville.edu/internationalcenter/isss"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louisville.edu/involvement/student-organizations" TargetMode="External"/><Relationship Id="rId3" Type="http://schemas.openxmlformats.org/officeDocument/2006/relationships/image" Target="../media/image61.jpeg"/><Relationship Id="rId7" Type="http://schemas.openxmlformats.org/officeDocument/2006/relationships/hyperlink" Target="http://louisville.edu/internationalcenter/isss/international-programming/american-international-relations-club-airc" TargetMode="External"/><Relationship Id="rId2" Type="http://schemas.openxmlformats.org/officeDocument/2006/relationships/image" Target="../media/image60.jpeg"/><Relationship Id="rId1" Type="http://schemas.openxmlformats.org/officeDocument/2006/relationships/slideLayout" Target="../slideLayouts/slideLayout11.xml"/><Relationship Id="rId6" Type="http://schemas.openxmlformats.org/officeDocument/2006/relationships/image" Target="../media/image62.jpeg"/><Relationship Id="rId5" Type="http://schemas.openxmlformats.org/officeDocument/2006/relationships/hyperlink" Target="http://louisville.edu/internationalcenter/isss/international-programming/international-meet-and-greet" TargetMode="External"/><Relationship Id="rId10" Type="http://schemas.openxmlformats.org/officeDocument/2006/relationships/hyperlink" Target="http://louisville.edu/internationalcenter/isss" TargetMode="External"/><Relationship Id="rId4" Type="http://schemas.openxmlformats.org/officeDocument/2006/relationships/hyperlink" Target="http://louisville.edu/internationalcenter/isss/documents-and-forms/opt-h1b-lpr-workshops" TargetMode="External"/><Relationship Id="rId9" Type="http://schemas.openxmlformats.org/officeDocument/2006/relationships/hyperlink" Target="https://louisville.edu/internationalcenter/isss/documents-and-forms/immigration-attorney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louisville.edu/internationalcenter/isss/international-programming/international-meet-and-greet" TargetMode="External"/><Relationship Id="rId7"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1.xml"/><Relationship Id="rId6" Type="http://schemas.openxmlformats.org/officeDocument/2006/relationships/image" Target="../media/image64.jpeg"/><Relationship Id="rId5" Type="http://schemas.openxmlformats.org/officeDocument/2006/relationships/hyperlink" Target="https://listserv.louisville.edu/wa?A0=InternationalStudent" TargetMode="External"/><Relationship Id="rId4" Type="http://schemas.openxmlformats.org/officeDocument/2006/relationships/hyperlink" Target="http://louisville.edu/internationalcenter/isss" TargetMode="External"/><Relationship Id="rId9" Type="http://schemas.openxmlformats.org/officeDocument/2006/relationships/image" Target="../media/image67.jpeg"/></Relationships>
</file>

<file path=ppt/slides/_rels/slide27.xml.rels><?xml version="1.0" encoding="UTF-8" standalone="yes"?>
<Relationships xmlns="http://schemas.openxmlformats.org/package/2006/relationships"><Relationship Id="rId8" Type="http://schemas.openxmlformats.org/officeDocument/2006/relationships/hyperlink" Target="https://www.53.com/" TargetMode="External"/><Relationship Id="rId13" Type="http://schemas.openxmlformats.org/officeDocument/2006/relationships/image" Target="../media/image73.jpg"/><Relationship Id="rId18" Type="http://schemas.openxmlformats.org/officeDocument/2006/relationships/image" Target="../media/image75.gif"/><Relationship Id="rId3" Type="http://schemas.openxmlformats.org/officeDocument/2006/relationships/image" Target="../media/image68.jpeg"/><Relationship Id="rId7" Type="http://schemas.openxmlformats.org/officeDocument/2006/relationships/image" Target="../media/image70.jpg"/><Relationship Id="rId12" Type="http://schemas.openxmlformats.org/officeDocument/2006/relationships/hyperlink" Target="http://www.t-mobile.com/" TargetMode="External"/><Relationship Id="rId17" Type="http://schemas.openxmlformats.org/officeDocument/2006/relationships/hyperlink" Target="http://www.louisvillewater.com/" TargetMode="External"/><Relationship Id="rId2" Type="http://schemas.openxmlformats.org/officeDocument/2006/relationships/hyperlink" Target="https://www.chase.com/" TargetMode="External"/><Relationship Id="rId16"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 Id="rId6" Type="http://schemas.openxmlformats.org/officeDocument/2006/relationships/hyperlink" Target="https://www.republicbank.com/home/personal" TargetMode="External"/><Relationship Id="rId11" Type="http://schemas.openxmlformats.org/officeDocument/2006/relationships/image" Target="../media/image72.jpg"/><Relationship Id="rId5" Type="http://schemas.openxmlformats.org/officeDocument/2006/relationships/image" Target="../media/image69.jpg"/><Relationship Id="rId15" Type="http://schemas.openxmlformats.org/officeDocument/2006/relationships/image" Target="../media/image74.jpg"/><Relationship Id="rId10" Type="http://schemas.openxmlformats.org/officeDocument/2006/relationships/hyperlink" Target="https://lge-ku.com/" TargetMode="External"/><Relationship Id="rId19" Type="http://schemas.openxmlformats.org/officeDocument/2006/relationships/image" Target="../media/image76.jpeg"/><Relationship Id="rId4" Type="http://schemas.openxmlformats.org/officeDocument/2006/relationships/hyperlink" Target="https://www.pnc.com/en/personal-banking.html" TargetMode="External"/><Relationship Id="rId9" Type="http://schemas.openxmlformats.org/officeDocument/2006/relationships/image" Target="../media/image71.jpg"/><Relationship Id="rId14" Type="http://schemas.openxmlformats.org/officeDocument/2006/relationships/hyperlink" Target="http://www.att.com/local/kentucky/louisvill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zillow.com/" TargetMode="External"/><Relationship Id="rId13" Type="http://schemas.openxmlformats.org/officeDocument/2006/relationships/image" Target="../media/image80.emf"/><Relationship Id="rId3" Type="http://schemas.openxmlformats.org/officeDocument/2006/relationships/image" Target="../media/image77.jpeg"/><Relationship Id="rId7" Type="http://schemas.openxmlformats.org/officeDocument/2006/relationships/hyperlink" Target="https://louisville.edu/housing/affiliates" TargetMode="External"/><Relationship Id="rId12" Type="http://schemas.openxmlformats.org/officeDocument/2006/relationships/hyperlink" Target="http://louisville.edu/internationalcenter/isss" TargetMode="External"/><Relationship Id="rId2" Type="http://schemas.openxmlformats.org/officeDocument/2006/relationships/hyperlink" Target="http://www.gotolouisville.com/travel-tools/request-travel-guide/index.aspx" TargetMode="External"/><Relationship Id="rId1" Type="http://schemas.openxmlformats.org/officeDocument/2006/relationships/slideLayout" Target="../slideLayouts/slideLayout11.xml"/><Relationship Id="rId6" Type="http://schemas.openxmlformats.org/officeDocument/2006/relationships/image" Target="../media/image78.jpg"/><Relationship Id="rId11" Type="http://schemas.openxmlformats.org/officeDocument/2006/relationships/image" Target="../media/image79.png"/><Relationship Id="rId5" Type="http://schemas.openxmlformats.org/officeDocument/2006/relationships/hyperlink" Target="https://www.jefferson.kyschools.us/" TargetMode="External"/><Relationship Id="rId10" Type="http://schemas.openxmlformats.org/officeDocument/2006/relationships/hyperlink" Target="http://ridetarc.org/" TargetMode="External"/><Relationship Id="rId4" Type="http://schemas.openxmlformats.org/officeDocument/2006/relationships/hyperlink" Target="http://louisville.edu/admissions/visit/lodging" TargetMode="External"/><Relationship Id="rId9" Type="http://schemas.openxmlformats.org/officeDocument/2006/relationships/hyperlink" Target="http://www.ridetarc.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transportation.ky.gov/driver-licensing/pages/non-us-citizens.aspx" TargetMode="External"/><Relationship Id="rId2" Type="http://schemas.openxmlformats.org/officeDocument/2006/relationships/hyperlink" Target="http://louisville.edu/internationalcenter/isss/life-uofl/drivers-license"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 Id="rId5" Type="http://schemas.openxmlformats.org/officeDocument/2006/relationships/image" Target="../media/image30.jpeg"/><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11.xml"/><Relationship Id="rId6" Type="http://schemas.openxmlformats.org/officeDocument/2006/relationships/image" Target="../media/image83.jpg"/><Relationship Id="rId5" Type="http://schemas.openxmlformats.org/officeDocument/2006/relationships/hyperlink" Target="http://louisville.edu/internationalcenter/isss" TargetMode="External"/><Relationship Id="rId4" Type="http://schemas.openxmlformats.org/officeDocument/2006/relationships/hyperlink" Target="https://www.gotolouisville.com/visitor-center/"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louisville.edu/internationalcenter/isss/documents-and-forms/address-insurance-information-for-j1" TargetMode="External"/><Relationship Id="rId7" Type="http://schemas.openxmlformats.org/officeDocument/2006/relationships/hyperlink" Target="https://louisville.edu/internationalcenter/isss/current-f1-j1-students/on-line-documents/check-in-procedure-for-new-international-students-1" TargetMode="External"/><Relationship Id="rId2" Type="http://schemas.openxmlformats.org/officeDocument/2006/relationships/hyperlink" Target="https://louisville.edu/internationalcenter/isss/documents-and-forms/j1-exchange-online-orientation" TargetMode="External"/><Relationship Id="rId1" Type="http://schemas.openxmlformats.org/officeDocument/2006/relationships/slideLayout" Target="../slideLayouts/slideLayout11.xml"/><Relationship Id="rId6" Type="http://schemas.openxmlformats.org/officeDocument/2006/relationships/hyperlink" Target="mailto:isss@louisville.edu" TargetMode="External"/><Relationship Id="rId5" Type="http://schemas.openxmlformats.org/officeDocument/2006/relationships/hyperlink" Target="https://louisville.edu/internationalcenter/isss/documents-and-forms/j1-insurance-info" TargetMode="External"/><Relationship Id="rId4" Type="http://schemas.openxmlformats.org/officeDocument/2006/relationships/hyperlink" Target="http://i94.cbp.dhs.gov/I94/#/home"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hyperlink" Target="https://louisville.edu/internationalcenter/isss/documents-and-forms/obtaining-a-drivers-license" TargetMode="External"/><Relationship Id="rId3" Type="http://schemas.openxmlformats.org/officeDocument/2006/relationships/hyperlink" Target="mailto:barbara.jones@louisville.edu" TargetMode="External"/><Relationship Id="rId7" Type="http://schemas.openxmlformats.org/officeDocument/2006/relationships/hyperlink" Target="http://louisville.edu/it/departments/consulting/helpdesk/" TargetMode="External"/><Relationship Id="rId2" Type="http://schemas.openxmlformats.org/officeDocument/2006/relationships/hyperlink" Target="http://louisville.edu/internationalcenter/isss" TargetMode="External"/><Relationship Id="rId1" Type="http://schemas.openxmlformats.org/officeDocument/2006/relationships/slideLayout" Target="../slideLayouts/slideLayout11.xml"/><Relationship Id="rId6" Type="http://schemas.openxmlformats.org/officeDocument/2006/relationships/hyperlink" Target="https://ulink.louisville.edu/psp/pa91p/EMPLOYEE/EMPL/h/?tab=PAPP_GUEST" TargetMode="External"/><Relationship Id="rId5" Type="http://schemas.openxmlformats.org/officeDocument/2006/relationships/hyperlink" Target="https://blackboard.louisville.edu/webapps/portal/execute/tabs/tabAction?tab_tab_group_id=_23_1" TargetMode="External"/><Relationship Id="rId4" Type="http://schemas.openxmlformats.org/officeDocument/2006/relationships/hyperlink" Target="http://louisville.edu/emai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hyperlink" Target="mailto:isss@Louisville.edu"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louisville.edu/internationalcenter/isss" TargetMode="External"/><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mailto:isss@louisville.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xml"/><Relationship Id="rId6" Type="http://schemas.openxmlformats.org/officeDocument/2006/relationships/hyperlink" Target="http://louisville.edu/internationalcenter/isss" TargetMode="External"/><Relationship Id="rId5" Type="http://schemas.openxmlformats.org/officeDocument/2006/relationships/image" Target="../media/image37.jpg"/><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hyperlink" Target="https://j1visa.state.gov/wp-content/uploads/2022/05/EVP-Welcome-Brochure-2022.pdf" TargetMode="External"/><Relationship Id="rId2" Type="http://schemas.openxmlformats.org/officeDocument/2006/relationships/hyperlink" Target="http://www.louisville.edu/internationalcenter/isss" TargetMode="Externa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hyperlink" Target="http://louisville.edu/internationalcenter/iss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louisville.edu/internationalcenter/isss" TargetMode="External"/><Relationship Id="rId2" Type="http://schemas.openxmlformats.org/officeDocument/2006/relationships/image" Target="../media/image39.jpg"/><Relationship Id="rId1" Type="http://schemas.openxmlformats.org/officeDocument/2006/relationships/slideLayout" Target="../slideLayouts/slideLayout11.xml"/><Relationship Id="rId5" Type="http://schemas.openxmlformats.org/officeDocument/2006/relationships/hyperlink" Target="http://www.uscis.gov/" TargetMode="External"/><Relationship Id="rId4" Type="http://schemas.openxmlformats.org/officeDocument/2006/relationships/hyperlink" Target="http://www.state.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louisville.edu/internationalcenter/isss" TargetMode="External"/><Relationship Id="rId2" Type="http://schemas.openxmlformats.org/officeDocument/2006/relationships/image" Target="../media/image40.jpg"/><Relationship Id="rId1" Type="http://schemas.openxmlformats.org/officeDocument/2006/relationships/slideLayout" Target="../slideLayouts/slideLayout11.xml"/><Relationship Id="rId5" Type="http://schemas.openxmlformats.org/officeDocument/2006/relationships/hyperlink" Target="mailto:isss@louisville.edu" TargetMode="External"/><Relationship Id="rId4" Type="http://schemas.openxmlformats.org/officeDocument/2006/relationships/hyperlink" Target="http://louisville.edu/internationalcenter/isss/current-f1-j1-students/on-line-documents/dependent-i-20-or-ds-2019-request-for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louisville.edu/internationalcenter/isss/documents-and-forms/work-permission-for-j2-dependents" TargetMode="External"/><Relationship Id="rId1" Type="http://schemas.openxmlformats.org/officeDocument/2006/relationships/slideLayout" Target="../slideLayouts/slideLayout11.xml"/><Relationship Id="rId4" Type="http://schemas.openxmlformats.org/officeDocument/2006/relationships/hyperlink" Target="http://louisville.edu/internationalcenter/is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854" y="2446961"/>
            <a:ext cx="10424226" cy="1692771"/>
          </a:xfrm>
          <a:prstGeom prst="rect">
            <a:avLst/>
          </a:prstGeom>
          <a:noFill/>
          <a:effectLst>
            <a:glow rad="127000">
              <a:schemeClr val="bg1"/>
            </a:glow>
          </a:effectLst>
        </p:spPr>
        <p:txBody>
          <a:bodyPr wrap="square" rtlCol="0">
            <a:spAutoFit/>
          </a:bodyPr>
          <a:lstStyle/>
          <a:p>
            <a:pPr algn="ctr"/>
            <a:r>
              <a:rPr lang="en-US" sz="5400" b="1" spc="600" dirty="0">
                <a:latin typeface="Andalus" panose="02020603050405020304" pitchFamily="18" charset="-78"/>
                <a:cs typeface="Andalus" panose="02020603050405020304" pitchFamily="18" charset="-78"/>
              </a:rPr>
              <a:t>J-1 EXCHANGE VISITOR </a:t>
            </a:r>
          </a:p>
          <a:p>
            <a:pPr algn="ctr"/>
            <a:r>
              <a:rPr lang="en-US" sz="5000" b="1" dirty="0">
                <a:latin typeface="Andalus" panose="02020603050405020304" pitchFamily="18" charset="-78"/>
                <a:cs typeface="Andalus" panose="02020603050405020304" pitchFamily="18" charset="-78"/>
              </a:rPr>
              <a:t>Online Orientation</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32520" b="20326"/>
          <a:stretch/>
        </p:blipFill>
        <p:spPr>
          <a:xfrm>
            <a:off x="0" y="4803164"/>
            <a:ext cx="4978400" cy="143304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939" b="40267"/>
          <a:stretch/>
        </p:blipFill>
        <p:spPr>
          <a:xfrm>
            <a:off x="7519846" y="4669858"/>
            <a:ext cx="4495617" cy="141584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860" y="723341"/>
            <a:ext cx="4746139" cy="1060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3" name="Rectangle 2"/>
          <p:cNvSpPr/>
          <p:nvPr/>
        </p:nvSpPr>
        <p:spPr>
          <a:xfrm>
            <a:off x="0" y="6236210"/>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5"/>
              </a:rPr>
              <a:t>louisville.edu/</a:t>
            </a:r>
            <a:r>
              <a:rPr lang="en-US" sz="1500" dirty="0" err="1">
                <a:latin typeface="Helvetica Neue Bold Condensed"/>
                <a:ea typeface="+mj-ea"/>
                <a:cs typeface="Helvetica Neue Bold Condensed"/>
                <a:hlinkClick r:id="rId5"/>
              </a:rPr>
              <a:t>internationalcenter</a:t>
            </a:r>
            <a:r>
              <a:rPr lang="en-US" sz="1500" dirty="0">
                <a:latin typeface="Helvetica Neue Bold Condensed"/>
                <a:ea typeface="+mj-ea"/>
                <a:cs typeface="Helvetica Neue Bold Condensed"/>
                <a:hlinkClick r:id="rId5"/>
              </a:rPr>
              <a:t>/</a:t>
            </a:r>
            <a:r>
              <a:rPr lang="en-US" sz="1500" dirty="0" err="1">
                <a:latin typeface="Helvetica Neue Bold Condensed"/>
                <a:ea typeface="+mj-ea"/>
                <a:cs typeface="Helvetica Neue Bold Condensed"/>
                <a:hlinkClick r:id="rId5"/>
              </a:rPr>
              <a:t>isss</a:t>
            </a:r>
            <a:r>
              <a:rPr lang="en-US" sz="1500" dirty="0">
                <a:latin typeface="Helvetica Neue Bold Condensed"/>
                <a:ea typeface="+mj-ea"/>
                <a:cs typeface="Helvetica Neue Bold Condensed"/>
              </a:rPr>
              <a:t> </a:t>
            </a:r>
          </a:p>
        </p:txBody>
      </p:sp>
      <p:pic>
        <p:nvPicPr>
          <p:cNvPr id="6" name="Picture 2" descr="No photo description available.">
            <a:extLst>
              <a:ext uri="{FF2B5EF4-FFF2-40B4-BE49-F238E27FC236}">
                <a16:creationId xmlns:a16="http://schemas.microsoft.com/office/drawing/2014/main" id="{6C3E85AF-29C2-4655-816E-6A98BE0C0F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5152" y="203768"/>
            <a:ext cx="2359936" cy="241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77351" y="1012283"/>
            <a:ext cx="11624263" cy="5056904"/>
          </a:xfrm>
          <a:prstGeom prst="roundRect">
            <a:avLst>
              <a:gd name="adj" fmla="val 3155"/>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757082" y="408154"/>
            <a:ext cx="10434918"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HEALTH INSURANCE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1792" y="2151479"/>
            <a:ext cx="4389492" cy="2832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600749" y="1289680"/>
            <a:ext cx="6788177" cy="3908762"/>
          </a:xfrm>
          <a:prstGeom prst="rect">
            <a:avLst/>
          </a:prstGeom>
        </p:spPr>
        <p:txBody>
          <a:bodyPr wrap="square">
            <a:spAutoFit/>
          </a:bodyPr>
          <a:lstStyle/>
          <a:p>
            <a:pPr marL="285750" indent="-285750">
              <a:buFont typeface="Wingdings" panose="05000000000000000000" pitchFamily="2" charset="2"/>
              <a:buChar char="Ø"/>
            </a:pPr>
            <a:r>
              <a:rPr lang="en-US" sz="1300" dirty="0">
                <a:solidFill>
                  <a:schemeClr val="bg1"/>
                </a:solidFill>
                <a:latin typeface="Helvetica Neue"/>
              </a:rPr>
              <a:t>You are required to have the mandated Department of State’s insurance in effect for yourself (J-1) and any dependents (J-2) by the </a:t>
            </a:r>
            <a:r>
              <a:rPr lang="en-US" sz="1300" dirty="0">
                <a:solidFill>
                  <a:srgbClr val="FF0000"/>
                </a:solidFill>
                <a:latin typeface="Helvetica Neue"/>
              </a:rPr>
              <a:t>start date </a:t>
            </a:r>
            <a:r>
              <a:rPr lang="en-US" sz="1300" dirty="0">
                <a:solidFill>
                  <a:schemeClr val="bg1"/>
                </a:solidFill>
                <a:latin typeface="Helvetica Neue"/>
              </a:rPr>
              <a:t>of your program and for the complete duration of your program. </a:t>
            </a:r>
          </a:p>
          <a:p>
            <a:pPr marL="285750" indent="-285750">
              <a:buFont typeface="Wingdings" panose="05000000000000000000" pitchFamily="2" charset="2"/>
              <a:buChar char="Ø"/>
            </a:pPr>
            <a:r>
              <a:rPr lang="en-US" sz="1300" dirty="0">
                <a:solidFill>
                  <a:schemeClr val="bg1"/>
                </a:solidFill>
                <a:latin typeface="Helvetica Neue"/>
              </a:rPr>
              <a:t>Some paid U of L employees may be eligible to purchase medical insurance through the University. Should you purchase the University’s medical insurance you may </a:t>
            </a:r>
            <a:r>
              <a:rPr lang="en-US" sz="1300" dirty="0">
                <a:solidFill>
                  <a:srgbClr val="FF0000"/>
                </a:solidFill>
                <a:latin typeface="Helvetica Neue"/>
              </a:rPr>
              <a:t>only select EPO or PPO </a:t>
            </a:r>
            <a:r>
              <a:rPr lang="en-US" sz="1300" dirty="0">
                <a:solidFill>
                  <a:schemeClr val="bg1"/>
                </a:solidFill>
                <a:latin typeface="Helvetica Neue"/>
              </a:rPr>
              <a:t>to meet the Department of State insurance requirement. </a:t>
            </a:r>
          </a:p>
          <a:p>
            <a:pPr marL="285750" indent="-285750">
              <a:buFont typeface="Wingdings" panose="05000000000000000000" pitchFamily="2" charset="2"/>
              <a:buChar char="Ø"/>
            </a:pPr>
            <a:r>
              <a:rPr lang="en-US" sz="1300" dirty="0">
                <a:solidFill>
                  <a:schemeClr val="bg1"/>
                </a:solidFill>
                <a:latin typeface="Helvetica Neue"/>
              </a:rPr>
              <a:t>Others may need to identify options to purchase insurance. Please review the list of recommended companies in the next slide. </a:t>
            </a:r>
          </a:p>
          <a:p>
            <a:endParaRPr lang="en-US" sz="1300" dirty="0">
              <a:solidFill>
                <a:schemeClr val="bg1"/>
              </a:solidFill>
              <a:latin typeface="Helvetica Neue"/>
            </a:endParaRPr>
          </a:p>
          <a:p>
            <a:r>
              <a:rPr lang="en-US" sz="1300" b="1" dirty="0">
                <a:latin typeface="Helvetica Neue"/>
              </a:rPr>
              <a:t>Minimum Insurance Coverage </a:t>
            </a:r>
            <a:r>
              <a:rPr lang="en-US" sz="1300" dirty="0">
                <a:solidFill>
                  <a:schemeClr val="bg1"/>
                </a:solidFill>
                <a:latin typeface="Helvetica Neue"/>
              </a:rPr>
              <a:t>– Insurance must provide the following coverage:</a:t>
            </a:r>
          </a:p>
          <a:p>
            <a:r>
              <a:rPr lang="en-US" sz="1300" dirty="0">
                <a:solidFill>
                  <a:schemeClr val="bg1"/>
                </a:solidFill>
                <a:latin typeface="Helvetica Neue"/>
              </a:rPr>
              <a:t>(1) Medical benefits of at least $100,000 per person per accident or illness</a:t>
            </a:r>
          </a:p>
          <a:p>
            <a:r>
              <a:rPr lang="en-US" sz="1300" dirty="0">
                <a:solidFill>
                  <a:schemeClr val="bg1"/>
                </a:solidFill>
                <a:latin typeface="Helvetica Neue"/>
              </a:rPr>
              <a:t>(2) Repatriation of remains in the minimum amount of $25,000</a:t>
            </a:r>
          </a:p>
          <a:p>
            <a:r>
              <a:rPr lang="en-US" sz="1300" dirty="0">
                <a:solidFill>
                  <a:schemeClr val="bg1"/>
                </a:solidFill>
                <a:latin typeface="Helvetica Neue"/>
              </a:rPr>
              <a:t>(3) Expenses associated with medical evacuation in the minimum amount of $50,000</a:t>
            </a:r>
          </a:p>
          <a:p>
            <a:r>
              <a:rPr lang="en-US" sz="1300" dirty="0">
                <a:solidFill>
                  <a:schemeClr val="bg1"/>
                </a:solidFill>
                <a:latin typeface="Helvetica Neue"/>
              </a:rPr>
              <a:t>(4) Insurance requirements should not have a </a:t>
            </a:r>
            <a:r>
              <a:rPr lang="en-US" sz="1300" dirty="0">
                <a:solidFill>
                  <a:srgbClr val="C00000"/>
                </a:solidFill>
                <a:latin typeface="Helvetica Neue"/>
              </a:rPr>
              <a:t>deductible that exceeds $500 per accident     or illness</a:t>
            </a:r>
          </a:p>
          <a:p>
            <a:endParaRPr lang="en-US" sz="1300" dirty="0">
              <a:solidFill>
                <a:srgbClr val="000000"/>
              </a:solidFill>
              <a:latin typeface="Helvetica Neue"/>
            </a:endParaRPr>
          </a:p>
          <a:p>
            <a:r>
              <a:rPr lang="en-US" sz="1300" b="1" dirty="0">
                <a:latin typeface="Helvetica Neue"/>
              </a:rPr>
              <a:t>Maintenance of Insurance </a:t>
            </a:r>
            <a:r>
              <a:rPr lang="en-US" sz="1300" dirty="0">
                <a:solidFill>
                  <a:schemeClr val="bg1"/>
                </a:solidFill>
                <a:latin typeface="Helvetica Neue"/>
              </a:rPr>
              <a:t>– </a:t>
            </a:r>
            <a:r>
              <a:rPr lang="en-US" sz="1300" b="1" dirty="0">
                <a:solidFill>
                  <a:schemeClr val="bg1"/>
                </a:solidFill>
                <a:latin typeface="Helvetica Neue"/>
              </a:rPr>
              <a:t>Willful failure on your part to maintain the required insurance for yourself or any accompanying J-2 dependent throughout your stay in the United States will result in the termination of your exchange </a:t>
            </a:r>
            <a:r>
              <a:rPr lang="en-US" sz="1400" b="1" dirty="0">
                <a:solidFill>
                  <a:schemeClr val="bg1"/>
                </a:solidFill>
                <a:latin typeface="Helvetica Neue"/>
              </a:rPr>
              <a:t>program. </a:t>
            </a:r>
            <a:endParaRPr lang="en-US" sz="1400" dirty="0">
              <a:solidFill>
                <a:schemeClr val="bg1"/>
              </a:solidFill>
              <a:latin typeface="Helvetica Neue"/>
            </a:endParaRPr>
          </a:p>
        </p:txBody>
      </p:sp>
      <p:sp>
        <p:nvSpPr>
          <p:cNvPr id="12" name="Rectangle 11"/>
          <p:cNvSpPr/>
          <p:nvPr/>
        </p:nvSpPr>
        <p:spPr>
          <a:xfrm>
            <a:off x="0" y="6250681"/>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9" name="TextBox 8"/>
          <p:cNvSpPr txBox="1"/>
          <p:nvPr/>
        </p:nvSpPr>
        <p:spPr>
          <a:xfrm>
            <a:off x="600749" y="5638698"/>
            <a:ext cx="10968399" cy="707886"/>
          </a:xfrm>
          <a:prstGeom prst="rect">
            <a:avLst/>
          </a:prstGeom>
          <a:noFill/>
        </p:spPr>
        <p:txBody>
          <a:bodyPr wrap="square" rtlCol="0">
            <a:spAutoFit/>
          </a:bodyPr>
          <a:lstStyle/>
          <a:p>
            <a:r>
              <a:rPr lang="en-US" altLang="en-US" sz="1100" b="1" i="1" dirty="0">
                <a:solidFill>
                  <a:srgbClr val="FFFFFF"/>
                </a:solidFill>
                <a:latin typeface="Arial" panose="020B0604020202020204" pitchFamily="34" charset="0"/>
                <a:ea typeface="Times New Roman" panose="02020603050405020304" pitchFamily="18" charset="0"/>
              </a:rPr>
              <a:t>Your proof of purchase and summary of your insurance coverage for you and any J2 dependents must be submitted to the </a:t>
            </a:r>
            <a:r>
              <a:rPr lang="en-US" altLang="en-US" sz="1100" b="1" i="1" dirty="0">
                <a:solidFill>
                  <a:srgbClr val="FFFFFF"/>
                </a:solidFill>
                <a:latin typeface="Arial" panose="020B0604020202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isss@louisville.edu</a:t>
            </a:r>
            <a:r>
              <a:rPr lang="en-US" altLang="en-US" sz="1100" b="1" i="1" dirty="0">
                <a:solidFill>
                  <a:srgbClr val="FFFFFF"/>
                </a:solidFill>
                <a:latin typeface="Arial" panose="020B0604020202020204" pitchFamily="34" charset="0"/>
                <a:ea typeface="Times New Roman" panose="02020603050405020304" pitchFamily="18" charset="0"/>
              </a:rPr>
              <a:t> upon arrival and no later than the start date of your program. Proof of insurance is also required to be submitted with any future DS2019 extension requests.</a:t>
            </a:r>
            <a:endParaRPr lang="en-US" altLang="en-US" sz="1100" dirty="0">
              <a:solidFill>
                <a:srgbClr val="FFFFFF"/>
              </a:solidFill>
              <a:latin typeface="Arial" panose="020B0604020202020204" pitchFamily="34" charset="0"/>
            </a:endParaRPr>
          </a:p>
          <a:p>
            <a:endParaRPr lang="en-US" dirty="0"/>
          </a:p>
        </p:txBody>
      </p:sp>
      <p:sp>
        <p:nvSpPr>
          <p:cNvPr id="10" name="Rectangle 9"/>
          <p:cNvSpPr/>
          <p:nvPr/>
        </p:nvSpPr>
        <p:spPr>
          <a:xfrm>
            <a:off x="0" y="1453662"/>
            <a:ext cx="537882" cy="5404339"/>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4471" y="1753026"/>
            <a:ext cx="242880" cy="5078313"/>
          </a:xfrm>
          <a:prstGeom prst="rect">
            <a:avLst/>
          </a:prstGeom>
          <a:noFill/>
        </p:spPr>
        <p:txBody>
          <a:bodyPr wrap="square" rtlCol="0">
            <a:spAutoFit/>
          </a:bodyPr>
          <a:lstStyle/>
          <a:p>
            <a:pPr algn="ctr"/>
            <a:r>
              <a:rPr lang="en-US" dirty="0">
                <a:solidFill>
                  <a:schemeClr val="bg1"/>
                </a:solidFill>
              </a:rPr>
              <a:t>HEALTH - INSURANCE</a:t>
            </a:r>
          </a:p>
        </p:txBody>
      </p:sp>
    </p:spTree>
    <p:extLst>
      <p:ext uri="{BB962C8B-B14F-4D97-AF65-F5344CB8AC3E}">
        <p14:creationId xmlns:p14="http://schemas.microsoft.com/office/powerpoint/2010/main" val="98148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67738" y="1039096"/>
            <a:ext cx="10760170" cy="4958285"/>
          </a:xfrm>
          <a:prstGeom prst="roundRect">
            <a:avLst>
              <a:gd name="adj" fmla="val 3115"/>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Rectangle 1"/>
          <p:cNvSpPr>
            <a:spLocks noChangeArrowheads="1"/>
          </p:cNvSpPr>
          <p:nvPr/>
        </p:nvSpPr>
        <p:spPr bwMode="auto">
          <a:xfrm>
            <a:off x="1117105" y="1226661"/>
            <a:ext cx="986464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sz="2000" b="1" i="0" u="none" strike="noStrike" cap="none" normalizeH="0" baseline="0" dirty="0">
                <a:ln>
                  <a:noFill/>
                </a:ln>
                <a:effectLst/>
                <a:latin typeface="Helvetica Neue"/>
                <a:ea typeface="Times New Roman" panose="02020603050405020304" pitchFamily="18" charset="0"/>
              </a:rPr>
              <a:t>Where To Find Insurance Information?</a:t>
            </a: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endParaRPr kumimoji="0" lang="en-US" altLang="en-US" sz="1400" b="0" i="0" u="none" strike="noStrike" cap="none" normalizeH="0" baseline="0" dirty="0">
              <a:ln>
                <a:noFill/>
              </a:ln>
              <a:solidFill>
                <a:schemeClr val="bg1"/>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sz="1400" b="0" i="0" u="none" strike="noStrike" cap="none" normalizeH="0" baseline="0" dirty="0">
                <a:ln>
                  <a:noFill/>
                </a:ln>
                <a:solidFill>
                  <a:schemeClr val="bg1"/>
                </a:solidFill>
                <a:effectLst/>
                <a:latin typeface="Helvetica Neue"/>
                <a:ea typeface="Times New Roman" panose="02020603050405020304" pitchFamily="18" charset="0"/>
              </a:rPr>
              <a:t>There are many insurance companies that offer the appropriate policies which you are free</a:t>
            </a:r>
            <a:r>
              <a:rPr kumimoji="0" lang="en-US" altLang="en-US" sz="1400" b="0" i="0" u="none" strike="noStrike" cap="none" normalizeH="0" dirty="0">
                <a:ln>
                  <a:noFill/>
                </a:ln>
                <a:solidFill>
                  <a:schemeClr val="bg1"/>
                </a:solidFill>
                <a:effectLst/>
                <a:latin typeface="Helvetica Neue"/>
                <a:ea typeface="Times New Roman" panose="02020603050405020304" pitchFamily="18" charset="0"/>
              </a:rPr>
              <a:t> to select</a:t>
            </a:r>
            <a:r>
              <a:rPr kumimoji="0" lang="en-US" altLang="en-US" sz="1400" b="0" i="0" u="none" strike="noStrike" cap="none" normalizeH="0" baseline="0" dirty="0">
                <a:ln>
                  <a:noFill/>
                </a:ln>
                <a:solidFill>
                  <a:schemeClr val="bg1"/>
                </a:solidFill>
                <a:effectLst/>
                <a:latin typeface="Helvetica Neue"/>
                <a:ea typeface="Times New Roman" panose="02020603050405020304" pitchFamily="18" charset="0"/>
              </a:rPr>
              <a:t>. The following websites are those companies that students and scholars at U of L buy from most frequently. Please go to their websites to review their policies and cost.  Read the policy information carefully and don’t be afraid to ask questions before you buy.</a:t>
            </a:r>
            <a:endParaRPr kumimoji="0" lang="en-US" altLang="en-US" sz="1400" b="0" i="0" u="none" strike="noStrike" cap="none" normalizeH="0" baseline="0" dirty="0">
              <a:ln>
                <a:noFill/>
              </a:ln>
              <a:solidFill>
                <a:schemeClr val="bg1"/>
              </a:solidFill>
              <a:effectLst/>
              <a:latin typeface="Helvetica Neue"/>
            </a:endParaRPr>
          </a:p>
        </p:txBody>
      </p:sp>
      <p:sp>
        <p:nvSpPr>
          <p:cNvPr id="4" name="TextBox 3"/>
          <p:cNvSpPr txBox="1"/>
          <p:nvPr/>
        </p:nvSpPr>
        <p:spPr>
          <a:xfrm>
            <a:off x="1785184" y="408154"/>
            <a:ext cx="10434918"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HEALTH INSURANCE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139" y="3060235"/>
            <a:ext cx="1136571" cy="82483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0647"/>
          <a:stretch/>
        </p:blipFill>
        <p:spPr>
          <a:xfrm>
            <a:off x="5277897" y="3067068"/>
            <a:ext cx="1887617" cy="5810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100" y="3057321"/>
            <a:ext cx="1668311" cy="645320"/>
          </a:xfrm>
          <a:prstGeom prst="rect">
            <a:avLst/>
          </a:prstGeom>
        </p:spPr>
      </p:pic>
      <p:sp>
        <p:nvSpPr>
          <p:cNvPr id="10" name="TextBox 9"/>
          <p:cNvSpPr txBox="1"/>
          <p:nvPr/>
        </p:nvSpPr>
        <p:spPr>
          <a:xfrm>
            <a:off x="6974541" y="4031530"/>
            <a:ext cx="2691934" cy="461665"/>
          </a:xfrm>
          <a:prstGeom prst="rect">
            <a:avLst/>
          </a:prstGeom>
          <a:noFill/>
        </p:spPr>
        <p:txBody>
          <a:bodyPr wrap="square" rtlCol="0">
            <a:spAutoFit/>
          </a:bodyPr>
          <a:lstStyle/>
          <a:p>
            <a:pPr lvl="0" algn="ctr" eaLnBrk="0" fontAlgn="base" hangingPunct="0">
              <a:spcBef>
                <a:spcPct val="0"/>
              </a:spcBef>
              <a:spcAft>
                <a:spcPct val="0"/>
              </a:spcAft>
              <a:tabLst>
                <a:tab pos="914400" algn="l"/>
              </a:tabLst>
            </a:pPr>
            <a:r>
              <a:rPr lang="en-US" altLang="en-US" sz="1200" b="1" dirty="0">
                <a:solidFill>
                  <a:schemeClr val="bg1"/>
                </a:solidFill>
                <a:latin typeface="Helvetica Neue"/>
                <a:ea typeface="Times New Roman" panose="02020603050405020304" pitchFamily="18" charset="0"/>
                <a:hlinkClick r:id="rId5"/>
              </a:rPr>
              <a:t>www.visitinsurance.com</a:t>
            </a:r>
            <a:endParaRPr lang="en-US" altLang="en-US" sz="1200" b="1" dirty="0">
              <a:solidFill>
                <a:schemeClr val="bg1"/>
              </a:solidFill>
              <a:latin typeface="Helvetica Neue"/>
              <a:ea typeface="Times New Roman" panose="02020603050405020304" pitchFamily="18" charset="0"/>
            </a:endParaRPr>
          </a:p>
          <a:p>
            <a:pPr lvl="0" algn="ctr" eaLnBrk="0" fontAlgn="base" hangingPunct="0">
              <a:spcBef>
                <a:spcPct val="0"/>
              </a:spcBef>
              <a:spcAft>
                <a:spcPct val="0"/>
              </a:spcAft>
              <a:tabLst>
                <a:tab pos="914400" algn="l"/>
              </a:tabLst>
            </a:pPr>
            <a:r>
              <a:rPr lang="en-US" altLang="en-US" sz="1200" b="1" dirty="0">
                <a:solidFill>
                  <a:schemeClr val="bg1"/>
                </a:solidFill>
                <a:latin typeface="Helvetica Neue"/>
                <a:ea typeface="Times New Roman" panose="02020603050405020304" pitchFamily="18" charset="0"/>
              </a:rPr>
              <a:t>  </a:t>
            </a:r>
            <a:endParaRPr lang="en-US" altLang="en-US" sz="1200" b="1" dirty="0">
              <a:solidFill>
                <a:schemeClr val="bg1"/>
              </a:solidFill>
              <a:latin typeface="Helvetica Neue"/>
            </a:endParaRPr>
          </a:p>
        </p:txBody>
      </p:sp>
      <p:sp>
        <p:nvSpPr>
          <p:cNvPr id="11" name="TextBox 10"/>
          <p:cNvSpPr txBox="1"/>
          <p:nvPr/>
        </p:nvSpPr>
        <p:spPr>
          <a:xfrm>
            <a:off x="1071059" y="4335388"/>
            <a:ext cx="9407371" cy="1446550"/>
          </a:xfrm>
          <a:prstGeom prst="rect">
            <a:avLst/>
          </a:prstGeom>
          <a:noFill/>
        </p:spPr>
        <p:txBody>
          <a:bodyPr wrap="square" rtlCol="0">
            <a:spAutoFit/>
          </a:bodyPr>
          <a:lstStyle/>
          <a:p>
            <a:pPr lvl="0" eaLnBrk="0" fontAlgn="base" hangingPunct="0">
              <a:spcBef>
                <a:spcPct val="0"/>
              </a:spcBef>
              <a:spcAft>
                <a:spcPct val="0"/>
              </a:spcAft>
              <a:tabLst>
                <a:tab pos="914400" algn="l"/>
              </a:tabLst>
            </a:pPr>
            <a:r>
              <a:rPr lang="en-US" altLang="en-US" sz="1400" b="1" dirty="0">
                <a:latin typeface="Helvetica Neue"/>
                <a:ea typeface="Times New Roman" panose="02020603050405020304" pitchFamily="18" charset="0"/>
              </a:rPr>
              <a:t>Insurance agents</a:t>
            </a:r>
          </a:p>
          <a:p>
            <a:pPr lvl="0" eaLnBrk="0" fontAlgn="base" hangingPunct="0">
              <a:spcBef>
                <a:spcPct val="0"/>
              </a:spcBef>
              <a:spcAft>
                <a:spcPct val="0"/>
              </a:spcAft>
              <a:tabLst>
                <a:tab pos="914400" algn="l"/>
              </a:tabLst>
            </a:pPr>
            <a:endParaRPr lang="en-US" altLang="en-US" sz="1400" dirty="0">
              <a:solidFill>
                <a:schemeClr val="bg1"/>
              </a:solidFill>
              <a:latin typeface="Helvetica Neue"/>
            </a:endParaRPr>
          </a:p>
          <a:p>
            <a:pPr lvl="0" eaLnBrk="0" fontAlgn="base" hangingPunct="0">
              <a:spcBef>
                <a:spcPct val="0"/>
              </a:spcBef>
              <a:spcAft>
                <a:spcPct val="0"/>
              </a:spcAft>
              <a:tabLst>
                <a:tab pos="914400" algn="l"/>
              </a:tabLst>
            </a:pPr>
            <a:r>
              <a:rPr lang="en-US" altLang="en-US" sz="1400" dirty="0">
                <a:solidFill>
                  <a:schemeClr val="bg1"/>
                </a:solidFill>
                <a:latin typeface="Helvetica Neue"/>
                <a:ea typeface="Times New Roman" panose="02020603050405020304" pitchFamily="18" charset="0"/>
              </a:rPr>
              <a:t>An agent is an individual who represents one or several insurance companies and sells insurance to individuals and groups.  When working with an agent you should feel free to ask questions and take the time to learn about and understand several choices before you make a decision. If you are uncertain or confused, don’t sign anything. </a:t>
            </a:r>
            <a:endParaRPr lang="en-US" altLang="en-US" sz="1400" dirty="0">
              <a:solidFill>
                <a:schemeClr val="bg1"/>
              </a:solidFill>
              <a:latin typeface="Helvetica Neue"/>
            </a:endParaRPr>
          </a:p>
          <a:p>
            <a:endParaRPr lang="en-US" dirty="0"/>
          </a:p>
        </p:txBody>
      </p:sp>
      <p:sp>
        <p:nvSpPr>
          <p:cNvPr id="12" name="TextBox 11"/>
          <p:cNvSpPr txBox="1"/>
          <p:nvPr/>
        </p:nvSpPr>
        <p:spPr>
          <a:xfrm>
            <a:off x="3495217" y="2670485"/>
            <a:ext cx="844075" cy="646331"/>
          </a:xfrm>
          <a:prstGeom prst="rect">
            <a:avLst/>
          </a:prstGeom>
          <a:noFill/>
        </p:spPr>
        <p:txBody>
          <a:bodyPr wrap="square" rtlCol="0">
            <a:spAutoFit/>
          </a:bodyPr>
          <a:lstStyle/>
          <a:p>
            <a:pPr algn="ctr"/>
            <a:r>
              <a:rPr lang="es-ES" altLang="en-US" b="1" dirty="0">
                <a:latin typeface="Helvetica Neue"/>
                <a:ea typeface="Times New Roman" panose="02020603050405020304" pitchFamily="18" charset="0"/>
              </a:rPr>
              <a:t>BETA</a:t>
            </a:r>
            <a:r>
              <a:rPr lang="es-ES" altLang="en-US" b="1" dirty="0">
                <a:latin typeface="Arial" panose="020B0604020202020204" pitchFamily="34" charset="0"/>
                <a:ea typeface="Times New Roman" panose="02020603050405020304" pitchFamily="18" charset="0"/>
              </a:rPr>
              <a:t>  	</a:t>
            </a:r>
            <a:endParaRPr lang="en-US" b="1" dirty="0"/>
          </a:p>
        </p:txBody>
      </p:sp>
      <p:sp>
        <p:nvSpPr>
          <p:cNvPr id="13" name="TextBox 12"/>
          <p:cNvSpPr txBox="1"/>
          <p:nvPr/>
        </p:nvSpPr>
        <p:spPr>
          <a:xfrm>
            <a:off x="3044931" y="3751779"/>
            <a:ext cx="1846159" cy="323165"/>
          </a:xfrm>
          <a:prstGeom prst="rect">
            <a:avLst/>
          </a:prstGeom>
          <a:noFill/>
        </p:spPr>
        <p:txBody>
          <a:bodyPr wrap="square" rtlCol="0">
            <a:spAutoFit/>
          </a:bodyPr>
          <a:lstStyle/>
          <a:p>
            <a:pPr algn="ctr"/>
            <a:r>
              <a:rPr lang="es-ES" altLang="en-US" sz="1200" b="1" u="sng" dirty="0">
                <a:solidFill>
                  <a:schemeClr val="bg1"/>
                </a:solidFill>
                <a:latin typeface="Helvetica Neue"/>
                <a:ea typeface="Times New Roman" panose="02020603050405020304" pitchFamily="18" charset="0"/>
                <a:hlinkClick r:id="rId6"/>
              </a:rPr>
              <a:t>www.betins.com</a:t>
            </a:r>
            <a:r>
              <a:rPr lang="es-ES" altLang="en-US" sz="1500" b="1" dirty="0">
                <a:solidFill>
                  <a:schemeClr val="bg1"/>
                </a:solidFill>
                <a:latin typeface="Helvetica Neue"/>
                <a:ea typeface="Times New Roman" panose="02020603050405020304" pitchFamily="18" charset="0"/>
                <a:hlinkClick r:id="rId6"/>
              </a:rPr>
              <a:t> </a:t>
            </a:r>
            <a:endParaRPr lang="en-US" altLang="en-US" sz="1500" b="1" dirty="0">
              <a:solidFill>
                <a:schemeClr val="bg1"/>
              </a:solidFill>
              <a:latin typeface="Helvetica Neue"/>
            </a:endParaRPr>
          </a:p>
        </p:txBody>
      </p:sp>
      <p:sp>
        <p:nvSpPr>
          <p:cNvPr id="15" name="TextBox 14"/>
          <p:cNvSpPr txBox="1"/>
          <p:nvPr/>
        </p:nvSpPr>
        <p:spPr>
          <a:xfrm>
            <a:off x="5449049" y="2672170"/>
            <a:ext cx="1553594" cy="646331"/>
          </a:xfrm>
          <a:prstGeom prst="rect">
            <a:avLst/>
          </a:prstGeom>
          <a:noFill/>
        </p:spPr>
        <p:txBody>
          <a:bodyPr wrap="square" rtlCol="0">
            <a:spAutoFit/>
          </a:bodyPr>
          <a:lstStyle/>
          <a:p>
            <a:pPr algn="ctr"/>
            <a:r>
              <a:rPr lang="es-ES" altLang="en-US" b="1" dirty="0">
                <a:latin typeface="Helvetica Neue"/>
                <a:ea typeface="Times New Roman" panose="02020603050405020304" pitchFamily="18" charset="0"/>
              </a:rPr>
              <a:t>COMPASS</a:t>
            </a:r>
            <a:r>
              <a:rPr lang="es-ES" altLang="en-US" b="1" dirty="0">
                <a:latin typeface="Arial" panose="020B0604020202020204" pitchFamily="34" charset="0"/>
                <a:ea typeface="Times New Roman" panose="02020603050405020304" pitchFamily="18" charset="0"/>
              </a:rPr>
              <a:t>	</a:t>
            </a:r>
            <a:endParaRPr lang="en-US" b="1" dirty="0"/>
          </a:p>
        </p:txBody>
      </p:sp>
      <p:sp>
        <p:nvSpPr>
          <p:cNvPr id="16" name="TextBox 15"/>
          <p:cNvSpPr txBox="1"/>
          <p:nvPr/>
        </p:nvSpPr>
        <p:spPr>
          <a:xfrm>
            <a:off x="4978676" y="3737825"/>
            <a:ext cx="2526446" cy="507831"/>
          </a:xfrm>
          <a:prstGeom prst="rect">
            <a:avLst/>
          </a:prstGeom>
          <a:noFill/>
        </p:spPr>
        <p:txBody>
          <a:bodyPr wrap="square" rtlCol="0">
            <a:spAutoFit/>
          </a:bodyPr>
          <a:lstStyle/>
          <a:p>
            <a:pPr algn="ctr"/>
            <a:r>
              <a:rPr lang="en-US" altLang="en-US" sz="1200" b="1" u="sng" dirty="0">
                <a:solidFill>
                  <a:schemeClr val="bg1"/>
                </a:solidFill>
                <a:latin typeface="Helvetica Neue"/>
                <a:ea typeface="Times New Roman" panose="02020603050405020304" pitchFamily="18" charset="0"/>
                <a:hlinkClick r:id="rId7"/>
              </a:rPr>
              <a:t>www.compassbenefit.com</a:t>
            </a:r>
            <a:r>
              <a:rPr lang="en-US" altLang="en-US" sz="1500" b="1" dirty="0">
                <a:solidFill>
                  <a:schemeClr val="bg1"/>
                </a:solidFill>
                <a:latin typeface="Helvetica Neue"/>
                <a:ea typeface="Times New Roman" panose="02020603050405020304" pitchFamily="18" charset="0"/>
              </a:rPr>
              <a:t> </a:t>
            </a:r>
            <a:endParaRPr lang="en-US" altLang="en-US" sz="1500" b="1" dirty="0">
              <a:solidFill>
                <a:schemeClr val="bg1"/>
              </a:solidFill>
              <a:latin typeface="Helvetica Neue"/>
            </a:endParaRPr>
          </a:p>
          <a:p>
            <a:pPr algn="ctr"/>
            <a:endParaRPr lang="en-US" altLang="en-US" sz="1200" dirty="0">
              <a:solidFill>
                <a:schemeClr val="bg1"/>
              </a:solidFill>
              <a:latin typeface="Helvetica Neue"/>
            </a:endParaRPr>
          </a:p>
        </p:txBody>
      </p:sp>
      <p:sp>
        <p:nvSpPr>
          <p:cNvPr id="17" name="TextBox 16"/>
          <p:cNvSpPr txBox="1"/>
          <p:nvPr/>
        </p:nvSpPr>
        <p:spPr>
          <a:xfrm>
            <a:off x="7844644" y="2670485"/>
            <a:ext cx="979559" cy="369332"/>
          </a:xfrm>
          <a:prstGeom prst="rect">
            <a:avLst/>
          </a:prstGeom>
          <a:noFill/>
        </p:spPr>
        <p:txBody>
          <a:bodyPr wrap="square" rtlCol="0">
            <a:spAutoFit/>
          </a:bodyPr>
          <a:lstStyle/>
          <a:p>
            <a:pPr algn="ctr"/>
            <a:r>
              <a:rPr lang="es-ES" altLang="en-US" b="1" dirty="0">
                <a:latin typeface="Helvetica Neue"/>
                <a:ea typeface="Times New Roman" panose="02020603050405020304" pitchFamily="18" charset="0"/>
              </a:rPr>
              <a:t>VISIT</a:t>
            </a:r>
            <a:endParaRPr lang="en-US" b="1" dirty="0"/>
          </a:p>
        </p:txBody>
      </p:sp>
      <p:sp>
        <p:nvSpPr>
          <p:cNvPr id="20" name="Rectangle 19"/>
          <p:cNvSpPr/>
          <p:nvPr/>
        </p:nvSpPr>
        <p:spPr>
          <a:xfrm>
            <a:off x="0" y="6304038"/>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8"/>
              </a:rPr>
              <a:t>louisville.edu/</a:t>
            </a:r>
            <a:r>
              <a:rPr lang="en-US" sz="1500" dirty="0" err="1">
                <a:latin typeface="Helvetica Neue Bold Condensed"/>
                <a:ea typeface="+mj-ea"/>
                <a:cs typeface="Helvetica Neue Bold Condensed"/>
                <a:hlinkClick r:id="rId8"/>
              </a:rPr>
              <a:t>internationalcenter</a:t>
            </a:r>
            <a:r>
              <a:rPr lang="en-US" sz="1500" dirty="0">
                <a:latin typeface="Helvetica Neue Bold Condensed"/>
                <a:ea typeface="+mj-ea"/>
                <a:cs typeface="Helvetica Neue Bold Condensed"/>
                <a:hlinkClick r:id="rId8"/>
              </a:rPr>
              <a:t>/</a:t>
            </a:r>
            <a:r>
              <a:rPr lang="en-US" sz="1500" dirty="0" err="1">
                <a:latin typeface="Helvetica Neue Bold Condensed"/>
                <a:ea typeface="+mj-ea"/>
                <a:cs typeface="Helvetica Neue Bold Condensed"/>
                <a:hlinkClick r:id="rId8"/>
              </a:rPr>
              <a:t>isss</a:t>
            </a:r>
            <a:r>
              <a:rPr lang="en-US" sz="1500" dirty="0">
                <a:latin typeface="Helvetica Neue Bold Condensed"/>
                <a:ea typeface="+mj-ea"/>
                <a:cs typeface="Helvetica Neue Bold Condensed"/>
              </a:rPr>
              <a:t> </a:t>
            </a:r>
          </a:p>
        </p:txBody>
      </p:sp>
      <p:sp>
        <p:nvSpPr>
          <p:cNvPr id="22" name="Rectangle 21"/>
          <p:cNvSpPr/>
          <p:nvPr/>
        </p:nvSpPr>
        <p:spPr>
          <a:xfrm>
            <a:off x="-13030" y="1286602"/>
            <a:ext cx="537882" cy="5598094"/>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34471" y="1651203"/>
            <a:ext cx="242880" cy="4524315"/>
          </a:xfrm>
          <a:prstGeom prst="rect">
            <a:avLst/>
          </a:prstGeom>
          <a:noFill/>
        </p:spPr>
        <p:txBody>
          <a:bodyPr wrap="square" rtlCol="0">
            <a:spAutoFit/>
          </a:bodyPr>
          <a:lstStyle/>
          <a:p>
            <a:pPr algn="ctr"/>
            <a:r>
              <a:rPr lang="en-US" dirty="0">
                <a:solidFill>
                  <a:schemeClr val="bg1"/>
                </a:solidFill>
              </a:rPr>
              <a:t>HEALTH   </a:t>
            </a:r>
          </a:p>
          <a:p>
            <a:pPr algn="ctr"/>
            <a:r>
              <a:rPr lang="en-US" dirty="0">
                <a:solidFill>
                  <a:schemeClr val="bg1"/>
                </a:solidFill>
              </a:rPr>
              <a:t> INSURANCE</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167" y="3038633"/>
            <a:ext cx="1094766" cy="649641"/>
          </a:xfrm>
          <a:prstGeom prst="rect">
            <a:avLst/>
          </a:prstGeom>
        </p:spPr>
      </p:pic>
      <p:sp>
        <p:nvSpPr>
          <p:cNvPr id="25" name="TextBox 24"/>
          <p:cNvSpPr txBox="1"/>
          <p:nvPr/>
        </p:nvSpPr>
        <p:spPr>
          <a:xfrm>
            <a:off x="844395" y="3751779"/>
            <a:ext cx="1864310" cy="276999"/>
          </a:xfrm>
          <a:prstGeom prst="rect">
            <a:avLst/>
          </a:prstGeom>
          <a:noFill/>
        </p:spPr>
        <p:txBody>
          <a:bodyPr wrap="square" rtlCol="0">
            <a:spAutoFit/>
          </a:bodyPr>
          <a:lstStyle/>
          <a:p>
            <a:pPr algn="ctr"/>
            <a:r>
              <a:rPr lang="es-ES" altLang="en-US" sz="1200" b="1" u="sng" dirty="0">
                <a:solidFill>
                  <a:schemeClr val="bg1"/>
                </a:solidFill>
                <a:latin typeface="Helvetica Neue"/>
                <a:hlinkClick r:id="rId10"/>
              </a:rPr>
              <a:t>www.isoa.org</a:t>
            </a:r>
            <a:endParaRPr lang="en-US" altLang="en-US" sz="1200" b="1" dirty="0">
              <a:solidFill>
                <a:schemeClr val="bg1"/>
              </a:solidFill>
              <a:latin typeface="Helvetica Neue"/>
            </a:endParaRPr>
          </a:p>
        </p:txBody>
      </p:sp>
      <p:sp>
        <p:nvSpPr>
          <p:cNvPr id="26" name="TextBox 25"/>
          <p:cNvSpPr txBox="1"/>
          <p:nvPr/>
        </p:nvSpPr>
        <p:spPr>
          <a:xfrm>
            <a:off x="1354512" y="2658077"/>
            <a:ext cx="844075" cy="369332"/>
          </a:xfrm>
          <a:prstGeom prst="rect">
            <a:avLst/>
          </a:prstGeom>
          <a:noFill/>
        </p:spPr>
        <p:txBody>
          <a:bodyPr wrap="square" rtlCol="0">
            <a:spAutoFit/>
          </a:bodyPr>
          <a:lstStyle/>
          <a:p>
            <a:pPr algn="ctr"/>
            <a:r>
              <a:rPr lang="es-ES" altLang="en-US" b="1" dirty="0">
                <a:latin typeface="Helvetica Neue"/>
                <a:ea typeface="Times New Roman" panose="02020603050405020304" pitchFamily="18" charset="0"/>
              </a:rPr>
              <a:t>ISO</a:t>
            </a:r>
            <a:endParaRPr lang="en-US" b="1" dirty="0"/>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7461" y="3048893"/>
            <a:ext cx="846646" cy="846646"/>
          </a:xfrm>
          <a:prstGeom prst="rect">
            <a:avLst/>
          </a:prstGeom>
        </p:spPr>
      </p:pic>
      <p:sp>
        <p:nvSpPr>
          <p:cNvPr id="24" name="TextBox 23"/>
          <p:cNvSpPr txBox="1"/>
          <p:nvPr/>
        </p:nvSpPr>
        <p:spPr>
          <a:xfrm>
            <a:off x="9503336" y="2652505"/>
            <a:ext cx="1262430" cy="369332"/>
          </a:xfrm>
          <a:prstGeom prst="rect">
            <a:avLst/>
          </a:prstGeom>
          <a:noFill/>
        </p:spPr>
        <p:txBody>
          <a:bodyPr wrap="square" rtlCol="0">
            <a:spAutoFit/>
          </a:bodyPr>
          <a:lstStyle/>
          <a:p>
            <a:pPr algn="ctr"/>
            <a:r>
              <a:rPr lang="es-ES" altLang="en-US" b="1" dirty="0">
                <a:latin typeface="Helvetica Neue"/>
                <a:ea typeface="Times New Roman" panose="02020603050405020304" pitchFamily="18" charset="0"/>
              </a:rPr>
              <a:t>INSUBUY</a:t>
            </a:r>
            <a:endParaRPr lang="en-US" b="1" dirty="0"/>
          </a:p>
        </p:txBody>
      </p:sp>
      <p:sp>
        <p:nvSpPr>
          <p:cNvPr id="14" name="TextBox 13"/>
          <p:cNvSpPr txBox="1"/>
          <p:nvPr/>
        </p:nvSpPr>
        <p:spPr>
          <a:xfrm>
            <a:off x="9374833" y="3992388"/>
            <a:ext cx="1606918" cy="523220"/>
          </a:xfrm>
          <a:prstGeom prst="rect">
            <a:avLst/>
          </a:prstGeom>
        </p:spPr>
        <p:txBody>
          <a:bodyPr vert="horz" wrap="square" rtlCol="0" anchor="b">
            <a:spAutoFit/>
          </a:bodyPr>
          <a:lstStyle/>
          <a:p>
            <a:pPr defTabSz="457200">
              <a:spcBef>
                <a:spcPct val="0"/>
              </a:spcBef>
            </a:pPr>
            <a:r>
              <a:rPr lang="en-US" sz="1400" dirty="0">
                <a:solidFill>
                  <a:srgbClr val="AD0000"/>
                </a:solidFill>
                <a:latin typeface="Helvetica Neue Bold Condensed"/>
                <a:ea typeface="+mj-ea"/>
                <a:cs typeface="Helvetica Neue Bold Condensed"/>
                <a:hlinkClick r:id="rId12"/>
              </a:rPr>
              <a:t>www.insubuy.com</a:t>
            </a:r>
            <a:endParaRPr lang="en-US" sz="1400" dirty="0">
              <a:solidFill>
                <a:srgbClr val="AD0000"/>
              </a:solidFill>
              <a:latin typeface="Helvetica Neue Bold Condensed"/>
              <a:ea typeface="+mj-ea"/>
              <a:cs typeface="Helvetica Neue Bold Condensed"/>
            </a:endParaRPr>
          </a:p>
          <a:p>
            <a:pPr defTabSz="457200">
              <a:spcBef>
                <a:spcPct val="0"/>
              </a:spcBef>
            </a:pPr>
            <a:endParaRPr kumimoji="0" lang="en-US" sz="14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Tree>
    <p:extLst>
      <p:ext uri="{BB962C8B-B14F-4D97-AF65-F5344CB8AC3E}">
        <p14:creationId xmlns:p14="http://schemas.microsoft.com/office/powerpoint/2010/main" val="7438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93817" y="1168774"/>
            <a:ext cx="11624263" cy="5026299"/>
          </a:xfrm>
          <a:prstGeom prst="roundRect">
            <a:avLst>
              <a:gd name="adj" fmla="val 467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a:t>
            </a: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52" y="1958877"/>
            <a:ext cx="3910447" cy="2932835"/>
          </a:xfrm>
          <a:prstGeom prst="round2DiagRect">
            <a:avLst>
              <a:gd name="adj1" fmla="val 7759"/>
              <a:gd name="adj2" fmla="val 0"/>
            </a:avLst>
          </a:prstGeom>
          <a:ln w="88900" cap="sq">
            <a:solidFill>
              <a:srgbClr val="FFFFFF"/>
            </a:solidFill>
            <a:miter lim="800000"/>
          </a:ln>
          <a:effectLst>
            <a:outerShdw blurRad="254000" algn="tl" rotWithShape="0">
              <a:srgbClr val="000000">
                <a:alpha val="43000"/>
              </a:srgbClr>
            </a:outerShdw>
          </a:effectLst>
        </p:spPr>
        <p:style>
          <a:lnRef idx="3">
            <a:schemeClr val="lt1"/>
          </a:lnRef>
          <a:fillRef idx="1">
            <a:schemeClr val="dk1"/>
          </a:fillRef>
          <a:effectRef idx="1">
            <a:schemeClr val="dk1"/>
          </a:effectRef>
          <a:fontRef idx="minor">
            <a:schemeClr val="lt1"/>
          </a:fontRef>
        </p:style>
      </p:pic>
      <p:sp>
        <p:nvSpPr>
          <p:cNvPr id="5" name="Rectangle 4"/>
          <p:cNvSpPr/>
          <p:nvPr/>
        </p:nvSpPr>
        <p:spPr>
          <a:xfrm>
            <a:off x="4821554" y="1509337"/>
            <a:ext cx="2336799" cy="830997"/>
          </a:xfrm>
          <a:prstGeom prst="rect">
            <a:avLst/>
          </a:prstGeom>
        </p:spPr>
        <p:txBody>
          <a:bodyPr wrap="square">
            <a:spAutoFit/>
          </a:bodyPr>
          <a:lstStyle/>
          <a:p>
            <a:pPr algn="ctr"/>
            <a:r>
              <a:rPr lang="en-US" sz="1600" dirty="0">
                <a:solidFill>
                  <a:schemeClr val="bg1"/>
                </a:solidFill>
              </a:rPr>
              <a:t>These are important documents that you need </a:t>
            </a:r>
          </a:p>
          <a:p>
            <a:pPr algn="ctr"/>
            <a:r>
              <a:rPr lang="en-US" sz="1600" dirty="0">
                <a:solidFill>
                  <a:schemeClr val="bg1"/>
                </a:solidFill>
              </a:rPr>
              <a:t>to have upon arrival</a:t>
            </a:r>
          </a:p>
        </p:txBody>
      </p:sp>
      <p:sp>
        <p:nvSpPr>
          <p:cNvPr id="8" name="TextBox 7"/>
          <p:cNvSpPr txBox="1"/>
          <p:nvPr/>
        </p:nvSpPr>
        <p:spPr>
          <a:xfrm>
            <a:off x="1883243" y="427243"/>
            <a:ext cx="403447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IMMIGRATION</a:t>
            </a:r>
          </a:p>
        </p:txBody>
      </p:sp>
      <p:sp>
        <p:nvSpPr>
          <p:cNvPr id="11" name="Cube 4"/>
          <p:cNvSpPr/>
          <p:nvPr/>
        </p:nvSpPr>
        <p:spPr>
          <a:xfrm>
            <a:off x="5116016" y="3399986"/>
            <a:ext cx="1628906" cy="497727"/>
          </a:xfrm>
          <a:prstGeom prst="rect">
            <a:avLst/>
          </a:prstGeom>
          <a:solidFill>
            <a:schemeClr val="bg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342900" lvl="0" indent="-342900" algn="l" defTabSz="889000" rtl="0">
              <a:lnSpc>
                <a:spcPct val="90000"/>
              </a:lnSpc>
              <a:spcBef>
                <a:spcPct val="0"/>
              </a:spcBef>
              <a:spcAft>
                <a:spcPct val="35000"/>
              </a:spcAft>
              <a:buFont typeface="Wingdings" panose="05000000000000000000" pitchFamily="2" charset="2"/>
              <a:buChar char="Ø"/>
            </a:pPr>
            <a:r>
              <a:rPr lang="en-US" sz="2000" b="1" i="0" kern="1200" dirty="0">
                <a:solidFill>
                  <a:schemeClr val="tx1"/>
                </a:solidFill>
              </a:rPr>
              <a:t>Passport</a:t>
            </a:r>
            <a:endParaRPr lang="en-US" sz="1700" kern="1200" dirty="0">
              <a:solidFill>
                <a:schemeClr val="tx1"/>
              </a:solidFill>
            </a:endParaRPr>
          </a:p>
        </p:txBody>
      </p:sp>
      <p:sp>
        <p:nvSpPr>
          <p:cNvPr id="23" name="TextBox 22"/>
          <p:cNvSpPr txBox="1"/>
          <p:nvPr/>
        </p:nvSpPr>
        <p:spPr>
          <a:xfrm>
            <a:off x="710810" y="6305108"/>
            <a:ext cx="5294574" cy="646331"/>
          </a:xfrm>
          <a:prstGeom prst="rect">
            <a:avLst/>
          </a:prstGeom>
          <a:noFill/>
        </p:spPr>
        <p:txBody>
          <a:bodyPr wrap="square" rtlCol="0">
            <a:spAutoFit/>
          </a:bodyPr>
          <a:lstStyle/>
          <a:p>
            <a:r>
              <a:rPr lang="en-US" b="1" dirty="0">
                <a:solidFill>
                  <a:srgbClr val="C00000"/>
                </a:solidFill>
              </a:rPr>
              <a:t>Please, keep all DS-2019 immigration documents.</a:t>
            </a:r>
          </a:p>
          <a:p>
            <a:endParaRPr lang="en-US" dirty="0"/>
          </a:p>
        </p:txBody>
      </p:sp>
      <p:sp>
        <p:nvSpPr>
          <p:cNvPr id="24" name="Cube 4"/>
          <p:cNvSpPr/>
          <p:nvPr/>
        </p:nvSpPr>
        <p:spPr>
          <a:xfrm>
            <a:off x="5105901" y="2845196"/>
            <a:ext cx="1639021" cy="497727"/>
          </a:xfrm>
          <a:prstGeom prst="rect">
            <a:avLst/>
          </a:prstGeom>
          <a:solidFill>
            <a:schemeClr val="bg2">
              <a:lumMod val="9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342900" lvl="0" indent="-342900" algn="l" defTabSz="889000" rtl="0">
              <a:lnSpc>
                <a:spcPct val="90000"/>
              </a:lnSpc>
              <a:spcBef>
                <a:spcPct val="0"/>
              </a:spcBef>
              <a:spcAft>
                <a:spcPct val="35000"/>
              </a:spcAft>
              <a:buFont typeface="Wingdings" panose="05000000000000000000" pitchFamily="2" charset="2"/>
              <a:buChar char="Ø"/>
            </a:pPr>
            <a:r>
              <a:rPr lang="en-US" sz="2000" b="1" i="0" kern="1200" dirty="0">
                <a:solidFill>
                  <a:schemeClr val="tx1"/>
                </a:solidFill>
              </a:rPr>
              <a:t>DS-2019 Form</a:t>
            </a:r>
            <a:endParaRPr lang="en-US" sz="1700" kern="1200" dirty="0">
              <a:solidFill>
                <a:schemeClr val="tx1"/>
              </a:solidFill>
            </a:endParaRPr>
          </a:p>
        </p:txBody>
      </p:sp>
      <p:sp>
        <p:nvSpPr>
          <p:cNvPr id="25" name="Cube 4"/>
          <p:cNvSpPr/>
          <p:nvPr/>
        </p:nvSpPr>
        <p:spPr>
          <a:xfrm>
            <a:off x="5090518" y="4563848"/>
            <a:ext cx="1654404" cy="497727"/>
          </a:xfrm>
          <a:prstGeom prst="rect">
            <a:avLst/>
          </a:prstGeom>
          <a:solidFill>
            <a:schemeClr val="accent3">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342900" lvl="0" indent="-342900" algn="l" defTabSz="889000" rtl="0">
              <a:lnSpc>
                <a:spcPct val="90000"/>
              </a:lnSpc>
              <a:spcBef>
                <a:spcPct val="0"/>
              </a:spcBef>
              <a:spcAft>
                <a:spcPct val="35000"/>
              </a:spcAft>
              <a:buFont typeface="Wingdings" panose="05000000000000000000" pitchFamily="2" charset="2"/>
              <a:buChar char="Ø"/>
            </a:pPr>
            <a:r>
              <a:rPr lang="en-US" sz="2000" b="1" i="0" kern="1200" dirty="0">
                <a:solidFill>
                  <a:schemeClr val="tx1"/>
                </a:solidFill>
              </a:rPr>
              <a:t>I-94 Form</a:t>
            </a:r>
            <a:endParaRPr lang="en-US" sz="1700" kern="1200" dirty="0">
              <a:solidFill>
                <a:schemeClr val="tx1"/>
              </a:solidFill>
            </a:endParaRPr>
          </a:p>
        </p:txBody>
      </p:sp>
      <p:sp>
        <p:nvSpPr>
          <p:cNvPr id="26" name="Cube 4"/>
          <p:cNvSpPr/>
          <p:nvPr/>
        </p:nvSpPr>
        <p:spPr>
          <a:xfrm>
            <a:off x="5094162" y="3982119"/>
            <a:ext cx="1650760" cy="497727"/>
          </a:xfrm>
          <a:prstGeom prst="rect">
            <a:avLst/>
          </a:prstGeom>
          <a:solidFill>
            <a:schemeClr val="bg2">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342900" lvl="0" indent="-342900" algn="l" defTabSz="889000" rtl="0">
              <a:lnSpc>
                <a:spcPct val="90000"/>
              </a:lnSpc>
              <a:spcBef>
                <a:spcPct val="0"/>
              </a:spcBef>
              <a:spcAft>
                <a:spcPct val="35000"/>
              </a:spcAft>
              <a:buFont typeface="Wingdings" panose="05000000000000000000" pitchFamily="2" charset="2"/>
              <a:buChar char="Ø"/>
            </a:pPr>
            <a:r>
              <a:rPr lang="en-US" sz="2000" b="1" dirty="0">
                <a:solidFill>
                  <a:schemeClr val="tx1"/>
                </a:solidFill>
              </a:rPr>
              <a:t>J VISA</a:t>
            </a:r>
            <a:endParaRPr lang="en-US" sz="1700" kern="1200" dirty="0">
              <a:solidFill>
                <a:schemeClr val="tx1"/>
              </a:solidFill>
            </a:endParaRPr>
          </a:p>
        </p:txBody>
      </p:sp>
      <p:sp>
        <p:nvSpPr>
          <p:cNvPr id="3" name="Rectangle 1"/>
          <p:cNvSpPr>
            <a:spLocks noChangeArrowheads="1"/>
          </p:cNvSpPr>
          <p:nvPr/>
        </p:nvSpPr>
        <p:spPr bwMode="auto">
          <a:xfrm>
            <a:off x="7464947" y="4240751"/>
            <a:ext cx="3899605" cy="1754326"/>
          </a:xfrm>
          <a:prstGeom prst="rect">
            <a:avLst/>
          </a:prstGeom>
          <a:solidFill>
            <a:schemeClr val="tx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bg1"/>
                </a:solidFill>
                <a:effectLst/>
                <a:latin typeface="Helvetica Neue"/>
                <a:ea typeface="Times New Roman" panose="02020603050405020304" pitchFamily="18" charset="0"/>
              </a:rPr>
              <a:t>Additional</a:t>
            </a:r>
            <a:r>
              <a:rPr kumimoji="0" lang="en-US" altLang="en-US" sz="1200" b="0" i="1" u="none" strike="noStrike" cap="none" normalizeH="0" dirty="0">
                <a:ln>
                  <a:noFill/>
                </a:ln>
                <a:solidFill>
                  <a:schemeClr val="bg1"/>
                </a:solidFill>
                <a:effectLst/>
                <a:latin typeface="Helvetica Neue"/>
                <a:ea typeface="Times New Roman" panose="02020603050405020304" pitchFamily="18" charset="0"/>
              </a:rPr>
              <a:t> documentation recommended</a:t>
            </a:r>
            <a:r>
              <a:rPr kumimoji="0" lang="en-US" altLang="en-US" sz="1200" b="0" i="1" u="none" strike="noStrike" cap="none" normalizeH="0" baseline="0" dirty="0">
                <a:ln>
                  <a:noFill/>
                </a:ln>
                <a:solidFill>
                  <a:schemeClr val="bg1"/>
                </a:solidFill>
                <a:effectLst/>
                <a:latin typeface="Helvetica Neue"/>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1" u="none" strike="noStrike" cap="none" normalizeH="0" baseline="0" dirty="0">
              <a:ln>
                <a:noFill/>
              </a:ln>
              <a:solidFill>
                <a:schemeClr val="bg1"/>
              </a:solidFill>
              <a:effectLst/>
              <a:latin typeface="Helvetica Neue"/>
              <a:ea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chemeClr val="bg1"/>
                </a:solidFill>
                <a:effectLst/>
                <a:latin typeface="Helvetica Neue"/>
                <a:ea typeface="Times New Roman" panose="02020603050405020304" pitchFamily="18" charset="0"/>
              </a:rPr>
              <a:t>Evidence of financial resources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chemeClr val="bg1"/>
                </a:solidFill>
                <a:effectLst/>
                <a:latin typeface="Helvetica Neue"/>
                <a:ea typeface="Times New Roman" panose="02020603050405020304" pitchFamily="18" charset="0"/>
              </a:rPr>
              <a:t>Letter of acceptance as a participant in the Exchange Visitor Program</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chemeClr val="bg1"/>
                </a:solidFill>
                <a:effectLst/>
                <a:latin typeface="Helvetica Neue"/>
                <a:ea typeface="Times New Roman" panose="02020603050405020304" pitchFamily="18" charset="0"/>
              </a:rPr>
              <a:t>Paper receipt of payment for the SEVIS </a:t>
            </a:r>
            <a:r>
              <a:rPr lang="en-US" altLang="en-US" sz="1200" dirty="0">
                <a:solidFill>
                  <a:schemeClr val="bg1"/>
                </a:solidFill>
                <a:latin typeface="Helvetica Neue"/>
                <a:ea typeface="Times New Roman" panose="02020603050405020304" pitchFamily="18" charset="0"/>
              </a:rPr>
              <a:t>I-901 </a:t>
            </a:r>
            <a:r>
              <a:rPr kumimoji="0" lang="en-US" altLang="en-US" sz="1200" b="0" i="0" u="none" strike="noStrike" cap="none" normalizeH="0" baseline="0" dirty="0">
                <a:ln>
                  <a:noFill/>
                </a:ln>
                <a:solidFill>
                  <a:schemeClr val="bg1"/>
                </a:solidFill>
                <a:effectLst/>
                <a:latin typeface="Helvetica Neue"/>
                <a:ea typeface="Times New Roman" panose="02020603050405020304" pitchFamily="18" charset="0"/>
              </a:rPr>
              <a:t>fee</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1200" b="0" i="0" u="none" strike="noStrike" cap="none" normalizeH="0" baseline="0" dirty="0">
                <a:ln>
                  <a:noFill/>
                </a:ln>
                <a:solidFill>
                  <a:schemeClr val="bg1"/>
                </a:solidFill>
                <a:effectLst/>
                <a:latin typeface="Helvetica Neue"/>
                <a:ea typeface="Times New Roman" panose="02020603050405020304" pitchFamily="18" charset="0"/>
              </a:rPr>
              <a:t>Name and contact information for your sponsoring organization, including a 24-hour emergency contact number. </a:t>
            </a:r>
            <a:endParaRPr kumimoji="0" lang="en-US" altLang="en-US" sz="1200" b="0" i="0" u="none" strike="noStrike" cap="none" normalizeH="0" baseline="0" dirty="0">
              <a:ln>
                <a:noFill/>
              </a:ln>
              <a:solidFill>
                <a:schemeClr val="bg1"/>
              </a:solidFill>
              <a:effectLst/>
              <a:latin typeface="Helvetica Neue"/>
            </a:endParaRPr>
          </a:p>
        </p:txBody>
      </p:sp>
      <p:sp>
        <p:nvSpPr>
          <p:cNvPr id="15" name="Rectangle 14"/>
          <p:cNvSpPr/>
          <p:nvPr/>
        </p:nvSpPr>
        <p:spPr>
          <a:xfrm>
            <a:off x="0" y="6258630"/>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13" name="Rectangle 12"/>
          <p:cNvSpPr/>
          <p:nvPr/>
        </p:nvSpPr>
        <p:spPr>
          <a:xfrm>
            <a:off x="0" y="3561806"/>
            <a:ext cx="437431" cy="3296194"/>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90857" y="3674158"/>
            <a:ext cx="302960" cy="3139321"/>
          </a:xfrm>
          <a:prstGeom prst="rect">
            <a:avLst/>
          </a:prstGeom>
          <a:noFill/>
        </p:spPr>
        <p:txBody>
          <a:bodyPr wrap="square" rtlCol="0">
            <a:spAutoFit/>
          </a:bodyPr>
          <a:lstStyle/>
          <a:p>
            <a:pPr algn="ctr"/>
            <a:r>
              <a:rPr lang="en-US" dirty="0">
                <a:solidFill>
                  <a:schemeClr val="bg1"/>
                </a:solidFill>
              </a:rPr>
              <a:t>IMMIGRATION</a:t>
            </a:r>
          </a:p>
        </p:txBody>
      </p:sp>
      <p:sp>
        <p:nvSpPr>
          <p:cNvPr id="2" name="Rectangle 1"/>
          <p:cNvSpPr/>
          <p:nvPr/>
        </p:nvSpPr>
        <p:spPr>
          <a:xfrm>
            <a:off x="437431" y="6258630"/>
            <a:ext cx="8117131"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400" b="1" dirty="0">
                <a:solidFill>
                  <a:srgbClr val="C00000"/>
                </a:solidFill>
              </a:rPr>
              <a:t>Link to obtain your I-94 form upon your entry into the United States:  </a:t>
            </a:r>
            <a:r>
              <a:rPr lang="en-US" sz="1400" b="1" u="sng" dirty="0">
                <a:solidFill>
                  <a:srgbClr val="992528"/>
                </a:solidFill>
                <a:hlinkClick r:id="rId4"/>
              </a:rPr>
              <a:t>https://i94.cbp.dhs.gov/I94/#/home</a:t>
            </a:r>
            <a:endParaRPr lang="en-US" sz="1400" b="1" u="sng" dirty="0">
              <a:solidFill>
                <a:srgbClr val="992528"/>
              </a:solidFill>
            </a:endParaRPr>
          </a:p>
          <a:p>
            <a:endParaRPr lang="en-US" sz="1400" b="1" u="sng" dirty="0">
              <a:solidFill>
                <a:srgbClr val="992528"/>
              </a:solidFill>
            </a:endParaRPr>
          </a:p>
        </p:txBody>
      </p:sp>
      <p:sp>
        <p:nvSpPr>
          <p:cNvPr id="4" name="Down Arrow 3"/>
          <p:cNvSpPr/>
          <p:nvPr/>
        </p:nvSpPr>
        <p:spPr>
          <a:xfrm>
            <a:off x="5651784" y="2340334"/>
            <a:ext cx="524789" cy="420456"/>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8452" y="5115120"/>
            <a:ext cx="4166058" cy="923330"/>
          </a:xfrm>
          <a:prstGeom prst="rect">
            <a:avLst/>
          </a:prstGeom>
        </p:spPr>
        <p:txBody>
          <a:bodyPr vert="horz" wrap="square" rtlCol="0" anchor="b">
            <a:spAutoFit/>
          </a:bodyPr>
          <a:lstStyle/>
          <a:p>
            <a:pPr defTabSz="457200">
              <a:spcBef>
                <a:spcPct val="0"/>
              </a:spcBef>
            </a:pPr>
            <a:r>
              <a:rPr lang="en-US" altLang="en-US" sz="1600" b="1" dirty="0">
                <a:latin typeface="Helvetica Neue"/>
                <a:ea typeface="Times New Roman" panose="02020603050405020304" pitchFamily="18" charset="0"/>
              </a:rPr>
              <a:t>ALWAYS HAND CARRY YOUR DOCUMENTS DURING YOUR TRAVEL</a:t>
            </a:r>
          </a:p>
          <a:p>
            <a:pPr marL="0" marR="0" indent="0" algn="r" defTabSz="457200" rtl="0" eaLnBrk="1" fontAlgn="auto" latinLnBrk="0" hangingPunct="1">
              <a:lnSpc>
                <a:spcPct val="100000"/>
              </a:lnSpc>
              <a:spcBef>
                <a:spcPct val="0"/>
              </a:spcBef>
              <a:spcAft>
                <a:spcPts val="0"/>
              </a:spcAft>
              <a:buClrTx/>
              <a:buSzTx/>
              <a:buFontTx/>
              <a:buNone/>
              <a:tabLst/>
            </a:pP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7" name="Right Arrow 6"/>
          <p:cNvSpPr/>
          <p:nvPr/>
        </p:nvSpPr>
        <p:spPr>
          <a:xfrm>
            <a:off x="6755269" y="3514815"/>
            <a:ext cx="282273" cy="26603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26626" y="3382461"/>
            <a:ext cx="4463530" cy="923330"/>
          </a:xfrm>
          <a:prstGeom prst="rect">
            <a:avLst/>
          </a:prstGeom>
        </p:spPr>
        <p:txBody>
          <a:bodyPr vert="horz" wrap="square" rtlCol="0" anchor="b">
            <a:spAutoFit/>
          </a:bodyPr>
          <a:lstStyle/>
          <a:p>
            <a:pPr defTabSz="457200">
              <a:spcBef>
                <a:spcPct val="0"/>
              </a:spcBef>
            </a:pPr>
            <a:r>
              <a:rPr lang="en-US" altLang="en-US" sz="1600" dirty="0">
                <a:solidFill>
                  <a:schemeClr val="bg1"/>
                </a:solidFill>
                <a:latin typeface="Helvetica Neue"/>
                <a:ea typeface="Times New Roman" panose="02020603050405020304" pitchFamily="18" charset="0"/>
              </a:rPr>
              <a:t>Your passport must be </a:t>
            </a:r>
            <a:r>
              <a:rPr lang="en-US" altLang="en-US" sz="1600" i="1" dirty="0">
                <a:solidFill>
                  <a:schemeClr val="bg1"/>
                </a:solidFill>
                <a:latin typeface="Helvetica Neue"/>
                <a:ea typeface="Times New Roman" panose="02020603050405020304" pitchFamily="18" charset="0"/>
              </a:rPr>
              <a:t>valid for at least six months in advance at all times during your stay </a:t>
            </a:r>
          </a:p>
          <a:p>
            <a:pPr marL="0" marR="0" indent="0" algn="l" defTabSz="457200" rtl="0" eaLnBrk="1" fontAlgn="auto" latinLnBrk="0" hangingPunct="1">
              <a:lnSpc>
                <a:spcPct val="100000"/>
              </a:lnSpc>
              <a:spcBef>
                <a:spcPct val="0"/>
              </a:spcBef>
              <a:spcAft>
                <a:spcPts val="0"/>
              </a:spcAft>
              <a:buClrTx/>
              <a:buSzTx/>
              <a:buFontTx/>
              <a:buNone/>
              <a:tabLst/>
            </a:pP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cxnSp>
        <p:nvCxnSpPr>
          <p:cNvPr id="17" name="Straight Arrow Connector 16"/>
          <p:cNvCxnSpPr/>
          <p:nvPr/>
        </p:nvCxnSpPr>
        <p:spPr>
          <a:xfrm>
            <a:off x="5864929" y="5079851"/>
            <a:ext cx="682038" cy="11383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0403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6305051"/>
            <a:ext cx="12192000" cy="56110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grpSp>
        <p:nvGrpSpPr>
          <p:cNvPr id="42" name="Group 41"/>
          <p:cNvGrpSpPr/>
          <p:nvPr/>
        </p:nvGrpSpPr>
        <p:grpSpPr>
          <a:xfrm>
            <a:off x="3774443" y="1186139"/>
            <a:ext cx="3913414" cy="5244735"/>
            <a:chOff x="7726051" y="1175657"/>
            <a:chExt cx="3562953" cy="4741401"/>
          </a:xfrm>
        </p:grpSpPr>
        <p:grpSp>
          <p:nvGrpSpPr>
            <p:cNvPr id="27" name="Group 26"/>
            <p:cNvGrpSpPr/>
            <p:nvPr/>
          </p:nvGrpSpPr>
          <p:grpSpPr>
            <a:xfrm>
              <a:off x="7726051" y="1175657"/>
              <a:ext cx="3562953" cy="4741401"/>
              <a:chOff x="6907785" y="658040"/>
              <a:chExt cx="4937019" cy="6399841"/>
            </a:xfrm>
          </p:grpSpPr>
          <p:grpSp>
            <p:nvGrpSpPr>
              <p:cNvPr id="26" name="Group 25"/>
              <p:cNvGrpSpPr/>
              <p:nvPr/>
            </p:nvGrpSpPr>
            <p:grpSpPr>
              <a:xfrm>
                <a:off x="6907785" y="658040"/>
                <a:ext cx="4937019" cy="6399841"/>
                <a:chOff x="7024971" y="-132871"/>
                <a:chExt cx="4937019" cy="6399841"/>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99" t="2738" r="2799" b="2701"/>
                <a:stretch/>
              </p:blipFill>
              <p:spPr>
                <a:xfrm rot="10800000">
                  <a:off x="7024971" y="-132871"/>
                  <a:ext cx="4937019" cy="6399841"/>
                </a:xfrm>
                <a:prstGeom prst="rect">
                  <a:avLst/>
                </a:prstGeom>
                <a:ln w="12700">
                  <a:solidFill>
                    <a:schemeClr val="tx1"/>
                  </a:solidFill>
                </a:ln>
              </p:spPr>
            </p:pic>
            <p:sp>
              <p:nvSpPr>
                <p:cNvPr id="4" name="Rectangle 3"/>
                <p:cNvSpPr/>
                <p:nvPr/>
              </p:nvSpPr>
              <p:spPr>
                <a:xfrm>
                  <a:off x="7606229" y="2071787"/>
                  <a:ext cx="779581" cy="24088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flipV="1">
                <a:off x="11028926" y="1231420"/>
                <a:ext cx="760138" cy="114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flipH="1">
              <a:off x="7792524" y="1830318"/>
              <a:ext cx="2875476" cy="1"/>
            </a:xfrm>
            <a:prstGeom prst="line">
              <a:avLst/>
            </a:prstGeom>
            <a:ln w="6350"/>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7792524" y="1931896"/>
              <a:ext cx="2875476" cy="1"/>
            </a:xfrm>
            <a:prstGeom prst="line">
              <a:avLst/>
            </a:prstGeom>
            <a:ln w="6350"/>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H="1" flipV="1">
              <a:off x="7792524" y="1685440"/>
              <a:ext cx="3456253" cy="7620"/>
            </a:xfrm>
            <a:prstGeom prst="line">
              <a:avLst/>
            </a:prstGeom>
            <a:ln w="6350"/>
          </p:spPr>
          <p:style>
            <a:lnRef idx="1">
              <a:schemeClr val="dk1"/>
            </a:lnRef>
            <a:fillRef idx="0">
              <a:schemeClr val="dk1"/>
            </a:fillRef>
            <a:effectRef idx="0">
              <a:schemeClr val="dk1"/>
            </a:effectRef>
            <a:fontRef idx="minor">
              <a:schemeClr val="tx1"/>
            </a:fontRef>
          </p:style>
        </p:cxnSp>
      </p:grpSp>
      <p:sp>
        <p:nvSpPr>
          <p:cNvPr id="2" name="Title 1"/>
          <p:cNvSpPr>
            <a:spLocks noGrp="1"/>
          </p:cNvSpPr>
          <p:nvPr>
            <p:ph type="title"/>
          </p:nvPr>
        </p:nvSpPr>
        <p:spPr>
          <a:xfrm>
            <a:off x="8062103" y="552899"/>
            <a:ext cx="3087107" cy="457200"/>
          </a:xfrm>
        </p:spPr>
        <p:txBody>
          <a:bodyPr/>
          <a:lstStyle/>
          <a:p>
            <a:r>
              <a:rPr lang="en-US" dirty="0">
                <a:solidFill>
                  <a:schemeClr val="bg1"/>
                </a:solidFill>
              </a:rPr>
              <a:t>Example of the DS-2019 form</a:t>
            </a:r>
          </a:p>
        </p:txBody>
      </p:sp>
      <p:sp>
        <p:nvSpPr>
          <p:cNvPr id="6" name="Rounded Rectangle 5"/>
          <p:cNvSpPr/>
          <p:nvPr/>
        </p:nvSpPr>
        <p:spPr>
          <a:xfrm>
            <a:off x="3847453" y="2896397"/>
            <a:ext cx="1005681" cy="285750"/>
          </a:xfrm>
          <a:prstGeom prst="roundRect">
            <a:avLst/>
          </a:prstGeom>
          <a:solidFill>
            <a:srgbClr val="FFFF00">
              <a:alpha val="17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7" name="Rounded Rectangle 6"/>
          <p:cNvSpPr/>
          <p:nvPr/>
        </p:nvSpPr>
        <p:spPr>
          <a:xfrm>
            <a:off x="6255975" y="2234867"/>
            <a:ext cx="799552" cy="114300"/>
          </a:xfrm>
          <a:prstGeom prst="roundRect">
            <a:avLst/>
          </a:prstGeom>
          <a:solidFill>
            <a:srgbClr val="FFFF00">
              <a:alpha val="17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ounded Rectangle 7"/>
          <p:cNvSpPr/>
          <p:nvPr/>
        </p:nvSpPr>
        <p:spPr>
          <a:xfrm>
            <a:off x="7054179" y="1643294"/>
            <a:ext cx="571500" cy="108472"/>
          </a:xfrm>
          <a:prstGeom prst="roundRect">
            <a:avLst/>
          </a:prstGeom>
          <a:solidFill>
            <a:srgbClr val="FFFF00">
              <a:alpha val="17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9" name="Rounded Rectangle 8"/>
          <p:cNvSpPr/>
          <p:nvPr/>
        </p:nvSpPr>
        <p:spPr>
          <a:xfrm>
            <a:off x="6290142" y="4732817"/>
            <a:ext cx="1348579" cy="1184910"/>
          </a:xfrm>
          <a:prstGeom prst="roundRect">
            <a:avLst/>
          </a:prstGeom>
          <a:solidFill>
            <a:srgbClr val="FFFF00">
              <a:alpha val="17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0" name="TextBox 9"/>
          <p:cNvSpPr txBox="1"/>
          <p:nvPr/>
        </p:nvSpPr>
        <p:spPr>
          <a:xfrm>
            <a:off x="1145247" y="2934800"/>
            <a:ext cx="1921379" cy="230832"/>
          </a:xfrm>
          <a:prstGeom prst="rect">
            <a:avLst/>
          </a:prstGeom>
          <a:ln/>
        </p:spPr>
        <p:style>
          <a:lnRef idx="2">
            <a:schemeClr val="dk1"/>
          </a:lnRef>
          <a:fillRef idx="1">
            <a:schemeClr val="lt1"/>
          </a:fillRef>
          <a:effectRef idx="0">
            <a:schemeClr val="dk1"/>
          </a:effectRef>
          <a:fontRef idx="minor">
            <a:schemeClr val="dk1"/>
          </a:fontRef>
        </p:style>
        <p:txBody>
          <a:bodyPr vert="horz" wrap="square" rtlCol="0" anchor="b">
            <a:spAutoFit/>
          </a:bodyPr>
          <a:lstStyle/>
          <a:p>
            <a:pPr defTabSz="342900">
              <a:spcBef>
                <a:spcPct val="0"/>
              </a:spcBef>
            </a:pPr>
            <a:r>
              <a:rPr lang="en-US" sz="900" b="1" dirty="0">
                <a:solidFill>
                  <a:schemeClr val="tx1"/>
                </a:solidFill>
                <a:latin typeface="Helvetica Neue"/>
                <a:cs typeface="Helvetica Neue Bold Condensed"/>
              </a:rPr>
              <a:t>Program Start and End Dates </a:t>
            </a:r>
          </a:p>
        </p:txBody>
      </p:sp>
      <p:cxnSp>
        <p:nvCxnSpPr>
          <p:cNvPr id="11" name="Straight Arrow Connector 10"/>
          <p:cNvCxnSpPr>
            <a:cxnSpLocks/>
            <a:stCxn id="6" idx="1"/>
          </p:cNvCxnSpPr>
          <p:nvPr/>
        </p:nvCxnSpPr>
        <p:spPr>
          <a:xfrm flipH="1" flipV="1">
            <a:off x="3154199" y="3036782"/>
            <a:ext cx="693254" cy="249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060084" y="2285201"/>
            <a:ext cx="855580" cy="52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954834" y="2187727"/>
            <a:ext cx="1445351" cy="230832"/>
          </a:xfrm>
          <a:prstGeom prst="rect">
            <a:avLst/>
          </a:prstGeom>
          <a:ln/>
        </p:spPr>
        <p:style>
          <a:lnRef idx="2">
            <a:schemeClr val="dk1"/>
          </a:lnRef>
          <a:fillRef idx="1">
            <a:schemeClr val="lt1"/>
          </a:fillRef>
          <a:effectRef idx="0">
            <a:schemeClr val="dk1"/>
          </a:effectRef>
          <a:fontRef idx="minor">
            <a:schemeClr val="dk1"/>
          </a:fontRef>
        </p:style>
        <p:txBody>
          <a:bodyPr vert="horz" wrap="square" rtlCol="0" anchor="b">
            <a:spAutoFit/>
          </a:bodyPr>
          <a:lstStyle/>
          <a:p>
            <a:pPr defTabSz="342900">
              <a:spcBef>
                <a:spcPct val="0"/>
              </a:spcBef>
            </a:pPr>
            <a:r>
              <a:rPr lang="en-US" sz="900" b="1" dirty="0">
                <a:solidFill>
                  <a:schemeClr val="tx1"/>
                </a:solidFill>
                <a:latin typeface="Helvetica Neue"/>
                <a:cs typeface="Helvetica Neue Bold Condensed"/>
              </a:rPr>
              <a:t>UofL Program Number</a:t>
            </a:r>
          </a:p>
        </p:txBody>
      </p:sp>
      <p:cxnSp>
        <p:nvCxnSpPr>
          <p:cNvPr id="14" name="Straight Arrow Connector 13"/>
          <p:cNvCxnSpPr/>
          <p:nvPr/>
        </p:nvCxnSpPr>
        <p:spPr>
          <a:xfrm>
            <a:off x="7638721" y="1703936"/>
            <a:ext cx="589462" cy="409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241225" y="1601629"/>
            <a:ext cx="1566654" cy="230832"/>
          </a:xfrm>
          <a:prstGeom prst="rect">
            <a:avLst/>
          </a:prstGeom>
          <a:ln/>
        </p:spPr>
        <p:style>
          <a:lnRef idx="2">
            <a:schemeClr val="dk1"/>
          </a:lnRef>
          <a:fillRef idx="1">
            <a:schemeClr val="lt1"/>
          </a:fillRef>
          <a:effectRef idx="0">
            <a:schemeClr val="dk1"/>
          </a:effectRef>
          <a:fontRef idx="minor">
            <a:schemeClr val="dk1"/>
          </a:fontRef>
        </p:style>
        <p:txBody>
          <a:bodyPr vert="horz" wrap="square" rtlCol="0" anchor="b">
            <a:spAutoFit/>
          </a:bodyPr>
          <a:lstStyle/>
          <a:p>
            <a:pPr defTabSz="342900">
              <a:spcBef>
                <a:spcPct val="0"/>
              </a:spcBef>
            </a:pPr>
            <a:r>
              <a:rPr lang="en-US" sz="900" b="1" dirty="0">
                <a:solidFill>
                  <a:schemeClr val="tx1"/>
                </a:solidFill>
                <a:latin typeface="Helvetica Neue"/>
                <a:cs typeface="Helvetica Neue Bold Condensed"/>
              </a:rPr>
              <a:t>Scholar’s SEVIS Number</a:t>
            </a:r>
          </a:p>
        </p:txBody>
      </p:sp>
      <p:cxnSp>
        <p:nvCxnSpPr>
          <p:cNvPr id="16" name="Straight Arrow Connector 15"/>
          <p:cNvCxnSpPr>
            <a:stCxn id="9" idx="3"/>
          </p:cNvCxnSpPr>
          <p:nvPr/>
        </p:nvCxnSpPr>
        <p:spPr>
          <a:xfrm>
            <a:off x="7638721" y="5325272"/>
            <a:ext cx="381161" cy="190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019881" y="4834753"/>
            <a:ext cx="2953522" cy="727122"/>
          </a:xfrm>
          <a:prstGeom prst="rect">
            <a:avLst/>
          </a:prstGeom>
          <a:ln/>
        </p:spPr>
        <p:style>
          <a:lnRef idx="2">
            <a:schemeClr val="dk1"/>
          </a:lnRef>
          <a:fillRef idx="1">
            <a:schemeClr val="lt1"/>
          </a:fillRef>
          <a:effectRef idx="0">
            <a:schemeClr val="dk1"/>
          </a:effectRef>
          <a:fontRef idx="minor">
            <a:schemeClr val="dk1"/>
          </a:fontRef>
        </p:style>
        <p:txBody>
          <a:bodyPr vert="horz" wrap="square" rtlCol="0" anchor="b">
            <a:spAutoFit/>
          </a:bodyPr>
          <a:lstStyle/>
          <a:p>
            <a:pPr defTabSz="342900">
              <a:spcBef>
                <a:spcPct val="0"/>
              </a:spcBef>
            </a:pPr>
            <a:r>
              <a:rPr lang="en-US" sz="825" b="1" dirty="0">
                <a:solidFill>
                  <a:schemeClr val="tx1"/>
                </a:solidFill>
                <a:latin typeface="Helvetica Neue"/>
                <a:cs typeface="Helvetica Neue Bold Condensed"/>
              </a:rPr>
              <a:t>Before you travel outside of the U.S. with the intention to re-enter under your J1 Program, you must obtain a travel validation signature from an international advisor at the ISSS.  The travel signature is valid for up to 12 months.</a:t>
            </a:r>
          </a:p>
        </p:txBody>
      </p:sp>
      <p:sp>
        <p:nvSpPr>
          <p:cNvPr id="18" name="TextBox 17"/>
          <p:cNvSpPr txBox="1"/>
          <p:nvPr/>
        </p:nvSpPr>
        <p:spPr>
          <a:xfrm>
            <a:off x="1758167" y="409935"/>
            <a:ext cx="6303936" cy="600164"/>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300" b="1" dirty="0">
                <a:solidFill>
                  <a:srgbClr val="C00000"/>
                </a:solidFill>
                <a:latin typeface="Helvetica Neue"/>
              </a:rPr>
              <a:t>SAMPLE DS-2019</a:t>
            </a:r>
          </a:p>
        </p:txBody>
      </p:sp>
      <p:sp>
        <p:nvSpPr>
          <p:cNvPr id="50" name="Rectangle 49"/>
          <p:cNvSpPr/>
          <p:nvPr/>
        </p:nvSpPr>
        <p:spPr>
          <a:xfrm>
            <a:off x="0" y="3561806"/>
            <a:ext cx="437431" cy="3296194"/>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90857" y="3674158"/>
            <a:ext cx="302960" cy="3139321"/>
          </a:xfrm>
          <a:prstGeom prst="rect">
            <a:avLst/>
          </a:prstGeom>
          <a:noFill/>
        </p:spPr>
        <p:txBody>
          <a:bodyPr wrap="square" rtlCol="0">
            <a:spAutoFit/>
          </a:bodyPr>
          <a:lstStyle/>
          <a:p>
            <a:pPr algn="ctr"/>
            <a:r>
              <a:rPr lang="en-US" dirty="0">
                <a:solidFill>
                  <a:schemeClr val="bg1"/>
                </a:solidFill>
              </a:rPr>
              <a:t>IMMIGRATION</a:t>
            </a:r>
          </a:p>
        </p:txBody>
      </p:sp>
      <p:sp>
        <p:nvSpPr>
          <p:cNvPr id="30" name="Rounded Rectangle 5">
            <a:extLst>
              <a:ext uri="{FF2B5EF4-FFF2-40B4-BE49-F238E27FC236}">
                <a16:creationId xmlns:a16="http://schemas.microsoft.com/office/drawing/2014/main" id="{01983811-46E4-4AF6-B948-529D5DE3EFF0}"/>
              </a:ext>
            </a:extLst>
          </p:cNvPr>
          <p:cNvSpPr/>
          <p:nvPr/>
        </p:nvSpPr>
        <p:spPr>
          <a:xfrm>
            <a:off x="4041320" y="5825639"/>
            <a:ext cx="1382116" cy="285750"/>
          </a:xfrm>
          <a:prstGeom prst="roundRect">
            <a:avLst/>
          </a:prstGeom>
          <a:solidFill>
            <a:srgbClr val="FFFF00">
              <a:alpha val="17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cxnSp>
        <p:nvCxnSpPr>
          <p:cNvPr id="31" name="Straight Arrow Connector 30">
            <a:extLst>
              <a:ext uri="{FF2B5EF4-FFF2-40B4-BE49-F238E27FC236}">
                <a16:creationId xmlns:a16="http://schemas.microsoft.com/office/drawing/2014/main" id="{78C86A89-7EE3-4182-9C5E-A8212B0920DE}"/>
              </a:ext>
            </a:extLst>
          </p:cNvPr>
          <p:cNvCxnSpPr>
            <a:cxnSpLocks/>
          </p:cNvCxnSpPr>
          <p:nvPr/>
        </p:nvCxnSpPr>
        <p:spPr>
          <a:xfrm flipH="1">
            <a:off x="2960216" y="5968514"/>
            <a:ext cx="1081104"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7A2EF037-779C-4282-9224-97D38659A905}"/>
              </a:ext>
            </a:extLst>
          </p:cNvPr>
          <p:cNvSpPr txBox="1"/>
          <p:nvPr/>
        </p:nvSpPr>
        <p:spPr>
          <a:xfrm>
            <a:off x="1371133" y="5858465"/>
            <a:ext cx="1491223" cy="230832"/>
          </a:xfrm>
          <a:prstGeom prst="rect">
            <a:avLst/>
          </a:prstGeom>
          <a:ln/>
        </p:spPr>
        <p:style>
          <a:lnRef idx="2">
            <a:schemeClr val="dk1"/>
          </a:lnRef>
          <a:fillRef idx="1">
            <a:schemeClr val="lt1"/>
          </a:fillRef>
          <a:effectRef idx="0">
            <a:schemeClr val="dk1"/>
          </a:effectRef>
          <a:fontRef idx="minor">
            <a:schemeClr val="dk1"/>
          </a:fontRef>
        </p:style>
        <p:txBody>
          <a:bodyPr vert="horz" wrap="square" rtlCol="0" anchor="b">
            <a:spAutoFit/>
          </a:bodyPr>
          <a:lstStyle/>
          <a:p>
            <a:pPr defTabSz="342900">
              <a:spcBef>
                <a:spcPct val="0"/>
              </a:spcBef>
            </a:pPr>
            <a:r>
              <a:rPr lang="en-US" sz="900" b="1" dirty="0">
                <a:solidFill>
                  <a:schemeClr val="tx1"/>
                </a:solidFill>
                <a:latin typeface="Helvetica Neue"/>
                <a:cs typeface="Helvetica Neue Bold Condensed"/>
              </a:rPr>
              <a:t>   Scholar’s Signature</a:t>
            </a:r>
          </a:p>
        </p:txBody>
      </p:sp>
    </p:spTree>
    <p:extLst>
      <p:ext uri="{BB962C8B-B14F-4D97-AF65-F5344CB8AC3E}">
        <p14:creationId xmlns:p14="http://schemas.microsoft.com/office/powerpoint/2010/main" val="229952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37586" y="1048656"/>
            <a:ext cx="11116828" cy="5026299"/>
          </a:xfrm>
          <a:prstGeom prst="roundRect">
            <a:avLst>
              <a:gd name="adj" fmla="val 387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https://sphotos-a.xx.fbcdn.net/hphotos-prn1/65353_449937007235_4007904_n.jpg"/>
          <p:cNvPicPr/>
          <p:nvPr/>
        </p:nvPicPr>
        <p:blipFill>
          <a:blip r:embed="rId2">
            <a:extLst>
              <a:ext uri="{28A0092B-C50C-407E-A947-70E740481C1C}">
                <a14:useLocalDpi xmlns:a14="http://schemas.microsoft.com/office/drawing/2010/main" val="0"/>
              </a:ext>
            </a:extLst>
          </a:blip>
          <a:srcRect/>
          <a:stretch>
            <a:fillRect/>
          </a:stretch>
        </p:blipFill>
        <p:spPr bwMode="auto">
          <a:xfrm>
            <a:off x="923027" y="1730594"/>
            <a:ext cx="4839419" cy="3315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745412" y="1270104"/>
            <a:ext cx="3733800" cy="400110"/>
          </a:xfrm>
          <a:prstGeom prst="rect">
            <a:avLst/>
          </a:prstGeom>
        </p:spPr>
        <p:txBody>
          <a:bodyPr vert="horz" wrap="square" rtlCol="0" anchor="b">
            <a:spAutoFit/>
          </a:bodyPr>
          <a:lstStyle/>
          <a:p>
            <a:pPr defTabSz="457200">
              <a:spcBef>
                <a:spcPct val="0"/>
              </a:spcBef>
            </a:pPr>
            <a:r>
              <a:rPr lang="en-US" sz="2000" b="1" dirty="0">
                <a:solidFill>
                  <a:schemeClr val="bg1"/>
                </a:solidFill>
                <a:latin typeface="Helvetica Neue"/>
                <a:ea typeface="+mj-ea"/>
                <a:cs typeface="Helvetica Neue Bold Condensed"/>
              </a:rPr>
              <a:t>Example of  the Entry Visa</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213" y="1758312"/>
            <a:ext cx="3427307" cy="3341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831967" y="1270103"/>
            <a:ext cx="3733800" cy="400110"/>
          </a:xfrm>
          <a:prstGeom prst="rect">
            <a:avLst/>
          </a:prstGeom>
        </p:spPr>
        <p:txBody>
          <a:bodyPr vert="horz" wrap="square" rtlCol="0" anchor="b">
            <a:spAutoFit/>
          </a:bodyPr>
          <a:lstStyle/>
          <a:p>
            <a:pPr algn="ctr" defTabSz="457200">
              <a:spcBef>
                <a:spcPct val="0"/>
              </a:spcBef>
            </a:pPr>
            <a:r>
              <a:rPr lang="en-US" sz="2000" b="1" dirty="0">
                <a:solidFill>
                  <a:schemeClr val="bg1"/>
                </a:solidFill>
                <a:latin typeface="Helvetica Neue"/>
                <a:ea typeface="+mj-ea"/>
                <a:cs typeface="Helvetica Neue Bold Condensed"/>
              </a:rPr>
              <a:t>Example of  I-94 Form</a:t>
            </a:r>
          </a:p>
        </p:txBody>
      </p:sp>
      <p:sp>
        <p:nvSpPr>
          <p:cNvPr id="10" name="Rectangle 9"/>
          <p:cNvSpPr/>
          <p:nvPr/>
        </p:nvSpPr>
        <p:spPr>
          <a:xfrm>
            <a:off x="6778691" y="4950365"/>
            <a:ext cx="4227060" cy="984885"/>
          </a:xfrm>
          <a:prstGeom prst="rect">
            <a:avLst/>
          </a:prstGeom>
        </p:spPr>
        <p:txBody>
          <a:bodyPr wrap="square">
            <a:spAutoFit/>
          </a:bodyPr>
          <a:lstStyle/>
          <a:p>
            <a:endParaRPr lang="en-US" sz="1600" dirty="0"/>
          </a:p>
          <a:p>
            <a:r>
              <a:rPr lang="en-US" sz="1400" dirty="0">
                <a:solidFill>
                  <a:schemeClr val="bg1"/>
                </a:solidFill>
              </a:rPr>
              <a:t>Upon arrival to the U.S., please print  the I-94 form  for</a:t>
            </a:r>
          </a:p>
          <a:p>
            <a:r>
              <a:rPr lang="en-US" sz="1400" dirty="0">
                <a:solidFill>
                  <a:schemeClr val="bg1"/>
                </a:solidFill>
              </a:rPr>
              <a:t>J1 and any J2 visa holders. These may be obtained from </a:t>
            </a:r>
            <a:r>
              <a:rPr lang="en-US" sz="1400" dirty="0">
                <a:solidFill>
                  <a:schemeClr val="bg1"/>
                </a:solidFill>
                <a:hlinkClick r:id="rId4"/>
              </a:rPr>
              <a:t>https://i94.cbp.dhs.gov/I94</a:t>
            </a:r>
            <a:r>
              <a:rPr lang="en-US" sz="1400" dirty="0">
                <a:solidFill>
                  <a:srgbClr val="992528"/>
                </a:solidFill>
                <a:hlinkClick r:id="rId4"/>
              </a:rPr>
              <a:t>/#/home</a:t>
            </a:r>
            <a:r>
              <a:rPr lang="en-US" sz="1400" dirty="0">
                <a:solidFill>
                  <a:srgbClr val="992528"/>
                </a:solidFill>
              </a:rPr>
              <a:t>	</a:t>
            </a:r>
            <a:endParaRPr lang="en-US" sz="1400" dirty="0">
              <a:solidFill>
                <a:schemeClr val="bg1"/>
              </a:solidFill>
            </a:endParaRPr>
          </a:p>
        </p:txBody>
      </p:sp>
      <p:sp>
        <p:nvSpPr>
          <p:cNvPr id="7" name="TextBox 6"/>
          <p:cNvSpPr txBox="1"/>
          <p:nvPr/>
        </p:nvSpPr>
        <p:spPr>
          <a:xfrm>
            <a:off x="1745412" y="360574"/>
            <a:ext cx="823611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SAMPLE DOCUMENTS </a:t>
            </a:r>
          </a:p>
        </p:txBody>
      </p:sp>
      <p:sp>
        <p:nvSpPr>
          <p:cNvPr id="2" name="TextBox 1"/>
          <p:cNvSpPr txBox="1"/>
          <p:nvPr/>
        </p:nvSpPr>
        <p:spPr>
          <a:xfrm>
            <a:off x="2041805" y="5326966"/>
            <a:ext cx="3485657" cy="276999"/>
          </a:xfrm>
          <a:prstGeom prst="rect">
            <a:avLst/>
          </a:prstGeom>
          <a:noFill/>
        </p:spPr>
        <p:txBody>
          <a:bodyPr wrap="square" rtlCol="0">
            <a:spAutoFit/>
          </a:bodyPr>
          <a:lstStyle/>
          <a:p>
            <a:r>
              <a:rPr lang="en-US" sz="1200" dirty="0">
                <a:solidFill>
                  <a:schemeClr val="bg1"/>
                </a:solidFill>
              </a:rPr>
              <a:t>Ruling to 212e two year home residency requirement </a:t>
            </a:r>
          </a:p>
        </p:txBody>
      </p:sp>
      <p:sp>
        <p:nvSpPr>
          <p:cNvPr id="3" name="TextBox 2"/>
          <p:cNvSpPr txBox="1"/>
          <p:nvPr/>
        </p:nvSpPr>
        <p:spPr>
          <a:xfrm>
            <a:off x="2224215" y="3722320"/>
            <a:ext cx="1491049" cy="215444"/>
          </a:xfrm>
          <a:prstGeom prst="rect">
            <a:avLst/>
          </a:prstGeom>
          <a:noFill/>
        </p:spPr>
        <p:txBody>
          <a:bodyPr wrap="square" rtlCol="0">
            <a:spAutoFit/>
          </a:bodyPr>
          <a:lstStyle/>
          <a:p>
            <a:r>
              <a:rPr lang="en-US" sz="800" dirty="0"/>
              <a:t>212e DOES NOT APPLY</a:t>
            </a:r>
          </a:p>
        </p:txBody>
      </p:sp>
      <p:cxnSp>
        <p:nvCxnSpPr>
          <p:cNvPr id="12" name="Straight Connector 11"/>
          <p:cNvCxnSpPr/>
          <p:nvPr/>
        </p:nvCxnSpPr>
        <p:spPr>
          <a:xfrm flipH="1">
            <a:off x="2108885" y="3907064"/>
            <a:ext cx="593126" cy="1425064"/>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0"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5"/>
              </a:rPr>
              <a:t>louisville.edu/</a:t>
            </a:r>
            <a:r>
              <a:rPr lang="en-US" sz="1500" dirty="0" err="1">
                <a:latin typeface="Helvetica Neue Bold Condensed"/>
                <a:ea typeface="+mj-ea"/>
                <a:cs typeface="Helvetica Neue Bold Condensed"/>
                <a:hlinkClick r:id="rId5"/>
              </a:rPr>
              <a:t>internationalcenter</a:t>
            </a:r>
            <a:r>
              <a:rPr lang="en-US" sz="1500" dirty="0">
                <a:latin typeface="Helvetica Neue Bold Condensed"/>
                <a:ea typeface="+mj-ea"/>
                <a:cs typeface="Helvetica Neue Bold Condensed"/>
                <a:hlinkClick r:id="rId5"/>
              </a:rPr>
              <a:t>/</a:t>
            </a:r>
            <a:r>
              <a:rPr lang="en-US" sz="1500" dirty="0" err="1">
                <a:latin typeface="Helvetica Neue Bold Condensed"/>
                <a:ea typeface="+mj-ea"/>
                <a:cs typeface="Helvetica Neue Bold Condensed"/>
                <a:hlinkClick r:id="rId5"/>
              </a:rPr>
              <a:t>isss</a:t>
            </a:r>
            <a:r>
              <a:rPr lang="en-US" sz="1500" dirty="0">
                <a:latin typeface="Helvetica Neue Bold Condensed"/>
                <a:ea typeface="+mj-ea"/>
                <a:cs typeface="Helvetica Neue Bold Condensed"/>
              </a:rPr>
              <a:t> </a:t>
            </a:r>
          </a:p>
        </p:txBody>
      </p:sp>
      <p:sp>
        <p:nvSpPr>
          <p:cNvPr id="17" name="Rectangle 16"/>
          <p:cNvSpPr/>
          <p:nvPr/>
        </p:nvSpPr>
        <p:spPr>
          <a:xfrm>
            <a:off x="0" y="3561806"/>
            <a:ext cx="437431" cy="3296194"/>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0857" y="3674158"/>
            <a:ext cx="302960" cy="3139321"/>
          </a:xfrm>
          <a:prstGeom prst="rect">
            <a:avLst/>
          </a:prstGeom>
          <a:noFill/>
        </p:spPr>
        <p:txBody>
          <a:bodyPr wrap="square" rtlCol="0">
            <a:spAutoFit/>
          </a:bodyPr>
          <a:lstStyle/>
          <a:p>
            <a:pPr algn="ctr"/>
            <a:r>
              <a:rPr lang="en-US" dirty="0">
                <a:solidFill>
                  <a:schemeClr val="bg1"/>
                </a:solidFill>
              </a:rPr>
              <a:t>IMMIGRATION</a:t>
            </a:r>
          </a:p>
        </p:txBody>
      </p:sp>
      <p:sp>
        <p:nvSpPr>
          <p:cNvPr id="11" name="Oval 10"/>
          <p:cNvSpPr/>
          <p:nvPr/>
        </p:nvSpPr>
        <p:spPr>
          <a:xfrm>
            <a:off x="2041805" y="5272002"/>
            <a:ext cx="97224" cy="1267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41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437431" y="1089114"/>
            <a:ext cx="10967588" cy="5170087"/>
          </a:xfrm>
          <a:prstGeom prst="roundRect">
            <a:avLst>
              <a:gd name="adj" fmla="val 5200"/>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4863786" y="3562798"/>
            <a:ext cx="2839920" cy="780777"/>
          </a:xfrm>
          <a:prstGeom prst="rect">
            <a:avLst/>
          </a:prstGeom>
          <a:solidFill>
            <a:schemeClr val="bg1">
              <a:lumMod val="75000"/>
            </a:schemeClr>
          </a:solidFill>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sz="1400" dirty="0">
              <a:solidFill>
                <a:prstClr val="white"/>
              </a:solidFill>
              <a:latin typeface="Helvetica Neue"/>
            </a:endParaRPr>
          </a:p>
        </p:txBody>
      </p:sp>
      <p:sp>
        <p:nvSpPr>
          <p:cNvPr id="21" name="Rectangle 20"/>
          <p:cNvSpPr/>
          <p:nvPr/>
        </p:nvSpPr>
        <p:spPr>
          <a:xfrm>
            <a:off x="4540380" y="1968610"/>
            <a:ext cx="2217073" cy="827177"/>
          </a:xfrm>
          <a:prstGeom prst="rect">
            <a:avLst/>
          </a:prstGeom>
          <a:solidFill>
            <a:schemeClr val="bg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dirty="0">
              <a:solidFill>
                <a:prstClr val="white"/>
              </a:solidFill>
              <a:latin typeface="Helvetica Neue"/>
            </a:endParaRPr>
          </a:p>
        </p:txBody>
      </p:sp>
      <p:sp>
        <p:nvSpPr>
          <p:cNvPr id="2" name="Rectangle 1"/>
          <p:cNvSpPr/>
          <p:nvPr/>
        </p:nvSpPr>
        <p:spPr>
          <a:xfrm>
            <a:off x="736871" y="1787468"/>
            <a:ext cx="2952240" cy="1431214"/>
          </a:xfrm>
          <a:prstGeom prst="rect">
            <a:avLst/>
          </a:prstGeom>
          <a:solidFill>
            <a:schemeClr val="tx1">
              <a:lumMod val="50000"/>
              <a:lumOff val="50000"/>
            </a:schemeClr>
          </a:solidFill>
          <a:ln w="19050">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sz="1400" dirty="0">
              <a:solidFill>
                <a:prstClr val="white"/>
              </a:solidFill>
              <a:latin typeface="Helvetica Neue"/>
            </a:endParaRPr>
          </a:p>
        </p:txBody>
      </p:sp>
      <p:sp>
        <p:nvSpPr>
          <p:cNvPr id="7" name="Right Arrow 6"/>
          <p:cNvSpPr/>
          <p:nvPr/>
        </p:nvSpPr>
        <p:spPr>
          <a:xfrm>
            <a:off x="6944084" y="2198444"/>
            <a:ext cx="437222" cy="455700"/>
          </a:xfrm>
          <a:prstGeom prst="rightArrow">
            <a:avLst/>
          </a:prstGeom>
          <a:solidFill>
            <a:schemeClr val="tx1"/>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400" dirty="0">
              <a:solidFill>
                <a:prstClr val="white"/>
              </a:solidFill>
              <a:latin typeface="Helvetica Neue"/>
            </a:endParaRPr>
          </a:p>
        </p:txBody>
      </p:sp>
      <p:sp>
        <p:nvSpPr>
          <p:cNvPr id="8" name="TextBox 7"/>
          <p:cNvSpPr txBox="1"/>
          <p:nvPr/>
        </p:nvSpPr>
        <p:spPr>
          <a:xfrm>
            <a:off x="5950063" y="1936636"/>
            <a:ext cx="773202" cy="307777"/>
          </a:xfrm>
          <a:prstGeom prst="rect">
            <a:avLst/>
          </a:prstGeom>
          <a:noFill/>
        </p:spPr>
        <p:txBody>
          <a:bodyPr wrap="square" rtlCol="0">
            <a:spAutoFit/>
          </a:bodyPr>
          <a:lstStyle/>
          <a:p>
            <a:pPr defTabSz="457200"/>
            <a:endParaRPr lang="en-US" sz="1400" dirty="0">
              <a:solidFill>
                <a:prstClr val="black"/>
              </a:solidFill>
              <a:latin typeface="Helvetica Neue"/>
            </a:endParaRPr>
          </a:p>
        </p:txBody>
      </p:sp>
      <p:sp>
        <p:nvSpPr>
          <p:cNvPr id="61" name="TextBox 60"/>
          <p:cNvSpPr txBox="1"/>
          <p:nvPr/>
        </p:nvSpPr>
        <p:spPr>
          <a:xfrm>
            <a:off x="9120686" y="1231613"/>
            <a:ext cx="1757223" cy="600164"/>
          </a:xfrm>
          <a:prstGeom prst="rect">
            <a:avLst/>
          </a:prstGeom>
          <a:solidFill>
            <a:schemeClr val="bg1">
              <a:lumMod val="75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457200"/>
            <a:r>
              <a:rPr lang="en-US" sz="1100" b="1" dirty="0">
                <a:solidFill>
                  <a:schemeClr val="tx1"/>
                </a:solidFill>
                <a:latin typeface="Helvetica Neue"/>
              </a:rPr>
              <a:t>You may or may not need a Secondary Inspection</a:t>
            </a:r>
          </a:p>
        </p:txBody>
      </p:sp>
      <p:sp>
        <p:nvSpPr>
          <p:cNvPr id="6" name="TextBox 5"/>
          <p:cNvSpPr txBox="1"/>
          <p:nvPr/>
        </p:nvSpPr>
        <p:spPr>
          <a:xfrm>
            <a:off x="799225" y="1888902"/>
            <a:ext cx="3002618" cy="1169551"/>
          </a:xfrm>
          <a:prstGeom prst="rect">
            <a:avLst/>
          </a:prstGeom>
        </p:spPr>
        <p:txBody>
          <a:bodyPr vert="horz" wrap="square" rtlCol="0" anchor="b">
            <a:spAutoFit/>
          </a:bodyPr>
          <a:lstStyle/>
          <a:p>
            <a:pPr marL="171450" indent="-171450" defTabSz="457200">
              <a:buFont typeface="Arial" panose="020B0604020202020204" pitchFamily="34" charset="0"/>
              <a:buChar char="•"/>
            </a:pPr>
            <a:r>
              <a:rPr lang="en-US" sz="1400" dirty="0">
                <a:solidFill>
                  <a:schemeClr val="bg1"/>
                </a:solidFill>
                <a:latin typeface="Helvetica Neue"/>
              </a:rPr>
              <a:t>Have a valid passport</a:t>
            </a:r>
            <a:endParaRPr lang="en-US" sz="1400" b="1" dirty="0">
              <a:solidFill>
                <a:schemeClr val="bg1"/>
              </a:solidFill>
              <a:latin typeface="Helvetica Neue"/>
            </a:endParaRPr>
          </a:p>
          <a:p>
            <a:pPr marL="171450" indent="-171450" defTabSz="457200">
              <a:buFont typeface="Arial" panose="020B0604020202020204" pitchFamily="34" charset="0"/>
              <a:buChar char="•"/>
            </a:pPr>
            <a:r>
              <a:rPr lang="en-US" sz="1400" dirty="0">
                <a:solidFill>
                  <a:schemeClr val="bg1"/>
                </a:solidFill>
                <a:latin typeface="Helvetica Neue"/>
              </a:rPr>
              <a:t>Apply for entry visa</a:t>
            </a:r>
          </a:p>
          <a:p>
            <a:pPr marL="171450" indent="-171450" defTabSz="457200">
              <a:buFont typeface="Arial" panose="020B0604020202020204" pitchFamily="34" charset="0"/>
              <a:buChar char="•"/>
            </a:pPr>
            <a:r>
              <a:rPr lang="en-US" sz="1400" dirty="0">
                <a:solidFill>
                  <a:schemeClr val="bg1"/>
                </a:solidFill>
                <a:latin typeface="Helvetica Neue"/>
              </a:rPr>
              <a:t>DS-2019 form (J-1 scholar and student)</a:t>
            </a:r>
          </a:p>
          <a:p>
            <a:pPr marL="171450" indent="-171450" defTabSz="457200">
              <a:buFont typeface="Arial" panose="020B0604020202020204" pitchFamily="34" charset="0"/>
              <a:buChar char="•"/>
            </a:pPr>
            <a:r>
              <a:rPr lang="en-US" sz="1400" dirty="0">
                <a:solidFill>
                  <a:schemeClr val="bg1"/>
                </a:solidFill>
                <a:latin typeface="Helvetica Neue"/>
              </a:rPr>
              <a:t>SEVIS Receipt for I-901 fee</a:t>
            </a:r>
          </a:p>
        </p:txBody>
      </p:sp>
      <p:sp>
        <p:nvSpPr>
          <p:cNvPr id="13" name="TextBox 12"/>
          <p:cNvSpPr txBox="1"/>
          <p:nvPr/>
        </p:nvSpPr>
        <p:spPr>
          <a:xfrm>
            <a:off x="4515444" y="2064432"/>
            <a:ext cx="2221753" cy="738664"/>
          </a:xfrm>
          <a:prstGeom prst="rect">
            <a:avLst/>
          </a:prstGeom>
        </p:spPr>
        <p:txBody>
          <a:bodyPr vert="horz" wrap="square" rtlCol="0" anchor="b">
            <a:spAutoFit/>
          </a:bodyPr>
          <a:lstStyle/>
          <a:p>
            <a:pPr algn="ctr" defTabSz="457200">
              <a:spcBef>
                <a:spcPct val="0"/>
              </a:spcBef>
            </a:pPr>
            <a:r>
              <a:rPr lang="en-US" sz="1400" b="1" dirty="0">
                <a:solidFill>
                  <a:prstClr val="black"/>
                </a:solidFill>
                <a:latin typeface="Helvetica Neue"/>
              </a:rPr>
              <a:t>Complete a Customs Border Protection Declaration  Form </a:t>
            </a:r>
          </a:p>
        </p:txBody>
      </p:sp>
      <p:sp>
        <p:nvSpPr>
          <p:cNvPr id="18" name="TextBox 17"/>
          <p:cNvSpPr txBox="1"/>
          <p:nvPr/>
        </p:nvSpPr>
        <p:spPr>
          <a:xfrm>
            <a:off x="4665432" y="3738544"/>
            <a:ext cx="3392486" cy="738664"/>
          </a:xfrm>
          <a:prstGeom prst="rect">
            <a:avLst/>
          </a:prstGeom>
        </p:spPr>
        <p:txBody>
          <a:bodyPr vert="horz" wrap="square" rtlCol="0" anchor="b">
            <a:spAutoFit/>
          </a:bodyPr>
          <a:lstStyle/>
          <a:p>
            <a:pPr algn="ctr" defTabSz="457200"/>
            <a:r>
              <a:rPr lang="en-US" sz="1400" b="1" dirty="0">
                <a:solidFill>
                  <a:prstClr val="black"/>
                </a:solidFill>
                <a:latin typeface="Helvetica Neue"/>
              </a:rPr>
              <a:t>Declaration form to CBP officer </a:t>
            </a:r>
          </a:p>
          <a:p>
            <a:pPr algn="ctr" defTabSz="457200"/>
            <a:r>
              <a:rPr lang="en-US" sz="1400" b="1" dirty="0">
                <a:solidFill>
                  <a:prstClr val="black"/>
                </a:solidFill>
                <a:latin typeface="Helvetica Neue"/>
              </a:rPr>
              <a:t>(luggage may be inspected)</a:t>
            </a:r>
            <a:br>
              <a:rPr lang="en-US" sz="1400" b="1" dirty="0">
                <a:solidFill>
                  <a:prstClr val="black"/>
                </a:solidFill>
                <a:latin typeface="Helvetica Neue"/>
              </a:rPr>
            </a:br>
            <a:r>
              <a:rPr lang="en-US" sz="1400" dirty="0">
                <a:solidFill>
                  <a:prstClr val="black"/>
                </a:solidFill>
                <a:latin typeface="Helvetica Neue"/>
              </a:rPr>
              <a:t>  </a:t>
            </a:r>
          </a:p>
        </p:txBody>
      </p:sp>
      <p:sp>
        <p:nvSpPr>
          <p:cNvPr id="36" name="Rectangle 35"/>
          <p:cNvSpPr/>
          <p:nvPr/>
        </p:nvSpPr>
        <p:spPr>
          <a:xfrm>
            <a:off x="7499762" y="1915866"/>
            <a:ext cx="2102365" cy="912552"/>
          </a:xfrm>
          <a:prstGeom prst="rect">
            <a:avLst/>
          </a:prstGeom>
          <a:solidFill>
            <a:schemeClr val="bg1">
              <a:lumMod val="75000"/>
            </a:schemeClr>
          </a:solidFill>
          <a:ln w="12700">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sz="1400" dirty="0">
              <a:solidFill>
                <a:prstClr val="white"/>
              </a:solidFill>
              <a:latin typeface="Helvetica Neue"/>
            </a:endParaRPr>
          </a:p>
        </p:txBody>
      </p:sp>
      <p:sp>
        <p:nvSpPr>
          <p:cNvPr id="19" name="TextBox 18"/>
          <p:cNvSpPr txBox="1"/>
          <p:nvPr/>
        </p:nvSpPr>
        <p:spPr>
          <a:xfrm>
            <a:off x="7420791" y="2064432"/>
            <a:ext cx="2291817" cy="738664"/>
          </a:xfrm>
          <a:prstGeom prst="rect">
            <a:avLst/>
          </a:prstGeom>
        </p:spPr>
        <p:txBody>
          <a:bodyPr vert="horz" wrap="square" rtlCol="0" anchor="b">
            <a:spAutoFit/>
          </a:bodyPr>
          <a:lstStyle/>
          <a:p>
            <a:pPr algn="ctr" defTabSz="457200">
              <a:spcBef>
                <a:spcPct val="0"/>
              </a:spcBef>
            </a:pPr>
            <a:r>
              <a:rPr lang="en-US" sz="1400" b="1" dirty="0">
                <a:solidFill>
                  <a:prstClr val="black"/>
                </a:solidFill>
                <a:latin typeface="Helvetica Neue"/>
              </a:rPr>
              <a:t> Go to Inspection area</a:t>
            </a:r>
          </a:p>
          <a:p>
            <a:pPr algn="ctr" defTabSz="457200">
              <a:spcBef>
                <a:spcPct val="0"/>
              </a:spcBef>
            </a:pPr>
            <a:r>
              <a:rPr lang="en-US" sz="1400" b="1" dirty="0">
                <a:solidFill>
                  <a:prstClr val="black"/>
                </a:solidFill>
                <a:latin typeface="Helvetica Neue"/>
                <a:cs typeface="Helvetica Neue Bold Condensed"/>
              </a:rPr>
              <a:t>for Customs and Border Protection</a:t>
            </a:r>
            <a:endParaRPr lang="en-US" sz="1400" b="1" dirty="0">
              <a:solidFill>
                <a:prstClr val="black"/>
              </a:solidFill>
              <a:latin typeface="Helvetica Neue"/>
            </a:endParaRPr>
          </a:p>
        </p:txBody>
      </p:sp>
      <p:sp>
        <p:nvSpPr>
          <p:cNvPr id="37" name="Rectangle 36"/>
          <p:cNvSpPr/>
          <p:nvPr/>
        </p:nvSpPr>
        <p:spPr>
          <a:xfrm>
            <a:off x="8621641" y="3559979"/>
            <a:ext cx="1728246" cy="755363"/>
          </a:xfrm>
          <a:prstGeom prst="rect">
            <a:avLst/>
          </a:prstGeom>
          <a:solidFill>
            <a:schemeClr val="bg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400" dirty="0">
              <a:solidFill>
                <a:prstClr val="white"/>
              </a:solidFill>
              <a:latin typeface="Helvetica Neue"/>
            </a:endParaRPr>
          </a:p>
        </p:txBody>
      </p:sp>
      <p:sp>
        <p:nvSpPr>
          <p:cNvPr id="11" name="TextBox 10"/>
          <p:cNvSpPr txBox="1"/>
          <p:nvPr/>
        </p:nvSpPr>
        <p:spPr>
          <a:xfrm>
            <a:off x="8697002" y="3550888"/>
            <a:ext cx="1583143" cy="738664"/>
          </a:xfrm>
          <a:prstGeom prst="rect">
            <a:avLst/>
          </a:prstGeom>
        </p:spPr>
        <p:txBody>
          <a:bodyPr vert="horz" wrap="square" rtlCol="0" anchor="b">
            <a:spAutoFit/>
          </a:bodyPr>
          <a:lstStyle/>
          <a:p>
            <a:pPr algn="ctr" defTabSz="457200"/>
            <a:r>
              <a:rPr lang="en-US" sz="1400" b="1" dirty="0">
                <a:solidFill>
                  <a:prstClr val="black"/>
                </a:solidFill>
                <a:latin typeface="Helvetica Neue"/>
              </a:rPr>
              <a:t>Pick up your luggage at carousel</a:t>
            </a:r>
          </a:p>
        </p:txBody>
      </p:sp>
      <p:sp>
        <p:nvSpPr>
          <p:cNvPr id="12" name="Right Arrow 11"/>
          <p:cNvSpPr/>
          <p:nvPr/>
        </p:nvSpPr>
        <p:spPr>
          <a:xfrm rot="19141921">
            <a:off x="8634770" y="1378748"/>
            <a:ext cx="400642" cy="428586"/>
          </a:xfrm>
          <a:prstGeom prst="rightArrow">
            <a:avLst/>
          </a:prstGeom>
          <a:solidFill>
            <a:schemeClr val="bg1">
              <a:lumMod val="75000"/>
            </a:schemeClr>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400" dirty="0">
              <a:solidFill>
                <a:prstClr val="white"/>
              </a:solidFill>
              <a:latin typeface="Helvetica Neue"/>
            </a:endParaRPr>
          </a:p>
        </p:txBody>
      </p:sp>
      <p:sp>
        <p:nvSpPr>
          <p:cNvPr id="5" name="TextBox 4"/>
          <p:cNvSpPr txBox="1"/>
          <p:nvPr/>
        </p:nvSpPr>
        <p:spPr>
          <a:xfrm>
            <a:off x="4446342" y="1401912"/>
            <a:ext cx="2604718" cy="523220"/>
          </a:xfrm>
          <a:prstGeom prst="rect">
            <a:avLst/>
          </a:prstGeom>
          <a:noFill/>
        </p:spPr>
        <p:txBody>
          <a:bodyPr wrap="square" rtlCol="0">
            <a:spAutoFit/>
          </a:bodyPr>
          <a:lstStyle/>
          <a:p>
            <a:r>
              <a:rPr lang="en-US" sz="1400" b="1" dirty="0">
                <a:solidFill>
                  <a:schemeClr val="bg1"/>
                </a:solidFill>
                <a:latin typeface="Helvetica Neue"/>
              </a:rPr>
              <a:t>Arrival to the initial port of entry in the U.S.</a:t>
            </a:r>
          </a:p>
        </p:txBody>
      </p:sp>
      <p:sp>
        <p:nvSpPr>
          <p:cNvPr id="30" name="Right Arrow 29"/>
          <p:cNvSpPr/>
          <p:nvPr/>
        </p:nvSpPr>
        <p:spPr>
          <a:xfrm>
            <a:off x="3867727" y="2244413"/>
            <a:ext cx="437222" cy="455700"/>
          </a:xfrm>
          <a:prstGeom prst="rightArrow">
            <a:avLst/>
          </a:prstGeom>
          <a:solidFill>
            <a:schemeClr val="tx1"/>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400" dirty="0">
              <a:solidFill>
                <a:prstClr val="white"/>
              </a:solidFill>
              <a:latin typeface="Helvetica Neue"/>
            </a:endParaRPr>
          </a:p>
        </p:txBody>
      </p:sp>
      <p:sp>
        <p:nvSpPr>
          <p:cNvPr id="31" name="Right Arrow 30"/>
          <p:cNvSpPr/>
          <p:nvPr/>
        </p:nvSpPr>
        <p:spPr>
          <a:xfrm rot="5400000">
            <a:off x="9129483" y="2949962"/>
            <a:ext cx="472664" cy="421532"/>
          </a:xfrm>
          <a:prstGeom prst="rightArrow">
            <a:avLst/>
          </a:prstGeom>
          <a:solidFill>
            <a:schemeClr val="tx1"/>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400" dirty="0">
              <a:solidFill>
                <a:prstClr val="white"/>
              </a:solidFill>
              <a:latin typeface="Helvetica Neue"/>
            </a:endParaRPr>
          </a:p>
        </p:txBody>
      </p:sp>
      <p:sp>
        <p:nvSpPr>
          <p:cNvPr id="32" name="Right Arrow 31"/>
          <p:cNvSpPr/>
          <p:nvPr/>
        </p:nvSpPr>
        <p:spPr>
          <a:xfrm rot="5400000">
            <a:off x="6100332" y="4512928"/>
            <a:ext cx="472664" cy="421532"/>
          </a:xfrm>
          <a:prstGeom prst="rightArrow">
            <a:avLst/>
          </a:prstGeom>
          <a:solidFill>
            <a:schemeClr val="tx1"/>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400" dirty="0">
              <a:solidFill>
                <a:prstClr val="white"/>
              </a:solidFill>
              <a:latin typeface="Helvetica Neue"/>
            </a:endParaRPr>
          </a:p>
        </p:txBody>
      </p:sp>
      <p:sp>
        <p:nvSpPr>
          <p:cNvPr id="33" name="Rectangle 32"/>
          <p:cNvSpPr/>
          <p:nvPr/>
        </p:nvSpPr>
        <p:spPr>
          <a:xfrm>
            <a:off x="5473235" y="5103277"/>
            <a:ext cx="2633356" cy="583301"/>
          </a:xfrm>
          <a:prstGeom prst="rect">
            <a:avLst/>
          </a:prstGeom>
          <a:solidFill>
            <a:schemeClr val="tx1">
              <a:lumMod val="50000"/>
              <a:lumOff val="50000"/>
            </a:schemeClr>
          </a:solidFill>
          <a:ln w="19050">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sz="1400" dirty="0">
              <a:solidFill>
                <a:prstClr val="white"/>
              </a:solidFill>
              <a:latin typeface="Helvetica Neue"/>
            </a:endParaRPr>
          </a:p>
        </p:txBody>
      </p:sp>
      <p:sp>
        <p:nvSpPr>
          <p:cNvPr id="20" name="TextBox 19"/>
          <p:cNvSpPr txBox="1"/>
          <p:nvPr/>
        </p:nvSpPr>
        <p:spPr>
          <a:xfrm>
            <a:off x="5429189" y="5103277"/>
            <a:ext cx="2708864" cy="738664"/>
          </a:xfrm>
          <a:prstGeom prst="rect">
            <a:avLst/>
          </a:prstGeom>
          <a:noFill/>
        </p:spPr>
        <p:txBody>
          <a:bodyPr wrap="square" rtlCol="0">
            <a:spAutoFit/>
          </a:bodyPr>
          <a:lstStyle/>
          <a:p>
            <a:pPr algn="ctr"/>
            <a:r>
              <a:rPr lang="en-US" sz="1400" b="1" dirty="0">
                <a:latin typeface="Helvetica Neue"/>
              </a:rPr>
              <a:t>Exit or connect to your next flight</a:t>
            </a:r>
          </a:p>
          <a:p>
            <a:endParaRPr lang="en-US" sz="1400" dirty="0">
              <a:latin typeface="Helvetica Neue"/>
            </a:endParaRPr>
          </a:p>
        </p:txBody>
      </p:sp>
      <p:sp>
        <p:nvSpPr>
          <p:cNvPr id="35" name="Right Arrow 34"/>
          <p:cNvSpPr/>
          <p:nvPr/>
        </p:nvSpPr>
        <p:spPr>
          <a:xfrm rot="10800000">
            <a:off x="7910122" y="3773416"/>
            <a:ext cx="437222" cy="455700"/>
          </a:xfrm>
          <a:prstGeom prst="rightArrow">
            <a:avLst/>
          </a:prstGeom>
          <a:solidFill>
            <a:schemeClr val="tx1"/>
          </a:solid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endParaRPr lang="en-US" sz="1400" dirty="0">
              <a:solidFill>
                <a:prstClr val="white"/>
              </a:solidFill>
              <a:latin typeface="Helvetica Neue"/>
            </a:endParaRPr>
          </a:p>
        </p:txBody>
      </p:sp>
      <p:sp>
        <p:nvSpPr>
          <p:cNvPr id="38" name="TextBox 37"/>
          <p:cNvSpPr txBox="1"/>
          <p:nvPr/>
        </p:nvSpPr>
        <p:spPr>
          <a:xfrm>
            <a:off x="1117476" y="1413971"/>
            <a:ext cx="2604718" cy="307777"/>
          </a:xfrm>
          <a:prstGeom prst="rect">
            <a:avLst/>
          </a:prstGeom>
          <a:noFill/>
        </p:spPr>
        <p:txBody>
          <a:bodyPr wrap="square" rtlCol="0">
            <a:spAutoFit/>
          </a:bodyPr>
          <a:lstStyle/>
          <a:p>
            <a:r>
              <a:rPr lang="en-US" sz="1400" b="1" dirty="0">
                <a:solidFill>
                  <a:schemeClr val="bg1"/>
                </a:solidFill>
                <a:latin typeface="Helvetica Neue"/>
              </a:rPr>
              <a:t>Before traveling to the U.S.</a:t>
            </a:r>
          </a:p>
        </p:txBody>
      </p:sp>
      <p:sp>
        <p:nvSpPr>
          <p:cNvPr id="34" name="Rectangle 33"/>
          <p:cNvSpPr/>
          <p:nvPr/>
        </p:nvSpPr>
        <p:spPr>
          <a:xfrm>
            <a:off x="-1" y="6277342"/>
            <a:ext cx="12077267"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4"/>
              </a:rPr>
              <a:t>louisville.edu/</a:t>
            </a:r>
            <a:r>
              <a:rPr lang="en-US" sz="1500" dirty="0" err="1">
                <a:latin typeface="Helvetica Neue Bold Condensed"/>
                <a:ea typeface="+mj-ea"/>
                <a:cs typeface="Helvetica Neue Bold Condensed"/>
                <a:hlinkClick r:id="rId4"/>
              </a:rPr>
              <a:t>internationalcenter</a:t>
            </a:r>
            <a:r>
              <a:rPr lang="en-US" sz="1500" dirty="0">
                <a:latin typeface="Helvetica Neue Bold Condensed"/>
                <a:ea typeface="+mj-ea"/>
                <a:cs typeface="Helvetica Neue Bold Condensed"/>
                <a:hlinkClick r:id="rId4"/>
              </a:rPr>
              <a:t>/</a:t>
            </a:r>
            <a:r>
              <a:rPr lang="en-US" sz="1500" dirty="0" err="1">
                <a:latin typeface="Helvetica Neue Bold Condensed"/>
                <a:ea typeface="+mj-ea"/>
                <a:cs typeface="Helvetica Neue Bold Condensed"/>
                <a:hlinkClick r:id="rId4"/>
              </a:rPr>
              <a:t>isss</a:t>
            </a:r>
            <a:r>
              <a:rPr lang="en-US" sz="1500" dirty="0">
                <a:latin typeface="Helvetica Neue Bold Condensed"/>
                <a:ea typeface="+mj-ea"/>
                <a:cs typeface="Helvetica Neue Bold Condensed"/>
              </a:rPr>
              <a:t> </a:t>
            </a:r>
          </a:p>
        </p:txBody>
      </p:sp>
      <p:sp>
        <p:nvSpPr>
          <p:cNvPr id="40" name="Rectangle 39"/>
          <p:cNvSpPr/>
          <p:nvPr/>
        </p:nvSpPr>
        <p:spPr>
          <a:xfrm>
            <a:off x="0" y="3561806"/>
            <a:ext cx="437431" cy="3296194"/>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90857" y="3674158"/>
            <a:ext cx="302960" cy="3139321"/>
          </a:xfrm>
          <a:prstGeom prst="rect">
            <a:avLst/>
          </a:prstGeom>
          <a:noFill/>
        </p:spPr>
        <p:txBody>
          <a:bodyPr wrap="square" rtlCol="0">
            <a:spAutoFit/>
          </a:bodyPr>
          <a:lstStyle/>
          <a:p>
            <a:pPr algn="ctr"/>
            <a:r>
              <a:rPr lang="en-US" dirty="0">
                <a:solidFill>
                  <a:schemeClr val="bg1"/>
                </a:solidFill>
              </a:rPr>
              <a:t>IMMIGRATION</a:t>
            </a:r>
          </a:p>
        </p:txBody>
      </p:sp>
      <p:sp>
        <p:nvSpPr>
          <p:cNvPr id="43" name="TextBox 42"/>
          <p:cNvSpPr txBox="1"/>
          <p:nvPr/>
        </p:nvSpPr>
        <p:spPr>
          <a:xfrm>
            <a:off x="1745412" y="360574"/>
            <a:ext cx="823611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IMMIGRATION</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218" y="2535533"/>
            <a:ext cx="2989423" cy="3857320"/>
          </a:xfrm>
          <a:prstGeom prst="rect">
            <a:avLst/>
          </a:prstGeom>
        </p:spPr>
      </p:pic>
    </p:spTree>
    <p:custDataLst>
      <p:tags r:id="rId1"/>
    </p:custDataLst>
    <p:extLst>
      <p:ext uri="{BB962C8B-B14F-4D97-AF65-F5344CB8AC3E}">
        <p14:creationId xmlns:p14="http://schemas.microsoft.com/office/powerpoint/2010/main" val="3357405847"/>
      </p:ext>
    </p:extLst>
  </p:cSld>
  <p:clrMapOvr>
    <a:masterClrMapping/>
  </p:clrMapOvr>
  <mc:AlternateContent xmlns:mc="http://schemas.openxmlformats.org/markup-compatibility/2006" xmlns:p14="http://schemas.microsoft.com/office/powerpoint/2010/main">
    <mc:Choice Requires="p14">
      <p:transition spd="slow" p14:dur="2000" advTm="104263"/>
    </mc:Choice>
    <mc:Fallback xmlns="">
      <p:transition spd="slow" advTm="1042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2205" y="1157507"/>
            <a:ext cx="10967588" cy="4957532"/>
          </a:xfrm>
          <a:prstGeom prst="roundRect">
            <a:avLst>
              <a:gd name="adj" fmla="val 4708"/>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p:cNvSpPr/>
          <p:nvPr/>
        </p:nvSpPr>
        <p:spPr>
          <a:xfrm>
            <a:off x="1137137" y="1878400"/>
            <a:ext cx="6510090" cy="3970318"/>
          </a:xfrm>
          <a:prstGeom prst="rect">
            <a:avLst/>
          </a:prstGeom>
        </p:spPr>
        <p:txBody>
          <a:bodyPr wrap="square">
            <a:spAutoFit/>
          </a:bodyPr>
          <a:lstStyle/>
          <a:p>
            <a:r>
              <a:rPr lang="en-US" dirty="0">
                <a:solidFill>
                  <a:schemeClr val="bg1"/>
                </a:solidFill>
                <a:latin typeface="Helvetica Neue"/>
                <a:ea typeface="Times New Roman" panose="02020603050405020304" pitchFamily="18" charset="0"/>
              </a:rPr>
              <a:t>You may enter the U.S. as early as 30 days prior to the start date listed on your Form DS-2019.  However, you are not allowed to begin working until your start date which is listed on your Form DS-2019.</a:t>
            </a:r>
          </a:p>
          <a:p>
            <a:endParaRPr lang="en-US" dirty="0">
              <a:solidFill>
                <a:schemeClr val="bg1"/>
              </a:solidFill>
              <a:latin typeface="Helvetica Neue"/>
              <a:ea typeface="Times New Roman" panose="02020603050405020304" pitchFamily="18" charset="0"/>
            </a:endParaRPr>
          </a:p>
          <a:p>
            <a:r>
              <a:rPr lang="en-US" dirty="0">
                <a:solidFill>
                  <a:schemeClr val="bg1"/>
                </a:solidFill>
                <a:latin typeface="Helvetica Neue"/>
                <a:ea typeface="Times New Roman" panose="02020603050405020304" pitchFamily="18" charset="0"/>
              </a:rPr>
              <a:t>You must depart the U.S. within 30 Days from the end date listed on your Form DS-2019. The end date listed on your Form DS-2019 is the last day you are allowed to work in your department. </a:t>
            </a:r>
          </a:p>
          <a:p>
            <a:r>
              <a:rPr lang="en-US" b="1" dirty="0">
                <a:solidFill>
                  <a:schemeClr val="bg1"/>
                </a:solidFill>
                <a:latin typeface="Helvetica Neue"/>
                <a:ea typeface="Times New Roman" panose="02020603050405020304" pitchFamily="18" charset="0"/>
              </a:rPr>
              <a:t> </a:t>
            </a:r>
          </a:p>
          <a:p>
            <a:r>
              <a:rPr lang="en-US" dirty="0">
                <a:solidFill>
                  <a:schemeClr val="bg1"/>
                </a:solidFill>
                <a:latin typeface="Helvetica Neue"/>
                <a:ea typeface="Times New Roman" panose="02020603050405020304" pitchFamily="18" charset="0"/>
              </a:rPr>
              <a:t>You should be leaving the U.S. by the 30</a:t>
            </a:r>
            <a:r>
              <a:rPr lang="en-US" baseline="30000" dirty="0">
                <a:solidFill>
                  <a:schemeClr val="bg1"/>
                </a:solidFill>
                <a:latin typeface="Helvetica Neue"/>
                <a:ea typeface="Times New Roman" panose="02020603050405020304" pitchFamily="18" charset="0"/>
              </a:rPr>
              <a:t>th</a:t>
            </a:r>
            <a:r>
              <a:rPr lang="en-US" dirty="0">
                <a:solidFill>
                  <a:schemeClr val="bg1"/>
                </a:solidFill>
                <a:latin typeface="Helvetica Neue"/>
                <a:ea typeface="Times New Roman" panose="02020603050405020304" pitchFamily="18" charset="0"/>
              </a:rPr>
              <a:t> day unless you have applied for a change of status with Immigration. Please note that travel outside the U.S. and return during this grace period is not allowed under the J-1 Program</a:t>
            </a:r>
            <a:r>
              <a:rPr lang="en-US"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4" name="TextBox 3"/>
          <p:cNvSpPr txBox="1"/>
          <p:nvPr/>
        </p:nvSpPr>
        <p:spPr>
          <a:xfrm>
            <a:off x="1883243" y="427243"/>
            <a:ext cx="9296591"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IMMIGRATION / 30-DAY GRACE PERIODS</a:t>
            </a:r>
          </a:p>
        </p:txBody>
      </p:sp>
      <p:sp>
        <p:nvSpPr>
          <p:cNvPr id="7" name="TextBox 6"/>
          <p:cNvSpPr txBox="1"/>
          <p:nvPr/>
        </p:nvSpPr>
        <p:spPr>
          <a:xfrm>
            <a:off x="8277789" y="1689127"/>
            <a:ext cx="2175029" cy="2400657"/>
          </a:xfrm>
          <a:prstGeom prst="rect">
            <a:avLst/>
          </a:prstGeom>
          <a:noFill/>
        </p:spPr>
        <p:txBody>
          <a:bodyPr wrap="square" rtlCol="0">
            <a:spAutoFit/>
          </a:bodyPr>
          <a:lstStyle/>
          <a:p>
            <a:pPr algn="ctr"/>
            <a:r>
              <a:rPr lang="en-US" sz="15000" b="1" dirty="0">
                <a:solidFill>
                  <a:srgbClr val="C00000"/>
                </a:solidFill>
              </a:rPr>
              <a:t>30</a:t>
            </a:r>
            <a:endParaRPr lang="en-US" sz="10000" b="1" dirty="0">
              <a:solidFill>
                <a:srgbClr val="C00000"/>
              </a:solidFill>
            </a:endParaRPr>
          </a:p>
        </p:txBody>
      </p:sp>
      <p:sp>
        <p:nvSpPr>
          <p:cNvPr id="8" name="TextBox 7"/>
          <p:cNvSpPr txBox="1"/>
          <p:nvPr/>
        </p:nvSpPr>
        <p:spPr>
          <a:xfrm>
            <a:off x="8126868" y="3455918"/>
            <a:ext cx="2858610" cy="1631216"/>
          </a:xfrm>
          <a:prstGeom prst="rect">
            <a:avLst/>
          </a:prstGeom>
          <a:noFill/>
        </p:spPr>
        <p:txBody>
          <a:bodyPr wrap="square" rtlCol="0">
            <a:spAutoFit/>
          </a:bodyPr>
          <a:lstStyle/>
          <a:p>
            <a:r>
              <a:rPr lang="en-US" sz="9600" dirty="0">
                <a:solidFill>
                  <a:schemeClr val="bg1"/>
                </a:solidFill>
              </a:rPr>
              <a:t>DAYS</a:t>
            </a:r>
            <a:endParaRPr lang="en-US" dirty="0"/>
          </a:p>
        </p:txBody>
      </p:sp>
      <p:sp>
        <p:nvSpPr>
          <p:cNvPr id="9" name="Rectangle 8"/>
          <p:cNvSpPr/>
          <p:nvPr/>
        </p:nvSpPr>
        <p:spPr>
          <a:xfrm>
            <a:off x="-1" y="6277342"/>
            <a:ext cx="12192001"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sp>
        <p:nvSpPr>
          <p:cNvPr id="12" name="Rectangle 11"/>
          <p:cNvSpPr/>
          <p:nvPr/>
        </p:nvSpPr>
        <p:spPr>
          <a:xfrm>
            <a:off x="0" y="3561806"/>
            <a:ext cx="437431" cy="3296194"/>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0857" y="3674158"/>
            <a:ext cx="302960" cy="3139321"/>
          </a:xfrm>
          <a:prstGeom prst="rect">
            <a:avLst/>
          </a:prstGeom>
          <a:noFill/>
        </p:spPr>
        <p:txBody>
          <a:bodyPr wrap="square" rtlCol="0">
            <a:spAutoFit/>
          </a:bodyPr>
          <a:lstStyle/>
          <a:p>
            <a:pPr algn="ctr"/>
            <a:r>
              <a:rPr lang="en-US" dirty="0">
                <a:solidFill>
                  <a:schemeClr val="bg1"/>
                </a:solidFill>
              </a:rPr>
              <a:t>IMMIGRATION</a:t>
            </a:r>
          </a:p>
        </p:txBody>
      </p:sp>
    </p:spTree>
    <p:extLst>
      <p:ext uri="{BB962C8B-B14F-4D97-AF65-F5344CB8AC3E}">
        <p14:creationId xmlns:p14="http://schemas.microsoft.com/office/powerpoint/2010/main" val="2771290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49096" y="1058185"/>
            <a:ext cx="10967588" cy="5156250"/>
          </a:xfrm>
          <a:prstGeom prst="roundRect">
            <a:avLst>
              <a:gd name="adj" fmla="val 4974"/>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78606" y="1268449"/>
            <a:ext cx="6043749" cy="830997"/>
          </a:xfrm>
          <a:prstGeom prst="rect">
            <a:avLst/>
          </a:prstGeom>
          <a:noFill/>
        </p:spPr>
        <p:txBody>
          <a:bodyPr wrap="square" rtlCol="0">
            <a:spAutoFit/>
          </a:bodyPr>
          <a:lstStyle/>
          <a:p>
            <a:r>
              <a:rPr lang="en-US" sz="1200" dirty="0">
                <a:solidFill>
                  <a:schemeClr val="bg1"/>
                </a:solidFill>
                <a:latin typeface="Helvetica Neue"/>
              </a:rPr>
              <a:t>J-1 research exchange visitors: Employment opportunities are restricted. Unless you have received approval from the ISSS, </a:t>
            </a:r>
            <a:r>
              <a:rPr lang="en-US" sz="1200" u="sng" dirty="0">
                <a:solidFill>
                  <a:schemeClr val="bg1"/>
                </a:solidFill>
                <a:latin typeface="Helvetica Neue"/>
              </a:rPr>
              <a:t>you may only be employed by your sponsoring department at the University of Louisville</a:t>
            </a:r>
            <a:r>
              <a:rPr lang="en-US" sz="1200" dirty="0">
                <a:solidFill>
                  <a:schemeClr val="bg1"/>
                </a:solidFill>
                <a:latin typeface="Helvetica Neue"/>
              </a:rPr>
              <a:t> and </a:t>
            </a:r>
            <a:r>
              <a:rPr lang="en-US" sz="1200" u="sng" dirty="0">
                <a:solidFill>
                  <a:schemeClr val="bg1"/>
                </a:solidFill>
                <a:latin typeface="Helvetica Neue"/>
              </a:rPr>
              <a:t>in the specialized field described on the Form DS-2019.</a:t>
            </a:r>
          </a:p>
        </p:txBody>
      </p:sp>
      <p:sp>
        <p:nvSpPr>
          <p:cNvPr id="6" name="TextBox 5"/>
          <p:cNvSpPr txBox="1"/>
          <p:nvPr/>
        </p:nvSpPr>
        <p:spPr>
          <a:xfrm>
            <a:off x="1883243" y="427243"/>
            <a:ext cx="403447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EMPLOYMENT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233931" y="254714"/>
            <a:ext cx="4699529" cy="3135467"/>
          </a:xfrm>
          <a:prstGeom prst="round2DiagRect">
            <a:avLst>
              <a:gd name="adj1" fmla="val 288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7233931" y="3824761"/>
            <a:ext cx="3918857"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u="sng" dirty="0">
                <a:solidFill>
                  <a:srgbClr val="C00000"/>
                </a:solidFill>
                <a:latin typeface="Helvetica Neue"/>
              </a:rPr>
              <a:t>Unauthorized Employment</a:t>
            </a:r>
            <a:endParaRPr lang="en-US" sz="1200" u="sng" dirty="0">
              <a:solidFill>
                <a:schemeClr val="tx1"/>
              </a:solidFill>
              <a:latin typeface="Helvetica Neue"/>
            </a:endParaRPr>
          </a:p>
          <a:p>
            <a:r>
              <a:rPr lang="en-US" sz="1200" dirty="0">
                <a:solidFill>
                  <a:schemeClr val="tx1"/>
                </a:solidFill>
                <a:latin typeface="Helvetica Neue"/>
              </a:rPr>
              <a:t>Unauthorized employment can lead to termination of your J-1 program participation. Because of the many employment restrictions, it is important to be sure before you come to the U.S. that you will have sufficient  income for yourself and any dependents that accompany you. </a:t>
            </a:r>
          </a:p>
        </p:txBody>
      </p:sp>
      <p:sp>
        <p:nvSpPr>
          <p:cNvPr id="3" name="TextBox 2"/>
          <p:cNvSpPr txBox="1"/>
          <p:nvPr/>
        </p:nvSpPr>
        <p:spPr>
          <a:xfrm>
            <a:off x="912524" y="2210419"/>
            <a:ext cx="6108173" cy="707886"/>
          </a:xfrm>
          <a:prstGeom prst="rect">
            <a:avLst/>
          </a:prstGeom>
          <a:effectLst>
            <a:softEdge rad="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u="sng" dirty="0">
                <a:solidFill>
                  <a:srgbClr val="C00000"/>
                </a:solidFill>
                <a:latin typeface="Helvetica Neue"/>
              </a:rPr>
              <a:t>On-Campus Restriction</a:t>
            </a:r>
            <a:endParaRPr lang="en-US" sz="1400" u="sng" dirty="0">
              <a:solidFill>
                <a:schemeClr val="tx1"/>
              </a:solidFill>
              <a:latin typeface="Helvetica Neue"/>
            </a:endParaRPr>
          </a:p>
          <a:p>
            <a:r>
              <a:rPr lang="en-US" sz="1200" dirty="0">
                <a:solidFill>
                  <a:schemeClr val="tx1"/>
                </a:solidFill>
                <a:latin typeface="Helvetica Neue"/>
              </a:rPr>
              <a:t>A student assistantship or fellowship is not appropriate employment for a J-1 Research Scholar, Professor, Short-Term Scholar or Student Intern</a:t>
            </a:r>
            <a:r>
              <a:rPr lang="en-US" sz="1400" dirty="0">
                <a:solidFill>
                  <a:schemeClr val="tx1"/>
                </a:solidFill>
                <a:latin typeface="Helvetica Neue"/>
              </a:rPr>
              <a:t>. </a:t>
            </a:r>
          </a:p>
        </p:txBody>
      </p:sp>
      <p:sp>
        <p:nvSpPr>
          <p:cNvPr id="9" name="TextBox 8"/>
          <p:cNvSpPr txBox="1"/>
          <p:nvPr/>
        </p:nvSpPr>
        <p:spPr>
          <a:xfrm>
            <a:off x="901165" y="3070709"/>
            <a:ext cx="6119532" cy="28931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u="sng" dirty="0">
                <a:solidFill>
                  <a:srgbClr val="C00000"/>
                </a:solidFill>
                <a:latin typeface="Helvetica Neue"/>
              </a:rPr>
              <a:t>Off-Campus Opportunities</a:t>
            </a:r>
            <a:endParaRPr lang="en-US" sz="1400" u="sng" dirty="0">
              <a:solidFill>
                <a:srgbClr val="C00000"/>
              </a:solidFill>
              <a:latin typeface="Helvetica Neue"/>
            </a:endParaRPr>
          </a:p>
          <a:p>
            <a:r>
              <a:rPr lang="en-US" sz="1200" dirty="0">
                <a:solidFill>
                  <a:schemeClr val="tx1"/>
                </a:solidFill>
                <a:latin typeface="Helvetica Neue"/>
              </a:rPr>
              <a:t>It is possible to receive payment or reimbursement of expenses for short-term activities such as lecturing, consulting or conducting a seminar in your field at another institution </a:t>
            </a:r>
            <a:r>
              <a:rPr lang="en-US" sz="1200" u="sng" dirty="0">
                <a:solidFill>
                  <a:schemeClr val="tx1"/>
                </a:solidFill>
                <a:latin typeface="Helvetica Neue"/>
              </a:rPr>
              <a:t>with </a:t>
            </a:r>
            <a:r>
              <a:rPr lang="en-US" sz="1200" b="1" u="sng" dirty="0">
                <a:solidFill>
                  <a:schemeClr val="tx1"/>
                </a:solidFill>
                <a:latin typeface="Helvetica Neue"/>
              </a:rPr>
              <a:t>PRIOR approval from the ISSS office. </a:t>
            </a:r>
          </a:p>
          <a:p>
            <a:endParaRPr lang="en-US" sz="1200" u="sng" dirty="0">
              <a:solidFill>
                <a:schemeClr val="bg1"/>
              </a:solidFill>
              <a:latin typeface="Helvetica Neue"/>
            </a:endParaRPr>
          </a:p>
          <a:p>
            <a:r>
              <a:rPr lang="en-US" sz="1200" b="1" u="sng" dirty="0">
                <a:solidFill>
                  <a:srgbClr val="C00000"/>
                </a:solidFill>
                <a:latin typeface="Helvetica Neue"/>
              </a:rPr>
              <a:t>Procedures for approval to add a Second Site of Activity</a:t>
            </a:r>
          </a:p>
          <a:p>
            <a:pPr marL="171450" indent="-171450">
              <a:buFont typeface="Wingdings" panose="05000000000000000000" pitchFamily="2" charset="2"/>
              <a:buChar char="Ø"/>
            </a:pPr>
            <a:r>
              <a:rPr lang="en-US" sz="1200" dirty="0">
                <a:solidFill>
                  <a:schemeClr val="tx1"/>
                </a:solidFill>
                <a:latin typeface="Helvetica Neue"/>
              </a:rPr>
              <a:t>You must provide the ISSS office with a letter that is on the company's letterhead and signed by the supervisor from the institution where you wish to teach, lecture, or consult, describing the activity, dates of employment, amount of compensation, and how this work supports your current objective listed on your Form DS-2019.</a:t>
            </a:r>
          </a:p>
          <a:p>
            <a:pPr marL="171450" indent="-171450">
              <a:buFont typeface="Wingdings" panose="05000000000000000000" pitchFamily="2" charset="2"/>
              <a:buChar char="Ø"/>
            </a:pPr>
            <a:r>
              <a:rPr lang="en-US" sz="1200" dirty="0">
                <a:solidFill>
                  <a:schemeClr val="tx1"/>
                </a:solidFill>
                <a:latin typeface="Helvetica Neue"/>
              </a:rPr>
              <a:t>Your UofL departmental supervisor must notify the ISSS via email with their approval of this additional work opportunity. </a:t>
            </a:r>
          </a:p>
          <a:p>
            <a:pPr marL="171450" indent="-171450">
              <a:buFont typeface="Wingdings" panose="05000000000000000000" pitchFamily="2" charset="2"/>
              <a:buChar char="Ø"/>
            </a:pPr>
            <a:r>
              <a:rPr lang="en-US" sz="1200" dirty="0">
                <a:solidFill>
                  <a:schemeClr val="tx1"/>
                </a:solidFill>
                <a:latin typeface="Helvetica Neue"/>
              </a:rPr>
              <a:t>The ISSS office will review your application and determine if this is an appropriate work opportunity. All work opportunities must be directly related to your primary objective listed on your Form DS-2019.</a:t>
            </a:r>
          </a:p>
        </p:txBody>
      </p:sp>
      <p:sp>
        <p:nvSpPr>
          <p:cNvPr id="13" name="Rectangle 12"/>
          <p:cNvSpPr/>
          <p:nvPr/>
        </p:nvSpPr>
        <p:spPr>
          <a:xfrm>
            <a:off x="0" y="6264719"/>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10" name="Rectangle 9"/>
          <p:cNvSpPr/>
          <p:nvPr/>
        </p:nvSpPr>
        <p:spPr>
          <a:xfrm>
            <a:off x="0" y="3718560"/>
            <a:ext cx="537882" cy="3139440"/>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7520" y="3920984"/>
            <a:ext cx="268941" cy="2862322"/>
          </a:xfrm>
          <a:prstGeom prst="rect">
            <a:avLst/>
          </a:prstGeom>
          <a:noFill/>
        </p:spPr>
        <p:txBody>
          <a:bodyPr wrap="square" rtlCol="0">
            <a:spAutoFit/>
          </a:bodyPr>
          <a:lstStyle/>
          <a:p>
            <a:pPr algn="ctr"/>
            <a:r>
              <a:rPr lang="en-US" dirty="0">
                <a:solidFill>
                  <a:schemeClr val="bg1"/>
                </a:solidFill>
              </a:rPr>
              <a:t>EMPLOYMENT</a:t>
            </a:r>
          </a:p>
        </p:txBody>
      </p:sp>
      <p:sp>
        <p:nvSpPr>
          <p:cNvPr id="12" name="TextBox 11"/>
          <p:cNvSpPr txBox="1"/>
          <p:nvPr/>
        </p:nvSpPr>
        <p:spPr>
          <a:xfrm>
            <a:off x="876412" y="6406088"/>
            <a:ext cx="6108174" cy="584775"/>
          </a:xfrm>
          <a:prstGeom prst="rect">
            <a:avLst/>
          </a:prstGeom>
          <a:noFill/>
        </p:spPr>
        <p:txBody>
          <a:bodyPr wrap="square" rtlCol="0">
            <a:spAutoFit/>
          </a:bodyPr>
          <a:lstStyle/>
          <a:p>
            <a:r>
              <a:rPr lang="en-US" sz="1400" dirty="0">
                <a:solidFill>
                  <a:srgbClr val="C00000"/>
                </a:solidFill>
                <a:latin typeface="Helvetica Neue"/>
              </a:rPr>
              <a:t>ISSS must be consulted concerning any on and off campus employment.</a:t>
            </a:r>
            <a:endParaRPr lang="en-US" sz="1400" dirty="0">
              <a:solidFill>
                <a:srgbClr val="C00000"/>
              </a:solidFill>
            </a:endParaRPr>
          </a:p>
          <a:p>
            <a:endParaRPr lang="en-US" dirty="0"/>
          </a:p>
        </p:txBody>
      </p:sp>
    </p:spTree>
    <p:extLst>
      <p:ext uri="{BB962C8B-B14F-4D97-AF65-F5344CB8AC3E}">
        <p14:creationId xmlns:p14="http://schemas.microsoft.com/office/powerpoint/2010/main" val="174686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4674" y="1085211"/>
            <a:ext cx="10967588" cy="5192130"/>
          </a:xfrm>
          <a:prstGeom prst="roundRect">
            <a:avLst>
              <a:gd name="adj" fmla="val 4473"/>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TextBox 1"/>
          <p:cNvSpPr txBox="1"/>
          <p:nvPr/>
        </p:nvSpPr>
        <p:spPr>
          <a:xfrm>
            <a:off x="655876" y="2471206"/>
            <a:ext cx="6921724" cy="3570208"/>
          </a:xfrm>
          <a:prstGeom prst="rect">
            <a:avLst/>
          </a:prstGeom>
          <a:solidFill>
            <a:schemeClr val="lt1">
              <a:alpha val="40000"/>
            </a:schemeClr>
          </a:solidFill>
        </p:spPr>
        <p:txBody>
          <a:bodyPr wrap="square" rtlCol="0">
            <a:spAutoFit/>
          </a:bodyPr>
          <a:lstStyle/>
          <a:p>
            <a:r>
              <a:rPr lang="en-US" sz="2000" b="1" dirty="0">
                <a:latin typeface="Helvetica Neue"/>
              </a:rPr>
              <a:t>Obtaining Your Social Security Card</a:t>
            </a:r>
            <a:endParaRPr lang="en-US" sz="1400" b="1" u="sng" dirty="0">
              <a:latin typeface="Helvetica Neue"/>
            </a:endParaRPr>
          </a:p>
          <a:p>
            <a:pPr marL="285750" indent="-285750">
              <a:buFont typeface="Arial" panose="020B0604020202020204" pitchFamily="34" charset="0"/>
              <a:buChar char="•"/>
            </a:pPr>
            <a:r>
              <a:rPr lang="en-US" sz="1400" b="1" i="1" dirty="0">
                <a:latin typeface="Helvetica Neue"/>
              </a:rPr>
              <a:t>You must complete the online orientation and submit copies of your immigration documents and proof of insurance PRIOR to applying for your Social Security Card</a:t>
            </a:r>
            <a:r>
              <a:rPr lang="en-US" sz="1400" i="1" dirty="0">
                <a:latin typeface="Helvetica Neue"/>
              </a:rPr>
              <a:t>.</a:t>
            </a:r>
            <a:r>
              <a:rPr lang="en-US" sz="1400" dirty="0">
                <a:latin typeface="Helvetica Neue"/>
              </a:rPr>
              <a:t> This will allow the ISSS to validate your SEVIS Record which is required to give the Social Security Office access to your immigration record. Going earlier may cause a delay in the processing of your card.</a:t>
            </a:r>
          </a:p>
          <a:p>
            <a:pPr marL="285750" indent="-285750">
              <a:buFont typeface="Arial" panose="020B0604020202020204" pitchFamily="34" charset="0"/>
              <a:buChar char="•"/>
            </a:pPr>
            <a:r>
              <a:rPr lang="en-US" sz="1400" dirty="0">
                <a:latin typeface="Helvetica Neue"/>
              </a:rPr>
              <a:t>To obtain a Social Security application form and additional information go to </a:t>
            </a:r>
            <a:r>
              <a:rPr lang="en-US" sz="1400" b="1" u="sng" dirty="0">
                <a:latin typeface="Helvetica Neue"/>
                <a:hlinkClick r:id="rId2"/>
              </a:rPr>
              <a:t>louisville.edu/</a:t>
            </a:r>
            <a:r>
              <a:rPr lang="en-US" sz="1400" b="1" u="sng" dirty="0" err="1">
                <a:latin typeface="Helvetica Neue"/>
                <a:hlinkClick r:id="rId2"/>
              </a:rPr>
              <a:t>internationalcenter</a:t>
            </a:r>
            <a:r>
              <a:rPr lang="en-US" sz="1400" b="1" u="sng" dirty="0">
                <a:latin typeface="Helvetica Neue"/>
                <a:hlinkClick r:id="rId2"/>
              </a:rPr>
              <a:t>/isss/life-</a:t>
            </a:r>
            <a:r>
              <a:rPr lang="en-US" sz="1400" b="1" u="sng" dirty="0" err="1">
                <a:latin typeface="Helvetica Neue"/>
                <a:hlinkClick r:id="rId2"/>
              </a:rPr>
              <a:t>uofl</a:t>
            </a:r>
            <a:r>
              <a:rPr lang="en-US" sz="1400" b="1" u="sng" dirty="0">
                <a:latin typeface="Helvetica Neue"/>
                <a:hlinkClick r:id="rId2"/>
              </a:rPr>
              <a:t>/social-security</a:t>
            </a:r>
            <a:r>
              <a:rPr lang="en-US" sz="1400" b="1" u="sng" dirty="0">
                <a:latin typeface="Helvetica Neue"/>
              </a:rPr>
              <a:t>.</a:t>
            </a:r>
          </a:p>
          <a:p>
            <a:pPr marL="285750" indent="-285750">
              <a:buFont typeface="Arial" panose="020B0604020202020204" pitchFamily="34" charset="0"/>
              <a:buChar char="•"/>
            </a:pPr>
            <a:r>
              <a:rPr lang="en-US" sz="1350" dirty="0">
                <a:latin typeface="Helvetica Neue"/>
              </a:rPr>
              <a:t>PLEASE PRINT CLEARLY ON THE FORM and complete all sections. The address you provide on the form will be the address used to mail your Social Security card</a:t>
            </a:r>
            <a:r>
              <a:rPr lang="en-US" sz="1350" dirty="0">
                <a:solidFill>
                  <a:schemeClr val="bg1"/>
                </a:solidFill>
                <a:latin typeface="Helvetica Neue"/>
              </a:rPr>
              <a:t> </a:t>
            </a:r>
            <a:r>
              <a:rPr lang="en-US" sz="1350" dirty="0">
                <a:latin typeface="Helvetica Neue"/>
              </a:rPr>
              <a:t>so be sure to provide a complete mailing address including apartment number and zip code.</a:t>
            </a:r>
            <a:endParaRPr lang="en-US" sz="1350" b="1" u="sng" dirty="0">
              <a:solidFill>
                <a:schemeClr val="bg1"/>
              </a:solidFill>
              <a:latin typeface="Helvetica Neue"/>
            </a:endParaRPr>
          </a:p>
          <a:p>
            <a:pPr marL="285750" indent="-285750">
              <a:buFont typeface="Arial" panose="020B0604020202020204" pitchFamily="34" charset="0"/>
              <a:buChar char="•"/>
            </a:pPr>
            <a:r>
              <a:rPr lang="en-US" sz="1350" dirty="0">
                <a:latin typeface="Helvetica Neue"/>
              </a:rPr>
              <a:t>You will need to take your passport, visa, I-94, and DS-2019 forms with you to the Social Security Office along with your completed application. Be sure that your SEVIS record has been validated prior to going.   </a:t>
            </a:r>
          </a:p>
          <a:p>
            <a:endParaRPr lang="en-US" sz="1350" dirty="0">
              <a:solidFill>
                <a:schemeClr val="bg1"/>
              </a:solidFill>
            </a:endParaRPr>
          </a:p>
        </p:txBody>
      </p:sp>
      <p:sp>
        <p:nvSpPr>
          <p:cNvPr id="4" name="TextBox 3"/>
          <p:cNvSpPr txBox="1"/>
          <p:nvPr/>
        </p:nvSpPr>
        <p:spPr>
          <a:xfrm>
            <a:off x="1883243" y="427243"/>
            <a:ext cx="770779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EMPLOYMENT/ SOCIAL SECURITY</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0566"/>
          <a:stretch/>
        </p:blipFill>
        <p:spPr>
          <a:xfrm>
            <a:off x="8053688" y="1356470"/>
            <a:ext cx="2651860" cy="1600877"/>
          </a:xfrm>
          <a:prstGeom prst="rect">
            <a:avLst/>
          </a:prstGeom>
        </p:spPr>
      </p:pic>
      <p:sp>
        <p:nvSpPr>
          <p:cNvPr id="8" name="TextBox 7"/>
          <p:cNvSpPr txBox="1"/>
          <p:nvPr/>
        </p:nvSpPr>
        <p:spPr>
          <a:xfrm>
            <a:off x="7668457" y="3086094"/>
            <a:ext cx="3422322" cy="290848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u="sng" dirty="0">
                <a:solidFill>
                  <a:srgbClr val="C00000"/>
                </a:solidFill>
                <a:latin typeface="Helvetica Neue"/>
              </a:rPr>
              <a:t>HOURS AND DIRECTIONS</a:t>
            </a:r>
          </a:p>
          <a:p>
            <a:pPr algn="ctr"/>
            <a:r>
              <a:rPr lang="en-US" sz="1200" b="1" u="sng" dirty="0">
                <a:solidFill>
                  <a:srgbClr val="C00000"/>
                </a:solidFill>
                <a:latin typeface="Helvetica Neue"/>
              </a:rPr>
              <a:t> TO SOCIAL SECURITY OFFICE</a:t>
            </a:r>
          </a:p>
          <a:p>
            <a:pPr algn="ctr"/>
            <a:endParaRPr lang="en-US" sz="1200" b="1" u="sng" dirty="0">
              <a:solidFill>
                <a:srgbClr val="C00000"/>
              </a:solidFill>
              <a:latin typeface="Helvetica Neue"/>
            </a:endParaRPr>
          </a:p>
          <a:p>
            <a:pPr algn="ctr"/>
            <a:r>
              <a:rPr lang="en-US" sz="1100" dirty="0">
                <a:solidFill>
                  <a:schemeClr val="tx1"/>
                </a:solidFill>
                <a:latin typeface="Helvetica Neue"/>
              </a:rPr>
              <a:t>Social Security Office is on the first floor in the Gene Snyder Building located at 601 West Broadway at the north side of the intersection of 6</a:t>
            </a:r>
            <a:r>
              <a:rPr lang="en-US" sz="1100" baseline="30000" dirty="0">
                <a:solidFill>
                  <a:schemeClr val="tx1"/>
                </a:solidFill>
                <a:latin typeface="Helvetica Neue"/>
              </a:rPr>
              <a:t>th</a:t>
            </a:r>
            <a:r>
              <a:rPr lang="en-US" sz="1100" dirty="0">
                <a:solidFill>
                  <a:schemeClr val="tx1"/>
                </a:solidFill>
                <a:latin typeface="Helvetica Neue"/>
              </a:rPr>
              <a:t> Street and Broadway in downtown Louisville.  </a:t>
            </a:r>
            <a:endParaRPr lang="en-US" sz="1100" b="1" u="sng" dirty="0">
              <a:solidFill>
                <a:schemeClr val="tx1"/>
              </a:solidFill>
              <a:latin typeface="Helvetica Neue"/>
            </a:endParaRPr>
          </a:p>
          <a:p>
            <a:pPr algn="ctr"/>
            <a:r>
              <a:rPr lang="en-US" sz="1200" dirty="0">
                <a:solidFill>
                  <a:schemeClr val="tx1"/>
                </a:solidFill>
                <a:latin typeface="Helvetica Neue"/>
              </a:rPr>
              <a:t> </a:t>
            </a:r>
            <a:endParaRPr lang="en-US" sz="1200" b="1" u="sng" dirty="0">
              <a:solidFill>
                <a:schemeClr val="tx1"/>
              </a:solidFill>
              <a:latin typeface="Helvetica Neue"/>
            </a:endParaRPr>
          </a:p>
          <a:p>
            <a:pPr algn="ctr"/>
            <a:r>
              <a:rPr lang="en-US" sz="1100" dirty="0">
                <a:solidFill>
                  <a:schemeClr val="tx1"/>
                </a:solidFill>
                <a:latin typeface="Helvetica Neue"/>
              </a:rPr>
              <a:t>Office Hours are Monday, Tuesday, Thursday and Fridays 9 am- 4pm and Wednesdays 9 am-12:00 (noon). It is best if you </a:t>
            </a:r>
            <a:r>
              <a:rPr lang="en-US" sz="1100" b="1" dirty="0">
                <a:solidFill>
                  <a:schemeClr val="tx1"/>
                </a:solidFill>
                <a:latin typeface="Helvetica Neue"/>
              </a:rPr>
              <a:t>do not</a:t>
            </a:r>
            <a:r>
              <a:rPr lang="en-US" sz="1100" dirty="0">
                <a:solidFill>
                  <a:schemeClr val="tx1"/>
                </a:solidFill>
                <a:latin typeface="Helvetica Neue"/>
              </a:rPr>
              <a:t> go during the 12:00 – 2 pm as they are very busy during lunch hours.  They are closed on most national holidays.</a:t>
            </a:r>
            <a:endParaRPr lang="en-US" sz="1100" b="1" u="sng" dirty="0">
              <a:solidFill>
                <a:schemeClr val="tx1"/>
              </a:solidFill>
              <a:latin typeface="Helvetica Neue"/>
            </a:endParaRPr>
          </a:p>
          <a:p>
            <a:pPr algn="ctr"/>
            <a:r>
              <a:rPr lang="en-US" sz="1200" dirty="0">
                <a:solidFill>
                  <a:schemeClr val="tx1"/>
                </a:solidFill>
                <a:latin typeface="Helvetica Neue"/>
              </a:rPr>
              <a:t> </a:t>
            </a:r>
          </a:p>
          <a:p>
            <a:pPr algn="ctr"/>
            <a:r>
              <a:rPr lang="en-US" sz="1200" dirty="0">
                <a:solidFill>
                  <a:schemeClr val="tx1"/>
                </a:solidFill>
                <a:latin typeface="Helvetica Neue"/>
              </a:rPr>
              <a:t>Telephone:  1-800-716-9671           </a:t>
            </a:r>
            <a:r>
              <a:rPr lang="en-US" sz="1200" dirty="0">
                <a:solidFill>
                  <a:schemeClr val="bg1"/>
                </a:solidFill>
                <a:latin typeface="Helvetica Neue"/>
              </a:rPr>
              <a:t> </a:t>
            </a:r>
            <a:r>
              <a:rPr lang="en-US" sz="1200" b="1" u="sng" dirty="0">
                <a:solidFill>
                  <a:schemeClr val="bg1"/>
                </a:solidFill>
                <a:latin typeface="Helvetica Neue"/>
                <a:hlinkClick r:id="rId4"/>
              </a:rPr>
              <a:t>www.socialsecurity.gov</a:t>
            </a:r>
            <a:r>
              <a:rPr lang="en-US" sz="1200" dirty="0">
                <a:solidFill>
                  <a:schemeClr val="bg1"/>
                </a:solidFill>
                <a:latin typeface="Helvetica Neue"/>
              </a:rPr>
              <a:t>    </a:t>
            </a:r>
            <a:endParaRPr lang="en-US" sz="1200" dirty="0"/>
          </a:p>
        </p:txBody>
      </p:sp>
      <p:sp>
        <p:nvSpPr>
          <p:cNvPr id="10" name="TextBox 9"/>
          <p:cNvSpPr txBox="1"/>
          <p:nvPr/>
        </p:nvSpPr>
        <p:spPr>
          <a:xfrm>
            <a:off x="655876" y="1147660"/>
            <a:ext cx="6855635" cy="1384995"/>
          </a:xfrm>
          <a:prstGeom prst="rect">
            <a:avLst/>
          </a:prstGeom>
          <a:noFill/>
        </p:spPr>
        <p:txBody>
          <a:bodyPr wrap="square" rtlCol="0">
            <a:spAutoFit/>
          </a:bodyPr>
          <a:lstStyle/>
          <a:p>
            <a:pPr marL="285750" indent="-285750">
              <a:buFont typeface="Wingdings" panose="05000000000000000000" pitchFamily="2" charset="2"/>
              <a:buChar char="Ø"/>
            </a:pPr>
            <a:r>
              <a:rPr lang="en-US" sz="1400" b="1" dirty="0">
                <a:solidFill>
                  <a:schemeClr val="bg1"/>
                </a:solidFill>
                <a:latin typeface="Helvetica Neue"/>
              </a:rPr>
              <a:t>If you are being paid by someone in the U.S., you are required to have a Social Security Card.</a:t>
            </a:r>
          </a:p>
          <a:p>
            <a:pPr marL="285750" indent="-285750">
              <a:buFont typeface="Wingdings" panose="05000000000000000000" pitchFamily="2" charset="2"/>
              <a:buChar char="Ø"/>
            </a:pPr>
            <a:r>
              <a:rPr lang="en-US" sz="1400" b="1" dirty="0">
                <a:solidFill>
                  <a:schemeClr val="bg1"/>
                </a:solidFill>
                <a:latin typeface="Helvetica Neue"/>
              </a:rPr>
              <a:t>Research scholar, professor and short-term scholar categories may apply for a Social Security card, if they choose to even if they are not being paid.</a:t>
            </a:r>
          </a:p>
          <a:p>
            <a:pPr marL="285750" indent="-285750">
              <a:buFont typeface="Wingdings" panose="05000000000000000000" pitchFamily="2" charset="2"/>
              <a:buChar char="Ø"/>
            </a:pPr>
            <a:r>
              <a:rPr lang="en-US" sz="1400" b="1" dirty="0">
                <a:solidFill>
                  <a:schemeClr val="bg1"/>
                </a:solidFill>
                <a:latin typeface="Helvetica Neue"/>
              </a:rPr>
              <a:t>Student categories may only apply for a Social Security card if they have a paid position.  </a:t>
            </a:r>
          </a:p>
        </p:txBody>
      </p:sp>
      <p:sp>
        <p:nvSpPr>
          <p:cNvPr id="11" name="Rectangle 10"/>
          <p:cNvSpPr/>
          <p:nvPr/>
        </p:nvSpPr>
        <p:spPr>
          <a:xfrm>
            <a:off x="0"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5"/>
              </a:rPr>
              <a:t>louisville.edu/</a:t>
            </a:r>
            <a:r>
              <a:rPr lang="en-US" sz="1500" dirty="0" err="1">
                <a:latin typeface="Helvetica Neue Bold Condensed"/>
                <a:ea typeface="+mj-ea"/>
                <a:cs typeface="Helvetica Neue Bold Condensed"/>
                <a:hlinkClick r:id="rId5"/>
              </a:rPr>
              <a:t>internationalcenter</a:t>
            </a:r>
            <a:r>
              <a:rPr lang="en-US" sz="1500" dirty="0">
                <a:latin typeface="Helvetica Neue Bold Condensed"/>
                <a:ea typeface="+mj-ea"/>
                <a:cs typeface="Helvetica Neue Bold Condensed"/>
                <a:hlinkClick r:id="rId5"/>
              </a:rPr>
              <a:t>/</a:t>
            </a:r>
            <a:r>
              <a:rPr lang="en-US" sz="1500" dirty="0" err="1">
                <a:latin typeface="Helvetica Neue Bold Condensed"/>
                <a:ea typeface="+mj-ea"/>
                <a:cs typeface="Helvetica Neue Bold Condensed"/>
                <a:hlinkClick r:id="rId5"/>
              </a:rPr>
              <a:t>isss</a:t>
            </a:r>
            <a:r>
              <a:rPr lang="en-US" sz="1500" dirty="0">
                <a:latin typeface="Helvetica Neue Bold Condensed"/>
                <a:ea typeface="+mj-ea"/>
                <a:cs typeface="Helvetica Neue Bold Condensed"/>
              </a:rPr>
              <a:t> </a:t>
            </a:r>
          </a:p>
        </p:txBody>
      </p:sp>
      <p:sp>
        <p:nvSpPr>
          <p:cNvPr id="12" name="Rectangle 11"/>
          <p:cNvSpPr/>
          <p:nvPr/>
        </p:nvSpPr>
        <p:spPr>
          <a:xfrm>
            <a:off x="0" y="3561806"/>
            <a:ext cx="437431" cy="3296194"/>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0857" y="3674158"/>
            <a:ext cx="302960" cy="2862322"/>
          </a:xfrm>
          <a:prstGeom prst="rect">
            <a:avLst/>
          </a:prstGeom>
          <a:noFill/>
        </p:spPr>
        <p:txBody>
          <a:bodyPr wrap="square" rtlCol="0">
            <a:spAutoFit/>
          </a:bodyPr>
          <a:lstStyle/>
          <a:p>
            <a:pPr algn="ctr"/>
            <a:r>
              <a:rPr lang="en-US" dirty="0">
                <a:solidFill>
                  <a:schemeClr val="bg1"/>
                </a:solidFill>
              </a:rPr>
              <a:t>EMPLOYMENT</a:t>
            </a:r>
          </a:p>
        </p:txBody>
      </p:sp>
    </p:spTree>
    <p:extLst>
      <p:ext uri="{BB962C8B-B14F-4D97-AF65-F5344CB8AC3E}">
        <p14:creationId xmlns:p14="http://schemas.microsoft.com/office/powerpoint/2010/main" val="2456680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640" y="4280717"/>
            <a:ext cx="10678160" cy="1446550"/>
          </a:xfrm>
          <a:prstGeom prst="rect">
            <a:avLst/>
          </a:prstGeom>
          <a:noFill/>
        </p:spPr>
        <p:txBody>
          <a:bodyPr wrap="square" rtlCol="0">
            <a:spAutoFit/>
          </a:bodyPr>
          <a:lstStyle/>
          <a:p>
            <a:endParaRPr lang="en-US" sz="1400" dirty="0">
              <a:latin typeface="Helvetica Neue"/>
            </a:endParaRPr>
          </a:p>
          <a:p>
            <a:r>
              <a:rPr lang="en-US" sz="1400" b="1" dirty="0">
                <a:latin typeface="Helvetica Neue"/>
              </a:rPr>
              <a:t>Obtain Travel Signature Prior to Departing the U.S.: </a:t>
            </a:r>
            <a:r>
              <a:rPr lang="en-US" sz="1400" dirty="0">
                <a:latin typeface="Helvetica Neue"/>
              </a:rPr>
              <a:t>Scholars and their dependents should obtain an international advisor’s signature in the Travel Validation by Responsible Officer section on their Form DS-2019 form </a:t>
            </a:r>
            <a:r>
              <a:rPr lang="en-US" sz="1400" b="1" dirty="0">
                <a:latin typeface="Helvetica Neue"/>
              </a:rPr>
              <a:t>prior to traveling outside</a:t>
            </a:r>
            <a:r>
              <a:rPr lang="en-US" sz="1400" dirty="0">
                <a:latin typeface="Helvetica Neue"/>
              </a:rPr>
              <a:t> the U.S. if they intend to return to the U.S. under the same J-1 program. Once you have obtained a travel signature, it is valid for up to one year. Signatures are not required for travel within the United States.</a:t>
            </a:r>
          </a:p>
          <a:p>
            <a:endParaRPr lang="en-US" dirty="0"/>
          </a:p>
        </p:txBody>
      </p:sp>
      <p:sp>
        <p:nvSpPr>
          <p:cNvPr id="5" name="TextBox 4"/>
          <p:cNvSpPr txBox="1"/>
          <p:nvPr/>
        </p:nvSpPr>
        <p:spPr>
          <a:xfrm>
            <a:off x="1883243" y="427243"/>
            <a:ext cx="403447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TRAVEL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3897" y="1262504"/>
            <a:ext cx="6967646" cy="2812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0" y="6257541"/>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7" name="Rectangle 6"/>
          <p:cNvSpPr/>
          <p:nvPr/>
        </p:nvSpPr>
        <p:spPr>
          <a:xfrm>
            <a:off x="0" y="4572000"/>
            <a:ext cx="537882" cy="2286000"/>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80155" y="4850104"/>
            <a:ext cx="268941" cy="1754326"/>
          </a:xfrm>
          <a:prstGeom prst="rect">
            <a:avLst/>
          </a:prstGeom>
          <a:noFill/>
        </p:spPr>
        <p:txBody>
          <a:bodyPr wrap="square" rtlCol="0">
            <a:spAutoFit/>
          </a:bodyPr>
          <a:lstStyle/>
          <a:p>
            <a:pPr algn="ctr"/>
            <a:r>
              <a:rPr lang="en-US" dirty="0">
                <a:solidFill>
                  <a:schemeClr val="bg1"/>
                </a:solidFill>
              </a:rPr>
              <a:t>TRAVEL</a:t>
            </a:r>
          </a:p>
        </p:txBody>
      </p:sp>
    </p:spTree>
    <p:extLst>
      <p:ext uri="{BB962C8B-B14F-4D97-AF65-F5344CB8AC3E}">
        <p14:creationId xmlns:p14="http://schemas.microsoft.com/office/powerpoint/2010/main" val="360081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531" y="1422802"/>
            <a:ext cx="11357764" cy="1015663"/>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The International Office offers many support services to our international students and exchange visitors. One of which is to provide professional expertise and resources for all information related to F-1 and J-1 Visa Status. We assist with the issuance of documentation for nonimmigrant visas such as the Certificate of Eligibility form I-20 and DS2019 through the Student and Exchange Visitor Information System (SEVIS). We also work closely with various organizations around campus to help international students and exchange visitors acclimate to the University and to help connect them with others in the global community. Our dedicated staff at the International Office is here to assist our international community. </a:t>
            </a:r>
            <a:endParaRPr lang="en-US" sz="1200" dirty="0"/>
          </a:p>
        </p:txBody>
      </p:sp>
      <p:sp>
        <p:nvSpPr>
          <p:cNvPr id="14" name="TextBox 13"/>
          <p:cNvSpPr txBox="1"/>
          <p:nvPr/>
        </p:nvSpPr>
        <p:spPr>
          <a:xfrm>
            <a:off x="1788352" y="421802"/>
            <a:ext cx="11622847" cy="58477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200" b="1" dirty="0">
                <a:solidFill>
                  <a:srgbClr val="C00000"/>
                </a:solidFill>
                <a:latin typeface="Helvetica Neue"/>
              </a:rPr>
              <a:t>INTERNATIONAL STUDENT &amp; SCHOLAR SERVICES </a:t>
            </a:r>
          </a:p>
        </p:txBody>
      </p:sp>
      <p:grpSp>
        <p:nvGrpSpPr>
          <p:cNvPr id="50" name="Group 49"/>
          <p:cNvGrpSpPr/>
          <p:nvPr/>
        </p:nvGrpSpPr>
        <p:grpSpPr>
          <a:xfrm>
            <a:off x="8010437" y="4634246"/>
            <a:ext cx="2287728" cy="1129542"/>
            <a:chOff x="6888803" y="2357426"/>
            <a:chExt cx="2003506" cy="667192"/>
          </a:xfrm>
        </p:grpSpPr>
        <p:sp>
          <p:nvSpPr>
            <p:cNvPr id="47" name="Freeform 46"/>
            <p:cNvSpPr/>
            <p:nvPr/>
          </p:nvSpPr>
          <p:spPr>
            <a:xfrm>
              <a:off x="6888805" y="2357426"/>
              <a:ext cx="2003504" cy="246331"/>
            </a:xfrm>
            <a:custGeom>
              <a:avLst/>
              <a:gdLst>
                <a:gd name="connsiteX0" fmla="*/ 0 w 2003504"/>
                <a:gd name="connsiteY0" fmla="*/ 41056 h 246331"/>
                <a:gd name="connsiteX1" fmla="*/ 41056 w 2003504"/>
                <a:gd name="connsiteY1" fmla="*/ 0 h 246331"/>
                <a:gd name="connsiteX2" fmla="*/ 1962448 w 2003504"/>
                <a:gd name="connsiteY2" fmla="*/ 0 h 246331"/>
                <a:gd name="connsiteX3" fmla="*/ 2003504 w 2003504"/>
                <a:gd name="connsiteY3" fmla="*/ 41056 h 246331"/>
                <a:gd name="connsiteX4" fmla="*/ 2003504 w 2003504"/>
                <a:gd name="connsiteY4" fmla="*/ 205275 h 246331"/>
                <a:gd name="connsiteX5" fmla="*/ 1962448 w 2003504"/>
                <a:gd name="connsiteY5" fmla="*/ 246331 h 246331"/>
                <a:gd name="connsiteX6" fmla="*/ 41056 w 2003504"/>
                <a:gd name="connsiteY6" fmla="*/ 246331 h 246331"/>
                <a:gd name="connsiteX7" fmla="*/ 0 w 2003504"/>
                <a:gd name="connsiteY7" fmla="*/ 205275 h 246331"/>
                <a:gd name="connsiteX8" fmla="*/ 0 w 2003504"/>
                <a:gd name="connsiteY8" fmla="*/ 41056 h 2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246331">
                  <a:moveTo>
                    <a:pt x="0" y="41056"/>
                  </a:moveTo>
                  <a:cubicBezTo>
                    <a:pt x="0" y="18381"/>
                    <a:pt x="18381" y="0"/>
                    <a:pt x="41056" y="0"/>
                  </a:cubicBezTo>
                  <a:lnTo>
                    <a:pt x="1962448" y="0"/>
                  </a:lnTo>
                  <a:cubicBezTo>
                    <a:pt x="1985123" y="0"/>
                    <a:pt x="2003504" y="18381"/>
                    <a:pt x="2003504" y="41056"/>
                  </a:cubicBezTo>
                  <a:lnTo>
                    <a:pt x="2003504" y="205275"/>
                  </a:lnTo>
                  <a:cubicBezTo>
                    <a:pt x="2003504" y="227950"/>
                    <a:pt x="1985123" y="246331"/>
                    <a:pt x="1962448" y="246331"/>
                  </a:cubicBezTo>
                  <a:lnTo>
                    <a:pt x="41056" y="246331"/>
                  </a:lnTo>
                  <a:cubicBezTo>
                    <a:pt x="18381" y="246331"/>
                    <a:pt x="0" y="227950"/>
                    <a:pt x="0" y="205275"/>
                  </a:cubicBezTo>
                  <a:lnTo>
                    <a:pt x="0" y="41056"/>
                  </a:lnTo>
                  <a:close/>
                </a:path>
              </a:pathLst>
            </a:custGeom>
            <a:solidFill>
              <a:srgbClr val="992528"/>
            </a:solidFill>
            <a:ln>
              <a:solidFill>
                <a:srgbClr val="992528"/>
              </a:solidFill>
            </a:ln>
          </p:spPr>
          <p:style>
            <a:lnRef idx="2">
              <a:schemeClr val="accent2">
                <a:shade val="50000"/>
              </a:schemeClr>
            </a:lnRef>
            <a:fillRef idx="1">
              <a:schemeClr val="accent2"/>
            </a:fillRef>
            <a:effectRef idx="0">
              <a:schemeClr val="accent2"/>
            </a:effectRef>
            <a:fontRef idx="minor">
              <a:schemeClr val="dk1">
                <a:hueOff val="0"/>
                <a:satOff val="0"/>
                <a:lumOff val="0"/>
                <a:alphaOff val="0"/>
              </a:schemeClr>
            </a:fontRef>
          </p:style>
          <p:txBody>
            <a:bodyPr spcFirstLastPara="0" vert="horz" wrap="square" lIns="57745" tIns="57745" rIns="57745" bIns="57745" numCol="1" spcCol="1270" anchor="ctr" anchorCtr="0">
              <a:noAutofit/>
            </a:bodyPr>
            <a:lstStyle/>
            <a:p>
              <a:pPr lvl="0" algn="ctr" defTabSz="533400" rtl="0">
                <a:lnSpc>
                  <a:spcPct val="90000"/>
                </a:lnSpc>
                <a:spcBef>
                  <a:spcPct val="0"/>
                </a:spcBef>
                <a:spcAft>
                  <a:spcPct val="35000"/>
                </a:spcAft>
              </a:pPr>
              <a:r>
                <a:rPr lang="en-US" sz="1200" b="1" kern="1200" dirty="0">
                  <a:solidFill>
                    <a:schemeClr val="bg1"/>
                  </a:solidFill>
                  <a:latin typeface="Helvetica Neue"/>
                </a:rPr>
                <a:t>Janice Kim</a:t>
              </a:r>
              <a:endParaRPr lang="en-US" sz="1200" kern="1200" dirty="0">
                <a:solidFill>
                  <a:schemeClr val="bg1"/>
                </a:solidFill>
                <a:latin typeface="Helvetica Neue"/>
              </a:endParaRPr>
            </a:p>
          </p:txBody>
        </p:sp>
        <p:sp>
          <p:nvSpPr>
            <p:cNvPr id="48" name="Freeform 47"/>
            <p:cNvSpPr/>
            <p:nvPr/>
          </p:nvSpPr>
          <p:spPr>
            <a:xfrm>
              <a:off x="6888803" y="2597797"/>
              <a:ext cx="2003505" cy="246331"/>
            </a:xfrm>
            <a:custGeom>
              <a:avLst/>
              <a:gdLst>
                <a:gd name="connsiteX0" fmla="*/ 0 w 2003504"/>
                <a:gd name="connsiteY0" fmla="*/ 26394 h 158361"/>
                <a:gd name="connsiteX1" fmla="*/ 26394 w 2003504"/>
                <a:gd name="connsiteY1" fmla="*/ 0 h 158361"/>
                <a:gd name="connsiteX2" fmla="*/ 1977110 w 2003504"/>
                <a:gd name="connsiteY2" fmla="*/ 0 h 158361"/>
                <a:gd name="connsiteX3" fmla="*/ 2003504 w 2003504"/>
                <a:gd name="connsiteY3" fmla="*/ 26394 h 158361"/>
                <a:gd name="connsiteX4" fmla="*/ 2003504 w 2003504"/>
                <a:gd name="connsiteY4" fmla="*/ 131967 h 158361"/>
                <a:gd name="connsiteX5" fmla="*/ 1977110 w 2003504"/>
                <a:gd name="connsiteY5" fmla="*/ 158361 h 158361"/>
                <a:gd name="connsiteX6" fmla="*/ 26394 w 2003504"/>
                <a:gd name="connsiteY6" fmla="*/ 158361 h 158361"/>
                <a:gd name="connsiteX7" fmla="*/ 0 w 2003504"/>
                <a:gd name="connsiteY7" fmla="*/ 131967 h 158361"/>
                <a:gd name="connsiteX8" fmla="*/ 0 w 2003504"/>
                <a:gd name="connsiteY8" fmla="*/ 26394 h 15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158361">
                  <a:moveTo>
                    <a:pt x="0" y="26394"/>
                  </a:moveTo>
                  <a:cubicBezTo>
                    <a:pt x="0" y="11817"/>
                    <a:pt x="11817" y="0"/>
                    <a:pt x="26394" y="0"/>
                  </a:cubicBezTo>
                  <a:lnTo>
                    <a:pt x="1977110" y="0"/>
                  </a:lnTo>
                  <a:cubicBezTo>
                    <a:pt x="1991687" y="0"/>
                    <a:pt x="2003504" y="11817"/>
                    <a:pt x="2003504" y="26394"/>
                  </a:cubicBezTo>
                  <a:lnTo>
                    <a:pt x="2003504" y="131967"/>
                  </a:lnTo>
                  <a:cubicBezTo>
                    <a:pt x="2003504" y="146544"/>
                    <a:pt x="1991687" y="158361"/>
                    <a:pt x="1977110" y="158361"/>
                  </a:cubicBezTo>
                  <a:lnTo>
                    <a:pt x="26394" y="158361"/>
                  </a:lnTo>
                  <a:cubicBezTo>
                    <a:pt x="11817" y="158361"/>
                    <a:pt x="0" y="146544"/>
                    <a:pt x="0" y="131967"/>
                  </a:cubicBezTo>
                  <a:lnTo>
                    <a:pt x="0" y="26394"/>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5831" tIns="45831" rIns="45831" bIns="45831" numCol="1" spcCol="1270" anchor="ctr" anchorCtr="0">
              <a:noAutofit/>
            </a:bodyPr>
            <a:lstStyle/>
            <a:p>
              <a:pPr lvl="0" algn="ctr" defTabSz="444500" rtl="0">
                <a:lnSpc>
                  <a:spcPct val="90000"/>
                </a:lnSpc>
                <a:spcBef>
                  <a:spcPct val="0"/>
                </a:spcBef>
                <a:spcAft>
                  <a:spcPct val="35000"/>
                </a:spcAft>
              </a:pPr>
              <a:r>
                <a:rPr lang="en-US" sz="1000" b="1" kern="1200" dirty="0">
                  <a:latin typeface="Helvetica Neue"/>
                </a:rPr>
                <a:t>Director</a:t>
              </a:r>
            </a:p>
          </p:txBody>
        </p:sp>
        <p:sp>
          <p:nvSpPr>
            <p:cNvPr id="49" name="Freeform 48"/>
            <p:cNvSpPr/>
            <p:nvPr/>
          </p:nvSpPr>
          <p:spPr>
            <a:xfrm>
              <a:off x="6888804" y="2840903"/>
              <a:ext cx="2003504" cy="183715"/>
            </a:xfrm>
            <a:custGeom>
              <a:avLst/>
              <a:gdLst>
                <a:gd name="connsiteX0" fmla="*/ 0 w 2003504"/>
                <a:gd name="connsiteY0" fmla="*/ 26394 h 158361"/>
                <a:gd name="connsiteX1" fmla="*/ 26394 w 2003504"/>
                <a:gd name="connsiteY1" fmla="*/ 0 h 158361"/>
                <a:gd name="connsiteX2" fmla="*/ 1977110 w 2003504"/>
                <a:gd name="connsiteY2" fmla="*/ 0 h 158361"/>
                <a:gd name="connsiteX3" fmla="*/ 2003504 w 2003504"/>
                <a:gd name="connsiteY3" fmla="*/ 26394 h 158361"/>
                <a:gd name="connsiteX4" fmla="*/ 2003504 w 2003504"/>
                <a:gd name="connsiteY4" fmla="*/ 131967 h 158361"/>
                <a:gd name="connsiteX5" fmla="*/ 1977110 w 2003504"/>
                <a:gd name="connsiteY5" fmla="*/ 158361 h 158361"/>
                <a:gd name="connsiteX6" fmla="*/ 26394 w 2003504"/>
                <a:gd name="connsiteY6" fmla="*/ 158361 h 158361"/>
                <a:gd name="connsiteX7" fmla="*/ 0 w 2003504"/>
                <a:gd name="connsiteY7" fmla="*/ 131967 h 158361"/>
                <a:gd name="connsiteX8" fmla="*/ 0 w 2003504"/>
                <a:gd name="connsiteY8" fmla="*/ 26394 h 15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158361">
                  <a:moveTo>
                    <a:pt x="0" y="26394"/>
                  </a:moveTo>
                  <a:cubicBezTo>
                    <a:pt x="0" y="11817"/>
                    <a:pt x="11817" y="0"/>
                    <a:pt x="26394" y="0"/>
                  </a:cubicBezTo>
                  <a:lnTo>
                    <a:pt x="1977110" y="0"/>
                  </a:lnTo>
                  <a:cubicBezTo>
                    <a:pt x="1991687" y="0"/>
                    <a:pt x="2003504" y="11817"/>
                    <a:pt x="2003504" y="26394"/>
                  </a:cubicBezTo>
                  <a:lnTo>
                    <a:pt x="2003504" y="131967"/>
                  </a:lnTo>
                  <a:cubicBezTo>
                    <a:pt x="2003504" y="146544"/>
                    <a:pt x="1991687" y="158361"/>
                    <a:pt x="1977110" y="158361"/>
                  </a:cubicBezTo>
                  <a:lnTo>
                    <a:pt x="26394" y="158361"/>
                  </a:lnTo>
                  <a:cubicBezTo>
                    <a:pt x="11817" y="158361"/>
                    <a:pt x="0" y="146544"/>
                    <a:pt x="0" y="131967"/>
                  </a:cubicBezTo>
                  <a:lnTo>
                    <a:pt x="0" y="26394"/>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5831" tIns="45831" rIns="45831" bIns="45831" numCol="1" spcCol="1270" anchor="ctr" anchorCtr="0">
              <a:noAutofit/>
            </a:bodyPr>
            <a:lstStyle/>
            <a:p>
              <a:pPr algn="ctr" defTabSz="444500">
                <a:lnSpc>
                  <a:spcPct val="90000"/>
                </a:lnSpc>
                <a:spcBef>
                  <a:spcPct val="0"/>
                </a:spcBef>
                <a:spcAft>
                  <a:spcPct val="35000"/>
                </a:spcAft>
              </a:pPr>
              <a:r>
                <a:rPr lang="es-ES" sz="1000" u="sng" dirty="0">
                  <a:latin typeface="Helvetica Neue"/>
                  <a:hlinkClick r:id="rId2"/>
                </a:rPr>
                <a:t>jakim002@Louisville.edu</a:t>
              </a:r>
              <a:endParaRPr lang="en-US" sz="1000" dirty="0">
                <a:latin typeface="Helvetica Neue"/>
              </a:endParaRPr>
            </a:p>
          </p:txBody>
        </p:sp>
      </p:grpSp>
      <p:sp>
        <p:nvSpPr>
          <p:cNvPr id="18" name="Rectangle 17"/>
          <p:cNvSpPr/>
          <p:nvPr/>
        </p:nvSpPr>
        <p:spPr>
          <a:xfrm>
            <a:off x="-11502" y="6233653"/>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789909" y="6362399"/>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rPr>
              <a:t>louisville.edu/</a:t>
            </a:r>
            <a:r>
              <a:rPr lang="en-US" sz="1500" dirty="0" err="1">
                <a:latin typeface="Helvetica Neue Bold Condensed"/>
                <a:ea typeface="+mj-ea"/>
                <a:cs typeface="Helvetica Neue Bold Condensed"/>
              </a:rPr>
              <a:t>internationalcenter</a:t>
            </a:r>
            <a:r>
              <a:rPr lang="en-US" sz="1500" dirty="0">
                <a:latin typeface="Helvetica Neue Bold Condensed"/>
                <a:ea typeface="+mj-ea"/>
                <a:cs typeface="Helvetica Neue Bold Condensed"/>
              </a:rPr>
              <a:t>/</a:t>
            </a:r>
            <a:r>
              <a:rPr lang="en-US" sz="1500" dirty="0" err="1">
                <a:latin typeface="Helvetica Neue Bold Condensed"/>
                <a:ea typeface="+mj-ea"/>
                <a:cs typeface="Helvetica Neue Bold Condensed"/>
              </a:rPr>
              <a:t>isss</a:t>
            </a:r>
            <a:endParaRPr kumimoji="0" lang="en-US" sz="1500" b="0" i="0" u="none" strike="noStrike" kern="1200" cap="none" spc="0" normalizeH="0" baseline="0" noProof="0" dirty="0">
              <a:ln>
                <a:noFill/>
              </a:ln>
              <a:effectLst/>
              <a:uLnTx/>
              <a:uFillTx/>
              <a:latin typeface="Helvetica Neue Bold Condensed"/>
              <a:ea typeface="+mj-ea"/>
              <a:cs typeface="Helvetica Neue Bold Condensed"/>
            </a:endParaRPr>
          </a:p>
        </p:txBody>
      </p:sp>
      <p:sp>
        <p:nvSpPr>
          <p:cNvPr id="23" name="Rectangle 22"/>
          <p:cNvSpPr/>
          <p:nvPr/>
        </p:nvSpPr>
        <p:spPr>
          <a:xfrm>
            <a:off x="0" y="6268109"/>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11" name="Rectangle 10"/>
          <p:cNvSpPr/>
          <p:nvPr/>
        </p:nvSpPr>
        <p:spPr>
          <a:xfrm>
            <a:off x="30085" y="4818185"/>
            <a:ext cx="537882" cy="203981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34472" y="5199017"/>
            <a:ext cx="236702" cy="1477328"/>
          </a:xfrm>
          <a:prstGeom prst="rect">
            <a:avLst/>
          </a:prstGeom>
          <a:noFill/>
        </p:spPr>
        <p:txBody>
          <a:bodyPr wrap="square" rtlCol="0">
            <a:spAutoFit/>
          </a:bodyPr>
          <a:lstStyle/>
          <a:p>
            <a:pPr algn="ctr"/>
            <a:r>
              <a:rPr lang="en-US" dirty="0">
                <a:solidFill>
                  <a:schemeClr val="bg1"/>
                </a:solidFill>
              </a:rPr>
              <a:t>STAFF</a:t>
            </a:r>
          </a:p>
        </p:txBody>
      </p:sp>
      <p:grpSp>
        <p:nvGrpSpPr>
          <p:cNvPr id="58" name="Group 57"/>
          <p:cNvGrpSpPr/>
          <p:nvPr/>
        </p:nvGrpSpPr>
        <p:grpSpPr>
          <a:xfrm>
            <a:off x="2450625" y="5516112"/>
            <a:ext cx="2287728" cy="1190685"/>
            <a:chOff x="6882825" y="2357426"/>
            <a:chExt cx="2009484" cy="769174"/>
          </a:xfrm>
        </p:grpSpPr>
        <p:sp>
          <p:nvSpPr>
            <p:cNvPr id="59" name="Freeform 58"/>
            <p:cNvSpPr/>
            <p:nvPr/>
          </p:nvSpPr>
          <p:spPr>
            <a:xfrm>
              <a:off x="6888805" y="2357426"/>
              <a:ext cx="2003504" cy="246331"/>
            </a:xfrm>
            <a:custGeom>
              <a:avLst/>
              <a:gdLst>
                <a:gd name="connsiteX0" fmla="*/ 0 w 2003504"/>
                <a:gd name="connsiteY0" fmla="*/ 41056 h 246331"/>
                <a:gd name="connsiteX1" fmla="*/ 41056 w 2003504"/>
                <a:gd name="connsiteY1" fmla="*/ 0 h 246331"/>
                <a:gd name="connsiteX2" fmla="*/ 1962448 w 2003504"/>
                <a:gd name="connsiteY2" fmla="*/ 0 h 246331"/>
                <a:gd name="connsiteX3" fmla="*/ 2003504 w 2003504"/>
                <a:gd name="connsiteY3" fmla="*/ 41056 h 246331"/>
                <a:gd name="connsiteX4" fmla="*/ 2003504 w 2003504"/>
                <a:gd name="connsiteY4" fmla="*/ 205275 h 246331"/>
                <a:gd name="connsiteX5" fmla="*/ 1962448 w 2003504"/>
                <a:gd name="connsiteY5" fmla="*/ 246331 h 246331"/>
                <a:gd name="connsiteX6" fmla="*/ 41056 w 2003504"/>
                <a:gd name="connsiteY6" fmla="*/ 246331 h 246331"/>
                <a:gd name="connsiteX7" fmla="*/ 0 w 2003504"/>
                <a:gd name="connsiteY7" fmla="*/ 205275 h 246331"/>
                <a:gd name="connsiteX8" fmla="*/ 0 w 2003504"/>
                <a:gd name="connsiteY8" fmla="*/ 41056 h 2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246331">
                  <a:moveTo>
                    <a:pt x="0" y="41056"/>
                  </a:moveTo>
                  <a:cubicBezTo>
                    <a:pt x="0" y="18381"/>
                    <a:pt x="18381" y="0"/>
                    <a:pt x="41056" y="0"/>
                  </a:cubicBezTo>
                  <a:lnTo>
                    <a:pt x="1962448" y="0"/>
                  </a:lnTo>
                  <a:cubicBezTo>
                    <a:pt x="1985123" y="0"/>
                    <a:pt x="2003504" y="18381"/>
                    <a:pt x="2003504" y="41056"/>
                  </a:cubicBezTo>
                  <a:lnTo>
                    <a:pt x="2003504" y="205275"/>
                  </a:lnTo>
                  <a:cubicBezTo>
                    <a:pt x="2003504" y="227950"/>
                    <a:pt x="1985123" y="246331"/>
                    <a:pt x="1962448" y="246331"/>
                  </a:cubicBezTo>
                  <a:lnTo>
                    <a:pt x="41056" y="246331"/>
                  </a:lnTo>
                  <a:cubicBezTo>
                    <a:pt x="18381" y="246331"/>
                    <a:pt x="0" y="227950"/>
                    <a:pt x="0" y="205275"/>
                  </a:cubicBezTo>
                  <a:lnTo>
                    <a:pt x="0" y="41056"/>
                  </a:lnTo>
                  <a:close/>
                </a:path>
              </a:pathLst>
            </a:custGeom>
            <a:solidFill>
              <a:srgbClr val="992528"/>
            </a:solidFill>
            <a:ln>
              <a:solidFill>
                <a:srgbClr val="992528"/>
              </a:solidFill>
            </a:ln>
          </p:spPr>
          <p:style>
            <a:lnRef idx="2">
              <a:schemeClr val="accent2">
                <a:shade val="50000"/>
              </a:schemeClr>
            </a:lnRef>
            <a:fillRef idx="1">
              <a:schemeClr val="accent2"/>
            </a:fillRef>
            <a:effectRef idx="0">
              <a:schemeClr val="accent2"/>
            </a:effectRef>
            <a:fontRef idx="minor">
              <a:schemeClr val="dk1">
                <a:hueOff val="0"/>
                <a:satOff val="0"/>
                <a:lumOff val="0"/>
                <a:alphaOff val="0"/>
              </a:schemeClr>
            </a:fontRef>
          </p:style>
          <p:txBody>
            <a:bodyPr spcFirstLastPara="0" vert="horz" wrap="square" lIns="57745" tIns="57745" rIns="57745" bIns="57745" numCol="1" spcCol="1270" anchor="ctr" anchorCtr="0">
              <a:noAutofit/>
            </a:bodyPr>
            <a:lstStyle/>
            <a:p>
              <a:pPr lvl="0" algn="ctr"/>
              <a:r>
                <a:rPr lang="en-US" sz="1200" b="1" dirty="0">
                  <a:solidFill>
                    <a:schemeClr val="bg1"/>
                  </a:solidFill>
                  <a:latin typeface="Helvetica Neue"/>
                </a:rPr>
                <a:t>Connie Martinez</a:t>
              </a:r>
              <a:endParaRPr lang="en-US" sz="1200" dirty="0">
                <a:solidFill>
                  <a:schemeClr val="bg1"/>
                </a:solidFill>
                <a:latin typeface="Helvetica Neue"/>
              </a:endParaRPr>
            </a:p>
          </p:txBody>
        </p:sp>
        <p:sp>
          <p:nvSpPr>
            <p:cNvPr id="60" name="Freeform 59"/>
            <p:cNvSpPr/>
            <p:nvPr/>
          </p:nvSpPr>
          <p:spPr>
            <a:xfrm>
              <a:off x="6882825" y="2597797"/>
              <a:ext cx="2009484" cy="342656"/>
            </a:xfrm>
            <a:custGeom>
              <a:avLst/>
              <a:gdLst>
                <a:gd name="connsiteX0" fmla="*/ 0 w 2003504"/>
                <a:gd name="connsiteY0" fmla="*/ 26394 h 158361"/>
                <a:gd name="connsiteX1" fmla="*/ 26394 w 2003504"/>
                <a:gd name="connsiteY1" fmla="*/ 0 h 158361"/>
                <a:gd name="connsiteX2" fmla="*/ 1977110 w 2003504"/>
                <a:gd name="connsiteY2" fmla="*/ 0 h 158361"/>
                <a:gd name="connsiteX3" fmla="*/ 2003504 w 2003504"/>
                <a:gd name="connsiteY3" fmla="*/ 26394 h 158361"/>
                <a:gd name="connsiteX4" fmla="*/ 2003504 w 2003504"/>
                <a:gd name="connsiteY4" fmla="*/ 131967 h 158361"/>
                <a:gd name="connsiteX5" fmla="*/ 1977110 w 2003504"/>
                <a:gd name="connsiteY5" fmla="*/ 158361 h 158361"/>
                <a:gd name="connsiteX6" fmla="*/ 26394 w 2003504"/>
                <a:gd name="connsiteY6" fmla="*/ 158361 h 158361"/>
                <a:gd name="connsiteX7" fmla="*/ 0 w 2003504"/>
                <a:gd name="connsiteY7" fmla="*/ 131967 h 158361"/>
                <a:gd name="connsiteX8" fmla="*/ 0 w 2003504"/>
                <a:gd name="connsiteY8" fmla="*/ 26394 h 15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158361">
                  <a:moveTo>
                    <a:pt x="0" y="26394"/>
                  </a:moveTo>
                  <a:cubicBezTo>
                    <a:pt x="0" y="11817"/>
                    <a:pt x="11817" y="0"/>
                    <a:pt x="26394" y="0"/>
                  </a:cubicBezTo>
                  <a:lnTo>
                    <a:pt x="1977110" y="0"/>
                  </a:lnTo>
                  <a:cubicBezTo>
                    <a:pt x="1991687" y="0"/>
                    <a:pt x="2003504" y="11817"/>
                    <a:pt x="2003504" y="26394"/>
                  </a:cubicBezTo>
                  <a:lnTo>
                    <a:pt x="2003504" y="131967"/>
                  </a:lnTo>
                  <a:cubicBezTo>
                    <a:pt x="2003504" y="146544"/>
                    <a:pt x="1991687" y="158361"/>
                    <a:pt x="1977110" y="158361"/>
                  </a:cubicBezTo>
                  <a:lnTo>
                    <a:pt x="26394" y="158361"/>
                  </a:lnTo>
                  <a:cubicBezTo>
                    <a:pt x="11817" y="158361"/>
                    <a:pt x="0" y="146544"/>
                    <a:pt x="0" y="131967"/>
                  </a:cubicBezTo>
                  <a:lnTo>
                    <a:pt x="0" y="26394"/>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5831" tIns="45831" rIns="45831" bIns="45831" numCol="1" spcCol="1270" anchor="ctr" anchorCtr="0">
              <a:noAutofit/>
            </a:bodyPr>
            <a:lstStyle/>
            <a:p>
              <a:pPr lvl="0" algn="ctr"/>
              <a:r>
                <a:rPr lang="en-US" sz="1000" b="1" dirty="0">
                  <a:latin typeface="Helvetica Neue"/>
                </a:rPr>
                <a:t>International Student Coordinator</a:t>
              </a:r>
            </a:p>
          </p:txBody>
        </p:sp>
        <p:sp>
          <p:nvSpPr>
            <p:cNvPr id="61" name="Freeform 60"/>
            <p:cNvSpPr/>
            <p:nvPr/>
          </p:nvSpPr>
          <p:spPr>
            <a:xfrm>
              <a:off x="6888805" y="2942885"/>
              <a:ext cx="2003504" cy="183715"/>
            </a:xfrm>
            <a:custGeom>
              <a:avLst/>
              <a:gdLst>
                <a:gd name="connsiteX0" fmla="*/ 0 w 2003504"/>
                <a:gd name="connsiteY0" fmla="*/ 26394 h 158361"/>
                <a:gd name="connsiteX1" fmla="*/ 26394 w 2003504"/>
                <a:gd name="connsiteY1" fmla="*/ 0 h 158361"/>
                <a:gd name="connsiteX2" fmla="*/ 1977110 w 2003504"/>
                <a:gd name="connsiteY2" fmla="*/ 0 h 158361"/>
                <a:gd name="connsiteX3" fmla="*/ 2003504 w 2003504"/>
                <a:gd name="connsiteY3" fmla="*/ 26394 h 158361"/>
                <a:gd name="connsiteX4" fmla="*/ 2003504 w 2003504"/>
                <a:gd name="connsiteY4" fmla="*/ 131967 h 158361"/>
                <a:gd name="connsiteX5" fmla="*/ 1977110 w 2003504"/>
                <a:gd name="connsiteY5" fmla="*/ 158361 h 158361"/>
                <a:gd name="connsiteX6" fmla="*/ 26394 w 2003504"/>
                <a:gd name="connsiteY6" fmla="*/ 158361 h 158361"/>
                <a:gd name="connsiteX7" fmla="*/ 0 w 2003504"/>
                <a:gd name="connsiteY7" fmla="*/ 131967 h 158361"/>
                <a:gd name="connsiteX8" fmla="*/ 0 w 2003504"/>
                <a:gd name="connsiteY8" fmla="*/ 26394 h 15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158361">
                  <a:moveTo>
                    <a:pt x="0" y="26394"/>
                  </a:moveTo>
                  <a:cubicBezTo>
                    <a:pt x="0" y="11817"/>
                    <a:pt x="11817" y="0"/>
                    <a:pt x="26394" y="0"/>
                  </a:cubicBezTo>
                  <a:lnTo>
                    <a:pt x="1977110" y="0"/>
                  </a:lnTo>
                  <a:cubicBezTo>
                    <a:pt x="1991687" y="0"/>
                    <a:pt x="2003504" y="11817"/>
                    <a:pt x="2003504" y="26394"/>
                  </a:cubicBezTo>
                  <a:lnTo>
                    <a:pt x="2003504" y="131967"/>
                  </a:lnTo>
                  <a:cubicBezTo>
                    <a:pt x="2003504" y="146544"/>
                    <a:pt x="1991687" y="158361"/>
                    <a:pt x="1977110" y="158361"/>
                  </a:cubicBezTo>
                  <a:lnTo>
                    <a:pt x="26394" y="158361"/>
                  </a:lnTo>
                  <a:cubicBezTo>
                    <a:pt x="11817" y="158361"/>
                    <a:pt x="0" y="146544"/>
                    <a:pt x="0" y="131967"/>
                  </a:cubicBezTo>
                  <a:lnTo>
                    <a:pt x="0" y="26394"/>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5831" tIns="45831" rIns="45831" bIns="45831" numCol="1" spcCol="1270" anchor="ctr" anchorCtr="0">
              <a:noAutofit/>
            </a:bodyPr>
            <a:lstStyle/>
            <a:p>
              <a:pPr lvl="0" algn="ctr"/>
              <a:r>
                <a:rPr lang="es-ES" sz="1000" u="sng" dirty="0">
                  <a:latin typeface="Helvetica Neue"/>
                  <a:hlinkClick r:id="rId4"/>
                </a:rPr>
                <a:t>mcmart01@Louisville.edu</a:t>
              </a:r>
              <a:endParaRPr lang="en-US" sz="1000" dirty="0">
                <a:latin typeface="Helvetica Neue"/>
              </a:endParaRPr>
            </a:p>
          </p:txBody>
        </p:sp>
      </p:grpSp>
      <p:grpSp>
        <p:nvGrpSpPr>
          <p:cNvPr id="33" name="Group 32">
            <a:extLst>
              <a:ext uri="{FF2B5EF4-FFF2-40B4-BE49-F238E27FC236}">
                <a16:creationId xmlns:a16="http://schemas.microsoft.com/office/drawing/2014/main" id="{014C4D1D-C709-4444-A22B-AB992A8B5090}"/>
              </a:ext>
            </a:extLst>
          </p:cNvPr>
          <p:cNvGrpSpPr/>
          <p:nvPr/>
        </p:nvGrpSpPr>
        <p:grpSpPr>
          <a:xfrm>
            <a:off x="5073214" y="5516112"/>
            <a:ext cx="2287728" cy="1190685"/>
            <a:chOff x="6882825" y="2357426"/>
            <a:chExt cx="2009484" cy="769174"/>
          </a:xfrm>
        </p:grpSpPr>
        <p:sp>
          <p:nvSpPr>
            <p:cNvPr id="34" name="Freeform 58">
              <a:extLst>
                <a:ext uri="{FF2B5EF4-FFF2-40B4-BE49-F238E27FC236}">
                  <a16:creationId xmlns:a16="http://schemas.microsoft.com/office/drawing/2014/main" id="{CE18B2E3-1BBF-4F93-A05E-3207C68D267C}"/>
                </a:ext>
              </a:extLst>
            </p:cNvPr>
            <p:cNvSpPr/>
            <p:nvPr/>
          </p:nvSpPr>
          <p:spPr>
            <a:xfrm>
              <a:off x="6888805" y="2357426"/>
              <a:ext cx="2003504" cy="246331"/>
            </a:xfrm>
            <a:custGeom>
              <a:avLst/>
              <a:gdLst>
                <a:gd name="connsiteX0" fmla="*/ 0 w 2003504"/>
                <a:gd name="connsiteY0" fmla="*/ 41056 h 246331"/>
                <a:gd name="connsiteX1" fmla="*/ 41056 w 2003504"/>
                <a:gd name="connsiteY1" fmla="*/ 0 h 246331"/>
                <a:gd name="connsiteX2" fmla="*/ 1962448 w 2003504"/>
                <a:gd name="connsiteY2" fmla="*/ 0 h 246331"/>
                <a:gd name="connsiteX3" fmla="*/ 2003504 w 2003504"/>
                <a:gd name="connsiteY3" fmla="*/ 41056 h 246331"/>
                <a:gd name="connsiteX4" fmla="*/ 2003504 w 2003504"/>
                <a:gd name="connsiteY4" fmla="*/ 205275 h 246331"/>
                <a:gd name="connsiteX5" fmla="*/ 1962448 w 2003504"/>
                <a:gd name="connsiteY5" fmla="*/ 246331 h 246331"/>
                <a:gd name="connsiteX6" fmla="*/ 41056 w 2003504"/>
                <a:gd name="connsiteY6" fmla="*/ 246331 h 246331"/>
                <a:gd name="connsiteX7" fmla="*/ 0 w 2003504"/>
                <a:gd name="connsiteY7" fmla="*/ 205275 h 246331"/>
                <a:gd name="connsiteX8" fmla="*/ 0 w 2003504"/>
                <a:gd name="connsiteY8" fmla="*/ 41056 h 2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246331">
                  <a:moveTo>
                    <a:pt x="0" y="41056"/>
                  </a:moveTo>
                  <a:cubicBezTo>
                    <a:pt x="0" y="18381"/>
                    <a:pt x="18381" y="0"/>
                    <a:pt x="41056" y="0"/>
                  </a:cubicBezTo>
                  <a:lnTo>
                    <a:pt x="1962448" y="0"/>
                  </a:lnTo>
                  <a:cubicBezTo>
                    <a:pt x="1985123" y="0"/>
                    <a:pt x="2003504" y="18381"/>
                    <a:pt x="2003504" y="41056"/>
                  </a:cubicBezTo>
                  <a:lnTo>
                    <a:pt x="2003504" y="205275"/>
                  </a:lnTo>
                  <a:cubicBezTo>
                    <a:pt x="2003504" y="227950"/>
                    <a:pt x="1985123" y="246331"/>
                    <a:pt x="1962448" y="246331"/>
                  </a:cubicBezTo>
                  <a:lnTo>
                    <a:pt x="41056" y="246331"/>
                  </a:lnTo>
                  <a:cubicBezTo>
                    <a:pt x="18381" y="246331"/>
                    <a:pt x="0" y="227950"/>
                    <a:pt x="0" y="205275"/>
                  </a:cubicBezTo>
                  <a:lnTo>
                    <a:pt x="0" y="41056"/>
                  </a:lnTo>
                  <a:close/>
                </a:path>
              </a:pathLst>
            </a:custGeom>
            <a:solidFill>
              <a:srgbClr val="992528"/>
            </a:solidFill>
            <a:ln>
              <a:solidFill>
                <a:srgbClr val="992528"/>
              </a:solidFill>
            </a:ln>
          </p:spPr>
          <p:style>
            <a:lnRef idx="2">
              <a:schemeClr val="accent2">
                <a:shade val="50000"/>
              </a:schemeClr>
            </a:lnRef>
            <a:fillRef idx="1">
              <a:schemeClr val="accent2"/>
            </a:fillRef>
            <a:effectRef idx="0">
              <a:schemeClr val="accent2"/>
            </a:effectRef>
            <a:fontRef idx="minor">
              <a:schemeClr val="dk1">
                <a:hueOff val="0"/>
                <a:satOff val="0"/>
                <a:lumOff val="0"/>
                <a:alphaOff val="0"/>
              </a:schemeClr>
            </a:fontRef>
          </p:style>
          <p:txBody>
            <a:bodyPr spcFirstLastPara="0" vert="horz" wrap="square" lIns="57745" tIns="57745" rIns="57745" bIns="57745" numCol="1" spcCol="1270" anchor="ctr" anchorCtr="0">
              <a:noAutofit/>
            </a:bodyPr>
            <a:lstStyle/>
            <a:p>
              <a:pPr lvl="0" algn="ctr"/>
              <a:r>
                <a:rPr lang="en-US" sz="1200" b="1" dirty="0">
                  <a:solidFill>
                    <a:schemeClr val="bg1"/>
                  </a:solidFill>
                  <a:latin typeface="Helvetica Neue"/>
                </a:rPr>
                <a:t>Seyda Muratova</a:t>
              </a:r>
            </a:p>
          </p:txBody>
        </p:sp>
        <p:sp>
          <p:nvSpPr>
            <p:cNvPr id="35" name="Freeform 59">
              <a:extLst>
                <a:ext uri="{FF2B5EF4-FFF2-40B4-BE49-F238E27FC236}">
                  <a16:creationId xmlns:a16="http://schemas.microsoft.com/office/drawing/2014/main" id="{C6441CEB-DAA9-4104-863F-813DE4838956}"/>
                </a:ext>
              </a:extLst>
            </p:cNvPr>
            <p:cNvSpPr/>
            <p:nvPr/>
          </p:nvSpPr>
          <p:spPr>
            <a:xfrm>
              <a:off x="6882825" y="2597797"/>
              <a:ext cx="2009484" cy="342656"/>
            </a:xfrm>
            <a:custGeom>
              <a:avLst/>
              <a:gdLst>
                <a:gd name="connsiteX0" fmla="*/ 0 w 2003504"/>
                <a:gd name="connsiteY0" fmla="*/ 26394 h 158361"/>
                <a:gd name="connsiteX1" fmla="*/ 26394 w 2003504"/>
                <a:gd name="connsiteY1" fmla="*/ 0 h 158361"/>
                <a:gd name="connsiteX2" fmla="*/ 1977110 w 2003504"/>
                <a:gd name="connsiteY2" fmla="*/ 0 h 158361"/>
                <a:gd name="connsiteX3" fmla="*/ 2003504 w 2003504"/>
                <a:gd name="connsiteY3" fmla="*/ 26394 h 158361"/>
                <a:gd name="connsiteX4" fmla="*/ 2003504 w 2003504"/>
                <a:gd name="connsiteY4" fmla="*/ 131967 h 158361"/>
                <a:gd name="connsiteX5" fmla="*/ 1977110 w 2003504"/>
                <a:gd name="connsiteY5" fmla="*/ 158361 h 158361"/>
                <a:gd name="connsiteX6" fmla="*/ 26394 w 2003504"/>
                <a:gd name="connsiteY6" fmla="*/ 158361 h 158361"/>
                <a:gd name="connsiteX7" fmla="*/ 0 w 2003504"/>
                <a:gd name="connsiteY7" fmla="*/ 131967 h 158361"/>
                <a:gd name="connsiteX8" fmla="*/ 0 w 2003504"/>
                <a:gd name="connsiteY8" fmla="*/ 26394 h 15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158361">
                  <a:moveTo>
                    <a:pt x="0" y="26394"/>
                  </a:moveTo>
                  <a:cubicBezTo>
                    <a:pt x="0" y="11817"/>
                    <a:pt x="11817" y="0"/>
                    <a:pt x="26394" y="0"/>
                  </a:cubicBezTo>
                  <a:lnTo>
                    <a:pt x="1977110" y="0"/>
                  </a:lnTo>
                  <a:cubicBezTo>
                    <a:pt x="1991687" y="0"/>
                    <a:pt x="2003504" y="11817"/>
                    <a:pt x="2003504" y="26394"/>
                  </a:cubicBezTo>
                  <a:lnTo>
                    <a:pt x="2003504" y="131967"/>
                  </a:lnTo>
                  <a:cubicBezTo>
                    <a:pt x="2003504" y="146544"/>
                    <a:pt x="1991687" y="158361"/>
                    <a:pt x="1977110" y="158361"/>
                  </a:cubicBezTo>
                  <a:lnTo>
                    <a:pt x="26394" y="158361"/>
                  </a:lnTo>
                  <a:cubicBezTo>
                    <a:pt x="11817" y="158361"/>
                    <a:pt x="0" y="146544"/>
                    <a:pt x="0" y="131967"/>
                  </a:cubicBezTo>
                  <a:lnTo>
                    <a:pt x="0" y="26394"/>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5831" tIns="45831" rIns="45831" bIns="45831" numCol="1" spcCol="1270" anchor="ctr" anchorCtr="0">
              <a:noAutofit/>
            </a:bodyPr>
            <a:lstStyle/>
            <a:p>
              <a:pPr algn="ctr"/>
              <a:r>
                <a:rPr lang="en-US" sz="1000" b="1" dirty="0">
                  <a:latin typeface="Helvetica Neue"/>
                </a:rPr>
                <a:t>International Student Coordinator</a:t>
              </a:r>
            </a:p>
          </p:txBody>
        </p:sp>
        <p:sp>
          <p:nvSpPr>
            <p:cNvPr id="36" name="Freeform 60">
              <a:extLst>
                <a:ext uri="{FF2B5EF4-FFF2-40B4-BE49-F238E27FC236}">
                  <a16:creationId xmlns:a16="http://schemas.microsoft.com/office/drawing/2014/main" id="{1284FE33-D30F-4983-939E-BF0B8922E030}"/>
                </a:ext>
              </a:extLst>
            </p:cNvPr>
            <p:cNvSpPr/>
            <p:nvPr/>
          </p:nvSpPr>
          <p:spPr>
            <a:xfrm>
              <a:off x="6888805" y="2942885"/>
              <a:ext cx="2003504" cy="183715"/>
            </a:xfrm>
            <a:custGeom>
              <a:avLst/>
              <a:gdLst>
                <a:gd name="connsiteX0" fmla="*/ 0 w 2003504"/>
                <a:gd name="connsiteY0" fmla="*/ 26394 h 158361"/>
                <a:gd name="connsiteX1" fmla="*/ 26394 w 2003504"/>
                <a:gd name="connsiteY1" fmla="*/ 0 h 158361"/>
                <a:gd name="connsiteX2" fmla="*/ 1977110 w 2003504"/>
                <a:gd name="connsiteY2" fmla="*/ 0 h 158361"/>
                <a:gd name="connsiteX3" fmla="*/ 2003504 w 2003504"/>
                <a:gd name="connsiteY3" fmla="*/ 26394 h 158361"/>
                <a:gd name="connsiteX4" fmla="*/ 2003504 w 2003504"/>
                <a:gd name="connsiteY4" fmla="*/ 131967 h 158361"/>
                <a:gd name="connsiteX5" fmla="*/ 1977110 w 2003504"/>
                <a:gd name="connsiteY5" fmla="*/ 158361 h 158361"/>
                <a:gd name="connsiteX6" fmla="*/ 26394 w 2003504"/>
                <a:gd name="connsiteY6" fmla="*/ 158361 h 158361"/>
                <a:gd name="connsiteX7" fmla="*/ 0 w 2003504"/>
                <a:gd name="connsiteY7" fmla="*/ 131967 h 158361"/>
                <a:gd name="connsiteX8" fmla="*/ 0 w 2003504"/>
                <a:gd name="connsiteY8" fmla="*/ 26394 h 15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04" h="158361">
                  <a:moveTo>
                    <a:pt x="0" y="26394"/>
                  </a:moveTo>
                  <a:cubicBezTo>
                    <a:pt x="0" y="11817"/>
                    <a:pt x="11817" y="0"/>
                    <a:pt x="26394" y="0"/>
                  </a:cubicBezTo>
                  <a:lnTo>
                    <a:pt x="1977110" y="0"/>
                  </a:lnTo>
                  <a:cubicBezTo>
                    <a:pt x="1991687" y="0"/>
                    <a:pt x="2003504" y="11817"/>
                    <a:pt x="2003504" y="26394"/>
                  </a:cubicBezTo>
                  <a:lnTo>
                    <a:pt x="2003504" y="131967"/>
                  </a:lnTo>
                  <a:cubicBezTo>
                    <a:pt x="2003504" y="146544"/>
                    <a:pt x="1991687" y="158361"/>
                    <a:pt x="1977110" y="158361"/>
                  </a:cubicBezTo>
                  <a:lnTo>
                    <a:pt x="26394" y="158361"/>
                  </a:lnTo>
                  <a:cubicBezTo>
                    <a:pt x="11817" y="158361"/>
                    <a:pt x="0" y="146544"/>
                    <a:pt x="0" y="131967"/>
                  </a:cubicBezTo>
                  <a:lnTo>
                    <a:pt x="0" y="26394"/>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5831" tIns="45831" rIns="45831" bIns="45831" numCol="1" spcCol="1270" anchor="ctr" anchorCtr="0">
              <a:noAutofit/>
            </a:bodyPr>
            <a:lstStyle/>
            <a:p>
              <a:pPr algn="ctr"/>
              <a:r>
                <a:rPr lang="es-ES" sz="1000" u="sng" dirty="0">
                  <a:latin typeface="Helvetica Neue"/>
                  <a:hlinkClick r:id="rId4"/>
                </a:rPr>
                <a:t>skmura01@Louisville.edu</a:t>
              </a:r>
              <a:endParaRPr lang="en-US" sz="1000" dirty="0">
                <a:latin typeface="Helvetica Neue"/>
              </a:endParaRPr>
            </a:p>
          </p:txBody>
        </p:sp>
      </p:grpSp>
      <p:pic>
        <p:nvPicPr>
          <p:cNvPr id="8" name="Picture 7" descr="A picture containing person, person, suit, clothing&#10;&#10;Description automatically generated">
            <a:extLst>
              <a:ext uri="{FF2B5EF4-FFF2-40B4-BE49-F238E27FC236}">
                <a16:creationId xmlns:a16="http://schemas.microsoft.com/office/drawing/2014/main" id="{2AEB6DBE-73FF-F7ED-6292-627A14E926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96" b="29533"/>
          <a:stretch/>
        </p:blipFill>
        <p:spPr>
          <a:xfrm>
            <a:off x="8353688" y="2839862"/>
            <a:ext cx="1500477" cy="1645796"/>
          </a:xfrm>
          <a:prstGeom prst="rect">
            <a:avLst/>
          </a:prstGeom>
        </p:spPr>
      </p:pic>
      <p:pic>
        <p:nvPicPr>
          <p:cNvPr id="100" name="object 52">
            <a:extLst>
              <a:ext uri="{FF2B5EF4-FFF2-40B4-BE49-F238E27FC236}">
                <a16:creationId xmlns:a16="http://schemas.microsoft.com/office/drawing/2014/main" id="{ACE99EBB-F4DB-40E5-0055-96794BABC0E2}"/>
              </a:ext>
            </a:extLst>
          </p:cNvPr>
          <p:cNvPicPr/>
          <p:nvPr/>
        </p:nvPicPr>
        <p:blipFill>
          <a:blip r:embed="rId6" cstate="print"/>
          <a:stretch>
            <a:fillRect/>
          </a:stretch>
        </p:blipFill>
        <p:spPr>
          <a:xfrm>
            <a:off x="5554779" y="3943205"/>
            <a:ext cx="1082442" cy="1538451"/>
          </a:xfrm>
          <a:prstGeom prst="rect">
            <a:avLst/>
          </a:prstGeom>
        </p:spPr>
      </p:pic>
      <p:pic>
        <p:nvPicPr>
          <p:cNvPr id="101" name="object 24">
            <a:extLst>
              <a:ext uri="{FF2B5EF4-FFF2-40B4-BE49-F238E27FC236}">
                <a16:creationId xmlns:a16="http://schemas.microsoft.com/office/drawing/2014/main" id="{1252FED1-31EB-E659-E787-AFB6BC7D8A09}"/>
              </a:ext>
            </a:extLst>
          </p:cNvPr>
          <p:cNvPicPr/>
          <p:nvPr/>
        </p:nvPicPr>
        <p:blipFill>
          <a:blip r:embed="rId7" cstate="print"/>
          <a:stretch>
            <a:fillRect/>
          </a:stretch>
        </p:blipFill>
        <p:spPr>
          <a:xfrm>
            <a:off x="3008698" y="3984418"/>
            <a:ext cx="957132" cy="1479139"/>
          </a:xfrm>
          <a:prstGeom prst="rect">
            <a:avLst/>
          </a:prstGeom>
        </p:spPr>
      </p:pic>
      <p:pic>
        <p:nvPicPr>
          <p:cNvPr id="102" name="object 39">
            <a:extLst>
              <a:ext uri="{FF2B5EF4-FFF2-40B4-BE49-F238E27FC236}">
                <a16:creationId xmlns:a16="http://schemas.microsoft.com/office/drawing/2014/main" id="{78D3248D-78D3-38BB-DA47-200D5BEF63F1}"/>
              </a:ext>
            </a:extLst>
          </p:cNvPr>
          <p:cNvPicPr/>
          <p:nvPr/>
        </p:nvPicPr>
        <p:blipFill>
          <a:blip r:embed="rId8" cstate="print"/>
          <a:stretch>
            <a:fillRect/>
          </a:stretch>
        </p:blipFill>
        <p:spPr>
          <a:xfrm>
            <a:off x="4081189" y="2624418"/>
            <a:ext cx="1286334" cy="1380273"/>
          </a:xfrm>
          <a:prstGeom prst="rect">
            <a:avLst/>
          </a:prstGeom>
        </p:spPr>
      </p:pic>
      <p:sp>
        <p:nvSpPr>
          <p:cNvPr id="103" name="object 53">
            <a:extLst>
              <a:ext uri="{FF2B5EF4-FFF2-40B4-BE49-F238E27FC236}">
                <a16:creationId xmlns:a16="http://schemas.microsoft.com/office/drawing/2014/main" id="{BF1833AA-282B-2C83-7611-D71B668900D1}"/>
              </a:ext>
            </a:extLst>
          </p:cNvPr>
          <p:cNvSpPr/>
          <p:nvPr/>
        </p:nvSpPr>
        <p:spPr>
          <a:xfrm>
            <a:off x="5595715" y="3011478"/>
            <a:ext cx="2004060" cy="247015"/>
          </a:xfrm>
          <a:custGeom>
            <a:avLst/>
            <a:gdLst/>
            <a:ahLst/>
            <a:cxnLst/>
            <a:rect l="l" t="t" r="r" b="b"/>
            <a:pathLst>
              <a:path w="2004059" h="247014">
                <a:moveTo>
                  <a:pt x="1963039" y="0"/>
                </a:moveTo>
                <a:lnTo>
                  <a:pt x="41021" y="0"/>
                </a:lnTo>
                <a:lnTo>
                  <a:pt x="25074" y="3232"/>
                </a:lnTo>
                <a:lnTo>
                  <a:pt x="12033" y="12049"/>
                </a:lnTo>
                <a:lnTo>
                  <a:pt x="3230" y="25128"/>
                </a:lnTo>
                <a:lnTo>
                  <a:pt x="0" y="41148"/>
                </a:lnTo>
                <a:lnTo>
                  <a:pt x="0" y="205740"/>
                </a:lnTo>
                <a:lnTo>
                  <a:pt x="3230" y="221759"/>
                </a:lnTo>
                <a:lnTo>
                  <a:pt x="12033" y="234838"/>
                </a:lnTo>
                <a:lnTo>
                  <a:pt x="25074" y="243655"/>
                </a:lnTo>
                <a:lnTo>
                  <a:pt x="41021" y="246888"/>
                </a:lnTo>
                <a:lnTo>
                  <a:pt x="1963039" y="246888"/>
                </a:lnTo>
                <a:lnTo>
                  <a:pt x="1978985" y="243655"/>
                </a:lnTo>
                <a:lnTo>
                  <a:pt x="1992026" y="234838"/>
                </a:lnTo>
                <a:lnTo>
                  <a:pt x="2000829" y="221759"/>
                </a:lnTo>
                <a:lnTo>
                  <a:pt x="2004060" y="205740"/>
                </a:lnTo>
                <a:lnTo>
                  <a:pt x="2004060" y="41148"/>
                </a:lnTo>
                <a:lnTo>
                  <a:pt x="2000829" y="25128"/>
                </a:lnTo>
                <a:lnTo>
                  <a:pt x="1992026" y="12049"/>
                </a:lnTo>
                <a:lnTo>
                  <a:pt x="1978985" y="3232"/>
                </a:lnTo>
                <a:lnTo>
                  <a:pt x="1963039" y="0"/>
                </a:lnTo>
                <a:close/>
              </a:path>
            </a:pathLst>
          </a:custGeom>
          <a:solidFill>
            <a:srgbClr val="992428"/>
          </a:solidFill>
        </p:spPr>
        <p:txBody>
          <a:bodyPr wrap="square" lIns="0" tIns="0" rIns="0" bIns="0" rtlCol="0"/>
          <a:lstStyle/>
          <a:p>
            <a:endParaRPr/>
          </a:p>
        </p:txBody>
      </p:sp>
      <p:sp>
        <p:nvSpPr>
          <p:cNvPr id="104" name="object 54">
            <a:extLst>
              <a:ext uri="{FF2B5EF4-FFF2-40B4-BE49-F238E27FC236}">
                <a16:creationId xmlns:a16="http://schemas.microsoft.com/office/drawing/2014/main" id="{C62616DE-99AF-B615-595A-5E0B8E9389CF}"/>
              </a:ext>
            </a:extLst>
          </p:cNvPr>
          <p:cNvSpPr txBox="1"/>
          <p:nvPr/>
        </p:nvSpPr>
        <p:spPr>
          <a:xfrm>
            <a:off x="5762131" y="2986947"/>
            <a:ext cx="1595755" cy="787523"/>
          </a:xfrm>
          <a:prstGeom prst="rect">
            <a:avLst/>
          </a:prstGeom>
        </p:spPr>
        <p:txBody>
          <a:bodyPr vert="horz" wrap="square" lIns="0" tIns="37465" rIns="0" bIns="0" rtlCol="0">
            <a:spAutoFit/>
          </a:bodyPr>
          <a:lstStyle/>
          <a:p>
            <a:pPr marL="59055" marR="52069" algn="ctr">
              <a:lnSpc>
                <a:spcPct val="116399"/>
              </a:lnSpc>
              <a:spcBef>
                <a:spcPts val="295"/>
              </a:spcBef>
            </a:pPr>
            <a:r>
              <a:rPr sz="1250" b="1" dirty="0">
                <a:solidFill>
                  <a:srgbClr val="FFFFFF"/>
                </a:solidFill>
                <a:latin typeface="Arial"/>
                <a:cs typeface="Arial"/>
              </a:rPr>
              <a:t>Dr.</a:t>
            </a:r>
            <a:r>
              <a:rPr sz="1250" b="1" spc="-20" dirty="0">
                <a:solidFill>
                  <a:srgbClr val="FFFFFF"/>
                </a:solidFill>
                <a:latin typeface="Arial"/>
                <a:cs typeface="Arial"/>
              </a:rPr>
              <a:t> </a:t>
            </a:r>
            <a:r>
              <a:rPr sz="1250" b="1" dirty="0">
                <a:solidFill>
                  <a:srgbClr val="FFFFFF"/>
                </a:solidFill>
                <a:latin typeface="Arial"/>
                <a:cs typeface="Arial"/>
              </a:rPr>
              <a:t>Paul</a:t>
            </a:r>
            <a:r>
              <a:rPr sz="1250" b="1" spc="-5" dirty="0">
                <a:solidFill>
                  <a:srgbClr val="FFFFFF"/>
                </a:solidFill>
                <a:latin typeface="Arial"/>
                <a:cs typeface="Arial"/>
              </a:rPr>
              <a:t> </a:t>
            </a:r>
            <a:r>
              <a:rPr sz="1250" b="1" spc="-10" dirty="0">
                <a:solidFill>
                  <a:srgbClr val="FFFFFF"/>
                </a:solidFill>
                <a:latin typeface="Arial"/>
                <a:cs typeface="Arial"/>
              </a:rPr>
              <a:t>Hofmann </a:t>
            </a:r>
            <a:endParaRPr lang="en-US" sz="1250" b="1" spc="-10" dirty="0">
              <a:solidFill>
                <a:srgbClr val="FFFFFF"/>
              </a:solidFill>
              <a:latin typeface="Arial"/>
              <a:cs typeface="Arial"/>
            </a:endParaRPr>
          </a:p>
          <a:p>
            <a:pPr marL="59055" marR="52069" algn="ctr">
              <a:lnSpc>
                <a:spcPct val="116399"/>
              </a:lnSpc>
              <a:spcBef>
                <a:spcPts val="295"/>
              </a:spcBef>
            </a:pPr>
            <a:r>
              <a:rPr lang="en-US" sz="900" b="1" spc="-10" dirty="0">
                <a:latin typeface="Arial"/>
                <a:cs typeface="Arial"/>
              </a:rPr>
              <a:t>Associate</a:t>
            </a:r>
            <a:r>
              <a:rPr sz="900" b="1" spc="-15" dirty="0">
                <a:latin typeface="Arial"/>
                <a:cs typeface="Arial"/>
              </a:rPr>
              <a:t> </a:t>
            </a:r>
            <a:r>
              <a:rPr sz="900" b="1" dirty="0">
                <a:latin typeface="Arial"/>
                <a:cs typeface="Arial"/>
              </a:rPr>
              <a:t>Vice</a:t>
            </a:r>
            <a:r>
              <a:rPr sz="900" b="1" spc="-15" dirty="0">
                <a:latin typeface="Arial"/>
                <a:cs typeface="Arial"/>
              </a:rPr>
              <a:t> </a:t>
            </a:r>
            <a:r>
              <a:rPr sz="900" b="1" spc="-10" dirty="0">
                <a:latin typeface="Arial"/>
                <a:cs typeface="Arial"/>
              </a:rPr>
              <a:t>Pr</a:t>
            </a:r>
            <a:r>
              <a:rPr lang="en-US" sz="900" b="1" spc="-10" dirty="0">
                <a:latin typeface="Arial"/>
                <a:cs typeface="Arial"/>
              </a:rPr>
              <a:t>ovost</a:t>
            </a:r>
            <a:r>
              <a:rPr sz="900" b="1" spc="-10" dirty="0">
                <a:latin typeface="Arial"/>
                <a:cs typeface="Arial"/>
              </a:rPr>
              <a:t> </a:t>
            </a:r>
            <a:r>
              <a:rPr sz="900" b="1" dirty="0">
                <a:latin typeface="Arial"/>
                <a:cs typeface="Arial"/>
              </a:rPr>
              <a:t>for</a:t>
            </a:r>
            <a:r>
              <a:rPr sz="900" b="1" spc="-45" dirty="0">
                <a:latin typeface="Arial"/>
                <a:cs typeface="Arial"/>
              </a:rPr>
              <a:t> </a:t>
            </a:r>
            <a:r>
              <a:rPr sz="900" b="1" dirty="0">
                <a:latin typeface="Arial"/>
                <a:cs typeface="Arial"/>
              </a:rPr>
              <a:t>International</a:t>
            </a:r>
            <a:r>
              <a:rPr sz="900" b="1" spc="-40" dirty="0">
                <a:latin typeface="Arial"/>
                <a:cs typeface="Arial"/>
              </a:rPr>
              <a:t> </a:t>
            </a:r>
            <a:r>
              <a:rPr lang="en-US" sz="900" b="1" spc="-10" dirty="0">
                <a:latin typeface="Arial"/>
                <a:cs typeface="Arial"/>
              </a:rPr>
              <a:t>Affairs</a:t>
            </a:r>
            <a:endParaRPr sz="900" dirty="0">
              <a:latin typeface="Arial"/>
              <a:cs typeface="Arial"/>
            </a:endParaRPr>
          </a:p>
          <a:p>
            <a:pPr algn="ctr">
              <a:lnSpc>
                <a:spcPct val="100000"/>
              </a:lnSpc>
              <a:spcBef>
                <a:spcPts val="95"/>
              </a:spcBef>
            </a:pPr>
            <a:r>
              <a:rPr sz="1000" u="sng" spc="-10" dirty="0">
                <a:solidFill>
                  <a:srgbClr val="FF0000"/>
                </a:solidFill>
                <a:uFill>
                  <a:solidFill>
                    <a:srgbClr val="FF0000"/>
                  </a:solidFill>
                </a:uFill>
                <a:latin typeface="Arial"/>
                <a:cs typeface="Arial"/>
                <a:hlinkClick r:id="rId9"/>
              </a:rPr>
              <a:t>P0hofman01@louisville.edu</a:t>
            </a:r>
            <a:endParaRPr sz="1000" dirty="0">
              <a:latin typeface="Arial"/>
              <a:cs typeface="Arial"/>
            </a:endParaRPr>
          </a:p>
        </p:txBody>
      </p:sp>
      <p:grpSp>
        <p:nvGrpSpPr>
          <p:cNvPr id="105" name="object 55">
            <a:extLst>
              <a:ext uri="{FF2B5EF4-FFF2-40B4-BE49-F238E27FC236}">
                <a16:creationId xmlns:a16="http://schemas.microsoft.com/office/drawing/2014/main" id="{288BEBC1-8429-6BA3-FF20-A8EB696DBA46}"/>
              </a:ext>
            </a:extLst>
          </p:cNvPr>
          <p:cNvGrpSpPr/>
          <p:nvPr/>
        </p:nvGrpSpPr>
        <p:grpSpPr>
          <a:xfrm>
            <a:off x="5560277" y="2981059"/>
            <a:ext cx="2042795" cy="844550"/>
            <a:chOff x="6887966" y="2268857"/>
            <a:chExt cx="2042795" cy="844550"/>
          </a:xfrm>
        </p:grpSpPr>
        <p:sp>
          <p:nvSpPr>
            <p:cNvPr id="106" name="object 56">
              <a:extLst>
                <a:ext uri="{FF2B5EF4-FFF2-40B4-BE49-F238E27FC236}">
                  <a16:creationId xmlns:a16="http://schemas.microsoft.com/office/drawing/2014/main" id="{079174B4-186B-AB0E-1F01-01FB81AFBA55}"/>
                </a:ext>
              </a:extLst>
            </p:cNvPr>
            <p:cNvSpPr/>
            <p:nvPr/>
          </p:nvSpPr>
          <p:spPr>
            <a:xfrm>
              <a:off x="6900920" y="2281811"/>
              <a:ext cx="2002789" cy="247015"/>
            </a:xfrm>
            <a:custGeom>
              <a:avLst/>
              <a:gdLst/>
              <a:ahLst/>
              <a:cxnLst/>
              <a:rect l="l" t="t" r="r" b="b"/>
              <a:pathLst>
                <a:path w="2002790" h="247014">
                  <a:moveTo>
                    <a:pt x="0" y="41148"/>
                  </a:moveTo>
                  <a:lnTo>
                    <a:pt x="3230" y="25128"/>
                  </a:lnTo>
                  <a:lnTo>
                    <a:pt x="12033" y="12049"/>
                  </a:lnTo>
                  <a:lnTo>
                    <a:pt x="25074" y="3232"/>
                  </a:lnTo>
                  <a:lnTo>
                    <a:pt x="41021" y="0"/>
                  </a:lnTo>
                  <a:lnTo>
                    <a:pt x="1961514" y="0"/>
                  </a:lnTo>
                  <a:lnTo>
                    <a:pt x="1977461" y="3232"/>
                  </a:lnTo>
                  <a:lnTo>
                    <a:pt x="1990502" y="12049"/>
                  </a:lnTo>
                  <a:lnTo>
                    <a:pt x="1999305" y="25128"/>
                  </a:lnTo>
                  <a:lnTo>
                    <a:pt x="2002536" y="41148"/>
                  </a:lnTo>
                  <a:lnTo>
                    <a:pt x="2002536" y="205740"/>
                  </a:lnTo>
                  <a:lnTo>
                    <a:pt x="1999305" y="221759"/>
                  </a:lnTo>
                  <a:lnTo>
                    <a:pt x="1990502" y="234838"/>
                  </a:lnTo>
                  <a:lnTo>
                    <a:pt x="1977461" y="243655"/>
                  </a:lnTo>
                  <a:lnTo>
                    <a:pt x="1961514" y="246888"/>
                  </a:lnTo>
                  <a:lnTo>
                    <a:pt x="41021" y="246888"/>
                  </a:lnTo>
                  <a:lnTo>
                    <a:pt x="25074" y="243655"/>
                  </a:lnTo>
                  <a:lnTo>
                    <a:pt x="12033" y="234838"/>
                  </a:lnTo>
                  <a:lnTo>
                    <a:pt x="3230" y="221759"/>
                  </a:lnTo>
                  <a:lnTo>
                    <a:pt x="0" y="205740"/>
                  </a:lnTo>
                  <a:lnTo>
                    <a:pt x="0" y="41148"/>
                  </a:lnTo>
                  <a:close/>
                </a:path>
              </a:pathLst>
            </a:custGeom>
            <a:ln w="25908">
              <a:solidFill>
                <a:srgbClr val="992428"/>
              </a:solidFill>
            </a:ln>
          </p:spPr>
          <p:txBody>
            <a:bodyPr wrap="square" lIns="0" tIns="0" rIns="0" bIns="0" rtlCol="0"/>
            <a:lstStyle/>
            <a:p>
              <a:endParaRPr/>
            </a:p>
          </p:txBody>
        </p:sp>
        <p:sp>
          <p:nvSpPr>
            <p:cNvPr id="107" name="object 57">
              <a:extLst>
                <a:ext uri="{FF2B5EF4-FFF2-40B4-BE49-F238E27FC236}">
                  <a16:creationId xmlns:a16="http://schemas.microsoft.com/office/drawing/2014/main" id="{126B92EC-0CDC-24D5-DF7A-D49810A6A188}"/>
                </a:ext>
              </a:extLst>
            </p:cNvPr>
            <p:cNvSpPr/>
            <p:nvPr/>
          </p:nvSpPr>
          <p:spPr>
            <a:xfrm>
              <a:off x="6910778" y="2565502"/>
              <a:ext cx="2002789" cy="327025"/>
            </a:xfrm>
            <a:custGeom>
              <a:avLst/>
              <a:gdLst/>
              <a:ahLst/>
              <a:cxnLst/>
              <a:rect l="l" t="t" r="r" b="b"/>
              <a:pathLst>
                <a:path w="2002790" h="327025">
                  <a:moveTo>
                    <a:pt x="0" y="54432"/>
                  </a:moveTo>
                  <a:lnTo>
                    <a:pt x="2073" y="33240"/>
                  </a:lnTo>
                  <a:lnTo>
                    <a:pt x="7731" y="15939"/>
                  </a:lnTo>
                  <a:lnTo>
                    <a:pt x="16127" y="4276"/>
                  </a:lnTo>
                  <a:lnTo>
                    <a:pt x="26416" y="0"/>
                  </a:lnTo>
                  <a:lnTo>
                    <a:pt x="1976150" y="0"/>
                  </a:lnTo>
                  <a:lnTo>
                    <a:pt x="1986439" y="4276"/>
                  </a:lnTo>
                  <a:lnTo>
                    <a:pt x="1994835" y="15939"/>
                  </a:lnTo>
                  <a:lnTo>
                    <a:pt x="2000492" y="33240"/>
                  </a:lnTo>
                  <a:lnTo>
                    <a:pt x="2002566" y="54432"/>
                  </a:lnTo>
                  <a:lnTo>
                    <a:pt x="2002566" y="272162"/>
                  </a:lnTo>
                  <a:lnTo>
                    <a:pt x="2000492" y="293354"/>
                  </a:lnTo>
                  <a:lnTo>
                    <a:pt x="1994835" y="310655"/>
                  </a:lnTo>
                  <a:lnTo>
                    <a:pt x="1986439" y="322318"/>
                  </a:lnTo>
                  <a:lnTo>
                    <a:pt x="1976150" y="326594"/>
                  </a:lnTo>
                  <a:lnTo>
                    <a:pt x="26416" y="326594"/>
                  </a:lnTo>
                  <a:lnTo>
                    <a:pt x="16127" y="322318"/>
                  </a:lnTo>
                  <a:lnTo>
                    <a:pt x="7731" y="310655"/>
                  </a:lnTo>
                  <a:lnTo>
                    <a:pt x="2073" y="293354"/>
                  </a:lnTo>
                  <a:lnTo>
                    <a:pt x="0" y="272162"/>
                  </a:lnTo>
                  <a:lnTo>
                    <a:pt x="0" y="54432"/>
                  </a:lnTo>
                  <a:close/>
                </a:path>
              </a:pathLst>
            </a:custGeom>
            <a:ln w="34055">
              <a:solidFill>
                <a:srgbClr val="AD4745"/>
              </a:solidFill>
            </a:ln>
          </p:spPr>
          <p:txBody>
            <a:bodyPr wrap="square" lIns="0" tIns="0" rIns="0" bIns="0" rtlCol="0"/>
            <a:lstStyle/>
            <a:p>
              <a:endParaRPr/>
            </a:p>
          </p:txBody>
        </p:sp>
        <p:sp>
          <p:nvSpPr>
            <p:cNvPr id="108" name="object 58">
              <a:extLst>
                <a:ext uri="{FF2B5EF4-FFF2-40B4-BE49-F238E27FC236}">
                  <a16:creationId xmlns:a16="http://schemas.microsoft.com/office/drawing/2014/main" id="{00201E72-9CAE-7F2E-55C2-3F1490795764}"/>
                </a:ext>
              </a:extLst>
            </p:cNvPr>
            <p:cNvSpPr/>
            <p:nvPr/>
          </p:nvSpPr>
          <p:spPr>
            <a:xfrm>
              <a:off x="6912846" y="2915552"/>
              <a:ext cx="2004060" cy="184785"/>
            </a:xfrm>
            <a:custGeom>
              <a:avLst/>
              <a:gdLst/>
              <a:ahLst/>
              <a:cxnLst/>
              <a:rect l="l" t="t" r="r" b="b"/>
              <a:pathLst>
                <a:path w="2004059" h="184785">
                  <a:moveTo>
                    <a:pt x="0" y="30734"/>
                  </a:moveTo>
                  <a:lnTo>
                    <a:pt x="2073" y="18752"/>
                  </a:lnTo>
                  <a:lnTo>
                    <a:pt x="7731" y="8985"/>
                  </a:lnTo>
                  <a:lnTo>
                    <a:pt x="16127" y="2409"/>
                  </a:lnTo>
                  <a:lnTo>
                    <a:pt x="26416" y="0"/>
                  </a:lnTo>
                  <a:lnTo>
                    <a:pt x="1977644" y="0"/>
                  </a:lnTo>
                  <a:lnTo>
                    <a:pt x="1987932" y="2409"/>
                  </a:lnTo>
                  <a:lnTo>
                    <a:pt x="1996328" y="8985"/>
                  </a:lnTo>
                  <a:lnTo>
                    <a:pt x="2001986" y="18752"/>
                  </a:lnTo>
                  <a:lnTo>
                    <a:pt x="2004060" y="30734"/>
                  </a:lnTo>
                  <a:lnTo>
                    <a:pt x="2004060" y="153670"/>
                  </a:lnTo>
                  <a:lnTo>
                    <a:pt x="2001986" y="165651"/>
                  </a:lnTo>
                  <a:lnTo>
                    <a:pt x="1996328" y="175418"/>
                  </a:lnTo>
                  <a:lnTo>
                    <a:pt x="1987932" y="181994"/>
                  </a:lnTo>
                  <a:lnTo>
                    <a:pt x="1977644" y="184404"/>
                  </a:lnTo>
                  <a:lnTo>
                    <a:pt x="26416" y="184404"/>
                  </a:lnTo>
                  <a:lnTo>
                    <a:pt x="16127" y="181994"/>
                  </a:lnTo>
                  <a:lnTo>
                    <a:pt x="7731" y="175418"/>
                  </a:lnTo>
                  <a:lnTo>
                    <a:pt x="2073" y="165651"/>
                  </a:lnTo>
                  <a:lnTo>
                    <a:pt x="0" y="153670"/>
                  </a:lnTo>
                  <a:lnTo>
                    <a:pt x="0" y="30734"/>
                  </a:lnTo>
                  <a:close/>
                </a:path>
              </a:pathLst>
            </a:custGeom>
            <a:ln w="25908">
              <a:solidFill>
                <a:srgbClr val="AD4745"/>
              </a:solidFill>
            </a:ln>
          </p:spPr>
          <p:txBody>
            <a:bodyPr wrap="square" lIns="0" tIns="0" rIns="0" bIns="0" rtlCol="0"/>
            <a:lstStyle/>
            <a:p>
              <a:endParaRPr/>
            </a:p>
          </p:txBody>
        </p:sp>
      </p:grpSp>
    </p:spTree>
    <p:extLst>
      <p:ext uri="{BB962C8B-B14F-4D97-AF65-F5344CB8AC3E}">
        <p14:creationId xmlns:p14="http://schemas.microsoft.com/office/powerpoint/2010/main" val="109205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49096" y="1058185"/>
            <a:ext cx="10967588" cy="5026299"/>
          </a:xfrm>
          <a:prstGeom prst="roundRect">
            <a:avLst>
              <a:gd name="adj" fmla="val 427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672353" y="1018700"/>
            <a:ext cx="6417591" cy="5047536"/>
          </a:xfrm>
          <a:prstGeom prst="rect">
            <a:avLst/>
          </a:prstGeom>
          <a:noFill/>
        </p:spPr>
        <p:txBody>
          <a:bodyPr wrap="square" rtlCol="0">
            <a:spAutoFit/>
          </a:bodyPr>
          <a:lstStyle/>
          <a:p>
            <a:r>
              <a:rPr lang="en-US" sz="2000" b="1" dirty="0">
                <a:latin typeface="Helvetica Neue"/>
              </a:rPr>
              <a:t>Transferring to another U.S. Institution</a:t>
            </a:r>
          </a:p>
          <a:p>
            <a:endParaRPr lang="en-US" sz="1600" dirty="0">
              <a:solidFill>
                <a:schemeClr val="bg1"/>
              </a:solidFill>
              <a:latin typeface="Helvetica Neue"/>
            </a:endParaRPr>
          </a:p>
          <a:p>
            <a:r>
              <a:rPr lang="en-US" sz="1600" b="1" dirty="0">
                <a:solidFill>
                  <a:schemeClr val="bg1"/>
                </a:solidFill>
                <a:latin typeface="Helvetica Neue"/>
              </a:rPr>
              <a:t>If you wish to transfer to another U.S. institution under your current J1 Exchange Visitor Program, you must receive transfer authorization prior to leaving the University of Louisville: </a:t>
            </a:r>
          </a:p>
          <a:p>
            <a:r>
              <a:rPr lang="en-US" sz="1600" b="1" dirty="0">
                <a:solidFill>
                  <a:schemeClr val="bg1"/>
                </a:solidFill>
                <a:latin typeface="Helvetica Neue"/>
              </a:rPr>
              <a:t> </a:t>
            </a:r>
          </a:p>
          <a:p>
            <a:pPr marL="285750" indent="-285750">
              <a:buFont typeface="Wingdings" panose="05000000000000000000" pitchFamily="2" charset="2"/>
              <a:buChar char="Ø"/>
            </a:pPr>
            <a:r>
              <a:rPr lang="en-US" sz="1600" dirty="0">
                <a:solidFill>
                  <a:schemeClr val="bg1"/>
                </a:solidFill>
                <a:latin typeface="Helvetica Neue"/>
              </a:rPr>
              <a:t>Scholars should notify their current supervisor AND the ISSS international advisor at </a:t>
            </a:r>
            <a:r>
              <a:rPr lang="en-US" sz="1600" dirty="0">
                <a:solidFill>
                  <a:schemeClr val="bg1"/>
                </a:solidFill>
                <a:latin typeface="Helvetica Neue"/>
                <a:hlinkClick r:id="rId2"/>
              </a:rPr>
              <a:t>isss@louisville.edu</a:t>
            </a:r>
            <a:r>
              <a:rPr lang="en-US" sz="1600" dirty="0">
                <a:solidFill>
                  <a:schemeClr val="bg1"/>
                </a:solidFill>
                <a:latin typeface="Helvetica Neue"/>
              </a:rPr>
              <a:t>  </a:t>
            </a:r>
            <a:r>
              <a:rPr lang="en-US" sz="1600" b="1" dirty="0">
                <a:solidFill>
                  <a:schemeClr val="bg1"/>
                </a:solidFill>
                <a:latin typeface="Helvetica Neue"/>
              </a:rPr>
              <a:t>before</a:t>
            </a:r>
            <a:r>
              <a:rPr lang="en-US" sz="1600" dirty="0">
                <a:solidFill>
                  <a:schemeClr val="bg1"/>
                </a:solidFill>
                <a:latin typeface="Helvetica Neue"/>
              </a:rPr>
              <a:t> transferring within the University or to another institution.   </a:t>
            </a:r>
          </a:p>
          <a:p>
            <a:endParaRPr lang="en-US" sz="1600" dirty="0">
              <a:solidFill>
                <a:schemeClr val="bg1"/>
              </a:solidFill>
              <a:latin typeface="Helvetica Neue"/>
            </a:endParaRPr>
          </a:p>
          <a:p>
            <a:pPr marL="285750" indent="-285750">
              <a:buFont typeface="Wingdings" panose="05000000000000000000" pitchFamily="2" charset="2"/>
              <a:buChar char="Ø"/>
            </a:pPr>
            <a:r>
              <a:rPr lang="en-US" sz="1600" dirty="0">
                <a:solidFill>
                  <a:schemeClr val="bg1"/>
                </a:solidFill>
                <a:latin typeface="Helvetica Neue"/>
              </a:rPr>
              <a:t>If you are transferring to another institution, you will need to complete and submit to the ISSS a completed </a:t>
            </a:r>
            <a:r>
              <a:rPr lang="en-US" sz="1600" dirty="0">
                <a:solidFill>
                  <a:schemeClr val="bg1"/>
                </a:solidFill>
                <a:latin typeface="Helvetica Neue"/>
                <a:hlinkClick r:id="rId3"/>
              </a:rPr>
              <a:t>Transfer Out Form</a:t>
            </a:r>
            <a:r>
              <a:rPr lang="en-US" sz="1600" dirty="0">
                <a:solidFill>
                  <a:schemeClr val="bg1"/>
                </a:solidFill>
                <a:latin typeface="Helvetica Neue"/>
              </a:rPr>
              <a:t>.</a:t>
            </a:r>
          </a:p>
          <a:p>
            <a:pPr marL="285750" indent="-285750">
              <a:buFont typeface="Wingdings" panose="05000000000000000000" pitchFamily="2" charset="2"/>
              <a:buChar char="Ø"/>
            </a:pPr>
            <a:endParaRPr lang="en-US" sz="1600" dirty="0">
              <a:solidFill>
                <a:schemeClr val="bg1"/>
              </a:solidFill>
              <a:latin typeface="Helvetica Neue"/>
            </a:endParaRPr>
          </a:p>
          <a:p>
            <a:pPr marL="285750" indent="-285750">
              <a:buFont typeface="Wingdings" panose="05000000000000000000" pitchFamily="2" charset="2"/>
              <a:buChar char="Ø"/>
            </a:pPr>
            <a:r>
              <a:rPr lang="en-US" sz="1600" dirty="0">
                <a:solidFill>
                  <a:schemeClr val="bg1"/>
                </a:solidFill>
                <a:latin typeface="Helvetica Neue"/>
              </a:rPr>
              <a:t> The international advisor at the new institution must contact the ISSS at </a:t>
            </a:r>
            <a:r>
              <a:rPr lang="en-US" sz="1600" dirty="0">
                <a:solidFill>
                  <a:schemeClr val="bg1"/>
                </a:solidFill>
                <a:latin typeface="Helvetica Neue"/>
                <a:hlinkClick r:id="rId4"/>
              </a:rPr>
              <a:t>isss@louisville.edu</a:t>
            </a:r>
            <a:r>
              <a:rPr lang="en-US" sz="1600" dirty="0">
                <a:solidFill>
                  <a:schemeClr val="bg1"/>
                </a:solidFill>
                <a:latin typeface="Helvetica Neue"/>
              </a:rPr>
              <a:t> and confirm the scholar’s start date, that the position is the same objective as listed on the current Form DS-2019, and provide the new institution’s SEVIS Program Number.</a:t>
            </a:r>
          </a:p>
          <a:p>
            <a:endParaRPr lang="en-US" sz="1600" dirty="0">
              <a:solidFill>
                <a:schemeClr val="bg1"/>
              </a:solidFill>
              <a:latin typeface="Helvetica Neue"/>
            </a:endParaRPr>
          </a:p>
          <a:p>
            <a:endParaRPr lang="en-US" sz="1400" dirty="0">
              <a:solidFill>
                <a:schemeClr val="bg1"/>
              </a:solidFill>
              <a:latin typeface="Helvetica Neue"/>
            </a:endParaRPr>
          </a:p>
        </p:txBody>
      </p:sp>
      <p:sp>
        <p:nvSpPr>
          <p:cNvPr id="4" name="TextBox 3"/>
          <p:cNvSpPr txBox="1"/>
          <p:nvPr/>
        </p:nvSpPr>
        <p:spPr>
          <a:xfrm>
            <a:off x="1751163" y="406923"/>
            <a:ext cx="1030875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OTHER PROCEDURES - TRANSFER</a:t>
            </a:r>
          </a:p>
        </p:txBody>
      </p:sp>
      <p:sp>
        <p:nvSpPr>
          <p:cNvPr id="8" name="Rectangle 7"/>
          <p:cNvSpPr/>
          <p:nvPr/>
        </p:nvSpPr>
        <p:spPr>
          <a:xfrm>
            <a:off x="0" y="6268349"/>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5"/>
              </a:rPr>
              <a:t>louisville.edu/</a:t>
            </a:r>
            <a:r>
              <a:rPr lang="en-US" sz="1500" dirty="0" err="1">
                <a:latin typeface="Helvetica Neue Bold Condensed"/>
                <a:ea typeface="+mj-ea"/>
                <a:cs typeface="Helvetica Neue Bold Condensed"/>
                <a:hlinkClick r:id="rId5"/>
              </a:rPr>
              <a:t>internationalcenter</a:t>
            </a:r>
            <a:r>
              <a:rPr lang="en-US" sz="1500" dirty="0">
                <a:latin typeface="Helvetica Neue Bold Condensed"/>
                <a:ea typeface="+mj-ea"/>
                <a:cs typeface="Helvetica Neue Bold Condensed"/>
                <a:hlinkClick r:id="rId5"/>
              </a:rPr>
              <a:t>/</a:t>
            </a:r>
            <a:r>
              <a:rPr lang="en-US" sz="1500" dirty="0" err="1">
                <a:latin typeface="Helvetica Neue Bold Condensed"/>
                <a:ea typeface="+mj-ea"/>
                <a:cs typeface="Helvetica Neue Bold Condensed"/>
                <a:hlinkClick r:id="rId5"/>
              </a:rPr>
              <a:t>isss</a:t>
            </a:r>
            <a:r>
              <a:rPr lang="en-US" sz="1500" dirty="0">
                <a:latin typeface="Helvetica Neue Bold Condensed"/>
                <a:ea typeface="+mj-ea"/>
                <a:cs typeface="Helvetica Neue Bold Condensed"/>
              </a:rPr>
              <a:t> </a:t>
            </a:r>
          </a:p>
        </p:txBody>
      </p:sp>
      <p:sp>
        <p:nvSpPr>
          <p:cNvPr id="6" name="Rectangle 5"/>
          <p:cNvSpPr/>
          <p:nvPr/>
        </p:nvSpPr>
        <p:spPr>
          <a:xfrm>
            <a:off x="0" y="4572000"/>
            <a:ext cx="537882" cy="2286000"/>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471" y="4826675"/>
            <a:ext cx="268941" cy="1477328"/>
          </a:xfrm>
          <a:prstGeom prst="rect">
            <a:avLst/>
          </a:prstGeom>
          <a:noFill/>
        </p:spPr>
        <p:txBody>
          <a:bodyPr wrap="square" rtlCol="0">
            <a:spAutoFit/>
          </a:bodyPr>
          <a:lstStyle/>
          <a:p>
            <a:pPr algn="ctr"/>
            <a:r>
              <a:rPr lang="en-US" dirty="0">
                <a:solidFill>
                  <a:schemeClr val="bg1"/>
                </a:solidFill>
              </a:rPr>
              <a:t>OTHER</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939" y="1187147"/>
            <a:ext cx="3405981" cy="4768373"/>
          </a:xfrm>
          <a:prstGeom prst="rect">
            <a:avLst/>
          </a:prstGeom>
        </p:spPr>
      </p:pic>
    </p:spTree>
    <p:extLst>
      <p:ext uri="{BB962C8B-B14F-4D97-AF65-F5344CB8AC3E}">
        <p14:creationId xmlns:p14="http://schemas.microsoft.com/office/powerpoint/2010/main" val="385859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49096" y="1058185"/>
            <a:ext cx="10967588" cy="5026299"/>
          </a:xfrm>
          <a:prstGeom prst="roundRect">
            <a:avLst>
              <a:gd name="adj" fmla="val 6671"/>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751163" y="406923"/>
            <a:ext cx="1030875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OTHER PROCEDURES – </a:t>
            </a:r>
            <a:r>
              <a:rPr lang="en-US" b="1" dirty="0">
                <a:solidFill>
                  <a:srgbClr val="C00000"/>
                </a:solidFill>
                <a:latin typeface="Helvetica Neue"/>
              </a:rPr>
              <a:t>CHANGE OF STATUS &amp; NEW PROGRAM </a:t>
            </a:r>
          </a:p>
        </p:txBody>
      </p:sp>
      <p:sp>
        <p:nvSpPr>
          <p:cNvPr id="9" name="Rectangle 8"/>
          <p:cNvSpPr/>
          <p:nvPr/>
        </p:nvSpPr>
        <p:spPr>
          <a:xfrm>
            <a:off x="-114733"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sp>
        <p:nvSpPr>
          <p:cNvPr id="4" name="Rectangle 3"/>
          <p:cNvSpPr/>
          <p:nvPr/>
        </p:nvSpPr>
        <p:spPr>
          <a:xfrm>
            <a:off x="0" y="4572000"/>
            <a:ext cx="537882" cy="2286000"/>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4471" y="4826675"/>
            <a:ext cx="268941" cy="1477328"/>
          </a:xfrm>
          <a:prstGeom prst="rect">
            <a:avLst/>
          </a:prstGeom>
          <a:noFill/>
        </p:spPr>
        <p:txBody>
          <a:bodyPr wrap="square" rtlCol="0">
            <a:spAutoFit/>
          </a:bodyPr>
          <a:lstStyle/>
          <a:p>
            <a:pPr algn="ctr"/>
            <a:r>
              <a:rPr lang="en-US" dirty="0">
                <a:solidFill>
                  <a:schemeClr val="bg1"/>
                </a:solidFill>
              </a:rPr>
              <a:t>OTHER</a:t>
            </a:r>
          </a:p>
        </p:txBody>
      </p:sp>
      <p:sp>
        <p:nvSpPr>
          <p:cNvPr id="11" name="Rectangle 10"/>
          <p:cNvSpPr/>
          <p:nvPr/>
        </p:nvSpPr>
        <p:spPr>
          <a:xfrm>
            <a:off x="1255677" y="1479135"/>
            <a:ext cx="7433356" cy="4659100"/>
          </a:xfrm>
          <a:prstGeom prst="rect">
            <a:avLst/>
          </a:prstGeom>
          <a:solidFill>
            <a:schemeClr val="bg1">
              <a:alpha val="4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4267" y="1540299"/>
            <a:ext cx="5812077" cy="3293209"/>
          </a:xfrm>
          <a:prstGeom prst="rect">
            <a:avLst/>
          </a:prstGeom>
          <a:noFill/>
        </p:spPr>
        <p:txBody>
          <a:bodyPr wrap="square" rtlCol="0">
            <a:spAutoFit/>
          </a:bodyPr>
          <a:lstStyle/>
          <a:p>
            <a:pPr algn="ctr"/>
            <a:endParaRPr lang="en-US" sz="2000" b="1" dirty="0">
              <a:latin typeface="Helvetica Neue"/>
            </a:endParaRPr>
          </a:p>
          <a:p>
            <a:pPr algn="ctr"/>
            <a:r>
              <a:rPr lang="en-US" sz="2000" b="1" dirty="0">
                <a:latin typeface="Helvetica Neue"/>
              </a:rPr>
              <a:t>Change Of Status </a:t>
            </a:r>
          </a:p>
          <a:p>
            <a:endParaRPr lang="en-US" sz="1400" dirty="0">
              <a:solidFill>
                <a:schemeClr val="bg1"/>
              </a:solidFill>
              <a:latin typeface="Helvetica Neue"/>
            </a:endParaRPr>
          </a:p>
          <a:p>
            <a:pPr algn="ctr"/>
            <a:r>
              <a:rPr lang="en-US" sz="1400" dirty="0">
                <a:latin typeface="Helvetica Neue"/>
              </a:rPr>
              <a:t>As described previously, being subject to the two-year home residence requirement greatly limits your possibilities for changing to another status. If you are not subject to this requirement or, if you were subject but obtained a waiver of this requirement, you may apply for a change to any other status for which you are qualified. Procedures for a change of status vary depending on the type of status you wish to obtain. A change of status must be applied before your </a:t>
            </a:r>
          </a:p>
          <a:p>
            <a:pPr algn="ctr"/>
            <a:r>
              <a:rPr lang="en-US" sz="1400" dirty="0">
                <a:latin typeface="Helvetica Neue"/>
              </a:rPr>
              <a:t>current J-1 status expires. </a:t>
            </a:r>
          </a:p>
          <a:p>
            <a:pPr algn="ctr"/>
            <a:endParaRPr lang="en-US" sz="1400" dirty="0">
              <a:latin typeface="Helvetica Neue"/>
            </a:endParaRPr>
          </a:p>
          <a:p>
            <a:pPr algn="ctr"/>
            <a:r>
              <a:rPr lang="en-US" sz="1400" dirty="0">
                <a:latin typeface="Helvetica Neue"/>
              </a:rPr>
              <a:t>If you leave the U.S. and return in another status, this is not considered a change of status but a start of a new program.</a:t>
            </a:r>
          </a:p>
        </p:txBody>
      </p:sp>
    </p:spTree>
    <p:extLst>
      <p:ext uri="{BB962C8B-B14F-4D97-AF65-F5344CB8AC3E}">
        <p14:creationId xmlns:p14="http://schemas.microsoft.com/office/powerpoint/2010/main" val="644539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3096" y="1427968"/>
            <a:ext cx="7703507" cy="4308872"/>
          </a:xfrm>
          <a:prstGeom prst="rect">
            <a:avLst/>
          </a:prstGeom>
          <a:noFill/>
        </p:spPr>
        <p:txBody>
          <a:bodyPr wrap="square" rtlCol="0">
            <a:spAutoFit/>
          </a:bodyPr>
          <a:lstStyle/>
          <a:p>
            <a:pPr algn="ctr"/>
            <a:r>
              <a:rPr lang="en-US" sz="2000" b="1" dirty="0">
                <a:latin typeface="Helvetica Neue"/>
              </a:rPr>
              <a:t>Beginning A New J-1 Program</a:t>
            </a:r>
          </a:p>
          <a:p>
            <a:endParaRPr lang="en-US" sz="1600" dirty="0">
              <a:solidFill>
                <a:schemeClr val="bg1"/>
              </a:solidFill>
              <a:latin typeface="Helvetica Neue"/>
            </a:endParaRPr>
          </a:p>
          <a:p>
            <a:r>
              <a:rPr lang="en-US" sz="1400" b="1" dirty="0">
                <a:latin typeface="Helvetica Neue"/>
              </a:rPr>
              <a:t>The 12 and 24 month bars are different from the two-year 212(e) home country residence requirement. Any indication below that there is “no wait” time refers only to the 12 and 24 month bars. It is possible that a J-1 visitor has no wait time related to the 12 and 24 month bars - but is subject to the </a:t>
            </a:r>
            <a:r>
              <a:rPr lang="en-US" sz="1400" dirty="0">
                <a:latin typeface="Helvetica Neue"/>
                <a:hlinkClick r:id="rId2"/>
              </a:rPr>
              <a:t>two year home residency requirement.</a:t>
            </a:r>
            <a:endParaRPr lang="en-US" sz="1400" dirty="0">
              <a:latin typeface="Helvetica Neue"/>
            </a:endParaRPr>
          </a:p>
          <a:p>
            <a:endParaRPr lang="en-US" sz="1400" dirty="0">
              <a:latin typeface="Helvetica Neue"/>
            </a:endParaRPr>
          </a:p>
          <a:p>
            <a:r>
              <a:rPr lang="en-US" sz="1400" dirty="0">
                <a:latin typeface="Helvetica Neue"/>
              </a:rPr>
              <a:t>The 12 and 24 month rule affects J-1 exchange visitors who have been in the U.S. on a J-1 visa previously, and wish to return, using the J-1 visa. The bars prohibit certain “repeat participation” in the Research Scholar or Professor categories only. Depending on what your previous J category was, you may be subject to a 12 month bar, a 24 month bar or have no bar at all. If you have never had J-1 visa sponsorship, then the bars do not apply to you.</a:t>
            </a:r>
          </a:p>
          <a:p>
            <a:endParaRPr lang="en-US" sz="1400" dirty="0">
              <a:latin typeface="Helvetica Neue"/>
            </a:endParaRPr>
          </a:p>
          <a:p>
            <a:r>
              <a:rPr lang="en-US" sz="1400" dirty="0">
                <a:solidFill>
                  <a:srgbClr val="FF0000"/>
                </a:solidFill>
                <a:latin typeface="Helvetica Neue"/>
              </a:rPr>
              <a:t>Twenty-Four Month Bar </a:t>
            </a:r>
            <a:r>
              <a:rPr lang="en-US" sz="1400" dirty="0">
                <a:latin typeface="Helvetica Neue"/>
              </a:rPr>
              <a:t>Individuals in the J-1 Research Scholar or Professor category have a 24 month</a:t>
            </a:r>
            <a:r>
              <a:rPr lang="en-US" sz="1400" b="1" dirty="0">
                <a:latin typeface="Helvetica Neue"/>
              </a:rPr>
              <a:t> </a:t>
            </a:r>
            <a:r>
              <a:rPr lang="en-US" sz="1400" dirty="0">
                <a:latin typeface="Helvetica Neue"/>
              </a:rPr>
              <a:t>bar on repeat participation in those two categories regardless of the time under the J1 program. This bar applies to anyone in one of the two categories. The bar becomes effective when your program as a Research Scholar or Professor becomes inactive. This regulation applies to the J-2 dependent as well. This bar does not require you to live in your home country during the 24 month bar.</a:t>
            </a:r>
          </a:p>
        </p:txBody>
      </p:sp>
      <p:sp>
        <p:nvSpPr>
          <p:cNvPr id="15" name="Rectangle 14"/>
          <p:cNvSpPr/>
          <p:nvPr/>
        </p:nvSpPr>
        <p:spPr>
          <a:xfrm>
            <a:off x="2693096" y="507501"/>
            <a:ext cx="9027091" cy="630942"/>
          </a:xfrm>
          <a:prstGeom prst="rect">
            <a:avLst/>
          </a:prstGeom>
        </p:spPr>
        <p:txBody>
          <a:bodyPr wrap="square">
            <a:spAutoFit/>
          </a:bodyPr>
          <a:lstStyle/>
          <a:p>
            <a:r>
              <a:rPr lang="en-US" sz="3500" b="1" dirty="0">
                <a:solidFill>
                  <a:srgbClr val="C00000"/>
                </a:solidFill>
                <a:latin typeface="Helvetica Neue"/>
              </a:rPr>
              <a:t>OTHER PROCEDURES – </a:t>
            </a:r>
            <a:r>
              <a:rPr lang="en-US" b="1" dirty="0">
                <a:solidFill>
                  <a:srgbClr val="C00000"/>
                </a:solidFill>
                <a:latin typeface="Helvetica Neue"/>
              </a:rPr>
              <a:t>NEW PROGRAM </a:t>
            </a:r>
          </a:p>
        </p:txBody>
      </p:sp>
      <p:sp>
        <p:nvSpPr>
          <p:cNvPr id="43" name="Rectangle 42"/>
          <p:cNvSpPr/>
          <p:nvPr/>
        </p:nvSpPr>
        <p:spPr>
          <a:xfrm>
            <a:off x="0" y="2555310"/>
            <a:ext cx="537882" cy="4302690"/>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t>
            </a:r>
          </a:p>
          <a:p>
            <a:pPr algn="ctr"/>
            <a:r>
              <a:rPr lang="en-US" dirty="0"/>
              <a:t>E</a:t>
            </a:r>
          </a:p>
          <a:p>
            <a:pPr algn="ctr"/>
            <a:r>
              <a:rPr lang="en-US" dirty="0"/>
              <a:t>W</a:t>
            </a:r>
          </a:p>
          <a:p>
            <a:pPr algn="ctr"/>
            <a:endParaRPr lang="en-US" dirty="0"/>
          </a:p>
          <a:p>
            <a:pPr algn="ctr"/>
            <a:r>
              <a:rPr lang="en-US" dirty="0"/>
              <a:t>J</a:t>
            </a:r>
          </a:p>
          <a:p>
            <a:pPr algn="ctr"/>
            <a:r>
              <a:rPr lang="en-US" dirty="0"/>
              <a:t>1</a:t>
            </a:r>
          </a:p>
          <a:p>
            <a:pPr algn="ctr"/>
            <a:endParaRPr lang="en-US" dirty="0"/>
          </a:p>
          <a:p>
            <a:pPr algn="ctr"/>
            <a:r>
              <a:rPr lang="en-US" dirty="0"/>
              <a:t>P</a:t>
            </a:r>
          </a:p>
          <a:p>
            <a:pPr algn="ctr"/>
            <a:r>
              <a:rPr lang="en-US" dirty="0"/>
              <a:t>R</a:t>
            </a:r>
          </a:p>
          <a:p>
            <a:pPr algn="ctr"/>
            <a:r>
              <a:rPr lang="en-US" dirty="0"/>
              <a:t>O</a:t>
            </a:r>
          </a:p>
          <a:p>
            <a:pPr algn="ctr"/>
            <a:r>
              <a:rPr lang="en-US" dirty="0"/>
              <a:t>G</a:t>
            </a:r>
          </a:p>
          <a:p>
            <a:pPr algn="ctr"/>
            <a:r>
              <a:rPr lang="en-US" dirty="0"/>
              <a:t>R</a:t>
            </a:r>
          </a:p>
          <a:p>
            <a:pPr algn="ctr"/>
            <a:r>
              <a:rPr lang="en-US" dirty="0"/>
              <a:t>A</a:t>
            </a:r>
          </a:p>
          <a:p>
            <a:pPr algn="ctr"/>
            <a:r>
              <a:rPr lang="en-US" dirty="0"/>
              <a:t>M</a:t>
            </a:r>
          </a:p>
        </p:txBody>
      </p:sp>
    </p:spTree>
    <p:extLst>
      <p:ext uri="{BB962C8B-B14F-4D97-AF65-F5344CB8AC3E}">
        <p14:creationId xmlns:p14="http://schemas.microsoft.com/office/powerpoint/2010/main" val="453928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537881" y="1562892"/>
            <a:ext cx="10967588" cy="4686876"/>
          </a:xfrm>
          <a:prstGeom prst="roundRect">
            <a:avLst>
              <a:gd name="adj" fmla="val 5519"/>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20" name="TextBox 19"/>
          <p:cNvSpPr txBox="1"/>
          <p:nvPr/>
        </p:nvSpPr>
        <p:spPr>
          <a:xfrm>
            <a:off x="2090852" y="451024"/>
            <a:ext cx="6529237"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UOFL CAMPUS RESOURCES</a:t>
            </a:r>
          </a:p>
        </p:txBody>
      </p:sp>
      <p:sp>
        <p:nvSpPr>
          <p:cNvPr id="12" name="Rectangle 11"/>
          <p:cNvSpPr/>
          <p:nvPr/>
        </p:nvSpPr>
        <p:spPr>
          <a:xfrm>
            <a:off x="0" y="6249768"/>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sp>
        <p:nvSpPr>
          <p:cNvPr id="22" name="Rectangle 21"/>
          <p:cNvSpPr/>
          <p:nvPr/>
        </p:nvSpPr>
        <p:spPr>
          <a:xfrm>
            <a:off x="0" y="4119154"/>
            <a:ext cx="537882" cy="273884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54747" y="4252408"/>
            <a:ext cx="268941" cy="2585323"/>
          </a:xfrm>
          <a:prstGeom prst="rect">
            <a:avLst/>
          </a:prstGeom>
          <a:noFill/>
        </p:spPr>
        <p:txBody>
          <a:bodyPr wrap="square" rtlCol="0">
            <a:spAutoFit/>
          </a:bodyPr>
          <a:lstStyle/>
          <a:p>
            <a:pPr algn="ctr"/>
            <a:r>
              <a:rPr lang="en-US" dirty="0">
                <a:solidFill>
                  <a:schemeClr val="bg1"/>
                </a:solidFill>
              </a:rPr>
              <a:t>RESOURCES</a:t>
            </a:r>
          </a:p>
        </p:txBody>
      </p:sp>
      <p:sp>
        <p:nvSpPr>
          <p:cNvPr id="16" name="Rectangle 15"/>
          <p:cNvSpPr/>
          <p:nvPr/>
        </p:nvSpPr>
        <p:spPr>
          <a:xfrm>
            <a:off x="862694" y="1774941"/>
            <a:ext cx="4694628" cy="3409520"/>
          </a:xfrm>
          <a:prstGeom prst="rect">
            <a:avLst/>
          </a:prstGeom>
          <a:solidFill>
            <a:schemeClr val="bg1">
              <a:alpha val="4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900322" y="1855746"/>
            <a:ext cx="4837873" cy="400110"/>
          </a:xfrm>
          <a:prstGeom prst="rect">
            <a:avLst/>
          </a:prstGeom>
        </p:spPr>
        <p:txBody>
          <a:bodyPr vert="horz" wrap="square" rtlCol="0" anchor="b">
            <a:spAutoFit/>
          </a:bodyPr>
          <a:lstStyle/>
          <a:p>
            <a:pPr algn="ctr">
              <a:spcBef>
                <a:spcPct val="0"/>
              </a:spcBef>
            </a:pPr>
            <a:r>
              <a:rPr lang="en-US" sz="2000" b="1" dirty="0">
                <a:latin typeface="Helvetica Neue"/>
              </a:rPr>
              <a:t>IT Connect (Information Technology)</a:t>
            </a:r>
            <a:endParaRPr lang="en-US" sz="2000" b="1" dirty="0">
              <a:latin typeface="Helvetica Neue"/>
              <a:ea typeface="+mj-ea"/>
              <a:cs typeface="Helvetica Neue Bold Condensed"/>
            </a:endParaRPr>
          </a:p>
        </p:txBody>
      </p:sp>
      <p:sp>
        <p:nvSpPr>
          <p:cNvPr id="25" name="TextBox 24"/>
          <p:cNvSpPr txBox="1"/>
          <p:nvPr/>
        </p:nvSpPr>
        <p:spPr>
          <a:xfrm>
            <a:off x="988982" y="2255856"/>
            <a:ext cx="4363074" cy="2677656"/>
          </a:xfrm>
          <a:prstGeom prst="rect">
            <a:avLst/>
          </a:prstGeom>
        </p:spPr>
        <p:txBody>
          <a:bodyPr vert="horz" wrap="square" rtlCol="0" anchor="b">
            <a:spAutoFit/>
          </a:bodyPr>
          <a:lstStyle/>
          <a:p>
            <a:pPr marL="171450" indent="-171450">
              <a:spcBef>
                <a:spcPct val="0"/>
              </a:spcBef>
              <a:buFont typeface="Wingdings" panose="05000000000000000000" pitchFamily="2" charset="2"/>
              <a:buChar char="q"/>
            </a:pPr>
            <a:r>
              <a:rPr lang="en-US" sz="1200" dirty="0">
                <a:latin typeface="Helvetica Neue"/>
              </a:rPr>
              <a:t>Contact Help Desk Phone: </a:t>
            </a:r>
            <a:r>
              <a:rPr lang="en-US" sz="1200" b="1" dirty="0">
                <a:latin typeface="Helvetica Neue"/>
              </a:rPr>
              <a:t>502-852-7997. </a:t>
            </a:r>
            <a:r>
              <a:rPr lang="en-US" sz="1200" dirty="0">
                <a:latin typeface="Helvetica Neue"/>
              </a:rPr>
              <a:t>They are          available to assist you with passwords issues and                        security software </a:t>
            </a:r>
          </a:p>
          <a:p>
            <a:pPr>
              <a:spcBef>
                <a:spcPct val="0"/>
              </a:spcBef>
            </a:pPr>
            <a:endParaRPr lang="en-US" sz="1200" b="1" dirty="0">
              <a:latin typeface="Helvetica Neue"/>
            </a:endParaRPr>
          </a:p>
          <a:p>
            <a:pPr marL="171450" indent="-171450">
              <a:spcBef>
                <a:spcPct val="0"/>
              </a:spcBef>
              <a:buFont typeface="Wingdings" panose="05000000000000000000" pitchFamily="2" charset="2"/>
              <a:buChar char="q"/>
            </a:pPr>
            <a:r>
              <a:rPr lang="en-US" sz="1200" dirty="0">
                <a:latin typeface="Helvetica Neue"/>
              </a:rPr>
              <a:t>Go to this </a:t>
            </a:r>
            <a:r>
              <a:rPr lang="en-US" sz="1200" dirty="0">
                <a:latin typeface="Helvetica Neue"/>
                <a:hlinkClick r:id="rId3"/>
              </a:rPr>
              <a:t>link</a:t>
            </a:r>
            <a:r>
              <a:rPr lang="en-US" sz="1200" dirty="0">
                <a:latin typeface="Helvetica Neue"/>
              </a:rPr>
              <a:t> to set up your University email</a:t>
            </a:r>
          </a:p>
          <a:p>
            <a:pPr>
              <a:spcBef>
                <a:spcPct val="0"/>
              </a:spcBef>
            </a:pPr>
            <a:endParaRPr lang="en-US" sz="1200" dirty="0">
              <a:latin typeface="Helvetica Neue"/>
            </a:endParaRPr>
          </a:p>
          <a:p>
            <a:pPr marL="171450" indent="-171450">
              <a:spcBef>
                <a:spcPct val="0"/>
              </a:spcBef>
              <a:buFont typeface="Wingdings" panose="05000000000000000000" pitchFamily="2" charset="2"/>
              <a:buChar char="q"/>
            </a:pPr>
            <a:r>
              <a:rPr lang="en-US" sz="1200" dirty="0">
                <a:latin typeface="Helvetica Neue"/>
              </a:rPr>
              <a:t>Go to this </a:t>
            </a:r>
            <a:r>
              <a:rPr lang="en-US" sz="1200" dirty="0">
                <a:latin typeface="Helvetica Neue"/>
                <a:hlinkClick r:id="rId4"/>
              </a:rPr>
              <a:t>link</a:t>
            </a:r>
            <a:r>
              <a:rPr lang="en-US" sz="1200" dirty="0">
                <a:latin typeface="Helvetica Neue"/>
              </a:rPr>
              <a:t> to set up your ULink account You may access on-campus WIFI on your phone and personal computer with your Ulink password </a:t>
            </a:r>
          </a:p>
          <a:p>
            <a:pPr>
              <a:spcBef>
                <a:spcPct val="0"/>
              </a:spcBef>
            </a:pPr>
            <a:endParaRPr lang="en-US" sz="1200" dirty="0">
              <a:latin typeface="Helvetica Neue"/>
            </a:endParaRPr>
          </a:p>
          <a:p>
            <a:pPr marL="171450" indent="-171450">
              <a:spcBef>
                <a:spcPct val="0"/>
              </a:spcBef>
              <a:buFont typeface="Wingdings" panose="05000000000000000000" pitchFamily="2" charset="2"/>
              <a:buChar char="q"/>
            </a:pPr>
            <a:r>
              <a:rPr lang="en-US" sz="1200" dirty="0">
                <a:latin typeface="Helvetica Neue"/>
              </a:rPr>
              <a:t>Report address updates through the ULInk </a:t>
            </a:r>
          </a:p>
          <a:p>
            <a:r>
              <a:rPr lang="en-US" sz="1200" dirty="0">
                <a:latin typeface="Helvetica Neue"/>
              </a:rPr>
              <a:t>    account and by email at </a:t>
            </a:r>
            <a:r>
              <a:rPr lang="en-US" sz="1200" dirty="0">
                <a:latin typeface="Helvetica Neue"/>
                <a:hlinkClick r:id="rId5"/>
              </a:rPr>
              <a:t>isss@louisville.edu</a:t>
            </a:r>
            <a:r>
              <a:rPr lang="en-US" sz="1200" dirty="0">
                <a:latin typeface="Helvetica Neue"/>
              </a:rPr>
              <a:t> </a:t>
            </a:r>
          </a:p>
          <a:p>
            <a:endParaRPr lang="en-US" sz="1200" dirty="0">
              <a:solidFill>
                <a:schemeClr val="bg1"/>
              </a:solidFill>
            </a:endParaRPr>
          </a:p>
          <a:p>
            <a:pPr>
              <a:spcBef>
                <a:spcPct val="0"/>
              </a:spcBef>
            </a:pPr>
            <a:endParaRPr lang="en-US" sz="1200" dirty="0">
              <a:solidFill>
                <a:schemeClr val="bg1"/>
              </a:solidFill>
              <a:latin typeface="Helvetica Neue"/>
            </a:endParaRPr>
          </a:p>
        </p:txBody>
      </p:sp>
      <p:sp>
        <p:nvSpPr>
          <p:cNvPr id="17" name="Rectangle 16"/>
          <p:cNvSpPr/>
          <p:nvPr/>
        </p:nvSpPr>
        <p:spPr>
          <a:xfrm>
            <a:off x="6008422" y="1593860"/>
            <a:ext cx="4007103" cy="4287612"/>
          </a:xfrm>
          <a:prstGeom prst="rect">
            <a:avLst/>
          </a:prstGeom>
          <a:solidFill>
            <a:schemeClr val="bg1">
              <a:alpha val="4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956852" y="1602805"/>
            <a:ext cx="3927922" cy="400110"/>
          </a:xfrm>
          <a:prstGeom prst="rect">
            <a:avLst/>
          </a:prstGeom>
        </p:spPr>
        <p:txBody>
          <a:bodyPr vert="horz" wrap="square" rtlCol="0" anchor="b">
            <a:spAutoFit/>
          </a:bodyPr>
          <a:lstStyle/>
          <a:p>
            <a:pPr algn="ctr">
              <a:spcBef>
                <a:spcPct val="0"/>
              </a:spcBef>
            </a:pPr>
            <a:r>
              <a:rPr lang="en-US" sz="2000" b="1" dirty="0">
                <a:latin typeface="Helvetica Neue"/>
              </a:rPr>
              <a:t>Housing Information</a:t>
            </a:r>
            <a:endParaRPr lang="en-US" sz="2000" b="1" dirty="0">
              <a:latin typeface="Helvetica Neue"/>
              <a:ea typeface="+mj-ea"/>
              <a:cs typeface="Helvetica Neue Bold Condensed"/>
            </a:endParaRPr>
          </a:p>
        </p:txBody>
      </p:sp>
      <p:sp>
        <p:nvSpPr>
          <p:cNvPr id="2" name="TextBox 1"/>
          <p:cNvSpPr txBox="1"/>
          <p:nvPr/>
        </p:nvSpPr>
        <p:spPr>
          <a:xfrm>
            <a:off x="6080988" y="3252077"/>
            <a:ext cx="5109640" cy="2062103"/>
          </a:xfrm>
          <a:prstGeom prst="rect">
            <a:avLst/>
          </a:prstGeom>
          <a:noFill/>
        </p:spPr>
        <p:txBody>
          <a:bodyPr wrap="square" rtlCol="0">
            <a:spAutoFit/>
          </a:bodyPr>
          <a:lstStyle/>
          <a:p>
            <a:r>
              <a:rPr lang="en-US" sz="1200" b="1" dirty="0">
                <a:latin typeface="Helvetica Neue"/>
                <a:hlinkClick r:id="rId6"/>
              </a:rPr>
              <a:t>Phoenix Place Apartments </a:t>
            </a:r>
            <a:endParaRPr lang="en-US" sz="1000" b="1" dirty="0">
              <a:latin typeface="Helvetica Neue"/>
            </a:endParaRPr>
          </a:p>
          <a:p>
            <a:r>
              <a:rPr lang="en-US" sz="1000" dirty="0">
                <a:latin typeface="Helvetica Neue"/>
              </a:rPr>
              <a:t>510 South Shelby Street Mall     </a:t>
            </a:r>
          </a:p>
          <a:p>
            <a:r>
              <a:rPr lang="en-US" sz="1000" dirty="0">
                <a:latin typeface="Helvetica Neue"/>
              </a:rPr>
              <a:t>Phone: 502-873-3615</a:t>
            </a:r>
            <a:br>
              <a:rPr lang="en-US" sz="1000" dirty="0">
                <a:latin typeface="Helvetica Neue"/>
              </a:rPr>
            </a:br>
            <a:r>
              <a:rPr lang="en-US" sz="1200" b="1" dirty="0">
                <a:latin typeface="Helvetica Neue"/>
                <a:hlinkClick r:id="rId7"/>
              </a:rPr>
              <a:t>The Quad Apartments </a:t>
            </a:r>
            <a:endParaRPr lang="en-US" sz="1000" b="1" dirty="0">
              <a:latin typeface="Helvetica Neue"/>
            </a:endParaRPr>
          </a:p>
          <a:p>
            <a:r>
              <a:rPr lang="en-US" sz="1000" dirty="0">
                <a:latin typeface="Helvetica Neue"/>
              </a:rPr>
              <a:t>Corner of Hancock St. and Muhammad Ali Blvd    </a:t>
            </a:r>
          </a:p>
          <a:p>
            <a:r>
              <a:rPr lang="en-US" sz="1000" dirty="0">
                <a:latin typeface="Helvetica Neue"/>
              </a:rPr>
              <a:t>Phone: 502-515-2489 </a:t>
            </a:r>
          </a:p>
          <a:p>
            <a:r>
              <a:rPr lang="en-US" sz="1200" b="1" u="sng" dirty="0">
                <a:solidFill>
                  <a:srgbClr val="C00000"/>
                </a:solidFill>
                <a:latin typeface="Helvetica Neue"/>
              </a:rPr>
              <a:t>University Park Apartments</a:t>
            </a:r>
          </a:p>
          <a:p>
            <a:r>
              <a:rPr lang="en-US" sz="1000" dirty="0">
                <a:latin typeface="Helvetica Neue"/>
              </a:rPr>
              <a:t>2207 James Pirtle Ct      </a:t>
            </a:r>
          </a:p>
          <a:p>
            <a:r>
              <a:rPr lang="en-US" sz="1000" dirty="0">
                <a:latin typeface="Helvetica Neue"/>
              </a:rPr>
              <a:t>Phone: 502-637-5265</a:t>
            </a:r>
          </a:p>
          <a:p>
            <a:r>
              <a:rPr lang="en-US" sz="1200" b="1" dirty="0">
                <a:latin typeface="Helvetica Neue"/>
                <a:hlinkClick r:id="rId8"/>
              </a:rPr>
              <a:t>Kentucky Tower Apartments</a:t>
            </a:r>
            <a:endParaRPr lang="en-US" sz="1200" dirty="0">
              <a:latin typeface="Helvetica Neue"/>
            </a:endParaRPr>
          </a:p>
          <a:p>
            <a:r>
              <a:rPr lang="en-US" sz="1000" dirty="0">
                <a:latin typeface="Helvetica Neue"/>
              </a:rPr>
              <a:t>511 South 5</a:t>
            </a:r>
            <a:r>
              <a:rPr lang="en-US" sz="1000" baseline="30000" dirty="0">
                <a:latin typeface="Helvetica Neue"/>
              </a:rPr>
              <a:t>th</a:t>
            </a:r>
            <a:r>
              <a:rPr lang="en-US" sz="1000" dirty="0">
                <a:latin typeface="Helvetica Neue"/>
              </a:rPr>
              <a:t> Street  </a:t>
            </a:r>
          </a:p>
          <a:p>
            <a:r>
              <a:rPr lang="en-US" sz="1000" dirty="0">
                <a:latin typeface="Helvetica Neue"/>
              </a:rPr>
              <a:t>Phone: 502-585-6300</a:t>
            </a:r>
          </a:p>
        </p:txBody>
      </p:sp>
      <p:sp>
        <p:nvSpPr>
          <p:cNvPr id="4" name="TextBox 3"/>
          <p:cNvSpPr txBox="1"/>
          <p:nvPr/>
        </p:nvSpPr>
        <p:spPr>
          <a:xfrm>
            <a:off x="6096000" y="2179655"/>
            <a:ext cx="3448950" cy="1246495"/>
          </a:xfrm>
          <a:prstGeom prst="rect">
            <a:avLst/>
          </a:prstGeom>
        </p:spPr>
        <p:txBody>
          <a:bodyPr vert="horz" wrap="square" rtlCol="0" anchor="b">
            <a:spAutoFit/>
          </a:bodyPr>
          <a:lstStyle/>
          <a:p>
            <a:pPr marL="0" marR="0" indent="0" defTabSz="457200" rtl="0" eaLnBrk="1" fontAlgn="auto" latinLnBrk="0" hangingPunct="1">
              <a:lnSpc>
                <a:spcPct val="100000"/>
              </a:lnSpc>
              <a:spcBef>
                <a:spcPct val="0"/>
              </a:spcBef>
              <a:spcAft>
                <a:spcPts val="0"/>
              </a:spcAft>
              <a:buClrTx/>
              <a:buSzTx/>
              <a:buFontTx/>
              <a:buNone/>
              <a:tabLst/>
            </a:pPr>
            <a:r>
              <a:rPr lang="en-US" sz="1200" b="1" dirty="0">
                <a:solidFill>
                  <a:srgbClr val="C00000"/>
                </a:solidFill>
                <a:latin typeface="Helvetica Neue"/>
                <a:ea typeface="+mj-ea"/>
                <a:cs typeface="Helvetica Neue Bold Condensed"/>
                <a:hlinkClick r:id="rId9"/>
              </a:rPr>
              <a:t>University of Louisville Housing &amp; Residence Experience Office </a:t>
            </a:r>
            <a:endParaRPr lang="en-US" sz="1200" b="1" dirty="0">
              <a:solidFill>
                <a:srgbClr val="C00000"/>
              </a:solidFill>
              <a:latin typeface="Helvetica Neue"/>
              <a:ea typeface="+mj-ea"/>
              <a:cs typeface="Helvetica Neue Bold Condensed"/>
            </a:endParaRPr>
          </a:p>
          <a:p>
            <a:pPr marL="171450" marR="0" indent="-171450" defTabSz="457200" rtl="0" eaLnBrk="1" fontAlgn="auto" latinLnBrk="0" hangingPunct="1">
              <a:lnSpc>
                <a:spcPct val="100000"/>
              </a:lnSpc>
              <a:spcBef>
                <a:spcPct val="0"/>
              </a:spcBef>
              <a:spcAft>
                <a:spcPts val="0"/>
              </a:spcAft>
              <a:buClrTx/>
              <a:buSzTx/>
              <a:buFont typeface="Arial" panose="020B0604020202020204" pitchFamily="34" charset="0"/>
              <a:buChar char="•"/>
              <a:tabLst/>
            </a:pPr>
            <a:r>
              <a:rPr lang="en-US" sz="1000" dirty="0">
                <a:solidFill>
                  <a:srgbClr val="000000"/>
                </a:solidFill>
                <a:effectLst/>
                <a:latin typeface="Times New Roman" panose="02020603050405020304" pitchFamily="18" charset="0"/>
                <a:ea typeface="Times New Roman" panose="02020603050405020304" pitchFamily="18" charset="0"/>
              </a:rPr>
              <a:t>Additional help on applying for On-Campus housing can be found here: </a:t>
            </a:r>
            <a:r>
              <a:rPr lang="en-US" sz="1000" u="sng" dirty="0">
                <a:solidFill>
                  <a:srgbClr val="000000"/>
                </a:solidFill>
                <a:effectLst/>
                <a:latin typeface="Times New Roman" panose="02020603050405020304" pitchFamily="18" charset="0"/>
                <a:ea typeface="Times New Roman" panose="02020603050405020304" pitchFamily="18" charset="0"/>
                <a:hlinkClick r:id="rId10"/>
              </a:rPr>
              <a:t>https://louisville.edu/housing/apply/how-to-application-videos</a:t>
            </a:r>
            <a:endParaRPr lang="en-US" sz="1000" dirty="0">
              <a:latin typeface="Helvetica Neue"/>
              <a:ea typeface="+mj-ea"/>
              <a:cs typeface="Helvetica Neue Bold Condensed"/>
            </a:endParaRPr>
          </a:p>
          <a:p>
            <a:pPr marL="0" marR="0" indent="0" defTabSz="457200" rtl="0" eaLnBrk="1" fontAlgn="auto" latinLnBrk="0" hangingPunct="1">
              <a:lnSpc>
                <a:spcPct val="100000"/>
              </a:lnSpc>
              <a:spcBef>
                <a:spcPct val="0"/>
              </a:spcBef>
              <a:spcAft>
                <a:spcPts val="0"/>
              </a:spcAft>
              <a:buClrTx/>
              <a:buSzTx/>
              <a:buFontTx/>
              <a:buNone/>
              <a:tabLst/>
            </a:pPr>
            <a:r>
              <a:rPr lang="en-US" sz="1000" dirty="0">
                <a:latin typeface="Helvetica Neue"/>
                <a:ea typeface="+mj-ea"/>
                <a:cs typeface="Helvetica Neue Bold Condensed"/>
              </a:rPr>
              <a:t>Phone: 502-852-6636  </a:t>
            </a:r>
          </a:p>
          <a:p>
            <a:pPr marL="0" marR="0" indent="0" defTabSz="457200" rtl="0" eaLnBrk="1" fontAlgn="auto" latinLnBrk="0" hangingPunct="1">
              <a:lnSpc>
                <a:spcPct val="100000"/>
              </a:lnSpc>
              <a:spcBef>
                <a:spcPct val="0"/>
              </a:spcBef>
              <a:spcAft>
                <a:spcPts val="0"/>
              </a:spcAft>
              <a:buClrTx/>
              <a:buSzTx/>
              <a:buFontTx/>
              <a:buNone/>
              <a:tabLst/>
            </a:pPr>
            <a:endParaRPr kumimoji="0" lang="en-US" sz="1100" b="1" i="0" u="none" strike="noStrike" kern="1200" cap="none" spc="0" normalizeH="0" baseline="0" noProof="0" dirty="0">
              <a:ln>
                <a:noFill/>
              </a:ln>
              <a:effectLst/>
              <a:uLnTx/>
              <a:uFillTx/>
              <a:latin typeface="Helvetica Neue Bold Condensed"/>
              <a:ea typeface="+mj-ea"/>
              <a:cs typeface="Helvetica Neue Bold Condensed"/>
            </a:endParaRPr>
          </a:p>
        </p:txBody>
      </p:sp>
      <p:pic>
        <p:nvPicPr>
          <p:cNvPr id="32" name="Picture 31"/>
          <p:cNvPicPr>
            <a:picLocks noChangeAspect="1"/>
          </p:cNvPicPr>
          <p:nvPr/>
        </p:nvPicPr>
        <p:blipFill rotWithShape="1">
          <a:blip r:embed="rId11">
            <a:extLst>
              <a:ext uri="{28A0092B-C50C-407E-A947-70E740481C1C}">
                <a14:useLocalDpi xmlns:a14="http://schemas.microsoft.com/office/drawing/2010/main" val="0"/>
              </a:ext>
            </a:extLst>
          </a:blip>
          <a:srcRect t="20180"/>
          <a:stretch/>
        </p:blipFill>
        <p:spPr>
          <a:xfrm>
            <a:off x="8635808" y="4530079"/>
            <a:ext cx="3106413" cy="1558812"/>
          </a:xfrm>
          <a:prstGeom prst="round2DiagRect">
            <a:avLst>
              <a:gd name="adj1" fmla="val 16667"/>
              <a:gd name="adj2" fmla="val 24268"/>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6153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13436" y="1113391"/>
            <a:ext cx="10967588" cy="5090411"/>
          </a:xfrm>
          <a:prstGeom prst="roundRect">
            <a:avLst>
              <a:gd name="adj" fmla="val 640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882513" y="3808089"/>
            <a:ext cx="5974790" cy="2322174"/>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tabLst>
                <a:tab pos="171450" algn="l"/>
              </a:tabLst>
            </a:pPr>
            <a:r>
              <a:rPr lang="en-US" sz="1400" u="sng" dirty="0">
                <a:solidFill>
                  <a:schemeClr val="bg1"/>
                </a:solidFill>
                <a:latin typeface="Helvetica Neue"/>
                <a:ea typeface="Calibri" panose="020F0502020204030204" pitchFamily="34" charset="0"/>
                <a:cs typeface="Times New Roman" panose="02020603050405020304" pitchFamily="18" charset="0"/>
              </a:rPr>
              <a:t>The Belknap Cardinal Card Office </a:t>
            </a:r>
            <a:r>
              <a:rPr lang="en-US" sz="1400" dirty="0">
                <a:solidFill>
                  <a:schemeClr val="bg1"/>
                </a:solidFill>
                <a:latin typeface="Helvetica Neue"/>
                <a:ea typeface="Calibri" panose="020F0502020204030204" pitchFamily="34" charset="0"/>
                <a:cs typeface="Times New Roman" panose="02020603050405020304" pitchFamily="18" charset="0"/>
              </a:rPr>
              <a:t>is located in the lower level of the Houchens Building in Room LL05</a:t>
            </a:r>
          </a:p>
          <a:p>
            <a:pPr marR="0" lvl="0">
              <a:lnSpc>
                <a:spcPct val="115000"/>
              </a:lnSpc>
              <a:spcBef>
                <a:spcPts val="0"/>
              </a:spcBef>
              <a:spcAft>
                <a:spcPts val="0"/>
              </a:spcAft>
              <a:tabLst>
                <a:tab pos="171450" algn="l"/>
              </a:tabLst>
            </a:pPr>
            <a:r>
              <a:rPr lang="en-US" sz="1400" dirty="0">
                <a:solidFill>
                  <a:schemeClr val="bg1"/>
                </a:solidFill>
                <a:latin typeface="Helvetica Neue"/>
                <a:ea typeface="Calibri" panose="020F0502020204030204" pitchFamily="34" charset="0"/>
                <a:cs typeface="Times New Roman" panose="02020603050405020304" pitchFamily="18" charset="0"/>
              </a:rPr>
              <a:t>	   Open Monday to Friday 8:30 AM - 5:00 PM. </a:t>
            </a:r>
          </a:p>
          <a:p>
            <a:pPr marL="342900" marR="0" lvl="0" indent="-342900">
              <a:lnSpc>
                <a:spcPct val="115000"/>
              </a:lnSpc>
              <a:spcBef>
                <a:spcPts val="0"/>
              </a:spcBef>
              <a:spcAft>
                <a:spcPts val="0"/>
              </a:spcAft>
              <a:buFont typeface="Symbol" panose="05050102010706020507" pitchFamily="18" charset="2"/>
              <a:buChar char=""/>
              <a:tabLst>
                <a:tab pos="171450" algn="l"/>
              </a:tabLst>
            </a:pPr>
            <a:r>
              <a:rPr lang="en-US" sz="1400" u="sng" dirty="0">
                <a:solidFill>
                  <a:schemeClr val="bg1"/>
                </a:solidFill>
                <a:latin typeface="Helvetica Neue"/>
                <a:ea typeface="Calibri" panose="020F0502020204030204" pitchFamily="34" charset="0"/>
                <a:cs typeface="Times New Roman" panose="02020603050405020304" pitchFamily="18" charset="0"/>
              </a:rPr>
              <a:t>The HSC Cardinal Card Office </a:t>
            </a:r>
            <a:r>
              <a:rPr lang="en-US" sz="1400" dirty="0">
                <a:solidFill>
                  <a:schemeClr val="bg1"/>
                </a:solidFill>
                <a:latin typeface="Helvetica Neue"/>
                <a:ea typeface="Calibri" panose="020F0502020204030204" pitchFamily="34" charset="0"/>
                <a:cs typeface="Times New Roman" panose="02020603050405020304" pitchFamily="18" charset="0"/>
              </a:rPr>
              <a:t>is located in the Chestnut Street Parking Garage, 414 E. Chestnut St. </a:t>
            </a:r>
          </a:p>
          <a:p>
            <a:pPr marR="0" lvl="0">
              <a:lnSpc>
                <a:spcPct val="115000"/>
              </a:lnSpc>
              <a:spcBef>
                <a:spcPts val="0"/>
              </a:spcBef>
              <a:spcAft>
                <a:spcPts val="0"/>
              </a:spcAft>
              <a:tabLst>
                <a:tab pos="171450" algn="l"/>
              </a:tabLst>
            </a:pPr>
            <a:r>
              <a:rPr lang="en-US" sz="1400" dirty="0">
                <a:solidFill>
                  <a:schemeClr val="bg1"/>
                </a:solidFill>
                <a:latin typeface="Helvetica Neue"/>
                <a:ea typeface="Calibri" panose="020F0502020204030204" pitchFamily="34" charset="0"/>
                <a:cs typeface="Times New Roman" panose="02020603050405020304" pitchFamily="18" charset="0"/>
              </a:rPr>
              <a:t>       Open Tuesday, 9:30 am – 11:30 am.</a:t>
            </a:r>
          </a:p>
          <a:p>
            <a:pPr marL="342900" marR="0" lvl="0" indent="-342900">
              <a:lnSpc>
                <a:spcPct val="115000"/>
              </a:lnSpc>
              <a:spcBef>
                <a:spcPts val="0"/>
              </a:spcBef>
              <a:spcAft>
                <a:spcPts val="0"/>
              </a:spcAft>
              <a:buFont typeface="Symbol" panose="05050102010706020507" pitchFamily="18" charset="2"/>
              <a:buChar char=""/>
              <a:tabLst>
                <a:tab pos="171450" algn="l"/>
              </a:tabLst>
            </a:pPr>
            <a:endParaRPr lang="en-US" sz="1400" dirty="0">
              <a:solidFill>
                <a:schemeClr val="bg1"/>
              </a:solidFill>
              <a:latin typeface="Helvetica Neue"/>
              <a:ea typeface="Calibri" panose="020F0502020204030204" pitchFamily="34" charset="0"/>
              <a:cs typeface="Times New Roman" panose="02020603050405020304" pitchFamily="18" charset="0"/>
            </a:endParaRPr>
          </a:p>
          <a:p>
            <a:pPr marR="0" lvl="0">
              <a:lnSpc>
                <a:spcPct val="115000"/>
              </a:lnSpc>
              <a:spcBef>
                <a:spcPts val="0"/>
              </a:spcBef>
              <a:spcAft>
                <a:spcPts val="0"/>
              </a:spcAft>
              <a:tabLst>
                <a:tab pos="171450" algn="l"/>
              </a:tabLst>
            </a:pPr>
            <a:r>
              <a:rPr lang="en-US" sz="1400" b="1" dirty="0">
                <a:latin typeface="Helvetica Neue"/>
              </a:rPr>
              <a:t>If you are a UofL paid employee, you will receive your Campus ID Card as part of your University Human Resources Orientation. </a:t>
            </a:r>
            <a:r>
              <a:rPr lang="en-US" sz="1400" b="1" dirty="0">
                <a:latin typeface="Helvetica Neue"/>
                <a:ea typeface="Calibri" panose="020F0502020204030204" pitchFamily="34" charset="0"/>
                <a:cs typeface="Times New Roman" panose="02020603050405020304" pitchFamily="18" charset="0"/>
              </a:rPr>
              <a:t>  </a:t>
            </a:r>
          </a:p>
        </p:txBody>
      </p:sp>
      <p:sp>
        <p:nvSpPr>
          <p:cNvPr id="7" name="TextBox 6"/>
          <p:cNvSpPr txBox="1"/>
          <p:nvPr/>
        </p:nvSpPr>
        <p:spPr>
          <a:xfrm>
            <a:off x="873858" y="1341595"/>
            <a:ext cx="5626015" cy="954107"/>
          </a:xfrm>
          <a:prstGeom prst="rect">
            <a:avLst/>
          </a:prstGeom>
          <a:noFill/>
        </p:spPr>
        <p:txBody>
          <a:bodyPr wrap="square" rtlCol="0">
            <a:spAutoFit/>
          </a:bodyPr>
          <a:lstStyle/>
          <a:p>
            <a:r>
              <a:rPr lang="en-US" sz="1400" b="1">
                <a:latin typeface="Helvetica Neue"/>
              </a:rPr>
              <a:t>If you are an unpaid J-1 scholar, you will need to obtain a sponsor letter from your department to apply for a UofL Campus Card. The letter must </a:t>
            </a:r>
            <a:r>
              <a:rPr lang="en-US" sz="1400" b="1" i="1">
                <a:latin typeface="Helvetica Neue"/>
              </a:rPr>
              <a:t>be printed on departmental office letterhead and signed by the VP or dean of the department</a:t>
            </a:r>
            <a:r>
              <a:rPr lang="en-US" sz="1400" b="1"/>
              <a:t>. </a:t>
            </a:r>
            <a:endParaRPr lang="en-US" sz="1400" b="1" dirty="0">
              <a:latin typeface="Helvetica Neue"/>
            </a:endParaRPr>
          </a:p>
        </p:txBody>
      </p:sp>
      <p:sp>
        <p:nvSpPr>
          <p:cNvPr id="8" name="TextBox 7"/>
          <p:cNvSpPr txBox="1"/>
          <p:nvPr/>
        </p:nvSpPr>
        <p:spPr>
          <a:xfrm>
            <a:off x="6499873" y="4036329"/>
            <a:ext cx="5001172" cy="707886"/>
          </a:xfrm>
          <a:prstGeom prst="rect">
            <a:avLst/>
          </a:prstGeom>
          <a:noFill/>
        </p:spPr>
        <p:txBody>
          <a:bodyPr wrap="square" rtlCol="0">
            <a:spAutoFit/>
          </a:bodyPr>
          <a:lstStyle/>
          <a:p>
            <a:r>
              <a:rPr lang="en-US" sz="2000" b="1" dirty="0">
                <a:solidFill>
                  <a:srgbClr val="992528"/>
                </a:solidFill>
              </a:rPr>
              <a:t>  SOME CAMPUS ID CARDS ALLOW YOU TO RIDE TARC, THE CITY BUS SYSTEM, FOR FREE</a:t>
            </a:r>
          </a:p>
        </p:txBody>
      </p:sp>
      <p:sp>
        <p:nvSpPr>
          <p:cNvPr id="9" name="TextBox 8"/>
          <p:cNvSpPr txBox="1"/>
          <p:nvPr/>
        </p:nvSpPr>
        <p:spPr>
          <a:xfrm>
            <a:off x="1883243" y="427243"/>
            <a:ext cx="8477082"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CARDINAL CAMPUS ID CARD</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247" y="1658323"/>
            <a:ext cx="3820959" cy="2349890"/>
          </a:xfrm>
          <a:prstGeom prst="rect">
            <a:avLst/>
          </a:prstGeom>
        </p:spPr>
      </p:pic>
      <p:sp>
        <p:nvSpPr>
          <p:cNvPr id="11" name="Rectangle 10"/>
          <p:cNvSpPr/>
          <p:nvPr/>
        </p:nvSpPr>
        <p:spPr>
          <a:xfrm>
            <a:off x="9502126" y="2012151"/>
            <a:ext cx="1224951" cy="1799861"/>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p:cNvSpPr/>
          <p:nvPr/>
        </p:nvSpPr>
        <p:spPr>
          <a:xfrm>
            <a:off x="9701819" y="2394210"/>
            <a:ext cx="825564" cy="878116"/>
          </a:xfrm>
          <a:prstGeom prst="smileyFac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4329"/>
          <a:stretch/>
        </p:blipFill>
        <p:spPr>
          <a:xfrm>
            <a:off x="8005587" y="4910690"/>
            <a:ext cx="1832275" cy="923131"/>
          </a:xfrm>
          <a:prstGeom prst="rect">
            <a:avLst/>
          </a:prstGeom>
        </p:spPr>
      </p:pic>
      <p:sp>
        <p:nvSpPr>
          <p:cNvPr id="14" name="TextBox 13"/>
          <p:cNvSpPr txBox="1"/>
          <p:nvPr/>
        </p:nvSpPr>
        <p:spPr>
          <a:xfrm>
            <a:off x="7002777" y="5794840"/>
            <a:ext cx="3866292" cy="400110"/>
          </a:xfrm>
          <a:prstGeom prst="rect">
            <a:avLst/>
          </a:prstGeom>
          <a:noFill/>
        </p:spPr>
        <p:txBody>
          <a:bodyPr wrap="square" rtlCol="0">
            <a:spAutoFit/>
          </a:bodyPr>
          <a:lstStyle/>
          <a:p>
            <a:pPr algn="ctr"/>
            <a:r>
              <a:rPr lang="en-US" sz="2000" b="1" dirty="0">
                <a:solidFill>
                  <a:srgbClr val="992528"/>
                </a:solidFill>
              </a:rPr>
              <a:t>BY SHOWING YOUR CAMPUS ID</a:t>
            </a:r>
          </a:p>
        </p:txBody>
      </p:sp>
      <p:sp>
        <p:nvSpPr>
          <p:cNvPr id="15" name="Rectangle 14"/>
          <p:cNvSpPr/>
          <p:nvPr/>
        </p:nvSpPr>
        <p:spPr>
          <a:xfrm>
            <a:off x="0"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4"/>
              </a:rPr>
              <a:t>louisville.edu/</a:t>
            </a:r>
            <a:r>
              <a:rPr lang="en-US" sz="1500" dirty="0" err="1">
                <a:latin typeface="Helvetica Neue Bold Condensed"/>
                <a:ea typeface="+mj-ea"/>
                <a:cs typeface="Helvetica Neue Bold Condensed"/>
                <a:hlinkClick r:id="rId4"/>
              </a:rPr>
              <a:t>internationalcenter</a:t>
            </a:r>
            <a:r>
              <a:rPr lang="en-US" sz="1500" dirty="0">
                <a:latin typeface="Helvetica Neue Bold Condensed"/>
                <a:ea typeface="+mj-ea"/>
                <a:cs typeface="Helvetica Neue Bold Condensed"/>
                <a:hlinkClick r:id="rId4"/>
              </a:rPr>
              <a:t>/</a:t>
            </a:r>
            <a:r>
              <a:rPr lang="en-US" sz="1500" dirty="0" err="1">
                <a:latin typeface="Helvetica Neue Bold Condensed"/>
                <a:ea typeface="+mj-ea"/>
                <a:cs typeface="Helvetica Neue Bold Condensed"/>
                <a:hlinkClick r:id="rId4"/>
              </a:rPr>
              <a:t>isss</a:t>
            </a:r>
            <a:r>
              <a:rPr lang="en-US" sz="1500" dirty="0">
                <a:latin typeface="Helvetica Neue Bold Condensed"/>
                <a:ea typeface="+mj-ea"/>
                <a:cs typeface="Helvetica Neue Bold Condensed"/>
              </a:rPr>
              <a:t> </a:t>
            </a:r>
          </a:p>
        </p:txBody>
      </p:sp>
      <p:sp>
        <p:nvSpPr>
          <p:cNvPr id="4" name="Rectangle 3"/>
          <p:cNvSpPr/>
          <p:nvPr/>
        </p:nvSpPr>
        <p:spPr>
          <a:xfrm>
            <a:off x="0" y="4119154"/>
            <a:ext cx="537882" cy="273884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21" y="4267201"/>
            <a:ext cx="281492" cy="2585323"/>
          </a:xfrm>
          <a:prstGeom prst="rect">
            <a:avLst/>
          </a:prstGeom>
          <a:noFill/>
        </p:spPr>
        <p:txBody>
          <a:bodyPr wrap="square" rtlCol="0">
            <a:spAutoFit/>
          </a:bodyPr>
          <a:lstStyle/>
          <a:p>
            <a:pPr algn="ctr"/>
            <a:r>
              <a:rPr lang="en-US" dirty="0">
                <a:solidFill>
                  <a:schemeClr val="bg1"/>
                </a:solidFill>
              </a:rPr>
              <a:t>RESOURCES</a:t>
            </a:r>
          </a:p>
        </p:txBody>
      </p:sp>
      <p:sp>
        <p:nvSpPr>
          <p:cNvPr id="17" name="Rectangle 16"/>
          <p:cNvSpPr/>
          <p:nvPr/>
        </p:nvSpPr>
        <p:spPr>
          <a:xfrm>
            <a:off x="882513" y="2355691"/>
            <a:ext cx="6096000" cy="1384995"/>
          </a:xfrm>
          <a:prstGeom prst="rect">
            <a:avLst/>
          </a:prstGeom>
        </p:spPr>
        <p:txBody>
          <a:bodyPr>
            <a:spAutoFit/>
          </a:bodyPr>
          <a:lstStyle/>
          <a:p>
            <a:r>
              <a:rPr lang="en-US" sz="1400" dirty="0">
                <a:solidFill>
                  <a:schemeClr val="bg1"/>
                </a:solidFill>
                <a:latin typeface="Helvetica Neue"/>
              </a:rPr>
              <a:t>When you are ready to obtain your Campus ID Card, you should take the following documents to the Campus Card Office:  </a:t>
            </a:r>
          </a:p>
          <a:p>
            <a:r>
              <a:rPr lang="en-US" sz="1400" dirty="0">
                <a:solidFill>
                  <a:schemeClr val="bg1"/>
                </a:solidFill>
                <a:latin typeface="Helvetica Neue"/>
              </a:rPr>
              <a:t> </a:t>
            </a:r>
          </a:p>
          <a:p>
            <a:pPr marL="285750" lvl="0" indent="-285750">
              <a:buFont typeface="Wingdings" panose="05000000000000000000" pitchFamily="2" charset="2"/>
              <a:buChar char="Ø"/>
            </a:pPr>
            <a:r>
              <a:rPr lang="en-US" sz="1400" dirty="0">
                <a:solidFill>
                  <a:schemeClr val="bg1"/>
                </a:solidFill>
                <a:latin typeface="Helvetica Neue"/>
              </a:rPr>
              <a:t> The departmental campus card sponsorship letter  </a:t>
            </a:r>
          </a:p>
          <a:p>
            <a:pPr marL="285750" lvl="0" indent="-285750">
              <a:buFont typeface="Wingdings" panose="05000000000000000000" pitchFamily="2" charset="2"/>
              <a:buChar char="Ø"/>
            </a:pPr>
            <a:r>
              <a:rPr lang="en-US" sz="1400" dirty="0">
                <a:solidFill>
                  <a:schemeClr val="bg1"/>
                </a:solidFill>
                <a:latin typeface="Helvetica Neue"/>
              </a:rPr>
              <a:t> Passport</a:t>
            </a:r>
          </a:p>
          <a:p>
            <a:pPr marL="285750" lvl="0" indent="-285750">
              <a:buFont typeface="Wingdings" panose="05000000000000000000" pitchFamily="2" charset="2"/>
              <a:buChar char="Ø"/>
            </a:pPr>
            <a:r>
              <a:rPr lang="en-US" sz="1400" dirty="0">
                <a:solidFill>
                  <a:schemeClr val="bg1"/>
                </a:solidFill>
                <a:latin typeface="Helvetica Neue"/>
              </a:rPr>
              <a:t> A completed </a:t>
            </a:r>
            <a:r>
              <a:rPr lang="en-US" sz="1400" u="sng" dirty="0">
                <a:solidFill>
                  <a:schemeClr val="bg1"/>
                </a:solidFill>
                <a:latin typeface="Helvetica Neue"/>
                <a:hlinkClick r:id="rId5"/>
              </a:rPr>
              <a:t>Cardinal Card Agreement</a:t>
            </a:r>
            <a:r>
              <a:rPr lang="en-US" sz="1400" dirty="0">
                <a:solidFill>
                  <a:schemeClr val="bg1"/>
                </a:solidFill>
                <a:latin typeface="Helvetica Neue"/>
              </a:rPr>
              <a:t> </a:t>
            </a:r>
          </a:p>
        </p:txBody>
      </p:sp>
      <p:sp>
        <p:nvSpPr>
          <p:cNvPr id="19" name="Rectangle 18"/>
          <p:cNvSpPr/>
          <p:nvPr/>
        </p:nvSpPr>
        <p:spPr>
          <a:xfrm>
            <a:off x="7011246" y="1257865"/>
            <a:ext cx="3820959" cy="34577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435680" y="1239257"/>
            <a:ext cx="3291397" cy="338554"/>
          </a:xfrm>
          <a:prstGeom prst="rect">
            <a:avLst/>
          </a:prstGeom>
        </p:spPr>
        <p:txBody>
          <a:bodyPr vert="horz" wrap="square" rtlCol="0" anchor="b">
            <a:spAutoFit/>
          </a:bodyPr>
          <a:lstStyle/>
          <a:p>
            <a:pPr defTabSz="457200">
              <a:spcBef>
                <a:spcPct val="0"/>
              </a:spcBef>
            </a:pPr>
            <a:r>
              <a:rPr lang="en-US" sz="1600" u="sng" dirty="0">
                <a:solidFill>
                  <a:schemeClr val="bg1"/>
                </a:solidFill>
                <a:latin typeface="Helvetica Neue"/>
                <a:ea typeface="Calibri" panose="020F0502020204030204" pitchFamily="34" charset="0"/>
                <a:cs typeface="Times New Roman" panose="02020603050405020304" pitchFamily="18" charset="0"/>
                <a:hlinkClick r:id="rId6"/>
              </a:rPr>
              <a:t>http://louisville.edu/campuscard</a:t>
            </a:r>
            <a:endParaRPr kumimoji="0" lang="en-US" sz="16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Tree>
    <p:extLst>
      <p:ext uri="{BB962C8B-B14F-4D97-AF65-F5344CB8AC3E}">
        <p14:creationId xmlns:p14="http://schemas.microsoft.com/office/powerpoint/2010/main" val="2678717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88137" y="4025384"/>
            <a:ext cx="11815726" cy="2082041"/>
          </a:xfrm>
          <a:prstGeom prst="round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052" name="Picture 106" descr="DSC006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577" y="1805018"/>
            <a:ext cx="2685905" cy="20121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96" descr="IMG_1642a_filter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70" r="20132"/>
          <a:stretch/>
        </p:blipFill>
        <p:spPr bwMode="auto">
          <a:xfrm>
            <a:off x="4242534" y="1805732"/>
            <a:ext cx="2695737" cy="2014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17"/>
          <p:cNvSpPr>
            <a:spLocks noChangeArrowheads="1"/>
          </p:cNvSpPr>
          <p:nvPr/>
        </p:nvSpPr>
        <p:spPr bwMode="auto">
          <a:xfrm>
            <a:off x="1856791" y="4635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7"/>
          <p:cNvSpPr>
            <a:spLocks noChangeArrowheads="1"/>
          </p:cNvSpPr>
          <p:nvPr/>
        </p:nvSpPr>
        <p:spPr bwMode="auto">
          <a:xfrm>
            <a:off x="6096000" y="914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6" name="Rectangle 28"/>
          <p:cNvSpPr>
            <a:spLocks noChangeArrowheads="1"/>
          </p:cNvSpPr>
          <p:nvPr/>
        </p:nvSpPr>
        <p:spPr bwMode="auto">
          <a:xfrm>
            <a:off x="7744178" y="2743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8" name="Rectangle 29"/>
          <p:cNvSpPr>
            <a:spLocks noChangeArrowheads="1"/>
          </p:cNvSpPr>
          <p:nvPr/>
        </p:nvSpPr>
        <p:spPr bwMode="auto">
          <a:xfrm>
            <a:off x="6096000" y="45942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9" name="Rectangle 30"/>
          <p:cNvSpPr>
            <a:spLocks noChangeArrowheads="1"/>
          </p:cNvSpPr>
          <p:nvPr/>
        </p:nvSpPr>
        <p:spPr bwMode="auto">
          <a:xfrm>
            <a:off x="6096000" y="66897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 name="Rectangle 31"/>
          <p:cNvSpPr>
            <a:spLocks noChangeArrowheads="1"/>
          </p:cNvSpPr>
          <p:nvPr/>
        </p:nvSpPr>
        <p:spPr bwMode="auto">
          <a:xfrm>
            <a:off x="0" y="7977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p:cNvSpPr txBox="1"/>
          <p:nvPr/>
        </p:nvSpPr>
        <p:spPr>
          <a:xfrm>
            <a:off x="8057585" y="4181672"/>
            <a:ext cx="2627288" cy="338554"/>
          </a:xfrm>
          <a:prstGeom prst="rect">
            <a:avLst/>
          </a:prstGeom>
          <a:noFill/>
        </p:spPr>
        <p:txBody>
          <a:bodyPr wrap="square" rtlCol="0">
            <a:spAutoFit/>
          </a:bodyPr>
          <a:lstStyle/>
          <a:p>
            <a:pPr algn="ctr"/>
            <a:r>
              <a:rPr lang="en-US" sz="1600" b="1" dirty="0">
                <a:solidFill>
                  <a:schemeClr val="bg1"/>
                </a:solidFill>
                <a:latin typeface="Helvetica Neue"/>
                <a:hlinkClick r:id="rId4"/>
              </a:rPr>
              <a:t>Immigration</a:t>
            </a:r>
            <a:endParaRPr lang="en-US" sz="1600" b="1" dirty="0">
              <a:solidFill>
                <a:schemeClr val="bg1"/>
              </a:solidFill>
              <a:latin typeface="Helvetica Neue"/>
            </a:endParaRPr>
          </a:p>
        </p:txBody>
      </p:sp>
      <p:sp>
        <p:nvSpPr>
          <p:cNvPr id="14" name="TextBox 13"/>
          <p:cNvSpPr txBox="1"/>
          <p:nvPr/>
        </p:nvSpPr>
        <p:spPr>
          <a:xfrm>
            <a:off x="844553" y="4154066"/>
            <a:ext cx="1977952" cy="338554"/>
          </a:xfrm>
          <a:prstGeom prst="rect">
            <a:avLst/>
          </a:prstGeom>
          <a:noFill/>
        </p:spPr>
        <p:txBody>
          <a:bodyPr wrap="square" rtlCol="0">
            <a:spAutoFit/>
          </a:bodyPr>
          <a:lstStyle/>
          <a:p>
            <a:pPr algn="ctr"/>
            <a:r>
              <a:rPr lang="en-US" sz="1600" b="1" dirty="0">
                <a:solidFill>
                  <a:schemeClr val="bg1"/>
                </a:solidFill>
                <a:latin typeface="Helvetica Neue"/>
                <a:hlinkClick r:id="rId5"/>
              </a:rPr>
              <a:t>Events</a:t>
            </a:r>
          </a:p>
        </p:txBody>
      </p:sp>
      <p:sp>
        <p:nvSpPr>
          <p:cNvPr id="22" name="TextBox 21"/>
          <p:cNvSpPr txBox="1"/>
          <p:nvPr/>
        </p:nvSpPr>
        <p:spPr>
          <a:xfrm>
            <a:off x="1883243" y="427243"/>
            <a:ext cx="9851557" cy="1169551"/>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UNIVERSITY OF LOUISVILLE </a:t>
            </a:r>
          </a:p>
          <a:p>
            <a:r>
              <a:rPr lang="en-US" sz="3500" b="1" dirty="0">
                <a:solidFill>
                  <a:srgbClr val="C00000"/>
                </a:solidFill>
                <a:latin typeface="Helvetica Neue"/>
              </a:rPr>
              <a:t>EVENTS FOR EXCHANGE VISITOR </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4370" r="27934"/>
          <a:stretch/>
        </p:blipFill>
        <p:spPr>
          <a:xfrm>
            <a:off x="7834990" y="1752937"/>
            <a:ext cx="2695737" cy="2012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TextBox 24"/>
          <p:cNvSpPr txBox="1"/>
          <p:nvPr/>
        </p:nvSpPr>
        <p:spPr>
          <a:xfrm>
            <a:off x="4184458" y="4176269"/>
            <a:ext cx="2811887" cy="338554"/>
          </a:xfrm>
          <a:prstGeom prst="rect">
            <a:avLst/>
          </a:prstGeom>
          <a:noFill/>
        </p:spPr>
        <p:txBody>
          <a:bodyPr wrap="square" rtlCol="0">
            <a:spAutoFit/>
          </a:bodyPr>
          <a:lstStyle/>
          <a:p>
            <a:pPr algn="ctr"/>
            <a:r>
              <a:rPr lang="en-US" sz="1600" b="1" dirty="0">
                <a:solidFill>
                  <a:schemeClr val="bg1"/>
                </a:solidFill>
                <a:latin typeface="Helvetica Neue"/>
                <a:hlinkClick r:id="rId7"/>
              </a:rPr>
              <a:t>International RSO </a:t>
            </a:r>
            <a:endParaRPr lang="en-US" sz="1600" b="1" dirty="0">
              <a:solidFill>
                <a:schemeClr val="bg1"/>
              </a:solidFill>
              <a:latin typeface="Helvetica Neue"/>
            </a:endParaRPr>
          </a:p>
        </p:txBody>
      </p:sp>
      <p:sp>
        <p:nvSpPr>
          <p:cNvPr id="17" name="TextBox 16"/>
          <p:cNvSpPr txBox="1"/>
          <p:nvPr/>
        </p:nvSpPr>
        <p:spPr>
          <a:xfrm>
            <a:off x="654969" y="4554807"/>
            <a:ext cx="2357120" cy="1384995"/>
          </a:xfrm>
          <a:prstGeom prst="rect">
            <a:avLst/>
          </a:prstGeom>
          <a:noFill/>
        </p:spPr>
        <p:txBody>
          <a:bodyPr wrap="square" rtlCol="0">
            <a:spAutoFit/>
          </a:bodyPr>
          <a:lstStyle/>
          <a:p>
            <a:pPr algn="ctr"/>
            <a:r>
              <a:rPr lang="en-US" sz="1200" dirty="0">
                <a:solidFill>
                  <a:schemeClr val="bg1"/>
                </a:solidFill>
                <a:latin typeface="Helvetica Neue"/>
              </a:rPr>
              <a:t>Various events are held throughout each semester that offer time to meet new friends while you are at the University of Louisville. Stay updated by subscribing to the International Students and Scholars listserv</a:t>
            </a:r>
          </a:p>
        </p:txBody>
      </p:sp>
      <p:sp>
        <p:nvSpPr>
          <p:cNvPr id="23" name="TextBox 22"/>
          <p:cNvSpPr txBox="1"/>
          <p:nvPr/>
        </p:nvSpPr>
        <p:spPr>
          <a:xfrm>
            <a:off x="4295771" y="4554807"/>
            <a:ext cx="2734441" cy="1754326"/>
          </a:xfrm>
          <a:prstGeom prst="rect">
            <a:avLst/>
          </a:prstGeom>
          <a:noFill/>
        </p:spPr>
        <p:txBody>
          <a:bodyPr wrap="square" rtlCol="0">
            <a:spAutoFit/>
          </a:bodyPr>
          <a:lstStyle/>
          <a:p>
            <a:pPr algn="ctr"/>
            <a:r>
              <a:rPr lang="en-US" sz="1200" dirty="0">
                <a:solidFill>
                  <a:schemeClr val="bg1"/>
                </a:solidFill>
                <a:latin typeface="Helvetica Neue"/>
              </a:rPr>
              <a:t>There are numerous international themed and international  Recognized Student Organizations (RSOs) that promote diversity and the sharing of different cultures that scholars may also be able to join. For a complete list, please visit the following </a:t>
            </a:r>
            <a:r>
              <a:rPr lang="en-US" sz="1200" dirty="0">
                <a:solidFill>
                  <a:schemeClr val="bg1"/>
                </a:solidFill>
                <a:latin typeface="Helvetica Neue"/>
                <a:hlinkClick r:id="rId8"/>
              </a:rPr>
              <a:t>website</a:t>
            </a:r>
            <a:r>
              <a:rPr lang="en-US" sz="1200" dirty="0">
                <a:solidFill>
                  <a:schemeClr val="bg1"/>
                </a:solidFill>
                <a:latin typeface="Helvetica Neue"/>
              </a:rPr>
              <a:t>.</a:t>
            </a:r>
          </a:p>
          <a:p>
            <a:pPr algn="ctr"/>
            <a:r>
              <a:rPr lang="en-US" sz="1200" dirty="0">
                <a:solidFill>
                  <a:schemeClr val="bg1"/>
                </a:solidFill>
                <a:latin typeface="Helvetica Neue"/>
              </a:rPr>
              <a:t>  </a:t>
            </a:r>
          </a:p>
        </p:txBody>
      </p:sp>
      <p:sp>
        <p:nvSpPr>
          <p:cNvPr id="2" name="TextBox 1"/>
          <p:cNvSpPr txBox="1"/>
          <p:nvPr/>
        </p:nvSpPr>
        <p:spPr>
          <a:xfrm>
            <a:off x="8051018" y="4649893"/>
            <a:ext cx="2831353" cy="1384995"/>
          </a:xfrm>
          <a:prstGeom prst="rect">
            <a:avLst/>
          </a:prstGeom>
          <a:noFill/>
        </p:spPr>
        <p:txBody>
          <a:bodyPr wrap="square" rtlCol="0">
            <a:spAutoFit/>
          </a:bodyPr>
          <a:lstStyle/>
          <a:p>
            <a:pPr algn="ctr"/>
            <a:r>
              <a:rPr lang="en-US" sz="1200" dirty="0">
                <a:solidFill>
                  <a:schemeClr val="bg1"/>
                </a:solidFill>
                <a:latin typeface="Helvetica Neue"/>
              </a:rPr>
              <a:t>Information for applying for H1B or LPR during your J-1 exchange program. The ISSS office offers outside resources to help you begin the process. Please visit the following </a:t>
            </a:r>
            <a:r>
              <a:rPr lang="en-US" sz="1200" dirty="0">
                <a:solidFill>
                  <a:schemeClr val="bg1"/>
                </a:solidFill>
                <a:latin typeface="Helvetica Neue"/>
                <a:hlinkClick r:id="rId9"/>
              </a:rPr>
              <a:t>website</a:t>
            </a:r>
            <a:r>
              <a:rPr lang="en-US" sz="1200" dirty="0">
                <a:solidFill>
                  <a:schemeClr val="bg1"/>
                </a:solidFill>
                <a:latin typeface="Helvetica Neue"/>
              </a:rPr>
              <a:t> for a list of local immigration attorneys in the Louisville, KY area.</a:t>
            </a:r>
          </a:p>
        </p:txBody>
      </p:sp>
      <p:sp>
        <p:nvSpPr>
          <p:cNvPr id="28" name="Rectangle 27"/>
          <p:cNvSpPr/>
          <p:nvPr/>
        </p:nvSpPr>
        <p:spPr>
          <a:xfrm>
            <a:off x="-114733" y="6277341"/>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10"/>
              </a:rPr>
              <a:t>louisville.edu/</a:t>
            </a:r>
            <a:r>
              <a:rPr lang="en-US" sz="1500" dirty="0" err="1">
                <a:latin typeface="Helvetica Neue Bold Condensed"/>
                <a:ea typeface="+mj-ea"/>
                <a:cs typeface="Helvetica Neue Bold Condensed"/>
                <a:hlinkClick r:id="rId10"/>
              </a:rPr>
              <a:t>internationalcenter</a:t>
            </a:r>
            <a:r>
              <a:rPr lang="en-US" sz="1500" dirty="0">
                <a:latin typeface="Helvetica Neue Bold Condensed"/>
                <a:ea typeface="+mj-ea"/>
                <a:cs typeface="Helvetica Neue Bold Condensed"/>
                <a:hlinkClick r:id="rId10"/>
              </a:rPr>
              <a:t>/</a:t>
            </a:r>
            <a:r>
              <a:rPr lang="en-US" sz="1500" dirty="0" err="1">
                <a:latin typeface="Helvetica Neue Bold Condensed"/>
                <a:ea typeface="+mj-ea"/>
                <a:cs typeface="Helvetica Neue Bold Condensed"/>
                <a:hlinkClick r:id="rId10"/>
              </a:rPr>
              <a:t>isss</a:t>
            </a:r>
            <a:r>
              <a:rPr lang="en-US" sz="1500" dirty="0">
                <a:latin typeface="Helvetica Neue Bold Condensed"/>
                <a:ea typeface="+mj-ea"/>
                <a:cs typeface="Helvetica Neue Bold Condensed"/>
              </a:rPr>
              <a:t> </a:t>
            </a:r>
          </a:p>
        </p:txBody>
      </p:sp>
    </p:spTree>
    <p:extLst>
      <p:ext uri="{BB962C8B-B14F-4D97-AF65-F5344CB8AC3E}">
        <p14:creationId xmlns:p14="http://schemas.microsoft.com/office/powerpoint/2010/main" val="3559465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06" descr="DSC006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7889" y="1150471"/>
            <a:ext cx="2760215" cy="2067811"/>
          </a:xfrm>
          <a:prstGeom prst="round2DiagRect">
            <a:avLst>
              <a:gd name="adj1" fmla="val 451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17"/>
          <p:cNvSpPr>
            <a:spLocks noChangeArrowheads="1"/>
          </p:cNvSpPr>
          <p:nvPr/>
        </p:nvSpPr>
        <p:spPr bwMode="auto">
          <a:xfrm>
            <a:off x="1856791" y="4635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7"/>
          <p:cNvSpPr>
            <a:spLocks noChangeArrowheads="1"/>
          </p:cNvSpPr>
          <p:nvPr/>
        </p:nvSpPr>
        <p:spPr bwMode="auto">
          <a:xfrm>
            <a:off x="6096000" y="914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8" name="Rectangle 29"/>
          <p:cNvSpPr>
            <a:spLocks noChangeArrowheads="1"/>
          </p:cNvSpPr>
          <p:nvPr/>
        </p:nvSpPr>
        <p:spPr bwMode="auto">
          <a:xfrm>
            <a:off x="6096000" y="45942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9" name="Rectangle 30"/>
          <p:cNvSpPr>
            <a:spLocks noChangeArrowheads="1"/>
          </p:cNvSpPr>
          <p:nvPr/>
        </p:nvSpPr>
        <p:spPr bwMode="auto">
          <a:xfrm>
            <a:off x="6096000" y="66897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 name="Rectangle 31"/>
          <p:cNvSpPr>
            <a:spLocks noChangeArrowheads="1"/>
          </p:cNvSpPr>
          <p:nvPr/>
        </p:nvSpPr>
        <p:spPr bwMode="auto">
          <a:xfrm>
            <a:off x="0" y="7977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p:cNvSpPr txBox="1"/>
          <p:nvPr/>
        </p:nvSpPr>
        <p:spPr>
          <a:xfrm>
            <a:off x="3103265" y="6197889"/>
            <a:ext cx="1977952" cy="584775"/>
          </a:xfrm>
          <a:prstGeom prst="rect">
            <a:avLst/>
          </a:prstGeom>
          <a:noFill/>
        </p:spPr>
        <p:txBody>
          <a:bodyPr wrap="square" rtlCol="0">
            <a:spAutoFit/>
          </a:bodyPr>
          <a:lstStyle/>
          <a:p>
            <a:pPr algn="ctr"/>
            <a:r>
              <a:rPr lang="en-US" sz="1600" b="1" dirty="0">
                <a:solidFill>
                  <a:schemeClr val="bg1"/>
                </a:solidFill>
                <a:latin typeface="Helvetica Neue"/>
                <a:hlinkClick r:id="rId3"/>
              </a:rPr>
              <a:t>Meet and greet</a:t>
            </a:r>
          </a:p>
          <a:p>
            <a:pPr algn="ctr"/>
            <a:r>
              <a:rPr lang="en-US" sz="1600" b="1" dirty="0">
                <a:solidFill>
                  <a:schemeClr val="bg1"/>
                </a:solidFill>
                <a:latin typeface="Helvetica Neue"/>
                <a:hlinkClick r:id="rId3"/>
              </a:rPr>
              <a:t>Luncheon</a:t>
            </a:r>
            <a:endParaRPr lang="en-US" sz="1600" b="1" dirty="0">
              <a:solidFill>
                <a:schemeClr val="bg1"/>
              </a:solidFill>
              <a:latin typeface="Helvetica Neue"/>
            </a:endParaRPr>
          </a:p>
        </p:txBody>
      </p:sp>
      <p:sp>
        <p:nvSpPr>
          <p:cNvPr id="30" name="TextBox 29"/>
          <p:cNvSpPr txBox="1"/>
          <p:nvPr/>
        </p:nvSpPr>
        <p:spPr>
          <a:xfrm>
            <a:off x="6228221" y="4673489"/>
            <a:ext cx="2540000" cy="276999"/>
          </a:xfrm>
          <a:prstGeom prst="rect">
            <a:avLst/>
          </a:prstGeom>
          <a:noFill/>
        </p:spPr>
        <p:txBody>
          <a:bodyPr wrap="square" rtlCol="0">
            <a:spAutoFit/>
          </a:bodyPr>
          <a:lstStyle/>
          <a:p>
            <a:pPr algn="ctr"/>
            <a:r>
              <a:rPr lang="en-US" sz="1200" dirty="0">
                <a:solidFill>
                  <a:schemeClr val="bg1"/>
                </a:solidFill>
                <a:latin typeface="Helvetica Neue"/>
              </a:rPr>
              <a:t>?</a:t>
            </a:r>
          </a:p>
        </p:txBody>
      </p:sp>
      <p:sp>
        <p:nvSpPr>
          <p:cNvPr id="28" name="Rectangle 27"/>
          <p:cNvSpPr/>
          <p:nvPr/>
        </p:nvSpPr>
        <p:spPr>
          <a:xfrm>
            <a:off x="-114733"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4"/>
              </a:rPr>
              <a:t>louisville.edu/</a:t>
            </a:r>
            <a:r>
              <a:rPr lang="en-US" sz="1500" dirty="0" err="1">
                <a:latin typeface="Helvetica Neue Bold Condensed"/>
                <a:ea typeface="+mj-ea"/>
                <a:cs typeface="Helvetica Neue Bold Condensed"/>
                <a:hlinkClick r:id="rId4"/>
              </a:rPr>
              <a:t>internationalcenter</a:t>
            </a:r>
            <a:r>
              <a:rPr lang="en-US" sz="1500" dirty="0">
                <a:latin typeface="Helvetica Neue Bold Condensed"/>
                <a:ea typeface="+mj-ea"/>
                <a:cs typeface="Helvetica Neue Bold Condensed"/>
                <a:hlinkClick r:id="rId4"/>
              </a:rPr>
              <a:t>/</a:t>
            </a:r>
            <a:r>
              <a:rPr lang="en-US" sz="1500" dirty="0" err="1">
                <a:latin typeface="Helvetica Neue Bold Condensed"/>
                <a:ea typeface="+mj-ea"/>
                <a:cs typeface="Helvetica Neue Bold Condensed"/>
                <a:hlinkClick r:id="rId4"/>
              </a:rPr>
              <a:t>isss</a:t>
            </a:r>
            <a:r>
              <a:rPr lang="en-US" sz="1500" dirty="0">
                <a:latin typeface="Helvetica Neue Bold Condensed"/>
                <a:ea typeface="+mj-ea"/>
                <a:cs typeface="Helvetica Neue Bold Condensed"/>
              </a:rPr>
              <a:t> </a:t>
            </a:r>
          </a:p>
        </p:txBody>
      </p:sp>
      <p:sp>
        <p:nvSpPr>
          <p:cNvPr id="9" name="TextBox 8"/>
          <p:cNvSpPr txBox="1"/>
          <p:nvPr/>
        </p:nvSpPr>
        <p:spPr>
          <a:xfrm>
            <a:off x="8416960" y="4459347"/>
            <a:ext cx="2841540" cy="3048548"/>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 name="Text Box 2"/>
          <p:cNvSpPr txBox="1">
            <a:spLocks noChangeArrowheads="1"/>
          </p:cNvSpPr>
          <p:nvPr/>
        </p:nvSpPr>
        <p:spPr bwMode="auto">
          <a:xfrm>
            <a:off x="921341" y="6280484"/>
            <a:ext cx="6341799" cy="591788"/>
          </a:xfrm>
          <a:prstGeom prst="rect">
            <a:avLst/>
          </a:prstGeom>
          <a:solidFill>
            <a:srgbClr val="FFFFFF"/>
          </a:solidFill>
          <a:ln w="0" algn="in">
            <a:solidFill>
              <a:srgbClr val="38333B"/>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Calibri" panose="020F0502020204030204" pitchFamily="34" charset="0"/>
              </a:rPr>
              <a:t>An</a:t>
            </a:r>
            <a:r>
              <a:rPr kumimoji="0" lang="en-US" altLang="en-US" sz="1200" b="1" i="0" u="none" strike="noStrike" cap="none" normalizeH="0" baseline="0" dirty="0">
                <a:ln>
                  <a:noFill/>
                </a:ln>
                <a:solidFill>
                  <a:srgbClr val="000000"/>
                </a:solidFill>
                <a:effectLst/>
                <a:latin typeface="Calibri" panose="020F0502020204030204" pitchFamily="34" charset="0"/>
              </a:rPr>
              <a:t> invitation is extended to University students, scholars, faculty and staff. Join the International Student &amp; Scholar Services and meet some of  the Universities' non-immigrant  student and scholar population representing over 90 countries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4"/>
          <p:cNvSpPr txBox="1">
            <a:spLocks noChangeArrowheads="1"/>
          </p:cNvSpPr>
          <p:nvPr/>
        </p:nvSpPr>
        <p:spPr bwMode="auto">
          <a:xfrm>
            <a:off x="1551608" y="1718124"/>
            <a:ext cx="3945352" cy="315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1" i="0" u="sng" strike="noStrike" cap="none" normalizeH="0" baseline="0" dirty="0">
              <a:ln>
                <a:noFill/>
              </a:ln>
              <a:solidFill>
                <a:srgbClr val="660099"/>
              </a:solidFill>
              <a:effectLst/>
              <a:latin typeface="Castellar" panose="020A0402060406010301"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2000" b="1" dirty="0"/>
              <a:t>Stay updated with our events through our social media pages: </a:t>
            </a:r>
            <a:r>
              <a:rPr lang="en-US" sz="2000" b="1" dirty="0" err="1"/>
              <a:t>facebook</a:t>
            </a:r>
            <a:r>
              <a:rPr lang="en-US" sz="2000" b="1" dirty="0"/>
              <a:t> @ </a:t>
            </a:r>
            <a:r>
              <a:rPr lang="en-US" sz="2000" b="1" dirty="0" err="1"/>
              <a:t>IntlCenterUofL</a:t>
            </a:r>
            <a:endParaRPr lang="en-US" sz="2000" b="1" dirty="0"/>
          </a:p>
          <a:p>
            <a:pPr marL="0" marR="0" lvl="0" indent="0" algn="ctr" defTabSz="914400" rtl="0" eaLnBrk="0" fontAlgn="base" latinLnBrk="0" hangingPunct="0">
              <a:lnSpc>
                <a:spcPct val="100000"/>
              </a:lnSpc>
              <a:spcBef>
                <a:spcPct val="0"/>
              </a:spcBef>
              <a:spcAft>
                <a:spcPct val="0"/>
              </a:spcAft>
              <a:buClrTx/>
              <a:buSzTx/>
              <a:buFontTx/>
              <a:buNone/>
              <a:tabLst/>
            </a:pPr>
            <a:r>
              <a:rPr lang="en-US" sz="2000" b="1" dirty="0" err="1"/>
              <a:t>instagram</a:t>
            </a:r>
            <a:r>
              <a:rPr lang="en-US" sz="2000" b="1" dirty="0"/>
              <a:t> @ </a:t>
            </a:r>
            <a:r>
              <a:rPr lang="en-US" sz="2000" b="1" dirty="0" err="1"/>
              <a:t>Internationalcenteruofl</a:t>
            </a:r>
            <a:endParaRPr lang="en-US" sz="2000" b="1" dirty="0"/>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u="sng" dirty="0">
              <a:solidFill>
                <a:srgbClr val="660099"/>
              </a:solidFill>
              <a:latin typeface="Castellar" panose="020A0402060406010301"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u="sng" dirty="0">
              <a:solidFill>
                <a:srgbClr val="660099"/>
              </a:solidFill>
              <a:latin typeface="Castellar" panose="020A0402060406010301" pitchFamily="18" charset="0"/>
            </a:endParaRPr>
          </a:p>
        </p:txBody>
      </p:sp>
      <p:sp>
        <p:nvSpPr>
          <p:cNvPr id="6" name="Text Box 6"/>
          <p:cNvSpPr txBox="1">
            <a:spLocks noChangeArrowheads="1"/>
          </p:cNvSpPr>
          <p:nvPr/>
        </p:nvSpPr>
        <p:spPr bwMode="auto">
          <a:xfrm>
            <a:off x="1513532" y="3600609"/>
            <a:ext cx="4184650" cy="79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eaLnBrk="0" fontAlgn="base" hangingPunct="0">
              <a:spcBef>
                <a:spcPct val="0"/>
              </a:spcBef>
              <a:spcAft>
                <a:spcPct val="0"/>
              </a:spcAft>
            </a:pPr>
            <a:r>
              <a:rPr lang="en-US" b="1" dirty="0"/>
              <a:t>You can also subscribe to the listserv by visiting </a:t>
            </a:r>
            <a:r>
              <a:rPr lang="en-US" b="1" dirty="0">
                <a:hlinkClick r:id="rId5"/>
              </a:rPr>
              <a:t>listserv.louisville.edu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 Box 9"/>
          <p:cNvSpPr txBox="1">
            <a:spLocks noChangeArrowheads="1"/>
          </p:cNvSpPr>
          <p:nvPr/>
        </p:nvSpPr>
        <p:spPr bwMode="auto">
          <a:xfrm>
            <a:off x="1979384" y="255826"/>
            <a:ext cx="4116615" cy="1178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a:r>
              <a:rPr lang="en-US" sz="2400" b="1" dirty="0">
                <a:solidFill>
                  <a:srgbClr val="C00000"/>
                </a:solidFill>
                <a:latin typeface="Helvetica Neue"/>
              </a:rPr>
              <a:t>Social Media &amp; Communications</a:t>
            </a:r>
          </a:p>
        </p:txBody>
      </p:sp>
      <p:sp>
        <p:nvSpPr>
          <p:cNvPr id="2103" name="Rectangle 71"/>
          <p:cNvSpPr>
            <a:spLocks noChangeArrowheads="1"/>
          </p:cNvSpPr>
          <p:nvPr/>
        </p:nvSpPr>
        <p:spPr bwMode="auto">
          <a:xfrm>
            <a:off x="75989" y="1582234"/>
            <a:ext cx="1024968" cy="4680836"/>
          </a:xfrm>
          <a:prstGeom prst="rect">
            <a:avLst/>
          </a:prstGeom>
          <a:solidFill>
            <a:srgbClr val="CC99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05" name="Text Box 73"/>
          <p:cNvSpPr txBox="1">
            <a:spLocks noChangeArrowheads="1"/>
          </p:cNvSpPr>
          <p:nvPr/>
        </p:nvSpPr>
        <p:spPr bwMode="auto">
          <a:xfrm rot="-5400000">
            <a:off x="-1785620" y="3665696"/>
            <a:ext cx="4703499" cy="536575"/>
          </a:xfrm>
          <a:prstGeom prst="rect">
            <a:avLst/>
          </a:prstGeom>
          <a:noFill/>
          <a:ln>
            <a:noFill/>
          </a:ln>
          <a:effectLst/>
          <a:extLst>
            <a:ext uri="{909E8E84-426E-40DD-AFC4-6F175D3DCCD1}">
              <a14:hiddenFill xmlns:a14="http://schemas.microsoft.com/office/drawing/2010/main">
                <a:solidFill>
                  <a:srgbClr val="706676"/>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5E1"/>
                </a:solidFill>
                <a:effectLst/>
                <a:latin typeface="Century Gothic" panose="020B0502020202020204" pitchFamily="34" charset="0"/>
              </a:rPr>
              <a:t>SM&amp;Communications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122" name="Picture 74" descr="Sep 20, 18 M&amp;G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7222" y="2311897"/>
            <a:ext cx="2174875" cy="1631950"/>
          </a:xfrm>
          <a:prstGeom prst="rect">
            <a:avLst/>
          </a:prstGeom>
          <a:noFill/>
          <a:ln w="88900" cap="sq" algn="ctr">
            <a:solidFill>
              <a:srgbClr val="FFFFFF"/>
            </a:solidFill>
            <a:miter lim="800000"/>
            <a:headEnd/>
            <a:tailEnd/>
          </a:ln>
          <a:effectLst>
            <a:outerShdw blurRad="54991" dist="17780" dir="5400000" algn="ctr"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2123" name="Picture 75" descr="Sep 20, 18 M&amp;G 3"/>
          <p:cNvPicPr>
            <a:picLocks noChangeAspect="1" noChangeArrowheads="1"/>
          </p:cNvPicPr>
          <p:nvPr/>
        </p:nvPicPr>
        <p:blipFill>
          <a:blip r:embed="rId7" cstate="print">
            <a:extLst>
              <a:ext uri="{28A0092B-C50C-407E-A947-70E740481C1C}">
                <a14:useLocalDpi xmlns:a14="http://schemas.microsoft.com/office/drawing/2010/main" val="0"/>
              </a:ext>
            </a:extLst>
          </a:blip>
          <a:srcRect l="24646" t="22791" r="29247" b="27081"/>
          <a:stretch>
            <a:fillRect/>
          </a:stretch>
        </p:blipFill>
        <p:spPr bwMode="auto">
          <a:xfrm>
            <a:off x="6683374" y="4265105"/>
            <a:ext cx="2162175" cy="1763712"/>
          </a:xfrm>
          <a:prstGeom prst="rect">
            <a:avLst/>
          </a:prstGeom>
          <a:noFill/>
          <a:ln w="88900" cap="sq" algn="ctr">
            <a:solidFill>
              <a:srgbClr val="FFFFFF"/>
            </a:solidFill>
            <a:miter lim="800000"/>
            <a:headEnd/>
            <a:tailEnd/>
          </a:ln>
          <a:effectLst>
            <a:outerShdw blurRad="54991" dist="17780" dir="5400000" algn="ctr"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2125" name="Picture 77" descr="20190321_1232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5041" y="405584"/>
            <a:ext cx="2149475" cy="1612900"/>
          </a:xfrm>
          <a:prstGeom prst="rect">
            <a:avLst/>
          </a:prstGeom>
          <a:noFill/>
          <a:ln w="88900" cap="sq" algn="ctr">
            <a:solidFill>
              <a:srgbClr val="FFFFFF"/>
            </a:solidFill>
            <a:miter lim="800000"/>
            <a:headEnd/>
            <a:tailEnd/>
          </a:ln>
          <a:effectLst>
            <a:outerShdw blurRad="54991" dist="17780" dir="5400000" algn="ctr"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94" name="Picture 76" descr="20190321_12272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48615" y="3699016"/>
            <a:ext cx="2706383" cy="2029787"/>
          </a:xfrm>
          <a:prstGeom prst="rect">
            <a:avLst/>
          </a:prstGeom>
          <a:noFill/>
          <a:ln w="88900" cap="sq" algn="ctr">
            <a:solidFill>
              <a:srgbClr val="FFFFFF"/>
            </a:solidFill>
            <a:miter lim="800000"/>
            <a:headEnd/>
            <a:tailEnd/>
          </a:ln>
          <a:effectLst>
            <a:outerShdw blurRad="54991" dist="17780" dir="5400000" algn="ctr" rotWithShape="0">
              <a:srgbClr val="000000">
                <a:alpha val="39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359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8696" y="1052658"/>
            <a:ext cx="10967588" cy="5026299"/>
          </a:xfrm>
          <a:prstGeom prst="roundRect">
            <a:avLst>
              <a:gd name="adj" fmla="val 367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791483" y="311957"/>
            <a:ext cx="3729423"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RESOURCES IN</a:t>
            </a:r>
          </a:p>
        </p:txBody>
      </p:sp>
      <p:sp>
        <p:nvSpPr>
          <p:cNvPr id="6" name="TextBox 5"/>
          <p:cNvSpPr txBox="1"/>
          <p:nvPr/>
        </p:nvSpPr>
        <p:spPr>
          <a:xfrm>
            <a:off x="183436" y="1215086"/>
            <a:ext cx="10144663" cy="369332"/>
          </a:xfrm>
          <a:prstGeom prst="rect">
            <a:avLst/>
          </a:prstGeom>
          <a:noFill/>
        </p:spPr>
        <p:txBody>
          <a:bodyPr wrap="square" rtlCol="0">
            <a:spAutoFit/>
          </a:bodyPr>
          <a:lstStyle/>
          <a:p>
            <a:r>
              <a:rPr lang="en-US" b="1" dirty="0"/>
              <a:t>Banking: </a:t>
            </a:r>
            <a:r>
              <a:rPr lang="en-US" dirty="0">
                <a:solidFill>
                  <a:schemeClr val="bg1"/>
                </a:solidFill>
              </a:rPr>
              <a:t>These are some banks in Louisville where you can open a U.S. bank account.</a:t>
            </a:r>
            <a:endParaRPr lang="en-US" sz="1600" b="1" dirty="0"/>
          </a:p>
        </p:txBody>
      </p:sp>
      <p:pic>
        <p:nvPicPr>
          <p:cNvPr id="7" name="Picture 6">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l="8530" t="30947" r="8711" b="32465"/>
          <a:stretch/>
        </p:blipFill>
        <p:spPr>
          <a:xfrm>
            <a:off x="5343951" y="1638311"/>
            <a:ext cx="1639019" cy="483079"/>
          </a:xfrm>
          <a:prstGeom prst="rect">
            <a:avLst/>
          </a:prstGeom>
        </p:spPr>
      </p:pic>
      <p:pic>
        <p:nvPicPr>
          <p:cNvPr id="8" name="Picture 7">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6092" y="1625090"/>
            <a:ext cx="1805508" cy="483079"/>
          </a:xfrm>
          <a:prstGeom prst="rect">
            <a:avLst/>
          </a:prstGeom>
        </p:spPr>
      </p:pic>
      <p:pic>
        <p:nvPicPr>
          <p:cNvPr id="9" name="Picture 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2812" y="1633998"/>
            <a:ext cx="1367139" cy="621775"/>
          </a:xfrm>
          <a:prstGeom prst="rect">
            <a:avLst/>
          </a:prstGeom>
        </p:spPr>
      </p:pic>
      <p:pic>
        <p:nvPicPr>
          <p:cNvPr id="10" name="Picture 9">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6970" y="1649996"/>
            <a:ext cx="1427507" cy="485352"/>
          </a:xfrm>
          <a:prstGeom prst="rect">
            <a:avLst/>
          </a:prstGeom>
        </p:spPr>
      </p:pic>
      <p:sp>
        <p:nvSpPr>
          <p:cNvPr id="12" name="TextBox 11"/>
          <p:cNvSpPr txBox="1"/>
          <p:nvPr/>
        </p:nvSpPr>
        <p:spPr>
          <a:xfrm>
            <a:off x="183436" y="2344049"/>
            <a:ext cx="10382964" cy="646331"/>
          </a:xfrm>
          <a:prstGeom prst="rect">
            <a:avLst/>
          </a:prstGeom>
          <a:noFill/>
        </p:spPr>
        <p:txBody>
          <a:bodyPr wrap="square" rtlCol="0">
            <a:spAutoFit/>
          </a:bodyPr>
          <a:lstStyle/>
          <a:p>
            <a:r>
              <a:rPr lang="en-US" b="1" dirty="0"/>
              <a:t>Utilities: </a:t>
            </a:r>
            <a:r>
              <a:rPr lang="en-US" dirty="0">
                <a:solidFill>
                  <a:schemeClr val="bg1"/>
                </a:solidFill>
              </a:rPr>
              <a:t>In Louisville, you need to contact Louisville Gas and Electric Company (LG&amp;E) &amp; Kentucky Utilities (KU) for gas, electric, and water. You can visit the following website for more information: </a:t>
            </a:r>
            <a:r>
              <a:rPr lang="en-US" sz="1600" dirty="0">
                <a:solidFill>
                  <a:srgbClr val="FFFFFF"/>
                </a:solidFill>
              </a:rPr>
              <a:t>https://lge-ku.com/</a:t>
            </a:r>
          </a:p>
        </p:txBody>
      </p:sp>
      <p:pic>
        <p:nvPicPr>
          <p:cNvPr id="17" name="Picture 16">
            <a:hlinkClick r:id="rId10"/>
          </p:cNvPr>
          <p:cNvPicPr>
            <a:picLocks noChangeAspect="1"/>
          </p:cNvPicPr>
          <p:nvPr/>
        </p:nvPicPr>
        <p:blipFill rotWithShape="1">
          <a:blip r:embed="rId11">
            <a:extLst>
              <a:ext uri="{28A0092B-C50C-407E-A947-70E740481C1C}">
                <a14:useLocalDpi xmlns:a14="http://schemas.microsoft.com/office/drawing/2010/main" val="0"/>
              </a:ext>
            </a:extLst>
          </a:blip>
          <a:srcRect t="36106" b="35420"/>
          <a:stretch/>
        </p:blipFill>
        <p:spPr>
          <a:xfrm>
            <a:off x="2380145" y="3027263"/>
            <a:ext cx="1681796" cy="478865"/>
          </a:xfrm>
          <a:prstGeom prst="rect">
            <a:avLst/>
          </a:prstGeom>
        </p:spPr>
      </p:pic>
      <p:sp>
        <p:nvSpPr>
          <p:cNvPr id="18" name="TextBox 17"/>
          <p:cNvSpPr txBox="1"/>
          <p:nvPr/>
        </p:nvSpPr>
        <p:spPr>
          <a:xfrm>
            <a:off x="215369" y="3714936"/>
            <a:ext cx="9942623" cy="1415772"/>
          </a:xfrm>
          <a:prstGeom prst="rect">
            <a:avLst/>
          </a:prstGeom>
          <a:noFill/>
        </p:spPr>
        <p:txBody>
          <a:bodyPr wrap="square" rtlCol="0">
            <a:spAutoFit/>
          </a:bodyPr>
          <a:lstStyle/>
          <a:p>
            <a:r>
              <a:rPr lang="en-US" b="1" dirty="0"/>
              <a:t>Cell Phone Carriers: </a:t>
            </a:r>
            <a:r>
              <a:rPr lang="en-US" sz="1600" dirty="0">
                <a:solidFill>
                  <a:schemeClr val="bg1"/>
                </a:solidFill>
              </a:rPr>
              <a:t>T-Mobile : 502.364.1688  </a:t>
            </a:r>
          </a:p>
          <a:p>
            <a:r>
              <a:rPr lang="en-US" sz="1600" dirty="0">
                <a:solidFill>
                  <a:schemeClr val="bg1"/>
                </a:solidFill>
              </a:rPr>
              <a:t>		 AT&amp;T: 502.451.4949</a:t>
            </a:r>
          </a:p>
          <a:p>
            <a:r>
              <a:rPr lang="en-US" sz="1600" dirty="0">
                <a:solidFill>
                  <a:schemeClr val="bg1"/>
                </a:solidFill>
              </a:rPr>
              <a:t>		 Boost Mobile: 502.365-2252</a:t>
            </a:r>
          </a:p>
          <a:p>
            <a:r>
              <a:rPr lang="en-US" sz="1600" dirty="0">
                <a:solidFill>
                  <a:schemeClr val="bg1"/>
                </a:solidFill>
              </a:rPr>
              <a:t>		 Verizon</a:t>
            </a:r>
            <a:endParaRPr lang="en-US" dirty="0">
              <a:solidFill>
                <a:schemeClr val="bg1"/>
              </a:solidFill>
            </a:endParaRPr>
          </a:p>
          <a:p>
            <a:r>
              <a:rPr lang="en-US" dirty="0">
                <a:solidFill>
                  <a:schemeClr val="bg1"/>
                </a:solidFill>
              </a:rPr>
              <a:t>   </a:t>
            </a:r>
          </a:p>
        </p:txBody>
      </p:sp>
      <p:pic>
        <p:nvPicPr>
          <p:cNvPr id="19" name="Picture 18">
            <a:hlinkClick r:id="rId12"/>
          </p:cNvPr>
          <p:cNvPicPr>
            <a:picLocks noChangeAspect="1"/>
          </p:cNvPicPr>
          <p:nvPr/>
        </p:nvPicPr>
        <p:blipFill rotWithShape="1">
          <a:blip r:embed="rId13">
            <a:extLst>
              <a:ext uri="{28A0092B-C50C-407E-A947-70E740481C1C}">
                <a14:useLocalDpi xmlns:a14="http://schemas.microsoft.com/office/drawing/2010/main" val="0"/>
              </a:ext>
            </a:extLst>
          </a:blip>
          <a:srcRect t="28868" b="42151"/>
          <a:stretch/>
        </p:blipFill>
        <p:spPr>
          <a:xfrm>
            <a:off x="5452967" y="3735620"/>
            <a:ext cx="1463661" cy="318139"/>
          </a:xfrm>
          <a:prstGeom prst="rect">
            <a:avLst/>
          </a:prstGeom>
        </p:spPr>
      </p:pic>
      <p:sp>
        <p:nvSpPr>
          <p:cNvPr id="22" name="TextBox 21"/>
          <p:cNvSpPr txBox="1"/>
          <p:nvPr/>
        </p:nvSpPr>
        <p:spPr>
          <a:xfrm>
            <a:off x="5343951" y="80731"/>
            <a:ext cx="2790649" cy="1015663"/>
          </a:xfrm>
          <a:prstGeom prst="rect">
            <a:avLst/>
          </a:prstGeom>
          <a:noFill/>
        </p:spPr>
        <p:txBody>
          <a:bodyPr wrap="square" rtlCol="0">
            <a:spAutoFit/>
          </a:bodyPr>
          <a:lstStyle/>
          <a:p>
            <a:r>
              <a:rPr lang="en-US" sz="6000" dirty="0">
                <a:solidFill>
                  <a:srgbClr val="992528"/>
                </a:solidFill>
                <a:effectLst>
                  <a:glow rad="63500">
                    <a:schemeClr val="bg1">
                      <a:alpha val="40000"/>
                    </a:schemeClr>
                  </a:glow>
                </a:effectLst>
                <a:latin typeface="Brush Script MT" panose="03060802040406070304" pitchFamily="66" charset="0"/>
              </a:rPr>
              <a:t>Louisville</a:t>
            </a:r>
          </a:p>
        </p:txBody>
      </p:sp>
      <p:pic>
        <p:nvPicPr>
          <p:cNvPr id="3" name="Picture 2">
            <a:hlinkClick r:id="rId14"/>
          </p:cNvPr>
          <p:cNvPicPr>
            <a:picLocks noChangeAspect="1"/>
          </p:cNvPicPr>
          <p:nvPr/>
        </p:nvPicPr>
        <p:blipFill rotWithShape="1">
          <a:blip r:embed="rId15" cstate="print">
            <a:extLst>
              <a:ext uri="{28A0092B-C50C-407E-A947-70E740481C1C}">
                <a14:useLocalDpi xmlns:a14="http://schemas.microsoft.com/office/drawing/2010/main" val="0"/>
              </a:ext>
            </a:extLst>
          </a:blip>
          <a:srcRect l="9875" t="17795" r="8993" b="18776"/>
          <a:stretch/>
        </p:blipFill>
        <p:spPr>
          <a:xfrm>
            <a:off x="5186681" y="4341389"/>
            <a:ext cx="1082502" cy="488385"/>
          </a:xfrm>
          <a:prstGeom prst="rect">
            <a:avLst/>
          </a:prstGeom>
        </p:spPr>
      </p:pic>
      <p:sp>
        <p:nvSpPr>
          <p:cNvPr id="24" name="Rectangle 23"/>
          <p:cNvSpPr/>
          <p:nvPr/>
        </p:nvSpPr>
        <p:spPr>
          <a:xfrm>
            <a:off x="0" y="6236980"/>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16"/>
              </a:rPr>
              <a:t>louisville.edu/</a:t>
            </a:r>
            <a:r>
              <a:rPr lang="en-US" sz="1500" dirty="0" err="1">
                <a:latin typeface="Helvetica Neue Bold Condensed"/>
                <a:ea typeface="+mj-ea"/>
                <a:cs typeface="Helvetica Neue Bold Condensed"/>
                <a:hlinkClick r:id="rId16"/>
              </a:rPr>
              <a:t>internationalcenter</a:t>
            </a:r>
            <a:r>
              <a:rPr lang="en-US" sz="1500" dirty="0">
                <a:latin typeface="Helvetica Neue Bold Condensed"/>
                <a:ea typeface="+mj-ea"/>
                <a:cs typeface="Helvetica Neue Bold Condensed"/>
                <a:hlinkClick r:id="rId16"/>
              </a:rPr>
              <a:t>/</a:t>
            </a:r>
            <a:r>
              <a:rPr lang="en-US" sz="1500" dirty="0" err="1">
                <a:latin typeface="Helvetica Neue Bold Condensed"/>
                <a:ea typeface="+mj-ea"/>
                <a:cs typeface="Helvetica Neue Bold Condensed"/>
                <a:hlinkClick r:id="rId16"/>
              </a:rPr>
              <a:t>isss</a:t>
            </a:r>
            <a:r>
              <a:rPr lang="en-US" sz="1500" dirty="0">
                <a:latin typeface="Helvetica Neue Bold Condensed"/>
                <a:ea typeface="+mj-ea"/>
                <a:cs typeface="Helvetica Neue Bold Condensed"/>
              </a:rPr>
              <a:t> </a:t>
            </a:r>
          </a:p>
        </p:txBody>
      </p:sp>
      <p:pic>
        <p:nvPicPr>
          <p:cNvPr id="5" name="Picture 4">
            <a:hlinkClick r:id="rId17"/>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97850" y="2986245"/>
            <a:ext cx="522101" cy="522101"/>
          </a:xfrm>
          <a:prstGeom prst="rect">
            <a:avLst/>
          </a:prstGeom>
        </p:spPr>
      </p:pic>
      <p:sp>
        <p:nvSpPr>
          <p:cNvPr id="26" name="Rectangle 25"/>
          <p:cNvSpPr/>
          <p:nvPr/>
        </p:nvSpPr>
        <p:spPr>
          <a:xfrm>
            <a:off x="0" y="4119154"/>
            <a:ext cx="537882" cy="273884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21921" y="4267201"/>
            <a:ext cx="281492" cy="2585323"/>
          </a:xfrm>
          <a:prstGeom prst="rect">
            <a:avLst/>
          </a:prstGeom>
          <a:noFill/>
        </p:spPr>
        <p:txBody>
          <a:bodyPr wrap="square" rtlCol="0">
            <a:spAutoFit/>
          </a:bodyPr>
          <a:lstStyle/>
          <a:p>
            <a:pPr algn="ctr"/>
            <a:r>
              <a:rPr lang="en-US" dirty="0">
                <a:solidFill>
                  <a:schemeClr val="bg1"/>
                </a:solidFill>
              </a:rPr>
              <a:t>RESOURCES</a:t>
            </a:r>
          </a:p>
        </p:txBody>
      </p:sp>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39145" y="3356259"/>
            <a:ext cx="3241364" cy="2431023"/>
          </a:xfrm>
          <a:prstGeom prst="rect">
            <a:avLst/>
          </a:prstGeom>
        </p:spPr>
      </p:pic>
    </p:spTree>
    <p:extLst>
      <p:ext uri="{BB962C8B-B14F-4D97-AF65-F5344CB8AC3E}">
        <p14:creationId xmlns:p14="http://schemas.microsoft.com/office/powerpoint/2010/main" val="2437875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0792" y="2171395"/>
            <a:ext cx="6096000" cy="646331"/>
          </a:xfrm>
          <a:prstGeom prst="rect">
            <a:avLst/>
          </a:prstGeom>
        </p:spPr>
        <p:txBody>
          <a:bodyPr>
            <a:spAutoFit/>
          </a:bodyPr>
          <a:lstStyle/>
          <a:p>
            <a:r>
              <a:rPr lang="en-US" b="1" dirty="0">
                <a:solidFill>
                  <a:schemeClr val="bg1"/>
                </a:solidFill>
              </a:rPr>
              <a:t>About Louisville </a:t>
            </a:r>
            <a:r>
              <a:rPr lang="en-US" u="sng" dirty="0">
                <a:hlinkClick r:id="rId2"/>
              </a:rPr>
              <a:t>http://www.gotolouisville.com/travel-tools/request-travel-guide/index.aspx</a:t>
            </a:r>
            <a:endParaRPr lang="en-US" u="sng" dirty="0"/>
          </a:p>
        </p:txBody>
      </p:sp>
      <p:sp>
        <p:nvSpPr>
          <p:cNvPr id="9" name="TextBox 8"/>
          <p:cNvSpPr txBox="1"/>
          <p:nvPr/>
        </p:nvSpPr>
        <p:spPr>
          <a:xfrm>
            <a:off x="1791483" y="311957"/>
            <a:ext cx="3729423"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RESOURCES IN</a:t>
            </a:r>
          </a:p>
        </p:txBody>
      </p:sp>
      <p:sp>
        <p:nvSpPr>
          <p:cNvPr id="10" name="TextBox 9"/>
          <p:cNvSpPr txBox="1"/>
          <p:nvPr/>
        </p:nvSpPr>
        <p:spPr>
          <a:xfrm>
            <a:off x="5352577" y="106609"/>
            <a:ext cx="2790649" cy="1015663"/>
          </a:xfrm>
          <a:prstGeom prst="rect">
            <a:avLst/>
          </a:prstGeom>
          <a:noFill/>
        </p:spPr>
        <p:txBody>
          <a:bodyPr wrap="square" rtlCol="0">
            <a:spAutoFit/>
          </a:bodyPr>
          <a:lstStyle/>
          <a:p>
            <a:r>
              <a:rPr lang="en-US" sz="6000" dirty="0">
                <a:solidFill>
                  <a:srgbClr val="992528"/>
                </a:solidFill>
                <a:effectLst>
                  <a:glow rad="63500">
                    <a:schemeClr val="bg1">
                      <a:alpha val="40000"/>
                    </a:schemeClr>
                  </a:glow>
                </a:effectLst>
                <a:latin typeface="Brush Script MT" panose="03060802040406070304" pitchFamily="66" charset="0"/>
              </a:rPr>
              <a:t>Louisville</a:t>
            </a:r>
          </a:p>
        </p:txBody>
      </p:sp>
      <p:sp>
        <p:nvSpPr>
          <p:cNvPr id="12" name="Rounded Rectangle 11"/>
          <p:cNvSpPr/>
          <p:nvPr/>
        </p:nvSpPr>
        <p:spPr>
          <a:xfrm>
            <a:off x="327170" y="1071645"/>
            <a:ext cx="10866875" cy="5026299"/>
          </a:xfrm>
          <a:prstGeom prst="roundRect">
            <a:avLst>
              <a:gd name="adj" fmla="val 387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625" t="9218" r="8408" b="-768"/>
          <a:stretch/>
        </p:blipFill>
        <p:spPr>
          <a:xfrm>
            <a:off x="9408957" y="4041912"/>
            <a:ext cx="2484408" cy="2056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525334" y="5615383"/>
            <a:ext cx="6371883" cy="369332"/>
          </a:xfrm>
          <a:prstGeom prst="rect">
            <a:avLst/>
          </a:prstGeom>
          <a:noFill/>
        </p:spPr>
        <p:txBody>
          <a:bodyPr wrap="square" rtlCol="0">
            <a:spAutoFit/>
          </a:bodyPr>
          <a:lstStyle/>
          <a:p>
            <a:r>
              <a:rPr lang="en-US" b="1" dirty="0"/>
              <a:t>Hotel and more</a:t>
            </a:r>
            <a:r>
              <a:rPr lang="en-US" dirty="0"/>
              <a:t>: </a:t>
            </a:r>
            <a:r>
              <a:rPr lang="en-US" dirty="0">
                <a:solidFill>
                  <a:schemeClr val="bg1"/>
                </a:solidFill>
                <a:hlinkClick r:id="rId4"/>
              </a:rPr>
              <a:t>http://louisville.edu/admissions/visit/lodging</a:t>
            </a:r>
            <a:r>
              <a:rPr lang="en-US" dirty="0">
                <a:solidFill>
                  <a:schemeClr val="bg1"/>
                </a:solidFill>
              </a:rPr>
              <a:t> </a:t>
            </a:r>
          </a:p>
        </p:txBody>
      </p:sp>
      <p:sp>
        <p:nvSpPr>
          <p:cNvPr id="14" name="TextBox 13"/>
          <p:cNvSpPr txBox="1"/>
          <p:nvPr/>
        </p:nvSpPr>
        <p:spPr>
          <a:xfrm>
            <a:off x="655601" y="1337098"/>
            <a:ext cx="10144663" cy="646331"/>
          </a:xfrm>
          <a:prstGeom prst="rect">
            <a:avLst/>
          </a:prstGeom>
          <a:noFill/>
        </p:spPr>
        <p:txBody>
          <a:bodyPr wrap="square" rtlCol="0">
            <a:spAutoFit/>
          </a:bodyPr>
          <a:lstStyle/>
          <a:p>
            <a:r>
              <a:rPr lang="en-US" b="1" dirty="0"/>
              <a:t>Schools:  </a:t>
            </a:r>
            <a:r>
              <a:rPr lang="en-US" dirty="0">
                <a:solidFill>
                  <a:schemeClr val="bg1"/>
                </a:solidFill>
              </a:rPr>
              <a:t>Visit the Jefferson County Public Schools </a:t>
            </a:r>
            <a:r>
              <a:rPr lang="en-US" dirty="0">
                <a:solidFill>
                  <a:schemeClr val="bg1"/>
                </a:solidFill>
                <a:hlinkClick r:id="rId5"/>
              </a:rPr>
              <a:t>Website</a:t>
            </a:r>
            <a:r>
              <a:rPr lang="en-US" dirty="0">
                <a:solidFill>
                  <a:schemeClr val="bg1"/>
                </a:solidFill>
              </a:rPr>
              <a:t> for</a:t>
            </a:r>
          </a:p>
          <a:p>
            <a:r>
              <a:rPr lang="en-US" dirty="0">
                <a:solidFill>
                  <a:schemeClr val="bg1"/>
                </a:solidFill>
              </a:rPr>
              <a:t>                 J-2 dependents ages 5-17 </a:t>
            </a:r>
            <a:r>
              <a:rPr lang="en-US" sz="1600" b="1" dirty="0"/>
              <a:t> </a:t>
            </a:r>
          </a:p>
        </p:txBody>
      </p:sp>
      <p:pic>
        <p:nvPicPr>
          <p:cNvPr id="15" name="Picture 14">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24053" t="3912" r="26575" b="23232"/>
          <a:stretch/>
        </p:blipFill>
        <p:spPr>
          <a:xfrm>
            <a:off x="7027482" y="1096394"/>
            <a:ext cx="672016" cy="746227"/>
          </a:xfrm>
          <a:prstGeom prst="rect">
            <a:avLst/>
          </a:prstGeom>
        </p:spPr>
      </p:pic>
      <p:sp>
        <p:nvSpPr>
          <p:cNvPr id="19" name="TextBox 18"/>
          <p:cNvSpPr txBox="1"/>
          <p:nvPr/>
        </p:nvSpPr>
        <p:spPr>
          <a:xfrm>
            <a:off x="537883" y="1983134"/>
            <a:ext cx="8947318" cy="2616101"/>
          </a:xfrm>
          <a:prstGeom prst="rect">
            <a:avLst/>
          </a:prstGeom>
          <a:noFill/>
        </p:spPr>
        <p:txBody>
          <a:bodyPr wrap="square" rtlCol="0">
            <a:spAutoFit/>
          </a:bodyPr>
          <a:lstStyle/>
          <a:p>
            <a:pPr algn="l"/>
            <a:r>
              <a:rPr lang="en-US" b="1" dirty="0"/>
              <a:t>Off-Campus Housing: </a:t>
            </a:r>
            <a:r>
              <a:rPr lang="en-US" sz="1600" b="0" i="0" dirty="0">
                <a:solidFill>
                  <a:schemeClr val="bg1"/>
                </a:solidFill>
                <a:effectLst/>
                <a:latin typeface="proxima-nova"/>
              </a:rPr>
              <a:t>Please understand that once you sign a lease, you are in a binding legal contract. Please </a:t>
            </a:r>
            <a:r>
              <a:rPr lang="en-US" sz="1600" b="1" i="0" dirty="0">
                <a:solidFill>
                  <a:schemeClr val="bg1"/>
                </a:solidFill>
                <a:effectLst/>
                <a:latin typeface="proxima-nova"/>
              </a:rPr>
              <a:t>DO NOT</a:t>
            </a:r>
            <a:r>
              <a:rPr lang="en-US" sz="1600" b="0" i="0" dirty="0">
                <a:solidFill>
                  <a:schemeClr val="bg1"/>
                </a:solidFill>
                <a:effectLst/>
                <a:latin typeface="proxima-nova"/>
              </a:rPr>
              <a:t> sign any lease or agreements until you are certain about leasing the property. Additionally, do not make more than one accommodation arrangement concurrently. If you choose to live off-campus, please highly consider an </a:t>
            </a:r>
            <a:r>
              <a:rPr lang="en-US" sz="1600" b="0" i="0" u="none" strike="noStrike" dirty="0">
                <a:solidFill>
                  <a:schemeClr val="bg1"/>
                </a:solidFill>
                <a:effectLst/>
                <a:latin typeface="proxima-nova"/>
                <a:hlinkClick r:id="rId7">
                  <a:extLst>
                    <a:ext uri="{A12FA001-AC4F-418D-AE19-62706E023703}">
                      <ahyp:hlinkClr xmlns:ahyp="http://schemas.microsoft.com/office/drawing/2018/hyperlinkcolor" val="tx"/>
                    </a:ext>
                  </a:extLst>
                </a:hlinkClick>
              </a:rPr>
              <a:t>Affiliated Housing</a:t>
            </a:r>
            <a:r>
              <a:rPr lang="en-US" sz="1600" b="0" i="0" dirty="0">
                <a:solidFill>
                  <a:schemeClr val="bg1"/>
                </a:solidFill>
                <a:effectLst/>
                <a:latin typeface="proxima-nova"/>
              </a:rPr>
              <a:t> through UofL. </a:t>
            </a:r>
            <a:r>
              <a:rPr lang="en-US" sz="1600" u="none" strike="noStrike" baseline="0" dirty="0">
                <a:solidFill>
                  <a:schemeClr val="bg1"/>
                </a:solidFill>
                <a:latin typeface="proxima-nova"/>
              </a:rPr>
              <a:t>Other helpful links:</a:t>
            </a:r>
            <a:endParaRPr lang="en-US" sz="16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1400" b="0" i="0" u="sng" strike="noStrike" baseline="0" dirty="0">
                <a:solidFill>
                  <a:srgbClr val="C00000"/>
                </a:solidFill>
                <a:latin typeface="Calibri" panose="020F0502020204030204" pitchFamily="34" charset="0"/>
              </a:rPr>
              <a:t>http://www.apartmentfinder.com/Kentucky/Louisville-Apartments</a:t>
            </a:r>
          </a:p>
          <a:p>
            <a:pPr marL="285750" indent="-285750">
              <a:buFont typeface="Arial" panose="020B0604020202020204" pitchFamily="34" charset="0"/>
              <a:buChar char="•"/>
            </a:pPr>
            <a:r>
              <a:rPr lang="en-US" sz="1400" b="0" i="0" u="sng" strike="noStrike" baseline="0" dirty="0">
                <a:solidFill>
                  <a:srgbClr val="C00000"/>
                </a:solidFill>
                <a:latin typeface="Calibri" panose="020F0502020204030204" pitchFamily="34" charset="0"/>
              </a:rPr>
              <a:t>http://www.apartmentguide.com/apartments/Kentucky/Louisville/</a:t>
            </a:r>
          </a:p>
          <a:p>
            <a:pPr marL="285750" indent="-285750">
              <a:buFont typeface="Arial" panose="020B0604020202020204" pitchFamily="34" charset="0"/>
              <a:buChar char="•"/>
            </a:pPr>
            <a:r>
              <a:rPr lang="en-US" sz="1400" b="0" i="0" u="sng" strike="noStrike" baseline="0" dirty="0">
                <a:solidFill>
                  <a:srgbClr val="C00000"/>
                </a:solidFill>
                <a:latin typeface="Calibri" panose="020F0502020204030204" pitchFamily="34" charset="0"/>
                <a:hlinkClick r:id="rId8"/>
              </a:rPr>
              <a:t>http://www.zillow.com/</a:t>
            </a:r>
            <a:endParaRPr lang="en-US" sz="1400" b="0" i="0" u="sng" strike="noStrike" baseline="0" dirty="0">
              <a:solidFill>
                <a:srgbClr val="C00000"/>
              </a:solidFill>
              <a:latin typeface="Calibri" panose="020F0502020204030204" pitchFamily="34" charset="0"/>
            </a:endParaRPr>
          </a:p>
          <a:p>
            <a:pPr marL="285750" indent="-285750">
              <a:buFont typeface="Arial" panose="020B0604020202020204" pitchFamily="34" charset="0"/>
              <a:buChar char="•"/>
            </a:pPr>
            <a:endParaRPr lang="en-US" sz="1400" b="0" i="0" u="none" strike="noStrike" baseline="0" dirty="0">
              <a:solidFill>
                <a:srgbClr val="000000"/>
              </a:solidFill>
              <a:latin typeface="Calibri" panose="020F0502020204030204" pitchFamily="34" charset="0"/>
            </a:endParaRPr>
          </a:p>
          <a:p>
            <a:pPr algn="l"/>
            <a:r>
              <a:rPr lang="en-US" sz="1400" b="1" i="0" u="sng" dirty="0">
                <a:solidFill>
                  <a:srgbClr val="000000"/>
                </a:solidFill>
                <a:effectLst/>
                <a:latin typeface="proxima-nova"/>
              </a:rPr>
              <a:t>Renters Insurance</a:t>
            </a:r>
            <a:endParaRPr lang="en-US" sz="1400" b="1" i="0" dirty="0">
              <a:solidFill>
                <a:srgbClr val="000000"/>
              </a:solidFill>
              <a:effectLst/>
              <a:latin typeface="proxima-nova"/>
            </a:endParaRPr>
          </a:p>
          <a:p>
            <a:pPr algn="l"/>
            <a:r>
              <a:rPr lang="en-US" sz="1400" b="1" i="0" dirty="0">
                <a:solidFill>
                  <a:schemeClr val="bg1"/>
                </a:solidFill>
                <a:effectLst/>
                <a:latin typeface="proxima-nova"/>
              </a:rPr>
              <a:t>If you rent or lease a property, it is recommended that you purchase a renters insurance policy to cover any unexpected damage that typically includes personal property, theft, and other expenses.</a:t>
            </a:r>
            <a:endParaRPr lang="en-US" sz="1400" b="1" dirty="0"/>
          </a:p>
        </p:txBody>
      </p:sp>
      <p:sp>
        <p:nvSpPr>
          <p:cNvPr id="20" name="TextBox 19"/>
          <p:cNvSpPr txBox="1"/>
          <p:nvPr/>
        </p:nvSpPr>
        <p:spPr>
          <a:xfrm>
            <a:off x="518150" y="4591549"/>
            <a:ext cx="10895171" cy="923330"/>
          </a:xfrm>
          <a:prstGeom prst="rect">
            <a:avLst/>
          </a:prstGeom>
          <a:noFill/>
        </p:spPr>
        <p:txBody>
          <a:bodyPr wrap="square" rtlCol="0">
            <a:spAutoFit/>
          </a:bodyPr>
          <a:lstStyle/>
          <a:p>
            <a:r>
              <a:rPr lang="en-US" b="1" dirty="0"/>
              <a:t>Transportation: </a:t>
            </a:r>
            <a:r>
              <a:rPr lang="en-US" dirty="0">
                <a:solidFill>
                  <a:schemeClr val="bg1"/>
                </a:solidFill>
              </a:rPr>
              <a:t>University students, staff and faculty can ride the TARC </a:t>
            </a:r>
          </a:p>
          <a:p>
            <a:r>
              <a:rPr lang="en-US" dirty="0">
                <a:solidFill>
                  <a:schemeClr val="bg1"/>
                </a:solidFill>
              </a:rPr>
              <a:t>(Transportation Authority of River City) for free by showing their UofL ID. </a:t>
            </a:r>
          </a:p>
          <a:p>
            <a:r>
              <a:rPr lang="en-US" dirty="0">
                <a:solidFill>
                  <a:schemeClr val="bg1"/>
                </a:solidFill>
              </a:rPr>
              <a:t>The routes can be found at </a:t>
            </a:r>
            <a:r>
              <a:rPr lang="en-US" dirty="0">
                <a:solidFill>
                  <a:schemeClr val="bg1"/>
                </a:solidFill>
                <a:hlinkClick r:id="rId9"/>
              </a:rPr>
              <a:t>www.ridetarc.org</a:t>
            </a:r>
            <a:r>
              <a:rPr lang="en-US" dirty="0">
                <a:solidFill>
                  <a:schemeClr val="bg1"/>
                </a:solidFill>
              </a:rPr>
              <a:t> </a:t>
            </a:r>
          </a:p>
        </p:txBody>
      </p:sp>
      <p:pic>
        <p:nvPicPr>
          <p:cNvPr id="21" name="Picture 20">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9498" y="4412151"/>
            <a:ext cx="800394" cy="810925"/>
          </a:xfrm>
          <a:prstGeom prst="rect">
            <a:avLst/>
          </a:prstGeom>
        </p:spPr>
      </p:pic>
      <p:sp>
        <p:nvSpPr>
          <p:cNvPr id="22" name="Rectangle 21"/>
          <p:cNvSpPr/>
          <p:nvPr/>
        </p:nvSpPr>
        <p:spPr>
          <a:xfrm>
            <a:off x="7184"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12"/>
              </a:rPr>
              <a:t>louisville.edu/</a:t>
            </a:r>
            <a:r>
              <a:rPr lang="en-US" sz="1500" dirty="0" err="1">
                <a:latin typeface="Helvetica Neue Bold Condensed"/>
                <a:ea typeface="+mj-ea"/>
                <a:cs typeface="Helvetica Neue Bold Condensed"/>
                <a:hlinkClick r:id="rId12"/>
              </a:rPr>
              <a:t>internationalcenter</a:t>
            </a:r>
            <a:r>
              <a:rPr lang="en-US" sz="1500" dirty="0">
                <a:latin typeface="Helvetica Neue Bold Condensed"/>
                <a:ea typeface="+mj-ea"/>
                <a:cs typeface="Helvetica Neue Bold Condensed"/>
                <a:hlinkClick r:id="rId12"/>
              </a:rPr>
              <a:t>/</a:t>
            </a:r>
            <a:r>
              <a:rPr lang="en-US" sz="1500" dirty="0" err="1">
                <a:latin typeface="Helvetica Neue Bold Condensed"/>
                <a:ea typeface="+mj-ea"/>
                <a:cs typeface="Helvetica Neue Bold Condensed"/>
                <a:hlinkClick r:id="rId12"/>
              </a:rPr>
              <a:t>isss</a:t>
            </a:r>
            <a:r>
              <a:rPr lang="en-US" sz="1500" dirty="0">
                <a:latin typeface="Helvetica Neue Bold Condensed"/>
                <a:ea typeface="+mj-ea"/>
                <a:cs typeface="Helvetica Neue Bold Condensed"/>
              </a:rPr>
              <a:t> </a:t>
            </a:r>
          </a:p>
        </p:txBody>
      </p:sp>
      <p:sp>
        <p:nvSpPr>
          <p:cNvPr id="24" name="Rectangle 23"/>
          <p:cNvSpPr/>
          <p:nvPr/>
        </p:nvSpPr>
        <p:spPr>
          <a:xfrm>
            <a:off x="0" y="4119154"/>
            <a:ext cx="537882" cy="273884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21921" y="4267201"/>
            <a:ext cx="281492" cy="2585323"/>
          </a:xfrm>
          <a:prstGeom prst="rect">
            <a:avLst/>
          </a:prstGeom>
          <a:noFill/>
        </p:spPr>
        <p:txBody>
          <a:bodyPr wrap="square" rtlCol="0">
            <a:spAutoFit/>
          </a:bodyPr>
          <a:lstStyle/>
          <a:p>
            <a:pPr algn="ctr"/>
            <a:r>
              <a:rPr lang="en-US" dirty="0">
                <a:solidFill>
                  <a:schemeClr val="bg1"/>
                </a:solidFill>
              </a:rPr>
              <a:t>RESOURCES</a:t>
            </a:r>
          </a:p>
        </p:txBody>
      </p:sp>
      <p:pic>
        <p:nvPicPr>
          <p:cNvPr id="2" name="Picture 1"/>
          <p:cNvPicPr>
            <a:picLocks noChangeAspect="1"/>
          </p:cNvPicPr>
          <p:nvPr/>
        </p:nvPicPr>
        <p:blipFill>
          <a:blip r:embed="rId13"/>
          <a:stretch>
            <a:fillRect/>
          </a:stretch>
        </p:blipFill>
        <p:spPr>
          <a:xfrm>
            <a:off x="7935984" y="0"/>
            <a:ext cx="4256015" cy="1705362"/>
          </a:xfrm>
          <a:prstGeom prst="rect">
            <a:avLst/>
          </a:prstGeom>
        </p:spPr>
      </p:pic>
    </p:spTree>
    <p:extLst>
      <p:ext uri="{BB962C8B-B14F-4D97-AF65-F5344CB8AC3E}">
        <p14:creationId xmlns:p14="http://schemas.microsoft.com/office/powerpoint/2010/main" val="351275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889844"/>
            <a:ext cx="6096000" cy="3785652"/>
          </a:xfrm>
          <a:prstGeom prst="rect">
            <a:avLst/>
          </a:prstGeom>
        </p:spPr>
        <p:txBody>
          <a:bodyPr>
            <a:spAutoFit/>
          </a:bodyPr>
          <a:lstStyle/>
          <a:p>
            <a:pPr algn="ctr"/>
            <a:r>
              <a:rPr lang="en-US" sz="2400" b="1" dirty="0"/>
              <a:t>OBTAINING A KENTUCKY DRIVER’S LICENSE </a:t>
            </a:r>
            <a:r>
              <a:rPr lang="en-US" sz="2400" dirty="0">
                <a:solidFill>
                  <a:schemeClr val="bg1"/>
                </a:solidFill>
              </a:rPr>
              <a:t> </a:t>
            </a:r>
          </a:p>
          <a:p>
            <a:endParaRPr lang="en-US" dirty="0"/>
          </a:p>
          <a:p>
            <a:endParaRPr lang="en-US" dirty="0"/>
          </a:p>
          <a:p>
            <a:r>
              <a:rPr lang="en-US" dirty="0"/>
              <a:t>Please visit our website for more information:</a:t>
            </a:r>
          </a:p>
          <a:p>
            <a:r>
              <a:rPr lang="en-US" dirty="0">
                <a:hlinkClick r:id="rId2"/>
              </a:rPr>
              <a:t>Driver's License — International Student and Scholar Services (louisville.edu)</a:t>
            </a:r>
            <a:endParaRPr lang="en-US" dirty="0">
              <a:solidFill>
                <a:schemeClr val="bg1"/>
              </a:solidFill>
            </a:endParaRPr>
          </a:p>
          <a:p>
            <a:r>
              <a:rPr lang="en-US" dirty="0">
                <a:solidFill>
                  <a:schemeClr val="bg1"/>
                </a:solidFill>
              </a:rPr>
              <a:t> Information on obtaining a Kentucky Driver License can be license application form is under this link</a:t>
            </a:r>
            <a:r>
              <a:rPr lang="en-US" dirty="0"/>
              <a:t> </a:t>
            </a:r>
          </a:p>
          <a:p>
            <a:r>
              <a:rPr lang="en-US" u="sng" dirty="0">
                <a:hlinkClick r:id="rId3"/>
              </a:rPr>
              <a:t>Kentucky Driver's License Information</a:t>
            </a:r>
            <a:endParaRPr lang="en-US" u="sng" dirty="0"/>
          </a:p>
          <a:p>
            <a:r>
              <a:rPr lang="en-US" dirty="0"/>
              <a:t>Effective January 1, 2019 all non-US Citizens applying for the KY ID card, instruction permit or driver license (including renewals) will be required to pay an application fee of $30. </a:t>
            </a:r>
            <a:endParaRPr lang="en-US" u="sng" dirty="0"/>
          </a:p>
          <a:p>
            <a:endParaRPr lang="en-US" u="sng" dirty="0"/>
          </a:p>
        </p:txBody>
      </p:sp>
    </p:spTree>
    <p:extLst>
      <p:ext uri="{BB962C8B-B14F-4D97-AF65-F5344CB8AC3E}">
        <p14:creationId xmlns:p14="http://schemas.microsoft.com/office/powerpoint/2010/main" val="45214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3606" y="-539029"/>
            <a:ext cx="7306962" cy="369332"/>
          </a:xfrm>
          <a:prstGeom prst="rect">
            <a:avLst/>
          </a:prstGeom>
          <a:noFill/>
        </p:spPr>
        <p:txBody>
          <a:bodyPr wrap="square" rtlCol="0">
            <a:spAutoFit/>
          </a:bodyPr>
          <a:lstStyle/>
          <a:p>
            <a:r>
              <a:rPr lang="en-US" dirty="0"/>
              <a:t>MAPS FOR BOTH CAMPUS </a:t>
            </a:r>
          </a:p>
        </p:txBody>
      </p:sp>
      <p:sp>
        <p:nvSpPr>
          <p:cNvPr id="4" name="Oval 3"/>
          <p:cNvSpPr/>
          <p:nvPr/>
        </p:nvSpPr>
        <p:spPr>
          <a:xfrm>
            <a:off x="3281680" y="3098800"/>
            <a:ext cx="193040" cy="1828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3474720" y="3190240"/>
            <a:ext cx="42888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561245" y="3165016"/>
            <a:ext cx="3165088" cy="400110"/>
          </a:xfrm>
          <a:prstGeom prst="rect">
            <a:avLst/>
          </a:prstGeom>
          <a:noFill/>
        </p:spPr>
        <p:txBody>
          <a:bodyPr wrap="square" rtlCol="0">
            <a:spAutoFit/>
          </a:bodyPr>
          <a:lstStyle/>
          <a:p>
            <a:r>
              <a:rPr lang="en-US" sz="1000" b="1" dirty="0">
                <a:latin typeface="Helvetica Neue"/>
              </a:rPr>
              <a:t>International Student &amp; Scholar Services Office on Belknap Campus </a:t>
            </a:r>
          </a:p>
        </p:txBody>
      </p:sp>
      <p:sp>
        <p:nvSpPr>
          <p:cNvPr id="8" name="TextBox 7"/>
          <p:cNvSpPr txBox="1"/>
          <p:nvPr/>
        </p:nvSpPr>
        <p:spPr>
          <a:xfrm>
            <a:off x="7829555" y="299893"/>
            <a:ext cx="4277453" cy="58477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200" b="1" dirty="0">
                <a:solidFill>
                  <a:srgbClr val="C00000"/>
                </a:solidFill>
                <a:latin typeface="Helvetica Neue"/>
              </a:rPr>
              <a:t>BELKNAP CAMPUS</a:t>
            </a:r>
          </a:p>
        </p:txBody>
      </p:sp>
      <p:sp>
        <p:nvSpPr>
          <p:cNvPr id="9" name="TextBox 8"/>
          <p:cNvSpPr txBox="1"/>
          <p:nvPr/>
        </p:nvSpPr>
        <p:spPr>
          <a:xfrm>
            <a:off x="8561245" y="3318470"/>
            <a:ext cx="2767155" cy="553998"/>
          </a:xfrm>
          <a:prstGeom prst="rect">
            <a:avLst/>
          </a:prstGeom>
          <a:noFill/>
        </p:spPr>
        <p:txBody>
          <a:bodyPr wrap="square" rtlCol="0">
            <a:spAutoFit/>
          </a:bodyPr>
          <a:lstStyle/>
          <a:p>
            <a:endParaRPr lang="en-US" sz="1000" i="1" dirty="0">
              <a:latin typeface="Helvetica Neue"/>
            </a:endParaRPr>
          </a:p>
          <a:p>
            <a:r>
              <a:rPr lang="en-US" sz="1000" i="1" dirty="0">
                <a:latin typeface="Helvetica Neue"/>
              </a:rPr>
              <a:t>Buildings nearby include the Ekstrom Library and the Louis D. Brandeis School of Law </a:t>
            </a:r>
          </a:p>
        </p:txBody>
      </p:sp>
      <p:sp>
        <p:nvSpPr>
          <p:cNvPr id="10" name="Rectangle 9"/>
          <p:cNvSpPr/>
          <p:nvPr/>
        </p:nvSpPr>
        <p:spPr>
          <a:xfrm>
            <a:off x="-11502" y="6233653"/>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789909" y="6362399"/>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rPr>
              <a:t>louisville.edu/</a:t>
            </a:r>
            <a:r>
              <a:rPr lang="en-US" sz="1500" dirty="0" err="1">
                <a:latin typeface="Helvetica Neue Bold Condensed"/>
                <a:ea typeface="+mj-ea"/>
                <a:cs typeface="Helvetica Neue Bold Condensed"/>
              </a:rPr>
              <a:t>internationalcenter</a:t>
            </a:r>
            <a:r>
              <a:rPr lang="en-US" sz="1500" dirty="0">
                <a:latin typeface="Helvetica Neue Bold Condensed"/>
                <a:ea typeface="+mj-ea"/>
                <a:cs typeface="Helvetica Neue Bold Condensed"/>
              </a:rPr>
              <a:t>/</a:t>
            </a:r>
            <a:r>
              <a:rPr lang="en-US" sz="1500" dirty="0" err="1">
                <a:latin typeface="Helvetica Neue Bold Condensed"/>
                <a:ea typeface="+mj-ea"/>
                <a:cs typeface="Helvetica Neue Bold Condensed"/>
              </a:rPr>
              <a:t>isss</a:t>
            </a:r>
            <a:endParaRPr kumimoji="0" lang="en-US" sz="1500" b="0" i="0" u="none" strike="noStrike" kern="1200" cap="none" spc="0" normalizeH="0" baseline="0" noProof="0" dirty="0">
              <a:ln>
                <a:noFill/>
              </a:ln>
              <a:effectLst/>
              <a:uLnTx/>
              <a:uFillTx/>
              <a:latin typeface="Helvetica Neue Bold Condensed"/>
              <a:ea typeface="+mj-ea"/>
              <a:cs typeface="Helvetica Neue Bold Condensed"/>
            </a:endParaRPr>
          </a:p>
        </p:txBody>
      </p:sp>
      <p:sp>
        <p:nvSpPr>
          <p:cNvPr id="12" name="Rectangle 11"/>
          <p:cNvSpPr/>
          <p:nvPr/>
        </p:nvSpPr>
        <p:spPr>
          <a:xfrm>
            <a:off x="0" y="6266584"/>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sp>
        <p:nvSpPr>
          <p:cNvPr id="14" name="Rounded Rectangle 13"/>
          <p:cNvSpPr/>
          <p:nvPr/>
        </p:nvSpPr>
        <p:spPr>
          <a:xfrm>
            <a:off x="8124092" y="984739"/>
            <a:ext cx="3001035" cy="179753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15" name="Rectangle 14"/>
          <p:cNvSpPr/>
          <p:nvPr/>
        </p:nvSpPr>
        <p:spPr>
          <a:xfrm>
            <a:off x="8353553" y="1112809"/>
            <a:ext cx="2414028" cy="1184604"/>
          </a:xfrm>
          <a:prstGeom prst="rect">
            <a:avLst/>
          </a:prstGeom>
        </p:spPr>
        <p:txBody>
          <a:bodyPr/>
          <a:lstStyle/>
          <a:p>
            <a:pPr lvl="0" algn="ctr" rtl="0"/>
            <a:r>
              <a:rPr lang="en-US" sz="1600" b="1" i="0" baseline="0" dirty="0" err="1">
                <a:latin typeface="Helvetica Neue"/>
              </a:rPr>
              <a:t>Jouett</a:t>
            </a:r>
            <a:r>
              <a:rPr lang="en-US" sz="1600" b="1" i="0" baseline="0" dirty="0">
                <a:latin typeface="Helvetica Neue"/>
              </a:rPr>
              <a:t> Hall</a:t>
            </a:r>
          </a:p>
          <a:p>
            <a:pPr lvl="0" algn="ctr" rtl="0"/>
            <a:r>
              <a:rPr lang="en-US" sz="1600" b="1" dirty="0">
                <a:latin typeface="Helvetica Neue"/>
              </a:rPr>
              <a:t>International Center</a:t>
            </a:r>
            <a:r>
              <a:rPr lang="en-US" sz="1600" b="1" i="0" baseline="0" dirty="0">
                <a:latin typeface="Helvetica Neue"/>
              </a:rPr>
              <a:t> </a:t>
            </a:r>
          </a:p>
          <a:p>
            <a:pPr lvl="0" algn="ctr" rtl="0"/>
            <a:r>
              <a:rPr lang="en-US" sz="1600" b="1" i="0" baseline="0" dirty="0">
                <a:latin typeface="Helvetica Neue"/>
              </a:rPr>
              <a:t> Second Floor</a:t>
            </a:r>
          </a:p>
          <a:p>
            <a:pPr lvl="0" algn="ctr" rtl="0"/>
            <a:r>
              <a:rPr lang="en-US" sz="1500" b="1" i="1" baseline="0" dirty="0">
                <a:latin typeface="Helvetica Neue"/>
              </a:rPr>
              <a:t>Phone: </a:t>
            </a:r>
            <a:r>
              <a:rPr lang="en-US" sz="1500" b="1" i="0" baseline="0" dirty="0">
                <a:latin typeface="Helvetica Neue"/>
              </a:rPr>
              <a:t>(</a:t>
            </a:r>
            <a:r>
              <a:rPr lang="en-US" sz="1500" b="1" dirty="0">
                <a:latin typeface="Helvetica Neue"/>
              </a:rPr>
              <a:t>502) 852.6604 </a:t>
            </a:r>
          </a:p>
          <a:p>
            <a:pPr lvl="0" algn="ctr" rtl="0"/>
            <a:endParaRPr lang="en-US" sz="1500" dirty="0">
              <a:latin typeface="Helvetica Neue"/>
            </a:endParaRPr>
          </a:p>
        </p:txBody>
      </p:sp>
      <p:sp>
        <p:nvSpPr>
          <p:cNvPr id="16" name="TextBox 15"/>
          <p:cNvSpPr txBox="1"/>
          <p:nvPr/>
        </p:nvSpPr>
        <p:spPr>
          <a:xfrm>
            <a:off x="8161391" y="2245840"/>
            <a:ext cx="2798353" cy="584775"/>
          </a:xfrm>
          <a:prstGeom prst="rect">
            <a:avLst/>
          </a:prstGeom>
          <a:noFill/>
        </p:spPr>
        <p:txBody>
          <a:bodyPr wrap="square" rtlCol="0">
            <a:spAutoFit/>
          </a:bodyPr>
          <a:lstStyle/>
          <a:p>
            <a:pPr algn="ctr"/>
            <a:r>
              <a:rPr lang="en-US" sz="1600" b="1" dirty="0">
                <a:solidFill>
                  <a:srgbClr val="C00000"/>
                </a:solidFill>
                <a:latin typeface="Helvetica Neue"/>
              </a:rPr>
              <a:t>Monday-Friday </a:t>
            </a:r>
          </a:p>
          <a:p>
            <a:pPr algn="ctr"/>
            <a:r>
              <a:rPr lang="en-US" sz="1600" b="1" dirty="0">
                <a:solidFill>
                  <a:srgbClr val="C00000"/>
                </a:solidFill>
                <a:latin typeface="Helvetica Neue"/>
              </a:rPr>
              <a:t>8:30 am - 5:00 pm </a:t>
            </a:r>
          </a:p>
        </p:txBody>
      </p:sp>
      <p:sp>
        <p:nvSpPr>
          <p:cNvPr id="18" name="Rectangle 17"/>
          <p:cNvSpPr/>
          <p:nvPr/>
        </p:nvSpPr>
        <p:spPr>
          <a:xfrm>
            <a:off x="0" y="4826675"/>
            <a:ext cx="537882" cy="2031325"/>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34472" y="5199017"/>
            <a:ext cx="236702" cy="1200329"/>
          </a:xfrm>
          <a:prstGeom prst="rect">
            <a:avLst/>
          </a:prstGeom>
          <a:noFill/>
        </p:spPr>
        <p:txBody>
          <a:bodyPr wrap="square" rtlCol="0">
            <a:spAutoFit/>
          </a:bodyPr>
          <a:lstStyle/>
          <a:p>
            <a:pPr algn="ctr"/>
            <a:r>
              <a:rPr lang="en-US" dirty="0">
                <a:solidFill>
                  <a:schemeClr val="bg1"/>
                </a:solidFill>
              </a:rPr>
              <a:t>MAPS</a:t>
            </a:r>
          </a:p>
        </p:txBody>
      </p:sp>
      <p:pic>
        <p:nvPicPr>
          <p:cNvPr id="3" name="Picture 2"/>
          <p:cNvPicPr>
            <a:picLocks noChangeAspect="1"/>
          </p:cNvPicPr>
          <p:nvPr/>
        </p:nvPicPr>
        <p:blipFill rotWithShape="1">
          <a:blip r:embed="rId3"/>
          <a:srcRect t="2233" b="4531"/>
          <a:stretch/>
        </p:blipFill>
        <p:spPr>
          <a:xfrm>
            <a:off x="1593614" y="314264"/>
            <a:ext cx="6009812" cy="5926016"/>
          </a:xfrm>
          <a:prstGeom prst="rect">
            <a:avLst/>
          </a:prstGeom>
        </p:spPr>
      </p:pic>
      <p:sp>
        <p:nvSpPr>
          <p:cNvPr id="20" name="Oval 19"/>
          <p:cNvSpPr/>
          <p:nvPr/>
        </p:nvSpPr>
        <p:spPr>
          <a:xfrm>
            <a:off x="3474720" y="3138195"/>
            <a:ext cx="262011" cy="27815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a:stCxn id="20" idx="6"/>
          </p:cNvCxnSpPr>
          <p:nvPr/>
        </p:nvCxnSpPr>
        <p:spPr>
          <a:xfrm>
            <a:off x="3736731" y="3277273"/>
            <a:ext cx="4817832" cy="440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8458200" y="3190241"/>
            <a:ext cx="145141" cy="18144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A sign in front of a building&#10;&#10;Description automatically generated with medium confidence">
            <a:extLst>
              <a:ext uri="{FF2B5EF4-FFF2-40B4-BE49-F238E27FC236}">
                <a16:creationId xmlns:a16="http://schemas.microsoft.com/office/drawing/2014/main" id="{CA01F27F-1DD8-8DD4-8025-8ADA630AC6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7158" y="3915306"/>
            <a:ext cx="1611694" cy="2150917"/>
          </a:xfrm>
          <a:prstGeom prst="rect">
            <a:avLst/>
          </a:prstGeom>
        </p:spPr>
      </p:pic>
      <p:pic>
        <p:nvPicPr>
          <p:cNvPr id="28" name="Picture 27" descr="A picture containing tree, outdoor, grass, house&#10;&#10;Description automatically generated">
            <a:extLst>
              <a:ext uri="{FF2B5EF4-FFF2-40B4-BE49-F238E27FC236}">
                <a16:creationId xmlns:a16="http://schemas.microsoft.com/office/drawing/2014/main" id="{8EAD5989-57ED-CEAA-9683-3B1217236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852" y="4059242"/>
            <a:ext cx="2647730" cy="1987636"/>
          </a:xfrm>
          <a:prstGeom prst="rect">
            <a:avLst/>
          </a:prstGeom>
        </p:spPr>
      </p:pic>
    </p:spTree>
    <p:extLst>
      <p:ext uri="{BB962C8B-B14F-4D97-AF65-F5344CB8AC3E}">
        <p14:creationId xmlns:p14="http://schemas.microsoft.com/office/powerpoint/2010/main" val="3694566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59803" y="2041530"/>
            <a:ext cx="6968266" cy="4364558"/>
          </a:xfrm>
          <a:prstGeom prst="roundRect">
            <a:avLst>
              <a:gd name="adj" fmla="val 3743"/>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 name="Picture 2" descr="Events &lt;b&gt;Louisville&lt;/b&gt; &lt;b&gt;KY&lt;/b&gt; | &lt;b&gt;Louisville&lt;/b&gt; Conven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528" b="5433"/>
          <a:stretch/>
        </p:blipFill>
        <p:spPr bwMode="auto">
          <a:xfrm>
            <a:off x="-538311" y="4628394"/>
            <a:ext cx="102539" cy="1052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2145" y="3382391"/>
            <a:ext cx="4509856" cy="3383779"/>
          </a:xfrm>
          <a:prstGeom prst="rect">
            <a:avLst/>
          </a:prstGeom>
        </p:spPr>
      </p:pic>
      <p:sp>
        <p:nvSpPr>
          <p:cNvPr id="6" name="TextBox 5"/>
          <p:cNvSpPr txBox="1"/>
          <p:nvPr/>
        </p:nvSpPr>
        <p:spPr>
          <a:xfrm>
            <a:off x="2922138" y="877162"/>
            <a:ext cx="2650526" cy="1015663"/>
          </a:xfrm>
          <a:prstGeom prst="rect">
            <a:avLst/>
          </a:prstGeom>
          <a:noFill/>
        </p:spPr>
        <p:txBody>
          <a:bodyPr wrap="square" rtlCol="0">
            <a:spAutoFit/>
          </a:bodyPr>
          <a:lstStyle/>
          <a:p>
            <a:r>
              <a:rPr lang="en-US" sz="6000" dirty="0">
                <a:solidFill>
                  <a:srgbClr val="992528"/>
                </a:solidFill>
                <a:effectLst>
                  <a:glow rad="63500">
                    <a:schemeClr val="bg1">
                      <a:alpha val="40000"/>
                    </a:schemeClr>
                  </a:glow>
                </a:effectLst>
                <a:latin typeface="Brush Script MT" panose="03060802040406070304" pitchFamily="66" charset="0"/>
              </a:rPr>
              <a:t>Louisville</a:t>
            </a:r>
          </a:p>
        </p:txBody>
      </p:sp>
      <p:sp>
        <p:nvSpPr>
          <p:cNvPr id="8" name="TextBox 7"/>
          <p:cNvSpPr txBox="1"/>
          <p:nvPr/>
        </p:nvSpPr>
        <p:spPr>
          <a:xfrm>
            <a:off x="1758955" y="409374"/>
            <a:ext cx="5822574"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THINGS TO KNOW ABOUT</a:t>
            </a:r>
          </a:p>
        </p:txBody>
      </p:sp>
      <p:sp>
        <p:nvSpPr>
          <p:cNvPr id="5" name="TextBox 4"/>
          <p:cNvSpPr txBox="1"/>
          <p:nvPr/>
        </p:nvSpPr>
        <p:spPr>
          <a:xfrm>
            <a:off x="605727" y="2177757"/>
            <a:ext cx="6596262" cy="5006499"/>
          </a:xfrm>
          <a:prstGeom prst="rect">
            <a:avLst/>
          </a:prstGeom>
          <a:noFill/>
        </p:spPr>
        <p:txBody>
          <a:bodyPr wrap="square" rtlCol="0">
            <a:spAutoFit/>
          </a:bodyPr>
          <a:lstStyle/>
          <a:p>
            <a:pPr marL="342900" marR="0" lvl="0" indent="-342900">
              <a:spcBef>
                <a:spcPts val="0"/>
              </a:spcBef>
              <a:spcAft>
                <a:spcPts val="800"/>
              </a:spcAft>
              <a:buSzPts val="1000"/>
              <a:buFont typeface="Symbol" panose="05050102010706020507" pitchFamily="18" charset="2"/>
              <a:buChar char=""/>
              <a:tabLst>
                <a:tab pos="457200" algn="l"/>
              </a:tabLst>
            </a:pPr>
            <a:r>
              <a:rPr lang="en-US" sz="1400" dirty="0">
                <a:solidFill>
                  <a:schemeClr val="bg1"/>
                </a:solidFill>
                <a:latin typeface="Helvetica Neue"/>
                <a:ea typeface="Times New Roman" panose="02020603050405020304" pitchFamily="18" charset="0"/>
                <a:cs typeface="Times New Roman" panose="02020603050405020304" pitchFamily="18" charset="0"/>
              </a:rPr>
              <a:t>The largest collection of Victorian homes in the United States and the 3rd largest historically preserved district in the United States is located in Old Louisville</a:t>
            </a:r>
            <a:endParaRPr lang="en-US" sz="1400" dirty="0">
              <a:solidFill>
                <a:schemeClr val="bg1"/>
              </a:solidFill>
              <a:latin typeface="Helvetica Neue"/>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400" dirty="0">
                <a:solidFill>
                  <a:schemeClr val="bg1"/>
                </a:solidFill>
                <a:latin typeface="Helvetica Neue"/>
                <a:ea typeface="Times New Roman" panose="02020603050405020304" pitchFamily="18" charset="0"/>
                <a:cs typeface="Times New Roman" panose="02020603050405020304" pitchFamily="18" charset="0"/>
              </a:rPr>
              <a:t>Tourism is the third largest revenue-producing industry in Kentucky</a:t>
            </a:r>
          </a:p>
          <a:p>
            <a:pPr marL="342900" marR="0" lvl="0" indent="-342900">
              <a:spcBef>
                <a:spcPts val="0"/>
              </a:spcBef>
              <a:spcAft>
                <a:spcPts val="800"/>
              </a:spcAft>
              <a:buSzPts val="1000"/>
              <a:buFont typeface="Symbol" panose="05050102010706020507" pitchFamily="18" charset="2"/>
              <a:buChar char=""/>
              <a:tabLst>
                <a:tab pos="457200" algn="l"/>
              </a:tabLst>
            </a:pPr>
            <a:r>
              <a:rPr lang="en-US" sz="1400" dirty="0">
                <a:solidFill>
                  <a:schemeClr val="bg1"/>
                </a:solidFill>
                <a:latin typeface="Helvetica Neue"/>
                <a:ea typeface="Calibri" panose="020F0502020204030204" pitchFamily="34" charset="0"/>
                <a:cs typeface="Times New Roman" panose="02020603050405020304" pitchFamily="18" charset="0"/>
              </a:rPr>
              <a:t>The Kentucky Derby, one of the most famous horse races, is held at Churchill Downs on the first Saturday of May; located only three blocks from Belknap Campus</a:t>
            </a:r>
          </a:p>
          <a:p>
            <a:pPr marL="342900" marR="0" lvl="0" indent="-342900">
              <a:spcBef>
                <a:spcPts val="0"/>
              </a:spcBef>
              <a:spcAft>
                <a:spcPts val="800"/>
              </a:spcAft>
              <a:buSzPts val="1000"/>
              <a:buFont typeface="Symbol" panose="05050102010706020507" pitchFamily="18" charset="2"/>
              <a:buChar char=""/>
              <a:tabLst>
                <a:tab pos="457200" algn="l"/>
              </a:tabLst>
            </a:pPr>
            <a:r>
              <a:rPr lang="en-US" sz="1400" dirty="0">
                <a:solidFill>
                  <a:schemeClr val="bg1"/>
                </a:solidFill>
                <a:latin typeface="Helvetica Neue"/>
                <a:ea typeface="Times New Roman" panose="02020603050405020304" pitchFamily="18" charset="0"/>
                <a:cs typeface="Times New Roman" panose="02020603050405020304" pitchFamily="18" charset="0"/>
              </a:rPr>
              <a:t>Sales tax collected in Kentucky is 6%</a:t>
            </a:r>
          </a:p>
          <a:p>
            <a:pPr marL="342900" marR="0" lvl="0" indent="-342900">
              <a:spcBef>
                <a:spcPts val="0"/>
              </a:spcBef>
              <a:spcAft>
                <a:spcPts val="800"/>
              </a:spcAft>
              <a:buSzPts val="1000"/>
              <a:buFont typeface="Symbol" panose="05050102010706020507" pitchFamily="18" charset="2"/>
              <a:buChar char=""/>
              <a:tabLst>
                <a:tab pos="457200" algn="l"/>
              </a:tabLst>
            </a:pPr>
            <a:r>
              <a:rPr lang="en-US" sz="1400" dirty="0">
                <a:solidFill>
                  <a:schemeClr val="bg1"/>
                </a:solidFill>
                <a:latin typeface="Helvetica Neue"/>
              </a:rPr>
              <a:t>Kentucky has more miles of running water than any other state except Alaska. The numerous rivers and water impoundments provide 1,100 commercially navigable miles (1,770 kilometers). </a:t>
            </a:r>
            <a:endParaRPr lang="en-US" sz="1400" dirty="0">
              <a:solidFill>
                <a:schemeClr val="bg1"/>
              </a:solidFill>
              <a:latin typeface="Helvetica Neue"/>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400" dirty="0">
                <a:solidFill>
                  <a:schemeClr val="bg1"/>
                </a:solidFill>
                <a:latin typeface="Helvetica Neue"/>
              </a:rPr>
              <a:t>Famous Kentuckians born or raised include explorer and legendary pioneer, Daniel Boone; one of the world’s most athletic and influential sports star, Muhammad Ali;  actors George Clooney, Johnny Depp, Ashley Judd, Jennifer Lawrence and even some of America’s most significant political figures, Abraham Lincoln.</a:t>
            </a:r>
          </a:p>
          <a:p>
            <a:pPr marL="342900" marR="0" lvl="0" indent="-342900">
              <a:spcBef>
                <a:spcPts val="0"/>
              </a:spcBef>
              <a:spcAft>
                <a:spcPts val="800"/>
              </a:spcAft>
              <a:buSzPts val="1000"/>
              <a:buFont typeface="Symbol" panose="05050102010706020507" pitchFamily="18" charset="2"/>
              <a:buChar char=""/>
              <a:tabLst>
                <a:tab pos="457200" algn="l"/>
              </a:tabLst>
            </a:pPr>
            <a:endParaRPr lang="en-US" sz="1400" dirty="0">
              <a:solidFill>
                <a:schemeClr val="bg1"/>
              </a:solidFill>
              <a:latin typeface="Helvetica Neue"/>
              <a:ea typeface="Calibri" panose="020F0502020204030204" pitchFamily="34" charset="0"/>
              <a:cs typeface="Times New Roman" panose="02020603050405020304" pitchFamily="18" charset="0"/>
              <a:hlinkClick r:id="rId4"/>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400" dirty="0">
                <a:solidFill>
                  <a:schemeClr val="bg1"/>
                </a:solidFill>
                <a:latin typeface="Helvetica Neue"/>
                <a:ea typeface="Calibri" panose="020F0502020204030204" pitchFamily="34" charset="0"/>
                <a:cs typeface="Times New Roman" panose="02020603050405020304" pitchFamily="18" charset="0"/>
                <a:hlinkClick r:id="rId4"/>
              </a:rPr>
              <a:t>For more information on City of Louisville visit their website.</a:t>
            </a:r>
            <a:endParaRPr lang="en-US" sz="1400" dirty="0">
              <a:solidFill>
                <a:schemeClr val="bg1"/>
              </a:solidFill>
              <a:latin typeface="Helvetica Neue"/>
              <a:ea typeface="Calibri" panose="020F0502020204030204" pitchFamily="34" charset="0"/>
              <a:cs typeface="Times New Roman" panose="02020603050405020304" pitchFamily="18" charset="0"/>
            </a:endParaRPr>
          </a:p>
          <a:p>
            <a:endParaRPr lang="en-US" sz="1400" dirty="0">
              <a:latin typeface="Helvetica Neue"/>
            </a:endParaRPr>
          </a:p>
        </p:txBody>
      </p:sp>
      <p:sp>
        <p:nvSpPr>
          <p:cNvPr id="10" name="Rectangle 9"/>
          <p:cNvSpPr/>
          <p:nvPr/>
        </p:nvSpPr>
        <p:spPr>
          <a:xfrm>
            <a:off x="1" y="6952514"/>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5"/>
              </a:rPr>
              <a:t>louisville.edu/</a:t>
            </a:r>
            <a:r>
              <a:rPr lang="en-US" sz="1500" dirty="0" err="1">
                <a:latin typeface="Helvetica Neue Bold Condensed"/>
                <a:ea typeface="+mj-ea"/>
                <a:cs typeface="Helvetica Neue Bold Condensed"/>
                <a:hlinkClick r:id="rId5"/>
              </a:rPr>
              <a:t>internationalcenter</a:t>
            </a:r>
            <a:r>
              <a:rPr lang="en-US" sz="1500" dirty="0">
                <a:latin typeface="Helvetica Neue Bold Condensed"/>
                <a:ea typeface="+mj-ea"/>
                <a:cs typeface="Helvetica Neue Bold Condensed"/>
                <a:hlinkClick r:id="rId5"/>
              </a:rPr>
              <a:t>/</a:t>
            </a:r>
            <a:r>
              <a:rPr lang="en-US" sz="1500" dirty="0" err="1">
                <a:latin typeface="Helvetica Neue Bold Condensed"/>
                <a:ea typeface="+mj-ea"/>
                <a:cs typeface="Helvetica Neue Bold Condensed"/>
                <a:hlinkClick r:id="rId5"/>
              </a:rPr>
              <a:t>isss</a:t>
            </a:r>
            <a:r>
              <a:rPr lang="en-US" sz="1500" dirty="0">
                <a:latin typeface="Helvetica Neue Bold Condensed"/>
                <a:ea typeface="+mj-ea"/>
                <a:cs typeface="Helvetica Neue Bold Condensed"/>
              </a:rPr>
              <a:t> </a:t>
            </a:r>
          </a:p>
        </p:txBody>
      </p:sp>
      <p:sp>
        <p:nvSpPr>
          <p:cNvPr id="12" name="Rectangle 11"/>
          <p:cNvSpPr/>
          <p:nvPr/>
        </p:nvSpPr>
        <p:spPr>
          <a:xfrm>
            <a:off x="0" y="4119154"/>
            <a:ext cx="537882" cy="273884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21921" y="4267201"/>
            <a:ext cx="281492" cy="2585323"/>
          </a:xfrm>
          <a:prstGeom prst="rect">
            <a:avLst/>
          </a:prstGeom>
          <a:noFill/>
        </p:spPr>
        <p:txBody>
          <a:bodyPr wrap="square" rtlCol="0">
            <a:spAutoFit/>
          </a:bodyPr>
          <a:lstStyle/>
          <a:p>
            <a:pPr algn="ctr"/>
            <a:r>
              <a:rPr lang="en-US" dirty="0">
                <a:solidFill>
                  <a:schemeClr val="bg1"/>
                </a:solidFill>
              </a:rPr>
              <a:t>RESOURCES</a:t>
            </a: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506" b="4393"/>
          <a:stretch/>
        </p:blipFill>
        <p:spPr>
          <a:xfrm>
            <a:off x="8034512" y="169227"/>
            <a:ext cx="3699049" cy="30844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55792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7881" y="1515533"/>
            <a:ext cx="5169147" cy="4686858"/>
          </a:xfrm>
          <a:prstGeom prst="roundRect">
            <a:avLst>
              <a:gd name="adj" fmla="val 3375"/>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t>
            </a:r>
          </a:p>
        </p:txBody>
      </p:sp>
      <p:sp>
        <p:nvSpPr>
          <p:cNvPr id="2" name="TextBox 1"/>
          <p:cNvSpPr txBox="1"/>
          <p:nvPr/>
        </p:nvSpPr>
        <p:spPr>
          <a:xfrm>
            <a:off x="1325461" y="3670469"/>
            <a:ext cx="9966121" cy="492443"/>
          </a:xfrm>
          <a:prstGeom prst="rect">
            <a:avLst/>
          </a:prstGeom>
          <a:noFill/>
        </p:spPr>
        <p:txBody>
          <a:bodyPr wrap="square" rtlCol="0">
            <a:spAutoFit/>
          </a:bodyPr>
          <a:lstStyle/>
          <a:p>
            <a:r>
              <a:rPr lang="en-US" sz="1300" dirty="0">
                <a:solidFill>
                  <a:schemeClr val="bg1"/>
                </a:solidFill>
                <a:latin typeface="Helvetica Neue"/>
              </a:rPr>
              <a:t>    </a:t>
            </a:r>
          </a:p>
          <a:p>
            <a:pPr marL="285750" indent="-285750">
              <a:buFont typeface="Wingdings" panose="05000000000000000000" pitchFamily="2" charset="2"/>
              <a:buChar char="q"/>
            </a:pPr>
            <a:endParaRPr lang="en-US" sz="1300" dirty="0">
              <a:solidFill>
                <a:schemeClr val="bg1"/>
              </a:solidFill>
              <a:latin typeface="Helvetica Neue"/>
            </a:endParaRPr>
          </a:p>
        </p:txBody>
      </p:sp>
      <p:sp>
        <p:nvSpPr>
          <p:cNvPr id="4" name="TextBox 3"/>
          <p:cNvSpPr txBox="1"/>
          <p:nvPr/>
        </p:nvSpPr>
        <p:spPr>
          <a:xfrm>
            <a:off x="1748548" y="378857"/>
            <a:ext cx="9543034"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J1 SCHOLAR CHECKLIST   Pre-Arrival  </a:t>
            </a:r>
          </a:p>
        </p:txBody>
      </p:sp>
      <p:sp>
        <p:nvSpPr>
          <p:cNvPr id="6" name="Rectangle 5"/>
          <p:cNvSpPr/>
          <p:nvPr/>
        </p:nvSpPr>
        <p:spPr>
          <a:xfrm>
            <a:off x="0"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sp>
        <p:nvSpPr>
          <p:cNvPr id="10" name="Rectangle 9"/>
          <p:cNvSpPr/>
          <p:nvPr/>
        </p:nvSpPr>
        <p:spPr>
          <a:xfrm>
            <a:off x="0" y="4119154"/>
            <a:ext cx="537882" cy="273884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21921" y="4267201"/>
            <a:ext cx="281492" cy="2585323"/>
          </a:xfrm>
          <a:prstGeom prst="rect">
            <a:avLst/>
          </a:prstGeom>
          <a:noFill/>
        </p:spPr>
        <p:txBody>
          <a:bodyPr wrap="square" rtlCol="0">
            <a:spAutoFit/>
          </a:bodyPr>
          <a:lstStyle/>
          <a:p>
            <a:pPr algn="ctr"/>
            <a:r>
              <a:rPr lang="en-US" dirty="0">
                <a:solidFill>
                  <a:schemeClr val="bg1"/>
                </a:solidFill>
              </a:rPr>
              <a:t>CHECKLIST</a:t>
            </a:r>
          </a:p>
        </p:txBody>
      </p:sp>
      <p:sp>
        <p:nvSpPr>
          <p:cNvPr id="13" name="Rounded Rectangle 12"/>
          <p:cNvSpPr/>
          <p:nvPr/>
        </p:nvSpPr>
        <p:spPr>
          <a:xfrm>
            <a:off x="5885347" y="1496795"/>
            <a:ext cx="5427401" cy="4724333"/>
          </a:xfrm>
          <a:prstGeom prst="roundRect">
            <a:avLst>
              <a:gd name="adj" fmla="val 2417"/>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t>
            </a:r>
          </a:p>
        </p:txBody>
      </p:sp>
      <p:sp>
        <p:nvSpPr>
          <p:cNvPr id="5" name="Rounded Rectangle 4"/>
          <p:cNvSpPr/>
          <p:nvPr/>
        </p:nvSpPr>
        <p:spPr>
          <a:xfrm>
            <a:off x="1033361" y="1880864"/>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033361" y="2668842"/>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033361" y="3438190"/>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1033361" y="4205607"/>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020661" y="4970700"/>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626027" y="4925887"/>
            <a:ext cx="3724907" cy="1319977"/>
          </a:xfrm>
          <a:prstGeom prst="rect">
            <a:avLst/>
          </a:prstGeom>
        </p:spPr>
        <p:txBody>
          <a:bodyPr vert="horz" wrap="square" rtlCol="0" anchor="b">
            <a:spAutoFit/>
          </a:bodyPr>
          <a:lstStyle/>
          <a:p>
            <a:pPr marR="0" lvl="0">
              <a:lnSpc>
                <a:spcPct val="107000"/>
              </a:lnSpc>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Demonstrate evidence of your financial support as indicated on Form DS-2019 </a:t>
            </a:r>
          </a:p>
          <a:p>
            <a:pPr marL="0" marR="0" indent="0" algn="l" defTabSz="457200" rtl="0" eaLnBrk="1" fontAlgn="auto" latinLnBrk="0" hangingPunct="1">
              <a:lnSpc>
                <a:spcPct val="100000"/>
              </a:lnSpc>
              <a:spcBef>
                <a:spcPct val="0"/>
              </a:spcBef>
              <a:spcAft>
                <a:spcPts val="0"/>
              </a:spcAft>
              <a:buClrTx/>
              <a:buSzTx/>
              <a:buFontTx/>
              <a:buNone/>
              <a:tabLst/>
            </a:pP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0" name="TextBox 19"/>
          <p:cNvSpPr txBox="1"/>
          <p:nvPr/>
        </p:nvSpPr>
        <p:spPr>
          <a:xfrm>
            <a:off x="1604861" y="1850143"/>
            <a:ext cx="4588179" cy="646331"/>
          </a:xfrm>
          <a:prstGeom prst="rect">
            <a:avLst/>
          </a:prstGeom>
        </p:spPr>
        <p:txBody>
          <a:bodyPr vert="horz" wrap="square" rtlCol="0" anchor="b">
            <a:spAutoFit/>
          </a:bodyPr>
          <a:lstStyle/>
          <a:p>
            <a:pPr defTabSz="457200">
              <a:spcBef>
                <a:spcPct val="0"/>
              </a:spcBef>
            </a:pPr>
            <a:r>
              <a:rPr lang="en-US">
                <a:latin typeface="Calibri" panose="020F0502020204030204" pitchFamily="34" charset="0"/>
                <a:ea typeface="Calibri" panose="020F0502020204030204" pitchFamily="34" charset="0"/>
                <a:cs typeface="Times New Roman" panose="02020603050405020304" pitchFamily="18" charset="0"/>
              </a:rPr>
              <a:t>Obtain your </a:t>
            </a:r>
            <a:r>
              <a:rPr lang="en-US" dirty="0">
                <a:latin typeface="Calibri" panose="020F0502020204030204" pitchFamily="34" charset="0"/>
                <a:ea typeface="Calibri" panose="020F0502020204030204" pitchFamily="34" charset="0"/>
                <a:cs typeface="Times New Roman" panose="02020603050405020304" pitchFamily="18" charset="0"/>
              </a:rPr>
              <a:t>University of Louisville </a:t>
            </a:r>
          </a:p>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Certificate of Eligibility form DS-2019</a:t>
            </a:r>
            <a:endParaRPr kumimoji="0" lang="en-US"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1" name="TextBox 20"/>
          <p:cNvSpPr txBox="1"/>
          <p:nvPr/>
        </p:nvSpPr>
        <p:spPr>
          <a:xfrm>
            <a:off x="1617561" y="2644495"/>
            <a:ext cx="3826933" cy="646331"/>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Have a valid passport (valid at least six months in advance at all times)</a:t>
            </a:r>
            <a:endParaRPr kumimoji="0" lang="en-US"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2" name="TextBox 21"/>
          <p:cNvSpPr txBox="1"/>
          <p:nvPr/>
        </p:nvSpPr>
        <p:spPr>
          <a:xfrm>
            <a:off x="1617561" y="3410302"/>
            <a:ext cx="3609661" cy="646331"/>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Have a receipt for payment of SEVIS fee, the Form I-901</a:t>
            </a:r>
            <a:endParaRPr kumimoji="0" lang="en-US"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3" name="TextBox 22"/>
          <p:cNvSpPr txBox="1"/>
          <p:nvPr/>
        </p:nvSpPr>
        <p:spPr>
          <a:xfrm>
            <a:off x="1617560" y="4306886"/>
            <a:ext cx="3869087" cy="369332"/>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Complete visa application process</a:t>
            </a:r>
            <a:endParaRPr kumimoji="0" lang="en-US"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5" name="Rounded Rectangle 24"/>
          <p:cNvSpPr/>
          <p:nvPr/>
        </p:nvSpPr>
        <p:spPr>
          <a:xfrm>
            <a:off x="6436215" y="1882214"/>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6429004" y="2668842"/>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436215" y="4193167"/>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020415" y="1990896"/>
            <a:ext cx="3996267" cy="369332"/>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Schedule your trip to Louisville, KY</a:t>
            </a: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30" name="TextBox 29"/>
          <p:cNvSpPr txBox="1"/>
          <p:nvPr/>
        </p:nvSpPr>
        <p:spPr>
          <a:xfrm>
            <a:off x="7060558" y="2588946"/>
            <a:ext cx="3915980" cy="1538883"/>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Enter the U.S. no earlier than 30 days prior of start. At the port of entry, present your passport, J-1 Scholar Visa and  DS-2019 Form</a:t>
            </a:r>
          </a:p>
          <a:p>
            <a:pPr marL="0" marR="0" indent="0" algn="l" defTabSz="457200" rtl="0" eaLnBrk="1" fontAlgn="auto" latinLnBrk="0" hangingPunct="1">
              <a:lnSpc>
                <a:spcPct val="100000"/>
              </a:lnSpc>
              <a:spcBef>
                <a:spcPct val="0"/>
              </a:spcBef>
              <a:spcAft>
                <a:spcPts val="0"/>
              </a:spcAft>
              <a:buClrTx/>
              <a:buSzTx/>
              <a:buFontTx/>
              <a:buNone/>
              <a:tabLst/>
            </a:pP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31" name="TextBox 30"/>
          <p:cNvSpPr txBox="1"/>
          <p:nvPr/>
        </p:nvSpPr>
        <p:spPr>
          <a:xfrm>
            <a:off x="7051629" y="4154887"/>
            <a:ext cx="3915980" cy="646331"/>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Become familiar with the requirements for maintaining your J-1 status</a:t>
            </a: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33" name="TextBox 32"/>
          <p:cNvSpPr txBox="1"/>
          <p:nvPr/>
        </p:nvSpPr>
        <p:spPr>
          <a:xfrm>
            <a:off x="466161" y="1050420"/>
            <a:ext cx="10481733" cy="430887"/>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200" b="0" i="0" u="none" strike="noStrike" kern="1200" cap="none" spc="0" normalizeH="0" baseline="0" noProof="0" dirty="0">
                <a:ln>
                  <a:noFill/>
                </a:ln>
                <a:effectLst/>
                <a:uLnTx/>
                <a:uFillTx/>
                <a:latin typeface="Helvetica Neue Bold Condensed"/>
                <a:ea typeface="+mj-ea"/>
                <a:cs typeface="Helvetica Neue Bold Condensed"/>
              </a:rPr>
              <a:t>Before you arrive make sure to complete all these</a:t>
            </a:r>
            <a:r>
              <a:rPr kumimoji="0" lang="en-US" sz="2200" b="0" i="0" u="none" strike="noStrike" kern="1200" cap="none" spc="0" normalizeH="0" noProof="0" dirty="0">
                <a:ln>
                  <a:noFill/>
                </a:ln>
                <a:effectLst/>
                <a:uLnTx/>
                <a:uFillTx/>
                <a:latin typeface="Helvetica Neue Bold Condensed"/>
                <a:ea typeface="+mj-ea"/>
                <a:cs typeface="Helvetica Neue Bold Condensed"/>
              </a:rPr>
              <a:t> steps </a:t>
            </a:r>
            <a:endParaRPr kumimoji="0" lang="en-US" sz="2200" b="0" i="0" u="none" strike="noStrike" kern="1200" cap="none" spc="0" normalizeH="0" baseline="0" noProof="0" dirty="0">
              <a:ln>
                <a:noFill/>
              </a:ln>
              <a:effectLst/>
              <a:uLnTx/>
              <a:uFillTx/>
              <a:latin typeface="Helvetica Neue Bold Condensed"/>
              <a:ea typeface="+mj-ea"/>
              <a:cs typeface="Helvetica Neue Bold Condensed"/>
            </a:endParaRPr>
          </a:p>
        </p:txBody>
      </p:sp>
      <p:cxnSp>
        <p:nvCxnSpPr>
          <p:cNvPr id="35" name="Straight Connector 34"/>
          <p:cNvCxnSpPr/>
          <p:nvPr/>
        </p:nvCxnSpPr>
        <p:spPr>
          <a:xfrm>
            <a:off x="537881" y="2563632"/>
            <a:ext cx="5169147"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25362" y="3338847"/>
            <a:ext cx="5169147"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25362" y="4108919"/>
            <a:ext cx="5169147"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16895" y="4839678"/>
            <a:ext cx="5169147"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66453" y="2563632"/>
            <a:ext cx="5427401"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969989" y="4107151"/>
            <a:ext cx="5423865" cy="12003"/>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66453" y="4851412"/>
            <a:ext cx="5423865" cy="12003"/>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587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71601" y="1453087"/>
            <a:ext cx="8849290" cy="4710453"/>
          </a:xfrm>
          <a:prstGeom prst="roundRect">
            <a:avLst>
              <a:gd name="adj" fmla="val 6670"/>
            </a:avLst>
          </a:prstGeom>
          <a:solidFill>
            <a:srgbClr val="FFFF00"/>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Rounded Rectangle 1"/>
          <p:cNvSpPr/>
          <p:nvPr/>
        </p:nvSpPr>
        <p:spPr>
          <a:xfrm>
            <a:off x="2322546" y="1574602"/>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207026" y="1473002"/>
            <a:ext cx="5999604" cy="4344138"/>
          </a:xfrm>
          <a:prstGeom prst="rect">
            <a:avLst/>
          </a:prstGeom>
        </p:spPr>
        <p:txBody>
          <a:bodyPr wrap="square">
            <a:spAutoFit/>
          </a:bodyPr>
          <a:lstStyle/>
          <a:p>
            <a:pPr marR="0" lvl="0">
              <a:lnSpc>
                <a:spcPct val="107000"/>
              </a:lnSpc>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It is very important that upon your arrival at the University of Louisville, you complete the check-in procedure with ISSS. </a:t>
            </a:r>
            <a:r>
              <a:rPr lang="en-US" b="1" u="sng" dirty="0">
                <a:latin typeface="Calibri" panose="020F0502020204030204" pitchFamily="34" charset="0"/>
                <a:ea typeface="Calibri" panose="020F0502020204030204" pitchFamily="34" charset="0"/>
                <a:cs typeface="Times New Roman" panose="02020603050405020304" pitchFamily="18" charset="0"/>
              </a:rPr>
              <a:t>You must complete this process within 30 days of your program start date or your SEVIS record will be invalidated.</a:t>
            </a:r>
          </a:p>
          <a:p>
            <a:pPr marR="0" lvl="0">
              <a:lnSpc>
                <a:spcPct val="107000"/>
              </a:lnSpc>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l"/>
            <a:r>
              <a:rPr lang="en-US" sz="2000" b="1" i="0" dirty="0">
                <a:solidFill>
                  <a:srgbClr val="333333"/>
                </a:solidFill>
                <a:effectLst/>
                <a:latin typeface="+mj-lt"/>
              </a:rPr>
              <a:t>Check-In Procedure</a:t>
            </a:r>
            <a:endParaRPr lang="en-US" sz="2000" b="0" i="0" dirty="0">
              <a:solidFill>
                <a:srgbClr val="333333"/>
              </a:solidFill>
              <a:effectLst/>
              <a:latin typeface="+mj-lt"/>
            </a:endParaRPr>
          </a:p>
          <a:p>
            <a:pPr algn="l">
              <a:buFont typeface="Arial" panose="020B0604020202020204" pitchFamily="34" charset="0"/>
              <a:buChar char="•"/>
            </a:pPr>
            <a:r>
              <a:rPr lang="en-US" sz="2000" b="0" i="0" dirty="0">
                <a:solidFill>
                  <a:srgbClr val="333333"/>
                </a:solidFill>
                <a:effectLst/>
                <a:latin typeface="+mj-lt"/>
              </a:rPr>
              <a:t>Complete the </a:t>
            </a:r>
            <a:r>
              <a:rPr lang="en-US" sz="2000" b="1" i="0" dirty="0">
                <a:solidFill>
                  <a:srgbClr val="333333"/>
                </a:solidFill>
                <a:effectLst/>
                <a:latin typeface="+mj-lt"/>
              </a:rPr>
              <a:t>mandatory </a:t>
            </a:r>
            <a:r>
              <a:rPr lang="en-US" sz="2000" b="1" i="0" u="none" strike="noStrike" dirty="0">
                <a:solidFill>
                  <a:srgbClr val="205C90"/>
                </a:solidFill>
                <a:effectLst/>
                <a:latin typeface="+mj-lt"/>
                <a:hlinkClick r:id="rId2"/>
              </a:rPr>
              <a:t>J1 Exchange Visitor Online International Orientation</a:t>
            </a:r>
            <a:r>
              <a:rPr lang="en-US" sz="2000" b="1" i="0" dirty="0">
                <a:solidFill>
                  <a:srgbClr val="333333"/>
                </a:solidFill>
                <a:effectLst/>
                <a:latin typeface="+mj-lt"/>
              </a:rPr>
              <a:t>.</a:t>
            </a:r>
            <a:endParaRPr lang="en-US" sz="2000" b="0" i="0" dirty="0">
              <a:solidFill>
                <a:srgbClr val="333333"/>
              </a:solidFill>
              <a:effectLst/>
              <a:latin typeface="+mj-lt"/>
            </a:endParaRPr>
          </a:p>
          <a:p>
            <a:pPr algn="l">
              <a:buFont typeface="Arial" panose="020B0604020202020204" pitchFamily="34" charset="0"/>
              <a:buChar char="•"/>
            </a:pPr>
            <a:r>
              <a:rPr lang="en-US" sz="2000" b="0" i="0" dirty="0">
                <a:solidFill>
                  <a:srgbClr val="333333"/>
                </a:solidFill>
                <a:effectLst/>
                <a:latin typeface="+mj-lt"/>
              </a:rPr>
              <a:t>Complete the </a:t>
            </a:r>
            <a:r>
              <a:rPr lang="en-US" sz="2000" b="1" i="0" u="none" strike="noStrike" dirty="0">
                <a:solidFill>
                  <a:srgbClr val="205C90"/>
                </a:solidFill>
                <a:effectLst/>
                <a:latin typeface="+mj-lt"/>
                <a:hlinkClick r:id="rId3"/>
              </a:rPr>
              <a:t>Address and General Information Form</a:t>
            </a:r>
            <a:r>
              <a:rPr lang="en-US" sz="2000" b="1" i="0" dirty="0">
                <a:solidFill>
                  <a:srgbClr val="333333"/>
                </a:solidFill>
                <a:effectLst/>
                <a:latin typeface="+mj-lt"/>
              </a:rPr>
              <a:t>.</a:t>
            </a:r>
            <a:endParaRPr lang="en-US" sz="2000" b="0" i="0" dirty="0">
              <a:solidFill>
                <a:srgbClr val="333333"/>
              </a:solidFill>
              <a:effectLst/>
              <a:latin typeface="+mj-lt"/>
            </a:endParaRPr>
          </a:p>
          <a:p>
            <a:pPr algn="l">
              <a:buFont typeface="Arial" panose="020B0604020202020204" pitchFamily="34" charset="0"/>
              <a:buChar char="•"/>
            </a:pPr>
            <a:r>
              <a:rPr lang="en-US" sz="2000" b="0" i="0" dirty="0">
                <a:solidFill>
                  <a:srgbClr val="333333"/>
                </a:solidFill>
                <a:effectLst/>
                <a:latin typeface="+mj-lt"/>
              </a:rPr>
              <a:t>Submit a copy of your visa, </a:t>
            </a:r>
            <a:r>
              <a:rPr lang="en-US" sz="2000" b="0" i="0" u="none" strike="noStrike" dirty="0">
                <a:solidFill>
                  <a:srgbClr val="205C90"/>
                </a:solidFill>
                <a:effectLst/>
                <a:latin typeface="+mj-lt"/>
                <a:hlinkClick r:id="rId4"/>
              </a:rPr>
              <a:t>form I-94</a:t>
            </a:r>
            <a:r>
              <a:rPr lang="en-US" sz="2000" b="0" i="0" dirty="0">
                <a:solidFill>
                  <a:srgbClr val="333333"/>
                </a:solidFill>
                <a:effectLst/>
                <a:latin typeface="+mj-lt"/>
              </a:rPr>
              <a:t>, and </a:t>
            </a:r>
            <a:r>
              <a:rPr lang="en-US" sz="2000" b="0" i="0" u="none" strike="noStrike" dirty="0">
                <a:solidFill>
                  <a:srgbClr val="205C90"/>
                </a:solidFill>
                <a:effectLst/>
                <a:latin typeface="+mj-lt"/>
                <a:hlinkClick r:id="rId5"/>
              </a:rPr>
              <a:t>proof of insurance</a:t>
            </a:r>
            <a:r>
              <a:rPr lang="en-US" sz="2000" b="0" i="0" dirty="0">
                <a:solidFill>
                  <a:srgbClr val="333333"/>
                </a:solidFill>
                <a:effectLst/>
                <a:latin typeface="+mj-lt"/>
              </a:rPr>
              <a:t>.</a:t>
            </a:r>
          </a:p>
          <a:p>
            <a:pPr algn="l"/>
            <a:br>
              <a:rPr lang="en-US" sz="2000" b="0" i="0">
                <a:solidFill>
                  <a:srgbClr val="333333"/>
                </a:solidFill>
                <a:effectLst/>
                <a:latin typeface="+mj-lt"/>
              </a:rPr>
            </a:br>
            <a:r>
              <a:rPr lang="en-US" sz="2000" b="0" i="0">
                <a:solidFill>
                  <a:srgbClr val="333333"/>
                </a:solidFill>
                <a:effectLst/>
                <a:latin typeface="+mj-lt"/>
              </a:rPr>
              <a:t>You </a:t>
            </a:r>
            <a:r>
              <a:rPr lang="en-US" sz="2000" b="0" i="0" dirty="0">
                <a:solidFill>
                  <a:srgbClr val="333333"/>
                </a:solidFill>
                <a:effectLst/>
                <a:latin typeface="+mj-lt"/>
              </a:rPr>
              <a:t>may submit the above documents to the </a:t>
            </a:r>
            <a:r>
              <a:rPr lang="en-US" sz="2000" b="0" i="0" u="none" strike="noStrike" dirty="0">
                <a:solidFill>
                  <a:srgbClr val="205C90"/>
                </a:solidFill>
                <a:effectLst/>
                <a:latin typeface="+mj-lt"/>
                <a:hlinkClick r:id="rId6"/>
              </a:rPr>
              <a:t>ISSS office by email</a:t>
            </a:r>
            <a:r>
              <a:rPr lang="en-US" sz="2000" b="0" i="0" dirty="0">
                <a:solidFill>
                  <a:srgbClr val="333333"/>
                </a:solidFill>
                <a:effectLst/>
                <a:latin typeface="+mj-lt"/>
              </a:rPr>
              <a:t>, in person, or through the </a:t>
            </a:r>
            <a:r>
              <a:rPr lang="en-US" sz="2000" b="0" i="0" u="none" strike="noStrike" dirty="0">
                <a:solidFill>
                  <a:srgbClr val="205C90"/>
                </a:solidFill>
                <a:effectLst/>
                <a:latin typeface="+mj-lt"/>
                <a:hlinkClick r:id="rId7"/>
              </a:rPr>
              <a:t>website</a:t>
            </a:r>
            <a:r>
              <a:rPr lang="en-US" sz="2000" b="0" i="0" dirty="0">
                <a:solidFill>
                  <a:srgbClr val="333333"/>
                </a:solidFill>
                <a:effectLst/>
                <a:latin typeface="+mj-lt"/>
              </a:rPr>
              <a:t>.</a:t>
            </a:r>
          </a:p>
        </p:txBody>
      </p:sp>
      <p:sp>
        <p:nvSpPr>
          <p:cNvPr id="5" name="TextBox 4">
            <a:extLst>
              <a:ext uri="{FF2B5EF4-FFF2-40B4-BE49-F238E27FC236}">
                <a16:creationId xmlns:a16="http://schemas.microsoft.com/office/drawing/2014/main" id="{317E8A5A-28D9-40B9-8F02-CE275311BE4A}"/>
              </a:ext>
            </a:extLst>
          </p:cNvPr>
          <p:cNvSpPr txBox="1"/>
          <p:nvPr/>
        </p:nvSpPr>
        <p:spPr>
          <a:xfrm>
            <a:off x="1748548" y="322444"/>
            <a:ext cx="9543034"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J1 SCHOLAR CHECKLIST Upon-Arrival  </a:t>
            </a:r>
          </a:p>
        </p:txBody>
      </p:sp>
      <p:sp>
        <p:nvSpPr>
          <p:cNvPr id="6" name="TextBox 5">
            <a:extLst>
              <a:ext uri="{FF2B5EF4-FFF2-40B4-BE49-F238E27FC236}">
                <a16:creationId xmlns:a16="http://schemas.microsoft.com/office/drawing/2014/main" id="{27D7C57E-7AED-45AE-AE0A-901A4F97BE30}"/>
              </a:ext>
            </a:extLst>
          </p:cNvPr>
          <p:cNvSpPr txBox="1"/>
          <p:nvPr/>
        </p:nvSpPr>
        <p:spPr>
          <a:xfrm>
            <a:off x="1748548" y="885876"/>
            <a:ext cx="10481733" cy="430887"/>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200" dirty="0">
                <a:latin typeface="Helvetica Neue Bold Condensed"/>
                <a:ea typeface="+mj-ea"/>
                <a:cs typeface="Helvetica Neue Bold Condensed"/>
              </a:rPr>
              <a:t>Upon your arrival </a:t>
            </a:r>
            <a:r>
              <a:rPr kumimoji="0" lang="en-US" sz="2200" b="0" i="0" u="none" strike="noStrike" kern="1200" cap="none" spc="0" normalizeH="0" baseline="0" noProof="0" dirty="0">
                <a:ln>
                  <a:noFill/>
                </a:ln>
                <a:effectLst/>
                <a:uLnTx/>
                <a:uFillTx/>
                <a:latin typeface="Helvetica Neue Bold Condensed"/>
                <a:ea typeface="+mj-ea"/>
                <a:cs typeface="Helvetica Neue Bold Condensed"/>
              </a:rPr>
              <a:t>make sure to complete all these</a:t>
            </a:r>
            <a:r>
              <a:rPr kumimoji="0" lang="en-US" sz="2200" b="0" i="0" u="none" strike="noStrike" kern="1200" cap="none" spc="0" normalizeH="0" noProof="0" dirty="0">
                <a:ln>
                  <a:noFill/>
                </a:ln>
                <a:effectLst/>
                <a:uLnTx/>
                <a:uFillTx/>
                <a:latin typeface="Helvetica Neue Bold Condensed"/>
                <a:ea typeface="+mj-ea"/>
                <a:cs typeface="Helvetica Neue Bold Condensed"/>
              </a:rPr>
              <a:t> steps </a:t>
            </a:r>
            <a:endParaRPr kumimoji="0" lang="en-US" sz="2200" b="0" i="0" u="none" strike="noStrike" kern="1200" cap="none" spc="0" normalizeH="0" baseline="0" noProof="0" dirty="0">
              <a:ln>
                <a:noFill/>
              </a:ln>
              <a:effectLst/>
              <a:uLnTx/>
              <a:uFillTx/>
              <a:latin typeface="Helvetica Neue Bold Condensed"/>
              <a:ea typeface="+mj-ea"/>
              <a:cs typeface="Helvetica Neue Bold Condensed"/>
            </a:endParaRPr>
          </a:p>
        </p:txBody>
      </p:sp>
    </p:spTree>
    <p:extLst>
      <p:ext uri="{BB962C8B-B14F-4D97-AF65-F5344CB8AC3E}">
        <p14:creationId xmlns:p14="http://schemas.microsoft.com/office/powerpoint/2010/main" val="1863114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5461" y="3670469"/>
            <a:ext cx="9966121" cy="492443"/>
          </a:xfrm>
          <a:prstGeom prst="rect">
            <a:avLst/>
          </a:prstGeom>
          <a:noFill/>
        </p:spPr>
        <p:txBody>
          <a:bodyPr wrap="square" rtlCol="0">
            <a:spAutoFit/>
          </a:bodyPr>
          <a:lstStyle/>
          <a:p>
            <a:r>
              <a:rPr lang="en-US" sz="1300" dirty="0">
                <a:solidFill>
                  <a:schemeClr val="bg1"/>
                </a:solidFill>
                <a:latin typeface="Helvetica Neue"/>
              </a:rPr>
              <a:t>    </a:t>
            </a:r>
          </a:p>
          <a:p>
            <a:pPr marL="285750" indent="-285750">
              <a:buFont typeface="Wingdings" panose="05000000000000000000" pitchFamily="2" charset="2"/>
              <a:buChar char="q"/>
            </a:pPr>
            <a:endParaRPr lang="en-US" sz="1300" dirty="0">
              <a:solidFill>
                <a:schemeClr val="bg1"/>
              </a:solidFill>
              <a:latin typeface="Helvetica Neue"/>
            </a:endParaRPr>
          </a:p>
        </p:txBody>
      </p:sp>
      <p:sp>
        <p:nvSpPr>
          <p:cNvPr id="4" name="TextBox 3"/>
          <p:cNvSpPr txBox="1"/>
          <p:nvPr/>
        </p:nvSpPr>
        <p:spPr>
          <a:xfrm>
            <a:off x="1748548" y="378857"/>
            <a:ext cx="9543034"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J1 SCHOLAR CHECKLIST Upon-Arrival  </a:t>
            </a:r>
          </a:p>
        </p:txBody>
      </p:sp>
      <p:sp>
        <p:nvSpPr>
          <p:cNvPr id="6" name="Rectangle 5"/>
          <p:cNvSpPr/>
          <p:nvPr/>
        </p:nvSpPr>
        <p:spPr>
          <a:xfrm>
            <a:off x="0" y="6277342"/>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sp>
        <p:nvSpPr>
          <p:cNvPr id="10" name="Rectangle 9"/>
          <p:cNvSpPr/>
          <p:nvPr/>
        </p:nvSpPr>
        <p:spPr>
          <a:xfrm>
            <a:off x="0" y="4119154"/>
            <a:ext cx="537882" cy="273884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21921" y="4267201"/>
            <a:ext cx="281492" cy="2585323"/>
          </a:xfrm>
          <a:prstGeom prst="rect">
            <a:avLst/>
          </a:prstGeom>
          <a:noFill/>
        </p:spPr>
        <p:txBody>
          <a:bodyPr wrap="square" rtlCol="0">
            <a:spAutoFit/>
          </a:bodyPr>
          <a:lstStyle/>
          <a:p>
            <a:pPr algn="ctr"/>
            <a:r>
              <a:rPr lang="en-US" dirty="0">
                <a:solidFill>
                  <a:schemeClr val="bg1"/>
                </a:solidFill>
              </a:rPr>
              <a:t>CHECKLIST</a:t>
            </a:r>
          </a:p>
        </p:txBody>
      </p:sp>
      <p:sp>
        <p:nvSpPr>
          <p:cNvPr id="13" name="Rounded Rectangle 12"/>
          <p:cNvSpPr/>
          <p:nvPr/>
        </p:nvSpPr>
        <p:spPr>
          <a:xfrm>
            <a:off x="1748548" y="1705882"/>
            <a:ext cx="7323265" cy="4421615"/>
          </a:xfrm>
          <a:prstGeom prst="roundRect">
            <a:avLst>
              <a:gd name="adj" fmla="val 4251"/>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t>
            </a:r>
          </a:p>
        </p:txBody>
      </p:sp>
      <p:sp>
        <p:nvSpPr>
          <p:cNvPr id="25" name="Rounded Rectangle 24"/>
          <p:cNvSpPr/>
          <p:nvPr/>
        </p:nvSpPr>
        <p:spPr>
          <a:xfrm>
            <a:off x="3338285" y="1950754"/>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331648" y="3301567"/>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346204" y="1924567"/>
            <a:ext cx="4347722" cy="981423"/>
          </a:xfrm>
          <a:prstGeom prst="rect">
            <a:avLst/>
          </a:prstGeom>
        </p:spPr>
        <p:txBody>
          <a:bodyPr vert="horz" wrap="square" rtlCol="0" anchor="b">
            <a:spAutoFit/>
          </a:bodyPr>
          <a:lstStyle/>
          <a:p>
            <a:pPr marR="0" lvl="0">
              <a:lnSpc>
                <a:spcPct val="107000"/>
              </a:lnSpc>
              <a:spcBef>
                <a:spcPts val="0"/>
              </a:spcBef>
              <a:spcAft>
                <a:spcPts val="0"/>
              </a:spcAft>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Obtain your UofL Cardinal Campus ID Card.               This ID will also let you use the city bus system TARC for free.</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p:cNvSpPr txBox="1"/>
          <p:nvPr/>
        </p:nvSpPr>
        <p:spPr>
          <a:xfrm>
            <a:off x="1710267" y="1058965"/>
            <a:ext cx="10481733" cy="430887"/>
          </a:xfrm>
          <a:prstGeom prst="rect">
            <a:avLst/>
          </a:prstGeom>
        </p:spPr>
        <p:txBody>
          <a:bodyPr vert="horz" wrap="square" rtlCol="0" anchor="b">
            <a:spAutoFit/>
          </a:bodyPr>
          <a:lstStyle/>
          <a:p>
            <a:pPr marL="0" marR="0" indent="0" algn="l" defTabSz="457200" rtl="0" eaLnBrk="1" fontAlgn="auto" latinLnBrk="0" hangingPunct="1">
              <a:lnSpc>
                <a:spcPct val="100000"/>
              </a:lnSpc>
              <a:spcBef>
                <a:spcPct val="0"/>
              </a:spcBef>
              <a:spcAft>
                <a:spcPts val="0"/>
              </a:spcAft>
              <a:buClrTx/>
              <a:buSzTx/>
              <a:buFontTx/>
              <a:buNone/>
              <a:tabLst/>
            </a:pPr>
            <a:r>
              <a:rPr lang="en-US" sz="2200" dirty="0">
                <a:latin typeface="Helvetica Neue Bold Condensed"/>
                <a:ea typeface="+mj-ea"/>
                <a:cs typeface="Helvetica Neue Bold Condensed"/>
              </a:rPr>
              <a:t>Upon your arrival </a:t>
            </a:r>
            <a:r>
              <a:rPr kumimoji="0" lang="en-US" sz="2200" b="0" i="0" u="none" strike="noStrike" kern="1200" cap="none" spc="0" normalizeH="0" baseline="0" noProof="0" dirty="0">
                <a:ln>
                  <a:noFill/>
                </a:ln>
                <a:effectLst/>
                <a:uLnTx/>
                <a:uFillTx/>
                <a:latin typeface="Helvetica Neue Bold Condensed"/>
                <a:ea typeface="+mj-ea"/>
                <a:cs typeface="Helvetica Neue Bold Condensed"/>
              </a:rPr>
              <a:t>make sure to complete all these</a:t>
            </a:r>
            <a:r>
              <a:rPr kumimoji="0" lang="en-US" sz="2200" b="0" i="0" u="none" strike="noStrike" kern="1200" cap="none" spc="0" normalizeH="0" noProof="0" dirty="0">
                <a:ln>
                  <a:noFill/>
                </a:ln>
                <a:effectLst/>
                <a:uLnTx/>
                <a:uFillTx/>
                <a:latin typeface="Helvetica Neue Bold Condensed"/>
                <a:ea typeface="+mj-ea"/>
                <a:cs typeface="Helvetica Neue Bold Condensed"/>
              </a:rPr>
              <a:t> steps </a:t>
            </a:r>
            <a:endParaRPr kumimoji="0" lang="en-US" sz="2200" b="0" i="0" u="none" strike="noStrike" kern="1200" cap="none" spc="0" normalizeH="0" baseline="0" noProof="0" dirty="0">
              <a:ln>
                <a:noFill/>
              </a:ln>
              <a:effectLst/>
              <a:uLnTx/>
              <a:uFillTx/>
              <a:latin typeface="Helvetica Neue Bold Condensed"/>
              <a:ea typeface="+mj-ea"/>
              <a:cs typeface="Helvetica Neue Bold Condensed"/>
            </a:endParaRPr>
          </a:p>
        </p:txBody>
      </p:sp>
      <p:sp>
        <p:nvSpPr>
          <p:cNvPr id="8" name="Rectangle 7"/>
          <p:cNvSpPr/>
          <p:nvPr/>
        </p:nvSpPr>
        <p:spPr>
          <a:xfrm>
            <a:off x="4338935" y="3167987"/>
            <a:ext cx="3511801" cy="968278"/>
          </a:xfrm>
          <a:prstGeom prst="rect">
            <a:avLst/>
          </a:prstGeom>
        </p:spPr>
        <p:txBody>
          <a:bodyPr wrap="square">
            <a:spAutoFit/>
          </a:bodyPr>
          <a:lstStyle/>
          <a:p>
            <a:pPr marR="0" lvl="0">
              <a:lnSpc>
                <a:spcPct val="107000"/>
              </a:lnSpc>
              <a:spcBef>
                <a:spcPts val="0"/>
              </a:spcBef>
              <a:spcAft>
                <a:spcPts val="800"/>
              </a:spcAft>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If you have any questions or need assistance, please contact the ISSS Office at isss@louisville.edu</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4357483" y="4485976"/>
            <a:ext cx="3741840" cy="923330"/>
          </a:xfrm>
          <a:prstGeom prst="rect">
            <a:avLst/>
          </a:prstGeom>
        </p:spPr>
        <p:txBody>
          <a:bodyPr vert="horz" wrap="square" rtlCol="0" anchor="b">
            <a:spAutoFit/>
          </a:bodyPr>
          <a:lstStyle/>
          <a:p>
            <a:pPr defTabSz="457200">
              <a:spcBef>
                <a:spcPct val="0"/>
              </a:spcBef>
            </a:pPr>
            <a:r>
              <a:rPr lang="en-US" b="1" dirty="0">
                <a:latin typeface="Calibri" panose="020F0502020204030204" pitchFamily="34" charset="0"/>
                <a:ea typeface="Calibri" panose="020F0502020204030204" pitchFamily="34" charset="0"/>
                <a:cs typeface="Times New Roman" panose="02020603050405020304" pitchFamily="18" charset="0"/>
              </a:rPr>
              <a:t>Report to your University of Louisville Department and let them know you have arrived.</a:t>
            </a:r>
            <a:endParaRPr kumimoji="0" lang="en-US" sz="2200" b="1"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3" name="Rounded Rectangle 22"/>
          <p:cNvSpPr/>
          <p:nvPr/>
        </p:nvSpPr>
        <p:spPr>
          <a:xfrm>
            <a:off x="3338285" y="4634838"/>
            <a:ext cx="584200" cy="565487"/>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558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7881" y="1015748"/>
            <a:ext cx="5169147" cy="5230066"/>
          </a:xfrm>
          <a:prstGeom prst="roundRect">
            <a:avLst>
              <a:gd name="adj" fmla="val 5304"/>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t>
            </a:r>
          </a:p>
        </p:txBody>
      </p:sp>
      <p:sp>
        <p:nvSpPr>
          <p:cNvPr id="2" name="TextBox 1"/>
          <p:cNvSpPr txBox="1"/>
          <p:nvPr/>
        </p:nvSpPr>
        <p:spPr>
          <a:xfrm>
            <a:off x="1325461" y="3670469"/>
            <a:ext cx="9966121" cy="492443"/>
          </a:xfrm>
          <a:prstGeom prst="rect">
            <a:avLst/>
          </a:prstGeom>
          <a:noFill/>
        </p:spPr>
        <p:txBody>
          <a:bodyPr wrap="square" rtlCol="0">
            <a:spAutoFit/>
          </a:bodyPr>
          <a:lstStyle/>
          <a:p>
            <a:r>
              <a:rPr lang="en-US" sz="1300" dirty="0">
                <a:solidFill>
                  <a:schemeClr val="bg1"/>
                </a:solidFill>
                <a:latin typeface="Helvetica Neue"/>
              </a:rPr>
              <a:t>    </a:t>
            </a:r>
          </a:p>
          <a:p>
            <a:pPr marL="285750" indent="-285750">
              <a:buFont typeface="Wingdings" panose="05000000000000000000" pitchFamily="2" charset="2"/>
              <a:buChar char="q"/>
            </a:pPr>
            <a:endParaRPr lang="en-US" sz="1300" dirty="0">
              <a:solidFill>
                <a:schemeClr val="bg1"/>
              </a:solidFill>
              <a:latin typeface="Helvetica Neue"/>
            </a:endParaRPr>
          </a:p>
        </p:txBody>
      </p:sp>
      <p:sp>
        <p:nvSpPr>
          <p:cNvPr id="4" name="TextBox 3"/>
          <p:cNvSpPr txBox="1"/>
          <p:nvPr/>
        </p:nvSpPr>
        <p:spPr>
          <a:xfrm>
            <a:off x="1748548" y="315011"/>
            <a:ext cx="9543034"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J1 SCHOLAR REMINDERS</a:t>
            </a:r>
          </a:p>
        </p:txBody>
      </p:sp>
      <p:sp>
        <p:nvSpPr>
          <p:cNvPr id="6" name="Rectangle 5"/>
          <p:cNvSpPr/>
          <p:nvPr/>
        </p:nvSpPr>
        <p:spPr>
          <a:xfrm>
            <a:off x="599999" y="6314299"/>
            <a:ext cx="11592001" cy="58065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b="1" dirty="0">
                <a:solidFill>
                  <a:schemeClr val="tx1"/>
                </a:solidFill>
              </a:rPr>
              <a:t>                          </a:t>
            </a:r>
          </a:p>
        </p:txBody>
      </p:sp>
      <p:sp>
        <p:nvSpPr>
          <p:cNvPr id="7" name="TextBox 6"/>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2"/>
              </a:rPr>
              <a:t>louisville.edu/</a:t>
            </a:r>
            <a:r>
              <a:rPr lang="en-US" sz="1500" dirty="0" err="1">
                <a:latin typeface="Helvetica Neue Bold Condensed"/>
                <a:ea typeface="+mj-ea"/>
                <a:cs typeface="Helvetica Neue Bold Condensed"/>
                <a:hlinkClick r:id="rId2"/>
              </a:rPr>
              <a:t>internationalcenter</a:t>
            </a:r>
            <a:r>
              <a:rPr lang="en-US" sz="1500" dirty="0">
                <a:latin typeface="Helvetica Neue Bold Condensed"/>
                <a:ea typeface="+mj-ea"/>
                <a:cs typeface="Helvetica Neue Bold Condensed"/>
                <a:hlinkClick r:id="rId2"/>
              </a:rPr>
              <a:t>/</a:t>
            </a:r>
            <a:r>
              <a:rPr lang="en-US" sz="1500" dirty="0" err="1">
                <a:latin typeface="Helvetica Neue Bold Condensed"/>
                <a:ea typeface="+mj-ea"/>
                <a:cs typeface="Helvetica Neue Bold Condensed"/>
                <a:hlinkClick r:id="rId2"/>
              </a:rPr>
              <a:t>isss</a:t>
            </a:r>
            <a:r>
              <a:rPr lang="en-US" sz="1500" dirty="0">
                <a:latin typeface="Helvetica Neue Bold Condensed"/>
                <a:ea typeface="+mj-ea"/>
                <a:cs typeface="Helvetica Neue Bold Condensed"/>
              </a:rPr>
              <a:t> </a:t>
            </a:r>
          </a:p>
        </p:txBody>
      </p:sp>
      <p:sp>
        <p:nvSpPr>
          <p:cNvPr id="10" name="Rectangle 9"/>
          <p:cNvSpPr/>
          <p:nvPr/>
        </p:nvSpPr>
        <p:spPr>
          <a:xfrm>
            <a:off x="0" y="3874103"/>
            <a:ext cx="537882" cy="2983897"/>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5211" y="3934890"/>
            <a:ext cx="202504" cy="2862322"/>
          </a:xfrm>
          <a:prstGeom prst="rect">
            <a:avLst/>
          </a:prstGeom>
          <a:noFill/>
        </p:spPr>
        <p:txBody>
          <a:bodyPr wrap="square" rtlCol="0">
            <a:spAutoFit/>
          </a:bodyPr>
          <a:lstStyle/>
          <a:p>
            <a:pPr algn="ctr"/>
            <a:r>
              <a:rPr lang="en-US" dirty="0">
                <a:solidFill>
                  <a:schemeClr val="bg1"/>
                </a:solidFill>
              </a:rPr>
              <a:t>CHECK</a:t>
            </a:r>
          </a:p>
          <a:p>
            <a:pPr algn="ctr"/>
            <a:endParaRPr lang="en-US" dirty="0">
              <a:solidFill>
                <a:schemeClr val="bg1"/>
              </a:solidFill>
            </a:endParaRPr>
          </a:p>
          <a:p>
            <a:pPr algn="ctr"/>
            <a:r>
              <a:rPr lang="en-US" dirty="0">
                <a:solidFill>
                  <a:schemeClr val="bg1"/>
                </a:solidFill>
              </a:rPr>
              <a:t>LIST</a:t>
            </a:r>
          </a:p>
        </p:txBody>
      </p:sp>
      <p:sp>
        <p:nvSpPr>
          <p:cNvPr id="13" name="Rounded Rectangle 12"/>
          <p:cNvSpPr/>
          <p:nvPr/>
        </p:nvSpPr>
        <p:spPr>
          <a:xfrm>
            <a:off x="5966453" y="1047275"/>
            <a:ext cx="5427401" cy="5230067"/>
          </a:xfrm>
          <a:prstGeom prst="roundRect">
            <a:avLst>
              <a:gd name="adj" fmla="val 6670"/>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t>
            </a:r>
          </a:p>
        </p:txBody>
      </p:sp>
      <p:sp>
        <p:nvSpPr>
          <p:cNvPr id="5" name="Rounded Rectangle 4"/>
          <p:cNvSpPr/>
          <p:nvPr/>
        </p:nvSpPr>
        <p:spPr>
          <a:xfrm>
            <a:off x="1011999" y="1266751"/>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033361" y="4166482"/>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377899" y="1462549"/>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403899" y="2545073"/>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537881" y="2822913"/>
            <a:ext cx="5169147"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37881" y="4053532"/>
            <a:ext cx="5169147"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966453" y="2307918"/>
            <a:ext cx="5423865" cy="8118"/>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020415" y="3808510"/>
            <a:ext cx="4139412" cy="2298771"/>
          </a:xfrm>
          <a:prstGeom prst="rect">
            <a:avLst/>
          </a:prstGeom>
        </p:spPr>
        <p:txBody>
          <a:bodyPr wrap="square">
            <a:spAutoFit/>
          </a:bodyPr>
          <a:lstStyle/>
          <a:p>
            <a:pPr marR="0" lvl="0">
              <a:lnSpc>
                <a:spcPct val="107000"/>
              </a:lnSpc>
              <a:spcBef>
                <a:spcPts val="0"/>
              </a:spcBef>
              <a:spcAft>
                <a:spcPts val="0"/>
              </a:spcAft>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Review the completion date on your DS2019. The form must reflect your correct status and/or information.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Times New Roman" panose="02020603050405020304" pitchFamily="18"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Keep your passport valid for six months into the future</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Times New Roman" panose="02020603050405020304" pitchFamily="18" charset="0"/>
              <a:buChar char="-"/>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Get travel signatures prior to travel; good for one year on page one DS2019 if leaving the United States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1653903" y="1001147"/>
            <a:ext cx="4067828" cy="1754326"/>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You are required to report any change of address </a:t>
            </a:r>
            <a:r>
              <a:rPr lang="en-US" b="1" dirty="0">
                <a:latin typeface="Calibri" panose="020F0502020204030204" pitchFamily="34" charset="0"/>
                <a:ea typeface="Calibri" panose="020F0502020204030204" pitchFamily="34" charset="0"/>
                <a:cs typeface="Times New Roman" panose="02020603050405020304" pitchFamily="18" charset="0"/>
              </a:rPr>
              <a:t>within 10 days of moving to a new </a:t>
            </a:r>
            <a:r>
              <a:rPr lang="en-US" dirty="0">
                <a:latin typeface="Calibri" panose="020F0502020204030204" pitchFamily="34" charset="0"/>
                <a:ea typeface="Calibri" panose="020F0502020204030204" pitchFamily="34" charset="0"/>
                <a:cs typeface="Times New Roman" panose="02020603050405020304" pitchFamily="18" charset="0"/>
              </a:rPr>
              <a:t>location.1) Go through the ULink to update your local address.  2) Send email to </a:t>
            </a:r>
            <a:r>
              <a:rPr lang="en-US" dirty="0">
                <a:latin typeface="Calibri" panose="020F0502020204030204" pitchFamily="34" charset="0"/>
                <a:ea typeface="Calibri" panose="020F0502020204030204" pitchFamily="34" charset="0"/>
                <a:cs typeface="Times New Roman" panose="02020603050405020304" pitchFamily="18" charset="0"/>
                <a:hlinkClick r:id="rId3"/>
              </a:rPr>
              <a:t>ISSS@louisville.edu</a:t>
            </a:r>
            <a:r>
              <a:rPr lang="en-US" dirty="0">
                <a:latin typeface="Calibri" panose="020F0502020204030204" pitchFamily="34" charset="0"/>
                <a:ea typeface="Calibri" panose="020F0502020204030204" pitchFamily="34" charset="0"/>
                <a:cs typeface="Times New Roman" panose="02020603050405020304" pitchFamily="18" charset="0"/>
              </a:rPr>
              <a:t> and provide your new address. </a:t>
            </a:r>
            <a:endParaRPr kumimoji="0" lang="en-US"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26" name="Rounded Rectangle 25"/>
          <p:cNvSpPr/>
          <p:nvPr/>
        </p:nvSpPr>
        <p:spPr>
          <a:xfrm>
            <a:off x="974062" y="2912770"/>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40211" y="2785842"/>
            <a:ext cx="4066817" cy="1200329"/>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Log in to your </a:t>
            </a:r>
            <a:r>
              <a:rPr lang="en-US" dirty="0">
                <a:latin typeface="Calibri" panose="020F0502020204030204" pitchFamily="34" charset="0"/>
                <a:ea typeface="Calibri" panose="020F0502020204030204" pitchFamily="34" charset="0"/>
                <a:cs typeface="Times New Roman" panose="02020603050405020304" pitchFamily="18" charset="0"/>
                <a:hlinkClick r:id="rId4"/>
              </a:rPr>
              <a:t>UofL email</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hlinkClick r:id="rId5"/>
              </a:rPr>
              <a:t>Blackboard</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dirty="0">
                <a:latin typeface="Calibri" panose="020F0502020204030204" pitchFamily="34" charset="0"/>
                <a:ea typeface="Calibri" panose="020F0502020204030204" pitchFamily="34" charset="0"/>
                <a:cs typeface="Times New Roman" panose="02020603050405020304" pitchFamily="18" charset="0"/>
                <a:hlinkClick r:id="rId6"/>
              </a:rPr>
              <a:t>ULink</a:t>
            </a:r>
            <a:r>
              <a:rPr lang="en-US" dirty="0">
                <a:latin typeface="Calibri" panose="020F0502020204030204" pitchFamily="34" charset="0"/>
                <a:ea typeface="Calibri" panose="020F0502020204030204" pitchFamily="34" charset="0"/>
                <a:cs typeface="Times New Roman" panose="02020603050405020304" pitchFamily="18" charset="0"/>
              </a:rPr>
              <a:t>, as well as sign into UofL Wi-Fi. If you are unable to log in, contact the </a:t>
            </a:r>
            <a:r>
              <a:rPr lang="en-US" dirty="0">
                <a:latin typeface="Calibri" panose="020F0502020204030204" pitchFamily="34" charset="0"/>
                <a:ea typeface="Calibri" panose="020F0502020204030204" pitchFamily="34" charset="0"/>
                <a:cs typeface="Times New Roman" panose="02020603050405020304" pitchFamily="18" charset="0"/>
                <a:hlinkClick r:id="rId7"/>
              </a:rPr>
              <a:t>IT Helpdesk</a:t>
            </a:r>
            <a:endParaRPr kumimoji="0" lang="en-US"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15" name="TextBox 14"/>
          <p:cNvSpPr txBox="1"/>
          <p:nvPr/>
        </p:nvSpPr>
        <p:spPr>
          <a:xfrm>
            <a:off x="1641789" y="4119154"/>
            <a:ext cx="3880727" cy="923330"/>
          </a:xfrm>
          <a:prstGeom prst="rect">
            <a:avLst/>
          </a:prstGeom>
        </p:spPr>
        <p:txBody>
          <a:bodyPr vert="horz" wrap="square" rtlCol="0" anchor="b">
            <a:spAutoFit/>
          </a:bodyPr>
          <a:lstStyle/>
          <a:p>
            <a:pPr defTabSz="457200">
              <a:spcBef>
                <a:spcPct val="0"/>
              </a:spcBef>
            </a:pPr>
            <a:r>
              <a:rPr lang="en-US" dirty="0">
                <a:latin typeface="Calibri" panose="020F0502020204030204" pitchFamily="34" charset="0"/>
                <a:ea typeface="Calibri" panose="020F0502020204030204" pitchFamily="34" charset="0"/>
                <a:cs typeface="Times New Roman" panose="02020603050405020304" pitchFamily="18" charset="0"/>
              </a:rPr>
              <a:t>Set-up and access your UofL e-mail account. All official communication from UofL will be sent to this account.</a:t>
            </a:r>
          </a:p>
        </p:txBody>
      </p:sp>
      <p:sp>
        <p:nvSpPr>
          <p:cNvPr id="30" name="Rounded Rectangle 29"/>
          <p:cNvSpPr/>
          <p:nvPr/>
        </p:nvSpPr>
        <p:spPr>
          <a:xfrm>
            <a:off x="1033361" y="5291475"/>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653029" y="5221162"/>
            <a:ext cx="4146370" cy="923330"/>
          </a:xfrm>
          <a:prstGeom prst="rect">
            <a:avLst/>
          </a:prstGeom>
        </p:spPr>
        <p:txBody>
          <a:bodyPr vert="horz" wrap="square" rtlCol="0" anchor="b">
            <a:spAutoFit/>
          </a:bodyPr>
          <a:lstStyle/>
          <a:p>
            <a:pPr defTabSz="457200">
              <a:spcBef>
                <a:spcPct val="0"/>
              </a:spcBef>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Attend other required orientations such as Graduate School, Human Resources and/or department orientations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Straight Connector 30"/>
          <p:cNvCxnSpPr/>
          <p:nvPr/>
        </p:nvCxnSpPr>
        <p:spPr>
          <a:xfrm>
            <a:off x="562109" y="5086440"/>
            <a:ext cx="5169147" cy="0"/>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78014" y="1417281"/>
            <a:ext cx="4063559" cy="685059"/>
          </a:xfrm>
          <a:prstGeom prst="rect">
            <a:avLst/>
          </a:prstGeom>
        </p:spPr>
        <p:txBody>
          <a:bodyPr vert="horz" wrap="square" rtlCol="0" anchor="b">
            <a:spAutoFit/>
          </a:bodyPr>
          <a:lstStyle/>
          <a:p>
            <a:pPr marR="0" lvl="0">
              <a:lnSpc>
                <a:spcPct val="107000"/>
              </a:lnSpc>
              <a:spcBef>
                <a:spcPts val="0"/>
              </a:spcBef>
              <a:spcAft>
                <a:spcPts val="0"/>
              </a:spcAft>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Review this information to obtain a local driver’s license. </a:t>
            </a: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8"/>
              </a:rPr>
              <a:t>Click here</a:t>
            </a: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7078014" y="2458869"/>
            <a:ext cx="3933825" cy="1261884"/>
          </a:xfrm>
          <a:prstGeom prst="rect">
            <a:avLst/>
          </a:prstGeom>
        </p:spPr>
        <p:txBody>
          <a:bodyPr vert="horz" wrap="square" rtlCol="0" anchor="b">
            <a:spAutoFit/>
          </a:bodyPr>
          <a:lstStyle/>
          <a:p>
            <a:pPr defTabSz="457200">
              <a:spcBef>
                <a:spcPct val="0"/>
              </a:spcBef>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Keep connected in our Facebook page www.facebook.com/UofL.ISSS and join our listserv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l" defTabSz="457200" rtl="0" eaLnBrk="1" fontAlgn="auto" latinLnBrk="0" hangingPunct="1">
              <a:lnSpc>
                <a:spcPct val="100000"/>
              </a:lnSpc>
              <a:spcBef>
                <a:spcPct val="0"/>
              </a:spcBef>
              <a:spcAft>
                <a:spcPts val="0"/>
              </a:spcAft>
              <a:buClrTx/>
              <a:buSzTx/>
              <a:buFontTx/>
              <a:buNone/>
              <a:tabLst/>
            </a:pPr>
            <a:endParaRPr kumimoji="0" lang="en-US" sz="2200" b="0" i="0" u="none" strike="noStrike" kern="1200" cap="none" spc="0" normalizeH="0" baseline="0" noProof="0" dirty="0">
              <a:ln>
                <a:noFill/>
              </a:ln>
              <a:solidFill>
                <a:srgbClr val="AD0000"/>
              </a:solidFill>
              <a:effectLst/>
              <a:uLnTx/>
              <a:uFillTx/>
              <a:latin typeface="Helvetica Neue Bold Condensed"/>
              <a:ea typeface="+mj-ea"/>
              <a:cs typeface="Helvetica Neue Bold Condensed"/>
            </a:endParaRPr>
          </a:p>
        </p:txBody>
      </p:sp>
      <p:sp>
        <p:nvSpPr>
          <p:cNvPr id="39" name="Rounded Rectangle 38"/>
          <p:cNvSpPr/>
          <p:nvPr/>
        </p:nvSpPr>
        <p:spPr>
          <a:xfrm>
            <a:off x="6377899" y="3866589"/>
            <a:ext cx="584200" cy="558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951750" y="3648242"/>
            <a:ext cx="5423865" cy="8118"/>
          </a:xfrm>
          <a:prstGeom prst="line">
            <a:avLst/>
          </a:prstGeom>
          <a:ln w="317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8018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txBox="1">
            <a:spLocks noGrp="1"/>
          </p:cNvSpPr>
          <p:nvPr>
            <p:ph type="subTitle" idx="1"/>
          </p:nvPr>
        </p:nvSpPr>
        <p:spPr>
          <a:xfrm>
            <a:off x="1605424" y="342046"/>
            <a:ext cx="8204200" cy="4524315"/>
          </a:xfrm>
          <a:prstGeom prst="rect">
            <a:avLst/>
          </a:prstGeom>
        </p:spPr>
        <p:txBody>
          <a:bodyPr vert="horz" wrap="square" rtlCol="0" anchor="b">
            <a:spAutoFit/>
          </a:bodyPr>
          <a:lstStyle/>
          <a:p>
            <a:pPr defTabSz="457200">
              <a:spcBef>
                <a:spcPct val="0"/>
              </a:spcBef>
            </a:pPr>
            <a:r>
              <a:rPr lang="en-US" b="1"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Congratulations, you have completed the </a:t>
            </a:r>
          </a:p>
          <a:p>
            <a:pPr defTabSz="457200">
              <a:spcBef>
                <a:spcPct val="0"/>
              </a:spcBef>
            </a:pPr>
            <a:r>
              <a:rPr lang="en-US" b="1"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mandatory J-1 Online Orientation. </a:t>
            </a:r>
          </a:p>
          <a:p>
            <a:pPr defTabSz="457200">
              <a:spcBef>
                <a:spcPct val="0"/>
              </a:spcBef>
            </a:pPr>
            <a:endParaRPr lang="en-US" b="1" i="1" dirty="0">
              <a:latin typeface="Calibri" panose="020F0502020204030204" pitchFamily="34" charset="0"/>
              <a:ea typeface="Calibri" panose="020F0502020204030204" pitchFamily="34" charset="0"/>
              <a:cs typeface="Times New Roman" panose="02020603050405020304" pitchFamily="18" charset="0"/>
            </a:endParaRPr>
          </a:p>
          <a:p>
            <a:pPr defTabSz="457200">
              <a:spcBef>
                <a:spcPct val="0"/>
              </a:spcBef>
            </a:pPr>
            <a:r>
              <a:rPr lang="en-US" b="1" dirty="0">
                <a:latin typeface="Calibri" panose="020F0502020204030204" pitchFamily="34" charset="0"/>
                <a:ea typeface="Calibri" panose="020F0502020204030204" pitchFamily="34" charset="0"/>
                <a:cs typeface="Times New Roman" panose="02020603050405020304" pitchFamily="18" charset="0"/>
              </a:rPr>
              <a:t>Please email us at </a:t>
            </a:r>
            <a:r>
              <a:rPr lang="en-US" b="1" dirty="0">
                <a:latin typeface="Calibri" panose="020F0502020204030204" pitchFamily="34" charset="0"/>
                <a:ea typeface="Calibri" panose="020F0502020204030204" pitchFamily="34" charset="0"/>
                <a:cs typeface="Times New Roman" panose="02020603050405020304" pitchFamily="18" charset="0"/>
                <a:hlinkClick r:id="rId2"/>
              </a:rPr>
              <a:t>isss@louisville.edu</a:t>
            </a:r>
            <a:r>
              <a:rPr lang="en-US" b="1" dirty="0">
                <a:latin typeface="Calibri" panose="020F0502020204030204" pitchFamily="34" charset="0"/>
                <a:ea typeface="Calibri" panose="020F0502020204030204" pitchFamily="34" charset="0"/>
                <a:cs typeface="Times New Roman" panose="02020603050405020304" pitchFamily="18" charset="0"/>
              </a:rPr>
              <a:t> should you have any additional questions.</a:t>
            </a:r>
          </a:p>
          <a:p>
            <a:pPr defTabSz="457200">
              <a:spcBef>
                <a:spcPct val="0"/>
              </a:spcBef>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defTabSz="457200">
              <a:spcBef>
                <a:spcPct val="0"/>
              </a:spcBef>
            </a:pPr>
            <a:r>
              <a:rPr lang="en-US" b="1" dirty="0"/>
              <a:t>We look forward to meeting you soon and hope you will enjoy your stay at the University of Louisville!</a:t>
            </a:r>
          </a:p>
          <a:p>
            <a:pPr defTabSz="457200">
              <a:spcBef>
                <a:spcPct val="0"/>
              </a:spcBef>
            </a:pPr>
            <a:endParaRPr lang="en-US" b="1" i="1" dirty="0">
              <a:latin typeface="Calibri" panose="020F0502020204030204" pitchFamily="34" charset="0"/>
              <a:ea typeface="Calibri" panose="020F0502020204030204" pitchFamily="34" charset="0"/>
              <a:cs typeface="Times New Roman" panose="02020603050405020304" pitchFamily="18" charset="0"/>
            </a:endParaRPr>
          </a:p>
          <a:p>
            <a:pPr defTabSz="457200">
              <a:spcBef>
                <a:spcPct val="0"/>
              </a:spcBef>
            </a:pPr>
            <a:r>
              <a:rPr lang="en-US" b="1" i="1" dirty="0">
                <a:latin typeface="Calibri" panose="020F0502020204030204" pitchFamily="34" charset="0"/>
                <a:ea typeface="Calibri" panose="020F0502020204030204" pitchFamily="34" charset="0"/>
                <a:cs typeface="Times New Roman" panose="02020603050405020304" pitchFamily="18" charset="0"/>
              </a:rPr>
              <a:t>Best Wishes,</a:t>
            </a:r>
          </a:p>
          <a:p>
            <a:pPr defTabSz="457200">
              <a:spcBef>
                <a:spcPct val="0"/>
              </a:spcBef>
            </a:pPr>
            <a:r>
              <a:rPr lang="en-US" b="1" i="1" dirty="0">
                <a:latin typeface="Calibri" panose="020F0502020204030204" pitchFamily="34" charset="0"/>
                <a:ea typeface="Calibri" panose="020F0502020204030204" pitchFamily="34" charset="0"/>
                <a:cs typeface="Times New Roman" panose="02020603050405020304" pitchFamily="18" charset="0"/>
              </a:rPr>
              <a:t>From the ISSS Staff</a:t>
            </a:r>
          </a:p>
          <a:p>
            <a:pPr defTabSz="457200">
              <a:spcBef>
                <a:spcPct val="0"/>
              </a:spcBef>
            </a:pPr>
            <a:endParaRPr lang="en-US" b="1"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505" y="3544866"/>
            <a:ext cx="3523988" cy="2642991"/>
          </a:xfrm>
          <a:prstGeom prst="rect">
            <a:avLst/>
          </a:prstGeom>
        </p:spPr>
      </p:pic>
    </p:spTree>
    <p:extLst>
      <p:ext uri="{BB962C8B-B14F-4D97-AF65-F5344CB8AC3E}">
        <p14:creationId xmlns:p14="http://schemas.microsoft.com/office/powerpoint/2010/main" val="1040824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75238" y="1116626"/>
            <a:ext cx="8448699" cy="5435638"/>
          </a:xfrm>
          <a:prstGeom prst="rect">
            <a:avLst/>
          </a:prstGeom>
        </p:spPr>
      </p:pic>
      <p:sp>
        <p:nvSpPr>
          <p:cNvPr id="2" name="TextBox 1"/>
          <p:cNvSpPr txBox="1"/>
          <p:nvPr/>
        </p:nvSpPr>
        <p:spPr>
          <a:xfrm>
            <a:off x="2253606" y="-539029"/>
            <a:ext cx="7306962" cy="369332"/>
          </a:xfrm>
          <a:prstGeom prst="rect">
            <a:avLst/>
          </a:prstGeom>
          <a:noFill/>
        </p:spPr>
        <p:txBody>
          <a:bodyPr wrap="square" rtlCol="0">
            <a:spAutoFit/>
          </a:bodyPr>
          <a:lstStyle/>
          <a:p>
            <a:r>
              <a:rPr lang="en-US" dirty="0"/>
              <a:t>MAPS FOR BOTH CAMPUS </a:t>
            </a:r>
          </a:p>
        </p:txBody>
      </p:sp>
      <p:sp>
        <p:nvSpPr>
          <p:cNvPr id="4" name="Oval 3"/>
          <p:cNvSpPr/>
          <p:nvPr/>
        </p:nvSpPr>
        <p:spPr>
          <a:xfrm>
            <a:off x="4570433" y="2245915"/>
            <a:ext cx="193040" cy="1828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93632" y="420545"/>
            <a:ext cx="7160454" cy="58477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200" b="1" dirty="0">
                <a:solidFill>
                  <a:srgbClr val="C00000"/>
                </a:solidFill>
                <a:latin typeface="Helvetica Neue"/>
              </a:rPr>
              <a:t>HEALTH SCIENCES CENTER</a:t>
            </a:r>
          </a:p>
        </p:txBody>
      </p:sp>
      <p:sp>
        <p:nvSpPr>
          <p:cNvPr id="8" name="Rectangle 7"/>
          <p:cNvSpPr/>
          <p:nvPr/>
        </p:nvSpPr>
        <p:spPr>
          <a:xfrm>
            <a:off x="-11502" y="6233653"/>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789909" y="6362399"/>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rPr>
              <a:t>louisville.edu/</a:t>
            </a:r>
            <a:r>
              <a:rPr lang="en-US" sz="1500" dirty="0" err="1">
                <a:latin typeface="Helvetica Neue Bold Condensed"/>
                <a:ea typeface="+mj-ea"/>
                <a:cs typeface="Helvetica Neue Bold Condensed"/>
              </a:rPr>
              <a:t>internationalcenter</a:t>
            </a:r>
            <a:r>
              <a:rPr lang="en-US" sz="1500" dirty="0">
                <a:latin typeface="Helvetica Neue Bold Condensed"/>
                <a:ea typeface="+mj-ea"/>
                <a:cs typeface="Helvetica Neue Bold Condensed"/>
              </a:rPr>
              <a:t>/</a:t>
            </a:r>
            <a:r>
              <a:rPr lang="en-US" sz="1500" dirty="0" err="1">
                <a:latin typeface="Helvetica Neue Bold Condensed"/>
                <a:ea typeface="+mj-ea"/>
                <a:cs typeface="Helvetica Neue Bold Condensed"/>
              </a:rPr>
              <a:t>isss</a:t>
            </a:r>
            <a:endParaRPr kumimoji="0" lang="en-US" sz="1500" b="0" i="0" u="none" strike="noStrike" kern="1200" cap="none" spc="0" normalizeH="0" baseline="0" noProof="0" dirty="0">
              <a:ln>
                <a:noFill/>
              </a:ln>
              <a:effectLst/>
              <a:uLnTx/>
              <a:uFillTx/>
              <a:latin typeface="Helvetica Neue Bold Condensed"/>
              <a:ea typeface="+mj-ea"/>
              <a:cs typeface="Helvetica Neue Bold Condensed"/>
            </a:endParaRPr>
          </a:p>
        </p:txBody>
      </p:sp>
      <p:sp>
        <p:nvSpPr>
          <p:cNvPr id="12" name="Rectangle 11"/>
          <p:cNvSpPr/>
          <p:nvPr/>
        </p:nvSpPr>
        <p:spPr>
          <a:xfrm>
            <a:off x="11502" y="6284169"/>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16" name="Rectangle 15"/>
          <p:cNvSpPr/>
          <p:nvPr/>
        </p:nvSpPr>
        <p:spPr>
          <a:xfrm>
            <a:off x="-1" y="4896740"/>
            <a:ext cx="888764" cy="1961260"/>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H</a:t>
            </a:r>
          </a:p>
          <a:p>
            <a:pPr algn="ctr"/>
            <a:r>
              <a:rPr lang="en-US" dirty="0"/>
              <a:t>  S</a:t>
            </a:r>
          </a:p>
          <a:p>
            <a:pPr algn="ctr"/>
            <a:r>
              <a:rPr lang="en-US" dirty="0"/>
              <a:t>  C</a:t>
            </a:r>
          </a:p>
          <a:p>
            <a:pPr algn="ctr"/>
            <a:endParaRPr lang="en-US" dirty="0"/>
          </a:p>
        </p:txBody>
      </p:sp>
      <p:sp>
        <p:nvSpPr>
          <p:cNvPr id="17" name="TextBox 16"/>
          <p:cNvSpPr txBox="1"/>
          <p:nvPr/>
        </p:nvSpPr>
        <p:spPr>
          <a:xfrm>
            <a:off x="134472" y="5199017"/>
            <a:ext cx="236702" cy="923330"/>
          </a:xfrm>
          <a:prstGeom prst="rect">
            <a:avLst/>
          </a:prstGeom>
          <a:noFill/>
        </p:spPr>
        <p:txBody>
          <a:bodyPr wrap="square" rtlCol="0">
            <a:spAutoFit/>
          </a:bodyPr>
          <a:lstStyle/>
          <a:p>
            <a:pPr algn="ctr"/>
            <a:r>
              <a:rPr lang="en-US" dirty="0">
                <a:solidFill>
                  <a:schemeClr val="bg1"/>
                </a:solidFill>
              </a:rPr>
              <a:t>MAP</a:t>
            </a:r>
          </a:p>
        </p:txBody>
      </p:sp>
      <p:sp>
        <p:nvSpPr>
          <p:cNvPr id="19" name="Rounded Rectangle 18"/>
          <p:cNvSpPr/>
          <p:nvPr/>
        </p:nvSpPr>
        <p:spPr>
          <a:xfrm>
            <a:off x="8843184" y="144701"/>
            <a:ext cx="3321458" cy="41299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20" name="Rectangle 19"/>
          <p:cNvSpPr/>
          <p:nvPr/>
        </p:nvSpPr>
        <p:spPr>
          <a:xfrm>
            <a:off x="8801469" y="108328"/>
            <a:ext cx="3367951" cy="1122215"/>
          </a:xfrm>
          <a:prstGeom prst="rect">
            <a:avLst/>
          </a:prstGeom>
        </p:spPr>
        <p:txBody>
          <a:bodyPr/>
          <a:lstStyle/>
          <a:p>
            <a:pPr lvl="0" algn="ctr"/>
            <a:endParaRPr lang="en-US" sz="1600" b="1" dirty="0">
              <a:latin typeface="Helvetica Neue"/>
            </a:endParaRPr>
          </a:p>
          <a:p>
            <a:pPr lvl="0" algn="ctr"/>
            <a:endParaRPr lang="en-US" sz="1600" b="1" dirty="0">
              <a:latin typeface="Helvetica Neue"/>
            </a:endParaRPr>
          </a:p>
          <a:p>
            <a:pPr lvl="0" algn="ctr"/>
            <a:r>
              <a:rPr lang="en-US" sz="1600" b="1" dirty="0">
                <a:latin typeface="Helvetica Neue"/>
              </a:rPr>
              <a:t>Health Sciences Center (HSC)</a:t>
            </a:r>
          </a:p>
          <a:p>
            <a:pPr lvl="0" algn="ctr"/>
            <a:r>
              <a:rPr lang="en-US" sz="1600" b="1" dirty="0">
                <a:latin typeface="Helvetica Neue"/>
              </a:rPr>
              <a:t> </a:t>
            </a:r>
          </a:p>
          <a:p>
            <a:pPr lvl="0" algn="ctr"/>
            <a:r>
              <a:rPr lang="en-US" sz="1600" dirty="0">
                <a:latin typeface="Helvetica Neue"/>
              </a:rPr>
              <a:t> </a:t>
            </a:r>
            <a:endParaRPr lang="en-US" sz="1500" dirty="0">
              <a:latin typeface="Helvetica Neue"/>
            </a:endParaRPr>
          </a:p>
        </p:txBody>
      </p:sp>
      <p:sp>
        <p:nvSpPr>
          <p:cNvPr id="21" name="TextBox 20"/>
          <p:cNvSpPr txBox="1"/>
          <p:nvPr/>
        </p:nvSpPr>
        <p:spPr>
          <a:xfrm>
            <a:off x="9104736" y="1005320"/>
            <a:ext cx="2798353" cy="2554545"/>
          </a:xfrm>
          <a:prstGeom prst="rect">
            <a:avLst/>
          </a:prstGeom>
          <a:noFill/>
        </p:spPr>
        <p:txBody>
          <a:bodyPr wrap="square" rtlCol="0">
            <a:spAutoFit/>
          </a:bodyPr>
          <a:lstStyle/>
          <a:p>
            <a:pPr algn="ctr"/>
            <a:r>
              <a:rPr lang="en-US" sz="1600" b="1" dirty="0">
                <a:solidFill>
                  <a:srgbClr val="C00000"/>
                </a:solidFill>
                <a:latin typeface="Helvetica Neue"/>
              </a:rPr>
              <a:t>Instructional </a:t>
            </a:r>
            <a:r>
              <a:rPr lang="en-US" sz="1600" b="1" dirty="0" err="1">
                <a:solidFill>
                  <a:srgbClr val="C00000"/>
                </a:solidFill>
                <a:latin typeface="Helvetica Neue"/>
              </a:rPr>
              <a:t>Bldg</a:t>
            </a:r>
            <a:r>
              <a:rPr lang="en-US" sz="1600" b="1" dirty="0">
                <a:solidFill>
                  <a:srgbClr val="C00000"/>
                </a:solidFill>
                <a:latin typeface="Helvetica Neue"/>
              </a:rPr>
              <a:t> Rm. 218</a:t>
            </a:r>
          </a:p>
          <a:p>
            <a:pPr algn="ctr"/>
            <a:endParaRPr lang="en-US" sz="1600" b="1" dirty="0">
              <a:solidFill>
                <a:srgbClr val="C00000"/>
              </a:solidFill>
              <a:latin typeface="Helvetica Neue"/>
            </a:endParaRPr>
          </a:p>
          <a:p>
            <a:pPr algn="ctr"/>
            <a:r>
              <a:rPr lang="en-US" sz="1600" b="1" dirty="0">
                <a:solidFill>
                  <a:srgbClr val="C00000"/>
                </a:solidFill>
                <a:latin typeface="Helvetica Neue"/>
              </a:rPr>
              <a:t>The ISSS staff are willing to meet students and scholars on the HSC, if requested. Please contact </a:t>
            </a:r>
            <a:r>
              <a:rPr lang="en-US" sz="1600" b="1" dirty="0">
                <a:solidFill>
                  <a:srgbClr val="C00000"/>
                </a:solidFill>
                <a:latin typeface="Helvetica Neue"/>
                <a:hlinkClick r:id="rId4"/>
              </a:rPr>
              <a:t>ISSS</a:t>
            </a:r>
            <a:r>
              <a:rPr lang="en-US" sz="1600" b="1" dirty="0">
                <a:solidFill>
                  <a:srgbClr val="C00000"/>
                </a:solidFill>
                <a:latin typeface="Helvetica Neue"/>
              </a:rPr>
              <a:t> if you need appointment or assistance.  </a:t>
            </a:r>
          </a:p>
          <a:p>
            <a:pPr algn="ctr"/>
            <a:endParaRPr lang="en-US" sz="1600" b="1" u="sng" dirty="0">
              <a:solidFill>
                <a:srgbClr val="C00000"/>
              </a:solidFill>
              <a:latin typeface="Helvetica Neue"/>
            </a:endParaRPr>
          </a:p>
        </p:txBody>
      </p:sp>
      <p:cxnSp>
        <p:nvCxnSpPr>
          <p:cNvPr id="29" name="Straight Arrow Connector 28"/>
          <p:cNvCxnSpPr>
            <a:cxnSpLocks/>
          </p:cNvCxnSpPr>
          <p:nvPr/>
        </p:nvCxnSpPr>
        <p:spPr>
          <a:xfrm flipV="1">
            <a:off x="4590496" y="1366117"/>
            <a:ext cx="4363590" cy="963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67C32819-6D23-45D1-901C-39018A2D1D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1514" y="4325192"/>
            <a:ext cx="2581792" cy="1936345"/>
          </a:xfrm>
          <a:prstGeom prst="rect">
            <a:avLst/>
          </a:prstGeom>
        </p:spPr>
      </p:pic>
      <p:pic>
        <p:nvPicPr>
          <p:cNvPr id="6" name="Picture 5">
            <a:extLst>
              <a:ext uri="{FF2B5EF4-FFF2-40B4-BE49-F238E27FC236}">
                <a16:creationId xmlns:a16="http://schemas.microsoft.com/office/drawing/2014/main" id="{5B0B7525-A18C-4466-8314-A3E2A6CA5E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4538" y="4331540"/>
            <a:ext cx="3197488" cy="1898898"/>
          </a:xfrm>
          <a:prstGeom prst="rect">
            <a:avLst/>
          </a:prstGeom>
        </p:spPr>
      </p:pic>
      <p:cxnSp>
        <p:nvCxnSpPr>
          <p:cNvPr id="22" name="Straight Arrow Connector 21">
            <a:extLst>
              <a:ext uri="{FF2B5EF4-FFF2-40B4-BE49-F238E27FC236}">
                <a16:creationId xmlns:a16="http://schemas.microsoft.com/office/drawing/2014/main" id="{02F0D7EF-1940-4C40-AE93-3666D2365B89}"/>
              </a:ext>
            </a:extLst>
          </p:cNvPr>
          <p:cNvCxnSpPr>
            <a:cxnSpLocks/>
          </p:cNvCxnSpPr>
          <p:nvPr/>
        </p:nvCxnSpPr>
        <p:spPr>
          <a:xfrm flipV="1">
            <a:off x="4489010" y="5527854"/>
            <a:ext cx="1125593" cy="165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0124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500035" y="3061809"/>
            <a:ext cx="2491663" cy="3171844"/>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104250" y="3061809"/>
            <a:ext cx="2491663" cy="3171844"/>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8967216" y="3066064"/>
            <a:ext cx="2491663" cy="1752121"/>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94431" y="3061809"/>
            <a:ext cx="2491663" cy="3171844"/>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143988" y="3009631"/>
            <a:ext cx="2482961" cy="3308598"/>
          </a:xfrm>
          <a:prstGeom prst="rect">
            <a:avLst/>
          </a:prstGeom>
          <a:noFill/>
        </p:spPr>
        <p:txBody>
          <a:bodyPr wrap="square" rtlCol="0">
            <a:spAutoFit/>
          </a:bodyPr>
          <a:lstStyle/>
          <a:p>
            <a:pPr algn="ctr"/>
            <a:r>
              <a:rPr lang="en-US" b="1" dirty="0">
                <a:effectLst/>
                <a:latin typeface="Helvetica Neue"/>
              </a:rPr>
              <a:t>Short-Term </a:t>
            </a:r>
            <a:r>
              <a:rPr lang="en-US" b="1" dirty="0">
                <a:latin typeface="Helvetica Neue"/>
              </a:rPr>
              <a:t>S</a:t>
            </a:r>
            <a:r>
              <a:rPr lang="en-US" b="1" dirty="0">
                <a:effectLst/>
                <a:latin typeface="Helvetica Neue"/>
              </a:rPr>
              <a:t>cholars </a:t>
            </a:r>
          </a:p>
          <a:p>
            <a:pPr algn="ctr"/>
            <a:endParaRPr lang="en-US" sz="1000" dirty="0">
              <a:latin typeface="Helvetica Neue"/>
            </a:endParaRPr>
          </a:p>
          <a:p>
            <a:pPr algn="ctr"/>
            <a:endParaRPr lang="en-US" sz="1000" dirty="0">
              <a:effectLst/>
              <a:latin typeface="Helvetica Neue"/>
            </a:endParaRPr>
          </a:p>
          <a:p>
            <a:pPr algn="ctr"/>
            <a:r>
              <a:rPr lang="en-US" sz="1200" dirty="0">
                <a:latin typeface="Helvetica Neue"/>
              </a:rPr>
              <a:t>They </a:t>
            </a:r>
            <a:r>
              <a:rPr lang="en-US" sz="1200" dirty="0">
                <a:effectLst/>
                <a:latin typeface="Helvetica Neue"/>
              </a:rPr>
              <a:t>are normally individuals who are professors or researchers in their country of residence who are coming to the United States for a </a:t>
            </a:r>
            <a:r>
              <a:rPr lang="en-US" sz="1200" dirty="0">
                <a:latin typeface="Helvetica Neue"/>
              </a:rPr>
              <a:t>short-term visit for the purpose of lecturing, observing, consulting, participating in seminars and professional activities. </a:t>
            </a:r>
            <a:r>
              <a:rPr lang="en-US" sz="1200" dirty="0">
                <a:effectLst/>
                <a:latin typeface="Helvetica Neue"/>
              </a:rPr>
              <a:t>Short-term scholars must have been awarded at least                                a Bachelor’s degree</a:t>
            </a:r>
            <a:r>
              <a:rPr lang="en-US" sz="1200" dirty="0">
                <a:latin typeface="Helvetica Neue"/>
              </a:rPr>
              <a:t>.</a:t>
            </a:r>
          </a:p>
          <a:p>
            <a:pPr algn="ctr"/>
            <a:endParaRPr lang="en-US" sz="1300" b="1" dirty="0">
              <a:solidFill>
                <a:schemeClr val="bg1"/>
              </a:solidFill>
              <a:latin typeface="Helvetica Neue"/>
            </a:endParaRPr>
          </a:p>
          <a:p>
            <a:pPr algn="ctr"/>
            <a:endParaRPr lang="en-US" sz="1300" b="1" dirty="0">
              <a:solidFill>
                <a:schemeClr val="bg1"/>
              </a:solidFill>
              <a:latin typeface="Helvetica Neue"/>
            </a:endParaRPr>
          </a:p>
          <a:p>
            <a:pPr algn="ctr"/>
            <a:r>
              <a:rPr lang="en-US" sz="1300" b="1" dirty="0">
                <a:solidFill>
                  <a:schemeClr val="bg1"/>
                </a:solidFill>
                <a:latin typeface="Helvetica Neue"/>
              </a:rPr>
              <a:t>Maximum stay: 6 Months</a:t>
            </a:r>
          </a:p>
        </p:txBody>
      </p:sp>
      <p:sp>
        <p:nvSpPr>
          <p:cNvPr id="4" name="TextBox 3"/>
          <p:cNvSpPr txBox="1"/>
          <p:nvPr/>
        </p:nvSpPr>
        <p:spPr>
          <a:xfrm>
            <a:off x="912637" y="3028496"/>
            <a:ext cx="2423496" cy="3262432"/>
          </a:xfrm>
          <a:prstGeom prst="rect">
            <a:avLst/>
          </a:prstGeom>
          <a:noFill/>
        </p:spPr>
        <p:txBody>
          <a:bodyPr wrap="square" rtlCol="0">
            <a:spAutoFit/>
          </a:bodyPr>
          <a:lstStyle/>
          <a:p>
            <a:pPr algn="ctr"/>
            <a:r>
              <a:rPr lang="en-US" b="1" dirty="0">
                <a:effectLst/>
                <a:latin typeface="Helvetica Neue"/>
              </a:rPr>
              <a:t>Research Scholars </a:t>
            </a:r>
          </a:p>
          <a:p>
            <a:pPr algn="ctr"/>
            <a:endParaRPr lang="en-US" dirty="0">
              <a:effectLst/>
              <a:latin typeface="Helvetica Neue"/>
            </a:endParaRPr>
          </a:p>
          <a:p>
            <a:pPr algn="ctr"/>
            <a:r>
              <a:rPr lang="en-US" sz="1200" dirty="0">
                <a:latin typeface="Helvetica Neue"/>
              </a:rPr>
              <a:t>They are </a:t>
            </a:r>
            <a:r>
              <a:rPr lang="en-US" sz="1200" dirty="0">
                <a:effectLst/>
                <a:latin typeface="Helvetica Neue"/>
              </a:rPr>
              <a:t>individuals primarily conducting research, observing, or consulting in connection with a research project. </a:t>
            </a:r>
            <a:r>
              <a:rPr lang="en-US" sz="1200" dirty="0">
                <a:latin typeface="Helvetica Neue"/>
              </a:rPr>
              <a:t>Research scholars m</a:t>
            </a:r>
            <a:r>
              <a:rPr lang="en-US" sz="1200" dirty="0">
                <a:effectLst/>
                <a:latin typeface="Helvetica Neue"/>
              </a:rPr>
              <a:t>ust have been awarded at least a Bachelor’s degree, and they </a:t>
            </a:r>
            <a:r>
              <a:rPr lang="en-US" sz="1200" dirty="0">
                <a:latin typeface="Helvetica Neue"/>
              </a:rPr>
              <a:t>c</a:t>
            </a:r>
            <a:r>
              <a:rPr lang="en-US" sz="1200" dirty="0">
                <a:effectLst/>
                <a:latin typeface="Helvetica Neue"/>
              </a:rPr>
              <a:t>an be in the U.S for a minimum of three weeks and a maximum of five years. They may also teach or lecture if allowed by sponsoring department.</a:t>
            </a:r>
          </a:p>
          <a:p>
            <a:pPr algn="ctr"/>
            <a:endParaRPr lang="en-US" sz="1300" b="1" dirty="0">
              <a:solidFill>
                <a:schemeClr val="bg1"/>
              </a:solidFill>
              <a:latin typeface="Helvetica Neue"/>
            </a:endParaRPr>
          </a:p>
          <a:p>
            <a:pPr algn="ctr"/>
            <a:r>
              <a:rPr lang="en-US" sz="1300" b="1" dirty="0">
                <a:solidFill>
                  <a:schemeClr val="bg1"/>
                </a:solidFill>
                <a:latin typeface="Helvetica Neue"/>
              </a:rPr>
              <a:t>Maximum stay: 5 Years</a:t>
            </a:r>
          </a:p>
        </p:txBody>
      </p:sp>
      <p:sp>
        <p:nvSpPr>
          <p:cNvPr id="5" name="TextBox 4"/>
          <p:cNvSpPr txBox="1"/>
          <p:nvPr/>
        </p:nvSpPr>
        <p:spPr>
          <a:xfrm>
            <a:off x="3425833" y="2997858"/>
            <a:ext cx="2582798" cy="3323987"/>
          </a:xfrm>
          <a:prstGeom prst="rect">
            <a:avLst/>
          </a:prstGeom>
          <a:noFill/>
        </p:spPr>
        <p:txBody>
          <a:bodyPr wrap="square" rtlCol="0">
            <a:spAutoFit/>
          </a:bodyPr>
          <a:lstStyle/>
          <a:p>
            <a:pPr algn="ctr"/>
            <a:r>
              <a:rPr lang="en-US" b="1" dirty="0">
                <a:effectLst/>
                <a:latin typeface="Helvetica Neue"/>
              </a:rPr>
              <a:t>Professors</a:t>
            </a:r>
            <a:r>
              <a:rPr lang="en-US" sz="1000" dirty="0">
                <a:effectLst/>
                <a:latin typeface="Helvetica Neue"/>
              </a:rPr>
              <a:t> </a:t>
            </a:r>
          </a:p>
          <a:p>
            <a:pPr algn="ctr"/>
            <a:endParaRPr lang="en-US" sz="1000" dirty="0">
              <a:latin typeface="Helvetica Neue"/>
            </a:endParaRPr>
          </a:p>
          <a:p>
            <a:pPr algn="ctr"/>
            <a:endParaRPr lang="en-US" sz="1200" dirty="0">
              <a:latin typeface="Helvetica Neue"/>
            </a:endParaRPr>
          </a:p>
          <a:p>
            <a:pPr algn="ctr"/>
            <a:r>
              <a:rPr lang="en-US" sz="1200" dirty="0">
                <a:latin typeface="Helvetica Neue"/>
              </a:rPr>
              <a:t>They </a:t>
            </a:r>
            <a:r>
              <a:rPr lang="en-US" sz="1200" dirty="0">
                <a:effectLst/>
                <a:latin typeface="Helvetica Neue"/>
              </a:rPr>
              <a:t>are individuals who primarily teach, lecture, observe, or consult at a postsecondary educational institution while in the United States. Professors </a:t>
            </a:r>
            <a:r>
              <a:rPr lang="en-US" sz="1200" dirty="0">
                <a:latin typeface="Helvetica Neue"/>
              </a:rPr>
              <a:t>m</a:t>
            </a:r>
            <a:r>
              <a:rPr lang="en-US" sz="1200" dirty="0">
                <a:effectLst/>
                <a:latin typeface="Helvetica Neue"/>
              </a:rPr>
              <a:t>ust have  been awarded at least a Bachelor’s degree, and they can be in the U.S for a minimum of three weeks and a maximum of five years.</a:t>
            </a:r>
          </a:p>
          <a:p>
            <a:pPr algn="ctr"/>
            <a:r>
              <a:rPr lang="en-US" sz="1200" dirty="0">
                <a:effectLst/>
                <a:latin typeface="Helvetica Neue"/>
              </a:rPr>
              <a:t>They may also conduct research if approved by sponsoring department</a:t>
            </a:r>
            <a:r>
              <a:rPr lang="en-US" sz="1000" dirty="0">
                <a:effectLst/>
                <a:latin typeface="Helvetica Neue"/>
              </a:rPr>
              <a:t>.</a:t>
            </a:r>
          </a:p>
          <a:p>
            <a:pPr algn="ctr"/>
            <a:endParaRPr lang="en-US" sz="1300" b="1" dirty="0">
              <a:solidFill>
                <a:schemeClr val="bg1"/>
              </a:solidFill>
              <a:latin typeface="Helvetica Neue"/>
            </a:endParaRPr>
          </a:p>
          <a:p>
            <a:pPr algn="ctr"/>
            <a:r>
              <a:rPr lang="en-US" sz="1300" b="1" dirty="0">
                <a:solidFill>
                  <a:schemeClr val="bg1"/>
                </a:solidFill>
                <a:latin typeface="Helvetica Neue"/>
              </a:rPr>
              <a:t>Maximum stay: 5 Years</a:t>
            </a:r>
          </a:p>
        </p:txBody>
      </p:sp>
      <p:sp>
        <p:nvSpPr>
          <p:cNvPr id="6" name="TextBox 5"/>
          <p:cNvSpPr txBox="1"/>
          <p:nvPr/>
        </p:nvSpPr>
        <p:spPr>
          <a:xfrm>
            <a:off x="8856134" y="3056038"/>
            <a:ext cx="2707664" cy="3893374"/>
          </a:xfrm>
          <a:prstGeom prst="rect">
            <a:avLst/>
          </a:prstGeom>
          <a:solidFill>
            <a:schemeClr val="bg1">
              <a:lumMod val="50000"/>
            </a:schemeClr>
          </a:solidFill>
        </p:spPr>
        <p:txBody>
          <a:bodyPr wrap="square" rtlCol="0">
            <a:spAutoFit/>
          </a:bodyPr>
          <a:lstStyle/>
          <a:p>
            <a:pPr algn="ctr"/>
            <a:r>
              <a:rPr lang="en-US" b="1" dirty="0">
                <a:effectLst/>
                <a:latin typeface="Helvetica Neue"/>
              </a:rPr>
              <a:t>Student Interns</a:t>
            </a:r>
          </a:p>
          <a:p>
            <a:pPr algn="ctr"/>
            <a:endParaRPr lang="en-US" sz="1200" b="0" i="0" dirty="0">
              <a:solidFill>
                <a:srgbClr val="333333"/>
              </a:solidFill>
              <a:effectLst/>
              <a:latin typeface="proxima-nova"/>
            </a:endParaRPr>
          </a:p>
          <a:p>
            <a:pPr algn="ctr"/>
            <a:r>
              <a:rPr lang="en-US" sz="1200" i="0" dirty="0">
                <a:solidFill>
                  <a:srgbClr val="333333"/>
                </a:solidFill>
                <a:effectLst/>
                <a:latin typeface="Helvetica Neue"/>
              </a:rPr>
              <a:t>The primary objectives of the J-1 student intern programs are to enhance the skills and expertise of exchange visitors in their academic or occupational fields through participation in structured and guided work-based training and internship programs and to improve participants' knowledge of American techniques, methodologies, and technology.</a:t>
            </a:r>
            <a:endParaRPr lang="en-US" sz="800" i="0" dirty="0">
              <a:solidFill>
                <a:srgbClr val="333333"/>
              </a:solidFill>
              <a:effectLst/>
              <a:latin typeface="Helvetica Neue"/>
            </a:endParaRPr>
          </a:p>
          <a:p>
            <a:pPr algn="ctr"/>
            <a:endParaRPr lang="en-US" sz="800" b="1" dirty="0">
              <a:solidFill>
                <a:schemeClr val="bg1"/>
              </a:solidFill>
              <a:latin typeface="Helvetica Neue"/>
            </a:endParaRPr>
          </a:p>
          <a:p>
            <a:pPr algn="ctr"/>
            <a:endParaRPr lang="en-US" sz="1200" b="1" dirty="0">
              <a:solidFill>
                <a:schemeClr val="bg1"/>
              </a:solidFill>
              <a:latin typeface="Helvetica Neue"/>
            </a:endParaRPr>
          </a:p>
          <a:p>
            <a:pPr algn="ctr"/>
            <a:r>
              <a:rPr lang="en-US" sz="1200" b="1" dirty="0">
                <a:solidFill>
                  <a:schemeClr val="bg1"/>
                </a:solidFill>
                <a:latin typeface="Helvetica Neue"/>
              </a:rPr>
              <a:t>Maximum stay:</a:t>
            </a:r>
          </a:p>
          <a:p>
            <a:pPr algn="ctr"/>
            <a:r>
              <a:rPr lang="en-US" sz="1200" b="1" dirty="0">
                <a:solidFill>
                  <a:schemeClr val="bg1"/>
                </a:solidFill>
                <a:latin typeface="Helvetica Neue"/>
              </a:rPr>
              <a:t>3-week minimum -12 Months</a:t>
            </a:r>
          </a:p>
          <a:p>
            <a:pPr algn="ctr"/>
            <a:endParaRPr lang="en-US" sz="1200" b="1" dirty="0">
              <a:solidFill>
                <a:schemeClr val="bg1"/>
              </a:solidFill>
              <a:latin typeface="Helvetica Neue"/>
            </a:endParaRPr>
          </a:p>
          <a:p>
            <a:pPr algn="ctr"/>
            <a:endParaRPr lang="en-US" sz="1200" b="1" dirty="0">
              <a:solidFill>
                <a:schemeClr val="bg1"/>
              </a:solidFill>
              <a:latin typeface="Helvetica Neue"/>
            </a:endParaRPr>
          </a:p>
          <a:p>
            <a:pPr algn="ctr"/>
            <a:r>
              <a:rPr lang="en-US" sz="1300" b="1" dirty="0">
                <a:solidFill>
                  <a:schemeClr val="bg1"/>
                </a:solidFill>
                <a:latin typeface="Helvetica Neue"/>
              </a:rPr>
              <a:t> </a:t>
            </a:r>
            <a:endParaRPr lang="en-US" sz="1000" b="1" dirty="0">
              <a:solidFill>
                <a:schemeClr val="bg1"/>
              </a:solidFill>
              <a:latin typeface="Helvetica Neue"/>
            </a:endParaRPr>
          </a:p>
        </p:txBody>
      </p:sp>
      <p:sp>
        <p:nvSpPr>
          <p:cNvPr id="8" name="TextBox 7"/>
          <p:cNvSpPr txBox="1"/>
          <p:nvPr/>
        </p:nvSpPr>
        <p:spPr>
          <a:xfrm>
            <a:off x="1757082" y="408154"/>
            <a:ext cx="10434918"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WHO IS A J-1 EXCHANGE VISITOR?</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035" y="1311741"/>
            <a:ext cx="2531403" cy="1688920"/>
          </a:xfrm>
          <a:prstGeom prst="roundRect">
            <a:avLst>
              <a:gd name="adj" fmla="val 50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431" y="1311741"/>
            <a:ext cx="2531403" cy="1688920"/>
          </a:xfrm>
          <a:prstGeom prst="roundRect">
            <a:avLst>
              <a:gd name="adj" fmla="val 349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978" t="15351" r="43052" b="8910"/>
          <a:stretch/>
        </p:blipFill>
        <p:spPr>
          <a:xfrm>
            <a:off x="6105639" y="1311741"/>
            <a:ext cx="2531403" cy="1688920"/>
          </a:xfrm>
          <a:prstGeom prst="roundRect">
            <a:avLst>
              <a:gd name="adj" fmla="val 532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9255" b="26378"/>
          <a:stretch/>
        </p:blipFill>
        <p:spPr>
          <a:xfrm>
            <a:off x="8977784" y="1293598"/>
            <a:ext cx="2531403" cy="1679431"/>
          </a:xfrm>
          <a:prstGeom prst="roundRect">
            <a:avLst>
              <a:gd name="adj" fmla="val 55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11502" y="6233653"/>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8789909" y="6362399"/>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rPr>
              <a:t>louisville.edu/</a:t>
            </a:r>
            <a:r>
              <a:rPr lang="en-US" sz="1500" dirty="0" err="1">
                <a:latin typeface="Helvetica Neue Bold Condensed"/>
                <a:ea typeface="+mj-ea"/>
                <a:cs typeface="Helvetica Neue Bold Condensed"/>
              </a:rPr>
              <a:t>internationalcenter</a:t>
            </a:r>
            <a:r>
              <a:rPr lang="en-US" sz="1500" dirty="0">
                <a:latin typeface="Helvetica Neue Bold Condensed"/>
                <a:ea typeface="+mj-ea"/>
                <a:cs typeface="Helvetica Neue Bold Condensed"/>
              </a:rPr>
              <a:t>/</a:t>
            </a:r>
            <a:r>
              <a:rPr lang="en-US" sz="1500" dirty="0" err="1">
                <a:latin typeface="Helvetica Neue Bold Condensed"/>
                <a:ea typeface="+mj-ea"/>
                <a:cs typeface="Helvetica Neue Bold Condensed"/>
              </a:rPr>
              <a:t>isss</a:t>
            </a:r>
            <a:endParaRPr kumimoji="0" lang="en-US" sz="1500" b="0" i="0" u="none" strike="noStrike" kern="1200" cap="none" spc="0" normalizeH="0" baseline="0" noProof="0" dirty="0">
              <a:ln>
                <a:noFill/>
              </a:ln>
              <a:effectLst/>
              <a:uLnTx/>
              <a:uFillTx/>
              <a:latin typeface="Helvetica Neue Bold Condensed"/>
              <a:ea typeface="+mj-ea"/>
              <a:cs typeface="Helvetica Neue Bold Condensed"/>
            </a:endParaRPr>
          </a:p>
        </p:txBody>
      </p:sp>
      <p:sp>
        <p:nvSpPr>
          <p:cNvPr id="19" name="Rectangle 18"/>
          <p:cNvSpPr/>
          <p:nvPr/>
        </p:nvSpPr>
        <p:spPr>
          <a:xfrm>
            <a:off x="-11502" y="6261488"/>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6"/>
              </a:rPr>
              <a:t>louisville.edu/</a:t>
            </a:r>
            <a:r>
              <a:rPr lang="en-US" sz="1500" dirty="0" err="1">
                <a:latin typeface="Helvetica Neue Bold Condensed"/>
                <a:ea typeface="+mj-ea"/>
                <a:cs typeface="Helvetica Neue Bold Condensed"/>
                <a:hlinkClick r:id="rId6"/>
              </a:rPr>
              <a:t>internationalcenter</a:t>
            </a:r>
            <a:r>
              <a:rPr lang="en-US" sz="1500" dirty="0">
                <a:latin typeface="Helvetica Neue Bold Condensed"/>
                <a:ea typeface="+mj-ea"/>
                <a:cs typeface="Helvetica Neue Bold Condensed"/>
                <a:hlinkClick r:id="rId6"/>
              </a:rPr>
              <a:t>/</a:t>
            </a:r>
            <a:r>
              <a:rPr lang="en-US" sz="1500" dirty="0" err="1">
                <a:latin typeface="Helvetica Neue Bold Condensed"/>
                <a:ea typeface="+mj-ea"/>
                <a:cs typeface="Helvetica Neue Bold Condensed"/>
                <a:hlinkClick r:id="rId6"/>
              </a:rPr>
              <a:t>isss</a:t>
            </a:r>
            <a:r>
              <a:rPr lang="en-US" sz="1500" dirty="0">
                <a:latin typeface="Helvetica Neue Bold Condensed"/>
                <a:ea typeface="+mj-ea"/>
                <a:cs typeface="Helvetica Neue Bold Condensed"/>
              </a:rPr>
              <a:t> </a:t>
            </a:r>
          </a:p>
        </p:txBody>
      </p:sp>
      <p:sp>
        <p:nvSpPr>
          <p:cNvPr id="15" name="Rectangle 14"/>
          <p:cNvSpPr/>
          <p:nvPr/>
        </p:nvSpPr>
        <p:spPr>
          <a:xfrm>
            <a:off x="10762" y="2662519"/>
            <a:ext cx="457382" cy="4195482"/>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17016" y="2788024"/>
            <a:ext cx="244470" cy="3970318"/>
          </a:xfrm>
          <a:prstGeom prst="rect">
            <a:avLst/>
          </a:prstGeom>
          <a:noFill/>
        </p:spPr>
        <p:txBody>
          <a:bodyPr wrap="square" rtlCol="0">
            <a:spAutoFit/>
          </a:bodyPr>
          <a:lstStyle/>
          <a:p>
            <a:pPr algn="ctr"/>
            <a:r>
              <a:rPr lang="en-US" dirty="0">
                <a:solidFill>
                  <a:schemeClr val="bg1"/>
                </a:solidFill>
              </a:rPr>
              <a:t>J-1</a:t>
            </a:r>
          </a:p>
          <a:p>
            <a:pPr algn="ctr"/>
            <a:r>
              <a:rPr lang="en-US" dirty="0">
                <a:solidFill>
                  <a:schemeClr val="bg1"/>
                </a:solidFill>
              </a:rPr>
              <a:t> CATEGORIES </a:t>
            </a:r>
          </a:p>
        </p:txBody>
      </p:sp>
    </p:spTree>
    <p:extLst>
      <p:ext uri="{BB962C8B-B14F-4D97-AF65-F5344CB8AC3E}">
        <p14:creationId xmlns:p14="http://schemas.microsoft.com/office/powerpoint/2010/main" val="413835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76636" y="1154180"/>
            <a:ext cx="10880125" cy="4849620"/>
          </a:xfrm>
          <a:prstGeom prst="roundRect">
            <a:avLst>
              <a:gd name="adj" fmla="val 3976"/>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836434" y="1462021"/>
            <a:ext cx="10390365" cy="1538883"/>
          </a:xfrm>
          <a:prstGeom prst="rect">
            <a:avLst/>
          </a:prstGeom>
          <a:noFill/>
        </p:spPr>
        <p:txBody>
          <a:bodyPr wrap="square" rtlCol="0">
            <a:spAutoFit/>
          </a:bodyPr>
          <a:lstStyle/>
          <a:p>
            <a:pPr algn="ctr"/>
            <a:r>
              <a:rPr lang="en-US" dirty="0">
                <a:solidFill>
                  <a:schemeClr val="bg1"/>
                </a:solidFill>
                <a:latin typeface="Helvetica Neue"/>
              </a:rPr>
              <a:t>It is critical that you maintain your legal status while in the United States. Please visit the International Student &amp; Scholars Service’s (ISSS) website at: </a:t>
            </a:r>
            <a:r>
              <a:rPr lang="en-US" sz="4000" u="sng" dirty="0">
                <a:solidFill>
                  <a:schemeClr val="bg1"/>
                </a:solidFill>
                <a:latin typeface="Helvetica Neue"/>
                <a:hlinkClick r:id="rId2"/>
              </a:rPr>
              <a:t>www.louisville.edu/internationalcenter/isss</a:t>
            </a:r>
            <a:r>
              <a:rPr lang="en-US" sz="4000" u="sng" dirty="0">
                <a:solidFill>
                  <a:schemeClr val="bg1"/>
                </a:solidFill>
                <a:latin typeface="Helvetica Neue"/>
              </a:rPr>
              <a:t> </a:t>
            </a:r>
          </a:p>
          <a:p>
            <a:pPr algn="ctr"/>
            <a:endParaRPr lang="en-US" dirty="0">
              <a:solidFill>
                <a:schemeClr val="bg1"/>
              </a:solidFill>
              <a:latin typeface="Helvetica Neue"/>
            </a:endParaRPr>
          </a:p>
        </p:txBody>
      </p:sp>
      <p:sp>
        <p:nvSpPr>
          <p:cNvPr id="3" name="TextBox 2"/>
          <p:cNvSpPr txBox="1"/>
          <p:nvPr/>
        </p:nvSpPr>
        <p:spPr>
          <a:xfrm>
            <a:off x="1757082" y="408154"/>
            <a:ext cx="10434918" cy="600164"/>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300" b="1" dirty="0">
                <a:solidFill>
                  <a:srgbClr val="C00000"/>
                </a:solidFill>
                <a:latin typeface="Helvetica Neue"/>
              </a:rPr>
              <a:t>MAINTAINING STATUS AS AN EXCHANGE VISITOR</a:t>
            </a:r>
          </a:p>
        </p:txBody>
      </p:sp>
      <p:sp>
        <p:nvSpPr>
          <p:cNvPr id="8" name="TextBox 7"/>
          <p:cNvSpPr txBox="1"/>
          <p:nvPr/>
        </p:nvSpPr>
        <p:spPr>
          <a:xfrm>
            <a:off x="2011083" y="5560749"/>
            <a:ext cx="8416726" cy="646331"/>
          </a:xfrm>
          <a:prstGeom prst="rect">
            <a:avLst/>
          </a:prstGeom>
          <a:noFill/>
        </p:spPr>
        <p:txBody>
          <a:bodyPr wrap="square" rtlCol="0">
            <a:spAutoFit/>
          </a:bodyPr>
          <a:lstStyle/>
          <a:p>
            <a:r>
              <a:rPr lang="en-US" dirty="0">
                <a:solidFill>
                  <a:schemeClr val="bg1"/>
                </a:solidFill>
                <a:latin typeface="Helvetica Neue"/>
              </a:rPr>
              <a:t> Exchange Visitors must be aware of and comply fully with these guidelines. </a:t>
            </a:r>
          </a:p>
          <a:p>
            <a:endParaRPr lang="en-US" dirty="0">
              <a:latin typeface="Helvetica Neue"/>
            </a:endParaRPr>
          </a:p>
        </p:txBody>
      </p:sp>
      <p:sp>
        <p:nvSpPr>
          <p:cNvPr id="11" name="Rectangle 10"/>
          <p:cNvSpPr/>
          <p:nvPr/>
        </p:nvSpPr>
        <p:spPr>
          <a:xfrm>
            <a:off x="6105139" y="3387215"/>
            <a:ext cx="1923987" cy="1933495"/>
          </a:xfrm>
          <a:prstGeom prst="rect">
            <a:avLst/>
          </a:prstGeom>
          <a:noFill/>
          <a:ln w="2857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764919" y="3400109"/>
            <a:ext cx="1923987" cy="1933495"/>
          </a:xfrm>
          <a:prstGeom prst="rect">
            <a:avLst/>
          </a:prstGeom>
          <a:solidFill>
            <a:schemeClr val="tx1"/>
          </a:solidFill>
          <a:ln w="2857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5753171" y="4658753"/>
            <a:ext cx="314405" cy="303211"/>
          </a:xfrm>
          <a:prstGeom prst="rightArrow">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091633" y="3314387"/>
            <a:ext cx="2083998" cy="954107"/>
          </a:xfrm>
          <a:prstGeom prst="rect">
            <a:avLst/>
          </a:prstGeom>
          <a:noFill/>
        </p:spPr>
        <p:txBody>
          <a:bodyPr wrap="square" rtlCol="0">
            <a:spAutoFit/>
          </a:bodyPr>
          <a:lstStyle/>
          <a:p>
            <a:r>
              <a:rPr lang="en-US" sz="1400" b="1" dirty="0">
                <a:latin typeface="Helvetica Neue"/>
              </a:rPr>
              <a:t>Click </a:t>
            </a:r>
            <a:r>
              <a:rPr lang="en-US" sz="1400" b="1" dirty="0">
                <a:latin typeface="Helvetica Neue"/>
                <a:hlinkClick r:id="rId3"/>
              </a:rPr>
              <a:t>here</a:t>
            </a:r>
            <a:r>
              <a:rPr lang="en-US" sz="1400" b="1" dirty="0">
                <a:latin typeface="Helvetica Neue"/>
              </a:rPr>
              <a:t> to visit Exchange Visitor Program Welcome Brochure </a:t>
            </a:r>
          </a:p>
        </p:txBody>
      </p:sp>
      <p:sp>
        <p:nvSpPr>
          <p:cNvPr id="15" name="Rectangle 14"/>
          <p:cNvSpPr/>
          <p:nvPr/>
        </p:nvSpPr>
        <p:spPr>
          <a:xfrm>
            <a:off x="-11502" y="6233653"/>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789909" y="6362399"/>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rPr>
              <a:t>louisville.edu/</a:t>
            </a:r>
            <a:r>
              <a:rPr lang="en-US" sz="1500" dirty="0" err="1">
                <a:latin typeface="Helvetica Neue Bold Condensed"/>
                <a:ea typeface="+mj-ea"/>
                <a:cs typeface="Helvetica Neue Bold Condensed"/>
              </a:rPr>
              <a:t>internationalcenter</a:t>
            </a:r>
            <a:r>
              <a:rPr lang="en-US" sz="1500" dirty="0">
                <a:latin typeface="Helvetica Neue Bold Condensed"/>
                <a:ea typeface="+mj-ea"/>
                <a:cs typeface="Helvetica Neue Bold Condensed"/>
              </a:rPr>
              <a:t>/</a:t>
            </a:r>
            <a:r>
              <a:rPr lang="en-US" sz="1500" dirty="0" err="1">
                <a:latin typeface="Helvetica Neue Bold Condensed"/>
                <a:ea typeface="+mj-ea"/>
                <a:cs typeface="Helvetica Neue Bold Condensed"/>
              </a:rPr>
              <a:t>isss</a:t>
            </a:r>
            <a:endParaRPr kumimoji="0" lang="en-US" sz="1500" b="0" i="0" u="none" strike="noStrike" kern="1200" cap="none" spc="0" normalizeH="0" baseline="0" noProof="0" dirty="0">
              <a:ln>
                <a:noFill/>
              </a:ln>
              <a:effectLst/>
              <a:uLnTx/>
              <a:uFillTx/>
              <a:latin typeface="Helvetica Neue Bold Condensed"/>
              <a:ea typeface="+mj-ea"/>
              <a:cs typeface="Helvetica Neue Bold Condensed"/>
            </a:endParaRPr>
          </a:p>
        </p:txBody>
      </p:sp>
      <p:sp>
        <p:nvSpPr>
          <p:cNvPr id="17" name="Rectangle 16"/>
          <p:cNvSpPr/>
          <p:nvPr/>
        </p:nvSpPr>
        <p:spPr>
          <a:xfrm>
            <a:off x="0" y="6260226"/>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4"/>
              </a:rPr>
              <a:t>louisville.edu/</a:t>
            </a:r>
            <a:r>
              <a:rPr lang="en-US" sz="1500" dirty="0" err="1">
                <a:latin typeface="Helvetica Neue Bold Condensed"/>
                <a:ea typeface="+mj-ea"/>
                <a:cs typeface="Helvetica Neue Bold Condensed"/>
                <a:hlinkClick r:id="rId4"/>
              </a:rPr>
              <a:t>internationalcenter</a:t>
            </a:r>
            <a:r>
              <a:rPr lang="en-US" sz="1500" dirty="0">
                <a:latin typeface="Helvetica Neue Bold Condensed"/>
                <a:ea typeface="+mj-ea"/>
                <a:cs typeface="Helvetica Neue Bold Condensed"/>
                <a:hlinkClick r:id="rId4"/>
              </a:rPr>
              <a:t>/</a:t>
            </a:r>
            <a:r>
              <a:rPr lang="en-US" sz="1500" dirty="0" err="1">
                <a:latin typeface="Helvetica Neue Bold Condensed"/>
                <a:ea typeface="+mj-ea"/>
                <a:cs typeface="Helvetica Neue Bold Condensed"/>
                <a:hlinkClick r:id="rId4"/>
              </a:rPr>
              <a:t>isss</a:t>
            </a:r>
            <a:r>
              <a:rPr lang="en-US" sz="1500" dirty="0">
                <a:latin typeface="Helvetica Neue Bold Condensed"/>
                <a:ea typeface="+mj-ea"/>
                <a:cs typeface="Helvetica Neue Bold Condensed"/>
              </a:rPr>
              <a:t> </a:t>
            </a:r>
          </a:p>
        </p:txBody>
      </p:sp>
      <p:sp>
        <p:nvSpPr>
          <p:cNvPr id="5" name="Rectangle 4"/>
          <p:cNvSpPr/>
          <p:nvPr/>
        </p:nvSpPr>
        <p:spPr>
          <a:xfrm>
            <a:off x="10762" y="4961964"/>
            <a:ext cx="437473" cy="1896036"/>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27631" y="4961964"/>
            <a:ext cx="223644" cy="1754326"/>
          </a:xfrm>
          <a:prstGeom prst="rect">
            <a:avLst/>
          </a:prstGeom>
          <a:noFill/>
        </p:spPr>
        <p:txBody>
          <a:bodyPr wrap="square" rtlCol="0">
            <a:spAutoFit/>
          </a:bodyPr>
          <a:lstStyle/>
          <a:p>
            <a:pPr algn="ctr"/>
            <a:r>
              <a:rPr lang="en-US" dirty="0">
                <a:solidFill>
                  <a:schemeClr val="bg1"/>
                </a:solidFill>
              </a:rPr>
              <a:t>STATUS </a:t>
            </a:r>
          </a:p>
        </p:txBody>
      </p:sp>
      <p:sp>
        <p:nvSpPr>
          <p:cNvPr id="10" name="TextBox 9"/>
          <p:cNvSpPr txBox="1"/>
          <p:nvPr/>
        </p:nvSpPr>
        <p:spPr>
          <a:xfrm>
            <a:off x="3739250" y="3627254"/>
            <a:ext cx="1922044" cy="1446550"/>
          </a:xfrm>
          <a:prstGeom prst="rect">
            <a:avLst/>
          </a:prstGeom>
          <a:noFill/>
        </p:spPr>
        <p:txBody>
          <a:bodyPr wrap="square" rtlCol="0">
            <a:spAutoFit/>
          </a:bodyPr>
          <a:lstStyle/>
          <a:p>
            <a:pPr algn="ctr"/>
            <a:r>
              <a:rPr lang="en-US" sz="1400" dirty="0">
                <a:solidFill>
                  <a:schemeClr val="bg1"/>
                </a:solidFill>
                <a:latin typeface="Helvetica Neue"/>
              </a:rPr>
              <a:t>Please review the Exchange Visitor Program Welcome Brochure from the Department of State</a:t>
            </a:r>
          </a:p>
          <a:p>
            <a:pPr algn="ctr"/>
            <a:endParaRPr lang="en-US" dirty="0">
              <a:solidFill>
                <a:schemeClr val="bg1"/>
              </a:solidFill>
              <a:latin typeface="Helvetica Neue"/>
            </a:endParaRPr>
          </a:p>
        </p:txBody>
      </p:sp>
      <p:pic>
        <p:nvPicPr>
          <p:cNvPr id="19" name="Picture 18">
            <a:extLst>
              <a:ext uri="{FF2B5EF4-FFF2-40B4-BE49-F238E27FC236}">
                <a16:creationId xmlns:a16="http://schemas.microsoft.com/office/drawing/2014/main" id="{1E57381F-5BDA-7011-AD5E-C6D5828E7F46}"/>
              </a:ext>
            </a:extLst>
          </p:cNvPr>
          <p:cNvPicPr>
            <a:picLocks noChangeAspect="1"/>
          </p:cNvPicPr>
          <p:nvPr/>
        </p:nvPicPr>
        <p:blipFill>
          <a:blip r:embed="rId5"/>
          <a:stretch>
            <a:fillRect/>
          </a:stretch>
        </p:blipFill>
        <p:spPr>
          <a:xfrm>
            <a:off x="6145327" y="3383781"/>
            <a:ext cx="1872510" cy="1933495"/>
          </a:xfrm>
          <a:prstGeom prst="rect">
            <a:avLst/>
          </a:prstGeom>
        </p:spPr>
      </p:pic>
    </p:spTree>
    <p:extLst>
      <p:ext uri="{BB962C8B-B14F-4D97-AF65-F5344CB8AC3E}">
        <p14:creationId xmlns:p14="http://schemas.microsoft.com/office/powerpoint/2010/main" val="63044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66699" y="1198438"/>
            <a:ext cx="10880125" cy="5176930"/>
          </a:xfrm>
          <a:prstGeom prst="roundRect">
            <a:avLst>
              <a:gd name="adj" fmla="val 7046"/>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937846" y="1406573"/>
            <a:ext cx="2536200" cy="3139321"/>
          </a:xfrm>
          <a:prstGeom prst="rect">
            <a:avLst/>
          </a:prstGeom>
          <a:solidFill>
            <a:schemeClr val="bg1">
              <a:alpha val="62000"/>
            </a:schemeClr>
          </a:solidFill>
          <a:ln>
            <a:solidFill>
              <a:schemeClr val="bg2">
                <a:alpha val="53000"/>
              </a:schemeClr>
            </a:solidFill>
          </a:ln>
          <a:effectLst>
            <a:softEdge rad="0"/>
          </a:effectLst>
        </p:spPr>
        <p:txBody>
          <a:bodyPr wrap="square">
            <a:spAutoFit/>
          </a:bodyPr>
          <a:lstStyle/>
          <a:p>
            <a:r>
              <a:rPr lang="en-US" sz="2000" b="1" dirty="0">
                <a:solidFill>
                  <a:srgbClr val="C00000"/>
                </a:solidFill>
                <a:latin typeface="Helvetica Neue"/>
                <a:ea typeface="Calibri" panose="020F0502020204030204" pitchFamily="34" charset="0"/>
                <a:cs typeface="Times New Roman" panose="02020603050405020304" pitchFamily="18" charset="0"/>
              </a:rPr>
              <a:t>Objectives of Being a J-1 Scholar </a:t>
            </a:r>
          </a:p>
          <a:p>
            <a:pPr algn="just"/>
            <a:endParaRPr lang="en-US" dirty="0">
              <a:solidFill>
                <a:schemeClr val="bg1"/>
              </a:solidFill>
              <a:latin typeface="Helvetica Neue"/>
              <a:ea typeface="Calibri" panose="020F0502020204030204" pitchFamily="34" charset="0"/>
              <a:cs typeface="Calibri" panose="020F0502020204030204" pitchFamily="34" charset="0"/>
            </a:endParaRPr>
          </a:p>
          <a:p>
            <a:pPr algn="ctr"/>
            <a:r>
              <a:rPr lang="en-US" sz="1200" b="1" dirty="0">
                <a:latin typeface="Helvetica Neue"/>
                <a:ea typeface="Calibri" panose="020F0502020204030204" pitchFamily="34" charset="0"/>
                <a:cs typeface="Calibri" panose="020F0502020204030204" pitchFamily="34" charset="0"/>
              </a:rPr>
              <a:t>The U.S. Department of State requires you to pursue your original objective for coming to the United States. As an exchange visitor, therefore, you are normally not allowed to change your category, and you are expected to carry out the activity in the field described in section 4 of your Form DS-2019. </a:t>
            </a:r>
          </a:p>
        </p:txBody>
      </p:sp>
      <p:sp>
        <p:nvSpPr>
          <p:cNvPr id="7" name="TextBox 6"/>
          <p:cNvSpPr txBox="1"/>
          <p:nvPr/>
        </p:nvSpPr>
        <p:spPr>
          <a:xfrm>
            <a:off x="8477339" y="1404338"/>
            <a:ext cx="2621902" cy="3447098"/>
          </a:xfrm>
          <a:prstGeom prst="rect">
            <a:avLst/>
          </a:prstGeom>
          <a:solidFill>
            <a:schemeClr val="bg1">
              <a:alpha val="49000"/>
            </a:schemeClr>
          </a:solidFill>
          <a:ln>
            <a:solidFill>
              <a:schemeClr val="bg2">
                <a:alpha val="40000"/>
              </a:schemeClr>
            </a:solidFill>
          </a:ln>
        </p:spPr>
        <p:txBody>
          <a:bodyPr wrap="square" rtlCol="0">
            <a:spAutoFit/>
          </a:bodyPr>
          <a:lstStyle/>
          <a:p>
            <a:pPr algn="ctr"/>
            <a:r>
              <a:rPr lang="en-US" sz="2000" b="1" dirty="0">
                <a:solidFill>
                  <a:srgbClr val="C00000"/>
                </a:solidFill>
                <a:latin typeface="Helvetica Neue"/>
                <a:ea typeface="Calibri" panose="020F0502020204030204" pitchFamily="34" charset="0"/>
                <a:cs typeface="Calibri" panose="020F0502020204030204" pitchFamily="34" charset="0"/>
              </a:rPr>
              <a:t>Coursework </a:t>
            </a:r>
          </a:p>
          <a:p>
            <a:pPr algn="ctr"/>
            <a:endParaRPr lang="en-US" dirty="0">
              <a:solidFill>
                <a:schemeClr val="bg1"/>
              </a:solidFill>
              <a:latin typeface="Helvetica Neue"/>
              <a:ea typeface="Calibri" panose="020F0502020204030204" pitchFamily="34" charset="0"/>
              <a:cs typeface="Calibri" panose="020F0502020204030204" pitchFamily="34" charset="0"/>
            </a:endParaRPr>
          </a:p>
          <a:p>
            <a:pPr algn="ctr"/>
            <a:r>
              <a:rPr lang="en-US" sz="1200" b="1" dirty="0">
                <a:latin typeface="Helvetica Neue"/>
                <a:ea typeface="Calibri" panose="020F0502020204030204" pitchFamily="34" charset="0"/>
                <a:cs typeface="Calibri" panose="020F0502020204030204" pitchFamily="34" charset="0"/>
              </a:rPr>
              <a:t>A J-1 research scholar, professor, or short-term scholar may take courses. You may engage in incidental study, but research or teaching must remain your primary activity. If you should decide to become a full-time student as your primary objective, it would be necessary to change to a student immigration status. Also, you may not accept a graduate assistantship or fellowship unless you are on a J1 or F1 degree seeking student visa.</a:t>
            </a:r>
            <a:r>
              <a:rPr lang="en-US" sz="1200" b="1" dirty="0">
                <a:solidFill>
                  <a:srgbClr val="C00000"/>
                </a:solidFill>
                <a:latin typeface="Helvetica Neue"/>
                <a:ea typeface="Calibri" panose="020F0502020204030204" pitchFamily="34" charset="0"/>
                <a:cs typeface="Calibri" panose="020F0502020204030204" pitchFamily="34" charset="0"/>
              </a:rPr>
              <a:t> </a:t>
            </a:r>
          </a:p>
        </p:txBody>
      </p:sp>
      <p:sp>
        <p:nvSpPr>
          <p:cNvPr id="10" name="TextBox 9"/>
          <p:cNvSpPr txBox="1"/>
          <p:nvPr/>
        </p:nvSpPr>
        <p:spPr>
          <a:xfrm>
            <a:off x="3908363" y="3601101"/>
            <a:ext cx="4134659" cy="1785104"/>
          </a:xfrm>
          <a:prstGeom prst="rect">
            <a:avLst/>
          </a:prstGeom>
          <a:solidFill>
            <a:schemeClr val="bg1">
              <a:alpha val="38000"/>
            </a:schemeClr>
          </a:solidFill>
          <a:ln>
            <a:solidFill>
              <a:schemeClr val="bg2">
                <a:alpha val="40000"/>
              </a:schemeClr>
            </a:solidFill>
          </a:ln>
        </p:spPr>
        <p:txBody>
          <a:bodyPr wrap="square" rtlCol="0">
            <a:spAutoFit/>
          </a:bodyPr>
          <a:lstStyle/>
          <a:p>
            <a:pPr algn="ctr"/>
            <a:r>
              <a:rPr lang="en-US" sz="2000" b="1" dirty="0">
                <a:solidFill>
                  <a:srgbClr val="C00000"/>
                </a:solidFill>
                <a:latin typeface="Helvetica Neue"/>
                <a:ea typeface="Calibri" panose="020F0502020204030204" pitchFamily="34" charset="0"/>
                <a:cs typeface="Calibri" panose="020F0502020204030204" pitchFamily="34" charset="0"/>
              </a:rPr>
              <a:t>Change of Host Department </a:t>
            </a:r>
          </a:p>
          <a:p>
            <a:pPr algn="ctr"/>
            <a:endParaRPr lang="en-US" b="1" dirty="0">
              <a:latin typeface="Helvetica Neue"/>
              <a:ea typeface="Calibri" panose="020F0502020204030204" pitchFamily="34" charset="0"/>
              <a:cs typeface="Calibri" panose="020F0502020204030204" pitchFamily="34" charset="0"/>
            </a:endParaRPr>
          </a:p>
          <a:p>
            <a:pPr algn="ctr"/>
            <a:r>
              <a:rPr lang="en-US" sz="1200" b="1" dirty="0">
                <a:latin typeface="Helvetica Neue"/>
                <a:ea typeface="Calibri" panose="020F0502020204030204" pitchFamily="34" charset="0"/>
                <a:cs typeface="Calibri" panose="020F0502020204030204" pitchFamily="34" charset="0"/>
              </a:rPr>
              <a:t>It is sometimes possible to change to a different sponsoring department or institution if your primary objective remains the same. The ISSS office must approve such a change or transfer.  Please consult the ISSS office if you are considering any change in your original program or site of activity. </a:t>
            </a:r>
            <a:endParaRPr lang="en-US" b="1" dirty="0">
              <a:latin typeface="Helvetica Neue"/>
            </a:endParaRPr>
          </a:p>
        </p:txBody>
      </p:sp>
      <p:sp>
        <p:nvSpPr>
          <p:cNvPr id="11" name="TextBox 10"/>
          <p:cNvSpPr txBox="1"/>
          <p:nvPr/>
        </p:nvSpPr>
        <p:spPr>
          <a:xfrm>
            <a:off x="1757082" y="408154"/>
            <a:ext cx="10434918"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BEING A J-1 EXCHANGE VISITOR</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746" b="25612"/>
          <a:stretch/>
        </p:blipFill>
        <p:spPr>
          <a:xfrm>
            <a:off x="3878219" y="1508320"/>
            <a:ext cx="4263053" cy="1810139"/>
          </a:xfrm>
          <a:prstGeom prst="round2DiagRect">
            <a:avLst>
              <a:gd name="adj1" fmla="val 14"/>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angle 12"/>
          <p:cNvSpPr/>
          <p:nvPr/>
        </p:nvSpPr>
        <p:spPr>
          <a:xfrm>
            <a:off x="10762" y="6406088"/>
            <a:ext cx="12192000" cy="46632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3" name="Rectangle 2"/>
          <p:cNvSpPr/>
          <p:nvPr/>
        </p:nvSpPr>
        <p:spPr>
          <a:xfrm>
            <a:off x="10762" y="3065929"/>
            <a:ext cx="457382" cy="3792071"/>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7015" y="3179095"/>
            <a:ext cx="268941" cy="3693319"/>
          </a:xfrm>
          <a:prstGeom prst="rect">
            <a:avLst/>
          </a:prstGeom>
          <a:noFill/>
        </p:spPr>
        <p:txBody>
          <a:bodyPr wrap="square" rtlCol="0">
            <a:spAutoFit/>
          </a:bodyPr>
          <a:lstStyle/>
          <a:p>
            <a:pPr algn="ctr"/>
            <a:r>
              <a:rPr lang="en-US" dirty="0">
                <a:solidFill>
                  <a:schemeClr val="bg1"/>
                </a:solidFill>
              </a:rPr>
              <a:t>J</a:t>
            </a:r>
          </a:p>
          <a:p>
            <a:pPr algn="ctr"/>
            <a:r>
              <a:rPr lang="en-US" dirty="0">
                <a:solidFill>
                  <a:schemeClr val="bg1"/>
                </a:solidFill>
              </a:rPr>
              <a:t>1</a:t>
            </a:r>
          </a:p>
          <a:p>
            <a:pPr algn="ctr"/>
            <a:r>
              <a:rPr lang="en-US" dirty="0">
                <a:solidFill>
                  <a:schemeClr val="bg1"/>
                </a:solidFill>
              </a:rPr>
              <a:t> </a:t>
            </a:r>
          </a:p>
          <a:p>
            <a:pPr algn="ctr"/>
            <a:r>
              <a:rPr lang="en-US" dirty="0">
                <a:solidFill>
                  <a:schemeClr val="bg1"/>
                </a:solidFill>
              </a:rPr>
              <a:t>OBJECTIVES</a:t>
            </a:r>
          </a:p>
        </p:txBody>
      </p:sp>
      <p:sp>
        <p:nvSpPr>
          <p:cNvPr id="8" name="Rectangle 7"/>
          <p:cNvSpPr/>
          <p:nvPr/>
        </p:nvSpPr>
        <p:spPr>
          <a:xfrm>
            <a:off x="1222957" y="5558396"/>
            <a:ext cx="9876284" cy="81697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321169" y="5679427"/>
            <a:ext cx="8350180" cy="830997"/>
          </a:xfrm>
          <a:prstGeom prst="rect">
            <a:avLst/>
          </a:prstGeom>
          <a:noFill/>
        </p:spPr>
        <p:txBody>
          <a:bodyPr wrap="square" rtlCol="0">
            <a:spAutoFit/>
          </a:bodyPr>
          <a:lstStyle/>
          <a:p>
            <a:pPr lvl="0" algn="ctr" eaLnBrk="0" fontAlgn="base" hangingPunct="0">
              <a:spcBef>
                <a:spcPct val="0"/>
              </a:spcBef>
              <a:spcAft>
                <a:spcPct val="0"/>
              </a:spcAft>
              <a:tabLst>
                <a:tab pos="457200" algn="l"/>
              </a:tabLst>
            </a:pPr>
            <a:r>
              <a:rPr lang="en-US" altLang="en-US" sz="1000" b="1" spc="300" dirty="0">
                <a:solidFill>
                  <a:schemeClr val="bg1"/>
                </a:solidFill>
                <a:latin typeface="Helvetica Neue"/>
                <a:ea typeface="Times New Roman" panose="02020603050405020304" pitchFamily="18" charset="0"/>
              </a:rPr>
              <a:t>For additional information please visit the following websites: </a:t>
            </a:r>
            <a:endParaRPr lang="en-US" altLang="en-US" sz="1000" spc="300" dirty="0">
              <a:solidFill>
                <a:schemeClr val="bg1"/>
              </a:solidFill>
              <a:latin typeface="Helvetica Neue"/>
            </a:endParaRPr>
          </a:p>
          <a:p>
            <a:pPr lvl="0" algn="ctr" eaLnBrk="0" fontAlgn="base" hangingPunct="0">
              <a:spcBef>
                <a:spcPct val="0"/>
              </a:spcBef>
              <a:spcAft>
                <a:spcPct val="0"/>
              </a:spcAft>
              <a:tabLst>
                <a:tab pos="457200" algn="l"/>
              </a:tabLst>
            </a:pPr>
            <a:r>
              <a:rPr lang="en-US" altLang="en-US" sz="1400" dirty="0">
                <a:solidFill>
                  <a:schemeClr val="bg1"/>
                </a:solidFill>
                <a:latin typeface="Helvetica Neue"/>
                <a:ea typeface="Times New Roman" panose="02020603050405020304" pitchFamily="18" charset="0"/>
              </a:rPr>
              <a:t>Department of State:  </a:t>
            </a:r>
            <a:r>
              <a:rPr lang="en-US" altLang="en-US" sz="1400" dirty="0">
                <a:solidFill>
                  <a:schemeClr val="bg1"/>
                </a:solidFill>
                <a:latin typeface="Helvetica Neue"/>
                <a:ea typeface="Times New Roman" panose="02020603050405020304" pitchFamily="18" charset="0"/>
                <a:hlinkClick r:id="rId4"/>
              </a:rPr>
              <a:t>www.state.gov</a:t>
            </a:r>
            <a:r>
              <a:rPr lang="en-US" altLang="en-US" sz="1400" dirty="0">
                <a:solidFill>
                  <a:schemeClr val="bg1"/>
                </a:solidFill>
                <a:latin typeface="Helvetica Neue"/>
                <a:ea typeface="Times New Roman" panose="02020603050405020304" pitchFamily="18" charset="0"/>
              </a:rPr>
              <a:t> </a:t>
            </a:r>
            <a:endParaRPr lang="en-US" altLang="en-US" sz="1400" dirty="0">
              <a:solidFill>
                <a:schemeClr val="bg1"/>
              </a:solidFill>
              <a:latin typeface="Helvetica Neue"/>
            </a:endParaRPr>
          </a:p>
          <a:p>
            <a:pPr lvl="0" algn="ctr" eaLnBrk="0" fontAlgn="base" hangingPunct="0">
              <a:spcBef>
                <a:spcPct val="0"/>
              </a:spcBef>
              <a:spcAft>
                <a:spcPct val="0"/>
              </a:spcAft>
              <a:tabLst>
                <a:tab pos="457200" algn="l"/>
              </a:tabLst>
            </a:pPr>
            <a:r>
              <a:rPr lang="en-US" altLang="en-US" sz="1400" dirty="0">
                <a:solidFill>
                  <a:schemeClr val="bg1"/>
                </a:solidFill>
                <a:latin typeface="Helvetica Neue"/>
                <a:ea typeface="Times New Roman" panose="02020603050405020304" pitchFamily="18" charset="0"/>
              </a:rPr>
              <a:t>U.S. Citizenship and Immigration Services: </a:t>
            </a:r>
            <a:r>
              <a:rPr lang="en-US" altLang="en-US" sz="1400" dirty="0">
                <a:solidFill>
                  <a:schemeClr val="bg1"/>
                </a:solidFill>
                <a:latin typeface="Helvetica Neue"/>
                <a:ea typeface="Times New Roman" panose="02020603050405020304" pitchFamily="18" charset="0"/>
                <a:hlinkClick r:id="rId5"/>
              </a:rPr>
              <a:t>www.uscis.gov</a:t>
            </a:r>
            <a:r>
              <a:rPr lang="en-US" altLang="en-US" sz="1400" dirty="0">
                <a:solidFill>
                  <a:schemeClr val="bg1"/>
                </a:solidFill>
                <a:latin typeface="Helvetica Neue"/>
                <a:ea typeface="Times New Roman" panose="02020603050405020304" pitchFamily="18" charset="0"/>
                <a:cs typeface="Arial" panose="020B0604020202020204" pitchFamily="34" charset="0"/>
              </a:rPr>
              <a:t>   </a:t>
            </a:r>
            <a:endParaRPr lang="en-US" sz="1400" dirty="0">
              <a:solidFill>
                <a:schemeClr val="bg1"/>
              </a:solidFill>
              <a:latin typeface="Helvetica Neue"/>
            </a:endParaRPr>
          </a:p>
          <a:p>
            <a:endParaRPr lang="en-US" sz="1000" dirty="0">
              <a:latin typeface="Helvetica Neue"/>
            </a:endParaRPr>
          </a:p>
        </p:txBody>
      </p:sp>
    </p:spTree>
    <p:extLst>
      <p:ext uri="{BB962C8B-B14F-4D97-AF65-F5344CB8AC3E}">
        <p14:creationId xmlns:p14="http://schemas.microsoft.com/office/powerpoint/2010/main" val="366532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7" t="194" r="14921" b="-1038"/>
          <a:stretch/>
        </p:blipFill>
        <p:spPr>
          <a:xfrm>
            <a:off x="6794671" y="1595535"/>
            <a:ext cx="4887255" cy="3861407"/>
          </a:xfrm>
          <a:prstGeom prst="round2DiagRect">
            <a:avLst>
              <a:gd name="adj1" fmla="val 8600"/>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1757083" y="393225"/>
            <a:ext cx="10434918"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BRINGING A DEPENDENT J-2 TO THE U.S.</a:t>
            </a:r>
          </a:p>
        </p:txBody>
      </p:sp>
      <p:sp>
        <p:nvSpPr>
          <p:cNvPr id="7" name="TextBox 6"/>
          <p:cNvSpPr txBox="1"/>
          <p:nvPr/>
        </p:nvSpPr>
        <p:spPr>
          <a:xfrm>
            <a:off x="786580" y="1230923"/>
            <a:ext cx="5731451" cy="1384995"/>
          </a:xfrm>
          <a:prstGeom prst="rect">
            <a:avLst/>
          </a:prstGeom>
          <a:noFill/>
        </p:spPr>
        <p:txBody>
          <a:bodyPr wrap="square" rtlCol="0">
            <a:spAutoFit/>
          </a:bodyPr>
          <a:lstStyle/>
          <a:p>
            <a:r>
              <a:rPr lang="en-US" sz="1200" dirty="0">
                <a:latin typeface="Helvetica Neue"/>
              </a:rPr>
              <a:t>Your spouse and any child who is under the age of 21 may apply for a J-2 dependent visa status to accompany you to the United States. You must provide proof of financial ability which covers their expenses, and they must maintain the required insurance coverage mandated by the Department of State.</a:t>
            </a:r>
          </a:p>
          <a:p>
            <a:endParaRPr lang="en-US" sz="1200" dirty="0">
              <a:latin typeface="Helvetica Neue"/>
            </a:endParaRPr>
          </a:p>
          <a:p>
            <a:r>
              <a:rPr lang="en-US" sz="1200" b="1" dirty="0">
                <a:latin typeface="Helvetica Neue"/>
              </a:rPr>
              <a:t>The University of Louisville requires a minimum of $7,500 additional funding per year for each accompanying dependent.</a:t>
            </a:r>
          </a:p>
        </p:txBody>
      </p:sp>
      <p:sp>
        <p:nvSpPr>
          <p:cNvPr id="13" name="Rectangle 12"/>
          <p:cNvSpPr/>
          <p:nvPr/>
        </p:nvSpPr>
        <p:spPr>
          <a:xfrm>
            <a:off x="0" y="2048459"/>
            <a:ext cx="429457" cy="4503362"/>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12782" y="2453480"/>
            <a:ext cx="203892" cy="3693319"/>
          </a:xfrm>
          <a:prstGeom prst="rect">
            <a:avLst/>
          </a:prstGeom>
          <a:noFill/>
        </p:spPr>
        <p:txBody>
          <a:bodyPr wrap="square" rtlCol="0">
            <a:spAutoFit/>
          </a:bodyPr>
          <a:lstStyle/>
          <a:p>
            <a:pPr algn="ctr"/>
            <a:r>
              <a:rPr lang="en-US" dirty="0">
                <a:solidFill>
                  <a:schemeClr val="bg1"/>
                </a:solidFill>
              </a:rPr>
              <a:t>J-2</a:t>
            </a:r>
          </a:p>
          <a:p>
            <a:pPr algn="ctr"/>
            <a:r>
              <a:rPr lang="en-US" dirty="0">
                <a:solidFill>
                  <a:schemeClr val="bg1"/>
                </a:solidFill>
              </a:rPr>
              <a:t> DEPENDENT</a:t>
            </a:r>
          </a:p>
        </p:txBody>
      </p:sp>
      <p:sp>
        <p:nvSpPr>
          <p:cNvPr id="10" name="Rectangle 9"/>
          <p:cNvSpPr/>
          <p:nvPr/>
        </p:nvSpPr>
        <p:spPr>
          <a:xfrm>
            <a:off x="1" y="6173674"/>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3"/>
              </a:rPr>
              <a:t>louisville.edu/</a:t>
            </a:r>
            <a:r>
              <a:rPr lang="en-US" sz="1500" dirty="0" err="1">
                <a:latin typeface="Helvetica Neue Bold Condensed"/>
                <a:ea typeface="+mj-ea"/>
                <a:cs typeface="Helvetica Neue Bold Condensed"/>
                <a:hlinkClick r:id="rId3"/>
              </a:rPr>
              <a:t>internationalcenter</a:t>
            </a:r>
            <a:r>
              <a:rPr lang="en-US" sz="1500" dirty="0">
                <a:latin typeface="Helvetica Neue Bold Condensed"/>
                <a:ea typeface="+mj-ea"/>
                <a:cs typeface="Helvetica Neue Bold Condensed"/>
                <a:hlinkClick r:id="rId3"/>
              </a:rPr>
              <a:t>/</a:t>
            </a:r>
            <a:r>
              <a:rPr lang="en-US" sz="1500" dirty="0" err="1">
                <a:latin typeface="Helvetica Neue Bold Condensed"/>
                <a:ea typeface="+mj-ea"/>
                <a:cs typeface="Helvetica Neue Bold Condensed"/>
                <a:hlinkClick r:id="rId3"/>
              </a:rPr>
              <a:t>isss</a:t>
            </a:r>
            <a:r>
              <a:rPr lang="en-US" sz="1500" dirty="0">
                <a:latin typeface="Helvetica Neue Bold Condensed"/>
                <a:ea typeface="+mj-ea"/>
                <a:cs typeface="Helvetica Neue Bold Condensed"/>
              </a:rPr>
              <a:t> </a:t>
            </a:r>
          </a:p>
        </p:txBody>
      </p:sp>
      <p:sp>
        <p:nvSpPr>
          <p:cNvPr id="12" name="Rounded Rectangle 11"/>
          <p:cNvSpPr/>
          <p:nvPr/>
        </p:nvSpPr>
        <p:spPr>
          <a:xfrm>
            <a:off x="539262" y="2661138"/>
            <a:ext cx="5852371" cy="3678115"/>
          </a:xfrm>
          <a:prstGeom prst="roundRect">
            <a:avLst>
              <a:gd name="adj" fmla="val 4344"/>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719712" y="2596215"/>
            <a:ext cx="5731451" cy="4001095"/>
          </a:xfrm>
          <a:prstGeom prst="rect">
            <a:avLst/>
          </a:prstGeom>
          <a:noFill/>
        </p:spPr>
        <p:txBody>
          <a:bodyPr wrap="square" rtlCol="0">
            <a:spAutoFit/>
          </a:bodyPr>
          <a:lstStyle/>
          <a:p>
            <a:r>
              <a:rPr lang="en-US" b="1" dirty="0">
                <a:solidFill>
                  <a:srgbClr val="C00000"/>
                </a:solidFill>
                <a:latin typeface="Helvetica Neue"/>
              </a:rPr>
              <a:t>Obtaining a J-2 Visa for Dependents</a:t>
            </a:r>
          </a:p>
          <a:p>
            <a:endParaRPr lang="en-US" sz="800" dirty="0">
              <a:latin typeface="Helvetica Neue"/>
            </a:endParaRPr>
          </a:p>
          <a:p>
            <a:r>
              <a:rPr lang="en-US" sz="1200" dirty="0">
                <a:latin typeface="Helvetica Neue"/>
              </a:rPr>
              <a:t>If your sponsoring department has informed the international office that your dependents will be accompanying you to the U.S. at the time of requesting your original Form DS-2019, we will also complete a Form DS-2019 for each dependent that was listed on the request form. This will allow them to apply for a J-2 visa when you apply for your J-1 visa. </a:t>
            </a:r>
          </a:p>
          <a:p>
            <a:endParaRPr lang="en-US" sz="1200" dirty="0">
              <a:latin typeface="Helvetica Neue"/>
            </a:endParaRPr>
          </a:p>
          <a:p>
            <a:r>
              <a:rPr lang="en-US" sz="1200" dirty="0">
                <a:latin typeface="Helvetica Neue"/>
              </a:rPr>
              <a:t>If you arrive in the U.S. alone and your spouse and/or a child decide to join you later, you may request a DS-2019 form for your dependent(s) from our office.</a:t>
            </a:r>
          </a:p>
          <a:p>
            <a:r>
              <a:rPr lang="en-US" sz="1200" dirty="0">
                <a:latin typeface="Helvetica Neue"/>
              </a:rPr>
              <a:t>Please submit the completed </a:t>
            </a:r>
            <a:r>
              <a:rPr lang="en-US" sz="1200" u="sng" dirty="0">
                <a:latin typeface="Helvetica Neue"/>
                <a:hlinkClick r:id="rId4"/>
              </a:rPr>
              <a:t>Dependent Request</a:t>
            </a:r>
            <a:r>
              <a:rPr lang="en-US" sz="1200" dirty="0">
                <a:latin typeface="Helvetica Neue"/>
                <a:hlinkClick r:id="rId4"/>
              </a:rPr>
              <a:t> </a:t>
            </a:r>
            <a:r>
              <a:rPr lang="en-US" sz="1200" dirty="0">
                <a:latin typeface="Helvetica Neue"/>
              </a:rPr>
              <a:t>along with a copy of their picture passport page and proof of sufficient funding. Please allow 3-5 days for processing of their DS-2019 forms. You will need to mail the DS-2019  to them.</a:t>
            </a:r>
          </a:p>
          <a:p>
            <a:r>
              <a:rPr lang="en-US" sz="1200" dirty="0">
                <a:latin typeface="Helvetica Neue"/>
              </a:rPr>
              <a:t>Upon their arrival, you should immediately send copies of their J-2 Visa page, I94 information and proof of purchase of the three insurances required by the Department of State to </a:t>
            </a:r>
            <a:r>
              <a:rPr lang="en-US" sz="1200" dirty="0">
                <a:latin typeface="Helvetica Neue"/>
                <a:hlinkClick r:id="rId5"/>
              </a:rPr>
              <a:t>isss@louisville.edu</a:t>
            </a:r>
            <a:r>
              <a:rPr lang="en-US" sz="1200" dirty="0">
                <a:latin typeface="Helvetica Neue"/>
              </a:rPr>
              <a:t>.  </a:t>
            </a:r>
          </a:p>
          <a:p>
            <a:endParaRPr lang="en-US" sz="1200" dirty="0">
              <a:latin typeface="Helvetica Neue"/>
            </a:endParaRPr>
          </a:p>
          <a:p>
            <a:r>
              <a:rPr lang="en-US" sz="1200" dirty="0">
                <a:latin typeface="Helvetica Neue"/>
              </a:rPr>
              <a:t>NOTE: Your dependent may come to the U.S. in an independent immigration status such as F-1 (student), H-1 (temporary worker) or even as an independent J-1 if he or she qualifies for that particular status. </a:t>
            </a:r>
          </a:p>
          <a:p>
            <a:endParaRPr lang="en-US" sz="1200" dirty="0">
              <a:latin typeface="Helvetica Neue"/>
            </a:endParaRPr>
          </a:p>
        </p:txBody>
      </p:sp>
    </p:spTree>
    <p:extLst>
      <p:ext uri="{BB962C8B-B14F-4D97-AF65-F5344CB8AC3E}">
        <p14:creationId xmlns:p14="http://schemas.microsoft.com/office/powerpoint/2010/main" val="13094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40218" y="1039096"/>
            <a:ext cx="11624263" cy="5197191"/>
          </a:xfrm>
          <a:prstGeom prst="roundRect">
            <a:avLst>
              <a:gd name="adj" fmla="val 5672"/>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4913217" y="1553106"/>
            <a:ext cx="6948196" cy="5201424"/>
          </a:xfrm>
          <a:prstGeom prst="rect">
            <a:avLst/>
          </a:prstGeom>
          <a:noFill/>
        </p:spPr>
        <p:txBody>
          <a:bodyPr wrap="square" rtlCol="0">
            <a:spAutoFit/>
          </a:bodyPr>
          <a:lstStyle/>
          <a:p>
            <a:pPr marL="285750" indent="-285750">
              <a:buFont typeface="Wingdings" panose="05000000000000000000" pitchFamily="2" charset="2"/>
              <a:buChar char="q"/>
            </a:pPr>
            <a:r>
              <a:rPr lang="en-US" sz="1300" dirty="0">
                <a:solidFill>
                  <a:schemeClr val="bg1"/>
                </a:solidFill>
              </a:rPr>
              <a:t>When your J-1 program ends, the J-2 status ends as well. </a:t>
            </a:r>
          </a:p>
          <a:p>
            <a:endParaRPr lang="en-US" sz="1300" dirty="0">
              <a:solidFill>
                <a:schemeClr val="bg1"/>
              </a:solidFill>
            </a:endParaRPr>
          </a:p>
          <a:p>
            <a:pPr marL="285750" indent="-285750">
              <a:buFont typeface="Wingdings" panose="05000000000000000000" pitchFamily="2" charset="2"/>
              <a:buChar char="q"/>
            </a:pPr>
            <a:r>
              <a:rPr lang="en-US" sz="1300" dirty="0">
                <a:solidFill>
                  <a:schemeClr val="bg1"/>
                </a:solidFill>
              </a:rPr>
              <a:t>If you travel outside the U.S. and leave your dependents in the U.S., you must return within a reasonable amount of time or the J-2 will be considered to be out of status.  The Department of  State indicates that a reasonable time of  absence to be no more than 30 days.</a:t>
            </a:r>
          </a:p>
          <a:p>
            <a:endParaRPr lang="en-US" sz="1300" dirty="0">
              <a:solidFill>
                <a:schemeClr val="bg1"/>
              </a:solidFill>
            </a:endParaRPr>
          </a:p>
          <a:p>
            <a:pPr marL="285750" indent="-285750">
              <a:buFont typeface="Wingdings" panose="05000000000000000000" pitchFamily="2" charset="2"/>
              <a:buChar char="q"/>
            </a:pPr>
            <a:r>
              <a:rPr lang="en-US" sz="1300" dirty="0">
                <a:solidFill>
                  <a:schemeClr val="bg1"/>
                </a:solidFill>
              </a:rPr>
              <a:t>J-2 dependents are required to maintain the same Department of State’s insurance coverage that is required of the J-1 visa holder. </a:t>
            </a:r>
          </a:p>
          <a:p>
            <a:pPr marL="285750" indent="-285750">
              <a:buFont typeface="Wingdings" panose="05000000000000000000" pitchFamily="2" charset="2"/>
              <a:buChar char="q"/>
            </a:pPr>
            <a:endParaRPr lang="en-US" sz="1300" dirty="0">
              <a:solidFill>
                <a:schemeClr val="bg1"/>
              </a:solidFill>
            </a:endParaRPr>
          </a:p>
          <a:p>
            <a:pPr marL="285750" indent="-285750">
              <a:buFont typeface="Wingdings" panose="05000000000000000000" pitchFamily="2" charset="2"/>
              <a:buChar char="q"/>
            </a:pPr>
            <a:r>
              <a:rPr lang="en-US" sz="1300" dirty="0">
                <a:solidFill>
                  <a:schemeClr val="bg1"/>
                </a:solidFill>
              </a:rPr>
              <a:t>J-2 dependents may apply for work authorization through U.S. Citizenship and Immigration Services. Instructions for applying are available </a:t>
            </a:r>
            <a:r>
              <a:rPr lang="en-US" sz="1300" dirty="0">
                <a:solidFill>
                  <a:schemeClr val="bg1"/>
                </a:solidFill>
                <a:hlinkClick r:id="rId2"/>
              </a:rPr>
              <a:t>here.</a:t>
            </a:r>
            <a:endParaRPr lang="en-US" sz="1300" dirty="0">
              <a:solidFill>
                <a:schemeClr val="bg1"/>
              </a:solidFill>
            </a:endParaRPr>
          </a:p>
          <a:p>
            <a:endParaRPr lang="en-US" sz="1300" dirty="0">
              <a:solidFill>
                <a:schemeClr val="bg1"/>
              </a:solidFill>
            </a:endParaRPr>
          </a:p>
          <a:p>
            <a:pPr marL="285750" indent="-285750">
              <a:buFont typeface="Wingdings" panose="05000000000000000000" pitchFamily="2" charset="2"/>
              <a:buChar char="q"/>
            </a:pPr>
            <a:r>
              <a:rPr lang="en-US" sz="1300" dirty="0">
                <a:solidFill>
                  <a:schemeClr val="bg1"/>
                </a:solidFill>
              </a:rPr>
              <a:t>If you or your family members travel outside the U.S.,  you/they will need a DS-2019 form that has been signed for travel validation within the last 12 months of your/their return, a valid passport (valid 6 months  in advance) and, in most cases, a valid J-1/J-2 entry visa in order to return to the U.S.  </a:t>
            </a:r>
          </a:p>
          <a:p>
            <a:pPr marL="285750" indent="-285750">
              <a:buFont typeface="Wingdings" panose="05000000000000000000" pitchFamily="2" charset="2"/>
              <a:buChar char="q"/>
            </a:pPr>
            <a:endParaRPr lang="en-US" sz="1300" dirty="0">
              <a:solidFill>
                <a:schemeClr val="bg1"/>
              </a:solidFill>
            </a:endParaRPr>
          </a:p>
          <a:p>
            <a:pPr marL="285750" indent="-285750">
              <a:buFont typeface="Wingdings" panose="05000000000000000000" pitchFamily="2" charset="2"/>
              <a:buChar char="q"/>
            </a:pPr>
            <a:r>
              <a:rPr lang="en-US" sz="1300" dirty="0">
                <a:solidFill>
                  <a:schemeClr val="bg1"/>
                </a:solidFill>
              </a:rPr>
              <a:t>The J-2 dependent may apply for a change from J-2 status to any other nonimmigrant status or immigrant status if the conditions for that status are met, and if he/she is not subject to the two-year home residence requirement (212e).</a:t>
            </a:r>
          </a:p>
          <a:p>
            <a:pPr marL="285750" indent="-285750">
              <a:buFont typeface="Wingdings" panose="05000000000000000000" pitchFamily="2" charset="2"/>
              <a:buChar char="q"/>
            </a:pPr>
            <a:endParaRPr lang="en-US" sz="1300" dirty="0">
              <a:solidFill>
                <a:schemeClr val="bg1"/>
              </a:solidFill>
            </a:endParaRPr>
          </a:p>
          <a:p>
            <a:pPr marL="285750" indent="-285750">
              <a:buFont typeface="Wingdings" panose="05000000000000000000" pitchFamily="2" charset="2"/>
              <a:buChar char="q"/>
            </a:pPr>
            <a:r>
              <a:rPr lang="en-US" sz="1300" dirty="0">
                <a:solidFill>
                  <a:schemeClr val="bg1"/>
                </a:solidFill>
              </a:rPr>
              <a:t>The 212e applies to J-2 dependents as well, if the J-1 has that restriction.  </a:t>
            </a:r>
          </a:p>
          <a:p>
            <a:pPr marL="285750" indent="-285750">
              <a:buFont typeface="Wingdings" panose="05000000000000000000" pitchFamily="2" charset="2"/>
              <a:buChar char="q"/>
            </a:pPr>
            <a:endParaRPr lang="en-US" sz="1400" dirty="0">
              <a:solidFill>
                <a:schemeClr val="bg1"/>
              </a:solidFill>
            </a:endParaRPr>
          </a:p>
          <a:p>
            <a:pPr marL="285750" indent="-285750">
              <a:buFont typeface="Wingdings" panose="05000000000000000000" pitchFamily="2" charset="2"/>
              <a:buChar char="q"/>
            </a:pPr>
            <a:endParaRPr lang="en-US" sz="1400" dirty="0">
              <a:solidFill>
                <a:schemeClr val="bg1"/>
              </a:solidFill>
            </a:endParaRPr>
          </a:p>
          <a:p>
            <a:endParaRPr lang="en-US" dirty="0"/>
          </a:p>
        </p:txBody>
      </p:sp>
      <p:sp>
        <p:nvSpPr>
          <p:cNvPr id="3" name="TextBox 2"/>
          <p:cNvSpPr txBox="1"/>
          <p:nvPr/>
        </p:nvSpPr>
        <p:spPr>
          <a:xfrm>
            <a:off x="4899290" y="1154978"/>
            <a:ext cx="6642669" cy="415498"/>
          </a:xfrm>
          <a:prstGeom prst="rect">
            <a:avLst/>
          </a:prstGeom>
          <a:noFill/>
        </p:spPr>
        <p:txBody>
          <a:bodyPr wrap="square" rtlCol="0">
            <a:spAutoFit/>
          </a:bodyPr>
          <a:lstStyle/>
          <a:p>
            <a:r>
              <a:rPr lang="en-US" sz="2100" b="1" dirty="0"/>
              <a:t>IMPORTANT THINGS TO REMEMBER FOR J-2 DEPENDENTS </a:t>
            </a:r>
          </a:p>
        </p:txBody>
      </p:sp>
      <p:sp>
        <p:nvSpPr>
          <p:cNvPr id="4" name="TextBox 3"/>
          <p:cNvSpPr txBox="1"/>
          <p:nvPr/>
        </p:nvSpPr>
        <p:spPr>
          <a:xfrm>
            <a:off x="1757082" y="408154"/>
            <a:ext cx="10434918" cy="63094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3500" b="1" dirty="0">
                <a:solidFill>
                  <a:srgbClr val="C00000"/>
                </a:solidFill>
                <a:latin typeface="Helvetica Neue"/>
              </a:rPr>
              <a:t>BRINGING A DEPENDENT J-2 TO THE U.S.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91" y="1388588"/>
            <a:ext cx="3749106" cy="2507215"/>
          </a:xfrm>
          <a:prstGeom prst="round2DiagRect">
            <a:avLst>
              <a:gd name="adj1" fmla="val 8651"/>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ounded Rectangle 9"/>
          <p:cNvSpPr/>
          <p:nvPr/>
        </p:nvSpPr>
        <p:spPr>
          <a:xfrm>
            <a:off x="659661" y="4163414"/>
            <a:ext cx="4110785" cy="1775815"/>
          </a:xfrm>
          <a:prstGeom prst="roundRect">
            <a:avLst>
              <a:gd name="adj" fmla="val 995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Children that are of school age (5-17) will be eligible to attend the Jefferson County Public School (JCPS).</a:t>
            </a:r>
          </a:p>
          <a:p>
            <a:r>
              <a:rPr lang="en-US" sz="1400" dirty="0">
                <a:solidFill>
                  <a:schemeClr val="tx1"/>
                </a:solidFill>
              </a:rPr>
              <a:t>You should contact Berta at Jefferson County Public Schools at (502)485.3623.  For additional information  visit the JCPS website is: </a:t>
            </a:r>
            <a:r>
              <a:rPr lang="en-US" sz="1400" u="sng" dirty="0">
                <a:solidFill>
                  <a:schemeClr val="tx1"/>
                </a:solidFill>
              </a:rPr>
              <a:t>http://www.jefferson.k12.ky.us//</a:t>
            </a:r>
            <a:endParaRPr lang="en-US" sz="1400" dirty="0">
              <a:solidFill>
                <a:schemeClr val="tx1"/>
              </a:solidFill>
            </a:endParaRPr>
          </a:p>
        </p:txBody>
      </p:sp>
      <p:sp>
        <p:nvSpPr>
          <p:cNvPr id="11" name="Rectangle 10"/>
          <p:cNvSpPr/>
          <p:nvPr/>
        </p:nvSpPr>
        <p:spPr>
          <a:xfrm>
            <a:off x="0" y="6190158"/>
            <a:ext cx="12192000" cy="58065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554563" y="6406088"/>
            <a:ext cx="4522573" cy="323165"/>
          </a:xfrm>
          <a:prstGeom prst="rect">
            <a:avLst/>
          </a:prstGeom>
        </p:spPr>
        <p:txBody>
          <a:bodyPr vert="horz" wrap="square" rtlCol="0" anchor="b">
            <a:spAutoFit/>
          </a:bodyPr>
          <a:lstStyle/>
          <a:p>
            <a:pPr defTabSz="457200">
              <a:spcBef>
                <a:spcPct val="0"/>
              </a:spcBef>
            </a:pPr>
            <a:r>
              <a:rPr lang="en-US" sz="1500" dirty="0">
                <a:latin typeface="Helvetica Neue Bold Condensed"/>
                <a:ea typeface="+mj-ea"/>
                <a:cs typeface="Helvetica Neue Bold Condensed"/>
                <a:hlinkClick r:id="rId4"/>
              </a:rPr>
              <a:t>louisville.edu/</a:t>
            </a:r>
            <a:r>
              <a:rPr lang="en-US" sz="1500" dirty="0" err="1">
                <a:latin typeface="Helvetica Neue Bold Condensed"/>
                <a:ea typeface="+mj-ea"/>
                <a:cs typeface="Helvetica Neue Bold Condensed"/>
                <a:hlinkClick r:id="rId4"/>
              </a:rPr>
              <a:t>internationalcenter</a:t>
            </a:r>
            <a:r>
              <a:rPr lang="en-US" sz="1500" dirty="0">
                <a:latin typeface="Helvetica Neue Bold Condensed"/>
                <a:ea typeface="+mj-ea"/>
                <a:cs typeface="Helvetica Neue Bold Condensed"/>
                <a:hlinkClick r:id="rId4"/>
              </a:rPr>
              <a:t>/</a:t>
            </a:r>
            <a:r>
              <a:rPr lang="en-US" sz="1500" dirty="0" err="1">
                <a:latin typeface="Helvetica Neue Bold Condensed"/>
                <a:ea typeface="+mj-ea"/>
                <a:cs typeface="Helvetica Neue Bold Condensed"/>
                <a:hlinkClick r:id="rId4"/>
              </a:rPr>
              <a:t>isss</a:t>
            </a:r>
            <a:r>
              <a:rPr lang="en-US" sz="1500" dirty="0">
                <a:latin typeface="Helvetica Neue Bold Condensed"/>
                <a:ea typeface="+mj-ea"/>
                <a:cs typeface="Helvetica Neue Bold Condensed"/>
              </a:rPr>
              <a:t> </a:t>
            </a:r>
          </a:p>
        </p:txBody>
      </p:sp>
      <p:sp>
        <p:nvSpPr>
          <p:cNvPr id="13" name="Rectangle 12"/>
          <p:cNvSpPr/>
          <p:nvPr/>
        </p:nvSpPr>
        <p:spPr>
          <a:xfrm>
            <a:off x="10762" y="3077497"/>
            <a:ext cx="429457" cy="3780503"/>
          </a:xfrm>
          <a:prstGeom prst="rect">
            <a:avLst/>
          </a:prstGeom>
          <a:solidFill>
            <a:srgbClr val="9925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17016" y="3077497"/>
            <a:ext cx="203892" cy="3693319"/>
          </a:xfrm>
          <a:prstGeom prst="rect">
            <a:avLst/>
          </a:prstGeom>
          <a:noFill/>
        </p:spPr>
        <p:txBody>
          <a:bodyPr wrap="square" rtlCol="0">
            <a:spAutoFit/>
          </a:bodyPr>
          <a:lstStyle/>
          <a:p>
            <a:pPr algn="ctr"/>
            <a:r>
              <a:rPr lang="en-US" dirty="0">
                <a:solidFill>
                  <a:schemeClr val="bg1"/>
                </a:solidFill>
              </a:rPr>
              <a:t>J-2</a:t>
            </a:r>
          </a:p>
          <a:p>
            <a:pPr algn="ctr"/>
            <a:r>
              <a:rPr lang="en-US" dirty="0">
                <a:solidFill>
                  <a:schemeClr val="bg1"/>
                </a:solidFill>
              </a:rPr>
              <a:t> DEPENDENT</a:t>
            </a:r>
          </a:p>
        </p:txBody>
      </p:sp>
    </p:spTree>
    <p:extLst>
      <p:ext uri="{BB962C8B-B14F-4D97-AF65-F5344CB8AC3E}">
        <p14:creationId xmlns:p14="http://schemas.microsoft.com/office/powerpoint/2010/main" val="12953285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ofL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b">
        <a:normAutofit/>
      </a:bodyPr>
      <a:lstStyle>
        <a:defPPr marL="0" marR="0" indent="0" algn="ctr" defTabSz="457200" rtl="0" eaLnBrk="1" fontAlgn="auto" latinLnBrk="0" hangingPunct="1">
          <a:lnSpc>
            <a:spcPct val="100000"/>
          </a:lnSpc>
          <a:spcBef>
            <a:spcPct val="0"/>
          </a:spcBef>
          <a:spcAft>
            <a:spcPts val="0"/>
          </a:spcAft>
          <a:buClrTx/>
          <a:buSzTx/>
          <a:buFontTx/>
          <a:buNone/>
          <a:tabLst/>
          <a:defRPr kumimoji="0" sz="3200" b="0" i="0" u="none" strike="noStrike" kern="1200" cap="none" spc="0" normalizeH="0" baseline="0" noProof="0" dirty="0" smtClean="0">
            <a:ln>
              <a:noFill/>
            </a:ln>
            <a:solidFill>
              <a:schemeClr val="bg1"/>
            </a:solidFill>
            <a:effectLst/>
            <a:uLnTx/>
            <a:uFillTx/>
            <a:latin typeface="Helvetica Neue Bold Condensed"/>
            <a:ea typeface="+mj-ea"/>
            <a:cs typeface="Helvetica Neue Bold Condensed"/>
          </a:defRPr>
        </a:defPPr>
      </a:lstStyle>
    </a:txDef>
  </a:objectDefaults>
  <a:extraClrSchemeLst/>
</a:theme>
</file>

<file path=ppt/theme/theme2.xml><?xml version="1.0" encoding="utf-8"?>
<a:theme xmlns:a="http://schemas.openxmlformats.org/drawingml/2006/main" name="Whit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nchor="b"/>
      <a:lstStyle>
        <a:defPPr marL="0" marR="0" indent="0" algn="l" defTabSz="457200" rtl="0" eaLnBrk="1" fontAlgn="auto" latinLnBrk="0" hangingPunct="1">
          <a:lnSpc>
            <a:spcPct val="100000"/>
          </a:lnSpc>
          <a:spcBef>
            <a:spcPct val="0"/>
          </a:spcBef>
          <a:spcAft>
            <a:spcPts val="0"/>
          </a:spcAft>
          <a:buClrTx/>
          <a:buSzTx/>
          <a:buFontTx/>
          <a:buNone/>
          <a:tabLst/>
          <a:defRPr kumimoji="0" sz="2200" b="0" i="0" u="none" strike="noStrike" kern="1200" cap="none" spc="0" normalizeH="0" baseline="0" noProof="0" dirty="0" smtClean="0">
            <a:ln>
              <a:noFill/>
            </a:ln>
            <a:solidFill>
              <a:srgbClr val="AD0000"/>
            </a:solidFill>
            <a:effectLst/>
            <a:uLnTx/>
            <a:uFillTx/>
            <a:latin typeface="Helvetica Neue Bold Condensed"/>
            <a:ea typeface="+mj-ea"/>
            <a:cs typeface="Helvetica Neue Bold Condensed"/>
          </a:defRPr>
        </a:defPPr>
      </a:lstStyle>
    </a:txDef>
  </a:objectDefaults>
  <a:extraClrSchemeLst/>
</a:theme>
</file>

<file path=ppt/theme/theme3.xml><?xml version="1.0" encoding="utf-8"?>
<a:theme xmlns:a="http://schemas.openxmlformats.org/drawingml/2006/main" name="Black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hoto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hoto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UofL PowerPoint Template 16x9</Template>
  <TotalTime>6257</TotalTime>
  <Words>5965</Words>
  <Application>Microsoft Office PowerPoint</Application>
  <PresentationFormat>Widescreen</PresentationFormat>
  <Paragraphs>522</Paragraphs>
  <Slides>35</Slides>
  <Notes>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35</vt:i4>
      </vt:variant>
    </vt:vector>
  </HeadingPairs>
  <TitlesOfParts>
    <vt:vector size="54" baseType="lpstr">
      <vt:lpstr>Andalus</vt:lpstr>
      <vt:lpstr>Helvetica Neue</vt:lpstr>
      <vt:lpstr>Helvetica Neue Bold Condensed</vt:lpstr>
      <vt:lpstr>HelveticaNeueLT Std</vt:lpstr>
      <vt:lpstr>HelveticaNeueLT Std Med Cn</vt:lpstr>
      <vt:lpstr>proxima-nova</vt:lpstr>
      <vt:lpstr>Arial</vt:lpstr>
      <vt:lpstr>Brush Script MT</vt:lpstr>
      <vt:lpstr>Calibri</vt:lpstr>
      <vt:lpstr>Castellar</vt:lpstr>
      <vt:lpstr>Century Gothic</vt:lpstr>
      <vt:lpstr>Symbol</vt:lpstr>
      <vt:lpstr>Times New Roman</vt:lpstr>
      <vt:lpstr>Wingdings</vt:lpstr>
      <vt:lpstr>UofL PowerPoint Template</vt:lpstr>
      <vt:lpstr>White Theme</vt:lpstr>
      <vt:lpstr>Black Theme</vt:lpstr>
      <vt:lpstr>Photo Title</vt:lpstr>
      <vt:lpstr>Photo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the DS-2019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Louisville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Trujillo Leon,Luisa Fernanda</dc:creator>
  <cp:lastModifiedBy>Kim, Janice</cp:lastModifiedBy>
  <cp:revision>544</cp:revision>
  <cp:lastPrinted>2017-06-09T15:02:23Z</cp:lastPrinted>
  <dcterms:created xsi:type="dcterms:W3CDTF">2016-08-24T14:29:21Z</dcterms:created>
  <dcterms:modified xsi:type="dcterms:W3CDTF">2024-02-21T22:00:53Z</dcterms:modified>
</cp:coreProperties>
</file>