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6" r:id="rId3"/>
    <p:sldMasterId id="2147483662" r:id="rId4"/>
    <p:sldMasterId id="2147483664" r:id="rId5"/>
  </p:sldMasterIdLst>
  <p:notesMasterIdLst>
    <p:notesMasterId r:id="rId24"/>
  </p:notesMasterIdLst>
  <p:sldIdLst>
    <p:sldId id="256" r:id="rId6"/>
    <p:sldId id="331" r:id="rId7"/>
    <p:sldId id="328" r:id="rId8"/>
    <p:sldId id="257" r:id="rId9"/>
    <p:sldId id="294" r:id="rId10"/>
    <p:sldId id="326" r:id="rId11"/>
    <p:sldId id="297" r:id="rId12"/>
    <p:sldId id="309" r:id="rId13"/>
    <p:sldId id="296" r:id="rId14"/>
    <p:sldId id="310" r:id="rId15"/>
    <p:sldId id="311" r:id="rId16"/>
    <p:sldId id="315" r:id="rId17"/>
    <p:sldId id="316" r:id="rId18"/>
    <p:sldId id="329" r:id="rId19"/>
    <p:sldId id="317" r:id="rId20"/>
    <p:sldId id="327" r:id="rId21"/>
    <p:sldId id="314" r:id="rId22"/>
    <p:sldId id="330" r:id="rId2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3E3E3E"/>
    <a:srgbClr val="000000"/>
    <a:srgbClr val="B2B2B2"/>
    <a:srgbClr val="5F0000"/>
    <a:srgbClr val="740000"/>
    <a:srgbClr val="7E0000"/>
    <a:srgbClr val="890000"/>
    <a:srgbClr val="AD0000"/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Objects="1">
      <p:cViewPr varScale="1">
        <p:scale>
          <a:sx n="103" d="100"/>
          <a:sy n="103" d="100"/>
        </p:scale>
        <p:origin x="859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EF058C-C176-4474-B188-9344D87AD2CA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6081B1-262D-44A8-8BFD-8D3BB9694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9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5DA5D-DC98-99BB-39CC-C84DBF250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5E6478-7F5F-26D7-7654-3784DA45A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60B80C-3E5F-D9FD-B08A-07375D409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86C3C-0170-F494-8823-7E682FB74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81B1-262D-44A8-8BFD-8D3BB96949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6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68B9F-800E-F124-15BD-645BE7132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07C0D6-B32E-ACEB-6B23-B33A0A63F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A332D0-2A9C-C4A6-9D3D-1032B74F0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FBCB6-F4AE-0FA0-DA1C-178DEA0F9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81B1-262D-44A8-8BFD-8D3BB96949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2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81B1-262D-44A8-8BFD-8D3BB96949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7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2918044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386715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143001"/>
            <a:ext cx="39624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085851"/>
            <a:ext cx="38862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084660"/>
            <a:ext cx="3886200" cy="11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742950"/>
            <a:ext cx="61722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143001"/>
            <a:ext cx="61722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084057"/>
            <a:ext cx="6053504" cy="179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143001"/>
            <a:ext cx="3886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143000"/>
            <a:ext cx="3886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657600" y="2984957"/>
            <a:ext cx="4953000" cy="43088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086600" y="4629894"/>
            <a:ext cx="1524000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2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knap Research Bldg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87267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2571752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143001"/>
            <a:ext cx="39624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085851"/>
            <a:ext cx="38862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143001"/>
            <a:ext cx="39624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085851"/>
            <a:ext cx="38862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084660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742950"/>
            <a:ext cx="61722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143001"/>
            <a:ext cx="61722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084055"/>
            <a:ext cx="6053504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143001"/>
            <a:ext cx="3886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143000"/>
            <a:ext cx="3886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87267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2571752"/>
            <a:ext cx="3886200" cy="1191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143001"/>
            <a:ext cx="39624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085851"/>
            <a:ext cx="38862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.pd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362200" y="3657601"/>
            <a:ext cx="4419600" cy="119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86200" y="1143000"/>
            <a:ext cx="1434464" cy="8693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609600" y="4685109"/>
            <a:ext cx="7924800" cy="1192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/>
        </p:nvSpPr>
        <p:spPr>
          <a:xfrm>
            <a:off x="6629400" y="4755357"/>
            <a:ext cx="1981200" cy="273844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200" y="0"/>
            <a:ext cx="762000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288869"/>
            <a:ext cx="481773" cy="291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3E3E3E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609600" y="4685109"/>
            <a:ext cx="7924800" cy="1192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/>
        </p:nvSpPr>
        <p:spPr>
          <a:xfrm>
            <a:off x="6553200" y="4755357"/>
            <a:ext cx="2057400" cy="273844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31800" y="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ofl ligature 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285751"/>
            <a:ext cx="495300" cy="295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934200" y="4629150"/>
            <a:ext cx="2209800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00" y="2686050"/>
            <a:ext cx="6400800" cy="10287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114550"/>
            <a:ext cx="3429000" cy="8001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L_LOGOwordmarkonR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38149" y="2313559"/>
            <a:ext cx="1805051" cy="410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8600"/>
            <a:ext cx="6705600" cy="8001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4600" y="1371600"/>
            <a:ext cx="6629400" cy="29718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33403" y="438150"/>
            <a:ext cx="649605" cy="3937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934200" y="4629150"/>
            <a:ext cx="2209800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7010400" y="4648914"/>
            <a:ext cx="1676400" cy="246221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OPT%20Instructions%20.pptx" TargetMode="External"/><Relationship Id="rId2" Type="http://schemas.openxmlformats.org/officeDocument/2006/relationships/hyperlink" Target="http://www.uscis.gov/i-765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685800" y="2425602"/>
            <a:ext cx="7772400" cy="1077218"/>
          </a:xfrm>
        </p:spPr>
        <p:txBody>
          <a:bodyPr/>
          <a:lstStyle/>
          <a:p>
            <a:r>
              <a:rPr lang="en-US" dirty="0"/>
              <a:t>Welcome to the Optional Practical Training (OPT) Information Workshop</a:t>
            </a:r>
          </a:p>
        </p:txBody>
      </p:sp>
    </p:spTree>
    <p:extLst>
      <p:ext uri="{BB962C8B-B14F-4D97-AF65-F5344CB8AC3E}">
        <p14:creationId xmlns:p14="http://schemas.microsoft.com/office/powerpoint/2010/main" val="300297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45771" y="1581150"/>
            <a:ext cx="2514600" cy="4248149"/>
          </a:xfrm>
        </p:spPr>
        <p:txBody>
          <a:bodyPr>
            <a:normAutofit/>
          </a:bodyPr>
          <a:lstStyle/>
          <a:p>
            <a:r>
              <a:rPr lang="en-US" dirty="0"/>
              <a:t>Choose the type of OPT you will apply for: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(c)(3)(B) for post completion</a:t>
            </a:r>
          </a:p>
          <a:p>
            <a:endParaRPr lang="en-US" i="0" dirty="0">
              <a:effectLst/>
            </a:endParaRPr>
          </a:p>
          <a:p>
            <a:endParaRPr lang="en-US" i="0" dirty="0">
              <a:effectLst/>
            </a:endParaRPr>
          </a:p>
          <a:p>
            <a:br>
              <a:rPr lang="en-US" i="0" dirty="0">
                <a:effectLst/>
              </a:rPr>
            </a:br>
            <a:endParaRPr lang="en-US" u="sng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OPT APPLICATION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5BEB3A-7822-45B4-9683-93BBC3CFF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504950"/>
            <a:ext cx="4844312" cy="27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3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62200" y="1143001"/>
            <a:ext cx="6172200" cy="331470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You will need a digital copy of the following: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>
                <a:effectLst/>
              </a:rPr>
              <a:t>Government identification (passport)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Passport Size photo-high resolution, square photo. Can be taken on your device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 Form I-20 that has been endorsed for Curricular Practical Training (CPT)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 Form I-20 and/or EAD card that you may have from a previous educational level OPT period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Form I-20 recommending you for OPT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dirty="0">
              <a:effectLst/>
            </a:endParaRPr>
          </a:p>
          <a:p>
            <a:br>
              <a:rPr lang="en-US" i="0" dirty="0">
                <a:effectLst/>
              </a:rPr>
            </a:br>
            <a:endParaRPr lang="en-US" u="sng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OPT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331528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62200" y="1143001"/>
            <a:ext cx="6172200" cy="3314701"/>
          </a:xfrm>
        </p:spPr>
        <p:txBody>
          <a:bodyPr>
            <a:normAutofit fontScale="47500" lnSpcReduction="20000"/>
          </a:bodyPr>
          <a:lstStyle/>
          <a:p>
            <a:r>
              <a:rPr lang="en-US" sz="2100" dirty="0"/>
              <a:t>After completing the online application, you will receive:</a:t>
            </a:r>
          </a:p>
          <a:p>
            <a:endParaRPr lang="en-US" sz="2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100" i="0" dirty="0">
                <a:effectLst/>
              </a:rPr>
              <a:t>Receipt notice, approval notice, EAD card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100" i="0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100" dirty="0"/>
              <a:t>You will need to provide the ISSS Office with a copy of your EAD Card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100" dirty="0"/>
              <a:t>After you start your OPT, you will receive an email to set up your SEVP Portal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100" dirty="0">
              <a:latin typeface="Helvetica 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100" dirty="0">
                <a:latin typeface="Helvetica Neue"/>
              </a:rPr>
              <a:t>You must report employment and/or biographical changes to SEVP within 10 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100" dirty="0">
              <a:latin typeface="Helvetica 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100" dirty="0"/>
              <a:t>Once you have access to the SEVP Portal, change your email address to your personal email address. UofL deactivates your student email address 2 years after you graduate.</a:t>
            </a:r>
            <a:endParaRPr lang="en-US" sz="2100" dirty="0">
              <a:latin typeface="Helvetica Neue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>
              <a:latin typeface="Helvetica Neue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>
              <a:latin typeface="Helvetica Neue"/>
            </a:endParaRP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i="0" dirty="0">
              <a:effectLst/>
            </a:endParaRPr>
          </a:p>
          <a:p>
            <a:br>
              <a:rPr lang="en-US" i="0" dirty="0">
                <a:effectLst/>
              </a:rPr>
            </a:br>
            <a:endParaRPr lang="en-US" u="sng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AFTER APPLYING </a:t>
            </a:r>
          </a:p>
        </p:txBody>
      </p:sp>
    </p:spTree>
    <p:extLst>
      <p:ext uri="{BB962C8B-B14F-4D97-AF65-F5344CB8AC3E}">
        <p14:creationId xmlns:p14="http://schemas.microsoft.com/office/powerpoint/2010/main" val="220297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9100" y="1200150"/>
            <a:ext cx="3886200" cy="3314701"/>
          </a:xfrm>
        </p:spPr>
        <p:txBody>
          <a:bodyPr>
            <a:normAutofit fontScale="850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have 10 days to update your employer details in the </a:t>
            </a:r>
            <a:r>
              <a:rPr lang="en-US" u="sng" dirty="0"/>
              <a:t>SEVP Portal.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it is past the 10 days, you can complete </a:t>
            </a:r>
            <a:r>
              <a:rPr lang="en-US" u="sng" dirty="0"/>
              <a:t>OPT Employer Report </a:t>
            </a:r>
            <a:r>
              <a:rPr lang="en-US" dirty="0"/>
              <a:t>in Terradotta and a DSO will add the employer to your SEVIS and send you an updated I-20.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 every employer change, you will receive an updated Form I-20. If you update your employer on the SEVP portal, complete the </a:t>
            </a:r>
            <a:r>
              <a:rPr lang="en-US" u="sng" dirty="0"/>
              <a:t>Reprint I-20 </a:t>
            </a:r>
            <a:r>
              <a:rPr lang="en-US" dirty="0"/>
              <a:t>form on Terradotta.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dirty="0">
              <a:effectLst/>
            </a:endParaRPr>
          </a:p>
          <a:p>
            <a:br>
              <a:rPr lang="en-US" i="0" dirty="0">
                <a:effectLst/>
              </a:rPr>
            </a:br>
            <a:endParaRPr lang="en-US" u="sng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OPT EMPLOYER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1B6B5-D51C-4491-BD4A-F7E15715D4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02382" y="1289395"/>
            <a:ext cx="3228277" cy="256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B3E60-6EB9-C014-719D-BE9BB4F2B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D42AA-1F59-1D42-C771-C4807EA3C6E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OPT STEM EXTENSION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9E08C-7B10-1206-AC3D-5A22526E0835}"/>
              </a:ext>
            </a:extLst>
          </p:cNvPr>
          <p:cNvSpPr txBox="1"/>
          <p:nvPr/>
        </p:nvSpPr>
        <p:spPr>
          <a:xfrm>
            <a:off x="1981200" y="1123950"/>
            <a:ext cx="677245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Helvetica Neue"/>
              </a:rPr>
              <a:t>24-MONTH EXTENSION </a:t>
            </a:r>
          </a:p>
          <a:p>
            <a:endParaRPr lang="en-US" sz="1400" b="1" dirty="0">
              <a:latin typeface="Helvetica 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Helvetica Neue"/>
              </a:rPr>
              <a:t>Students awarded Bachelor’s, Master’s, and Doctoral degrees in specific STEM (Science, Technology, Engineering, Mathematics) fields are eligible for a 24-month extension of post-completion OPT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latin typeface="Helvetica 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effectLst/>
                <a:latin typeface="Helvetica Neue"/>
              </a:rPr>
              <a:t>All employment with a non-E-Verify employer must cease when the student's standard post-completion OPT ends. Such employment cannot continue into any part of the 24-month STEM OPT period, including the 180-day interim period.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latin typeface="Helvetica 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Helvetica Neue"/>
              </a:rPr>
              <a:t>Eligible for up to two STEM extensions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latin typeface="Helvetica 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Helvetica Neue"/>
              </a:rPr>
              <a:t>Can apply for STEM extension using a previous STEM degree if not already previously used for the extension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latin typeface="Helvetica 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effectLst/>
                <a:latin typeface="Helvetica Neue"/>
              </a:rPr>
              <a:t>The prior degree was conferred no more than 10 years before the DSO recommends the STEM OPT extension in SEVIS based on that degree;</a:t>
            </a:r>
            <a:endParaRPr lang="en-US" sz="1000" b="1" dirty="0">
              <a:latin typeface="Helvetica 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latin typeface="Helvetica 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Helvetica Neue"/>
              </a:rPr>
              <a:t>Total Eligibility for qualified students cannot exceed 36 months total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latin typeface="Helvetica 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Helvetica Neue"/>
              </a:rPr>
              <a:t>Student’s employer must be registered and participating in the USCIS E-Verify employment verification program at the time of extension request and must supply form I-983 (training plan)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579811B-32C4-B578-D47E-22A20C1541B0}"/>
              </a:ext>
            </a:extLst>
          </p:cNvPr>
          <p:cNvSpPr txBox="1">
            <a:spLocks/>
          </p:cNvSpPr>
          <p:nvPr/>
        </p:nvSpPr>
        <p:spPr>
          <a:xfrm>
            <a:off x="2514600" y="2667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rgbClr val="AD0000"/>
                </a:solidFill>
                <a:latin typeface="HelveticaNeueLT Std Med Cn"/>
                <a:ea typeface="+mn-ea"/>
                <a:cs typeface="HelveticaNeueLT Std Med Cn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OPT STEM EXTENSION</a:t>
            </a:r>
          </a:p>
        </p:txBody>
      </p:sp>
    </p:spTree>
    <p:extLst>
      <p:ext uri="{BB962C8B-B14F-4D97-AF65-F5344CB8AC3E}">
        <p14:creationId xmlns:p14="http://schemas.microsoft.com/office/powerpoint/2010/main" val="327897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1809750"/>
            <a:ext cx="3124200" cy="2647952"/>
          </a:xfrm>
        </p:spPr>
        <p:txBody>
          <a:bodyPr>
            <a:normAutofit fontScale="775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apply for STEM, provide your DSO with the Form I-983 so we can make you a new I-20 recommending you for Extension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YOU MUST APPLY 90 DAYS BEFORE YOUR END DATE</a:t>
            </a:r>
            <a:r>
              <a:rPr lang="en-US" dirty="0"/>
              <a:t>. You cannot apply in the 60-day grace period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will need to complete a new form I-983 for every employer you have while on STEM Extension</a:t>
            </a:r>
          </a:p>
          <a:p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br>
              <a:rPr lang="en-US" i="0" dirty="0">
                <a:effectLst/>
              </a:rPr>
            </a:br>
            <a:endParaRPr lang="en-US" u="sng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STEM APPLICATION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831FA-DABC-405D-B5AF-28A82B16D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047750"/>
            <a:ext cx="3248562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AFA92-540D-C9DC-22AE-949BA5FAC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1EB9C-6765-FF32-FB10-E0C7BE7B5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5771" y="1581150"/>
            <a:ext cx="2514600" cy="4248149"/>
          </a:xfrm>
        </p:spPr>
        <p:txBody>
          <a:bodyPr>
            <a:normAutofit/>
          </a:bodyPr>
          <a:lstStyle/>
          <a:p>
            <a:r>
              <a:rPr lang="en-US" dirty="0"/>
              <a:t>Choose the type of OPT you will apply for: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(c)(3)(C) for STEM Extension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dirty="0">
              <a:effectLst/>
            </a:endParaRPr>
          </a:p>
          <a:p>
            <a:endParaRPr lang="en-US" i="0" dirty="0">
              <a:effectLst/>
            </a:endParaRPr>
          </a:p>
          <a:p>
            <a:br>
              <a:rPr lang="en-US" i="0" dirty="0">
                <a:effectLst/>
              </a:rPr>
            </a:br>
            <a:endParaRPr lang="en-US" u="sng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5ADA3-492F-38EC-1D3F-A5522DDCF9C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STEM APPLICATION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D9606-5DF5-6DBD-8002-4B3A54103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504950"/>
            <a:ext cx="4844312" cy="27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9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OPT STEM VALIDATION </a:t>
            </a:r>
          </a:p>
        </p:txBody>
      </p:sp>
      <p:pic>
        <p:nvPicPr>
          <p:cNvPr id="5" name="Picture 4" descr="A diagram of a company's company's company's company's company's company's company's company's company's company's company's company'&#10;&#10;Description automatically generated">
            <a:extLst>
              <a:ext uri="{FF2B5EF4-FFF2-40B4-BE49-F238E27FC236}">
                <a16:creationId xmlns:a16="http://schemas.microsoft.com/office/drawing/2014/main" id="{A2CEEC5B-F788-3102-C11C-5F9DA2BE9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22220"/>
            <a:ext cx="6996545" cy="35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22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AD233-91B7-C632-D452-EBDA326D7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90EF3-CA49-5ED6-E014-09B8CBD5889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OPT AND TRAVEL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44609-B5DD-76D7-A75E-E657A9819762}"/>
              </a:ext>
            </a:extLst>
          </p:cNvPr>
          <p:cNvSpPr txBox="1"/>
          <p:nvPr/>
        </p:nvSpPr>
        <p:spPr>
          <a:xfrm>
            <a:off x="2057400" y="1352550"/>
            <a:ext cx="6772452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Helvetica Neue"/>
              </a:rPr>
              <a:t>While Pending OPT (</a:t>
            </a:r>
            <a:r>
              <a:rPr lang="en-US" sz="1400" b="1">
                <a:latin typeface="Helvetica Neue"/>
              </a:rPr>
              <a:t>Not recommended)</a:t>
            </a:r>
            <a:endParaRPr lang="en-US" sz="1400" b="1" dirty="0">
              <a:latin typeface="Helvetica 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Helvetica Neue"/>
              </a:rPr>
              <a:t>Form I-20 issued for OPT (signed last 6 months)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Helvetica Neue"/>
              </a:rPr>
              <a:t>Visa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Helvetica Neue"/>
              </a:rPr>
              <a:t>Passport (valid for 6 months)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Helvetica Neue"/>
              </a:rPr>
              <a:t>Receipt Notice (if you have received)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Helvetica Neue"/>
              </a:rPr>
              <a:t>Keep track of your application on USCIS.gov (Check My Status)</a:t>
            </a:r>
          </a:p>
          <a:p>
            <a:endParaRPr lang="en-US" sz="1400" b="1" dirty="0">
              <a:latin typeface="Helvetica Neue"/>
            </a:endParaRPr>
          </a:p>
          <a:p>
            <a:r>
              <a:rPr lang="en-US" sz="1400" b="1" dirty="0">
                <a:latin typeface="Helvetica Neue"/>
              </a:rPr>
              <a:t>Approved OPT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Helvetica Neue"/>
              </a:rPr>
              <a:t>Form I-20 issued for OPT (signed last 6 months)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Helvetica Neue"/>
              </a:rPr>
              <a:t>Visa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Helvetica Neue"/>
              </a:rPr>
              <a:t>Passport (valid for 6 months)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Helvetica Neue"/>
              </a:rPr>
              <a:t>EAD Card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Helvetica Neue"/>
              </a:rPr>
              <a:t>Offer letter from place of employment</a:t>
            </a:r>
          </a:p>
          <a:p>
            <a:endParaRPr lang="en-US" sz="1400" b="1" dirty="0">
              <a:latin typeface="Helvetica Neue"/>
            </a:endParaRPr>
          </a:p>
          <a:p>
            <a:r>
              <a:rPr lang="en-US" sz="1100" b="1" i="1" dirty="0">
                <a:latin typeface="Helvetica Neue"/>
              </a:rPr>
              <a:t>Note: There is always a risk in traveling outside the US and/or applying for a new visa while on OPT</a:t>
            </a:r>
          </a:p>
        </p:txBody>
      </p:sp>
    </p:spTree>
    <p:extLst>
      <p:ext uri="{BB962C8B-B14F-4D97-AF65-F5344CB8AC3E}">
        <p14:creationId xmlns:p14="http://schemas.microsoft.com/office/powerpoint/2010/main" val="106230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E6C82-96C3-87E6-F707-8B90E20E3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24AF1-5056-73B1-477D-9D82FDBB5EF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209800" y="110838"/>
            <a:ext cx="6172200" cy="628649"/>
          </a:xfrm>
        </p:spPr>
        <p:txBody>
          <a:bodyPr/>
          <a:lstStyle/>
          <a:p>
            <a:r>
              <a:rPr lang="en-US" dirty="0"/>
              <a:t>What is OPT?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D85920-91D4-F20D-BE32-DCB29D15B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3600" y="1428750"/>
            <a:ext cx="6019800" cy="3048000"/>
          </a:xfrm>
          <a:noFill/>
        </p:spPr>
        <p:txBody>
          <a:bodyPr>
            <a:normAutofit/>
          </a:bodyPr>
          <a:lstStyle/>
          <a:p>
            <a:r>
              <a:rPr lang="en-US" sz="1800" dirty="0"/>
              <a:t>Optional Practical Training (OPT) is defined as temporary employment that is directly related to a student’s major area of study. Eligible F-1 students can apply to receive up to 12 months of work authorization. STEM students may be eligible for a 24-month extension of their OPT.</a:t>
            </a:r>
          </a:p>
        </p:txBody>
      </p:sp>
    </p:spTree>
    <p:extLst>
      <p:ext uri="{BB962C8B-B14F-4D97-AF65-F5344CB8AC3E}">
        <p14:creationId xmlns:p14="http://schemas.microsoft.com/office/powerpoint/2010/main" val="419071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ABE40-8EAB-A4B2-DDB2-93F9B5A11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F8E22-4B67-C934-36AE-0C653E6A906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209800" y="110838"/>
            <a:ext cx="6172200" cy="628649"/>
          </a:xfrm>
        </p:spPr>
        <p:txBody>
          <a:bodyPr/>
          <a:lstStyle/>
          <a:p>
            <a:r>
              <a:rPr lang="en-US" dirty="0"/>
              <a:t>Eligibility for Post-Completion OPT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0E57ED9-8C0F-47E2-461B-A78BD42EF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hidden">
          <a:xfrm>
            <a:off x="2362200" y="1143001"/>
            <a:ext cx="6172200" cy="3314701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Have not used 12 months or more of full-time Curricular Practical Training (CPT)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Have not already been approved for 12 months of OPT at the same degree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Have an unexpired passport (Keep valid 6 months into the future)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have a recommendation from the DSO to be able to apply for OPT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must submit the Form I-765 within 30 days of the date the DSO enters the recommendation for OPT in your SEVIS record.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0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Types of OPT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A6C010-774D-4221-A63D-F6B80B32E4E6}"/>
              </a:ext>
            </a:extLst>
          </p:cNvPr>
          <p:cNvSpPr txBox="1">
            <a:spLocks/>
          </p:cNvSpPr>
          <p:nvPr/>
        </p:nvSpPr>
        <p:spPr>
          <a:xfrm>
            <a:off x="1371602" y="1318107"/>
            <a:ext cx="2971801" cy="3430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12 Month Post-Completion OPT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Authorized to be engaged after the program end date</a:t>
            </a:r>
          </a:p>
          <a:p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May work part-time or full-time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Subject to the 90-day unemployment provisions</a:t>
            </a:r>
          </a:p>
          <a:p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May apply for the STEM extension if eligible</a:t>
            </a:r>
          </a:p>
          <a:p>
            <a:endParaRPr lang="en-US" sz="800" dirty="0"/>
          </a:p>
          <a:p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0321E1-D6F1-4667-B8E3-FEDE22BA8B0D}"/>
              </a:ext>
            </a:extLst>
          </p:cNvPr>
          <p:cNvCxnSpPr>
            <a:cxnSpLocks/>
          </p:cNvCxnSpPr>
          <p:nvPr/>
        </p:nvCxnSpPr>
        <p:spPr>
          <a:xfrm>
            <a:off x="4495802" y="1219201"/>
            <a:ext cx="0" cy="2971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C03592-0C87-4AB8-B047-4B43AE9B7B6B}"/>
              </a:ext>
            </a:extLst>
          </p:cNvPr>
          <p:cNvSpPr txBox="1">
            <a:spLocks/>
          </p:cNvSpPr>
          <p:nvPr/>
        </p:nvSpPr>
        <p:spPr>
          <a:xfrm>
            <a:off x="4800600" y="1175794"/>
            <a:ext cx="3657600" cy="3714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24 Month OPT </a:t>
            </a:r>
          </a:p>
          <a:p>
            <a:pPr algn="ctr"/>
            <a:r>
              <a:rPr lang="en-US" sz="1400" b="1" dirty="0"/>
              <a:t>STEM-Extension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0" i="0" dirty="0">
                <a:solidFill>
                  <a:srgbClr val="1C222B"/>
                </a:solidFill>
                <a:effectLst/>
              </a:rPr>
              <a:t>Must hold a STEM-qualifying degree, be in a valid period of standard post-completion OPT, and have an offer of paid employment for at least 20 hours per week from an employer enrolled in E-Verify</a:t>
            </a:r>
          </a:p>
          <a:p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May work full-time </a:t>
            </a:r>
          </a:p>
          <a:p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Would be subject to the unemployment provisions (90 days), plus the unused unemployment days from initial OPT (cannot surpass 150 days) 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9089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may be authorized for 12 months of OPT and become eligible for another 12 months if you change to a higher educational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work must be directly related to your field of study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must apply 30 days within the recommended Form I-20 has been received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can remain unemployed for an aggregate of no more than 90 days during the initial 12 months of the post-completion OPT period and 150 days during the entire 36 months on STEM Extension (if eligible)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employment may be paid or unpaid (volunteer), but you are required to work at least 20 hours per week on post-completion OPT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OPT Information Workshop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0B6330-318C-4FFA-ADBD-8A9E3DB2BAEB}"/>
              </a:ext>
            </a:extLst>
          </p:cNvPr>
          <p:cNvSpPr txBox="1"/>
          <p:nvPr/>
        </p:nvSpPr>
        <p:spPr>
          <a:xfrm>
            <a:off x="2438400" y="739973"/>
            <a:ext cx="3810000" cy="307777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118884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sure you have health insurance coverage at all times during OPT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Full-time study is prohibited during post-completion OPT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may study on an incidental basis (part-time, non-degree status, and not at a higher level than graduating degree)</a:t>
            </a:r>
          </a:p>
          <a:p>
            <a:endParaRPr lang="en-US" dirty="0"/>
          </a:p>
          <a:p>
            <a:r>
              <a:rPr lang="en-US" b="1" i="1" dirty="0"/>
              <a:t>You do not need to have a specific job offer to apply for post-completion OPT but be aware that you cannot recover portions of the OPT period that you may have spent searching for employment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OPT Information Workshop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0B6330-318C-4FFA-ADBD-8A9E3DB2BAEB}"/>
              </a:ext>
            </a:extLst>
          </p:cNvPr>
          <p:cNvSpPr txBox="1"/>
          <p:nvPr/>
        </p:nvSpPr>
        <p:spPr>
          <a:xfrm>
            <a:off x="2438400" y="739973"/>
            <a:ext cx="3810000" cy="307777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363096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When do I apply? When do I start my job?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42A144-7BF7-4EC9-A5D2-789CD56E8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87"/>
          <a:stretch/>
        </p:blipFill>
        <p:spPr>
          <a:xfrm>
            <a:off x="623252" y="895350"/>
            <a:ext cx="7911148" cy="361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0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219202" y="1127738"/>
            <a:ext cx="2590800" cy="3314701"/>
          </a:xfrm>
        </p:spPr>
        <p:txBody>
          <a:bodyPr>
            <a:normAutofit/>
          </a:bodyPr>
          <a:lstStyle/>
          <a:p>
            <a:r>
              <a:rPr lang="en-US" b="1" i="1" dirty="0"/>
              <a:t>The first step when applying for OPT is to complete the OPT Recommendation form in Terradotta.</a:t>
            </a:r>
          </a:p>
          <a:p>
            <a:endParaRPr lang="en-US" b="1" i="1" dirty="0"/>
          </a:p>
          <a:p>
            <a:r>
              <a:rPr lang="en-US" b="1" i="1" dirty="0"/>
              <a:t>We will provide you with a new</a:t>
            </a:r>
          </a:p>
          <a:p>
            <a:r>
              <a:rPr lang="en-US" b="1" i="1" dirty="0"/>
              <a:t> I-20 recommending you for OPT.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1165414" y="217175"/>
            <a:ext cx="3962400" cy="628649"/>
          </a:xfrm>
        </p:spPr>
        <p:txBody>
          <a:bodyPr/>
          <a:lstStyle/>
          <a:p>
            <a:r>
              <a:rPr lang="en-US" dirty="0"/>
              <a:t>OPT Information Workshop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0B6330-318C-4FFA-ADBD-8A9E3DB2BAEB}"/>
              </a:ext>
            </a:extLst>
          </p:cNvPr>
          <p:cNvSpPr txBox="1"/>
          <p:nvPr/>
        </p:nvSpPr>
        <p:spPr>
          <a:xfrm>
            <a:off x="1241614" y="752582"/>
            <a:ext cx="3810000" cy="307777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Application Materials Needed to Apply: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1F99A-9DA3-439C-A3C1-7EA563FB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24400" y="1128805"/>
            <a:ext cx="3810001" cy="30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9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All OPT applications are now being done online via </a:t>
            </a:r>
            <a:r>
              <a:rPr lang="en-US" i="0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www.uscis.gov/i-765</a:t>
            </a:r>
            <a:endParaRPr lang="en-US" i="0" u="sng" dirty="0">
              <a:effectLst/>
            </a:endParaRPr>
          </a:p>
          <a:p>
            <a:pPr algn="l"/>
            <a:r>
              <a:rPr lang="en-US" i="0" dirty="0">
                <a:effectLst/>
              </a:rPr>
              <a:t>You will first create an account on USCIS and proceed to file online</a:t>
            </a:r>
          </a:p>
          <a:p>
            <a:pPr algn="l"/>
            <a:r>
              <a:rPr lang="en-US" i="0" dirty="0">
                <a:effectLst/>
              </a:rPr>
              <a:t>There is a </a:t>
            </a:r>
            <a:r>
              <a:rPr lang="en-US" i="0" dirty="0">
                <a:effectLst/>
                <a:hlinkClick r:id="rId3" action="ppaction://hlinkpres?slideindex=1&amp;slidetitle="/>
              </a:rPr>
              <a:t>step-by-step walkthrough </a:t>
            </a:r>
            <a:r>
              <a:rPr lang="en-US" i="0" dirty="0">
                <a:effectLst/>
              </a:rPr>
              <a:t>on our website.</a:t>
            </a:r>
          </a:p>
          <a:p>
            <a:br>
              <a:rPr lang="en-US" i="0" dirty="0">
                <a:effectLst/>
              </a:rPr>
            </a:br>
            <a:endParaRPr lang="en-US" u="sng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OPT APPLICATION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D7452-95A2-4D87-84E3-15700F356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61" y="2765642"/>
            <a:ext cx="3503884" cy="188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C78A46-F802-44A1-8018-4A6A9AC4B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701490"/>
            <a:ext cx="3276601" cy="1880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64D4AC-47FE-F477-7824-6830D5A85520}"/>
              </a:ext>
            </a:extLst>
          </p:cNvPr>
          <p:cNvSpPr txBox="1"/>
          <p:nvPr/>
        </p:nvSpPr>
        <p:spPr>
          <a:xfrm>
            <a:off x="2355273" y="2147025"/>
            <a:ext cx="434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>
                <a:effectLst/>
              </a:rPr>
              <a:t>OPT Application Fee ($410)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>
                <a:effectLst/>
              </a:rPr>
              <a:t>Now offering premium processing ($1685)</a:t>
            </a:r>
          </a:p>
        </p:txBody>
      </p:sp>
    </p:spTree>
    <p:extLst>
      <p:ext uri="{BB962C8B-B14F-4D97-AF65-F5344CB8AC3E}">
        <p14:creationId xmlns:p14="http://schemas.microsoft.com/office/powerpoint/2010/main" val="1258913672"/>
      </p:ext>
    </p:extLst>
  </p:cSld>
  <p:clrMapOvr>
    <a:masterClrMapping/>
  </p:clrMapOvr>
</p:sld>
</file>

<file path=ppt/theme/theme1.xml><?xml version="1.0" encoding="utf-8"?>
<a:theme xmlns:a="http://schemas.openxmlformats.org/drawingml/2006/main" name="UofL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16x9</Template>
  <TotalTime>12455</TotalTime>
  <Words>1200</Words>
  <Application>Microsoft Office PowerPoint</Application>
  <PresentationFormat>On-screen Show (16:9)</PresentationFormat>
  <Paragraphs>165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UofL PowerPoint Template</vt:lpstr>
      <vt:lpstr>White Theme</vt:lpstr>
      <vt:lpstr>Black Theme</vt:lpstr>
      <vt:lpstr>Photo Title</vt:lpstr>
      <vt:lpstr>Photo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Heimbrock,Ashley Beck</dc:creator>
  <cp:lastModifiedBy>Dhandapani, Dewaker</cp:lastModifiedBy>
  <cp:revision>77</cp:revision>
  <cp:lastPrinted>2014-11-05T21:22:47Z</cp:lastPrinted>
  <dcterms:created xsi:type="dcterms:W3CDTF">2014-11-05T21:07:56Z</dcterms:created>
  <dcterms:modified xsi:type="dcterms:W3CDTF">2025-02-18T16:19:28Z</dcterms:modified>
</cp:coreProperties>
</file>