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9" r:id="rId3"/>
    <p:sldId id="320" r:id="rId4"/>
    <p:sldId id="270" r:id="rId5"/>
    <p:sldId id="271" r:id="rId6"/>
    <p:sldId id="285"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287" r:id="rId42"/>
    <p:sldId id="294" r:id="rId43"/>
    <p:sldId id="298" r:id="rId44"/>
    <p:sldId id="288" r:id="rId45"/>
    <p:sldId id="289" r:id="rId46"/>
    <p:sldId id="290" r:id="rId47"/>
    <p:sldId id="291" r:id="rId48"/>
    <p:sldId id="292" r:id="rId49"/>
    <p:sldId id="293"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7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26" autoAdjust="0"/>
    <p:restoredTop sz="94660"/>
  </p:normalViewPr>
  <p:slideViewPr>
    <p:cSldViewPr showGuides="1">
      <p:cViewPr varScale="1">
        <p:scale>
          <a:sx n="91" d="100"/>
          <a:sy n="91" d="100"/>
        </p:scale>
        <p:origin x="-930" y="-102"/>
      </p:cViewPr>
      <p:guideLst>
        <p:guide orient="horz" pos="7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B3C8A2-2A9B-4F16-AD82-B25C174F81F0}" type="doc">
      <dgm:prSet loTypeId="urn:microsoft.com/office/officeart/2005/8/layout/venn1" loCatId="relationship" qsTypeId="urn:microsoft.com/office/officeart/2005/8/quickstyle/simple1" qsCatId="simple" csTypeId="urn:microsoft.com/office/officeart/2005/8/colors/colorful3" csCatId="colorful" phldr="1"/>
      <dgm:spPr/>
    </dgm:pt>
    <dgm:pt modelId="{388EF33A-0A83-491B-B94A-EE80469EC6F8}">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b="1" dirty="0" smtClean="0"/>
            <a:t>Emerging Areas of Excellence at </a:t>
          </a:r>
        </a:p>
        <a:p>
          <a:pPr>
            <a:spcAft>
              <a:spcPts val="0"/>
            </a:spcAft>
          </a:pPr>
          <a:r>
            <a:rPr lang="en-US" b="1" dirty="0" smtClean="0"/>
            <a:t>UofL</a:t>
          </a:r>
          <a:endParaRPr lang="en-US" b="1" dirty="0"/>
        </a:p>
      </dgm:t>
    </dgm:pt>
    <dgm:pt modelId="{1A801357-A14B-426B-8D1D-B275258F0D50}" type="parTrans" cxnId="{FCF090D9-2CF3-4D96-9468-A34EA664A77E}">
      <dgm:prSet/>
      <dgm:spPr/>
      <dgm:t>
        <a:bodyPr/>
        <a:lstStyle/>
        <a:p>
          <a:endParaRPr lang="en-US" b="0"/>
        </a:p>
      </dgm:t>
    </dgm:pt>
    <dgm:pt modelId="{EADC5D28-6FBB-4219-BD71-10443E230081}" type="sibTrans" cxnId="{FCF090D9-2CF3-4D96-9468-A34EA664A77E}">
      <dgm:prSet/>
      <dgm:spPr/>
      <dgm:t>
        <a:bodyPr/>
        <a:lstStyle/>
        <a:p>
          <a:endParaRPr lang="en-US" b="0"/>
        </a:p>
      </dgm:t>
    </dgm:pt>
    <dgm:pt modelId="{1D5C115D-1CC1-4F2B-8777-18301C25E525}">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smtClean="0"/>
            <a:t>Societal Need or Relevance</a:t>
          </a:r>
          <a:endParaRPr lang="en-US" b="1" dirty="0"/>
        </a:p>
      </dgm:t>
    </dgm:pt>
    <dgm:pt modelId="{098CAD34-E26C-4369-9493-7931B9CE96AC}" type="parTrans" cxnId="{44332336-98D0-46A0-83E8-459ADF5D8652}">
      <dgm:prSet/>
      <dgm:spPr/>
      <dgm:t>
        <a:bodyPr/>
        <a:lstStyle/>
        <a:p>
          <a:endParaRPr lang="en-US" b="0"/>
        </a:p>
      </dgm:t>
    </dgm:pt>
    <dgm:pt modelId="{94FBDF58-D9C6-413C-B961-94F3B7CCE518}" type="sibTrans" cxnId="{44332336-98D0-46A0-83E8-459ADF5D8652}">
      <dgm:prSet/>
      <dgm:spPr/>
      <dgm:t>
        <a:bodyPr/>
        <a:lstStyle/>
        <a:p>
          <a:endParaRPr lang="en-US" b="0"/>
        </a:p>
      </dgm:t>
    </dgm:pt>
    <dgm:pt modelId="{E809AC2F-7FDD-4ECC-B626-BCB7D98EF5D5}">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smtClean="0"/>
            <a:t>Student Demand and Interest</a:t>
          </a:r>
          <a:endParaRPr lang="en-US" b="1" dirty="0"/>
        </a:p>
      </dgm:t>
    </dgm:pt>
    <dgm:pt modelId="{3062153D-5CB1-4359-973B-CE10E32B5CF3}" type="parTrans" cxnId="{F80E247E-FD30-4712-9042-16F853A6B352}">
      <dgm:prSet/>
      <dgm:spPr/>
      <dgm:t>
        <a:bodyPr/>
        <a:lstStyle/>
        <a:p>
          <a:endParaRPr lang="en-US" b="0"/>
        </a:p>
      </dgm:t>
    </dgm:pt>
    <dgm:pt modelId="{6B1584AF-918F-4D1D-AA3C-E15D9B474356}" type="sibTrans" cxnId="{F80E247E-FD30-4712-9042-16F853A6B352}">
      <dgm:prSet/>
      <dgm:spPr/>
      <dgm:t>
        <a:bodyPr/>
        <a:lstStyle/>
        <a:p>
          <a:endParaRPr lang="en-US" b="0"/>
        </a:p>
      </dgm:t>
    </dgm:pt>
    <dgm:pt modelId="{68EC047D-0BB3-4C0C-AB63-6FAC81ED195A}">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1" dirty="0" smtClean="0"/>
            <a:t>Opportunity for investment</a:t>
          </a:r>
          <a:endParaRPr lang="en-US" b="1" dirty="0"/>
        </a:p>
      </dgm:t>
    </dgm:pt>
    <dgm:pt modelId="{CFB065E8-C258-4ABC-BA7A-1064725D8A85}" type="parTrans" cxnId="{A38B4351-44A3-4941-A82E-724ED41EE59B}">
      <dgm:prSet/>
      <dgm:spPr/>
      <dgm:t>
        <a:bodyPr/>
        <a:lstStyle/>
        <a:p>
          <a:endParaRPr lang="en-US" b="0"/>
        </a:p>
      </dgm:t>
    </dgm:pt>
    <dgm:pt modelId="{937DD8F1-CADC-4A65-8AC3-DEED7018A508}" type="sibTrans" cxnId="{A38B4351-44A3-4941-A82E-724ED41EE59B}">
      <dgm:prSet/>
      <dgm:spPr/>
      <dgm:t>
        <a:bodyPr/>
        <a:lstStyle/>
        <a:p>
          <a:endParaRPr lang="en-US" b="0"/>
        </a:p>
      </dgm:t>
    </dgm:pt>
    <dgm:pt modelId="{FD7BE8D9-7C54-4FA6-8CEF-F8F1207198A7}" type="pres">
      <dgm:prSet presAssocID="{9AB3C8A2-2A9B-4F16-AD82-B25C174F81F0}" presName="compositeShape" presStyleCnt="0">
        <dgm:presLayoutVars>
          <dgm:chMax val="7"/>
          <dgm:dir/>
          <dgm:resizeHandles val="exact"/>
        </dgm:presLayoutVars>
      </dgm:prSet>
      <dgm:spPr/>
    </dgm:pt>
    <dgm:pt modelId="{BE4F5031-5D0A-4691-9282-DFC3EE5C3E67}" type="pres">
      <dgm:prSet presAssocID="{388EF33A-0A83-491B-B94A-EE80469EC6F8}" presName="circ1" presStyleLbl="vennNode1" presStyleIdx="0" presStyleCnt="4"/>
      <dgm:spPr/>
      <dgm:t>
        <a:bodyPr/>
        <a:lstStyle/>
        <a:p>
          <a:endParaRPr lang="en-US"/>
        </a:p>
      </dgm:t>
    </dgm:pt>
    <dgm:pt modelId="{76A98F9C-9F51-4AB8-98A8-83F7138DFF66}" type="pres">
      <dgm:prSet presAssocID="{388EF33A-0A83-491B-B94A-EE80469EC6F8}" presName="circ1Tx" presStyleLbl="revTx" presStyleIdx="0" presStyleCnt="0">
        <dgm:presLayoutVars>
          <dgm:chMax val="0"/>
          <dgm:chPref val="0"/>
          <dgm:bulletEnabled val="1"/>
        </dgm:presLayoutVars>
      </dgm:prSet>
      <dgm:spPr/>
      <dgm:t>
        <a:bodyPr/>
        <a:lstStyle/>
        <a:p>
          <a:endParaRPr lang="en-US"/>
        </a:p>
      </dgm:t>
    </dgm:pt>
    <dgm:pt modelId="{46F7BEF3-23EA-446D-B15C-8835ECE8DA77}" type="pres">
      <dgm:prSet presAssocID="{1D5C115D-1CC1-4F2B-8777-18301C25E525}" presName="circ2" presStyleLbl="vennNode1" presStyleIdx="1" presStyleCnt="4"/>
      <dgm:spPr/>
      <dgm:t>
        <a:bodyPr/>
        <a:lstStyle/>
        <a:p>
          <a:endParaRPr lang="en-US"/>
        </a:p>
      </dgm:t>
    </dgm:pt>
    <dgm:pt modelId="{87AF5F36-220D-40FC-B08D-29DA0AD5FEBB}" type="pres">
      <dgm:prSet presAssocID="{1D5C115D-1CC1-4F2B-8777-18301C25E525}" presName="circ2Tx" presStyleLbl="revTx" presStyleIdx="0" presStyleCnt="0">
        <dgm:presLayoutVars>
          <dgm:chMax val="0"/>
          <dgm:chPref val="0"/>
          <dgm:bulletEnabled val="1"/>
        </dgm:presLayoutVars>
      </dgm:prSet>
      <dgm:spPr/>
      <dgm:t>
        <a:bodyPr/>
        <a:lstStyle/>
        <a:p>
          <a:endParaRPr lang="en-US"/>
        </a:p>
      </dgm:t>
    </dgm:pt>
    <dgm:pt modelId="{DD0CA911-DF7D-444E-966A-65C3F58891C2}" type="pres">
      <dgm:prSet presAssocID="{68EC047D-0BB3-4C0C-AB63-6FAC81ED195A}" presName="circ3" presStyleLbl="vennNode1" presStyleIdx="2" presStyleCnt="4"/>
      <dgm:spPr/>
      <dgm:t>
        <a:bodyPr/>
        <a:lstStyle/>
        <a:p>
          <a:endParaRPr lang="en-US"/>
        </a:p>
      </dgm:t>
    </dgm:pt>
    <dgm:pt modelId="{DFA5EF4D-425D-4EDD-8441-CF84A2AC9CAB}" type="pres">
      <dgm:prSet presAssocID="{68EC047D-0BB3-4C0C-AB63-6FAC81ED195A}" presName="circ3Tx" presStyleLbl="revTx" presStyleIdx="0" presStyleCnt="0">
        <dgm:presLayoutVars>
          <dgm:chMax val="0"/>
          <dgm:chPref val="0"/>
          <dgm:bulletEnabled val="1"/>
        </dgm:presLayoutVars>
      </dgm:prSet>
      <dgm:spPr/>
      <dgm:t>
        <a:bodyPr/>
        <a:lstStyle/>
        <a:p>
          <a:endParaRPr lang="en-US"/>
        </a:p>
      </dgm:t>
    </dgm:pt>
    <dgm:pt modelId="{ADAC4B81-7A41-4C66-8EA0-13AD7DE0CBDF}" type="pres">
      <dgm:prSet presAssocID="{E809AC2F-7FDD-4ECC-B626-BCB7D98EF5D5}" presName="circ4" presStyleLbl="vennNode1" presStyleIdx="3" presStyleCnt="4"/>
      <dgm:spPr/>
      <dgm:t>
        <a:bodyPr/>
        <a:lstStyle/>
        <a:p>
          <a:endParaRPr lang="en-US"/>
        </a:p>
      </dgm:t>
    </dgm:pt>
    <dgm:pt modelId="{179496F5-490C-4F22-8901-80785A33D130}" type="pres">
      <dgm:prSet presAssocID="{E809AC2F-7FDD-4ECC-B626-BCB7D98EF5D5}" presName="circ4Tx" presStyleLbl="revTx" presStyleIdx="0" presStyleCnt="0">
        <dgm:presLayoutVars>
          <dgm:chMax val="0"/>
          <dgm:chPref val="0"/>
          <dgm:bulletEnabled val="1"/>
        </dgm:presLayoutVars>
      </dgm:prSet>
      <dgm:spPr/>
      <dgm:t>
        <a:bodyPr/>
        <a:lstStyle/>
        <a:p>
          <a:endParaRPr lang="en-US"/>
        </a:p>
      </dgm:t>
    </dgm:pt>
  </dgm:ptLst>
  <dgm:cxnLst>
    <dgm:cxn modelId="{4B67902F-8F6E-4A6A-9779-CD59F57155D1}" type="presOf" srcId="{9AB3C8A2-2A9B-4F16-AD82-B25C174F81F0}" destId="{FD7BE8D9-7C54-4FA6-8CEF-F8F1207198A7}" srcOrd="0" destOrd="0" presId="urn:microsoft.com/office/officeart/2005/8/layout/venn1"/>
    <dgm:cxn modelId="{B3902B84-B525-4ED1-9AFD-2F2BE07E1F75}" type="presOf" srcId="{388EF33A-0A83-491B-B94A-EE80469EC6F8}" destId="{76A98F9C-9F51-4AB8-98A8-83F7138DFF66}" srcOrd="1" destOrd="0" presId="urn:microsoft.com/office/officeart/2005/8/layout/venn1"/>
    <dgm:cxn modelId="{98F204B1-B3D0-467E-AE9C-EE121BCD00F2}" type="presOf" srcId="{68EC047D-0BB3-4C0C-AB63-6FAC81ED195A}" destId="{DD0CA911-DF7D-444E-966A-65C3F58891C2}" srcOrd="0" destOrd="0" presId="urn:microsoft.com/office/officeart/2005/8/layout/venn1"/>
    <dgm:cxn modelId="{BA994F8D-1CD2-4F6B-9601-B887E9778216}" type="presOf" srcId="{388EF33A-0A83-491B-B94A-EE80469EC6F8}" destId="{BE4F5031-5D0A-4691-9282-DFC3EE5C3E67}" srcOrd="0" destOrd="0" presId="urn:microsoft.com/office/officeart/2005/8/layout/venn1"/>
    <dgm:cxn modelId="{A38B4351-44A3-4941-A82E-724ED41EE59B}" srcId="{9AB3C8A2-2A9B-4F16-AD82-B25C174F81F0}" destId="{68EC047D-0BB3-4C0C-AB63-6FAC81ED195A}" srcOrd="2" destOrd="0" parTransId="{CFB065E8-C258-4ABC-BA7A-1064725D8A85}" sibTransId="{937DD8F1-CADC-4A65-8AC3-DEED7018A508}"/>
    <dgm:cxn modelId="{F80E247E-FD30-4712-9042-16F853A6B352}" srcId="{9AB3C8A2-2A9B-4F16-AD82-B25C174F81F0}" destId="{E809AC2F-7FDD-4ECC-B626-BCB7D98EF5D5}" srcOrd="3" destOrd="0" parTransId="{3062153D-5CB1-4359-973B-CE10E32B5CF3}" sibTransId="{6B1584AF-918F-4D1D-AA3C-E15D9B474356}"/>
    <dgm:cxn modelId="{7038B0E5-6A05-45F8-B55D-F1E7B4B5E192}" type="presOf" srcId="{E809AC2F-7FDD-4ECC-B626-BCB7D98EF5D5}" destId="{ADAC4B81-7A41-4C66-8EA0-13AD7DE0CBDF}" srcOrd="0" destOrd="0" presId="urn:microsoft.com/office/officeart/2005/8/layout/venn1"/>
    <dgm:cxn modelId="{B365F06F-1EAB-4BB7-BB64-B56FC8C7B0DC}" type="presOf" srcId="{68EC047D-0BB3-4C0C-AB63-6FAC81ED195A}" destId="{DFA5EF4D-425D-4EDD-8441-CF84A2AC9CAB}" srcOrd="1" destOrd="0" presId="urn:microsoft.com/office/officeart/2005/8/layout/venn1"/>
    <dgm:cxn modelId="{0531F63B-AC10-4EE8-AD94-5B097427C369}" type="presOf" srcId="{1D5C115D-1CC1-4F2B-8777-18301C25E525}" destId="{46F7BEF3-23EA-446D-B15C-8835ECE8DA77}" srcOrd="0" destOrd="0" presId="urn:microsoft.com/office/officeart/2005/8/layout/venn1"/>
    <dgm:cxn modelId="{4A69F606-A606-4D1A-AA88-0127BE9BFCBF}" type="presOf" srcId="{1D5C115D-1CC1-4F2B-8777-18301C25E525}" destId="{87AF5F36-220D-40FC-B08D-29DA0AD5FEBB}" srcOrd="1" destOrd="0" presId="urn:microsoft.com/office/officeart/2005/8/layout/venn1"/>
    <dgm:cxn modelId="{44332336-98D0-46A0-83E8-459ADF5D8652}" srcId="{9AB3C8A2-2A9B-4F16-AD82-B25C174F81F0}" destId="{1D5C115D-1CC1-4F2B-8777-18301C25E525}" srcOrd="1" destOrd="0" parTransId="{098CAD34-E26C-4369-9493-7931B9CE96AC}" sibTransId="{94FBDF58-D9C6-413C-B961-94F3B7CCE518}"/>
    <dgm:cxn modelId="{FCF090D9-2CF3-4D96-9468-A34EA664A77E}" srcId="{9AB3C8A2-2A9B-4F16-AD82-B25C174F81F0}" destId="{388EF33A-0A83-491B-B94A-EE80469EC6F8}" srcOrd="0" destOrd="0" parTransId="{1A801357-A14B-426B-8D1D-B275258F0D50}" sibTransId="{EADC5D28-6FBB-4219-BD71-10443E230081}"/>
    <dgm:cxn modelId="{D36374E3-1ADA-4A52-B1D7-9857BEDD03D8}" type="presOf" srcId="{E809AC2F-7FDD-4ECC-B626-BCB7D98EF5D5}" destId="{179496F5-490C-4F22-8901-80785A33D130}" srcOrd="1" destOrd="0" presId="urn:microsoft.com/office/officeart/2005/8/layout/venn1"/>
    <dgm:cxn modelId="{D3740172-D2A3-46B5-97EC-332A20775503}" type="presParOf" srcId="{FD7BE8D9-7C54-4FA6-8CEF-F8F1207198A7}" destId="{BE4F5031-5D0A-4691-9282-DFC3EE5C3E67}" srcOrd="0" destOrd="0" presId="urn:microsoft.com/office/officeart/2005/8/layout/venn1"/>
    <dgm:cxn modelId="{BA8F4D10-3E7B-4FC7-A89B-529E25AE5BCB}" type="presParOf" srcId="{FD7BE8D9-7C54-4FA6-8CEF-F8F1207198A7}" destId="{76A98F9C-9F51-4AB8-98A8-83F7138DFF66}" srcOrd="1" destOrd="0" presId="urn:microsoft.com/office/officeart/2005/8/layout/venn1"/>
    <dgm:cxn modelId="{FAA80E1B-C2DC-4178-881E-9D2108F363D7}" type="presParOf" srcId="{FD7BE8D9-7C54-4FA6-8CEF-F8F1207198A7}" destId="{46F7BEF3-23EA-446D-B15C-8835ECE8DA77}" srcOrd="2" destOrd="0" presId="urn:microsoft.com/office/officeart/2005/8/layout/venn1"/>
    <dgm:cxn modelId="{EAA17C80-A08C-419F-9B2F-56E0F22DB916}" type="presParOf" srcId="{FD7BE8D9-7C54-4FA6-8CEF-F8F1207198A7}" destId="{87AF5F36-220D-40FC-B08D-29DA0AD5FEBB}" srcOrd="3" destOrd="0" presId="urn:microsoft.com/office/officeart/2005/8/layout/venn1"/>
    <dgm:cxn modelId="{D304E211-2078-4629-8B74-7C4F62D5DB0A}" type="presParOf" srcId="{FD7BE8D9-7C54-4FA6-8CEF-F8F1207198A7}" destId="{DD0CA911-DF7D-444E-966A-65C3F58891C2}" srcOrd="4" destOrd="0" presId="urn:microsoft.com/office/officeart/2005/8/layout/venn1"/>
    <dgm:cxn modelId="{E5127242-66F3-4B9A-A6BA-3DDE190E167B}" type="presParOf" srcId="{FD7BE8D9-7C54-4FA6-8CEF-F8F1207198A7}" destId="{DFA5EF4D-425D-4EDD-8441-CF84A2AC9CAB}" srcOrd="5" destOrd="0" presId="urn:microsoft.com/office/officeart/2005/8/layout/venn1"/>
    <dgm:cxn modelId="{0B098CA1-EC76-405F-A0B3-2F91A246501A}" type="presParOf" srcId="{FD7BE8D9-7C54-4FA6-8CEF-F8F1207198A7}" destId="{ADAC4B81-7A41-4C66-8EA0-13AD7DE0CBDF}" srcOrd="6" destOrd="0" presId="urn:microsoft.com/office/officeart/2005/8/layout/venn1"/>
    <dgm:cxn modelId="{3ECB48F0-F730-44EA-863A-6B7E744C4FBD}" type="presParOf" srcId="{FD7BE8D9-7C54-4FA6-8CEF-F8F1207198A7}" destId="{179496F5-490C-4F22-8901-80785A33D130}" srcOrd="7"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F5031-5D0A-4691-9282-DFC3EE5C3E67}">
      <dsp:nvSpPr>
        <dsp:cNvPr id="0" name=""/>
        <dsp:cNvSpPr/>
      </dsp:nvSpPr>
      <dsp:spPr>
        <a:xfrm>
          <a:off x="1520104" y="41960"/>
          <a:ext cx="2181960" cy="2181960"/>
        </a:xfrm>
        <a:prstGeom prst="ellipse">
          <a:avLst/>
        </a:prstGeom>
        <a:solidFill>
          <a:schemeClr val="accent3">
            <a:alpha val="50000"/>
            <a:hueOff val="0"/>
            <a:satOff val="0"/>
            <a:lumOff val="0"/>
            <a:alphaOff val="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66750">
            <a:lnSpc>
              <a:spcPct val="90000"/>
            </a:lnSpc>
            <a:spcBef>
              <a:spcPct val="0"/>
            </a:spcBef>
            <a:spcAft>
              <a:spcPts val="0"/>
            </a:spcAft>
          </a:pPr>
          <a:r>
            <a:rPr lang="en-US" sz="1500" b="1" kern="1200" dirty="0" smtClean="0"/>
            <a:t>Emerging Areas of Excellence at </a:t>
          </a:r>
        </a:p>
        <a:p>
          <a:pPr lvl="0" algn="ctr" defTabSz="666750">
            <a:lnSpc>
              <a:spcPct val="90000"/>
            </a:lnSpc>
            <a:spcBef>
              <a:spcPct val="0"/>
            </a:spcBef>
            <a:spcAft>
              <a:spcPts val="0"/>
            </a:spcAft>
          </a:pPr>
          <a:r>
            <a:rPr lang="en-US" sz="1500" b="1" kern="1200" dirty="0" smtClean="0"/>
            <a:t>UofL</a:t>
          </a:r>
          <a:endParaRPr lang="en-US" sz="1500" b="1" kern="1200" dirty="0"/>
        </a:p>
      </dsp:txBody>
      <dsp:txXfrm>
        <a:off x="1771869" y="335686"/>
        <a:ext cx="1678431" cy="692352"/>
      </dsp:txXfrm>
    </dsp:sp>
    <dsp:sp modelId="{46F7BEF3-23EA-446D-B15C-8835ECE8DA77}">
      <dsp:nvSpPr>
        <dsp:cNvPr id="0" name=""/>
        <dsp:cNvSpPr/>
      </dsp:nvSpPr>
      <dsp:spPr>
        <a:xfrm>
          <a:off x="2485202" y="1007058"/>
          <a:ext cx="2181960" cy="2181960"/>
        </a:xfrm>
        <a:prstGeom prst="ellipse">
          <a:avLst/>
        </a:prstGeom>
        <a:solidFill>
          <a:schemeClr val="accent3">
            <a:alpha val="50000"/>
            <a:hueOff val="3750088"/>
            <a:satOff val="-5627"/>
            <a:lumOff val="-915"/>
            <a:alphaOff val="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r>
            <a:rPr lang="en-US" sz="1500" b="1" kern="1200" dirty="0" smtClean="0"/>
            <a:t>Societal Need or Relevance</a:t>
          </a:r>
          <a:endParaRPr lang="en-US" sz="1500" b="1" kern="1200" dirty="0"/>
        </a:p>
      </dsp:txBody>
      <dsp:txXfrm>
        <a:off x="3660104" y="1258823"/>
        <a:ext cx="839215" cy="1678431"/>
      </dsp:txXfrm>
    </dsp:sp>
    <dsp:sp modelId="{DD0CA911-DF7D-444E-966A-65C3F58891C2}">
      <dsp:nvSpPr>
        <dsp:cNvPr id="0" name=""/>
        <dsp:cNvSpPr/>
      </dsp:nvSpPr>
      <dsp:spPr>
        <a:xfrm>
          <a:off x="1520104" y="1972156"/>
          <a:ext cx="2181960" cy="2181960"/>
        </a:xfrm>
        <a:prstGeom prst="ellipse">
          <a:avLst/>
        </a:prstGeom>
        <a:solidFill>
          <a:schemeClr val="accent3">
            <a:alpha val="50000"/>
            <a:hueOff val="7500176"/>
            <a:satOff val="-11253"/>
            <a:lumOff val="-1830"/>
            <a:alphaOff val="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r>
            <a:rPr lang="en-US" sz="1500" b="1" kern="1200" dirty="0" smtClean="0"/>
            <a:t>Opportunity for investment</a:t>
          </a:r>
          <a:endParaRPr lang="en-US" sz="1500" b="1" kern="1200" dirty="0"/>
        </a:p>
      </dsp:txBody>
      <dsp:txXfrm>
        <a:off x="1771869" y="3168038"/>
        <a:ext cx="1678431" cy="692352"/>
      </dsp:txXfrm>
    </dsp:sp>
    <dsp:sp modelId="{ADAC4B81-7A41-4C66-8EA0-13AD7DE0CBDF}">
      <dsp:nvSpPr>
        <dsp:cNvPr id="0" name=""/>
        <dsp:cNvSpPr/>
      </dsp:nvSpPr>
      <dsp:spPr>
        <a:xfrm>
          <a:off x="555006" y="1007058"/>
          <a:ext cx="2181960" cy="2181960"/>
        </a:xfrm>
        <a:prstGeom prst="ellipse">
          <a:avLst/>
        </a:prstGeom>
        <a:solidFill>
          <a:schemeClr val="accent3">
            <a:alpha val="50000"/>
            <a:hueOff val="11250264"/>
            <a:satOff val="-16880"/>
            <a:lumOff val="-2745"/>
            <a:alphaOff val="0"/>
          </a:schemeClr>
        </a:solidFill>
        <a:ln w="25400" cap="flat"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r>
            <a:rPr lang="en-US" sz="1500" b="1" kern="1200" dirty="0" smtClean="0"/>
            <a:t>Student Demand and Interest</a:t>
          </a:r>
          <a:endParaRPr lang="en-US" sz="1500" b="1" kern="1200" dirty="0"/>
        </a:p>
      </dsp:txBody>
      <dsp:txXfrm>
        <a:off x="722849" y="1258823"/>
        <a:ext cx="839215" cy="1678431"/>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22C6B8-F86D-48C7-A6B0-34EDC7021AF3}" type="datetimeFigureOut">
              <a:rPr lang="en-US" smtClean="0"/>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2612914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22C6B8-F86D-48C7-A6B0-34EDC7021AF3}" type="datetimeFigureOut">
              <a:rPr lang="en-US" smtClean="0"/>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2751490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22C6B8-F86D-48C7-A6B0-34EDC7021AF3}" type="datetimeFigureOut">
              <a:rPr lang="en-US" smtClean="0"/>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314370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22C6B8-F86D-48C7-A6B0-34EDC7021AF3}" type="datetimeFigureOut">
              <a:rPr lang="en-US" smtClean="0"/>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2964930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22C6B8-F86D-48C7-A6B0-34EDC7021AF3}" type="datetimeFigureOut">
              <a:rPr lang="en-US" smtClean="0"/>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93408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22C6B8-F86D-48C7-A6B0-34EDC7021AF3}" type="datetimeFigureOut">
              <a:rPr lang="en-US" smtClean="0"/>
              <a:t>11/7/2013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338195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22C6B8-F86D-48C7-A6B0-34EDC7021AF3}" type="datetimeFigureOut">
              <a:rPr lang="en-US" smtClean="0"/>
              <a:t>11/7/2013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3792998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22C6B8-F86D-48C7-A6B0-34EDC7021AF3}" type="datetimeFigureOut">
              <a:rPr lang="en-US" smtClean="0"/>
              <a:t>11/7/2013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335133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22C6B8-F86D-48C7-A6B0-34EDC7021AF3}" type="datetimeFigureOut">
              <a:rPr lang="en-US" smtClean="0"/>
              <a:t>11/7/2013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2580431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22C6B8-F86D-48C7-A6B0-34EDC7021AF3}" type="datetimeFigureOut">
              <a:rPr lang="en-US" smtClean="0"/>
              <a:t>11/7/2013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3293436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22C6B8-F86D-48C7-A6B0-34EDC7021AF3}" type="datetimeFigureOut">
              <a:rPr lang="en-US" smtClean="0"/>
              <a:t>11/7/2013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17045-C5F5-4B35-BE4D-DF1B6B573F58}" type="slidenum">
              <a:rPr lang="en-US" smtClean="0"/>
              <a:t>‹#›</a:t>
            </a:fld>
            <a:endParaRPr lang="en-US"/>
          </a:p>
        </p:txBody>
      </p:sp>
    </p:spTree>
    <p:extLst>
      <p:ext uri="{BB962C8B-B14F-4D97-AF65-F5344CB8AC3E}">
        <p14:creationId xmlns:p14="http://schemas.microsoft.com/office/powerpoint/2010/main" val="3887149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22C6B8-F86D-48C7-A6B0-34EDC7021AF3}" type="datetimeFigureOut">
              <a:rPr lang="en-US" smtClean="0"/>
              <a:t>11/7/2013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517045-C5F5-4B35-BE4D-DF1B6B573F58}" type="slidenum">
              <a:rPr lang="en-US" smtClean="0"/>
              <a:t>‹#›</a:t>
            </a:fld>
            <a:endParaRPr lang="en-US"/>
          </a:p>
        </p:txBody>
      </p:sp>
    </p:spTree>
    <p:extLst>
      <p:ext uri="{BB962C8B-B14F-4D97-AF65-F5344CB8AC3E}">
        <p14:creationId xmlns:p14="http://schemas.microsoft.com/office/powerpoint/2010/main" val="2959372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5"/>
          <p:cNvGrpSpPr>
            <a:grpSpLocks/>
          </p:cNvGrpSpPr>
          <p:nvPr/>
        </p:nvGrpSpPr>
        <p:grpSpPr bwMode="auto">
          <a:xfrm>
            <a:off x="-12700" y="0"/>
            <a:ext cx="9385300" cy="6858000"/>
            <a:chOff x="-10" y="0"/>
            <a:chExt cx="14420" cy="1080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4400" cy="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10800" y="9840"/>
              <a:ext cx="3600" cy="480"/>
              <a:chOff x="10800" y="9840"/>
              <a:chExt cx="3600" cy="480"/>
            </a:xfrm>
          </p:grpSpPr>
          <p:sp>
            <p:nvSpPr>
              <p:cNvPr id="15" name="Freeform 8"/>
              <p:cNvSpPr>
                <a:spLocks/>
              </p:cNvSpPr>
              <p:nvPr/>
            </p:nvSpPr>
            <p:spPr bwMode="auto">
              <a:xfrm>
                <a:off x="10800" y="9840"/>
                <a:ext cx="3600" cy="480"/>
              </a:xfrm>
              <a:custGeom>
                <a:avLst/>
                <a:gdLst>
                  <a:gd name="T0" fmla="+- 0 10800 10800"/>
                  <a:gd name="T1" fmla="*/ T0 w 3600"/>
                  <a:gd name="T2" fmla="+- 0 10320 9840"/>
                  <a:gd name="T3" fmla="*/ 10320 h 480"/>
                  <a:gd name="T4" fmla="+- 0 14400 10800"/>
                  <a:gd name="T5" fmla="*/ T4 w 3600"/>
                  <a:gd name="T6" fmla="+- 0 10320 9840"/>
                  <a:gd name="T7" fmla="*/ 10320 h 480"/>
                  <a:gd name="T8" fmla="+- 0 14400 10800"/>
                  <a:gd name="T9" fmla="*/ T8 w 3600"/>
                  <a:gd name="T10" fmla="+- 0 9840 9840"/>
                  <a:gd name="T11" fmla="*/ 9840 h 480"/>
                  <a:gd name="T12" fmla="+- 0 10800 10800"/>
                  <a:gd name="T13" fmla="*/ T12 w 3600"/>
                  <a:gd name="T14" fmla="+- 0 9840 9840"/>
                  <a:gd name="T15" fmla="*/ 9840 h 480"/>
                  <a:gd name="T16" fmla="+- 0 10800 10800"/>
                  <a:gd name="T17" fmla="*/ T16 w 3600"/>
                  <a:gd name="T18" fmla="+- 0 10320 9840"/>
                  <a:gd name="T19" fmla="*/ 10320 h 480"/>
                </a:gdLst>
                <a:ahLst/>
                <a:cxnLst>
                  <a:cxn ang="0">
                    <a:pos x="T1" y="T3"/>
                  </a:cxn>
                  <a:cxn ang="0">
                    <a:pos x="T5" y="T7"/>
                  </a:cxn>
                  <a:cxn ang="0">
                    <a:pos x="T9" y="T11"/>
                  </a:cxn>
                  <a:cxn ang="0">
                    <a:pos x="T13" y="T15"/>
                  </a:cxn>
                  <a:cxn ang="0">
                    <a:pos x="T17" y="T19"/>
                  </a:cxn>
                </a:cxnLst>
                <a:rect l="0" t="0" r="r" b="b"/>
                <a:pathLst>
                  <a:path w="3600" h="480">
                    <a:moveTo>
                      <a:pt x="0" y="480"/>
                    </a:moveTo>
                    <a:lnTo>
                      <a:pt x="3600" y="480"/>
                    </a:lnTo>
                    <a:lnTo>
                      <a:pt x="3600" y="0"/>
                    </a:lnTo>
                    <a:lnTo>
                      <a:pt x="0" y="0"/>
                    </a:lnTo>
                    <a:lnTo>
                      <a:pt x="0" y="4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dirty="0" smtClean="0"/>
                  <a:t>November 2013</a:t>
                </a:r>
                <a:endParaRPr lang="en-US" dirty="0"/>
              </a:p>
            </p:txBody>
          </p:sp>
        </p:grpSp>
        <p:grpSp>
          <p:nvGrpSpPr>
            <p:cNvPr id="11" name="Group 9"/>
            <p:cNvGrpSpPr>
              <a:grpSpLocks/>
            </p:cNvGrpSpPr>
            <p:nvPr/>
          </p:nvGrpSpPr>
          <p:grpSpPr bwMode="auto">
            <a:xfrm>
              <a:off x="4320" y="5640"/>
              <a:ext cx="10080" cy="2160"/>
              <a:chOff x="4320" y="5640"/>
              <a:chExt cx="10080" cy="2160"/>
            </a:xfrm>
          </p:grpSpPr>
          <p:sp>
            <p:nvSpPr>
              <p:cNvPr id="14" name="Freeform 10"/>
              <p:cNvSpPr>
                <a:spLocks/>
              </p:cNvSpPr>
              <p:nvPr/>
            </p:nvSpPr>
            <p:spPr bwMode="auto">
              <a:xfrm>
                <a:off x="4320" y="5640"/>
                <a:ext cx="10080" cy="2160"/>
              </a:xfrm>
              <a:custGeom>
                <a:avLst/>
                <a:gdLst>
                  <a:gd name="T0" fmla="+- 0 4320 4320"/>
                  <a:gd name="T1" fmla="*/ T0 w 10080"/>
                  <a:gd name="T2" fmla="+- 0 7800 5640"/>
                  <a:gd name="T3" fmla="*/ 7800 h 2160"/>
                  <a:gd name="T4" fmla="+- 0 14400 4320"/>
                  <a:gd name="T5" fmla="*/ T4 w 10080"/>
                  <a:gd name="T6" fmla="+- 0 7800 5640"/>
                  <a:gd name="T7" fmla="*/ 7800 h 2160"/>
                  <a:gd name="T8" fmla="+- 0 14400 4320"/>
                  <a:gd name="T9" fmla="*/ T8 w 10080"/>
                  <a:gd name="T10" fmla="+- 0 5640 5640"/>
                  <a:gd name="T11" fmla="*/ 5640 h 2160"/>
                  <a:gd name="T12" fmla="+- 0 4320 4320"/>
                  <a:gd name="T13" fmla="*/ T12 w 10080"/>
                  <a:gd name="T14" fmla="+- 0 5640 5640"/>
                  <a:gd name="T15" fmla="*/ 5640 h 2160"/>
                  <a:gd name="T16" fmla="+- 0 4320 4320"/>
                  <a:gd name="T17" fmla="*/ T16 w 10080"/>
                  <a:gd name="T18" fmla="+- 0 7800 5640"/>
                  <a:gd name="T19" fmla="*/ 7800 h 2160"/>
                </a:gdLst>
                <a:ahLst/>
                <a:cxnLst>
                  <a:cxn ang="0">
                    <a:pos x="T1" y="T3"/>
                  </a:cxn>
                  <a:cxn ang="0">
                    <a:pos x="T5" y="T7"/>
                  </a:cxn>
                  <a:cxn ang="0">
                    <a:pos x="T9" y="T11"/>
                  </a:cxn>
                  <a:cxn ang="0">
                    <a:pos x="T13" y="T15"/>
                  </a:cxn>
                  <a:cxn ang="0">
                    <a:pos x="T17" y="T19"/>
                  </a:cxn>
                </a:cxnLst>
                <a:rect l="0" t="0" r="r" b="b"/>
                <a:pathLst>
                  <a:path w="10080" h="2160">
                    <a:moveTo>
                      <a:pt x="0" y="2160"/>
                    </a:moveTo>
                    <a:lnTo>
                      <a:pt x="10080" y="2160"/>
                    </a:lnTo>
                    <a:lnTo>
                      <a:pt x="10080" y="0"/>
                    </a:lnTo>
                    <a:lnTo>
                      <a:pt x="0" y="0"/>
                    </a:lnTo>
                    <a:lnTo>
                      <a:pt x="0" y="21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2" name="Group 11"/>
            <p:cNvGrpSpPr>
              <a:grpSpLocks/>
            </p:cNvGrpSpPr>
            <p:nvPr/>
          </p:nvGrpSpPr>
          <p:grpSpPr bwMode="auto">
            <a:xfrm>
              <a:off x="0" y="4440"/>
              <a:ext cx="5400" cy="1680"/>
              <a:chOff x="0" y="4440"/>
              <a:chExt cx="5400" cy="1680"/>
            </a:xfrm>
          </p:grpSpPr>
          <p:sp>
            <p:nvSpPr>
              <p:cNvPr id="13" name="Freeform 12"/>
              <p:cNvSpPr>
                <a:spLocks/>
              </p:cNvSpPr>
              <p:nvPr/>
            </p:nvSpPr>
            <p:spPr bwMode="auto">
              <a:xfrm>
                <a:off x="0" y="4440"/>
                <a:ext cx="5400" cy="1680"/>
              </a:xfrm>
              <a:custGeom>
                <a:avLst/>
                <a:gdLst>
                  <a:gd name="T0" fmla="*/ 0 w 5400"/>
                  <a:gd name="T1" fmla="+- 0 6120 4440"/>
                  <a:gd name="T2" fmla="*/ 6120 h 1680"/>
                  <a:gd name="T3" fmla="*/ 5400 w 5400"/>
                  <a:gd name="T4" fmla="+- 0 6120 4440"/>
                  <a:gd name="T5" fmla="*/ 6120 h 1680"/>
                  <a:gd name="T6" fmla="*/ 5400 w 5400"/>
                  <a:gd name="T7" fmla="+- 0 4440 4440"/>
                  <a:gd name="T8" fmla="*/ 4440 h 1680"/>
                  <a:gd name="T9" fmla="*/ 0 w 5400"/>
                  <a:gd name="T10" fmla="+- 0 4440 4440"/>
                  <a:gd name="T11" fmla="*/ 4440 h 1680"/>
                  <a:gd name="T12" fmla="*/ 0 w 5400"/>
                  <a:gd name="T13" fmla="+- 0 6120 4440"/>
                  <a:gd name="T14" fmla="*/ 6120 h 1680"/>
                </a:gdLst>
                <a:ahLst/>
                <a:cxnLst>
                  <a:cxn ang="0">
                    <a:pos x="T0" y="T2"/>
                  </a:cxn>
                  <a:cxn ang="0">
                    <a:pos x="T3" y="T5"/>
                  </a:cxn>
                  <a:cxn ang="0">
                    <a:pos x="T6" y="T8"/>
                  </a:cxn>
                  <a:cxn ang="0">
                    <a:pos x="T9" y="T11"/>
                  </a:cxn>
                  <a:cxn ang="0">
                    <a:pos x="T12" y="T14"/>
                  </a:cxn>
                </a:cxnLst>
                <a:rect l="0" t="0" r="r" b="b"/>
                <a:pathLst>
                  <a:path w="5400" h="1680">
                    <a:moveTo>
                      <a:pt x="0" y="1680"/>
                    </a:moveTo>
                    <a:lnTo>
                      <a:pt x="5400" y="1680"/>
                    </a:lnTo>
                    <a:lnTo>
                      <a:pt x="5400" y="0"/>
                    </a:lnTo>
                    <a:lnTo>
                      <a:pt x="0" y="0"/>
                    </a:lnTo>
                    <a:lnTo>
                      <a:pt x="0" y="1680"/>
                    </a:lnTo>
                    <a:close/>
                  </a:path>
                </a:pathLst>
              </a:custGeom>
              <a:solidFill>
                <a:srgbClr val="AC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4844"/>
                <a:ext cx="3774" cy="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6" name="TextBox 15"/>
          <p:cNvSpPr txBox="1"/>
          <p:nvPr/>
        </p:nvSpPr>
        <p:spPr>
          <a:xfrm>
            <a:off x="3581401" y="3810000"/>
            <a:ext cx="5105400" cy="830997"/>
          </a:xfrm>
          <a:prstGeom prst="rect">
            <a:avLst/>
          </a:prstGeom>
          <a:noFill/>
        </p:spPr>
        <p:txBody>
          <a:bodyPr wrap="square" rtlCol="0">
            <a:spAutoFit/>
          </a:bodyPr>
          <a:lstStyle/>
          <a:p>
            <a:pPr algn="r"/>
            <a:r>
              <a:rPr lang="en-US" sz="2400" dirty="0" smtClean="0">
                <a:solidFill>
                  <a:schemeClr val="bg1"/>
                </a:solidFill>
              </a:rPr>
              <a:t>The 21</a:t>
            </a:r>
            <a:r>
              <a:rPr lang="en-US" sz="2400" baseline="30000" dirty="0" smtClean="0">
                <a:solidFill>
                  <a:schemeClr val="bg1"/>
                </a:solidFill>
              </a:rPr>
              <a:t>st</a:t>
            </a:r>
            <a:r>
              <a:rPr lang="en-US" sz="2400" dirty="0" smtClean="0">
                <a:solidFill>
                  <a:schemeClr val="bg1"/>
                </a:solidFill>
              </a:rPr>
              <a:t> Century University Initiative</a:t>
            </a:r>
          </a:p>
          <a:p>
            <a:pPr algn="r"/>
            <a:r>
              <a:rPr lang="en-US" sz="2400" dirty="0" smtClean="0">
                <a:solidFill>
                  <a:schemeClr val="bg1"/>
                </a:solidFill>
              </a:rPr>
              <a:t>Campus Forum Presentation</a:t>
            </a:r>
            <a:endParaRPr lang="en-US" sz="2400" dirty="0">
              <a:solidFill>
                <a:schemeClr val="bg1"/>
              </a:solidFill>
            </a:endParaRPr>
          </a:p>
        </p:txBody>
      </p:sp>
    </p:spTree>
    <p:extLst>
      <p:ext uri="{BB962C8B-B14F-4D97-AF65-F5344CB8AC3E}">
        <p14:creationId xmlns:p14="http://schemas.microsoft.com/office/powerpoint/2010/main" val="13818961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Technology and On-Line</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339650"/>
          </a:xfrm>
          <a:prstGeom prst="rect">
            <a:avLst/>
          </a:prstGeom>
          <a:noFill/>
        </p:spPr>
        <p:txBody>
          <a:bodyPr wrap="square" rtlCol="0">
            <a:spAutoFit/>
          </a:bodyPr>
          <a:lstStyle/>
          <a:p>
            <a:pPr>
              <a:lnSpc>
                <a:spcPct val="113000"/>
              </a:lnSpc>
              <a:spcBef>
                <a:spcPts val="600"/>
              </a:spcBef>
              <a:spcAft>
                <a:spcPts val="600"/>
              </a:spcAft>
            </a:pPr>
            <a:r>
              <a:rPr lang="en-US" sz="2000" u="sng" dirty="0" smtClean="0"/>
              <a:t>Recommendations</a:t>
            </a:r>
            <a:r>
              <a:rPr lang="en-US" sz="2000" dirty="0" smtClean="0"/>
              <a:t> (con’t</a:t>
            </a:r>
            <a:r>
              <a:rPr lang="en-US" sz="2000" dirty="0"/>
              <a:t>)</a:t>
            </a:r>
            <a:r>
              <a:rPr lang="en-US" sz="2000" dirty="0" smtClean="0"/>
              <a:t>:</a:t>
            </a:r>
          </a:p>
          <a:p>
            <a:pPr marL="342900" indent="-342900">
              <a:lnSpc>
                <a:spcPct val="113000"/>
              </a:lnSpc>
              <a:spcBef>
                <a:spcPts val="600"/>
              </a:spcBef>
              <a:spcAft>
                <a:spcPts val="600"/>
              </a:spcAft>
              <a:buFont typeface="+mj-lt"/>
              <a:buAutoNum type="arabicPeriod" startAt="3"/>
            </a:pPr>
            <a:r>
              <a:rPr lang="en-US" sz="2000" u="sng" dirty="0" smtClean="0"/>
              <a:t>On-Line / Distance Learning</a:t>
            </a:r>
            <a:r>
              <a:rPr lang="en-US" sz="2000" dirty="0" smtClean="0"/>
              <a:t>:</a:t>
            </a:r>
            <a:r>
              <a:rPr lang="en-US" sz="2000" dirty="0"/>
              <a:t> </a:t>
            </a:r>
            <a:endParaRPr lang="en-US" sz="2000" dirty="0" smtClean="0"/>
          </a:p>
          <a:p>
            <a:pPr marL="800100" lvl="1" indent="-342900">
              <a:lnSpc>
                <a:spcPct val="113000"/>
              </a:lnSpc>
              <a:spcBef>
                <a:spcPts val="600"/>
              </a:spcBef>
              <a:spcAft>
                <a:spcPts val="600"/>
              </a:spcAft>
              <a:buFont typeface="Arial" panose="020B0604020202020204" pitchFamily="34" charset="0"/>
              <a:buChar char="•"/>
            </a:pPr>
            <a:r>
              <a:rPr lang="en-US" sz="2000" dirty="0" smtClean="0"/>
              <a:t>Remove barriers to on-line / distance learning for those faculty members who are interested; </a:t>
            </a:r>
          </a:p>
          <a:p>
            <a:pPr marL="800100" lvl="1" indent="-342900">
              <a:lnSpc>
                <a:spcPct val="113000"/>
              </a:lnSpc>
              <a:spcBef>
                <a:spcPts val="600"/>
              </a:spcBef>
              <a:spcAft>
                <a:spcPts val="600"/>
              </a:spcAft>
              <a:buFont typeface="Arial" panose="020B0604020202020204" pitchFamily="34" charset="0"/>
              <a:buChar char="•"/>
            </a:pPr>
            <a:r>
              <a:rPr lang="en-US" sz="2000" dirty="0" smtClean="0"/>
              <a:t>Evolve financial models to encourage quality and efficiency in the delivery of on-line / distance learning courses and programs;</a:t>
            </a:r>
          </a:p>
          <a:p>
            <a:pPr marL="800100" lvl="1" indent="-342900">
              <a:lnSpc>
                <a:spcPct val="113000"/>
              </a:lnSpc>
              <a:spcBef>
                <a:spcPts val="600"/>
              </a:spcBef>
              <a:spcAft>
                <a:spcPts val="600"/>
              </a:spcAft>
              <a:buFont typeface="Arial" panose="020B0604020202020204" pitchFamily="34" charset="0"/>
              <a:buChar char="•"/>
            </a:pPr>
            <a:r>
              <a:rPr lang="en-US" sz="2000" dirty="0" smtClean="0"/>
              <a:t>Provide more resources to train faculty in how to teach on-line / distance learning courses</a:t>
            </a:r>
            <a:r>
              <a:rPr lang="en-US" sz="2000" dirty="0"/>
              <a:t>;</a:t>
            </a:r>
            <a:endParaRPr lang="en-US" sz="2000" dirty="0" smtClean="0"/>
          </a:p>
          <a:p>
            <a:pPr marL="800100" lvl="1" indent="-342900">
              <a:lnSpc>
                <a:spcPct val="113000"/>
              </a:lnSpc>
              <a:spcBef>
                <a:spcPts val="600"/>
              </a:spcBef>
              <a:spcAft>
                <a:spcPts val="600"/>
              </a:spcAft>
              <a:buFont typeface="Arial" panose="020B0604020202020204" pitchFamily="34" charset="0"/>
              <a:buChar char="•"/>
            </a:pPr>
            <a:r>
              <a:rPr lang="en-US" sz="2000" dirty="0"/>
              <a:t>Develop a plan for continuously seeking input from faculty and staff, and encourage a broad campus conversation on this </a:t>
            </a:r>
            <a:r>
              <a:rPr lang="en-US" sz="2000" dirty="0" smtClean="0"/>
              <a:t>topic.</a:t>
            </a:r>
            <a:endParaRPr lang="en-US" sz="1600" dirty="0" smtClean="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37741999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Demographics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5463034"/>
          </a:xfrm>
          <a:prstGeom prst="rect">
            <a:avLst/>
          </a:prstGeom>
          <a:noFill/>
        </p:spPr>
        <p:txBody>
          <a:bodyPr wrap="square" rtlCol="0">
            <a:spAutoFit/>
          </a:bodyPr>
          <a:lstStyle/>
          <a:p>
            <a:pPr lvl="0">
              <a:lnSpc>
                <a:spcPct val="114000"/>
              </a:lnSpc>
              <a:spcBef>
                <a:spcPts val="600"/>
              </a:spcBef>
              <a:spcAft>
                <a:spcPts val="600"/>
              </a:spcAft>
            </a:pPr>
            <a:r>
              <a:rPr lang="en-US" sz="2000" u="sng" dirty="0" smtClean="0"/>
              <a:t>Subcommittee Members</a:t>
            </a:r>
          </a:p>
          <a:p>
            <a:pPr marL="342900" indent="-342900">
              <a:lnSpc>
                <a:spcPct val="113000"/>
              </a:lnSpc>
              <a:spcBef>
                <a:spcPts val="600"/>
              </a:spcBef>
              <a:spcAft>
                <a:spcPts val="600"/>
              </a:spcAft>
              <a:buFont typeface="Arial" panose="020B0604020202020204" pitchFamily="34" charset="0"/>
              <a:buChar char="•"/>
            </a:pPr>
            <a:r>
              <a:rPr lang="en-US" sz="2000" dirty="0" smtClean="0"/>
              <a:t>Jenny </a:t>
            </a:r>
            <a:r>
              <a:rPr lang="en-US" sz="2000" dirty="0"/>
              <a:t>Sawyer, Admissions, CHAIR</a:t>
            </a:r>
          </a:p>
          <a:p>
            <a:pPr marL="342900" indent="-342900">
              <a:lnSpc>
                <a:spcPct val="113000"/>
              </a:lnSpc>
              <a:spcBef>
                <a:spcPts val="600"/>
              </a:spcBef>
              <a:spcAft>
                <a:spcPts val="600"/>
              </a:spcAft>
              <a:buFont typeface="Arial" panose="020B0604020202020204" pitchFamily="34" charset="0"/>
              <a:buChar char="•"/>
            </a:pPr>
            <a:r>
              <a:rPr lang="en-US" sz="2000" dirty="0"/>
              <a:t>Stephanie Salings, Enrollment Management</a:t>
            </a:r>
          </a:p>
          <a:p>
            <a:pPr marL="342900" indent="-342900">
              <a:lnSpc>
                <a:spcPct val="113000"/>
              </a:lnSpc>
              <a:spcBef>
                <a:spcPts val="600"/>
              </a:spcBef>
              <a:spcAft>
                <a:spcPts val="600"/>
              </a:spcAft>
              <a:buFont typeface="Arial" panose="020B0604020202020204" pitchFamily="34" charset="0"/>
              <a:buChar char="•"/>
            </a:pPr>
            <a:r>
              <a:rPr lang="en-US" sz="2000" dirty="0"/>
              <a:t>Angela Napier, Kent School, Staff Senate</a:t>
            </a:r>
          </a:p>
          <a:p>
            <a:pPr marL="342900" indent="-342900">
              <a:lnSpc>
                <a:spcPct val="113000"/>
              </a:lnSpc>
              <a:spcBef>
                <a:spcPts val="600"/>
              </a:spcBef>
              <a:spcAft>
                <a:spcPts val="600"/>
              </a:spcAft>
              <a:buFont typeface="Arial" panose="020B0604020202020204" pitchFamily="34" charset="0"/>
              <a:buChar char="•"/>
            </a:pPr>
            <a:r>
              <a:rPr lang="en-US" sz="2000" dirty="0"/>
              <a:t>Michael Abboud, Financial Aid</a:t>
            </a:r>
          </a:p>
          <a:p>
            <a:pPr marL="342900" indent="-342900">
              <a:lnSpc>
                <a:spcPct val="113000"/>
              </a:lnSpc>
              <a:spcBef>
                <a:spcPts val="600"/>
              </a:spcBef>
              <a:spcAft>
                <a:spcPts val="600"/>
              </a:spcAft>
              <a:buFont typeface="Arial" panose="020B0604020202020204" pitchFamily="34" charset="0"/>
              <a:buChar char="•"/>
            </a:pPr>
            <a:r>
              <a:rPr lang="en-US" sz="2000" dirty="0"/>
              <a:t>David Powers, Ultra</a:t>
            </a:r>
          </a:p>
          <a:p>
            <a:pPr marL="342900" indent="-342900">
              <a:lnSpc>
                <a:spcPct val="113000"/>
              </a:lnSpc>
              <a:spcBef>
                <a:spcPts val="600"/>
              </a:spcBef>
              <a:spcAft>
                <a:spcPts val="600"/>
              </a:spcAft>
              <a:buFont typeface="Arial" panose="020B0604020202020204" pitchFamily="34" charset="0"/>
              <a:buChar char="•"/>
            </a:pPr>
            <a:r>
              <a:rPr lang="en-US" sz="2000" dirty="0"/>
              <a:t>Margaret Pentecost, Dean’s Office, CEHD</a:t>
            </a:r>
          </a:p>
          <a:p>
            <a:pPr marL="342900" indent="-342900">
              <a:lnSpc>
                <a:spcPct val="113000"/>
              </a:lnSpc>
              <a:spcBef>
                <a:spcPts val="600"/>
              </a:spcBef>
              <a:spcAft>
                <a:spcPts val="600"/>
              </a:spcAft>
              <a:buFont typeface="Arial" panose="020B0604020202020204" pitchFamily="34" charset="0"/>
              <a:buChar char="•"/>
            </a:pPr>
            <a:r>
              <a:rPr lang="en-US" sz="2000" dirty="0"/>
              <a:t>Paul DeMarco, SIGS, Faculty</a:t>
            </a:r>
          </a:p>
          <a:p>
            <a:pPr marL="342900" indent="-342900">
              <a:lnSpc>
                <a:spcPct val="113000"/>
              </a:lnSpc>
              <a:spcBef>
                <a:spcPts val="600"/>
              </a:spcBef>
              <a:spcAft>
                <a:spcPts val="600"/>
              </a:spcAft>
              <a:buFont typeface="Arial" panose="020B0604020202020204" pitchFamily="34" charset="0"/>
              <a:buChar char="•"/>
            </a:pPr>
            <a:r>
              <a:rPr lang="en-US" sz="2000" dirty="0"/>
              <a:t>Connor Tracy, Student </a:t>
            </a:r>
          </a:p>
          <a:p>
            <a:pPr marL="342900" indent="-342900">
              <a:lnSpc>
                <a:spcPct val="113000"/>
              </a:lnSpc>
              <a:spcBef>
                <a:spcPts val="600"/>
              </a:spcBef>
              <a:spcAft>
                <a:spcPts val="600"/>
              </a:spcAft>
              <a:buFont typeface="Arial" panose="020B0604020202020204" pitchFamily="34" charset="0"/>
              <a:buChar char="•"/>
            </a:pPr>
            <a:r>
              <a:rPr lang="en-US" sz="2000" dirty="0"/>
              <a:t>Scott Burks, Registrar</a:t>
            </a:r>
          </a:p>
          <a:p>
            <a:pPr marL="342900" lvl="0" indent="-342900">
              <a:lnSpc>
                <a:spcPct val="114000"/>
              </a:lnSpc>
              <a:spcBef>
                <a:spcPts val="600"/>
              </a:spcBef>
              <a:spcAft>
                <a:spcPts val="600"/>
              </a:spcAft>
              <a:buFont typeface="Arial" pitchFamily="34" charset="0"/>
              <a:buChar char="•"/>
            </a:pPr>
            <a:endParaRPr lang="en-US" sz="2000" dirty="0" smtClean="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36463487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Demographics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567404"/>
          </a:xfrm>
          <a:prstGeom prst="rect">
            <a:avLst/>
          </a:prstGeom>
          <a:noFill/>
        </p:spPr>
        <p:txBody>
          <a:bodyPr wrap="square" rtlCol="0">
            <a:spAutoFit/>
          </a:bodyPr>
          <a:lstStyle/>
          <a:p>
            <a:pPr lvl="0">
              <a:lnSpc>
                <a:spcPct val="114000"/>
              </a:lnSpc>
              <a:spcBef>
                <a:spcPts val="600"/>
              </a:spcBef>
              <a:spcAft>
                <a:spcPts val="600"/>
              </a:spcAft>
            </a:pPr>
            <a:r>
              <a:rPr lang="en-US" sz="2000" u="sng" dirty="0" smtClean="0"/>
              <a:t>Findings and Observations</a:t>
            </a:r>
          </a:p>
          <a:p>
            <a:pPr marL="342900" lvl="0" indent="-342900">
              <a:lnSpc>
                <a:spcPct val="114000"/>
              </a:lnSpc>
              <a:spcBef>
                <a:spcPts val="600"/>
              </a:spcBef>
              <a:spcAft>
                <a:spcPts val="600"/>
              </a:spcAft>
              <a:buFont typeface="Arial" pitchFamily="34" charset="0"/>
              <a:buChar char="•"/>
            </a:pPr>
            <a:r>
              <a:rPr lang="en-US" sz="2000" dirty="0" smtClean="0"/>
              <a:t>Focused on </a:t>
            </a:r>
            <a:r>
              <a:rPr lang="en-US" sz="2000" dirty="0"/>
              <a:t>looking at the question of the appropriate size and composition of the student body at </a:t>
            </a:r>
            <a:r>
              <a:rPr lang="en-US" sz="2000" dirty="0" smtClean="0"/>
              <a:t>UofL </a:t>
            </a:r>
            <a:r>
              <a:rPr lang="en-US" sz="2000" dirty="0"/>
              <a:t>for undergraduate and graduate programs</a:t>
            </a:r>
            <a:r>
              <a:rPr lang="en-US" sz="2000" dirty="0" smtClean="0"/>
              <a:t>.</a:t>
            </a:r>
          </a:p>
          <a:p>
            <a:pPr marL="342900" lvl="0" indent="-342900">
              <a:lnSpc>
                <a:spcPct val="114000"/>
              </a:lnSpc>
              <a:spcBef>
                <a:spcPts val="600"/>
              </a:spcBef>
              <a:spcAft>
                <a:spcPts val="600"/>
              </a:spcAft>
              <a:buFont typeface="Arial" pitchFamily="34" charset="0"/>
              <a:buChar char="•"/>
            </a:pPr>
            <a:r>
              <a:rPr lang="en-US" sz="2000" dirty="0" smtClean="0"/>
              <a:t>Population </a:t>
            </a:r>
            <a:r>
              <a:rPr lang="en-US" sz="2000" dirty="0"/>
              <a:t>of 15-18 year olds is relatively flat in Kentucky, unlike the nationwide trend (where the population is decreasing</a:t>
            </a:r>
            <a:r>
              <a:rPr lang="en-US" sz="2000" dirty="0" smtClean="0"/>
              <a:t>).</a:t>
            </a:r>
          </a:p>
          <a:p>
            <a:pPr marL="342900" lvl="0" indent="-342900">
              <a:lnSpc>
                <a:spcPct val="114000"/>
              </a:lnSpc>
              <a:spcBef>
                <a:spcPts val="600"/>
              </a:spcBef>
              <a:spcAft>
                <a:spcPts val="600"/>
              </a:spcAft>
              <a:buFont typeface="Arial" pitchFamily="34" charset="0"/>
              <a:buChar char="•"/>
            </a:pPr>
            <a:r>
              <a:rPr lang="en-US" sz="2000" dirty="0" smtClean="0"/>
              <a:t>Institutions </a:t>
            </a:r>
            <a:r>
              <a:rPr lang="en-US" sz="2000" dirty="0"/>
              <a:t>in neighboring states (such as Indiana, Illinois and Ohio) have </a:t>
            </a:r>
            <a:r>
              <a:rPr lang="en-US" sz="2000" dirty="0" smtClean="0"/>
              <a:t>undertaken additional </a:t>
            </a:r>
            <a:r>
              <a:rPr lang="en-US" sz="2000" dirty="0"/>
              <a:t>recruiting efforts in Kentucky, causing increased competition for the best and brightest </a:t>
            </a:r>
            <a:r>
              <a:rPr lang="en-US" sz="2000" dirty="0" smtClean="0"/>
              <a:t>students.</a:t>
            </a:r>
          </a:p>
          <a:p>
            <a:pPr marL="342900" lvl="0" indent="-342900">
              <a:lnSpc>
                <a:spcPct val="114000"/>
              </a:lnSpc>
              <a:spcBef>
                <a:spcPts val="600"/>
              </a:spcBef>
              <a:spcAft>
                <a:spcPts val="600"/>
              </a:spcAft>
              <a:buFont typeface="Arial" pitchFamily="34" charset="0"/>
              <a:buChar char="•"/>
            </a:pPr>
            <a:r>
              <a:rPr lang="en-US" sz="2000" dirty="0"/>
              <a:t>University of Louisville may achieve greater economies of scale by </a:t>
            </a:r>
            <a:r>
              <a:rPr lang="en-US" sz="2000" i="1" dirty="0"/>
              <a:t>growing</a:t>
            </a:r>
            <a:r>
              <a:rPr lang="en-US" sz="2000" dirty="0"/>
              <a:t> the size of the graduate and undergraduate student </a:t>
            </a:r>
            <a:r>
              <a:rPr lang="en-US" sz="2000" dirty="0" smtClean="0"/>
              <a:t>body.</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7763057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Demographics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744376"/>
          </a:xfrm>
          <a:prstGeom prst="rect">
            <a:avLst/>
          </a:prstGeom>
          <a:noFill/>
        </p:spPr>
        <p:txBody>
          <a:bodyPr wrap="square" rtlCol="0">
            <a:spAutoFit/>
          </a:bodyPr>
          <a:lstStyle/>
          <a:p>
            <a:pPr lvl="0">
              <a:lnSpc>
                <a:spcPct val="114000"/>
              </a:lnSpc>
              <a:spcBef>
                <a:spcPts val="600"/>
              </a:spcBef>
            </a:pPr>
            <a:r>
              <a:rPr lang="en-US" sz="2000" u="sng" dirty="0" smtClean="0"/>
              <a:t>Recommendations</a:t>
            </a:r>
          </a:p>
          <a:p>
            <a:pPr marL="285750" indent="-285750">
              <a:lnSpc>
                <a:spcPct val="114000"/>
              </a:lnSpc>
              <a:spcBef>
                <a:spcPts val="600"/>
              </a:spcBef>
              <a:buFont typeface="Arial" pitchFamily="34" charset="0"/>
              <a:buChar char="•"/>
            </a:pPr>
            <a:r>
              <a:rPr lang="en-US" sz="2000" dirty="0"/>
              <a:t>Develop a process to identify underutilized programs at UofL that merit targeted enrollment </a:t>
            </a:r>
            <a:r>
              <a:rPr lang="en-US" sz="2000" dirty="0" smtClean="0"/>
              <a:t>growth;</a:t>
            </a:r>
            <a:endParaRPr lang="en-US" sz="2000" dirty="0"/>
          </a:p>
          <a:p>
            <a:pPr marL="285750" indent="-285750">
              <a:lnSpc>
                <a:spcPct val="114000"/>
              </a:lnSpc>
              <a:spcBef>
                <a:spcPts val="600"/>
              </a:spcBef>
              <a:buFont typeface="Arial" pitchFamily="34" charset="0"/>
              <a:buChar char="•"/>
            </a:pPr>
            <a:r>
              <a:rPr lang="en-US" sz="2000" dirty="0"/>
              <a:t>Review UofL’s out-of-state tuition policy to become more competitive with other Kentucky </a:t>
            </a:r>
            <a:r>
              <a:rPr lang="en-US" sz="2000" dirty="0" smtClean="0"/>
              <a:t>institutions;</a:t>
            </a:r>
          </a:p>
          <a:p>
            <a:pPr marL="285750" lvl="0" indent="-285750">
              <a:lnSpc>
                <a:spcPct val="114000"/>
              </a:lnSpc>
              <a:spcBef>
                <a:spcPts val="600"/>
              </a:spcBef>
              <a:buFont typeface="Arial" pitchFamily="34" charset="0"/>
              <a:buChar char="•"/>
            </a:pPr>
            <a:r>
              <a:rPr lang="en-US" sz="2000" dirty="0" smtClean="0"/>
              <a:t>In graduate programs, focus targeted enrollment growth in STEMH fields (</a:t>
            </a:r>
            <a:r>
              <a:rPr lang="en-US" sz="2000" b="1" dirty="0" smtClean="0"/>
              <a:t>S</a:t>
            </a:r>
            <a:r>
              <a:rPr lang="en-US" sz="2000" dirty="0" smtClean="0"/>
              <a:t>cience, </a:t>
            </a:r>
            <a:r>
              <a:rPr lang="en-US" sz="2000" b="1" dirty="0" smtClean="0"/>
              <a:t>T</a:t>
            </a:r>
            <a:r>
              <a:rPr lang="en-US" sz="2000" dirty="0" smtClean="0"/>
              <a:t>echnology, </a:t>
            </a:r>
            <a:r>
              <a:rPr lang="en-US" sz="2000" b="1" dirty="0" smtClean="0"/>
              <a:t>E</a:t>
            </a:r>
            <a:r>
              <a:rPr lang="en-US" sz="2000" dirty="0" smtClean="0"/>
              <a:t>ngineering, </a:t>
            </a:r>
            <a:r>
              <a:rPr lang="en-US" sz="2000" b="1" dirty="0" smtClean="0"/>
              <a:t>M</a:t>
            </a:r>
            <a:r>
              <a:rPr lang="en-US" sz="2000" dirty="0" smtClean="0"/>
              <a:t>athematics and </a:t>
            </a:r>
            <a:r>
              <a:rPr lang="en-US" sz="2000" b="1" dirty="0" smtClean="0"/>
              <a:t>H</a:t>
            </a:r>
            <a:r>
              <a:rPr lang="en-US" sz="2000" dirty="0" smtClean="0"/>
              <a:t>ealth);</a:t>
            </a:r>
          </a:p>
          <a:p>
            <a:pPr marL="285750" lvl="0" indent="-285750">
              <a:lnSpc>
                <a:spcPct val="114000"/>
              </a:lnSpc>
              <a:spcBef>
                <a:spcPts val="600"/>
              </a:spcBef>
              <a:buFont typeface="Arial" pitchFamily="34" charset="0"/>
              <a:buChar char="•"/>
            </a:pPr>
            <a:r>
              <a:rPr lang="en-US" sz="2000" dirty="0" smtClean="0"/>
              <a:t>Develop strategies to increase the number of doctoral and master’s degree students;</a:t>
            </a:r>
          </a:p>
          <a:p>
            <a:pPr marL="285750" lvl="0" indent="-285750">
              <a:lnSpc>
                <a:spcPct val="114000"/>
              </a:lnSpc>
              <a:spcBef>
                <a:spcPts val="600"/>
              </a:spcBef>
              <a:buFont typeface="Arial" pitchFamily="34" charset="0"/>
              <a:buChar char="•"/>
            </a:pPr>
            <a:r>
              <a:rPr lang="en-US" sz="2000" dirty="0" smtClean="0"/>
              <a:t>Consider increases in summer and night enrollment;</a:t>
            </a:r>
          </a:p>
          <a:p>
            <a:pPr marL="285750" indent="-285750">
              <a:lnSpc>
                <a:spcPct val="114000"/>
              </a:lnSpc>
              <a:spcBef>
                <a:spcPts val="600"/>
              </a:spcBef>
              <a:buFont typeface="Arial" pitchFamily="34" charset="0"/>
              <a:buChar char="•"/>
            </a:pPr>
            <a:r>
              <a:rPr lang="en-US" sz="2000" dirty="0" smtClean="0"/>
              <a:t>Strengthen scholarship opportunities for under-represented, minority students.</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4848831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Engagement</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5272213"/>
          </a:xfrm>
          <a:prstGeom prst="rect">
            <a:avLst/>
          </a:prstGeom>
          <a:noFill/>
        </p:spPr>
        <p:txBody>
          <a:bodyPr wrap="square" rtlCol="0">
            <a:spAutoFit/>
          </a:bodyPr>
          <a:lstStyle/>
          <a:p>
            <a:pPr lvl="0">
              <a:lnSpc>
                <a:spcPct val="114000"/>
              </a:lnSpc>
              <a:spcBef>
                <a:spcPts val="1200"/>
              </a:spcBef>
              <a:spcAft>
                <a:spcPts val="600"/>
              </a:spcAft>
            </a:pPr>
            <a:r>
              <a:rPr lang="en-US" sz="2000" u="sng" dirty="0" smtClean="0"/>
              <a:t>Subcommittee Members</a:t>
            </a:r>
          </a:p>
          <a:p>
            <a:pPr marL="342900" lvl="0" indent="-342900">
              <a:lnSpc>
                <a:spcPct val="113000"/>
              </a:lnSpc>
              <a:spcBef>
                <a:spcPts val="600"/>
              </a:spcBef>
              <a:buFont typeface="Arial" pitchFamily="34" charset="0"/>
              <a:buChar char="•"/>
            </a:pPr>
            <a:r>
              <a:rPr lang="en-US" sz="2000" dirty="0" smtClean="0"/>
              <a:t>Vicki </a:t>
            </a:r>
            <a:r>
              <a:rPr lang="en-US" sz="2000" dirty="0"/>
              <a:t>Hines Martin, Nursing Faculty &amp;</a:t>
            </a:r>
            <a:r>
              <a:rPr lang="en-US" sz="2000" dirty="0" smtClean="0"/>
              <a:t> </a:t>
            </a:r>
            <a:r>
              <a:rPr lang="en-US" sz="2000" dirty="0"/>
              <a:t>VP Community Engagement, CHAIR</a:t>
            </a:r>
          </a:p>
          <a:p>
            <a:pPr marL="342900" indent="-342900">
              <a:lnSpc>
                <a:spcPct val="113000"/>
              </a:lnSpc>
              <a:spcBef>
                <a:spcPts val="600"/>
              </a:spcBef>
              <a:buFont typeface="Arial" panose="020B0604020202020204" pitchFamily="34" charset="0"/>
              <a:buChar char="•"/>
            </a:pPr>
            <a:r>
              <a:rPr lang="en-US" sz="2000" dirty="0"/>
              <a:t>Matt Real, Career Center</a:t>
            </a:r>
          </a:p>
          <a:p>
            <a:pPr marL="342900" indent="-342900">
              <a:lnSpc>
                <a:spcPct val="113000"/>
              </a:lnSpc>
              <a:spcBef>
                <a:spcPts val="600"/>
              </a:spcBef>
              <a:buFont typeface="Arial" panose="020B0604020202020204" pitchFamily="34" charset="0"/>
              <a:buChar char="•"/>
            </a:pPr>
            <a:r>
              <a:rPr lang="en-US" sz="2000" dirty="0"/>
              <a:t>Karen Christopher, WGST, A&amp;S	</a:t>
            </a:r>
          </a:p>
          <a:p>
            <a:pPr marL="342900" indent="-342900">
              <a:lnSpc>
                <a:spcPct val="113000"/>
              </a:lnSpc>
              <a:spcBef>
                <a:spcPts val="600"/>
              </a:spcBef>
              <a:buFont typeface="Arial" panose="020B0604020202020204" pitchFamily="34" charset="0"/>
              <a:buChar char="•"/>
            </a:pPr>
            <a:r>
              <a:rPr lang="en-US" sz="2000" dirty="0"/>
              <a:t>Lisa Blum, COB, Faculty</a:t>
            </a:r>
          </a:p>
          <a:p>
            <a:pPr marL="342900" indent="-342900">
              <a:lnSpc>
                <a:spcPct val="113000"/>
              </a:lnSpc>
              <a:spcBef>
                <a:spcPts val="600"/>
              </a:spcBef>
              <a:buFont typeface="Arial" panose="020B0604020202020204" pitchFamily="34" charset="0"/>
              <a:buChar char="•"/>
            </a:pPr>
            <a:r>
              <a:rPr lang="en-US" sz="2000" dirty="0"/>
              <a:t>Muriel Harris, Health Promotions, SPHIS</a:t>
            </a:r>
          </a:p>
          <a:p>
            <a:pPr marL="342900" indent="-342900">
              <a:lnSpc>
                <a:spcPct val="113000"/>
              </a:lnSpc>
              <a:spcBef>
                <a:spcPts val="600"/>
              </a:spcBef>
              <a:buFont typeface="Arial" panose="020B0604020202020204" pitchFamily="34" charset="0"/>
              <a:buChar char="•"/>
            </a:pPr>
            <a:r>
              <a:rPr lang="en-US" sz="2000" dirty="0"/>
              <a:t>Anna Faul, Kent School, Faculty</a:t>
            </a:r>
          </a:p>
          <a:p>
            <a:pPr marL="342900" indent="-342900">
              <a:lnSpc>
                <a:spcPct val="113000"/>
              </a:lnSpc>
              <a:spcBef>
                <a:spcPts val="600"/>
              </a:spcBef>
              <a:buFont typeface="Arial" panose="020B0604020202020204" pitchFamily="34" charset="0"/>
              <a:buChar char="•"/>
            </a:pPr>
            <a:r>
              <a:rPr lang="en-US" sz="2000" dirty="0"/>
              <a:t>Leslye Erickson, Career Services</a:t>
            </a:r>
          </a:p>
          <a:p>
            <a:pPr marL="342900" indent="-342900">
              <a:lnSpc>
                <a:spcPct val="113000"/>
              </a:lnSpc>
              <a:spcBef>
                <a:spcPts val="600"/>
              </a:spcBef>
              <a:buFont typeface="Arial" panose="020B0604020202020204" pitchFamily="34" charset="0"/>
              <a:buChar char="•"/>
            </a:pPr>
            <a:r>
              <a:rPr lang="en-US" sz="2000" dirty="0"/>
              <a:t>Nisha Gupta, i2a Engagement Specialist</a:t>
            </a:r>
          </a:p>
          <a:p>
            <a:pPr marL="342900" indent="-342900">
              <a:lnSpc>
                <a:spcPct val="113000"/>
              </a:lnSpc>
              <a:spcBef>
                <a:spcPts val="600"/>
              </a:spcBef>
              <a:buFont typeface="Arial" panose="020B0604020202020204" pitchFamily="34" charset="0"/>
              <a:buChar char="•"/>
            </a:pPr>
            <a:r>
              <a:rPr lang="en-US" sz="2000" dirty="0"/>
              <a:t>Brian Shelangoski, Housing	</a:t>
            </a:r>
          </a:p>
          <a:p>
            <a:pPr marL="342900" indent="-342900">
              <a:lnSpc>
                <a:spcPct val="113000"/>
              </a:lnSpc>
              <a:spcBef>
                <a:spcPts val="600"/>
              </a:spcBef>
              <a:buFont typeface="Arial" panose="020B0604020202020204" pitchFamily="34" charset="0"/>
              <a:buChar char="•"/>
            </a:pPr>
            <a:r>
              <a:rPr lang="en-US" sz="2000" dirty="0"/>
              <a:t>Linda J. Wilson, VPHR</a:t>
            </a:r>
          </a:p>
          <a:p>
            <a:pPr marL="342900" lvl="0" indent="-342900">
              <a:lnSpc>
                <a:spcPct val="114000"/>
              </a:lnSpc>
              <a:spcBef>
                <a:spcPts val="1200"/>
              </a:spcBef>
              <a:spcAft>
                <a:spcPts val="600"/>
              </a:spcAft>
              <a:buFont typeface="Arial" pitchFamily="34" charset="0"/>
              <a:buChar char="•"/>
            </a:pPr>
            <a:endParaRPr lang="en-US" sz="2000" dirty="0" smtClean="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1402610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Engagement</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855175"/>
          </a:xfrm>
          <a:prstGeom prst="rect">
            <a:avLst/>
          </a:prstGeom>
          <a:noFill/>
        </p:spPr>
        <p:txBody>
          <a:bodyPr wrap="square" rtlCol="0">
            <a:spAutoFit/>
          </a:bodyPr>
          <a:lstStyle/>
          <a:p>
            <a:pPr lvl="0">
              <a:lnSpc>
                <a:spcPct val="114000"/>
              </a:lnSpc>
              <a:spcBef>
                <a:spcPts val="1200"/>
              </a:spcBef>
              <a:spcAft>
                <a:spcPts val="600"/>
              </a:spcAft>
            </a:pPr>
            <a:r>
              <a:rPr lang="en-US" sz="2000" u="sng" dirty="0" smtClean="0"/>
              <a:t>Findings and Observations</a:t>
            </a:r>
          </a:p>
          <a:p>
            <a:pPr marL="342900" lvl="0" indent="-342900">
              <a:lnSpc>
                <a:spcPct val="114000"/>
              </a:lnSpc>
              <a:spcBef>
                <a:spcPts val="1200"/>
              </a:spcBef>
              <a:spcAft>
                <a:spcPts val="600"/>
              </a:spcAft>
              <a:buFont typeface="Arial" pitchFamily="34" charset="0"/>
              <a:buChar char="•"/>
            </a:pPr>
            <a:r>
              <a:rPr lang="en-US" sz="2000" dirty="0" smtClean="0"/>
              <a:t>Focused on </a:t>
            </a:r>
            <a:r>
              <a:rPr lang="en-US" sz="2000" dirty="0"/>
              <a:t>looking at the question of the appropriate role of outreach and engagement at the University of </a:t>
            </a:r>
            <a:r>
              <a:rPr lang="en-US" sz="2000" dirty="0" smtClean="0"/>
              <a:t>Louisville.</a:t>
            </a:r>
          </a:p>
          <a:p>
            <a:pPr marL="342900" lvl="0" indent="-342900">
              <a:lnSpc>
                <a:spcPct val="114000"/>
              </a:lnSpc>
              <a:spcBef>
                <a:spcPts val="1200"/>
              </a:spcBef>
              <a:spcAft>
                <a:spcPts val="600"/>
              </a:spcAft>
              <a:buFont typeface="Arial" pitchFamily="34" charset="0"/>
              <a:buChar char="•"/>
            </a:pPr>
            <a:r>
              <a:rPr lang="en-US" sz="2000" dirty="0" smtClean="0"/>
              <a:t>Outreach and engagement promote partnerships that can help the University achieve its strategic goals.</a:t>
            </a:r>
          </a:p>
          <a:p>
            <a:pPr marL="342900" lvl="0" indent="-342900">
              <a:lnSpc>
                <a:spcPct val="114000"/>
              </a:lnSpc>
              <a:spcBef>
                <a:spcPts val="1200"/>
              </a:spcBef>
              <a:spcAft>
                <a:spcPts val="600"/>
              </a:spcAft>
              <a:buFont typeface="Arial" pitchFamily="34" charset="0"/>
              <a:buChar char="•"/>
            </a:pPr>
            <a:r>
              <a:rPr lang="en-US" sz="2000" dirty="0" smtClean="0"/>
              <a:t>Faculty </a:t>
            </a:r>
            <a:r>
              <a:rPr lang="en-US" sz="2000" dirty="0"/>
              <a:t>and staff often perceive that engagement is a stated </a:t>
            </a:r>
            <a:r>
              <a:rPr lang="en-US" sz="2000" dirty="0" smtClean="0"/>
              <a:t>institutional goal</a:t>
            </a:r>
            <a:r>
              <a:rPr lang="en-US" sz="2000" dirty="0"/>
              <a:t>, but lacking in meaningful value to some administration and faculty leaders</a:t>
            </a:r>
            <a:r>
              <a:rPr lang="en-US" sz="2000" dirty="0" smtClean="0"/>
              <a:t>.</a:t>
            </a:r>
          </a:p>
          <a:p>
            <a:pPr marL="342900" lvl="0" indent="-342900">
              <a:lnSpc>
                <a:spcPct val="114000"/>
              </a:lnSpc>
              <a:spcBef>
                <a:spcPts val="1200"/>
              </a:spcBef>
              <a:spcAft>
                <a:spcPts val="600"/>
              </a:spcAft>
              <a:buFont typeface="Arial" pitchFamily="34" charset="0"/>
              <a:buChar char="•"/>
            </a:pPr>
            <a:r>
              <a:rPr lang="en-US" sz="2000" dirty="0" smtClean="0"/>
              <a:t>Faculty and staff have embraced the challenge to increase outreach and engagement, but feel that these activities are not recognized in promotion and tenure review processes.</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9291345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Engagement</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701287"/>
          </a:xfrm>
          <a:prstGeom prst="rect">
            <a:avLst/>
          </a:prstGeom>
          <a:noFill/>
        </p:spPr>
        <p:txBody>
          <a:bodyPr wrap="square" rtlCol="0">
            <a:spAutoFit/>
          </a:bodyPr>
          <a:lstStyle/>
          <a:p>
            <a:pPr lvl="0">
              <a:lnSpc>
                <a:spcPct val="114000"/>
              </a:lnSpc>
              <a:spcBef>
                <a:spcPts val="600"/>
              </a:spcBef>
              <a:spcAft>
                <a:spcPts val="600"/>
              </a:spcAft>
            </a:pPr>
            <a:r>
              <a:rPr lang="en-US" sz="2000" u="sng" dirty="0" smtClean="0"/>
              <a:t>Recommendations</a:t>
            </a:r>
          </a:p>
          <a:p>
            <a:pPr marL="342900" lvl="0" indent="-342900">
              <a:lnSpc>
                <a:spcPct val="114000"/>
              </a:lnSpc>
              <a:spcBef>
                <a:spcPts val="600"/>
              </a:spcBef>
              <a:spcAft>
                <a:spcPts val="600"/>
              </a:spcAft>
              <a:buFont typeface="Arial" pitchFamily="34" charset="0"/>
              <a:buChar char="•"/>
            </a:pPr>
            <a:r>
              <a:rPr lang="en-US" sz="2000" dirty="0"/>
              <a:t>Consider adopting an </a:t>
            </a:r>
            <a:r>
              <a:rPr lang="en-US" sz="2000" dirty="0" smtClean="0"/>
              <a:t>approach to Outreach </a:t>
            </a:r>
            <a:r>
              <a:rPr lang="en-US" sz="2000" dirty="0"/>
              <a:t>and Engagement, similar to Michigan State University and </a:t>
            </a:r>
            <a:r>
              <a:rPr lang="en-US" sz="2000" dirty="0" smtClean="0"/>
              <a:t>others;</a:t>
            </a:r>
          </a:p>
          <a:p>
            <a:pPr marL="342900" lvl="0" indent="-342900">
              <a:lnSpc>
                <a:spcPct val="114000"/>
              </a:lnSpc>
              <a:spcBef>
                <a:spcPts val="600"/>
              </a:spcBef>
              <a:spcAft>
                <a:spcPts val="600"/>
              </a:spcAft>
              <a:buFont typeface="Arial" pitchFamily="34" charset="0"/>
              <a:buChar char="•"/>
            </a:pPr>
            <a:r>
              <a:rPr lang="en-US" sz="2000" dirty="0" smtClean="0"/>
              <a:t>Consider </a:t>
            </a:r>
            <a:r>
              <a:rPr lang="en-US" sz="2000" dirty="0"/>
              <a:t>adopting specific changes to promotion and tenure opportunities by providing greater recognition of outreach and engagement </a:t>
            </a:r>
            <a:r>
              <a:rPr lang="en-US" sz="2000" dirty="0" smtClean="0"/>
              <a:t>activities;</a:t>
            </a:r>
          </a:p>
          <a:p>
            <a:pPr marL="342900" indent="-342900">
              <a:lnSpc>
                <a:spcPct val="114000"/>
              </a:lnSpc>
              <a:spcBef>
                <a:spcPts val="600"/>
              </a:spcBef>
              <a:spcAft>
                <a:spcPts val="600"/>
              </a:spcAft>
              <a:buFont typeface="Arial" pitchFamily="34" charset="0"/>
              <a:buChar char="•"/>
            </a:pPr>
            <a:r>
              <a:rPr lang="en-US" sz="2000" dirty="0"/>
              <a:t>Develop a new program of peer-reviewed, intramural, community engagement grants that would foster outreach and </a:t>
            </a:r>
            <a:r>
              <a:rPr lang="en-US" sz="2000" dirty="0" smtClean="0"/>
              <a:t>engagement;</a:t>
            </a:r>
          </a:p>
          <a:p>
            <a:pPr marL="342900" indent="-342900">
              <a:lnSpc>
                <a:spcPct val="114000"/>
              </a:lnSpc>
              <a:spcBef>
                <a:spcPts val="600"/>
              </a:spcBef>
              <a:spcAft>
                <a:spcPts val="600"/>
              </a:spcAft>
              <a:buFont typeface="Arial" pitchFamily="34" charset="0"/>
              <a:buChar char="•"/>
            </a:pPr>
            <a:r>
              <a:rPr lang="en-US" sz="2000" dirty="0" smtClean="0"/>
              <a:t>Launch </a:t>
            </a:r>
            <a:r>
              <a:rPr lang="en-US" sz="2000" dirty="0"/>
              <a:t>a campus-wide educational effort </a:t>
            </a:r>
            <a:r>
              <a:rPr lang="en-US" sz="2000" dirty="0" smtClean="0"/>
              <a:t>regarding </a:t>
            </a:r>
            <a:r>
              <a:rPr lang="en-US" sz="2000" dirty="0"/>
              <a:t>the value of engaged scholarship </a:t>
            </a:r>
            <a:r>
              <a:rPr lang="en-US" sz="2000" dirty="0" smtClean="0"/>
              <a:t>to the strategic </a:t>
            </a:r>
            <a:r>
              <a:rPr lang="en-US" sz="2000" dirty="0"/>
              <a:t>goals of the </a:t>
            </a:r>
            <a:r>
              <a:rPr lang="en-US" sz="2000" dirty="0" smtClean="0"/>
              <a:t>University;</a:t>
            </a:r>
          </a:p>
          <a:p>
            <a:pPr marL="342900" indent="-342900">
              <a:lnSpc>
                <a:spcPct val="114000"/>
              </a:lnSpc>
              <a:spcBef>
                <a:spcPts val="600"/>
              </a:spcBef>
              <a:spcAft>
                <a:spcPts val="600"/>
              </a:spcAft>
              <a:buFont typeface="Arial" pitchFamily="34" charset="0"/>
              <a:buChar char="•"/>
            </a:pPr>
            <a:r>
              <a:rPr lang="en-US" sz="2000" dirty="0"/>
              <a:t>Develop a mechanism for staff </a:t>
            </a:r>
            <a:r>
              <a:rPr lang="en-US" sz="2000" dirty="0" smtClean="0"/>
              <a:t>and faculty to </a:t>
            </a:r>
            <a:r>
              <a:rPr lang="en-US" sz="2000" dirty="0"/>
              <a:t>report </a:t>
            </a:r>
            <a:r>
              <a:rPr lang="en-US" sz="2000" dirty="0" smtClean="0"/>
              <a:t>hours </a:t>
            </a:r>
            <a:r>
              <a:rPr lang="en-US" sz="2000" dirty="0"/>
              <a:t>of </a:t>
            </a:r>
            <a:r>
              <a:rPr lang="en-US" sz="2000" dirty="0" smtClean="0"/>
              <a:t>service outside of normal business hours.</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33126637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International</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958280"/>
          </a:xfrm>
          <a:prstGeom prst="rect">
            <a:avLst/>
          </a:prstGeom>
          <a:noFill/>
        </p:spPr>
        <p:txBody>
          <a:bodyPr wrap="square" rtlCol="0">
            <a:spAutoFit/>
          </a:bodyPr>
          <a:lstStyle/>
          <a:p>
            <a:pPr>
              <a:lnSpc>
                <a:spcPct val="114000"/>
              </a:lnSpc>
              <a:spcBef>
                <a:spcPts val="600"/>
              </a:spcBef>
              <a:spcAft>
                <a:spcPts val="600"/>
              </a:spcAft>
            </a:pPr>
            <a:r>
              <a:rPr lang="en-US" sz="2000" u="sng" dirty="0" smtClean="0"/>
              <a:t>Subcommittee Members</a:t>
            </a:r>
          </a:p>
          <a:p>
            <a:pPr marL="342900" indent="-342900">
              <a:lnSpc>
                <a:spcPct val="113000"/>
              </a:lnSpc>
              <a:spcBef>
                <a:spcPts val="600"/>
              </a:spcBef>
              <a:spcAft>
                <a:spcPts val="600"/>
              </a:spcAft>
              <a:buFont typeface="Arial" panose="020B0604020202020204" pitchFamily="34" charset="0"/>
              <a:buChar char="•"/>
            </a:pPr>
            <a:r>
              <a:rPr lang="en-US" sz="2000" dirty="0" smtClean="0"/>
              <a:t>Mordean </a:t>
            </a:r>
            <a:r>
              <a:rPr lang="en-US" sz="2000" dirty="0"/>
              <a:t>Taylor-Archer, Vice Provost, </a:t>
            </a:r>
            <a:r>
              <a:rPr lang="en-US" sz="2000" dirty="0" smtClean="0"/>
              <a:t>Diversity/International </a:t>
            </a:r>
            <a:r>
              <a:rPr lang="en-US" sz="2000" dirty="0"/>
              <a:t>Affairs, CHAIR</a:t>
            </a:r>
          </a:p>
          <a:p>
            <a:pPr marL="342900" indent="-342900">
              <a:lnSpc>
                <a:spcPct val="113000"/>
              </a:lnSpc>
              <a:spcBef>
                <a:spcPts val="600"/>
              </a:spcBef>
              <a:spcAft>
                <a:spcPts val="600"/>
              </a:spcAft>
              <a:buFont typeface="Arial" panose="020B0604020202020204" pitchFamily="34" charset="0"/>
              <a:buChar char="•"/>
            </a:pPr>
            <a:r>
              <a:rPr lang="en-US" sz="2000" dirty="0"/>
              <a:t>Ashley Grey, International Affairs</a:t>
            </a:r>
          </a:p>
          <a:p>
            <a:pPr marL="342900" indent="-342900">
              <a:lnSpc>
                <a:spcPct val="113000"/>
              </a:lnSpc>
              <a:spcBef>
                <a:spcPts val="600"/>
              </a:spcBef>
              <a:spcAft>
                <a:spcPts val="600"/>
              </a:spcAft>
              <a:buFont typeface="Arial" panose="020B0604020202020204" pitchFamily="34" charset="0"/>
              <a:buChar char="•"/>
            </a:pPr>
            <a:r>
              <a:rPr lang="en-US" sz="2000" dirty="0"/>
              <a:t>Anne Griner, Director, ESL</a:t>
            </a:r>
          </a:p>
          <a:p>
            <a:pPr marL="342900" indent="-342900">
              <a:lnSpc>
                <a:spcPct val="113000"/>
              </a:lnSpc>
              <a:spcBef>
                <a:spcPts val="600"/>
              </a:spcBef>
              <a:spcAft>
                <a:spcPts val="600"/>
              </a:spcAft>
              <a:buFont typeface="Arial" panose="020B0604020202020204" pitchFamily="34" charset="0"/>
              <a:buChar char="•"/>
            </a:pPr>
            <a:r>
              <a:rPr lang="en-US" sz="2000" dirty="0"/>
              <a:t>Shiping Hua, Asian Studies, A&amp;S</a:t>
            </a:r>
          </a:p>
          <a:p>
            <a:pPr marL="342900" indent="-342900">
              <a:lnSpc>
                <a:spcPct val="113000"/>
              </a:lnSpc>
              <a:spcBef>
                <a:spcPts val="600"/>
              </a:spcBef>
              <a:spcAft>
                <a:spcPts val="600"/>
              </a:spcAft>
              <a:buFont typeface="Arial" panose="020B0604020202020204" pitchFamily="34" charset="0"/>
              <a:buChar char="•"/>
            </a:pPr>
            <a:r>
              <a:rPr lang="en-US" sz="2000" dirty="0"/>
              <a:t>Daya Sandhu, CEHD Faculty and Int’l Center</a:t>
            </a:r>
          </a:p>
          <a:p>
            <a:pPr marL="342900" indent="-342900">
              <a:lnSpc>
                <a:spcPct val="113000"/>
              </a:lnSpc>
              <a:spcBef>
                <a:spcPts val="600"/>
              </a:spcBef>
              <a:spcAft>
                <a:spcPts val="600"/>
              </a:spcAft>
              <a:buFont typeface="Arial" panose="020B0604020202020204" pitchFamily="34" charset="0"/>
              <a:buChar char="•"/>
            </a:pPr>
            <a:r>
              <a:rPr lang="en-US" sz="2000" dirty="0"/>
              <a:t>Elizabeth Liebschutz, COB Staff</a:t>
            </a:r>
          </a:p>
          <a:p>
            <a:pPr marL="342900" indent="-342900">
              <a:lnSpc>
                <a:spcPct val="113000"/>
              </a:lnSpc>
              <a:spcBef>
                <a:spcPts val="600"/>
              </a:spcBef>
              <a:spcAft>
                <a:spcPts val="600"/>
              </a:spcAft>
              <a:buFont typeface="Arial" panose="020B0604020202020204" pitchFamily="34" charset="0"/>
              <a:buChar char="•"/>
            </a:pPr>
            <a:r>
              <a:rPr lang="en-US" sz="2000" dirty="0"/>
              <a:t>Diane Pecknold, A&amp;S Faculty</a:t>
            </a:r>
          </a:p>
          <a:p>
            <a:pPr marL="342900" indent="-342900">
              <a:lnSpc>
                <a:spcPct val="113000"/>
              </a:lnSpc>
              <a:spcBef>
                <a:spcPts val="600"/>
              </a:spcBef>
              <a:spcAft>
                <a:spcPts val="600"/>
              </a:spcAft>
              <a:buFont typeface="Arial" panose="020B0604020202020204" pitchFamily="34" charset="0"/>
              <a:buChar char="•"/>
            </a:pPr>
            <a:r>
              <a:rPr lang="en-US" sz="2000" dirty="0"/>
              <a:t>Nefertiti Burton, A&amp;S Faculty</a:t>
            </a:r>
          </a:p>
          <a:p>
            <a:pPr marL="342900" indent="-342900">
              <a:lnSpc>
                <a:spcPct val="113000"/>
              </a:lnSpc>
              <a:spcBef>
                <a:spcPts val="600"/>
              </a:spcBef>
              <a:spcAft>
                <a:spcPts val="600"/>
              </a:spcAft>
              <a:buFont typeface="Arial" panose="020B0604020202020204" pitchFamily="34" charset="0"/>
              <a:buChar char="•"/>
            </a:pPr>
            <a:r>
              <a:rPr lang="en-US" sz="2000" dirty="0"/>
              <a:t>Virginia Hosono, International </a:t>
            </a:r>
            <a:r>
              <a:rPr lang="en-US" sz="2000" dirty="0" smtClean="0"/>
              <a:t>Center</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1469014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International</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678204"/>
          </a:xfrm>
          <a:prstGeom prst="rect">
            <a:avLst/>
          </a:prstGeom>
          <a:noFill/>
        </p:spPr>
        <p:txBody>
          <a:bodyPr wrap="square" rtlCol="0">
            <a:spAutoFit/>
          </a:bodyPr>
          <a:lstStyle/>
          <a:p>
            <a:pPr>
              <a:lnSpc>
                <a:spcPct val="114000"/>
              </a:lnSpc>
              <a:spcBef>
                <a:spcPts val="600"/>
              </a:spcBef>
              <a:spcAft>
                <a:spcPts val="600"/>
              </a:spcAft>
            </a:pPr>
            <a:r>
              <a:rPr lang="en-US" sz="2000" u="sng" dirty="0" smtClean="0"/>
              <a:t>Findings and Observations</a:t>
            </a:r>
          </a:p>
          <a:p>
            <a:pPr marL="342900" indent="-342900">
              <a:lnSpc>
                <a:spcPct val="114000"/>
              </a:lnSpc>
              <a:spcBef>
                <a:spcPts val="1200"/>
              </a:spcBef>
              <a:spcAft>
                <a:spcPts val="600"/>
              </a:spcAft>
              <a:buFont typeface="Arial" pitchFamily="34" charset="0"/>
              <a:buChar char="•"/>
            </a:pPr>
            <a:r>
              <a:rPr lang="en-US" sz="2000" dirty="0" smtClean="0"/>
              <a:t>Focused on </a:t>
            </a:r>
            <a:r>
              <a:rPr lang="en-US" sz="2000" dirty="0"/>
              <a:t>determining the appropriate percentage of international </a:t>
            </a:r>
            <a:r>
              <a:rPr lang="en-US" sz="2000" dirty="0" smtClean="0"/>
              <a:t>students attending UofL and </a:t>
            </a:r>
            <a:r>
              <a:rPr lang="en-US" sz="2000" dirty="0"/>
              <a:t>the percentage </a:t>
            </a:r>
            <a:r>
              <a:rPr lang="en-US" sz="2000" dirty="0" smtClean="0"/>
              <a:t>of students </a:t>
            </a:r>
            <a:r>
              <a:rPr lang="en-US" sz="2000" dirty="0"/>
              <a:t>studying abroad</a:t>
            </a:r>
            <a:r>
              <a:rPr lang="en-US" sz="2000" dirty="0" smtClean="0"/>
              <a:t>.</a:t>
            </a:r>
          </a:p>
          <a:p>
            <a:pPr marL="342900" indent="-342900">
              <a:lnSpc>
                <a:spcPct val="114000"/>
              </a:lnSpc>
              <a:spcBef>
                <a:spcPts val="1200"/>
              </a:spcBef>
              <a:spcAft>
                <a:spcPts val="600"/>
              </a:spcAft>
              <a:buFont typeface="Arial" pitchFamily="34" charset="0"/>
              <a:buChar char="•"/>
            </a:pPr>
            <a:r>
              <a:rPr lang="en-US" sz="2000" dirty="0" smtClean="0"/>
              <a:t>By most comparisons, UofL </a:t>
            </a:r>
            <a:r>
              <a:rPr lang="en-US" sz="2000" dirty="0"/>
              <a:t>ranks relatively </a:t>
            </a:r>
            <a:r>
              <a:rPr lang="en-US" sz="2000" dirty="0" smtClean="0"/>
              <a:t>low in both international and study abroad students.</a:t>
            </a:r>
          </a:p>
          <a:p>
            <a:pPr marL="800100" lvl="1" indent="-342900">
              <a:lnSpc>
                <a:spcPct val="114000"/>
              </a:lnSpc>
              <a:spcBef>
                <a:spcPts val="1200"/>
              </a:spcBef>
              <a:spcAft>
                <a:spcPts val="600"/>
              </a:spcAft>
              <a:buFont typeface="Arial" pitchFamily="34" charset="0"/>
              <a:buChar char="•"/>
            </a:pPr>
            <a:r>
              <a:rPr lang="en-US" sz="2000" dirty="0" smtClean="0"/>
              <a:t>Multitude of reasons, including few faculty incentives, limited student knowledge and highly decentralized infrastructure.</a:t>
            </a:r>
          </a:p>
          <a:p>
            <a:pPr marL="342900" indent="-342900">
              <a:lnSpc>
                <a:spcPct val="114000"/>
              </a:lnSpc>
              <a:spcBef>
                <a:spcPts val="1200"/>
              </a:spcBef>
              <a:spcAft>
                <a:spcPts val="600"/>
              </a:spcAft>
              <a:buFont typeface="Arial" pitchFamily="34" charset="0"/>
              <a:buChar char="•"/>
            </a:pPr>
            <a:r>
              <a:rPr lang="en-US" sz="2000" dirty="0" smtClean="0"/>
              <a:t>Having an “international experience,” whether traditional credit-producing or not, provides great value to UofL students.</a:t>
            </a:r>
          </a:p>
          <a:p>
            <a:pPr marL="342900" indent="-342900">
              <a:lnSpc>
                <a:spcPct val="114000"/>
              </a:lnSpc>
              <a:spcBef>
                <a:spcPts val="600"/>
              </a:spcBef>
              <a:spcAft>
                <a:spcPts val="600"/>
              </a:spcAft>
              <a:buFont typeface="Arial" pitchFamily="34" charset="0"/>
              <a:buChar char="•"/>
            </a:pP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8713490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International</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705904"/>
          </a:xfrm>
          <a:prstGeom prst="rect">
            <a:avLst/>
          </a:prstGeom>
          <a:noFill/>
        </p:spPr>
        <p:txBody>
          <a:bodyPr wrap="square" rtlCol="0">
            <a:spAutoFit/>
          </a:bodyPr>
          <a:lstStyle/>
          <a:p>
            <a:pPr>
              <a:lnSpc>
                <a:spcPct val="114000"/>
              </a:lnSpc>
              <a:spcBef>
                <a:spcPts val="600"/>
              </a:spcBef>
              <a:spcAft>
                <a:spcPts val="600"/>
              </a:spcAft>
            </a:pPr>
            <a:r>
              <a:rPr lang="en-US" sz="2000" u="sng" dirty="0" smtClean="0"/>
              <a:t>Recommendations</a:t>
            </a:r>
          </a:p>
          <a:p>
            <a:pPr marL="285750" indent="-285750">
              <a:lnSpc>
                <a:spcPct val="114000"/>
              </a:lnSpc>
              <a:spcBef>
                <a:spcPts val="600"/>
              </a:spcBef>
              <a:spcAft>
                <a:spcPts val="600"/>
              </a:spcAft>
              <a:buFont typeface="Arial" pitchFamily="34" charset="0"/>
              <a:buChar char="•"/>
            </a:pPr>
            <a:r>
              <a:rPr lang="en-US" sz="2000" dirty="0" smtClean="0"/>
              <a:t>Create </a:t>
            </a:r>
            <a:r>
              <a:rPr lang="en-US" sz="2000" dirty="0"/>
              <a:t>a dedicated, centralized, international studies unit, together with the requisite infrastructure </a:t>
            </a:r>
            <a:r>
              <a:rPr lang="en-US" sz="2000" dirty="0" smtClean="0"/>
              <a:t>and budget to </a:t>
            </a:r>
            <a:r>
              <a:rPr lang="en-US" sz="2000" dirty="0"/>
              <a:t>adequately support the </a:t>
            </a:r>
            <a:r>
              <a:rPr lang="en-US" sz="2000" dirty="0" smtClean="0"/>
              <a:t>unit;</a:t>
            </a:r>
            <a:endParaRPr lang="en-US" sz="2000" dirty="0"/>
          </a:p>
          <a:p>
            <a:pPr marL="285750" indent="-285750">
              <a:lnSpc>
                <a:spcPct val="114000"/>
              </a:lnSpc>
              <a:spcBef>
                <a:spcPts val="600"/>
              </a:spcBef>
              <a:spcAft>
                <a:spcPts val="600"/>
              </a:spcAft>
              <a:buFont typeface="Arial" pitchFamily="34" charset="0"/>
              <a:buChar char="•"/>
            </a:pPr>
            <a:r>
              <a:rPr lang="en-US" sz="2000" dirty="0" smtClean="0"/>
              <a:t>Develop </a:t>
            </a:r>
            <a:r>
              <a:rPr lang="en-US" sz="2000" dirty="0"/>
              <a:t>new </a:t>
            </a:r>
            <a:r>
              <a:rPr lang="en-US" sz="2000" dirty="0" smtClean="0"/>
              <a:t>partnerships </a:t>
            </a:r>
            <a:r>
              <a:rPr lang="en-US" sz="2000" dirty="0"/>
              <a:t>and collaborative agreements / exchange programs with international institutions </a:t>
            </a:r>
            <a:r>
              <a:rPr lang="en-US" sz="2000" dirty="0" smtClean="0"/>
              <a:t>to create </a:t>
            </a:r>
            <a:r>
              <a:rPr lang="en-US" sz="2000" dirty="0"/>
              <a:t>a “pipeline” for international </a:t>
            </a:r>
            <a:r>
              <a:rPr lang="en-US" sz="2000" dirty="0" smtClean="0"/>
              <a:t>students;</a:t>
            </a:r>
          </a:p>
          <a:p>
            <a:pPr marL="285750" lvl="0" indent="-285750">
              <a:lnSpc>
                <a:spcPct val="113000"/>
              </a:lnSpc>
              <a:spcBef>
                <a:spcPts val="600"/>
              </a:spcBef>
              <a:spcAft>
                <a:spcPts val="600"/>
              </a:spcAft>
              <a:buFont typeface="Arial" pitchFamily="34" charset="0"/>
              <a:buChar char="•"/>
            </a:pPr>
            <a:r>
              <a:rPr lang="en-US" sz="2000" dirty="0"/>
              <a:t>Develop a plan that permits faculty to count study abroad </a:t>
            </a:r>
            <a:r>
              <a:rPr lang="en-US" sz="2000" dirty="0" smtClean="0"/>
              <a:t>in </a:t>
            </a:r>
            <a:r>
              <a:rPr lang="en-US" sz="2000" dirty="0"/>
              <a:t>their teaching </a:t>
            </a:r>
            <a:r>
              <a:rPr lang="en-US" sz="2000" dirty="0" smtClean="0"/>
              <a:t>load;</a:t>
            </a:r>
          </a:p>
          <a:p>
            <a:pPr marL="285750" lvl="0" indent="-285750">
              <a:lnSpc>
                <a:spcPct val="113000"/>
              </a:lnSpc>
              <a:spcBef>
                <a:spcPts val="600"/>
              </a:spcBef>
              <a:spcAft>
                <a:spcPts val="600"/>
              </a:spcAft>
              <a:buFont typeface="Arial" pitchFamily="34" charset="0"/>
              <a:buChar char="•"/>
            </a:pPr>
            <a:r>
              <a:rPr lang="en-US" sz="2000" dirty="0" smtClean="0"/>
              <a:t>Encourage </a:t>
            </a:r>
            <a:r>
              <a:rPr lang="en-US" sz="2000" dirty="0"/>
              <a:t>study abroad as an integral part of targeted majors/minors, including programs in foreign languages, history, culture and </a:t>
            </a:r>
            <a:r>
              <a:rPr lang="en-US" sz="2000" dirty="0" smtClean="0"/>
              <a:t>religion;</a:t>
            </a:r>
            <a:endParaRPr lang="en-US" sz="2000" dirty="0"/>
          </a:p>
          <a:p>
            <a:pPr marL="285750" lvl="0" indent="-285750">
              <a:lnSpc>
                <a:spcPct val="113000"/>
              </a:lnSpc>
              <a:spcBef>
                <a:spcPts val="600"/>
              </a:spcBef>
              <a:spcAft>
                <a:spcPts val="600"/>
              </a:spcAft>
              <a:buFont typeface="Arial" pitchFamily="34" charset="0"/>
              <a:buChar char="•"/>
            </a:pPr>
            <a:r>
              <a:rPr lang="en-US" sz="2000" dirty="0"/>
              <a:t>Encourage </a:t>
            </a:r>
            <a:r>
              <a:rPr lang="en-US" sz="2000" dirty="0" smtClean="0"/>
              <a:t>and enable diversity </a:t>
            </a:r>
            <a:r>
              <a:rPr lang="en-US" sz="2000" dirty="0"/>
              <a:t>in student participation in study </a:t>
            </a:r>
            <a:r>
              <a:rPr lang="en-US" sz="2000" dirty="0" smtClean="0"/>
              <a:t>abroad.</a:t>
            </a:r>
            <a:endParaRPr lang="en-US" sz="16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1203610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84775"/>
          </a:xfrm>
          <a:prstGeom prst="rect">
            <a:avLst/>
          </a:prstGeom>
          <a:noFill/>
        </p:spPr>
        <p:txBody>
          <a:bodyPr wrap="square" rtlCol="0">
            <a:spAutoFit/>
          </a:bodyPr>
          <a:lstStyle/>
          <a:p>
            <a:r>
              <a:rPr lang="en-US" sz="3200" dirty="0" smtClean="0">
                <a:solidFill>
                  <a:srgbClr val="DA0000"/>
                </a:solidFill>
                <a:latin typeface="Arial" pitchFamily="34" charset="0"/>
                <a:cs typeface="Arial" pitchFamily="34" charset="0"/>
              </a:rPr>
              <a:t>Core Committees and Chairs</a:t>
            </a:r>
            <a:endParaRPr lang="en-US" sz="32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755148"/>
          </a:xfrm>
          <a:prstGeom prst="rect">
            <a:avLst/>
          </a:prstGeom>
          <a:noFill/>
        </p:spPr>
        <p:txBody>
          <a:bodyPr wrap="square" rtlCol="0">
            <a:spAutoFit/>
          </a:bodyPr>
          <a:lstStyle/>
          <a:p>
            <a:pPr lvl="0">
              <a:lnSpc>
                <a:spcPct val="114000"/>
              </a:lnSpc>
              <a:spcBef>
                <a:spcPts val="1200"/>
              </a:spcBef>
              <a:spcAft>
                <a:spcPts val="600"/>
              </a:spcAft>
            </a:pPr>
            <a:r>
              <a:rPr lang="en-US" sz="2000" dirty="0" smtClean="0"/>
              <a:t>The 21</a:t>
            </a:r>
            <a:r>
              <a:rPr lang="en-US" sz="2000" baseline="30000" dirty="0" smtClean="0"/>
              <a:t>st</a:t>
            </a:r>
            <a:r>
              <a:rPr lang="en-US" sz="2000" dirty="0" smtClean="0"/>
              <a:t> Century University Initiative is comprised of five (5) core committees, each led by a chair, including the recently added student committee:</a:t>
            </a:r>
          </a:p>
          <a:p>
            <a:pPr marL="342900" lvl="0" indent="-342900">
              <a:lnSpc>
                <a:spcPct val="114000"/>
              </a:lnSpc>
              <a:spcBef>
                <a:spcPts val="1200"/>
              </a:spcBef>
              <a:spcAft>
                <a:spcPts val="600"/>
              </a:spcAft>
              <a:buFont typeface="Arial" pitchFamily="34" charset="0"/>
              <a:buChar char="•"/>
            </a:pPr>
            <a:r>
              <a:rPr lang="en-US" sz="2000" b="1" dirty="0" smtClean="0"/>
              <a:t>Financial Health Committee</a:t>
            </a:r>
            <a:r>
              <a:rPr lang="en-US" sz="2000" dirty="0" smtClean="0"/>
              <a:t> (John Sauk, Dean, School of Dentistry)</a:t>
            </a:r>
          </a:p>
          <a:p>
            <a:pPr marL="342900" lvl="0" indent="-342900">
              <a:lnSpc>
                <a:spcPct val="114000"/>
              </a:lnSpc>
              <a:spcBef>
                <a:spcPts val="1200"/>
              </a:spcBef>
              <a:spcAft>
                <a:spcPts val="600"/>
              </a:spcAft>
              <a:buFont typeface="Arial" pitchFamily="34" charset="0"/>
              <a:buChar char="•"/>
            </a:pPr>
            <a:r>
              <a:rPr lang="en-US" sz="2000" b="1" dirty="0" smtClean="0"/>
              <a:t>Technology, Demographics, Engagement and International Committee</a:t>
            </a:r>
            <a:r>
              <a:rPr lang="en-US" sz="2000" dirty="0" smtClean="0"/>
              <a:t> (Marcia </a:t>
            </a:r>
            <a:r>
              <a:rPr lang="en-US" sz="2000" dirty="0" err="1" smtClean="0"/>
              <a:t>Hern</a:t>
            </a:r>
            <a:r>
              <a:rPr lang="en-US" sz="2000" dirty="0" smtClean="0"/>
              <a:t>, Dean, School of Nursing)</a:t>
            </a:r>
          </a:p>
          <a:p>
            <a:pPr marL="342900" lvl="0" indent="-342900">
              <a:lnSpc>
                <a:spcPct val="114000"/>
              </a:lnSpc>
              <a:spcBef>
                <a:spcPts val="1200"/>
              </a:spcBef>
              <a:spcAft>
                <a:spcPts val="600"/>
              </a:spcAft>
              <a:buFont typeface="Arial" pitchFamily="34" charset="0"/>
              <a:buChar char="•"/>
            </a:pPr>
            <a:r>
              <a:rPr lang="en-US" sz="2000" b="1" dirty="0" smtClean="0"/>
              <a:t>Academic and Research Priorities</a:t>
            </a:r>
            <a:r>
              <a:rPr lang="en-US" sz="2000" dirty="0" smtClean="0"/>
              <a:t> (Christopher </a:t>
            </a:r>
            <a:r>
              <a:rPr lang="en-US" sz="2000" dirty="0" err="1" smtClean="0"/>
              <a:t>Doane</a:t>
            </a:r>
            <a:r>
              <a:rPr lang="en-US" sz="2000" dirty="0" smtClean="0"/>
              <a:t>, Dean, School of Music)</a:t>
            </a:r>
          </a:p>
          <a:p>
            <a:pPr marL="342900" lvl="0" indent="-342900">
              <a:lnSpc>
                <a:spcPct val="114000"/>
              </a:lnSpc>
              <a:spcBef>
                <a:spcPts val="1200"/>
              </a:spcBef>
              <a:spcAft>
                <a:spcPts val="600"/>
              </a:spcAft>
              <a:buFont typeface="Arial" pitchFamily="34" charset="0"/>
              <a:buChar char="•"/>
            </a:pPr>
            <a:r>
              <a:rPr lang="en-US" sz="2000" b="1" dirty="0" smtClean="0"/>
              <a:t>Culture of Excellence Committee</a:t>
            </a:r>
            <a:r>
              <a:rPr lang="en-US" sz="2000" dirty="0" smtClean="0"/>
              <a:t> (Blake Haselton, Interim Dean, College of Education and Human Development)</a:t>
            </a:r>
          </a:p>
          <a:p>
            <a:pPr marL="342900" lvl="0" indent="-342900">
              <a:lnSpc>
                <a:spcPct val="114000"/>
              </a:lnSpc>
              <a:spcBef>
                <a:spcPts val="1200"/>
              </a:spcBef>
              <a:spcAft>
                <a:spcPts val="600"/>
              </a:spcAft>
              <a:buFont typeface="Arial" pitchFamily="34" charset="0"/>
              <a:buChar char="•"/>
            </a:pPr>
            <a:r>
              <a:rPr lang="en-US" sz="2000" b="1" dirty="0" smtClean="0"/>
              <a:t>Student Committee</a:t>
            </a:r>
            <a:r>
              <a:rPr lang="en-US" sz="2000" dirty="0" smtClean="0"/>
              <a:t> (Carrie Mattingly, President, SGA)</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1531426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5"/>
          <p:cNvGrpSpPr>
            <a:grpSpLocks/>
          </p:cNvGrpSpPr>
          <p:nvPr/>
        </p:nvGrpSpPr>
        <p:grpSpPr bwMode="auto">
          <a:xfrm>
            <a:off x="-12700" y="0"/>
            <a:ext cx="9385300" cy="6858000"/>
            <a:chOff x="-10" y="0"/>
            <a:chExt cx="14420" cy="10800"/>
          </a:xfrm>
        </p:grpSpPr>
        <p:pic>
          <p:nvPicPr>
            <p:cNvPr id="1030"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4400" cy="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10800" y="9840"/>
              <a:ext cx="3600" cy="480"/>
              <a:chOff x="10800" y="9840"/>
              <a:chExt cx="3600" cy="480"/>
            </a:xfrm>
          </p:grpSpPr>
          <p:sp>
            <p:nvSpPr>
              <p:cNvPr id="15" name="Freeform 8"/>
              <p:cNvSpPr>
                <a:spLocks/>
              </p:cNvSpPr>
              <p:nvPr/>
            </p:nvSpPr>
            <p:spPr bwMode="auto">
              <a:xfrm>
                <a:off x="10800" y="9840"/>
                <a:ext cx="3600" cy="480"/>
              </a:xfrm>
              <a:custGeom>
                <a:avLst/>
                <a:gdLst>
                  <a:gd name="T0" fmla="+- 0 10800 10800"/>
                  <a:gd name="T1" fmla="*/ T0 w 3600"/>
                  <a:gd name="T2" fmla="+- 0 10320 9840"/>
                  <a:gd name="T3" fmla="*/ 10320 h 480"/>
                  <a:gd name="T4" fmla="+- 0 14400 10800"/>
                  <a:gd name="T5" fmla="*/ T4 w 3600"/>
                  <a:gd name="T6" fmla="+- 0 10320 9840"/>
                  <a:gd name="T7" fmla="*/ 10320 h 480"/>
                  <a:gd name="T8" fmla="+- 0 14400 10800"/>
                  <a:gd name="T9" fmla="*/ T8 w 3600"/>
                  <a:gd name="T10" fmla="+- 0 9840 9840"/>
                  <a:gd name="T11" fmla="*/ 9840 h 480"/>
                  <a:gd name="T12" fmla="+- 0 10800 10800"/>
                  <a:gd name="T13" fmla="*/ T12 w 3600"/>
                  <a:gd name="T14" fmla="+- 0 9840 9840"/>
                  <a:gd name="T15" fmla="*/ 9840 h 480"/>
                  <a:gd name="T16" fmla="+- 0 10800 10800"/>
                  <a:gd name="T17" fmla="*/ T16 w 3600"/>
                  <a:gd name="T18" fmla="+- 0 10320 9840"/>
                  <a:gd name="T19" fmla="*/ 10320 h 480"/>
                </a:gdLst>
                <a:ahLst/>
                <a:cxnLst>
                  <a:cxn ang="0">
                    <a:pos x="T1" y="T3"/>
                  </a:cxn>
                  <a:cxn ang="0">
                    <a:pos x="T5" y="T7"/>
                  </a:cxn>
                  <a:cxn ang="0">
                    <a:pos x="T9" y="T11"/>
                  </a:cxn>
                  <a:cxn ang="0">
                    <a:pos x="T13" y="T15"/>
                  </a:cxn>
                  <a:cxn ang="0">
                    <a:pos x="T17" y="T19"/>
                  </a:cxn>
                </a:cxnLst>
                <a:rect l="0" t="0" r="r" b="b"/>
                <a:pathLst>
                  <a:path w="3600" h="480">
                    <a:moveTo>
                      <a:pt x="0" y="480"/>
                    </a:moveTo>
                    <a:lnTo>
                      <a:pt x="3600" y="480"/>
                    </a:lnTo>
                    <a:lnTo>
                      <a:pt x="3600" y="0"/>
                    </a:lnTo>
                    <a:lnTo>
                      <a:pt x="0" y="0"/>
                    </a:lnTo>
                    <a:lnTo>
                      <a:pt x="0" y="4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dirty="0" smtClean="0"/>
                  <a:t>November 2013</a:t>
                </a:r>
                <a:endParaRPr lang="en-US" dirty="0"/>
              </a:p>
            </p:txBody>
          </p:sp>
        </p:grpSp>
        <p:grpSp>
          <p:nvGrpSpPr>
            <p:cNvPr id="11" name="Group 9"/>
            <p:cNvGrpSpPr>
              <a:grpSpLocks/>
            </p:cNvGrpSpPr>
            <p:nvPr/>
          </p:nvGrpSpPr>
          <p:grpSpPr bwMode="auto">
            <a:xfrm>
              <a:off x="4320" y="5640"/>
              <a:ext cx="10080" cy="2160"/>
              <a:chOff x="4320" y="5640"/>
              <a:chExt cx="10080" cy="2160"/>
            </a:xfrm>
          </p:grpSpPr>
          <p:sp>
            <p:nvSpPr>
              <p:cNvPr id="14" name="Freeform 10"/>
              <p:cNvSpPr>
                <a:spLocks/>
              </p:cNvSpPr>
              <p:nvPr/>
            </p:nvSpPr>
            <p:spPr bwMode="auto">
              <a:xfrm>
                <a:off x="4320" y="5640"/>
                <a:ext cx="10080" cy="2160"/>
              </a:xfrm>
              <a:custGeom>
                <a:avLst/>
                <a:gdLst>
                  <a:gd name="T0" fmla="+- 0 4320 4320"/>
                  <a:gd name="T1" fmla="*/ T0 w 10080"/>
                  <a:gd name="T2" fmla="+- 0 7800 5640"/>
                  <a:gd name="T3" fmla="*/ 7800 h 2160"/>
                  <a:gd name="T4" fmla="+- 0 14400 4320"/>
                  <a:gd name="T5" fmla="*/ T4 w 10080"/>
                  <a:gd name="T6" fmla="+- 0 7800 5640"/>
                  <a:gd name="T7" fmla="*/ 7800 h 2160"/>
                  <a:gd name="T8" fmla="+- 0 14400 4320"/>
                  <a:gd name="T9" fmla="*/ T8 w 10080"/>
                  <a:gd name="T10" fmla="+- 0 5640 5640"/>
                  <a:gd name="T11" fmla="*/ 5640 h 2160"/>
                  <a:gd name="T12" fmla="+- 0 4320 4320"/>
                  <a:gd name="T13" fmla="*/ T12 w 10080"/>
                  <a:gd name="T14" fmla="+- 0 5640 5640"/>
                  <a:gd name="T15" fmla="*/ 5640 h 2160"/>
                  <a:gd name="T16" fmla="+- 0 4320 4320"/>
                  <a:gd name="T17" fmla="*/ T16 w 10080"/>
                  <a:gd name="T18" fmla="+- 0 7800 5640"/>
                  <a:gd name="T19" fmla="*/ 7800 h 2160"/>
                </a:gdLst>
                <a:ahLst/>
                <a:cxnLst>
                  <a:cxn ang="0">
                    <a:pos x="T1" y="T3"/>
                  </a:cxn>
                  <a:cxn ang="0">
                    <a:pos x="T5" y="T7"/>
                  </a:cxn>
                  <a:cxn ang="0">
                    <a:pos x="T9" y="T11"/>
                  </a:cxn>
                  <a:cxn ang="0">
                    <a:pos x="T13" y="T15"/>
                  </a:cxn>
                  <a:cxn ang="0">
                    <a:pos x="T17" y="T19"/>
                  </a:cxn>
                </a:cxnLst>
                <a:rect l="0" t="0" r="r" b="b"/>
                <a:pathLst>
                  <a:path w="10080" h="2160">
                    <a:moveTo>
                      <a:pt x="0" y="2160"/>
                    </a:moveTo>
                    <a:lnTo>
                      <a:pt x="10080" y="2160"/>
                    </a:lnTo>
                    <a:lnTo>
                      <a:pt x="10080" y="0"/>
                    </a:lnTo>
                    <a:lnTo>
                      <a:pt x="0" y="0"/>
                    </a:lnTo>
                    <a:lnTo>
                      <a:pt x="0" y="21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2" name="Group 11"/>
            <p:cNvGrpSpPr>
              <a:grpSpLocks/>
            </p:cNvGrpSpPr>
            <p:nvPr/>
          </p:nvGrpSpPr>
          <p:grpSpPr bwMode="auto">
            <a:xfrm>
              <a:off x="0" y="4440"/>
              <a:ext cx="5400" cy="1680"/>
              <a:chOff x="0" y="4440"/>
              <a:chExt cx="5400" cy="1680"/>
            </a:xfrm>
          </p:grpSpPr>
          <p:sp>
            <p:nvSpPr>
              <p:cNvPr id="13" name="Freeform 12"/>
              <p:cNvSpPr>
                <a:spLocks/>
              </p:cNvSpPr>
              <p:nvPr/>
            </p:nvSpPr>
            <p:spPr bwMode="auto">
              <a:xfrm>
                <a:off x="0" y="4440"/>
                <a:ext cx="5400" cy="1680"/>
              </a:xfrm>
              <a:custGeom>
                <a:avLst/>
                <a:gdLst>
                  <a:gd name="T0" fmla="*/ 0 w 5400"/>
                  <a:gd name="T1" fmla="+- 0 6120 4440"/>
                  <a:gd name="T2" fmla="*/ 6120 h 1680"/>
                  <a:gd name="T3" fmla="*/ 5400 w 5400"/>
                  <a:gd name="T4" fmla="+- 0 6120 4440"/>
                  <a:gd name="T5" fmla="*/ 6120 h 1680"/>
                  <a:gd name="T6" fmla="*/ 5400 w 5400"/>
                  <a:gd name="T7" fmla="+- 0 4440 4440"/>
                  <a:gd name="T8" fmla="*/ 4440 h 1680"/>
                  <a:gd name="T9" fmla="*/ 0 w 5400"/>
                  <a:gd name="T10" fmla="+- 0 4440 4440"/>
                  <a:gd name="T11" fmla="*/ 4440 h 1680"/>
                  <a:gd name="T12" fmla="*/ 0 w 5400"/>
                  <a:gd name="T13" fmla="+- 0 6120 4440"/>
                  <a:gd name="T14" fmla="*/ 6120 h 1680"/>
                </a:gdLst>
                <a:ahLst/>
                <a:cxnLst>
                  <a:cxn ang="0">
                    <a:pos x="T0" y="T2"/>
                  </a:cxn>
                  <a:cxn ang="0">
                    <a:pos x="T3" y="T5"/>
                  </a:cxn>
                  <a:cxn ang="0">
                    <a:pos x="T6" y="T8"/>
                  </a:cxn>
                  <a:cxn ang="0">
                    <a:pos x="T9" y="T11"/>
                  </a:cxn>
                  <a:cxn ang="0">
                    <a:pos x="T12" y="T14"/>
                  </a:cxn>
                </a:cxnLst>
                <a:rect l="0" t="0" r="r" b="b"/>
                <a:pathLst>
                  <a:path w="5400" h="1680">
                    <a:moveTo>
                      <a:pt x="0" y="1680"/>
                    </a:moveTo>
                    <a:lnTo>
                      <a:pt x="5400" y="1680"/>
                    </a:lnTo>
                    <a:lnTo>
                      <a:pt x="5400" y="0"/>
                    </a:lnTo>
                    <a:lnTo>
                      <a:pt x="0" y="0"/>
                    </a:lnTo>
                    <a:lnTo>
                      <a:pt x="0" y="1680"/>
                    </a:lnTo>
                    <a:close/>
                  </a:path>
                </a:pathLst>
              </a:custGeom>
              <a:solidFill>
                <a:srgbClr val="AC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 y="4844"/>
                <a:ext cx="3774" cy="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6" name="TextBox 15"/>
          <p:cNvSpPr txBox="1"/>
          <p:nvPr/>
        </p:nvSpPr>
        <p:spPr>
          <a:xfrm>
            <a:off x="3352800" y="3657600"/>
            <a:ext cx="5334001" cy="1200329"/>
          </a:xfrm>
          <a:prstGeom prst="rect">
            <a:avLst/>
          </a:prstGeom>
          <a:noFill/>
        </p:spPr>
        <p:txBody>
          <a:bodyPr wrap="square" rtlCol="0">
            <a:spAutoFit/>
          </a:bodyPr>
          <a:lstStyle/>
          <a:p>
            <a:pPr algn="r"/>
            <a:r>
              <a:rPr lang="en-US" sz="2400" dirty="0" smtClean="0">
                <a:solidFill>
                  <a:schemeClr val="bg1"/>
                </a:solidFill>
              </a:rPr>
              <a:t>Academic and Research </a:t>
            </a:r>
          </a:p>
          <a:p>
            <a:pPr algn="r"/>
            <a:r>
              <a:rPr lang="en-US" sz="2400" dirty="0" smtClean="0">
                <a:solidFill>
                  <a:schemeClr val="bg1"/>
                </a:solidFill>
              </a:rPr>
              <a:t>Priorities Committee</a:t>
            </a:r>
          </a:p>
          <a:p>
            <a:pPr algn="r"/>
            <a:r>
              <a:rPr lang="en-US" sz="2400" dirty="0" smtClean="0">
                <a:solidFill>
                  <a:schemeClr val="bg1"/>
                </a:solidFill>
              </a:rPr>
              <a:t>Campus Forum Presentation</a:t>
            </a:r>
            <a:endParaRPr lang="en-US" sz="2400" dirty="0">
              <a:solidFill>
                <a:schemeClr val="bg1"/>
              </a:solidFill>
            </a:endParaRPr>
          </a:p>
        </p:txBody>
      </p:sp>
    </p:spTree>
    <p:extLst>
      <p:ext uri="{BB962C8B-B14F-4D97-AF65-F5344CB8AC3E}">
        <p14:creationId xmlns:p14="http://schemas.microsoft.com/office/powerpoint/2010/main" val="38394123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Committee’s Charge</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801314"/>
          </a:xfrm>
          <a:prstGeom prst="rect">
            <a:avLst/>
          </a:prstGeom>
          <a:noFill/>
        </p:spPr>
        <p:txBody>
          <a:bodyPr wrap="square" rtlCol="0">
            <a:spAutoFit/>
          </a:bodyPr>
          <a:lstStyle/>
          <a:p>
            <a:pPr lvl="0">
              <a:lnSpc>
                <a:spcPct val="113000"/>
              </a:lnSpc>
              <a:spcBef>
                <a:spcPts val="1200"/>
              </a:spcBef>
              <a:spcAft>
                <a:spcPts val="1200"/>
              </a:spcAft>
            </a:pPr>
            <a:r>
              <a:rPr lang="en-US" sz="2000" dirty="0" smtClean="0"/>
              <a:t>Examine </a:t>
            </a:r>
            <a:r>
              <a:rPr lang="en-US" sz="2000" dirty="0"/>
              <a:t>several areas of critical focus for the University of </a:t>
            </a:r>
            <a:r>
              <a:rPr lang="en-US" sz="2000" dirty="0" smtClean="0"/>
              <a:t>Louisville:</a:t>
            </a:r>
          </a:p>
          <a:p>
            <a:pPr marL="342900" lvl="0" indent="-342900">
              <a:lnSpc>
                <a:spcPct val="113000"/>
              </a:lnSpc>
              <a:spcBef>
                <a:spcPts val="1200"/>
              </a:spcBef>
              <a:spcAft>
                <a:spcPts val="1200"/>
              </a:spcAft>
              <a:buFont typeface="Arial" pitchFamily="34" charset="0"/>
              <a:buChar char="•"/>
            </a:pPr>
            <a:r>
              <a:rPr lang="en-US" sz="2000" dirty="0" smtClean="0"/>
              <a:t>What </a:t>
            </a:r>
            <a:r>
              <a:rPr lang="en-US" sz="2000" dirty="0"/>
              <a:t>strategies, activities, investments and resources are necessary to enhance the University’s academic reputation?</a:t>
            </a:r>
          </a:p>
          <a:p>
            <a:pPr marL="342900" indent="-342900">
              <a:lnSpc>
                <a:spcPct val="113000"/>
              </a:lnSpc>
              <a:spcBef>
                <a:spcPts val="1200"/>
              </a:spcBef>
              <a:spcAft>
                <a:spcPts val="1200"/>
              </a:spcAft>
              <a:buFont typeface="Arial" pitchFamily="34" charset="0"/>
              <a:buChar char="•"/>
            </a:pPr>
            <a:r>
              <a:rPr lang="en-US" sz="2000" dirty="0" smtClean="0"/>
              <a:t>What </a:t>
            </a:r>
            <a:r>
              <a:rPr lang="en-US" sz="2000" dirty="0"/>
              <a:t>are the most effective processes and approaches for identifying the academic programs, initiatives, and efforts that have the have the greatest potential for national and international distinction and </a:t>
            </a:r>
            <a:r>
              <a:rPr lang="en-US" sz="2000" dirty="0" smtClean="0"/>
              <a:t>prominence?</a:t>
            </a:r>
          </a:p>
          <a:p>
            <a:pPr marL="342900" indent="-342900">
              <a:lnSpc>
                <a:spcPct val="113000"/>
              </a:lnSpc>
              <a:spcBef>
                <a:spcPts val="1200"/>
              </a:spcBef>
              <a:spcAft>
                <a:spcPts val="1200"/>
              </a:spcAft>
              <a:buFont typeface="Arial" pitchFamily="34" charset="0"/>
              <a:buChar char="•"/>
            </a:pPr>
            <a:r>
              <a:rPr lang="en-US" sz="2000" dirty="0" smtClean="0"/>
              <a:t>What </a:t>
            </a:r>
            <a:r>
              <a:rPr lang="en-US" sz="2000" dirty="0"/>
              <a:t>are the most effective processes and approaches for identifying the research programs, initiatives and efforts that have the greatest potential for national and international distinction and prominence?</a:t>
            </a:r>
          </a:p>
          <a:p>
            <a:pPr marL="342900" indent="-342900">
              <a:lnSpc>
                <a:spcPct val="113000"/>
              </a:lnSpc>
              <a:spcBef>
                <a:spcPts val="1200"/>
              </a:spcBef>
              <a:spcAft>
                <a:spcPts val="1200"/>
              </a:spcAft>
              <a:buFont typeface="Arial" pitchFamily="34" charset="0"/>
              <a:buChar char="•"/>
            </a:pP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15167606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Initial Observations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5115246"/>
          </a:xfrm>
          <a:prstGeom prst="rect">
            <a:avLst/>
          </a:prstGeom>
          <a:noFill/>
        </p:spPr>
        <p:txBody>
          <a:bodyPr wrap="square" rtlCol="0">
            <a:spAutoFit/>
          </a:bodyPr>
          <a:lstStyle/>
          <a:p>
            <a:pPr marL="342900" indent="-342900">
              <a:lnSpc>
                <a:spcPct val="114000"/>
              </a:lnSpc>
              <a:spcBef>
                <a:spcPts val="600"/>
              </a:spcBef>
              <a:spcAft>
                <a:spcPts val="600"/>
              </a:spcAft>
              <a:buFont typeface="Arial" pitchFamily="34" charset="0"/>
              <a:buChar char="•"/>
            </a:pPr>
            <a:r>
              <a:rPr lang="en-US" sz="2000" dirty="0"/>
              <a:t>A commitment to and investment in academic and research excellence must be the cornerstone of our identity and reputation as a university, as well as the foundation of our aspirational </a:t>
            </a:r>
            <a:r>
              <a:rPr lang="en-US" sz="2000" dirty="0" smtClean="0"/>
              <a:t>visions </a:t>
            </a:r>
            <a:r>
              <a:rPr lang="en-US" sz="2000" dirty="0"/>
              <a:t>and goals for the future. </a:t>
            </a:r>
          </a:p>
          <a:p>
            <a:pPr marL="342900" indent="-342900">
              <a:lnSpc>
                <a:spcPct val="114000"/>
              </a:lnSpc>
              <a:spcBef>
                <a:spcPts val="600"/>
              </a:spcBef>
              <a:spcAft>
                <a:spcPts val="600"/>
              </a:spcAft>
              <a:buFont typeface="Arial" pitchFamily="34" charset="0"/>
              <a:buChar char="•"/>
            </a:pPr>
            <a:r>
              <a:rPr lang="en-US" sz="2000" dirty="0" smtClean="0"/>
              <a:t>The internal SWOT </a:t>
            </a:r>
            <a:r>
              <a:rPr lang="en-US" sz="2000" dirty="0"/>
              <a:t>responses </a:t>
            </a:r>
            <a:r>
              <a:rPr lang="en-US" sz="2000" dirty="0" smtClean="0"/>
              <a:t>and data from regional focus groups pointed </a:t>
            </a:r>
            <a:r>
              <a:rPr lang="en-US" sz="2000" dirty="0"/>
              <a:t>to a perception that UofL did not have a consistent reputation of academic </a:t>
            </a:r>
            <a:r>
              <a:rPr lang="en-US" sz="2000" dirty="0" smtClean="0"/>
              <a:t>excellence </a:t>
            </a:r>
            <a:r>
              <a:rPr lang="en-US" sz="2000" dirty="0"/>
              <a:t>and was missing opportunities to </a:t>
            </a:r>
            <a:r>
              <a:rPr lang="en-US" sz="2000" dirty="0" smtClean="0"/>
              <a:t>build </a:t>
            </a:r>
            <a:r>
              <a:rPr lang="en-US" sz="2000" dirty="0"/>
              <a:t>on </a:t>
            </a:r>
            <a:r>
              <a:rPr lang="en-US" sz="2000" dirty="0" smtClean="0"/>
              <a:t>areas </a:t>
            </a:r>
            <a:r>
              <a:rPr lang="en-US" sz="2000" dirty="0"/>
              <a:t>of existing academic strength.  </a:t>
            </a:r>
            <a:endParaRPr lang="en-US" sz="2000" dirty="0" smtClean="0"/>
          </a:p>
          <a:p>
            <a:pPr marL="342900" indent="-342900">
              <a:lnSpc>
                <a:spcPct val="114000"/>
              </a:lnSpc>
              <a:spcBef>
                <a:spcPts val="600"/>
              </a:spcBef>
              <a:spcAft>
                <a:spcPts val="600"/>
              </a:spcAft>
              <a:buFont typeface="Arial" pitchFamily="34" charset="0"/>
              <a:buChar char="•"/>
            </a:pPr>
            <a:r>
              <a:rPr lang="en-US" sz="2000" dirty="0" smtClean="0"/>
              <a:t>The </a:t>
            </a:r>
            <a:r>
              <a:rPr lang="en-US" sz="2000" dirty="0"/>
              <a:t>SWOT </a:t>
            </a:r>
            <a:r>
              <a:rPr lang="en-US" sz="2000" dirty="0" smtClean="0"/>
              <a:t>data </a:t>
            </a:r>
            <a:r>
              <a:rPr lang="en-US" sz="2000" dirty="0"/>
              <a:t>further revealed that while UofL holds tremendous potential to expand and enhance its research portfolio, </a:t>
            </a:r>
            <a:r>
              <a:rPr lang="en-US" sz="2000" dirty="0" smtClean="0"/>
              <a:t>elements of its research and innovation portfolios may not be fully exploited.</a:t>
            </a:r>
          </a:p>
          <a:p>
            <a:pPr marL="342900" indent="-342900">
              <a:lnSpc>
                <a:spcPct val="114000"/>
              </a:lnSpc>
              <a:spcBef>
                <a:spcPts val="600"/>
              </a:spcBef>
              <a:spcAft>
                <a:spcPts val="600"/>
              </a:spcAft>
              <a:buFont typeface="Arial" pitchFamily="34" charset="0"/>
              <a:buChar char="•"/>
            </a:pPr>
            <a:r>
              <a:rPr lang="en-US" sz="2000" dirty="0" smtClean="0"/>
              <a:t>The notions of “academic” and “research distinction” have important internal and external components and implications, so  the committee had to better understand elements that make up “distinction”.</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35114257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57189"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1200329"/>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Academic Planning Model</a:t>
            </a:r>
          </a:p>
          <a:p>
            <a:endParaRPr lang="en-US" sz="36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grpSp>
        <p:nvGrpSpPr>
          <p:cNvPr id="9" name="Group 8"/>
          <p:cNvGrpSpPr/>
          <p:nvPr/>
        </p:nvGrpSpPr>
        <p:grpSpPr>
          <a:xfrm>
            <a:off x="609600" y="1295400"/>
            <a:ext cx="8194546" cy="4706722"/>
            <a:chOff x="-744231" y="28385"/>
            <a:chExt cx="9565747" cy="4558571"/>
          </a:xfrm>
        </p:grpSpPr>
        <p:grpSp>
          <p:nvGrpSpPr>
            <p:cNvPr id="10" name="Group 9"/>
            <p:cNvGrpSpPr/>
            <p:nvPr/>
          </p:nvGrpSpPr>
          <p:grpSpPr>
            <a:xfrm>
              <a:off x="-744231" y="28385"/>
              <a:ext cx="9565747" cy="3797524"/>
              <a:chOff x="-779492" y="30132"/>
              <a:chExt cx="10018981" cy="4031321"/>
            </a:xfrm>
          </p:grpSpPr>
          <p:sp>
            <p:nvSpPr>
              <p:cNvPr id="15" name="TextBox 6"/>
              <p:cNvSpPr txBox="1"/>
              <p:nvPr/>
            </p:nvSpPr>
            <p:spPr>
              <a:xfrm>
                <a:off x="4488050" y="30132"/>
                <a:ext cx="4751439" cy="1235349"/>
              </a:xfrm>
              <a:prstGeom prst="rect">
                <a:avLst/>
              </a:prstGeom>
              <a:noFill/>
            </p:spPr>
            <p:txBody>
              <a:bodyPr wrap="square" rtlCol="0">
                <a:noAutofit/>
              </a:bodyPr>
              <a:lstStyle/>
              <a:p>
                <a:pPr marL="0" marR="0" algn="r">
                  <a:spcBef>
                    <a:spcPts val="0"/>
                  </a:spcBef>
                  <a:spcAft>
                    <a:spcPts val="0"/>
                  </a:spcAft>
                </a:pPr>
                <a:r>
                  <a:rPr lang="en-US" sz="1400" i="1" kern="1200" dirty="0">
                    <a:solidFill>
                      <a:srgbClr val="000000"/>
                    </a:solidFill>
                    <a:latin typeface="Calibri"/>
                    <a:ea typeface="Times New Roman"/>
                    <a:cs typeface="Times New Roman"/>
                  </a:rPr>
                  <a:t>Existing programs or fields that have gained some degree of academic or research prominence and </a:t>
                </a:r>
                <a:endParaRPr lang="en-US" sz="1400" i="1" kern="1200" dirty="0" smtClean="0">
                  <a:solidFill>
                    <a:srgbClr val="000000"/>
                  </a:solidFill>
                  <a:latin typeface="Calibri"/>
                  <a:ea typeface="Times New Roman"/>
                  <a:cs typeface="Times New Roman"/>
                </a:endParaRPr>
              </a:p>
              <a:p>
                <a:pPr marL="0" marR="0" algn="r">
                  <a:spcBef>
                    <a:spcPts val="0"/>
                  </a:spcBef>
                  <a:spcAft>
                    <a:spcPts val="0"/>
                  </a:spcAft>
                </a:pPr>
                <a:r>
                  <a:rPr lang="en-US" sz="1400" i="1" kern="1200" dirty="0" smtClean="0">
                    <a:solidFill>
                      <a:srgbClr val="000000"/>
                    </a:solidFill>
                    <a:latin typeface="Calibri"/>
                    <a:ea typeface="Times New Roman"/>
                    <a:cs typeface="Times New Roman"/>
                  </a:rPr>
                  <a:t>that </a:t>
                </a:r>
                <a:r>
                  <a:rPr lang="en-US" sz="1400" i="1" kern="1200" dirty="0">
                    <a:solidFill>
                      <a:srgbClr val="000000"/>
                    </a:solidFill>
                    <a:latin typeface="Calibri"/>
                    <a:ea typeface="Times New Roman"/>
                    <a:cs typeface="Times New Roman"/>
                  </a:rPr>
                  <a:t>the university considers as among its best opportunities for achieving significant academic prominence and recognition.</a:t>
                </a:r>
                <a:endParaRPr lang="en-US" sz="1400" dirty="0">
                  <a:latin typeface="Times New Roman"/>
                  <a:ea typeface="Times New Roman"/>
                </a:endParaRPr>
              </a:p>
            </p:txBody>
          </p:sp>
          <p:sp>
            <p:nvSpPr>
              <p:cNvPr id="16" name="TextBox 7"/>
              <p:cNvSpPr txBox="1"/>
              <p:nvPr/>
            </p:nvSpPr>
            <p:spPr>
              <a:xfrm>
                <a:off x="-779492" y="1012271"/>
                <a:ext cx="2658931" cy="1350041"/>
              </a:xfrm>
              <a:prstGeom prst="rect">
                <a:avLst/>
              </a:prstGeom>
              <a:noFill/>
            </p:spPr>
            <p:txBody>
              <a:bodyPr wrap="square" rtlCol="0">
                <a:noAutofit/>
              </a:bodyPr>
              <a:lstStyle/>
              <a:p>
                <a:pPr marL="0" marR="0">
                  <a:spcBef>
                    <a:spcPts val="0"/>
                  </a:spcBef>
                  <a:spcAft>
                    <a:spcPts val="0"/>
                  </a:spcAft>
                </a:pPr>
                <a:r>
                  <a:rPr lang="en-US" sz="1400" i="1" kern="1200" dirty="0">
                    <a:solidFill>
                      <a:srgbClr val="000000"/>
                    </a:solidFill>
                    <a:latin typeface="Calibri"/>
                    <a:ea typeface="Times New Roman"/>
                    <a:cs typeface="Times New Roman"/>
                  </a:rPr>
                  <a:t>Existing and emerging programs and fields that have the highest </a:t>
                </a:r>
                <a:endParaRPr lang="en-US" sz="1400" i="1" kern="1200" dirty="0" smtClean="0">
                  <a:solidFill>
                    <a:srgbClr val="000000"/>
                  </a:solidFill>
                  <a:latin typeface="Calibri"/>
                  <a:ea typeface="Times New Roman"/>
                  <a:cs typeface="Times New Roman"/>
                </a:endParaRPr>
              </a:p>
              <a:p>
                <a:pPr marL="0" marR="0">
                  <a:spcBef>
                    <a:spcPts val="0"/>
                  </a:spcBef>
                  <a:spcAft>
                    <a:spcPts val="0"/>
                  </a:spcAft>
                </a:pPr>
                <a:r>
                  <a:rPr lang="en-US" sz="1400" i="1" kern="1200" dirty="0" smtClean="0">
                    <a:solidFill>
                      <a:srgbClr val="000000"/>
                    </a:solidFill>
                    <a:latin typeface="Calibri"/>
                    <a:ea typeface="Times New Roman"/>
                    <a:cs typeface="Times New Roman"/>
                  </a:rPr>
                  <a:t>demand </a:t>
                </a:r>
                <a:r>
                  <a:rPr lang="en-US" sz="1400" i="1" kern="1200" dirty="0">
                    <a:solidFill>
                      <a:srgbClr val="000000"/>
                    </a:solidFill>
                    <a:latin typeface="Calibri"/>
                    <a:ea typeface="Times New Roman"/>
                    <a:cs typeface="Times New Roman"/>
                  </a:rPr>
                  <a:t>and interest among students</a:t>
                </a:r>
                <a:endParaRPr lang="en-US" sz="1400" dirty="0">
                  <a:latin typeface="Times New Roman"/>
                  <a:ea typeface="Times New Roman"/>
                </a:endParaRPr>
              </a:p>
            </p:txBody>
          </p:sp>
          <p:sp>
            <p:nvSpPr>
              <p:cNvPr id="18" name="TextBox 8"/>
              <p:cNvSpPr txBox="1"/>
              <p:nvPr/>
            </p:nvSpPr>
            <p:spPr>
              <a:xfrm>
                <a:off x="6021566" y="2675692"/>
                <a:ext cx="2819181" cy="1385761"/>
              </a:xfrm>
              <a:prstGeom prst="rect">
                <a:avLst/>
              </a:prstGeom>
              <a:noFill/>
            </p:spPr>
            <p:txBody>
              <a:bodyPr wrap="square" rtlCol="0">
                <a:noAutofit/>
              </a:bodyPr>
              <a:lstStyle/>
              <a:p>
                <a:pPr marL="0" marR="0" algn="r">
                  <a:spcBef>
                    <a:spcPts val="0"/>
                  </a:spcBef>
                  <a:spcAft>
                    <a:spcPts val="0"/>
                  </a:spcAft>
                </a:pPr>
                <a:r>
                  <a:rPr lang="en-US" sz="1400" i="1" kern="1200" dirty="0">
                    <a:solidFill>
                      <a:srgbClr val="000000"/>
                    </a:solidFill>
                    <a:latin typeface="Calibri"/>
                    <a:ea typeface="Times New Roman"/>
                    <a:cs typeface="Times New Roman"/>
                  </a:rPr>
                  <a:t>Local, regional, national and international fields of study and discovery that have high levels of demand, need, interest, and relevance</a:t>
                </a:r>
                <a:endParaRPr lang="en-US" sz="1400" dirty="0">
                  <a:latin typeface="Times New Roman"/>
                  <a:ea typeface="Times New Roman"/>
                </a:endParaRPr>
              </a:p>
            </p:txBody>
          </p:sp>
        </p:grpSp>
        <p:graphicFrame>
          <p:nvGraphicFramePr>
            <p:cNvPr id="11" name="Diagram 10"/>
            <p:cNvGraphicFramePr/>
            <p:nvPr/>
          </p:nvGraphicFramePr>
          <p:xfrm>
            <a:off x="381000" y="242331"/>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1"/>
            <p:cNvSpPr txBox="1"/>
            <p:nvPr/>
          </p:nvSpPr>
          <p:spPr>
            <a:xfrm>
              <a:off x="-162496" y="3627537"/>
              <a:ext cx="3138813" cy="959419"/>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noAutofit/>
            </a:bodyPr>
            <a:lstStyle/>
            <a:p>
              <a:pPr marL="0" marR="0">
                <a:spcBef>
                  <a:spcPts val="0"/>
                </a:spcBef>
                <a:spcAft>
                  <a:spcPts val="0"/>
                </a:spcAft>
              </a:pPr>
              <a:r>
                <a:rPr lang="en-US" sz="1400" i="1" kern="1200" dirty="0">
                  <a:solidFill>
                    <a:srgbClr val="000000"/>
                  </a:solidFill>
                  <a:latin typeface="Calibri"/>
                  <a:ea typeface="Times New Roman"/>
                  <a:cs typeface="Times New Roman"/>
                </a:rPr>
                <a:t>Fields of study that have </a:t>
              </a:r>
              <a:endParaRPr lang="en-US" sz="1400" i="1" kern="1200" dirty="0" smtClean="0">
                <a:solidFill>
                  <a:srgbClr val="000000"/>
                </a:solidFill>
                <a:latin typeface="Calibri"/>
                <a:ea typeface="Times New Roman"/>
                <a:cs typeface="Times New Roman"/>
              </a:endParaRPr>
            </a:p>
            <a:p>
              <a:pPr marL="0" marR="0">
                <a:spcBef>
                  <a:spcPts val="0"/>
                </a:spcBef>
                <a:spcAft>
                  <a:spcPts val="0"/>
                </a:spcAft>
              </a:pPr>
              <a:r>
                <a:rPr lang="en-US" sz="1400" i="1" kern="1200" dirty="0" smtClean="0">
                  <a:solidFill>
                    <a:srgbClr val="000000"/>
                  </a:solidFill>
                  <a:latin typeface="Calibri"/>
                  <a:ea typeface="Times New Roman"/>
                  <a:cs typeface="Times New Roman"/>
                </a:rPr>
                <a:t>high </a:t>
              </a:r>
              <a:r>
                <a:rPr lang="en-US" sz="1400" i="1" kern="1200" dirty="0">
                  <a:solidFill>
                    <a:srgbClr val="000000"/>
                  </a:solidFill>
                  <a:latin typeface="Calibri"/>
                  <a:ea typeface="Times New Roman"/>
                  <a:cs typeface="Times New Roman"/>
                </a:rPr>
                <a:t>potential for generating opportunities for external funding and investment</a:t>
              </a:r>
              <a:endParaRPr lang="en-US" sz="1400" i="1" dirty="0">
                <a:latin typeface="Times New Roman"/>
                <a:ea typeface="Times New Roman"/>
              </a:endParaRPr>
            </a:p>
          </p:txBody>
        </p:sp>
      </p:grpSp>
    </p:spTree>
    <p:extLst>
      <p:ext uri="{BB962C8B-B14F-4D97-AF65-F5344CB8AC3E}">
        <p14:creationId xmlns:p14="http://schemas.microsoft.com/office/powerpoint/2010/main" val="25164402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33400" y="2057400"/>
            <a:ext cx="8229600" cy="2362200"/>
            <a:chOff x="533400" y="3429000"/>
            <a:chExt cx="8229600" cy="2667000"/>
          </a:xfrm>
          <a:solidFill>
            <a:schemeClr val="tx2">
              <a:lumMod val="40000"/>
              <a:lumOff val="60000"/>
            </a:schemeClr>
          </a:solidFill>
        </p:grpSpPr>
        <p:sp>
          <p:nvSpPr>
            <p:cNvPr id="7" name="Rectangle 6"/>
            <p:cNvSpPr/>
            <p:nvPr/>
          </p:nvSpPr>
          <p:spPr>
            <a:xfrm>
              <a:off x="533400" y="3429000"/>
              <a:ext cx="8229600" cy="266700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p:nvGrpSpPr>
          <p:grpSpPr>
            <a:xfrm>
              <a:off x="533400" y="3429000"/>
              <a:ext cx="8229600" cy="2667000"/>
              <a:chOff x="533400" y="3429000"/>
              <a:chExt cx="8229600" cy="2602636"/>
            </a:xfrm>
            <a:grpFill/>
          </p:grpSpPr>
          <p:sp>
            <p:nvSpPr>
              <p:cNvPr id="3" name="Rectangle 2"/>
              <p:cNvSpPr/>
              <p:nvPr/>
            </p:nvSpPr>
            <p:spPr>
              <a:xfrm>
                <a:off x="533400" y="3429000"/>
                <a:ext cx="8229600" cy="26026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533400" y="3503361"/>
                <a:ext cx="4038600" cy="2350058"/>
              </a:xfrm>
              <a:prstGeom prst="rect">
                <a:avLst/>
              </a:prstGeom>
              <a:grpFill/>
              <a:ln>
                <a:noFill/>
              </a:ln>
            </p:spPr>
            <p:txBody>
              <a:bodyPr wrap="square" rtlCol="0">
                <a:spAutoFit/>
              </a:bodyPr>
              <a:lstStyle/>
              <a:p>
                <a:pPr marL="342900" indent="-342900">
                  <a:lnSpc>
                    <a:spcPct val="114000"/>
                  </a:lnSpc>
                  <a:spcBef>
                    <a:spcPts val="600"/>
                  </a:spcBef>
                  <a:spcAft>
                    <a:spcPts val="600"/>
                  </a:spcAft>
                  <a:buFont typeface="Arial" pitchFamily="34" charset="0"/>
                  <a:buChar char="•"/>
                </a:pPr>
                <a:r>
                  <a:rPr lang="en-US" b="1" dirty="0"/>
                  <a:t>Literacies and Competencies</a:t>
                </a:r>
              </a:p>
              <a:p>
                <a:pPr marL="342900" indent="-342900">
                  <a:lnSpc>
                    <a:spcPct val="114000"/>
                  </a:lnSpc>
                  <a:spcBef>
                    <a:spcPts val="600"/>
                  </a:spcBef>
                  <a:spcAft>
                    <a:spcPts val="600"/>
                  </a:spcAft>
                  <a:buFont typeface="Arial" pitchFamily="34" charset="0"/>
                  <a:buChar char="•"/>
                </a:pPr>
                <a:r>
                  <a:rPr lang="en-US" b="1" dirty="0"/>
                  <a:t>Relationship Science</a:t>
                </a:r>
              </a:p>
              <a:p>
                <a:pPr marL="342900" indent="-342900">
                  <a:lnSpc>
                    <a:spcPct val="114000"/>
                  </a:lnSpc>
                  <a:spcBef>
                    <a:spcPts val="600"/>
                  </a:spcBef>
                  <a:spcAft>
                    <a:spcPts val="600"/>
                  </a:spcAft>
                  <a:buFont typeface="Arial" pitchFamily="34" charset="0"/>
                  <a:buChar char="•"/>
                </a:pPr>
                <a:r>
                  <a:rPr lang="en-US" b="1" dirty="0"/>
                  <a:t>Family and Human Development</a:t>
                </a:r>
              </a:p>
              <a:p>
                <a:pPr marL="342900" indent="-342900">
                  <a:lnSpc>
                    <a:spcPct val="114000"/>
                  </a:lnSpc>
                  <a:spcBef>
                    <a:spcPts val="600"/>
                  </a:spcBef>
                  <a:spcAft>
                    <a:spcPts val="600"/>
                  </a:spcAft>
                  <a:buFont typeface="Arial" pitchFamily="34" charset="0"/>
                  <a:buChar char="•"/>
                </a:pPr>
                <a:r>
                  <a:rPr lang="en-US" b="1" dirty="0"/>
                  <a:t>Major Disease Research, Prevention, Education and </a:t>
                </a:r>
                <a:r>
                  <a:rPr lang="en-US" b="1" dirty="0" smtClean="0"/>
                  <a:t>Services</a:t>
                </a:r>
              </a:p>
            </p:txBody>
          </p:sp>
          <p:sp>
            <p:nvSpPr>
              <p:cNvPr id="9" name="TextBox 8"/>
              <p:cNvSpPr txBox="1"/>
              <p:nvPr/>
            </p:nvSpPr>
            <p:spPr>
              <a:xfrm>
                <a:off x="4572000" y="3503361"/>
                <a:ext cx="4191000" cy="1982273"/>
              </a:xfrm>
              <a:prstGeom prst="rect">
                <a:avLst/>
              </a:prstGeom>
              <a:grpFill/>
              <a:ln>
                <a:noFill/>
              </a:ln>
            </p:spPr>
            <p:txBody>
              <a:bodyPr wrap="square" rtlCol="0">
                <a:spAutoFit/>
              </a:bodyPr>
              <a:lstStyle/>
              <a:p>
                <a:pPr marL="342900" indent="-342900">
                  <a:lnSpc>
                    <a:spcPct val="114000"/>
                  </a:lnSpc>
                  <a:spcBef>
                    <a:spcPts val="600"/>
                  </a:spcBef>
                  <a:spcAft>
                    <a:spcPts val="600"/>
                  </a:spcAft>
                  <a:buFont typeface="Arial" pitchFamily="34" charset="0"/>
                  <a:buChar char="•"/>
                </a:pPr>
                <a:r>
                  <a:rPr lang="en-US" b="1" dirty="0" smtClean="0"/>
                  <a:t>Environmental </a:t>
                </a:r>
                <a:r>
                  <a:rPr lang="en-US" b="1" dirty="0"/>
                  <a:t>Interactions</a:t>
                </a:r>
              </a:p>
              <a:p>
                <a:pPr marL="342900" indent="-342900">
                  <a:lnSpc>
                    <a:spcPct val="114000"/>
                  </a:lnSpc>
                  <a:spcBef>
                    <a:spcPts val="600"/>
                  </a:spcBef>
                  <a:spcAft>
                    <a:spcPts val="600"/>
                  </a:spcAft>
                  <a:buFont typeface="Arial" pitchFamily="34" charset="0"/>
                  <a:buChar char="•"/>
                </a:pPr>
                <a:r>
                  <a:rPr lang="en-US" b="1" dirty="0"/>
                  <a:t>Justice and Conflict Transformation</a:t>
                </a:r>
              </a:p>
              <a:p>
                <a:pPr marL="342900" indent="-342900">
                  <a:lnSpc>
                    <a:spcPct val="114000"/>
                  </a:lnSpc>
                  <a:spcBef>
                    <a:spcPts val="600"/>
                  </a:spcBef>
                  <a:spcAft>
                    <a:spcPts val="600"/>
                  </a:spcAft>
                  <a:buFont typeface="Arial" pitchFamily="34" charset="0"/>
                  <a:buChar char="•"/>
                </a:pPr>
                <a:r>
                  <a:rPr lang="en-US" b="1" dirty="0"/>
                  <a:t>Risk Management and Security</a:t>
                </a:r>
              </a:p>
              <a:p>
                <a:pPr marL="342900" indent="-342900">
                  <a:lnSpc>
                    <a:spcPct val="114000"/>
                  </a:lnSpc>
                  <a:spcBef>
                    <a:spcPts val="600"/>
                  </a:spcBef>
                  <a:spcAft>
                    <a:spcPts val="600"/>
                  </a:spcAft>
                  <a:buFont typeface="Arial" pitchFamily="34" charset="0"/>
                  <a:buChar char="•"/>
                </a:pPr>
                <a:r>
                  <a:rPr lang="en-US" b="1" dirty="0"/>
                  <a:t>Economic </a:t>
                </a:r>
                <a:r>
                  <a:rPr lang="en-US" b="1" dirty="0" smtClean="0"/>
                  <a:t>Growth</a:t>
                </a:r>
                <a:endParaRPr lang="en-US" b="1" dirty="0"/>
              </a:p>
            </p:txBody>
          </p:sp>
        </p:grpSp>
      </p:grpSp>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Concentrations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794064"/>
          </a:xfrm>
          <a:prstGeom prst="rect">
            <a:avLst/>
          </a:prstGeom>
          <a:noFill/>
        </p:spPr>
        <p:txBody>
          <a:bodyPr wrap="square" rtlCol="0">
            <a:spAutoFit/>
          </a:bodyPr>
          <a:lstStyle/>
          <a:p>
            <a:pPr marL="342900" indent="-342900">
              <a:lnSpc>
                <a:spcPct val="114000"/>
              </a:lnSpc>
              <a:spcBef>
                <a:spcPts val="600"/>
              </a:spcBef>
              <a:spcAft>
                <a:spcPts val="600"/>
              </a:spcAft>
              <a:buFont typeface="Arial" pitchFamily="34" charset="0"/>
              <a:buChar char="•"/>
            </a:pPr>
            <a:r>
              <a:rPr lang="en-US" sz="2000" dirty="0" smtClean="0"/>
              <a:t>The Committee drafted eight (8) academic and research “Concentrations,” consisting of the following:</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14" name="TextBox 13"/>
          <p:cNvSpPr txBox="1"/>
          <p:nvPr/>
        </p:nvSpPr>
        <p:spPr>
          <a:xfrm>
            <a:off x="533400" y="4666277"/>
            <a:ext cx="8229600" cy="1124923"/>
          </a:xfrm>
          <a:prstGeom prst="rect">
            <a:avLst/>
          </a:prstGeom>
          <a:noFill/>
        </p:spPr>
        <p:txBody>
          <a:bodyPr wrap="square" rtlCol="0">
            <a:spAutoFit/>
          </a:bodyPr>
          <a:lstStyle/>
          <a:p>
            <a:pPr marL="342900" indent="-342900">
              <a:lnSpc>
                <a:spcPct val="114000"/>
              </a:lnSpc>
              <a:spcBef>
                <a:spcPts val="600"/>
              </a:spcBef>
              <a:spcAft>
                <a:spcPts val="600"/>
              </a:spcAft>
              <a:buFont typeface="Arial" pitchFamily="34" charset="0"/>
              <a:buChar char="•"/>
            </a:pPr>
            <a:r>
              <a:rPr lang="en-US" sz="2000" dirty="0" smtClean="0"/>
              <a:t>These Concentrations were intended to represent the </a:t>
            </a:r>
            <a:r>
              <a:rPr lang="en-US" sz="2000" dirty="0"/>
              <a:t>intersection point of Emerging Areas of Excellence, Student Demand and Interest, Societal Need or Relevance, and Opportunity for Investment</a:t>
            </a:r>
            <a:r>
              <a:rPr lang="en-US" sz="2000" dirty="0" smtClean="0"/>
              <a:t>.</a:t>
            </a:r>
          </a:p>
        </p:txBody>
      </p:sp>
    </p:spTree>
    <p:extLst>
      <p:ext uri="{BB962C8B-B14F-4D97-AF65-F5344CB8AC3E}">
        <p14:creationId xmlns:p14="http://schemas.microsoft.com/office/powerpoint/2010/main" val="19722616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Concentrations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610493"/>
          </a:xfrm>
          <a:prstGeom prst="rect">
            <a:avLst/>
          </a:prstGeom>
          <a:noFill/>
        </p:spPr>
        <p:txBody>
          <a:bodyPr wrap="square" rtlCol="0">
            <a:spAutoFit/>
          </a:bodyPr>
          <a:lstStyle/>
          <a:p>
            <a:pPr marL="342900" indent="-342900">
              <a:lnSpc>
                <a:spcPct val="114000"/>
              </a:lnSpc>
              <a:spcBef>
                <a:spcPts val="600"/>
              </a:spcBef>
              <a:spcAft>
                <a:spcPts val="600"/>
              </a:spcAft>
              <a:buFont typeface="Arial" pitchFamily="34" charset="0"/>
              <a:buChar char="•"/>
            </a:pPr>
            <a:r>
              <a:rPr lang="en-US" sz="2000" dirty="0" smtClean="0"/>
              <a:t>The Committee concluded that these draft Concentrations provided potential alignments with </a:t>
            </a:r>
            <a:r>
              <a:rPr lang="en-US" sz="2000" dirty="0" err="1" smtClean="0"/>
              <a:t>UofL’s</a:t>
            </a:r>
            <a:r>
              <a:rPr lang="en-US" sz="2000" dirty="0" smtClean="0"/>
              <a:t> Schools and Colleges, as well as with the leading societal needs in Kentucky, and while these </a:t>
            </a:r>
            <a:r>
              <a:rPr lang="en-US" sz="2000" dirty="0" err="1" smtClean="0"/>
              <a:t>intial</a:t>
            </a:r>
            <a:r>
              <a:rPr lang="en-US" sz="2000" dirty="0" smtClean="0"/>
              <a:t> Concentrations may not be the final configuration of groupings, their promulgation is a way to engage the campus in dialogue about </a:t>
            </a:r>
            <a:r>
              <a:rPr lang="en-US" sz="2000" dirty="0" err="1" smtClean="0"/>
              <a:t>UofL’s</a:t>
            </a:r>
            <a:r>
              <a:rPr lang="en-US" sz="2000" dirty="0" smtClean="0"/>
              <a:t> academic and research priorities.</a:t>
            </a:r>
          </a:p>
          <a:p>
            <a:pPr marL="342900" indent="-342900">
              <a:lnSpc>
                <a:spcPct val="114000"/>
              </a:lnSpc>
              <a:spcBef>
                <a:spcPts val="600"/>
              </a:spcBef>
              <a:spcAft>
                <a:spcPts val="600"/>
              </a:spcAft>
              <a:buFont typeface="Arial" pitchFamily="34" charset="0"/>
              <a:buChar char="•"/>
            </a:pPr>
            <a:r>
              <a:rPr lang="en-US" sz="2000" dirty="0" smtClean="0"/>
              <a:t>Of critical importance to the Committee going forward is identifying ways to mature and revise these Concentrations through broad-based vetting, validation and refinement.</a:t>
            </a:r>
          </a:p>
          <a:p>
            <a:pPr marL="342900" indent="-342900">
              <a:lnSpc>
                <a:spcPct val="114000"/>
              </a:lnSpc>
              <a:spcBef>
                <a:spcPts val="600"/>
              </a:spcBef>
              <a:spcAft>
                <a:spcPts val="600"/>
              </a:spcAft>
              <a:buFont typeface="Arial" pitchFamily="34" charset="0"/>
              <a:buChar char="•"/>
            </a:pPr>
            <a:r>
              <a:rPr lang="en-US" sz="2000" dirty="0" smtClean="0"/>
              <a:t> The Committee has also been focused on ways for UofL to enhance its academic reputation, including through improved internal and external communications, and to develop a set of aspirational visions.</a:t>
            </a:r>
            <a:endParaRPr lang="en-US" dirty="0" smtClean="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16199405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Concentrations</a:t>
            </a:r>
            <a:endParaRPr lang="en-US" sz="36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16" name="TextBox 15"/>
          <p:cNvSpPr txBox="1"/>
          <p:nvPr/>
        </p:nvSpPr>
        <p:spPr>
          <a:xfrm>
            <a:off x="579576" y="2301657"/>
            <a:ext cx="3771900" cy="3108543"/>
          </a:xfrm>
          <a:prstGeom prst="rect">
            <a:avLst/>
          </a:prstGeom>
          <a:noFill/>
        </p:spPr>
        <p:txBody>
          <a:bodyPr wrap="square" rtlCol="0">
            <a:spAutoFit/>
          </a:bodyPr>
          <a:lstStyle/>
          <a:p>
            <a:r>
              <a:rPr lang="en-US" sz="1400" b="1" dirty="0" smtClean="0">
                <a:solidFill>
                  <a:schemeClr val="bg1"/>
                </a:solidFill>
              </a:rPr>
              <a:t>Disaster Preparedness and Management</a:t>
            </a:r>
          </a:p>
          <a:p>
            <a:pPr marL="339725" lvl="1" indent="-222250">
              <a:buFont typeface="Arial" pitchFamily="34" charset="0"/>
              <a:buChar char="•"/>
            </a:pPr>
            <a:r>
              <a:rPr lang="en-US" sz="1400" dirty="0">
                <a:solidFill>
                  <a:schemeClr val="bg1"/>
                </a:solidFill>
              </a:rPr>
              <a:t>Immunology and Infectious Diseases</a:t>
            </a:r>
          </a:p>
          <a:p>
            <a:pPr marL="627063" lvl="2" indent="-169863">
              <a:buFont typeface="Arial" pitchFamily="34" charset="0"/>
              <a:buChar char="•"/>
            </a:pPr>
            <a:r>
              <a:rPr lang="en-US" sz="1400" dirty="0">
                <a:solidFill>
                  <a:schemeClr val="bg1"/>
                </a:solidFill>
              </a:rPr>
              <a:t>Transplantation</a:t>
            </a:r>
          </a:p>
          <a:p>
            <a:pPr marL="627063" lvl="2" indent="-169863">
              <a:buFont typeface="Arial" pitchFamily="34" charset="0"/>
              <a:buChar char="•"/>
            </a:pPr>
            <a:r>
              <a:rPr lang="en-US" sz="1400" dirty="0">
                <a:solidFill>
                  <a:schemeClr val="bg1"/>
                </a:solidFill>
              </a:rPr>
              <a:t>Bioterrorism</a:t>
            </a:r>
          </a:p>
          <a:p>
            <a:pPr marL="627063" lvl="2" indent="-169863">
              <a:buFont typeface="Arial" pitchFamily="34" charset="0"/>
              <a:buChar char="•"/>
            </a:pPr>
            <a:r>
              <a:rPr lang="en-US" sz="1400" dirty="0">
                <a:solidFill>
                  <a:schemeClr val="bg1"/>
                </a:solidFill>
              </a:rPr>
              <a:t>Center for Predictive Medicine</a:t>
            </a:r>
          </a:p>
          <a:p>
            <a:pPr marL="627063" lvl="2" indent="-169863">
              <a:buFont typeface="Arial" pitchFamily="34" charset="0"/>
              <a:buChar char="•"/>
            </a:pPr>
            <a:r>
              <a:rPr lang="en-US" sz="1400" dirty="0">
                <a:solidFill>
                  <a:schemeClr val="bg1"/>
                </a:solidFill>
              </a:rPr>
              <a:t>Autoimmunity</a:t>
            </a:r>
          </a:p>
          <a:p>
            <a:pPr marL="339725" lvl="1" indent="-222250">
              <a:buFont typeface="Arial" pitchFamily="34" charset="0"/>
              <a:buChar char="•"/>
            </a:pPr>
            <a:r>
              <a:rPr lang="en-US" sz="1400" dirty="0" smtClean="0">
                <a:solidFill>
                  <a:schemeClr val="bg1"/>
                </a:solidFill>
              </a:rPr>
              <a:t>Cyber Security</a:t>
            </a:r>
            <a:endParaRPr lang="en-US" sz="1400" dirty="0">
              <a:solidFill>
                <a:schemeClr val="bg1"/>
              </a:solidFill>
            </a:endParaRPr>
          </a:p>
          <a:p>
            <a:pPr marL="339725" lvl="1" indent="-222250">
              <a:buFont typeface="Arial" pitchFamily="34" charset="0"/>
              <a:buChar char="•"/>
            </a:pPr>
            <a:r>
              <a:rPr lang="en-US" sz="1400" dirty="0" smtClean="0">
                <a:solidFill>
                  <a:schemeClr val="bg1"/>
                </a:solidFill>
              </a:rPr>
              <a:t>Defense</a:t>
            </a:r>
          </a:p>
          <a:p>
            <a:pPr marL="339725" lvl="1" indent="-222250">
              <a:buFont typeface="Arial" pitchFamily="34" charset="0"/>
              <a:buChar char="•"/>
            </a:pPr>
            <a:r>
              <a:rPr lang="en-US" sz="1400" dirty="0" smtClean="0">
                <a:solidFill>
                  <a:schemeClr val="bg1"/>
                </a:solidFill>
              </a:rPr>
              <a:t>Anti Terrorism</a:t>
            </a:r>
          </a:p>
          <a:p>
            <a:pPr marL="339725" lvl="1" indent="-222250">
              <a:buFont typeface="Arial" pitchFamily="34" charset="0"/>
              <a:buChar char="•"/>
            </a:pPr>
            <a:r>
              <a:rPr lang="en-US" sz="1400" dirty="0">
                <a:solidFill>
                  <a:schemeClr val="bg1"/>
                </a:solidFill>
              </a:rPr>
              <a:t>Post Traumatic Stress </a:t>
            </a:r>
            <a:r>
              <a:rPr lang="en-US" sz="1400" dirty="0" smtClean="0">
                <a:solidFill>
                  <a:schemeClr val="bg1"/>
                </a:solidFill>
              </a:rPr>
              <a:t>Disorder</a:t>
            </a:r>
          </a:p>
          <a:p>
            <a:pPr marL="339725" lvl="1" indent="-222250">
              <a:buFont typeface="Arial" pitchFamily="34" charset="0"/>
              <a:buChar char="•"/>
            </a:pPr>
            <a:r>
              <a:rPr lang="en-US" sz="1400" dirty="0" smtClean="0">
                <a:solidFill>
                  <a:schemeClr val="bg1"/>
                </a:solidFill>
              </a:rPr>
              <a:t>Veterans (Education, Services</a:t>
            </a:r>
          </a:p>
          <a:p>
            <a:pPr marL="339725" lvl="1" indent="-222250">
              <a:buFont typeface="Arial" pitchFamily="34" charset="0"/>
              <a:buChar char="•"/>
            </a:pPr>
            <a:endParaRPr lang="en-US" sz="1400" dirty="0">
              <a:solidFill>
                <a:schemeClr val="bg1"/>
              </a:solidFill>
            </a:endParaRPr>
          </a:p>
          <a:p>
            <a:pPr marL="339725" lvl="1" indent="-222250">
              <a:buFont typeface="Arial" pitchFamily="34" charset="0"/>
              <a:buChar char="•"/>
            </a:pPr>
            <a:endParaRPr lang="en-US" sz="1400" dirty="0" smtClean="0">
              <a:solidFill>
                <a:schemeClr val="bg1"/>
              </a:solidFill>
            </a:endParaRPr>
          </a:p>
          <a:p>
            <a:pPr marL="339725" lvl="1" indent="-222250">
              <a:buFont typeface="Arial" pitchFamily="34" charset="0"/>
              <a:buChar char="•"/>
            </a:pPr>
            <a:endParaRPr lang="en-US" sz="1400" dirty="0">
              <a:solidFill>
                <a:schemeClr val="bg1"/>
              </a:solidFill>
            </a:endParaRPr>
          </a:p>
        </p:txBody>
      </p:sp>
      <p:graphicFrame>
        <p:nvGraphicFramePr>
          <p:cNvPr id="18" name="Table 17"/>
          <p:cNvGraphicFramePr>
            <a:graphicFrameLocks noGrp="1"/>
          </p:cNvGraphicFramePr>
          <p:nvPr>
            <p:extLst/>
          </p:nvPr>
        </p:nvGraphicFramePr>
        <p:xfrm>
          <a:off x="457199" y="1523999"/>
          <a:ext cx="8381998" cy="4219889"/>
        </p:xfrm>
        <a:graphic>
          <a:graphicData uri="http://schemas.openxmlformats.org/drawingml/2006/table">
            <a:tbl>
              <a:tblPr firstRow="1" bandRow="1">
                <a:tableStyleId>{5C22544A-7EE6-4342-B048-85BDC9FD1C3A}</a:tableStyleId>
              </a:tblPr>
              <a:tblGrid>
                <a:gridCol w="1772538"/>
                <a:gridCol w="600860"/>
                <a:gridCol w="600860"/>
                <a:gridCol w="600860"/>
                <a:gridCol w="600860"/>
                <a:gridCol w="600860"/>
                <a:gridCol w="600860"/>
                <a:gridCol w="600860"/>
                <a:gridCol w="600860"/>
                <a:gridCol w="600860"/>
                <a:gridCol w="600860"/>
                <a:gridCol w="600860"/>
              </a:tblGrid>
              <a:tr h="685799">
                <a:tc>
                  <a:txBody>
                    <a:bodyPr/>
                    <a:lstStyle/>
                    <a:p>
                      <a:pPr algn="l"/>
                      <a:r>
                        <a:rPr lang="en-US" sz="1100" dirty="0" smtClean="0"/>
                        <a:t>Academic and Research Concentration</a:t>
                      </a:r>
                      <a:endParaRPr lang="en-US" sz="11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Medicine</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Dental</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Nursing</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Public Health</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Arts and Sciences</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Speed</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Law</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Business</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Kent</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Education</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Music</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b="1" dirty="0" smtClean="0"/>
                        <a:t>Major Disease</a:t>
                      </a:r>
                      <a:r>
                        <a:rPr lang="en-US" sz="1100" b="1" baseline="0" dirty="0" smtClean="0"/>
                        <a:t> Research and Prevention</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2384">
                <a:tc>
                  <a:txBody>
                    <a:bodyPr/>
                    <a:lstStyle/>
                    <a:p>
                      <a:pPr algn="l"/>
                      <a:r>
                        <a:rPr lang="en-US" sz="1100" b="1" dirty="0" smtClean="0"/>
                        <a:t>Literacies and Competencies</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b="1" dirty="0" smtClean="0"/>
                        <a:t>Relationship Science</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2384">
                <a:tc>
                  <a:txBody>
                    <a:bodyPr/>
                    <a:lstStyle/>
                    <a:p>
                      <a:pPr algn="l"/>
                      <a:r>
                        <a:rPr lang="en-US" sz="1100" b="1" dirty="0" smtClean="0"/>
                        <a:t>Family and Human Development</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b="1" dirty="0" smtClean="0"/>
                        <a:t>Environmental Interactions</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b="1" dirty="0" smtClean="0"/>
                        <a:t>Justice and Conflict Resolution</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b="1" dirty="0" smtClean="0"/>
                        <a:t>Risk Management and Security</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b="1" dirty="0" smtClean="0"/>
                        <a:t>Economic Growth</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9" name="Oval 18"/>
          <p:cNvSpPr/>
          <p:nvPr/>
        </p:nvSpPr>
        <p:spPr>
          <a:xfrm>
            <a:off x="2438400"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p:cNvSpPr/>
          <p:nvPr/>
        </p:nvSpPr>
        <p:spPr>
          <a:xfrm>
            <a:off x="3038422"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nvSpPr>
        <p:spPr>
          <a:xfrm>
            <a:off x="3648022"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257622"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p:cNvSpPr/>
          <p:nvPr/>
        </p:nvSpPr>
        <p:spPr>
          <a:xfrm>
            <a:off x="4867222"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Oval 32"/>
          <p:cNvSpPr/>
          <p:nvPr/>
        </p:nvSpPr>
        <p:spPr>
          <a:xfrm>
            <a:off x="5476822"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p:cNvSpPr/>
          <p:nvPr/>
        </p:nvSpPr>
        <p:spPr>
          <a:xfrm>
            <a:off x="7239000"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p:cNvSpPr/>
          <p:nvPr/>
        </p:nvSpPr>
        <p:spPr>
          <a:xfrm>
            <a:off x="8458200"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p:cNvSpPr/>
          <p:nvPr/>
        </p:nvSpPr>
        <p:spPr>
          <a:xfrm>
            <a:off x="4867222"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p:cNvSpPr/>
          <p:nvPr/>
        </p:nvSpPr>
        <p:spPr>
          <a:xfrm>
            <a:off x="6019800"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p:cNvSpPr/>
          <p:nvPr/>
        </p:nvSpPr>
        <p:spPr>
          <a:xfrm>
            <a:off x="6629400"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p:cNvSpPr/>
          <p:nvPr/>
        </p:nvSpPr>
        <p:spPr>
          <a:xfrm>
            <a:off x="7239000"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p:cNvSpPr/>
          <p:nvPr/>
        </p:nvSpPr>
        <p:spPr>
          <a:xfrm>
            <a:off x="7848600"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p:cNvSpPr/>
          <p:nvPr/>
        </p:nvSpPr>
        <p:spPr>
          <a:xfrm>
            <a:off x="8458200"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p:cNvSpPr/>
          <p:nvPr/>
        </p:nvSpPr>
        <p:spPr>
          <a:xfrm>
            <a:off x="5476822"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p:cNvSpPr/>
          <p:nvPr/>
        </p:nvSpPr>
        <p:spPr>
          <a:xfrm>
            <a:off x="4876800" y="3200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p:cNvSpPr/>
          <p:nvPr/>
        </p:nvSpPr>
        <p:spPr>
          <a:xfrm>
            <a:off x="6029378" y="3200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p:cNvSpPr/>
          <p:nvPr/>
        </p:nvSpPr>
        <p:spPr>
          <a:xfrm>
            <a:off x="6638978" y="3200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p:cNvSpPr/>
          <p:nvPr/>
        </p:nvSpPr>
        <p:spPr>
          <a:xfrm>
            <a:off x="7248578" y="3200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p:cNvSpPr/>
          <p:nvPr/>
        </p:nvSpPr>
        <p:spPr>
          <a:xfrm>
            <a:off x="7858178" y="3200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p:cNvSpPr/>
          <p:nvPr/>
        </p:nvSpPr>
        <p:spPr>
          <a:xfrm>
            <a:off x="8467778" y="3200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p:cNvSpPr/>
          <p:nvPr/>
        </p:nvSpPr>
        <p:spPr>
          <a:xfrm>
            <a:off x="5486400" y="3200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Oval 49"/>
          <p:cNvSpPr/>
          <p:nvPr/>
        </p:nvSpPr>
        <p:spPr>
          <a:xfrm>
            <a:off x="4886378"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p:cNvSpPr/>
          <p:nvPr/>
        </p:nvSpPr>
        <p:spPr>
          <a:xfrm>
            <a:off x="6038956"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Oval 51"/>
          <p:cNvSpPr/>
          <p:nvPr/>
        </p:nvSpPr>
        <p:spPr>
          <a:xfrm>
            <a:off x="6648556"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p:cNvSpPr/>
          <p:nvPr/>
        </p:nvSpPr>
        <p:spPr>
          <a:xfrm>
            <a:off x="7258156"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Oval 53"/>
          <p:cNvSpPr/>
          <p:nvPr/>
        </p:nvSpPr>
        <p:spPr>
          <a:xfrm>
            <a:off x="7867756"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p:cNvSpPr/>
          <p:nvPr/>
        </p:nvSpPr>
        <p:spPr>
          <a:xfrm>
            <a:off x="8477356"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p:cNvSpPr/>
          <p:nvPr/>
        </p:nvSpPr>
        <p:spPr>
          <a:xfrm>
            <a:off x="4895956"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Oval 56"/>
          <p:cNvSpPr/>
          <p:nvPr/>
        </p:nvSpPr>
        <p:spPr>
          <a:xfrm>
            <a:off x="6048534"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p:cNvSpPr/>
          <p:nvPr/>
        </p:nvSpPr>
        <p:spPr>
          <a:xfrm>
            <a:off x="6658134"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Oval 58"/>
          <p:cNvSpPr/>
          <p:nvPr/>
        </p:nvSpPr>
        <p:spPr>
          <a:xfrm>
            <a:off x="7267734"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Oval 59"/>
          <p:cNvSpPr/>
          <p:nvPr/>
        </p:nvSpPr>
        <p:spPr>
          <a:xfrm>
            <a:off x="7877334"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Oval 60"/>
          <p:cNvSpPr/>
          <p:nvPr/>
        </p:nvSpPr>
        <p:spPr>
          <a:xfrm>
            <a:off x="8486934"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Oval 61"/>
          <p:cNvSpPr/>
          <p:nvPr/>
        </p:nvSpPr>
        <p:spPr>
          <a:xfrm>
            <a:off x="5505556"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Oval 62"/>
          <p:cNvSpPr/>
          <p:nvPr/>
        </p:nvSpPr>
        <p:spPr>
          <a:xfrm>
            <a:off x="4905534" y="4572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Oval 63"/>
          <p:cNvSpPr/>
          <p:nvPr/>
        </p:nvSpPr>
        <p:spPr>
          <a:xfrm>
            <a:off x="6058112" y="4572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Oval 64"/>
          <p:cNvSpPr/>
          <p:nvPr/>
        </p:nvSpPr>
        <p:spPr>
          <a:xfrm>
            <a:off x="6667712" y="4572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Oval 65"/>
          <p:cNvSpPr/>
          <p:nvPr/>
        </p:nvSpPr>
        <p:spPr>
          <a:xfrm>
            <a:off x="7277312" y="4572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Oval 66"/>
          <p:cNvSpPr/>
          <p:nvPr/>
        </p:nvSpPr>
        <p:spPr>
          <a:xfrm>
            <a:off x="7886912" y="4572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Oval 67"/>
          <p:cNvSpPr/>
          <p:nvPr/>
        </p:nvSpPr>
        <p:spPr>
          <a:xfrm>
            <a:off x="4915112" y="4953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Oval 68"/>
          <p:cNvSpPr/>
          <p:nvPr/>
        </p:nvSpPr>
        <p:spPr>
          <a:xfrm>
            <a:off x="6067690" y="4953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Oval 69"/>
          <p:cNvSpPr/>
          <p:nvPr/>
        </p:nvSpPr>
        <p:spPr>
          <a:xfrm>
            <a:off x="6677290" y="4953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Oval 70"/>
          <p:cNvSpPr/>
          <p:nvPr/>
        </p:nvSpPr>
        <p:spPr>
          <a:xfrm>
            <a:off x="7286890" y="4953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Oval 71"/>
          <p:cNvSpPr/>
          <p:nvPr/>
        </p:nvSpPr>
        <p:spPr>
          <a:xfrm>
            <a:off x="7896490" y="4953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Oval 72"/>
          <p:cNvSpPr/>
          <p:nvPr/>
        </p:nvSpPr>
        <p:spPr>
          <a:xfrm>
            <a:off x="5524712" y="4953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Oval 73"/>
          <p:cNvSpPr/>
          <p:nvPr/>
        </p:nvSpPr>
        <p:spPr>
          <a:xfrm>
            <a:off x="4924690" y="5486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p:cNvSpPr/>
          <p:nvPr/>
        </p:nvSpPr>
        <p:spPr>
          <a:xfrm>
            <a:off x="6077268" y="5486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Oval 75"/>
          <p:cNvSpPr/>
          <p:nvPr/>
        </p:nvSpPr>
        <p:spPr>
          <a:xfrm>
            <a:off x="6686868" y="5486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Oval 76"/>
          <p:cNvSpPr/>
          <p:nvPr/>
        </p:nvSpPr>
        <p:spPr>
          <a:xfrm>
            <a:off x="7906068" y="5486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Oval 77"/>
          <p:cNvSpPr/>
          <p:nvPr/>
        </p:nvSpPr>
        <p:spPr>
          <a:xfrm>
            <a:off x="5534290" y="5486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 78"/>
          <p:cNvSpPr/>
          <p:nvPr/>
        </p:nvSpPr>
        <p:spPr>
          <a:xfrm>
            <a:off x="2428822"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Oval 79"/>
          <p:cNvSpPr/>
          <p:nvPr/>
        </p:nvSpPr>
        <p:spPr>
          <a:xfrm>
            <a:off x="3038422"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Oval 80"/>
          <p:cNvSpPr/>
          <p:nvPr/>
        </p:nvSpPr>
        <p:spPr>
          <a:xfrm>
            <a:off x="3648022"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Oval 81"/>
          <p:cNvSpPr/>
          <p:nvPr/>
        </p:nvSpPr>
        <p:spPr>
          <a:xfrm>
            <a:off x="4257622" y="4114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Oval 82"/>
          <p:cNvSpPr/>
          <p:nvPr/>
        </p:nvSpPr>
        <p:spPr>
          <a:xfrm>
            <a:off x="2438400"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Oval 83"/>
          <p:cNvSpPr/>
          <p:nvPr/>
        </p:nvSpPr>
        <p:spPr>
          <a:xfrm>
            <a:off x="3048000"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Oval 84"/>
          <p:cNvSpPr/>
          <p:nvPr/>
        </p:nvSpPr>
        <p:spPr>
          <a:xfrm>
            <a:off x="3657600"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Oval 85"/>
          <p:cNvSpPr/>
          <p:nvPr/>
        </p:nvSpPr>
        <p:spPr>
          <a:xfrm>
            <a:off x="4267200" y="3657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7" name="Oval 86"/>
          <p:cNvSpPr/>
          <p:nvPr/>
        </p:nvSpPr>
        <p:spPr>
          <a:xfrm>
            <a:off x="2438400" y="4953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Oval 87"/>
          <p:cNvSpPr/>
          <p:nvPr/>
        </p:nvSpPr>
        <p:spPr>
          <a:xfrm>
            <a:off x="3657600" y="4953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Oval 88"/>
          <p:cNvSpPr/>
          <p:nvPr/>
        </p:nvSpPr>
        <p:spPr>
          <a:xfrm>
            <a:off x="4267200" y="4953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Oval 89"/>
          <p:cNvSpPr/>
          <p:nvPr/>
        </p:nvSpPr>
        <p:spPr>
          <a:xfrm>
            <a:off x="7848600"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TextBox 90"/>
          <p:cNvSpPr txBox="1"/>
          <p:nvPr/>
        </p:nvSpPr>
        <p:spPr>
          <a:xfrm>
            <a:off x="450159" y="1143000"/>
            <a:ext cx="5998245" cy="307777"/>
          </a:xfrm>
          <a:prstGeom prst="rect">
            <a:avLst/>
          </a:prstGeom>
          <a:noFill/>
        </p:spPr>
        <p:txBody>
          <a:bodyPr wrap="none" rtlCol="0">
            <a:spAutoFit/>
          </a:bodyPr>
          <a:lstStyle/>
          <a:p>
            <a:r>
              <a:rPr lang="en-US" sz="1400" b="1" dirty="0" smtClean="0"/>
              <a:t>Alignment between Academic / Research Concentrations and Schools / College</a:t>
            </a:r>
            <a:endParaRPr lang="en-US" sz="1400" b="1" dirty="0"/>
          </a:p>
        </p:txBody>
      </p:sp>
      <p:sp>
        <p:nvSpPr>
          <p:cNvPr id="92" name="Oval 91"/>
          <p:cNvSpPr/>
          <p:nvPr/>
        </p:nvSpPr>
        <p:spPr>
          <a:xfrm>
            <a:off x="4267200" y="3200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Oval 92"/>
          <p:cNvSpPr/>
          <p:nvPr/>
        </p:nvSpPr>
        <p:spPr>
          <a:xfrm>
            <a:off x="2438400"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Oval 93"/>
          <p:cNvSpPr/>
          <p:nvPr/>
        </p:nvSpPr>
        <p:spPr>
          <a:xfrm>
            <a:off x="3048000"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Oval 94"/>
          <p:cNvSpPr/>
          <p:nvPr/>
        </p:nvSpPr>
        <p:spPr>
          <a:xfrm>
            <a:off x="3657600"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Oval 95"/>
          <p:cNvSpPr/>
          <p:nvPr/>
        </p:nvSpPr>
        <p:spPr>
          <a:xfrm>
            <a:off x="4267200" y="2819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Oval 96"/>
          <p:cNvSpPr/>
          <p:nvPr/>
        </p:nvSpPr>
        <p:spPr>
          <a:xfrm>
            <a:off x="2438400" y="5486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Oval 97"/>
          <p:cNvSpPr/>
          <p:nvPr/>
        </p:nvSpPr>
        <p:spPr>
          <a:xfrm>
            <a:off x="3048000" y="5486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Oval 98"/>
          <p:cNvSpPr/>
          <p:nvPr/>
        </p:nvSpPr>
        <p:spPr>
          <a:xfrm>
            <a:off x="3657600" y="5486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Oval 99"/>
          <p:cNvSpPr/>
          <p:nvPr/>
        </p:nvSpPr>
        <p:spPr>
          <a:xfrm>
            <a:off x="4267200" y="5486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TextBox 100"/>
          <p:cNvSpPr txBox="1"/>
          <p:nvPr/>
        </p:nvSpPr>
        <p:spPr>
          <a:xfrm>
            <a:off x="4946650" y="152400"/>
            <a:ext cx="4044950" cy="338554"/>
          </a:xfrm>
          <a:prstGeom prst="rect">
            <a:avLst/>
          </a:prstGeom>
          <a:noFill/>
        </p:spPr>
        <p:txBody>
          <a:bodyPr wrap="square" rtlCol="0">
            <a:spAutoFit/>
          </a:bodyPr>
          <a:lstStyle/>
          <a:p>
            <a:pPr algn="ctr"/>
            <a:r>
              <a:rPr lang="en-US" sz="1600" b="1" i="1" dirty="0" smtClean="0"/>
              <a:t>DRAFT – FOR DISCUSSION PURPOSES ONLY</a:t>
            </a:r>
            <a:endParaRPr lang="en-US" sz="1600" b="1" i="1" dirty="0"/>
          </a:p>
        </p:txBody>
      </p:sp>
      <p:sp>
        <p:nvSpPr>
          <p:cNvPr id="102" name="Oval 101"/>
          <p:cNvSpPr/>
          <p:nvPr/>
        </p:nvSpPr>
        <p:spPr>
          <a:xfrm>
            <a:off x="6019800"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Oval 102"/>
          <p:cNvSpPr/>
          <p:nvPr/>
        </p:nvSpPr>
        <p:spPr>
          <a:xfrm>
            <a:off x="6629400" y="2362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503710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Concentrations</a:t>
            </a:r>
            <a:endParaRPr lang="en-US" sz="36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101" name="TextBox 100"/>
          <p:cNvSpPr txBox="1"/>
          <p:nvPr/>
        </p:nvSpPr>
        <p:spPr>
          <a:xfrm>
            <a:off x="579576" y="2301657"/>
            <a:ext cx="3771900" cy="3108543"/>
          </a:xfrm>
          <a:prstGeom prst="rect">
            <a:avLst/>
          </a:prstGeom>
          <a:noFill/>
        </p:spPr>
        <p:txBody>
          <a:bodyPr wrap="square" rtlCol="0">
            <a:spAutoFit/>
          </a:bodyPr>
          <a:lstStyle/>
          <a:p>
            <a:r>
              <a:rPr lang="en-US" sz="1400" b="1" dirty="0" smtClean="0">
                <a:solidFill>
                  <a:schemeClr val="bg1"/>
                </a:solidFill>
              </a:rPr>
              <a:t>Disaster Preparedness and Management</a:t>
            </a:r>
          </a:p>
          <a:p>
            <a:pPr marL="339725" lvl="1" indent="-222250">
              <a:buFont typeface="Arial" pitchFamily="34" charset="0"/>
              <a:buChar char="•"/>
            </a:pPr>
            <a:r>
              <a:rPr lang="en-US" sz="1400" dirty="0">
                <a:solidFill>
                  <a:schemeClr val="bg1"/>
                </a:solidFill>
              </a:rPr>
              <a:t>Immunology and Infectious Diseases</a:t>
            </a:r>
          </a:p>
          <a:p>
            <a:pPr marL="627063" lvl="2" indent="-169863">
              <a:buFont typeface="Arial" pitchFamily="34" charset="0"/>
              <a:buChar char="•"/>
            </a:pPr>
            <a:r>
              <a:rPr lang="en-US" sz="1400" dirty="0">
                <a:solidFill>
                  <a:schemeClr val="bg1"/>
                </a:solidFill>
              </a:rPr>
              <a:t>Transplantation</a:t>
            </a:r>
          </a:p>
          <a:p>
            <a:pPr marL="627063" lvl="2" indent="-169863">
              <a:buFont typeface="Arial" pitchFamily="34" charset="0"/>
              <a:buChar char="•"/>
            </a:pPr>
            <a:r>
              <a:rPr lang="en-US" sz="1400" dirty="0">
                <a:solidFill>
                  <a:schemeClr val="bg1"/>
                </a:solidFill>
              </a:rPr>
              <a:t>Bioterrorism</a:t>
            </a:r>
          </a:p>
          <a:p>
            <a:pPr marL="627063" lvl="2" indent="-169863">
              <a:buFont typeface="Arial" pitchFamily="34" charset="0"/>
              <a:buChar char="•"/>
            </a:pPr>
            <a:r>
              <a:rPr lang="en-US" sz="1400" dirty="0">
                <a:solidFill>
                  <a:schemeClr val="bg1"/>
                </a:solidFill>
              </a:rPr>
              <a:t>Center for Predictive Medicine</a:t>
            </a:r>
          </a:p>
          <a:p>
            <a:pPr marL="627063" lvl="2" indent="-169863">
              <a:buFont typeface="Arial" pitchFamily="34" charset="0"/>
              <a:buChar char="•"/>
            </a:pPr>
            <a:r>
              <a:rPr lang="en-US" sz="1400" dirty="0">
                <a:solidFill>
                  <a:schemeClr val="bg1"/>
                </a:solidFill>
              </a:rPr>
              <a:t>Autoimmunity</a:t>
            </a:r>
          </a:p>
          <a:p>
            <a:pPr marL="339725" lvl="1" indent="-222250">
              <a:buFont typeface="Arial" pitchFamily="34" charset="0"/>
              <a:buChar char="•"/>
            </a:pPr>
            <a:r>
              <a:rPr lang="en-US" sz="1400" dirty="0" smtClean="0">
                <a:solidFill>
                  <a:schemeClr val="bg1"/>
                </a:solidFill>
              </a:rPr>
              <a:t>Cyber Security</a:t>
            </a:r>
            <a:endParaRPr lang="en-US" sz="1400" dirty="0">
              <a:solidFill>
                <a:schemeClr val="bg1"/>
              </a:solidFill>
            </a:endParaRPr>
          </a:p>
          <a:p>
            <a:pPr marL="339725" lvl="1" indent="-222250">
              <a:buFont typeface="Arial" pitchFamily="34" charset="0"/>
              <a:buChar char="•"/>
            </a:pPr>
            <a:r>
              <a:rPr lang="en-US" sz="1400" dirty="0" smtClean="0">
                <a:solidFill>
                  <a:schemeClr val="bg1"/>
                </a:solidFill>
              </a:rPr>
              <a:t>Defense</a:t>
            </a:r>
          </a:p>
          <a:p>
            <a:pPr marL="339725" lvl="1" indent="-222250">
              <a:buFont typeface="Arial" pitchFamily="34" charset="0"/>
              <a:buChar char="•"/>
            </a:pPr>
            <a:r>
              <a:rPr lang="en-US" sz="1400" dirty="0" smtClean="0">
                <a:solidFill>
                  <a:schemeClr val="bg1"/>
                </a:solidFill>
              </a:rPr>
              <a:t>Anti Terrorism</a:t>
            </a:r>
          </a:p>
          <a:p>
            <a:pPr marL="339725" lvl="1" indent="-222250">
              <a:buFont typeface="Arial" pitchFamily="34" charset="0"/>
              <a:buChar char="•"/>
            </a:pPr>
            <a:r>
              <a:rPr lang="en-US" sz="1400" dirty="0">
                <a:solidFill>
                  <a:schemeClr val="bg1"/>
                </a:solidFill>
              </a:rPr>
              <a:t>Post Traumatic Stress </a:t>
            </a:r>
            <a:r>
              <a:rPr lang="en-US" sz="1400" dirty="0" smtClean="0">
                <a:solidFill>
                  <a:schemeClr val="bg1"/>
                </a:solidFill>
              </a:rPr>
              <a:t>Disorder</a:t>
            </a:r>
          </a:p>
          <a:p>
            <a:pPr marL="339725" lvl="1" indent="-222250">
              <a:buFont typeface="Arial" pitchFamily="34" charset="0"/>
              <a:buChar char="•"/>
            </a:pPr>
            <a:r>
              <a:rPr lang="en-US" sz="1400" dirty="0" smtClean="0">
                <a:solidFill>
                  <a:schemeClr val="bg1"/>
                </a:solidFill>
              </a:rPr>
              <a:t>Veterans (Education, Services</a:t>
            </a:r>
          </a:p>
          <a:p>
            <a:pPr marL="339725" lvl="1" indent="-222250">
              <a:buFont typeface="Arial" pitchFamily="34" charset="0"/>
              <a:buChar char="•"/>
            </a:pPr>
            <a:endParaRPr lang="en-US" sz="1400" dirty="0">
              <a:solidFill>
                <a:schemeClr val="bg1"/>
              </a:solidFill>
            </a:endParaRPr>
          </a:p>
          <a:p>
            <a:pPr marL="339725" lvl="1" indent="-222250">
              <a:buFont typeface="Arial" pitchFamily="34" charset="0"/>
              <a:buChar char="•"/>
            </a:pPr>
            <a:endParaRPr lang="en-US" sz="1400" dirty="0" smtClean="0">
              <a:solidFill>
                <a:schemeClr val="bg1"/>
              </a:solidFill>
            </a:endParaRPr>
          </a:p>
          <a:p>
            <a:pPr marL="339725" lvl="1" indent="-222250">
              <a:buFont typeface="Arial" pitchFamily="34" charset="0"/>
              <a:buChar char="•"/>
            </a:pPr>
            <a:endParaRPr lang="en-US" sz="1400" dirty="0">
              <a:solidFill>
                <a:schemeClr val="bg1"/>
              </a:solidFill>
            </a:endParaRPr>
          </a:p>
        </p:txBody>
      </p:sp>
      <p:graphicFrame>
        <p:nvGraphicFramePr>
          <p:cNvPr id="102" name="Table 101"/>
          <p:cNvGraphicFramePr>
            <a:graphicFrameLocks noGrp="1"/>
          </p:cNvGraphicFramePr>
          <p:nvPr>
            <p:extLst/>
          </p:nvPr>
        </p:nvGraphicFramePr>
        <p:xfrm>
          <a:off x="457199" y="1523999"/>
          <a:ext cx="7781138" cy="4448491"/>
        </p:xfrm>
        <a:graphic>
          <a:graphicData uri="http://schemas.openxmlformats.org/drawingml/2006/table">
            <a:tbl>
              <a:tblPr firstRow="1" bandRow="1">
                <a:tableStyleId>{21E4AEA4-8DFA-4A89-87EB-49C32662AFE0}</a:tableStyleId>
              </a:tblPr>
              <a:tblGrid>
                <a:gridCol w="1772538"/>
                <a:gridCol w="600860"/>
                <a:gridCol w="600860"/>
                <a:gridCol w="600860"/>
                <a:gridCol w="600860"/>
                <a:gridCol w="600860"/>
                <a:gridCol w="600860"/>
                <a:gridCol w="600860"/>
                <a:gridCol w="600860"/>
                <a:gridCol w="600860"/>
                <a:gridCol w="600860"/>
              </a:tblGrid>
              <a:tr h="914401">
                <a:tc>
                  <a:txBody>
                    <a:bodyPr/>
                    <a:lstStyle/>
                    <a:p>
                      <a:pPr algn="l"/>
                      <a:r>
                        <a:rPr lang="en-US" sz="1100" dirty="0" smtClean="0"/>
                        <a:t>Academic and Research Concentration</a:t>
                      </a:r>
                      <a:endParaRPr lang="en-US" sz="1100" dirty="0"/>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Education</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Health of Our Citizens</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Energy / Environment</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Economy / Jobs</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Public Safety / Terrorism</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Child Abuse and Neglect</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Aging Population</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Poverty</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Drug Abuse / Addiction</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100" dirty="0" smtClean="0"/>
                        <a:t>Prison Population</a:t>
                      </a:r>
                      <a:endParaRPr lang="en-US" sz="110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dirty="0" smtClean="0"/>
                        <a:t>Major Disease</a:t>
                      </a:r>
                      <a:r>
                        <a:rPr lang="en-US" sz="1100" baseline="0" dirty="0" smtClean="0"/>
                        <a:t> Research and Prevention</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2384">
                <a:tc>
                  <a:txBody>
                    <a:bodyPr/>
                    <a:lstStyle/>
                    <a:p>
                      <a:pPr algn="l"/>
                      <a:r>
                        <a:rPr lang="en-US" sz="1100" dirty="0" smtClean="0"/>
                        <a:t>Literacies and Competencies</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dirty="0" smtClean="0"/>
                        <a:t>Relationship Science</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2384">
                <a:tc>
                  <a:txBody>
                    <a:bodyPr/>
                    <a:lstStyle/>
                    <a:p>
                      <a:pPr algn="l"/>
                      <a:r>
                        <a:rPr lang="en-US" sz="1100" dirty="0" smtClean="0"/>
                        <a:t>Family and Human Development</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dirty="0" smtClean="0"/>
                        <a:t>Environmental Interactions</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dirty="0" smtClean="0"/>
                        <a:t>Justice and Conflict Resolution</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dirty="0" smtClean="0"/>
                        <a:t>Risk Management and Security</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6775">
                <a:tc>
                  <a:txBody>
                    <a:bodyPr/>
                    <a:lstStyle/>
                    <a:p>
                      <a:pPr algn="l"/>
                      <a:r>
                        <a:rPr lang="en-US" sz="1100" dirty="0" smtClean="0"/>
                        <a:t>Economic Growth</a:t>
                      </a:r>
                      <a:endParaRPr lang="en-US" sz="11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3" name="Oval 102"/>
          <p:cNvSpPr/>
          <p:nvPr/>
        </p:nvSpPr>
        <p:spPr>
          <a:xfrm>
            <a:off x="2438400" y="2590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Oval 103"/>
          <p:cNvSpPr/>
          <p:nvPr/>
        </p:nvSpPr>
        <p:spPr>
          <a:xfrm>
            <a:off x="3038422" y="2590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Oval 104"/>
          <p:cNvSpPr/>
          <p:nvPr/>
        </p:nvSpPr>
        <p:spPr>
          <a:xfrm>
            <a:off x="4257622" y="2590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Oval 105"/>
          <p:cNvSpPr/>
          <p:nvPr/>
        </p:nvSpPr>
        <p:spPr>
          <a:xfrm>
            <a:off x="4867222" y="2590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Oval 106"/>
          <p:cNvSpPr/>
          <p:nvPr/>
        </p:nvSpPr>
        <p:spPr>
          <a:xfrm>
            <a:off x="5476822" y="2590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Oval 107"/>
          <p:cNvSpPr/>
          <p:nvPr/>
        </p:nvSpPr>
        <p:spPr>
          <a:xfrm>
            <a:off x="7239000" y="2590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Oval 108"/>
          <p:cNvSpPr/>
          <p:nvPr/>
        </p:nvSpPr>
        <p:spPr>
          <a:xfrm>
            <a:off x="4867222" y="3048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Oval 109"/>
          <p:cNvSpPr/>
          <p:nvPr/>
        </p:nvSpPr>
        <p:spPr>
          <a:xfrm>
            <a:off x="6019800" y="3048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Oval 110"/>
          <p:cNvSpPr/>
          <p:nvPr/>
        </p:nvSpPr>
        <p:spPr>
          <a:xfrm>
            <a:off x="6629400" y="3048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Oval 111"/>
          <p:cNvSpPr/>
          <p:nvPr/>
        </p:nvSpPr>
        <p:spPr>
          <a:xfrm>
            <a:off x="7239000" y="3048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Oval 112"/>
          <p:cNvSpPr/>
          <p:nvPr/>
        </p:nvSpPr>
        <p:spPr>
          <a:xfrm>
            <a:off x="5476822" y="3048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Oval 113"/>
          <p:cNvSpPr/>
          <p:nvPr/>
        </p:nvSpPr>
        <p:spPr>
          <a:xfrm>
            <a:off x="4876800" y="3429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Oval 114"/>
          <p:cNvSpPr/>
          <p:nvPr/>
        </p:nvSpPr>
        <p:spPr>
          <a:xfrm>
            <a:off x="6029378" y="3429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Oval 115"/>
          <p:cNvSpPr/>
          <p:nvPr/>
        </p:nvSpPr>
        <p:spPr>
          <a:xfrm>
            <a:off x="6638978" y="3429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Oval 116"/>
          <p:cNvSpPr/>
          <p:nvPr/>
        </p:nvSpPr>
        <p:spPr>
          <a:xfrm>
            <a:off x="7248578" y="3429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Oval 117"/>
          <p:cNvSpPr/>
          <p:nvPr/>
        </p:nvSpPr>
        <p:spPr>
          <a:xfrm>
            <a:off x="7858178" y="3429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Oval 118"/>
          <p:cNvSpPr/>
          <p:nvPr/>
        </p:nvSpPr>
        <p:spPr>
          <a:xfrm>
            <a:off x="5486400" y="3429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Oval 119"/>
          <p:cNvSpPr/>
          <p:nvPr/>
        </p:nvSpPr>
        <p:spPr>
          <a:xfrm>
            <a:off x="4886378"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 name="Oval 120"/>
          <p:cNvSpPr/>
          <p:nvPr/>
        </p:nvSpPr>
        <p:spPr>
          <a:xfrm>
            <a:off x="6038956"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Oval 121"/>
          <p:cNvSpPr/>
          <p:nvPr/>
        </p:nvSpPr>
        <p:spPr>
          <a:xfrm>
            <a:off x="6648556"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Oval 122"/>
          <p:cNvSpPr/>
          <p:nvPr/>
        </p:nvSpPr>
        <p:spPr>
          <a:xfrm>
            <a:off x="7258156"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Oval 123"/>
          <p:cNvSpPr/>
          <p:nvPr/>
        </p:nvSpPr>
        <p:spPr>
          <a:xfrm>
            <a:off x="7867756"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Oval 124"/>
          <p:cNvSpPr/>
          <p:nvPr/>
        </p:nvSpPr>
        <p:spPr>
          <a:xfrm>
            <a:off x="4895956" y="4343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Oval 125"/>
          <p:cNvSpPr/>
          <p:nvPr/>
        </p:nvSpPr>
        <p:spPr>
          <a:xfrm>
            <a:off x="6658134" y="4343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7" name="Oval 126"/>
          <p:cNvSpPr/>
          <p:nvPr/>
        </p:nvSpPr>
        <p:spPr>
          <a:xfrm>
            <a:off x="5505556" y="4343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8" name="Oval 127"/>
          <p:cNvSpPr/>
          <p:nvPr/>
        </p:nvSpPr>
        <p:spPr>
          <a:xfrm>
            <a:off x="4905534" y="4800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Oval 128"/>
          <p:cNvSpPr/>
          <p:nvPr/>
        </p:nvSpPr>
        <p:spPr>
          <a:xfrm>
            <a:off x="6058112" y="4800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0" name="Oval 129"/>
          <p:cNvSpPr/>
          <p:nvPr/>
        </p:nvSpPr>
        <p:spPr>
          <a:xfrm>
            <a:off x="6667712" y="4800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 name="Oval 130"/>
          <p:cNvSpPr/>
          <p:nvPr/>
        </p:nvSpPr>
        <p:spPr>
          <a:xfrm>
            <a:off x="7277312" y="4800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Oval 131"/>
          <p:cNvSpPr/>
          <p:nvPr/>
        </p:nvSpPr>
        <p:spPr>
          <a:xfrm>
            <a:off x="7886912" y="4800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3" name="Oval 132"/>
          <p:cNvSpPr/>
          <p:nvPr/>
        </p:nvSpPr>
        <p:spPr>
          <a:xfrm>
            <a:off x="4915112" y="5181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Oval 133"/>
          <p:cNvSpPr/>
          <p:nvPr/>
        </p:nvSpPr>
        <p:spPr>
          <a:xfrm>
            <a:off x="6677290" y="5181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 name="Oval 134"/>
          <p:cNvSpPr/>
          <p:nvPr/>
        </p:nvSpPr>
        <p:spPr>
          <a:xfrm>
            <a:off x="5524712" y="5181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6" name="Oval 135"/>
          <p:cNvSpPr/>
          <p:nvPr/>
        </p:nvSpPr>
        <p:spPr>
          <a:xfrm>
            <a:off x="4924690"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Oval 136"/>
          <p:cNvSpPr/>
          <p:nvPr/>
        </p:nvSpPr>
        <p:spPr>
          <a:xfrm>
            <a:off x="6077268"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8" name="Oval 137"/>
          <p:cNvSpPr/>
          <p:nvPr/>
        </p:nvSpPr>
        <p:spPr>
          <a:xfrm>
            <a:off x="6686868"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9" name="Oval 138"/>
          <p:cNvSpPr/>
          <p:nvPr/>
        </p:nvSpPr>
        <p:spPr>
          <a:xfrm>
            <a:off x="7906068"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 name="Oval 139"/>
          <p:cNvSpPr/>
          <p:nvPr/>
        </p:nvSpPr>
        <p:spPr>
          <a:xfrm>
            <a:off x="5534290"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 name="Oval 140"/>
          <p:cNvSpPr/>
          <p:nvPr/>
        </p:nvSpPr>
        <p:spPr>
          <a:xfrm>
            <a:off x="2428822" y="4343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Oval 141"/>
          <p:cNvSpPr/>
          <p:nvPr/>
        </p:nvSpPr>
        <p:spPr>
          <a:xfrm>
            <a:off x="3038422" y="4343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Oval 142"/>
          <p:cNvSpPr/>
          <p:nvPr/>
        </p:nvSpPr>
        <p:spPr>
          <a:xfrm>
            <a:off x="3648022" y="4343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Oval 143"/>
          <p:cNvSpPr/>
          <p:nvPr/>
        </p:nvSpPr>
        <p:spPr>
          <a:xfrm>
            <a:off x="4257622" y="43434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Oval 144"/>
          <p:cNvSpPr/>
          <p:nvPr/>
        </p:nvSpPr>
        <p:spPr>
          <a:xfrm>
            <a:off x="2438400"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Oval 145"/>
          <p:cNvSpPr/>
          <p:nvPr/>
        </p:nvSpPr>
        <p:spPr>
          <a:xfrm>
            <a:off x="3048000"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Oval 146"/>
          <p:cNvSpPr/>
          <p:nvPr/>
        </p:nvSpPr>
        <p:spPr>
          <a:xfrm>
            <a:off x="3657600"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Oval 147"/>
          <p:cNvSpPr/>
          <p:nvPr/>
        </p:nvSpPr>
        <p:spPr>
          <a:xfrm>
            <a:off x="4267200"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Oval 148"/>
          <p:cNvSpPr/>
          <p:nvPr/>
        </p:nvSpPr>
        <p:spPr>
          <a:xfrm>
            <a:off x="2438400" y="5181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Oval 149"/>
          <p:cNvSpPr/>
          <p:nvPr/>
        </p:nvSpPr>
        <p:spPr>
          <a:xfrm>
            <a:off x="3657600" y="5181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Oval 150"/>
          <p:cNvSpPr/>
          <p:nvPr/>
        </p:nvSpPr>
        <p:spPr>
          <a:xfrm>
            <a:off x="4267200" y="5181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 name="Oval 151"/>
          <p:cNvSpPr/>
          <p:nvPr/>
        </p:nvSpPr>
        <p:spPr>
          <a:xfrm>
            <a:off x="7848600" y="2590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 name="TextBox 152"/>
          <p:cNvSpPr txBox="1"/>
          <p:nvPr/>
        </p:nvSpPr>
        <p:spPr>
          <a:xfrm>
            <a:off x="450159" y="1143000"/>
            <a:ext cx="6462090" cy="307777"/>
          </a:xfrm>
          <a:prstGeom prst="rect">
            <a:avLst/>
          </a:prstGeom>
          <a:noFill/>
        </p:spPr>
        <p:txBody>
          <a:bodyPr wrap="none" rtlCol="0">
            <a:spAutoFit/>
          </a:bodyPr>
          <a:lstStyle/>
          <a:p>
            <a:r>
              <a:rPr lang="en-US" sz="1400" b="1" dirty="0" smtClean="0"/>
              <a:t>Alignment between Academic / Research Concentrations and Leading Societal Issues</a:t>
            </a:r>
            <a:endParaRPr lang="en-US" sz="1400" b="1" dirty="0"/>
          </a:p>
        </p:txBody>
      </p:sp>
      <p:sp>
        <p:nvSpPr>
          <p:cNvPr id="154" name="Oval 153"/>
          <p:cNvSpPr/>
          <p:nvPr/>
        </p:nvSpPr>
        <p:spPr>
          <a:xfrm>
            <a:off x="4267200" y="3429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 name="Oval 154"/>
          <p:cNvSpPr/>
          <p:nvPr/>
        </p:nvSpPr>
        <p:spPr>
          <a:xfrm>
            <a:off x="2438400" y="3048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Oval 155"/>
          <p:cNvSpPr/>
          <p:nvPr/>
        </p:nvSpPr>
        <p:spPr>
          <a:xfrm>
            <a:off x="3048000" y="3048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Oval 156"/>
          <p:cNvSpPr/>
          <p:nvPr/>
        </p:nvSpPr>
        <p:spPr>
          <a:xfrm>
            <a:off x="3657600" y="3048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Oval 157"/>
          <p:cNvSpPr/>
          <p:nvPr/>
        </p:nvSpPr>
        <p:spPr>
          <a:xfrm>
            <a:off x="4267200" y="3048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Oval 158"/>
          <p:cNvSpPr/>
          <p:nvPr/>
        </p:nvSpPr>
        <p:spPr>
          <a:xfrm>
            <a:off x="2438400"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Oval 159"/>
          <p:cNvSpPr/>
          <p:nvPr/>
        </p:nvSpPr>
        <p:spPr>
          <a:xfrm>
            <a:off x="3048000"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Oval 160"/>
          <p:cNvSpPr/>
          <p:nvPr/>
        </p:nvSpPr>
        <p:spPr>
          <a:xfrm>
            <a:off x="3657600"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Oval 161"/>
          <p:cNvSpPr/>
          <p:nvPr/>
        </p:nvSpPr>
        <p:spPr>
          <a:xfrm>
            <a:off x="4267200"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Oval 162"/>
          <p:cNvSpPr/>
          <p:nvPr/>
        </p:nvSpPr>
        <p:spPr>
          <a:xfrm>
            <a:off x="2438400" y="3429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Oval 163"/>
          <p:cNvSpPr/>
          <p:nvPr/>
        </p:nvSpPr>
        <p:spPr>
          <a:xfrm>
            <a:off x="2438400" y="4800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Oval 164"/>
          <p:cNvSpPr/>
          <p:nvPr/>
        </p:nvSpPr>
        <p:spPr>
          <a:xfrm>
            <a:off x="3038422" y="5181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Oval 165"/>
          <p:cNvSpPr/>
          <p:nvPr/>
        </p:nvSpPr>
        <p:spPr>
          <a:xfrm>
            <a:off x="3038422" y="3429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Oval 166"/>
          <p:cNvSpPr/>
          <p:nvPr/>
        </p:nvSpPr>
        <p:spPr>
          <a:xfrm>
            <a:off x="3038422" y="4800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Oval 167"/>
          <p:cNvSpPr/>
          <p:nvPr/>
        </p:nvSpPr>
        <p:spPr>
          <a:xfrm>
            <a:off x="4267200" y="48006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Oval 168"/>
          <p:cNvSpPr/>
          <p:nvPr/>
        </p:nvSpPr>
        <p:spPr>
          <a:xfrm>
            <a:off x="5476822" y="38862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Oval 169"/>
          <p:cNvSpPr/>
          <p:nvPr/>
        </p:nvSpPr>
        <p:spPr>
          <a:xfrm>
            <a:off x="7305622" y="57150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TextBox 76"/>
          <p:cNvSpPr txBox="1"/>
          <p:nvPr/>
        </p:nvSpPr>
        <p:spPr>
          <a:xfrm>
            <a:off x="4946650" y="152400"/>
            <a:ext cx="4044950" cy="338554"/>
          </a:xfrm>
          <a:prstGeom prst="rect">
            <a:avLst/>
          </a:prstGeom>
          <a:noFill/>
        </p:spPr>
        <p:txBody>
          <a:bodyPr wrap="square" rtlCol="0">
            <a:spAutoFit/>
          </a:bodyPr>
          <a:lstStyle/>
          <a:p>
            <a:pPr algn="ctr"/>
            <a:r>
              <a:rPr lang="en-US" sz="1600" b="1" i="1" dirty="0" smtClean="0"/>
              <a:t>DRAFT – FOR DISCUSSION PURPOSES ONLY</a:t>
            </a:r>
            <a:endParaRPr lang="en-US" sz="1600" b="1" i="1" dirty="0"/>
          </a:p>
        </p:txBody>
      </p:sp>
      <p:sp>
        <p:nvSpPr>
          <p:cNvPr id="78" name="Oval 77"/>
          <p:cNvSpPr/>
          <p:nvPr/>
        </p:nvSpPr>
        <p:spPr>
          <a:xfrm>
            <a:off x="6086422" y="2590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 78"/>
          <p:cNvSpPr/>
          <p:nvPr/>
        </p:nvSpPr>
        <p:spPr>
          <a:xfrm>
            <a:off x="6696022" y="2590800"/>
            <a:ext cx="161978" cy="152400"/>
          </a:xfrm>
          <a:prstGeom prst="ellipse">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64531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rgbClr val="DA0000"/>
                </a:solidFill>
                <a:latin typeface="Arial" pitchFamily="34" charset="0"/>
                <a:cs typeface="Arial" pitchFamily="34" charset="0"/>
              </a:rPr>
              <a:t>Present Directions in Committee Thinking</a:t>
            </a:r>
            <a:endParaRPr lang="en-US" dirty="0"/>
          </a:p>
        </p:txBody>
      </p:sp>
      <p:sp>
        <p:nvSpPr>
          <p:cNvPr id="5" name="Content Placeholder 4"/>
          <p:cNvSpPr>
            <a:spLocks noGrp="1"/>
          </p:cNvSpPr>
          <p:nvPr>
            <p:ph idx="1"/>
          </p:nvPr>
        </p:nvSpPr>
        <p:spPr/>
        <p:txBody>
          <a:bodyPr>
            <a:normAutofit fontScale="70000" lnSpcReduction="20000"/>
          </a:bodyPr>
          <a:lstStyle/>
          <a:p>
            <a:pPr marL="514350" indent="-514350">
              <a:buAutoNum type="arabicPeriod"/>
            </a:pPr>
            <a:r>
              <a:rPr lang="en-US" dirty="0" smtClean="0"/>
              <a:t>The draft list of concentrations needs a great deal of refinement and conceptual reorganization.  For example, important concepts like internationalization, diversity, or interdisciplinary are interwoven in many places in our thinking, but we’ve not yet articulated /integrated these ideas from the most transparent perspective.  Similarly, other concepts that are found in the report may not have been placed in the </a:t>
            </a:r>
            <a:r>
              <a:rPr lang="en-US" smtClean="0"/>
              <a:t>final context. </a:t>
            </a:r>
            <a:endParaRPr lang="en-US" dirty="0" smtClean="0"/>
          </a:p>
          <a:p>
            <a:pPr marL="514350" indent="-514350">
              <a:buAutoNum type="arabicPeriod"/>
            </a:pPr>
            <a:r>
              <a:rPr lang="en-US" dirty="0" smtClean="0"/>
              <a:t>Some topics under discussion among all the committees will inevitably begin to merge and take on new applications.</a:t>
            </a:r>
          </a:p>
          <a:p>
            <a:pPr marL="514350" indent="-514350">
              <a:buAutoNum type="arabicPeriod"/>
            </a:pPr>
            <a:r>
              <a:rPr lang="en-US" dirty="0" smtClean="0"/>
              <a:t>Many other committees or task forces are already working on improving important elements of these recommendations, or will be tasked with the approval and implementation of recommendations.  These participants should soon enter the conversation. </a:t>
            </a:r>
          </a:p>
          <a:p>
            <a:endParaRPr lang="en-US" dirty="0"/>
          </a:p>
        </p:txBody>
      </p:sp>
    </p:spTree>
    <p:extLst>
      <p:ext uri="{BB962C8B-B14F-4D97-AF65-F5344CB8AC3E}">
        <p14:creationId xmlns:p14="http://schemas.microsoft.com/office/powerpoint/2010/main" val="38828205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DA0000"/>
                </a:solidFill>
                <a:latin typeface="Arial" pitchFamily="34" charset="0"/>
                <a:cs typeface="Arial" pitchFamily="34" charset="0"/>
              </a:rPr>
              <a:t>Directions in Committee Thinking, 2</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4. Without effective, streamlined university processes and policies, change will be difficult to implement or sustain.</a:t>
            </a:r>
          </a:p>
          <a:p>
            <a:pPr>
              <a:buNone/>
            </a:pPr>
            <a:r>
              <a:rPr lang="en-US" dirty="0" smtClean="0"/>
              <a:t>5. More robust internal and external  communications and messaging than we currently experience will be critical to enhance interdisciplinary work and broaden reputation among key multiple audiences.</a:t>
            </a:r>
          </a:p>
          <a:p>
            <a:pPr>
              <a:buNone/>
            </a:pPr>
            <a:r>
              <a:rPr lang="en-US" dirty="0" smtClean="0"/>
              <a:t>6.  The committee needs to assist the institution by articulating the desired outcomes of the academic and research programs of distinction in order to understand choices among multiple directions of action.</a:t>
            </a:r>
            <a:endParaRPr lang="en-US" dirty="0"/>
          </a:p>
        </p:txBody>
      </p:sp>
    </p:spTree>
    <p:extLst>
      <p:ext uri="{BB962C8B-B14F-4D97-AF65-F5344CB8AC3E}">
        <p14:creationId xmlns:p14="http://schemas.microsoft.com/office/powerpoint/2010/main" val="4236373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84775"/>
          </a:xfrm>
          <a:prstGeom prst="rect">
            <a:avLst/>
          </a:prstGeom>
          <a:noFill/>
        </p:spPr>
        <p:txBody>
          <a:bodyPr wrap="square" rtlCol="0">
            <a:spAutoFit/>
          </a:bodyPr>
          <a:lstStyle/>
          <a:p>
            <a:pPr algn="ctr"/>
            <a:r>
              <a:rPr lang="en-US" sz="3200" dirty="0" smtClean="0">
                <a:solidFill>
                  <a:srgbClr val="DA0000"/>
                </a:solidFill>
                <a:latin typeface="Arial" pitchFamily="34" charset="0"/>
                <a:cs typeface="Arial" pitchFamily="34" charset="0"/>
              </a:rPr>
              <a:t>Comments</a:t>
            </a:r>
            <a:endParaRPr lang="en-US" sz="3200" dirty="0">
              <a:solidFill>
                <a:srgbClr val="DA0000"/>
              </a:solidFill>
              <a:latin typeface="Arial" pitchFamily="34" charset="0"/>
              <a:cs typeface="Arial" pitchFamily="34" charset="0"/>
            </a:endParaRPr>
          </a:p>
        </p:txBody>
      </p:sp>
      <p:sp>
        <p:nvSpPr>
          <p:cNvPr id="13" name="TextBox 12"/>
          <p:cNvSpPr txBox="1"/>
          <p:nvPr/>
        </p:nvSpPr>
        <p:spPr>
          <a:xfrm>
            <a:off x="609600" y="2209800"/>
            <a:ext cx="8229600" cy="583558"/>
          </a:xfrm>
          <a:prstGeom prst="rect">
            <a:avLst/>
          </a:prstGeom>
          <a:noFill/>
        </p:spPr>
        <p:txBody>
          <a:bodyPr wrap="square" rtlCol="0">
            <a:spAutoFit/>
          </a:bodyPr>
          <a:lstStyle/>
          <a:p>
            <a:pPr lvl="0" algn="ctr">
              <a:lnSpc>
                <a:spcPct val="114000"/>
              </a:lnSpc>
              <a:spcBef>
                <a:spcPts val="1200"/>
              </a:spcBef>
              <a:spcAft>
                <a:spcPts val="600"/>
              </a:spcAft>
            </a:pPr>
            <a:r>
              <a:rPr lang="en-US" sz="2800" dirty="0" smtClean="0"/>
              <a:t>http://louisville.edu/21stcentury</a:t>
            </a:r>
            <a:endParaRPr lang="en-US" sz="28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133170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DA0000"/>
                </a:solidFill>
                <a:latin typeface="Arial" pitchFamily="34" charset="0"/>
                <a:cs typeface="Arial" pitchFamily="34" charset="0"/>
              </a:rPr>
              <a:t>Directions in Committee Thinking, 3</a:t>
            </a:r>
            <a:endParaRPr lang="en-US" dirty="0"/>
          </a:p>
        </p:txBody>
      </p:sp>
      <p:sp>
        <p:nvSpPr>
          <p:cNvPr id="3" name="Content Placeholder 2"/>
          <p:cNvSpPr>
            <a:spLocks noGrp="1"/>
          </p:cNvSpPr>
          <p:nvPr>
            <p:ph idx="1"/>
          </p:nvPr>
        </p:nvSpPr>
        <p:spPr/>
        <p:txBody>
          <a:bodyPr/>
          <a:lstStyle/>
          <a:p>
            <a:r>
              <a:rPr lang="en-US" dirty="0" smtClean="0"/>
              <a:t>Benchmarking key indicators to regional and national institutional and </a:t>
            </a:r>
            <a:r>
              <a:rPr lang="en-US" dirty="0" err="1" smtClean="0"/>
              <a:t>aspirational</a:t>
            </a:r>
            <a:r>
              <a:rPr lang="en-US" dirty="0" smtClean="0"/>
              <a:t> peers is necessary.</a:t>
            </a:r>
          </a:p>
          <a:p>
            <a:r>
              <a:rPr lang="en-US" dirty="0" smtClean="0"/>
              <a:t>Having a clear understanding of the goals of this initiative, as well as the means and resources to achieve these will assist us in making informed choices among many paths and opportunities.</a:t>
            </a:r>
            <a:endParaRPr lang="en-US" dirty="0"/>
          </a:p>
        </p:txBody>
      </p:sp>
    </p:spTree>
    <p:extLst>
      <p:ext uri="{BB962C8B-B14F-4D97-AF65-F5344CB8AC3E}">
        <p14:creationId xmlns:p14="http://schemas.microsoft.com/office/powerpoint/2010/main" val="12224447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Next Steps</a:t>
            </a:r>
            <a:endParaRPr lang="en-US" sz="36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grpSp>
        <p:nvGrpSpPr>
          <p:cNvPr id="77" name="Group 76"/>
          <p:cNvGrpSpPr/>
          <p:nvPr/>
        </p:nvGrpSpPr>
        <p:grpSpPr>
          <a:xfrm>
            <a:off x="609600" y="1219200"/>
            <a:ext cx="8077200" cy="5105400"/>
            <a:chOff x="609600" y="1371600"/>
            <a:chExt cx="8077200" cy="5105400"/>
          </a:xfrm>
        </p:grpSpPr>
        <p:grpSp>
          <p:nvGrpSpPr>
            <p:cNvPr id="78" name="Group 77"/>
            <p:cNvGrpSpPr/>
            <p:nvPr/>
          </p:nvGrpSpPr>
          <p:grpSpPr>
            <a:xfrm>
              <a:off x="7626350" y="2057400"/>
              <a:ext cx="146050" cy="914400"/>
              <a:chOff x="5949950" y="2057400"/>
              <a:chExt cx="146050" cy="914400"/>
            </a:xfrm>
          </p:grpSpPr>
          <p:cxnSp>
            <p:nvCxnSpPr>
              <p:cNvPr id="173" name="Straight Connector 172"/>
              <p:cNvCxnSpPr/>
              <p:nvPr/>
            </p:nvCxnSpPr>
            <p:spPr>
              <a:xfrm>
                <a:off x="6019800" y="2133600"/>
                <a:ext cx="0" cy="8382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74" name="Oval 173"/>
              <p:cNvSpPr/>
              <p:nvPr/>
            </p:nvSpPr>
            <p:spPr>
              <a:xfrm>
                <a:off x="5949950" y="2057400"/>
                <a:ext cx="146050" cy="152400"/>
              </a:xfrm>
              <a:prstGeom prst="ellipse">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9" name="Group 78"/>
            <p:cNvGrpSpPr/>
            <p:nvPr/>
          </p:nvGrpSpPr>
          <p:grpSpPr>
            <a:xfrm>
              <a:off x="6026150" y="2057400"/>
              <a:ext cx="146050" cy="914400"/>
              <a:chOff x="5949950" y="2057400"/>
              <a:chExt cx="146050" cy="914400"/>
            </a:xfrm>
          </p:grpSpPr>
          <p:cxnSp>
            <p:nvCxnSpPr>
              <p:cNvPr id="171" name="Straight Connector 170"/>
              <p:cNvCxnSpPr/>
              <p:nvPr/>
            </p:nvCxnSpPr>
            <p:spPr>
              <a:xfrm>
                <a:off x="6019800" y="2133600"/>
                <a:ext cx="0" cy="8382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172" name="Oval 171"/>
              <p:cNvSpPr/>
              <p:nvPr/>
            </p:nvSpPr>
            <p:spPr>
              <a:xfrm>
                <a:off x="5949950" y="2057400"/>
                <a:ext cx="146050" cy="152400"/>
              </a:xfrm>
              <a:prstGeom prst="ellipse">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0" name="Group 79"/>
            <p:cNvGrpSpPr/>
            <p:nvPr/>
          </p:nvGrpSpPr>
          <p:grpSpPr>
            <a:xfrm>
              <a:off x="1682750" y="2057400"/>
              <a:ext cx="146050" cy="457200"/>
              <a:chOff x="5035550" y="5029200"/>
              <a:chExt cx="146050" cy="457200"/>
            </a:xfrm>
          </p:grpSpPr>
          <p:sp>
            <p:nvSpPr>
              <p:cNvPr id="99" name="Oval 98"/>
              <p:cNvSpPr/>
              <p:nvPr/>
            </p:nvSpPr>
            <p:spPr>
              <a:xfrm>
                <a:off x="5035550" y="5029200"/>
                <a:ext cx="146050" cy="152400"/>
              </a:xfrm>
              <a:prstGeom prst="ellipse">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0" name="Straight Connector 99"/>
              <p:cNvCxnSpPr/>
              <p:nvPr/>
            </p:nvCxnSpPr>
            <p:spPr>
              <a:xfrm>
                <a:off x="5105400" y="5105400"/>
                <a:ext cx="0" cy="3810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81" name="Right Arrow 80"/>
            <p:cNvSpPr/>
            <p:nvPr/>
          </p:nvSpPr>
          <p:spPr>
            <a:xfrm>
              <a:off x="1711008" y="3124200"/>
              <a:ext cx="6096000" cy="990600"/>
            </a:xfrm>
            <a:prstGeom prst="rightArrow">
              <a:avLst>
                <a:gd name="adj1" fmla="val 50000"/>
                <a:gd name="adj2" fmla="val 91958"/>
              </a:avLst>
            </a:prstGeom>
            <a:gradFill>
              <a:gsLst>
                <a:gs pos="0">
                  <a:srgbClr val="8488C4"/>
                </a:gs>
                <a:gs pos="53000">
                  <a:srgbClr val="D4DEFF"/>
                </a:gs>
                <a:gs pos="100000">
                  <a:srgbClr val="D4DEFF"/>
                </a:gs>
                <a:gs pos="100000">
                  <a:srgbClr val="96AB94"/>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Oval 82"/>
            <p:cNvSpPr/>
            <p:nvPr/>
          </p:nvSpPr>
          <p:spPr>
            <a:xfrm>
              <a:off x="609600" y="2362200"/>
              <a:ext cx="2279650" cy="2286000"/>
            </a:xfrm>
            <a:prstGeom prst="ellipse">
              <a:avLst/>
            </a:prstGeom>
            <a:solidFill>
              <a:srgbClr val="43414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Broad Based Vetting, Validation and Refinement</a:t>
              </a:r>
              <a:endParaRPr lang="en-US" sz="1600" dirty="0"/>
            </a:p>
          </p:txBody>
        </p:sp>
        <p:sp>
          <p:nvSpPr>
            <p:cNvPr id="84" name="Oval 83"/>
            <p:cNvSpPr/>
            <p:nvPr/>
          </p:nvSpPr>
          <p:spPr>
            <a:xfrm>
              <a:off x="3194050" y="2590800"/>
              <a:ext cx="1828800" cy="1752600"/>
            </a:xfrm>
            <a:prstGeom prst="ellipse">
              <a:avLst/>
            </a:prstGeom>
            <a:solidFill>
              <a:schemeClr val="accent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Finalization of Concentrations – Development of Strategic Plans</a:t>
              </a:r>
              <a:endParaRPr lang="en-US" sz="1400" dirty="0"/>
            </a:p>
          </p:txBody>
        </p:sp>
        <p:sp>
          <p:nvSpPr>
            <p:cNvPr id="85" name="Oval 84"/>
            <p:cNvSpPr/>
            <p:nvPr/>
          </p:nvSpPr>
          <p:spPr>
            <a:xfrm>
              <a:off x="5327650" y="2819400"/>
              <a:ext cx="1447800" cy="1371600"/>
            </a:xfrm>
            <a:prstGeom prst="ellipse">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Organizational and Budget Models</a:t>
              </a:r>
            </a:p>
            <a:p>
              <a:pPr algn="ctr"/>
              <a:r>
                <a:rPr lang="en-US" sz="1100" dirty="0" smtClean="0"/>
                <a:t>Created</a:t>
              </a:r>
              <a:endParaRPr lang="en-US" sz="1100" dirty="0"/>
            </a:p>
          </p:txBody>
        </p:sp>
        <p:sp>
          <p:nvSpPr>
            <p:cNvPr id="86" name="Oval 85"/>
            <p:cNvSpPr/>
            <p:nvPr/>
          </p:nvSpPr>
          <p:spPr>
            <a:xfrm>
              <a:off x="7080250" y="2895600"/>
              <a:ext cx="1219200" cy="1219200"/>
            </a:xfrm>
            <a:prstGeom prst="ellipse">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t>Alignment of Hiring and Investments</a:t>
              </a:r>
              <a:endParaRPr lang="en-US" sz="1050" dirty="0"/>
            </a:p>
          </p:txBody>
        </p:sp>
        <p:sp>
          <p:nvSpPr>
            <p:cNvPr id="87" name="Right Arrow 86"/>
            <p:cNvSpPr/>
            <p:nvPr/>
          </p:nvSpPr>
          <p:spPr>
            <a:xfrm>
              <a:off x="692150" y="1371600"/>
              <a:ext cx="7689850" cy="838200"/>
            </a:xfrm>
            <a:prstGeom prst="rightArrow">
              <a:avLst>
                <a:gd name="adj1" fmla="val 50000"/>
                <a:gd name="adj2" fmla="val 65040"/>
              </a:avLst>
            </a:prstGeom>
            <a:solidFill>
              <a:schemeClr val="accent3">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87"/>
            <p:cNvSpPr/>
            <p:nvPr/>
          </p:nvSpPr>
          <p:spPr>
            <a:xfrm>
              <a:off x="961956" y="1676400"/>
              <a:ext cx="1628844" cy="307777"/>
            </a:xfrm>
            <a:prstGeom prst="rect">
              <a:avLst/>
            </a:prstGeom>
          </p:spPr>
          <p:txBody>
            <a:bodyPr wrap="none">
              <a:spAutoFit/>
            </a:bodyPr>
            <a:lstStyle/>
            <a:p>
              <a:r>
                <a:rPr lang="en-US" sz="1400" b="1" dirty="0" smtClean="0"/>
                <a:t>Summer / Fall 2013</a:t>
              </a:r>
              <a:endParaRPr lang="en-US" sz="1400" b="1" dirty="0"/>
            </a:p>
          </p:txBody>
        </p:sp>
        <p:sp>
          <p:nvSpPr>
            <p:cNvPr id="89" name="Rectangle 88"/>
            <p:cNvSpPr/>
            <p:nvPr/>
          </p:nvSpPr>
          <p:spPr>
            <a:xfrm>
              <a:off x="3657600" y="1676400"/>
              <a:ext cx="844975" cy="307777"/>
            </a:xfrm>
            <a:prstGeom prst="rect">
              <a:avLst/>
            </a:prstGeom>
          </p:spPr>
          <p:txBody>
            <a:bodyPr wrap="none">
              <a:spAutoFit/>
            </a:bodyPr>
            <a:lstStyle/>
            <a:p>
              <a:r>
                <a:rPr lang="en-US" sz="1400" b="1" dirty="0" smtClean="0"/>
                <a:t>Fall 2013</a:t>
              </a:r>
              <a:endParaRPr lang="en-US" sz="1400" b="1" dirty="0"/>
            </a:p>
          </p:txBody>
        </p:sp>
        <p:sp>
          <p:nvSpPr>
            <p:cNvPr id="90" name="Rectangle 89"/>
            <p:cNvSpPr/>
            <p:nvPr/>
          </p:nvSpPr>
          <p:spPr>
            <a:xfrm>
              <a:off x="5522046" y="1676400"/>
              <a:ext cx="1107354" cy="307777"/>
            </a:xfrm>
            <a:prstGeom prst="rect">
              <a:avLst/>
            </a:prstGeom>
          </p:spPr>
          <p:txBody>
            <a:bodyPr wrap="none">
              <a:spAutoFit/>
            </a:bodyPr>
            <a:lstStyle/>
            <a:p>
              <a:r>
                <a:rPr lang="en-US" sz="1400" b="1" dirty="0" smtClean="0"/>
                <a:t>Winter 2013</a:t>
              </a:r>
              <a:endParaRPr lang="en-US" sz="1400" b="1" dirty="0"/>
            </a:p>
          </p:txBody>
        </p:sp>
        <p:sp>
          <p:nvSpPr>
            <p:cNvPr id="91" name="Rectangle 90"/>
            <p:cNvSpPr/>
            <p:nvPr/>
          </p:nvSpPr>
          <p:spPr>
            <a:xfrm>
              <a:off x="7086600" y="1676400"/>
              <a:ext cx="1061509" cy="307777"/>
            </a:xfrm>
            <a:prstGeom prst="rect">
              <a:avLst/>
            </a:prstGeom>
          </p:spPr>
          <p:txBody>
            <a:bodyPr wrap="none">
              <a:spAutoFit/>
            </a:bodyPr>
            <a:lstStyle/>
            <a:p>
              <a:r>
                <a:rPr lang="en-US" sz="1400" b="1" dirty="0" smtClean="0"/>
                <a:t>Spring 2014</a:t>
              </a:r>
              <a:endParaRPr lang="en-US" sz="1400" b="1" dirty="0"/>
            </a:p>
          </p:txBody>
        </p:sp>
        <p:grpSp>
          <p:nvGrpSpPr>
            <p:cNvPr id="92" name="Group 91"/>
            <p:cNvGrpSpPr/>
            <p:nvPr/>
          </p:nvGrpSpPr>
          <p:grpSpPr>
            <a:xfrm>
              <a:off x="4044950" y="2057400"/>
              <a:ext cx="146050" cy="533400"/>
              <a:chOff x="4044950" y="2057400"/>
              <a:chExt cx="146050" cy="533400"/>
            </a:xfrm>
          </p:grpSpPr>
          <p:sp>
            <p:nvSpPr>
              <p:cNvPr id="97" name="Oval 96"/>
              <p:cNvSpPr/>
              <p:nvPr/>
            </p:nvSpPr>
            <p:spPr>
              <a:xfrm>
                <a:off x="4044950" y="2057400"/>
                <a:ext cx="146050" cy="152400"/>
              </a:xfrm>
              <a:prstGeom prst="ellipse">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8" name="Straight Connector 97"/>
              <p:cNvCxnSpPr>
                <a:endCxn id="84" idx="0"/>
              </p:cNvCxnSpPr>
              <p:nvPr/>
            </p:nvCxnSpPr>
            <p:spPr>
              <a:xfrm flipH="1">
                <a:off x="4108450" y="2133600"/>
                <a:ext cx="6350" cy="45720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93" name="TextBox 92"/>
            <p:cNvSpPr txBox="1"/>
            <p:nvPr/>
          </p:nvSpPr>
          <p:spPr>
            <a:xfrm>
              <a:off x="818728" y="4661118"/>
              <a:ext cx="2381672" cy="1815882"/>
            </a:xfrm>
            <a:prstGeom prst="rect">
              <a:avLst/>
            </a:prstGeom>
            <a:noFill/>
          </p:spPr>
          <p:txBody>
            <a:bodyPr wrap="square" rtlCol="0">
              <a:spAutoFit/>
            </a:bodyPr>
            <a:lstStyle/>
            <a:p>
              <a:pPr marL="119063" indent="-119063">
                <a:buFont typeface="Arial" pitchFamily="34" charset="0"/>
                <a:buChar char="•"/>
              </a:pPr>
              <a:r>
                <a:rPr lang="en-US" sz="1400" dirty="0" smtClean="0"/>
                <a:t>Deans</a:t>
              </a:r>
            </a:p>
            <a:p>
              <a:pPr marL="119063" indent="-119063">
                <a:buFont typeface="Arial" pitchFamily="34" charset="0"/>
                <a:buChar char="•"/>
              </a:pPr>
              <a:r>
                <a:rPr lang="en-US" sz="1400" dirty="0" smtClean="0"/>
                <a:t>Steering Committee</a:t>
              </a:r>
            </a:p>
            <a:p>
              <a:pPr marL="119063" indent="-119063">
                <a:buFont typeface="Arial" pitchFamily="34" charset="0"/>
                <a:buChar char="•"/>
              </a:pPr>
              <a:r>
                <a:rPr lang="en-US" sz="1400" dirty="0" smtClean="0"/>
                <a:t>Board of Trustees</a:t>
              </a:r>
            </a:p>
            <a:p>
              <a:pPr marL="119063" indent="-119063">
                <a:buFont typeface="Arial" pitchFamily="34" charset="0"/>
                <a:buChar char="•"/>
              </a:pPr>
              <a:r>
                <a:rPr lang="en-US" sz="1400" dirty="0" smtClean="0"/>
                <a:t>Faculty / Staff Senate / SGA</a:t>
              </a:r>
            </a:p>
            <a:p>
              <a:pPr marL="119063" indent="-119063">
                <a:buFont typeface="Arial" pitchFamily="34" charset="0"/>
                <a:buChar char="•"/>
              </a:pPr>
              <a:r>
                <a:rPr lang="en-US" sz="1400" dirty="0" smtClean="0"/>
                <a:t>Board of Overseers</a:t>
              </a:r>
            </a:p>
            <a:p>
              <a:pPr marL="119063" indent="-119063">
                <a:buFont typeface="Arial" pitchFamily="34" charset="0"/>
                <a:buChar char="•"/>
              </a:pPr>
              <a:r>
                <a:rPr lang="en-US" sz="1400" dirty="0" smtClean="0"/>
                <a:t>Others</a:t>
              </a:r>
            </a:p>
            <a:p>
              <a:pPr marL="119063" indent="-119063">
                <a:buFont typeface="Arial" pitchFamily="34" charset="0"/>
                <a:buChar char="•"/>
              </a:pPr>
              <a:endParaRPr lang="en-US" sz="1400" dirty="0" smtClean="0"/>
            </a:p>
            <a:p>
              <a:pPr marL="119063" indent="-119063">
                <a:buFont typeface="Arial" pitchFamily="34" charset="0"/>
                <a:buChar char="•"/>
              </a:pPr>
              <a:endParaRPr lang="en-US" sz="1400" dirty="0"/>
            </a:p>
          </p:txBody>
        </p:sp>
        <p:sp>
          <p:nvSpPr>
            <p:cNvPr id="94" name="TextBox 93"/>
            <p:cNvSpPr txBox="1"/>
            <p:nvPr/>
          </p:nvSpPr>
          <p:spPr>
            <a:xfrm>
              <a:off x="3352800" y="4356318"/>
              <a:ext cx="1905000" cy="2031325"/>
            </a:xfrm>
            <a:prstGeom prst="rect">
              <a:avLst/>
            </a:prstGeom>
            <a:noFill/>
          </p:spPr>
          <p:txBody>
            <a:bodyPr wrap="square" rtlCol="0">
              <a:spAutoFit/>
            </a:bodyPr>
            <a:lstStyle/>
            <a:p>
              <a:pPr marL="119063" indent="-119063">
                <a:buFont typeface="Arial" pitchFamily="34" charset="0"/>
                <a:buChar char="•"/>
              </a:pPr>
              <a:r>
                <a:rPr lang="en-US" sz="1400" dirty="0" smtClean="0"/>
                <a:t>Finalization – President, Provost, EVP’s</a:t>
              </a:r>
            </a:p>
            <a:p>
              <a:pPr marL="119063" indent="-119063">
                <a:buFont typeface="Arial" pitchFamily="34" charset="0"/>
                <a:buChar char="•"/>
              </a:pPr>
              <a:r>
                <a:rPr lang="en-US" sz="1400" dirty="0" smtClean="0"/>
                <a:t>Strategic Plans - Concentration Committees – Multidisciplinary faculty leadership</a:t>
              </a:r>
            </a:p>
            <a:p>
              <a:pPr marL="119063" indent="-119063">
                <a:buFont typeface="Arial" pitchFamily="34" charset="0"/>
                <a:buChar char="•"/>
              </a:pPr>
              <a:endParaRPr lang="en-US" sz="1400" dirty="0"/>
            </a:p>
          </p:txBody>
        </p:sp>
        <p:sp>
          <p:nvSpPr>
            <p:cNvPr id="95" name="TextBox 94"/>
            <p:cNvSpPr txBox="1"/>
            <p:nvPr/>
          </p:nvSpPr>
          <p:spPr>
            <a:xfrm>
              <a:off x="5562600" y="4203918"/>
              <a:ext cx="1371600" cy="1169551"/>
            </a:xfrm>
            <a:prstGeom prst="rect">
              <a:avLst/>
            </a:prstGeom>
            <a:noFill/>
          </p:spPr>
          <p:txBody>
            <a:bodyPr wrap="square" rtlCol="0">
              <a:spAutoFit/>
            </a:bodyPr>
            <a:lstStyle/>
            <a:p>
              <a:pPr marL="119063" indent="-119063">
                <a:buFont typeface="Arial" pitchFamily="34" charset="0"/>
                <a:buChar char="•"/>
              </a:pPr>
              <a:r>
                <a:rPr lang="en-US" sz="1400" dirty="0" smtClean="0"/>
                <a:t>Provost</a:t>
              </a:r>
            </a:p>
            <a:p>
              <a:pPr marL="119063" indent="-119063">
                <a:buFont typeface="Arial" pitchFamily="34" charset="0"/>
                <a:buChar char="•"/>
              </a:pPr>
              <a:r>
                <a:rPr lang="en-US" sz="1400" dirty="0" smtClean="0"/>
                <a:t>Deans</a:t>
              </a:r>
            </a:p>
            <a:p>
              <a:pPr marL="119063" indent="-119063">
                <a:buFont typeface="Arial" pitchFamily="34" charset="0"/>
                <a:buChar char="•"/>
              </a:pPr>
              <a:r>
                <a:rPr lang="en-US" sz="1400" dirty="0" smtClean="0"/>
                <a:t>Concentration Leaders</a:t>
              </a:r>
            </a:p>
            <a:p>
              <a:pPr marL="119063" indent="-119063">
                <a:buFont typeface="Arial" pitchFamily="34" charset="0"/>
                <a:buChar char="•"/>
              </a:pPr>
              <a:r>
                <a:rPr lang="en-US" sz="1400" dirty="0" smtClean="0"/>
                <a:t>Finance</a:t>
              </a:r>
              <a:endParaRPr lang="en-US" sz="1400" dirty="0"/>
            </a:p>
          </p:txBody>
        </p:sp>
        <p:sp>
          <p:nvSpPr>
            <p:cNvPr id="96" name="TextBox 95"/>
            <p:cNvSpPr txBox="1"/>
            <p:nvPr/>
          </p:nvSpPr>
          <p:spPr>
            <a:xfrm>
              <a:off x="7245350" y="4114800"/>
              <a:ext cx="1441450" cy="954107"/>
            </a:xfrm>
            <a:prstGeom prst="rect">
              <a:avLst/>
            </a:prstGeom>
            <a:noFill/>
          </p:spPr>
          <p:txBody>
            <a:bodyPr wrap="square" rtlCol="0">
              <a:spAutoFit/>
            </a:bodyPr>
            <a:lstStyle/>
            <a:p>
              <a:pPr marL="119063" indent="-119063">
                <a:buFont typeface="Arial" pitchFamily="34" charset="0"/>
                <a:buChar char="•"/>
              </a:pPr>
              <a:r>
                <a:rPr lang="en-US" sz="1400" dirty="0" smtClean="0"/>
                <a:t>Provost</a:t>
              </a:r>
            </a:p>
            <a:p>
              <a:pPr marL="119063" indent="-119063">
                <a:buFont typeface="Arial" pitchFamily="34" charset="0"/>
                <a:buChar char="•"/>
              </a:pPr>
              <a:r>
                <a:rPr lang="en-US" sz="1400" dirty="0" smtClean="0"/>
                <a:t>Deans</a:t>
              </a:r>
            </a:p>
            <a:p>
              <a:pPr marL="119063" indent="-119063">
                <a:buFont typeface="Arial" pitchFamily="34" charset="0"/>
                <a:buChar char="•"/>
              </a:pPr>
              <a:r>
                <a:rPr lang="en-US" sz="1400" dirty="0" smtClean="0"/>
                <a:t>Concentration Leaders</a:t>
              </a:r>
            </a:p>
          </p:txBody>
        </p:sp>
      </p:grpSp>
    </p:spTree>
    <p:extLst>
      <p:ext uri="{BB962C8B-B14F-4D97-AF65-F5344CB8AC3E}">
        <p14:creationId xmlns:p14="http://schemas.microsoft.com/office/powerpoint/2010/main" val="30233392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5"/>
          <p:cNvGrpSpPr>
            <a:grpSpLocks/>
          </p:cNvGrpSpPr>
          <p:nvPr/>
        </p:nvGrpSpPr>
        <p:grpSpPr bwMode="auto">
          <a:xfrm>
            <a:off x="-12700" y="0"/>
            <a:ext cx="9385300" cy="6858000"/>
            <a:chOff x="-10" y="0"/>
            <a:chExt cx="14420" cy="1080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4400" cy="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10800" y="9840"/>
              <a:ext cx="3600" cy="480"/>
              <a:chOff x="10800" y="9840"/>
              <a:chExt cx="3600" cy="480"/>
            </a:xfrm>
          </p:grpSpPr>
          <p:sp>
            <p:nvSpPr>
              <p:cNvPr id="15" name="Freeform 8"/>
              <p:cNvSpPr>
                <a:spLocks/>
              </p:cNvSpPr>
              <p:nvPr/>
            </p:nvSpPr>
            <p:spPr bwMode="auto">
              <a:xfrm>
                <a:off x="10800" y="9840"/>
                <a:ext cx="3600" cy="480"/>
              </a:xfrm>
              <a:custGeom>
                <a:avLst/>
                <a:gdLst>
                  <a:gd name="T0" fmla="+- 0 10800 10800"/>
                  <a:gd name="T1" fmla="*/ T0 w 3600"/>
                  <a:gd name="T2" fmla="+- 0 10320 9840"/>
                  <a:gd name="T3" fmla="*/ 10320 h 480"/>
                  <a:gd name="T4" fmla="+- 0 14400 10800"/>
                  <a:gd name="T5" fmla="*/ T4 w 3600"/>
                  <a:gd name="T6" fmla="+- 0 10320 9840"/>
                  <a:gd name="T7" fmla="*/ 10320 h 480"/>
                  <a:gd name="T8" fmla="+- 0 14400 10800"/>
                  <a:gd name="T9" fmla="*/ T8 w 3600"/>
                  <a:gd name="T10" fmla="+- 0 9840 9840"/>
                  <a:gd name="T11" fmla="*/ 9840 h 480"/>
                  <a:gd name="T12" fmla="+- 0 10800 10800"/>
                  <a:gd name="T13" fmla="*/ T12 w 3600"/>
                  <a:gd name="T14" fmla="+- 0 9840 9840"/>
                  <a:gd name="T15" fmla="*/ 9840 h 480"/>
                  <a:gd name="T16" fmla="+- 0 10800 10800"/>
                  <a:gd name="T17" fmla="*/ T16 w 3600"/>
                  <a:gd name="T18" fmla="+- 0 10320 9840"/>
                  <a:gd name="T19" fmla="*/ 10320 h 480"/>
                </a:gdLst>
                <a:ahLst/>
                <a:cxnLst>
                  <a:cxn ang="0">
                    <a:pos x="T1" y="T3"/>
                  </a:cxn>
                  <a:cxn ang="0">
                    <a:pos x="T5" y="T7"/>
                  </a:cxn>
                  <a:cxn ang="0">
                    <a:pos x="T9" y="T11"/>
                  </a:cxn>
                  <a:cxn ang="0">
                    <a:pos x="T13" y="T15"/>
                  </a:cxn>
                  <a:cxn ang="0">
                    <a:pos x="T17" y="T19"/>
                  </a:cxn>
                </a:cxnLst>
                <a:rect l="0" t="0" r="r" b="b"/>
                <a:pathLst>
                  <a:path w="3600" h="480">
                    <a:moveTo>
                      <a:pt x="0" y="480"/>
                    </a:moveTo>
                    <a:lnTo>
                      <a:pt x="3600" y="480"/>
                    </a:lnTo>
                    <a:lnTo>
                      <a:pt x="3600" y="0"/>
                    </a:lnTo>
                    <a:lnTo>
                      <a:pt x="0" y="0"/>
                    </a:lnTo>
                    <a:lnTo>
                      <a:pt x="0" y="4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dirty="0" smtClean="0"/>
                  <a:t>November 2013</a:t>
                </a:r>
                <a:endParaRPr lang="en-US" dirty="0"/>
              </a:p>
            </p:txBody>
          </p:sp>
        </p:grpSp>
        <p:grpSp>
          <p:nvGrpSpPr>
            <p:cNvPr id="11" name="Group 9"/>
            <p:cNvGrpSpPr>
              <a:grpSpLocks/>
            </p:cNvGrpSpPr>
            <p:nvPr/>
          </p:nvGrpSpPr>
          <p:grpSpPr bwMode="auto">
            <a:xfrm>
              <a:off x="4320" y="5640"/>
              <a:ext cx="10080" cy="2160"/>
              <a:chOff x="4320" y="5640"/>
              <a:chExt cx="10080" cy="2160"/>
            </a:xfrm>
          </p:grpSpPr>
          <p:sp>
            <p:nvSpPr>
              <p:cNvPr id="14" name="Freeform 10"/>
              <p:cNvSpPr>
                <a:spLocks/>
              </p:cNvSpPr>
              <p:nvPr/>
            </p:nvSpPr>
            <p:spPr bwMode="auto">
              <a:xfrm>
                <a:off x="4320" y="5640"/>
                <a:ext cx="10080" cy="2160"/>
              </a:xfrm>
              <a:custGeom>
                <a:avLst/>
                <a:gdLst>
                  <a:gd name="T0" fmla="+- 0 4320 4320"/>
                  <a:gd name="T1" fmla="*/ T0 w 10080"/>
                  <a:gd name="T2" fmla="+- 0 7800 5640"/>
                  <a:gd name="T3" fmla="*/ 7800 h 2160"/>
                  <a:gd name="T4" fmla="+- 0 14400 4320"/>
                  <a:gd name="T5" fmla="*/ T4 w 10080"/>
                  <a:gd name="T6" fmla="+- 0 7800 5640"/>
                  <a:gd name="T7" fmla="*/ 7800 h 2160"/>
                  <a:gd name="T8" fmla="+- 0 14400 4320"/>
                  <a:gd name="T9" fmla="*/ T8 w 10080"/>
                  <a:gd name="T10" fmla="+- 0 5640 5640"/>
                  <a:gd name="T11" fmla="*/ 5640 h 2160"/>
                  <a:gd name="T12" fmla="+- 0 4320 4320"/>
                  <a:gd name="T13" fmla="*/ T12 w 10080"/>
                  <a:gd name="T14" fmla="+- 0 5640 5640"/>
                  <a:gd name="T15" fmla="*/ 5640 h 2160"/>
                  <a:gd name="T16" fmla="+- 0 4320 4320"/>
                  <a:gd name="T17" fmla="*/ T16 w 10080"/>
                  <a:gd name="T18" fmla="+- 0 7800 5640"/>
                  <a:gd name="T19" fmla="*/ 7800 h 2160"/>
                </a:gdLst>
                <a:ahLst/>
                <a:cxnLst>
                  <a:cxn ang="0">
                    <a:pos x="T1" y="T3"/>
                  </a:cxn>
                  <a:cxn ang="0">
                    <a:pos x="T5" y="T7"/>
                  </a:cxn>
                  <a:cxn ang="0">
                    <a:pos x="T9" y="T11"/>
                  </a:cxn>
                  <a:cxn ang="0">
                    <a:pos x="T13" y="T15"/>
                  </a:cxn>
                  <a:cxn ang="0">
                    <a:pos x="T17" y="T19"/>
                  </a:cxn>
                </a:cxnLst>
                <a:rect l="0" t="0" r="r" b="b"/>
                <a:pathLst>
                  <a:path w="10080" h="2160">
                    <a:moveTo>
                      <a:pt x="0" y="2160"/>
                    </a:moveTo>
                    <a:lnTo>
                      <a:pt x="10080" y="2160"/>
                    </a:lnTo>
                    <a:lnTo>
                      <a:pt x="10080" y="0"/>
                    </a:lnTo>
                    <a:lnTo>
                      <a:pt x="0" y="0"/>
                    </a:lnTo>
                    <a:lnTo>
                      <a:pt x="0" y="21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2" name="Group 11"/>
            <p:cNvGrpSpPr>
              <a:grpSpLocks/>
            </p:cNvGrpSpPr>
            <p:nvPr/>
          </p:nvGrpSpPr>
          <p:grpSpPr bwMode="auto">
            <a:xfrm>
              <a:off x="0" y="4440"/>
              <a:ext cx="5400" cy="1680"/>
              <a:chOff x="0" y="4440"/>
              <a:chExt cx="5400" cy="1680"/>
            </a:xfrm>
          </p:grpSpPr>
          <p:sp>
            <p:nvSpPr>
              <p:cNvPr id="13" name="Freeform 12"/>
              <p:cNvSpPr>
                <a:spLocks/>
              </p:cNvSpPr>
              <p:nvPr/>
            </p:nvSpPr>
            <p:spPr bwMode="auto">
              <a:xfrm>
                <a:off x="0" y="4440"/>
                <a:ext cx="5400" cy="1680"/>
              </a:xfrm>
              <a:custGeom>
                <a:avLst/>
                <a:gdLst>
                  <a:gd name="T0" fmla="*/ 0 w 5400"/>
                  <a:gd name="T1" fmla="+- 0 6120 4440"/>
                  <a:gd name="T2" fmla="*/ 6120 h 1680"/>
                  <a:gd name="T3" fmla="*/ 5400 w 5400"/>
                  <a:gd name="T4" fmla="+- 0 6120 4440"/>
                  <a:gd name="T5" fmla="*/ 6120 h 1680"/>
                  <a:gd name="T6" fmla="*/ 5400 w 5400"/>
                  <a:gd name="T7" fmla="+- 0 4440 4440"/>
                  <a:gd name="T8" fmla="*/ 4440 h 1680"/>
                  <a:gd name="T9" fmla="*/ 0 w 5400"/>
                  <a:gd name="T10" fmla="+- 0 4440 4440"/>
                  <a:gd name="T11" fmla="*/ 4440 h 1680"/>
                  <a:gd name="T12" fmla="*/ 0 w 5400"/>
                  <a:gd name="T13" fmla="+- 0 6120 4440"/>
                  <a:gd name="T14" fmla="*/ 6120 h 1680"/>
                </a:gdLst>
                <a:ahLst/>
                <a:cxnLst>
                  <a:cxn ang="0">
                    <a:pos x="T0" y="T2"/>
                  </a:cxn>
                  <a:cxn ang="0">
                    <a:pos x="T3" y="T5"/>
                  </a:cxn>
                  <a:cxn ang="0">
                    <a:pos x="T6" y="T8"/>
                  </a:cxn>
                  <a:cxn ang="0">
                    <a:pos x="T9" y="T11"/>
                  </a:cxn>
                  <a:cxn ang="0">
                    <a:pos x="T12" y="T14"/>
                  </a:cxn>
                </a:cxnLst>
                <a:rect l="0" t="0" r="r" b="b"/>
                <a:pathLst>
                  <a:path w="5400" h="1680">
                    <a:moveTo>
                      <a:pt x="0" y="1680"/>
                    </a:moveTo>
                    <a:lnTo>
                      <a:pt x="5400" y="1680"/>
                    </a:lnTo>
                    <a:lnTo>
                      <a:pt x="5400" y="0"/>
                    </a:lnTo>
                    <a:lnTo>
                      <a:pt x="0" y="0"/>
                    </a:lnTo>
                    <a:lnTo>
                      <a:pt x="0" y="1680"/>
                    </a:lnTo>
                    <a:close/>
                  </a:path>
                </a:pathLst>
              </a:custGeom>
              <a:solidFill>
                <a:srgbClr val="AC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4844"/>
                <a:ext cx="3774" cy="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6" name="TextBox 15"/>
          <p:cNvSpPr txBox="1"/>
          <p:nvPr/>
        </p:nvSpPr>
        <p:spPr>
          <a:xfrm>
            <a:off x="3581401" y="3810000"/>
            <a:ext cx="5105400" cy="830997"/>
          </a:xfrm>
          <a:prstGeom prst="rect">
            <a:avLst/>
          </a:prstGeom>
          <a:noFill/>
        </p:spPr>
        <p:txBody>
          <a:bodyPr wrap="square" rtlCol="0">
            <a:spAutoFit/>
          </a:bodyPr>
          <a:lstStyle/>
          <a:p>
            <a:pPr algn="r"/>
            <a:r>
              <a:rPr lang="en-US" sz="2400" dirty="0" smtClean="0">
                <a:solidFill>
                  <a:schemeClr val="bg1"/>
                </a:solidFill>
              </a:rPr>
              <a:t>Financial Health Committee</a:t>
            </a:r>
          </a:p>
          <a:p>
            <a:pPr algn="r"/>
            <a:r>
              <a:rPr lang="en-US" sz="2400" dirty="0" smtClean="0">
                <a:solidFill>
                  <a:schemeClr val="bg1"/>
                </a:solidFill>
              </a:rPr>
              <a:t>Campus Forum Presentation</a:t>
            </a:r>
            <a:endParaRPr lang="en-US" sz="2400" dirty="0">
              <a:solidFill>
                <a:schemeClr val="bg1"/>
              </a:solidFill>
            </a:endParaRPr>
          </a:p>
        </p:txBody>
      </p:sp>
    </p:spTree>
    <p:extLst>
      <p:ext uri="{BB962C8B-B14F-4D97-AF65-F5344CB8AC3E}">
        <p14:creationId xmlns:p14="http://schemas.microsoft.com/office/powerpoint/2010/main" val="280230433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Core Committee Members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304800" y="1143000"/>
            <a:ext cx="4191000" cy="4801314"/>
          </a:xfrm>
          <a:prstGeom prst="rect">
            <a:avLst/>
          </a:prstGeom>
          <a:noFill/>
        </p:spPr>
        <p:txBody>
          <a:bodyPr wrap="square" rtlCol="0">
            <a:spAutoFit/>
          </a:bodyPr>
          <a:lstStyle/>
          <a:p>
            <a:pPr marL="342900" indent="-342900">
              <a:lnSpc>
                <a:spcPct val="113000"/>
              </a:lnSpc>
              <a:spcBef>
                <a:spcPts val="600"/>
              </a:spcBef>
              <a:spcAft>
                <a:spcPts val="600"/>
              </a:spcAft>
              <a:buFont typeface="Arial" panose="020B0604020202020204" pitchFamily="34" charset="0"/>
              <a:buChar char="•"/>
            </a:pPr>
            <a:r>
              <a:rPr lang="en-US" sz="2000" dirty="0" smtClean="0"/>
              <a:t>John </a:t>
            </a:r>
            <a:r>
              <a:rPr lang="en-US" sz="2000" dirty="0"/>
              <a:t>Sauk, Dean, Dentistry, CHAIR </a:t>
            </a:r>
          </a:p>
          <a:p>
            <a:pPr marL="342900" indent="-342900">
              <a:lnSpc>
                <a:spcPct val="113000"/>
              </a:lnSpc>
              <a:spcBef>
                <a:spcPts val="600"/>
              </a:spcBef>
              <a:spcAft>
                <a:spcPts val="600"/>
              </a:spcAft>
              <a:buFont typeface="Arial" panose="020B0604020202020204" pitchFamily="34" charset="0"/>
              <a:buChar char="•"/>
            </a:pPr>
            <a:r>
              <a:rPr lang="en-US" sz="2000" dirty="0"/>
              <a:t>Burt </a:t>
            </a:r>
            <a:r>
              <a:rPr lang="en-US" sz="2000" dirty="0" err="1"/>
              <a:t>Deustch</a:t>
            </a:r>
            <a:r>
              <a:rPr lang="en-US" sz="2000" dirty="0"/>
              <a:t>, ULF</a:t>
            </a:r>
          </a:p>
          <a:p>
            <a:pPr marL="342900" indent="-342900">
              <a:lnSpc>
                <a:spcPct val="113000"/>
              </a:lnSpc>
              <a:spcBef>
                <a:spcPts val="600"/>
              </a:spcBef>
              <a:spcAft>
                <a:spcPts val="600"/>
              </a:spcAft>
              <a:buFont typeface="Arial" panose="020B0604020202020204" pitchFamily="34" charset="0"/>
              <a:buChar char="•"/>
            </a:pPr>
            <a:r>
              <a:rPr lang="en-US" sz="2000" dirty="0"/>
              <a:t>Phoebe Wood, Trustee</a:t>
            </a:r>
          </a:p>
          <a:p>
            <a:pPr marL="342900" indent="-342900">
              <a:lnSpc>
                <a:spcPct val="113000"/>
              </a:lnSpc>
              <a:spcBef>
                <a:spcPts val="600"/>
              </a:spcBef>
              <a:spcAft>
                <a:spcPts val="600"/>
              </a:spcAft>
              <a:buFont typeface="Arial" panose="020B0604020202020204" pitchFamily="34" charset="0"/>
              <a:buChar char="•"/>
            </a:pPr>
            <a:r>
              <a:rPr lang="en-US" sz="2000" dirty="0"/>
              <a:t>Ed Glasscock, BOO</a:t>
            </a:r>
          </a:p>
          <a:p>
            <a:pPr marL="342900" indent="-342900">
              <a:lnSpc>
                <a:spcPct val="113000"/>
              </a:lnSpc>
              <a:spcBef>
                <a:spcPts val="600"/>
              </a:spcBef>
              <a:spcAft>
                <a:spcPts val="600"/>
              </a:spcAft>
              <a:buFont typeface="Arial" panose="020B0604020202020204" pitchFamily="34" charset="0"/>
              <a:buChar char="•"/>
            </a:pPr>
            <a:r>
              <a:rPr lang="en-US" sz="2000" dirty="0"/>
              <a:t>Susan </a:t>
            </a:r>
            <a:r>
              <a:rPr lang="en-US" sz="2000" dirty="0" err="1"/>
              <a:t>Howarth</a:t>
            </a:r>
            <a:r>
              <a:rPr lang="en-US" sz="2000" dirty="0"/>
              <a:t>, VPF</a:t>
            </a:r>
          </a:p>
          <a:p>
            <a:pPr marL="342900" indent="-342900">
              <a:lnSpc>
                <a:spcPct val="113000"/>
              </a:lnSpc>
              <a:spcBef>
                <a:spcPts val="600"/>
              </a:spcBef>
              <a:spcAft>
                <a:spcPts val="600"/>
              </a:spcAft>
              <a:buFont typeface="Arial" panose="020B0604020202020204" pitchFamily="34" charset="0"/>
              <a:buChar char="•"/>
            </a:pPr>
            <a:r>
              <a:rPr lang="en-US" sz="2000" dirty="0"/>
              <a:t>Stephan Gohmann, COB</a:t>
            </a:r>
          </a:p>
          <a:p>
            <a:pPr marL="342900" indent="-342900">
              <a:lnSpc>
                <a:spcPct val="113000"/>
              </a:lnSpc>
              <a:spcBef>
                <a:spcPts val="600"/>
              </a:spcBef>
              <a:spcAft>
                <a:spcPts val="600"/>
              </a:spcAft>
              <a:buFont typeface="Arial" panose="020B0604020202020204" pitchFamily="34" charset="0"/>
              <a:buChar char="•"/>
            </a:pPr>
            <a:r>
              <a:rPr lang="en-US" sz="2000" dirty="0"/>
              <a:t>David Martin, Purchasing, VPBA</a:t>
            </a:r>
          </a:p>
          <a:p>
            <a:pPr marL="342900" indent="-342900">
              <a:lnSpc>
                <a:spcPct val="113000"/>
              </a:lnSpc>
              <a:spcBef>
                <a:spcPts val="600"/>
              </a:spcBef>
              <a:spcAft>
                <a:spcPts val="600"/>
              </a:spcAft>
              <a:buFont typeface="Arial" panose="020B0604020202020204" pitchFamily="34" charset="0"/>
              <a:buChar char="•"/>
            </a:pPr>
            <a:r>
              <a:rPr lang="en-US" sz="2000" dirty="0"/>
              <a:t>Michael </a:t>
            </a:r>
            <a:r>
              <a:rPr lang="en-US" sz="2000" dirty="0" err="1"/>
              <a:t>Mardis</a:t>
            </a:r>
            <a:r>
              <a:rPr lang="en-US" sz="2000" dirty="0"/>
              <a:t>, </a:t>
            </a:r>
            <a:r>
              <a:rPr lang="en-US" sz="2000" dirty="0" smtClean="0"/>
              <a:t>VPSA</a:t>
            </a:r>
          </a:p>
          <a:p>
            <a:pPr marL="342900" indent="-342900">
              <a:lnSpc>
                <a:spcPct val="113000"/>
              </a:lnSpc>
              <a:spcBef>
                <a:spcPts val="600"/>
              </a:spcBef>
              <a:spcAft>
                <a:spcPts val="600"/>
              </a:spcAft>
              <a:buFont typeface="Arial" panose="020B0604020202020204" pitchFamily="34" charset="0"/>
              <a:buChar char="•"/>
            </a:pPr>
            <a:r>
              <a:rPr lang="en-US" sz="2000" dirty="0"/>
              <a:t>Avery </a:t>
            </a:r>
            <a:r>
              <a:rPr lang="en-US" sz="2000" dirty="0" err="1"/>
              <a:t>Kolers</a:t>
            </a:r>
            <a:r>
              <a:rPr lang="en-US" sz="2000" dirty="0"/>
              <a:t>, Philosophy, A&amp;S </a:t>
            </a:r>
            <a:r>
              <a:rPr lang="en-US" sz="2000" dirty="0" smtClean="0"/>
              <a:t>Faculty</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9" name="TextBox 8"/>
          <p:cNvSpPr txBox="1"/>
          <p:nvPr/>
        </p:nvSpPr>
        <p:spPr>
          <a:xfrm>
            <a:off x="4648201" y="1142999"/>
            <a:ext cx="4419599" cy="4644348"/>
          </a:xfrm>
          <a:prstGeom prst="rect">
            <a:avLst/>
          </a:prstGeom>
          <a:noFill/>
        </p:spPr>
        <p:txBody>
          <a:bodyPr wrap="square" rtlCol="0">
            <a:spAutoFit/>
          </a:bodyPr>
          <a:lstStyle/>
          <a:p>
            <a:pPr marL="342900" indent="-342900">
              <a:lnSpc>
                <a:spcPct val="113000"/>
              </a:lnSpc>
              <a:spcBef>
                <a:spcPts val="1200"/>
              </a:spcBef>
              <a:spcAft>
                <a:spcPts val="600"/>
              </a:spcAft>
              <a:buFont typeface="Arial" panose="020B0604020202020204" pitchFamily="34" charset="0"/>
              <a:buChar char="•"/>
            </a:pPr>
            <a:r>
              <a:rPr lang="en-US" sz="2000" dirty="0" smtClean="0"/>
              <a:t>Mitchell </a:t>
            </a:r>
            <a:r>
              <a:rPr lang="en-US" sz="2000" dirty="0"/>
              <a:t>Payne, VPBA </a:t>
            </a:r>
          </a:p>
          <a:p>
            <a:pPr marL="342900" indent="-342900">
              <a:lnSpc>
                <a:spcPct val="113000"/>
              </a:lnSpc>
              <a:spcBef>
                <a:spcPts val="1200"/>
              </a:spcBef>
              <a:spcAft>
                <a:spcPts val="600"/>
              </a:spcAft>
              <a:buFont typeface="Arial" panose="020B0604020202020204" pitchFamily="34" charset="0"/>
              <a:buChar char="•"/>
            </a:pPr>
            <a:r>
              <a:rPr lang="en-US" sz="2000" dirty="0"/>
              <a:t>Maurice Snook, EVPHA</a:t>
            </a:r>
          </a:p>
          <a:p>
            <a:pPr marL="342900" indent="-342900">
              <a:lnSpc>
                <a:spcPct val="113000"/>
              </a:lnSpc>
              <a:spcBef>
                <a:spcPts val="1200"/>
              </a:spcBef>
              <a:spcAft>
                <a:spcPts val="600"/>
              </a:spcAft>
              <a:buFont typeface="Arial" panose="020B0604020202020204" pitchFamily="34" charset="0"/>
              <a:buChar char="•"/>
            </a:pPr>
            <a:r>
              <a:rPr lang="en-US" sz="2000" dirty="0"/>
              <a:t>Greg </a:t>
            </a:r>
            <a:r>
              <a:rPr lang="en-US" sz="2000" dirty="0" err="1"/>
              <a:t>Postel</a:t>
            </a:r>
            <a:r>
              <a:rPr lang="en-US" sz="2000" dirty="0"/>
              <a:t>, Diag. Rad., Medicine Faculty</a:t>
            </a:r>
          </a:p>
          <a:p>
            <a:pPr marL="342900" indent="-342900">
              <a:lnSpc>
                <a:spcPct val="113000"/>
              </a:lnSpc>
              <a:spcBef>
                <a:spcPts val="1200"/>
              </a:spcBef>
              <a:spcAft>
                <a:spcPts val="600"/>
              </a:spcAft>
              <a:buFont typeface="Arial" panose="020B0604020202020204" pitchFamily="34" charset="0"/>
              <a:buChar char="•"/>
            </a:pPr>
            <a:r>
              <a:rPr lang="en-US" sz="2000" dirty="0"/>
              <a:t>Austin </a:t>
            </a:r>
            <a:r>
              <a:rPr lang="en-US" sz="2000" dirty="0" err="1"/>
              <a:t>Schwenker</a:t>
            </a:r>
            <a:r>
              <a:rPr lang="en-US" sz="2000" dirty="0"/>
              <a:t>, Student</a:t>
            </a:r>
          </a:p>
          <a:p>
            <a:pPr marL="342900" indent="-342900">
              <a:lnSpc>
                <a:spcPct val="113000"/>
              </a:lnSpc>
              <a:spcBef>
                <a:spcPts val="1200"/>
              </a:spcBef>
              <a:spcAft>
                <a:spcPts val="600"/>
              </a:spcAft>
              <a:buFont typeface="Arial" panose="020B0604020202020204" pitchFamily="34" charset="0"/>
              <a:buChar char="•"/>
            </a:pPr>
            <a:r>
              <a:rPr lang="en-US" sz="2000" dirty="0"/>
              <a:t>Timothy Lau, Graduate Student </a:t>
            </a:r>
          </a:p>
          <a:p>
            <a:pPr marL="342900" indent="-342900">
              <a:lnSpc>
                <a:spcPct val="113000"/>
              </a:lnSpc>
              <a:spcBef>
                <a:spcPts val="1200"/>
              </a:spcBef>
              <a:spcAft>
                <a:spcPts val="600"/>
              </a:spcAft>
              <a:buFont typeface="Arial" panose="020B0604020202020204" pitchFamily="34" charset="0"/>
              <a:buChar char="•"/>
            </a:pPr>
            <a:r>
              <a:rPr lang="en-US" sz="2000" dirty="0"/>
              <a:t>Lisa London, VPHR</a:t>
            </a:r>
          </a:p>
          <a:p>
            <a:pPr marL="342900" indent="-342900">
              <a:lnSpc>
                <a:spcPct val="113000"/>
              </a:lnSpc>
              <a:spcBef>
                <a:spcPts val="1200"/>
              </a:spcBef>
              <a:spcAft>
                <a:spcPts val="600"/>
              </a:spcAft>
              <a:buFont typeface="Arial" panose="020B0604020202020204" pitchFamily="34" charset="0"/>
              <a:buChar char="•"/>
            </a:pPr>
            <a:r>
              <a:rPr lang="en-US" sz="2000" dirty="0"/>
              <a:t>Melissa </a:t>
            </a:r>
            <a:r>
              <a:rPr lang="en-US" sz="2000" dirty="0" err="1"/>
              <a:t>Shuter</a:t>
            </a:r>
            <a:r>
              <a:rPr lang="en-US" sz="2000" dirty="0"/>
              <a:t>, VPBA, Staff Senate</a:t>
            </a:r>
          </a:p>
          <a:p>
            <a:pPr marL="342900"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19358900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84775"/>
          </a:xfrm>
          <a:prstGeom prst="rect">
            <a:avLst/>
          </a:prstGeom>
          <a:noFill/>
        </p:spPr>
        <p:txBody>
          <a:bodyPr wrap="square" rtlCol="0">
            <a:spAutoFit/>
          </a:bodyPr>
          <a:lstStyle/>
          <a:p>
            <a:r>
              <a:rPr lang="en-US" sz="3200" dirty="0" smtClean="0">
                <a:solidFill>
                  <a:srgbClr val="DA0000"/>
                </a:solidFill>
                <a:latin typeface="Arial" pitchFamily="34" charset="0"/>
                <a:cs typeface="Arial" pitchFamily="34" charset="0"/>
              </a:rPr>
              <a:t>Committee’s Charge</a:t>
            </a:r>
            <a:endParaRPr lang="en-US" sz="3200" dirty="0">
              <a:solidFill>
                <a:srgbClr val="DA0000"/>
              </a:solidFill>
              <a:latin typeface="Arial" pitchFamily="34" charset="0"/>
              <a:cs typeface="Arial" pitchFamily="34" charset="0"/>
            </a:endParaRPr>
          </a:p>
        </p:txBody>
      </p:sp>
      <p:sp>
        <p:nvSpPr>
          <p:cNvPr id="13" name="TextBox 12"/>
          <p:cNvSpPr txBox="1"/>
          <p:nvPr/>
        </p:nvSpPr>
        <p:spPr>
          <a:xfrm>
            <a:off x="838200" y="1371600"/>
            <a:ext cx="7620000" cy="3163943"/>
          </a:xfrm>
          <a:prstGeom prst="rect">
            <a:avLst/>
          </a:prstGeom>
          <a:noFill/>
        </p:spPr>
        <p:txBody>
          <a:bodyPr wrap="square" rtlCol="0">
            <a:spAutoFit/>
          </a:bodyPr>
          <a:lstStyle/>
          <a:p>
            <a:pPr lvl="0">
              <a:lnSpc>
                <a:spcPct val="114000"/>
              </a:lnSpc>
              <a:spcBef>
                <a:spcPts val="1200"/>
              </a:spcBef>
              <a:spcAft>
                <a:spcPts val="1200"/>
              </a:spcAft>
            </a:pPr>
            <a:r>
              <a:rPr lang="en-US" sz="2000" dirty="0" smtClean="0"/>
              <a:t>The Committee was charged with examining issues aimed at improving the financial health of the University of Louisville:</a:t>
            </a:r>
          </a:p>
          <a:p>
            <a:pPr marL="342900" lvl="0" indent="-342900">
              <a:lnSpc>
                <a:spcPct val="114000"/>
              </a:lnSpc>
              <a:spcBef>
                <a:spcPts val="1200"/>
              </a:spcBef>
              <a:spcAft>
                <a:spcPts val="1200"/>
              </a:spcAft>
              <a:buFont typeface="Arial" pitchFamily="34" charset="0"/>
              <a:buChar char="•"/>
            </a:pPr>
            <a:r>
              <a:rPr lang="en-US" sz="2000" dirty="0" smtClean="0"/>
              <a:t>What is the most effective and efficient model for budgeting campus financial resources?</a:t>
            </a:r>
          </a:p>
          <a:p>
            <a:pPr marL="342900" lvl="0" indent="-342900">
              <a:lnSpc>
                <a:spcPct val="114000"/>
              </a:lnSpc>
              <a:spcBef>
                <a:spcPts val="1200"/>
              </a:spcBef>
              <a:spcAft>
                <a:spcPts val="1200"/>
              </a:spcAft>
              <a:buFont typeface="Arial" pitchFamily="34" charset="0"/>
              <a:buChar char="•"/>
            </a:pPr>
            <a:r>
              <a:rPr lang="en-US" sz="2000" dirty="0" smtClean="0"/>
              <a:t>How </a:t>
            </a:r>
            <a:r>
              <a:rPr lang="en-US" sz="2000" dirty="0"/>
              <a:t>can the </a:t>
            </a:r>
            <a:r>
              <a:rPr lang="en-US" sz="2000" dirty="0" smtClean="0"/>
              <a:t>University of Louisville </a:t>
            </a:r>
            <a:r>
              <a:rPr lang="en-US" sz="2000" dirty="0"/>
              <a:t>deliver its core business services (HR, IT, accounting</a:t>
            </a:r>
            <a:r>
              <a:rPr lang="en-US" sz="2000" dirty="0" smtClean="0"/>
              <a:t>, procurement, </a:t>
            </a:r>
            <a:r>
              <a:rPr lang="en-US" sz="2000" dirty="0"/>
              <a:t>etc.) in the most effective and efficient manner possible</a:t>
            </a:r>
            <a:r>
              <a:rPr lang="en-US" sz="2000" dirty="0" smtClean="0"/>
              <a:t>?</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39451863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84775"/>
          </a:xfrm>
          <a:prstGeom prst="rect">
            <a:avLst/>
          </a:prstGeom>
          <a:noFill/>
        </p:spPr>
        <p:txBody>
          <a:bodyPr wrap="square" rtlCol="0">
            <a:spAutoFit/>
          </a:bodyPr>
          <a:lstStyle/>
          <a:p>
            <a:r>
              <a:rPr lang="en-US" sz="3200" dirty="0" smtClean="0">
                <a:solidFill>
                  <a:srgbClr val="DA0000"/>
                </a:solidFill>
                <a:latin typeface="Arial" pitchFamily="34" charset="0"/>
                <a:cs typeface="Arial" pitchFamily="34" charset="0"/>
              </a:rPr>
              <a:t>Current Budget Model</a:t>
            </a:r>
            <a:endParaRPr lang="en-US" sz="3200" dirty="0">
              <a:solidFill>
                <a:srgbClr val="DA0000"/>
              </a:solidFill>
              <a:latin typeface="Arial" pitchFamily="34" charset="0"/>
              <a:cs typeface="Arial" pitchFamily="34" charset="0"/>
            </a:endParaRPr>
          </a:p>
        </p:txBody>
      </p:sp>
      <p:sp>
        <p:nvSpPr>
          <p:cNvPr id="13" name="TextBox 12"/>
          <p:cNvSpPr txBox="1"/>
          <p:nvPr/>
        </p:nvSpPr>
        <p:spPr>
          <a:xfrm>
            <a:off x="838200" y="1219200"/>
            <a:ext cx="7620000" cy="4768998"/>
          </a:xfrm>
          <a:prstGeom prst="rect">
            <a:avLst/>
          </a:prstGeom>
          <a:noFill/>
        </p:spPr>
        <p:txBody>
          <a:bodyPr wrap="square" rtlCol="0">
            <a:spAutoFit/>
          </a:bodyPr>
          <a:lstStyle/>
          <a:p>
            <a:pPr marL="342900" lvl="0" indent="-342900">
              <a:lnSpc>
                <a:spcPct val="114000"/>
              </a:lnSpc>
              <a:spcBef>
                <a:spcPts val="1200"/>
              </a:spcBef>
              <a:spcAft>
                <a:spcPts val="1200"/>
              </a:spcAft>
              <a:buFont typeface="Arial" pitchFamily="34" charset="0"/>
              <a:buChar char="•"/>
            </a:pPr>
            <a:r>
              <a:rPr lang="en-US" sz="2000" dirty="0" smtClean="0"/>
              <a:t>Provides predictability </a:t>
            </a:r>
            <a:r>
              <a:rPr lang="en-US" sz="2000" dirty="0"/>
              <a:t>in planning and executing </a:t>
            </a:r>
            <a:r>
              <a:rPr lang="en-US" sz="2000" dirty="0" smtClean="0"/>
              <a:t>long </a:t>
            </a:r>
            <a:r>
              <a:rPr lang="en-US" sz="2000" dirty="0"/>
              <a:t>term </a:t>
            </a:r>
            <a:r>
              <a:rPr lang="en-US" sz="2000" dirty="0" smtClean="0"/>
              <a:t>plans</a:t>
            </a:r>
          </a:p>
          <a:p>
            <a:pPr marL="342900" lvl="0" indent="-342900">
              <a:lnSpc>
                <a:spcPct val="114000"/>
              </a:lnSpc>
              <a:spcBef>
                <a:spcPts val="1200"/>
              </a:spcBef>
              <a:spcAft>
                <a:spcPts val="1200"/>
              </a:spcAft>
              <a:buFont typeface="Arial" pitchFamily="34" charset="0"/>
              <a:buChar char="•"/>
            </a:pPr>
            <a:r>
              <a:rPr lang="en-US" sz="2000" dirty="0"/>
              <a:t>Budgets do not vary significantly from year to </a:t>
            </a:r>
            <a:r>
              <a:rPr lang="en-US" sz="2000" dirty="0" smtClean="0"/>
              <a:t>year, creating stability</a:t>
            </a:r>
          </a:p>
          <a:p>
            <a:pPr marL="342900" lvl="0" indent="-342900">
              <a:lnSpc>
                <a:spcPct val="114000"/>
              </a:lnSpc>
              <a:spcBef>
                <a:spcPts val="1200"/>
              </a:spcBef>
              <a:spcAft>
                <a:spcPts val="1200"/>
              </a:spcAft>
              <a:buFont typeface="Arial" pitchFamily="34" charset="0"/>
              <a:buChar char="•"/>
            </a:pPr>
            <a:r>
              <a:rPr lang="en-US" sz="2000" dirty="0" smtClean="0"/>
              <a:t>Does </a:t>
            </a:r>
            <a:r>
              <a:rPr lang="en-US" sz="2000" dirty="0"/>
              <a:t>not </a:t>
            </a:r>
            <a:r>
              <a:rPr lang="en-US" sz="2000" dirty="0" smtClean="0"/>
              <a:t>take </a:t>
            </a:r>
            <a:r>
              <a:rPr lang="en-US" sz="2000" dirty="0"/>
              <a:t>into consideration changes in enrollments, </a:t>
            </a:r>
            <a:r>
              <a:rPr lang="en-US" sz="2000" dirty="0" smtClean="0"/>
              <a:t>shifts </a:t>
            </a:r>
            <a:r>
              <a:rPr lang="en-US" sz="2000" dirty="0"/>
              <a:t>in strategic priorities, or evolving student demands and interests. </a:t>
            </a:r>
            <a:endParaRPr lang="en-US" sz="2000" dirty="0" smtClean="0"/>
          </a:p>
          <a:p>
            <a:pPr marL="342900" lvl="0" indent="-342900">
              <a:lnSpc>
                <a:spcPct val="114000"/>
              </a:lnSpc>
              <a:spcBef>
                <a:spcPts val="1200"/>
              </a:spcBef>
              <a:spcAft>
                <a:spcPts val="1200"/>
              </a:spcAft>
              <a:buFont typeface="Arial" pitchFamily="34" charset="0"/>
              <a:buChar char="•"/>
            </a:pPr>
            <a:r>
              <a:rPr lang="en-US" sz="2000" dirty="0"/>
              <a:t>D</a:t>
            </a:r>
            <a:r>
              <a:rPr lang="en-US" sz="2000" dirty="0" smtClean="0"/>
              <a:t>oes </a:t>
            </a:r>
            <a:r>
              <a:rPr lang="en-US" sz="2000" dirty="0"/>
              <a:t>not effectively stimulate or incentivize innovation, cost-sharing, cost-reduction or revenue generation</a:t>
            </a:r>
            <a:endParaRPr lang="en-US" sz="2000" b="1" dirty="0" smtClean="0"/>
          </a:p>
          <a:p>
            <a:pPr marL="342900" lvl="0" indent="-342900">
              <a:lnSpc>
                <a:spcPct val="114000"/>
              </a:lnSpc>
              <a:spcBef>
                <a:spcPts val="1200"/>
              </a:spcBef>
              <a:spcAft>
                <a:spcPts val="1200"/>
              </a:spcAft>
              <a:buFont typeface="Arial" pitchFamily="34" charset="0"/>
              <a:buChar char="•"/>
            </a:pPr>
            <a:r>
              <a:rPr lang="en-US" sz="2000" dirty="0"/>
              <a:t>M</a:t>
            </a:r>
            <a:r>
              <a:rPr lang="en-US" sz="2000" dirty="0" smtClean="0"/>
              <a:t>ay </a:t>
            </a:r>
            <a:r>
              <a:rPr lang="en-US" sz="2000" dirty="0"/>
              <a:t>actually reward </a:t>
            </a:r>
            <a:r>
              <a:rPr lang="en-US" sz="2000" dirty="0" smtClean="0"/>
              <a:t>status quo</a:t>
            </a:r>
          </a:p>
          <a:p>
            <a:pPr marL="342900" lvl="0" indent="-342900">
              <a:lnSpc>
                <a:spcPct val="114000"/>
              </a:lnSpc>
              <a:spcBef>
                <a:spcPts val="1200"/>
              </a:spcBef>
              <a:spcAft>
                <a:spcPts val="1200"/>
              </a:spcAft>
              <a:buFont typeface="Arial" pitchFamily="34" charset="0"/>
              <a:buChar char="•"/>
            </a:pPr>
            <a:r>
              <a:rPr lang="en-US" sz="2000" dirty="0" smtClean="0"/>
              <a:t>Does not recognize different revenue and cost structures in HSC, non-HSC enterprise, and athletics</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65139423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584775"/>
          </a:xfrm>
          <a:prstGeom prst="rect">
            <a:avLst/>
          </a:prstGeom>
          <a:noFill/>
        </p:spPr>
        <p:txBody>
          <a:bodyPr wrap="square" rtlCol="0">
            <a:spAutoFit/>
          </a:bodyPr>
          <a:lstStyle/>
          <a:p>
            <a:r>
              <a:rPr lang="en-US" sz="3200" dirty="0" smtClean="0">
                <a:solidFill>
                  <a:srgbClr val="DA0000"/>
                </a:solidFill>
                <a:latin typeface="Arial" pitchFamily="34" charset="0"/>
                <a:cs typeface="Arial" pitchFamily="34" charset="0"/>
              </a:rPr>
              <a:t>Current Business Services Model</a:t>
            </a:r>
            <a:endParaRPr lang="en-US" sz="3200" dirty="0">
              <a:solidFill>
                <a:srgbClr val="DA0000"/>
              </a:solidFill>
              <a:latin typeface="Arial" pitchFamily="34" charset="0"/>
              <a:cs typeface="Arial" pitchFamily="34" charset="0"/>
            </a:endParaRPr>
          </a:p>
        </p:txBody>
      </p:sp>
      <p:sp>
        <p:nvSpPr>
          <p:cNvPr id="13" name="TextBox 12"/>
          <p:cNvSpPr txBox="1"/>
          <p:nvPr/>
        </p:nvSpPr>
        <p:spPr>
          <a:xfrm>
            <a:off x="838200" y="1219200"/>
            <a:ext cx="7620000" cy="4965975"/>
          </a:xfrm>
          <a:prstGeom prst="rect">
            <a:avLst/>
          </a:prstGeom>
          <a:noFill/>
        </p:spPr>
        <p:txBody>
          <a:bodyPr wrap="square" rtlCol="0">
            <a:spAutoFit/>
          </a:bodyPr>
          <a:lstStyle/>
          <a:p>
            <a:pPr marL="342900" lvl="0" indent="-342900">
              <a:lnSpc>
                <a:spcPct val="114000"/>
              </a:lnSpc>
              <a:spcBef>
                <a:spcPts val="1200"/>
              </a:spcBef>
              <a:spcAft>
                <a:spcPts val="600"/>
              </a:spcAft>
              <a:buFont typeface="Arial" pitchFamily="34" charset="0"/>
              <a:buChar char="•"/>
            </a:pPr>
            <a:r>
              <a:rPr lang="en-US" sz="2000" dirty="0" smtClean="0"/>
              <a:t>HR, </a:t>
            </a:r>
            <a:r>
              <a:rPr lang="en-US" sz="2000" dirty="0"/>
              <a:t>financial </a:t>
            </a:r>
            <a:r>
              <a:rPr lang="en-US" sz="2000" dirty="0" smtClean="0"/>
              <a:t>management, </a:t>
            </a:r>
            <a:r>
              <a:rPr lang="en-US" sz="2000" dirty="0"/>
              <a:t>and </a:t>
            </a:r>
            <a:r>
              <a:rPr lang="en-US" sz="2000" dirty="0" smtClean="0"/>
              <a:t>IT support </a:t>
            </a:r>
            <a:r>
              <a:rPr lang="en-US" sz="2000" dirty="0"/>
              <a:t>are </a:t>
            </a:r>
            <a:r>
              <a:rPr lang="en-US" sz="2000" dirty="0" smtClean="0"/>
              <a:t>highly decentralized</a:t>
            </a:r>
          </a:p>
          <a:p>
            <a:pPr marL="342900" lvl="0" indent="-342900">
              <a:lnSpc>
                <a:spcPct val="114000"/>
              </a:lnSpc>
              <a:spcBef>
                <a:spcPts val="1200"/>
              </a:spcBef>
              <a:spcAft>
                <a:spcPts val="600"/>
              </a:spcAft>
              <a:buFont typeface="Arial" pitchFamily="34" charset="0"/>
              <a:buChar char="•"/>
            </a:pPr>
            <a:r>
              <a:rPr lang="en-US" sz="2000" dirty="0"/>
              <a:t>S</a:t>
            </a:r>
            <a:r>
              <a:rPr lang="en-US" sz="2000" dirty="0" smtClean="0"/>
              <a:t>ervice </a:t>
            </a:r>
            <a:r>
              <a:rPr lang="en-US" sz="2000" dirty="0"/>
              <a:t>quality and efficiency are varied </a:t>
            </a:r>
            <a:endParaRPr lang="en-US" sz="2000" dirty="0" smtClean="0"/>
          </a:p>
          <a:p>
            <a:pPr marL="342900" lvl="0" indent="-342900">
              <a:lnSpc>
                <a:spcPct val="114000"/>
              </a:lnSpc>
              <a:spcBef>
                <a:spcPts val="1200"/>
              </a:spcBef>
              <a:spcAft>
                <a:spcPts val="600"/>
              </a:spcAft>
              <a:buFont typeface="Arial" pitchFamily="34" charset="0"/>
              <a:buChar char="•"/>
            </a:pPr>
            <a:r>
              <a:rPr lang="en-US" sz="2000" dirty="0" smtClean="0"/>
              <a:t>Limited opportunities to gain economies </a:t>
            </a:r>
            <a:r>
              <a:rPr lang="en-US" sz="2000" dirty="0"/>
              <a:t>of scale </a:t>
            </a:r>
            <a:r>
              <a:rPr lang="en-US" sz="2000" dirty="0" smtClean="0"/>
              <a:t>and cost savings</a:t>
            </a:r>
          </a:p>
          <a:p>
            <a:pPr marL="342900" lvl="0" indent="-342900">
              <a:lnSpc>
                <a:spcPct val="114000"/>
              </a:lnSpc>
              <a:spcBef>
                <a:spcPts val="1200"/>
              </a:spcBef>
              <a:spcAft>
                <a:spcPts val="600"/>
              </a:spcAft>
              <a:buFont typeface="Arial" pitchFamily="34" charset="0"/>
              <a:buChar char="•"/>
            </a:pPr>
            <a:r>
              <a:rPr lang="en-US" sz="2000" dirty="0" smtClean="0"/>
              <a:t>Fosters </a:t>
            </a:r>
            <a:r>
              <a:rPr lang="en-US" sz="2000" dirty="0"/>
              <a:t>duplicated and redundant processes, systems and </a:t>
            </a:r>
            <a:r>
              <a:rPr lang="en-US" sz="2000" dirty="0" smtClean="0"/>
              <a:t>labor</a:t>
            </a:r>
          </a:p>
          <a:p>
            <a:pPr marL="342900" lvl="0" indent="-342900">
              <a:lnSpc>
                <a:spcPct val="114000"/>
              </a:lnSpc>
              <a:spcBef>
                <a:spcPts val="1200"/>
              </a:spcBef>
              <a:spcAft>
                <a:spcPts val="600"/>
              </a:spcAft>
              <a:buFont typeface="Arial" pitchFamily="34" charset="0"/>
              <a:buChar char="•"/>
            </a:pPr>
            <a:r>
              <a:rPr lang="en-US" sz="2000" dirty="0" smtClean="0"/>
              <a:t>Reduces operational </a:t>
            </a:r>
            <a:r>
              <a:rPr lang="en-US" sz="2000" dirty="0"/>
              <a:t>standards </a:t>
            </a:r>
            <a:r>
              <a:rPr lang="en-US" sz="2000" dirty="0" smtClean="0"/>
              <a:t>and results in inconsistent policy administration</a:t>
            </a:r>
          </a:p>
          <a:p>
            <a:pPr marL="342900" lvl="0" indent="-342900">
              <a:lnSpc>
                <a:spcPct val="114000"/>
              </a:lnSpc>
              <a:spcBef>
                <a:spcPts val="1200"/>
              </a:spcBef>
              <a:spcAft>
                <a:spcPts val="600"/>
              </a:spcAft>
              <a:buFont typeface="Arial" pitchFamily="34" charset="0"/>
              <a:buChar char="•"/>
            </a:pPr>
            <a:r>
              <a:rPr lang="en-US" sz="2000" dirty="0" smtClean="0"/>
              <a:t>Limits </a:t>
            </a:r>
            <a:r>
              <a:rPr lang="en-US" sz="2000" dirty="0"/>
              <a:t>the ability </a:t>
            </a:r>
            <a:r>
              <a:rPr lang="en-US" sz="2000" dirty="0" smtClean="0"/>
              <a:t>to </a:t>
            </a:r>
            <a:r>
              <a:rPr lang="en-US" sz="2000" dirty="0"/>
              <a:t>build deep </a:t>
            </a:r>
            <a:r>
              <a:rPr lang="en-US" sz="2000" dirty="0" smtClean="0"/>
              <a:t>skills, </a:t>
            </a:r>
            <a:r>
              <a:rPr lang="en-US" sz="2000" dirty="0"/>
              <a:t>competencies </a:t>
            </a:r>
            <a:r>
              <a:rPr lang="en-US" sz="2000" dirty="0" smtClean="0"/>
              <a:t>and expertise in business support functions</a:t>
            </a:r>
          </a:p>
          <a:p>
            <a:pPr marL="342900" lvl="0" indent="-342900">
              <a:lnSpc>
                <a:spcPct val="114000"/>
              </a:lnSpc>
              <a:spcBef>
                <a:spcPts val="1200"/>
              </a:spcBef>
              <a:spcAft>
                <a:spcPts val="600"/>
              </a:spcAft>
              <a:buFont typeface="Arial" pitchFamily="34" charset="0"/>
              <a:buChar char="•"/>
            </a:pPr>
            <a:r>
              <a:rPr lang="en-US" sz="2000" dirty="0" smtClean="0"/>
              <a:t>Focuses most attention on administrative functions, and less on consultative and strategic services</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2945983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584775"/>
          </a:xfrm>
          <a:prstGeom prst="rect">
            <a:avLst/>
          </a:prstGeom>
          <a:noFill/>
        </p:spPr>
        <p:txBody>
          <a:bodyPr wrap="square" rtlCol="0">
            <a:spAutoFit/>
          </a:bodyPr>
          <a:lstStyle/>
          <a:p>
            <a:r>
              <a:rPr lang="en-US" sz="3200" dirty="0" smtClean="0">
                <a:solidFill>
                  <a:srgbClr val="DA0000"/>
                </a:solidFill>
                <a:latin typeface="Arial" pitchFamily="34" charset="0"/>
                <a:cs typeface="Arial" pitchFamily="34" charset="0"/>
              </a:rPr>
              <a:t>Alternative Budget Models</a:t>
            </a:r>
            <a:endParaRPr lang="en-US" sz="32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2" name="Rectangle 1"/>
          <p:cNvSpPr/>
          <p:nvPr/>
        </p:nvSpPr>
        <p:spPr>
          <a:xfrm>
            <a:off x="533400" y="1182469"/>
            <a:ext cx="7924800" cy="4782078"/>
          </a:xfrm>
          <a:prstGeom prst="rect">
            <a:avLst/>
          </a:prstGeom>
        </p:spPr>
        <p:txBody>
          <a:bodyPr wrap="square">
            <a:spAutoFit/>
          </a:bodyPr>
          <a:lstStyle/>
          <a:p>
            <a:pPr lvl="0" algn="just">
              <a:lnSpc>
                <a:spcPct val="113000"/>
              </a:lnSpc>
              <a:spcBef>
                <a:spcPts val="1200"/>
              </a:spcBef>
              <a:spcAft>
                <a:spcPts val="1200"/>
              </a:spcAft>
            </a:pPr>
            <a:r>
              <a:rPr lang="en-US" sz="2000" dirty="0" smtClean="0"/>
              <a:t>The Financial Health Committee is considering alternative budget models to the current structure:</a:t>
            </a:r>
          </a:p>
          <a:p>
            <a:pPr marL="742950" lvl="1" indent="-285750" algn="just">
              <a:lnSpc>
                <a:spcPct val="113000"/>
              </a:lnSpc>
              <a:spcBef>
                <a:spcPts val="1200"/>
              </a:spcBef>
              <a:spcAft>
                <a:spcPts val="1200"/>
              </a:spcAft>
              <a:buFont typeface="Arial" panose="020B0604020202020204" pitchFamily="34" charset="0"/>
              <a:buChar char="•"/>
            </a:pPr>
            <a:r>
              <a:rPr lang="en-US" sz="2000" dirty="0" smtClean="0"/>
              <a:t>The Committee has broken down into two working groups: one devoted to budget models and one devoted to business services.</a:t>
            </a:r>
          </a:p>
          <a:p>
            <a:pPr marL="742950" lvl="1" indent="-285750" algn="just">
              <a:lnSpc>
                <a:spcPct val="113000"/>
              </a:lnSpc>
              <a:spcBef>
                <a:spcPts val="1200"/>
              </a:spcBef>
              <a:spcAft>
                <a:spcPts val="1200"/>
              </a:spcAft>
              <a:buFont typeface="Arial" panose="020B0604020202020204" pitchFamily="34" charset="0"/>
              <a:buChar char="•"/>
            </a:pPr>
            <a:r>
              <a:rPr lang="en-US" sz="2000" dirty="0" smtClean="0"/>
              <a:t>The budget model group has developed a list of other institutions that have implemented alternative budget models. </a:t>
            </a:r>
          </a:p>
          <a:p>
            <a:pPr marL="742950" lvl="1" indent="-285750" algn="just">
              <a:lnSpc>
                <a:spcPct val="113000"/>
              </a:lnSpc>
              <a:spcBef>
                <a:spcPts val="1200"/>
              </a:spcBef>
              <a:spcAft>
                <a:spcPts val="1200"/>
              </a:spcAft>
              <a:buFont typeface="Arial" panose="020B0604020202020204" pitchFamily="34" charset="0"/>
              <a:buChar char="•"/>
            </a:pPr>
            <a:r>
              <a:rPr lang="en-US" sz="2000" dirty="0" smtClean="0"/>
              <a:t>Working group members have volunteered to research and present these models to the broader group.</a:t>
            </a:r>
          </a:p>
          <a:p>
            <a:pPr marL="742950" lvl="1" indent="-285750" algn="just">
              <a:lnSpc>
                <a:spcPct val="113000"/>
              </a:lnSpc>
              <a:spcBef>
                <a:spcPts val="1200"/>
              </a:spcBef>
              <a:spcAft>
                <a:spcPts val="1200"/>
              </a:spcAft>
              <a:buFont typeface="Arial" panose="020B0604020202020204" pitchFamily="34" charset="0"/>
              <a:buChar char="•"/>
            </a:pPr>
            <a:r>
              <a:rPr lang="en-US" sz="2000" dirty="0" smtClean="0"/>
              <a:t>Alternative budget models considered include Responsibility Center Management (RCM), an example of which is provided here.</a:t>
            </a:r>
          </a:p>
        </p:txBody>
      </p:sp>
    </p:spTree>
    <p:extLst>
      <p:ext uri="{BB962C8B-B14F-4D97-AF65-F5344CB8AC3E}">
        <p14:creationId xmlns:p14="http://schemas.microsoft.com/office/powerpoint/2010/main" val="32980009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Draft Budget Model</a:t>
            </a:r>
            <a:endParaRPr lang="en-US" sz="36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9" name="Rounded Rectangle 8"/>
          <p:cNvSpPr/>
          <p:nvPr/>
        </p:nvSpPr>
        <p:spPr>
          <a:xfrm>
            <a:off x="533400" y="1219200"/>
            <a:ext cx="8153400" cy="4876800"/>
          </a:xfrm>
          <a:prstGeom prst="roundRect">
            <a:avLst>
              <a:gd name="adj" fmla="val 6574"/>
            </a:avLst>
          </a:prstGeom>
          <a:gradFill>
            <a:gsLst>
              <a:gs pos="78000">
                <a:srgbClr val="FFEFD1"/>
              </a:gs>
              <a:gs pos="100000">
                <a:srgbClr val="F0EBD5"/>
              </a:gs>
              <a:gs pos="100000">
                <a:schemeClr val="bg2">
                  <a:lumMod val="50000"/>
                </a:schemeClr>
              </a:gs>
            </a:gsLst>
            <a:lin ang="5400000" scaled="0"/>
          </a:gra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692150" y="1398274"/>
            <a:ext cx="1365250" cy="4333339"/>
          </a:xfrm>
          <a:prstGeom prst="rightArrow">
            <a:avLst>
              <a:gd name="adj1" fmla="val 84588"/>
              <a:gd name="adj2" fmla="val 54919"/>
            </a:avLst>
          </a:prstGeom>
          <a:solidFill>
            <a:srgbClr val="434145"/>
          </a:solidFill>
          <a:ln>
            <a:noFill/>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Rounded Rectangle 13"/>
          <p:cNvSpPr/>
          <p:nvPr/>
        </p:nvSpPr>
        <p:spPr>
          <a:xfrm>
            <a:off x="3620523" y="1400025"/>
            <a:ext cx="1187698" cy="902780"/>
          </a:xfrm>
          <a:prstGeom prst="roundRect">
            <a:avLst>
              <a:gd name="adj" fmla="val 10433"/>
            </a:avLst>
          </a:prstGeom>
          <a:solidFill>
            <a:srgbClr val="9A160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Academic Units (Schools and College)</a:t>
            </a:r>
            <a:endParaRPr lang="en-US" sz="1200" dirty="0"/>
          </a:p>
        </p:txBody>
      </p:sp>
      <p:sp>
        <p:nvSpPr>
          <p:cNvPr id="15" name="Rounded Rectangle 14"/>
          <p:cNvSpPr/>
          <p:nvPr/>
        </p:nvSpPr>
        <p:spPr>
          <a:xfrm>
            <a:off x="3657600" y="3377048"/>
            <a:ext cx="1178560" cy="737752"/>
          </a:xfrm>
          <a:prstGeom prst="roundRect">
            <a:avLst>
              <a:gd name="adj" fmla="val 10433"/>
            </a:avLst>
          </a:prstGeom>
          <a:solidFill>
            <a:srgbClr val="9A160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Academic </a:t>
            </a:r>
          </a:p>
          <a:p>
            <a:pPr algn="ctr"/>
            <a:r>
              <a:rPr lang="en-US" sz="1200" dirty="0" smtClean="0"/>
              <a:t>Centers</a:t>
            </a:r>
            <a:endParaRPr lang="en-US" sz="1200" dirty="0"/>
          </a:p>
        </p:txBody>
      </p:sp>
      <p:sp>
        <p:nvSpPr>
          <p:cNvPr id="16" name="Rounded Rectangle 15"/>
          <p:cNvSpPr/>
          <p:nvPr/>
        </p:nvSpPr>
        <p:spPr>
          <a:xfrm>
            <a:off x="5046981" y="2514600"/>
            <a:ext cx="1187698" cy="737752"/>
          </a:xfrm>
          <a:prstGeom prst="roundRect">
            <a:avLst>
              <a:gd name="adj" fmla="val 10433"/>
            </a:avLst>
          </a:prstGeom>
          <a:solidFill>
            <a:srgbClr val="9A160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Academic Concentrations</a:t>
            </a:r>
            <a:endParaRPr lang="en-US" sz="1200" dirty="0"/>
          </a:p>
        </p:txBody>
      </p:sp>
      <p:sp>
        <p:nvSpPr>
          <p:cNvPr id="18" name="Rounded Rectangle 17"/>
          <p:cNvSpPr/>
          <p:nvPr/>
        </p:nvSpPr>
        <p:spPr>
          <a:xfrm>
            <a:off x="2272449" y="2514600"/>
            <a:ext cx="1178560" cy="737752"/>
          </a:xfrm>
          <a:prstGeom prst="roundRect">
            <a:avLst>
              <a:gd name="adj" fmla="val 10433"/>
            </a:avLst>
          </a:prstGeom>
          <a:solidFill>
            <a:srgbClr val="9A160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Administrative </a:t>
            </a:r>
          </a:p>
          <a:p>
            <a:pPr algn="ctr"/>
            <a:r>
              <a:rPr lang="en-US" sz="1200" dirty="0" smtClean="0"/>
              <a:t>And Other Units</a:t>
            </a:r>
            <a:endParaRPr lang="en-US" sz="1200" dirty="0"/>
          </a:p>
        </p:txBody>
      </p:sp>
      <p:sp>
        <p:nvSpPr>
          <p:cNvPr id="19" name="TextBox 18"/>
          <p:cNvSpPr txBox="1"/>
          <p:nvPr/>
        </p:nvSpPr>
        <p:spPr>
          <a:xfrm>
            <a:off x="4808221" y="1346537"/>
            <a:ext cx="3539481" cy="1015663"/>
          </a:xfrm>
          <a:prstGeom prst="rect">
            <a:avLst/>
          </a:prstGeom>
          <a:noFill/>
        </p:spPr>
        <p:txBody>
          <a:bodyPr wrap="square" rtlCol="0">
            <a:spAutoFit/>
          </a:bodyPr>
          <a:lstStyle/>
          <a:p>
            <a:pPr marL="119063" indent="-119063">
              <a:buFont typeface="Arial" pitchFamily="34" charset="0"/>
              <a:buChar char="•"/>
            </a:pPr>
            <a:r>
              <a:rPr lang="en-US" sz="1200" dirty="0" smtClean="0"/>
              <a:t>Institutional resources allocated based by objective distribution measures</a:t>
            </a:r>
          </a:p>
          <a:p>
            <a:pPr marL="396875" lvl="1" indent="-171450">
              <a:buFont typeface="Calibri" pitchFamily="34" charset="0"/>
              <a:buChar char="—"/>
            </a:pPr>
            <a:r>
              <a:rPr lang="en-US" sz="1200" dirty="0"/>
              <a:t>S</a:t>
            </a:r>
            <a:r>
              <a:rPr lang="en-US" sz="1200" dirty="0" smtClean="0"/>
              <a:t>tandardized tuition distribution formula</a:t>
            </a:r>
          </a:p>
          <a:p>
            <a:pPr marL="396875" lvl="1" indent="-171450">
              <a:buFont typeface="Calibri" pitchFamily="34" charset="0"/>
              <a:buChar char="—"/>
            </a:pPr>
            <a:r>
              <a:rPr lang="en-US" sz="1200" dirty="0" smtClean="0"/>
              <a:t>Rolling 3 year enrollment average  </a:t>
            </a:r>
            <a:endParaRPr lang="en-US" sz="1200" dirty="0"/>
          </a:p>
          <a:p>
            <a:pPr marL="396875" lvl="1" indent="-171450">
              <a:buFont typeface="Calibri" pitchFamily="34" charset="0"/>
              <a:buChar char="—"/>
            </a:pPr>
            <a:r>
              <a:rPr lang="en-US" sz="1200" dirty="0" smtClean="0"/>
              <a:t>Per credit hour</a:t>
            </a:r>
          </a:p>
        </p:txBody>
      </p:sp>
      <p:sp>
        <p:nvSpPr>
          <p:cNvPr id="20" name="TextBox 19"/>
          <p:cNvSpPr txBox="1"/>
          <p:nvPr/>
        </p:nvSpPr>
        <p:spPr>
          <a:xfrm>
            <a:off x="5085718" y="3295233"/>
            <a:ext cx="1315082" cy="2800767"/>
          </a:xfrm>
          <a:prstGeom prst="rect">
            <a:avLst/>
          </a:prstGeom>
          <a:noFill/>
        </p:spPr>
        <p:txBody>
          <a:bodyPr wrap="square" rtlCol="0">
            <a:spAutoFit/>
          </a:bodyPr>
          <a:lstStyle/>
          <a:p>
            <a:pPr marL="119063" indent="-119063">
              <a:spcBef>
                <a:spcPts val="600"/>
              </a:spcBef>
              <a:buFont typeface="Arial" pitchFamily="34" charset="0"/>
              <a:buChar char="•"/>
            </a:pPr>
            <a:r>
              <a:rPr lang="en-US" sz="1200" dirty="0" smtClean="0"/>
              <a:t>Institutional investment to advance development of the concentrations </a:t>
            </a:r>
          </a:p>
          <a:p>
            <a:pPr marL="119063" indent="-119063">
              <a:spcBef>
                <a:spcPts val="600"/>
              </a:spcBef>
              <a:buFont typeface="Arial" pitchFamily="34" charset="0"/>
              <a:buChar char="•"/>
            </a:pPr>
            <a:r>
              <a:rPr lang="en-US" sz="1200" dirty="0" smtClean="0"/>
              <a:t>Shared faculty lines /and joint hires</a:t>
            </a:r>
          </a:p>
          <a:p>
            <a:pPr marL="119063" indent="-119063">
              <a:spcBef>
                <a:spcPts val="600"/>
              </a:spcBef>
              <a:buFont typeface="Arial" pitchFamily="34" charset="0"/>
              <a:buChar char="•"/>
            </a:pPr>
            <a:r>
              <a:rPr lang="en-US" sz="1200" dirty="0" smtClean="0"/>
              <a:t>Shared governance</a:t>
            </a:r>
          </a:p>
          <a:p>
            <a:pPr marL="119063" indent="-119063">
              <a:spcBef>
                <a:spcPts val="600"/>
              </a:spcBef>
              <a:buFont typeface="Arial" pitchFamily="34" charset="0"/>
              <a:buChar char="•"/>
            </a:pPr>
            <a:endParaRPr lang="en-US" sz="1200" dirty="0" smtClean="0"/>
          </a:p>
          <a:p>
            <a:pPr marL="119063" indent="-119063">
              <a:spcBef>
                <a:spcPts val="600"/>
              </a:spcBef>
              <a:buFont typeface="Arial" pitchFamily="34" charset="0"/>
              <a:buChar char="•"/>
            </a:pPr>
            <a:endParaRPr lang="en-US" sz="1200" dirty="0" smtClean="0"/>
          </a:p>
        </p:txBody>
      </p:sp>
      <p:sp>
        <p:nvSpPr>
          <p:cNvPr id="21" name="TextBox 20"/>
          <p:cNvSpPr txBox="1"/>
          <p:nvPr/>
        </p:nvSpPr>
        <p:spPr>
          <a:xfrm>
            <a:off x="2133600" y="3306901"/>
            <a:ext cx="1317409" cy="3354765"/>
          </a:xfrm>
          <a:prstGeom prst="rect">
            <a:avLst/>
          </a:prstGeom>
          <a:noFill/>
        </p:spPr>
        <p:txBody>
          <a:bodyPr wrap="square" rtlCol="0">
            <a:spAutoFit/>
          </a:bodyPr>
          <a:lstStyle/>
          <a:p>
            <a:pPr marL="119063" indent="-119063">
              <a:spcBef>
                <a:spcPts val="600"/>
              </a:spcBef>
              <a:buFont typeface="Arial" pitchFamily="34" charset="0"/>
              <a:buChar char="•"/>
            </a:pPr>
            <a:r>
              <a:rPr lang="en-US" sz="1200" dirty="0" smtClean="0"/>
              <a:t>Institutional resources allocated based by objective distribution measures</a:t>
            </a:r>
          </a:p>
          <a:p>
            <a:pPr marL="119063" indent="-119063">
              <a:spcBef>
                <a:spcPts val="600"/>
              </a:spcBef>
              <a:buFont typeface="Arial" pitchFamily="34" charset="0"/>
              <a:buChar char="•"/>
            </a:pPr>
            <a:r>
              <a:rPr lang="en-US" sz="1200" dirty="0"/>
              <a:t>Retain significant share of unit based revenue</a:t>
            </a:r>
          </a:p>
          <a:p>
            <a:pPr marL="119063" indent="-119063">
              <a:spcBef>
                <a:spcPts val="600"/>
              </a:spcBef>
              <a:buFont typeface="Arial" pitchFamily="34" charset="0"/>
              <a:buChar char="•"/>
            </a:pPr>
            <a:r>
              <a:rPr lang="en-US" sz="1200" dirty="0"/>
              <a:t>Retain significant share of unit based cost reduction</a:t>
            </a:r>
          </a:p>
          <a:p>
            <a:pPr marL="119063" indent="-119063">
              <a:spcBef>
                <a:spcPts val="600"/>
              </a:spcBef>
              <a:buFont typeface="Arial" pitchFamily="34" charset="0"/>
              <a:buChar char="•"/>
            </a:pPr>
            <a:endParaRPr lang="en-US" sz="1200" dirty="0" smtClean="0"/>
          </a:p>
          <a:p>
            <a:pPr marL="119063" indent="-119063">
              <a:spcBef>
                <a:spcPts val="600"/>
              </a:spcBef>
              <a:buFont typeface="Arial" pitchFamily="34" charset="0"/>
              <a:buChar char="•"/>
            </a:pPr>
            <a:endParaRPr lang="en-US" sz="1200" dirty="0" smtClean="0"/>
          </a:p>
        </p:txBody>
      </p:sp>
      <p:sp>
        <p:nvSpPr>
          <p:cNvPr id="22" name="Rectangle 21"/>
          <p:cNvSpPr/>
          <p:nvPr/>
        </p:nvSpPr>
        <p:spPr>
          <a:xfrm>
            <a:off x="685800" y="1972040"/>
            <a:ext cx="1138354" cy="3514360"/>
          </a:xfrm>
          <a:prstGeom prst="rect">
            <a:avLst/>
          </a:prstGeom>
        </p:spPr>
        <p:txBody>
          <a:bodyPr wrap="square">
            <a:spAutoFit/>
          </a:bodyPr>
          <a:lstStyle/>
          <a:p>
            <a:pPr>
              <a:lnSpc>
                <a:spcPct val="114000"/>
              </a:lnSpc>
              <a:spcBef>
                <a:spcPts val="600"/>
              </a:spcBef>
            </a:pPr>
            <a:r>
              <a:rPr lang="en-US" sz="1100" b="1" dirty="0">
                <a:solidFill>
                  <a:schemeClr val="bg1"/>
                </a:solidFill>
              </a:rPr>
              <a:t>Institutional </a:t>
            </a:r>
            <a:r>
              <a:rPr lang="en-US" sz="1100" b="1" u="sng" dirty="0">
                <a:solidFill>
                  <a:schemeClr val="bg1"/>
                </a:solidFill>
              </a:rPr>
              <a:t>Resources</a:t>
            </a:r>
          </a:p>
          <a:p>
            <a:pPr marL="119063" indent="-60325">
              <a:lnSpc>
                <a:spcPct val="114000"/>
              </a:lnSpc>
              <a:spcBef>
                <a:spcPts val="500"/>
              </a:spcBef>
              <a:buFont typeface="Arial" pitchFamily="34" charset="0"/>
              <a:buChar char="•"/>
            </a:pPr>
            <a:r>
              <a:rPr lang="en-US" sz="1100" dirty="0">
                <a:solidFill>
                  <a:schemeClr val="bg1"/>
                </a:solidFill>
              </a:rPr>
              <a:t>State Appropriation</a:t>
            </a:r>
          </a:p>
          <a:p>
            <a:pPr marL="119063" indent="-60325">
              <a:lnSpc>
                <a:spcPct val="114000"/>
              </a:lnSpc>
              <a:spcBef>
                <a:spcPts val="500"/>
              </a:spcBef>
              <a:buFont typeface="Arial" pitchFamily="34" charset="0"/>
              <a:buChar char="•"/>
            </a:pPr>
            <a:r>
              <a:rPr lang="en-US" sz="1100" dirty="0">
                <a:solidFill>
                  <a:schemeClr val="bg1"/>
                </a:solidFill>
              </a:rPr>
              <a:t>Tuition</a:t>
            </a:r>
          </a:p>
          <a:p>
            <a:pPr marL="119063" indent="-60325">
              <a:lnSpc>
                <a:spcPct val="114000"/>
              </a:lnSpc>
              <a:spcBef>
                <a:spcPts val="500"/>
              </a:spcBef>
              <a:spcAft>
                <a:spcPts val="600"/>
              </a:spcAft>
              <a:buFont typeface="Arial" pitchFamily="34" charset="0"/>
              <a:buChar char="•"/>
            </a:pPr>
            <a:r>
              <a:rPr lang="en-US" sz="1100" dirty="0">
                <a:solidFill>
                  <a:schemeClr val="bg1"/>
                </a:solidFill>
              </a:rPr>
              <a:t>Endowment </a:t>
            </a:r>
            <a:r>
              <a:rPr lang="en-US" sz="1100" dirty="0" smtClean="0">
                <a:solidFill>
                  <a:schemeClr val="bg1"/>
                </a:solidFill>
              </a:rPr>
              <a:t>Income</a:t>
            </a:r>
          </a:p>
          <a:p>
            <a:pPr marL="119063" indent="-60325">
              <a:lnSpc>
                <a:spcPct val="114000"/>
              </a:lnSpc>
              <a:spcBef>
                <a:spcPts val="500"/>
              </a:spcBef>
              <a:spcAft>
                <a:spcPts val="600"/>
              </a:spcAft>
              <a:buFont typeface="Arial" pitchFamily="34" charset="0"/>
              <a:buChar char="•"/>
            </a:pPr>
            <a:r>
              <a:rPr lang="en-US" sz="1100" dirty="0" smtClean="0">
                <a:solidFill>
                  <a:schemeClr val="bg1"/>
                </a:solidFill>
              </a:rPr>
              <a:t>Research </a:t>
            </a:r>
            <a:r>
              <a:rPr lang="en-US" sz="1100" dirty="0">
                <a:solidFill>
                  <a:schemeClr val="bg1"/>
                </a:solidFill>
              </a:rPr>
              <a:t>F&amp;A</a:t>
            </a:r>
          </a:p>
          <a:p>
            <a:pPr marL="119063" indent="-60325">
              <a:lnSpc>
                <a:spcPct val="114000"/>
              </a:lnSpc>
              <a:spcBef>
                <a:spcPts val="500"/>
              </a:spcBef>
              <a:buFont typeface="Arial" pitchFamily="34" charset="0"/>
              <a:buChar char="•"/>
            </a:pPr>
            <a:r>
              <a:rPr lang="en-US" sz="1100" dirty="0">
                <a:solidFill>
                  <a:schemeClr val="bg1"/>
                </a:solidFill>
              </a:rPr>
              <a:t>Gifts</a:t>
            </a:r>
          </a:p>
          <a:p>
            <a:pPr marL="119063" indent="-60325">
              <a:lnSpc>
                <a:spcPct val="114000"/>
              </a:lnSpc>
              <a:spcBef>
                <a:spcPts val="500"/>
              </a:spcBef>
              <a:buFont typeface="Arial" pitchFamily="34" charset="0"/>
              <a:buChar char="•"/>
            </a:pPr>
            <a:r>
              <a:rPr lang="en-US" sz="1100" dirty="0">
                <a:solidFill>
                  <a:schemeClr val="bg1"/>
                </a:solidFill>
              </a:rPr>
              <a:t>Auxiliary</a:t>
            </a:r>
          </a:p>
          <a:p>
            <a:pPr marL="119063" indent="-60325">
              <a:lnSpc>
                <a:spcPct val="114000"/>
              </a:lnSpc>
              <a:spcBef>
                <a:spcPts val="500"/>
              </a:spcBef>
              <a:buFont typeface="Arial" pitchFamily="34" charset="0"/>
              <a:buChar char="•"/>
            </a:pPr>
            <a:r>
              <a:rPr lang="en-US" sz="1100" dirty="0">
                <a:solidFill>
                  <a:schemeClr val="bg1"/>
                </a:solidFill>
              </a:rPr>
              <a:t>Partnerships</a:t>
            </a:r>
          </a:p>
          <a:p>
            <a:pPr marL="119063" indent="-60325">
              <a:lnSpc>
                <a:spcPct val="114000"/>
              </a:lnSpc>
              <a:spcBef>
                <a:spcPts val="500"/>
              </a:spcBef>
              <a:buFont typeface="Arial" pitchFamily="34" charset="0"/>
              <a:buChar char="•"/>
            </a:pPr>
            <a:r>
              <a:rPr lang="en-US" sz="1100" dirty="0">
                <a:solidFill>
                  <a:schemeClr val="bg1"/>
                </a:solidFill>
              </a:rPr>
              <a:t>Clinical</a:t>
            </a:r>
          </a:p>
          <a:p>
            <a:pPr marL="119063" indent="-60325">
              <a:lnSpc>
                <a:spcPct val="114000"/>
              </a:lnSpc>
              <a:spcBef>
                <a:spcPts val="500"/>
              </a:spcBef>
              <a:buFont typeface="Arial" pitchFamily="34" charset="0"/>
              <a:buChar char="•"/>
            </a:pPr>
            <a:r>
              <a:rPr lang="en-US" sz="1100" dirty="0">
                <a:solidFill>
                  <a:schemeClr val="bg1"/>
                </a:solidFill>
              </a:rPr>
              <a:t>Other</a:t>
            </a:r>
            <a:br>
              <a:rPr lang="en-US" sz="1100" dirty="0">
                <a:solidFill>
                  <a:schemeClr val="bg1"/>
                </a:solidFill>
              </a:rPr>
            </a:br>
            <a:endParaRPr lang="en-US" sz="1100" dirty="0">
              <a:solidFill>
                <a:schemeClr val="bg1"/>
              </a:solidFill>
            </a:endParaRPr>
          </a:p>
        </p:txBody>
      </p:sp>
      <p:sp>
        <p:nvSpPr>
          <p:cNvPr id="23" name="Rounded Rectangle 22"/>
          <p:cNvSpPr/>
          <p:nvPr/>
        </p:nvSpPr>
        <p:spPr>
          <a:xfrm>
            <a:off x="6858000" y="2387263"/>
            <a:ext cx="1752599" cy="3480137"/>
          </a:xfrm>
          <a:prstGeom prst="roundRect">
            <a:avLst>
              <a:gd name="adj" fmla="val 10433"/>
            </a:avLst>
          </a:prstGeom>
          <a:solidFill>
            <a:srgbClr val="43683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24" name="Rectangle 23"/>
          <p:cNvSpPr/>
          <p:nvPr/>
        </p:nvSpPr>
        <p:spPr>
          <a:xfrm>
            <a:off x="6934200" y="2553198"/>
            <a:ext cx="1600200" cy="3238002"/>
          </a:xfrm>
          <a:prstGeom prst="rect">
            <a:avLst/>
          </a:prstGeom>
        </p:spPr>
        <p:txBody>
          <a:bodyPr wrap="square">
            <a:spAutoFit/>
          </a:bodyPr>
          <a:lstStyle/>
          <a:p>
            <a:pPr>
              <a:lnSpc>
                <a:spcPct val="114000"/>
              </a:lnSpc>
            </a:pPr>
            <a:r>
              <a:rPr lang="en-US" sz="1200" b="1" u="sng" dirty="0" smtClean="0">
                <a:solidFill>
                  <a:schemeClr val="bg1"/>
                </a:solidFill>
              </a:rPr>
              <a:t>Enablers</a:t>
            </a:r>
          </a:p>
          <a:p>
            <a:pPr marL="119063" indent="-60325">
              <a:lnSpc>
                <a:spcPct val="114000"/>
              </a:lnSpc>
              <a:buFont typeface="Arial" pitchFamily="34" charset="0"/>
              <a:buChar char="•"/>
            </a:pPr>
            <a:r>
              <a:rPr lang="en-US" sz="1200" dirty="0" smtClean="0">
                <a:solidFill>
                  <a:schemeClr val="bg1"/>
                </a:solidFill>
              </a:rPr>
              <a:t>Updated and redesigned financial reporting system and tools</a:t>
            </a:r>
          </a:p>
          <a:p>
            <a:pPr marL="119063" indent="-60325">
              <a:lnSpc>
                <a:spcPct val="114000"/>
              </a:lnSpc>
              <a:buFont typeface="Arial" pitchFamily="34" charset="0"/>
              <a:buChar char="•"/>
            </a:pPr>
            <a:r>
              <a:rPr lang="en-US" sz="1200" dirty="0" smtClean="0">
                <a:solidFill>
                  <a:schemeClr val="bg1"/>
                </a:solidFill>
              </a:rPr>
              <a:t>Strict adherence to Accountability Measures and Standards</a:t>
            </a:r>
          </a:p>
          <a:p>
            <a:pPr marL="344488" lvl="1" indent="-119063">
              <a:lnSpc>
                <a:spcPct val="114000"/>
              </a:lnSpc>
              <a:buFont typeface="Arial" pitchFamily="34" charset="0"/>
              <a:buChar char="•"/>
            </a:pPr>
            <a:r>
              <a:rPr lang="en-US" sz="1200" dirty="0" smtClean="0">
                <a:solidFill>
                  <a:schemeClr val="bg1"/>
                </a:solidFill>
              </a:rPr>
              <a:t>Graduation rate</a:t>
            </a:r>
          </a:p>
          <a:p>
            <a:pPr marL="344488" lvl="1" indent="-119063">
              <a:lnSpc>
                <a:spcPct val="114000"/>
              </a:lnSpc>
              <a:buFont typeface="Arial" pitchFamily="34" charset="0"/>
              <a:buChar char="•"/>
            </a:pPr>
            <a:r>
              <a:rPr lang="en-US" sz="1200" dirty="0" smtClean="0">
                <a:solidFill>
                  <a:schemeClr val="bg1"/>
                </a:solidFill>
              </a:rPr>
              <a:t>Persistence rate</a:t>
            </a:r>
          </a:p>
          <a:p>
            <a:pPr marL="344488" lvl="1" indent="-119063">
              <a:lnSpc>
                <a:spcPct val="114000"/>
              </a:lnSpc>
              <a:buFont typeface="Arial" pitchFamily="34" charset="0"/>
              <a:buChar char="•"/>
            </a:pPr>
            <a:r>
              <a:rPr lang="en-US" sz="1200" dirty="0" smtClean="0">
                <a:solidFill>
                  <a:schemeClr val="bg1"/>
                </a:solidFill>
              </a:rPr>
              <a:t>Academic Quality</a:t>
            </a:r>
          </a:p>
          <a:p>
            <a:pPr marL="344488" lvl="1" indent="-119063">
              <a:lnSpc>
                <a:spcPct val="114000"/>
              </a:lnSpc>
              <a:buFont typeface="Arial" pitchFamily="34" charset="0"/>
              <a:buChar char="•"/>
            </a:pPr>
            <a:r>
              <a:rPr lang="en-US" sz="1200" dirty="0" smtClean="0">
                <a:solidFill>
                  <a:schemeClr val="bg1"/>
                </a:solidFill>
              </a:rPr>
              <a:t>Research levels</a:t>
            </a:r>
          </a:p>
          <a:p>
            <a:pPr marL="344488" lvl="1" indent="-119063">
              <a:lnSpc>
                <a:spcPct val="114000"/>
              </a:lnSpc>
              <a:buFont typeface="Arial" pitchFamily="34" charset="0"/>
              <a:buChar char="•"/>
            </a:pPr>
            <a:endParaRPr lang="en-US" sz="1200" dirty="0">
              <a:solidFill>
                <a:schemeClr val="bg1"/>
              </a:solidFill>
            </a:endParaRPr>
          </a:p>
        </p:txBody>
      </p:sp>
      <p:sp>
        <p:nvSpPr>
          <p:cNvPr id="25" name="TextBox 24"/>
          <p:cNvSpPr txBox="1"/>
          <p:nvPr/>
        </p:nvSpPr>
        <p:spPr>
          <a:xfrm>
            <a:off x="1524000" y="1371600"/>
            <a:ext cx="2189061" cy="907941"/>
          </a:xfrm>
          <a:prstGeom prst="rect">
            <a:avLst/>
          </a:prstGeom>
          <a:noFill/>
        </p:spPr>
        <p:txBody>
          <a:bodyPr wrap="square" rtlCol="0">
            <a:spAutoFit/>
          </a:bodyPr>
          <a:lstStyle/>
          <a:p>
            <a:pPr marL="119063" indent="-119063">
              <a:spcBef>
                <a:spcPts val="600"/>
              </a:spcBef>
              <a:buFont typeface="Arial" pitchFamily="34" charset="0"/>
              <a:buChar char="•"/>
            </a:pPr>
            <a:r>
              <a:rPr lang="en-US" sz="1200" dirty="0" smtClean="0"/>
              <a:t>Units retain </a:t>
            </a:r>
            <a:r>
              <a:rPr lang="en-US" sz="1200" dirty="0"/>
              <a:t>significant share of unit based revenue</a:t>
            </a:r>
          </a:p>
          <a:p>
            <a:pPr marL="119063" indent="-119063">
              <a:spcBef>
                <a:spcPts val="600"/>
              </a:spcBef>
              <a:buFont typeface="Arial" pitchFamily="34" charset="0"/>
              <a:buChar char="•"/>
            </a:pPr>
            <a:r>
              <a:rPr lang="en-US" sz="1200" dirty="0" smtClean="0"/>
              <a:t>Units retain </a:t>
            </a:r>
            <a:r>
              <a:rPr lang="en-US" sz="1200" dirty="0"/>
              <a:t>significant share of unit based cost reduction</a:t>
            </a:r>
          </a:p>
        </p:txBody>
      </p:sp>
      <p:sp>
        <p:nvSpPr>
          <p:cNvPr id="26" name="TextBox 25"/>
          <p:cNvSpPr txBox="1"/>
          <p:nvPr/>
        </p:nvSpPr>
        <p:spPr>
          <a:xfrm>
            <a:off x="3563619" y="4092476"/>
            <a:ext cx="1465581" cy="2564805"/>
          </a:xfrm>
          <a:prstGeom prst="rect">
            <a:avLst/>
          </a:prstGeom>
          <a:noFill/>
        </p:spPr>
        <p:txBody>
          <a:bodyPr wrap="square" rtlCol="0">
            <a:spAutoFit/>
          </a:bodyPr>
          <a:lstStyle/>
          <a:p>
            <a:pPr marL="119063" indent="-119063">
              <a:spcBef>
                <a:spcPts val="400"/>
              </a:spcBef>
              <a:buFont typeface="Arial" pitchFamily="34" charset="0"/>
              <a:buChar char="•"/>
            </a:pPr>
            <a:r>
              <a:rPr lang="en-US" sz="1200" dirty="0" smtClean="0"/>
              <a:t>Entrepreneurial in nature</a:t>
            </a:r>
          </a:p>
          <a:p>
            <a:pPr marL="119063" indent="-119063">
              <a:spcBef>
                <a:spcPts val="400"/>
              </a:spcBef>
              <a:buFont typeface="Arial" pitchFamily="34" charset="0"/>
              <a:buChar char="•"/>
            </a:pPr>
            <a:r>
              <a:rPr lang="en-US" sz="1200" dirty="0" smtClean="0"/>
              <a:t>Fee for services</a:t>
            </a:r>
          </a:p>
          <a:p>
            <a:pPr marL="119063" indent="-119063">
              <a:spcBef>
                <a:spcPts val="400"/>
              </a:spcBef>
              <a:buFont typeface="Arial" pitchFamily="34" charset="0"/>
              <a:buChar char="•"/>
            </a:pPr>
            <a:r>
              <a:rPr lang="en-US" sz="1200" dirty="0"/>
              <a:t>Retain significant share of unit based revenue</a:t>
            </a:r>
          </a:p>
          <a:p>
            <a:pPr marL="119063" indent="-119063">
              <a:spcBef>
                <a:spcPts val="400"/>
              </a:spcBef>
              <a:buFont typeface="Arial" pitchFamily="34" charset="0"/>
              <a:buChar char="•"/>
            </a:pPr>
            <a:r>
              <a:rPr lang="en-US" sz="1200" dirty="0"/>
              <a:t>Retain significant share of unit based cost reduction</a:t>
            </a:r>
          </a:p>
          <a:p>
            <a:pPr marL="119063" indent="-119063">
              <a:spcBef>
                <a:spcPts val="400"/>
              </a:spcBef>
              <a:buFont typeface="Arial" pitchFamily="34" charset="0"/>
              <a:buChar char="•"/>
            </a:pPr>
            <a:endParaRPr lang="en-US" sz="1200" dirty="0" smtClean="0"/>
          </a:p>
          <a:p>
            <a:pPr marL="119063" indent="-119063">
              <a:spcBef>
                <a:spcPts val="400"/>
              </a:spcBef>
              <a:buFont typeface="Arial" pitchFamily="34" charset="0"/>
              <a:buChar char="•"/>
            </a:pPr>
            <a:endParaRPr lang="en-US" sz="1200" dirty="0" smtClean="0"/>
          </a:p>
        </p:txBody>
      </p:sp>
    </p:spTree>
    <p:extLst>
      <p:ext uri="{BB962C8B-B14F-4D97-AF65-F5344CB8AC3E}">
        <p14:creationId xmlns:p14="http://schemas.microsoft.com/office/powerpoint/2010/main" val="42273369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584775"/>
          </a:xfrm>
          <a:prstGeom prst="rect">
            <a:avLst/>
          </a:prstGeom>
          <a:noFill/>
        </p:spPr>
        <p:txBody>
          <a:bodyPr wrap="square" rtlCol="0">
            <a:spAutoFit/>
          </a:bodyPr>
          <a:lstStyle/>
          <a:p>
            <a:r>
              <a:rPr lang="en-US" sz="3200" dirty="0" smtClean="0">
                <a:solidFill>
                  <a:srgbClr val="DA0000"/>
                </a:solidFill>
                <a:latin typeface="Arial" pitchFamily="34" charset="0"/>
                <a:cs typeface="Arial" pitchFamily="34" charset="0"/>
              </a:rPr>
              <a:t>Alternative Business Services Models</a:t>
            </a:r>
            <a:endParaRPr lang="en-US" sz="32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2" name="Rectangle 1"/>
          <p:cNvSpPr/>
          <p:nvPr/>
        </p:nvSpPr>
        <p:spPr>
          <a:xfrm>
            <a:off x="533400" y="1182469"/>
            <a:ext cx="7924800" cy="4493538"/>
          </a:xfrm>
          <a:prstGeom prst="rect">
            <a:avLst/>
          </a:prstGeom>
        </p:spPr>
        <p:txBody>
          <a:bodyPr wrap="square">
            <a:spAutoFit/>
          </a:bodyPr>
          <a:lstStyle/>
          <a:p>
            <a:pPr lvl="0" algn="just">
              <a:lnSpc>
                <a:spcPct val="113000"/>
              </a:lnSpc>
              <a:spcBef>
                <a:spcPts val="1200"/>
              </a:spcBef>
              <a:spcAft>
                <a:spcPts val="1200"/>
              </a:spcAft>
            </a:pPr>
            <a:r>
              <a:rPr lang="en-US" sz="2000" dirty="0" smtClean="0"/>
              <a:t>The Financial Health Committee is also considering alternative ways to deliver business services:</a:t>
            </a:r>
          </a:p>
          <a:p>
            <a:pPr marL="742950" lvl="1" indent="-285750" algn="just">
              <a:lnSpc>
                <a:spcPct val="113000"/>
              </a:lnSpc>
              <a:spcBef>
                <a:spcPts val="1200"/>
              </a:spcBef>
              <a:spcAft>
                <a:spcPts val="1200"/>
              </a:spcAft>
              <a:buFont typeface="Arial" panose="020B0604020202020204" pitchFamily="34" charset="0"/>
              <a:buChar char="•"/>
            </a:pPr>
            <a:r>
              <a:rPr lang="en-US" sz="2000" dirty="0" smtClean="0"/>
              <a:t>One working group is looking at “service centers” that would reorganize how IT, HR, Finance, and other services are provided to campus users</a:t>
            </a:r>
          </a:p>
          <a:p>
            <a:pPr marL="742950" lvl="1" indent="-285750" algn="just">
              <a:lnSpc>
                <a:spcPct val="113000"/>
              </a:lnSpc>
              <a:spcBef>
                <a:spcPts val="1200"/>
              </a:spcBef>
              <a:spcAft>
                <a:spcPts val="1200"/>
              </a:spcAft>
              <a:buFont typeface="Arial" panose="020B0604020202020204" pitchFamily="34" charset="0"/>
              <a:buChar char="•"/>
            </a:pPr>
            <a:r>
              <a:rPr lang="en-US" sz="2000" dirty="0" smtClean="0"/>
              <a:t>The group will develop recommendations about the feasibility of service centers and provide details about how they could be organized and how they could operate.</a:t>
            </a:r>
          </a:p>
          <a:p>
            <a:pPr marL="742950" lvl="1" indent="-285750" algn="just">
              <a:lnSpc>
                <a:spcPct val="113000"/>
              </a:lnSpc>
              <a:spcBef>
                <a:spcPts val="1200"/>
              </a:spcBef>
              <a:spcAft>
                <a:spcPts val="1200"/>
              </a:spcAft>
              <a:buFont typeface="Arial" panose="020B0604020202020204" pitchFamily="34" charset="0"/>
              <a:buChar char="•"/>
            </a:pPr>
            <a:r>
              <a:rPr lang="en-US" sz="2000" dirty="0" smtClean="0"/>
              <a:t>An initial service center model was considered by the Committee, but requires further testing and validation.</a:t>
            </a:r>
            <a:endParaRPr lang="en-US" sz="2000" dirty="0"/>
          </a:p>
        </p:txBody>
      </p:sp>
    </p:spTree>
    <p:extLst>
      <p:ext uri="{BB962C8B-B14F-4D97-AF65-F5344CB8AC3E}">
        <p14:creationId xmlns:p14="http://schemas.microsoft.com/office/powerpoint/2010/main" val="1036299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5"/>
          <p:cNvGrpSpPr>
            <a:grpSpLocks/>
          </p:cNvGrpSpPr>
          <p:nvPr/>
        </p:nvGrpSpPr>
        <p:grpSpPr bwMode="auto">
          <a:xfrm>
            <a:off x="-12700" y="0"/>
            <a:ext cx="9385300" cy="6858000"/>
            <a:chOff x="-10" y="0"/>
            <a:chExt cx="14420" cy="1080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4400" cy="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10800" y="9840"/>
              <a:ext cx="3600" cy="480"/>
              <a:chOff x="10800" y="9840"/>
              <a:chExt cx="3600" cy="480"/>
            </a:xfrm>
          </p:grpSpPr>
          <p:sp>
            <p:nvSpPr>
              <p:cNvPr id="15" name="Freeform 8"/>
              <p:cNvSpPr>
                <a:spLocks/>
              </p:cNvSpPr>
              <p:nvPr/>
            </p:nvSpPr>
            <p:spPr bwMode="auto">
              <a:xfrm>
                <a:off x="10800" y="9840"/>
                <a:ext cx="3600" cy="480"/>
              </a:xfrm>
              <a:custGeom>
                <a:avLst/>
                <a:gdLst>
                  <a:gd name="T0" fmla="+- 0 10800 10800"/>
                  <a:gd name="T1" fmla="*/ T0 w 3600"/>
                  <a:gd name="T2" fmla="+- 0 10320 9840"/>
                  <a:gd name="T3" fmla="*/ 10320 h 480"/>
                  <a:gd name="T4" fmla="+- 0 14400 10800"/>
                  <a:gd name="T5" fmla="*/ T4 w 3600"/>
                  <a:gd name="T6" fmla="+- 0 10320 9840"/>
                  <a:gd name="T7" fmla="*/ 10320 h 480"/>
                  <a:gd name="T8" fmla="+- 0 14400 10800"/>
                  <a:gd name="T9" fmla="*/ T8 w 3600"/>
                  <a:gd name="T10" fmla="+- 0 9840 9840"/>
                  <a:gd name="T11" fmla="*/ 9840 h 480"/>
                  <a:gd name="T12" fmla="+- 0 10800 10800"/>
                  <a:gd name="T13" fmla="*/ T12 w 3600"/>
                  <a:gd name="T14" fmla="+- 0 9840 9840"/>
                  <a:gd name="T15" fmla="*/ 9840 h 480"/>
                  <a:gd name="T16" fmla="+- 0 10800 10800"/>
                  <a:gd name="T17" fmla="*/ T16 w 3600"/>
                  <a:gd name="T18" fmla="+- 0 10320 9840"/>
                  <a:gd name="T19" fmla="*/ 10320 h 480"/>
                </a:gdLst>
                <a:ahLst/>
                <a:cxnLst>
                  <a:cxn ang="0">
                    <a:pos x="T1" y="T3"/>
                  </a:cxn>
                  <a:cxn ang="0">
                    <a:pos x="T5" y="T7"/>
                  </a:cxn>
                  <a:cxn ang="0">
                    <a:pos x="T9" y="T11"/>
                  </a:cxn>
                  <a:cxn ang="0">
                    <a:pos x="T13" y="T15"/>
                  </a:cxn>
                  <a:cxn ang="0">
                    <a:pos x="T17" y="T19"/>
                  </a:cxn>
                </a:cxnLst>
                <a:rect l="0" t="0" r="r" b="b"/>
                <a:pathLst>
                  <a:path w="3600" h="480">
                    <a:moveTo>
                      <a:pt x="0" y="480"/>
                    </a:moveTo>
                    <a:lnTo>
                      <a:pt x="3600" y="480"/>
                    </a:lnTo>
                    <a:lnTo>
                      <a:pt x="3600" y="0"/>
                    </a:lnTo>
                    <a:lnTo>
                      <a:pt x="0" y="0"/>
                    </a:lnTo>
                    <a:lnTo>
                      <a:pt x="0" y="4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dirty="0" smtClean="0"/>
                  <a:t>November 2013</a:t>
                </a:r>
                <a:endParaRPr lang="en-US" dirty="0"/>
              </a:p>
            </p:txBody>
          </p:sp>
        </p:grpSp>
        <p:grpSp>
          <p:nvGrpSpPr>
            <p:cNvPr id="11" name="Group 9"/>
            <p:cNvGrpSpPr>
              <a:grpSpLocks/>
            </p:cNvGrpSpPr>
            <p:nvPr/>
          </p:nvGrpSpPr>
          <p:grpSpPr bwMode="auto">
            <a:xfrm>
              <a:off x="4320" y="5640"/>
              <a:ext cx="10080" cy="2160"/>
              <a:chOff x="4320" y="5640"/>
              <a:chExt cx="10080" cy="2160"/>
            </a:xfrm>
          </p:grpSpPr>
          <p:sp>
            <p:nvSpPr>
              <p:cNvPr id="14" name="Freeform 10"/>
              <p:cNvSpPr>
                <a:spLocks/>
              </p:cNvSpPr>
              <p:nvPr/>
            </p:nvSpPr>
            <p:spPr bwMode="auto">
              <a:xfrm>
                <a:off x="4320" y="5640"/>
                <a:ext cx="10080" cy="2160"/>
              </a:xfrm>
              <a:custGeom>
                <a:avLst/>
                <a:gdLst>
                  <a:gd name="T0" fmla="+- 0 4320 4320"/>
                  <a:gd name="T1" fmla="*/ T0 w 10080"/>
                  <a:gd name="T2" fmla="+- 0 7800 5640"/>
                  <a:gd name="T3" fmla="*/ 7800 h 2160"/>
                  <a:gd name="T4" fmla="+- 0 14400 4320"/>
                  <a:gd name="T5" fmla="*/ T4 w 10080"/>
                  <a:gd name="T6" fmla="+- 0 7800 5640"/>
                  <a:gd name="T7" fmla="*/ 7800 h 2160"/>
                  <a:gd name="T8" fmla="+- 0 14400 4320"/>
                  <a:gd name="T9" fmla="*/ T8 w 10080"/>
                  <a:gd name="T10" fmla="+- 0 5640 5640"/>
                  <a:gd name="T11" fmla="*/ 5640 h 2160"/>
                  <a:gd name="T12" fmla="+- 0 4320 4320"/>
                  <a:gd name="T13" fmla="*/ T12 w 10080"/>
                  <a:gd name="T14" fmla="+- 0 5640 5640"/>
                  <a:gd name="T15" fmla="*/ 5640 h 2160"/>
                  <a:gd name="T16" fmla="+- 0 4320 4320"/>
                  <a:gd name="T17" fmla="*/ T16 w 10080"/>
                  <a:gd name="T18" fmla="+- 0 7800 5640"/>
                  <a:gd name="T19" fmla="*/ 7800 h 2160"/>
                </a:gdLst>
                <a:ahLst/>
                <a:cxnLst>
                  <a:cxn ang="0">
                    <a:pos x="T1" y="T3"/>
                  </a:cxn>
                  <a:cxn ang="0">
                    <a:pos x="T5" y="T7"/>
                  </a:cxn>
                  <a:cxn ang="0">
                    <a:pos x="T9" y="T11"/>
                  </a:cxn>
                  <a:cxn ang="0">
                    <a:pos x="T13" y="T15"/>
                  </a:cxn>
                  <a:cxn ang="0">
                    <a:pos x="T17" y="T19"/>
                  </a:cxn>
                </a:cxnLst>
                <a:rect l="0" t="0" r="r" b="b"/>
                <a:pathLst>
                  <a:path w="10080" h="2160">
                    <a:moveTo>
                      <a:pt x="0" y="2160"/>
                    </a:moveTo>
                    <a:lnTo>
                      <a:pt x="10080" y="2160"/>
                    </a:lnTo>
                    <a:lnTo>
                      <a:pt x="10080" y="0"/>
                    </a:lnTo>
                    <a:lnTo>
                      <a:pt x="0" y="0"/>
                    </a:lnTo>
                    <a:lnTo>
                      <a:pt x="0" y="21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2" name="Group 11"/>
            <p:cNvGrpSpPr>
              <a:grpSpLocks/>
            </p:cNvGrpSpPr>
            <p:nvPr/>
          </p:nvGrpSpPr>
          <p:grpSpPr bwMode="auto">
            <a:xfrm>
              <a:off x="0" y="4440"/>
              <a:ext cx="5400" cy="1680"/>
              <a:chOff x="0" y="4440"/>
              <a:chExt cx="5400" cy="1680"/>
            </a:xfrm>
          </p:grpSpPr>
          <p:sp>
            <p:nvSpPr>
              <p:cNvPr id="13" name="Freeform 12"/>
              <p:cNvSpPr>
                <a:spLocks/>
              </p:cNvSpPr>
              <p:nvPr/>
            </p:nvSpPr>
            <p:spPr bwMode="auto">
              <a:xfrm>
                <a:off x="0" y="4440"/>
                <a:ext cx="5400" cy="1680"/>
              </a:xfrm>
              <a:custGeom>
                <a:avLst/>
                <a:gdLst>
                  <a:gd name="T0" fmla="*/ 0 w 5400"/>
                  <a:gd name="T1" fmla="+- 0 6120 4440"/>
                  <a:gd name="T2" fmla="*/ 6120 h 1680"/>
                  <a:gd name="T3" fmla="*/ 5400 w 5400"/>
                  <a:gd name="T4" fmla="+- 0 6120 4440"/>
                  <a:gd name="T5" fmla="*/ 6120 h 1680"/>
                  <a:gd name="T6" fmla="*/ 5400 w 5400"/>
                  <a:gd name="T7" fmla="+- 0 4440 4440"/>
                  <a:gd name="T8" fmla="*/ 4440 h 1680"/>
                  <a:gd name="T9" fmla="*/ 0 w 5400"/>
                  <a:gd name="T10" fmla="+- 0 4440 4440"/>
                  <a:gd name="T11" fmla="*/ 4440 h 1680"/>
                  <a:gd name="T12" fmla="*/ 0 w 5400"/>
                  <a:gd name="T13" fmla="+- 0 6120 4440"/>
                  <a:gd name="T14" fmla="*/ 6120 h 1680"/>
                </a:gdLst>
                <a:ahLst/>
                <a:cxnLst>
                  <a:cxn ang="0">
                    <a:pos x="T0" y="T2"/>
                  </a:cxn>
                  <a:cxn ang="0">
                    <a:pos x="T3" y="T5"/>
                  </a:cxn>
                  <a:cxn ang="0">
                    <a:pos x="T6" y="T8"/>
                  </a:cxn>
                  <a:cxn ang="0">
                    <a:pos x="T9" y="T11"/>
                  </a:cxn>
                  <a:cxn ang="0">
                    <a:pos x="T12" y="T14"/>
                  </a:cxn>
                </a:cxnLst>
                <a:rect l="0" t="0" r="r" b="b"/>
                <a:pathLst>
                  <a:path w="5400" h="1680">
                    <a:moveTo>
                      <a:pt x="0" y="1680"/>
                    </a:moveTo>
                    <a:lnTo>
                      <a:pt x="5400" y="1680"/>
                    </a:lnTo>
                    <a:lnTo>
                      <a:pt x="5400" y="0"/>
                    </a:lnTo>
                    <a:lnTo>
                      <a:pt x="0" y="0"/>
                    </a:lnTo>
                    <a:lnTo>
                      <a:pt x="0" y="1680"/>
                    </a:lnTo>
                    <a:close/>
                  </a:path>
                </a:pathLst>
              </a:custGeom>
              <a:solidFill>
                <a:srgbClr val="AC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4844"/>
                <a:ext cx="3774" cy="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6" name="TextBox 15"/>
          <p:cNvSpPr txBox="1"/>
          <p:nvPr/>
        </p:nvSpPr>
        <p:spPr>
          <a:xfrm>
            <a:off x="3352800" y="3657600"/>
            <a:ext cx="5334001" cy="1200329"/>
          </a:xfrm>
          <a:prstGeom prst="rect">
            <a:avLst/>
          </a:prstGeom>
          <a:noFill/>
        </p:spPr>
        <p:txBody>
          <a:bodyPr wrap="square" rtlCol="0">
            <a:spAutoFit/>
          </a:bodyPr>
          <a:lstStyle/>
          <a:p>
            <a:pPr algn="r"/>
            <a:r>
              <a:rPr lang="en-US" sz="2400" dirty="0" smtClean="0">
                <a:solidFill>
                  <a:schemeClr val="bg1"/>
                </a:solidFill>
              </a:rPr>
              <a:t>Technology, Demographics, Engagement and International (TDEI) Committee</a:t>
            </a:r>
          </a:p>
          <a:p>
            <a:pPr algn="r"/>
            <a:r>
              <a:rPr lang="en-US" sz="2400" dirty="0" smtClean="0">
                <a:solidFill>
                  <a:schemeClr val="bg1"/>
                </a:solidFill>
              </a:rPr>
              <a:t>Campus Forum Presentation</a:t>
            </a:r>
            <a:endParaRPr lang="en-US" sz="2400" dirty="0">
              <a:solidFill>
                <a:schemeClr val="bg1"/>
              </a:solidFill>
            </a:endParaRPr>
          </a:p>
        </p:txBody>
      </p:sp>
    </p:spTree>
    <p:extLst>
      <p:ext uri="{BB962C8B-B14F-4D97-AF65-F5344CB8AC3E}">
        <p14:creationId xmlns:p14="http://schemas.microsoft.com/office/powerpoint/2010/main" val="105622324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0866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Draft Business Services Model</a:t>
            </a:r>
            <a:endParaRPr lang="en-US" sz="3600" dirty="0">
              <a:solidFill>
                <a:srgbClr val="DA0000"/>
              </a:solidFill>
              <a:latin typeface="Arial" pitchFamily="34" charset="0"/>
              <a:cs typeface="Arial" pitchFamily="34" charset="0"/>
            </a:endParaRP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27" name="Rounded Rectangle 26"/>
          <p:cNvSpPr/>
          <p:nvPr/>
        </p:nvSpPr>
        <p:spPr>
          <a:xfrm>
            <a:off x="397835" y="1219200"/>
            <a:ext cx="8441365" cy="4883674"/>
          </a:xfrm>
          <a:prstGeom prst="roundRect">
            <a:avLst>
              <a:gd name="adj" fmla="val 3159"/>
            </a:avLst>
          </a:prstGeom>
          <a:gradFill flip="none" rotWithShape="1">
            <a:gsLst>
              <a:gs pos="100000">
                <a:srgbClr val="FFEFD1"/>
              </a:gs>
              <a:gs pos="60000">
                <a:srgbClr val="F0EBD5"/>
              </a:gs>
              <a:gs pos="100000">
                <a:schemeClr val="bg2">
                  <a:lumMod val="50000"/>
                </a:schemeClr>
              </a:gs>
            </a:gsLst>
            <a:path path="circle">
              <a:fillToRect l="100000" t="100000"/>
            </a:path>
            <a:tileRect r="-100000" b="-100000"/>
          </a:gra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p:cNvSpPr/>
          <p:nvPr/>
        </p:nvSpPr>
        <p:spPr>
          <a:xfrm>
            <a:off x="6263779" y="2896074"/>
            <a:ext cx="1508621" cy="3207032"/>
          </a:xfrm>
          <a:prstGeom prst="rect">
            <a:avLst/>
          </a:prstGeom>
        </p:spPr>
        <p:txBody>
          <a:bodyPr wrap="square">
            <a:spAutoFit/>
          </a:bodyPr>
          <a:lstStyle/>
          <a:p>
            <a:pPr marL="119063" indent="-119063">
              <a:lnSpc>
                <a:spcPct val="115000"/>
              </a:lnSpc>
              <a:buFont typeface="Arial"/>
              <a:buChar char="•"/>
              <a:tabLst>
                <a:tab pos="225425" algn="l"/>
              </a:tabLst>
            </a:pPr>
            <a:r>
              <a:rPr lang="en-US" sz="1200" dirty="0">
                <a:solidFill>
                  <a:srgbClr val="000000"/>
                </a:solidFill>
                <a:ea typeface="Calibri"/>
                <a:cs typeface="Times New Roman"/>
              </a:rPr>
              <a:t>Office of President and Provost</a:t>
            </a:r>
          </a:p>
          <a:p>
            <a:pPr marL="119063" indent="-119063">
              <a:lnSpc>
                <a:spcPct val="115000"/>
              </a:lnSpc>
              <a:buFont typeface="Arial"/>
              <a:buChar char="•"/>
              <a:tabLst>
                <a:tab pos="225425" algn="l"/>
              </a:tabLst>
            </a:pPr>
            <a:r>
              <a:rPr lang="en-US" sz="1200" dirty="0">
                <a:solidFill>
                  <a:srgbClr val="000000"/>
                </a:solidFill>
                <a:ea typeface="Calibri"/>
                <a:cs typeface="Times New Roman"/>
              </a:rPr>
              <a:t>EVPRI</a:t>
            </a:r>
          </a:p>
          <a:p>
            <a:pPr marL="119063" marR="0" lvl="0" indent="-119063">
              <a:lnSpc>
                <a:spcPct val="115000"/>
              </a:lnSpc>
              <a:spcBef>
                <a:spcPts val="0"/>
              </a:spcBef>
              <a:spcAft>
                <a:spcPts val="0"/>
              </a:spcAft>
              <a:buFont typeface="Arial"/>
              <a:buChar char="•"/>
              <a:tabLst>
                <a:tab pos="225425" algn="l"/>
              </a:tabLst>
            </a:pPr>
            <a:r>
              <a:rPr lang="en-US" sz="1200" kern="1200" dirty="0" smtClean="0">
                <a:solidFill>
                  <a:srgbClr val="000000"/>
                </a:solidFill>
                <a:effectLst/>
                <a:latin typeface="Calibri"/>
                <a:ea typeface="Calibri"/>
                <a:cs typeface="Times New Roman"/>
              </a:rPr>
              <a:t>Advancement</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Finance </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ea typeface="Calibri"/>
                <a:cs typeface="Times New Roman"/>
              </a:rPr>
              <a:t>HR</a:t>
            </a:r>
            <a:endParaRPr lang="en-US" sz="1200" dirty="0">
              <a:solidFill>
                <a:srgbClr val="000000"/>
              </a:solidFill>
              <a:ea typeface="Calibri"/>
              <a:cs typeface="Times New Roman"/>
            </a:endParaRPr>
          </a:p>
          <a:p>
            <a:pPr marL="119063" marR="0" lvl="0" indent="-119063">
              <a:lnSpc>
                <a:spcPct val="115000"/>
              </a:lnSpc>
              <a:spcBef>
                <a:spcPts val="0"/>
              </a:spcBef>
              <a:spcAft>
                <a:spcPts val="0"/>
              </a:spcAft>
              <a:buFont typeface="Arial"/>
              <a:buChar char="•"/>
              <a:tabLst>
                <a:tab pos="225425" algn="l"/>
              </a:tabLst>
            </a:pPr>
            <a:r>
              <a:rPr lang="en-US" sz="1200" dirty="0">
                <a:solidFill>
                  <a:srgbClr val="000000"/>
                </a:solidFill>
                <a:ea typeface="Calibri"/>
                <a:cs typeface="Times New Roman"/>
              </a:rPr>
              <a:t>IT</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Student Affairs</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Auxiliary Units</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Business Affairs</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Community Engagement</a:t>
            </a:r>
          </a:p>
          <a:p>
            <a:pPr marL="119063" marR="0" lvl="0" indent="-119063">
              <a:lnSpc>
                <a:spcPct val="115000"/>
              </a:lnSpc>
              <a:spcBef>
                <a:spcPts val="0"/>
              </a:spcBef>
              <a:spcAft>
                <a:spcPts val="0"/>
              </a:spcAft>
              <a:buFont typeface="Arial"/>
              <a:buChar char="•"/>
              <a:tabLst>
                <a:tab pos="225425" algn="l"/>
              </a:tabLst>
            </a:pPr>
            <a:endParaRPr lang="en-US" sz="1200" dirty="0" smtClean="0">
              <a:solidFill>
                <a:srgbClr val="000000"/>
              </a:solidFill>
              <a:latin typeface="Calibri"/>
              <a:ea typeface="Calibri"/>
              <a:cs typeface="Times New Roman"/>
            </a:endParaRPr>
          </a:p>
          <a:p>
            <a:pPr marR="0" lvl="0">
              <a:lnSpc>
                <a:spcPct val="115000"/>
              </a:lnSpc>
              <a:spcBef>
                <a:spcPts val="0"/>
              </a:spcBef>
              <a:spcAft>
                <a:spcPts val="0"/>
              </a:spcAft>
              <a:tabLst>
                <a:tab pos="225425" algn="l"/>
              </a:tabLst>
            </a:pPr>
            <a:endParaRPr lang="en-US" sz="2000" dirty="0">
              <a:effectLst/>
              <a:latin typeface="Calibri"/>
              <a:ea typeface="Calibri"/>
              <a:cs typeface="Times New Roman"/>
            </a:endParaRPr>
          </a:p>
        </p:txBody>
      </p:sp>
      <p:sp>
        <p:nvSpPr>
          <p:cNvPr id="29" name="Rounded Rectangle 28"/>
          <p:cNvSpPr/>
          <p:nvPr/>
        </p:nvSpPr>
        <p:spPr>
          <a:xfrm>
            <a:off x="2157863" y="1981201"/>
            <a:ext cx="433141" cy="3962399"/>
          </a:xfrm>
          <a:prstGeom prst="roundRect">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
        <p:nvSpPr>
          <p:cNvPr id="30" name="Rounded Rectangle 29"/>
          <p:cNvSpPr/>
          <p:nvPr/>
        </p:nvSpPr>
        <p:spPr>
          <a:xfrm>
            <a:off x="2133600" y="1421679"/>
            <a:ext cx="2008474" cy="407121"/>
          </a:xfrm>
          <a:prstGeom prst="roundRect">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t>Central Units</a:t>
            </a:r>
          </a:p>
          <a:p>
            <a:r>
              <a:rPr lang="en-US" sz="1100" dirty="0" smtClean="0"/>
              <a:t>Finance – HR – IT - Purchasing</a:t>
            </a:r>
            <a:endParaRPr lang="en-US" sz="1100" dirty="0"/>
          </a:p>
        </p:txBody>
      </p:sp>
      <p:sp>
        <p:nvSpPr>
          <p:cNvPr id="31" name="Rounded Rectangle 30"/>
          <p:cNvSpPr/>
          <p:nvPr/>
        </p:nvSpPr>
        <p:spPr>
          <a:xfrm>
            <a:off x="2770474" y="1982281"/>
            <a:ext cx="1050519" cy="913319"/>
          </a:xfrm>
          <a:prstGeom prst="roundRect">
            <a:avLst/>
          </a:prstGeom>
          <a:solidFill>
            <a:schemeClr val="accent4">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Health Affairs Business Services Center</a:t>
            </a:r>
            <a:endParaRPr lang="en-US" sz="1100" dirty="0"/>
          </a:p>
        </p:txBody>
      </p:sp>
      <p:sp>
        <p:nvSpPr>
          <p:cNvPr id="32" name="Rounded Rectangle 31"/>
          <p:cNvSpPr/>
          <p:nvPr/>
        </p:nvSpPr>
        <p:spPr>
          <a:xfrm>
            <a:off x="3988243" y="1981201"/>
            <a:ext cx="1050519" cy="913319"/>
          </a:xfrm>
          <a:prstGeom prst="roundRect">
            <a:avLst/>
          </a:prstGeom>
          <a:solidFill>
            <a:schemeClr val="accent6">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Arts and Science Business Services Center</a:t>
            </a:r>
            <a:endParaRPr lang="en-US" sz="1100" dirty="0"/>
          </a:p>
        </p:txBody>
      </p:sp>
      <p:sp>
        <p:nvSpPr>
          <p:cNvPr id="33" name="Rounded Rectangle 32"/>
          <p:cNvSpPr/>
          <p:nvPr/>
        </p:nvSpPr>
        <p:spPr>
          <a:xfrm>
            <a:off x="6299933" y="1982281"/>
            <a:ext cx="1150234" cy="913319"/>
          </a:xfrm>
          <a:prstGeom prst="roundRect">
            <a:avLst/>
          </a:prstGeom>
          <a:solidFill>
            <a:schemeClr val="tx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Administrative Units </a:t>
            </a:r>
          </a:p>
          <a:p>
            <a:pPr algn="ctr"/>
            <a:r>
              <a:rPr lang="en-US" sz="1100" dirty="0" smtClean="0"/>
              <a:t>Business Service Center</a:t>
            </a:r>
            <a:endParaRPr lang="en-US" sz="1100" dirty="0"/>
          </a:p>
        </p:txBody>
      </p:sp>
      <p:sp>
        <p:nvSpPr>
          <p:cNvPr id="34" name="Rounded Rectangle 33"/>
          <p:cNvSpPr/>
          <p:nvPr/>
        </p:nvSpPr>
        <p:spPr>
          <a:xfrm>
            <a:off x="5129659" y="1981201"/>
            <a:ext cx="1050519" cy="913319"/>
          </a:xfrm>
          <a:prstGeom prst="roundRect">
            <a:avLst/>
          </a:prstGeom>
          <a:solidFill>
            <a:schemeClr val="tx1">
              <a:lumMod val="85000"/>
              <a:lumOff val="1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Belknap Business Services Center</a:t>
            </a:r>
            <a:endParaRPr lang="en-US" sz="1100" dirty="0"/>
          </a:p>
        </p:txBody>
      </p:sp>
      <p:sp>
        <p:nvSpPr>
          <p:cNvPr id="35" name="Rectangle 34"/>
          <p:cNvSpPr/>
          <p:nvPr/>
        </p:nvSpPr>
        <p:spPr>
          <a:xfrm rot="16200000">
            <a:off x="810973" y="3630373"/>
            <a:ext cx="3124199" cy="587853"/>
          </a:xfrm>
          <a:prstGeom prst="rect">
            <a:avLst/>
          </a:prstGeom>
        </p:spPr>
        <p:txBody>
          <a:bodyPr wrap="square">
            <a:spAutoFit/>
          </a:bodyPr>
          <a:lstStyle/>
          <a:p>
            <a:pPr marR="0" lvl="0" algn="ctr">
              <a:lnSpc>
                <a:spcPct val="115000"/>
              </a:lnSpc>
              <a:spcBef>
                <a:spcPts val="0"/>
              </a:spcBef>
              <a:spcAft>
                <a:spcPts val="0"/>
              </a:spcAft>
              <a:tabLst>
                <a:tab pos="225425" algn="l"/>
              </a:tabLst>
            </a:pPr>
            <a:r>
              <a:rPr lang="en-US" sz="1400" kern="1200" dirty="0" smtClean="0">
                <a:solidFill>
                  <a:schemeClr val="bg1"/>
                </a:solidFill>
                <a:effectLst/>
                <a:latin typeface="Calibri"/>
                <a:ea typeface="Calibri"/>
                <a:cs typeface="Times New Roman"/>
              </a:rPr>
              <a:t>Consultative Support to Units</a:t>
            </a:r>
          </a:p>
          <a:p>
            <a:pPr marR="0" lvl="0" algn="ctr">
              <a:lnSpc>
                <a:spcPct val="115000"/>
              </a:lnSpc>
              <a:spcBef>
                <a:spcPts val="0"/>
              </a:spcBef>
              <a:spcAft>
                <a:spcPts val="0"/>
              </a:spcAft>
              <a:tabLst>
                <a:tab pos="225425" algn="l"/>
              </a:tabLst>
            </a:pPr>
            <a:r>
              <a:rPr lang="en-US" sz="1400" kern="1200" dirty="0" smtClean="0">
                <a:solidFill>
                  <a:schemeClr val="bg1"/>
                </a:solidFill>
                <a:effectLst/>
                <a:latin typeface="Calibri"/>
                <a:ea typeface="Calibri"/>
                <a:cs typeface="Times New Roman"/>
              </a:rPr>
              <a:t>Finance – </a:t>
            </a:r>
            <a:r>
              <a:rPr lang="en-US" sz="1400" dirty="0" smtClean="0">
                <a:solidFill>
                  <a:schemeClr val="bg1"/>
                </a:solidFill>
                <a:effectLst/>
                <a:latin typeface="Calibri"/>
                <a:ea typeface="Calibri"/>
                <a:cs typeface="Times New Roman"/>
              </a:rPr>
              <a:t>HR – </a:t>
            </a:r>
            <a:r>
              <a:rPr lang="en-US" sz="1400" dirty="0" smtClean="0">
                <a:solidFill>
                  <a:schemeClr val="bg1"/>
                </a:solidFill>
                <a:latin typeface="Calibri"/>
                <a:ea typeface="Calibri"/>
                <a:cs typeface="Times New Roman"/>
              </a:rPr>
              <a:t>IT - </a:t>
            </a:r>
            <a:r>
              <a:rPr lang="en-US" sz="1400" dirty="0" smtClean="0">
                <a:solidFill>
                  <a:schemeClr val="bg1"/>
                </a:solidFill>
                <a:effectLst/>
                <a:latin typeface="Calibri"/>
                <a:ea typeface="Calibri"/>
                <a:cs typeface="Times New Roman"/>
              </a:rPr>
              <a:t>Purchasing</a:t>
            </a:r>
            <a:endParaRPr lang="en-US" sz="2400" dirty="0">
              <a:solidFill>
                <a:schemeClr val="bg1"/>
              </a:solidFill>
              <a:effectLst/>
              <a:latin typeface="Calibri"/>
              <a:ea typeface="Calibri"/>
              <a:cs typeface="Times New Roman"/>
            </a:endParaRPr>
          </a:p>
        </p:txBody>
      </p:sp>
      <p:sp>
        <p:nvSpPr>
          <p:cNvPr id="36" name="Rectangle 35"/>
          <p:cNvSpPr/>
          <p:nvPr/>
        </p:nvSpPr>
        <p:spPr>
          <a:xfrm>
            <a:off x="2743200" y="2902662"/>
            <a:ext cx="1398874" cy="1932837"/>
          </a:xfrm>
          <a:prstGeom prst="rect">
            <a:avLst/>
          </a:prstGeom>
        </p:spPr>
        <p:txBody>
          <a:bodyPr wrap="square">
            <a:spAutoFit/>
          </a:bodyPr>
          <a:lstStyle/>
          <a:p>
            <a:pPr marL="119063" marR="0" lvl="0" indent="-119063">
              <a:lnSpc>
                <a:spcPct val="115000"/>
              </a:lnSpc>
              <a:spcBef>
                <a:spcPts val="0"/>
              </a:spcBef>
              <a:spcAft>
                <a:spcPts val="0"/>
              </a:spcAft>
              <a:buFont typeface="Arial"/>
              <a:buChar char="•"/>
              <a:tabLst>
                <a:tab pos="225425" algn="l"/>
              </a:tabLst>
            </a:pPr>
            <a:r>
              <a:rPr lang="en-US" sz="1200" kern="1200" dirty="0" smtClean="0">
                <a:solidFill>
                  <a:srgbClr val="000000"/>
                </a:solidFill>
                <a:effectLst/>
                <a:latin typeface="Calibri"/>
                <a:ea typeface="Calibri"/>
                <a:cs typeface="Times New Roman"/>
              </a:rPr>
              <a:t>Medicine</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Dental</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Nursing</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effectLst/>
                <a:latin typeface="Calibri"/>
                <a:ea typeface="Calibri"/>
                <a:cs typeface="Times New Roman"/>
              </a:rPr>
              <a:t>Public Health</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Centers and Institutes</a:t>
            </a:r>
            <a:endParaRPr lang="en-US" sz="1200" dirty="0" smtClean="0">
              <a:solidFill>
                <a:srgbClr val="000000"/>
              </a:solidFill>
              <a:effectLst/>
              <a:latin typeface="Calibri"/>
              <a:ea typeface="Calibri"/>
              <a:cs typeface="Times New Roman"/>
            </a:endParaRP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EVP HA</a:t>
            </a:r>
          </a:p>
          <a:p>
            <a:pPr marR="0" lvl="0">
              <a:lnSpc>
                <a:spcPct val="115000"/>
              </a:lnSpc>
              <a:spcBef>
                <a:spcPts val="0"/>
              </a:spcBef>
              <a:spcAft>
                <a:spcPts val="0"/>
              </a:spcAft>
              <a:tabLst>
                <a:tab pos="225425" algn="l"/>
              </a:tabLst>
            </a:pPr>
            <a:endParaRPr lang="en-US" sz="2000" dirty="0">
              <a:effectLst/>
              <a:latin typeface="Calibri"/>
              <a:ea typeface="Calibri"/>
              <a:cs typeface="Times New Roman"/>
            </a:endParaRPr>
          </a:p>
        </p:txBody>
      </p:sp>
      <p:sp>
        <p:nvSpPr>
          <p:cNvPr id="37" name="Rectangle 36"/>
          <p:cNvSpPr/>
          <p:nvPr/>
        </p:nvSpPr>
        <p:spPr>
          <a:xfrm>
            <a:off x="3941135" y="2902366"/>
            <a:ext cx="1316665" cy="1154162"/>
          </a:xfrm>
          <a:prstGeom prst="rect">
            <a:avLst/>
          </a:prstGeom>
        </p:spPr>
        <p:txBody>
          <a:bodyPr wrap="square">
            <a:spAutoFit/>
          </a:bodyPr>
          <a:lstStyle/>
          <a:p>
            <a:pPr marL="119063" marR="0" lvl="0" indent="-119063">
              <a:lnSpc>
                <a:spcPct val="115000"/>
              </a:lnSpc>
              <a:spcBef>
                <a:spcPts val="0"/>
              </a:spcBef>
              <a:spcAft>
                <a:spcPts val="0"/>
              </a:spcAft>
              <a:buFont typeface="Arial"/>
              <a:buChar char="•"/>
              <a:tabLst>
                <a:tab pos="225425" algn="l"/>
              </a:tabLst>
            </a:pPr>
            <a:r>
              <a:rPr lang="en-US" sz="1200" kern="1200" dirty="0" smtClean="0">
                <a:solidFill>
                  <a:srgbClr val="000000"/>
                </a:solidFill>
                <a:effectLst/>
                <a:latin typeface="Calibri"/>
                <a:ea typeface="Calibri"/>
                <a:cs typeface="Times New Roman"/>
              </a:rPr>
              <a:t>Academic Departments</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effectLst/>
                <a:latin typeface="Calibri"/>
                <a:ea typeface="Calibri"/>
                <a:cs typeface="Times New Roman"/>
              </a:rPr>
              <a:t>Graduate School</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Library</a:t>
            </a:r>
            <a:endParaRPr lang="en-US" sz="2000" dirty="0">
              <a:effectLst/>
              <a:latin typeface="Calibri"/>
              <a:ea typeface="Calibri"/>
              <a:cs typeface="Times New Roman"/>
            </a:endParaRPr>
          </a:p>
        </p:txBody>
      </p:sp>
      <p:sp>
        <p:nvSpPr>
          <p:cNvPr id="38" name="Rectangle 37"/>
          <p:cNvSpPr/>
          <p:nvPr/>
        </p:nvSpPr>
        <p:spPr>
          <a:xfrm>
            <a:off x="5154326" y="2895600"/>
            <a:ext cx="1398874" cy="1932837"/>
          </a:xfrm>
          <a:prstGeom prst="rect">
            <a:avLst/>
          </a:prstGeom>
        </p:spPr>
        <p:txBody>
          <a:bodyPr wrap="square">
            <a:spAutoFit/>
          </a:bodyPr>
          <a:lstStyle/>
          <a:p>
            <a:pPr marL="119063" marR="0" lvl="0" indent="-119063">
              <a:lnSpc>
                <a:spcPct val="115000"/>
              </a:lnSpc>
              <a:spcBef>
                <a:spcPts val="0"/>
              </a:spcBef>
              <a:spcAft>
                <a:spcPts val="0"/>
              </a:spcAft>
              <a:buFont typeface="Arial"/>
              <a:buChar char="•"/>
              <a:tabLst>
                <a:tab pos="225425" algn="l"/>
              </a:tabLst>
            </a:pPr>
            <a:r>
              <a:rPr lang="en-US" sz="1200" kern="1200" dirty="0" smtClean="0">
                <a:solidFill>
                  <a:srgbClr val="000000"/>
                </a:solidFill>
                <a:effectLst/>
                <a:latin typeface="Calibri"/>
                <a:ea typeface="Calibri"/>
                <a:cs typeface="Times New Roman"/>
              </a:rPr>
              <a:t>Speed</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Kent</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Law</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Education</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Business</a:t>
            </a:r>
          </a:p>
          <a:p>
            <a:pPr marL="119063" marR="0" lvl="0" indent="-119063">
              <a:lnSpc>
                <a:spcPct val="115000"/>
              </a:lnSpc>
              <a:spcBef>
                <a:spcPts val="0"/>
              </a:spcBef>
              <a:spcAft>
                <a:spcPts val="0"/>
              </a:spcAft>
              <a:buFont typeface="Arial"/>
              <a:buChar char="•"/>
              <a:tabLst>
                <a:tab pos="225425" algn="l"/>
              </a:tabLst>
            </a:pPr>
            <a:r>
              <a:rPr lang="en-US" sz="1200" dirty="0" smtClean="0">
                <a:solidFill>
                  <a:srgbClr val="000000"/>
                </a:solidFill>
                <a:latin typeface="Calibri"/>
                <a:ea typeface="Calibri"/>
                <a:cs typeface="Times New Roman"/>
              </a:rPr>
              <a:t>Music</a:t>
            </a:r>
          </a:p>
          <a:p>
            <a:pPr marL="119063" marR="0" lvl="0" indent="-119063">
              <a:lnSpc>
                <a:spcPct val="115000"/>
              </a:lnSpc>
              <a:spcBef>
                <a:spcPts val="0"/>
              </a:spcBef>
              <a:spcAft>
                <a:spcPts val="0"/>
              </a:spcAft>
              <a:buFont typeface="Arial"/>
              <a:buChar char="•"/>
              <a:tabLst>
                <a:tab pos="225425" algn="l"/>
              </a:tabLst>
            </a:pPr>
            <a:endParaRPr lang="en-US" sz="1200" dirty="0" smtClean="0">
              <a:solidFill>
                <a:srgbClr val="000000"/>
              </a:solidFill>
              <a:latin typeface="Calibri"/>
              <a:ea typeface="Calibri"/>
              <a:cs typeface="Times New Roman"/>
            </a:endParaRPr>
          </a:p>
          <a:p>
            <a:pPr marR="0" lvl="0">
              <a:lnSpc>
                <a:spcPct val="115000"/>
              </a:lnSpc>
              <a:spcBef>
                <a:spcPts val="0"/>
              </a:spcBef>
              <a:spcAft>
                <a:spcPts val="0"/>
              </a:spcAft>
              <a:tabLst>
                <a:tab pos="225425" algn="l"/>
              </a:tabLst>
            </a:pPr>
            <a:endParaRPr lang="en-US" sz="2000" dirty="0">
              <a:effectLst/>
              <a:latin typeface="Calibri"/>
              <a:ea typeface="Calibri"/>
              <a:cs typeface="Times New Roman"/>
            </a:endParaRPr>
          </a:p>
        </p:txBody>
      </p:sp>
      <p:sp>
        <p:nvSpPr>
          <p:cNvPr id="39" name="Rounded Rectangle 38"/>
          <p:cNvSpPr/>
          <p:nvPr/>
        </p:nvSpPr>
        <p:spPr>
          <a:xfrm>
            <a:off x="7653116" y="1981201"/>
            <a:ext cx="1050519" cy="913319"/>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Athletics</a:t>
            </a:r>
          </a:p>
          <a:p>
            <a:pPr algn="ctr"/>
            <a:r>
              <a:rPr lang="en-US" sz="1100" dirty="0" smtClean="0"/>
              <a:t>Business Services Center</a:t>
            </a:r>
            <a:endParaRPr lang="en-US" sz="1100" dirty="0"/>
          </a:p>
        </p:txBody>
      </p:sp>
      <p:sp>
        <p:nvSpPr>
          <p:cNvPr id="40" name="Rounded Rectangle 39"/>
          <p:cNvSpPr/>
          <p:nvPr/>
        </p:nvSpPr>
        <p:spPr>
          <a:xfrm>
            <a:off x="4528916" y="1421679"/>
            <a:ext cx="4174718" cy="407121"/>
          </a:xfrm>
          <a:prstGeom prst="roundRect">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t>Strategic Role – Set Direction - Establish and Implement University wide Policies.  Leverage scale, develop competencies</a:t>
            </a:r>
            <a:endParaRPr lang="en-US" sz="1100" dirty="0"/>
          </a:p>
        </p:txBody>
      </p:sp>
      <p:sp>
        <p:nvSpPr>
          <p:cNvPr id="41" name="Rounded Rectangle 40"/>
          <p:cNvSpPr/>
          <p:nvPr/>
        </p:nvSpPr>
        <p:spPr>
          <a:xfrm>
            <a:off x="2743201" y="5638800"/>
            <a:ext cx="5960434" cy="304800"/>
          </a:xfrm>
          <a:prstGeom prst="roundRect">
            <a:avLst/>
          </a:prstGeom>
          <a:solidFill>
            <a:schemeClr val="bg2">
              <a:lumMod val="1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Shared Service and Technology</a:t>
            </a:r>
            <a:endParaRPr lang="en-US" sz="1100" dirty="0"/>
          </a:p>
        </p:txBody>
      </p:sp>
      <p:cxnSp>
        <p:nvCxnSpPr>
          <p:cNvPr id="42" name="Straight Connector 41"/>
          <p:cNvCxnSpPr/>
          <p:nvPr/>
        </p:nvCxnSpPr>
        <p:spPr>
          <a:xfrm>
            <a:off x="3276600" y="5791200"/>
            <a:ext cx="1400693"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6831190" y="5791200"/>
            <a:ext cx="1400693"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404611" y="1905000"/>
            <a:ext cx="1652789" cy="4258089"/>
          </a:xfrm>
          <a:prstGeom prst="rect">
            <a:avLst/>
          </a:prstGeom>
        </p:spPr>
        <p:txBody>
          <a:bodyPr wrap="square">
            <a:spAutoFit/>
          </a:bodyPr>
          <a:lstStyle/>
          <a:p>
            <a:pPr marL="117475" lvl="0" indent="-117475">
              <a:lnSpc>
                <a:spcPct val="105000"/>
              </a:lnSpc>
              <a:spcBef>
                <a:spcPts val="600"/>
              </a:spcBef>
              <a:buFont typeface="Arial" pitchFamily="34" charset="0"/>
              <a:buChar char="•"/>
            </a:pPr>
            <a:r>
              <a:rPr lang="en-US" sz="1300" dirty="0"/>
              <a:t>Streamline </a:t>
            </a:r>
            <a:r>
              <a:rPr lang="en-US" sz="1300" dirty="0" smtClean="0"/>
              <a:t>processes, reduce duplication, eliminate unnecessary costs</a:t>
            </a:r>
          </a:p>
          <a:p>
            <a:pPr marL="117475" lvl="0" indent="-117475">
              <a:lnSpc>
                <a:spcPct val="105000"/>
              </a:lnSpc>
              <a:spcBef>
                <a:spcPts val="600"/>
              </a:spcBef>
              <a:buFont typeface="Arial" pitchFamily="34" charset="0"/>
              <a:buChar char="•"/>
            </a:pPr>
            <a:r>
              <a:rPr lang="en-US" sz="1300" dirty="0"/>
              <a:t>Reduce </a:t>
            </a:r>
            <a:r>
              <a:rPr lang="en-US" sz="1300" dirty="0" smtClean="0"/>
              <a:t>time faculty spend on </a:t>
            </a:r>
            <a:r>
              <a:rPr lang="en-US" sz="1300" dirty="0" err="1" smtClean="0"/>
              <a:t>administrivia</a:t>
            </a:r>
            <a:endParaRPr lang="en-US" sz="1300" dirty="0" smtClean="0"/>
          </a:p>
          <a:p>
            <a:pPr marL="117475" lvl="0" indent="-117475">
              <a:lnSpc>
                <a:spcPct val="105000"/>
              </a:lnSpc>
              <a:spcBef>
                <a:spcPts val="600"/>
              </a:spcBef>
              <a:buFont typeface="Arial" pitchFamily="34" charset="0"/>
              <a:buChar char="•"/>
            </a:pPr>
            <a:r>
              <a:rPr lang="en-US" sz="1300" dirty="0" smtClean="0"/>
              <a:t>Leverage technology</a:t>
            </a:r>
          </a:p>
          <a:p>
            <a:pPr marL="117475" lvl="0" indent="-117475">
              <a:lnSpc>
                <a:spcPct val="105000"/>
              </a:lnSpc>
              <a:spcBef>
                <a:spcPts val="600"/>
              </a:spcBef>
              <a:buFont typeface="Arial" pitchFamily="34" charset="0"/>
              <a:buChar char="•"/>
            </a:pPr>
            <a:r>
              <a:rPr lang="en-US" sz="1300" dirty="0" smtClean="0"/>
              <a:t>Provide consistency in policy administration</a:t>
            </a:r>
          </a:p>
          <a:p>
            <a:pPr marL="117475" lvl="0" indent="-117475">
              <a:lnSpc>
                <a:spcPct val="105000"/>
              </a:lnSpc>
              <a:spcBef>
                <a:spcPts val="600"/>
              </a:spcBef>
              <a:buFont typeface="Arial" pitchFamily="34" charset="0"/>
              <a:buChar char="•"/>
            </a:pPr>
            <a:r>
              <a:rPr lang="en-US" sz="1300" dirty="0"/>
              <a:t>I</a:t>
            </a:r>
            <a:r>
              <a:rPr lang="en-US" sz="1300" dirty="0" smtClean="0"/>
              <a:t>mprove internal controls and data</a:t>
            </a:r>
            <a:endParaRPr lang="en-US" sz="1300" dirty="0"/>
          </a:p>
          <a:p>
            <a:pPr marL="117475" lvl="0" indent="-117475">
              <a:lnSpc>
                <a:spcPct val="105000"/>
              </a:lnSpc>
              <a:spcBef>
                <a:spcPts val="600"/>
              </a:spcBef>
              <a:buFont typeface="Arial" pitchFamily="34" charset="0"/>
              <a:buChar char="•"/>
            </a:pPr>
            <a:r>
              <a:rPr lang="en-US" sz="1300" dirty="0" smtClean="0"/>
              <a:t>Create experts and build professional competencies</a:t>
            </a:r>
            <a:endParaRPr lang="en-US" sz="1300" dirty="0"/>
          </a:p>
        </p:txBody>
      </p:sp>
      <p:sp>
        <p:nvSpPr>
          <p:cNvPr id="45" name="Rectangle 44"/>
          <p:cNvSpPr/>
          <p:nvPr/>
        </p:nvSpPr>
        <p:spPr>
          <a:xfrm>
            <a:off x="431224" y="1600200"/>
            <a:ext cx="1549976" cy="307777"/>
          </a:xfrm>
          <a:prstGeom prst="rect">
            <a:avLst/>
          </a:prstGeom>
        </p:spPr>
        <p:txBody>
          <a:bodyPr wrap="none">
            <a:spAutoFit/>
          </a:bodyPr>
          <a:lstStyle/>
          <a:p>
            <a:pPr algn="ctr"/>
            <a:r>
              <a:rPr lang="en-US" sz="1400" b="1" u="sng" dirty="0" smtClean="0"/>
              <a:t>Desired Outcomes</a:t>
            </a:r>
            <a:endParaRPr lang="en-US" sz="1400" b="1" u="sng" dirty="0"/>
          </a:p>
        </p:txBody>
      </p:sp>
      <p:cxnSp>
        <p:nvCxnSpPr>
          <p:cNvPr id="13" name="Straight Arrow Connector 12"/>
          <p:cNvCxnSpPr/>
          <p:nvPr/>
        </p:nvCxnSpPr>
        <p:spPr>
          <a:xfrm>
            <a:off x="4142074" y="1625239"/>
            <a:ext cx="353726" cy="0"/>
          </a:xfrm>
          <a:prstGeom prst="straightConnector1">
            <a:avLst/>
          </a:prstGeom>
          <a:ln w="381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352379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5"/>
          <p:cNvGrpSpPr>
            <a:grpSpLocks/>
          </p:cNvGrpSpPr>
          <p:nvPr/>
        </p:nvGrpSpPr>
        <p:grpSpPr bwMode="auto">
          <a:xfrm>
            <a:off x="-12700" y="0"/>
            <a:ext cx="9385300" cy="6858000"/>
            <a:chOff x="-10" y="0"/>
            <a:chExt cx="14420" cy="1080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4400" cy="1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10800" y="9840"/>
              <a:ext cx="3600" cy="480"/>
              <a:chOff x="10800" y="9840"/>
              <a:chExt cx="3600" cy="480"/>
            </a:xfrm>
          </p:grpSpPr>
          <p:sp>
            <p:nvSpPr>
              <p:cNvPr id="15" name="Freeform 8"/>
              <p:cNvSpPr>
                <a:spLocks/>
              </p:cNvSpPr>
              <p:nvPr/>
            </p:nvSpPr>
            <p:spPr bwMode="auto">
              <a:xfrm>
                <a:off x="10800" y="9840"/>
                <a:ext cx="3600" cy="480"/>
              </a:xfrm>
              <a:custGeom>
                <a:avLst/>
                <a:gdLst>
                  <a:gd name="T0" fmla="+- 0 10800 10800"/>
                  <a:gd name="T1" fmla="*/ T0 w 3600"/>
                  <a:gd name="T2" fmla="+- 0 10320 9840"/>
                  <a:gd name="T3" fmla="*/ 10320 h 480"/>
                  <a:gd name="T4" fmla="+- 0 14400 10800"/>
                  <a:gd name="T5" fmla="*/ T4 w 3600"/>
                  <a:gd name="T6" fmla="+- 0 10320 9840"/>
                  <a:gd name="T7" fmla="*/ 10320 h 480"/>
                  <a:gd name="T8" fmla="+- 0 14400 10800"/>
                  <a:gd name="T9" fmla="*/ T8 w 3600"/>
                  <a:gd name="T10" fmla="+- 0 9840 9840"/>
                  <a:gd name="T11" fmla="*/ 9840 h 480"/>
                  <a:gd name="T12" fmla="+- 0 10800 10800"/>
                  <a:gd name="T13" fmla="*/ T12 w 3600"/>
                  <a:gd name="T14" fmla="+- 0 9840 9840"/>
                  <a:gd name="T15" fmla="*/ 9840 h 480"/>
                  <a:gd name="T16" fmla="+- 0 10800 10800"/>
                  <a:gd name="T17" fmla="*/ T16 w 3600"/>
                  <a:gd name="T18" fmla="+- 0 10320 9840"/>
                  <a:gd name="T19" fmla="*/ 10320 h 480"/>
                </a:gdLst>
                <a:ahLst/>
                <a:cxnLst>
                  <a:cxn ang="0">
                    <a:pos x="T1" y="T3"/>
                  </a:cxn>
                  <a:cxn ang="0">
                    <a:pos x="T5" y="T7"/>
                  </a:cxn>
                  <a:cxn ang="0">
                    <a:pos x="T9" y="T11"/>
                  </a:cxn>
                  <a:cxn ang="0">
                    <a:pos x="T13" y="T15"/>
                  </a:cxn>
                  <a:cxn ang="0">
                    <a:pos x="T17" y="T19"/>
                  </a:cxn>
                </a:cxnLst>
                <a:rect l="0" t="0" r="r" b="b"/>
                <a:pathLst>
                  <a:path w="3600" h="480">
                    <a:moveTo>
                      <a:pt x="0" y="480"/>
                    </a:moveTo>
                    <a:lnTo>
                      <a:pt x="3600" y="480"/>
                    </a:lnTo>
                    <a:lnTo>
                      <a:pt x="3600" y="0"/>
                    </a:lnTo>
                    <a:lnTo>
                      <a:pt x="0" y="0"/>
                    </a:lnTo>
                    <a:lnTo>
                      <a:pt x="0" y="4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dirty="0" smtClean="0"/>
                  <a:t>November 2013</a:t>
                </a:r>
                <a:endParaRPr lang="en-US" dirty="0"/>
              </a:p>
            </p:txBody>
          </p:sp>
        </p:grpSp>
        <p:grpSp>
          <p:nvGrpSpPr>
            <p:cNvPr id="11" name="Group 9"/>
            <p:cNvGrpSpPr>
              <a:grpSpLocks/>
            </p:cNvGrpSpPr>
            <p:nvPr/>
          </p:nvGrpSpPr>
          <p:grpSpPr bwMode="auto">
            <a:xfrm>
              <a:off x="4320" y="5640"/>
              <a:ext cx="10080" cy="2160"/>
              <a:chOff x="4320" y="5640"/>
              <a:chExt cx="10080" cy="2160"/>
            </a:xfrm>
          </p:grpSpPr>
          <p:sp>
            <p:nvSpPr>
              <p:cNvPr id="14" name="Freeform 10"/>
              <p:cNvSpPr>
                <a:spLocks/>
              </p:cNvSpPr>
              <p:nvPr/>
            </p:nvSpPr>
            <p:spPr bwMode="auto">
              <a:xfrm>
                <a:off x="4320" y="5640"/>
                <a:ext cx="10080" cy="2160"/>
              </a:xfrm>
              <a:custGeom>
                <a:avLst/>
                <a:gdLst>
                  <a:gd name="T0" fmla="+- 0 4320 4320"/>
                  <a:gd name="T1" fmla="*/ T0 w 10080"/>
                  <a:gd name="T2" fmla="+- 0 7800 5640"/>
                  <a:gd name="T3" fmla="*/ 7800 h 2160"/>
                  <a:gd name="T4" fmla="+- 0 14400 4320"/>
                  <a:gd name="T5" fmla="*/ T4 w 10080"/>
                  <a:gd name="T6" fmla="+- 0 7800 5640"/>
                  <a:gd name="T7" fmla="*/ 7800 h 2160"/>
                  <a:gd name="T8" fmla="+- 0 14400 4320"/>
                  <a:gd name="T9" fmla="*/ T8 w 10080"/>
                  <a:gd name="T10" fmla="+- 0 5640 5640"/>
                  <a:gd name="T11" fmla="*/ 5640 h 2160"/>
                  <a:gd name="T12" fmla="+- 0 4320 4320"/>
                  <a:gd name="T13" fmla="*/ T12 w 10080"/>
                  <a:gd name="T14" fmla="+- 0 5640 5640"/>
                  <a:gd name="T15" fmla="*/ 5640 h 2160"/>
                  <a:gd name="T16" fmla="+- 0 4320 4320"/>
                  <a:gd name="T17" fmla="*/ T16 w 10080"/>
                  <a:gd name="T18" fmla="+- 0 7800 5640"/>
                  <a:gd name="T19" fmla="*/ 7800 h 2160"/>
                </a:gdLst>
                <a:ahLst/>
                <a:cxnLst>
                  <a:cxn ang="0">
                    <a:pos x="T1" y="T3"/>
                  </a:cxn>
                  <a:cxn ang="0">
                    <a:pos x="T5" y="T7"/>
                  </a:cxn>
                  <a:cxn ang="0">
                    <a:pos x="T9" y="T11"/>
                  </a:cxn>
                  <a:cxn ang="0">
                    <a:pos x="T13" y="T15"/>
                  </a:cxn>
                  <a:cxn ang="0">
                    <a:pos x="T17" y="T19"/>
                  </a:cxn>
                </a:cxnLst>
                <a:rect l="0" t="0" r="r" b="b"/>
                <a:pathLst>
                  <a:path w="10080" h="2160">
                    <a:moveTo>
                      <a:pt x="0" y="2160"/>
                    </a:moveTo>
                    <a:lnTo>
                      <a:pt x="10080" y="2160"/>
                    </a:lnTo>
                    <a:lnTo>
                      <a:pt x="10080" y="0"/>
                    </a:lnTo>
                    <a:lnTo>
                      <a:pt x="0" y="0"/>
                    </a:lnTo>
                    <a:lnTo>
                      <a:pt x="0" y="21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2" name="Group 11"/>
            <p:cNvGrpSpPr>
              <a:grpSpLocks/>
            </p:cNvGrpSpPr>
            <p:nvPr/>
          </p:nvGrpSpPr>
          <p:grpSpPr bwMode="auto">
            <a:xfrm>
              <a:off x="0" y="4440"/>
              <a:ext cx="5400" cy="1680"/>
              <a:chOff x="0" y="4440"/>
              <a:chExt cx="5400" cy="1680"/>
            </a:xfrm>
          </p:grpSpPr>
          <p:sp>
            <p:nvSpPr>
              <p:cNvPr id="13" name="Freeform 12"/>
              <p:cNvSpPr>
                <a:spLocks/>
              </p:cNvSpPr>
              <p:nvPr/>
            </p:nvSpPr>
            <p:spPr bwMode="auto">
              <a:xfrm>
                <a:off x="0" y="4440"/>
                <a:ext cx="5400" cy="1680"/>
              </a:xfrm>
              <a:custGeom>
                <a:avLst/>
                <a:gdLst>
                  <a:gd name="T0" fmla="*/ 0 w 5400"/>
                  <a:gd name="T1" fmla="+- 0 6120 4440"/>
                  <a:gd name="T2" fmla="*/ 6120 h 1680"/>
                  <a:gd name="T3" fmla="*/ 5400 w 5400"/>
                  <a:gd name="T4" fmla="+- 0 6120 4440"/>
                  <a:gd name="T5" fmla="*/ 6120 h 1680"/>
                  <a:gd name="T6" fmla="*/ 5400 w 5400"/>
                  <a:gd name="T7" fmla="+- 0 4440 4440"/>
                  <a:gd name="T8" fmla="*/ 4440 h 1680"/>
                  <a:gd name="T9" fmla="*/ 0 w 5400"/>
                  <a:gd name="T10" fmla="+- 0 4440 4440"/>
                  <a:gd name="T11" fmla="*/ 4440 h 1680"/>
                  <a:gd name="T12" fmla="*/ 0 w 5400"/>
                  <a:gd name="T13" fmla="+- 0 6120 4440"/>
                  <a:gd name="T14" fmla="*/ 6120 h 1680"/>
                </a:gdLst>
                <a:ahLst/>
                <a:cxnLst>
                  <a:cxn ang="0">
                    <a:pos x="T0" y="T2"/>
                  </a:cxn>
                  <a:cxn ang="0">
                    <a:pos x="T3" y="T5"/>
                  </a:cxn>
                  <a:cxn ang="0">
                    <a:pos x="T6" y="T8"/>
                  </a:cxn>
                  <a:cxn ang="0">
                    <a:pos x="T9" y="T11"/>
                  </a:cxn>
                  <a:cxn ang="0">
                    <a:pos x="T12" y="T14"/>
                  </a:cxn>
                </a:cxnLst>
                <a:rect l="0" t="0" r="r" b="b"/>
                <a:pathLst>
                  <a:path w="5400" h="1680">
                    <a:moveTo>
                      <a:pt x="0" y="1680"/>
                    </a:moveTo>
                    <a:lnTo>
                      <a:pt x="5400" y="1680"/>
                    </a:lnTo>
                    <a:lnTo>
                      <a:pt x="5400" y="0"/>
                    </a:lnTo>
                    <a:lnTo>
                      <a:pt x="0" y="0"/>
                    </a:lnTo>
                    <a:lnTo>
                      <a:pt x="0" y="1680"/>
                    </a:lnTo>
                    <a:close/>
                  </a:path>
                </a:pathLst>
              </a:custGeom>
              <a:solidFill>
                <a:srgbClr val="AC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4844"/>
                <a:ext cx="3774" cy="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6" name="TextBox 15"/>
          <p:cNvSpPr txBox="1"/>
          <p:nvPr/>
        </p:nvSpPr>
        <p:spPr>
          <a:xfrm>
            <a:off x="3581401" y="3810000"/>
            <a:ext cx="5105400" cy="830997"/>
          </a:xfrm>
          <a:prstGeom prst="rect">
            <a:avLst/>
          </a:prstGeom>
          <a:noFill/>
        </p:spPr>
        <p:txBody>
          <a:bodyPr wrap="square" rtlCol="0">
            <a:spAutoFit/>
          </a:bodyPr>
          <a:lstStyle/>
          <a:p>
            <a:pPr algn="r"/>
            <a:r>
              <a:rPr lang="en-US" sz="2400" dirty="0" smtClean="0">
                <a:solidFill>
                  <a:schemeClr val="bg1"/>
                </a:solidFill>
              </a:rPr>
              <a:t>Culture of Excellence Committee</a:t>
            </a:r>
          </a:p>
          <a:p>
            <a:pPr algn="r"/>
            <a:r>
              <a:rPr lang="en-US" sz="2400" dirty="0" smtClean="0">
                <a:solidFill>
                  <a:schemeClr val="bg1"/>
                </a:solidFill>
              </a:rPr>
              <a:t>Campus Forum Presentation</a:t>
            </a:r>
            <a:endParaRPr lang="en-US" sz="2400" dirty="0">
              <a:solidFill>
                <a:schemeClr val="bg1"/>
              </a:solidFill>
            </a:endParaRPr>
          </a:p>
        </p:txBody>
      </p:sp>
    </p:spTree>
    <p:extLst>
      <p:ext uri="{BB962C8B-B14F-4D97-AF65-F5344CB8AC3E}">
        <p14:creationId xmlns:p14="http://schemas.microsoft.com/office/powerpoint/2010/main" val="147523498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Core Committee Members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3962400" cy="4533549"/>
          </a:xfrm>
          <a:prstGeom prst="rect">
            <a:avLst/>
          </a:prstGeom>
          <a:noFill/>
        </p:spPr>
        <p:txBody>
          <a:bodyPr wrap="square" rtlCol="0">
            <a:spAutoFit/>
          </a:bodyPr>
          <a:lstStyle/>
          <a:p>
            <a:pPr marL="342900" indent="-342900">
              <a:lnSpc>
                <a:spcPct val="113000"/>
              </a:lnSpc>
              <a:spcBef>
                <a:spcPts val="600"/>
              </a:spcBef>
              <a:buFont typeface="Arial" panose="020B0604020202020204" pitchFamily="34" charset="0"/>
              <a:buChar char="•"/>
            </a:pPr>
            <a:r>
              <a:rPr lang="en-US" sz="2000" dirty="0" smtClean="0"/>
              <a:t>Blake </a:t>
            </a:r>
            <a:r>
              <a:rPr lang="en-US" sz="2000" dirty="0"/>
              <a:t>Haselton, Dean, CEHD, CHAIR</a:t>
            </a:r>
          </a:p>
          <a:p>
            <a:pPr marL="342900" indent="-342900">
              <a:lnSpc>
                <a:spcPct val="113000"/>
              </a:lnSpc>
              <a:spcBef>
                <a:spcPts val="600"/>
              </a:spcBef>
              <a:buFont typeface="Arial" panose="020B0604020202020204" pitchFamily="34" charset="0"/>
              <a:buChar char="•"/>
            </a:pPr>
            <a:r>
              <a:rPr lang="en-US" sz="2000" dirty="0"/>
              <a:t>Bruce Henderson, Trustee</a:t>
            </a:r>
          </a:p>
          <a:p>
            <a:pPr marL="342900" indent="-342900">
              <a:lnSpc>
                <a:spcPct val="113000"/>
              </a:lnSpc>
              <a:spcBef>
                <a:spcPts val="600"/>
              </a:spcBef>
              <a:buFont typeface="Arial" panose="020B0604020202020204" pitchFamily="34" charset="0"/>
              <a:buChar char="•"/>
            </a:pPr>
            <a:r>
              <a:rPr lang="en-US" sz="2000" dirty="0"/>
              <a:t>Joyce Hagen, ULF </a:t>
            </a:r>
          </a:p>
          <a:p>
            <a:pPr marL="342900" indent="-342900">
              <a:lnSpc>
                <a:spcPct val="113000"/>
              </a:lnSpc>
              <a:spcBef>
                <a:spcPts val="600"/>
              </a:spcBef>
              <a:buFont typeface="Arial" panose="020B0604020202020204" pitchFamily="34" charset="0"/>
              <a:buChar char="•"/>
            </a:pPr>
            <a:r>
              <a:rPr lang="en-US" sz="2000" dirty="0"/>
              <a:t>Sam </a:t>
            </a:r>
            <a:r>
              <a:rPr lang="en-US" sz="2000" dirty="0" err="1"/>
              <a:t>Rechter</a:t>
            </a:r>
            <a:r>
              <a:rPr lang="en-US" sz="2000" dirty="0"/>
              <a:t>, BOO</a:t>
            </a:r>
          </a:p>
          <a:p>
            <a:pPr marL="342900" indent="-342900">
              <a:lnSpc>
                <a:spcPct val="113000"/>
              </a:lnSpc>
              <a:spcBef>
                <a:spcPts val="600"/>
              </a:spcBef>
              <a:buFont typeface="Arial" panose="020B0604020202020204" pitchFamily="34" charset="0"/>
              <a:buChar char="•"/>
            </a:pPr>
            <a:r>
              <a:rPr lang="en-US" sz="2000" dirty="0"/>
              <a:t>Elaine Wise, ULAA and Humanities, A&amp;S Faculty</a:t>
            </a:r>
          </a:p>
          <a:p>
            <a:pPr marL="342900" indent="-342900">
              <a:lnSpc>
                <a:spcPct val="113000"/>
              </a:lnSpc>
              <a:spcBef>
                <a:spcPts val="600"/>
              </a:spcBef>
              <a:buFont typeface="Arial" panose="020B0604020202020204" pitchFamily="34" charset="0"/>
              <a:buChar char="•"/>
            </a:pPr>
            <a:r>
              <a:rPr lang="en-US" sz="2000" dirty="0"/>
              <a:t>Bill Stone, </a:t>
            </a:r>
            <a:r>
              <a:rPr lang="en-US" sz="2000" dirty="0" smtClean="0"/>
              <a:t>BOO</a:t>
            </a:r>
          </a:p>
          <a:p>
            <a:pPr marL="342900" indent="-342900">
              <a:lnSpc>
                <a:spcPct val="113000"/>
              </a:lnSpc>
              <a:spcBef>
                <a:spcPts val="600"/>
              </a:spcBef>
              <a:buFont typeface="Arial" panose="020B0604020202020204" pitchFamily="34" charset="0"/>
              <a:buChar char="•"/>
            </a:pPr>
            <a:r>
              <a:rPr lang="en-US" sz="2000" dirty="0"/>
              <a:t>Keith Inman, </a:t>
            </a:r>
            <a:r>
              <a:rPr lang="en-US" sz="2000" dirty="0" smtClean="0"/>
              <a:t>VPUA</a:t>
            </a:r>
          </a:p>
          <a:p>
            <a:pPr marL="342900" indent="-342900">
              <a:lnSpc>
                <a:spcPct val="113000"/>
              </a:lnSpc>
              <a:spcBef>
                <a:spcPts val="600"/>
              </a:spcBef>
              <a:buFont typeface="Arial" panose="020B0604020202020204" pitchFamily="34" charset="0"/>
              <a:buChar char="•"/>
            </a:pPr>
            <a:r>
              <a:rPr lang="en-US" sz="2000" dirty="0"/>
              <a:t>Spencer Scruggs, Student</a:t>
            </a:r>
          </a:p>
          <a:p>
            <a:pPr marL="342900" indent="-342900">
              <a:lnSpc>
                <a:spcPct val="113000"/>
              </a:lnSpc>
              <a:spcBef>
                <a:spcPts val="600"/>
              </a:spcBef>
              <a:buFont typeface="Arial" panose="020B0604020202020204" pitchFamily="34" charset="0"/>
              <a:buChar char="•"/>
            </a:pPr>
            <a:r>
              <a:rPr lang="en-US" sz="2000" dirty="0"/>
              <a:t>Spencer Scruggs, </a:t>
            </a:r>
            <a:r>
              <a:rPr lang="en-US" sz="2000" dirty="0" smtClean="0"/>
              <a:t>Student</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9" name="TextBox 8"/>
          <p:cNvSpPr txBox="1"/>
          <p:nvPr/>
        </p:nvSpPr>
        <p:spPr>
          <a:xfrm>
            <a:off x="4724400" y="1143000"/>
            <a:ext cx="3962400" cy="4379660"/>
          </a:xfrm>
          <a:prstGeom prst="rect">
            <a:avLst/>
          </a:prstGeom>
          <a:noFill/>
        </p:spPr>
        <p:txBody>
          <a:bodyPr wrap="square" rtlCol="0">
            <a:spAutoFit/>
          </a:bodyPr>
          <a:lstStyle/>
          <a:p>
            <a:pPr marL="342900" indent="-342900">
              <a:lnSpc>
                <a:spcPct val="113000"/>
              </a:lnSpc>
              <a:spcBef>
                <a:spcPts val="600"/>
              </a:spcBef>
              <a:buFont typeface="Arial" panose="020B0604020202020204" pitchFamily="34" charset="0"/>
              <a:buChar char="•"/>
            </a:pPr>
            <a:r>
              <a:rPr lang="en-US" sz="2000" dirty="0" smtClean="0"/>
              <a:t>Pam </a:t>
            </a:r>
            <a:r>
              <a:rPr lang="en-US" sz="2000" dirty="0" err="1"/>
              <a:t>Yankeelov</a:t>
            </a:r>
            <a:r>
              <a:rPr lang="en-US" sz="2000" dirty="0"/>
              <a:t>, Kent School Faculty</a:t>
            </a:r>
          </a:p>
          <a:p>
            <a:pPr marL="342900" indent="-342900">
              <a:lnSpc>
                <a:spcPct val="113000"/>
              </a:lnSpc>
              <a:spcBef>
                <a:spcPts val="600"/>
              </a:spcBef>
              <a:buFont typeface="Arial" panose="020B0604020202020204" pitchFamily="34" charset="0"/>
              <a:buChar char="•"/>
            </a:pPr>
            <a:r>
              <a:rPr lang="en-US" sz="2000" dirty="0"/>
              <a:t>Melissa </a:t>
            </a:r>
            <a:r>
              <a:rPr lang="en-US" sz="2000" dirty="0" err="1"/>
              <a:t>Laning</a:t>
            </a:r>
            <a:r>
              <a:rPr lang="en-US" sz="2000" dirty="0"/>
              <a:t>, Libraries Faculty</a:t>
            </a:r>
          </a:p>
          <a:p>
            <a:pPr marL="342900" indent="-342900">
              <a:lnSpc>
                <a:spcPct val="113000"/>
              </a:lnSpc>
              <a:spcBef>
                <a:spcPts val="600"/>
              </a:spcBef>
              <a:buFont typeface="Arial" panose="020B0604020202020204" pitchFamily="34" charset="0"/>
              <a:buChar char="•"/>
            </a:pPr>
            <a:r>
              <a:rPr lang="en-US" sz="2000" dirty="0"/>
              <a:t>Nathan Bush, Graduate Student</a:t>
            </a:r>
          </a:p>
          <a:p>
            <a:pPr marL="342900" indent="-342900">
              <a:lnSpc>
                <a:spcPct val="113000"/>
              </a:lnSpc>
              <a:spcBef>
                <a:spcPts val="600"/>
              </a:spcBef>
              <a:buFont typeface="Arial" panose="020B0604020202020204" pitchFamily="34" charset="0"/>
              <a:buChar char="•"/>
            </a:pPr>
            <a:r>
              <a:rPr lang="en-US" sz="2000" dirty="0" smtClean="0"/>
              <a:t>Tracy </a:t>
            </a:r>
            <a:r>
              <a:rPr lang="en-US" sz="2000" dirty="0" err="1"/>
              <a:t>Eells</a:t>
            </a:r>
            <a:r>
              <a:rPr lang="en-US" sz="2000" dirty="0"/>
              <a:t>, Vice Provost and Psychiatry, Medicine Faculty</a:t>
            </a:r>
          </a:p>
          <a:p>
            <a:pPr marL="342900" indent="-342900">
              <a:lnSpc>
                <a:spcPct val="113000"/>
              </a:lnSpc>
              <a:spcBef>
                <a:spcPts val="600"/>
              </a:spcBef>
              <a:buFont typeface="Arial" panose="020B0604020202020204" pitchFamily="34" charset="0"/>
              <a:buChar char="•"/>
            </a:pPr>
            <a:r>
              <a:rPr lang="en-US" sz="2000" dirty="0"/>
              <a:t>Charles Sharp, CODRE and COB Faculty</a:t>
            </a:r>
          </a:p>
          <a:p>
            <a:pPr marL="342900" indent="-342900">
              <a:lnSpc>
                <a:spcPct val="113000"/>
              </a:lnSpc>
              <a:spcBef>
                <a:spcPts val="600"/>
              </a:spcBef>
              <a:buFont typeface="Arial" panose="020B0604020202020204" pitchFamily="34" charset="0"/>
              <a:buChar char="•"/>
            </a:pPr>
            <a:r>
              <a:rPr lang="en-US" sz="2000" dirty="0"/>
              <a:t>Valerie Casey, COSW and Women’s Center</a:t>
            </a:r>
          </a:p>
          <a:p>
            <a:pPr marL="342900" indent="-342900">
              <a:lnSpc>
                <a:spcPct val="113000"/>
              </a:lnSpc>
              <a:spcBef>
                <a:spcPts val="600"/>
              </a:spcBef>
              <a:buFont typeface="Arial" panose="020B0604020202020204" pitchFamily="34" charset="0"/>
              <a:buChar char="•"/>
            </a:pPr>
            <a:endParaRPr lang="en-US" sz="2000" dirty="0"/>
          </a:p>
        </p:txBody>
      </p:sp>
    </p:spTree>
    <p:extLst>
      <p:ext uri="{BB962C8B-B14F-4D97-AF65-F5344CB8AC3E}">
        <p14:creationId xmlns:p14="http://schemas.microsoft.com/office/powerpoint/2010/main" val="4700907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68580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Advisory Committee Members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228600" y="1143000"/>
            <a:ext cx="4267200" cy="5258042"/>
          </a:xfrm>
          <a:prstGeom prst="rect">
            <a:avLst/>
          </a:prstGeom>
          <a:noFill/>
        </p:spPr>
        <p:txBody>
          <a:bodyPr wrap="square" rtlCol="0">
            <a:spAutoFit/>
          </a:bodyPr>
          <a:lstStyle/>
          <a:p>
            <a:pPr marL="285750" lvl="0" indent="-285750">
              <a:lnSpc>
                <a:spcPct val="113000"/>
              </a:lnSpc>
              <a:spcBef>
                <a:spcPts val="200"/>
              </a:spcBef>
              <a:buFont typeface="Arial" panose="020B0604020202020204" pitchFamily="34" charset="0"/>
              <a:buChar char="•"/>
            </a:pPr>
            <a:r>
              <a:rPr lang="en-US" sz="1600" dirty="0" smtClean="0"/>
              <a:t>Alyssa </a:t>
            </a:r>
            <a:r>
              <a:rPr lang="en-US" sz="1600" dirty="0"/>
              <a:t>Murphy, Admissions/Orientation </a:t>
            </a:r>
          </a:p>
          <a:p>
            <a:pPr marL="285750" lvl="0" indent="-285750">
              <a:lnSpc>
                <a:spcPct val="113000"/>
              </a:lnSpc>
              <a:spcBef>
                <a:spcPts val="200"/>
              </a:spcBef>
              <a:buFont typeface="Arial" panose="020B0604020202020204" pitchFamily="34" charset="0"/>
              <a:buChar char="•"/>
            </a:pPr>
            <a:r>
              <a:rPr lang="en-US" sz="1600" dirty="0"/>
              <a:t>Annette Robinson, Medicine Staff Nurse </a:t>
            </a:r>
          </a:p>
          <a:p>
            <a:pPr marL="285750" lvl="0" indent="-285750">
              <a:lnSpc>
                <a:spcPct val="113000"/>
              </a:lnSpc>
              <a:spcBef>
                <a:spcPts val="200"/>
              </a:spcBef>
              <a:buFont typeface="Arial" panose="020B0604020202020204" pitchFamily="34" charset="0"/>
              <a:buChar char="•"/>
            </a:pPr>
            <a:r>
              <a:rPr lang="en-US" sz="1600" dirty="0"/>
              <a:t>Bill Forman, Retired Staff, UARP </a:t>
            </a:r>
          </a:p>
          <a:p>
            <a:pPr marL="285750" lvl="0" indent="-285750">
              <a:lnSpc>
                <a:spcPct val="113000"/>
              </a:lnSpc>
              <a:spcBef>
                <a:spcPts val="200"/>
              </a:spcBef>
              <a:buFont typeface="Arial" panose="020B0604020202020204" pitchFamily="34" charset="0"/>
              <a:buChar char="•"/>
            </a:pPr>
            <a:r>
              <a:rPr lang="en-US" sz="1600" dirty="0"/>
              <a:t>Caroline Stephens, English, A&amp;S, Staff Senate </a:t>
            </a:r>
          </a:p>
          <a:p>
            <a:pPr marL="285750" lvl="0" indent="-285750">
              <a:lnSpc>
                <a:spcPct val="113000"/>
              </a:lnSpc>
              <a:spcBef>
                <a:spcPts val="200"/>
              </a:spcBef>
              <a:buFont typeface="Arial" panose="020B0604020202020204" pitchFamily="34" charset="0"/>
              <a:buChar char="•"/>
            </a:pPr>
            <a:r>
              <a:rPr lang="en-US" sz="1600" dirty="0"/>
              <a:t>Cynthia Logsdon, Nursing Faculty </a:t>
            </a:r>
          </a:p>
          <a:p>
            <a:pPr marL="285750" lvl="0" indent="-285750">
              <a:lnSpc>
                <a:spcPct val="113000"/>
              </a:lnSpc>
              <a:spcBef>
                <a:spcPts val="200"/>
              </a:spcBef>
              <a:buFont typeface="Arial" panose="020B0604020202020204" pitchFamily="34" charset="0"/>
              <a:buChar char="•"/>
            </a:pPr>
            <a:r>
              <a:rPr lang="en-US" sz="1600" dirty="0"/>
              <a:t>Cynthia </a:t>
            </a:r>
            <a:r>
              <a:rPr lang="en-US" sz="1600" dirty="0" err="1"/>
              <a:t>Wohl</a:t>
            </a:r>
            <a:r>
              <a:rPr lang="en-US" sz="1600" dirty="0"/>
              <a:t>, Purchasing, VPBA </a:t>
            </a:r>
          </a:p>
          <a:p>
            <a:pPr marL="285750" lvl="0" indent="-285750">
              <a:lnSpc>
                <a:spcPct val="113000"/>
              </a:lnSpc>
              <a:spcBef>
                <a:spcPts val="200"/>
              </a:spcBef>
              <a:buFont typeface="Arial" panose="020B0604020202020204" pitchFamily="34" charset="0"/>
              <a:buChar char="•"/>
            </a:pPr>
            <a:r>
              <a:rPr lang="en-US" sz="1600" dirty="0"/>
              <a:t>Dan Bennett, Physical Plant </a:t>
            </a:r>
          </a:p>
          <a:p>
            <a:pPr marL="285750" lvl="0" indent="-285750">
              <a:lnSpc>
                <a:spcPct val="113000"/>
              </a:lnSpc>
              <a:spcBef>
                <a:spcPts val="200"/>
              </a:spcBef>
              <a:buFont typeface="Arial" panose="020B0604020202020204" pitchFamily="34" charset="0"/>
              <a:buChar char="•"/>
            </a:pPr>
            <a:r>
              <a:rPr lang="en-US" sz="1600" dirty="0"/>
              <a:t>Dave Willis, Dentistry, Faculty Senate </a:t>
            </a:r>
          </a:p>
          <a:p>
            <a:pPr marL="285750" lvl="0" indent="-285750">
              <a:lnSpc>
                <a:spcPct val="113000"/>
              </a:lnSpc>
              <a:spcBef>
                <a:spcPts val="200"/>
              </a:spcBef>
              <a:buFont typeface="Arial" panose="020B0604020202020204" pitchFamily="34" charset="0"/>
              <a:buChar char="•"/>
            </a:pPr>
            <a:r>
              <a:rPr lang="en-US" sz="1600" dirty="0"/>
              <a:t>David James, DPS, Staff Senate </a:t>
            </a:r>
          </a:p>
          <a:p>
            <a:pPr marL="285750" lvl="0" indent="-285750">
              <a:lnSpc>
                <a:spcPct val="113000"/>
              </a:lnSpc>
              <a:spcBef>
                <a:spcPts val="200"/>
              </a:spcBef>
              <a:buFont typeface="Arial" panose="020B0604020202020204" pitchFamily="34" charset="0"/>
              <a:buChar char="•"/>
            </a:pPr>
            <a:r>
              <a:rPr lang="en-US" sz="1600" dirty="0"/>
              <a:t>David Simpson, UPA, A&amp;S Faculty </a:t>
            </a:r>
          </a:p>
          <a:p>
            <a:pPr marL="285750" lvl="0" indent="-285750">
              <a:lnSpc>
                <a:spcPct val="113000"/>
              </a:lnSpc>
              <a:spcBef>
                <a:spcPts val="200"/>
              </a:spcBef>
              <a:buFont typeface="Arial" panose="020B0604020202020204" pitchFamily="34" charset="0"/>
              <a:buChar char="•"/>
            </a:pPr>
            <a:r>
              <a:rPr lang="en-US" sz="1600" dirty="0"/>
              <a:t>Dawn </a:t>
            </a:r>
            <a:r>
              <a:rPr lang="en-US" sz="1600" dirty="0" err="1"/>
              <a:t>Heinecken</a:t>
            </a:r>
            <a:r>
              <a:rPr lang="en-US" sz="1600" dirty="0"/>
              <a:t>, WGST, A&amp;S, Faculty Senate </a:t>
            </a:r>
          </a:p>
          <a:p>
            <a:pPr marL="285750" lvl="0" indent="-285750">
              <a:lnSpc>
                <a:spcPct val="113000"/>
              </a:lnSpc>
              <a:spcBef>
                <a:spcPts val="200"/>
              </a:spcBef>
              <a:buFont typeface="Arial" panose="020B0604020202020204" pitchFamily="34" charset="0"/>
              <a:buChar char="•"/>
            </a:pPr>
            <a:r>
              <a:rPr lang="en-US" sz="1600" dirty="0"/>
              <a:t>Diane Foster, Dentistry Faculty </a:t>
            </a:r>
          </a:p>
          <a:p>
            <a:pPr marL="285750" lvl="0" indent="-285750">
              <a:lnSpc>
                <a:spcPct val="113000"/>
              </a:lnSpc>
              <a:spcBef>
                <a:spcPts val="200"/>
              </a:spcBef>
              <a:buFont typeface="Arial" panose="020B0604020202020204" pitchFamily="34" charset="0"/>
              <a:buChar char="•"/>
            </a:pPr>
            <a:r>
              <a:rPr lang="en-US" sz="1600" dirty="0"/>
              <a:t>Dorothy </a:t>
            </a:r>
            <a:r>
              <a:rPr lang="en-US" sz="1600" dirty="0" err="1"/>
              <a:t>Veith</a:t>
            </a:r>
            <a:r>
              <a:rPr lang="en-US" sz="1600" dirty="0"/>
              <a:t>, CEHD Staff </a:t>
            </a:r>
          </a:p>
          <a:p>
            <a:pPr marL="285750" lvl="0" indent="-285750">
              <a:lnSpc>
                <a:spcPct val="113000"/>
              </a:lnSpc>
              <a:spcBef>
                <a:spcPts val="200"/>
              </a:spcBef>
              <a:buFont typeface="Arial" panose="020B0604020202020204" pitchFamily="34" charset="0"/>
              <a:buChar char="•"/>
            </a:pPr>
            <a:r>
              <a:rPr lang="en-US" sz="1600" dirty="0"/>
              <a:t>Gordon Strauss, Psychiatry Faculty and Student Health</a:t>
            </a:r>
          </a:p>
          <a:p>
            <a:pPr marL="285750" lvl="0" indent="-285750">
              <a:lnSpc>
                <a:spcPct val="113000"/>
              </a:lnSpc>
              <a:spcBef>
                <a:spcPts val="200"/>
              </a:spcBef>
              <a:buFont typeface="Arial" panose="020B0604020202020204" pitchFamily="34" charset="0"/>
              <a:buChar char="•"/>
            </a:pPr>
            <a:r>
              <a:rPr lang="en-US" sz="1600" dirty="0"/>
              <a:t>Heather </a:t>
            </a:r>
            <a:r>
              <a:rPr lang="en-US" sz="1600" dirty="0" err="1"/>
              <a:t>Parrino</a:t>
            </a:r>
            <a:r>
              <a:rPr lang="en-US" sz="1600" dirty="0"/>
              <a:t>, Student Health, Staff Senate</a:t>
            </a:r>
          </a:p>
          <a:p>
            <a:pPr marL="342900" indent="-342900">
              <a:lnSpc>
                <a:spcPct val="113000"/>
              </a:lnSpc>
              <a:spcBef>
                <a:spcPts val="600"/>
              </a:spcBef>
              <a:buFont typeface="Arial" panose="020B0604020202020204" pitchFamily="34" charset="0"/>
              <a:buChar char="•"/>
            </a:pPr>
            <a:endParaRPr lang="en-US" sz="16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
        <p:nvSpPr>
          <p:cNvPr id="9" name="TextBox 8"/>
          <p:cNvSpPr txBox="1"/>
          <p:nvPr/>
        </p:nvSpPr>
        <p:spPr>
          <a:xfrm>
            <a:off x="4724400" y="1143000"/>
            <a:ext cx="4191000" cy="4842672"/>
          </a:xfrm>
          <a:prstGeom prst="rect">
            <a:avLst/>
          </a:prstGeom>
          <a:noFill/>
        </p:spPr>
        <p:txBody>
          <a:bodyPr wrap="square" rtlCol="0">
            <a:spAutoFit/>
          </a:bodyPr>
          <a:lstStyle/>
          <a:p>
            <a:pPr marL="285750" lvl="0" indent="-285750">
              <a:lnSpc>
                <a:spcPct val="113000"/>
              </a:lnSpc>
              <a:spcBef>
                <a:spcPts val="300"/>
              </a:spcBef>
              <a:buFont typeface="Arial" panose="020B0604020202020204" pitchFamily="34" charset="0"/>
              <a:buChar char="•"/>
            </a:pPr>
            <a:r>
              <a:rPr lang="en-US" sz="1600" dirty="0" smtClean="0"/>
              <a:t>Jill </a:t>
            </a:r>
            <a:r>
              <a:rPr lang="en-US" sz="1600" dirty="0" err="1"/>
              <a:t>Riede</a:t>
            </a:r>
            <a:r>
              <a:rPr lang="en-US" sz="1600" dirty="0"/>
              <a:t>, VPF </a:t>
            </a:r>
          </a:p>
          <a:p>
            <a:pPr marL="285750" lvl="0" indent="-285750">
              <a:lnSpc>
                <a:spcPct val="113000"/>
              </a:lnSpc>
              <a:spcBef>
                <a:spcPts val="300"/>
              </a:spcBef>
              <a:buFont typeface="Arial" panose="020B0604020202020204" pitchFamily="34" charset="0"/>
              <a:buChar char="•"/>
            </a:pPr>
            <a:r>
              <a:rPr lang="en-US" sz="1600" dirty="0"/>
              <a:t>Joe </a:t>
            </a:r>
            <a:r>
              <a:rPr lang="en-US" sz="1600" dirty="0" err="1"/>
              <a:t>Gutmann</a:t>
            </a:r>
            <a:r>
              <a:rPr lang="en-US" sz="1600" dirty="0"/>
              <a:t>, Political Science, A&amp;S Faculty </a:t>
            </a:r>
          </a:p>
          <a:p>
            <a:pPr marL="285750" lvl="0" indent="-285750">
              <a:lnSpc>
                <a:spcPct val="113000"/>
              </a:lnSpc>
              <a:spcBef>
                <a:spcPts val="300"/>
              </a:spcBef>
              <a:buFont typeface="Arial" panose="020B0604020202020204" pitchFamily="34" charset="0"/>
              <a:buChar char="•"/>
            </a:pPr>
            <a:r>
              <a:rPr lang="en-US" sz="1600" dirty="0"/>
              <a:t>Krista Wallace-Boaz, Music Faculty </a:t>
            </a:r>
          </a:p>
          <a:p>
            <a:pPr marL="285750" lvl="0" indent="-285750">
              <a:lnSpc>
                <a:spcPct val="113000"/>
              </a:lnSpc>
              <a:spcBef>
                <a:spcPts val="300"/>
              </a:spcBef>
              <a:buFont typeface="Arial" panose="020B0604020202020204" pitchFamily="34" charset="0"/>
              <a:buChar char="•"/>
            </a:pPr>
            <a:r>
              <a:rPr lang="en-US" sz="1600" dirty="0"/>
              <a:t>Mark </a:t>
            </a:r>
            <a:r>
              <a:rPr lang="en-US" sz="1600" dirty="0" err="1"/>
              <a:t>Cambron</a:t>
            </a:r>
            <a:r>
              <a:rPr lang="en-US" sz="1600" dirty="0"/>
              <a:t>, CEHD Staff </a:t>
            </a:r>
          </a:p>
          <a:p>
            <a:pPr marL="285750" lvl="0" indent="-285750">
              <a:lnSpc>
                <a:spcPct val="113000"/>
              </a:lnSpc>
              <a:spcBef>
                <a:spcPts val="300"/>
              </a:spcBef>
              <a:buFont typeface="Arial" panose="020B0604020202020204" pitchFamily="34" charset="0"/>
              <a:buChar char="•"/>
            </a:pPr>
            <a:r>
              <a:rPr lang="en-US" sz="1600" dirty="0"/>
              <a:t>Mimi Bell, VPHR </a:t>
            </a:r>
          </a:p>
          <a:p>
            <a:pPr marL="285750" lvl="0" indent="-285750">
              <a:lnSpc>
                <a:spcPct val="113000"/>
              </a:lnSpc>
              <a:spcBef>
                <a:spcPts val="300"/>
              </a:spcBef>
              <a:buFont typeface="Arial" panose="020B0604020202020204" pitchFamily="34" charset="0"/>
              <a:buChar char="•"/>
            </a:pPr>
            <a:r>
              <a:rPr lang="en-US" sz="1600" dirty="0"/>
              <a:t>Morgan Cooksey, Student </a:t>
            </a:r>
          </a:p>
          <a:p>
            <a:pPr marL="285750" lvl="0" indent="-285750">
              <a:lnSpc>
                <a:spcPct val="113000"/>
              </a:lnSpc>
              <a:spcBef>
                <a:spcPts val="300"/>
              </a:spcBef>
              <a:buFont typeface="Arial" panose="020B0604020202020204" pitchFamily="34" charset="0"/>
              <a:buChar char="•"/>
            </a:pPr>
            <a:r>
              <a:rPr lang="en-US" sz="1600" dirty="0"/>
              <a:t>Nora Allen </a:t>
            </a:r>
            <a:r>
              <a:rPr lang="en-US" sz="1600" dirty="0" err="1"/>
              <a:t>Scobie</a:t>
            </a:r>
            <a:r>
              <a:rPr lang="en-US" sz="1600" dirty="0"/>
              <a:t>, Undergraduate Affairs </a:t>
            </a:r>
          </a:p>
          <a:p>
            <a:pPr marL="285750" lvl="0" indent="-285750">
              <a:lnSpc>
                <a:spcPct val="113000"/>
              </a:lnSpc>
              <a:spcBef>
                <a:spcPts val="300"/>
              </a:spcBef>
              <a:buFont typeface="Arial" panose="020B0604020202020204" pitchFamily="34" charset="0"/>
              <a:buChar char="•"/>
            </a:pPr>
            <a:r>
              <a:rPr lang="en-US" sz="1600" dirty="0"/>
              <a:t>Pete Walton, SPHIS Faculty </a:t>
            </a:r>
          </a:p>
          <a:p>
            <a:pPr marL="285750" lvl="0" indent="-285750">
              <a:lnSpc>
                <a:spcPct val="113000"/>
              </a:lnSpc>
              <a:spcBef>
                <a:spcPts val="300"/>
              </a:spcBef>
              <a:buFont typeface="Arial" panose="020B0604020202020204" pitchFamily="34" charset="0"/>
              <a:buChar char="•"/>
            </a:pPr>
            <a:r>
              <a:rPr lang="en-US" sz="1600" dirty="0"/>
              <a:t>Rachelle </a:t>
            </a:r>
            <a:r>
              <a:rPr lang="en-US" sz="1600" dirty="0" err="1"/>
              <a:t>Seger</a:t>
            </a:r>
            <a:r>
              <a:rPr lang="en-US" sz="1600" dirty="0"/>
              <a:t>, Cancer Center Staff </a:t>
            </a:r>
          </a:p>
          <a:p>
            <a:pPr marL="285750" lvl="0" indent="-285750">
              <a:lnSpc>
                <a:spcPct val="113000"/>
              </a:lnSpc>
              <a:spcBef>
                <a:spcPts val="300"/>
              </a:spcBef>
              <a:buFont typeface="Arial" panose="020B0604020202020204" pitchFamily="34" charset="0"/>
              <a:buChar char="•"/>
            </a:pPr>
            <a:r>
              <a:rPr lang="en-US" sz="1600" dirty="0"/>
              <a:t>Ralph Merkel, Communication, A&amp;S Faculty </a:t>
            </a:r>
          </a:p>
          <a:p>
            <a:pPr marL="285750" lvl="0" indent="-285750">
              <a:lnSpc>
                <a:spcPct val="113000"/>
              </a:lnSpc>
              <a:spcBef>
                <a:spcPts val="300"/>
              </a:spcBef>
              <a:buFont typeface="Arial" panose="020B0604020202020204" pitchFamily="34" charset="0"/>
              <a:buChar char="•"/>
            </a:pPr>
            <a:r>
              <a:rPr lang="en-US" sz="1600" dirty="0"/>
              <a:t>Richard Clouse, Graduate Medical </a:t>
            </a:r>
            <a:r>
              <a:rPr lang="en-US" sz="1600" dirty="0" err="1"/>
              <a:t>Edu</a:t>
            </a:r>
            <a:r>
              <a:rPr lang="en-US" sz="1600" dirty="0"/>
              <a:t> </a:t>
            </a:r>
          </a:p>
          <a:p>
            <a:pPr marL="285750" lvl="0" indent="-285750">
              <a:lnSpc>
                <a:spcPct val="113000"/>
              </a:lnSpc>
              <a:spcBef>
                <a:spcPts val="300"/>
              </a:spcBef>
              <a:buFont typeface="Arial" panose="020B0604020202020204" pitchFamily="34" charset="0"/>
              <a:buChar char="•"/>
            </a:pPr>
            <a:r>
              <a:rPr lang="en-US" sz="1600" dirty="0"/>
              <a:t>Shaun Sowell, Nursing Staff </a:t>
            </a:r>
          </a:p>
          <a:p>
            <a:pPr marL="285750" lvl="0" indent="-285750">
              <a:lnSpc>
                <a:spcPct val="113000"/>
              </a:lnSpc>
              <a:spcBef>
                <a:spcPts val="300"/>
              </a:spcBef>
              <a:buFont typeface="Arial" panose="020B0604020202020204" pitchFamily="34" charset="0"/>
              <a:buChar char="•"/>
            </a:pPr>
            <a:r>
              <a:rPr lang="en-US" sz="1600" dirty="0"/>
              <a:t>Susan Jenkins, VPCE, Staff Senate </a:t>
            </a:r>
          </a:p>
          <a:p>
            <a:pPr marL="285750" lvl="0" indent="-285750">
              <a:lnSpc>
                <a:spcPct val="113000"/>
              </a:lnSpc>
              <a:spcBef>
                <a:spcPts val="300"/>
              </a:spcBef>
              <a:buFont typeface="Arial" panose="020B0604020202020204" pitchFamily="34" charset="0"/>
              <a:buChar char="•"/>
            </a:pPr>
            <a:r>
              <a:rPr lang="en-US" sz="1600" dirty="0" err="1"/>
              <a:t>Tamra</a:t>
            </a:r>
            <a:r>
              <a:rPr lang="en-US" sz="1600" dirty="0"/>
              <a:t> Perez, Medicine Staff </a:t>
            </a:r>
          </a:p>
          <a:p>
            <a:pPr marL="342900" indent="-342900">
              <a:lnSpc>
                <a:spcPct val="113000"/>
              </a:lnSpc>
              <a:spcBef>
                <a:spcPts val="600"/>
              </a:spcBef>
              <a:buFont typeface="Arial" panose="020B0604020202020204" pitchFamily="34" charset="0"/>
              <a:buChar char="•"/>
            </a:pPr>
            <a:endParaRPr lang="en-US" sz="1600" dirty="0"/>
          </a:p>
        </p:txBody>
      </p:sp>
    </p:spTree>
    <p:extLst>
      <p:ext uri="{BB962C8B-B14F-4D97-AF65-F5344CB8AC3E}">
        <p14:creationId xmlns:p14="http://schemas.microsoft.com/office/powerpoint/2010/main" val="40532553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Committee’s Charge</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955203"/>
          </a:xfrm>
          <a:prstGeom prst="rect">
            <a:avLst/>
          </a:prstGeom>
          <a:noFill/>
        </p:spPr>
        <p:txBody>
          <a:bodyPr wrap="square" rtlCol="0">
            <a:spAutoFit/>
          </a:bodyPr>
          <a:lstStyle/>
          <a:p>
            <a:pPr lvl="0">
              <a:lnSpc>
                <a:spcPct val="114000"/>
              </a:lnSpc>
              <a:spcBef>
                <a:spcPts val="1200"/>
              </a:spcBef>
              <a:spcAft>
                <a:spcPts val="600"/>
              </a:spcAft>
            </a:pPr>
            <a:r>
              <a:rPr lang="en-US" sz="2000" dirty="0" smtClean="0"/>
              <a:t>Examine several questions aimed at creating a culture of excellence at all levels of the university</a:t>
            </a:r>
          </a:p>
          <a:p>
            <a:pPr marL="342900" lvl="0" indent="-342900">
              <a:lnSpc>
                <a:spcPct val="114000"/>
              </a:lnSpc>
              <a:spcBef>
                <a:spcPts val="1200"/>
              </a:spcBef>
              <a:spcAft>
                <a:spcPts val="600"/>
              </a:spcAft>
              <a:buFont typeface="Arial" pitchFamily="34" charset="0"/>
              <a:buChar char="•"/>
            </a:pPr>
            <a:r>
              <a:rPr lang="en-US" sz="2000" dirty="0" smtClean="0"/>
              <a:t>What is </a:t>
            </a:r>
            <a:r>
              <a:rPr lang="en-US" sz="2000" dirty="0"/>
              <a:t>the current </a:t>
            </a:r>
            <a:r>
              <a:rPr lang="en-US" sz="2000" dirty="0" smtClean="0"/>
              <a:t>workplace and student </a:t>
            </a:r>
            <a:r>
              <a:rPr lang="en-US" sz="2000" dirty="0"/>
              <a:t>culture and </a:t>
            </a:r>
            <a:r>
              <a:rPr lang="en-US" sz="2000" dirty="0" smtClean="0"/>
              <a:t>climate?</a:t>
            </a:r>
          </a:p>
          <a:p>
            <a:pPr marL="342900" lvl="0" indent="-342900">
              <a:lnSpc>
                <a:spcPct val="114000"/>
              </a:lnSpc>
              <a:spcBef>
                <a:spcPts val="1200"/>
              </a:spcBef>
              <a:spcAft>
                <a:spcPts val="600"/>
              </a:spcAft>
              <a:buFont typeface="Arial" pitchFamily="34" charset="0"/>
              <a:buChar char="•"/>
            </a:pPr>
            <a:r>
              <a:rPr lang="en-US" sz="2000" dirty="0" smtClean="0"/>
              <a:t>What </a:t>
            </a:r>
            <a:r>
              <a:rPr lang="en-US" sz="2000" dirty="0"/>
              <a:t>cultural barriers or challenges exist that may limit a culture of </a:t>
            </a:r>
            <a:r>
              <a:rPr lang="en-US" sz="2000" dirty="0" smtClean="0"/>
              <a:t>excellence? </a:t>
            </a:r>
          </a:p>
          <a:p>
            <a:pPr marL="342900" lvl="0" indent="-342900">
              <a:lnSpc>
                <a:spcPct val="114000"/>
              </a:lnSpc>
              <a:spcBef>
                <a:spcPts val="1200"/>
              </a:spcBef>
              <a:spcAft>
                <a:spcPts val="600"/>
              </a:spcAft>
              <a:buFont typeface="Arial" pitchFamily="34" charset="0"/>
              <a:buChar char="•"/>
            </a:pPr>
            <a:r>
              <a:rPr lang="en-US" sz="2000" dirty="0" smtClean="0"/>
              <a:t>How can the university achieve </a:t>
            </a:r>
            <a:r>
              <a:rPr lang="en-US" sz="2000" dirty="0"/>
              <a:t>cultural </a:t>
            </a:r>
            <a:r>
              <a:rPr lang="en-US" sz="2000" dirty="0" smtClean="0"/>
              <a:t>transformation and create </a:t>
            </a:r>
            <a:r>
              <a:rPr lang="en-US" sz="2000" dirty="0"/>
              <a:t>a culture of </a:t>
            </a:r>
            <a:r>
              <a:rPr lang="en-US" sz="2000" dirty="0" smtClean="0"/>
              <a:t>excellence?</a:t>
            </a:r>
          </a:p>
          <a:p>
            <a:pPr marL="342900" lvl="0" indent="-342900">
              <a:lnSpc>
                <a:spcPct val="114000"/>
              </a:lnSpc>
              <a:spcBef>
                <a:spcPts val="1200"/>
              </a:spcBef>
              <a:spcAft>
                <a:spcPts val="600"/>
              </a:spcAft>
              <a:buFont typeface="Arial" pitchFamily="34" charset="0"/>
              <a:buChar char="•"/>
            </a:pPr>
            <a:r>
              <a:rPr lang="en-US" sz="2000" dirty="0" smtClean="0"/>
              <a:t>How </a:t>
            </a:r>
            <a:r>
              <a:rPr lang="en-US" sz="2000" dirty="0"/>
              <a:t>can the University support and model the values and principles of shared </a:t>
            </a:r>
            <a:r>
              <a:rPr lang="en-US" sz="2000" dirty="0" smtClean="0"/>
              <a:t>governance?</a:t>
            </a:r>
            <a:endParaRPr lang="en-US" sz="2000" dirty="0"/>
          </a:p>
          <a:p>
            <a:r>
              <a:rPr lang="en-US" dirty="0"/>
              <a:t> </a:t>
            </a:r>
          </a:p>
          <a:p>
            <a:pPr marL="342900" lvl="0" indent="-342900">
              <a:lnSpc>
                <a:spcPct val="114000"/>
              </a:lnSpc>
              <a:spcBef>
                <a:spcPts val="600"/>
              </a:spcBef>
              <a:buFont typeface="Arial" pitchFamily="34" charset="0"/>
              <a:buChar char="•"/>
            </a:pPr>
            <a:endParaRPr lang="en-US" sz="2000" dirty="0" smtClean="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84166662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66294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Challenges to a Culture of Excellence</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615110"/>
          </a:xfrm>
          <a:prstGeom prst="rect">
            <a:avLst/>
          </a:prstGeom>
          <a:noFill/>
        </p:spPr>
        <p:txBody>
          <a:bodyPr wrap="square" rtlCol="0">
            <a:spAutoFit/>
          </a:bodyPr>
          <a:lstStyle/>
          <a:p>
            <a:pPr marL="342900" lvl="0" indent="-342900">
              <a:lnSpc>
                <a:spcPct val="114000"/>
              </a:lnSpc>
              <a:spcBef>
                <a:spcPts val="1200"/>
              </a:spcBef>
              <a:spcAft>
                <a:spcPts val="600"/>
              </a:spcAft>
              <a:buFont typeface="Arial" pitchFamily="34" charset="0"/>
              <a:buChar char="•"/>
            </a:pPr>
            <a:r>
              <a:rPr lang="en-US" sz="2000" dirty="0" smtClean="0"/>
              <a:t>Inconsistent leadership competencies throughout the university </a:t>
            </a:r>
          </a:p>
          <a:p>
            <a:pPr marL="342900" lvl="0" indent="-342900">
              <a:lnSpc>
                <a:spcPct val="114000"/>
              </a:lnSpc>
              <a:spcBef>
                <a:spcPts val="1200"/>
              </a:spcBef>
              <a:spcAft>
                <a:spcPts val="600"/>
              </a:spcAft>
              <a:buFont typeface="Arial" pitchFamily="34" charset="0"/>
              <a:buChar char="•"/>
            </a:pPr>
            <a:r>
              <a:rPr lang="en-US" sz="2000" dirty="0" smtClean="0"/>
              <a:t>Low to moderate levels of trust with concerns about a lack of consistent and fair practices </a:t>
            </a:r>
          </a:p>
          <a:p>
            <a:pPr marL="342900" lvl="0" indent="-342900">
              <a:lnSpc>
                <a:spcPct val="114000"/>
              </a:lnSpc>
              <a:spcBef>
                <a:spcPts val="1200"/>
              </a:spcBef>
              <a:spcAft>
                <a:spcPts val="600"/>
              </a:spcAft>
              <a:buFont typeface="Arial" pitchFamily="34" charset="0"/>
              <a:buChar char="•"/>
            </a:pPr>
            <a:r>
              <a:rPr lang="en-US" sz="2000" dirty="0" smtClean="0"/>
              <a:t>Ineffective communication tools, particularly two-way communication</a:t>
            </a:r>
          </a:p>
          <a:p>
            <a:pPr marL="342900" lvl="0" indent="-342900">
              <a:lnSpc>
                <a:spcPct val="114000"/>
              </a:lnSpc>
              <a:spcBef>
                <a:spcPts val="1200"/>
              </a:spcBef>
              <a:spcAft>
                <a:spcPts val="600"/>
              </a:spcAft>
              <a:buFont typeface="Arial" pitchFamily="34" charset="0"/>
              <a:buChar char="•"/>
            </a:pPr>
            <a:r>
              <a:rPr lang="en-US" sz="2000" dirty="0" smtClean="0"/>
              <a:t>A siloed culture with limited collaboration across schools and departments</a:t>
            </a:r>
          </a:p>
          <a:p>
            <a:pPr marL="342900" indent="-342900">
              <a:lnSpc>
                <a:spcPct val="114000"/>
              </a:lnSpc>
              <a:spcBef>
                <a:spcPts val="1200"/>
              </a:spcBef>
              <a:spcAft>
                <a:spcPts val="600"/>
              </a:spcAft>
              <a:buFont typeface="Arial" pitchFamily="34" charset="0"/>
              <a:buChar char="•"/>
            </a:pPr>
            <a:r>
              <a:rPr lang="en-US" sz="2000" dirty="0" smtClean="0"/>
              <a:t>Perceived lack of a strong </a:t>
            </a:r>
            <a:r>
              <a:rPr lang="en-US" sz="2000" dirty="0"/>
              <a:t>commitment to </a:t>
            </a:r>
            <a:r>
              <a:rPr lang="en-US" sz="2000" dirty="0" smtClean="0"/>
              <a:t>enhancing </a:t>
            </a:r>
            <a:r>
              <a:rPr lang="en-US" sz="2000" dirty="0"/>
              <a:t>diversity and inclusion</a:t>
            </a:r>
          </a:p>
          <a:p>
            <a:pPr marL="342900" lvl="0" indent="-342900">
              <a:lnSpc>
                <a:spcPct val="114000"/>
              </a:lnSpc>
              <a:spcBef>
                <a:spcPts val="1200"/>
              </a:spcBef>
              <a:spcAft>
                <a:spcPts val="600"/>
              </a:spcAft>
              <a:buFont typeface="Arial" pitchFamily="34" charset="0"/>
              <a:buChar char="•"/>
            </a:pPr>
            <a:r>
              <a:rPr lang="en-US" sz="2000" dirty="0" smtClean="0"/>
              <a:t>Insufficient </a:t>
            </a:r>
            <a:r>
              <a:rPr lang="en-US" sz="2000" dirty="0"/>
              <a:t>opportunities for training and professional </a:t>
            </a:r>
            <a:r>
              <a:rPr lang="en-US" sz="2000" dirty="0" smtClean="0"/>
              <a:t>development</a:t>
            </a:r>
          </a:p>
          <a:p>
            <a:pPr marL="342900" indent="-342900">
              <a:lnSpc>
                <a:spcPct val="114000"/>
              </a:lnSpc>
              <a:spcBef>
                <a:spcPts val="1200"/>
              </a:spcBef>
              <a:spcAft>
                <a:spcPts val="600"/>
              </a:spcAft>
              <a:buFont typeface="Arial" pitchFamily="34" charset="0"/>
              <a:buChar char="•"/>
            </a:pPr>
            <a:r>
              <a:rPr lang="en-US" sz="2000" dirty="0"/>
              <a:t>Not consistently high levels of accountability among faculty and </a:t>
            </a:r>
            <a:r>
              <a:rPr lang="en-US" sz="2000" dirty="0" smtClean="0"/>
              <a:t>staff</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45972885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Barriers to a Culture of Excellence</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2288319"/>
          </a:xfrm>
          <a:prstGeom prst="rect">
            <a:avLst/>
          </a:prstGeom>
          <a:noFill/>
        </p:spPr>
        <p:txBody>
          <a:bodyPr wrap="square" rtlCol="0">
            <a:spAutoFit/>
          </a:bodyPr>
          <a:lstStyle/>
          <a:p>
            <a:pPr marL="342900" lvl="0" indent="-342900">
              <a:lnSpc>
                <a:spcPct val="114000"/>
              </a:lnSpc>
              <a:spcBef>
                <a:spcPts val="1200"/>
              </a:spcBef>
              <a:spcAft>
                <a:spcPts val="600"/>
              </a:spcAft>
              <a:buFont typeface="Arial" pitchFamily="34" charset="0"/>
              <a:buChar char="•"/>
            </a:pPr>
            <a:r>
              <a:rPr lang="en-US" sz="2000" dirty="0" smtClean="0"/>
              <a:t>Insufficient efforts at evaluating and assessing performance and service of faculty and staff</a:t>
            </a:r>
          </a:p>
          <a:p>
            <a:pPr marL="342900" lvl="0" indent="-342900">
              <a:lnSpc>
                <a:spcPct val="114000"/>
              </a:lnSpc>
              <a:spcBef>
                <a:spcPts val="1200"/>
              </a:spcBef>
              <a:spcAft>
                <a:spcPts val="600"/>
              </a:spcAft>
              <a:buFont typeface="Arial" pitchFamily="34" charset="0"/>
              <a:buChar char="•"/>
            </a:pPr>
            <a:r>
              <a:rPr lang="en-US" sz="2000" dirty="0" smtClean="0"/>
              <a:t>Low levels of student engagement</a:t>
            </a:r>
          </a:p>
          <a:p>
            <a:pPr marL="342900" lvl="0" indent="-342900">
              <a:lnSpc>
                <a:spcPct val="114000"/>
              </a:lnSpc>
              <a:spcBef>
                <a:spcPts val="1200"/>
              </a:spcBef>
              <a:spcAft>
                <a:spcPts val="600"/>
              </a:spcAft>
              <a:buFont typeface="Arial" pitchFamily="34" charset="0"/>
              <a:buChar char="•"/>
            </a:pPr>
            <a:r>
              <a:rPr lang="en-US" sz="2000" dirty="0" smtClean="0"/>
              <a:t>Unclear commitment to community engagement as a major strategic priority of the university</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27139096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523220"/>
          </a:xfrm>
          <a:prstGeom prst="rect">
            <a:avLst/>
          </a:prstGeom>
          <a:noFill/>
        </p:spPr>
        <p:txBody>
          <a:bodyPr wrap="square" rtlCol="0">
            <a:spAutoFit/>
          </a:bodyPr>
          <a:lstStyle/>
          <a:p>
            <a:r>
              <a:rPr lang="en-US" sz="2800" dirty="0" smtClean="0">
                <a:solidFill>
                  <a:srgbClr val="DA0000"/>
                </a:solidFill>
                <a:latin typeface="Arial" pitchFamily="34" charset="0"/>
                <a:cs typeface="Arial" pitchFamily="34" charset="0"/>
              </a:rPr>
              <a:t>Characteristics of Great Cultures</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5149102"/>
          </a:xfrm>
          <a:prstGeom prst="rect">
            <a:avLst/>
          </a:prstGeom>
          <a:noFill/>
        </p:spPr>
        <p:txBody>
          <a:bodyPr wrap="square" rtlCol="0">
            <a:spAutoFit/>
          </a:bodyPr>
          <a:lstStyle/>
          <a:p>
            <a:pPr marL="342900" lvl="0" indent="-342900">
              <a:lnSpc>
                <a:spcPct val="114000"/>
              </a:lnSpc>
              <a:spcBef>
                <a:spcPts val="600"/>
              </a:spcBef>
              <a:buFont typeface="Arial" pitchFamily="34" charset="0"/>
              <a:buChar char="•"/>
            </a:pPr>
            <a:r>
              <a:rPr lang="en-US" sz="2000" dirty="0" smtClean="0"/>
              <a:t>High levels of trust in the institution and its leaders</a:t>
            </a:r>
          </a:p>
          <a:p>
            <a:pPr marL="342900" lvl="0" indent="-342900">
              <a:lnSpc>
                <a:spcPct val="114000"/>
              </a:lnSpc>
              <a:spcBef>
                <a:spcPts val="600"/>
              </a:spcBef>
              <a:buFont typeface="Arial" pitchFamily="34" charset="0"/>
              <a:buChar char="•"/>
            </a:pPr>
            <a:r>
              <a:rPr lang="en-US" sz="2000" dirty="0" smtClean="0"/>
              <a:t>Respect, appreciation and recognition of employee contributions</a:t>
            </a:r>
          </a:p>
          <a:p>
            <a:pPr marL="342900" lvl="0" indent="-342900">
              <a:lnSpc>
                <a:spcPct val="114000"/>
              </a:lnSpc>
              <a:spcBef>
                <a:spcPts val="600"/>
              </a:spcBef>
              <a:buFont typeface="Arial" pitchFamily="34" charset="0"/>
              <a:buChar char="•"/>
            </a:pPr>
            <a:r>
              <a:rPr lang="en-US" sz="2000" dirty="0" smtClean="0"/>
              <a:t>Credibility and transparency in leadership</a:t>
            </a:r>
          </a:p>
          <a:p>
            <a:pPr marL="342900" lvl="0" indent="-342900">
              <a:lnSpc>
                <a:spcPct val="114000"/>
              </a:lnSpc>
              <a:spcBef>
                <a:spcPts val="600"/>
              </a:spcBef>
              <a:buFont typeface="Arial" pitchFamily="34" charset="0"/>
              <a:buChar char="•"/>
            </a:pPr>
            <a:r>
              <a:rPr lang="en-US" sz="2000" dirty="0" smtClean="0"/>
              <a:t>Fair, equitable, and consistent treatment of employees </a:t>
            </a:r>
          </a:p>
          <a:p>
            <a:pPr marL="342900" lvl="0" indent="-342900">
              <a:lnSpc>
                <a:spcPct val="114000"/>
              </a:lnSpc>
              <a:spcBef>
                <a:spcPts val="600"/>
              </a:spcBef>
              <a:buFont typeface="Arial" pitchFamily="34" charset="0"/>
              <a:buChar char="•"/>
            </a:pPr>
            <a:r>
              <a:rPr lang="en-US" sz="2000" dirty="0" smtClean="0"/>
              <a:t>Pride in the institution and in individual contributions</a:t>
            </a:r>
          </a:p>
          <a:p>
            <a:pPr marL="342900" lvl="0" indent="-342900">
              <a:lnSpc>
                <a:spcPct val="114000"/>
              </a:lnSpc>
              <a:spcBef>
                <a:spcPts val="600"/>
              </a:spcBef>
              <a:buFont typeface="Arial" pitchFamily="34" charset="0"/>
              <a:buChar char="•"/>
            </a:pPr>
            <a:r>
              <a:rPr lang="en-US" sz="2000" dirty="0" smtClean="0"/>
              <a:t>High levels of camaraderie</a:t>
            </a:r>
          </a:p>
          <a:p>
            <a:pPr marL="342900" lvl="0" indent="-342900">
              <a:lnSpc>
                <a:spcPct val="114000"/>
              </a:lnSpc>
              <a:spcBef>
                <a:spcPts val="600"/>
              </a:spcBef>
              <a:buFont typeface="Arial" pitchFamily="34" charset="0"/>
              <a:buChar char="•"/>
            </a:pPr>
            <a:r>
              <a:rPr lang="en-US" sz="2000" dirty="0" smtClean="0"/>
              <a:t>Strong leadership commitment to a culture of excellence</a:t>
            </a:r>
          </a:p>
          <a:p>
            <a:pPr marL="342900" lvl="0" indent="-342900">
              <a:lnSpc>
                <a:spcPct val="114000"/>
              </a:lnSpc>
              <a:spcBef>
                <a:spcPts val="600"/>
              </a:spcBef>
              <a:buFont typeface="Arial" pitchFamily="34" charset="0"/>
              <a:buChar char="•"/>
            </a:pPr>
            <a:r>
              <a:rPr lang="en-US" sz="2000" dirty="0" smtClean="0"/>
              <a:t>Open, honest and frequent communication</a:t>
            </a:r>
          </a:p>
          <a:p>
            <a:pPr marL="342900" lvl="0" indent="-342900">
              <a:lnSpc>
                <a:spcPct val="114000"/>
              </a:lnSpc>
              <a:spcBef>
                <a:spcPts val="600"/>
              </a:spcBef>
              <a:buFont typeface="Arial" pitchFamily="34" charset="0"/>
              <a:buChar char="•"/>
            </a:pPr>
            <a:r>
              <a:rPr lang="en-US" sz="2000" dirty="0" smtClean="0"/>
              <a:t>Commitment to the well-being of employees and students</a:t>
            </a:r>
          </a:p>
          <a:p>
            <a:pPr marL="342900" lvl="0" indent="-342900">
              <a:lnSpc>
                <a:spcPct val="114000"/>
              </a:lnSpc>
              <a:spcBef>
                <a:spcPts val="600"/>
              </a:spcBef>
              <a:buFont typeface="Arial" pitchFamily="34" charset="0"/>
              <a:buChar char="•"/>
            </a:pPr>
            <a:r>
              <a:rPr lang="en-US" sz="2000" dirty="0" smtClean="0"/>
              <a:t>Investment in professional development and training</a:t>
            </a:r>
          </a:p>
          <a:p>
            <a:pPr marL="342900" lvl="0" indent="-342900">
              <a:lnSpc>
                <a:spcPct val="114000"/>
              </a:lnSpc>
              <a:spcBef>
                <a:spcPts val="600"/>
              </a:spcBef>
              <a:buFont typeface="Arial" pitchFamily="34" charset="0"/>
              <a:buChar char="•"/>
            </a:pPr>
            <a:r>
              <a:rPr lang="en-US" sz="2000" dirty="0" smtClean="0"/>
              <a:t>Strong community engagement and support</a:t>
            </a:r>
          </a:p>
          <a:p>
            <a:pPr marL="342900" lvl="0" indent="-342900">
              <a:lnSpc>
                <a:spcPct val="114000"/>
              </a:lnSpc>
              <a:spcBef>
                <a:spcPts val="600"/>
              </a:spcBef>
              <a:buFont typeface="Arial" pitchFamily="34" charset="0"/>
              <a:buChar char="•"/>
            </a:pPr>
            <a:endParaRPr lang="en-US" sz="2000" dirty="0" smtClean="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416403315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066800" y="420469"/>
            <a:ext cx="5791200" cy="523220"/>
          </a:xfrm>
          <a:prstGeom prst="rect">
            <a:avLst/>
          </a:prstGeom>
          <a:noFill/>
        </p:spPr>
        <p:txBody>
          <a:bodyPr wrap="square" rtlCol="0">
            <a:spAutoFit/>
          </a:bodyPr>
          <a:lstStyle/>
          <a:p>
            <a:pPr algn="r"/>
            <a:r>
              <a:rPr lang="en-US" sz="2800" dirty="0" smtClean="0">
                <a:solidFill>
                  <a:srgbClr val="DA0000"/>
                </a:solidFill>
                <a:latin typeface="Arial" pitchFamily="34" charset="0"/>
                <a:cs typeface="Arial" pitchFamily="34" charset="0"/>
              </a:rPr>
              <a:t>Recommendations </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5106013"/>
          </a:xfrm>
          <a:prstGeom prst="rect">
            <a:avLst/>
          </a:prstGeom>
          <a:noFill/>
        </p:spPr>
        <p:txBody>
          <a:bodyPr wrap="square" rtlCol="0">
            <a:spAutoFit/>
          </a:bodyPr>
          <a:lstStyle/>
          <a:p>
            <a:pPr marL="457200" lvl="0" indent="-457200">
              <a:lnSpc>
                <a:spcPct val="114000"/>
              </a:lnSpc>
              <a:spcBef>
                <a:spcPts val="1200"/>
              </a:spcBef>
              <a:spcAft>
                <a:spcPts val="600"/>
              </a:spcAft>
              <a:buFont typeface="+mj-lt"/>
              <a:buAutoNum type="arabicPeriod"/>
            </a:pPr>
            <a:r>
              <a:rPr lang="en-US" sz="2000" dirty="0" smtClean="0"/>
              <a:t>Establish building a culture of excellence as a strategic priority of </a:t>
            </a:r>
            <a:r>
              <a:rPr lang="en-US" sz="2000" dirty="0" err="1" smtClean="0"/>
              <a:t>UofL</a:t>
            </a:r>
            <a:endParaRPr lang="en-US" sz="2000" dirty="0" smtClean="0"/>
          </a:p>
          <a:p>
            <a:pPr marL="457200" lvl="0" indent="-457200">
              <a:lnSpc>
                <a:spcPct val="114000"/>
              </a:lnSpc>
              <a:spcBef>
                <a:spcPts val="1200"/>
              </a:spcBef>
              <a:spcAft>
                <a:spcPts val="600"/>
              </a:spcAft>
              <a:buFont typeface="+mj-lt"/>
              <a:buAutoNum type="arabicPeriod"/>
            </a:pPr>
            <a:r>
              <a:rPr lang="en-US" sz="2000" dirty="0" smtClean="0"/>
              <a:t>Ensure strong leadership at every level of the university </a:t>
            </a:r>
            <a:endParaRPr lang="en-US" dirty="0" smtClean="0"/>
          </a:p>
          <a:p>
            <a:pPr marL="457200" indent="-457200">
              <a:lnSpc>
                <a:spcPct val="114000"/>
              </a:lnSpc>
              <a:spcBef>
                <a:spcPts val="1200"/>
              </a:spcBef>
              <a:spcAft>
                <a:spcPts val="600"/>
              </a:spcAft>
              <a:buFont typeface="+mj-lt"/>
              <a:buAutoNum type="arabicPeriod" startAt="3"/>
            </a:pPr>
            <a:r>
              <a:rPr lang="en-US" sz="2000" dirty="0" smtClean="0"/>
              <a:t>Improve Communication through a wide range of new tools and strategies to share information and collect input and feedback from faculty and staff</a:t>
            </a:r>
          </a:p>
          <a:p>
            <a:pPr marL="457200" indent="-457200">
              <a:lnSpc>
                <a:spcPct val="114000"/>
              </a:lnSpc>
              <a:spcBef>
                <a:spcPts val="1200"/>
              </a:spcBef>
              <a:spcAft>
                <a:spcPts val="600"/>
              </a:spcAft>
              <a:buFont typeface="+mj-lt"/>
              <a:buAutoNum type="arabicPeriod" startAt="3"/>
            </a:pPr>
            <a:r>
              <a:rPr lang="en-US" sz="2000" dirty="0" smtClean="0"/>
              <a:t>Create a dynamic marketing and branding strategy that highlights the compelling stories and accomplishments of faculty, staff and students</a:t>
            </a:r>
          </a:p>
          <a:p>
            <a:pPr marL="457200" indent="-457200">
              <a:lnSpc>
                <a:spcPct val="114000"/>
              </a:lnSpc>
              <a:spcBef>
                <a:spcPts val="1200"/>
              </a:spcBef>
              <a:spcAft>
                <a:spcPts val="600"/>
              </a:spcAft>
              <a:buFont typeface="+mj-lt"/>
              <a:buAutoNum type="arabicPeriod" startAt="5"/>
            </a:pPr>
            <a:r>
              <a:rPr lang="en-US" sz="2000" dirty="0" smtClean="0"/>
              <a:t>Reduce silos and improve collaboration through enhanced opportunities for cross unit interaction and communications</a:t>
            </a:r>
          </a:p>
          <a:p>
            <a:pPr marL="457200" indent="-457200">
              <a:lnSpc>
                <a:spcPct val="114000"/>
              </a:lnSpc>
              <a:spcBef>
                <a:spcPts val="1200"/>
              </a:spcBef>
              <a:spcAft>
                <a:spcPts val="600"/>
              </a:spcAft>
              <a:buFont typeface="+mj-lt"/>
              <a:buAutoNum type="arabicPeriod" startAt="5"/>
            </a:pPr>
            <a:r>
              <a:rPr lang="en-US" sz="2000" dirty="0" smtClean="0"/>
              <a:t>Increase student engagement through a comprehensive effort with broad student input, involvement and participation</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147941164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066800" y="420469"/>
            <a:ext cx="5791200" cy="523220"/>
          </a:xfrm>
          <a:prstGeom prst="rect">
            <a:avLst/>
          </a:prstGeom>
          <a:noFill/>
        </p:spPr>
        <p:txBody>
          <a:bodyPr wrap="square" rtlCol="0">
            <a:spAutoFit/>
          </a:bodyPr>
          <a:lstStyle/>
          <a:p>
            <a:pPr algn="r"/>
            <a:r>
              <a:rPr lang="en-US" sz="2800" dirty="0" smtClean="0">
                <a:solidFill>
                  <a:srgbClr val="DA0000"/>
                </a:solidFill>
                <a:latin typeface="Arial" pitchFamily="34" charset="0"/>
                <a:cs typeface="Arial" pitchFamily="34" charset="0"/>
              </a:rPr>
              <a:t>Recommendations </a:t>
            </a:r>
            <a:endParaRPr lang="en-US" sz="28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5499967"/>
          </a:xfrm>
          <a:prstGeom prst="rect">
            <a:avLst/>
          </a:prstGeom>
          <a:noFill/>
        </p:spPr>
        <p:txBody>
          <a:bodyPr wrap="square" rtlCol="0">
            <a:spAutoFit/>
          </a:bodyPr>
          <a:lstStyle/>
          <a:p>
            <a:pPr marL="457200" indent="-457200">
              <a:lnSpc>
                <a:spcPct val="114000"/>
              </a:lnSpc>
              <a:spcBef>
                <a:spcPts val="600"/>
              </a:spcBef>
              <a:spcAft>
                <a:spcPts val="600"/>
              </a:spcAft>
              <a:buFont typeface="+mj-lt"/>
              <a:buAutoNum type="arabicPeriod" startAt="7"/>
            </a:pPr>
            <a:r>
              <a:rPr lang="en-US" sz="2000" dirty="0"/>
              <a:t>Create a robust diversity and inclusion plan and strategy with broad incorporation into training and development efforts, performance evaluation criteria, mentoring, recruitment and hiring processes, orientation efforts, faculty and staff recognition initiatives, etc. </a:t>
            </a:r>
          </a:p>
          <a:p>
            <a:pPr marL="457200" indent="-457200">
              <a:lnSpc>
                <a:spcPct val="114000"/>
              </a:lnSpc>
              <a:spcBef>
                <a:spcPts val="600"/>
              </a:spcBef>
              <a:spcAft>
                <a:spcPts val="600"/>
              </a:spcAft>
              <a:buFont typeface="+mj-lt"/>
              <a:buAutoNum type="arabicPeriod" startAt="7"/>
            </a:pPr>
            <a:r>
              <a:rPr lang="en-US" sz="2000" dirty="0" smtClean="0"/>
              <a:t>Create a comprehensive plan to hire for excellence and incorporate into recruitment and hiring efforts and policies</a:t>
            </a:r>
          </a:p>
          <a:p>
            <a:pPr marL="457200" indent="-457200">
              <a:lnSpc>
                <a:spcPct val="114000"/>
              </a:lnSpc>
              <a:spcBef>
                <a:spcPts val="600"/>
              </a:spcBef>
              <a:spcAft>
                <a:spcPts val="600"/>
              </a:spcAft>
              <a:buFont typeface="+mj-lt"/>
              <a:buAutoNum type="arabicPeriod" startAt="7"/>
            </a:pPr>
            <a:r>
              <a:rPr lang="en-US" sz="2000" dirty="0" smtClean="0"/>
              <a:t>Enhance training and professional development efforts and make broadly accessible to leaders, faculty and staff</a:t>
            </a:r>
          </a:p>
          <a:p>
            <a:pPr marL="457200" indent="-457200">
              <a:lnSpc>
                <a:spcPct val="114000"/>
              </a:lnSpc>
              <a:spcBef>
                <a:spcPts val="600"/>
              </a:spcBef>
              <a:spcAft>
                <a:spcPts val="600"/>
              </a:spcAft>
              <a:buFont typeface="+mj-lt"/>
              <a:buAutoNum type="arabicPeriod" startAt="10"/>
            </a:pPr>
            <a:r>
              <a:rPr lang="en-US" sz="2000" dirty="0" smtClean="0"/>
              <a:t>Raise </a:t>
            </a:r>
            <a:r>
              <a:rPr lang="en-US" sz="2000" dirty="0"/>
              <a:t>levels of accountability through </a:t>
            </a:r>
            <a:r>
              <a:rPr lang="en-US" sz="2000" dirty="0" smtClean="0"/>
              <a:t>strong </a:t>
            </a:r>
            <a:r>
              <a:rPr lang="en-US" sz="2000" dirty="0"/>
              <a:t>performance </a:t>
            </a:r>
            <a:r>
              <a:rPr lang="en-US" sz="2000" dirty="0" smtClean="0"/>
              <a:t>management</a:t>
            </a:r>
          </a:p>
          <a:p>
            <a:pPr marL="457200" indent="-457200">
              <a:lnSpc>
                <a:spcPct val="114000"/>
              </a:lnSpc>
              <a:spcBef>
                <a:spcPts val="600"/>
              </a:spcBef>
              <a:spcAft>
                <a:spcPts val="600"/>
              </a:spcAft>
              <a:buFont typeface="+mj-lt"/>
              <a:buAutoNum type="arabicPeriod" startAt="10"/>
            </a:pPr>
            <a:r>
              <a:rPr lang="en-US" sz="2000" dirty="0" smtClean="0"/>
              <a:t>Develop a formal recognition program aimed at providing meaningful mechanisms to recognize and demonstrate appreciation for the contributions of faculty, staff and students</a:t>
            </a:r>
          </a:p>
          <a:p>
            <a:pPr marL="457200" indent="-457200">
              <a:lnSpc>
                <a:spcPct val="114000"/>
              </a:lnSpc>
              <a:spcBef>
                <a:spcPts val="1200"/>
              </a:spcBef>
              <a:spcAft>
                <a:spcPts val="600"/>
              </a:spcAft>
              <a:buFont typeface="+mj-lt"/>
              <a:buAutoNum type="arabicPeriod" startAt="10"/>
            </a:pP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31720552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Core Committee Members</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5480731"/>
          </a:xfrm>
          <a:prstGeom prst="rect">
            <a:avLst/>
          </a:prstGeom>
          <a:noFill/>
        </p:spPr>
        <p:txBody>
          <a:bodyPr wrap="square" rtlCol="0">
            <a:spAutoFit/>
          </a:bodyPr>
          <a:lstStyle/>
          <a:p>
            <a:pPr marL="342900" indent="-342900">
              <a:lnSpc>
                <a:spcPct val="113000"/>
              </a:lnSpc>
              <a:spcBef>
                <a:spcPts val="300"/>
              </a:spcBef>
              <a:buFont typeface="Arial" panose="020B0604020202020204" pitchFamily="34" charset="0"/>
              <a:buChar char="•"/>
            </a:pPr>
            <a:r>
              <a:rPr lang="en-US" sz="2000" dirty="0" smtClean="0"/>
              <a:t>Marcia </a:t>
            </a:r>
            <a:r>
              <a:rPr lang="en-US" sz="2000" dirty="0" err="1"/>
              <a:t>Hern</a:t>
            </a:r>
            <a:r>
              <a:rPr lang="en-US" sz="2000" dirty="0"/>
              <a:t>, Dean, Nursing, CHAIR</a:t>
            </a:r>
          </a:p>
          <a:p>
            <a:pPr marL="342900" indent="-342900">
              <a:lnSpc>
                <a:spcPct val="113000"/>
              </a:lnSpc>
              <a:spcBef>
                <a:spcPts val="300"/>
              </a:spcBef>
              <a:buFont typeface="Arial" panose="020B0604020202020204" pitchFamily="34" charset="0"/>
              <a:buChar char="•"/>
            </a:pPr>
            <a:r>
              <a:rPr lang="en-US" sz="2000" dirty="0"/>
              <a:t>Larry Benz, Trustee</a:t>
            </a:r>
          </a:p>
          <a:p>
            <a:pPr marL="342900" indent="-342900">
              <a:lnSpc>
                <a:spcPct val="113000"/>
              </a:lnSpc>
              <a:spcBef>
                <a:spcPts val="300"/>
              </a:spcBef>
              <a:buFont typeface="Arial" panose="020B0604020202020204" pitchFamily="34" charset="0"/>
              <a:buChar char="•"/>
            </a:pPr>
            <a:r>
              <a:rPr lang="en-US" sz="2000" dirty="0"/>
              <a:t>Henry Heuser, BOO</a:t>
            </a:r>
          </a:p>
          <a:p>
            <a:pPr marL="342900" indent="-342900">
              <a:lnSpc>
                <a:spcPct val="113000"/>
              </a:lnSpc>
              <a:spcBef>
                <a:spcPts val="300"/>
              </a:spcBef>
              <a:buFont typeface="Arial" panose="020B0604020202020204" pitchFamily="34" charset="0"/>
              <a:buChar char="•"/>
            </a:pPr>
            <a:r>
              <a:rPr lang="en-US" sz="2000" dirty="0"/>
              <a:t>Dale Billingsley, Vice Provost, Undergraduate Affairs &amp;</a:t>
            </a:r>
            <a:r>
              <a:rPr lang="en-US" sz="2000" dirty="0" smtClean="0"/>
              <a:t> </a:t>
            </a:r>
            <a:r>
              <a:rPr lang="en-US" sz="2000" dirty="0"/>
              <a:t>English, A&amp;S Faculty</a:t>
            </a:r>
          </a:p>
          <a:p>
            <a:pPr marL="342900" indent="-342900">
              <a:lnSpc>
                <a:spcPct val="113000"/>
              </a:lnSpc>
              <a:spcBef>
                <a:spcPts val="300"/>
              </a:spcBef>
              <a:buFont typeface="Arial" panose="020B0604020202020204" pitchFamily="34" charset="0"/>
              <a:buChar char="•"/>
            </a:pPr>
            <a:r>
              <a:rPr lang="en-US" sz="2000" dirty="0"/>
              <a:t>Dan Hall, VPCE</a:t>
            </a:r>
          </a:p>
          <a:p>
            <a:pPr marL="342900" indent="-342900">
              <a:lnSpc>
                <a:spcPct val="113000"/>
              </a:lnSpc>
              <a:spcBef>
                <a:spcPts val="300"/>
              </a:spcBef>
              <a:buFont typeface="Arial" panose="020B0604020202020204" pitchFamily="34" charset="0"/>
              <a:buChar char="•"/>
            </a:pPr>
            <a:r>
              <a:rPr lang="en-US" sz="2000" dirty="0"/>
              <a:t>Tracy </a:t>
            </a:r>
            <a:r>
              <a:rPr lang="en-US" sz="2000" dirty="0" err="1"/>
              <a:t>K’Meyer</a:t>
            </a:r>
            <a:r>
              <a:rPr lang="en-US" sz="2000" dirty="0"/>
              <a:t>, Chair, History, A&amp;S Faculty</a:t>
            </a:r>
          </a:p>
          <a:p>
            <a:pPr marL="342900" indent="-342900">
              <a:lnSpc>
                <a:spcPct val="113000"/>
              </a:lnSpc>
              <a:spcBef>
                <a:spcPts val="300"/>
              </a:spcBef>
              <a:buFont typeface="Arial" panose="020B0604020202020204" pitchFamily="34" charset="0"/>
              <a:buChar char="•"/>
            </a:pPr>
            <a:r>
              <a:rPr lang="en-US" sz="2000" dirty="0"/>
              <a:t>Bruce </a:t>
            </a:r>
            <a:r>
              <a:rPr lang="en-US" sz="2000" dirty="0" err="1"/>
              <a:t>Alphenaar</a:t>
            </a:r>
            <a:r>
              <a:rPr lang="en-US" sz="2000" dirty="0"/>
              <a:t>, Elec. Eng., SSE, Faculty Senate</a:t>
            </a:r>
          </a:p>
          <a:p>
            <a:pPr marL="342900" indent="-342900">
              <a:lnSpc>
                <a:spcPct val="113000"/>
              </a:lnSpc>
              <a:spcBef>
                <a:spcPts val="300"/>
              </a:spcBef>
              <a:buFont typeface="Arial" panose="020B0604020202020204" pitchFamily="34" charset="0"/>
              <a:buChar char="•"/>
            </a:pPr>
            <a:r>
              <a:rPr lang="en-US" sz="2000" dirty="0"/>
              <a:t>Matt Bergman, CEHD Faculty</a:t>
            </a:r>
          </a:p>
          <a:p>
            <a:pPr marL="342900" indent="-342900">
              <a:lnSpc>
                <a:spcPct val="113000"/>
              </a:lnSpc>
              <a:spcBef>
                <a:spcPts val="300"/>
              </a:spcBef>
              <a:buFont typeface="Arial" panose="020B0604020202020204" pitchFamily="34" charset="0"/>
              <a:buChar char="•"/>
            </a:pPr>
            <a:r>
              <a:rPr lang="en-US" sz="2000" dirty="0"/>
              <a:t>Chad Frederick, Graduate Student</a:t>
            </a:r>
          </a:p>
          <a:p>
            <a:pPr marL="342900" indent="-342900">
              <a:lnSpc>
                <a:spcPct val="113000"/>
              </a:lnSpc>
              <a:spcBef>
                <a:spcPts val="300"/>
              </a:spcBef>
              <a:buFont typeface="Arial" panose="020B0604020202020204" pitchFamily="34" charset="0"/>
              <a:buChar char="•"/>
            </a:pPr>
            <a:r>
              <a:rPr lang="en-US" sz="2000" dirty="0"/>
              <a:t>Ben </a:t>
            </a:r>
            <a:r>
              <a:rPr lang="en-US" sz="2000" dirty="0" err="1"/>
              <a:t>Weyman</a:t>
            </a:r>
            <a:r>
              <a:rPr lang="en-US" sz="2000" dirty="0"/>
              <a:t>, Student</a:t>
            </a:r>
          </a:p>
          <a:p>
            <a:pPr marL="342900" indent="-342900">
              <a:lnSpc>
                <a:spcPct val="113000"/>
              </a:lnSpc>
              <a:spcBef>
                <a:spcPts val="300"/>
              </a:spcBef>
              <a:buFont typeface="Arial" panose="020B0604020202020204" pitchFamily="34" charset="0"/>
              <a:buChar char="•"/>
            </a:pPr>
            <a:r>
              <a:rPr lang="en-US" sz="2000" dirty="0"/>
              <a:t>Ginger Brown, Justice Administration, A&amp;S, Staff Senate</a:t>
            </a:r>
          </a:p>
          <a:p>
            <a:pPr marL="342900" indent="-342900">
              <a:lnSpc>
                <a:spcPct val="113000"/>
              </a:lnSpc>
              <a:spcBef>
                <a:spcPts val="300"/>
              </a:spcBef>
              <a:buFont typeface="Arial" panose="020B0604020202020204" pitchFamily="34" charset="0"/>
              <a:buChar char="•"/>
            </a:pPr>
            <a:r>
              <a:rPr lang="en-US" sz="2000" dirty="0"/>
              <a:t>Anita Moorman, HPES, CEHD Faculty</a:t>
            </a:r>
          </a:p>
          <a:p>
            <a:pPr marL="342900" indent="-342900">
              <a:lnSpc>
                <a:spcPct val="113000"/>
              </a:lnSpc>
              <a:spcBef>
                <a:spcPts val="300"/>
              </a:spcBef>
              <a:buFont typeface="Arial" panose="020B0604020202020204" pitchFamily="34" charset="0"/>
              <a:buChar char="•"/>
            </a:pPr>
            <a:r>
              <a:rPr lang="en-US" sz="2000" dirty="0"/>
              <a:t>Scott </a:t>
            </a:r>
            <a:r>
              <a:rPr lang="en-US" sz="2000" dirty="0" err="1"/>
              <a:t>LaJoie</a:t>
            </a:r>
            <a:r>
              <a:rPr lang="en-US" sz="2000" dirty="0"/>
              <a:t>, SPHIS Faculty</a:t>
            </a:r>
          </a:p>
          <a:p>
            <a:pPr lvl="0">
              <a:lnSpc>
                <a:spcPct val="113000"/>
              </a:lnSpc>
              <a:spcBef>
                <a:spcPts val="600"/>
              </a:spcBef>
              <a:spcAft>
                <a:spcPts val="600"/>
              </a:spcAft>
            </a:pP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5047478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5791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Committee’s Charge</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862100"/>
          </a:xfrm>
          <a:prstGeom prst="rect">
            <a:avLst/>
          </a:prstGeom>
          <a:noFill/>
        </p:spPr>
        <p:txBody>
          <a:bodyPr wrap="square" rtlCol="0">
            <a:spAutoFit/>
          </a:bodyPr>
          <a:lstStyle/>
          <a:p>
            <a:pPr lvl="0">
              <a:lnSpc>
                <a:spcPct val="113000"/>
              </a:lnSpc>
              <a:spcBef>
                <a:spcPts val="600"/>
              </a:spcBef>
              <a:spcAft>
                <a:spcPts val="600"/>
              </a:spcAft>
            </a:pPr>
            <a:r>
              <a:rPr lang="en-US" sz="2000" dirty="0" smtClean="0"/>
              <a:t>To examine </a:t>
            </a:r>
            <a:r>
              <a:rPr lang="en-US" sz="2000" dirty="0"/>
              <a:t>several areas of critical focus for the University of </a:t>
            </a:r>
            <a:r>
              <a:rPr lang="en-US" sz="2000" dirty="0" smtClean="0"/>
              <a:t>Louisville, four (4) subcommittees addressed the following questions:</a:t>
            </a:r>
          </a:p>
          <a:p>
            <a:pPr marL="800100" lvl="1" indent="-342900">
              <a:lnSpc>
                <a:spcPct val="113000"/>
              </a:lnSpc>
              <a:spcBef>
                <a:spcPts val="600"/>
              </a:spcBef>
              <a:spcAft>
                <a:spcPts val="600"/>
              </a:spcAft>
              <a:buFont typeface="Arial" pitchFamily="34" charset="0"/>
              <a:buChar char="•"/>
            </a:pPr>
            <a:r>
              <a:rPr lang="en-US" sz="2000" dirty="0" smtClean="0"/>
              <a:t>What </a:t>
            </a:r>
            <a:r>
              <a:rPr lang="en-US" sz="2000" dirty="0"/>
              <a:t>is the appropriate role and use of technology and on-line learning at the University of Louisville over the next 10 years</a:t>
            </a:r>
            <a:r>
              <a:rPr lang="en-US" sz="2000" dirty="0" smtClean="0"/>
              <a:t>?</a:t>
            </a:r>
          </a:p>
          <a:p>
            <a:pPr marL="800100" lvl="1" indent="-342900">
              <a:lnSpc>
                <a:spcPct val="113000"/>
              </a:lnSpc>
              <a:spcBef>
                <a:spcPts val="600"/>
              </a:spcBef>
              <a:spcAft>
                <a:spcPts val="600"/>
              </a:spcAft>
              <a:buFont typeface="Arial" pitchFamily="34" charset="0"/>
              <a:buChar char="•"/>
            </a:pPr>
            <a:r>
              <a:rPr lang="en-US" sz="2000" dirty="0" smtClean="0"/>
              <a:t>What </a:t>
            </a:r>
            <a:r>
              <a:rPr lang="en-US" sz="2000" dirty="0"/>
              <a:t>is the appropriate size and composition of student enrollment (including professional, undergraduate and </a:t>
            </a:r>
            <a:r>
              <a:rPr lang="en-US" sz="2000" dirty="0" smtClean="0"/>
              <a:t>graduate students) over </a:t>
            </a:r>
            <a:r>
              <a:rPr lang="en-US" sz="2000" dirty="0"/>
              <a:t>the next 10 years, paying special attention to a changing, more diverse demographic?</a:t>
            </a:r>
          </a:p>
          <a:p>
            <a:pPr marL="800100" lvl="1" indent="-342900">
              <a:lnSpc>
                <a:spcPct val="113000"/>
              </a:lnSpc>
              <a:spcBef>
                <a:spcPts val="600"/>
              </a:spcBef>
              <a:spcAft>
                <a:spcPts val="600"/>
              </a:spcAft>
              <a:buFont typeface="Arial" pitchFamily="34" charset="0"/>
              <a:buChar char="•"/>
            </a:pPr>
            <a:r>
              <a:rPr lang="en-US" sz="2000" dirty="0"/>
              <a:t>What is the appropriate size, composition and role of international programs and initiatives </a:t>
            </a:r>
            <a:r>
              <a:rPr lang="en-US" sz="2000" dirty="0" smtClean="0"/>
              <a:t>over </a:t>
            </a:r>
            <a:r>
              <a:rPr lang="en-US" sz="2000" dirty="0"/>
              <a:t>the next 10 years?</a:t>
            </a:r>
          </a:p>
          <a:p>
            <a:pPr marL="800100" lvl="1" indent="-342900">
              <a:lnSpc>
                <a:spcPct val="113000"/>
              </a:lnSpc>
              <a:spcBef>
                <a:spcPts val="600"/>
              </a:spcBef>
              <a:spcAft>
                <a:spcPts val="600"/>
              </a:spcAft>
              <a:buFont typeface="Arial" pitchFamily="34" charset="0"/>
              <a:buChar char="•"/>
            </a:pPr>
            <a:r>
              <a:rPr lang="en-US" sz="2000" dirty="0"/>
              <a:t>What is the role of “engagement” as it pertains to the teaching</a:t>
            </a:r>
            <a:r>
              <a:rPr lang="en-US" sz="2000" dirty="0" smtClean="0"/>
              <a:t>/ learning </a:t>
            </a:r>
            <a:r>
              <a:rPr lang="en-US" sz="2000" dirty="0"/>
              <a:t>environment at UofL</a:t>
            </a:r>
            <a:r>
              <a:rPr lang="en-US" sz="2000" dirty="0" smtClean="0"/>
              <a:t>?</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21212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Technology and On-Line</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5414816"/>
          </a:xfrm>
          <a:prstGeom prst="rect">
            <a:avLst/>
          </a:prstGeom>
          <a:noFill/>
        </p:spPr>
        <p:txBody>
          <a:bodyPr wrap="square" rtlCol="0">
            <a:spAutoFit/>
          </a:bodyPr>
          <a:lstStyle/>
          <a:p>
            <a:pPr>
              <a:lnSpc>
                <a:spcPct val="114000"/>
              </a:lnSpc>
              <a:spcBef>
                <a:spcPts val="1200"/>
              </a:spcBef>
              <a:spcAft>
                <a:spcPts val="600"/>
              </a:spcAft>
            </a:pPr>
            <a:r>
              <a:rPr lang="en-US" sz="2000" u="sng" dirty="0" smtClean="0"/>
              <a:t>Subcommittee Members</a:t>
            </a:r>
          </a:p>
          <a:p>
            <a:pPr marL="342900" indent="-342900">
              <a:lnSpc>
                <a:spcPct val="113000"/>
              </a:lnSpc>
              <a:spcBef>
                <a:spcPts val="400"/>
              </a:spcBef>
              <a:buFont typeface="Arial" panose="020B0604020202020204" pitchFamily="34" charset="0"/>
              <a:buChar char="•"/>
            </a:pPr>
            <a:r>
              <a:rPr lang="en-US" sz="2000" dirty="0" smtClean="0"/>
              <a:t>Gale </a:t>
            </a:r>
            <a:r>
              <a:rPr lang="en-US" sz="2000" dirty="0"/>
              <a:t>Rhodes, Associate Provost, Delphi Center, CHAIR</a:t>
            </a:r>
          </a:p>
          <a:p>
            <a:pPr marL="342900" indent="-342900">
              <a:lnSpc>
                <a:spcPct val="113000"/>
              </a:lnSpc>
              <a:spcBef>
                <a:spcPts val="400"/>
              </a:spcBef>
              <a:buFont typeface="Arial" panose="020B0604020202020204" pitchFamily="34" charset="0"/>
              <a:buChar char="•"/>
            </a:pPr>
            <a:r>
              <a:rPr lang="en-US" sz="2000" dirty="0"/>
              <a:t>Al Futrell, Chair, </a:t>
            </a:r>
            <a:r>
              <a:rPr lang="en-US" sz="2000" dirty="0" smtClean="0"/>
              <a:t>Communications, </a:t>
            </a:r>
            <a:r>
              <a:rPr lang="en-US" sz="2000" dirty="0"/>
              <a:t>A&amp;S, Faculty Senate</a:t>
            </a:r>
          </a:p>
          <a:p>
            <a:pPr marL="342900" indent="-342900">
              <a:lnSpc>
                <a:spcPct val="113000"/>
              </a:lnSpc>
              <a:spcBef>
                <a:spcPts val="400"/>
              </a:spcBef>
              <a:buFont typeface="Arial" panose="020B0604020202020204" pitchFamily="34" charset="0"/>
              <a:buChar char="•"/>
            </a:pPr>
            <a:r>
              <a:rPr lang="en-US" sz="2000" dirty="0"/>
              <a:t>Kristin Brown, Delphi, Staff Senate</a:t>
            </a:r>
          </a:p>
          <a:p>
            <a:pPr marL="342900" indent="-342900">
              <a:lnSpc>
                <a:spcPct val="113000"/>
              </a:lnSpc>
              <a:spcBef>
                <a:spcPts val="400"/>
              </a:spcBef>
              <a:buFont typeface="Arial" panose="020B0604020202020204" pitchFamily="34" charset="0"/>
              <a:buChar char="•"/>
            </a:pPr>
            <a:r>
              <a:rPr lang="en-US" sz="2000" dirty="0"/>
              <a:t>Andrew Wright, CIS, COB</a:t>
            </a:r>
          </a:p>
          <a:p>
            <a:pPr marL="342900" indent="-342900">
              <a:lnSpc>
                <a:spcPct val="113000"/>
              </a:lnSpc>
              <a:spcBef>
                <a:spcPts val="400"/>
              </a:spcBef>
              <a:buFont typeface="Arial" panose="020B0604020202020204" pitchFamily="34" charset="0"/>
              <a:buChar char="•"/>
            </a:pPr>
            <a:r>
              <a:rPr lang="en-US" sz="2000" dirty="0"/>
              <a:t>Tom Simmons, T&amp;L, </a:t>
            </a:r>
            <a:r>
              <a:rPr lang="en-US" sz="2000" dirty="0" smtClean="0"/>
              <a:t>CEHD, Faculty Senate</a:t>
            </a:r>
            <a:endParaRPr lang="en-US" sz="2000" dirty="0"/>
          </a:p>
          <a:p>
            <a:pPr marL="342900" indent="-342900">
              <a:lnSpc>
                <a:spcPct val="113000"/>
              </a:lnSpc>
              <a:spcBef>
                <a:spcPts val="400"/>
              </a:spcBef>
              <a:buFont typeface="Arial" panose="020B0604020202020204" pitchFamily="34" charset="0"/>
              <a:buChar char="•"/>
            </a:pPr>
            <a:r>
              <a:rPr lang="en-US" sz="2000" dirty="0"/>
              <a:t>Michael Keibler, Medicine Staff</a:t>
            </a:r>
          </a:p>
          <a:p>
            <a:pPr marL="342900" indent="-342900">
              <a:lnSpc>
                <a:spcPct val="113000"/>
              </a:lnSpc>
              <a:spcBef>
                <a:spcPts val="400"/>
              </a:spcBef>
              <a:buFont typeface="Arial" panose="020B0604020202020204" pitchFamily="34" charset="0"/>
              <a:buChar char="•"/>
            </a:pPr>
            <a:r>
              <a:rPr lang="en-US" sz="2000" dirty="0"/>
              <a:t>Deborah Keeling, Justice Admin., A&amp;S Faculty</a:t>
            </a:r>
          </a:p>
          <a:p>
            <a:pPr marL="342900" indent="-342900">
              <a:lnSpc>
                <a:spcPct val="113000"/>
              </a:lnSpc>
              <a:spcBef>
                <a:spcPts val="400"/>
              </a:spcBef>
              <a:buFont typeface="Arial" panose="020B0604020202020204" pitchFamily="34" charset="0"/>
              <a:buChar char="•"/>
            </a:pPr>
            <a:r>
              <a:rPr lang="en-US" sz="2000" dirty="0"/>
              <a:t>Pritesh Prakash, Graduate Student</a:t>
            </a:r>
          </a:p>
          <a:p>
            <a:pPr marL="342900" indent="-342900">
              <a:lnSpc>
                <a:spcPct val="113000"/>
              </a:lnSpc>
              <a:spcBef>
                <a:spcPts val="400"/>
              </a:spcBef>
              <a:buFont typeface="Arial" panose="020B0604020202020204" pitchFamily="34" charset="0"/>
              <a:buChar char="•"/>
            </a:pPr>
            <a:r>
              <a:rPr lang="en-US" sz="2000" dirty="0"/>
              <a:t>Joe Dablow, Undergraduate </a:t>
            </a:r>
            <a:r>
              <a:rPr lang="en-US" sz="2000" dirty="0" smtClean="0"/>
              <a:t>Affairs</a:t>
            </a:r>
          </a:p>
          <a:p>
            <a:pPr marL="342900" indent="-342900">
              <a:lnSpc>
                <a:spcPct val="113000"/>
              </a:lnSpc>
              <a:spcBef>
                <a:spcPts val="400"/>
              </a:spcBef>
              <a:buFont typeface="Arial" panose="020B0604020202020204" pitchFamily="34" charset="0"/>
              <a:buChar char="•"/>
            </a:pPr>
            <a:r>
              <a:rPr lang="en-US" sz="2000" dirty="0" smtClean="0"/>
              <a:t>John McLeod, History, A&amp;S Faculty</a:t>
            </a:r>
          </a:p>
          <a:p>
            <a:pPr marL="342900" indent="-342900">
              <a:lnSpc>
                <a:spcPct val="113000"/>
              </a:lnSpc>
              <a:spcBef>
                <a:spcPts val="400"/>
              </a:spcBef>
              <a:buFont typeface="Arial" panose="020B0604020202020204" pitchFamily="34" charset="0"/>
              <a:buChar char="•"/>
            </a:pPr>
            <a:r>
              <a:rPr lang="en-US" sz="2000" dirty="0" smtClean="0"/>
              <a:t>Jeff Rushton, Office of Communications and Marketing</a:t>
            </a:r>
            <a:endParaRPr lang="en-US" sz="2000" dirty="0"/>
          </a:p>
          <a:p>
            <a:pPr marL="342900" indent="-342900">
              <a:lnSpc>
                <a:spcPct val="114000"/>
              </a:lnSpc>
              <a:spcBef>
                <a:spcPts val="1200"/>
              </a:spcBef>
              <a:spcAft>
                <a:spcPts val="600"/>
              </a:spcAft>
              <a:buFont typeface="Arial" pitchFamily="34" charset="0"/>
              <a:buChar char="•"/>
            </a:pP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5293725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Technology and On-Line</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524315"/>
          </a:xfrm>
          <a:prstGeom prst="rect">
            <a:avLst/>
          </a:prstGeom>
          <a:noFill/>
        </p:spPr>
        <p:txBody>
          <a:bodyPr wrap="square" rtlCol="0">
            <a:spAutoFit/>
          </a:bodyPr>
          <a:lstStyle/>
          <a:p>
            <a:pPr>
              <a:lnSpc>
                <a:spcPct val="114000"/>
              </a:lnSpc>
              <a:spcBef>
                <a:spcPts val="1200"/>
              </a:spcBef>
              <a:spcAft>
                <a:spcPts val="600"/>
              </a:spcAft>
            </a:pPr>
            <a:r>
              <a:rPr lang="en-US" sz="2000" u="sng" dirty="0" smtClean="0"/>
              <a:t>Findings and Observations</a:t>
            </a:r>
          </a:p>
          <a:p>
            <a:pPr marL="342900" lvl="0" indent="-342900">
              <a:lnSpc>
                <a:spcPct val="114000"/>
              </a:lnSpc>
              <a:spcBef>
                <a:spcPts val="1200"/>
              </a:spcBef>
              <a:spcAft>
                <a:spcPts val="600"/>
              </a:spcAft>
              <a:buFont typeface="Arial" pitchFamily="34" charset="0"/>
              <a:buChar char="•"/>
            </a:pPr>
            <a:r>
              <a:rPr lang="en-US" sz="2000" dirty="0"/>
              <a:t>UofL as a whole </a:t>
            </a:r>
            <a:r>
              <a:rPr lang="en-US" sz="2000" dirty="0" smtClean="0"/>
              <a:t>must </a:t>
            </a:r>
            <a:r>
              <a:rPr lang="en-US" sz="2000" dirty="0"/>
              <a:t>recognize the continuing and growing impact of technology on education and how it is changing traditional instructional means</a:t>
            </a:r>
            <a:r>
              <a:rPr lang="en-US" sz="2000" dirty="0" smtClean="0"/>
              <a:t>. </a:t>
            </a:r>
          </a:p>
          <a:p>
            <a:pPr marL="342900" indent="-342900">
              <a:lnSpc>
                <a:spcPct val="114000"/>
              </a:lnSpc>
              <a:spcBef>
                <a:spcPts val="1200"/>
              </a:spcBef>
              <a:spcAft>
                <a:spcPts val="600"/>
              </a:spcAft>
              <a:buFont typeface="Arial" pitchFamily="34" charset="0"/>
              <a:buChar char="•"/>
            </a:pPr>
            <a:r>
              <a:rPr lang="en-US" sz="2000" dirty="0" smtClean="0"/>
              <a:t>Focused on </a:t>
            </a:r>
            <a:r>
              <a:rPr lang="en-US" sz="2000" dirty="0"/>
              <a:t>the role of technology in driving education and on-line / distance </a:t>
            </a:r>
            <a:r>
              <a:rPr lang="en-US" sz="2000" dirty="0" smtClean="0"/>
              <a:t>learning</a:t>
            </a:r>
            <a:r>
              <a:rPr lang="en-US" sz="2000" dirty="0"/>
              <a:t>.</a:t>
            </a:r>
            <a:endParaRPr lang="en-US" sz="2000" dirty="0" smtClean="0"/>
          </a:p>
          <a:p>
            <a:pPr marL="342900" indent="-342900">
              <a:lnSpc>
                <a:spcPct val="114000"/>
              </a:lnSpc>
              <a:spcBef>
                <a:spcPts val="1200"/>
              </a:spcBef>
              <a:spcAft>
                <a:spcPts val="600"/>
              </a:spcAft>
              <a:buFont typeface="Arial" pitchFamily="34" charset="0"/>
              <a:buChar char="•"/>
            </a:pPr>
            <a:r>
              <a:rPr lang="en-US" sz="2000" dirty="0" smtClean="0"/>
              <a:t>Technology </a:t>
            </a:r>
            <a:r>
              <a:rPr lang="en-US" sz="2000" dirty="0"/>
              <a:t>and on-line / distance learning are tools that allow the University to respond to </a:t>
            </a:r>
            <a:r>
              <a:rPr lang="en-US" sz="2000" dirty="0" smtClean="0"/>
              <a:t>various internal and external demands.</a:t>
            </a:r>
          </a:p>
          <a:p>
            <a:pPr marL="342900" lvl="0" indent="-342900">
              <a:lnSpc>
                <a:spcPct val="114000"/>
              </a:lnSpc>
              <a:spcBef>
                <a:spcPts val="1200"/>
              </a:spcBef>
              <a:spcAft>
                <a:spcPts val="600"/>
              </a:spcAft>
              <a:buFont typeface="Arial" pitchFamily="34" charset="0"/>
              <a:buChar char="•"/>
            </a:pPr>
            <a:r>
              <a:rPr lang="en-US" sz="2000" dirty="0" smtClean="0"/>
              <a:t>Faculty engagement </a:t>
            </a:r>
            <a:r>
              <a:rPr lang="en-US" sz="2000" dirty="0"/>
              <a:t>with on-line / distance learning on campus is extremely </a:t>
            </a:r>
            <a:r>
              <a:rPr lang="en-US" sz="2000" dirty="0" smtClean="0"/>
              <a:t>varied, as is the degree to which faculty embrace its use.</a:t>
            </a:r>
            <a:endParaRPr lang="en-US" sz="2000" dirty="0"/>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35804436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encrypted-tbn1.gstatic.com/images?q=tbn:ANd9GcRGXWpOI85p_CfXI0njup3UsYlnUaw9o3_WAEdlDSS0C6_fmDs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298979"/>
            <a:ext cx="762000" cy="46302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533400" y="990600"/>
            <a:ext cx="4267200" cy="0"/>
          </a:xfrm>
          <a:prstGeom prst="line">
            <a:avLst/>
          </a:prstGeom>
          <a:ln w="19050">
            <a:solidFill>
              <a:srgbClr val="DA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33400" y="6248400"/>
            <a:ext cx="7924800"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828800" y="420469"/>
            <a:ext cx="7315200" cy="646331"/>
          </a:xfrm>
          <a:prstGeom prst="rect">
            <a:avLst/>
          </a:prstGeom>
          <a:noFill/>
        </p:spPr>
        <p:txBody>
          <a:bodyPr wrap="square" rtlCol="0">
            <a:spAutoFit/>
          </a:bodyPr>
          <a:lstStyle/>
          <a:p>
            <a:r>
              <a:rPr lang="en-US" sz="3600" dirty="0" smtClean="0">
                <a:solidFill>
                  <a:srgbClr val="DA0000"/>
                </a:solidFill>
                <a:latin typeface="Arial" pitchFamily="34" charset="0"/>
                <a:cs typeface="Arial" pitchFamily="34" charset="0"/>
              </a:rPr>
              <a:t>Technology and On-Line</a:t>
            </a:r>
            <a:endParaRPr lang="en-US" sz="3600" dirty="0">
              <a:solidFill>
                <a:srgbClr val="DA0000"/>
              </a:solidFill>
              <a:latin typeface="Arial" pitchFamily="34" charset="0"/>
              <a:cs typeface="Arial" pitchFamily="34" charset="0"/>
            </a:endParaRPr>
          </a:p>
        </p:txBody>
      </p:sp>
      <p:sp>
        <p:nvSpPr>
          <p:cNvPr id="13" name="TextBox 12"/>
          <p:cNvSpPr txBox="1"/>
          <p:nvPr/>
        </p:nvSpPr>
        <p:spPr>
          <a:xfrm>
            <a:off x="533400" y="1143000"/>
            <a:ext cx="8229600" cy="4997522"/>
          </a:xfrm>
          <a:prstGeom prst="rect">
            <a:avLst/>
          </a:prstGeom>
          <a:noFill/>
        </p:spPr>
        <p:txBody>
          <a:bodyPr wrap="square" rtlCol="0">
            <a:spAutoFit/>
          </a:bodyPr>
          <a:lstStyle/>
          <a:p>
            <a:pPr>
              <a:lnSpc>
                <a:spcPct val="114000"/>
              </a:lnSpc>
              <a:spcBef>
                <a:spcPts val="600"/>
              </a:spcBef>
              <a:spcAft>
                <a:spcPts val="600"/>
              </a:spcAft>
            </a:pPr>
            <a:r>
              <a:rPr lang="en-US" sz="2000" u="sng" dirty="0" smtClean="0"/>
              <a:t>Recommendations</a:t>
            </a:r>
            <a:endParaRPr lang="en-US" sz="2000" dirty="0" smtClean="0"/>
          </a:p>
          <a:p>
            <a:pPr marL="342900" indent="-342900">
              <a:lnSpc>
                <a:spcPct val="114000"/>
              </a:lnSpc>
              <a:spcBef>
                <a:spcPts val="600"/>
              </a:spcBef>
              <a:spcAft>
                <a:spcPts val="600"/>
              </a:spcAft>
              <a:buFont typeface="+mj-lt"/>
              <a:buAutoNum type="arabicPeriod"/>
            </a:pPr>
            <a:r>
              <a:rPr lang="en-US" sz="2000" u="sng" dirty="0" smtClean="0"/>
              <a:t>Educational / classroom setting</a:t>
            </a:r>
            <a:r>
              <a:rPr lang="en-US" sz="2000" dirty="0" smtClean="0"/>
              <a:t>: </a:t>
            </a:r>
          </a:p>
          <a:p>
            <a:pPr marL="742950" lvl="1" indent="-285750">
              <a:lnSpc>
                <a:spcPct val="114000"/>
              </a:lnSpc>
              <a:spcBef>
                <a:spcPts val="600"/>
              </a:spcBef>
              <a:spcAft>
                <a:spcPts val="600"/>
              </a:spcAft>
              <a:buFont typeface="Arial" panose="020B0604020202020204" pitchFamily="34" charset="0"/>
              <a:buChar char="•"/>
            </a:pPr>
            <a:r>
              <a:rPr lang="en-US" sz="2000" dirty="0" smtClean="0"/>
              <a:t>Develop criteria and plan for adding basic technology and infrastructure in every classroom; </a:t>
            </a:r>
          </a:p>
          <a:p>
            <a:pPr marL="742950" lvl="1" indent="-285750">
              <a:lnSpc>
                <a:spcPct val="114000"/>
              </a:lnSpc>
              <a:spcBef>
                <a:spcPts val="600"/>
              </a:spcBef>
              <a:spcAft>
                <a:spcPts val="600"/>
              </a:spcAft>
              <a:buFont typeface="Arial" panose="020B0604020202020204" pitchFamily="34" charset="0"/>
              <a:buChar char="•"/>
            </a:pPr>
            <a:r>
              <a:rPr lang="en-US" sz="2000" dirty="0" smtClean="0"/>
              <a:t>Explore alternative learning management systems (LMS) to Blackboard;</a:t>
            </a:r>
          </a:p>
          <a:p>
            <a:pPr marL="742950" lvl="1" indent="-285750">
              <a:lnSpc>
                <a:spcPct val="114000"/>
              </a:lnSpc>
              <a:spcBef>
                <a:spcPts val="600"/>
              </a:spcBef>
              <a:spcAft>
                <a:spcPts val="600"/>
              </a:spcAft>
              <a:buFont typeface="Arial" panose="020B0604020202020204" pitchFamily="34" charset="0"/>
              <a:buChar char="•"/>
            </a:pPr>
            <a:r>
              <a:rPr lang="en-US" sz="2000" dirty="0" smtClean="0"/>
              <a:t>Provide greater public access to WiFi on campus. </a:t>
            </a:r>
          </a:p>
          <a:p>
            <a:pPr marL="342900" indent="-342900">
              <a:lnSpc>
                <a:spcPct val="113000"/>
              </a:lnSpc>
              <a:spcBef>
                <a:spcPts val="600"/>
              </a:spcBef>
              <a:spcAft>
                <a:spcPts val="600"/>
              </a:spcAft>
              <a:buFont typeface="+mj-lt"/>
              <a:buAutoNum type="arabicPeriod"/>
            </a:pPr>
            <a:r>
              <a:rPr lang="en-US" sz="2000" u="sng" dirty="0" smtClean="0"/>
              <a:t>Administrative: </a:t>
            </a:r>
          </a:p>
          <a:p>
            <a:pPr marL="742950" lvl="1" indent="-285750">
              <a:lnSpc>
                <a:spcPct val="113000"/>
              </a:lnSpc>
              <a:spcBef>
                <a:spcPts val="600"/>
              </a:spcBef>
              <a:spcAft>
                <a:spcPts val="600"/>
              </a:spcAft>
              <a:buFont typeface="Arial" pitchFamily="34" charset="0"/>
              <a:buChar char="•"/>
            </a:pPr>
            <a:r>
              <a:rPr lang="en-US" sz="2000" dirty="0" smtClean="0"/>
              <a:t>Develop robust virtual student services across the board; </a:t>
            </a:r>
          </a:p>
          <a:p>
            <a:pPr marL="742950" lvl="1" indent="-285750">
              <a:lnSpc>
                <a:spcPct val="113000"/>
              </a:lnSpc>
              <a:spcBef>
                <a:spcPts val="600"/>
              </a:spcBef>
              <a:spcAft>
                <a:spcPts val="600"/>
              </a:spcAft>
              <a:buFont typeface="Arial" pitchFamily="34" charset="0"/>
              <a:buChar char="•"/>
            </a:pPr>
            <a:r>
              <a:rPr lang="en-US" sz="2000" dirty="0" smtClean="0"/>
              <a:t>Assess what IT infrastructure needs to be in place so the university can continue to operate in case of floods, tornado strikes, etc.</a:t>
            </a:r>
          </a:p>
        </p:txBody>
      </p:sp>
      <p:sp>
        <p:nvSpPr>
          <p:cNvPr id="17" name="TextBox 16"/>
          <p:cNvSpPr txBox="1"/>
          <p:nvPr/>
        </p:nvSpPr>
        <p:spPr>
          <a:xfrm>
            <a:off x="6019800" y="6367046"/>
            <a:ext cx="2743200" cy="307777"/>
          </a:xfrm>
          <a:prstGeom prst="rect">
            <a:avLst/>
          </a:prstGeom>
          <a:noFill/>
        </p:spPr>
        <p:txBody>
          <a:bodyPr wrap="square" rtlCol="0">
            <a:spAutoFit/>
          </a:bodyPr>
          <a:lstStyle/>
          <a:p>
            <a:r>
              <a:rPr lang="en-US" sz="1400" dirty="0" smtClean="0">
                <a:solidFill>
                  <a:schemeClr val="tx1">
                    <a:lumMod val="65000"/>
                    <a:lumOff val="35000"/>
                  </a:schemeClr>
                </a:solidFill>
                <a:latin typeface="Arial" pitchFamily="34" charset="0"/>
                <a:cs typeface="Arial" pitchFamily="34" charset="0"/>
              </a:rPr>
              <a:t>UNIVERSITY OF LOUISVILLE</a:t>
            </a:r>
            <a:endParaRPr lang="en-US" sz="1400"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277601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4084</Words>
  <Application>Microsoft Office PowerPoint</Application>
  <PresentationFormat>On-screen Show (4:3)</PresentationFormat>
  <Paragraphs>561</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Present Directions in Committee Thinking</vt:lpstr>
      <vt:lpstr>Directions in Committee Thinking, 2</vt:lpstr>
      <vt:lpstr>Directions in Committee Thinking,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Drees,John D.</cp:lastModifiedBy>
  <cp:revision>30</cp:revision>
  <dcterms:created xsi:type="dcterms:W3CDTF">2013-11-04T13:49:08Z</dcterms:created>
  <dcterms:modified xsi:type="dcterms:W3CDTF">2013-11-07T14:52:12Z</dcterms:modified>
</cp:coreProperties>
</file>