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4" r:id="rId2"/>
    <p:sldId id="256" r:id="rId3"/>
    <p:sldId id="279" r:id="rId4"/>
    <p:sldId id="283" r:id="rId5"/>
    <p:sldId id="278" r:id="rId6"/>
    <p:sldId id="281" r:id="rId7"/>
    <p:sldId id="282" r:id="rId8"/>
    <p:sldId id="284" r:id="rId9"/>
    <p:sldId id="285" r:id="rId10"/>
    <p:sldId id="266" r:id="rId11"/>
    <p:sldId id="267" r:id="rId12"/>
    <p:sldId id="268" r:id="rId13"/>
    <p:sldId id="286" r:id="rId14"/>
    <p:sldId id="269" r:id="rId15"/>
    <p:sldId id="270" r:id="rId16"/>
    <p:sldId id="287" r:id="rId17"/>
    <p:sldId id="271" r:id="rId18"/>
    <p:sldId id="272" r:id="rId19"/>
    <p:sldId id="273" r:id="rId20"/>
    <p:sldId id="288" r:id="rId21"/>
    <p:sldId id="274" r:id="rId22"/>
    <p:sldId id="275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could do your own tally &amp; frequency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9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could be used for choral</a:t>
            </a:r>
            <a:r>
              <a:rPr lang="en-US" baseline="0" dirty="0" smtClean="0"/>
              <a:t> reading—Eric did something </a:t>
            </a:r>
            <a:r>
              <a:rPr lang="en-US" baseline="0" smtClean="0"/>
              <a:t>like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for Option 2: 1 cut-out word per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 not sure this will work with this set</a:t>
            </a:r>
            <a:r>
              <a:rPr lang="en-US" baseline="0" dirty="0" smtClean="0"/>
              <a:t> </a:t>
            </a:r>
            <a:r>
              <a:rPr lang="en-US" baseline="0" smtClean="0"/>
              <a:t>of words.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Pictionary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Charade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Spelling pyramid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</a:t>
            </a:r>
          </a:p>
        </p:txBody>
      </p:sp>
    </p:spTree>
    <p:extLst>
      <p:ext uri="{BB962C8B-B14F-4D97-AF65-F5344CB8AC3E}">
        <p14:creationId xmlns:p14="http://schemas.microsoft.com/office/powerpoint/2010/main" val="19884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arms, legs, and bodies to show that you know the meaning of the key word.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Teacher calls the words, kids standing next to their desks show what the word means with their hands, motions, body language.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2: </a:t>
            </a:r>
            <a:r>
              <a:rPr lang="en-US" dirty="0"/>
              <a:t>Teacher give a word to each table, the table creates the charade, the class </a:t>
            </a:r>
            <a:r>
              <a:rPr lang="en-US" dirty="0" smtClean="0"/>
              <a:t>guesses.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Spelling 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Amount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</a:t>
            </a:r>
            <a:endParaRPr lang="en-US" dirty="0"/>
          </a:p>
          <a:p>
            <a:r>
              <a:rPr lang="en-US" b="1" dirty="0"/>
              <a:t>am</a:t>
            </a:r>
            <a:endParaRPr lang="en-US" dirty="0"/>
          </a:p>
          <a:p>
            <a:r>
              <a:rPr lang="en-US" b="1" dirty="0" err="1"/>
              <a:t>amo</a:t>
            </a:r>
            <a:endParaRPr lang="en-US" dirty="0"/>
          </a:p>
          <a:p>
            <a:r>
              <a:rPr lang="en-US" b="1" dirty="0" err="1"/>
              <a:t>amou</a:t>
            </a:r>
            <a:endParaRPr lang="en-US" dirty="0"/>
          </a:p>
          <a:p>
            <a:r>
              <a:rPr lang="en-US" b="1" dirty="0" err="1"/>
              <a:t>amoun</a:t>
            </a:r>
            <a:endParaRPr lang="en-US" dirty="0"/>
          </a:p>
          <a:p>
            <a:r>
              <a:rPr lang="en-US" b="1" dirty="0"/>
              <a:t>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9486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2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“Jeopardy” </a:t>
            </a:r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up to </a:t>
            </a:r>
            <a:r>
              <a:rPr lang="en-US" b="1" dirty="0" smtClean="0"/>
              <a:t>2 points (1 science + 1 English)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dirty="0"/>
              <a:t>Reproductive potential</a:t>
            </a:r>
            <a:endParaRPr lang="en-US" sz="3200" dirty="0"/>
          </a:p>
          <a:p>
            <a:r>
              <a:rPr lang="en-US" sz="3200" b="1" dirty="0"/>
              <a:t>Limiting factor</a:t>
            </a:r>
            <a:endParaRPr lang="en-US" sz="3200" dirty="0"/>
          </a:p>
          <a:p>
            <a:r>
              <a:rPr lang="en-US" sz="3200" b="1" dirty="0"/>
              <a:t>Frequency</a:t>
            </a:r>
            <a:endParaRPr lang="en-US" sz="3200" dirty="0"/>
          </a:p>
          <a:p>
            <a:r>
              <a:rPr lang="en-US" sz="3200" b="1" dirty="0"/>
              <a:t>Rate</a:t>
            </a:r>
            <a:r>
              <a:rPr lang="en-US" sz="3200" dirty="0"/>
              <a:t> </a:t>
            </a:r>
          </a:p>
          <a:p>
            <a:r>
              <a:rPr lang="en-US" sz="3200" b="1" dirty="0"/>
              <a:t>Volume</a:t>
            </a:r>
            <a:endParaRPr lang="en-US" sz="3200" dirty="0"/>
          </a:p>
          <a:p>
            <a:r>
              <a:rPr lang="en-US" sz="3200" b="1" dirty="0" smtClean="0"/>
              <a:t>Percentage</a:t>
            </a:r>
          </a:p>
          <a:p>
            <a:endParaRPr lang="en-US" sz="3200" b="1" dirty="0" smtClean="0"/>
          </a:p>
          <a:p>
            <a:pPr marL="0" indent="0">
              <a:buNone/>
            </a:pPr>
            <a:r>
              <a:rPr lang="en-US" sz="3200" b="1" i="1" dirty="0" smtClean="0"/>
              <a:t>Review words</a:t>
            </a:r>
          </a:p>
          <a:p>
            <a:r>
              <a:rPr lang="en-US" sz="3200" dirty="0" smtClean="0"/>
              <a:t>Reproduction</a:t>
            </a:r>
          </a:p>
          <a:p>
            <a:r>
              <a:rPr lang="en-US" sz="3200" dirty="0" smtClean="0"/>
              <a:t>Population growth</a:t>
            </a:r>
          </a:p>
          <a:p>
            <a:r>
              <a:rPr lang="en-US" sz="3200" dirty="0" smtClean="0"/>
              <a:t>Biotic</a:t>
            </a:r>
          </a:p>
          <a:p>
            <a:r>
              <a:rPr lang="en-US" sz="3200" dirty="0" smtClean="0"/>
              <a:t>Abiotic</a:t>
            </a:r>
            <a:endParaRPr lang="en-US" sz="3200" i="1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Assess level of word understanding in the vocabulary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86757"/>
              </p:ext>
            </p:extLst>
          </p:nvPr>
        </p:nvGraphicFramePr>
        <p:xfrm>
          <a:off x="228600" y="533400"/>
          <a:ext cx="8610599" cy="5819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72"/>
                <a:gridCol w="6661118"/>
                <a:gridCol w="845558"/>
                <a:gridCol w="795451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Sentence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Letter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Correct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 kitten is the </a:t>
                      </a:r>
                      <a:r>
                        <a:rPr lang="en-US" sz="2000" b="1" dirty="0">
                          <a:effectLst/>
                        </a:rPr>
                        <a:t>offspring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of cats.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D.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get an “A” on this quiz I need get a large </a:t>
                      </a:r>
                      <a:r>
                        <a:rPr lang="en-US" sz="2000" b="1" dirty="0">
                          <a:effectLst/>
                        </a:rPr>
                        <a:t>percentage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of questions correct.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E.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call my friends back home with high </a:t>
                      </a:r>
                      <a:r>
                        <a:rPr lang="en-US" sz="2000" b="1" dirty="0">
                          <a:effectLst/>
                        </a:rPr>
                        <a:t>frequency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(often).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B.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My heart </a:t>
                      </a:r>
                      <a:r>
                        <a:rPr lang="en-US" sz="2000" b="1" dirty="0">
                          <a:effectLst/>
                        </a:rPr>
                        <a:t>rate</a:t>
                      </a:r>
                      <a:r>
                        <a:rPr lang="en-US" sz="1800" dirty="0">
                          <a:effectLst/>
                        </a:rPr>
                        <a:t> gets faster when I run. 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F.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Plants and animals are examples of </a:t>
                      </a:r>
                      <a:r>
                        <a:rPr lang="en-US" sz="2000" b="1" dirty="0">
                          <a:effectLst/>
                        </a:rPr>
                        <a:t>biotic</a:t>
                      </a:r>
                      <a:r>
                        <a:rPr lang="en-US" sz="1800" dirty="0">
                          <a:effectLst/>
                        </a:rPr>
                        <a:t> factors.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A.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food or water for a long time are examples </a:t>
                      </a:r>
                      <a:r>
                        <a:rPr lang="en-US" sz="1800" b="1" dirty="0">
                          <a:effectLst/>
                        </a:rPr>
                        <a:t>of </a:t>
                      </a:r>
                      <a:r>
                        <a:rPr lang="en-US" sz="2000" b="1" dirty="0">
                          <a:effectLst/>
                        </a:rPr>
                        <a:t>limiting factors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C.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6188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theoretical unlimited growth of a population over time is called </a:t>
                      </a:r>
                      <a:r>
                        <a:rPr lang="en-US" sz="2000" b="1" dirty="0">
                          <a:effectLst/>
                        </a:rPr>
                        <a:t>reproductive potential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</a:rPr>
                        <a:t>G.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78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Space that is taken by three-dimensional objects is called </a:t>
                      </a:r>
                      <a:r>
                        <a:rPr lang="en-US" sz="2000" b="1" dirty="0">
                          <a:effectLst/>
                        </a:rPr>
                        <a:t>volume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H.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851784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962400" cy="467868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reproductive potential</a:t>
            </a:r>
            <a:endParaRPr lang="en-US" dirty="0"/>
          </a:p>
          <a:p>
            <a:pPr marL="114300" indent="0">
              <a:buNone/>
            </a:pPr>
            <a:endParaRPr lang="en-US" sz="900" u="sng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the theoretical unlimited growth of a population over time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900" i="1" u="sng" dirty="0" smtClean="0"/>
          </a:p>
          <a:p>
            <a:pPr marL="114300" indent="0">
              <a:buNone/>
            </a:pPr>
            <a:r>
              <a:rPr lang="en-US" sz="3000" dirty="0"/>
              <a:t>Draw: </a:t>
            </a:r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limiting factor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biotic or abiotic factors that control the size of the population.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178570" cy="157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2323919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6625"/>
              </p:ext>
            </p:extLst>
          </p:nvPr>
        </p:nvGraphicFramePr>
        <p:xfrm>
          <a:off x="5562600" y="5083730"/>
          <a:ext cx="2133600" cy="1376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Bitmap Image" r:id="rId5" imgW="2876190" imgH="1857143" progId="Paint.Picture">
                  <p:embed/>
                </p:oleObj>
              </mc:Choice>
              <mc:Fallback>
                <p:oleObj name="Bitmap Image" r:id="rId5" imgW="2876190" imgH="1857143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83730"/>
                        <a:ext cx="2133600" cy="1376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3276601"/>
            <a:ext cx="2905607" cy="157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2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frequency 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often does something happen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4317"/>
              </p:ext>
            </p:extLst>
          </p:nvPr>
        </p:nvGraphicFramePr>
        <p:xfrm>
          <a:off x="4876800" y="2209800"/>
          <a:ext cx="400929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Bitmap Image" r:id="rId4" imgW="3933333" imgH="2228571" progId="Paint.Picture">
                  <p:embed/>
                </p:oleObj>
              </mc:Choice>
              <mc:Fallback>
                <p:oleObj name="Bitmap Image" r:id="rId4" imgW="3933333" imgH="22285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09800"/>
                        <a:ext cx="4009293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15143"/>
            <a:ext cx="5810250" cy="189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1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rate 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number of times something happens during a particular period of time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687263"/>
              </p:ext>
            </p:extLst>
          </p:nvPr>
        </p:nvGraphicFramePr>
        <p:xfrm>
          <a:off x="5181600" y="2209800"/>
          <a:ext cx="2209800" cy="180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Bitmap Image" r:id="rId3" imgW="2847619" imgH="2314286" progId="Paint.Picture">
                  <p:embed/>
                </p:oleObj>
              </mc:Choice>
              <mc:Fallback>
                <p:oleObj name="Bitmap Image" r:id="rId3" imgW="2847619" imgH="2314286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2209800" cy="1805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38625"/>
            <a:ext cx="19526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volume 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(three-dimensional) space </a:t>
            </a:r>
            <a:r>
              <a:rPr lang="en-US" dirty="0"/>
              <a:t>that is taken </a:t>
            </a:r>
            <a:r>
              <a:rPr lang="en-US" dirty="0" smtClean="0"/>
              <a:t>by </a:t>
            </a:r>
            <a:r>
              <a:rPr lang="en-US" dirty="0"/>
              <a:t>something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906898"/>
              </p:ext>
            </p:extLst>
          </p:nvPr>
        </p:nvGraphicFramePr>
        <p:xfrm>
          <a:off x="5029200" y="2209800"/>
          <a:ext cx="2667000" cy="187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Bitmap Image" r:id="rId3" imgW="2486372" imgH="1743318" progId="Paint.Picture">
                  <p:embed/>
                </p:oleObj>
              </mc:Choice>
              <mc:Fallback>
                <p:oleObj name="Bitmap Image" r:id="rId3" imgW="2486372" imgH="174331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2667000" cy="1877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97524"/>
              </p:ext>
            </p:extLst>
          </p:nvPr>
        </p:nvGraphicFramePr>
        <p:xfrm>
          <a:off x="5105400" y="4419600"/>
          <a:ext cx="15240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Bitmap Image" r:id="rId5" imgW="2695951" imgH="3029373" progId="Paint.Picture">
                  <p:embed/>
                </p:oleObj>
              </mc:Choice>
              <mc:Fallback>
                <p:oleObj name="Bitmap Image" r:id="rId5" imgW="2695951" imgH="302937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19600"/>
                        <a:ext cx="1524000" cy="170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 smtClean="0"/>
              <a:t>percentage </a:t>
            </a:r>
            <a:r>
              <a:rPr lang="en-US" dirty="0" smtClean="0"/>
              <a:t>(</a:t>
            </a:r>
            <a:r>
              <a:rPr lang="en-US" dirty="0"/>
              <a:t>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number of parts out of 100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22059"/>
              </p:ext>
            </p:extLst>
          </p:nvPr>
        </p:nvGraphicFramePr>
        <p:xfrm>
          <a:off x="5181600" y="2362200"/>
          <a:ext cx="2819400" cy="337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Bitmap Image" r:id="rId3" imgW="3457143" imgH="4180952" progId="Paint.Picture">
                  <p:embed/>
                </p:oleObj>
              </mc:Choice>
              <mc:Fallback>
                <p:oleObj name="Bitmap Image" r:id="rId3" imgW="3457143" imgH="41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2819400" cy="3373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543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Let’s come up with GESTURES/MOVEMENTS for each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543800" cy="4144963"/>
          </a:xfrm>
        </p:spPr>
        <p:txBody>
          <a:bodyPr>
            <a:normAutofit/>
          </a:bodyPr>
          <a:lstStyle/>
          <a:p>
            <a:r>
              <a:rPr lang="en-US" sz="3200" b="1" dirty="0"/>
              <a:t>Reproductive potential</a:t>
            </a:r>
            <a:endParaRPr lang="en-US" sz="3200" dirty="0"/>
          </a:p>
          <a:p>
            <a:r>
              <a:rPr lang="en-US" sz="3200" b="1" dirty="0"/>
              <a:t>Limiting factor</a:t>
            </a:r>
            <a:endParaRPr lang="en-US" sz="3200" dirty="0"/>
          </a:p>
          <a:p>
            <a:r>
              <a:rPr lang="en-US" sz="3200" b="1" dirty="0"/>
              <a:t>Frequency</a:t>
            </a:r>
            <a:endParaRPr lang="en-US" sz="3200" dirty="0"/>
          </a:p>
          <a:p>
            <a:r>
              <a:rPr lang="en-US" sz="3200" b="1" dirty="0"/>
              <a:t>Rate</a:t>
            </a:r>
            <a:r>
              <a:rPr lang="en-US" sz="3200" dirty="0"/>
              <a:t> </a:t>
            </a:r>
          </a:p>
          <a:p>
            <a:r>
              <a:rPr lang="en-US" sz="3200" b="1" dirty="0"/>
              <a:t>Volume</a:t>
            </a:r>
            <a:endParaRPr lang="en-US" sz="3200" dirty="0"/>
          </a:p>
          <a:p>
            <a:r>
              <a:rPr lang="en-US" sz="3200" b="1" dirty="0"/>
              <a:t>Percentage</a:t>
            </a:r>
            <a:endParaRPr lang="en-US" sz="3200" dirty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355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GESTURES/MOVEMENTS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331389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396</TotalTime>
  <Words>781</Words>
  <Application>Microsoft Office PowerPoint</Application>
  <PresentationFormat>On-screen Show (4:3)</PresentationFormat>
  <Paragraphs>189</Paragraphs>
  <Slides>23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Let’s come up with GESTURES/MOVEMENTS for each word</vt:lpstr>
      <vt:lpstr>At home</vt:lpstr>
      <vt:lpstr>Tuesday</vt:lpstr>
      <vt:lpstr>Charade</vt:lpstr>
      <vt:lpstr>Spelling Pyramid</vt:lpstr>
      <vt:lpstr>At home</vt:lpstr>
      <vt:lpstr>Wednesday</vt:lpstr>
      <vt:lpstr>Card Game</vt:lpstr>
      <vt:lpstr>At home</vt:lpstr>
      <vt:lpstr>Thursday</vt:lpstr>
      <vt:lpstr>Jeopardy: Round 1</vt:lpstr>
      <vt:lpstr>Jeopardy: Round 2</vt:lpstr>
      <vt:lpstr>At home</vt:lpstr>
      <vt:lpstr>Friday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40</cp:revision>
  <dcterms:created xsi:type="dcterms:W3CDTF">2006-08-16T00:00:00Z</dcterms:created>
  <dcterms:modified xsi:type="dcterms:W3CDTF">2013-08-23T21:49:48Z</dcterms:modified>
</cp:coreProperties>
</file>