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64" r:id="rId2"/>
    <p:sldId id="301" r:id="rId3"/>
    <p:sldId id="288" r:id="rId4"/>
    <p:sldId id="302" r:id="rId5"/>
    <p:sldId id="303" r:id="rId6"/>
    <p:sldId id="305" r:id="rId7"/>
    <p:sldId id="306" r:id="rId8"/>
    <p:sldId id="311" r:id="rId9"/>
    <p:sldId id="257" r:id="rId10"/>
    <p:sldId id="312" r:id="rId11"/>
    <p:sldId id="283" r:id="rId12"/>
    <p:sldId id="300" r:id="rId13"/>
    <p:sldId id="290" r:id="rId14"/>
    <p:sldId id="293" r:id="rId15"/>
    <p:sldId id="277" r:id="rId16"/>
    <p:sldId id="296" r:id="rId17"/>
    <p:sldId id="294" r:id="rId18"/>
    <p:sldId id="274" r:id="rId19"/>
    <p:sldId id="297" r:id="rId20"/>
    <p:sldId id="298" r:id="rId21"/>
    <p:sldId id="299" r:id="rId22"/>
    <p:sldId id="31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45" autoAdjust="0"/>
  </p:normalViewPr>
  <p:slideViewPr>
    <p:cSldViewPr>
      <p:cViewPr>
        <p:scale>
          <a:sx n="96" d="100"/>
          <a:sy n="96" d="100"/>
        </p:scale>
        <p:origin x="-96" y="-30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7BB17F-743B-4AD5-B893-DBC9AF554466}" type="datetimeFigureOut">
              <a:rPr lang="en-US" smtClean="0"/>
              <a:t>8/23/2013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BE3F0-B733-49C4-B921-6DAE5BB11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4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828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864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3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3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3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3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3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3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Materials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 board (1 per 2 students)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Cut-off vocabulary words (1 set per 2 students)</a:t>
            </a:r>
          </a:p>
          <a:p>
            <a:pPr marL="0" lvl="0" indent="0">
              <a:buFont typeface="Arial" pitchFamily="34" charset="0"/>
              <a:buNone/>
            </a:pP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Facilitation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Modeling (a) directions,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(b) how to use the sentence starter, and (c) corrective feedback (re-phrasing student sentences during the whole class review of the picture match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903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6.png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7.png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8.bin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4.png"/><Relationship Id="rId4" Type="http://schemas.openxmlformats.org/officeDocument/2006/relationships/oleObject" Target="../embeddings/oleObject1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Direct instruction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dirty="0" smtClean="0"/>
              <a:t>Vocabulary journal entries (word </a:t>
            </a:r>
            <a:r>
              <a:rPr lang="en-US" dirty="0"/>
              <a:t>description</a:t>
            </a:r>
            <a:r>
              <a:rPr lang="en-US" dirty="0" smtClean="0"/>
              <a:t>, translation, &amp; drawing)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dirty="0" smtClean="0"/>
              <a:t>“Check” the level </a:t>
            </a:r>
            <a:r>
              <a:rPr lang="en-US" dirty="0"/>
              <a:t>of </a:t>
            </a:r>
            <a:r>
              <a:rPr lang="en-US" dirty="0" smtClean="0"/>
              <a:t>word understanding in vocab journal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Homework: Spelling pyramid </a:t>
            </a:r>
          </a:p>
        </p:txBody>
      </p:sp>
    </p:spTree>
    <p:extLst>
      <p:ext uri="{BB962C8B-B14F-4D97-AF65-F5344CB8AC3E}">
        <p14:creationId xmlns:p14="http://schemas.microsoft.com/office/powerpoint/2010/main" val="392013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</a:t>
            </a:r>
            <a:r>
              <a:rPr lang="en-US" dirty="0"/>
              <a:t>vocabulary of the week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447800"/>
            <a:ext cx="3886200" cy="4678680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/>
              <a:t>: </a:t>
            </a:r>
            <a:r>
              <a:rPr lang="en-US" b="1" dirty="0" smtClean="0"/>
              <a:t>layer</a:t>
            </a:r>
          </a:p>
          <a:p>
            <a:pPr marL="114300" indent="0">
              <a:buNone/>
            </a:pPr>
            <a:endParaRPr lang="en-US" u="sng" dirty="0" smtClean="0"/>
          </a:p>
          <a:p>
            <a:pPr marL="114300" indent="0">
              <a:buNone/>
            </a:pPr>
            <a:r>
              <a:rPr lang="en-US" u="sng" dirty="0" smtClean="0"/>
              <a:t>Definition</a:t>
            </a:r>
            <a:r>
              <a:rPr lang="en-US" dirty="0" smtClean="0"/>
              <a:t>: material </a:t>
            </a:r>
            <a:r>
              <a:rPr lang="en-US" dirty="0"/>
              <a:t>lying over or under another material; material spread over an </a:t>
            </a:r>
            <a:r>
              <a:rPr lang="en-US" dirty="0" smtClean="0"/>
              <a:t>area</a:t>
            </a: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sz="800" dirty="0"/>
          </a:p>
          <a:p>
            <a:pPr marL="114300" indent="0">
              <a:buNone/>
            </a:pPr>
            <a:endParaRPr lang="en-US" sz="800" dirty="0"/>
          </a:p>
          <a:p>
            <a:pPr marL="114300" indent="0">
              <a:buNone/>
            </a:pPr>
            <a:endParaRPr lang="en-US" sz="2000" i="1" u="sng" dirty="0" smtClean="0"/>
          </a:p>
          <a:p>
            <a:pPr marL="114300" indent="0">
              <a:buNone/>
            </a:pPr>
            <a:endParaRPr lang="en-US" sz="2000" i="1" u="sng" dirty="0"/>
          </a:p>
          <a:p>
            <a:pPr marL="114300" indent="0">
              <a:buNone/>
            </a:pPr>
            <a:endParaRPr lang="en-US" sz="2000" i="1" u="sng" dirty="0" smtClean="0"/>
          </a:p>
          <a:p>
            <a:pPr marL="114300" indent="0">
              <a:buNone/>
            </a:pPr>
            <a:endParaRPr lang="en-US" sz="2000" i="1" u="sng" dirty="0"/>
          </a:p>
          <a:p>
            <a:pPr marL="114300" indent="0">
              <a:buNone/>
            </a:pPr>
            <a:endParaRPr lang="en-US" sz="2000" i="1" u="sng" dirty="0" smtClean="0"/>
          </a:p>
          <a:p>
            <a:pPr marL="114300" indent="0">
              <a:buNone/>
            </a:pPr>
            <a:endParaRPr lang="en-US" sz="2000" i="1" u="sng" dirty="0"/>
          </a:p>
          <a:p>
            <a:pPr marL="114300" indent="0">
              <a:buNone/>
            </a:pPr>
            <a:endParaRPr lang="en-US" sz="2000" i="1" u="sng" dirty="0" smtClean="0"/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419600" y="1447800"/>
            <a:ext cx="4648200" cy="4953000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/>
              <a:t>: </a:t>
            </a:r>
            <a:r>
              <a:rPr lang="en-US" b="1" dirty="0" smtClean="0"/>
              <a:t>stratum/strata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u="sng" dirty="0" smtClean="0"/>
              <a:t>Definition</a:t>
            </a:r>
            <a:r>
              <a:rPr lang="en-US" dirty="0"/>
              <a:t>: one of usually many layers of a substance (such as rock) </a:t>
            </a: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sz="800" dirty="0" smtClean="0"/>
          </a:p>
          <a:p>
            <a:pPr marL="114300" indent="0">
              <a:buNone/>
            </a:pPr>
            <a:r>
              <a:rPr lang="en-US" sz="2000" i="1" dirty="0" smtClean="0"/>
              <a:t> </a:t>
            </a:r>
            <a:endParaRPr lang="en-US" sz="2000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6026609"/>
              </p:ext>
            </p:extLst>
          </p:nvPr>
        </p:nvGraphicFramePr>
        <p:xfrm>
          <a:off x="609600" y="4724400"/>
          <a:ext cx="1981200" cy="1333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Bitmap Image" r:id="rId3" imgW="2228571" imgH="1504762" progId="Paint.Picture">
                  <p:embed/>
                </p:oleObj>
              </mc:Choice>
              <mc:Fallback>
                <p:oleObj name="Bitmap Image" r:id="rId3" imgW="2228571" imgH="1504762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724400"/>
                        <a:ext cx="1981200" cy="13337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5292025"/>
              </p:ext>
            </p:extLst>
          </p:nvPr>
        </p:nvGraphicFramePr>
        <p:xfrm>
          <a:off x="4648200" y="3810000"/>
          <a:ext cx="3877491" cy="2633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Bitmap Image" r:id="rId5" imgW="3561905" imgH="2419048" progId="Paint.Picture">
                  <p:embed/>
                </p:oleObj>
              </mc:Choice>
              <mc:Fallback>
                <p:oleObj name="Bitmap Image" r:id="rId5" imgW="3561905" imgH="2419048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810000"/>
                        <a:ext cx="3877491" cy="26333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770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Meet someone who speaks your language and…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800" dirty="0" smtClean="0"/>
              <a:t>Explain your definitions &amp; drawings </a:t>
            </a:r>
            <a:r>
              <a:rPr lang="en-US" sz="2800" b="1" dirty="0" smtClean="0"/>
              <a:t>using your native language</a:t>
            </a:r>
            <a:r>
              <a:rPr lang="en-US" sz="2800" dirty="0" smtClean="0"/>
              <a:t> for the key words of the words:</a:t>
            </a:r>
          </a:p>
          <a:p>
            <a:r>
              <a:rPr lang="en-US" sz="2800" dirty="0"/>
              <a:t>Mineral</a:t>
            </a:r>
          </a:p>
          <a:p>
            <a:r>
              <a:rPr lang="en-US" sz="2800" dirty="0"/>
              <a:t>Form (formation)</a:t>
            </a:r>
          </a:p>
          <a:p>
            <a:r>
              <a:rPr lang="en-US" sz="2800" dirty="0"/>
              <a:t>Melt (melted)</a:t>
            </a:r>
          </a:p>
          <a:p>
            <a:r>
              <a:rPr lang="en-US" sz="2800" dirty="0"/>
              <a:t>Igneous</a:t>
            </a:r>
          </a:p>
          <a:p>
            <a:r>
              <a:rPr lang="en-US" sz="2800" dirty="0"/>
              <a:t>Fossil</a:t>
            </a:r>
          </a:p>
          <a:p>
            <a:r>
              <a:rPr lang="en-US" sz="2800" dirty="0"/>
              <a:t>Press (pressure)</a:t>
            </a:r>
          </a:p>
          <a:p>
            <a:r>
              <a:rPr lang="en-US" sz="2800" dirty="0"/>
              <a:t>Sedimentary (sediment, sedimentation)</a:t>
            </a:r>
          </a:p>
          <a:p>
            <a:r>
              <a:rPr lang="en-US" sz="2800" dirty="0"/>
              <a:t>Layer</a:t>
            </a:r>
          </a:p>
          <a:p>
            <a:r>
              <a:rPr lang="en-US" sz="2800" dirty="0"/>
              <a:t>Metamorphic</a:t>
            </a:r>
          </a:p>
          <a:p>
            <a:r>
              <a:rPr lang="en-US" sz="2800" dirty="0"/>
              <a:t>Stratum/strata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When back in your sit, mark your level of the word’s understanding with a </a:t>
            </a:r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92422"/>
            <a:ext cx="489122" cy="40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267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Homework: Spelling </a:t>
            </a:r>
            <a:r>
              <a:rPr lang="en-US" dirty="0"/>
              <a:t>P</a:t>
            </a:r>
            <a:r>
              <a:rPr lang="en-US" dirty="0" smtClean="0"/>
              <a:t>yramid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Using the example on your hand-out, build the </a:t>
            </a:r>
            <a:r>
              <a:rPr lang="en-US" dirty="0"/>
              <a:t>Spelling </a:t>
            </a:r>
            <a:r>
              <a:rPr lang="en-US" dirty="0" smtClean="0"/>
              <a:t>pyramid for each key word: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en-US" dirty="0" smtClean="0"/>
              <a:t>Write 1-2 </a:t>
            </a:r>
            <a:r>
              <a:rPr lang="en-US" dirty="0"/>
              <a:t>sentences using the words from the spelling pyramid</a:t>
            </a:r>
          </a:p>
        </p:txBody>
      </p:sp>
      <p:sp>
        <p:nvSpPr>
          <p:cNvPr id="5" name="Rectangle 4"/>
          <p:cNvSpPr/>
          <p:nvPr/>
        </p:nvSpPr>
        <p:spPr>
          <a:xfrm>
            <a:off x="1219200" y="2590800"/>
            <a:ext cx="2667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 err="1"/>
              <a:t>Abiotic</a:t>
            </a:r>
            <a:r>
              <a:rPr lang="es-MX" b="1" dirty="0"/>
              <a:t> </a:t>
            </a:r>
            <a:endParaRPr lang="en-US" dirty="0"/>
          </a:p>
          <a:p>
            <a:r>
              <a:rPr lang="es-MX" b="1" dirty="0"/>
              <a:t> </a:t>
            </a:r>
            <a:endParaRPr lang="en-US" dirty="0"/>
          </a:p>
          <a:p>
            <a:r>
              <a:rPr lang="es-MX" b="1" dirty="0"/>
              <a:t>a</a:t>
            </a:r>
            <a:endParaRPr lang="en-US" dirty="0"/>
          </a:p>
          <a:p>
            <a:r>
              <a:rPr lang="es-MX" b="1" dirty="0"/>
              <a:t>ab</a:t>
            </a:r>
            <a:endParaRPr lang="en-US" dirty="0"/>
          </a:p>
          <a:p>
            <a:r>
              <a:rPr lang="es-MX" b="1" dirty="0" err="1"/>
              <a:t>abi</a:t>
            </a:r>
            <a:endParaRPr lang="en-US" dirty="0"/>
          </a:p>
          <a:p>
            <a:r>
              <a:rPr lang="es-MX" b="1" dirty="0" err="1"/>
              <a:t>abio</a:t>
            </a:r>
            <a:endParaRPr lang="en-US" dirty="0"/>
          </a:p>
          <a:p>
            <a:r>
              <a:rPr lang="es-MX" b="1" dirty="0" err="1"/>
              <a:t>abiot</a:t>
            </a:r>
            <a:endParaRPr lang="en-US" dirty="0"/>
          </a:p>
          <a:p>
            <a:r>
              <a:rPr lang="es-MX" b="1" dirty="0" err="1"/>
              <a:t>abioti</a:t>
            </a:r>
            <a:endParaRPr lang="en-US" dirty="0"/>
          </a:p>
          <a:p>
            <a:r>
              <a:rPr lang="es-MX" b="1" dirty="0" err="1" smtClean="0"/>
              <a:t>abiotic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146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Spelling pyramid + sentences check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438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home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/>
              <a:t>Study the word definitions</a:t>
            </a:r>
            <a:endParaRPr lang="en-US" sz="900" dirty="0"/>
          </a:p>
          <a:p>
            <a:r>
              <a:rPr lang="en-US" dirty="0"/>
              <a:t>Mineral</a:t>
            </a:r>
          </a:p>
          <a:p>
            <a:r>
              <a:rPr lang="en-US" dirty="0"/>
              <a:t>Form (formation)</a:t>
            </a:r>
          </a:p>
          <a:p>
            <a:r>
              <a:rPr lang="en-US" dirty="0"/>
              <a:t>Melt (melted)</a:t>
            </a:r>
          </a:p>
          <a:p>
            <a:r>
              <a:rPr lang="en-US" dirty="0"/>
              <a:t>Igneous</a:t>
            </a:r>
          </a:p>
          <a:p>
            <a:r>
              <a:rPr lang="en-US" dirty="0"/>
              <a:t>Fossil</a:t>
            </a:r>
          </a:p>
          <a:p>
            <a:r>
              <a:rPr lang="en-US" dirty="0"/>
              <a:t>Press (pressure)</a:t>
            </a:r>
          </a:p>
          <a:p>
            <a:r>
              <a:rPr lang="en-US" dirty="0"/>
              <a:t>Sedimentary (sediment, sedimentation)</a:t>
            </a:r>
          </a:p>
          <a:p>
            <a:r>
              <a:rPr lang="en-US" dirty="0"/>
              <a:t>Layer</a:t>
            </a:r>
          </a:p>
          <a:p>
            <a:r>
              <a:rPr lang="en-US" dirty="0"/>
              <a:t>Metamorphic</a:t>
            </a:r>
          </a:p>
          <a:p>
            <a:r>
              <a:rPr lang="en-US" dirty="0"/>
              <a:t>Stratum/strata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sz="800" dirty="0" smtClean="0"/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228600" y="2130552"/>
            <a:ext cx="2368297" cy="4243615"/>
          </a:xfrm>
        </p:spPr>
        <p:txBody>
          <a:bodyPr/>
          <a:lstStyle/>
          <a:p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075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Wednesday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Whole class review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Picture match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44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 Match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839200" cy="4876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 dirty="0" smtClean="0"/>
              <a:t>Step 1</a:t>
            </a:r>
            <a:r>
              <a:rPr lang="en-US" dirty="0" smtClean="0"/>
              <a:t>: Take the words out from the envelop 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u="sng" dirty="0" smtClean="0"/>
              <a:t>Step 2</a:t>
            </a:r>
            <a:r>
              <a:rPr lang="en-US" dirty="0" smtClean="0"/>
              <a:t>: Read the words out loud &amp; think about images that describe the words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u="sng" dirty="0" smtClean="0"/>
              <a:t>Step 3</a:t>
            </a:r>
            <a:r>
              <a:rPr lang="en-US" dirty="0" smtClean="0"/>
              <a:t>: Match the words &amp; the pictures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u="sng" dirty="0" smtClean="0"/>
              <a:t>Step 4</a:t>
            </a:r>
            <a:r>
              <a:rPr lang="en-US" dirty="0" smtClean="0"/>
              <a:t>: Explain your match using the sentence starter below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i="1" dirty="0" smtClean="0"/>
              <a:t>I chose this picture because the word shows 	___________</a:t>
            </a:r>
          </a:p>
          <a:p>
            <a:pPr marL="0" indent="0">
              <a:buNone/>
            </a:pPr>
            <a:r>
              <a:rPr lang="en-US" b="1" i="1" dirty="0"/>
              <a:t>	</a:t>
            </a:r>
            <a:r>
              <a:rPr lang="en-US" b="1" i="1" dirty="0" smtClean="0"/>
              <a:t>					is    	___________</a:t>
            </a:r>
          </a:p>
          <a:p>
            <a:pPr marL="0" indent="0">
              <a:buNone/>
            </a:pPr>
            <a:r>
              <a:rPr lang="en-US" b="1" i="1" dirty="0"/>
              <a:t>	</a:t>
            </a:r>
            <a:r>
              <a:rPr lang="en-US" b="1" i="1" dirty="0" smtClean="0"/>
              <a:t>	</a:t>
            </a:r>
            <a:r>
              <a:rPr lang="en-US" sz="2000" b="1" i="1" dirty="0"/>
              <a:t>					</a:t>
            </a:r>
            <a:r>
              <a:rPr lang="en-US" sz="2000" b="1" i="1" dirty="0" smtClean="0"/>
              <a:t>an </a:t>
            </a:r>
            <a:r>
              <a:rPr lang="en-US" sz="2000" b="1" i="1" dirty="0"/>
              <a:t>example of…</a:t>
            </a:r>
          </a:p>
          <a:p>
            <a:pPr marL="1737360" lvl="8" indent="0">
              <a:buNone/>
            </a:pPr>
            <a:r>
              <a:rPr lang="en-US" sz="2000" b="1" i="1" dirty="0" smtClean="0"/>
              <a:t>						something </a:t>
            </a:r>
            <a:r>
              <a:rPr lang="en-US" sz="2000" b="1" i="1" dirty="0"/>
              <a:t>that …</a:t>
            </a:r>
          </a:p>
          <a:p>
            <a:pPr marL="1737360" lvl="8" indent="0">
              <a:buNone/>
            </a:pPr>
            <a:r>
              <a:rPr lang="en-US" sz="2000" b="1" i="1" dirty="0" smtClean="0"/>
              <a:t>						an </a:t>
            </a:r>
            <a:r>
              <a:rPr lang="en-US" sz="2000" b="1" i="1" dirty="0"/>
              <a:t>object that… </a:t>
            </a:r>
          </a:p>
          <a:p>
            <a:pPr marL="1737360" lvl="8" indent="0">
              <a:buNone/>
            </a:pPr>
            <a:r>
              <a:rPr lang="en-US" sz="2000" b="1" i="1" dirty="0" smtClean="0"/>
              <a:t>						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75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home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/>
              <a:t>Teach the words to someone else</a:t>
            </a:r>
          </a:p>
          <a:p>
            <a:r>
              <a:rPr lang="en-US" dirty="0"/>
              <a:t>Mineral</a:t>
            </a:r>
          </a:p>
          <a:p>
            <a:r>
              <a:rPr lang="en-US" dirty="0"/>
              <a:t>Form (formation)</a:t>
            </a:r>
          </a:p>
          <a:p>
            <a:r>
              <a:rPr lang="en-US" dirty="0"/>
              <a:t>Melt (melted)</a:t>
            </a:r>
          </a:p>
          <a:p>
            <a:r>
              <a:rPr lang="en-US" dirty="0"/>
              <a:t>Igneous</a:t>
            </a:r>
          </a:p>
          <a:p>
            <a:r>
              <a:rPr lang="en-US" dirty="0"/>
              <a:t>Fossil</a:t>
            </a:r>
          </a:p>
          <a:p>
            <a:r>
              <a:rPr lang="en-US" dirty="0"/>
              <a:t>Press (pressure)</a:t>
            </a:r>
          </a:p>
          <a:p>
            <a:r>
              <a:rPr lang="en-US" dirty="0"/>
              <a:t>Sedimentary (sediment, sedimentation)</a:t>
            </a:r>
          </a:p>
          <a:p>
            <a:r>
              <a:rPr lang="en-US" dirty="0"/>
              <a:t>Layer</a:t>
            </a:r>
          </a:p>
          <a:p>
            <a:r>
              <a:rPr lang="en-US" dirty="0"/>
              <a:t>Metamorphic</a:t>
            </a:r>
          </a:p>
          <a:p>
            <a:r>
              <a:rPr lang="en-US" dirty="0"/>
              <a:t>Stratum/strata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sz="800" dirty="0" smtClean="0"/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228600" y="2130552"/>
            <a:ext cx="2368297" cy="4243615"/>
          </a:xfrm>
        </p:spPr>
        <p:txBody>
          <a:bodyPr/>
          <a:lstStyle/>
          <a:p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824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Review: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dirty="0" smtClean="0"/>
              <a:t>Card game (or charades/jeopardy)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Quiz: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dirty="0" smtClean="0"/>
              <a:t>“Square” the level of word understanding (1- 4) in vocab journal</a:t>
            </a:r>
          </a:p>
          <a:p>
            <a:pPr marL="457200" lvl="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46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Setp1</a:t>
            </a:r>
            <a:r>
              <a:rPr lang="en-US" dirty="0" smtClean="0"/>
              <a:t>: One person takes a Card </a:t>
            </a:r>
            <a:r>
              <a:rPr lang="en-US" dirty="0"/>
              <a:t>and reads the </a:t>
            </a:r>
            <a:r>
              <a:rPr lang="en-US" dirty="0" smtClean="0"/>
              <a:t>word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smtClean="0"/>
              <a:t>Step 2</a:t>
            </a:r>
            <a:r>
              <a:rPr lang="en-US" dirty="0" smtClean="0"/>
              <a:t>: The first  person who provides the best definition</a:t>
            </a:r>
            <a:r>
              <a:rPr lang="en-US" dirty="0"/>
              <a:t>, description, or an </a:t>
            </a:r>
            <a:r>
              <a:rPr lang="en-US" dirty="0" smtClean="0"/>
              <a:t>example keeps the Card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The Player with the most Cards wins.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8800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Key vocabulary of the week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Mineral</a:t>
            </a:r>
          </a:p>
          <a:p>
            <a:r>
              <a:rPr lang="en-US" sz="2800" dirty="0"/>
              <a:t>Form </a:t>
            </a:r>
            <a:endParaRPr lang="en-US" dirty="0"/>
          </a:p>
          <a:p>
            <a:r>
              <a:rPr lang="en-US" sz="2800" dirty="0" smtClean="0"/>
              <a:t>Melt </a:t>
            </a:r>
          </a:p>
          <a:p>
            <a:r>
              <a:rPr lang="en-US" sz="2800" b="1" dirty="0" smtClean="0"/>
              <a:t>Igneous</a:t>
            </a:r>
            <a:endParaRPr lang="en-US" sz="2800" b="1" dirty="0"/>
          </a:p>
          <a:p>
            <a:r>
              <a:rPr lang="en-US" sz="2800" dirty="0"/>
              <a:t>Fossil</a:t>
            </a:r>
          </a:p>
          <a:p>
            <a:r>
              <a:rPr lang="en-US" sz="2800" dirty="0"/>
              <a:t>Press </a:t>
            </a:r>
            <a:endParaRPr lang="en-US" sz="2800" dirty="0" smtClean="0"/>
          </a:p>
          <a:p>
            <a:r>
              <a:rPr lang="en-US" sz="2800" b="1" dirty="0" smtClean="0"/>
              <a:t>Sedimentary</a:t>
            </a:r>
            <a:endParaRPr lang="en-US" sz="2800" dirty="0"/>
          </a:p>
          <a:p>
            <a:r>
              <a:rPr lang="en-US" sz="2800" dirty="0"/>
              <a:t>Layer</a:t>
            </a:r>
          </a:p>
          <a:p>
            <a:r>
              <a:rPr lang="en-US" sz="2800" b="1" dirty="0"/>
              <a:t>Metamorphic</a:t>
            </a:r>
          </a:p>
          <a:p>
            <a:r>
              <a:rPr lang="en-US" sz="2800" dirty="0" smtClean="0"/>
              <a:t>Stratum/strata</a:t>
            </a:r>
            <a:endParaRPr lang="en-US" sz="2800" dirty="0"/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731" y="1796142"/>
            <a:ext cx="4565469" cy="40712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14977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Jeopardy: </a:t>
            </a:r>
            <a:r>
              <a:rPr lang="en-US" dirty="0"/>
              <a:t>Round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Step 1</a:t>
            </a:r>
            <a:r>
              <a:rPr lang="en-US" dirty="0" smtClean="0"/>
              <a:t>: Form 2 teams &amp; select a Host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u="sng" dirty="0" smtClean="0"/>
              <a:t>Step 2</a:t>
            </a:r>
            <a:r>
              <a:rPr lang="en-US" dirty="0" smtClean="0"/>
              <a:t>: 1 person from each team approaches the host table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u="sng" dirty="0" smtClean="0"/>
              <a:t>Step 3</a:t>
            </a:r>
            <a:r>
              <a:rPr lang="en-US" dirty="0" smtClean="0"/>
              <a:t>: </a:t>
            </a:r>
            <a:r>
              <a:rPr lang="en-US" dirty="0"/>
              <a:t>The Host reads 1 word, </a:t>
            </a:r>
            <a:r>
              <a:rPr lang="en-US" dirty="0" smtClean="0"/>
              <a:t>the player who “hits” the Host’s table first, gets to provide a definition. The correct definition gets the team 1 point. 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u="sng" dirty="0" smtClean="0"/>
              <a:t>Step 4</a:t>
            </a:r>
            <a:r>
              <a:rPr lang="en-US" dirty="0" smtClean="0"/>
              <a:t>: Repeat Steps 2 &amp; 3 with new players fro each team.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4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Jeopardy: </a:t>
            </a:r>
            <a:r>
              <a:rPr lang="en-US" dirty="0"/>
              <a:t>Round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Step 1</a:t>
            </a:r>
            <a:r>
              <a:rPr lang="en-US" dirty="0" smtClean="0"/>
              <a:t>: Each team gets a set of 4 key words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u="sng" dirty="0" smtClean="0"/>
              <a:t>Step 2</a:t>
            </a:r>
            <a:r>
              <a:rPr lang="en-US" dirty="0" smtClean="0"/>
              <a:t>:  The teams develop and write sentences with the 4 words on blank sentence strips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u="sng" dirty="0" smtClean="0"/>
              <a:t>Step 3</a:t>
            </a:r>
            <a:r>
              <a:rPr lang="en-US" dirty="0" smtClean="0"/>
              <a:t>: Each sentence that is accurate gets the team </a:t>
            </a:r>
            <a:r>
              <a:rPr lang="en-US" dirty="0"/>
              <a:t>2 points (</a:t>
            </a:r>
            <a:r>
              <a:rPr lang="en-US" b="1" dirty="0"/>
              <a:t>1 pt. science </a:t>
            </a:r>
            <a:r>
              <a:rPr lang="en-US" dirty="0"/>
              <a:t>+ </a:t>
            </a:r>
            <a:r>
              <a:rPr lang="en-US" b="1" dirty="0"/>
              <a:t>1pt. English</a:t>
            </a:r>
            <a:r>
              <a:rPr lang="en-US" dirty="0"/>
              <a:t>)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 smtClean="0"/>
              <a:t>The team with the most points from Rounds 1 &amp; 2 wins.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01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5791200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 Materials copyrighted by the University of Louisville. </a:t>
            </a:r>
            <a:endParaRPr lang="en-US" dirty="0" smtClean="0"/>
          </a:p>
          <a:p>
            <a:r>
              <a:rPr lang="en-US" dirty="0" smtClean="0"/>
              <a:t>Educators </a:t>
            </a:r>
            <a:r>
              <a:rPr lang="en-US" dirty="0"/>
              <a:t>are free to use these materials with the proper acknowledgement of source.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198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vocabulary of the week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536192"/>
            <a:ext cx="38100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 smtClean="0"/>
              <a:t>mineral</a:t>
            </a:r>
          </a:p>
          <a:p>
            <a:pPr marL="114300" indent="0">
              <a:buNone/>
            </a:pPr>
            <a:endParaRPr lang="en-US" sz="1400" dirty="0" smtClean="0"/>
          </a:p>
          <a:p>
            <a:pPr marL="114300" indent="0">
              <a:buNone/>
            </a:pPr>
            <a:r>
              <a:rPr lang="en-US" dirty="0" smtClean="0"/>
              <a:t>Draw:</a:t>
            </a: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343400" y="1536192"/>
            <a:ext cx="45720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/>
              <a:t>Definition</a:t>
            </a:r>
            <a:r>
              <a:rPr lang="en-US" dirty="0"/>
              <a:t>: the materials that make up a rock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4978482"/>
              </p:ext>
            </p:extLst>
          </p:nvPr>
        </p:nvGraphicFramePr>
        <p:xfrm>
          <a:off x="1752600" y="2438400"/>
          <a:ext cx="268353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Bitmap Image" r:id="rId4" imgW="2933333" imgH="4334480" progId="Paint.Picture">
                  <p:embed/>
                </p:oleObj>
              </mc:Choice>
              <mc:Fallback>
                <p:oleObj name="Bitmap Image" r:id="rId4" imgW="2933333" imgH="4334480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438400"/>
                        <a:ext cx="2683530" cy="3962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200400"/>
            <a:ext cx="21336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409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vocabulary of the week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536192"/>
            <a:ext cx="38100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/>
              <a:t>form</a:t>
            </a:r>
            <a:r>
              <a:rPr lang="en-US" dirty="0"/>
              <a:t> </a:t>
            </a:r>
            <a:r>
              <a:rPr lang="en-US" sz="2400" dirty="0"/>
              <a:t>(formation</a:t>
            </a:r>
            <a:r>
              <a:rPr lang="en-US" sz="2400" dirty="0" smtClean="0"/>
              <a:t>)</a:t>
            </a:r>
          </a:p>
          <a:p>
            <a:pPr marL="114300" indent="0">
              <a:buNone/>
            </a:pPr>
            <a:endParaRPr lang="en-US" sz="1400" dirty="0" smtClean="0"/>
          </a:p>
          <a:p>
            <a:pPr marL="114300" indent="0">
              <a:buNone/>
            </a:pPr>
            <a:r>
              <a:rPr lang="en-US" u="sng" dirty="0"/>
              <a:t>Definition</a:t>
            </a:r>
            <a:r>
              <a:rPr lang="en-US" dirty="0"/>
              <a:t>: </a:t>
            </a:r>
            <a:r>
              <a:rPr lang="en-US" dirty="0" smtClean="0"/>
              <a:t>to </a:t>
            </a:r>
            <a:r>
              <a:rPr lang="en-US" dirty="0"/>
              <a:t>cause (something) to have a particular shape (form</a:t>
            </a:r>
            <a:r>
              <a:rPr lang="en-US" dirty="0" smtClean="0"/>
              <a:t>); </a:t>
            </a:r>
            <a:r>
              <a:rPr lang="en-US" dirty="0"/>
              <a:t>to make something over a period of </a:t>
            </a:r>
            <a:r>
              <a:rPr lang="en-US" dirty="0" smtClean="0"/>
              <a:t>time</a:t>
            </a: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343400" y="1536192"/>
            <a:ext cx="45720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 smtClean="0"/>
              <a:t>Draw</a:t>
            </a:r>
            <a:r>
              <a:rPr lang="en-US" dirty="0"/>
              <a:t>: 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3040580"/>
              </p:ext>
            </p:extLst>
          </p:nvPr>
        </p:nvGraphicFramePr>
        <p:xfrm>
          <a:off x="7162800" y="838200"/>
          <a:ext cx="157713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Bitmap Image" r:id="rId4" imgW="1704762" imgH="1971950" progId="Paint.Picture">
                  <p:embed/>
                </p:oleObj>
              </mc:Choice>
              <mc:Fallback>
                <p:oleObj name="Bitmap Image" r:id="rId4" imgW="1704762" imgH="1971950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838200"/>
                        <a:ext cx="1577130" cy="1828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590800"/>
            <a:ext cx="2743200" cy="3540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72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vocabulary of the week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536192"/>
            <a:ext cx="38100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 smtClean="0"/>
              <a:t>melt</a:t>
            </a:r>
            <a:r>
              <a:rPr lang="en-US" dirty="0" smtClean="0"/>
              <a:t> </a:t>
            </a:r>
            <a:r>
              <a:rPr lang="en-US" sz="2400" dirty="0"/>
              <a:t>(</a:t>
            </a:r>
            <a:r>
              <a:rPr lang="en-US" sz="2400" dirty="0" smtClean="0"/>
              <a:t>melted)</a:t>
            </a:r>
          </a:p>
          <a:p>
            <a:pPr marL="114300" indent="0">
              <a:buNone/>
            </a:pPr>
            <a:endParaRPr lang="en-US" sz="1400" dirty="0" smtClean="0"/>
          </a:p>
          <a:p>
            <a:pPr marL="114300" indent="0">
              <a:buNone/>
            </a:pPr>
            <a:r>
              <a:rPr lang="en-US" u="sng" dirty="0"/>
              <a:t>Definition</a:t>
            </a:r>
            <a:r>
              <a:rPr lang="en-US" dirty="0"/>
              <a:t>: </a:t>
            </a:r>
            <a:r>
              <a:rPr lang="en-US" dirty="0" smtClean="0"/>
              <a:t>to </a:t>
            </a:r>
            <a:r>
              <a:rPr lang="en-US" dirty="0"/>
              <a:t>change or to cause (something) to change from a solid to a liquid usually because of heat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343400" y="1536192"/>
            <a:ext cx="45720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 smtClean="0"/>
              <a:t>Draw</a:t>
            </a:r>
            <a:r>
              <a:rPr lang="en-US" dirty="0"/>
              <a:t>: 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6598307"/>
              </p:ext>
            </p:extLst>
          </p:nvPr>
        </p:nvGraphicFramePr>
        <p:xfrm>
          <a:off x="5791200" y="1447800"/>
          <a:ext cx="2782110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Bitmap Image" r:id="rId4" imgW="1980952" imgH="1790476" progId="Paint.Picture">
                  <p:embed/>
                </p:oleObj>
              </mc:Choice>
              <mc:Fallback>
                <p:oleObj name="Bitmap Image" r:id="rId4" imgW="1980952" imgH="1790476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447800"/>
                        <a:ext cx="2782110" cy="2514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1176876"/>
              </p:ext>
            </p:extLst>
          </p:nvPr>
        </p:nvGraphicFramePr>
        <p:xfrm>
          <a:off x="4724400" y="4419600"/>
          <a:ext cx="2667000" cy="192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Bitmap Image" r:id="rId6" imgW="1600000" imgH="1152381" progId="Paint.Picture">
                  <p:embed/>
                </p:oleObj>
              </mc:Choice>
              <mc:Fallback>
                <p:oleObj name="Bitmap Image" r:id="rId6" imgW="1600000" imgH="1152381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419600"/>
                        <a:ext cx="2667000" cy="1920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872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vocabulary of the week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536192"/>
            <a:ext cx="38100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 smtClean="0"/>
              <a:t>igneous</a:t>
            </a:r>
          </a:p>
          <a:p>
            <a:pPr marL="114300" indent="0">
              <a:buNone/>
            </a:pPr>
            <a:endParaRPr lang="en-US" sz="1400" dirty="0" smtClean="0"/>
          </a:p>
          <a:p>
            <a:pPr marL="114300" indent="0">
              <a:buNone/>
            </a:pPr>
            <a:r>
              <a:rPr lang="en-US" u="sng" dirty="0"/>
              <a:t>Definition</a:t>
            </a:r>
            <a:r>
              <a:rPr lang="en-US" dirty="0" smtClean="0"/>
              <a:t>: formed </a:t>
            </a:r>
            <a:r>
              <a:rPr lang="en-US" dirty="0"/>
              <a:t>when hot, liquid rock cools and becomes hard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343400" y="1536192"/>
            <a:ext cx="45720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 smtClean="0"/>
              <a:t>Draw</a:t>
            </a:r>
            <a:r>
              <a:rPr lang="en-US" dirty="0"/>
              <a:t>: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7239712"/>
              </p:ext>
            </p:extLst>
          </p:nvPr>
        </p:nvGraphicFramePr>
        <p:xfrm>
          <a:off x="5715000" y="1676400"/>
          <a:ext cx="298704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Bitmap Image" r:id="rId4" imgW="1924319" imgH="2400635" progId="Paint.Picture">
                  <p:embed/>
                </p:oleObj>
              </mc:Choice>
              <mc:Fallback>
                <p:oleObj name="Bitmap Image" r:id="rId4" imgW="1924319" imgH="2400635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1676400"/>
                        <a:ext cx="2987040" cy="3733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872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vocabulary of the week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536192"/>
            <a:ext cx="38100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 smtClean="0"/>
              <a:t>fossil</a:t>
            </a:r>
          </a:p>
          <a:p>
            <a:pPr marL="114300" indent="0">
              <a:buNone/>
            </a:pPr>
            <a:endParaRPr lang="en-US" sz="1400" dirty="0" smtClean="0"/>
          </a:p>
          <a:p>
            <a:pPr marL="114300" indent="0">
              <a:buNone/>
            </a:pPr>
            <a:r>
              <a:rPr lang="en-US" u="sng" dirty="0"/>
              <a:t>Definition</a:t>
            </a:r>
            <a:r>
              <a:rPr lang="en-US" dirty="0"/>
              <a:t>: </a:t>
            </a:r>
            <a:r>
              <a:rPr lang="en-US" dirty="0" smtClean="0"/>
              <a:t>hardened </a:t>
            </a:r>
            <a:r>
              <a:rPr lang="en-US" dirty="0"/>
              <a:t>remains (leaf, skeleton, footprint) of dead plants and animals found in some rocks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343400" y="1536192"/>
            <a:ext cx="45720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 smtClean="0"/>
              <a:t>Draw</a:t>
            </a:r>
            <a:r>
              <a:rPr lang="en-US" dirty="0"/>
              <a:t>: 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1518159"/>
              </p:ext>
            </p:extLst>
          </p:nvPr>
        </p:nvGraphicFramePr>
        <p:xfrm>
          <a:off x="4114800" y="2286000"/>
          <a:ext cx="4375285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Bitmap Image" r:id="rId4" imgW="2991268" imgH="2400635" progId="Paint.Picture">
                  <p:embed/>
                </p:oleObj>
              </mc:Choice>
              <mc:Fallback>
                <p:oleObj name="Bitmap Image" r:id="rId4" imgW="2991268" imgH="2400635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286000"/>
                        <a:ext cx="4375285" cy="3505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872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</a:t>
            </a:r>
            <a:r>
              <a:rPr lang="en-US" dirty="0"/>
              <a:t>vocabulary of the week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447800"/>
            <a:ext cx="3886200" cy="467868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/>
              <a:t>: </a:t>
            </a:r>
            <a:r>
              <a:rPr lang="en-US" b="1" dirty="0"/>
              <a:t>press</a:t>
            </a:r>
            <a:r>
              <a:rPr lang="en-US" dirty="0"/>
              <a:t> </a:t>
            </a:r>
            <a:r>
              <a:rPr lang="en-US" sz="2400" dirty="0"/>
              <a:t>(pressure</a:t>
            </a:r>
            <a:r>
              <a:rPr lang="en-US" sz="2400" dirty="0" smtClean="0"/>
              <a:t>)</a:t>
            </a:r>
          </a:p>
          <a:p>
            <a:pPr marL="114300" indent="0">
              <a:buNone/>
            </a:pPr>
            <a:endParaRPr lang="en-US" u="sng" dirty="0" smtClean="0"/>
          </a:p>
          <a:p>
            <a:pPr marL="114300" indent="0">
              <a:buNone/>
            </a:pPr>
            <a:r>
              <a:rPr lang="en-US" u="sng" dirty="0" smtClean="0"/>
              <a:t>Definition</a:t>
            </a:r>
            <a:r>
              <a:rPr lang="en-US" dirty="0" smtClean="0"/>
              <a:t>:</a:t>
            </a:r>
          </a:p>
          <a:p>
            <a:pPr marL="114300" indent="0">
              <a:buNone/>
            </a:pPr>
            <a:r>
              <a:rPr lang="en-US" dirty="0" smtClean="0"/>
              <a:t>to </a:t>
            </a:r>
            <a:r>
              <a:rPr lang="en-US" dirty="0"/>
              <a:t>push (something) with strong or stable </a:t>
            </a:r>
            <a:r>
              <a:rPr lang="en-US" dirty="0" smtClean="0"/>
              <a:t>force</a:t>
            </a:r>
          </a:p>
          <a:p>
            <a:pPr marL="114300" indent="0">
              <a:buNone/>
            </a:pPr>
            <a:endParaRPr lang="en-US" sz="800" dirty="0"/>
          </a:p>
          <a:p>
            <a:pPr marL="114300" indent="0">
              <a:buNone/>
            </a:pPr>
            <a:endParaRPr lang="en-US" sz="800" dirty="0"/>
          </a:p>
          <a:p>
            <a:pPr marL="114300" indent="0">
              <a:buNone/>
            </a:pPr>
            <a:endParaRPr lang="en-US" sz="2000" i="1" u="sng" dirty="0" smtClean="0"/>
          </a:p>
          <a:p>
            <a:pPr marL="114300" indent="0">
              <a:buNone/>
            </a:pPr>
            <a:endParaRPr lang="en-US" sz="2000" i="1" u="sng" dirty="0"/>
          </a:p>
          <a:p>
            <a:pPr marL="114300" indent="0">
              <a:buNone/>
            </a:pPr>
            <a:endParaRPr lang="en-US" sz="2000" i="1" u="sng" dirty="0" smtClean="0"/>
          </a:p>
          <a:p>
            <a:pPr marL="114300" indent="0">
              <a:buNone/>
            </a:pPr>
            <a:endParaRPr lang="en-US" sz="2000" i="1" u="sng" dirty="0"/>
          </a:p>
          <a:p>
            <a:pPr marL="114300" indent="0">
              <a:buNone/>
            </a:pPr>
            <a:endParaRPr lang="en-US" sz="2000" i="1" u="sng" dirty="0" smtClean="0"/>
          </a:p>
          <a:p>
            <a:pPr marL="114300" indent="0">
              <a:buNone/>
            </a:pPr>
            <a:endParaRPr lang="en-US" sz="2000" i="1" u="sng" dirty="0"/>
          </a:p>
          <a:p>
            <a:pPr marL="114300" indent="0">
              <a:buNone/>
            </a:pPr>
            <a:endParaRPr lang="en-US" sz="2000" i="1" u="sng" dirty="0" smtClean="0"/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419600" y="1447800"/>
            <a:ext cx="4648200" cy="49530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/>
              <a:t>: </a:t>
            </a:r>
            <a:r>
              <a:rPr lang="en-US" b="1" dirty="0" smtClean="0"/>
              <a:t>sedimentary</a:t>
            </a:r>
            <a:r>
              <a:rPr lang="en-US" dirty="0" smtClean="0"/>
              <a:t> </a:t>
            </a:r>
            <a:r>
              <a:rPr lang="en-US" sz="2400" dirty="0"/>
              <a:t>(sediment; sedimentation</a:t>
            </a:r>
            <a:r>
              <a:rPr lang="en-US" sz="2400" dirty="0" smtClean="0"/>
              <a:t>) </a:t>
            </a:r>
          </a:p>
          <a:p>
            <a:pPr marL="114300" indent="0">
              <a:lnSpc>
                <a:spcPct val="60000"/>
              </a:lnSpc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u="sng" dirty="0" smtClean="0"/>
              <a:t>Definition</a:t>
            </a:r>
            <a:r>
              <a:rPr lang="en-US" dirty="0"/>
              <a:t>: </a:t>
            </a:r>
            <a:r>
              <a:rPr lang="en-US" dirty="0" smtClean="0"/>
              <a:t>made from material that sinks to the bottom of a liquid</a:t>
            </a: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sz="800" dirty="0" smtClean="0"/>
          </a:p>
          <a:p>
            <a:pPr marL="114300" indent="0">
              <a:buNone/>
            </a:pPr>
            <a:r>
              <a:rPr lang="en-US" sz="2000" i="1" dirty="0" smtClean="0"/>
              <a:t> </a:t>
            </a:r>
            <a:endParaRPr lang="en-US" sz="2000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5165775"/>
              </p:ext>
            </p:extLst>
          </p:nvPr>
        </p:nvGraphicFramePr>
        <p:xfrm>
          <a:off x="533400" y="3962400"/>
          <a:ext cx="3200400" cy="2687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Bitmap Image" r:id="rId3" imgW="3191320" imgH="2685714" progId="Paint.Picture">
                  <p:embed/>
                </p:oleObj>
              </mc:Choice>
              <mc:Fallback>
                <p:oleObj name="Bitmap Image" r:id="rId3" imgW="3191320" imgH="2685714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962400"/>
                        <a:ext cx="3200400" cy="26873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4274061"/>
              </p:ext>
            </p:extLst>
          </p:nvPr>
        </p:nvGraphicFramePr>
        <p:xfrm>
          <a:off x="2514600" y="1905000"/>
          <a:ext cx="895350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Bitmap Image" r:id="rId5" imgW="1857143" imgH="1848108" progId="Paint.Picture">
                  <p:embed/>
                </p:oleObj>
              </mc:Choice>
              <mc:Fallback>
                <p:oleObj name="Bitmap Image" r:id="rId5" imgW="1857143" imgH="1848108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905000"/>
                        <a:ext cx="895350" cy="895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7358645"/>
              </p:ext>
            </p:extLst>
          </p:nvPr>
        </p:nvGraphicFramePr>
        <p:xfrm>
          <a:off x="4953000" y="4114800"/>
          <a:ext cx="3276600" cy="35649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Bitmap Image" r:id="rId7" imgW="2914286" imgH="3172268" progId="Paint.Picture">
                  <p:embed/>
                </p:oleObj>
              </mc:Choice>
              <mc:Fallback>
                <p:oleObj name="Bitmap Image" r:id="rId7" imgW="2914286" imgH="3172268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114800"/>
                        <a:ext cx="3276600" cy="35649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771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vocabulary of the week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536192"/>
            <a:ext cx="35814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/>
              <a:t>: </a:t>
            </a:r>
            <a:r>
              <a:rPr lang="en-US" b="1" dirty="0"/>
              <a:t>metamorphic</a:t>
            </a:r>
            <a:endParaRPr lang="en-US" b="1" dirty="0" smtClean="0"/>
          </a:p>
          <a:p>
            <a:pPr marL="11430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smtClean="0"/>
              <a:t>Definition</a:t>
            </a:r>
            <a:r>
              <a:rPr lang="en-US" dirty="0" smtClean="0"/>
              <a:t>: rock that was changed from another kind of rock through heat and pressure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76800" y="1524000"/>
            <a:ext cx="3962400" cy="460248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Draw: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6808543"/>
              </p:ext>
            </p:extLst>
          </p:nvPr>
        </p:nvGraphicFramePr>
        <p:xfrm>
          <a:off x="3886200" y="2667000"/>
          <a:ext cx="4990011" cy="35241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Bitmap Image" r:id="rId4" imgW="3371429" imgH="2371429" progId="Paint.Picture">
                  <p:embed/>
                </p:oleObj>
              </mc:Choice>
              <mc:Fallback>
                <p:oleObj name="Bitmap Image" r:id="rId4" imgW="3371429" imgH="2371429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667000"/>
                        <a:ext cx="4990011" cy="35241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493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485</TotalTime>
  <Words>825</Words>
  <Application>Microsoft Office PowerPoint</Application>
  <PresentationFormat>On-screen Show (4:3)</PresentationFormat>
  <Paragraphs>216</Paragraphs>
  <Slides>22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Clarity</vt:lpstr>
      <vt:lpstr>Bitmap Image</vt:lpstr>
      <vt:lpstr>Monday</vt:lpstr>
      <vt:lpstr>Key vocabulary of the week</vt:lpstr>
      <vt:lpstr>Key vocabulary of the week</vt:lpstr>
      <vt:lpstr>Key vocabulary of the week</vt:lpstr>
      <vt:lpstr>Key vocabulary of the week</vt:lpstr>
      <vt:lpstr>Key vocabulary of the week</vt:lpstr>
      <vt:lpstr>Key vocabulary of the week</vt:lpstr>
      <vt:lpstr>Key vocabulary of the week</vt:lpstr>
      <vt:lpstr>Key vocabulary of the week</vt:lpstr>
      <vt:lpstr>Key vocabulary of the week</vt:lpstr>
      <vt:lpstr>Meet someone who speaks your language and…</vt:lpstr>
      <vt:lpstr>Homework: Spelling Pyramid</vt:lpstr>
      <vt:lpstr>Tuesday</vt:lpstr>
      <vt:lpstr>At home</vt:lpstr>
      <vt:lpstr>Wednesday</vt:lpstr>
      <vt:lpstr>Picture Match</vt:lpstr>
      <vt:lpstr>At home</vt:lpstr>
      <vt:lpstr>Friday</vt:lpstr>
      <vt:lpstr>Card Game</vt:lpstr>
      <vt:lpstr>Jeopardy: Round 1</vt:lpstr>
      <vt:lpstr>Jeopardy: Round 2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vocabulary of the week</dc:title>
  <dc:creator>Yuliya</dc:creator>
  <cp:lastModifiedBy>McGuffey,Paula F</cp:lastModifiedBy>
  <cp:revision>54</cp:revision>
  <dcterms:created xsi:type="dcterms:W3CDTF">2006-08-16T00:00:00Z</dcterms:created>
  <dcterms:modified xsi:type="dcterms:W3CDTF">2013-08-23T21:56:02Z</dcterms:modified>
</cp:coreProperties>
</file>