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64" r:id="rId2"/>
    <p:sldId id="256" r:id="rId3"/>
    <p:sldId id="290" r:id="rId4"/>
    <p:sldId id="287" r:id="rId5"/>
    <p:sldId id="288" r:id="rId6"/>
    <p:sldId id="289" r:id="rId7"/>
    <p:sldId id="257" r:id="rId8"/>
    <p:sldId id="283" r:id="rId9"/>
    <p:sldId id="280" r:id="rId10"/>
    <p:sldId id="276" r:id="rId11"/>
    <p:sldId id="265" r:id="rId12"/>
    <p:sldId id="281" r:id="rId13"/>
    <p:sldId id="277" r:id="rId14"/>
    <p:sldId id="284" r:id="rId15"/>
    <p:sldId id="282" r:id="rId16"/>
    <p:sldId id="271" r:id="rId17"/>
    <p:sldId id="285" r:id="rId18"/>
    <p:sldId id="272" r:id="rId19"/>
    <p:sldId id="273" r:id="rId20"/>
    <p:sldId id="279" r:id="rId21"/>
    <p:sldId id="274" r:id="rId22"/>
    <p:sldId id="29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83" autoAdjust="0"/>
  </p:normalViewPr>
  <p:slideViewPr>
    <p:cSldViewPr>
      <p:cViewPr>
        <p:scale>
          <a:sx n="96" d="100"/>
          <a:sy n="96" d="100"/>
        </p:scale>
        <p:origin x="-96" y="-4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BB17F-743B-4AD5-B893-DBC9AF554466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E3F0-B733-49C4-B921-6DAE5BB1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EE674B-8DFF-4397-B1FF-E1BD5DC93ACF}" type="slidenum">
              <a:rPr 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87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Weight is often confused with mass: Weight is expressed in Kilograms, but it should be expressed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Newtons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00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60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board (1 per 2 students)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Cut-off vocabulary words (1 set per 2 students)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Modeling (a) directions,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(b) how to use the sentence starter, and (c) corrective feedback (re-phrasing student sentences during the whole class review of the picture match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Direct instruction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Vocabulary journal entries (word </a:t>
            </a:r>
            <a:r>
              <a:rPr lang="en-US" dirty="0"/>
              <a:t>description</a:t>
            </a:r>
            <a:r>
              <a:rPr lang="en-US" dirty="0" smtClean="0"/>
              <a:t>, translation, &amp; drawing)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“Circle</a:t>
            </a:r>
            <a:r>
              <a:rPr lang="en-US" dirty="0"/>
              <a:t>” </a:t>
            </a:r>
            <a:r>
              <a:rPr lang="en-US" dirty="0" smtClean="0"/>
              <a:t>the level </a:t>
            </a:r>
            <a:r>
              <a:rPr lang="en-US" dirty="0"/>
              <a:t>of </a:t>
            </a:r>
            <a:r>
              <a:rPr lang="en-US" dirty="0" smtClean="0"/>
              <a:t>word understanding in vocab journal </a:t>
            </a:r>
          </a:p>
        </p:txBody>
      </p:sp>
    </p:spTree>
    <p:extLst>
      <p:ext uri="{BB962C8B-B14F-4D97-AF65-F5344CB8AC3E}">
        <p14:creationId xmlns:p14="http://schemas.microsoft.com/office/powerpoint/2010/main" val="39201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(calling on volunteers)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Picture match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</a:t>
            </a:r>
            <a:r>
              <a:rPr lang="en-US" dirty="0" smtClean="0"/>
              <a:t>pyramid + sentence frames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Take the words out from the envelope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Read the words out loud &amp; think about images that describe the words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Match the words &amp; the pictures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Explain your match using the sentence starter below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I chose this word because the picture shows__________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	</a:t>
            </a:r>
            <a:r>
              <a:rPr lang="en-US" sz="2000" b="1" i="1" dirty="0"/>
              <a:t>					an example of…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something </a:t>
            </a:r>
            <a:r>
              <a:rPr lang="en-US" sz="2000" b="1" i="1" dirty="0"/>
              <a:t>that 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an </a:t>
            </a:r>
            <a:r>
              <a:rPr lang="en-US" sz="2000" b="1" i="1" dirty="0"/>
              <a:t>object that… 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the </a:t>
            </a:r>
            <a:r>
              <a:rPr lang="en-US" sz="2000" b="1" i="1" dirty="0"/>
              <a:t>formula for…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 definitions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Complete: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pyramid + sentence frames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429368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(tennis ball)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Sentence review</a:t>
            </a:r>
          </a:p>
        </p:txBody>
      </p:sp>
    </p:spTree>
    <p:extLst>
      <p:ext uri="{BB962C8B-B14F-4D97-AF65-F5344CB8AC3E}">
        <p14:creationId xmlns:p14="http://schemas.microsoft.com/office/powerpoint/2010/main" val="40024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pyramid + sentence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a partner…</a:t>
            </a:r>
            <a:endParaRPr lang="en-US" b="1" u="sng" dirty="0" smtClean="0"/>
          </a:p>
          <a:p>
            <a:r>
              <a:rPr lang="en-US" dirty="0" smtClean="0"/>
              <a:t>Check each other’s pyramids </a:t>
            </a:r>
            <a:r>
              <a:rPr lang="en-US" dirty="0"/>
              <a:t>+ </a:t>
            </a:r>
            <a:r>
              <a:rPr lang="en-US" dirty="0" smtClean="0"/>
              <a:t>sentences </a:t>
            </a:r>
          </a:p>
          <a:p>
            <a:r>
              <a:rPr lang="en-US" dirty="0" smtClean="0"/>
              <a:t>Find </a:t>
            </a:r>
            <a:r>
              <a:rPr lang="en-US" b="1" dirty="0"/>
              <a:t>1 positive </a:t>
            </a:r>
            <a:r>
              <a:rPr lang="en-US" b="1" dirty="0" smtClean="0"/>
              <a:t>thing </a:t>
            </a:r>
            <a:r>
              <a:rPr lang="en-US" dirty="0" smtClean="0"/>
              <a:t>about your partner’s sentences</a:t>
            </a:r>
          </a:p>
          <a:p>
            <a:r>
              <a:rPr lang="en-US" dirty="0" smtClean="0"/>
              <a:t>Give </a:t>
            </a:r>
            <a:r>
              <a:rPr lang="en-US" b="1" dirty="0" smtClean="0"/>
              <a:t>1 </a:t>
            </a:r>
            <a:r>
              <a:rPr lang="en-US" b="1" dirty="0"/>
              <a:t>suggestion for </a:t>
            </a:r>
            <a:r>
              <a:rPr lang="en-US" b="1" dirty="0" smtClean="0"/>
              <a:t>improvement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7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Teach the words to someone else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49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“Card Game” OR “Jeopardy” OR Charades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Get ready for the quiz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Setp1</a:t>
            </a:r>
            <a:r>
              <a:rPr lang="en-US" dirty="0" smtClean="0"/>
              <a:t>: The </a:t>
            </a:r>
            <a:r>
              <a:rPr lang="en-US" b="1" dirty="0" smtClean="0"/>
              <a:t>Reader</a:t>
            </a:r>
            <a:r>
              <a:rPr lang="en-US" dirty="0" smtClean="0"/>
              <a:t> takes </a:t>
            </a:r>
            <a:r>
              <a:rPr lang="en-US" dirty="0"/>
              <a:t>the card and reads the </a:t>
            </a:r>
            <a:r>
              <a:rPr lang="en-US" dirty="0" smtClean="0"/>
              <a:t>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</a:t>
            </a:r>
            <a:r>
              <a:rPr lang="en-US" b="1" dirty="0" smtClean="0"/>
              <a:t>Player #1 </a:t>
            </a:r>
            <a:r>
              <a:rPr lang="en-US" dirty="0" smtClean="0"/>
              <a:t>provides </a:t>
            </a:r>
            <a:r>
              <a:rPr lang="en-US" dirty="0"/>
              <a:t>a definition, description, or an </a:t>
            </a:r>
            <a:r>
              <a:rPr lang="en-US" dirty="0" smtClean="0"/>
              <a:t>example of the target 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The team decides if the answer </a:t>
            </a:r>
            <a:r>
              <a:rPr lang="en-US" dirty="0"/>
              <a:t>is </a:t>
            </a:r>
            <a:r>
              <a:rPr lang="en-US" dirty="0" smtClean="0"/>
              <a:t>correct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Step</a:t>
            </a:r>
            <a:r>
              <a:rPr lang="en-US" dirty="0" smtClean="0"/>
              <a:t> 4: If the answer is correct, </a:t>
            </a:r>
            <a:r>
              <a:rPr lang="en-US" b="1" dirty="0"/>
              <a:t>Player #1 </a:t>
            </a:r>
            <a:r>
              <a:rPr lang="en-US" dirty="0" smtClean="0"/>
              <a:t>keeps the card &amp; becomes the </a:t>
            </a:r>
            <a:r>
              <a:rPr lang="en-US" b="1" dirty="0" smtClean="0"/>
              <a:t>Reader</a:t>
            </a:r>
            <a:r>
              <a:rPr lang="en-US" dirty="0" smtClean="0"/>
              <a:t> for the next Player.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/>
              <a:t>Step </a:t>
            </a:r>
            <a:r>
              <a:rPr lang="en-US" u="sng" dirty="0" smtClean="0"/>
              <a:t>5</a:t>
            </a:r>
            <a:r>
              <a:rPr lang="en-US" dirty="0" smtClean="0"/>
              <a:t>: Continue until there is no more cards in the set.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Player with the most card wins.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84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Form 2 teams &amp; select a Host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1 person from each team approaches the host table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</a:t>
            </a:r>
            <a:r>
              <a:rPr lang="en-US" dirty="0"/>
              <a:t>The Host reads 1 word, </a:t>
            </a:r>
            <a:r>
              <a:rPr lang="en-US" dirty="0" smtClean="0"/>
              <a:t>the player who “hits” the Host’s table first, gets to provide a definition. The correct definition gets the team 1 point.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Repeat Steps 2 &amp; 3 with new players fro each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Each team gets a set of 4 key words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 The teams develop and write sentences with the 4 words on blank sentence strips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Each sentence that is accurate gets the team </a:t>
            </a:r>
            <a:r>
              <a:rPr lang="en-US" dirty="0"/>
              <a:t>2 points (</a:t>
            </a:r>
            <a:r>
              <a:rPr lang="en-US" b="1" dirty="0"/>
              <a:t>1 pt. science </a:t>
            </a:r>
            <a:r>
              <a:rPr lang="en-US" dirty="0"/>
              <a:t>+ </a:t>
            </a:r>
            <a:r>
              <a:rPr lang="en-US" b="1" dirty="0"/>
              <a:t>1pt. English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 team with the most points from Rounds 1 &amp; 2 wins.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7543800" cy="1143000"/>
          </a:xfrm>
        </p:spPr>
        <p:txBody>
          <a:bodyPr/>
          <a:lstStyle/>
          <a:p>
            <a:pPr algn="ctr"/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543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/>
              <a:t>Matter</a:t>
            </a:r>
          </a:p>
          <a:p>
            <a:r>
              <a:rPr lang="en-US" sz="3600" dirty="0"/>
              <a:t>Mass</a:t>
            </a:r>
          </a:p>
          <a:p>
            <a:r>
              <a:rPr lang="en-US" sz="3600" dirty="0"/>
              <a:t>Weight</a:t>
            </a:r>
          </a:p>
          <a:p>
            <a:r>
              <a:rPr lang="en-US" sz="3600" dirty="0"/>
              <a:t>Inertia</a:t>
            </a:r>
          </a:p>
          <a:p>
            <a:r>
              <a:rPr lang="en-US" sz="3600" dirty="0"/>
              <a:t>Unbalanced force</a:t>
            </a:r>
          </a:p>
          <a:p>
            <a:r>
              <a:rPr lang="en-US" sz="3600" dirty="0"/>
              <a:t>Law of Universal Gravitation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i="1" dirty="0" smtClean="0"/>
              <a:t>Review:</a:t>
            </a:r>
          </a:p>
          <a:p>
            <a:r>
              <a:rPr lang="en-US" sz="3600" dirty="0"/>
              <a:t>Gravity</a:t>
            </a:r>
          </a:p>
          <a:p>
            <a:r>
              <a:rPr lang="en-US" sz="3600" dirty="0"/>
              <a:t>Debris</a:t>
            </a:r>
          </a:p>
          <a:p>
            <a:r>
              <a:rPr lang="en-US" sz="3600" dirty="0"/>
              <a:t>Attract </a:t>
            </a:r>
          </a:p>
          <a:p>
            <a:r>
              <a:rPr lang="en-US" sz="3600" dirty="0" smtClean="0"/>
              <a:t>Axis</a:t>
            </a:r>
            <a:endParaRPr lang="en-US" sz="3600" i="1" dirty="0" smtClean="0"/>
          </a:p>
        </p:txBody>
      </p:sp>
    </p:spTree>
    <p:extLst>
      <p:ext uri="{BB962C8B-B14F-4D97-AF65-F5344CB8AC3E}">
        <p14:creationId xmlns:p14="http://schemas.microsoft.com/office/powerpoint/2010/main" val="33400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ready for the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Quiz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“Square</a:t>
            </a:r>
            <a:r>
              <a:rPr lang="en-US" dirty="0"/>
              <a:t>” the level of word understanding </a:t>
            </a:r>
            <a:r>
              <a:rPr lang="en-US" dirty="0" smtClean="0"/>
              <a:t>(1- 4)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198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Materials copyrighted by the University of Louisville. </a:t>
            </a:r>
            <a:endParaRPr lang="en-US" dirty="0" smtClean="0"/>
          </a:p>
          <a:p>
            <a:r>
              <a:rPr lang="en-US" dirty="0" smtClean="0"/>
              <a:t>Educators </a:t>
            </a:r>
            <a:r>
              <a:rPr lang="en-US" dirty="0"/>
              <a:t>are free to use these materials with the proper acknowledgement of source.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16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33375" y="1536700"/>
            <a:ext cx="4495800" cy="4949825"/>
          </a:xfrm>
        </p:spPr>
        <p:txBody>
          <a:bodyPr rtlCol="0">
            <a:normAutofit/>
          </a:bodyPr>
          <a:lstStyle/>
          <a:p>
            <a:pPr marL="114300" indent="0">
              <a:buNone/>
              <a:defRPr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matter</a:t>
            </a:r>
          </a:p>
          <a:p>
            <a:pPr marL="114300" indent="0">
              <a:buNone/>
              <a:defRPr/>
            </a:pPr>
            <a:endParaRPr lang="en-US" sz="900" dirty="0" smtClean="0"/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u="sng" dirty="0" smtClean="0"/>
              <a:t>Definition</a:t>
            </a:r>
            <a:r>
              <a:rPr lang="en-US" dirty="0" smtClean="0"/>
              <a:t>: anything </a:t>
            </a:r>
            <a:r>
              <a:rPr lang="en-US" dirty="0"/>
              <a:t>that has mass and takes </a:t>
            </a:r>
            <a:r>
              <a:rPr lang="en-US" dirty="0" smtClean="0"/>
              <a:t>space </a:t>
            </a:r>
            <a:r>
              <a:rPr lang="en-US" i="1" dirty="0" smtClean="0"/>
              <a:t>(the </a:t>
            </a:r>
            <a:r>
              <a:rPr lang="en-US" i="1" dirty="0"/>
              <a:t>stuff that everything is made </a:t>
            </a:r>
            <a:r>
              <a:rPr lang="en-US" i="1" dirty="0" smtClean="0"/>
              <a:t>of)</a:t>
            </a:r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11268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700"/>
            <a:ext cx="3200400" cy="4589463"/>
          </a:xfrm>
        </p:spPr>
        <p:txBody>
          <a:bodyPr>
            <a:normAutofit/>
          </a:bodyPr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en-US" dirty="0" smtClean="0"/>
              <a:t>Draw: 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77" name="Rectangle 4"/>
          <p:cNvSpPr>
            <a:spLocks noChangeArrowheads="1"/>
          </p:cNvSpPr>
          <p:nvPr/>
        </p:nvSpPr>
        <p:spPr bwMode="auto">
          <a:xfrm>
            <a:off x="4953000" y="2438400"/>
            <a:ext cx="13063538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181599" y="2209799"/>
            <a:ext cx="115699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181599" y="2209800"/>
          <a:ext cx="371690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Bitmap Image" r:id="rId4" imgW="3572374" imgH="4029637" progId="Paint.Picture">
                  <p:embed/>
                </p:oleObj>
              </mc:Choice>
              <mc:Fallback>
                <p:oleObj name="Bitmap Image" r:id="rId4" imgW="3572374" imgH="402963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599" y="2209800"/>
                        <a:ext cx="3716905" cy="419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422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609600"/>
            <a:ext cx="3886200" cy="551688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mass</a:t>
            </a:r>
            <a:endParaRPr lang="en-US" dirty="0" smtClean="0"/>
          </a:p>
          <a:p>
            <a:pPr marL="114300" indent="0">
              <a:buNone/>
            </a:pPr>
            <a:endParaRPr lang="en-US" sz="800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the amount of matter in an </a:t>
            </a:r>
            <a:r>
              <a:rPr lang="en-US" dirty="0" smtClean="0"/>
              <a:t>object</a:t>
            </a:r>
          </a:p>
          <a:p>
            <a:pPr marL="114300" indent="0">
              <a:buNone/>
            </a:pPr>
            <a:endParaRPr lang="en-US" sz="800" b="1" dirty="0" smtClean="0"/>
          </a:p>
          <a:p>
            <a:pPr marL="571500" indent="-457200">
              <a:buFont typeface="Wingdings" pitchFamily="2" charset="2"/>
              <a:buChar char="Ø"/>
            </a:pPr>
            <a:r>
              <a:rPr lang="en-US" sz="2400" i="1" dirty="0" smtClean="0"/>
              <a:t>expressed </a:t>
            </a:r>
            <a:r>
              <a:rPr lang="en-US" sz="2400" i="1" dirty="0"/>
              <a:t>in </a:t>
            </a:r>
            <a:r>
              <a:rPr lang="en-US" sz="2400" b="1" i="1" dirty="0"/>
              <a:t>Kilograms</a:t>
            </a:r>
            <a:r>
              <a:rPr lang="en-US" sz="2400" i="1" dirty="0"/>
              <a:t> (kg)</a:t>
            </a:r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38600" y="685800"/>
            <a:ext cx="5029200" cy="5715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weight</a:t>
            </a: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</a:t>
            </a:r>
            <a:r>
              <a:rPr lang="en-US" dirty="0" smtClean="0"/>
              <a:t>the </a:t>
            </a:r>
            <a:r>
              <a:rPr lang="en-US" dirty="0"/>
              <a:t>force of gravity pulling the mass </a:t>
            </a:r>
            <a:r>
              <a:rPr lang="en-US" dirty="0" smtClean="0"/>
              <a:t>down</a:t>
            </a:r>
          </a:p>
          <a:p>
            <a:pPr marL="114300" indent="0">
              <a:buNone/>
            </a:pPr>
            <a:endParaRPr lang="en-US" sz="800" b="1" dirty="0" smtClean="0"/>
          </a:p>
          <a:p>
            <a:pPr marL="571500" indent="-457200">
              <a:buFont typeface="Wingdings" pitchFamily="2" charset="2"/>
              <a:buChar char="Ø"/>
            </a:pPr>
            <a:r>
              <a:rPr lang="en-US" sz="2400" i="1" dirty="0"/>
              <a:t>expressed in </a:t>
            </a:r>
            <a:r>
              <a:rPr lang="en-US" sz="2400" b="1" i="1" dirty="0" err="1" smtClean="0"/>
              <a:t>Newtons</a:t>
            </a:r>
            <a:r>
              <a:rPr lang="en-US" sz="2400" i="1" dirty="0"/>
              <a:t> </a:t>
            </a:r>
            <a:r>
              <a:rPr lang="en-US" sz="2400" i="1" dirty="0" smtClean="0"/>
              <a:t>(N</a:t>
            </a:r>
            <a:r>
              <a:rPr lang="en-US" sz="2400" i="1" dirty="0"/>
              <a:t>)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203183"/>
              </p:ext>
            </p:extLst>
          </p:nvPr>
        </p:nvGraphicFramePr>
        <p:xfrm>
          <a:off x="187657" y="3527378"/>
          <a:ext cx="3177540" cy="2118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Bitmap Image" r:id="rId4" imgW="3801006" imgH="2523810" progId="Paint.Picture">
                  <p:embed/>
                </p:oleObj>
              </mc:Choice>
              <mc:Fallback>
                <p:oleObj name="Bitmap Image" r:id="rId4" imgW="3801006" imgH="2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57" y="3527378"/>
                        <a:ext cx="3177540" cy="2118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756153"/>
              </p:ext>
            </p:extLst>
          </p:nvPr>
        </p:nvGraphicFramePr>
        <p:xfrm>
          <a:off x="3714025" y="3156499"/>
          <a:ext cx="5125175" cy="3481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Bitmap Image" r:id="rId6" imgW="6276190" imgH="4258269" progId="Paint.Picture">
                  <p:embed/>
                </p:oleObj>
              </mc:Choice>
              <mc:Fallback>
                <p:oleObj name="Bitmap Image" r:id="rId6" imgW="6276190" imgH="425826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025" y="3156499"/>
                        <a:ext cx="5125175" cy="34819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400" y="381000"/>
            <a:ext cx="2007359" cy="86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1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inertia</a:t>
            </a:r>
            <a:endParaRPr lang="en-US" dirty="0" smtClean="0"/>
          </a:p>
          <a:p>
            <a:pPr marL="114300" indent="0">
              <a:buNone/>
            </a:pPr>
            <a:endParaRPr lang="en-US" sz="1800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</a:t>
            </a:r>
            <a:r>
              <a:rPr lang="en-US" dirty="0"/>
              <a:t>an object’s resistance to changes in </a:t>
            </a:r>
            <a:r>
              <a:rPr lang="en-US" dirty="0" smtClean="0"/>
              <a:t>velocity (movement)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5638800" y="2362200"/>
          <a:ext cx="2438400" cy="2902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Bitmap Image" r:id="rId4" imgW="2847619" imgH="3390476" progId="Paint.Picture">
                  <p:embed/>
                </p:oleObj>
              </mc:Choice>
              <mc:Fallback>
                <p:oleObj name="Bitmap Image" r:id="rId4" imgW="2847619" imgH="33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362200"/>
                        <a:ext cx="2438400" cy="29028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914400" y="4038600"/>
          <a:ext cx="3886200" cy="225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Bitmap Image" r:id="rId6" imgW="4296375" imgH="2486372" progId="Paint.Picture">
                  <p:embed/>
                </p:oleObj>
              </mc:Choice>
              <mc:Fallback>
                <p:oleObj name="Bitmap Image" r:id="rId6" imgW="4296375" imgH="248637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038600"/>
                        <a:ext cx="3886200" cy="22536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72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8610600" cy="495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unbalanced</a:t>
            </a:r>
            <a:endParaRPr lang="en-US" dirty="0"/>
          </a:p>
          <a:p>
            <a:pPr marL="114300" indent="0">
              <a:buNone/>
            </a:pPr>
            <a:endParaRPr lang="en-US" sz="1000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</a:t>
            </a:r>
            <a:r>
              <a:rPr lang="en-US" b="1" dirty="0" smtClean="0"/>
              <a:t>not</a:t>
            </a:r>
            <a:r>
              <a:rPr lang="en-US" dirty="0" smtClean="0"/>
              <a:t> </a:t>
            </a:r>
            <a:r>
              <a:rPr lang="en-US" dirty="0"/>
              <a:t>equal, even, or the same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r>
              <a:rPr lang="en-US" sz="2400" i="1" u="sng" dirty="0" smtClean="0"/>
              <a:t>Related term</a:t>
            </a:r>
            <a:r>
              <a:rPr lang="en-US" sz="2400" i="1" dirty="0" smtClean="0"/>
              <a:t>: </a:t>
            </a:r>
            <a:r>
              <a:rPr lang="en-US" sz="2400" b="1" i="1" dirty="0" smtClean="0"/>
              <a:t>balanced, </a:t>
            </a:r>
          </a:p>
          <a:p>
            <a:pPr marL="114300" indent="0">
              <a:buNone/>
            </a:pPr>
            <a:r>
              <a:rPr lang="en-US" sz="2400" i="1" dirty="0" smtClean="0"/>
              <a:t>equal</a:t>
            </a:r>
            <a:r>
              <a:rPr lang="en-US" sz="2400" i="1" dirty="0"/>
              <a:t>, even, or the same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066181"/>
              </p:ext>
            </p:extLst>
          </p:nvPr>
        </p:nvGraphicFramePr>
        <p:xfrm>
          <a:off x="762000" y="2819400"/>
          <a:ext cx="4249153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Bitmap Image" r:id="rId3" imgW="2542857" imgH="1171429" progId="Paint.Picture">
                  <p:embed/>
                </p:oleObj>
              </mc:Choice>
              <mc:Fallback>
                <p:oleObj name="Bitmap Image" r:id="rId3" imgW="2542857" imgH="11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19400"/>
                        <a:ext cx="4249153" cy="198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81991"/>
            <a:ext cx="1934077" cy="148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90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196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/>
              <a:t>: </a:t>
            </a:r>
            <a:r>
              <a:rPr lang="en-US" b="1" dirty="0"/>
              <a:t>Law of Universal </a:t>
            </a:r>
            <a:r>
              <a:rPr lang="en-US" b="1" dirty="0" smtClean="0"/>
              <a:t>Gravitation</a:t>
            </a:r>
          </a:p>
          <a:p>
            <a:pPr marL="114300" indent="0">
              <a:buNone/>
            </a:pPr>
            <a:endParaRPr lang="en-US" sz="1200" b="1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every </a:t>
            </a:r>
            <a:r>
              <a:rPr lang="en-US" dirty="0"/>
              <a:t>mass in the universe attracts every other mass</a:t>
            </a:r>
          </a:p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29200" y="1536192"/>
            <a:ext cx="34290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29200" y="2285999"/>
            <a:ext cx="112110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24193" y="4617715"/>
            <a:ext cx="101603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084798" y="3081525"/>
            <a:ext cx="180919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329359"/>
              </p:ext>
            </p:extLst>
          </p:nvPr>
        </p:nvGraphicFramePr>
        <p:xfrm>
          <a:off x="4924193" y="3081525"/>
          <a:ext cx="3903415" cy="3445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Bitmap Image" r:id="rId4" imgW="4172532" imgH="3685714" progId="Paint.Picture">
                  <p:embed/>
                </p:oleObj>
              </mc:Choice>
              <mc:Fallback>
                <p:oleObj name="Bitmap Image" r:id="rId4" imgW="4172532" imgH="368571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193" y="3081525"/>
                        <a:ext cx="3903415" cy="34454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989459"/>
              </p:ext>
            </p:extLst>
          </p:nvPr>
        </p:nvGraphicFramePr>
        <p:xfrm>
          <a:off x="6404067" y="1309928"/>
          <a:ext cx="2387740" cy="1561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Bitmap Image" r:id="rId6" imgW="3524742" imgH="2305372" progId="Paint.Picture">
                  <p:embed/>
                </p:oleObj>
              </mc:Choice>
              <mc:Fallback>
                <p:oleObj name="Bitmap Image" r:id="rId6" imgW="3524742" imgH="230537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4067" y="1309928"/>
                        <a:ext cx="2387740" cy="15617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524000" y="441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020860"/>
              </p:ext>
            </p:extLst>
          </p:nvPr>
        </p:nvGraphicFramePr>
        <p:xfrm>
          <a:off x="1524000" y="4419600"/>
          <a:ext cx="1657350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Bitmap Image" r:id="rId8" imgW="3524742" imgH="3943901" progId="Paint.Picture">
                  <p:embed/>
                </p:oleObj>
              </mc:Choice>
              <mc:Fallback>
                <p:oleObj name="Bitmap Image" r:id="rId8" imgW="3524742" imgH="3943901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419600"/>
                        <a:ext cx="1657350" cy="184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49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 someone who speaks your language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Explain your definitions &amp; drawings </a:t>
            </a:r>
            <a:r>
              <a:rPr lang="en-US" sz="2800" b="1" dirty="0" smtClean="0"/>
              <a:t>using your native language</a:t>
            </a:r>
            <a:r>
              <a:rPr lang="en-US" sz="2800" dirty="0" smtClean="0"/>
              <a:t> for these words:</a:t>
            </a:r>
          </a:p>
          <a:p>
            <a:r>
              <a:rPr lang="en-US" sz="2800" dirty="0"/>
              <a:t>Matter</a:t>
            </a:r>
          </a:p>
          <a:p>
            <a:r>
              <a:rPr lang="en-US" sz="2800" dirty="0"/>
              <a:t>Mass</a:t>
            </a:r>
          </a:p>
          <a:p>
            <a:r>
              <a:rPr lang="en-US" sz="2800" dirty="0"/>
              <a:t>Weight</a:t>
            </a:r>
          </a:p>
          <a:p>
            <a:r>
              <a:rPr lang="en-US" sz="2800" dirty="0"/>
              <a:t>Inertia</a:t>
            </a:r>
          </a:p>
          <a:p>
            <a:r>
              <a:rPr lang="en-US" sz="2800" dirty="0"/>
              <a:t>Unbalanced force</a:t>
            </a:r>
          </a:p>
          <a:p>
            <a:r>
              <a:rPr lang="en-US" sz="2800" dirty="0"/>
              <a:t>Law of Universal Gravitation</a:t>
            </a:r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r>
              <a:rPr lang="en-US" sz="2800" dirty="0" smtClean="0"/>
              <a:t>Also, make sure that you understand/remember:</a:t>
            </a:r>
          </a:p>
          <a:p>
            <a:r>
              <a:rPr lang="en-US" sz="2800" dirty="0"/>
              <a:t>Gravity</a:t>
            </a:r>
          </a:p>
          <a:p>
            <a:r>
              <a:rPr lang="en-US" sz="2800" dirty="0"/>
              <a:t>Debris</a:t>
            </a:r>
          </a:p>
          <a:p>
            <a:r>
              <a:rPr lang="en-US" sz="2800" dirty="0"/>
              <a:t>Attract </a:t>
            </a:r>
          </a:p>
          <a:p>
            <a:r>
              <a:rPr lang="en-US" sz="2800" dirty="0" smtClean="0"/>
              <a:t>Axis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72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words while thinking about the images that best describe/represent the word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363861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348</TotalTime>
  <Words>784</Words>
  <Application>Microsoft Office PowerPoint</Application>
  <PresentationFormat>On-screen Show (4:3)</PresentationFormat>
  <Paragraphs>167</Paragraphs>
  <Slides>22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Clarity</vt:lpstr>
      <vt:lpstr>Bitmap Image</vt:lpstr>
      <vt:lpstr>Monday</vt:lpstr>
      <vt:lpstr>Key vocabulary of the week</vt:lpstr>
      <vt:lpstr>Key vocabulary of the week</vt:lpstr>
      <vt:lpstr>PowerPoint Presentation</vt:lpstr>
      <vt:lpstr>Key vocabulary of the week</vt:lpstr>
      <vt:lpstr>Key vocabulary of the week</vt:lpstr>
      <vt:lpstr>Key vocabulary of the week</vt:lpstr>
      <vt:lpstr>Meet someone who speaks your language and…</vt:lpstr>
      <vt:lpstr>At home</vt:lpstr>
      <vt:lpstr>Tuesday</vt:lpstr>
      <vt:lpstr>Picture Match</vt:lpstr>
      <vt:lpstr>At home</vt:lpstr>
      <vt:lpstr>Wednesday</vt:lpstr>
      <vt:lpstr>Spelling pyramid + sentence check</vt:lpstr>
      <vt:lpstr>At home</vt:lpstr>
      <vt:lpstr>Thursday</vt:lpstr>
      <vt:lpstr>Card Game</vt:lpstr>
      <vt:lpstr>Jeopardy: Round 1</vt:lpstr>
      <vt:lpstr>Jeopardy: Round 2</vt:lpstr>
      <vt:lpstr>Homework:</vt:lpstr>
      <vt:lpstr>Friday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vocabulary of the week</dc:title>
  <dc:creator>Yuliya</dc:creator>
  <cp:lastModifiedBy>McGuffey,Paula F</cp:lastModifiedBy>
  <cp:revision>52</cp:revision>
  <dcterms:created xsi:type="dcterms:W3CDTF">2006-08-16T00:00:00Z</dcterms:created>
  <dcterms:modified xsi:type="dcterms:W3CDTF">2013-08-23T22:14:32Z</dcterms:modified>
</cp:coreProperties>
</file>