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64" r:id="rId2"/>
    <p:sldId id="256" r:id="rId3"/>
    <p:sldId id="289" r:id="rId4"/>
    <p:sldId id="261" r:id="rId5"/>
    <p:sldId id="257" r:id="rId6"/>
    <p:sldId id="283" r:id="rId7"/>
    <p:sldId id="286" r:id="rId8"/>
    <p:sldId id="290" r:id="rId9"/>
    <p:sldId id="291" r:id="rId10"/>
    <p:sldId id="288" r:id="rId11"/>
    <p:sldId id="280" r:id="rId12"/>
    <p:sldId id="276" r:id="rId13"/>
    <p:sldId id="265" r:id="rId14"/>
    <p:sldId id="281" r:id="rId15"/>
    <p:sldId id="277" r:id="rId16"/>
    <p:sldId id="284" r:id="rId17"/>
    <p:sldId id="282" r:id="rId18"/>
    <p:sldId id="271" r:id="rId19"/>
    <p:sldId id="285" r:id="rId20"/>
    <p:sldId id="272" r:id="rId21"/>
    <p:sldId id="273" r:id="rId22"/>
    <p:sldId id="279" r:id="rId23"/>
    <p:sldId id="274" r:id="rId24"/>
    <p:sldId id="29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21" autoAdjust="0"/>
  </p:normalViewPr>
  <p:slideViewPr>
    <p:cSldViewPr>
      <p:cViewPr>
        <p:scale>
          <a:sx n="96" d="100"/>
          <a:sy n="96" d="100"/>
        </p:scale>
        <p:origin x="-9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BB17F-743B-4AD5-B893-DBC9AF554466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E3F0-B733-49C4-B921-6DAE5BB1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89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board (1 per 2 students)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Cut-off vocabulary words (1 set per 2 students)</a:t>
            </a:r>
          </a:p>
          <a:p>
            <a:pPr marL="0" lvl="0" indent="0">
              <a:buFont typeface="Arial" pitchFamily="34" charset="0"/>
              <a:buNone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Modeling (a) directions,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(b) how to use the sentence starter, and (c) corrective feedback (re-phrasing student sentences during the whole class review of the picture match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Direct instruction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Vocabulary journal entries (word </a:t>
            </a:r>
            <a:r>
              <a:rPr lang="en-US" dirty="0"/>
              <a:t>description</a:t>
            </a:r>
            <a:r>
              <a:rPr lang="en-US" dirty="0" smtClean="0"/>
              <a:t>, translation, &amp; drawing)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“Check” the level </a:t>
            </a:r>
            <a:r>
              <a:rPr lang="en-US" dirty="0"/>
              <a:t>of </a:t>
            </a:r>
            <a:r>
              <a:rPr lang="en-US" dirty="0" smtClean="0"/>
              <a:t>word understanding in vocab journal </a:t>
            </a:r>
          </a:p>
        </p:txBody>
      </p:sp>
    </p:spTree>
    <p:extLst>
      <p:ext uri="{BB962C8B-B14F-4D97-AF65-F5344CB8AC3E}">
        <p14:creationId xmlns:p14="http://schemas.microsoft.com/office/powerpoint/2010/main" val="39201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 someone who speaks your language 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Explain your definitions &amp; drawings </a:t>
            </a:r>
            <a:r>
              <a:rPr lang="en-US" sz="2800" b="1" dirty="0" smtClean="0"/>
              <a:t>using your native language</a:t>
            </a:r>
            <a:r>
              <a:rPr lang="en-US" sz="2800" dirty="0" smtClean="0"/>
              <a:t> for these words: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Design</a:t>
            </a:r>
            <a:endParaRPr lang="en-US" sz="2800" dirty="0"/>
          </a:p>
          <a:p>
            <a:r>
              <a:rPr lang="en-US" sz="2800" dirty="0"/>
              <a:t>Safety</a:t>
            </a:r>
          </a:p>
          <a:p>
            <a:r>
              <a:rPr lang="en-US" sz="2800" dirty="0"/>
              <a:t>Consumer </a:t>
            </a:r>
            <a:r>
              <a:rPr lang="en-US" sz="2800" dirty="0" smtClean="0"/>
              <a:t>acceptance</a:t>
            </a:r>
          </a:p>
          <a:p>
            <a:endParaRPr lang="en-US" sz="2800" dirty="0"/>
          </a:p>
          <a:p>
            <a:r>
              <a:rPr lang="en-US" sz="2800" dirty="0" smtClean="0"/>
              <a:t>Also, make sure you understand: </a:t>
            </a:r>
          </a:p>
          <a:p>
            <a:pPr lvl="1"/>
            <a:r>
              <a:rPr lang="en-US" dirty="0" smtClean="0"/>
              <a:t>Emergency</a:t>
            </a:r>
            <a:endParaRPr lang="en-US" dirty="0"/>
          </a:p>
          <a:p>
            <a:pPr lvl="1"/>
            <a:r>
              <a:rPr lang="en-US" dirty="0"/>
              <a:t>Cause </a:t>
            </a:r>
          </a:p>
          <a:p>
            <a:pPr lvl="1"/>
            <a:r>
              <a:rPr lang="en-US" dirty="0"/>
              <a:t>Effect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0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words while thinking about the images that best describe/represent the word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363861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(calling on volunteers)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Picture match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</a:t>
            </a:r>
            <a:r>
              <a:rPr lang="en-US" dirty="0" smtClean="0"/>
              <a:t>pyramid + sentence frames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Take the words out from the envelop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Read the words out loud &amp; think about images that describe the words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Match the words &amp; the pictures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Explain your match using the sentence starter below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I chose this word because the picture shows__________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	</a:t>
            </a:r>
            <a:r>
              <a:rPr lang="en-US" sz="2000" b="1" i="1" dirty="0"/>
              <a:t>					an example of…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something </a:t>
            </a:r>
            <a:r>
              <a:rPr lang="en-US" sz="2000" b="1" i="1" dirty="0"/>
              <a:t>that 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an </a:t>
            </a:r>
            <a:r>
              <a:rPr lang="en-US" sz="2000" b="1" i="1" dirty="0"/>
              <a:t>object that… 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the </a:t>
            </a:r>
            <a:r>
              <a:rPr lang="en-US" sz="2000" b="1" i="1" dirty="0"/>
              <a:t>formula for…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 definitions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Complete: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/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pyramid + sentence frames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429368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(tennis ball)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Sentence review</a:t>
            </a:r>
          </a:p>
        </p:txBody>
      </p:sp>
    </p:spTree>
    <p:extLst>
      <p:ext uri="{BB962C8B-B14F-4D97-AF65-F5344CB8AC3E}">
        <p14:creationId xmlns:p14="http://schemas.microsoft.com/office/powerpoint/2010/main" val="40024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pyramid + sentence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a partner…</a:t>
            </a:r>
            <a:endParaRPr lang="en-US" b="1" u="sng" dirty="0" smtClean="0"/>
          </a:p>
          <a:p>
            <a:r>
              <a:rPr lang="en-US" dirty="0" smtClean="0"/>
              <a:t>Check each other’s pyramids </a:t>
            </a:r>
            <a:r>
              <a:rPr lang="en-US" dirty="0"/>
              <a:t>+ </a:t>
            </a:r>
            <a:r>
              <a:rPr lang="en-US" dirty="0" smtClean="0"/>
              <a:t>sentences </a:t>
            </a:r>
          </a:p>
          <a:p>
            <a:r>
              <a:rPr lang="en-US" dirty="0" smtClean="0"/>
              <a:t>Find </a:t>
            </a:r>
            <a:r>
              <a:rPr lang="en-US" b="1" dirty="0"/>
              <a:t>1 positive </a:t>
            </a:r>
            <a:r>
              <a:rPr lang="en-US" b="1" dirty="0" smtClean="0"/>
              <a:t>thing </a:t>
            </a:r>
            <a:r>
              <a:rPr lang="en-US" dirty="0" smtClean="0"/>
              <a:t>about your partner’s sentences</a:t>
            </a:r>
          </a:p>
          <a:p>
            <a:r>
              <a:rPr lang="en-US" dirty="0" smtClean="0"/>
              <a:t>Give </a:t>
            </a:r>
            <a:r>
              <a:rPr lang="en-US" b="1" dirty="0" smtClean="0"/>
              <a:t>1 </a:t>
            </a:r>
            <a:r>
              <a:rPr lang="en-US" b="1" dirty="0"/>
              <a:t>suggestion for </a:t>
            </a:r>
            <a:r>
              <a:rPr lang="en-US" b="1" dirty="0" smtClean="0"/>
              <a:t>improvement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7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Teach the words to someone else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49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“Card Game” OR “Jeopardy”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Get ready for the quiz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Setp1</a:t>
            </a:r>
            <a:r>
              <a:rPr lang="en-US" dirty="0" smtClean="0"/>
              <a:t>: The </a:t>
            </a:r>
            <a:r>
              <a:rPr lang="en-US" b="1" dirty="0" smtClean="0"/>
              <a:t>Reader</a:t>
            </a:r>
            <a:r>
              <a:rPr lang="en-US" dirty="0" smtClean="0"/>
              <a:t> takes </a:t>
            </a:r>
            <a:r>
              <a:rPr lang="en-US" dirty="0"/>
              <a:t>the card and reads the </a:t>
            </a:r>
            <a:r>
              <a:rPr lang="en-US" dirty="0" smtClean="0"/>
              <a:t>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</a:t>
            </a:r>
            <a:r>
              <a:rPr lang="en-US" b="1" dirty="0" smtClean="0"/>
              <a:t>Player #1 </a:t>
            </a:r>
            <a:r>
              <a:rPr lang="en-US" dirty="0" smtClean="0"/>
              <a:t>provides </a:t>
            </a:r>
            <a:r>
              <a:rPr lang="en-US" dirty="0"/>
              <a:t>a definition, description, or an </a:t>
            </a:r>
            <a:r>
              <a:rPr lang="en-US" dirty="0" smtClean="0"/>
              <a:t>example of the target 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The team decides if the answer </a:t>
            </a:r>
            <a:r>
              <a:rPr lang="en-US" dirty="0"/>
              <a:t>is </a:t>
            </a:r>
            <a:r>
              <a:rPr lang="en-US" dirty="0" smtClean="0"/>
              <a:t>correct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Step</a:t>
            </a:r>
            <a:r>
              <a:rPr lang="en-US" dirty="0" smtClean="0"/>
              <a:t> 4: If the answer is correct, </a:t>
            </a:r>
            <a:r>
              <a:rPr lang="en-US" b="1" dirty="0"/>
              <a:t>Player #1 </a:t>
            </a:r>
            <a:r>
              <a:rPr lang="en-US" dirty="0" smtClean="0"/>
              <a:t>keeps the card &amp; becomes the </a:t>
            </a:r>
            <a:r>
              <a:rPr lang="en-US" b="1" dirty="0" smtClean="0"/>
              <a:t>Reader</a:t>
            </a:r>
            <a:r>
              <a:rPr lang="en-US" dirty="0" smtClean="0"/>
              <a:t> for the next Player.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/>
              <a:t>Step </a:t>
            </a:r>
            <a:r>
              <a:rPr lang="en-US" u="sng" dirty="0" smtClean="0"/>
              <a:t>5</a:t>
            </a:r>
            <a:r>
              <a:rPr lang="en-US" dirty="0" smtClean="0"/>
              <a:t>: Continue until there is no more cards in the set.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 Player with the most card wins.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84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7543800" cy="1143000"/>
          </a:xfrm>
        </p:spPr>
        <p:txBody>
          <a:bodyPr/>
          <a:lstStyle/>
          <a:p>
            <a:pPr algn="ctr"/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543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/>
              <a:t>Physics Concepts</a:t>
            </a:r>
          </a:p>
          <a:p>
            <a:r>
              <a:rPr lang="en-US" sz="3600" dirty="0"/>
              <a:t>Prototype</a:t>
            </a:r>
          </a:p>
          <a:p>
            <a:r>
              <a:rPr lang="en-US" sz="3600" dirty="0"/>
              <a:t>Model</a:t>
            </a:r>
          </a:p>
          <a:p>
            <a:r>
              <a:rPr lang="en-US" sz="3600" dirty="0"/>
              <a:t>System</a:t>
            </a:r>
          </a:p>
          <a:p>
            <a:r>
              <a:rPr lang="en-US" sz="3600" dirty="0"/>
              <a:t>Design</a:t>
            </a:r>
          </a:p>
          <a:p>
            <a:r>
              <a:rPr lang="en-US" sz="3600" dirty="0"/>
              <a:t>Safety</a:t>
            </a:r>
          </a:p>
          <a:p>
            <a:r>
              <a:rPr lang="en-US" sz="3600" dirty="0"/>
              <a:t>Consumer acceptance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i="1" dirty="0" smtClean="0"/>
              <a:t>Other important words</a:t>
            </a:r>
            <a:r>
              <a:rPr lang="en-US" sz="3600" dirty="0" smtClean="0"/>
              <a:t>:</a:t>
            </a:r>
          </a:p>
          <a:p>
            <a:r>
              <a:rPr lang="en-US" sz="3600" dirty="0"/>
              <a:t>Emergency</a:t>
            </a:r>
          </a:p>
          <a:p>
            <a:r>
              <a:rPr lang="en-US" sz="3600" dirty="0"/>
              <a:t>Cause </a:t>
            </a:r>
          </a:p>
          <a:p>
            <a:r>
              <a:rPr lang="en-US" sz="3600" dirty="0"/>
              <a:t>Effect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00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Form 2 teams &amp; select a Host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1 person from each team approaches the host table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</a:t>
            </a:r>
            <a:r>
              <a:rPr lang="en-US" dirty="0"/>
              <a:t>The Host reads 1 word, </a:t>
            </a:r>
            <a:r>
              <a:rPr lang="en-US" dirty="0" smtClean="0"/>
              <a:t>the player who “hits” the Host’s table first, gets to provide a definition. The correct definition gets the team 1 point.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Repeat Steps 2 &amp; 3 with new players fro each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Each team gets a set of 4 key words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 The teams develop and write sentences with the 4 words on blank sentence strips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Each sentence that is accurate gets the team </a:t>
            </a:r>
            <a:r>
              <a:rPr lang="en-US" dirty="0"/>
              <a:t>2 points (</a:t>
            </a:r>
            <a:r>
              <a:rPr lang="en-US" b="1" dirty="0"/>
              <a:t>1 pt. science </a:t>
            </a:r>
            <a:r>
              <a:rPr lang="en-US" dirty="0"/>
              <a:t>+ </a:t>
            </a:r>
            <a:r>
              <a:rPr lang="en-US" b="1" dirty="0"/>
              <a:t>1pt. English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The team with the most points from Rounds 1 &amp; 2 wins.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Homework: Spelling </a:t>
            </a:r>
            <a:r>
              <a:rPr lang="en-US" dirty="0"/>
              <a:t>P</a:t>
            </a:r>
            <a:r>
              <a:rPr lang="en-US" dirty="0" smtClean="0"/>
              <a:t>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ready for the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Check homework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Quiz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“Square</a:t>
            </a:r>
            <a:r>
              <a:rPr lang="en-US" dirty="0"/>
              <a:t>” the level of word understanding </a:t>
            </a:r>
            <a:r>
              <a:rPr lang="en-US" dirty="0" smtClean="0"/>
              <a:t>(1- 4)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58306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Materials copyrighted by the University of Louisville. </a:t>
            </a:r>
            <a:endParaRPr lang="en-US" dirty="0" smtClean="0"/>
          </a:p>
          <a:p>
            <a:r>
              <a:rPr lang="en-US" dirty="0" smtClean="0"/>
              <a:t>Educators </a:t>
            </a:r>
            <a:r>
              <a:rPr lang="en-US" dirty="0"/>
              <a:t>are free to use these materials with the proper acknowledgement of source.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83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physics concepts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foundational information (facts, ideas) about physics 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886120"/>
              </p:ext>
            </p:extLst>
          </p:nvPr>
        </p:nvGraphicFramePr>
        <p:xfrm>
          <a:off x="4545767" y="2133600"/>
          <a:ext cx="4466422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Bitmap Image" r:id="rId4" imgW="4191585" imgH="2505425" progId="Paint.Picture">
                  <p:embed/>
                </p:oleObj>
              </mc:Choice>
              <mc:Fallback>
                <p:oleObj name="Bitmap Image" r:id="rId4" imgW="4191585" imgH="250542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5767" y="2133600"/>
                        <a:ext cx="4466422" cy="2667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826786"/>
              </p:ext>
            </p:extLst>
          </p:nvPr>
        </p:nvGraphicFramePr>
        <p:xfrm>
          <a:off x="381000" y="4191000"/>
          <a:ext cx="3886200" cy="250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Bitmap Image" r:id="rId6" imgW="5533333" imgH="3580952" progId="Paint.Picture">
                  <p:embed/>
                </p:oleObj>
              </mc:Choice>
              <mc:Fallback>
                <p:oleObj name="Bitmap Image" r:id="rId6" imgW="5533333" imgH="3580952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191000"/>
                        <a:ext cx="3886200" cy="2509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81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3886200" cy="467868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model</a:t>
            </a:r>
          </a:p>
          <a:p>
            <a:pPr marL="114300" indent="0">
              <a:buNone/>
            </a:pPr>
            <a:endParaRPr lang="en-US" sz="1400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</a:t>
            </a:r>
            <a:r>
              <a:rPr lang="en-US" dirty="0" smtClean="0"/>
              <a:t>a </a:t>
            </a:r>
            <a:r>
              <a:rPr lang="en-US" dirty="0"/>
              <a:t>small copy of something </a:t>
            </a:r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4648200" cy="49530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/>
              <a:t>: </a:t>
            </a:r>
            <a:r>
              <a:rPr lang="en-US" b="1" dirty="0" smtClean="0"/>
              <a:t>prototype</a:t>
            </a:r>
          </a:p>
          <a:p>
            <a:pPr marL="114300" indent="0">
              <a:buNone/>
            </a:pPr>
            <a:endParaRPr lang="en-US" sz="1100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an original or first model of something from which other forms are copied or developed 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i="1" dirty="0" smtClean="0"/>
              <a:t> 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442359"/>
              </p:ext>
            </p:extLst>
          </p:nvPr>
        </p:nvGraphicFramePr>
        <p:xfrm>
          <a:off x="457200" y="3193994"/>
          <a:ext cx="2667000" cy="1852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Bitmap Image" r:id="rId3" imgW="2152951" imgH="1495634" progId="Paint.Picture">
                  <p:embed/>
                </p:oleObj>
              </mc:Choice>
              <mc:Fallback>
                <p:oleObj name="Bitmap Image" r:id="rId3" imgW="2152951" imgH="149563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193994"/>
                        <a:ext cx="2667000" cy="18527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102031"/>
              </p:ext>
            </p:extLst>
          </p:nvPr>
        </p:nvGraphicFramePr>
        <p:xfrm>
          <a:off x="457200" y="5257800"/>
          <a:ext cx="2743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Bitmap Image" r:id="rId5" imgW="2057143" imgH="971686" progId="Paint.Picture">
                  <p:embed/>
                </p:oleObj>
              </mc:Choice>
              <mc:Fallback>
                <p:oleObj name="Bitmap Image" r:id="rId5" imgW="2057143" imgH="971686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257800"/>
                        <a:ext cx="2743200" cy="1295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363024"/>
              </p:ext>
            </p:extLst>
          </p:nvPr>
        </p:nvGraphicFramePr>
        <p:xfrm>
          <a:off x="3657600" y="3886200"/>
          <a:ext cx="2163832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Bitmap Image" r:id="rId7" imgW="3277057" imgH="2876190" progId="Paint.Picture">
                  <p:embed/>
                </p:oleObj>
              </mc:Choice>
              <mc:Fallback>
                <p:oleObj name="Bitmap Image" r:id="rId7" imgW="3277057" imgH="287619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886200"/>
                        <a:ext cx="2163832" cy="1905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775397"/>
              </p:ext>
            </p:extLst>
          </p:nvPr>
        </p:nvGraphicFramePr>
        <p:xfrm>
          <a:off x="5867400" y="3962400"/>
          <a:ext cx="3030201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Bitmap Image" r:id="rId9" imgW="2161905" imgH="1305107" progId="Paint.Picture">
                  <p:embed/>
                </p:oleObj>
              </mc:Choice>
              <mc:Fallback>
                <p:oleObj name="Bitmap Image" r:id="rId9" imgW="2161905" imgH="1305107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962400"/>
                        <a:ext cx="3030201" cy="182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893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/>
              <a:t>: </a:t>
            </a:r>
            <a:r>
              <a:rPr lang="en-US" b="1" dirty="0" smtClean="0"/>
              <a:t>system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a group of related parts that move or work together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074106"/>
              </p:ext>
            </p:extLst>
          </p:nvPr>
        </p:nvGraphicFramePr>
        <p:xfrm>
          <a:off x="457200" y="4114800"/>
          <a:ext cx="3505200" cy="1959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Bitmap Image" r:id="rId4" imgW="2505425" imgH="1400000" progId="Paint.Picture">
                  <p:embed/>
                </p:oleObj>
              </mc:Choice>
              <mc:Fallback>
                <p:oleObj name="Bitmap Image" r:id="rId4" imgW="2505425" imgH="140000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14800"/>
                        <a:ext cx="3505200" cy="19591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488668"/>
              </p:ext>
            </p:extLst>
          </p:nvPr>
        </p:nvGraphicFramePr>
        <p:xfrm>
          <a:off x="5105400" y="2362200"/>
          <a:ext cx="3200400" cy="3017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Bitmap Image" r:id="rId6" imgW="2838846" imgH="2666667" progId="Paint.Picture">
                  <p:embed/>
                </p:oleObj>
              </mc:Choice>
              <mc:Fallback>
                <p:oleObj name="Bitmap Image" r:id="rId6" imgW="2838846" imgH="2666667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362200"/>
                        <a:ext cx="3200400" cy="30179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49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 someone who speaks your language 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Explain your definitions &amp; drawings </a:t>
            </a:r>
            <a:r>
              <a:rPr lang="en-US" sz="2800" b="1" dirty="0" smtClean="0"/>
              <a:t>using your native language</a:t>
            </a:r>
            <a:r>
              <a:rPr lang="en-US" sz="2800" dirty="0" smtClean="0"/>
              <a:t> for these words: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Physics Concepts</a:t>
            </a:r>
          </a:p>
          <a:p>
            <a:r>
              <a:rPr lang="en-US" sz="2800" dirty="0"/>
              <a:t>Prototype</a:t>
            </a:r>
          </a:p>
          <a:p>
            <a:r>
              <a:rPr lang="en-US" sz="2800" dirty="0"/>
              <a:t>Model</a:t>
            </a:r>
          </a:p>
          <a:p>
            <a:r>
              <a:rPr lang="en-US" sz="2800" dirty="0"/>
              <a:t>System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72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design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to </a:t>
            </a:r>
            <a:r>
              <a:rPr lang="en-US" dirty="0"/>
              <a:t>create the plans or drawings showing how something will be made.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25042"/>
              </p:ext>
            </p:extLst>
          </p:nvPr>
        </p:nvGraphicFramePr>
        <p:xfrm>
          <a:off x="5029200" y="4267200"/>
          <a:ext cx="3429000" cy="2273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Bitmap Image" r:id="rId4" imgW="1809524" imgH="1200318" progId="Paint.Picture">
                  <p:embed/>
                </p:oleObj>
              </mc:Choice>
              <mc:Fallback>
                <p:oleObj name="Bitmap Image" r:id="rId4" imgW="1809524" imgH="120031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267200"/>
                        <a:ext cx="3429000" cy="22739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022459"/>
              </p:ext>
            </p:extLst>
          </p:nvPr>
        </p:nvGraphicFramePr>
        <p:xfrm>
          <a:off x="5029200" y="2133600"/>
          <a:ext cx="2819400" cy="2011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Bitmap Image" r:id="rId6" imgW="1695687" imgH="1209524" progId="Paint.Picture">
                  <p:embed/>
                </p:oleObj>
              </mc:Choice>
              <mc:Fallback>
                <p:oleObj name="Bitmap Image" r:id="rId6" imgW="1695687" imgH="1209524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133600"/>
                        <a:ext cx="2819400" cy="20115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77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safety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a </a:t>
            </a:r>
            <a:r>
              <a:rPr lang="en-US" dirty="0"/>
              <a:t>state of no harm or danger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077677"/>
              </p:ext>
            </p:extLst>
          </p:nvPr>
        </p:nvGraphicFramePr>
        <p:xfrm>
          <a:off x="4953000" y="2286000"/>
          <a:ext cx="3711315" cy="269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Bitmap Image" r:id="rId4" imgW="2104762" imgH="1533739" progId="Paint.Picture">
                  <p:embed/>
                </p:oleObj>
              </mc:Choice>
              <mc:Fallback>
                <p:oleObj name="Bitmap Image" r:id="rId4" imgW="2104762" imgH="153373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286000"/>
                        <a:ext cx="3711315" cy="2699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734360"/>
              </p:ext>
            </p:extLst>
          </p:nvPr>
        </p:nvGraphicFramePr>
        <p:xfrm>
          <a:off x="609600" y="3733800"/>
          <a:ext cx="2819400" cy="2970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Bitmap Image" r:id="rId6" imgW="1914286" imgH="2019048" progId="Paint.Picture">
                  <p:embed/>
                </p:oleObj>
              </mc:Choice>
              <mc:Fallback>
                <p:oleObj name="Bitmap Image" r:id="rId6" imgW="1914286" imgH="201904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733800"/>
                        <a:ext cx="2819400" cy="29707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0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consumer acceptance</a:t>
            </a:r>
            <a:endParaRPr lang="en-US" dirty="0" smtClean="0"/>
          </a:p>
          <a:p>
            <a:pPr marL="114300" indent="0">
              <a:buNone/>
            </a:pPr>
            <a:endParaRPr lang="en-US" sz="1100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willingness </a:t>
            </a:r>
            <a:r>
              <a:rPr lang="en-US" dirty="0"/>
              <a:t>to buy products (cars, food, technology)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244730"/>
              </p:ext>
            </p:extLst>
          </p:nvPr>
        </p:nvGraphicFramePr>
        <p:xfrm>
          <a:off x="1447800" y="4191000"/>
          <a:ext cx="4751572" cy="2313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Bitmap Image" r:id="rId4" imgW="5942857" imgH="2905531" progId="Paint.Picture">
                  <p:embed/>
                </p:oleObj>
              </mc:Choice>
              <mc:Fallback>
                <p:oleObj name="Bitmap Image" r:id="rId4" imgW="5942857" imgH="290553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191000"/>
                        <a:ext cx="4751572" cy="23130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754" y="2188095"/>
            <a:ext cx="43470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0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313</TotalTime>
  <Words>788</Words>
  <Application>Microsoft Office PowerPoint</Application>
  <PresentationFormat>On-screen Show (4:3)</PresentationFormat>
  <Paragraphs>177</Paragraphs>
  <Slides>24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Clarity</vt:lpstr>
      <vt:lpstr>Bitmap Image</vt:lpstr>
      <vt:lpstr>Monday</vt:lpstr>
      <vt:lpstr>Key vocabulary of the week</vt:lpstr>
      <vt:lpstr>Key vocabulary of the week</vt:lpstr>
      <vt:lpstr>Key vocabulary of the week</vt:lpstr>
      <vt:lpstr>Key vocabulary of the week</vt:lpstr>
      <vt:lpstr>Meet someone who speaks your language and…</vt:lpstr>
      <vt:lpstr>Key vocabulary of the week</vt:lpstr>
      <vt:lpstr>Key vocabulary of the week</vt:lpstr>
      <vt:lpstr>Key vocabulary of the week</vt:lpstr>
      <vt:lpstr>Meet someone who speaks your language and…</vt:lpstr>
      <vt:lpstr>At home</vt:lpstr>
      <vt:lpstr>Tuesday</vt:lpstr>
      <vt:lpstr>Picture Match</vt:lpstr>
      <vt:lpstr>At home</vt:lpstr>
      <vt:lpstr>Wednesday</vt:lpstr>
      <vt:lpstr>Spelling pyramid + sentence check</vt:lpstr>
      <vt:lpstr>At home</vt:lpstr>
      <vt:lpstr>Thursday</vt:lpstr>
      <vt:lpstr>Card Game</vt:lpstr>
      <vt:lpstr>Jeopardy: Round 1</vt:lpstr>
      <vt:lpstr>Jeopardy: Round 2</vt:lpstr>
      <vt:lpstr>Homework: Spelling Pyramid</vt:lpstr>
      <vt:lpstr>Friday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vocabulary of the week</dc:title>
  <dc:creator>Yuliya</dc:creator>
  <cp:lastModifiedBy>McGuffey,Paula F</cp:lastModifiedBy>
  <cp:revision>41</cp:revision>
  <dcterms:created xsi:type="dcterms:W3CDTF">2006-08-16T00:00:00Z</dcterms:created>
  <dcterms:modified xsi:type="dcterms:W3CDTF">2013-08-23T22:41:18Z</dcterms:modified>
</cp:coreProperties>
</file>