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64" r:id="rId2"/>
    <p:sldId id="256" r:id="rId3"/>
    <p:sldId id="284" r:id="rId4"/>
    <p:sldId id="257" r:id="rId5"/>
    <p:sldId id="286" r:id="rId6"/>
    <p:sldId id="287" r:id="rId7"/>
    <p:sldId id="290" r:id="rId8"/>
    <p:sldId id="288" r:id="rId9"/>
    <p:sldId id="261" r:id="rId10"/>
    <p:sldId id="285" r:id="rId11"/>
    <p:sldId id="283" r:id="rId12"/>
    <p:sldId id="280" r:id="rId13"/>
    <p:sldId id="276" r:id="rId14"/>
    <p:sldId id="265" r:id="rId15"/>
    <p:sldId id="281" r:id="rId16"/>
    <p:sldId id="277" r:id="rId17"/>
    <p:sldId id="278" r:id="rId18"/>
    <p:sldId id="282" r:id="rId19"/>
    <p:sldId id="271" r:id="rId20"/>
    <p:sldId id="272" r:id="rId21"/>
    <p:sldId id="273" r:id="rId22"/>
    <p:sldId id="279" r:id="rId23"/>
    <p:sldId id="274" r:id="rId24"/>
    <p:sldId id="275" r:id="rId25"/>
    <p:sldId id="29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21" autoAdjust="0"/>
  </p:normalViewPr>
  <p:slideViewPr>
    <p:cSldViewPr>
      <p:cViewPr>
        <p:scale>
          <a:sx n="96" d="100"/>
          <a:sy n="96" d="100"/>
        </p:scale>
        <p:origin x="-9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BB17F-743B-4AD5-B893-DBC9AF554466}" type="datetimeFigureOut">
              <a:rPr lang="en-US" smtClean="0"/>
              <a:t>8/23/2013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BE3F0-B733-49C4-B921-6DAE5BB11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28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889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1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1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66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4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Picture board (1 per 2 students)</a:t>
            </a: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Cut-off vocabulary words (1 set per 2 students)</a:t>
            </a:r>
          </a:p>
          <a:p>
            <a:pPr marL="0" lvl="0" indent="0">
              <a:buFont typeface="Arial" pitchFamily="34" charset="0"/>
              <a:buNone/>
            </a:pPr>
            <a:r>
              <a:rPr lang="en-US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Facilitation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Modeling (a) directions,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(b) how to use the sentence starter, and (c) corrective feedback (re-phrasing student sentences during the whole class review of the picture match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BE3F0-B733-49C4-B921-6DAE5BB110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03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Direct instruction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Vocabulary journal entries (word </a:t>
            </a:r>
            <a:r>
              <a:rPr lang="en-US" dirty="0"/>
              <a:t>description</a:t>
            </a:r>
            <a:r>
              <a:rPr lang="en-US" dirty="0" smtClean="0"/>
              <a:t>, translation, &amp; drawing)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“Check” the level </a:t>
            </a:r>
            <a:r>
              <a:rPr lang="en-US" dirty="0"/>
              <a:t>of </a:t>
            </a:r>
            <a:r>
              <a:rPr lang="en-US" dirty="0" smtClean="0"/>
              <a:t>word understanding in vocab journal </a:t>
            </a:r>
          </a:p>
        </p:txBody>
      </p:sp>
    </p:spTree>
    <p:extLst>
      <p:ext uri="{BB962C8B-B14F-4D97-AF65-F5344CB8AC3E}">
        <p14:creationId xmlns:p14="http://schemas.microsoft.com/office/powerpoint/2010/main" val="392013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3886200" cy="52120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/>
              <a:t>: </a:t>
            </a:r>
            <a:r>
              <a:rPr lang="en-US" b="1" dirty="0"/>
              <a:t>graph</a:t>
            </a:r>
            <a:r>
              <a:rPr lang="en-US" dirty="0"/>
              <a:t> (n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endParaRPr lang="en-US" sz="2000" u="sng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/>
              <a:t>: a drawing showing how much or how quickly something changes</a:t>
            </a:r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990600"/>
            <a:ext cx="46482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/>
              <a:t>: </a:t>
            </a:r>
            <a:r>
              <a:rPr lang="en-US" b="1" dirty="0"/>
              <a:t>data </a:t>
            </a:r>
            <a:r>
              <a:rPr lang="en-US" b="1" dirty="0" smtClean="0"/>
              <a:t>table </a:t>
            </a:r>
            <a:r>
              <a:rPr lang="en-US" dirty="0" smtClean="0"/>
              <a:t>(n)</a:t>
            </a:r>
          </a:p>
          <a:p>
            <a:pPr marL="114300" indent="0">
              <a:buNone/>
            </a:pPr>
            <a:endParaRPr lang="en-US" sz="1400" u="sng" dirty="0"/>
          </a:p>
          <a:p>
            <a:pPr marL="114300" indent="0">
              <a:buNone/>
            </a:pPr>
            <a:r>
              <a:rPr lang="en-US" u="sng" dirty="0"/>
              <a:t>D</a:t>
            </a:r>
            <a:r>
              <a:rPr lang="en-US" u="sng" dirty="0" smtClean="0"/>
              <a:t>efinition</a:t>
            </a:r>
            <a:r>
              <a:rPr lang="en-US" dirty="0"/>
              <a:t>: a collection of information that is arranged in rows and columns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sz="2000" i="1" dirty="0" smtClean="0"/>
              <a:t> </a:t>
            </a:r>
            <a:endParaRPr lang="en-US" sz="20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122" y="3350462"/>
            <a:ext cx="2971800" cy="3015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733800"/>
            <a:ext cx="3657600" cy="282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24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 someone who speaks your language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Explain your definitions &amp; drawings </a:t>
            </a:r>
            <a:r>
              <a:rPr lang="en-US" sz="2800" b="1" dirty="0" smtClean="0"/>
              <a:t>using your native language</a:t>
            </a:r>
            <a:r>
              <a:rPr lang="en-US" sz="2800" dirty="0" smtClean="0"/>
              <a:t> for these words:</a:t>
            </a:r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3600" dirty="0"/>
              <a:t>stop watch</a:t>
            </a:r>
          </a:p>
          <a:p>
            <a:r>
              <a:rPr lang="en-US" sz="3600" dirty="0"/>
              <a:t>horizontal</a:t>
            </a:r>
          </a:p>
          <a:p>
            <a:r>
              <a:rPr lang="en-US" sz="3600" dirty="0"/>
              <a:t>vertical</a:t>
            </a:r>
          </a:p>
          <a:p>
            <a:r>
              <a:rPr lang="en-US" sz="3600" dirty="0"/>
              <a:t>graph</a:t>
            </a:r>
          </a:p>
          <a:p>
            <a:r>
              <a:rPr lang="en-US" sz="3600" dirty="0"/>
              <a:t>data table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72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home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the words while thinking about the images that best describe/represent the word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363861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Whole class review (calling on volunteers)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Picture 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5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Match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Step 1</a:t>
            </a:r>
            <a:r>
              <a:rPr lang="en-US" dirty="0" smtClean="0"/>
              <a:t>: Take the words out from the envelop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u="sng" dirty="0" smtClean="0"/>
              <a:t>Step 2</a:t>
            </a:r>
            <a:r>
              <a:rPr lang="en-US" dirty="0" smtClean="0"/>
              <a:t>: Read the words out loud &amp; think about images that describe the words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u="sng" dirty="0" smtClean="0"/>
              <a:t>Step 3</a:t>
            </a:r>
            <a:r>
              <a:rPr lang="en-US" dirty="0" smtClean="0"/>
              <a:t>: Match the words &amp; the pictures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u="sng" dirty="0" smtClean="0"/>
              <a:t>Step 4</a:t>
            </a:r>
            <a:r>
              <a:rPr lang="en-US" dirty="0" smtClean="0"/>
              <a:t>: Explain your match using the sentence starter below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I chose this word because the picture shows__________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</a:t>
            </a:r>
            <a:r>
              <a:rPr lang="en-US" sz="2000" b="1" i="1" dirty="0"/>
              <a:t>					an example of…</a:t>
            </a:r>
          </a:p>
          <a:p>
            <a:pPr marL="1737360" lvl="8" indent="0">
              <a:buNone/>
            </a:pPr>
            <a:r>
              <a:rPr lang="en-US" sz="2000" b="1" i="1" dirty="0" smtClean="0"/>
              <a:t>						something </a:t>
            </a:r>
            <a:r>
              <a:rPr lang="en-US" sz="2000" b="1" i="1" dirty="0"/>
              <a:t>that …</a:t>
            </a:r>
          </a:p>
          <a:p>
            <a:pPr marL="1737360" lvl="8" indent="0">
              <a:buNone/>
            </a:pPr>
            <a:r>
              <a:rPr lang="en-US" sz="2000" b="1" i="1" dirty="0" smtClean="0"/>
              <a:t>						an </a:t>
            </a:r>
            <a:r>
              <a:rPr lang="en-US" sz="2000" b="1" i="1" dirty="0"/>
              <a:t>object that… </a:t>
            </a:r>
          </a:p>
          <a:p>
            <a:pPr marL="1737360" lvl="8" indent="0">
              <a:buNone/>
            </a:pPr>
            <a:r>
              <a:rPr lang="en-US" sz="2000" b="1" i="1" dirty="0" smtClean="0"/>
              <a:t>						the </a:t>
            </a:r>
            <a:r>
              <a:rPr lang="en-US" sz="2000" b="1" i="1" dirty="0"/>
              <a:t>formula for…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home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Study the word definitions</a:t>
            </a: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3429368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Whole class review (tennis ball)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Card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Setp1</a:t>
            </a:r>
            <a:r>
              <a:rPr lang="en-US" dirty="0" smtClean="0"/>
              <a:t>: The </a:t>
            </a:r>
            <a:r>
              <a:rPr lang="en-US" b="1" dirty="0" smtClean="0"/>
              <a:t>Reader</a:t>
            </a:r>
            <a:r>
              <a:rPr lang="en-US" dirty="0" smtClean="0"/>
              <a:t> takes </a:t>
            </a:r>
            <a:r>
              <a:rPr lang="en-US" dirty="0"/>
              <a:t>the card and reads the </a:t>
            </a:r>
            <a:r>
              <a:rPr lang="en-US" dirty="0" smtClean="0"/>
              <a:t>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Step 2</a:t>
            </a:r>
            <a:r>
              <a:rPr lang="en-US" dirty="0" smtClean="0"/>
              <a:t>: </a:t>
            </a:r>
            <a:r>
              <a:rPr lang="en-US" b="1" dirty="0" smtClean="0"/>
              <a:t>Player #1 </a:t>
            </a:r>
            <a:r>
              <a:rPr lang="en-US" dirty="0" smtClean="0"/>
              <a:t>provides </a:t>
            </a:r>
            <a:r>
              <a:rPr lang="en-US" dirty="0"/>
              <a:t>a definition, description, or an </a:t>
            </a:r>
            <a:r>
              <a:rPr lang="en-US" dirty="0" smtClean="0"/>
              <a:t>example of the target word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Step 3</a:t>
            </a:r>
            <a:r>
              <a:rPr lang="en-US" dirty="0" smtClean="0"/>
              <a:t>: The team decides if the answer </a:t>
            </a:r>
            <a:r>
              <a:rPr lang="en-US" dirty="0"/>
              <a:t>is </a:t>
            </a:r>
            <a:r>
              <a:rPr lang="en-US" dirty="0" smtClean="0"/>
              <a:t>correct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Step</a:t>
            </a:r>
            <a:r>
              <a:rPr lang="en-US" dirty="0" smtClean="0"/>
              <a:t> 4: If the answer is correct, </a:t>
            </a:r>
            <a:r>
              <a:rPr lang="en-US" b="1" dirty="0"/>
              <a:t>Player #1 </a:t>
            </a:r>
            <a:r>
              <a:rPr lang="en-US" dirty="0" smtClean="0"/>
              <a:t>keeps the card &amp; becomes the </a:t>
            </a:r>
            <a:r>
              <a:rPr lang="en-US" b="1" dirty="0" smtClean="0"/>
              <a:t>Reader</a:t>
            </a:r>
            <a:r>
              <a:rPr lang="en-US" dirty="0" smtClean="0"/>
              <a:t> for the next Player.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/>
              <a:t>Step </a:t>
            </a:r>
            <a:r>
              <a:rPr lang="en-US" u="sng" dirty="0" smtClean="0"/>
              <a:t>5</a:t>
            </a:r>
            <a:r>
              <a:rPr lang="en-US" dirty="0" smtClean="0"/>
              <a:t>: Continue until there is no more cards in the set.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The Player with the most card wins.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8965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Teach the words to someone else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49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“Jeopardy</a:t>
            </a:r>
            <a:r>
              <a:rPr lang="en-US" dirty="0" smtClean="0"/>
              <a:t>”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Homework: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Spelling pyramid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Write </a:t>
            </a:r>
            <a:r>
              <a:rPr lang="en-US" dirty="0"/>
              <a:t>1-2 sentences using the </a:t>
            </a:r>
            <a:r>
              <a:rPr lang="en-US" dirty="0" smtClean="0"/>
              <a:t>words from the spelling pyramid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dirty="0" smtClean="0"/>
              <a:t>Get ready for the quiz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85800" y="274638"/>
            <a:ext cx="7543800" cy="1143000"/>
          </a:xfrm>
        </p:spPr>
        <p:txBody>
          <a:bodyPr/>
          <a:lstStyle/>
          <a:p>
            <a:pPr algn="ctr"/>
            <a:r>
              <a:rPr lang="en-US" dirty="0" smtClean="0"/>
              <a:t>Key vocabulary of the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00200"/>
            <a:ext cx="75438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/>
              <a:t>stimulus/</a:t>
            </a:r>
            <a:r>
              <a:rPr lang="en-US" sz="3600" dirty="0" err="1"/>
              <a:t>i</a:t>
            </a:r>
            <a:endParaRPr lang="en-US" sz="3600" dirty="0"/>
          </a:p>
          <a:p>
            <a:r>
              <a:rPr lang="en-US" sz="3600" dirty="0"/>
              <a:t>response</a:t>
            </a:r>
          </a:p>
          <a:p>
            <a:r>
              <a:rPr lang="en-US" sz="3600" dirty="0"/>
              <a:t>reflex</a:t>
            </a:r>
          </a:p>
          <a:p>
            <a:r>
              <a:rPr lang="en-US" sz="3600" dirty="0"/>
              <a:t>estimate </a:t>
            </a:r>
          </a:p>
          <a:p>
            <a:r>
              <a:rPr lang="en-US" sz="3600" dirty="0"/>
              <a:t>brakes </a:t>
            </a:r>
          </a:p>
          <a:p>
            <a:r>
              <a:rPr lang="en-US" sz="3600" dirty="0"/>
              <a:t>stop watch</a:t>
            </a:r>
          </a:p>
          <a:p>
            <a:r>
              <a:rPr lang="en-US" sz="3600" dirty="0"/>
              <a:t>horizontal</a:t>
            </a:r>
          </a:p>
          <a:p>
            <a:r>
              <a:rPr lang="en-US" sz="3600" dirty="0"/>
              <a:t>vertical</a:t>
            </a:r>
          </a:p>
          <a:p>
            <a:r>
              <a:rPr lang="en-US" sz="3600" dirty="0"/>
              <a:t>graph</a:t>
            </a:r>
          </a:p>
          <a:p>
            <a:r>
              <a:rPr lang="en-US" sz="3600" dirty="0"/>
              <a:t>data table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00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Jeopardy: </a:t>
            </a:r>
            <a:r>
              <a:rPr lang="en-US" dirty="0"/>
              <a:t>Round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Step 1</a:t>
            </a:r>
            <a:r>
              <a:rPr lang="en-US" dirty="0" smtClean="0"/>
              <a:t>: Form 2 teams &amp; select a Host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u="sng" dirty="0" smtClean="0"/>
              <a:t>Step 2</a:t>
            </a:r>
            <a:r>
              <a:rPr lang="en-US" dirty="0" smtClean="0"/>
              <a:t>: 1 person from each team approaches the host table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u="sng" dirty="0" smtClean="0"/>
              <a:t>Step 3</a:t>
            </a:r>
            <a:r>
              <a:rPr lang="en-US" dirty="0" smtClean="0"/>
              <a:t>: </a:t>
            </a:r>
            <a:r>
              <a:rPr lang="en-US" dirty="0"/>
              <a:t>The Host reads 1 word, </a:t>
            </a:r>
            <a:r>
              <a:rPr lang="en-US" dirty="0" smtClean="0"/>
              <a:t>the player who “hits” the Host’s table first, gets to provide a definition. The correct definition gets the team 1 point. 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u="sng" dirty="0" smtClean="0"/>
              <a:t>Step 4</a:t>
            </a:r>
            <a:r>
              <a:rPr lang="en-US" dirty="0" smtClean="0"/>
              <a:t>: Repeat Steps 2 &amp; 3 with new players fro each team.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4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Jeopardy: </a:t>
            </a:r>
            <a:r>
              <a:rPr lang="en-US" dirty="0"/>
              <a:t>Round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Step 1</a:t>
            </a:r>
            <a:r>
              <a:rPr lang="en-US" dirty="0" smtClean="0"/>
              <a:t>: Each team gets a set of 4 key words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u="sng" dirty="0" smtClean="0"/>
              <a:t>Step 2</a:t>
            </a:r>
            <a:r>
              <a:rPr lang="en-US" dirty="0" smtClean="0"/>
              <a:t>:  The teams develop and write sentences with the 4 words on blank sentence strips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u="sng" dirty="0" smtClean="0"/>
              <a:t>Step 3</a:t>
            </a:r>
            <a:r>
              <a:rPr lang="en-US" dirty="0" smtClean="0"/>
              <a:t>: Each sentence that is accurate gets the team </a:t>
            </a:r>
            <a:r>
              <a:rPr lang="en-US" dirty="0"/>
              <a:t>2 points (</a:t>
            </a:r>
            <a:r>
              <a:rPr lang="en-US" b="1" dirty="0"/>
              <a:t>1 pt. science </a:t>
            </a:r>
            <a:r>
              <a:rPr lang="en-US" dirty="0"/>
              <a:t>+ </a:t>
            </a:r>
            <a:r>
              <a:rPr lang="en-US" b="1" dirty="0"/>
              <a:t>1pt. English</a:t>
            </a:r>
            <a:r>
              <a:rPr lang="en-US" dirty="0"/>
              <a:t>)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The team with the most points from Rounds 1 &amp; 2 wins.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03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Homework: Spelling </a:t>
            </a:r>
            <a:r>
              <a:rPr lang="en-US" dirty="0"/>
              <a:t>P</a:t>
            </a:r>
            <a:r>
              <a:rPr lang="en-US" dirty="0" smtClean="0"/>
              <a:t>yramid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Using the example on your hand-out, build the </a:t>
            </a:r>
            <a:r>
              <a:rPr lang="en-US" dirty="0"/>
              <a:t>Spelling </a:t>
            </a:r>
            <a:r>
              <a:rPr lang="en-US" dirty="0" smtClean="0"/>
              <a:t>pyramid for each key word:</a:t>
            </a:r>
          </a:p>
          <a:p>
            <a:pPr lvl="0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Write 1-2 </a:t>
            </a:r>
            <a:r>
              <a:rPr lang="en-US" dirty="0"/>
              <a:t>sentences using the words from the spelling </a:t>
            </a:r>
            <a:r>
              <a:rPr lang="en-US" dirty="0" smtClean="0"/>
              <a:t>pyramid</a:t>
            </a:r>
          </a:p>
          <a:p>
            <a:pPr marL="457200" indent="-457200">
              <a:buFont typeface="+mj-lt"/>
              <a:buAutoNum type="arabicPeriod" startAt="2"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smtClean="0"/>
              <a:t>Get ready for the quiz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00600" y="2057400"/>
            <a:ext cx="2667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amount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a</a:t>
            </a:r>
            <a:endParaRPr lang="en-US" dirty="0"/>
          </a:p>
          <a:p>
            <a:r>
              <a:rPr lang="en-US" b="1" dirty="0"/>
              <a:t>am</a:t>
            </a:r>
            <a:endParaRPr lang="en-US" dirty="0"/>
          </a:p>
          <a:p>
            <a:r>
              <a:rPr lang="en-US" b="1" dirty="0" err="1"/>
              <a:t>amo</a:t>
            </a:r>
            <a:endParaRPr lang="en-US" dirty="0"/>
          </a:p>
          <a:p>
            <a:r>
              <a:rPr lang="en-US" b="1" dirty="0" err="1"/>
              <a:t>amou</a:t>
            </a:r>
            <a:endParaRPr lang="en-US" dirty="0"/>
          </a:p>
          <a:p>
            <a:r>
              <a:rPr lang="en-US" b="1" dirty="0" err="1"/>
              <a:t>amoun</a:t>
            </a:r>
            <a:endParaRPr lang="en-US" dirty="0"/>
          </a:p>
          <a:p>
            <a:r>
              <a:rPr lang="en-US" b="1" dirty="0" smtClean="0"/>
              <a:t>amount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Check homework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Quiz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“Square</a:t>
            </a:r>
            <a:r>
              <a:rPr lang="en-US" dirty="0"/>
              <a:t>” the level of word understanding </a:t>
            </a:r>
            <a:r>
              <a:rPr lang="en-US" dirty="0" smtClean="0"/>
              <a:t>(1- 4)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4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731796"/>
              </p:ext>
            </p:extLst>
          </p:nvPr>
        </p:nvGraphicFramePr>
        <p:xfrm>
          <a:off x="228600" y="457200"/>
          <a:ext cx="8534400" cy="5692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742"/>
                <a:gridCol w="6748059"/>
                <a:gridCol w="692188"/>
                <a:gridCol w="788411"/>
              </a:tblGrid>
              <a:tr h="228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#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Sentence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Letter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200">
                          <a:effectLst/>
                        </a:rPr>
                        <a:t>Correct</a:t>
                      </a:r>
                      <a:endParaRPr lang="en-US" sz="11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15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1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As I was driving, a car jumped in front of me and I had to slam on (= hit) the </a:t>
                      </a:r>
                      <a:r>
                        <a:rPr lang="en-US" sz="2000" u="sng">
                          <a:effectLst/>
                        </a:rPr>
                        <a:t>brakes</a:t>
                      </a:r>
                      <a:r>
                        <a:rPr lang="en-US" sz="2000">
                          <a:effectLst/>
                        </a:rPr>
                        <a:t>.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B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121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2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I </a:t>
                      </a:r>
                      <a:r>
                        <a:rPr lang="en-US" sz="2000" u="sng">
                          <a:effectLst/>
                        </a:rPr>
                        <a:t>estimated</a:t>
                      </a:r>
                      <a:r>
                        <a:rPr lang="en-US" sz="2000">
                          <a:effectLst/>
                        </a:rPr>
                        <a:t> the distance between two cars at about 3 km. 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121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3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Movement that is parallel to the ground is described as </a:t>
                      </a:r>
                      <a:r>
                        <a:rPr lang="en-US" sz="2000" u="sng">
                          <a:effectLst/>
                        </a:rPr>
                        <a:t>horizontal</a:t>
                      </a:r>
                      <a:r>
                        <a:rPr lang="en-US" sz="2000">
                          <a:effectLst/>
                        </a:rPr>
                        <a:t>. 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C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1502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4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My dog responds to the </a:t>
                      </a:r>
                      <a:r>
                        <a:rPr lang="en-US" sz="2000" u="sng">
                          <a:effectLst/>
                        </a:rPr>
                        <a:t>stimulus</a:t>
                      </a:r>
                      <a:r>
                        <a:rPr lang="en-US" sz="2000">
                          <a:effectLst/>
                        </a:rPr>
                        <a:t> “roll over” by rolling over. 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15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5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Reflex</a:t>
                      </a:r>
                      <a:r>
                        <a:rPr lang="en-US" sz="2000">
                          <a:effectLst/>
                        </a:rPr>
                        <a:t> body movements may occur such as brief arm or leg movement. 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B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15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6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She drew a </a:t>
                      </a:r>
                      <a:r>
                        <a:rPr lang="en-US" sz="2000" u="sng">
                          <a:effectLst/>
                        </a:rPr>
                        <a:t>graph</a:t>
                      </a:r>
                      <a:r>
                        <a:rPr lang="en-US" sz="2000">
                          <a:effectLst/>
                        </a:rPr>
                        <a:t> showing the rise and fall in the car’s velocity over time.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A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2715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7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The time that it took the ball to stop was measured with a </a:t>
                      </a:r>
                      <a:r>
                        <a:rPr lang="en-US" sz="2000" u="sng">
                          <a:effectLst/>
                        </a:rPr>
                        <a:t>stop watch</a:t>
                      </a:r>
                      <a:r>
                        <a:rPr lang="en-US" sz="2000">
                          <a:effectLst/>
                        </a:rPr>
                        <a:t>. </a:t>
                      </a:r>
                      <a:endParaRPr lang="en-US" sz="16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</a:rPr>
                        <a:t>D</a:t>
                      </a:r>
                      <a:endParaRPr lang="en-US" sz="1600" b="1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121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None/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r>
                        <a:rPr lang="en-US" sz="1200" dirty="0" smtClean="0">
                          <a:effectLst/>
                        </a:rPr>
                        <a:t>8</a:t>
                      </a:r>
                      <a:endParaRPr lang="en-US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When you knocked on the door, was there any </a:t>
                      </a:r>
                      <a:r>
                        <a:rPr lang="en-US" sz="2000" u="sng" dirty="0">
                          <a:effectLst/>
                        </a:rPr>
                        <a:t>response</a:t>
                      </a:r>
                      <a:r>
                        <a:rPr lang="en-US" sz="2000" dirty="0">
                          <a:effectLst/>
                        </a:rPr>
                        <a:t>?</a:t>
                      </a:r>
                      <a:endParaRPr lang="en-US" sz="1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C</a:t>
                      </a:r>
                      <a:endParaRPr lang="en-US" sz="1600" b="1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29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594360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© Materials copyrighted by the University of Louisville. </a:t>
            </a:r>
            <a:endParaRPr lang="en-US" dirty="0" smtClean="0"/>
          </a:p>
          <a:p>
            <a:r>
              <a:rPr lang="en-US" dirty="0" smtClean="0"/>
              <a:t>Educators </a:t>
            </a:r>
            <a:r>
              <a:rPr lang="en-US" dirty="0"/>
              <a:t>are free to use these materials with the proper acknowledgement of source.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9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vocabulary of the week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4724400" cy="467868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/>
              <a:t>: </a:t>
            </a:r>
            <a:r>
              <a:rPr lang="en-US" b="1" dirty="0" smtClean="0"/>
              <a:t>stimulus/stimuli </a:t>
            </a:r>
            <a:r>
              <a:rPr lang="en-US" dirty="0" smtClean="0"/>
              <a:t>(n)</a:t>
            </a:r>
          </a:p>
          <a:p>
            <a:pPr marL="114300" indent="0">
              <a:buNone/>
            </a:pPr>
            <a:endParaRPr lang="en-US" u="sng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something </a:t>
            </a:r>
            <a:r>
              <a:rPr lang="en-US" dirty="0"/>
              <a:t>that causes your senses to </a:t>
            </a:r>
            <a:r>
              <a:rPr lang="en-US" dirty="0" smtClean="0"/>
              <a:t>respond </a:t>
            </a:r>
            <a:r>
              <a:rPr lang="en-US" sz="1800" dirty="0" smtClean="0"/>
              <a:t>(</a:t>
            </a:r>
            <a:r>
              <a:rPr lang="en-US" sz="1800" i="1" dirty="0" smtClean="0"/>
              <a:t>light </a:t>
            </a:r>
            <a:r>
              <a:rPr lang="en-US" sz="1800" i="1" dirty="0"/>
              <a:t>is the stimulus for </a:t>
            </a:r>
            <a:r>
              <a:rPr lang="en-US" sz="1800" i="1" dirty="0" smtClean="0"/>
              <a:t>sight</a:t>
            </a:r>
            <a:r>
              <a:rPr lang="en-US" sz="1800" dirty="0" smtClean="0"/>
              <a:t>;  </a:t>
            </a:r>
            <a:r>
              <a:rPr lang="en-US" sz="1800" i="1" dirty="0" smtClean="0"/>
              <a:t>sound </a:t>
            </a:r>
            <a:r>
              <a:rPr lang="en-US" sz="1800" i="1" dirty="0"/>
              <a:t>is the stimulus for </a:t>
            </a:r>
            <a:r>
              <a:rPr lang="en-US" sz="1800" i="1" dirty="0" smtClean="0"/>
              <a:t>hearing</a:t>
            </a:r>
            <a:r>
              <a:rPr lang="en-US" sz="1800" dirty="0" smtClean="0"/>
              <a:t>)</a:t>
            </a:r>
            <a:endParaRPr lang="en-US" sz="800" dirty="0"/>
          </a:p>
          <a:p>
            <a:pPr marL="114300" indent="0">
              <a:buNone/>
            </a:pPr>
            <a:endParaRPr lang="en-US" sz="800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0" y="1447800"/>
            <a:ext cx="3733800" cy="4953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 smtClean="0"/>
              <a:t>: </a:t>
            </a:r>
            <a:r>
              <a:rPr lang="en-US" b="1" dirty="0" smtClean="0"/>
              <a:t>response</a:t>
            </a:r>
            <a:r>
              <a:rPr lang="en-US" dirty="0" smtClean="0"/>
              <a:t> </a:t>
            </a:r>
            <a:r>
              <a:rPr lang="en-US" dirty="0"/>
              <a:t>(n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/>
              <a:t>: a reaction to stimuli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sz="2000" i="1" dirty="0" smtClean="0"/>
              <a:t> </a:t>
            </a:r>
            <a:endParaRPr lang="en-US" sz="20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038600"/>
            <a:ext cx="6775373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924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of the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36192"/>
            <a:ext cx="44958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 smtClean="0"/>
              <a:t>: </a:t>
            </a:r>
            <a:r>
              <a:rPr lang="en-US" b="1" dirty="0"/>
              <a:t>reflex </a:t>
            </a:r>
            <a:r>
              <a:rPr lang="en-US" dirty="0"/>
              <a:t>(</a:t>
            </a:r>
            <a:r>
              <a:rPr lang="en-US" dirty="0" smtClean="0"/>
              <a:t>n</a:t>
            </a:r>
            <a:r>
              <a:rPr lang="en-US" dirty="0"/>
              <a:t>)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/>
              <a:t>an unconscious response to stimuli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536192"/>
            <a:ext cx="32004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Draw: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733800" cy="3175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493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of the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36192"/>
            <a:ext cx="44958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/>
              <a:t>:</a:t>
            </a:r>
            <a:r>
              <a:rPr lang="en-US" b="1" dirty="0"/>
              <a:t> </a:t>
            </a:r>
            <a:r>
              <a:rPr lang="en-US" b="1" dirty="0" smtClean="0"/>
              <a:t>to estimate </a:t>
            </a:r>
            <a:r>
              <a:rPr lang="en-US" dirty="0"/>
              <a:t>(v) 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/>
              <a:t>to make a thoughtful guess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536192"/>
            <a:ext cx="32004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Draw: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00" y="4139247"/>
            <a:ext cx="2445385" cy="1420495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438400"/>
            <a:ext cx="2514600" cy="3650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3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of the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36192"/>
            <a:ext cx="44958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 smtClean="0"/>
              <a:t>: </a:t>
            </a:r>
            <a:r>
              <a:rPr lang="en-US" b="1" dirty="0"/>
              <a:t>brakes </a:t>
            </a:r>
            <a:r>
              <a:rPr lang="en-US" dirty="0"/>
              <a:t>(n</a:t>
            </a:r>
            <a:r>
              <a:rPr lang="en-US" dirty="0" smtClean="0"/>
              <a:t>, </a:t>
            </a:r>
            <a:r>
              <a:rPr lang="en-US" dirty="0" err="1" smtClean="0"/>
              <a:t>pl</a:t>
            </a:r>
            <a:r>
              <a:rPr lang="en-US" dirty="0" smtClean="0"/>
              <a:t>)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/>
              <a:t>the part of a car or bicycle that you use to decelerate or stop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536192"/>
            <a:ext cx="32004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Draw: </a:t>
            </a:r>
            <a:r>
              <a:rPr lang="en-US" dirty="0" smtClean="0"/>
              <a:t> </a:t>
            </a: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90800"/>
            <a:ext cx="340042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132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Meet someone who speaks your language and…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Explain your definitions &amp; drawings </a:t>
            </a:r>
            <a:r>
              <a:rPr lang="en-US" sz="2800" b="1" dirty="0" smtClean="0"/>
              <a:t>using your native language</a:t>
            </a:r>
            <a:r>
              <a:rPr lang="en-US" sz="2800" dirty="0" smtClean="0"/>
              <a:t> for these words: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3200" dirty="0" smtClean="0"/>
              <a:t>stimulus/response</a:t>
            </a:r>
            <a:endParaRPr lang="en-US" sz="3200" dirty="0"/>
          </a:p>
          <a:p>
            <a:r>
              <a:rPr lang="en-US" sz="3200" dirty="0"/>
              <a:t>reflex</a:t>
            </a:r>
          </a:p>
          <a:p>
            <a:r>
              <a:rPr lang="en-US" sz="3200" dirty="0"/>
              <a:t>estimate </a:t>
            </a:r>
          </a:p>
          <a:p>
            <a:r>
              <a:rPr lang="en-US" sz="3200" dirty="0"/>
              <a:t>brakes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vocabulary of the week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536192"/>
            <a:ext cx="44958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 smtClean="0"/>
              <a:t>: </a:t>
            </a:r>
            <a:r>
              <a:rPr lang="en-US" b="1" dirty="0"/>
              <a:t>stop watch </a:t>
            </a:r>
            <a:r>
              <a:rPr lang="en-US" dirty="0"/>
              <a:t>(n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/>
              <a:t>a clock or device that is used to measure time in hundredths of seconds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76800" y="1536192"/>
            <a:ext cx="3200400" cy="4590288"/>
          </a:xfrm>
        </p:spPr>
        <p:txBody>
          <a:bodyPr/>
          <a:lstStyle/>
          <a:p>
            <a:pPr marL="114300" indent="0">
              <a:buNone/>
            </a:pPr>
            <a:r>
              <a:rPr lang="en-US" dirty="0"/>
              <a:t>Draw: 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4013" y="2447924"/>
            <a:ext cx="2736680" cy="311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52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</a:t>
            </a:r>
            <a:r>
              <a:rPr lang="en-US" dirty="0"/>
              <a:t>vocabulary of the week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3886200" cy="467868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/>
              <a:t>: vertical</a:t>
            </a:r>
            <a:endParaRPr lang="en-US" dirty="0" smtClean="0"/>
          </a:p>
          <a:p>
            <a:pPr marL="114300" indent="0">
              <a:buNone/>
            </a:pPr>
            <a:endParaRPr lang="en-US" u="sng" dirty="0" smtClean="0"/>
          </a:p>
          <a:p>
            <a:pPr marL="114300" indent="0">
              <a:buNone/>
            </a:pPr>
            <a:endParaRPr lang="en-US" sz="4000" u="sng" dirty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 smtClean="0"/>
              <a:t>: </a:t>
            </a:r>
            <a:r>
              <a:rPr lang="en-US" dirty="0"/>
              <a:t>positioned up and down </a:t>
            </a:r>
            <a:r>
              <a:rPr lang="en-US" sz="1400" dirty="0"/>
              <a:t>(going straight up)</a:t>
            </a:r>
            <a:endParaRPr lang="en-US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sz="2000" i="1" u="sng" dirty="0"/>
          </a:p>
          <a:p>
            <a:pPr marL="114300" indent="0">
              <a:buNone/>
            </a:pPr>
            <a:endParaRPr lang="en-US" sz="2000" i="1" u="sng" dirty="0" smtClean="0"/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4648200" cy="4953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u="sng" dirty="0" smtClean="0"/>
              <a:t>Term</a:t>
            </a:r>
            <a:r>
              <a:rPr lang="en-US" dirty="0" smtClean="0"/>
              <a:t>: horizontal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sz="4000" dirty="0" smtClean="0"/>
          </a:p>
          <a:p>
            <a:pPr marL="114300" indent="0">
              <a:buNone/>
            </a:pPr>
            <a:r>
              <a:rPr lang="en-US" u="sng" dirty="0" smtClean="0"/>
              <a:t>Definition</a:t>
            </a:r>
            <a:r>
              <a:rPr lang="en-US" dirty="0"/>
              <a:t>: positioned from side to side </a:t>
            </a:r>
            <a:r>
              <a:rPr lang="en-US" sz="1400" dirty="0"/>
              <a:t>(parallel to the ground)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sz="800" dirty="0" smtClean="0"/>
          </a:p>
          <a:p>
            <a:pPr marL="114300" indent="0">
              <a:buNone/>
            </a:pPr>
            <a:r>
              <a:rPr lang="en-US" sz="2000" i="1" dirty="0" smtClean="0"/>
              <a:t> </a:t>
            </a:r>
            <a:endParaRPr lang="en-US" sz="2000" dirty="0"/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391" y="4267200"/>
            <a:ext cx="4210050" cy="2409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1398104"/>
            <a:ext cx="838200" cy="1628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035" y="1398104"/>
            <a:ext cx="914400" cy="1642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932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422</TotalTime>
  <Words>957</Words>
  <Application>Microsoft Office PowerPoint</Application>
  <PresentationFormat>On-screen Show (4:3)</PresentationFormat>
  <Paragraphs>251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Monday</vt:lpstr>
      <vt:lpstr>Key vocabulary of the week</vt:lpstr>
      <vt:lpstr>Key vocabulary of the week</vt:lpstr>
      <vt:lpstr>Key vocabulary of the week</vt:lpstr>
      <vt:lpstr>Key vocabulary of the week</vt:lpstr>
      <vt:lpstr>Key vocabulary of the week</vt:lpstr>
      <vt:lpstr>Meet someone who speaks your language and…</vt:lpstr>
      <vt:lpstr>Key vocabulary of the week</vt:lpstr>
      <vt:lpstr>Key vocabulary of the week</vt:lpstr>
      <vt:lpstr>PowerPoint Presentation</vt:lpstr>
      <vt:lpstr>Meet someone who speaks your language and…</vt:lpstr>
      <vt:lpstr>At home</vt:lpstr>
      <vt:lpstr>Tuesday</vt:lpstr>
      <vt:lpstr>Picture Match</vt:lpstr>
      <vt:lpstr>At home</vt:lpstr>
      <vt:lpstr>Wednesday</vt:lpstr>
      <vt:lpstr>Card Game</vt:lpstr>
      <vt:lpstr>At home</vt:lpstr>
      <vt:lpstr>Thursday</vt:lpstr>
      <vt:lpstr>Jeopardy: Round 1</vt:lpstr>
      <vt:lpstr>Jeopardy: Round 2</vt:lpstr>
      <vt:lpstr>Homework: Spelling Pyramid</vt:lpstr>
      <vt:lpstr>Friday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vocabulary of the week</dc:title>
  <dc:creator>Yuliya</dc:creator>
  <cp:lastModifiedBy>McGuffey,Paula F</cp:lastModifiedBy>
  <cp:revision>45</cp:revision>
  <dcterms:created xsi:type="dcterms:W3CDTF">2006-08-16T00:00:00Z</dcterms:created>
  <dcterms:modified xsi:type="dcterms:W3CDTF">2013-08-23T22:38:20Z</dcterms:modified>
</cp:coreProperties>
</file>