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64" r:id="rId2"/>
    <p:sldId id="256" r:id="rId3"/>
    <p:sldId id="257" r:id="rId4"/>
    <p:sldId id="286" r:id="rId5"/>
    <p:sldId id="283" r:id="rId6"/>
    <p:sldId id="284" r:id="rId7"/>
    <p:sldId id="280" r:id="rId8"/>
    <p:sldId id="276" r:id="rId9"/>
    <p:sldId id="265" r:id="rId10"/>
    <p:sldId id="281" r:id="rId11"/>
    <p:sldId id="277" r:id="rId12"/>
    <p:sldId id="278" r:id="rId13"/>
    <p:sldId id="282" r:id="rId14"/>
    <p:sldId id="271" r:id="rId15"/>
    <p:sldId id="272" r:id="rId16"/>
    <p:sldId id="273" r:id="rId17"/>
    <p:sldId id="279" r:id="rId18"/>
    <p:sldId id="274" r:id="rId19"/>
    <p:sldId id="27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8" autoAdjust="0"/>
  </p:normalViewPr>
  <p:slideViewPr>
    <p:cSldViewPr>
      <p:cViewPr>
        <p:scale>
          <a:sx n="96" d="100"/>
          <a:sy n="96" d="100"/>
        </p:scale>
        <p:origin x="-9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8195A-F731-4AC8-9CAC-E4F02A29A4EA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6FFB-1DE6-4575-A68C-0B980A331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Rb5PSxJer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Materials:</a:t>
            </a:r>
          </a:p>
          <a:p>
            <a:r>
              <a:rPr lang="en-US" dirty="0" smtClean="0"/>
              <a:t>Vocabulary journal (hand</a:t>
            </a:r>
            <a:r>
              <a:rPr lang="en-US" baseline="0" dirty="0" smtClean="0"/>
              <a:t> outs)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nice You Tube clip to demonstrate this: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http://www.youtube.com/watch?v=DRb5PSxJerM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is often confused with mass: Weight is expressed in Kilograms, but it should be expressed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Newtons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Materials:</a:t>
            </a:r>
          </a:p>
          <a:p>
            <a:r>
              <a:rPr lang="en-US" dirty="0" smtClean="0"/>
              <a:t>1 picture</a:t>
            </a:r>
            <a:r>
              <a:rPr lang="en-US" baseline="0" dirty="0" smtClean="0"/>
              <a:t> board per 2 students</a:t>
            </a:r>
          </a:p>
          <a:p>
            <a:r>
              <a:rPr lang="en-US" baseline="0" dirty="0" smtClean="0"/>
              <a:t>1 set of cut out words per 2 students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Materials: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set of cards per 4 students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</a:p>
          <a:p>
            <a:r>
              <a:rPr lang="en-US" dirty="0" smtClean="0"/>
              <a:t>One set of words from the “Card Game”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5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</a:t>
            </a:r>
            <a:r>
              <a:rPr lang="en-US" dirty="0" smtClean="0"/>
              <a:t>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Write </a:t>
            </a:r>
            <a:r>
              <a:rPr lang="en-US" dirty="0"/>
              <a:t>1-2 sentences using the </a:t>
            </a:r>
            <a:r>
              <a:rPr lang="en-US" dirty="0" smtClean="0"/>
              <a:t>words from the 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Write 1-2 </a:t>
            </a:r>
            <a:r>
              <a:rPr lang="en-US" dirty="0"/>
              <a:t>sentences using the words from the spelling </a:t>
            </a:r>
            <a:r>
              <a:rPr lang="en-US" dirty="0" smtClean="0"/>
              <a:t>pyramid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Get ready for the quiz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20574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amount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</a:t>
            </a:r>
            <a:endParaRPr lang="en-US" dirty="0"/>
          </a:p>
          <a:p>
            <a:r>
              <a:rPr lang="en-US" b="1" dirty="0"/>
              <a:t>am</a:t>
            </a:r>
            <a:endParaRPr lang="en-US" dirty="0"/>
          </a:p>
          <a:p>
            <a:r>
              <a:rPr lang="en-US" b="1" dirty="0" err="1"/>
              <a:t>amo</a:t>
            </a:r>
            <a:endParaRPr lang="en-US" dirty="0"/>
          </a:p>
          <a:p>
            <a:r>
              <a:rPr lang="en-US" b="1" dirty="0" err="1"/>
              <a:t>amou</a:t>
            </a:r>
            <a:endParaRPr lang="en-US" dirty="0"/>
          </a:p>
          <a:p>
            <a:r>
              <a:rPr lang="en-US" b="1" dirty="0" err="1"/>
              <a:t>amoun</a:t>
            </a:r>
            <a:endParaRPr lang="en-US" dirty="0"/>
          </a:p>
          <a:p>
            <a:r>
              <a:rPr lang="en-US" b="1" dirty="0" smtClean="0"/>
              <a:t>amount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69965"/>
              </p:ext>
            </p:extLst>
          </p:nvPr>
        </p:nvGraphicFramePr>
        <p:xfrm>
          <a:off x="304800" y="533393"/>
          <a:ext cx="8487863" cy="5841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"/>
                <a:gridCol w="6755342"/>
                <a:gridCol w="667467"/>
                <a:gridCol w="760254"/>
              </a:tblGrid>
              <a:tr h="30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Sentence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Letter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Correct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7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car that is slowing down is </a:t>
                      </a:r>
                      <a:r>
                        <a:rPr lang="en-US" sz="2000" u="sng">
                          <a:effectLst/>
                        </a:rPr>
                        <a:t>decelerating</a:t>
                      </a:r>
                      <a:r>
                        <a:rPr lang="en-US" sz="2000">
                          <a:effectLst/>
                        </a:rPr>
                        <a:t>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7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 say that a car is accelerating because its </a:t>
                      </a:r>
                      <a:r>
                        <a:rPr lang="en-US" sz="2000" u="sng">
                          <a:effectLst/>
                        </a:rPr>
                        <a:t>velocity</a:t>
                      </a:r>
                      <a:r>
                        <a:rPr lang="en-US" sz="2000">
                          <a:effectLst/>
                        </a:rPr>
                        <a:t> is increasing.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90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Smashing your face against the windshield when your car </a:t>
                      </a:r>
                      <a:r>
                        <a:rPr lang="en-US" sz="2000" dirty="0" smtClean="0">
                          <a:effectLst/>
                        </a:rPr>
                        <a:t>hits </a:t>
                      </a:r>
                      <a:r>
                        <a:rPr lang="en-US" sz="2000" dirty="0">
                          <a:effectLst/>
                        </a:rPr>
                        <a:t>a wall is an example of </a:t>
                      </a:r>
                      <a:r>
                        <a:rPr lang="en-US" sz="2000" u="sng" dirty="0">
                          <a:effectLst/>
                        </a:rPr>
                        <a:t>inertia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7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amount of matter in an object is called </a:t>
                      </a:r>
                      <a:r>
                        <a:rPr lang="en-US" sz="2000" u="sng">
                          <a:effectLst/>
                        </a:rPr>
                        <a:t>mass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7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car moving with no change in speed is moving at </a:t>
                      </a:r>
                      <a:r>
                        <a:rPr lang="en-US" sz="2000" u="sng">
                          <a:effectLst/>
                        </a:rPr>
                        <a:t>constant speed.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7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 the moon, the </a:t>
                      </a:r>
                      <a:r>
                        <a:rPr lang="en-US" sz="2000" u="sng" dirty="0">
                          <a:effectLst/>
                        </a:rPr>
                        <a:t>weight</a:t>
                      </a:r>
                      <a:r>
                        <a:rPr lang="en-US" sz="2000" dirty="0">
                          <a:effectLst/>
                        </a:rPr>
                        <a:t> of an astronaut is </a:t>
                      </a:r>
                      <a:r>
                        <a:rPr lang="en-US" sz="2000">
                          <a:effectLst/>
                        </a:rPr>
                        <a:t>equal </a:t>
                      </a:r>
                      <a:r>
                        <a:rPr lang="en-US" sz="2000" smtClean="0">
                          <a:effectLst/>
                        </a:rPr>
                        <a:t>to his </a:t>
                      </a:r>
                      <a:r>
                        <a:rPr lang="en-US" sz="2000" dirty="0">
                          <a:effectLst/>
                        </a:rPr>
                        <a:t>mass. 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904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When you move furniture, </a:t>
                      </a:r>
                      <a:r>
                        <a:rPr lang="en-US" sz="2000" u="sng">
                          <a:effectLst/>
                        </a:rPr>
                        <a:t>friction</a:t>
                      </a:r>
                      <a:r>
                        <a:rPr lang="en-US" sz="2000">
                          <a:effectLst/>
                        </a:rPr>
                        <a:t> makes it difficult to slide (move) heavy objects across a room.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D.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79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car that is increasing its speed is </a:t>
                      </a:r>
                      <a:r>
                        <a:rPr lang="en-US" sz="2000" u="sng">
                          <a:effectLst/>
                        </a:rPr>
                        <a:t>accelerating.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Velocity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Inertia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Mass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Weight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Friction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Additional </a:t>
            </a:r>
            <a:r>
              <a:rPr lang="en-US" sz="3600" i="1" dirty="0" smtClean="0"/>
              <a:t>words from previous weeks</a:t>
            </a:r>
            <a:r>
              <a:rPr lang="en-US" sz="3600" dirty="0" smtClean="0"/>
              <a:t>:</a:t>
            </a:r>
          </a:p>
          <a:p>
            <a:r>
              <a:rPr lang="en-US" sz="3600" b="1" dirty="0" smtClean="0"/>
              <a:t>acceleration/deceleration </a:t>
            </a:r>
          </a:p>
          <a:p>
            <a:r>
              <a:rPr lang="en-US" sz="3600" b="1" dirty="0" smtClean="0"/>
              <a:t>constant </a:t>
            </a:r>
            <a:r>
              <a:rPr lang="en-US" sz="3600" b="1" dirty="0"/>
              <a:t>speed </a:t>
            </a:r>
            <a:endParaRPr lang="en-US" sz="3600" b="1" dirty="0" smtClean="0"/>
          </a:p>
          <a:p>
            <a:r>
              <a:rPr lang="en-US" sz="3600" b="1" dirty="0" smtClean="0"/>
              <a:t>elastic/inelastic collision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715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velocity (n)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the speed and direction of a moving object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932891"/>
              </p:ext>
            </p:extLst>
          </p:nvPr>
        </p:nvGraphicFramePr>
        <p:xfrm>
          <a:off x="6248400" y="1600200"/>
          <a:ext cx="21812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4" imgW="2180952" imgH="1380952" progId="Paint.Picture">
                  <p:embed/>
                </p:oleObj>
              </mc:Choice>
              <mc:Fallback>
                <p:oleObj name="Bitmap Image" r:id="rId4" imgW="2180952" imgH="13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2181225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10149"/>
              </p:ext>
            </p:extLst>
          </p:nvPr>
        </p:nvGraphicFramePr>
        <p:xfrm>
          <a:off x="761999" y="4267200"/>
          <a:ext cx="376210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6" imgW="4715533" imgH="1523810" progId="Paint.Picture">
                  <p:embed/>
                </p:oleObj>
              </mc:Choice>
              <mc:Fallback>
                <p:oleObj name="Bitmap Image" r:id="rId6" imgW="4715533" imgH="15238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4267200"/>
                        <a:ext cx="3762103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6955"/>
              </p:ext>
            </p:extLst>
          </p:nvPr>
        </p:nvGraphicFramePr>
        <p:xfrm>
          <a:off x="6172200" y="3352800"/>
          <a:ext cx="2209800" cy="277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8" imgW="1961905" imgH="2457143" progId="Paint.Picture">
                  <p:embed/>
                </p:oleObj>
              </mc:Choice>
              <mc:Fallback>
                <p:oleObj name="Bitmap Image" r:id="rId8" imgW="1961905" imgH="245714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352800"/>
                        <a:ext cx="2209800" cy="2771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3886200" cy="55168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mass (n)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b="1" dirty="0"/>
              <a:t>the amount of matter in an </a:t>
            </a:r>
            <a:r>
              <a:rPr lang="en-US" b="1" dirty="0" smtClean="0"/>
              <a:t>object</a:t>
            </a:r>
          </a:p>
          <a:p>
            <a:pPr marL="114300" indent="0">
              <a:buNone/>
            </a:pPr>
            <a:endParaRPr lang="en-US" sz="800" b="1" dirty="0" smtClean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400" dirty="0" smtClean="0"/>
              <a:t>expressed </a:t>
            </a:r>
            <a:r>
              <a:rPr lang="en-US" sz="2400" dirty="0"/>
              <a:t>in </a:t>
            </a:r>
            <a:r>
              <a:rPr lang="en-US" sz="2400" b="1" dirty="0"/>
              <a:t>Kilograms</a:t>
            </a:r>
            <a:r>
              <a:rPr lang="en-US" sz="2400" dirty="0"/>
              <a:t> (kg)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685800"/>
            <a:ext cx="48006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weight (n)</a:t>
            </a: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b="1" dirty="0" smtClean="0"/>
              <a:t>the </a:t>
            </a:r>
            <a:r>
              <a:rPr lang="en-US" b="1" dirty="0"/>
              <a:t>force of gravity pulling the mass </a:t>
            </a:r>
            <a:r>
              <a:rPr lang="en-US" b="1" dirty="0" smtClean="0"/>
              <a:t>down</a:t>
            </a:r>
          </a:p>
          <a:p>
            <a:pPr marL="114300" indent="0">
              <a:buNone/>
            </a:pPr>
            <a:endParaRPr lang="en-US" sz="800" b="1" dirty="0" smtClean="0"/>
          </a:p>
          <a:p>
            <a:pPr marL="571500" indent="-457200">
              <a:buFont typeface="Wingdings" pitchFamily="2" charset="2"/>
              <a:buChar char="Ø"/>
            </a:pPr>
            <a:r>
              <a:rPr lang="en-US" sz="2400" dirty="0"/>
              <a:t>expressed in </a:t>
            </a:r>
            <a:r>
              <a:rPr lang="en-US" sz="2400" b="1" dirty="0" err="1" smtClean="0"/>
              <a:t>Newtons</a:t>
            </a:r>
            <a:r>
              <a:rPr lang="en-US" sz="2400" dirty="0"/>
              <a:t> </a:t>
            </a:r>
            <a:r>
              <a:rPr lang="en-US" sz="2400" dirty="0" smtClean="0"/>
              <a:t>(N</a:t>
            </a:r>
            <a:r>
              <a:rPr lang="en-US" sz="2400" dirty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25196"/>
              </p:ext>
            </p:extLst>
          </p:nvPr>
        </p:nvGraphicFramePr>
        <p:xfrm>
          <a:off x="914400" y="46482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4" imgW="3801006" imgH="2523810" progId="Paint.Picture">
                  <p:embed/>
                </p:oleObj>
              </mc:Choice>
              <mc:Fallback>
                <p:oleObj name="Bitmap Image" r:id="rId4" imgW="3801006" imgH="25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2514600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6776"/>
              </p:ext>
            </p:extLst>
          </p:nvPr>
        </p:nvGraphicFramePr>
        <p:xfrm>
          <a:off x="4343400" y="3505200"/>
          <a:ext cx="4607103" cy="313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6" imgW="6276190" imgH="4258269" progId="Paint.Picture">
                  <p:embed/>
                </p:oleObj>
              </mc:Choice>
              <mc:Fallback>
                <p:oleObj name="Bitmap Image" r:id="rId6" imgW="6276190" imgH="425826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4607103" cy="313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inertia (n)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b="1" dirty="0"/>
              <a:t>an object’s resistance to changes in velocity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26150"/>
              </p:ext>
            </p:extLst>
          </p:nvPr>
        </p:nvGraphicFramePr>
        <p:xfrm>
          <a:off x="5638800" y="2362200"/>
          <a:ext cx="2438400" cy="290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4" imgW="2847619" imgH="3390476" progId="Paint.Picture">
                  <p:embed/>
                </p:oleObj>
              </mc:Choice>
              <mc:Fallback>
                <p:oleObj name="Bitmap Image" r:id="rId4" imgW="2847619" imgH="33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2438400" cy="2902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14584"/>
              </p:ext>
            </p:extLst>
          </p:nvPr>
        </p:nvGraphicFramePr>
        <p:xfrm>
          <a:off x="914400" y="4038600"/>
          <a:ext cx="3886200" cy="225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6" imgW="4296375" imgH="2486372" progId="Paint.Picture">
                  <p:embed/>
                </p:oleObj>
              </mc:Choice>
              <mc:Fallback>
                <p:oleObj name="Bitmap Image" r:id="rId6" imgW="4296375" imgH="248637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3886200" cy="2253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1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friction (n)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b="1" dirty="0"/>
              <a:t>the force that is created when two surfaces rub together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300044"/>
              </p:ext>
            </p:extLst>
          </p:nvPr>
        </p:nvGraphicFramePr>
        <p:xfrm>
          <a:off x="5334000" y="2514600"/>
          <a:ext cx="236774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4" imgW="2895238" imgH="3457143" progId="Paint.Picture">
                  <p:embed/>
                </p:oleObj>
              </mc:Choice>
              <mc:Fallback>
                <p:oleObj name="Bitmap Image" r:id="rId4" imgW="2895238" imgH="34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2367749" cy="281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6314"/>
              </p:ext>
            </p:extLst>
          </p:nvPr>
        </p:nvGraphicFramePr>
        <p:xfrm>
          <a:off x="762000" y="4038600"/>
          <a:ext cx="3657600" cy="241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6" imgW="4095238" imgH="2704762" progId="Paint.Picture">
                  <p:embed/>
                </p:oleObj>
              </mc:Choice>
              <mc:Fallback>
                <p:oleObj name="Bitmap Image" r:id="rId6" imgW="4095238" imgH="27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8600"/>
                        <a:ext cx="3657600" cy="2418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1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353</TotalTime>
  <Words>875</Words>
  <Application>Microsoft Office PowerPoint</Application>
  <PresentationFormat>On-screen Show (4:3)</PresentationFormat>
  <Paragraphs>196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Bitmap Image</vt:lpstr>
      <vt:lpstr>Monday</vt:lpstr>
      <vt:lpstr>Key vocabulary of the week</vt:lpstr>
      <vt:lpstr>Key vocabulary of the week</vt:lpstr>
      <vt:lpstr>PowerPoint Presentation</vt:lpstr>
      <vt:lpstr>Key vocabulary of the week</vt:lpstr>
      <vt:lpstr>Key vocabulary of the week</vt:lpstr>
      <vt:lpstr>At home</vt:lpstr>
      <vt:lpstr>Tuesday</vt:lpstr>
      <vt:lpstr>Picture Match</vt:lpstr>
      <vt:lpstr>At home</vt:lpstr>
      <vt:lpstr>Wednesday</vt:lpstr>
      <vt:lpstr>Card Game</vt:lpstr>
      <vt:lpstr>At home</vt:lpstr>
      <vt:lpstr>Thursday</vt:lpstr>
      <vt:lpstr>Jeopardy: Round 1</vt:lpstr>
      <vt:lpstr>Jeopardy: Round 2</vt:lpstr>
      <vt:lpstr>Homework: Spelling Pyramid</vt:lpstr>
      <vt:lpstr>Friday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37</cp:revision>
  <cp:lastPrinted>2012-11-09T03:39:02Z</cp:lastPrinted>
  <dcterms:created xsi:type="dcterms:W3CDTF">2006-08-16T00:00:00Z</dcterms:created>
  <dcterms:modified xsi:type="dcterms:W3CDTF">2013-08-23T22:28:59Z</dcterms:modified>
</cp:coreProperties>
</file>