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64" r:id="rId2"/>
    <p:sldId id="256" r:id="rId3"/>
    <p:sldId id="257" r:id="rId4"/>
    <p:sldId id="258" r:id="rId5"/>
    <p:sldId id="278" r:id="rId6"/>
    <p:sldId id="261" r:id="rId7"/>
    <p:sldId id="259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21" autoAdjust="0"/>
  </p:normalViewPr>
  <p:slideViewPr>
    <p:cSldViewPr>
      <p:cViewPr>
        <p:scale>
          <a:sx n="96" d="100"/>
          <a:sy n="96" d="100"/>
        </p:scale>
        <p:origin x="-9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 for Pictionary: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Materials for Option 2: 1 cut-out word per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1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Pictionary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Charades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arms, legs, and bodies to show that you know the meaning of the key word.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Option 1</a:t>
            </a:r>
            <a:r>
              <a:rPr lang="en-US" dirty="0"/>
              <a:t>: Teacher calls the words, kids standing next to their desks show what the word means with their hands, motions, body language.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Option 2: </a:t>
            </a:r>
            <a:r>
              <a:rPr lang="en-US" dirty="0"/>
              <a:t>Teacher give a word to each table, the table creates the charade, the class </a:t>
            </a:r>
            <a:r>
              <a:rPr lang="en-US" dirty="0" smtClean="0"/>
              <a:t>guesses.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Spelling P</a:t>
            </a:r>
            <a:r>
              <a:rPr lang="en-US" dirty="0" smtClean="0"/>
              <a:t>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Using the example on your hand-out, build the </a:t>
            </a:r>
            <a:r>
              <a:rPr lang="en-US" dirty="0"/>
              <a:t>Spelling </a:t>
            </a:r>
            <a:r>
              <a:rPr lang="en-US" dirty="0" smtClean="0"/>
              <a:t>pyramid for each key word: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Working with a partner, write </a:t>
            </a:r>
            <a:r>
              <a:rPr lang="en-US" dirty="0" smtClean="0"/>
              <a:t>1-2 </a:t>
            </a:r>
            <a:r>
              <a:rPr lang="en-US" dirty="0"/>
              <a:t>sentences using the words from the spelling pyramid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2590800"/>
            <a:ext cx="266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Amount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a</a:t>
            </a:r>
            <a:endParaRPr lang="en-US" dirty="0"/>
          </a:p>
          <a:p>
            <a:r>
              <a:rPr lang="en-US" b="1" dirty="0"/>
              <a:t>am</a:t>
            </a:r>
            <a:endParaRPr lang="en-US" dirty="0"/>
          </a:p>
          <a:p>
            <a:r>
              <a:rPr lang="en-US" b="1" dirty="0" err="1"/>
              <a:t>amo</a:t>
            </a:r>
            <a:endParaRPr lang="en-US" dirty="0"/>
          </a:p>
          <a:p>
            <a:r>
              <a:rPr lang="en-US" b="1" dirty="0" err="1"/>
              <a:t>amou</a:t>
            </a:r>
            <a:endParaRPr lang="en-US" dirty="0"/>
          </a:p>
          <a:p>
            <a:r>
              <a:rPr lang="en-US" b="1" dirty="0" err="1"/>
              <a:t>amoun</a:t>
            </a:r>
            <a:endParaRPr lang="en-US" dirty="0"/>
          </a:p>
          <a:p>
            <a:r>
              <a:rPr lang="en-US" b="1" dirty="0"/>
              <a:t>amount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Card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82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“Jeopardy” </a:t>
            </a:r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Assess level of word understanding in the vocabulary 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61105844"/>
              </p:ext>
            </p:extLst>
          </p:nvPr>
        </p:nvGraphicFramePr>
        <p:xfrm>
          <a:off x="152400" y="304800"/>
          <a:ext cx="8839201" cy="6286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808"/>
                <a:gridCol w="6698792"/>
                <a:gridCol w="892147"/>
                <a:gridCol w="860454"/>
              </a:tblGrid>
              <a:tr h="357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#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Sentence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Letter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Correct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89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collision in which the objects bounce off of each other is called an </a:t>
                      </a:r>
                      <a:r>
                        <a:rPr lang="en-US" sz="2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elastic collision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1370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</a:rPr>
                        <a:t>2.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en-US" sz="2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stationary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object is an object at rest.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735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</a:rPr>
                        <a:t>3.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It gets a large </a:t>
                      </a:r>
                      <a:r>
                        <a:rPr lang="en-US" sz="2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amount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of force to get a large 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truck 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 move at high speed.  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735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</a:rPr>
                        <a:t>4.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She was hurt in a </a:t>
                      </a:r>
                      <a:r>
                        <a:rPr lang="en-US" sz="2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collision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with another player. 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</a:rPr>
                        <a:t>5.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collision in which the objects stick together is called an </a:t>
                      </a:r>
                      <a:r>
                        <a:rPr lang="en-US" sz="2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inelastic collision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735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</a:rPr>
                        <a:t>6.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law of </a:t>
                      </a:r>
                      <a:r>
                        <a:rPr lang="en-US" sz="2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conservation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of momentum states, “The total momentum before and after the collision are equal.” 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399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</a:rPr>
                        <a:t>7.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 </a:t>
                      </a:r>
                      <a:r>
                        <a:rPr lang="en-US" sz="2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elastic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object can return to its original form or size after being stretched. 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D.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735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</a:rPr>
                        <a:t>8. 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wagon 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gathered </a:t>
                      </a:r>
                      <a:r>
                        <a:rPr lang="en-US" sz="2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momentum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as it went down the hill. 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G.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2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0198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8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Momentum</a:t>
            </a:r>
            <a:endParaRPr lang="en-US" sz="3600" dirty="0"/>
          </a:p>
          <a:p>
            <a:r>
              <a:rPr lang="en-US" sz="3600" dirty="0" smtClean="0"/>
              <a:t>Collision</a:t>
            </a:r>
            <a:endParaRPr lang="en-US" sz="3600" dirty="0"/>
          </a:p>
          <a:p>
            <a:r>
              <a:rPr lang="en-US" sz="3600" dirty="0" smtClean="0"/>
              <a:t>Conserve</a:t>
            </a:r>
            <a:endParaRPr lang="en-US" sz="3600" dirty="0"/>
          </a:p>
          <a:p>
            <a:r>
              <a:rPr lang="en-US" sz="3600" dirty="0" smtClean="0"/>
              <a:t>Elastic/Elastic </a:t>
            </a:r>
            <a:r>
              <a:rPr lang="en-US" sz="3600" dirty="0"/>
              <a:t>collision</a:t>
            </a:r>
          </a:p>
          <a:p>
            <a:r>
              <a:rPr lang="en-US" sz="3600" dirty="0" smtClean="0"/>
              <a:t>Inelastic/Inelastic </a:t>
            </a:r>
            <a:r>
              <a:rPr lang="en-US" sz="3600" dirty="0"/>
              <a:t>collision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i="1" dirty="0"/>
              <a:t>Other important vocabulary</a:t>
            </a:r>
            <a:r>
              <a:rPr lang="en-US" sz="3600" dirty="0"/>
              <a:t>:</a:t>
            </a:r>
          </a:p>
          <a:p>
            <a:r>
              <a:rPr lang="en-US" sz="3200" dirty="0" smtClean="0"/>
              <a:t>Stationary  </a:t>
            </a:r>
            <a:r>
              <a:rPr lang="en-US" sz="3200" dirty="0"/>
              <a:t>= at rest, not moving</a:t>
            </a:r>
          </a:p>
          <a:p>
            <a:r>
              <a:rPr lang="en-US" sz="3200" dirty="0"/>
              <a:t>G</a:t>
            </a:r>
            <a:r>
              <a:rPr lang="en-US" sz="3200" dirty="0" smtClean="0"/>
              <a:t>ain </a:t>
            </a:r>
            <a:r>
              <a:rPr lang="en-US" sz="3200" dirty="0"/>
              <a:t>=  get bigger, to get more of something </a:t>
            </a:r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collision </a:t>
            </a:r>
            <a:r>
              <a:rPr lang="en-US" dirty="0"/>
              <a:t>(n</a:t>
            </a:r>
            <a:r>
              <a:rPr lang="en-US" dirty="0" smtClean="0"/>
              <a:t>)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when </a:t>
            </a:r>
            <a:r>
              <a:rPr lang="en-US" dirty="0"/>
              <a:t>two objects hit against each other 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i="1" dirty="0" smtClean="0"/>
              <a:t>To </a:t>
            </a:r>
            <a:r>
              <a:rPr lang="en-US" i="1" dirty="0"/>
              <a:t>collide (v) = 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870548"/>
              </p:ext>
            </p:extLst>
          </p:nvPr>
        </p:nvGraphicFramePr>
        <p:xfrm>
          <a:off x="6096000" y="1447800"/>
          <a:ext cx="2819400" cy="185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Bitmap Image" r:id="rId4" imgW="3742857" imgH="2476190" progId="Paint.Picture">
                  <p:embed/>
                </p:oleObj>
              </mc:Choice>
              <mc:Fallback>
                <p:oleObj name="Bitmap Image" r:id="rId4" imgW="3742857" imgH="247619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447800"/>
                        <a:ext cx="2819400" cy="1851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951869"/>
              </p:ext>
            </p:extLst>
          </p:nvPr>
        </p:nvGraphicFramePr>
        <p:xfrm>
          <a:off x="1600200" y="3657600"/>
          <a:ext cx="1981200" cy="1440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Bitmap Image" r:id="rId6" imgW="3381847" imgH="2467319" progId="Paint.Picture">
                  <p:embed/>
                </p:oleObj>
              </mc:Choice>
              <mc:Fallback>
                <p:oleObj name="Bitmap Image" r:id="rId6" imgW="3381847" imgH="2467319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57600"/>
                        <a:ext cx="1981200" cy="1440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581719"/>
              </p:ext>
            </p:extLst>
          </p:nvPr>
        </p:nvGraphicFramePr>
        <p:xfrm>
          <a:off x="5105400" y="3810000"/>
          <a:ext cx="393412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Bitmap Image" r:id="rId8" imgW="2980952" imgH="923810" progId="Paint.Picture">
                  <p:embed/>
                </p:oleObj>
              </mc:Choice>
              <mc:Fallback>
                <p:oleObj name="Bitmap Image" r:id="rId8" imgW="2980952" imgH="92381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810000"/>
                        <a:ext cx="3934120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93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/>
              <a:t>Term</a:t>
            </a:r>
            <a:r>
              <a:rPr lang="en-US" dirty="0"/>
              <a:t>: </a:t>
            </a:r>
            <a:r>
              <a:rPr lang="en-US" b="1" dirty="0"/>
              <a:t>momentum </a:t>
            </a:r>
            <a:r>
              <a:rPr lang="en-US" dirty="0"/>
              <a:t>(n</a:t>
            </a:r>
            <a:r>
              <a:rPr lang="en-US" dirty="0" smtClean="0"/>
              <a:t>)</a:t>
            </a:r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</a:t>
            </a:r>
            <a:r>
              <a:rPr lang="en-US" dirty="0" smtClean="0"/>
              <a:t>the </a:t>
            </a:r>
            <a:r>
              <a:rPr lang="en-US" dirty="0"/>
              <a:t>product of mass and velocity of an objet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Draw: 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023372"/>
              </p:ext>
            </p:extLst>
          </p:nvPr>
        </p:nvGraphicFramePr>
        <p:xfrm>
          <a:off x="4876800" y="4114800"/>
          <a:ext cx="3987501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Bitmap Image" r:id="rId3" imgW="1848108" imgH="1133633" progId="Paint.Picture">
                  <p:embed/>
                </p:oleObj>
              </mc:Choice>
              <mc:Fallback>
                <p:oleObj name="Bitmap Image" r:id="rId3" imgW="1848108" imgH="1133633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114800"/>
                        <a:ext cx="3987501" cy="243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879423"/>
              </p:ext>
            </p:extLst>
          </p:nvPr>
        </p:nvGraphicFramePr>
        <p:xfrm>
          <a:off x="1295400" y="4191000"/>
          <a:ext cx="2514600" cy="192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Bitmap Image" r:id="rId5" imgW="2572109" imgH="1980952" progId="Paint.Picture">
                  <p:embed/>
                </p:oleObj>
              </mc:Choice>
              <mc:Fallback>
                <p:oleObj name="Bitmap Image" r:id="rId5" imgW="2572109" imgH="1980952" progId="Paint.Pictur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91000"/>
                        <a:ext cx="2514600" cy="1924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175535"/>
              </p:ext>
            </p:extLst>
          </p:nvPr>
        </p:nvGraphicFramePr>
        <p:xfrm>
          <a:off x="6172200" y="1371600"/>
          <a:ext cx="2667000" cy="2472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Bitmap Image" r:id="rId7" imgW="2685714" imgH="2495238" progId="Paint.Picture">
                  <p:embed/>
                </p:oleObj>
              </mc:Choice>
              <mc:Fallback>
                <p:oleObj name="Bitmap Image" r:id="rId7" imgW="2685714" imgH="2495238" progId="Paint.Picture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371600"/>
                        <a:ext cx="2667000" cy="2472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10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u="sng" dirty="0"/>
              <a:t>Term</a:t>
            </a:r>
            <a:r>
              <a:rPr lang="en-US" dirty="0"/>
              <a:t>: </a:t>
            </a:r>
            <a:r>
              <a:rPr lang="en-US" b="1" dirty="0"/>
              <a:t>conserve</a:t>
            </a:r>
            <a:r>
              <a:rPr lang="en-US" dirty="0"/>
              <a:t> (n</a:t>
            </a:r>
            <a:r>
              <a:rPr lang="en-US" dirty="0" smtClean="0"/>
              <a:t>)</a:t>
            </a:r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</a:t>
            </a:r>
            <a:r>
              <a:rPr lang="en-US" dirty="0" smtClean="0"/>
              <a:t>to </a:t>
            </a:r>
            <a:r>
              <a:rPr lang="en-US" dirty="0"/>
              <a:t>save something, or keep something the same 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i="1" dirty="0" smtClean="0"/>
              <a:t>Conservation </a:t>
            </a:r>
            <a:r>
              <a:rPr lang="en-US" i="1" dirty="0"/>
              <a:t>(n) = 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Draw: 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597443"/>
              </p:ext>
            </p:extLst>
          </p:nvPr>
        </p:nvGraphicFramePr>
        <p:xfrm>
          <a:off x="533400" y="4038600"/>
          <a:ext cx="2590800" cy="1329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Bitmap Image" r:id="rId3" imgW="4525007" imgH="2314286" progId="Paint.Picture">
                  <p:embed/>
                </p:oleObj>
              </mc:Choice>
              <mc:Fallback>
                <p:oleObj name="Bitmap Image" r:id="rId3" imgW="4525007" imgH="231428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8600"/>
                        <a:ext cx="2590800" cy="13299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349262"/>
              </p:ext>
            </p:extLst>
          </p:nvPr>
        </p:nvGraphicFramePr>
        <p:xfrm>
          <a:off x="4191000" y="2438400"/>
          <a:ext cx="4800599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Bitmap Image" r:id="rId5" imgW="5372850" imgH="4191585" progId="Paint.Picture">
                  <p:embed/>
                </p:oleObj>
              </mc:Choice>
              <mc:Fallback>
                <p:oleObj name="Bitmap Image" r:id="rId5" imgW="5372850" imgH="4191585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438400"/>
                        <a:ext cx="4800599" cy="297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14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86200" cy="467868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 </a:t>
            </a:r>
            <a:r>
              <a:rPr lang="en-US" b="1" dirty="0"/>
              <a:t>elastic (</a:t>
            </a:r>
            <a:r>
              <a:rPr lang="en-US" b="1" dirty="0" err="1"/>
              <a:t>adj</a:t>
            </a:r>
            <a:r>
              <a:rPr lang="en-US" b="1" dirty="0" smtClean="0"/>
              <a:t>)</a:t>
            </a:r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dirty="0"/>
              <a:t>something that bounces or stretches </a:t>
            </a:r>
            <a:endParaRPr lang="en-US" dirty="0" smtClean="0"/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648200" cy="49530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elastic </a:t>
            </a:r>
            <a:r>
              <a:rPr lang="en-US" b="1" dirty="0" smtClean="0"/>
              <a:t>collision</a:t>
            </a:r>
            <a:endParaRPr lang="en-US" b="1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is </a:t>
            </a:r>
            <a:r>
              <a:rPr lang="en-US" dirty="0"/>
              <a:t>when the objects bounce off of each </a:t>
            </a:r>
            <a:r>
              <a:rPr lang="en-US" dirty="0" smtClean="0"/>
              <a:t>other</a:t>
            </a:r>
          </a:p>
          <a:p>
            <a:pPr marL="114300" indent="0">
              <a:buNone/>
            </a:pPr>
            <a:endParaRPr lang="en-US" sz="900" dirty="0"/>
          </a:p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832775"/>
              </p:ext>
            </p:extLst>
          </p:nvPr>
        </p:nvGraphicFramePr>
        <p:xfrm>
          <a:off x="381000" y="3733800"/>
          <a:ext cx="1905000" cy="1318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Bitmap Image" r:id="rId3" imgW="3772427" imgH="2600000" progId="Paint.Picture">
                  <p:embed/>
                </p:oleObj>
              </mc:Choice>
              <mc:Fallback>
                <p:oleObj name="Bitmap Image" r:id="rId3" imgW="3772427" imgH="2600000" progId="Paint.Picture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33800"/>
                        <a:ext cx="1905000" cy="13188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94568"/>
              </p:ext>
            </p:extLst>
          </p:nvPr>
        </p:nvGraphicFramePr>
        <p:xfrm>
          <a:off x="2590799" y="3657600"/>
          <a:ext cx="1546549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Bitmap Image" r:id="rId5" imgW="3238952" imgH="2715004" progId="Paint.Picture">
                  <p:embed/>
                </p:oleObj>
              </mc:Choice>
              <mc:Fallback>
                <p:oleObj name="Bitmap Image" r:id="rId5" imgW="3238952" imgH="2715004" progId="Paint.Picture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799" y="3657600"/>
                        <a:ext cx="1546549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916403"/>
              </p:ext>
            </p:extLst>
          </p:nvPr>
        </p:nvGraphicFramePr>
        <p:xfrm>
          <a:off x="6553200" y="3200400"/>
          <a:ext cx="1981200" cy="133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Bitmap Image" r:id="rId7" imgW="3219899" imgH="2152951" progId="Paint.Picture">
                  <p:embed/>
                </p:oleObj>
              </mc:Choice>
              <mc:Fallback>
                <p:oleObj name="Bitmap Image" r:id="rId7" imgW="3219899" imgH="2152951" progId="Paint.Picture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200400"/>
                        <a:ext cx="1981200" cy="13373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983645"/>
              </p:ext>
            </p:extLst>
          </p:nvPr>
        </p:nvGraphicFramePr>
        <p:xfrm>
          <a:off x="4876800" y="4800600"/>
          <a:ext cx="24384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Bitmap Image" r:id="rId9" imgW="2600000" imgH="2161905" progId="Paint.Picture">
                  <p:embed/>
                </p:oleObj>
              </mc:Choice>
              <mc:Fallback>
                <p:oleObj name="Bitmap Image" r:id="rId9" imgW="2600000" imgH="2161905" progId="Paint.Picture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800600"/>
                        <a:ext cx="2438400" cy="203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9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267200" cy="4590288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u="sng" dirty="0"/>
              <a:t>Term</a:t>
            </a:r>
            <a:r>
              <a:rPr lang="en-US" dirty="0"/>
              <a:t>: </a:t>
            </a:r>
            <a:r>
              <a:rPr lang="en-US" b="1" dirty="0"/>
              <a:t>inelastic (</a:t>
            </a:r>
            <a:r>
              <a:rPr lang="en-US" b="1" dirty="0" err="1"/>
              <a:t>adj</a:t>
            </a:r>
            <a:r>
              <a:rPr lang="en-US" b="1" dirty="0" smtClean="0"/>
              <a:t>)</a:t>
            </a:r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r>
              <a:rPr lang="en-US" u="sng" dirty="0"/>
              <a:t>Definition</a:t>
            </a:r>
            <a:r>
              <a:rPr lang="en-US" dirty="0"/>
              <a:t>: </a:t>
            </a:r>
            <a:r>
              <a:rPr lang="en-US" dirty="0" smtClean="0"/>
              <a:t>does </a:t>
            </a:r>
            <a:r>
              <a:rPr lang="en-US" dirty="0"/>
              <a:t>not stretch or bounce </a:t>
            </a:r>
            <a:endParaRPr lang="en-US" sz="800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419600" cy="4590288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inelastic </a:t>
            </a:r>
            <a:r>
              <a:rPr lang="en-US" b="1" dirty="0" smtClean="0"/>
              <a:t>collision</a:t>
            </a: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: </a:t>
            </a:r>
            <a:r>
              <a:rPr lang="en-US" dirty="0"/>
              <a:t>is when  objects stick </a:t>
            </a:r>
            <a:r>
              <a:rPr lang="en-US" dirty="0" smtClean="0"/>
              <a:t>together</a:t>
            </a:r>
            <a:endParaRPr lang="en-US" sz="800" dirty="0" smtClean="0"/>
          </a:p>
          <a:p>
            <a:pPr marL="114300" indent="0">
              <a:buNone/>
            </a:pPr>
            <a:r>
              <a:rPr lang="en-US" dirty="0" smtClean="0"/>
              <a:t>Draw: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sz="2600" i="1" dirty="0" smtClean="0"/>
              <a:t>Also </a:t>
            </a:r>
            <a:r>
              <a:rPr lang="en-US" sz="2600" i="1" dirty="0"/>
              <a:t>called  a “sticky” </a:t>
            </a:r>
            <a:r>
              <a:rPr lang="en-US" sz="2600" i="1" dirty="0" smtClean="0"/>
              <a:t>collision</a:t>
            </a:r>
            <a:endParaRPr lang="en-US" sz="1300" i="1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920175"/>
              </p:ext>
            </p:extLst>
          </p:nvPr>
        </p:nvGraphicFramePr>
        <p:xfrm>
          <a:off x="4800600" y="3581400"/>
          <a:ext cx="3200400" cy="1781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Bitmap Image" r:id="rId3" imgW="3962953" imgH="2200582" progId="Paint.Picture">
                  <p:embed/>
                </p:oleObj>
              </mc:Choice>
              <mc:Fallback>
                <p:oleObj name="Bitmap Image" r:id="rId3" imgW="3962953" imgH="2200582" progId="Paint.Picture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581400"/>
                        <a:ext cx="3200400" cy="17810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24" name="Picture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30575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56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with a partner, find the word that best fits the picture.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Charades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Spelling pyramid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Working with a partner, write </a:t>
            </a:r>
            <a:r>
              <a:rPr lang="en-US" dirty="0" smtClean="0"/>
              <a:t>1-2 </a:t>
            </a:r>
            <a:r>
              <a:rPr lang="en-US" dirty="0"/>
              <a:t>sentences using the words</a:t>
            </a:r>
          </a:p>
        </p:txBody>
      </p:sp>
    </p:spTree>
    <p:extLst>
      <p:ext uri="{BB962C8B-B14F-4D97-AF65-F5344CB8AC3E}">
        <p14:creationId xmlns:p14="http://schemas.microsoft.com/office/powerpoint/2010/main" val="19884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241</TotalTime>
  <Words>790</Words>
  <Application>Microsoft Office PowerPoint</Application>
  <PresentationFormat>On-screen Show (4:3)</PresentationFormat>
  <Paragraphs>194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Pictionary</vt:lpstr>
      <vt:lpstr>Tuesday</vt:lpstr>
      <vt:lpstr>Charades</vt:lpstr>
      <vt:lpstr>Spelling Pyramid</vt:lpstr>
      <vt:lpstr>Wednesday</vt:lpstr>
      <vt:lpstr>Card Game</vt:lpstr>
      <vt:lpstr>Thursday</vt:lpstr>
      <vt:lpstr>Jeopardy: Round 1</vt:lpstr>
      <vt:lpstr>Jeopardy: Round 2</vt:lpstr>
      <vt:lpstr>Friday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28</cp:revision>
  <dcterms:created xsi:type="dcterms:W3CDTF">2006-08-16T00:00:00Z</dcterms:created>
  <dcterms:modified xsi:type="dcterms:W3CDTF">2013-08-23T22:27:46Z</dcterms:modified>
</cp:coreProperties>
</file>