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4" r:id="rId2"/>
    <p:sldId id="256" r:id="rId3"/>
    <p:sldId id="302" r:id="rId4"/>
    <p:sldId id="306" r:id="rId5"/>
    <p:sldId id="303" r:id="rId6"/>
    <p:sldId id="304" r:id="rId7"/>
    <p:sldId id="301" r:id="rId8"/>
    <p:sldId id="305" r:id="rId9"/>
    <p:sldId id="288" r:id="rId10"/>
    <p:sldId id="280" r:id="rId11"/>
    <p:sldId id="276" r:id="rId12"/>
    <p:sldId id="265" r:id="rId13"/>
    <p:sldId id="281" r:id="rId14"/>
    <p:sldId id="277" r:id="rId15"/>
    <p:sldId id="284" r:id="rId16"/>
    <p:sldId id="282" r:id="rId17"/>
    <p:sldId id="271" r:id="rId18"/>
    <p:sldId id="285" r:id="rId19"/>
    <p:sldId id="272" r:id="rId20"/>
    <p:sldId id="273" r:id="rId21"/>
    <p:sldId id="279" r:id="rId22"/>
    <p:sldId id="274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9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7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6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Concentric </a:t>
            </a:r>
          </a:p>
          <a:p>
            <a:r>
              <a:rPr lang="en-US" sz="3600" dirty="0"/>
              <a:t>Shell</a:t>
            </a:r>
          </a:p>
          <a:p>
            <a:r>
              <a:rPr lang="en-US" sz="3600" dirty="0"/>
              <a:t>Valence</a:t>
            </a:r>
          </a:p>
          <a:p>
            <a:r>
              <a:rPr lang="en-US" sz="3600" dirty="0"/>
              <a:t>Nuclear force </a:t>
            </a:r>
          </a:p>
          <a:p>
            <a:r>
              <a:rPr lang="en-US" sz="3600" dirty="0"/>
              <a:t>Attract</a:t>
            </a:r>
          </a:p>
          <a:p>
            <a:r>
              <a:rPr lang="en-US" sz="3600" dirty="0"/>
              <a:t>Bond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Structure</a:t>
            </a:r>
          </a:p>
          <a:p>
            <a:r>
              <a:rPr lang="en-US" sz="3600" dirty="0"/>
              <a:t>Function</a:t>
            </a:r>
          </a:p>
          <a:p>
            <a:r>
              <a:rPr lang="en-US" sz="3600" dirty="0"/>
              <a:t>Isotope</a:t>
            </a:r>
          </a:p>
          <a:p>
            <a:r>
              <a:rPr lang="en-US" sz="3600" dirty="0"/>
              <a:t>Nucleus</a:t>
            </a:r>
          </a:p>
          <a:p>
            <a:pPr marL="0" indent="0">
              <a:buNone/>
            </a:pPr>
            <a:endParaRPr lang="en-US" sz="3600" i="1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715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3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concentric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having </a:t>
            </a:r>
            <a:r>
              <a:rPr lang="en-US" dirty="0"/>
              <a:t>the same center 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722452" y="13766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62877"/>
              </p:ext>
            </p:extLst>
          </p:nvPr>
        </p:nvGraphicFramePr>
        <p:xfrm>
          <a:off x="6722452" y="1376681"/>
          <a:ext cx="18764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4" imgW="1876190" imgH="1905266" progId="Paint.Picture">
                  <p:embed/>
                </p:oleObj>
              </mc:Choice>
              <mc:Fallback>
                <p:oleObj name="Bitmap Image" r:id="rId4" imgW="1876190" imgH="190526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452" y="1376681"/>
                        <a:ext cx="187642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621086" y="3812027"/>
            <a:ext cx="134719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149797"/>
              </p:ext>
            </p:extLst>
          </p:nvPr>
        </p:nvGraphicFramePr>
        <p:xfrm>
          <a:off x="3621087" y="3812028"/>
          <a:ext cx="3101365" cy="196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6" imgW="2104762" imgH="1333333" progId="Paint.Picture">
                  <p:embed/>
                </p:oleObj>
              </mc:Choice>
              <mc:Fallback>
                <p:oleObj name="Bitmap Image" r:id="rId6" imgW="2104762" imgH="133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7" y="3812028"/>
                        <a:ext cx="3101365" cy="1964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1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</a:t>
            </a:r>
            <a:r>
              <a:rPr lang="en-US" b="1" dirty="0"/>
              <a:t> shell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outer structure of something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00598" y="2478798"/>
            <a:ext cx="17907000" cy="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02782"/>
              </p:ext>
            </p:extLst>
          </p:nvPr>
        </p:nvGraphicFramePr>
        <p:xfrm>
          <a:off x="4648199" y="2478798"/>
          <a:ext cx="3750623" cy="41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4" imgW="3419952" imgH="3772427" progId="Paint.Picture">
                  <p:embed/>
                </p:oleObj>
              </mc:Choice>
              <mc:Fallback>
                <p:oleObj name="Bitmap Image" r:id="rId4" imgW="3419952" imgH="377242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2478798"/>
                        <a:ext cx="3750623" cy="414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48450" y="7010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13102"/>
              </p:ext>
            </p:extLst>
          </p:nvPr>
        </p:nvGraphicFramePr>
        <p:xfrm>
          <a:off x="6648450" y="701037"/>
          <a:ext cx="20383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6" imgW="4819048" imgH="3161905" progId="Paint.Picture">
                  <p:embed/>
                </p:oleObj>
              </mc:Choice>
              <mc:Fallback>
                <p:oleObj name="Bitmap Image" r:id="rId6" imgW="4819048" imgH="31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701037"/>
                        <a:ext cx="203835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85799" y="3619621"/>
            <a:ext cx="133003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180728"/>
              </p:ext>
            </p:extLst>
          </p:nvPr>
        </p:nvGraphicFramePr>
        <p:xfrm>
          <a:off x="685800" y="3619622"/>
          <a:ext cx="3048000" cy="306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8" imgW="4704762" imgH="4723810" progId="Paint.Picture">
                  <p:embed/>
                </p:oleObj>
              </mc:Choice>
              <mc:Fallback>
                <p:oleObj name="Bitmap Image" r:id="rId8" imgW="4704762" imgH="47238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19622"/>
                        <a:ext cx="3048000" cy="3061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9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429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valence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amount of power of an atom </a:t>
            </a:r>
            <a:r>
              <a:rPr lang="en-US" dirty="0" smtClean="0"/>
              <a:t>determined </a:t>
            </a:r>
            <a:r>
              <a:rPr lang="en-US" dirty="0"/>
              <a:t>by the number of electrons the atom will lose, gain, or share when it forms compounds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536192"/>
            <a:ext cx="3962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98615" y="797242"/>
            <a:ext cx="160192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5227"/>
              </p:ext>
            </p:extLst>
          </p:nvPr>
        </p:nvGraphicFramePr>
        <p:xfrm>
          <a:off x="5629835" y="494849"/>
          <a:ext cx="2819399" cy="251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4" imgW="3315163" imgH="2952381" progId="Paint.Picture">
                  <p:embed/>
                </p:oleObj>
              </mc:Choice>
              <mc:Fallback>
                <p:oleObj name="Bitmap Image" r:id="rId4" imgW="3315163" imgH="29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835" y="494849"/>
                        <a:ext cx="2819399" cy="2518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886198" y="3246116"/>
            <a:ext cx="14995525" cy="5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70101"/>
              </p:ext>
            </p:extLst>
          </p:nvPr>
        </p:nvGraphicFramePr>
        <p:xfrm>
          <a:off x="3886199" y="3246117"/>
          <a:ext cx="5098132" cy="319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6" imgW="7095238" imgH="4447619" progId="Paint.Picture">
                  <p:embed/>
                </p:oleObj>
              </mc:Choice>
              <mc:Fallback>
                <p:oleObj name="Bitmap Image" r:id="rId6" imgW="7095238" imgH="44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199" y="3246117"/>
                        <a:ext cx="5098132" cy="319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9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nuclear force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343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 a force holding protons together in the atom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29000" y="445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841773"/>
              </p:ext>
            </p:extLst>
          </p:nvPr>
        </p:nvGraphicFramePr>
        <p:xfrm>
          <a:off x="2011455" y="3060191"/>
          <a:ext cx="5273488" cy="345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4" imgW="5990476" imgH="3933333" progId="Paint.Picture">
                  <p:embed/>
                </p:oleObj>
              </mc:Choice>
              <mc:Fallback>
                <p:oleObj name="Bitmap Image" r:id="rId4" imgW="5990476" imgH="39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455" y="3060191"/>
                        <a:ext cx="5273488" cy="3456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28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191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attract</a:t>
            </a:r>
            <a:endParaRPr lang="en-US" dirty="0" smtClean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cause something to go to or move to or toward a place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3820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38200" y="4419600"/>
          <a:ext cx="18859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1886213" imgH="1819529" progId="Paint.Picture">
                  <p:embed/>
                </p:oleObj>
              </mc:Choice>
              <mc:Fallback>
                <p:oleObj name="Bitmap Image" r:id="rId4" imgW="1886213" imgH="1819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1885950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34000" y="2438399"/>
            <a:ext cx="12255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029200" y="3222791"/>
          <a:ext cx="3048000" cy="301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6" imgW="1819529" imgH="1800476" progId="Paint.Picture">
                  <p:embed/>
                </p:oleObj>
              </mc:Choice>
              <mc:Fallback>
                <p:oleObj name="Bitmap Image" r:id="rId6" imgW="1819529" imgH="180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22791"/>
                        <a:ext cx="3048000" cy="3016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622" y="1536192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962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bond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force that holds together the atoms in a molecule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1" y="1536192"/>
            <a:ext cx="38099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524625" y="13954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69976"/>
              </p:ext>
            </p:extLst>
          </p:nvPr>
        </p:nvGraphicFramePr>
        <p:xfrm>
          <a:off x="5733593" y="675637"/>
          <a:ext cx="2756791" cy="1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4" imgW="2715004" imgH="1647619" progId="Paint.Picture">
                  <p:embed/>
                </p:oleObj>
              </mc:Choice>
              <mc:Fallback>
                <p:oleObj name="Bitmap Image" r:id="rId4" imgW="2715004" imgH="16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593" y="675637"/>
                        <a:ext cx="2756791" cy="1674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745132" y="2580126"/>
            <a:ext cx="11791162" cy="4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48018"/>
              </p:ext>
            </p:extLst>
          </p:nvPr>
        </p:nvGraphicFramePr>
        <p:xfrm>
          <a:off x="4195813" y="3060191"/>
          <a:ext cx="4505562" cy="283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6" imgW="4439270" imgH="2790476" progId="Paint.Picture">
                  <p:embed/>
                </p:oleObj>
              </mc:Choice>
              <mc:Fallback>
                <p:oleObj name="Bitmap Image" r:id="rId6" imgW="4439270" imgH="279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813" y="3060191"/>
                        <a:ext cx="4505562" cy="2830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5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dirty="0"/>
              <a:t>Concentric </a:t>
            </a:r>
          </a:p>
          <a:p>
            <a:r>
              <a:rPr lang="en-US" sz="2800" dirty="0"/>
              <a:t>Shell</a:t>
            </a:r>
          </a:p>
          <a:p>
            <a:r>
              <a:rPr lang="en-US" sz="2800" dirty="0"/>
              <a:t>Valence</a:t>
            </a:r>
          </a:p>
          <a:p>
            <a:r>
              <a:rPr lang="en-US" sz="2800" dirty="0"/>
              <a:t>Nuclear force </a:t>
            </a:r>
          </a:p>
          <a:p>
            <a:r>
              <a:rPr lang="en-US" sz="2800" dirty="0"/>
              <a:t>Attract</a:t>
            </a:r>
          </a:p>
          <a:p>
            <a:r>
              <a:rPr lang="en-US" sz="2800" dirty="0"/>
              <a:t>Bond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Also, make sure you understand/remember: </a:t>
            </a:r>
          </a:p>
          <a:p>
            <a:r>
              <a:rPr lang="en-US" sz="2800" dirty="0"/>
              <a:t>Structure</a:t>
            </a:r>
          </a:p>
          <a:p>
            <a:r>
              <a:rPr lang="en-US" sz="2800" dirty="0"/>
              <a:t>Function</a:t>
            </a:r>
          </a:p>
          <a:p>
            <a:r>
              <a:rPr lang="en-US" sz="2800" dirty="0"/>
              <a:t>Isotope</a:t>
            </a:r>
          </a:p>
          <a:p>
            <a:r>
              <a:rPr lang="en-US" sz="2800" dirty="0"/>
              <a:t>Nucleus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377</TotalTime>
  <Words>746</Words>
  <Application>Microsoft Office PowerPoint</Application>
  <PresentationFormat>On-screen Show (4:3)</PresentationFormat>
  <Paragraphs>159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</vt:lpstr>
      <vt:lpstr>Key vocabulary of the week</vt:lpstr>
      <vt:lpstr>Key vocabulary of the week</vt:lpstr>
      <vt:lpstr>Key vocabulary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52</cp:revision>
  <dcterms:created xsi:type="dcterms:W3CDTF">2006-08-16T00:00:00Z</dcterms:created>
  <dcterms:modified xsi:type="dcterms:W3CDTF">2013-08-23T23:10:37Z</dcterms:modified>
</cp:coreProperties>
</file>