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4" r:id="rId2"/>
    <p:sldId id="256" r:id="rId3"/>
    <p:sldId id="292" r:id="rId4"/>
    <p:sldId id="296" r:id="rId5"/>
    <p:sldId id="297" r:id="rId6"/>
    <p:sldId id="298" r:id="rId7"/>
    <p:sldId id="294" r:id="rId8"/>
    <p:sldId id="295" r:id="rId9"/>
    <p:sldId id="299" r:id="rId10"/>
    <p:sldId id="288" r:id="rId11"/>
    <p:sldId id="280" r:id="rId12"/>
    <p:sldId id="276" r:id="rId13"/>
    <p:sldId id="265" r:id="rId14"/>
    <p:sldId id="281" r:id="rId15"/>
    <p:sldId id="277" r:id="rId16"/>
    <p:sldId id="284" r:id="rId17"/>
    <p:sldId id="282" r:id="rId18"/>
    <p:sldId id="271" r:id="rId19"/>
    <p:sldId id="285" r:id="rId20"/>
    <p:sldId id="272" r:id="rId21"/>
    <p:sldId id="273" r:id="rId22"/>
    <p:sldId id="279" r:id="rId23"/>
    <p:sldId id="274" r:id="rId24"/>
    <p:sldId id="30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1" autoAdjust="0"/>
  </p:normalViewPr>
  <p:slideViewPr>
    <p:cSldViewPr>
      <p:cViewPr>
        <p:scale>
          <a:sx n="96" d="100"/>
          <a:sy n="96" d="100"/>
        </p:scale>
        <p:origin x="-9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8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 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these words:</a:t>
            </a:r>
          </a:p>
          <a:p>
            <a:r>
              <a:rPr lang="en-US" sz="2800" dirty="0"/>
              <a:t>Air bag</a:t>
            </a:r>
          </a:p>
          <a:p>
            <a:r>
              <a:rPr lang="en-US" sz="2800" dirty="0"/>
              <a:t>Applied force</a:t>
            </a:r>
          </a:p>
          <a:p>
            <a:r>
              <a:rPr lang="en-US" sz="2800" dirty="0"/>
              <a:t>Interval</a:t>
            </a:r>
          </a:p>
          <a:p>
            <a:r>
              <a:rPr lang="en-US" sz="2800" dirty="0"/>
              <a:t>Impulse</a:t>
            </a:r>
          </a:p>
          <a:p>
            <a:r>
              <a:rPr lang="en-US" sz="2800" dirty="0"/>
              <a:t>Momentum</a:t>
            </a:r>
          </a:p>
          <a:p>
            <a:r>
              <a:rPr lang="en-US" sz="2800" dirty="0"/>
              <a:t>Effective/Effectiveness</a:t>
            </a:r>
          </a:p>
          <a:p>
            <a:r>
              <a:rPr lang="en-US" sz="2800" dirty="0"/>
              <a:t>Relate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Also, make sure you understand: </a:t>
            </a:r>
          </a:p>
          <a:p>
            <a:r>
              <a:rPr lang="en-US" sz="2800" dirty="0"/>
              <a:t>Hypothesis</a:t>
            </a:r>
          </a:p>
          <a:p>
            <a:r>
              <a:rPr lang="en-US" sz="2800" dirty="0"/>
              <a:t>Stopping distance</a:t>
            </a:r>
          </a:p>
          <a:p>
            <a:r>
              <a:rPr lang="en-US" sz="2800" dirty="0"/>
              <a:t>Instantaneous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words while thinking about the images that best describe/represent the word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(calling on volunteers)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Picture match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</a:t>
            </a:r>
            <a:r>
              <a:rPr lang="en-US" dirty="0" smtClean="0"/>
              <a:t>pyramid + sentence frames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word because the picture shows__________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an 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the </a:t>
            </a:r>
            <a:r>
              <a:rPr lang="en-US" sz="2000" b="1" i="1" dirty="0"/>
              <a:t>formula for…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the word 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Complete: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/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Spelling pyramid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Write 1-2 sentences using the words from the spelling pyramid + sentence frames</a:t>
            </a:r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42936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Sentence review</a:t>
            </a:r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pyramid + sentence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partner…</a:t>
            </a:r>
            <a:endParaRPr lang="en-US" b="1" u="sng" dirty="0" smtClean="0"/>
          </a:p>
          <a:p>
            <a:r>
              <a:rPr lang="en-US" dirty="0" smtClean="0"/>
              <a:t>Check each other’s pyramids </a:t>
            </a:r>
            <a:r>
              <a:rPr lang="en-US" dirty="0"/>
              <a:t>+ </a:t>
            </a:r>
            <a:r>
              <a:rPr lang="en-US" dirty="0" smtClean="0"/>
              <a:t>sentences </a:t>
            </a:r>
          </a:p>
          <a:p>
            <a:r>
              <a:rPr lang="en-US" dirty="0" smtClean="0"/>
              <a:t>Find </a:t>
            </a:r>
            <a:r>
              <a:rPr lang="en-US" b="1" dirty="0"/>
              <a:t>1 positive </a:t>
            </a:r>
            <a:r>
              <a:rPr lang="en-US" b="1" dirty="0" smtClean="0"/>
              <a:t>thing </a:t>
            </a:r>
            <a:r>
              <a:rPr lang="en-US" dirty="0" smtClean="0"/>
              <a:t>about your partner’s sentences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1 </a:t>
            </a:r>
            <a:r>
              <a:rPr lang="en-US" b="1" dirty="0"/>
              <a:t>suggestion for </a:t>
            </a:r>
            <a:r>
              <a:rPr lang="en-US" b="1" dirty="0" smtClean="0"/>
              <a:t>improvement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Teach the words to someone else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9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“Card Game” OR “Jeopardy”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Homework: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Get ready for the quiz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The </a:t>
            </a:r>
            <a:r>
              <a:rPr lang="en-US" b="1" dirty="0" smtClean="0"/>
              <a:t>Reader</a:t>
            </a:r>
            <a:r>
              <a:rPr lang="en-US" dirty="0" smtClean="0"/>
              <a:t> takes </a:t>
            </a:r>
            <a:r>
              <a:rPr lang="en-US" dirty="0"/>
              <a:t>the card 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</a:t>
            </a:r>
            <a:r>
              <a:rPr lang="en-US" b="1" dirty="0" smtClean="0"/>
              <a:t>Player #1 </a:t>
            </a:r>
            <a:r>
              <a:rPr lang="en-US" dirty="0" smtClean="0"/>
              <a:t>provides </a:t>
            </a:r>
            <a:r>
              <a:rPr lang="en-US" dirty="0"/>
              <a:t>a definition, description, or an </a:t>
            </a:r>
            <a:r>
              <a:rPr lang="en-US" dirty="0" smtClean="0"/>
              <a:t>example of the target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The team decides if the answer </a:t>
            </a:r>
            <a:r>
              <a:rPr lang="en-US" dirty="0"/>
              <a:t>is </a:t>
            </a:r>
            <a:r>
              <a:rPr lang="en-US" dirty="0" smtClean="0"/>
              <a:t>correct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Step</a:t>
            </a:r>
            <a:r>
              <a:rPr lang="en-US" dirty="0" smtClean="0"/>
              <a:t> 4: If the answer is correct, </a:t>
            </a:r>
            <a:r>
              <a:rPr lang="en-US" b="1" dirty="0"/>
              <a:t>Player #1 </a:t>
            </a:r>
            <a:r>
              <a:rPr lang="en-US" dirty="0" smtClean="0"/>
              <a:t>keeps the card &amp; becomes the </a:t>
            </a:r>
            <a:r>
              <a:rPr lang="en-US" b="1" dirty="0" smtClean="0"/>
              <a:t>Reader</a:t>
            </a:r>
            <a:r>
              <a:rPr lang="en-US" dirty="0" smtClean="0"/>
              <a:t> for the next Player.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/>
              <a:t>Step </a:t>
            </a:r>
            <a:r>
              <a:rPr lang="en-US" u="sng" dirty="0" smtClean="0"/>
              <a:t>5</a:t>
            </a:r>
            <a:r>
              <a:rPr lang="en-US" dirty="0" smtClean="0"/>
              <a:t>: Continue until there is no more cards in the set.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4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Air bag</a:t>
            </a:r>
          </a:p>
          <a:p>
            <a:r>
              <a:rPr lang="en-US" sz="3600" dirty="0"/>
              <a:t>Applied force</a:t>
            </a:r>
          </a:p>
          <a:p>
            <a:r>
              <a:rPr lang="en-US" sz="3600" dirty="0"/>
              <a:t>Interval</a:t>
            </a:r>
          </a:p>
          <a:p>
            <a:r>
              <a:rPr lang="en-US" sz="3600" dirty="0"/>
              <a:t>Impulse</a:t>
            </a:r>
          </a:p>
          <a:p>
            <a:r>
              <a:rPr lang="en-US" sz="3600" dirty="0"/>
              <a:t>Momentum</a:t>
            </a:r>
          </a:p>
          <a:p>
            <a:r>
              <a:rPr lang="en-US" sz="3600" dirty="0" smtClean="0"/>
              <a:t>Effective/Effectiveness</a:t>
            </a:r>
            <a:endParaRPr lang="en-US" sz="3600" dirty="0"/>
          </a:p>
          <a:p>
            <a:r>
              <a:rPr lang="en-US" sz="3600" dirty="0"/>
              <a:t>Relate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Review:</a:t>
            </a:r>
          </a:p>
          <a:p>
            <a:r>
              <a:rPr lang="en-US" sz="3600" dirty="0" smtClean="0"/>
              <a:t>Hypothesis</a:t>
            </a:r>
            <a:endParaRPr lang="en-US" sz="3600" dirty="0"/>
          </a:p>
          <a:p>
            <a:r>
              <a:rPr lang="en-US" sz="3600" dirty="0" smtClean="0"/>
              <a:t>Stopping </a:t>
            </a:r>
            <a:r>
              <a:rPr lang="en-US" sz="3600" dirty="0"/>
              <a:t>distance</a:t>
            </a:r>
          </a:p>
          <a:p>
            <a:r>
              <a:rPr lang="en-US" sz="3600" dirty="0" smtClean="0"/>
              <a:t>Instantaneous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Homework: Spelling </a:t>
            </a:r>
            <a:r>
              <a:rPr lang="en-US" dirty="0"/>
              <a:t>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ready for the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Check homework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8306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4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581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</a:t>
            </a:r>
            <a:r>
              <a:rPr lang="en-US" b="1" dirty="0"/>
              <a:t> air </a:t>
            </a:r>
            <a:r>
              <a:rPr lang="en-US" b="1" dirty="0" smtClean="0"/>
              <a:t>bag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bag that fills with air to protect a driver or passenger when a vehicle crashes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72788"/>
              </p:ext>
            </p:extLst>
          </p:nvPr>
        </p:nvGraphicFramePr>
        <p:xfrm>
          <a:off x="3950818" y="2209800"/>
          <a:ext cx="495665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4" imgW="2924583" imgH="2114845" progId="Paint.Picture">
                  <p:embed/>
                </p:oleObj>
              </mc:Choice>
              <mc:Fallback>
                <p:oleObj name="Bitmap Image" r:id="rId4" imgW="2924583" imgH="211484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818" y="2209800"/>
                        <a:ext cx="4956657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0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applied </a:t>
            </a:r>
            <a:r>
              <a:rPr lang="en-US" b="1" dirty="0" smtClean="0"/>
              <a:t>force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(surface or body) force acting on an object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63256"/>
              </p:ext>
            </p:extLst>
          </p:nvPr>
        </p:nvGraphicFramePr>
        <p:xfrm>
          <a:off x="4572000" y="2819400"/>
          <a:ext cx="414918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Bitmap Image" r:id="rId4" imgW="5001323" imgH="4296375" progId="Paint.Picture">
                  <p:embed/>
                </p:oleObj>
              </mc:Choice>
              <mc:Fallback>
                <p:oleObj name="Bitmap Image" r:id="rId4" imgW="5001323" imgH="42963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19400"/>
                        <a:ext cx="4149183" cy="3581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4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interval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a </a:t>
            </a:r>
            <a:r>
              <a:rPr lang="en-US" dirty="0"/>
              <a:t>period of time between events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852729"/>
              </p:ext>
            </p:extLst>
          </p:nvPr>
        </p:nvGraphicFramePr>
        <p:xfrm>
          <a:off x="1219200" y="3810000"/>
          <a:ext cx="6400800" cy="232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Bitmap Image" r:id="rId4" imgW="2600000" imgH="942857" progId="Paint.Picture">
                  <p:embed/>
                </p:oleObj>
              </mc:Choice>
              <mc:Fallback>
                <p:oleObj name="Bitmap Image" r:id="rId4" imgW="2600000" imgH="9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6400800" cy="2327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51089"/>
            <a:ext cx="396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6576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impulse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 </a:t>
            </a:r>
            <a:r>
              <a:rPr lang="en-US" dirty="0"/>
              <a:t>product of the force applied and the time the force is applied; needed to stop an object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000" y="1524000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61794"/>
              </p:ext>
            </p:extLst>
          </p:nvPr>
        </p:nvGraphicFramePr>
        <p:xfrm>
          <a:off x="4190999" y="2286000"/>
          <a:ext cx="476942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4" imgW="2914286" imgH="1257476" progId="Paint.Picture">
                  <p:embed/>
                </p:oleObj>
              </mc:Choice>
              <mc:Fallback>
                <p:oleObj name="Bitmap Image" r:id="rId4" imgW="2914286" imgH="1257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999" y="2286000"/>
                        <a:ext cx="4769427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792471"/>
              </p:ext>
            </p:extLst>
          </p:nvPr>
        </p:nvGraphicFramePr>
        <p:xfrm>
          <a:off x="4724400" y="4648200"/>
          <a:ext cx="406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6" imgW="1828571" imgH="857143" progId="Paint.Picture">
                  <p:embed/>
                </p:oleObj>
              </mc:Choice>
              <mc:Fallback>
                <p:oleObj name="Bitmap Image" r:id="rId6" imgW="1828571" imgH="8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48200"/>
                        <a:ext cx="4064000" cy="190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4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vocabulary of the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Term</a:t>
            </a:r>
            <a:r>
              <a:rPr lang="en-US" dirty="0"/>
              <a:t>: </a:t>
            </a:r>
            <a:r>
              <a:rPr lang="en-US" b="1" dirty="0"/>
              <a:t>momentum </a:t>
            </a:r>
            <a:r>
              <a:rPr lang="en-US" dirty="0"/>
              <a:t>(n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u="sng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the </a:t>
            </a:r>
            <a:r>
              <a:rPr lang="en-US" dirty="0"/>
              <a:t>product of mass and velocity of an objet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Draw: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908249"/>
              </p:ext>
            </p:extLst>
          </p:nvPr>
        </p:nvGraphicFramePr>
        <p:xfrm>
          <a:off x="4876800" y="4114800"/>
          <a:ext cx="398750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3" imgW="1848108" imgH="1133633" progId="Paint.Picture">
                  <p:embed/>
                </p:oleObj>
              </mc:Choice>
              <mc:Fallback>
                <p:oleObj name="Bitmap Image" r:id="rId3" imgW="1848108" imgH="11336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14800"/>
                        <a:ext cx="3987501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091799"/>
              </p:ext>
            </p:extLst>
          </p:nvPr>
        </p:nvGraphicFramePr>
        <p:xfrm>
          <a:off x="1295400" y="4191000"/>
          <a:ext cx="2514600" cy="192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5" imgW="2572109" imgH="1980952" progId="Paint.Picture">
                  <p:embed/>
                </p:oleObj>
              </mc:Choice>
              <mc:Fallback>
                <p:oleObj name="Bitmap Image" r:id="rId5" imgW="2572109" imgH="19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000"/>
                        <a:ext cx="2514600" cy="1924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808391"/>
              </p:ext>
            </p:extLst>
          </p:nvPr>
        </p:nvGraphicFramePr>
        <p:xfrm>
          <a:off x="6172200" y="1371600"/>
          <a:ext cx="2667000" cy="247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7" imgW="2685714" imgH="2495238" progId="Paint.Picture">
                  <p:embed/>
                </p:oleObj>
              </mc:Choice>
              <mc:Fallback>
                <p:oleObj name="Bitmap Image" r:id="rId7" imgW="2685714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371600"/>
                        <a:ext cx="2667000" cy="2472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9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effective</a:t>
            </a:r>
            <a:r>
              <a:rPr lang="en-US" dirty="0"/>
              <a:t> [effectiveness]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having </a:t>
            </a:r>
            <a:r>
              <a:rPr lang="en-US" dirty="0"/>
              <a:t>an intended effect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541847"/>
              </p:ext>
            </p:extLst>
          </p:nvPr>
        </p:nvGraphicFramePr>
        <p:xfrm>
          <a:off x="6781800" y="1219200"/>
          <a:ext cx="2141707" cy="134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4" imgW="2142857" imgH="1343212" progId="Paint.Picture">
                  <p:embed/>
                </p:oleObj>
              </mc:Choice>
              <mc:Fallback>
                <p:oleObj name="Bitmap Image" r:id="rId4" imgW="2142857" imgH="134321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19200"/>
                        <a:ext cx="2141707" cy="1342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45654"/>
              </p:ext>
            </p:extLst>
          </p:nvPr>
        </p:nvGraphicFramePr>
        <p:xfrm>
          <a:off x="5029200" y="2819400"/>
          <a:ext cx="3429000" cy="314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6" imgW="1495634" imgH="1371429" progId="Paint.Picture">
                  <p:embed/>
                </p:oleObj>
              </mc:Choice>
              <mc:Fallback>
                <p:oleObj name="Bitmap Image" r:id="rId6" imgW="1495634" imgH="13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429000" cy="3145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86165"/>
              </p:ext>
            </p:extLst>
          </p:nvPr>
        </p:nvGraphicFramePr>
        <p:xfrm>
          <a:off x="1425315" y="4114800"/>
          <a:ext cx="3124200" cy="215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Bitmap Image" r:id="rId8" imgW="1980952" imgH="1362265" progId="Paint.Picture">
                  <p:embed/>
                </p:oleObj>
              </mc:Choice>
              <mc:Fallback>
                <p:oleObj name="Bitmap Image" r:id="rId8" imgW="1980952" imgH="136226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315" y="4114800"/>
                        <a:ext cx="3124200" cy="2151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7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 smtClean="0"/>
              <a:t>relate</a:t>
            </a:r>
          </a:p>
          <a:p>
            <a:pPr marL="114300" indent="0">
              <a:buNone/>
            </a:pPr>
            <a:endParaRPr lang="en-US" sz="1200" dirty="0" smtClean="0"/>
          </a:p>
          <a:p>
            <a:pPr marL="114300" indent="0">
              <a:buNone/>
            </a:pPr>
            <a:r>
              <a:rPr lang="en-US" sz="2400" u="sng" dirty="0" smtClean="0"/>
              <a:t>Definition</a:t>
            </a:r>
            <a:r>
              <a:rPr lang="en-US" sz="2400" dirty="0" smtClean="0"/>
              <a:t>: to </a:t>
            </a:r>
            <a:r>
              <a:rPr lang="en-US" sz="2400" dirty="0"/>
              <a:t>show or make a connection between (two or more things) 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200400" cy="4590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661903"/>
              </p:ext>
            </p:extLst>
          </p:nvPr>
        </p:nvGraphicFramePr>
        <p:xfrm>
          <a:off x="6781800" y="990600"/>
          <a:ext cx="18859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Bitmap Image" r:id="rId4" imgW="1886213" imgH="1333333" progId="Paint.Picture">
                  <p:embed/>
                </p:oleObj>
              </mc:Choice>
              <mc:Fallback>
                <p:oleObj name="Bitmap Image" r:id="rId4" imgW="1886213" imgH="13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90600"/>
                        <a:ext cx="1885950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214829"/>
              </p:ext>
            </p:extLst>
          </p:nvPr>
        </p:nvGraphicFramePr>
        <p:xfrm>
          <a:off x="583630" y="3733800"/>
          <a:ext cx="3988370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6" imgW="3161905" imgH="2333333" progId="Paint.Picture">
                  <p:embed/>
                </p:oleObj>
              </mc:Choice>
              <mc:Fallback>
                <p:oleObj name="Bitmap Image" r:id="rId6" imgW="3161905" imgH="23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30" y="3733800"/>
                        <a:ext cx="3988370" cy="2943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43958"/>
              </p:ext>
            </p:extLst>
          </p:nvPr>
        </p:nvGraphicFramePr>
        <p:xfrm>
          <a:off x="4876800" y="2514600"/>
          <a:ext cx="4048125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8" imgW="4048690" imgH="3610479" progId="Paint.Picture">
                  <p:embed/>
                </p:oleObj>
              </mc:Choice>
              <mc:Fallback>
                <p:oleObj name="Bitmap Image" r:id="rId8" imgW="4048690" imgH="361047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4048125" cy="360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5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365</TotalTime>
  <Words>790</Words>
  <Application>Microsoft Office PowerPoint</Application>
  <PresentationFormat>On-screen Show (4:3)</PresentationFormat>
  <Paragraphs>162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At home</vt:lpstr>
      <vt:lpstr>Tuesday</vt:lpstr>
      <vt:lpstr>Picture Match</vt:lpstr>
      <vt:lpstr>At home</vt:lpstr>
      <vt:lpstr>Wednesday</vt:lpstr>
      <vt:lpstr>Spelling pyramid + sentence check</vt:lpstr>
      <vt:lpstr>At home</vt:lpstr>
      <vt:lpstr>Thursday</vt:lpstr>
      <vt:lpstr>Card Game</vt:lpstr>
      <vt:lpstr>Jeopardy: Round 1</vt:lpstr>
      <vt:lpstr>Jeopardy: Round 2</vt:lpstr>
      <vt:lpstr>Homework: Spelling Pyramid</vt:lpstr>
      <vt:lpstr>Friday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49</cp:revision>
  <dcterms:created xsi:type="dcterms:W3CDTF">2006-08-16T00:00:00Z</dcterms:created>
  <dcterms:modified xsi:type="dcterms:W3CDTF">2013-08-23T22:49:10Z</dcterms:modified>
</cp:coreProperties>
</file>