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4" r:id="rId4"/>
    <p:sldId id="265" r:id="rId5"/>
    <p:sldId id="266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114" autoAdjust="0"/>
  </p:normalViewPr>
  <p:slideViewPr>
    <p:cSldViewPr>
      <p:cViewPr varScale="1">
        <p:scale>
          <a:sx n="41" d="100"/>
          <a:sy n="4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8FDA3-5210-48D5-B17D-30C63EDC14CD}" type="datetimeFigureOut">
              <a:rPr lang="en-US" smtClean="0"/>
              <a:t>7/5/2013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19A9D-4C9A-4029-B1DF-031817C1E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9820C-C7D6-4A9F-90D0-0E095CF0D3D4}" type="datetimeFigureOut">
              <a:rPr lang="en-US" smtClean="0"/>
              <a:t>7/5/2013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2117E-0D13-4C03-ACE4-3FE273D9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3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the 5 thinking skills that scientists use and the idea of language functions to serve these purposes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2117E-0D13-4C03-ACE4-3FE273D94C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new thinking skill + 1 language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2117E-0D13-4C03-ACE4-3FE273D94C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3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enter the definition of sequencing into Vocabulary Journals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2117E-0D13-4C03-ACE4-3FE273D94C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9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 the sentence frame usage in a couple of real-life examples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‘detect’ the sentence frame and highlight punctuation (comma, period)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2117E-0D13-4C03-ACE4-3FE273D94C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58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the sentence frame on the POSTER + examples from the students + model using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Listen to me say the sentence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Say it with 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Say it to 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2117E-0D13-4C03-ACE4-3FE273D94C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1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Give students</a:t>
            </a:r>
            <a:r>
              <a:rPr lang="en-US" baseline="0" dirty="0" smtClean="0"/>
              <a:t> directions on how to work with the handout; have them complete the handout with a partner </a:t>
            </a:r>
          </a:p>
          <a:p>
            <a:pPr lvl="0"/>
            <a:r>
              <a:rPr lang="en-US" baseline="0" dirty="0" smtClean="0"/>
              <a:t>Review as a whole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2117E-0D13-4C03-ACE4-3FE273D94C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8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3PvhilgMS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skills in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Language functions to express the thinking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0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Thinking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73352"/>
            <a:ext cx="3581401" cy="47183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1. </a:t>
            </a:r>
            <a:r>
              <a:rPr lang="en-US" sz="5000" dirty="0" smtClean="0"/>
              <a:t>Making </a:t>
            </a:r>
            <a:r>
              <a:rPr lang="en-US" sz="5000" dirty="0"/>
              <a:t>observations </a:t>
            </a:r>
            <a:endParaRPr lang="en-US" sz="5000" dirty="0" smtClean="0"/>
          </a:p>
          <a:p>
            <a:pPr marL="0" indent="0">
              <a:buNone/>
            </a:pPr>
            <a:r>
              <a:rPr lang="en-US" sz="2900" dirty="0"/>
              <a:t>(describing things)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 smtClean="0"/>
          </a:p>
          <a:p>
            <a:pPr marL="742950" indent="-742950">
              <a:buFont typeface="+mj-lt"/>
              <a:buAutoNum type="arabicPeriod"/>
            </a:pPr>
            <a:endParaRPr lang="en-US" sz="3200" dirty="0"/>
          </a:p>
          <a:p>
            <a:pPr marL="742950" indent="-742950">
              <a:buFont typeface="+mj-lt"/>
              <a:buAutoNum type="arabicPeriod"/>
            </a:pPr>
            <a:endParaRPr lang="en-US" sz="3200" dirty="0"/>
          </a:p>
          <a:p>
            <a:pPr marL="0" indent="0">
              <a:buNone/>
            </a:pPr>
            <a:r>
              <a:rPr lang="en-US" sz="4200" dirty="0" smtClean="0"/>
              <a:t>2. </a:t>
            </a:r>
            <a:r>
              <a:rPr lang="en-US" sz="5000" dirty="0" smtClean="0"/>
              <a:t>Making </a:t>
            </a:r>
            <a:r>
              <a:rPr lang="en-US" sz="5000" dirty="0"/>
              <a:t>a hypothesis </a:t>
            </a:r>
            <a:endParaRPr lang="en-US" sz="5000" dirty="0" smtClean="0"/>
          </a:p>
          <a:p>
            <a:pPr marL="0" indent="0">
              <a:buNone/>
            </a:pPr>
            <a:r>
              <a:rPr lang="en-US" sz="3000" dirty="0" smtClean="0"/>
              <a:t>(</a:t>
            </a:r>
            <a:r>
              <a:rPr lang="en-US" sz="3000" dirty="0"/>
              <a:t>asking questions</a:t>
            </a:r>
            <a:r>
              <a:rPr lang="en-US" sz="3000" dirty="0" smtClean="0"/>
              <a:t>)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6300" dirty="0" smtClean="0"/>
          </a:p>
          <a:p>
            <a:pPr marL="742950" indent="-742950">
              <a:buFont typeface="+mj-lt"/>
              <a:buAutoNum type="arabicPeriod"/>
            </a:pPr>
            <a:endParaRPr lang="en-US" sz="6300" dirty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0" indent="0">
              <a:buNone/>
            </a:pPr>
            <a:r>
              <a:rPr lang="en-US" sz="3600" dirty="0" smtClean="0"/>
              <a:t>3. </a:t>
            </a:r>
            <a:r>
              <a:rPr lang="en-US" sz="5000" dirty="0" smtClean="0"/>
              <a:t>Designing </a:t>
            </a:r>
            <a:r>
              <a:rPr lang="en-US" sz="5000" dirty="0"/>
              <a:t>an experiment </a:t>
            </a:r>
            <a:r>
              <a:rPr lang="en-US" sz="3000" dirty="0"/>
              <a:t>(procedure</a:t>
            </a:r>
            <a:r>
              <a:rPr lang="en-US" sz="30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endParaRPr lang="en-US" sz="3000" dirty="0"/>
          </a:p>
          <a:p>
            <a:pPr marL="742950" indent="-742950">
              <a:buFont typeface="+mj-lt"/>
              <a:buAutoNum type="arabicPeriod"/>
            </a:pPr>
            <a:endParaRPr lang="en-US" sz="1200" dirty="0"/>
          </a:p>
          <a:p>
            <a:pPr marL="0" indent="0">
              <a:buNone/>
            </a:pPr>
            <a:r>
              <a:rPr lang="en-US" sz="3600" dirty="0" smtClean="0"/>
              <a:t>4. </a:t>
            </a:r>
            <a:r>
              <a:rPr lang="en-US" sz="5000" dirty="0"/>
              <a:t>Conducting an experiment </a:t>
            </a:r>
            <a:r>
              <a:rPr lang="en-US" sz="3000" dirty="0"/>
              <a:t>(procedural recount)</a:t>
            </a:r>
          </a:p>
          <a:p>
            <a:pPr marL="742950" indent="-742950">
              <a:buFont typeface="+mj-lt"/>
              <a:buAutoNum type="arabicPeriod"/>
            </a:pPr>
            <a:endParaRPr lang="en-US" sz="11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5. </a:t>
            </a:r>
            <a:r>
              <a:rPr lang="en-US" sz="5000" dirty="0" smtClean="0"/>
              <a:t>Drawing </a:t>
            </a:r>
            <a:r>
              <a:rPr lang="en-US" sz="5000" dirty="0"/>
              <a:t>conclusions </a:t>
            </a:r>
            <a:endParaRPr lang="en-US" sz="5000" dirty="0" smtClean="0"/>
          </a:p>
          <a:p>
            <a:pPr marL="0" indent="0">
              <a:buNone/>
            </a:pPr>
            <a:r>
              <a:rPr lang="en-US" sz="3000" dirty="0" smtClean="0"/>
              <a:t>(</a:t>
            </a:r>
            <a:r>
              <a:rPr lang="en-US" sz="3000" dirty="0"/>
              <a:t>science report &amp; explanation</a:t>
            </a:r>
            <a:r>
              <a:rPr lang="en-US" sz="3000" dirty="0" smtClean="0"/>
              <a:t>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045132" y="2822601"/>
            <a:ext cx="4953000" cy="1219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Because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________________, __________________________.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            	 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(this happens)          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	 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(this will happen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</a:pPr>
            <a:endParaRPr lang="en-US" sz="200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Because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of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______________, __________________________. 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                       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(this)         (this will happen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en-US" sz="10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38601" y="4918383"/>
            <a:ext cx="4952999" cy="53340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_________________ by ____________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ing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_______________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14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38601" y="5569326"/>
            <a:ext cx="4952998" cy="68580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When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__________________, then______________________. </a:t>
            </a:r>
          </a:p>
          <a:p>
            <a:pPr>
              <a:lnSpc>
                <a:spcPct val="115000"/>
              </a:lnSpc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If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______________________,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then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______________________. </a:t>
            </a:r>
            <a:endParaRPr lang="en-US" sz="22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38600" y="381000"/>
            <a:ext cx="4953000" cy="228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________________is  _______________than  ____________.</a:t>
            </a:r>
            <a:endParaRPr lang="en-US" sz="14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  (something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       	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COMPARATIVE            	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something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_______________ the  _____________ 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est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(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something</a:t>
            </a: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                  	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SUPERLATIVE</a:t>
            </a: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endParaRPr lang="en-US" sz="1400" dirty="0">
              <a:solidFill>
                <a:srgbClr val="C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________________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as ______________ as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______________.</a:t>
            </a:r>
            <a:endParaRPr lang="en-US" sz="1200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(something is)	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  	 ADJECTIVE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	(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something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</a:p>
          <a:p>
            <a:endParaRPr lang="en-US" sz="1000" b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______________, but [while, whereas]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_________________.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(something is…)	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     		              (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something is opposite</a:t>
            </a:r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en-US" sz="10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058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#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Science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Designing an experiment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Language function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Sequencing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7432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 Function: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/>
              <a:t>Term</a:t>
            </a:r>
            <a:r>
              <a:rPr lang="en-US" dirty="0" smtClean="0"/>
              <a:t>: </a:t>
            </a:r>
            <a:r>
              <a:rPr lang="en-US" b="1" dirty="0" smtClean="0"/>
              <a:t>sequencing </a:t>
            </a: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putting things in order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815" y="3733800"/>
            <a:ext cx="4800600" cy="286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70" y="685800"/>
            <a:ext cx="2122932" cy="270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20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191000" cy="593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Example:</a:t>
            </a:r>
          </a:p>
          <a:p>
            <a:pPr marL="0" indent="0">
              <a:buNone/>
            </a:pPr>
            <a:endParaRPr lang="en-US" sz="9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</a:rPr>
              <a:t>First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1600" dirty="0"/>
              <a:t>put two slices of bread on the plate</a:t>
            </a:r>
            <a:r>
              <a:rPr lang="en-US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Second, </a:t>
            </a:r>
            <a:r>
              <a:rPr lang="en-US" sz="1600" dirty="0" smtClean="0"/>
              <a:t>put some </a:t>
            </a:r>
            <a:r>
              <a:rPr lang="en-US" sz="1600" dirty="0"/>
              <a:t>Peanut Butter on one slice of bread and some Jelly on the </a:t>
            </a:r>
            <a:r>
              <a:rPr lang="en-US" sz="1600" dirty="0" smtClean="0"/>
              <a:t>other slice.</a:t>
            </a:r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Third, </a:t>
            </a:r>
            <a:r>
              <a:rPr lang="en-US" sz="1600" dirty="0"/>
              <a:t>place the two slices of bread </a:t>
            </a:r>
            <a:r>
              <a:rPr lang="en-US" sz="1600" dirty="0" smtClean="0"/>
              <a:t>together. </a:t>
            </a:r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Then, </a:t>
            </a:r>
            <a:r>
              <a:rPr lang="en-US" sz="1600" dirty="0"/>
              <a:t>cut the sandwich </a:t>
            </a:r>
            <a:r>
              <a:rPr lang="en-US" sz="1600" dirty="0" smtClean="0"/>
              <a:t>diagonally.</a:t>
            </a:r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Finally, </a:t>
            </a:r>
            <a:r>
              <a:rPr lang="en-US" sz="1600" dirty="0"/>
              <a:t>enjoy</a:t>
            </a:r>
            <a:r>
              <a:rPr lang="en-US" sz="2000" dirty="0"/>
              <a:t>!</a:t>
            </a:r>
          </a:p>
          <a:p>
            <a:pPr marL="0" indent="0">
              <a:buNone/>
            </a:pPr>
            <a:endParaRPr lang="en-US" sz="1600" b="1" i="1" dirty="0"/>
          </a:p>
          <a:p>
            <a:pPr marL="0" indent="0">
              <a:buNone/>
            </a:pPr>
            <a:r>
              <a:rPr lang="en-US" sz="1800" b="1" dirty="0" smtClean="0"/>
              <a:t>Frame #1: </a:t>
            </a:r>
            <a:endParaRPr lang="en-US" sz="1800" b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1800" b="1" dirty="0"/>
              <a:t>Frame </a:t>
            </a:r>
            <a:r>
              <a:rPr lang="en-US" sz="1800" b="1" dirty="0" smtClean="0"/>
              <a:t>#2: </a:t>
            </a:r>
            <a:endParaRPr lang="en-US" sz="1800" b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41960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362" y="201656"/>
            <a:ext cx="2424112" cy="155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952625" y="3705415"/>
            <a:ext cx="6353175" cy="132378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First,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________________________________________. 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[third, fourth, fifth],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______________.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Finally,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_______________________________.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91284" y="5316261"/>
            <a:ext cx="6314515" cy="13039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begin with,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__________________________. 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[then, after that],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54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Donnelly</a:t>
            </a:r>
            <a:r>
              <a:rPr lang="en-US" dirty="0"/>
              <a:t>,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Present the frame on </a:t>
            </a:r>
            <a:r>
              <a:rPr lang="en-US" dirty="0" smtClean="0"/>
              <a:t>a poster</a:t>
            </a:r>
            <a:endParaRPr lang="en-US" dirty="0"/>
          </a:p>
          <a:p>
            <a:r>
              <a:rPr lang="en-US" dirty="0" smtClean="0"/>
              <a:t>Solicit examples from the students </a:t>
            </a:r>
          </a:p>
          <a:p>
            <a:r>
              <a:rPr lang="en-US" dirty="0" smtClean="0"/>
              <a:t>Model the frame use by inserting student examples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Listen </a:t>
            </a:r>
            <a:r>
              <a:rPr lang="en-US" sz="3000" b="1" dirty="0"/>
              <a:t>to me say the </a:t>
            </a:r>
            <a:r>
              <a:rPr lang="en-US" sz="3000" b="1" dirty="0" smtClean="0"/>
              <a:t>sentence</a:t>
            </a:r>
          </a:p>
          <a:p>
            <a:pPr marL="457200" indent="-457200">
              <a:buFont typeface="+mj-lt"/>
              <a:buAutoNum type="arabicPeriod"/>
            </a:pPr>
            <a:endParaRPr lang="en-US" sz="13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Say </a:t>
            </a:r>
            <a:r>
              <a:rPr lang="en-US" sz="3000" b="1" dirty="0"/>
              <a:t>it with </a:t>
            </a:r>
            <a:r>
              <a:rPr lang="en-US" sz="3000" b="1" dirty="0" smtClean="0"/>
              <a:t>me</a:t>
            </a:r>
          </a:p>
          <a:p>
            <a:pPr marL="457200" indent="-457200">
              <a:buFont typeface="+mj-lt"/>
              <a:buAutoNum type="arabicPeriod"/>
            </a:pPr>
            <a:endParaRPr lang="en-US" sz="1700" b="1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Say </a:t>
            </a:r>
            <a:r>
              <a:rPr lang="en-US" sz="3000" b="1" dirty="0"/>
              <a:t>it to </a:t>
            </a:r>
            <a:r>
              <a:rPr lang="en-US" sz="3000" b="1" dirty="0" smtClean="0"/>
              <a:t>me</a:t>
            </a:r>
          </a:p>
          <a:p>
            <a:pPr marL="457200" indent="-457200">
              <a:buFont typeface="+mj-lt"/>
              <a:buAutoNum type="arabicPeriod"/>
            </a:pPr>
            <a:endParaRPr lang="en-US" sz="1600" b="1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Crash Test </a:t>
            </a:r>
            <a:r>
              <a:rPr lang="en-US" b="1" dirty="0" err="1"/>
              <a:t>Keister</a:t>
            </a:r>
            <a:endParaRPr lang="en-US" dirty="0"/>
          </a:p>
          <a:p>
            <a:r>
              <a:rPr lang="en-US" u="sng" dirty="0">
                <a:hlinkClick r:id="rId3"/>
              </a:rPr>
              <a:t>http://www.youtube.com/watch?v=F3PvhilgMS4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427</TotalTime>
  <Words>347</Words>
  <Application>Microsoft Office PowerPoint</Application>
  <PresentationFormat>On-screen Show (4:3)</PresentationFormat>
  <Paragraphs>104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Clarity</vt:lpstr>
      <vt:lpstr>Thinking skills in Science</vt:lpstr>
      <vt:lpstr>5 Thinking Skills</vt:lpstr>
      <vt:lpstr># 3</vt:lpstr>
      <vt:lpstr>Language Function:</vt:lpstr>
      <vt:lpstr>PowerPoint Presentation</vt:lpstr>
      <vt:lpstr> Donnelly, 2010</vt:lpstr>
      <vt:lpstr>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Yuliya</dc:creator>
  <cp:lastModifiedBy>Yuliya</cp:lastModifiedBy>
  <cp:revision>42</cp:revision>
  <cp:lastPrinted>2012-12-12T17:26:54Z</cp:lastPrinted>
  <dcterms:created xsi:type="dcterms:W3CDTF">2006-08-16T00:00:00Z</dcterms:created>
  <dcterms:modified xsi:type="dcterms:W3CDTF">2013-07-05T13:36:56Z</dcterms:modified>
</cp:coreProperties>
</file>