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64" r:id="rId2"/>
    <p:sldId id="256" r:id="rId3"/>
    <p:sldId id="287" r:id="rId4"/>
    <p:sldId id="286" r:id="rId5"/>
    <p:sldId id="257" r:id="rId6"/>
    <p:sldId id="288" r:id="rId7"/>
    <p:sldId id="289" r:id="rId8"/>
    <p:sldId id="283" r:id="rId9"/>
    <p:sldId id="280" r:id="rId10"/>
    <p:sldId id="276" r:id="rId11"/>
    <p:sldId id="265" r:id="rId12"/>
    <p:sldId id="281" r:id="rId13"/>
    <p:sldId id="277" r:id="rId14"/>
    <p:sldId id="284" r:id="rId15"/>
    <p:sldId id="291" r:id="rId16"/>
    <p:sldId id="282" r:id="rId17"/>
    <p:sldId id="271" r:id="rId18"/>
    <p:sldId id="290" r:id="rId19"/>
    <p:sldId id="272" r:id="rId20"/>
    <p:sldId id="279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83" autoAdjust="0"/>
  </p:normalViewPr>
  <p:slideViewPr>
    <p:cSldViewPr>
      <p:cViewPr varScale="1">
        <p:scale>
          <a:sx n="57" d="100"/>
          <a:sy n="57" d="100"/>
        </p:scale>
        <p:origin x="9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6/29/2013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Neutron Stars: stars that have collapsed (decreased in size), crushing their atoms until only the neutrons remain.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6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7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“Circle</a:t>
            </a:r>
            <a:r>
              <a:rPr lang="en-US" dirty="0"/>
              <a:t>” </a:t>
            </a:r>
            <a:r>
              <a:rPr lang="en-US" dirty="0" smtClean="0"/>
              <a:t>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envelope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“Card Game</a:t>
            </a:r>
            <a:r>
              <a:rPr lang="en-US" dirty="0" smtClean="0"/>
              <a:t>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9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“Charades” OR “Jeopardy</a:t>
            </a:r>
            <a:r>
              <a:rPr lang="en-US" dirty="0" smtClean="0"/>
              <a:t>”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Give table teams 10 minutes to develop charades for the key vocabulary of the week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Give 1 word to a team at a random, ask them to perform their charade for the other teams to solve in 30 seconds. </a:t>
            </a:r>
            <a:r>
              <a:rPr lang="en-US" dirty="0"/>
              <a:t>The </a:t>
            </a:r>
            <a:r>
              <a:rPr lang="en-US" dirty="0" smtClean="0"/>
              <a:t>team that provides the correct solution first gets </a:t>
            </a:r>
            <a:r>
              <a:rPr lang="en-US" dirty="0"/>
              <a:t>1 </a:t>
            </a:r>
            <a:r>
              <a:rPr lang="en-US" dirty="0" smtClean="0"/>
              <a:t>point. </a:t>
            </a: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 2 with remaining key words of the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</a:t>
            </a:r>
            <a:r>
              <a:rPr lang="en-US" dirty="0" smtClean="0"/>
              <a:t>Host </a:t>
            </a:r>
            <a:r>
              <a:rPr lang="en-US" sz="1800" dirty="0" smtClean="0"/>
              <a:t>(could be the teacher)</a:t>
            </a: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 smtClean="0"/>
              <a:t>Draft/Giant </a:t>
            </a:r>
            <a:r>
              <a:rPr lang="en-US" sz="3600" b="1" dirty="0"/>
              <a:t>planet</a:t>
            </a:r>
            <a:endParaRPr lang="en-US" sz="3600" dirty="0"/>
          </a:p>
          <a:p>
            <a:r>
              <a:rPr lang="en-US" sz="3600" b="1" dirty="0"/>
              <a:t>Habitable zone</a:t>
            </a:r>
            <a:endParaRPr lang="en-US" sz="3600" dirty="0"/>
          </a:p>
          <a:p>
            <a:r>
              <a:rPr lang="en-US" sz="3600" b="1" dirty="0"/>
              <a:t>Kuiper Belt</a:t>
            </a:r>
            <a:endParaRPr lang="en-US" sz="3600" dirty="0"/>
          </a:p>
          <a:p>
            <a:r>
              <a:rPr lang="en-US" sz="3600" b="1" dirty="0"/>
              <a:t>Astronomical unit</a:t>
            </a:r>
            <a:endParaRPr lang="en-US" sz="3600" dirty="0"/>
          </a:p>
          <a:p>
            <a:r>
              <a:rPr lang="en-US" sz="3600" b="1" dirty="0"/>
              <a:t>Speed of light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  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Review</a:t>
            </a:r>
            <a:endParaRPr lang="en-US" sz="3600" dirty="0"/>
          </a:p>
          <a:p>
            <a:r>
              <a:rPr lang="en-US" sz="3600" b="1" dirty="0" smtClean="0"/>
              <a:t>Evolve</a:t>
            </a:r>
            <a:endParaRPr lang="en-US" sz="3600" dirty="0"/>
          </a:p>
          <a:p>
            <a:r>
              <a:rPr lang="en-US" sz="3600" b="1" dirty="0"/>
              <a:t>Tide</a:t>
            </a:r>
            <a:endParaRPr lang="en-US" sz="3600" dirty="0"/>
          </a:p>
          <a:p>
            <a:r>
              <a:rPr lang="en-US" sz="3600" b="1" dirty="0"/>
              <a:t>Phase</a:t>
            </a:r>
            <a:endParaRPr lang="en-US" sz="3600" dirty="0"/>
          </a:p>
          <a:p>
            <a:r>
              <a:rPr lang="en-US" sz="3600" b="1" dirty="0"/>
              <a:t>Fluctuate</a:t>
            </a:r>
            <a:endParaRPr lang="en-US" sz="3600" dirty="0"/>
          </a:p>
          <a:p>
            <a:r>
              <a:rPr lang="en-US" sz="3600" b="1" dirty="0"/>
              <a:t>Solar </a:t>
            </a:r>
            <a:r>
              <a:rPr lang="en-US" sz="3600" b="1" dirty="0" smtClean="0"/>
              <a:t>Eclipse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5073"/>
            <a:ext cx="8229600" cy="678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" y="1447800"/>
            <a:ext cx="3657600" cy="4678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 smtClean="0"/>
              <a:t>dwarf star</a:t>
            </a:r>
            <a:endParaRPr lang="en-US" sz="2600" dirty="0" smtClean="0"/>
          </a:p>
          <a:p>
            <a:pPr marL="0" indent="0">
              <a:lnSpc>
                <a:spcPct val="60000"/>
              </a:lnSpc>
              <a:buNone/>
            </a:pPr>
            <a:endParaRPr lang="en-US" sz="800" dirty="0" smtClean="0"/>
          </a:p>
          <a:p>
            <a:pPr marL="114300" lvl="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/>
              <a:t>: </a:t>
            </a:r>
            <a:r>
              <a:rPr lang="en-US" sz="2600" dirty="0" smtClean="0"/>
              <a:t>any </a:t>
            </a:r>
            <a:r>
              <a:rPr lang="en-US" sz="2600" dirty="0"/>
              <a:t>star of average or low luminosity, mass, and </a:t>
            </a:r>
            <a:r>
              <a:rPr lang="en-US" sz="2600" dirty="0" smtClean="0"/>
              <a:t>size</a:t>
            </a:r>
            <a:endParaRPr lang="en-US" sz="2600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0" y="1447800"/>
            <a:ext cx="52578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u="sng" dirty="0" smtClean="0"/>
              <a:t>Term</a:t>
            </a:r>
            <a:r>
              <a:rPr lang="en-US" sz="2600" dirty="0" smtClean="0"/>
              <a:t>: </a:t>
            </a:r>
            <a:r>
              <a:rPr lang="en-US" sz="2600" b="1" dirty="0" smtClean="0"/>
              <a:t>giant star</a:t>
            </a:r>
            <a:endParaRPr lang="en-US" sz="2600" dirty="0" smtClean="0"/>
          </a:p>
          <a:p>
            <a:pPr marL="114300" indent="0">
              <a:lnSpc>
                <a:spcPct val="60000"/>
              </a:lnSpc>
              <a:buNone/>
            </a:pPr>
            <a:endParaRPr lang="en-US" sz="800" dirty="0"/>
          </a:p>
          <a:p>
            <a:pPr marL="0" lvl="0" indent="0">
              <a:buNone/>
            </a:pPr>
            <a:r>
              <a:rPr lang="en-US" sz="2600" u="sng" dirty="0" smtClean="0"/>
              <a:t>Definition</a:t>
            </a:r>
            <a:r>
              <a:rPr lang="en-US" sz="2600" dirty="0" smtClean="0"/>
              <a:t>: a </a:t>
            </a:r>
            <a:r>
              <a:rPr lang="en-US" sz="2600" dirty="0"/>
              <a:t>star with much larger radius and luminosity than other stars of the same surface </a:t>
            </a:r>
            <a:r>
              <a:rPr lang="en-US" sz="2600" dirty="0" smtClean="0"/>
              <a:t>temperature</a:t>
            </a:r>
            <a:endParaRPr lang="en-US" sz="2600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199" y="3944937"/>
            <a:ext cx="15005538" cy="5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473015"/>
              </p:ext>
            </p:extLst>
          </p:nvPr>
        </p:nvGraphicFramePr>
        <p:xfrm>
          <a:off x="2928001" y="1121056"/>
          <a:ext cx="881999" cy="88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Bitmap Image" r:id="rId4" imgW="2561905" imgH="1819529" progId="Paint.Picture">
                  <p:embed/>
                </p:oleObj>
              </mc:Choice>
              <mc:Fallback>
                <p:oleObj name="Bitmap Image" r:id="rId4" imgW="2561905" imgH="18195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001" y="1121056"/>
                        <a:ext cx="881999" cy="889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759567" y="3890962"/>
            <a:ext cx="274690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404716"/>
              </p:ext>
            </p:extLst>
          </p:nvPr>
        </p:nvGraphicFramePr>
        <p:xfrm>
          <a:off x="6934200" y="442472"/>
          <a:ext cx="1575794" cy="1596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Bitmap Image" r:id="rId6" imgW="3780952" imgH="3820058" progId="Paint.Picture">
                  <p:embed/>
                </p:oleObj>
              </mc:Choice>
              <mc:Fallback>
                <p:oleObj name="Bitmap Image" r:id="rId6" imgW="3780952" imgH="382005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42472"/>
                        <a:ext cx="1575794" cy="15965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4001" y="3723430"/>
            <a:ext cx="4541595" cy="30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1536192"/>
            <a:ext cx="4076698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habitable zone</a:t>
            </a:r>
            <a:endParaRPr lang="en-US" dirty="0" smtClean="0"/>
          </a:p>
          <a:p>
            <a:pPr marL="114300" indent="0">
              <a:buNone/>
            </a:pPr>
            <a:endParaRPr lang="en-US" sz="11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 </a:t>
            </a:r>
            <a:r>
              <a:rPr lang="en-US" dirty="0"/>
              <a:t>proper distance from the Sun that allows for liquid </a:t>
            </a:r>
            <a:r>
              <a:rPr lang="en-US" dirty="0" smtClean="0"/>
              <a:t>water </a:t>
            </a:r>
            <a:r>
              <a:rPr lang="en-US" sz="2000" i="1" dirty="0"/>
              <a:t>[astronomy] </a:t>
            </a:r>
            <a:endParaRPr lang="en-US" sz="2000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 descr="http://www.universetoday.com/wp-content/uploads/2012/01/Habitable-zone-around-stars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4419599"/>
            <a:ext cx="3809999" cy="224028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931902" y="2245232"/>
            <a:ext cx="180902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648196" y="2245232"/>
          <a:ext cx="4133354" cy="3164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5" imgW="5152381" imgH="3952381" progId="Paint.Picture">
                  <p:embed/>
                </p:oleObj>
              </mc:Choice>
              <mc:Fallback>
                <p:oleObj name="Bitmap Image" r:id="rId5" imgW="5152381" imgH="39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196" y="2245232"/>
                        <a:ext cx="4133354" cy="31649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581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Kuiper Belt</a:t>
            </a:r>
            <a:endParaRPr lang="en-US" dirty="0" smtClean="0"/>
          </a:p>
          <a:p>
            <a:pPr marL="114300" indent="0">
              <a:buNone/>
            </a:pPr>
            <a:endParaRPr lang="en-US" sz="8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sz="2600" dirty="0" smtClean="0"/>
              <a:t>region </a:t>
            </a:r>
            <a:r>
              <a:rPr lang="en-US" sz="2600" dirty="0"/>
              <a:t>of the Solar System beyond the planets</a:t>
            </a:r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86200" y="1536192"/>
            <a:ext cx="4191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0" y="2285999"/>
            <a:ext cx="11211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4193" y="4617715"/>
            <a:ext cx="10160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226169" y="2273806"/>
            <a:ext cx="126556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103403"/>
              </p:ext>
            </p:extLst>
          </p:nvPr>
        </p:nvGraphicFramePr>
        <p:xfrm>
          <a:off x="4076771" y="2828537"/>
          <a:ext cx="4332340" cy="380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Bitmap Image" r:id="rId4" imgW="4447619" imgH="3895238" progId="Paint.Picture">
                  <p:embed/>
                </p:oleObj>
              </mc:Choice>
              <mc:Fallback>
                <p:oleObj name="Bitmap Image" r:id="rId4" imgW="4447619" imgH="389523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71" y="2828537"/>
                        <a:ext cx="4332340" cy="380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92918"/>
              </p:ext>
            </p:extLst>
          </p:nvPr>
        </p:nvGraphicFramePr>
        <p:xfrm>
          <a:off x="5513704" y="533400"/>
          <a:ext cx="3339051" cy="20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Bitmap Image" r:id="rId6" imgW="6125430" imgH="3801006" progId="Paint.Picture">
                  <p:embed/>
                </p:oleObj>
              </mc:Choice>
              <mc:Fallback>
                <p:oleObj name="Bitmap Image" r:id="rId6" imgW="6125430" imgH="380100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704" y="533400"/>
                        <a:ext cx="3339051" cy="2074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19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astronomical unit</a:t>
            </a:r>
            <a:endParaRPr lang="en-US" dirty="0" smtClean="0"/>
          </a:p>
          <a:p>
            <a:pPr marL="114300" indent="0">
              <a:buNone/>
            </a:pPr>
            <a:endParaRPr lang="en-US" sz="8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sz="2600" dirty="0" smtClean="0"/>
              <a:t>the</a:t>
            </a:r>
            <a:r>
              <a:rPr lang="en-US" sz="2600" b="1" dirty="0" smtClean="0"/>
              <a:t> </a:t>
            </a:r>
            <a:r>
              <a:rPr lang="en-US" sz="2600" dirty="0"/>
              <a:t>distance from </a:t>
            </a:r>
            <a:r>
              <a:rPr lang="en-US" sz="2600" dirty="0" smtClean="0"/>
              <a:t>the Earth </a:t>
            </a:r>
            <a:r>
              <a:rPr lang="en-US" sz="2600" dirty="0"/>
              <a:t>to the Sun </a:t>
            </a:r>
            <a:endParaRPr lang="en-US" sz="2600" dirty="0" smtClean="0"/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r>
              <a:rPr lang="en-US" sz="2600" dirty="0" smtClean="0"/>
              <a:t>= 93,000,000 miles</a:t>
            </a:r>
            <a:endParaRPr lang="en-US" sz="2600" dirty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536192"/>
            <a:ext cx="3352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0" y="2285999"/>
            <a:ext cx="11211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4193" y="4617715"/>
            <a:ext cx="10160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959521" y="2285997"/>
            <a:ext cx="111046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279943"/>
              </p:ext>
            </p:extLst>
          </p:nvPr>
        </p:nvGraphicFramePr>
        <p:xfrm>
          <a:off x="5997013" y="607662"/>
          <a:ext cx="2924908" cy="2899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Bitmap Image" r:id="rId4" imgW="2190476" imgH="2172003" progId="Paint.Picture">
                  <p:embed/>
                </p:oleObj>
              </mc:Choice>
              <mc:Fallback>
                <p:oleObj name="Bitmap Image" r:id="rId4" imgW="2190476" imgH="217200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013" y="607662"/>
                        <a:ext cx="2924908" cy="2899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04800" y="3923282"/>
            <a:ext cx="13211678" cy="4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533885"/>
              </p:ext>
            </p:extLst>
          </p:nvPr>
        </p:nvGraphicFramePr>
        <p:xfrm>
          <a:off x="1352550" y="3976557"/>
          <a:ext cx="6743700" cy="258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Bitmap Image" r:id="rId6" imgW="5304762" imgH="2572109" progId="Paint.Picture">
                  <p:embed/>
                </p:oleObj>
              </mc:Choice>
              <mc:Fallback>
                <p:oleObj name="Bitmap Image" r:id="rId6" imgW="5304762" imgH="257210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3976557"/>
                        <a:ext cx="6743700" cy="2583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1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962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speed of light</a:t>
            </a:r>
            <a:endParaRPr lang="en-US" dirty="0" smtClean="0"/>
          </a:p>
          <a:p>
            <a:pPr marL="114300" indent="0">
              <a:buNone/>
            </a:pPr>
            <a:endParaRPr lang="en-US" sz="8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sz="2600" dirty="0" smtClean="0"/>
              <a:t>the </a:t>
            </a:r>
            <a:r>
              <a:rPr lang="en-US" sz="2600" dirty="0"/>
              <a:t>seed at which light travels in a vacuum [emptiness] </a:t>
            </a:r>
            <a:endParaRPr lang="en-US" sz="2600" dirty="0" smtClean="0"/>
          </a:p>
          <a:p>
            <a:pPr marL="114300" indent="0">
              <a:buNone/>
            </a:pPr>
            <a:endParaRPr lang="en-US" sz="800" b="1" dirty="0" smtClean="0"/>
          </a:p>
          <a:p>
            <a:pPr marL="114300" indent="0">
              <a:buNone/>
            </a:pPr>
            <a:r>
              <a:rPr lang="en-US" sz="1800" b="1" i="1" dirty="0" smtClean="0">
                <a:solidFill>
                  <a:srgbClr val="0070C0"/>
                </a:solidFill>
              </a:rPr>
              <a:t>How long will take the Sun’s light to reach the Earth?</a:t>
            </a:r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536192"/>
            <a:ext cx="3962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  <a:endParaRPr lang="en-US" dirty="0" smtClean="0"/>
          </a:p>
          <a:p>
            <a:pPr marL="388620" lvl="1" indent="0">
              <a:buNone/>
            </a:pPr>
            <a:r>
              <a:rPr lang="en-US" b="1" dirty="0" smtClean="0"/>
              <a:t>= </a:t>
            </a:r>
            <a:r>
              <a:rPr lang="en-US" b="1" dirty="0"/>
              <a:t>186,000 miles/sec.</a:t>
            </a:r>
          </a:p>
          <a:p>
            <a:pPr marL="388620" lvl="1" indent="0">
              <a:buNone/>
            </a:pPr>
            <a:r>
              <a:rPr lang="en-US" b="1" dirty="0"/>
              <a:t>= 300,000 km/sec.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9200" y="2285999"/>
            <a:ext cx="112110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24193" y="4617715"/>
            <a:ext cx="10160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0480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639627"/>
              </p:ext>
            </p:extLst>
          </p:nvPr>
        </p:nvGraphicFramePr>
        <p:xfrm>
          <a:off x="6131462" y="491661"/>
          <a:ext cx="2657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Bitmap Image" r:id="rId4" imgW="6171429" imgH="2657846" progId="Paint.Picture">
                  <p:embed/>
                </p:oleObj>
              </mc:Choice>
              <mc:Fallback>
                <p:oleObj name="Bitmap Image" r:id="rId4" imgW="6171429" imgH="265784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462" y="491661"/>
                        <a:ext cx="26574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889318"/>
              </p:ext>
            </p:extLst>
          </p:nvPr>
        </p:nvGraphicFramePr>
        <p:xfrm>
          <a:off x="484981" y="4382860"/>
          <a:ext cx="4110465" cy="2185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Bitmap Image" r:id="rId6" imgW="3161905" imgH="1828571" progId="Paint.Picture">
                  <p:embed/>
                </p:oleObj>
              </mc:Choice>
              <mc:Fallback>
                <p:oleObj name="Bitmap Image" r:id="rId6" imgW="3161905" imgH="1828571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81" y="4382860"/>
                        <a:ext cx="4110465" cy="2185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964462"/>
              </p:ext>
            </p:extLst>
          </p:nvPr>
        </p:nvGraphicFramePr>
        <p:xfrm>
          <a:off x="6466510" y="3276600"/>
          <a:ext cx="2390775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Bitmap Image" r:id="rId8" imgW="2390476" imgH="1704762" progId="Paint.Picture">
                  <p:embed/>
                </p:oleObj>
              </mc:Choice>
              <mc:Fallback>
                <p:oleObj name="Bitmap Image" r:id="rId8" imgW="2390476" imgH="1704762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6510" y="3276600"/>
                        <a:ext cx="2390775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2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r>
              <a:rPr lang="en-US" sz="2800" b="1" dirty="0"/>
              <a:t>Draft/Giant planet</a:t>
            </a:r>
            <a:endParaRPr lang="en-US" sz="2800" dirty="0"/>
          </a:p>
          <a:p>
            <a:r>
              <a:rPr lang="en-US" sz="2800" b="1" dirty="0"/>
              <a:t>Habitable zone</a:t>
            </a:r>
            <a:endParaRPr lang="en-US" sz="2800" dirty="0"/>
          </a:p>
          <a:p>
            <a:r>
              <a:rPr lang="en-US" sz="2800" b="1" dirty="0"/>
              <a:t>Kuiper Belt</a:t>
            </a:r>
            <a:endParaRPr lang="en-US" sz="2800" dirty="0"/>
          </a:p>
          <a:p>
            <a:r>
              <a:rPr lang="en-US" sz="2800" b="1" dirty="0"/>
              <a:t>Astronomical unit</a:t>
            </a:r>
            <a:endParaRPr lang="en-US" sz="2800" dirty="0"/>
          </a:p>
          <a:p>
            <a:r>
              <a:rPr lang="en-US" sz="2800" b="1" dirty="0"/>
              <a:t>Speed of light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  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Also, make sure that you understand/remember: </a:t>
            </a:r>
          </a:p>
          <a:p>
            <a:r>
              <a:rPr lang="en-US" sz="2800" b="1" dirty="0"/>
              <a:t>Evolve</a:t>
            </a:r>
            <a:endParaRPr lang="en-US" sz="2800" dirty="0"/>
          </a:p>
          <a:p>
            <a:r>
              <a:rPr lang="en-US" sz="2800" b="1" dirty="0"/>
              <a:t>Tide</a:t>
            </a:r>
            <a:endParaRPr lang="en-US" sz="2800" dirty="0"/>
          </a:p>
          <a:p>
            <a:r>
              <a:rPr lang="en-US" sz="2800" b="1" dirty="0"/>
              <a:t>Phase</a:t>
            </a:r>
            <a:endParaRPr lang="en-US" sz="2800" dirty="0"/>
          </a:p>
          <a:p>
            <a:r>
              <a:rPr lang="en-US" sz="2800" b="1" dirty="0"/>
              <a:t>Fluctuate</a:t>
            </a:r>
            <a:endParaRPr lang="en-US" sz="2800" dirty="0"/>
          </a:p>
          <a:p>
            <a:r>
              <a:rPr lang="en-US" sz="2800" b="1" dirty="0"/>
              <a:t>Eclipse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381</TotalTime>
  <Words>757</Words>
  <Application>Microsoft Office PowerPoint</Application>
  <PresentationFormat>On-screen Show (4:3)</PresentationFormat>
  <Paragraphs>167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</vt:lpstr>
      <vt:lpstr>Key vocabulary</vt:lpstr>
      <vt:lpstr>Key vocabulary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Card Game</vt:lpstr>
      <vt:lpstr>At home</vt:lpstr>
      <vt:lpstr>Thursday</vt:lpstr>
      <vt:lpstr>Charades</vt:lpstr>
      <vt:lpstr>Jeopardy</vt:lpstr>
      <vt:lpstr>Homework:</vt:lpstr>
      <vt:lpstr>Friday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Yuliya</cp:lastModifiedBy>
  <cp:revision>54</cp:revision>
  <dcterms:created xsi:type="dcterms:W3CDTF">2006-08-16T00:00:00Z</dcterms:created>
  <dcterms:modified xsi:type="dcterms:W3CDTF">2013-06-29T16:48:44Z</dcterms:modified>
</cp:coreProperties>
</file>