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48" r:id="rId2"/>
    <p:sldMasterId id="2147483650" r:id="rId3"/>
    <p:sldMasterId id="2147483656" r:id="rId4"/>
    <p:sldMasterId id="2147483662" r:id="rId5"/>
    <p:sldMasterId id="2147483664" r:id="rId6"/>
  </p:sldMasterIdLst>
  <p:notesMasterIdLst>
    <p:notesMasterId r:id="rId31"/>
  </p:notesMasterIdLst>
  <p:handoutMasterIdLst>
    <p:handoutMasterId r:id="rId32"/>
  </p:handoutMasterIdLst>
  <p:sldIdLst>
    <p:sldId id="283" r:id="rId7"/>
    <p:sldId id="257" r:id="rId8"/>
    <p:sldId id="261" r:id="rId9"/>
    <p:sldId id="262" r:id="rId10"/>
    <p:sldId id="263" r:id="rId11"/>
    <p:sldId id="266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67" r:id="rId24"/>
    <p:sldId id="264" r:id="rId25"/>
    <p:sldId id="280" r:id="rId26"/>
    <p:sldId id="281" r:id="rId27"/>
    <p:sldId id="282" r:id="rId28"/>
    <p:sldId id="265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FC7"/>
    <a:srgbClr val="504208"/>
    <a:srgbClr val="7A650C"/>
    <a:srgbClr val="BF9E13"/>
    <a:srgbClr val="E7BF17"/>
    <a:srgbClr val="EDCE49"/>
    <a:srgbClr val="F0D66A"/>
    <a:srgbClr val="F3DF89"/>
    <a:srgbClr val="968C0E"/>
    <a:srgbClr val="3E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721C-E8F9-4152-BEC4-B88BEBD936EF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6241B-A9A4-48D2-AEF4-BEFCE625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AB1C-C787-4710-AC65-4834B24B0179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513B-1241-4A9C-8018-043E2B459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3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4400" y="48768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58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9"/>
            <a:ext cx="6053504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4051756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162800" y="6249144"/>
            <a:ext cx="14478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4400" y="47244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981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0" i="1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47496" y="1445407"/>
            <a:ext cx="6053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828800" y="152401"/>
            <a:ext cx="6781800" cy="8381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19050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828800" y="152401"/>
            <a:ext cx="6705600" cy="8381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d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d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362200" y="4876801"/>
            <a:ext cx="44196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15691" y="1524000"/>
            <a:ext cx="1912618" cy="11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09" y="1528886"/>
            <a:ext cx="1905000" cy="11553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599" y="381001"/>
            <a:ext cx="649224" cy="3934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599" y="381001"/>
            <a:ext cx="649224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553200" y="6340475"/>
            <a:ext cx="2057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r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381001"/>
            <a:ext cx="660400" cy="39370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/>
        </p:nvSpPr>
        <p:spPr>
          <a:xfrm>
            <a:off x="6477000" y="6340475"/>
            <a:ext cx="21336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3581400"/>
            <a:ext cx="64008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819400"/>
            <a:ext cx="3429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075941"/>
            <a:ext cx="2396314" cy="545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67056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4600" y="1828800"/>
            <a:ext cx="66294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2" y="621797"/>
            <a:ext cx="859985" cy="52120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6858000" y="6264275"/>
            <a:ext cx="17526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9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9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3839429"/>
            <a:ext cx="7772400" cy="830997"/>
          </a:xfrm>
        </p:spPr>
        <p:txBody>
          <a:bodyPr/>
          <a:lstStyle/>
          <a:p>
            <a:r>
              <a:rPr lang="en-US" sz="4800" dirty="0"/>
              <a:t>Accessibility and U of </a:t>
            </a:r>
            <a:r>
              <a:rPr lang="en-US" sz="4800" dirty="0" smtClean="0"/>
              <a:t>L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2362200" y="5162490"/>
            <a:ext cx="4419600" cy="400110"/>
          </a:xfrm>
        </p:spPr>
        <p:txBody>
          <a:bodyPr/>
          <a:lstStyle/>
          <a:p>
            <a:r>
              <a:rPr lang="en-US" dirty="0" smtClean="0"/>
              <a:t>June,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Save As Me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4" y="1550866"/>
            <a:ext cx="7166826" cy="46213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As PDF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How to do it</a:t>
            </a:r>
            <a:endParaRPr lang="en-US" sz="2800" dirty="0"/>
          </a:p>
        </p:txBody>
      </p:sp>
      <p:sp>
        <p:nvSpPr>
          <p:cNvPr id="5" name="Text Placeholder 8" descr="Select Options&#10;Under Options: Select document structure tags for accessibility and ISO 19005-1 compliant&#10;Press OK&#10;" title="Save As PDF"/>
          <p:cNvSpPr>
            <a:spLocks noGrp="1"/>
          </p:cNvSpPr>
          <p:nvPr>
            <p:ph type="body" sz="half" idx="2"/>
          </p:nvPr>
        </p:nvSpPr>
        <p:spPr>
          <a:xfrm>
            <a:off x="1905000" y="1447800"/>
            <a:ext cx="6086621" cy="48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3" name="Rectangle 2" descr="Select Options&#10;Under Options: Select document structure tags for accessibility and ISO 19005-1 compliant&#10;" title="Save As Menu"/>
          <p:cNvSpPr/>
          <p:nvPr/>
        </p:nvSpPr>
        <p:spPr>
          <a:xfrm>
            <a:off x="3048000" y="2514600"/>
            <a:ext cx="54102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Select Options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Under Options: Select </a:t>
            </a:r>
            <a:r>
              <a:rPr lang="en-US" dirty="0"/>
              <a:t>d</a:t>
            </a:r>
            <a:r>
              <a:rPr lang="en-US" dirty="0" smtClean="0"/>
              <a:t>ocument structure tags for accessibility and ISO 19005-1 compliant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Press OK</a:t>
            </a:r>
          </a:p>
        </p:txBody>
      </p:sp>
    </p:spTree>
    <p:extLst>
      <p:ext uri="{BB962C8B-B14F-4D97-AF65-F5344CB8AC3E}">
        <p14:creationId xmlns:p14="http://schemas.microsoft.com/office/powerpoint/2010/main" val="35078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Make PDF Files Compliant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676400"/>
            <a:ext cx="6705600" cy="4267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en-US" dirty="0" smtClean="0"/>
              <a:t>Full Version of Adobe Acrobat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en-US" sz="2000" dirty="0" smtClean="0"/>
              <a:t>Use the </a:t>
            </a:r>
            <a:r>
              <a:rPr lang="en-US" sz="2000" dirty="0" err="1" smtClean="0"/>
              <a:t>iTech</a:t>
            </a:r>
            <a:r>
              <a:rPr lang="en-US" sz="2000" dirty="0" smtClean="0"/>
              <a:t> Media Lab Computers</a:t>
            </a:r>
            <a:br>
              <a:rPr lang="en-US" sz="2000" dirty="0" smtClean="0"/>
            </a:br>
            <a:r>
              <a:rPr lang="en-US" sz="2000" dirty="0" smtClean="0"/>
              <a:t>West Wing </a:t>
            </a:r>
            <a:r>
              <a:rPr lang="en-US" sz="2000" dirty="0" err="1" smtClean="0"/>
              <a:t>Strickler</a:t>
            </a:r>
            <a:r>
              <a:rPr lang="en-US" sz="2000" dirty="0" smtClean="0"/>
              <a:t> Hall Basement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en-US" sz="2000" dirty="0" smtClean="0"/>
              <a:t>Purchase Acrobat from </a:t>
            </a:r>
            <a:r>
              <a:rPr lang="en-US" sz="2000" dirty="0" err="1" smtClean="0"/>
              <a:t>iTech</a:t>
            </a:r>
            <a:r>
              <a:rPr lang="en-US" sz="2000" dirty="0" smtClean="0"/>
              <a:t> Xpress $126.50</a:t>
            </a:r>
            <a:endParaRPr lang="en-US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en-US" dirty="0" smtClean="0"/>
              <a:t>Run accessibility full check of </a:t>
            </a:r>
            <a:r>
              <a:rPr lang="en-US" dirty="0" err="1" smtClean="0"/>
              <a:t>pdf</a:t>
            </a:r>
            <a:r>
              <a:rPr lang="en-US" dirty="0" smtClean="0"/>
              <a:t> document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en-US" dirty="0" smtClean="0"/>
              <a:t>Fix identified issues provided by scan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en Your PDF File&#10;Select Advanced From The Top Menu&#10;" title="Run Accessibility Che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896144" cy="46986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Accessibility Full Check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How to do it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447800"/>
            <a:ext cx="6086621" cy="48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3" name="Rectangle 2" descr="Open Your PDF File&#10;Select Advanced From The Top Menu&#10;" title="Run Accessibility Full Check"/>
          <p:cNvSpPr/>
          <p:nvPr/>
        </p:nvSpPr>
        <p:spPr>
          <a:xfrm>
            <a:off x="5562600" y="2729487"/>
            <a:ext cx="3124200" cy="13388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Open Your PDF File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Select Advanced From The Top Menu</a:t>
            </a:r>
          </a:p>
        </p:txBody>
      </p:sp>
    </p:spTree>
    <p:extLst>
      <p:ext uri="{BB962C8B-B14F-4D97-AF65-F5344CB8AC3E}">
        <p14:creationId xmlns:p14="http://schemas.microsoft.com/office/powerpoint/2010/main" val="29037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der Accessibility &#10;Choose Run Full Check&#10;" title="Accessibility Full Check Me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75" y="1507962"/>
            <a:ext cx="5768926" cy="46642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Accessibility Full Check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How to do it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447800"/>
            <a:ext cx="6086621" cy="48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3" name="Rectangle 2" descr="Select Options&#10;Under Options: Select document structure tags for accessibility and ISO 19005-1 compliant&#10;" title="Save As Menu"/>
          <p:cNvSpPr/>
          <p:nvPr/>
        </p:nvSpPr>
        <p:spPr>
          <a:xfrm>
            <a:off x="5486400" y="2819400"/>
            <a:ext cx="3124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Under Accessibility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Choose Run Full Check</a:t>
            </a:r>
          </a:p>
        </p:txBody>
      </p:sp>
    </p:spTree>
    <p:extLst>
      <p:ext uri="{BB962C8B-B14F-4D97-AF65-F5344CB8AC3E}">
        <p14:creationId xmlns:p14="http://schemas.microsoft.com/office/powerpoint/2010/main" val="3998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cessibility Report Will Outline Any Issues With How To Fix Issues Found. &#10;Every PDF File Will Have Different Issues.&#10;" title="Report of Issu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74" y="1524000"/>
            <a:ext cx="5155726" cy="46718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Of Issues Found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How to do it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447800"/>
            <a:ext cx="6086621" cy="48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3" name="Rectangle 2" descr="Select Options&#10;Under Options: Select document structure tags for accessibility and ISO 19005-1 compliant&#10;" title="Save As Menu"/>
          <p:cNvSpPr/>
          <p:nvPr/>
        </p:nvSpPr>
        <p:spPr>
          <a:xfrm>
            <a:off x="5562600" y="2729487"/>
            <a:ext cx="3124200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Accessibility Report Will </a:t>
            </a:r>
            <a:r>
              <a:rPr lang="en-US" dirty="0"/>
              <a:t>O</a:t>
            </a:r>
            <a:r>
              <a:rPr lang="en-US" dirty="0" smtClean="0"/>
              <a:t>utline </a:t>
            </a:r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/>
              <a:t>I</a:t>
            </a:r>
            <a:r>
              <a:rPr lang="en-US" dirty="0" smtClean="0"/>
              <a:t>ssues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F</a:t>
            </a:r>
            <a:r>
              <a:rPr lang="en-US" dirty="0" smtClean="0"/>
              <a:t>ix </a:t>
            </a:r>
            <a:r>
              <a:rPr lang="en-US" dirty="0"/>
              <a:t>I</a:t>
            </a:r>
            <a:r>
              <a:rPr lang="en-US" dirty="0" smtClean="0"/>
              <a:t>ssues </a:t>
            </a:r>
            <a:r>
              <a:rPr lang="en-US" dirty="0"/>
              <a:t>F</a:t>
            </a:r>
            <a:r>
              <a:rPr lang="en-US" dirty="0" smtClean="0"/>
              <a:t>ound.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Every PDF File </a:t>
            </a:r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/>
              <a:t>I</a:t>
            </a:r>
            <a:r>
              <a:rPr lang="en-US" dirty="0" smtClean="0"/>
              <a:t>ssues.</a:t>
            </a:r>
          </a:p>
        </p:txBody>
      </p:sp>
    </p:spTree>
    <p:extLst>
      <p:ext uri="{BB962C8B-B14F-4D97-AF65-F5344CB8AC3E}">
        <p14:creationId xmlns:p14="http://schemas.microsoft.com/office/powerpoint/2010/main" val="15346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Make PowerPoint Compliant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676400"/>
            <a:ext cx="6477000" cy="4343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Define Text </a:t>
            </a:r>
            <a:r>
              <a:rPr lang="en-US" sz="1600" i="1" dirty="0" smtClean="0"/>
              <a:t>(self explanatory – add text)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smtClean="0"/>
              <a:t>Title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smtClean="0"/>
              <a:t>Headings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smtClean="0"/>
              <a:t>Subtitle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smtClean="0"/>
              <a:t>Body Text</a:t>
            </a: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Images need “alt tags”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Don’t use an image if it doesn’t add value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Alt Tags On Images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How to do it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447800"/>
            <a:ext cx="6086621" cy="48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969000" cy="4584700"/>
          </a:xfrm>
          <a:prstGeom prst="rect">
            <a:avLst/>
          </a:prstGeom>
        </p:spPr>
      </p:pic>
      <p:sp>
        <p:nvSpPr>
          <p:cNvPr id="9" name="Rectangle 8" descr="Select Options&#10;Under Options: Select document structure tags for accessibility and ISO 19005-1 compliant&#10;" title="Save As Menu"/>
          <p:cNvSpPr/>
          <p:nvPr/>
        </p:nvSpPr>
        <p:spPr>
          <a:xfrm>
            <a:off x="5715000" y="2715774"/>
            <a:ext cx="3124200" cy="13388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Right Click Your Image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Select Format Picture On Bottom Menu</a:t>
            </a:r>
          </a:p>
        </p:txBody>
      </p:sp>
    </p:spTree>
    <p:extLst>
      <p:ext uri="{BB962C8B-B14F-4D97-AF65-F5344CB8AC3E}">
        <p14:creationId xmlns:p14="http://schemas.microsoft.com/office/powerpoint/2010/main" val="36812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Click Your Image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How to do it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447800"/>
            <a:ext cx="6086621" cy="48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99" y="1600199"/>
            <a:ext cx="6032621" cy="4573987"/>
          </a:xfrm>
          <a:prstGeom prst="rect">
            <a:avLst/>
          </a:prstGeom>
        </p:spPr>
      </p:pic>
      <p:sp>
        <p:nvSpPr>
          <p:cNvPr id="9" name="Rectangle 8" descr="Select Options&#10;Under Options: Select document structure tags for accessibility and ISO 19005-1 compliant&#10;" title="Save As Menu"/>
          <p:cNvSpPr/>
          <p:nvPr/>
        </p:nvSpPr>
        <p:spPr>
          <a:xfrm>
            <a:off x="5715000" y="2715774"/>
            <a:ext cx="3124200" cy="13388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Select Alt Text From Menu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Add Title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Add Description</a:t>
            </a:r>
          </a:p>
        </p:txBody>
      </p:sp>
    </p:spTree>
    <p:extLst>
      <p:ext uri="{BB962C8B-B14F-4D97-AF65-F5344CB8AC3E}">
        <p14:creationId xmlns:p14="http://schemas.microsoft.com/office/powerpoint/2010/main" val="18988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</a:t>
            </a:r>
            <a:r>
              <a:rPr lang="en-US" dirty="0"/>
              <a:t>D</a:t>
            </a:r>
            <a:r>
              <a:rPr lang="en-US" dirty="0" smtClean="0"/>
              <a:t>o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Make </a:t>
            </a:r>
            <a:r>
              <a:rPr lang="en-US" sz="2800" dirty="0"/>
              <a:t>Y</a:t>
            </a:r>
            <a:r>
              <a:rPr lang="en-US" sz="2800" dirty="0" smtClean="0"/>
              <a:t>our Video Compliant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81200" y="1600200"/>
            <a:ext cx="5791200" cy="4495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en-US" dirty="0"/>
              <a:t>Text transcript of the visual and </a:t>
            </a:r>
            <a:r>
              <a:rPr lang="en-US" dirty="0" smtClean="0"/>
              <a:t>audio information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en-US" dirty="0" smtClean="0"/>
              <a:t>This is a tedious task. Many people have student workers do this task for them.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en-US" dirty="0" smtClean="0"/>
              <a:t>Caption video is more difficult and will be available with our Flash video system for websites.</a:t>
            </a: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Keep It </a:t>
            </a:r>
            <a:r>
              <a:rPr lang="en-US" sz="2800" dirty="0"/>
              <a:t>S</a:t>
            </a:r>
            <a:r>
              <a:rPr lang="en-US" sz="2800" dirty="0" smtClean="0"/>
              <a:t>imple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664286"/>
            <a:ext cx="6858000" cy="43555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you have difficulty making something </a:t>
            </a:r>
          </a:p>
          <a:p>
            <a:r>
              <a:rPr lang="en-US" dirty="0" smtClean="0"/>
              <a:t>create two versions of your information. One for a sighted individual and one for ADA Compliance.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Create a text ONLY version of the material.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Take out images if the description has no meaning.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Global Definition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010400" cy="838199"/>
          </a:xfrm>
        </p:spPr>
        <p:txBody>
          <a:bodyPr/>
          <a:lstStyle/>
          <a:p>
            <a:r>
              <a:rPr lang="en-US" sz="2800" dirty="0" smtClean="0"/>
              <a:t>What is American Disabilities Act (ADA)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664286"/>
            <a:ext cx="6248400" cy="4355514"/>
          </a:xfrm>
        </p:spPr>
        <p:txBody>
          <a:bodyPr>
            <a:normAutofit/>
          </a:bodyPr>
          <a:lstStyle/>
          <a:p>
            <a:r>
              <a:rPr lang="en-US" dirty="0" smtClean="0"/>
              <a:t>ADA </a:t>
            </a:r>
            <a:r>
              <a:rPr lang="en-US" dirty="0"/>
              <a:t>is a wide-ranging civil rights law that prohibits discrimination based on disability.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Department of Justice (DOJ) is the federal agency charged with </a:t>
            </a:r>
            <a:r>
              <a:rPr lang="en-US" dirty="0" smtClean="0"/>
              <a:t>enforcing ADA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23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Need To Know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Other </a:t>
            </a:r>
            <a:r>
              <a:rPr lang="en-US" sz="2800" dirty="0" smtClean="0"/>
              <a:t>Useful Information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524000"/>
            <a:ext cx="6858000" cy="473651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Don’t use the color red or pale blue for text </a:t>
            </a:r>
            <a:br>
              <a:rPr lang="en-US" dirty="0" smtClean="0"/>
            </a:br>
            <a:r>
              <a:rPr lang="en-US" sz="1800" dirty="0" smtClean="0"/>
              <a:t>(in </a:t>
            </a:r>
            <a:r>
              <a:rPr lang="en-US" sz="1800" dirty="0"/>
              <a:t>text, PP and other </a:t>
            </a:r>
            <a:r>
              <a:rPr lang="en-US" sz="1800" dirty="0" smtClean="0"/>
              <a:t>docs)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Helvetica Neue"/>
              </a:rPr>
              <a:t>Don’t rely on </a:t>
            </a:r>
            <a:r>
              <a:rPr lang="en-US" sz="2000" dirty="0" smtClean="0">
                <a:latin typeface="Helvetica Neue"/>
              </a:rPr>
              <a:t>color alone </a:t>
            </a:r>
            <a:r>
              <a:rPr lang="en-US" sz="2000" dirty="0">
                <a:latin typeface="Helvetica Neue"/>
              </a:rPr>
              <a:t>to transmit </a:t>
            </a:r>
            <a:r>
              <a:rPr lang="en-US" sz="2000" dirty="0" smtClean="0">
                <a:latin typeface="Helvetica Neue"/>
              </a:rPr>
              <a:t>information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Helvetica Neue"/>
              </a:rPr>
              <a:t>As </a:t>
            </a:r>
            <a:r>
              <a:rPr lang="en-US" sz="2000" dirty="0">
                <a:latin typeface="Helvetica Neue"/>
              </a:rPr>
              <a:t>eyes age, the first color that people notice a degradation in sight with is pale </a:t>
            </a:r>
            <a:r>
              <a:rPr lang="en-US" sz="2000" dirty="0" smtClean="0">
                <a:latin typeface="Helvetica Neue"/>
              </a:rPr>
              <a:t>blue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Helvetica Neue"/>
              </a:rPr>
              <a:t>Use colors that contrast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Helvetica Neue"/>
              </a:rPr>
              <a:t>Remember people who are color blind will see things differently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Helvetica Neue"/>
              </a:rPr>
              <a:t>Not relying on color doesn't mean you can't use it; it just means that if you do use color, make sure the document, including any images, still makes sense even if you couldn't see the colors.</a:t>
            </a:r>
          </a:p>
          <a:p>
            <a:pPr lvl="1"/>
            <a:endParaRPr lang="en-US" sz="2000" dirty="0" smtClean="0">
              <a:latin typeface="Helvetica Neue"/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Need To Know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/>
              <a:t>Other Useful Information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664286"/>
            <a:ext cx="6705600" cy="450791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Use of flashing screens and items 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900" dirty="0">
                <a:latin typeface="Helvetica Neue"/>
              </a:rPr>
              <a:t>This is known to trigger epileptic seizures in photosensitive individuals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Excessive </a:t>
            </a:r>
            <a:r>
              <a:rPr lang="en-US" dirty="0"/>
              <a:t>downloads, </a:t>
            </a:r>
            <a:r>
              <a:rPr lang="en-US" dirty="0" smtClean="0"/>
              <a:t>plug-ins or </a:t>
            </a:r>
            <a:br>
              <a:rPr lang="en-US" dirty="0" smtClean="0"/>
            </a:br>
            <a:r>
              <a:rPr lang="en-US" dirty="0" smtClean="0"/>
              <a:t>mouse clicks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900" dirty="0" smtClean="0">
                <a:latin typeface="Helvetica Neue"/>
              </a:rPr>
              <a:t>Downloads or plug-ins causes added work and stress on the user. Use them only when necessary.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900" dirty="0" smtClean="0">
                <a:latin typeface="Helvetica Neue"/>
              </a:rPr>
              <a:t>If you must use them for instance when providing PDFs provide </a:t>
            </a:r>
            <a:r>
              <a:rPr lang="en-US" sz="1900" dirty="0">
                <a:latin typeface="Helvetica Neue"/>
              </a:rPr>
              <a:t>a link to the needed </a:t>
            </a:r>
            <a:r>
              <a:rPr lang="en-US" sz="1900" dirty="0" smtClean="0">
                <a:latin typeface="Helvetica Neue"/>
              </a:rPr>
              <a:t>plug-in or download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900" dirty="0" smtClean="0">
                <a:latin typeface="Helvetica Neue"/>
              </a:rPr>
              <a:t>Mouse clicks should be limited. Use the 3 maximum rule</a:t>
            </a:r>
            <a:endParaRPr lang="en-US" sz="1900" dirty="0">
              <a:latin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Need To Know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/>
              <a:t>Other Useful Information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664286"/>
            <a:ext cx="6155788" cy="405071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Don’t use the words “click here”</a:t>
            </a:r>
            <a:endParaRPr lang="en-US" dirty="0"/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Design </a:t>
            </a:r>
            <a:r>
              <a:rPr lang="en-US" dirty="0"/>
              <a:t>with Accessibility In Mind (AIM)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front </a:t>
            </a:r>
            <a:r>
              <a:rPr lang="en-US" dirty="0"/>
              <a:t>end 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</a:t>
            </a:r>
            <a:r>
              <a:rPr lang="en-US" dirty="0"/>
              <a:t>T</a:t>
            </a:r>
            <a:r>
              <a:rPr lang="en-US" dirty="0" smtClean="0"/>
              <a:t>alk </a:t>
            </a:r>
            <a:r>
              <a:rPr lang="en-US" dirty="0"/>
              <a:t>T</a:t>
            </a:r>
            <a:r>
              <a:rPr lang="en-US" dirty="0" smtClean="0"/>
              <a:t>o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Need Help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740486"/>
            <a:ext cx="6086621" cy="435551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Disability Resource </a:t>
            </a:r>
            <a:r>
              <a:rPr lang="en-US" dirty="0" smtClean="0"/>
              <a:t>Center</a:t>
            </a:r>
            <a:br>
              <a:rPr lang="en-US" dirty="0" smtClean="0"/>
            </a:br>
            <a:r>
              <a:rPr lang="en-US" dirty="0" smtClean="0"/>
              <a:t>Stevenson </a:t>
            </a:r>
            <a:r>
              <a:rPr lang="en-US" dirty="0" smtClean="0"/>
              <a:t>Hall, Room </a:t>
            </a:r>
            <a:r>
              <a:rPr lang="en-US" dirty="0" smtClean="0"/>
              <a:t>119</a:t>
            </a:r>
            <a:br>
              <a:rPr lang="en-US" dirty="0" smtClean="0"/>
            </a:b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IT Next Gen Media Lab</a:t>
            </a:r>
            <a:br>
              <a:rPr lang="en-US" dirty="0"/>
            </a:br>
            <a:r>
              <a:rPr lang="en-US" dirty="0"/>
              <a:t>West Wing, </a:t>
            </a:r>
            <a:r>
              <a:rPr lang="en-US" dirty="0" err="1"/>
              <a:t>Strickler</a:t>
            </a:r>
            <a:r>
              <a:rPr lang="en-US" dirty="0"/>
              <a:t> Hall Basement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smtClean="0"/>
              <a:t>Sherry.Roark@louisville.edu</a:t>
            </a:r>
            <a:endParaRPr lang="en-US" dirty="0"/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3839429"/>
            <a:ext cx="7772400" cy="830997"/>
          </a:xfrm>
        </p:spPr>
        <p:txBody>
          <a:bodyPr/>
          <a:lstStyle/>
          <a:p>
            <a:r>
              <a:rPr lang="en-US" sz="4800" dirty="0" smtClean="0"/>
              <a:t>IT NEXT GEN SERVICES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914400" y="4977825"/>
            <a:ext cx="7315200" cy="584775"/>
          </a:xfrm>
        </p:spPr>
        <p:txBody>
          <a:bodyPr/>
          <a:lstStyle/>
          <a:p>
            <a:r>
              <a:rPr lang="en-US" sz="3200" i="1" dirty="0" smtClean="0"/>
              <a:t>One Team. Many Solutions.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8297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of L Definition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2800" dirty="0" smtClean="0"/>
              <a:t>How does ADA apply to U of L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664286"/>
            <a:ext cx="6086621" cy="4355514"/>
          </a:xfrm>
        </p:spPr>
        <p:txBody>
          <a:bodyPr>
            <a:normAutofit/>
          </a:bodyPr>
          <a:lstStyle/>
          <a:p>
            <a:r>
              <a:rPr lang="en-US" dirty="0"/>
              <a:t>Students, staff, faculty, administrators and visitors must be afforded the opportunity to acquire the same information, engage in the same interactions and enjoy the same services as people without disabilities. </a:t>
            </a:r>
            <a:endParaRPr lang="en-US" dirty="0" smtClean="0"/>
          </a:p>
          <a:p>
            <a:endParaRPr lang="en-US" dirty="0"/>
          </a:p>
          <a:p>
            <a:r>
              <a:rPr lang="en-US" sz="1700" dirty="0"/>
              <a:t>Shirley C. </a:t>
            </a:r>
            <a:r>
              <a:rPr lang="en-US" sz="1700" dirty="0" err="1"/>
              <a:t>Willihnganz</a:t>
            </a:r>
            <a:endParaRPr lang="en-US" sz="1700" dirty="0"/>
          </a:p>
          <a:p>
            <a:r>
              <a:rPr lang="en-US" sz="1700" dirty="0"/>
              <a:t>Executive Vice President and University Provost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Classroom Instructional Materials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What documents need to be compliant?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740486"/>
            <a:ext cx="6086621" cy="420311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/>
              <a:t>Word Documents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PDF Documents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PowerPoint Shows 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Video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Other Useful Information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</a:t>
            </a:r>
            <a:r>
              <a:rPr lang="en-US" dirty="0"/>
              <a:t>D</a:t>
            </a:r>
            <a:r>
              <a:rPr lang="en-US" dirty="0" smtClean="0"/>
              <a:t>o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Make Word Documents Compliant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447800"/>
            <a:ext cx="6086621" cy="4800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en-US" dirty="0" smtClean="0"/>
              <a:t>Define Text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000" dirty="0" smtClean="0"/>
              <a:t>Title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000" dirty="0" smtClean="0"/>
              <a:t>Headings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000" dirty="0" smtClean="0"/>
              <a:t>Subtitle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000" dirty="0" smtClean="0"/>
              <a:t>Body Text</a:t>
            </a:r>
            <a:endParaRPr lang="en-US" dirty="0" smtClean="0"/>
          </a:p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en-US" dirty="0" smtClean="0"/>
              <a:t>Images need “alt tags”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en-US" dirty="0" smtClean="0"/>
              <a:t>Don’t use an image if it doesn’t add anything to your teaching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en-US" dirty="0" smtClean="0"/>
              <a:t>Save As “PDF File”</a:t>
            </a:r>
          </a:p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Text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How to do it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447800"/>
            <a:ext cx="6086621" cy="48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pic>
        <p:nvPicPr>
          <p:cNvPr id="8" name="Picture 7" descr="Highlight the text and then choose its definition; such as Title" title="Word Tool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3" y="2209800"/>
            <a:ext cx="7661321" cy="32125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14800" y="4204673"/>
            <a:ext cx="38862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Highlight the text and then choose its definition; such as Title</a:t>
            </a:r>
          </a:p>
        </p:txBody>
      </p:sp>
    </p:spTree>
    <p:extLst>
      <p:ext uri="{BB962C8B-B14F-4D97-AF65-F5344CB8AC3E}">
        <p14:creationId xmlns:p14="http://schemas.microsoft.com/office/powerpoint/2010/main" val="2910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Tags On Images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How to do it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447800"/>
            <a:ext cx="6086621" cy="48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pic>
        <p:nvPicPr>
          <p:cNvPr id="2" name="Picture 1" descr="First insert your image into Word. Then right click your image and select format picture from the drop down menu." title="Image Alt Tag in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4876800" cy="4498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0" y="4114800"/>
            <a:ext cx="37338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First insert your image into </a:t>
            </a:r>
            <a:r>
              <a:rPr lang="en-US" dirty="0" smtClean="0"/>
              <a:t>Word.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Then </a:t>
            </a:r>
            <a:r>
              <a:rPr lang="en-US" dirty="0"/>
              <a:t>right click your image and select format picture from the drop down menu.</a:t>
            </a:r>
          </a:p>
        </p:txBody>
      </p:sp>
    </p:spTree>
    <p:extLst>
      <p:ext uri="{BB962C8B-B14F-4D97-AF65-F5344CB8AC3E}">
        <p14:creationId xmlns:p14="http://schemas.microsoft.com/office/powerpoint/2010/main" val="11424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 </a:t>
            </a:r>
            <a:r>
              <a:rPr lang="en-US" dirty="0"/>
              <a:t>T</a:t>
            </a:r>
            <a:r>
              <a:rPr lang="en-US" dirty="0" smtClean="0"/>
              <a:t>ags </a:t>
            </a: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/>
              <a:t>I</a:t>
            </a:r>
            <a:r>
              <a:rPr lang="en-US" dirty="0" smtClean="0"/>
              <a:t>mages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How to do it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447800"/>
            <a:ext cx="6086621" cy="48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67400" y="1828800"/>
            <a:ext cx="25146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Select Alt Text from the left menu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Type in a title and a detailed description </a:t>
            </a:r>
          </a:p>
        </p:txBody>
      </p:sp>
      <p:pic>
        <p:nvPicPr>
          <p:cNvPr id="8" name="Picture 7" descr="Highlighted Alt Text Menu Item" title="Format Picture Me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4953000" cy="4667642"/>
          </a:xfrm>
          <a:prstGeom prst="rect">
            <a:avLst/>
          </a:prstGeom>
        </p:spPr>
      </p:pic>
      <p:pic>
        <p:nvPicPr>
          <p:cNvPr id="10" name="Picture 2" descr="eraser end of pencil lying on standardized test form with bubbles filled in for answers A,B,C,D.&#10;" title="Standardize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3861094"/>
            <a:ext cx="248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4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As PDF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828800" y="152401"/>
            <a:ext cx="7162800" cy="838199"/>
          </a:xfrm>
        </p:spPr>
        <p:txBody>
          <a:bodyPr/>
          <a:lstStyle/>
          <a:p>
            <a:r>
              <a:rPr lang="en-US" sz="2800" dirty="0" smtClean="0"/>
              <a:t>How to do it</a:t>
            </a:r>
            <a:endParaRPr lang="en-US" sz="280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half" idx="2"/>
          </p:nvPr>
        </p:nvSpPr>
        <p:spPr>
          <a:xfrm>
            <a:off x="1905000" y="1447800"/>
            <a:ext cx="6086621" cy="48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76800" y="1828800"/>
            <a:ext cx="2514600" cy="13388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Select file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Save as from the drop down menu</a:t>
            </a:r>
          </a:p>
        </p:txBody>
      </p:sp>
      <p:pic>
        <p:nvPicPr>
          <p:cNvPr id="2" name="Picture 1" descr="Select save as from the drop down menu" title="File Me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09800"/>
            <a:ext cx="2133600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ofL PowerPoint Template 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ofL PowerPoint Template 4x3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4x3</Template>
  <TotalTime>767</TotalTime>
  <Words>594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1_UofL PowerPoint Template 4x3</vt:lpstr>
      <vt:lpstr>UofL PowerPoint Template 4x3</vt:lpstr>
      <vt:lpstr>White Theme</vt:lpstr>
      <vt:lpstr>Black Theme</vt:lpstr>
      <vt:lpstr>Photo Title</vt:lpstr>
      <vt:lpstr>Photo Theme</vt:lpstr>
      <vt:lpstr>PowerPoint Presentation</vt:lpstr>
      <vt:lpstr>Global Definition</vt:lpstr>
      <vt:lpstr>U of L Definition</vt:lpstr>
      <vt:lpstr>Any Classroom Instructional Materials</vt:lpstr>
      <vt:lpstr>What To Do</vt:lpstr>
      <vt:lpstr>Define Text</vt:lpstr>
      <vt:lpstr>Alt Tags On Images</vt:lpstr>
      <vt:lpstr>Alt Tags On Images</vt:lpstr>
      <vt:lpstr>Save As PDF</vt:lpstr>
      <vt:lpstr>Save As PDF</vt:lpstr>
      <vt:lpstr>What To Do</vt:lpstr>
      <vt:lpstr>Run Accessibility Full Check</vt:lpstr>
      <vt:lpstr>Run Accessibility Full Check</vt:lpstr>
      <vt:lpstr>Report Of Issues Found</vt:lpstr>
      <vt:lpstr>What To Do</vt:lpstr>
      <vt:lpstr>Put Alt Tags On Images</vt:lpstr>
      <vt:lpstr>Right Click Your Image</vt:lpstr>
      <vt:lpstr>What To Do</vt:lpstr>
      <vt:lpstr>Tips and Tricks</vt:lpstr>
      <vt:lpstr>Things You Need To Know</vt:lpstr>
      <vt:lpstr>Things You Need To Know</vt:lpstr>
      <vt:lpstr>Things You Need To Know</vt:lpstr>
      <vt:lpstr>Who To Talk To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Roark,Sherry Lynn</dc:creator>
  <cp:lastModifiedBy>Roark,Sherry Lynn</cp:lastModifiedBy>
  <cp:revision>199</cp:revision>
  <dcterms:created xsi:type="dcterms:W3CDTF">2012-03-27T19:10:35Z</dcterms:created>
  <dcterms:modified xsi:type="dcterms:W3CDTF">2012-05-22T14:46:49Z</dcterms:modified>
</cp:coreProperties>
</file>