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804" y="1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541014" y="8070519"/>
            <a:ext cx="23050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://www.govinfo.gov/content/pkg/FR-2020-05-19/pdf/2020-10512.pdf)at30098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6.png"/><Relationship Id="rId7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rjvictoria.com/ufaqs/13-how-is-restorative-justice-different-than-mediation/" TargetMode="External"/><Relationship Id="rId11" Type="http://schemas.openxmlformats.org/officeDocument/2006/relationships/image" Target="../media/image37.png"/><Relationship Id="rId5" Type="http://schemas.openxmlformats.org/officeDocument/2006/relationships/hyperlink" Target="https://moj.gov.jm/sites/default/files/rj/Mediation_versus_Restorative_Practice.pdf" TargetMode="External"/><Relationship Id="rId10" Type="http://schemas.openxmlformats.org/officeDocument/2006/relationships/image" Target="../media/image30.png"/><Relationship Id="rId4" Type="http://schemas.openxmlformats.org/officeDocument/2006/relationships/image" Target="../media/image34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6.png"/><Relationship Id="rId7" Type="http://schemas.openxmlformats.org/officeDocument/2006/relationships/image" Target="../media/image41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6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3.png"/><Relationship Id="rId7" Type="http://schemas.openxmlformats.org/officeDocument/2006/relationships/image" Target="../media/image4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4.png"/><Relationship Id="rId11" Type="http://schemas.openxmlformats.org/officeDocument/2006/relationships/hyperlink" Target="https://titleix.wp.uncg.edu/informal-resolution-process/" TargetMode="External"/><Relationship Id="rId5" Type="http://schemas.openxmlformats.org/officeDocument/2006/relationships/image" Target="../media/image43.png"/><Relationship Id="rId10" Type="http://schemas.openxmlformats.org/officeDocument/2006/relationships/hyperlink" Target="https://sexualmisconductinvestigations.princeton.edu/informal-resolution-process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42.png"/><Relationship Id="rId5" Type="http://schemas.openxmlformats.org/officeDocument/2006/relationships/image" Target="../media/image47.png"/><Relationship Id="rId10" Type="http://schemas.openxmlformats.org/officeDocument/2006/relationships/image" Target="../media/image50.png"/><Relationship Id="rId4" Type="http://schemas.openxmlformats.org/officeDocument/2006/relationships/image" Target="../media/image6.png"/><Relationship Id="rId9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6.png"/><Relationship Id="rId7" Type="http://schemas.openxmlformats.org/officeDocument/2006/relationships/hyperlink" Target="https://medium.com/%40kiyanadunlock/root-cause-analysis-psychology-vs-iterating-through-" TargetMode="External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11" Type="http://schemas.openxmlformats.org/officeDocument/2006/relationships/image" Target="../media/image54.png"/><Relationship Id="rId5" Type="http://schemas.openxmlformats.org/officeDocument/2006/relationships/image" Target="../media/image4.png"/><Relationship Id="rId10" Type="http://schemas.openxmlformats.org/officeDocument/2006/relationships/hyperlink" Target="http://www.usgs.gov/about/organization/science-support/human-capital/thomas-kilmann-conflict-mode-" TargetMode="External"/><Relationship Id="rId4" Type="http://schemas.openxmlformats.org/officeDocument/2006/relationships/image" Target="../media/image44.png"/><Relationship Id="rId9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6.png"/><Relationship Id="rId7" Type="http://schemas.openxmlformats.org/officeDocument/2006/relationships/image" Target="../media/image3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pon.harvard.edu/daily/mediation/how-does-mediation-work/" TargetMode="External"/><Relationship Id="rId5" Type="http://schemas.openxmlformats.org/officeDocument/2006/relationships/image" Target="../media/image56.png"/><Relationship Id="rId10" Type="http://schemas.openxmlformats.org/officeDocument/2006/relationships/image" Target="../media/image58.png"/><Relationship Id="rId4" Type="http://schemas.openxmlformats.org/officeDocument/2006/relationships/hyperlink" Target="http://www.pon.harvard.edu/daily/mediation/mediation-as-problem-solving/" TargetMode="External"/><Relationship Id="rId9" Type="http://schemas.openxmlformats.org/officeDocument/2006/relationships/hyperlink" Target="http://www.jamsadr.com/mediation-guide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6.png"/><Relationship Id="rId7" Type="http://schemas.openxmlformats.org/officeDocument/2006/relationships/hyperlink" Target="http://www.jamsadr.com/mediation-guide" TargetMode="External"/><Relationship Id="rId12" Type="http://schemas.openxmlformats.org/officeDocument/2006/relationships/image" Target="../media/image2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11" Type="http://schemas.openxmlformats.org/officeDocument/2006/relationships/image" Target="../media/image4.png"/><Relationship Id="rId5" Type="http://schemas.openxmlformats.org/officeDocument/2006/relationships/hyperlink" Target="http://www.pon.harvard.edu/daily/mediation/navigating-the-mediation-process/" TargetMode="External"/><Relationship Id="rId10" Type="http://schemas.openxmlformats.org/officeDocument/2006/relationships/image" Target="../media/image62.png"/><Relationship Id="rId4" Type="http://schemas.openxmlformats.org/officeDocument/2006/relationships/hyperlink" Target="http://www.pon.harvard.edu/daily/mediation/how-does-mediation-work/" TargetMode="External"/><Relationship Id="rId9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amsadr.com/mediation-guide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52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11" Type="http://schemas.openxmlformats.org/officeDocument/2006/relationships/hyperlink" Target="http://www.pon.harvard.edu/daily/mediation/deciding-on-arbitration-vs-mediation-try-combining-the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25.png"/><Relationship Id="rId4" Type="http://schemas.openxmlformats.org/officeDocument/2006/relationships/image" Target="../media/image64.png"/><Relationship Id="rId9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7.png"/><Relationship Id="rId11" Type="http://schemas.openxmlformats.org/officeDocument/2006/relationships/image" Target="../media/image25.png"/><Relationship Id="rId5" Type="http://schemas.openxmlformats.org/officeDocument/2006/relationships/image" Target="../media/image27.png"/><Relationship Id="rId10" Type="http://schemas.openxmlformats.org/officeDocument/2006/relationships/image" Target="../media/image68.png"/><Relationship Id="rId4" Type="http://schemas.openxmlformats.org/officeDocument/2006/relationships/image" Target="../media/image4.png"/><Relationship Id="rId9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.png"/><Relationship Id="rId7" Type="http://schemas.openxmlformats.org/officeDocument/2006/relationships/hyperlink" Target="http://www.pon.harvard.edu/daily/mediation/mediation-as-problem-solving/" TargetMode="External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9.png"/><Relationship Id="rId5" Type="http://schemas.openxmlformats.org/officeDocument/2006/relationships/hyperlink" Target="http://www.govinfo.gov/content/pkg/FR-2020-05-19/pdf/2020-10512.pdf)at30401(emphasisadded)" TargetMode="External"/><Relationship Id="rId10" Type="http://schemas.openxmlformats.org/officeDocument/2006/relationships/image" Target="../media/image25.png"/><Relationship Id="rId4" Type="http://schemas.openxmlformats.org/officeDocument/2006/relationships/image" Target="../media/image64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13.png"/><Relationship Id="rId7" Type="http://schemas.openxmlformats.org/officeDocument/2006/relationships/image" Target="../media/image7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5" Type="http://schemas.openxmlformats.org/officeDocument/2006/relationships/image" Target="../media/image71.png"/><Relationship Id="rId4" Type="http://schemas.openxmlformats.org/officeDocument/2006/relationships/image" Target="../media/image6.png"/><Relationship Id="rId9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.png"/><Relationship Id="rId7" Type="http://schemas.openxmlformats.org/officeDocument/2006/relationships/image" Target="../media/image5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4.png"/><Relationship Id="rId5" Type="http://schemas.openxmlformats.org/officeDocument/2006/relationships/image" Target="../media/image27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6.png"/><Relationship Id="rId7" Type="http://schemas.openxmlformats.org/officeDocument/2006/relationships/image" Target="../media/image4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5" Type="http://schemas.openxmlformats.org/officeDocument/2006/relationships/image" Target="../media/image27.png"/><Relationship Id="rId4" Type="http://schemas.openxmlformats.org/officeDocument/2006/relationships/image" Target="../media/image4.png"/><Relationship Id="rId9" Type="http://schemas.openxmlformats.org/officeDocument/2006/relationships/image" Target="../media/image8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on.harvard.edu/daily/mediation/how-does-mediation-work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44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0.png"/><Relationship Id="rId5" Type="http://schemas.openxmlformats.org/officeDocument/2006/relationships/image" Target="../media/image27.png"/><Relationship Id="rId10" Type="http://schemas.openxmlformats.org/officeDocument/2006/relationships/image" Target="../media/image25.png"/><Relationship Id="rId4" Type="http://schemas.openxmlformats.org/officeDocument/2006/relationships/image" Target="../media/image4.png"/><Relationship Id="rId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2.ed.gov/about/offices/list/ocr/blog/20200518.htm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amsadr.com/solutions)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www.americanbar.org/content/dam/aba/images/dispute_resolution/Mediation_Guide_Family.pdf)" TargetMode="External"/><Relationship Id="rId12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11" Type="http://schemas.openxmlformats.org/officeDocument/2006/relationships/image" Target="../media/image4.png"/><Relationship Id="rId5" Type="http://schemas.openxmlformats.org/officeDocument/2006/relationships/image" Target="../media/image24.png"/><Relationship Id="rId10" Type="http://schemas.openxmlformats.org/officeDocument/2006/relationships/hyperlink" Target="http://www.apa.org/search)" TargetMode="External"/><Relationship Id="rId4" Type="http://schemas.openxmlformats.org/officeDocument/2006/relationships/image" Target="../media/image23.png"/><Relationship Id="rId9" Type="http://schemas.openxmlformats.org/officeDocument/2006/relationships/hyperlink" Target="http://www.mwi.org/mediation-training/)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12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.png"/><Relationship Id="rId11" Type="http://schemas.openxmlformats.org/officeDocument/2006/relationships/image" Target="../media/image30.png"/><Relationship Id="rId5" Type="http://schemas.openxmlformats.org/officeDocument/2006/relationships/image" Target="../media/image27.png"/><Relationship Id="rId10" Type="http://schemas.openxmlformats.org/officeDocument/2006/relationships/hyperlink" Target="http://www.govinfo.gov/content/pkg/FR-2020-05-19/pdf/2020-10512.pdf)at30401(emphasisadded)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legal-dictionary.thefreedictionary.com/arbitration" TargetMode="External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duhaime.org/LegalDictionary/M/MedArb.aspx" TargetMode="External"/><Relationship Id="rId5" Type="http://schemas.openxmlformats.org/officeDocument/2006/relationships/image" Target="../media/image33.png"/><Relationship Id="rId4" Type="http://schemas.openxmlformats.org/officeDocument/2006/relationships/hyperlink" Target="https://en.wikipedia.org/wiki/Mediat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hyperlink" Target="https://en.wikipedia.org/wiki/Restorative_justice" TargetMode="External"/><Relationship Id="rId4" Type="http://schemas.openxmlformats.org/officeDocument/2006/relationships/hyperlink" Target="http://www.duhaime.org/LegalDictionary/M/MedArb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1135" y="1129283"/>
            <a:ext cx="1060703" cy="15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 descr="NASPA Student Affairs Administrators in Higher Education."/>
          <p:cNvSpPr/>
          <p:nvPr/>
        </p:nvSpPr>
        <p:spPr>
          <a:xfrm>
            <a:off x="554736" y="1220647"/>
            <a:ext cx="1019556" cy="283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337816" y="1484287"/>
            <a:ext cx="896112" cy="894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7684" y="1571625"/>
            <a:ext cx="1483995" cy="106299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408305">
              <a:lnSpc>
                <a:spcPts val="1789"/>
              </a:lnSpc>
              <a:spcBef>
                <a:spcPts val="320"/>
              </a:spcBef>
            </a:pPr>
            <a:r>
              <a:rPr sz="1650" dirty="0">
                <a:latin typeface="Segoe UI"/>
                <a:cs typeface="Segoe UI"/>
              </a:rPr>
              <a:t>TRAINING  </a:t>
            </a:r>
            <a:r>
              <a:rPr sz="1650" spc="5" dirty="0">
                <a:latin typeface="Segoe UI"/>
                <a:cs typeface="Segoe UI"/>
              </a:rPr>
              <a:t>M</a:t>
            </a:r>
            <a:r>
              <a:rPr sz="1650" spc="-120" dirty="0">
                <a:latin typeface="Segoe UI"/>
                <a:cs typeface="Segoe UI"/>
              </a:rPr>
              <a:t>A</a:t>
            </a:r>
            <a:r>
              <a:rPr sz="1650" dirty="0">
                <a:latin typeface="Segoe UI"/>
                <a:cs typeface="Segoe UI"/>
              </a:rPr>
              <a:t>TER</a:t>
            </a:r>
            <a:r>
              <a:rPr sz="1650" spc="5" dirty="0">
                <a:latin typeface="Segoe UI"/>
                <a:cs typeface="Segoe UI"/>
              </a:rPr>
              <a:t>I</a:t>
            </a:r>
            <a:r>
              <a:rPr sz="1650" dirty="0">
                <a:latin typeface="Segoe UI"/>
                <a:cs typeface="Segoe UI"/>
              </a:rPr>
              <a:t>ALS</a:t>
            </a:r>
            <a:endParaRPr sz="1650">
              <a:latin typeface="Segoe UI"/>
              <a:cs typeface="Segoe UI"/>
            </a:endParaRPr>
          </a:p>
          <a:p>
            <a:pPr marL="12700">
              <a:lnSpc>
                <a:spcPts val="900"/>
              </a:lnSpc>
            </a:pPr>
            <a:r>
              <a:rPr sz="900" b="1" dirty="0">
                <a:latin typeface="Calibri"/>
                <a:cs typeface="Calibri"/>
              </a:rPr>
              <a:t>Facilitating Fair </a:t>
            </a:r>
            <a:r>
              <a:rPr sz="900" b="1" spc="10" dirty="0">
                <a:latin typeface="Calibri"/>
                <a:cs typeface="Calibri"/>
              </a:rPr>
              <a:t>and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Effective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ts val="1010"/>
              </a:lnSpc>
              <a:spcBef>
                <a:spcPts val="45"/>
              </a:spcBef>
            </a:pPr>
            <a:r>
              <a:rPr sz="900" b="1" spc="5" dirty="0">
                <a:latin typeface="Calibri"/>
                <a:cs typeface="Calibri"/>
              </a:rPr>
              <a:t>Informal Resolution</a:t>
            </a:r>
            <a:r>
              <a:rPr sz="900" b="1" spc="-8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Processes  Under Title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spc="10" dirty="0">
                <a:latin typeface="Calibri"/>
                <a:cs typeface="Calibri"/>
              </a:rPr>
              <a:t>IX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650" i="1" spc="-5" dirty="0">
                <a:latin typeface="Segoe UI"/>
                <a:cs typeface="Segoe UI"/>
              </a:rPr>
              <a:t>Fall 2020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7235" y="1129283"/>
            <a:ext cx="1060703" cy="15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 descr="NASPA Student Affairs Administrators in Higher Education."/>
          <p:cNvSpPr/>
          <p:nvPr/>
        </p:nvSpPr>
        <p:spPr>
          <a:xfrm>
            <a:off x="3640835" y="1220647"/>
            <a:ext cx="1019556" cy="283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NASPA Title IX Training Certificate."/>
          <p:cNvSpPr/>
          <p:nvPr/>
        </p:nvSpPr>
        <p:spPr>
          <a:xfrm>
            <a:off x="5423915" y="1484287"/>
            <a:ext cx="896112" cy="894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43854" y="2526538"/>
            <a:ext cx="74358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95"/>
              </a:spcBef>
            </a:pP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Copyrighted</a:t>
            </a:r>
            <a:r>
              <a:rPr sz="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material.</a:t>
            </a:r>
            <a:r>
              <a:rPr sz="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reproduced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permission.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13530" y="1587474"/>
            <a:ext cx="1621790" cy="1031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90"/>
              </a:spcBef>
            </a:pPr>
            <a:r>
              <a:rPr sz="800" b="1" spc="-10" dirty="0">
                <a:latin typeface="Calibri"/>
                <a:cs typeface="Calibri"/>
              </a:rPr>
              <a:t>Facilitating Fair </a:t>
            </a:r>
            <a:r>
              <a:rPr sz="800" b="1" dirty="0">
                <a:latin typeface="Calibri"/>
                <a:cs typeface="Calibri"/>
              </a:rPr>
              <a:t>and </a:t>
            </a:r>
            <a:r>
              <a:rPr sz="800" b="1" spc="-10" dirty="0">
                <a:latin typeface="Calibri"/>
                <a:cs typeface="Calibri"/>
              </a:rPr>
              <a:t>Effective </a:t>
            </a:r>
            <a:r>
              <a:rPr sz="800" b="1" dirty="0">
                <a:latin typeface="Calibri"/>
                <a:cs typeface="Calibri"/>
              </a:rPr>
              <a:t>Informal  </a:t>
            </a:r>
            <a:r>
              <a:rPr sz="800" b="1" spc="-5" dirty="0">
                <a:latin typeface="Calibri"/>
                <a:cs typeface="Calibri"/>
              </a:rPr>
              <a:t>Resolution </a:t>
            </a:r>
            <a:r>
              <a:rPr sz="800" b="1" dirty="0">
                <a:latin typeface="Calibri"/>
                <a:cs typeface="Calibri"/>
              </a:rPr>
              <a:t>Processes Under </a:t>
            </a:r>
            <a:r>
              <a:rPr sz="800" b="1" spc="-5" dirty="0">
                <a:latin typeface="Calibri"/>
                <a:cs typeface="Calibri"/>
              </a:rPr>
              <a:t>Title </a:t>
            </a:r>
            <a:r>
              <a:rPr sz="800" b="1" dirty="0">
                <a:latin typeface="Calibri"/>
                <a:cs typeface="Calibri"/>
              </a:rPr>
              <a:t>IX  </a:t>
            </a:r>
            <a:r>
              <a:rPr sz="650" i="1" spc="10" dirty="0">
                <a:latin typeface="Calibri"/>
                <a:cs typeface="Calibri"/>
              </a:rPr>
              <a:t>Module </a:t>
            </a:r>
            <a:r>
              <a:rPr sz="650" i="1" spc="5" dirty="0">
                <a:latin typeface="Calibri"/>
                <a:cs typeface="Calibri"/>
              </a:rPr>
              <a:t>1: Introduction </a:t>
            </a:r>
            <a:r>
              <a:rPr sz="650" i="1" spc="10" dirty="0">
                <a:latin typeface="Calibri"/>
                <a:cs typeface="Calibri"/>
              </a:rPr>
              <a:t>and</a:t>
            </a:r>
            <a:r>
              <a:rPr sz="650" i="1" spc="-95" dirty="0">
                <a:latin typeface="Calibri"/>
                <a:cs typeface="Calibri"/>
              </a:rPr>
              <a:t> </a:t>
            </a:r>
            <a:r>
              <a:rPr sz="650" i="1" spc="10" dirty="0">
                <a:latin typeface="Calibri"/>
                <a:cs typeface="Calibri"/>
              </a:rPr>
              <a:t>Overview</a:t>
            </a:r>
            <a:endParaRPr sz="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b="1" spc="-5" dirty="0">
                <a:latin typeface="Segoe UI"/>
                <a:cs typeface="Segoe UI"/>
              </a:rPr>
              <a:t>Peter</a:t>
            </a:r>
            <a:r>
              <a:rPr sz="550" b="1" spc="-15" dirty="0">
                <a:latin typeface="Segoe UI"/>
                <a:cs typeface="Segoe UI"/>
              </a:rPr>
              <a:t> </a:t>
            </a:r>
            <a:r>
              <a:rPr sz="550" b="1" spc="-5" dirty="0">
                <a:latin typeface="Segoe UI"/>
                <a:cs typeface="Segoe UI"/>
              </a:rPr>
              <a:t>Lake</a:t>
            </a:r>
            <a:endParaRPr sz="550">
              <a:latin typeface="Segoe UI"/>
              <a:cs typeface="Segoe UI"/>
            </a:endParaRPr>
          </a:p>
          <a:p>
            <a:pPr marL="12700" marR="173355">
              <a:lnSpc>
                <a:spcPct val="120000"/>
              </a:lnSpc>
              <a:spcBef>
                <a:spcPts val="20"/>
              </a:spcBef>
            </a:pPr>
            <a:r>
              <a:rPr sz="350" spc="5" dirty="0">
                <a:latin typeface="Segoe UI"/>
                <a:cs typeface="Segoe UI"/>
              </a:rPr>
              <a:t>Professor</a:t>
            </a:r>
            <a:r>
              <a:rPr sz="350" dirty="0">
                <a:latin typeface="Segoe UI"/>
                <a:cs typeface="Segoe UI"/>
              </a:rPr>
              <a:t> of</a:t>
            </a:r>
            <a:r>
              <a:rPr sz="350" spc="5" dirty="0">
                <a:latin typeface="Segoe UI"/>
                <a:cs typeface="Segoe UI"/>
              </a:rPr>
              <a:t> Law,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Charles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A. </a:t>
            </a:r>
            <a:r>
              <a:rPr sz="350" spc="10" dirty="0">
                <a:latin typeface="Segoe UI"/>
                <a:cs typeface="Segoe UI"/>
              </a:rPr>
              <a:t>Dana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Chair,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Director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dirty="0">
                <a:latin typeface="Segoe UI"/>
                <a:cs typeface="Segoe UI"/>
              </a:rPr>
              <a:t>of</a:t>
            </a:r>
            <a:r>
              <a:rPr sz="350" spc="2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the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Center</a:t>
            </a:r>
            <a:r>
              <a:rPr sz="350" spc="-2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for  Excellence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in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Higher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Education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Law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Policy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350" spc="5" dirty="0">
                <a:latin typeface="Segoe UI"/>
                <a:cs typeface="Segoe UI"/>
              </a:rPr>
              <a:t>Stetson </a:t>
            </a:r>
            <a:r>
              <a:rPr sz="350" spc="10" dirty="0">
                <a:latin typeface="Segoe UI"/>
                <a:cs typeface="Segoe UI"/>
              </a:rPr>
              <a:t>University</a:t>
            </a:r>
            <a:r>
              <a:rPr sz="350" spc="-8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College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Law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550" b="1" spc="-5" dirty="0">
                <a:latin typeface="Segoe UI"/>
                <a:cs typeface="Segoe UI"/>
              </a:rPr>
              <a:t>Kristine Goodwin </a:t>
            </a:r>
            <a:r>
              <a:rPr sz="350" spc="5" dirty="0">
                <a:latin typeface="Segoe UI"/>
                <a:cs typeface="Segoe UI"/>
              </a:rPr>
              <a:t>M.Ed.,</a:t>
            </a:r>
            <a:r>
              <a:rPr sz="350" spc="10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J.D.</a:t>
            </a:r>
            <a:endParaRPr sz="350">
              <a:latin typeface="Segoe UI"/>
              <a:cs typeface="Segoe UI"/>
            </a:endParaRPr>
          </a:p>
          <a:p>
            <a:pPr marL="12700" marR="279400">
              <a:lnSpc>
                <a:spcPts val="409"/>
              </a:lnSpc>
              <a:spcBef>
                <a:spcPts val="259"/>
              </a:spcBef>
            </a:pPr>
            <a:r>
              <a:rPr sz="350" spc="5" dirty="0">
                <a:latin typeface="Segoe UI"/>
                <a:cs typeface="Segoe UI"/>
              </a:rPr>
              <a:t>Associate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The </a:t>
            </a:r>
            <a:r>
              <a:rPr sz="350" spc="5" dirty="0">
                <a:latin typeface="Segoe UI"/>
                <a:cs typeface="Segoe UI"/>
              </a:rPr>
              <a:t>Registry, CPR Distinguished Neutrals, </a:t>
            </a:r>
            <a:r>
              <a:rPr sz="350" spc="10" dirty="0">
                <a:latin typeface="Segoe UI"/>
                <a:cs typeface="Segoe UI"/>
              </a:rPr>
              <a:t>MWI, </a:t>
            </a:r>
            <a:r>
              <a:rPr sz="350" spc="5" dirty="0">
                <a:latin typeface="Segoe UI"/>
                <a:cs typeface="Segoe UI"/>
              </a:rPr>
              <a:t>Inc.,  </a:t>
            </a:r>
            <a:r>
              <a:rPr sz="350" spc="10" dirty="0">
                <a:latin typeface="Segoe UI"/>
                <a:cs typeface="Segoe UI"/>
              </a:rPr>
              <a:t>and Umass </a:t>
            </a:r>
            <a:r>
              <a:rPr sz="350" spc="5" dirty="0">
                <a:latin typeface="Segoe UI"/>
                <a:cs typeface="Segoe UI"/>
              </a:rPr>
              <a:t>Justice</a:t>
            </a:r>
            <a:r>
              <a:rPr sz="350" spc="-7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Bridge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93724" y="4340479"/>
            <a:ext cx="1740535" cy="448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635">
              <a:lnSpc>
                <a:spcPts val="1135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What </a:t>
            </a:r>
            <a:r>
              <a:rPr sz="1000" spc="-10" dirty="0">
                <a:latin typeface="Calibri"/>
                <a:cs typeface="Calibri"/>
              </a:rPr>
              <a:t>are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-5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regulatory</a:t>
            </a:r>
            <a:endParaRPr sz="1000">
              <a:latin typeface="Calibri"/>
              <a:cs typeface="Calibri"/>
            </a:endParaRPr>
          </a:p>
          <a:p>
            <a:pPr marL="12700" marR="5080" algn="ctr">
              <a:lnSpc>
                <a:spcPts val="1070"/>
              </a:lnSpc>
              <a:spcBef>
                <a:spcPts val="75"/>
              </a:spcBef>
            </a:pPr>
            <a:r>
              <a:rPr sz="1000" spc="-10" dirty="0">
                <a:latin typeface="Calibri"/>
                <a:cs typeface="Calibri"/>
              </a:rPr>
              <a:t>requirements regarding</a:t>
            </a:r>
            <a:r>
              <a:rPr sz="1000" spc="-7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“informal  </a:t>
            </a:r>
            <a:r>
              <a:rPr sz="1000" spc="-5" dirty="0">
                <a:latin typeface="Calibri"/>
                <a:cs typeface="Calibri"/>
              </a:rPr>
              <a:t>resolution” under Title</a:t>
            </a:r>
            <a:r>
              <a:rPr sz="1000" spc="-9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IX?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 descr="From the Comentary.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68597" y="4318177"/>
            <a:ext cx="2372360" cy="537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0"/>
              </a:spcBef>
            </a:pPr>
            <a:r>
              <a:rPr sz="700" i="1" spc="5" dirty="0">
                <a:latin typeface="Calibri"/>
                <a:cs typeface="Calibri"/>
              </a:rPr>
              <a:t>Informal </a:t>
            </a:r>
            <a:r>
              <a:rPr sz="700" i="1" spc="10" dirty="0">
                <a:latin typeface="Calibri"/>
                <a:cs typeface="Calibri"/>
              </a:rPr>
              <a:t>resolution </a:t>
            </a:r>
            <a:r>
              <a:rPr sz="700" i="1" spc="15" dirty="0">
                <a:latin typeface="Calibri"/>
                <a:cs typeface="Calibri"/>
              </a:rPr>
              <a:t>may </a:t>
            </a:r>
            <a:r>
              <a:rPr sz="700" i="1" spc="10" dirty="0">
                <a:latin typeface="Calibri"/>
                <a:cs typeface="Calibri"/>
              </a:rPr>
              <a:t>present </a:t>
            </a:r>
            <a:r>
              <a:rPr sz="700" i="1" spc="15" dirty="0">
                <a:latin typeface="Calibri"/>
                <a:cs typeface="Calibri"/>
              </a:rPr>
              <a:t>a way </a:t>
            </a:r>
            <a:r>
              <a:rPr sz="700" i="1" dirty="0">
                <a:latin typeface="Calibri"/>
                <a:cs typeface="Calibri"/>
              </a:rPr>
              <a:t>to </a:t>
            </a:r>
            <a:r>
              <a:rPr sz="700" i="1" spc="10" dirty="0">
                <a:latin typeface="Calibri"/>
                <a:cs typeface="Calibri"/>
              </a:rPr>
              <a:t>resolve </a:t>
            </a:r>
            <a:r>
              <a:rPr sz="700" i="1" spc="5" dirty="0">
                <a:latin typeface="Calibri"/>
                <a:cs typeface="Calibri"/>
              </a:rPr>
              <a:t>sexual  </a:t>
            </a:r>
            <a:r>
              <a:rPr sz="700" i="1" spc="10" dirty="0">
                <a:latin typeface="Calibri"/>
                <a:cs typeface="Calibri"/>
              </a:rPr>
              <a:t>harassment </a:t>
            </a:r>
            <a:r>
              <a:rPr sz="700" i="1" spc="5" dirty="0">
                <a:latin typeface="Calibri"/>
                <a:cs typeface="Calibri"/>
              </a:rPr>
              <a:t>allegations </a:t>
            </a:r>
            <a:r>
              <a:rPr sz="700" i="1" spc="10" dirty="0">
                <a:latin typeface="Calibri"/>
                <a:cs typeface="Calibri"/>
              </a:rPr>
              <a:t>in </a:t>
            </a:r>
            <a:r>
              <a:rPr sz="700" i="1" spc="15" dirty="0">
                <a:latin typeface="Calibri"/>
                <a:cs typeface="Calibri"/>
              </a:rPr>
              <a:t>a </a:t>
            </a:r>
            <a:r>
              <a:rPr sz="700" i="1" spc="10" dirty="0">
                <a:latin typeface="Calibri"/>
                <a:cs typeface="Calibri"/>
              </a:rPr>
              <a:t>less adversarial manner than </a:t>
            </a:r>
            <a:r>
              <a:rPr sz="700" i="1" spc="5" dirty="0">
                <a:latin typeface="Calibri"/>
                <a:cs typeface="Calibri"/>
              </a:rPr>
              <a:t>the  investigation </a:t>
            </a:r>
            <a:r>
              <a:rPr sz="700" i="1" spc="10" dirty="0">
                <a:latin typeface="Calibri"/>
                <a:cs typeface="Calibri"/>
              </a:rPr>
              <a:t>and </a:t>
            </a:r>
            <a:r>
              <a:rPr sz="700" i="1" spc="5" dirty="0">
                <a:latin typeface="Calibri"/>
                <a:cs typeface="Calibri"/>
              </a:rPr>
              <a:t>adjudication </a:t>
            </a:r>
            <a:r>
              <a:rPr sz="700" i="1" spc="10" dirty="0">
                <a:latin typeface="Calibri"/>
                <a:cs typeface="Calibri"/>
              </a:rPr>
              <a:t>procedures </a:t>
            </a:r>
            <a:r>
              <a:rPr sz="700" i="1" spc="5" dirty="0">
                <a:latin typeface="Calibri"/>
                <a:cs typeface="Calibri"/>
              </a:rPr>
              <a:t>that </a:t>
            </a:r>
            <a:r>
              <a:rPr sz="700" i="1" spc="10" dirty="0">
                <a:latin typeface="Calibri"/>
                <a:cs typeface="Calibri"/>
              </a:rPr>
              <a:t>comprise </a:t>
            </a:r>
            <a:r>
              <a:rPr sz="700" i="1" spc="5" dirty="0">
                <a:latin typeface="Calibri"/>
                <a:cs typeface="Calibri"/>
              </a:rPr>
              <a:t>the</a:t>
            </a:r>
            <a:r>
              <a:rPr sz="700" i="1" spc="-55" dirty="0">
                <a:latin typeface="Calibri"/>
                <a:cs typeface="Calibri"/>
              </a:rPr>
              <a:t> </a:t>
            </a:r>
            <a:r>
              <a:rPr sz="700" i="1" spc="15" dirty="0">
                <a:latin typeface="Calibri"/>
                <a:cs typeface="Calibri"/>
              </a:rPr>
              <a:t>§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700" i="1" spc="10" dirty="0">
                <a:latin typeface="Calibri"/>
                <a:cs typeface="Calibri"/>
              </a:rPr>
              <a:t>106.45 grievance</a:t>
            </a:r>
            <a:r>
              <a:rPr sz="700" i="1" spc="45" dirty="0">
                <a:latin typeface="Calibri"/>
                <a:cs typeface="Calibri"/>
              </a:rPr>
              <a:t> </a:t>
            </a:r>
            <a:r>
              <a:rPr sz="700" i="1" spc="10" dirty="0">
                <a:latin typeface="Calibri"/>
                <a:cs typeface="Calibri"/>
              </a:rPr>
              <a:t>process.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53409" y="3801617"/>
            <a:ext cx="139954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From the</a:t>
            </a:r>
            <a:r>
              <a:rPr sz="1000" spc="-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Commentary…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31511" y="5085969"/>
            <a:ext cx="144589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" spc="-5" dirty="0">
                <a:latin typeface="Calibri"/>
                <a:cs typeface="Calibri"/>
              </a:rPr>
              <a:t>Department of Education, </a:t>
            </a:r>
            <a:r>
              <a:rPr sz="250" i="1" dirty="0">
                <a:latin typeface="Calibri"/>
                <a:cs typeface="Calibri"/>
              </a:rPr>
              <a:t>Nondiscrimination on the </a:t>
            </a:r>
            <a:r>
              <a:rPr sz="250" i="1" spc="-5" dirty="0">
                <a:latin typeface="Calibri"/>
                <a:cs typeface="Calibri"/>
              </a:rPr>
              <a:t>Basis </a:t>
            </a:r>
            <a:r>
              <a:rPr sz="250" i="1" dirty="0">
                <a:latin typeface="Calibri"/>
                <a:cs typeface="Calibri"/>
              </a:rPr>
              <a:t>of Sex in Education </a:t>
            </a:r>
            <a:r>
              <a:rPr sz="250" i="1" spc="-5" dirty="0">
                <a:latin typeface="Calibri"/>
                <a:cs typeface="Calibri"/>
              </a:rPr>
              <a:t>Programs </a:t>
            </a:r>
            <a:r>
              <a:rPr sz="250" i="1" dirty="0">
                <a:latin typeface="Calibri"/>
                <a:cs typeface="Calibri"/>
              </a:rPr>
              <a:t>or </a:t>
            </a:r>
            <a:r>
              <a:rPr sz="250" i="1" spc="-5" dirty="0">
                <a:latin typeface="Calibri"/>
                <a:cs typeface="Calibri"/>
              </a:rPr>
              <a:t>Activities Receiving  </a:t>
            </a:r>
            <a:r>
              <a:rPr sz="250" i="1" dirty="0">
                <a:latin typeface="Calibri"/>
                <a:cs typeface="Calibri"/>
              </a:rPr>
              <a:t>Federal Financial </a:t>
            </a:r>
            <a:r>
              <a:rPr sz="250" i="1" spc="-5" dirty="0">
                <a:latin typeface="Calibri"/>
                <a:cs typeface="Calibri"/>
              </a:rPr>
              <a:t>Assistance</a:t>
            </a:r>
            <a:r>
              <a:rPr sz="250" spc="-5" dirty="0">
                <a:latin typeface="Calibri"/>
                <a:cs typeface="Calibri"/>
              </a:rPr>
              <a:t>, </a:t>
            </a:r>
            <a:r>
              <a:rPr sz="250" dirty="0">
                <a:latin typeface="Calibri"/>
                <a:cs typeface="Calibri"/>
              </a:rPr>
              <a:t>85 </a:t>
            </a:r>
            <a:r>
              <a:rPr sz="250" spc="-5" dirty="0">
                <a:latin typeface="Calibri"/>
                <a:cs typeface="Calibri"/>
              </a:rPr>
              <a:t>Fed. Reg. </a:t>
            </a:r>
            <a:r>
              <a:rPr sz="250" dirty="0">
                <a:latin typeface="Calibri"/>
                <a:cs typeface="Calibri"/>
              </a:rPr>
              <a:t>30026 </a:t>
            </a:r>
            <a:r>
              <a:rPr sz="250" spc="-5" dirty="0">
                <a:latin typeface="Calibri"/>
                <a:cs typeface="Calibri"/>
              </a:rPr>
              <a:t>(May </a:t>
            </a:r>
            <a:r>
              <a:rPr sz="250" dirty="0">
                <a:latin typeface="Calibri"/>
                <a:cs typeface="Calibri"/>
              </a:rPr>
              <a:t>19, 2020) </a:t>
            </a:r>
            <a:r>
              <a:rPr sz="250" spc="-5" dirty="0">
                <a:latin typeface="Calibri"/>
                <a:cs typeface="Calibri"/>
              </a:rPr>
              <a:t>(final rule) (online </a:t>
            </a:r>
            <a:r>
              <a:rPr sz="250" dirty="0">
                <a:latin typeface="Calibri"/>
                <a:cs typeface="Calibri"/>
              </a:rPr>
              <a:t>at  </a:t>
            </a:r>
            <a:r>
              <a:rPr sz="250" spc="-5" dirty="0">
                <a:latin typeface="Calibri"/>
                <a:cs typeface="Calibri"/>
                <a:hlinkClick r:id="rId9"/>
              </a:rPr>
              <a:t>www.govinfo.gov/content/pkg/FR-2020-05-19/pdf/2020-10512.pdf) </a:t>
            </a:r>
            <a:r>
              <a:rPr sz="250" dirty="0">
                <a:latin typeface="Calibri"/>
                <a:cs typeface="Calibri"/>
                <a:hlinkClick r:id="rId9"/>
              </a:rPr>
              <a:t>at</a:t>
            </a:r>
            <a:r>
              <a:rPr sz="250" spc="-25" dirty="0">
                <a:latin typeface="Calibri"/>
                <a:cs typeface="Calibri"/>
                <a:hlinkClick r:id="rId9"/>
              </a:rPr>
              <a:t> </a:t>
            </a:r>
            <a:r>
              <a:rPr sz="250" dirty="0">
                <a:latin typeface="Calibri"/>
                <a:cs typeface="Calibri"/>
                <a:hlinkClick r:id="rId9"/>
              </a:rPr>
              <a:t>30098.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2" name="object 22" descr="From the Commentary.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1939" y="6794957"/>
            <a:ext cx="2369820" cy="1024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655">
              <a:lnSpc>
                <a:spcPct val="112799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The Department believes an </a:t>
            </a:r>
            <a:r>
              <a:rPr sz="650" i="1" spc="-10" dirty="0">
                <a:latin typeface="Calibri"/>
                <a:cs typeface="Calibri"/>
              </a:rPr>
              <a:t>explicit </a:t>
            </a:r>
            <a:r>
              <a:rPr sz="650" i="1" spc="-5" dirty="0">
                <a:latin typeface="Calibri"/>
                <a:cs typeface="Calibri"/>
              </a:rPr>
              <a:t>definition of “informal resolution”  in the final regulations is </a:t>
            </a:r>
            <a:r>
              <a:rPr sz="650" i="1" spc="-10" dirty="0">
                <a:latin typeface="Calibri"/>
                <a:cs typeface="Calibri"/>
              </a:rPr>
              <a:t>unnecessary. </a:t>
            </a:r>
            <a:r>
              <a:rPr sz="650" i="1" spc="-5" dirty="0">
                <a:latin typeface="Calibri"/>
                <a:cs typeface="Calibri"/>
              </a:rPr>
              <a:t>Informal resolution may  encompass a </a:t>
            </a:r>
            <a:r>
              <a:rPr sz="650" i="1" dirty="0">
                <a:latin typeface="Calibri"/>
                <a:cs typeface="Calibri"/>
              </a:rPr>
              <a:t>broad range </a:t>
            </a:r>
            <a:r>
              <a:rPr sz="650" i="1" spc="-5" dirty="0">
                <a:latin typeface="Calibri"/>
                <a:cs typeface="Calibri"/>
              </a:rPr>
              <a:t>of </a:t>
            </a:r>
            <a:r>
              <a:rPr sz="650" i="1" spc="-10" dirty="0">
                <a:latin typeface="Calibri"/>
                <a:cs typeface="Calibri"/>
              </a:rPr>
              <a:t>conflict </a:t>
            </a:r>
            <a:r>
              <a:rPr sz="650" i="1" spc="-5" dirty="0">
                <a:latin typeface="Calibri"/>
                <a:cs typeface="Calibri"/>
              </a:rPr>
              <a:t>resolution strategies, including,  but not </a:t>
            </a:r>
            <a:r>
              <a:rPr sz="650" i="1" spc="-10" dirty="0">
                <a:latin typeface="Calibri"/>
                <a:cs typeface="Calibri"/>
              </a:rPr>
              <a:t>limited to, </a:t>
            </a:r>
            <a:r>
              <a:rPr sz="650" i="1" spc="-5" dirty="0">
                <a:latin typeface="Calibri"/>
                <a:cs typeface="Calibri"/>
              </a:rPr>
              <a:t>arbitration, mediation, or restorative</a:t>
            </a:r>
            <a:r>
              <a:rPr sz="650" i="1" spc="-80" dirty="0">
                <a:latin typeface="Calibri"/>
                <a:cs typeface="Calibri"/>
              </a:rPr>
              <a:t> </a:t>
            </a:r>
            <a:r>
              <a:rPr sz="650" i="1" spc="-10" dirty="0">
                <a:latin typeface="Calibri"/>
                <a:cs typeface="Calibri"/>
              </a:rPr>
              <a:t>justice.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5" dirty="0">
                <a:latin typeface="Calibri"/>
                <a:cs typeface="Calibri"/>
              </a:rPr>
              <a:t>Defining this concept may have the unintended </a:t>
            </a:r>
            <a:r>
              <a:rPr sz="650" i="1" spc="-10" dirty="0">
                <a:latin typeface="Calibri"/>
                <a:cs typeface="Calibri"/>
              </a:rPr>
              <a:t>effect </a:t>
            </a:r>
            <a:r>
              <a:rPr sz="650" i="1" spc="-5" dirty="0">
                <a:latin typeface="Calibri"/>
                <a:cs typeface="Calibri"/>
              </a:rPr>
              <a:t>of</a:t>
            </a:r>
            <a:r>
              <a:rPr sz="650" i="1" spc="-85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limiting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parties’ freedom </a:t>
            </a:r>
            <a:r>
              <a:rPr sz="650" i="1" spc="-10" dirty="0">
                <a:latin typeface="Calibri"/>
                <a:cs typeface="Calibri"/>
              </a:rPr>
              <a:t>to </a:t>
            </a:r>
            <a:r>
              <a:rPr sz="650" i="1" spc="-5" dirty="0">
                <a:latin typeface="Calibri"/>
                <a:cs typeface="Calibri"/>
              </a:rPr>
              <a:t>choose the resolution option that is best </a:t>
            </a:r>
            <a:r>
              <a:rPr sz="650" i="1" spc="-10" dirty="0">
                <a:latin typeface="Calibri"/>
                <a:cs typeface="Calibri"/>
              </a:rPr>
              <a:t>for</a:t>
            </a:r>
            <a:r>
              <a:rPr sz="650" i="1" spc="-65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them,</a:t>
            </a:r>
            <a:endParaRPr sz="650">
              <a:latin typeface="Calibri"/>
              <a:cs typeface="Calibri"/>
            </a:endParaRPr>
          </a:p>
          <a:p>
            <a:pPr marL="12700" marR="173355">
              <a:lnSpc>
                <a:spcPct val="112300"/>
              </a:lnSpc>
              <a:spcBef>
                <a:spcPts val="10"/>
              </a:spcBef>
            </a:pPr>
            <a:r>
              <a:rPr sz="650" i="1" spc="-5" dirty="0">
                <a:latin typeface="Calibri"/>
                <a:cs typeface="Calibri"/>
              </a:rPr>
              <a:t>and recipient </a:t>
            </a:r>
            <a:r>
              <a:rPr sz="650" i="1" spc="-10" dirty="0">
                <a:latin typeface="Calibri"/>
                <a:cs typeface="Calibri"/>
              </a:rPr>
              <a:t>flexibility to </a:t>
            </a:r>
            <a:r>
              <a:rPr sz="650" i="1" spc="-5" dirty="0">
                <a:latin typeface="Calibri"/>
                <a:cs typeface="Calibri"/>
              </a:rPr>
              <a:t>craft resolution processes that serve the  unique educational needs of their</a:t>
            </a:r>
            <a:r>
              <a:rPr sz="650" i="1" spc="-95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communities.</a:t>
            </a:r>
            <a:endParaRPr sz="6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395"/>
              </a:spcBef>
            </a:pPr>
            <a:r>
              <a:rPr sz="350" i="1" spc="5" dirty="0">
                <a:latin typeface="Calibri"/>
                <a:cs typeface="Calibri"/>
              </a:rPr>
              <a:t>Id.</a:t>
            </a:r>
            <a:r>
              <a:rPr sz="350" i="1" spc="-50" dirty="0">
                <a:latin typeface="Calibri"/>
                <a:cs typeface="Calibri"/>
              </a:rPr>
              <a:t> </a:t>
            </a:r>
            <a:r>
              <a:rPr sz="350" spc="5" dirty="0">
                <a:latin typeface="Calibri"/>
                <a:cs typeface="Calibri"/>
              </a:rPr>
              <a:t>at</a:t>
            </a:r>
            <a:r>
              <a:rPr sz="350" spc="-45" dirty="0">
                <a:latin typeface="Calibri"/>
                <a:cs typeface="Calibri"/>
              </a:rPr>
              <a:t> </a:t>
            </a:r>
            <a:r>
              <a:rPr sz="350" spc="10" dirty="0">
                <a:latin typeface="Calibri"/>
                <a:cs typeface="Calibri"/>
              </a:rPr>
              <a:t>30401.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6724" y="6453632"/>
            <a:ext cx="137795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From the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commentary…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7" name="object 27" descr="106.45(b)(9) Informal resolution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669538" y="6472173"/>
            <a:ext cx="191008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§ 106.45(b)(9) </a:t>
            </a:r>
            <a:r>
              <a:rPr sz="1000" i="1" spc="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000" i="1" spc="-1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i="1" dirty="0">
                <a:solidFill>
                  <a:srgbClr val="FFFFFF"/>
                </a:solidFill>
                <a:latin typeface="Segoe UI"/>
                <a:cs typeface="Segoe UI"/>
              </a:rPr>
              <a:t>resolution.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6750" y="8070519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53714" y="8070519"/>
            <a:ext cx="8953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69538" y="6763333"/>
            <a:ext cx="2644140" cy="1183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3040">
              <a:lnSpc>
                <a:spcPct val="113100"/>
              </a:lnSpc>
              <a:spcBef>
                <a:spcPts val="95"/>
              </a:spcBef>
            </a:pPr>
            <a:r>
              <a:rPr sz="650" b="1" i="1" spc="-5" dirty="0">
                <a:latin typeface="Segoe UI"/>
                <a:cs typeface="Segoe UI"/>
              </a:rPr>
              <a:t>A recipient may not </a:t>
            </a:r>
            <a:r>
              <a:rPr sz="650" b="1" i="1" spc="-10" dirty="0">
                <a:latin typeface="Segoe UI"/>
                <a:cs typeface="Segoe UI"/>
              </a:rPr>
              <a:t>require </a:t>
            </a:r>
            <a:r>
              <a:rPr sz="650" b="1" i="1" spc="-5" dirty="0">
                <a:latin typeface="Segoe UI"/>
                <a:cs typeface="Segoe UI"/>
              </a:rPr>
              <a:t>as a condition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enrollment </a:t>
            </a:r>
            <a:r>
              <a:rPr sz="650" b="1" i="1" spc="-10" dirty="0">
                <a:latin typeface="Segoe UI"/>
                <a:cs typeface="Segoe UI"/>
              </a:rPr>
              <a:t>or  continuing enrollment, </a:t>
            </a:r>
            <a:r>
              <a:rPr sz="650" b="1" i="1" spc="-5" dirty="0">
                <a:latin typeface="Segoe UI"/>
                <a:cs typeface="Segoe UI"/>
              </a:rPr>
              <a:t>or employment or </a:t>
            </a:r>
            <a:r>
              <a:rPr sz="650" b="1" i="1" spc="-10" dirty="0">
                <a:latin typeface="Segoe UI"/>
                <a:cs typeface="Segoe UI"/>
              </a:rPr>
              <a:t>continuing  </a:t>
            </a:r>
            <a:r>
              <a:rPr sz="650" b="1" i="1" spc="-5" dirty="0">
                <a:latin typeface="Segoe UI"/>
                <a:cs typeface="Segoe UI"/>
              </a:rPr>
              <a:t>employment, or </a:t>
            </a:r>
            <a:r>
              <a:rPr sz="650" b="1" i="1" spc="-10" dirty="0">
                <a:latin typeface="Segoe UI"/>
                <a:cs typeface="Segoe UI"/>
              </a:rPr>
              <a:t>enjoyment of any </a:t>
            </a:r>
            <a:r>
              <a:rPr sz="650" b="1" i="1" spc="-5" dirty="0">
                <a:latin typeface="Segoe UI"/>
                <a:cs typeface="Segoe UI"/>
              </a:rPr>
              <a:t>other right, waiver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the  right to an </a:t>
            </a:r>
            <a:r>
              <a:rPr sz="650" b="1" i="1" spc="-10" dirty="0">
                <a:latin typeface="Segoe UI"/>
                <a:cs typeface="Segoe UI"/>
              </a:rPr>
              <a:t>investigation </a:t>
            </a:r>
            <a:r>
              <a:rPr sz="650" b="1" i="1" spc="-5" dirty="0">
                <a:latin typeface="Segoe UI"/>
                <a:cs typeface="Segoe UI"/>
              </a:rPr>
              <a:t>and adjudication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formal </a:t>
            </a:r>
            <a:r>
              <a:rPr sz="650" b="1" i="1" spc="-10" dirty="0">
                <a:latin typeface="Segoe UI"/>
                <a:cs typeface="Segoe UI"/>
              </a:rPr>
              <a:t>complaints  of </a:t>
            </a:r>
            <a:r>
              <a:rPr sz="650" b="1" i="1" spc="-5" dirty="0">
                <a:latin typeface="Segoe UI"/>
                <a:cs typeface="Segoe UI"/>
              </a:rPr>
              <a:t>sexual harassment consistent with this</a:t>
            </a:r>
            <a:r>
              <a:rPr sz="650" b="1" i="1" spc="-6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section.</a:t>
            </a:r>
            <a:endParaRPr sz="650">
              <a:latin typeface="Segoe UI"/>
              <a:cs typeface="Segoe UI"/>
            </a:endParaRPr>
          </a:p>
          <a:p>
            <a:pPr marL="12700" marR="168275">
              <a:lnSpc>
                <a:spcPct val="113300"/>
              </a:lnSpc>
              <a:spcBef>
                <a:spcPts val="219"/>
              </a:spcBef>
            </a:pPr>
            <a:r>
              <a:rPr sz="650" b="1" i="1" spc="-5" dirty="0">
                <a:latin typeface="Segoe UI"/>
                <a:cs typeface="Segoe UI"/>
              </a:rPr>
              <a:t>[A] recipient may not </a:t>
            </a:r>
            <a:r>
              <a:rPr sz="650" b="1" i="1" spc="-10" dirty="0">
                <a:latin typeface="Segoe UI"/>
                <a:cs typeface="Segoe UI"/>
              </a:rPr>
              <a:t>require </a:t>
            </a:r>
            <a:r>
              <a:rPr sz="650" b="1" i="1" spc="-5" dirty="0">
                <a:latin typeface="Segoe UI"/>
                <a:cs typeface="Segoe UI"/>
              </a:rPr>
              <a:t>the parties to participate in an  informal </a:t>
            </a:r>
            <a:r>
              <a:rPr sz="650" b="1" i="1" spc="-10" dirty="0">
                <a:latin typeface="Segoe UI"/>
                <a:cs typeface="Segoe UI"/>
              </a:rPr>
              <a:t>resolution process </a:t>
            </a:r>
            <a:r>
              <a:rPr sz="650" b="1" i="1" spc="-5" dirty="0">
                <a:latin typeface="Segoe UI"/>
                <a:cs typeface="Segoe UI"/>
              </a:rPr>
              <a:t>under this section and </a:t>
            </a:r>
            <a:r>
              <a:rPr sz="6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may not offer  an informal </a:t>
            </a:r>
            <a:r>
              <a:rPr sz="650" b="1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resolution process </a:t>
            </a:r>
            <a:r>
              <a:rPr sz="6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unless a formal </a:t>
            </a:r>
            <a:r>
              <a:rPr sz="650" b="1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complaint is  </a:t>
            </a:r>
            <a:r>
              <a:rPr sz="6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filed</a:t>
            </a:r>
            <a:r>
              <a:rPr sz="650" b="1" i="1" spc="-5" dirty="0">
                <a:latin typeface="Segoe UI"/>
                <a:cs typeface="Segoe UI"/>
              </a:rPr>
              <a:t>.</a:t>
            </a:r>
            <a:endParaRPr sz="65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465"/>
              </a:spcBef>
            </a:pPr>
            <a:r>
              <a:rPr sz="400" spc="5" dirty="0">
                <a:latin typeface="Calibri"/>
                <a:cs typeface="Calibri"/>
              </a:rPr>
              <a:t>(e</a:t>
            </a:r>
            <a:r>
              <a:rPr sz="400" spc="15" dirty="0">
                <a:latin typeface="Calibri"/>
                <a:cs typeface="Calibri"/>
              </a:rPr>
              <a:t>m</a:t>
            </a:r>
            <a:r>
              <a:rPr sz="400" spc="5" dirty="0">
                <a:latin typeface="Calibri"/>
                <a:cs typeface="Calibri"/>
              </a:rPr>
              <a:t>phasis</a:t>
            </a:r>
            <a:r>
              <a:rPr sz="400" spc="-2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added)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2735706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2879" y="2735706"/>
            <a:ext cx="563372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3230">
              <a:lnSpc>
                <a:spcPts val="1145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5386781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2879" y="5386781"/>
            <a:ext cx="563372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323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0C3E7699-0273-47AC-8E29-A0A3B3BAFC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Restorative justice resources cited in the commentary to the new Title IX regulations.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6724" y="1125474"/>
            <a:ext cx="2277745" cy="23939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800"/>
              </a:lnSpc>
              <a:spcBef>
                <a:spcPts val="19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Restorative Justice Resources Cited in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to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939" y="1394205"/>
            <a:ext cx="2379345" cy="1266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spc="-10" dirty="0">
                <a:latin typeface="Segoe UI"/>
                <a:cs typeface="Segoe UI"/>
              </a:rPr>
              <a:t>Clare </a:t>
            </a:r>
            <a:r>
              <a:rPr sz="550" spc="-5" dirty="0">
                <a:latin typeface="Segoe UI"/>
                <a:cs typeface="Segoe UI"/>
              </a:rPr>
              <a:t>McGlynn </a:t>
            </a:r>
            <a:r>
              <a:rPr sz="550" dirty="0">
                <a:latin typeface="Segoe UI"/>
                <a:cs typeface="Segoe UI"/>
              </a:rPr>
              <a:t>et </a:t>
            </a:r>
            <a:r>
              <a:rPr sz="550" spc="-5" dirty="0">
                <a:latin typeface="Segoe UI"/>
                <a:cs typeface="Segoe UI"/>
              </a:rPr>
              <a:t>al., </a:t>
            </a:r>
            <a:r>
              <a:rPr sz="550" spc="-15" dirty="0">
                <a:latin typeface="Segoe UI"/>
                <a:cs typeface="Segoe UI"/>
              </a:rPr>
              <a:t>‘‘I </a:t>
            </a:r>
            <a:r>
              <a:rPr sz="550" spc="-5" dirty="0">
                <a:latin typeface="Segoe UI"/>
                <a:cs typeface="Segoe UI"/>
              </a:rPr>
              <a:t>just wanted him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hear </a:t>
            </a:r>
            <a:r>
              <a:rPr sz="550" spc="-10" dirty="0">
                <a:latin typeface="Segoe UI"/>
                <a:cs typeface="Segoe UI"/>
              </a:rPr>
              <a:t>me’’: </a:t>
            </a:r>
            <a:r>
              <a:rPr sz="550" spc="-5" dirty="0">
                <a:latin typeface="Segoe UI"/>
                <a:cs typeface="Segoe UI"/>
              </a:rPr>
              <a:t>Sexual violence</a:t>
            </a:r>
            <a:r>
              <a:rPr sz="550" spc="4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and </a:t>
            </a:r>
            <a:r>
              <a:rPr sz="550" dirty="0">
                <a:latin typeface="Segoe UI"/>
                <a:cs typeface="Segoe UI"/>
              </a:rPr>
              <a:t>the</a:t>
            </a:r>
            <a:endParaRPr sz="5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-5" dirty="0">
                <a:latin typeface="Segoe UI"/>
                <a:cs typeface="Segoe UI"/>
              </a:rPr>
              <a:t>possibilities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restorative justice, </a:t>
            </a:r>
            <a:r>
              <a:rPr sz="550" dirty="0">
                <a:latin typeface="Segoe UI"/>
                <a:cs typeface="Segoe UI"/>
              </a:rPr>
              <a:t>39 </a:t>
            </a:r>
            <a:r>
              <a:rPr sz="550" spc="-5" dirty="0">
                <a:latin typeface="Segoe UI"/>
                <a:cs typeface="Segoe UI"/>
              </a:rPr>
              <a:t>Journal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L. &amp; </a:t>
            </a:r>
            <a:r>
              <a:rPr sz="550" spc="-5" dirty="0">
                <a:latin typeface="Segoe UI"/>
                <a:cs typeface="Segoe UI"/>
              </a:rPr>
              <a:t>Society </a:t>
            </a:r>
            <a:r>
              <a:rPr sz="550" dirty="0">
                <a:latin typeface="Segoe UI"/>
                <a:cs typeface="Segoe UI"/>
              </a:rPr>
              <a:t>2</a:t>
            </a:r>
            <a:r>
              <a:rPr sz="550" spc="8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(2012).</a:t>
            </a:r>
            <a:endParaRPr sz="550">
              <a:latin typeface="Segoe UI"/>
              <a:cs typeface="Segoe UI"/>
            </a:endParaRPr>
          </a:p>
          <a:p>
            <a:pPr marL="12700" marR="30480">
              <a:lnSpc>
                <a:spcPct val="103600"/>
              </a:lnSpc>
              <a:spcBef>
                <a:spcPts val="240"/>
              </a:spcBef>
            </a:pPr>
            <a:r>
              <a:rPr sz="550" spc="-5" dirty="0">
                <a:latin typeface="Segoe UI"/>
                <a:cs typeface="Segoe UI"/>
              </a:rPr>
              <a:t>Katherine Mangan, </a:t>
            </a:r>
            <a:r>
              <a:rPr sz="550" dirty="0">
                <a:latin typeface="Segoe UI"/>
                <a:cs typeface="Segoe UI"/>
              </a:rPr>
              <a:t>Why </a:t>
            </a:r>
            <a:r>
              <a:rPr sz="550" spc="-5" dirty="0">
                <a:latin typeface="Segoe UI"/>
                <a:cs typeface="Segoe UI"/>
              </a:rPr>
              <a:t>More Colleges Are </a:t>
            </a:r>
            <a:r>
              <a:rPr sz="550" spc="-10" dirty="0">
                <a:latin typeface="Segoe UI"/>
                <a:cs typeface="Segoe UI"/>
              </a:rPr>
              <a:t>Trying </a:t>
            </a:r>
            <a:r>
              <a:rPr sz="550" spc="-5" dirty="0">
                <a:latin typeface="Segoe UI"/>
                <a:cs typeface="Segoe UI"/>
              </a:rPr>
              <a:t>Restorative Justice in Sex  </a:t>
            </a:r>
            <a:r>
              <a:rPr sz="550" dirty="0">
                <a:latin typeface="Segoe UI"/>
                <a:cs typeface="Segoe UI"/>
              </a:rPr>
              <a:t>Assault Cases, </a:t>
            </a:r>
            <a:r>
              <a:rPr sz="550" spc="-5" dirty="0">
                <a:latin typeface="Segoe UI"/>
                <a:cs typeface="Segoe UI"/>
              </a:rPr>
              <a:t>Chronicle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Higher Education </a:t>
            </a:r>
            <a:r>
              <a:rPr sz="550" dirty="0">
                <a:latin typeface="Segoe UI"/>
                <a:cs typeface="Segoe UI"/>
              </a:rPr>
              <a:t>(Sept. 17,</a:t>
            </a:r>
            <a:r>
              <a:rPr sz="550" spc="40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2018).</a:t>
            </a:r>
            <a:endParaRPr sz="550">
              <a:latin typeface="Segoe UI"/>
              <a:cs typeface="Segoe UI"/>
            </a:endParaRPr>
          </a:p>
          <a:p>
            <a:pPr marL="12700" marR="30480">
              <a:lnSpc>
                <a:spcPct val="103600"/>
              </a:lnSpc>
              <a:spcBef>
                <a:spcPts val="240"/>
              </a:spcBef>
            </a:pPr>
            <a:r>
              <a:rPr sz="550" dirty="0">
                <a:latin typeface="Segoe UI"/>
                <a:cs typeface="Segoe UI"/>
              </a:rPr>
              <a:t>Kerry </a:t>
            </a:r>
            <a:r>
              <a:rPr sz="550" spc="-5" dirty="0">
                <a:latin typeface="Segoe UI"/>
                <a:cs typeface="Segoe UI"/>
              </a:rPr>
              <a:t>Cardoza, Students </a:t>
            </a:r>
            <a:r>
              <a:rPr sz="550" dirty="0">
                <a:latin typeface="Segoe UI"/>
                <a:cs typeface="Segoe UI"/>
              </a:rPr>
              <a:t>Push </a:t>
            </a:r>
            <a:r>
              <a:rPr sz="550" spc="-5" dirty="0">
                <a:latin typeface="Segoe UI"/>
                <a:cs typeface="Segoe UI"/>
              </a:rPr>
              <a:t>for Restorative Approaches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Campus Sexual  </a:t>
            </a:r>
            <a:r>
              <a:rPr sz="550" dirty="0">
                <a:latin typeface="Segoe UI"/>
                <a:cs typeface="Segoe UI"/>
              </a:rPr>
              <a:t>Assault, </a:t>
            </a:r>
            <a:r>
              <a:rPr sz="550" spc="-10" dirty="0">
                <a:latin typeface="Segoe UI"/>
                <a:cs typeface="Segoe UI"/>
              </a:rPr>
              <a:t>Truthout </a:t>
            </a:r>
            <a:r>
              <a:rPr sz="550" spc="-5" dirty="0">
                <a:latin typeface="Segoe UI"/>
                <a:cs typeface="Segoe UI"/>
              </a:rPr>
              <a:t>(Jun. </a:t>
            </a:r>
            <a:r>
              <a:rPr sz="550" dirty="0">
                <a:latin typeface="Segoe UI"/>
                <a:cs typeface="Segoe UI"/>
              </a:rPr>
              <a:t>30, 2018).</a:t>
            </a:r>
            <a:endParaRPr sz="5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550" spc="-5" dirty="0">
                <a:latin typeface="Segoe UI"/>
                <a:cs typeface="Segoe UI"/>
              </a:rPr>
              <a:t>Howard </a:t>
            </a:r>
            <a:r>
              <a:rPr sz="550" spc="-15" dirty="0">
                <a:latin typeface="Segoe UI"/>
                <a:cs typeface="Segoe UI"/>
              </a:rPr>
              <a:t>Zehr, </a:t>
            </a:r>
            <a:r>
              <a:rPr sz="550" spc="-5" dirty="0">
                <a:latin typeface="Segoe UI"/>
                <a:cs typeface="Segoe UI"/>
              </a:rPr>
              <a:t>The Little Book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Restorative Justice </a:t>
            </a:r>
            <a:r>
              <a:rPr sz="550" dirty="0">
                <a:latin typeface="Segoe UI"/>
                <a:cs typeface="Segoe UI"/>
              </a:rPr>
              <a:t>(Good Books</a:t>
            </a:r>
            <a:r>
              <a:rPr sz="550" spc="9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2002).</a:t>
            </a:r>
            <a:endParaRPr sz="550">
              <a:latin typeface="Segoe UI"/>
              <a:cs typeface="Segoe UI"/>
            </a:endParaRPr>
          </a:p>
          <a:p>
            <a:pPr marL="12700" marR="71755">
              <a:lnSpc>
                <a:spcPct val="103600"/>
              </a:lnSpc>
              <a:spcBef>
                <a:spcPts val="240"/>
              </a:spcBef>
            </a:pPr>
            <a:r>
              <a:rPr sz="550" spc="-5" dirty="0">
                <a:latin typeface="Segoe UI"/>
                <a:cs typeface="Segoe UI"/>
              </a:rPr>
              <a:t>David </a:t>
            </a:r>
            <a:r>
              <a:rPr sz="550" dirty="0">
                <a:latin typeface="Segoe UI"/>
                <a:cs typeface="Segoe UI"/>
              </a:rPr>
              <a:t>R. </a:t>
            </a:r>
            <a:r>
              <a:rPr sz="550" spc="-5" dirty="0">
                <a:latin typeface="Segoe UI"/>
                <a:cs typeface="Segoe UI"/>
              </a:rPr>
              <a:t>Karp </a:t>
            </a:r>
            <a:r>
              <a:rPr sz="550" dirty="0">
                <a:latin typeface="Segoe UI"/>
                <a:cs typeface="Segoe UI"/>
              </a:rPr>
              <a:t>et </a:t>
            </a:r>
            <a:r>
              <a:rPr sz="550" spc="-5" dirty="0">
                <a:latin typeface="Segoe UI"/>
                <a:cs typeface="Segoe UI"/>
              </a:rPr>
              <a:t>al., Campus </a:t>
            </a:r>
            <a:r>
              <a:rPr sz="550" dirty="0">
                <a:latin typeface="Segoe UI"/>
                <a:cs typeface="Segoe UI"/>
              </a:rPr>
              <a:t>Prism: A Report On </a:t>
            </a:r>
            <a:r>
              <a:rPr sz="550" spc="-5" dirty="0">
                <a:latin typeface="Segoe UI"/>
                <a:cs typeface="Segoe UI"/>
              </a:rPr>
              <a:t>Promoting Restorative  Initiatives For Sexual Misconduct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College Campuses, Skidmore College  Project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Restorative Justice</a:t>
            </a:r>
            <a:r>
              <a:rPr sz="550" dirty="0">
                <a:latin typeface="Segoe UI"/>
                <a:cs typeface="Segoe UI"/>
              </a:rPr>
              <a:t> (2016).</a:t>
            </a:r>
            <a:endParaRPr sz="550">
              <a:latin typeface="Segoe UI"/>
              <a:cs typeface="Segoe UI"/>
            </a:endParaRPr>
          </a:p>
          <a:p>
            <a:pPr marL="12700" marR="38100">
              <a:lnSpc>
                <a:spcPct val="103600"/>
              </a:lnSpc>
              <a:spcBef>
                <a:spcPts val="240"/>
              </a:spcBef>
            </a:pPr>
            <a:r>
              <a:rPr sz="550" spc="-5" dirty="0">
                <a:latin typeface="Segoe UI"/>
                <a:cs typeface="Segoe UI"/>
              </a:rPr>
              <a:t>Margo Kaplan, Restorative Justice and Campus Sexual Misconduct, </a:t>
            </a:r>
            <a:r>
              <a:rPr sz="550" dirty="0">
                <a:latin typeface="Segoe UI"/>
                <a:cs typeface="Segoe UI"/>
              </a:rPr>
              <a:t>89 emp.  L. </a:t>
            </a:r>
            <a:r>
              <a:rPr sz="550" spc="-15" dirty="0">
                <a:latin typeface="Segoe UI"/>
                <a:cs typeface="Segoe UI"/>
              </a:rPr>
              <a:t>Rev. </a:t>
            </a:r>
            <a:r>
              <a:rPr sz="550" dirty="0">
                <a:latin typeface="Segoe UI"/>
                <a:cs typeface="Segoe UI"/>
              </a:rPr>
              <a:t>701, 715</a:t>
            </a:r>
            <a:r>
              <a:rPr sz="550" spc="-10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(2017).</a:t>
            </a:r>
            <a:endParaRPr sz="550">
              <a:latin typeface="Segoe UI"/>
              <a:cs typeface="Segoe UI"/>
            </a:endParaRPr>
          </a:p>
          <a:p>
            <a:pPr marR="6350" algn="r">
              <a:lnSpc>
                <a:spcPts val="380"/>
              </a:lnSpc>
            </a:pPr>
            <a:r>
              <a:rPr sz="400" spc="5" dirty="0">
                <a:latin typeface="Calibri"/>
                <a:cs typeface="Calibri"/>
              </a:rPr>
              <a:t>Id.</a:t>
            </a:r>
            <a:r>
              <a:rPr sz="400" spc="-3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at</a:t>
            </a:r>
            <a:r>
              <a:rPr sz="400" spc="-30" dirty="0">
                <a:latin typeface="Calibri"/>
                <a:cs typeface="Calibri"/>
              </a:rPr>
              <a:t> </a:t>
            </a:r>
            <a:r>
              <a:rPr sz="400" spc="10" dirty="0">
                <a:latin typeface="Calibri"/>
                <a:cs typeface="Calibri"/>
              </a:rPr>
              <a:t>30406</a:t>
            </a:r>
            <a:r>
              <a:rPr sz="400" spc="-5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n.1518.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" name="object 7" descr="Restorative Justice vs. Mediation"/>
          <p:cNvSpPr/>
          <p:nvPr/>
        </p:nvSpPr>
        <p:spPr>
          <a:xfrm>
            <a:off x="3566159" y="1129322"/>
            <a:ext cx="2811780" cy="231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64411"/>
            <a:ext cx="1165225" cy="115189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55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Mediation</a:t>
            </a:r>
            <a:endParaRPr sz="550">
              <a:latin typeface="Segoe UI"/>
              <a:cs typeface="Segoe UI"/>
            </a:endParaRPr>
          </a:p>
          <a:p>
            <a:pPr marL="66040" marR="5080" indent="-53340">
              <a:lnSpc>
                <a:spcPct val="936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Dispute </a:t>
            </a:r>
            <a:r>
              <a:rPr sz="550" dirty="0">
                <a:latin typeface="Segoe UI"/>
                <a:cs typeface="Segoe UI"/>
              </a:rPr>
              <a:t>doesn’t necessarily </a:t>
            </a:r>
            <a:r>
              <a:rPr sz="550" spc="-5" dirty="0">
                <a:latin typeface="Segoe UI"/>
                <a:cs typeface="Segoe UI"/>
              </a:rPr>
              <a:t>have </a:t>
            </a:r>
            <a:r>
              <a:rPr sz="550" dirty="0">
                <a:latin typeface="Segoe UI"/>
                <a:cs typeface="Segoe UI"/>
              </a:rPr>
              <a:t>to  cause a </a:t>
            </a:r>
            <a:r>
              <a:rPr sz="550" spc="-5" dirty="0">
                <a:latin typeface="Segoe UI"/>
                <a:cs typeface="Segoe UI"/>
              </a:rPr>
              <a:t>harm, can </a:t>
            </a:r>
            <a:r>
              <a:rPr sz="550" dirty="0">
                <a:latin typeface="Segoe UI"/>
                <a:cs typeface="Segoe UI"/>
              </a:rPr>
              <a:t>be </a:t>
            </a:r>
            <a:r>
              <a:rPr sz="550" spc="-5" dirty="0">
                <a:latin typeface="Segoe UI"/>
                <a:cs typeface="Segoe UI"/>
              </a:rPr>
              <a:t>just </a:t>
            </a:r>
            <a:r>
              <a:rPr sz="550" dirty="0">
                <a:latin typeface="Segoe UI"/>
                <a:cs typeface="Segoe UI"/>
              </a:rPr>
              <a:t>a  </a:t>
            </a:r>
            <a:r>
              <a:rPr sz="550" spc="-5" dirty="0">
                <a:latin typeface="Segoe UI"/>
                <a:cs typeface="Segoe UI"/>
              </a:rPr>
              <a:t>disagreement</a:t>
            </a:r>
            <a:endParaRPr sz="550">
              <a:latin typeface="Segoe UI"/>
              <a:cs typeface="Segoe UI"/>
            </a:endParaRPr>
          </a:p>
          <a:p>
            <a:pPr marL="66040" marR="19050" indent="-53340">
              <a:lnSpc>
                <a:spcPts val="620"/>
              </a:lnSpc>
              <a:spcBef>
                <a:spcPts val="24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One </a:t>
            </a:r>
            <a:r>
              <a:rPr sz="550" spc="-5" dirty="0">
                <a:latin typeface="Segoe UI"/>
                <a:cs typeface="Segoe UI"/>
              </a:rPr>
              <a:t>party </a:t>
            </a:r>
            <a:r>
              <a:rPr sz="550" dirty="0">
                <a:latin typeface="Segoe UI"/>
                <a:cs typeface="Segoe UI"/>
              </a:rPr>
              <a:t>doesn’t </a:t>
            </a:r>
            <a:r>
              <a:rPr sz="550" spc="-5" dirty="0">
                <a:latin typeface="Segoe UI"/>
                <a:cs typeface="Segoe UI"/>
              </a:rPr>
              <a:t>have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admit  wrongdoing/ parties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spc="-5" dirty="0">
                <a:latin typeface="Segoe UI"/>
                <a:cs typeface="Segoe UI"/>
              </a:rPr>
              <a:t>treated as  </a:t>
            </a:r>
            <a:r>
              <a:rPr sz="550" dirty="0">
                <a:latin typeface="Segoe UI"/>
                <a:cs typeface="Segoe UI"/>
              </a:rPr>
              <a:t>moral</a:t>
            </a:r>
            <a:r>
              <a:rPr sz="550" spc="-5" dirty="0">
                <a:latin typeface="Segoe UI"/>
                <a:cs typeface="Segoe UI"/>
              </a:rPr>
              <a:t> equals</a:t>
            </a:r>
            <a:endParaRPr sz="550">
              <a:latin typeface="Segoe UI"/>
              <a:cs typeface="Segoe UI"/>
            </a:endParaRPr>
          </a:p>
          <a:p>
            <a:pPr marL="66040" marR="318135" indent="-53340">
              <a:lnSpc>
                <a:spcPts val="62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Focuses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coming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an  agreement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settlement-driven</a:t>
            </a:r>
            <a:endParaRPr sz="550">
              <a:latin typeface="Segoe UI"/>
              <a:cs typeface="Segoe UI"/>
            </a:endParaRPr>
          </a:p>
          <a:p>
            <a:pPr marL="66040" marR="147320" indent="-53340">
              <a:lnSpc>
                <a:spcPts val="620"/>
              </a:lnSpc>
              <a:spcBef>
                <a:spcPts val="245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Not </a:t>
            </a:r>
            <a:r>
              <a:rPr sz="550" dirty="0">
                <a:latin typeface="Segoe UI"/>
                <a:cs typeface="Segoe UI"/>
              </a:rPr>
              <a:t>necessarily focused on  </a:t>
            </a:r>
            <a:r>
              <a:rPr sz="550" spc="-5" dirty="0">
                <a:latin typeface="Segoe UI"/>
                <a:cs typeface="Segoe UI"/>
              </a:rPr>
              <a:t>emotional </a:t>
            </a:r>
            <a:r>
              <a:rPr sz="550" dirty="0">
                <a:latin typeface="Segoe UI"/>
                <a:cs typeface="Segoe UI"/>
              </a:rPr>
              <a:t>needs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</a:t>
            </a:r>
            <a:r>
              <a:rPr sz="550" spc="-2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parties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51001"/>
            <a:ext cx="185547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Restorative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Justice vs.</a:t>
            </a:r>
            <a:r>
              <a:rPr sz="1000" spc="-9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6936" y="259359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79">
                <a:moveTo>
                  <a:pt x="0" y="0"/>
                </a:moveTo>
                <a:lnTo>
                  <a:pt x="804672" y="0"/>
                </a:lnTo>
              </a:path>
            </a:pathLst>
          </a:custGeom>
          <a:ln w="3175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45507" y="1364411"/>
            <a:ext cx="1198245" cy="124333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300"/>
              </a:spcBef>
            </a:pPr>
            <a:r>
              <a:rPr sz="55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Restorative</a:t>
            </a:r>
            <a:r>
              <a:rPr sz="550" b="1" u="sng" spc="-1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55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Justice</a:t>
            </a:r>
            <a:endParaRPr sz="550">
              <a:latin typeface="Segoe UI"/>
              <a:cs typeface="Segoe UI"/>
            </a:endParaRPr>
          </a:p>
          <a:p>
            <a:pPr marL="119380" marR="263525" indent="-53340">
              <a:lnSpc>
                <a:spcPts val="610"/>
              </a:lnSpc>
              <a:spcBef>
                <a:spcPts val="270"/>
              </a:spcBef>
              <a:buFont typeface="Arial"/>
              <a:buChar char="•"/>
              <a:tabLst>
                <a:tab pos="120014" algn="l"/>
              </a:tabLst>
            </a:pP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party has been harmed/  victimization has</a:t>
            </a:r>
            <a:r>
              <a:rPr sz="550" spc="-1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occurred</a:t>
            </a:r>
            <a:endParaRPr sz="550">
              <a:latin typeface="Segoe UI"/>
              <a:cs typeface="Segoe UI"/>
            </a:endParaRPr>
          </a:p>
          <a:p>
            <a:pPr marL="119380" marR="5080" indent="-53340">
              <a:lnSpc>
                <a:spcPts val="620"/>
              </a:lnSpc>
              <a:spcBef>
                <a:spcPts val="235"/>
              </a:spcBef>
              <a:buFont typeface="Arial"/>
              <a:buChar char="•"/>
              <a:tabLst>
                <a:tab pos="120014" algn="l"/>
              </a:tabLst>
            </a:pPr>
            <a:r>
              <a:rPr sz="550" spc="-5" dirty="0">
                <a:latin typeface="Segoe UI"/>
                <a:cs typeface="Segoe UI"/>
              </a:rPr>
              <a:t>The offending party </a:t>
            </a:r>
            <a:r>
              <a:rPr sz="550" dirty="0">
                <a:latin typeface="Segoe UI"/>
                <a:cs typeface="Segoe UI"/>
              </a:rPr>
              <a:t>must </a:t>
            </a:r>
            <a:r>
              <a:rPr sz="550" spc="-5" dirty="0">
                <a:latin typeface="Segoe UI"/>
                <a:cs typeface="Segoe UI"/>
              </a:rPr>
              <a:t>admit </a:t>
            </a:r>
            <a:r>
              <a:rPr sz="550" dirty="0">
                <a:latin typeface="Segoe UI"/>
                <a:cs typeface="Segoe UI"/>
              </a:rPr>
              <a:t>to  </a:t>
            </a:r>
            <a:r>
              <a:rPr sz="550" spc="-5" dirty="0">
                <a:latin typeface="Segoe UI"/>
                <a:cs typeface="Segoe UI"/>
              </a:rPr>
              <a:t>wrongdoing before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process  begins</a:t>
            </a:r>
            <a:endParaRPr sz="550">
              <a:latin typeface="Segoe UI"/>
              <a:cs typeface="Segoe UI"/>
            </a:endParaRPr>
          </a:p>
          <a:p>
            <a:pPr marL="119380" marR="40005" indent="-53340">
              <a:lnSpc>
                <a:spcPts val="620"/>
              </a:lnSpc>
              <a:spcBef>
                <a:spcPts val="240"/>
              </a:spcBef>
              <a:buFont typeface="Arial"/>
              <a:buChar char="•"/>
              <a:tabLst>
                <a:tab pos="120014" algn="l"/>
              </a:tabLst>
            </a:pPr>
            <a:r>
              <a:rPr sz="550" spc="-5" dirty="0">
                <a:latin typeface="Segoe UI"/>
                <a:cs typeface="Segoe UI"/>
              </a:rPr>
              <a:t>Focuses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reparations and looks 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improve future</a:t>
            </a:r>
            <a:r>
              <a:rPr sz="550" spc="-1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behavior</a:t>
            </a:r>
            <a:endParaRPr sz="550">
              <a:latin typeface="Segoe UI"/>
              <a:cs typeface="Segoe UI"/>
            </a:endParaRPr>
          </a:p>
          <a:p>
            <a:pPr marL="11938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120014" algn="l"/>
              </a:tabLst>
            </a:pPr>
            <a:r>
              <a:rPr sz="550" spc="-5" dirty="0">
                <a:latin typeface="Segoe UI"/>
                <a:cs typeface="Segoe UI"/>
              </a:rPr>
              <a:t>dialogue-driven</a:t>
            </a:r>
            <a:endParaRPr sz="550">
              <a:latin typeface="Segoe UI"/>
              <a:cs typeface="Segoe UI"/>
            </a:endParaRPr>
          </a:p>
          <a:p>
            <a:pPr marL="119380" marR="120014" indent="-53340">
              <a:lnSpc>
                <a:spcPts val="620"/>
              </a:lnSpc>
              <a:spcBef>
                <a:spcPts val="245"/>
              </a:spcBef>
              <a:buFont typeface="Arial"/>
              <a:buChar char="•"/>
              <a:tabLst>
                <a:tab pos="120014" algn="l"/>
              </a:tabLst>
            </a:pPr>
            <a:r>
              <a:rPr sz="550" spc="-5" dirty="0">
                <a:latin typeface="Segoe UI"/>
                <a:cs typeface="Segoe UI"/>
              </a:rPr>
              <a:t>Very </a:t>
            </a:r>
            <a:r>
              <a:rPr sz="550" dirty="0">
                <a:latin typeface="Segoe UI"/>
                <a:cs typeface="Segoe UI"/>
              </a:rPr>
              <a:t>focused on the</a:t>
            </a:r>
            <a:r>
              <a:rPr sz="550" spc="-5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emotional  </a:t>
            </a:r>
            <a:r>
              <a:rPr sz="550" dirty="0">
                <a:latin typeface="Segoe UI"/>
                <a:cs typeface="Segoe UI"/>
              </a:rPr>
              <a:t>needs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victim/victim  </a:t>
            </a:r>
            <a:r>
              <a:rPr sz="550" dirty="0">
                <a:latin typeface="Segoe UI"/>
                <a:cs typeface="Segoe UI"/>
              </a:rPr>
              <a:t>empowerment</a:t>
            </a:r>
            <a:endParaRPr sz="550">
              <a:latin typeface="Segoe UI"/>
              <a:cs typeface="Segoe UI"/>
            </a:endParaRPr>
          </a:p>
          <a:p>
            <a:pPr marL="12700" marR="298450">
              <a:lnSpc>
                <a:spcPct val="126699"/>
              </a:lnSpc>
              <a:spcBef>
                <a:spcPts val="254"/>
              </a:spcBef>
            </a:pPr>
            <a:r>
              <a:rPr sz="150" spc="10" dirty="0">
                <a:latin typeface="Calibri"/>
                <a:cs typeface="Calibri"/>
              </a:rPr>
              <a:t>Brookes </a:t>
            </a:r>
            <a:r>
              <a:rPr sz="150" spc="20" dirty="0">
                <a:latin typeface="Calibri"/>
                <a:cs typeface="Calibri"/>
              </a:rPr>
              <a:t>&amp; </a:t>
            </a:r>
            <a:r>
              <a:rPr sz="150" spc="10" dirty="0">
                <a:latin typeface="Calibri"/>
                <a:cs typeface="Calibri"/>
              </a:rPr>
              <a:t>McDonough, </a:t>
            </a:r>
            <a:r>
              <a:rPr sz="150" i="1" spc="10" dirty="0">
                <a:latin typeface="Calibri"/>
                <a:cs typeface="Calibri"/>
              </a:rPr>
              <a:t>The </a:t>
            </a:r>
            <a:r>
              <a:rPr sz="150" i="1" spc="5" dirty="0">
                <a:latin typeface="Calibri"/>
                <a:cs typeface="Calibri"/>
              </a:rPr>
              <a:t>Differences </a:t>
            </a:r>
            <a:r>
              <a:rPr sz="150" i="1" spc="10" dirty="0">
                <a:latin typeface="Calibri"/>
                <a:cs typeface="Calibri"/>
              </a:rPr>
              <a:t>Between Mediation </a:t>
            </a:r>
            <a:r>
              <a:rPr sz="150" i="1" spc="15" dirty="0">
                <a:latin typeface="Calibri"/>
                <a:cs typeface="Calibri"/>
              </a:rPr>
              <a:t>and </a:t>
            </a:r>
            <a:r>
              <a:rPr sz="150" i="1" spc="10" dirty="0">
                <a:latin typeface="Calibri"/>
                <a:cs typeface="Calibri"/>
              </a:rPr>
              <a:t>Restorative </a:t>
            </a:r>
            <a:r>
              <a:rPr sz="150" i="1" spc="5" dirty="0">
                <a:latin typeface="Calibri"/>
                <a:cs typeface="Calibri"/>
              </a:rPr>
              <a:t>Justice/Practice</a:t>
            </a:r>
            <a:r>
              <a:rPr sz="150" spc="5" dirty="0">
                <a:latin typeface="Calibri"/>
                <a:cs typeface="Calibri"/>
              </a:rPr>
              <a:t>,  </a:t>
            </a:r>
            <a:r>
              <a:rPr sz="150" spc="10" dirty="0">
                <a:solidFill>
                  <a:srgbClr val="0462C1"/>
                </a:solidFill>
                <a:latin typeface="Calibri"/>
                <a:cs typeface="Calibri"/>
                <a:hlinkClick r:id="rId5"/>
              </a:rPr>
              <a:t>https://moj.gov.jm/sites/default/files/rj/Mediation_versus_Restorative_Practice.pdf</a:t>
            </a:r>
            <a:r>
              <a:rPr sz="150" spc="10" dirty="0">
                <a:latin typeface="Calibri"/>
                <a:cs typeface="Calibri"/>
              </a:rPr>
              <a:t>.</a:t>
            </a:r>
            <a:endParaRPr sz="150">
              <a:latin typeface="Calibri"/>
              <a:cs typeface="Calibr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1348" y="2634233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4">
                <a:moveTo>
                  <a:pt x="0" y="0"/>
                </a:moveTo>
                <a:lnTo>
                  <a:pt x="7635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14872" y="2634233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4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3175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939665" y="2595498"/>
            <a:ext cx="1209675" cy="53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" spc="10" dirty="0">
                <a:latin typeface="Calibri"/>
                <a:cs typeface="Calibri"/>
                <a:hlinkClick r:id="rId6"/>
              </a:rPr>
              <a:t>Restorative Justice Victoria, </a:t>
            </a:r>
            <a:r>
              <a:rPr sz="150" i="1" spc="15" dirty="0">
                <a:latin typeface="Calibri"/>
                <a:cs typeface="Calibri"/>
                <a:hlinkClick r:id="rId6"/>
              </a:rPr>
              <a:t>How </a:t>
            </a:r>
            <a:r>
              <a:rPr sz="150" i="1" dirty="0">
                <a:latin typeface="Calibri"/>
                <a:cs typeface="Calibri"/>
                <a:hlinkClick r:id="rId6"/>
              </a:rPr>
              <a:t>is </a:t>
            </a:r>
            <a:r>
              <a:rPr sz="150" i="1" spc="10" dirty="0">
                <a:latin typeface="Calibri"/>
                <a:cs typeface="Calibri"/>
                <a:hlinkClick r:id="rId6"/>
              </a:rPr>
              <a:t>Restorative </a:t>
            </a:r>
            <a:r>
              <a:rPr sz="150" i="1" spc="5" dirty="0">
                <a:latin typeface="Calibri"/>
                <a:cs typeface="Calibri"/>
                <a:hlinkClick r:id="rId6"/>
              </a:rPr>
              <a:t>Justice Different </a:t>
            </a:r>
            <a:r>
              <a:rPr sz="150" i="1" spc="10" dirty="0">
                <a:latin typeface="Calibri"/>
                <a:cs typeface="Calibri"/>
                <a:hlinkClick r:id="rId6"/>
              </a:rPr>
              <a:t>than Mediation</a:t>
            </a:r>
            <a:r>
              <a:rPr sz="150" spc="10" dirty="0">
                <a:latin typeface="Calibri"/>
                <a:cs typeface="Calibri"/>
                <a:hlinkClick r:id="rId6"/>
              </a:rPr>
              <a:t>,</a:t>
            </a:r>
            <a:r>
              <a:rPr sz="150" spc="-10" dirty="0">
                <a:latin typeface="Calibri"/>
                <a:cs typeface="Calibri"/>
                <a:hlinkClick r:id="rId6"/>
              </a:rPr>
              <a:t> </a:t>
            </a:r>
            <a:r>
              <a:rPr sz="150" spc="10" dirty="0">
                <a:solidFill>
                  <a:srgbClr val="0462C1"/>
                </a:solidFill>
                <a:latin typeface="Calibri"/>
                <a:cs typeface="Calibri"/>
                <a:hlinkClick r:id="rId6"/>
              </a:rPr>
              <a:t>http://www.rjvictoria.com/ufaqs/13-how-is-</a:t>
            </a:r>
            <a:endParaRPr sz="15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51348" y="2663189"/>
            <a:ext cx="431800" cy="0"/>
          </a:xfrm>
          <a:custGeom>
            <a:avLst/>
            <a:gdLst/>
            <a:ahLst/>
            <a:cxnLst/>
            <a:rect l="l" t="t" r="r" b="b"/>
            <a:pathLst>
              <a:path w="431800">
                <a:moveTo>
                  <a:pt x="0" y="0"/>
                </a:moveTo>
                <a:lnTo>
                  <a:pt x="431291" y="0"/>
                </a:lnTo>
              </a:path>
            </a:pathLst>
          </a:custGeom>
          <a:ln w="3175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39665" y="2624455"/>
            <a:ext cx="456565" cy="533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" spc="10" dirty="0">
                <a:solidFill>
                  <a:srgbClr val="0462C1"/>
                </a:solidFill>
                <a:latin typeface="Calibri"/>
                <a:cs typeface="Calibri"/>
                <a:hlinkClick r:id="rId6"/>
              </a:rPr>
              <a:t>restorative-justice-different-than-mediation/</a:t>
            </a:r>
            <a:endParaRPr sz="150">
              <a:latin typeface="Calibri"/>
              <a:cs typeface="Calibri"/>
            </a:endParaRPr>
          </a:p>
        </p:txBody>
      </p:sp>
      <p:sp>
        <p:nvSpPr>
          <p:cNvPr id="19" name="object 19" descr="Collaborative Law Model (A Team Approach)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66724" y="4042028"/>
            <a:ext cx="2509520" cy="10782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66040" marR="5080" indent="-53340">
              <a:lnSpc>
                <a:spcPts val="650"/>
              </a:lnSpc>
              <a:spcBef>
                <a:spcPts val="155"/>
              </a:spcBef>
              <a:buChar char="•"/>
              <a:tabLst>
                <a:tab pos="66040" algn="l"/>
              </a:tabLst>
            </a:pP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According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550" i="1" spc="10" dirty="0">
                <a:solidFill>
                  <a:srgbClr val="333333"/>
                </a:solidFill>
                <a:latin typeface="Arial"/>
                <a:cs typeface="Arial"/>
              </a:rPr>
              <a:t>Black's </a:t>
            </a:r>
            <a:r>
              <a:rPr sz="550" i="1" spc="15" dirty="0">
                <a:solidFill>
                  <a:srgbClr val="333333"/>
                </a:solidFill>
                <a:latin typeface="Arial"/>
                <a:cs typeface="Arial"/>
              </a:rPr>
              <a:t>Law </a:t>
            </a:r>
            <a:r>
              <a:rPr sz="550" i="1" spc="5" dirty="0">
                <a:solidFill>
                  <a:srgbClr val="333333"/>
                </a:solidFill>
                <a:latin typeface="Arial"/>
                <a:cs typeface="Arial"/>
              </a:rPr>
              <a:t>Dictionary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, collaborative law </a:t>
            </a:r>
            <a:r>
              <a:rPr sz="55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dispute-  resolution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method by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which parties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their attorneys settle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disputes using  </a:t>
            </a:r>
            <a:r>
              <a:rPr sz="550" b="1" spc="10" dirty="0">
                <a:solidFill>
                  <a:srgbClr val="333333"/>
                </a:solidFill>
                <a:latin typeface="Arial"/>
                <a:cs typeface="Arial"/>
              </a:rPr>
              <a:t>nonadversarial techniques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reach a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binding</a:t>
            </a:r>
            <a:r>
              <a:rPr sz="55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agreement.</a:t>
            </a:r>
            <a:endParaRPr sz="550">
              <a:latin typeface="Arial"/>
              <a:cs typeface="Arial"/>
            </a:endParaRPr>
          </a:p>
          <a:p>
            <a:pPr marL="66040" marR="85090" indent="-53340">
              <a:lnSpc>
                <a:spcPct val="99100"/>
              </a:lnSpc>
              <a:spcBef>
                <a:spcPts val="195"/>
              </a:spcBef>
              <a:buChar char="•"/>
              <a:tabLst>
                <a:tab pos="66040" algn="l"/>
              </a:tabLst>
            </a:pP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Collaborative law </a:t>
            </a:r>
            <a:r>
              <a:rPr sz="55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 method </a:t>
            </a:r>
            <a:r>
              <a:rPr sz="550" b="1" spc="10" dirty="0">
                <a:solidFill>
                  <a:srgbClr val="333333"/>
                </a:solidFill>
                <a:latin typeface="Arial"/>
                <a:cs typeface="Arial"/>
              </a:rPr>
              <a:t>well-suited </a:t>
            </a:r>
            <a:r>
              <a:rPr sz="550" b="1" spc="5" dirty="0">
                <a:solidFill>
                  <a:srgbClr val="333333"/>
                </a:solidFill>
                <a:latin typeface="Arial"/>
                <a:cs typeface="Arial"/>
              </a:rPr>
              <a:t>for settling highly </a:t>
            </a:r>
            <a:r>
              <a:rPr sz="550" b="1" spc="10" dirty="0">
                <a:solidFill>
                  <a:srgbClr val="333333"/>
                </a:solidFill>
                <a:latin typeface="Arial"/>
                <a:cs typeface="Arial"/>
              </a:rPr>
              <a:t>emotional  cases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such as business partnership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dissolutions, wrongful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discharge 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claims,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550" spc="5" dirty="0">
                <a:solidFill>
                  <a:srgbClr val="333333"/>
                </a:solidFill>
                <a:latin typeface="Arial"/>
                <a:cs typeface="Arial"/>
              </a:rPr>
              <a:t>family law </a:t>
            </a:r>
            <a:r>
              <a:rPr sz="550" spc="10" dirty="0">
                <a:solidFill>
                  <a:srgbClr val="333333"/>
                </a:solidFill>
                <a:latin typeface="Arial"/>
                <a:cs typeface="Arial"/>
              </a:rPr>
              <a:t>cases.</a:t>
            </a:r>
            <a:endParaRPr sz="550">
              <a:latin typeface="Arial"/>
              <a:cs typeface="Arial"/>
            </a:endParaRPr>
          </a:p>
          <a:p>
            <a:pPr marL="66040" marR="42545" indent="-53340">
              <a:lnSpc>
                <a:spcPct val="981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10" dirty="0">
                <a:latin typeface="Segoe UI"/>
                <a:cs typeface="Segoe UI"/>
              </a:rPr>
              <a:t>In a </a:t>
            </a:r>
            <a:r>
              <a:rPr sz="550" spc="5" dirty="0">
                <a:latin typeface="Segoe UI"/>
                <a:cs typeface="Segoe UI"/>
              </a:rPr>
              <a:t>Collaborative case, clients </a:t>
            </a:r>
            <a:r>
              <a:rPr sz="550" spc="10" dirty="0">
                <a:latin typeface="Segoe UI"/>
                <a:cs typeface="Segoe UI"/>
              </a:rPr>
              <a:t>work with a team </a:t>
            </a:r>
            <a:r>
              <a:rPr sz="550" dirty="0">
                <a:latin typeface="Segoe UI"/>
                <a:cs typeface="Segoe UI"/>
              </a:rPr>
              <a:t>of </a:t>
            </a:r>
            <a:r>
              <a:rPr sz="550" spc="5" dirty="0">
                <a:latin typeface="Segoe UI"/>
                <a:cs typeface="Segoe UI"/>
              </a:rPr>
              <a:t>collaboratively trained  professionals </a:t>
            </a:r>
            <a:r>
              <a:rPr sz="550" spc="10" dirty="0">
                <a:latin typeface="Segoe UI"/>
                <a:cs typeface="Segoe UI"/>
              </a:rPr>
              <a:t>with </a:t>
            </a:r>
            <a:r>
              <a:rPr sz="550" spc="5" dirty="0">
                <a:latin typeface="Segoe UI"/>
                <a:cs typeface="Segoe UI"/>
              </a:rPr>
              <a:t>the goal </a:t>
            </a:r>
            <a:r>
              <a:rPr sz="550" dirty="0">
                <a:latin typeface="Segoe UI"/>
                <a:cs typeface="Segoe UI"/>
              </a:rPr>
              <a:t>of </a:t>
            </a:r>
            <a:r>
              <a:rPr sz="550" spc="5" dirty="0">
                <a:latin typeface="Segoe UI"/>
                <a:cs typeface="Segoe UI"/>
              </a:rPr>
              <a:t>reaching an out-of-court agreement. The  </a:t>
            </a:r>
            <a:r>
              <a:rPr sz="550" spc="10" dirty="0">
                <a:latin typeface="Segoe UI"/>
                <a:cs typeface="Segoe UI"/>
              </a:rPr>
              <a:t>team </a:t>
            </a:r>
            <a:r>
              <a:rPr sz="550" spc="5" dirty="0">
                <a:latin typeface="Segoe UI"/>
                <a:cs typeface="Segoe UI"/>
              </a:rPr>
              <a:t>includes </a:t>
            </a:r>
            <a:r>
              <a:rPr sz="550" spc="10" dirty="0">
                <a:latin typeface="Segoe UI"/>
                <a:cs typeface="Segoe UI"/>
              </a:rPr>
              <a:t>two </a:t>
            </a:r>
            <a:r>
              <a:rPr sz="550" spc="5" dirty="0">
                <a:latin typeface="Segoe UI"/>
                <a:cs typeface="Segoe UI"/>
              </a:rPr>
              <a:t>attorneys, </a:t>
            </a:r>
            <a:r>
              <a:rPr sz="550" spc="10" dirty="0">
                <a:latin typeface="Segoe UI"/>
                <a:cs typeface="Segoe UI"/>
              </a:rPr>
              <a:t>a </a:t>
            </a:r>
            <a:r>
              <a:rPr sz="550" dirty="0">
                <a:latin typeface="Segoe UI"/>
                <a:cs typeface="Segoe UI"/>
              </a:rPr>
              <a:t>coach/facilitator, </a:t>
            </a:r>
            <a:r>
              <a:rPr sz="550" spc="5" dirty="0">
                <a:latin typeface="Segoe UI"/>
                <a:cs typeface="Segoe UI"/>
              </a:rPr>
              <a:t>and as </a:t>
            </a:r>
            <a:r>
              <a:rPr sz="550" spc="10" dirty="0">
                <a:latin typeface="Segoe UI"/>
                <a:cs typeface="Segoe UI"/>
              </a:rPr>
              <a:t>needed, a </a:t>
            </a:r>
            <a:r>
              <a:rPr sz="550" spc="5" dirty="0">
                <a:latin typeface="Segoe UI"/>
                <a:cs typeface="Segoe UI"/>
              </a:rPr>
              <a:t>financial  neutral, child specialist and </a:t>
            </a:r>
            <a:r>
              <a:rPr sz="550" spc="10" dirty="0">
                <a:latin typeface="Segoe UI"/>
                <a:cs typeface="Segoe UI"/>
              </a:rPr>
              <a:t>other </a:t>
            </a:r>
            <a:r>
              <a:rPr sz="550" spc="5" dirty="0">
                <a:latin typeface="Segoe UI"/>
                <a:cs typeface="Segoe UI"/>
              </a:rPr>
              <a:t>professional </a:t>
            </a:r>
            <a:r>
              <a:rPr sz="550" spc="10" dirty="0">
                <a:latin typeface="Segoe UI"/>
                <a:cs typeface="Segoe UI"/>
              </a:rPr>
              <a:t>experts. </a:t>
            </a:r>
            <a:r>
              <a:rPr sz="550" spc="5" dirty="0">
                <a:latin typeface="Segoe UI"/>
                <a:cs typeface="Segoe UI"/>
              </a:rPr>
              <a:t>Each </a:t>
            </a:r>
            <a:r>
              <a:rPr sz="550" dirty="0">
                <a:latin typeface="Segoe UI"/>
                <a:cs typeface="Segoe UI"/>
              </a:rPr>
              <a:t>of </a:t>
            </a:r>
            <a:r>
              <a:rPr sz="550" spc="5" dirty="0">
                <a:latin typeface="Segoe UI"/>
                <a:cs typeface="Segoe UI"/>
              </a:rPr>
              <a:t>these </a:t>
            </a:r>
            <a:r>
              <a:rPr sz="550" spc="10" dirty="0">
                <a:latin typeface="Segoe UI"/>
                <a:cs typeface="Segoe UI"/>
              </a:rPr>
              <a:t>team  members </a:t>
            </a:r>
            <a:r>
              <a:rPr sz="550" spc="5" dirty="0">
                <a:latin typeface="Segoe UI"/>
                <a:cs typeface="Segoe UI"/>
              </a:rPr>
              <a:t>has </a:t>
            </a:r>
            <a:r>
              <a:rPr sz="550" spc="10" dirty="0">
                <a:latin typeface="Segoe UI"/>
                <a:cs typeface="Segoe UI"/>
              </a:rPr>
              <a:t>a </a:t>
            </a:r>
            <a:r>
              <a:rPr sz="550" spc="5" dirty="0">
                <a:latin typeface="Segoe UI"/>
                <a:cs typeface="Segoe UI"/>
              </a:rPr>
              <a:t>role </a:t>
            </a:r>
            <a:r>
              <a:rPr sz="550" spc="10" dirty="0">
                <a:latin typeface="Segoe UI"/>
                <a:cs typeface="Segoe UI"/>
              </a:rPr>
              <a:t>in </a:t>
            </a:r>
            <a:r>
              <a:rPr sz="550" spc="5" dirty="0">
                <a:latin typeface="Segoe UI"/>
                <a:cs typeface="Segoe UI"/>
              </a:rPr>
              <a:t>the Collaborative process </a:t>
            </a:r>
            <a:r>
              <a:rPr sz="550" spc="10" dirty="0">
                <a:latin typeface="Segoe UI"/>
                <a:cs typeface="Segoe UI"/>
              </a:rPr>
              <a:t>which </a:t>
            </a:r>
            <a:r>
              <a:rPr sz="550" spc="5" dirty="0">
                <a:latin typeface="Segoe UI"/>
                <a:cs typeface="Segoe UI"/>
              </a:rPr>
              <a:t>is described </a:t>
            </a:r>
            <a:r>
              <a:rPr sz="550" spc="10" dirty="0">
                <a:latin typeface="Segoe UI"/>
                <a:cs typeface="Segoe UI"/>
              </a:rPr>
              <a:t>further  below: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49551" y="5200014"/>
            <a:ext cx="743585" cy="78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0" spc="-5" dirty="0">
                <a:latin typeface="Segoe UI"/>
                <a:cs typeface="Segoe UI"/>
              </a:rPr>
              <a:t>https://massclc.org/collaborativepros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0687" y="3794505"/>
            <a:ext cx="2320925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Collaborative Law Model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(A </a:t>
            </a:r>
            <a:r>
              <a:rPr sz="900" spc="-15" dirty="0">
                <a:solidFill>
                  <a:srgbClr val="FFFFFF"/>
                </a:solidFill>
                <a:latin typeface="Segoe UI"/>
                <a:cs typeface="Segoe UI"/>
              </a:rPr>
              <a:t>Team</a:t>
            </a:r>
            <a:r>
              <a:rPr sz="900" spc="-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Approach)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25" name="object 25" descr="Collaborative Law Model Cont'd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653409" y="4042029"/>
            <a:ext cx="2505075" cy="12687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66040" marR="5080" indent="-53340">
              <a:lnSpc>
                <a:spcPts val="620"/>
              </a:lnSpc>
              <a:spcBef>
                <a:spcPts val="155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solidFill>
                  <a:srgbClr val="2D75B6"/>
                </a:solidFill>
                <a:latin typeface="Segoe UI"/>
                <a:cs typeface="Segoe UI"/>
              </a:rPr>
              <a:t>The Collaborative Attorney: </a:t>
            </a:r>
            <a:r>
              <a:rPr sz="550" spc="-5" dirty="0">
                <a:latin typeface="Segoe UI"/>
                <a:cs typeface="Segoe UI"/>
              </a:rPr>
              <a:t>represents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10" dirty="0">
                <a:latin typeface="Segoe UI"/>
                <a:cs typeface="Segoe UI"/>
              </a:rPr>
              <a:t>client’s </a:t>
            </a:r>
            <a:r>
              <a:rPr sz="550" spc="-5" dirty="0">
                <a:latin typeface="Segoe UI"/>
                <a:cs typeface="Segoe UI"/>
              </a:rPr>
              <a:t>interests, taking into  account </a:t>
            </a:r>
            <a:r>
              <a:rPr sz="550" dirty="0">
                <a:latin typeface="Segoe UI"/>
                <a:cs typeface="Segoe UI"/>
              </a:rPr>
              <a:t>the other </a:t>
            </a:r>
            <a:r>
              <a:rPr sz="550" spc="-10" dirty="0">
                <a:latin typeface="Segoe UI"/>
                <a:cs typeface="Segoe UI"/>
              </a:rPr>
              <a:t>party’s </a:t>
            </a:r>
            <a:r>
              <a:rPr sz="550" spc="-5" dirty="0">
                <a:latin typeface="Segoe UI"/>
                <a:cs typeface="Segoe UI"/>
              </a:rPr>
              <a:t>interests as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whole; Refrains from </a:t>
            </a:r>
            <a:r>
              <a:rPr sz="550" dirty="0">
                <a:latin typeface="Segoe UI"/>
                <a:cs typeface="Segoe UI"/>
              </a:rPr>
              <a:t>using </a:t>
            </a:r>
            <a:r>
              <a:rPr sz="550" spc="-5" dirty="0">
                <a:latin typeface="Segoe UI"/>
                <a:cs typeface="Segoe UI"/>
              </a:rPr>
              <a:t>adversarial  </a:t>
            </a:r>
            <a:r>
              <a:rPr sz="550" dirty="0">
                <a:latin typeface="Segoe UI"/>
                <a:cs typeface="Segoe UI"/>
              </a:rPr>
              <a:t>techniques; </a:t>
            </a:r>
            <a:r>
              <a:rPr sz="550" spc="-5" dirty="0">
                <a:latin typeface="Segoe UI"/>
                <a:cs typeface="Segoe UI"/>
              </a:rPr>
              <a:t>Educates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client </a:t>
            </a:r>
            <a:r>
              <a:rPr sz="550" dirty="0">
                <a:latin typeface="Segoe UI"/>
                <a:cs typeface="Segoe UI"/>
              </a:rPr>
              <a:t>about </a:t>
            </a:r>
            <a:r>
              <a:rPr sz="550" spc="-5" dirty="0">
                <a:latin typeface="Segoe UI"/>
                <a:cs typeface="Segoe UI"/>
              </a:rPr>
              <a:t>legal </a:t>
            </a:r>
            <a:r>
              <a:rPr sz="550" dirty="0">
                <a:latin typeface="Segoe UI"/>
                <a:cs typeface="Segoe UI"/>
              </a:rPr>
              <a:t>issues; </a:t>
            </a:r>
            <a:r>
              <a:rPr sz="550" spc="-5" dirty="0">
                <a:latin typeface="Segoe UI"/>
                <a:cs typeface="Segoe UI"/>
              </a:rPr>
              <a:t>Works effectively with </a:t>
            </a:r>
            <a:r>
              <a:rPr sz="550" dirty="0">
                <a:latin typeface="Segoe UI"/>
                <a:cs typeface="Segoe UI"/>
              </a:rPr>
              <a:t>the  other attorney </a:t>
            </a:r>
            <a:r>
              <a:rPr sz="550" spc="-5" dirty="0">
                <a:latin typeface="Segoe UI"/>
                <a:cs typeface="Segoe UI"/>
              </a:rPr>
              <a:t>and coach/facilitator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create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structure and environment that  maximizes agreement</a:t>
            </a:r>
            <a:r>
              <a:rPr sz="550" spc="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potential</a:t>
            </a:r>
            <a:endParaRPr sz="550">
              <a:latin typeface="Segoe UI"/>
              <a:cs typeface="Segoe UI"/>
            </a:endParaRPr>
          </a:p>
          <a:p>
            <a:pPr marL="66040" marR="7620" indent="-53340">
              <a:lnSpc>
                <a:spcPct val="945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solidFill>
                  <a:srgbClr val="2D75B6"/>
                </a:solidFill>
                <a:latin typeface="Segoe UI"/>
                <a:cs typeface="Segoe UI"/>
              </a:rPr>
              <a:t>The Collaborative </a:t>
            </a:r>
            <a:r>
              <a:rPr sz="550" spc="-10" dirty="0">
                <a:solidFill>
                  <a:srgbClr val="2D75B6"/>
                </a:solidFill>
                <a:latin typeface="Segoe UI"/>
                <a:cs typeface="Segoe UI"/>
              </a:rPr>
              <a:t>Coach </a:t>
            </a:r>
            <a:r>
              <a:rPr sz="550" dirty="0">
                <a:solidFill>
                  <a:srgbClr val="2D75B6"/>
                </a:solidFill>
                <a:latin typeface="Segoe UI"/>
                <a:cs typeface="Segoe UI"/>
              </a:rPr>
              <a:t>/ </a:t>
            </a:r>
            <a:r>
              <a:rPr sz="550" spc="-5" dirty="0">
                <a:solidFill>
                  <a:srgbClr val="2D75B6"/>
                </a:solidFill>
                <a:latin typeface="Segoe UI"/>
                <a:cs typeface="Segoe UI"/>
              </a:rPr>
              <a:t>Facilitator: </a:t>
            </a:r>
            <a:r>
              <a:rPr sz="550" dirty="0">
                <a:latin typeface="Segoe UI"/>
                <a:cs typeface="Segoe UI"/>
              </a:rPr>
              <a:t>Serves </a:t>
            </a:r>
            <a:r>
              <a:rPr sz="550" spc="-5" dirty="0">
                <a:latin typeface="Segoe UI"/>
                <a:cs typeface="Segoe UI"/>
              </a:rPr>
              <a:t>as </a:t>
            </a:r>
            <a:r>
              <a:rPr sz="550" dirty="0">
                <a:latin typeface="Segoe UI"/>
                <a:cs typeface="Segoe UI"/>
              </a:rPr>
              <a:t>a neutral focused on </a:t>
            </a:r>
            <a:r>
              <a:rPr sz="550" spc="-5" dirty="0">
                <a:latin typeface="Segoe UI"/>
                <a:cs typeface="Segoe UI"/>
              </a:rPr>
              <a:t>managing  process, client </a:t>
            </a:r>
            <a:r>
              <a:rPr sz="550" spc="-10" dirty="0">
                <a:latin typeface="Segoe UI"/>
                <a:cs typeface="Segoe UI"/>
              </a:rPr>
              <a:t>behavior, </a:t>
            </a:r>
            <a:r>
              <a:rPr sz="550" spc="-5" dirty="0">
                <a:latin typeface="Segoe UI"/>
                <a:cs typeface="Segoe UI"/>
              </a:rPr>
              <a:t>and emotions; Provides </a:t>
            </a:r>
            <a:r>
              <a:rPr sz="550" dirty="0">
                <a:latin typeface="Segoe UI"/>
                <a:cs typeface="Segoe UI"/>
              </a:rPr>
              <a:t>expert </a:t>
            </a:r>
            <a:r>
              <a:rPr sz="550" spc="-5" dirty="0">
                <a:latin typeface="Segoe UI"/>
                <a:cs typeface="Segoe UI"/>
              </a:rPr>
              <a:t>advice </a:t>
            </a:r>
            <a:r>
              <a:rPr sz="550" dirty="0">
                <a:latin typeface="Segoe UI"/>
                <a:cs typeface="Segoe UI"/>
              </a:rPr>
              <a:t>on the  psychology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circumstances; Identifies and reinforces effective  communication </a:t>
            </a:r>
            <a:r>
              <a:rPr sz="550" dirty="0">
                <a:latin typeface="Segoe UI"/>
                <a:cs typeface="Segoe UI"/>
              </a:rPr>
              <a:t>between </a:t>
            </a:r>
            <a:r>
              <a:rPr sz="550" spc="-5" dirty="0">
                <a:latin typeface="Segoe UI"/>
                <a:cs typeface="Segoe UI"/>
              </a:rPr>
              <a:t>parties; </a:t>
            </a:r>
            <a:r>
              <a:rPr sz="550" dirty="0">
                <a:latin typeface="Segoe UI"/>
                <a:cs typeface="Segoe UI"/>
              </a:rPr>
              <a:t>Intervenes to </a:t>
            </a:r>
            <a:r>
              <a:rPr sz="550" spc="-5" dirty="0">
                <a:latin typeface="Segoe UI"/>
                <a:cs typeface="Segoe UI"/>
              </a:rPr>
              <a:t>contain and manage conflict;  Educates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attorneys </a:t>
            </a:r>
            <a:r>
              <a:rPr sz="550" dirty="0">
                <a:latin typeface="Segoe UI"/>
                <a:cs typeface="Segoe UI"/>
              </a:rPr>
              <a:t>about the </a:t>
            </a:r>
            <a:r>
              <a:rPr sz="550" spc="-5" dirty="0">
                <a:latin typeface="Segoe UI"/>
                <a:cs typeface="Segoe UI"/>
              </a:rPr>
              <a:t>parties’ communication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dynamics</a:t>
            </a:r>
            <a:endParaRPr sz="550">
              <a:latin typeface="Segoe UI"/>
              <a:cs typeface="Segoe UI"/>
            </a:endParaRPr>
          </a:p>
          <a:p>
            <a:pPr marL="66040" marR="28575" indent="-53340">
              <a:lnSpc>
                <a:spcPct val="939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solidFill>
                  <a:srgbClr val="2D75B6"/>
                </a:solidFill>
                <a:latin typeface="Segoe UI"/>
                <a:cs typeface="Segoe UI"/>
              </a:rPr>
              <a:t>Other </a:t>
            </a:r>
            <a:r>
              <a:rPr sz="550" spc="-5" dirty="0">
                <a:solidFill>
                  <a:srgbClr val="2D75B6"/>
                </a:solidFill>
                <a:latin typeface="Segoe UI"/>
                <a:cs typeface="Segoe UI"/>
              </a:rPr>
              <a:t>Professionals: </a:t>
            </a:r>
            <a:r>
              <a:rPr sz="550" spc="-5" dirty="0">
                <a:latin typeface="Segoe UI"/>
                <a:cs typeface="Segoe UI"/>
              </a:rPr>
              <a:t>During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Collaborative process,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</a:t>
            </a:r>
            <a:r>
              <a:rPr sz="550" dirty="0">
                <a:latin typeface="Segoe UI"/>
                <a:cs typeface="Segoe UI"/>
              </a:rPr>
              <a:t>may choose  to </a:t>
            </a:r>
            <a:r>
              <a:rPr sz="550" spc="-5" dirty="0">
                <a:latin typeface="Segoe UI"/>
                <a:cs typeface="Segoe UI"/>
              </a:rPr>
              <a:t>engage </a:t>
            </a:r>
            <a:r>
              <a:rPr sz="550" dirty="0">
                <a:latin typeface="Segoe UI"/>
                <a:cs typeface="Segoe UI"/>
              </a:rPr>
              <a:t>other </a:t>
            </a:r>
            <a:r>
              <a:rPr sz="550" b="1" spc="-5" dirty="0">
                <a:latin typeface="Segoe UI"/>
                <a:cs typeface="Segoe UI"/>
              </a:rPr>
              <a:t>neutral </a:t>
            </a:r>
            <a:r>
              <a:rPr sz="550" spc="-5" dirty="0">
                <a:latin typeface="Segoe UI"/>
                <a:cs typeface="Segoe UI"/>
              </a:rPr>
              <a:t>professionals </a:t>
            </a:r>
            <a:r>
              <a:rPr sz="550" dirty="0">
                <a:latin typeface="Segoe UI"/>
                <a:cs typeface="Segoe UI"/>
              </a:rPr>
              <a:t>to assist </a:t>
            </a:r>
            <a:r>
              <a:rPr sz="550" spc="-5" dirty="0">
                <a:latin typeface="Segoe UI"/>
                <a:cs typeface="Segoe UI"/>
              </a:rPr>
              <a:t>with specific </a:t>
            </a:r>
            <a:r>
              <a:rPr sz="550" spc="-10" dirty="0">
                <a:latin typeface="Segoe UI"/>
                <a:cs typeface="Segoe UI"/>
              </a:rPr>
              <a:t>areas </a:t>
            </a:r>
            <a:r>
              <a:rPr sz="550" spc="-5" dirty="0">
                <a:latin typeface="Segoe UI"/>
                <a:cs typeface="Segoe UI"/>
              </a:rPr>
              <a:t>that require  their </a:t>
            </a:r>
            <a:r>
              <a:rPr sz="550" dirty="0">
                <a:latin typeface="Segoe UI"/>
                <a:cs typeface="Segoe UI"/>
              </a:rPr>
              <a:t>unique expertise </a:t>
            </a:r>
            <a:r>
              <a:rPr sz="550" spc="-5" dirty="0">
                <a:latin typeface="Segoe UI"/>
                <a:cs typeface="Segoe UI"/>
              </a:rPr>
              <a:t>(e.g. well-trained public </a:t>
            </a:r>
            <a:r>
              <a:rPr sz="550" dirty="0">
                <a:latin typeface="Segoe UI"/>
                <a:cs typeface="Segoe UI"/>
              </a:rPr>
              <a:t>safety </a:t>
            </a:r>
            <a:r>
              <a:rPr sz="550" spc="-5" dirty="0">
                <a:latin typeface="Segoe UI"/>
                <a:cs typeface="Segoe UI"/>
              </a:rPr>
              <a:t>liaison, </a:t>
            </a:r>
            <a:r>
              <a:rPr sz="550" dirty="0">
                <a:latin typeface="Segoe UI"/>
                <a:cs typeface="Segoe UI"/>
              </a:rPr>
              <a:t>trauma  </a:t>
            </a:r>
            <a:r>
              <a:rPr sz="550" spc="-5" dirty="0">
                <a:latin typeface="Segoe UI"/>
                <a:cs typeface="Segoe UI"/>
              </a:rPr>
              <a:t>specialist/counselor, academic </a:t>
            </a:r>
            <a:r>
              <a:rPr sz="550" dirty="0">
                <a:latin typeface="Segoe UI"/>
                <a:cs typeface="Segoe UI"/>
              </a:rPr>
              <a:t>support </a:t>
            </a:r>
            <a:r>
              <a:rPr sz="550" spc="-5" dirty="0">
                <a:latin typeface="Segoe UI"/>
                <a:cs typeface="Segoe UI"/>
              </a:rPr>
              <a:t>specialist,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etc.)</a:t>
            </a:r>
            <a:endParaRPr sz="550">
              <a:latin typeface="Segoe UI"/>
              <a:cs typeface="Segoe UI"/>
            </a:endParaRPr>
          </a:p>
          <a:p>
            <a:pPr marR="177800" algn="r">
              <a:lnSpc>
                <a:spcPct val="100000"/>
              </a:lnSpc>
              <a:spcBef>
                <a:spcPts val="215"/>
              </a:spcBef>
            </a:pPr>
            <a:r>
              <a:rPr sz="300" spc="-5" dirty="0">
                <a:latin typeface="Segoe UI"/>
                <a:cs typeface="Segoe UI"/>
              </a:rPr>
              <a:t>h</a:t>
            </a:r>
            <a:r>
              <a:rPr sz="300" spc="-10" dirty="0">
                <a:latin typeface="Segoe UI"/>
                <a:cs typeface="Segoe UI"/>
              </a:rPr>
              <a:t>tt</a:t>
            </a:r>
            <a:r>
              <a:rPr sz="300" dirty="0">
                <a:latin typeface="Segoe UI"/>
                <a:cs typeface="Segoe UI"/>
              </a:rPr>
              <a:t>ps</a:t>
            </a:r>
            <a:r>
              <a:rPr sz="300" spc="-5" dirty="0">
                <a:latin typeface="Segoe UI"/>
                <a:cs typeface="Segoe UI"/>
              </a:rPr>
              <a:t>:</a:t>
            </a:r>
            <a:r>
              <a:rPr sz="300" dirty="0">
                <a:latin typeface="Segoe UI"/>
                <a:cs typeface="Segoe UI"/>
              </a:rPr>
              <a:t>//</a:t>
            </a:r>
            <a:r>
              <a:rPr sz="300" spc="5" dirty="0">
                <a:latin typeface="Segoe UI"/>
                <a:cs typeface="Segoe UI"/>
              </a:rPr>
              <a:t>m</a:t>
            </a:r>
            <a:r>
              <a:rPr sz="300" dirty="0">
                <a:latin typeface="Segoe UI"/>
                <a:cs typeface="Segoe UI"/>
              </a:rPr>
              <a:t>ass</a:t>
            </a:r>
            <a:r>
              <a:rPr sz="300" spc="5" dirty="0">
                <a:latin typeface="Segoe UI"/>
                <a:cs typeface="Segoe UI"/>
              </a:rPr>
              <a:t>c</a:t>
            </a:r>
            <a:r>
              <a:rPr sz="300" spc="-5" dirty="0">
                <a:latin typeface="Segoe UI"/>
                <a:cs typeface="Segoe UI"/>
              </a:rPr>
              <a:t>l</a:t>
            </a:r>
            <a:r>
              <a:rPr sz="300" dirty="0">
                <a:latin typeface="Segoe UI"/>
                <a:cs typeface="Segoe UI"/>
              </a:rPr>
              <a:t>c</a:t>
            </a:r>
            <a:r>
              <a:rPr sz="300" spc="-5" dirty="0">
                <a:latin typeface="Segoe UI"/>
                <a:cs typeface="Segoe UI"/>
              </a:rPr>
              <a:t>.</a:t>
            </a:r>
            <a:r>
              <a:rPr sz="300" dirty="0">
                <a:latin typeface="Segoe UI"/>
                <a:cs typeface="Segoe UI"/>
              </a:rPr>
              <a:t>org</a:t>
            </a:r>
            <a:r>
              <a:rPr sz="300" spc="-10" dirty="0">
                <a:latin typeface="Segoe UI"/>
                <a:cs typeface="Segoe UI"/>
              </a:rPr>
              <a:t>/</a:t>
            </a:r>
            <a:r>
              <a:rPr sz="300" spc="5" dirty="0">
                <a:latin typeface="Segoe UI"/>
                <a:cs typeface="Segoe UI"/>
              </a:rPr>
              <a:t>c</a:t>
            </a:r>
            <a:r>
              <a:rPr sz="300" dirty="0">
                <a:latin typeface="Segoe UI"/>
                <a:cs typeface="Segoe UI"/>
              </a:rPr>
              <a:t>o</a:t>
            </a:r>
            <a:r>
              <a:rPr sz="300" spc="-5" dirty="0">
                <a:latin typeface="Segoe UI"/>
                <a:cs typeface="Segoe UI"/>
              </a:rPr>
              <a:t>ll</a:t>
            </a:r>
            <a:r>
              <a:rPr sz="300" spc="-10" dirty="0">
                <a:latin typeface="Segoe UI"/>
                <a:cs typeface="Segoe UI"/>
              </a:rPr>
              <a:t>a</a:t>
            </a:r>
            <a:r>
              <a:rPr sz="300" dirty="0">
                <a:latin typeface="Segoe UI"/>
                <a:cs typeface="Segoe UI"/>
              </a:rPr>
              <a:t>b</a:t>
            </a:r>
            <a:r>
              <a:rPr sz="300" spc="-10" dirty="0">
                <a:latin typeface="Segoe UI"/>
                <a:cs typeface="Segoe UI"/>
              </a:rPr>
              <a:t>o</a:t>
            </a:r>
            <a:r>
              <a:rPr sz="300" dirty="0">
                <a:latin typeface="Segoe UI"/>
                <a:cs typeface="Segoe UI"/>
              </a:rPr>
              <a:t>ra</a:t>
            </a:r>
            <a:r>
              <a:rPr sz="300" spc="-10" dirty="0">
                <a:latin typeface="Segoe UI"/>
                <a:cs typeface="Segoe UI"/>
              </a:rPr>
              <a:t>t</a:t>
            </a:r>
            <a:r>
              <a:rPr sz="300" spc="-5" dirty="0">
                <a:latin typeface="Segoe UI"/>
                <a:cs typeface="Segoe UI"/>
              </a:rPr>
              <a:t>ive</a:t>
            </a:r>
            <a:r>
              <a:rPr sz="300" dirty="0">
                <a:latin typeface="Segoe UI"/>
                <a:cs typeface="Segoe UI"/>
              </a:rPr>
              <a:t>p</a:t>
            </a:r>
            <a:r>
              <a:rPr sz="300" spc="-10" dirty="0">
                <a:latin typeface="Segoe UI"/>
                <a:cs typeface="Segoe UI"/>
              </a:rPr>
              <a:t>ro</a:t>
            </a:r>
            <a:r>
              <a:rPr sz="300" dirty="0">
                <a:latin typeface="Segoe UI"/>
                <a:cs typeface="Segoe UI"/>
              </a:rPr>
              <a:t>s</a:t>
            </a:r>
            <a:endParaRPr sz="3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57727" y="3800983"/>
            <a:ext cx="150114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Collaborative Law Model</a:t>
            </a:r>
            <a:r>
              <a:rPr sz="800" spc="-3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80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6431279"/>
            <a:ext cx="803147" cy="15803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18619"/>
            <a:ext cx="589203" cy="11930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 descr="NASPA Title IX Training Certificate."/>
          <p:cNvSpPr/>
          <p:nvPr/>
        </p:nvSpPr>
        <p:spPr>
          <a:xfrm>
            <a:off x="553212" y="7603020"/>
            <a:ext cx="300228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09467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825"/>
                </a:lnTo>
                <a:lnTo>
                  <a:pt x="582141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37031" y="7009638"/>
            <a:ext cx="160655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27660" marR="5080" indent="-315595">
              <a:lnSpc>
                <a:spcPts val="1190"/>
              </a:lnSpc>
              <a:spcBef>
                <a:spcPts val="250"/>
              </a:spcBef>
            </a:pPr>
            <a:r>
              <a:rPr sz="1100" dirty="0">
                <a:latin typeface="Calibri"/>
                <a:cs typeface="Calibri"/>
              </a:rPr>
              <a:t>Developing and </a:t>
            </a:r>
            <a:r>
              <a:rPr sz="1100" spc="-5" dirty="0">
                <a:latin typeface="Calibri"/>
                <a:cs typeface="Calibri"/>
              </a:rPr>
              <a:t>Planning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  </a:t>
            </a:r>
            <a:r>
              <a:rPr sz="1100" spc="-5" dirty="0">
                <a:latin typeface="Calibri"/>
                <a:cs typeface="Calibri"/>
              </a:rPr>
              <a:t>Informal</a:t>
            </a:r>
            <a:r>
              <a:rPr sz="1100" dirty="0">
                <a:latin typeface="Calibri"/>
                <a:cs typeface="Calibri"/>
              </a:rPr>
              <a:t> Process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 descr="How will you identify your process(es)?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768597" y="6660336"/>
            <a:ext cx="492759" cy="3092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Name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Description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8597" y="6942277"/>
            <a:ext cx="1567815" cy="7327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Demonstrations?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Personnel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Relationship </a:t>
            </a:r>
            <a:r>
              <a:rPr sz="650" spc="-5" dirty="0">
                <a:latin typeface="Segoe UI"/>
                <a:cs typeface="Segoe UI"/>
              </a:rPr>
              <a:t>to Title IX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Policy/Articulation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Think about the </a:t>
            </a:r>
            <a:r>
              <a:rPr sz="650" spc="-10" dirty="0">
                <a:latin typeface="Segoe UI"/>
                <a:cs typeface="Segoe UI"/>
              </a:rPr>
              <a:t>“complaint”</a:t>
            </a:r>
            <a:r>
              <a:rPr sz="650" spc="-10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requirement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Desirable or simply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available?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55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56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6750" y="5386781"/>
            <a:ext cx="5749290" cy="1223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57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58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6590">
              <a:lnSpc>
                <a:spcPct val="100000"/>
              </a:lnSpc>
              <a:spcBef>
                <a:spcPts val="490"/>
              </a:spcBef>
            </a:pP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will you identify your</a:t>
            </a:r>
            <a:r>
              <a:rPr sz="9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process(es)?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Title 43">
            <a:extLst>
              <a:ext uri="{FF2B5EF4-FFF2-40B4-BE49-F238E27FC236}">
                <a16:creationId xmlns:a16="http://schemas.microsoft.com/office/drawing/2014/main" id="{479341E9-F26D-421B-AE70-DA5BD43D1E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What are the goals and desirable outcomes associated with your informal process(es)?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87804"/>
            <a:ext cx="2329180" cy="9537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" marR="5080" indent="-53340">
              <a:lnSpc>
                <a:spcPct val="112300"/>
              </a:lnSpc>
              <a:spcBef>
                <a:spcPts val="10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Should </a:t>
            </a:r>
            <a:r>
              <a:rPr sz="650" spc="-10" dirty="0">
                <a:latin typeface="Segoe UI"/>
                <a:cs typeface="Segoe UI"/>
              </a:rPr>
              <a:t>an </a:t>
            </a:r>
            <a:r>
              <a:rPr sz="650" spc="-5" dirty="0">
                <a:latin typeface="Segoe UI"/>
                <a:cs typeface="Segoe UI"/>
              </a:rPr>
              <a:t>institution even have a </a:t>
            </a:r>
            <a:r>
              <a:rPr sz="650" spc="-10" dirty="0">
                <a:latin typeface="Segoe UI"/>
                <a:cs typeface="Segoe UI"/>
              </a:rPr>
              <a:t>goal </a:t>
            </a:r>
            <a:r>
              <a:rPr sz="650" spc="-5" dirty="0">
                <a:latin typeface="Segoe UI"/>
                <a:cs typeface="Segoe UI"/>
              </a:rPr>
              <a:t>or desirable outcome—  pure </a:t>
            </a:r>
            <a:r>
              <a:rPr sz="650" spc="-20" dirty="0">
                <a:latin typeface="Segoe UI"/>
                <a:cs typeface="Segoe UI"/>
              </a:rPr>
              <a:t>v. </a:t>
            </a:r>
            <a:r>
              <a:rPr sz="650" spc="-5" dirty="0">
                <a:latin typeface="Segoe UI"/>
                <a:cs typeface="Segoe UI"/>
              </a:rPr>
              <a:t>perfect procedural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justice?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Long </a:t>
            </a:r>
            <a:r>
              <a:rPr sz="650" dirty="0">
                <a:latin typeface="Segoe UI"/>
                <a:cs typeface="Segoe UI"/>
              </a:rPr>
              <a:t>term/short </a:t>
            </a:r>
            <a:r>
              <a:rPr sz="650" spc="-5" dirty="0">
                <a:latin typeface="Segoe UI"/>
                <a:cs typeface="Segoe UI"/>
              </a:rPr>
              <a:t>term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goals/outcomes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More </a:t>
            </a:r>
            <a:r>
              <a:rPr sz="650" spc="-5" dirty="0">
                <a:latin typeface="Segoe UI"/>
                <a:cs typeface="Segoe UI"/>
              </a:rPr>
              <a:t>durable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resolution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Satisfy </a:t>
            </a:r>
            <a:r>
              <a:rPr sz="650" spc="-10" dirty="0">
                <a:latin typeface="Segoe UI"/>
                <a:cs typeface="Segoe UI"/>
              </a:rPr>
              <a:t>stakeholder</a:t>
            </a:r>
            <a:r>
              <a:rPr sz="650" spc="-4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interests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Non-participating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stakeholders/shapeholders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5" dirty="0">
                <a:latin typeface="Segoe UI"/>
                <a:cs typeface="Segoe UI"/>
              </a:rPr>
              <a:t>Transparency?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06550"/>
            <a:ext cx="1868170" cy="266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04"/>
              </a:spcBef>
            </a:pP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What are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goals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desirable outcomes  associated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your informal process(es)?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 descr="What forms of informal resolution will you choose?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60373"/>
            <a:ext cx="2390775" cy="10179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Institutional choice…how will this </a:t>
            </a:r>
            <a:r>
              <a:rPr sz="650" dirty="0">
                <a:latin typeface="Segoe UI"/>
                <a:cs typeface="Segoe UI"/>
              </a:rPr>
              <a:t>occur </a:t>
            </a:r>
            <a:r>
              <a:rPr sz="650" spc="-5" dirty="0">
                <a:latin typeface="Segoe UI"/>
                <a:cs typeface="Segoe UI"/>
              </a:rPr>
              <a:t>and</a:t>
            </a:r>
            <a:r>
              <a:rPr sz="650" spc="-114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when?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choice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one vs. multiple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modalities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Resources, </a:t>
            </a:r>
            <a:r>
              <a:rPr sz="650" spc="-5" dirty="0">
                <a:latin typeface="Segoe UI"/>
                <a:cs typeface="Segoe UI"/>
              </a:rPr>
              <a:t>training and being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realistic</a:t>
            </a:r>
            <a:endParaRPr sz="650">
              <a:latin typeface="Segoe UI"/>
              <a:cs typeface="Segoe UI"/>
            </a:endParaRPr>
          </a:p>
          <a:p>
            <a:pPr marL="66040" marR="94615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Setting measurable institutional </a:t>
            </a:r>
            <a:r>
              <a:rPr sz="650" spc="-10" dirty="0">
                <a:latin typeface="Segoe UI"/>
                <a:cs typeface="Segoe UI"/>
              </a:rPr>
              <a:t>goals/ </a:t>
            </a:r>
            <a:r>
              <a:rPr sz="650" spc="-5" dirty="0">
                <a:latin typeface="Segoe UI"/>
                <a:cs typeface="Segoe UI"/>
              </a:rPr>
              <a:t>objective </a:t>
            </a:r>
            <a:r>
              <a:rPr sz="650" spc="-10" dirty="0">
                <a:latin typeface="Segoe UI"/>
                <a:cs typeface="Segoe UI"/>
              </a:rPr>
              <a:t>evaluation of  </a:t>
            </a:r>
            <a:r>
              <a:rPr sz="650" spc="-5" dirty="0">
                <a:latin typeface="Segoe UI"/>
                <a:cs typeface="Segoe UI"/>
              </a:rPr>
              <a:t>selection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Ask counsel: legal implications for specific</a:t>
            </a:r>
            <a:r>
              <a:rPr sz="650" spc="-12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campus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Never utilize trial by </a:t>
            </a:r>
            <a:r>
              <a:rPr sz="650" spc="-10" dirty="0">
                <a:latin typeface="Segoe UI"/>
                <a:cs typeface="Segoe UI"/>
              </a:rPr>
              <a:t>ordeal; beware of </a:t>
            </a:r>
            <a:r>
              <a:rPr sz="650" spc="-5" dirty="0">
                <a:latin typeface="Segoe UI"/>
                <a:cs typeface="Segoe UI"/>
              </a:rPr>
              <a:t>toxic positivity and forced  facilitation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1250" y="1140713"/>
            <a:ext cx="2453640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What forms </a:t>
            </a: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informal resolution will you</a:t>
            </a:r>
            <a:r>
              <a:rPr sz="900" spc="-1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choose?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Who will facilitate the development of new or existing informal process(es)?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1939" y="4008196"/>
            <a:ext cx="2169160" cy="84391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Evaluate </a:t>
            </a:r>
            <a:r>
              <a:rPr sz="650" spc="-5" dirty="0">
                <a:latin typeface="Segoe UI"/>
                <a:cs typeface="Segoe UI"/>
              </a:rPr>
              <a:t>personnel assets and</a:t>
            </a:r>
            <a:r>
              <a:rPr sz="650" spc="-5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needs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Beware of</a:t>
            </a:r>
            <a:r>
              <a:rPr sz="650" spc="-2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conscription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13799"/>
              </a:lnSpc>
              <a:spcBef>
                <a:spcPts val="21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Develop a leadership plan for </a:t>
            </a:r>
            <a:r>
              <a:rPr sz="650" spc="-10" dirty="0">
                <a:latin typeface="Segoe UI"/>
                <a:cs typeface="Segoe UI"/>
              </a:rPr>
              <a:t>creating </a:t>
            </a:r>
            <a:r>
              <a:rPr sz="650" spc="-5" dirty="0">
                <a:latin typeface="Segoe UI"/>
                <a:cs typeface="Segoe UI"/>
              </a:rPr>
              <a:t>new processes with  ownership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Don’t outrun your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logistics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25" dirty="0">
                <a:latin typeface="Segoe UI"/>
                <a:cs typeface="Segoe UI"/>
              </a:rPr>
              <a:t>Talk </a:t>
            </a:r>
            <a:r>
              <a:rPr sz="650" spc="-5" dirty="0">
                <a:latin typeface="Segoe UI"/>
                <a:cs typeface="Segoe UI"/>
              </a:rPr>
              <a:t>with counsel and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insurers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724" y="3757422"/>
            <a:ext cx="1979295" cy="266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04"/>
              </a:spcBef>
            </a:pP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will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facilitate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development of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new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or  existing informal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process(es)?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 descr="Who will participate in informal process?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30878" y="4152138"/>
            <a:ext cx="2225675" cy="8001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Develop rules and </a:t>
            </a:r>
            <a:r>
              <a:rPr sz="600" spc="-10" dirty="0">
                <a:latin typeface="Segoe UI"/>
                <a:cs typeface="Segoe UI"/>
              </a:rPr>
              <a:t>guidelines </a:t>
            </a:r>
            <a:r>
              <a:rPr sz="600" spc="-5" dirty="0">
                <a:latin typeface="Segoe UI"/>
                <a:cs typeface="Segoe UI"/>
              </a:rPr>
              <a:t>for</a:t>
            </a:r>
            <a:r>
              <a:rPr sz="600" spc="30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participation</a:t>
            </a:r>
            <a:endParaRPr sz="600">
              <a:latin typeface="Segoe UI"/>
              <a:cs typeface="Segoe UI"/>
            </a:endParaRPr>
          </a:p>
          <a:p>
            <a:pPr marL="66040" marR="5080" indent="-53340">
              <a:lnSpc>
                <a:spcPts val="68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Authority </a:t>
            </a:r>
            <a:r>
              <a:rPr sz="600" spc="-10" dirty="0">
                <a:latin typeface="Segoe UI"/>
                <a:cs typeface="Segoe UI"/>
              </a:rPr>
              <a:t>of </a:t>
            </a:r>
            <a:r>
              <a:rPr sz="600" spc="-5" dirty="0">
                <a:latin typeface="Segoe UI"/>
                <a:cs typeface="Segoe UI"/>
              </a:rPr>
              <a:t>informal resolution personnel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10" dirty="0">
                <a:latin typeface="Segoe UI"/>
                <a:cs typeface="Segoe UI"/>
              </a:rPr>
              <a:t>expand </a:t>
            </a:r>
            <a:r>
              <a:rPr sz="600" spc="-5" dirty="0">
                <a:latin typeface="Segoe UI"/>
                <a:cs typeface="Segoe UI"/>
              </a:rPr>
              <a:t>or contract  </a:t>
            </a:r>
            <a:r>
              <a:rPr sz="600" spc="-10" dirty="0">
                <a:latin typeface="Segoe UI"/>
                <a:cs typeface="Segoe UI"/>
              </a:rPr>
              <a:t>participation?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Think about </a:t>
            </a:r>
            <a:r>
              <a:rPr sz="600" spc="-10" dirty="0">
                <a:latin typeface="Segoe UI"/>
                <a:cs typeface="Segoe UI"/>
              </a:rPr>
              <a:t>role of </a:t>
            </a:r>
            <a:r>
              <a:rPr sz="600" spc="-5" dirty="0">
                <a:latin typeface="Segoe UI"/>
                <a:cs typeface="Segoe UI"/>
              </a:rPr>
              <a:t>lawyers and </a:t>
            </a:r>
            <a:r>
              <a:rPr sz="600" spc="-10" dirty="0">
                <a:latin typeface="Segoe UI"/>
                <a:cs typeface="Segoe UI"/>
              </a:rPr>
              <a:t>legal</a:t>
            </a:r>
            <a:r>
              <a:rPr sz="600" spc="5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counsel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10" dirty="0">
                <a:latin typeface="Segoe UI"/>
                <a:cs typeface="Segoe UI"/>
              </a:rPr>
              <a:t>Families, </a:t>
            </a:r>
            <a:r>
              <a:rPr sz="600" spc="-5" dirty="0">
                <a:latin typeface="Segoe UI"/>
                <a:cs typeface="Segoe UI"/>
              </a:rPr>
              <a:t>friends… and</a:t>
            </a:r>
            <a:r>
              <a:rPr sz="600" spc="2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advocates?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Experts and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“witnesses”?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10" dirty="0">
                <a:latin typeface="Segoe UI"/>
                <a:cs typeface="Segoe UI"/>
              </a:rPr>
              <a:t>Adding</a:t>
            </a:r>
            <a:r>
              <a:rPr sz="60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“neutrals”?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1250" y="3791458"/>
            <a:ext cx="1962150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will participate in informal</a:t>
            </a:r>
            <a:r>
              <a:rPr sz="900" spc="-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process?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 descr="What will you handle in-house and what might, or benefit from, the assistance of external assistance?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1939" y="6660336"/>
            <a:ext cx="1827530" cy="8731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Complexity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issues and number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parties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Resources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Objectivity, </a:t>
            </a:r>
            <a:r>
              <a:rPr sz="650" spc="-5" dirty="0">
                <a:latin typeface="Segoe UI"/>
                <a:cs typeface="Segoe UI"/>
              </a:rPr>
              <a:t>conflict </a:t>
            </a:r>
            <a:r>
              <a:rPr sz="650" spc="-10" dirty="0">
                <a:latin typeface="Segoe UI"/>
                <a:cs typeface="Segoe UI"/>
              </a:rPr>
              <a:t>of interest, </a:t>
            </a:r>
            <a:r>
              <a:rPr sz="650" spc="-5" dirty="0">
                <a:latin typeface="Segoe UI"/>
                <a:cs typeface="Segoe UI"/>
              </a:rPr>
              <a:t>impartiality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issues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Expertise and experience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needed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Cost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Culture</a:t>
            </a:r>
            <a:r>
              <a:rPr sz="650" spc="-2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assessment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0687" y="6400926"/>
            <a:ext cx="2204085" cy="266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04"/>
              </a:spcBef>
            </a:pP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What will you handle in-house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what might, or  benefit from,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assistance of external</a:t>
            </a:r>
            <a:r>
              <a:rPr sz="8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assistance?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7" name="object 27" descr="What legal considerations exist?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768597" y="6660336"/>
            <a:ext cx="1660525" cy="7315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25" dirty="0">
                <a:latin typeface="Segoe UI"/>
                <a:cs typeface="Segoe UI"/>
              </a:rPr>
              <a:t>Talk </a:t>
            </a:r>
            <a:r>
              <a:rPr sz="650" spc="-5" dirty="0">
                <a:latin typeface="Segoe UI"/>
                <a:cs typeface="Segoe UI"/>
              </a:rPr>
              <a:t>to</a:t>
            </a:r>
            <a:r>
              <a:rPr sz="650" spc="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counsel.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Laws regulating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arbitration?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Licensing requirements in </a:t>
            </a:r>
            <a:r>
              <a:rPr sz="650" dirty="0">
                <a:latin typeface="Segoe UI"/>
                <a:cs typeface="Segoe UI"/>
              </a:rPr>
              <a:t>some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states?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Restorative </a:t>
            </a:r>
            <a:r>
              <a:rPr sz="650" spc="-5" dirty="0">
                <a:latin typeface="Segoe UI"/>
                <a:cs typeface="Segoe UI"/>
              </a:rPr>
              <a:t>Justice (admitting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responsibility)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Confidentiality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51250" y="6443598"/>
            <a:ext cx="1546860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What legal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considerations</a:t>
            </a:r>
            <a:r>
              <a:rPr sz="9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exist?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61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62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63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64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81B93351-7D84-4AB8-B46A-98E1B5C3305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1129283"/>
            <a:ext cx="803147" cy="1580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16623"/>
            <a:ext cx="589197" cy="1193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553212" y="2301036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07470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825"/>
                </a:lnTo>
                <a:lnTo>
                  <a:pt x="582123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0234" y="1817623"/>
            <a:ext cx="18802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Segoe UI"/>
                <a:cs typeface="Segoe UI"/>
              </a:rPr>
              <a:t>Confidentiality</a:t>
            </a:r>
            <a:r>
              <a:rPr sz="1100" spc="1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Considerations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7" name="object 7" descr="Confidentiality &amp; informal Process (DOE)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88110"/>
            <a:ext cx="2379345" cy="1058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799"/>
              </a:lnSpc>
              <a:spcBef>
                <a:spcPts val="95"/>
              </a:spcBef>
            </a:pPr>
            <a:r>
              <a:rPr sz="600" i="1" spc="-5" dirty="0">
                <a:latin typeface="Segoe UI"/>
                <a:cs typeface="Segoe UI"/>
              </a:rPr>
              <a:t>The Department appreciates the concerns raised </a:t>
            </a:r>
            <a:r>
              <a:rPr sz="600" i="1" dirty="0">
                <a:latin typeface="Segoe UI"/>
                <a:cs typeface="Segoe UI"/>
              </a:rPr>
              <a:t>by </a:t>
            </a:r>
            <a:r>
              <a:rPr sz="600" i="1" spc="-5" dirty="0">
                <a:latin typeface="Segoe UI"/>
                <a:cs typeface="Segoe UI"/>
              </a:rPr>
              <a:t>some commenters  that the confidential nature of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resolutions </a:t>
            </a:r>
            <a:r>
              <a:rPr sz="600" i="1" dirty="0">
                <a:latin typeface="Segoe UI"/>
                <a:cs typeface="Segoe UI"/>
              </a:rPr>
              <a:t>may </a:t>
            </a:r>
            <a:r>
              <a:rPr sz="600" i="1" spc="-5" dirty="0">
                <a:latin typeface="Segoe UI"/>
                <a:cs typeface="Segoe UI"/>
              </a:rPr>
              <a:t>mean that the  broader educational community </a:t>
            </a:r>
            <a:r>
              <a:rPr sz="600" i="1" dirty="0">
                <a:latin typeface="Segoe UI"/>
                <a:cs typeface="Segoe UI"/>
              </a:rPr>
              <a:t>is </a:t>
            </a:r>
            <a:r>
              <a:rPr sz="600" i="1" spc="-5" dirty="0">
                <a:latin typeface="Segoe UI"/>
                <a:cs typeface="Segoe UI"/>
              </a:rPr>
              <a:t>unaware of the </a:t>
            </a:r>
            <a:r>
              <a:rPr sz="600" i="1" dirty="0">
                <a:latin typeface="Segoe UI"/>
                <a:cs typeface="Segoe UI"/>
              </a:rPr>
              <a:t>risks </a:t>
            </a:r>
            <a:r>
              <a:rPr sz="600" i="1" spc="-5" dirty="0">
                <a:latin typeface="Segoe UI"/>
                <a:cs typeface="Segoe UI"/>
              </a:rPr>
              <a:t>posed </a:t>
            </a:r>
            <a:r>
              <a:rPr sz="600" i="1" dirty="0">
                <a:latin typeface="Segoe UI"/>
                <a:cs typeface="Segoe UI"/>
              </a:rPr>
              <a:t>by a  </a:t>
            </a:r>
            <a:r>
              <a:rPr sz="600" i="1" spc="-5" dirty="0">
                <a:latin typeface="Segoe UI"/>
                <a:cs typeface="Segoe UI"/>
              </a:rPr>
              <a:t>perpetrator; </a:t>
            </a:r>
            <a:r>
              <a:rPr sz="600" i="1" spc="-10" dirty="0">
                <a:latin typeface="Segoe UI"/>
                <a:cs typeface="Segoe UI"/>
              </a:rPr>
              <a:t>however, </a:t>
            </a:r>
            <a:r>
              <a:rPr sz="600" i="1" spc="-5" dirty="0">
                <a:latin typeface="Segoe UI"/>
                <a:cs typeface="Segoe UI"/>
              </a:rPr>
              <a:t>the </a:t>
            </a:r>
            <a:r>
              <a:rPr sz="600" i="1" dirty="0">
                <a:latin typeface="Segoe UI"/>
                <a:cs typeface="Segoe UI"/>
              </a:rPr>
              <a:t>final </a:t>
            </a:r>
            <a:r>
              <a:rPr sz="600" i="1" spc="-5" dirty="0">
                <a:latin typeface="Segoe UI"/>
                <a:cs typeface="Segoe UI"/>
              </a:rPr>
              <a:t>regulations </a:t>
            </a:r>
            <a:r>
              <a:rPr sz="600" i="1" dirty="0">
                <a:latin typeface="Segoe UI"/>
                <a:cs typeface="Segoe UI"/>
              </a:rPr>
              <a:t>impose robust </a:t>
            </a:r>
            <a:r>
              <a:rPr sz="600" i="1" spc="-5" dirty="0">
                <a:latin typeface="Segoe UI"/>
                <a:cs typeface="Segoe UI"/>
              </a:rPr>
              <a:t>disclosure  requirements </a:t>
            </a:r>
            <a:r>
              <a:rPr sz="600" i="1" dirty="0">
                <a:latin typeface="Segoe UI"/>
                <a:cs typeface="Segoe UI"/>
              </a:rPr>
              <a:t>on </a:t>
            </a:r>
            <a:r>
              <a:rPr sz="600" i="1" spc="-5" dirty="0">
                <a:latin typeface="Segoe UI"/>
                <a:cs typeface="Segoe UI"/>
              </a:rPr>
              <a:t>recipients to ensure that parties </a:t>
            </a:r>
            <a:r>
              <a:rPr sz="600" i="1" dirty="0">
                <a:latin typeface="Segoe UI"/>
                <a:cs typeface="Segoe UI"/>
              </a:rPr>
              <a:t>are </a:t>
            </a:r>
            <a:r>
              <a:rPr sz="600" i="1" spc="-5" dirty="0">
                <a:latin typeface="Segoe UI"/>
                <a:cs typeface="Segoe UI"/>
              </a:rPr>
              <a:t>fully aware of the  consequences of </a:t>
            </a:r>
            <a:r>
              <a:rPr sz="600" i="1" dirty="0">
                <a:latin typeface="Segoe UI"/>
                <a:cs typeface="Segoe UI"/>
              </a:rPr>
              <a:t>choosing informal </a:t>
            </a:r>
            <a:r>
              <a:rPr sz="600" i="1" spc="-5" dirty="0">
                <a:latin typeface="Segoe UI"/>
                <a:cs typeface="Segoe UI"/>
              </a:rPr>
              <a:t>resolution, </a:t>
            </a:r>
            <a:r>
              <a:rPr sz="600" i="1" dirty="0">
                <a:latin typeface="Segoe UI"/>
                <a:cs typeface="Segoe UI"/>
              </a:rPr>
              <a:t>including </a:t>
            </a:r>
            <a:r>
              <a:rPr sz="600" i="1" spc="-5" dirty="0">
                <a:latin typeface="Segoe UI"/>
                <a:cs typeface="Segoe UI"/>
              </a:rPr>
              <a:t>the records that  will </a:t>
            </a:r>
            <a:r>
              <a:rPr sz="600" i="1" dirty="0">
                <a:latin typeface="Segoe UI"/>
                <a:cs typeface="Segoe UI"/>
              </a:rPr>
              <a:t>be </a:t>
            </a:r>
            <a:r>
              <a:rPr sz="600" i="1" spc="-5" dirty="0">
                <a:latin typeface="Segoe UI"/>
                <a:cs typeface="Segoe UI"/>
              </a:rPr>
              <a:t>maintained </a:t>
            </a:r>
            <a:r>
              <a:rPr sz="600" i="1" dirty="0">
                <a:latin typeface="Segoe UI"/>
                <a:cs typeface="Segoe UI"/>
              </a:rPr>
              <a:t>or </a:t>
            </a:r>
            <a:r>
              <a:rPr sz="600" i="1" spc="-5" dirty="0">
                <a:latin typeface="Segoe UI"/>
                <a:cs typeface="Segoe UI"/>
              </a:rPr>
              <a:t>that could </a:t>
            </a:r>
            <a:r>
              <a:rPr sz="600" i="1" dirty="0">
                <a:latin typeface="Segoe UI"/>
                <a:cs typeface="Segoe UI"/>
              </a:rPr>
              <a:t>or </a:t>
            </a:r>
            <a:r>
              <a:rPr sz="600" i="1" spc="-5" dirty="0">
                <a:latin typeface="Segoe UI"/>
                <a:cs typeface="Segoe UI"/>
              </a:rPr>
              <a:t>could </a:t>
            </a:r>
            <a:r>
              <a:rPr sz="600" i="1" dirty="0">
                <a:latin typeface="Segoe UI"/>
                <a:cs typeface="Segoe UI"/>
              </a:rPr>
              <a:t>not be </a:t>
            </a:r>
            <a:r>
              <a:rPr sz="600" i="1" spc="-5" dirty="0">
                <a:latin typeface="Segoe UI"/>
                <a:cs typeface="Segoe UI"/>
              </a:rPr>
              <a:t>shared, and </a:t>
            </a:r>
            <a:r>
              <a:rPr sz="600" b="1" i="1" spc="-5" dirty="0">
                <a:latin typeface="Segoe UI"/>
                <a:cs typeface="Segoe UI"/>
              </a:rPr>
              <a:t>the  </a:t>
            </a:r>
            <a:r>
              <a:rPr sz="600" b="1" i="1" dirty="0">
                <a:latin typeface="Segoe UI"/>
                <a:cs typeface="Segoe UI"/>
              </a:rPr>
              <a:t>possibility </a:t>
            </a:r>
            <a:r>
              <a:rPr sz="600" b="1" i="1" spc="-5" dirty="0">
                <a:latin typeface="Segoe UI"/>
                <a:cs typeface="Segoe UI"/>
              </a:rPr>
              <a:t>of confidentiality requirements </a:t>
            </a:r>
            <a:r>
              <a:rPr sz="600" b="1" i="1" dirty="0">
                <a:latin typeface="Segoe UI"/>
                <a:cs typeface="Segoe UI"/>
              </a:rPr>
              <a:t>as a </a:t>
            </a:r>
            <a:r>
              <a:rPr sz="600" b="1" i="1" spc="-5" dirty="0">
                <a:latin typeface="Segoe UI"/>
                <a:cs typeface="Segoe UI"/>
              </a:rPr>
              <a:t>condition of  entering </a:t>
            </a:r>
            <a:r>
              <a:rPr sz="600" b="1" i="1" dirty="0">
                <a:latin typeface="Segoe UI"/>
                <a:cs typeface="Segoe UI"/>
              </a:rPr>
              <a:t>a </a:t>
            </a:r>
            <a:r>
              <a:rPr sz="600" b="1" i="1" spc="-5" dirty="0">
                <a:latin typeface="Segoe UI"/>
                <a:cs typeface="Segoe UI"/>
              </a:rPr>
              <a:t>final</a:t>
            </a:r>
            <a:r>
              <a:rPr sz="600" b="1" i="1" spc="-50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agreement.</a:t>
            </a:r>
            <a:endParaRPr sz="600">
              <a:latin typeface="Segoe UI"/>
              <a:cs typeface="Segoe UI"/>
            </a:endParaRPr>
          </a:p>
          <a:p>
            <a:pPr marR="85725" algn="r">
              <a:lnSpc>
                <a:spcPct val="100000"/>
              </a:lnSpc>
              <a:spcBef>
                <a:spcPts val="345"/>
              </a:spcBef>
            </a:pPr>
            <a:r>
              <a:rPr sz="350" i="1" spc="-5" dirty="0">
                <a:latin typeface="Segoe UI"/>
                <a:cs typeface="Segoe UI"/>
              </a:rPr>
              <a:t>Id.</a:t>
            </a:r>
            <a:r>
              <a:rPr sz="350" i="1" spc="-30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at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30404</a:t>
            </a:r>
            <a:r>
              <a:rPr sz="350" spc="-40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(emphasis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added).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8135" y="1149477"/>
            <a:ext cx="244284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Confidentiality </a:t>
            </a:r>
            <a:r>
              <a:rPr sz="1000" spc="15" dirty="0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 Processes</a:t>
            </a:r>
            <a:r>
              <a:rPr sz="1000" spc="-1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(DOE)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2" name="object 12" descr="Confidentiality &amp; DOE (Cont'd)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1939" y="4038980"/>
            <a:ext cx="2398395" cy="1058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95"/>
              </a:spcBef>
            </a:pPr>
            <a:r>
              <a:rPr sz="600" i="1" spc="-10" dirty="0">
                <a:latin typeface="Segoe UI"/>
                <a:cs typeface="Segoe UI"/>
              </a:rPr>
              <a:t>We </a:t>
            </a:r>
            <a:r>
              <a:rPr sz="600" i="1" spc="-5" dirty="0">
                <a:latin typeface="Segoe UI"/>
                <a:cs typeface="Segoe UI"/>
              </a:rPr>
              <a:t>believe </a:t>
            </a:r>
            <a:r>
              <a:rPr sz="600" i="1" dirty="0">
                <a:latin typeface="Segoe UI"/>
                <a:cs typeface="Segoe UI"/>
              </a:rPr>
              <a:t>as a </a:t>
            </a:r>
            <a:r>
              <a:rPr sz="600" i="1" spc="-5" dirty="0">
                <a:latin typeface="Segoe UI"/>
                <a:cs typeface="Segoe UI"/>
              </a:rPr>
              <a:t>fundamental </a:t>
            </a:r>
            <a:r>
              <a:rPr sz="600" i="1" dirty="0">
                <a:latin typeface="Segoe UI"/>
                <a:cs typeface="Segoe UI"/>
              </a:rPr>
              <a:t>principle </a:t>
            </a:r>
            <a:r>
              <a:rPr sz="600" i="1" spc="-5" dirty="0">
                <a:latin typeface="Segoe UI"/>
                <a:cs typeface="Segoe UI"/>
              </a:rPr>
              <a:t>that parties and </a:t>
            </a:r>
            <a:r>
              <a:rPr sz="600" i="1" dirty="0">
                <a:latin typeface="Segoe UI"/>
                <a:cs typeface="Segoe UI"/>
              </a:rPr>
              <a:t>individual  </a:t>
            </a:r>
            <a:r>
              <a:rPr sz="600" i="1" spc="-5" dirty="0">
                <a:latin typeface="Segoe UI"/>
                <a:cs typeface="Segoe UI"/>
              </a:rPr>
              <a:t>recipients </a:t>
            </a:r>
            <a:r>
              <a:rPr sz="600" i="1" dirty="0">
                <a:latin typeface="Segoe UI"/>
                <a:cs typeface="Segoe UI"/>
              </a:rPr>
              <a:t>are in </a:t>
            </a:r>
            <a:r>
              <a:rPr sz="600" i="1" spc="-5" dirty="0">
                <a:latin typeface="Segoe UI"/>
                <a:cs typeface="Segoe UI"/>
              </a:rPr>
              <a:t>the best </a:t>
            </a:r>
            <a:r>
              <a:rPr sz="600" i="1" dirty="0">
                <a:latin typeface="Segoe UI"/>
                <a:cs typeface="Segoe UI"/>
              </a:rPr>
              <a:t>position </a:t>
            </a:r>
            <a:r>
              <a:rPr sz="600" i="1" spc="-5" dirty="0">
                <a:latin typeface="Segoe UI"/>
                <a:cs typeface="Segoe UI"/>
              </a:rPr>
              <a:t>to determine the </a:t>
            </a:r>
            <a:r>
              <a:rPr sz="600" i="1" dirty="0">
                <a:latin typeface="Segoe UI"/>
                <a:cs typeface="Segoe UI"/>
              </a:rPr>
              <a:t>conflict </a:t>
            </a:r>
            <a:r>
              <a:rPr sz="600" i="1" spc="-5" dirty="0">
                <a:latin typeface="Segoe UI"/>
                <a:cs typeface="Segoe UI"/>
              </a:rPr>
              <a:t>resolution  process that </a:t>
            </a:r>
            <a:r>
              <a:rPr sz="600" i="1" dirty="0">
                <a:latin typeface="Segoe UI"/>
                <a:cs typeface="Segoe UI"/>
              </a:rPr>
              <a:t>works for </a:t>
            </a:r>
            <a:r>
              <a:rPr sz="600" i="1" spc="-5" dirty="0">
                <a:latin typeface="Segoe UI"/>
                <a:cs typeface="Segoe UI"/>
              </a:rPr>
              <a:t>them; </a:t>
            </a:r>
            <a:r>
              <a:rPr sz="600" i="1" dirty="0">
                <a:latin typeface="Segoe UI"/>
                <a:cs typeface="Segoe UI"/>
              </a:rPr>
              <a:t>for </a:t>
            </a:r>
            <a:r>
              <a:rPr sz="600" i="1" spc="-5" dirty="0">
                <a:latin typeface="Segoe UI"/>
                <a:cs typeface="Segoe UI"/>
              </a:rPr>
              <a:t>example, </a:t>
            </a:r>
            <a:r>
              <a:rPr sz="600" b="1" i="1" dirty="0">
                <a:latin typeface="Segoe UI"/>
                <a:cs typeface="Segoe UI"/>
              </a:rPr>
              <a:t>a </a:t>
            </a:r>
            <a:r>
              <a:rPr sz="600" b="1" i="1" spc="-5" dirty="0">
                <a:latin typeface="Segoe UI"/>
                <a:cs typeface="Segoe UI"/>
              </a:rPr>
              <a:t>recipient </a:t>
            </a:r>
            <a:r>
              <a:rPr sz="600" b="1" i="1" dirty="0">
                <a:latin typeface="Segoe UI"/>
                <a:cs typeface="Segoe UI"/>
              </a:rPr>
              <a:t>may </a:t>
            </a:r>
            <a:r>
              <a:rPr sz="600" b="1" i="1" spc="-5" dirty="0">
                <a:latin typeface="Segoe UI"/>
                <a:cs typeface="Segoe UI"/>
              </a:rPr>
              <a:t>determine  that confidentiality restrictions promote mutually </a:t>
            </a:r>
            <a:r>
              <a:rPr sz="600" b="1" i="1" dirty="0">
                <a:latin typeface="Segoe UI"/>
                <a:cs typeface="Segoe UI"/>
              </a:rPr>
              <a:t>beneficial  </a:t>
            </a:r>
            <a:r>
              <a:rPr sz="600" b="1" i="1" spc="-5" dirty="0">
                <a:latin typeface="Segoe UI"/>
                <a:cs typeface="Segoe UI"/>
              </a:rPr>
              <a:t>resolutions </a:t>
            </a:r>
            <a:r>
              <a:rPr sz="600" b="1" i="1" dirty="0">
                <a:latin typeface="Segoe UI"/>
                <a:cs typeface="Segoe UI"/>
              </a:rPr>
              <a:t>between parties </a:t>
            </a:r>
            <a:r>
              <a:rPr sz="600" b="1" i="1" spc="-5" dirty="0">
                <a:latin typeface="Segoe UI"/>
                <a:cs typeface="Segoe UI"/>
              </a:rPr>
              <a:t>and encourage complainants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report,  </a:t>
            </a:r>
            <a:r>
              <a:rPr sz="600" b="1" i="1" dirty="0">
                <a:latin typeface="Segoe UI"/>
                <a:cs typeface="Segoe UI"/>
              </a:rPr>
              <a:t>or may </a:t>
            </a:r>
            <a:r>
              <a:rPr sz="600" b="1" i="1" spc="-5" dirty="0">
                <a:latin typeface="Segoe UI"/>
                <a:cs typeface="Segoe UI"/>
              </a:rPr>
              <a:t>determine that the </a:t>
            </a:r>
            <a:r>
              <a:rPr sz="600" b="1" i="1" dirty="0">
                <a:latin typeface="Segoe UI"/>
                <a:cs typeface="Segoe UI"/>
              </a:rPr>
              <a:t>benefits </a:t>
            </a:r>
            <a:r>
              <a:rPr sz="600" b="1" i="1" spc="-5" dirty="0">
                <a:latin typeface="Segoe UI"/>
                <a:cs typeface="Segoe UI"/>
              </a:rPr>
              <a:t>of keeping informal resolution  outcomes confidential are outweighed </a:t>
            </a:r>
            <a:r>
              <a:rPr sz="600" b="1" i="1" dirty="0">
                <a:latin typeface="Segoe UI"/>
                <a:cs typeface="Segoe UI"/>
              </a:rPr>
              <a:t>by </a:t>
            </a:r>
            <a:r>
              <a:rPr sz="600" b="1" i="1" spc="-5" dirty="0">
                <a:latin typeface="Segoe UI"/>
                <a:cs typeface="Segoe UI"/>
              </a:rPr>
              <a:t>the need </a:t>
            </a:r>
            <a:r>
              <a:rPr sz="600" b="1" i="1" dirty="0">
                <a:latin typeface="Segoe UI"/>
                <a:cs typeface="Segoe UI"/>
              </a:rPr>
              <a:t>for </a:t>
            </a:r>
            <a:r>
              <a:rPr sz="600" b="1" i="1" spc="-5" dirty="0">
                <a:latin typeface="Segoe UI"/>
                <a:cs typeface="Segoe UI"/>
              </a:rPr>
              <a:t>the  educational community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have information about the number </a:t>
            </a:r>
            <a:r>
              <a:rPr sz="600" b="1" i="1" dirty="0">
                <a:latin typeface="Segoe UI"/>
                <a:cs typeface="Segoe UI"/>
              </a:rPr>
              <a:t>or  </a:t>
            </a:r>
            <a:r>
              <a:rPr sz="600" b="1" i="1" spc="-5" dirty="0">
                <a:latin typeface="Segoe UI"/>
                <a:cs typeface="Segoe UI"/>
              </a:rPr>
              <a:t>type of sexual </a:t>
            </a:r>
            <a:r>
              <a:rPr sz="600" b="1" i="1" dirty="0">
                <a:latin typeface="Segoe UI"/>
                <a:cs typeface="Segoe UI"/>
              </a:rPr>
              <a:t>harassment </a:t>
            </a:r>
            <a:r>
              <a:rPr sz="600" b="1" i="1" spc="-5" dirty="0">
                <a:latin typeface="Segoe UI"/>
                <a:cs typeface="Segoe UI"/>
              </a:rPr>
              <a:t>incidents being</a:t>
            </a:r>
            <a:r>
              <a:rPr sz="600" b="1" i="1" spc="-110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resolved.</a:t>
            </a:r>
            <a:endParaRPr sz="600">
              <a:latin typeface="Segoe UI"/>
              <a:cs typeface="Segoe UI"/>
            </a:endParaRPr>
          </a:p>
          <a:p>
            <a:pPr marL="1274445">
              <a:lnSpc>
                <a:spcPct val="100000"/>
              </a:lnSpc>
              <a:spcBef>
                <a:spcPts val="345"/>
              </a:spcBef>
            </a:pPr>
            <a:r>
              <a:rPr sz="350" i="1" spc="-5" dirty="0">
                <a:latin typeface="Segoe UI"/>
                <a:cs typeface="Segoe UI"/>
              </a:rPr>
              <a:t>Id. </a:t>
            </a:r>
            <a:r>
              <a:rPr sz="350" spc="-5" dirty="0">
                <a:latin typeface="Segoe UI"/>
                <a:cs typeface="Segoe UI"/>
              </a:rPr>
              <a:t>at 30404 (internal citation omitted, </a:t>
            </a:r>
            <a:r>
              <a:rPr sz="350" spc="-10" dirty="0">
                <a:latin typeface="Segoe UI"/>
                <a:cs typeface="Segoe UI"/>
              </a:rPr>
              <a:t>emphasis</a:t>
            </a:r>
            <a:r>
              <a:rPr sz="350" spc="-55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added).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6" name="object 16" descr="Confidentiality &amp; DOE (Cont'd)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80535" y="4773929"/>
            <a:ext cx="1750060" cy="0"/>
          </a:xfrm>
          <a:custGeom>
            <a:avLst/>
            <a:gdLst/>
            <a:ahLst/>
            <a:cxnLst/>
            <a:rect l="l" t="t" r="r" b="b"/>
            <a:pathLst>
              <a:path w="1750060">
                <a:moveTo>
                  <a:pt x="0" y="0"/>
                </a:moveTo>
                <a:lnTo>
                  <a:pt x="1749552" y="0"/>
                </a:lnTo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038980"/>
            <a:ext cx="2393315" cy="752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sz="600" b="1" i="1" spc="-5" dirty="0">
                <a:latin typeface="Segoe UI"/>
                <a:cs typeface="Segoe UI"/>
              </a:rPr>
              <a:t>The recipient’s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determination about the confidentiality of informa</a:t>
            </a:r>
            <a:r>
              <a:rPr sz="600" b="1" i="1" spc="-5" dirty="0">
                <a:latin typeface="Segoe UI"/>
                <a:cs typeface="Segoe UI"/>
              </a:rPr>
              <a:t>l 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resolutions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may be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influenced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by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model(s)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of informal </a:t>
            </a:r>
            <a:r>
              <a:rPr sz="600" b="1" i="1" spc="-5" dirty="0">
                <a:latin typeface="Segoe UI"/>
                <a:cs typeface="Segoe UI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resolution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recipient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chooses to </a:t>
            </a:r>
            <a:r>
              <a:rPr sz="600" b="1" i="1" u="sng" spc="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offer</a:t>
            </a:r>
            <a:r>
              <a:rPr sz="600" b="1" i="1" spc="5" dirty="0">
                <a:latin typeface="Segoe UI"/>
                <a:cs typeface="Segoe UI"/>
              </a:rPr>
              <a:t>; </a:t>
            </a:r>
            <a:r>
              <a:rPr sz="600" b="1" i="1" dirty="0">
                <a:latin typeface="Segoe UI"/>
                <a:cs typeface="Segoe UI"/>
              </a:rPr>
              <a:t>for </a:t>
            </a:r>
            <a:r>
              <a:rPr sz="600" b="1" i="1" spc="-5" dirty="0">
                <a:latin typeface="Segoe UI"/>
                <a:cs typeface="Segoe UI"/>
              </a:rPr>
              <a:t>example,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mediation </a:t>
            </a:r>
            <a:r>
              <a:rPr sz="600" b="1" i="1" dirty="0">
                <a:latin typeface="Segoe UI"/>
                <a:cs typeface="Segoe UI"/>
              </a:rPr>
              <a:t>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model may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result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 a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mutually agreed upon resolution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600" b="1" i="1" spc="-5" dirty="0">
                <a:latin typeface="Segoe UI"/>
                <a:cs typeface="Segoe UI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situation without the respondent admitting responsibility</a:t>
            </a:r>
            <a:r>
              <a:rPr sz="600" b="1" i="1" spc="-5" dirty="0">
                <a:latin typeface="Segoe UI"/>
                <a:cs typeface="Segoe UI"/>
              </a:rPr>
              <a:t>, while </a:t>
            </a:r>
            <a:r>
              <a:rPr sz="600" b="1" i="1" dirty="0">
                <a:latin typeface="Segoe UI"/>
                <a:cs typeface="Segoe UI"/>
              </a:rPr>
              <a:t>a 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restorative justice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model may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reach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mutual resolution that </a:t>
            </a:r>
            <a:r>
              <a:rPr sz="600" b="1" i="1" spc="-5" dirty="0">
                <a:latin typeface="Segoe UI"/>
                <a:cs typeface="Segoe UI"/>
              </a:rPr>
              <a:t> involves the respondent admitting responsibility. </a:t>
            </a:r>
            <a:r>
              <a:rPr sz="600" i="1" spc="-5" dirty="0">
                <a:latin typeface="Segoe UI"/>
                <a:cs typeface="Segoe UI"/>
              </a:rPr>
              <a:t>The</a:t>
            </a:r>
            <a:r>
              <a:rPr sz="600" i="1" spc="-110" dirty="0">
                <a:latin typeface="Segoe UI"/>
                <a:cs typeface="Segoe UI"/>
              </a:rPr>
              <a:t> </a:t>
            </a:r>
            <a:r>
              <a:rPr sz="600" i="1" dirty="0">
                <a:latin typeface="Segoe UI"/>
                <a:cs typeface="Segoe UI"/>
              </a:rPr>
              <a:t>final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68597" y="4764151"/>
            <a:ext cx="2350770" cy="528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3900"/>
              </a:lnSpc>
              <a:spcBef>
                <a:spcPts val="105"/>
              </a:spcBef>
            </a:pPr>
            <a:r>
              <a:rPr sz="600" i="1" spc="-5" dirty="0">
                <a:latin typeface="Segoe UI"/>
                <a:cs typeface="Segoe UI"/>
              </a:rPr>
              <a:t>regulations permit recipients to consider such aspects of </a:t>
            </a:r>
            <a:r>
              <a:rPr sz="600" i="1" dirty="0">
                <a:latin typeface="Segoe UI"/>
                <a:cs typeface="Segoe UI"/>
              </a:rPr>
              <a:t>informal  </a:t>
            </a:r>
            <a:r>
              <a:rPr sz="600" i="1" spc="-5" dirty="0">
                <a:latin typeface="Segoe UI"/>
                <a:cs typeface="Segoe UI"/>
              </a:rPr>
              <a:t>resolution processes and decide to </a:t>
            </a:r>
            <a:r>
              <a:rPr sz="600" i="1" spc="-10" dirty="0">
                <a:latin typeface="Segoe UI"/>
                <a:cs typeface="Segoe UI"/>
              </a:rPr>
              <a:t>offer, </a:t>
            </a:r>
            <a:r>
              <a:rPr sz="600" i="1" dirty="0">
                <a:latin typeface="Segoe UI"/>
                <a:cs typeface="Segoe UI"/>
              </a:rPr>
              <a:t>or not </a:t>
            </a:r>
            <a:r>
              <a:rPr sz="600" i="1" spc="-10" dirty="0">
                <a:latin typeface="Segoe UI"/>
                <a:cs typeface="Segoe UI"/>
              </a:rPr>
              <a:t>offer, </a:t>
            </a:r>
            <a:r>
              <a:rPr sz="600" i="1" spc="-5" dirty="0">
                <a:latin typeface="Segoe UI"/>
                <a:cs typeface="Segoe UI"/>
              </a:rPr>
              <a:t>such processes, </a:t>
            </a:r>
            <a:r>
              <a:rPr sz="600" i="1" dirty="0">
                <a:latin typeface="Segoe UI"/>
                <a:cs typeface="Segoe UI"/>
              </a:rPr>
              <a:t>but  </a:t>
            </a:r>
            <a:r>
              <a:rPr sz="600" i="1" spc="-5" dirty="0">
                <a:latin typeface="Segoe UI"/>
                <a:cs typeface="Segoe UI"/>
              </a:rPr>
              <a:t>require the recipient to </a:t>
            </a:r>
            <a:r>
              <a:rPr sz="600" i="1" dirty="0">
                <a:latin typeface="Segoe UI"/>
                <a:cs typeface="Segoe UI"/>
              </a:rPr>
              <a:t>inform </a:t>
            </a:r>
            <a:r>
              <a:rPr sz="600" i="1" spc="-5" dirty="0">
                <a:latin typeface="Segoe UI"/>
                <a:cs typeface="Segoe UI"/>
              </a:rPr>
              <a:t>the parties of the nature and  consequences of any such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resolution</a:t>
            </a:r>
            <a:r>
              <a:rPr sz="600" i="1" spc="-75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processes.</a:t>
            </a:r>
            <a:endParaRPr sz="600">
              <a:latin typeface="Segoe UI"/>
              <a:cs typeface="Segoe UI"/>
            </a:endParaRPr>
          </a:p>
          <a:p>
            <a:pPr marL="1484630">
              <a:lnSpc>
                <a:spcPct val="100000"/>
              </a:lnSpc>
              <a:spcBef>
                <a:spcPts val="250"/>
              </a:spcBef>
            </a:pPr>
            <a:r>
              <a:rPr sz="350" i="1" spc="-5" dirty="0">
                <a:latin typeface="Calibri"/>
                <a:cs typeface="Calibri"/>
              </a:rPr>
              <a:t>Id. </a:t>
            </a:r>
            <a:r>
              <a:rPr sz="350" spc="-5" dirty="0">
                <a:latin typeface="Calibri"/>
                <a:cs typeface="Calibri"/>
              </a:rPr>
              <a:t>at 30404 (emphasis</a:t>
            </a:r>
            <a:r>
              <a:rPr sz="350" spc="-45" dirty="0">
                <a:latin typeface="Calibri"/>
                <a:cs typeface="Calibri"/>
              </a:rPr>
              <a:t> </a:t>
            </a:r>
            <a:r>
              <a:rPr sz="350" spc="-5" dirty="0">
                <a:latin typeface="Calibri"/>
                <a:cs typeface="Calibri"/>
              </a:rPr>
              <a:t>added).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6431279"/>
            <a:ext cx="803147" cy="1580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18619"/>
            <a:ext cx="589203" cy="11930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553212" y="7603020"/>
            <a:ext cx="300228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09467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825"/>
                </a:lnTo>
                <a:lnTo>
                  <a:pt x="582141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64437" y="6980301"/>
            <a:ext cx="1438275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algn="ctr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Where are </a:t>
            </a:r>
            <a:r>
              <a:rPr sz="1100" dirty="0">
                <a:latin typeface="Segoe UI"/>
                <a:cs typeface="Segoe UI"/>
              </a:rPr>
              <a:t>examples</a:t>
            </a:r>
            <a:r>
              <a:rPr sz="1100" spc="-65" dirty="0">
                <a:latin typeface="Segoe UI"/>
                <a:cs typeface="Segoe UI"/>
              </a:rPr>
              <a:t> </a:t>
            </a:r>
            <a:r>
              <a:rPr sz="1100" spc="-15" dirty="0">
                <a:latin typeface="Segoe UI"/>
                <a:cs typeface="Segoe UI"/>
              </a:rPr>
              <a:t>of  </a:t>
            </a:r>
            <a:r>
              <a:rPr sz="1100" dirty="0">
                <a:latin typeface="Segoe UI"/>
                <a:cs typeface="Segoe UI"/>
              </a:rPr>
              <a:t>informal </a:t>
            </a:r>
            <a:r>
              <a:rPr sz="1100" spc="-5" dirty="0">
                <a:latin typeface="Segoe UI"/>
                <a:cs typeface="Segoe UI"/>
              </a:rPr>
              <a:t>resolution  processes in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practice?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7" name="object 27" descr="Examples in the Field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39032" y="7236714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4570">
            <a:solidFill>
              <a:srgbClr val="0462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768597" y="6670753"/>
            <a:ext cx="2165350" cy="58610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Princeton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University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Comprehensive website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Explicitly </a:t>
            </a:r>
            <a:r>
              <a:rPr sz="550" dirty="0">
                <a:latin typeface="Segoe UI"/>
                <a:cs typeface="Segoe UI"/>
              </a:rPr>
              <a:t>states </a:t>
            </a:r>
            <a:r>
              <a:rPr sz="550" spc="-5" dirty="0">
                <a:latin typeface="Segoe UI"/>
                <a:cs typeface="Segoe UI"/>
              </a:rPr>
              <a:t>it is </a:t>
            </a:r>
            <a:r>
              <a:rPr sz="550" dirty="0">
                <a:latin typeface="Segoe UI"/>
                <a:cs typeface="Segoe UI"/>
              </a:rPr>
              <a:t>not a </a:t>
            </a:r>
            <a:r>
              <a:rPr sz="550" spc="-5" dirty="0">
                <a:latin typeface="Segoe UI"/>
                <a:cs typeface="Segoe UI"/>
              </a:rPr>
              <a:t>restorative justice</a:t>
            </a:r>
            <a:r>
              <a:rPr sz="550" dirty="0">
                <a:latin typeface="Segoe UI"/>
                <a:cs typeface="Segoe UI"/>
              </a:rPr>
              <a:t> model</a:t>
            </a:r>
            <a:endParaRPr sz="550">
              <a:latin typeface="Segoe UI"/>
              <a:cs typeface="Segoe UI"/>
            </a:endParaRPr>
          </a:p>
          <a:p>
            <a:pPr marL="170815" marR="5080" lvl="1" indent="-53340">
              <a:lnSpc>
                <a:spcPct val="114500"/>
              </a:lnSpc>
              <a:spcBef>
                <a:spcPts val="105"/>
              </a:spcBef>
              <a:buFont typeface="Arial"/>
              <a:buChar char="•"/>
              <a:tabLst>
                <a:tab pos="191135" algn="l"/>
              </a:tabLst>
            </a:pPr>
            <a:r>
              <a:rPr dirty="0"/>
              <a:t>	</a:t>
            </a:r>
            <a:r>
              <a:rPr sz="55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Segoe UI"/>
                <a:cs typeface="Segoe UI"/>
                <a:hlinkClick r:id="rId10"/>
              </a:rPr>
              <a:t>https://sexualmisconductinvestigations.princeton.edu/informal- </a:t>
            </a:r>
            <a:r>
              <a:rPr sz="550" spc="-5" dirty="0">
                <a:solidFill>
                  <a:srgbClr val="0462C1"/>
                </a:solidFill>
                <a:latin typeface="Segoe UI"/>
                <a:cs typeface="Segoe UI"/>
                <a:hlinkClick r:id="rId10"/>
              </a:rPr>
              <a:t> resolution-process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68597" y="7239205"/>
            <a:ext cx="2221865" cy="58610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UNC</a:t>
            </a:r>
            <a:r>
              <a:rPr sz="650" spc="-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Greensboro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Flowchart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”</a:t>
            </a:r>
            <a:r>
              <a:rPr sz="550" spc="-5" dirty="0">
                <a:solidFill>
                  <a:srgbClr val="333333"/>
                </a:solidFill>
                <a:latin typeface="Calibri"/>
                <a:cs typeface="Calibri"/>
              </a:rPr>
              <a:t>The goal of the process </a:t>
            </a:r>
            <a:r>
              <a:rPr sz="550" dirty="0">
                <a:solidFill>
                  <a:srgbClr val="333333"/>
                </a:solidFill>
                <a:latin typeface="Calibri"/>
                <a:cs typeface="Calibri"/>
              </a:rPr>
              <a:t>is </a:t>
            </a:r>
            <a:r>
              <a:rPr sz="550" spc="-5" dirty="0">
                <a:solidFill>
                  <a:srgbClr val="333333"/>
                </a:solidFill>
                <a:latin typeface="Calibri"/>
                <a:cs typeface="Calibri"/>
              </a:rPr>
              <a:t>to </a:t>
            </a:r>
            <a:r>
              <a:rPr sz="550" dirty="0">
                <a:solidFill>
                  <a:srgbClr val="333333"/>
                </a:solidFill>
                <a:latin typeface="Calibri"/>
                <a:cs typeface="Calibri"/>
              </a:rPr>
              <a:t>develop a </a:t>
            </a:r>
            <a:r>
              <a:rPr sz="550" spc="-5" dirty="0">
                <a:solidFill>
                  <a:srgbClr val="333333"/>
                </a:solidFill>
                <a:latin typeface="Calibri"/>
                <a:cs typeface="Calibri"/>
              </a:rPr>
              <a:t>written agreement between</a:t>
            </a:r>
            <a:r>
              <a:rPr sz="550" spc="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550" spc="-5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endParaRPr sz="550">
              <a:latin typeface="Calibri"/>
              <a:cs typeface="Calibri"/>
            </a:endParaRPr>
          </a:p>
          <a:p>
            <a:pPr marL="170815">
              <a:lnSpc>
                <a:spcPct val="100000"/>
              </a:lnSpc>
              <a:spcBef>
                <a:spcPts val="95"/>
              </a:spcBef>
            </a:pPr>
            <a:r>
              <a:rPr sz="550" spc="-5" dirty="0">
                <a:solidFill>
                  <a:srgbClr val="333333"/>
                </a:solidFill>
                <a:latin typeface="Calibri"/>
                <a:cs typeface="Calibri"/>
              </a:rPr>
              <a:t>parties documenting the resolution of the</a:t>
            </a:r>
            <a:r>
              <a:rPr sz="550" spc="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550" spc="-10" dirty="0">
                <a:solidFill>
                  <a:srgbClr val="333333"/>
                </a:solidFill>
                <a:latin typeface="Calibri"/>
                <a:cs typeface="Calibri"/>
              </a:rPr>
              <a:t>incident.”</a:t>
            </a:r>
            <a:endParaRPr sz="550">
              <a:latin typeface="Calibri"/>
              <a:cs typeface="Calibri"/>
            </a:endParaRPr>
          </a:p>
          <a:p>
            <a:pPr marL="170815" lvl="1" indent="-53340">
              <a:lnSpc>
                <a:spcPct val="100000"/>
              </a:lnSpc>
              <a:spcBef>
                <a:spcPts val="204"/>
              </a:spcBef>
              <a:buClr>
                <a:srgbClr val="000000"/>
              </a:buClr>
              <a:buFont typeface="Arial"/>
              <a:buChar char="•"/>
              <a:tabLst>
                <a:tab pos="171450" algn="l"/>
              </a:tabLst>
            </a:pPr>
            <a:r>
              <a:rPr sz="55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Segoe UI"/>
                <a:cs typeface="Segoe UI"/>
                <a:hlinkClick r:id="rId11"/>
              </a:rPr>
              <a:t>https://titleix.wp.uncg.edu/informal-resolution-process/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67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68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Confidentiality </a:t>
            </a:r>
            <a:r>
              <a:rPr sz="1000" spc="15" dirty="0">
                <a:solidFill>
                  <a:srgbClr val="FFFFFF"/>
                </a:solidFill>
                <a:latin typeface="Segoe UI"/>
                <a:cs typeface="Segoe UI"/>
              </a:rPr>
              <a:t>&amp;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DOE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 (Cont’d)	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Confidentiality </a:t>
            </a:r>
            <a:r>
              <a:rPr sz="1000" spc="15" dirty="0">
                <a:solidFill>
                  <a:srgbClr val="FFFFFF"/>
                </a:solidFill>
                <a:latin typeface="Segoe UI"/>
                <a:cs typeface="Segoe UI"/>
              </a:rPr>
              <a:t>&amp;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DOE</a:t>
            </a:r>
            <a:r>
              <a:rPr sz="1000" spc="-7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(Cont’d)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69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70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9130">
              <a:lnSpc>
                <a:spcPct val="100000"/>
              </a:lnSpc>
              <a:spcBef>
                <a:spcPts val="565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Examples in the</a:t>
            </a:r>
            <a:r>
              <a:rPr sz="1000" spc="-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Field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53F9EDA6-1177-474C-9F8A-37F5445C9D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1129283"/>
            <a:ext cx="803147" cy="1580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16623"/>
            <a:ext cx="589197" cy="1193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553212" y="2301036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07470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825"/>
                </a:lnTo>
                <a:lnTo>
                  <a:pt x="582123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68146" y="1683511"/>
            <a:ext cx="1602105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Thank</a:t>
            </a:r>
            <a:r>
              <a:rPr sz="1250" spc="-20" dirty="0">
                <a:latin typeface="Segoe UI"/>
                <a:cs typeface="Segoe UI"/>
              </a:rPr>
              <a:t> </a:t>
            </a:r>
            <a:r>
              <a:rPr sz="1250" spc="-10" dirty="0">
                <a:latin typeface="Segoe UI"/>
                <a:cs typeface="Segoe UI"/>
              </a:rPr>
              <a:t>you!</a:t>
            </a:r>
            <a:endParaRPr sz="12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537210">
              <a:lnSpc>
                <a:spcPct val="100000"/>
              </a:lnSpc>
            </a:pPr>
            <a:r>
              <a:rPr sz="800" spc="10" dirty="0">
                <a:latin typeface="Segoe UI"/>
                <a:cs typeface="Segoe UI"/>
              </a:rPr>
              <a:t>Assessment </a:t>
            </a:r>
            <a:r>
              <a:rPr sz="800" dirty="0">
                <a:latin typeface="Segoe UI"/>
                <a:cs typeface="Segoe UI"/>
              </a:rPr>
              <a:t>to</a:t>
            </a:r>
            <a:r>
              <a:rPr sz="800" spc="-20" dirty="0">
                <a:latin typeface="Segoe UI"/>
                <a:cs typeface="Segoe UI"/>
              </a:rPr>
              <a:t> </a:t>
            </a:r>
            <a:r>
              <a:rPr sz="800" spc="5" dirty="0">
                <a:latin typeface="Segoe UI"/>
                <a:cs typeface="Segoe UI"/>
              </a:rPr>
              <a:t>follow…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7235" y="1129283"/>
            <a:ext cx="1060703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NASPA Student Affairs Administrators in Higher Education."/>
          <p:cNvSpPr/>
          <p:nvPr/>
        </p:nvSpPr>
        <p:spPr>
          <a:xfrm>
            <a:off x="3640835" y="1220647"/>
            <a:ext cx="1019556" cy="2834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5423915" y="1484287"/>
            <a:ext cx="896112" cy="8944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10" name="object 10"/>
          <p:cNvSpPr txBox="1"/>
          <p:nvPr/>
        </p:nvSpPr>
        <p:spPr>
          <a:xfrm>
            <a:off x="5443854" y="2526538"/>
            <a:ext cx="74358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95"/>
              </a:spcBef>
            </a:pP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Copyrighted</a:t>
            </a:r>
            <a:r>
              <a:rPr sz="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material.</a:t>
            </a:r>
            <a:r>
              <a:rPr sz="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reproduced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permission.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9885" y="1536953"/>
            <a:ext cx="1580515" cy="11277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11900"/>
              </a:lnSpc>
              <a:spcBef>
                <a:spcPts val="80"/>
              </a:spcBef>
            </a:pPr>
            <a:r>
              <a:rPr sz="750" b="1" spc="5" dirty="0">
                <a:latin typeface="Calibri"/>
                <a:cs typeface="Calibri"/>
              </a:rPr>
              <a:t>Facilitating Fair </a:t>
            </a:r>
            <a:r>
              <a:rPr sz="750" b="1" spc="15" dirty="0">
                <a:latin typeface="Calibri"/>
                <a:cs typeface="Calibri"/>
              </a:rPr>
              <a:t>and </a:t>
            </a:r>
            <a:r>
              <a:rPr sz="750" b="1" spc="5" dirty="0">
                <a:latin typeface="Calibri"/>
                <a:cs typeface="Calibri"/>
              </a:rPr>
              <a:t>Effective </a:t>
            </a:r>
            <a:r>
              <a:rPr sz="750" b="1" spc="10" dirty="0">
                <a:latin typeface="Calibri"/>
                <a:cs typeface="Calibri"/>
              </a:rPr>
              <a:t>Informal  Resolution Processes </a:t>
            </a:r>
            <a:r>
              <a:rPr sz="750" b="1" spc="15" dirty="0">
                <a:latin typeface="Calibri"/>
                <a:cs typeface="Calibri"/>
              </a:rPr>
              <a:t>Under </a:t>
            </a:r>
            <a:r>
              <a:rPr sz="750" b="1" spc="5" dirty="0">
                <a:latin typeface="Calibri"/>
                <a:cs typeface="Calibri"/>
              </a:rPr>
              <a:t>Title IX  </a:t>
            </a:r>
            <a:r>
              <a:rPr sz="700" i="1" spc="10" dirty="0">
                <a:latin typeface="Calibri"/>
                <a:cs typeface="Calibri"/>
              </a:rPr>
              <a:t>Module 3: </a:t>
            </a:r>
            <a:r>
              <a:rPr sz="700" i="1" spc="5" dirty="0">
                <a:latin typeface="Calibri"/>
                <a:cs typeface="Calibri"/>
              </a:rPr>
              <a:t>Foundational </a:t>
            </a:r>
            <a:r>
              <a:rPr sz="700" i="1" spc="10" dirty="0">
                <a:latin typeface="Calibri"/>
                <a:cs typeface="Calibri"/>
              </a:rPr>
              <a:t>Basics </a:t>
            </a:r>
            <a:r>
              <a:rPr sz="700" i="1" spc="5" dirty="0">
                <a:latin typeface="Calibri"/>
                <a:cs typeface="Calibri"/>
              </a:rPr>
              <a:t>for  Facilitating</a:t>
            </a:r>
            <a:r>
              <a:rPr sz="700" i="1" spc="60" dirty="0">
                <a:latin typeface="Calibri"/>
                <a:cs typeface="Calibri"/>
              </a:rPr>
              <a:t> </a:t>
            </a:r>
            <a:r>
              <a:rPr sz="700" i="1" spc="5" dirty="0">
                <a:latin typeface="Calibri"/>
                <a:cs typeface="Calibri"/>
              </a:rPr>
              <a:t>Resolutions</a:t>
            </a:r>
            <a:endParaRPr sz="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550" b="1" spc="-5" dirty="0">
                <a:latin typeface="Segoe UI"/>
                <a:cs typeface="Segoe UI"/>
              </a:rPr>
              <a:t>Peter</a:t>
            </a:r>
            <a:r>
              <a:rPr sz="550" b="1" spc="-15" dirty="0">
                <a:latin typeface="Segoe UI"/>
                <a:cs typeface="Segoe UI"/>
              </a:rPr>
              <a:t> </a:t>
            </a:r>
            <a:r>
              <a:rPr sz="550" b="1" spc="-5" dirty="0">
                <a:latin typeface="Segoe UI"/>
                <a:cs typeface="Segoe UI"/>
              </a:rPr>
              <a:t>Lake</a:t>
            </a:r>
            <a:endParaRPr sz="550">
              <a:latin typeface="Segoe UI"/>
              <a:cs typeface="Segoe UI"/>
            </a:endParaRPr>
          </a:p>
          <a:p>
            <a:pPr marL="12700" marR="132080">
              <a:lnSpc>
                <a:spcPct val="120000"/>
              </a:lnSpc>
              <a:spcBef>
                <a:spcPts val="20"/>
              </a:spcBef>
            </a:pPr>
            <a:r>
              <a:rPr sz="350" spc="5" dirty="0">
                <a:latin typeface="Segoe UI"/>
                <a:cs typeface="Segoe UI"/>
              </a:rPr>
              <a:t>Professor</a:t>
            </a:r>
            <a:r>
              <a:rPr sz="350" dirty="0">
                <a:latin typeface="Segoe UI"/>
                <a:cs typeface="Segoe UI"/>
              </a:rPr>
              <a:t> of</a:t>
            </a:r>
            <a:r>
              <a:rPr sz="350" spc="5" dirty="0">
                <a:latin typeface="Segoe UI"/>
                <a:cs typeface="Segoe UI"/>
              </a:rPr>
              <a:t> Law,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Charles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A. </a:t>
            </a:r>
            <a:r>
              <a:rPr sz="350" spc="10" dirty="0">
                <a:latin typeface="Segoe UI"/>
                <a:cs typeface="Segoe UI"/>
              </a:rPr>
              <a:t>Dana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Chair,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Director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dirty="0">
                <a:latin typeface="Segoe UI"/>
                <a:cs typeface="Segoe UI"/>
              </a:rPr>
              <a:t>of</a:t>
            </a:r>
            <a:r>
              <a:rPr sz="350" spc="2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the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Center</a:t>
            </a:r>
            <a:r>
              <a:rPr sz="350" spc="-2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for  Excellence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in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Higher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Education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Law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Policy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350" spc="5" dirty="0">
                <a:latin typeface="Segoe UI"/>
                <a:cs typeface="Segoe UI"/>
              </a:rPr>
              <a:t>Stetson </a:t>
            </a:r>
            <a:r>
              <a:rPr sz="350" spc="10" dirty="0">
                <a:latin typeface="Segoe UI"/>
                <a:cs typeface="Segoe UI"/>
              </a:rPr>
              <a:t>University</a:t>
            </a:r>
            <a:r>
              <a:rPr sz="350" spc="-8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College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Law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550" b="1" spc="-5" dirty="0">
                <a:latin typeface="Segoe UI"/>
                <a:cs typeface="Segoe UI"/>
              </a:rPr>
              <a:t>Kristine </a:t>
            </a:r>
            <a:r>
              <a:rPr sz="550" b="1" dirty="0">
                <a:latin typeface="Segoe UI"/>
                <a:cs typeface="Segoe UI"/>
              </a:rPr>
              <a:t>Goodwin </a:t>
            </a:r>
            <a:r>
              <a:rPr sz="350" spc="5" dirty="0">
                <a:latin typeface="Segoe UI"/>
                <a:cs typeface="Segoe UI"/>
              </a:rPr>
              <a:t>M.Ed.,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-5" dirty="0">
                <a:latin typeface="Segoe UI"/>
                <a:cs typeface="Segoe UI"/>
              </a:rPr>
              <a:t>J.D.</a:t>
            </a:r>
            <a:endParaRPr sz="350">
              <a:latin typeface="Segoe UI"/>
              <a:cs typeface="Segoe UI"/>
            </a:endParaRPr>
          </a:p>
          <a:p>
            <a:pPr marL="12700" marR="238125">
              <a:lnSpc>
                <a:spcPct val="120000"/>
              </a:lnSpc>
              <a:spcBef>
                <a:spcPts val="20"/>
              </a:spcBef>
            </a:pPr>
            <a:r>
              <a:rPr sz="350" spc="5" dirty="0">
                <a:latin typeface="Segoe UI"/>
                <a:cs typeface="Segoe UI"/>
              </a:rPr>
              <a:t>Associate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The </a:t>
            </a:r>
            <a:r>
              <a:rPr sz="350" spc="5" dirty="0">
                <a:latin typeface="Segoe UI"/>
                <a:cs typeface="Segoe UI"/>
              </a:rPr>
              <a:t>Registry, CPR Distinguished Neutrals, </a:t>
            </a:r>
            <a:r>
              <a:rPr sz="350" spc="10" dirty="0">
                <a:latin typeface="Segoe UI"/>
                <a:cs typeface="Segoe UI"/>
              </a:rPr>
              <a:t>MWI, </a:t>
            </a:r>
            <a:r>
              <a:rPr sz="350" spc="5" dirty="0">
                <a:latin typeface="Segoe UI"/>
                <a:cs typeface="Segoe UI"/>
              </a:rPr>
              <a:t>Inc.,  </a:t>
            </a:r>
            <a:r>
              <a:rPr sz="350" spc="10" dirty="0">
                <a:latin typeface="Segoe UI"/>
                <a:cs typeface="Segoe UI"/>
              </a:rPr>
              <a:t>and Umass </a:t>
            </a:r>
            <a:r>
              <a:rPr sz="350" spc="5" dirty="0">
                <a:latin typeface="Segoe UI"/>
                <a:cs typeface="Segoe UI"/>
              </a:rPr>
              <a:t>Justice</a:t>
            </a:r>
            <a:r>
              <a:rPr sz="350" spc="-7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Bridge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97305" y="4525517"/>
            <a:ext cx="124333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Segoe UI"/>
                <a:cs typeface="Segoe UI"/>
              </a:rPr>
              <a:t>Foundational</a:t>
            </a:r>
            <a:r>
              <a:rPr sz="1100" spc="-5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Basics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 descr="A Review of A.D.R.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120057"/>
            <a:ext cx="1098550" cy="2419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10" dirty="0">
                <a:latin typeface="Segoe UI"/>
                <a:cs typeface="Segoe UI"/>
              </a:rPr>
              <a:t>“Alternative” </a:t>
            </a:r>
            <a:r>
              <a:rPr sz="550" spc="-5" dirty="0">
                <a:latin typeface="Segoe UI"/>
                <a:cs typeface="Segoe UI"/>
              </a:rPr>
              <a:t>Dispute</a:t>
            </a:r>
            <a:r>
              <a:rPr sz="550" spc="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Resolution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10" dirty="0">
                <a:latin typeface="Segoe UI"/>
                <a:cs typeface="Segoe UI"/>
              </a:rPr>
              <a:t>“Appropriate” </a:t>
            </a:r>
            <a:r>
              <a:rPr sz="550" spc="-5" dirty="0">
                <a:latin typeface="Segoe UI"/>
                <a:cs typeface="Segoe UI"/>
              </a:rPr>
              <a:t>Dispute</a:t>
            </a:r>
            <a:r>
              <a:rPr sz="550" spc="3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Resolution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68597" y="4444670"/>
            <a:ext cx="2380615" cy="24193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—</a:t>
            </a:r>
            <a:r>
              <a:rPr sz="550" i="1" spc="-5" dirty="0">
                <a:latin typeface="Segoe UI"/>
                <a:cs typeface="Segoe UI"/>
              </a:rPr>
              <a:t>formal </a:t>
            </a:r>
            <a:r>
              <a:rPr sz="550" i="1" dirty="0">
                <a:latin typeface="Segoe UI"/>
                <a:cs typeface="Segoe UI"/>
              </a:rPr>
              <a:t>methodology </a:t>
            </a:r>
            <a:r>
              <a:rPr sz="550" dirty="0">
                <a:latin typeface="Segoe UI"/>
                <a:cs typeface="Segoe UI"/>
              </a:rPr>
              <a:t>used to </a:t>
            </a:r>
            <a:r>
              <a:rPr sz="550" spc="-5" dirty="0">
                <a:latin typeface="Segoe UI"/>
                <a:cs typeface="Segoe UI"/>
              </a:rPr>
              <a:t>provide parties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process that </a:t>
            </a:r>
            <a:r>
              <a:rPr sz="550" i="1" spc="-5" dirty="0">
                <a:latin typeface="Segoe UI"/>
                <a:cs typeface="Segoe UI"/>
              </a:rPr>
              <a:t>feels</a:t>
            </a:r>
            <a:r>
              <a:rPr sz="550" i="1" spc="114" dirty="0">
                <a:latin typeface="Segoe UI"/>
                <a:cs typeface="Segoe UI"/>
              </a:rPr>
              <a:t> </a:t>
            </a:r>
            <a:r>
              <a:rPr sz="550" i="1" spc="-5" dirty="0">
                <a:latin typeface="Segoe UI"/>
                <a:cs typeface="Segoe UI"/>
              </a:rPr>
              <a:t>informal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As a </a:t>
            </a:r>
            <a:r>
              <a:rPr sz="550" spc="-5" dirty="0">
                <a:latin typeface="Segoe UI"/>
                <a:cs typeface="Segoe UI"/>
              </a:rPr>
              <a:t>facilitator you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dirty="0">
                <a:latin typeface="Segoe UI"/>
                <a:cs typeface="Segoe UI"/>
              </a:rPr>
              <a:t>not </a:t>
            </a:r>
            <a:r>
              <a:rPr sz="550" spc="-5" dirty="0">
                <a:latin typeface="Segoe UI"/>
                <a:cs typeface="Segoe UI"/>
              </a:rPr>
              <a:t>winging</a:t>
            </a:r>
            <a:r>
              <a:rPr sz="550" spc="5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it.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68597" y="4794630"/>
            <a:ext cx="2261235" cy="45402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040" marR="5080" indent="-53340" algn="just">
              <a:lnSpc>
                <a:spcPts val="610"/>
              </a:lnSpc>
              <a:spcBef>
                <a:spcPts val="16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A.D.R. is </a:t>
            </a:r>
            <a:r>
              <a:rPr sz="550" spc="-10" dirty="0">
                <a:latin typeface="Segoe UI"/>
                <a:cs typeface="Segoe UI"/>
              </a:rPr>
              <a:t>Pandora’s </a:t>
            </a:r>
            <a:r>
              <a:rPr sz="550" spc="-5" dirty="0">
                <a:latin typeface="Segoe UI"/>
                <a:cs typeface="Segoe UI"/>
              </a:rPr>
              <a:t>Box—The more </a:t>
            </a:r>
            <a:r>
              <a:rPr sz="550" dirty="0">
                <a:latin typeface="Segoe UI"/>
                <a:cs typeface="Segoe UI"/>
              </a:rPr>
              <a:t>I </a:t>
            </a:r>
            <a:r>
              <a:rPr sz="550" spc="-5" dirty="0">
                <a:latin typeface="Segoe UI"/>
                <a:cs typeface="Segoe UI"/>
              </a:rPr>
              <a:t>learn,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more </a:t>
            </a:r>
            <a:r>
              <a:rPr sz="550" dirty="0">
                <a:latin typeface="Segoe UI"/>
                <a:cs typeface="Segoe UI"/>
              </a:rPr>
              <a:t>I </a:t>
            </a:r>
            <a:r>
              <a:rPr sz="550" spc="-5" dirty="0">
                <a:latin typeface="Segoe UI"/>
                <a:cs typeface="Segoe UI"/>
              </a:rPr>
              <a:t>realize </a:t>
            </a:r>
            <a:r>
              <a:rPr sz="550" dirty="0">
                <a:latin typeface="Segoe UI"/>
                <a:cs typeface="Segoe UI"/>
              </a:rPr>
              <a:t>how much  </a:t>
            </a:r>
            <a:r>
              <a:rPr sz="550" spc="-5" dirty="0">
                <a:latin typeface="Segoe UI"/>
                <a:cs typeface="Segoe UI"/>
              </a:rPr>
              <a:t>more there is </a:t>
            </a:r>
            <a:r>
              <a:rPr sz="550" dirty="0">
                <a:latin typeface="Segoe UI"/>
                <a:cs typeface="Segoe UI"/>
              </a:rPr>
              <a:t>to</a:t>
            </a:r>
            <a:r>
              <a:rPr sz="550" spc="-5" dirty="0">
                <a:latin typeface="Segoe UI"/>
                <a:cs typeface="Segoe UI"/>
              </a:rPr>
              <a:t> learn.</a:t>
            </a:r>
            <a:endParaRPr sz="550">
              <a:latin typeface="Segoe UI"/>
              <a:cs typeface="Segoe UI"/>
            </a:endParaRPr>
          </a:p>
          <a:p>
            <a:pPr marL="66040" marR="48895" indent="-53340" algn="just">
              <a:lnSpc>
                <a:spcPts val="62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(E.g. Harvard PON, JAMs, MWI, Inc., </a:t>
            </a:r>
            <a:r>
              <a:rPr sz="550" spc="5" dirty="0">
                <a:latin typeface="Segoe UI"/>
                <a:cs typeface="Segoe UI"/>
              </a:rPr>
              <a:t>AAA, </a:t>
            </a:r>
            <a:r>
              <a:rPr sz="550" spc="-5" dirty="0">
                <a:latin typeface="Segoe UI"/>
                <a:cs typeface="Segoe UI"/>
              </a:rPr>
              <a:t>CPR Neutrals, Mediate.com,  American Bar Association, hundreds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law </a:t>
            </a:r>
            <a:r>
              <a:rPr sz="550" dirty="0">
                <a:latin typeface="Segoe UI"/>
                <a:cs typeface="Segoe UI"/>
              </a:rPr>
              <a:t>school courses </a:t>
            </a:r>
            <a:r>
              <a:rPr sz="550" spc="-5" dirty="0">
                <a:latin typeface="Segoe UI"/>
                <a:cs typeface="Segoe UI"/>
              </a:rPr>
              <a:t>and </a:t>
            </a:r>
            <a:r>
              <a:rPr sz="550" dirty="0">
                <a:latin typeface="Segoe UI"/>
                <a:cs typeface="Segoe UI"/>
              </a:rPr>
              <a:t>LLMs,  </a:t>
            </a:r>
            <a:r>
              <a:rPr sz="550" spc="-5" dirty="0">
                <a:latin typeface="Segoe UI"/>
                <a:cs typeface="Segoe UI"/>
              </a:rPr>
              <a:t>hundreds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graduate </a:t>
            </a:r>
            <a:r>
              <a:rPr sz="550" dirty="0">
                <a:latin typeface="Segoe UI"/>
                <a:cs typeface="Segoe UI"/>
              </a:rPr>
              <a:t>school </a:t>
            </a:r>
            <a:r>
              <a:rPr sz="550" spc="-5" dirty="0">
                <a:latin typeface="Segoe UI"/>
                <a:cs typeface="Segoe UI"/>
              </a:rPr>
              <a:t>programs,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etc.)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3" name="object 23" descr="The A.D.R. Continuum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81939" y="6660336"/>
            <a:ext cx="1095375" cy="92201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Negotiation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Neutral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10" dirty="0">
                <a:latin typeface="Segoe UI"/>
                <a:cs typeface="Segoe UI"/>
              </a:rPr>
              <a:t>Facilitative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Conciliator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Med-Arb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Formal Process or</a:t>
            </a:r>
            <a:r>
              <a:rPr sz="650" spc="-10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Litigation.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7" name="object 27" descr="Arrow pointing right"/>
          <p:cNvSpPr/>
          <p:nvPr/>
        </p:nvSpPr>
        <p:spPr>
          <a:xfrm>
            <a:off x="1202436" y="6733031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291083" y="0"/>
                </a:moveTo>
                <a:lnTo>
                  <a:pt x="291083" y="27813"/>
                </a:lnTo>
                <a:lnTo>
                  <a:pt x="0" y="27813"/>
                </a:lnTo>
                <a:lnTo>
                  <a:pt x="0" y="54356"/>
                </a:lnTo>
                <a:lnTo>
                  <a:pt x="291083" y="54356"/>
                </a:lnTo>
                <a:lnTo>
                  <a:pt x="291083" y="82169"/>
                </a:lnTo>
                <a:lnTo>
                  <a:pt x="332231" y="41021"/>
                </a:lnTo>
                <a:lnTo>
                  <a:pt x="29108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Arrow pointing right"/>
          <p:cNvSpPr/>
          <p:nvPr/>
        </p:nvSpPr>
        <p:spPr>
          <a:xfrm>
            <a:off x="1202436" y="6733031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0" y="27813"/>
                </a:moveTo>
                <a:lnTo>
                  <a:pt x="291083" y="27813"/>
                </a:lnTo>
                <a:lnTo>
                  <a:pt x="291083" y="0"/>
                </a:lnTo>
                <a:lnTo>
                  <a:pt x="332231" y="41021"/>
                </a:lnTo>
                <a:lnTo>
                  <a:pt x="291083" y="82169"/>
                </a:lnTo>
                <a:lnTo>
                  <a:pt x="291083" y="54356"/>
                </a:lnTo>
                <a:lnTo>
                  <a:pt x="0" y="54356"/>
                </a:lnTo>
                <a:lnTo>
                  <a:pt x="0" y="27813"/>
                </a:lnTo>
                <a:close/>
              </a:path>
            </a:pathLst>
          </a:custGeom>
          <a:ln w="3175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descr="arrow pointing right"/>
          <p:cNvSpPr/>
          <p:nvPr/>
        </p:nvSpPr>
        <p:spPr>
          <a:xfrm>
            <a:off x="1164336" y="7345553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291083" y="0"/>
                </a:moveTo>
                <a:lnTo>
                  <a:pt x="291083" y="27940"/>
                </a:lnTo>
                <a:lnTo>
                  <a:pt x="0" y="27940"/>
                </a:lnTo>
                <a:lnTo>
                  <a:pt x="0" y="54356"/>
                </a:lnTo>
                <a:lnTo>
                  <a:pt x="291083" y="54356"/>
                </a:lnTo>
                <a:lnTo>
                  <a:pt x="291083" y="82296"/>
                </a:lnTo>
                <a:lnTo>
                  <a:pt x="332231" y="41148"/>
                </a:lnTo>
                <a:lnTo>
                  <a:pt x="291083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64336" y="7345553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0" y="27940"/>
                </a:moveTo>
                <a:lnTo>
                  <a:pt x="291083" y="27940"/>
                </a:lnTo>
                <a:lnTo>
                  <a:pt x="291083" y="0"/>
                </a:lnTo>
                <a:lnTo>
                  <a:pt x="332231" y="41148"/>
                </a:lnTo>
                <a:lnTo>
                  <a:pt x="291083" y="82296"/>
                </a:lnTo>
                <a:lnTo>
                  <a:pt x="291083" y="54356"/>
                </a:lnTo>
                <a:lnTo>
                  <a:pt x="0" y="54356"/>
                </a:lnTo>
                <a:lnTo>
                  <a:pt x="0" y="27940"/>
                </a:lnTo>
                <a:close/>
              </a:path>
            </a:pathLst>
          </a:custGeom>
          <a:ln w="3175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descr="arrow pointing right"/>
          <p:cNvSpPr/>
          <p:nvPr/>
        </p:nvSpPr>
        <p:spPr>
          <a:xfrm>
            <a:off x="1152144" y="6863968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291084" y="0"/>
                </a:moveTo>
                <a:lnTo>
                  <a:pt x="291084" y="27939"/>
                </a:lnTo>
                <a:lnTo>
                  <a:pt x="0" y="27939"/>
                </a:lnTo>
                <a:lnTo>
                  <a:pt x="0" y="54355"/>
                </a:lnTo>
                <a:lnTo>
                  <a:pt x="291084" y="54355"/>
                </a:lnTo>
                <a:lnTo>
                  <a:pt x="291084" y="82295"/>
                </a:lnTo>
                <a:lnTo>
                  <a:pt x="332231" y="41147"/>
                </a:lnTo>
                <a:lnTo>
                  <a:pt x="2910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52144" y="6863968"/>
            <a:ext cx="332740" cy="82550"/>
          </a:xfrm>
          <a:custGeom>
            <a:avLst/>
            <a:gdLst/>
            <a:ahLst/>
            <a:cxnLst/>
            <a:rect l="l" t="t" r="r" b="b"/>
            <a:pathLst>
              <a:path w="332740" h="82550">
                <a:moveTo>
                  <a:pt x="0" y="27939"/>
                </a:moveTo>
                <a:lnTo>
                  <a:pt x="291084" y="27939"/>
                </a:lnTo>
                <a:lnTo>
                  <a:pt x="291084" y="0"/>
                </a:lnTo>
                <a:lnTo>
                  <a:pt x="332231" y="41147"/>
                </a:lnTo>
                <a:lnTo>
                  <a:pt x="291084" y="82295"/>
                </a:lnTo>
                <a:lnTo>
                  <a:pt x="291084" y="54355"/>
                </a:lnTo>
                <a:lnTo>
                  <a:pt x="0" y="54355"/>
                </a:lnTo>
                <a:lnTo>
                  <a:pt x="0" y="27939"/>
                </a:lnTo>
                <a:close/>
              </a:path>
            </a:pathLst>
          </a:custGeom>
          <a:ln w="3175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descr="Dispute Resolution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746753" y="6763004"/>
            <a:ext cx="2253615" cy="21145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299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Whether for mediation, collaborative model, or restorative justice  </a:t>
            </a:r>
            <a:r>
              <a:rPr sz="600" spc="-10" dirty="0">
                <a:latin typeface="Segoe UI"/>
                <a:cs typeface="Segoe UI"/>
              </a:rPr>
              <a:t>process, </a:t>
            </a:r>
            <a:r>
              <a:rPr sz="600" dirty="0">
                <a:latin typeface="Segoe UI"/>
                <a:cs typeface="Segoe UI"/>
              </a:rPr>
              <a:t>ALL </a:t>
            </a:r>
            <a:r>
              <a:rPr sz="600" spc="-10" dirty="0">
                <a:latin typeface="Segoe UI"/>
                <a:cs typeface="Segoe UI"/>
              </a:rPr>
              <a:t>based </a:t>
            </a:r>
            <a:r>
              <a:rPr sz="600" spc="-5" dirty="0">
                <a:latin typeface="Segoe UI"/>
                <a:cs typeface="Segoe UI"/>
              </a:rPr>
              <a:t>on helping the parties</a:t>
            </a:r>
            <a:r>
              <a:rPr sz="600" spc="50" dirty="0">
                <a:latin typeface="Segoe UI"/>
                <a:cs typeface="Segoe UI"/>
              </a:rPr>
              <a:t> </a:t>
            </a:r>
            <a:r>
              <a:rPr sz="600" spc="-15" dirty="0">
                <a:latin typeface="Segoe UI"/>
                <a:cs typeface="Segoe UI"/>
              </a:rPr>
              <a:t>NEGOTIATE.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46753" y="7084132"/>
            <a:ext cx="2265680" cy="50355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35" dirty="0">
                <a:latin typeface="Segoe UI"/>
                <a:cs typeface="Segoe UI"/>
              </a:rPr>
              <a:t>To </a:t>
            </a:r>
            <a:r>
              <a:rPr sz="600" spc="-5" dirty="0">
                <a:latin typeface="Segoe UI"/>
                <a:cs typeface="Segoe UI"/>
              </a:rPr>
              <a:t>what end? An</a:t>
            </a:r>
            <a:r>
              <a:rPr sz="600" spc="25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agreement.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5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Avoids </a:t>
            </a:r>
            <a:r>
              <a:rPr sz="500" dirty="0">
                <a:latin typeface="Segoe UI"/>
                <a:cs typeface="Segoe UI"/>
              </a:rPr>
              <a:t>a winner/loser</a:t>
            </a:r>
            <a:r>
              <a:rPr sz="500" spc="1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outcome</a:t>
            </a:r>
            <a:endParaRPr sz="5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Parties </a:t>
            </a:r>
            <a:r>
              <a:rPr sz="500" spc="-5" dirty="0">
                <a:latin typeface="Segoe UI"/>
                <a:cs typeface="Segoe UI"/>
              </a:rPr>
              <a:t>are </a:t>
            </a:r>
            <a:r>
              <a:rPr sz="500" dirty="0">
                <a:latin typeface="Segoe UI"/>
                <a:cs typeface="Segoe UI"/>
              </a:rPr>
              <a:t>generally </a:t>
            </a:r>
            <a:r>
              <a:rPr sz="500" spc="-5" dirty="0">
                <a:latin typeface="Segoe UI"/>
                <a:cs typeface="Segoe UI"/>
              </a:rPr>
              <a:t>more satisfied with outcomes </a:t>
            </a:r>
            <a:r>
              <a:rPr sz="500" dirty="0">
                <a:latin typeface="Segoe UI"/>
                <a:cs typeface="Segoe UI"/>
              </a:rPr>
              <a:t>and</a:t>
            </a:r>
            <a:r>
              <a:rPr sz="500" spc="100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process</a:t>
            </a:r>
            <a:endParaRPr sz="500">
              <a:latin typeface="Segoe UI"/>
              <a:cs typeface="Segoe UI"/>
            </a:endParaRPr>
          </a:p>
          <a:p>
            <a:pPr marL="170815" marR="5080" lvl="1" indent="-53340">
              <a:lnSpc>
                <a:spcPct val="104000"/>
              </a:lnSpc>
              <a:spcBef>
                <a:spcPts val="135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Addresses the </a:t>
            </a:r>
            <a:r>
              <a:rPr sz="500" spc="-5" dirty="0">
                <a:latin typeface="Segoe UI"/>
                <a:cs typeface="Segoe UI"/>
              </a:rPr>
              <a:t>reality that </a:t>
            </a:r>
            <a:r>
              <a:rPr sz="500" dirty="0">
                <a:latin typeface="Segoe UI"/>
                <a:cs typeface="Segoe UI"/>
              </a:rPr>
              <a:t>the parties </a:t>
            </a:r>
            <a:r>
              <a:rPr sz="500" spc="-5" dirty="0">
                <a:latin typeface="Segoe UI"/>
                <a:cs typeface="Segoe UI"/>
              </a:rPr>
              <a:t>remain in </a:t>
            </a:r>
            <a:r>
              <a:rPr sz="500" spc="-10" dirty="0">
                <a:latin typeface="Segoe UI"/>
                <a:cs typeface="Segoe UI"/>
              </a:rPr>
              <a:t>proximity, </a:t>
            </a:r>
            <a:r>
              <a:rPr sz="500" spc="-5" dirty="0">
                <a:latin typeface="Segoe UI"/>
                <a:cs typeface="Segoe UI"/>
              </a:rPr>
              <a:t>at least to </a:t>
            </a:r>
            <a:r>
              <a:rPr sz="500" dirty="0">
                <a:latin typeface="Segoe UI"/>
                <a:cs typeface="Segoe UI"/>
              </a:rPr>
              <a:t>some  </a:t>
            </a:r>
            <a:r>
              <a:rPr sz="500" spc="-5" dirty="0">
                <a:latin typeface="Segoe UI"/>
                <a:cs typeface="Segoe UI"/>
              </a:rPr>
              <a:t>extent, of each</a:t>
            </a:r>
            <a:r>
              <a:rPr sz="500" spc="3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other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46753" y="7688071"/>
            <a:ext cx="2266315" cy="2133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66040" marR="5080" indent="-53340">
              <a:lnSpc>
                <a:spcPct val="105000"/>
              </a:lnSpc>
              <a:spcBef>
                <a:spcPts val="65"/>
              </a:spcBef>
              <a:buFont typeface="Arial"/>
              <a:buChar char="•"/>
              <a:tabLst>
                <a:tab pos="66040" algn="l"/>
              </a:tabLst>
            </a:pPr>
            <a:r>
              <a:rPr sz="600" dirty="0">
                <a:latin typeface="Segoe UI"/>
                <a:cs typeface="Segoe UI"/>
              </a:rPr>
              <a:t>So </a:t>
            </a:r>
            <a:r>
              <a:rPr sz="600" spc="-5" dirty="0">
                <a:latin typeface="Segoe UI"/>
                <a:cs typeface="Segoe UI"/>
              </a:rPr>
              <a:t>what does effective negotiation look </a:t>
            </a:r>
            <a:r>
              <a:rPr sz="600" spc="-10" dirty="0">
                <a:latin typeface="Segoe UI"/>
                <a:cs typeface="Segoe UI"/>
              </a:rPr>
              <a:t>like </a:t>
            </a:r>
            <a:r>
              <a:rPr sz="600" spc="-5" dirty="0">
                <a:latin typeface="Segoe UI"/>
                <a:cs typeface="Segoe UI"/>
              </a:rPr>
              <a:t>and how can we help  parties get</a:t>
            </a:r>
            <a:r>
              <a:rPr sz="600" spc="10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there?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73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74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9130">
              <a:lnSpc>
                <a:spcPct val="100000"/>
              </a:lnSpc>
              <a:spcBef>
                <a:spcPts val="725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A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Review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</a:t>
            </a:r>
            <a:r>
              <a:rPr sz="10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A.D.R.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75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76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  <a:tabLst>
                <a:tab pos="3199130" algn="l"/>
              </a:tabLst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The</a:t>
            </a:r>
            <a:r>
              <a:rPr sz="1000" spc="-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A.D.R.</a:t>
            </a:r>
            <a:r>
              <a:rPr sz="1000" spc="-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Continuum	Dispute</a:t>
            </a:r>
            <a:r>
              <a:rPr sz="1000" spc="-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E71E5638-6F68-46FE-8C9A-2D86086E200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Negotiation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514093"/>
            <a:ext cx="2397125" cy="46735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299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“Negotiation can be defined as back-and-forth communication  </a:t>
            </a:r>
            <a:r>
              <a:rPr sz="600" spc="-10" dirty="0">
                <a:latin typeface="Segoe UI"/>
                <a:cs typeface="Segoe UI"/>
              </a:rPr>
              <a:t>designed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10" dirty="0">
                <a:latin typeface="Segoe UI"/>
                <a:cs typeface="Segoe UI"/>
              </a:rPr>
              <a:t>reach </a:t>
            </a:r>
            <a:r>
              <a:rPr sz="600" spc="-5" dirty="0">
                <a:latin typeface="Segoe UI"/>
                <a:cs typeface="Segoe UI"/>
              </a:rPr>
              <a:t>an </a:t>
            </a:r>
            <a:r>
              <a:rPr sz="600" spc="-10" dirty="0">
                <a:latin typeface="Segoe UI"/>
                <a:cs typeface="Segoe UI"/>
              </a:rPr>
              <a:t>agreement </a:t>
            </a:r>
            <a:r>
              <a:rPr sz="600" spc="-5" dirty="0">
                <a:latin typeface="Segoe UI"/>
                <a:cs typeface="Segoe UI"/>
              </a:rPr>
              <a:t>between </a:t>
            </a:r>
            <a:r>
              <a:rPr sz="600" dirty="0">
                <a:latin typeface="Segoe UI"/>
                <a:cs typeface="Segoe UI"/>
              </a:rPr>
              <a:t>two </a:t>
            </a:r>
            <a:r>
              <a:rPr sz="600" spc="-5" dirty="0">
                <a:latin typeface="Segoe UI"/>
                <a:cs typeface="Segoe UI"/>
              </a:rPr>
              <a:t>or </a:t>
            </a:r>
            <a:r>
              <a:rPr sz="600" spc="-10" dirty="0">
                <a:latin typeface="Segoe UI"/>
                <a:cs typeface="Segoe UI"/>
              </a:rPr>
              <a:t>more </a:t>
            </a:r>
            <a:r>
              <a:rPr sz="600" spc="-5" dirty="0">
                <a:latin typeface="Segoe UI"/>
                <a:cs typeface="Segoe UI"/>
              </a:rPr>
              <a:t>parties with  some </a:t>
            </a:r>
            <a:r>
              <a:rPr sz="60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interests</a:t>
            </a:r>
            <a:r>
              <a:rPr sz="600" b="1" spc="-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that </a:t>
            </a:r>
            <a:r>
              <a:rPr sz="600" spc="-10" dirty="0">
                <a:latin typeface="Segoe UI"/>
                <a:cs typeface="Segoe UI"/>
              </a:rPr>
              <a:t>are shared </a:t>
            </a:r>
            <a:r>
              <a:rPr sz="600" spc="-5" dirty="0">
                <a:latin typeface="Segoe UI"/>
                <a:cs typeface="Segoe UI"/>
              </a:rPr>
              <a:t>and others that may conflict or simply  be </a:t>
            </a:r>
            <a:r>
              <a:rPr sz="600" spc="-10" dirty="0">
                <a:latin typeface="Segoe UI"/>
                <a:cs typeface="Segoe UI"/>
              </a:rPr>
              <a:t>different.”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71450" algn="l"/>
              </a:tabLst>
            </a:pPr>
            <a:r>
              <a:rPr sz="300" spc="-5" dirty="0">
                <a:latin typeface="Segoe UI"/>
                <a:cs typeface="Segoe UI"/>
              </a:rPr>
              <a:t>(</a:t>
            </a:r>
            <a:r>
              <a:rPr sz="300" i="1" spc="-5" dirty="0">
                <a:latin typeface="Segoe UI"/>
                <a:cs typeface="Segoe UI"/>
              </a:rPr>
              <a:t>Getting to </a:t>
            </a:r>
            <a:r>
              <a:rPr sz="300" i="1" spc="-10" dirty="0">
                <a:latin typeface="Segoe UI"/>
                <a:cs typeface="Segoe UI"/>
              </a:rPr>
              <a:t>Yes: </a:t>
            </a:r>
            <a:r>
              <a:rPr sz="300" i="1" spc="-5" dirty="0">
                <a:latin typeface="Segoe UI"/>
                <a:cs typeface="Segoe UI"/>
              </a:rPr>
              <a:t>Negotiating Agreement Without Giving </a:t>
            </a:r>
            <a:r>
              <a:rPr sz="300" i="1" dirty="0">
                <a:latin typeface="Segoe UI"/>
                <a:cs typeface="Segoe UI"/>
              </a:rPr>
              <a:t>In </a:t>
            </a:r>
            <a:r>
              <a:rPr sz="300" spc="-5" dirty="0">
                <a:latin typeface="Segoe UI"/>
                <a:cs typeface="Segoe UI"/>
              </a:rPr>
              <a:t>(2</a:t>
            </a:r>
            <a:r>
              <a:rPr sz="300" spc="-7" baseline="27777" dirty="0">
                <a:latin typeface="Segoe UI"/>
                <a:cs typeface="Segoe UI"/>
              </a:rPr>
              <a:t>nd </a:t>
            </a:r>
            <a:r>
              <a:rPr sz="300" spc="-5" dirty="0">
                <a:latin typeface="Segoe UI"/>
                <a:cs typeface="Segoe UI"/>
              </a:rPr>
              <a:t>ed.), </a:t>
            </a:r>
            <a:r>
              <a:rPr sz="300" dirty="0">
                <a:latin typeface="Segoe UI"/>
                <a:cs typeface="Segoe UI"/>
              </a:rPr>
              <a:t>R. </a:t>
            </a:r>
            <a:r>
              <a:rPr sz="300" spc="-10" dirty="0">
                <a:latin typeface="Segoe UI"/>
                <a:cs typeface="Segoe UI"/>
              </a:rPr>
              <a:t>Fisher, </a:t>
            </a:r>
            <a:r>
              <a:rPr sz="300" spc="-15" dirty="0">
                <a:latin typeface="Segoe UI"/>
                <a:cs typeface="Segoe UI"/>
              </a:rPr>
              <a:t>W. </a:t>
            </a:r>
            <a:r>
              <a:rPr sz="300" spc="-5" dirty="0">
                <a:latin typeface="Segoe UI"/>
                <a:cs typeface="Segoe UI"/>
              </a:rPr>
              <a:t>Uri, and B. </a:t>
            </a:r>
            <a:r>
              <a:rPr sz="300" spc="-10" dirty="0">
                <a:latin typeface="Segoe UI"/>
                <a:cs typeface="Segoe UI"/>
              </a:rPr>
              <a:t>Patton</a:t>
            </a:r>
            <a:r>
              <a:rPr sz="300" spc="-15" dirty="0">
                <a:latin typeface="Segoe UI"/>
                <a:cs typeface="Segoe UI"/>
              </a:rPr>
              <a:t> </a:t>
            </a:r>
            <a:r>
              <a:rPr sz="300" spc="-5" dirty="0">
                <a:latin typeface="Segoe UI"/>
                <a:cs typeface="Segoe UI"/>
              </a:rPr>
              <a:t>(1991))</a:t>
            </a:r>
            <a:endParaRPr sz="3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939" y="2074926"/>
            <a:ext cx="2385060" cy="46735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6040" marR="5080" indent="-53340">
              <a:lnSpc>
                <a:spcPct val="103899"/>
              </a:lnSpc>
              <a:spcBef>
                <a:spcPts val="7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30" dirty="0">
                <a:latin typeface="Segoe UI"/>
                <a:cs typeface="Segoe UI"/>
              </a:rPr>
              <a:t>“A </a:t>
            </a:r>
            <a:r>
              <a:rPr sz="600" spc="-10" dirty="0">
                <a:latin typeface="Segoe UI"/>
                <a:cs typeface="Segoe UI"/>
              </a:rPr>
              <a:t>party’s basic </a:t>
            </a:r>
            <a:r>
              <a:rPr sz="600" spc="-5" dirty="0">
                <a:latin typeface="Segoe UI"/>
                <a:cs typeface="Segoe UI"/>
              </a:rPr>
              <a:t>needs, wants, and motivations </a:t>
            </a:r>
            <a:r>
              <a:rPr sz="600" spc="-10" dirty="0">
                <a:latin typeface="Segoe UI"/>
                <a:cs typeface="Segoe UI"/>
              </a:rPr>
              <a:t>are </a:t>
            </a:r>
            <a:r>
              <a:rPr sz="600" spc="-5" dirty="0">
                <a:latin typeface="Segoe UI"/>
                <a:cs typeface="Segoe UI"/>
              </a:rPr>
              <a:t>commonly </a:t>
            </a:r>
            <a:r>
              <a:rPr sz="600" spc="-10" dirty="0">
                <a:latin typeface="Segoe UI"/>
                <a:cs typeface="Segoe UI"/>
              </a:rPr>
              <a:t>referred 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5" dirty="0">
                <a:latin typeface="Segoe UI"/>
                <a:cs typeface="Segoe UI"/>
              </a:rPr>
              <a:t>as </a:t>
            </a:r>
            <a:r>
              <a:rPr sz="60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interests</a:t>
            </a:r>
            <a:r>
              <a:rPr sz="600" spc="-5" dirty="0">
                <a:latin typeface="Segoe UI"/>
                <a:cs typeface="Segoe UI"/>
              </a:rPr>
              <a:t>. </a:t>
            </a:r>
            <a:r>
              <a:rPr sz="600" dirty="0">
                <a:latin typeface="Segoe UI"/>
                <a:cs typeface="Segoe UI"/>
              </a:rPr>
              <a:t>. . . </a:t>
            </a:r>
            <a:r>
              <a:rPr sz="600" spc="-10" dirty="0">
                <a:latin typeface="Segoe UI"/>
                <a:cs typeface="Segoe UI"/>
              </a:rPr>
              <a:t>People </a:t>
            </a:r>
            <a:r>
              <a:rPr sz="600" spc="-5" dirty="0">
                <a:latin typeface="Segoe UI"/>
                <a:cs typeface="Segoe UI"/>
              </a:rPr>
              <a:t>negotiate because they </a:t>
            </a:r>
            <a:r>
              <a:rPr sz="600" spc="-10" dirty="0">
                <a:latin typeface="Segoe UI"/>
                <a:cs typeface="Segoe UI"/>
              </a:rPr>
              <a:t>are </a:t>
            </a:r>
            <a:r>
              <a:rPr sz="600" spc="-5" dirty="0">
                <a:latin typeface="Segoe UI"/>
                <a:cs typeface="Segoe UI"/>
              </a:rPr>
              <a:t>hoping </a:t>
            </a:r>
            <a:r>
              <a:rPr sz="600" dirty="0">
                <a:latin typeface="Segoe UI"/>
                <a:cs typeface="Segoe UI"/>
              </a:rPr>
              <a:t>to  </a:t>
            </a:r>
            <a:r>
              <a:rPr sz="600" spc="-5" dirty="0">
                <a:latin typeface="Segoe UI"/>
                <a:cs typeface="Segoe UI"/>
              </a:rPr>
              <a:t>satisfy their interests </a:t>
            </a:r>
            <a:r>
              <a:rPr sz="600" i="1" spc="-5" dirty="0">
                <a:latin typeface="Segoe UI"/>
                <a:cs typeface="Segoe UI"/>
              </a:rPr>
              <a:t>better through </a:t>
            </a:r>
            <a:r>
              <a:rPr sz="600" i="1" dirty="0">
                <a:latin typeface="Segoe UI"/>
                <a:cs typeface="Segoe UI"/>
              </a:rPr>
              <a:t>an </a:t>
            </a:r>
            <a:r>
              <a:rPr sz="600" i="1" spc="-5" dirty="0">
                <a:latin typeface="Segoe UI"/>
                <a:cs typeface="Segoe UI"/>
              </a:rPr>
              <a:t>agreement than they </a:t>
            </a:r>
            <a:r>
              <a:rPr sz="600" i="1" dirty="0">
                <a:latin typeface="Segoe UI"/>
                <a:cs typeface="Segoe UI"/>
              </a:rPr>
              <a:t>could  </a:t>
            </a:r>
            <a:r>
              <a:rPr sz="600" i="1" spc="-10" dirty="0">
                <a:latin typeface="Segoe UI"/>
                <a:cs typeface="Segoe UI"/>
              </a:rPr>
              <a:t>otherwise</a:t>
            </a:r>
            <a:r>
              <a:rPr sz="600" spc="-10" dirty="0">
                <a:latin typeface="Segoe UI"/>
                <a:cs typeface="Segoe UI"/>
              </a:rPr>
              <a:t>.”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171450" algn="l"/>
              </a:tabLst>
            </a:pPr>
            <a:r>
              <a:rPr sz="300" dirty="0">
                <a:latin typeface="Segoe UI"/>
                <a:cs typeface="Segoe UI"/>
              </a:rPr>
              <a:t>(</a:t>
            </a:r>
            <a:r>
              <a:rPr sz="300" i="1" dirty="0">
                <a:latin typeface="Segoe UI"/>
                <a:cs typeface="Segoe UI"/>
              </a:rPr>
              <a:t>The Handbook </a:t>
            </a:r>
            <a:r>
              <a:rPr sz="300" i="1" spc="-5" dirty="0">
                <a:latin typeface="Segoe UI"/>
                <a:cs typeface="Segoe UI"/>
              </a:rPr>
              <a:t>of Dispute Resolution</a:t>
            </a:r>
            <a:r>
              <a:rPr sz="300" spc="-5" dirty="0">
                <a:latin typeface="Segoe UI"/>
                <a:cs typeface="Segoe UI"/>
              </a:rPr>
              <a:t>, M. Moffitt </a:t>
            </a:r>
            <a:r>
              <a:rPr sz="300" dirty="0">
                <a:latin typeface="Segoe UI"/>
                <a:cs typeface="Segoe UI"/>
              </a:rPr>
              <a:t>&amp; R. </a:t>
            </a:r>
            <a:r>
              <a:rPr sz="300" spc="-5" dirty="0">
                <a:latin typeface="Segoe UI"/>
                <a:cs typeface="Segoe UI"/>
              </a:rPr>
              <a:t>Bordone </a:t>
            </a:r>
            <a:r>
              <a:rPr sz="300" spc="-10" dirty="0">
                <a:latin typeface="Segoe UI"/>
                <a:cs typeface="Segoe UI"/>
              </a:rPr>
              <a:t>(2005) </a:t>
            </a:r>
            <a:r>
              <a:rPr sz="300" i="1" dirty="0">
                <a:latin typeface="Segoe UI"/>
                <a:cs typeface="Segoe UI"/>
              </a:rPr>
              <a:t>Chapter </a:t>
            </a:r>
            <a:r>
              <a:rPr sz="300" i="1" spc="-5" dirty="0">
                <a:latin typeface="Segoe UI"/>
                <a:cs typeface="Segoe UI"/>
              </a:rPr>
              <a:t>Eighteen: Negotiation</a:t>
            </a:r>
            <a:r>
              <a:rPr sz="300" spc="-5" dirty="0">
                <a:latin typeface="Segoe UI"/>
                <a:cs typeface="Segoe UI"/>
              </a:rPr>
              <a:t>, B.</a:t>
            </a:r>
            <a:r>
              <a:rPr sz="300" spc="15" dirty="0">
                <a:latin typeface="Segoe UI"/>
                <a:cs typeface="Segoe UI"/>
              </a:rPr>
              <a:t> </a:t>
            </a:r>
            <a:r>
              <a:rPr sz="300" spc="-10" dirty="0">
                <a:latin typeface="Segoe UI"/>
                <a:cs typeface="Segoe UI"/>
              </a:rPr>
              <a:t>Patton)</a:t>
            </a:r>
            <a:endParaRPr sz="3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724" y="1151001"/>
            <a:ext cx="7067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5" dirty="0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egotia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t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8" name="object 8" descr="Negotiation (continued)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79063" y="1438732"/>
            <a:ext cx="2292985" cy="2482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6675" algn="l"/>
              </a:tabLst>
            </a:pPr>
            <a:r>
              <a:rPr sz="650" spc="-10" dirty="0">
                <a:latin typeface="Segoe UI"/>
                <a:cs typeface="Segoe UI"/>
              </a:rPr>
              <a:t>“Interests are </a:t>
            </a:r>
            <a:r>
              <a:rPr sz="650" spc="-5" dirty="0">
                <a:latin typeface="Segoe UI"/>
                <a:cs typeface="Segoe UI"/>
              </a:rPr>
              <a:t>not the same </a:t>
            </a:r>
            <a:r>
              <a:rPr sz="650" spc="-10" dirty="0">
                <a:latin typeface="Segoe UI"/>
                <a:cs typeface="Segoe UI"/>
              </a:rPr>
              <a:t>as </a:t>
            </a:r>
            <a:r>
              <a:rPr sz="650" spc="-5" dirty="0">
                <a:latin typeface="Segoe UI"/>
                <a:cs typeface="Segoe UI"/>
              </a:rPr>
              <a:t>the </a:t>
            </a:r>
            <a:r>
              <a:rPr sz="65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positions</a:t>
            </a:r>
            <a:r>
              <a:rPr sz="650" b="1" spc="-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or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demands</a:t>
            </a:r>
            <a:r>
              <a:rPr sz="650" b="1" spc="-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that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Segoe UI"/>
                <a:cs typeface="Segoe UI"/>
              </a:rPr>
              <a:t>people typically </a:t>
            </a:r>
            <a:r>
              <a:rPr sz="650" spc="-10" dirty="0">
                <a:latin typeface="Segoe UI"/>
                <a:cs typeface="Segoe UI"/>
              </a:rPr>
              <a:t>stake </a:t>
            </a:r>
            <a:r>
              <a:rPr sz="650" spc="-5" dirty="0">
                <a:latin typeface="Segoe UI"/>
                <a:cs typeface="Segoe UI"/>
              </a:rPr>
              <a:t>out and argue for in </a:t>
            </a:r>
            <a:r>
              <a:rPr sz="650" spc="-10" dirty="0">
                <a:latin typeface="Segoe UI"/>
                <a:cs typeface="Segoe UI"/>
              </a:rPr>
              <a:t>negotiation.”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400" spc="5" dirty="0">
                <a:latin typeface="Segoe UI"/>
                <a:cs typeface="Segoe UI"/>
              </a:rPr>
              <a:t>(Id.)</a:t>
            </a:r>
            <a:endParaRPr sz="4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9063" y="1761820"/>
            <a:ext cx="2345055" cy="7531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675" algn="l"/>
              </a:tabLst>
            </a:pPr>
            <a:r>
              <a:rPr sz="650" spc="-5" dirty="0">
                <a:latin typeface="Segoe UI"/>
                <a:cs typeface="Segoe UI"/>
              </a:rPr>
              <a:t>There </a:t>
            </a:r>
            <a:r>
              <a:rPr sz="650" spc="-10" dirty="0">
                <a:latin typeface="Segoe UI"/>
                <a:cs typeface="Segoe UI"/>
              </a:rPr>
              <a:t>are </a:t>
            </a:r>
            <a:r>
              <a:rPr sz="650" spc="-5" dirty="0">
                <a:latin typeface="Segoe UI"/>
                <a:cs typeface="Segoe UI"/>
              </a:rPr>
              <a:t>underlying </a:t>
            </a:r>
            <a:r>
              <a:rPr sz="650" b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interests</a:t>
            </a:r>
            <a:r>
              <a:rPr sz="650" b="1" spc="-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to </a:t>
            </a:r>
            <a:r>
              <a:rPr sz="650" dirty="0">
                <a:latin typeface="Segoe UI"/>
                <a:cs typeface="Segoe UI"/>
              </a:rPr>
              <a:t>every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position</a:t>
            </a:r>
            <a:r>
              <a:rPr sz="650" b="1" spc="-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and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b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demand</a:t>
            </a:r>
            <a:r>
              <a:rPr sz="650" spc="-10" dirty="0">
                <a:latin typeface="Segoe UI"/>
                <a:cs typeface="Segoe UI"/>
              </a:rPr>
              <a:t>!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675" algn="l"/>
              </a:tabLst>
            </a:pPr>
            <a:r>
              <a:rPr sz="650" spc="-15" dirty="0">
                <a:latin typeface="Segoe UI"/>
                <a:cs typeface="Segoe UI"/>
              </a:rPr>
              <a:t>We</a:t>
            </a:r>
            <a:r>
              <a:rPr sz="650" spc="-10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can:</a:t>
            </a:r>
            <a:endParaRPr sz="650">
              <a:latin typeface="Segoe UI"/>
              <a:cs typeface="Segoe UI"/>
            </a:endParaRPr>
          </a:p>
          <a:p>
            <a:pPr marL="171450" lvl="1" indent="-5334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Cautiously </a:t>
            </a:r>
            <a:r>
              <a:rPr sz="550" dirty="0">
                <a:latin typeface="Segoe UI"/>
                <a:cs typeface="Segoe UI"/>
              </a:rPr>
              <a:t>Use </a:t>
            </a:r>
            <a:r>
              <a:rPr sz="550" spc="-5" dirty="0">
                <a:latin typeface="Segoe UI"/>
                <a:cs typeface="Segoe UI"/>
              </a:rPr>
              <a:t>Root Cause Analysis </a:t>
            </a:r>
            <a:r>
              <a:rPr sz="550" dirty="0">
                <a:latin typeface="Segoe UI"/>
                <a:cs typeface="Segoe UI"/>
              </a:rPr>
              <a:t>(Asking 3, 5 or </a:t>
            </a:r>
            <a:r>
              <a:rPr sz="550" spc="-5" dirty="0">
                <a:latin typeface="Segoe UI"/>
                <a:cs typeface="Segoe UI"/>
              </a:rPr>
              <a:t>More</a:t>
            </a:r>
            <a:r>
              <a:rPr sz="550" dirty="0">
                <a:latin typeface="Segoe UI"/>
                <a:cs typeface="Segoe UI"/>
              </a:rPr>
              <a:t> Whys)</a:t>
            </a:r>
            <a:endParaRPr sz="550">
              <a:latin typeface="Segoe UI"/>
              <a:cs typeface="Segoe UI"/>
            </a:endParaRPr>
          </a:p>
          <a:p>
            <a:pPr marL="171450" lvl="1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71450" algn="l"/>
              </a:tabLst>
            </a:pPr>
            <a:r>
              <a:rPr sz="550" dirty="0">
                <a:latin typeface="Segoe UI"/>
                <a:cs typeface="Segoe UI"/>
              </a:rPr>
              <a:t>Understand </a:t>
            </a:r>
            <a:r>
              <a:rPr sz="550" spc="-5" dirty="0">
                <a:latin typeface="Segoe UI"/>
                <a:cs typeface="Segoe UI"/>
              </a:rPr>
              <a:t>and </a:t>
            </a:r>
            <a:r>
              <a:rPr sz="550" dirty="0">
                <a:latin typeface="Segoe UI"/>
                <a:cs typeface="Segoe UI"/>
              </a:rPr>
              <a:t>Respond to </a:t>
            </a:r>
            <a:r>
              <a:rPr sz="550" spc="-5" dirty="0">
                <a:latin typeface="Segoe UI"/>
                <a:cs typeface="Segoe UI"/>
              </a:rPr>
              <a:t>Parties’ Conflict Styles</a:t>
            </a:r>
            <a:endParaRPr sz="550">
              <a:latin typeface="Segoe UI"/>
              <a:cs typeface="Segoe UI"/>
            </a:endParaRPr>
          </a:p>
          <a:p>
            <a:pPr marL="171450" lvl="1" indent="-5334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Remind Parties’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Their</a:t>
            </a:r>
            <a:r>
              <a:rPr sz="55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B.A.T.N.A.s</a:t>
            </a:r>
            <a:endParaRPr sz="550">
              <a:latin typeface="Segoe UI"/>
              <a:cs typeface="Segoe UI"/>
            </a:endParaRPr>
          </a:p>
          <a:p>
            <a:pPr marL="171450" lvl="1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10" dirty="0">
                <a:latin typeface="Segoe UI"/>
                <a:cs typeface="Segoe UI"/>
              </a:rPr>
              <a:t>Facilitate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Conversation </a:t>
            </a:r>
            <a:r>
              <a:rPr sz="550" dirty="0">
                <a:latin typeface="Segoe UI"/>
                <a:cs typeface="Segoe UI"/>
              </a:rPr>
              <a:t>&amp; Guide the</a:t>
            </a:r>
            <a:r>
              <a:rPr sz="550" spc="2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Process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3409" y="1151001"/>
            <a:ext cx="138874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Negotiation</a:t>
            </a:r>
            <a:r>
              <a:rPr sz="1000" spc="-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(continued)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930351" y="3844289"/>
            <a:ext cx="1816735" cy="283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280"/>
              </a:lnSpc>
              <a:spcBef>
                <a:spcPts val="105"/>
              </a:spcBef>
            </a:pPr>
            <a:r>
              <a:rPr sz="1100" dirty="0">
                <a:latin typeface="Segoe UI"/>
                <a:cs typeface="Segoe UI"/>
              </a:rPr>
              <a:t>The </a:t>
            </a:r>
            <a:r>
              <a:rPr sz="1100" spc="5" dirty="0">
                <a:latin typeface="Segoe UI"/>
                <a:cs typeface="Segoe UI"/>
              </a:rPr>
              <a:t>Theory </a:t>
            </a:r>
            <a:r>
              <a:rPr sz="1100" spc="-15" dirty="0">
                <a:latin typeface="Segoe UI"/>
                <a:cs typeface="Segoe UI"/>
              </a:rPr>
              <a:t>of </a:t>
            </a:r>
            <a:r>
              <a:rPr sz="1100" spc="-5" dirty="0">
                <a:latin typeface="Segoe UI"/>
                <a:cs typeface="Segoe UI"/>
              </a:rPr>
              <a:t>Asking</a:t>
            </a:r>
            <a:r>
              <a:rPr sz="1100" spc="-15" dirty="0">
                <a:latin typeface="Segoe UI"/>
                <a:cs typeface="Segoe UI"/>
              </a:rPr>
              <a:t> </a:t>
            </a:r>
            <a:r>
              <a:rPr sz="1100" spc="-10" dirty="0">
                <a:latin typeface="Segoe UI"/>
                <a:cs typeface="Segoe UI"/>
              </a:rPr>
              <a:t>“Why?”</a:t>
            </a:r>
            <a:endParaRPr sz="1100">
              <a:latin typeface="Segoe UI"/>
              <a:cs typeface="Segoe UI"/>
            </a:endParaRPr>
          </a:p>
          <a:p>
            <a:pPr algn="ctr">
              <a:lnSpc>
                <a:spcPts val="740"/>
              </a:lnSpc>
            </a:pPr>
            <a:r>
              <a:rPr sz="650" spc="-10" dirty="0">
                <a:latin typeface="Segoe UI"/>
                <a:cs typeface="Segoe UI"/>
              </a:rPr>
              <a:t>Three, </a:t>
            </a:r>
            <a:r>
              <a:rPr sz="650" spc="-5" dirty="0">
                <a:latin typeface="Segoe UI"/>
                <a:cs typeface="Segoe UI"/>
              </a:rPr>
              <a:t>Five, or </a:t>
            </a:r>
            <a:r>
              <a:rPr sz="650" spc="-10" dirty="0">
                <a:latin typeface="Segoe UI"/>
                <a:cs typeface="Segoe UI"/>
              </a:rPr>
              <a:t>More</a:t>
            </a:r>
            <a:r>
              <a:rPr sz="650" spc="-4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Times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614" y="4192625"/>
            <a:ext cx="1816100" cy="353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>
              <a:lnSpc>
                <a:spcPct val="115999"/>
              </a:lnSpc>
              <a:spcBef>
                <a:spcPts val="100"/>
              </a:spcBef>
            </a:pPr>
            <a:r>
              <a:rPr sz="500" dirty="0">
                <a:solidFill>
                  <a:srgbClr val="292929"/>
                </a:solidFill>
                <a:latin typeface="Calibri"/>
                <a:cs typeface="Calibri"/>
              </a:rPr>
              <a:t>In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behavioral </a:t>
            </a:r>
            <a:r>
              <a:rPr sz="500" i="1" spc="-5" dirty="0">
                <a:solidFill>
                  <a:srgbClr val="292929"/>
                </a:solidFill>
                <a:latin typeface="Calibri"/>
                <a:cs typeface="Calibri"/>
              </a:rPr>
              <a:t>psychology </a:t>
            </a:r>
            <a:r>
              <a:rPr sz="500" dirty="0">
                <a:solidFill>
                  <a:srgbClr val="292929"/>
                </a:solidFill>
                <a:latin typeface="Calibri"/>
                <a:cs typeface="Calibri"/>
              </a:rPr>
              <a:t>we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are using </a:t>
            </a:r>
            <a:r>
              <a:rPr sz="500" b="1" dirty="0">
                <a:solidFill>
                  <a:srgbClr val="292929"/>
                </a:solidFill>
                <a:latin typeface="Calibri"/>
                <a:cs typeface="Calibri"/>
              </a:rPr>
              <a:t>techniques </a:t>
            </a:r>
            <a:r>
              <a:rPr sz="500" dirty="0">
                <a:solidFill>
                  <a:srgbClr val="292929"/>
                </a:solidFill>
                <a:latin typeface="Calibri"/>
                <a:cs typeface="Calibri"/>
              </a:rPr>
              <a:t>to get a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person </a:t>
            </a:r>
            <a:r>
              <a:rPr sz="500" b="1" spc="5" dirty="0">
                <a:solidFill>
                  <a:srgbClr val="292929"/>
                </a:solidFill>
                <a:latin typeface="Calibri"/>
                <a:cs typeface="Calibri"/>
              </a:rPr>
              <a:t>to  </a:t>
            </a:r>
            <a:r>
              <a:rPr sz="500" b="1" spc="-5" dirty="0">
                <a:solidFill>
                  <a:srgbClr val="292929"/>
                </a:solidFill>
                <a:latin typeface="Calibri"/>
                <a:cs typeface="Calibri"/>
              </a:rPr>
              <a:t>tell </a:t>
            </a:r>
            <a:r>
              <a:rPr sz="500" b="1" dirty="0">
                <a:solidFill>
                  <a:srgbClr val="292929"/>
                </a:solidFill>
                <a:latin typeface="Calibri"/>
                <a:cs typeface="Calibri"/>
              </a:rPr>
              <a:t>us </a:t>
            </a:r>
            <a:r>
              <a:rPr sz="500" b="1" spc="5" dirty="0">
                <a:solidFill>
                  <a:srgbClr val="292929"/>
                </a:solidFill>
                <a:latin typeface="Calibri"/>
                <a:cs typeface="Calibri"/>
              </a:rPr>
              <a:t>the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underlying factor(s) of </a:t>
            </a:r>
            <a:r>
              <a:rPr sz="500" dirty="0">
                <a:solidFill>
                  <a:srgbClr val="292929"/>
                </a:solidFill>
                <a:latin typeface="Calibri"/>
                <a:cs typeface="Calibri"/>
              </a:rPr>
              <a:t>a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specific position </a:t>
            </a:r>
            <a:r>
              <a:rPr sz="500" dirty="0">
                <a:solidFill>
                  <a:srgbClr val="292929"/>
                </a:solidFill>
                <a:latin typeface="Calibri"/>
                <a:cs typeface="Calibri"/>
              </a:rPr>
              <a:t>they</a:t>
            </a:r>
            <a:r>
              <a:rPr sz="500" spc="3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500" spc="-5" dirty="0">
                <a:solidFill>
                  <a:srgbClr val="292929"/>
                </a:solidFill>
                <a:latin typeface="Calibri"/>
                <a:cs typeface="Calibri"/>
              </a:rPr>
              <a:t>hold.</a:t>
            </a:r>
            <a:endParaRPr sz="500">
              <a:latin typeface="Calibri"/>
              <a:cs typeface="Calibri"/>
            </a:endParaRPr>
          </a:p>
          <a:p>
            <a:pPr marL="12700" marR="5080">
              <a:lnSpc>
                <a:spcPct val="111400"/>
              </a:lnSpc>
              <a:spcBef>
                <a:spcPts val="254"/>
              </a:spcBef>
            </a:pPr>
            <a:r>
              <a:rPr sz="350" spc="-5" dirty="0">
                <a:latin typeface="Segoe UI"/>
                <a:cs typeface="Segoe UI"/>
                <a:hlinkClick r:id="rId7"/>
              </a:rPr>
              <a:t>https://medium.com/@kiyanadunlock/root-cause-analysis-psychology-vs-iterating-through- </a:t>
            </a:r>
            <a:r>
              <a:rPr sz="350" spc="-5" dirty="0">
                <a:latin typeface="Segoe UI"/>
                <a:cs typeface="Segoe UI"/>
              </a:rPr>
              <a:t> hashes-programming-62798df1bc03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9177" y="4622419"/>
            <a:ext cx="1637664" cy="165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sz="450" dirty="0">
                <a:latin typeface="Calibri"/>
                <a:cs typeface="Calibri"/>
              </a:rPr>
              <a:t>I think it might help [name of other </a:t>
            </a:r>
            <a:r>
              <a:rPr sz="450" spc="-5" dirty="0">
                <a:latin typeface="Calibri"/>
                <a:cs typeface="Calibri"/>
              </a:rPr>
              <a:t>party] understand your </a:t>
            </a:r>
            <a:r>
              <a:rPr sz="450" dirty="0">
                <a:latin typeface="Calibri"/>
                <a:cs typeface="Calibri"/>
              </a:rPr>
              <a:t>position  better if </a:t>
            </a:r>
            <a:r>
              <a:rPr sz="450" spc="-5" dirty="0">
                <a:latin typeface="Calibri"/>
                <a:cs typeface="Calibri"/>
              </a:rPr>
              <a:t>you </a:t>
            </a:r>
            <a:r>
              <a:rPr sz="450" dirty="0">
                <a:latin typeface="Calibri"/>
                <a:cs typeface="Calibri"/>
              </a:rPr>
              <a:t>could talk </a:t>
            </a:r>
            <a:r>
              <a:rPr sz="450" spc="-5" dirty="0">
                <a:latin typeface="Calibri"/>
                <a:cs typeface="Calibri"/>
              </a:rPr>
              <a:t>about </a:t>
            </a:r>
            <a:r>
              <a:rPr sz="450" dirty="0">
                <a:latin typeface="Calibri"/>
                <a:cs typeface="Calibri"/>
              </a:rPr>
              <a:t>WHY </a:t>
            </a:r>
            <a:r>
              <a:rPr sz="450" spc="-5" dirty="0">
                <a:latin typeface="Calibri"/>
                <a:cs typeface="Calibri"/>
              </a:rPr>
              <a:t>you </a:t>
            </a:r>
            <a:r>
              <a:rPr sz="450" dirty="0">
                <a:latin typeface="Calibri"/>
                <a:cs typeface="Calibri"/>
              </a:rPr>
              <a:t>believe this / </a:t>
            </a:r>
            <a:r>
              <a:rPr sz="450" spc="-5" dirty="0">
                <a:latin typeface="Calibri"/>
                <a:cs typeface="Calibri"/>
              </a:rPr>
              <a:t>feel </a:t>
            </a:r>
            <a:r>
              <a:rPr sz="450" dirty="0">
                <a:latin typeface="Calibri"/>
                <a:cs typeface="Calibri"/>
              </a:rPr>
              <a:t>this</a:t>
            </a:r>
            <a:r>
              <a:rPr sz="450" spc="55" dirty="0">
                <a:latin typeface="Calibri"/>
                <a:cs typeface="Calibri"/>
              </a:rPr>
              <a:t> </a:t>
            </a:r>
            <a:r>
              <a:rPr sz="450" spc="-15" dirty="0">
                <a:latin typeface="Calibri"/>
                <a:cs typeface="Calibri"/>
              </a:rPr>
              <a:t>way.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9177" y="4832730"/>
            <a:ext cx="1772285" cy="95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5" dirty="0">
                <a:latin typeface="Calibri"/>
                <a:cs typeface="Calibri"/>
              </a:rPr>
              <a:t>Can you </a:t>
            </a:r>
            <a:r>
              <a:rPr sz="450" dirty="0">
                <a:latin typeface="Calibri"/>
                <a:cs typeface="Calibri"/>
              </a:rPr>
              <a:t>tell us a bit </a:t>
            </a:r>
            <a:r>
              <a:rPr sz="450" spc="-5" dirty="0">
                <a:latin typeface="Calibri"/>
                <a:cs typeface="Calibri"/>
              </a:rPr>
              <a:t>more about </a:t>
            </a:r>
            <a:r>
              <a:rPr sz="450" dirty="0">
                <a:latin typeface="Calibri"/>
                <a:cs typeface="Calibri"/>
              </a:rPr>
              <a:t>WHY [insert </a:t>
            </a:r>
            <a:r>
              <a:rPr sz="450" spc="-5" dirty="0">
                <a:latin typeface="Calibri"/>
                <a:cs typeface="Calibri"/>
              </a:rPr>
              <a:t>answer] </a:t>
            </a:r>
            <a:r>
              <a:rPr sz="450" dirty="0">
                <a:latin typeface="Calibri"/>
                <a:cs typeface="Calibri"/>
              </a:rPr>
              <a:t>is </a:t>
            </a:r>
            <a:r>
              <a:rPr sz="450" spc="-5" dirty="0">
                <a:latin typeface="Calibri"/>
                <a:cs typeface="Calibri"/>
              </a:rPr>
              <a:t>important </a:t>
            </a:r>
            <a:r>
              <a:rPr sz="450" dirty="0">
                <a:latin typeface="Calibri"/>
                <a:cs typeface="Calibri"/>
              </a:rPr>
              <a:t>to</a:t>
            </a:r>
            <a:r>
              <a:rPr sz="450" spc="60" dirty="0">
                <a:latin typeface="Calibri"/>
                <a:cs typeface="Calibri"/>
              </a:rPr>
              <a:t> </a:t>
            </a:r>
            <a:r>
              <a:rPr sz="450" spc="-5" dirty="0">
                <a:latin typeface="Calibri"/>
                <a:cs typeface="Calibri"/>
              </a:rPr>
              <a:t>you?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89177" y="4972939"/>
            <a:ext cx="1722755" cy="235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sz="450" dirty="0">
                <a:latin typeface="Calibri"/>
                <a:cs typeface="Calibri"/>
              </a:rPr>
              <a:t>I hear how </a:t>
            </a:r>
            <a:r>
              <a:rPr sz="450" spc="-5" dirty="0">
                <a:latin typeface="Calibri"/>
                <a:cs typeface="Calibri"/>
              </a:rPr>
              <a:t>important </a:t>
            </a:r>
            <a:r>
              <a:rPr sz="450" dirty="0">
                <a:latin typeface="Calibri"/>
                <a:cs typeface="Calibri"/>
              </a:rPr>
              <a:t>[insert </a:t>
            </a:r>
            <a:r>
              <a:rPr sz="450" spc="-5" dirty="0">
                <a:latin typeface="Calibri"/>
                <a:cs typeface="Calibri"/>
              </a:rPr>
              <a:t>answer] </a:t>
            </a:r>
            <a:r>
              <a:rPr sz="450" dirty="0">
                <a:latin typeface="Calibri"/>
                <a:cs typeface="Calibri"/>
              </a:rPr>
              <a:t>is </a:t>
            </a:r>
            <a:r>
              <a:rPr sz="450" spc="-5" dirty="0">
                <a:latin typeface="Calibri"/>
                <a:cs typeface="Calibri"/>
              </a:rPr>
              <a:t>for you, </a:t>
            </a:r>
            <a:r>
              <a:rPr sz="450" dirty="0">
                <a:latin typeface="Calibri"/>
                <a:cs typeface="Calibri"/>
              </a:rPr>
              <a:t>can </a:t>
            </a:r>
            <a:r>
              <a:rPr sz="450" spc="-5" dirty="0">
                <a:latin typeface="Calibri"/>
                <a:cs typeface="Calibri"/>
              </a:rPr>
              <a:t>you say </a:t>
            </a:r>
            <a:r>
              <a:rPr sz="450" dirty="0">
                <a:latin typeface="Calibri"/>
                <a:cs typeface="Calibri"/>
              </a:rPr>
              <a:t>a bit </a:t>
            </a:r>
            <a:r>
              <a:rPr sz="450" spc="-5" dirty="0">
                <a:latin typeface="Calibri"/>
                <a:cs typeface="Calibri"/>
              </a:rPr>
              <a:t>more  about </a:t>
            </a:r>
            <a:r>
              <a:rPr sz="450" dirty="0">
                <a:latin typeface="Calibri"/>
                <a:cs typeface="Calibri"/>
              </a:rPr>
              <a:t>WHY it </a:t>
            </a:r>
            <a:r>
              <a:rPr sz="450" spc="-5" dirty="0">
                <a:latin typeface="Calibri"/>
                <a:cs typeface="Calibri"/>
              </a:rPr>
              <a:t>matters </a:t>
            </a:r>
            <a:r>
              <a:rPr sz="450" dirty="0">
                <a:latin typeface="Calibri"/>
                <a:cs typeface="Calibri"/>
              </a:rPr>
              <a:t>so </a:t>
            </a:r>
            <a:r>
              <a:rPr sz="450" spc="-5" dirty="0">
                <a:latin typeface="Calibri"/>
                <a:cs typeface="Calibri"/>
              </a:rPr>
              <a:t>much </a:t>
            </a:r>
            <a:r>
              <a:rPr sz="450" dirty="0">
                <a:latin typeface="Calibri"/>
                <a:cs typeface="Calibri"/>
              </a:rPr>
              <a:t>or how </a:t>
            </a:r>
            <a:r>
              <a:rPr sz="450" spc="-5" dirty="0">
                <a:latin typeface="Calibri"/>
                <a:cs typeface="Calibri"/>
              </a:rPr>
              <a:t>knowing </a:t>
            </a:r>
            <a:r>
              <a:rPr sz="450" dirty="0">
                <a:latin typeface="Calibri"/>
                <a:cs typeface="Calibri"/>
              </a:rPr>
              <a:t>this might help us </a:t>
            </a:r>
            <a:r>
              <a:rPr sz="450" spc="-5" dirty="0">
                <a:latin typeface="Calibri"/>
                <a:cs typeface="Calibri"/>
              </a:rPr>
              <a:t>move  forward?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3779520"/>
            <a:ext cx="803148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66935"/>
            <a:ext cx="590000" cy="11944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3639311" y="4951272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57629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5" h="1203960">
                <a:moveTo>
                  <a:pt x="0" y="0"/>
                </a:moveTo>
                <a:lnTo>
                  <a:pt x="0" y="23977"/>
                </a:lnTo>
                <a:lnTo>
                  <a:pt x="582900" y="1203801"/>
                </a:lnTo>
                <a:lnTo>
                  <a:pt x="594622" y="12038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57929" y="3879850"/>
            <a:ext cx="2287270" cy="619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040"/>
              </a:lnSpc>
              <a:spcBef>
                <a:spcPts val="125"/>
              </a:spcBef>
            </a:pPr>
            <a:r>
              <a:rPr sz="900" spc="5" dirty="0">
                <a:latin typeface="Segoe UI"/>
                <a:cs typeface="Segoe UI"/>
              </a:rPr>
              <a:t>Best Alternative </a:t>
            </a:r>
            <a:r>
              <a:rPr sz="900" spc="-40" dirty="0">
                <a:latin typeface="Segoe UI"/>
                <a:cs typeface="Segoe UI"/>
              </a:rPr>
              <a:t>To </a:t>
            </a:r>
            <a:r>
              <a:rPr sz="900" spc="10" dirty="0">
                <a:latin typeface="Segoe UI"/>
                <a:cs typeface="Segoe UI"/>
              </a:rPr>
              <a:t>a </a:t>
            </a:r>
            <a:r>
              <a:rPr sz="900" spc="5" dirty="0">
                <a:latin typeface="Segoe UI"/>
                <a:cs typeface="Segoe UI"/>
              </a:rPr>
              <a:t>Negotiated</a:t>
            </a:r>
            <a:r>
              <a:rPr sz="900" spc="10" dirty="0">
                <a:latin typeface="Segoe UI"/>
                <a:cs typeface="Segoe UI"/>
              </a:rPr>
              <a:t> </a:t>
            </a:r>
            <a:r>
              <a:rPr sz="900" spc="5" dirty="0">
                <a:latin typeface="Segoe UI"/>
                <a:cs typeface="Segoe UI"/>
              </a:rPr>
              <a:t>Agreement</a:t>
            </a:r>
            <a:endParaRPr sz="900">
              <a:latin typeface="Segoe UI"/>
              <a:cs typeface="Segoe UI"/>
            </a:endParaRPr>
          </a:p>
          <a:p>
            <a:pPr marL="635" algn="ctr">
              <a:lnSpc>
                <a:spcPts val="1040"/>
              </a:lnSpc>
            </a:pPr>
            <a:r>
              <a:rPr sz="900" i="1" spc="-5" dirty="0">
                <a:latin typeface="Segoe UI"/>
                <a:cs typeface="Segoe UI"/>
              </a:rPr>
              <a:t>BATNA</a:t>
            </a:r>
            <a:endParaRPr sz="900">
              <a:latin typeface="Segoe UI"/>
              <a:cs typeface="Segoe UI"/>
            </a:endParaRPr>
          </a:p>
          <a:p>
            <a:pPr marL="359410" marR="52069">
              <a:lnSpc>
                <a:spcPct val="97300"/>
              </a:lnSpc>
              <a:spcBef>
                <a:spcPts val="525"/>
              </a:spcBef>
            </a:pPr>
            <a:r>
              <a:rPr sz="700" spc="5" dirty="0">
                <a:latin typeface="Segoe UI"/>
                <a:cs typeface="Segoe UI"/>
              </a:rPr>
              <a:t>Parties end </a:t>
            </a:r>
            <a:r>
              <a:rPr sz="700" spc="10" dirty="0">
                <a:latin typeface="Segoe UI"/>
                <a:cs typeface="Segoe UI"/>
              </a:rPr>
              <a:t>up </a:t>
            </a:r>
            <a:r>
              <a:rPr sz="700" i="1" spc="-20" dirty="0">
                <a:latin typeface="Segoe UI"/>
                <a:cs typeface="Segoe UI"/>
              </a:rPr>
              <a:t>“. </a:t>
            </a:r>
            <a:r>
              <a:rPr sz="700" i="1" dirty="0">
                <a:latin typeface="Segoe UI"/>
                <a:cs typeface="Segoe UI"/>
              </a:rPr>
              <a:t>. . </a:t>
            </a:r>
            <a:r>
              <a:rPr sz="700" i="1" spc="5" dirty="0">
                <a:latin typeface="Segoe UI"/>
                <a:cs typeface="Segoe UI"/>
              </a:rPr>
              <a:t>better through </a:t>
            </a:r>
            <a:r>
              <a:rPr sz="700" i="1" spc="10" dirty="0">
                <a:latin typeface="Segoe UI"/>
                <a:cs typeface="Segoe UI"/>
              </a:rPr>
              <a:t>an  agreement </a:t>
            </a:r>
            <a:r>
              <a:rPr sz="700" i="1" spc="5" dirty="0">
                <a:latin typeface="Segoe UI"/>
                <a:cs typeface="Segoe UI"/>
              </a:rPr>
              <a:t>than they could</a:t>
            </a:r>
            <a:r>
              <a:rPr sz="700" i="1" spc="-135" dirty="0">
                <a:latin typeface="Segoe UI"/>
                <a:cs typeface="Segoe UI"/>
              </a:rPr>
              <a:t> </a:t>
            </a:r>
            <a:r>
              <a:rPr sz="700" i="1" spc="-5" dirty="0">
                <a:latin typeface="Segoe UI"/>
                <a:cs typeface="Segoe UI"/>
              </a:rPr>
              <a:t>otherwise</a:t>
            </a:r>
            <a:r>
              <a:rPr sz="700" spc="-5" dirty="0">
                <a:latin typeface="Segoe UI"/>
                <a:cs typeface="Segoe UI"/>
              </a:rPr>
              <a:t>.” </a:t>
            </a:r>
            <a:r>
              <a:rPr sz="350" i="1" spc="5" dirty="0">
                <a:latin typeface="Segoe UI"/>
                <a:cs typeface="Segoe UI"/>
              </a:rPr>
              <a:t>The </a:t>
            </a:r>
            <a:r>
              <a:rPr sz="350" i="1" spc="10" dirty="0">
                <a:latin typeface="Segoe UI"/>
                <a:cs typeface="Segoe UI"/>
              </a:rPr>
              <a:t>Handbook </a:t>
            </a:r>
            <a:r>
              <a:rPr sz="350" i="1" dirty="0">
                <a:latin typeface="Segoe UI"/>
                <a:cs typeface="Segoe UI"/>
              </a:rPr>
              <a:t>of  </a:t>
            </a:r>
            <a:r>
              <a:rPr sz="350" i="1" spc="5" dirty="0">
                <a:latin typeface="Segoe UI"/>
                <a:cs typeface="Segoe UI"/>
              </a:rPr>
              <a:t>Dispute</a:t>
            </a:r>
            <a:r>
              <a:rPr sz="350" i="1" dirty="0">
                <a:latin typeface="Segoe UI"/>
                <a:cs typeface="Segoe UI"/>
              </a:rPr>
              <a:t> Resolution</a:t>
            </a:r>
            <a:r>
              <a:rPr sz="350" dirty="0">
                <a:latin typeface="Segoe UI"/>
                <a:cs typeface="Segoe UI"/>
              </a:rPr>
              <a:t>, </a:t>
            </a:r>
            <a:r>
              <a:rPr sz="350" spc="10" dirty="0">
                <a:latin typeface="Segoe UI"/>
                <a:cs typeface="Segoe UI"/>
              </a:rPr>
              <a:t>M.</a:t>
            </a:r>
            <a:r>
              <a:rPr sz="350" spc="5" dirty="0">
                <a:latin typeface="Segoe UI"/>
                <a:cs typeface="Segoe UI"/>
              </a:rPr>
              <a:t> Moffitt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15" dirty="0">
                <a:latin typeface="Segoe UI"/>
                <a:cs typeface="Segoe UI"/>
              </a:rPr>
              <a:t>&amp;</a:t>
            </a:r>
            <a:r>
              <a:rPr sz="350" spc="10" dirty="0">
                <a:latin typeface="Segoe UI"/>
                <a:cs typeface="Segoe UI"/>
              </a:rPr>
              <a:t> R. Bordone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(2005)</a:t>
            </a:r>
            <a:r>
              <a:rPr sz="350" spc="10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Chapter</a:t>
            </a:r>
            <a:r>
              <a:rPr sz="350" i="1" spc="-20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Eighteen:</a:t>
            </a:r>
            <a:r>
              <a:rPr sz="350" i="1" spc="10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Negotiation</a:t>
            </a:r>
            <a:r>
              <a:rPr sz="350" spc="5" dirty="0">
                <a:latin typeface="Segoe UI"/>
                <a:cs typeface="Segoe UI"/>
              </a:rPr>
              <a:t>,</a:t>
            </a:r>
            <a:r>
              <a:rPr sz="350" spc="-2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B.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Patton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05147" y="4555363"/>
            <a:ext cx="1864360" cy="7315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20"/>
              </a:spcBef>
            </a:pPr>
            <a:r>
              <a:rPr sz="700" dirty="0">
                <a:latin typeface="Segoe UI"/>
                <a:cs typeface="Segoe UI"/>
              </a:rPr>
              <a:t>BATNAs </a:t>
            </a:r>
            <a:r>
              <a:rPr sz="700" spc="5" dirty="0">
                <a:latin typeface="Segoe UI"/>
                <a:cs typeface="Segoe UI"/>
              </a:rPr>
              <a:t>are the parties’</a:t>
            </a:r>
            <a:r>
              <a:rPr sz="700" spc="-65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“walkaway”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819"/>
              </a:lnSpc>
            </a:pPr>
            <a:r>
              <a:rPr sz="700" spc="5" dirty="0">
                <a:latin typeface="Segoe UI"/>
                <a:cs typeface="Segoe UI"/>
              </a:rPr>
              <a:t>alternatives.</a:t>
            </a:r>
            <a:endParaRPr sz="700">
              <a:latin typeface="Segoe UI"/>
              <a:cs typeface="Segoe UI"/>
            </a:endParaRPr>
          </a:p>
          <a:p>
            <a:pPr marL="12700" marR="5080">
              <a:lnSpc>
                <a:spcPts val="800"/>
              </a:lnSpc>
              <a:spcBef>
                <a:spcPts val="695"/>
              </a:spcBef>
            </a:pPr>
            <a:r>
              <a:rPr sz="700" spc="5" dirty="0">
                <a:latin typeface="Segoe UI"/>
                <a:cs typeface="Segoe UI"/>
              </a:rPr>
              <a:t>We should remind parties </a:t>
            </a:r>
            <a:r>
              <a:rPr sz="700" spc="10" dirty="0">
                <a:latin typeface="Segoe UI"/>
                <a:cs typeface="Segoe UI"/>
              </a:rPr>
              <a:t>why we </a:t>
            </a:r>
            <a:r>
              <a:rPr sz="700" spc="5" dirty="0">
                <a:latin typeface="Segoe UI"/>
                <a:cs typeface="Segoe UI"/>
              </a:rPr>
              <a:t>are </a:t>
            </a:r>
            <a:r>
              <a:rPr sz="700" dirty="0">
                <a:latin typeface="Segoe UI"/>
                <a:cs typeface="Segoe UI"/>
              </a:rPr>
              <a:t>here,  </a:t>
            </a:r>
            <a:r>
              <a:rPr sz="700" spc="10" dirty="0">
                <a:latin typeface="Segoe UI"/>
                <a:cs typeface="Segoe UI"/>
              </a:rPr>
              <a:t>why</a:t>
            </a:r>
            <a:r>
              <a:rPr sz="700" spc="-20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they</a:t>
            </a:r>
            <a:r>
              <a:rPr sz="700" spc="-5" dirty="0">
                <a:latin typeface="Segoe UI"/>
                <a:cs typeface="Segoe UI"/>
              </a:rPr>
              <a:t> </a:t>
            </a:r>
            <a:r>
              <a:rPr sz="700" spc="10" dirty="0">
                <a:latin typeface="Segoe UI"/>
                <a:cs typeface="Segoe UI"/>
              </a:rPr>
              <a:t>chose</a:t>
            </a:r>
            <a:r>
              <a:rPr sz="700" spc="-15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to</a:t>
            </a:r>
            <a:r>
              <a:rPr sz="700" spc="-20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participate—to</a:t>
            </a:r>
            <a:r>
              <a:rPr sz="700" spc="-50" dirty="0">
                <a:latin typeface="Segoe UI"/>
                <a:cs typeface="Segoe UI"/>
              </a:rPr>
              <a:t> </a:t>
            </a:r>
            <a:r>
              <a:rPr sz="700" spc="10" dirty="0">
                <a:latin typeface="Segoe UI"/>
                <a:cs typeface="Segoe UI"/>
              </a:rPr>
              <a:t>try</a:t>
            </a:r>
            <a:r>
              <a:rPr sz="700" spc="-5" dirty="0">
                <a:latin typeface="Segoe UI"/>
                <a:cs typeface="Segoe UI"/>
              </a:rPr>
              <a:t> </a:t>
            </a:r>
            <a:r>
              <a:rPr sz="700" spc="10" dirty="0">
                <a:latin typeface="Segoe UI"/>
                <a:cs typeface="Segoe UI"/>
              </a:rPr>
              <a:t>and</a:t>
            </a:r>
            <a:r>
              <a:rPr sz="700" spc="-20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find  </a:t>
            </a:r>
            <a:r>
              <a:rPr sz="700" spc="10" dirty="0">
                <a:latin typeface="Segoe UI"/>
                <a:cs typeface="Segoe UI"/>
              </a:rPr>
              <a:t>a </a:t>
            </a:r>
            <a:r>
              <a:rPr sz="700" spc="5" dirty="0">
                <a:latin typeface="Segoe UI"/>
                <a:cs typeface="Segoe UI"/>
              </a:rPr>
              <a:t>better outcome than they </a:t>
            </a:r>
            <a:r>
              <a:rPr sz="700" spc="10" dirty="0">
                <a:latin typeface="Segoe UI"/>
                <a:cs typeface="Segoe UI"/>
              </a:rPr>
              <a:t>could </a:t>
            </a:r>
            <a:r>
              <a:rPr sz="700" spc="5" dirty="0">
                <a:latin typeface="Segoe UI"/>
                <a:cs typeface="Segoe UI"/>
              </a:rPr>
              <a:t>otherwise  find through </a:t>
            </a:r>
            <a:r>
              <a:rPr sz="700" spc="10" dirty="0">
                <a:latin typeface="Segoe UI"/>
                <a:cs typeface="Segoe UI"/>
              </a:rPr>
              <a:t>an </a:t>
            </a:r>
            <a:r>
              <a:rPr sz="700" spc="5" dirty="0">
                <a:latin typeface="Segoe UI"/>
                <a:cs typeface="Segoe UI"/>
              </a:rPr>
              <a:t>alternative</a:t>
            </a:r>
            <a:r>
              <a:rPr sz="700" spc="-114" dirty="0">
                <a:latin typeface="Segoe UI"/>
                <a:cs typeface="Segoe UI"/>
              </a:rPr>
              <a:t> </a:t>
            </a:r>
            <a:r>
              <a:rPr sz="700" dirty="0">
                <a:latin typeface="Segoe UI"/>
                <a:cs typeface="Segoe UI"/>
              </a:rPr>
              <a:t>process.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29" name="object 29" descr="Conflict Styles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66724" y="6453632"/>
            <a:ext cx="81788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Conflict</a:t>
            </a:r>
            <a:r>
              <a:rPr sz="1000" spc="-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Styles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0077" y="6716394"/>
            <a:ext cx="2261870" cy="387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10" dirty="0">
                <a:solidFill>
                  <a:srgbClr val="333333"/>
                </a:solidFill>
                <a:latin typeface="Calibri"/>
                <a:cs typeface="Calibri"/>
              </a:rPr>
              <a:t>Thomas-Kilmann</a:t>
            </a:r>
            <a:r>
              <a:rPr sz="65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Calibri"/>
                <a:cs typeface="Calibri"/>
              </a:rPr>
              <a:t>Conflict</a:t>
            </a:r>
            <a:r>
              <a:rPr sz="65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650" spc="-20" dirty="0">
                <a:solidFill>
                  <a:srgbClr val="333333"/>
                </a:solidFill>
                <a:latin typeface="Calibri"/>
                <a:cs typeface="Calibri"/>
              </a:rPr>
              <a:t>Mode</a:t>
            </a:r>
            <a:r>
              <a:rPr sz="65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650" spc="5" dirty="0">
                <a:solidFill>
                  <a:srgbClr val="333333"/>
                </a:solidFill>
                <a:latin typeface="Calibri"/>
                <a:cs typeface="Calibri"/>
              </a:rPr>
              <a:t>Instrument</a:t>
            </a:r>
            <a:r>
              <a:rPr sz="65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650" spc="10" dirty="0">
                <a:solidFill>
                  <a:srgbClr val="333333"/>
                </a:solidFill>
                <a:latin typeface="Calibri"/>
                <a:cs typeface="Calibri"/>
              </a:rPr>
              <a:t>(TKI)</a:t>
            </a:r>
            <a:endParaRPr sz="650">
              <a:latin typeface="Calibri"/>
              <a:cs typeface="Calibri"/>
            </a:endParaRPr>
          </a:p>
          <a:p>
            <a:pPr marL="31115" marR="5080">
              <a:lnSpc>
                <a:spcPct val="100000"/>
              </a:lnSpc>
              <a:spcBef>
                <a:spcPts val="434"/>
              </a:spcBef>
            </a:pPr>
            <a:r>
              <a:rPr sz="450" spc="15" dirty="0">
                <a:solidFill>
                  <a:srgbClr val="333333"/>
                </a:solidFill>
                <a:latin typeface="Calibri"/>
                <a:cs typeface="Calibri"/>
              </a:rPr>
              <a:t>TKI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assessment identifies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person's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preferred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conflict-handling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style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provides detailed  information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about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how they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can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use the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five different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modes</a:t>
            </a:r>
            <a:r>
              <a:rPr sz="45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effectively:</a:t>
            </a:r>
            <a:endParaRPr sz="450">
              <a:latin typeface="Calibri"/>
              <a:cs typeface="Calibri"/>
            </a:endParaRPr>
          </a:p>
          <a:p>
            <a:pPr marL="31115">
              <a:lnSpc>
                <a:spcPct val="100000"/>
              </a:lnSpc>
              <a:spcBef>
                <a:spcPts val="20"/>
              </a:spcBef>
            </a:pP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(1)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Avoiding,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(2)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Accommodating,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(3)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Compromising,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(4)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Collaborating,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(5)</a:t>
            </a:r>
            <a:r>
              <a:rPr sz="45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Competing.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8975" y="7149465"/>
            <a:ext cx="2111375" cy="165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95"/>
              </a:spcBef>
            </a:pP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The </a:t>
            </a:r>
            <a:r>
              <a:rPr sz="450" spc="15" dirty="0">
                <a:solidFill>
                  <a:srgbClr val="333333"/>
                </a:solidFill>
                <a:latin typeface="Calibri"/>
                <a:cs typeface="Calibri"/>
              </a:rPr>
              <a:t>TKI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model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demonstrates that these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differing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behaviors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are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just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different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modes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of 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communicating.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8975" y="7359777"/>
            <a:ext cx="1311910" cy="375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" indent="-75565">
              <a:lnSpc>
                <a:spcPct val="100000"/>
              </a:lnSpc>
              <a:spcBef>
                <a:spcPts val="105"/>
              </a:spcBef>
              <a:buAutoNum type="arabicParenBoth"/>
              <a:tabLst>
                <a:tab pos="88900" algn="l"/>
              </a:tabLst>
            </a:pP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Avoiding: “Leaving </a:t>
            </a:r>
            <a:r>
              <a:rPr sz="450" spc="-5" dirty="0">
                <a:solidFill>
                  <a:srgbClr val="333333"/>
                </a:solidFill>
                <a:latin typeface="Calibri"/>
                <a:cs typeface="Calibri"/>
              </a:rPr>
              <a:t>Well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Enough</a:t>
            </a:r>
            <a:r>
              <a:rPr sz="45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Alone”</a:t>
            </a:r>
            <a:endParaRPr sz="450">
              <a:latin typeface="Calibri"/>
              <a:cs typeface="Calibri"/>
            </a:endParaRPr>
          </a:p>
          <a:p>
            <a:pPr marL="88265" indent="-75565">
              <a:lnSpc>
                <a:spcPct val="100000"/>
              </a:lnSpc>
              <a:spcBef>
                <a:spcPts val="10"/>
              </a:spcBef>
              <a:buAutoNum type="arabicParenBoth"/>
              <a:tabLst>
                <a:tab pos="88900" algn="l"/>
              </a:tabLst>
            </a:pP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Accommodating: “Closure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Through</a:t>
            </a:r>
            <a:r>
              <a:rPr sz="450" spc="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Self-Sacrifice”</a:t>
            </a:r>
            <a:endParaRPr sz="450">
              <a:latin typeface="Calibri"/>
              <a:cs typeface="Calibri"/>
            </a:endParaRPr>
          </a:p>
          <a:p>
            <a:pPr marL="88265" indent="-75565">
              <a:lnSpc>
                <a:spcPct val="100000"/>
              </a:lnSpc>
              <a:spcBef>
                <a:spcPts val="15"/>
              </a:spcBef>
              <a:buAutoNum type="arabicParenBoth"/>
              <a:tabLst>
                <a:tab pos="88900" algn="l"/>
              </a:tabLst>
            </a:pP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Compromising: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“Splitting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5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Difference”</a:t>
            </a:r>
            <a:endParaRPr sz="450">
              <a:latin typeface="Calibri"/>
              <a:cs typeface="Calibri"/>
            </a:endParaRPr>
          </a:p>
          <a:p>
            <a:pPr marL="88265" indent="-75565">
              <a:lnSpc>
                <a:spcPct val="100000"/>
              </a:lnSpc>
              <a:spcBef>
                <a:spcPts val="10"/>
              </a:spcBef>
              <a:buAutoNum type="arabicParenBoth"/>
              <a:tabLst>
                <a:tab pos="88900" algn="l"/>
              </a:tabLst>
            </a:pP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Collaborating: “Two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Heads </a:t>
            </a:r>
            <a:r>
              <a:rPr sz="450" spc="-5" dirty="0">
                <a:solidFill>
                  <a:srgbClr val="333333"/>
                </a:solidFill>
                <a:latin typeface="Calibri"/>
                <a:cs typeface="Calibri"/>
              </a:rPr>
              <a:t>Are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Better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Than</a:t>
            </a:r>
            <a:r>
              <a:rPr sz="45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One”</a:t>
            </a:r>
            <a:endParaRPr sz="450">
              <a:latin typeface="Calibri"/>
              <a:cs typeface="Calibri"/>
            </a:endParaRPr>
          </a:p>
          <a:p>
            <a:pPr marL="88265" indent="-75565">
              <a:lnSpc>
                <a:spcPct val="100000"/>
              </a:lnSpc>
              <a:spcBef>
                <a:spcPts val="10"/>
              </a:spcBef>
              <a:buAutoNum type="arabicParenBoth"/>
              <a:tabLst>
                <a:tab pos="88900" algn="l"/>
              </a:tabLst>
            </a:pP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Competing: </a:t>
            </a:r>
            <a:r>
              <a:rPr sz="450" dirty="0">
                <a:solidFill>
                  <a:srgbClr val="333333"/>
                </a:solidFill>
                <a:latin typeface="Calibri"/>
                <a:cs typeface="Calibri"/>
              </a:rPr>
              <a:t>“I </a:t>
            </a:r>
            <a:r>
              <a:rPr sz="450" spc="10" dirty="0">
                <a:solidFill>
                  <a:srgbClr val="333333"/>
                </a:solidFill>
                <a:latin typeface="Calibri"/>
                <a:cs typeface="Calibri"/>
              </a:rPr>
              <a:t>Know</a:t>
            </a:r>
            <a:r>
              <a:rPr sz="45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50" spc="5" dirty="0">
                <a:solidFill>
                  <a:srgbClr val="333333"/>
                </a:solidFill>
                <a:latin typeface="Calibri"/>
                <a:cs typeface="Calibri"/>
              </a:rPr>
              <a:t>Best”</a:t>
            </a:r>
            <a:endParaRPr sz="4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37743" y="7778877"/>
            <a:ext cx="239585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6319" marR="5080" indent="-1024255">
              <a:lnSpc>
                <a:spcPct val="105000"/>
              </a:lnSpc>
              <a:spcBef>
                <a:spcPts val="95"/>
              </a:spcBef>
            </a:pP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https://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  <a:hlinkClick r:id="rId10"/>
              </a:rPr>
              <a:t>www.usgs.gov/about/organization/science-support/human-capital/thomas-kilmann-conflict-mode-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 instrument-tki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7" name="object 37" descr="TKI Conflict Styles (Continued)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53409" y="6692645"/>
            <a:ext cx="2517140" cy="1151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6990">
              <a:lnSpc>
                <a:spcPct val="118800"/>
              </a:lnSpc>
              <a:spcBef>
                <a:spcPts val="100"/>
              </a:spcBef>
              <a:buAutoNum type="arabicParenBoth"/>
              <a:tabLst>
                <a:tab pos="81280" algn="l"/>
              </a:tabLst>
            </a:pP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Avoiding:</a:t>
            </a:r>
            <a:r>
              <a:rPr sz="400" spc="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Appropriate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when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issue</a:t>
            </a:r>
            <a:r>
              <a:rPr sz="4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trivial,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relationship</a:t>
            </a:r>
            <a:r>
              <a:rPr sz="4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not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important,</a:t>
            </a:r>
            <a:r>
              <a:rPr sz="4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time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short.</a:t>
            </a:r>
            <a:r>
              <a:rPr sz="400" spc="6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Inappropriate  when the relationship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important, negative feelings will linger, parties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would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benefit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from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productive  confrontation.</a:t>
            </a:r>
            <a:endParaRPr sz="400">
              <a:latin typeface="Calibri"/>
              <a:cs typeface="Calibri"/>
            </a:endParaRPr>
          </a:p>
          <a:p>
            <a:pPr marL="12700" marR="12700">
              <a:lnSpc>
                <a:spcPct val="118700"/>
              </a:lnSpc>
              <a:spcBef>
                <a:spcPts val="225"/>
              </a:spcBef>
              <a:buAutoNum type="arabicParenBoth"/>
              <a:tabLst>
                <a:tab pos="81280" algn="l"/>
              </a:tabLst>
            </a:pP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Accommodating: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Appropriate</a:t>
            </a:r>
            <a:r>
              <a:rPr sz="4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when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party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doesn’t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care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much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about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issue,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seeking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harmony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credit,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 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party realizes they are wrong. Inappropriate when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party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likely to harbor resentment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there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 an 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opportunity to</a:t>
            </a:r>
            <a:r>
              <a:rPr sz="400" spc="-6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collaborate.</a:t>
            </a:r>
            <a:endParaRPr sz="400">
              <a:latin typeface="Calibri"/>
              <a:cs typeface="Calibri"/>
            </a:endParaRPr>
          </a:p>
          <a:p>
            <a:pPr marL="12700" marR="5080">
              <a:lnSpc>
                <a:spcPct val="117500"/>
              </a:lnSpc>
              <a:spcBef>
                <a:spcPts val="225"/>
              </a:spcBef>
              <a:buAutoNum type="arabicParenBoth"/>
              <a:tabLst>
                <a:tab pos="81280" algn="l"/>
              </a:tabLst>
            </a:pP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Compromising: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Appropriate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when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cooperation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important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but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time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limited,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finding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solution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better</a:t>
            </a:r>
            <a:r>
              <a:rPr sz="4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than 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stalemate,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efforts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to collaborate are not met with reciprocal 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effort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Inappropriate when finding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more  creative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solution.</a:t>
            </a:r>
            <a:endParaRPr sz="400">
              <a:latin typeface="Calibri"/>
              <a:cs typeface="Calibri"/>
            </a:endParaRPr>
          </a:p>
          <a:p>
            <a:pPr marL="12700" marR="46990">
              <a:lnSpc>
                <a:spcPct val="117500"/>
              </a:lnSpc>
              <a:spcBef>
                <a:spcPts val="240"/>
              </a:spcBef>
              <a:buAutoNum type="arabicParenBoth"/>
              <a:tabLst>
                <a:tab pos="81280" algn="l"/>
              </a:tabLst>
            </a:pP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Collaborating: Appropriate when issues, relationship,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mutually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beneficial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outcome is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important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 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parties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4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reasonable</a:t>
            </a:r>
            <a:r>
              <a:rPr sz="4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about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their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hopes.</a:t>
            </a:r>
            <a:r>
              <a:rPr sz="400" spc="7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Inappropriate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when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time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short,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issues</a:t>
            </a:r>
            <a:r>
              <a:rPr sz="4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400" spc="-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unimportant,</a:t>
            </a:r>
            <a:r>
              <a:rPr sz="400" spc="-3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goals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of 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one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party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unjustifiable,</a:t>
            </a:r>
            <a:r>
              <a:rPr sz="400" spc="-5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the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relationship</a:t>
            </a:r>
            <a:r>
              <a:rPr sz="400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of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secondary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or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no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importance.</a:t>
            </a:r>
            <a:endParaRPr sz="400">
              <a:latin typeface="Calibri"/>
              <a:cs typeface="Calibri"/>
            </a:endParaRPr>
          </a:p>
          <a:p>
            <a:pPr marL="12700" marR="97790">
              <a:lnSpc>
                <a:spcPct val="120000"/>
              </a:lnSpc>
              <a:spcBef>
                <a:spcPts val="215"/>
              </a:spcBef>
              <a:buAutoNum type="arabicParenBoth"/>
              <a:tabLst>
                <a:tab pos="81280" algn="l"/>
              </a:tabLst>
            </a:pP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Competing: Appropriate when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emergency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looms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or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party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 actually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right. Inappropriate when 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collaboration</a:t>
            </a:r>
            <a:r>
              <a:rPr sz="4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has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not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yet</a:t>
            </a:r>
            <a:r>
              <a:rPr sz="400" spc="-1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been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attempted,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buy-in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from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others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is</a:t>
            </a:r>
            <a:r>
              <a:rPr sz="400" spc="-1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important,</a:t>
            </a:r>
            <a:r>
              <a:rPr sz="400" spc="-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and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long-term</a:t>
            </a:r>
            <a:r>
              <a:rPr sz="4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5" dirty="0">
                <a:solidFill>
                  <a:srgbClr val="333333"/>
                </a:solidFill>
                <a:latin typeface="Calibri"/>
                <a:cs typeface="Calibri"/>
              </a:rPr>
              <a:t>gains</a:t>
            </a:r>
            <a:r>
              <a:rPr sz="400" spc="-2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10" dirty="0">
                <a:solidFill>
                  <a:srgbClr val="333333"/>
                </a:solidFill>
                <a:latin typeface="Calibri"/>
                <a:cs typeface="Calibri"/>
              </a:rPr>
              <a:t>are</a:t>
            </a:r>
            <a:r>
              <a:rPr sz="400" spc="-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20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333333"/>
                </a:solidFill>
                <a:latin typeface="Calibri"/>
                <a:cs typeface="Calibri"/>
              </a:rPr>
              <a:t>priority.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53409" y="6486525"/>
            <a:ext cx="1113790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solidFill>
                  <a:srgbClr val="FFFFFF"/>
                </a:solidFill>
                <a:latin typeface="Segoe UI"/>
                <a:cs typeface="Segoe UI"/>
              </a:rPr>
              <a:t>TKI Conflict </a:t>
            </a:r>
            <a:r>
              <a:rPr sz="650" spc="-10" dirty="0">
                <a:solidFill>
                  <a:srgbClr val="FFFFFF"/>
                </a:solidFill>
                <a:latin typeface="Segoe UI"/>
                <a:cs typeface="Segoe UI"/>
              </a:rPr>
              <a:t>Styles</a:t>
            </a:r>
            <a:r>
              <a:rPr sz="650" spc="-6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650" spc="-5" dirty="0">
                <a:solidFill>
                  <a:srgbClr val="FFFFFF"/>
                </a:solidFill>
                <a:latin typeface="Segoe UI"/>
                <a:cs typeface="Segoe UI"/>
              </a:rPr>
              <a:t>(Continued)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79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80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81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82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6" name="Title 45">
            <a:extLst>
              <a:ext uri="{FF2B5EF4-FFF2-40B4-BE49-F238E27FC236}">
                <a16:creationId xmlns:a16="http://schemas.microsoft.com/office/drawing/2014/main" id="{2BAEF5A5-FD38-45CA-8293-339A17C78A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Mediation Requirement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6724" y="1392682"/>
            <a:ext cx="194627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Mediation as </a:t>
            </a:r>
            <a:r>
              <a:rPr sz="650" spc="-5" dirty="0">
                <a:latin typeface="Segoe UI"/>
                <a:cs typeface="Segoe UI"/>
              </a:rPr>
              <a:t>problem-solving </a:t>
            </a:r>
            <a:r>
              <a:rPr sz="650" spc="-10" dirty="0">
                <a:latin typeface="Segoe UI"/>
                <a:cs typeface="Segoe UI"/>
              </a:rPr>
              <a:t>requires </a:t>
            </a:r>
            <a:r>
              <a:rPr sz="650" spc="-5" dirty="0">
                <a:latin typeface="Segoe UI"/>
                <a:cs typeface="Segoe UI"/>
              </a:rPr>
              <a:t>three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things: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1880" y="1642617"/>
            <a:ext cx="2432050" cy="1968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600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willingness </a:t>
            </a:r>
            <a:r>
              <a:rPr sz="550" dirty="0">
                <a:latin typeface="Segoe UI"/>
                <a:cs typeface="Segoe UI"/>
              </a:rPr>
              <a:t>on the </a:t>
            </a:r>
            <a:r>
              <a:rPr sz="550" spc="-5" dirty="0">
                <a:latin typeface="Segoe UI"/>
                <a:cs typeface="Segoe UI"/>
              </a:rPr>
              <a:t>part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all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relevant stakeholders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work </a:t>
            </a:r>
            <a:r>
              <a:rPr sz="550" dirty="0">
                <a:latin typeface="Segoe UI"/>
                <a:cs typeface="Segoe UI"/>
              </a:rPr>
              <a:t>together to  </a:t>
            </a:r>
            <a:r>
              <a:rPr sz="550" spc="-5" dirty="0">
                <a:latin typeface="Segoe UI"/>
                <a:cs typeface="Segoe UI"/>
              </a:rPr>
              <a:t>resolve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problem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deal with </a:t>
            </a:r>
            <a:r>
              <a:rPr sz="550" dirty="0">
                <a:latin typeface="Segoe UI"/>
                <a:cs typeface="Segoe UI"/>
              </a:rPr>
              <a:t>the</a:t>
            </a:r>
            <a:r>
              <a:rPr sz="550" spc="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situation;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880" y="1929435"/>
            <a:ext cx="2363470" cy="202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The availability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a trusted </a:t>
            </a:r>
            <a:r>
              <a:rPr sz="550" spc="-5" dirty="0">
                <a:latin typeface="Segoe UI"/>
                <a:cs typeface="Segoe UI"/>
              </a:rPr>
              <a:t>“neutral” with sufficient knowledge and </a:t>
            </a:r>
            <a:r>
              <a:rPr sz="550" dirty="0">
                <a:latin typeface="Segoe UI"/>
                <a:cs typeface="Segoe UI"/>
              </a:rPr>
              <a:t>skill</a:t>
            </a:r>
            <a:r>
              <a:rPr sz="550" spc="1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to</a:t>
            </a:r>
            <a:endParaRPr sz="550">
              <a:latin typeface="Segoe UI"/>
              <a:cs typeface="Segoe UI"/>
            </a:endParaRPr>
          </a:p>
          <a:p>
            <a:pPr marL="65405">
              <a:lnSpc>
                <a:spcPct val="100000"/>
              </a:lnSpc>
              <a:spcBef>
                <a:spcPts val="35"/>
              </a:spcBef>
            </a:pPr>
            <a:r>
              <a:rPr sz="550" spc="-5" dirty="0">
                <a:latin typeface="Segoe UI"/>
                <a:cs typeface="Segoe UI"/>
              </a:rPr>
              <a:t>manage difficult conversations;</a:t>
            </a:r>
            <a:r>
              <a:rPr sz="550" spc="3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and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1880" y="2226310"/>
            <a:ext cx="2320290" cy="1968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600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An </a:t>
            </a:r>
            <a:r>
              <a:rPr sz="550" spc="-5" dirty="0">
                <a:latin typeface="Segoe UI"/>
                <a:cs typeface="Segoe UI"/>
              </a:rPr>
              <a:t>agreement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procedural ground rules </a:t>
            </a:r>
            <a:r>
              <a:rPr sz="550" dirty="0">
                <a:latin typeface="Segoe UI"/>
                <a:cs typeface="Segoe UI"/>
              </a:rPr>
              <a:t>(i.e., </a:t>
            </a:r>
            <a:r>
              <a:rPr sz="550" spc="-5" dirty="0">
                <a:latin typeface="Segoe UI"/>
                <a:cs typeface="Segoe UI"/>
              </a:rPr>
              <a:t>confidentiality, timetable,  agenda, </a:t>
            </a:r>
            <a:r>
              <a:rPr sz="550" dirty="0">
                <a:latin typeface="Segoe UI"/>
                <a:cs typeface="Segoe UI"/>
              </a:rPr>
              <a:t>good </a:t>
            </a:r>
            <a:r>
              <a:rPr sz="550" spc="-5" dirty="0">
                <a:latin typeface="Segoe UI"/>
                <a:cs typeface="Segoe UI"/>
              </a:rPr>
              <a:t>faith </a:t>
            </a:r>
            <a:r>
              <a:rPr sz="550" dirty="0">
                <a:latin typeface="Segoe UI"/>
                <a:cs typeface="Segoe UI"/>
              </a:rPr>
              <a:t>effort,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etc.).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6724" y="1151001"/>
            <a:ext cx="142113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r>
              <a:rPr sz="1000" spc="-4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Requirements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644" y="2500375"/>
            <a:ext cx="1525270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spc="5" dirty="0">
                <a:latin typeface="Calibri"/>
                <a:cs typeface="Calibri"/>
              </a:rPr>
              <a:t>https</a:t>
            </a:r>
            <a:r>
              <a:rPr sz="350" spc="5" dirty="0">
                <a:latin typeface="Calibri"/>
                <a:cs typeface="Calibri"/>
                <a:hlinkClick r:id="rId4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4"/>
              </a:rPr>
              <a:t>.pon.harvard.edu/daily/mediation/mediation-as-problem-solving/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1" name="object 11" descr="How Mediation Works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12007" y="1319511"/>
            <a:ext cx="2580640" cy="125222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Planning and the Preliminary</a:t>
            </a:r>
            <a:r>
              <a:rPr sz="600" spc="2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Meetings</a:t>
            </a:r>
            <a:endParaRPr sz="600">
              <a:latin typeface="Segoe UI"/>
              <a:cs typeface="Segoe UI"/>
            </a:endParaRPr>
          </a:p>
          <a:p>
            <a:pPr marL="170815" marR="5080" lvl="1" indent="-53340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Before mediation </a:t>
            </a:r>
            <a:r>
              <a:rPr sz="500" dirty="0">
                <a:latin typeface="Segoe UI"/>
                <a:cs typeface="Segoe UI"/>
              </a:rPr>
              <a:t>begins, 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helps the parties decide when and </a:t>
            </a:r>
            <a:r>
              <a:rPr sz="500" spc="-5" dirty="0">
                <a:latin typeface="Segoe UI"/>
                <a:cs typeface="Segoe UI"/>
              </a:rPr>
              <a:t>where to  </a:t>
            </a:r>
            <a:r>
              <a:rPr sz="500" dirty="0">
                <a:latin typeface="Segoe UI"/>
                <a:cs typeface="Segoe UI"/>
              </a:rPr>
              <a:t>meet, for how long, and who </a:t>
            </a:r>
            <a:r>
              <a:rPr sz="500" spc="-5" dirty="0">
                <a:latin typeface="Segoe UI"/>
                <a:cs typeface="Segoe UI"/>
              </a:rPr>
              <a:t>will </a:t>
            </a:r>
            <a:r>
              <a:rPr sz="500" dirty="0">
                <a:latin typeface="Segoe UI"/>
                <a:cs typeface="Segoe UI"/>
              </a:rPr>
              <a:t>be </a:t>
            </a:r>
            <a:r>
              <a:rPr sz="500" spc="-5" dirty="0">
                <a:latin typeface="Segoe UI"/>
                <a:cs typeface="Segoe UI"/>
              </a:rPr>
              <a:t>there.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also </a:t>
            </a:r>
            <a:r>
              <a:rPr sz="500" dirty="0">
                <a:latin typeface="Segoe UI"/>
                <a:cs typeface="Segoe UI"/>
              </a:rPr>
              <a:t>conducts a preliminary  </a:t>
            </a:r>
            <a:r>
              <a:rPr sz="500" spc="-5" dirty="0">
                <a:latin typeface="Segoe UI"/>
                <a:cs typeface="Segoe UI"/>
              </a:rPr>
              <a:t>meeting with each </a:t>
            </a:r>
            <a:r>
              <a:rPr sz="500" dirty="0">
                <a:latin typeface="Segoe UI"/>
                <a:cs typeface="Segoe UI"/>
              </a:rPr>
              <a:t>party</a:t>
            </a:r>
            <a:r>
              <a:rPr sz="500" spc="5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separately.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Mediator’s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Introduction</a:t>
            </a:r>
            <a:endParaRPr sz="600">
              <a:latin typeface="Segoe UI"/>
              <a:cs typeface="Segoe UI"/>
            </a:endParaRPr>
          </a:p>
          <a:p>
            <a:pPr marL="170815" marR="75565" lvl="1" indent="-53340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the parties </a:t>
            </a:r>
            <a:r>
              <a:rPr sz="500" spc="-5" dirty="0">
                <a:latin typeface="Segoe UI"/>
                <a:cs typeface="Segoe UI"/>
              </a:rPr>
              <a:t>gathered </a:t>
            </a:r>
            <a:r>
              <a:rPr sz="500" dirty="0">
                <a:latin typeface="Segoe UI"/>
                <a:cs typeface="Segoe UI"/>
              </a:rPr>
              <a:t>together </a:t>
            </a:r>
            <a:r>
              <a:rPr sz="500" spc="-5" dirty="0">
                <a:latin typeface="Segoe UI"/>
                <a:cs typeface="Segoe UI"/>
              </a:rPr>
              <a:t>in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same room,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introduces </a:t>
            </a:r>
            <a:r>
              <a:rPr sz="500" dirty="0">
                <a:latin typeface="Segoe UI"/>
                <a:cs typeface="Segoe UI"/>
              </a:rPr>
              <a:t>the  </a:t>
            </a:r>
            <a:r>
              <a:rPr sz="500" spc="-5" dirty="0">
                <a:latin typeface="Segoe UI"/>
                <a:cs typeface="Segoe UI"/>
              </a:rPr>
              <a:t>participants, outlines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mediation process, lays </a:t>
            </a:r>
            <a:r>
              <a:rPr sz="500" dirty="0">
                <a:latin typeface="Segoe UI"/>
                <a:cs typeface="Segoe UI"/>
              </a:rPr>
              <a:t>out the ground rules, answers  questions, and </a:t>
            </a:r>
            <a:r>
              <a:rPr sz="500" spc="-5" dirty="0">
                <a:latin typeface="Segoe UI"/>
                <a:cs typeface="Segoe UI"/>
              </a:rPr>
              <a:t>emphasizes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goal </a:t>
            </a:r>
            <a:r>
              <a:rPr sz="500" dirty="0">
                <a:latin typeface="Segoe UI"/>
                <a:cs typeface="Segoe UI"/>
              </a:rPr>
              <a:t>for the mediation—to </a:t>
            </a:r>
            <a:r>
              <a:rPr sz="500" spc="-5" dirty="0">
                <a:latin typeface="Segoe UI"/>
                <a:cs typeface="Segoe UI"/>
              </a:rPr>
              <a:t>reach an</a:t>
            </a:r>
            <a:r>
              <a:rPr sz="500" spc="8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agreement.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Opening </a:t>
            </a:r>
            <a:r>
              <a:rPr sz="600" spc="-10" dirty="0">
                <a:latin typeface="Segoe UI"/>
                <a:cs typeface="Segoe UI"/>
              </a:rPr>
              <a:t>Remarks </a:t>
            </a:r>
            <a:r>
              <a:rPr sz="600" spc="-5" dirty="0">
                <a:latin typeface="Segoe UI"/>
                <a:cs typeface="Segoe UI"/>
              </a:rPr>
              <a:t>by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Parties</a:t>
            </a:r>
            <a:endParaRPr sz="600">
              <a:latin typeface="Segoe UI"/>
              <a:cs typeface="Segoe UI"/>
            </a:endParaRPr>
          </a:p>
          <a:p>
            <a:pPr marL="170815" marR="59055" lvl="1" indent="-53340" algn="just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Following the mediator’s </a:t>
            </a:r>
            <a:r>
              <a:rPr sz="500" spc="-5" dirty="0">
                <a:latin typeface="Segoe UI"/>
                <a:cs typeface="Segoe UI"/>
              </a:rPr>
              <a:t>introduction, each </a:t>
            </a:r>
            <a:r>
              <a:rPr sz="500" dirty="0">
                <a:latin typeface="Segoe UI"/>
                <a:cs typeface="Segoe UI"/>
              </a:rPr>
              <a:t>side </a:t>
            </a:r>
            <a:r>
              <a:rPr sz="500" spc="-5" dirty="0">
                <a:latin typeface="Segoe UI"/>
                <a:cs typeface="Segoe UI"/>
              </a:rPr>
              <a:t>is </a:t>
            </a:r>
            <a:r>
              <a:rPr sz="500" dirty="0">
                <a:latin typeface="Segoe UI"/>
                <a:cs typeface="Segoe UI"/>
              </a:rPr>
              <a:t>given </a:t>
            </a:r>
            <a:r>
              <a:rPr sz="500" spc="-5" dirty="0">
                <a:latin typeface="Segoe UI"/>
                <a:cs typeface="Segoe UI"/>
              </a:rPr>
              <a:t>an </a:t>
            </a:r>
            <a:r>
              <a:rPr sz="500" dirty="0">
                <a:latin typeface="Segoe UI"/>
                <a:cs typeface="Segoe UI"/>
              </a:rPr>
              <a:t>opportunity </a:t>
            </a:r>
            <a:r>
              <a:rPr sz="500" spc="-5" dirty="0">
                <a:latin typeface="Segoe UI"/>
                <a:cs typeface="Segoe UI"/>
              </a:rPr>
              <a:t>to </a:t>
            </a:r>
            <a:r>
              <a:rPr sz="500" dirty="0">
                <a:latin typeface="Segoe UI"/>
                <a:cs typeface="Segoe UI"/>
              </a:rPr>
              <a:t>present  </a:t>
            </a:r>
            <a:r>
              <a:rPr sz="500" spc="-5" dirty="0">
                <a:latin typeface="Segoe UI"/>
                <a:cs typeface="Segoe UI"/>
              </a:rPr>
              <a:t>its </a:t>
            </a:r>
            <a:r>
              <a:rPr sz="500" dirty="0">
                <a:latin typeface="Segoe UI"/>
                <a:cs typeface="Segoe UI"/>
              </a:rPr>
              <a:t>view </a:t>
            </a:r>
            <a:r>
              <a:rPr sz="500" spc="-5" dirty="0">
                <a:latin typeface="Segoe UI"/>
                <a:cs typeface="Segoe UI"/>
              </a:rPr>
              <a:t>of </a:t>
            </a:r>
            <a:r>
              <a:rPr sz="500" dirty="0">
                <a:latin typeface="Segoe UI"/>
                <a:cs typeface="Segoe UI"/>
              </a:rPr>
              <a:t>the dispute </a:t>
            </a:r>
            <a:r>
              <a:rPr sz="500" spc="-5" dirty="0">
                <a:latin typeface="Segoe UI"/>
                <a:cs typeface="Segoe UI"/>
              </a:rPr>
              <a:t>without </a:t>
            </a:r>
            <a:r>
              <a:rPr sz="500" dirty="0">
                <a:latin typeface="Segoe UI"/>
                <a:cs typeface="Segoe UI"/>
              </a:rPr>
              <a:t>interruption. </a:t>
            </a:r>
            <a:r>
              <a:rPr sz="500" spc="-5" dirty="0">
                <a:latin typeface="Segoe UI"/>
                <a:cs typeface="Segoe UI"/>
              </a:rPr>
              <a:t>In addition, </a:t>
            </a:r>
            <a:r>
              <a:rPr sz="500" dirty="0">
                <a:latin typeface="Segoe UI"/>
                <a:cs typeface="Segoe UI"/>
              </a:rPr>
              <a:t>they </a:t>
            </a:r>
            <a:r>
              <a:rPr sz="500" spc="-5" dirty="0">
                <a:latin typeface="Segoe UI"/>
                <a:cs typeface="Segoe UI"/>
              </a:rPr>
              <a:t>may also take time to  </a:t>
            </a:r>
            <a:r>
              <a:rPr sz="500" dirty="0">
                <a:latin typeface="Segoe UI"/>
                <a:cs typeface="Segoe UI"/>
              </a:rPr>
              <a:t>vent </a:t>
            </a:r>
            <a:r>
              <a:rPr sz="500" spc="-5" dirty="0">
                <a:latin typeface="Segoe UI"/>
                <a:cs typeface="Segoe UI"/>
              </a:rPr>
              <a:t>their</a:t>
            </a:r>
            <a:r>
              <a:rPr sz="500" spc="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feelings.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53409" y="1151001"/>
            <a:ext cx="12909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How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r>
              <a:rPr sz="1000" spc="-9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Works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81296" y="2634487"/>
            <a:ext cx="1273175" cy="74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5" dirty="0">
                <a:latin typeface="Calibri"/>
                <a:cs typeface="Calibri"/>
              </a:rPr>
              <a:t>https://</a:t>
            </a:r>
            <a:r>
              <a:rPr sz="300" spc="5" dirty="0">
                <a:latin typeface="Calibri"/>
                <a:cs typeface="Calibri"/>
                <a:hlinkClick r:id="rId6"/>
              </a:rPr>
              <a:t>www.pon.harvard.edu/daily/mediation/how-does-mediation-work/</a:t>
            </a:r>
            <a:endParaRPr sz="300">
              <a:latin typeface="Calibri"/>
              <a:cs typeface="Calibri"/>
            </a:endParaRPr>
          </a:p>
        </p:txBody>
      </p:sp>
      <p:sp>
        <p:nvSpPr>
          <p:cNvPr id="17" name="object 17" descr="How Mediation Works Cont'd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5272" y="4038219"/>
            <a:ext cx="2591435" cy="118491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Joint Discussion</a:t>
            </a:r>
            <a:endParaRPr sz="600">
              <a:latin typeface="Segoe UI"/>
              <a:cs typeface="Segoe UI"/>
            </a:endParaRPr>
          </a:p>
          <a:p>
            <a:pPr marL="170815" marR="6985" lvl="1" indent="-53340">
              <a:lnSpc>
                <a:spcPct val="95000"/>
              </a:lnSpc>
              <a:spcBef>
                <a:spcPts val="114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After </a:t>
            </a:r>
            <a:r>
              <a:rPr sz="500" spc="-5" dirty="0">
                <a:latin typeface="Segoe UI"/>
                <a:cs typeface="Segoe UI"/>
              </a:rPr>
              <a:t>each </a:t>
            </a:r>
            <a:r>
              <a:rPr sz="500" dirty="0">
                <a:latin typeface="Segoe UI"/>
                <a:cs typeface="Segoe UI"/>
              </a:rPr>
              <a:t>side presents </a:t>
            </a:r>
            <a:r>
              <a:rPr sz="500" spc="-5" dirty="0">
                <a:latin typeface="Segoe UI"/>
                <a:cs typeface="Segoe UI"/>
              </a:rPr>
              <a:t>its </a:t>
            </a:r>
            <a:r>
              <a:rPr sz="500" dirty="0">
                <a:latin typeface="Segoe UI"/>
                <a:cs typeface="Segoe UI"/>
              </a:rPr>
              <a:t>opening </a:t>
            </a:r>
            <a:r>
              <a:rPr sz="500" spc="-5" dirty="0">
                <a:latin typeface="Segoe UI"/>
                <a:cs typeface="Segoe UI"/>
              </a:rPr>
              <a:t>remarks,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and the parties </a:t>
            </a:r>
            <a:r>
              <a:rPr sz="500" spc="-5" dirty="0">
                <a:latin typeface="Segoe UI"/>
                <a:cs typeface="Segoe UI"/>
              </a:rPr>
              <a:t>are free to  </a:t>
            </a:r>
            <a:r>
              <a:rPr sz="500" dirty="0">
                <a:latin typeface="Segoe UI"/>
                <a:cs typeface="Segoe UI"/>
              </a:rPr>
              <a:t>ask questions </a:t>
            </a: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goal of arriving at </a:t>
            </a:r>
            <a:r>
              <a:rPr sz="500" dirty="0">
                <a:latin typeface="Segoe UI"/>
                <a:cs typeface="Segoe UI"/>
              </a:rPr>
              <a:t>a better understanding </a:t>
            </a:r>
            <a:r>
              <a:rPr sz="500" spc="-5" dirty="0">
                <a:latin typeface="Segoe UI"/>
                <a:cs typeface="Segoe UI"/>
              </a:rPr>
              <a:t>of each party’s  </a:t>
            </a:r>
            <a:r>
              <a:rPr sz="500" dirty="0">
                <a:latin typeface="Segoe UI"/>
                <a:cs typeface="Segoe UI"/>
              </a:rPr>
              <a:t>needs and</a:t>
            </a:r>
            <a:r>
              <a:rPr sz="500" spc="-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concerns.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Caucuses</a:t>
            </a:r>
            <a:endParaRPr sz="600">
              <a:latin typeface="Segoe UI"/>
              <a:cs typeface="Segoe UI"/>
            </a:endParaRPr>
          </a:p>
          <a:p>
            <a:pPr marL="170815" marR="99060" lvl="1" indent="-53340">
              <a:lnSpc>
                <a:spcPts val="580"/>
              </a:lnSpc>
              <a:spcBef>
                <a:spcPts val="11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If </a:t>
            </a:r>
            <a:r>
              <a:rPr sz="500" dirty="0">
                <a:latin typeface="Segoe UI"/>
                <a:cs typeface="Segoe UI"/>
              </a:rPr>
              <a:t>emotions run high during a </a:t>
            </a:r>
            <a:r>
              <a:rPr sz="500" spc="-5" dirty="0">
                <a:latin typeface="Segoe UI"/>
                <a:cs typeface="Segoe UI"/>
              </a:rPr>
              <a:t>joint </a:t>
            </a:r>
            <a:r>
              <a:rPr sz="500" dirty="0">
                <a:latin typeface="Segoe UI"/>
                <a:cs typeface="Segoe UI"/>
              </a:rPr>
              <a:t>session, 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might </a:t>
            </a:r>
            <a:r>
              <a:rPr sz="500" spc="-5" dirty="0">
                <a:latin typeface="Segoe UI"/>
                <a:cs typeface="Segoe UI"/>
              </a:rPr>
              <a:t>split </a:t>
            </a:r>
            <a:r>
              <a:rPr sz="500" dirty="0">
                <a:latin typeface="Segoe UI"/>
                <a:cs typeface="Segoe UI"/>
              </a:rPr>
              <a:t>the sides </a:t>
            </a:r>
            <a:r>
              <a:rPr sz="500" spc="-5" dirty="0">
                <a:latin typeface="Segoe UI"/>
                <a:cs typeface="Segoe UI"/>
              </a:rPr>
              <a:t>into  separate rooms </a:t>
            </a:r>
            <a:r>
              <a:rPr sz="500" dirty="0">
                <a:latin typeface="Segoe UI"/>
                <a:cs typeface="Segoe UI"/>
              </a:rPr>
              <a:t>for </a:t>
            </a:r>
            <a:r>
              <a:rPr sz="500" spc="-5" dirty="0">
                <a:latin typeface="Segoe UI"/>
                <a:cs typeface="Segoe UI"/>
              </a:rPr>
              <a:t>private</a:t>
            </a:r>
            <a:r>
              <a:rPr sz="500" spc="1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meetings.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10" dirty="0">
                <a:latin typeface="Segoe UI"/>
                <a:cs typeface="Segoe UI"/>
              </a:rPr>
              <a:t>Facilitated </a:t>
            </a:r>
            <a:r>
              <a:rPr sz="600" spc="-5" dirty="0">
                <a:latin typeface="Segoe UI"/>
                <a:cs typeface="Segoe UI"/>
              </a:rPr>
              <a:t>Negotiation</a:t>
            </a:r>
            <a:endParaRPr sz="600">
              <a:latin typeface="Segoe UI"/>
              <a:cs typeface="Segoe UI"/>
            </a:endParaRPr>
          </a:p>
          <a:p>
            <a:pPr marL="170815" marR="185420" lvl="1" indent="-53340">
              <a:lnSpc>
                <a:spcPts val="56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10" dirty="0">
                <a:latin typeface="Segoe UI"/>
                <a:cs typeface="Segoe UI"/>
              </a:rPr>
              <a:t>At </a:t>
            </a:r>
            <a:r>
              <a:rPr sz="500" spc="-5" dirty="0">
                <a:latin typeface="Segoe UI"/>
                <a:cs typeface="Segoe UI"/>
              </a:rPr>
              <a:t>this </a:t>
            </a:r>
            <a:r>
              <a:rPr sz="500" dirty="0">
                <a:latin typeface="Segoe UI"/>
                <a:cs typeface="Segoe UI"/>
              </a:rPr>
              <a:t>point, </a:t>
            </a:r>
            <a:r>
              <a:rPr sz="500" spc="-10" dirty="0">
                <a:latin typeface="Segoe UI"/>
                <a:cs typeface="Segoe UI"/>
              </a:rPr>
              <a:t>it’s </a:t>
            </a:r>
            <a:r>
              <a:rPr sz="500" spc="-5" dirty="0">
                <a:latin typeface="Segoe UI"/>
                <a:cs typeface="Segoe UI"/>
              </a:rPr>
              <a:t>time to </a:t>
            </a:r>
            <a:r>
              <a:rPr sz="500" dirty="0">
                <a:latin typeface="Segoe UI"/>
                <a:cs typeface="Segoe UI"/>
              </a:rPr>
              <a:t>begin </a:t>
            </a:r>
            <a:r>
              <a:rPr sz="500" spc="-5" dirty="0">
                <a:latin typeface="Segoe UI"/>
                <a:cs typeface="Segoe UI"/>
              </a:rPr>
              <a:t>formulating ideas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proposals that </a:t>
            </a:r>
            <a:r>
              <a:rPr sz="500" dirty="0">
                <a:latin typeface="Segoe UI"/>
                <a:cs typeface="Segoe UI"/>
              </a:rPr>
              <a:t>meet </a:t>
            </a:r>
            <a:r>
              <a:rPr sz="500" spc="-5" dirty="0">
                <a:latin typeface="Segoe UI"/>
                <a:cs typeface="Segoe UI"/>
              </a:rPr>
              <a:t>each  party’s core</a:t>
            </a:r>
            <a:r>
              <a:rPr sz="500" spc="10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interests.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Closing and Follow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Up</a:t>
            </a:r>
            <a:endParaRPr sz="600">
              <a:latin typeface="Segoe UI"/>
              <a:cs typeface="Segoe UI"/>
            </a:endParaRPr>
          </a:p>
          <a:p>
            <a:pPr marL="170815" marR="5080" lvl="1" indent="-53340">
              <a:lnSpc>
                <a:spcPts val="56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If </a:t>
            </a:r>
            <a:r>
              <a:rPr sz="500" dirty="0">
                <a:latin typeface="Segoe UI"/>
                <a:cs typeface="Segoe UI"/>
              </a:rPr>
              <a:t>the parties </a:t>
            </a:r>
            <a:r>
              <a:rPr sz="500" spc="-5" dirty="0">
                <a:latin typeface="Segoe UI"/>
                <a:cs typeface="Segoe UI"/>
              </a:rPr>
              <a:t>reach </a:t>
            </a:r>
            <a:r>
              <a:rPr sz="500" dirty="0">
                <a:latin typeface="Segoe UI"/>
                <a:cs typeface="Segoe UI"/>
              </a:rPr>
              <a:t>consensus, the </a:t>
            </a:r>
            <a:r>
              <a:rPr sz="500" spc="-5" dirty="0">
                <a:latin typeface="Segoe UI"/>
                <a:cs typeface="Segoe UI"/>
              </a:rPr>
              <a:t>mediator will outline </a:t>
            </a:r>
            <a:r>
              <a:rPr sz="500" dirty="0">
                <a:latin typeface="Segoe UI"/>
                <a:cs typeface="Segoe UI"/>
              </a:rPr>
              <a:t>the terms and </a:t>
            </a:r>
            <a:r>
              <a:rPr sz="500" spc="-5" dirty="0">
                <a:latin typeface="Segoe UI"/>
                <a:cs typeface="Segoe UI"/>
              </a:rPr>
              <a:t>may write </a:t>
            </a:r>
            <a:r>
              <a:rPr sz="500" dirty="0">
                <a:latin typeface="Segoe UI"/>
                <a:cs typeface="Segoe UI"/>
              </a:rPr>
              <a:t>up a  draft</a:t>
            </a:r>
            <a:r>
              <a:rPr sz="500" spc="-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agreement.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94612" y="5284978"/>
            <a:ext cx="1273175" cy="74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5" dirty="0">
                <a:latin typeface="Calibri"/>
                <a:cs typeface="Calibri"/>
              </a:rPr>
              <a:t>https://</a:t>
            </a:r>
            <a:r>
              <a:rPr sz="300" spc="5" dirty="0">
                <a:latin typeface="Calibri"/>
                <a:cs typeface="Calibri"/>
                <a:hlinkClick r:id="rId6"/>
              </a:rPr>
              <a:t>www.pon.harvard.edu/daily/mediation/how-does-mediation-work/</a:t>
            </a:r>
            <a:endParaRPr sz="300">
              <a:latin typeface="Calibri"/>
              <a:cs typeface="Calibri"/>
            </a:endParaRPr>
          </a:p>
        </p:txBody>
      </p:sp>
      <p:sp>
        <p:nvSpPr>
          <p:cNvPr id="22" name="object 22" descr="Important Step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768597" y="4014901"/>
            <a:ext cx="1913889" cy="88646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Calibri"/>
                <a:cs typeface="Calibri"/>
              </a:rPr>
              <a:t>Preparation</a:t>
            </a:r>
            <a:endParaRPr sz="7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Calibri"/>
                <a:cs typeface="Calibri"/>
              </a:rPr>
              <a:t>Understanding the</a:t>
            </a:r>
            <a:r>
              <a:rPr sz="700" spc="-9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conflict(s)</a:t>
            </a:r>
            <a:endParaRPr sz="7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10" dirty="0">
                <a:latin typeface="Calibri"/>
                <a:cs typeface="Calibri"/>
              </a:rPr>
              <a:t>Defining </a:t>
            </a:r>
            <a:r>
              <a:rPr sz="700" spc="5" dirty="0">
                <a:latin typeface="Calibri"/>
                <a:cs typeface="Calibri"/>
              </a:rPr>
              <a:t>points </a:t>
            </a:r>
            <a:r>
              <a:rPr sz="700" spc="10" dirty="0">
                <a:latin typeface="Calibri"/>
                <a:cs typeface="Calibri"/>
              </a:rPr>
              <a:t>of </a:t>
            </a:r>
            <a:r>
              <a:rPr sz="700" spc="5" dirty="0">
                <a:latin typeface="Calibri"/>
                <a:cs typeface="Calibri"/>
              </a:rPr>
              <a:t>agreement </a:t>
            </a:r>
            <a:r>
              <a:rPr sz="700" spc="10" dirty="0">
                <a:latin typeface="Calibri"/>
                <a:cs typeface="Calibri"/>
              </a:rPr>
              <a:t>and</a:t>
            </a:r>
            <a:r>
              <a:rPr sz="700" spc="9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dispute</a:t>
            </a:r>
            <a:endParaRPr sz="7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Calibri"/>
                <a:cs typeface="Calibri"/>
              </a:rPr>
              <a:t>Identifying objective standards </a:t>
            </a:r>
            <a:r>
              <a:rPr sz="700" spc="10" dirty="0">
                <a:latin typeface="Calibri"/>
                <a:cs typeface="Calibri"/>
              </a:rPr>
              <a:t>and</a:t>
            </a:r>
            <a:r>
              <a:rPr sz="700" spc="114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interests</a:t>
            </a:r>
            <a:endParaRPr sz="7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Calibri"/>
                <a:cs typeface="Calibri"/>
              </a:rPr>
              <a:t>Creating</a:t>
            </a:r>
            <a:r>
              <a:rPr sz="700" spc="40" dirty="0">
                <a:latin typeface="Calibri"/>
                <a:cs typeface="Calibri"/>
              </a:rPr>
              <a:t> </a:t>
            </a:r>
            <a:r>
              <a:rPr sz="700" spc="10" dirty="0">
                <a:latin typeface="Calibri"/>
                <a:cs typeface="Calibri"/>
              </a:rPr>
              <a:t>options</a:t>
            </a:r>
            <a:endParaRPr sz="7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10" dirty="0">
                <a:latin typeface="Calibri"/>
                <a:cs typeface="Calibri"/>
              </a:rPr>
              <a:t>Developing </a:t>
            </a:r>
            <a:r>
              <a:rPr sz="700" spc="15" dirty="0">
                <a:latin typeface="Calibri"/>
                <a:cs typeface="Calibri"/>
              </a:rPr>
              <a:t>a </a:t>
            </a:r>
            <a:r>
              <a:rPr sz="700" spc="5" dirty="0">
                <a:latin typeface="Calibri"/>
                <a:cs typeface="Calibri"/>
              </a:rPr>
              <a:t>resolution, including </a:t>
            </a:r>
            <a:r>
              <a:rPr sz="700" spc="10" dirty="0">
                <a:latin typeface="Calibri"/>
                <a:cs typeface="Calibri"/>
              </a:rPr>
              <a:t>an</a:t>
            </a:r>
            <a:r>
              <a:rPr sz="700" spc="-4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agreement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 descr="Panning and the Preliminary Meetings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2587" y="6695693"/>
            <a:ext cx="2552700" cy="11169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6040" marR="107314" indent="-53340">
              <a:lnSpc>
                <a:spcPct val="103099"/>
              </a:lnSpc>
              <a:spcBef>
                <a:spcPts val="7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 most cases, the mediator will meet with the parties and/or their  </a:t>
            </a:r>
            <a:r>
              <a:rPr sz="650" spc="-10" dirty="0">
                <a:latin typeface="Segoe UI"/>
                <a:cs typeface="Segoe UI"/>
              </a:rPr>
              <a:t>representatives </a:t>
            </a:r>
            <a:r>
              <a:rPr sz="650" spc="-5" dirty="0">
                <a:latin typeface="Segoe UI"/>
                <a:cs typeface="Segoe UI"/>
              </a:rPr>
              <a:t>prior to the joint mediation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session.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initial meeting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provides: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60"/>
              </a:spcBef>
              <a:buFont typeface="Arial"/>
              <a:buChar char="•"/>
              <a:tabLst>
                <a:tab pos="171450" algn="l"/>
              </a:tabLst>
            </a:pPr>
            <a:r>
              <a:rPr sz="550" dirty="0">
                <a:latin typeface="Segoe UI"/>
                <a:cs typeface="Segoe UI"/>
              </a:rPr>
              <a:t>An </a:t>
            </a:r>
            <a:r>
              <a:rPr sz="550" spc="-5" dirty="0">
                <a:latin typeface="Segoe UI"/>
                <a:cs typeface="Segoe UI"/>
              </a:rPr>
              <a:t>explanation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mediation</a:t>
            </a:r>
            <a:r>
              <a:rPr sz="550" spc="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process;</a:t>
            </a:r>
            <a:endParaRPr sz="550">
              <a:latin typeface="Segoe UI"/>
              <a:cs typeface="Segoe UI"/>
            </a:endParaRPr>
          </a:p>
          <a:p>
            <a:pPr marL="170815" marR="74930" lvl="1" indent="-53340">
              <a:lnSpc>
                <a:spcPct val="103600"/>
              </a:lnSpc>
              <a:spcBef>
                <a:spcPts val="120"/>
              </a:spcBef>
              <a:buFont typeface="Arial"/>
              <a:buChar char="•"/>
              <a:tabLst>
                <a:tab pos="171450" algn="l"/>
              </a:tabLst>
            </a:pPr>
            <a:r>
              <a:rPr sz="550" dirty="0">
                <a:latin typeface="Segoe UI"/>
                <a:cs typeface="Segoe UI"/>
              </a:rPr>
              <a:t>An opportunity to </a:t>
            </a:r>
            <a:r>
              <a:rPr sz="550" spc="-5" dirty="0">
                <a:latin typeface="Segoe UI"/>
                <a:cs typeface="Segoe UI"/>
              </a:rPr>
              <a:t>build </a:t>
            </a:r>
            <a:r>
              <a:rPr sz="550" dirty="0">
                <a:latin typeface="Segoe UI"/>
                <a:cs typeface="Segoe UI"/>
              </a:rPr>
              <a:t>rapport </a:t>
            </a:r>
            <a:r>
              <a:rPr sz="550" spc="-5" dirty="0">
                <a:latin typeface="Segoe UI"/>
                <a:cs typeface="Segoe UI"/>
              </a:rPr>
              <a:t>with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</a:t>
            </a:r>
            <a:r>
              <a:rPr sz="550" dirty="0">
                <a:latin typeface="Segoe UI"/>
                <a:cs typeface="Segoe UI"/>
              </a:rPr>
              <a:t>by </a:t>
            </a:r>
            <a:r>
              <a:rPr sz="550" spc="-5" dirty="0">
                <a:latin typeface="Segoe UI"/>
                <a:cs typeface="Segoe UI"/>
              </a:rPr>
              <a:t>encouraging </a:t>
            </a:r>
            <a:r>
              <a:rPr sz="550" dirty="0">
                <a:latin typeface="Segoe UI"/>
                <a:cs typeface="Segoe UI"/>
              </a:rPr>
              <a:t>them to  discuss issues, </a:t>
            </a:r>
            <a:r>
              <a:rPr sz="550" spc="-5" dirty="0">
                <a:latin typeface="Segoe UI"/>
                <a:cs typeface="Segoe UI"/>
              </a:rPr>
              <a:t>which might affect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likelihood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reaching an</a:t>
            </a:r>
            <a:r>
              <a:rPr sz="550" spc="114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agreement;</a:t>
            </a:r>
            <a:endParaRPr sz="550">
              <a:latin typeface="Segoe UI"/>
              <a:cs typeface="Segoe UI"/>
            </a:endParaRPr>
          </a:p>
          <a:p>
            <a:pPr marL="170815" marR="19685" lvl="1" indent="-53340">
              <a:lnSpc>
                <a:spcPct val="105500"/>
              </a:lnSpc>
              <a:spcBef>
                <a:spcPts val="105"/>
              </a:spcBef>
              <a:buFont typeface="Arial"/>
              <a:buChar char="•"/>
              <a:tabLst>
                <a:tab pos="171450" algn="l"/>
              </a:tabLst>
            </a:pPr>
            <a:r>
              <a:rPr sz="550" dirty="0">
                <a:latin typeface="Segoe UI"/>
                <a:cs typeface="Segoe UI"/>
              </a:rPr>
              <a:t>An </a:t>
            </a:r>
            <a:r>
              <a:rPr sz="550" spc="-5" dirty="0">
                <a:latin typeface="Segoe UI"/>
                <a:cs typeface="Segoe UI"/>
              </a:rPr>
              <a:t>appropriate time for parties </a:t>
            </a:r>
            <a:r>
              <a:rPr sz="550" dirty="0">
                <a:latin typeface="Segoe UI"/>
                <a:cs typeface="Segoe UI"/>
              </a:rPr>
              <a:t>to discuss </a:t>
            </a:r>
            <a:r>
              <a:rPr sz="550" spc="-5" dirty="0">
                <a:latin typeface="Segoe UI"/>
                <a:cs typeface="Segoe UI"/>
              </a:rPr>
              <a:t>concerns </a:t>
            </a:r>
            <a:r>
              <a:rPr sz="550" dirty="0">
                <a:latin typeface="Segoe UI"/>
                <a:cs typeface="Segoe UI"/>
              </a:rPr>
              <a:t>they </a:t>
            </a:r>
            <a:r>
              <a:rPr sz="550" spc="-5" dirty="0">
                <a:latin typeface="Segoe UI"/>
                <a:cs typeface="Segoe UI"/>
              </a:rPr>
              <a:t>have and </a:t>
            </a:r>
            <a:r>
              <a:rPr sz="550" dirty="0">
                <a:latin typeface="Segoe UI"/>
                <a:cs typeface="Segoe UI"/>
              </a:rPr>
              <a:t>to ask the  </a:t>
            </a:r>
            <a:r>
              <a:rPr sz="550" spc="-5" dirty="0">
                <a:latin typeface="Segoe UI"/>
                <a:cs typeface="Segoe UI"/>
              </a:rPr>
              <a:t>mediator</a:t>
            </a:r>
            <a:r>
              <a:rPr sz="550" spc="-1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questions.</a:t>
            </a:r>
            <a:endParaRPr sz="550">
              <a:latin typeface="Segoe UI"/>
              <a:cs typeface="Segoe UI"/>
            </a:endParaRPr>
          </a:p>
          <a:p>
            <a:pPr marL="170815" marR="5080" lvl="1" indent="-53340">
              <a:lnSpc>
                <a:spcPct val="103600"/>
              </a:lnSpc>
              <a:spcBef>
                <a:spcPts val="125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(E.g. What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spc="-5" dirty="0">
                <a:latin typeface="Segoe UI"/>
                <a:cs typeface="Segoe UI"/>
              </a:rPr>
              <a:t>you </a:t>
            </a:r>
            <a:r>
              <a:rPr sz="550" dirty="0">
                <a:latin typeface="Segoe UI"/>
                <a:cs typeface="Segoe UI"/>
              </a:rPr>
              <a:t>hoping </a:t>
            </a:r>
            <a:r>
              <a:rPr sz="550" spc="-5" dirty="0">
                <a:latin typeface="Segoe UI"/>
                <a:cs typeface="Segoe UI"/>
              </a:rPr>
              <a:t>for in this mediation? What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spc="-5" dirty="0">
                <a:latin typeface="Segoe UI"/>
                <a:cs typeface="Segoe UI"/>
              </a:rPr>
              <a:t>your interests and  </a:t>
            </a:r>
            <a:r>
              <a:rPr sz="550" dirty="0">
                <a:latin typeface="Segoe UI"/>
                <a:cs typeface="Segoe UI"/>
              </a:rPr>
              <a:t>how do they </a:t>
            </a:r>
            <a:r>
              <a:rPr sz="550" spc="-5" dirty="0">
                <a:latin typeface="Segoe UI"/>
                <a:cs typeface="Segoe UI"/>
              </a:rPr>
              <a:t>rank in </a:t>
            </a:r>
            <a:r>
              <a:rPr sz="550" dirty="0">
                <a:latin typeface="Segoe UI"/>
                <a:cs typeface="Segoe UI"/>
              </a:rPr>
              <a:t>importance? </a:t>
            </a:r>
            <a:r>
              <a:rPr sz="550" spc="-5" dirty="0">
                <a:latin typeface="Segoe UI"/>
                <a:cs typeface="Segoe UI"/>
              </a:rPr>
              <a:t>What </a:t>
            </a:r>
            <a:r>
              <a:rPr sz="550" dirty="0">
                <a:latin typeface="Segoe UI"/>
                <a:cs typeface="Segoe UI"/>
              </a:rPr>
              <a:t>do </a:t>
            </a:r>
            <a:r>
              <a:rPr sz="550" spc="-5" dirty="0">
                <a:latin typeface="Segoe UI"/>
                <a:cs typeface="Segoe UI"/>
              </a:rPr>
              <a:t>you think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dirty="0">
                <a:latin typeface="Segoe UI"/>
                <a:cs typeface="Segoe UI"/>
              </a:rPr>
              <a:t>the other </a:t>
            </a:r>
            <a:r>
              <a:rPr sz="550" spc="-10" dirty="0">
                <a:latin typeface="Segoe UI"/>
                <a:cs typeface="Segoe UI"/>
              </a:rPr>
              <a:t>party’s  </a:t>
            </a:r>
            <a:r>
              <a:rPr sz="550" spc="-5" dirty="0">
                <a:latin typeface="Segoe UI"/>
                <a:cs typeface="Segoe UI"/>
              </a:rPr>
              <a:t>interests? What questions </a:t>
            </a:r>
            <a:r>
              <a:rPr sz="550" dirty="0">
                <a:latin typeface="Segoe UI"/>
                <a:cs typeface="Segoe UI"/>
              </a:rPr>
              <a:t>do </a:t>
            </a:r>
            <a:r>
              <a:rPr sz="550" spc="-5" dirty="0">
                <a:latin typeface="Segoe UI"/>
                <a:cs typeface="Segoe UI"/>
              </a:rPr>
              <a:t>you have?</a:t>
            </a:r>
            <a:r>
              <a:rPr sz="550" spc="2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Concerns?)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6724" y="6453632"/>
            <a:ext cx="222186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Planning and the Preliminary</a:t>
            </a:r>
            <a:r>
              <a:rPr sz="1000" spc="-9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Meetings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4450" y="7882229"/>
            <a:ext cx="96075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dirty="0">
                <a:latin typeface="Calibri"/>
                <a:cs typeface="Calibri"/>
              </a:rPr>
              <a:t>https://</a:t>
            </a:r>
            <a:r>
              <a:rPr sz="400" dirty="0">
                <a:latin typeface="Calibri"/>
                <a:cs typeface="Calibri"/>
                <a:hlinkClick r:id="rId9"/>
              </a:rPr>
              <a:t>www.jamsadr.com/mediation-guide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 descr="Mediator's Introduction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768597" y="6681672"/>
            <a:ext cx="1863725" cy="10147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Welcome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dirty="0">
                <a:latin typeface="Segoe UI"/>
                <a:cs typeface="Segoe UI"/>
              </a:rPr>
              <a:t>Overview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Process and </a:t>
            </a:r>
            <a:r>
              <a:rPr sz="650" spc="-10" dirty="0">
                <a:latin typeface="Segoe UI"/>
                <a:cs typeface="Segoe UI"/>
              </a:rPr>
              <a:t>Role of </a:t>
            </a:r>
            <a:r>
              <a:rPr sz="650" spc="-5" dirty="0">
                <a:latin typeface="Segoe UI"/>
                <a:cs typeface="Segoe UI"/>
              </a:rPr>
              <a:t>the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Mediator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Voluntariness of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Confidentiality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Neutrality </a:t>
            </a:r>
            <a:r>
              <a:rPr sz="650" spc="-5" dirty="0">
                <a:latin typeface="Segoe UI"/>
                <a:cs typeface="Segoe UI"/>
              </a:rPr>
              <a:t>and Impartiality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Structure of </a:t>
            </a:r>
            <a:r>
              <a:rPr sz="650" spc="-5" dirty="0">
                <a:latin typeface="Segoe UI"/>
                <a:cs typeface="Segoe UI"/>
              </a:rPr>
              <a:t>this </a:t>
            </a:r>
            <a:r>
              <a:rPr sz="650" spc="-10" dirty="0">
                <a:latin typeface="Segoe UI"/>
                <a:cs typeface="Segoe UI"/>
              </a:rPr>
              <a:t>Mediation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Session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Answer Questions and Confirm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Participation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53409" y="6478015"/>
            <a:ext cx="13646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Mediator’s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Introduction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62678" y="7862722"/>
            <a:ext cx="54610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Calibri"/>
                <a:cs typeface="Calibri"/>
              </a:rPr>
              <a:t>www.mwi.org</a:t>
            </a:r>
            <a:r>
              <a:rPr sz="400" spc="-6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(adapted)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85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86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How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r>
              <a:rPr sz="1000" spc="-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Works</a:t>
            </a:r>
            <a:r>
              <a:rPr sz="1000" spc="-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	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Important</a:t>
            </a:r>
            <a:r>
              <a:rPr sz="10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Steps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87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88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Title 41">
            <a:extLst>
              <a:ext uri="{FF2B5EF4-FFF2-40B4-BE49-F238E27FC236}">
                <a16:creationId xmlns:a16="http://schemas.microsoft.com/office/drawing/2014/main" id="{7371225E-E218-4790-B5C8-A6F05B6F3E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Opening Remarks by Partie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6724" y="1158620"/>
            <a:ext cx="1475105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Opening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Remarks </a:t>
            </a: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by</a:t>
            </a:r>
            <a:r>
              <a:rPr sz="900" spc="-8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Parties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169" y="1387804"/>
            <a:ext cx="2536190" cy="1297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marR="5080" indent="-53340">
              <a:lnSpc>
                <a:spcPct val="1131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Each party is given </a:t>
            </a:r>
            <a:r>
              <a:rPr sz="650" spc="-10" dirty="0">
                <a:latin typeface="Segoe UI"/>
                <a:cs typeface="Segoe UI"/>
              </a:rPr>
              <a:t>an </a:t>
            </a:r>
            <a:r>
              <a:rPr sz="650" spc="-5" dirty="0">
                <a:latin typeface="Segoe UI"/>
                <a:cs typeface="Segoe UI"/>
              </a:rPr>
              <a:t>opportunity to present their view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 dispute without interruption. In addition, they may </a:t>
            </a:r>
            <a:r>
              <a:rPr sz="650" spc="-10" dirty="0">
                <a:latin typeface="Segoe UI"/>
                <a:cs typeface="Segoe UI"/>
              </a:rPr>
              <a:t>also take </a:t>
            </a:r>
            <a:r>
              <a:rPr sz="650" spc="-5" dirty="0">
                <a:latin typeface="Segoe UI"/>
                <a:cs typeface="Segoe UI"/>
              </a:rPr>
              <a:t>time to  vent their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feelings.</a:t>
            </a:r>
            <a:endParaRPr sz="650">
              <a:latin typeface="Segoe UI"/>
              <a:cs typeface="Segoe UI"/>
            </a:endParaRPr>
          </a:p>
          <a:p>
            <a:pPr marL="66040" marR="109220" indent="-53340">
              <a:lnSpc>
                <a:spcPct val="113799"/>
              </a:lnSpc>
              <a:spcBef>
                <a:spcPts val="21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mediator may need to help a party present what they view to  be the facts and the </a:t>
            </a:r>
            <a:r>
              <a:rPr sz="650" spc="-10" dirty="0">
                <a:latin typeface="Segoe UI"/>
                <a:cs typeface="Segoe UI"/>
              </a:rPr>
              <a:t>desired</a:t>
            </a:r>
            <a:r>
              <a:rPr sz="650" spc="-4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outcome.</a:t>
            </a:r>
            <a:endParaRPr sz="650">
              <a:latin typeface="Segoe UI"/>
              <a:cs typeface="Segoe UI"/>
            </a:endParaRPr>
          </a:p>
          <a:p>
            <a:pPr marL="66040" marR="34290" indent="-53340">
              <a:lnSpc>
                <a:spcPct val="113300"/>
              </a:lnSpc>
              <a:spcBef>
                <a:spcPts val="2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mediator may need to instruct parties to not interrupt, </a:t>
            </a:r>
            <a:r>
              <a:rPr sz="650" spc="-10" dirty="0">
                <a:latin typeface="Segoe UI"/>
                <a:cs typeface="Segoe UI"/>
              </a:rPr>
              <a:t>reassure  </a:t>
            </a:r>
            <a:r>
              <a:rPr sz="650" spc="-5" dirty="0">
                <a:latin typeface="Segoe UI"/>
                <a:cs typeface="Segoe UI"/>
              </a:rPr>
              <a:t>parties that they will be given a chance to speak without  interruption, and remind parties that there will be time to </a:t>
            </a:r>
            <a:r>
              <a:rPr sz="650" spc="-10" dirty="0">
                <a:latin typeface="Segoe UI"/>
                <a:cs typeface="Segoe UI"/>
              </a:rPr>
              <a:t>ask  </a:t>
            </a:r>
            <a:r>
              <a:rPr sz="650" spc="-5" dirty="0">
                <a:latin typeface="Segoe UI"/>
                <a:cs typeface="Segoe UI"/>
              </a:rPr>
              <a:t>questions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each other in the next phase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mediation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process.</a:t>
            </a:r>
            <a:endParaRPr sz="650">
              <a:latin typeface="Segoe UI"/>
              <a:cs typeface="Segoe UI"/>
            </a:endParaRPr>
          </a:p>
          <a:p>
            <a:pPr marL="455295" marR="304800" indent="76200">
              <a:lnSpc>
                <a:spcPct val="105000"/>
              </a:lnSpc>
              <a:spcBef>
                <a:spcPts val="610"/>
              </a:spcBef>
            </a:pPr>
            <a:r>
              <a:rPr sz="400" dirty="0">
                <a:latin typeface="Calibri"/>
                <a:cs typeface="Calibri"/>
              </a:rPr>
              <a:t>https://</a:t>
            </a:r>
            <a:r>
              <a:rPr sz="400" dirty="0">
                <a:latin typeface="Calibri"/>
                <a:cs typeface="Calibri"/>
                <a:hlinkClick r:id="rId4"/>
              </a:rPr>
              <a:t>www.pon.harvard.edu/daily/mediation/how-does-mediation-work/ </a:t>
            </a:r>
            <a:r>
              <a:rPr sz="400" dirty="0">
                <a:latin typeface="Calibri"/>
                <a:cs typeface="Calibri"/>
              </a:rPr>
              <a:t> https://</a:t>
            </a:r>
            <a:r>
              <a:rPr sz="400" dirty="0">
                <a:latin typeface="Calibri"/>
                <a:cs typeface="Calibri"/>
                <a:hlinkClick r:id="rId5"/>
              </a:rPr>
              <a:t>www.pon.harvard.edu/daily/mediation/navigating-the-mediation-process/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" name="object 7" descr="Joint Discussion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91158"/>
            <a:ext cx="2394585" cy="9893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66040" marR="120650" indent="-53340">
              <a:lnSpc>
                <a:spcPts val="620"/>
              </a:lnSpc>
              <a:spcBef>
                <a:spcPts val="155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Because disputing sides often have difficulty listening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each </a:t>
            </a:r>
            <a:r>
              <a:rPr sz="550" spc="-10" dirty="0">
                <a:latin typeface="Segoe UI"/>
                <a:cs typeface="Segoe UI"/>
              </a:rPr>
              <a:t>other,  </a:t>
            </a:r>
            <a:r>
              <a:rPr sz="550" spc="-5" dirty="0">
                <a:latin typeface="Segoe UI"/>
                <a:cs typeface="Segoe UI"/>
              </a:rPr>
              <a:t>mediators act </a:t>
            </a:r>
            <a:r>
              <a:rPr sz="550" spc="-10" dirty="0">
                <a:latin typeface="Segoe UI"/>
                <a:cs typeface="Segoe UI"/>
              </a:rPr>
              <a:t>like </a:t>
            </a:r>
            <a:r>
              <a:rPr sz="550" dirty="0">
                <a:latin typeface="Segoe UI"/>
                <a:cs typeface="Segoe UI"/>
              </a:rPr>
              <a:t>translators, </a:t>
            </a:r>
            <a:r>
              <a:rPr sz="550" spc="-5" dirty="0">
                <a:latin typeface="Segoe UI"/>
                <a:cs typeface="Segoe UI"/>
              </a:rPr>
              <a:t>repeating </a:t>
            </a:r>
            <a:r>
              <a:rPr sz="550" spc="-10" dirty="0">
                <a:latin typeface="Segoe UI"/>
                <a:cs typeface="Segoe UI"/>
              </a:rPr>
              <a:t>back </a:t>
            </a:r>
            <a:r>
              <a:rPr sz="550" spc="-5" dirty="0">
                <a:latin typeface="Segoe UI"/>
                <a:cs typeface="Segoe UI"/>
              </a:rPr>
              <a:t>what </a:t>
            </a:r>
            <a:r>
              <a:rPr sz="550" dirty="0">
                <a:latin typeface="Segoe UI"/>
                <a:cs typeface="Segoe UI"/>
              </a:rPr>
              <a:t>they </a:t>
            </a:r>
            <a:r>
              <a:rPr sz="550" spc="-5" dirty="0">
                <a:latin typeface="Segoe UI"/>
                <a:cs typeface="Segoe UI"/>
              </a:rPr>
              <a:t>have heard and  asking for clarification when</a:t>
            </a:r>
            <a:r>
              <a:rPr sz="550" spc="5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necessary.</a:t>
            </a:r>
            <a:endParaRPr sz="550">
              <a:latin typeface="Segoe UI"/>
              <a:cs typeface="Segoe UI"/>
            </a:endParaRPr>
          </a:p>
          <a:p>
            <a:pPr marL="66040" marR="121285" indent="-53340">
              <a:lnSpc>
                <a:spcPts val="62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If parties reach an impasse, mediators diagnose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obstacles that lie in  their path and work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get </a:t>
            </a:r>
            <a:r>
              <a:rPr sz="550" dirty="0">
                <a:latin typeface="Segoe UI"/>
                <a:cs typeface="Segoe UI"/>
              </a:rPr>
              <a:t>the discussion </a:t>
            </a:r>
            <a:r>
              <a:rPr sz="550" spc="-10" dirty="0">
                <a:latin typeface="Segoe UI"/>
                <a:cs typeface="Segoe UI"/>
              </a:rPr>
              <a:t>back </a:t>
            </a:r>
            <a:r>
              <a:rPr sz="550" dirty="0">
                <a:latin typeface="Segoe UI"/>
                <a:cs typeface="Segoe UI"/>
              </a:rPr>
              <a:t>on</a:t>
            </a:r>
            <a:r>
              <a:rPr sz="550" spc="2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track.</a:t>
            </a:r>
            <a:endParaRPr sz="550">
              <a:latin typeface="Segoe UI"/>
              <a:cs typeface="Segoe UI"/>
            </a:endParaRPr>
          </a:p>
          <a:p>
            <a:pPr marL="66040" marR="5080" indent="-53340">
              <a:lnSpc>
                <a:spcPts val="62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mediator helps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</a:t>
            </a:r>
            <a:r>
              <a:rPr sz="550" dirty="0">
                <a:latin typeface="Segoe UI"/>
                <a:cs typeface="Segoe UI"/>
              </a:rPr>
              <a:t>by </a:t>
            </a:r>
            <a:r>
              <a:rPr sz="550" spc="-5" dirty="0">
                <a:latin typeface="Segoe UI"/>
                <a:cs typeface="Segoe UI"/>
              </a:rPr>
              <a:t>facilitating communication, promoting  understanding, and guiding parties away from positions, and even options,  until interests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spc="-5" dirty="0">
                <a:latin typeface="Segoe UI"/>
                <a:cs typeface="Segoe UI"/>
              </a:rPr>
              <a:t>fully communicated and ideally</a:t>
            </a:r>
            <a:r>
              <a:rPr sz="550" spc="7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heard.</a:t>
            </a:r>
            <a:endParaRPr sz="550">
              <a:latin typeface="Segoe UI"/>
              <a:cs typeface="Segoe UI"/>
            </a:endParaRPr>
          </a:p>
          <a:p>
            <a:pPr marL="66040" marR="12700" indent="-53340">
              <a:lnSpc>
                <a:spcPts val="62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Mediators </a:t>
            </a:r>
            <a:r>
              <a:rPr sz="550" dirty="0">
                <a:latin typeface="Segoe UI"/>
                <a:cs typeface="Segoe UI"/>
              </a:rPr>
              <a:t>should be </a:t>
            </a:r>
            <a:r>
              <a:rPr sz="550" spc="-5" dirty="0">
                <a:latin typeface="Segoe UI"/>
                <a:cs typeface="Segoe UI"/>
              </a:rPr>
              <a:t>patient in this </a:t>
            </a:r>
            <a:r>
              <a:rPr sz="550" dirty="0">
                <a:latin typeface="Segoe UI"/>
                <a:cs typeface="Segoe UI"/>
              </a:rPr>
              <a:t>phase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mediation. The goal is for 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</a:t>
            </a:r>
            <a:r>
              <a:rPr sz="550" dirty="0">
                <a:latin typeface="Segoe UI"/>
                <a:cs typeface="Segoe UI"/>
              </a:rPr>
              <a:t>to understand </a:t>
            </a:r>
            <a:r>
              <a:rPr sz="550" spc="-5" dirty="0">
                <a:latin typeface="Segoe UI"/>
                <a:cs typeface="Segoe UI"/>
              </a:rPr>
              <a:t>each </a:t>
            </a:r>
            <a:r>
              <a:rPr sz="550" dirty="0">
                <a:latin typeface="Segoe UI"/>
                <a:cs typeface="Segoe UI"/>
              </a:rPr>
              <a:t>others’ </a:t>
            </a:r>
            <a:r>
              <a:rPr sz="550" spc="-5" dirty="0">
                <a:latin typeface="Segoe UI"/>
                <a:cs typeface="Segoe UI"/>
              </a:rPr>
              <a:t>interests before </a:t>
            </a:r>
            <a:r>
              <a:rPr sz="550" dirty="0">
                <a:latin typeface="Segoe UI"/>
                <a:cs typeface="Segoe UI"/>
              </a:rPr>
              <a:t>moving </a:t>
            </a:r>
            <a:r>
              <a:rPr sz="550" spc="-5" dirty="0">
                <a:latin typeface="Segoe UI"/>
                <a:cs typeface="Segoe UI"/>
              </a:rPr>
              <a:t>into idea  generation and option</a:t>
            </a:r>
            <a:r>
              <a:rPr sz="550" spc="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analysis.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51001"/>
            <a:ext cx="92900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Joint</a:t>
            </a:r>
            <a:r>
              <a:rPr sz="1000" spc="-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Discussion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2429" y="2522347"/>
            <a:ext cx="1458595" cy="139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4325" marR="5080" indent="-302260">
              <a:lnSpc>
                <a:spcPct val="105700"/>
              </a:lnSpc>
              <a:spcBef>
                <a:spcPts val="95"/>
              </a:spcBef>
            </a:pPr>
            <a:r>
              <a:rPr sz="350" spc="5" dirty="0">
                <a:latin typeface="Calibri"/>
                <a:cs typeface="Calibri"/>
              </a:rPr>
              <a:t>https</a:t>
            </a:r>
            <a:r>
              <a:rPr sz="350" spc="5" dirty="0">
                <a:latin typeface="Calibri"/>
                <a:cs typeface="Calibri"/>
                <a:hlinkClick r:id="rId4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4"/>
              </a:rPr>
              <a:t>.pon.harvard.edu/daily/mediation/how-does-mediation-work/ </a:t>
            </a:r>
            <a:r>
              <a:rPr sz="350" spc="5" dirty="0">
                <a:latin typeface="Calibri"/>
                <a:cs typeface="Calibri"/>
              </a:rPr>
              <a:t> </a:t>
            </a:r>
            <a:r>
              <a:rPr sz="350" dirty="0">
                <a:latin typeface="Calibri"/>
                <a:cs typeface="Calibri"/>
              </a:rPr>
              <a:t>https:</a:t>
            </a:r>
            <a:r>
              <a:rPr sz="350" dirty="0">
                <a:latin typeface="Calibri"/>
                <a:cs typeface="Calibri"/>
                <a:hlinkClick r:id="rId7"/>
              </a:rPr>
              <a:t>//w</a:t>
            </a:r>
            <a:r>
              <a:rPr sz="350" dirty="0">
                <a:latin typeface="Calibri"/>
                <a:cs typeface="Calibri"/>
              </a:rPr>
              <a:t>ww</a:t>
            </a:r>
            <a:r>
              <a:rPr sz="350" dirty="0">
                <a:latin typeface="Calibri"/>
                <a:cs typeface="Calibri"/>
                <a:hlinkClick r:id="rId7"/>
              </a:rPr>
              <a:t>.jamsadr.com/mediation-guide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3" name="object 13" descr="Caucuses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1939" y="4045077"/>
            <a:ext cx="2397125" cy="113093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6040" marR="5080" indent="-53340">
              <a:lnSpc>
                <a:spcPct val="104500"/>
              </a:lnSpc>
              <a:spcBef>
                <a:spcPts val="7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Caucuses,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separating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into separate rooms for private  meetings, is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great </a:t>
            </a:r>
            <a:r>
              <a:rPr sz="550" dirty="0">
                <a:latin typeface="Segoe UI"/>
                <a:cs typeface="Segoe UI"/>
              </a:rPr>
              <a:t>tool to use </a:t>
            </a:r>
            <a:r>
              <a:rPr sz="550" spc="-5" dirty="0">
                <a:latin typeface="Segoe UI"/>
                <a:cs typeface="Segoe UI"/>
              </a:rPr>
              <a:t>when emotions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dirty="0">
                <a:latin typeface="Segoe UI"/>
                <a:cs typeface="Segoe UI"/>
              </a:rPr>
              <a:t>running </a:t>
            </a:r>
            <a:r>
              <a:rPr sz="550" spc="-5" dirty="0">
                <a:latin typeface="Segoe UI"/>
                <a:cs typeface="Segoe UI"/>
              </a:rPr>
              <a:t>high, when  there is an impasse,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when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mediator </a:t>
            </a:r>
            <a:r>
              <a:rPr sz="550" dirty="0">
                <a:latin typeface="Segoe UI"/>
                <a:cs typeface="Segoe UI"/>
              </a:rPr>
              <a:t>needs to discuss something </a:t>
            </a:r>
            <a:r>
              <a:rPr sz="550" spc="-5" dirty="0">
                <a:latin typeface="Segoe UI"/>
                <a:cs typeface="Segoe UI"/>
              </a:rPr>
              <a:t>with  </a:t>
            </a:r>
            <a:r>
              <a:rPr sz="550" dirty="0">
                <a:latin typeface="Segoe UI"/>
                <a:cs typeface="Segoe UI"/>
              </a:rPr>
              <a:t>one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parties in private. The caucus can also </a:t>
            </a:r>
            <a:r>
              <a:rPr sz="550" dirty="0">
                <a:latin typeface="Segoe UI"/>
                <a:cs typeface="Segoe UI"/>
              </a:rPr>
              <a:t>be used to </a:t>
            </a:r>
            <a:r>
              <a:rPr sz="550" spc="-5" dirty="0">
                <a:latin typeface="Segoe UI"/>
                <a:cs typeface="Segoe UI"/>
              </a:rPr>
              <a:t>generate  ideas in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Negotiation </a:t>
            </a:r>
            <a:r>
              <a:rPr sz="550" dirty="0">
                <a:latin typeface="Segoe UI"/>
                <a:cs typeface="Segoe UI"/>
              </a:rPr>
              <a:t>Phase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mediation</a:t>
            </a:r>
            <a:r>
              <a:rPr sz="550" spc="2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session.</a:t>
            </a:r>
            <a:endParaRPr sz="550">
              <a:latin typeface="Segoe UI"/>
              <a:cs typeface="Segoe UI"/>
            </a:endParaRPr>
          </a:p>
          <a:p>
            <a:pPr marL="66040" marR="5080" indent="-53340">
              <a:lnSpc>
                <a:spcPct val="104099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Often, but not </a:t>
            </a:r>
            <a:r>
              <a:rPr sz="550" spc="-5" dirty="0">
                <a:latin typeface="Segoe UI"/>
                <a:cs typeface="Segoe UI"/>
              </a:rPr>
              <a:t>always,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mediator </a:t>
            </a:r>
            <a:r>
              <a:rPr sz="550" dirty="0">
                <a:latin typeface="Segoe UI"/>
                <a:cs typeface="Segoe UI"/>
              </a:rPr>
              <a:t>discusses </a:t>
            </a:r>
            <a:r>
              <a:rPr sz="550" spc="-5" dirty="0">
                <a:latin typeface="Segoe UI"/>
                <a:cs typeface="Segoe UI"/>
              </a:rPr>
              <a:t>with each side what  information </a:t>
            </a:r>
            <a:r>
              <a:rPr sz="550" dirty="0">
                <a:latin typeface="Segoe UI"/>
                <a:cs typeface="Segoe UI"/>
              </a:rPr>
              <a:t>discussed </a:t>
            </a:r>
            <a:r>
              <a:rPr sz="550" spc="-5" dirty="0">
                <a:latin typeface="Segoe UI"/>
                <a:cs typeface="Segoe UI"/>
              </a:rPr>
              <a:t>in caucus will remain confidential and that which </a:t>
            </a:r>
            <a:r>
              <a:rPr sz="550" dirty="0">
                <a:latin typeface="Segoe UI"/>
                <a:cs typeface="Segoe UI"/>
              </a:rPr>
              <a:t>the  </a:t>
            </a:r>
            <a:r>
              <a:rPr sz="550" spc="-5" dirty="0">
                <a:latin typeface="Segoe UI"/>
                <a:cs typeface="Segoe UI"/>
              </a:rPr>
              <a:t>party wants shared. The promise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confidentiality can encourage parties 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share </a:t>
            </a:r>
            <a:r>
              <a:rPr sz="550" dirty="0">
                <a:latin typeface="Segoe UI"/>
                <a:cs typeface="Segoe UI"/>
              </a:rPr>
              <a:t>new </a:t>
            </a:r>
            <a:r>
              <a:rPr sz="550" spc="-5" dirty="0">
                <a:latin typeface="Segoe UI"/>
                <a:cs typeface="Segoe UI"/>
              </a:rPr>
              <a:t>information </a:t>
            </a:r>
            <a:r>
              <a:rPr sz="550" dirty="0">
                <a:latin typeface="Segoe UI"/>
                <a:cs typeface="Segoe UI"/>
              </a:rPr>
              <a:t>about </a:t>
            </a:r>
            <a:r>
              <a:rPr sz="550" spc="-5" dirty="0">
                <a:latin typeface="Segoe UI"/>
                <a:cs typeface="Segoe UI"/>
              </a:rPr>
              <a:t>their interests and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concerns.</a:t>
            </a:r>
            <a:endParaRPr sz="550">
              <a:latin typeface="Segoe UI"/>
              <a:cs typeface="Segoe UI"/>
            </a:endParaRPr>
          </a:p>
          <a:p>
            <a:pPr marL="66040" marR="13970" indent="-53340">
              <a:lnSpc>
                <a:spcPct val="10450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Mediators </a:t>
            </a:r>
            <a:r>
              <a:rPr sz="550" dirty="0">
                <a:latin typeface="Segoe UI"/>
                <a:cs typeface="Segoe UI"/>
              </a:rPr>
              <a:t>should </a:t>
            </a:r>
            <a:r>
              <a:rPr sz="550" spc="-5" dirty="0">
                <a:latin typeface="Segoe UI"/>
                <a:cs typeface="Segoe UI"/>
              </a:rPr>
              <a:t>keep track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and balance </a:t>
            </a:r>
            <a:r>
              <a:rPr sz="550" dirty="0">
                <a:latin typeface="Segoe UI"/>
                <a:cs typeface="Segoe UI"/>
              </a:rPr>
              <a:t>the amount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time </a:t>
            </a:r>
            <a:r>
              <a:rPr sz="550" dirty="0">
                <a:latin typeface="Segoe UI"/>
                <a:cs typeface="Segoe UI"/>
              </a:rPr>
              <a:t>spent </a:t>
            </a:r>
            <a:r>
              <a:rPr sz="550" spc="-5" dirty="0">
                <a:latin typeface="Segoe UI"/>
                <a:cs typeface="Segoe UI"/>
              </a:rPr>
              <a:t>with  each party and keep each party informed. </a:t>
            </a:r>
            <a:r>
              <a:rPr sz="550" dirty="0">
                <a:latin typeface="Segoe UI"/>
                <a:cs typeface="Segoe UI"/>
              </a:rPr>
              <a:t>(E.g. I </a:t>
            </a:r>
            <a:r>
              <a:rPr sz="550" spc="-5" dirty="0">
                <a:latin typeface="Segoe UI"/>
                <a:cs typeface="Segoe UI"/>
              </a:rPr>
              <a:t>will </a:t>
            </a:r>
            <a:r>
              <a:rPr sz="550" dirty="0">
                <a:latin typeface="Segoe UI"/>
                <a:cs typeface="Segoe UI"/>
              </a:rPr>
              <a:t>spend </a:t>
            </a:r>
            <a:r>
              <a:rPr sz="550" spc="-5" dirty="0">
                <a:latin typeface="Segoe UI"/>
                <a:cs typeface="Segoe UI"/>
              </a:rPr>
              <a:t>approximately  </a:t>
            </a:r>
            <a:r>
              <a:rPr sz="550" dirty="0">
                <a:latin typeface="Segoe UI"/>
                <a:cs typeface="Segoe UI"/>
              </a:rPr>
              <a:t>10 </a:t>
            </a:r>
            <a:r>
              <a:rPr sz="550" spc="-5" dirty="0">
                <a:latin typeface="Segoe UI"/>
                <a:cs typeface="Segoe UI"/>
              </a:rPr>
              <a:t>minutes with each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you. If </a:t>
            </a:r>
            <a:r>
              <a:rPr sz="550" dirty="0">
                <a:latin typeface="Segoe UI"/>
                <a:cs typeface="Segoe UI"/>
              </a:rPr>
              <a:t>I </a:t>
            </a:r>
            <a:r>
              <a:rPr sz="550" spc="-5" dirty="0">
                <a:latin typeface="Segoe UI"/>
                <a:cs typeface="Segoe UI"/>
              </a:rPr>
              <a:t>need </a:t>
            </a:r>
            <a:r>
              <a:rPr sz="550" dirty="0">
                <a:latin typeface="Segoe UI"/>
                <a:cs typeface="Segoe UI"/>
              </a:rPr>
              <a:t>to go </a:t>
            </a:r>
            <a:r>
              <a:rPr sz="550" spc="-10" dirty="0">
                <a:latin typeface="Segoe UI"/>
                <a:cs typeface="Segoe UI"/>
              </a:rPr>
              <a:t>longer, </a:t>
            </a:r>
            <a:r>
              <a:rPr sz="550" dirty="0">
                <a:latin typeface="Segoe UI"/>
                <a:cs typeface="Segoe UI"/>
              </a:rPr>
              <a:t>I </a:t>
            </a:r>
            <a:r>
              <a:rPr sz="550" spc="-5" dirty="0">
                <a:latin typeface="Segoe UI"/>
                <a:cs typeface="Segoe UI"/>
              </a:rPr>
              <a:t>will </a:t>
            </a:r>
            <a:r>
              <a:rPr sz="550" dirty="0">
                <a:latin typeface="Segoe UI"/>
                <a:cs typeface="Segoe UI"/>
              </a:rPr>
              <a:t>come </a:t>
            </a:r>
            <a:r>
              <a:rPr sz="550" spc="-5" dirty="0">
                <a:latin typeface="Segoe UI"/>
                <a:cs typeface="Segoe UI"/>
              </a:rPr>
              <a:t>tell</a:t>
            </a:r>
            <a:r>
              <a:rPr sz="550" spc="114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you.)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0079" y="5229225"/>
            <a:ext cx="1458595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spc="5" dirty="0">
                <a:latin typeface="Calibri"/>
                <a:cs typeface="Calibri"/>
              </a:rPr>
              <a:t>https</a:t>
            </a:r>
            <a:r>
              <a:rPr sz="350" spc="5" dirty="0">
                <a:latin typeface="Calibri"/>
                <a:cs typeface="Calibri"/>
                <a:hlinkClick r:id="rId4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4"/>
              </a:rPr>
              <a:t>.pon.harvard.edu/daily/mediation/how-does-mediation-work/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18" name="object 18" descr="Facilitated Negotiation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68597" y="4043552"/>
            <a:ext cx="2336800" cy="9988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6040" marR="127000" indent="-53340">
              <a:lnSpc>
                <a:spcPct val="103099"/>
              </a:lnSpc>
              <a:spcBef>
                <a:spcPts val="7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This is the idea generation and option </a:t>
            </a:r>
            <a:r>
              <a:rPr sz="650" spc="-10" dirty="0">
                <a:latin typeface="Segoe UI"/>
                <a:cs typeface="Segoe UI"/>
              </a:rPr>
              <a:t>analysis </a:t>
            </a:r>
            <a:r>
              <a:rPr sz="650" spc="-5" dirty="0">
                <a:latin typeface="Segoe UI"/>
                <a:cs typeface="Segoe UI"/>
              </a:rPr>
              <a:t>phase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 mediation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session.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mediator can </a:t>
            </a:r>
            <a:r>
              <a:rPr sz="650" spc="-10" dirty="0">
                <a:latin typeface="Segoe UI"/>
                <a:cs typeface="Segoe UI"/>
              </a:rPr>
              <a:t>lead </a:t>
            </a:r>
            <a:r>
              <a:rPr sz="650" spc="-5" dirty="0">
                <a:latin typeface="Segoe UI"/>
                <a:cs typeface="Segoe UI"/>
              </a:rPr>
              <a:t>the negotiation with </a:t>
            </a:r>
            <a:r>
              <a:rPr sz="650" spc="-10" dirty="0">
                <a:latin typeface="Segoe UI"/>
                <a:cs typeface="Segoe UI"/>
              </a:rPr>
              <a:t>all </a:t>
            </a:r>
            <a:r>
              <a:rPr sz="650" spc="-5" dirty="0">
                <a:latin typeface="Segoe UI"/>
                <a:cs typeface="Segoe UI"/>
              </a:rPr>
              <a:t>parties in the  same room, or can engage in </a:t>
            </a:r>
            <a:r>
              <a:rPr sz="650" spc="-10" dirty="0">
                <a:latin typeface="Segoe UI"/>
                <a:cs typeface="Segoe UI"/>
              </a:rPr>
              <a:t>“shuttle </a:t>
            </a:r>
            <a:r>
              <a:rPr sz="650" spc="-15" dirty="0">
                <a:latin typeface="Segoe UI"/>
                <a:cs typeface="Segoe UI"/>
              </a:rPr>
              <a:t>diplomacy,” </a:t>
            </a:r>
            <a:r>
              <a:rPr sz="650" dirty="0">
                <a:latin typeface="Segoe UI"/>
                <a:cs typeface="Segoe UI"/>
              </a:rPr>
              <a:t>moving </a:t>
            </a:r>
            <a:r>
              <a:rPr sz="650" spc="-10" dirty="0">
                <a:latin typeface="Segoe UI"/>
                <a:cs typeface="Segoe UI"/>
              </a:rPr>
              <a:t>back  </a:t>
            </a:r>
            <a:r>
              <a:rPr sz="650" spc="-5" dirty="0">
                <a:latin typeface="Segoe UI"/>
                <a:cs typeface="Segoe UI"/>
              </a:rPr>
              <a:t>and </a:t>
            </a:r>
            <a:r>
              <a:rPr sz="650" dirty="0">
                <a:latin typeface="Segoe UI"/>
                <a:cs typeface="Segoe UI"/>
              </a:rPr>
              <a:t>forth </a:t>
            </a:r>
            <a:r>
              <a:rPr sz="650" spc="-5" dirty="0">
                <a:latin typeface="Segoe UI"/>
                <a:cs typeface="Segoe UI"/>
              </a:rPr>
              <a:t>between the parties, gathering </a:t>
            </a:r>
            <a:r>
              <a:rPr sz="650" spc="-10" dirty="0">
                <a:latin typeface="Segoe UI"/>
                <a:cs typeface="Segoe UI"/>
              </a:rPr>
              <a:t>ideas, </a:t>
            </a:r>
            <a:r>
              <a:rPr sz="650" spc="-5" dirty="0">
                <a:latin typeface="Segoe UI"/>
                <a:cs typeface="Segoe UI"/>
              </a:rPr>
              <a:t>proposals, and  counterproposals.</a:t>
            </a:r>
            <a:endParaRPr sz="650">
              <a:latin typeface="Segoe UI"/>
              <a:cs typeface="Segoe UI"/>
            </a:endParaRPr>
          </a:p>
          <a:p>
            <a:pPr marL="66040" marR="46990" indent="-53340">
              <a:lnSpc>
                <a:spcPct val="103099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mediator will sometimes need to remind parties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their  </a:t>
            </a:r>
            <a:r>
              <a:rPr sz="650" spc="-15" dirty="0">
                <a:latin typeface="Segoe UI"/>
                <a:cs typeface="Segoe UI"/>
              </a:rPr>
              <a:t>BATNA </a:t>
            </a:r>
            <a:r>
              <a:rPr sz="650" spc="-5" dirty="0">
                <a:latin typeface="Segoe UI"/>
                <a:cs typeface="Segoe UI"/>
              </a:rPr>
              <a:t>and discuss its pros and cons and the </a:t>
            </a:r>
            <a:r>
              <a:rPr sz="650" spc="-10" dirty="0">
                <a:latin typeface="Segoe UI"/>
                <a:cs typeface="Segoe UI"/>
              </a:rPr>
              <a:t>likely </a:t>
            </a:r>
            <a:r>
              <a:rPr sz="650" spc="-5" dirty="0">
                <a:latin typeface="Segoe UI"/>
                <a:cs typeface="Segoe UI"/>
              </a:rPr>
              <a:t>result if </a:t>
            </a:r>
            <a:r>
              <a:rPr sz="650" spc="-10" dirty="0">
                <a:latin typeface="Segoe UI"/>
                <a:cs typeface="Segoe UI"/>
              </a:rPr>
              <a:t>an  </a:t>
            </a:r>
            <a:r>
              <a:rPr sz="650" spc="-5" dirty="0">
                <a:latin typeface="Segoe UI"/>
                <a:cs typeface="Segoe UI"/>
              </a:rPr>
              <a:t>agreement cannot be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reached.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5335" y="5181726"/>
            <a:ext cx="1643380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marR="5080" indent="-341630">
              <a:lnSpc>
                <a:spcPct val="105000"/>
              </a:lnSpc>
              <a:spcBef>
                <a:spcPts val="95"/>
              </a:spcBef>
            </a:pPr>
            <a:r>
              <a:rPr sz="400" dirty="0">
                <a:latin typeface="Calibri"/>
                <a:cs typeface="Calibri"/>
              </a:rPr>
              <a:t>https://</a:t>
            </a:r>
            <a:r>
              <a:rPr sz="400" dirty="0">
                <a:latin typeface="Calibri"/>
                <a:cs typeface="Calibri"/>
                <a:hlinkClick r:id="rId4"/>
              </a:rPr>
              <a:t>www.pon.harvard.edu/daily/mediation/how-does-mediation-work/ </a:t>
            </a:r>
            <a:r>
              <a:rPr sz="400" dirty="0">
                <a:latin typeface="Calibri"/>
                <a:cs typeface="Calibri"/>
              </a:rPr>
              <a:t> https://</a:t>
            </a:r>
            <a:r>
              <a:rPr sz="400" dirty="0">
                <a:latin typeface="Calibri"/>
                <a:cs typeface="Calibri"/>
                <a:hlinkClick r:id="rId7"/>
              </a:rPr>
              <a:t>www.jamsadr.com/mediation-guide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3" name="object 23" descr="Closing and Follow UP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81939" y="6690817"/>
            <a:ext cx="2355215" cy="72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" marR="158750" indent="-53340">
              <a:lnSpc>
                <a:spcPct val="112300"/>
              </a:lnSpc>
              <a:spcBef>
                <a:spcPts val="10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If the parties </a:t>
            </a:r>
            <a:r>
              <a:rPr sz="650" spc="-10" dirty="0">
                <a:latin typeface="Segoe UI"/>
                <a:cs typeface="Segoe UI"/>
              </a:rPr>
              <a:t>reach </a:t>
            </a:r>
            <a:r>
              <a:rPr sz="650" spc="-5" dirty="0">
                <a:latin typeface="Segoe UI"/>
                <a:cs typeface="Segoe UI"/>
              </a:rPr>
              <a:t>consensus, the mediator will outline the  terms and may write up a draft</a:t>
            </a:r>
            <a:r>
              <a:rPr sz="650" spc="-7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agreement.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12799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If the parties do not </a:t>
            </a:r>
            <a:r>
              <a:rPr sz="650" spc="-10" dirty="0">
                <a:latin typeface="Segoe UI"/>
                <a:cs typeface="Segoe UI"/>
              </a:rPr>
              <a:t>reach an </a:t>
            </a:r>
            <a:r>
              <a:rPr sz="650" spc="-5" dirty="0">
                <a:latin typeface="Segoe UI"/>
                <a:cs typeface="Segoe UI"/>
              </a:rPr>
              <a:t>agreement, the mediator will sum  up where the session left off and engage in a discussion about  </a:t>
            </a:r>
            <a:r>
              <a:rPr sz="650" spc="-10" dirty="0">
                <a:latin typeface="Segoe UI"/>
                <a:cs typeface="Segoe UI"/>
              </a:rPr>
              <a:t>alternatives </a:t>
            </a:r>
            <a:r>
              <a:rPr sz="650" spc="-5" dirty="0">
                <a:latin typeface="Segoe UI"/>
                <a:cs typeface="Segoe UI"/>
              </a:rPr>
              <a:t>(e.g. another session or </a:t>
            </a:r>
            <a:r>
              <a:rPr sz="650" spc="-10" dirty="0">
                <a:latin typeface="Segoe UI"/>
                <a:cs typeface="Segoe UI"/>
              </a:rPr>
              <a:t>an alternative </a:t>
            </a:r>
            <a:r>
              <a:rPr sz="650" spc="-5" dirty="0">
                <a:latin typeface="Segoe UI"/>
                <a:cs typeface="Segoe UI"/>
              </a:rPr>
              <a:t>form </a:t>
            </a:r>
            <a:r>
              <a:rPr sz="650" spc="-10" dirty="0">
                <a:latin typeface="Segoe UI"/>
                <a:cs typeface="Segoe UI"/>
              </a:rPr>
              <a:t>of  </a:t>
            </a:r>
            <a:r>
              <a:rPr sz="650" spc="-5" dirty="0">
                <a:latin typeface="Segoe UI"/>
                <a:cs typeface="Segoe UI"/>
              </a:rPr>
              <a:t>dispute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resolution).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50747" y="7874914"/>
            <a:ext cx="1644014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Calibri"/>
                <a:cs typeface="Calibri"/>
              </a:rPr>
              <a:t>https://</a:t>
            </a:r>
            <a:r>
              <a:rPr sz="400" spc="5" dirty="0">
                <a:latin typeface="Calibri"/>
                <a:cs typeface="Calibri"/>
                <a:hlinkClick r:id="rId4"/>
              </a:rPr>
              <a:t>www.pon.harvard.edu/daily/mediation/how-does-mediation-work/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013072" y="6778497"/>
            <a:ext cx="1758950" cy="64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909">
              <a:lnSpc>
                <a:spcPts val="1255"/>
              </a:lnSpc>
              <a:spcBef>
                <a:spcPts val="100"/>
              </a:spcBef>
            </a:pPr>
            <a:r>
              <a:rPr sz="1100" spc="-5" dirty="0">
                <a:latin typeface="Segoe UI"/>
                <a:cs typeface="Segoe UI"/>
              </a:rPr>
              <a:t>Who can help?</a:t>
            </a:r>
            <a:endParaRPr sz="1100">
              <a:latin typeface="Segoe UI"/>
              <a:cs typeface="Segoe UI"/>
            </a:endParaRPr>
          </a:p>
          <a:p>
            <a:pPr marL="12700" marR="5080" indent="1270" algn="ctr">
              <a:lnSpc>
                <a:spcPct val="90500"/>
              </a:lnSpc>
              <a:spcBef>
                <a:spcPts val="60"/>
              </a:spcBef>
            </a:pPr>
            <a:r>
              <a:rPr sz="1100" spc="-5" dirty="0">
                <a:latin typeface="Segoe UI"/>
                <a:cs typeface="Segoe UI"/>
              </a:rPr>
              <a:t>What </a:t>
            </a:r>
            <a:r>
              <a:rPr sz="1100" dirty="0">
                <a:latin typeface="Segoe UI"/>
                <a:cs typeface="Segoe UI"/>
              </a:rPr>
              <a:t>about “break-downs”  </a:t>
            </a:r>
            <a:r>
              <a:rPr sz="1100" spc="-5" dirty="0">
                <a:latin typeface="Segoe UI"/>
                <a:cs typeface="Segoe UI"/>
              </a:rPr>
              <a:t>where </a:t>
            </a:r>
            <a:r>
              <a:rPr sz="1100" dirty="0">
                <a:latin typeface="Segoe UI"/>
                <a:cs typeface="Segoe UI"/>
              </a:rPr>
              <a:t>an </a:t>
            </a:r>
            <a:r>
              <a:rPr sz="1100" spc="-5" dirty="0">
                <a:latin typeface="Segoe UI"/>
                <a:cs typeface="Segoe UI"/>
              </a:rPr>
              <a:t>agreement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cannot  be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reached?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91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92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Caucuses	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Facilitated</a:t>
            </a:r>
            <a:r>
              <a:rPr sz="1000" spc="-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Negotiation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93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94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Closing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and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Follow</a:t>
            </a:r>
            <a:r>
              <a:rPr sz="1000" spc="-1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Up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604093B0-B51A-4F36-967E-34D2DEDAB0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Planning for Problem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68297"/>
            <a:ext cx="2244090" cy="6858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When self help is an </a:t>
            </a:r>
            <a:r>
              <a:rPr sz="600" spc="-10" dirty="0">
                <a:latin typeface="Segoe UI"/>
                <a:cs typeface="Segoe UI"/>
              </a:rPr>
              <a:t>appropriate</a:t>
            </a:r>
            <a:r>
              <a:rPr sz="600" spc="20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response?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When you need assistance, but it can</a:t>
            </a:r>
            <a:r>
              <a:rPr sz="600" spc="-10" dirty="0">
                <a:latin typeface="Segoe UI"/>
                <a:cs typeface="Segoe UI"/>
              </a:rPr>
              <a:t> wait?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When immediate assistance is necessary?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Returning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5" dirty="0">
                <a:latin typeface="Segoe UI"/>
                <a:cs typeface="Segoe UI"/>
              </a:rPr>
              <a:t>the mediation</a:t>
            </a:r>
            <a:r>
              <a:rPr sz="600" spc="-1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table?</a:t>
            </a:r>
            <a:endParaRPr sz="600">
              <a:latin typeface="Segoe UI"/>
              <a:cs typeface="Segoe UI"/>
            </a:endParaRPr>
          </a:p>
          <a:p>
            <a:pPr marL="66040" marR="5080" indent="-53340">
              <a:lnSpc>
                <a:spcPts val="68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When </a:t>
            </a:r>
            <a:r>
              <a:rPr sz="600" dirty="0">
                <a:latin typeface="Segoe UI"/>
                <a:cs typeface="Segoe UI"/>
              </a:rPr>
              <a:t>a </a:t>
            </a:r>
            <a:r>
              <a:rPr sz="600" spc="-5" dirty="0">
                <a:latin typeface="Segoe UI"/>
                <a:cs typeface="Segoe UI"/>
              </a:rPr>
              <a:t>formal </a:t>
            </a:r>
            <a:r>
              <a:rPr sz="600" spc="-10" dirty="0">
                <a:latin typeface="Segoe UI"/>
                <a:cs typeface="Segoe UI"/>
              </a:rPr>
              <a:t>process </a:t>
            </a:r>
            <a:r>
              <a:rPr sz="600" spc="-5" dirty="0">
                <a:latin typeface="Segoe UI"/>
                <a:cs typeface="Segoe UI"/>
              </a:rPr>
              <a:t>may be your </a:t>
            </a:r>
            <a:r>
              <a:rPr sz="600" spc="-15" dirty="0">
                <a:latin typeface="Segoe UI"/>
                <a:cs typeface="Segoe UI"/>
              </a:rPr>
              <a:t>BATNA </a:t>
            </a:r>
            <a:r>
              <a:rPr sz="600" spc="-5" dirty="0">
                <a:latin typeface="Segoe UI"/>
                <a:cs typeface="Segoe UI"/>
              </a:rPr>
              <a:t>(best alternative </a:t>
            </a:r>
            <a:r>
              <a:rPr sz="600" dirty="0">
                <a:latin typeface="Segoe UI"/>
                <a:cs typeface="Segoe UI"/>
              </a:rPr>
              <a:t>to a  </a:t>
            </a:r>
            <a:r>
              <a:rPr sz="600" spc="-5" dirty="0">
                <a:latin typeface="Segoe UI"/>
                <a:cs typeface="Segoe UI"/>
              </a:rPr>
              <a:t>negotiated</a:t>
            </a:r>
            <a:r>
              <a:rPr sz="600" spc="-10" dirty="0">
                <a:latin typeface="Segoe UI"/>
                <a:cs typeface="Segoe UI"/>
              </a:rPr>
              <a:t> agreement)?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1939" y="2152649"/>
            <a:ext cx="1089660" cy="39243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What about: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Confidentiality?</a:t>
            </a:r>
            <a:endParaRPr sz="5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Mediator</a:t>
            </a:r>
            <a:r>
              <a:rPr sz="500" spc="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ethics?</a:t>
            </a:r>
            <a:endParaRPr sz="5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Dealing with difficult</a:t>
            </a:r>
            <a:r>
              <a:rPr sz="500" spc="4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behaviors?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724" y="1151001"/>
            <a:ext cx="128270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Planning for</a:t>
            </a:r>
            <a:r>
              <a:rPr sz="1000" spc="-10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Problems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8" name="object 8" descr="Managing &quot;new&quot; information -- warnings and other related issues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68597" y="1357324"/>
            <a:ext cx="1965325" cy="10147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Actual notice or violations in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transit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Signs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coercion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Being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”worked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Good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faith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 clown handkerchief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problem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Intersectionality//transposing one issue into</a:t>
            </a:r>
            <a:r>
              <a:rPr sz="650" spc="-1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another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dirty="0">
                <a:latin typeface="Segoe UI"/>
                <a:cs typeface="Segoe UI"/>
              </a:rPr>
              <a:t>Smoking </a:t>
            </a:r>
            <a:r>
              <a:rPr sz="650" spc="-5" dirty="0">
                <a:latin typeface="Segoe UI"/>
                <a:cs typeface="Segoe UI"/>
              </a:rPr>
              <a:t>gun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revelations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08578" y="1189990"/>
            <a:ext cx="2498090" cy="137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Calibri"/>
                <a:cs typeface="Calibri"/>
              </a:rPr>
              <a:t>Managing </a:t>
            </a:r>
            <a:r>
              <a:rPr sz="700" spc="15" dirty="0">
                <a:solidFill>
                  <a:srgbClr val="FFFFFF"/>
                </a:solidFill>
                <a:latin typeface="Calibri"/>
                <a:cs typeface="Calibri"/>
              </a:rPr>
              <a:t>“new” </a:t>
            </a:r>
            <a:r>
              <a:rPr sz="700" spc="10" dirty="0">
                <a:solidFill>
                  <a:srgbClr val="FFFFFF"/>
                </a:solidFill>
                <a:latin typeface="Calibri"/>
                <a:cs typeface="Calibri"/>
              </a:rPr>
              <a:t>information—warnings and </a:t>
            </a:r>
            <a:r>
              <a:rPr sz="700" spc="5" dirty="0">
                <a:solidFill>
                  <a:srgbClr val="FFFFFF"/>
                </a:solidFill>
                <a:latin typeface="Calibri"/>
                <a:cs typeface="Calibri"/>
              </a:rPr>
              <a:t>other </a:t>
            </a:r>
            <a:r>
              <a:rPr sz="700" dirty="0">
                <a:solidFill>
                  <a:srgbClr val="FFFFFF"/>
                </a:solidFill>
                <a:latin typeface="Calibri"/>
                <a:cs typeface="Calibri"/>
              </a:rPr>
              <a:t>related </a:t>
            </a:r>
            <a:r>
              <a:rPr sz="700" spc="10" dirty="0">
                <a:solidFill>
                  <a:srgbClr val="FFFFFF"/>
                </a:solidFill>
                <a:latin typeface="Calibri"/>
                <a:cs typeface="Calibri"/>
              </a:rPr>
              <a:t>issues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18845" y="3878072"/>
            <a:ext cx="2305050" cy="1381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35"/>
              </a:lnSpc>
              <a:spcBef>
                <a:spcPts val="95"/>
              </a:spcBef>
            </a:pPr>
            <a:r>
              <a:rPr sz="1000" spc="-5" dirty="0">
                <a:latin typeface="Segoe UI"/>
                <a:cs typeface="Segoe UI"/>
              </a:rPr>
              <a:t>Mediation &amp;</a:t>
            </a:r>
            <a:r>
              <a:rPr sz="1000" spc="-45" dirty="0">
                <a:latin typeface="Segoe UI"/>
                <a:cs typeface="Segoe UI"/>
              </a:rPr>
              <a:t> </a:t>
            </a:r>
            <a:r>
              <a:rPr sz="1000" spc="-5" dirty="0">
                <a:latin typeface="Segoe UI"/>
                <a:cs typeface="Segoe UI"/>
              </a:rPr>
              <a:t>Confidentiality:</a:t>
            </a:r>
            <a:endParaRPr sz="1000">
              <a:latin typeface="Segoe UI"/>
              <a:cs typeface="Segoe UI"/>
            </a:endParaRPr>
          </a:p>
          <a:p>
            <a:pPr marL="12700">
              <a:lnSpc>
                <a:spcPts val="1135"/>
              </a:lnSpc>
            </a:pPr>
            <a:r>
              <a:rPr sz="1000" spc="-15" dirty="0">
                <a:latin typeface="Segoe UI"/>
                <a:cs typeface="Segoe UI"/>
              </a:rPr>
              <a:t>State </a:t>
            </a:r>
            <a:r>
              <a:rPr sz="1000" spc="-10" dirty="0">
                <a:latin typeface="Segoe UI"/>
                <a:cs typeface="Segoe UI"/>
              </a:rPr>
              <a:t>Statutes </a:t>
            </a:r>
            <a:r>
              <a:rPr sz="1000" spc="-5" dirty="0">
                <a:latin typeface="Segoe UI"/>
                <a:cs typeface="Segoe UI"/>
              </a:rPr>
              <a:t>and </a:t>
            </a:r>
            <a:r>
              <a:rPr sz="1000" spc="-10" dirty="0">
                <a:latin typeface="Segoe UI"/>
                <a:cs typeface="Segoe UI"/>
              </a:rPr>
              <a:t>Campus</a:t>
            </a:r>
            <a:r>
              <a:rPr sz="1000" spc="-25" dirty="0">
                <a:latin typeface="Segoe UI"/>
                <a:cs typeface="Segoe UI"/>
              </a:rPr>
              <a:t> </a:t>
            </a:r>
            <a:r>
              <a:rPr sz="1000" spc="-15" dirty="0">
                <a:latin typeface="Segoe UI"/>
                <a:cs typeface="Segoe UI"/>
              </a:rPr>
              <a:t>Policies</a:t>
            </a:r>
            <a:endParaRPr sz="1000">
              <a:latin typeface="Segoe UI"/>
              <a:cs typeface="Segoe UI"/>
            </a:endParaRPr>
          </a:p>
          <a:p>
            <a:pPr marL="454659" marR="125095">
              <a:lnSpc>
                <a:spcPts val="520"/>
              </a:lnSpc>
              <a:spcBef>
                <a:spcPts val="885"/>
              </a:spcBef>
            </a:pPr>
            <a:r>
              <a:rPr sz="450" dirty="0">
                <a:latin typeface="Segoe UI"/>
                <a:cs typeface="Segoe UI"/>
              </a:rPr>
              <a:t>Consider </a:t>
            </a:r>
            <a:r>
              <a:rPr sz="450" spc="-5" dirty="0">
                <a:latin typeface="Segoe UI"/>
                <a:cs typeface="Segoe UI"/>
              </a:rPr>
              <a:t>state </a:t>
            </a:r>
            <a:r>
              <a:rPr sz="450" dirty="0">
                <a:latin typeface="Segoe UI"/>
                <a:cs typeface="Segoe UI"/>
              </a:rPr>
              <a:t>medical </a:t>
            </a:r>
            <a:r>
              <a:rPr sz="450" spc="-5" dirty="0">
                <a:latin typeface="Segoe UI"/>
                <a:cs typeface="Segoe UI"/>
              </a:rPr>
              <a:t>privacy laws </a:t>
            </a:r>
            <a:r>
              <a:rPr sz="450" dirty="0">
                <a:latin typeface="Segoe UI"/>
                <a:cs typeface="Segoe UI"/>
              </a:rPr>
              <a:t>and educational </a:t>
            </a:r>
            <a:r>
              <a:rPr sz="450" spc="-5" dirty="0">
                <a:latin typeface="Segoe UI"/>
                <a:cs typeface="Segoe UI"/>
              </a:rPr>
              <a:t>record </a:t>
            </a:r>
            <a:r>
              <a:rPr sz="450" dirty="0">
                <a:latin typeface="Segoe UI"/>
                <a:cs typeface="Segoe UI"/>
              </a:rPr>
              <a:t>rules—  consult counsel</a:t>
            </a:r>
            <a:endParaRPr sz="450">
              <a:latin typeface="Segoe UI"/>
              <a:cs typeface="Segoe UI"/>
            </a:endParaRPr>
          </a:p>
          <a:p>
            <a:pPr marL="454659" marR="5080">
              <a:lnSpc>
                <a:spcPts val="520"/>
              </a:lnSpc>
              <a:spcBef>
                <a:spcPts val="220"/>
              </a:spcBef>
            </a:pPr>
            <a:r>
              <a:rPr sz="450" dirty="0">
                <a:latin typeface="Segoe UI"/>
                <a:cs typeface="Segoe UI"/>
              </a:rPr>
              <a:t>Be </a:t>
            </a:r>
            <a:r>
              <a:rPr sz="450" spc="-5" dirty="0">
                <a:latin typeface="Segoe UI"/>
                <a:cs typeface="Segoe UI"/>
              </a:rPr>
              <a:t>aware of </a:t>
            </a:r>
            <a:r>
              <a:rPr sz="450" dirty="0">
                <a:latin typeface="Segoe UI"/>
                <a:cs typeface="Segoe UI"/>
              </a:rPr>
              <a:t>mandatory and </a:t>
            </a:r>
            <a:r>
              <a:rPr sz="450" spc="-5" dirty="0">
                <a:latin typeface="Segoe UI"/>
                <a:cs typeface="Segoe UI"/>
              </a:rPr>
              <a:t>permissive disclosure </a:t>
            </a:r>
            <a:r>
              <a:rPr sz="450" dirty="0">
                <a:latin typeface="Segoe UI"/>
                <a:cs typeface="Segoe UI"/>
              </a:rPr>
              <a:t>rules—example </a:t>
            </a:r>
            <a:r>
              <a:rPr sz="450" spc="-15" dirty="0">
                <a:latin typeface="Segoe UI"/>
                <a:cs typeface="Segoe UI"/>
              </a:rPr>
              <a:t>Texas  </a:t>
            </a:r>
            <a:r>
              <a:rPr sz="450" dirty="0">
                <a:latin typeface="Segoe UI"/>
                <a:cs typeface="Segoe UI"/>
              </a:rPr>
              <a:t>reporting </a:t>
            </a:r>
            <a:r>
              <a:rPr sz="450" spc="-5" dirty="0">
                <a:latin typeface="Segoe UI"/>
                <a:cs typeface="Segoe UI"/>
              </a:rPr>
              <a:t>laws </a:t>
            </a:r>
            <a:r>
              <a:rPr sz="450" dirty="0">
                <a:latin typeface="Segoe UI"/>
                <a:cs typeface="Segoe UI"/>
              </a:rPr>
              <a:t>or Sandusky</a:t>
            </a:r>
            <a:r>
              <a:rPr sz="450" spc="80" dirty="0">
                <a:latin typeface="Segoe UI"/>
                <a:cs typeface="Segoe UI"/>
              </a:rPr>
              <a:t> </a:t>
            </a:r>
            <a:r>
              <a:rPr sz="450" spc="-5" dirty="0">
                <a:latin typeface="Segoe UI"/>
                <a:cs typeface="Segoe UI"/>
              </a:rPr>
              <a:t>laws</a:t>
            </a:r>
            <a:endParaRPr sz="450">
              <a:latin typeface="Segoe UI"/>
              <a:cs typeface="Segoe UI"/>
            </a:endParaRPr>
          </a:p>
          <a:p>
            <a:pPr marL="454659" marR="351790">
              <a:lnSpc>
                <a:spcPts val="740"/>
              </a:lnSpc>
              <a:spcBef>
                <a:spcPts val="50"/>
              </a:spcBef>
            </a:pPr>
            <a:r>
              <a:rPr sz="450" dirty="0">
                <a:latin typeface="Segoe UI"/>
                <a:cs typeface="Segoe UI"/>
              </a:rPr>
              <a:t>Confidentiality </a:t>
            </a:r>
            <a:r>
              <a:rPr sz="450" spc="-5" dirty="0">
                <a:latin typeface="Segoe UI"/>
                <a:cs typeface="Segoe UI"/>
              </a:rPr>
              <a:t>vs. Discoverability vs. Testimonial Privileges  Records </a:t>
            </a:r>
            <a:r>
              <a:rPr sz="450" dirty="0">
                <a:latin typeface="Segoe UI"/>
                <a:cs typeface="Segoe UI"/>
              </a:rPr>
              <a:t>and </a:t>
            </a:r>
            <a:r>
              <a:rPr sz="450" spc="-5" dirty="0">
                <a:latin typeface="Segoe UI"/>
                <a:cs typeface="Segoe UI"/>
              </a:rPr>
              <a:t>record </a:t>
            </a:r>
            <a:r>
              <a:rPr sz="450" dirty="0">
                <a:latin typeface="Segoe UI"/>
                <a:cs typeface="Segoe UI"/>
              </a:rPr>
              <a:t>keeping—need to</a:t>
            </a:r>
            <a:r>
              <a:rPr sz="450" spc="85" dirty="0">
                <a:latin typeface="Segoe UI"/>
                <a:cs typeface="Segoe UI"/>
              </a:rPr>
              <a:t> </a:t>
            </a:r>
            <a:r>
              <a:rPr sz="450" dirty="0">
                <a:latin typeface="Segoe UI"/>
                <a:cs typeface="Segoe UI"/>
              </a:rPr>
              <a:t>know?</a:t>
            </a:r>
            <a:endParaRPr sz="450">
              <a:latin typeface="Segoe UI"/>
              <a:cs typeface="Segoe UI"/>
            </a:endParaRPr>
          </a:p>
          <a:p>
            <a:pPr marL="454659" marR="758825">
              <a:lnSpc>
                <a:spcPts val="740"/>
              </a:lnSpc>
              <a:spcBef>
                <a:spcPts val="20"/>
              </a:spcBef>
            </a:pPr>
            <a:r>
              <a:rPr sz="450" dirty="0">
                <a:latin typeface="Segoe UI"/>
                <a:cs typeface="Segoe UI"/>
              </a:rPr>
              <a:t>Implementation and confidentiality  Drafting </a:t>
            </a:r>
            <a:r>
              <a:rPr sz="450" spc="-5" dirty="0">
                <a:latin typeface="Segoe UI"/>
                <a:cs typeface="Segoe UI"/>
              </a:rPr>
              <a:t>of </a:t>
            </a:r>
            <a:r>
              <a:rPr sz="450" dirty="0">
                <a:latin typeface="Segoe UI"/>
                <a:cs typeface="Segoe UI"/>
              </a:rPr>
              <a:t>agreements=advice </a:t>
            </a:r>
            <a:r>
              <a:rPr sz="450" spc="-5" dirty="0">
                <a:latin typeface="Segoe UI"/>
                <a:cs typeface="Segoe UI"/>
              </a:rPr>
              <a:t>of </a:t>
            </a:r>
            <a:r>
              <a:rPr sz="450" dirty="0">
                <a:latin typeface="Segoe UI"/>
                <a:cs typeface="Segoe UI"/>
              </a:rPr>
              <a:t>counsel  </a:t>
            </a:r>
            <a:r>
              <a:rPr sz="450" spc="-5" dirty="0">
                <a:latin typeface="Segoe UI"/>
                <a:cs typeface="Segoe UI"/>
              </a:rPr>
              <a:t>Penalties </a:t>
            </a:r>
            <a:r>
              <a:rPr sz="450" dirty="0">
                <a:latin typeface="Segoe UI"/>
                <a:cs typeface="Segoe UI"/>
              </a:rPr>
              <a:t>for</a:t>
            </a:r>
            <a:r>
              <a:rPr sz="450" spc="30" dirty="0">
                <a:latin typeface="Segoe UI"/>
                <a:cs typeface="Segoe UI"/>
              </a:rPr>
              <a:t> </a:t>
            </a:r>
            <a:r>
              <a:rPr sz="450" spc="-5" dirty="0">
                <a:latin typeface="Segoe UI"/>
                <a:cs typeface="Segoe UI"/>
              </a:rPr>
              <a:t>disclosure?</a:t>
            </a:r>
            <a:endParaRPr sz="450">
              <a:latin typeface="Segoe UI"/>
              <a:cs typeface="Segoe UI"/>
            </a:endParaRPr>
          </a:p>
          <a:p>
            <a:pPr marL="454659">
              <a:lnSpc>
                <a:spcPct val="100000"/>
              </a:lnSpc>
              <a:spcBef>
                <a:spcPts val="170"/>
              </a:spcBef>
            </a:pPr>
            <a:r>
              <a:rPr sz="450" spc="-5" dirty="0">
                <a:latin typeface="Segoe UI"/>
                <a:cs typeface="Segoe UI"/>
              </a:rPr>
              <a:t>Tuning </a:t>
            </a:r>
            <a:r>
              <a:rPr sz="450" dirty="0">
                <a:latin typeface="Segoe UI"/>
                <a:cs typeface="Segoe UI"/>
              </a:rPr>
              <a:t>and respecting campus</a:t>
            </a:r>
            <a:r>
              <a:rPr sz="450" spc="30" dirty="0">
                <a:latin typeface="Segoe UI"/>
                <a:cs typeface="Segoe UI"/>
              </a:rPr>
              <a:t> </a:t>
            </a:r>
            <a:r>
              <a:rPr sz="450" dirty="0">
                <a:latin typeface="Segoe UI"/>
                <a:cs typeface="Segoe UI"/>
              </a:rPr>
              <a:t>policy</a:t>
            </a:r>
            <a:endParaRPr sz="450">
              <a:latin typeface="Segoe UI"/>
              <a:cs typeface="Segoe UI"/>
            </a:endParaRPr>
          </a:p>
          <a:p>
            <a:pPr marL="454659">
              <a:lnSpc>
                <a:spcPct val="100000"/>
              </a:lnSpc>
              <a:spcBef>
                <a:spcPts val="200"/>
              </a:spcBef>
            </a:pPr>
            <a:r>
              <a:rPr sz="450" spc="5" dirty="0">
                <a:latin typeface="Segoe UI"/>
                <a:cs typeface="Segoe UI"/>
              </a:rPr>
              <a:t>“The </a:t>
            </a:r>
            <a:r>
              <a:rPr sz="450" dirty="0">
                <a:latin typeface="Segoe UI"/>
                <a:cs typeface="Segoe UI"/>
              </a:rPr>
              <a:t>coconut telegraph”=Jimmy</a:t>
            </a:r>
            <a:r>
              <a:rPr sz="450" spc="25" dirty="0">
                <a:latin typeface="Segoe UI"/>
                <a:cs typeface="Segoe UI"/>
              </a:rPr>
              <a:t> </a:t>
            </a:r>
            <a:r>
              <a:rPr sz="450" dirty="0">
                <a:latin typeface="Segoe UI"/>
                <a:cs typeface="Segoe UI"/>
              </a:rPr>
              <a:t>Buffett</a:t>
            </a:r>
            <a:endParaRPr sz="450">
              <a:latin typeface="Segoe UI"/>
              <a:cs typeface="Segoe UI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3779520"/>
            <a:ext cx="803148" cy="15816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66935"/>
            <a:ext cx="590000" cy="11944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NASPA Title IX Training Certificate."/>
          <p:cNvSpPr/>
          <p:nvPr/>
        </p:nvSpPr>
        <p:spPr>
          <a:xfrm>
            <a:off x="3639311" y="4951272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57629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5" h="1203960">
                <a:moveTo>
                  <a:pt x="0" y="0"/>
                </a:moveTo>
                <a:lnTo>
                  <a:pt x="0" y="23977"/>
                </a:lnTo>
                <a:lnTo>
                  <a:pt x="582900" y="1203801"/>
                </a:lnTo>
                <a:lnTo>
                  <a:pt x="594622" y="12038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696080" y="3875023"/>
            <a:ext cx="2416810" cy="1442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Segoe UI"/>
                <a:cs typeface="Segoe UI"/>
              </a:rPr>
              <a:t>Mediator Ethics</a:t>
            </a:r>
            <a:r>
              <a:rPr sz="1100" spc="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Guidelines</a:t>
            </a:r>
            <a:endParaRPr sz="1100">
              <a:latin typeface="Segoe UI"/>
              <a:cs typeface="Segoe UI"/>
            </a:endParaRPr>
          </a:p>
          <a:p>
            <a:pPr marL="534670" marR="71120" indent="-104775">
              <a:lnSpc>
                <a:spcPct val="104500"/>
              </a:lnSpc>
              <a:spcBef>
                <a:spcPts val="380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Ensure that all parties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spc="-5" dirty="0">
                <a:latin typeface="Segoe UI"/>
                <a:cs typeface="Segoe UI"/>
              </a:rPr>
              <a:t>informed </a:t>
            </a:r>
            <a:r>
              <a:rPr sz="550" dirty="0">
                <a:latin typeface="Segoe UI"/>
                <a:cs typeface="Segoe UI"/>
              </a:rPr>
              <a:t>about the </a:t>
            </a:r>
            <a:r>
              <a:rPr sz="550" spc="-5" dirty="0">
                <a:latin typeface="Segoe UI"/>
                <a:cs typeface="Segoe UI"/>
              </a:rPr>
              <a:t>mediator’s  role,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nature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mediation process, and </a:t>
            </a:r>
            <a:r>
              <a:rPr sz="550" dirty="0">
                <a:latin typeface="Segoe UI"/>
                <a:cs typeface="Segoe UI"/>
              </a:rPr>
              <a:t>the terms </a:t>
            </a:r>
            <a:r>
              <a:rPr sz="550" spc="-10" dirty="0">
                <a:latin typeface="Segoe UI"/>
                <a:cs typeface="Segoe UI"/>
              </a:rPr>
              <a:t>of 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agreement—if </a:t>
            </a:r>
            <a:r>
              <a:rPr sz="550" dirty="0">
                <a:latin typeface="Segoe UI"/>
                <a:cs typeface="Segoe UI"/>
              </a:rPr>
              <a:t>one </a:t>
            </a:r>
            <a:r>
              <a:rPr sz="550" spc="-5" dirty="0">
                <a:latin typeface="Segoe UI"/>
                <a:cs typeface="Segoe UI"/>
              </a:rPr>
              <a:t>is</a:t>
            </a:r>
            <a:r>
              <a:rPr sz="550" spc="-1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reached.</a:t>
            </a:r>
            <a:endParaRPr sz="550">
              <a:latin typeface="Segoe UI"/>
              <a:cs typeface="Segoe UI"/>
            </a:endParaRPr>
          </a:p>
          <a:p>
            <a:pPr marL="534670" indent="-104775">
              <a:lnSpc>
                <a:spcPct val="100000"/>
              </a:lnSpc>
              <a:spcBef>
                <a:spcPts val="254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Protect </a:t>
            </a:r>
            <a:r>
              <a:rPr sz="550" dirty="0">
                <a:latin typeface="Segoe UI"/>
                <a:cs typeface="Segoe UI"/>
              </a:rPr>
              <a:t>the voluntary </a:t>
            </a:r>
            <a:r>
              <a:rPr sz="550" spc="-5" dirty="0">
                <a:latin typeface="Segoe UI"/>
                <a:cs typeface="Segoe UI"/>
              </a:rPr>
              <a:t>participation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each</a:t>
            </a:r>
            <a:r>
              <a:rPr sz="550" spc="50" dirty="0">
                <a:latin typeface="Segoe UI"/>
                <a:cs typeface="Segoe UI"/>
              </a:rPr>
              <a:t> </a:t>
            </a:r>
            <a:r>
              <a:rPr sz="550" spc="-10" dirty="0">
                <a:latin typeface="Segoe UI"/>
                <a:cs typeface="Segoe UI"/>
              </a:rPr>
              <a:t>party.</a:t>
            </a:r>
            <a:endParaRPr sz="550">
              <a:latin typeface="Segoe UI"/>
              <a:cs typeface="Segoe UI"/>
            </a:endParaRPr>
          </a:p>
          <a:p>
            <a:pPr marL="534670" indent="-104775">
              <a:lnSpc>
                <a:spcPct val="100000"/>
              </a:lnSpc>
              <a:spcBef>
                <a:spcPts val="260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Be </a:t>
            </a:r>
            <a:r>
              <a:rPr sz="550" dirty="0">
                <a:latin typeface="Segoe UI"/>
                <a:cs typeface="Segoe UI"/>
              </a:rPr>
              <a:t>competent to </a:t>
            </a:r>
            <a:r>
              <a:rPr sz="550" spc="-5" dirty="0">
                <a:latin typeface="Segoe UI"/>
                <a:cs typeface="Segoe UI"/>
              </a:rPr>
              <a:t>mediate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particular</a:t>
            </a:r>
            <a:r>
              <a:rPr sz="550" dirty="0">
                <a:latin typeface="Segoe UI"/>
                <a:cs typeface="Segoe UI"/>
              </a:rPr>
              <a:t> </a:t>
            </a:r>
            <a:r>
              <a:rPr sz="550" spc="-10" dirty="0">
                <a:latin typeface="Segoe UI"/>
                <a:cs typeface="Segoe UI"/>
              </a:rPr>
              <a:t>matter.</a:t>
            </a:r>
            <a:endParaRPr sz="550">
              <a:latin typeface="Segoe UI"/>
              <a:cs typeface="Segoe UI"/>
            </a:endParaRPr>
          </a:p>
          <a:p>
            <a:pPr marL="534670" marR="142240" indent="-104775">
              <a:lnSpc>
                <a:spcPct val="103600"/>
              </a:lnSpc>
              <a:spcBef>
                <a:spcPts val="240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Maintain neutrality and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perception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neutrality, and  conduct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process</a:t>
            </a:r>
            <a:r>
              <a:rPr sz="550" spc="5" dirty="0">
                <a:latin typeface="Segoe UI"/>
                <a:cs typeface="Segoe UI"/>
              </a:rPr>
              <a:t> </a:t>
            </a:r>
            <a:r>
              <a:rPr sz="550" spc="-10" dirty="0">
                <a:latin typeface="Segoe UI"/>
                <a:cs typeface="Segoe UI"/>
              </a:rPr>
              <a:t>impartially.</a:t>
            </a:r>
            <a:endParaRPr sz="550">
              <a:latin typeface="Segoe UI"/>
              <a:cs typeface="Segoe UI"/>
            </a:endParaRPr>
          </a:p>
          <a:p>
            <a:pPr marL="534670" indent="-104775">
              <a:lnSpc>
                <a:spcPct val="100000"/>
              </a:lnSpc>
              <a:spcBef>
                <a:spcPts val="265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Refrain from providing legal advice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guaranteeing</a:t>
            </a:r>
            <a:r>
              <a:rPr sz="550" spc="1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results.</a:t>
            </a:r>
            <a:endParaRPr sz="550">
              <a:latin typeface="Segoe UI"/>
              <a:cs typeface="Segoe UI"/>
            </a:endParaRPr>
          </a:p>
          <a:p>
            <a:pPr marL="534670" marR="5080" indent="-104775">
              <a:lnSpc>
                <a:spcPct val="104500"/>
              </a:lnSpc>
              <a:spcBef>
                <a:spcPts val="225"/>
              </a:spcBef>
              <a:buAutoNum type="arabicParenBoth"/>
              <a:tabLst>
                <a:tab pos="535305" algn="l"/>
              </a:tabLst>
            </a:pPr>
            <a:r>
              <a:rPr sz="550" spc="-5" dirty="0">
                <a:latin typeface="Segoe UI"/>
                <a:cs typeface="Segoe UI"/>
              </a:rPr>
              <a:t>Withdraw </a:t>
            </a:r>
            <a:r>
              <a:rPr sz="550" dirty="0">
                <a:latin typeface="Segoe UI"/>
                <a:cs typeface="Segoe UI"/>
              </a:rPr>
              <a:t>under certain </a:t>
            </a:r>
            <a:r>
              <a:rPr sz="550" spc="-5" dirty="0">
                <a:latin typeface="Segoe UI"/>
                <a:cs typeface="Segoe UI"/>
              </a:rPr>
              <a:t>circumstances (e.g. lack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informed  </a:t>
            </a:r>
            <a:r>
              <a:rPr sz="550" dirty="0">
                <a:latin typeface="Segoe UI"/>
                <a:cs typeface="Segoe UI"/>
              </a:rPr>
              <a:t>consent, </a:t>
            </a:r>
            <a:r>
              <a:rPr sz="550" spc="-5" dirty="0">
                <a:latin typeface="Segoe UI"/>
                <a:cs typeface="Segoe UI"/>
              </a:rPr>
              <a:t>conflict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interest, </a:t>
            </a:r>
            <a:r>
              <a:rPr sz="550" dirty="0">
                <a:latin typeface="Segoe UI"/>
                <a:cs typeface="Segoe UI"/>
              </a:rPr>
              <a:t>use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mediation for  inappropriate </a:t>
            </a:r>
            <a:r>
              <a:rPr sz="550" dirty="0">
                <a:latin typeface="Segoe UI"/>
                <a:cs typeface="Segoe UI"/>
              </a:rPr>
              <a:t>purpose, </a:t>
            </a:r>
            <a:r>
              <a:rPr sz="550" spc="-5" dirty="0">
                <a:latin typeface="Segoe UI"/>
                <a:cs typeface="Segoe UI"/>
              </a:rPr>
              <a:t>procedural </a:t>
            </a:r>
            <a:r>
              <a:rPr sz="550" dirty="0">
                <a:latin typeface="Segoe UI"/>
                <a:cs typeface="Segoe UI"/>
              </a:rPr>
              <a:t>or substantive</a:t>
            </a:r>
            <a:r>
              <a:rPr sz="550" spc="4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unfairness)</a:t>
            </a:r>
            <a:endParaRPr sz="550">
              <a:latin typeface="Segoe UI"/>
              <a:cs typeface="Segoe UI"/>
            </a:endParaRPr>
          </a:p>
          <a:p>
            <a:pPr marL="1028065">
              <a:lnSpc>
                <a:spcPct val="100000"/>
              </a:lnSpc>
              <a:spcBef>
                <a:spcPts val="229"/>
              </a:spcBef>
            </a:pPr>
            <a:r>
              <a:rPr sz="400" dirty="0">
                <a:latin typeface="Calibri"/>
                <a:cs typeface="Calibri"/>
              </a:rPr>
              <a:t>https://</a:t>
            </a:r>
            <a:r>
              <a:rPr sz="400" dirty="0">
                <a:latin typeface="Calibri"/>
                <a:cs typeface="Calibri"/>
                <a:hlinkClick r:id="rId8"/>
              </a:rPr>
              <a:t>www.jamsadr.com/mediation-guide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3" name="object 23" descr="Monitoring Informal Resolutions/Planning for Potential Issues Post-Resolution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8540" y="6740473"/>
            <a:ext cx="1802130" cy="53784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Managing no-contact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orders/agreements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Case management </a:t>
            </a:r>
            <a:r>
              <a:rPr sz="650" spc="-10" dirty="0">
                <a:latin typeface="Calibri"/>
                <a:cs typeface="Calibri"/>
              </a:rPr>
              <a:t>functions, </a:t>
            </a:r>
            <a:r>
              <a:rPr sz="650" spc="-5" dirty="0">
                <a:latin typeface="Calibri"/>
                <a:cs typeface="Calibri"/>
              </a:rPr>
              <a:t>if</a:t>
            </a:r>
            <a:r>
              <a:rPr sz="650" spc="-1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any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Options </a:t>
            </a:r>
            <a:r>
              <a:rPr sz="650" spc="-15" dirty="0">
                <a:latin typeface="Calibri"/>
                <a:cs typeface="Calibri"/>
              </a:rPr>
              <a:t>for </a:t>
            </a:r>
            <a:r>
              <a:rPr sz="650" spc="-5" dirty="0">
                <a:latin typeface="Calibri"/>
                <a:cs typeface="Calibri"/>
              </a:rPr>
              <a:t>self-help, </a:t>
            </a:r>
            <a:r>
              <a:rPr sz="650" spc="-10" dirty="0">
                <a:latin typeface="Calibri"/>
                <a:cs typeface="Calibri"/>
              </a:rPr>
              <a:t>reporting and/or</a:t>
            </a:r>
            <a:r>
              <a:rPr sz="650" spc="9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enforcement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Returning to informal</a:t>
            </a:r>
            <a:r>
              <a:rPr sz="650" spc="1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resolution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3994" y="6422897"/>
            <a:ext cx="2106930" cy="23812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790"/>
              </a:lnSpc>
              <a:spcBef>
                <a:spcPts val="200"/>
              </a:spcBef>
            </a:pPr>
            <a:r>
              <a:rPr sz="700" spc="5" dirty="0">
                <a:solidFill>
                  <a:srgbClr val="FFFFFF"/>
                </a:solidFill>
                <a:latin typeface="Calibri"/>
                <a:cs typeface="Calibri"/>
              </a:rPr>
              <a:t>Monitoring Informal </a:t>
            </a:r>
            <a:r>
              <a:rPr sz="700" spc="10" dirty="0">
                <a:solidFill>
                  <a:srgbClr val="FFFFFF"/>
                </a:solidFill>
                <a:latin typeface="Calibri"/>
                <a:cs typeface="Calibri"/>
              </a:rPr>
              <a:t>Resolutions/Planning </a:t>
            </a:r>
            <a:r>
              <a:rPr sz="700" spc="5" dirty="0">
                <a:solidFill>
                  <a:srgbClr val="FFFFFF"/>
                </a:solidFill>
                <a:latin typeface="Calibri"/>
                <a:cs typeface="Calibri"/>
              </a:rPr>
              <a:t>for Potential  Issues</a:t>
            </a:r>
            <a:r>
              <a:rPr sz="7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700" spc="5" dirty="0">
                <a:solidFill>
                  <a:srgbClr val="FFFFFF"/>
                </a:solidFill>
                <a:latin typeface="Calibri"/>
                <a:cs typeface="Calibri"/>
              </a:rPr>
              <a:t>Post-Resolution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632453" y="6502650"/>
            <a:ext cx="2438400" cy="11309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000" spc="-10" dirty="0">
                <a:latin typeface="Segoe UI"/>
                <a:cs typeface="Segoe UI"/>
              </a:rPr>
              <a:t>Return to </a:t>
            </a:r>
            <a:r>
              <a:rPr sz="1000" spc="-5" dirty="0">
                <a:latin typeface="Segoe UI"/>
                <a:cs typeface="Segoe UI"/>
              </a:rPr>
              <a:t>the </a:t>
            </a:r>
            <a:r>
              <a:rPr sz="1000" spc="-15" dirty="0">
                <a:latin typeface="Segoe UI"/>
                <a:cs typeface="Segoe UI"/>
              </a:rPr>
              <a:t>A.D.R.</a:t>
            </a:r>
            <a:r>
              <a:rPr sz="1000" spc="-65" dirty="0">
                <a:latin typeface="Segoe UI"/>
                <a:cs typeface="Segoe UI"/>
              </a:rPr>
              <a:t> </a:t>
            </a:r>
            <a:r>
              <a:rPr sz="1000" spc="-5" dirty="0">
                <a:latin typeface="Segoe UI"/>
                <a:cs typeface="Segoe UI"/>
              </a:rPr>
              <a:t>Continuum</a:t>
            </a:r>
            <a:endParaRPr sz="1000">
              <a:latin typeface="Segoe UI"/>
              <a:cs typeface="Segoe UI"/>
            </a:endParaRPr>
          </a:p>
          <a:p>
            <a:pPr marL="462915">
              <a:lnSpc>
                <a:spcPct val="100000"/>
              </a:lnSpc>
              <a:spcBef>
                <a:spcPts val="425"/>
              </a:spcBef>
            </a:pPr>
            <a:r>
              <a:rPr sz="900" spc="10" dirty="0">
                <a:latin typeface="Segoe UI"/>
                <a:cs typeface="Segoe UI"/>
              </a:rPr>
              <a:t>Med-Arb</a:t>
            </a:r>
            <a:endParaRPr sz="900">
              <a:latin typeface="Segoe UI"/>
              <a:cs typeface="Segoe UI"/>
            </a:endParaRPr>
          </a:p>
          <a:p>
            <a:pPr marL="462915" marR="5080">
              <a:lnSpc>
                <a:spcPct val="114500"/>
              </a:lnSpc>
              <a:spcBef>
                <a:spcPts val="280"/>
              </a:spcBef>
            </a:pP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hybrid mediation-arbitration approach called </a:t>
            </a:r>
            <a:r>
              <a:rPr sz="550" i="1" spc="-5" dirty="0">
                <a:solidFill>
                  <a:srgbClr val="090909"/>
                </a:solidFill>
                <a:latin typeface="Calibri"/>
                <a:cs typeface="Calibri"/>
              </a:rPr>
              <a:t>med-arb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combines  the benefits of both techniques. Parties </a:t>
            </a:r>
            <a:r>
              <a:rPr sz="550" spc="-10" dirty="0">
                <a:solidFill>
                  <a:srgbClr val="090909"/>
                </a:solidFill>
                <a:latin typeface="Calibri"/>
                <a:cs typeface="Calibri"/>
              </a:rPr>
              <a:t>first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attempt to collaborate  on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an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agreement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with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the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help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of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 </a:t>
            </a:r>
            <a:r>
              <a:rPr sz="550" spc="-10" dirty="0">
                <a:solidFill>
                  <a:srgbClr val="090909"/>
                </a:solidFill>
                <a:latin typeface="Calibri"/>
                <a:cs typeface="Calibri"/>
              </a:rPr>
              <a:t>mediator.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If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the mediation ends 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in impasse,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or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if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issues remain unresolved, the parties can then move  to arbitration. The mediator can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assume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the role of arbitrator (if  qualified) and render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binding decision, or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an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arbitrator can </a:t>
            </a:r>
            <a:r>
              <a:rPr sz="550" spc="-10" dirty="0">
                <a:solidFill>
                  <a:srgbClr val="090909"/>
                </a:solidFill>
                <a:latin typeface="Calibri"/>
                <a:cs typeface="Calibri"/>
              </a:rPr>
              <a:t>take 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over the case after consulting </a:t>
            </a:r>
            <a:r>
              <a:rPr sz="550" dirty="0">
                <a:solidFill>
                  <a:srgbClr val="090909"/>
                </a:solidFill>
                <a:latin typeface="Calibri"/>
                <a:cs typeface="Calibri"/>
              </a:rPr>
              <a:t>with </a:t>
            </a:r>
            <a:r>
              <a:rPr sz="550" spc="-5" dirty="0">
                <a:solidFill>
                  <a:srgbClr val="090909"/>
                </a:solidFill>
                <a:latin typeface="Calibri"/>
                <a:cs typeface="Calibri"/>
              </a:rPr>
              <a:t>the</a:t>
            </a:r>
            <a:r>
              <a:rPr sz="550" spc="5" dirty="0">
                <a:solidFill>
                  <a:srgbClr val="090909"/>
                </a:solidFill>
                <a:latin typeface="Calibri"/>
                <a:cs typeface="Calibri"/>
              </a:rPr>
              <a:t> </a:t>
            </a:r>
            <a:r>
              <a:rPr sz="550" spc="-10" dirty="0">
                <a:solidFill>
                  <a:srgbClr val="090909"/>
                </a:solidFill>
                <a:latin typeface="Calibri"/>
                <a:cs typeface="Calibri"/>
              </a:rPr>
              <a:t>mediator.</a:t>
            </a:r>
            <a:endParaRPr sz="5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53714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4441" y="7718297"/>
            <a:ext cx="231140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dirty="0">
                <a:latin typeface="Calibri"/>
                <a:cs typeface="Calibri"/>
              </a:rPr>
              <a:t>https://</a:t>
            </a:r>
            <a:r>
              <a:rPr sz="400" dirty="0">
                <a:latin typeface="Calibri"/>
                <a:cs typeface="Calibri"/>
                <a:hlinkClick r:id="rId11"/>
              </a:rPr>
              <a:t>www.pon.harvard.edu/daily/mediation/deciding-on-arbitration-vs-mediation-try-combining-them/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97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98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99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100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AF0AFCDD-945D-416A-B16D-F171C1B544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About Our Upcoming Live Session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57324"/>
            <a:ext cx="1258570" cy="8731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Practice, Practice,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Practice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Shadow and be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shadowed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Co-facilitation /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Co-mediation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Register </a:t>
            </a:r>
            <a:r>
              <a:rPr sz="650" spc="-5" dirty="0">
                <a:latin typeface="Segoe UI"/>
                <a:cs typeface="Segoe UI"/>
              </a:rPr>
              <a:t>for a 40-Hour</a:t>
            </a:r>
            <a:r>
              <a:rPr sz="650" spc="-7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training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Consider who else can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mediate…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See you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soon!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19640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About Our Upcoming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Live</a:t>
            </a:r>
            <a:r>
              <a:rPr sz="1000" spc="-204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Session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1129283"/>
            <a:ext cx="803148" cy="158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16699"/>
            <a:ext cx="589248" cy="1192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3639311" y="2301036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07394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977"/>
                </a:lnTo>
                <a:lnTo>
                  <a:pt x="582147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54855" y="1683511"/>
            <a:ext cx="1602740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Thank</a:t>
            </a:r>
            <a:r>
              <a:rPr sz="1250" spc="-20" dirty="0">
                <a:latin typeface="Segoe UI"/>
                <a:cs typeface="Segoe UI"/>
              </a:rPr>
              <a:t> </a:t>
            </a:r>
            <a:r>
              <a:rPr sz="1250" spc="-10" dirty="0">
                <a:latin typeface="Segoe UI"/>
                <a:cs typeface="Segoe UI"/>
              </a:rPr>
              <a:t>you!</a:t>
            </a:r>
            <a:endParaRPr sz="12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537845">
              <a:lnSpc>
                <a:spcPct val="100000"/>
              </a:lnSpc>
            </a:pPr>
            <a:r>
              <a:rPr sz="800" spc="10" dirty="0">
                <a:latin typeface="Segoe UI"/>
                <a:cs typeface="Segoe UI"/>
              </a:rPr>
              <a:t>Assessment </a:t>
            </a:r>
            <a:r>
              <a:rPr sz="800" dirty="0">
                <a:latin typeface="Segoe UI"/>
                <a:cs typeface="Segoe UI"/>
              </a:rPr>
              <a:t>to</a:t>
            </a:r>
            <a:r>
              <a:rPr sz="800" spc="-20" dirty="0">
                <a:latin typeface="Segoe UI"/>
                <a:cs typeface="Segoe UI"/>
              </a:rPr>
              <a:t> </a:t>
            </a:r>
            <a:r>
              <a:rPr sz="800" spc="5" dirty="0">
                <a:latin typeface="Segoe UI"/>
                <a:cs typeface="Segoe UI"/>
              </a:rPr>
              <a:t>follow…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" name="object 12" descr="Copyrighted material. May not be reproduced without permission."/>
          <p:cNvSpPr/>
          <p:nvPr/>
        </p:nvSpPr>
        <p:spPr>
          <a:xfrm>
            <a:off x="2231135" y="3779520"/>
            <a:ext cx="1060703" cy="16072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descr="NASPA Student Affairs Administrators in Higher Education."/>
          <p:cNvSpPr/>
          <p:nvPr/>
        </p:nvSpPr>
        <p:spPr>
          <a:xfrm>
            <a:off x="554736" y="3870883"/>
            <a:ext cx="1019556" cy="2834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337816" y="4134523"/>
            <a:ext cx="896112" cy="8944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57120" y="5177154"/>
            <a:ext cx="74358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95"/>
              </a:spcBef>
            </a:pP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Copyrighted</a:t>
            </a:r>
            <a:r>
              <a:rPr sz="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material.</a:t>
            </a:r>
            <a:r>
              <a:rPr sz="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reproduced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permission.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6795" y="4238092"/>
            <a:ext cx="1621790" cy="1031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8400"/>
              </a:lnSpc>
              <a:spcBef>
                <a:spcPts val="90"/>
              </a:spcBef>
            </a:pPr>
            <a:r>
              <a:rPr sz="800" b="1" spc="-10" dirty="0">
                <a:latin typeface="Calibri"/>
                <a:cs typeface="Calibri"/>
              </a:rPr>
              <a:t>Facilitating Fair </a:t>
            </a:r>
            <a:r>
              <a:rPr sz="800" b="1" dirty="0">
                <a:latin typeface="Calibri"/>
                <a:cs typeface="Calibri"/>
              </a:rPr>
              <a:t>and </a:t>
            </a:r>
            <a:r>
              <a:rPr sz="800" b="1" spc="-10" dirty="0">
                <a:latin typeface="Calibri"/>
                <a:cs typeface="Calibri"/>
              </a:rPr>
              <a:t>Effective </a:t>
            </a:r>
            <a:r>
              <a:rPr sz="800" b="1" dirty="0">
                <a:latin typeface="Calibri"/>
                <a:cs typeface="Calibri"/>
              </a:rPr>
              <a:t>Informal  </a:t>
            </a:r>
            <a:r>
              <a:rPr sz="800" b="1" spc="-5" dirty="0">
                <a:latin typeface="Calibri"/>
                <a:cs typeface="Calibri"/>
              </a:rPr>
              <a:t>Resolution </a:t>
            </a:r>
            <a:r>
              <a:rPr sz="800" b="1" dirty="0">
                <a:latin typeface="Calibri"/>
                <a:cs typeface="Calibri"/>
              </a:rPr>
              <a:t>Processes Under </a:t>
            </a:r>
            <a:r>
              <a:rPr sz="800" b="1" spc="-5" dirty="0">
                <a:latin typeface="Calibri"/>
                <a:cs typeface="Calibri"/>
              </a:rPr>
              <a:t>Title </a:t>
            </a:r>
            <a:r>
              <a:rPr sz="800" b="1" dirty="0">
                <a:latin typeface="Calibri"/>
                <a:cs typeface="Calibri"/>
              </a:rPr>
              <a:t>IX  </a:t>
            </a:r>
            <a:r>
              <a:rPr sz="650" b="1" i="1" spc="5" dirty="0">
                <a:latin typeface="Calibri"/>
                <a:cs typeface="Calibri"/>
              </a:rPr>
              <a:t>Live Virtual</a:t>
            </a:r>
            <a:r>
              <a:rPr sz="650" b="1" i="1" spc="-45" dirty="0">
                <a:latin typeface="Calibri"/>
                <a:cs typeface="Calibri"/>
              </a:rPr>
              <a:t> </a:t>
            </a:r>
            <a:r>
              <a:rPr sz="650" b="1" i="1" spc="5" dirty="0">
                <a:latin typeface="Calibri"/>
                <a:cs typeface="Calibri"/>
              </a:rPr>
              <a:t>Session</a:t>
            </a:r>
            <a:endParaRPr sz="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550" b="1" spc="-5" dirty="0">
                <a:latin typeface="Segoe UI"/>
                <a:cs typeface="Segoe UI"/>
              </a:rPr>
              <a:t>Peter</a:t>
            </a:r>
            <a:r>
              <a:rPr sz="550" b="1" spc="-15" dirty="0">
                <a:latin typeface="Segoe UI"/>
                <a:cs typeface="Segoe UI"/>
              </a:rPr>
              <a:t> </a:t>
            </a:r>
            <a:r>
              <a:rPr sz="550" b="1" spc="-5" dirty="0">
                <a:latin typeface="Segoe UI"/>
                <a:cs typeface="Segoe UI"/>
              </a:rPr>
              <a:t>Lake</a:t>
            </a:r>
            <a:endParaRPr sz="550">
              <a:latin typeface="Segoe UI"/>
              <a:cs typeface="Segoe UI"/>
            </a:endParaRPr>
          </a:p>
          <a:p>
            <a:pPr marL="12700" marR="173355">
              <a:lnSpc>
                <a:spcPct val="120000"/>
              </a:lnSpc>
              <a:spcBef>
                <a:spcPts val="20"/>
              </a:spcBef>
            </a:pPr>
            <a:r>
              <a:rPr sz="350" spc="5" dirty="0">
                <a:latin typeface="Segoe UI"/>
                <a:cs typeface="Segoe UI"/>
              </a:rPr>
              <a:t>Professor</a:t>
            </a:r>
            <a:r>
              <a:rPr sz="350" dirty="0">
                <a:latin typeface="Segoe UI"/>
                <a:cs typeface="Segoe UI"/>
              </a:rPr>
              <a:t> of</a:t>
            </a:r>
            <a:r>
              <a:rPr sz="350" spc="5" dirty="0">
                <a:latin typeface="Segoe UI"/>
                <a:cs typeface="Segoe UI"/>
              </a:rPr>
              <a:t> Law,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Charles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A. </a:t>
            </a:r>
            <a:r>
              <a:rPr sz="350" spc="10" dirty="0">
                <a:latin typeface="Segoe UI"/>
                <a:cs typeface="Segoe UI"/>
              </a:rPr>
              <a:t>Dana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Chair,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Director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dirty="0">
                <a:latin typeface="Segoe UI"/>
                <a:cs typeface="Segoe UI"/>
              </a:rPr>
              <a:t>of</a:t>
            </a:r>
            <a:r>
              <a:rPr sz="350" spc="2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the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Center</a:t>
            </a:r>
            <a:r>
              <a:rPr sz="350" spc="-2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for  Excellence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in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Higher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Education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Law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Policy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350" spc="5" dirty="0">
                <a:latin typeface="Segoe UI"/>
                <a:cs typeface="Segoe UI"/>
              </a:rPr>
              <a:t>Stetson </a:t>
            </a:r>
            <a:r>
              <a:rPr sz="350" spc="10" dirty="0">
                <a:latin typeface="Segoe UI"/>
                <a:cs typeface="Segoe UI"/>
              </a:rPr>
              <a:t>University</a:t>
            </a:r>
            <a:r>
              <a:rPr sz="350" spc="-8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College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Law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550" b="1" spc="-5" dirty="0">
                <a:latin typeface="Segoe UI"/>
                <a:cs typeface="Segoe UI"/>
              </a:rPr>
              <a:t>Kristine Goodwin </a:t>
            </a:r>
            <a:r>
              <a:rPr sz="400" spc="5" dirty="0">
                <a:latin typeface="Segoe UI"/>
                <a:cs typeface="Segoe UI"/>
              </a:rPr>
              <a:t>M.Ed.,</a:t>
            </a:r>
            <a:r>
              <a:rPr sz="400" spc="-20" dirty="0">
                <a:latin typeface="Segoe UI"/>
                <a:cs typeface="Segoe UI"/>
              </a:rPr>
              <a:t> </a:t>
            </a:r>
            <a:r>
              <a:rPr sz="400" spc="-5" dirty="0">
                <a:latin typeface="Segoe UI"/>
                <a:cs typeface="Segoe UI"/>
              </a:rPr>
              <a:t>J.D.</a:t>
            </a:r>
            <a:endParaRPr sz="400">
              <a:latin typeface="Segoe UI"/>
              <a:cs typeface="Segoe UI"/>
            </a:endParaRPr>
          </a:p>
          <a:p>
            <a:pPr marL="12700" marR="279400">
              <a:lnSpc>
                <a:spcPts val="409"/>
              </a:lnSpc>
              <a:spcBef>
                <a:spcPts val="254"/>
              </a:spcBef>
            </a:pPr>
            <a:r>
              <a:rPr sz="350" spc="5" dirty="0">
                <a:latin typeface="Segoe UI"/>
                <a:cs typeface="Segoe UI"/>
              </a:rPr>
              <a:t>Associate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The </a:t>
            </a:r>
            <a:r>
              <a:rPr sz="350" spc="5" dirty="0">
                <a:latin typeface="Segoe UI"/>
                <a:cs typeface="Segoe UI"/>
              </a:rPr>
              <a:t>Registry, CPR Distinguished Neutrals, </a:t>
            </a:r>
            <a:r>
              <a:rPr sz="350" spc="10" dirty="0">
                <a:latin typeface="Segoe UI"/>
                <a:cs typeface="Segoe UI"/>
              </a:rPr>
              <a:t>MWI, </a:t>
            </a:r>
            <a:r>
              <a:rPr sz="350" spc="5" dirty="0">
                <a:latin typeface="Segoe UI"/>
                <a:cs typeface="Segoe UI"/>
              </a:rPr>
              <a:t>Inc.,  </a:t>
            </a:r>
            <a:r>
              <a:rPr sz="350" spc="10" dirty="0">
                <a:latin typeface="Segoe UI"/>
                <a:cs typeface="Segoe UI"/>
              </a:rPr>
              <a:t>and Umass </a:t>
            </a:r>
            <a:r>
              <a:rPr sz="350" spc="5" dirty="0">
                <a:latin typeface="Segoe UI"/>
                <a:cs typeface="Segoe UI"/>
              </a:rPr>
              <a:t>Justice</a:t>
            </a:r>
            <a:r>
              <a:rPr sz="350" spc="-7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Bridge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7" name="object 17" descr="Housekeeping Items...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105401"/>
            <a:ext cx="2424430" cy="111633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6040" marR="255904" indent="-53340">
              <a:lnSpc>
                <a:spcPct val="103099"/>
              </a:lnSpc>
              <a:spcBef>
                <a:spcPts val="7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5" dirty="0">
                <a:latin typeface="Segoe UI"/>
                <a:cs typeface="Segoe UI"/>
              </a:rPr>
              <a:t>We </a:t>
            </a:r>
            <a:r>
              <a:rPr sz="650" spc="-10" dirty="0">
                <a:latin typeface="Segoe UI"/>
                <a:cs typeface="Segoe UI"/>
              </a:rPr>
              <a:t>are </a:t>
            </a:r>
            <a:r>
              <a:rPr sz="650" spc="-5" dirty="0">
                <a:latin typeface="Segoe UI"/>
                <a:cs typeface="Segoe UI"/>
              </a:rPr>
              <a:t>taking attendance, so </a:t>
            </a:r>
            <a:r>
              <a:rPr sz="650" spc="-10" dirty="0">
                <a:latin typeface="Segoe UI"/>
                <a:cs typeface="Segoe UI"/>
              </a:rPr>
              <a:t>please make </a:t>
            </a:r>
            <a:r>
              <a:rPr sz="650" spc="-5" dirty="0">
                <a:latin typeface="Segoe UI"/>
                <a:cs typeface="Segoe UI"/>
              </a:rPr>
              <a:t>sure your name  appears </a:t>
            </a:r>
            <a:r>
              <a:rPr sz="650" spc="-10" dirty="0">
                <a:latin typeface="Segoe UI"/>
                <a:cs typeface="Segoe UI"/>
              </a:rPr>
              <a:t>as </a:t>
            </a:r>
            <a:r>
              <a:rPr sz="650" spc="-5" dirty="0">
                <a:latin typeface="Segoe UI"/>
                <a:cs typeface="Segoe UI"/>
              </a:rPr>
              <a:t>a participant.</a:t>
            </a:r>
            <a:endParaRPr sz="650">
              <a:latin typeface="Segoe UI"/>
              <a:cs typeface="Segoe UI"/>
            </a:endParaRPr>
          </a:p>
          <a:p>
            <a:pPr marL="66040" marR="29209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Scenarios were emailed this morning. </a:t>
            </a:r>
            <a:r>
              <a:rPr sz="650" spc="-10" dirty="0">
                <a:latin typeface="Segoe UI"/>
                <a:cs typeface="Segoe UI"/>
              </a:rPr>
              <a:t>Please </a:t>
            </a:r>
            <a:r>
              <a:rPr sz="650" spc="-5" dirty="0">
                <a:latin typeface="Segoe UI"/>
                <a:cs typeface="Segoe UI"/>
              </a:rPr>
              <a:t>let us </a:t>
            </a:r>
            <a:r>
              <a:rPr sz="650" dirty="0">
                <a:latin typeface="Segoe UI"/>
                <a:cs typeface="Segoe UI"/>
              </a:rPr>
              <a:t>know </a:t>
            </a:r>
            <a:r>
              <a:rPr sz="650" spc="-5" dirty="0">
                <a:latin typeface="Segoe UI"/>
                <a:cs typeface="Segoe UI"/>
              </a:rPr>
              <a:t>via chat  if you did not </a:t>
            </a:r>
            <a:r>
              <a:rPr sz="650" spc="-10" dirty="0">
                <a:latin typeface="Segoe UI"/>
                <a:cs typeface="Segoe UI"/>
              </a:rPr>
              <a:t>receive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them.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Please </a:t>
            </a:r>
            <a:r>
              <a:rPr sz="650" spc="-5" dirty="0">
                <a:latin typeface="Segoe UI"/>
                <a:cs typeface="Segoe UI"/>
              </a:rPr>
              <a:t>send any and </a:t>
            </a:r>
            <a:r>
              <a:rPr sz="650" spc="-10" dirty="0">
                <a:latin typeface="Segoe UI"/>
                <a:cs typeface="Segoe UI"/>
              </a:rPr>
              <a:t>all </a:t>
            </a:r>
            <a:r>
              <a:rPr sz="650" spc="-5" dirty="0">
                <a:latin typeface="Segoe UI"/>
                <a:cs typeface="Segoe UI"/>
              </a:rPr>
              <a:t>questions </a:t>
            </a:r>
            <a:r>
              <a:rPr sz="650" spc="-10" dirty="0">
                <a:latin typeface="Segoe UI"/>
                <a:cs typeface="Segoe UI"/>
              </a:rPr>
              <a:t>directly </a:t>
            </a:r>
            <a:r>
              <a:rPr sz="650" spc="-5" dirty="0">
                <a:latin typeface="Segoe UI"/>
                <a:cs typeface="Segoe UI"/>
              </a:rPr>
              <a:t>to Kristine Goodwin via  chat.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60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10" dirty="0">
                <a:latin typeface="Segoe UI"/>
                <a:cs typeface="Segoe UI"/>
              </a:rPr>
              <a:t>We </a:t>
            </a:r>
            <a:r>
              <a:rPr sz="550" spc="-5" dirty="0">
                <a:latin typeface="Segoe UI"/>
                <a:cs typeface="Segoe UI"/>
              </a:rPr>
              <a:t>will </a:t>
            </a:r>
            <a:r>
              <a:rPr sz="550" dirty="0">
                <a:latin typeface="Segoe UI"/>
                <a:cs typeface="Segoe UI"/>
              </a:rPr>
              <a:t>not </a:t>
            </a:r>
            <a:r>
              <a:rPr sz="550" spc="-10" dirty="0">
                <a:latin typeface="Segoe UI"/>
                <a:cs typeface="Segoe UI"/>
              </a:rPr>
              <a:t>read </a:t>
            </a:r>
            <a:r>
              <a:rPr sz="550" spc="-5" dirty="0">
                <a:latin typeface="Segoe UI"/>
                <a:cs typeface="Segoe UI"/>
              </a:rPr>
              <a:t>your</a:t>
            </a:r>
            <a:r>
              <a:rPr sz="550" spc="3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name.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10" dirty="0">
                <a:latin typeface="Segoe UI"/>
                <a:cs typeface="Segoe UI"/>
              </a:rPr>
              <a:t>We </a:t>
            </a:r>
            <a:r>
              <a:rPr sz="550" spc="-5" dirty="0">
                <a:latin typeface="Segoe UI"/>
                <a:cs typeface="Segoe UI"/>
              </a:rPr>
              <a:t>will </a:t>
            </a:r>
            <a:r>
              <a:rPr sz="550" dirty="0">
                <a:latin typeface="Segoe UI"/>
                <a:cs typeface="Segoe UI"/>
              </a:rPr>
              <a:t>stay </a:t>
            </a:r>
            <a:r>
              <a:rPr sz="550" spc="-5" dirty="0">
                <a:latin typeface="Segoe UI"/>
                <a:cs typeface="Segoe UI"/>
              </a:rPr>
              <a:t>slightly past </a:t>
            </a:r>
            <a:r>
              <a:rPr sz="550" dirty="0">
                <a:latin typeface="Segoe UI"/>
                <a:cs typeface="Segoe UI"/>
              </a:rPr>
              <a:t>the end </a:t>
            </a:r>
            <a:r>
              <a:rPr sz="550" spc="-5" dirty="0">
                <a:latin typeface="Segoe UI"/>
                <a:cs typeface="Segoe UI"/>
              </a:rPr>
              <a:t>time if needed </a:t>
            </a:r>
            <a:r>
              <a:rPr sz="550" dirty="0">
                <a:latin typeface="Segoe UI"/>
                <a:cs typeface="Segoe UI"/>
              </a:rPr>
              <a:t>to answer </a:t>
            </a:r>
            <a:r>
              <a:rPr sz="550" spc="-5" dirty="0">
                <a:latin typeface="Segoe UI"/>
                <a:cs typeface="Segoe UI"/>
              </a:rPr>
              <a:t>questions</a:t>
            </a:r>
            <a:r>
              <a:rPr sz="550" spc="4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but</a:t>
            </a:r>
            <a:endParaRPr sz="550">
              <a:latin typeface="Segoe UI"/>
              <a:cs typeface="Segoe UI"/>
            </a:endParaRPr>
          </a:p>
          <a:p>
            <a:pPr marL="170815">
              <a:lnSpc>
                <a:spcPct val="100000"/>
              </a:lnSpc>
              <a:spcBef>
                <a:spcPts val="25"/>
              </a:spcBef>
            </a:pPr>
            <a:r>
              <a:rPr sz="550" spc="-5" dirty="0">
                <a:latin typeface="Segoe UI"/>
                <a:cs typeface="Segoe UI"/>
              </a:rPr>
              <a:t>if you need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leave at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exact ending time, </a:t>
            </a:r>
            <a:r>
              <a:rPr sz="550" spc="-10" dirty="0">
                <a:latin typeface="Segoe UI"/>
                <a:cs typeface="Segoe UI"/>
              </a:rPr>
              <a:t>that’s</a:t>
            </a:r>
            <a:r>
              <a:rPr sz="550" spc="85" dirty="0">
                <a:latin typeface="Segoe UI"/>
                <a:cs typeface="Segoe UI"/>
              </a:rPr>
              <a:t> </a:t>
            </a:r>
            <a:r>
              <a:rPr sz="550" spc="5" dirty="0">
                <a:latin typeface="Segoe UI"/>
                <a:cs typeface="Segoe UI"/>
              </a:rPr>
              <a:t>ok.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REMINDER--This session is </a:t>
            </a:r>
            <a:r>
              <a:rPr sz="650" spc="-15" dirty="0">
                <a:latin typeface="Segoe UI"/>
                <a:cs typeface="Segoe UI"/>
              </a:rPr>
              <a:t>NOT </a:t>
            </a:r>
            <a:r>
              <a:rPr sz="650" spc="-5" dirty="0">
                <a:latin typeface="Segoe UI"/>
                <a:cs typeface="Segoe UI"/>
              </a:rPr>
              <a:t>being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recorded.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1" name="object 21" descr="What we hope to accomplish today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81939" y="6722185"/>
            <a:ext cx="2164080" cy="7315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Brief </a:t>
            </a:r>
            <a:r>
              <a:rPr sz="650" spc="-10" dirty="0">
                <a:latin typeface="Segoe UI"/>
                <a:cs typeface="Segoe UI"/>
              </a:rPr>
              <a:t>Review of </a:t>
            </a:r>
            <a:r>
              <a:rPr sz="650" spc="-5" dirty="0">
                <a:latin typeface="Segoe UI"/>
                <a:cs typeface="Segoe UI"/>
              </a:rPr>
              <a:t>Issues Discussed in the Modules with</a:t>
            </a:r>
            <a:r>
              <a:rPr sz="650" spc="-10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Q&amp;A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Highlight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Select</a:t>
            </a:r>
            <a:r>
              <a:rPr sz="650" spc="-4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Issues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Mediator </a:t>
            </a:r>
            <a:r>
              <a:rPr sz="650" spc="-5" dirty="0">
                <a:latin typeface="Segoe UI"/>
                <a:cs typeface="Segoe UI"/>
              </a:rPr>
              <a:t>Introduction and Scenario #1</a:t>
            </a:r>
            <a:r>
              <a:rPr sz="650" spc="-7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Demonstration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Scenarios #2 - #4 in </a:t>
            </a:r>
            <a:r>
              <a:rPr sz="650" spc="-10" dirty="0">
                <a:latin typeface="Segoe UI"/>
                <a:cs typeface="Segoe UI"/>
              </a:rPr>
              <a:t>Breakout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Groups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Open Time for Questions and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Answers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241038" y="7076693"/>
            <a:ext cx="160147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29539">
              <a:lnSpc>
                <a:spcPts val="1190"/>
              </a:lnSpc>
              <a:spcBef>
                <a:spcPts val="250"/>
              </a:spcBef>
            </a:pPr>
            <a:r>
              <a:rPr sz="1100" dirty="0">
                <a:latin typeface="Segoe UI"/>
                <a:cs typeface="Segoe UI"/>
              </a:rPr>
              <a:t>Brief </a:t>
            </a:r>
            <a:r>
              <a:rPr sz="1100" spc="-10" dirty="0">
                <a:latin typeface="Segoe UI"/>
                <a:cs typeface="Segoe UI"/>
              </a:rPr>
              <a:t>Review </a:t>
            </a:r>
            <a:r>
              <a:rPr sz="1100" spc="-15" dirty="0">
                <a:latin typeface="Segoe UI"/>
                <a:cs typeface="Segoe UI"/>
              </a:rPr>
              <a:t>of </a:t>
            </a:r>
            <a:r>
              <a:rPr sz="1100" spc="-5" dirty="0">
                <a:latin typeface="Segoe UI"/>
                <a:cs typeface="Segoe UI"/>
              </a:rPr>
              <a:t>Issues  </a:t>
            </a:r>
            <a:r>
              <a:rPr sz="1100" dirty="0">
                <a:latin typeface="Segoe UI"/>
                <a:cs typeface="Segoe UI"/>
              </a:rPr>
              <a:t>Discussed </a:t>
            </a:r>
            <a:r>
              <a:rPr sz="1100" spc="-5" dirty="0">
                <a:latin typeface="Segoe UI"/>
                <a:cs typeface="Segoe UI"/>
              </a:rPr>
              <a:t>in </a:t>
            </a:r>
            <a:r>
              <a:rPr sz="1100" dirty="0">
                <a:latin typeface="Segoe UI"/>
                <a:cs typeface="Segoe UI"/>
              </a:rPr>
              <a:t>the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Modules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3714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103	104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9130">
              <a:lnSpc>
                <a:spcPct val="100000"/>
              </a:lnSpc>
              <a:spcBef>
                <a:spcPts val="725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Housekeeping</a:t>
            </a:r>
            <a:r>
              <a:rPr sz="1000" spc="-4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Items…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105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106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we hope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to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accomplish</a:t>
            </a:r>
            <a:r>
              <a:rPr sz="1000" spc="-1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today…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9FCABE48-62C4-4EC3-8BE9-2AF25B183C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Points on Informal Resolution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0064" y="1368297"/>
            <a:ext cx="2552065" cy="117157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The new </a:t>
            </a:r>
            <a:r>
              <a:rPr sz="600" spc="-10" dirty="0">
                <a:latin typeface="Segoe UI"/>
                <a:cs typeface="Segoe UI"/>
              </a:rPr>
              <a:t>regulations don’t require </a:t>
            </a:r>
            <a:r>
              <a:rPr sz="600" spc="-5" dirty="0">
                <a:latin typeface="Segoe UI"/>
                <a:cs typeface="Segoe UI"/>
              </a:rPr>
              <a:t>it, but informal resolution is</a:t>
            </a:r>
            <a:r>
              <a:rPr sz="600" spc="120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allowed.</a:t>
            </a:r>
            <a:endParaRPr sz="600">
              <a:latin typeface="Segoe UI"/>
              <a:cs typeface="Segoe UI"/>
            </a:endParaRPr>
          </a:p>
          <a:p>
            <a:pPr marL="66040" marR="75565" indent="-53340">
              <a:lnSpc>
                <a:spcPts val="68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600" dirty="0">
                <a:latin typeface="Segoe UI"/>
                <a:cs typeface="Segoe UI"/>
              </a:rPr>
              <a:t>A </a:t>
            </a:r>
            <a:r>
              <a:rPr sz="600" spc="-5" dirty="0">
                <a:latin typeface="Segoe UI"/>
                <a:cs typeface="Segoe UI"/>
              </a:rPr>
              <a:t>formal complaint must be filed </a:t>
            </a:r>
            <a:r>
              <a:rPr sz="600" spc="-10" dirty="0">
                <a:latin typeface="Segoe UI"/>
                <a:cs typeface="Segoe UI"/>
              </a:rPr>
              <a:t>before </a:t>
            </a:r>
            <a:r>
              <a:rPr sz="600" spc="-5" dirty="0">
                <a:latin typeface="Segoe UI"/>
                <a:cs typeface="Segoe UI"/>
              </a:rPr>
              <a:t>any informal resolution </a:t>
            </a:r>
            <a:r>
              <a:rPr sz="600" spc="-10" dirty="0">
                <a:latin typeface="Segoe UI"/>
                <a:cs typeface="Segoe UI"/>
              </a:rPr>
              <a:t>process  </a:t>
            </a:r>
            <a:r>
              <a:rPr sz="600" spc="-5" dirty="0">
                <a:latin typeface="Segoe UI"/>
                <a:cs typeface="Segoe UI"/>
              </a:rPr>
              <a:t>can</a:t>
            </a:r>
            <a:r>
              <a:rPr sz="600" spc="-1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begin.</a:t>
            </a:r>
            <a:endParaRPr sz="600">
              <a:latin typeface="Segoe UI"/>
              <a:cs typeface="Segoe UI"/>
            </a:endParaRPr>
          </a:p>
          <a:p>
            <a:pPr marL="66040" marR="5080" indent="-53340">
              <a:lnSpc>
                <a:spcPts val="67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Both parties must </a:t>
            </a:r>
            <a:r>
              <a:rPr sz="600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voluntarily</a:t>
            </a:r>
            <a:r>
              <a:rPr sz="600" spc="-5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agree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5" dirty="0">
                <a:latin typeface="Segoe UI"/>
                <a:cs typeface="Segoe UI"/>
              </a:rPr>
              <a:t>informal resolution (written consent  </a:t>
            </a:r>
            <a:r>
              <a:rPr sz="600" spc="-10" dirty="0">
                <a:latin typeface="Segoe UI"/>
                <a:cs typeface="Segoe UI"/>
              </a:rPr>
              <a:t>required). </a:t>
            </a:r>
            <a:r>
              <a:rPr sz="600" spc="-5" dirty="0">
                <a:latin typeface="Segoe UI"/>
                <a:cs typeface="Segoe UI"/>
              </a:rPr>
              <a:t>[No coercion or undue</a:t>
            </a:r>
            <a:r>
              <a:rPr sz="600" spc="6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influence.]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ts val="695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No “informed” consent </a:t>
            </a:r>
            <a:r>
              <a:rPr sz="600" spc="-10" dirty="0">
                <a:latin typeface="Segoe UI"/>
                <a:cs typeface="Segoe UI"/>
              </a:rPr>
              <a:t>standard </a:t>
            </a:r>
            <a:r>
              <a:rPr sz="600" spc="-5" dirty="0">
                <a:latin typeface="Segoe UI"/>
                <a:cs typeface="Segoe UI"/>
              </a:rPr>
              <a:t>as such, other than information</a:t>
            </a:r>
            <a:r>
              <a:rPr sz="600" spc="65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required</a:t>
            </a:r>
            <a:endParaRPr sz="600">
              <a:latin typeface="Segoe UI"/>
              <a:cs typeface="Segoe UI"/>
            </a:endParaRPr>
          </a:p>
          <a:p>
            <a:pPr marL="66040">
              <a:lnSpc>
                <a:spcPts val="695"/>
              </a:lnSpc>
            </a:pPr>
            <a:r>
              <a:rPr sz="600" spc="-5" dirty="0">
                <a:latin typeface="Segoe UI"/>
                <a:cs typeface="Segoe UI"/>
              </a:rPr>
              <a:t>by </a:t>
            </a:r>
            <a:r>
              <a:rPr sz="600" spc="-10" dirty="0">
                <a:latin typeface="Segoe UI"/>
                <a:cs typeface="Segoe UI"/>
              </a:rPr>
              <a:t>regulations.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Parties do not have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5" dirty="0">
                <a:latin typeface="Segoe UI"/>
                <a:cs typeface="Segoe UI"/>
              </a:rPr>
              <a:t>be in the same room…often, they </a:t>
            </a:r>
            <a:r>
              <a:rPr sz="600" spc="-10" dirty="0">
                <a:latin typeface="Segoe UI"/>
                <a:cs typeface="Segoe UI"/>
              </a:rPr>
              <a:t>are</a:t>
            </a:r>
            <a:r>
              <a:rPr sz="600" spc="1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not.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10" dirty="0">
                <a:latin typeface="Segoe UI"/>
                <a:cs typeface="Segoe UI"/>
              </a:rPr>
              <a:t>Equitable </a:t>
            </a:r>
            <a:r>
              <a:rPr sz="600" spc="-5" dirty="0">
                <a:latin typeface="Segoe UI"/>
                <a:cs typeface="Segoe UI"/>
              </a:rPr>
              <a:t>implementation by trained</a:t>
            </a:r>
            <a:r>
              <a:rPr sz="600" spc="2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personnel.</a:t>
            </a:r>
            <a:endParaRPr sz="600">
              <a:latin typeface="Segoe UI"/>
              <a:cs typeface="Segoe UI"/>
            </a:endParaRPr>
          </a:p>
          <a:p>
            <a:pPr marL="66040" marR="232410" indent="-53340">
              <a:lnSpc>
                <a:spcPts val="67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Dept. </a:t>
            </a:r>
            <a:r>
              <a:rPr sz="600" spc="-10" dirty="0">
                <a:latin typeface="Segoe UI"/>
                <a:cs typeface="Segoe UI"/>
              </a:rPr>
              <a:t>of </a:t>
            </a:r>
            <a:r>
              <a:rPr sz="600" spc="-5" dirty="0">
                <a:latin typeface="Segoe UI"/>
                <a:cs typeface="Segoe UI"/>
              </a:rPr>
              <a:t>Education gives flexibility for institutions </a:t>
            </a:r>
            <a:r>
              <a:rPr sz="600" dirty="0">
                <a:latin typeface="Segoe UI"/>
                <a:cs typeface="Segoe UI"/>
              </a:rPr>
              <a:t>to </a:t>
            </a:r>
            <a:r>
              <a:rPr sz="600" spc="-10" dirty="0">
                <a:latin typeface="Segoe UI"/>
                <a:cs typeface="Segoe UI"/>
              </a:rPr>
              <a:t>create </a:t>
            </a:r>
            <a:r>
              <a:rPr sz="600" spc="-5" dirty="0">
                <a:latin typeface="Segoe UI"/>
                <a:cs typeface="Segoe UI"/>
              </a:rPr>
              <a:t>informal  </a:t>
            </a:r>
            <a:r>
              <a:rPr sz="600" spc="-10" dirty="0">
                <a:latin typeface="Segoe UI"/>
                <a:cs typeface="Segoe UI"/>
              </a:rPr>
              <a:t>processes </a:t>
            </a:r>
            <a:r>
              <a:rPr sz="600" spc="-5" dirty="0">
                <a:latin typeface="Segoe UI"/>
                <a:cs typeface="Segoe UI"/>
              </a:rPr>
              <a:t>that work for</a:t>
            </a:r>
            <a:r>
              <a:rPr sz="600" spc="1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them.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064" y="1160144"/>
            <a:ext cx="169672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Points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on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000" spc="-114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 descr="From the commentary accompanying the new Title IX regulations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492072"/>
            <a:ext cx="2340610" cy="92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The Department believes an </a:t>
            </a:r>
            <a:r>
              <a:rPr sz="650" i="1" spc="-10" dirty="0">
                <a:latin typeface="Calibri"/>
                <a:cs typeface="Calibri"/>
              </a:rPr>
              <a:t>explicit </a:t>
            </a:r>
            <a:r>
              <a:rPr sz="650" i="1" spc="-5" dirty="0">
                <a:latin typeface="Calibri"/>
                <a:cs typeface="Calibri"/>
              </a:rPr>
              <a:t>definition of “informal resolution”  in the final regulations is </a:t>
            </a:r>
            <a:r>
              <a:rPr sz="650" i="1" spc="-10" dirty="0">
                <a:latin typeface="Calibri"/>
                <a:cs typeface="Calibri"/>
              </a:rPr>
              <a:t>unnecessary. </a:t>
            </a:r>
            <a:r>
              <a:rPr sz="650" b="1" i="1" spc="-10" dirty="0">
                <a:latin typeface="Calibri"/>
                <a:cs typeface="Calibri"/>
              </a:rPr>
              <a:t>Informal </a:t>
            </a:r>
            <a:r>
              <a:rPr sz="650" b="1" i="1" spc="-5" dirty="0">
                <a:latin typeface="Calibri"/>
                <a:cs typeface="Calibri"/>
              </a:rPr>
              <a:t>resolution may  encompass a broad range </a:t>
            </a:r>
            <a:r>
              <a:rPr sz="650" b="1" i="1" spc="-10" dirty="0">
                <a:latin typeface="Calibri"/>
                <a:cs typeface="Calibri"/>
              </a:rPr>
              <a:t>of conflict </a:t>
            </a:r>
            <a:r>
              <a:rPr sz="650" b="1" i="1" spc="-5" dirty="0">
                <a:latin typeface="Calibri"/>
                <a:cs typeface="Calibri"/>
              </a:rPr>
              <a:t>resolution strategies, including,  but </a:t>
            </a:r>
            <a:r>
              <a:rPr sz="650" b="1" i="1" spc="-10" dirty="0">
                <a:latin typeface="Calibri"/>
                <a:cs typeface="Calibri"/>
              </a:rPr>
              <a:t>not </a:t>
            </a:r>
            <a:r>
              <a:rPr sz="650" b="1" i="1" spc="-5" dirty="0">
                <a:latin typeface="Calibri"/>
                <a:cs typeface="Calibri"/>
              </a:rPr>
              <a:t>limited </a:t>
            </a:r>
            <a:r>
              <a:rPr sz="650" b="1" i="1" spc="-15" dirty="0">
                <a:latin typeface="Calibri"/>
                <a:cs typeface="Calibri"/>
              </a:rPr>
              <a:t>to, </a:t>
            </a:r>
            <a:r>
              <a:rPr sz="650" b="1" i="1" spc="-5" dirty="0">
                <a:latin typeface="Calibri"/>
                <a:cs typeface="Calibri"/>
              </a:rPr>
              <a:t>arbitration, mediation, </a:t>
            </a:r>
            <a:r>
              <a:rPr sz="650" b="1" i="1" spc="-10" dirty="0">
                <a:latin typeface="Calibri"/>
                <a:cs typeface="Calibri"/>
              </a:rPr>
              <a:t>or </a:t>
            </a:r>
            <a:r>
              <a:rPr sz="650" b="1" i="1" spc="-5" dirty="0">
                <a:latin typeface="Calibri"/>
                <a:cs typeface="Calibri"/>
              </a:rPr>
              <a:t>restorative</a:t>
            </a:r>
            <a:r>
              <a:rPr sz="650" b="1" i="1" spc="-10" dirty="0">
                <a:latin typeface="Calibri"/>
                <a:cs typeface="Calibri"/>
              </a:rPr>
              <a:t> justice.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5" dirty="0">
                <a:latin typeface="Calibri"/>
                <a:cs typeface="Calibri"/>
              </a:rPr>
              <a:t>Defining this concept may have the unintended </a:t>
            </a:r>
            <a:r>
              <a:rPr sz="650" i="1" spc="-10" dirty="0">
                <a:latin typeface="Calibri"/>
                <a:cs typeface="Calibri"/>
              </a:rPr>
              <a:t>effect </a:t>
            </a:r>
            <a:r>
              <a:rPr sz="650" i="1" spc="-5" dirty="0">
                <a:latin typeface="Calibri"/>
                <a:cs typeface="Calibri"/>
              </a:rPr>
              <a:t>of</a:t>
            </a:r>
            <a:r>
              <a:rPr sz="650" i="1" spc="-85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limiting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parties’ freedom </a:t>
            </a:r>
            <a:r>
              <a:rPr sz="650" i="1" spc="-10" dirty="0">
                <a:latin typeface="Calibri"/>
                <a:cs typeface="Calibri"/>
              </a:rPr>
              <a:t>to </a:t>
            </a:r>
            <a:r>
              <a:rPr sz="650" i="1" spc="-5" dirty="0">
                <a:latin typeface="Calibri"/>
                <a:cs typeface="Calibri"/>
              </a:rPr>
              <a:t>choose the resolution option that is best </a:t>
            </a:r>
            <a:r>
              <a:rPr sz="650" i="1" spc="-10" dirty="0">
                <a:latin typeface="Calibri"/>
                <a:cs typeface="Calibri"/>
              </a:rPr>
              <a:t>for</a:t>
            </a:r>
            <a:r>
              <a:rPr sz="650" i="1" spc="-60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them,</a:t>
            </a:r>
            <a:endParaRPr sz="650">
              <a:latin typeface="Calibri"/>
              <a:cs typeface="Calibri"/>
            </a:endParaRPr>
          </a:p>
          <a:p>
            <a:pPr marL="12700" marR="86360">
              <a:lnSpc>
                <a:spcPct val="112300"/>
              </a:lnSpc>
              <a:spcBef>
                <a:spcPts val="10"/>
              </a:spcBef>
            </a:pPr>
            <a:r>
              <a:rPr sz="650" i="1" spc="-5" dirty="0">
                <a:latin typeface="Calibri"/>
                <a:cs typeface="Calibri"/>
              </a:rPr>
              <a:t>and </a:t>
            </a:r>
            <a:r>
              <a:rPr sz="650" b="1" i="1" spc="-5" dirty="0">
                <a:latin typeface="Calibri"/>
                <a:cs typeface="Calibri"/>
              </a:rPr>
              <a:t>recipient flexibility </a:t>
            </a:r>
            <a:r>
              <a:rPr sz="650" b="1" i="1" spc="-10" dirty="0">
                <a:latin typeface="Calibri"/>
                <a:cs typeface="Calibri"/>
              </a:rPr>
              <a:t>to </a:t>
            </a:r>
            <a:r>
              <a:rPr sz="650" b="1" i="1" spc="-5" dirty="0">
                <a:latin typeface="Calibri"/>
                <a:cs typeface="Calibri"/>
              </a:rPr>
              <a:t>craft resolution processes that serve the  </a:t>
            </a:r>
            <a:r>
              <a:rPr sz="650" b="1" i="1" spc="-10" dirty="0">
                <a:latin typeface="Calibri"/>
                <a:cs typeface="Calibri"/>
              </a:rPr>
              <a:t>unique </a:t>
            </a:r>
            <a:r>
              <a:rPr sz="650" b="1" i="1" spc="-5" dirty="0">
                <a:latin typeface="Calibri"/>
                <a:cs typeface="Calibri"/>
              </a:rPr>
              <a:t>educational </a:t>
            </a:r>
            <a:r>
              <a:rPr sz="650" b="1" i="1" dirty="0">
                <a:latin typeface="Calibri"/>
                <a:cs typeface="Calibri"/>
              </a:rPr>
              <a:t>needs </a:t>
            </a:r>
            <a:r>
              <a:rPr sz="650" b="1" i="1" spc="-10" dirty="0">
                <a:latin typeface="Calibri"/>
                <a:cs typeface="Calibri"/>
              </a:rPr>
              <a:t>of </a:t>
            </a:r>
            <a:r>
              <a:rPr sz="650" b="1" i="1" spc="-5" dirty="0">
                <a:latin typeface="Calibri"/>
                <a:cs typeface="Calibri"/>
              </a:rPr>
              <a:t>their</a:t>
            </a:r>
            <a:r>
              <a:rPr sz="650" b="1" i="1" spc="-60" dirty="0">
                <a:latin typeface="Calibri"/>
                <a:cs typeface="Calibri"/>
              </a:rPr>
              <a:t> </a:t>
            </a:r>
            <a:r>
              <a:rPr sz="650" b="1" i="1" spc="-5" dirty="0">
                <a:latin typeface="Calibri"/>
                <a:cs typeface="Calibri"/>
              </a:rPr>
              <a:t>communities</a:t>
            </a:r>
            <a:r>
              <a:rPr sz="650" i="1" spc="-5" dirty="0">
                <a:latin typeface="Calibri"/>
                <a:cs typeface="Calibri"/>
              </a:rPr>
              <a:t>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25474"/>
            <a:ext cx="1920875" cy="239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From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accompanying the</a:t>
            </a:r>
            <a:r>
              <a:rPr sz="7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819"/>
              </a:lnSpc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regulations…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38191" y="2480817"/>
            <a:ext cx="131635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" spc="-5" dirty="0">
                <a:latin typeface="Calibri"/>
                <a:cs typeface="Calibri"/>
              </a:rPr>
              <a:t>Department of Education, </a:t>
            </a:r>
            <a:r>
              <a:rPr sz="250" i="1" dirty="0">
                <a:latin typeface="Calibri"/>
                <a:cs typeface="Calibri"/>
              </a:rPr>
              <a:t>Nondiscrimination on the </a:t>
            </a:r>
            <a:r>
              <a:rPr sz="250" i="1" spc="-5" dirty="0">
                <a:latin typeface="Calibri"/>
                <a:cs typeface="Calibri"/>
              </a:rPr>
              <a:t>Basis </a:t>
            </a:r>
            <a:r>
              <a:rPr sz="250" i="1" dirty="0">
                <a:latin typeface="Calibri"/>
                <a:cs typeface="Calibri"/>
              </a:rPr>
              <a:t>of Sex in Education </a:t>
            </a:r>
            <a:r>
              <a:rPr sz="250" i="1" spc="-5" dirty="0">
                <a:latin typeface="Calibri"/>
                <a:cs typeface="Calibri"/>
              </a:rPr>
              <a:t>Programs </a:t>
            </a:r>
            <a:r>
              <a:rPr sz="250" i="1" dirty="0">
                <a:latin typeface="Calibri"/>
                <a:cs typeface="Calibri"/>
              </a:rPr>
              <a:t>or </a:t>
            </a:r>
            <a:r>
              <a:rPr sz="250" i="1" spc="-5" dirty="0">
                <a:latin typeface="Calibri"/>
                <a:cs typeface="Calibri"/>
              </a:rPr>
              <a:t>Activities  Receiving </a:t>
            </a:r>
            <a:r>
              <a:rPr sz="250" i="1" dirty="0">
                <a:latin typeface="Calibri"/>
                <a:cs typeface="Calibri"/>
              </a:rPr>
              <a:t>Federal Financial </a:t>
            </a:r>
            <a:r>
              <a:rPr sz="250" i="1" spc="-5" dirty="0">
                <a:latin typeface="Calibri"/>
                <a:cs typeface="Calibri"/>
              </a:rPr>
              <a:t>Assistance</a:t>
            </a:r>
            <a:r>
              <a:rPr sz="250" spc="-5" dirty="0">
                <a:latin typeface="Calibri"/>
                <a:cs typeface="Calibri"/>
              </a:rPr>
              <a:t>, </a:t>
            </a:r>
            <a:r>
              <a:rPr sz="250" dirty="0">
                <a:latin typeface="Calibri"/>
                <a:cs typeface="Calibri"/>
              </a:rPr>
              <a:t>85 </a:t>
            </a:r>
            <a:r>
              <a:rPr sz="250" spc="-5" dirty="0">
                <a:latin typeface="Calibri"/>
                <a:cs typeface="Calibri"/>
              </a:rPr>
              <a:t>Fed. Reg. </a:t>
            </a:r>
            <a:r>
              <a:rPr sz="250" dirty="0">
                <a:latin typeface="Calibri"/>
                <a:cs typeface="Calibri"/>
              </a:rPr>
              <a:t>30026 </a:t>
            </a:r>
            <a:r>
              <a:rPr sz="250" spc="-5" dirty="0">
                <a:latin typeface="Calibri"/>
                <a:cs typeface="Calibri"/>
              </a:rPr>
              <a:t>(May </a:t>
            </a:r>
            <a:r>
              <a:rPr sz="250" dirty="0">
                <a:latin typeface="Calibri"/>
                <a:cs typeface="Calibri"/>
              </a:rPr>
              <a:t>19, 2020) </a:t>
            </a:r>
            <a:r>
              <a:rPr sz="250" spc="-5" dirty="0">
                <a:latin typeface="Calibri"/>
                <a:cs typeface="Calibri"/>
              </a:rPr>
              <a:t>(final rule) (online </a:t>
            </a:r>
            <a:r>
              <a:rPr sz="250" dirty="0">
                <a:latin typeface="Calibri"/>
                <a:cs typeface="Calibri"/>
              </a:rPr>
              <a:t>at  </a:t>
            </a:r>
            <a:r>
              <a:rPr sz="250" spc="-5" dirty="0">
                <a:latin typeface="Calibri"/>
                <a:cs typeface="Calibri"/>
                <a:hlinkClick r:id="rId5"/>
              </a:rPr>
              <a:t>www.govinfo.gov/content/pkg/FR-2020-05-19/pdf/2020-10512.pdf) </a:t>
            </a:r>
            <a:r>
              <a:rPr sz="250" dirty="0">
                <a:latin typeface="Calibri"/>
                <a:cs typeface="Calibri"/>
                <a:hlinkClick r:id="rId5"/>
              </a:rPr>
              <a:t>at 30401 </a:t>
            </a:r>
            <a:r>
              <a:rPr sz="250" spc="-5" dirty="0">
                <a:latin typeface="Calibri"/>
                <a:cs typeface="Calibri"/>
                <a:hlinkClick r:id="rId5"/>
              </a:rPr>
              <a:t>(emphasis</a:t>
            </a:r>
            <a:r>
              <a:rPr sz="250" spc="5" dirty="0">
                <a:latin typeface="Calibri"/>
                <a:cs typeface="Calibri"/>
                <a:hlinkClick r:id="rId5"/>
              </a:rPr>
              <a:t> </a:t>
            </a:r>
            <a:r>
              <a:rPr sz="250" spc="-5" dirty="0">
                <a:latin typeface="Calibri"/>
                <a:cs typeface="Calibri"/>
                <a:hlinkClick r:id="rId5"/>
              </a:rPr>
              <a:t>added).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13" name="object 13" descr="Informal Resolution Options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16" name="object 16"/>
          <p:cNvSpPr txBox="1"/>
          <p:nvPr/>
        </p:nvSpPr>
        <p:spPr>
          <a:xfrm>
            <a:off x="681939" y="4008196"/>
            <a:ext cx="2146935" cy="7315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Educational</a:t>
            </a:r>
            <a:r>
              <a:rPr sz="650" spc="-1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Conferences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Mediation (Neutral, </a:t>
            </a:r>
            <a:r>
              <a:rPr sz="650" spc="-10" dirty="0">
                <a:latin typeface="Calibri"/>
                <a:cs typeface="Calibri"/>
              </a:rPr>
              <a:t>Facilitative,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Collaborative)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Med-Arb (Mediation and Arbitration, Non-Binding </a:t>
            </a:r>
            <a:r>
              <a:rPr sz="650" spc="-10" dirty="0">
                <a:latin typeface="Calibri"/>
                <a:cs typeface="Calibri"/>
              </a:rPr>
              <a:t>Arbitration)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Restorative</a:t>
            </a:r>
            <a:r>
              <a:rPr sz="650" spc="-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Justice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Collaborative </a:t>
            </a:r>
            <a:r>
              <a:rPr sz="650" spc="-5" dirty="0">
                <a:latin typeface="Calibri"/>
                <a:cs typeface="Calibri"/>
              </a:rPr>
              <a:t>Law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Model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02155" y="4898263"/>
            <a:ext cx="158051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b="1" spc="-10" dirty="0">
                <a:solidFill>
                  <a:srgbClr val="FF0000"/>
                </a:solidFill>
                <a:latin typeface="Calibri"/>
                <a:cs typeface="Calibri"/>
              </a:rPr>
              <a:t>[We </a:t>
            </a: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will focus on mediation in our</a:t>
            </a:r>
            <a:r>
              <a:rPr sz="650" b="1" spc="-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scenarios.]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8" name="object 18" descr="Mediation Requirement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53409" y="4043552"/>
            <a:ext cx="194627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Mediation as </a:t>
            </a:r>
            <a:r>
              <a:rPr sz="650" spc="-5" dirty="0">
                <a:latin typeface="Segoe UI"/>
                <a:cs typeface="Segoe UI"/>
              </a:rPr>
              <a:t>problem-solving </a:t>
            </a:r>
            <a:r>
              <a:rPr sz="650" spc="-10" dirty="0">
                <a:latin typeface="Segoe UI"/>
                <a:cs typeface="Segoe UI"/>
              </a:rPr>
              <a:t>requires </a:t>
            </a:r>
            <a:r>
              <a:rPr sz="650" spc="-5" dirty="0">
                <a:latin typeface="Segoe UI"/>
                <a:cs typeface="Segoe UI"/>
              </a:rPr>
              <a:t>three</a:t>
            </a:r>
            <a:r>
              <a:rPr sz="650" spc="-5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things: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8565" y="4293489"/>
            <a:ext cx="2432050" cy="1968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600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willingness </a:t>
            </a:r>
            <a:r>
              <a:rPr sz="550" dirty="0">
                <a:latin typeface="Segoe UI"/>
                <a:cs typeface="Segoe UI"/>
              </a:rPr>
              <a:t>on the </a:t>
            </a:r>
            <a:r>
              <a:rPr sz="550" spc="-5" dirty="0">
                <a:latin typeface="Segoe UI"/>
                <a:cs typeface="Segoe UI"/>
              </a:rPr>
              <a:t>part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all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relevant stakeholders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work </a:t>
            </a:r>
            <a:r>
              <a:rPr sz="550" dirty="0">
                <a:latin typeface="Segoe UI"/>
                <a:cs typeface="Segoe UI"/>
              </a:rPr>
              <a:t>together to  </a:t>
            </a:r>
            <a:r>
              <a:rPr sz="550" spc="-5" dirty="0">
                <a:latin typeface="Segoe UI"/>
                <a:cs typeface="Segoe UI"/>
              </a:rPr>
              <a:t>resolve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problem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deal with </a:t>
            </a:r>
            <a:r>
              <a:rPr sz="550" dirty="0">
                <a:latin typeface="Segoe UI"/>
                <a:cs typeface="Segoe UI"/>
              </a:rPr>
              <a:t>the</a:t>
            </a:r>
            <a:r>
              <a:rPr sz="550" spc="2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situation;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58565" y="4584573"/>
            <a:ext cx="2363470" cy="198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66040" algn="l"/>
              </a:tabLst>
            </a:pPr>
            <a:r>
              <a:rPr sz="550" spc="-5" dirty="0">
                <a:latin typeface="Segoe UI"/>
                <a:cs typeface="Segoe UI"/>
              </a:rPr>
              <a:t>The availability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a trusted </a:t>
            </a:r>
            <a:r>
              <a:rPr sz="550" spc="-5" dirty="0">
                <a:latin typeface="Segoe UI"/>
                <a:cs typeface="Segoe UI"/>
              </a:rPr>
              <a:t>“neutral” with sufficient knowledge and </a:t>
            </a:r>
            <a:r>
              <a:rPr sz="550" dirty="0">
                <a:latin typeface="Segoe UI"/>
                <a:cs typeface="Segoe UI"/>
              </a:rPr>
              <a:t>skill</a:t>
            </a:r>
            <a:r>
              <a:rPr sz="550" spc="15" dirty="0">
                <a:latin typeface="Segoe UI"/>
                <a:cs typeface="Segoe UI"/>
              </a:rPr>
              <a:t> </a:t>
            </a:r>
            <a:r>
              <a:rPr sz="550" dirty="0">
                <a:latin typeface="Segoe UI"/>
                <a:cs typeface="Segoe UI"/>
              </a:rPr>
              <a:t>to</a:t>
            </a:r>
            <a:endParaRPr sz="550">
              <a:latin typeface="Segoe UI"/>
              <a:cs typeface="Segoe UI"/>
            </a:endParaRPr>
          </a:p>
          <a:p>
            <a:pPr marL="65405">
              <a:lnSpc>
                <a:spcPct val="100000"/>
              </a:lnSpc>
              <a:spcBef>
                <a:spcPts val="35"/>
              </a:spcBef>
            </a:pPr>
            <a:r>
              <a:rPr sz="550" spc="-5" dirty="0">
                <a:latin typeface="Segoe UI"/>
                <a:cs typeface="Segoe UI"/>
              </a:rPr>
              <a:t>manage difficult conversations;</a:t>
            </a:r>
            <a:r>
              <a:rPr sz="550" spc="30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and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8565" y="4876927"/>
            <a:ext cx="2320290" cy="1968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66040" marR="5080" indent="-53340">
              <a:lnSpc>
                <a:spcPct val="103600"/>
              </a:lnSpc>
              <a:spcBef>
                <a:spcPts val="75"/>
              </a:spcBef>
              <a:buFont typeface="Arial"/>
              <a:buChar char="•"/>
              <a:tabLst>
                <a:tab pos="66040" algn="l"/>
              </a:tabLst>
            </a:pPr>
            <a:r>
              <a:rPr sz="550" dirty="0">
                <a:latin typeface="Segoe UI"/>
                <a:cs typeface="Segoe UI"/>
              </a:rPr>
              <a:t>An </a:t>
            </a:r>
            <a:r>
              <a:rPr sz="550" spc="-5" dirty="0">
                <a:latin typeface="Segoe UI"/>
                <a:cs typeface="Segoe UI"/>
              </a:rPr>
              <a:t>agreement </a:t>
            </a:r>
            <a:r>
              <a:rPr sz="550" dirty="0">
                <a:latin typeface="Segoe UI"/>
                <a:cs typeface="Segoe UI"/>
              </a:rPr>
              <a:t>on </a:t>
            </a:r>
            <a:r>
              <a:rPr sz="550" spc="-5" dirty="0">
                <a:latin typeface="Segoe UI"/>
                <a:cs typeface="Segoe UI"/>
              </a:rPr>
              <a:t>procedural ground rules </a:t>
            </a:r>
            <a:r>
              <a:rPr sz="550" dirty="0">
                <a:latin typeface="Segoe UI"/>
                <a:cs typeface="Segoe UI"/>
              </a:rPr>
              <a:t>(i.e., </a:t>
            </a:r>
            <a:r>
              <a:rPr sz="550" spc="-5" dirty="0">
                <a:latin typeface="Segoe UI"/>
                <a:cs typeface="Segoe UI"/>
              </a:rPr>
              <a:t>confidentiality, timetable,  agenda, </a:t>
            </a:r>
            <a:r>
              <a:rPr sz="550" dirty="0">
                <a:latin typeface="Segoe UI"/>
                <a:cs typeface="Segoe UI"/>
              </a:rPr>
              <a:t>good </a:t>
            </a:r>
            <a:r>
              <a:rPr sz="550" spc="-5" dirty="0">
                <a:latin typeface="Segoe UI"/>
                <a:cs typeface="Segoe UI"/>
              </a:rPr>
              <a:t>faith </a:t>
            </a:r>
            <a:r>
              <a:rPr sz="550" dirty="0">
                <a:latin typeface="Segoe UI"/>
                <a:cs typeface="Segoe UI"/>
              </a:rPr>
              <a:t>effort,</a:t>
            </a:r>
            <a:r>
              <a:rPr sz="550" spc="3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etc.).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56328" y="5151246"/>
            <a:ext cx="1525270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spc="5" dirty="0">
                <a:latin typeface="Calibri"/>
                <a:cs typeface="Calibri"/>
              </a:rPr>
              <a:t>https</a:t>
            </a:r>
            <a:r>
              <a:rPr sz="350" spc="5" dirty="0">
                <a:latin typeface="Calibri"/>
                <a:cs typeface="Calibri"/>
                <a:hlinkClick r:id="rId7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7"/>
              </a:rPr>
              <a:t>.pon.harvard.edu/daily/mediation/mediation-as-problem-solving/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26" name="object 26" descr="Best Alternative to a negotiated agreement BATNA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81939" y="6692645"/>
            <a:ext cx="2366010" cy="29146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66040" marR="5080" indent="-53340">
              <a:lnSpc>
                <a:spcPct val="97400"/>
              </a:lnSpc>
              <a:spcBef>
                <a:spcPts val="140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Segoe UI"/>
                <a:cs typeface="Segoe UI"/>
              </a:rPr>
              <a:t>Parties end </a:t>
            </a:r>
            <a:r>
              <a:rPr sz="700" spc="10" dirty="0">
                <a:latin typeface="Segoe UI"/>
                <a:cs typeface="Segoe UI"/>
              </a:rPr>
              <a:t>up </a:t>
            </a:r>
            <a:r>
              <a:rPr sz="700" i="1" spc="-20" dirty="0">
                <a:latin typeface="Segoe UI"/>
                <a:cs typeface="Segoe UI"/>
              </a:rPr>
              <a:t>“. </a:t>
            </a:r>
            <a:r>
              <a:rPr sz="700" i="1" dirty="0">
                <a:latin typeface="Segoe UI"/>
                <a:cs typeface="Segoe UI"/>
              </a:rPr>
              <a:t>. . </a:t>
            </a:r>
            <a:r>
              <a:rPr sz="700" i="1" spc="5" dirty="0">
                <a:latin typeface="Segoe UI"/>
                <a:cs typeface="Segoe UI"/>
              </a:rPr>
              <a:t>better through </a:t>
            </a:r>
            <a:r>
              <a:rPr sz="700" i="1" spc="10" dirty="0">
                <a:latin typeface="Segoe UI"/>
                <a:cs typeface="Segoe UI"/>
              </a:rPr>
              <a:t>an</a:t>
            </a:r>
            <a:r>
              <a:rPr sz="700" i="1" spc="-140" dirty="0">
                <a:latin typeface="Segoe UI"/>
                <a:cs typeface="Segoe UI"/>
              </a:rPr>
              <a:t> </a:t>
            </a:r>
            <a:r>
              <a:rPr sz="700" i="1" spc="5" dirty="0">
                <a:latin typeface="Segoe UI"/>
                <a:cs typeface="Segoe UI"/>
              </a:rPr>
              <a:t>agreement than </a:t>
            </a:r>
            <a:r>
              <a:rPr sz="700" i="1" dirty="0">
                <a:latin typeface="Segoe UI"/>
                <a:cs typeface="Segoe UI"/>
              </a:rPr>
              <a:t>they  could </a:t>
            </a:r>
            <a:r>
              <a:rPr sz="700" i="1" spc="-5" dirty="0">
                <a:latin typeface="Segoe UI"/>
                <a:cs typeface="Segoe UI"/>
              </a:rPr>
              <a:t>otherwise</a:t>
            </a:r>
            <a:r>
              <a:rPr sz="700" spc="-5" dirty="0">
                <a:latin typeface="Segoe UI"/>
                <a:cs typeface="Segoe UI"/>
              </a:rPr>
              <a:t>.” </a:t>
            </a:r>
            <a:r>
              <a:rPr sz="350" i="1" spc="5" dirty="0">
                <a:latin typeface="Segoe UI"/>
                <a:cs typeface="Segoe UI"/>
              </a:rPr>
              <a:t>The </a:t>
            </a:r>
            <a:r>
              <a:rPr sz="350" i="1" spc="10" dirty="0">
                <a:latin typeface="Segoe UI"/>
                <a:cs typeface="Segoe UI"/>
              </a:rPr>
              <a:t>Handbook </a:t>
            </a:r>
            <a:r>
              <a:rPr sz="350" i="1" dirty="0">
                <a:latin typeface="Segoe UI"/>
                <a:cs typeface="Segoe UI"/>
              </a:rPr>
              <a:t>of </a:t>
            </a:r>
            <a:r>
              <a:rPr sz="350" i="1" spc="5" dirty="0">
                <a:latin typeface="Segoe UI"/>
                <a:cs typeface="Segoe UI"/>
              </a:rPr>
              <a:t>Dispute </a:t>
            </a:r>
            <a:r>
              <a:rPr sz="350" i="1" dirty="0">
                <a:latin typeface="Segoe UI"/>
                <a:cs typeface="Segoe UI"/>
              </a:rPr>
              <a:t>Resolution</a:t>
            </a:r>
            <a:r>
              <a:rPr sz="350" dirty="0">
                <a:latin typeface="Segoe UI"/>
                <a:cs typeface="Segoe UI"/>
              </a:rPr>
              <a:t>, </a:t>
            </a:r>
            <a:r>
              <a:rPr sz="350" spc="10" dirty="0">
                <a:latin typeface="Segoe UI"/>
                <a:cs typeface="Segoe UI"/>
              </a:rPr>
              <a:t>M. </a:t>
            </a:r>
            <a:r>
              <a:rPr sz="350" spc="5" dirty="0">
                <a:latin typeface="Segoe UI"/>
                <a:cs typeface="Segoe UI"/>
              </a:rPr>
              <a:t>Moffitt </a:t>
            </a:r>
            <a:r>
              <a:rPr sz="350" spc="15" dirty="0">
                <a:latin typeface="Segoe UI"/>
                <a:cs typeface="Segoe UI"/>
              </a:rPr>
              <a:t>&amp; </a:t>
            </a:r>
            <a:r>
              <a:rPr sz="350" spc="10" dirty="0">
                <a:latin typeface="Segoe UI"/>
                <a:cs typeface="Segoe UI"/>
              </a:rPr>
              <a:t>R. Bordone </a:t>
            </a:r>
            <a:r>
              <a:rPr sz="350" spc="5" dirty="0">
                <a:latin typeface="Segoe UI"/>
                <a:cs typeface="Segoe UI"/>
              </a:rPr>
              <a:t>(2005) </a:t>
            </a:r>
            <a:r>
              <a:rPr sz="350" i="1" spc="5" dirty="0">
                <a:latin typeface="Segoe UI"/>
                <a:cs typeface="Segoe UI"/>
              </a:rPr>
              <a:t>Chapter  Eighteen: Negotiation</a:t>
            </a:r>
            <a:r>
              <a:rPr sz="350" spc="5" dirty="0">
                <a:latin typeface="Segoe UI"/>
                <a:cs typeface="Segoe UI"/>
              </a:rPr>
              <a:t>, B.</a:t>
            </a:r>
            <a:r>
              <a:rPr sz="350" spc="-5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Patton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1939" y="7040117"/>
            <a:ext cx="2247900" cy="62928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66040" algn="l"/>
              </a:tabLst>
            </a:pPr>
            <a:r>
              <a:rPr sz="700" dirty="0">
                <a:latin typeface="Segoe UI"/>
                <a:cs typeface="Segoe UI"/>
              </a:rPr>
              <a:t>BATNAs </a:t>
            </a:r>
            <a:r>
              <a:rPr sz="700" spc="5" dirty="0">
                <a:latin typeface="Segoe UI"/>
                <a:cs typeface="Segoe UI"/>
              </a:rPr>
              <a:t>are the parties’ “walkaway”</a:t>
            </a:r>
            <a:r>
              <a:rPr sz="700" spc="-125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alternatives.</a:t>
            </a:r>
            <a:endParaRPr sz="700">
              <a:latin typeface="Segoe UI"/>
              <a:cs typeface="Segoe UI"/>
            </a:endParaRPr>
          </a:p>
          <a:p>
            <a:pPr marL="66040" marR="5080" indent="-53340">
              <a:lnSpc>
                <a:spcPts val="800"/>
              </a:lnSpc>
              <a:spcBef>
                <a:spcPts val="695"/>
              </a:spcBef>
              <a:buFont typeface="Arial"/>
              <a:buChar char="•"/>
              <a:tabLst>
                <a:tab pos="66040" algn="l"/>
              </a:tabLst>
            </a:pPr>
            <a:r>
              <a:rPr sz="700" spc="5" dirty="0">
                <a:latin typeface="Segoe UI"/>
                <a:cs typeface="Segoe UI"/>
              </a:rPr>
              <a:t>We should remind parties </a:t>
            </a:r>
            <a:r>
              <a:rPr sz="700" spc="10" dirty="0">
                <a:latin typeface="Segoe UI"/>
                <a:cs typeface="Segoe UI"/>
              </a:rPr>
              <a:t>why we </a:t>
            </a:r>
            <a:r>
              <a:rPr sz="700" spc="5" dirty="0">
                <a:latin typeface="Segoe UI"/>
                <a:cs typeface="Segoe UI"/>
              </a:rPr>
              <a:t>are </a:t>
            </a:r>
            <a:r>
              <a:rPr sz="700" dirty="0">
                <a:latin typeface="Segoe UI"/>
                <a:cs typeface="Segoe UI"/>
              </a:rPr>
              <a:t>here, </a:t>
            </a:r>
            <a:r>
              <a:rPr sz="700" spc="10" dirty="0">
                <a:latin typeface="Segoe UI"/>
                <a:cs typeface="Segoe UI"/>
              </a:rPr>
              <a:t>why </a:t>
            </a:r>
            <a:r>
              <a:rPr sz="700" spc="5" dirty="0">
                <a:latin typeface="Segoe UI"/>
                <a:cs typeface="Segoe UI"/>
              </a:rPr>
              <a:t>they  chose to participate—to </a:t>
            </a:r>
            <a:r>
              <a:rPr sz="700" spc="10" dirty="0">
                <a:latin typeface="Segoe UI"/>
                <a:cs typeface="Segoe UI"/>
              </a:rPr>
              <a:t>try and </a:t>
            </a:r>
            <a:r>
              <a:rPr sz="700" spc="5" dirty="0">
                <a:latin typeface="Segoe UI"/>
                <a:cs typeface="Segoe UI"/>
              </a:rPr>
              <a:t>find </a:t>
            </a:r>
            <a:r>
              <a:rPr sz="700" spc="10" dirty="0">
                <a:latin typeface="Segoe UI"/>
                <a:cs typeface="Segoe UI"/>
              </a:rPr>
              <a:t>a </a:t>
            </a:r>
            <a:r>
              <a:rPr sz="700" dirty="0">
                <a:latin typeface="Segoe UI"/>
                <a:cs typeface="Segoe UI"/>
              </a:rPr>
              <a:t>better</a:t>
            </a:r>
            <a:r>
              <a:rPr sz="700" spc="-135" dirty="0">
                <a:latin typeface="Segoe UI"/>
                <a:cs typeface="Segoe UI"/>
              </a:rPr>
              <a:t> </a:t>
            </a:r>
            <a:r>
              <a:rPr sz="700" spc="5" dirty="0">
                <a:latin typeface="Segoe UI"/>
                <a:cs typeface="Segoe UI"/>
              </a:rPr>
              <a:t>outcome  than they could otherwise find through </a:t>
            </a:r>
            <a:r>
              <a:rPr sz="700" spc="10" dirty="0">
                <a:latin typeface="Segoe UI"/>
                <a:cs typeface="Segoe UI"/>
              </a:rPr>
              <a:t>an </a:t>
            </a:r>
            <a:r>
              <a:rPr sz="700" spc="5" dirty="0">
                <a:latin typeface="Segoe UI"/>
                <a:cs typeface="Segoe UI"/>
              </a:rPr>
              <a:t>alternative  </a:t>
            </a:r>
            <a:r>
              <a:rPr sz="700" dirty="0">
                <a:latin typeface="Segoe UI"/>
                <a:cs typeface="Segoe UI"/>
              </a:rPr>
              <a:t>process.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318253" y="6906514"/>
            <a:ext cx="1355725" cy="5067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-635" algn="ctr">
              <a:lnSpc>
                <a:spcPct val="92300"/>
              </a:lnSpc>
              <a:spcBef>
                <a:spcPts val="229"/>
              </a:spcBef>
            </a:pPr>
            <a:r>
              <a:rPr sz="1100" b="1" spc="10" dirty="0">
                <a:latin typeface="Segoe UI"/>
                <a:cs typeface="Segoe UI"/>
              </a:rPr>
              <a:t>Questions on  Information from  the Video</a:t>
            </a:r>
            <a:r>
              <a:rPr sz="1100" b="1" spc="-75" dirty="0">
                <a:latin typeface="Segoe UI"/>
                <a:cs typeface="Segoe UI"/>
              </a:rPr>
              <a:t> </a:t>
            </a:r>
            <a:r>
              <a:rPr sz="1100" b="1" spc="10" dirty="0">
                <a:latin typeface="Segoe UI"/>
                <a:cs typeface="Segoe UI"/>
              </a:rPr>
              <a:t>Modules?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r>
              <a:rPr spc="-5" dirty="0"/>
              <a:t>11</a:t>
            </a:r>
            <a:r>
              <a:rPr spc="-10" dirty="0"/>
              <a:t>4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109	110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0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r>
              <a:rPr sz="1000" spc="-3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Options	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r>
              <a:rPr sz="1000" spc="-3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Requirements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6750" y="5386781"/>
            <a:ext cx="5749290" cy="1291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111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112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R="2907665" algn="ctr">
              <a:lnSpc>
                <a:spcPts val="925"/>
              </a:lnSpc>
              <a:spcBef>
                <a:spcPts val="260"/>
              </a:spcBef>
            </a:pP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Best </a:t>
            </a:r>
            <a:r>
              <a:rPr sz="800" spc="5" dirty="0">
                <a:solidFill>
                  <a:srgbClr val="FFFFFF"/>
                </a:solidFill>
                <a:latin typeface="Segoe UI"/>
                <a:cs typeface="Segoe UI"/>
              </a:rPr>
              <a:t>Alternative </a:t>
            </a:r>
            <a:r>
              <a:rPr sz="800" spc="-30" dirty="0">
                <a:solidFill>
                  <a:srgbClr val="FFFFFF"/>
                </a:solidFill>
                <a:latin typeface="Segoe UI"/>
                <a:cs typeface="Segoe UI"/>
              </a:rPr>
              <a:t>To </a:t>
            </a: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a Negotiated</a:t>
            </a:r>
            <a:r>
              <a:rPr sz="800" spc="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Agreement</a:t>
            </a:r>
            <a:endParaRPr sz="800">
              <a:latin typeface="Segoe UI"/>
              <a:cs typeface="Segoe UI"/>
            </a:endParaRPr>
          </a:p>
          <a:p>
            <a:pPr marR="2905760" algn="ctr">
              <a:lnSpc>
                <a:spcPts val="925"/>
              </a:lnSpc>
            </a:pPr>
            <a:r>
              <a:rPr sz="800" i="1" dirty="0">
                <a:solidFill>
                  <a:srgbClr val="FFFFFF"/>
                </a:solidFill>
                <a:latin typeface="Segoe UI"/>
                <a:cs typeface="Segoe UI"/>
              </a:rPr>
              <a:t>BATNA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8A0960A9-9505-40AC-B868-CCE23B08B8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106.45 (b)(9) Cont'd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82879" y="1436319"/>
            <a:ext cx="2487295" cy="47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95"/>
              </a:spcBef>
            </a:pPr>
            <a:r>
              <a:rPr sz="650" b="1" i="1" spc="-5" dirty="0">
                <a:latin typeface="Segoe UI"/>
                <a:cs typeface="Segoe UI"/>
              </a:rPr>
              <a:t>[A]t </a:t>
            </a:r>
            <a:r>
              <a:rPr sz="650" b="1" i="1" spc="-10" dirty="0">
                <a:latin typeface="Segoe UI"/>
                <a:cs typeface="Segoe UI"/>
              </a:rPr>
              <a:t>any </a:t>
            </a:r>
            <a:r>
              <a:rPr sz="650" b="1" i="1" spc="-5" dirty="0">
                <a:latin typeface="Segoe UI"/>
                <a:cs typeface="Segoe UI"/>
              </a:rPr>
              <a:t>time prior to reaching a determination regarding  responsibility the recipient may facilitate an informal </a:t>
            </a:r>
            <a:r>
              <a:rPr sz="650" b="1" i="1" spc="-10" dirty="0">
                <a:latin typeface="Segoe UI"/>
                <a:cs typeface="Segoe UI"/>
              </a:rPr>
              <a:t>resolution  </a:t>
            </a:r>
            <a:r>
              <a:rPr sz="650" b="1" i="1" spc="-5" dirty="0">
                <a:latin typeface="Segoe UI"/>
                <a:cs typeface="Segoe UI"/>
              </a:rPr>
              <a:t>process, such as mediation, that does not </a:t>
            </a:r>
            <a:r>
              <a:rPr sz="650" b="1" i="1" spc="-10" dirty="0">
                <a:latin typeface="Segoe UI"/>
                <a:cs typeface="Segoe UI"/>
              </a:rPr>
              <a:t>involve </a:t>
            </a:r>
            <a:r>
              <a:rPr sz="650" b="1" i="1" spc="-5" dirty="0">
                <a:latin typeface="Segoe UI"/>
                <a:cs typeface="Segoe UI"/>
              </a:rPr>
              <a:t>a </a:t>
            </a:r>
            <a:r>
              <a:rPr sz="650" b="1" i="1" spc="-10" dirty="0">
                <a:latin typeface="Segoe UI"/>
                <a:cs typeface="Segoe UI"/>
              </a:rPr>
              <a:t>full  investigation </a:t>
            </a:r>
            <a:r>
              <a:rPr sz="650" b="1" i="1" spc="-5" dirty="0">
                <a:latin typeface="Segoe UI"/>
                <a:cs typeface="Segoe UI"/>
              </a:rPr>
              <a:t>and adjudication . .</a:t>
            </a:r>
            <a:r>
              <a:rPr sz="650" b="1" i="1" spc="-1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879" y="1169289"/>
            <a:ext cx="119507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§ 106.45(b)(9)</a:t>
            </a:r>
            <a:r>
              <a:rPr sz="1000" spc="-10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20670" y="2553716"/>
            <a:ext cx="40576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Calibri"/>
                <a:cs typeface="Calibri"/>
              </a:rPr>
              <a:t>(emphasis</a:t>
            </a:r>
            <a:r>
              <a:rPr sz="400" spc="-5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added)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8" name="object 8" descr="106.45(b)(9)(i) (Written Notice)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39134" y="1167129"/>
            <a:ext cx="184467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§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106.45(b)(9)(i)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(Written</a:t>
            </a:r>
            <a:r>
              <a:rPr sz="1000" spc="-10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Notice)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9134" y="1368297"/>
            <a:ext cx="2459990" cy="12750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600" spc="-5" dirty="0">
                <a:latin typeface="Segoe UI"/>
                <a:cs typeface="Segoe UI"/>
              </a:rPr>
              <a:t>Parties must be </a:t>
            </a:r>
            <a:r>
              <a:rPr sz="600" spc="-10" dirty="0">
                <a:latin typeface="Segoe UI"/>
                <a:cs typeface="Segoe UI"/>
              </a:rPr>
              <a:t>provided </a:t>
            </a:r>
            <a:r>
              <a:rPr sz="600" spc="-5" dirty="0">
                <a:latin typeface="Segoe UI"/>
                <a:cs typeface="Segoe UI"/>
              </a:rPr>
              <a:t>written notice that</a:t>
            </a:r>
            <a:r>
              <a:rPr sz="600" spc="3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outlines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b="1" i="1" spc="-5" dirty="0">
                <a:latin typeface="Segoe UI"/>
                <a:cs typeface="Segoe UI"/>
              </a:rPr>
              <a:t>The</a:t>
            </a:r>
            <a:r>
              <a:rPr sz="600" b="1" i="1" spc="-1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allegations</a:t>
            </a:r>
            <a:endParaRPr sz="600">
              <a:latin typeface="Segoe UI"/>
              <a:cs typeface="Segoe UI"/>
            </a:endParaRPr>
          </a:p>
          <a:p>
            <a:pPr marL="66040" marR="57785" indent="-53340">
              <a:lnSpc>
                <a:spcPct val="93600"/>
              </a:lnSpc>
              <a:spcBef>
                <a:spcPts val="235"/>
              </a:spcBef>
              <a:buFont typeface="Arial"/>
              <a:buChar char="•"/>
              <a:tabLst>
                <a:tab pos="66040" algn="l"/>
              </a:tabLst>
            </a:pP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requirements of the informal resolution process including the  circumstances under which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it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precludes the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parties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from resuming 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formal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complaint arising from the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same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allegations, provided</a:t>
            </a:r>
            <a:r>
              <a:rPr sz="600" b="1" i="1" spc="-5" dirty="0">
                <a:latin typeface="Segoe UI"/>
                <a:cs typeface="Segoe UI"/>
              </a:rPr>
              <a:t>,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600" b="1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however,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that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at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any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time prior 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agreeing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a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resolution, any 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party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has the right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withdraw from the informal resolution  process and resume the grievance process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with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respect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formal</a:t>
            </a:r>
            <a:r>
              <a:rPr sz="600" b="1" i="1" u="sng" spc="-2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complaint</a:t>
            </a:r>
            <a:endParaRPr sz="600">
              <a:latin typeface="Segoe UI"/>
              <a:cs typeface="Segoe UI"/>
            </a:endParaRPr>
          </a:p>
          <a:p>
            <a:pPr marL="66040" marR="160020" indent="-53340">
              <a:lnSpc>
                <a:spcPct val="94200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600" i="1" spc="-5" dirty="0">
                <a:latin typeface="Segoe UI"/>
                <a:cs typeface="Segoe UI"/>
              </a:rPr>
              <a:t>any </a:t>
            </a:r>
            <a:r>
              <a:rPr sz="600" b="1" i="1" spc="-5" dirty="0">
                <a:latin typeface="Segoe UI"/>
                <a:cs typeface="Segoe UI"/>
              </a:rPr>
              <a:t>consequences resulting from participating </a:t>
            </a:r>
            <a:r>
              <a:rPr sz="600" b="1" i="1" dirty="0">
                <a:latin typeface="Segoe UI"/>
                <a:cs typeface="Segoe UI"/>
              </a:rPr>
              <a:t>in </a:t>
            </a:r>
            <a:r>
              <a:rPr sz="600" b="1" i="1" spc="-5" dirty="0">
                <a:latin typeface="Segoe UI"/>
                <a:cs typeface="Segoe UI"/>
              </a:rPr>
              <a:t>the informal  resolution process</a:t>
            </a:r>
            <a:r>
              <a:rPr sz="600" i="1" spc="-5" dirty="0">
                <a:latin typeface="Segoe UI"/>
                <a:cs typeface="Segoe UI"/>
              </a:rPr>
              <a:t>, </a:t>
            </a:r>
            <a:r>
              <a:rPr sz="600" i="1" dirty="0">
                <a:latin typeface="Segoe UI"/>
                <a:cs typeface="Segoe UI"/>
              </a:rPr>
              <a:t>including </a:t>
            </a:r>
            <a:r>
              <a:rPr sz="600" i="1" spc="-5" dirty="0">
                <a:latin typeface="Segoe UI"/>
                <a:cs typeface="Segoe UI"/>
              </a:rPr>
              <a:t>the records that will </a:t>
            </a:r>
            <a:r>
              <a:rPr sz="600" i="1" dirty="0">
                <a:latin typeface="Segoe UI"/>
                <a:cs typeface="Segoe UI"/>
              </a:rPr>
              <a:t>be </a:t>
            </a:r>
            <a:r>
              <a:rPr sz="600" i="1" spc="-5" dirty="0">
                <a:latin typeface="Segoe UI"/>
                <a:cs typeface="Segoe UI"/>
              </a:rPr>
              <a:t>maintained </a:t>
            </a:r>
            <a:r>
              <a:rPr sz="600" i="1" dirty="0">
                <a:latin typeface="Segoe UI"/>
                <a:cs typeface="Segoe UI"/>
              </a:rPr>
              <a:t>or  </a:t>
            </a:r>
            <a:r>
              <a:rPr sz="600" i="1" spc="-5" dirty="0">
                <a:latin typeface="Segoe UI"/>
                <a:cs typeface="Segoe UI"/>
              </a:rPr>
              <a:t>could </a:t>
            </a:r>
            <a:r>
              <a:rPr sz="600" i="1" dirty="0">
                <a:latin typeface="Segoe UI"/>
                <a:cs typeface="Segoe UI"/>
              </a:rPr>
              <a:t>be</a:t>
            </a:r>
            <a:r>
              <a:rPr sz="600" i="1" spc="-30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shared</a:t>
            </a:r>
            <a:endParaRPr sz="60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340"/>
              </a:spcBef>
            </a:pPr>
            <a:r>
              <a:rPr sz="400" spc="5" dirty="0">
                <a:latin typeface="Calibri"/>
                <a:cs typeface="Calibri"/>
              </a:rPr>
              <a:t>(emphasis</a:t>
            </a:r>
            <a:r>
              <a:rPr sz="400" spc="-4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and</a:t>
            </a:r>
            <a:r>
              <a:rPr sz="400" spc="-2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bullets</a:t>
            </a:r>
            <a:r>
              <a:rPr sz="400" spc="-2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added)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3" name="object 13" descr="106.45(b)(9)(ii-iii)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7380" y="4196028"/>
            <a:ext cx="2180590" cy="6140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195"/>
              </a:spcBef>
              <a:buFont typeface="Segoe UI"/>
              <a:buAutoNum type="romanLcParenBoth" startAt="2"/>
              <a:tabLst>
                <a:tab pos="127635" algn="l"/>
              </a:tabLst>
            </a:pPr>
            <a:r>
              <a:rPr sz="650" b="1" i="1" spc="-5" dirty="0">
                <a:latin typeface="Segoe UI"/>
                <a:cs typeface="Segoe UI"/>
              </a:rPr>
              <a:t>Obtains the parties’ voluntary, written </a:t>
            </a:r>
            <a:r>
              <a:rPr sz="650" b="1" i="1" spc="-10" dirty="0">
                <a:latin typeface="Segoe UI"/>
                <a:cs typeface="Segoe UI"/>
              </a:rPr>
              <a:t>consent </a:t>
            </a:r>
            <a:r>
              <a:rPr sz="650" b="1" i="1" spc="-5" dirty="0">
                <a:latin typeface="Segoe UI"/>
                <a:cs typeface="Segoe UI"/>
              </a:rPr>
              <a:t>to</a:t>
            </a:r>
            <a:r>
              <a:rPr sz="650" b="1" i="1" spc="-55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the</a:t>
            </a:r>
            <a:endParaRPr sz="6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b="1" i="1" spc="-5" dirty="0">
                <a:latin typeface="Segoe UI"/>
                <a:cs typeface="Segoe UI"/>
              </a:rPr>
              <a:t>informal </a:t>
            </a:r>
            <a:r>
              <a:rPr sz="650" b="1" i="1" spc="-10" dirty="0">
                <a:latin typeface="Segoe UI"/>
                <a:cs typeface="Segoe UI"/>
              </a:rPr>
              <a:t>resolution process</a:t>
            </a:r>
            <a:r>
              <a:rPr sz="650" i="1" spc="-10" dirty="0">
                <a:latin typeface="Segoe UI"/>
                <a:cs typeface="Segoe UI"/>
              </a:rPr>
              <a:t>;</a:t>
            </a:r>
            <a:r>
              <a:rPr sz="650" i="1" spc="-35" dirty="0">
                <a:latin typeface="Segoe UI"/>
                <a:cs typeface="Segoe UI"/>
              </a:rPr>
              <a:t> </a:t>
            </a:r>
            <a:r>
              <a:rPr sz="650" i="1" spc="-5" dirty="0">
                <a:latin typeface="Segoe UI"/>
                <a:cs typeface="Segoe UI"/>
              </a:rPr>
              <a:t>and</a:t>
            </a:r>
            <a:endParaRPr sz="650">
              <a:latin typeface="Segoe UI"/>
              <a:cs typeface="Segoe UI"/>
            </a:endParaRPr>
          </a:p>
          <a:p>
            <a:pPr marL="12700" marR="5080">
              <a:lnSpc>
                <a:spcPct val="113100"/>
              </a:lnSpc>
              <a:spcBef>
                <a:spcPts val="235"/>
              </a:spcBef>
              <a:buFont typeface="Segoe UI"/>
              <a:buAutoNum type="romanLcParenBoth" startAt="3"/>
              <a:tabLst>
                <a:tab pos="149225" algn="l"/>
              </a:tabLst>
            </a:pPr>
            <a:r>
              <a:rPr sz="650" b="1" i="1" spc="-5" dirty="0">
                <a:latin typeface="Segoe UI"/>
                <a:cs typeface="Segoe UI"/>
              </a:rPr>
              <a:t>Does not offer or facilitate an informal </a:t>
            </a:r>
            <a:r>
              <a:rPr sz="650" b="1" i="1" spc="-10" dirty="0">
                <a:latin typeface="Segoe UI"/>
                <a:cs typeface="Segoe UI"/>
              </a:rPr>
              <a:t>resolution  </a:t>
            </a:r>
            <a:r>
              <a:rPr sz="650" b="1" i="1" spc="-5" dirty="0">
                <a:latin typeface="Segoe UI"/>
                <a:cs typeface="Segoe UI"/>
              </a:rPr>
              <a:t>process to </a:t>
            </a:r>
            <a:r>
              <a:rPr sz="650" b="1" i="1" spc="-10" dirty="0">
                <a:latin typeface="Segoe UI"/>
                <a:cs typeface="Segoe UI"/>
              </a:rPr>
              <a:t>resolve </a:t>
            </a:r>
            <a:r>
              <a:rPr sz="650" b="1" i="1" spc="-5" dirty="0">
                <a:latin typeface="Segoe UI"/>
                <a:cs typeface="Segoe UI"/>
              </a:rPr>
              <a:t>allegations that an employee sexually  harassed a</a:t>
            </a:r>
            <a:r>
              <a:rPr sz="650" b="1" i="1" spc="-2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student.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20670" y="5204205"/>
            <a:ext cx="40576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Calibri"/>
                <a:cs typeface="Calibri"/>
              </a:rPr>
              <a:t>(emphasis</a:t>
            </a:r>
            <a:r>
              <a:rPr sz="400" spc="-5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added)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8" name="object 18" descr="From the Commentary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68597" y="4038675"/>
            <a:ext cx="2402840" cy="802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9055">
              <a:lnSpc>
                <a:spcPct val="112900"/>
              </a:lnSpc>
              <a:spcBef>
                <a:spcPts val="95"/>
              </a:spcBef>
            </a:pPr>
            <a:r>
              <a:rPr sz="650" i="1" spc="-10" dirty="0">
                <a:latin typeface="Segoe UI"/>
                <a:cs typeface="Segoe UI"/>
              </a:rPr>
              <a:t>Because </a:t>
            </a:r>
            <a:r>
              <a:rPr sz="650" i="1" spc="-5" dirty="0">
                <a:latin typeface="Segoe UI"/>
                <a:cs typeface="Segoe UI"/>
              </a:rPr>
              <a:t>informal </a:t>
            </a:r>
            <a:r>
              <a:rPr sz="650" i="1" spc="-10" dirty="0">
                <a:latin typeface="Segoe UI"/>
                <a:cs typeface="Segoe UI"/>
              </a:rPr>
              <a:t>resolution </a:t>
            </a:r>
            <a:r>
              <a:rPr sz="650" i="1" spc="-5" dirty="0">
                <a:latin typeface="Segoe UI"/>
                <a:cs typeface="Segoe UI"/>
              </a:rPr>
              <a:t>is only an option, and is never  </a:t>
            </a:r>
            <a:r>
              <a:rPr sz="650" i="1" spc="-10" dirty="0">
                <a:latin typeface="Segoe UI"/>
                <a:cs typeface="Segoe UI"/>
              </a:rPr>
              <a:t>required, </a:t>
            </a:r>
            <a:r>
              <a:rPr sz="650" i="1" spc="-5" dirty="0">
                <a:latin typeface="Segoe UI"/>
                <a:cs typeface="Segoe UI"/>
              </a:rPr>
              <a:t>under the final regulations, the Department does </a:t>
            </a:r>
            <a:r>
              <a:rPr sz="650" i="1" spc="-10" dirty="0">
                <a:latin typeface="Segoe UI"/>
                <a:cs typeface="Segoe UI"/>
              </a:rPr>
              <a:t>not  </a:t>
            </a:r>
            <a:r>
              <a:rPr sz="650" i="1" spc="-5" dirty="0">
                <a:latin typeface="Segoe UI"/>
                <a:cs typeface="Segoe UI"/>
              </a:rPr>
              <a:t>believe </a:t>
            </a:r>
            <a:r>
              <a:rPr sz="650" i="1" spc="-10" dirty="0">
                <a:latin typeface="Segoe UI"/>
                <a:cs typeface="Segoe UI"/>
              </a:rPr>
              <a:t>that </a:t>
            </a:r>
            <a:r>
              <a:rPr sz="650" i="1" spc="-5" dirty="0">
                <a:latin typeface="Calibri"/>
                <a:cs typeface="Calibri"/>
              </a:rPr>
              <a:t>§ </a:t>
            </a:r>
            <a:r>
              <a:rPr sz="650" i="1" spc="-5" dirty="0">
                <a:latin typeface="Segoe UI"/>
                <a:cs typeface="Segoe UI"/>
              </a:rPr>
              <a:t>106.45(b)(9) </a:t>
            </a:r>
            <a:r>
              <a:rPr sz="650" i="1" spc="-10" dirty="0">
                <a:latin typeface="Segoe UI"/>
                <a:cs typeface="Segoe UI"/>
              </a:rPr>
              <a:t>presents </a:t>
            </a:r>
            <a:r>
              <a:rPr sz="650" i="1" spc="-5" dirty="0">
                <a:latin typeface="Segoe UI"/>
                <a:cs typeface="Segoe UI"/>
              </a:rPr>
              <a:t>conflict with other </a:t>
            </a:r>
            <a:r>
              <a:rPr sz="650" i="1" spc="-10" dirty="0">
                <a:latin typeface="Segoe UI"/>
                <a:cs typeface="Segoe UI"/>
              </a:rPr>
              <a:t>Federal or  </a:t>
            </a:r>
            <a:r>
              <a:rPr sz="650" i="1" spc="-5" dirty="0">
                <a:latin typeface="Segoe UI"/>
                <a:cs typeface="Segoe UI"/>
              </a:rPr>
              <a:t>State laws or </a:t>
            </a:r>
            <a:r>
              <a:rPr sz="650" i="1" spc="-10" dirty="0">
                <a:latin typeface="Segoe UI"/>
                <a:cs typeface="Segoe UI"/>
              </a:rPr>
              <a:t>practices </a:t>
            </a:r>
            <a:r>
              <a:rPr sz="650" i="1" spc="-5" dirty="0">
                <a:latin typeface="Segoe UI"/>
                <a:cs typeface="Segoe UI"/>
              </a:rPr>
              <a:t>concerning </a:t>
            </a:r>
            <a:r>
              <a:rPr sz="650" i="1" spc="-10" dirty="0">
                <a:latin typeface="Segoe UI"/>
                <a:cs typeface="Segoe UI"/>
              </a:rPr>
              <a:t>resolution of sexual harassment  </a:t>
            </a:r>
            <a:r>
              <a:rPr sz="650" i="1" spc="-5" dirty="0">
                <a:latin typeface="Segoe UI"/>
                <a:cs typeface="Segoe UI"/>
              </a:rPr>
              <a:t>allegations </a:t>
            </a:r>
            <a:r>
              <a:rPr sz="650" i="1" spc="-10" dirty="0">
                <a:latin typeface="Segoe UI"/>
                <a:cs typeface="Segoe UI"/>
              </a:rPr>
              <a:t>through </a:t>
            </a:r>
            <a:r>
              <a:rPr sz="650" i="1" spc="-5" dirty="0">
                <a:latin typeface="Segoe UI"/>
                <a:cs typeface="Segoe UI"/>
              </a:rPr>
              <a:t>mediation or other alternative </a:t>
            </a:r>
            <a:r>
              <a:rPr sz="650" i="1" spc="-10" dirty="0">
                <a:latin typeface="Segoe UI"/>
                <a:cs typeface="Segoe UI"/>
              </a:rPr>
              <a:t>dispute  resolution processes.</a:t>
            </a:r>
            <a:endParaRPr sz="65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</a:pPr>
            <a:r>
              <a:rPr sz="350" i="1" spc="5" dirty="0">
                <a:latin typeface="Segoe UI"/>
                <a:cs typeface="Segoe UI"/>
              </a:rPr>
              <a:t>Id.</a:t>
            </a:r>
            <a:r>
              <a:rPr sz="350" i="1" spc="-3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4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30404.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2" name="object 22" descr="Points on Informal Resolution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0064" y="6695693"/>
            <a:ext cx="2438400" cy="1189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The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new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regulations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don’t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require </a:t>
            </a:r>
            <a:r>
              <a:rPr sz="650" spc="-5" dirty="0">
                <a:latin typeface="Segoe UI"/>
                <a:cs typeface="Segoe UI"/>
              </a:rPr>
              <a:t>it,</a:t>
            </a:r>
            <a:r>
              <a:rPr sz="650" spc="-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but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informal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resolution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is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25"/>
              </a:spcBef>
            </a:pPr>
            <a:r>
              <a:rPr sz="650" spc="-5" dirty="0">
                <a:latin typeface="Segoe UI"/>
                <a:cs typeface="Segoe UI"/>
              </a:rPr>
              <a:t>allowed.</a:t>
            </a:r>
            <a:endParaRPr sz="650">
              <a:latin typeface="Segoe UI"/>
              <a:cs typeface="Segoe UI"/>
            </a:endParaRPr>
          </a:p>
          <a:p>
            <a:pPr marL="66040" marR="68580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 formal complaint must be filed before any informal resolution  process can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begin.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03099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Both parties must </a:t>
            </a:r>
            <a:r>
              <a:rPr sz="650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voluntarily</a:t>
            </a:r>
            <a:r>
              <a:rPr sz="650" spc="-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agree </a:t>
            </a:r>
            <a:r>
              <a:rPr sz="650" spc="-5" dirty="0">
                <a:latin typeface="Segoe UI"/>
                <a:cs typeface="Segoe UI"/>
              </a:rPr>
              <a:t>to informal resolution (written  consent </a:t>
            </a:r>
            <a:r>
              <a:rPr sz="650" spc="-10" dirty="0">
                <a:latin typeface="Segoe UI"/>
                <a:cs typeface="Segoe UI"/>
              </a:rPr>
              <a:t>required). </a:t>
            </a:r>
            <a:r>
              <a:rPr sz="650" spc="-5" dirty="0">
                <a:latin typeface="Segoe UI"/>
                <a:cs typeface="Segoe UI"/>
              </a:rPr>
              <a:t>[No coercion or undue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influence.]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No “informed” consent </a:t>
            </a:r>
            <a:r>
              <a:rPr sz="650" spc="-10" dirty="0">
                <a:latin typeface="Segoe UI"/>
                <a:cs typeface="Segoe UI"/>
              </a:rPr>
              <a:t>standard as </a:t>
            </a:r>
            <a:r>
              <a:rPr sz="650" dirty="0">
                <a:latin typeface="Segoe UI"/>
                <a:cs typeface="Segoe UI"/>
              </a:rPr>
              <a:t>such, </a:t>
            </a:r>
            <a:r>
              <a:rPr sz="650" spc="-5" dirty="0">
                <a:latin typeface="Segoe UI"/>
                <a:cs typeface="Segoe UI"/>
              </a:rPr>
              <a:t>other than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information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25"/>
              </a:spcBef>
            </a:pPr>
            <a:r>
              <a:rPr sz="650" spc="-10" dirty="0">
                <a:latin typeface="Segoe UI"/>
                <a:cs typeface="Segoe UI"/>
              </a:rPr>
              <a:t>required </a:t>
            </a:r>
            <a:r>
              <a:rPr sz="650" spc="-5" dirty="0">
                <a:latin typeface="Segoe UI"/>
                <a:cs typeface="Segoe UI"/>
              </a:rPr>
              <a:t>by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regulations.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Parties </a:t>
            </a:r>
            <a:r>
              <a:rPr sz="650" spc="-5" dirty="0">
                <a:latin typeface="Segoe UI"/>
                <a:cs typeface="Segoe UI"/>
              </a:rPr>
              <a:t>do not have to be in the same room…often, they </a:t>
            </a:r>
            <a:r>
              <a:rPr sz="650" spc="-10" dirty="0">
                <a:latin typeface="Segoe UI"/>
                <a:cs typeface="Segoe UI"/>
              </a:rPr>
              <a:t>are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not.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Equitable implementation by trained</a:t>
            </a:r>
            <a:r>
              <a:rPr sz="650" spc="-7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personnel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6" name="object 26" descr="Points on Informal Resolution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09542" y="6681470"/>
            <a:ext cx="2265045" cy="122555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Should you offer</a:t>
            </a:r>
            <a:r>
              <a:rPr sz="600" spc="-10" dirty="0">
                <a:latin typeface="Segoe UI"/>
                <a:cs typeface="Segoe UI"/>
              </a:rPr>
              <a:t> it?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Pros/Cons</a:t>
            </a:r>
            <a:endParaRPr sz="5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Increased complainant</a:t>
            </a:r>
            <a:r>
              <a:rPr sz="500" spc="3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autonomy</a:t>
            </a:r>
            <a:endParaRPr sz="5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85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10" dirty="0">
                <a:latin typeface="Segoe UI"/>
                <a:cs typeface="Segoe UI"/>
              </a:rPr>
              <a:t>Training </a:t>
            </a:r>
            <a:r>
              <a:rPr sz="500" spc="-5" dirty="0">
                <a:latin typeface="Segoe UI"/>
                <a:cs typeface="Segoe UI"/>
              </a:rPr>
              <a:t>of </a:t>
            </a:r>
            <a:r>
              <a:rPr sz="500" dirty="0">
                <a:latin typeface="Segoe UI"/>
                <a:cs typeface="Segoe UI"/>
              </a:rPr>
              <a:t>personnel </a:t>
            </a:r>
            <a:r>
              <a:rPr sz="500" spc="-5" dirty="0">
                <a:latin typeface="Segoe UI"/>
                <a:cs typeface="Segoe UI"/>
              </a:rPr>
              <a:t>is required </a:t>
            </a:r>
            <a:r>
              <a:rPr sz="500" dirty="0">
                <a:latin typeface="Segoe UI"/>
                <a:cs typeface="Segoe UI"/>
              </a:rPr>
              <a:t>under the new</a:t>
            </a:r>
            <a:r>
              <a:rPr sz="500" spc="3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regulations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Who should</a:t>
            </a:r>
            <a:r>
              <a:rPr sz="600" spc="-10" dirty="0">
                <a:latin typeface="Segoe UI"/>
                <a:cs typeface="Segoe UI"/>
              </a:rPr>
              <a:t> implement?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What type </a:t>
            </a:r>
            <a:r>
              <a:rPr sz="600" spc="-10" dirty="0">
                <a:latin typeface="Segoe UI"/>
                <a:cs typeface="Segoe UI"/>
              </a:rPr>
              <a:t>of </a:t>
            </a:r>
            <a:r>
              <a:rPr sz="600" spc="-5" dirty="0">
                <a:latin typeface="Segoe UI"/>
                <a:cs typeface="Segoe UI"/>
              </a:rPr>
              <a:t>training is</a:t>
            </a:r>
            <a:r>
              <a:rPr sz="600" spc="15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needed?</a:t>
            </a:r>
            <a:endParaRPr sz="60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Mediation? </a:t>
            </a:r>
            <a:r>
              <a:rPr sz="500" spc="-5" dirty="0">
                <a:latin typeface="Segoe UI"/>
                <a:cs typeface="Segoe UI"/>
              </a:rPr>
              <a:t>Arbitration? Restorative</a:t>
            </a:r>
            <a:r>
              <a:rPr sz="500" spc="3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justice?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When can’t we use informal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resolution?</a:t>
            </a:r>
            <a:endParaRPr sz="600">
              <a:latin typeface="Segoe UI"/>
              <a:cs typeface="Segoe UI"/>
            </a:endParaRPr>
          </a:p>
          <a:p>
            <a:pPr marL="117475">
              <a:lnSpc>
                <a:spcPct val="100000"/>
              </a:lnSpc>
              <a:spcBef>
                <a:spcPts val="85"/>
              </a:spcBef>
            </a:pPr>
            <a:r>
              <a:rPr sz="500" spc="95" dirty="0">
                <a:latin typeface="Wingdings"/>
                <a:cs typeface="Wingdings"/>
              </a:rPr>
              <a:t>→</a:t>
            </a:r>
            <a:r>
              <a:rPr sz="500" spc="95" dirty="0">
                <a:latin typeface="Segoe UI"/>
                <a:cs typeface="Segoe UI"/>
              </a:rPr>
              <a:t>When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allegation is that an </a:t>
            </a:r>
            <a:r>
              <a:rPr sz="500" dirty="0">
                <a:latin typeface="Segoe UI"/>
                <a:cs typeface="Segoe UI"/>
              </a:rPr>
              <a:t>employee </a:t>
            </a:r>
            <a:r>
              <a:rPr sz="500" spc="-5" dirty="0">
                <a:latin typeface="Segoe UI"/>
                <a:cs typeface="Segoe UI"/>
              </a:rPr>
              <a:t>sexually </a:t>
            </a:r>
            <a:r>
              <a:rPr sz="500" dirty="0">
                <a:latin typeface="Segoe UI"/>
                <a:cs typeface="Segoe UI"/>
              </a:rPr>
              <a:t>harassed a</a:t>
            </a:r>
            <a:r>
              <a:rPr sz="500" spc="2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student.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ts val="695"/>
              </a:lnSpc>
              <a:spcBef>
                <a:spcPts val="17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Does this option </a:t>
            </a:r>
            <a:r>
              <a:rPr sz="600" spc="-10" dirty="0">
                <a:latin typeface="Segoe UI"/>
                <a:cs typeface="Segoe UI"/>
              </a:rPr>
              <a:t>provide </a:t>
            </a:r>
            <a:r>
              <a:rPr sz="600" spc="-5" dirty="0">
                <a:latin typeface="Segoe UI"/>
                <a:cs typeface="Segoe UI"/>
              </a:rPr>
              <a:t>for </a:t>
            </a:r>
            <a:r>
              <a:rPr sz="600" spc="-10" dirty="0">
                <a:latin typeface="Segoe UI"/>
                <a:cs typeface="Segoe UI"/>
              </a:rPr>
              <a:t>more </a:t>
            </a:r>
            <a:r>
              <a:rPr sz="600" spc="-5" dirty="0">
                <a:latin typeface="Segoe UI"/>
                <a:cs typeface="Segoe UI"/>
              </a:rPr>
              <a:t>opportunities for</a:t>
            </a:r>
            <a:r>
              <a:rPr sz="600" spc="90" dirty="0">
                <a:latin typeface="Segoe UI"/>
                <a:cs typeface="Segoe UI"/>
              </a:rPr>
              <a:t> </a:t>
            </a:r>
            <a:r>
              <a:rPr sz="600" spc="-10" dirty="0">
                <a:latin typeface="Segoe UI"/>
                <a:cs typeface="Segoe UI"/>
              </a:rPr>
              <a:t>“educational”</a:t>
            </a:r>
            <a:endParaRPr sz="600">
              <a:latin typeface="Segoe UI"/>
              <a:cs typeface="Segoe UI"/>
            </a:endParaRPr>
          </a:p>
          <a:p>
            <a:pPr marL="66040">
              <a:lnSpc>
                <a:spcPts val="695"/>
              </a:lnSpc>
            </a:pPr>
            <a:r>
              <a:rPr sz="600" spc="-5" dirty="0">
                <a:latin typeface="Segoe UI"/>
                <a:cs typeface="Segoe UI"/>
              </a:rPr>
              <a:t>interventions?</a:t>
            </a:r>
            <a:endParaRPr sz="6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What does this look </a:t>
            </a:r>
            <a:r>
              <a:rPr sz="600" spc="-10" dirty="0">
                <a:latin typeface="Segoe UI"/>
                <a:cs typeface="Segoe UI"/>
              </a:rPr>
              <a:t>like </a:t>
            </a:r>
            <a:r>
              <a:rPr sz="600" spc="-5" dirty="0">
                <a:latin typeface="Segoe UI"/>
                <a:cs typeface="Segoe UI"/>
              </a:rPr>
              <a:t>in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practice?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6750" y="2735706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6724" y="2735706"/>
            <a:ext cx="5649595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9105">
              <a:lnSpc>
                <a:spcPts val="1145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  <a:p>
            <a:pPr marL="28575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28575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  <a:tabLst>
                <a:tab pos="3098800" algn="l"/>
              </a:tabLst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§</a:t>
            </a:r>
            <a:r>
              <a:rPr sz="1000" spc="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106.45(b)(9)(ii-iii)	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From the</a:t>
            </a:r>
            <a:r>
              <a:rPr sz="1000" spc="-4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commentary…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5386781"/>
            <a:ext cx="901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2879" y="5386781"/>
            <a:ext cx="5633720" cy="1268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323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49530">
              <a:lnSpc>
                <a:spcPct val="100000"/>
              </a:lnSpc>
              <a:spcBef>
                <a:spcPts val="720"/>
              </a:spcBef>
              <a:tabLst>
                <a:tab pos="3138805" algn="l"/>
              </a:tabLst>
            </a:pPr>
            <a:r>
              <a:rPr sz="1500" baseline="5555" dirty="0">
                <a:solidFill>
                  <a:srgbClr val="FFFFFF"/>
                </a:solidFill>
                <a:latin typeface="Segoe UI"/>
                <a:cs typeface="Segoe UI"/>
              </a:rPr>
              <a:t>Points </a:t>
            </a:r>
            <a:r>
              <a:rPr sz="1500" spc="15" baseline="5555" dirty="0">
                <a:solidFill>
                  <a:srgbClr val="FFFFFF"/>
                </a:solidFill>
                <a:latin typeface="Segoe UI"/>
                <a:cs typeface="Segoe UI"/>
              </a:rPr>
              <a:t>on</a:t>
            </a:r>
            <a:r>
              <a:rPr sz="1500" spc="-30" baseline="55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spc="7" baseline="555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500" spc="-37" baseline="55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baseline="5555" dirty="0">
                <a:solidFill>
                  <a:srgbClr val="FFFFFF"/>
                </a:solidFill>
                <a:latin typeface="Segoe UI"/>
                <a:cs typeface="Segoe UI"/>
              </a:rPr>
              <a:t>Resolution	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Points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on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BF8705E0-9799-433F-B116-C581A67094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1129283"/>
            <a:ext cx="803147" cy="1580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16623"/>
            <a:ext cx="589197" cy="1193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553212" y="2301036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07470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825"/>
                </a:lnTo>
                <a:lnTo>
                  <a:pt x="582123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48003" y="1694179"/>
            <a:ext cx="1833245" cy="5842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263525">
              <a:lnSpc>
                <a:spcPts val="1070"/>
              </a:lnSpc>
              <a:spcBef>
                <a:spcPts val="240"/>
              </a:spcBef>
            </a:pPr>
            <a:r>
              <a:rPr sz="1000" spc="-10" dirty="0">
                <a:latin typeface="Segoe UI"/>
                <a:cs typeface="Segoe UI"/>
              </a:rPr>
              <a:t>Special Issue </a:t>
            </a:r>
            <a:r>
              <a:rPr sz="1000" spc="-5" dirty="0">
                <a:latin typeface="Segoe UI"/>
                <a:cs typeface="Segoe UI"/>
              </a:rPr>
              <a:t>Highlight:  Informal </a:t>
            </a:r>
            <a:r>
              <a:rPr sz="1000" spc="-10" dirty="0">
                <a:latin typeface="Segoe UI"/>
                <a:cs typeface="Segoe UI"/>
              </a:rPr>
              <a:t>Resolution </a:t>
            </a:r>
            <a:r>
              <a:rPr sz="1000" spc="-5" dirty="0">
                <a:latin typeface="Segoe UI"/>
                <a:cs typeface="Segoe UI"/>
              </a:rPr>
              <a:t>and</a:t>
            </a:r>
            <a:r>
              <a:rPr sz="1000" spc="-114" dirty="0">
                <a:latin typeface="Segoe UI"/>
                <a:cs typeface="Segoe UI"/>
              </a:rPr>
              <a:t> </a:t>
            </a:r>
            <a:r>
              <a:rPr sz="1000" spc="-15" dirty="0">
                <a:latin typeface="Segoe UI"/>
                <a:cs typeface="Segoe UI"/>
              </a:rPr>
              <a:t>Possible  </a:t>
            </a:r>
            <a:r>
              <a:rPr sz="1000" spc="-10" dirty="0">
                <a:latin typeface="Segoe UI"/>
                <a:cs typeface="Segoe UI"/>
              </a:rPr>
              <a:t>Impact of </a:t>
            </a:r>
            <a:r>
              <a:rPr sz="1000" spc="-5" dirty="0">
                <a:latin typeface="Segoe UI"/>
                <a:cs typeface="Segoe UI"/>
              </a:rPr>
              <a:t>the 2020 Election</a:t>
            </a:r>
            <a:r>
              <a:rPr sz="1000" spc="-95" dirty="0">
                <a:latin typeface="Segoe UI"/>
                <a:cs typeface="Segoe UI"/>
              </a:rPr>
              <a:t> </a:t>
            </a:r>
            <a:r>
              <a:rPr sz="1000" spc="-5" dirty="0">
                <a:latin typeface="Segoe UI"/>
                <a:cs typeface="Segoe UI"/>
              </a:rPr>
              <a:t>on</a:t>
            </a:r>
            <a:endParaRPr sz="1000">
              <a:latin typeface="Segoe UI"/>
              <a:cs typeface="Segoe UI"/>
            </a:endParaRPr>
          </a:p>
          <a:p>
            <a:pPr marL="384175">
              <a:lnSpc>
                <a:spcPts val="1050"/>
              </a:lnSpc>
            </a:pPr>
            <a:r>
              <a:rPr sz="1000" spc="-10" dirty="0">
                <a:latin typeface="Segoe UI"/>
                <a:cs typeface="Segoe UI"/>
              </a:rPr>
              <a:t>Title </a:t>
            </a:r>
            <a:r>
              <a:rPr sz="1000" spc="-5" dirty="0">
                <a:latin typeface="Segoe UI"/>
                <a:cs typeface="Segoe UI"/>
              </a:rPr>
              <a:t>IX</a:t>
            </a:r>
            <a:r>
              <a:rPr sz="1000" spc="-15" dirty="0">
                <a:latin typeface="Segoe UI"/>
                <a:cs typeface="Segoe UI"/>
              </a:rPr>
              <a:t> </a:t>
            </a:r>
            <a:r>
              <a:rPr sz="1000" spc="-10" dirty="0">
                <a:latin typeface="Segoe UI"/>
                <a:cs typeface="Segoe UI"/>
              </a:rPr>
              <a:t>Regulations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 descr="2020 election: potential impacts on informal resolution?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87804"/>
            <a:ext cx="2372360" cy="8959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Will</a:t>
            </a:r>
            <a:r>
              <a:rPr sz="650" spc="-5" dirty="0">
                <a:latin typeface="Segoe UI"/>
                <a:cs typeface="Segoe UI"/>
              </a:rPr>
              <a:t> new</a:t>
            </a:r>
            <a:r>
              <a:rPr sz="650" spc="-2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DOE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favor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or</a:t>
            </a:r>
            <a:r>
              <a:rPr sz="650" spc="-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disfavor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informal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resolution?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Forms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of</a:t>
            </a:r>
            <a:endParaRPr sz="650">
              <a:latin typeface="Segoe UI"/>
              <a:cs typeface="Segoe UI"/>
            </a:endParaRPr>
          </a:p>
          <a:p>
            <a:pPr marL="65405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Segoe UI"/>
                <a:cs typeface="Segoe UI"/>
              </a:rPr>
              <a:t>informal resolution? </a:t>
            </a:r>
            <a:r>
              <a:rPr sz="650" spc="-15" dirty="0">
                <a:latin typeface="Segoe UI"/>
                <a:cs typeface="Segoe UI"/>
              </a:rPr>
              <a:t>Transparency </a:t>
            </a:r>
            <a:r>
              <a:rPr sz="650" spc="-5" dirty="0">
                <a:latin typeface="Segoe UI"/>
                <a:cs typeface="Segoe UI"/>
              </a:rPr>
              <a:t>and fairness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issues…..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Regulations: </a:t>
            </a:r>
            <a:r>
              <a:rPr sz="650" spc="-5" dirty="0">
                <a:latin typeface="Segoe UI"/>
                <a:cs typeface="Segoe UI"/>
              </a:rPr>
              <a:t>the </a:t>
            </a:r>
            <a:r>
              <a:rPr sz="650" spc="-10" dirty="0">
                <a:latin typeface="Segoe UI"/>
                <a:cs typeface="Segoe UI"/>
              </a:rPr>
              <a:t>law </a:t>
            </a:r>
            <a:r>
              <a:rPr sz="650" spc="-5" dirty="0">
                <a:latin typeface="Segoe UI"/>
                <a:cs typeface="Segoe UI"/>
              </a:rPr>
              <a:t>until they </a:t>
            </a:r>
            <a:r>
              <a:rPr sz="650" spc="-10" dirty="0">
                <a:latin typeface="Segoe UI"/>
                <a:cs typeface="Segoe UI"/>
              </a:rPr>
              <a:t>are </a:t>
            </a:r>
            <a:r>
              <a:rPr sz="650" spc="-5" dirty="0">
                <a:latin typeface="Segoe UI"/>
                <a:cs typeface="Segoe UI"/>
              </a:rPr>
              <a:t>not. But what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dirty="0">
                <a:latin typeface="Segoe UI"/>
                <a:cs typeface="Segoe UI"/>
              </a:rPr>
              <a:t>commentary  </a:t>
            </a:r>
            <a:r>
              <a:rPr sz="650" spc="-5" dirty="0">
                <a:latin typeface="Segoe UI"/>
                <a:cs typeface="Segoe UI"/>
              </a:rPr>
              <a:t>and the return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5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guidance?</a:t>
            </a:r>
            <a:endParaRPr sz="650">
              <a:latin typeface="Segoe UI"/>
              <a:cs typeface="Segoe UI"/>
            </a:endParaRPr>
          </a:p>
          <a:p>
            <a:pPr marL="66040" marR="327660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How might </a:t>
            </a:r>
            <a:r>
              <a:rPr sz="650" dirty="0">
                <a:latin typeface="Segoe UI"/>
                <a:cs typeface="Segoe UI"/>
              </a:rPr>
              <a:t>court </a:t>
            </a:r>
            <a:r>
              <a:rPr sz="650" spc="-5" dirty="0">
                <a:latin typeface="Segoe UI"/>
                <a:cs typeface="Segoe UI"/>
              </a:rPr>
              <a:t>cases influence the future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informal  resolution?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Priorities and timing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new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administration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68146"/>
            <a:ext cx="262318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2020 Election: </a:t>
            </a:r>
            <a:r>
              <a:rPr sz="800" dirty="0">
                <a:solidFill>
                  <a:srgbClr val="FFFFFF"/>
                </a:solidFill>
                <a:latin typeface="Segoe UI"/>
                <a:cs typeface="Segoe UI"/>
              </a:rPr>
              <a:t>Potential </a:t>
            </a:r>
            <a:r>
              <a:rPr sz="800" spc="5" dirty="0">
                <a:solidFill>
                  <a:srgbClr val="FFFFFF"/>
                </a:solidFill>
                <a:latin typeface="Segoe UI"/>
                <a:cs typeface="Segoe UI"/>
              </a:rPr>
              <a:t>Impacts </a:t>
            </a: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on Informal</a:t>
            </a:r>
            <a:r>
              <a:rPr sz="800" spc="8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Segoe UI"/>
                <a:cs typeface="Segoe UI"/>
              </a:rPr>
              <a:t>Resolution?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08380" y="4293870"/>
            <a:ext cx="1750060" cy="49593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Special Issue Highlight:  What </a:t>
            </a:r>
            <a:r>
              <a:rPr sz="1100" spc="-15" dirty="0">
                <a:latin typeface="Segoe UI"/>
                <a:cs typeface="Segoe UI"/>
              </a:rPr>
              <a:t>Types of </a:t>
            </a:r>
            <a:r>
              <a:rPr sz="1100" spc="-5" dirty="0">
                <a:latin typeface="Segoe UI"/>
                <a:cs typeface="Segoe UI"/>
              </a:rPr>
              <a:t>Disputes Can  </a:t>
            </a:r>
            <a:r>
              <a:rPr sz="1100" spc="-30" dirty="0">
                <a:latin typeface="Segoe UI"/>
                <a:cs typeface="Segoe UI"/>
              </a:rPr>
              <a:t>You</a:t>
            </a:r>
            <a:r>
              <a:rPr sz="1100" spc="-1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Address?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7" name="object 17" descr="What Types of Disputes Can You Address Informally?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008196"/>
            <a:ext cx="2202815" cy="9258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650" spc="-10" dirty="0">
                <a:latin typeface="Segoe UI"/>
                <a:cs typeface="Segoe UI"/>
              </a:rPr>
              <a:t>REMEMBER…</a:t>
            </a:r>
            <a:endParaRPr sz="650">
              <a:latin typeface="Segoe UI"/>
              <a:cs typeface="Segoe UI"/>
            </a:endParaRPr>
          </a:p>
          <a:p>
            <a:pPr marL="66040" marR="60960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 formal complaint must be filed before offering informal  resolution.</a:t>
            </a:r>
            <a:endParaRPr sz="650">
              <a:latin typeface="Segoe UI"/>
              <a:cs typeface="Segoe UI"/>
            </a:endParaRPr>
          </a:p>
          <a:p>
            <a:pPr marL="66040" marR="13335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 recipient cannot </a:t>
            </a:r>
            <a:r>
              <a:rPr sz="650" spc="-10" dirty="0">
                <a:latin typeface="Segoe UI"/>
                <a:cs typeface="Segoe UI"/>
              </a:rPr>
              <a:t>require </a:t>
            </a:r>
            <a:r>
              <a:rPr sz="650" spc="-5" dirty="0">
                <a:latin typeface="Segoe UI"/>
                <a:cs typeface="Segoe UI"/>
              </a:rPr>
              <a:t>parties to participate in informal  resolution—participation must be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voluntary.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 recipient should use </a:t>
            </a:r>
            <a:r>
              <a:rPr sz="650" spc="-15" dirty="0">
                <a:latin typeface="Segoe UI"/>
                <a:cs typeface="Segoe UI"/>
              </a:rPr>
              <a:t>“good </a:t>
            </a:r>
            <a:r>
              <a:rPr sz="650" spc="-5" dirty="0">
                <a:latin typeface="Segoe UI"/>
                <a:cs typeface="Segoe UI"/>
              </a:rPr>
              <a:t>judgment” to ensure</a:t>
            </a:r>
            <a:r>
              <a:rPr sz="650" spc="-114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informal</a:t>
            </a:r>
            <a:endParaRPr sz="650">
              <a:latin typeface="Segoe UI"/>
              <a:cs typeface="Segoe UI"/>
            </a:endParaRPr>
          </a:p>
          <a:p>
            <a:pPr marL="65405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latin typeface="Segoe UI"/>
                <a:cs typeface="Segoe UI"/>
              </a:rPr>
              <a:t>resolution is appropriate in each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situation.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1" name="object 21" descr="What Types of Disputes Can you Address Informally?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81939" y="6660336"/>
            <a:ext cx="2320925" cy="12369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Student </a:t>
            </a:r>
            <a:r>
              <a:rPr sz="650" spc="-5" dirty="0">
                <a:latin typeface="Segoe UI"/>
                <a:cs typeface="Segoe UI"/>
              </a:rPr>
              <a:t>&lt;-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-&gt;Student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Staff/Faculty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&lt;--&gt;Staff/Faculty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Student </a:t>
            </a:r>
            <a:r>
              <a:rPr sz="650" spc="-5" dirty="0">
                <a:latin typeface="Segoe UI"/>
                <a:cs typeface="Segoe UI"/>
              </a:rPr>
              <a:t>harasses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staff/faculty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b="1" i="1" spc="-5" dirty="0">
                <a:latin typeface="Segoe UI"/>
                <a:cs typeface="Segoe UI"/>
              </a:rPr>
              <a:t>Never </a:t>
            </a:r>
            <a:r>
              <a:rPr sz="650" spc="-5" dirty="0">
                <a:latin typeface="Segoe UI"/>
                <a:cs typeface="Segoe UI"/>
              </a:rPr>
              <a:t>when staff/faculty harasses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student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What are </a:t>
            </a:r>
            <a:r>
              <a:rPr sz="650" dirty="0">
                <a:latin typeface="Segoe UI"/>
                <a:cs typeface="Segoe UI"/>
              </a:rPr>
              <a:t>some </a:t>
            </a:r>
            <a:r>
              <a:rPr sz="650" spc="-5" dirty="0">
                <a:latin typeface="Segoe UI"/>
                <a:cs typeface="Segoe UI"/>
              </a:rPr>
              <a:t>nuances when dealing with each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permutation?</a:t>
            </a:r>
            <a:endParaRPr sz="650">
              <a:latin typeface="Segoe UI"/>
              <a:cs typeface="Segoe UI"/>
            </a:endParaRPr>
          </a:p>
          <a:p>
            <a:pPr marL="66040" marR="222250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When if ever </a:t>
            </a:r>
            <a:r>
              <a:rPr sz="650" spc="-10" dirty="0">
                <a:latin typeface="Segoe UI"/>
                <a:cs typeface="Segoe UI"/>
              </a:rPr>
              <a:t>are </a:t>
            </a:r>
            <a:r>
              <a:rPr sz="650" spc="-5" dirty="0">
                <a:latin typeface="Segoe UI"/>
                <a:cs typeface="Segoe UI"/>
              </a:rPr>
              <a:t>multi-party disputes not appropriate or  unsuited for informal</a:t>
            </a:r>
            <a:r>
              <a:rPr sz="650" spc="-7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resolution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Can </a:t>
            </a:r>
            <a:r>
              <a:rPr sz="650" spc="-5" dirty="0">
                <a:latin typeface="Segoe UI"/>
                <a:cs typeface="Segoe UI"/>
              </a:rPr>
              <a:t>‘issues’ be sent into informal resolution </a:t>
            </a:r>
            <a:r>
              <a:rPr sz="650" spc="-10" dirty="0">
                <a:latin typeface="Segoe UI"/>
                <a:cs typeface="Segoe UI"/>
              </a:rPr>
              <a:t>as </a:t>
            </a:r>
            <a:r>
              <a:rPr sz="650" spc="-5" dirty="0">
                <a:latin typeface="Segoe UI"/>
                <a:cs typeface="Segoe UI"/>
              </a:rPr>
              <a:t>opposed</a:t>
            </a:r>
            <a:r>
              <a:rPr sz="650" spc="-1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to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95"/>
              </a:spcBef>
            </a:pPr>
            <a:r>
              <a:rPr sz="650" spc="-10" dirty="0">
                <a:latin typeface="Segoe UI"/>
                <a:cs typeface="Segoe UI"/>
              </a:rPr>
              <a:t>entire</a:t>
            </a:r>
            <a:r>
              <a:rPr sz="650" spc="-2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matters?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09084" y="7132066"/>
            <a:ext cx="1766570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58750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Special Issue Highlight:  </a:t>
            </a:r>
            <a:r>
              <a:rPr sz="1100" dirty="0">
                <a:latin typeface="Segoe UI"/>
                <a:cs typeface="Segoe UI"/>
              </a:rPr>
              <a:t>Advisors </a:t>
            </a:r>
            <a:r>
              <a:rPr sz="1100" spc="-5" dirty="0">
                <a:latin typeface="Segoe UI"/>
                <a:cs typeface="Segoe UI"/>
              </a:rPr>
              <a:t>in </a:t>
            </a:r>
            <a:r>
              <a:rPr sz="1100" dirty="0">
                <a:latin typeface="Segoe UI"/>
                <a:cs typeface="Segoe UI"/>
              </a:rPr>
              <a:t>Informal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Process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r>
              <a:rPr spc="-5" dirty="0"/>
              <a:t>12</a:t>
            </a:r>
            <a:r>
              <a:rPr spc="-10" dirty="0"/>
              <a:t>0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66750" y="2735706"/>
            <a:ext cx="5749290" cy="130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115	116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9130" marR="437515">
              <a:lnSpc>
                <a:spcPts val="1000"/>
              </a:lnSpc>
              <a:spcBef>
                <a:spcPts val="395"/>
              </a:spcBef>
            </a:pP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What </a:t>
            </a:r>
            <a:r>
              <a:rPr sz="900" spc="-5" dirty="0">
                <a:solidFill>
                  <a:srgbClr val="FFFFFF"/>
                </a:solidFill>
                <a:latin typeface="Segoe UI"/>
                <a:cs typeface="Segoe UI"/>
              </a:rPr>
              <a:t>Types </a:t>
            </a:r>
            <a:r>
              <a:rPr sz="900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Disputes </a:t>
            </a: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Can </a:t>
            </a:r>
            <a:r>
              <a:rPr sz="900" spc="-15" dirty="0">
                <a:solidFill>
                  <a:srgbClr val="FFFFFF"/>
                </a:solidFill>
                <a:latin typeface="Segoe UI"/>
                <a:cs typeface="Segoe UI"/>
              </a:rPr>
              <a:t>You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Address  Informally?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750" y="5386781"/>
            <a:ext cx="5749290" cy="1304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117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118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 marR="3524250">
              <a:lnSpc>
                <a:spcPts val="1000"/>
              </a:lnSpc>
              <a:spcBef>
                <a:spcPts val="235"/>
              </a:spcBef>
            </a:pP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What </a:t>
            </a:r>
            <a:r>
              <a:rPr sz="900" spc="-5" dirty="0">
                <a:solidFill>
                  <a:srgbClr val="FFFFFF"/>
                </a:solidFill>
                <a:latin typeface="Segoe UI"/>
                <a:cs typeface="Segoe UI"/>
              </a:rPr>
              <a:t>Types </a:t>
            </a:r>
            <a:r>
              <a:rPr sz="900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Disputes </a:t>
            </a:r>
            <a:r>
              <a:rPr sz="900" spc="10" dirty="0">
                <a:solidFill>
                  <a:srgbClr val="FFFFFF"/>
                </a:solidFill>
                <a:latin typeface="Segoe UI"/>
                <a:cs typeface="Segoe UI"/>
              </a:rPr>
              <a:t>Can </a:t>
            </a:r>
            <a:r>
              <a:rPr sz="900" spc="-15" dirty="0">
                <a:solidFill>
                  <a:srgbClr val="FFFFFF"/>
                </a:solidFill>
                <a:latin typeface="Segoe UI"/>
                <a:cs typeface="Segoe UI"/>
              </a:rPr>
              <a:t>You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Address  Informally?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4" name="Title 33">
            <a:extLst>
              <a:ext uri="{FF2B5EF4-FFF2-40B4-BE49-F238E27FC236}">
                <a16:creationId xmlns:a16="http://schemas.microsoft.com/office/drawing/2014/main" id="{6EBA577B-6ACA-4D8E-AF7E-F2DDF6034A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The Role of Advisors in Informal Processe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92682"/>
            <a:ext cx="2351405" cy="1029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Will </a:t>
            </a:r>
            <a:r>
              <a:rPr sz="650" spc="-5" dirty="0">
                <a:latin typeface="Segoe UI"/>
                <a:cs typeface="Segoe UI"/>
              </a:rPr>
              <a:t>advisors participate in informal process? Only certain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types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25"/>
              </a:spcBef>
            </a:pP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“advisors”? Prohibition on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attorneys?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If advisors can participate,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how?</a:t>
            </a:r>
            <a:endParaRPr sz="650">
              <a:latin typeface="Segoe UI"/>
              <a:cs typeface="Segoe UI"/>
            </a:endParaRPr>
          </a:p>
          <a:p>
            <a:pPr marL="66040" marR="46355" indent="-53340">
              <a:lnSpc>
                <a:spcPct val="102600"/>
              </a:lnSpc>
              <a:spcBef>
                <a:spcPts val="245"/>
              </a:spcBef>
              <a:buFont typeface="Arial"/>
              <a:buChar char="•"/>
              <a:tabLst>
                <a:tab pos="66040" algn="l"/>
              </a:tabLst>
            </a:pPr>
            <a:r>
              <a:rPr sz="650" i="1" spc="-10" dirty="0">
                <a:latin typeface="Segoe UI"/>
                <a:cs typeface="Segoe UI"/>
              </a:rPr>
              <a:t>[W]e </a:t>
            </a:r>
            <a:r>
              <a:rPr sz="650" i="1" spc="-5" dirty="0">
                <a:latin typeface="Segoe UI"/>
                <a:cs typeface="Segoe UI"/>
              </a:rPr>
              <a:t>decline to </a:t>
            </a:r>
            <a:r>
              <a:rPr sz="650" i="1" spc="-10" dirty="0">
                <a:latin typeface="Segoe UI"/>
                <a:cs typeface="Segoe UI"/>
              </a:rPr>
              <a:t>mandate </a:t>
            </a:r>
            <a:r>
              <a:rPr sz="650" i="1" spc="-5" dirty="0">
                <a:latin typeface="Segoe UI"/>
                <a:cs typeface="Segoe UI"/>
              </a:rPr>
              <a:t>that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parties confer with an </a:t>
            </a:r>
            <a:r>
              <a:rPr sz="650" i="1" spc="-10" dirty="0">
                <a:latin typeface="Segoe UI"/>
                <a:cs typeface="Segoe UI"/>
              </a:rPr>
              <a:t>advisor  </a:t>
            </a:r>
            <a:r>
              <a:rPr sz="650" i="1" spc="-5" dirty="0">
                <a:latin typeface="Segoe UI"/>
                <a:cs typeface="Segoe UI"/>
              </a:rPr>
              <a:t>before </a:t>
            </a:r>
            <a:r>
              <a:rPr sz="650" i="1" spc="-10" dirty="0">
                <a:latin typeface="Segoe UI"/>
                <a:cs typeface="Segoe UI"/>
              </a:rPr>
              <a:t>entering </a:t>
            </a:r>
            <a:r>
              <a:rPr sz="650" i="1" spc="-5" dirty="0">
                <a:latin typeface="Segoe UI"/>
                <a:cs typeface="Segoe UI"/>
              </a:rPr>
              <a:t>an informal </a:t>
            </a:r>
            <a:r>
              <a:rPr sz="650" i="1" spc="-10" dirty="0">
                <a:latin typeface="Segoe UI"/>
                <a:cs typeface="Segoe UI"/>
              </a:rPr>
              <a:t>resolution process, </a:t>
            </a:r>
            <a:r>
              <a:rPr sz="650" i="1" spc="-5" dirty="0">
                <a:latin typeface="Segoe UI"/>
                <a:cs typeface="Segoe UI"/>
              </a:rPr>
              <a:t>or to </a:t>
            </a:r>
            <a:r>
              <a:rPr sz="650" i="1" spc="-10" dirty="0">
                <a:latin typeface="Segoe UI"/>
                <a:cs typeface="Segoe UI"/>
              </a:rPr>
              <a:t>mandate  that </a:t>
            </a:r>
            <a:r>
              <a:rPr sz="650" i="1" spc="-5" dirty="0">
                <a:latin typeface="Segoe UI"/>
                <a:cs typeface="Segoe UI"/>
              </a:rPr>
              <a:t>recipients provide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parties with advisors before </a:t>
            </a:r>
            <a:r>
              <a:rPr sz="650" i="1" spc="-10" dirty="0">
                <a:latin typeface="Segoe UI"/>
                <a:cs typeface="Segoe UI"/>
              </a:rPr>
              <a:t>entering  </a:t>
            </a:r>
            <a:r>
              <a:rPr sz="650" i="1" spc="-5" dirty="0">
                <a:latin typeface="Segoe UI"/>
                <a:cs typeface="Segoe UI"/>
              </a:rPr>
              <a:t>an informal </a:t>
            </a:r>
            <a:r>
              <a:rPr sz="650" i="1" spc="-10" dirty="0">
                <a:latin typeface="Segoe UI"/>
                <a:cs typeface="Segoe UI"/>
              </a:rPr>
              <a:t>resolution process.</a:t>
            </a:r>
            <a:r>
              <a:rPr sz="650" i="1" spc="155" dirty="0">
                <a:latin typeface="Segoe UI"/>
                <a:cs typeface="Segoe UI"/>
              </a:rPr>
              <a:t> </a:t>
            </a:r>
            <a:r>
              <a:rPr sz="400" i="1" spc="5" dirty="0">
                <a:latin typeface="Segoe UI"/>
                <a:cs typeface="Segoe UI"/>
              </a:rPr>
              <a:t>Id. </a:t>
            </a:r>
            <a:r>
              <a:rPr sz="400" spc="5" dirty="0">
                <a:latin typeface="Segoe UI"/>
                <a:cs typeface="Segoe UI"/>
              </a:rPr>
              <a:t>at</a:t>
            </a:r>
            <a:r>
              <a:rPr sz="400" spc="20" dirty="0">
                <a:latin typeface="Segoe UI"/>
                <a:cs typeface="Segoe UI"/>
              </a:rPr>
              <a:t> </a:t>
            </a:r>
            <a:r>
              <a:rPr sz="400" spc="5" dirty="0">
                <a:latin typeface="Segoe UI"/>
                <a:cs typeface="Segoe UI"/>
              </a:rPr>
              <a:t>30402.</a:t>
            </a:r>
            <a:endParaRPr sz="400">
              <a:latin typeface="Segoe UI"/>
              <a:cs typeface="Segoe UI"/>
            </a:endParaRPr>
          </a:p>
          <a:p>
            <a:pPr marL="66040" marR="24130" indent="-53340">
              <a:lnSpc>
                <a:spcPct val="103099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Remember: the Department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Education gives flexibility to  institutions to </a:t>
            </a:r>
            <a:r>
              <a:rPr sz="650" spc="-10" dirty="0">
                <a:latin typeface="Segoe UI"/>
                <a:cs typeface="Segoe UI"/>
              </a:rPr>
              <a:t>create </a:t>
            </a:r>
            <a:r>
              <a:rPr sz="650" spc="-5" dirty="0">
                <a:latin typeface="Segoe UI"/>
                <a:cs typeface="Segoe UI"/>
              </a:rPr>
              <a:t>informal processes that </a:t>
            </a:r>
            <a:r>
              <a:rPr sz="650" dirty="0">
                <a:latin typeface="Segoe UI"/>
                <a:cs typeface="Segoe UI"/>
              </a:rPr>
              <a:t>serve </a:t>
            </a:r>
            <a:r>
              <a:rPr sz="650" spc="-5" dirty="0">
                <a:latin typeface="Segoe UI"/>
                <a:cs typeface="Segoe UI"/>
              </a:rPr>
              <a:t>their</a:t>
            </a:r>
            <a:r>
              <a:rPr sz="650" spc="-1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needs.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241109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Role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Advisors in Informal</a:t>
            </a:r>
            <a:r>
              <a:rPr sz="1000" spc="-2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Processes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1129283"/>
            <a:ext cx="803148" cy="158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16699"/>
            <a:ext cx="589248" cy="1192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3639311" y="2301036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07394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977"/>
                </a:lnTo>
                <a:lnTo>
                  <a:pt x="582147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67961" y="1829181"/>
            <a:ext cx="1445895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274320" marR="5080" indent="-262255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Special Issue Highlight:  Confidentiality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1939" y="4042028"/>
            <a:ext cx="2352040" cy="105854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3600"/>
              </a:lnSpc>
              <a:spcBef>
                <a:spcPts val="145"/>
              </a:spcBef>
            </a:pPr>
            <a:r>
              <a:rPr sz="600" i="1" spc="-5" dirty="0">
                <a:latin typeface="Segoe UI"/>
                <a:cs typeface="Segoe UI"/>
              </a:rPr>
              <a:t>Section 106.45(b)(9)(i) provides that t</a:t>
            </a:r>
            <a:r>
              <a:rPr sz="600" b="1" i="1" spc="-5" dirty="0">
                <a:latin typeface="Segoe UI"/>
                <a:cs typeface="Segoe UI"/>
              </a:rPr>
              <a:t>he </a:t>
            </a:r>
            <a:r>
              <a:rPr sz="600" b="1" i="1" dirty="0">
                <a:latin typeface="Segoe UI"/>
                <a:cs typeface="Segoe UI"/>
              </a:rPr>
              <a:t>written </a:t>
            </a:r>
            <a:r>
              <a:rPr sz="600" b="1" i="1" spc="-5" dirty="0">
                <a:latin typeface="Segoe UI"/>
                <a:cs typeface="Segoe UI"/>
              </a:rPr>
              <a:t>notice </a:t>
            </a:r>
            <a:r>
              <a:rPr sz="600" b="1" i="1" dirty="0">
                <a:latin typeface="Segoe UI"/>
                <a:cs typeface="Segoe UI"/>
              </a:rPr>
              <a:t>given to both  parties </a:t>
            </a:r>
            <a:r>
              <a:rPr sz="600" b="1" i="1" spc="-5" dirty="0">
                <a:latin typeface="Segoe UI"/>
                <a:cs typeface="Segoe UI"/>
              </a:rPr>
              <a:t>before entering </a:t>
            </a:r>
            <a:r>
              <a:rPr sz="600" b="1" i="1" dirty="0">
                <a:latin typeface="Segoe UI"/>
                <a:cs typeface="Segoe UI"/>
              </a:rPr>
              <a:t>an </a:t>
            </a:r>
            <a:r>
              <a:rPr sz="600" b="1" i="1" spc="-5" dirty="0">
                <a:latin typeface="Segoe UI"/>
                <a:cs typeface="Segoe UI"/>
              </a:rPr>
              <a:t>informal resolution process must  indicate what records would </a:t>
            </a:r>
            <a:r>
              <a:rPr sz="600" b="1" i="1" dirty="0">
                <a:latin typeface="Segoe UI"/>
                <a:cs typeface="Segoe UI"/>
              </a:rPr>
              <a:t>be </a:t>
            </a:r>
            <a:r>
              <a:rPr sz="600" b="1" i="1" spc="-5" dirty="0">
                <a:latin typeface="Segoe UI"/>
                <a:cs typeface="Segoe UI"/>
              </a:rPr>
              <a:t>maintained </a:t>
            </a:r>
            <a:r>
              <a:rPr sz="600" b="1" i="1" dirty="0">
                <a:latin typeface="Segoe UI"/>
                <a:cs typeface="Segoe UI"/>
              </a:rPr>
              <a:t>or </a:t>
            </a:r>
            <a:r>
              <a:rPr sz="600" b="1" i="1" spc="-5" dirty="0">
                <a:latin typeface="Segoe UI"/>
                <a:cs typeface="Segoe UI"/>
              </a:rPr>
              <a:t>could </a:t>
            </a:r>
            <a:r>
              <a:rPr sz="600" b="1" i="1" dirty="0">
                <a:latin typeface="Segoe UI"/>
                <a:cs typeface="Segoe UI"/>
              </a:rPr>
              <a:t>be </a:t>
            </a:r>
            <a:r>
              <a:rPr sz="600" b="1" i="1" spc="-5" dirty="0">
                <a:latin typeface="Segoe UI"/>
                <a:cs typeface="Segoe UI"/>
              </a:rPr>
              <a:t>shared </a:t>
            </a:r>
            <a:r>
              <a:rPr sz="600" b="1" i="1" dirty="0">
                <a:latin typeface="Segoe UI"/>
                <a:cs typeface="Segoe UI"/>
              </a:rPr>
              <a:t>in  </a:t>
            </a:r>
            <a:r>
              <a:rPr sz="600" b="1" i="1" spc="-5" dirty="0">
                <a:latin typeface="Segoe UI"/>
                <a:cs typeface="Segoe UI"/>
              </a:rPr>
              <a:t>that process. </a:t>
            </a:r>
            <a:r>
              <a:rPr sz="600" i="1" spc="-5" dirty="0">
                <a:latin typeface="Segoe UI"/>
                <a:cs typeface="Segoe UI"/>
              </a:rPr>
              <a:t>Importantly, </a:t>
            </a:r>
            <a:r>
              <a:rPr sz="600" b="1" i="1" spc="-5" dirty="0">
                <a:latin typeface="Segoe UI"/>
                <a:cs typeface="Segoe UI"/>
              </a:rPr>
              <a:t>records that could </a:t>
            </a:r>
            <a:r>
              <a:rPr sz="600" b="1" i="1" dirty="0">
                <a:latin typeface="Segoe UI"/>
                <a:cs typeface="Segoe UI"/>
              </a:rPr>
              <a:t>potentially be </a:t>
            </a:r>
            <a:r>
              <a:rPr sz="600" b="1" i="1" spc="-5" dirty="0">
                <a:latin typeface="Segoe UI"/>
                <a:cs typeface="Segoe UI"/>
              </a:rPr>
              <a:t>kept  confidential could include the </a:t>
            </a:r>
            <a:r>
              <a:rPr sz="600" b="1" i="1" dirty="0">
                <a:latin typeface="Segoe UI"/>
                <a:cs typeface="Segoe UI"/>
              </a:rPr>
              <a:t>written </a:t>
            </a:r>
            <a:r>
              <a:rPr sz="600" b="1" i="1" spc="-5" dirty="0">
                <a:latin typeface="Segoe UI"/>
                <a:cs typeface="Segoe UI"/>
              </a:rPr>
              <a:t>notice </a:t>
            </a:r>
            <a:r>
              <a:rPr sz="600" b="1" i="1" spc="-10" dirty="0">
                <a:latin typeface="Segoe UI"/>
                <a:cs typeface="Segoe UI"/>
              </a:rPr>
              <a:t>itself, </a:t>
            </a:r>
            <a:r>
              <a:rPr sz="600" b="1" i="1" spc="-5" dirty="0">
                <a:latin typeface="Segoe UI"/>
                <a:cs typeface="Segoe UI"/>
              </a:rPr>
              <a:t>which would  not </a:t>
            </a:r>
            <a:r>
              <a:rPr sz="600" b="1" i="1" dirty="0">
                <a:latin typeface="Segoe UI"/>
                <a:cs typeface="Segoe UI"/>
              </a:rPr>
              <a:t>become a </a:t>
            </a:r>
            <a:r>
              <a:rPr sz="600" b="1" i="1" spc="-5" dirty="0">
                <a:latin typeface="Segoe UI"/>
                <a:cs typeface="Segoe UI"/>
              </a:rPr>
              <a:t>public record.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Department leaves it 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600" b="1" i="1" spc="-5" dirty="0">
                <a:latin typeface="Segoe UI"/>
                <a:cs typeface="Segoe UI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discretion of recipients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make these determinations.</a:t>
            </a:r>
            <a:r>
              <a:rPr sz="600" b="1" i="1" spc="-5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The  Department believes this requirement effectively puts both parties </a:t>
            </a:r>
            <a:r>
              <a:rPr sz="600" i="1" dirty="0">
                <a:latin typeface="Segoe UI"/>
                <a:cs typeface="Segoe UI"/>
              </a:rPr>
              <a:t>on  </a:t>
            </a:r>
            <a:r>
              <a:rPr sz="600" i="1" spc="-5" dirty="0">
                <a:latin typeface="Segoe UI"/>
                <a:cs typeface="Segoe UI"/>
              </a:rPr>
              <a:t>notice </a:t>
            </a:r>
            <a:r>
              <a:rPr sz="600" i="1" dirty="0">
                <a:latin typeface="Segoe UI"/>
                <a:cs typeface="Segoe UI"/>
              </a:rPr>
              <a:t>as </a:t>
            </a:r>
            <a:r>
              <a:rPr sz="600" i="1" spc="-5" dirty="0">
                <a:latin typeface="Segoe UI"/>
                <a:cs typeface="Segoe UI"/>
              </a:rPr>
              <a:t>to the confidentiality and </a:t>
            </a:r>
            <a:r>
              <a:rPr sz="600" i="1" dirty="0">
                <a:latin typeface="Segoe UI"/>
                <a:cs typeface="Segoe UI"/>
              </a:rPr>
              <a:t>privacy </a:t>
            </a:r>
            <a:r>
              <a:rPr sz="600" i="1" spc="-5" dirty="0">
                <a:latin typeface="Segoe UI"/>
                <a:cs typeface="Segoe UI"/>
              </a:rPr>
              <a:t>implications of participating  </a:t>
            </a:r>
            <a:r>
              <a:rPr sz="600" i="1" dirty="0">
                <a:latin typeface="Segoe UI"/>
                <a:cs typeface="Segoe UI"/>
              </a:rPr>
              <a:t>in informal </a:t>
            </a:r>
            <a:r>
              <a:rPr sz="600" i="1" spc="-5" dirty="0">
                <a:latin typeface="Segoe UI"/>
                <a:cs typeface="Segoe UI"/>
              </a:rPr>
              <a:t>resolution. </a:t>
            </a:r>
            <a:r>
              <a:rPr sz="600" b="1" i="1" spc="-5" dirty="0">
                <a:latin typeface="Segoe UI"/>
                <a:cs typeface="Segoe UI"/>
              </a:rPr>
              <a:t>Recipients remain free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exercise </a:t>
            </a:r>
            <a:r>
              <a:rPr sz="600" b="1" i="1" dirty="0">
                <a:latin typeface="Segoe UI"/>
                <a:cs typeface="Segoe UI"/>
              </a:rPr>
              <a:t>their  </a:t>
            </a:r>
            <a:r>
              <a:rPr sz="600" b="1" i="1" spc="-5" dirty="0">
                <a:latin typeface="Segoe UI"/>
                <a:cs typeface="Segoe UI"/>
              </a:rPr>
              <a:t>judgment </a:t>
            </a:r>
            <a:r>
              <a:rPr sz="600" b="1" i="1" dirty="0">
                <a:latin typeface="Segoe UI"/>
                <a:cs typeface="Segoe UI"/>
              </a:rPr>
              <a:t>in </a:t>
            </a:r>
            <a:r>
              <a:rPr sz="600" b="1" i="1" spc="-5" dirty="0">
                <a:latin typeface="Segoe UI"/>
                <a:cs typeface="Segoe UI"/>
              </a:rPr>
              <a:t>determining the confidentiality parameters of the  informal resolution process they </a:t>
            </a:r>
            <a:r>
              <a:rPr sz="600" b="1" i="1" dirty="0">
                <a:latin typeface="Segoe UI"/>
                <a:cs typeface="Segoe UI"/>
              </a:rPr>
              <a:t>offer to</a:t>
            </a:r>
            <a:r>
              <a:rPr sz="600" b="1" i="1" spc="-90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parties.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69845" y="5153659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30402.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3779520"/>
            <a:ext cx="803148" cy="1581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66935"/>
            <a:ext cx="590000" cy="11944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3639311" y="4951272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4157629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5" h="1203960">
                <a:moveTo>
                  <a:pt x="0" y="0"/>
                </a:moveTo>
                <a:lnTo>
                  <a:pt x="0" y="23977"/>
                </a:lnTo>
                <a:lnTo>
                  <a:pt x="582900" y="1203801"/>
                </a:lnTo>
                <a:lnTo>
                  <a:pt x="594622" y="12038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328286" y="4281677"/>
            <a:ext cx="1449705" cy="64833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ctr">
              <a:lnSpc>
                <a:spcPct val="90300"/>
              </a:lnSpc>
              <a:spcBef>
                <a:spcPts val="229"/>
              </a:spcBef>
            </a:pPr>
            <a:r>
              <a:rPr sz="1100" dirty="0">
                <a:latin typeface="Segoe UI"/>
                <a:cs typeface="Segoe UI"/>
              </a:rPr>
              <a:t>Special </a:t>
            </a:r>
            <a:r>
              <a:rPr sz="1100" spc="-5" dirty="0">
                <a:latin typeface="Segoe UI"/>
                <a:cs typeface="Segoe UI"/>
              </a:rPr>
              <a:t>Issue</a:t>
            </a:r>
            <a:r>
              <a:rPr sz="1100" spc="-5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Highlight:  </a:t>
            </a:r>
            <a:r>
              <a:rPr sz="1100" spc="-5" dirty="0">
                <a:latin typeface="Segoe UI"/>
                <a:cs typeface="Segoe UI"/>
              </a:rPr>
              <a:t>“Consequences” </a:t>
            </a:r>
            <a:r>
              <a:rPr sz="1100" dirty="0">
                <a:latin typeface="Segoe UI"/>
                <a:cs typeface="Segoe UI"/>
              </a:rPr>
              <a:t>or  </a:t>
            </a:r>
            <a:r>
              <a:rPr sz="1100" spc="-5" dirty="0">
                <a:latin typeface="Segoe UI"/>
                <a:cs typeface="Segoe UI"/>
              </a:rPr>
              <a:t>“Sanctions” in </a:t>
            </a:r>
            <a:r>
              <a:rPr sz="1100" dirty="0">
                <a:latin typeface="Segoe UI"/>
                <a:cs typeface="Segoe UI"/>
              </a:rPr>
              <a:t>Informal  </a:t>
            </a:r>
            <a:r>
              <a:rPr sz="1100" spc="-5" dirty="0">
                <a:latin typeface="Segoe UI"/>
                <a:cs typeface="Segoe UI"/>
              </a:rPr>
              <a:t>Resolution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46582" y="6778599"/>
            <a:ext cx="2477770" cy="72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700"/>
              </a:lnSpc>
              <a:spcBef>
                <a:spcPts val="100"/>
              </a:spcBef>
            </a:pPr>
            <a:r>
              <a:rPr sz="800" i="1" spc="-5" dirty="0">
                <a:latin typeface="Segoe UI"/>
                <a:cs typeface="Segoe UI"/>
              </a:rPr>
              <a:t>[A]n </a:t>
            </a:r>
            <a:r>
              <a:rPr sz="800" i="1" dirty="0">
                <a:latin typeface="Segoe UI"/>
                <a:cs typeface="Segoe UI"/>
              </a:rPr>
              <a:t>informal </a:t>
            </a:r>
            <a:r>
              <a:rPr sz="800" i="1" spc="-5" dirty="0">
                <a:latin typeface="Segoe UI"/>
                <a:cs typeface="Segoe UI"/>
              </a:rPr>
              <a:t>resolution process, in which </a:t>
            </a:r>
            <a:r>
              <a:rPr sz="800" i="1" dirty="0">
                <a:latin typeface="Segoe UI"/>
                <a:cs typeface="Segoe UI"/>
              </a:rPr>
              <a:t>the parties  voluntarily participate, may </a:t>
            </a:r>
            <a:r>
              <a:rPr sz="800" i="1" spc="5" dirty="0">
                <a:latin typeface="Segoe UI"/>
                <a:cs typeface="Segoe UI"/>
              </a:rPr>
              <a:t>end </a:t>
            </a:r>
            <a:r>
              <a:rPr sz="800" i="1" spc="-5" dirty="0">
                <a:latin typeface="Segoe UI"/>
                <a:cs typeface="Segoe UI"/>
              </a:rPr>
              <a:t>in </a:t>
            </a:r>
            <a:r>
              <a:rPr sz="800" i="1" dirty="0">
                <a:latin typeface="Segoe UI"/>
                <a:cs typeface="Segoe UI"/>
              </a:rPr>
              <a:t>an agreement under  </a:t>
            </a:r>
            <a:r>
              <a:rPr sz="800" i="1" spc="-5" dirty="0">
                <a:latin typeface="Segoe UI"/>
                <a:cs typeface="Segoe UI"/>
              </a:rPr>
              <a:t>which </a:t>
            </a:r>
            <a:r>
              <a:rPr sz="800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respondent </a:t>
            </a:r>
            <a:r>
              <a:rPr sz="800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agrees to a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disciplinary sanction </a:t>
            </a:r>
            <a:r>
              <a:rPr sz="800" i="1" spc="-5" dirty="0">
                <a:latin typeface="Segoe UI"/>
                <a:cs typeface="Segoe UI"/>
              </a:rPr>
              <a:t> </a:t>
            </a:r>
            <a:r>
              <a:rPr sz="800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or other adverse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consequence, without </a:t>
            </a:r>
            <a:r>
              <a:rPr sz="800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recipient </a:t>
            </a:r>
            <a:r>
              <a:rPr sz="800" i="1" dirty="0">
                <a:latin typeface="Segoe UI"/>
                <a:cs typeface="Segoe UI"/>
              </a:rPr>
              <a:t> </a:t>
            </a:r>
            <a:r>
              <a:rPr sz="800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completing </a:t>
            </a:r>
            <a:r>
              <a:rPr sz="800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grievance </a:t>
            </a:r>
            <a:r>
              <a:rPr sz="800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process</a:t>
            </a:r>
            <a:r>
              <a:rPr sz="800" i="1" spc="-10" dirty="0">
                <a:latin typeface="Segoe UI"/>
                <a:cs typeface="Segoe UI"/>
              </a:rPr>
              <a:t>, </a:t>
            </a:r>
            <a:r>
              <a:rPr sz="800" i="1" dirty="0">
                <a:latin typeface="Segoe UI"/>
                <a:cs typeface="Segoe UI"/>
              </a:rPr>
              <a:t>under §</a:t>
            </a:r>
            <a:r>
              <a:rPr sz="800" i="1" spc="45" dirty="0">
                <a:latin typeface="Segoe UI"/>
                <a:cs typeface="Segoe UI"/>
              </a:rPr>
              <a:t> </a:t>
            </a:r>
            <a:r>
              <a:rPr sz="800" i="1" spc="-5" dirty="0">
                <a:latin typeface="Segoe UI"/>
                <a:cs typeface="Segoe UI"/>
              </a:rPr>
              <a:t>106.45(b)(9).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52522" y="7643621"/>
            <a:ext cx="42672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</a:t>
            </a:r>
            <a:r>
              <a:rPr sz="400" spc="-2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at</a:t>
            </a:r>
            <a:r>
              <a:rPr sz="400" spc="-20" dirty="0">
                <a:latin typeface="Calibri"/>
                <a:cs typeface="Calibri"/>
              </a:rPr>
              <a:t> </a:t>
            </a:r>
            <a:r>
              <a:rPr sz="400" spc="10" dirty="0">
                <a:latin typeface="Calibri"/>
                <a:cs typeface="Calibri"/>
              </a:rPr>
              <a:t>30059</a:t>
            </a:r>
            <a:r>
              <a:rPr sz="400" spc="-4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n.286.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768597" y="6694169"/>
            <a:ext cx="2380615" cy="10591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3600"/>
              </a:lnSpc>
              <a:spcBef>
                <a:spcPts val="145"/>
              </a:spcBef>
            </a:pPr>
            <a:r>
              <a:rPr sz="600" i="1" spc="-5" dirty="0">
                <a:latin typeface="Segoe UI"/>
                <a:cs typeface="Segoe UI"/>
              </a:rPr>
              <a:t>Informal resolutions </a:t>
            </a:r>
            <a:r>
              <a:rPr sz="600" i="1" dirty="0">
                <a:latin typeface="Segoe UI"/>
                <a:cs typeface="Segoe UI"/>
              </a:rPr>
              <a:t>may </a:t>
            </a:r>
            <a:r>
              <a:rPr sz="600" i="1" spc="-5" dirty="0">
                <a:latin typeface="Segoe UI"/>
                <a:cs typeface="Segoe UI"/>
              </a:rPr>
              <a:t>reach agreements between the parties,  facilitated </a:t>
            </a:r>
            <a:r>
              <a:rPr sz="600" i="1" dirty="0">
                <a:latin typeface="Segoe UI"/>
                <a:cs typeface="Segoe UI"/>
              </a:rPr>
              <a:t>by </a:t>
            </a:r>
            <a:r>
              <a:rPr sz="600" i="1" spc="-5" dirty="0">
                <a:latin typeface="Segoe UI"/>
                <a:cs typeface="Segoe UI"/>
              </a:rPr>
              <a:t>the recipient, that </a:t>
            </a:r>
            <a:r>
              <a:rPr sz="600" i="1" dirty="0">
                <a:latin typeface="Segoe UI"/>
                <a:cs typeface="Segoe UI"/>
              </a:rPr>
              <a:t>include </a:t>
            </a:r>
            <a:r>
              <a:rPr sz="600" i="1" spc="-5" dirty="0">
                <a:latin typeface="Segoe UI"/>
                <a:cs typeface="Segoe UI"/>
              </a:rPr>
              <a:t>[supportive] measures </a:t>
            </a:r>
            <a:r>
              <a:rPr sz="600" i="1" dirty="0">
                <a:latin typeface="Segoe UI"/>
                <a:cs typeface="Segoe UI"/>
              </a:rPr>
              <a:t>but </a:t>
            </a:r>
            <a:r>
              <a:rPr sz="600" i="1" spc="-5" dirty="0">
                <a:latin typeface="Segoe UI"/>
                <a:cs typeface="Segoe UI"/>
              </a:rPr>
              <a:t>that  also </a:t>
            </a:r>
            <a:r>
              <a:rPr sz="600" b="1" i="1" spc="-5" dirty="0">
                <a:latin typeface="Segoe UI"/>
                <a:cs typeface="Segoe UI"/>
              </a:rPr>
              <a:t>could include </a:t>
            </a:r>
            <a:r>
              <a:rPr sz="600" b="1" i="1" dirty="0">
                <a:latin typeface="Segoe UI"/>
                <a:cs typeface="Segoe UI"/>
              </a:rPr>
              <a:t>disciplinary </a:t>
            </a:r>
            <a:r>
              <a:rPr sz="600" b="1" i="1" spc="-5" dirty="0">
                <a:latin typeface="Segoe UI"/>
                <a:cs typeface="Segoe UI"/>
              </a:rPr>
              <a:t>measures</a:t>
            </a:r>
            <a:r>
              <a:rPr sz="600" i="1" spc="-5" dirty="0">
                <a:latin typeface="Segoe UI"/>
                <a:cs typeface="Segoe UI"/>
              </a:rPr>
              <a:t>, while providing finality </a:t>
            </a:r>
            <a:r>
              <a:rPr sz="600" i="1" dirty="0">
                <a:latin typeface="Segoe UI"/>
                <a:cs typeface="Segoe UI"/>
              </a:rPr>
              <a:t>for  </a:t>
            </a:r>
            <a:r>
              <a:rPr sz="600" i="1" spc="-5" dirty="0">
                <a:latin typeface="Segoe UI"/>
                <a:cs typeface="Segoe UI"/>
              </a:rPr>
              <a:t>both parties </a:t>
            </a:r>
            <a:r>
              <a:rPr sz="600" i="1" dirty="0">
                <a:latin typeface="Segoe UI"/>
                <a:cs typeface="Segoe UI"/>
              </a:rPr>
              <a:t>in </a:t>
            </a:r>
            <a:r>
              <a:rPr sz="600" i="1" spc="-5" dirty="0">
                <a:latin typeface="Segoe UI"/>
                <a:cs typeface="Segoe UI"/>
              </a:rPr>
              <a:t>terms of resolving allegations raised </a:t>
            </a:r>
            <a:r>
              <a:rPr sz="600" i="1" dirty="0">
                <a:latin typeface="Segoe UI"/>
                <a:cs typeface="Segoe UI"/>
              </a:rPr>
              <a:t>in a formal  complaint </a:t>
            </a:r>
            <a:r>
              <a:rPr sz="600" i="1" spc="-5" dirty="0">
                <a:latin typeface="Segoe UI"/>
                <a:cs typeface="Segoe UI"/>
              </a:rPr>
              <a:t>of sexual harassment. </a:t>
            </a:r>
            <a:r>
              <a:rPr sz="600" b="1" i="1" spc="-5" dirty="0">
                <a:latin typeface="Segoe UI"/>
                <a:cs typeface="Segoe UI"/>
              </a:rPr>
              <a:t>Because </a:t>
            </a:r>
            <a:r>
              <a:rPr sz="600" b="1" i="1" dirty="0">
                <a:latin typeface="Segoe UI"/>
                <a:cs typeface="Segoe UI"/>
              </a:rPr>
              <a:t>an </a:t>
            </a:r>
            <a:r>
              <a:rPr sz="600" b="1" i="1" spc="-5" dirty="0">
                <a:latin typeface="Segoe UI"/>
                <a:cs typeface="Segoe UI"/>
              </a:rPr>
              <a:t>informal resolution </a:t>
            </a:r>
            <a:r>
              <a:rPr sz="600" b="1" i="1" dirty="0">
                <a:latin typeface="Segoe UI"/>
                <a:cs typeface="Segoe UI"/>
              </a:rPr>
              <a:t>may  </a:t>
            </a:r>
            <a:r>
              <a:rPr sz="600" b="1" i="1" spc="-5" dirty="0">
                <a:latin typeface="Segoe UI"/>
                <a:cs typeface="Segoe UI"/>
              </a:rPr>
              <a:t>result </a:t>
            </a:r>
            <a:r>
              <a:rPr sz="600" b="1" i="1" dirty="0">
                <a:latin typeface="Segoe UI"/>
                <a:cs typeface="Segoe UI"/>
              </a:rPr>
              <a:t>in disciplinary or </a:t>
            </a:r>
            <a:r>
              <a:rPr sz="600" b="1" i="1" spc="-5" dirty="0">
                <a:latin typeface="Segoe UI"/>
                <a:cs typeface="Segoe UI"/>
              </a:rPr>
              <a:t>punitive measures agreed </a:t>
            </a:r>
            <a:r>
              <a:rPr sz="600" b="1" i="1" dirty="0">
                <a:latin typeface="Segoe UI"/>
                <a:cs typeface="Segoe UI"/>
              </a:rPr>
              <a:t>to by a  </a:t>
            </a:r>
            <a:r>
              <a:rPr sz="600" b="1" i="1" spc="-5" dirty="0">
                <a:latin typeface="Segoe UI"/>
                <a:cs typeface="Segoe UI"/>
              </a:rPr>
              <a:t>respondent</a:t>
            </a:r>
            <a:r>
              <a:rPr sz="600" i="1" spc="-5" dirty="0">
                <a:latin typeface="Segoe UI"/>
                <a:cs typeface="Segoe UI"/>
              </a:rPr>
              <a:t>, we </a:t>
            </a:r>
            <a:r>
              <a:rPr sz="600" i="1" dirty="0">
                <a:latin typeface="Segoe UI"/>
                <a:cs typeface="Segoe UI"/>
              </a:rPr>
              <a:t>have </a:t>
            </a:r>
            <a:r>
              <a:rPr sz="600" i="1" spc="-5" dirty="0">
                <a:latin typeface="Segoe UI"/>
                <a:cs typeface="Segoe UI"/>
              </a:rPr>
              <a:t>revised </a:t>
            </a:r>
            <a:r>
              <a:rPr sz="600" i="1" dirty="0">
                <a:latin typeface="Segoe UI"/>
                <a:cs typeface="Segoe UI"/>
              </a:rPr>
              <a:t>§ </a:t>
            </a:r>
            <a:r>
              <a:rPr sz="600" i="1" spc="-5" dirty="0">
                <a:latin typeface="Segoe UI"/>
                <a:cs typeface="Segoe UI"/>
              </a:rPr>
              <a:t>106.45(b)(9) to expressly state that </a:t>
            </a:r>
            <a:r>
              <a:rPr sz="600" i="1" dirty="0">
                <a:latin typeface="Segoe UI"/>
                <a:cs typeface="Segoe UI"/>
              </a:rPr>
              <a:t>a  </a:t>
            </a:r>
            <a:r>
              <a:rPr sz="600" i="1" spc="-5" dirty="0">
                <a:latin typeface="Segoe UI"/>
                <a:cs typeface="Segoe UI"/>
              </a:rPr>
              <a:t>recipient </a:t>
            </a:r>
            <a:r>
              <a:rPr sz="600" i="1" dirty="0">
                <a:latin typeface="Segoe UI"/>
                <a:cs typeface="Segoe UI"/>
              </a:rPr>
              <a:t>may not </a:t>
            </a:r>
            <a:r>
              <a:rPr sz="600" i="1" spc="-5" dirty="0">
                <a:latin typeface="Segoe UI"/>
                <a:cs typeface="Segoe UI"/>
              </a:rPr>
              <a:t>offer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resolution unless </a:t>
            </a:r>
            <a:r>
              <a:rPr sz="600" i="1" dirty="0">
                <a:latin typeface="Segoe UI"/>
                <a:cs typeface="Segoe UI"/>
              </a:rPr>
              <a:t>a formal complaint is  </a:t>
            </a:r>
            <a:r>
              <a:rPr sz="600" i="1" spc="-5" dirty="0">
                <a:latin typeface="Segoe UI"/>
                <a:cs typeface="Segoe UI"/>
              </a:rPr>
              <a:t>filed. This ensures that the parties understand the allegations </a:t>
            </a:r>
            <a:r>
              <a:rPr sz="600" i="1" dirty="0">
                <a:latin typeface="Segoe UI"/>
                <a:cs typeface="Segoe UI"/>
              </a:rPr>
              <a:t>at </a:t>
            </a:r>
            <a:r>
              <a:rPr sz="600" i="1" spc="-5" dirty="0">
                <a:latin typeface="Segoe UI"/>
                <a:cs typeface="Segoe UI"/>
              </a:rPr>
              <a:t>issue  and the </a:t>
            </a:r>
            <a:r>
              <a:rPr sz="600" i="1" dirty="0">
                <a:latin typeface="Segoe UI"/>
                <a:cs typeface="Segoe UI"/>
              </a:rPr>
              <a:t>right </a:t>
            </a:r>
            <a:r>
              <a:rPr sz="600" i="1" spc="-5" dirty="0">
                <a:latin typeface="Segoe UI"/>
                <a:cs typeface="Segoe UI"/>
              </a:rPr>
              <a:t>to </a:t>
            </a:r>
            <a:r>
              <a:rPr sz="600" i="1" dirty="0">
                <a:latin typeface="Segoe UI"/>
                <a:cs typeface="Segoe UI"/>
              </a:rPr>
              <a:t>have </a:t>
            </a:r>
            <a:r>
              <a:rPr sz="600" i="1" spc="-5" dirty="0">
                <a:latin typeface="Segoe UI"/>
                <a:cs typeface="Segoe UI"/>
              </a:rPr>
              <a:t>the allegations resolved through the </a:t>
            </a:r>
            <a:r>
              <a:rPr sz="600" i="1" dirty="0">
                <a:latin typeface="Segoe UI"/>
                <a:cs typeface="Segoe UI"/>
              </a:rPr>
              <a:t>formal  </a:t>
            </a:r>
            <a:r>
              <a:rPr sz="600" i="1" spc="-5" dirty="0">
                <a:latin typeface="Segoe UI"/>
                <a:cs typeface="Segoe UI"/>
              </a:rPr>
              <a:t>grievance process, and the </a:t>
            </a:r>
            <a:r>
              <a:rPr sz="600" i="1" dirty="0">
                <a:latin typeface="Segoe UI"/>
                <a:cs typeface="Segoe UI"/>
              </a:rPr>
              <a:t>right </a:t>
            </a:r>
            <a:r>
              <a:rPr sz="600" i="1" spc="-5" dirty="0">
                <a:latin typeface="Segoe UI"/>
                <a:cs typeface="Segoe UI"/>
              </a:rPr>
              <a:t>to voluntarily consent to participate </a:t>
            </a:r>
            <a:r>
              <a:rPr sz="600" i="1" dirty="0">
                <a:latin typeface="Segoe UI"/>
                <a:cs typeface="Segoe UI"/>
              </a:rPr>
              <a:t>in  informal</a:t>
            </a:r>
            <a:r>
              <a:rPr sz="600" i="1" spc="-30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resolution.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53714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56579" y="7805673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30401.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121	122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123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124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265B4AD6-4167-4D2D-A494-7E8852CDA8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62202"/>
            <a:ext cx="2379345" cy="121475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600" b="1" i="1" spc="-5" dirty="0">
                <a:latin typeface="Segoe UI"/>
                <a:cs typeface="Segoe UI"/>
              </a:rPr>
              <a:t>Mediation </a:t>
            </a:r>
            <a:r>
              <a:rPr sz="600" b="1" i="1" dirty="0">
                <a:latin typeface="Segoe UI"/>
                <a:cs typeface="Segoe UI"/>
              </a:rPr>
              <a:t>does </a:t>
            </a:r>
            <a:r>
              <a:rPr sz="600" b="1" i="1" spc="-5" dirty="0">
                <a:latin typeface="Segoe UI"/>
                <a:cs typeface="Segoe UI"/>
              </a:rPr>
              <a:t>not bar </a:t>
            </a:r>
            <a:r>
              <a:rPr sz="600" b="1" i="1" dirty="0">
                <a:latin typeface="Segoe UI"/>
                <a:cs typeface="Segoe UI"/>
              </a:rPr>
              <a:t>imposition </a:t>
            </a:r>
            <a:r>
              <a:rPr sz="600" b="1" i="1" spc="-5" dirty="0">
                <a:latin typeface="Segoe UI"/>
                <a:cs typeface="Segoe UI"/>
              </a:rPr>
              <a:t>of</a:t>
            </a:r>
            <a:r>
              <a:rPr sz="600" b="1" i="1" spc="-105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penalties.</a:t>
            </a:r>
            <a:endParaRPr sz="600">
              <a:latin typeface="Segoe UI"/>
              <a:cs typeface="Segoe UI"/>
            </a:endParaRPr>
          </a:p>
          <a:p>
            <a:pPr marL="12700" marR="31750">
              <a:lnSpc>
                <a:spcPct val="103600"/>
              </a:lnSpc>
              <a:spcBef>
                <a:spcPts val="225"/>
              </a:spcBef>
            </a:pPr>
            <a:r>
              <a:rPr sz="600" i="1" dirty="0">
                <a:latin typeface="Segoe UI"/>
                <a:cs typeface="Segoe UI"/>
              </a:rPr>
              <a:t>E.g., </a:t>
            </a:r>
            <a:r>
              <a:rPr sz="600" i="1" spc="-5" dirty="0">
                <a:latin typeface="Segoe UI"/>
                <a:cs typeface="Segoe UI"/>
              </a:rPr>
              <a:t>Rajib Chanda, Mediating University Sexual </a:t>
            </a:r>
            <a:r>
              <a:rPr sz="600" i="1" dirty="0">
                <a:latin typeface="Segoe UI"/>
                <a:cs typeface="Segoe UI"/>
              </a:rPr>
              <a:t>Assault </a:t>
            </a:r>
            <a:r>
              <a:rPr sz="600" i="1" spc="-5" dirty="0">
                <a:latin typeface="Segoe UI"/>
                <a:cs typeface="Segoe UI"/>
              </a:rPr>
              <a:t>Cases, </a:t>
            </a:r>
            <a:r>
              <a:rPr sz="600" i="1" dirty="0">
                <a:latin typeface="Segoe UI"/>
                <a:cs typeface="Segoe UI"/>
              </a:rPr>
              <a:t>6 </a:t>
            </a:r>
            <a:r>
              <a:rPr sz="600" i="1" spc="-10" dirty="0">
                <a:latin typeface="Segoe UI"/>
                <a:cs typeface="Segoe UI"/>
              </a:rPr>
              <a:t>Harv.  </a:t>
            </a:r>
            <a:r>
              <a:rPr sz="600" i="1" spc="-5" dirty="0">
                <a:latin typeface="Segoe UI"/>
                <a:cs typeface="Segoe UI"/>
              </a:rPr>
              <a:t>Negotiation </a:t>
            </a:r>
            <a:r>
              <a:rPr sz="600" i="1" dirty="0">
                <a:latin typeface="Segoe UI"/>
                <a:cs typeface="Segoe UI"/>
              </a:rPr>
              <a:t>L. </a:t>
            </a:r>
            <a:r>
              <a:rPr sz="600" i="1" spc="-15" dirty="0">
                <a:latin typeface="Segoe UI"/>
                <a:cs typeface="Segoe UI"/>
              </a:rPr>
              <a:t>Rev. </a:t>
            </a:r>
            <a:r>
              <a:rPr sz="600" i="1" dirty="0">
                <a:latin typeface="Segoe UI"/>
                <a:cs typeface="Segoe UI"/>
              </a:rPr>
              <a:t>265, 301 </a:t>
            </a:r>
            <a:r>
              <a:rPr sz="600" i="1" spc="-5" dirty="0">
                <a:latin typeface="Segoe UI"/>
                <a:cs typeface="Segoe UI"/>
              </a:rPr>
              <a:t>(2001) (defining mediation </a:t>
            </a:r>
            <a:r>
              <a:rPr sz="600" i="1" dirty="0">
                <a:latin typeface="Segoe UI"/>
                <a:cs typeface="Segoe UI"/>
              </a:rPr>
              <a:t>as </a:t>
            </a:r>
            <a:r>
              <a:rPr sz="600" i="1" spc="-20" dirty="0">
                <a:latin typeface="Segoe UI"/>
                <a:cs typeface="Segoe UI"/>
              </a:rPr>
              <a:t>‘‘a </a:t>
            </a:r>
            <a:r>
              <a:rPr sz="600" i="1" spc="-5" dirty="0">
                <a:latin typeface="Segoe UI"/>
                <a:cs typeface="Segoe UI"/>
              </a:rPr>
              <a:t>process  through which two </a:t>
            </a:r>
            <a:r>
              <a:rPr sz="600" i="1" dirty="0">
                <a:latin typeface="Segoe UI"/>
                <a:cs typeface="Segoe UI"/>
              </a:rPr>
              <a:t>or more </a:t>
            </a:r>
            <a:r>
              <a:rPr sz="600" i="1" spc="-5" dirty="0">
                <a:latin typeface="Segoe UI"/>
                <a:cs typeface="Segoe UI"/>
              </a:rPr>
              <a:t>disputing parties negotiate </a:t>
            </a:r>
            <a:r>
              <a:rPr sz="600" i="1" dirty="0">
                <a:latin typeface="Segoe UI"/>
                <a:cs typeface="Segoe UI"/>
              </a:rPr>
              <a:t>a voluntary  </a:t>
            </a:r>
            <a:r>
              <a:rPr sz="600" i="1" spc="-5" dirty="0">
                <a:latin typeface="Segoe UI"/>
                <a:cs typeface="Segoe UI"/>
              </a:rPr>
              <a:t>settlement with the help of </a:t>
            </a:r>
            <a:r>
              <a:rPr sz="600" i="1" dirty="0">
                <a:latin typeface="Segoe UI"/>
                <a:cs typeface="Segoe UI"/>
              </a:rPr>
              <a:t>a </a:t>
            </a:r>
            <a:r>
              <a:rPr sz="600" i="1" spc="-5" dirty="0">
                <a:latin typeface="Segoe UI"/>
                <a:cs typeface="Segoe UI"/>
              </a:rPr>
              <a:t>‘third party’ (the mediator) who typically  </a:t>
            </a:r>
            <a:r>
              <a:rPr sz="600" i="1" dirty="0">
                <a:latin typeface="Segoe UI"/>
                <a:cs typeface="Segoe UI"/>
              </a:rPr>
              <a:t>has no </a:t>
            </a:r>
            <a:r>
              <a:rPr sz="600" i="1" spc="-5" dirty="0">
                <a:latin typeface="Segoe UI"/>
                <a:cs typeface="Segoe UI"/>
              </a:rPr>
              <a:t>stake </a:t>
            </a:r>
            <a:r>
              <a:rPr sz="600" i="1" dirty="0">
                <a:latin typeface="Segoe UI"/>
                <a:cs typeface="Segoe UI"/>
              </a:rPr>
              <a:t>in </a:t>
            </a:r>
            <a:r>
              <a:rPr sz="600" i="1" spc="-5" dirty="0">
                <a:latin typeface="Segoe UI"/>
                <a:cs typeface="Segoe UI"/>
              </a:rPr>
              <a:t>the </a:t>
            </a:r>
            <a:r>
              <a:rPr sz="600" i="1" spc="-10" dirty="0">
                <a:latin typeface="Segoe UI"/>
                <a:cs typeface="Segoe UI"/>
              </a:rPr>
              <a:t>outcome’’ </a:t>
            </a:r>
            <a:r>
              <a:rPr sz="600" i="1" spc="-5" dirty="0">
                <a:latin typeface="Segoe UI"/>
                <a:cs typeface="Segoe UI"/>
              </a:rPr>
              <a:t>and stressing that this </a:t>
            </a:r>
            <a:r>
              <a:rPr sz="600" i="1" spc="-20" dirty="0">
                <a:latin typeface="Segoe UI"/>
                <a:cs typeface="Segoe UI"/>
              </a:rPr>
              <a:t>‘‘does </a:t>
            </a:r>
            <a:r>
              <a:rPr sz="600" i="1" dirty="0">
                <a:latin typeface="Segoe UI"/>
                <a:cs typeface="Segoe UI"/>
              </a:rPr>
              <a:t>not impose a  </a:t>
            </a:r>
            <a:r>
              <a:rPr sz="600" i="1" spc="-5" dirty="0">
                <a:latin typeface="Segoe UI"/>
                <a:cs typeface="Segoe UI"/>
              </a:rPr>
              <a:t>‘win-win’ requirement, </a:t>
            </a:r>
            <a:r>
              <a:rPr sz="600" i="1" dirty="0">
                <a:latin typeface="Segoe UI"/>
                <a:cs typeface="Segoe UI"/>
              </a:rPr>
              <a:t>nor </a:t>
            </a:r>
            <a:r>
              <a:rPr sz="600" i="1" spc="-5" dirty="0">
                <a:latin typeface="Segoe UI"/>
                <a:cs typeface="Segoe UI"/>
              </a:rPr>
              <a:t>does </a:t>
            </a:r>
            <a:r>
              <a:rPr sz="600" i="1" dirty="0">
                <a:latin typeface="Segoe UI"/>
                <a:cs typeface="Segoe UI"/>
              </a:rPr>
              <a:t>it </a:t>
            </a:r>
            <a:r>
              <a:rPr sz="600" i="1" spc="-5" dirty="0">
                <a:latin typeface="Segoe UI"/>
                <a:cs typeface="Segoe UI"/>
              </a:rPr>
              <a:t>bar penalties. </a:t>
            </a:r>
            <a:r>
              <a:rPr sz="600" i="1" dirty="0">
                <a:latin typeface="Segoe UI"/>
                <a:cs typeface="Segoe UI"/>
              </a:rPr>
              <a:t>A party can </a:t>
            </a:r>
            <a:r>
              <a:rPr sz="600" i="1" spc="-5" dirty="0">
                <a:latin typeface="Segoe UI"/>
                <a:cs typeface="Segoe UI"/>
              </a:rPr>
              <a:t>‘lose’ </a:t>
            </a:r>
            <a:r>
              <a:rPr sz="600" i="1" dirty="0">
                <a:latin typeface="Segoe UI"/>
                <a:cs typeface="Segoe UI"/>
              </a:rPr>
              <a:t>or be  </a:t>
            </a:r>
            <a:r>
              <a:rPr sz="600" i="1" spc="-5" dirty="0">
                <a:latin typeface="Segoe UI"/>
                <a:cs typeface="Segoe UI"/>
              </a:rPr>
              <a:t>penalized; mediation </a:t>
            </a:r>
            <a:r>
              <a:rPr sz="600" i="1" dirty="0">
                <a:latin typeface="Segoe UI"/>
                <a:cs typeface="Segoe UI"/>
              </a:rPr>
              <a:t>only </a:t>
            </a:r>
            <a:r>
              <a:rPr sz="600" i="1" spc="-5" dirty="0">
                <a:latin typeface="Segoe UI"/>
                <a:cs typeface="Segoe UI"/>
              </a:rPr>
              <a:t>requires that the </a:t>
            </a:r>
            <a:r>
              <a:rPr sz="600" i="1" dirty="0">
                <a:latin typeface="Segoe UI"/>
                <a:cs typeface="Segoe UI"/>
              </a:rPr>
              <a:t>loss or </a:t>
            </a:r>
            <a:r>
              <a:rPr sz="600" i="1" spc="-5" dirty="0">
                <a:latin typeface="Segoe UI"/>
                <a:cs typeface="Segoe UI"/>
              </a:rPr>
              <a:t>penalty </a:t>
            </a:r>
            <a:r>
              <a:rPr sz="600" i="1" dirty="0">
                <a:latin typeface="Segoe UI"/>
                <a:cs typeface="Segoe UI"/>
              </a:rPr>
              <a:t>is </a:t>
            </a:r>
            <a:r>
              <a:rPr sz="600" i="1" spc="-5" dirty="0">
                <a:latin typeface="Segoe UI"/>
                <a:cs typeface="Segoe UI"/>
              </a:rPr>
              <a:t>agreed to  </a:t>
            </a:r>
            <a:r>
              <a:rPr sz="600" i="1" dirty="0">
                <a:latin typeface="Segoe UI"/>
                <a:cs typeface="Segoe UI"/>
              </a:rPr>
              <a:t>by </a:t>
            </a:r>
            <a:r>
              <a:rPr sz="600" i="1" spc="-5" dirty="0">
                <a:latin typeface="Segoe UI"/>
                <a:cs typeface="Segoe UI"/>
              </a:rPr>
              <a:t>both parties—in </a:t>
            </a:r>
            <a:r>
              <a:rPr sz="600" i="1" dirty="0">
                <a:latin typeface="Segoe UI"/>
                <a:cs typeface="Segoe UI"/>
              </a:rPr>
              <a:t>a </a:t>
            </a:r>
            <a:r>
              <a:rPr sz="600" i="1" spc="-5" dirty="0">
                <a:latin typeface="Segoe UI"/>
                <a:cs typeface="Segoe UI"/>
              </a:rPr>
              <a:t>sexual </a:t>
            </a:r>
            <a:r>
              <a:rPr sz="600" i="1" dirty="0">
                <a:latin typeface="Segoe UI"/>
                <a:cs typeface="Segoe UI"/>
              </a:rPr>
              <a:t>assault </a:t>
            </a:r>
            <a:r>
              <a:rPr sz="600" i="1" spc="-5" dirty="0">
                <a:latin typeface="Segoe UI"/>
                <a:cs typeface="Segoe UI"/>
              </a:rPr>
              <a:t>case, ‘agreements </a:t>
            </a:r>
            <a:r>
              <a:rPr sz="600" i="1" dirty="0">
                <a:latin typeface="Segoe UI"/>
                <a:cs typeface="Segoe UI"/>
              </a:rPr>
              <a:t>. . . may</a:t>
            </a:r>
            <a:r>
              <a:rPr sz="600" i="1" spc="-80" dirty="0">
                <a:latin typeface="Segoe UI"/>
                <a:cs typeface="Segoe UI"/>
              </a:rPr>
              <a:t> </a:t>
            </a:r>
            <a:r>
              <a:rPr sz="600" i="1" dirty="0">
                <a:latin typeface="Segoe UI"/>
                <a:cs typeface="Segoe UI"/>
              </a:rPr>
              <a:t>include</a:t>
            </a:r>
            <a:endParaRPr sz="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i="1" spc="-5" dirty="0">
                <a:latin typeface="Segoe UI"/>
                <a:cs typeface="Segoe UI"/>
              </a:rPr>
              <a:t>reconciliation, restitution </a:t>
            </a:r>
            <a:r>
              <a:rPr sz="600" i="1" dirty="0">
                <a:latin typeface="Segoe UI"/>
                <a:cs typeface="Segoe UI"/>
              </a:rPr>
              <a:t>for </a:t>
            </a:r>
            <a:r>
              <a:rPr sz="600" i="1" spc="-5" dirty="0">
                <a:latin typeface="Segoe UI"/>
                <a:cs typeface="Segoe UI"/>
              </a:rPr>
              <a:t>the victim, rehabilitation </a:t>
            </a:r>
            <a:r>
              <a:rPr sz="600" i="1" dirty="0">
                <a:latin typeface="Segoe UI"/>
                <a:cs typeface="Segoe UI"/>
              </a:rPr>
              <a:t>for </a:t>
            </a:r>
            <a:r>
              <a:rPr sz="600" i="1" spc="-5" dirty="0">
                <a:latin typeface="Segoe UI"/>
                <a:cs typeface="Segoe UI"/>
              </a:rPr>
              <a:t>whoever</a:t>
            </a:r>
            <a:r>
              <a:rPr sz="600" i="1" spc="-25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needs</a:t>
            </a:r>
            <a:endParaRPr sz="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600" i="1" dirty="0">
                <a:latin typeface="Segoe UI"/>
                <a:cs typeface="Segoe UI"/>
              </a:rPr>
              <a:t>it, </a:t>
            </a:r>
            <a:r>
              <a:rPr sz="600" i="1" spc="-5" dirty="0">
                <a:latin typeface="Segoe UI"/>
                <a:cs typeface="Segoe UI"/>
              </a:rPr>
              <a:t>and the acceptance of responsibility </a:t>
            </a:r>
            <a:r>
              <a:rPr sz="600" i="1" dirty="0">
                <a:latin typeface="Segoe UI"/>
                <a:cs typeface="Segoe UI"/>
              </a:rPr>
              <a:t>by </a:t>
            </a:r>
            <a:r>
              <a:rPr sz="600" i="1" spc="-5" dirty="0">
                <a:latin typeface="Segoe UI"/>
                <a:cs typeface="Segoe UI"/>
              </a:rPr>
              <a:t>the</a:t>
            </a:r>
            <a:r>
              <a:rPr sz="600" i="1" spc="-50" dirty="0">
                <a:latin typeface="Segoe UI"/>
                <a:cs typeface="Segoe UI"/>
              </a:rPr>
              <a:t> </a:t>
            </a:r>
            <a:r>
              <a:rPr sz="600" i="1" spc="-25" dirty="0">
                <a:latin typeface="Segoe UI"/>
                <a:cs typeface="Segoe UI"/>
              </a:rPr>
              <a:t>offender.’’’)</a:t>
            </a:r>
            <a:endParaRPr sz="600">
              <a:latin typeface="Segoe UI"/>
              <a:cs typeface="Segoe UI"/>
            </a:endParaRPr>
          </a:p>
          <a:p>
            <a:pPr marL="1484630">
              <a:lnSpc>
                <a:spcPct val="100000"/>
              </a:lnSpc>
              <a:spcBef>
                <a:spcPts val="275"/>
              </a:spcBef>
            </a:pPr>
            <a:r>
              <a:rPr sz="350" i="1" spc="5" dirty="0">
                <a:latin typeface="Segoe UI"/>
                <a:cs typeface="Segoe UI"/>
              </a:rPr>
              <a:t>Id.</a:t>
            </a:r>
            <a:r>
              <a:rPr sz="350" i="1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30406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n.1519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(emphasis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added).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6" name="object 6" descr="What can be an outcome?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68597" y="1357324"/>
            <a:ext cx="2342515" cy="12052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“Disciplinary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sanction”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“Consequence”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“Outcome”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1230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Due process? Informal resolution consequences will be/will not  be on student</a:t>
            </a:r>
            <a:r>
              <a:rPr sz="650" spc="-5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record?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What </a:t>
            </a:r>
            <a:r>
              <a:rPr sz="650" spc="-5" dirty="0">
                <a:latin typeface="Segoe UI"/>
                <a:cs typeface="Segoe UI"/>
              </a:rPr>
              <a:t>is discipline and what is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not?</a:t>
            </a:r>
            <a:endParaRPr sz="6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20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Counseling?</a:t>
            </a:r>
            <a:endParaRPr sz="550">
              <a:latin typeface="Segoe UI"/>
              <a:cs typeface="Segoe UI"/>
            </a:endParaRPr>
          </a:p>
          <a:p>
            <a:pPr marL="170815" lvl="1" indent="-5334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171450" algn="l"/>
              </a:tabLst>
            </a:pPr>
            <a:r>
              <a:rPr sz="550" spc="-5" dirty="0">
                <a:latin typeface="Segoe UI"/>
                <a:cs typeface="Segoe UI"/>
              </a:rPr>
              <a:t>Continuation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supportive</a:t>
            </a:r>
            <a:r>
              <a:rPr sz="550" spc="2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measures?</a:t>
            </a:r>
            <a:endParaRPr sz="5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Consult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counsel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3409" y="1151001"/>
            <a:ext cx="151003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can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be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an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outcome?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1" name="object 11" descr="Princeton University Example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6724" y="4017340"/>
            <a:ext cx="2599055" cy="1173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970">
              <a:lnSpc>
                <a:spcPct val="113100"/>
              </a:lnSpc>
              <a:spcBef>
                <a:spcPts val="95"/>
              </a:spcBef>
            </a:pPr>
            <a:r>
              <a:rPr sz="650" b="1" i="1" spc="-5" dirty="0">
                <a:latin typeface="Calibri"/>
                <a:cs typeface="Calibri"/>
              </a:rPr>
              <a:t>Do respondents face discipline </a:t>
            </a:r>
            <a:r>
              <a:rPr sz="650" b="1" i="1" dirty="0">
                <a:latin typeface="Calibri"/>
                <a:cs typeface="Calibri"/>
              </a:rPr>
              <a:t>as </a:t>
            </a:r>
            <a:r>
              <a:rPr sz="650" b="1" i="1" spc="-5" dirty="0">
                <a:latin typeface="Calibri"/>
                <a:cs typeface="Calibri"/>
              </a:rPr>
              <a:t>a result </a:t>
            </a:r>
            <a:r>
              <a:rPr sz="650" b="1" i="1" spc="-10" dirty="0">
                <a:latin typeface="Calibri"/>
                <a:cs typeface="Calibri"/>
              </a:rPr>
              <a:t>of </a:t>
            </a:r>
            <a:r>
              <a:rPr sz="650" b="1" i="1" spc="-5" dirty="0">
                <a:latin typeface="Calibri"/>
                <a:cs typeface="Calibri"/>
              </a:rPr>
              <a:t>the </a:t>
            </a:r>
            <a:r>
              <a:rPr sz="650" b="1" i="1" spc="-10" dirty="0">
                <a:latin typeface="Calibri"/>
                <a:cs typeface="Calibri"/>
              </a:rPr>
              <a:t>informal </a:t>
            </a:r>
            <a:r>
              <a:rPr sz="650" b="1" i="1" spc="-5" dirty="0">
                <a:latin typeface="Calibri"/>
                <a:cs typeface="Calibri"/>
              </a:rPr>
              <a:t>resolution  process? </a:t>
            </a:r>
            <a:r>
              <a:rPr sz="650" b="1" i="1" dirty="0">
                <a:latin typeface="Calibri"/>
                <a:cs typeface="Calibri"/>
              </a:rPr>
              <a:t>Can </a:t>
            </a:r>
            <a:r>
              <a:rPr sz="650" b="1" i="1" spc="-5" dirty="0">
                <a:latin typeface="Calibri"/>
                <a:cs typeface="Calibri"/>
              </a:rPr>
              <a:t>a respondent’s participation in the </a:t>
            </a:r>
            <a:r>
              <a:rPr sz="650" b="1" i="1" spc="-10" dirty="0">
                <a:latin typeface="Calibri"/>
                <a:cs typeface="Calibri"/>
              </a:rPr>
              <a:t>informal </a:t>
            </a:r>
            <a:r>
              <a:rPr sz="650" b="1" i="1" spc="-5" dirty="0">
                <a:latin typeface="Calibri"/>
                <a:cs typeface="Calibri"/>
              </a:rPr>
              <a:t>resolution process  </a:t>
            </a:r>
            <a:r>
              <a:rPr sz="650" b="1" i="1" dirty="0">
                <a:latin typeface="Calibri"/>
                <a:cs typeface="Calibri"/>
              </a:rPr>
              <a:t>be </a:t>
            </a:r>
            <a:r>
              <a:rPr sz="650" b="1" i="1" spc="-5" dirty="0">
                <a:latin typeface="Calibri"/>
                <a:cs typeface="Calibri"/>
              </a:rPr>
              <a:t>considered in future disciplinary</a:t>
            </a:r>
            <a:r>
              <a:rPr sz="650" b="1" i="1" spc="-45" dirty="0">
                <a:latin typeface="Calibri"/>
                <a:cs typeface="Calibri"/>
              </a:rPr>
              <a:t> </a:t>
            </a:r>
            <a:r>
              <a:rPr sz="650" b="1" i="1" spc="-5" dirty="0">
                <a:latin typeface="Calibri"/>
                <a:cs typeface="Calibri"/>
              </a:rPr>
              <a:t>proceedings?</a:t>
            </a:r>
            <a:endParaRPr sz="650">
              <a:latin typeface="Calibri"/>
              <a:cs typeface="Calibri"/>
            </a:endParaRPr>
          </a:p>
          <a:p>
            <a:pPr marL="12700" marR="5080">
              <a:lnSpc>
                <a:spcPct val="113100"/>
              </a:lnSpc>
              <a:spcBef>
                <a:spcPts val="220"/>
              </a:spcBef>
            </a:pP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Under this process, </a:t>
            </a:r>
            <a:r>
              <a:rPr sz="650" i="1" dirty="0">
                <a:solidFill>
                  <a:srgbClr val="333333"/>
                </a:solidFill>
                <a:latin typeface="Calibri"/>
                <a:cs typeface="Calibri"/>
              </a:rPr>
              <a:t>there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will be no disciplinary action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taken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against a  respondent, and the resolution will not appear on the respondent’s  disciplinary record. In addition, if a formal complaint is filed against the  respondent in as subsequent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matter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under the Title IX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Sexual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Harassment  policy or the University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Sexual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Misconduct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policy,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the respondent’s  participation in a prior informal resolution process will not be considered  relevant and will not be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taken into account 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in the resolution of the</a:t>
            </a:r>
            <a:r>
              <a:rPr sz="650" i="1" spc="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subsequent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724" y="5177408"/>
            <a:ext cx="378460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i="1" spc="-15" dirty="0">
                <a:solidFill>
                  <a:srgbClr val="333333"/>
                </a:solidFill>
                <a:latin typeface="Calibri"/>
                <a:cs typeface="Calibri"/>
              </a:rPr>
              <a:t>c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omp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l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a</a:t>
            </a:r>
            <a:r>
              <a:rPr sz="650" i="1" spc="-10" dirty="0">
                <a:solidFill>
                  <a:srgbClr val="333333"/>
                </a:solidFill>
                <a:latin typeface="Calibri"/>
                <a:cs typeface="Calibri"/>
              </a:rPr>
              <a:t>i</a:t>
            </a:r>
            <a:r>
              <a:rPr sz="650" i="1" spc="-15" dirty="0">
                <a:solidFill>
                  <a:srgbClr val="333333"/>
                </a:solidFill>
                <a:latin typeface="Calibri"/>
                <a:cs typeface="Calibri"/>
              </a:rPr>
              <a:t>n</a:t>
            </a:r>
            <a:r>
              <a:rPr sz="650" i="1" spc="-5" dirty="0">
                <a:solidFill>
                  <a:srgbClr val="333333"/>
                </a:solidFill>
                <a:latin typeface="Calibri"/>
                <a:cs typeface="Calibri"/>
              </a:rPr>
              <a:t>t.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32585" y="5228335"/>
            <a:ext cx="1199515" cy="67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" spc="5" dirty="0">
                <a:latin typeface="Calibri"/>
                <a:cs typeface="Calibri"/>
              </a:rPr>
              <a:t>https://sexualmisconductinvestigations.princeton.edu/informal-resolution-process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17" name="object 17" descr="Agreeements = Contract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035018"/>
            <a:ext cx="2388870" cy="725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800" i="1" spc="-5" dirty="0">
                <a:latin typeface="Segoe UI"/>
                <a:cs typeface="Segoe UI"/>
              </a:rPr>
              <a:t>The </a:t>
            </a:r>
            <a:r>
              <a:rPr sz="800" i="1" dirty="0">
                <a:latin typeface="Segoe UI"/>
                <a:cs typeface="Segoe UI"/>
              </a:rPr>
              <a:t>Department </a:t>
            </a:r>
            <a:r>
              <a:rPr sz="8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expects informal </a:t>
            </a:r>
            <a:r>
              <a:rPr sz="8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resolution </a:t>
            </a:r>
            <a:r>
              <a:rPr sz="800" b="1" i="1" spc="-5" dirty="0">
                <a:latin typeface="Segoe UI"/>
                <a:cs typeface="Segoe UI"/>
              </a:rPr>
              <a:t> </a:t>
            </a:r>
            <a:r>
              <a:rPr sz="8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agreements </a:t>
            </a:r>
            <a:r>
              <a:rPr sz="8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to be </a:t>
            </a:r>
            <a:r>
              <a:rPr sz="8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treated </a:t>
            </a:r>
            <a:r>
              <a:rPr sz="8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as </a:t>
            </a:r>
            <a:r>
              <a:rPr sz="8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contracts</a:t>
            </a:r>
            <a:r>
              <a:rPr sz="800" b="1" i="1" spc="-5" dirty="0">
                <a:latin typeface="Segoe UI"/>
                <a:cs typeface="Segoe UI"/>
              </a:rPr>
              <a:t>; </a:t>
            </a:r>
            <a:r>
              <a:rPr sz="800" b="1" i="1" dirty="0">
                <a:latin typeface="Segoe UI"/>
                <a:cs typeface="Segoe UI"/>
              </a:rPr>
              <a:t>the parties  </a:t>
            </a:r>
            <a:r>
              <a:rPr sz="800" b="1" i="1" spc="-5" dirty="0">
                <a:latin typeface="Segoe UI"/>
                <a:cs typeface="Segoe UI"/>
              </a:rPr>
              <a:t>remain free </a:t>
            </a:r>
            <a:r>
              <a:rPr sz="800" b="1" i="1" dirty="0">
                <a:latin typeface="Segoe UI"/>
                <a:cs typeface="Segoe UI"/>
              </a:rPr>
              <a:t>to negotiate the terms </a:t>
            </a:r>
            <a:r>
              <a:rPr sz="800" b="1" i="1" spc="-5" dirty="0">
                <a:latin typeface="Segoe UI"/>
                <a:cs typeface="Segoe UI"/>
              </a:rPr>
              <a:t>of </a:t>
            </a:r>
            <a:r>
              <a:rPr sz="800" b="1" i="1" dirty="0">
                <a:latin typeface="Segoe UI"/>
                <a:cs typeface="Segoe UI"/>
              </a:rPr>
              <a:t>the  </a:t>
            </a:r>
            <a:r>
              <a:rPr sz="800" b="1" i="1" spc="-5" dirty="0">
                <a:latin typeface="Segoe UI"/>
                <a:cs typeface="Segoe UI"/>
              </a:rPr>
              <a:t>agreement </a:t>
            </a:r>
            <a:r>
              <a:rPr sz="800" b="1" i="1" dirty="0">
                <a:latin typeface="Segoe UI"/>
                <a:cs typeface="Segoe UI"/>
              </a:rPr>
              <a:t>and, </a:t>
            </a:r>
            <a:r>
              <a:rPr sz="800" b="1" i="1" spc="-5" dirty="0">
                <a:latin typeface="Segoe UI"/>
                <a:cs typeface="Segoe UI"/>
              </a:rPr>
              <a:t>once </a:t>
            </a:r>
            <a:r>
              <a:rPr sz="800" b="1" i="1" dirty="0">
                <a:latin typeface="Segoe UI"/>
                <a:cs typeface="Segoe UI"/>
              </a:rPr>
              <a:t>entered </a:t>
            </a:r>
            <a:r>
              <a:rPr sz="800" b="1" i="1" spc="-5" dirty="0">
                <a:latin typeface="Segoe UI"/>
                <a:cs typeface="Segoe UI"/>
              </a:rPr>
              <a:t>into, it </a:t>
            </a:r>
            <a:r>
              <a:rPr sz="800" b="1" i="1" dirty="0">
                <a:latin typeface="Segoe UI"/>
                <a:cs typeface="Segoe UI"/>
              </a:rPr>
              <a:t>may become  </a:t>
            </a:r>
            <a:r>
              <a:rPr sz="800" b="1" i="1" spc="-5" dirty="0">
                <a:latin typeface="Segoe UI"/>
                <a:cs typeface="Segoe UI"/>
              </a:rPr>
              <a:t>binding according </a:t>
            </a:r>
            <a:r>
              <a:rPr sz="800" b="1" i="1" dirty="0">
                <a:latin typeface="Segoe UI"/>
                <a:cs typeface="Segoe UI"/>
              </a:rPr>
              <a:t>to </a:t>
            </a:r>
            <a:r>
              <a:rPr sz="800" b="1" i="1" spc="-5" dirty="0">
                <a:latin typeface="Segoe UI"/>
                <a:cs typeface="Segoe UI"/>
              </a:rPr>
              <a:t>its</a:t>
            </a:r>
            <a:r>
              <a:rPr sz="800" b="1" i="1" dirty="0">
                <a:latin typeface="Segoe UI"/>
                <a:cs typeface="Segoe UI"/>
              </a:rPr>
              <a:t> </a:t>
            </a:r>
            <a:r>
              <a:rPr sz="800" b="1" i="1" spc="-5" dirty="0">
                <a:latin typeface="Segoe UI"/>
                <a:cs typeface="Segoe UI"/>
              </a:rPr>
              <a:t>terms.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56579" y="5153659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30405.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2" name="object 22" descr="What part dos the institution play?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1939" y="6663384"/>
            <a:ext cx="2326005" cy="10179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None?</a:t>
            </a:r>
            <a:endParaRPr sz="650">
              <a:latin typeface="Segoe UI"/>
              <a:cs typeface="Segoe UI"/>
            </a:endParaRPr>
          </a:p>
          <a:p>
            <a:pPr marL="66040" marR="5080" indent="-53340">
              <a:lnSpc>
                <a:spcPct val="1030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Institution (Title IX coordinator or decision-maker or designee)  signs off on agreement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parameters?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Institution manages </a:t>
            </a:r>
            <a:r>
              <a:rPr sz="650" spc="-10" dirty="0">
                <a:latin typeface="Segoe UI"/>
                <a:cs typeface="Segoe UI"/>
              </a:rPr>
              <a:t>“contract” agreed </a:t>
            </a:r>
            <a:r>
              <a:rPr sz="650" spc="-5" dirty="0">
                <a:latin typeface="Segoe UI"/>
                <a:cs typeface="Segoe UI"/>
              </a:rPr>
              <a:t>to under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informal</a:t>
            </a:r>
            <a:endParaRPr sz="650">
              <a:latin typeface="Segoe UI"/>
              <a:cs typeface="Segoe UI"/>
            </a:endParaRPr>
          </a:p>
          <a:p>
            <a:pPr marL="66040">
              <a:lnSpc>
                <a:spcPct val="100000"/>
              </a:lnSpc>
              <a:spcBef>
                <a:spcPts val="10"/>
              </a:spcBef>
            </a:pPr>
            <a:r>
              <a:rPr sz="650" spc="-5" dirty="0">
                <a:latin typeface="Segoe UI"/>
                <a:cs typeface="Segoe UI"/>
              </a:rPr>
              <a:t>resolution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processes?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Institution </a:t>
            </a:r>
            <a:r>
              <a:rPr sz="650" spc="-10" dirty="0">
                <a:latin typeface="Segoe UI"/>
                <a:cs typeface="Segoe UI"/>
              </a:rPr>
              <a:t>“enforces”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agreement?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Institution implements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sanctions?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Mediators act on behalf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institution?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6" name="object 26" descr="Expulsion as a Result of Informal Process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68597" y="6694169"/>
            <a:ext cx="2393315" cy="10591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3600"/>
              </a:lnSpc>
              <a:spcBef>
                <a:spcPts val="145"/>
              </a:spcBef>
            </a:pPr>
            <a:r>
              <a:rPr sz="600" i="1" spc="-5" dirty="0">
                <a:latin typeface="Segoe UI"/>
                <a:cs typeface="Segoe UI"/>
              </a:rPr>
              <a:t>The Department believes that the </a:t>
            </a:r>
            <a:r>
              <a:rPr sz="600" i="1" dirty="0">
                <a:latin typeface="Segoe UI"/>
                <a:cs typeface="Segoe UI"/>
              </a:rPr>
              <a:t>robust </a:t>
            </a:r>
            <a:r>
              <a:rPr sz="600" i="1" spc="-5" dirty="0">
                <a:latin typeface="Segoe UI"/>
                <a:cs typeface="Segoe UI"/>
              </a:rPr>
              <a:t>disclosure requirements of </a:t>
            </a:r>
            <a:r>
              <a:rPr sz="600" i="1" dirty="0">
                <a:latin typeface="Segoe UI"/>
                <a:cs typeface="Segoe UI"/>
              </a:rPr>
              <a:t>§  </a:t>
            </a:r>
            <a:r>
              <a:rPr sz="600" i="1" spc="-5" dirty="0">
                <a:latin typeface="Segoe UI"/>
                <a:cs typeface="Segoe UI"/>
              </a:rPr>
              <a:t>106.45(b)(9), the requirement that both parties provide </a:t>
            </a:r>
            <a:r>
              <a:rPr sz="600" i="1" dirty="0">
                <a:latin typeface="Segoe UI"/>
                <a:cs typeface="Segoe UI"/>
              </a:rPr>
              <a:t>voluntary </a:t>
            </a:r>
            <a:r>
              <a:rPr sz="600" i="1" spc="-5" dirty="0">
                <a:latin typeface="Segoe UI"/>
                <a:cs typeface="Segoe UI"/>
              </a:rPr>
              <a:t>written  consent to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resolution, and the explicit </a:t>
            </a:r>
            <a:r>
              <a:rPr sz="600" i="1" dirty="0">
                <a:latin typeface="Segoe UI"/>
                <a:cs typeface="Segoe UI"/>
              </a:rPr>
              <a:t>right </a:t>
            </a:r>
            <a:r>
              <a:rPr sz="600" i="1" spc="-5" dirty="0">
                <a:latin typeface="Segoe UI"/>
                <a:cs typeface="Segoe UI"/>
              </a:rPr>
              <a:t>of either </a:t>
            </a:r>
            <a:r>
              <a:rPr sz="600" i="1" dirty="0">
                <a:latin typeface="Segoe UI"/>
                <a:cs typeface="Segoe UI"/>
              </a:rPr>
              <a:t>party </a:t>
            </a:r>
            <a:r>
              <a:rPr sz="600" i="1" spc="-5" dirty="0">
                <a:latin typeface="Segoe UI"/>
                <a:cs typeface="Segoe UI"/>
              </a:rPr>
              <a:t>to  withdraw </a:t>
            </a:r>
            <a:r>
              <a:rPr sz="600" i="1" dirty="0">
                <a:latin typeface="Segoe UI"/>
                <a:cs typeface="Segoe UI"/>
              </a:rPr>
              <a:t>from </a:t>
            </a:r>
            <a:r>
              <a:rPr sz="600" i="1" spc="-5" dirty="0">
                <a:latin typeface="Segoe UI"/>
                <a:cs typeface="Segoe UI"/>
              </a:rPr>
              <a:t>the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resolution process </a:t>
            </a:r>
            <a:r>
              <a:rPr sz="600" i="1" dirty="0">
                <a:latin typeface="Segoe UI"/>
                <a:cs typeface="Segoe UI"/>
              </a:rPr>
              <a:t>at </a:t>
            </a:r>
            <a:r>
              <a:rPr sz="600" i="1" spc="-5" dirty="0">
                <a:latin typeface="Segoe UI"/>
                <a:cs typeface="Segoe UI"/>
              </a:rPr>
              <a:t>any time </a:t>
            </a:r>
            <a:r>
              <a:rPr sz="600" i="1" dirty="0">
                <a:latin typeface="Segoe UI"/>
                <a:cs typeface="Segoe UI"/>
              </a:rPr>
              <a:t>prior </a:t>
            </a:r>
            <a:r>
              <a:rPr sz="600" i="1" spc="-5" dirty="0">
                <a:latin typeface="Segoe UI"/>
                <a:cs typeface="Segoe UI"/>
              </a:rPr>
              <a:t>to  agreeing to the resolution (which </a:t>
            </a:r>
            <a:r>
              <a:rPr sz="600" i="1" dirty="0">
                <a:latin typeface="Segoe UI"/>
                <a:cs typeface="Segoe UI"/>
              </a:rPr>
              <a:t>may or may not include </a:t>
            </a:r>
            <a:r>
              <a:rPr sz="600" i="1" spc="-5" dirty="0">
                <a:latin typeface="Segoe UI"/>
                <a:cs typeface="Segoe UI"/>
              </a:rPr>
              <a:t>expulsion of  the respondent), will adequately protect the respondent’s interest </a:t>
            </a:r>
            <a:r>
              <a:rPr sz="600" i="1" dirty="0">
                <a:latin typeface="Segoe UI"/>
                <a:cs typeface="Segoe UI"/>
              </a:rPr>
              <a:t>in a  fair </a:t>
            </a:r>
            <a:r>
              <a:rPr sz="600" i="1" spc="-5" dirty="0">
                <a:latin typeface="Segoe UI"/>
                <a:cs typeface="Segoe UI"/>
              </a:rPr>
              <a:t>process before the sanction of expulsion </a:t>
            </a:r>
            <a:r>
              <a:rPr sz="600" i="1" dirty="0">
                <a:latin typeface="Segoe UI"/>
                <a:cs typeface="Segoe UI"/>
              </a:rPr>
              <a:t>is </a:t>
            </a:r>
            <a:r>
              <a:rPr sz="600" i="1" spc="-5" dirty="0">
                <a:latin typeface="Segoe UI"/>
                <a:cs typeface="Segoe UI"/>
              </a:rPr>
              <a:t>imposed. Accordingly, </a:t>
            </a:r>
            <a:r>
              <a:rPr sz="600" b="1" i="1" spc="-5" dirty="0">
                <a:latin typeface="Segoe UI"/>
                <a:cs typeface="Segoe UI"/>
              </a:rPr>
              <a:t>the  </a:t>
            </a:r>
            <a:r>
              <a:rPr sz="600" b="1" i="1" dirty="0">
                <a:latin typeface="Segoe UI"/>
                <a:cs typeface="Segoe UI"/>
              </a:rPr>
              <a:t>Department believes </a:t>
            </a:r>
            <a:r>
              <a:rPr sz="600" b="1" i="1" spc="-5" dirty="0">
                <a:latin typeface="Segoe UI"/>
                <a:cs typeface="Segoe UI"/>
              </a:rPr>
              <a:t>that prohibiting recipients from using  informal resolution where </a:t>
            </a:r>
            <a:r>
              <a:rPr sz="600" b="1" i="1" dirty="0">
                <a:latin typeface="Segoe UI"/>
                <a:cs typeface="Segoe UI"/>
              </a:rPr>
              <a:t>it </a:t>
            </a:r>
            <a:r>
              <a:rPr sz="600" b="1" i="1" spc="-5" dirty="0">
                <a:latin typeface="Segoe UI"/>
                <a:cs typeface="Segoe UI"/>
              </a:rPr>
              <a:t>results </a:t>
            </a:r>
            <a:r>
              <a:rPr sz="600" b="1" i="1" dirty="0">
                <a:latin typeface="Segoe UI"/>
                <a:cs typeface="Segoe UI"/>
              </a:rPr>
              <a:t>in </a:t>
            </a:r>
            <a:r>
              <a:rPr sz="600" b="1" i="1" spc="-5" dirty="0">
                <a:latin typeface="Segoe UI"/>
                <a:cs typeface="Segoe UI"/>
              </a:rPr>
              <a:t>expulsion </a:t>
            </a:r>
            <a:r>
              <a:rPr sz="600" b="1" i="1" dirty="0">
                <a:latin typeface="Segoe UI"/>
                <a:cs typeface="Segoe UI"/>
              </a:rPr>
              <a:t>is </a:t>
            </a:r>
            <a:r>
              <a:rPr sz="600" b="1" i="1" spc="-5" dirty="0">
                <a:latin typeface="Segoe UI"/>
                <a:cs typeface="Segoe UI"/>
              </a:rPr>
              <a:t>unnecessary; </a:t>
            </a:r>
            <a:r>
              <a:rPr sz="600" b="1" i="1" dirty="0">
                <a:latin typeface="Segoe UI"/>
                <a:cs typeface="Segoe UI"/>
              </a:rPr>
              <a:t>if  </a:t>
            </a:r>
            <a:r>
              <a:rPr sz="600" b="1" i="1" spc="-5" dirty="0">
                <a:latin typeface="Segoe UI"/>
                <a:cs typeface="Segoe UI"/>
              </a:rPr>
              <a:t>expulsion </a:t>
            </a:r>
            <a:r>
              <a:rPr sz="600" b="1" i="1" dirty="0">
                <a:latin typeface="Segoe UI"/>
                <a:cs typeface="Segoe UI"/>
              </a:rPr>
              <a:t>is </a:t>
            </a:r>
            <a:r>
              <a:rPr sz="600" b="1" i="1" spc="-5" dirty="0">
                <a:latin typeface="Segoe UI"/>
                <a:cs typeface="Segoe UI"/>
              </a:rPr>
              <a:t>the sanction proposed </a:t>
            </a:r>
            <a:r>
              <a:rPr sz="600" b="1" i="1" dirty="0">
                <a:latin typeface="Segoe UI"/>
                <a:cs typeface="Segoe UI"/>
              </a:rPr>
              <a:t>as part </a:t>
            </a:r>
            <a:r>
              <a:rPr sz="600" b="1" i="1" spc="-5" dirty="0">
                <a:latin typeface="Segoe UI"/>
                <a:cs typeface="Segoe UI"/>
              </a:rPr>
              <a:t>of </a:t>
            </a:r>
            <a:r>
              <a:rPr sz="600" b="1" i="1" dirty="0">
                <a:latin typeface="Segoe UI"/>
                <a:cs typeface="Segoe UI"/>
              </a:rPr>
              <a:t>an </a:t>
            </a:r>
            <a:r>
              <a:rPr sz="600" b="1" i="1" spc="-5" dirty="0">
                <a:latin typeface="Segoe UI"/>
                <a:cs typeface="Segoe UI"/>
              </a:rPr>
              <a:t>informal  resolution process, that result </a:t>
            </a:r>
            <a:r>
              <a:rPr sz="600" b="1" i="1" dirty="0">
                <a:latin typeface="Segoe UI"/>
                <a:cs typeface="Segoe UI"/>
              </a:rPr>
              <a:t>can </a:t>
            </a:r>
            <a:r>
              <a:rPr sz="600" b="1" i="1" spc="-5" dirty="0">
                <a:latin typeface="Segoe UI"/>
                <a:cs typeface="Segoe UI"/>
              </a:rPr>
              <a:t>only occur </a:t>
            </a:r>
            <a:r>
              <a:rPr sz="600" b="1" i="1" dirty="0">
                <a:latin typeface="Segoe UI"/>
                <a:cs typeface="Segoe UI"/>
              </a:rPr>
              <a:t>if both parties </a:t>
            </a:r>
            <a:r>
              <a:rPr sz="600" b="1" i="1" spc="-5" dirty="0">
                <a:latin typeface="Segoe UI"/>
                <a:cs typeface="Segoe UI"/>
              </a:rPr>
              <a:t>agree 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the</a:t>
            </a:r>
            <a:r>
              <a:rPr sz="600" b="1" i="1" spc="-2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resolution.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3714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56579" y="7805673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30407.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127	128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Princeton</a:t>
            </a:r>
            <a:r>
              <a:rPr sz="1000" spc="-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University</a:t>
            </a:r>
            <a:r>
              <a:rPr sz="10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Example	Agreements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=</a:t>
            </a:r>
            <a:r>
              <a:rPr sz="1000" spc="-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Contracts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129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130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  <a:tabLst>
                <a:tab pos="3199130" algn="l"/>
              </a:tabLst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part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does the</a:t>
            </a:r>
            <a:r>
              <a:rPr sz="1000" spc="-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institution</a:t>
            </a:r>
            <a:r>
              <a:rPr sz="1000" spc="-3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play?	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Expulsion as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a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Result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</a:t>
            </a:r>
            <a:r>
              <a:rPr sz="1000" spc="-1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Process?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id="{2444CF18-0631-402B-80DD-A1DBD05894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Expulsion Cont'd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87804"/>
            <a:ext cx="23437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95"/>
              </a:spcBef>
            </a:pPr>
            <a:r>
              <a:rPr sz="650" i="1" spc="-5" dirty="0">
                <a:latin typeface="Segoe UI"/>
                <a:cs typeface="Segoe UI"/>
              </a:rPr>
              <a:t>If a </a:t>
            </a:r>
            <a:r>
              <a:rPr sz="650" i="1" spc="-10" dirty="0">
                <a:latin typeface="Segoe UI"/>
                <a:cs typeface="Segoe UI"/>
              </a:rPr>
              <a:t>respondent, </a:t>
            </a:r>
            <a:r>
              <a:rPr sz="650" i="1" spc="-5" dirty="0">
                <a:latin typeface="Segoe UI"/>
                <a:cs typeface="Segoe UI"/>
              </a:rPr>
              <a:t>for example, does not believe </a:t>
            </a:r>
            <a:r>
              <a:rPr sz="650" i="1" spc="-10" dirty="0">
                <a:latin typeface="Segoe UI"/>
                <a:cs typeface="Segoe UI"/>
              </a:rPr>
              <a:t>that </a:t>
            </a:r>
            <a:r>
              <a:rPr sz="650" i="1" spc="-5" dirty="0">
                <a:latin typeface="Segoe UI"/>
                <a:cs typeface="Segoe UI"/>
              </a:rPr>
              <a:t>expulsion is  </a:t>
            </a:r>
            <a:r>
              <a:rPr sz="650" i="1" spc="-10" dirty="0">
                <a:latin typeface="Segoe UI"/>
                <a:cs typeface="Segoe UI"/>
              </a:rPr>
              <a:t>appropriate </a:t>
            </a:r>
            <a:r>
              <a:rPr sz="650" i="1" spc="-5" dirty="0">
                <a:latin typeface="Segoe UI"/>
                <a:cs typeface="Segoe UI"/>
              </a:rPr>
              <a:t>then the </a:t>
            </a:r>
            <a:r>
              <a:rPr sz="650" i="1" spc="-10" dirty="0">
                <a:latin typeface="Segoe UI"/>
                <a:cs typeface="Segoe UI"/>
              </a:rPr>
              <a:t>respondent </a:t>
            </a:r>
            <a:r>
              <a:rPr sz="650" i="1" spc="-5" dirty="0">
                <a:latin typeface="Segoe UI"/>
                <a:cs typeface="Segoe UI"/>
              </a:rPr>
              <a:t>can withdraw from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informal  </a:t>
            </a:r>
            <a:r>
              <a:rPr sz="650" i="1" spc="-10" dirty="0">
                <a:latin typeface="Segoe UI"/>
                <a:cs typeface="Segoe UI"/>
              </a:rPr>
              <a:t>resolution process </a:t>
            </a:r>
            <a:r>
              <a:rPr sz="650" i="1" spc="-5" dirty="0">
                <a:latin typeface="Segoe UI"/>
                <a:cs typeface="Segoe UI"/>
              </a:rPr>
              <a:t>and </a:t>
            </a:r>
            <a:r>
              <a:rPr sz="650" i="1" spc="-10" dirty="0">
                <a:latin typeface="Segoe UI"/>
                <a:cs typeface="Segoe UI"/>
              </a:rPr>
              <a:t>resume </a:t>
            </a:r>
            <a:r>
              <a:rPr sz="650" i="1" spc="-5" dirty="0">
                <a:latin typeface="Segoe UI"/>
                <a:cs typeface="Segoe UI"/>
              </a:rPr>
              <a:t>the formal grievance </a:t>
            </a:r>
            <a:r>
              <a:rPr sz="650" i="1" spc="-10" dirty="0">
                <a:latin typeface="Segoe UI"/>
                <a:cs typeface="Segoe UI"/>
              </a:rPr>
              <a:t>process </a:t>
            </a:r>
            <a:r>
              <a:rPr sz="650" i="1" spc="-5" dirty="0">
                <a:latin typeface="Segoe UI"/>
                <a:cs typeface="Segoe UI"/>
              </a:rPr>
              <a:t>under  which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recipient </a:t>
            </a:r>
            <a:r>
              <a:rPr sz="650" i="1" spc="-10" dirty="0">
                <a:latin typeface="Segoe UI"/>
                <a:cs typeface="Segoe UI"/>
              </a:rPr>
              <a:t>must </a:t>
            </a:r>
            <a:r>
              <a:rPr sz="650" i="1" spc="-5" dirty="0">
                <a:latin typeface="Segoe UI"/>
                <a:cs typeface="Segoe UI"/>
              </a:rPr>
              <a:t>complete a fair </a:t>
            </a:r>
            <a:r>
              <a:rPr sz="650" i="1" spc="-10" dirty="0">
                <a:latin typeface="Segoe UI"/>
                <a:cs typeface="Segoe UI"/>
              </a:rPr>
              <a:t>investigation </a:t>
            </a:r>
            <a:r>
              <a:rPr sz="650" i="1" spc="-5" dirty="0">
                <a:latin typeface="Segoe UI"/>
                <a:cs typeface="Segoe UI"/>
              </a:rPr>
              <a:t>and  adjudication, </a:t>
            </a:r>
            <a:r>
              <a:rPr sz="650" i="1" spc="-10" dirty="0">
                <a:latin typeface="Segoe UI"/>
                <a:cs typeface="Segoe UI"/>
              </a:rPr>
              <a:t>render </a:t>
            </a:r>
            <a:r>
              <a:rPr sz="650" i="1" spc="-5" dirty="0">
                <a:latin typeface="Segoe UI"/>
                <a:cs typeface="Segoe UI"/>
              </a:rPr>
              <a:t>a </a:t>
            </a:r>
            <a:r>
              <a:rPr sz="650" i="1" spc="-10" dirty="0">
                <a:latin typeface="Segoe UI"/>
                <a:cs typeface="Segoe UI"/>
              </a:rPr>
              <a:t>determination </a:t>
            </a:r>
            <a:r>
              <a:rPr sz="650" i="1" spc="-5" dirty="0">
                <a:latin typeface="Segoe UI"/>
                <a:cs typeface="Segoe UI"/>
              </a:rPr>
              <a:t>regarding </a:t>
            </a:r>
            <a:r>
              <a:rPr sz="650" i="1" spc="-10" dirty="0">
                <a:latin typeface="Segoe UI"/>
                <a:cs typeface="Segoe UI"/>
              </a:rPr>
              <a:t>responsibility, </a:t>
            </a:r>
            <a:r>
              <a:rPr sz="650" i="1" spc="-5" dirty="0">
                <a:latin typeface="Segoe UI"/>
                <a:cs typeface="Segoe UI"/>
              </a:rPr>
              <a:t>and  only </a:t>
            </a:r>
            <a:r>
              <a:rPr sz="650" i="1" spc="-10" dirty="0">
                <a:latin typeface="Segoe UI"/>
                <a:cs typeface="Segoe UI"/>
              </a:rPr>
              <a:t>then </a:t>
            </a:r>
            <a:r>
              <a:rPr sz="650" i="1" spc="-5" dirty="0">
                <a:latin typeface="Segoe UI"/>
                <a:cs typeface="Segoe UI"/>
              </a:rPr>
              <a:t>decide on </a:t>
            </a:r>
            <a:r>
              <a:rPr sz="650" i="1" spc="-10" dirty="0">
                <a:latin typeface="Segoe UI"/>
                <a:cs typeface="Segoe UI"/>
              </a:rPr>
              <a:t>any </a:t>
            </a:r>
            <a:r>
              <a:rPr sz="650" i="1" spc="-5" dirty="0">
                <a:latin typeface="Segoe UI"/>
                <a:cs typeface="Segoe UI"/>
              </a:rPr>
              <a:t>disciplinary </a:t>
            </a:r>
            <a:r>
              <a:rPr sz="650" i="1" spc="-10" dirty="0">
                <a:latin typeface="Segoe UI"/>
                <a:cs typeface="Segoe UI"/>
              </a:rPr>
              <a:t>sanction.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96583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Expulsion</a:t>
            </a:r>
            <a:r>
              <a:rPr sz="1000" spc="-7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69845" y="2502789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30407.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1129283"/>
            <a:ext cx="803148" cy="158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16699"/>
            <a:ext cx="589248" cy="1192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NASPA Title IX Training Certificate."/>
          <p:cNvSpPr/>
          <p:nvPr/>
        </p:nvSpPr>
        <p:spPr>
          <a:xfrm>
            <a:off x="3639311" y="2301036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07394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977"/>
                </a:lnTo>
                <a:lnTo>
                  <a:pt x="582147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67961" y="1829181"/>
            <a:ext cx="1445895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04800" marR="5080" indent="-292735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Special Issue Highlight:  Legal Liability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81939" y="4042028"/>
            <a:ext cx="2399030" cy="105854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325755">
              <a:lnSpc>
                <a:spcPts val="670"/>
              </a:lnSpc>
              <a:spcBef>
                <a:spcPts val="160"/>
              </a:spcBef>
            </a:pPr>
            <a:r>
              <a:rPr sz="600" i="1" spc="-5" dirty="0">
                <a:latin typeface="Segoe UI"/>
                <a:cs typeface="Segoe UI"/>
              </a:rPr>
              <a:t>With respect to recipients’ </a:t>
            </a:r>
            <a:r>
              <a:rPr sz="600" b="1" i="1" dirty="0">
                <a:latin typeface="Segoe UI"/>
                <a:cs typeface="Segoe UI"/>
              </a:rPr>
              <a:t>potential legal liability </a:t>
            </a:r>
            <a:r>
              <a:rPr sz="600" b="1" i="1" spc="-5" dirty="0">
                <a:latin typeface="Segoe UI"/>
                <a:cs typeface="Segoe UI"/>
              </a:rPr>
              <a:t>where the  respondent acknowledges </a:t>
            </a:r>
            <a:r>
              <a:rPr sz="600" b="1" i="1" dirty="0">
                <a:latin typeface="Segoe UI"/>
                <a:cs typeface="Segoe UI"/>
              </a:rPr>
              <a:t>commission </a:t>
            </a:r>
            <a:r>
              <a:rPr sz="600" b="1" i="1" spc="-5" dirty="0">
                <a:latin typeface="Segoe UI"/>
                <a:cs typeface="Segoe UI"/>
              </a:rPr>
              <a:t>of Title </a:t>
            </a:r>
            <a:r>
              <a:rPr sz="600" b="1" i="1" dirty="0">
                <a:latin typeface="Segoe UI"/>
                <a:cs typeface="Segoe UI"/>
              </a:rPr>
              <a:t>IX</a:t>
            </a:r>
            <a:r>
              <a:rPr sz="600" b="1" i="1" spc="-10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sexual</a:t>
            </a:r>
            <a:endParaRPr sz="600">
              <a:latin typeface="Segoe UI"/>
              <a:cs typeface="Segoe UI"/>
            </a:endParaRPr>
          </a:p>
          <a:p>
            <a:pPr marL="12700">
              <a:lnSpc>
                <a:spcPts val="640"/>
              </a:lnSpc>
            </a:pPr>
            <a:r>
              <a:rPr sz="600" b="1" i="1" dirty="0">
                <a:latin typeface="Segoe UI"/>
                <a:cs typeface="Segoe UI"/>
              </a:rPr>
              <a:t>harassment</a:t>
            </a:r>
            <a:r>
              <a:rPr sz="600" b="1" i="1" spc="-50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(or</a:t>
            </a:r>
            <a:r>
              <a:rPr sz="600" b="1" i="1" spc="-1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other</a:t>
            </a:r>
            <a:r>
              <a:rPr sz="600" b="1" i="1" spc="-10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violation</a:t>
            </a:r>
            <a:r>
              <a:rPr sz="600" b="1" i="1" spc="-40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of</a:t>
            </a:r>
            <a:r>
              <a:rPr sz="600" b="1" i="1" spc="-1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recipient’s</a:t>
            </a:r>
            <a:r>
              <a:rPr sz="600" b="1" i="1" spc="-35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policy)</a:t>
            </a:r>
            <a:r>
              <a:rPr sz="600" b="1" i="1" spc="-25" dirty="0">
                <a:latin typeface="Segoe UI"/>
                <a:cs typeface="Segoe UI"/>
              </a:rPr>
              <a:t> </a:t>
            </a:r>
            <a:r>
              <a:rPr sz="600" b="1" i="1" spc="-5" dirty="0">
                <a:latin typeface="Segoe UI"/>
                <a:cs typeface="Segoe UI"/>
              </a:rPr>
              <a:t>during</a:t>
            </a:r>
            <a:r>
              <a:rPr sz="600" b="1" i="1" spc="-30" dirty="0">
                <a:latin typeface="Segoe UI"/>
                <a:cs typeface="Segoe UI"/>
              </a:rPr>
              <a:t> </a:t>
            </a:r>
            <a:r>
              <a:rPr sz="600" b="1" i="1" dirty="0">
                <a:latin typeface="Segoe UI"/>
                <a:cs typeface="Segoe UI"/>
              </a:rPr>
              <a:t>an</a:t>
            </a:r>
            <a:endParaRPr sz="600">
              <a:latin typeface="Segoe UI"/>
              <a:cs typeface="Segoe UI"/>
            </a:endParaRPr>
          </a:p>
          <a:p>
            <a:pPr marL="12700" marR="5080">
              <a:lnSpc>
                <a:spcPct val="93500"/>
              </a:lnSpc>
              <a:spcBef>
                <a:spcPts val="30"/>
              </a:spcBef>
            </a:pPr>
            <a:r>
              <a:rPr sz="600" b="1" i="1" spc="-5" dirty="0">
                <a:latin typeface="Segoe UI"/>
                <a:cs typeface="Segoe UI"/>
              </a:rPr>
              <a:t>informal resolution process, yet the agreement reached allows the  respondent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remain </a:t>
            </a:r>
            <a:r>
              <a:rPr sz="600" b="1" i="1" dirty="0">
                <a:latin typeface="Segoe UI"/>
                <a:cs typeface="Segoe UI"/>
              </a:rPr>
              <a:t>on </a:t>
            </a:r>
            <a:r>
              <a:rPr sz="600" b="1" i="1" spc="-5" dirty="0">
                <a:latin typeface="Segoe UI"/>
                <a:cs typeface="Segoe UI"/>
              </a:rPr>
              <a:t>campus and the respondent </a:t>
            </a:r>
            <a:r>
              <a:rPr sz="600" b="1" i="1" dirty="0">
                <a:latin typeface="Segoe UI"/>
                <a:cs typeface="Segoe UI"/>
              </a:rPr>
              <a:t>commits </a:t>
            </a:r>
            <a:r>
              <a:rPr sz="600" b="1" i="1" spc="-5" dirty="0">
                <a:latin typeface="Segoe UI"/>
                <a:cs typeface="Segoe UI"/>
              </a:rPr>
              <a:t>Title  </a:t>
            </a:r>
            <a:r>
              <a:rPr sz="600" b="1" i="1" dirty="0">
                <a:latin typeface="Segoe UI"/>
                <a:cs typeface="Segoe UI"/>
              </a:rPr>
              <a:t>IX </a:t>
            </a:r>
            <a:r>
              <a:rPr sz="600" b="1" i="1" spc="-5" dirty="0">
                <a:latin typeface="Segoe UI"/>
                <a:cs typeface="Segoe UI"/>
              </a:rPr>
              <a:t>sexual </a:t>
            </a:r>
            <a:r>
              <a:rPr sz="600" b="1" i="1" dirty="0">
                <a:latin typeface="Segoe UI"/>
                <a:cs typeface="Segoe UI"/>
              </a:rPr>
              <a:t>harassment (or violates </a:t>
            </a:r>
            <a:r>
              <a:rPr sz="600" b="1" i="1" spc="-5" dirty="0">
                <a:latin typeface="Segoe UI"/>
                <a:cs typeface="Segoe UI"/>
              </a:rPr>
              <a:t>the recipient’s </a:t>
            </a:r>
            <a:r>
              <a:rPr sz="600" b="1" i="1" dirty="0">
                <a:latin typeface="Segoe UI"/>
                <a:cs typeface="Segoe UI"/>
              </a:rPr>
              <a:t>policy) </a:t>
            </a:r>
            <a:r>
              <a:rPr sz="600" b="1" i="1" spc="-5" dirty="0">
                <a:latin typeface="Segoe UI"/>
                <a:cs typeface="Segoe UI"/>
              </a:rPr>
              <a:t>again, the  </a:t>
            </a:r>
            <a:r>
              <a:rPr sz="600" b="1" i="1" dirty="0">
                <a:latin typeface="Segoe UI"/>
                <a:cs typeface="Segoe UI"/>
              </a:rPr>
              <a:t>Department believes </a:t>
            </a:r>
            <a:r>
              <a:rPr sz="600" b="1" i="1" spc="-5" dirty="0">
                <a:latin typeface="Segoe UI"/>
                <a:cs typeface="Segoe UI"/>
              </a:rPr>
              <a:t>that recipients should have the flexibility and  discretion </a:t>
            </a:r>
            <a:r>
              <a:rPr sz="600" b="1" i="1" dirty="0">
                <a:latin typeface="Segoe UI"/>
                <a:cs typeface="Segoe UI"/>
              </a:rPr>
              <a:t>to </a:t>
            </a:r>
            <a:r>
              <a:rPr sz="600" b="1" i="1" spc="-5" dirty="0">
                <a:latin typeface="Segoe UI"/>
                <a:cs typeface="Segoe UI"/>
              </a:rPr>
              <a:t>determine under what circumstances respondents  should </a:t>
            </a:r>
            <a:r>
              <a:rPr sz="600" b="1" i="1" dirty="0">
                <a:latin typeface="Segoe UI"/>
                <a:cs typeface="Segoe UI"/>
              </a:rPr>
              <a:t>be suspended or </a:t>
            </a:r>
            <a:r>
              <a:rPr sz="600" b="1" i="1" spc="-5" dirty="0">
                <a:latin typeface="Segoe UI"/>
                <a:cs typeface="Segoe UI"/>
              </a:rPr>
              <a:t>expelled from campus </a:t>
            </a:r>
            <a:r>
              <a:rPr sz="600" b="1" i="1" dirty="0">
                <a:latin typeface="Segoe UI"/>
                <a:cs typeface="Segoe UI"/>
              </a:rPr>
              <a:t>as a disciplinary  </a:t>
            </a:r>
            <a:r>
              <a:rPr sz="600" b="1" i="1" spc="-5" dirty="0">
                <a:latin typeface="Segoe UI"/>
                <a:cs typeface="Segoe UI"/>
              </a:rPr>
              <a:t>sanction,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whether that follows from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an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informal resolution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or after </a:t>
            </a:r>
            <a:r>
              <a:rPr sz="600" b="1" i="1" dirty="0">
                <a:latin typeface="Segoe UI"/>
                <a:cs typeface="Segoe UI"/>
              </a:rPr>
              <a:t>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determination of responsibility under the </a:t>
            </a:r>
            <a:r>
              <a:rPr sz="60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formal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grievance </a:t>
            </a:r>
            <a:r>
              <a:rPr sz="600" b="1" i="1" spc="-5" dirty="0">
                <a:latin typeface="Segoe UI"/>
                <a:cs typeface="Segoe UI"/>
              </a:rPr>
              <a:t> </a:t>
            </a:r>
            <a:r>
              <a:rPr sz="60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process</a:t>
            </a:r>
            <a:r>
              <a:rPr sz="600" b="1" i="1" spc="-5" dirty="0">
                <a:latin typeface="Segoe UI"/>
                <a:cs typeface="Segoe UI"/>
              </a:rPr>
              <a:t>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9845" y="5153659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30407.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68597" y="4042029"/>
            <a:ext cx="2392680" cy="1138555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13335">
              <a:lnSpc>
                <a:spcPts val="620"/>
              </a:lnSpc>
              <a:spcBef>
                <a:spcPts val="155"/>
              </a:spcBef>
            </a:pPr>
            <a:r>
              <a:rPr sz="550" i="1" spc="-5" dirty="0">
                <a:latin typeface="Segoe UI"/>
                <a:cs typeface="Segoe UI"/>
              </a:rPr>
              <a:t>Federal </a:t>
            </a:r>
            <a:r>
              <a:rPr sz="550" i="1" dirty="0">
                <a:latin typeface="Segoe UI"/>
                <a:cs typeface="Segoe UI"/>
              </a:rPr>
              <a:t>courts have </a:t>
            </a:r>
            <a:r>
              <a:rPr sz="550" i="1" spc="-5" dirty="0">
                <a:latin typeface="Segoe UI"/>
                <a:cs typeface="Segoe UI"/>
              </a:rPr>
              <a:t>considered </a:t>
            </a:r>
            <a:r>
              <a:rPr sz="550" i="1" dirty="0">
                <a:latin typeface="Segoe UI"/>
                <a:cs typeface="Segoe UI"/>
              </a:rPr>
              <a:t>a </a:t>
            </a:r>
            <a:r>
              <a:rPr sz="550" i="1" spc="-5" dirty="0">
                <a:latin typeface="Segoe UI"/>
                <a:cs typeface="Segoe UI"/>
              </a:rPr>
              <a:t>recipient’s </a:t>
            </a:r>
            <a:r>
              <a:rPr sz="550" i="1" dirty="0">
                <a:latin typeface="Segoe UI"/>
                <a:cs typeface="Segoe UI"/>
              </a:rPr>
              <a:t>duty not to be </a:t>
            </a:r>
            <a:r>
              <a:rPr sz="550" i="1" spc="-5" dirty="0">
                <a:latin typeface="Segoe UI"/>
                <a:cs typeface="Segoe UI"/>
              </a:rPr>
              <a:t>deliberately  </a:t>
            </a:r>
            <a:r>
              <a:rPr sz="550" i="1" dirty="0">
                <a:latin typeface="Segoe UI"/>
                <a:cs typeface="Segoe UI"/>
              </a:rPr>
              <a:t>indifferent by </a:t>
            </a:r>
            <a:r>
              <a:rPr sz="550" i="1" spc="-5" dirty="0">
                <a:latin typeface="Segoe UI"/>
                <a:cs typeface="Segoe UI"/>
              </a:rPr>
              <a:t>exposing </a:t>
            </a:r>
            <a:r>
              <a:rPr sz="550" i="1" dirty="0">
                <a:latin typeface="Segoe UI"/>
                <a:cs typeface="Segoe UI"/>
              </a:rPr>
              <a:t>potential victims to </a:t>
            </a:r>
            <a:r>
              <a:rPr sz="550" i="1" spc="-5" dirty="0">
                <a:latin typeface="Segoe UI"/>
                <a:cs typeface="Segoe UI"/>
              </a:rPr>
              <a:t>repeat misconduct of </a:t>
            </a:r>
            <a:r>
              <a:rPr sz="550" i="1" dirty="0">
                <a:latin typeface="Segoe UI"/>
                <a:cs typeface="Segoe UI"/>
              </a:rPr>
              <a:t>a </a:t>
            </a:r>
            <a:r>
              <a:rPr sz="550" i="1" spc="-5" dirty="0">
                <a:latin typeface="Segoe UI"/>
                <a:cs typeface="Segoe UI"/>
              </a:rPr>
              <a:t>respondent,  when considering what </a:t>
            </a:r>
            <a:r>
              <a:rPr sz="550" i="1" dirty="0">
                <a:latin typeface="Segoe UI"/>
                <a:cs typeface="Segoe UI"/>
              </a:rPr>
              <a:t>sanctions to impose against a particular </a:t>
            </a:r>
            <a:r>
              <a:rPr sz="550" i="1" spc="-5" dirty="0">
                <a:latin typeface="Segoe UI"/>
                <a:cs typeface="Segoe UI"/>
              </a:rPr>
              <a:t>respondent.  The Department declines </a:t>
            </a:r>
            <a:r>
              <a:rPr sz="550" i="1" dirty="0">
                <a:latin typeface="Segoe UI"/>
                <a:cs typeface="Segoe UI"/>
              </a:rPr>
              <a:t>to adopt a </a:t>
            </a:r>
            <a:r>
              <a:rPr sz="550" i="1" spc="-5" dirty="0">
                <a:latin typeface="Segoe UI"/>
                <a:cs typeface="Segoe UI"/>
              </a:rPr>
              <a:t>rule </a:t>
            </a:r>
            <a:r>
              <a:rPr sz="550" i="1" dirty="0">
                <a:latin typeface="Segoe UI"/>
                <a:cs typeface="Segoe UI"/>
              </a:rPr>
              <a:t>that would </a:t>
            </a:r>
            <a:r>
              <a:rPr sz="550" i="1" spc="-5" dirty="0">
                <a:latin typeface="Segoe UI"/>
                <a:cs typeface="Segoe UI"/>
              </a:rPr>
              <a:t>mandate suspension </a:t>
            </a:r>
            <a:r>
              <a:rPr sz="550" i="1" dirty="0">
                <a:latin typeface="Segoe UI"/>
                <a:cs typeface="Segoe UI"/>
              </a:rPr>
              <a:t>or  expulsion as the only appropriate sanction </a:t>
            </a:r>
            <a:r>
              <a:rPr sz="550" i="1" spc="-5" dirty="0">
                <a:latin typeface="Segoe UI"/>
                <a:cs typeface="Segoe UI"/>
              </a:rPr>
              <a:t>following </a:t>
            </a:r>
            <a:r>
              <a:rPr sz="550" i="1" dirty="0">
                <a:latin typeface="Segoe UI"/>
                <a:cs typeface="Segoe UI"/>
              </a:rPr>
              <a:t>a </a:t>
            </a:r>
            <a:r>
              <a:rPr sz="550" i="1" spc="-5" dirty="0">
                <a:latin typeface="Segoe UI"/>
                <a:cs typeface="Segoe UI"/>
              </a:rPr>
              <a:t>determination of  responsibility </a:t>
            </a:r>
            <a:r>
              <a:rPr sz="550" i="1" dirty="0">
                <a:latin typeface="Segoe UI"/>
                <a:cs typeface="Segoe UI"/>
              </a:rPr>
              <a:t>against a </a:t>
            </a:r>
            <a:r>
              <a:rPr sz="550" i="1" spc="-5" dirty="0">
                <a:latin typeface="Segoe UI"/>
                <a:cs typeface="Segoe UI"/>
              </a:rPr>
              <a:t>respondent; recipients deserve </a:t>
            </a:r>
            <a:r>
              <a:rPr sz="550" i="1" dirty="0">
                <a:latin typeface="Segoe UI"/>
                <a:cs typeface="Segoe UI"/>
              </a:rPr>
              <a:t>flexibility to</a:t>
            </a:r>
            <a:r>
              <a:rPr sz="550" i="1" spc="65" dirty="0">
                <a:latin typeface="Segoe UI"/>
                <a:cs typeface="Segoe UI"/>
              </a:rPr>
              <a:t> </a:t>
            </a:r>
            <a:r>
              <a:rPr sz="550" i="1" spc="-5" dirty="0">
                <a:latin typeface="Segoe UI"/>
                <a:cs typeface="Segoe UI"/>
              </a:rPr>
              <a:t>design</a:t>
            </a:r>
            <a:endParaRPr sz="550">
              <a:latin typeface="Segoe UI"/>
              <a:cs typeface="Segoe UI"/>
            </a:endParaRPr>
          </a:p>
          <a:p>
            <a:pPr marL="12700" marR="5080">
              <a:lnSpc>
                <a:spcPct val="94200"/>
              </a:lnSpc>
              <a:spcBef>
                <a:spcPts val="10"/>
              </a:spcBef>
            </a:pPr>
            <a:r>
              <a:rPr sz="550" i="1" dirty="0">
                <a:latin typeface="Segoe UI"/>
                <a:cs typeface="Segoe UI"/>
              </a:rPr>
              <a:t>sanctions that </a:t>
            </a:r>
            <a:r>
              <a:rPr sz="550" i="1" spc="-5" dirty="0">
                <a:latin typeface="Segoe UI"/>
                <a:cs typeface="Segoe UI"/>
              </a:rPr>
              <a:t>best reflect </a:t>
            </a:r>
            <a:r>
              <a:rPr sz="550" i="1" dirty="0">
                <a:latin typeface="Segoe UI"/>
                <a:cs typeface="Segoe UI"/>
              </a:rPr>
              <a:t>the </a:t>
            </a:r>
            <a:r>
              <a:rPr sz="550" i="1" spc="-5" dirty="0">
                <a:latin typeface="Segoe UI"/>
                <a:cs typeface="Segoe UI"/>
              </a:rPr>
              <a:t>needs </a:t>
            </a:r>
            <a:r>
              <a:rPr sz="550" i="1" dirty="0">
                <a:latin typeface="Segoe UI"/>
                <a:cs typeface="Segoe UI"/>
              </a:rPr>
              <a:t>and values </a:t>
            </a:r>
            <a:r>
              <a:rPr sz="550" i="1" spc="-5" dirty="0">
                <a:latin typeface="Segoe UI"/>
                <a:cs typeface="Segoe UI"/>
              </a:rPr>
              <a:t>of </a:t>
            </a:r>
            <a:r>
              <a:rPr sz="550" i="1" dirty="0">
                <a:latin typeface="Segoe UI"/>
                <a:cs typeface="Segoe UI"/>
              </a:rPr>
              <a:t>the </a:t>
            </a:r>
            <a:r>
              <a:rPr sz="550" i="1" spc="-5" dirty="0">
                <a:latin typeface="Segoe UI"/>
                <a:cs typeface="Segoe UI"/>
              </a:rPr>
              <a:t>recipient’s </a:t>
            </a:r>
            <a:r>
              <a:rPr sz="550" i="1" dirty="0">
                <a:latin typeface="Segoe UI"/>
                <a:cs typeface="Segoe UI"/>
              </a:rPr>
              <a:t>educational  </a:t>
            </a:r>
            <a:r>
              <a:rPr sz="550" i="1" spc="-5" dirty="0">
                <a:latin typeface="Segoe UI"/>
                <a:cs typeface="Segoe UI"/>
              </a:rPr>
              <a:t>mission </a:t>
            </a:r>
            <a:r>
              <a:rPr sz="550" i="1" dirty="0">
                <a:latin typeface="Segoe UI"/>
                <a:cs typeface="Segoe UI"/>
              </a:rPr>
              <a:t>and </a:t>
            </a:r>
            <a:r>
              <a:rPr sz="550" i="1" spc="-5" dirty="0">
                <a:latin typeface="Segoe UI"/>
                <a:cs typeface="Segoe UI"/>
              </a:rPr>
              <a:t>community, </a:t>
            </a:r>
            <a:r>
              <a:rPr sz="550" i="1" dirty="0">
                <a:latin typeface="Segoe UI"/>
                <a:cs typeface="Segoe UI"/>
              </a:rPr>
              <a:t>and that </a:t>
            </a:r>
            <a:r>
              <a:rPr sz="550" i="1" spc="-5" dirty="0">
                <a:latin typeface="Segoe UI"/>
                <a:cs typeface="Segoe UI"/>
              </a:rPr>
              <a:t>most appropriately address </a:t>
            </a:r>
            <a:r>
              <a:rPr sz="550" i="1" dirty="0">
                <a:latin typeface="Segoe UI"/>
                <a:cs typeface="Segoe UI"/>
              </a:rPr>
              <a:t>the unique  </a:t>
            </a:r>
            <a:r>
              <a:rPr sz="550" i="1" spc="-5" dirty="0">
                <a:latin typeface="Segoe UI"/>
                <a:cs typeface="Segoe UI"/>
              </a:rPr>
              <a:t>circumstances of each case. </a:t>
            </a:r>
            <a:r>
              <a:rPr sz="550" b="1" i="1" dirty="0">
                <a:latin typeface="Segoe UI"/>
                <a:cs typeface="Segoe UI"/>
              </a:rPr>
              <a:t>While </a:t>
            </a:r>
            <a:r>
              <a:rPr sz="550" b="1" i="1" spc="-5" dirty="0">
                <a:latin typeface="Segoe UI"/>
                <a:cs typeface="Segoe UI"/>
              </a:rPr>
              <a:t>Federal </a:t>
            </a:r>
            <a:r>
              <a:rPr sz="550" b="1" i="1" dirty="0">
                <a:latin typeface="Segoe UI"/>
                <a:cs typeface="Segoe UI"/>
              </a:rPr>
              <a:t>courts have found </a:t>
            </a:r>
            <a:r>
              <a:rPr sz="550" b="1" i="1" spc="-5" dirty="0">
                <a:latin typeface="Segoe UI"/>
                <a:cs typeface="Segoe UI"/>
              </a:rPr>
              <a:t>recipients to  be deliberately indifferent where </a:t>
            </a:r>
            <a:r>
              <a:rPr sz="550" b="1" i="1" dirty="0">
                <a:latin typeface="Segoe UI"/>
                <a:cs typeface="Segoe UI"/>
              </a:rPr>
              <a:t>the </a:t>
            </a:r>
            <a:r>
              <a:rPr sz="550" b="1" i="1" spc="-5" dirty="0">
                <a:latin typeface="Segoe UI"/>
                <a:cs typeface="Segoe UI"/>
              </a:rPr>
              <a:t>recipient failed to </a:t>
            </a:r>
            <a:r>
              <a:rPr sz="550" b="1" i="1" spc="-10" dirty="0">
                <a:latin typeface="Segoe UI"/>
                <a:cs typeface="Segoe UI"/>
              </a:rPr>
              <a:t>take </a:t>
            </a:r>
            <a:r>
              <a:rPr sz="550" b="1" i="1" spc="-5" dirty="0">
                <a:latin typeface="Segoe UI"/>
                <a:cs typeface="Segoe UI"/>
              </a:rPr>
              <a:t>measures  to avoid </a:t>
            </a:r>
            <a:r>
              <a:rPr sz="550" b="1" i="1" dirty="0">
                <a:latin typeface="Segoe UI"/>
                <a:cs typeface="Segoe UI"/>
              </a:rPr>
              <a:t>subjecting </a:t>
            </a:r>
            <a:r>
              <a:rPr sz="550" b="1" i="1" spc="-5" dirty="0">
                <a:latin typeface="Segoe UI"/>
                <a:cs typeface="Segoe UI"/>
              </a:rPr>
              <a:t>students to discrimination </a:t>
            </a:r>
            <a:r>
              <a:rPr sz="550" b="1" i="1" dirty="0">
                <a:latin typeface="Segoe UI"/>
                <a:cs typeface="Segoe UI"/>
              </a:rPr>
              <a:t>in light </a:t>
            </a:r>
            <a:r>
              <a:rPr sz="550" b="1" i="1" spc="-10" dirty="0">
                <a:latin typeface="Segoe UI"/>
                <a:cs typeface="Segoe UI"/>
              </a:rPr>
              <a:t>of </a:t>
            </a:r>
            <a:r>
              <a:rPr sz="550" b="1" i="1" spc="-5" dirty="0">
                <a:latin typeface="Segoe UI"/>
                <a:cs typeface="Segoe UI"/>
              </a:rPr>
              <a:t>known  circumstances that </a:t>
            </a:r>
            <a:r>
              <a:rPr sz="550" b="1" i="1" dirty="0">
                <a:latin typeface="Segoe UI"/>
                <a:cs typeface="Segoe UI"/>
              </a:rPr>
              <a:t>included a </a:t>
            </a:r>
            <a:r>
              <a:rPr sz="550" b="1" i="1" spc="-10" dirty="0">
                <a:latin typeface="Segoe UI"/>
                <a:cs typeface="Segoe UI"/>
              </a:rPr>
              <a:t>respondent’s </a:t>
            </a:r>
            <a:r>
              <a:rPr sz="550" b="1" i="1" spc="-5" dirty="0">
                <a:latin typeface="Segoe UI"/>
                <a:cs typeface="Segoe UI"/>
              </a:rPr>
              <a:t>prior sexual misconduct,  </a:t>
            </a:r>
            <a:r>
              <a:rPr sz="550" b="1" i="1" dirty="0">
                <a:latin typeface="Segoe UI"/>
                <a:cs typeface="Segoe UI"/>
              </a:rPr>
              <a:t>courts have </a:t>
            </a:r>
            <a:r>
              <a:rPr sz="550" b="1" i="1" spc="-5" dirty="0">
                <a:latin typeface="Segoe UI"/>
                <a:cs typeface="Segoe UI"/>
              </a:rPr>
              <a:t>also emphasized that </a:t>
            </a:r>
            <a:r>
              <a:rPr sz="550" b="1" i="1" dirty="0">
                <a:latin typeface="Segoe UI"/>
                <a:cs typeface="Segoe UI"/>
              </a:rPr>
              <a:t>the </a:t>
            </a:r>
            <a:r>
              <a:rPr sz="550" b="1" i="1" spc="-5" dirty="0">
                <a:latin typeface="Segoe UI"/>
                <a:cs typeface="Segoe UI"/>
              </a:rPr>
              <a:t>deliberate indifference standard </a:t>
            </a:r>
            <a:r>
              <a:rPr sz="550" b="1" i="1" dirty="0">
                <a:latin typeface="Segoe UI"/>
                <a:cs typeface="Segoe UI"/>
              </a:rPr>
              <a:t>is  </a:t>
            </a:r>
            <a:r>
              <a:rPr sz="550" b="1" i="1" spc="-5" dirty="0">
                <a:latin typeface="Segoe UI"/>
                <a:cs typeface="Segoe UI"/>
              </a:rPr>
              <a:t>not </a:t>
            </a:r>
            <a:r>
              <a:rPr sz="550" b="1" i="1" dirty="0">
                <a:latin typeface="Segoe UI"/>
                <a:cs typeface="Segoe UI"/>
              </a:rPr>
              <a:t>intended </a:t>
            </a:r>
            <a:r>
              <a:rPr sz="550" b="1" i="1" spc="-5" dirty="0">
                <a:latin typeface="Segoe UI"/>
                <a:cs typeface="Segoe UI"/>
              </a:rPr>
              <a:t>to imply that </a:t>
            </a:r>
            <a:r>
              <a:rPr sz="550" b="1" i="1" dirty="0">
                <a:latin typeface="Segoe UI"/>
                <a:cs typeface="Segoe UI"/>
              </a:rPr>
              <a:t>a </a:t>
            </a:r>
            <a:r>
              <a:rPr sz="550" b="1" i="1" spc="-5" dirty="0">
                <a:latin typeface="Segoe UI"/>
                <a:cs typeface="Segoe UI"/>
              </a:rPr>
              <a:t>school must </a:t>
            </a:r>
            <a:r>
              <a:rPr sz="550" b="1" i="1" dirty="0">
                <a:latin typeface="Segoe UI"/>
                <a:cs typeface="Segoe UI"/>
              </a:rPr>
              <a:t>suspend </a:t>
            </a:r>
            <a:r>
              <a:rPr sz="550" b="1" i="1" spc="-5" dirty="0">
                <a:latin typeface="Segoe UI"/>
                <a:cs typeface="Segoe UI"/>
              </a:rPr>
              <a:t>or </a:t>
            </a:r>
            <a:r>
              <a:rPr sz="550" b="1" i="1" dirty="0">
                <a:latin typeface="Segoe UI"/>
                <a:cs typeface="Segoe UI"/>
              </a:rPr>
              <a:t>expel</a:t>
            </a:r>
            <a:r>
              <a:rPr sz="550" b="1" i="1" spc="20" dirty="0">
                <a:latin typeface="Segoe UI"/>
                <a:cs typeface="Segoe UI"/>
              </a:rPr>
              <a:t> </a:t>
            </a:r>
            <a:r>
              <a:rPr sz="550" b="1" i="1" spc="5" dirty="0">
                <a:latin typeface="Segoe UI"/>
                <a:cs typeface="Segoe UI"/>
              </a:rPr>
              <a:t>every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68597" y="5149723"/>
            <a:ext cx="1756410" cy="10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50" b="1" i="1" spc="-5" dirty="0">
                <a:latin typeface="Segoe UI"/>
                <a:cs typeface="Segoe UI"/>
              </a:rPr>
              <a:t>respondent </a:t>
            </a:r>
            <a:r>
              <a:rPr sz="550" b="1" i="1" dirty="0">
                <a:latin typeface="Segoe UI"/>
                <a:cs typeface="Segoe UI"/>
              </a:rPr>
              <a:t>found </a:t>
            </a:r>
            <a:r>
              <a:rPr sz="550" b="1" i="1" spc="-5" dirty="0">
                <a:latin typeface="Segoe UI"/>
                <a:cs typeface="Segoe UI"/>
              </a:rPr>
              <a:t>responsible for sexual</a:t>
            </a:r>
            <a:r>
              <a:rPr sz="550" b="1" i="1" spc="55" dirty="0">
                <a:latin typeface="Segoe UI"/>
                <a:cs typeface="Segoe UI"/>
              </a:rPr>
              <a:t> </a:t>
            </a:r>
            <a:r>
              <a:rPr sz="550" b="1" i="1" spc="-5" dirty="0">
                <a:latin typeface="Segoe UI"/>
                <a:cs typeface="Segoe UI"/>
              </a:rPr>
              <a:t>harassment.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01665" y="5205475"/>
            <a:ext cx="29654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i="1" spc="5" dirty="0">
                <a:latin typeface="Calibri"/>
                <a:cs typeface="Calibri"/>
              </a:rPr>
              <a:t>Id</a:t>
            </a:r>
            <a:r>
              <a:rPr sz="400" spc="5" dirty="0">
                <a:latin typeface="Calibri"/>
                <a:cs typeface="Calibri"/>
              </a:rPr>
              <a:t>. at</a:t>
            </a:r>
            <a:r>
              <a:rPr sz="400" spc="-55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30407.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6431279"/>
            <a:ext cx="803147" cy="1580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18619"/>
            <a:ext cx="589203" cy="11930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descr="NASPA Title IX Training Certificate."/>
          <p:cNvSpPr/>
          <p:nvPr/>
        </p:nvSpPr>
        <p:spPr>
          <a:xfrm>
            <a:off x="553212" y="7603020"/>
            <a:ext cx="300228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09467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825"/>
                </a:lnTo>
                <a:lnTo>
                  <a:pt x="582141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180896" y="7132066"/>
            <a:ext cx="1445895" cy="3448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79375" marR="5080" indent="-67310">
              <a:lnSpc>
                <a:spcPts val="1190"/>
              </a:lnSpc>
              <a:spcBef>
                <a:spcPts val="250"/>
              </a:spcBef>
            </a:pPr>
            <a:r>
              <a:rPr sz="1100" spc="-5" dirty="0">
                <a:latin typeface="Segoe UI"/>
                <a:cs typeface="Segoe UI"/>
              </a:rPr>
              <a:t>Special Issue Highlight:  Bias, Impartiality,</a:t>
            </a:r>
            <a:r>
              <a:rPr sz="1100" spc="-25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Etc.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07282" y="6772782"/>
            <a:ext cx="2120900" cy="95504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ctr">
              <a:lnSpc>
                <a:spcPct val="103299"/>
              </a:lnSpc>
              <a:spcBef>
                <a:spcPts val="75"/>
              </a:spcBef>
            </a:pPr>
            <a:r>
              <a:rPr sz="600" i="1" dirty="0">
                <a:latin typeface="Segoe UI"/>
                <a:cs typeface="Segoe UI"/>
              </a:rPr>
              <a:t>All </a:t>
            </a:r>
            <a:r>
              <a:rPr sz="600" i="1" spc="-5" dirty="0">
                <a:latin typeface="Segoe UI"/>
                <a:cs typeface="Segoe UI"/>
              </a:rPr>
              <a:t>who implement </a:t>
            </a:r>
            <a:r>
              <a:rPr sz="600" i="1" dirty="0">
                <a:latin typeface="Segoe UI"/>
                <a:cs typeface="Segoe UI"/>
              </a:rPr>
              <a:t>informal </a:t>
            </a:r>
            <a:r>
              <a:rPr sz="600" i="1" spc="-5" dirty="0">
                <a:latin typeface="Segoe UI"/>
                <a:cs typeface="Segoe UI"/>
              </a:rPr>
              <a:t>processes should </a:t>
            </a:r>
            <a:r>
              <a:rPr sz="600" i="1" dirty="0">
                <a:latin typeface="Segoe UI"/>
                <a:cs typeface="Segoe UI"/>
              </a:rPr>
              <a:t>serve in </a:t>
            </a:r>
            <a:r>
              <a:rPr sz="600" i="1" spc="-5" dirty="0">
                <a:latin typeface="Segoe UI"/>
                <a:cs typeface="Segoe UI"/>
              </a:rPr>
              <a:t>their</a:t>
            </a:r>
            <a:r>
              <a:rPr sz="600" i="1" spc="-90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roles  impartially.</a:t>
            </a:r>
            <a:endParaRPr sz="600">
              <a:latin typeface="Segoe UI"/>
              <a:cs typeface="Segoe UI"/>
            </a:endParaRPr>
          </a:p>
          <a:p>
            <a:pPr marL="1905" algn="ctr">
              <a:lnSpc>
                <a:spcPct val="100000"/>
              </a:lnSpc>
              <a:spcBef>
                <a:spcPts val="250"/>
              </a:spcBef>
            </a:pPr>
            <a:r>
              <a:rPr sz="600" i="1" dirty="0">
                <a:latin typeface="Segoe UI"/>
                <a:cs typeface="Segoe UI"/>
              </a:rPr>
              <a:t>All </a:t>
            </a:r>
            <a:r>
              <a:rPr sz="600" i="1" spc="-5" dirty="0">
                <a:latin typeface="Segoe UI"/>
                <a:cs typeface="Segoe UI"/>
              </a:rPr>
              <a:t>Title IX personnel should</a:t>
            </a:r>
            <a:r>
              <a:rPr sz="600" i="1" spc="-40" dirty="0">
                <a:latin typeface="Segoe UI"/>
                <a:cs typeface="Segoe UI"/>
              </a:rPr>
              <a:t> </a:t>
            </a:r>
            <a:r>
              <a:rPr sz="600" i="1" dirty="0">
                <a:latin typeface="Segoe UI"/>
                <a:cs typeface="Segoe UI"/>
              </a:rPr>
              <a:t>avoid</a:t>
            </a:r>
            <a:endParaRPr sz="600">
              <a:latin typeface="Segoe UI"/>
              <a:cs typeface="Segoe UI"/>
            </a:endParaRPr>
          </a:p>
          <a:p>
            <a:pPr marL="751840" indent="-5334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752475" algn="l"/>
              </a:tabLst>
            </a:pPr>
            <a:r>
              <a:rPr sz="600" i="1" spc="-5" dirty="0">
                <a:latin typeface="Segoe UI"/>
                <a:cs typeface="Segoe UI"/>
              </a:rPr>
              <a:t>prejudgment of</a:t>
            </a:r>
            <a:r>
              <a:rPr sz="600" i="1" spc="-15" dirty="0">
                <a:latin typeface="Segoe UI"/>
                <a:cs typeface="Segoe UI"/>
              </a:rPr>
              <a:t> </a:t>
            </a:r>
            <a:r>
              <a:rPr sz="600" i="1" dirty="0">
                <a:latin typeface="Segoe UI"/>
                <a:cs typeface="Segoe UI"/>
              </a:rPr>
              <a:t>facts</a:t>
            </a:r>
            <a:endParaRPr sz="600">
              <a:latin typeface="Segoe UI"/>
              <a:cs typeface="Segoe UI"/>
            </a:endParaRPr>
          </a:p>
          <a:p>
            <a:pPr marL="939165" lvl="1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939800" algn="l"/>
              </a:tabLst>
            </a:pPr>
            <a:r>
              <a:rPr sz="600" i="1" spc="-5" dirty="0">
                <a:latin typeface="Segoe UI"/>
                <a:cs typeface="Segoe UI"/>
              </a:rPr>
              <a:t>prejudice</a:t>
            </a:r>
            <a:endParaRPr sz="600">
              <a:latin typeface="Segoe UI"/>
              <a:cs typeface="Segoe UI"/>
            </a:endParaRPr>
          </a:p>
          <a:p>
            <a:pPr marL="78232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782955" algn="l"/>
              </a:tabLst>
            </a:pPr>
            <a:r>
              <a:rPr sz="600" i="1" spc="-5" dirty="0">
                <a:latin typeface="Segoe UI"/>
                <a:cs typeface="Segoe UI"/>
              </a:rPr>
              <a:t>conflicts of</a:t>
            </a:r>
            <a:r>
              <a:rPr sz="600" i="1" spc="-30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interest</a:t>
            </a:r>
            <a:endParaRPr sz="600">
              <a:latin typeface="Segoe UI"/>
              <a:cs typeface="Segoe UI"/>
            </a:endParaRPr>
          </a:p>
          <a:p>
            <a:pPr marL="1021715" lvl="1" indent="-5334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022350" algn="l"/>
              </a:tabLst>
            </a:pPr>
            <a:r>
              <a:rPr sz="600" i="1" dirty="0">
                <a:latin typeface="Segoe UI"/>
                <a:cs typeface="Segoe UI"/>
              </a:rPr>
              <a:t>bias</a:t>
            </a:r>
            <a:endParaRPr sz="600">
              <a:latin typeface="Segoe UI"/>
              <a:cs typeface="Segoe UI"/>
            </a:endParaRPr>
          </a:p>
          <a:p>
            <a:pPr marL="845185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845185" algn="l"/>
              </a:tabLst>
            </a:pPr>
            <a:r>
              <a:rPr sz="600" i="1" spc="-5" dirty="0">
                <a:latin typeface="Segoe UI"/>
                <a:cs typeface="Segoe UI"/>
              </a:rPr>
              <a:t>sex</a:t>
            </a:r>
            <a:r>
              <a:rPr sz="600" i="1" spc="-15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stereotypes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3714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133	134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135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136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7C52FDBB-D368-46F8-89FA-5F5C1188800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0552" y="1594205"/>
            <a:ext cx="2043430" cy="601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500"/>
              </a:lnSpc>
              <a:spcBef>
                <a:spcPts val="100"/>
              </a:spcBef>
            </a:pPr>
            <a:r>
              <a:rPr sz="1100" b="1" spc="-10" dirty="0">
                <a:latin typeface="Segoe UI"/>
                <a:cs typeface="Segoe UI"/>
              </a:rPr>
              <a:t>Remember, </a:t>
            </a:r>
            <a:r>
              <a:rPr sz="1100" b="1" spc="-5" dirty="0">
                <a:latin typeface="Segoe UI"/>
                <a:cs typeface="Segoe UI"/>
              </a:rPr>
              <a:t>you have </a:t>
            </a:r>
            <a:r>
              <a:rPr sz="1100" b="1" dirty="0">
                <a:latin typeface="Segoe UI"/>
                <a:cs typeface="Segoe UI"/>
              </a:rPr>
              <a:t>no</a:t>
            </a:r>
            <a:r>
              <a:rPr sz="1100" b="1" spc="-50" dirty="0">
                <a:latin typeface="Segoe UI"/>
                <a:cs typeface="Segoe UI"/>
              </a:rPr>
              <a:t> </a:t>
            </a:r>
            <a:r>
              <a:rPr sz="1100" b="1" spc="-15" dirty="0">
                <a:latin typeface="Segoe UI"/>
                <a:cs typeface="Segoe UI"/>
              </a:rPr>
              <a:t>“side”  </a:t>
            </a:r>
            <a:r>
              <a:rPr sz="1100" b="1" spc="-5" dirty="0">
                <a:latin typeface="Segoe UI"/>
                <a:cs typeface="Segoe UI"/>
              </a:rPr>
              <a:t>other than the integrity </a:t>
            </a:r>
            <a:r>
              <a:rPr sz="1100" b="1" spc="-10" dirty="0">
                <a:latin typeface="Segoe UI"/>
                <a:cs typeface="Segoe UI"/>
              </a:rPr>
              <a:t>of </a:t>
            </a:r>
            <a:r>
              <a:rPr sz="1100" b="1" spc="-5" dirty="0">
                <a:latin typeface="Segoe UI"/>
                <a:cs typeface="Segoe UI"/>
              </a:rPr>
              <a:t>the  process.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1129283"/>
            <a:ext cx="803148" cy="158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16699"/>
            <a:ext cx="589248" cy="1192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 descr="NASPA Title IX Training Certificate."/>
          <p:cNvSpPr/>
          <p:nvPr/>
        </p:nvSpPr>
        <p:spPr>
          <a:xfrm>
            <a:off x="3639311" y="2301036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07394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977"/>
                </a:lnTo>
                <a:lnTo>
                  <a:pt x="582147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93590" y="1702688"/>
            <a:ext cx="1753870" cy="344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100"/>
              </a:spcBef>
            </a:pPr>
            <a:r>
              <a:rPr sz="1100" spc="-5" dirty="0">
                <a:latin typeface="Segoe UI"/>
                <a:cs typeface="Segoe UI"/>
              </a:rPr>
              <a:t>Mediator’s Introduction</a:t>
            </a:r>
            <a:r>
              <a:rPr sz="1100" spc="-2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and</a:t>
            </a:r>
            <a:endParaRPr sz="1100">
              <a:latin typeface="Segoe UI"/>
              <a:cs typeface="Segoe UI"/>
            </a:endParaRPr>
          </a:p>
          <a:p>
            <a:pPr marL="32384">
              <a:lnSpc>
                <a:spcPts val="1255"/>
              </a:lnSpc>
            </a:pPr>
            <a:r>
              <a:rPr sz="1100" dirty="0">
                <a:latin typeface="Segoe UI"/>
                <a:cs typeface="Segoe UI"/>
              </a:rPr>
              <a:t>Scenario </a:t>
            </a:r>
            <a:r>
              <a:rPr sz="1100" spc="-5" dirty="0">
                <a:latin typeface="Segoe UI"/>
                <a:cs typeface="Segoe UI"/>
              </a:rPr>
              <a:t>#1</a:t>
            </a:r>
            <a:r>
              <a:rPr sz="1100" spc="-70" dirty="0">
                <a:latin typeface="Segoe UI"/>
                <a:cs typeface="Segoe UI"/>
              </a:rPr>
              <a:t> </a:t>
            </a:r>
            <a:r>
              <a:rPr sz="1100" dirty="0">
                <a:latin typeface="Segoe UI"/>
                <a:cs typeface="Segoe UI"/>
              </a:rPr>
              <a:t>Demonstration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35221" y="2278507"/>
            <a:ext cx="1231900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15" dirty="0">
                <a:solidFill>
                  <a:srgbClr val="FF0000"/>
                </a:solidFill>
                <a:latin typeface="Segoe UI"/>
                <a:cs typeface="Segoe UI"/>
              </a:rPr>
              <a:t>WE NEED 4</a:t>
            </a:r>
            <a:r>
              <a:rPr sz="800" spc="-60" dirty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800" spc="10" dirty="0">
                <a:solidFill>
                  <a:srgbClr val="FF0000"/>
                </a:solidFill>
                <a:latin typeface="Segoe UI"/>
                <a:cs typeface="Segoe UI"/>
              </a:rPr>
              <a:t>VOLUNTEERS!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" name="object 12" descr="Mediator's Introduction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1939" y="4029278"/>
            <a:ext cx="1863725" cy="10147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Welcome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dirty="0">
                <a:latin typeface="Segoe UI"/>
                <a:cs typeface="Segoe UI"/>
              </a:rPr>
              <a:t>Overview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Process and </a:t>
            </a:r>
            <a:r>
              <a:rPr sz="650" spc="-10" dirty="0">
                <a:latin typeface="Segoe UI"/>
                <a:cs typeface="Segoe UI"/>
              </a:rPr>
              <a:t>Role of </a:t>
            </a:r>
            <a:r>
              <a:rPr sz="650" spc="-5" dirty="0">
                <a:latin typeface="Segoe UI"/>
                <a:cs typeface="Segoe UI"/>
              </a:rPr>
              <a:t>the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Mediator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Voluntariness of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Confidentiality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Neutrality </a:t>
            </a:r>
            <a:r>
              <a:rPr sz="650" spc="-5" dirty="0">
                <a:latin typeface="Segoe UI"/>
                <a:cs typeface="Segoe UI"/>
              </a:rPr>
              <a:t>and Impartiality </a:t>
            </a:r>
            <a:r>
              <a:rPr sz="650" spc="-10" dirty="0">
                <a:latin typeface="Segoe UI"/>
                <a:cs typeface="Segoe UI"/>
              </a:rPr>
              <a:t>of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Mediation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Structure of </a:t>
            </a:r>
            <a:r>
              <a:rPr sz="650" spc="-5" dirty="0">
                <a:latin typeface="Segoe UI"/>
                <a:cs typeface="Segoe UI"/>
              </a:rPr>
              <a:t>this </a:t>
            </a:r>
            <a:r>
              <a:rPr sz="650" spc="-10" dirty="0">
                <a:latin typeface="Segoe UI"/>
                <a:cs typeface="Segoe UI"/>
              </a:rPr>
              <a:t>Mediation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Session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Answer Questions and Confirm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Participation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6724" y="3825620"/>
            <a:ext cx="13646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Mediator’s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Introduction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75942" y="5210682"/>
            <a:ext cx="546100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spc="5" dirty="0">
                <a:latin typeface="Calibri"/>
                <a:cs typeface="Calibri"/>
              </a:rPr>
              <a:t>www.mwi.org</a:t>
            </a:r>
            <a:r>
              <a:rPr sz="400" spc="-6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(adapted)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8" name="object 18" descr="How Mediations Work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612007" y="3970128"/>
            <a:ext cx="2580640" cy="125222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Planning and the Preliminary</a:t>
            </a:r>
            <a:r>
              <a:rPr sz="600" spc="2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Meetings</a:t>
            </a:r>
            <a:endParaRPr sz="600">
              <a:latin typeface="Segoe UI"/>
              <a:cs typeface="Segoe UI"/>
            </a:endParaRPr>
          </a:p>
          <a:p>
            <a:pPr marL="170815" marR="5080" lvl="1" indent="-53340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Before mediation </a:t>
            </a:r>
            <a:r>
              <a:rPr sz="500" dirty="0">
                <a:latin typeface="Segoe UI"/>
                <a:cs typeface="Segoe UI"/>
              </a:rPr>
              <a:t>begins, 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helps the parties decide when and </a:t>
            </a:r>
            <a:r>
              <a:rPr sz="500" spc="-5" dirty="0">
                <a:latin typeface="Segoe UI"/>
                <a:cs typeface="Segoe UI"/>
              </a:rPr>
              <a:t>where to  </a:t>
            </a:r>
            <a:r>
              <a:rPr sz="500" dirty="0">
                <a:latin typeface="Segoe UI"/>
                <a:cs typeface="Segoe UI"/>
              </a:rPr>
              <a:t>meet, for how long, and who </a:t>
            </a:r>
            <a:r>
              <a:rPr sz="500" spc="-5" dirty="0">
                <a:latin typeface="Segoe UI"/>
                <a:cs typeface="Segoe UI"/>
              </a:rPr>
              <a:t>will </a:t>
            </a:r>
            <a:r>
              <a:rPr sz="500" dirty="0">
                <a:latin typeface="Segoe UI"/>
                <a:cs typeface="Segoe UI"/>
              </a:rPr>
              <a:t>be </a:t>
            </a:r>
            <a:r>
              <a:rPr sz="500" spc="-5" dirty="0">
                <a:latin typeface="Segoe UI"/>
                <a:cs typeface="Segoe UI"/>
              </a:rPr>
              <a:t>there.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also </a:t>
            </a:r>
            <a:r>
              <a:rPr sz="500" dirty="0">
                <a:latin typeface="Segoe UI"/>
                <a:cs typeface="Segoe UI"/>
              </a:rPr>
              <a:t>conducts a preliminary  </a:t>
            </a:r>
            <a:r>
              <a:rPr sz="500" spc="-5" dirty="0">
                <a:latin typeface="Segoe UI"/>
                <a:cs typeface="Segoe UI"/>
              </a:rPr>
              <a:t>meeting with each </a:t>
            </a:r>
            <a:r>
              <a:rPr sz="500" dirty="0">
                <a:latin typeface="Segoe UI"/>
                <a:cs typeface="Segoe UI"/>
              </a:rPr>
              <a:t>party</a:t>
            </a:r>
            <a:r>
              <a:rPr sz="500" spc="5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separately.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Mediator’s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Introduction</a:t>
            </a:r>
            <a:endParaRPr sz="600">
              <a:latin typeface="Segoe UI"/>
              <a:cs typeface="Segoe UI"/>
            </a:endParaRPr>
          </a:p>
          <a:p>
            <a:pPr marL="170815" marR="75565" lvl="1" indent="-53340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the parties </a:t>
            </a:r>
            <a:r>
              <a:rPr sz="500" spc="-5" dirty="0">
                <a:latin typeface="Segoe UI"/>
                <a:cs typeface="Segoe UI"/>
              </a:rPr>
              <a:t>gathered </a:t>
            </a:r>
            <a:r>
              <a:rPr sz="500" dirty="0">
                <a:latin typeface="Segoe UI"/>
                <a:cs typeface="Segoe UI"/>
              </a:rPr>
              <a:t>together </a:t>
            </a:r>
            <a:r>
              <a:rPr sz="500" spc="-5" dirty="0">
                <a:latin typeface="Segoe UI"/>
                <a:cs typeface="Segoe UI"/>
              </a:rPr>
              <a:t>in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same room,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introduces </a:t>
            </a:r>
            <a:r>
              <a:rPr sz="500" dirty="0">
                <a:latin typeface="Segoe UI"/>
                <a:cs typeface="Segoe UI"/>
              </a:rPr>
              <a:t>the  </a:t>
            </a:r>
            <a:r>
              <a:rPr sz="500" spc="-5" dirty="0">
                <a:latin typeface="Segoe UI"/>
                <a:cs typeface="Segoe UI"/>
              </a:rPr>
              <a:t>participants, outlines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mediation process, lays </a:t>
            </a:r>
            <a:r>
              <a:rPr sz="500" dirty="0">
                <a:latin typeface="Segoe UI"/>
                <a:cs typeface="Segoe UI"/>
              </a:rPr>
              <a:t>out the ground rules, answers  questions, and </a:t>
            </a:r>
            <a:r>
              <a:rPr sz="500" spc="-5" dirty="0">
                <a:latin typeface="Segoe UI"/>
                <a:cs typeface="Segoe UI"/>
              </a:rPr>
              <a:t>emphasizes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goal </a:t>
            </a:r>
            <a:r>
              <a:rPr sz="500" dirty="0">
                <a:latin typeface="Segoe UI"/>
                <a:cs typeface="Segoe UI"/>
              </a:rPr>
              <a:t>for the mediation—to </a:t>
            </a:r>
            <a:r>
              <a:rPr sz="500" spc="-5" dirty="0">
                <a:latin typeface="Segoe UI"/>
                <a:cs typeface="Segoe UI"/>
              </a:rPr>
              <a:t>reach an</a:t>
            </a:r>
            <a:r>
              <a:rPr sz="500" spc="8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agreement.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Opening </a:t>
            </a:r>
            <a:r>
              <a:rPr sz="600" spc="-10" dirty="0">
                <a:latin typeface="Segoe UI"/>
                <a:cs typeface="Segoe UI"/>
              </a:rPr>
              <a:t>Remarks </a:t>
            </a:r>
            <a:r>
              <a:rPr sz="600" spc="-5" dirty="0">
                <a:latin typeface="Segoe UI"/>
                <a:cs typeface="Segoe UI"/>
              </a:rPr>
              <a:t>by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Parties</a:t>
            </a:r>
            <a:endParaRPr sz="600">
              <a:latin typeface="Segoe UI"/>
              <a:cs typeface="Segoe UI"/>
            </a:endParaRPr>
          </a:p>
          <a:p>
            <a:pPr marL="170815" marR="59055" lvl="1" indent="-53340" algn="just">
              <a:lnSpc>
                <a:spcPct val="114999"/>
              </a:lnSpc>
              <a:spcBef>
                <a:spcPts val="130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Following the mediator’s </a:t>
            </a:r>
            <a:r>
              <a:rPr sz="500" spc="-5" dirty="0">
                <a:latin typeface="Segoe UI"/>
                <a:cs typeface="Segoe UI"/>
              </a:rPr>
              <a:t>introduction, each </a:t>
            </a:r>
            <a:r>
              <a:rPr sz="500" dirty="0">
                <a:latin typeface="Segoe UI"/>
                <a:cs typeface="Segoe UI"/>
              </a:rPr>
              <a:t>side </a:t>
            </a:r>
            <a:r>
              <a:rPr sz="500" spc="-5" dirty="0">
                <a:latin typeface="Segoe UI"/>
                <a:cs typeface="Segoe UI"/>
              </a:rPr>
              <a:t>is </a:t>
            </a:r>
            <a:r>
              <a:rPr sz="500" dirty="0">
                <a:latin typeface="Segoe UI"/>
                <a:cs typeface="Segoe UI"/>
              </a:rPr>
              <a:t>given </a:t>
            </a:r>
            <a:r>
              <a:rPr sz="500" spc="-5" dirty="0">
                <a:latin typeface="Segoe UI"/>
                <a:cs typeface="Segoe UI"/>
              </a:rPr>
              <a:t>an </a:t>
            </a:r>
            <a:r>
              <a:rPr sz="500" dirty="0">
                <a:latin typeface="Segoe UI"/>
                <a:cs typeface="Segoe UI"/>
              </a:rPr>
              <a:t>opportunity </a:t>
            </a:r>
            <a:r>
              <a:rPr sz="500" spc="-5" dirty="0">
                <a:latin typeface="Segoe UI"/>
                <a:cs typeface="Segoe UI"/>
              </a:rPr>
              <a:t>to </a:t>
            </a:r>
            <a:r>
              <a:rPr sz="500" dirty="0">
                <a:latin typeface="Segoe UI"/>
                <a:cs typeface="Segoe UI"/>
              </a:rPr>
              <a:t>present  </a:t>
            </a:r>
            <a:r>
              <a:rPr sz="500" spc="-5" dirty="0">
                <a:latin typeface="Segoe UI"/>
                <a:cs typeface="Segoe UI"/>
              </a:rPr>
              <a:t>its </a:t>
            </a:r>
            <a:r>
              <a:rPr sz="500" dirty="0">
                <a:latin typeface="Segoe UI"/>
                <a:cs typeface="Segoe UI"/>
              </a:rPr>
              <a:t>view </a:t>
            </a:r>
            <a:r>
              <a:rPr sz="500" spc="-5" dirty="0">
                <a:latin typeface="Segoe UI"/>
                <a:cs typeface="Segoe UI"/>
              </a:rPr>
              <a:t>of </a:t>
            </a:r>
            <a:r>
              <a:rPr sz="500" dirty="0">
                <a:latin typeface="Segoe UI"/>
                <a:cs typeface="Segoe UI"/>
              </a:rPr>
              <a:t>the dispute </a:t>
            </a:r>
            <a:r>
              <a:rPr sz="500" spc="-5" dirty="0">
                <a:latin typeface="Segoe UI"/>
                <a:cs typeface="Segoe UI"/>
              </a:rPr>
              <a:t>without </a:t>
            </a:r>
            <a:r>
              <a:rPr sz="500" dirty="0">
                <a:latin typeface="Segoe UI"/>
                <a:cs typeface="Segoe UI"/>
              </a:rPr>
              <a:t>interruption. </a:t>
            </a:r>
            <a:r>
              <a:rPr sz="500" spc="-5" dirty="0">
                <a:latin typeface="Segoe UI"/>
                <a:cs typeface="Segoe UI"/>
              </a:rPr>
              <a:t>In addition, </a:t>
            </a:r>
            <a:r>
              <a:rPr sz="500" dirty="0">
                <a:latin typeface="Segoe UI"/>
                <a:cs typeface="Segoe UI"/>
              </a:rPr>
              <a:t>they </a:t>
            </a:r>
            <a:r>
              <a:rPr sz="500" spc="-5" dirty="0">
                <a:latin typeface="Segoe UI"/>
                <a:cs typeface="Segoe UI"/>
              </a:rPr>
              <a:t>may also take time to  </a:t>
            </a:r>
            <a:r>
              <a:rPr sz="500" dirty="0">
                <a:latin typeface="Segoe UI"/>
                <a:cs typeface="Segoe UI"/>
              </a:rPr>
              <a:t>vent </a:t>
            </a:r>
            <a:r>
              <a:rPr sz="500" spc="-5" dirty="0">
                <a:latin typeface="Segoe UI"/>
                <a:cs typeface="Segoe UI"/>
              </a:rPr>
              <a:t>their</a:t>
            </a:r>
            <a:r>
              <a:rPr sz="500" spc="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feelings.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3409" y="3801617"/>
            <a:ext cx="12909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How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</a:t>
            </a:r>
            <a:r>
              <a:rPr sz="1000" spc="-9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Works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81296" y="5284978"/>
            <a:ext cx="1273175" cy="74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spc="5" dirty="0">
                <a:latin typeface="Calibri"/>
                <a:cs typeface="Calibri"/>
              </a:rPr>
              <a:t>https://</a:t>
            </a:r>
            <a:r>
              <a:rPr sz="300" spc="5" dirty="0">
                <a:latin typeface="Calibri"/>
                <a:cs typeface="Calibri"/>
                <a:hlinkClick r:id="rId8"/>
              </a:rPr>
              <a:t>www.pon.harvard.edu/daily/mediation/how-does-mediation-work/</a:t>
            </a:r>
            <a:endParaRPr sz="300">
              <a:latin typeface="Calibri"/>
              <a:cs typeface="Calibri"/>
            </a:endParaRPr>
          </a:p>
        </p:txBody>
      </p:sp>
      <p:sp>
        <p:nvSpPr>
          <p:cNvPr id="24" name="object 24" descr="How Mediation Works Cont'd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25272" y="6690232"/>
            <a:ext cx="2591435" cy="118491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Joint Discussion</a:t>
            </a:r>
            <a:endParaRPr sz="600">
              <a:latin typeface="Segoe UI"/>
              <a:cs typeface="Segoe UI"/>
            </a:endParaRPr>
          </a:p>
          <a:p>
            <a:pPr marL="170815" marR="6985" lvl="1" indent="-53340">
              <a:lnSpc>
                <a:spcPct val="95000"/>
              </a:lnSpc>
              <a:spcBef>
                <a:spcPts val="114"/>
              </a:spcBef>
              <a:buFont typeface="Arial"/>
              <a:buChar char="•"/>
              <a:tabLst>
                <a:tab pos="171450" algn="l"/>
              </a:tabLst>
            </a:pPr>
            <a:r>
              <a:rPr sz="500" dirty="0">
                <a:latin typeface="Segoe UI"/>
                <a:cs typeface="Segoe UI"/>
              </a:rPr>
              <a:t>After </a:t>
            </a:r>
            <a:r>
              <a:rPr sz="500" spc="-5" dirty="0">
                <a:latin typeface="Segoe UI"/>
                <a:cs typeface="Segoe UI"/>
              </a:rPr>
              <a:t>each </a:t>
            </a:r>
            <a:r>
              <a:rPr sz="500" dirty="0">
                <a:latin typeface="Segoe UI"/>
                <a:cs typeface="Segoe UI"/>
              </a:rPr>
              <a:t>side presents </a:t>
            </a:r>
            <a:r>
              <a:rPr sz="500" spc="-5" dirty="0">
                <a:latin typeface="Segoe UI"/>
                <a:cs typeface="Segoe UI"/>
              </a:rPr>
              <a:t>its </a:t>
            </a:r>
            <a:r>
              <a:rPr sz="500" dirty="0">
                <a:latin typeface="Segoe UI"/>
                <a:cs typeface="Segoe UI"/>
              </a:rPr>
              <a:t>opening </a:t>
            </a:r>
            <a:r>
              <a:rPr sz="500" spc="-5" dirty="0">
                <a:latin typeface="Segoe UI"/>
                <a:cs typeface="Segoe UI"/>
              </a:rPr>
              <a:t>remarks,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and the parties </a:t>
            </a:r>
            <a:r>
              <a:rPr sz="500" spc="-5" dirty="0">
                <a:latin typeface="Segoe UI"/>
                <a:cs typeface="Segoe UI"/>
              </a:rPr>
              <a:t>are free to  </a:t>
            </a:r>
            <a:r>
              <a:rPr sz="500" dirty="0">
                <a:latin typeface="Segoe UI"/>
                <a:cs typeface="Segoe UI"/>
              </a:rPr>
              <a:t>ask questions </a:t>
            </a: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goal of arriving at </a:t>
            </a:r>
            <a:r>
              <a:rPr sz="500" dirty="0">
                <a:latin typeface="Segoe UI"/>
                <a:cs typeface="Segoe UI"/>
              </a:rPr>
              <a:t>a better understanding </a:t>
            </a:r>
            <a:r>
              <a:rPr sz="500" spc="-5" dirty="0">
                <a:latin typeface="Segoe UI"/>
                <a:cs typeface="Segoe UI"/>
              </a:rPr>
              <a:t>of each party’s  </a:t>
            </a:r>
            <a:r>
              <a:rPr sz="500" dirty="0">
                <a:latin typeface="Segoe UI"/>
                <a:cs typeface="Segoe UI"/>
              </a:rPr>
              <a:t>needs and</a:t>
            </a:r>
            <a:r>
              <a:rPr sz="500" spc="-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concerns.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Caucuses</a:t>
            </a:r>
            <a:endParaRPr sz="600">
              <a:latin typeface="Segoe UI"/>
              <a:cs typeface="Segoe UI"/>
            </a:endParaRPr>
          </a:p>
          <a:p>
            <a:pPr marL="170815" marR="99060" lvl="1" indent="-53340">
              <a:lnSpc>
                <a:spcPts val="580"/>
              </a:lnSpc>
              <a:spcBef>
                <a:spcPts val="11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If </a:t>
            </a:r>
            <a:r>
              <a:rPr sz="500" dirty="0">
                <a:latin typeface="Segoe UI"/>
                <a:cs typeface="Segoe UI"/>
              </a:rPr>
              <a:t>emotions run high during a </a:t>
            </a:r>
            <a:r>
              <a:rPr sz="500" spc="-5" dirty="0">
                <a:latin typeface="Segoe UI"/>
                <a:cs typeface="Segoe UI"/>
              </a:rPr>
              <a:t>joint </a:t>
            </a:r>
            <a:r>
              <a:rPr sz="500" dirty="0">
                <a:latin typeface="Segoe UI"/>
                <a:cs typeface="Segoe UI"/>
              </a:rPr>
              <a:t>session, the </a:t>
            </a:r>
            <a:r>
              <a:rPr sz="500" spc="-5" dirty="0">
                <a:latin typeface="Segoe UI"/>
                <a:cs typeface="Segoe UI"/>
              </a:rPr>
              <a:t>mediator </a:t>
            </a:r>
            <a:r>
              <a:rPr sz="500" dirty="0">
                <a:latin typeface="Segoe UI"/>
                <a:cs typeface="Segoe UI"/>
              </a:rPr>
              <a:t>might </a:t>
            </a:r>
            <a:r>
              <a:rPr sz="500" spc="-5" dirty="0">
                <a:latin typeface="Segoe UI"/>
                <a:cs typeface="Segoe UI"/>
              </a:rPr>
              <a:t>split </a:t>
            </a:r>
            <a:r>
              <a:rPr sz="500" dirty="0">
                <a:latin typeface="Segoe UI"/>
                <a:cs typeface="Segoe UI"/>
              </a:rPr>
              <a:t>the sides </a:t>
            </a:r>
            <a:r>
              <a:rPr sz="500" spc="-5" dirty="0">
                <a:latin typeface="Segoe UI"/>
                <a:cs typeface="Segoe UI"/>
              </a:rPr>
              <a:t>into  separate rooms </a:t>
            </a:r>
            <a:r>
              <a:rPr sz="500" dirty="0">
                <a:latin typeface="Segoe UI"/>
                <a:cs typeface="Segoe UI"/>
              </a:rPr>
              <a:t>for </a:t>
            </a:r>
            <a:r>
              <a:rPr sz="500" spc="-5" dirty="0">
                <a:latin typeface="Segoe UI"/>
                <a:cs typeface="Segoe UI"/>
              </a:rPr>
              <a:t>private</a:t>
            </a:r>
            <a:r>
              <a:rPr sz="500" spc="1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meetings.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10" dirty="0">
                <a:latin typeface="Segoe UI"/>
                <a:cs typeface="Segoe UI"/>
              </a:rPr>
              <a:t>Facilitated </a:t>
            </a:r>
            <a:r>
              <a:rPr sz="600" spc="-5" dirty="0">
                <a:latin typeface="Segoe UI"/>
                <a:cs typeface="Segoe UI"/>
              </a:rPr>
              <a:t>Negotiation</a:t>
            </a:r>
            <a:endParaRPr sz="600">
              <a:latin typeface="Segoe UI"/>
              <a:cs typeface="Segoe UI"/>
            </a:endParaRPr>
          </a:p>
          <a:p>
            <a:pPr marL="170815" marR="185420" lvl="1" indent="-53340">
              <a:lnSpc>
                <a:spcPts val="56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10" dirty="0">
                <a:latin typeface="Segoe UI"/>
                <a:cs typeface="Segoe UI"/>
              </a:rPr>
              <a:t>At </a:t>
            </a:r>
            <a:r>
              <a:rPr sz="500" spc="-5" dirty="0">
                <a:latin typeface="Segoe UI"/>
                <a:cs typeface="Segoe UI"/>
              </a:rPr>
              <a:t>this </a:t>
            </a:r>
            <a:r>
              <a:rPr sz="500" dirty="0">
                <a:latin typeface="Segoe UI"/>
                <a:cs typeface="Segoe UI"/>
              </a:rPr>
              <a:t>point, </a:t>
            </a:r>
            <a:r>
              <a:rPr sz="500" spc="-10" dirty="0">
                <a:latin typeface="Segoe UI"/>
                <a:cs typeface="Segoe UI"/>
              </a:rPr>
              <a:t>it’s </a:t>
            </a:r>
            <a:r>
              <a:rPr sz="500" spc="-5" dirty="0">
                <a:latin typeface="Segoe UI"/>
                <a:cs typeface="Segoe UI"/>
              </a:rPr>
              <a:t>time to </a:t>
            </a:r>
            <a:r>
              <a:rPr sz="500" dirty="0">
                <a:latin typeface="Segoe UI"/>
                <a:cs typeface="Segoe UI"/>
              </a:rPr>
              <a:t>begin </a:t>
            </a:r>
            <a:r>
              <a:rPr sz="500" spc="-5" dirty="0">
                <a:latin typeface="Segoe UI"/>
                <a:cs typeface="Segoe UI"/>
              </a:rPr>
              <a:t>formulating ideas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proposals that </a:t>
            </a:r>
            <a:r>
              <a:rPr sz="500" dirty="0">
                <a:latin typeface="Segoe UI"/>
                <a:cs typeface="Segoe UI"/>
              </a:rPr>
              <a:t>meet </a:t>
            </a:r>
            <a:r>
              <a:rPr sz="500" spc="-5" dirty="0">
                <a:latin typeface="Segoe UI"/>
                <a:cs typeface="Segoe UI"/>
              </a:rPr>
              <a:t>each  party’s core</a:t>
            </a:r>
            <a:r>
              <a:rPr sz="500" spc="10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interests.</a:t>
            </a:r>
            <a:endParaRPr sz="50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18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Closing and Follow</a:t>
            </a:r>
            <a:r>
              <a:rPr sz="600" spc="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Up</a:t>
            </a:r>
            <a:endParaRPr sz="600">
              <a:latin typeface="Segoe UI"/>
              <a:cs typeface="Segoe UI"/>
            </a:endParaRPr>
          </a:p>
          <a:p>
            <a:pPr marL="170815" marR="5080" lvl="1" indent="-53340">
              <a:lnSpc>
                <a:spcPts val="560"/>
              </a:lnSpc>
              <a:spcBef>
                <a:spcPts val="140"/>
              </a:spcBef>
              <a:buFont typeface="Arial"/>
              <a:buChar char="•"/>
              <a:tabLst>
                <a:tab pos="171450" algn="l"/>
              </a:tabLst>
            </a:pPr>
            <a:r>
              <a:rPr sz="500" spc="-5" dirty="0">
                <a:latin typeface="Segoe UI"/>
                <a:cs typeface="Segoe UI"/>
              </a:rPr>
              <a:t>If </a:t>
            </a:r>
            <a:r>
              <a:rPr sz="500" dirty="0">
                <a:latin typeface="Segoe UI"/>
                <a:cs typeface="Segoe UI"/>
              </a:rPr>
              <a:t>the parties </a:t>
            </a:r>
            <a:r>
              <a:rPr sz="500" spc="-5" dirty="0">
                <a:latin typeface="Segoe UI"/>
                <a:cs typeface="Segoe UI"/>
              </a:rPr>
              <a:t>reach </a:t>
            </a:r>
            <a:r>
              <a:rPr sz="500" dirty="0">
                <a:latin typeface="Segoe UI"/>
                <a:cs typeface="Segoe UI"/>
              </a:rPr>
              <a:t>consensus, the </a:t>
            </a:r>
            <a:r>
              <a:rPr sz="500" spc="-5" dirty="0">
                <a:latin typeface="Segoe UI"/>
                <a:cs typeface="Segoe UI"/>
              </a:rPr>
              <a:t>mediator will outline </a:t>
            </a:r>
            <a:r>
              <a:rPr sz="500" dirty="0">
                <a:latin typeface="Segoe UI"/>
                <a:cs typeface="Segoe UI"/>
              </a:rPr>
              <a:t>the terms and </a:t>
            </a:r>
            <a:r>
              <a:rPr sz="500" spc="-5" dirty="0">
                <a:latin typeface="Segoe UI"/>
                <a:cs typeface="Segoe UI"/>
              </a:rPr>
              <a:t>may write </a:t>
            </a:r>
            <a:r>
              <a:rPr sz="500" dirty="0">
                <a:latin typeface="Segoe UI"/>
                <a:cs typeface="Segoe UI"/>
              </a:rPr>
              <a:t>up a  draft</a:t>
            </a:r>
            <a:r>
              <a:rPr sz="500" spc="-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agreement.</a:t>
            </a:r>
            <a:endParaRPr sz="500">
              <a:latin typeface="Segoe UI"/>
              <a:cs typeface="Segoe U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94612" y="7937398"/>
            <a:ext cx="1273175" cy="74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" spc="5" dirty="0">
                <a:latin typeface="Calibri"/>
                <a:cs typeface="Calibri"/>
              </a:rPr>
              <a:t>https://</a:t>
            </a:r>
            <a:r>
              <a:rPr sz="300" spc="5" dirty="0">
                <a:latin typeface="Calibri"/>
                <a:cs typeface="Calibri"/>
                <a:hlinkClick r:id="rId8"/>
              </a:rPr>
              <a:t>www.pon.harvard.edu/daily/mediation/how-does-mediation-work/</a:t>
            </a:r>
            <a:endParaRPr sz="300">
              <a:latin typeface="Calibri"/>
              <a:cs typeface="Calibri"/>
            </a:endParaRPr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063365" y="6901053"/>
            <a:ext cx="1854835" cy="495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2445">
              <a:lnSpc>
                <a:spcPts val="1255"/>
              </a:lnSpc>
              <a:spcBef>
                <a:spcPts val="100"/>
              </a:spcBef>
            </a:pPr>
            <a:r>
              <a:rPr sz="1100" spc="-20" dirty="0">
                <a:latin typeface="Segoe UI"/>
                <a:cs typeface="Segoe UI"/>
              </a:rPr>
              <a:t>It’s </a:t>
            </a:r>
            <a:r>
              <a:rPr sz="1100" spc="-25" dirty="0">
                <a:latin typeface="Segoe UI"/>
                <a:cs typeface="Segoe UI"/>
              </a:rPr>
              <a:t>Your</a:t>
            </a:r>
            <a:r>
              <a:rPr sz="1100" dirty="0">
                <a:latin typeface="Segoe UI"/>
                <a:cs typeface="Segoe UI"/>
              </a:rPr>
              <a:t> </a:t>
            </a:r>
            <a:r>
              <a:rPr sz="1100" spc="-20" dirty="0">
                <a:latin typeface="Segoe UI"/>
                <a:cs typeface="Segoe UI"/>
              </a:rPr>
              <a:t>Turn!</a:t>
            </a:r>
            <a:endParaRPr sz="1100">
              <a:latin typeface="Segoe UI"/>
              <a:cs typeface="Segoe UI"/>
            </a:endParaRPr>
          </a:p>
          <a:p>
            <a:pPr marL="12700" marR="5080" algn="ctr">
              <a:lnSpc>
                <a:spcPts val="1190"/>
              </a:lnSpc>
              <a:spcBef>
                <a:spcPts val="85"/>
              </a:spcBef>
            </a:pPr>
            <a:r>
              <a:rPr sz="1100" dirty="0">
                <a:latin typeface="Segoe UI"/>
                <a:cs typeface="Segoe UI"/>
              </a:rPr>
              <a:t>Scenarios </a:t>
            </a:r>
            <a:r>
              <a:rPr sz="1100" spc="-5" dirty="0">
                <a:latin typeface="Segoe UI"/>
                <a:cs typeface="Segoe UI"/>
              </a:rPr>
              <a:t>#2 </a:t>
            </a:r>
            <a:r>
              <a:rPr sz="1100" dirty="0">
                <a:latin typeface="Segoe UI"/>
                <a:cs typeface="Segoe UI"/>
              </a:rPr>
              <a:t>– </a:t>
            </a:r>
            <a:r>
              <a:rPr sz="1100" spc="-5" dirty="0">
                <a:latin typeface="Segoe UI"/>
                <a:cs typeface="Segoe UI"/>
              </a:rPr>
              <a:t>#4 in</a:t>
            </a:r>
            <a:r>
              <a:rPr sz="1100" spc="-30" dirty="0">
                <a:latin typeface="Segoe UI"/>
                <a:cs typeface="Segoe UI"/>
              </a:rPr>
              <a:t> </a:t>
            </a:r>
            <a:r>
              <a:rPr sz="1100" spc="-5" dirty="0">
                <a:latin typeface="Segoe UI"/>
                <a:cs typeface="Segoe UI"/>
              </a:rPr>
              <a:t>Breakout  Groups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6750" y="8070519"/>
            <a:ext cx="21780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143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r>
              <a:rPr spc="-5" dirty="0"/>
              <a:t>14</a:t>
            </a:r>
            <a:r>
              <a:rPr spc="-10" dirty="0"/>
              <a:t>4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139	140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141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142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How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 Works</a:t>
            </a:r>
            <a:r>
              <a:rPr sz="1000" spc="-1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8" name="Title 37">
            <a:extLst>
              <a:ext uri="{FF2B5EF4-FFF2-40B4-BE49-F238E27FC236}">
                <a16:creationId xmlns:a16="http://schemas.microsoft.com/office/drawing/2014/main" id="{3878F714-D29C-425E-B793-4562B1197D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1129283"/>
            <a:ext cx="803147" cy="1580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16623"/>
            <a:ext cx="589197" cy="1193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553212" y="2301036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07470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825"/>
                </a:lnTo>
                <a:lnTo>
                  <a:pt x="582123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0584" y="1550289"/>
            <a:ext cx="1750695" cy="5842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What types of </a:t>
            </a:r>
            <a:r>
              <a:rPr sz="1000" spc="-10" dirty="0">
                <a:latin typeface="Calibri"/>
                <a:cs typeface="Calibri"/>
              </a:rPr>
              <a:t>informal</a:t>
            </a:r>
            <a:r>
              <a:rPr sz="1000" spc="-1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resolution  </a:t>
            </a:r>
            <a:r>
              <a:rPr sz="1000" spc="-10" dirty="0">
                <a:latin typeface="Calibri"/>
                <a:cs typeface="Calibri"/>
              </a:rPr>
              <a:t>exist?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ts val="985"/>
              </a:lnSpc>
            </a:pPr>
            <a:r>
              <a:rPr sz="1000" spc="-5" dirty="0">
                <a:latin typeface="Calibri"/>
                <a:cs typeface="Calibri"/>
              </a:rPr>
              <a:t>What </a:t>
            </a:r>
            <a:r>
              <a:rPr sz="1000" spc="-10" dirty="0">
                <a:latin typeface="Calibri"/>
                <a:cs typeface="Calibri"/>
              </a:rPr>
              <a:t>are </a:t>
            </a:r>
            <a:r>
              <a:rPr sz="1000" spc="-5" dirty="0">
                <a:latin typeface="Calibri"/>
                <a:cs typeface="Calibri"/>
              </a:rPr>
              <a:t>the </a:t>
            </a:r>
            <a:r>
              <a:rPr sz="1000" spc="-10" dirty="0">
                <a:latin typeface="Calibri"/>
                <a:cs typeface="Calibri"/>
              </a:rPr>
              <a:t>range </a:t>
            </a:r>
            <a:r>
              <a:rPr sz="1000" spc="-5" dirty="0">
                <a:latin typeface="Calibri"/>
                <a:cs typeface="Calibri"/>
              </a:rPr>
              <a:t>of</a:t>
            </a:r>
            <a:r>
              <a:rPr sz="1000" spc="-8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options</a:t>
            </a:r>
            <a:endParaRPr sz="1000">
              <a:latin typeface="Calibri"/>
              <a:cs typeface="Calibri"/>
            </a:endParaRPr>
          </a:p>
          <a:p>
            <a:pPr algn="ctr">
              <a:lnSpc>
                <a:spcPts val="1135"/>
              </a:lnSpc>
            </a:pPr>
            <a:r>
              <a:rPr sz="1000" spc="-5" dirty="0">
                <a:latin typeface="Calibri"/>
                <a:cs typeface="Calibri"/>
              </a:rPr>
              <a:t>available </a:t>
            </a:r>
            <a:r>
              <a:rPr sz="1000" spc="-10" dirty="0">
                <a:latin typeface="Calibri"/>
                <a:cs typeface="Calibri"/>
              </a:rPr>
              <a:t>to</a:t>
            </a:r>
            <a:r>
              <a:rPr sz="1000" spc="-6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institutions?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 descr="Informal Resolution Options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400301"/>
            <a:ext cx="897890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Educational</a:t>
            </a:r>
            <a:r>
              <a:rPr sz="650" spc="-1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Conferences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68597" y="1500581"/>
            <a:ext cx="2147570" cy="5880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Mediation (Neutral, </a:t>
            </a:r>
            <a:r>
              <a:rPr sz="650" spc="-10" dirty="0">
                <a:latin typeface="Calibri"/>
                <a:cs typeface="Calibri"/>
              </a:rPr>
              <a:t>Facilitative,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Collaborative)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Med-Arb (Mediation and Arbitration, Non-Binding </a:t>
            </a:r>
            <a:r>
              <a:rPr sz="650" spc="-10" dirty="0">
                <a:latin typeface="Calibri"/>
                <a:cs typeface="Calibri"/>
              </a:rPr>
              <a:t>Arbitration)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Restorative</a:t>
            </a:r>
            <a:r>
              <a:rPr sz="650" spc="-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Justice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Collaborative </a:t>
            </a:r>
            <a:r>
              <a:rPr sz="650" spc="-5" dirty="0">
                <a:latin typeface="Calibri"/>
                <a:cs typeface="Calibri"/>
              </a:rPr>
              <a:t>Law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Model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1561" y="2247646"/>
            <a:ext cx="2308225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[Each of these will be discussed </a:t>
            </a:r>
            <a:r>
              <a:rPr sz="650" b="1" spc="-10" dirty="0">
                <a:solidFill>
                  <a:srgbClr val="FF0000"/>
                </a:solidFill>
                <a:latin typeface="Calibri"/>
                <a:cs typeface="Calibri"/>
              </a:rPr>
              <a:t>more </a:t>
            </a: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in-depth in the next</a:t>
            </a:r>
            <a:r>
              <a:rPr sz="65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50" b="1" spc="-10" dirty="0">
                <a:solidFill>
                  <a:srgbClr val="FF0000"/>
                </a:solidFill>
                <a:latin typeface="Calibri"/>
                <a:cs typeface="Calibri"/>
              </a:rPr>
              <a:t>module.]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53409" y="1151001"/>
            <a:ext cx="16186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r>
              <a:rPr sz="1000" spc="-12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Options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3779520"/>
            <a:ext cx="803147" cy="1581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66859"/>
            <a:ext cx="589950" cy="11945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 descr="NASPA Title IX Training Certificate."/>
          <p:cNvSpPr/>
          <p:nvPr/>
        </p:nvSpPr>
        <p:spPr>
          <a:xfrm>
            <a:off x="553212" y="4951272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4157707"/>
            <a:ext cx="594995" cy="1203960"/>
          </a:xfrm>
          <a:custGeom>
            <a:avLst/>
            <a:gdLst/>
            <a:ahLst/>
            <a:cxnLst/>
            <a:rect l="l" t="t" r="r" b="b"/>
            <a:pathLst>
              <a:path w="594994" h="1203960">
                <a:moveTo>
                  <a:pt x="0" y="0"/>
                </a:moveTo>
                <a:lnTo>
                  <a:pt x="0" y="23825"/>
                </a:lnTo>
                <a:lnTo>
                  <a:pt x="582876" y="1203725"/>
                </a:lnTo>
                <a:lnTo>
                  <a:pt x="594646" y="1203725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08989" y="4465701"/>
            <a:ext cx="160401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Segoe UI"/>
                <a:cs typeface="Segoe UI"/>
              </a:rPr>
              <a:t>Important </a:t>
            </a:r>
            <a:r>
              <a:rPr sz="1100" spc="-5" dirty="0">
                <a:latin typeface="Segoe UI"/>
                <a:cs typeface="Segoe UI"/>
              </a:rPr>
              <a:t>Considerations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19" name="object 19" descr="Who can implement informal resolutions on your campu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68597" y="4008196"/>
            <a:ext cx="1687195" cy="8724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Title IX</a:t>
            </a:r>
            <a:r>
              <a:rPr sz="650" spc="-1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Coordinator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Dean of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Students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Student</a:t>
            </a:r>
            <a:r>
              <a:rPr sz="650" spc="-8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Conduct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Campus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Ombudsperson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Outside Entity/Third </a:t>
            </a:r>
            <a:r>
              <a:rPr sz="650" spc="-10" dirty="0">
                <a:latin typeface="Segoe UI"/>
                <a:cs typeface="Segoe UI"/>
              </a:rPr>
              <a:t>Party/Trained</a:t>
            </a:r>
            <a:r>
              <a:rPr sz="650" spc="-10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Mediators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Other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options….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3" name="object 23" descr="When is it inappropriate to use informal resolution processes?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81939" y="6825183"/>
            <a:ext cx="2241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95"/>
              </a:spcBef>
            </a:pPr>
            <a:r>
              <a:rPr sz="650" spc="-5" dirty="0">
                <a:latin typeface="Segoe UI"/>
                <a:cs typeface="Segoe UI"/>
              </a:rPr>
              <a:t>§ 106.45(b)(9)(iii) </a:t>
            </a:r>
            <a:r>
              <a:rPr sz="650" b="1" i="1" spc="-5" dirty="0">
                <a:latin typeface="Segoe UI"/>
                <a:cs typeface="Segoe UI"/>
              </a:rPr>
              <a:t>[N]ot offer or facilitate an informal  </a:t>
            </a:r>
            <a:r>
              <a:rPr sz="650" b="1" i="1" spc="-10" dirty="0">
                <a:latin typeface="Segoe UI"/>
                <a:cs typeface="Segoe UI"/>
              </a:rPr>
              <a:t>resolution process </a:t>
            </a:r>
            <a:r>
              <a:rPr sz="650" b="1" i="1" spc="-5" dirty="0">
                <a:latin typeface="Segoe UI"/>
                <a:cs typeface="Segoe UI"/>
              </a:rPr>
              <a:t>to </a:t>
            </a:r>
            <a:r>
              <a:rPr sz="650" b="1" i="1" spc="-10" dirty="0">
                <a:latin typeface="Segoe UI"/>
                <a:cs typeface="Segoe UI"/>
              </a:rPr>
              <a:t>resolve </a:t>
            </a:r>
            <a:r>
              <a:rPr sz="650" b="1" i="1" spc="-5" dirty="0">
                <a:latin typeface="Segoe UI"/>
                <a:cs typeface="Segoe UI"/>
              </a:rPr>
              <a:t>allegations that an </a:t>
            </a:r>
            <a:r>
              <a:rPr sz="650" b="1" i="1" spc="-10" dirty="0">
                <a:latin typeface="Segoe UI"/>
                <a:cs typeface="Segoe UI"/>
              </a:rPr>
              <a:t>employee  </a:t>
            </a:r>
            <a:r>
              <a:rPr sz="650" b="1" i="1" spc="-5" dirty="0">
                <a:latin typeface="Segoe UI"/>
                <a:cs typeface="Segoe UI"/>
              </a:rPr>
              <a:t>sexually harassed a</a:t>
            </a:r>
            <a:r>
              <a:rPr sz="650" b="1" i="1" spc="-4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student.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4591" y="6394450"/>
            <a:ext cx="2183130" cy="266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04"/>
              </a:spcBef>
            </a:pP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When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is it inappropriate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use informal resolution  processes?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28" name="object 28" descr="Important Questions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768597" y="6665214"/>
            <a:ext cx="2392045" cy="833119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Calibri"/>
                <a:cs typeface="Calibri"/>
              </a:rPr>
              <a:t>Who </a:t>
            </a:r>
            <a:r>
              <a:rPr sz="600" spc="-10" dirty="0">
                <a:latin typeface="Calibri"/>
                <a:cs typeface="Calibri"/>
              </a:rPr>
              <a:t>are </a:t>
            </a:r>
            <a:r>
              <a:rPr sz="600" spc="-5" dirty="0">
                <a:latin typeface="Calibri"/>
                <a:cs typeface="Calibri"/>
              </a:rPr>
              <a:t>“impacted Individuals” under Title</a:t>
            </a:r>
            <a:r>
              <a:rPr sz="600" spc="15" dirty="0">
                <a:latin typeface="Calibri"/>
                <a:cs typeface="Calibri"/>
              </a:rPr>
              <a:t> </a:t>
            </a:r>
            <a:r>
              <a:rPr sz="600" dirty="0">
                <a:latin typeface="Calibri"/>
                <a:cs typeface="Calibri"/>
              </a:rPr>
              <a:t>IX?</a:t>
            </a:r>
            <a:endParaRPr sz="6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Calibri"/>
                <a:cs typeface="Calibri"/>
              </a:rPr>
              <a:t>How do </a:t>
            </a:r>
            <a:r>
              <a:rPr sz="600" spc="-10" dirty="0">
                <a:latin typeface="Calibri"/>
                <a:cs typeface="Calibri"/>
              </a:rPr>
              <a:t>informal </a:t>
            </a:r>
            <a:r>
              <a:rPr sz="600" spc="-5" dirty="0">
                <a:latin typeface="Calibri"/>
                <a:cs typeface="Calibri"/>
              </a:rPr>
              <a:t>processes support </a:t>
            </a:r>
            <a:r>
              <a:rPr sz="600" spc="-10" dirty="0">
                <a:latin typeface="Calibri"/>
                <a:cs typeface="Calibri"/>
              </a:rPr>
              <a:t>culture </a:t>
            </a:r>
            <a:r>
              <a:rPr sz="600" spc="-5" dirty="0">
                <a:latin typeface="Calibri"/>
                <a:cs typeface="Calibri"/>
              </a:rPr>
              <a:t>and climate work on</a:t>
            </a:r>
            <a:r>
              <a:rPr sz="600" spc="75" dirty="0">
                <a:latin typeface="Calibri"/>
                <a:cs typeface="Calibri"/>
              </a:rPr>
              <a:t> </a:t>
            </a:r>
            <a:r>
              <a:rPr sz="600" spc="-5" dirty="0">
                <a:latin typeface="Calibri"/>
                <a:cs typeface="Calibri"/>
              </a:rPr>
              <a:t>campus?</a:t>
            </a:r>
            <a:endParaRPr sz="600">
              <a:latin typeface="Calibri"/>
              <a:cs typeface="Calibri"/>
            </a:endParaRPr>
          </a:p>
          <a:p>
            <a:pPr marL="66040" marR="5080" indent="-53340">
              <a:lnSpc>
                <a:spcPct val="105000"/>
              </a:lnSpc>
              <a:spcBef>
                <a:spcPts val="21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Calibri"/>
                <a:cs typeface="Calibri"/>
              </a:rPr>
              <a:t>How do </a:t>
            </a:r>
            <a:r>
              <a:rPr sz="600" spc="-10" dirty="0">
                <a:latin typeface="Calibri"/>
                <a:cs typeface="Calibri"/>
              </a:rPr>
              <a:t>informal </a:t>
            </a:r>
            <a:r>
              <a:rPr sz="600" spc="-5" dirty="0">
                <a:latin typeface="Calibri"/>
                <a:cs typeface="Calibri"/>
              </a:rPr>
              <a:t>processes </a:t>
            </a:r>
            <a:r>
              <a:rPr sz="600" spc="-10" dirty="0">
                <a:latin typeface="Calibri"/>
                <a:cs typeface="Calibri"/>
              </a:rPr>
              <a:t>relate </a:t>
            </a:r>
            <a:r>
              <a:rPr sz="600" dirty="0">
                <a:latin typeface="Calibri"/>
                <a:cs typeface="Calibri"/>
              </a:rPr>
              <a:t>to </a:t>
            </a:r>
            <a:r>
              <a:rPr sz="600" spc="-15" dirty="0">
                <a:latin typeface="Calibri"/>
                <a:cs typeface="Calibri"/>
              </a:rPr>
              <a:t>other, </a:t>
            </a:r>
            <a:r>
              <a:rPr sz="600" spc="-10" dirty="0">
                <a:latin typeface="Calibri"/>
                <a:cs typeface="Calibri"/>
              </a:rPr>
              <a:t>more formalized </a:t>
            </a:r>
            <a:r>
              <a:rPr sz="600" spc="-5" dirty="0">
                <a:latin typeface="Calibri"/>
                <a:cs typeface="Calibri"/>
              </a:rPr>
              <a:t>processes such  </a:t>
            </a:r>
            <a:r>
              <a:rPr sz="600" dirty="0">
                <a:latin typeface="Calibri"/>
                <a:cs typeface="Calibri"/>
              </a:rPr>
              <a:t>as </a:t>
            </a:r>
            <a:r>
              <a:rPr sz="600" spc="-5" dirty="0">
                <a:latin typeface="Calibri"/>
                <a:cs typeface="Calibri"/>
              </a:rPr>
              <a:t>bias and incident response</a:t>
            </a:r>
            <a:r>
              <a:rPr sz="600" spc="5" dirty="0">
                <a:latin typeface="Calibri"/>
                <a:cs typeface="Calibri"/>
              </a:rPr>
              <a:t> </a:t>
            </a:r>
            <a:r>
              <a:rPr sz="600" spc="-5" dirty="0">
                <a:latin typeface="Calibri"/>
                <a:cs typeface="Calibri"/>
              </a:rPr>
              <a:t>processes?</a:t>
            </a:r>
            <a:endParaRPr sz="60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Calibri"/>
                <a:cs typeface="Calibri"/>
              </a:rPr>
              <a:t>Budget impacts/size and nature of </a:t>
            </a:r>
            <a:r>
              <a:rPr sz="600" dirty="0">
                <a:latin typeface="Calibri"/>
                <a:cs typeface="Calibri"/>
              </a:rPr>
              <a:t>an</a:t>
            </a:r>
            <a:r>
              <a:rPr sz="600" spc="-25" dirty="0">
                <a:latin typeface="Calibri"/>
                <a:cs typeface="Calibri"/>
              </a:rPr>
              <a:t> </a:t>
            </a:r>
            <a:r>
              <a:rPr sz="600" spc="-5" dirty="0">
                <a:latin typeface="Calibri"/>
                <a:cs typeface="Calibri"/>
              </a:rPr>
              <a:t>institution?</a:t>
            </a:r>
            <a:endParaRPr sz="600">
              <a:latin typeface="Calibri"/>
              <a:cs typeface="Calibri"/>
            </a:endParaRPr>
          </a:p>
          <a:p>
            <a:pPr marL="66040" marR="146685" indent="-53340">
              <a:lnSpc>
                <a:spcPct val="103299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Calibri"/>
                <a:cs typeface="Calibri"/>
              </a:rPr>
              <a:t>What </a:t>
            </a:r>
            <a:r>
              <a:rPr sz="600" spc="-10" dirty="0">
                <a:latin typeface="Calibri"/>
                <a:cs typeface="Calibri"/>
              </a:rPr>
              <a:t>are </a:t>
            </a:r>
            <a:r>
              <a:rPr sz="600" spc="-5" dirty="0">
                <a:latin typeface="Calibri"/>
                <a:cs typeface="Calibri"/>
              </a:rPr>
              <a:t>the intersections among advisors, </a:t>
            </a:r>
            <a:r>
              <a:rPr sz="600" spc="-10" dirty="0">
                <a:latin typeface="Calibri"/>
                <a:cs typeface="Calibri"/>
              </a:rPr>
              <a:t>investigators </a:t>
            </a:r>
            <a:r>
              <a:rPr sz="600" spc="-5" dirty="0">
                <a:latin typeface="Calibri"/>
                <a:cs typeface="Calibri"/>
              </a:rPr>
              <a:t>and decision-  </a:t>
            </a:r>
            <a:r>
              <a:rPr sz="600" spc="-10" dirty="0">
                <a:latin typeface="Calibri"/>
                <a:cs typeface="Calibri"/>
              </a:rPr>
              <a:t>makers?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51250" y="6454520"/>
            <a:ext cx="120142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Important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Questions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2735706"/>
            <a:ext cx="5749290" cy="1215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6590">
              <a:lnSpc>
                <a:spcPct val="100000"/>
              </a:lnSpc>
              <a:spcBef>
                <a:spcPts val="720"/>
              </a:spcBef>
            </a:pP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Who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can implement informal resolutions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8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campus?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16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Title 36">
            <a:extLst>
              <a:ext uri="{FF2B5EF4-FFF2-40B4-BE49-F238E27FC236}">
                <a16:creationId xmlns:a16="http://schemas.microsoft.com/office/drawing/2014/main" id="{770193F5-E8B1-4E9D-B7FC-CEE9768CC4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1129283"/>
            <a:ext cx="803147" cy="1580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16623"/>
            <a:ext cx="589197" cy="1193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553212" y="2301036"/>
            <a:ext cx="300228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507470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825"/>
                </a:lnTo>
                <a:lnTo>
                  <a:pt x="582123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7796" y="1621282"/>
            <a:ext cx="1789430" cy="49720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065" marR="5080" algn="ctr">
              <a:lnSpc>
                <a:spcPct val="90500"/>
              </a:lnSpc>
              <a:spcBef>
                <a:spcPts val="229"/>
              </a:spcBef>
            </a:pPr>
            <a:r>
              <a:rPr sz="1100" spc="-5" dirty="0">
                <a:latin typeface="Calibri"/>
                <a:cs typeface="Calibri"/>
              </a:rPr>
              <a:t>What </a:t>
            </a:r>
            <a:r>
              <a:rPr sz="1100" dirty="0">
                <a:latin typeface="Calibri"/>
                <a:cs typeface="Calibri"/>
              </a:rPr>
              <a:t>type of </a:t>
            </a:r>
            <a:r>
              <a:rPr sz="1100" spc="-5" dirty="0">
                <a:latin typeface="Calibri"/>
                <a:cs typeface="Calibri"/>
              </a:rPr>
              <a:t>training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skills  do informal </a:t>
            </a:r>
            <a:r>
              <a:rPr sz="1100" dirty="0">
                <a:latin typeface="Calibri"/>
                <a:cs typeface="Calibri"/>
              </a:rPr>
              <a:t>resolution </a:t>
            </a:r>
            <a:r>
              <a:rPr sz="1100" spc="-10" dirty="0">
                <a:latin typeface="Calibri"/>
                <a:cs typeface="Calibri"/>
              </a:rPr>
              <a:t>tasked  </a:t>
            </a:r>
            <a:r>
              <a:rPr sz="1100" spc="-5" dirty="0">
                <a:latin typeface="Calibri"/>
                <a:cs typeface="Calibri"/>
              </a:rPr>
              <a:t>personnel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need?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 descr="Training mandate specific to the new regulations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92682"/>
            <a:ext cx="2388235" cy="10382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just">
              <a:lnSpc>
                <a:spcPct val="95000"/>
              </a:lnSpc>
              <a:spcBef>
                <a:spcPts val="130"/>
              </a:spcBef>
            </a:pPr>
            <a:r>
              <a:rPr sz="500" dirty="0">
                <a:latin typeface="Arial"/>
                <a:cs typeface="Arial"/>
              </a:rPr>
              <a:t>“Schools </a:t>
            </a:r>
            <a:r>
              <a:rPr sz="500" spc="-5" dirty="0">
                <a:latin typeface="Arial"/>
                <a:cs typeface="Arial"/>
              </a:rPr>
              <a:t>must ensure that Title </a:t>
            </a:r>
            <a:r>
              <a:rPr sz="500" dirty="0">
                <a:latin typeface="Arial"/>
                <a:cs typeface="Arial"/>
              </a:rPr>
              <a:t>IX </a:t>
            </a:r>
            <a:r>
              <a:rPr sz="500" spc="-5" dirty="0">
                <a:latin typeface="Arial"/>
                <a:cs typeface="Arial"/>
              </a:rPr>
              <a:t>personnel [Title </a:t>
            </a:r>
            <a:r>
              <a:rPr sz="500" dirty="0">
                <a:latin typeface="Arial"/>
                <a:cs typeface="Arial"/>
              </a:rPr>
              <a:t>IX </a:t>
            </a:r>
            <a:r>
              <a:rPr sz="500" spc="-5" dirty="0">
                <a:latin typeface="Arial"/>
                <a:cs typeface="Arial"/>
              </a:rPr>
              <a:t>Coordinator, any investigator,  any decision-maker, and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any </a:t>
            </a:r>
            <a:r>
              <a:rPr sz="5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person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who facilities </a:t>
            </a:r>
            <a:r>
              <a:rPr sz="5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informal resolution (such </a:t>
            </a:r>
            <a:r>
              <a:rPr sz="500" b="1" dirty="0">
                <a:latin typeface="Arial"/>
                <a:cs typeface="Arial"/>
              </a:rPr>
              <a:t> </a:t>
            </a:r>
            <a:r>
              <a:rPr sz="5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mediation)] </a:t>
            </a:r>
            <a:r>
              <a:rPr sz="5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receive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training </a:t>
            </a:r>
            <a:r>
              <a:rPr sz="50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</a:t>
            </a:r>
            <a:r>
              <a:rPr sz="500" b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5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follows</a:t>
            </a:r>
            <a:r>
              <a:rPr sz="500" dirty="0">
                <a:latin typeface="Arial"/>
                <a:cs typeface="Arial"/>
              </a:rPr>
              <a:t>:</a:t>
            </a:r>
            <a:endParaRPr sz="500">
              <a:latin typeface="Arial"/>
              <a:cs typeface="Arial"/>
            </a:endParaRPr>
          </a:p>
          <a:p>
            <a:pPr marL="182880" indent="-65405">
              <a:lnSpc>
                <a:spcPct val="100000"/>
              </a:lnSpc>
              <a:spcBef>
                <a:spcPts val="75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5" dirty="0">
                <a:latin typeface="Arial"/>
                <a:cs typeface="Arial"/>
              </a:rPr>
              <a:t>On </a:t>
            </a:r>
            <a:r>
              <a:rPr sz="450" spc="-15" dirty="0">
                <a:latin typeface="Arial"/>
                <a:cs typeface="Arial"/>
              </a:rPr>
              <a:t>Title IX’s </a:t>
            </a:r>
            <a:r>
              <a:rPr sz="450" spc="-10" dirty="0">
                <a:latin typeface="Arial"/>
                <a:cs typeface="Arial"/>
              </a:rPr>
              <a:t>definition </a:t>
            </a:r>
            <a:r>
              <a:rPr sz="450" spc="-5" dirty="0">
                <a:latin typeface="Arial"/>
                <a:cs typeface="Arial"/>
              </a:rPr>
              <a:t>of </a:t>
            </a:r>
            <a:r>
              <a:rPr sz="450" spc="-15" dirty="0">
                <a:latin typeface="Arial"/>
                <a:cs typeface="Arial"/>
              </a:rPr>
              <a:t>“sexual</a:t>
            </a:r>
            <a:r>
              <a:rPr sz="450" spc="45" dirty="0">
                <a:latin typeface="Arial"/>
                <a:cs typeface="Arial"/>
              </a:rPr>
              <a:t> </a:t>
            </a:r>
            <a:r>
              <a:rPr sz="450" spc="-10" dirty="0">
                <a:latin typeface="Arial"/>
                <a:cs typeface="Arial"/>
              </a:rPr>
              <a:t>harassment”</a:t>
            </a:r>
            <a:endParaRPr sz="450">
              <a:latin typeface="Arial"/>
              <a:cs typeface="Arial"/>
            </a:endParaRPr>
          </a:p>
          <a:p>
            <a:pPr marL="182880" indent="-65405">
              <a:lnSpc>
                <a:spcPct val="100000"/>
              </a:lnSpc>
              <a:spcBef>
                <a:spcPts val="75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5" dirty="0">
                <a:latin typeface="Arial"/>
                <a:cs typeface="Arial"/>
              </a:rPr>
              <a:t>On the scope of the </a:t>
            </a:r>
            <a:r>
              <a:rPr sz="450" spc="-10" dirty="0">
                <a:latin typeface="Arial"/>
                <a:cs typeface="Arial"/>
              </a:rPr>
              <a:t>school’s education program </a:t>
            </a:r>
            <a:r>
              <a:rPr sz="450" spc="-5" dirty="0">
                <a:latin typeface="Arial"/>
                <a:cs typeface="Arial"/>
              </a:rPr>
              <a:t>or</a:t>
            </a:r>
            <a:r>
              <a:rPr sz="450" spc="-85" dirty="0">
                <a:latin typeface="Arial"/>
                <a:cs typeface="Arial"/>
              </a:rPr>
              <a:t> </a:t>
            </a:r>
            <a:r>
              <a:rPr sz="450" spc="-15" dirty="0">
                <a:latin typeface="Arial"/>
                <a:cs typeface="Arial"/>
              </a:rPr>
              <a:t>activity</a:t>
            </a:r>
            <a:endParaRPr sz="450">
              <a:latin typeface="Arial"/>
              <a:cs typeface="Arial"/>
            </a:endParaRPr>
          </a:p>
          <a:p>
            <a:pPr marL="182880" indent="-65405">
              <a:lnSpc>
                <a:spcPct val="100000"/>
              </a:lnSpc>
              <a:spcBef>
                <a:spcPts val="60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5" dirty="0">
                <a:latin typeface="Arial"/>
                <a:cs typeface="Arial"/>
              </a:rPr>
              <a:t>On how to conduct </a:t>
            </a:r>
            <a:r>
              <a:rPr sz="450" spc="-10" dirty="0">
                <a:latin typeface="Arial"/>
                <a:cs typeface="Arial"/>
              </a:rPr>
              <a:t>an </a:t>
            </a:r>
            <a:r>
              <a:rPr sz="450" spc="-15" dirty="0">
                <a:latin typeface="Arial"/>
                <a:cs typeface="Arial"/>
              </a:rPr>
              <a:t>investigation </a:t>
            </a:r>
            <a:r>
              <a:rPr sz="450" spc="-10" dirty="0">
                <a:latin typeface="Arial"/>
                <a:cs typeface="Arial"/>
              </a:rPr>
              <a:t>and grievance process</a:t>
            </a:r>
            <a:endParaRPr sz="450">
              <a:latin typeface="Arial"/>
              <a:cs typeface="Arial"/>
            </a:endParaRPr>
          </a:p>
          <a:p>
            <a:pPr marL="182880" indent="-65405">
              <a:lnSpc>
                <a:spcPct val="100000"/>
              </a:lnSpc>
              <a:spcBef>
                <a:spcPts val="70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5" dirty="0">
                <a:latin typeface="Arial"/>
                <a:cs typeface="Arial"/>
              </a:rPr>
              <a:t>On how to </a:t>
            </a:r>
            <a:r>
              <a:rPr sz="450" spc="-15" dirty="0">
                <a:latin typeface="Arial"/>
                <a:cs typeface="Arial"/>
              </a:rPr>
              <a:t>serve impartially, </a:t>
            </a:r>
            <a:r>
              <a:rPr sz="450" spc="-10" dirty="0">
                <a:latin typeface="Arial"/>
                <a:cs typeface="Arial"/>
              </a:rPr>
              <a:t>including </a:t>
            </a:r>
            <a:r>
              <a:rPr sz="450" spc="-5" dirty="0">
                <a:latin typeface="Arial"/>
                <a:cs typeface="Arial"/>
              </a:rPr>
              <a:t>by </a:t>
            </a:r>
            <a:r>
              <a:rPr sz="450" spc="-15" dirty="0">
                <a:latin typeface="Arial"/>
                <a:cs typeface="Arial"/>
              </a:rPr>
              <a:t>avoiding </a:t>
            </a:r>
            <a:r>
              <a:rPr sz="450" spc="-5" dirty="0">
                <a:latin typeface="Arial"/>
                <a:cs typeface="Arial"/>
              </a:rPr>
              <a:t>prejudgment of the </a:t>
            </a:r>
            <a:r>
              <a:rPr sz="450" spc="-10" dirty="0">
                <a:latin typeface="Arial"/>
                <a:cs typeface="Arial"/>
              </a:rPr>
              <a:t>facts at</a:t>
            </a:r>
            <a:r>
              <a:rPr sz="450" spc="5" dirty="0">
                <a:latin typeface="Arial"/>
                <a:cs typeface="Arial"/>
              </a:rPr>
              <a:t> </a:t>
            </a:r>
            <a:r>
              <a:rPr sz="450" spc="-10" dirty="0">
                <a:latin typeface="Arial"/>
                <a:cs typeface="Arial"/>
              </a:rPr>
              <a:t>issue</a:t>
            </a:r>
            <a:endParaRPr sz="450">
              <a:latin typeface="Arial"/>
              <a:cs typeface="Arial"/>
            </a:endParaRPr>
          </a:p>
          <a:p>
            <a:pPr marL="182880" indent="-65405">
              <a:lnSpc>
                <a:spcPct val="100000"/>
              </a:lnSpc>
              <a:spcBef>
                <a:spcPts val="75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5" dirty="0">
                <a:latin typeface="Arial"/>
                <a:cs typeface="Arial"/>
              </a:rPr>
              <a:t>On how to </a:t>
            </a:r>
            <a:r>
              <a:rPr sz="450" spc="-15" dirty="0">
                <a:latin typeface="Arial"/>
                <a:cs typeface="Arial"/>
              </a:rPr>
              <a:t>avoid </a:t>
            </a:r>
            <a:r>
              <a:rPr sz="450" spc="-10" dirty="0">
                <a:latin typeface="Arial"/>
                <a:cs typeface="Arial"/>
              </a:rPr>
              <a:t>conflicts </a:t>
            </a:r>
            <a:r>
              <a:rPr sz="450" spc="-5" dirty="0">
                <a:latin typeface="Arial"/>
                <a:cs typeface="Arial"/>
              </a:rPr>
              <a:t>of </a:t>
            </a:r>
            <a:r>
              <a:rPr sz="450" spc="-10" dirty="0">
                <a:latin typeface="Arial"/>
                <a:cs typeface="Arial"/>
              </a:rPr>
              <a:t>interest and</a:t>
            </a:r>
            <a:r>
              <a:rPr sz="450" spc="-35" dirty="0">
                <a:latin typeface="Arial"/>
                <a:cs typeface="Arial"/>
              </a:rPr>
              <a:t> </a:t>
            </a:r>
            <a:r>
              <a:rPr sz="450" spc="-10" dirty="0">
                <a:latin typeface="Arial"/>
                <a:cs typeface="Arial"/>
              </a:rPr>
              <a:t>bias</a:t>
            </a:r>
            <a:endParaRPr sz="450">
              <a:latin typeface="Arial"/>
              <a:cs typeface="Arial"/>
            </a:endParaRPr>
          </a:p>
          <a:p>
            <a:pPr marL="182880" marR="86360" indent="-65405">
              <a:lnSpc>
                <a:spcPct val="91900"/>
              </a:lnSpc>
              <a:spcBef>
                <a:spcPts val="100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10" dirty="0">
                <a:latin typeface="Arial"/>
                <a:cs typeface="Arial"/>
              </a:rPr>
              <a:t>Decision-makers must </a:t>
            </a:r>
            <a:r>
              <a:rPr sz="450" spc="-15" dirty="0">
                <a:latin typeface="Arial"/>
                <a:cs typeface="Arial"/>
              </a:rPr>
              <a:t>receive </a:t>
            </a:r>
            <a:r>
              <a:rPr sz="450" spc="-10" dirty="0">
                <a:latin typeface="Arial"/>
                <a:cs typeface="Arial"/>
              </a:rPr>
              <a:t>training </a:t>
            </a:r>
            <a:r>
              <a:rPr sz="450" spc="-5" dirty="0">
                <a:latin typeface="Arial"/>
                <a:cs typeface="Arial"/>
              </a:rPr>
              <a:t>on </a:t>
            </a:r>
            <a:r>
              <a:rPr sz="450" spc="-10" dirty="0">
                <a:latin typeface="Arial"/>
                <a:cs typeface="Arial"/>
              </a:rPr>
              <a:t>any technology </a:t>
            </a:r>
            <a:r>
              <a:rPr sz="450" spc="-5" dirty="0">
                <a:latin typeface="Arial"/>
                <a:cs typeface="Arial"/>
              </a:rPr>
              <a:t>to be </a:t>
            </a:r>
            <a:r>
              <a:rPr sz="450" spc="-10" dirty="0">
                <a:latin typeface="Arial"/>
                <a:cs typeface="Arial"/>
              </a:rPr>
              <a:t>used at </a:t>
            </a:r>
            <a:r>
              <a:rPr sz="450" spc="-5" dirty="0">
                <a:latin typeface="Arial"/>
                <a:cs typeface="Arial"/>
              </a:rPr>
              <a:t>a </a:t>
            </a:r>
            <a:r>
              <a:rPr sz="450" spc="-15" dirty="0">
                <a:latin typeface="Arial"/>
                <a:cs typeface="Arial"/>
              </a:rPr>
              <a:t>live </a:t>
            </a:r>
            <a:r>
              <a:rPr sz="450" spc="-10" dirty="0">
                <a:latin typeface="Arial"/>
                <a:cs typeface="Arial"/>
              </a:rPr>
              <a:t>hearing,  and </a:t>
            </a:r>
            <a:r>
              <a:rPr sz="450" spc="-5" dirty="0">
                <a:latin typeface="Arial"/>
                <a:cs typeface="Arial"/>
              </a:rPr>
              <a:t>on </a:t>
            </a:r>
            <a:r>
              <a:rPr sz="450" spc="-15" dirty="0">
                <a:latin typeface="Arial"/>
                <a:cs typeface="Arial"/>
              </a:rPr>
              <a:t>issues </a:t>
            </a:r>
            <a:r>
              <a:rPr sz="450" spc="-5" dirty="0">
                <a:latin typeface="Arial"/>
                <a:cs typeface="Arial"/>
              </a:rPr>
              <a:t>of </a:t>
            </a:r>
            <a:r>
              <a:rPr sz="450" spc="-15" dirty="0">
                <a:latin typeface="Arial"/>
                <a:cs typeface="Arial"/>
              </a:rPr>
              <a:t>relevance </a:t>
            </a:r>
            <a:r>
              <a:rPr sz="450" spc="-5" dirty="0">
                <a:latin typeface="Arial"/>
                <a:cs typeface="Arial"/>
              </a:rPr>
              <a:t>of </a:t>
            </a:r>
            <a:r>
              <a:rPr sz="450" spc="-10" dirty="0">
                <a:latin typeface="Arial"/>
                <a:cs typeface="Arial"/>
              </a:rPr>
              <a:t>questions and evidence, including when questions and  evidence </a:t>
            </a:r>
            <a:r>
              <a:rPr sz="450" spc="-5" dirty="0">
                <a:latin typeface="Arial"/>
                <a:cs typeface="Arial"/>
              </a:rPr>
              <a:t>about a </a:t>
            </a:r>
            <a:r>
              <a:rPr sz="450" spc="-10" dirty="0">
                <a:latin typeface="Arial"/>
                <a:cs typeface="Arial"/>
              </a:rPr>
              <a:t>complainant’s </a:t>
            </a:r>
            <a:r>
              <a:rPr sz="450" spc="-15" dirty="0">
                <a:latin typeface="Arial"/>
                <a:cs typeface="Arial"/>
              </a:rPr>
              <a:t>sexual </a:t>
            </a:r>
            <a:r>
              <a:rPr sz="450" spc="-10" dirty="0">
                <a:latin typeface="Arial"/>
                <a:cs typeface="Arial"/>
              </a:rPr>
              <a:t>predisposition </a:t>
            </a:r>
            <a:r>
              <a:rPr sz="450" spc="-5" dirty="0">
                <a:latin typeface="Arial"/>
                <a:cs typeface="Arial"/>
              </a:rPr>
              <a:t>or </a:t>
            </a:r>
            <a:r>
              <a:rPr sz="450" spc="-10" dirty="0">
                <a:latin typeface="Arial"/>
                <a:cs typeface="Arial"/>
              </a:rPr>
              <a:t>prior </a:t>
            </a:r>
            <a:r>
              <a:rPr sz="450" spc="-15" dirty="0">
                <a:latin typeface="Arial"/>
                <a:cs typeface="Arial"/>
              </a:rPr>
              <a:t>sexual </a:t>
            </a:r>
            <a:r>
              <a:rPr sz="450" spc="-10" dirty="0">
                <a:latin typeface="Arial"/>
                <a:cs typeface="Arial"/>
              </a:rPr>
              <a:t>behavior are </a:t>
            </a:r>
            <a:r>
              <a:rPr sz="450" spc="-5" dirty="0">
                <a:latin typeface="Arial"/>
                <a:cs typeface="Arial"/>
              </a:rPr>
              <a:t>not  </a:t>
            </a:r>
            <a:r>
              <a:rPr sz="450" spc="-15" dirty="0">
                <a:latin typeface="Arial"/>
                <a:cs typeface="Arial"/>
              </a:rPr>
              <a:t>relevant</a:t>
            </a:r>
            <a:endParaRPr sz="450">
              <a:latin typeface="Arial"/>
              <a:cs typeface="Arial"/>
            </a:endParaRPr>
          </a:p>
          <a:p>
            <a:pPr marL="182880" marR="159385" indent="-65405">
              <a:lnSpc>
                <a:spcPts val="490"/>
              </a:lnSpc>
              <a:spcBef>
                <a:spcPts val="120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spc="-15" dirty="0">
                <a:latin typeface="Arial"/>
                <a:cs typeface="Arial"/>
              </a:rPr>
              <a:t>Investigators </a:t>
            </a:r>
            <a:r>
              <a:rPr sz="450" spc="-10" dirty="0">
                <a:latin typeface="Arial"/>
                <a:cs typeface="Arial"/>
              </a:rPr>
              <a:t>must </a:t>
            </a:r>
            <a:r>
              <a:rPr sz="450" spc="-15" dirty="0">
                <a:latin typeface="Arial"/>
                <a:cs typeface="Arial"/>
              </a:rPr>
              <a:t>receive </a:t>
            </a:r>
            <a:r>
              <a:rPr sz="450" spc="-10" dirty="0">
                <a:latin typeface="Arial"/>
                <a:cs typeface="Arial"/>
              </a:rPr>
              <a:t>training </a:t>
            </a:r>
            <a:r>
              <a:rPr sz="450" spc="-5" dirty="0">
                <a:latin typeface="Arial"/>
                <a:cs typeface="Arial"/>
              </a:rPr>
              <a:t>on </a:t>
            </a:r>
            <a:r>
              <a:rPr sz="450" spc="-15" dirty="0">
                <a:latin typeface="Arial"/>
                <a:cs typeface="Arial"/>
              </a:rPr>
              <a:t>issues </a:t>
            </a:r>
            <a:r>
              <a:rPr sz="450" spc="-5" dirty="0">
                <a:latin typeface="Arial"/>
                <a:cs typeface="Arial"/>
              </a:rPr>
              <a:t>of </a:t>
            </a:r>
            <a:r>
              <a:rPr sz="450" spc="-15" dirty="0">
                <a:latin typeface="Arial"/>
                <a:cs typeface="Arial"/>
              </a:rPr>
              <a:t>relevance </a:t>
            </a:r>
            <a:r>
              <a:rPr sz="450" spc="-5" dirty="0">
                <a:latin typeface="Arial"/>
                <a:cs typeface="Arial"/>
              </a:rPr>
              <a:t>to </a:t>
            </a:r>
            <a:r>
              <a:rPr sz="450" spc="-10" dirty="0">
                <a:latin typeface="Arial"/>
                <a:cs typeface="Arial"/>
              </a:rPr>
              <a:t>create an </a:t>
            </a:r>
            <a:r>
              <a:rPr sz="450" spc="-15" dirty="0">
                <a:latin typeface="Arial"/>
                <a:cs typeface="Arial"/>
              </a:rPr>
              <a:t>investigative  </a:t>
            </a:r>
            <a:r>
              <a:rPr sz="450" spc="-10" dirty="0">
                <a:latin typeface="Arial"/>
                <a:cs typeface="Arial"/>
              </a:rPr>
              <a:t>report that </a:t>
            </a:r>
            <a:r>
              <a:rPr sz="450" spc="-15" dirty="0">
                <a:latin typeface="Arial"/>
                <a:cs typeface="Arial"/>
              </a:rPr>
              <a:t>fairly </a:t>
            </a:r>
            <a:r>
              <a:rPr sz="450" spc="-10" dirty="0">
                <a:latin typeface="Arial"/>
                <a:cs typeface="Arial"/>
              </a:rPr>
              <a:t>summarizes </a:t>
            </a:r>
            <a:r>
              <a:rPr sz="450" spc="-15" dirty="0">
                <a:latin typeface="Arial"/>
                <a:cs typeface="Arial"/>
              </a:rPr>
              <a:t>relevant</a:t>
            </a:r>
            <a:r>
              <a:rPr sz="450" spc="-40" dirty="0">
                <a:latin typeface="Arial"/>
                <a:cs typeface="Arial"/>
              </a:rPr>
              <a:t> </a:t>
            </a:r>
            <a:r>
              <a:rPr sz="450" spc="-10" dirty="0">
                <a:latin typeface="Arial"/>
                <a:cs typeface="Arial"/>
              </a:rPr>
              <a:t>evidence”</a:t>
            </a:r>
            <a:endParaRPr sz="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68146"/>
            <a:ext cx="237680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dirty="0">
                <a:solidFill>
                  <a:srgbClr val="FFFFFF"/>
                </a:solidFill>
                <a:latin typeface="Segoe UI"/>
                <a:cs typeface="Segoe UI"/>
              </a:rPr>
              <a:t>Training </a:t>
            </a: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Mandates Specific </a:t>
            </a:r>
            <a:r>
              <a:rPr sz="800" dirty="0">
                <a:solidFill>
                  <a:srgbClr val="FFFFFF"/>
                </a:solidFill>
                <a:latin typeface="Segoe UI"/>
                <a:cs typeface="Segoe UI"/>
              </a:rPr>
              <a:t>to </a:t>
            </a:r>
            <a:r>
              <a:rPr sz="800" spc="10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800" spc="15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r>
              <a:rPr sz="800" spc="4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Segoe UI"/>
                <a:cs typeface="Segoe UI"/>
              </a:rPr>
              <a:t>Regulations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4734" y="2476880"/>
            <a:ext cx="142684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95"/>
              </a:spcBef>
            </a:pPr>
            <a:r>
              <a:rPr sz="400" dirty="0">
                <a:latin typeface="Calibri"/>
                <a:cs typeface="Calibri"/>
              </a:rPr>
              <a:t>U.S. </a:t>
            </a:r>
            <a:r>
              <a:rPr sz="400" spc="5" dirty="0">
                <a:latin typeface="Calibri"/>
                <a:cs typeface="Calibri"/>
              </a:rPr>
              <a:t>Dept. </a:t>
            </a:r>
            <a:r>
              <a:rPr sz="400" dirty="0">
                <a:latin typeface="Calibri"/>
                <a:cs typeface="Calibri"/>
              </a:rPr>
              <a:t>of Educ. </a:t>
            </a:r>
            <a:r>
              <a:rPr sz="400" spc="5" dirty="0">
                <a:latin typeface="Calibri"/>
                <a:cs typeface="Calibri"/>
              </a:rPr>
              <a:t>Office </a:t>
            </a:r>
            <a:r>
              <a:rPr sz="400" dirty="0">
                <a:latin typeface="Calibri"/>
                <a:cs typeface="Calibri"/>
              </a:rPr>
              <a:t>for </a:t>
            </a:r>
            <a:r>
              <a:rPr sz="400" spc="5" dirty="0">
                <a:latin typeface="Calibri"/>
                <a:cs typeface="Calibri"/>
              </a:rPr>
              <a:t>Civil Rights, Blog (May 18, 2020), </a:t>
            </a: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4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https://www2.ed.gov/about/offices/list/ocr/blog/20200518.htm</a:t>
            </a:r>
            <a:r>
              <a:rPr sz="400" dirty="0">
                <a:solidFill>
                  <a:srgbClr val="0462C1"/>
                </a:solidFill>
                <a:latin typeface="Calibri"/>
                <a:cs typeface="Calibri"/>
                <a:hlinkClick r:id="rId6"/>
              </a:rPr>
              <a:t>l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3" name="object 13" descr="Posting training materials to your website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6458" y="4027639"/>
            <a:ext cx="2499360" cy="6445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550" u="sng" spc="-1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55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“All materials </a:t>
            </a:r>
            <a:r>
              <a:rPr sz="5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used to </a:t>
            </a:r>
            <a:r>
              <a:rPr sz="55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train </a:t>
            </a:r>
            <a:r>
              <a:rPr sz="55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Title </a:t>
            </a:r>
            <a:r>
              <a:rPr sz="55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IX</a:t>
            </a:r>
            <a:r>
              <a:rPr sz="5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personne</a:t>
            </a:r>
            <a:r>
              <a:rPr sz="550" dirty="0">
                <a:latin typeface="Arial"/>
                <a:cs typeface="Arial"/>
              </a:rPr>
              <a:t>l:</a:t>
            </a:r>
            <a:endParaRPr sz="550">
              <a:latin typeface="Arial"/>
              <a:cs typeface="Arial"/>
            </a:endParaRPr>
          </a:p>
          <a:p>
            <a:pPr marL="183515" indent="-65405">
              <a:lnSpc>
                <a:spcPct val="100000"/>
              </a:lnSpc>
              <a:spcBef>
                <a:spcPts val="100"/>
              </a:spcBef>
              <a:buFont typeface="Courier New"/>
              <a:buChar char="o"/>
              <a:tabLst>
                <a:tab pos="184150" algn="l"/>
              </a:tabLst>
            </a:pPr>
            <a:r>
              <a:rPr sz="450" spc="-5" dirty="0">
                <a:latin typeface="Arial"/>
                <a:cs typeface="Arial"/>
              </a:rPr>
              <a:t>Must not rely </a:t>
            </a:r>
            <a:r>
              <a:rPr sz="450" dirty="0">
                <a:latin typeface="Arial"/>
                <a:cs typeface="Arial"/>
              </a:rPr>
              <a:t>on </a:t>
            </a:r>
            <a:r>
              <a:rPr sz="450" spc="-5" dirty="0">
                <a:latin typeface="Arial"/>
                <a:cs typeface="Arial"/>
              </a:rPr>
              <a:t>sex</a:t>
            </a:r>
            <a:r>
              <a:rPr sz="450" spc="65" dirty="0">
                <a:latin typeface="Arial"/>
                <a:cs typeface="Arial"/>
              </a:rPr>
              <a:t> </a:t>
            </a:r>
            <a:r>
              <a:rPr sz="450" spc="-5" dirty="0">
                <a:latin typeface="Arial"/>
                <a:cs typeface="Arial"/>
              </a:rPr>
              <a:t>stereotypes,</a:t>
            </a:r>
            <a:endParaRPr sz="450">
              <a:latin typeface="Arial"/>
              <a:cs typeface="Arial"/>
            </a:endParaRPr>
          </a:p>
          <a:p>
            <a:pPr marL="183515" marR="92075" indent="-65405">
              <a:lnSpc>
                <a:spcPts val="520"/>
              </a:lnSpc>
              <a:spcBef>
                <a:spcPts val="130"/>
              </a:spcBef>
              <a:buFont typeface="Courier New"/>
              <a:buChar char="o"/>
              <a:tabLst>
                <a:tab pos="184150" algn="l"/>
              </a:tabLst>
            </a:pPr>
            <a:r>
              <a:rPr sz="450" spc="-5" dirty="0">
                <a:latin typeface="Arial"/>
                <a:cs typeface="Arial"/>
              </a:rPr>
              <a:t>Must </a:t>
            </a:r>
            <a:r>
              <a:rPr sz="450" dirty="0">
                <a:latin typeface="Arial"/>
                <a:cs typeface="Arial"/>
              </a:rPr>
              <a:t>promote impartial investigations </a:t>
            </a:r>
            <a:r>
              <a:rPr sz="450" spc="-5" dirty="0">
                <a:latin typeface="Arial"/>
                <a:cs typeface="Arial"/>
              </a:rPr>
              <a:t>and </a:t>
            </a:r>
            <a:r>
              <a:rPr sz="450" dirty="0">
                <a:latin typeface="Arial"/>
                <a:cs typeface="Arial"/>
              </a:rPr>
              <a:t>adjudications of formal complaints of </a:t>
            </a:r>
            <a:r>
              <a:rPr sz="450" spc="-5" dirty="0">
                <a:latin typeface="Arial"/>
                <a:cs typeface="Arial"/>
              </a:rPr>
              <a:t>sexual  </a:t>
            </a:r>
            <a:r>
              <a:rPr sz="450" dirty="0">
                <a:latin typeface="Arial"/>
                <a:cs typeface="Arial"/>
              </a:rPr>
              <a:t>harassment,</a:t>
            </a:r>
            <a:endParaRPr sz="450">
              <a:latin typeface="Arial"/>
              <a:cs typeface="Arial"/>
            </a:endParaRPr>
          </a:p>
          <a:p>
            <a:pPr marL="183515" indent="-65405">
              <a:lnSpc>
                <a:spcPct val="100000"/>
              </a:lnSpc>
              <a:spcBef>
                <a:spcPts val="75"/>
              </a:spcBef>
              <a:buFont typeface="Courier New"/>
              <a:buChar char="o"/>
              <a:tabLst>
                <a:tab pos="184150" algn="l"/>
              </a:tabLst>
            </a:pPr>
            <a:r>
              <a:rPr sz="450" spc="-5" dirty="0">
                <a:latin typeface="Arial"/>
                <a:cs typeface="Arial"/>
              </a:rPr>
              <a:t>Must </a:t>
            </a:r>
            <a:r>
              <a:rPr sz="450" dirty="0">
                <a:latin typeface="Arial"/>
                <a:cs typeface="Arial"/>
              </a:rPr>
              <a:t>be maintained by the school for at </a:t>
            </a:r>
            <a:r>
              <a:rPr sz="450" spc="-5" dirty="0">
                <a:latin typeface="Arial"/>
                <a:cs typeface="Arial"/>
              </a:rPr>
              <a:t>least </a:t>
            </a:r>
            <a:r>
              <a:rPr sz="450" dirty="0">
                <a:latin typeface="Arial"/>
                <a:cs typeface="Arial"/>
              </a:rPr>
              <a:t>7</a:t>
            </a:r>
            <a:r>
              <a:rPr sz="450" spc="60" dirty="0">
                <a:latin typeface="Arial"/>
                <a:cs typeface="Arial"/>
              </a:rPr>
              <a:t> </a:t>
            </a:r>
            <a:r>
              <a:rPr sz="450" spc="-5" dirty="0">
                <a:latin typeface="Arial"/>
                <a:cs typeface="Arial"/>
              </a:rPr>
              <a:t>years,</a:t>
            </a:r>
            <a:endParaRPr sz="450">
              <a:latin typeface="Arial"/>
              <a:cs typeface="Arial"/>
            </a:endParaRPr>
          </a:p>
          <a:p>
            <a:pPr marL="183515" marR="5080" indent="-65405">
              <a:lnSpc>
                <a:spcPts val="520"/>
              </a:lnSpc>
              <a:spcBef>
                <a:spcPts val="130"/>
              </a:spcBef>
              <a:buFont typeface="Courier New"/>
              <a:buChar char="o"/>
              <a:tabLst>
                <a:tab pos="183515" algn="l"/>
              </a:tabLst>
            </a:pPr>
            <a:r>
              <a:rPr sz="450" u="sng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5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 </a:t>
            </a:r>
            <a:r>
              <a:rPr sz="45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 publicly available on the </a:t>
            </a:r>
            <a:r>
              <a:rPr sz="45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school’s website</a:t>
            </a:r>
            <a:r>
              <a:rPr sz="450" spc="-5" dirty="0">
                <a:latin typeface="Arial"/>
                <a:cs typeface="Arial"/>
              </a:rPr>
              <a:t>; </a:t>
            </a:r>
            <a:r>
              <a:rPr sz="450" dirty="0">
                <a:latin typeface="Arial"/>
                <a:cs typeface="Arial"/>
              </a:rPr>
              <a:t>if the school </a:t>
            </a:r>
            <a:r>
              <a:rPr sz="450" spc="-5" dirty="0">
                <a:latin typeface="Arial"/>
                <a:cs typeface="Arial"/>
              </a:rPr>
              <a:t>does not </a:t>
            </a:r>
            <a:r>
              <a:rPr sz="450" dirty="0">
                <a:latin typeface="Arial"/>
                <a:cs typeface="Arial"/>
              </a:rPr>
              <a:t>maintain a  website the school </a:t>
            </a:r>
            <a:r>
              <a:rPr sz="450" spc="5" dirty="0">
                <a:latin typeface="Arial"/>
                <a:cs typeface="Arial"/>
              </a:rPr>
              <a:t>must make </a:t>
            </a:r>
            <a:r>
              <a:rPr sz="450" dirty="0">
                <a:latin typeface="Arial"/>
                <a:cs typeface="Arial"/>
              </a:rPr>
              <a:t>the training materials available </a:t>
            </a:r>
            <a:r>
              <a:rPr sz="450" spc="-5" dirty="0">
                <a:latin typeface="Arial"/>
                <a:cs typeface="Arial"/>
              </a:rPr>
              <a:t>upon request </a:t>
            </a:r>
            <a:r>
              <a:rPr sz="450" dirty="0">
                <a:latin typeface="Arial"/>
                <a:cs typeface="Arial"/>
              </a:rPr>
              <a:t>for inspection  by members of the</a:t>
            </a:r>
            <a:r>
              <a:rPr sz="450" spc="5" dirty="0">
                <a:latin typeface="Arial"/>
                <a:cs typeface="Arial"/>
              </a:rPr>
              <a:t> </a:t>
            </a:r>
            <a:r>
              <a:rPr sz="450" dirty="0">
                <a:latin typeface="Arial"/>
                <a:cs typeface="Arial"/>
              </a:rPr>
              <a:t>public.”</a:t>
            </a:r>
            <a:endParaRPr sz="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1880" y="4712334"/>
            <a:ext cx="2294255" cy="16065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ts val="520"/>
              </a:lnSpc>
              <a:spcBef>
                <a:spcPts val="140"/>
              </a:spcBef>
            </a:pPr>
            <a:r>
              <a:rPr sz="450" dirty="0">
                <a:latin typeface="Arial"/>
                <a:cs typeface="Arial"/>
              </a:rPr>
              <a:t>“Schools </a:t>
            </a:r>
            <a:r>
              <a:rPr sz="450" spc="5" dirty="0">
                <a:latin typeface="Arial"/>
                <a:cs typeface="Arial"/>
              </a:rPr>
              <a:t>must </a:t>
            </a:r>
            <a:r>
              <a:rPr sz="450" dirty="0">
                <a:latin typeface="Arial"/>
                <a:cs typeface="Arial"/>
              </a:rPr>
              <a:t>publish training materials that are up to date and </a:t>
            </a:r>
            <a:r>
              <a:rPr sz="450" spc="-5" dirty="0">
                <a:latin typeface="Arial"/>
                <a:cs typeface="Arial"/>
              </a:rPr>
              <a:t>reflect </a:t>
            </a:r>
            <a:r>
              <a:rPr sz="450" dirty="0">
                <a:latin typeface="Arial"/>
                <a:cs typeface="Arial"/>
              </a:rPr>
              <a:t>the </a:t>
            </a:r>
            <a:r>
              <a:rPr sz="450" spc="-5" dirty="0">
                <a:latin typeface="Arial"/>
                <a:cs typeface="Arial"/>
              </a:rPr>
              <a:t>latest </a:t>
            </a:r>
            <a:r>
              <a:rPr sz="450" dirty="0">
                <a:latin typeface="Arial"/>
                <a:cs typeface="Arial"/>
              </a:rPr>
              <a:t>training  </a:t>
            </a:r>
            <a:r>
              <a:rPr sz="450" spc="-5" dirty="0">
                <a:latin typeface="Arial"/>
                <a:cs typeface="Arial"/>
              </a:rPr>
              <a:t>provided </a:t>
            </a:r>
            <a:r>
              <a:rPr sz="450" dirty="0">
                <a:latin typeface="Arial"/>
                <a:cs typeface="Arial"/>
              </a:rPr>
              <a:t>to Title IX</a:t>
            </a:r>
            <a:r>
              <a:rPr sz="450" spc="-5" dirty="0">
                <a:latin typeface="Arial"/>
                <a:cs typeface="Arial"/>
              </a:rPr>
              <a:t> personnel.”</a:t>
            </a:r>
            <a:endParaRPr sz="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6724" y="3801617"/>
            <a:ext cx="241363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Posting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Training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Materials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to </a:t>
            </a:r>
            <a:r>
              <a:rPr sz="1000" spc="-15" dirty="0">
                <a:solidFill>
                  <a:srgbClr val="FFFFFF"/>
                </a:solidFill>
                <a:latin typeface="Segoe UI"/>
                <a:cs typeface="Segoe UI"/>
              </a:rPr>
              <a:t>Your</a:t>
            </a:r>
            <a:r>
              <a:rPr sz="1000" spc="-1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Website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614" y="4908930"/>
            <a:ext cx="2492375" cy="40767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105410">
              <a:lnSpc>
                <a:spcPts val="520"/>
              </a:lnSpc>
              <a:spcBef>
                <a:spcPts val="140"/>
              </a:spcBef>
            </a:pPr>
            <a:r>
              <a:rPr sz="450" dirty="0">
                <a:latin typeface="Arial"/>
                <a:cs typeface="Arial"/>
              </a:rPr>
              <a:t>“If a </a:t>
            </a:r>
            <a:r>
              <a:rPr sz="450" spc="-5" dirty="0">
                <a:latin typeface="Arial"/>
                <a:cs typeface="Arial"/>
              </a:rPr>
              <a:t>school’s current </a:t>
            </a:r>
            <a:r>
              <a:rPr sz="450" dirty="0">
                <a:latin typeface="Arial"/>
                <a:cs typeface="Arial"/>
              </a:rPr>
              <a:t>training materials are copyrighted or </a:t>
            </a:r>
            <a:r>
              <a:rPr sz="450" spc="-5" dirty="0">
                <a:latin typeface="Arial"/>
                <a:cs typeface="Arial"/>
              </a:rPr>
              <a:t>otherwise protected </a:t>
            </a:r>
            <a:r>
              <a:rPr sz="450" dirty="0">
                <a:latin typeface="Arial"/>
                <a:cs typeface="Arial"/>
              </a:rPr>
              <a:t>as </a:t>
            </a:r>
            <a:r>
              <a:rPr sz="450" spc="-5" dirty="0">
                <a:latin typeface="Arial"/>
                <a:cs typeface="Arial"/>
              </a:rPr>
              <a:t>proprietary  business </a:t>
            </a:r>
            <a:r>
              <a:rPr sz="450" dirty="0">
                <a:latin typeface="Arial"/>
                <a:cs typeface="Arial"/>
              </a:rPr>
              <a:t>information (for </a:t>
            </a:r>
            <a:r>
              <a:rPr sz="450" spc="-5" dirty="0">
                <a:latin typeface="Arial"/>
                <a:cs typeface="Arial"/>
              </a:rPr>
              <a:t>example, </a:t>
            </a:r>
            <a:r>
              <a:rPr sz="450" dirty="0">
                <a:latin typeface="Arial"/>
                <a:cs typeface="Arial"/>
              </a:rPr>
              <a:t>by an outside consultant), the school still </a:t>
            </a:r>
            <a:r>
              <a:rPr sz="450" spc="5" dirty="0">
                <a:latin typeface="Arial"/>
                <a:cs typeface="Arial"/>
              </a:rPr>
              <a:t>must </a:t>
            </a:r>
            <a:r>
              <a:rPr sz="450" dirty="0">
                <a:latin typeface="Arial"/>
                <a:cs typeface="Arial"/>
              </a:rPr>
              <a:t>comply  with the Title IX </a:t>
            </a:r>
            <a:r>
              <a:rPr sz="450" spc="-5" dirty="0">
                <a:latin typeface="Arial"/>
                <a:cs typeface="Arial"/>
              </a:rPr>
              <a:t>Rule.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This </a:t>
            </a:r>
            <a:r>
              <a:rPr sz="450" b="1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may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mean that the </a:t>
            </a:r>
            <a:r>
              <a:rPr sz="4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school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has to </a:t>
            </a:r>
            <a:r>
              <a:rPr sz="4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secure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permission</a:t>
            </a:r>
            <a:r>
              <a:rPr sz="45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from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ts val="505"/>
              </a:lnSpc>
            </a:pPr>
            <a:r>
              <a:rPr sz="450" u="sng" spc="-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4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copyright holder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publish the training materials on the </a:t>
            </a:r>
            <a:r>
              <a:rPr sz="450" b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school’s</a:t>
            </a:r>
            <a:r>
              <a:rPr sz="45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5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website</a:t>
            </a:r>
            <a:r>
              <a:rPr sz="450" dirty="0">
                <a:latin typeface="Arial"/>
                <a:cs typeface="Arial"/>
              </a:rPr>
              <a:t>.”</a:t>
            </a:r>
            <a:endParaRPr sz="450">
              <a:latin typeface="Arial"/>
              <a:cs typeface="Arial"/>
            </a:endParaRPr>
          </a:p>
          <a:p>
            <a:pPr marL="1278255" marR="5080">
              <a:lnSpc>
                <a:spcPct val="108000"/>
              </a:lnSpc>
              <a:spcBef>
                <a:spcPts val="245"/>
              </a:spcBef>
            </a:pPr>
            <a:r>
              <a:rPr sz="250" spc="10" dirty="0">
                <a:latin typeface="Calibri"/>
                <a:cs typeface="Calibri"/>
              </a:rPr>
              <a:t>U.S. </a:t>
            </a:r>
            <a:r>
              <a:rPr sz="250" spc="5" dirty="0">
                <a:latin typeface="Calibri"/>
                <a:cs typeface="Calibri"/>
              </a:rPr>
              <a:t>Dept. of Educ. Office for </a:t>
            </a:r>
            <a:r>
              <a:rPr sz="250" dirty="0">
                <a:latin typeface="Calibri"/>
                <a:cs typeface="Calibri"/>
              </a:rPr>
              <a:t>Civil </a:t>
            </a:r>
            <a:r>
              <a:rPr sz="250" spc="5" dirty="0">
                <a:latin typeface="Calibri"/>
                <a:cs typeface="Calibri"/>
              </a:rPr>
              <a:t>Rights, </a:t>
            </a:r>
            <a:r>
              <a:rPr sz="250" spc="10" dirty="0">
                <a:latin typeface="Calibri"/>
                <a:cs typeface="Calibri"/>
              </a:rPr>
              <a:t>Blog (May 18, </a:t>
            </a:r>
            <a:r>
              <a:rPr sz="250" spc="5" dirty="0">
                <a:latin typeface="Calibri"/>
                <a:cs typeface="Calibri"/>
              </a:rPr>
              <a:t>2020), </a:t>
            </a:r>
            <a:r>
              <a:rPr sz="25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 https://www2.ed.gov/about/offices/list/ocr/blog/20200518.htm</a:t>
            </a:r>
            <a:r>
              <a:rPr sz="250" spc="5" dirty="0">
                <a:solidFill>
                  <a:srgbClr val="0462C1"/>
                </a:solidFill>
                <a:latin typeface="Calibri"/>
                <a:cs typeface="Calibri"/>
                <a:hlinkClick r:id="rId6"/>
              </a:rPr>
              <a:t>l </a:t>
            </a:r>
            <a:r>
              <a:rPr sz="250" spc="5" dirty="0">
                <a:latin typeface="Calibri"/>
                <a:cs typeface="Calibri"/>
              </a:rPr>
              <a:t>(emphasis</a:t>
            </a:r>
            <a:r>
              <a:rPr sz="250" spc="60" dirty="0">
                <a:latin typeface="Calibri"/>
                <a:cs typeface="Calibri"/>
              </a:rPr>
              <a:t> </a:t>
            </a:r>
            <a:r>
              <a:rPr sz="250" spc="5" dirty="0">
                <a:latin typeface="Calibri"/>
                <a:cs typeface="Calibri"/>
              </a:rPr>
              <a:t>added).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0" name="object 20" descr="Title IX's definition of &quot;sexual harassment&quot;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68597" y="4063670"/>
            <a:ext cx="2399665" cy="112268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550" b="1" spc="-5" dirty="0">
                <a:latin typeface="Segoe UI"/>
                <a:cs typeface="Segoe UI"/>
              </a:rPr>
              <a:t>[Three-Prong</a:t>
            </a:r>
            <a:r>
              <a:rPr sz="550" b="1" spc="-10" dirty="0">
                <a:latin typeface="Segoe UI"/>
                <a:cs typeface="Segoe UI"/>
              </a:rPr>
              <a:t> Test]</a:t>
            </a:r>
            <a:endParaRPr sz="550">
              <a:latin typeface="Segoe UI"/>
              <a:cs typeface="Segoe UI"/>
            </a:endParaRPr>
          </a:p>
          <a:p>
            <a:pPr marL="12700" marR="161290">
              <a:lnSpc>
                <a:spcPts val="610"/>
              </a:lnSpc>
              <a:spcBef>
                <a:spcPts val="270"/>
              </a:spcBef>
            </a:pPr>
            <a:r>
              <a:rPr sz="550" i="1" dirty="0">
                <a:latin typeface="Segoe UI"/>
                <a:cs typeface="Segoe UI"/>
              </a:rPr>
              <a:t>Sexual </a:t>
            </a:r>
            <a:r>
              <a:rPr sz="550" i="1" spc="-5" dirty="0">
                <a:latin typeface="Segoe UI"/>
                <a:cs typeface="Segoe UI"/>
              </a:rPr>
              <a:t>harassment means </a:t>
            </a:r>
            <a:r>
              <a:rPr sz="550" i="1" dirty="0">
                <a:latin typeface="Segoe UI"/>
                <a:cs typeface="Segoe UI"/>
              </a:rPr>
              <a:t>conduct on the basis </a:t>
            </a:r>
            <a:r>
              <a:rPr sz="550" i="1" spc="-5" dirty="0">
                <a:latin typeface="Segoe UI"/>
                <a:cs typeface="Segoe UI"/>
              </a:rPr>
              <a:t>of sex </a:t>
            </a:r>
            <a:r>
              <a:rPr sz="550" i="1" dirty="0">
                <a:latin typeface="Segoe UI"/>
                <a:cs typeface="Segoe UI"/>
              </a:rPr>
              <a:t>that </a:t>
            </a:r>
            <a:r>
              <a:rPr sz="550" i="1" spc="-5" dirty="0">
                <a:latin typeface="Segoe UI"/>
                <a:cs typeface="Segoe UI"/>
              </a:rPr>
              <a:t>satisfies </a:t>
            </a:r>
            <a:r>
              <a:rPr sz="550" i="1" dirty="0">
                <a:latin typeface="Segoe UI"/>
                <a:cs typeface="Segoe UI"/>
              </a:rPr>
              <a:t>one or  </a:t>
            </a:r>
            <a:r>
              <a:rPr sz="550" i="1" spc="-5" dirty="0">
                <a:latin typeface="Segoe UI"/>
                <a:cs typeface="Segoe UI"/>
              </a:rPr>
              <a:t>more of </a:t>
            </a:r>
            <a:r>
              <a:rPr sz="550" i="1" dirty="0">
                <a:latin typeface="Segoe UI"/>
                <a:cs typeface="Segoe UI"/>
              </a:rPr>
              <a:t>the</a:t>
            </a:r>
            <a:r>
              <a:rPr sz="550" i="1" spc="-5" dirty="0">
                <a:latin typeface="Segoe UI"/>
                <a:cs typeface="Segoe UI"/>
              </a:rPr>
              <a:t> following:</a:t>
            </a:r>
            <a:endParaRPr sz="550">
              <a:latin typeface="Segoe UI"/>
              <a:cs typeface="Segoe UI"/>
            </a:endParaRPr>
          </a:p>
          <a:p>
            <a:pPr marL="12700" marR="22225">
              <a:lnSpc>
                <a:spcPts val="620"/>
              </a:lnSpc>
              <a:spcBef>
                <a:spcPts val="235"/>
              </a:spcBef>
              <a:buAutoNum type="arabicParenBoth"/>
              <a:tabLst>
                <a:tab pos="111760" algn="l"/>
              </a:tabLst>
            </a:pPr>
            <a:r>
              <a:rPr sz="550" i="1" dirty="0">
                <a:latin typeface="Segoe UI"/>
                <a:cs typeface="Segoe UI"/>
              </a:rPr>
              <a:t>An </a:t>
            </a:r>
            <a:r>
              <a:rPr sz="550" i="1" spc="-5" dirty="0">
                <a:latin typeface="Segoe UI"/>
                <a:cs typeface="Segoe UI"/>
              </a:rPr>
              <a:t>employee of </a:t>
            </a:r>
            <a:r>
              <a:rPr sz="550" i="1" dirty="0">
                <a:latin typeface="Segoe UI"/>
                <a:cs typeface="Segoe UI"/>
              </a:rPr>
              <a:t>the </a:t>
            </a:r>
            <a:r>
              <a:rPr sz="550" i="1" spc="-5" dirty="0">
                <a:latin typeface="Segoe UI"/>
                <a:cs typeface="Segoe UI"/>
              </a:rPr>
              <a:t>recipient </a:t>
            </a:r>
            <a:r>
              <a:rPr sz="550" i="1" dirty="0">
                <a:latin typeface="Segoe UI"/>
                <a:cs typeface="Segoe UI"/>
              </a:rPr>
              <a:t>conditioning the </a:t>
            </a:r>
            <a:r>
              <a:rPr sz="550" i="1" spc="-5" dirty="0">
                <a:latin typeface="Segoe UI"/>
                <a:cs typeface="Segoe UI"/>
              </a:rPr>
              <a:t>provision of </a:t>
            </a:r>
            <a:r>
              <a:rPr sz="550" i="1" dirty="0">
                <a:latin typeface="Segoe UI"/>
                <a:cs typeface="Segoe UI"/>
              </a:rPr>
              <a:t>an aid, </a:t>
            </a:r>
            <a:r>
              <a:rPr sz="550" i="1" spc="-5" dirty="0">
                <a:latin typeface="Segoe UI"/>
                <a:cs typeface="Segoe UI"/>
              </a:rPr>
              <a:t>benefit,  </a:t>
            </a:r>
            <a:r>
              <a:rPr sz="550" i="1" dirty="0">
                <a:latin typeface="Segoe UI"/>
                <a:cs typeface="Segoe UI"/>
              </a:rPr>
              <a:t>or service </a:t>
            </a:r>
            <a:r>
              <a:rPr sz="550" i="1" spc="-5" dirty="0">
                <a:latin typeface="Segoe UI"/>
                <a:cs typeface="Segoe UI"/>
              </a:rPr>
              <a:t>of </a:t>
            </a:r>
            <a:r>
              <a:rPr sz="550" i="1" dirty="0">
                <a:latin typeface="Segoe UI"/>
                <a:cs typeface="Segoe UI"/>
              </a:rPr>
              <a:t>the </a:t>
            </a:r>
            <a:r>
              <a:rPr sz="550" i="1" spc="-5" dirty="0">
                <a:latin typeface="Segoe UI"/>
                <a:cs typeface="Segoe UI"/>
              </a:rPr>
              <a:t>recipient </a:t>
            </a:r>
            <a:r>
              <a:rPr sz="550" i="1" dirty="0">
                <a:latin typeface="Segoe UI"/>
                <a:cs typeface="Segoe UI"/>
              </a:rPr>
              <a:t>on an </a:t>
            </a:r>
            <a:r>
              <a:rPr sz="550" i="1" spc="-5" dirty="0">
                <a:latin typeface="Segoe UI"/>
                <a:cs typeface="Segoe UI"/>
              </a:rPr>
              <a:t>individual’s </a:t>
            </a:r>
            <a:r>
              <a:rPr sz="550" i="1" dirty="0">
                <a:latin typeface="Segoe UI"/>
                <a:cs typeface="Segoe UI"/>
              </a:rPr>
              <a:t>participation in </a:t>
            </a:r>
            <a:r>
              <a:rPr sz="550" i="1" spc="-5" dirty="0">
                <a:latin typeface="Segoe UI"/>
                <a:cs typeface="Segoe UI"/>
              </a:rPr>
              <a:t>unwelcome sexual  </a:t>
            </a:r>
            <a:r>
              <a:rPr sz="550" i="1" dirty="0">
                <a:latin typeface="Segoe UI"/>
                <a:cs typeface="Segoe UI"/>
              </a:rPr>
              <a:t>conduct;</a:t>
            </a:r>
            <a:endParaRPr sz="550">
              <a:latin typeface="Segoe UI"/>
              <a:cs typeface="Segoe UI"/>
            </a:endParaRPr>
          </a:p>
          <a:p>
            <a:pPr marL="12700" marR="67945">
              <a:lnSpc>
                <a:spcPts val="620"/>
              </a:lnSpc>
              <a:spcBef>
                <a:spcPts val="240"/>
              </a:spcBef>
              <a:buAutoNum type="arabicParenBoth"/>
              <a:tabLst>
                <a:tab pos="111760" algn="l"/>
              </a:tabLst>
            </a:pPr>
            <a:r>
              <a:rPr sz="550" i="1" spc="-5" dirty="0">
                <a:latin typeface="Segoe UI"/>
                <a:cs typeface="Segoe UI"/>
              </a:rPr>
              <a:t>Unwelcome </a:t>
            </a:r>
            <a:r>
              <a:rPr sz="550" i="1" dirty="0">
                <a:latin typeface="Segoe UI"/>
                <a:cs typeface="Segoe UI"/>
              </a:rPr>
              <a:t>conduct </a:t>
            </a:r>
            <a:r>
              <a:rPr sz="550" i="1" spc="-5" dirty="0">
                <a:latin typeface="Segoe UI"/>
                <a:cs typeface="Segoe UI"/>
              </a:rPr>
              <a:t>determined </a:t>
            </a:r>
            <a:r>
              <a:rPr sz="550" i="1" dirty="0">
                <a:latin typeface="Segoe UI"/>
                <a:cs typeface="Segoe UI"/>
              </a:rPr>
              <a:t>by a </a:t>
            </a:r>
            <a:r>
              <a:rPr sz="550" b="1" i="1" spc="-5" dirty="0">
                <a:latin typeface="Segoe UI"/>
                <a:cs typeface="Segoe UI"/>
              </a:rPr>
              <a:t>reasonable person </a:t>
            </a:r>
            <a:r>
              <a:rPr sz="550" i="1" dirty="0">
                <a:latin typeface="Segoe UI"/>
                <a:cs typeface="Segoe UI"/>
              </a:rPr>
              <a:t>to be </a:t>
            </a:r>
            <a:r>
              <a:rPr sz="550" i="1" spc="-10" dirty="0">
                <a:latin typeface="Segoe UI"/>
                <a:cs typeface="Segoe UI"/>
              </a:rPr>
              <a:t>so </a:t>
            </a:r>
            <a:r>
              <a:rPr sz="550" i="1" spc="-5" dirty="0">
                <a:latin typeface="Segoe UI"/>
                <a:cs typeface="Segoe UI"/>
              </a:rPr>
              <a:t>severe,  </a:t>
            </a:r>
            <a:r>
              <a:rPr sz="550" i="1" dirty="0">
                <a:latin typeface="Segoe UI"/>
                <a:cs typeface="Segoe UI"/>
              </a:rPr>
              <a:t>pervasive, and </a:t>
            </a:r>
            <a:r>
              <a:rPr sz="550" i="1" spc="-5" dirty="0">
                <a:latin typeface="Segoe UI"/>
                <a:cs typeface="Segoe UI"/>
              </a:rPr>
              <a:t>objectively </a:t>
            </a:r>
            <a:r>
              <a:rPr sz="550" i="1" dirty="0">
                <a:latin typeface="Segoe UI"/>
                <a:cs typeface="Segoe UI"/>
              </a:rPr>
              <a:t>offensive that it effectively </a:t>
            </a:r>
            <a:r>
              <a:rPr sz="550" i="1" spc="-5" dirty="0">
                <a:latin typeface="Segoe UI"/>
                <a:cs typeface="Segoe UI"/>
              </a:rPr>
              <a:t>denies </a:t>
            </a:r>
            <a:r>
              <a:rPr sz="550" i="1" dirty="0">
                <a:latin typeface="Segoe UI"/>
                <a:cs typeface="Segoe UI"/>
              </a:rPr>
              <a:t>a </a:t>
            </a:r>
            <a:r>
              <a:rPr sz="550" i="1" spc="-5" dirty="0">
                <a:latin typeface="Segoe UI"/>
                <a:cs typeface="Segoe UI"/>
              </a:rPr>
              <a:t>person</a:t>
            </a:r>
            <a:r>
              <a:rPr sz="550" i="1" dirty="0">
                <a:latin typeface="Segoe UI"/>
                <a:cs typeface="Segoe UI"/>
              </a:rPr>
              <a:t> equal</a:t>
            </a:r>
            <a:endParaRPr sz="550">
              <a:latin typeface="Segoe UI"/>
              <a:cs typeface="Segoe UI"/>
            </a:endParaRPr>
          </a:p>
          <a:p>
            <a:pPr marL="12700">
              <a:lnSpc>
                <a:spcPts val="615"/>
              </a:lnSpc>
            </a:pPr>
            <a:r>
              <a:rPr sz="550" i="1" spc="-5" dirty="0">
                <a:latin typeface="Segoe UI"/>
                <a:cs typeface="Segoe UI"/>
              </a:rPr>
              <a:t>access </a:t>
            </a:r>
            <a:r>
              <a:rPr sz="550" i="1" dirty="0">
                <a:latin typeface="Segoe UI"/>
                <a:cs typeface="Segoe UI"/>
              </a:rPr>
              <a:t>to the </a:t>
            </a:r>
            <a:r>
              <a:rPr sz="550" i="1" spc="-5" dirty="0">
                <a:latin typeface="Segoe UI"/>
                <a:cs typeface="Segoe UI"/>
              </a:rPr>
              <a:t>recipient’s </a:t>
            </a:r>
            <a:r>
              <a:rPr sz="550" i="1" dirty="0">
                <a:latin typeface="Segoe UI"/>
                <a:cs typeface="Segoe UI"/>
              </a:rPr>
              <a:t>education </a:t>
            </a:r>
            <a:r>
              <a:rPr sz="550" i="1" spc="-5" dirty="0">
                <a:latin typeface="Segoe UI"/>
                <a:cs typeface="Segoe UI"/>
              </a:rPr>
              <a:t>program </a:t>
            </a:r>
            <a:r>
              <a:rPr sz="550" i="1" dirty="0">
                <a:latin typeface="Segoe UI"/>
                <a:cs typeface="Segoe UI"/>
              </a:rPr>
              <a:t>or activity;</a:t>
            </a:r>
            <a:r>
              <a:rPr sz="550" i="1" spc="-30" dirty="0">
                <a:latin typeface="Segoe UI"/>
                <a:cs typeface="Segoe UI"/>
              </a:rPr>
              <a:t> </a:t>
            </a:r>
            <a:r>
              <a:rPr sz="550" i="1" dirty="0">
                <a:latin typeface="Segoe UI"/>
                <a:cs typeface="Segoe UI"/>
              </a:rPr>
              <a:t>or</a:t>
            </a:r>
            <a:endParaRPr sz="550">
              <a:latin typeface="Segoe UI"/>
              <a:cs typeface="Segoe UI"/>
            </a:endParaRPr>
          </a:p>
          <a:p>
            <a:pPr marL="12700" marR="5080">
              <a:lnSpc>
                <a:spcPts val="620"/>
              </a:lnSpc>
              <a:spcBef>
                <a:spcPts val="245"/>
              </a:spcBef>
              <a:buAutoNum type="arabicParenBoth" startAt="3"/>
              <a:tabLst>
                <a:tab pos="111760" algn="l"/>
              </a:tabLst>
            </a:pPr>
            <a:r>
              <a:rPr sz="550" i="1" spc="-5" dirty="0">
                <a:latin typeface="Segoe UI"/>
                <a:cs typeface="Segoe UI"/>
              </a:rPr>
              <a:t>“Sexual </a:t>
            </a:r>
            <a:r>
              <a:rPr sz="550" i="1" dirty="0">
                <a:latin typeface="Segoe UI"/>
                <a:cs typeface="Segoe UI"/>
              </a:rPr>
              <a:t>assault” as </a:t>
            </a:r>
            <a:r>
              <a:rPr sz="550" i="1" spc="-5" dirty="0">
                <a:latin typeface="Segoe UI"/>
                <a:cs typeface="Segoe UI"/>
              </a:rPr>
              <a:t>defined </a:t>
            </a:r>
            <a:r>
              <a:rPr sz="550" i="1" dirty="0">
                <a:latin typeface="Segoe UI"/>
                <a:cs typeface="Segoe UI"/>
              </a:rPr>
              <a:t>in 20 </a:t>
            </a:r>
            <a:r>
              <a:rPr sz="550" i="1" spc="-5" dirty="0">
                <a:latin typeface="Segoe UI"/>
                <a:cs typeface="Segoe UI"/>
              </a:rPr>
              <a:t>U.S.C. </a:t>
            </a:r>
            <a:r>
              <a:rPr sz="550" i="1" dirty="0">
                <a:latin typeface="Segoe UI"/>
                <a:cs typeface="Segoe UI"/>
              </a:rPr>
              <a:t>1092(f)(6)(A)(v), </a:t>
            </a:r>
            <a:r>
              <a:rPr sz="550" i="1" spc="-5" dirty="0">
                <a:latin typeface="Segoe UI"/>
                <a:cs typeface="Segoe UI"/>
              </a:rPr>
              <a:t>“dating violence” </a:t>
            </a:r>
            <a:r>
              <a:rPr sz="550" i="1" dirty="0">
                <a:latin typeface="Segoe UI"/>
                <a:cs typeface="Segoe UI"/>
              </a:rPr>
              <a:t>as  </a:t>
            </a:r>
            <a:r>
              <a:rPr sz="550" i="1" spc="-5" dirty="0">
                <a:latin typeface="Segoe UI"/>
                <a:cs typeface="Segoe UI"/>
              </a:rPr>
              <a:t>defined </a:t>
            </a:r>
            <a:r>
              <a:rPr sz="550" i="1" dirty="0">
                <a:latin typeface="Segoe UI"/>
                <a:cs typeface="Segoe UI"/>
              </a:rPr>
              <a:t>in 34 </a:t>
            </a:r>
            <a:r>
              <a:rPr sz="550" i="1" spc="-5" dirty="0">
                <a:latin typeface="Segoe UI"/>
                <a:cs typeface="Segoe UI"/>
              </a:rPr>
              <a:t>U.S.C. 12291(a)(10), </a:t>
            </a:r>
            <a:r>
              <a:rPr sz="550" i="1" spc="-10" dirty="0">
                <a:latin typeface="Segoe UI"/>
                <a:cs typeface="Segoe UI"/>
              </a:rPr>
              <a:t>“domestic </a:t>
            </a:r>
            <a:r>
              <a:rPr sz="550" i="1" spc="-5" dirty="0">
                <a:latin typeface="Segoe UI"/>
                <a:cs typeface="Segoe UI"/>
              </a:rPr>
              <a:t>violence” </a:t>
            </a:r>
            <a:r>
              <a:rPr sz="550" i="1" dirty="0">
                <a:latin typeface="Segoe UI"/>
                <a:cs typeface="Segoe UI"/>
              </a:rPr>
              <a:t>as </a:t>
            </a:r>
            <a:r>
              <a:rPr sz="550" i="1" spc="-5" dirty="0">
                <a:latin typeface="Segoe UI"/>
                <a:cs typeface="Segoe UI"/>
              </a:rPr>
              <a:t>defined </a:t>
            </a:r>
            <a:r>
              <a:rPr sz="550" i="1" dirty="0">
                <a:latin typeface="Segoe UI"/>
                <a:cs typeface="Segoe UI"/>
              </a:rPr>
              <a:t>in 34 </a:t>
            </a:r>
            <a:r>
              <a:rPr sz="550" i="1" spc="-5" dirty="0">
                <a:latin typeface="Segoe UI"/>
                <a:cs typeface="Segoe UI"/>
              </a:rPr>
              <a:t>U.S.C.  12291(a)(8), </a:t>
            </a:r>
            <a:r>
              <a:rPr sz="550" i="1" dirty="0">
                <a:latin typeface="Segoe UI"/>
                <a:cs typeface="Segoe UI"/>
              </a:rPr>
              <a:t>or </a:t>
            </a:r>
            <a:r>
              <a:rPr sz="550" i="1" spc="-5" dirty="0">
                <a:latin typeface="Segoe UI"/>
                <a:cs typeface="Segoe UI"/>
              </a:rPr>
              <a:t>“stalking” </a:t>
            </a:r>
            <a:r>
              <a:rPr sz="550" i="1" dirty="0">
                <a:latin typeface="Segoe UI"/>
                <a:cs typeface="Segoe UI"/>
              </a:rPr>
              <a:t>as </a:t>
            </a:r>
            <a:r>
              <a:rPr sz="550" i="1" spc="-5" dirty="0">
                <a:latin typeface="Segoe UI"/>
                <a:cs typeface="Segoe UI"/>
              </a:rPr>
              <a:t>defined </a:t>
            </a:r>
            <a:r>
              <a:rPr sz="550" i="1" dirty="0">
                <a:latin typeface="Segoe UI"/>
                <a:cs typeface="Segoe UI"/>
              </a:rPr>
              <a:t>in 34 </a:t>
            </a:r>
            <a:r>
              <a:rPr sz="550" i="1" spc="-5" dirty="0">
                <a:latin typeface="Segoe UI"/>
                <a:cs typeface="Segoe UI"/>
              </a:rPr>
              <a:t>U.S.C. 12291(a)(30).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1250" y="3791458"/>
            <a:ext cx="2025014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Title </a:t>
            </a:r>
            <a:r>
              <a:rPr sz="900" spc="-15" dirty="0">
                <a:solidFill>
                  <a:srgbClr val="FFFFFF"/>
                </a:solidFill>
                <a:latin typeface="Calibri"/>
                <a:cs typeface="Calibri"/>
              </a:rPr>
              <a:t>IX’s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definition </a:t>
            </a: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“sexual</a:t>
            </a:r>
            <a:r>
              <a:rPr sz="9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harassment”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 descr="106.44(a) General response to sexual harassment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81939" y="6691426"/>
            <a:ext cx="2386965" cy="889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00"/>
              </a:lnSpc>
              <a:spcBef>
                <a:spcPts val="100"/>
              </a:spcBef>
            </a:pPr>
            <a:r>
              <a:rPr sz="550" i="1" dirty="0">
                <a:latin typeface="Segoe UI"/>
                <a:cs typeface="Segoe UI"/>
              </a:rPr>
              <a:t>A </a:t>
            </a:r>
            <a:r>
              <a:rPr sz="550" i="1" spc="-5" dirty="0">
                <a:latin typeface="Segoe UI"/>
                <a:cs typeface="Segoe UI"/>
              </a:rPr>
              <a:t>recipient with </a:t>
            </a:r>
            <a:r>
              <a:rPr sz="550" i="1" dirty="0">
                <a:latin typeface="Segoe UI"/>
                <a:cs typeface="Segoe UI"/>
              </a:rPr>
              <a:t>actual </a:t>
            </a:r>
            <a:r>
              <a:rPr sz="550" i="1" spc="-5" dirty="0">
                <a:latin typeface="Segoe UI"/>
                <a:cs typeface="Segoe UI"/>
              </a:rPr>
              <a:t>knowledge of sexual harassment </a:t>
            </a:r>
            <a:r>
              <a:rPr sz="550" i="1" dirty="0">
                <a:latin typeface="Segoe UI"/>
                <a:cs typeface="Segoe UI"/>
              </a:rPr>
              <a:t>in an education  </a:t>
            </a:r>
            <a:r>
              <a:rPr sz="550" i="1" spc="-5" dirty="0">
                <a:latin typeface="Segoe UI"/>
                <a:cs typeface="Segoe UI"/>
              </a:rPr>
              <a:t>program </a:t>
            </a:r>
            <a:r>
              <a:rPr sz="550" i="1" dirty="0">
                <a:latin typeface="Segoe UI"/>
                <a:cs typeface="Segoe UI"/>
              </a:rPr>
              <a:t>or activity </a:t>
            </a:r>
            <a:r>
              <a:rPr sz="550" i="1" spc="-5" dirty="0">
                <a:latin typeface="Segoe UI"/>
                <a:cs typeface="Segoe UI"/>
              </a:rPr>
              <a:t>of </a:t>
            </a:r>
            <a:r>
              <a:rPr sz="550" i="1" dirty="0">
                <a:latin typeface="Segoe UI"/>
                <a:cs typeface="Segoe UI"/>
              </a:rPr>
              <a:t>the </a:t>
            </a:r>
            <a:r>
              <a:rPr sz="550" i="1" spc="-5" dirty="0">
                <a:latin typeface="Segoe UI"/>
                <a:cs typeface="Segoe UI"/>
              </a:rPr>
              <a:t>recipient </a:t>
            </a:r>
            <a:r>
              <a:rPr sz="550" i="1" dirty="0">
                <a:latin typeface="Segoe UI"/>
                <a:cs typeface="Segoe UI"/>
              </a:rPr>
              <a:t>against a </a:t>
            </a:r>
            <a:r>
              <a:rPr sz="550" i="1" spc="-5" dirty="0">
                <a:latin typeface="Segoe UI"/>
                <a:cs typeface="Segoe UI"/>
              </a:rPr>
              <a:t>person </a:t>
            </a:r>
            <a:r>
              <a:rPr sz="550" i="1" dirty="0">
                <a:latin typeface="Segoe UI"/>
                <a:cs typeface="Segoe UI"/>
              </a:rPr>
              <a:t>in the United </a:t>
            </a:r>
            <a:r>
              <a:rPr sz="550" i="1" spc="-5" dirty="0">
                <a:latin typeface="Segoe UI"/>
                <a:cs typeface="Segoe UI"/>
              </a:rPr>
              <a:t>States, must  respond promptly </a:t>
            </a:r>
            <a:r>
              <a:rPr sz="550" i="1" dirty="0">
                <a:latin typeface="Segoe UI"/>
                <a:cs typeface="Segoe UI"/>
              </a:rPr>
              <a:t>in a </a:t>
            </a:r>
            <a:r>
              <a:rPr sz="550" i="1" spc="-5" dirty="0">
                <a:latin typeface="Segoe UI"/>
                <a:cs typeface="Segoe UI"/>
              </a:rPr>
              <a:t>manner </a:t>
            </a:r>
            <a:r>
              <a:rPr sz="550" i="1" dirty="0">
                <a:latin typeface="Segoe UI"/>
                <a:cs typeface="Segoe UI"/>
              </a:rPr>
              <a:t>that is not </a:t>
            </a:r>
            <a:r>
              <a:rPr sz="550" i="1" spc="-5" dirty="0">
                <a:latin typeface="Segoe UI"/>
                <a:cs typeface="Segoe UI"/>
              </a:rPr>
              <a:t>deliberately </a:t>
            </a:r>
            <a:r>
              <a:rPr sz="550" i="1" dirty="0">
                <a:latin typeface="Segoe UI"/>
                <a:cs typeface="Segoe UI"/>
              </a:rPr>
              <a:t>indifferent. . . .  </a:t>
            </a:r>
            <a:r>
              <a:rPr sz="550" b="1" i="1" spc="-15" dirty="0">
                <a:latin typeface="Segoe UI"/>
                <a:cs typeface="Segoe UI"/>
              </a:rPr>
              <a:t>‘‘education </a:t>
            </a:r>
            <a:r>
              <a:rPr sz="550" b="1" i="1" spc="-10" dirty="0">
                <a:latin typeface="Segoe UI"/>
                <a:cs typeface="Segoe UI"/>
              </a:rPr>
              <a:t>program </a:t>
            </a:r>
            <a:r>
              <a:rPr sz="550" b="1" i="1" spc="-5" dirty="0">
                <a:latin typeface="Segoe UI"/>
                <a:cs typeface="Segoe UI"/>
              </a:rPr>
              <a:t>or </a:t>
            </a:r>
            <a:r>
              <a:rPr sz="550" b="1" i="1" spc="-10" dirty="0">
                <a:latin typeface="Segoe UI"/>
                <a:cs typeface="Segoe UI"/>
              </a:rPr>
              <a:t>activity’’ </a:t>
            </a:r>
            <a:r>
              <a:rPr sz="550" b="1" i="1" dirty="0">
                <a:latin typeface="Segoe UI"/>
                <a:cs typeface="Segoe UI"/>
              </a:rPr>
              <a:t>includes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locations,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events,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or </a:t>
            </a:r>
            <a:r>
              <a:rPr sz="550" b="1" i="1" spc="-5" dirty="0">
                <a:latin typeface="Segoe UI"/>
                <a:cs typeface="Segoe UI"/>
              </a:rPr>
              <a:t>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circumstances over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which the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recipient exercised substantial </a:t>
            </a:r>
            <a:r>
              <a:rPr sz="550" b="1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contro</a:t>
            </a:r>
            <a:r>
              <a:rPr sz="550" b="1" i="1" spc="-10" dirty="0">
                <a:latin typeface="Segoe UI"/>
                <a:cs typeface="Segoe UI"/>
              </a:rPr>
              <a:t>l </a:t>
            </a:r>
            <a:r>
              <a:rPr sz="550" b="1" i="1" u="sng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over both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the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respondent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and the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context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 which the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sexua</a:t>
            </a:r>
            <a:r>
              <a:rPr sz="550" b="1" i="1" spc="-5" dirty="0">
                <a:latin typeface="Segoe UI"/>
                <a:cs typeface="Segoe UI"/>
              </a:rPr>
              <a:t>l 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harassment occurs,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and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also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includes any building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owned or controlled </a:t>
            </a:r>
            <a:r>
              <a:rPr sz="550" b="1" i="1" spc="-5" dirty="0">
                <a:latin typeface="Segoe UI"/>
                <a:cs typeface="Segoe UI"/>
              </a:rPr>
              <a:t>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by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student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organization that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is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officially recognized by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a </a:t>
            </a:r>
            <a:r>
              <a:rPr sz="550" b="1" i="1" dirty="0">
                <a:latin typeface="Segoe UI"/>
                <a:cs typeface="Segoe UI"/>
              </a:rPr>
              <a:t> </a:t>
            </a:r>
            <a:r>
              <a:rPr sz="550" b="1" i="1" u="sng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postsecondary</a:t>
            </a:r>
            <a:r>
              <a:rPr sz="550" b="1" i="1" u="sng" spc="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</a:t>
            </a:r>
            <a:r>
              <a:rPr sz="550" b="1" i="1" u="sng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institution</a:t>
            </a:r>
            <a:r>
              <a:rPr sz="550" b="1" i="1" dirty="0">
                <a:latin typeface="Segoe UI"/>
                <a:cs typeface="Segoe UI"/>
              </a:rPr>
              <a:t>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6724" y="6461505"/>
            <a:ext cx="2311400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spc="5" dirty="0">
                <a:solidFill>
                  <a:srgbClr val="FFFFFF"/>
                </a:solidFill>
                <a:latin typeface="Segoe UI"/>
                <a:cs typeface="Segoe UI"/>
              </a:rPr>
              <a:t>§106.44(a) </a:t>
            </a:r>
            <a:r>
              <a:rPr sz="800" i="1" spc="5" dirty="0">
                <a:solidFill>
                  <a:srgbClr val="FFFFFF"/>
                </a:solidFill>
                <a:latin typeface="Segoe UI"/>
                <a:cs typeface="Segoe UI"/>
              </a:rPr>
              <a:t>General response to sexual</a:t>
            </a:r>
            <a:r>
              <a:rPr sz="800" i="1" spc="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800" i="1" spc="10" dirty="0">
                <a:solidFill>
                  <a:srgbClr val="FFFFFF"/>
                </a:solidFill>
                <a:latin typeface="Segoe UI"/>
                <a:cs typeface="Segoe UI"/>
              </a:rPr>
              <a:t>harassment</a:t>
            </a:r>
            <a:r>
              <a:rPr sz="900" i="1" spc="10" dirty="0">
                <a:solidFill>
                  <a:srgbClr val="FFFFFF"/>
                </a:solidFill>
                <a:latin typeface="Segoe UI"/>
                <a:cs typeface="Segoe UI"/>
              </a:rPr>
              <a:t>.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90066" y="7650860"/>
            <a:ext cx="1934210" cy="288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2570">
              <a:lnSpc>
                <a:spcPct val="100000"/>
              </a:lnSpc>
              <a:spcBef>
                <a:spcPts val="100"/>
              </a:spcBef>
            </a:pPr>
            <a:r>
              <a:rPr sz="550" b="1" dirty="0">
                <a:solidFill>
                  <a:srgbClr val="FF0000"/>
                </a:solidFill>
                <a:latin typeface="Calibri"/>
                <a:cs typeface="Calibri"/>
              </a:rPr>
              <a:t>What </a:t>
            </a:r>
            <a:r>
              <a:rPr sz="550" b="1" spc="-5" dirty="0">
                <a:solidFill>
                  <a:srgbClr val="FF0000"/>
                </a:solidFill>
                <a:latin typeface="Calibri"/>
                <a:cs typeface="Calibri"/>
              </a:rPr>
              <a:t>does </a:t>
            </a:r>
            <a:r>
              <a:rPr sz="550" b="1" dirty="0">
                <a:solidFill>
                  <a:srgbClr val="FF0000"/>
                </a:solidFill>
                <a:latin typeface="Calibri"/>
                <a:cs typeface="Calibri"/>
              </a:rPr>
              <a:t>your </a:t>
            </a:r>
            <a:r>
              <a:rPr sz="550" b="1" spc="-5" dirty="0">
                <a:solidFill>
                  <a:srgbClr val="FF0000"/>
                </a:solidFill>
                <a:latin typeface="Calibri"/>
                <a:cs typeface="Calibri"/>
              </a:rPr>
              <a:t>campus policy </a:t>
            </a:r>
            <a:r>
              <a:rPr sz="550" b="1" spc="-10" dirty="0">
                <a:solidFill>
                  <a:srgbClr val="FF0000"/>
                </a:solidFill>
                <a:latin typeface="Calibri"/>
                <a:cs typeface="Calibri"/>
              </a:rPr>
              <a:t>state </a:t>
            </a:r>
            <a:r>
              <a:rPr sz="550" b="1" spc="-5" dirty="0">
                <a:solidFill>
                  <a:srgbClr val="FF0000"/>
                </a:solidFill>
                <a:latin typeface="Calibri"/>
                <a:cs typeface="Calibri"/>
              </a:rPr>
              <a:t>specifically </a:t>
            </a:r>
            <a:r>
              <a:rPr sz="550" b="1" spc="-10" dirty="0">
                <a:solidFill>
                  <a:srgbClr val="FF0000"/>
                </a:solidFill>
                <a:latin typeface="Calibri"/>
                <a:cs typeface="Calibri"/>
              </a:rPr>
              <a:t>regarding  </a:t>
            </a:r>
            <a:r>
              <a:rPr sz="550" b="1" dirty="0">
                <a:solidFill>
                  <a:srgbClr val="FF0000"/>
                </a:solidFill>
                <a:latin typeface="Calibri"/>
                <a:cs typeface="Calibri"/>
              </a:rPr>
              <a:t>the </a:t>
            </a:r>
            <a:r>
              <a:rPr sz="550" b="1" i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scope</a:t>
            </a:r>
            <a:r>
              <a:rPr sz="550" b="1" i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5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550" b="1" spc="-5" dirty="0">
                <a:solidFill>
                  <a:srgbClr val="FF0000"/>
                </a:solidFill>
                <a:latin typeface="Calibri"/>
                <a:cs typeface="Calibri"/>
              </a:rPr>
              <a:t>“education </a:t>
            </a:r>
            <a:r>
              <a:rPr sz="550" b="1" spc="-10" dirty="0">
                <a:solidFill>
                  <a:srgbClr val="FF0000"/>
                </a:solidFill>
                <a:latin typeface="Calibri"/>
                <a:cs typeface="Calibri"/>
              </a:rPr>
              <a:t>programs </a:t>
            </a:r>
            <a:r>
              <a:rPr sz="550" b="1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55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550" b="1" spc="-5" dirty="0">
                <a:solidFill>
                  <a:srgbClr val="FF0000"/>
                </a:solidFill>
                <a:latin typeface="Calibri"/>
                <a:cs typeface="Calibri"/>
              </a:rPr>
              <a:t>activities?”</a:t>
            </a:r>
            <a:endParaRPr sz="5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60"/>
              </a:spcBef>
            </a:pPr>
            <a:r>
              <a:rPr sz="400" spc="5" dirty="0">
                <a:latin typeface="Calibri"/>
                <a:cs typeface="Calibri"/>
              </a:rPr>
              <a:t>(e</a:t>
            </a:r>
            <a:r>
              <a:rPr sz="400" spc="15" dirty="0">
                <a:latin typeface="Calibri"/>
                <a:cs typeface="Calibri"/>
              </a:rPr>
              <a:t>m</a:t>
            </a:r>
            <a:r>
              <a:rPr sz="400" spc="5" dirty="0">
                <a:latin typeface="Calibri"/>
                <a:cs typeface="Calibri"/>
              </a:rPr>
              <a:t>phasis</a:t>
            </a:r>
            <a:r>
              <a:rPr sz="400" spc="-20" dirty="0">
                <a:latin typeface="Calibri"/>
                <a:cs typeface="Calibri"/>
              </a:rPr>
              <a:t> </a:t>
            </a:r>
            <a:r>
              <a:rPr sz="400" spc="5" dirty="0">
                <a:latin typeface="Calibri"/>
                <a:cs typeface="Calibri"/>
              </a:rPr>
              <a:t>added)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1" name="object 31" descr="example of &quot;scope&quot; in a policy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68597" y="6690817"/>
            <a:ext cx="239966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95"/>
              </a:spcBef>
            </a:pPr>
            <a:r>
              <a:rPr sz="650" spc="-5" dirty="0">
                <a:latin typeface="Segoe UI"/>
                <a:cs typeface="Segoe UI"/>
              </a:rPr>
              <a:t>This policy applies to ABC University students, employees, and  third-parties located within the United </a:t>
            </a:r>
            <a:r>
              <a:rPr sz="650" spc="-10" dirty="0">
                <a:latin typeface="Segoe UI"/>
                <a:cs typeface="Segoe UI"/>
              </a:rPr>
              <a:t>States </a:t>
            </a:r>
            <a:r>
              <a:rPr sz="650" spc="-5" dirty="0">
                <a:latin typeface="Segoe UI"/>
                <a:cs typeface="Segoe UI"/>
              </a:rPr>
              <a:t>both on and off  campus, </a:t>
            </a:r>
            <a:r>
              <a:rPr sz="650" spc="-10" dirty="0">
                <a:latin typeface="Segoe UI"/>
                <a:cs typeface="Segoe UI"/>
              </a:rPr>
              <a:t>as </a:t>
            </a:r>
            <a:r>
              <a:rPr sz="650" spc="-5" dirty="0">
                <a:latin typeface="Segoe UI"/>
                <a:cs typeface="Segoe UI"/>
              </a:rPr>
              <a:t>well </a:t>
            </a:r>
            <a:r>
              <a:rPr sz="650" spc="-10" dirty="0">
                <a:latin typeface="Segoe UI"/>
                <a:cs typeface="Segoe UI"/>
              </a:rPr>
              <a:t>as </a:t>
            </a:r>
            <a:r>
              <a:rPr sz="650" spc="-5" dirty="0">
                <a:latin typeface="Segoe UI"/>
                <a:cs typeface="Segoe UI"/>
              </a:rPr>
              <a:t>in the </a:t>
            </a:r>
            <a:r>
              <a:rPr sz="650" spc="-10" dirty="0">
                <a:latin typeface="Segoe UI"/>
                <a:cs typeface="Segoe UI"/>
              </a:rPr>
              <a:t>digital realm. </a:t>
            </a:r>
            <a:r>
              <a:rPr sz="650" spc="-5" dirty="0">
                <a:latin typeface="Segoe UI"/>
                <a:cs typeface="Segoe UI"/>
              </a:rPr>
              <a:t>Off-campus coverage </a:t>
            </a:r>
            <a:r>
              <a:rPr sz="650" spc="-10" dirty="0">
                <a:latin typeface="Segoe UI"/>
                <a:cs typeface="Segoe UI"/>
              </a:rPr>
              <a:t>of  </a:t>
            </a:r>
            <a:r>
              <a:rPr sz="650" spc="-5" dirty="0">
                <a:latin typeface="Segoe UI"/>
                <a:cs typeface="Segoe UI"/>
              </a:rPr>
              <a:t>this policy is limited to incidents that </a:t>
            </a:r>
            <a:r>
              <a:rPr sz="650" dirty="0">
                <a:latin typeface="Segoe UI"/>
                <a:cs typeface="Segoe UI"/>
              </a:rPr>
              <a:t>occur </a:t>
            </a:r>
            <a:r>
              <a:rPr sz="650" spc="-5" dirty="0">
                <a:latin typeface="Segoe UI"/>
                <a:cs typeface="Segoe UI"/>
              </a:rPr>
              <a:t>on employee-led trips,  </a:t>
            </a:r>
            <a:r>
              <a:rPr sz="650" spc="-10" dirty="0">
                <a:latin typeface="Segoe UI"/>
                <a:cs typeface="Segoe UI"/>
              </a:rPr>
              <a:t>at </a:t>
            </a:r>
            <a:r>
              <a:rPr sz="650" spc="-5" dirty="0">
                <a:latin typeface="Segoe UI"/>
                <a:cs typeface="Segoe UI"/>
              </a:rPr>
              <a:t>internship or </a:t>
            </a:r>
            <a:r>
              <a:rPr sz="650" dirty="0">
                <a:latin typeface="Segoe UI"/>
                <a:cs typeface="Segoe UI"/>
              </a:rPr>
              <a:t>service </a:t>
            </a:r>
            <a:r>
              <a:rPr sz="650" spc="-5" dirty="0">
                <a:latin typeface="Segoe UI"/>
                <a:cs typeface="Segoe UI"/>
              </a:rPr>
              <a:t>learning sites, and college-owned  properties (including buildings operated by </a:t>
            </a:r>
            <a:r>
              <a:rPr sz="650" spc="-10" dirty="0">
                <a:latin typeface="Segoe UI"/>
                <a:cs typeface="Segoe UI"/>
              </a:rPr>
              <a:t>Registered Student  Organizations), </a:t>
            </a:r>
            <a:r>
              <a:rPr sz="650" spc="-5" dirty="0">
                <a:latin typeface="Segoe UI"/>
                <a:cs typeface="Segoe UI"/>
              </a:rPr>
              <a:t>or in any context where the University exercised  substantial control over both </a:t>
            </a:r>
            <a:r>
              <a:rPr sz="650" spc="-10" dirty="0">
                <a:latin typeface="Segoe UI"/>
                <a:cs typeface="Segoe UI"/>
              </a:rPr>
              <a:t>alleged </a:t>
            </a:r>
            <a:r>
              <a:rPr sz="650" spc="-5" dirty="0">
                <a:latin typeface="Segoe UI"/>
                <a:cs typeface="Segoe UI"/>
              </a:rPr>
              <a:t>harassers and the context </a:t>
            </a:r>
            <a:r>
              <a:rPr sz="650" spc="-10" dirty="0">
                <a:latin typeface="Segoe UI"/>
                <a:cs typeface="Segoe UI"/>
              </a:rPr>
              <a:t>in  </a:t>
            </a:r>
            <a:r>
              <a:rPr sz="650" spc="-5" dirty="0">
                <a:latin typeface="Segoe UI"/>
                <a:cs typeface="Segoe UI"/>
              </a:rPr>
              <a:t>which the </a:t>
            </a:r>
            <a:r>
              <a:rPr sz="650" spc="-10" dirty="0">
                <a:latin typeface="Segoe UI"/>
                <a:cs typeface="Segoe UI"/>
              </a:rPr>
              <a:t>alleged </a:t>
            </a:r>
            <a:r>
              <a:rPr sz="650" spc="-5" dirty="0">
                <a:latin typeface="Segoe UI"/>
                <a:cs typeface="Segoe UI"/>
              </a:rPr>
              <a:t>harassment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occurred.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5" name="object 3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65220" y="6609461"/>
            <a:ext cx="477520" cy="0"/>
          </a:xfrm>
          <a:custGeom>
            <a:avLst/>
            <a:gdLst/>
            <a:ahLst/>
            <a:cxnLst/>
            <a:rect l="l" t="t" r="r" b="b"/>
            <a:pathLst>
              <a:path w="477520">
                <a:moveTo>
                  <a:pt x="0" y="0"/>
                </a:moveTo>
                <a:lnTo>
                  <a:pt x="477012" y="0"/>
                </a:lnTo>
              </a:path>
            </a:pathLst>
          </a:custGeom>
          <a:ln w="761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53409" y="6453632"/>
            <a:ext cx="173101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Example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“Scope” in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sz="1000" spc="-1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Policy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82692" y="7783779"/>
            <a:ext cx="1330960" cy="124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Scope will be specific </a:t>
            </a:r>
            <a:r>
              <a:rPr sz="650" b="1" spc="-10" dirty="0">
                <a:solidFill>
                  <a:srgbClr val="FF0000"/>
                </a:solidFill>
                <a:latin typeface="Calibri"/>
                <a:cs typeface="Calibri"/>
              </a:rPr>
              <a:t>to </a:t>
            </a: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65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50" b="1" spc="-5" dirty="0">
                <a:solidFill>
                  <a:srgbClr val="FF0000"/>
                </a:solidFill>
                <a:latin typeface="Calibri"/>
                <a:cs typeface="Calibri"/>
              </a:rPr>
              <a:t>institution.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19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21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22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2" name="Title 41">
            <a:extLst>
              <a:ext uri="{FF2B5EF4-FFF2-40B4-BE49-F238E27FC236}">
                <a16:creationId xmlns:a16="http://schemas.microsoft.com/office/drawing/2014/main" id="{7A6548F1-C8B1-4080-B985-6B0EECAAA7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Desirable skills and knowledge base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81021"/>
            <a:ext cx="2333625" cy="12026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6040" marR="5080" indent="-53340">
              <a:lnSpc>
                <a:spcPct val="115100"/>
              </a:lnSpc>
              <a:spcBef>
                <a:spcPts val="13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Active listening skills </a:t>
            </a:r>
            <a:r>
              <a:rPr sz="400" spc="5" dirty="0">
                <a:latin typeface="Segoe UI"/>
                <a:cs typeface="Segoe UI"/>
              </a:rPr>
              <a:t>(e.g. </a:t>
            </a:r>
            <a:r>
              <a:rPr sz="400" spc="-5" dirty="0">
                <a:solidFill>
                  <a:srgbClr val="444444"/>
                </a:solidFill>
                <a:latin typeface="Arial"/>
                <a:cs typeface="Arial"/>
              </a:rPr>
              <a:t>paying attention, </a:t>
            </a:r>
            <a:r>
              <a:rPr sz="400" dirty="0">
                <a:solidFill>
                  <a:srgbClr val="444444"/>
                </a:solidFill>
                <a:latin typeface="Arial"/>
                <a:cs typeface="Arial"/>
              </a:rPr>
              <a:t>withholding judgment, reflecting, clarifying,  paraphrasing, and</a:t>
            </a:r>
            <a:r>
              <a:rPr sz="400" spc="-55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444444"/>
                </a:solidFill>
                <a:latin typeface="Arial"/>
                <a:cs typeface="Arial"/>
              </a:rPr>
              <a:t>summarizing.)</a:t>
            </a:r>
            <a:endParaRPr sz="4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Legal</a:t>
            </a:r>
            <a:r>
              <a:rPr sz="650" spc="-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training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Prior ADR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experience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Operational knowledge and experience in higher</a:t>
            </a:r>
            <a:r>
              <a:rPr sz="650" spc="-11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education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Comfortable with TIX subject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matter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Bias/Implicit bias</a:t>
            </a:r>
            <a:r>
              <a:rPr sz="650" spc="-4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training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Knowledge </a:t>
            </a:r>
            <a:r>
              <a:rPr sz="650" spc="-10" dirty="0">
                <a:latin typeface="Segoe UI"/>
                <a:cs typeface="Segoe UI"/>
              </a:rPr>
              <a:t>regarding </a:t>
            </a:r>
            <a:r>
              <a:rPr sz="650" spc="-5" dirty="0">
                <a:latin typeface="Segoe UI"/>
                <a:cs typeface="Segoe UI"/>
              </a:rPr>
              <a:t>campus</a:t>
            </a:r>
            <a:r>
              <a:rPr sz="650" spc="-7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policies/cultures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Understanding </a:t>
            </a:r>
            <a:r>
              <a:rPr sz="650" spc="-10" dirty="0">
                <a:latin typeface="Segoe UI"/>
                <a:cs typeface="Segoe UI"/>
              </a:rPr>
              <a:t>of relevant </a:t>
            </a:r>
            <a:r>
              <a:rPr sz="650" spc="-5" dirty="0">
                <a:latin typeface="Segoe UI"/>
                <a:cs typeface="Segoe UI"/>
              </a:rPr>
              <a:t>objective</a:t>
            </a:r>
            <a:r>
              <a:rPr sz="650" spc="-6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standards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591" y="1140713"/>
            <a:ext cx="1759585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Desirable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skills </a:t>
            </a: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r>
              <a:rPr sz="9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bases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 descr="Cross-training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57324"/>
            <a:ext cx="1938655" cy="10147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Cross-train with </a:t>
            </a:r>
            <a:r>
              <a:rPr sz="650" dirty="0">
                <a:latin typeface="Segoe UI"/>
                <a:cs typeface="Segoe UI"/>
              </a:rPr>
              <a:t>other</a:t>
            </a:r>
            <a:r>
              <a:rPr sz="650" spc="-4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disciplines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Build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credentials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Other </a:t>
            </a:r>
            <a:r>
              <a:rPr sz="650" spc="-15" dirty="0">
                <a:latin typeface="Segoe UI"/>
                <a:cs typeface="Segoe UI"/>
              </a:rPr>
              <a:t>NASPA </a:t>
            </a:r>
            <a:r>
              <a:rPr sz="650" spc="-5" dirty="0">
                <a:latin typeface="Segoe UI"/>
                <a:cs typeface="Segoe UI"/>
              </a:rPr>
              <a:t>training</a:t>
            </a:r>
            <a:r>
              <a:rPr sz="650" spc="-3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programs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Education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Credentials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5" dirty="0">
                <a:latin typeface="Segoe UI"/>
                <a:cs typeface="Segoe UI"/>
              </a:rPr>
              <a:t>Training </a:t>
            </a:r>
            <a:r>
              <a:rPr sz="650" spc="-5" dirty="0">
                <a:latin typeface="Segoe UI"/>
                <a:cs typeface="Segoe UI"/>
              </a:rPr>
              <a:t>in ADR in other contexts (e.g. </a:t>
            </a:r>
            <a:r>
              <a:rPr sz="650" spc="-10" dirty="0">
                <a:latin typeface="Segoe UI"/>
                <a:cs typeface="Segoe UI"/>
              </a:rPr>
              <a:t>Family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dirty="0">
                <a:latin typeface="Segoe UI"/>
                <a:cs typeface="Segoe UI"/>
              </a:rPr>
              <a:t>Court)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Other civil rights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metrics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Read, read, </a:t>
            </a:r>
            <a:r>
              <a:rPr sz="650" spc="-5" dirty="0">
                <a:latin typeface="Segoe UI"/>
                <a:cs typeface="Segoe UI"/>
              </a:rPr>
              <a:t>and </a:t>
            </a:r>
            <a:r>
              <a:rPr sz="650" spc="-10" dirty="0">
                <a:latin typeface="Segoe UI"/>
                <a:cs typeface="Segoe UI"/>
              </a:rPr>
              <a:t>read </a:t>
            </a:r>
            <a:r>
              <a:rPr sz="650" dirty="0">
                <a:latin typeface="Segoe UI"/>
                <a:cs typeface="Segoe UI"/>
              </a:rPr>
              <a:t>some</a:t>
            </a:r>
            <a:r>
              <a:rPr sz="650" spc="-3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more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1250" y="1140713"/>
            <a:ext cx="683895" cy="1663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Cross-training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Never claim to have more skills or expertise than you actually have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01776" y="4022416"/>
            <a:ext cx="2373630" cy="12604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“Ultra</a:t>
            </a:r>
            <a:r>
              <a:rPr sz="600" spc="-10" dirty="0">
                <a:latin typeface="Segoe UI"/>
                <a:cs typeface="Segoe UI"/>
              </a:rPr>
              <a:t> Vires”</a:t>
            </a:r>
            <a:endParaRPr sz="600">
              <a:latin typeface="Segoe UI"/>
              <a:cs typeface="Segoe UI"/>
            </a:endParaRPr>
          </a:p>
          <a:p>
            <a:pPr marL="170815" marR="32384" lvl="1" indent="-53340">
              <a:lnSpc>
                <a:spcPct val="105300"/>
              </a:lnSpc>
              <a:spcBef>
                <a:spcPts val="114"/>
              </a:spcBef>
              <a:buChar char="•"/>
              <a:tabLst>
                <a:tab pos="171450" algn="l"/>
              </a:tabLst>
            </a:pP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Latin meaning act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without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authority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or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literally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beyond </a:t>
            </a:r>
            <a:r>
              <a:rPr sz="500" spc="-10" dirty="0">
                <a:solidFill>
                  <a:srgbClr val="212121"/>
                </a:solidFill>
                <a:latin typeface="Arial"/>
                <a:cs typeface="Arial"/>
              </a:rPr>
              <a:t>powers.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This term is  frequently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used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in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business and agency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law (the Doctrine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of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Ultra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Vires).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An  ultra </a:t>
            </a:r>
            <a:r>
              <a:rPr sz="500" spc="5" dirty="0">
                <a:solidFill>
                  <a:srgbClr val="212121"/>
                </a:solidFill>
                <a:latin typeface="Arial"/>
                <a:cs typeface="Arial"/>
              </a:rPr>
              <a:t>virus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act occurs </a:t>
            </a:r>
            <a:r>
              <a:rPr sz="500" spc="-10" dirty="0">
                <a:solidFill>
                  <a:srgbClr val="212121"/>
                </a:solidFill>
                <a:latin typeface="Arial"/>
                <a:cs typeface="Arial"/>
              </a:rPr>
              <a:t>when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one </a:t>
            </a:r>
            <a:r>
              <a:rPr sz="500" spc="5" dirty="0">
                <a:solidFill>
                  <a:srgbClr val="212121"/>
                </a:solidFill>
                <a:latin typeface="Arial"/>
                <a:cs typeface="Arial"/>
              </a:rPr>
              <a:t>commits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an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act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that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is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beyond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powers or  purpose of an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individual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and/or organization.</a:t>
            </a:r>
            <a:r>
              <a:rPr sz="500" spc="-2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300" spc="5" dirty="0">
                <a:solidFill>
                  <a:srgbClr val="212121"/>
                </a:solidFill>
                <a:latin typeface="Arial"/>
                <a:cs typeface="Arial"/>
              </a:rPr>
              <a:t>(https://dictionary.thelaw.com/ultra-vires/)</a:t>
            </a:r>
            <a:endParaRPr sz="3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250"/>
              </a:spcBef>
              <a:buChar char="•"/>
              <a:tabLst>
                <a:tab pos="66040" algn="l"/>
              </a:tabLst>
            </a:pPr>
            <a:r>
              <a:rPr sz="600" dirty="0">
                <a:solidFill>
                  <a:srgbClr val="212121"/>
                </a:solidFill>
                <a:latin typeface="Arial"/>
                <a:cs typeface="Arial"/>
              </a:rPr>
              <a:t>“Intra</a:t>
            </a:r>
            <a:r>
              <a:rPr sz="600" spc="-30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212121"/>
                </a:solidFill>
                <a:latin typeface="Arial"/>
                <a:cs typeface="Arial"/>
              </a:rPr>
              <a:t>Vires”</a:t>
            </a:r>
            <a:endParaRPr sz="600">
              <a:latin typeface="Arial"/>
              <a:cs typeface="Arial"/>
            </a:endParaRPr>
          </a:p>
          <a:p>
            <a:pPr marL="170815" marR="5080" lvl="1" indent="-53340">
              <a:lnSpc>
                <a:spcPct val="105000"/>
              </a:lnSpc>
              <a:spcBef>
                <a:spcPts val="130"/>
              </a:spcBef>
              <a:buChar char="•"/>
              <a:tabLst>
                <a:tab pos="171450" algn="l"/>
              </a:tabLst>
            </a:pP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An act is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said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be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intra </a:t>
            </a:r>
            <a:r>
              <a:rPr sz="500" spc="5" dirty="0">
                <a:solidFill>
                  <a:srgbClr val="212121"/>
                </a:solidFill>
                <a:latin typeface="Arial"/>
                <a:cs typeface="Arial"/>
              </a:rPr>
              <a:t>vires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(“within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power”) of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a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person or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organization  </a:t>
            </a:r>
            <a:r>
              <a:rPr sz="500" spc="-10" dirty="0">
                <a:solidFill>
                  <a:srgbClr val="212121"/>
                </a:solidFill>
                <a:latin typeface="Arial"/>
                <a:cs typeface="Arial"/>
              </a:rPr>
              <a:t>when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it is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within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scope of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their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powers or authority.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It is the 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opposite of  </a:t>
            </a:r>
            <a:r>
              <a:rPr sz="500" dirty="0">
                <a:solidFill>
                  <a:srgbClr val="212121"/>
                </a:solidFill>
                <a:latin typeface="Arial"/>
                <a:cs typeface="Arial"/>
              </a:rPr>
              <a:t>ultra vires.</a:t>
            </a:r>
            <a:r>
              <a:rPr sz="500" spc="-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sz="300" spc="5" dirty="0">
                <a:solidFill>
                  <a:srgbClr val="212121"/>
                </a:solidFill>
                <a:latin typeface="Arial"/>
                <a:cs typeface="Arial"/>
              </a:rPr>
              <a:t>(https://dictionary.thelaw.com/intra-vires/)</a:t>
            </a:r>
            <a:endParaRPr sz="300">
              <a:latin typeface="Arial"/>
              <a:cs typeface="Arial"/>
            </a:endParaRPr>
          </a:p>
          <a:p>
            <a:pPr marL="66040" marR="114935" indent="-53340">
              <a:lnSpc>
                <a:spcPct val="103299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600" spc="-5" dirty="0">
                <a:latin typeface="Segoe UI"/>
                <a:cs typeface="Segoe UI"/>
              </a:rPr>
              <a:t>Mental Health Providers, Lawyers, </a:t>
            </a:r>
            <a:r>
              <a:rPr sz="600" spc="-10" dirty="0">
                <a:latin typeface="Segoe UI"/>
                <a:cs typeface="Segoe UI"/>
              </a:rPr>
              <a:t>Trained/Certified </a:t>
            </a:r>
            <a:r>
              <a:rPr sz="600" spc="-5" dirty="0">
                <a:latin typeface="Segoe UI"/>
                <a:cs typeface="Segoe UI"/>
              </a:rPr>
              <a:t>Mediators </a:t>
            </a:r>
            <a:r>
              <a:rPr sz="600" spc="-10" dirty="0">
                <a:latin typeface="Segoe UI"/>
                <a:cs typeface="Segoe UI"/>
              </a:rPr>
              <a:t>are  professional </a:t>
            </a:r>
            <a:r>
              <a:rPr sz="600" spc="-5" dirty="0">
                <a:latin typeface="Segoe UI"/>
                <a:cs typeface="Segoe UI"/>
              </a:rPr>
              <a:t>trades that </a:t>
            </a:r>
            <a:r>
              <a:rPr sz="600" spc="-10" dirty="0">
                <a:latin typeface="Segoe UI"/>
                <a:cs typeface="Segoe UI"/>
              </a:rPr>
              <a:t>require </a:t>
            </a:r>
            <a:r>
              <a:rPr sz="600" spc="-5" dirty="0">
                <a:latin typeface="Segoe UI"/>
                <a:cs typeface="Segoe UI"/>
              </a:rPr>
              <a:t>specialized training and </a:t>
            </a:r>
            <a:r>
              <a:rPr sz="600" spc="-10" dirty="0">
                <a:latin typeface="Segoe UI"/>
                <a:cs typeface="Segoe UI"/>
              </a:rPr>
              <a:t>are </a:t>
            </a:r>
            <a:r>
              <a:rPr sz="600" spc="-5" dirty="0">
                <a:latin typeface="Segoe UI"/>
                <a:cs typeface="Segoe UI"/>
              </a:rPr>
              <a:t>often  </a:t>
            </a:r>
            <a:r>
              <a:rPr sz="600" spc="-10" dirty="0">
                <a:latin typeface="Segoe UI"/>
                <a:cs typeface="Segoe UI"/>
              </a:rPr>
              <a:t>regulated </a:t>
            </a:r>
            <a:r>
              <a:rPr sz="600" spc="-5" dirty="0">
                <a:latin typeface="Segoe UI"/>
                <a:cs typeface="Segoe UI"/>
              </a:rPr>
              <a:t>by federal </a:t>
            </a:r>
            <a:r>
              <a:rPr sz="600" spc="-10" dirty="0">
                <a:latin typeface="Segoe UI"/>
                <a:cs typeface="Segoe UI"/>
              </a:rPr>
              <a:t>and/or </a:t>
            </a:r>
            <a:r>
              <a:rPr sz="600" spc="-5" dirty="0">
                <a:latin typeface="Segoe UI"/>
                <a:cs typeface="Segoe UI"/>
              </a:rPr>
              <a:t>state </a:t>
            </a:r>
            <a:r>
              <a:rPr sz="600" spc="-10" dirty="0">
                <a:latin typeface="Segoe UI"/>
                <a:cs typeface="Segoe UI"/>
              </a:rPr>
              <a:t>requirements, professional  organizations, </a:t>
            </a:r>
            <a:r>
              <a:rPr sz="600" spc="-5" dirty="0">
                <a:latin typeface="Segoe UI"/>
                <a:cs typeface="Segoe UI"/>
              </a:rPr>
              <a:t>and </a:t>
            </a:r>
            <a:r>
              <a:rPr sz="600" spc="-10" dirty="0">
                <a:latin typeface="Segoe UI"/>
                <a:cs typeface="Segoe UI"/>
              </a:rPr>
              <a:t>individual</a:t>
            </a:r>
            <a:r>
              <a:rPr sz="600" spc="45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institutions.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4591" y="3747642"/>
            <a:ext cx="1915795" cy="2660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204"/>
              </a:spcBef>
            </a:pP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Never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Claim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Have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Skills or Expertise 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Than </a:t>
            </a:r>
            <a:r>
              <a:rPr sz="8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800" spc="10" dirty="0">
                <a:solidFill>
                  <a:srgbClr val="FFFFFF"/>
                </a:solidFill>
                <a:latin typeface="Calibri"/>
                <a:cs typeface="Calibri"/>
              </a:rPr>
              <a:t>Actually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 descr="Bias, conflicts of interest, impartiality, etc.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77741" y="4079494"/>
            <a:ext cx="2383155" cy="11823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1905" algn="ctr">
              <a:lnSpc>
                <a:spcPct val="103099"/>
              </a:lnSpc>
              <a:spcBef>
                <a:spcPts val="70"/>
              </a:spcBef>
            </a:pPr>
            <a:r>
              <a:rPr sz="650" i="1" spc="-5" dirty="0">
                <a:latin typeface="Segoe UI"/>
                <a:cs typeface="Segoe UI"/>
              </a:rPr>
              <a:t>All Title IX </a:t>
            </a:r>
            <a:r>
              <a:rPr sz="650" i="1" spc="-10" dirty="0">
                <a:latin typeface="Segoe UI"/>
                <a:cs typeface="Segoe UI"/>
              </a:rPr>
              <a:t>personnel, </a:t>
            </a:r>
            <a:r>
              <a:rPr sz="650" i="1" spc="-5" dirty="0">
                <a:latin typeface="Segoe UI"/>
                <a:cs typeface="Segoe UI"/>
              </a:rPr>
              <a:t>including </a:t>
            </a:r>
            <a:r>
              <a:rPr sz="650" i="1" spc="-10" dirty="0">
                <a:latin typeface="Segoe UI"/>
                <a:cs typeface="Segoe UI"/>
              </a:rPr>
              <a:t>those </a:t>
            </a:r>
            <a:r>
              <a:rPr sz="650" i="1" spc="-5" dirty="0">
                <a:latin typeface="Segoe UI"/>
                <a:cs typeface="Segoe UI"/>
              </a:rPr>
              <a:t>implementing </a:t>
            </a:r>
            <a:r>
              <a:rPr sz="650" i="1" spc="-10" dirty="0">
                <a:latin typeface="Segoe UI"/>
                <a:cs typeface="Segoe UI"/>
              </a:rPr>
              <a:t>and/or  </a:t>
            </a:r>
            <a:r>
              <a:rPr sz="650" i="1" spc="-5" dirty="0">
                <a:latin typeface="Segoe UI"/>
                <a:cs typeface="Segoe UI"/>
              </a:rPr>
              <a:t>facilitating informal </a:t>
            </a:r>
            <a:r>
              <a:rPr sz="650" i="1" spc="-10" dirty="0">
                <a:latin typeface="Segoe UI"/>
                <a:cs typeface="Segoe UI"/>
              </a:rPr>
              <a:t>resolution processes, should </a:t>
            </a:r>
            <a:r>
              <a:rPr sz="650" i="1" spc="-5" dirty="0">
                <a:latin typeface="Segoe UI"/>
                <a:cs typeface="Segoe UI"/>
              </a:rPr>
              <a:t>serve in their roles  </a:t>
            </a:r>
            <a:r>
              <a:rPr sz="650" i="1" spc="-10" dirty="0">
                <a:latin typeface="Segoe UI"/>
                <a:cs typeface="Segoe UI"/>
              </a:rPr>
              <a:t>impartially.</a:t>
            </a:r>
            <a:endParaRPr sz="6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650" i="1" spc="-5" dirty="0">
                <a:latin typeface="Segoe UI"/>
                <a:cs typeface="Segoe UI"/>
              </a:rPr>
              <a:t>All Title IX </a:t>
            </a:r>
            <a:r>
              <a:rPr sz="650" i="1" spc="-10" dirty="0">
                <a:latin typeface="Segoe UI"/>
                <a:cs typeface="Segoe UI"/>
              </a:rPr>
              <a:t>personnel should </a:t>
            </a:r>
            <a:r>
              <a:rPr sz="650" i="1" spc="-5" dirty="0">
                <a:latin typeface="Segoe UI"/>
                <a:cs typeface="Segoe UI"/>
              </a:rPr>
              <a:t>avoid:</a:t>
            </a:r>
            <a:endParaRPr sz="650">
              <a:latin typeface="Segoe UI"/>
              <a:cs typeface="Segoe UI"/>
            </a:endParaRPr>
          </a:p>
          <a:p>
            <a:pPr marL="855344" indent="-5334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855980" algn="l"/>
              </a:tabLst>
            </a:pPr>
            <a:r>
              <a:rPr sz="650" i="1" spc="-10" dirty="0">
                <a:latin typeface="Segoe UI"/>
                <a:cs typeface="Segoe UI"/>
              </a:rPr>
              <a:t>prejudgment of</a:t>
            </a:r>
            <a:r>
              <a:rPr sz="650" i="1" dirty="0">
                <a:latin typeface="Segoe UI"/>
                <a:cs typeface="Segoe UI"/>
              </a:rPr>
              <a:t> </a:t>
            </a:r>
            <a:r>
              <a:rPr sz="650" i="1" spc="-5" dirty="0">
                <a:latin typeface="Segoe UI"/>
                <a:cs typeface="Segoe UI"/>
              </a:rPr>
              <a:t>facts</a:t>
            </a:r>
            <a:endParaRPr sz="650">
              <a:latin typeface="Segoe UI"/>
              <a:cs typeface="Segoe UI"/>
            </a:endParaRPr>
          </a:p>
          <a:p>
            <a:pPr marL="1058545" lvl="1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058545" algn="l"/>
              </a:tabLst>
            </a:pPr>
            <a:r>
              <a:rPr sz="650" i="1" spc="-10" dirty="0">
                <a:latin typeface="Segoe UI"/>
                <a:cs typeface="Segoe UI"/>
              </a:rPr>
              <a:t>prejudice</a:t>
            </a:r>
            <a:endParaRPr sz="650">
              <a:latin typeface="Segoe UI"/>
              <a:cs typeface="Segoe UI"/>
            </a:endParaRPr>
          </a:p>
          <a:p>
            <a:pPr marL="88900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889635" algn="l"/>
              </a:tabLst>
            </a:pPr>
            <a:r>
              <a:rPr sz="650" i="1" spc="-5" dirty="0">
                <a:latin typeface="Segoe UI"/>
                <a:cs typeface="Segoe UI"/>
              </a:rPr>
              <a:t>conflicts </a:t>
            </a:r>
            <a:r>
              <a:rPr sz="650" i="1" spc="-10" dirty="0">
                <a:latin typeface="Segoe UI"/>
                <a:cs typeface="Segoe UI"/>
              </a:rPr>
              <a:t>of</a:t>
            </a:r>
            <a:r>
              <a:rPr sz="650" i="1" spc="-30" dirty="0">
                <a:latin typeface="Segoe UI"/>
                <a:cs typeface="Segoe UI"/>
              </a:rPr>
              <a:t> </a:t>
            </a:r>
            <a:r>
              <a:rPr sz="650" i="1" spc="-10" dirty="0">
                <a:latin typeface="Segoe UI"/>
                <a:cs typeface="Segoe UI"/>
              </a:rPr>
              <a:t>interest</a:t>
            </a:r>
            <a:endParaRPr sz="650">
              <a:latin typeface="Segoe UI"/>
              <a:cs typeface="Segoe UI"/>
            </a:endParaRPr>
          </a:p>
          <a:p>
            <a:pPr marL="1146810" lvl="1" indent="-5334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147445" algn="l"/>
              </a:tabLst>
            </a:pPr>
            <a:r>
              <a:rPr sz="650" i="1" spc="-5" dirty="0">
                <a:latin typeface="Segoe UI"/>
                <a:cs typeface="Segoe UI"/>
              </a:rPr>
              <a:t>bias</a:t>
            </a:r>
            <a:endParaRPr sz="650">
              <a:latin typeface="Segoe UI"/>
              <a:cs typeface="Segoe UI"/>
            </a:endParaRPr>
          </a:p>
          <a:p>
            <a:pPr marL="956310" indent="-53340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956944" algn="l"/>
              </a:tabLst>
            </a:pPr>
            <a:r>
              <a:rPr sz="650" i="1" spc="-10" dirty="0">
                <a:latin typeface="Segoe UI"/>
                <a:cs typeface="Segoe UI"/>
              </a:rPr>
              <a:t>sex</a:t>
            </a:r>
            <a:r>
              <a:rPr sz="650" i="1" spc="-5" dirty="0">
                <a:latin typeface="Segoe UI"/>
                <a:cs typeface="Segoe UI"/>
              </a:rPr>
              <a:t> </a:t>
            </a:r>
            <a:r>
              <a:rPr sz="650" i="1" spc="-10" dirty="0">
                <a:latin typeface="Segoe UI"/>
                <a:cs typeface="Segoe UI"/>
              </a:rPr>
              <a:t>stereotypes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3409" y="3801617"/>
            <a:ext cx="236220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Bias, Conflicts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Interest, Impartiality,</a:t>
            </a:r>
            <a:r>
              <a:rPr sz="1000" spc="-1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etc.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2" name="object 22" descr="Additional Resources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76478" y="6689521"/>
            <a:ext cx="2375535" cy="12598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American</a:t>
            </a:r>
            <a:r>
              <a:rPr sz="350" b="1" spc="-2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Bar</a:t>
            </a:r>
            <a:r>
              <a:rPr sz="350" b="1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Association</a:t>
            </a:r>
            <a:r>
              <a:rPr sz="350" b="1" spc="-3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(ABA)</a:t>
            </a:r>
            <a:r>
              <a:rPr sz="350" b="1" spc="-2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Section</a:t>
            </a:r>
            <a:r>
              <a:rPr sz="350" b="1" spc="-3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of</a:t>
            </a:r>
            <a:r>
              <a:rPr sz="350" b="1" spc="-5" dirty="0">
                <a:latin typeface="Calibri"/>
                <a:cs typeface="Calibri"/>
              </a:rPr>
              <a:t> </a:t>
            </a:r>
            <a:r>
              <a:rPr sz="350" b="1" spc="10" dirty="0">
                <a:latin typeface="Calibri"/>
                <a:cs typeface="Calibri"/>
              </a:rPr>
              <a:t>Dispute</a:t>
            </a:r>
            <a:r>
              <a:rPr sz="350" b="1" spc="-3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Resolution</a:t>
            </a:r>
            <a:endParaRPr sz="350">
              <a:latin typeface="Calibri"/>
              <a:cs typeface="Calibri"/>
            </a:endParaRPr>
          </a:p>
          <a:p>
            <a:pPr marL="170815" lvl="1" indent="-53340">
              <a:lnSpc>
                <a:spcPts val="415"/>
              </a:lnSpc>
              <a:spcBef>
                <a:spcPts val="110"/>
              </a:spcBef>
              <a:buFont typeface="Arial"/>
              <a:buChar char="•"/>
              <a:tabLst>
                <a:tab pos="171450" algn="l"/>
              </a:tabLst>
            </a:pPr>
            <a:r>
              <a:rPr sz="350" i="1" spc="5" dirty="0">
                <a:latin typeface="Calibri"/>
                <a:cs typeface="Calibri"/>
              </a:rPr>
              <a:t>Preparing for Family</a:t>
            </a:r>
            <a:r>
              <a:rPr sz="350" i="1" spc="-60" dirty="0">
                <a:latin typeface="Calibri"/>
                <a:cs typeface="Calibri"/>
              </a:rPr>
              <a:t> </a:t>
            </a:r>
            <a:r>
              <a:rPr sz="350" i="1" spc="5" dirty="0">
                <a:latin typeface="Calibri"/>
                <a:cs typeface="Calibri"/>
              </a:rPr>
              <a:t>Mediation</a:t>
            </a:r>
            <a:endParaRPr sz="350">
              <a:latin typeface="Calibri"/>
              <a:cs typeface="Calibri"/>
            </a:endParaRPr>
          </a:p>
          <a:p>
            <a:pPr marL="170815">
              <a:lnSpc>
                <a:spcPts val="415"/>
              </a:lnSpc>
            </a:pPr>
            <a:r>
              <a:rPr sz="350" dirty="0">
                <a:latin typeface="Calibri"/>
                <a:cs typeface="Calibri"/>
              </a:rPr>
              <a:t>(https</a:t>
            </a:r>
            <a:r>
              <a:rPr sz="350" dirty="0">
                <a:latin typeface="Calibri"/>
                <a:cs typeface="Calibri"/>
                <a:hlinkClick r:id="rId7"/>
              </a:rPr>
              <a:t>://w</a:t>
            </a:r>
            <a:r>
              <a:rPr sz="350" dirty="0">
                <a:latin typeface="Calibri"/>
                <a:cs typeface="Calibri"/>
              </a:rPr>
              <a:t>ww</a:t>
            </a:r>
            <a:r>
              <a:rPr sz="350" dirty="0">
                <a:latin typeface="Calibri"/>
                <a:cs typeface="Calibri"/>
                <a:hlinkClick r:id="rId7"/>
              </a:rPr>
              <a:t>.americanbar.org/content/dam/aba/images/dispute_resolution/Mediation_Guide_Family.pdf)</a:t>
            </a:r>
            <a:endParaRPr sz="3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Mediate.com</a:t>
            </a:r>
            <a:r>
              <a:rPr sz="350" b="1" spc="-35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Mediate</a:t>
            </a:r>
            <a:r>
              <a:rPr sz="350" b="1" spc="-4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University</a:t>
            </a:r>
            <a:endParaRPr sz="350">
              <a:latin typeface="Calibri"/>
              <a:cs typeface="Calibri"/>
            </a:endParaRPr>
          </a:p>
          <a:p>
            <a:pPr marL="170815" marR="33020" lvl="1" indent="-53340">
              <a:lnSpc>
                <a:spcPct val="99000"/>
              </a:lnSpc>
              <a:spcBef>
                <a:spcPts val="110"/>
              </a:spcBef>
              <a:buFont typeface="Arial"/>
              <a:buChar char="•"/>
              <a:tabLst>
                <a:tab pos="171450" algn="l"/>
              </a:tabLst>
            </a:pP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Basic 40-hour Mediation: This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training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which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satisfies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most state and court basic mediation requirements. It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is 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approved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for </a:t>
            </a:r>
            <a:r>
              <a:rPr sz="350" spc="10" dirty="0">
                <a:solidFill>
                  <a:srgbClr val="181818"/>
                </a:solidFill>
                <a:latin typeface="Calibri"/>
                <a:cs typeface="Calibri"/>
              </a:rPr>
              <a:t>40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hours of continuing mediation credit in Washington state and </a:t>
            </a:r>
            <a:r>
              <a:rPr sz="350" spc="10" dirty="0">
                <a:solidFill>
                  <a:srgbClr val="181818"/>
                </a:solidFill>
                <a:latin typeface="Calibri"/>
                <a:cs typeface="Calibri"/>
              </a:rPr>
              <a:t>40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hours of </a:t>
            </a:r>
            <a:r>
              <a:rPr sz="350" spc="10" dirty="0">
                <a:solidFill>
                  <a:srgbClr val="181818"/>
                </a:solidFill>
                <a:latin typeface="Calibri"/>
                <a:cs typeface="Calibri"/>
              </a:rPr>
              <a:t>CLE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credit in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California-- 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and reciprocally in many other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states.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Upon completion of the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course,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the participant </a:t>
            </a:r>
            <a:r>
              <a:rPr sz="350" dirty="0">
                <a:solidFill>
                  <a:srgbClr val="181818"/>
                </a:solidFill>
                <a:latin typeface="Calibri"/>
                <a:cs typeface="Calibri"/>
              </a:rPr>
              <a:t>will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receive </a:t>
            </a:r>
            <a:r>
              <a:rPr sz="350" spc="10" dirty="0">
                <a:solidFill>
                  <a:srgbClr val="181818"/>
                </a:solidFill>
                <a:latin typeface="Calibri"/>
                <a:cs typeface="Calibri"/>
              </a:rPr>
              <a:t>a </a:t>
            </a:r>
            <a:r>
              <a:rPr sz="350" spc="5" dirty="0">
                <a:solidFill>
                  <a:srgbClr val="181818"/>
                </a:solidFill>
                <a:latin typeface="Calibri"/>
                <a:cs typeface="Calibri"/>
              </a:rPr>
              <a:t>Certificate of  Completion.</a:t>
            </a:r>
            <a:r>
              <a:rPr sz="350" spc="-5" dirty="0">
                <a:solidFill>
                  <a:srgbClr val="181818"/>
                </a:solidFill>
                <a:latin typeface="Calibri"/>
                <a:cs typeface="Calibri"/>
              </a:rPr>
              <a:t> </a:t>
            </a:r>
            <a:r>
              <a:rPr sz="350" dirty="0">
                <a:latin typeface="Calibri"/>
                <a:cs typeface="Calibri"/>
              </a:rPr>
              <a:t>(https://www.mediateuniversity.com)</a:t>
            </a:r>
            <a:endParaRPr sz="3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JAMS </a:t>
            </a:r>
            <a:r>
              <a:rPr sz="350" b="1" spc="10" dirty="0">
                <a:latin typeface="Calibri"/>
                <a:cs typeface="Calibri"/>
              </a:rPr>
              <a:t>Solutionsfor Higher</a:t>
            </a:r>
            <a:r>
              <a:rPr sz="350" b="1" spc="-7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Education</a:t>
            </a:r>
            <a:endParaRPr sz="350">
              <a:latin typeface="Calibri"/>
              <a:cs typeface="Calibri"/>
            </a:endParaRPr>
          </a:p>
          <a:p>
            <a:pPr marL="170815" marR="85725" lvl="1" indent="-5334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71450" algn="l"/>
              </a:tabLst>
            </a:pPr>
            <a:r>
              <a:rPr sz="350" dirty="0">
                <a:latin typeface="Calibri"/>
                <a:cs typeface="Calibri"/>
              </a:rPr>
              <a:t>Title </a:t>
            </a:r>
            <a:r>
              <a:rPr sz="350" spc="5" dirty="0">
                <a:latin typeface="Calibri"/>
                <a:cs typeface="Calibri"/>
              </a:rPr>
              <a:t>IX Hearing </a:t>
            </a:r>
            <a:r>
              <a:rPr sz="350" dirty="0">
                <a:latin typeface="Calibri"/>
                <a:cs typeface="Calibri"/>
              </a:rPr>
              <a:t>Officers </a:t>
            </a:r>
            <a:r>
              <a:rPr sz="350" spc="15" dirty="0">
                <a:latin typeface="Calibri"/>
                <a:cs typeface="Calibri"/>
              </a:rPr>
              <a:t>&amp; </a:t>
            </a:r>
            <a:r>
              <a:rPr sz="350" spc="5" dirty="0">
                <a:latin typeface="Calibri"/>
                <a:cs typeface="Calibri"/>
              </a:rPr>
              <a:t>Mediators </a:t>
            </a:r>
            <a:r>
              <a:rPr sz="350" spc="10" dirty="0">
                <a:latin typeface="Calibri"/>
                <a:cs typeface="Calibri"/>
              </a:rPr>
              <a:t>| </a:t>
            </a:r>
            <a:r>
              <a:rPr sz="350" dirty="0">
                <a:latin typeface="Calibri"/>
                <a:cs typeface="Calibri"/>
              </a:rPr>
              <a:t>Staff </a:t>
            </a:r>
            <a:r>
              <a:rPr sz="350" spc="15" dirty="0">
                <a:latin typeface="Calibri"/>
                <a:cs typeface="Calibri"/>
              </a:rPr>
              <a:t>&amp; </a:t>
            </a:r>
            <a:r>
              <a:rPr sz="350" dirty="0">
                <a:latin typeface="Calibri"/>
                <a:cs typeface="Calibri"/>
              </a:rPr>
              <a:t>Faculty </a:t>
            </a:r>
            <a:r>
              <a:rPr sz="350" spc="5" dirty="0">
                <a:latin typeface="Calibri"/>
                <a:cs typeface="Calibri"/>
              </a:rPr>
              <a:t>Dispute </a:t>
            </a:r>
            <a:r>
              <a:rPr sz="350" dirty="0">
                <a:latin typeface="Calibri"/>
                <a:cs typeface="Calibri"/>
              </a:rPr>
              <a:t>Resolution </a:t>
            </a:r>
            <a:r>
              <a:rPr sz="350" spc="15" dirty="0">
                <a:latin typeface="Calibri"/>
                <a:cs typeface="Calibri"/>
              </a:rPr>
              <a:t>&amp; </a:t>
            </a:r>
            <a:r>
              <a:rPr sz="350" spc="5" dirty="0">
                <a:latin typeface="Calibri"/>
                <a:cs typeface="Calibri"/>
              </a:rPr>
              <a:t>Prevention </a:t>
            </a:r>
            <a:r>
              <a:rPr sz="350" spc="10" dirty="0">
                <a:latin typeface="Calibri"/>
                <a:cs typeface="Calibri"/>
              </a:rPr>
              <a:t>| ADR </a:t>
            </a:r>
            <a:r>
              <a:rPr sz="350" dirty="0">
                <a:latin typeface="Calibri"/>
                <a:cs typeface="Calibri"/>
              </a:rPr>
              <a:t>Training </a:t>
            </a:r>
            <a:r>
              <a:rPr sz="350" spc="15" dirty="0">
                <a:latin typeface="Calibri"/>
                <a:cs typeface="Calibri"/>
              </a:rPr>
              <a:t>&amp; </a:t>
            </a:r>
            <a:r>
              <a:rPr sz="350" spc="5" dirty="0">
                <a:latin typeface="Calibri"/>
                <a:cs typeface="Calibri"/>
              </a:rPr>
              <a:t>System  Design</a:t>
            </a:r>
            <a:r>
              <a:rPr sz="350" dirty="0">
                <a:latin typeface="Calibri"/>
                <a:cs typeface="Calibri"/>
              </a:rPr>
              <a:t> (https</a:t>
            </a:r>
            <a:r>
              <a:rPr sz="350" dirty="0">
                <a:latin typeface="Calibri"/>
                <a:cs typeface="Calibri"/>
                <a:hlinkClick r:id="rId8"/>
              </a:rPr>
              <a:t>://w</a:t>
            </a:r>
            <a:r>
              <a:rPr sz="350" dirty="0">
                <a:latin typeface="Calibri"/>
                <a:cs typeface="Calibri"/>
              </a:rPr>
              <a:t>ww</a:t>
            </a:r>
            <a:r>
              <a:rPr sz="350" dirty="0">
                <a:latin typeface="Calibri"/>
                <a:cs typeface="Calibri"/>
                <a:hlinkClick r:id="rId8"/>
              </a:rPr>
              <a:t>.jamsadr.com/solutions)</a:t>
            </a:r>
            <a:endParaRPr sz="3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MWI.org</a:t>
            </a:r>
            <a:endParaRPr sz="350">
              <a:latin typeface="Calibri"/>
              <a:cs typeface="Calibri"/>
            </a:endParaRPr>
          </a:p>
          <a:p>
            <a:pPr marL="170815" marR="67945" lvl="1" indent="-5334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71450" algn="l"/>
              </a:tabLst>
            </a:pPr>
            <a:r>
              <a:rPr sz="350" spc="5" dirty="0">
                <a:latin typeface="Calibri"/>
                <a:cs typeface="Calibri"/>
              </a:rPr>
              <a:t>All of MWI’s Forty-Hour Mediation </a:t>
            </a:r>
            <a:r>
              <a:rPr sz="350" dirty="0">
                <a:latin typeface="Calibri"/>
                <a:cs typeface="Calibri"/>
              </a:rPr>
              <a:t>Training </a:t>
            </a:r>
            <a:r>
              <a:rPr sz="350" spc="5" dirty="0">
                <a:latin typeface="Calibri"/>
                <a:cs typeface="Calibri"/>
              </a:rPr>
              <a:t>Programs (both the weekday and weekends/weeknights </a:t>
            </a:r>
            <a:r>
              <a:rPr sz="350" dirty="0">
                <a:latin typeface="Calibri"/>
                <a:cs typeface="Calibri"/>
              </a:rPr>
              <a:t>options) </a:t>
            </a:r>
            <a:r>
              <a:rPr sz="350" spc="5" dirty="0">
                <a:latin typeface="Calibri"/>
                <a:cs typeface="Calibri"/>
              </a:rPr>
              <a:t>are  currently being </a:t>
            </a:r>
            <a:r>
              <a:rPr sz="350" dirty="0">
                <a:latin typeface="Calibri"/>
                <a:cs typeface="Calibri"/>
              </a:rPr>
              <a:t>offered </a:t>
            </a:r>
            <a:r>
              <a:rPr sz="350" spc="5" dirty="0">
                <a:latin typeface="Calibri"/>
                <a:cs typeface="Calibri"/>
              </a:rPr>
              <a:t>online and live via </a:t>
            </a:r>
            <a:r>
              <a:rPr sz="350" spc="10" dirty="0">
                <a:latin typeface="Calibri"/>
                <a:cs typeface="Calibri"/>
              </a:rPr>
              <a:t>Zoom.</a:t>
            </a:r>
            <a:r>
              <a:rPr sz="350" spc="35" dirty="0">
                <a:latin typeface="Calibri"/>
                <a:cs typeface="Calibri"/>
              </a:rPr>
              <a:t> </a:t>
            </a:r>
            <a:r>
              <a:rPr sz="350" spc="5" dirty="0">
                <a:latin typeface="Calibri"/>
                <a:cs typeface="Calibri"/>
              </a:rPr>
              <a:t>(https</a:t>
            </a:r>
            <a:r>
              <a:rPr sz="350" spc="5" dirty="0">
                <a:latin typeface="Calibri"/>
                <a:cs typeface="Calibri"/>
                <a:hlinkClick r:id="rId9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9"/>
              </a:rPr>
              <a:t>.mwi.org/mediation-training/)</a:t>
            </a:r>
            <a:endParaRPr sz="3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American</a:t>
            </a:r>
            <a:r>
              <a:rPr sz="350" b="1" spc="-25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Psychological</a:t>
            </a:r>
            <a:r>
              <a:rPr sz="350" b="1" spc="-3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Association</a:t>
            </a:r>
            <a:r>
              <a:rPr sz="350" b="1" spc="-30" dirty="0">
                <a:latin typeface="Calibri"/>
                <a:cs typeface="Calibri"/>
              </a:rPr>
              <a:t> </a:t>
            </a:r>
            <a:r>
              <a:rPr sz="350" b="1" spc="5" dirty="0">
                <a:latin typeface="Calibri"/>
                <a:cs typeface="Calibri"/>
              </a:rPr>
              <a:t>(APA)</a:t>
            </a:r>
            <a:endParaRPr sz="350">
              <a:latin typeface="Calibri"/>
              <a:cs typeface="Calibri"/>
            </a:endParaRPr>
          </a:p>
          <a:p>
            <a:pPr marL="170815" marR="5080" lvl="1" indent="-53340">
              <a:lnSpc>
                <a:spcPct val="98600"/>
              </a:lnSpc>
              <a:spcBef>
                <a:spcPts val="114"/>
              </a:spcBef>
              <a:buFont typeface="Arial"/>
              <a:buChar char="•"/>
              <a:tabLst>
                <a:tab pos="171450" algn="l"/>
              </a:tabLst>
            </a:pPr>
            <a:r>
              <a:rPr sz="350" spc="5" dirty="0">
                <a:latin typeface="Calibri"/>
                <a:cs typeface="Calibri"/>
              </a:rPr>
              <a:t>Ensuring that </a:t>
            </a:r>
            <a:r>
              <a:rPr sz="350" dirty="0">
                <a:latin typeface="Calibri"/>
                <a:cs typeface="Calibri"/>
              </a:rPr>
              <a:t>investigations </a:t>
            </a:r>
            <a:r>
              <a:rPr sz="350" spc="5" dirty="0">
                <a:latin typeface="Calibri"/>
                <a:cs typeface="Calibri"/>
              </a:rPr>
              <a:t>of campus sexual misconduct are </a:t>
            </a:r>
            <a:r>
              <a:rPr sz="350" dirty="0">
                <a:latin typeface="Calibri"/>
                <a:cs typeface="Calibri"/>
              </a:rPr>
              <a:t>reflective </a:t>
            </a:r>
            <a:r>
              <a:rPr sz="350" spc="5" dirty="0">
                <a:latin typeface="Calibri"/>
                <a:cs typeface="Calibri"/>
              </a:rPr>
              <a:t>of psychological </a:t>
            </a:r>
            <a:r>
              <a:rPr sz="350" dirty="0">
                <a:latin typeface="Calibri"/>
                <a:cs typeface="Calibri"/>
              </a:rPr>
              <a:t>science: APA </a:t>
            </a:r>
            <a:r>
              <a:rPr sz="350" spc="5" dirty="0">
                <a:latin typeface="Calibri"/>
                <a:cs typeface="Calibri"/>
              </a:rPr>
              <a:t>helped </a:t>
            </a:r>
            <a:r>
              <a:rPr sz="350" dirty="0">
                <a:latin typeface="Calibri"/>
                <a:cs typeface="Calibri"/>
              </a:rPr>
              <a:t>draft,  </a:t>
            </a:r>
            <a:r>
              <a:rPr sz="350" spc="5" dirty="0">
                <a:latin typeface="Calibri"/>
                <a:cs typeface="Calibri"/>
              </a:rPr>
              <a:t>and has endorsed, </a:t>
            </a:r>
            <a:r>
              <a:rPr sz="350" dirty="0">
                <a:latin typeface="Calibri"/>
                <a:cs typeface="Calibri"/>
              </a:rPr>
              <a:t>legislation </a:t>
            </a:r>
            <a:r>
              <a:rPr sz="350" spc="5" dirty="0">
                <a:latin typeface="Calibri"/>
                <a:cs typeface="Calibri"/>
              </a:rPr>
              <a:t>that would minimize re-traumatization from campus sexual misconduct </a:t>
            </a:r>
            <a:r>
              <a:rPr sz="350" dirty="0">
                <a:latin typeface="Calibri"/>
                <a:cs typeface="Calibri"/>
              </a:rPr>
              <a:t>investigations.  </a:t>
            </a:r>
            <a:r>
              <a:rPr sz="350" spc="5" dirty="0">
                <a:latin typeface="Calibri"/>
                <a:cs typeface="Calibri"/>
              </a:rPr>
              <a:t>Date created: September 4, </a:t>
            </a:r>
            <a:r>
              <a:rPr sz="350" spc="10" dirty="0">
                <a:latin typeface="Calibri"/>
                <a:cs typeface="Calibri"/>
              </a:rPr>
              <a:t>2020</a:t>
            </a:r>
            <a:r>
              <a:rPr sz="350" spc="-50" dirty="0">
                <a:latin typeface="Calibri"/>
                <a:cs typeface="Calibri"/>
              </a:rPr>
              <a:t> </a:t>
            </a:r>
            <a:r>
              <a:rPr sz="350" spc="5" dirty="0">
                <a:latin typeface="Calibri"/>
                <a:cs typeface="Calibri"/>
              </a:rPr>
              <a:t>(https</a:t>
            </a:r>
            <a:r>
              <a:rPr sz="350" spc="5" dirty="0">
                <a:latin typeface="Calibri"/>
                <a:cs typeface="Calibri"/>
                <a:hlinkClick r:id="rId10"/>
              </a:rPr>
              <a:t>://w</a:t>
            </a:r>
            <a:r>
              <a:rPr sz="350" spc="5" dirty="0">
                <a:latin typeface="Calibri"/>
                <a:cs typeface="Calibri"/>
              </a:rPr>
              <a:t>ww</a:t>
            </a:r>
            <a:r>
              <a:rPr sz="350" spc="5" dirty="0">
                <a:latin typeface="Calibri"/>
                <a:cs typeface="Calibri"/>
                <a:hlinkClick r:id="rId10"/>
              </a:rPr>
              <a:t>.apa.org/search)</a:t>
            </a:r>
            <a:endParaRPr sz="3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229"/>
              </a:spcBef>
              <a:buFont typeface="Arial"/>
              <a:buChar char="•"/>
              <a:tabLst>
                <a:tab pos="66040" algn="l"/>
              </a:tabLst>
            </a:pPr>
            <a:r>
              <a:rPr sz="350" b="1" spc="5" dirty="0">
                <a:latin typeface="Calibri"/>
                <a:cs typeface="Calibri"/>
              </a:rPr>
              <a:t>Etc</a:t>
            </a:r>
            <a:r>
              <a:rPr sz="350" spc="5" dirty="0">
                <a:latin typeface="Calibri"/>
                <a:cs typeface="Calibri"/>
              </a:rPr>
              <a:t>.</a:t>
            </a:r>
            <a:endParaRPr sz="350">
              <a:latin typeface="Calibri"/>
              <a:cs typeface="Calibri"/>
            </a:endParaRPr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6431279"/>
            <a:ext cx="803148" cy="15803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18695"/>
            <a:ext cx="589254" cy="1192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 descr="NASPA Title IX Training Certificate."/>
          <p:cNvSpPr/>
          <p:nvPr/>
        </p:nvSpPr>
        <p:spPr>
          <a:xfrm>
            <a:off x="3639311" y="7603020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809389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976"/>
                </a:lnTo>
                <a:lnTo>
                  <a:pt x="582165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582795" y="7133590"/>
            <a:ext cx="7054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Segoe UI"/>
                <a:cs typeface="Segoe UI"/>
              </a:rPr>
              <a:t>Conclusion</a:t>
            </a:r>
            <a:endParaRPr sz="11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25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26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5386781"/>
            <a:ext cx="5749290" cy="1250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27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28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spcBef>
                <a:spcPts val="700"/>
              </a:spcBef>
            </a:pP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Additional</a:t>
            </a:r>
            <a:r>
              <a:rPr sz="9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900" spc="5" dirty="0">
                <a:solidFill>
                  <a:srgbClr val="FFFFFF"/>
                </a:solidFill>
                <a:latin typeface="Segoe UI"/>
                <a:cs typeface="Segoe UI"/>
              </a:rPr>
              <a:t>Resources</a:t>
            </a:r>
            <a:endParaRPr sz="900">
              <a:latin typeface="Segoe UI"/>
              <a:cs typeface="Segoe UI"/>
            </a:endParaRPr>
          </a:p>
        </p:txBody>
      </p:sp>
      <p:sp>
        <p:nvSpPr>
          <p:cNvPr id="35" name="Title 34">
            <a:extLst>
              <a:ext uri="{FF2B5EF4-FFF2-40B4-BE49-F238E27FC236}">
                <a16:creationId xmlns:a16="http://schemas.microsoft.com/office/drawing/2014/main" id="{9D10506C-747A-440A-A6E2-3188694EAA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Final thoughts...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500581"/>
            <a:ext cx="2037714" cy="87121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Flexibility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“Tuning”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5" dirty="0">
                <a:latin typeface="Segoe UI"/>
                <a:cs typeface="Segoe UI"/>
              </a:rPr>
              <a:t>Stay </a:t>
            </a:r>
            <a:r>
              <a:rPr sz="650" spc="-5" dirty="0">
                <a:latin typeface="Segoe UI"/>
                <a:cs typeface="Segoe UI"/>
              </a:rPr>
              <a:t>within skill</a:t>
            </a:r>
            <a:r>
              <a:rPr sz="650" spc="-2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set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How “formal” is your “informal”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process?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Language/What will you call your</a:t>
            </a:r>
            <a:r>
              <a:rPr sz="650" spc="-8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process?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What are </a:t>
            </a:r>
            <a:r>
              <a:rPr sz="650" dirty="0">
                <a:latin typeface="Segoe UI"/>
                <a:cs typeface="Segoe UI"/>
              </a:rPr>
              <a:t>some </a:t>
            </a:r>
            <a:r>
              <a:rPr sz="650" spc="-5" dirty="0">
                <a:latin typeface="Segoe UI"/>
                <a:cs typeface="Segoe UI"/>
              </a:rPr>
              <a:t>lessons learned from analogous</a:t>
            </a:r>
            <a:r>
              <a:rPr sz="650" spc="-12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fields?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93281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Final</a:t>
            </a:r>
            <a:r>
              <a:rPr sz="1000" spc="-6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thoughts…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73267" y="1129283"/>
            <a:ext cx="803148" cy="158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16699"/>
            <a:ext cx="589248" cy="1192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3639311" y="2301036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507394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89">
                <a:moveTo>
                  <a:pt x="0" y="0"/>
                </a:moveTo>
                <a:lnTo>
                  <a:pt x="0" y="23977"/>
                </a:lnTo>
                <a:lnTo>
                  <a:pt x="582147" y="1202277"/>
                </a:lnTo>
                <a:lnTo>
                  <a:pt x="593869" y="1202277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54855" y="1683511"/>
            <a:ext cx="1602740" cy="53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Segoe UI"/>
                <a:cs typeface="Segoe UI"/>
              </a:rPr>
              <a:t>Thank</a:t>
            </a:r>
            <a:r>
              <a:rPr sz="1250" spc="-20" dirty="0">
                <a:latin typeface="Segoe UI"/>
                <a:cs typeface="Segoe UI"/>
              </a:rPr>
              <a:t> </a:t>
            </a:r>
            <a:r>
              <a:rPr sz="1250" spc="-10" dirty="0">
                <a:latin typeface="Segoe UI"/>
                <a:cs typeface="Segoe UI"/>
              </a:rPr>
              <a:t>you!</a:t>
            </a:r>
            <a:endParaRPr sz="125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537845">
              <a:lnSpc>
                <a:spcPct val="100000"/>
              </a:lnSpc>
            </a:pPr>
            <a:r>
              <a:rPr sz="800" spc="10" dirty="0">
                <a:latin typeface="Segoe UI"/>
                <a:cs typeface="Segoe UI"/>
              </a:rPr>
              <a:t>Assessment </a:t>
            </a:r>
            <a:r>
              <a:rPr sz="800" dirty="0">
                <a:latin typeface="Segoe UI"/>
                <a:cs typeface="Segoe UI"/>
              </a:rPr>
              <a:t>to</a:t>
            </a:r>
            <a:r>
              <a:rPr sz="800" spc="-20" dirty="0">
                <a:latin typeface="Segoe UI"/>
                <a:cs typeface="Segoe UI"/>
              </a:rPr>
              <a:t> </a:t>
            </a:r>
            <a:r>
              <a:rPr sz="800" spc="5" dirty="0">
                <a:latin typeface="Segoe UI"/>
                <a:cs typeface="Segoe UI"/>
              </a:rPr>
              <a:t>follow…</a:t>
            </a:r>
            <a:endParaRPr sz="800">
              <a:latin typeface="Segoe UI"/>
              <a:cs typeface="Segoe UI"/>
            </a:endParaRPr>
          </a:p>
        </p:txBody>
      </p:sp>
      <p:sp>
        <p:nv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1135" y="3779520"/>
            <a:ext cx="1060703" cy="15816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 descr="NASPA Student Affairs Administrators in Higher Education."/>
          <p:cNvSpPr/>
          <p:nvPr/>
        </p:nvSpPr>
        <p:spPr>
          <a:xfrm>
            <a:off x="554736" y="3870883"/>
            <a:ext cx="1019556" cy="2834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337816" y="4134523"/>
            <a:ext cx="896112" cy="8944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357120" y="5177154"/>
            <a:ext cx="743585" cy="153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95"/>
              </a:spcBef>
            </a:pP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Copyrighted</a:t>
            </a:r>
            <a:r>
              <a:rPr sz="4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material.</a:t>
            </a:r>
            <a:r>
              <a:rPr sz="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4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be  </a:t>
            </a:r>
            <a:r>
              <a:rPr sz="400" dirty="0">
                <a:solidFill>
                  <a:srgbClr val="FFFFFF"/>
                </a:solidFill>
                <a:latin typeface="Calibri"/>
                <a:cs typeface="Calibri"/>
              </a:rPr>
              <a:t>reproduced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without</a:t>
            </a:r>
            <a:r>
              <a:rPr sz="4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FFFFFF"/>
                </a:solidFill>
                <a:latin typeface="Calibri"/>
                <a:cs typeface="Calibri"/>
              </a:rPr>
              <a:t>permission.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6795" y="4180687"/>
            <a:ext cx="1621790" cy="10737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8700"/>
              </a:lnSpc>
              <a:spcBef>
                <a:spcPts val="85"/>
              </a:spcBef>
            </a:pPr>
            <a:r>
              <a:rPr sz="800" b="1" spc="-10" dirty="0">
                <a:latin typeface="Calibri"/>
                <a:cs typeface="Calibri"/>
              </a:rPr>
              <a:t>Facilitating Fair </a:t>
            </a:r>
            <a:r>
              <a:rPr sz="800" b="1" dirty="0">
                <a:latin typeface="Calibri"/>
                <a:cs typeface="Calibri"/>
              </a:rPr>
              <a:t>and </a:t>
            </a:r>
            <a:r>
              <a:rPr sz="800" b="1" spc="-10" dirty="0">
                <a:latin typeface="Calibri"/>
                <a:cs typeface="Calibri"/>
              </a:rPr>
              <a:t>Effective </a:t>
            </a:r>
            <a:r>
              <a:rPr sz="800" b="1" dirty="0">
                <a:latin typeface="Calibri"/>
                <a:cs typeface="Calibri"/>
              </a:rPr>
              <a:t>Informal  </a:t>
            </a:r>
            <a:r>
              <a:rPr sz="800" b="1" spc="-5" dirty="0">
                <a:latin typeface="Calibri"/>
                <a:cs typeface="Calibri"/>
              </a:rPr>
              <a:t>Resolution </a:t>
            </a:r>
            <a:r>
              <a:rPr sz="800" b="1" dirty="0">
                <a:latin typeface="Calibri"/>
                <a:cs typeface="Calibri"/>
              </a:rPr>
              <a:t>Processes Under </a:t>
            </a:r>
            <a:r>
              <a:rPr sz="800" b="1" spc="-5" dirty="0">
                <a:latin typeface="Calibri"/>
                <a:cs typeface="Calibri"/>
              </a:rPr>
              <a:t>Title </a:t>
            </a:r>
            <a:r>
              <a:rPr sz="800" b="1" dirty="0">
                <a:latin typeface="Calibri"/>
                <a:cs typeface="Calibri"/>
              </a:rPr>
              <a:t>IX  </a:t>
            </a:r>
            <a:r>
              <a:rPr sz="650" i="1" spc="10" dirty="0">
                <a:latin typeface="Calibri"/>
                <a:cs typeface="Calibri"/>
              </a:rPr>
              <a:t>Module </a:t>
            </a:r>
            <a:r>
              <a:rPr sz="650" i="1" spc="5" dirty="0">
                <a:latin typeface="Calibri"/>
                <a:cs typeface="Calibri"/>
              </a:rPr>
              <a:t>2: Developing Informal Processes </a:t>
            </a:r>
            <a:r>
              <a:rPr sz="650" i="1" dirty="0">
                <a:latin typeface="Calibri"/>
                <a:cs typeface="Calibri"/>
              </a:rPr>
              <a:t>for  </a:t>
            </a:r>
            <a:r>
              <a:rPr sz="650" i="1" spc="-5" dirty="0">
                <a:latin typeface="Calibri"/>
                <a:cs typeface="Calibri"/>
              </a:rPr>
              <a:t>Your</a:t>
            </a:r>
            <a:r>
              <a:rPr sz="650" i="1" spc="-15" dirty="0">
                <a:latin typeface="Calibri"/>
                <a:cs typeface="Calibri"/>
              </a:rPr>
              <a:t> </a:t>
            </a:r>
            <a:r>
              <a:rPr sz="650" i="1" spc="10" dirty="0">
                <a:latin typeface="Calibri"/>
                <a:cs typeface="Calibri"/>
              </a:rPr>
              <a:t>Campus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550" b="1" spc="-5" dirty="0">
                <a:latin typeface="Segoe UI"/>
                <a:cs typeface="Segoe UI"/>
              </a:rPr>
              <a:t>Peter</a:t>
            </a:r>
            <a:r>
              <a:rPr sz="550" b="1" spc="-15" dirty="0">
                <a:latin typeface="Segoe UI"/>
                <a:cs typeface="Segoe UI"/>
              </a:rPr>
              <a:t> </a:t>
            </a:r>
            <a:r>
              <a:rPr sz="550" b="1" spc="-5" dirty="0">
                <a:latin typeface="Segoe UI"/>
                <a:cs typeface="Segoe UI"/>
              </a:rPr>
              <a:t>Lake</a:t>
            </a:r>
            <a:endParaRPr sz="550">
              <a:latin typeface="Segoe UI"/>
              <a:cs typeface="Segoe UI"/>
            </a:endParaRPr>
          </a:p>
          <a:p>
            <a:pPr marL="12700" marR="173355">
              <a:lnSpc>
                <a:spcPct val="120000"/>
              </a:lnSpc>
              <a:spcBef>
                <a:spcPts val="20"/>
              </a:spcBef>
            </a:pPr>
            <a:r>
              <a:rPr sz="350" spc="5" dirty="0">
                <a:latin typeface="Segoe UI"/>
                <a:cs typeface="Segoe UI"/>
              </a:rPr>
              <a:t>Professor</a:t>
            </a:r>
            <a:r>
              <a:rPr sz="350" dirty="0">
                <a:latin typeface="Segoe UI"/>
                <a:cs typeface="Segoe UI"/>
              </a:rPr>
              <a:t> of</a:t>
            </a:r>
            <a:r>
              <a:rPr sz="350" spc="5" dirty="0">
                <a:latin typeface="Segoe UI"/>
                <a:cs typeface="Segoe UI"/>
              </a:rPr>
              <a:t> Law,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Charles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A. </a:t>
            </a:r>
            <a:r>
              <a:rPr sz="350" spc="10" dirty="0">
                <a:latin typeface="Segoe UI"/>
                <a:cs typeface="Segoe UI"/>
              </a:rPr>
              <a:t>Dana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Chair,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Director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dirty="0">
                <a:latin typeface="Segoe UI"/>
                <a:cs typeface="Segoe UI"/>
              </a:rPr>
              <a:t>of</a:t>
            </a:r>
            <a:r>
              <a:rPr sz="350" spc="2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the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Center</a:t>
            </a:r>
            <a:r>
              <a:rPr sz="350" spc="-2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for  Excellence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in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Higher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Education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Law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and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Policy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350" spc="5" dirty="0">
                <a:latin typeface="Segoe UI"/>
                <a:cs typeface="Segoe UI"/>
              </a:rPr>
              <a:t>Stetson </a:t>
            </a:r>
            <a:r>
              <a:rPr sz="350" spc="10" dirty="0">
                <a:latin typeface="Segoe UI"/>
                <a:cs typeface="Segoe UI"/>
              </a:rPr>
              <a:t>University</a:t>
            </a:r>
            <a:r>
              <a:rPr sz="350" spc="-8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College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Law</a:t>
            </a:r>
            <a:endParaRPr sz="3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550" b="1" spc="-5" dirty="0">
                <a:latin typeface="Segoe UI"/>
                <a:cs typeface="Segoe UI"/>
              </a:rPr>
              <a:t>Kristine Goodwin </a:t>
            </a:r>
            <a:r>
              <a:rPr sz="350" spc="5" dirty="0">
                <a:latin typeface="Segoe UI"/>
                <a:cs typeface="Segoe UI"/>
              </a:rPr>
              <a:t>M.Ed., </a:t>
            </a:r>
            <a:r>
              <a:rPr sz="350" spc="-5" dirty="0">
                <a:latin typeface="Segoe UI"/>
                <a:cs typeface="Segoe UI"/>
              </a:rPr>
              <a:t>J.D.</a:t>
            </a:r>
            <a:endParaRPr sz="350">
              <a:latin typeface="Segoe UI"/>
              <a:cs typeface="Segoe UI"/>
            </a:endParaRPr>
          </a:p>
          <a:p>
            <a:pPr marL="12700" marR="187325">
              <a:lnSpc>
                <a:spcPts val="409"/>
              </a:lnSpc>
              <a:spcBef>
                <a:spcPts val="254"/>
              </a:spcBef>
            </a:pPr>
            <a:r>
              <a:rPr sz="350" spc="5" dirty="0">
                <a:latin typeface="Segoe UI"/>
                <a:cs typeface="Segoe UI"/>
              </a:rPr>
              <a:t>Associate </a:t>
            </a:r>
            <a:r>
              <a:rPr sz="350" dirty="0">
                <a:latin typeface="Segoe UI"/>
                <a:cs typeface="Segoe UI"/>
              </a:rPr>
              <a:t>of </a:t>
            </a:r>
            <a:r>
              <a:rPr sz="350" spc="10" dirty="0">
                <a:latin typeface="Segoe UI"/>
                <a:cs typeface="Segoe UI"/>
              </a:rPr>
              <a:t>The </a:t>
            </a:r>
            <a:r>
              <a:rPr sz="350" spc="5" dirty="0">
                <a:latin typeface="Segoe UI"/>
                <a:cs typeface="Segoe UI"/>
              </a:rPr>
              <a:t>Registry, CPR Distinguished Neutrals, </a:t>
            </a:r>
            <a:r>
              <a:rPr sz="350" spc="10" dirty="0">
                <a:latin typeface="Segoe UI"/>
                <a:cs typeface="Segoe UI"/>
              </a:rPr>
              <a:t>MWI, </a:t>
            </a:r>
            <a:r>
              <a:rPr sz="350" spc="5" dirty="0">
                <a:latin typeface="Segoe UI"/>
                <a:cs typeface="Segoe UI"/>
              </a:rPr>
              <a:t>Inc., </a:t>
            </a:r>
            <a:r>
              <a:rPr sz="350" spc="10" dirty="0">
                <a:latin typeface="Segoe UI"/>
                <a:cs typeface="Segoe UI"/>
              </a:rPr>
              <a:t>and  Umass </a:t>
            </a:r>
            <a:r>
              <a:rPr sz="350" spc="5" dirty="0">
                <a:latin typeface="Segoe UI"/>
                <a:cs typeface="Segoe UI"/>
              </a:rPr>
              <a:t>Justice</a:t>
            </a:r>
            <a:r>
              <a:rPr sz="350" spc="-4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Bridge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7" name="object 17" descr="From the commentary accompanying the new Title IX regulation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68597" y="4142688"/>
            <a:ext cx="2340610" cy="92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The Department believes an </a:t>
            </a:r>
            <a:r>
              <a:rPr sz="650" i="1" spc="-10" dirty="0">
                <a:latin typeface="Calibri"/>
                <a:cs typeface="Calibri"/>
              </a:rPr>
              <a:t>explicit </a:t>
            </a:r>
            <a:r>
              <a:rPr sz="650" i="1" spc="-5" dirty="0">
                <a:latin typeface="Calibri"/>
                <a:cs typeface="Calibri"/>
              </a:rPr>
              <a:t>definition of “informal resolution”  in the final regulations is </a:t>
            </a:r>
            <a:r>
              <a:rPr sz="650" i="1" spc="-10" dirty="0">
                <a:latin typeface="Calibri"/>
                <a:cs typeface="Calibri"/>
              </a:rPr>
              <a:t>unnecessary. </a:t>
            </a:r>
            <a:r>
              <a:rPr sz="650" b="1" i="1" spc="-10" dirty="0">
                <a:latin typeface="Calibri"/>
                <a:cs typeface="Calibri"/>
              </a:rPr>
              <a:t>Informal </a:t>
            </a:r>
            <a:r>
              <a:rPr sz="650" b="1" i="1" spc="-5" dirty="0">
                <a:latin typeface="Calibri"/>
                <a:cs typeface="Calibri"/>
              </a:rPr>
              <a:t>resolution may  encompass a broad range </a:t>
            </a:r>
            <a:r>
              <a:rPr sz="650" b="1" i="1" spc="-10" dirty="0">
                <a:latin typeface="Calibri"/>
                <a:cs typeface="Calibri"/>
              </a:rPr>
              <a:t>of conflict </a:t>
            </a:r>
            <a:r>
              <a:rPr sz="650" b="1" i="1" spc="-5" dirty="0">
                <a:latin typeface="Calibri"/>
                <a:cs typeface="Calibri"/>
              </a:rPr>
              <a:t>resolution strategies, including,  but </a:t>
            </a:r>
            <a:r>
              <a:rPr sz="650" b="1" i="1" spc="-10" dirty="0">
                <a:latin typeface="Calibri"/>
                <a:cs typeface="Calibri"/>
              </a:rPr>
              <a:t>not </a:t>
            </a:r>
            <a:r>
              <a:rPr sz="650" b="1" i="1" spc="-5" dirty="0">
                <a:latin typeface="Calibri"/>
                <a:cs typeface="Calibri"/>
              </a:rPr>
              <a:t>limited </a:t>
            </a:r>
            <a:r>
              <a:rPr sz="650" b="1" i="1" spc="-15" dirty="0">
                <a:latin typeface="Calibri"/>
                <a:cs typeface="Calibri"/>
              </a:rPr>
              <a:t>to, </a:t>
            </a:r>
            <a:r>
              <a:rPr sz="650" b="1" i="1" spc="-5" dirty="0">
                <a:latin typeface="Calibri"/>
                <a:cs typeface="Calibri"/>
              </a:rPr>
              <a:t>arbitration, mediation, </a:t>
            </a:r>
            <a:r>
              <a:rPr sz="650" b="1" i="1" spc="-10" dirty="0">
                <a:latin typeface="Calibri"/>
                <a:cs typeface="Calibri"/>
              </a:rPr>
              <a:t>or </a:t>
            </a:r>
            <a:r>
              <a:rPr sz="650" b="1" i="1" spc="-5" dirty="0">
                <a:latin typeface="Calibri"/>
                <a:cs typeface="Calibri"/>
              </a:rPr>
              <a:t>restorative</a:t>
            </a:r>
            <a:r>
              <a:rPr sz="650" b="1" i="1" spc="-10" dirty="0">
                <a:latin typeface="Calibri"/>
                <a:cs typeface="Calibri"/>
              </a:rPr>
              <a:t> justice.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5" dirty="0">
                <a:latin typeface="Calibri"/>
                <a:cs typeface="Calibri"/>
              </a:rPr>
              <a:t>Defining this concept may have the unintended </a:t>
            </a:r>
            <a:r>
              <a:rPr sz="650" i="1" spc="-10" dirty="0">
                <a:latin typeface="Calibri"/>
                <a:cs typeface="Calibri"/>
              </a:rPr>
              <a:t>effect </a:t>
            </a:r>
            <a:r>
              <a:rPr sz="650" i="1" spc="-5" dirty="0">
                <a:latin typeface="Calibri"/>
                <a:cs typeface="Calibri"/>
              </a:rPr>
              <a:t>of</a:t>
            </a:r>
            <a:r>
              <a:rPr sz="650" i="1" spc="-85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limiting</a:t>
            </a:r>
            <a:endParaRPr sz="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i="1" spc="-5" dirty="0">
                <a:latin typeface="Calibri"/>
                <a:cs typeface="Calibri"/>
              </a:rPr>
              <a:t>parties’ freedom </a:t>
            </a:r>
            <a:r>
              <a:rPr sz="650" i="1" spc="-10" dirty="0">
                <a:latin typeface="Calibri"/>
                <a:cs typeface="Calibri"/>
              </a:rPr>
              <a:t>to </a:t>
            </a:r>
            <a:r>
              <a:rPr sz="650" i="1" spc="-5" dirty="0">
                <a:latin typeface="Calibri"/>
                <a:cs typeface="Calibri"/>
              </a:rPr>
              <a:t>choose the resolution option that is best </a:t>
            </a:r>
            <a:r>
              <a:rPr sz="650" i="1" spc="-10" dirty="0">
                <a:latin typeface="Calibri"/>
                <a:cs typeface="Calibri"/>
              </a:rPr>
              <a:t>for</a:t>
            </a:r>
            <a:r>
              <a:rPr sz="650" i="1" spc="-60" dirty="0">
                <a:latin typeface="Calibri"/>
                <a:cs typeface="Calibri"/>
              </a:rPr>
              <a:t> </a:t>
            </a:r>
            <a:r>
              <a:rPr sz="650" i="1" spc="-5" dirty="0">
                <a:latin typeface="Calibri"/>
                <a:cs typeface="Calibri"/>
              </a:rPr>
              <a:t>them,</a:t>
            </a:r>
            <a:endParaRPr sz="650">
              <a:latin typeface="Calibri"/>
              <a:cs typeface="Calibri"/>
            </a:endParaRPr>
          </a:p>
          <a:p>
            <a:pPr marL="12700" marR="86360">
              <a:lnSpc>
                <a:spcPct val="112300"/>
              </a:lnSpc>
              <a:spcBef>
                <a:spcPts val="10"/>
              </a:spcBef>
            </a:pPr>
            <a:r>
              <a:rPr sz="650" i="1" spc="-5" dirty="0">
                <a:latin typeface="Calibri"/>
                <a:cs typeface="Calibri"/>
              </a:rPr>
              <a:t>and </a:t>
            </a:r>
            <a:r>
              <a:rPr sz="650" b="1" i="1" spc="-5" dirty="0">
                <a:latin typeface="Calibri"/>
                <a:cs typeface="Calibri"/>
              </a:rPr>
              <a:t>recipient flexibility </a:t>
            </a:r>
            <a:r>
              <a:rPr sz="650" b="1" i="1" spc="-10" dirty="0">
                <a:latin typeface="Calibri"/>
                <a:cs typeface="Calibri"/>
              </a:rPr>
              <a:t>to </a:t>
            </a:r>
            <a:r>
              <a:rPr sz="650" b="1" i="1" spc="-5" dirty="0">
                <a:latin typeface="Calibri"/>
                <a:cs typeface="Calibri"/>
              </a:rPr>
              <a:t>craft resolution processes that serve the  </a:t>
            </a:r>
            <a:r>
              <a:rPr sz="650" b="1" i="1" spc="-10" dirty="0">
                <a:latin typeface="Calibri"/>
                <a:cs typeface="Calibri"/>
              </a:rPr>
              <a:t>unique </a:t>
            </a:r>
            <a:r>
              <a:rPr sz="650" b="1" i="1" spc="-5" dirty="0">
                <a:latin typeface="Calibri"/>
                <a:cs typeface="Calibri"/>
              </a:rPr>
              <a:t>educational </a:t>
            </a:r>
            <a:r>
              <a:rPr sz="650" b="1" i="1" dirty="0">
                <a:latin typeface="Calibri"/>
                <a:cs typeface="Calibri"/>
              </a:rPr>
              <a:t>needs </a:t>
            </a:r>
            <a:r>
              <a:rPr sz="650" b="1" i="1" spc="-10" dirty="0">
                <a:latin typeface="Calibri"/>
                <a:cs typeface="Calibri"/>
              </a:rPr>
              <a:t>of </a:t>
            </a:r>
            <a:r>
              <a:rPr sz="650" b="1" i="1" spc="-5" dirty="0">
                <a:latin typeface="Calibri"/>
                <a:cs typeface="Calibri"/>
              </a:rPr>
              <a:t>their</a:t>
            </a:r>
            <a:r>
              <a:rPr sz="650" b="1" i="1" spc="-60" dirty="0">
                <a:latin typeface="Calibri"/>
                <a:cs typeface="Calibri"/>
              </a:rPr>
              <a:t> </a:t>
            </a:r>
            <a:r>
              <a:rPr sz="650" b="1" i="1" spc="-5" dirty="0">
                <a:latin typeface="Calibri"/>
                <a:cs typeface="Calibri"/>
              </a:rPr>
              <a:t>communities</a:t>
            </a:r>
            <a:r>
              <a:rPr sz="650" i="1" spc="-5" dirty="0">
                <a:latin typeface="Calibri"/>
                <a:cs typeface="Calibri"/>
              </a:rPr>
              <a:t>.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53409" y="3775964"/>
            <a:ext cx="1920875" cy="239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From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accompanying the</a:t>
            </a:r>
            <a:r>
              <a:rPr sz="7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819"/>
              </a:lnSpc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regulations…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38191" y="5131435"/>
            <a:ext cx="1316355" cy="14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50" spc="-5" dirty="0">
                <a:latin typeface="Calibri"/>
                <a:cs typeface="Calibri"/>
              </a:rPr>
              <a:t>Department of Education, </a:t>
            </a:r>
            <a:r>
              <a:rPr sz="250" i="1" dirty="0">
                <a:latin typeface="Calibri"/>
                <a:cs typeface="Calibri"/>
              </a:rPr>
              <a:t>Nondiscrimination on the </a:t>
            </a:r>
            <a:r>
              <a:rPr sz="250" i="1" spc="-5" dirty="0">
                <a:latin typeface="Calibri"/>
                <a:cs typeface="Calibri"/>
              </a:rPr>
              <a:t>Basis </a:t>
            </a:r>
            <a:r>
              <a:rPr sz="250" i="1" dirty="0">
                <a:latin typeface="Calibri"/>
                <a:cs typeface="Calibri"/>
              </a:rPr>
              <a:t>of Sex in Education </a:t>
            </a:r>
            <a:r>
              <a:rPr sz="250" i="1" spc="-5" dirty="0">
                <a:latin typeface="Calibri"/>
                <a:cs typeface="Calibri"/>
              </a:rPr>
              <a:t>Programs </a:t>
            </a:r>
            <a:r>
              <a:rPr sz="250" i="1" dirty="0">
                <a:latin typeface="Calibri"/>
                <a:cs typeface="Calibri"/>
              </a:rPr>
              <a:t>or </a:t>
            </a:r>
            <a:r>
              <a:rPr sz="250" i="1" spc="-5" dirty="0">
                <a:latin typeface="Calibri"/>
                <a:cs typeface="Calibri"/>
              </a:rPr>
              <a:t>Activities  Receiving </a:t>
            </a:r>
            <a:r>
              <a:rPr sz="250" i="1" dirty="0">
                <a:latin typeface="Calibri"/>
                <a:cs typeface="Calibri"/>
              </a:rPr>
              <a:t>Federal Financial </a:t>
            </a:r>
            <a:r>
              <a:rPr sz="250" i="1" spc="-5" dirty="0">
                <a:latin typeface="Calibri"/>
                <a:cs typeface="Calibri"/>
              </a:rPr>
              <a:t>Assistance</a:t>
            </a:r>
            <a:r>
              <a:rPr sz="250" spc="-5" dirty="0">
                <a:latin typeface="Calibri"/>
                <a:cs typeface="Calibri"/>
              </a:rPr>
              <a:t>, </a:t>
            </a:r>
            <a:r>
              <a:rPr sz="250" dirty="0">
                <a:latin typeface="Calibri"/>
                <a:cs typeface="Calibri"/>
              </a:rPr>
              <a:t>85 </a:t>
            </a:r>
            <a:r>
              <a:rPr sz="250" spc="-5" dirty="0">
                <a:latin typeface="Calibri"/>
                <a:cs typeface="Calibri"/>
              </a:rPr>
              <a:t>Fed. Reg. </a:t>
            </a:r>
            <a:r>
              <a:rPr sz="250" dirty="0">
                <a:latin typeface="Calibri"/>
                <a:cs typeface="Calibri"/>
              </a:rPr>
              <a:t>30026 </a:t>
            </a:r>
            <a:r>
              <a:rPr sz="250" spc="-5" dirty="0">
                <a:latin typeface="Calibri"/>
                <a:cs typeface="Calibri"/>
              </a:rPr>
              <a:t>(May </a:t>
            </a:r>
            <a:r>
              <a:rPr sz="250" dirty="0">
                <a:latin typeface="Calibri"/>
                <a:cs typeface="Calibri"/>
              </a:rPr>
              <a:t>19, 2020) </a:t>
            </a:r>
            <a:r>
              <a:rPr sz="250" spc="-5" dirty="0">
                <a:latin typeface="Calibri"/>
                <a:cs typeface="Calibri"/>
              </a:rPr>
              <a:t>(final rule) (online </a:t>
            </a:r>
            <a:r>
              <a:rPr sz="250" dirty="0">
                <a:latin typeface="Calibri"/>
                <a:cs typeface="Calibri"/>
              </a:rPr>
              <a:t>at  </a:t>
            </a:r>
            <a:r>
              <a:rPr sz="250" spc="-5" dirty="0">
                <a:latin typeface="Calibri"/>
                <a:cs typeface="Calibri"/>
                <a:hlinkClick r:id="rId10"/>
              </a:rPr>
              <a:t>www.govinfo.gov/content/pkg/FR-2020-05-19/pdf/2020-10512.pdf) </a:t>
            </a:r>
            <a:r>
              <a:rPr sz="250" dirty="0">
                <a:latin typeface="Calibri"/>
                <a:cs typeface="Calibri"/>
                <a:hlinkClick r:id="rId10"/>
              </a:rPr>
              <a:t>at 30401 </a:t>
            </a:r>
            <a:r>
              <a:rPr sz="250" spc="-5" dirty="0">
                <a:latin typeface="Calibri"/>
                <a:cs typeface="Calibri"/>
                <a:hlinkClick r:id="rId10"/>
              </a:rPr>
              <a:t>(emphasis</a:t>
            </a:r>
            <a:r>
              <a:rPr sz="250" spc="5" dirty="0">
                <a:latin typeface="Calibri"/>
                <a:cs typeface="Calibri"/>
                <a:hlinkClick r:id="rId10"/>
              </a:rPr>
              <a:t> </a:t>
            </a:r>
            <a:r>
              <a:rPr sz="250" spc="-5" dirty="0">
                <a:latin typeface="Calibri"/>
                <a:cs typeface="Calibri"/>
                <a:hlinkClick r:id="rId10"/>
              </a:rPr>
              <a:t>added).</a:t>
            </a:r>
            <a:endParaRPr sz="250">
              <a:latin typeface="Calibri"/>
              <a:cs typeface="Calibri"/>
            </a:endParaRPr>
          </a:p>
        </p:txBody>
      </p:sp>
      <p:sp>
        <p:nv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87167" y="6431279"/>
            <a:ext cx="803147" cy="15803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18619"/>
            <a:ext cx="589203" cy="11930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 descr="NASPA Title IX Training Certificate."/>
          <p:cNvSpPr/>
          <p:nvPr/>
        </p:nvSpPr>
        <p:spPr>
          <a:xfrm>
            <a:off x="553212" y="7603020"/>
            <a:ext cx="300228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809467"/>
            <a:ext cx="594360" cy="1202690"/>
          </a:xfrm>
          <a:custGeom>
            <a:avLst/>
            <a:gdLst/>
            <a:ahLst/>
            <a:cxnLst/>
            <a:rect l="l" t="t" r="r" b="b"/>
            <a:pathLst>
              <a:path w="594360" h="1202690">
                <a:moveTo>
                  <a:pt x="0" y="0"/>
                </a:moveTo>
                <a:lnTo>
                  <a:pt x="0" y="23825"/>
                </a:lnTo>
                <a:lnTo>
                  <a:pt x="582141" y="1202201"/>
                </a:lnTo>
                <a:lnTo>
                  <a:pt x="593893" y="1202201"/>
                </a:lnTo>
                <a:lnTo>
                  <a:pt x="0" y="0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92835" y="6938264"/>
            <a:ext cx="1695450" cy="44894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065" marR="5080" algn="ctr">
              <a:lnSpc>
                <a:spcPts val="1070"/>
              </a:lnSpc>
              <a:spcBef>
                <a:spcPts val="240"/>
              </a:spcBef>
            </a:pPr>
            <a:r>
              <a:rPr sz="1000" spc="-5" dirty="0">
                <a:latin typeface="Calibri"/>
                <a:cs typeface="Calibri"/>
              </a:rPr>
              <a:t>A </a:t>
            </a:r>
            <a:r>
              <a:rPr sz="1000" spc="-10" dirty="0">
                <a:latin typeface="Calibri"/>
                <a:cs typeface="Calibri"/>
              </a:rPr>
              <a:t>Closer </a:t>
            </a:r>
            <a:r>
              <a:rPr sz="1000" spc="-5" dirty="0">
                <a:latin typeface="Calibri"/>
                <a:cs typeface="Calibri"/>
              </a:rPr>
              <a:t>Look </a:t>
            </a:r>
            <a:r>
              <a:rPr sz="1000" spc="-10" dirty="0">
                <a:latin typeface="Calibri"/>
                <a:cs typeface="Calibri"/>
              </a:rPr>
              <a:t>at </a:t>
            </a:r>
            <a:r>
              <a:rPr sz="1000" spc="-5" dirty="0">
                <a:latin typeface="Calibri"/>
                <a:cs typeface="Calibri"/>
              </a:rPr>
              <a:t>Specific </a:t>
            </a:r>
            <a:r>
              <a:rPr sz="1000" spc="-20" dirty="0">
                <a:latin typeface="Calibri"/>
                <a:cs typeface="Calibri"/>
              </a:rPr>
              <a:t>Ways</a:t>
            </a:r>
            <a:r>
              <a:rPr sz="1000" spc="-10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to  Facilitate </a:t>
            </a:r>
            <a:r>
              <a:rPr sz="1000" spc="-15" dirty="0">
                <a:latin typeface="Calibri"/>
                <a:cs typeface="Calibri"/>
              </a:rPr>
              <a:t>Effective </a:t>
            </a:r>
            <a:r>
              <a:rPr sz="1000" spc="-10" dirty="0">
                <a:latin typeface="Calibri"/>
                <a:cs typeface="Calibri"/>
              </a:rPr>
              <a:t>Informal  </a:t>
            </a:r>
            <a:r>
              <a:rPr sz="1000" spc="-5" dirty="0">
                <a:latin typeface="Calibri"/>
                <a:cs typeface="Calibri"/>
              </a:rPr>
              <a:t>Resolutions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 descr="Informal Resolution Options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768597" y="6660336"/>
            <a:ext cx="2147570" cy="7315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Educational</a:t>
            </a:r>
            <a:r>
              <a:rPr sz="650" spc="-1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Conferences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Mediation (Neutral, </a:t>
            </a:r>
            <a:r>
              <a:rPr sz="650" spc="-10" dirty="0">
                <a:latin typeface="Calibri"/>
                <a:cs typeface="Calibri"/>
              </a:rPr>
              <a:t>Facilitative,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Collaborative)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Calibri"/>
                <a:cs typeface="Calibri"/>
              </a:rPr>
              <a:t>Med-Arb (Mediation and Arbitration, Non-Binding </a:t>
            </a:r>
            <a:r>
              <a:rPr sz="650" spc="-10" dirty="0">
                <a:latin typeface="Calibri"/>
                <a:cs typeface="Calibri"/>
              </a:rPr>
              <a:t>Arbitration)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Restorative</a:t>
            </a:r>
            <a:r>
              <a:rPr sz="650" spc="-5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Justice</a:t>
            </a:r>
            <a:endParaRPr sz="650">
              <a:latin typeface="Calibri"/>
              <a:cs typeface="Calibr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Calibri"/>
                <a:cs typeface="Calibri"/>
              </a:rPr>
              <a:t>Collaborative </a:t>
            </a:r>
            <a:r>
              <a:rPr sz="650" spc="-5" dirty="0">
                <a:latin typeface="Calibri"/>
                <a:cs typeface="Calibri"/>
              </a:rPr>
              <a:t>Law</a:t>
            </a:r>
            <a:r>
              <a:rPr sz="650" spc="-20" dirty="0">
                <a:latin typeface="Calibri"/>
                <a:cs typeface="Calibri"/>
              </a:rPr>
              <a:t> </a:t>
            </a:r>
            <a:r>
              <a:rPr sz="650" spc="-10" dirty="0">
                <a:latin typeface="Calibri"/>
                <a:cs typeface="Calibri"/>
              </a:rPr>
              <a:t>Model</a:t>
            </a:r>
            <a:endParaRPr sz="6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31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32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33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34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3199130">
              <a:lnSpc>
                <a:spcPct val="100000"/>
              </a:lnSpc>
              <a:spcBef>
                <a:spcPts val="565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Informal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Resolution</a:t>
            </a:r>
            <a:r>
              <a:rPr sz="1000" spc="-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10" dirty="0">
                <a:solidFill>
                  <a:srgbClr val="FFFFFF"/>
                </a:solidFill>
                <a:latin typeface="Segoe UI"/>
                <a:cs typeface="Segoe UI"/>
              </a:rPr>
              <a:t>Options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6" name="Title 35">
            <a:extLst>
              <a:ext uri="{FF2B5EF4-FFF2-40B4-BE49-F238E27FC236}">
                <a16:creationId xmlns:a16="http://schemas.microsoft.com/office/drawing/2014/main" id="{26B89927-1DDC-4E2F-9F42-136DA49E1C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Educational Conferences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57324"/>
            <a:ext cx="2299335" cy="7315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Concept in </a:t>
            </a:r>
            <a:r>
              <a:rPr sz="650" i="1" spc="-5" dirty="0">
                <a:latin typeface="Segoe UI"/>
                <a:cs typeface="Segoe UI"/>
              </a:rPr>
              <a:t>Beyond Discipline</a:t>
            </a:r>
            <a:r>
              <a:rPr sz="650" i="1" spc="-4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(2009)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10" dirty="0">
                <a:latin typeface="Segoe UI"/>
                <a:cs typeface="Segoe UI"/>
              </a:rPr>
              <a:t>Can </a:t>
            </a:r>
            <a:r>
              <a:rPr sz="650" spc="-5" dirty="0">
                <a:latin typeface="Segoe UI"/>
                <a:cs typeface="Segoe UI"/>
              </a:rPr>
              <a:t>be called by a student, </a:t>
            </a:r>
            <a:r>
              <a:rPr sz="650" spc="-10" dirty="0">
                <a:latin typeface="Segoe UI"/>
                <a:cs typeface="Segoe UI"/>
              </a:rPr>
              <a:t>RSO, </a:t>
            </a:r>
            <a:r>
              <a:rPr sz="650" spc="-5" dirty="0">
                <a:latin typeface="Segoe UI"/>
                <a:cs typeface="Segoe UI"/>
              </a:rPr>
              <a:t>staff or faculty</a:t>
            </a:r>
            <a:r>
              <a:rPr sz="650" spc="-6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member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Opportunity to have a conversation about</a:t>
            </a:r>
            <a:r>
              <a:rPr sz="650" spc="-10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anything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How could ed conferences be </a:t>
            </a:r>
            <a:r>
              <a:rPr sz="650" spc="-10" dirty="0">
                <a:latin typeface="Segoe UI"/>
                <a:cs typeface="Segoe UI"/>
              </a:rPr>
              <a:t>adapted </a:t>
            </a:r>
            <a:r>
              <a:rPr sz="650" spc="-5" dirty="0">
                <a:latin typeface="Segoe UI"/>
                <a:cs typeface="Segoe UI"/>
              </a:rPr>
              <a:t>for Title</a:t>
            </a:r>
            <a:r>
              <a:rPr sz="650" spc="-95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IX?</a:t>
            </a:r>
            <a:endParaRPr sz="650">
              <a:latin typeface="Segoe UI"/>
              <a:cs typeface="Segoe UI"/>
            </a:endParaRPr>
          </a:p>
          <a:p>
            <a:pPr marL="66040" indent="-5334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66040" algn="l"/>
              </a:tabLst>
            </a:pPr>
            <a:r>
              <a:rPr sz="650" spc="-5" dirty="0">
                <a:latin typeface="Segoe UI"/>
                <a:cs typeface="Segoe UI"/>
              </a:rPr>
              <a:t>How campuses utilize educational conferences:</a:t>
            </a:r>
            <a:r>
              <a:rPr sz="650" spc="-130" dirty="0">
                <a:latin typeface="Segoe UI"/>
                <a:cs typeface="Segoe UI"/>
              </a:rPr>
              <a:t> </a:t>
            </a:r>
            <a:r>
              <a:rPr sz="650" spc="-15" dirty="0">
                <a:latin typeface="Segoe UI"/>
                <a:cs typeface="Segoe UI"/>
              </a:rPr>
              <a:t>Two </a:t>
            </a:r>
            <a:r>
              <a:rPr sz="650" spc="-5" dirty="0">
                <a:latin typeface="Segoe UI"/>
                <a:cs typeface="Segoe UI"/>
              </a:rPr>
              <a:t>examples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142176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Educational</a:t>
            </a:r>
            <a:r>
              <a:rPr sz="1000" spc="-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Conferences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 descr="Univ. of Central Missouri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768597" y="1357324"/>
            <a:ext cx="2371090" cy="108585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650" spc="-5" dirty="0">
                <a:latin typeface="Segoe UI"/>
                <a:cs typeface="Segoe UI"/>
              </a:rPr>
              <a:t>“Conduct Educators” and “Educational</a:t>
            </a:r>
            <a:r>
              <a:rPr sz="650" spc="-90" dirty="0">
                <a:latin typeface="Segoe UI"/>
                <a:cs typeface="Segoe UI"/>
              </a:rPr>
              <a:t> </a:t>
            </a:r>
            <a:r>
              <a:rPr sz="650" spc="-5" dirty="0">
                <a:latin typeface="Segoe UI"/>
                <a:cs typeface="Segoe UI"/>
              </a:rPr>
              <a:t>Conferences”</a:t>
            </a:r>
            <a:endParaRPr sz="650">
              <a:latin typeface="Segoe UI"/>
              <a:cs typeface="Segoe UI"/>
            </a:endParaRPr>
          </a:p>
          <a:p>
            <a:pPr marL="12700" marR="5080">
              <a:lnSpc>
                <a:spcPct val="112799"/>
              </a:lnSpc>
              <a:spcBef>
                <a:spcPts val="235"/>
              </a:spcBef>
            </a:pPr>
            <a:r>
              <a:rPr sz="650" dirty="0">
                <a:latin typeface="Segoe UI"/>
                <a:cs typeface="Segoe UI"/>
              </a:rPr>
              <a:t>“The primary </a:t>
            </a:r>
            <a:r>
              <a:rPr sz="650" spc="-5" dirty="0">
                <a:latin typeface="Segoe UI"/>
                <a:cs typeface="Segoe UI"/>
              </a:rPr>
              <a:t>tool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the Conduct Educator is the opportunity for  </a:t>
            </a:r>
            <a:r>
              <a:rPr sz="650" spc="-10" dirty="0">
                <a:latin typeface="Segoe UI"/>
                <a:cs typeface="Segoe UI"/>
              </a:rPr>
              <a:t>an </a:t>
            </a:r>
            <a:r>
              <a:rPr sz="650" spc="-5" dirty="0">
                <a:latin typeface="Segoe UI"/>
                <a:cs typeface="Segoe UI"/>
              </a:rPr>
              <a:t>“Educational Conference” with the student. When the  University becomes </a:t>
            </a:r>
            <a:r>
              <a:rPr sz="650" spc="-10" dirty="0">
                <a:latin typeface="Segoe UI"/>
                <a:cs typeface="Segoe UI"/>
              </a:rPr>
              <a:t>aware of </a:t>
            </a:r>
            <a:r>
              <a:rPr sz="650" spc="-5" dirty="0">
                <a:latin typeface="Segoe UI"/>
                <a:cs typeface="Segoe UI"/>
              </a:rPr>
              <a:t>a student who may not be meeting  the expectations </a:t>
            </a:r>
            <a:r>
              <a:rPr sz="650" spc="-10" dirty="0">
                <a:latin typeface="Segoe UI"/>
                <a:cs typeface="Segoe UI"/>
              </a:rPr>
              <a:t>of </a:t>
            </a:r>
            <a:r>
              <a:rPr sz="650" spc="-5" dirty="0">
                <a:latin typeface="Segoe UI"/>
                <a:cs typeface="Segoe UI"/>
              </a:rPr>
              <a:t>good decision-making (usually through </a:t>
            </a:r>
            <a:r>
              <a:rPr sz="650" spc="-10" dirty="0">
                <a:latin typeface="Segoe UI"/>
                <a:cs typeface="Segoe UI"/>
              </a:rPr>
              <a:t>an  </a:t>
            </a:r>
            <a:r>
              <a:rPr sz="650" spc="-5" dirty="0">
                <a:latin typeface="Segoe UI"/>
                <a:cs typeface="Segoe UI"/>
              </a:rPr>
              <a:t>academic </a:t>
            </a:r>
            <a:r>
              <a:rPr sz="650" dirty="0">
                <a:latin typeface="Segoe UI"/>
                <a:cs typeface="Segoe UI"/>
              </a:rPr>
              <a:t>alert </a:t>
            </a:r>
            <a:r>
              <a:rPr sz="650" spc="-5" dirty="0">
                <a:latin typeface="Segoe UI"/>
                <a:cs typeface="Segoe UI"/>
              </a:rPr>
              <a:t>from </a:t>
            </a:r>
            <a:r>
              <a:rPr sz="650" spc="-10" dirty="0">
                <a:latin typeface="Segoe UI"/>
                <a:cs typeface="Segoe UI"/>
              </a:rPr>
              <a:t>faculty, </a:t>
            </a:r>
            <a:r>
              <a:rPr sz="650" spc="-5" dirty="0">
                <a:latin typeface="Segoe UI"/>
                <a:cs typeface="Segoe UI"/>
              </a:rPr>
              <a:t>public safety report, or housing  report), then the student will be contacted (generally by email) to  schedule </a:t>
            </a:r>
            <a:r>
              <a:rPr sz="650" spc="-10" dirty="0">
                <a:latin typeface="Segoe UI"/>
                <a:cs typeface="Segoe UI"/>
              </a:rPr>
              <a:t>an </a:t>
            </a:r>
            <a:r>
              <a:rPr sz="650" spc="-5" dirty="0">
                <a:latin typeface="Segoe UI"/>
                <a:cs typeface="Segoe UI"/>
              </a:rPr>
              <a:t>Educational</a:t>
            </a:r>
            <a:r>
              <a:rPr sz="650" spc="-55" dirty="0">
                <a:latin typeface="Segoe UI"/>
                <a:cs typeface="Segoe UI"/>
              </a:rPr>
              <a:t> </a:t>
            </a:r>
            <a:r>
              <a:rPr sz="650" spc="-10" dirty="0">
                <a:latin typeface="Segoe UI"/>
                <a:cs typeface="Segoe UI"/>
              </a:rPr>
              <a:t>Conference.”</a:t>
            </a:r>
            <a:endParaRPr sz="650">
              <a:latin typeface="Segoe UI"/>
              <a:cs typeface="Segoe UI"/>
            </a:endParaRPr>
          </a:p>
          <a:p>
            <a:pPr marL="222885">
              <a:lnSpc>
                <a:spcPct val="100000"/>
              </a:lnSpc>
              <a:spcBef>
                <a:spcPts val="360"/>
              </a:spcBef>
            </a:pPr>
            <a:r>
              <a:rPr sz="400" spc="-10" dirty="0">
                <a:latin typeface="Segoe UI"/>
                <a:cs typeface="Segoe UI"/>
              </a:rPr>
              <a:t>Univ.</a:t>
            </a:r>
            <a:r>
              <a:rPr sz="400" spc="-30" dirty="0">
                <a:latin typeface="Segoe UI"/>
                <a:cs typeface="Segoe UI"/>
              </a:rPr>
              <a:t> </a:t>
            </a:r>
            <a:r>
              <a:rPr sz="400" spc="-15" dirty="0">
                <a:latin typeface="Segoe UI"/>
                <a:cs typeface="Segoe UI"/>
              </a:rPr>
              <a:t>of</a:t>
            </a:r>
            <a:r>
              <a:rPr sz="400" spc="10" dirty="0">
                <a:latin typeface="Segoe UI"/>
                <a:cs typeface="Segoe UI"/>
              </a:rPr>
              <a:t> </a:t>
            </a:r>
            <a:r>
              <a:rPr sz="400" spc="-10" dirty="0">
                <a:latin typeface="Segoe UI"/>
                <a:cs typeface="Segoe UI"/>
              </a:rPr>
              <a:t>Central Missouri,</a:t>
            </a:r>
            <a:r>
              <a:rPr sz="400" spc="-25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UCM</a:t>
            </a:r>
            <a:r>
              <a:rPr sz="400" i="1" spc="-10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Student</a:t>
            </a:r>
            <a:r>
              <a:rPr sz="400" i="1" spc="-20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Handbook:</a:t>
            </a:r>
            <a:r>
              <a:rPr sz="400" i="1" spc="-25" dirty="0">
                <a:latin typeface="Segoe UI"/>
                <a:cs typeface="Segoe UI"/>
              </a:rPr>
              <a:t> </a:t>
            </a:r>
            <a:r>
              <a:rPr sz="400" i="1" spc="-15" dirty="0">
                <a:latin typeface="Segoe UI"/>
                <a:cs typeface="Segoe UI"/>
              </a:rPr>
              <a:t>Your </a:t>
            </a:r>
            <a:r>
              <a:rPr sz="400" i="1" spc="-5" dirty="0">
                <a:latin typeface="Segoe UI"/>
                <a:cs typeface="Segoe UI"/>
              </a:rPr>
              <a:t>Guide</a:t>
            </a:r>
            <a:r>
              <a:rPr sz="400" i="1" spc="-25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to</a:t>
            </a:r>
            <a:r>
              <a:rPr sz="400" i="1" spc="-10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Good</a:t>
            </a:r>
            <a:r>
              <a:rPr sz="400" i="1" spc="-30" dirty="0">
                <a:latin typeface="Segoe UI"/>
                <a:cs typeface="Segoe UI"/>
              </a:rPr>
              <a:t> </a:t>
            </a:r>
            <a:r>
              <a:rPr sz="400" i="1" spc="-5" dirty="0">
                <a:latin typeface="Segoe UI"/>
                <a:cs typeface="Segoe UI"/>
              </a:rPr>
              <a:t>Decision-Making</a:t>
            </a:r>
            <a:r>
              <a:rPr sz="400" spc="-5" dirty="0">
                <a:latin typeface="Segoe UI"/>
                <a:cs typeface="Segoe UI"/>
              </a:rPr>
              <a:t>,</a:t>
            </a:r>
            <a:r>
              <a:rPr sz="400" spc="-35" dirty="0">
                <a:latin typeface="Segoe UI"/>
                <a:cs typeface="Segoe UI"/>
              </a:rPr>
              <a:t> </a:t>
            </a:r>
            <a:r>
              <a:rPr sz="400" spc="-5" dirty="0">
                <a:latin typeface="Segoe UI"/>
                <a:cs typeface="Segoe UI"/>
              </a:rPr>
              <a:t>at</a:t>
            </a:r>
            <a:r>
              <a:rPr sz="400" dirty="0">
                <a:latin typeface="Segoe UI"/>
                <a:cs typeface="Segoe UI"/>
              </a:rPr>
              <a:t> </a:t>
            </a:r>
            <a:r>
              <a:rPr sz="400" spc="-5" dirty="0">
                <a:latin typeface="Segoe UI"/>
                <a:cs typeface="Segoe UI"/>
              </a:rPr>
              <a:t>9.</a:t>
            </a:r>
            <a:endParaRPr sz="4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53409" y="1151001"/>
            <a:ext cx="140335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Univ.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Central</a:t>
            </a:r>
            <a:r>
              <a:rPr sz="1000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Missouri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2" name="object 12" descr="Univ. of Central Missouri Cont'd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4331" y="4043552"/>
            <a:ext cx="2491740" cy="1287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23495">
              <a:lnSpc>
                <a:spcPct val="95100"/>
              </a:lnSpc>
              <a:spcBef>
                <a:spcPts val="130"/>
              </a:spcBef>
            </a:pPr>
            <a:r>
              <a:rPr sz="500" spc="-20" dirty="0">
                <a:latin typeface="Segoe UI"/>
                <a:cs typeface="Segoe UI"/>
              </a:rPr>
              <a:t>“An </a:t>
            </a:r>
            <a:r>
              <a:rPr sz="500" spc="-5" dirty="0">
                <a:latin typeface="Segoe UI"/>
                <a:cs typeface="Segoe UI"/>
              </a:rPr>
              <a:t>Educational Conference </a:t>
            </a:r>
            <a:r>
              <a:rPr sz="500" dirty="0">
                <a:latin typeface="Segoe UI"/>
                <a:cs typeface="Segoe UI"/>
              </a:rPr>
              <a:t>might </a:t>
            </a:r>
            <a:r>
              <a:rPr sz="500" spc="-5" dirty="0">
                <a:latin typeface="Segoe UI"/>
                <a:cs typeface="Segoe UI"/>
              </a:rPr>
              <a:t>also </a:t>
            </a:r>
            <a:r>
              <a:rPr sz="500" dirty="0">
                <a:latin typeface="Segoe UI"/>
                <a:cs typeface="Segoe UI"/>
              </a:rPr>
              <a:t>be </a:t>
            </a:r>
            <a:r>
              <a:rPr sz="500" spc="-5" dirty="0">
                <a:latin typeface="Segoe UI"/>
                <a:cs typeface="Segoe UI"/>
              </a:rPr>
              <a:t>required if </a:t>
            </a:r>
            <a:r>
              <a:rPr sz="500" dirty="0">
                <a:latin typeface="Segoe UI"/>
                <a:cs typeface="Segoe UI"/>
              </a:rPr>
              <a:t>university personnel identify a  </a:t>
            </a:r>
            <a:r>
              <a:rPr sz="500" spc="-5" dirty="0">
                <a:latin typeface="Segoe UI"/>
                <a:cs typeface="Segoe UI"/>
              </a:rPr>
              <a:t>pattern of </a:t>
            </a:r>
            <a:r>
              <a:rPr sz="500" dirty="0">
                <a:latin typeface="Segoe UI"/>
                <a:cs typeface="Segoe UI"/>
              </a:rPr>
              <a:t>behaviors or decisions </a:t>
            </a:r>
            <a:r>
              <a:rPr sz="500" spc="-5" dirty="0">
                <a:latin typeface="Segoe UI"/>
                <a:cs typeface="Segoe UI"/>
              </a:rPr>
              <a:t>that illustrate </a:t>
            </a:r>
            <a:r>
              <a:rPr sz="500" dirty="0">
                <a:latin typeface="Segoe UI"/>
                <a:cs typeface="Segoe UI"/>
              </a:rPr>
              <a:t>poor decision-making or </a:t>
            </a:r>
            <a:r>
              <a:rPr sz="500" spc="-5" dirty="0">
                <a:latin typeface="Segoe UI"/>
                <a:cs typeface="Segoe UI"/>
              </a:rPr>
              <a:t>potential </a:t>
            </a:r>
            <a:r>
              <a:rPr sz="500" spc="5" dirty="0">
                <a:latin typeface="Segoe UI"/>
                <a:cs typeface="Segoe UI"/>
              </a:rPr>
              <a:t>risk.  </a:t>
            </a:r>
            <a:r>
              <a:rPr sz="500" dirty="0">
                <a:latin typeface="Segoe UI"/>
                <a:cs typeface="Segoe UI"/>
              </a:rPr>
              <a:t>A student </a:t>
            </a:r>
            <a:r>
              <a:rPr sz="500" spc="-5" dirty="0">
                <a:latin typeface="Segoe UI"/>
                <a:cs typeface="Segoe UI"/>
              </a:rPr>
              <a:t>may also </a:t>
            </a:r>
            <a:r>
              <a:rPr sz="500" dirty="0">
                <a:latin typeface="Segoe UI"/>
                <a:cs typeface="Segoe UI"/>
              </a:rPr>
              <a:t>request </a:t>
            </a:r>
            <a:r>
              <a:rPr sz="500" spc="-5" dirty="0">
                <a:latin typeface="Segoe UI"/>
                <a:cs typeface="Segoe UI"/>
              </a:rPr>
              <a:t>an Educational Conference if there is </a:t>
            </a:r>
            <a:r>
              <a:rPr sz="500" dirty="0">
                <a:latin typeface="Segoe UI"/>
                <a:cs typeface="Segoe UI"/>
              </a:rPr>
              <a:t>a concern they would  </a:t>
            </a:r>
            <a:r>
              <a:rPr sz="500" spc="-5" dirty="0">
                <a:latin typeface="Segoe UI"/>
                <a:cs typeface="Segoe UI"/>
              </a:rPr>
              <a:t>like to </a:t>
            </a:r>
            <a:r>
              <a:rPr sz="500" dirty="0">
                <a:latin typeface="Segoe UI"/>
                <a:cs typeface="Segoe UI"/>
              </a:rPr>
              <a:t>discuss. An </a:t>
            </a:r>
            <a:r>
              <a:rPr sz="500" spc="-5" dirty="0">
                <a:latin typeface="Segoe UI"/>
                <a:cs typeface="Segoe UI"/>
              </a:rPr>
              <a:t>Educational Conference may also </a:t>
            </a:r>
            <a:r>
              <a:rPr sz="500" dirty="0">
                <a:latin typeface="Segoe UI"/>
                <a:cs typeface="Segoe UI"/>
              </a:rPr>
              <a:t>be </a:t>
            </a:r>
            <a:r>
              <a:rPr sz="500" spc="-5" dirty="0">
                <a:latin typeface="Segoe UI"/>
                <a:cs typeface="Segoe UI"/>
              </a:rPr>
              <a:t>required in order to </a:t>
            </a:r>
            <a:r>
              <a:rPr sz="500" dirty="0">
                <a:latin typeface="Segoe UI"/>
                <a:cs typeface="Segoe UI"/>
              </a:rPr>
              <a:t>help </a:t>
            </a:r>
            <a:r>
              <a:rPr sz="500" spc="-5" dirty="0">
                <a:latin typeface="Segoe UI"/>
                <a:cs typeface="Segoe UI"/>
              </a:rPr>
              <a:t>UCM  staff </a:t>
            </a:r>
            <a:r>
              <a:rPr sz="500" dirty="0">
                <a:latin typeface="Segoe UI"/>
                <a:cs typeface="Segoe UI"/>
              </a:rPr>
              <a:t>prevent a </a:t>
            </a:r>
            <a:r>
              <a:rPr sz="500" spc="-5" dirty="0">
                <a:latin typeface="Segoe UI"/>
                <a:cs typeface="Segoe UI"/>
              </a:rPr>
              <a:t>foreseeable </a:t>
            </a:r>
            <a:r>
              <a:rPr sz="500" dirty="0">
                <a:latin typeface="Segoe UI"/>
                <a:cs typeface="Segoe UI"/>
              </a:rPr>
              <a:t>negative event. For </a:t>
            </a:r>
            <a:r>
              <a:rPr sz="500" spc="-5" dirty="0">
                <a:latin typeface="Segoe UI"/>
                <a:cs typeface="Segoe UI"/>
              </a:rPr>
              <a:t>example, if staff </a:t>
            </a:r>
            <a:r>
              <a:rPr sz="500" dirty="0">
                <a:latin typeface="Segoe UI"/>
                <a:cs typeface="Segoe UI"/>
              </a:rPr>
              <a:t>become </a:t>
            </a:r>
            <a:r>
              <a:rPr sz="500" spc="-5" dirty="0">
                <a:latin typeface="Segoe UI"/>
                <a:cs typeface="Segoe UI"/>
              </a:rPr>
              <a:t>aware that  </a:t>
            </a:r>
            <a:r>
              <a:rPr sz="500" dirty="0">
                <a:latin typeface="Segoe UI"/>
                <a:cs typeface="Segoe UI"/>
              </a:rPr>
              <a:t>students have planned a </a:t>
            </a:r>
            <a:r>
              <a:rPr sz="500" spc="-5" dirty="0">
                <a:latin typeface="Segoe UI"/>
                <a:cs typeface="Segoe UI"/>
              </a:rPr>
              <a:t>large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potentially </a:t>
            </a:r>
            <a:r>
              <a:rPr sz="500" dirty="0">
                <a:latin typeface="Segoe UI"/>
                <a:cs typeface="Segoe UI"/>
              </a:rPr>
              <a:t>risky </a:t>
            </a:r>
            <a:r>
              <a:rPr sz="500" spc="-5" dirty="0">
                <a:latin typeface="Segoe UI"/>
                <a:cs typeface="Segoe UI"/>
              </a:rPr>
              <a:t>party, </a:t>
            </a:r>
            <a:r>
              <a:rPr sz="500" dirty="0">
                <a:latin typeface="Segoe UI"/>
                <a:cs typeface="Segoe UI"/>
              </a:rPr>
              <a:t>those students might be  </a:t>
            </a:r>
            <a:r>
              <a:rPr sz="500" spc="-5" dirty="0">
                <a:latin typeface="Segoe UI"/>
                <a:cs typeface="Segoe UI"/>
              </a:rPr>
              <a:t>required to </a:t>
            </a:r>
            <a:r>
              <a:rPr sz="500" dirty="0">
                <a:latin typeface="Segoe UI"/>
                <a:cs typeface="Segoe UI"/>
              </a:rPr>
              <a:t>meet </a:t>
            </a: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a Conduct </a:t>
            </a:r>
            <a:r>
              <a:rPr sz="500" spc="-5" dirty="0">
                <a:latin typeface="Segoe UI"/>
                <a:cs typeface="Segoe UI"/>
              </a:rPr>
              <a:t>Educator to </a:t>
            </a:r>
            <a:r>
              <a:rPr sz="500" dirty="0">
                <a:latin typeface="Segoe UI"/>
                <a:cs typeface="Segoe UI"/>
              </a:rPr>
              <a:t>discuss how they </a:t>
            </a:r>
            <a:r>
              <a:rPr sz="500" spc="-5" dirty="0">
                <a:latin typeface="Segoe UI"/>
                <a:cs typeface="Segoe UI"/>
              </a:rPr>
              <a:t>plan to manage that  </a:t>
            </a:r>
            <a:r>
              <a:rPr sz="500" dirty="0">
                <a:latin typeface="Segoe UI"/>
                <a:cs typeface="Segoe UI"/>
              </a:rPr>
              <a:t>event and </a:t>
            </a:r>
            <a:r>
              <a:rPr sz="500" spc="-5" dirty="0">
                <a:latin typeface="Segoe UI"/>
                <a:cs typeface="Segoe UI"/>
              </a:rPr>
              <a:t>minimize </a:t>
            </a:r>
            <a:r>
              <a:rPr sz="500" dirty="0">
                <a:latin typeface="Segoe UI"/>
                <a:cs typeface="Segoe UI"/>
              </a:rPr>
              <a:t>the risk </a:t>
            </a:r>
            <a:r>
              <a:rPr sz="500" spc="-5" dirty="0">
                <a:latin typeface="Segoe UI"/>
                <a:cs typeface="Segoe UI"/>
              </a:rPr>
              <a:t>to</a:t>
            </a:r>
            <a:r>
              <a:rPr sz="500" spc="15" dirty="0">
                <a:latin typeface="Segoe UI"/>
                <a:cs typeface="Segoe UI"/>
              </a:rPr>
              <a:t> </a:t>
            </a:r>
            <a:r>
              <a:rPr sz="500" dirty="0">
                <a:latin typeface="Segoe UI"/>
                <a:cs typeface="Segoe UI"/>
              </a:rPr>
              <a:t>attendees.</a:t>
            </a:r>
            <a:endParaRPr sz="500">
              <a:latin typeface="Segoe UI"/>
              <a:cs typeface="Segoe UI"/>
            </a:endParaRPr>
          </a:p>
          <a:p>
            <a:pPr marL="12700" marR="5080">
              <a:lnSpc>
                <a:spcPct val="95100"/>
              </a:lnSpc>
              <a:spcBef>
                <a:spcPts val="234"/>
              </a:spcBef>
            </a:pP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Educational Conference </a:t>
            </a:r>
            <a:r>
              <a:rPr sz="500" dirty="0">
                <a:latin typeface="Segoe UI"/>
                <a:cs typeface="Segoe UI"/>
              </a:rPr>
              <a:t>should be viewed </a:t>
            </a:r>
            <a:r>
              <a:rPr sz="500" spc="-5" dirty="0">
                <a:latin typeface="Segoe UI"/>
                <a:cs typeface="Segoe UI"/>
              </a:rPr>
              <a:t>as an </a:t>
            </a:r>
            <a:r>
              <a:rPr sz="500" dirty="0">
                <a:latin typeface="Segoe UI"/>
                <a:cs typeface="Segoe UI"/>
              </a:rPr>
              <a:t>opportunity for a student </a:t>
            </a:r>
            <a:r>
              <a:rPr sz="500" spc="-5" dirty="0">
                <a:latin typeface="Segoe UI"/>
                <a:cs typeface="Segoe UI"/>
              </a:rPr>
              <a:t>to clarify  their </a:t>
            </a:r>
            <a:r>
              <a:rPr sz="500" dirty="0">
                <a:latin typeface="Segoe UI"/>
                <a:cs typeface="Segoe UI"/>
              </a:rPr>
              <a:t>decision-making </a:t>
            </a:r>
            <a:r>
              <a:rPr sz="500" spc="-5" dirty="0">
                <a:latin typeface="Segoe UI"/>
                <a:cs typeface="Segoe UI"/>
              </a:rPr>
              <a:t>process </a:t>
            </a:r>
            <a:r>
              <a:rPr sz="500" dirty="0">
                <a:latin typeface="Segoe UI"/>
                <a:cs typeface="Segoe UI"/>
              </a:rPr>
              <a:t>and, </a:t>
            </a:r>
            <a:r>
              <a:rPr sz="500" spc="-5" dirty="0">
                <a:latin typeface="Segoe UI"/>
                <a:cs typeface="Segoe UI"/>
              </a:rPr>
              <a:t>in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case of </a:t>
            </a:r>
            <a:r>
              <a:rPr sz="500" dirty="0">
                <a:latin typeface="Segoe UI"/>
                <a:cs typeface="Segoe UI"/>
              </a:rPr>
              <a:t>poor judgment, </a:t>
            </a:r>
            <a:r>
              <a:rPr sz="500" spc="-5" dirty="0">
                <a:latin typeface="Segoe UI"/>
                <a:cs typeface="Segoe UI"/>
              </a:rPr>
              <a:t>take responsibility </a:t>
            </a:r>
            <a:r>
              <a:rPr sz="500" dirty="0">
                <a:latin typeface="Segoe UI"/>
                <a:cs typeface="Segoe UI"/>
              </a:rPr>
              <a:t>for  </a:t>
            </a:r>
            <a:r>
              <a:rPr sz="500" spc="-5" dirty="0">
                <a:latin typeface="Segoe UI"/>
                <a:cs typeface="Segoe UI"/>
              </a:rPr>
              <a:t>correcting that </a:t>
            </a:r>
            <a:r>
              <a:rPr sz="500" spc="-10" dirty="0">
                <a:latin typeface="Segoe UI"/>
                <a:cs typeface="Segoe UI"/>
              </a:rPr>
              <a:t>error.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Educational Conference is </a:t>
            </a:r>
            <a:r>
              <a:rPr sz="500" dirty="0">
                <a:latin typeface="Segoe UI"/>
                <a:cs typeface="Segoe UI"/>
              </a:rPr>
              <a:t>designed </a:t>
            </a:r>
            <a:r>
              <a:rPr sz="500" spc="-5" dirty="0">
                <a:latin typeface="Segoe UI"/>
                <a:cs typeface="Segoe UI"/>
              </a:rPr>
              <a:t>to </a:t>
            </a:r>
            <a:r>
              <a:rPr sz="500" dirty="0">
                <a:latin typeface="Segoe UI"/>
                <a:cs typeface="Segoe UI"/>
              </a:rPr>
              <a:t>be a </a:t>
            </a:r>
            <a:r>
              <a:rPr sz="500" spc="-5" dirty="0">
                <a:latin typeface="Segoe UI"/>
                <a:cs typeface="Segoe UI"/>
              </a:rPr>
              <a:t>civil </a:t>
            </a:r>
            <a:r>
              <a:rPr sz="500" dirty="0">
                <a:latin typeface="Segoe UI"/>
                <a:cs typeface="Segoe UI"/>
              </a:rPr>
              <a:t>but </a:t>
            </a:r>
            <a:r>
              <a:rPr sz="500" spc="-5" dirty="0">
                <a:latin typeface="Segoe UI"/>
                <a:cs typeface="Segoe UI"/>
              </a:rPr>
              <a:t>critical  examination of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student’s </a:t>
            </a:r>
            <a:r>
              <a:rPr sz="500" dirty="0">
                <a:latin typeface="Segoe UI"/>
                <a:cs typeface="Segoe UI"/>
              </a:rPr>
              <a:t>decision-making </a:t>
            </a:r>
            <a:r>
              <a:rPr sz="500" spc="-5" dirty="0">
                <a:latin typeface="Segoe UI"/>
                <a:cs typeface="Segoe UI"/>
              </a:rPr>
              <a:t>process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direct </a:t>
            </a:r>
            <a:r>
              <a:rPr sz="500" dirty="0">
                <a:latin typeface="Segoe UI"/>
                <a:cs typeface="Segoe UI"/>
              </a:rPr>
              <a:t>discussion </a:t>
            </a:r>
            <a:r>
              <a:rPr sz="500" spc="-5" dirty="0">
                <a:latin typeface="Segoe UI"/>
                <a:cs typeface="Segoe UI"/>
              </a:rPr>
              <a:t>of choices  </a:t>
            </a:r>
            <a:r>
              <a:rPr sz="500" dirty="0">
                <a:latin typeface="Segoe UI"/>
                <a:cs typeface="Segoe UI"/>
              </a:rPr>
              <a:t>the student has made. This </a:t>
            </a:r>
            <a:r>
              <a:rPr sz="500" spc="-5" dirty="0">
                <a:latin typeface="Segoe UI"/>
                <a:cs typeface="Segoe UI"/>
              </a:rPr>
              <a:t>process is </a:t>
            </a:r>
            <a:r>
              <a:rPr sz="500" dirty="0">
                <a:latin typeface="Segoe UI"/>
                <a:cs typeface="Segoe UI"/>
              </a:rPr>
              <a:t>only </a:t>
            </a:r>
            <a:r>
              <a:rPr sz="500" spc="-5" dirty="0">
                <a:latin typeface="Segoe UI"/>
                <a:cs typeface="Segoe UI"/>
              </a:rPr>
              <a:t>effective if </a:t>
            </a:r>
            <a:r>
              <a:rPr sz="500" dirty="0">
                <a:latin typeface="Segoe UI"/>
                <a:cs typeface="Segoe UI"/>
              </a:rPr>
              <a:t>a student </a:t>
            </a:r>
            <a:r>
              <a:rPr sz="500" spc="-5" dirty="0">
                <a:latin typeface="Segoe UI"/>
                <a:cs typeface="Segoe UI"/>
              </a:rPr>
              <a:t>participates openly,  respectfully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honestly. Deception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incivility reduce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ability of </a:t>
            </a:r>
            <a:r>
              <a:rPr sz="500" dirty="0">
                <a:latin typeface="Segoe UI"/>
                <a:cs typeface="Segoe UI"/>
              </a:rPr>
              <a:t>the Conduct  </a:t>
            </a:r>
            <a:r>
              <a:rPr sz="500" spc="-5" dirty="0">
                <a:latin typeface="Segoe UI"/>
                <a:cs typeface="Segoe UI"/>
              </a:rPr>
              <a:t>Educator to assist </a:t>
            </a:r>
            <a:r>
              <a:rPr sz="500" dirty="0">
                <a:latin typeface="Segoe UI"/>
                <a:cs typeface="Segoe UI"/>
              </a:rPr>
              <a:t>the student </a:t>
            </a:r>
            <a:r>
              <a:rPr sz="500" spc="-5" dirty="0">
                <a:latin typeface="Segoe UI"/>
                <a:cs typeface="Segoe UI"/>
              </a:rPr>
              <a:t>in evaluating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educational </a:t>
            </a:r>
            <a:r>
              <a:rPr sz="500" dirty="0">
                <a:latin typeface="Segoe UI"/>
                <a:cs typeface="Segoe UI"/>
              </a:rPr>
              <a:t>purposefulness </a:t>
            </a:r>
            <a:r>
              <a:rPr sz="500" spc="-5" dirty="0">
                <a:latin typeface="Segoe UI"/>
                <a:cs typeface="Segoe UI"/>
              </a:rPr>
              <a:t>of their  choices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will </a:t>
            </a:r>
            <a:r>
              <a:rPr sz="500" dirty="0">
                <a:latin typeface="Segoe UI"/>
                <a:cs typeface="Segoe UI"/>
              </a:rPr>
              <a:t>not be</a:t>
            </a:r>
            <a:r>
              <a:rPr sz="500" spc="25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tolerated.”</a:t>
            </a:r>
            <a:endParaRPr sz="500">
              <a:latin typeface="Segoe UI"/>
              <a:cs typeface="Segoe UI"/>
            </a:endParaRPr>
          </a:p>
          <a:p>
            <a:pPr marL="433070">
              <a:lnSpc>
                <a:spcPct val="100000"/>
              </a:lnSpc>
              <a:spcBef>
                <a:spcPts val="110"/>
              </a:spcBef>
            </a:pPr>
            <a:r>
              <a:rPr sz="350" spc="5" dirty="0">
                <a:latin typeface="Segoe UI"/>
                <a:cs typeface="Segoe UI"/>
              </a:rPr>
              <a:t>Univ.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dirty="0">
                <a:latin typeface="Segoe UI"/>
                <a:cs typeface="Segoe UI"/>
              </a:rPr>
              <a:t>of</a:t>
            </a:r>
            <a:r>
              <a:rPr sz="350" spc="5" dirty="0">
                <a:latin typeface="Segoe UI"/>
                <a:cs typeface="Segoe UI"/>
              </a:rPr>
              <a:t> Central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Missouri,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i="1" spc="10" dirty="0">
                <a:latin typeface="Segoe UI"/>
                <a:cs typeface="Segoe UI"/>
              </a:rPr>
              <a:t>UCM</a:t>
            </a:r>
            <a:r>
              <a:rPr sz="350" i="1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Student</a:t>
            </a:r>
            <a:r>
              <a:rPr sz="350" i="1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Handbook:</a:t>
            </a:r>
            <a:r>
              <a:rPr sz="350" i="1" spc="-20" dirty="0">
                <a:latin typeface="Segoe UI"/>
                <a:cs typeface="Segoe UI"/>
              </a:rPr>
              <a:t> </a:t>
            </a:r>
            <a:r>
              <a:rPr sz="350" i="1" dirty="0">
                <a:latin typeface="Segoe UI"/>
                <a:cs typeface="Segoe UI"/>
              </a:rPr>
              <a:t>Your</a:t>
            </a:r>
            <a:r>
              <a:rPr sz="350" i="1" spc="5" dirty="0">
                <a:latin typeface="Segoe UI"/>
                <a:cs typeface="Segoe UI"/>
              </a:rPr>
              <a:t> Guide</a:t>
            </a:r>
            <a:r>
              <a:rPr sz="350" i="1" spc="-10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to </a:t>
            </a:r>
            <a:r>
              <a:rPr sz="350" i="1" spc="10" dirty="0">
                <a:latin typeface="Segoe UI"/>
                <a:cs typeface="Segoe UI"/>
              </a:rPr>
              <a:t>Good</a:t>
            </a:r>
            <a:r>
              <a:rPr sz="350" i="1" spc="-10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Decision-Making</a:t>
            </a:r>
            <a:r>
              <a:rPr sz="350" spc="5" dirty="0">
                <a:latin typeface="Segoe UI"/>
                <a:cs typeface="Segoe UI"/>
              </a:rPr>
              <a:t>,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10.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16" name="object 16" descr="Tulane University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68597" y="4043552"/>
            <a:ext cx="2393315" cy="12877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715">
              <a:lnSpc>
                <a:spcPct val="95000"/>
              </a:lnSpc>
              <a:spcBef>
                <a:spcPts val="135"/>
              </a:spcBef>
            </a:pPr>
            <a:r>
              <a:rPr sz="500" spc="5" dirty="0">
                <a:latin typeface="Segoe UI"/>
                <a:cs typeface="Segoe UI"/>
              </a:rPr>
              <a:t>“The </a:t>
            </a:r>
            <a:r>
              <a:rPr sz="500" spc="-5" dirty="0">
                <a:latin typeface="Segoe UI"/>
                <a:cs typeface="Segoe UI"/>
              </a:rPr>
              <a:t>educational conference is an </a:t>
            </a:r>
            <a:r>
              <a:rPr sz="500" dirty="0">
                <a:latin typeface="Segoe UI"/>
                <a:cs typeface="Segoe UI"/>
              </a:rPr>
              <a:t>important </a:t>
            </a:r>
            <a:r>
              <a:rPr sz="500" spc="-5" dirty="0">
                <a:latin typeface="Segoe UI"/>
                <a:cs typeface="Segoe UI"/>
              </a:rPr>
              <a:t>instructional </a:t>
            </a:r>
            <a:r>
              <a:rPr sz="500" dirty="0">
                <a:latin typeface="Segoe UI"/>
                <a:cs typeface="Segoe UI"/>
              </a:rPr>
              <a:t>tool </a:t>
            </a:r>
            <a:r>
              <a:rPr sz="500" spc="-5" dirty="0">
                <a:latin typeface="Segoe UI"/>
                <a:cs typeface="Segoe UI"/>
              </a:rPr>
              <a:t>at </a:t>
            </a:r>
            <a:r>
              <a:rPr sz="500" spc="-10" dirty="0">
                <a:latin typeface="Segoe UI"/>
                <a:cs typeface="Segoe UI"/>
              </a:rPr>
              <a:t>Tulane </a:t>
            </a:r>
            <a:r>
              <a:rPr sz="500" spc="-5" dirty="0">
                <a:latin typeface="Segoe UI"/>
                <a:cs typeface="Segoe UI"/>
              </a:rPr>
              <a:t>University,  </a:t>
            </a:r>
            <a:r>
              <a:rPr sz="500" dirty="0">
                <a:latin typeface="Segoe UI"/>
                <a:cs typeface="Segoe UI"/>
              </a:rPr>
              <a:t>and students and student </a:t>
            </a:r>
            <a:r>
              <a:rPr sz="500" spc="-5" dirty="0">
                <a:latin typeface="Segoe UI"/>
                <a:cs typeface="Segoe UI"/>
              </a:rPr>
              <a:t>organizations </a:t>
            </a:r>
            <a:r>
              <a:rPr sz="500" dirty="0">
                <a:latin typeface="Segoe UI"/>
                <a:cs typeface="Segoe UI"/>
              </a:rPr>
              <a:t>should expect </a:t>
            </a:r>
            <a:r>
              <a:rPr sz="500" spc="-5" dirty="0">
                <a:latin typeface="Segoe UI"/>
                <a:cs typeface="Segoe UI"/>
              </a:rPr>
              <a:t>to participate in this process.  </a:t>
            </a:r>
            <a:r>
              <a:rPr sz="500" dirty="0">
                <a:latin typeface="Segoe UI"/>
                <a:cs typeface="Segoe UI"/>
              </a:rPr>
              <a:t>When the University becomes </a:t>
            </a:r>
            <a:r>
              <a:rPr sz="500" spc="-5" dirty="0">
                <a:latin typeface="Segoe UI"/>
                <a:cs typeface="Segoe UI"/>
              </a:rPr>
              <a:t>aware of </a:t>
            </a:r>
            <a:r>
              <a:rPr sz="500" dirty="0">
                <a:latin typeface="Segoe UI"/>
                <a:cs typeface="Segoe UI"/>
              </a:rPr>
              <a:t>a student who </a:t>
            </a:r>
            <a:r>
              <a:rPr sz="500" spc="-5" dirty="0">
                <a:latin typeface="Segoe UI"/>
                <a:cs typeface="Segoe UI"/>
              </a:rPr>
              <a:t>may </a:t>
            </a:r>
            <a:r>
              <a:rPr sz="500" dirty="0">
                <a:latin typeface="Segoe UI"/>
                <a:cs typeface="Segoe UI"/>
              </a:rPr>
              <a:t>not be </a:t>
            </a:r>
            <a:r>
              <a:rPr sz="500" spc="-5" dirty="0">
                <a:latin typeface="Segoe UI"/>
                <a:cs typeface="Segoe UI"/>
              </a:rPr>
              <a:t>meeting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core  values </a:t>
            </a:r>
            <a:r>
              <a:rPr sz="500" dirty="0">
                <a:latin typeface="Segoe UI"/>
                <a:cs typeface="Segoe UI"/>
              </a:rPr>
              <a:t>and </a:t>
            </a:r>
            <a:r>
              <a:rPr sz="500" spc="-5" dirty="0">
                <a:latin typeface="Segoe UI"/>
                <a:cs typeface="Segoe UI"/>
              </a:rPr>
              <a:t>expectations of </a:t>
            </a:r>
            <a:r>
              <a:rPr sz="500" dirty="0">
                <a:latin typeface="Segoe UI"/>
                <a:cs typeface="Segoe UI"/>
              </a:rPr>
              <a:t>a </a:t>
            </a:r>
            <a:r>
              <a:rPr sz="500" spc="-10" dirty="0">
                <a:latin typeface="Segoe UI"/>
                <a:cs typeface="Segoe UI"/>
              </a:rPr>
              <a:t>Tulane </a:t>
            </a:r>
            <a:r>
              <a:rPr sz="500" dirty="0">
                <a:latin typeface="Segoe UI"/>
                <a:cs typeface="Segoe UI"/>
              </a:rPr>
              <a:t>University student and/or </a:t>
            </a:r>
            <a:r>
              <a:rPr sz="500" spc="-5" dirty="0">
                <a:latin typeface="Segoe UI"/>
                <a:cs typeface="Segoe UI"/>
              </a:rPr>
              <a:t>may </a:t>
            </a:r>
            <a:r>
              <a:rPr sz="500" dirty="0">
                <a:latin typeface="Segoe UI"/>
                <a:cs typeface="Segoe UI"/>
              </a:rPr>
              <a:t>have </a:t>
            </a:r>
            <a:r>
              <a:rPr sz="500" spc="-5" dirty="0">
                <a:latin typeface="Segoe UI"/>
                <a:cs typeface="Segoe UI"/>
              </a:rPr>
              <a:t>violated  </a:t>
            </a:r>
            <a:r>
              <a:rPr sz="500" spc="-10" dirty="0">
                <a:latin typeface="Segoe UI"/>
                <a:cs typeface="Segoe UI"/>
              </a:rPr>
              <a:t>Tulane </a:t>
            </a:r>
            <a:r>
              <a:rPr sz="500" dirty="0">
                <a:latin typeface="Segoe UI"/>
                <a:cs typeface="Segoe UI"/>
              </a:rPr>
              <a:t>Code </a:t>
            </a:r>
            <a:r>
              <a:rPr sz="500" spc="-5" dirty="0">
                <a:latin typeface="Segoe UI"/>
                <a:cs typeface="Segoe UI"/>
              </a:rPr>
              <a:t>Rules (excluding </a:t>
            </a:r>
            <a:r>
              <a:rPr sz="500" dirty="0">
                <a:latin typeface="Segoe UI"/>
                <a:cs typeface="Segoe UI"/>
              </a:rPr>
              <a:t>sexual </a:t>
            </a:r>
            <a:r>
              <a:rPr sz="500" spc="-5" dirty="0">
                <a:latin typeface="Segoe UI"/>
                <a:cs typeface="Segoe UI"/>
              </a:rPr>
              <a:t>assault),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Office of Student </a:t>
            </a:r>
            <a:r>
              <a:rPr sz="500" dirty="0">
                <a:latin typeface="Segoe UI"/>
                <a:cs typeface="Segoe UI"/>
              </a:rPr>
              <a:t>Conduct or </a:t>
            </a:r>
            <a:r>
              <a:rPr sz="500" spc="-5" dirty="0">
                <a:latin typeface="Segoe UI"/>
                <a:cs typeface="Segoe UI"/>
              </a:rPr>
              <a:t>their  </a:t>
            </a:r>
            <a:r>
              <a:rPr sz="500" dirty="0">
                <a:latin typeface="Segoe UI"/>
                <a:cs typeface="Segoe UI"/>
              </a:rPr>
              <a:t>designee, </a:t>
            </a:r>
            <a:r>
              <a:rPr sz="500" spc="-5" dirty="0">
                <a:latin typeface="Segoe UI"/>
                <a:cs typeface="Segoe UI"/>
              </a:rPr>
              <a:t>often Residence Life </a:t>
            </a:r>
            <a:r>
              <a:rPr sz="500" dirty="0">
                <a:latin typeface="Segoe UI"/>
                <a:cs typeface="Segoe UI"/>
              </a:rPr>
              <a:t>or </a:t>
            </a:r>
            <a:r>
              <a:rPr sz="500" spc="-5" dirty="0">
                <a:latin typeface="Segoe UI"/>
                <a:cs typeface="Segoe UI"/>
              </a:rPr>
              <a:t>Campus Life, can </a:t>
            </a:r>
            <a:r>
              <a:rPr sz="500" dirty="0">
                <a:latin typeface="Segoe UI"/>
                <a:cs typeface="Segoe UI"/>
              </a:rPr>
              <a:t>choose </a:t>
            </a:r>
            <a:r>
              <a:rPr sz="500" spc="-5" dirty="0">
                <a:latin typeface="Segoe UI"/>
                <a:cs typeface="Segoe UI"/>
              </a:rPr>
              <a:t>to resolve this </a:t>
            </a:r>
            <a:r>
              <a:rPr sz="500" dirty="0">
                <a:latin typeface="Segoe UI"/>
                <a:cs typeface="Segoe UI"/>
              </a:rPr>
              <a:t>concern  </a:t>
            </a:r>
            <a:r>
              <a:rPr sz="500" spc="-5" dirty="0">
                <a:latin typeface="Segoe UI"/>
                <a:cs typeface="Segoe UI"/>
              </a:rPr>
              <a:t>through an educational conference instead of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more formal resolution</a:t>
            </a:r>
            <a:r>
              <a:rPr sz="500" spc="-30" dirty="0">
                <a:latin typeface="Segoe UI"/>
                <a:cs typeface="Segoe UI"/>
              </a:rPr>
              <a:t> </a:t>
            </a:r>
            <a:r>
              <a:rPr sz="500" spc="-5" dirty="0">
                <a:latin typeface="Segoe UI"/>
                <a:cs typeface="Segoe UI"/>
              </a:rPr>
              <a:t>process.</a:t>
            </a:r>
            <a:endParaRPr sz="500">
              <a:latin typeface="Segoe UI"/>
              <a:cs typeface="Segoe UI"/>
            </a:endParaRPr>
          </a:p>
          <a:p>
            <a:pPr marL="12700" marR="5080">
              <a:lnSpc>
                <a:spcPct val="95200"/>
              </a:lnSpc>
              <a:spcBef>
                <a:spcPts val="229"/>
              </a:spcBef>
            </a:pP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educational conference is an </a:t>
            </a:r>
            <a:r>
              <a:rPr sz="500" dirty="0">
                <a:latin typeface="Segoe UI"/>
                <a:cs typeface="Segoe UI"/>
              </a:rPr>
              <a:t>opportunity for a student or </a:t>
            </a:r>
            <a:r>
              <a:rPr sz="500" spc="-5" dirty="0">
                <a:latin typeface="Segoe UI"/>
                <a:cs typeface="Segoe UI"/>
              </a:rPr>
              <a:t>organization to  </a:t>
            </a:r>
            <a:r>
              <a:rPr sz="500" dirty="0">
                <a:latin typeface="Segoe UI"/>
                <a:cs typeface="Segoe UI"/>
              </a:rPr>
              <a:t>discuss </a:t>
            </a:r>
            <a:r>
              <a:rPr sz="500" spc="-5" dirty="0">
                <a:latin typeface="Segoe UI"/>
                <a:cs typeface="Segoe UI"/>
              </a:rPr>
              <a:t>critical </a:t>
            </a:r>
            <a:r>
              <a:rPr sz="500" dirty="0">
                <a:latin typeface="Segoe UI"/>
                <a:cs typeface="Segoe UI"/>
              </a:rPr>
              <a:t>decisions and options or </a:t>
            </a:r>
            <a:r>
              <a:rPr sz="500" spc="-5" dirty="0">
                <a:latin typeface="Segoe UI"/>
                <a:cs typeface="Segoe UI"/>
              </a:rPr>
              <a:t>to take responsibility </a:t>
            </a:r>
            <a:r>
              <a:rPr sz="500" dirty="0">
                <a:latin typeface="Segoe UI"/>
                <a:cs typeface="Segoe UI"/>
              </a:rPr>
              <a:t>for </a:t>
            </a:r>
            <a:r>
              <a:rPr sz="500" spc="-5" dirty="0">
                <a:latin typeface="Segoe UI"/>
                <a:cs typeface="Segoe UI"/>
              </a:rPr>
              <a:t>correcting </a:t>
            </a:r>
            <a:r>
              <a:rPr sz="500" dirty="0">
                <a:latin typeface="Segoe UI"/>
                <a:cs typeface="Segoe UI"/>
              </a:rPr>
              <a:t>any  </a:t>
            </a:r>
            <a:r>
              <a:rPr sz="500" spc="-5" dirty="0">
                <a:latin typeface="Segoe UI"/>
                <a:cs typeface="Segoe UI"/>
              </a:rPr>
              <a:t>error in </a:t>
            </a:r>
            <a:r>
              <a:rPr sz="500" dirty="0">
                <a:latin typeface="Segoe UI"/>
                <a:cs typeface="Segoe UI"/>
              </a:rPr>
              <a:t>judgment. The </a:t>
            </a:r>
            <a:r>
              <a:rPr sz="500" spc="-5" dirty="0">
                <a:latin typeface="Segoe UI"/>
                <a:cs typeface="Segoe UI"/>
              </a:rPr>
              <a:t>educational conference may feature critical examination of </a:t>
            </a:r>
            <a:r>
              <a:rPr sz="500" dirty="0">
                <a:latin typeface="Segoe UI"/>
                <a:cs typeface="Segoe UI"/>
              </a:rPr>
              <a:t>a  </a:t>
            </a:r>
            <a:r>
              <a:rPr sz="500" spc="-5" dirty="0">
                <a:latin typeface="Segoe UI"/>
                <a:cs typeface="Segoe UI"/>
              </a:rPr>
              <a:t>student’s </a:t>
            </a:r>
            <a:r>
              <a:rPr sz="500" dirty="0">
                <a:latin typeface="Segoe UI"/>
                <a:cs typeface="Segoe UI"/>
              </a:rPr>
              <a:t>or </a:t>
            </a:r>
            <a:r>
              <a:rPr sz="500" spc="-5" dirty="0">
                <a:latin typeface="Segoe UI"/>
                <a:cs typeface="Segoe UI"/>
              </a:rPr>
              <a:t>organization’s </a:t>
            </a:r>
            <a:r>
              <a:rPr sz="500" dirty="0">
                <a:latin typeface="Segoe UI"/>
                <a:cs typeface="Segoe UI"/>
              </a:rPr>
              <a:t>decision-making and a discussion </a:t>
            </a:r>
            <a:r>
              <a:rPr sz="500" spc="-5" dirty="0">
                <a:latin typeface="Segoe UI"/>
                <a:cs typeface="Segoe UI"/>
              </a:rPr>
              <a:t>of choices </a:t>
            </a:r>
            <a:r>
              <a:rPr sz="500" dirty="0">
                <a:latin typeface="Segoe UI"/>
                <a:cs typeface="Segoe UI"/>
              </a:rPr>
              <a:t>the student  or </a:t>
            </a:r>
            <a:r>
              <a:rPr sz="500" spc="-5" dirty="0">
                <a:latin typeface="Segoe UI"/>
                <a:cs typeface="Segoe UI"/>
              </a:rPr>
              <a:t>organization </a:t>
            </a:r>
            <a:r>
              <a:rPr sz="500" dirty="0">
                <a:latin typeface="Segoe UI"/>
                <a:cs typeface="Segoe UI"/>
              </a:rPr>
              <a:t>has made. </a:t>
            </a:r>
            <a:r>
              <a:rPr sz="500" spc="-5" dirty="0">
                <a:latin typeface="Segoe UI"/>
                <a:cs typeface="Segoe UI"/>
              </a:rPr>
              <a:t>It is also proactive, allowing staff to </a:t>
            </a:r>
            <a:r>
              <a:rPr sz="500" dirty="0">
                <a:latin typeface="Segoe UI"/>
                <a:cs typeface="Segoe UI"/>
              </a:rPr>
              <a:t>speak </a:t>
            </a:r>
            <a:r>
              <a:rPr sz="500" spc="-5" dirty="0">
                <a:latin typeface="Segoe UI"/>
                <a:cs typeface="Segoe UI"/>
              </a:rPr>
              <a:t>with </a:t>
            </a:r>
            <a:r>
              <a:rPr sz="500" dirty="0">
                <a:latin typeface="Segoe UI"/>
                <a:cs typeface="Segoe UI"/>
              </a:rPr>
              <a:t>students  about worrisome </a:t>
            </a:r>
            <a:r>
              <a:rPr sz="500" spc="-5" dirty="0">
                <a:latin typeface="Segoe UI"/>
                <a:cs typeface="Segoe UI"/>
              </a:rPr>
              <a:t>patterns of </a:t>
            </a:r>
            <a:r>
              <a:rPr sz="500" dirty="0">
                <a:latin typeface="Segoe UI"/>
                <a:cs typeface="Segoe UI"/>
              </a:rPr>
              <a:t>behavior or </a:t>
            </a:r>
            <a:r>
              <a:rPr sz="500" spc="-5" dirty="0">
                <a:latin typeface="Segoe UI"/>
                <a:cs typeface="Segoe UI"/>
              </a:rPr>
              <a:t>to </a:t>
            </a:r>
            <a:r>
              <a:rPr sz="500" dirty="0">
                <a:latin typeface="Segoe UI"/>
                <a:cs typeface="Segoe UI"/>
              </a:rPr>
              <a:t>prevent </a:t>
            </a:r>
            <a:r>
              <a:rPr sz="500" spc="-5" dirty="0">
                <a:latin typeface="Segoe UI"/>
                <a:cs typeface="Segoe UI"/>
              </a:rPr>
              <a:t>foreseeable </a:t>
            </a:r>
            <a:r>
              <a:rPr sz="500" dirty="0">
                <a:latin typeface="Segoe UI"/>
                <a:cs typeface="Segoe UI"/>
              </a:rPr>
              <a:t>negative </a:t>
            </a:r>
            <a:r>
              <a:rPr sz="500" spc="-5" dirty="0">
                <a:latin typeface="Segoe UI"/>
                <a:cs typeface="Segoe UI"/>
              </a:rPr>
              <a:t>outcomes,  like </a:t>
            </a:r>
            <a:r>
              <a:rPr sz="500" dirty="0">
                <a:latin typeface="Segoe UI"/>
                <a:cs typeface="Segoe UI"/>
              </a:rPr>
              <a:t>discussions </a:t>
            </a:r>
            <a:r>
              <a:rPr sz="500" spc="-5" dirty="0">
                <a:latin typeface="Segoe UI"/>
                <a:cs typeface="Segoe UI"/>
              </a:rPr>
              <a:t>of </a:t>
            </a:r>
            <a:r>
              <a:rPr sz="500" dirty="0">
                <a:latin typeface="Segoe UI"/>
                <a:cs typeface="Segoe UI"/>
              </a:rPr>
              <a:t>risk management for events. </a:t>
            </a:r>
            <a:r>
              <a:rPr sz="500" spc="-5" dirty="0">
                <a:latin typeface="Segoe UI"/>
                <a:cs typeface="Segoe UI"/>
              </a:rPr>
              <a:t>It can also </a:t>
            </a:r>
            <a:r>
              <a:rPr sz="500" dirty="0">
                <a:latin typeface="Segoe UI"/>
                <a:cs typeface="Segoe UI"/>
              </a:rPr>
              <a:t>be </a:t>
            </a:r>
            <a:r>
              <a:rPr sz="500" spc="-5" dirty="0">
                <a:latin typeface="Segoe UI"/>
                <a:cs typeface="Segoe UI"/>
              </a:rPr>
              <a:t>an </a:t>
            </a:r>
            <a:r>
              <a:rPr sz="500" dirty="0">
                <a:latin typeface="Segoe UI"/>
                <a:cs typeface="Segoe UI"/>
              </a:rPr>
              <a:t>opportunity for  students </a:t>
            </a:r>
            <a:r>
              <a:rPr sz="500" spc="-5" dirty="0">
                <a:latin typeface="Segoe UI"/>
                <a:cs typeface="Segoe UI"/>
              </a:rPr>
              <a:t>to share </a:t>
            </a:r>
            <a:r>
              <a:rPr sz="500" dirty="0">
                <a:latin typeface="Segoe UI"/>
                <a:cs typeface="Segoe UI"/>
              </a:rPr>
              <a:t>concern for other members </a:t>
            </a:r>
            <a:r>
              <a:rPr sz="500" spc="-5" dirty="0">
                <a:latin typeface="Segoe UI"/>
                <a:cs typeface="Segoe UI"/>
              </a:rPr>
              <a:t>of </a:t>
            </a:r>
            <a:r>
              <a:rPr sz="500" dirty="0">
                <a:latin typeface="Segoe UI"/>
                <a:cs typeface="Segoe UI"/>
              </a:rPr>
              <a:t>the </a:t>
            </a:r>
            <a:r>
              <a:rPr sz="500" spc="-5" dirty="0">
                <a:latin typeface="Segoe UI"/>
                <a:cs typeface="Segoe UI"/>
              </a:rPr>
              <a:t>community, to </a:t>
            </a:r>
            <a:r>
              <a:rPr sz="500" dirty="0">
                <a:latin typeface="Segoe UI"/>
                <a:cs typeface="Segoe UI"/>
              </a:rPr>
              <a:t>discover  </a:t>
            </a:r>
            <a:r>
              <a:rPr sz="500" spc="-5" dirty="0">
                <a:latin typeface="Segoe UI"/>
                <a:cs typeface="Segoe UI"/>
              </a:rPr>
              <a:t>resources, to </a:t>
            </a:r>
            <a:r>
              <a:rPr sz="500" dirty="0">
                <a:latin typeface="Segoe UI"/>
                <a:cs typeface="Segoe UI"/>
              </a:rPr>
              <a:t>seek mentorship and guidance, and so</a:t>
            </a:r>
            <a:r>
              <a:rPr sz="500" spc="30" dirty="0">
                <a:latin typeface="Segoe UI"/>
                <a:cs typeface="Segoe UI"/>
              </a:rPr>
              <a:t> </a:t>
            </a:r>
            <a:r>
              <a:rPr sz="500" spc="-15" dirty="0">
                <a:latin typeface="Segoe UI"/>
                <a:cs typeface="Segoe UI"/>
              </a:rPr>
              <a:t>on.”</a:t>
            </a:r>
            <a:endParaRPr sz="500">
              <a:latin typeface="Segoe UI"/>
              <a:cs typeface="Segoe UI"/>
            </a:endParaRPr>
          </a:p>
          <a:p>
            <a:pPr marL="1274445">
              <a:lnSpc>
                <a:spcPct val="100000"/>
              </a:lnSpc>
              <a:spcBef>
                <a:spcPts val="114"/>
              </a:spcBef>
            </a:pPr>
            <a:r>
              <a:rPr sz="350" spc="5" dirty="0">
                <a:latin typeface="Segoe UI"/>
                <a:cs typeface="Segoe UI"/>
              </a:rPr>
              <a:t>Tulane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Univ.,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i="1" spc="10" dirty="0">
                <a:latin typeface="Segoe UI"/>
                <a:cs typeface="Segoe UI"/>
              </a:rPr>
              <a:t>Code</a:t>
            </a:r>
            <a:r>
              <a:rPr sz="350" i="1" spc="-30" dirty="0">
                <a:latin typeface="Segoe UI"/>
                <a:cs typeface="Segoe UI"/>
              </a:rPr>
              <a:t> </a:t>
            </a:r>
            <a:r>
              <a:rPr sz="350" i="1" dirty="0">
                <a:latin typeface="Segoe UI"/>
                <a:cs typeface="Segoe UI"/>
              </a:rPr>
              <a:t>of</a:t>
            </a:r>
            <a:r>
              <a:rPr sz="350" i="1" spc="5" dirty="0">
                <a:latin typeface="Segoe UI"/>
                <a:cs typeface="Segoe UI"/>
              </a:rPr>
              <a:t> Student</a:t>
            </a:r>
            <a:r>
              <a:rPr sz="350" i="1" spc="-5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Conduct</a:t>
            </a:r>
            <a:r>
              <a:rPr sz="350" spc="5" dirty="0">
                <a:latin typeface="Segoe UI"/>
                <a:cs typeface="Segoe UI"/>
              </a:rPr>
              <a:t>,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8</a:t>
            </a:r>
            <a:r>
              <a:rPr sz="350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–</a:t>
            </a:r>
            <a:r>
              <a:rPr sz="350" spc="5" dirty="0">
                <a:latin typeface="Segoe UI"/>
                <a:cs typeface="Segoe UI"/>
              </a:rPr>
              <a:t> 9.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0" name="object 20" descr="Tulane University Cont'd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1939" y="6697218"/>
            <a:ext cx="2376805" cy="118427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38735">
              <a:lnSpc>
                <a:spcPct val="104200"/>
              </a:lnSpc>
              <a:spcBef>
                <a:spcPts val="75"/>
              </a:spcBef>
            </a:pPr>
            <a:r>
              <a:rPr sz="550" dirty="0">
                <a:latin typeface="Segoe UI"/>
                <a:cs typeface="Segoe UI"/>
              </a:rPr>
              <a:t>“There </a:t>
            </a:r>
            <a:r>
              <a:rPr sz="550" spc="-10" dirty="0">
                <a:latin typeface="Segoe UI"/>
                <a:cs typeface="Segoe UI"/>
              </a:rPr>
              <a:t>are </a:t>
            </a:r>
            <a:r>
              <a:rPr sz="550" dirty="0">
                <a:latin typeface="Segoe UI"/>
                <a:cs typeface="Segoe UI"/>
              </a:rPr>
              <a:t>many </a:t>
            </a:r>
            <a:r>
              <a:rPr sz="550" spc="-5" dirty="0">
                <a:latin typeface="Segoe UI"/>
                <a:cs typeface="Segoe UI"/>
              </a:rPr>
              <a:t>potential outcomes in an educational conference. In </a:t>
            </a:r>
            <a:r>
              <a:rPr sz="550" dirty="0">
                <a:latin typeface="Segoe UI"/>
                <a:cs typeface="Segoe UI"/>
              </a:rPr>
              <a:t>some  </a:t>
            </a:r>
            <a:r>
              <a:rPr sz="550" spc="-5" dirty="0">
                <a:latin typeface="Segoe UI"/>
                <a:cs typeface="Segoe UI"/>
              </a:rPr>
              <a:t>situations, </a:t>
            </a:r>
            <a:r>
              <a:rPr sz="550" dirty="0">
                <a:latin typeface="Segoe UI"/>
                <a:cs typeface="Segoe UI"/>
              </a:rPr>
              <a:t>a student or </a:t>
            </a:r>
            <a:r>
              <a:rPr sz="550" spc="-5" dirty="0">
                <a:latin typeface="Segoe UI"/>
                <a:cs typeface="Segoe UI"/>
              </a:rPr>
              <a:t>organization may </a:t>
            </a:r>
            <a:r>
              <a:rPr sz="550" dirty="0">
                <a:latin typeface="Segoe UI"/>
                <a:cs typeface="Segoe UI"/>
              </a:rPr>
              <a:t>be </a:t>
            </a:r>
            <a:r>
              <a:rPr sz="550" spc="-5" dirty="0">
                <a:latin typeface="Segoe UI"/>
                <a:cs typeface="Segoe UI"/>
              </a:rPr>
              <a:t>asked </a:t>
            </a:r>
            <a:r>
              <a:rPr sz="550" dirty="0">
                <a:latin typeface="Segoe UI"/>
                <a:cs typeface="Segoe UI"/>
              </a:rPr>
              <a:t>to </a:t>
            </a:r>
            <a:r>
              <a:rPr sz="550" spc="-5" dirty="0">
                <a:latin typeface="Segoe UI"/>
                <a:cs typeface="Segoe UI"/>
              </a:rPr>
              <a:t>agree </a:t>
            </a:r>
            <a:r>
              <a:rPr sz="550" dirty="0">
                <a:latin typeface="Segoe UI"/>
                <a:cs typeface="Segoe UI"/>
              </a:rPr>
              <a:t>to a </a:t>
            </a:r>
            <a:r>
              <a:rPr sz="550" spc="-5" dirty="0">
                <a:latin typeface="Segoe UI"/>
                <a:cs typeface="Segoe UI"/>
              </a:rPr>
              <a:t>learning  action plan.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learning action plan may feature </a:t>
            </a:r>
            <a:r>
              <a:rPr sz="550" dirty="0">
                <a:latin typeface="Segoe UI"/>
                <a:cs typeface="Segoe UI"/>
              </a:rPr>
              <a:t>some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consequences  </a:t>
            </a:r>
            <a:r>
              <a:rPr sz="550" spc="-5" dirty="0">
                <a:latin typeface="Segoe UI"/>
                <a:cs typeface="Segoe UI"/>
              </a:rPr>
              <a:t>outlined in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section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this Code designated “Consequences,” </a:t>
            </a:r>
            <a:r>
              <a:rPr sz="550" dirty="0">
                <a:latin typeface="Segoe UI"/>
                <a:cs typeface="Segoe UI"/>
              </a:rPr>
              <a:t>other </a:t>
            </a:r>
            <a:r>
              <a:rPr sz="550" spc="-5" dirty="0">
                <a:latin typeface="Segoe UI"/>
                <a:cs typeface="Segoe UI"/>
              </a:rPr>
              <a:t>than  </a:t>
            </a:r>
            <a:r>
              <a:rPr sz="550" dirty="0">
                <a:latin typeface="Segoe UI"/>
                <a:cs typeface="Segoe UI"/>
              </a:rPr>
              <a:t>suspension or </a:t>
            </a:r>
            <a:r>
              <a:rPr sz="550" spc="-5" dirty="0">
                <a:latin typeface="Segoe UI"/>
                <a:cs typeface="Segoe UI"/>
              </a:rPr>
              <a:t>expulsion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revocation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spc="-5" dirty="0">
                <a:latin typeface="Segoe UI"/>
                <a:cs typeface="Segoe UI"/>
              </a:rPr>
              <a:t>recognition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group. It is </a:t>
            </a:r>
            <a:r>
              <a:rPr sz="550" dirty="0">
                <a:latin typeface="Segoe UI"/>
                <a:cs typeface="Segoe UI"/>
              </a:rPr>
              <a:t>the  </a:t>
            </a:r>
            <a:r>
              <a:rPr sz="550" spc="-5" dirty="0">
                <a:latin typeface="Segoe UI"/>
                <a:cs typeface="Segoe UI"/>
              </a:rPr>
              <a:t>responsibility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 student to complete </a:t>
            </a:r>
            <a:r>
              <a:rPr sz="550" spc="-5" dirty="0">
                <a:latin typeface="Segoe UI"/>
                <a:cs typeface="Segoe UI"/>
              </a:rPr>
              <a:t>this learning action plan in </a:t>
            </a:r>
            <a:r>
              <a:rPr sz="550" dirty="0">
                <a:latin typeface="Segoe UI"/>
                <a:cs typeface="Segoe UI"/>
              </a:rPr>
              <a:t>the  manner </a:t>
            </a:r>
            <a:r>
              <a:rPr sz="550" spc="-5" dirty="0">
                <a:latin typeface="Segoe UI"/>
                <a:cs typeface="Segoe UI"/>
              </a:rPr>
              <a:t>and timeframe determined </a:t>
            </a:r>
            <a:r>
              <a:rPr sz="550" dirty="0">
                <a:latin typeface="Segoe UI"/>
                <a:cs typeface="Segoe UI"/>
              </a:rPr>
              <a:t>by the </a:t>
            </a:r>
            <a:r>
              <a:rPr sz="550" spc="-5" dirty="0">
                <a:latin typeface="Segoe UI"/>
                <a:cs typeface="Segoe UI"/>
              </a:rPr>
              <a:t>conduct</a:t>
            </a:r>
            <a:r>
              <a:rPr sz="550" spc="5" dirty="0">
                <a:latin typeface="Segoe UI"/>
                <a:cs typeface="Segoe UI"/>
              </a:rPr>
              <a:t> </a:t>
            </a:r>
            <a:r>
              <a:rPr sz="550" spc="-10" dirty="0">
                <a:latin typeface="Segoe UI"/>
                <a:cs typeface="Segoe UI"/>
              </a:rPr>
              <a:t>officer.</a:t>
            </a:r>
            <a:endParaRPr sz="550">
              <a:latin typeface="Segoe UI"/>
              <a:cs typeface="Segoe UI"/>
            </a:endParaRPr>
          </a:p>
          <a:p>
            <a:pPr marL="12700" marR="5080">
              <a:lnSpc>
                <a:spcPct val="104500"/>
              </a:lnSpc>
              <a:spcBef>
                <a:spcPts val="229"/>
              </a:spcBef>
            </a:pPr>
            <a:r>
              <a:rPr sz="550" dirty="0">
                <a:latin typeface="Segoe UI"/>
                <a:cs typeface="Segoe UI"/>
              </a:rPr>
              <a:t>Sometimes during </a:t>
            </a:r>
            <a:r>
              <a:rPr sz="550" spc="-5" dirty="0">
                <a:latin typeface="Segoe UI"/>
                <a:cs typeface="Segoe UI"/>
              </a:rPr>
              <a:t>an educational conference it </a:t>
            </a:r>
            <a:r>
              <a:rPr sz="550" dirty="0">
                <a:latin typeface="Segoe UI"/>
                <a:cs typeface="Segoe UI"/>
              </a:rPr>
              <a:t>becomes </a:t>
            </a:r>
            <a:r>
              <a:rPr sz="550" spc="-5" dirty="0">
                <a:latin typeface="Segoe UI"/>
                <a:cs typeface="Segoe UI"/>
              </a:rPr>
              <a:t>clear that </a:t>
            </a:r>
            <a:r>
              <a:rPr sz="550" dirty="0">
                <a:latin typeface="Segoe UI"/>
                <a:cs typeface="Segoe UI"/>
              </a:rPr>
              <a:t>a  </a:t>
            </a:r>
            <a:r>
              <a:rPr sz="550" spc="-5" dirty="0">
                <a:latin typeface="Segoe UI"/>
                <a:cs typeface="Segoe UI"/>
              </a:rPr>
              <a:t>situation </a:t>
            </a:r>
            <a:r>
              <a:rPr sz="550" dirty="0">
                <a:latin typeface="Segoe UI"/>
                <a:cs typeface="Segoe UI"/>
              </a:rPr>
              <a:t>would be better </a:t>
            </a:r>
            <a:r>
              <a:rPr sz="550" spc="-5" dirty="0">
                <a:latin typeface="Segoe UI"/>
                <a:cs typeface="Segoe UI"/>
              </a:rPr>
              <a:t>addressed through </a:t>
            </a:r>
            <a:r>
              <a:rPr sz="550" dirty="0">
                <a:latin typeface="Segoe UI"/>
                <a:cs typeface="Segoe UI"/>
              </a:rPr>
              <a:t>a </a:t>
            </a:r>
            <a:r>
              <a:rPr sz="550" spc="-5" dirty="0">
                <a:latin typeface="Segoe UI"/>
                <a:cs typeface="Segoe UI"/>
              </a:rPr>
              <a:t>more formal process, </a:t>
            </a:r>
            <a:r>
              <a:rPr sz="550" dirty="0">
                <a:latin typeface="Segoe UI"/>
                <a:cs typeface="Segoe UI"/>
              </a:rPr>
              <a:t>such </a:t>
            </a:r>
            <a:r>
              <a:rPr sz="550" spc="-5" dirty="0">
                <a:latin typeface="Segoe UI"/>
                <a:cs typeface="Segoe UI"/>
              </a:rPr>
              <a:t>as  an administrative hearing, </a:t>
            </a:r>
            <a:r>
              <a:rPr sz="550" dirty="0">
                <a:latin typeface="Segoe UI"/>
                <a:cs typeface="Segoe UI"/>
              </a:rPr>
              <a:t>student </a:t>
            </a:r>
            <a:r>
              <a:rPr sz="550" spc="-5" dirty="0">
                <a:latin typeface="Segoe UI"/>
                <a:cs typeface="Segoe UI"/>
              </a:rPr>
              <a:t>hearing panel </a:t>
            </a:r>
            <a:r>
              <a:rPr sz="550" dirty="0">
                <a:latin typeface="Segoe UI"/>
                <a:cs typeface="Segoe UI"/>
              </a:rPr>
              <a:t>or </a:t>
            </a:r>
            <a:r>
              <a:rPr sz="550" spc="-5" dirty="0">
                <a:latin typeface="Segoe UI"/>
                <a:cs typeface="Segoe UI"/>
              </a:rPr>
              <a:t>investigation. The  conduct officer has </a:t>
            </a:r>
            <a:r>
              <a:rPr sz="550" dirty="0">
                <a:latin typeface="Segoe UI"/>
                <a:cs typeface="Segoe UI"/>
              </a:rPr>
              <a:t>the </a:t>
            </a:r>
            <a:r>
              <a:rPr sz="550" spc="-5" dirty="0">
                <a:latin typeface="Segoe UI"/>
                <a:cs typeface="Segoe UI"/>
              </a:rPr>
              <a:t>discretion </a:t>
            </a:r>
            <a:r>
              <a:rPr sz="550" dirty="0">
                <a:latin typeface="Segoe UI"/>
                <a:cs typeface="Segoe UI"/>
              </a:rPr>
              <a:t>to end the </a:t>
            </a:r>
            <a:r>
              <a:rPr sz="550" spc="-5" dirty="0">
                <a:latin typeface="Segoe UI"/>
                <a:cs typeface="Segoe UI"/>
              </a:rPr>
              <a:t>educational conference in lieu  </a:t>
            </a:r>
            <a:r>
              <a:rPr sz="550" spc="-10" dirty="0">
                <a:latin typeface="Segoe UI"/>
                <a:cs typeface="Segoe UI"/>
              </a:rPr>
              <a:t>of </a:t>
            </a:r>
            <a:r>
              <a:rPr sz="550" dirty="0">
                <a:latin typeface="Segoe UI"/>
                <a:cs typeface="Segoe UI"/>
              </a:rPr>
              <a:t>these other</a:t>
            </a:r>
            <a:r>
              <a:rPr sz="550" spc="-15" dirty="0">
                <a:latin typeface="Segoe UI"/>
                <a:cs typeface="Segoe UI"/>
              </a:rPr>
              <a:t> </a:t>
            </a:r>
            <a:r>
              <a:rPr sz="550" spc="-5" dirty="0">
                <a:latin typeface="Segoe UI"/>
                <a:cs typeface="Segoe UI"/>
              </a:rPr>
              <a:t>processes.”</a:t>
            </a:r>
            <a:endParaRPr sz="550">
              <a:latin typeface="Segoe UI"/>
              <a:cs typeface="Segoe UI"/>
            </a:endParaRPr>
          </a:p>
          <a:p>
            <a:pPr marL="1274445">
              <a:lnSpc>
                <a:spcPct val="100000"/>
              </a:lnSpc>
              <a:spcBef>
                <a:spcPts val="225"/>
              </a:spcBef>
            </a:pPr>
            <a:r>
              <a:rPr sz="350" spc="5" dirty="0">
                <a:latin typeface="Segoe UI"/>
                <a:cs typeface="Segoe UI"/>
              </a:rPr>
              <a:t>Tulane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Univ.,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i="1" spc="10" dirty="0">
                <a:latin typeface="Segoe UI"/>
                <a:cs typeface="Segoe UI"/>
              </a:rPr>
              <a:t>Code</a:t>
            </a:r>
            <a:r>
              <a:rPr sz="350" i="1" spc="-30" dirty="0">
                <a:latin typeface="Segoe UI"/>
                <a:cs typeface="Segoe UI"/>
              </a:rPr>
              <a:t> </a:t>
            </a:r>
            <a:r>
              <a:rPr sz="350" i="1" dirty="0">
                <a:latin typeface="Segoe UI"/>
                <a:cs typeface="Segoe UI"/>
              </a:rPr>
              <a:t>of</a:t>
            </a:r>
            <a:r>
              <a:rPr sz="350" i="1" spc="5" dirty="0">
                <a:latin typeface="Segoe UI"/>
                <a:cs typeface="Segoe UI"/>
              </a:rPr>
              <a:t> Student</a:t>
            </a:r>
            <a:r>
              <a:rPr sz="350" i="1" spc="-5" dirty="0">
                <a:latin typeface="Segoe UI"/>
                <a:cs typeface="Segoe UI"/>
              </a:rPr>
              <a:t> </a:t>
            </a:r>
            <a:r>
              <a:rPr sz="350" i="1" spc="5" dirty="0">
                <a:latin typeface="Segoe UI"/>
                <a:cs typeface="Segoe UI"/>
              </a:rPr>
              <a:t>Conduct</a:t>
            </a:r>
            <a:r>
              <a:rPr sz="350" spc="5" dirty="0">
                <a:latin typeface="Segoe UI"/>
                <a:cs typeface="Segoe UI"/>
              </a:rPr>
              <a:t>,</a:t>
            </a:r>
            <a:r>
              <a:rPr sz="350" spc="-2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1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9.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4" name="object 24" descr="What is arbitration?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53739" y="6728841"/>
            <a:ext cx="2508250" cy="11944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6040" marR="261620" indent="-53340">
              <a:lnSpc>
                <a:spcPct val="95300"/>
              </a:lnSpc>
              <a:spcBef>
                <a:spcPts val="130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submission of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dispute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an unbiased third person designated by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the 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parties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the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controversy,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who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agree in advance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comply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with the award—  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decision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be issues after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hearing at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which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both parties have an  opportunity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500" i="1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heard.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ts val="590"/>
              </a:lnSpc>
              <a:spcBef>
                <a:spcPts val="195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Arbitration is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well-established and widely used means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end</a:t>
            </a:r>
            <a:r>
              <a:rPr sz="500" i="1" spc="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disputes.</a:t>
            </a:r>
            <a:endParaRPr sz="500">
              <a:latin typeface="Arial"/>
              <a:cs typeface="Arial"/>
            </a:endParaRPr>
          </a:p>
          <a:p>
            <a:pPr marL="65405">
              <a:lnSpc>
                <a:spcPts val="575"/>
              </a:lnSpc>
            </a:pP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It is one of several kinds of Alternative Dispute</a:t>
            </a:r>
            <a:r>
              <a:rPr sz="500" i="1" spc="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Resolution</a:t>
            </a:r>
            <a:endParaRPr sz="500">
              <a:latin typeface="Arial"/>
              <a:cs typeface="Arial"/>
            </a:endParaRPr>
          </a:p>
          <a:p>
            <a:pPr marL="65405" marR="262890">
              <a:lnSpc>
                <a:spcPct val="94800"/>
              </a:lnSpc>
              <a:spcBef>
                <a:spcPts val="15"/>
              </a:spcBef>
            </a:pP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which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provide parties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a controversy with 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choice other than litigation.  Unlike litigation, arbitration takes place out of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court: the two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sides select an  impartial third </a:t>
            </a:r>
            <a:r>
              <a:rPr sz="500" i="1" spc="-10" dirty="0">
                <a:solidFill>
                  <a:srgbClr val="404040"/>
                </a:solidFill>
                <a:latin typeface="Arial"/>
                <a:cs typeface="Arial"/>
              </a:rPr>
              <a:t>party,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known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as an arbitrator; agree in advance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comply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with  the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arbitrator's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award;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and then participate in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hearing at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which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both sides 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can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present evidence and testimony.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arbitrator's decision is usually final  and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courts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rarely reexamine</a:t>
            </a:r>
            <a:r>
              <a:rPr sz="500" i="1" spc="8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it.</a:t>
            </a:r>
            <a:endParaRPr sz="500">
              <a:latin typeface="Arial"/>
              <a:cs typeface="Arial"/>
            </a:endParaRPr>
          </a:p>
          <a:p>
            <a:pPr marL="66040" marR="350520" indent="-53340">
              <a:lnSpc>
                <a:spcPts val="580"/>
              </a:lnSpc>
              <a:spcBef>
                <a:spcPts val="240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Arbitration </a:t>
            </a:r>
            <a:r>
              <a:rPr sz="500" i="1" dirty="0">
                <a:solidFill>
                  <a:srgbClr val="404040"/>
                </a:solidFill>
                <a:latin typeface="Arial"/>
                <a:cs typeface="Arial"/>
              </a:rPr>
              <a:t>can </a:t>
            </a:r>
            <a:r>
              <a:rPr sz="500" i="1" spc="-5" dirty="0">
                <a:solidFill>
                  <a:srgbClr val="404040"/>
                </a:solidFill>
                <a:latin typeface="Arial"/>
                <a:cs typeface="Arial"/>
              </a:rPr>
              <a:t>be voluntary or required. </a:t>
            </a:r>
            <a:r>
              <a:rPr sz="500" dirty="0">
                <a:solidFill>
                  <a:srgbClr val="404040"/>
                </a:solidFill>
                <a:latin typeface="Arial"/>
                <a:cs typeface="Arial"/>
              </a:rPr>
              <a:t>[Except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on </a:t>
            </a:r>
            <a:r>
              <a:rPr sz="500" dirty="0">
                <a:solidFill>
                  <a:srgbClr val="404040"/>
                </a:solidFill>
                <a:latin typeface="Arial"/>
                <a:cs typeface="Arial"/>
              </a:rPr>
              <a:t>a college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campus, </a:t>
            </a:r>
            <a:r>
              <a:rPr sz="500" dirty="0">
                <a:solidFill>
                  <a:srgbClr val="404040"/>
                </a:solidFill>
                <a:latin typeface="Arial"/>
                <a:cs typeface="Arial"/>
              </a:rPr>
              <a:t>for 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Title </a:t>
            </a:r>
            <a:r>
              <a:rPr sz="500" dirty="0">
                <a:solidFill>
                  <a:srgbClr val="404040"/>
                </a:solidFill>
                <a:latin typeface="Arial"/>
                <a:cs typeface="Arial"/>
              </a:rPr>
              <a:t>IX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purposes, </a:t>
            </a:r>
            <a:r>
              <a:rPr sz="500" dirty="0">
                <a:solidFill>
                  <a:srgbClr val="404040"/>
                </a:solidFill>
                <a:latin typeface="Arial"/>
                <a:cs typeface="Arial"/>
              </a:rPr>
              <a:t>informal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resolution cannot be</a:t>
            </a:r>
            <a:r>
              <a:rPr sz="5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404040"/>
                </a:solidFill>
                <a:latin typeface="Arial"/>
                <a:cs typeface="Arial"/>
              </a:rPr>
              <a:t>required.]</a:t>
            </a:r>
            <a:endParaRPr sz="500">
              <a:latin typeface="Arial"/>
              <a:cs typeface="Arial"/>
            </a:endParaRPr>
          </a:p>
          <a:p>
            <a:pPr marL="1266190">
              <a:lnSpc>
                <a:spcPct val="100000"/>
              </a:lnSpc>
              <a:spcBef>
                <a:spcPts val="215"/>
              </a:spcBef>
            </a:pPr>
            <a:r>
              <a:rPr sz="400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https://legal-dictionary.thefreedictionary.com/arbitration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6750" y="2735706"/>
            <a:ext cx="5749290" cy="1247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37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38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725"/>
              </a:spcBef>
              <a:tabLst>
                <a:tab pos="3199130" algn="l"/>
              </a:tabLst>
            </a:pP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Univ. 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of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Central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Missouri</a:t>
            </a:r>
            <a:r>
              <a:rPr sz="10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	</a:t>
            </a: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Tulane</a:t>
            </a:r>
            <a:r>
              <a:rPr sz="1000" spc="-4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University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6750" y="5386781"/>
            <a:ext cx="5749290" cy="1247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39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40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12395">
              <a:lnSpc>
                <a:spcPct val="100000"/>
              </a:lnSpc>
              <a:spcBef>
                <a:spcPts val="565"/>
              </a:spcBef>
              <a:tabLst>
                <a:tab pos="3199130" algn="l"/>
              </a:tabLst>
            </a:pPr>
            <a:r>
              <a:rPr sz="1000" spc="-5" dirty="0">
                <a:solidFill>
                  <a:srgbClr val="FFFFFF"/>
                </a:solidFill>
                <a:latin typeface="Segoe UI"/>
                <a:cs typeface="Segoe UI"/>
              </a:rPr>
              <a:t>Tulane</a:t>
            </a:r>
            <a:r>
              <a:rPr sz="1000" spc="-3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University</a:t>
            </a:r>
            <a:r>
              <a:rPr sz="10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	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</a:t>
            </a:r>
            <a:r>
              <a:rPr sz="1000" spc="-1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arbitration?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2" name="Title 31">
            <a:extLst>
              <a:ext uri="{FF2B5EF4-FFF2-40B4-BE49-F238E27FC236}">
                <a16:creationId xmlns:a16="http://schemas.microsoft.com/office/drawing/2014/main" id="{A0927CC8-556D-42C4-9B83-7B133DA7FB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What is mediation?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41095" y="1167765"/>
            <a:ext cx="111633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</a:t>
            </a:r>
            <a:r>
              <a:rPr sz="1000" spc="-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mediation?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095" y="1477518"/>
            <a:ext cx="2210435" cy="54546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3700"/>
              </a:lnSpc>
              <a:spcBef>
                <a:spcPts val="145"/>
              </a:spcBef>
            </a:pPr>
            <a:r>
              <a:rPr sz="600" i="1" spc="-5" dirty="0">
                <a:latin typeface="Segoe UI"/>
                <a:cs typeface="Segoe UI"/>
              </a:rPr>
              <a:t>Mediation, </a:t>
            </a:r>
            <a:r>
              <a:rPr sz="600" i="1" dirty="0">
                <a:latin typeface="Segoe UI"/>
                <a:cs typeface="Segoe UI"/>
              </a:rPr>
              <a:t>as </a:t>
            </a:r>
            <a:r>
              <a:rPr sz="600" i="1" spc="-5" dirty="0">
                <a:latin typeface="Segoe UI"/>
                <a:cs typeface="Segoe UI"/>
              </a:rPr>
              <a:t>used </a:t>
            </a:r>
            <a:r>
              <a:rPr sz="600" i="1" dirty="0">
                <a:latin typeface="Segoe UI"/>
                <a:cs typeface="Segoe UI"/>
              </a:rPr>
              <a:t>in </a:t>
            </a:r>
            <a:r>
              <a:rPr sz="600" i="1" spc="-10" dirty="0">
                <a:latin typeface="Segoe UI"/>
                <a:cs typeface="Segoe UI"/>
              </a:rPr>
              <a:t>law, </a:t>
            </a:r>
            <a:r>
              <a:rPr sz="600" i="1" dirty="0">
                <a:latin typeface="Segoe UI"/>
                <a:cs typeface="Segoe UI"/>
              </a:rPr>
              <a:t>is a form </a:t>
            </a:r>
            <a:r>
              <a:rPr sz="600" i="1" spc="-5" dirty="0">
                <a:latin typeface="Segoe UI"/>
                <a:cs typeface="Segoe UI"/>
              </a:rPr>
              <a:t>of alternative dispute  resolution resolving disputes between two </a:t>
            </a:r>
            <a:r>
              <a:rPr sz="600" i="1" dirty="0">
                <a:latin typeface="Segoe UI"/>
                <a:cs typeface="Segoe UI"/>
              </a:rPr>
              <a:t>or more </a:t>
            </a:r>
            <a:r>
              <a:rPr sz="600" i="1" spc="-5" dirty="0">
                <a:latin typeface="Segoe UI"/>
                <a:cs typeface="Segoe UI"/>
              </a:rPr>
              <a:t>parties with  concrete effects. </a:t>
            </a:r>
            <a:r>
              <a:rPr sz="600" i="1" spc="-10" dirty="0">
                <a:latin typeface="Segoe UI"/>
                <a:cs typeface="Segoe UI"/>
              </a:rPr>
              <a:t>Typically, </a:t>
            </a:r>
            <a:r>
              <a:rPr sz="600" i="1" dirty="0">
                <a:latin typeface="Segoe UI"/>
                <a:cs typeface="Segoe UI"/>
              </a:rPr>
              <a:t>a </a:t>
            </a:r>
            <a:r>
              <a:rPr sz="600" i="1" spc="-5" dirty="0">
                <a:latin typeface="Segoe UI"/>
                <a:cs typeface="Segoe UI"/>
              </a:rPr>
              <a:t>third </a:t>
            </a:r>
            <a:r>
              <a:rPr sz="600" i="1" spc="-10" dirty="0">
                <a:latin typeface="Segoe UI"/>
                <a:cs typeface="Segoe UI"/>
              </a:rPr>
              <a:t>party, </a:t>
            </a:r>
            <a:r>
              <a:rPr sz="600" i="1" spc="-5" dirty="0">
                <a:latin typeface="Segoe UI"/>
                <a:cs typeface="Segoe UI"/>
              </a:rPr>
              <a:t>the </a:t>
            </a:r>
            <a:r>
              <a:rPr sz="600" i="1" spc="-10" dirty="0">
                <a:latin typeface="Segoe UI"/>
                <a:cs typeface="Segoe UI"/>
              </a:rPr>
              <a:t>mediator, </a:t>
            </a:r>
            <a:r>
              <a:rPr sz="600" i="1" spc="-5" dirty="0">
                <a:latin typeface="Segoe UI"/>
                <a:cs typeface="Segoe UI"/>
              </a:rPr>
              <a:t>assists the  parties to negotiate </a:t>
            </a:r>
            <a:r>
              <a:rPr sz="600" i="1" dirty="0">
                <a:latin typeface="Segoe UI"/>
                <a:cs typeface="Segoe UI"/>
              </a:rPr>
              <a:t>a </a:t>
            </a:r>
            <a:r>
              <a:rPr sz="600" i="1" spc="-5" dirty="0">
                <a:latin typeface="Segoe UI"/>
                <a:cs typeface="Segoe UI"/>
              </a:rPr>
              <a:t>settlement. Disputants </a:t>
            </a:r>
            <a:r>
              <a:rPr sz="600" i="1" dirty="0">
                <a:latin typeface="Segoe UI"/>
                <a:cs typeface="Segoe UI"/>
              </a:rPr>
              <a:t>may </a:t>
            </a:r>
            <a:r>
              <a:rPr sz="600" i="1" spc="-5" dirty="0">
                <a:latin typeface="Segoe UI"/>
                <a:cs typeface="Segoe UI"/>
              </a:rPr>
              <a:t>mediate disputes  </a:t>
            </a:r>
            <a:r>
              <a:rPr sz="600" i="1" dirty="0">
                <a:latin typeface="Segoe UI"/>
                <a:cs typeface="Segoe UI"/>
              </a:rPr>
              <a:t>in a </a:t>
            </a:r>
            <a:r>
              <a:rPr sz="600" i="1" spc="-5" dirty="0">
                <a:latin typeface="Segoe UI"/>
                <a:cs typeface="Segoe UI"/>
              </a:rPr>
              <a:t>variety of </a:t>
            </a:r>
            <a:r>
              <a:rPr sz="600" i="1" dirty="0">
                <a:latin typeface="Segoe UI"/>
                <a:cs typeface="Segoe UI"/>
              </a:rPr>
              <a:t>domains, </a:t>
            </a:r>
            <a:r>
              <a:rPr sz="600" i="1" spc="-5" dirty="0">
                <a:latin typeface="Segoe UI"/>
                <a:cs typeface="Segoe UI"/>
              </a:rPr>
              <a:t>such </a:t>
            </a:r>
            <a:r>
              <a:rPr sz="600" i="1" dirty="0">
                <a:latin typeface="Segoe UI"/>
                <a:cs typeface="Segoe UI"/>
              </a:rPr>
              <a:t>as </a:t>
            </a:r>
            <a:r>
              <a:rPr sz="600" i="1" spc="-5" dirty="0">
                <a:latin typeface="Segoe UI"/>
                <a:cs typeface="Segoe UI"/>
              </a:rPr>
              <a:t>commercial, legal, diplomatic,  workplace, </a:t>
            </a:r>
            <a:r>
              <a:rPr sz="600" i="1" spc="-10" dirty="0">
                <a:latin typeface="Segoe UI"/>
                <a:cs typeface="Segoe UI"/>
              </a:rPr>
              <a:t>community, </a:t>
            </a:r>
            <a:r>
              <a:rPr sz="600" i="1" spc="-5" dirty="0">
                <a:latin typeface="Segoe UI"/>
                <a:cs typeface="Segoe UI"/>
              </a:rPr>
              <a:t>and </a:t>
            </a:r>
            <a:r>
              <a:rPr sz="600" i="1" dirty="0">
                <a:latin typeface="Segoe UI"/>
                <a:cs typeface="Segoe UI"/>
              </a:rPr>
              <a:t>family</a:t>
            </a:r>
            <a:r>
              <a:rPr sz="600" i="1" spc="-35" dirty="0">
                <a:latin typeface="Segoe UI"/>
                <a:cs typeface="Segoe UI"/>
              </a:rPr>
              <a:t> </a:t>
            </a:r>
            <a:r>
              <a:rPr sz="600" i="1" spc="-5" dirty="0">
                <a:latin typeface="Segoe UI"/>
                <a:cs typeface="Segoe UI"/>
              </a:rPr>
              <a:t>matters.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095" y="2113025"/>
            <a:ext cx="923290" cy="25400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600" spc="-5" dirty="0">
                <a:latin typeface="Segoe UI"/>
                <a:cs typeface="Segoe UI"/>
              </a:rPr>
              <a:t>“Neutrals”</a:t>
            </a:r>
            <a:endParaRPr sz="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00" spc="-5" dirty="0">
                <a:latin typeface="Segoe UI"/>
                <a:cs typeface="Segoe UI"/>
              </a:rPr>
              <a:t>Campus</a:t>
            </a:r>
            <a:r>
              <a:rPr sz="600" spc="-50" dirty="0">
                <a:latin typeface="Segoe UI"/>
                <a:cs typeface="Segoe UI"/>
              </a:rPr>
              <a:t> </a:t>
            </a:r>
            <a:r>
              <a:rPr sz="600" spc="-5" dirty="0">
                <a:latin typeface="Segoe UI"/>
                <a:cs typeface="Segoe UI"/>
              </a:rPr>
              <a:t>“Ombudsperson”?</a:t>
            </a:r>
            <a:endParaRPr sz="6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9551" y="2534539"/>
            <a:ext cx="89598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https://en.wikipedia.org/wiki/Mediation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9" name="object 9" descr="What is Mediation? Cont'd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17797" y="1162303"/>
            <a:ext cx="151511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 mediation?</a:t>
            </a:r>
            <a:r>
              <a:rPr sz="1000" spc="-1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7797" y="1399108"/>
            <a:ext cx="2274570" cy="80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95"/>
              </a:spcBef>
            </a:pPr>
            <a:r>
              <a:rPr sz="650" i="1" spc="-5" dirty="0">
                <a:latin typeface="Segoe UI"/>
                <a:cs typeface="Segoe UI"/>
              </a:rPr>
              <a:t>Mediation is a dynamic, </a:t>
            </a:r>
            <a:r>
              <a:rPr sz="650" i="1" spc="-10" dirty="0">
                <a:latin typeface="Segoe UI"/>
                <a:cs typeface="Segoe UI"/>
              </a:rPr>
              <a:t>structured, </a:t>
            </a:r>
            <a:r>
              <a:rPr sz="650" i="1" spc="-5" dirty="0">
                <a:latin typeface="Segoe UI"/>
                <a:cs typeface="Segoe UI"/>
              </a:rPr>
              <a:t>interactive </a:t>
            </a:r>
            <a:r>
              <a:rPr sz="650" i="1" spc="-10" dirty="0">
                <a:latin typeface="Segoe UI"/>
                <a:cs typeface="Segoe UI"/>
              </a:rPr>
              <a:t>process </a:t>
            </a:r>
            <a:r>
              <a:rPr sz="650" i="1" spc="-5" dirty="0">
                <a:latin typeface="Segoe UI"/>
                <a:cs typeface="Segoe UI"/>
              </a:rPr>
              <a:t>where an  impartial </a:t>
            </a:r>
            <a:r>
              <a:rPr sz="650" i="1" spc="-10" dirty="0">
                <a:latin typeface="Segoe UI"/>
                <a:cs typeface="Segoe UI"/>
              </a:rPr>
              <a:t>third </a:t>
            </a:r>
            <a:r>
              <a:rPr sz="650" i="1" spc="-5" dirty="0">
                <a:latin typeface="Segoe UI"/>
                <a:cs typeface="Segoe UI"/>
              </a:rPr>
              <a:t>party </a:t>
            </a:r>
            <a:r>
              <a:rPr sz="650" i="1" spc="-10" dirty="0">
                <a:latin typeface="Segoe UI"/>
                <a:cs typeface="Segoe UI"/>
              </a:rPr>
              <a:t>assists </a:t>
            </a:r>
            <a:r>
              <a:rPr sz="650" i="1" spc="-5" dirty="0">
                <a:latin typeface="Segoe UI"/>
                <a:cs typeface="Segoe UI"/>
              </a:rPr>
              <a:t>disputing parties in resolving  conflict </a:t>
            </a:r>
            <a:r>
              <a:rPr sz="650" i="1" spc="-10" dirty="0">
                <a:latin typeface="Segoe UI"/>
                <a:cs typeface="Segoe UI"/>
              </a:rPr>
              <a:t>through </a:t>
            </a:r>
            <a:r>
              <a:rPr sz="650" i="1" spc="-5" dirty="0">
                <a:latin typeface="Segoe UI"/>
                <a:cs typeface="Segoe UI"/>
              </a:rPr>
              <a:t>the </a:t>
            </a:r>
            <a:r>
              <a:rPr sz="650" i="1" spc="-10" dirty="0">
                <a:latin typeface="Segoe UI"/>
                <a:cs typeface="Segoe UI"/>
              </a:rPr>
              <a:t>use of </a:t>
            </a:r>
            <a:r>
              <a:rPr sz="650" i="1" spc="-5" dirty="0">
                <a:latin typeface="Segoe UI"/>
                <a:cs typeface="Segoe UI"/>
              </a:rPr>
              <a:t>specialized communication and  negotiation </a:t>
            </a:r>
            <a:r>
              <a:rPr sz="650" i="1" spc="-10" dirty="0">
                <a:latin typeface="Segoe UI"/>
                <a:cs typeface="Segoe UI"/>
              </a:rPr>
              <a:t>techniques. </a:t>
            </a:r>
            <a:r>
              <a:rPr sz="650" i="1" spc="-5" dirty="0">
                <a:latin typeface="Segoe UI"/>
                <a:cs typeface="Segoe UI"/>
              </a:rPr>
              <a:t>All participants in mediation are  encouraged </a:t>
            </a:r>
            <a:r>
              <a:rPr sz="650" i="1" spc="-10" dirty="0">
                <a:latin typeface="Segoe UI"/>
                <a:cs typeface="Segoe UI"/>
              </a:rPr>
              <a:t>to </a:t>
            </a:r>
            <a:r>
              <a:rPr sz="650" i="1" spc="-5" dirty="0">
                <a:latin typeface="Segoe UI"/>
                <a:cs typeface="Segoe UI"/>
              </a:rPr>
              <a:t>actively participate in the </a:t>
            </a:r>
            <a:r>
              <a:rPr sz="650" i="1" spc="-10" dirty="0">
                <a:latin typeface="Segoe UI"/>
                <a:cs typeface="Segoe UI"/>
              </a:rPr>
              <a:t>process. </a:t>
            </a:r>
            <a:r>
              <a:rPr sz="650" i="1" spc="-5" dirty="0">
                <a:latin typeface="Segoe UI"/>
                <a:cs typeface="Segoe UI"/>
              </a:rPr>
              <a:t>Mediation is a  </a:t>
            </a:r>
            <a:r>
              <a:rPr sz="650" i="1" spc="-10" dirty="0">
                <a:latin typeface="Segoe UI"/>
                <a:cs typeface="Segoe UI"/>
              </a:rPr>
              <a:t>"party-centered" process </a:t>
            </a:r>
            <a:r>
              <a:rPr sz="650" i="1" spc="-5" dirty="0">
                <a:latin typeface="Segoe UI"/>
                <a:cs typeface="Segoe UI"/>
              </a:rPr>
              <a:t>in that it is </a:t>
            </a:r>
            <a:r>
              <a:rPr sz="650" i="1" spc="-10" dirty="0">
                <a:latin typeface="Segoe UI"/>
                <a:cs typeface="Segoe UI"/>
              </a:rPr>
              <a:t>focused </a:t>
            </a:r>
            <a:r>
              <a:rPr sz="650" i="1" spc="-5" dirty="0">
                <a:latin typeface="Segoe UI"/>
                <a:cs typeface="Segoe UI"/>
              </a:rPr>
              <a:t>primarily upon </a:t>
            </a:r>
            <a:r>
              <a:rPr sz="650" i="1" spc="-10" dirty="0">
                <a:latin typeface="Segoe UI"/>
                <a:cs typeface="Segoe UI"/>
              </a:rPr>
              <a:t>the  needs, </a:t>
            </a:r>
            <a:r>
              <a:rPr sz="650" i="1" spc="-5" dirty="0">
                <a:latin typeface="Segoe UI"/>
                <a:cs typeface="Segoe UI"/>
              </a:rPr>
              <a:t>rights, and </a:t>
            </a:r>
            <a:r>
              <a:rPr sz="650" i="1" spc="-10" dirty="0">
                <a:latin typeface="Segoe UI"/>
                <a:cs typeface="Segoe UI"/>
              </a:rPr>
              <a:t>interests of the</a:t>
            </a:r>
            <a:r>
              <a:rPr sz="650" i="1" spc="30" dirty="0">
                <a:latin typeface="Segoe UI"/>
                <a:cs typeface="Segoe UI"/>
              </a:rPr>
              <a:t> </a:t>
            </a:r>
            <a:r>
              <a:rPr sz="650" i="1" spc="-5" dirty="0">
                <a:latin typeface="Segoe UI"/>
                <a:cs typeface="Segoe UI"/>
              </a:rPr>
              <a:t>parties.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6285" y="2534539"/>
            <a:ext cx="896619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https://en.wikipedia.org/wiki/Mediation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5" name="object 15" descr="What is mediation? Cont'd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5187" y="4049724"/>
            <a:ext cx="2277745" cy="920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2999"/>
              </a:lnSpc>
              <a:spcBef>
                <a:spcPts val="95"/>
              </a:spcBef>
            </a:pPr>
            <a:r>
              <a:rPr sz="650" i="1" spc="-5" dirty="0">
                <a:latin typeface="Segoe UI"/>
                <a:cs typeface="Segoe UI"/>
              </a:rPr>
              <a:t>The </a:t>
            </a:r>
            <a:r>
              <a:rPr sz="650" i="1" spc="-10" dirty="0">
                <a:latin typeface="Segoe UI"/>
                <a:cs typeface="Segoe UI"/>
              </a:rPr>
              <a:t>mediator uses </a:t>
            </a:r>
            <a:r>
              <a:rPr sz="650" i="1" spc="-5" dirty="0">
                <a:latin typeface="Segoe UI"/>
                <a:cs typeface="Segoe UI"/>
              </a:rPr>
              <a:t>a wide variety </a:t>
            </a:r>
            <a:r>
              <a:rPr sz="650" i="1" spc="-10" dirty="0">
                <a:latin typeface="Segoe UI"/>
                <a:cs typeface="Segoe UI"/>
              </a:rPr>
              <a:t>of techniques </a:t>
            </a:r>
            <a:r>
              <a:rPr sz="650" i="1" spc="-5" dirty="0">
                <a:latin typeface="Segoe UI"/>
                <a:cs typeface="Segoe UI"/>
              </a:rPr>
              <a:t>to guide </a:t>
            </a:r>
            <a:r>
              <a:rPr sz="650" i="1" spc="-10" dirty="0">
                <a:latin typeface="Segoe UI"/>
                <a:cs typeface="Segoe UI"/>
              </a:rPr>
              <a:t>the  process </a:t>
            </a:r>
            <a:r>
              <a:rPr sz="650" i="1" spc="-5" dirty="0">
                <a:latin typeface="Segoe UI"/>
                <a:cs typeface="Segoe UI"/>
              </a:rPr>
              <a:t>in a constructive direction and to help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parties find  their </a:t>
            </a:r>
            <a:r>
              <a:rPr sz="650" i="1" spc="-10" dirty="0">
                <a:latin typeface="Segoe UI"/>
                <a:cs typeface="Segoe UI"/>
              </a:rPr>
              <a:t>optimal solution. </a:t>
            </a:r>
            <a:r>
              <a:rPr sz="650" i="1" spc="-5" dirty="0">
                <a:latin typeface="Segoe UI"/>
                <a:cs typeface="Segoe UI"/>
              </a:rPr>
              <a:t>A </a:t>
            </a:r>
            <a:r>
              <a:rPr sz="650" i="1" spc="-10" dirty="0">
                <a:latin typeface="Segoe UI"/>
                <a:cs typeface="Segoe UI"/>
              </a:rPr>
              <a:t>mediator </a:t>
            </a:r>
            <a:r>
              <a:rPr sz="650" i="1" spc="-5" dirty="0">
                <a:latin typeface="Segoe UI"/>
                <a:cs typeface="Segoe UI"/>
              </a:rPr>
              <a:t>is facilitative in that </a:t>
            </a:r>
            <a:r>
              <a:rPr sz="650" i="1" spc="-10" dirty="0">
                <a:latin typeface="Segoe UI"/>
                <a:cs typeface="Segoe UI"/>
              </a:rPr>
              <a:t>she/he  manages </a:t>
            </a:r>
            <a:r>
              <a:rPr sz="650" i="1" spc="-5" dirty="0">
                <a:latin typeface="Segoe UI"/>
                <a:cs typeface="Segoe UI"/>
              </a:rPr>
              <a:t>the interaction between parties and facilitates open  communication. Mediation is </a:t>
            </a:r>
            <a:r>
              <a:rPr sz="650" i="1" spc="-10" dirty="0">
                <a:latin typeface="Segoe UI"/>
                <a:cs typeface="Segoe UI"/>
              </a:rPr>
              <a:t>also </a:t>
            </a:r>
            <a:r>
              <a:rPr sz="650" i="1" spc="-5" dirty="0">
                <a:latin typeface="Segoe UI"/>
                <a:cs typeface="Segoe UI"/>
              </a:rPr>
              <a:t>evaluative in that </a:t>
            </a:r>
            <a:r>
              <a:rPr sz="650" i="1" spc="-10" dirty="0">
                <a:latin typeface="Segoe UI"/>
                <a:cs typeface="Segoe UI"/>
              </a:rPr>
              <a:t>the  mediator </a:t>
            </a:r>
            <a:r>
              <a:rPr sz="650" i="1" spc="-5" dirty="0">
                <a:latin typeface="Segoe UI"/>
                <a:cs typeface="Segoe UI"/>
              </a:rPr>
              <a:t>analyzes issues and relevant </a:t>
            </a:r>
            <a:r>
              <a:rPr sz="650" i="1" spc="-10" dirty="0">
                <a:latin typeface="Segoe UI"/>
                <a:cs typeface="Segoe UI"/>
              </a:rPr>
              <a:t>norms </a:t>
            </a:r>
            <a:r>
              <a:rPr sz="650" i="1" spc="-5" dirty="0">
                <a:latin typeface="Segoe UI"/>
                <a:cs typeface="Segoe UI"/>
              </a:rPr>
              <a:t>("reality-testing"),  while refraining from providing prescriptive advice </a:t>
            </a:r>
            <a:r>
              <a:rPr sz="650" i="1" spc="-10" dirty="0">
                <a:latin typeface="Segoe UI"/>
                <a:cs typeface="Segoe UI"/>
              </a:rPr>
              <a:t>to the </a:t>
            </a:r>
            <a:r>
              <a:rPr sz="650" i="1" spc="-5" dirty="0">
                <a:latin typeface="Segoe UI"/>
                <a:cs typeface="Segoe UI"/>
              </a:rPr>
              <a:t>parties  (e.g., </a:t>
            </a:r>
            <a:r>
              <a:rPr sz="650" i="1" spc="-20" dirty="0">
                <a:latin typeface="Segoe UI"/>
                <a:cs typeface="Segoe UI"/>
              </a:rPr>
              <a:t>"You </a:t>
            </a:r>
            <a:r>
              <a:rPr sz="650" i="1" spc="-10" dirty="0">
                <a:latin typeface="Segoe UI"/>
                <a:cs typeface="Segoe UI"/>
              </a:rPr>
              <a:t>should </a:t>
            </a:r>
            <a:r>
              <a:rPr sz="650" i="1" spc="-5" dirty="0">
                <a:latin typeface="Segoe UI"/>
                <a:cs typeface="Segoe UI"/>
              </a:rPr>
              <a:t>do...</a:t>
            </a:r>
            <a:r>
              <a:rPr sz="650" i="1" spc="-15" dirty="0">
                <a:latin typeface="Segoe UI"/>
                <a:cs typeface="Segoe UI"/>
              </a:rPr>
              <a:t> </a:t>
            </a:r>
            <a:r>
              <a:rPr sz="650" i="1" spc="-5" dirty="0">
                <a:latin typeface="Segoe UI"/>
                <a:cs typeface="Segoe UI"/>
              </a:rPr>
              <a:t>.").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49551" y="5185028"/>
            <a:ext cx="89598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https://en.wikipedia.org/wiki/Mediation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0" name="object 20" descr="What is mediation? Cont'd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66565" y="4059758"/>
            <a:ext cx="243713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">
              <a:lnSpc>
                <a:spcPct val="112900"/>
              </a:lnSpc>
              <a:spcBef>
                <a:spcPts val="95"/>
              </a:spcBef>
            </a:pPr>
            <a:r>
              <a:rPr sz="650" i="1" spc="-5" dirty="0">
                <a:latin typeface="Segoe UI"/>
                <a:cs typeface="Segoe UI"/>
              </a:rPr>
              <a:t>The term "mediation" broadly refers to </a:t>
            </a:r>
            <a:r>
              <a:rPr sz="650" i="1" spc="-10" dirty="0">
                <a:latin typeface="Segoe UI"/>
                <a:cs typeface="Segoe UI"/>
              </a:rPr>
              <a:t>any instance </a:t>
            </a:r>
            <a:r>
              <a:rPr sz="650" i="1" spc="-5" dirty="0">
                <a:latin typeface="Segoe UI"/>
                <a:cs typeface="Segoe UI"/>
              </a:rPr>
              <a:t>in which a third  party helps others reach an </a:t>
            </a:r>
            <a:r>
              <a:rPr sz="650" i="1" spc="-10" dirty="0">
                <a:latin typeface="Segoe UI"/>
                <a:cs typeface="Segoe UI"/>
              </a:rPr>
              <a:t>agreement. </a:t>
            </a:r>
            <a:r>
              <a:rPr sz="650" i="1" spc="-5" dirty="0">
                <a:latin typeface="Segoe UI"/>
                <a:cs typeface="Segoe UI"/>
              </a:rPr>
              <a:t>More specifically, mediation  has a </a:t>
            </a:r>
            <a:r>
              <a:rPr sz="650" i="1" spc="-10" dirty="0">
                <a:latin typeface="Segoe UI"/>
                <a:cs typeface="Segoe UI"/>
              </a:rPr>
              <a:t>structure, </a:t>
            </a:r>
            <a:r>
              <a:rPr sz="650" i="1" spc="-5" dirty="0">
                <a:latin typeface="Segoe UI"/>
                <a:cs typeface="Segoe UI"/>
              </a:rPr>
              <a:t>timetable, and dynamics </a:t>
            </a:r>
            <a:r>
              <a:rPr sz="650" i="1" spc="-10" dirty="0">
                <a:latin typeface="Segoe UI"/>
                <a:cs typeface="Segoe UI"/>
              </a:rPr>
              <a:t>that </a:t>
            </a:r>
            <a:r>
              <a:rPr sz="650" i="1" spc="-5" dirty="0">
                <a:latin typeface="Segoe UI"/>
                <a:cs typeface="Segoe UI"/>
              </a:rPr>
              <a:t>"ordinary" negotiation  lacks. The </a:t>
            </a:r>
            <a:r>
              <a:rPr sz="650" i="1" spc="-10" dirty="0">
                <a:latin typeface="Segoe UI"/>
                <a:cs typeface="Segoe UI"/>
              </a:rPr>
              <a:t>process </a:t>
            </a:r>
            <a:r>
              <a:rPr sz="650" i="1" spc="-5" dirty="0">
                <a:latin typeface="Segoe UI"/>
                <a:cs typeface="Segoe UI"/>
              </a:rPr>
              <a:t>is private and confidential, possibly enforced </a:t>
            </a:r>
            <a:r>
              <a:rPr sz="650" i="1" spc="-10" dirty="0">
                <a:latin typeface="Segoe UI"/>
                <a:cs typeface="Segoe UI"/>
              </a:rPr>
              <a:t>by  law. </a:t>
            </a:r>
            <a:r>
              <a:rPr sz="650" i="1" spc="-5" dirty="0">
                <a:latin typeface="Segoe UI"/>
                <a:cs typeface="Segoe UI"/>
              </a:rPr>
              <a:t>Participation is typically </a:t>
            </a:r>
            <a:r>
              <a:rPr sz="650" i="1" spc="-10" dirty="0">
                <a:latin typeface="Segoe UI"/>
                <a:cs typeface="Segoe UI"/>
              </a:rPr>
              <a:t>voluntary. </a:t>
            </a:r>
            <a:r>
              <a:rPr sz="650" i="1" spc="-5" dirty="0">
                <a:latin typeface="Segoe UI"/>
                <a:cs typeface="Segoe UI"/>
              </a:rPr>
              <a:t>The </a:t>
            </a:r>
            <a:r>
              <a:rPr sz="650" i="1" spc="-10" dirty="0">
                <a:latin typeface="Segoe UI"/>
                <a:cs typeface="Segoe UI"/>
              </a:rPr>
              <a:t>mediator </a:t>
            </a:r>
            <a:r>
              <a:rPr sz="650" i="1" spc="-5" dirty="0">
                <a:latin typeface="Segoe UI"/>
                <a:cs typeface="Segoe UI"/>
              </a:rPr>
              <a:t>acts as a  </a:t>
            </a:r>
            <a:r>
              <a:rPr sz="650" i="1" spc="-10" dirty="0">
                <a:latin typeface="Segoe UI"/>
                <a:cs typeface="Segoe UI"/>
              </a:rPr>
              <a:t>neutral third </a:t>
            </a:r>
            <a:r>
              <a:rPr sz="650" i="1" spc="-5" dirty="0">
                <a:latin typeface="Segoe UI"/>
                <a:cs typeface="Segoe UI"/>
              </a:rPr>
              <a:t>party and facilitates </a:t>
            </a:r>
            <a:r>
              <a:rPr sz="650" i="1" spc="-10" dirty="0">
                <a:latin typeface="Segoe UI"/>
                <a:cs typeface="Segoe UI"/>
              </a:rPr>
              <a:t>rather </a:t>
            </a:r>
            <a:r>
              <a:rPr sz="650" i="1" spc="-5" dirty="0">
                <a:latin typeface="Segoe UI"/>
                <a:cs typeface="Segoe UI"/>
              </a:rPr>
              <a:t>than directs the</a:t>
            </a:r>
            <a:r>
              <a:rPr sz="650" i="1" spc="45" dirty="0">
                <a:latin typeface="Segoe UI"/>
                <a:cs typeface="Segoe UI"/>
              </a:rPr>
              <a:t> </a:t>
            </a:r>
            <a:r>
              <a:rPr sz="650" i="1" spc="-10" dirty="0">
                <a:latin typeface="Segoe UI"/>
                <a:cs typeface="Segoe UI"/>
              </a:rPr>
              <a:t>process.</a:t>
            </a:r>
            <a:endParaRPr sz="650">
              <a:latin typeface="Segoe UI"/>
              <a:cs typeface="Segoe UI"/>
            </a:endParaRPr>
          </a:p>
          <a:p>
            <a:pPr marL="12700" marR="5080">
              <a:lnSpc>
                <a:spcPct val="112300"/>
              </a:lnSpc>
              <a:spcBef>
                <a:spcPts val="10"/>
              </a:spcBef>
            </a:pPr>
            <a:r>
              <a:rPr sz="650" i="1" spc="-5" dirty="0">
                <a:latin typeface="Segoe UI"/>
                <a:cs typeface="Segoe UI"/>
              </a:rPr>
              <a:t>Mediation is becoming a more peaceful and internationally </a:t>
            </a:r>
            <a:r>
              <a:rPr sz="650" i="1" spc="-10" dirty="0">
                <a:latin typeface="Segoe UI"/>
                <a:cs typeface="Segoe UI"/>
              </a:rPr>
              <a:t>accepted  solution </a:t>
            </a:r>
            <a:r>
              <a:rPr sz="650" i="1" spc="-5" dirty="0">
                <a:latin typeface="Segoe UI"/>
                <a:cs typeface="Segoe UI"/>
              </a:rPr>
              <a:t>to end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conflict. Mediation can be </a:t>
            </a:r>
            <a:r>
              <a:rPr sz="650" i="1" spc="-10" dirty="0">
                <a:latin typeface="Segoe UI"/>
                <a:cs typeface="Segoe UI"/>
              </a:rPr>
              <a:t>used </a:t>
            </a:r>
            <a:r>
              <a:rPr sz="650" i="1" spc="-5" dirty="0">
                <a:latin typeface="Segoe UI"/>
                <a:cs typeface="Segoe UI"/>
              </a:rPr>
              <a:t>to </a:t>
            </a:r>
            <a:r>
              <a:rPr sz="650" i="1" spc="-10" dirty="0">
                <a:latin typeface="Segoe UI"/>
                <a:cs typeface="Segoe UI"/>
              </a:rPr>
              <a:t>resolve  disputes of any</a:t>
            </a:r>
            <a:r>
              <a:rPr sz="650" i="1" spc="5" dirty="0">
                <a:latin typeface="Segoe UI"/>
                <a:cs typeface="Segoe UI"/>
              </a:rPr>
              <a:t> </a:t>
            </a:r>
            <a:r>
              <a:rPr sz="650" i="1" spc="-5" dirty="0">
                <a:latin typeface="Segoe UI"/>
                <a:cs typeface="Segoe UI"/>
              </a:rPr>
              <a:t>magnitude.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36285" y="5185028"/>
            <a:ext cx="896619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https://en.wikipedia.org/wiki/Mediation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25" name="object 25" descr="What is mediation? Cont'd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1530" y="6439915"/>
            <a:ext cx="151511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 mediation?</a:t>
            </a:r>
            <a:r>
              <a:rPr sz="1000" spc="-1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82879" y="6715125"/>
            <a:ext cx="2516505" cy="42672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620"/>
              </a:lnSpc>
              <a:spcBef>
                <a:spcPts val="155"/>
              </a:spcBef>
            </a:pPr>
            <a:r>
              <a:rPr sz="550" i="1" spc="-5" dirty="0">
                <a:latin typeface="Segoe UI"/>
                <a:cs typeface="Segoe UI"/>
              </a:rPr>
              <a:t>Mediators use </a:t>
            </a:r>
            <a:r>
              <a:rPr sz="550" i="1" dirty="0">
                <a:latin typeface="Segoe UI"/>
                <a:cs typeface="Segoe UI"/>
              </a:rPr>
              <a:t>various </a:t>
            </a:r>
            <a:r>
              <a:rPr sz="550" i="1" spc="-5" dirty="0">
                <a:latin typeface="Segoe UI"/>
                <a:cs typeface="Segoe UI"/>
              </a:rPr>
              <a:t>techniques </a:t>
            </a:r>
            <a:r>
              <a:rPr sz="550" i="1" dirty="0">
                <a:latin typeface="Segoe UI"/>
                <a:cs typeface="Segoe UI"/>
              </a:rPr>
              <a:t>to </a:t>
            </a:r>
            <a:r>
              <a:rPr sz="550" i="1" spc="-5" dirty="0">
                <a:latin typeface="Segoe UI"/>
                <a:cs typeface="Segoe UI"/>
              </a:rPr>
              <a:t>open, </a:t>
            </a:r>
            <a:r>
              <a:rPr sz="550" i="1" dirty="0">
                <a:latin typeface="Segoe UI"/>
                <a:cs typeface="Segoe UI"/>
              </a:rPr>
              <a:t>or </a:t>
            </a:r>
            <a:r>
              <a:rPr sz="550" i="1" spc="-5" dirty="0">
                <a:latin typeface="Segoe UI"/>
                <a:cs typeface="Segoe UI"/>
              </a:rPr>
              <a:t>improve, </a:t>
            </a:r>
            <a:r>
              <a:rPr sz="550" i="1" dirty="0">
                <a:latin typeface="Segoe UI"/>
                <a:cs typeface="Segoe UI"/>
              </a:rPr>
              <a:t>dialogue and </a:t>
            </a:r>
            <a:r>
              <a:rPr sz="550" i="1" spc="-5" dirty="0">
                <a:latin typeface="Segoe UI"/>
                <a:cs typeface="Segoe UI"/>
              </a:rPr>
              <a:t>empathy  between disputants, aiming </a:t>
            </a:r>
            <a:r>
              <a:rPr sz="550" i="1" dirty="0">
                <a:latin typeface="Segoe UI"/>
                <a:cs typeface="Segoe UI"/>
              </a:rPr>
              <a:t>to </a:t>
            </a:r>
            <a:r>
              <a:rPr sz="550" i="1" spc="-5" dirty="0">
                <a:latin typeface="Segoe UI"/>
                <a:cs typeface="Segoe UI"/>
              </a:rPr>
              <a:t>help </a:t>
            </a:r>
            <a:r>
              <a:rPr sz="550" i="1" dirty="0">
                <a:latin typeface="Segoe UI"/>
                <a:cs typeface="Segoe UI"/>
              </a:rPr>
              <a:t>the parties </a:t>
            </a:r>
            <a:r>
              <a:rPr sz="550" i="1" spc="-5" dirty="0">
                <a:latin typeface="Segoe UI"/>
                <a:cs typeface="Segoe UI"/>
              </a:rPr>
              <a:t>reach </a:t>
            </a:r>
            <a:r>
              <a:rPr sz="550" i="1" dirty="0">
                <a:latin typeface="Segoe UI"/>
                <a:cs typeface="Segoe UI"/>
              </a:rPr>
              <a:t>an </a:t>
            </a:r>
            <a:r>
              <a:rPr sz="550" i="1" spc="-5" dirty="0">
                <a:latin typeface="Segoe UI"/>
                <a:cs typeface="Segoe UI"/>
              </a:rPr>
              <a:t>agreement. </a:t>
            </a:r>
            <a:r>
              <a:rPr sz="550" i="1" dirty="0">
                <a:latin typeface="Segoe UI"/>
                <a:cs typeface="Segoe UI"/>
              </a:rPr>
              <a:t>Much </a:t>
            </a:r>
            <a:r>
              <a:rPr sz="550" i="1" spc="-5" dirty="0">
                <a:latin typeface="Segoe UI"/>
                <a:cs typeface="Segoe UI"/>
              </a:rPr>
              <a:t>depends  </a:t>
            </a:r>
            <a:r>
              <a:rPr sz="550" i="1" dirty="0">
                <a:latin typeface="Segoe UI"/>
                <a:cs typeface="Segoe UI"/>
              </a:rPr>
              <a:t>on the </a:t>
            </a:r>
            <a:r>
              <a:rPr sz="550" i="1" spc="-5" dirty="0">
                <a:latin typeface="Segoe UI"/>
                <a:cs typeface="Segoe UI"/>
              </a:rPr>
              <a:t>mediator's skill </a:t>
            </a:r>
            <a:r>
              <a:rPr sz="550" i="1" dirty="0">
                <a:latin typeface="Segoe UI"/>
                <a:cs typeface="Segoe UI"/>
              </a:rPr>
              <a:t>and training. As the practice gained </a:t>
            </a:r>
            <a:r>
              <a:rPr sz="550" i="1" spc="-5" dirty="0">
                <a:latin typeface="Segoe UI"/>
                <a:cs typeface="Segoe UI"/>
              </a:rPr>
              <a:t>popularity, </a:t>
            </a:r>
            <a:r>
              <a:rPr sz="550" i="1" dirty="0">
                <a:latin typeface="Segoe UI"/>
                <a:cs typeface="Segoe UI"/>
              </a:rPr>
              <a:t>training  </a:t>
            </a:r>
            <a:r>
              <a:rPr sz="550" i="1" spc="-5" dirty="0">
                <a:latin typeface="Segoe UI"/>
                <a:cs typeface="Segoe UI"/>
              </a:rPr>
              <a:t>programs, </a:t>
            </a:r>
            <a:r>
              <a:rPr sz="550" i="1" dirty="0">
                <a:latin typeface="Segoe UI"/>
                <a:cs typeface="Segoe UI"/>
              </a:rPr>
              <a:t>certifications, and </a:t>
            </a:r>
            <a:r>
              <a:rPr sz="550" i="1" spc="-5" dirty="0">
                <a:latin typeface="Segoe UI"/>
                <a:cs typeface="Segoe UI"/>
              </a:rPr>
              <a:t>licensing followed, </a:t>
            </a:r>
            <a:r>
              <a:rPr sz="550" i="1" dirty="0">
                <a:latin typeface="Segoe UI"/>
                <a:cs typeface="Segoe UI"/>
              </a:rPr>
              <a:t>which </a:t>
            </a:r>
            <a:r>
              <a:rPr sz="550" i="1" spc="-5" dirty="0">
                <a:latin typeface="Segoe UI"/>
                <a:cs typeface="Segoe UI"/>
              </a:rPr>
              <a:t>produced trained </a:t>
            </a:r>
            <a:r>
              <a:rPr sz="550" i="1" dirty="0">
                <a:latin typeface="Segoe UI"/>
                <a:cs typeface="Segoe UI"/>
              </a:rPr>
              <a:t>and  </a:t>
            </a:r>
            <a:r>
              <a:rPr sz="550" i="1" spc="-5" dirty="0">
                <a:latin typeface="Segoe UI"/>
                <a:cs typeface="Segoe UI"/>
              </a:rPr>
              <a:t>professional mediators committed </a:t>
            </a:r>
            <a:r>
              <a:rPr sz="550" i="1" dirty="0">
                <a:latin typeface="Segoe UI"/>
                <a:cs typeface="Segoe UI"/>
              </a:rPr>
              <a:t>to the</a:t>
            </a:r>
            <a:r>
              <a:rPr sz="550" i="1" spc="15" dirty="0">
                <a:latin typeface="Segoe UI"/>
                <a:cs typeface="Segoe UI"/>
              </a:rPr>
              <a:t> </a:t>
            </a:r>
            <a:r>
              <a:rPr sz="550" i="1" spc="-5" dirty="0">
                <a:latin typeface="Segoe UI"/>
                <a:cs typeface="Segoe UI"/>
              </a:rPr>
              <a:t>discipline.</a:t>
            </a:r>
            <a:endParaRPr sz="55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2879" y="7217130"/>
            <a:ext cx="1389380" cy="63690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6040" indent="-53340">
              <a:lnSpc>
                <a:spcPct val="100000"/>
              </a:lnSpc>
              <a:spcBef>
                <a:spcPts val="300"/>
              </a:spcBef>
              <a:buChar char="•"/>
              <a:tabLst>
                <a:tab pos="66040" algn="l"/>
              </a:tabLst>
            </a:pP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JAMS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204"/>
              </a:spcBef>
              <a:buChar char="•"/>
              <a:tabLst>
                <a:tab pos="66040" algn="l"/>
              </a:tabLst>
            </a:pP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American Arbitration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Association</a:t>
            </a:r>
            <a:r>
              <a:rPr sz="500" spc="-4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(AAA)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204"/>
              </a:spcBef>
              <a:buChar char="•"/>
              <a:tabLst>
                <a:tab pos="66040" algn="l"/>
              </a:tabLst>
            </a:pP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American Bar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Association,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ADR</a:t>
            </a:r>
            <a:r>
              <a:rPr sz="500" spc="-3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Section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Char char="•"/>
              <a:tabLst>
                <a:tab pos="66040" algn="l"/>
              </a:tabLst>
            </a:pP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Association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for Conflict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Resolution</a:t>
            </a:r>
            <a:r>
              <a:rPr sz="500" spc="3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(ACR)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204"/>
              </a:spcBef>
              <a:buChar char="•"/>
              <a:tabLst>
                <a:tab pos="66040" algn="l"/>
              </a:tabLst>
            </a:pP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CPR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Institute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for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Dispute</a:t>
            </a:r>
            <a:r>
              <a:rPr sz="500" spc="2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Resolution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204"/>
              </a:spcBef>
              <a:buChar char="•"/>
              <a:tabLst>
                <a:tab pos="66040" algn="l"/>
              </a:tabLst>
            </a:pPr>
            <a:r>
              <a:rPr sz="500" spc="-5" dirty="0">
                <a:solidFill>
                  <a:srgbClr val="111111"/>
                </a:solidFill>
                <a:latin typeface="Arial"/>
                <a:cs typeface="Arial"/>
              </a:rPr>
              <a:t>National Association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for Community</a:t>
            </a:r>
            <a:r>
              <a:rPr sz="500" spc="2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500" dirty="0">
                <a:solidFill>
                  <a:srgbClr val="111111"/>
                </a:solidFill>
                <a:latin typeface="Arial"/>
                <a:cs typeface="Arial"/>
              </a:rPr>
              <a:t>Mediation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49551" y="7837423"/>
            <a:ext cx="895985" cy="895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00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https://en.wikipedia.org/wiki/Mediation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32" name="object 32" descr="What is med-arb?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768597" y="6811467"/>
            <a:ext cx="2316480" cy="6000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0"/>
              </a:spcBef>
            </a:pPr>
            <a:r>
              <a:rPr sz="800" i="1" spc="15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form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of arbitration in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which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the arbitrators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starts  as </a:t>
            </a:r>
            <a:r>
              <a:rPr sz="800" i="1" spc="15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mediator but in the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event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of </a:t>
            </a:r>
            <a:r>
              <a:rPr sz="800" i="1" spc="15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failure of  mediation, the arbitrator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imposes </a:t>
            </a:r>
            <a:r>
              <a:rPr sz="800" i="1" spc="15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800" i="1" spc="5" dirty="0">
                <a:solidFill>
                  <a:srgbClr val="2D3338"/>
                </a:solidFill>
                <a:latin typeface="Arial"/>
                <a:cs typeface="Arial"/>
              </a:rPr>
              <a:t>binding  </a:t>
            </a:r>
            <a:r>
              <a:rPr sz="800" i="1" spc="10" dirty="0">
                <a:solidFill>
                  <a:srgbClr val="2D3338"/>
                </a:solidFill>
                <a:latin typeface="Arial"/>
                <a:cs typeface="Arial"/>
              </a:rPr>
              <a:t>decision.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71720" y="7669148"/>
            <a:ext cx="1045844" cy="0"/>
          </a:xfrm>
          <a:custGeom>
            <a:avLst/>
            <a:gdLst/>
            <a:ahLst/>
            <a:cxnLst/>
            <a:rect l="l" t="t" r="r" b="b"/>
            <a:pathLst>
              <a:path w="1045845">
                <a:moveTo>
                  <a:pt x="0" y="0"/>
                </a:moveTo>
                <a:lnTo>
                  <a:pt x="10454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07865" y="7611871"/>
            <a:ext cx="1932939" cy="74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" spc="10" dirty="0">
                <a:latin typeface="Arial"/>
                <a:cs typeface="Arial"/>
              </a:rPr>
              <a:t>Duhaime’s Law </a:t>
            </a:r>
            <a:r>
              <a:rPr sz="300" spc="5" dirty="0">
                <a:latin typeface="Arial"/>
                <a:cs typeface="Arial"/>
              </a:rPr>
              <a:t>Dictionary, </a:t>
            </a:r>
            <a:r>
              <a:rPr sz="300" i="1" spc="10" dirty="0">
                <a:latin typeface="Arial"/>
                <a:cs typeface="Arial"/>
              </a:rPr>
              <a:t>Med-Arb Definition,</a:t>
            </a:r>
            <a:r>
              <a:rPr sz="300" i="1" dirty="0">
                <a:latin typeface="Arial"/>
                <a:cs typeface="Arial"/>
              </a:rPr>
              <a:t> </a:t>
            </a:r>
            <a:r>
              <a:rPr sz="300" spc="5" dirty="0">
                <a:latin typeface="Segoe UI"/>
                <a:cs typeface="Segoe UI"/>
                <a:hlinkClick r:id="rId6"/>
              </a:rPr>
              <a:t>http://www.duhaime.org/LegalDictionary/M/MedArb.aspx</a:t>
            </a:r>
            <a:r>
              <a:rPr sz="300" spc="5" dirty="0">
                <a:latin typeface="Segoe UI"/>
                <a:cs typeface="Segoe UI"/>
              </a:rPr>
              <a:t>.</a:t>
            </a:r>
            <a:endParaRPr sz="3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53409" y="6453632"/>
            <a:ext cx="103505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</a:t>
            </a:r>
            <a:r>
              <a:rPr sz="1000" spc="-7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med-arb?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6750" y="2735706"/>
            <a:ext cx="5749290" cy="1265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43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44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  <a:p>
            <a:pPr marL="160655">
              <a:lnSpc>
                <a:spcPct val="100000"/>
              </a:lnSpc>
              <a:spcBef>
                <a:spcPts val="875"/>
              </a:spcBef>
              <a:tabLst>
                <a:tab pos="3312160" algn="l"/>
              </a:tabLst>
            </a:pPr>
            <a:r>
              <a:rPr sz="1500" spc="7" baseline="2777" dirty="0">
                <a:solidFill>
                  <a:srgbClr val="FFFFFF"/>
                </a:solidFill>
                <a:latin typeface="Segoe UI"/>
                <a:cs typeface="Segoe UI"/>
              </a:rPr>
              <a:t>What is</a:t>
            </a:r>
            <a:r>
              <a:rPr sz="1500" spc="-15" baseline="2777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spc="7" baseline="2777" dirty="0">
                <a:solidFill>
                  <a:srgbClr val="FFFFFF"/>
                </a:solidFill>
                <a:latin typeface="Segoe UI"/>
                <a:cs typeface="Segoe UI"/>
              </a:rPr>
              <a:t>mediation?</a:t>
            </a:r>
            <a:r>
              <a:rPr sz="1500" spc="-44" baseline="2777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500" spc="-15" baseline="2777" dirty="0">
                <a:solidFill>
                  <a:srgbClr val="FFFFFF"/>
                </a:solidFill>
                <a:latin typeface="Segoe UI"/>
                <a:cs typeface="Segoe UI"/>
              </a:rPr>
              <a:t>Cont’d	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 mediation?</a:t>
            </a:r>
            <a:r>
              <a:rPr sz="1000" spc="-8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45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46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3" name="Title 42">
            <a:extLst>
              <a:ext uri="{FF2B5EF4-FFF2-40B4-BE49-F238E27FC236}">
                <a16:creationId xmlns:a16="http://schemas.microsoft.com/office/drawing/2014/main" id="{3F6268AD-EFFC-4B4C-B45A-3B49132EC0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Med-arb Cont'd"/>
          <p:cNvSpPr/>
          <p:nvPr/>
        </p:nvSpPr>
        <p:spPr>
          <a:xfrm>
            <a:off x="480059" y="1129322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NASPA Title IX Training Certificate."/>
          <p:cNvSpPr/>
          <p:nvPr/>
        </p:nvSpPr>
        <p:spPr>
          <a:xfrm>
            <a:off x="29550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1939" y="1394205"/>
            <a:ext cx="2400935" cy="12134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4500"/>
              </a:lnSpc>
              <a:spcBef>
                <a:spcPts val="70"/>
              </a:spcBef>
            </a:pP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“[T]he essence of </a:t>
            </a:r>
            <a:r>
              <a:rPr sz="550" i="1" spc="-5" dirty="0">
                <a:solidFill>
                  <a:srgbClr val="2D3338"/>
                </a:solidFill>
                <a:latin typeface="Calibri"/>
                <a:cs typeface="Calibri"/>
              </a:rPr>
              <a:t>med-arb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is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to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allow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 softer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mediation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process to occur first  thus taking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every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opportunity of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achieving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resolution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to a dispute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which is 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not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imposed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and to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which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each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party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to the dispute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subscribes</a:t>
            </a:r>
            <a:r>
              <a:rPr sz="550" spc="-60" dirty="0">
                <a:solidFill>
                  <a:srgbClr val="2D3338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voluntarily.</a:t>
            </a:r>
            <a:endParaRPr sz="550">
              <a:latin typeface="Arial"/>
              <a:cs typeface="Arial"/>
            </a:endParaRPr>
          </a:p>
          <a:p>
            <a:pPr marL="12700" marR="31115">
              <a:lnSpc>
                <a:spcPct val="104500"/>
              </a:lnSpc>
              <a:spcBef>
                <a:spcPts val="225"/>
              </a:spcBef>
            </a:pP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In this initial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phase, 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presiding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neutral third-party acts as 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mediator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and  coaches or encourages 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parties towards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settlement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taking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into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account  the information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received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from both at 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mediation</a:t>
            </a:r>
            <a:r>
              <a:rPr sz="550" spc="-65" dirty="0">
                <a:solidFill>
                  <a:srgbClr val="2D3338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hearing.</a:t>
            </a:r>
            <a:endParaRPr sz="550">
              <a:latin typeface="Arial"/>
              <a:cs typeface="Arial"/>
            </a:endParaRPr>
          </a:p>
          <a:p>
            <a:pPr marL="12700" marR="6350">
              <a:lnSpc>
                <a:spcPct val="104400"/>
              </a:lnSpc>
              <a:spcBef>
                <a:spcPts val="234"/>
              </a:spcBef>
            </a:pPr>
            <a:r>
              <a:rPr sz="550" i="1" dirty="0">
                <a:solidFill>
                  <a:srgbClr val="2D3338"/>
                </a:solidFill>
                <a:latin typeface="Calibri"/>
                <a:cs typeface="Calibri"/>
              </a:rPr>
              <a:t>Med/arb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motivates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participants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at 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mediation given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the shadow of the 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hammer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of </a:t>
            </a:r>
            <a:r>
              <a:rPr sz="550" i="1" dirty="0">
                <a:solidFill>
                  <a:srgbClr val="2D3338"/>
                </a:solidFill>
                <a:latin typeface="Calibri"/>
                <a:cs typeface="Calibri"/>
              </a:rPr>
              <a:t>med/arb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: the transformation,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if mediation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fails, of the process to 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arbitration.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At that point, 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presiding officer,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now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sitting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as an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arbitrator 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and no longer as 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mediator, is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enabled to proceed as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if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hearing was 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one of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arbitration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and to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impose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resolution,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a final and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binding award,  generally relying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on the information presented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during </a:t>
            </a:r>
            <a:r>
              <a:rPr sz="550" dirty="0">
                <a:solidFill>
                  <a:srgbClr val="2D3338"/>
                </a:solidFill>
                <a:latin typeface="Arial"/>
                <a:cs typeface="Arial"/>
              </a:rPr>
              <a:t>the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mediation</a:t>
            </a:r>
            <a:r>
              <a:rPr sz="550" spc="-20" dirty="0">
                <a:solidFill>
                  <a:srgbClr val="2D3338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2D3338"/>
                </a:solidFill>
                <a:latin typeface="Arial"/>
                <a:cs typeface="Arial"/>
              </a:rPr>
              <a:t>hearing.”</a:t>
            </a:r>
            <a:endParaRPr sz="55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  <a:spcBef>
                <a:spcPts val="285"/>
              </a:spcBef>
            </a:pPr>
            <a:r>
              <a:rPr sz="300" spc="10" dirty="0">
                <a:latin typeface="Arial"/>
                <a:cs typeface="Arial"/>
              </a:rPr>
              <a:t>Duhaime’s Law </a:t>
            </a:r>
            <a:r>
              <a:rPr sz="300" spc="5" dirty="0">
                <a:latin typeface="Arial"/>
                <a:cs typeface="Arial"/>
              </a:rPr>
              <a:t>Dictionary, </a:t>
            </a:r>
            <a:r>
              <a:rPr sz="300" i="1" spc="10" dirty="0">
                <a:latin typeface="Arial"/>
                <a:cs typeface="Arial"/>
              </a:rPr>
              <a:t>Med-Arb Definition,</a:t>
            </a:r>
            <a:r>
              <a:rPr sz="300" i="1" spc="-30" dirty="0">
                <a:latin typeface="Arial"/>
                <a:cs typeface="Arial"/>
              </a:rPr>
              <a:t> </a:t>
            </a:r>
            <a:r>
              <a:rPr sz="300" u="sng" spc="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  <a:hlinkClick r:id="rId4"/>
              </a:rPr>
              <a:t>http://www.duhaime.org/LegalDictionary/M/MedArb.asp</a:t>
            </a:r>
            <a:r>
              <a:rPr sz="300" spc="5" dirty="0">
                <a:latin typeface="Segoe UI"/>
                <a:cs typeface="Segoe UI"/>
                <a:hlinkClick r:id="rId4"/>
              </a:rPr>
              <a:t>x</a:t>
            </a:r>
            <a:r>
              <a:rPr sz="300" spc="5" dirty="0">
                <a:latin typeface="Segoe UI"/>
                <a:cs typeface="Segoe UI"/>
              </a:rPr>
              <a:t>.</a:t>
            </a:r>
            <a:endParaRPr sz="3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724" y="1151001"/>
            <a:ext cx="924560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Med-arb</a:t>
            </a:r>
            <a:r>
              <a:rPr sz="1000" spc="-6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Segoe UI"/>
                <a:cs typeface="Segoe UI"/>
              </a:rPr>
              <a:t>Cont’d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 descr="What is restorative justice?"/>
          <p:cNvSpPr/>
          <p:nvPr/>
        </p:nvSpPr>
        <p:spPr>
          <a:xfrm>
            <a:off x="3566159" y="1129322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1348743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NASPA Title IX Training Certificate."/>
          <p:cNvSpPr/>
          <p:nvPr/>
        </p:nvSpPr>
        <p:spPr>
          <a:xfrm>
            <a:off x="6041135" y="1153718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653409" y="1151001"/>
            <a:ext cx="15322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What is </a:t>
            </a: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restorative</a:t>
            </a:r>
            <a:r>
              <a:rPr sz="1000" spc="-10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justice?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49217" y="1423796"/>
            <a:ext cx="2578100" cy="12020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99060">
              <a:lnSpc>
                <a:spcPct val="100699"/>
              </a:lnSpc>
              <a:spcBef>
                <a:spcPts val="125"/>
              </a:spcBef>
            </a:pPr>
            <a:r>
              <a:rPr sz="450" i="1" spc="20" dirty="0">
                <a:solidFill>
                  <a:srgbClr val="1F2021"/>
                </a:solidFill>
                <a:latin typeface="Arial"/>
                <a:cs typeface="Arial"/>
              </a:rPr>
              <a:t>A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restorative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justice program aims to get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offenders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to take responsibility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for their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actions, to  understand the harm they have caused, to give them an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opportunity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to redeem themselves  and to discourage them from causing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further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harm. For victims, its goal is to give them an  active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role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in the process and to reduce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feelings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of anxiety and powerlessness. Restorative  justice is founded on an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alternative theory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to the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traditional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methods of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justice,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which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often 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focus on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retribution. However, restorative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justice programs can complement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traditional 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methods.</a:t>
            </a:r>
            <a:endParaRPr sz="450">
              <a:latin typeface="Arial"/>
              <a:cs typeface="Arial"/>
            </a:endParaRPr>
          </a:p>
          <a:p>
            <a:pPr marL="12700" marR="74295">
              <a:lnSpc>
                <a:spcPct val="100000"/>
              </a:lnSpc>
              <a:spcBef>
                <a:spcPts val="240"/>
              </a:spcBef>
            </a:pP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Academic assessment of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restorative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justice is positive. Most studies suggest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it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makes 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offenders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less likely to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reoffend. </a:t>
            </a:r>
            <a:r>
              <a:rPr sz="450" i="1" spc="20" dirty="0">
                <a:solidFill>
                  <a:srgbClr val="1F2021"/>
                </a:solidFill>
                <a:latin typeface="Arial"/>
                <a:cs typeface="Arial"/>
              </a:rPr>
              <a:t>A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2007 study also found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that it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had the highest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rate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of  victim satisfaction and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offender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accountability of any method of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justice. </a:t>
            </a:r>
            <a:r>
              <a:rPr sz="450" i="1" dirty="0">
                <a:solidFill>
                  <a:srgbClr val="1F2021"/>
                </a:solidFill>
                <a:latin typeface="Arial"/>
                <a:cs typeface="Arial"/>
              </a:rPr>
              <a:t>Its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use has seen 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worldwide growth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since the 1990s. Restorative justice inspired and is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part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of the wider study  of </a:t>
            </a:r>
            <a:r>
              <a:rPr sz="450" i="1" spc="5" dirty="0">
                <a:solidFill>
                  <a:srgbClr val="1F2021"/>
                </a:solidFill>
                <a:latin typeface="Arial"/>
                <a:cs typeface="Arial"/>
              </a:rPr>
              <a:t>restorative</a:t>
            </a:r>
            <a:r>
              <a:rPr sz="450" i="1" spc="4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450" i="1" spc="10" dirty="0">
                <a:solidFill>
                  <a:srgbClr val="1F2021"/>
                </a:solidFill>
                <a:latin typeface="Arial"/>
                <a:cs typeface="Arial"/>
              </a:rPr>
              <a:t>practices.</a:t>
            </a:r>
            <a:endParaRPr sz="450">
              <a:latin typeface="Arial"/>
              <a:cs typeface="Arial"/>
            </a:endParaRPr>
          </a:p>
          <a:p>
            <a:pPr marR="5080" algn="r">
              <a:lnSpc>
                <a:spcPts val="245"/>
              </a:lnSpc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5"/>
              </a:rPr>
              <a:t>https://en.wikipedia.org/wiki/Restorative_justic</a:t>
            </a:r>
            <a:r>
              <a:rPr sz="300" dirty="0">
                <a:latin typeface="Calibri"/>
                <a:cs typeface="Calibri"/>
                <a:hlinkClick r:id="rId5"/>
              </a:rPr>
              <a:t>e</a:t>
            </a:r>
            <a:endParaRPr sz="3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5"/>
              </a:spcBef>
            </a:pPr>
            <a:r>
              <a:rPr sz="300" dirty="0">
                <a:latin typeface="Calibri"/>
                <a:cs typeface="Calibri"/>
              </a:rPr>
              <a:t>(internal </a:t>
            </a:r>
            <a:r>
              <a:rPr sz="300" spc="5" dirty="0">
                <a:latin typeface="Calibri"/>
                <a:cs typeface="Calibri"/>
              </a:rPr>
              <a:t>citations</a:t>
            </a:r>
            <a:r>
              <a:rPr sz="300" spc="-20" dirty="0">
                <a:latin typeface="Calibri"/>
                <a:cs typeface="Calibri"/>
              </a:rPr>
              <a:t> </a:t>
            </a:r>
            <a:r>
              <a:rPr sz="300" spc="5" dirty="0">
                <a:latin typeface="Calibri"/>
                <a:cs typeface="Calibri"/>
              </a:rPr>
              <a:t>omitted)</a:t>
            </a:r>
            <a:endParaRPr sz="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550" spc="10" dirty="0">
                <a:solidFill>
                  <a:srgbClr val="202020"/>
                </a:solidFill>
                <a:latin typeface="Calibri"/>
                <a:cs typeface="Calibri"/>
              </a:rPr>
              <a:t>How can </a:t>
            </a:r>
            <a:r>
              <a:rPr sz="550" spc="5" dirty="0">
                <a:solidFill>
                  <a:srgbClr val="202020"/>
                </a:solidFill>
                <a:latin typeface="Calibri"/>
                <a:cs typeface="Calibri"/>
              </a:rPr>
              <a:t>it </a:t>
            </a:r>
            <a:r>
              <a:rPr sz="550" spc="10" dirty="0">
                <a:solidFill>
                  <a:srgbClr val="202020"/>
                </a:solidFill>
                <a:latin typeface="Calibri"/>
                <a:cs typeface="Calibri"/>
              </a:rPr>
              <a:t>be used </a:t>
            </a:r>
            <a:r>
              <a:rPr sz="550" spc="5" dirty="0">
                <a:solidFill>
                  <a:srgbClr val="202020"/>
                </a:solidFill>
                <a:latin typeface="Calibri"/>
                <a:cs typeface="Calibri"/>
              </a:rPr>
              <a:t>in Title IX/sexual</a:t>
            </a:r>
            <a:r>
              <a:rPr sz="550" spc="-5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550" spc="5" dirty="0">
                <a:solidFill>
                  <a:srgbClr val="202020"/>
                </a:solidFill>
                <a:latin typeface="Calibri"/>
                <a:cs typeface="Calibri"/>
              </a:rPr>
              <a:t>misconduct?</a:t>
            </a:r>
            <a:endParaRPr sz="550">
              <a:latin typeface="Calibri"/>
              <a:cs typeface="Calibri"/>
            </a:endParaRPr>
          </a:p>
          <a:p>
            <a:pPr marL="12700" marR="114935">
              <a:lnSpc>
                <a:spcPts val="470"/>
              </a:lnSpc>
              <a:spcBef>
                <a:spcPts val="245"/>
              </a:spcBef>
            </a:pP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Koss </a:t>
            </a:r>
            <a:r>
              <a:rPr sz="400" spc="-10" dirty="0">
                <a:solidFill>
                  <a:srgbClr val="202020"/>
                </a:solidFill>
                <a:latin typeface="Calibri"/>
                <a:cs typeface="Calibri"/>
              </a:rPr>
              <a:t>MP,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Wilgus </a:t>
            </a: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JK,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Williamsen KM. Campus </a:t>
            </a: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Sexual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Misconduct: </a:t>
            </a: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Restorative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Justice </a:t>
            </a: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Approaches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to Enhance  Compliance</a:t>
            </a:r>
            <a:r>
              <a:rPr sz="4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With</a:t>
            </a:r>
            <a:r>
              <a:rPr sz="4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Title</a:t>
            </a:r>
            <a:r>
              <a:rPr sz="4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IX</a:t>
            </a:r>
            <a:r>
              <a:rPr sz="400" spc="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Guidance.</a:t>
            </a:r>
            <a:r>
              <a:rPr sz="40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i="1" spc="5" dirty="0">
                <a:solidFill>
                  <a:srgbClr val="202020"/>
                </a:solidFill>
                <a:latin typeface="Calibri"/>
                <a:cs typeface="Calibri"/>
              </a:rPr>
              <a:t>Trauma</a:t>
            </a:r>
            <a:r>
              <a:rPr sz="400" i="1" spc="-1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i="1" spc="5" dirty="0">
                <a:solidFill>
                  <a:srgbClr val="202020"/>
                </a:solidFill>
                <a:latin typeface="Calibri"/>
                <a:cs typeface="Calibri"/>
              </a:rPr>
              <a:t>Violence</a:t>
            </a:r>
            <a:r>
              <a:rPr sz="400" i="1" spc="-2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i="1" spc="5" dirty="0">
                <a:solidFill>
                  <a:srgbClr val="202020"/>
                </a:solidFill>
                <a:latin typeface="Calibri"/>
                <a:cs typeface="Calibri"/>
              </a:rPr>
              <a:t>Abuse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.</a:t>
            </a:r>
            <a:r>
              <a:rPr sz="400" spc="-10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2014;15(3):242-257.</a:t>
            </a:r>
            <a:r>
              <a:rPr sz="400" spc="-45" dirty="0">
                <a:solidFill>
                  <a:srgbClr val="202020"/>
                </a:solidFill>
                <a:latin typeface="Calibri"/>
                <a:cs typeface="Calibri"/>
              </a:rPr>
              <a:t> </a:t>
            </a:r>
            <a:r>
              <a:rPr sz="400" spc="5" dirty="0">
                <a:solidFill>
                  <a:srgbClr val="202020"/>
                </a:solidFill>
                <a:latin typeface="Calibri"/>
                <a:cs typeface="Calibri"/>
              </a:rPr>
              <a:t>doi:10.1177/1524838014521500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12" name="object 12" descr="Restorative Justice"/>
          <p:cNvSpPr/>
          <p:nvPr/>
        </p:nvSpPr>
        <p:spPr>
          <a:xfrm>
            <a:off x="480059" y="3779558"/>
            <a:ext cx="2811779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 descr="NASPA Title IX Training Certificate."/>
          <p:cNvSpPr/>
          <p:nvPr/>
        </p:nvSpPr>
        <p:spPr>
          <a:xfrm>
            <a:off x="29550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81939" y="4074058"/>
            <a:ext cx="2392680" cy="100965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550" spc="-5" dirty="0">
                <a:solidFill>
                  <a:srgbClr val="1F2021"/>
                </a:solidFill>
                <a:latin typeface="Arial"/>
                <a:cs typeface="Arial"/>
              </a:rPr>
              <a:t>Theories </a:t>
            </a:r>
            <a:r>
              <a:rPr sz="550" dirty="0">
                <a:solidFill>
                  <a:srgbClr val="1F2021"/>
                </a:solidFill>
                <a:latin typeface="Arial"/>
                <a:cs typeface="Arial"/>
              </a:rPr>
              <a:t>about </a:t>
            </a:r>
            <a:r>
              <a:rPr sz="550" spc="-5" dirty="0">
                <a:solidFill>
                  <a:srgbClr val="1F2021"/>
                </a:solidFill>
                <a:latin typeface="Arial"/>
                <a:cs typeface="Arial"/>
              </a:rPr>
              <a:t>its effectiveness</a:t>
            </a:r>
            <a:r>
              <a:rPr sz="550" spc="-5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50" spc="-5" dirty="0">
                <a:solidFill>
                  <a:srgbClr val="1F2021"/>
                </a:solidFill>
                <a:latin typeface="Arial"/>
                <a:cs typeface="Arial"/>
              </a:rPr>
              <a:t>include:</a:t>
            </a:r>
            <a:endParaRPr sz="550">
              <a:latin typeface="Arial"/>
              <a:cs typeface="Arial"/>
            </a:endParaRPr>
          </a:p>
          <a:p>
            <a:pPr marL="66040" marR="213360" indent="-53340">
              <a:lnSpc>
                <a:spcPts val="580"/>
              </a:lnSpc>
              <a:spcBef>
                <a:spcPts val="244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offender has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learn about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harm they have caused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their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victim, 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making it hard for them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justify their</a:t>
            </a:r>
            <a:r>
              <a:rPr sz="500" i="1" spc="10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behavior.</a:t>
            </a:r>
            <a:endParaRPr sz="500">
              <a:latin typeface="Arial"/>
              <a:cs typeface="Arial"/>
            </a:endParaRPr>
          </a:p>
          <a:p>
            <a:pPr marL="66040" marR="41910" indent="-53340">
              <a:lnSpc>
                <a:spcPts val="580"/>
              </a:lnSpc>
              <a:spcBef>
                <a:spcPts val="204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It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offers a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chance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discuss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moral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development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offenders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who may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have had  little of it in their</a:t>
            </a:r>
            <a:r>
              <a:rPr sz="500" i="1" spc="5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life.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Offenders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are more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likely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view their punishment as</a:t>
            </a:r>
            <a:r>
              <a:rPr sz="500" i="1" spc="35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legitimate.</a:t>
            </a:r>
            <a:endParaRPr sz="500">
              <a:latin typeface="Arial"/>
              <a:cs typeface="Arial"/>
            </a:endParaRPr>
          </a:p>
          <a:p>
            <a:pPr marL="66040" indent="-5334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6040" algn="l"/>
              </a:tabLst>
            </a:pP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programs tend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avoid shaming and stigmatizing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</a:t>
            </a:r>
            <a:r>
              <a:rPr sz="500" i="1" spc="-7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offender.</a:t>
            </a:r>
            <a:endParaRPr sz="500">
              <a:latin typeface="Arial"/>
              <a:cs typeface="Arial"/>
            </a:endParaRPr>
          </a:p>
          <a:p>
            <a:pPr marL="12700" marR="5080">
              <a:lnSpc>
                <a:spcPct val="95300"/>
              </a:lnSpc>
              <a:spcBef>
                <a:spcPts val="235"/>
              </a:spcBef>
            </a:pP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Many restorative justice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systems,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especially victim-offender mediation and family  group conferencing, require participants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sign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a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confidentiality agreement.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These 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agreements usually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state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that conference discussions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will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not be disclosed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to 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nonparticipants. </a:t>
            </a:r>
            <a:r>
              <a:rPr sz="500" i="1" dirty="0">
                <a:solidFill>
                  <a:srgbClr val="1F2021"/>
                </a:solidFill>
                <a:latin typeface="Arial"/>
                <a:cs typeface="Arial"/>
              </a:rPr>
              <a:t>The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rationale for confidentiality is that it promotes open and</a:t>
            </a:r>
            <a:r>
              <a:rPr sz="500" i="1" spc="-10" dirty="0">
                <a:solidFill>
                  <a:srgbClr val="1F2021"/>
                </a:solidFill>
                <a:latin typeface="Arial"/>
                <a:cs typeface="Arial"/>
              </a:rPr>
              <a:t> </a:t>
            </a: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honest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1939" y="5053076"/>
            <a:ext cx="470534" cy="102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i="1" spc="-5" dirty="0">
                <a:solidFill>
                  <a:srgbClr val="1F2021"/>
                </a:solidFill>
                <a:latin typeface="Arial"/>
                <a:cs typeface="Arial"/>
              </a:rPr>
              <a:t>communication.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724" y="3801617"/>
            <a:ext cx="106235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dirty="0">
                <a:solidFill>
                  <a:srgbClr val="FFFFFF"/>
                </a:solidFill>
                <a:latin typeface="Segoe UI"/>
                <a:cs typeface="Segoe UI"/>
              </a:rPr>
              <a:t>Restorative</a:t>
            </a:r>
            <a:r>
              <a:rPr sz="1000" spc="-7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000" spc="5" dirty="0">
                <a:solidFill>
                  <a:srgbClr val="FFFFFF"/>
                </a:solidFill>
                <a:latin typeface="Segoe UI"/>
                <a:cs typeface="Segoe UI"/>
              </a:rPr>
              <a:t>Justice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9207" y="5106670"/>
            <a:ext cx="838200" cy="1238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5"/>
              </a:rPr>
              <a:t>https://en.wikipedia.org/wiki/Restorative_justic</a:t>
            </a:r>
            <a:r>
              <a:rPr sz="300" dirty="0">
                <a:latin typeface="Calibri"/>
                <a:cs typeface="Calibri"/>
                <a:hlinkClick r:id="rId5"/>
              </a:rPr>
              <a:t>e</a:t>
            </a:r>
            <a:endParaRPr sz="300">
              <a:latin typeface="Calibri"/>
              <a:cs typeface="Calibri"/>
            </a:endParaRPr>
          </a:p>
          <a:p>
            <a:pPr marL="393700">
              <a:lnSpc>
                <a:spcPct val="100000"/>
              </a:lnSpc>
              <a:spcBef>
                <a:spcPts val="20"/>
              </a:spcBef>
            </a:pPr>
            <a:r>
              <a:rPr sz="300" dirty="0">
                <a:latin typeface="Calibri"/>
                <a:cs typeface="Calibri"/>
              </a:rPr>
              <a:t>(internal </a:t>
            </a:r>
            <a:r>
              <a:rPr sz="300" spc="5" dirty="0">
                <a:latin typeface="Calibri"/>
                <a:cs typeface="Calibri"/>
              </a:rPr>
              <a:t>citation</a:t>
            </a:r>
            <a:r>
              <a:rPr sz="300" spc="-15" dirty="0">
                <a:latin typeface="Calibri"/>
                <a:cs typeface="Calibri"/>
              </a:rPr>
              <a:t> </a:t>
            </a:r>
            <a:r>
              <a:rPr sz="300" spc="5" dirty="0">
                <a:latin typeface="Calibri"/>
                <a:cs typeface="Calibri"/>
              </a:rPr>
              <a:t>omitted)</a:t>
            </a:r>
            <a:endParaRPr sz="300">
              <a:latin typeface="Calibri"/>
              <a:cs typeface="Calibri"/>
            </a:endParaRPr>
          </a:p>
        </p:txBody>
      </p:sp>
      <p:sp>
        <p:nvSpPr>
          <p:cNvPr id="19" name="object 19" descr="From the commentary accompanying the new Title IX regulations"/>
          <p:cNvSpPr/>
          <p:nvPr/>
        </p:nvSpPr>
        <p:spPr>
          <a:xfrm>
            <a:off x="3566159" y="3779558"/>
            <a:ext cx="2811780" cy="2300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399897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89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 descr="NASPA Title IX Training Certificate."/>
          <p:cNvSpPr/>
          <p:nvPr/>
        </p:nvSpPr>
        <p:spPr>
          <a:xfrm>
            <a:off x="6041135" y="3803954"/>
            <a:ext cx="300227" cy="300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768597" y="4043552"/>
            <a:ext cx="2386965" cy="94106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3000"/>
              </a:lnSpc>
              <a:spcBef>
                <a:spcPts val="75"/>
              </a:spcBef>
            </a:pPr>
            <a:r>
              <a:rPr sz="650" i="1" spc="-5" dirty="0">
                <a:latin typeface="Segoe UI"/>
                <a:cs typeface="Segoe UI"/>
              </a:rPr>
              <a:t>With respect to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implications </a:t>
            </a:r>
            <a:r>
              <a:rPr sz="650" i="1" spc="-10" dirty="0">
                <a:latin typeface="Segoe UI"/>
                <a:cs typeface="Segoe UI"/>
              </a:rPr>
              <a:t>of </a:t>
            </a:r>
            <a:r>
              <a:rPr sz="650" i="1" spc="-5" dirty="0">
                <a:latin typeface="Segoe UI"/>
                <a:cs typeface="Segoe UI"/>
              </a:rPr>
              <a:t>restorative </a:t>
            </a:r>
            <a:r>
              <a:rPr sz="650" i="1" spc="-10" dirty="0">
                <a:latin typeface="Segoe UI"/>
                <a:cs typeface="Segoe UI"/>
              </a:rPr>
              <a:t>justice </a:t>
            </a:r>
            <a:r>
              <a:rPr sz="650" i="1" spc="-5" dirty="0">
                <a:latin typeface="Segoe UI"/>
                <a:cs typeface="Segoe UI"/>
              </a:rPr>
              <a:t>and </a:t>
            </a:r>
            <a:r>
              <a:rPr sz="650" i="1" spc="-10" dirty="0">
                <a:latin typeface="Segoe UI"/>
                <a:cs typeface="Segoe UI"/>
              </a:rPr>
              <a:t>the  </a:t>
            </a:r>
            <a:r>
              <a:rPr sz="650" i="1" spc="-5" dirty="0">
                <a:latin typeface="Segoe UI"/>
                <a:cs typeface="Segoe UI"/>
              </a:rPr>
              <a:t>recipient reaching a </a:t>
            </a:r>
            <a:r>
              <a:rPr sz="650" i="1" spc="-10" dirty="0">
                <a:latin typeface="Segoe UI"/>
                <a:cs typeface="Segoe UI"/>
              </a:rPr>
              <a:t>determination </a:t>
            </a:r>
            <a:r>
              <a:rPr sz="650" i="1" spc="-5" dirty="0">
                <a:latin typeface="Segoe UI"/>
                <a:cs typeface="Segoe UI"/>
              </a:rPr>
              <a:t>regarding </a:t>
            </a:r>
            <a:r>
              <a:rPr sz="650" i="1" spc="-10" dirty="0">
                <a:latin typeface="Segoe UI"/>
                <a:cs typeface="Segoe UI"/>
              </a:rPr>
              <a:t>responsibility, the  Department </a:t>
            </a:r>
            <a:r>
              <a:rPr sz="650" i="1" spc="-5" dirty="0">
                <a:latin typeface="Segoe UI"/>
                <a:cs typeface="Segoe UI"/>
              </a:rPr>
              <a:t>acknowledges </a:t>
            </a:r>
            <a:r>
              <a:rPr sz="650" i="1" spc="-10" dirty="0">
                <a:latin typeface="Segoe UI"/>
                <a:cs typeface="Segoe UI"/>
              </a:rPr>
              <a:t>that </a:t>
            </a:r>
            <a:r>
              <a:rPr sz="650" i="1" spc="-5" dirty="0">
                <a:latin typeface="Segoe UI"/>
                <a:cs typeface="Segoe UI"/>
              </a:rPr>
              <a:t>generally </a:t>
            </a:r>
            <a:r>
              <a:rPr sz="650" b="1" i="1" spc="-5" dirty="0">
                <a:latin typeface="Segoe UI"/>
                <a:cs typeface="Segoe UI"/>
              </a:rPr>
              <a:t>a critical feature </a:t>
            </a:r>
            <a:r>
              <a:rPr sz="650" b="1" i="1" spc="-10" dirty="0">
                <a:latin typeface="Segoe UI"/>
                <a:cs typeface="Segoe UI"/>
              </a:rPr>
              <a:t>of  </a:t>
            </a:r>
            <a:r>
              <a:rPr sz="650" b="1" i="1" spc="-5" dirty="0">
                <a:latin typeface="Segoe UI"/>
                <a:cs typeface="Segoe UI"/>
              </a:rPr>
              <a:t>restorative </a:t>
            </a:r>
            <a:r>
              <a:rPr sz="650" b="1" i="1" spc="-10" dirty="0">
                <a:latin typeface="Segoe UI"/>
                <a:cs typeface="Segoe UI"/>
              </a:rPr>
              <a:t>justice </a:t>
            </a:r>
            <a:r>
              <a:rPr sz="650" b="1" i="1" spc="-5" dirty="0">
                <a:latin typeface="Segoe UI"/>
                <a:cs typeface="Segoe UI"/>
              </a:rPr>
              <a:t>is that the respondent admits responsibility  at the </a:t>
            </a:r>
            <a:r>
              <a:rPr sz="650" b="1" i="1" dirty="0">
                <a:latin typeface="Segoe UI"/>
                <a:cs typeface="Segoe UI"/>
              </a:rPr>
              <a:t>start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the process. </a:t>
            </a:r>
            <a:r>
              <a:rPr sz="650" b="1" i="1" spc="-15" dirty="0">
                <a:latin typeface="Segoe UI"/>
                <a:cs typeface="Segoe UI"/>
              </a:rPr>
              <a:t>However, </a:t>
            </a:r>
            <a:r>
              <a:rPr sz="650" b="1" i="1" spc="-5" dirty="0">
                <a:latin typeface="Segoe UI"/>
                <a:cs typeface="Segoe UI"/>
              </a:rPr>
              <a:t>this admission </a:t>
            </a:r>
            <a:r>
              <a:rPr sz="650" b="1" i="1" spc="-10" dirty="0">
                <a:latin typeface="Segoe UI"/>
                <a:cs typeface="Segoe UI"/>
              </a:rPr>
              <a:t>of  </a:t>
            </a:r>
            <a:r>
              <a:rPr sz="650" b="1" i="1" spc="-5" dirty="0">
                <a:latin typeface="Segoe UI"/>
                <a:cs typeface="Segoe UI"/>
              </a:rPr>
              <a:t>responsibility does not necessarily mean the recipient has  also reached that determination, and participation </a:t>
            </a:r>
            <a:r>
              <a:rPr sz="650" b="1" i="1" spc="-10" dirty="0">
                <a:latin typeface="Segoe UI"/>
                <a:cs typeface="Segoe UI"/>
              </a:rPr>
              <a:t>in  </a:t>
            </a:r>
            <a:r>
              <a:rPr sz="650" b="1" i="1" spc="-5" dirty="0">
                <a:latin typeface="Segoe UI"/>
                <a:cs typeface="Segoe UI"/>
              </a:rPr>
              <a:t>restorative </a:t>
            </a:r>
            <a:r>
              <a:rPr sz="650" b="1" i="1" spc="-10" dirty="0">
                <a:latin typeface="Segoe UI"/>
                <a:cs typeface="Segoe UI"/>
              </a:rPr>
              <a:t>justice </a:t>
            </a:r>
            <a:r>
              <a:rPr sz="650" b="1" i="1" spc="-5" dirty="0">
                <a:latin typeface="Segoe UI"/>
                <a:cs typeface="Segoe UI"/>
              </a:rPr>
              <a:t>as a type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informal </a:t>
            </a:r>
            <a:r>
              <a:rPr sz="650" b="1" i="1" spc="-10" dirty="0">
                <a:latin typeface="Segoe UI"/>
                <a:cs typeface="Segoe UI"/>
              </a:rPr>
              <a:t>resolution </a:t>
            </a:r>
            <a:r>
              <a:rPr sz="650" b="1" i="1" spc="-5" dirty="0">
                <a:latin typeface="Segoe UI"/>
                <a:cs typeface="Segoe UI"/>
              </a:rPr>
              <a:t>must be a  voluntary decision on the </a:t>
            </a:r>
            <a:r>
              <a:rPr sz="650" b="1" i="1" dirty="0">
                <a:latin typeface="Segoe UI"/>
                <a:cs typeface="Segoe UI"/>
              </a:rPr>
              <a:t>part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the</a:t>
            </a:r>
            <a:r>
              <a:rPr sz="650" b="1" i="1" spc="-5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respondent.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51728" y="5099430"/>
            <a:ext cx="650875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i="1" spc="5" dirty="0">
                <a:latin typeface="Segoe UI"/>
                <a:cs typeface="Segoe UI"/>
              </a:rPr>
              <a:t>Id.</a:t>
            </a:r>
            <a:r>
              <a:rPr sz="350" i="1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30406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(emphasis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added).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53409" y="3775964"/>
            <a:ext cx="1920875" cy="239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From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accompanying the</a:t>
            </a:r>
            <a:r>
              <a:rPr sz="7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819"/>
              </a:lnSpc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regulations…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25" name="object 25" descr="From the commentary accompanying the new Title IX regulations"/>
          <p:cNvSpPr/>
          <p:nvPr/>
        </p:nvSpPr>
        <p:spPr>
          <a:xfrm>
            <a:off x="480059" y="6431318"/>
            <a:ext cx="2811779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00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79" y="21332"/>
                </a:lnTo>
                <a:lnTo>
                  <a:pt x="2811779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 descr="NASPA Title IX Training Certificate."/>
          <p:cNvSpPr/>
          <p:nvPr/>
        </p:nvSpPr>
        <p:spPr>
          <a:xfrm>
            <a:off x="29550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81939" y="6695693"/>
            <a:ext cx="2374265" cy="11684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43815">
              <a:lnSpc>
                <a:spcPct val="103099"/>
              </a:lnSpc>
              <a:spcBef>
                <a:spcPts val="70"/>
              </a:spcBef>
            </a:pPr>
            <a:r>
              <a:rPr sz="650" i="1" spc="-5" dirty="0">
                <a:latin typeface="Segoe UI"/>
                <a:cs typeface="Segoe UI"/>
              </a:rPr>
              <a:t>Therefore, the language limiting the availability </a:t>
            </a:r>
            <a:r>
              <a:rPr sz="650" i="1" spc="-10" dirty="0">
                <a:latin typeface="Segoe UI"/>
                <a:cs typeface="Segoe UI"/>
              </a:rPr>
              <a:t>of </a:t>
            </a:r>
            <a:r>
              <a:rPr sz="650" i="1" spc="-5" dirty="0">
                <a:latin typeface="Segoe UI"/>
                <a:cs typeface="Segoe UI"/>
              </a:rPr>
              <a:t>an informal  </a:t>
            </a:r>
            <a:r>
              <a:rPr sz="650" i="1" spc="-10" dirty="0">
                <a:latin typeface="Segoe UI"/>
                <a:cs typeface="Segoe UI"/>
              </a:rPr>
              <a:t>resolution process </a:t>
            </a:r>
            <a:r>
              <a:rPr sz="650" i="1" spc="-5" dirty="0">
                <a:latin typeface="Segoe UI"/>
                <a:cs typeface="Segoe UI"/>
              </a:rPr>
              <a:t>only </a:t>
            </a:r>
            <a:r>
              <a:rPr sz="650" i="1" spc="-10" dirty="0">
                <a:latin typeface="Segoe UI"/>
                <a:cs typeface="Segoe UI"/>
              </a:rPr>
              <a:t>to </a:t>
            </a:r>
            <a:r>
              <a:rPr sz="650" i="1" spc="-5" dirty="0">
                <a:latin typeface="Segoe UI"/>
                <a:cs typeface="Segoe UI"/>
              </a:rPr>
              <a:t>a time period before there is a  </a:t>
            </a:r>
            <a:r>
              <a:rPr sz="650" i="1" spc="-10" dirty="0">
                <a:latin typeface="Segoe UI"/>
                <a:cs typeface="Segoe UI"/>
              </a:rPr>
              <a:t>determination of </a:t>
            </a:r>
            <a:r>
              <a:rPr sz="650" i="1" spc="-5" dirty="0">
                <a:latin typeface="Segoe UI"/>
                <a:cs typeface="Segoe UI"/>
              </a:rPr>
              <a:t>responsibility does not prevent a recipient from  using the </a:t>
            </a:r>
            <a:r>
              <a:rPr sz="650" i="1" spc="-10" dirty="0">
                <a:latin typeface="Segoe UI"/>
                <a:cs typeface="Segoe UI"/>
              </a:rPr>
              <a:t>process of </a:t>
            </a:r>
            <a:r>
              <a:rPr sz="650" i="1" spc="-5" dirty="0">
                <a:latin typeface="Segoe UI"/>
                <a:cs typeface="Segoe UI"/>
              </a:rPr>
              <a:t>restorative </a:t>
            </a:r>
            <a:r>
              <a:rPr sz="650" i="1" spc="-10" dirty="0">
                <a:latin typeface="Segoe UI"/>
                <a:cs typeface="Segoe UI"/>
              </a:rPr>
              <a:t>justice </a:t>
            </a:r>
            <a:r>
              <a:rPr sz="650" i="1" spc="-5" dirty="0">
                <a:latin typeface="Segoe UI"/>
                <a:cs typeface="Segoe UI"/>
              </a:rPr>
              <a:t>under § 106.45(b)(9), and </a:t>
            </a:r>
            <a:r>
              <a:rPr sz="650" b="1" i="1" spc="-5" dirty="0">
                <a:latin typeface="Segoe UI"/>
                <a:cs typeface="Segoe UI"/>
              </a:rPr>
              <a:t>a  recipient has discretion under this </a:t>
            </a:r>
            <a:r>
              <a:rPr sz="650" b="1" i="1" spc="-10" dirty="0">
                <a:latin typeface="Segoe UI"/>
                <a:cs typeface="Segoe UI"/>
              </a:rPr>
              <a:t>provision </a:t>
            </a:r>
            <a:r>
              <a:rPr sz="650" b="1" i="1" spc="-5" dirty="0">
                <a:latin typeface="Segoe UI"/>
                <a:cs typeface="Segoe UI"/>
              </a:rPr>
              <a:t>to specify</a:t>
            </a:r>
            <a:r>
              <a:rPr sz="650" b="1" i="1" spc="-6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the</a:t>
            </a:r>
            <a:endParaRPr sz="650">
              <a:latin typeface="Segoe UI"/>
              <a:cs typeface="Segoe UI"/>
            </a:endParaRPr>
          </a:p>
          <a:p>
            <a:pPr marL="12700" marR="190500">
              <a:lnSpc>
                <a:spcPct val="103099"/>
              </a:lnSpc>
            </a:pPr>
            <a:r>
              <a:rPr sz="650" b="1" i="1" spc="-5" dirty="0">
                <a:latin typeface="Segoe UI"/>
                <a:cs typeface="Segoe UI"/>
              </a:rPr>
              <a:t>circumstances under which a </a:t>
            </a:r>
            <a:r>
              <a:rPr sz="650" b="1" i="1" spc="-10" dirty="0">
                <a:latin typeface="Segoe UI"/>
                <a:cs typeface="Segoe UI"/>
              </a:rPr>
              <a:t>respondent’s </a:t>
            </a:r>
            <a:r>
              <a:rPr sz="650" b="1" i="1" spc="-5" dirty="0">
                <a:latin typeface="Segoe UI"/>
                <a:cs typeface="Segoe UI"/>
              </a:rPr>
              <a:t>admission </a:t>
            </a:r>
            <a:r>
              <a:rPr sz="650" b="1" i="1" spc="-10" dirty="0">
                <a:latin typeface="Segoe UI"/>
                <a:cs typeface="Segoe UI"/>
              </a:rPr>
              <a:t>of  </a:t>
            </a:r>
            <a:r>
              <a:rPr sz="650" b="1" i="1" spc="-5" dirty="0">
                <a:latin typeface="Segoe UI"/>
                <a:cs typeface="Segoe UI"/>
              </a:rPr>
              <a:t>responsibility while participating in a restorative </a:t>
            </a:r>
            <a:r>
              <a:rPr sz="650" b="1" i="1" spc="-10" dirty="0">
                <a:latin typeface="Segoe UI"/>
                <a:cs typeface="Segoe UI"/>
              </a:rPr>
              <a:t>justice  model </a:t>
            </a:r>
            <a:r>
              <a:rPr sz="650" b="1" i="1" spc="-5" dirty="0">
                <a:latin typeface="Segoe UI"/>
                <a:cs typeface="Segoe UI"/>
              </a:rPr>
              <a:t>would, or would not, be used in an adjudication </a:t>
            </a:r>
            <a:r>
              <a:rPr sz="650" b="1" i="1" spc="-10" dirty="0">
                <a:latin typeface="Segoe UI"/>
                <a:cs typeface="Segoe UI"/>
              </a:rPr>
              <a:t>if  </a:t>
            </a:r>
            <a:r>
              <a:rPr sz="650" b="1" i="1" spc="-5" dirty="0">
                <a:latin typeface="Segoe UI"/>
                <a:cs typeface="Segoe UI"/>
              </a:rPr>
              <a:t>either </a:t>
            </a:r>
            <a:r>
              <a:rPr sz="650" b="1" i="1" dirty="0">
                <a:latin typeface="Segoe UI"/>
                <a:cs typeface="Segoe UI"/>
              </a:rPr>
              <a:t>party </a:t>
            </a:r>
            <a:r>
              <a:rPr sz="650" b="1" i="1" spc="-5" dirty="0">
                <a:latin typeface="Segoe UI"/>
                <a:cs typeface="Segoe UI"/>
              </a:rPr>
              <a:t>withdraws </a:t>
            </a:r>
            <a:r>
              <a:rPr sz="650" b="1" i="1" spc="-10" dirty="0">
                <a:latin typeface="Segoe UI"/>
                <a:cs typeface="Segoe UI"/>
              </a:rPr>
              <a:t>from </a:t>
            </a:r>
            <a:r>
              <a:rPr sz="650" b="1" i="1" spc="-5" dirty="0">
                <a:latin typeface="Segoe UI"/>
                <a:cs typeface="Segoe UI"/>
              </a:rPr>
              <a:t>the informal </a:t>
            </a:r>
            <a:r>
              <a:rPr sz="650" b="1" i="1" spc="-10" dirty="0">
                <a:latin typeface="Segoe UI"/>
                <a:cs typeface="Segoe UI"/>
              </a:rPr>
              <a:t>process </a:t>
            </a:r>
            <a:r>
              <a:rPr sz="650" b="1" i="1" spc="-5" dirty="0">
                <a:latin typeface="Segoe UI"/>
                <a:cs typeface="Segoe UI"/>
              </a:rPr>
              <a:t>and  resumes the formal </a:t>
            </a:r>
            <a:r>
              <a:rPr sz="650" b="1" i="1" spc="-10" dirty="0">
                <a:latin typeface="Segoe UI"/>
                <a:cs typeface="Segoe UI"/>
              </a:rPr>
              <a:t>grievance</a:t>
            </a:r>
            <a:r>
              <a:rPr sz="650" b="1" i="1" spc="-50" dirty="0">
                <a:latin typeface="Segoe UI"/>
                <a:cs typeface="Segoe UI"/>
              </a:rPr>
              <a:t> </a:t>
            </a:r>
            <a:r>
              <a:rPr sz="650" b="1" i="1" spc="-5" dirty="0">
                <a:latin typeface="Segoe UI"/>
                <a:cs typeface="Segoe UI"/>
              </a:rPr>
              <a:t>process.</a:t>
            </a:r>
            <a:endParaRPr sz="650">
              <a:latin typeface="Segoe UI"/>
              <a:cs typeface="Segoe UI"/>
            </a:endParaRPr>
          </a:p>
          <a:p>
            <a:pPr marR="5080" algn="r">
              <a:lnSpc>
                <a:spcPct val="100000"/>
              </a:lnSpc>
              <a:spcBef>
                <a:spcPts val="505"/>
              </a:spcBef>
            </a:pPr>
            <a:r>
              <a:rPr sz="400" i="1" spc="-5" dirty="0">
                <a:latin typeface="Segoe UI"/>
                <a:cs typeface="Segoe UI"/>
              </a:rPr>
              <a:t>Id. </a:t>
            </a:r>
            <a:r>
              <a:rPr sz="400" spc="-5" dirty="0">
                <a:latin typeface="Segoe UI"/>
                <a:cs typeface="Segoe UI"/>
              </a:rPr>
              <a:t>at 30406 </a:t>
            </a:r>
            <a:r>
              <a:rPr sz="400" spc="-10" dirty="0">
                <a:latin typeface="Segoe UI"/>
                <a:cs typeface="Segoe UI"/>
              </a:rPr>
              <a:t>(emphasis</a:t>
            </a:r>
            <a:r>
              <a:rPr sz="400" spc="-70" dirty="0">
                <a:latin typeface="Segoe UI"/>
                <a:cs typeface="Segoe UI"/>
              </a:rPr>
              <a:t> </a:t>
            </a:r>
            <a:r>
              <a:rPr sz="400" spc="-10" dirty="0">
                <a:latin typeface="Segoe UI"/>
                <a:cs typeface="Segoe UI"/>
              </a:rPr>
              <a:t>added).</a:t>
            </a:r>
            <a:endParaRPr sz="40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6724" y="6430136"/>
            <a:ext cx="1920875" cy="137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From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accompanying the</a:t>
            </a:r>
            <a:r>
              <a:rPr sz="7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6724" y="6507860"/>
            <a:ext cx="859155" cy="1371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-2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regulations…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1" name="object 31" descr="From the commentary accompanying the new Title IX regulations"/>
          <p:cNvSpPr/>
          <p:nvPr/>
        </p:nvSpPr>
        <p:spPr>
          <a:xfrm>
            <a:off x="3566159" y="6431318"/>
            <a:ext cx="2811780" cy="2300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566159" y="6650739"/>
            <a:ext cx="2811780" cy="21590"/>
          </a:xfrm>
          <a:custGeom>
            <a:avLst/>
            <a:gdLst/>
            <a:ahLst/>
            <a:cxnLst/>
            <a:rect l="l" t="t" r="r" b="b"/>
            <a:pathLst>
              <a:path w="2811779" h="21590">
                <a:moveTo>
                  <a:pt x="0" y="21332"/>
                </a:moveTo>
                <a:lnTo>
                  <a:pt x="2811780" y="21332"/>
                </a:lnTo>
                <a:lnTo>
                  <a:pt x="2811780" y="0"/>
                </a:lnTo>
                <a:lnTo>
                  <a:pt x="0" y="0"/>
                </a:lnTo>
                <a:lnTo>
                  <a:pt x="0" y="21332"/>
                </a:lnTo>
                <a:close/>
              </a:path>
            </a:pathLst>
          </a:custGeom>
          <a:solidFill>
            <a:srgbClr val="013B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 descr="NASPA Title IX Training Certificate."/>
          <p:cNvSpPr/>
          <p:nvPr/>
        </p:nvSpPr>
        <p:spPr>
          <a:xfrm>
            <a:off x="6041135" y="6455727"/>
            <a:ext cx="300227" cy="300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68597" y="6690817"/>
            <a:ext cx="2399030" cy="58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100"/>
              </a:lnSpc>
              <a:spcBef>
                <a:spcPts val="95"/>
              </a:spcBef>
            </a:pPr>
            <a:r>
              <a:rPr sz="650" i="1" spc="-10" dirty="0">
                <a:latin typeface="Segoe UI"/>
                <a:cs typeface="Segoe UI"/>
              </a:rPr>
              <a:t>Similarly, </a:t>
            </a:r>
            <a:r>
              <a:rPr sz="650" b="1" i="1" spc="-5" dirty="0">
                <a:latin typeface="Segoe UI"/>
                <a:cs typeface="Segoe UI"/>
              </a:rPr>
              <a:t>a recipient </a:t>
            </a:r>
            <a:r>
              <a:rPr sz="650" b="1" i="1" spc="-10" dirty="0">
                <a:latin typeface="Segoe UI"/>
                <a:cs typeface="Segoe UI"/>
              </a:rPr>
              <a:t>could use </a:t>
            </a:r>
            <a:r>
              <a:rPr sz="650" b="1" i="1" spc="-5" dirty="0">
                <a:latin typeface="Segoe UI"/>
                <a:cs typeface="Segoe UI"/>
              </a:rPr>
              <a:t>a restorative </a:t>
            </a:r>
            <a:r>
              <a:rPr sz="650" b="1" i="1" spc="-10" dirty="0">
                <a:latin typeface="Segoe UI"/>
                <a:cs typeface="Segoe UI"/>
              </a:rPr>
              <a:t>justice </a:t>
            </a:r>
            <a:r>
              <a:rPr sz="650" b="1" i="1" spc="-5" dirty="0">
                <a:latin typeface="Segoe UI"/>
                <a:cs typeface="Segoe UI"/>
              </a:rPr>
              <a:t>model after  a determination </a:t>
            </a:r>
            <a:r>
              <a:rPr sz="650" b="1" i="1" spc="-10" dirty="0">
                <a:latin typeface="Segoe UI"/>
                <a:cs typeface="Segoe UI"/>
              </a:rPr>
              <a:t>of </a:t>
            </a:r>
            <a:r>
              <a:rPr sz="650" b="1" i="1" spc="-5" dirty="0">
                <a:latin typeface="Segoe UI"/>
                <a:cs typeface="Segoe UI"/>
              </a:rPr>
              <a:t>responsibility finds a respondent  responsible</a:t>
            </a:r>
            <a:r>
              <a:rPr sz="650" i="1" spc="-5" dirty="0">
                <a:latin typeface="Segoe UI"/>
                <a:cs typeface="Segoe UI"/>
              </a:rPr>
              <a:t>; </a:t>
            </a:r>
            <a:r>
              <a:rPr sz="650" i="1" spc="-10" dirty="0">
                <a:latin typeface="Segoe UI"/>
                <a:cs typeface="Segoe UI"/>
              </a:rPr>
              <a:t>nothing </a:t>
            </a:r>
            <a:r>
              <a:rPr sz="650" i="1" spc="-5" dirty="0">
                <a:latin typeface="Segoe UI"/>
                <a:cs typeface="Segoe UI"/>
              </a:rPr>
              <a:t>in the final regulations dictates </a:t>
            </a:r>
            <a:r>
              <a:rPr sz="650" i="1" spc="-10" dirty="0">
                <a:latin typeface="Segoe UI"/>
                <a:cs typeface="Segoe UI"/>
              </a:rPr>
              <a:t>the </a:t>
            </a:r>
            <a:r>
              <a:rPr sz="650" i="1" spc="-5" dirty="0">
                <a:latin typeface="Segoe UI"/>
                <a:cs typeface="Segoe UI"/>
              </a:rPr>
              <a:t>form </a:t>
            </a:r>
            <a:r>
              <a:rPr sz="650" i="1" spc="-10" dirty="0">
                <a:latin typeface="Segoe UI"/>
                <a:cs typeface="Segoe UI"/>
              </a:rPr>
              <a:t>of  </a:t>
            </a:r>
            <a:r>
              <a:rPr sz="650" i="1" spc="-5" dirty="0">
                <a:latin typeface="Segoe UI"/>
                <a:cs typeface="Segoe UI"/>
              </a:rPr>
              <a:t>disciplinary </a:t>
            </a:r>
            <a:r>
              <a:rPr sz="650" i="1" spc="-10" dirty="0">
                <a:latin typeface="Segoe UI"/>
                <a:cs typeface="Segoe UI"/>
              </a:rPr>
              <a:t>sanction </a:t>
            </a:r>
            <a:r>
              <a:rPr sz="650" i="1" spc="-5" dirty="0">
                <a:latin typeface="Segoe UI"/>
                <a:cs typeface="Segoe UI"/>
              </a:rPr>
              <a:t>a recipient may or </a:t>
            </a:r>
            <a:r>
              <a:rPr sz="650" i="1" spc="-10" dirty="0">
                <a:latin typeface="Segoe UI"/>
                <a:cs typeface="Segoe UI"/>
              </a:rPr>
              <a:t>must impose </a:t>
            </a:r>
            <a:r>
              <a:rPr sz="650" i="1" spc="-5" dirty="0">
                <a:latin typeface="Segoe UI"/>
                <a:cs typeface="Segoe UI"/>
              </a:rPr>
              <a:t>on a  </a:t>
            </a:r>
            <a:r>
              <a:rPr sz="650" i="1" spc="-10" dirty="0">
                <a:latin typeface="Segoe UI"/>
                <a:cs typeface="Segoe UI"/>
              </a:rPr>
              <a:t>respondent.</a:t>
            </a:r>
            <a:endParaRPr sz="65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6750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3714" y="8070519"/>
            <a:ext cx="1536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51728" y="7410450"/>
            <a:ext cx="650875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i="1" spc="5" dirty="0">
                <a:latin typeface="Segoe UI"/>
                <a:cs typeface="Segoe UI"/>
              </a:rPr>
              <a:t>Id.</a:t>
            </a:r>
            <a:r>
              <a:rPr sz="350" i="1" spc="-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at</a:t>
            </a:r>
            <a:r>
              <a:rPr sz="350" spc="-15" dirty="0">
                <a:latin typeface="Segoe UI"/>
                <a:cs typeface="Segoe UI"/>
              </a:rPr>
              <a:t> </a:t>
            </a:r>
            <a:r>
              <a:rPr sz="350" spc="10" dirty="0">
                <a:latin typeface="Segoe UI"/>
                <a:cs typeface="Segoe UI"/>
              </a:rPr>
              <a:t>30406</a:t>
            </a:r>
            <a:r>
              <a:rPr sz="350" spc="-30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(emphasis</a:t>
            </a:r>
            <a:r>
              <a:rPr sz="350" spc="-35" dirty="0">
                <a:latin typeface="Segoe UI"/>
                <a:cs typeface="Segoe UI"/>
              </a:rPr>
              <a:t> </a:t>
            </a:r>
            <a:r>
              <a:rPr sz="350" spc="5" dirty="0">
                <a:latin typeface="Segoe UI"/>
                <a:cs typeface="Segoe UI"/>
              </a:rPr>
              <a:t>added).</a:t>
            </a:r>
            <a:endParaRPr sz="35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53409" y="6428359"/>
            <a:ext cx="1920875" cy="2393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30"/>
              </a:spcBef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From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the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commentary </a:t>
            </a:r>
            <a:r>
              <a:rPr sz="700" spc="15" dirty="0">
                <a:solidFill>
                  <a:srgbClr val="FFFFFF"/>
                </a:solidFill>
                <a:latin typeface="Segoe UI"/>
                <a:cs typeface="Segoe UI"/>
              </a:rPr>
              <a:t>accompanying the</a:t>
            </a:r>
            <a:r>
              <a:rPr sz="700" spc="-5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Segoe UI"/>
                <a:cs typeface="Segoe UI"/>
              </a:rPr>
              <a:t>new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ts val="819"/>
              </a:lnSpc>
            </a:pP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Title IX</a:t>
            </a:r>
            <a:r>
              <a:rPr sz="700" spc="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700" spc="10" dirty="0">
                <a:solidFill>
                  <a:srgbClr val="FFFFFF"/>
                </a:solidFill>
                <a:latin typeface="Segoe UI"/>
                <a:cs typeface="Segoe UI"/>
              </a:rPr>
              <a:t>regulations…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6750" y="2735706"/>
            <a:ext cx="5749290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45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49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50</a:t>
            </a:r>
            <a:endParaRPr sz="1000">
              <a:latin typeface="Calibri"/>
              <a:cs typeface="Calibri"/>
            </a:endParaRPr>
          </a:p>
          <a:p>
            <a:pPr marL="128270">
              <a:lnSpc>
                <a:spcPts val="1265"/>
              </a:lnSpc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endParaRPr sz="11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750" y="5386781"/>
            <a:ext cx="5749290" cy="1023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99435" algn="l"/>
              </a:tabLst>
            </a:pPr>
            <a:r>
              <a:rPr sz="1000" spc="-5" dirty="0">
                <a:solidFill>
                  <a:srgbClr val="252525"/>
                </a:solidFill>
                <a:latin typeface="Calibri"/>
                <a:cs typeface="Calibri"/>
              </a:rPr>
              <a:t>51	</a:t>
            </a:r>
            <a:r>
              <a:rPr sz="1000" spc="-10" dirty="0">
                <a:solidFill>
                  <a:srgbClr val="252525"/>
                </a:solidFill>
                <a:latin typeface="Calibri"/>
                <a:cs typeface="Calibri"/>
              </a:rPr>
              <a:t>52</a:t>
            </a:r>
            <a:endParaRPr sz="1000">
              <a:latin typeface="Calibri"/>
              <a:cs typeface="Calibri"/>
            </a:endParaRPr>
          </a:p>
          <a:p>
            <a:pPr marL="128270" marR="5080">
              <a:lnSpc>
                <a:spcPct val="1000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©NASPA/Hierophant Enterprises, Inc, </a:t>
            </a:r>
            <a:r>
              <a:rPr sz="1100" dirty="0">
                <a:latin typeface="Calibri"/>
                <a:cs typeface="Calibri"/>
              </a:rPr>
              <a:t>2020. </a:t>
            </a:r>
            <a:r>
              <a:rPr sz="1100" spc="-5" dirty="0">
                <a:latin typeface="Calibri"/>
                <a:cs typeface="Calibri"/>
              </a:rPr>
              <a:t>Copyrighted </a:t>
            </a:r>
            <a:r>
              <a:rPr sz="1100" dirty="0">
                <a:latin typeface="Calibri"/>
                <a:cs typeface="Calibri"/>
              </a:rPr>
              <a:t>material. </a:t>
            </a:r>
            <a:r>
              <a:rPr sz="1100" spc="-5" dirty="0">
                <a:latin typeface="Calibri"/>
                <a:cs typeface="Calibri"/>
              </a:rPr>
              <a:t>Express </a:t>
            </a:r>
            <a:r>
              <a:rPr sz="1100" dirty="0">
                <a:latin typeface="Calibri"/>
                <a:cs typeface="Calibri"/>
              </a:rPr>
              <a:t>permission to post this  material on the University of Louisville </a:t>
            </a:r>
            <a:r>
              <a:rPr sz="1100" spc="-5" dirty="0">
                <a:latin typeface="Calibri"/>
                <a:cs typeface="Calibri"/>
              </a:rPr>
              <a:t>website </a:t>
            </a:r>
            <a:r>
              <a:rPr sz="1100" dirty="0">
                <a:latin typeface="Calibri"/>
                <a:cs typeface="Calibri"/>
              </a:rPr>
              <a:t>has been granted to comply with 34 </a:t>
            </a:r>
            <a:r>
              <a:rPr sz="1100" spc="-5" dirty="0">
                <a:latin typeface="Calibri"/>
                <a:cs typeface="Calibri"/>
              </a:rPr>
              <a:t>C.F.R. </a:t>
            </a:r>
            <a:r>
              <a:rPr sz="1100" dirty="0">
                <a:latin typeface="Calibri"/>
                <a:cs typeface="Calibri"/>
              </a:rPr>
              <a:t>§  </a:t>
            </a:r>
            <a:r>
              <a:rPr sz="1100" spc="-5" dirty="0">
                <a:latin typeface="Calibri"/>
                <a:cs typeface="Calibri"/>
              </a:rPr>
              <a:t>106.45(b)(10)(i)(D). This </a:t>
            </a:r>
            <a:r>
              <a:rPr sz="1100" dirty="0">
                <a:latin typeface="Calibri"/>
                <a:cs typeface="Calibri"/>
              </a:rPr>
              <a:t>material is not intended to </a:t>
            </a:r>
            <a:r>
              <a:rPr sz="1100" spc="-5" dirty="0">
                <a:latin typeface="Calibri"/>
                <a:cs typeface="Calibri"/>
              </a:rPr>
              <a:t>be used by </a:t>
            </a:r>
            <a:r>
              <a:rPr sz="1100" dirty="0">
                <a:latin typeface="Calibri"/>
                <a:cs typeface="Calibri"/>
              </a:rPr>
              <a:t>other entities, </a:t>
            </a:r>
            <a:r>
              <a:rPr sz="1100" spc="-5" dirty="0">
                <a:latin typeface="Calibri"/>
                <a:cs typeface="Calibri"/>
              </a:rPr>
              <a:t>including </a:t>
            </a:r>
            <a:r>
              <a:rPr sz="1100" dirty="0">
                <a:latin typeface="Calibri"/>
                <a:cs typeface="Calibri"/>
              </a:rPr>
              <a:t>other  entities of </a:t>
            </a:r>
            <a:r>
              <a:rPr sz="1100" spc="-5" dirty="0">
                <a:latin typeface="Calibri"/>
                <a:cs typeface="Calibri"/>
              </a:rPr>
              <a:t>higher </a:t>
            </a:r>
            <a:r>
              <a:rPr sz="1100" dirty="0">
                <a:latin typeface="Calibri"/>
                <a:cs typeface="Calibri"/>
              </a:rPr>
              <a:t>education, </a:t>
            </a:r>
            <a:r>
              <a:rPr sz="1100" spc="-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 own </a:t>
            </a:r>
            <a:r>
              <a:rPr sz="1100" spc="-5" dirty="0">
                <a:latin typeface="Calibri"/>
                <a:cs typeface="Calibri"/>
              </a:rPr>
              <a:t>training purposes for </a:t>
            </a:r>
            <a:r>
              <a:rPr sz="1100" dirty="0">
                <a:latin typeface="Calibri"/>
                <a:cs typeface="Calibri"/>
              </a:rPr>
              <a:t>any reason. Use of this material</a:t>
            </a:r>
            <a:r>
              <a:rPr sz="1100" spc="-15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  </a:t>
            </a:r>
            <a:r>
              <a:rPr sz="1100" dirty="0">
                <a:latin typeface="Calibri"/>
                <a:cs typeface="Calibri"/>
              </a:rPr>
              <a:t>proprietary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original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author(s),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strictly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1" name="Title 40">
            <a:extLst>
              <a:ext uri="{FF2B5EF4-FFF2-40B4-BE49-F238E27FC236}">
                <a16:creationId xmlns:a16="http://schemas.microsoft.com/office/drawing/2014/main" id="{3D657A56-522E-4B3D-ABD3-572E6A605B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2900" y="-276999"/>
            <a:ext cx="6172200" cy="276999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Page 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16854</Words>
  <Application>Microsoft Office PowerPoint</Application>
  <PresentationFormat>On-screen Show (4:3)</PresentationFormat>
  <Paragraphs>976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Segoe UI</vt:lpstr>
      <vt:lpstr>Times New Roman</vt:lpstr>
      <vt:lpstr>Wingdings</vt:lpstr>
      <vt:lpstr>Office Theme</vt:lpstr>
      <vt:lpstr>Page One</vt:lpstr>
      <vt:lpstr>Page 2</vt:lpstr>
      <vt:lpstr>Page 3</vt:lpstr>
      <vt:lpstr>Page 4</vt:lpstr>
      <vt:lpstr>Page 5</vt:lpstr>
      <vt:lpstr>Page 6</vt:lpstr>
      <vt:lpstr>Page 7</vt:lpstr>
      <vt:lpstr>Page 8</vt:lpstr>
      <vt:lpstr>Page 9</vt:lpstr>
      <vt:lpstr>Page 10</vt:lpstr>
      <vt:lpstr>Page 11</vt:lpstr>
      <vt:lpstr>Page 12</vt:lpstr>
      <vt:lpstr>Page 13</vt:lpstr>
      <vt:lpstr>Page 14</vt:lpstr>
      <vt:lpstr>Page 15</vt:lpstr>
      <vt:lpstr>Page 16</vt:lpstr>
      <vt:lpstr>Page 17</vt:lpstr>
      <vt:lpstr>Page 18</vt:lpstr>
      <vt:lpstr>Page 19</vt:lpstr>
      <vt:lpstr>Page 20</vt:lpstr>
      <vt:lpstr>Page 21</vt:lpstr>
      <vt:lpstr>Page 22</vt:lpstr>
      <vt:lpstr>Page 23</vt:lpstr>
      <vt:lpstr>Page 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Lake</dc:creator>
  <cp:lastModifiedBy>Horrar,David Paul</cp:lastModifiedBy>
  <cp:revision>19</cp:revision>
  <dcterms:created xsi:type="dcterms:W3CDTF">2020-12-08T16:04:50Z</dcterms:created>
  <dcterms:modified xsi:type="dcterms:W3CDTF">2020-12-09T20:00:17Z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2020-12-08T00:00:00Z</vt:filetime>
  </property>
</Properties>
</file>