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3" r:id="rId1"/>
    <p:sldMasterId id="2147483730" r:id="rId2"/>
    <p:sldMasterId id="2147483737" r:id="rId3"/>
    <p:sldMasterId id="2147483744" r:id="rId4"/>
    <p:sldMasterId id="2147483746" r:id="rId5"/>
  </p:sldMasterIdLst>
  <p:notesMasterIdLst>
    <p:notesMasterId r:id="rId33"/>
  </p:notesMasterIdLst>
  <p:handoutMasterIdLst>
    <p:handoutMasterId r:id="rId34"/>
  </p:handoutMasterIdLst>
  <p:sldIdLst>
    <p:sldId id="332" r:id="rId6"/>
    <p:sldId id="318" r:id="rId7"/>
    <p:sldId id="337" r:id="rId8"/>
    <p:sldId id="345" r:id="rId9"/>
    <p:sldId id="349" r:id="rId10"/>
    <p:sldId id="346" r:id="rId11"/>
    <p:sldId id="347" r:id="rId12"/>
    <p:sldId id="348" r:id="rId13"/>
    <p:sldId id="359" r:id="rId14"/>
    <p:sldId id="350" r:id="rId15"/>
    <p:sldId id="353" r:id="rId16"/>
    <p:sldId id="351" r:id="rId17"/>
    <p:sldId id="364" r:id="rId18"/>
    <p:sldId id="355" r:id="rId19"/>
    <p:sldId id="352" r:id="rId20"/>
    <p:sldId id="354" r:id="rId21"/>
    <p:sldId id="259" r:id="rId22"/>
    <p:sldId id="357" r:id="rId23"/>
    <p:sldId id="356" r:id="rId24"/>
    <p:sldId id="367" r:id="rId25"/>
    <p:sldId id="360" r:id="rId26"/>
    <p:sldId id="361" r:id="rId27"/>
    <p:sldId id="362" r:id="rId28"/>
    <p:sldId id="363" r:id="rId29"/>
    <p:sldId id="365" r:id="rId30"/>
    <p:sldId id="366" r:id="rId31"/>
    <p:sldId id="358" r:id="rId32"/>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Parrott" initials="DP" lastIdx="1" clrIdx="0">
    <p:extLst>
      <p:ext uri="{19B8F6BF-5375-455C-9EA6-DF929625EA0E}">
        <p15:presenceInfo xmlns:p15="http://schemas.microsoft.com/office/powerpoint/2012/main" userId="75768490b5479a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p:cViewPr varScale="1">
        <p:scale>
          <a:sx n="109" d="100"/>
          <a:sy n="109" d="100"/>
        </p:scale>
        <p:origin x="1272" y="114"/>
      </p:cViewPr>
      <p:guideLst>
        <p:guide orient="horz" pos="2160"/>
        <p:guide pos="2880"/>
      </p:guideLst>
    </p:cSldViewPr>
  </p:slideViewPr>
  <p:outlineViewPr>
    <p:cViewPr>
      <p:scale>
        <a:sx n="33" d="100"/>
        <a:sy n="33" d="100"/>
      </p:scale>
      <p:origin x="0" y="-333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880B3FA-B79A-4932-956E-B5E310C5DA31}" type="datetimeFigureOut">
              <a:rPr lang="en-US" smtClean="0"/>
              <a:pPr/>
              <a:t>7/29/2021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DBE709C-8EEB-4106-9B8E-292C59C2C935}" type="slidenum">
              <a:rPr lang="en-US" smtClean="0"/>
              <a:pPr/>
              <a:t>‹#›</a:t>
            </a:fld>
            <a:endParaRPr lang="en-US"/>
          </a:p>
        </p:txBody>
      </p:sp>
    </p:spTree>
    <p:extLst>
      <p:ext uri="{BB962C8B-B14F-4D97-AF65-F5344CB8AC3E}">
        <p14:creationId xmlns:p14="http://schemas.microsoft.com/office/powerpoint/2010/main" val="3975170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 name="Shape 3"/>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39" y="4415789"/>
            <a:ext cx="5608319" cy="4183379"/>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 name="Shape 7"/>
          <p:cNvSpPr txBox="1">
            <a:spLocks noGrp="1"/>
          </p:cNvSpPr>
          <p:nvPr>
            <p:ph type="sldNum" idx="12"/>
          </p:nvPr>
        </p:nvSpPr>
        <p:spPr>
          <a:xfrm>
            <a:off x="3970937" y="8829967"/>
            <a:ext cx="3037839" cy="464819"/>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0" lvl="1" indent="-88900">
              <a:spcBef>
                <a:spcPts val="0"/>
              </a:spcBef>
              <a:buClr>
                <a:srgbClr val="000000"/>
              </a:buClr>
              <a:buFont typeface="Courier New"/>
              <a:buChar char="o"/>
            </a:pPr>
            <a:endParaRPr/>
          </a:p>
          <a:p>
            <a:pPr marL="0" lvl="2" indent="-88900">
              <a:spcBef>
                <a:spcPts val="0"/>
              </a:spcBef>
              <a:buClr>
                <a:srgbClr val="000000"/>
              </a:buClr>
              <a:buFont typeface="Wingdings"/>
              <a:buChar char="§"/>
            </a:pPr>
            <a:endParaRPr/>
          </a:p>
          <a:p>
            <a:pPr marL="0" lvl="3" indent="-88900">
              <a:spcBef>
                <a:spcPts val="0"/>
              </a:spcBef>
              <a:buClr>
                <a:srgbClr val="000000"/>
              </a:buClr>
              <a:buFont typeface="Arial"/>
              <a:buChar char="●"/>
            </a:pPr>
            <a:endParaRPr/>
          </a:p>
          <a:p>
            <a:pPr marL="0" lvl="4" indent="-88900">
              <a:spcBef>
                <a:spcPts val="0"/>
              </a:spcBef>
              <a:buClr>
                <a:srgbClr val="000000"/>
              </a:buClr>
              <a:buFont typeface="Courier New"/>
              <a:buChar char="o"/>
            </a:pPr>
            <a:endParaRPr/>
          </a:p>
          <a:p>
            <a:pPr marL="0" lvl="5" indent="-88900">
              <a:spcBef>
                <a:spcPts val="0"/>
              </a:spcBef>
              <a:buClr>
                <a:srgbClr val="000000"/>
              </a:buClr>
              <a:buFont typeface="Wingdings"/>
              <a:buChar char="§"/>
            </a:pPr>
            <a:endParaRPr/>
          </a:p>
          <a:p>
            <a:pPr marL="0" lvl="6" indent="-88900">
              <a:spcBef>
                <a:spcPts val="0"/>
              </a:spcBef>
              <a:buClr>
                <a:srgbClr val="000000"/>
              </a:buClr>
              <a:buFont typeface="Arial"/>
              <a:buChar char="●"/>
            </a:pPr>
            <a:endParaRPr/>
          </a:p>
          <a:p>
            <a:pPr marL="0" lvl="7" indent="-88900">
              <a:spcBef>
                <a:spcPts val="0"/>
              </a:spcBef>
              <a:buClr>
                <a:srgbClr val="000000"/>
              </a:buClr>
              <a:buFont typeface="Courier New"/>
              <a:buChar char="o"/>
            </a:pPr>
            <a:endParaRPr/>
          </a:p>
          <a:p>
            <a:pPr marL="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42279824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a:p>
          <a:p>
            <a:pPr marL="0" lvl="1" indent="-88900">
              <a:spcBef>
                <a:spcPts val="0"/>
              </a:spcBef>
              <a:buClr>
                <a:srgbClr val="000000"/>
              </a:buClr>
              <a:buFont typeface="Courier New"/>
              <a:buChar char="o"/>
            </a:pPr>
            <a:endParaRPr lang="en-US"/>
          </a:p>
          <a:p>
            <a:pPr marL="0" lvl="2" indent="-88900">
              <a:spcBef>
                <a:spcPts val="0"/>
              </a:spcBef>
              <a:buClr>
                <a:srgbClr val="000000"/>
              </a:buClr>
              <a:buFont typeface="Wingdings"/>
              <a:buChar char="§"/>
            </a:pPr>
            <a:endParaRPr lang="en-US"/>
          </a:p>
          <a:p>
            <a:pPr marL="0" lvl="3" indent="-88900">
              <a:spcBef>
                <a:spcPts val="0"/>
              </a:spcBef>
              <a:buClr>
                <a:srgbClr val="000000"/>
              </a:buClr>
              <a:buFont typeface="Arial"/>
              <a:buChar char="●"/>
            </a:pPr>
            <a:endParaRPr lang="en-US"/>
          </a:p>
          <a:p>
            <a:pPr marL="0" lvl="4" indent="-88900">
              <a:spcBef>
                <a:spcPts val="0"/>
              </a:spcBef>
              <a:buClr>
                <a:srgbClr val="000000"/>
              </a:buClr>
              <a:buFont typeface="Courier New"/>
              <a:buChar char="o"/>
            </a:pPr>
            <a:endParaRPr lang="en-US"/>
          </a:p>
          <a:p>
            <a:pPr marL="0" lvl="5" indent="-88900">
              <a:spcBef>
                <a:spcPts val="0"/>
              </a:spcBef>
              <a:buClr>
                <a:srgbClr val="000000"/>
              </a:buClr>
              <a:buFont typeface="Wingdings"/>
              <a:buChar char="§"/>
            </a:pPr>
            <a:endParaRPr lang="en-US"/>
          </a:p>
          <a:p>
            <a:pPr marL="0" lvl="6" indent="-88900">
              <a:spcBef>
                <a:spcPts val="0"/>
              </a:spcBef>
              <a:buClr>
                <a:srgbClr val="000000"/>
              </a:buClr>
              <a:buFont typeface="Arial"/>
              <a:buChar char="●"/>
            </a:pPr>
            <a:endParaRPr lang="en-US"/>
          </a:p>
          <a:p>
            <a:pPr marL="0" lvl="7" indent="-88900">
              <a:spcBef>
                <a:spcPts val="0"/>
              </a:spcBef>
              <a:buClr>
                <a:srgbClr val="000000"/>
              </a:buClr>
              <a:buFont typeface="Courier New"/>
              <a:buChar char="o"/>
            </a:pPr>
            <a:endParaRPr lang="en-US"/>
          </a:p>
          <a:p>
            <a:pPr marL="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80885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0" name="Shape 64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a:spcBef>
                <a:spcPts val="0"/>
              </a:spcBef>
              <a:buNone/>
            </a:pPr>
            <a:r>
              <a:rPr lang="en-US" sz="1800" b="0" i="0" u="none" strike="noStrike" cap="none" baseline="0"/>
              <a:t>Sally</a:t>
            </a:r>
          </a:p>
        </p:txBody>
      </p:sp>
      <p:sp>
        <p:nvSpPr>
          <p:cNvPr id="641" name="Shape 64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45624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0" name="Shape 64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a:spcBef>
                <a:spcPts val="0"/>
              </a:spcBef>
              <a:buNone/>
            </a:pPr>
            <a:r>
              <a:rPr lang="en-US" sz="1800" b="0" i="0" u="none" strike="noStrike" cap="none" baseline="0"/>
              <a:t>Sally</a:t>
            </a:r>
          </a:p>
        </p:txBody>
      </p:sp>
      <p:sp>
        <p:nvSpPr>
          <p:cNvPr id="641" name="Shape 64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5345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0" name="Shape 64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a:spcBef>
                <a:spcPts val="0"/>
              </a:spcBef>
              <a:buNone/>
            </a:pPr>
            <a:endParaRPr lang="en-US" sz="1800" b="0" i="0" u="none" strike="noStrike" cap="none" baseline="0" dirty="0"/>
          </a:p>
        </p:txBody>
      </p:sp>
      <p:sp>
        <p:nvSpPr>
          <p:cNvPr id="641" name="Shape 64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77143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olid Title">
    <p:spTree>
      <p:nvGrpSpPr>
        <p:cNvPr id="1" name=""/>
        <p:cNvGrpSpPr/>
        <p:nvPr/>
      </p:nvGrpSpPr>
      <p:grpSpPr>
        <a:xfrm>
          <a:off x="0" y="0"/>
          <a:ext cx="0" cy="0"/>
          <a:chOff x="0" y="0"/>
          <a:chExt cx="0" cy="0"/>
        </a:xfrm>
      </p:grpSpPr>
      <p:sp>
        <p:nvSpPr>
          <p:cNvPr id="3" name="Text Placeholder 3"/>
          <p:cNvSpPr>
            <a:spLocks noGrp="1"/>
          </p:cNvSpPr>
          <p:nvPr>
            <p:ph type="body" sz="half" idx="11" hasCustomPrompt="1"/>
          </p:nvPr>
        </p:nvSpPr>
        <p:spPr>
          <a:xfrm>
            <a:off x="685800" y="4085650"/>
            <a:ext cx="7772400" cy="584776"/>
          </a:xfrm>
          <a:prstGeom prst="rect">
            <a:avLst/>
          </a:prstGeom>
        </p:spPr>
        <p:txBody>
          <a:bodyPr anchor="b">
            <a:spAutoFit/>
          </a:bodyPr>
          <a:lstStyle>
            <a:lvl1pPr marL="0" indent="0" algn="ctr">
              <a:buNone/>
              <a:defRPr sz="3200" b="0" i="0">
                <a:solidFill>
                  <a:schemeClr val="bg1"/>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4" name="Text Placeholder 3"/>
          <p:cNvSpPr>
            <a:spLocks noGrp="1"/>
          </p:cNvSpPr>
          <p:nvPr>
            <p:ph type="body" sz="half" idx="12" hasCustomPrompt="1"/>
          </p:nvPr>
        </p:nvSpPr>
        <p:spPr>
          <a:xfrm>
            <a:off x="2362200" y="5162490"/>
            <a:ext cx="4419600" cy="400110"/>
          </a:xfrm>
          <a:prstGeom prst="rect">
            <a:avLst/>
          </a:prstGeom>
        </p:spPr>
        <p:txBody>
          <a:bodyPr wrap="square" anchor="b">
            <a:spAutoFit/>
          </a:bodyPr>
          <a:lstStyle>
            <a:lvl1pPr marL="0" indent="0" algn="ctr">
              <a:buNone/>
              <a:defRPr sz="2000" b="0" i="0">
                <a:solidFill>
                  <a:schemeClr val="bg1"/>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date</a:t>
            </a:r>
          </a:p>
        </p:txBody>
      </p:sp>
    </p:spTree>
    <p:extLst>
      <p:ext uri="{BB962C8B-B14F-4D97-AF65-F5344CB8AC3E}">
        <p14:creationId xmlns:p14="http://schemas.microsoft.com/office/powerpoint/2010/main" val="7068858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cxnSp>
        <p:nvCxnSpPr>
          <p:cNvPr id="12" name="Straight Connector 11"/>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524001"/>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4" name="Picture Placeholder 2"/>
          <p:cNvSpPr>
            <a:spLocks noGrp="1"/>
          </p:cNvSpPr>
          <p:nvPr>
            <p:ph type="pic" idx="13"/>
          </p:nvPr>
        </p:nvSpPr>
        <p:spPr>
          <a:xfrm>
            <a:off x="609600" y="1524000"/>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7"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11266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cxnSp>
        <p:nvCxnSpPr>
          <p:cNvPr id="4" name="Straight Connector 3"/>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94736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62000" y="269632"/>
            <a:ext cx="8077199" cy="11430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762000" y="1596412"/>
            <a:ext cx="8077199"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48691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ackground Only">
    <p:bg>
      <p:bgPr>
        <a:blipFill rotWithShape="1">
          <a:blip r:embed="rId2">
            <a:alphaModFix/>
          </a:blip>
          <a:stretch>
            <a:fillRect/>
          </a:stretch>
        </a:blipFill>
        <a:effectLst/>
      </p:bgPr>
    </p:bg>
    <p:spTree>
      <p:nvGrpSpPr>
        <p:cNvPr id="1" name="Shape 87"/>
        <p:cNvGrpSpPr/>
        <p:nvPr/>
      </p:nvGrpSpPr>
      <p:grpSpPr>
        <a:xfrm>
          <a:off x="0" y="0"/>
          <a:ext cx="0" cy="0"/>
          <a:chOff x="0" y="0"/>
          <a:chExt cx="0" cy="0"/>
        </a:xfrm>
      </p:grpSpPr>
      <p:sp>
        <p:nvSpPr>
          <p:cNvPr id="89" name="Shape 89"/>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1086107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91824"/>
            <a:ext cx="8077200" cy="584776"/>
          </a:xfrm>
          <a:prstGeom prst="rect">
            <a:avLst/>
          </a:prstGeom>
        </p:spPr>
        <p:txBody>
          <a:bodyPr vert="horz" anchor="b">
            <a:spAutoFit/>
          </a:bodyPr>
          <a:lstStyle>
            <a:lvl1pPr>
              <a:defRPr sz="3200" b="0" i="0">
                <a:solidFill>
                  <a:schemeClr val="bg1"/>
                </a:solidFill>
                <a:latin typeface="Helvetica Neue Bold Condensed"/>
                <a:cs typeface="Helvetica Neue Bold Condensed"/>
              </a:defRPr>
            </a:lvl1pPr>
          </a:lstStyle>
          <a:p>
            <a:r>
              <a:rPr lang="en-US" dirty="0"/>
              <a:t>Click to add Section Title</a:t>
            </a:r>
          </a:p>
        </p:txBody>
      </p:sp>
      <p:cxnSp>
        <p:nvCxnSpPr>
          <p:cNvPr id="4" name="Straight Connector 3"/>
          <p:cNvCxnSpPr/>
          <p:nvPr userDrawn="1"/>
        </p:nvCxnSpPr>
        <p:spPr>
          <a:xfrm rot="10800000">
            <a:off x="2628900" y="3429002"/>
            <a:ext cx="3886200" cy="1588"/>
          </a:xfrm>
          <a:prstGeom prst="line">
            <a:avLst/>
          </a:prstGeom>
          <a:ln w="12700" cap="flat" cmpd="sng" algn="ctr">
            <a:solidFill>
              <a:schemeClr val="bg1"/>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501810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chemeClr val="bg1"/>
                </a:solidFill>
                <a:latin typeface="Helvetica Neue"/>
                <a:cs typeface="Helvetica Neue"/>
              </a:defRPr>
            </a:lvl1pPr>
          </a:lstStyle>
          <a:p>
            <a:r>
              <a:rPr lang="en-US" dirty="0"/>
              <a:t>Click to add Heading</a:t>
            </a:r>
          </a:p>
        </p:txBody>
      </p:sp>
      <p:sp>
        <p:nvSpPr>
          <p:cNvPr id="4" name="Text Placeholder 3"/>
          <p:cNvSpPr>
            <a:spLocks noGrp="1"/>
          </p:cNvSpPr>
          <p:nvPr>
            <p:ph type="body" sz="half" idx="2" hasCustomPrompt="1"/>
          </p:nvPr>
        </p:nvSpPr>
        <p:spPr>
          <a:xfrm>
            <a:off x="533400" y="1524001"/>
            <a:ext cx="3962400" cy="4419601"/>
          </a:xfrm>
          <a:prstGeom prst="rect">
            <a:avLst/>
          </a:prstGeom>
        </p:spPr>
        <p:txBody>
          <a:bodyPr>
            <a:normAutofit/>
          </a:bodyPr>
          <a:lstStyle>
            <a:lvl1pPr marL="0" indent="0">
              <a:lnSpc>
                <a:spcPct val="150000"/>
              </a:lnSpc>
              <a:spcBef>
                <a:spcPts val="0"/>
              </a:spcBef>
              <a:buNone/>
              <a:defRPr sz="1200" b="0" i="0">
                <a:solidFill>
                  <a:schemeClr val="bg1"/>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cxnSp>
        <p:nvCxnSpPr>
          <p:cNvPr id="9" name="Straight Connector 8"/>
          <p:cNvCxnSpPr/>
          <p:nvPr userDrawn="1"/>
        </p:nvCxnSpPr>
        <p:spPr>
          <a:xfrm rot="10800000">
            <a:off x="6096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561199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10" name="Text Placeholder 3"/>
          <p:cNvSpPr>
            <a:spLocks noGrp="1"/>
          </p:cNvSpPr>
          <p:nvPr>
            <p:ph type="body" sz="half" idx="2" hasCustomPrompt="1"/>
          </p:nvPr>
        </p:nvSpPr>
        <p:spPr>
          <a:xfrm>
            <a:off x="4572000" y="1524001"/>
            <a:ext cx="3962400" cy="4419601"/>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1" name="Picture Placeholder 2"/>
          <p:cNvSpPr>
            <a:spLocks noGrp="1"/>
          </p:cNvSpPr>
          <p:nvPr>
            <p:ph type="pic" idx="12"/>
          </p:nvPr>
        </p:nvSpPr>
        <p:spPr>
          <a:xfrm>
            <a:off x="6096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cxnSp>
        <p:nvCxnSpPr>
          <p:cNvPr id="12" name="Straight Connector 11"/>
          <p:cNvCxnSpPr/>
          <p:nvPr userDrawn="1"/>
        </p:nvCxnSpPr>
        <p:spPr>
          <a:xfrm rot="10800000">
            <a:off x="46482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7"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116444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990600"/>
            <a:ext cx="61722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10" name="Text Placeholder 3"/>
          <p:cNvSpPr>
            <a:spLocks noGrp="1"/>
          </p:cNvSpPr>
          <p:nvPr>
            <p:ph type="body" sz="half" idx="2" hasCustomPrompt="1"/>
          </p:nvPr>
        </p:nvSpPr>
        <p:spPr>
          <a:xfrm>
            <a:off x="2362200" y="1524001"/>
            <a:ext cx="6172200" cy="4419601"/>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cxnSp>
        <p:nvCxnSpPr>
          <p:cNvPr id="11" name="Straight Connector 10"/>
          <p:cNvCxnSpPr/>
          <p:nvPr userDrawn="1"/>
        </p:nvCxnSpPr>
        <p:spPr>
          <a:xfrm>
            <a:off x="2480896" y="1445409"/>
            <a:ext cx="6053504" cy="2393"/>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7"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515986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cxnSp>
        <p:nvCxnSpPr>
          <p:cNvPr id="12" name="Straight Connector 11"/>
          <p:cNvCxnSpPr/>
          <p:nvPr userDrawn="1"/>
        </p:nvCxnSpPr>
        <p:spPr>
          <a:xfrm rot="10800000">
            <a:off x="6096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524001"/>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4" name="Picture Placeholder 2"/>
          <p:cNvSpPr>
            <a:spLocks noGrp="1"/>
          </p:cNvSpPr>
          <p:nvPr>
            <p:ph type="pic" idx="13"/>
          </p:nvPr>
        </p:nvSpPr>
        <p:spPr>
          <a:xfrm>
            <a:off x="609600" y="1524000"/>
            <a:ext cx="3886200" cy="441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443924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cxnSp>
        <p:nvCxnSpPr>
          <p:cNvPr id="12" name="Straight Connector 11"/>
          <p:cNvCxnSpPr/>
          <p:nvPr userDrawn="1"/>
        </p:nvCxnSpPr>
        <p:spPr>
          <a:xfrm rot="10800000">
            <a:off x="609600" y="1446213"/>
            <a:ext cx="3886200" cy="1588"/>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47039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62000" y="269632"/>
            <a:ext cx="8077199" cy="11430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762000" y="1596412"/>
            <a:ext cx="8077199"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499436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6" name="Text Placeholder 3"/>
          <p:cNvSpPr>
            <a:spLocks noGrp="1"/>
          </p:cNvSpPr>
          <p:nvPr>
            <p:ph type="body" sz="half" idx="11" hasCustomPrompt="1"/>
          </p:nvPr>
        </p:nvSpPr>
        <p:spPr>
          <a:xfrm>
            <a:off x="3657600" y="4051756"/>
            <a:ext cx="4953000" cy="430887"/>
          </a:xfrm>
          <a:prstGeom prst="rect">
            <a:avLst/>
          </a:prstGeom>
          <a:ln>
            <a:noFill/>
          </a:ln>
        </p:spPr>
        <p:txBody>
          <a:bodyPr anchor="ctr">
            <a:spAutoFit/>
          </a:bodyPr>
          <a:lstStyle>
            <a:lvl1pPr marL="0" indent="0" algn="r">
              <a:buNone/>
              <a:defRPr sz="2200" b="0" i="0">
                <a:solidFill>
                  <a:srgbClr val="FFFFFF"/>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4" name="Text Placeholder 3"/>
          <p:cNvSpPr>
            <a:spLocks noGrp="1"/>
          </p:cNvSpPr>
          <p:nvPr>
            <p:ph type="body" sz="half" idx="12" hasCustomPrompt="1"/>
          </p:nvPr>
        </p:nvSpPr>
        <p:spPr>
          <a:xfrm>
            <a:off x="7162800" y="6249144"/>
            <a:ext cx="1447800" cy="276999"/>
          </a:xfrm>
          <a:prstGeom prst="rect">
            <a:avLst/>
          </a:prstGeom>
          <a:ln>
            <a:noFill/>
          </a:ln>
        </p:spPr>
        <p:txBody>
          <a:bodyPr wrap="square" anchor="ctr">
            <a:spAutoFit/>
          </a:bodyPr>
          <a:lstStyle>
            <a:lvl1pPr marL="0" indent="0" algn="r">
              <a:buNone/>
              <a:defRPr sz="1200" b="0" i="0">
                <a:solidFill>
                  <a:srgbClr val="AD0000"/>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date</a:t>
            </a:r>
          </a:p>
        </p:txBody>
      </p:sp>
    </p:spTree>
    <p:extLst>
      <p:ext uri="{BB962C8B-B14F-4D97-AF65-F5344CB8AC3E}">
        <p14:creationId xmlns:p14="http://schemas.microsoft.com/office/powerpoint/2010/main" val="844188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wenmey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10"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315029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wenmey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145902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wenmey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545466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lknap Research Bldg.">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6"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5"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54969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udent Lif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460351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udent Lif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885866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 Lif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045993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udent Lif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709233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udent Life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55426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3"/>
        <p:cNvGrpSpPr/>
        <p:nvPr/>
      </p:nvGrpSpPr>
      <p:grpSpPr>
        <a:xfrm>
          <a:off x="0" y="0"/>
          <a:ext cx="0" cy="0"/>
          <a:chOff x="0" y="0"/>
          <a:chExt cx="0" cy="0"/>
        </a:xfrm>
      </p:grpSpPr>
      <p:sp>
        <p:nvSpPr>
          <p:cNvPr id="84" name="Shape 84"/>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1666877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udent Life 6">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613009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udent Life 7">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369561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search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488502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search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228933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search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93298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search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771270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search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905000"/>
            <a:ext cx="5867400" cy="457200"/>
          </a:xfrm>
          <a:prstGeom prst="rect">
            <a:avLst/>
          </a:prstGeom>
        </p:spPr>
        <p:txBody>
          <a:bodyPr anchor="b"/>
          <a:lstStyle>
            <a:lvl1pPr algn="l">
              <a:defRPr sz="1600" b="1" i="0">
                <a:solidFill>
                  <a:srgbClr val="FFFFFF"/>
                </a:solidFill>
                <a:latin typeface="Helvetica Neue"/>
                <a:cs typeface="Helvetica Neue"/>
              </a:defRPr>
            </a:lvl1pPr>
          </a:lstStyle>
          <a:p>
            <a:r>
              <a:rPr lang="en-US" dirty="0"/>
              <a:t>Click to add Heading</a:t>
            </a:r>
          </a:p>
        </p:txBody>
      </p:sp>
      <p:sp>
        <p:nvSpPr>
          <p:cNvPr id="5" name="Text Placeholder 3"/>
          <p:cNvSpPr>
            <a:spLocks noGrp="1"/>
          </p:cNvSpPr>
          <p:nvPr>
            <p:ph type="body" sz="half" idx="11" hasCustomPrompt="1"/>
          </p:nvPr>
        </p:nvSpPr>
        <p:spPr>
          <a:xfrm>
            <a:off x="1600200" y="304800"/>
            <a:ext cx="4876800" cy="9144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
        <p:nvSpPr>
          <p:cNvPr id="6" name="Text Placeholder 3"/>
          <p:cNvSpPr>
            <a:spLocks noGrp="1"/>
          </p:cNvSpPr>
          <p:nvPr>
            <p:ph type="body" sz="half" idx="12" hasCustomPrompt="1"/>
          </p:nvPr>
        </p:nvSpPr>
        <p:spPr>
          <a:xfrm>
            <a:off x="2743200" y="2362200"/>
            <a:ext cx="5867400" cy="32004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132793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bg>
      <p:bgPr>
        <a:blipFill rotWithShape="1">
          <a:blip r:embed="rId2">
            <a:alphaModFix/>
          </a:blip>
          <a:stretch>
            <a:fillRect/>
          </a:stretch>
        </a:blipFill>
        <a:effectLst/>
      </p:bgPr>
    </p:bg>
    <p:spTree>
      <p:nvGrpSpPr>
        <p:cNvPr id="1" name="Shape 22"/>
        <p:cNvGrpSpPr/>
        <p:nvPr/>
      </p:nvGrpSpPr>
      <p:grpSpPr>
        <a:xfrm>
          <a:off x="0" y="0"/>
          <a:ext cx="0" cy="0"/>
          <a:chOff x="0" y="0"/>
          <a:chExt cx="0" cy="0"/>
        </a:xfrm>
      </p:grpSpPr>
      <p:sp>
        <p:nvSpPr>
          <p:cNvPr id="25" name="Shape 25"/>
          <p:cNvSpPr txBox="1">
            <a:spLocks noGrp="1"/>
          </p:cNvSpPr>
          <p:nvPr>
            <p:ph type="title"/>
          </p:nvPr>
        </p:nvSpPr>
        <p:spPr>
          <a:xfrm>
            <a:off x="4572000" y="3048000"/>
            <a:ext cx="4343400" cy="136207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9" name="Shape 29"/>
          <p:cNvSpPr>
            <a:spLocks noGrp="1"/>
          </p:cNvSpPr>
          <p:nvPr>
            <p:ph type="pic" idx="2"/>
          </p:nvPr>
        </p:nvSpPr>
        <p:spPr>
          <a:xfrm>
            <a:off x="6781800" y="5334000"/>
            <a:ext cx="2133599" cy="990599"/>
          </a:xfrm>
          <a:prstGeom prst="rect">
            <a:avLst/>
          </a:prstGeom>
          <a:noFill/>
          <a:ln>
            <a:noFill/>
          </a:ln>
        </p:spPr>
      </p:sp>
    </p:spTree>
    <p:extLst>
      <p:ext uri="{BB962C8B-B14F-4D97-AF65-F5344CB8AC3E}">
        <p14:creationId xmlns:p14="http://schemas.microsoft.com/office/powerpoint/2010/main" val="12837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ackground Only">
    <p:bg>
      <p:bgPr>
        <a:blipFill rotWithShape="1">
          <a:blip r:embed="rId2">
            <a:alphaModFix/>
          </a:blip>
          <a:stretch>
            <a:fillRect/>
          </a:stretch>
        </a:blipFill>
        <a:effectLst/>
      </p:bgPr>
    </p:bg>
    <p:spTree>
      <p:nvGrpSpPr>
        <p:cNvPr id="1" name="Shape 87"/>
        <p:cNvGrpSpPr/>
        <p:nvPr/>
      </p:nvGrpSpPr>
      <p:grpSpPr>
        <a:xfrm>
          <a:off x="0" y="0"/>
          <a:ext cx="0" cy="0"/>
          <a:chOff x="0" y="0"/>
          <a:chExt cx="0" cy="0"/>
        </a:xfrm>
      </p:grpSpPr>
      <p:sp>
        <p:nvSpPr>
          <p:cNvPr id="89" name="Shape 89"/>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104633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91824"/>
            <a:ext cx="8077200" cy="584776"/>
          </a:xfrm>
          <a:prstGeom prst="rect">
            <a:avLst/>
          </a:prstGeom>
        </p:spPr>
        <p:txBody>
          <a:bodyPr vert="horz" anchor="b">
            <a:spAutoFit/>
          </a:bodyPr>
          <a:lstStyle>
            <a:lvl1pPr>
              <a:defRPr sz="3200" b="0" i="0">
                <a:latin typeface="Helvetica Neue Bold Condensed"/>
                <a:cs typeface="Helvetica Neue Bold Condensed"/>
              </a:defRPr>
            </a:lvl1pPr>
          </a:lstStyle>
          <a:p>
            <a:r>
              <a:rPr lang="en-US" dirty="0"/>
              <a:t>Click to add Section Title</a:t>
            </a:r>
          </a:p>
        </p:txBody>
      </p:sp>
      <p:cxnSp>
        <p:nvCxnSpPr>
          <p:cNvPr id="4" name="Straight Connector 3"/>
          <p:cNvCxnSpPr/>
          <p:nvPr userDrawn="1"/>
        </p:nvCxnSpPr>
        <p:spPr>
          <a:xfrm rot="10800000">
            <a:off x="2628900" y="3429002"/>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23485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sp>
        <p:nvSpPr>
          <p:cNvPr id="4" name="Text Placeholder 3"/>
          <p:cNvSpPr>
            <a:spLocks noGrp="1"/>
          </p:cNvSpPr>
          <p:nvPr>
            <p:ph type="body" sz="half" idx="2" hasCustomPrompt="1"/>
          </p:nvPr>
        </p:nvSpPr>
        <p:spPr>
          <a:xfrm>
            <a:off x="533400" y="1524001"/>
            <a:ext cx="3962400" cy="4419601"/>
          </a:xfrm>
          <a:prstGeom prst="rect">
            <a:avLst/>
          </a:prstGeom>
        </p:spPr>
        <p:txBody>
          <a:bodyPr>
            <a:normAutofit/>
          </a:bodyPr>
          <a:lstStyle>
            <a:lvl1pPr marL="0" indent="0">
              <a:lnSpc>
                <a:spcPct val="150000"/>
              </a:lnSpc>
              <a:spcBef>
                <a:spcPts val="0"/>
              </a:spcBef>
              <a:spcAft>
                <a:spcPts val="0"/>
              </a:spcAft>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cxnSp>
        <p:nvCxnSpPr>
          <p:cNvPr id="9" name="Straight Connector 8"/>
          <p:cNvCxnSpPr/>
          <p:nvPr userDrawn="1"/>
        </p:nvCxnSpPr>
        <p:spPr>
          <a:xfrm rot="10800000">
            <a:off x="6096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2"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1280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990600"/>
            <a:ext cx="39624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sp>
        <p:nvSpPr>
          <p:cNvPr id="10" name="Text Placeholder 3"/>
          <p:cNvSpPr>
            <a:spLocks noGrp="1"/>
          </p:cNvSpPr>
          <p:nvPr>
            <p:ph type="body" sz="half" idx="2" hasCustomPrompt="1"/>
          </p:nvPr>
        </p:nvSpPr>
        <p:spPr>
          <a:xfrm>
            <a:off x="4572000" y="1524001"/>
            <a:ext cx="39624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1" name="Picture Placeholder 2"/>
          <p:cNvSpPr>
            <a:spLocks noGrp="1"/>
          </p:cNvSpPr>
          <p:nvPr>
            <p:ph type="pic" idx="12"/>
          </p:nvPr>
        </p:nvSpPr>
        <p:spPr>
          <a:xfrm>
            <a:off x="609600" y="1447801"/>
            <a:ext cx="3886200" cy="449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cxnSp>
        <p:nvCxnSpPr>
          <p:cNvPr id="12" name="Straight Connector 11"/>
          <p:cNvCxnSpPr/>
          <p:nvPr userDrawn="1"/>
        </p:nvCxnSpPr>
        <p:spPr>
          <a:xfrm rot="10800000">
            <a:off x="4648200" y="1446213"/>
            <a:ext cx="3886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185299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990600"/>
            <a:ext cx="6172200" cy="457200"/>
          </a:xfrm>
          <a:prstGeom prst="rect">
            <a:avLst/>
          </a:prstGeom>
        </p:spPr>
        <p:txBody>
          <a:bodyPr anchor="b"/>
          <a:lstStyle>
            <a:lvl1pPr algn="l">
              <a:defRPr sz="1600" b="1" i="0">
                <a:solidFill>
                  <a:srgbClr val="B5191A"/>
                </a:solidFill>
                <a:latin typeface="Helvetica Neue"/>
                <a:cs typeface="Helvetica Neue"/>
              </a:defRPr>
            </a:lvl1pPr>
          </a:lstStyle>
          <a:p>
            <a:r>
              <a:rPr lang="en-US" dirty="0"/>
              <a:t>Click to add Headline</a:t>
            </a:r>
          </a:p>
        </p:txBody>
      </p:sp>
      <p:sp>
        <p:nvSpPr>
          <p:cNvPr id="10" name="Text Placeholder 3"/>
          <p:cNvSpPr>
            <a:spLocks noGrp="1"/>
          </p:cNvSpPr>
          <p:nvPr>
            <p:ph type="body" sz="half" idx="2" hasCustomPrompt="1"/>
          </p:nvPr>
        </p:nvSpPr>
        <p:spPr>
          <a:xfrm>
            <a:off x="2362200" y="1524001"/>
            <a:ext cx="6172200" cy="44196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cxnSp>
        <p:nvCxnSpPr>
          <p:cNvPr id="11" name="Straight Connector 10"/>
          <p:cNvCxnSpPr/>
          <p:nvPr userDrawn="1"/>
        </p:nvCxnSpPr>
        <p:spPr>
          <a:xfrm>
            <a:off x="2480896" y="1445407"/>
            <a:ext cx="6053504" cy="1588"/>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3"/>
          <p:cNvSpPr>
            <a:spLocks noGrp="1"/>
          </p:cNvSpPr>
          <p:nvPr>
            <p:ph type="body" sz="half" idx="11" hasCustomPrompt="1"/>
          </p:nvPr>
        </p:nvSpPr>
        <p:spPr>
          <a:xfrm>
            <a:off x="2362200" y="152401"/>
            <a:ext cx="6172200" cy="83819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Presentation Title</a:t>
            </a:r>
          </a:p>
        </p:txBody>
      </p:sp>
    </p:spTree>
    <p:extLst>
      <p:ext uri="{BB962C8B-B14F-4D97-AF65-F5344CB8AC3E}">
        <p14:creationId xmlns:p14="http://schemas.microsoft.com/office/powerpoint/2010/main" val="419417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emf"/><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0.xml"/><Relationship Id="rId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1.e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AD0000"/>
            </a:gs>
            <a:gs pos="100000">
              <a:srgbClr val="5F0000"/>
            </a:gs>
          </a:gsLst>
          <a:lin ang="5400000" scaled="0"/>
          <a:tileRect/>
        </a:gradFill>
        <a:effectLst/>
      </p:bgPr>
    </p:bg>
    <p:spTree>
      <p:nvGrpSpPr>
        <p:cNvPr id="1" name=""/>
        <p:cNvGrpSpPr/>
        <p:nvPr/>
      </p:nvGrpSpPr>
      <p:grpSpPr>
        <a:xfrm>
          <a:off x="0" y="0"/>
          <a:ext cx="0" cy="0"/>
          <a:chOff x="0" y="0"/>
          <a:chExt cx="0" cy="0"/>
        </a:xfrm>
      </p:grpSpPr>
      <p:cxnSp>
        <p:nvCxnSpPr>
          <p:cNvPr id="11" name="Straight Connector 10"/>
          <p:cNvCxnSpPr/>
          <p:nvPr/>
        </p:nvCxnSpPr>
        <p:spPr>
          <a:xfrm>
            <a:off x="2362200" y="4876801"/>
            <a:ext cx="44196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uofl ligature white.eps"/>
          <p:cNvPicPr>
            <a:picLocks noChangeAspect="1"/>
          </p:cNvPicPr>
          <p:nvPr/>
        </p:nvPicPr>
        <p:blipFill>
          <a:blip r:embed="rId7"/>
          <a:stretch>
            <a:fillRect/>
          </a:stretch>
        </p:blipFill>
        <p:spPr>
          <a:xfrm>
            <a:off x="3615691" y="1524000"/>
            <a:ext cx="1912618" cy="1159160"/>
          </a:xfrm>
          <a:prstGeom prst="rect">
            <a:avLst/>
          </a:prstGeom>
        </p:spPr>
      </p:pic>
    </p:spTree>
    <p:extLst>
      <p:ext uri="{BB962C8B-B14F-4D97-AF65-F5344CB8AC3E}">
        <p14:creationId xmlns:p14="http://schemas.microsoft.com/office/powerpoint/2010/main" val="1478888714"/>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7" r:id="rId3"/>
    <p:sldLayoutId id="2147483728" r:id="rId4"/>
    <p:sldLayoutId id="2147483729"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chemeClr val="bg1"/>
            </a:gs>
            <a:gs pos="100000">
              <a:srgbClr val="B2B2B2"/>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rot="10800000">
            <a:off x="609600" y="6246811"/>
            <a:ext cx="7924800" cy="1589"/>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1000" y="0"/>
            <a:ext cx="1066800" cy="9144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uofl ligature white.eps"/>
          <p:cNvPicPr>
            <a:picLocks noChangeAspect="1"/>
          </p:cNvPicPr>
          <p:nvPr/>
        </p:nvPicPr>
        <p:blipFill>
          <a:blip r:embed="rId10"/>
          <a:stretch>
            <a:fillRect/>
          </a:stretch>
        </p:blipFill>
        <p:spPr>
          <a:xfrm>
            <a:off x="609599" y="381001"/>
            <a:ext cx="649224" cy="393471"/>
          </a:xfrm>
          <a:prstGeom prst="rect">
            <a:avLst/>
          </a:prstGeom>
        </p:spPr>
      </p:pic>
      <p:sp>
        <p:nvSpPr>
          <p:cNvPr id="8" name="Date Placeholder 3"/>
          <p:cNvSpPr txBox="1">
            <a:spLocks/>
          </p:cNvSpPr>
          <p:nvPr/>
        </p:nvSpPr>
        <p:spPr>
          <a:xfrm>
            <a:off x="6553200" y="6340475"/>
            <a:ext cx="2057400" cy="365125"/>
          </a:xfrm>
          <a:prstGeom prst="rect">
            <a:avLst/>
          </a:prstGeom>
        </p:spPr>
        <p:txBody>
          <a:bodyPr anchor="t"/>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a:ln>
                  <a:noFill/>
                </a:ln>
                <a:solidFill>
                  <a:srgbClr val="AD0000"/>
                </a:solidFill>
                <a:effectLst/>
                <a:uLnTx/>
                <a:uFillTx/>
                <a:latin typeface="HelveticaNeueLT Std"/>
                <a:ea typeface="+mn-ea"/>
                <a:cs typeface="HelveticaNeueLT Std"/>
              </a:rPr>
              <a:t>LOUISVILLE.EDU</a:t>
            </a:r>
          </a:p>
        </p:txBody>
      </p:sp>
    </p:spTree>
    <p:extLst>
      <p:ext uri="{BB962C8B-B14F-4D97-AF65-F5344CB8AC3E}">
        <p14:creationId xmlns:p14="http://schemas.microsoft.com/office/powerpoint/2010/main" val="209178851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64" r:id="rId7"/>
    <p:sldLayoutId id="214748376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3E3E3E"/>
            </a:gs>
            <a:gs pos="100000">
              <a:srgbClr val="000000"/>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rot="10800000">
            <a:off x="609600" y="6246811"/>
            <a:ext cx="7924800" cy="1589"/>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1000" y="0"/>
            <a:ext cx="10668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ofl ligature red.eps"/>
          <p:cNvPicPr>
            <a:picLocks noChangeAspect="1"/>
          </p:cNvPicPr>
          <p:nvPr/>
        </p:nvPicPr>
        <p:blipFill>
          <a:blip r:embed="rId8"/>
          <a:stretch>
            <a:fillRect/>
          </a:stretch>
        </p:blipFill>
        <p:spPr>
          <a:xfrm>
            <a:off x="609600" y="381001"/>
            <a:ext cx="660400" cy="393700"/>
          </a:xfrm>
          <a:prstGeom prst="rect">
            <a:avLst/>
          </a:prstGeom>
        </p:spPr>
      </p:pic>
      <p:sp>
        <p:nvSpPr>
          <p:cNvPr id="6" name="Date Placeholder 3"/>
          <p:cNvSpPr txBox="1">
            <a:spLocks/>
          </p:cNvSpPr>
          <p:nvPr/>
        </p:nvSpPr>
        <p:spPr>
          <a:xfrm>
            <a:off x="6477000" y="6340475"/>
            <a:ext cx="2133600" cy="365125"/>
          </a:xfrm>
          <a:prstGeom prst="rect">
            <a:avLst/>
          </a:prstGeom>
        </p:spPr>
        <p:txBody>
          <a:bodyPr anchor="t"/>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a:ln>
                  <a:noFill/>
                </a:ln>
                <a:solidFill>
                  <a:schemeClr val="bg1"/>
                </a:solidFill>
                <a:effectLst/>
                <a:uLnTx/>
                <a:uFillTx/>
                <a:latin typeface="HelveticaNeueLT Std"/>
                <a:ea typeface="+mn-ea"/>
                <a:cs typeface="HelveticaNeueLT Std"/>
              </a:rPr>
              <a:t>LOUISVILLE.EDU</a:t>
            </a:r>
          </a:p>
        </p:txBody>
      </p:sp>
    </p:spTree>
    <p:extLst>
      <p:ext uri="{BB962C8B-B14F-4D97-AF65-F5344CB8AC3E}">
        <p14:creationId xmlns:p14="http://schemas.microsoft.com/office/powerpoint/2010/main" val="16798330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6858000" y="6248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743200" y="3581400"/>
            <a:ext cx="6400800" cy="13716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2819400"/>
            <a:ext cx="3429000" cy="1066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UL_LOGOwordmarkonRed.eps"/>
          <p:cNvPicPr>
            <a:picLocks noChangeAspect="1"/>
          </p:cNvPicPr>
          <p:nvPr/>
        </p:nvPicPr>
        <p:blipFill>
          <a:blip r:embed="rId4"/>
          <a:stretch>
            <a:fillRect/>
          </a:stretch>
        </p:blipFill>
        <p:spPr>
          <a:xfrm>
            <a:off x="457200" y="3075941"/>
            <a:ext cx="2396314" cy="545084"/>
          </a:xfrm>
          <a:prstGeom prst="rect">
            <a:avLst/>
          </a:prstGeom>
        </p:spPr>
      </p:pic>
    </p:spTree>
    <p:extLst>
      <p:ext uri="{BB962C8B-B14F-4D97-AF65-F5344CB8AC3E}">
        <p14:creationId xmlns:p14="http://schemas.microsoft.com/office/powerpoint/2010/main" val="1887515477"/>
      </p:ext>
    </p:extLst>
  </p:cSld>
  <p:clrMap bg1="lt1" tx1="dk1" bg2="lt2" tx2="dk2" accent1="accent1" accent2="accent2" accent3="accent3" accent4="accent4" accent5="accent5" accent6="accent6" hlink="hlink" folHlink="folHlink"/>
  <p:sldLayoutIdLst>
    <p:sldLayoutId id="214748374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6858000" y="6248400"/>
            <a:ext cx="228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304800"/>
            <a:ext cx="6705600" cy="1066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2514600" y="1828800"/>
            <a:ext cx="6629400" cy="39624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ofl ligature white.eps"/>
          <p:cNvPicPr>
            <a:picLocks noChangeAspect="1"/>
          </p:cNvPicPr>
          <p:nvPr/>
        </p:nvPicPr>
        <p:blipFill>
          <a:blip r:embed="rId18"/>
          <a:stretch>
            <a:fillRect/>
          </a:stretch>
        </p:blipFill>
        <p:spPr>
          <a:xfrm>
            <a:off x="533402" y="621797"/>
            <a:ext cx="859985" cy="521203"/>
          </a:xfrm>
          <a:prstGeom prst="rect">
            <a:avLst/>
          </a:prstGeom>
        </p:spPr>
      </p:pic>
      <p:sp>
        <p:nvSpPr>
          <p:cNvPr id="11" name="Date Placeholder 3"/>
          <p:cNvSpPr txBox="1">
            <a:spLocks/>
          </p:cNvSpPr>
          <p:nvPr/>
        </p:nvSpPr>
        <p:spPr>
          <a:xfrm>
            <a:off x="6858000" y="6264275"/>
            <a:ext cx="1752600" cy="246221"/>
          </a:xfrm>
          <a:prstGeom prst="rect">
            <a:avLst/>
          </a:prstGeom>
        </p:spPr>
        <p:txBody>
          <a:bodyPr anchor="t">
            <a:spAutoFit/>
          </a:bodyPr>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900" cap="none" spc="200" normalizeH="0" baseline="0" noProof="0" dirty="0">
                <a:ln>
                  <a:noFill/>
                </a:ln>
                <a:solidFill>
                  <a:srgbClr val="AD0000"/>
                </a:solidFill>
                <a:effectLst/>
                <a:uLnTx/>
                <a:uFillTx/>
                <a:latin typeface="HelveticaNeueLT Std"/>
                <a:ea typeface="+mn-ea"/>
                <a:cs typeface="HelveticaNeueLT Std"/>
              </a:rPr>
              <a:t>LOUISVILLE.EDU</a:t>
            </a:r>
          </a:p>
        </p:txBody>
      </p:sp>
    </p:spTree>
    <p:extLst>
      <p:ext uri="{BB962C8B-B14F-4D97-AF65-F5344CB8AC3E}">
        <p14:creationId xmlns:p14="http://schemas.microsoft.com/office/powerpoint/2010/main" val="19983911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louisville.edu/titleix/sexual_misconduct_resource_guide.pd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SARAH.MUDD@LOUISVILLE.EDU" TargetMode="External"/><Relationship Id="rId2" Type="http://schemas.openxmlformats.org/officeDocument/2006/relationships/hyperlink" Target="mailto:David.parrott@louisville.edu" TargetMode="External"/><Relationship Id="rId1" Type="http://schemas.openxmlformats.org/officeDocument/2006/relationships/slideLayout" Target="../slideLayouts/slideLayout12.xml"/><Relationship Id="rId6" Type="http://schemas.openxmlformats.org/officeDocument/2006/relationships/hyperlink" Target="mailto:oscar.chavez@louisville.edu" TargetMode="External"/><Relationship Id="rId5" Type="http://schemas.openxmlformats.org/officeDocument/2006/relationships/hyperlink" Target="mailto:donna.ernest@louisville.edu" TargetMode="External"/><Relationship Id="rId4" Type="http://schemas.openxmlformats.org/officeDocument/2006/relationships/hyperlink" Target="mailto:angela.taylor@louisville.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louisville.edu/policies/policies-and-procedures/pageholder/pol-duty-to-report-and-non-retaliation"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louisville.edu/titleix"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louisville.edu/dos/students/studentpoliciesandprocedures/student-sexual-misconduct-policy" TargetMode="External"/><Relationship Id="rId2" Type="http://schemas.openxmlformats.org/officeDocument/2006/relationships/hyperlink" Target="https://louisville.edu/policies/policies-and-procedures/pageholder/pol-title-ix-employee-sexual-misconduct"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A824B1-223A-4D67-B329-0CB8CD665455}"/>
              </a:ext>
            </a:extLst>
          </p:cNvPr>
          <p:cNvSpPr>
            <a:spLocks noGrp="1"/>
          </p:cNvSpPr>
          <p:nvPr>
            <p:ph type="title" idx="4294967295"/>
          </p:nvPr>
        </p:nvSpPr>
        <p:spPr>
          <a:xfrm>
            <a:off x="628650" y="365125"/>
            <a:ext cx="7886700" cy="1325563"/>
          </a:xfrm>
          <a:prstGeom prst="rect">
            <a:avLst/>
          </a:prstGeom>
        </p:spPr>
        <p:txBody>
          <a:bodyPr/>
          <a:lstStyle/>
          <a:p>
            <a:r>
              <a:rPr lang="en-US" b="1" dirty="0">
                <a:latin typeface="Arial" panose="020B0604020202020204" pitchFamily="34" charset="0"/>
                <a:cs typeface="Arial" panose="020B0604020202020204" pitchFamily="34" charset="0"/>
              </a:rPr>
              <a:t>Title IX Mandatory Reporting</a:t>
            </a:r>
            <a:endParaRPr lang="en-US" dirty="0"/>
          </a:p>
        </p:txBody>
      </p:sp>
      <p:sp>
        <p:nvSpPr>
          <p:cNvPr id="2" name="Text Placeholder 1"/>
          <p:cNvSpPr>
            <a:spLocks noGrp="1"/>
          </p:cNvSpPr>
          <p:nvPr>
            <p:ph type="body" sz="half" idx="11"/>
          </p:nvPr>
        </p:nvSpPr>
        <p:spPr>
          <a:xfrm>
            <a:off x="1066800" y="441727"/>
            <a:ext cx="6629400" cy="4401205"/>
          </a:xfrm>
        </p:spPr>
        <p:txBody>
          <a:bodyPr/>
          <a:lstStyle/>
          <a:p>
            <a:endParaRPr lang="en-US" b="1" dirty="0"/>
          </a:p>
          <a:p>
            <a:endParaRPr lang="en-US" b="1" dirty="0"/>
          </a:p>
          <a:p>
            <a:endParaRPr lang="en-US" sz="2400" b="1" dirty="0"/>
          </a:p>
          <a:p>
            <a:endParaRPr lang="en-US" sz="2400" b="1" dirty="0"/>
          </a:p>
          <a:p>
            <a:br>
              <a:rPr lang="en-US" sz="2400" b="1" dirty="0"/>
            </a:br>
            <a:r>
              <a:rPr lang="en-US" sz="2400" b="1" dirty="0">
                <a:latin typeface="Arial" panose="020B0604020202020204" pitchFamily="34" charset="0"/>
                <a:cs typeface="Arial" panose="020B0604020202020204" pitchFamily="34" charset="0"/>
              </a:rPr>
              <a:t>What Employees </a:t>
            </a:r>
          </a:p>
          <a:p>
            <a:r>
              <a:rPr lang="en-US" sz="2400" b="1" dirty="0">
                <a:latin typeface="Arial" panose="020B0604020202020204" pitchFamily="34" charset="0"/>
                <a:cs typeface="Arial" panose="020B0604020202020204" pitchFamily="34" charset="0"/>
              </a:rPr>
              <a:t>MUST know</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half" idx="12"/>
          </p:nvPr>
        </p:nvSpPr>
        <p:spPr>
          <a:xfrm>
            <a:off x="609600" y="5334000"/>
            <a:ext cx="7924800" cy="1203727"/>
          </a:xfrm>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46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Two categories of employees for Title ix reporting purposes</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endParaRPr lang="en-US" sz="2800" dirty="0">
              <a:solidFill>
                <a:srgbClr val="C00000"/>
              </a:solidFill>
            </a:endParaRPr>
          </a:p>
        </p:txBody>
      </p:sp>
      <p:sp>
        <p:nvSpPr>
          <p:cNvPr id="3" name="Text Placeholder 2"/>
          <p:cNvSpPr>
            <a:spLocks noGrp="1"/>
          </p:cNvSpPr>
          <p:nvPr>
            <p:ph type="body" idx="1"/>
          </p:nvPr>
        </p:nvSpPr>
        <p:spPr>
          <a:xfrm>
            <a:off x="614362" y="2590800"/>
            <a:ext cx="7915275" cy="2781300"/>
          </a:xfrm>
        </p:spPr>
        <p:txBody>
          <a:bodyPr/>
          <a:lstStyle/>
          <a:p>
            <a:pPr defTabSz="914400">
              <a:lnSpc>
                <a:spcPct val="90000"/>
              </a:lnSpc>
              <a:spcBef>
                <a:spcPts val="1000"/>
              </a:spcBef>
              <a:buClr>
                <a:srgbClr val="C00000"/>
              </a:buClr>
              <a:defRPr/>
            </a:pPr>
            <a:r>
              <a:rPr lang="en-US" sz="2800" dirty="0">
                <a:latin typeface="Arial" panose="020B0604020202020204" pitchFamily="34" charset="0"/>
                <a:cs typeface="Arial" panose="020B0604020202020204" pitchFamily="34" charset="0"/>
              </a:rPr>
              <a:t>Mandatory reporters (all employees)</a:t>
            </a:r>
          </a:p>
          <a:p>
            <a:pPr defTabSz="914400">
              <a:lnSpc>
                <a:spcPct val="90000"/>
              </a:lnSpc>
              <a:spcBef>
                <a:spcPts val="1000"/>
              </a:spcBef>
              <a:buClr>
                <a:srgbClr val="C00000"/>
              </a:buClr>
              <a:defRPr/>
            </a:pPr>
            <a:r>
              <a:rPr lang="en-US" sz="2800" dirty="0">
                <a:latin typeface="Arial" panose="020B0604020202020204" pitchFamily="34" charset="0"/>
                <a:cs typeface="Arial" panose="020B0604020202020204" pitchFamily="34" charset="0"/>
              </a:rPr>
              <a:t>Officials with the authority to act (Title IX Coordinator and Deputy Title IX Coordinators)</a:t>
            </a:r>
          </a:p>
        </p:txBody>
      </p:sp>
    </p:spTree>
    <p:extLst>
      <p:ext uri="{BB962C8B-B14F-4D97-AF65-F5344CB8AC3E}">
        <p14:creationId xmlns:p14="http://schemas.microsoft.com/office/powerpoint/2010/main" val="363417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049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Title ix mandatory reporters</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endParaRPr lang="en-US" sz="2800" dirty="0">
              <a:solidFill>
                <a:srgbClr val="C00000"/>
              </a:solidFill>
            </a:endParaRPr>
          </a:p>
        </p:txBody>
      </p:sp>
      <p:sp>
        <p:nvSpPr>
          <p:cNvPr id="3" name="Text Placeholder 2"/>
          <p:cNvSpPr>
            <a:spLocks noGrp="1"/>
          </p:cNvSpPr>
          <p:nvPr>
            <p:ph type="body" idx="1"/>
          </p:nvPr>
        </p:nvSpPr>
        <p:spPr>
          <a:xfrm>
            <a:off x="609600" y="1981200"/>
            <a:ext cx="7848599" cy="4572000"/>
          </a:xfrm>
        </p:spPr>
        <p:txBody>
          <a:bodyPr/>
          <a:lstStyle/>
          <a:p>
            <a:pPr marL="0" marR="0" lvl="0" indent="0" algn="just"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University employees including, but not limited to, the president, vice presidents, deans, department chairs, directors, coaches, staff, University of Louisville police officers and any contracted security  personnel, or any faculty members are mandatory reporters. </a:t>
            </a:r>
          </a:p>
          <a:p>
            <a:pPr marL="0" marR="0" lvl="0" indent="0" algn="just" defTabSz="914400" rtl="0" eaLnBrk="1" fontAlgn="auto" latinLnBrk="0" hangingPunct="1">
              <a:spcAft>
                <a:spcPts val="0"/>
              </a:spcAft>
              <a:buClr>
                <a:srgbClr val="C00000"/>
              </a:buClr>
              <a:buSzTx/>
              <a:buNone/>
              <a:tabLst/>
              <a:defRPr/>
            </a:pPr>
            <a:endParaRPr lang="en-US" sz="2000" dirty="0">
              <a:latin typeface="Arial" panose="020B0604020202020204" pitchFamily="34" charset="0"/>
              <a:cs typeface="Arial" panose="020B0604020202020204" pitchFamily="34" charset="0"/>
            </a:endParaRPr>
          </a:p>
          <a:p>
            <a:pPr marL="0" marR="0" lvl="0" indent="0" algn="just"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These employees are required to report any information of which they become aware regarding sexual misconduct (sexual harassment (includes quid pro quo and hostile environment); sexual assault; domestic violence; dating violence; and stalking) to the Title IX or Deputy Title IX Coordinators.</a:t>
            </a:r>
          </a:p>
        </p:txBody>
      </p:sp>
    </p:spTree>
    <p:extLst>
      <p:ext uri="{BB962C8B-B14F-4D97-AF65-F5344CB8AC3E}">
        <p14:creationId xmlns:p14="http://schemas.microsoft.com/office/powerpoint/2010/main" val="135936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Title ix mandatory reporting</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what to do</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endParaRPr lang="en-US" sz="2800" dirty="0">
              <a:solidFill>
                <a:srgbClr val="C00000"/>
              </a:solidFill>
            </a:endParaRPr>
          </a:p>
        </p:txBody>
      </p:sp>
      <p:sp>
        <p:nvSpPr>
          <p:cNvPr id="3" name="Text Placeholder 2"/>
          <p:cNvSpPr>
            <a:spLocks noGrp="1"/>
          </p:cNvSpPr>
          <p:nvPr>
            <p:ph type="body" idx="1"/>
          </p:nvPr>
        </p:nvSpPr>
        <p:spPr>
          <a:xfrm>
            <a:off x="381000" y="1905000"/>
            <a:ext cx="8382000" cy="4343400"/>
          </a:xfrm>
        </p:spPr>
        <p:txBody>
          <a:bodyPr/>
          <a:lstStyle/>
          <a:p>
            <a:pPr marL="0" marR="0" lvl="0" indent="0" algn="l" defTabSz="914400" rtl="0" eaLnBrk="1" fontAlgn="auto" latinLnBrk="0" hangingPunct="1">
              <a:spcAft>
                <a:spcPts val="0"/>
              </a:spcAft>
              <a:buClr>
                <a:srgbClr val="C00000"/>
              </a:buClr>
              <a:buSzTx/>
              <a:buNone/>
              <a:tabLst/>
              <a:defRPr/>
            </a:pPr>
            <a:r>
              <a:rPr lang="en-US" sz="1800" dirty="0">
                <a:latin typeface="Arial" panose="020B0604020202020204" pitchFamily="34" charset="0"/>
                <a:cs typeface="Arial" panose="020B0604020202020204" pitchFamily="34" charset="0"/>
              </a:rPr>
              <a:t>When you become aware of an alleged act of sexual harassment, sexual assault, or gender discrimination on or off campus you must: </a:t>
            </a:r>
          </a:p>
          <a:p>
            <a:pPr marL="0" marR="0" lvl="0" indent="0" algn="l" defTabSz="914400" rtl="0" eaLnBrk="1" fontAlgn="auto" latinLnBrk="0" hangingPunct="1">
              <a:spcAft>
                <a:spcPts val="0"/>
              </a:spcAft>
              <a:buClr>
                <a:srgbClr val="C00000"/>
              </a:buClr>
              <a:buSzTx/>
              <a:buNone/>
              <a:tabLst/>
              <a:defRPr/>
            </a:pPr>
            <a:endParaRPr lang="en-US" sz="1800" dirty="0">
              <a:solidFill>
                <a:srgbClr val="C0000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spcAft>
                <a:spcPts val="0"/>
              </a:spcAft>
              <a:buClr>
                <a:srgbClr val="C00000"/>
              </a:buClr>
              <a:buSzTx/>
              <a:buAutoNum type="alphaLcPeriod"/>
              <a:tabLst/>
              <a:defRPr/>
            </a:pPr>
            <a:r>
              <a:rPr lang="en-US" sz="1800" dirty="0">
                <a:latin typeface="Arial" panose="020B0604020202020204" pitchFamily="34" charset="0"/>
                <a:cs typeface="Arial" panose="020B0604020202020204" pitchFamily="34" charset="0"/>
              </a:rPr>
              <a:t>Provide a copy of the Sexual Misconduct Resource Guide found at: </a:t>
            </a:r>
          </a:p>
          <a:p>
            <a:pPr marL="0" marR="0" lvl="0" indent="0" algn="l" defTabSz="914400" rtl="0" eaLnBrk="1" fontAlgn="auto" latinLnBrk="0" hangingPunct="1">
              <a:spcAft>
                <a:spcPts val="0"/>
              </a:spcAft>
              <a:buClr>
                <a:srgbClr val="C00000"/>
              </a:buClr>
              <a:buSzTx/>
              <a:buNone/>
              <a:tabLst/>
              <a:defRP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a:rPr>
              <a:t>https://louisville.edu/titleix/sexual_misconduct_resource_guide.pdf</a:t>
            </a:r>
            <a:r>
              <a:rPr lang="en-US" sz="1800" dirty="0">
                <a:latin typeface="Arial" panose="020B0604020202020204" pitchFamily="34" charset="0"/>
                <a:cs typeface="Arial" panose="020B0604020202020204" pitchFamily="34" charset="0"/>
              </a:rPr>
              <a:t>	 	</a:t>
            </a:r>
          </a:p>
          <a:p>
            <a:pPr marL="457200" marR="0" lvl="0" indent="-457200" algn="l" defTabSz="914400" rtl="0" eaLnBrk="1" fontAlgn="auto" latinLnBrk="0" hangingPunct="1">
              <a:spcAft>
                <a:spcPts val="0"/>
              </a:spcAft>
              <a:buClr>
                <a:srgbClr val="C00000"/>
              </a:buClr>
              <a:buSzTx/>
              <a:buAutoNum type="alphaLcPeriod" startAt="2"/>
              <a:tabLst/>
              <a:defRPr/>
            </a:pPr>
            <a:r>
              <a:rPr lang="en-US" sz="1800" dirty="0">
                <a:latin typeface="Arial" panose="020B0604020202020204" pitchFamily="34" charset="0"/>
                <a:cs typeface="Arial" panose="020B0604020202020204" pitchFamily="34" charset="0"/>
              </a:rPr>
              <a:t>Immediately contact the Title IX Coordinator or a Deputy Title IX</a:t>
            </a:r>
          </a:p>
          <a:p>
            <a:pPr marL="0" marR="0" lvl="0" indent="0" algn="l" defTabSz="914400" rtl="0" eaLnBrk="1" fontAlgn="auto" latinLnBrk="0" hangingPunct="1">
              <a:spcAft>
                <a:spcPts val="0"/>
              </a:spcAft>
              <a:buClr>
                <a:srgbClr val="C00000"/>
              </a:buClr>
              <a:buSzTx/>
              <a:buNone/>
              <a:tabLst/>
              <a:defRPr/>
            </a:pPr>
            <a:r>
              <a:rPr lang="en-US" sz="1800" dirty="0">
                <a:latin typeface="Arial" panose="020B0604020202020204" pitchFamily="34" charset="0"/>
                <a:cs typeface="Arial" panose="020B0604020202020204" pitchFamily="34" charset="0"/>
              </a:rPr>
              <a:t>       Coordinator and provide all the information you have regarding</a:t>
            </a:r>
          </a:p>
          <a:p>
            <a:pPr marL="0" marR="0" lvl="0" indent="0" algn="l" defTabSz="914400" rtl="0" eaLnBrk="1" fontAlgn="auto" latinLnBrk="0" hangingPunct="1">
              <a:spcAft>
                <a:spcPts val="0"/>
              </a:spcAft>
              <a:buClr>
                <a:srgbClr val="C00000"/>
              </a:buClr>
              <a:buSzTx/>
              <a:buNone/>
              <a:tabLst/>
              <a:defRPr/>
            </a:pPr>
            <a:r>
              <a:rPr lang="en-US" sz="1800" dirty="0">
                <a:latin typeface="Arial" panose="020B0604020202020204" pitchFamily="34" charset="0"/>
                <a:cs typeface="Arial" panose="020B0604020202020204" pitchFamily="34" charset="0"/>
              </a:rPr>
              <a:t>       the alleged act.</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spcAft>
                <a:spcPts val="0"/>
              </a:spcAft>
              <a:buClr>
                <a:srgbClr val="C00000"/>
              </a:buClr>
              <a:buSzTx/>
              <a:buAutoNum type="alphaLcPeriod" startAt="3"/>
              <a:tabLst/>
              <a:defRPr/>
            </a:pPr>
            <a:r>
              <a:rPr lang="en-US" sz="1800" b="1" u="sng" dirty="0">
                <a:latin typeface="Arial" panose="020B0604020202020204" pitchFamily="34" charset="0"/>
                <a:cs typeface="Arial" panose="020B0604020202020204" pitchFamily="34" charset="0"/>
              </a:rPr>
              <a:t>Not initiate any type of investigation.</a:t>
            </a:r>
            <a:r>
              <a:rPr lang="en-US" sz="1800" dirty="0">
                <a:latin typeface="Arial" panose="020B0604020202020204" pitchFamily="34" charset="0"/>
                <a:cs typeface="Arial" panose="020B0604020202020204" pitchFamily="34" charset="0"/>
              </a:rPr>
              <a:t>  Title IX regulations specify </a:t>
            </a:r>
          </a:p>
          <a:p>
            <a:pPr marL="0" marR="0" lvl="0" indent="0" algn="l" defTabSz="914400" rtl="0" eaLnBrk="1" fontAlgn="auto" latinLnBrk="0" hangingPunct="1">
              <a:spcAft>
                <a:spcPts val="0"/>
              </a:spcAft>
              <a:buClr>
                <a:srgbClr val="C00000"/>
              </a:buClr>
              <a:buSzTx/>
              <a:buNone/>
              <a:tabLst/>
              <a:defRPr/>
            </a:pPr>
            <a:r>
              <a:rPr lang="en-US" sz="1800" dirty="0">
                <a:latin typeface="Arial" panose="020B0604020202020204" pitchFamily="34" charset="0"/>
                <a:cs typeface="Arial" panose="020B0604020202020204" pitchFamily="34" charset="0"/>
              </a:rPr>
              <a:t>       a number of requirements regarding the conditions under which an </a:t>
            </a:r>
          </a:p>
          <a:p>
            <a:pPr marL="0" marR="0" lvl="0" indent="0" algn="l" defTabSz="914400" rtl="0" eaLnBrk="1" fontAlgn="auto" latinLnBrk="0" hangingPunct="1">
              <a:spcAft>
                <a:spcPts val="0"/>
              </a:spcAft>
              <a:buClr>
                <a:srgbClr val="C00000"/>
              </a:buClr>
              <a:buSzTx/>
              <a:buNone/>
              <a:tabLst/>
              <a:defRPr/>
            </a:pPr>
            <a:r>
              <a:rPr lang="en-US" sz="1800" dirty="0">
                <a:latin typeface="Arial" panose="020B0604020202020204" pitchFamily="34" charset="0"/>
                <a:cs typeface="Arial" panose="020B0604020202020204" pitchFamily="34" charset="0"/>
              </a:rPr>
              <a:t>       investigation can take place, the training required to conduct an</a:t>
            </a:r>
          </a:p>
          <a:p>
            <a:pPr marL="0" marR="0" lvl="0" indent="0" algn="l" defTabSz="914400" rtl="0" eaLnBrk="1" fontAlgn="auto" latinLnBrk="0" hangingPunct="1">
              <a:spcAft>
                <a:spcPts val="0"/>
              </a:spcAft>
              <a:buClr>
                <a:srgbClr val="C00000"/>
              </a:buClr>
              <a:buSzTx/>
              <a:buNone/>
              <a:tabLst/>
              <a:defRPr/>
            </a:pPr>
            <a:r>
              <a:rPr lang="en-US" sz="1800" dirty="0">
                <a:latin typeface="Arial" panose="020B0604020202020204" pitchFamily="34" charset="0"/>
                <a:cs typeface="Arial" panose="020B0604020202020204" pitchFamily="34" charset="0"/>
              </a:rPr>
              <a:t>       investigation, and the language utilized to notify the parties.  This </a:t>
            </a:r>
          </a:p>
          <a:p>
            <a:pPr marL="0" marR="0" lvl="0" indent="0" algn="l" defTabSz="914400" rtl="0" eaLnBrk="1" fontAlgn="auto" latinLnBrk="0" hangingPunct="1">
              <a:spcAft>
                <a:spcPts val="0"/>
              </a:spcAft>
              <a:buClr>
                <a:srgbClr val="C00000"/>
              </a:buClr>
              <a:buSzTx/>
              <a:buNone/>
              <a:tabLst/>
              <a:defRPr/>
            </a:pPr>
            <a:r>
              <a:rPr lang="en-US" sz="1800" dirty="0">
                <a:latin typeface="Arial" panose="020B0604020202020204" pitchFamily="34" charset="0"/>
                <a:cs typeface="Arial" panose="020B0604020202020204" pitchFamily="34" charset="0"/>
              </a:rPr>
              <a:t>       is a function of the Title IX Office and the Deputy Title IX Coordinators.</a:t>
            </a:r>
          </a:p>
        </p:txBody>
      </p:sp>
    </p:spTree>
    <p:extLst>
      <p:ext uri="{BB962C8B-B14F-4D97-AF65-F5344CB8AC3E}">
        <p14:creationId xmlns:p14="http://schemas.microsoft.com/office/powerpoint/2010/main" val="249265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049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Title ix mandatory reporting requirements</a:t>
            </a:r>
            <a:endParaRPr lang="en-US" sz="2800" dirty="0">
              <a:solidFill>
                <a:srgbClr val="C00000"/>
              </a:solidFill>
            </a:endParaRPr>
          </a:p>
        </p:txBody>
      </p:sp>
      <p:sp>
        <p:nvSpPr>
          <p:cNvPr id="3" name="Text Placeholder 2"/>
          <p:cNvSpPr>
            <a:spLocks noGrp="1"/>
          </p:cNvSpPr>
          <p:nvPr>
            <p:ph type="body" idx="1"/>
          </p:nvPr>
        </p:nvSpPr>
        <p:spPr>
          <a:xfrm>
            <a:off x="666751" y="2438400"/>
            <a:ext cx="7772398" cy="3933825"/>
          </a:xfrm>
        </p:spPr>
        <p:txBody>
          <a:bodyPr/>
          <a:lstStyle/>
          <a:p>
            <a:pPr marL="0" marR="0" lvl="0" indent="0" algn="just"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When reporting allegations of sexual misconduct and/or sex discrimination to a Title IX Coordinator or Deputy Title IX Coordinator, Mandatory Reporters must share all the information they have (who, what, where, when, how, why) regarding the alleged act, including names.	 </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b="1" u="sng" dirty="0">
                <a:latin typeface="Arial" panose="020B0604020202020204" pitchFamily="34" charset="0"/>
                <a:cs typeface="Arial" panose="020B0604020202020204" pitchFamily="34" charset="0"/>
              </a:rPr>
              <a:t>However, they should not investigate and are not required to confirm that the information is credible.</a:t>
            </a:r>
          </a:p>
        </p:txBody>
      </p:sp>
    </p:spTree>
    <p:extLst>
      <p:ext uri="{BB962C8B-B14F-4D97-AF65-F5344CB8AC3E}">
        <p14:creationId xmlns:p14="http://schemas.microsoft.com/office/powerpoint/2010/main" val="307619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4" y="8382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Title ix mandatory reporting</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what to say</a:t>
            </a:r>
            <a:endParaRPr lang="en-US" sz="2800" dirty="0">
              <a:solidFill>
                <a:srgbClr val="C00000"/>
              </a:solidFill>
            </a:endParaRPr>
          </a:p>
        </p:txBody>
      </p:sp>
      <p:sp>
        <p:nvSpPr>
          <p:cNvPr id="3" name="Text Placeholder 2"/>
          <p:cNvSpPr>
            <a:spLocks noGrp="1"/>
          </p:cNvSpPr>
          <p:nvPr>
            <p:ph type="body" idx="1"/>
          </p:nvPr>
        </p:nvSpPr>
        <p:spPr>
          <a:xfrm>
            <a:off x="619124" y="1905000"/>
            <a:ext cx="8229599" cy="4457700"/>
          </a:xfrm>
        </p:spPr>
        <p:txBody>
          <a:bodyPr/>
          <a:lstStyle/>
          <a:p>
            <a:pPr marL="0" marR="0" lvl="0" indent="0" algn="just" defTabSz="914400" rtl="0" eaLnBrk="1" fontAlgn="auto" latinLnBrk="0" hangingPunct="1">
              <a:spcAft>
                <a:spcPts val="0"/>
              </a:spcAft>
              <a:buClr>
                <a:srgbClr val="C00000"/>
              </a:buClr>
              <a:buSzTx/>
              <a:buNone/>
              <a:tabLst/>
              <a:defRPr/>
            </a:pPr>
            <a:r>
              <a:rPr lang="en-US" sz="2000" u="sng" dirty="0">
                <a:latin typeface="Arial" panose="020B0604020202020204" pitchFamily="34" charset="0"/>
                <a:cs typeface="Arial" panose="020B0604020202020204" pitchFamily="34" charset="0"/>
              </a:rPr>
              <a:t>What to say to a person who shares allegations of sexual misconduct or discrimination:  </a:t>
            </a:r>
          </a:p>
          <a:p>
            <a:pPr marL="0" marR="0" lvl="0" indent="0" algn="ctr" defTabSz="914400" rtl="0" eaLnBrk="1" fontAlgn="auto" latinLnBrk="0" hangingPunct="1">
              <a:lnSpc>
                <a:spcPts val="1000"/>
              </a:lnSpc>
              <a:spcAft>
                <a:spcPts val="0"/>
              </a:spcAft>
              <a:buClr>
                <a:srgbClr val="C00000"/>
              </a:buClr>
              <a:buSzTx/>
              <a:buNone/>
              <a:tabLst/>
              <a:defRPr/>
            </a:pPr>
            <a:endParaRPr lang="en-US" sz="2000" dirty="0">
              <a:latin typeface="Arial" panose="020B0604020202020204" pitchFamily="34" charset="0"/>
              <a:cs typeface="Arial" panose="020B0604020202020204" pitchFamily="34" charset="0"/>
            </a:endParaRPr>
          </a:p>
          <a:p>
            <a:pPr marL="0" marR="0" lvl="0" indent="0" algn="just" defTabSz="914400" rtl="0" eaLnBrk="1" fontAlgn="auto" latinLnBrk="0" hangingPunct="1">
              <a:spcAft>
                <a:spcPts val="0"/>
              </a:spcAft>
              <a:buClr>
                <a:srgbClr val="C00000"/>
              </a:buClr>
              <a:buSzTx/>
              <a:buNone/>
              <a:tabLst/>
              <a:defRPr/>
            </a:pPr>
            <a:endParaRPr lang="en-US" sz="2000" dirty="0">
              <a:latin typeface="Arial" panose="020B0604020202020204" pitchFamily="34" charset="0"/>
              <a:cs typeface="Arial" panose="020B0604020202020204" pitchFamily="34" charset="0"/>
            </a:endParaRP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“At UofL we take sexual misconduct, sexual assault, dating violence, domestic violence, stalking, and all forms of sex discrimination seriously and are very concerned if this happens to someone in our community. </a:t>
            </a:r>
          </a:p>
          <a:p>
            <a:pPr marL="0" marR="0" lvl="0" indent="0" algn="ctr" defTabSz="914400" rtl="0" eaLnBrk="1" fontAlgn="auto" latinLnBrk="0" hangingPunct="1">
              <a:lnSpc>
                <a:spcPts val="1000"/>
              </a:lnSpc>
              <a:spcAft>
                <a:spcPts val="0"/>
              </a:spcAft>
              <a:buClr>
                <a:srgbClr val="C00000"/>
              </a:buClr>
              <a:buSzTx/>
              <a:buNone/>
              <a:tabLst/>
              <a:defRPr/>
            </a:pPr>
            <a:endParaRPr lang="en-US" sz="2000" dirty="0">
              <a:latin typeface="Arial" panose="020B0604020202020204" pitchFamily="34" charset="0"/>
              <a:cs typeface="Arial" panose="020B0604020202020204" pitchFamily="34" charset="0"/>
            </a:endParaRPr>
          </a:p>
          <a:p>
            <a:pPr marL="0" marR="0" lvl="0" indent="0" algn="ctr" defTabSz="914400" rtl="0" eaLnBrk="1" fontAlgn="auto" latinLnBrk="0" hangingPunct="1">
              <a:spcAft>
                <a:spcPts val="0"/>
              </a:spcAft>
              <a:buClr>
                <a:srgbClr val="C00000"/>
              </a:buClr>
              <a:buSzTx/>
              <a:buNone/>
              <a:tabLst/>
              <a:defRPr/>
            </a:pPr>
            <a:r>
              <a:rPr lang="en-US" sz="2000" dirty="0">
                <a:latin typeface="Arial" panose="020B0604020202020204" pitchFamily="34" charset="0"/>
                <a:cs typeface="Arial" panose="020B0604020202020204" pitchFamily="34" charset="0"/>
              </a:rPr>
              <a:t>As an employee of the University I have an obligation to inform the Title IX Coordinator or a Deputy Title IX Coordinator about an incident like this. There are campus resources in this brochure that can provide confidential support and discuss options with you (or an alleged victim).”</a:t>
            </a:r>
          </a:p>
        </p:txBody>
      </p:sp>
    </p:spTree>
    <p:extLst>
      <p:ext uri="{BB962C8B-B14F-4D97-AF65-F5344CB8AC3E}">
        <p14:creationId xmlns:p14="http://schemas.microsoft.com/office/powerpoint/2010/main" val="44232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11430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Officials with the </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authority to act</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endParaRPr lang="en-US" sz="2800" dirty="0">
              <a:solidFill>
                <a:srgbClr val="C00000"/>
              </a:solidFill>
            </a:endParaRPr>
          </a:p>
        </p:txBody>
      </p:sp>
      <p:sp>
        <p:nvSpPr>
          <p:cNvPr id="3" name="Text Placeholder 2"/>
          <p:cNvSpPr>
            <a:spLocks noGrp="1"/>
          </p:cNvSpPr>
          <p:nvPr>
            <p:ph type="body" idx="1"/>
          </p:nvPr>
        </p:nvSpPr>
        <p:spPr>
          <a:xfrm>
            <a:off x="457200" y="2305050"/>
            <a:ext cx="8229600" cy="4648200"/>
          </a:xfrm>
        </p:spPr>
        <p:txBody>
          <a:bodyPr/>
          <a:lstStyle/>
          <a:p>
            <a:pPr marL="0" marR="0" lvl="0" indent="0" algn="just" defTabSz="914400" rtl="0" eaLnBrk="1" fontAlgn="auto" latinLnBrk="0" hangingPunct="1">
              <a:spcAft>
                <a:spcPts val="0"/>
              </a:spcAft>
              <a:buClr>
                <a:srgbClr val="C00000"/>
              </a:buClr>
              <a:buSzTx/>
              <a:buNone/>
              <a:tabLst/>
              <a:defRPr/>
            </a:pPr>
            <a:r>
              <a:rPr lang="en-US" sz="2800" dirty="0">
                <a:latin typeface="Arial" panose="020B0604020202020204" pitchFamily="34" charset="0"/>
                <a:cs typeface="Arial" panose="020B0604020202020204" pitchFamily="34" charset="0"/>
              </a:rPr>
              <a:t>The Title IX Coordinator and Deputy Title IX Coordinators are officials with authority to act. </a:t>
            </a:r>
          </a:p>
          <a:p>
            <a:pPr marL="0" marR="0" lvl="0" indent="0" algn="just" defTabSz="914400" rtl="0" eaLnBrk="1" fontAlgn="auto" latinLnBrk="0" hangingPunct="1">
              <a:spcAft>
                <a:spcPts val="0"/>
              </a:spcAft>
              <a:buClr>
                <a:srgbClr val="C00000"/>
              </a:buClr>
              <a:buSzTx/>
              <a:buNone/>
              <a:tabLst/>
              <a:defRPr/>
            </a:pPr>
            <a:endParaRPr lang="en-US" sz="2800" dirty="0">
              <a:latin typeface="Arial" panose="020B0604020202020204" pitchFamily="34" charset="0"/>
              <a:cs typeface="Arial" panose="020B0604020202020204" pitchFamily="34" charset="0"/>
            </a:endParaRPr>
          </a:p>
          <a:p>
            <a:pPr marL="0" marR="0" lvl="0" indent="0" algn="just" defTabSz="914400" rtl="0" eaLnBrk="1" fontAlgn="auto" latinLnBrk="0" hangingPunct="1">
              <a:spcAft>
                <a:spcPts val="0"/>
              </a:spcAft>
              <a:buClr>
                <a:srgbClr val="C00000"/>
              </a:buClr>
              <a:buSzTx/>
              <a:buNone/>
              <a:tabLst/>
              <a:defRPr/>
            </a:pPr>
            <a:r>
              <a:rPr lang="en-US" sz="2800" dirty="0">
                <a:latin typeface="Arial" panose="020B0604020202020204" pitchFamily="34" charset="0"/>
                <a:cs typeface="Arial" panose="020B0604020202020204" pitchFamily="34" charset="0"/>
              </a:rPr>
              <a:t>Officials with authority to act are those who have  the authority to institute corrective measures on behalf of the University and they have an obligation to promptly respond once notified of allegations of sexual misconduct.</a:t>
            </a:r>
          </a:p>
        </p:txBody>
      </p:sp>
    </p:spTree>
    <p:extLst>
      <p:ext uri="{BB962C8B-B14F-4D97-AF65-F5344CB8AC3E}">
        <p14:creationId xmlns:p14="http://schemas.microsoft.com/office/powerpoint/2010/main" val="247821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381000"/>
            <a:ext cx="7996237" cy="2286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Officials with the </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authority to act</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br>
              <a:rPr kumimoji="0" lang="en-US" sz="1200" b="0" i="0" u="none" strike="noStrike" kern="1200" cap="all" spc="0" normalizeH="0" baseline="0" noProof="0" dirty="0">
                <a:ln>
                  <a:noFill/>
                </a:ln>
                <a:effectLst/>
                <a:uLnTx/>
                <a:uFillTx/>
                <a:latin typeface="Arial Black" panose="020B0A04020102020204" pitchFamily="34" charset="0"/>
                <a:ea typeface="+mj-ea"/>
                <a:cs typeface="+mj-cs"/>
              </a:rPr>
            </a:br>
            <a:br>
              <a:rPr kumimoji="0" lang="en-US" sz="1200" b="0" i="0" u="none" strike="noStrike" kern="1200" cap="all" spc="0" normalizeH="0" baseline="0" noProof="0" dirty="0">
                <a:ln>
                  <a:noFill/>
                </a:ln>
                <a:effectLst/>
                <a:uLnTx/>
                <a:uFillTx/>
                <a:latin typeface="Arial Black" panose="020B0A04020102020204" pitchFamily="34" charset="0"/>
                <a:ea typeface="+mj-ea"/>
                <a:cs typeface="+mj-cs"/>
              </a:rPr>
            </a:br>
            <a:r>
              <a:rPr kumimoji="0" lang="en-US" sz="1200" b="0" i="0" u="none" strike="noStrike" kern="1200" cap="all" spc="0" normalizeH="0" baseline="0" noProof="0" dirty="0">
                <a:ln>
                  <a:noFill/>
                </a:ln>
                <a:solidFill>
                  <a:srgbClr val="AD1500"/>
                </a:solidFill>
                <a:effectLst/>
                <a:uLnTx/>
                <a:uFillTx/>
                <a:latin typeface="Arial Black" panose="020B0A04020102020204" pitchFamily="34" charset="0"/>
                <a:ea typeface="+mj-ea"/>
                <a:cs typeface="+mj-cs"/>
              </a:rPr>
              <a:t>dr. David w. </a:t>
            </a:r>
            <a:r>
              <a:rPr kumimoji="0" lang="en-US" sz="1200" b="0" i="0" u="none" strike="noStrike" kern="1200" cap="all" spc="0" normalizeH="0" baseline="0" noProof="0" dirty="0" err="1">
                <a:ln>
                  <a:noFill/>
                </a:ln>
                <a:solidFill>
                  <a:srgbClr val="AD1500"/>
                </a:solidFill>
                <a:effectLst/>
                <a:uLnTx/>
                <a:uFillTx/>
                <a:latin typeface="Arial Black" panose="020B0A04020102020204" pitchFamily="34" charset="0"/>
                <a:ea typeface="+mj-ea"/>
                <a:cs typeface="+mj-cs"/>
              </a:rPr>
              <a:t>parrott</a:t>
            </a:r>
            <a:r>
              <a:rPr kumimoji="0" lang="en-US" sz="1200" b="0" i="0" u="none" strike="noStrike" kern="1200" cap="all" spc="0" normalizeH="0" baseline="0" noProof="0" dirty="0">
                <a:ln>
                  <a:noFill/>
                </a:ln>
                <a:solidFill>
                  <a:srgbClr val="AD1500"/>
                </a:solidFill>
                <a:effectLst/>
                <a:uLnTx/>
                <a:uFillTx/>
                <a:latin typeface="Arial Black" panose="020B0A04020102020204" pitchFamily="34" charset="0"/>
                <a:ea typeface="+mj-ea"/>
                <a:cs typeface="+mj-cs"/>
              </a:rPr>
              <a:t>, title ix coordinator</a:t>
            </a:r>
            <a:br>
              <a:rPr kumimoji="0" lang="en-US" sz="12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12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hlinkClick r:id="rId2"/>
              </a:rPr>
              <a:t>David.parrott@louisville.edu</a:t>
            </a:r>
            <a:r>
              <a:rPr kumimoji="0" lang="en-US" sz="12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	</a:t>
            </a:r>
            <a:br>
              <a:rPr kumimoji="0" lang="en-US" sz="12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br>
              <a:rPr kumimoji="0" lang="en-US" sz="12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12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Sarah G. Mudd, Assistant Title IX Coordinator</a:t>
            </a:r>
            <a:br>
              <a:rPr kumimoji="0" lang="en-US" sz="12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12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hlinkClick r:id="rId3"/>
              </a:rPr>
              <a:t>SARAH.MUDD@LOUISVILLE.EDU</a:t>
            </a:r>
            <a:r>
              <a:rPr kumimoji="0" lang="en-US" sz="12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	</a:t>
            </a:r>
            <a:endParaRPr lang="en-US" sz="1200" dirty="0">
              <a:solidFill>
                <a:srgbClr val="C00000"/>
              </a:solidFill>
            </a:endParaRPr>
          </a:p>
        </p:txBody>
      </p:sp>
      <p:sp>
        <p:nvSpPr>
          <p:cNvPr id="3" name="Text Placeholder 2"/>
          <p:cNvSpPr>
            <a:spLocks noGrp="1"/>
          </p:cNvSpPr>
          <p:nvPr>
            <p:ph type="body" idx="1"/>
          </p:nvPr>
        </p:nvSpPr>
        <p:spPr>
          <a:xfrm>
            <a:off x="661988" y="2667000"/>
            <a:ext cx="8077199" cy="3352800"/>
          </a:xfrm>
        </p:spPr>
        <p:txBody>
          <a:bodyPr numCol="3"/>
          <a:lstStyle/>
          <a:p>
            <a:pPr marL="0" marR="0" lvl="0" indent="0" algn="l" defTabSz="914400" rtl="0" eaLnBrk="1" fontAlgn="auto" latinLnBrk="0" hangingPunct="1">
              <a:lnSpc>
                <a:spcPct val="90000"/>
              </a:lnSpc>
              <a:spcBef>
                <a:spcPts val="1000"/>
              </a:spcBef>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For complaints against</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UofL students:</a:t>
            </a: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Dr. Angela B. Taylor</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Assistant Dean of Students</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Dean of Students Suite </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SAC W301</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2100 S. Floyd Street</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Louisville, KY 40208</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502-852-5787</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hlinkClick r:id="rId4"/>
              </a:rPr>
              <a:t>angela.taylor@louisville.edu</a:t>
            </a: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For complaints against</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UofL employees:</a:t>
            </a: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Donna Ernst</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Asst. Director Employee Relations</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Human Resources</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1980 Arthur Street</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Louisville, KY 40208</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502-852-6538</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hlinkClick r:id="rId5"/>
              </a:rPr>
              <a:t>donna.ernst@louisville.edu</a:t>
            </a:r>
            <a:r>
              <a:rPr lang="en-US" sz="1400" dirty="0">
                <a:latin typeface="Arial" panose="020B0604020202020204" pitchFamily="34" charset="0"/>
                <a:cs typeface="Arial" panose="020B0604020202020204" pitchFamily="34" charset="0"/>
              </a:rPr>
              <a:t>	</a:t>
            </a: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For complaints against persons</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not affiliated with UofL:</a:t>
            </a: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Lt. Oscar G. Chavez</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Compliance External Support</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UofL Police Department</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2126 S. Floyd Street, </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Suite 100</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Louisville, KY 40208</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502-852-7233</a:t>
            </a: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hlinkClick r:id="rId6"/>
              </a:rPr>
              <a:t>oscar.chavez@louisville.edu</a:t>
            </a:r>
            <a:r>
              <a:rPr lang="en-US" sz="1400" dirty="0">
                <a:latin typeface="Arial" panose="020B0604020202020204" pitchFamily="34" charset="0"/>
                <a:cs typeface="Arial" panose="020B0604020202020204" pitchFamily="34" charset="0"/>
              </a:rPr>
              <a:t>	</a:t>
            </a: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	</a:t>
            </a:r>
          </a:p>
          <a:p>
            <a:pPr marL="0" marR="0" lvl="0" indent="0" algn="l" defTabSz="914400" rtl="0" eaLnBrk="1" fontAlgn="auto" latinLnBrk="0" hangingPunct="1">
              <a:spcAft>
                <a:spcPts val="0"/>
              </a:spcAft>
              <a:buClr>
                <a:srgbClr val="C00000"/>
              </a:buClr>
              <a:buSz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spcAft>
                <a:spcPts val="0"/>
              </a:spcAft>
              <a:buClr>
                <a:srgbClr val="C00000"/>
              </a:buClr>
              <a:buSzTx/>
              <a:buNone/>
              <a:tabLst/>
              <a:defRPr/>
            </a:pP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136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4000">
              <a:schemeClr val="bg1"/>
            </a:gs>
            <a:gs pos="100000">
              <a:srgbClr val="B2B2B2"/>
            </a:gs>
          </a:gsLst>
          <a:lin ang="5400000" scaled="0"/>
        </a:gradFill>
        <a:effectLst/>
      </p:bgPr>
    </p:bg>
    <p:spTree>
      <p:nvGrpSpPr>
        <p:cNvPr id="1" name="Shape 634"/>
        <p:cNvGrpSpPr/>
        <p:nvPr/>
      </p:nvGrpSpPr>
      <p:grpSpPr>
        <a:xfrm>
          <a:off x="0" y="0"/>
          <a:ext cx="0" cy="0"/>
          <a:chOff x="0" y="0"/>
          <a:chExt cx="0" cy="0"/>
        </a:xfrm>
      </p:grpSpPr>
      <p:sp>
        <p:nvSpPr>
          <p:cNvPr id="3" name="Title 2">
            <a:extLst>
              <a:ext uri="{FF2B5EF4-FFF2-40B4-BE49-F238E27FC236}">
                <a16:creationId xmlns:a16="http://schemas.microsoft.com/office/drawing/2014/main" id="{9E17C8DA-97F8-451A-8DE9-DFEA816F0BAA}"/>
              </a:ext>
            </a:extLst>
          </p:cNvPr>
          <p:cNvSpPr>
            <a:spLocks noGrp="1"/>
          </p:cNvSpPr>
          <p:nvPr>
            <p:ph type="title" idx="4294967295"/>
          </p:nvPr>
        </p:nvSpPr>
        <p:spPr>
          <a:xfrm>
            <a:off x="1582366" y="619328"/>
            <a:ext cx="7046068" cy="1232263"/>
          </a:xfrm>
          <a:prstGeom prst="rect">
            <a:avLst/>
          </a:prstGeom>
        </p:spPr>
        <p:txBody>
          <a:bodyPr/>
          <a:lstStyle/>
          <a:p>
            <a:r>
              <a:rPr lang="en-US" sz="2400" b="0" i="0" kern="1200" cap="all" spc="0" baseline="0" dirty="0">
                <a:ln>
                  <a:noFill/>
                </a:ln>
                <a:solidFill>
                  <a:srgbClr val="B80E0F"/>
                </a:solidFill>
                <a:effectLst/>
                <a:latin typeface="Arial Black" panose="020B0A04020102020204" pitchFamily="34" charset="0"/>
                <a:ea typeface="Arial" panose="020B0604020202020204" pitchFamily="34" charset="0"/>
                <a:cs typeface="Arial" panose="020B0604020202020204" pitchFamily="34" charset="0"/>
              </a:rPr>
              <a:t>required syllabus statement</a:t>
            </a:r>
            <a:endParaRPr lang="en-US" dirty="0"/>
          </a:p>
        </p:txBody>
      </p:sp>
      <p:sp>
        <p:nvSpPr>
          <p:cNvPr id="6" name="Content Placeholder 2"/>
          <p:cNvSpPr txBox="1">
            <a:spLocks/>
          </p:cNvSpPr>
          <p:nvPr/>
        </p:nvSpPr>
        <p:spPr>
          <a:xfrm>
            <a:off x="762000" y="1828800"/>
            <a:ext cx="7467600" cy="4114800"/>
          </a:xfrm>
          <a:prstGeom prst="rect">
            <a:avLst/>
          </a:prstGeom>
          <a:noFill/>
          <a:ln>
            <a:noFill/>
          </a:ln>
        </p:spPr>
        <p:txBody>
          <a:bodyPr lIns="91425" tIns="91425" rIns="91425" bIns="91425" anchor="t" anchorCtr="0">
            <a:normAutofit fontScale="25000" lnSpcReduction="20000"/>
          </a:bodyPr>
          <a:lstStyle>
            <a:lvl1pPr marL="34290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pPr marL="0" lvl="0" indent="0">
              <a:buSzPct val="25000"/>
              <a:buNone/>
            </a:pPr>
            <a:endParaRPr lang="en-US" sz="6400" dirty="0">
              <a:solidFill>
                <a:prstClr val="black"/>
              </a:solidFill>
              <a:latin typeface="Arial" panose="020B0604020202020204" pitchFamily="34" charset="0"/>
              <a:ea typeface="+mj-ea"/>
              <a:cs typeface="Arial" panose="020B0604020202020204" pitchFamily="34" charset="0"/>
            </a:endParaRPr>
          </a:p>
          <a:p>
            <a:pPr marL="0" lvl="0" indent="0">
              <a:buSzPct val="25000"/>
              <a:buNone/>
            </a:pPr>
            <a:r>
              <a:rPr lang="en-US" sz="6400" u="sng" dirty="0">
                <a:solidFill>
                  <a:prstClr val="black"/>
                </a:solidFill>
                <a:latin typeface="Arial" panose="020B0604020202020204" pitchFamily="34" charset="0"/>
                <a:ea typeface="+mj-ea"/>
                <a:cs typeface="Arial" panose="020B0604020202020204" pitchFamily="34" charset="0"/>
              </a:rPr>
              <a:t>Effective July 1, 2015, all syllabi must include the following Title IX statement:</a:t>
            </a:r>
          </a:p>
          <a:p>
            <a:pPr marL="0" lvl="0" indent="0">
              <a:buSzPct val="25000"/>
              <a:buNone/>
            </a:pPr>
            <a:br>
              <a:rPr lang="en-US" sz="7200" dirty="0">
                <a:solidFill>
                  <a:prstClr val="black"/>
                </a:solidFill>
                <a:latin typeface="Arial" panose="020B0604020202020204" pitchFamily="34" charset="0"/>
                <a:ea typeface="+mj-ea"/>
                <a:cs typeface="Arial" panose="020B0604020202020204" pitchFamily="34" charset="0"/>
              </a:rPr>
            </a:br>
            <a:r>
              <a:rPr lang="en-US" sz="6400" dirty="0">
                <a:solidFill>
                  <a:prstClr val="black"/>
                </a:solidFill>
                <a:latin typeface="Arial" panose="020B0604020202020204" pitchFamily="34" charset="0"/>
                <a:ea typeface="+mj-ea"/>
                <a:cs typeface="Arial" panose="020B0604020202020204" pitchFamily="34" charset="0"/>
              </a:rPr>
              <a:t>Sexual misconduct (including sexual harassment, sexual assault, and any  </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other nonconsensual behavior of a sexual nature) and sex discrimination</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violate University policies. Students experiencing such behavior may obtain</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confidential support from the PEACC Program (852- 2663), Counseling</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Center (852-6585), and Campus Health Services (852-6479). </a:t>
            </a:r>
          </a:p>
          <a:p>
            <a:pPr marL="0" lvl="0" indent="0">
              <a:buSzPct val="25000"/>
              <a:buNone/>
            </a:pPr>
            <a:br>
              <a:rPr lang="en-US" sz="6400" dirty="0">
                <a:solidFill>
                  <a:prstClr val="black"/>
                </a:solidFill>
                <a:latin typeface="Arial" panose="020B0604020202020204" pitchFamily="34" charset="0"/>
                <a:ea typeface="+mj-ea"/>
                <a:cs typeface="Arial" panose="020B0604020202020204" pitchFamily="34" charset="0"/>
              </a:rPr>
            </a:br>
            <a:r>
              <a:rPr lang="en-US" sz="6400" dirty="0">
                <a:solidFill>
                  <a:prstClr val="black"/>
                </a:solidFill>
                <a:latin typeface="Arial" panose="020B0604020202020204" pitchFamily="34" charset="0"/>
                <a:ea typeface="+mj-ea"/>
                <a:cs typeface="Arial" panose="020B0604020202020204" pitchFamily="34" charset="0"/>
              </a:rPr>
              <a:t>To report sexual misconduct or sex discrimination, contact the Dean of Students </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(852-5787) or University of Louisville Police (852-6111).  Disclosure to University </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faculty or instructors of sexual misconduct, domestic violence, dating violence, or </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sex discrimination occurring on campus, in a University-sponsored program, or </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involving a campus visitor or University student or employee (whether current or </a:t>
            </a:r>
          </a:p>
          <a:p>
            <a:pPr marL="0" lvl="0" indent="0">
              <a:buSzPct val="25000"/>
              <a:buNone/>
            </a:pPr>
            <a:r>
              <a:rPr lang="en-US" sz="6400" dirty="0">
                <a:solidFill>
                  <a:prstClr val="black"/>
                </a:solidFill>
                <a:latin typeface="Arial" panose="020B0604020202020204" pitchFamily="34" charset="0"/>
                <a:ea typeface="+mj-ea"/>
                <a:cs typeface="Arial" panose="020B0604020202020204" pitchFamily="34" charset="0"/>
              </a:rPr>
              <a:t>former) is not  confidential under Title IX. Faculty and instructors must forward such reports including names and circumstances, to the University’s Title IX officer. </a:t>
            </a:r>
          </a:p>
          <a:p>
            <a:pPr marL="0" lvl="0" indent="0" algn="ctr">
              <a:buSzPct val="25000"/>
              <a:buNone/>
            </a:pPr>
            <a:r>
              <a:rPr lang="en-US" sz="1400" dirty="0">
                <a:solidFill>
                  <a:prstClr val="black"/>
                </a:solidFill>
                <a:latin typeface="Helvetica Neue Bold Condensed"/>
                <a:ea typeface="+mj-ea"/>
              </a:rPr>
              <a:t>    </a:t>
            </a:r>
            <a:br>
              <a:rPr lang="en-US" sz="1400" dirty="0">
                <a:solidFill>
                  <a:prstClr val="black"/>
                </a:solidFill>
                <a:latin typeface="Helvetica Neue Bold Condensed"/>
                <a:ea typeface="+mj-ea"/>
              </a:rPr>
            </a:br>
            <a:br>
              <a:rPr lang="en-US" sz="1400" dirty="0">
                <a:solidFill>
                  <a:prstClr val="black"/>
                </a:solidFill>
                <a:latin typeface="Helvetica Neue Bold Condensed"/>
                <a:ea typeface="+mj-ea"/>
              </a:rPr>
            </a:br>
            <a:r>
              <a:rPr lang="en-US" sz="1400" dirty="0">
                <a:solidFill>
                  <a:prstClr val="black"/>
                </a:solidFill>
                <a:latin typeface="Helvetica Neue Bold Condensed"/>
                <a:ea typeface="+mj-ea"/>
              </a:rPr>
              <a:t>   </a:t>
            </a:r>
            <a:br>
              <a:rPr lang="en-US" sz="1400" dirty="0">
                <a:solidFill>
                  <a:prstClr val="black"/>
                </a:solidFill>
                <a:latin typeface="Helvetica Neue Bold Condensed"/>
                <a:ea typeface="+mj-ea"/>
              </a:rPr>
            </a:br>
            <a:br>
              <a:rPr lang="en-US" dirty="0">
                <a:solidFill>
                  <a:prstClr val="black"/>
                </a:solidFill>
                <a:latin typeface="Helvetica Neue Bold Condensed"/>
                <a:ea typeface="+mj-ea"/>
              </a:rPr>
            </a:br>
            <a:br>
              <a:rPr lang="en-US" sz="1400" dirty="0">
                <a:solidFill>
                  <a:prstClr val="black"/>
                </a:solidFill>
                <a:latin typeface="Helvetica Neue Bold Condensed"/>
                <a:ea typeface="+mj-ea"/>
              </a:rPr>
            </a:br>
            <a:endParaRPr lang="en-US" sz="2400" u="sng" dirty="0">
              <a:solidFill>
                <a:srgbClr val="009ED6"/>
              </a:solidFill>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4000">
              <a:schemeClr val="bg1"/>
            </a:gs>
            <a:gs pos="100000">
              <a:srgbClr val="B2B2B2"/>
            </a:gs>
          </a:gsLst>
          <a:lin ang="5400000" scaled="0"/>
        </a:gradFill>
        <a:effectLst/>
      </p:bgPr>
    </p:bg>
    <p:spTree>
      <p:nvGrpSpPr>
        <p:cNvPr id="1" name="Shape 634"/>
        <p:cNvGrpSpPr/>
        <p:nvPr/>
      </p:nvGrpSpPr>
      <p:grpSpPr>
        <a:xfrm>
          <a:off x="0" y="0"/>
          <a:ext cx="0" cy="0"/>
          <a:chOff x="0" y="0"/>
          <a:chExt cx="0" cy="0"/>
        </a:xfrm>
      </p:grpSpPr>
      <p:sp>
        <p:nvSpPr>
          <p:cNvPr id="3" name="Title 2">
            <a:extLst>
              <a:ext uri="{FF2B5EF4-FFF2-40B4-BE49-F238E27FC236}">
                <a16:creationId xmlns:a16="http://schemas.microsoft.com/office/drawing/2014/main" id="{E3F7DE7E-1F21-484F-8E5F-A60E64CF6D5F}"/>
              </a:ext>
            </a:extLst>
          </p:cNvPr>
          <p:cNvSpPr>
            <a:spLocks noGrp="1"/>
          </p:cNvSpPr>
          <p:nvPr>
            <p:ph type="title" idx="4294967295"/>
          </p:nvPr>
        </p:nvSpPr>
        <p:spPr>
          <a:xfrm>
            <a:off x="628650" y="365125"/>
            <a:ext cx="7886700" cy="1325563"/>
          </a:xfrm>
          <a:prstGeom prst="rect">
            <a:avLst/>
          </a:prstGeom>
        </p:spPr>
        <p:txBody>
          <a:bodyPr/>
          <a:lstStyle/>
          <a:p>
            <a:r>
              <a:rPr lang="en-US" b="1" dirty="0">
                <a:solidFill>
                  <a:srgbClr val="AD1500"/>
                </a:solidFill>
              </a:rPr>
              <a:t>Non</a:t>
            </a:r>
            <a:r>
              <a:rPr lang="en-US" b="1" baseline="0" dirty="0">
                <a:solidFill>
                  <a:srgbClr val="AD1500"/>
                </a:solidFill>
              </a:rPr>
              <a:t>-Retaliation Policy</a:t>
            </a:r>
            <a:endParaRPr lang="en-US" b="1" dirty="0">
              <a:solidFill>
                <a:srgbClr val="AD1500"/>
              </a:solidFill>
            </a:endParaRPr>
          </a:p>
        </p:txBody>
      </p:sp>
      <p:sp>
        <p:nvSpPr>
          <p:cNvPr id="6" name="Content Placeholder 2"/>
          <p:cNvSpPr txBox="1">
            <a:spLocks/>
          </p:cNvSpPr>
          <p:nvPr/>
        </p:nvSpPr>
        <p:spPr>
          <a:xfrm>
            <a:off x="688683" y="1929881"/>
            <a:ext cx="8147057" cy="4026782"/>
          </a:xfrm>
          <a:prstGeom prst="rect">
            <a:avLst/>
          </a:prstGeom>
          <a:noFill/>
          <a:ln>
            <a:noFill/>
          </a:ln>
        </p:spPr>
        <p:txBody>
          <a:bodyPr lIns="91425" tIns="91425" rIns="91425" bIns="91425" anchor="t" anchorCtr="0">
            <a:normAutofit lnSpcReduction="10000"/>
          </a:bodyPr>
          <a:lstStyle>
            <a:lvl1pPr marL="34290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pPr marL="0" lvl="0" indent="0" algn="ctr">
              <a:buSzPct val="25000"/>
              <a:buNone/>
            </a:pPr>
            <a:r>
              <a:rPr lang="en-US" sz="2800" dirty="0">
                <a:solidFill>
                  <a:prstClr val="black"/>
                </a:solidFill>
                <a:latin typeface="Arial" panose="020B0604020202020204" pitchFamily="34" charset="0"/>
                <a:ea typeface="+mj-ea"/>
                <a:cs typeface="Arial" panose="020B0604020202020204" pitchFamily="34" charset="0"/>
              </a:rPr>
              <a:t>The purpose of the Non-Retaliation/Non-Retribution Policy is to encourage and enable good-faith reports by University employees of observed or suspected misconduct or noncompliance with law or with University policies and procedures without fear of retaliation or retribution.</a:t>
            </a:r>
          </a:p>
          <a:p>
            <a:pPr marL="0" lvl="0" indent="0" algn="ctr">
              <a:buSzPct val="25000"/>
              <a:buNone/>
            </a:pPr>
            <a:endParaRPr lang="en-US" sz="2800" dirty="0">
              <a:solidFill>
                <a:prstClr val="black"/>
              </a:solidFill>
              <a:latin typeface="Arial" panose="020B0604020202020204" pitchFamily="34" charset="0"/>
              <a:ea typeface="+mj-ea"/>
              <a:cs typeface="Arial" panose="020B0604020202020204" pitchFamily="34" charset="0"/>
            </a:endParaRPr>
          </a:p>
          <a:p>
            <a:pPr marL="0" lvl="0" indent="0" algn="ctr">
              <a:buSzPct val="25000"/>
              <a:buNone/>
            </a:pPr>
            <a:r>
              <a:rPr lang="en-US" sz="1900" dirty="0">
                <a:solidFill>
                  <a:prstClr val="black"/>
                </a:solidFill>
                <a:latin typeface="Arial" panose="020B0604020202020204" pitchFamily="34" charset="0"/>
                <a:ea typeface="+mj-ea"/>
                <a:cs typeface="Arial" panose="020B0604020202020204" pitchFamily="34" charset="0"/>
                <a:hlinkClick r:id="rId3"/>
              </a:rPr>
              <a:t>https://louisville.edu/policies/policies-and-procedures/pageholder/pol-duty-to-report-and-non-retaliation</a:t>
            </a:r>
            <a:r>
              <a:rPr lang="en-US" sz="2800" dirty="0">
                <a:solidFill>
                  <a:prstClr val="black"/>
                </a:solidFill>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98116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0"/>
            <a:ext cx="8455267" cy="1181100"/>
          </a:xfrm>
        </p:spPr>
        <p:txBody>
          <a:bodyPr/>
          <a:lstStyle/>
          <a:p>
            <a:pPr algn="ct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Other applicable law </a:t>
            </a:r>
            <a:endParaRPr lang="en-US" sz="3600" dirty="0">
              <a:solidFill>
                <a:srgbClr val="C00000"/>
              </a:solidFill>
            </a:endParaRPr>
          </a:p>
        </p:txBody>
      </p:sp>
      <p:sp>
        <p:nvSpPr>
          <p:cNvPr id="3" name="Text Placeholder 2"/>
          <p:cNvSpPr>
            <a:spLocks noGrp="1"/>
          </p:cNvSpPr>
          <p:nvPr>
            <p:ph type="body" idx="1"/>
          </p:nvPr>
        </p:nvSpPr>
        <p:spPr>
          <a:xfrm>
            <a:off x="608133" y="2133600"/>
            <a:ext cx="8000999" cy="3607775"/>
          </a:xfrm>
        </p:spPr>
        <p:txBody>
          <a:bodyPr/>
          <a:lstStyle/>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Kentucky law requires that any person who suspects that a minor child (under 18) is the victim of abuse or neglect must immediately contact a local law enforcement agency or other agency authorized by statute KRS 620.030. </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The University Police Department (852-6111) constitutes a local law enforcement agency for purposes of Kentucky’s mandatory reporting law for child abuse and neglect. Failure to report suspected abuse may result in criminal charges and/or disciplinary action.</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66177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This is the official name of the Federal Statute when signed into law in 1972 by President Richard M. Nixon"/>
          <p:cNvSpPr txBox="1">
            <a:spLocks/>
          </p:cNvSpPr>
          <p:nvPr/>
        </p:nvSpPr>
        <p:spPr>
          <a:xfrm>
            <a:off x="304801" y="838200"/>
            <a:ext cx="8077200" cy="1600200"/>
          </a:xfrm>
          <a:prstGeom prst="rect">
            <a:avLst/>
          </a:prstGeom>
          <a:noFill/>
          <a:ln>
            <a:noFill/>
          </a:ln>
        </p:spPr>
        <p:txBody>
          <a:bodyPr lIns="91425" tIns="91425" rIns="91425" bIns="91425" anchor="ctr" anchorCtr="0"/>
          <a:lstStyle>
            <a:lvl1pPr algn="l" defTabSz="457200" rtl="0" eaLnBrk="1" latinLnBrk="0" hangingPunct="1">
              <a:spcBef>
                <a:spcPts val="0"/>
              </a:spcBef>
              <a:buNone/>
              <a:defRPr sz="4400" kern="1200">
                <a:solidFill>
                  <a:schemeClr val="tx1"/>
                </a:solidFill>
                <a:latin typeface="+mj-lt"/>
                <a:ea typeface="+mj-ea"/>
                <a:cs typeface="+mj-cs"/>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algn="ctr"/>
            <a:endParaRPr lang="en-US" sz="2800" b="1" dirty="0">
              <a:solidFill>
                <a:srgbClr val="C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762000" y="2438400"/>
            <a:ext cx="7772400" cy="3429000"/>
          </a:xfrm>
          <a:prstGeom prst="rect">
            <a:avLst/>
          </a:prstGeom>
          <a:noFill/>
          <a:ln>
            <a:noFill/>
          </a:ln>
        </p:spPr>
        <p:txBody>
          <a:bodyPr lIns="91425" tIns="91425" rIns="91425" bIns="91425" anchor="t" anchorCtr="0">
            <a:normAutofit/>
          </a:bodyPr>
          <a:lstStyle>
            <a:lvl1pPr marL="34290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person in the United States shall, on the basis of sex, be excluded from participation in, be denied the benefits of, or be subjected to discrimination under any education program or activity receiving federal financial assistance.</a:t>
            </a:r>
          </a:p>
          <a:p>
            <a:pPr marL="0" marR="0" lvl="0" indent="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U.S.C. § 1681 et </a:t>
            </a:r>
            <a:r>
              <a:rPr kumimoji="0" 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seq</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US" sz="2400" dirty="0"/>
          </a:p>
        </p:txBody>
      </p:sp>
      <p:sp>
        <p:nvSpPr>
          <p:cNvPr id="3" name="Title 2">
            <a:extLst>
              <a:ext uri="{FF2B5EF4-FFF2-40B4-BE49-F238E27FC236}">
                <a16:creationId xmlns:a16="http://schemas.microsoft.com/office/drawing/2014/main" id="{EF0EED09-A49B-475E-B058-E1D4CC7BACBF}"/>
              </a:ext>
            </a:extLst>
          </p:cNvPr>
          <p:cNvSpPr>
            <a:spLocks noGrp="1"/>
          </p:cNvSpPr>
          <p:nvPr>
            <p:ph type="title"/>
          </p:nvPr>
        </p:nvSpPr>
        <p:spPr>
          <a:xfrm>
            <a:off x="762001" y="990600"/>
            <a:ext cx="7924800" cy="1524000"/>
          </a:xfrm>
        </p:spPr>
        <p:txBody>
          <a:bodyPr/>
          <a:lstStyle/>
          <a:p>
            <a:pPr marR="0" algn="ctr" rtl="0">
              <a:spcBef>
                <a:spcPts val="0"/>
              </a:spcBef>
              <a:spcAft>
                <a:spcPts val="0"/>
              </a:spcAft>
            </a:pPr>
            <a:br>
              <a:rPr lang="en-US" sz="2800" b="1" i="0" kern="1200" cap="all" spc="0" baseline="0" dirty="0">
                <a:ln>
                  <a:noFill/>
                </a:ln>
                <a:solidFill>
                  <a:srgbClr val="B80E0F"/>
                </a:solidFill>
                <a:effectLst/>
                <a:latin typeface="Arial Black" panose="020B0A04020102020204" pitchFamily="34" charset="0"/>
                <a:ea typeface="Arial" panose="020B0604020202020204" pitchFamily="34" charset="0"/>
                <a:cs typeface="Arial" panose="020B0604020202020204" pitchFamily="34" charset="0"/>
              </a:rPr>
            </a:br>
            <a:br>
              <a:rPr lang="en-US" sz="2800" b="1" cap="all" dirty="0">
                <a:solidFill>
                  <a:srgbClr val="B80E0F"/>
                </a:solidFill>
                <a:latin typeface="Arial Black" panose="020B0A04020102020204" pitchFamily="34" charset="0"/>
                <a:ea typeface="Arial" panose="020B0604020202020204" pitchFamily="34" charset="0"/>
                <a:cs typeface="Arial" panose="020B0604020202020204" pitchFamily="34" charset="0"/>
              </a:rPr>
            </a:br>
            <a:r>
              <a:rPr lang="en-US" sz="2800" b="1" i="0" kern="1200" cap="all" spc="0" baseline="0" dirty="0">
                <a:ln>
                  <a:noFill/>
                </a:ln>
                <a:solidFill>
                  <a:srgbClr val="B80E0F"/>
                </a:solidFill>
                <a:effectLst/>
                <a:latin typeface="Arial Black" panose="020B0A04020102020204" pitchFamily="34" charset="0"/>
                <a:ea typeface="Arial" panose="020B0604020202020204" pitchFamily="34" charset="0"/>
                <a:cs typeface="Arial" panose="020B0604020202020204" pitchFamily="34" charset="0"/>
              </a:rPr>
              <a:t>Title ix</a:t>
            </a:r>
            <a:endParaRPr lang="en-US" dirty="0">
              <a:effectLst/>
            </a:endParaRPr>
          </a:p>
          <a:p>
            <a:pPr marR="0" algn="ctr" rtl="0">
              <a:spcBef>
                <a:spcPts val="0"/>
              </a:spcBef>
              <a:spcAft>
                <a:spcPts val="0"/>
              </a:spcAft>
            </a:pPr>
            <a:r>
              <a:rPr lang="en-US" sz="2800" b="1" i="0" cap="all" baseline="0" dirty="0">
                <a:solidFill>
                  <a:srgbClr val="B80E0F"/>
                </a:solidFill>
                <a:effectLst/>
                <a:latin typeface="Arial Black" panose="020B0A04020102020204" pitchFamily="34" charset="0"/>
                <a:ea typeface="Arial" panose="020B0604020202020204" pitchFamily="34" charset="0"/>
                <a:cs typeface="Arial" panose="020B0604020202020204" pitchFamily="34" charset="0"/>
              </a:rPr>
              <a:t>Of the educational</a:t>
            </a:r>
            <a:endParaRPr lang="en-US" dirty="0">
              <a:effectLst/>
            </a:endParaRPr>
          </a:p>
          <a:p>
            <a:pPr marR="0" algn="ctr" rtl="0">
              <a:spcBef>
                <a:spcPts val="0"/>
              </a:spcBef>
              <a:spcAft>
                <a:spcPts val="0"/>
              </a:spcAft>
            </a:pPr>
            <a:r>
              <a:rPr lang="en-US" sz="2800" b="1" i="0" kern="1200" cap="all" spc="0" baseline="0" dirty="0">
                <a:ln>
                  <a:noFill/>
                </a:ln>
                <a:solidFill>
                  <a:srgbClr val="B80E0F"/>
                </a:solidFill>
                <a:effectLst/>
                <a:latin typeface="Arial Black" panose="020B0A04020102020204" pitchFamily="34" charset="0"/>
                <a:ea typeface="Arial" panose="020B0604020202020204" pitchFamily="34" charset="0"/>
                <a:cs typeface="Arial" panose="020B0604020202020204" pitchFamily="34" charset="0"/>
              </a:rPr>
              <a:t>amendments of 1972</a:t>
            </a:r>
            <a:endParaRPr lang="en-US" dirty="0">
              <a:effectLst/>
            </a:endParaRPr>
          </a:p>
          <a:p>
            <a:endParaRPr lang="en-US" dirty="0"/>
          </a:p>
        </p:txBody>
      </p:sp>
    </p:spTree>
    <p:extLst>
      <p:ext uri="{BB962C8B-B14F-4D97-AF65-F5344CB8AC3E}">
        <p14:creationId xmlns:p14="http://schemas.microsoft.com/office/powerpoint/2010/main" val="76653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74000">
              <a:schemeClr val="bg1"/>
            </a:gs>
            <a:gs pos="100000">
              <a:srgbClr val="B2B2B2"/>
            </a:gs>
          </a:gsLst>
          <a:lin ang="5400000" scaled="0"/>
        </a:gradFill>
        <a:effectLst/>
      </p:bgPr>
    </p:bg>
    <p:spTree>
      <p:nvGrpSpPr>
        <p:cNvPr id="1" name="Shape 634"/>
        <p:cNvGrpSpPr/>
        <p:nvPr/>
      </p:nvGrpSpPr>
      <p:grpSpPr>
        <a:xfrm>
          <a:off x="0" y="0"/>
          <a:ext cx="0" cy="0"/>
          <a:chOff x="0" y="0"/>
          <a:chExt cx="0" cy="0"/>
        </a:xfrm>
      </p:grpSpPr>
      <p:sp>
        <p:nvSpPr>
          <p:cNvPr id="3" name="Title 2">
            <a:extLst>
              <a:ext uri="{FF2B5EF4-FFF2-40B4-BE49-F238E27FC236}">
                <a16:creationId xmlns:a16="http://schemas.microsoft.com/office/drawing/2014/main" id="{DD30D6B2-1ACE-469B-94D0-A4EE9F44613C}"/>
              </a:ext>
            </a:extLst>
          </p:cNvPr>
          <p:cNvSpPr>
            <a:spLocks noGrp="1"/>
          </p:cNvSpPr>
          <p:nvPr>
            <p:ph type="title" idx="4294967295"/>
          </p:nvPr>
        </p:nvSpPr>
        <p:spPr>
          <a:xfrm>
            <a:off x="628650" y="365125"/>
            <a:ext cx="7886700" cy="1325563"/>
          </a:xfrm>
          <a:prstGeom prst="rect">
            <a:avLst/>
          </a:prstGeom>
        </p:spPr>
        <p:txBody>
          <a:bodyPr/>
          <a:lstStyle/>
          <a:p>
            <a:r>
              <a:rPr lang="en-US" b="1" dirty="0">
                <a:solidFill>
                  <a:srgbClr val="AD1500"/>
                </a:solidFill>
              </a:rPr>
              <a:t>RESOURCE</a:t>
            </a:r>
            <a:r>
              <a:rPr lang="en-US" b="1" baseline="0" dirty="0">
                <a:solidFill>
                  <a:srgbClr val="AD1500"/>
                </a:solidFill>
              </a:rPr>
              <a:t> OPTIONS</a:t>
            </a:r>
            <a:endParaRPr lang="en-US" b="1" dirty="0">
              <a:solidFill>
                <a:srgbClr val="AD1500"/>
              </a:solidFill>
            </a:endParaRPr>
          </a:p>
        </p:txBody>
      </p:sp>
      <p:sp>
        <p:nvSpPr>
          <p:cNvPr id="6" name="Content Placeholder 2"/>
          <p:cNvSpPr txBox="1">
            <a:spLocks/>
          </p:cNvSpPr>
          <p:nvPr/>
        </p:nvSpPr>
        <p:spPr>
          <a:xfrm>
            <a:off x="647700" y="1762125"/>
            <a:ext cx="8077200" cy="4191000"/>
          </a:xfrm>
          <a:prstGeom prst="rect">
            <a:avLst/>
          </a:prstGeom>
          <a:noFill/>
          <a:ln>
            <a:noFill/>
          </a:ln>
        </p:spPr>
        <p:txBody>
          <a:bodyPr lIns="91425" tIns="91425" rIns="91425" bIns="91425" anchor="t" anchorCtr="0">
            <a:normAutofit fontScale="92500" lnSpcReduction="10000"/>
          </a:bodyPr>
          <a:lstStyle>
            <a:lvl1pPr marL="34290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2200" b="0"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Confidential Support: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PEACC Program, 852-2663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Counseling Center, 852-6585</a:t>
            </a:r>
            <a:endParaRPr kumimoji="0" lang="en-US" sz="2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Campus Health Services, 852-6479</a:t>
            </a:r>
            <a:endParaRPr kumimoji="0" lang="en-US" sz="2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Employee Assistance Program, 589-4357</a:t>
            </a:r>
            <a:endParaRPr kumimoji="0" lang="en-US" sz="2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2200" kern="0"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US" sz="2200" u="sng" kern="0" dirty="0">
                <a:latin typeface="Arial" panose="020B0604020202020204" pitchFamily="34" charset="0"/>
                <a:cs typeface="Arial" panose="020B0604020202020204" pitchFamily="34" charset="0"/>
              </a:rPr>
              <a:t>Reporting:</a:t>
            </a:r>
            <a:endParaRPr kumimoji="0" lang="en-US" sz="2200" b="0" i="0" u="sng"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UofL Police Department, 852-6111</a:t>
            </a:r>
            <a:endParaRPr kumimoji="0" lang="en-US" sz="2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Dean of Students, 852-5787</a:t>
            </a:r>
            <a:endParaRPr kumimoji="0" lang="en-US" sz="2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Human Resources, 852-6258</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US" sz="2200" b="0"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Additional Information:  </a:t>
            </a:r>
            <a:endParaRPr lang="en-US" sz="2200" u="sng" kern="0" dirty="0">
              <a:solidFill>
                <a:srgbClr val="000000"/>
              </a:solidFill>
              <a:latin typeface="Arial" panose="020B0604020202020204" pitchFamily="34" charset="0"/>
              <a:cs typeface="Arial" panose="020B0604020202020204" pitchFamily="34" charset="0"/>
            </a:endParaRPr>
          </a:p>
          <a:p>
            <a:pPr defTabSz="914400">
              <a:buFont typeface="Wingdings" panose="05000000000000000000" pitchFamily="2" charset="2"/>
              <a:buChar char="§"/>
              <a:defRPr/>
            </a:pPr>
            <a:r>
              <a:rPr kumimoji="0" lang="en-US" sz="22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University Of Louisville Title IX Webpage: </a:t>
            </a:r>
            <a:r>
              <a:rPr kumimoji="0" lang="en-US" sz="2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hlinkClick r:id="rId3"/>
              </a:rPr>
              <a:t>https://louisville.edu/titleix</a:t>
            </a:r>
            <a:r>
              <a:rPr kumimoji="0" lang="en-US" sz="2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	</a:t>
            </a:r>
          </a:p>
          <a:p>
            <a:pPr marL="0" marR="0" lvl="0" indent="0" algn="l" defTabSz="914400" rtl="0" eaLnBrk="1" fontAlgn="auto" latinLnBrk="0" hangingPunct="1">
              <a:lnSpc>
                <a:spcPct val="100000"/>
              </a:lnSpc>
              <a:spcBef>
                <a:spcPts val="0"/>
              </a:spcBef>
              <a:spcAft>
                <a:spcPts val="0"/>
              </a:spcAft>
              <a:buClrTx/>
              <a:buSzTx/>
              <a:buNone/>
              <a:tabLst/>
              <a:defRPr/>
            </a:pPr>
            <a:endParaRPr lang="en-US" sz="2000" kern="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577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1219200"/>
          </a:xfrm>
        </p:spPr>
        <p:txBody>
          <a:bodyPr/>
          <a:lstStyle/>
          <a:p>
            <a:pPr algn="ctr"/>
            <a:r>
              <a:rPr lang="en-US" sz="4000" dirty="0">
                <a:solidFill>
                  <a:srgbClr val="AD1500"/>
                </a:solidFill>
                <a:latin typeface="Arial Black" panose="020B0A04020102020204" pitchFamily="34" charset="0"/>
              </a:rPr>
              <a:t> #1</a:t>
            </a:r>
            <a:r>
              <a:rPr lang="en-US" sz="4000" baseline="0" dirty="0">
                <a:solidFill>
                  <a:srgbClr val="AD1500"/>
                </a:solidFill>
                <a:latin typeface="Arial Black" panose="020B0A04020102020204" pitchFamily="34" charset="0"/>
              </a:rPr>
              <a:t>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true or false?</a:t>
            </a:r>
            <a:r>
              <a:rPr lang="en-US" sz="3600" dirty="0">
                <a:solidFill>
                  <a:srgbClr val="C00000"/>
                </a:solidFill>
              </a:rPr>
              <a:t> </a:t>
            </a:r>
          </a:p>
        </p:txBody>
      </p:sp>
      <p:sp>
        <p:nvSpPr>
          <p:cNvPr id="3" name="Text Placeholder 2"/>
          <p:cNvSpPr>
            <a:spLocks noGrp="1"/>
          </p:cNvSpPr>
          <p:nvPr>
            <p:ph type="body" idx="1"/>
          </p:nvPr>
        </p:nvSpPr>
        <p:spPr>
          <a:xfrm>
            <a:off x="533400" y="2286000"/>
            <a:ext cx="8229600" cy="3886201"/>
          </a:xfrm>
        </p:spPr>
        <p:txBody>
          <a:bodyPr/>
          <a:lstStyle/>
          <a:p>
            <a:pPr marL="0" indent="0">
              <a:buNone/>
            </a:pPr>
            <a:endParaRPr lang="en-US" dirty="0"/>
          </a:p>
          <a:p>
            <a:pPr marL="0" indent="0" algn="ctr">
              <a:buNone/>
            </a:pPr>
            <a:r>
              <a:rPr lang="en-US" dirty="0"/>
              <a:t>Mandatory Reporting is required of all employees.</a:t>
            </a:r>
          </a:p>
        </p:txBody>
      </p:sp>
    </p:spTree>
    <p:extLst>
      <p:ext uri="{BB962C8B-B14F-4D97-AF65-F5344CB8AC3E}">
        <p14:creationId xmlns:p14="http://schemas.microsoft.com/office/powerpoint/2010/main" val="1380792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03" y="849086"/>
            <a:ext cx="8534400" cy="1219200"/>
          </a:xfrm>
        </p:spPr>
        <p:txBody>
          <a:bodyPr/>
          <a:lstStyle/>
          <a:p>
            <a:r>
              <a:rPr lang="en-US" sz="4000" dirty="0"/>
              <a:t>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the answer</a:t>
            </a:r>
            <a:r>
              <a:rPr lang="en-US" sz="3600" dirty="0">
                <a:solidFill>
                  <a:srgbClr val="C00000"/>
                </a:solidFill>
                <a:latin typeface="Arial Black" panose="020B0A04020102020204" pitchFamily="34" charset="0"/>
              </a:rPr>
              <a:t> TO #1</a:t>
            </a:r>
          </a:p>
        </p:txBody>
      </p:sp>
      <p:sp>
        <p:nvSpPr>
          <p:cNvPr id="3" name="Text Placeholder 2"/>
          <p:cNvSpPr>
            <a:spLocks noGrp="1"/>
          </p:cNvSpPr>
          <p:nvPr>
            <p:ph type="body" idx="1"/>
          </p:nvPr>
        </p:nvSpPr>
        <p:spPr>
          <a:xfrm>
            <a:off x="523504" y="1752600"/>
            <a:ext cx="8286997" cy="4343400"/>
          </a:xfrm>
        </p:spPr>
        <p:txBody>
          <a:bodyPr/>
          <a:lstStyle/>
          <a:p>
            <a:pPr marL="0" indent="0">
              <a:buNone/>
            </a:pPr>
            <a:r>
              <a:rPr lang="en-US" sz="2000" b="1" u="sng" dirty="0"/>
              <a:t>True:</a:t>
            </a:r>
          </a:p>
          <a:p>
            <a:pPr marL="0" indent="0">
              <a:lnSpc>
                <a:spcPts val="1200"/>
              </a:lnSpc>
              <a:buNone/>
            </a:pPr>
            <a:endParaRPr lang="en-US" dirty="0"/>
          </a:p>
          <a:p>
            <a:pPr marL="0" marR="0" lvl="0" indent="0" algn="just" defTabSz="914400" rtl="0" eaLnBrk="1" fontAlgn="auto" latinLnBrk="0" hangingPunct="1">
              <a:lnSpc>
                <a:spcPct val="100000"/>
              </a:lnSpc>
              <a:spcBef>
                <a:spcPts val="0"/>
              </a:spcBef>
              <a:spcAft>
                <a:spcPts val="0"/>
              </a:spcAft>
              <a:buClr>
                <a:srgbClr val="C00000"/>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employees including, but not limited to, the president, vice presidents, deans, department chairs, directors, coaches, staff, University of Louisville police officers and any contracted security personnel, or any faculty members are mandatory reporters. </a:t>
            </a:r>
          </a:p>
          <a:p>
            <a:pPr marL="0" marR="0" lvl="0" indent="0" algn="just" defTabSz="914400" rtl="0" eaLnBrk="1" fontAlgn="auto" latinLnBrk="0" hangingPunct="1">
              <a:lnSpc>
                <a:spcPct val="100000"/>
              </a:lnSpc>
              <a:spcBef>
                <a:spcPts val="0"/>
              </a:spcBef>
              <a:spcAft>
                <a:spcPts val="0"/>
              </a:spcAft>
              <a:buClr>
                <a:srgbClr val="C00000"/>
              </a:buClr>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C00000"/>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employees are required to report any information of which they become aware regarding sexual misconduct (sexual harassment (includes quid pro quo and hostile environment); sexual assault; domestic violence; dating violence; and stalking) to the Title IX or Deputy Title IX Coordinators.</a:t>
            </a:r>
          </a:p>
          <a:p>
            <a:pPr marL="0" indent="0">
              <a:buNone/>
            </a:pPr>
            <a:endParaRPr lang="en-US" dirty="0"/>
          </a:p>
        </p:txBody>
      </p:sp>
    </p:spTree>
    <p:extLst>
      <p:ext uri="{BB962C8B-B14F-4D97-AF65-F5344CB8AC3E}">
        <p14:creationId xmlns:p14="http://schemas.microsoft.com/office/powerpoint/2010/main" val="407576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1219200"/>
          </a:xfrm>
        </p:spPr>
        <p:txBody>
          <a:bodyPr/>
          <a:lstStyle/>
          <a:p>
            <a:pPr algn="ctr"/>
            <a:r>
              <a:rPr lang="en-US" sz="4000" dirty="0"/>
              <a:t> </a:t>
            </a:r>
            <a:r>
              <a:rPr lang="en-US" sz="4000" b="1" dirty="0">
                <a:solidFill>
                  <a:srgbClr val="AD1500"/>
                </a:solidFill>
              </a:rPr>
              <a:t>#2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true or false?</a:t>
            </a:r>
            <a:r>
              <a:rPr lang="en-US" sz="3600" dirty="0">
                <a:solidFill>
                  <a:srgbClr val="C00000"/>
                </a:solidFill>
              </a:rPr>
              <a:t> </a:t>
            </a:r>
          </a:p>
        </p:txBody>
      </p:sp>
      <p:sp>
        <p:nvSpPr>
          <p:cNvPr id="3" name="Text Placeholder 2"/>
          <p:cNvSpPr>
            <a:spLocks noGrp="1"/>
          </p:cNvSpPr>
          <p:nvPr>
            <p:ph type="body" idx="1"/>
          </p:nvPr>
        </p:nvSpPr>
        <p:spPr>
          <a:xfrm>
            <a:off x="457200" y="2552700"/>
            <a:ext cx="8229600" cy="4191001"/>
          </a:xfrm>
        </p:spPr>
        <p:txBody>
          <a:bodyPr/>
          <a:lstStyle/>
          <a:p>
            <a:pPr marL="0" indent="0" algn="ctr">
              <a:buNone/>
            </a:pPr>
            <a:r>
              <a:rPr lang="en-US" dirty="0">
                <a:latin typeface="Arial" panose="020B0604020202020204" pitchFamily="34" charset="0"/>
                <a:cs typeface="Arial" panose="020B0604020202020204" pitchFamily="34" charset="0"/>
              </a:rPr>
              <a:t>Mandatory Reporters are required to conduct a brief investigation to insure the information they will report is credible.</a:t>
            </a:r>
          </a:p>
        </p:txBody>
      </p:sp>
    </p:spTree>
    <p:extLst>
      <p:ext uri="{BB962C8B-B14F-4D97-AF65-F5344CB8AC3E}">
        <p14:creationId xmlns:p14="http://schemas.microsoft.com/office/powerpoint/2010/main" val="947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23924"/>
            <a:ext cx="8534400" cy="1219200"/>
          </a:xfrm>
        </p:spPr>
        <p:txBody>
          <a:bodyPr/>
          <a:lstStyle/>
          <a:p>
            <a:r>
              <a:rPr lang="en-US" sz="4000" dirty="0"/>
              <a:t>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the answer</a:t>
            </a:r>
            <a:r>
              <a:rPr lang="en-US" sz="3600" dirty="0">
                <a:solidFill>
                  <a:srgbClr val="C00000"/>
                </a:solidFill>
              </a:rPr>
              <a:t> </a:t>
            </a:r>
            <a:r>
              <a:rPr lang="en-US" sz="3600" b="1" dirty="0">
                <a:solidFill>
                  <a:srgbClr val="AD1500"/>
                </a:solidFill>
                <a:latin typeface="Arial Black" panose="020B0A04020102020204" pitchFamily="34" charset="0"/>
              </a:rPr>
              <a:t>TO #2</a:t>
            </a:r>
          </a:p>
        </p:txBody>
      </p:sp>
      <p:sp>
        <p:nvSpPr>
          <p:cNvPr id="3" name="Text Placeholder 2"/>
          <p:cNvSpPr>
            <a:spLocks noGrp="1"/>
          </p:cNvSpPr>
          <p:nvPr>
            <p:ph type="body" idx="1"/>
          </p:nvPr>
        </p:nvSpPr>
        <p:spPr>
          <a:xfrm>
            <a:off x="457200" y="2057400"/>
            <a:ext cx="8229600" cy="4191001"/>
          </a:xfrm>
        </p:spPr>
        <p:txBody>
          <a:bodyPr/>
          <a:lstStyle/>
          <a:p>
            <a:pPr marL="0" indent="0">
              <a:buNone/>
            </a:pPr>
            <a:r>
              <a:rPr lang="en-US" sz="2400" b="1" u="sng" dirty="0">
                <a:latin typeface="Arial" panose="020B0604020202020204" pitchFamily="34" charset="0"/>
                <a:cs typeface="Arial" panose="020B0604020202020204" pitchFamily="34" charset="0"/>
              </a:rPr>
              <a:t>False:</a:t>
            </a:r>
          </a:p>
          <a:p>
            <a:pPr marL="0" indent="0">
              <a:lnSpc>
                <a:spcPts val="1800"/>
              </a:lnSpc>
              <a:buNone/>
            </a:pPr>
            <a:endParaRPr lang="en-US" sz="2400" dirty="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When reporting allegations of sexual misconduct and/or sex discrimination to a Title IX Coordinator or Deputy Title IX Coordinator Mandatory Reporters must share all the information they have (who, what, where, when, how, why) regarding the alleged act, including names. </a:t>
            </a:r>
          </a:p>
          <a:p>
            <a:pPr marL="0" indent="0" algn="just">
              <a:buNone/>
            </a:pPr>
            <a:endParaRPr lang="en-US" sz="2400" dirty="0">
              <a:latin typeface="Arial" panose="020B0604020202020204" pitchFamily="34" charset="0"/>
              <a:cs typeface="Arial" panose="020B0604020202020204" pitchFamily="34" charset="0"/>
            </a:endParaRPr>
          </a:p>
          <a:p>
            <a:pPr marL="0" indent="0" algn="just">
              <a:buNone/>
            </a:pPr>
            <a:r>
              <a:rPr lang="en-US" sz="2400" b="1" u="sng" dirty="0">
                <a:latin typeface="Arial" panose="020B0604020202020204" pitchFamily="34" charset="0"/>
                <a:cs typeface="Arial" panose="020B0604020202020204" pitchFamily="34" charset="0"/>
              </a:rPr>
              <a:t>However, they should not investigate and are not required to confirm that the information is credible.</a:t>
            </a:r>
          </a:p>
          <a:p>
            <a:pPr marL="0" indent="0">
              <a:buNone/>
            </a:pPr>
            <a:endParaRPr lang="en-US" dirty="0"/>
          </a:p>
        </p:txBody>
      </p:sp>
    </p:spTree>
    <p:extLst>
      <p:ext uri="{BB962C8B-B14F-4D97-AF65-F5344CB8AC3E}">
        <p14:creationId xmlns:p14="http://schemas.microsoft.com/office/powerpoint/2010/main" val="3554435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1219200"/>
          </a:xfrm>
        </p:spPr>
        <p:txBody>
          <a:bodyPr/>
          <a:lstStyle/>
          <a:p>
            <a:pPr algn="ctr"/>
            <a:r>
              <a:rPr lang="en-US" sz="4000" dirty="0">
                <a:solidFill>
                  <a:srgbClr val="AD1500"/>
                </a:solidFill>
                <a:latin typeface="Arial Black" panose="020B0A04020102020204" pitchFamily="34" charset="0"/>
              </a:rPr>
              <a:t> #3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true or false?</a:t>
            </a:r>
            <a:r>
              <a:rPr lang="en-US" sz="3600" dirty="0">
                <a:solidFill>
                  <a:srgbClr val="C00000"/>
                </a:solidFill>
              </a:rPr>
              <a:t> </a:t>
            </a:r>
          </a:p>
        </p:txBody>
      </p:sp>
      <p:sp>
        <p:nvSpPr>
          <p:cNvPr id="3" name="Text Placeholder 2"/>
          <p:cNvSpPr>
            <a:spLocks noGrp="1"/>
          </p:cNvSpPr>
          <p:nvPr>
            <p:ph type="body" idx="1"/>
          </p:nvPr>
        </p:nvSpPr>
        <p:spPr>
          <a:xfrm>
            <a:off x="533400" y="2200275"/>
            <a:ext cx="8229600" cy="4191001"/>
          </a:xfrm>
        </p:spPr>
        <p:txBody>
          <a:bodyPr/>
          <a:lstStyle/>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Officials with the authority to act are the Title IX Coordinator, the Assistant Title IX Coordinator, and the Deputy Title IX Coordinators. </a:t>
            </a:r>
          </a:p>
        </p:txBody>
      </p:sp>
    </p:spTree>
    <p:extLst>
      <p:ext uri="{BB962C8B-B14F-4D97-AF65-F5344CB8AC3E}">
        <p14:creationId xmlns:p14="http://schemas.microsoft.com/office/powerpoint/2010/main" val="864672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534400" cy="1219200"/>
          </a:xfrm>
        </p:spPr>
        <p:txBody>
          <a:bodyPr/>
          <a:lstStyle/>
          <a:p>
            <a:r>
              <a:rPr lang="en-US" sz="4000" dirty="0"/>
              <a:t> </a:t>
            </a:r>
            <a:r>
              <a:rPr kumimoji="0" lang="en-US" sz="36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the answer</a:t>
            </a:r>
            <a:r>
              <a:rPr lang="en-US" sz="3600" dirty="0">
                <a:solidFill>
                  <a:srgbClr val="C00000"/>
                </a:solidFill>
              </a:rPr>
              <a:t> </a:t>
            </a:r>
            <a:r>
              <a:rPr lang="en-US" sz="3600" dirty="0">
                <a:solidFill>
                  <a:srgbClr val="C00000"/>
                </a:solidFill>
                <a:latin typeface="Arial Black" panose="020B0A04020102020204" pitchFamily="34" charset="0"/>
              </a:rPr>
              <a:t>TO #3</a:t>
            </a:r>
          </a:p>
        </p:txBody>
      </p:sp>
      <p:sp>
        <p:nvSpPr>
          <p:cNvPr id="3" name="Text Placeholder 2"/>
          <p:cNvSpPr>
            <a:spLocks noGrp="1"/>
          </p:cNvSpPr>
          <p:nvPr>
            <p:ph type="body" idx="1"/>
          </p:nvPr>
        </p:nvSpPr>
        <p:spPr>
          <a:xfrm>
            <a:off x="533400" y="2057400"/>
            <a:ext cx="8229600" cy="4191001"/>
          </a:xfrm>
        </p:spPr>
        <p:txBody>
          <a:bodyPr/>
          <a:lstStyle/>
          <a:p>
            <a:pPr marL="0" indent="0">
              <a:buNone/>
            </a:pPr>
            <a:r>
              <a:rPr lang="en-US" sz="2400" b="1" u="sng" dirty="0"/>
              <a:t>True:</a:t>
            </a:r>
          </a:p>
          <a:p>
            <a:pPr marL="0" indent="0">
              <a:lnSpc>
                <a:spcPts val="1800"/>
              </a:lnSpc>
              <a:buNone/>
            </a:pPr>
            <a:endParaRPr lang="en-US" sz="2400" dirty="0"/>
          </a:p>
          <a:p>
            <a:pPr marL="0" indent="0" algn="just">
              <a:buNone/>
            </a:pPr>
            <a:r>
              <a:rPr lang="en-US" sz="2400" dirty="0">
                <a:latin typeface="Arial" panose="020B0604020202020204" pitchFamily="34" charset="0"/>
                <a:cs typeface="Arial" panose="020B0604020202020204" pitchFamily="34" charset="0"/>
              </a:rPr>
              <a:t>The Title IX Coordinator, Assistant Title IX Coordinator, and the Deputy Title IX Coordinators are officials with authority to act. Officials with authority to act are those who have the authority to institute corrective measures on behalf of the University and they have an obligation to promptly respond once notified of allegations of sexual misconduct.</a:t>
            </a:r>
          </a:p>
          <a:p>
            <a:pPr marL="0" indent="0">
              <a:buNone/>
            </a:pPr>
            <a:endParaRPr lang="en-US" dirty="0"/>
          </a:p>
        </p:txBody>
      </p:sp>
    </p:spTree>
    <p:extLst>
      <p:ext uri="{BB962C8B-B14F-4D97-AF65-F5344CB8AC3E}">
        <p14:creationId xmlns:p14="http://schemas.microsoft.com/office/powerpoint/2010/main" val="389813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254494"/>
            <a:ext cx="6553201" cy="1345705"/>
          </a:xfrm>
        </p:spPr>
        <p:txBody>
          <a:bodyPr/>
          <a:lstStyle/>
          <a:p>
            <a:pPr algn="ctr"/>
            <a:r>
              <a:rPr lang="en-US" sz="4000" b="1" dirty="0">
                <a:solidFill>
                  <a:srgbClr val="AD1500"/>
                </a:solidFill>
              </a:rPr>
              <a:t>THANK</a:t>
            </a:r>
            <a:r>
              <a:rPr lang="en-US" sz="4000" b="1" dirty="0">
                <a:solidFill>
                  <a:srgbClr val="FF0000"/>
                </a:solidFill>
              </a:rPr>
              <a:t> </a:t>
            </a:r>
            <a:r>
              <a:rPr lang="en-US" sz="4000" b="1" dirty="0">
                <a:solidFill>
                  <a:srgbClr val="AD1500"/>
                </a:solidFill>
              </a:rPr>
              <a:t>YOU</a:t>
            </a:r>
            <a:r>
              <a:rPr lang="en-US" sz="4000" b="1" dirty="0">
                <a:solidFill>
                  <a:srgbClr val="FF0000"/>
                </a:solidFill>
              </a:rPr>
              <a:t>     </a:t>
            </a:r>
            <a:r>
              <a:rPr lang="en-US" sz="3600" b="1" dirty="0">
                <a:solidFill>
                  <a:srgbClr val="FF0000"/>
                </a:solidFill>
              </a:rPr>
              <a:t> </a:t>
            </a:r>
          </a:p>
        </p:txBody>
      </p:sp>
      <p:sp>
        <p:nvSpPr>
          <p:cNvPr id="3" name="Text Placeholder 2"/>
          <p:cNvSpPr>
            <a:spLocks noGrp="1"/>
          </p:cNvSpPr>
          <p:nvPr>
            <p:ph type="body" idx="1"/>
          </p:nvPr>
        </p:nvSpPr>
        <p:spPr>
          <a:xfrm>
            <a:off x="511420" y="1447800"/>
            <a:ext cx="8229600" cy="3886201"/>
          </a:xfrm>
        </p:spPr>
        <p:txBody>
          <a:bodyPr/>
          <a:lstStyle/>
          <a:p>
            <a:pPr marL="0" indent="0" algn="ctr">
              <a:buNone/>
            </a:pPr>
            <a:endParaRPr lang="en-US" sz="4800" dirty="0">
              <a:solidFill>
                <a:srgbClr val="AD1500"/>
              </a:solidFill>
              <a:latin typeface="Arial" panose="020B0604020202020204" pitchFamily="34" charset="0"/>
              <a:cs typeface="Arial" panose="020B0604020202020204" pitchFamily="34" charset="0"/>
            </a:endParaRPr>
          </a:p>
          <a:p>
            <a:pPr marL="0" indent="0" algn="ctr">
              <a:buNone/>
            </a:pPr>
            <a:r>
              <a:rPr lang="en-US" sz="4800" dirty="0">
                <a:solidFill>
                  <a:srgbClr val="AD1500"/>
                </a:solidFill>
                <a:latin typeface="Arial" panose="020B0604020202020204" pitchFamily="34" charset="0"/>
                <a:cs typeface="Arial" panose="020B0604020202020204" pitchFamily="34" charset="0"/>
              </a:rPr>
              <a:t>Thank you for doing </a:t>
            </a:r>
          </a:p>
          <a:p>
            <a:pPr marL="0" indent="0" algn="ctr">
              <a:buNone/>
            </a:pPr>
            <a:r>
              <a:rPr lang="en-US" sz="4800" dirty="0">
                <a:solidFill>
                  <a:srgbClr val="AD1500"/>
                </a:solidFill>
                <a:latin typeface="Arial" panose="020B0604020202020204" pitchFamily="34" charset="0"/>
                <a:cs typeface="Arial" panose="020B0604020202020204" pitchFamily="34" charset="0"/>
              </a:rPr>
              <a:t>your part to make </a:t>
            </a:r>
          </a:p>
          <a:p>
            <a:pPr marL="0" indent="0" algn="ctr">
              <a:buNone/>
            </a:pPr>
            <a:r>
              <a:rPr lang="en-US" sz="4800" dirty="0">
                <a:solidFill>
                  <a:srgbClr val="AD1500"/>
                </a:solidFill>
                <a:latin typeface="Arial" panose="020B0604020202020204" pitchFamily="34" charset="0"/>
                <a:cs typeface="Arial" panose="020B0604020202020204" pitchFamily="34" charset="0"/>
              </a:rPr>
              <a:t>our campus a safe, </a:t>
            </a:r>
          </a:p>
          <a:p>
            <a:pPr marL="0" indent="0" algn="ctr">
              <a:buNone/>
            </a:pPr>
            <a:r>
              <a:rPr lang="en-US" sz="4800" dirty="0">
                <a:solidFill>
                  <a:srgbClr val="AD1500"/>
                </a:solidFill>
                <a:latin typeface="Arial" panose="020B0604020202020204" pitchFamily="34" charset="0"/>
                <a:cs typeface="Arial" panose="020B0604020202020204" pitchFamily="34" charset="0"/>
              </a:rPr>
              <a:t>inclusive place for </a:t>
            </a:r>
          </a:p>
          <a:p>
            <a:pPr marL="0" indent="0" algn="ctr">
              <a:buNone/>
            </a:pPr>
            <a:r>
              <a:rPr lang="en-US" sz="4800" dirty="0">
                <a:solidFill>
                  <a:srgbClr val="AD1500"/>
                </a:solidFill>
                <a:latin typeface="Arial" panose="020B0604020202020204" pitchFamily="34" charset="0"/>
                <a:cs typeface="Arial" panose="020B0604020202020204" pitchFamily="34" charset="0"/>
              </a:rPr>
              <a:t>everyone.</a:t>
            </a:r>
          </a:p>
          <a:p>
            <a:pPr marL="0" indent="0">
              <a:buNone/>
            </a:pPr>
            <a:endParaRPr lang="en-US" dirty="0"/>
          </a:p>
        </p:txBody>
      </p:sp>
    </p:spTree>
    <p:extLst>
      <p:ext uri="{BB962C8B-B14F-4D97-AF65-F5344CB8AC3E}">
        <p14:creationId xmlns:p14="http://schemas.microsoft.com/office/powerpoint/2010/main" val="353304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77199" cy="1143000"/>
          </a:xfrm>
        </p:spPr>
        <p:txBody>
          <a:bodyPr/>
          <a:lstStyle/>
          <a:p>
            <a:pPr algn="ctr"/>
            <a:r>
              <a:rPr lang="en-US" dirty="0"/>
              <a:t> </a:t>
            </a: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Arial" panose="020B0604020202020204" pitchFamily="34" charset="0"/>
              </a:rPr>
              <a:t>What is Title IX?</a:t>
            </a:r>
            <a:endParaRPr lang="en-US" dirty="0">
              <a:solidFill>
                <a:srgbClr val="C00000"/>
              </a:solidFill>
            </a:endParaRPr>
          </a:p>
        </p:txBody>
      </p:sp>
      <p:sp>
        <p:nvSpPr>
          <p:cNvPr id="3" name="Text Placeholder 2"/>
          <p:cNvSpPr>
            <a:spLocks noGrp="1"/>
          </p:cNvSpPr>
          <p:nvPr>
            <p:ph type="body" idx="1"/>
          </p:nvPr>
        </p:nvSpPr>
        <p:spPr>
          <a:xfrm>
            <a:off x="609601" y="1828800"/>
            <a:ext cx="8239124" cy="4191000"/>
          </a:xfrm>
        </p:spPr>
        <p:txBody>
          <a:bodyPr/>
          <a:lstStyle/>
          <a:p>
            <a:pPr marL="0" marR="0" lvl="0" indent="0" algn="l" defTabSz="914400" rtl="0" eaLnBrk="1" fontAlgn="auto" latinLnBrk="0" hangingPunct="1">
              <a:lnSpc>
                <a:spcPct val="100000"/>
              </a:lnSpc>
              <a:spcBef>
                <a:spcPts val="0"/>
              </a:spcBef>
              <a:spcAft>
                <a:spcPts val="0"/>
              </a:spcAft>
              <a:buClr>
                <a:srgbClr val="B80E0F"/>
              </a:buClr>
              <a:buSzPct val="16000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federal statute prohibiting discrimination on the basis of sex</a:t>
            </a:r>
          </a:p>
          <a:p>
            <a:pPr marL="228600" marR="0" lvl="0" indent="-22860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Conditioned upon the acceptance of federal funding</a:t>
            </a:r>
          </a:p>
          <a:p>
            <a:pPr marL="0" marR="0" lvl="0" indent="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Driven by r</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egulations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that define sexual harassment as a form of prohibited sex discrimination</a:t>
            </a:r>
          </a:p>
          <a:p>
            <a:pPr marL="228600" marR="0" lvl="0" indent="-22860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Provides protections to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employees and students</a:t>
            </a:r>
          </a:p>
          <a:p>
            <a:pPr marL="0" indent="0">
              <a:buNone/>
            </a:pPr>
            <a:endParaRPr lang="en-US" dirty="0"/>
          </a:p>
        </p:txBody>
      </p:sp>
    </p:spTree>
    <p:extLst>
      <p:ext uri="{BB962C8B-B14F-4D97-AF65-F5344CB8AC3E}">
        <p14:creationId xmlns:p14="http://schemas.microsoft.com/office/powerpoint/2010/main" val="114377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1066800"/>
            <a:ext cx="8115299" cy="1066800"/>
          </a:xfrm>
        </p:spPr>
        <p:txBody>
          <a:bodyPr/>
          <a:lstStyle/>
          <a:p>
            <a:pPr algn="ctr">
              <a:lnSpc>
                <a:spcPts val="3400"/>
              </a:lnSpc>
            </a:pPr>
            <a:r>
              <a:rPr kumimoji="0" lang="en-US" sz="2800" b="1" i="0" u="none" strike="noStrike" kern="1200" cap="all" spc="0" normalizeH="0" baseline="0" noProof="0" dirty="0">
                <a:ln>
                  <a:noFill/>
                </a:ln>
                <a:solidFill>
                  <a:srgbClr val="B80E0F"/>
                </a:solidFill>
                <a:effectLst/>
                <a:uLnTx/>
                <a:uFillTx/>
                <a:latin typeface="Arial Black" panose="020B0A04020102020204" pitchFamily="34" charset="0"/>
                <a:ea typeface="+mj-ea"/>
                <a:cs typeface="Arial" panose="020B0604020202020204" pitchFamily="34" charset="0"/>
              </a:rPr>
              <a:t>New Regulations … </a:t>
            </a:r>
            <a:r>
              <a:rPr lang="en-US" sz="2800" b="1" cap="all" dirty="0">
                <a:solidFill>
                  <a:srgbClr val="B80E0F"/>
                </a:solidFill>
                <a:latin typeface="Arial Black" panose="020B0A04020102020204" pitchFamily="34" charset="0"/>
                <a:cs typeface="Arial" panose="020B0604020202020204" pitchFamily="34" charset="0"/>
              </a:rPr>
              <a:t>however,</a:t>
            </a:r>
            <a:r>
              <a:rPr kumimoji="0" lang="en-US" sz="2800" b="1" i="0" u="none" strike="noStrike" kern="1200" cap="all" spc="0" normalizeH="0" baseline="0" noProof="0" dirty="0">
                <a:ln>
                  <a:noFill/>
                </a:ln>
                <a:solidFill>
                  <a:srgbClr val="B80E0F"/>
                </a:solidFill>
                <a:effectLst/>
                <a:uLnTx/>
                <a:uFillTx/>
                <a:latin typeface="Arial Black" panose="020B0A04020102020204" pitchFamily="34" charset="0"/>
                <a:ea typeface="+mj-ea"/>
                <a:cs typeface="Arial" panose="020B0604020202020204" pitchFamily="34" charset="0"/>
              </a:rPr>
              <a:t> The mission remains the same</a:t>
            </a:r>
            <a:r>
              <a:rPr lang="en-US" dirty="0"/>
              <a:t> </a:t>
            </a:r>
            <a:endParaRPr lang="en-US" dirty="0">
              <a:solidFill>
                <a:srgbClr val="C00000"/>
              </a:solidFill>
            </a:endParaRPr>
          </a:p>
        </p:txBody>
      </p:sp>
      <p:sp>
        <p:nvSpPr>
          <p:cNvPr id="3" name="Text Placeholder 2"/>
          <p:cNvSpPr>
            <a:spLocks noGrp="1"/>
          </p:cNvSpPr>
          <p:nvPr>
            <p:ph type="body" idx="1"/>
          </p:nvPr>
        </p:nvSpPr>
        <p:spPr>
          <a:xfrm>
            <a:off x="566738" y="2362200"/>
            <a:ext cx="8239124" cy="3886200"/>
          </a:xfrm>
        </p:spPr>
        <p:txBody>
          <a:bodyPr/>
          <a:lstStyle/>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May of 2020 the Department of Education issued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regulations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drive the enforcement of Title IX. These regulations had a compliance deadline of August 14, 2020. </a:t>
            </a:r>
          </a:p>
          <a:p>
            <a:pPr marL="0" marR="0" lvl="0" indent="0" algn="ctr" defTabSz="914400" rtl="0" eaLnBrk="1" fontAlgn="auto" latinLnBrk="0" hangingPunct="1">
              <a:lnSpc>
                <a:spcPts val="1400"/>
              </a:lnSpc>
              <a:spcBef>
                <a:spcPts val="0"/>
              </a:spcBef>
              <a:spcAft>
                <a:spcPts val="0"/>
              </a:spcAft>
              <a:buClr>
                <a:srgbClr val="B80E0F"/>
              </a:buClr>
              <a:buSzPct val="160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mission of Title IX remains the same: </a:t>
            </a:r>
            <a:r>
              <a:rPr kumimoji="0" lang="en-US" sz="2000" b="0" i="0" u="none" strike="noStrike" kern="1200" cap="none" spc="0" normalizeH="0" baseline="0" noProof="0" dirty="0">
                <a:ln>
                  <a:noFill/>
                </a:ln>
                <a:solidFill>
                  <a:srgbClr val="AD1500"/>
                </a:solidFill>
                <a:effectLst/>
                <a:uLnTx/>
                <a:uFillTx/>
                <a:latin typeface="Arial" panose="020B0604020202020204" pitchFamily="34" charset="0"/>
                <a:ea typeface="+mn-ea"/>
                <a:cs typeface="Arial" panose="020B0604020202020204" pitchFamily="34" charset="0"/>
              </a:rPr>
              <a:t>As envisioned and enacted by Congress, Title IX seeks to reduce or eliminate barriers to educational opportunity caused by sex discrimination in institutions that receive federal funding. </a:t>
            </a:r>
          </a:p>
          <a:p>
            <a:pPr marL="0" marR="0" lvl="0" indent="0" algn="ctr" defTabSz="914400" rtl="0" eaLnBrk="1" fontAlgn="auto" latinLnBrk="0" hangingPunct="1">
              <a:lnSpc>
                <a:spcPts val="1400"/>
              </a:lnSpc>
              <a:spcBef>
                <a:spcPts val="0"/>
              </a:spcBef>
              <a:spcAft>
                <a:spcPts val="0"/>
              </a:spcAft>
              <a:buClr>
                <a:srgbClr val="B80E0F"/>
              </a:buClr>
              <a:buSzPct val="160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we accomplish the mission has changed, but the mission is still the same.</a:t>
            </a:r>
            <a:endParaRPr kumimoji="0" lang="en-US"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99356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762000"/>
            <a:ext cx="8115299" cy="1066800"/>
          </a:xfrm>
        </p:spPr>
        <p:txBody>
          <a:bodyPr/>
          <a:lstStyle/>
          <a:p>
            <a:pPr algn="ctr">
              <a:lnSpc>
                <a:spcPts val="3400"/>
              </a:lnSpc>
            </a:pPr>
            <a:r>
              <a:rPr kumimoji="0" lang="en-US" sz="2800" b="1" i="0" u="none" strike="noStrike" kern="1200" cap="all" spc="0" normalizeH="0" baseline="0" noProof="0" dirty="0">
                <a:ln>
                  <a:noFill/>
                </a:ln>
                <a:solidFill>
                  <a:srgbClr val="B80E0F"/>
                </a:solidFill>
                <a:effectLst/>
                <a:uLnTx/>
                <a:uFillTx/>
                <a:latin typeface="Arial Black" panose="020B0A04020102020204" pitchFamily="34" charset="0"/>
                <a:ea typeface="+mj-ea"/>
                <a:cs typeface="Arial" panose="020B0604020202020204" pitchFamily="34" charset="0"/>
              </a:rPr>
              <a:t>Sexual misconduct</a:t>
            </a:r>
            <a:endParaRPr lang="en-US" dirty="0">
              <a:solidFill>
                <a:srgbClr val="C00000"/>
              </a:solidFill>
            </a:endParaRPr>
          </a:p>
        </p:txBody>
      </p:sp>
      <p:sp>
        <p:nvSpPr>
          <p:cNvPr id="3" name="Text Placeholder 2"/>
          <p:cNvSpPr>
            <a:spLocks noGrp="1"/>
          </p:cNvSpPr>
          <p:nvPr>
            <p:ph type="body" idx="1"/>
          </p:nvPr>
        </p:nvSpPr>
        <p:spPr>
          <a:xfrm>
            <a:off x="452438" y="1828800"/>
            <a:ext cx="8239124" cy="4191000"/>
          </a:xfrm>
        </p:spPr>
        <p:txBody>
          <a:bodyPr/>
          <a:lstStyle/>
          <a:p>
            <a:pPr marL="0" indent="0" algn="just">
              <a:buNone/>
            </a:pPr>
            <a:r>
              <a:rPr lang="en-US" sz="2800" dirty="0">
                <a:latin typeface="Arial" panose="020B0604020202020204" pitchFamily="34" charset="0"/>
                <a:cs typeface="Arial" panose="020B0604020202020204" pitchFamily="34" charset="0"/>
              </a:rPr>
              <a:t>Sexual Misconduct is the omnibus term under which all gender discrimination involving sexual harassment is defined in the University of Louisville Title IX </a:t>
            </a:r>
            <a:r>
              <a:rPr lang="en-US" sz="2800" dirty="0">
                <a:latin typeface="Arial" panose="020B0604020202020204" pitchFamily="34" charset="0"/>
                <a:cs typeface="Arial" panose="020B0604020202020204" pitchFamily="34" charset="0"/>
                <a:hlinkClick r:id="rId2"/>
              </a:rPr>
              <a:t>Employee Sexual Misconduct Policy </a:t>
            </a:r>
            <a:r>
              <a:rPr lang="en-US" sz="2800" dirty="0">
                <a:latin typeface="Arial" panose="020B0604020202020204" pitchFamily="34" charset="0"/>
                <a:cs typeface="Arial" panose="020B0604020202020204" pitchFamily="34" charset="0"/>
              </a:rPr>
              <a:t>and the University of Louisville </a:t>
            </a:r>
            <a:r>
              <a:rPr lang="en-US" sz="2800" dirty="0">
                <a:latin typeface="Arial" panose="020B0604020202020204" pitchFamily="34" charset="0"/>
                <a:cs typeface="Arial" panose="020B0604020202020204" pitchFamily="34" charset="0"/>
                <a:hlinkClick r:id="rId3"/>
              </a:rPr>
              <a:t>Student Sexual Misconduct Policy</a:t>
            </a:r>
            <a:r>
              <a:rPr lang="en-US" sz="2800" dirty="0">
                <a:latin typeface="Arial" panose="020B0604020202020204" pitchFamily="34" charset="0"/>
                <a:cs typeface="Arial" panose="020B0604020202020204" pitchFamily="34" charset="0"/>
              </a:rPr>
              <a:t>.</a:t>
            </a:r>
          </a:p>
          <a:p>
            <a:pPr marL="0" indent="0" algn="ctr">
              <a:buNone/>
            </a:pPr>
            <a:endParaRPr lang="en-US" sz="2800" dirty="0">
              <a:latin typeface="Arial" panose="020B0604020202020204" pitchFamily="34" charset="0"/>
              <a:cs typeface="Arial" panose="020B0604020202020204" pitchFamily="34" charset="0"/>
            </a:endParaRPr>
          </a:p>
          <a:p>
            <a:pPr marL="0" indent="0" algn="ctr">
              <a:lnSpc>
                <a:spcPts val="1400"/>
              </a:lnSpc>
              <a:buNone/>
            </a:pPr>
            <a:endParaRPr lang="en-US" sz="2800" dirty="0">
              <a:latin typeface="Arial" panose="020B0604020202020204" pitchFamily="34" charset="0"/>
              <a:cs typeface="Arial" panose="020B0604020202020204" pitchFamily="34" charset="0"/>
            </a:endParaRPr>
          </a:p>
          <a:p>
            <a:pPr marL="0" indent="0" algn="ctr">
              <a:buNone/>
            </a:pPr>
            <a:r>
              <a:rPr lang="en-US" sz="1200" dirty="0">
                <a:latin typeface="Arial" panose="020B0604020202020204" pitchFamily="34" charset="0"/>
                <a:cs typeface="Arial" panose="020B0604020202020204" pitchFamily="34" charset="0"/>
              </a:rPr>
              <a:t>Employee: </a:t>
            </a:r>
            <a:r>
              <a:rPr lang="en-US" sz="1200" dirty="0">
                <a:latin typeface="Arial" panose="020B0604020202020204" pitchFamily="34" charset="0"/>
                <a:cs typeface="Arial" panose="020B0604020202020204" pitchFamily="34" charset="0"/>
                <a:hlinkClick r:id="rId2"/>
              </a:rPr>
              <a:t>https://louisville.edu/policies/policies-and-procedures/pageholder/pol-title-ix-employee-sexual-misconduct</a:t>
            </a:r>
            <a:endParaRPr lang="en-US" sz="1200" dirty="0">
              <a:latin typeface="Arial" panose="020B0604020202020204" pitchFamily="34" charset="0"/>
              <a:cs typeface="Arial" panose="020B0604020202020204" pitchFamily="34" charset="0"/>
            </a:endParaRPr>
          </a:p>
          <a:p>
            <a:pPr marL="0" indent="0" algn="ctr">
              <a:buNone/>
            </a:pPr>
            <a:r>
              <a:rPr lang="en-US" sz="1200" dirty="0">
                <a:latin typeface="Arial" panose="020B0604020202020204" pitchFamily="34" charset="0"/>
                <a:cs typeface="Arial" panose="020B0604020202020204" pitchFamily="34" charset="0"/>
              </a:rPr>
              <a:t>	</a:t>
            </a:r>
          </a:p>
          <a:p>
            <a:pPr marL="0" indent="0" algn="ctr">
              <a:buNone/>
            </a:pPr>
            <a:r>
              <a:rPr lang="en-US" sz="1200" dirty="0">
                <a:latin typeface="Arial" panose="020B0604020202020204" pitchFamily="34" charset="0"/>
                <a:cs typeface="Arial" panose="020B0604020202020204" pitchFamily="34" charset="0"/>
              </a:rPr>
              <a:t>Student: </a:t>
            </a:r>
            <a:r>
              <a:rPr lang="en-US" sz="1200" dirty="0">
                <a:latin typeface="Arial" panose="020B0604020202020204" pitchFamily="34" charset="0"/>
                <a:cs typeface="Arial" panose="020B0604020202020204" pitchFamily="34" charset="0"/>
                <a:hlinkClick r:id="rId3"/>
              </a:rPr>
              <a:t>https://louisville.edu/dos/students/studentpoliciesandprocedures/student-sexual-misconduct-policy</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9314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9" y="838200"/>
            <a:ext cx="8391524"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Sexual misconduct</a:t>
            </a:r>
            <a:endParaRPr lang="en-US" dirty="0">
              <a:solidFill>
                <a:srgbClr val="C00000"/>
              </a:solidFill>
            </a:endParaRPr>
          </a:p>
        </p:txBody>
      </p:sp>
      <p:sp>
        <p:nvSpPr>
          <p:cNvPr id="3" name="Text Placeholder 2"/>
          <p:cNvSpPr>
            <a:spLocks noGrp="1"/>
          </p:cNvSpPr>
          <p:nvPr>
            <p:ph type="body" idx="1"/>
          </p:nvPr>
        </p:nvSpPr>
        <p:spPr>
          <a:xfrm>
            <a:off x="557212" y="1676400"/>
            <a:ext cx="8210549" cy="4572000"/>
          </a:xfrm>
        </p:spPr>
        <p:txBody>
          <a:bodyPr/>
          <a:lstStyle/>
          <a:p>
            <a:pPr marL="0" marR="0" lvl="0" indent="0" algn="l" defTabSz="914400" rtl="0" eaLnBrk="1" fontAlgn="auto" latinLnBrk="0" hangingPunct="1">
              <a:lnSpc>
                <a:spcPct val="120000"/>
              </a:lnSpc>
              <a:spcBef>
                <a:spcPts val="0"/>
              </a:spcBef>
              <a:spcAft>
                <a:spcPts val="0"/>
              </a:spcAft>
              <a:buClr>
                <a:srgbClr val="B80E0F"/>
              </a:buClr>
              <a:buSzPct val="160000"/>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misconduct falls into one or more of the following six categories: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spcBef>
                <a:spcPts val="0"/>
              </a:spcBef>
              <a:spcAft>
                <a:spcPts val="0"/>
              </a:spcAft>
              <a:buClr>
                <a:srgbClr val="B80E0F"/>
              </a:buClr>
              <a:buSzPct val="160000"/>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spcBef>
                <a:spcPts val="0"/>
              </a:spcBef>
              <a:spcAft>
                <a:spcPts val="0"/>
              </a:spcAft>
              <a:buClr>
                <a:srgbClr val="B80E0F"/>
              </a:buClr>
              <a:buSzPct val="16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Hostile Environment:  </a:t>
            </a:r>
            <a:r>
              <a:rPr kumimoji="0" lang="en-U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Unwelcome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conduct determined by a reasonable person to be so severe, pervasive, and objectively offensive that it effectively denies a person equal access to the recipient’s education program or activity  </a:t>
            </a:r>
          </a:p>
          <a:p>
            <a:pPr marL="0" marR="0" lvl="0" indent="0" algn="l" defTabSz="914400" rtl="0" eaLnBrk="1" fontAlgn="auto" latinLnBrk="0" hangingPunct="1">
              <a:spcBef>
                <a:spcPts val="0"/>
              </a:spcBef>
              <a:spcAft>
                <a:spcPts val="0"/>
              </a:spcAft>
              <a:buClr>
                <a:srgbClr val="B80E0F"/>
              </a:buClr>
              <a:buSzPct val="160000"/>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spcBef>
                <a:spcPts val="0"/>
              </a:spcBef>
              <a:spcAft>
                <a:spcPts val="0"/>
              </a:spcAft>
              <a:buClr>
                <a:srgbClr val="B80E0F"/>
              </a:buClr>
              <a:buSzPct val="16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Quid Pro Quo:  An employee of the University conditioning the provision of an aid, benefit, or service of the University on an individual’s participation in </a:t>
            </a:r>
            <a:r>
              <a:rPr kumimoji="0" lang="en-U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unwelcome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sexual conduct</a:t>
            </a:r>
          </a:p>
          <a:p>
            <a:pPr marL="0" marR="0" lvl="0" indent="0" algn="l" defTabSz="914400" rtl="0" eaLnBrk="1" fontAlgn="auto" latinLnBrk="0" hangingPunct="1">
              <a:lnSpc>
                <a:spcPts val="1400"/>
              </a:lnSpc>
              <a:spcBef>
                <a:spcPts val="0"/>
              </a:spcBef>
              <a:spcAft>
                <a:spcPts val="0"/>
              </a:spcAft>
              <a:buClr>
                <a:srgbClr val="B80E0F"/>
              </a:buClr>
              <a:buSzPct val="160000"/>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
                <a:srgbClr val="B80E0F"/>
              </a:buClr>
              <a:buSzPct val="160000"/>
              <a:buNone/>
              <a:tabLst/>
              <a:defRPr/>
            </a:pPr>
            <a:r>
              <a:rPr lang="en-US" sz="1600" dirty="0">
                <a:solidFill>
                  <a:prstClr val="black"/>
                </a:solidFill>
                <a:latin typeface="Arial" panose="020B0604020202020204" pitchFamily="34" charset="0"/>
                <a:cs typeface="Arial" panose="020B0604020202020204" pitchFamily="34" charset="0"/>
              </a:rPr>
              <a:t>Single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occurrence of: </a:t>
            </a:r>
          </a:p>
          <a:p>
            <a:pPr marL="228600" marR="0" lvl="0" indent="-228600" algn="l" defTabSz="914400" rtl="0" eaLnBrk="1" fontAlgn="auto" latinLnBrk="0" hangingPunct="1">
              <a:lnSpc>
                <a:spcPct val="120000"/>
              </a:lnSpc>
              <a:spcBef>
                <a:spcPts val="0"/>
              </a:spcBef>
              <a:spcAft>
                <a:spcPts val="0"/>
              </a:spcAft>
              <a:buClr>
                <a:srgbClr val="B80E0F"/>
              </a:buClr>
              <a:buSzPct val="16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assault</a:t>
            </a:r>
          </a:p>
          <a:p>
            <a:pPr marL="228600" marR="0" lvl="0" indent="-228600" algn="l" defTabSz="914400" rtl="0" eaLnBrk="1" fontAlgn="auto" latinLnBrk="0" hangingPunct="1">
              <a:lnSpc>
                <a:spcPct val="120000"/>
              </a:lnSpc>
              <a:spcBef>
                <a:spcPts val="0"/>
              </a:spcBef>
              <a:spcAft>
                <a:spcPts val="0"/>
              </a:spcAft>
              <a:buClr>
                <a:srgbClr val="B80E0F"/>
              </a:buClr>
              <a:buSzPct val="16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Dating violence  </a:t>
            </a:r>
          </a:p>
          <a:p>
            <a:pPr marL="228600" marR="0" lvl="0" indent="-228600" algn="l" defTabSz="914400" rtl="0" eaLnBrk="1" fontAlgn="auto" latinLnBrk="0" hangingPunct="1">
              <a:lnSpc>
                <a:spcPct val="120000"/>
              </a:lnSpc>
              <a:spcBef>
                <a:spcPts val="0"/>
              </a:spcBef>
              <a:spcAft>
                <a:spcPts val="0"/>
              </a:spcAft>
              <a:buClr>
                <a:srgbClr val="B80E0F"/>
              </a:buClr>
              <a:buSzPct val="16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Domestic violence  </a:t>
            </a:r>
          </a:p>
          <a:p>
            <a:pPr marL="228600" marR="0" lvl="0" indent="-228600" algn="l" defTabSz="914400" rtl="0" eaLnBrk="1" fontAlgn="auto" latinLnBrk="0" hangingPunct="1">
              <a:lnSpc>
                <a:spcPct val="120000"/>
              </a:lnSpc>
              <a:spcBef>
                <a:spcPts val="0"/>
              </a:spcBef>
              <a:spcAft>
                <a:spcPts val="0"/>
              </a:spcAft>
              <a:buClr>
                <a:srgbClr val="B80E0F"/>
              </a:buClr>
              <a:buSzPct val="16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Stalking</a:t>
            </a:r>
            <a:endParaRPr lang="en-US" sz="1600" dirty="0"/>
          </a:p>
        </p:txBody>
      </p:sp>
    </p:spTree>
    <p:extLst>
      <p:ext uri="{BB962C8B-B14F-4D97-AF65-F5344CB8AC3E}">
        <p14:creationId xmlns:p14="http://schemas.microsoft.com/office/powerpoint/2010/main" val="134060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9906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Targets of Sexual misconduct</a:t>
            </a:r>
            <a:endParaRPr lang="en-US" dirty="0">
              <a:solidFill>
                <a:srgbClr val="C00000"/>
              </a:solidFill>
            </a:endParaRPr>
          </a:p>
        </p:txBody>
      </p:sp>
      <p:sp>
        <p:nvSpPr>
          <p:cNvPr id="3" name="Text Placeholder 2"/>
          <p:cNvSpPr>
            <a:spLocks noGrp="1"/>
          </p:cNvSpPr>
          <p:nvPr>
            <p:ph type="body" idx="1"/>
          </p:nvPr>
        </p:nvSpPr>
        <p:spPr>
          <a:xfrm>
            <a:off x="609600" y="2133600"/>
            <a:ext cx="8077198" cy="4191000"/>
          </a:xfrm>
        </p:spPr>
        <p:txBody>
          <a:bodyPr/>
          <a:lstStyle/>
          <a:p>
            <a:pPr marL="0" marR="0" lvl="0" indent="0" algn="just"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harassment can be directed toward persons of the opposite sex or the harasser’s own sex, and toward persons of the same sexual orientation or a different sexual orientation. The target need not be an object of the harasser’s sexual desire for the conduct to constitute sexual</a:t>
            </a:r>
          </a:p>
          <a:p>
            <a:pPr marL="0" marR="0" lvl="0" indent="0" algn="just" defTabSz="914400" rtl="0" eaLnBrk="1" fontAlgn="auto" latinLnBrk="0" hangingPunct="1">
              <a:lnSpc>
                <a:spcPct val="100000"/>
              </a:lnSpc>
              <a:spcBef>
                <a:spcPts val="0"/>
              </a:spcBef>
              <a:spcAft>
                <a:spcPts val="0"/>
              </a:spcAft>
              <a:buClr>
                <a:srgbClr val="B80E0F"/>
              </a:buClr>
              <a:buSzPct val="160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harassment.</a:t>
            </a:r>
          </a:p>
        </p:txBody>
      </p:sp>
    </p:spTree>
    <p:extLst>
      <p:ext uri="{BB962C8B-B14F-4D97-AF65-F5344CB8AC3E}">
        <p14:creationId xmlns:p14="http://schemas.microsoft.com/office/powerpoint/2010/main" val="187973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9906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Who Can engage in </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Sexual misconduct?</a:t>
            </a:r>
            <a:endParaRPr lang="en-US" sz="2800" dirty="0">
              <a:solidFill>
                <a:srgbClr val="C00000"/>
              </a:solidFill>
            </a:endParaRPr>
          </a:p>
        </p:txBody>
      </p:sp>
      <p:sp>
        <p:nvSpPr>
          <p:cNvPr id="3" name="Text Placeholder 2"/>
          <p:cNvSpPr>
            <a:spLocks noGrp="1"/>
          </p:cNvSpPr>
          <p:nvPr>
            <p:ph type="body" idx="1"/>
          </p:nvPr>
        </p:nvSpPr>
        <p:spPr>
          <a:xfrm>
            <a:off x="609600" y="2438400"/>
            <a:ext cx="8239124" cy="4191000"/>
          </a:xfrm>
        </p:spPr>
        <p:txBody>
          <a:bodyPr/>
          <a:lstStyle/>
          <a:p>
            <a:pPr marL="228600" marR="0" lvl="0" indent="-228600" algn="l" defTabSz="914400" rtl="0" eaLnBrk="1" fontAlgn="auto" latinLnBrk="0" hangingPunct="1">
              <a:lnSpc>
                <a:spcPct val="90000"/>
              </a:lnSpc>
              <a:spcBef>
                <a:spcPts val="1000"/>
              </a:spcBef>
              <a:spcAft>
                <a:spcPts val="0"/>
              </a:spcAft>
              <a:buClr>
                <a:srgbClr val="C00000"/>
              </a:buClr>
              <a:buSzTx/>
              <a:buFont typeface="Arial" panose="020B0604020202020204" pitchFamily="34" charset="0"/>
              <a:buChar char="•"/>
              <a:tabLst/>
              <a:defRPr/>
            </a:pPr>
            <a:r>
              <a:rPr lang="en-US" sz="2800" dirty="0">
                <a:solidFill>
                  <a:prstClr val="black"/>
                </a:solidFill>
                <a:latin typeface="Arial" panose="020B0604020202020204" pitchFamily="34" charset="0"/>
                <a:cs typeface="Arial" panose="020B0604020202020204" pitchFamily="34" charset="0"/>
              </a:rPr>
              <a:t>F</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aculty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staff, and other employees can engage in all types of sexual misconduct. </a:t>
            </a:r>
          </a:p>
          <a:p>
            <a:pPr marL="228600" marR="0" lvl="0" indent="-228600" algn="l" defTabSz="914400" rtl="0" eaLnBrk="1" fontAlgn="auto" latinLnBrk="0" hangingPunct="1">
              <a:lnSpc>
                <a:spcPct val="90000"/>
              </a:lnSpc>
              <a:spcBef>
                <a:spcPts val="1000"/>
              </a:spcBef>
              <a:spcAft>
                <a:spcPts val="0"/>
              </a:spcAft>
              <a:buClr>
                <a:srgbClr val="C00000"/>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can engage in all types of sexual misconduct except quid pro quo.  Students are not usually given responsibility over other students and thus, generally cannot engage in quid pro quo sexual misconduct.</a:t>
            </a:r>
            <a:endParaRPr lang="en-US" sz="2800" dirty="0"/>
          </a:p>
        </p:txBody>
      </p:sp>
    </p:spTree>
    <p:extLst>
      <p:ext uri="{BB962C8B-B14F-4D97-AF65-F5344CB8AC3E}">
        <p14:creationId xmlns:p14="http://schemas.microsoft.com/office/powerpoint/2010/main" val="331481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990600"/>
            <a:ext cx="8077199" cy="1143000"/>
          </a:xfrm>
        </p:spPr>
        <p:txBody>
          <a:bodyPr/>
          <a:lstStyle/>
          <a:p>
            <a:pPr algn="ct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Who Can engage in </a:t>
            </a:r>
            <a:b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br>
            <a:r>
              <a:rPr kumimoji="0" lang="en-US" sz="2800" b="0" i="0" u="none" strike="noStrike" kern="1200" cap="all" spc="0" normalizeH="0" baseline="0" noProof="0" dirty="0">
                <a:ln>
                  <a:noFill/>
                </a:ln>
                <a:solidFill>
                  <a:srgbClr val="B80E0F"/>
                </a:solidFill>
                <a:effectLst/>
                <a:uLnTx/>
                <a:uFillTx/>
                <a:latin typeface="Arial Black" panose="020B0A04020102020204" pitchFamily="34" charset="0"/>
                <a:ea typeface="+mj-ea"/>
                <a:cs typeface="+mj-cs"/>
              </a:rPr>
              <a:t>Sexual misconduct?</a:t>
            </a:r>
            <a:endParaRPr lang="en-US" sz="2800" dirty="0">
              <a:solidFill>
                <a:srgbClr val="C00000"/>
              </a:solidFill>
            </a:endParaRPr>
          </a:p>
        </p:txBody>
      </p:sp>
      <p:sp>
        <p:nvSpPr>
          <p:cNvPr id="3" name="Text Placeholder 2"/>
          <p:cNvSpPr>
            <a:spLocks noGrp="1"/>
          </p:cNvSpPr>
          <p:nvPr>
            <p:ph type="body" idx="1"/>
          </p:nvPr>
        </p:nvSpPr>
        <p:spPr>
          <a:xfrm>
            <a:off x="690563" y="2362200"/>
            <a:ext cx="8239124" cy="4191000"/>
          </a:xfrm>
        </p:spPr>
        <p:txBody>
          <a:bodyPr/>
          <a:lstStyle/>
          <a:p>
            <a:pPr marL="0" indent="0" defTabSz="914400">
              <a:lnSpc>
                <a:spcPct val="90000"/>
              </a:lnSpc>
              <a:spcBef>
                <a:spcPts val="1000"/>
              </a:spcBef>
              <a:buClr>
                <a:srgbClr val="C00000"/>
              </a:buClr>
              <a:buNone/>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misconduct can include the following types of interactions:</a:t>
            </a:r>
          </a:p>
          <a:p>
            <a:pPr marL="0" indent="0" defTabSz="914400">
              <a:lnSpc>
                <a:spcPts val="2400"/>
              </a:lnSpc>
              <a:spcBef>
                <a:spcPts val="1000"/>
              </a:spcBef>
              <a:buClr>
                <a:srgbClr val="C00000"/>
              </a:buClr>
              <a:buNone/>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1" defTabSz="914400">
              <a:lnSpc>
                <a:spcPct val="90000"/>
              </a:lnSpc>
              <a:spcBef>
                <a:spcPts val="1000"/>
              </a:spcBef>
              <a:buClr>
                <a:srgbClr val="C00000"/>
              </a:buClr>
              <a:defRPr/>
            </a:pPr>
            <a:r>
              <a:rPr lang="en-US" sz="2400" dirty="0">
                <a:solidFill>
                  <a:prstClr val="black"/>
                </a:solidFill>
                <a:latin typeface="Helvetica" pitchFamily="2" charset="0"/>
                <a:cs typeface="Arial" panose="020B0604020202020204" pitchFamily="34" charset="0"/>
              </a:rPr>
              <a:t>E</a:t>
            </a:r>
            <a:r>
              <a:rPr kumimoji="0" lang="en-US" sz="2400" b="0" i="0" strike="noStrike" kern="1200" cap="none" spc="0" normalizeH="0" baseline="0" noProof="0" dirty="0" err="1">
                <a:ln>
                  <a:noFill/>
                </a:ln>
                <a:solidFill>
                  <a:prstClr val="black"/>
                </a:solidFill>
                <a:effectLst/>
                <a:uLnTx/>
                <a:uFillTx/>
                <a:latin typeface="Helvetica" pitchFamily="2" charset="0"/>
                <a:cs typeface="Arial" panose="020B0604020202020204" pitchFamily="34" charset="0"/>
              </a:rPr>
              <a:t>mployee</a:t>
            </a:r>
            <a:r>
              <a:rPr kumimoji="0" lang="en-US" sz="2400" b="0" i="0" strike="noStrike" kern="1200" cap="none" spc="0" normalizeH="0" baseline="0" noProof="0" dirty="0">
                <a:ln>
                  <a:noFill/>
                </a:ln>
                <a:solidFill>
                  <a:prstClr val="black"/>
                </a:solidFill>
                <a:effectLst/>
                <a:uLnTx/>
                <a:uFillTx/>
                <a:latin typeface="Helvetica" pitchFamily="2" charset="0"/>
                <a:cs typeface="Arial" panose="020B0604020202020204" pitchFamily="34" charset="0"/>
              </a:rPr>
              <a:t>	</a:t>
            </a:r>
            <a:r>
              <a:rPr lang="en-US" sz="2400" dirty="0">
                <a:solidFill>
                  <a:prstClr val="black"/>
                </a:solidFill>
                <a:latin typeface="Helvetica" pitchFamily="2" charset="0"/>
                <a:cs typeface="Arial" panose="020B0604020202020204" pitchFamily="34" charset="0"/>
              </a:rPr>
              <a:t>	</a:t>
            </a:r>
            <a:r>
              <a:rPr kumimoji="0" lang="en-US" sz="2400" b="0" i="0" strike="noStrike" kern="1200" cap="none" spc="0" normalizeH="0" baseline="0" noProof="0" dirty="0">
                <a:ln>
                  <a:noFill/>
                </a:ln>
                <a:solidFill>
                  <a:prstClr val="black"/>
                </a:solidFill>
                <a:effectLst/>
                <a:uLnTx/>
                <a:uFillTx/>
                <a:latin typeface="Helvetica" pitchFamily="2" charset="0"/>
                <a:cs typeface="Arial" panose="020B0604020202020204" pitchFamily="34" charset="0"/>
              </a:rPr>
              <a:t>Student</a:t>
            </a:r>
          </a:p>
          <a:p>
            <a:pPr lvl="1" defTabSz="914400">
              <a:lnSpc>
                <a:spcPct val="90000"/>
              </a:lnSpc>
              <a:spcBef>
                <a:spcPts val="1000"/>
              </a:spcBef>
              <a:buClr>
                <a:srgbClr val="C00000"/>
              </a:buClr>
              <a:defRPr/>
            </a:pPr>
            <a:r>
              <a:rPr lang="en-US" sz="2400" dirty="0">
                <a:solidFill>
                  <a:prstClr val="black"/>
                </a:solidFill>
                <a:latin typeface="Helvetica" pitchFamily="2" charset="0"/>
                <a:cs typeface="Arial" panose="020B0604020202020204" pitchFamily="34" charset="0"/>
              </a:rPr>
              <a:t>Employee		Employee</a:t>
            </a:r>
          </a:p>
          <a:p>
            <a:pPr lvl="1" defTabSz="914400">
              <a:lnSpc>
                <a:spcPct val="90000"/>
              </a:lnSpc>
              <a:spcBef>
                <a:spcPts val="1000"/>
              </a:spcBef>
              <a:buClr>
                <a:srgbClr val="C00000"/>
              </a:buClr>
              <a:defRPr/>
            </a:pPr>
            <a:r>
              <a:rPr lang="en-US" sz="2400" dirty="0">
                <a:solidFill>
                  <a:prstClr val="black"/>
                </a:solidFill>
                <a:latin typeface="Helvetica" pitchFamily="2" charset="0"/>
                <a:cs typeface="Arial" panose="020B0604020202020204" pitchFamily="34" charset="0"/>
              </a:rPr>
              <a:t>Student			Student</a:t>
            </a:r>
          </a:p>
          <a:p>
            <a:pPr lvl="1" defTabSz="914400">
              <a:lnSpc>
                <a:spcPct val="90000"/>
              </a:lnSpc>
              <a:spcBef>
                <a:spcPts val="1000"/>
              </a:spcBef>
              <a:buClr>
                <a:srgbClr val="C00000"/>
              </a:buClr>
              <a:defRPr/>
            </a:pPr>
            <a:r>
              <a:rPr lang="en-US" sz="2400" dirty="0">
                <a:solidFill>
                  <a:prstClr val="black"/>
                </a:solidFill>
                <a:latin typeface="Helvetica" pitchFamily="2" charset="0"/>
                <a:cs typeface="Arial" panose="020B0604020202020204" pitchFamily="34" charset="0"/>
              </a:rPr>
              <a:t>External Individual		Student</a:t>
            </a:r>
          </a:p>
          <a:p>
            <a:pPr lvl="1" defTabSz="914400">
              <a:lnSpc>
                <a:spcPct val="90000"/>
              </a:lnSpc>
              <a:spcBef>
                <a:spcPts val="1000"/>
              </a:spcBef>
              <a:buClr>
                <a:srgbClr val="C00000"/>
              </a:buClr>
              <a:defRPr/>
            </a:pPr>
            <a:r>
              <a:rPr lang="en-US" sz="2400" dirty="0">
                <a:solidFill>
                  <a:prstClr val="black"/>
                </a:solidFill>
                <a:latin typeface="Helvetica" pitchFamily="2" charset="0"/>
                <a:cs typeface="Arial" panose="020B0604020202020204" pitchFamily="34" charset="0"/>
              </a:rPr>
              <a:t>External Individual		Employee</a:t>
            </a:r>
          </a:p>
          <a:p>
            <a:pPr marL="0" marR="0" lvl="0" indent="0" algn="l" defTabSz="914400" rtl="0" eaLnBrk="1" fontAlgn="auto" latinLnBrk="0" hangingPunct="1">
              <a:lnSpc>
                <a:spcPct val="90000"/>
              </a:lnSpc>
              <a:spcBef>
                <a:spcPts val="1000"/>
              </a:spcBef>
              <a:spcAft>
                <a:spcPts val="0"/>
              </a:spcAft>
              <a:buClr>
                <a:srgbClr val="C00000"/>
              </a:buClr>
              <a:buSzTx/>
              <a:buNone/>
              <a:tabLst/>
              <a:defRPr/>
            </a:pPr>
            <a:endParaRPr lang="en-US" sz="2800" dirty="0"/>
          </a:p>
        </p:txBody>
      </p:sp>
      <p:cxnSp>
        <p:nvCxnSpPr>
          <p:cNvPr id="4" name="Straight Arrow Connector 3" descr="Two ended arrow denoting Employee/Student interactions.  This category is one of the five types of interactions that may contain sexual misconduct.">
            <a:extLst>
              <a:ext uri="{FF2B5EF4-FFF2-40B4-BE49-F238E27FC236}">
                <a16:creationId xmlns:a16="http://schemas.microsoft.com/office/drawing/2014/main" id="{CAE73EDE-1C42-49A9-99E7-768E83455DB5}"/>
              </a:ext>
            </a:extLst>
          </p:cNvPr>
          <p:cNvCxnSpPr>
            <a:cxnSpLocks/>
          </p:cNvCxnSpPr>
          <p:nvPr/>
        </p:nvCxnSpPr>
        <p:spPr>
          <a:xfrm>
            <a:off x="3124200" y="3810000"/>
            <a:ext cx="990600" cy="0"/>
          </a:xfrm>
          <a:prstGeom prst="straightConnector1">
            <a:avLst/>
          </a:prstGeom>
          <a:ln w="38100">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6" name="Straight Arrow Connector 5" descr="Two ended arrow denoting Employee/Employee interactions.  This category is one of the five types of interactions that may contain sexual misconduct.">
            <a:extLst>
              <a:ext uri="{FF2B5EF4-FFF2-40B4-BE49-F238E27FC236}">
                <a16:creationId xmlns:a16="http://schemas.microsoft.com/office/drawing/2014/main" id="{5227DA73-66B4-41D1-B8D6-BF32B59E6073}"/>
              </a:ext>
            </a:extLst>
          </p:cNvPr>
          <p:cNvCxnSpPr>
            <a:cxnSpLocks/>
          </p:cNvCxnSpPr>
          <p:nvPr/>
        </p:nvCxnSpPr>
        <p:spPr>
          <a:xfrm>
            <a:off x="3124200" y="4267200"/>
            <a:ext cx="990600" cy="0"/>
          </a:xfrm>
          <a:prstGeom prst="straightConnector1">
            <a:avLst/>
          </a:prstGeom>
          <a:ln w="38100">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7" name="Straight Arrow Connector 6" descr="Two ended arrow denoting Student/Student interactions.  This category is one of the five types of interactions that may contain sexual misconduct.">
            <a:extLst>
              <a:ext uri="{FF2B5EF4-FFF2-40B4-BE49-F238E27FC236}">
                <a16:creationId xmlns:a16="http://schemas.microsoft.com/office/drawing/2014/main" id="{A804F656-E912-4CBA-8803-70B448964617}"/>
              </a:ext>
            </a:extLst>
          </p:cNvPr>
          <p:cNvCxnSpPr>
            <a:cxnSpLocks/>
          </p:cNvCxnSpPr>
          <p:nvPr/>
        </p:nvCxnSpPr>
        <p:spPr>
          <a:xfrm>
            <a:off x="3124200" y="4724400"/>
            <a:ext cx="990600" cy="0"/>
          </a:xfrm>
          <a:prstGeom prst="straightConnector1">
            <a:avLst/>
          </a:prstGeom>
          <a:ln w="38100">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8" name="Straight Arrow Connector 7" descr="Two ended arrow denoting External Individual/Student interactions.  This category is one of the five types of interactions that may contain sexual misconduct.">
            <a:extLst>
              <a:ext uri="{FF2B5EF4-FFF2-40B4-BE49-F238E27FC236}">
                <a16:creationId xmlns:a16="http://schemas.microsoft.com/office/drawing/2014/main" id="{7C5785A6-C1A9-4DE8-8FD6-CD74923D191F}"/>
              </a:ext>
            </a:extLst>
          </p:cNvPr>
          <p:cNvCxnSpPr>
            <a:cxnSpLocks/>
          </p:cNvCxnSpPr>
          <p:nvPr/>
        </p:nvCxnSpPr>
        <p:spPr>
          <a:xfrm>
            <a:off x="4191000" y="5181600"/>
            <a:ext cx="990600" cy="0"/>
          </a:xfrm>
          <a:prstGeom prst="straightConnector1">
            <a:avLst/>
          </a:prstGeom>
          <a:ln w="38100">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9" name="Straight Arrow Connector 8" descr="Two ended arrow denoting External Individual/Employee interactions.  This category is one of the five types of interactions that may contain sexual misconduct.">
            <a:extLst>
              <a:ext uri="{FF2B5EF4-FFF2-40B4-BE49-F238E27FC236}">
                <a16:creationId xmlns:a16="http://schemas.microsoft.com/office/drawing/2014/main" id="{C0A5014D-9868-491A-AADF-40D398B6FF23}"/>
              </a:ext>
            </a:extLst>
          </p:cNvPr>
          <p:cNvCxnSpPr>
            <a:cxnSpLocks/>
          </p:cNvCxnSpPr>
          <p:nvPr/>
        </p:nvCxnSpPr>
        <p:spPr>
          <a:xfrm>
            <a:off x="4191000" y="5638800"/>
            <a:ext cx="990600" cy="0"/>
          </a:xfrm>
          <a:prstGeom prst="straightConnector1">
            <a:avLst/>
          </a:prstGeom>
          <a:ln w="38100">
            <a:headEnd type="triangl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38481"/>
      </p:ext>
    </p:extLst>
  </p:cSld>
  <p:clrMapOvr>
    <a:masterClrMapping/>
  </p:clrMapOvr>
</p:sld>
</file>

<file path=ppt/theme/theme1.xml><?xml version="1.0" encoding="utf-8"?>
<a:theme xmlns:a="http://schemas.openxmlformats.org/drawingml/2006/main" name="Solid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b">
        <a:normAutofit/>
      </a:bodyPr>
      <a:lstStyle>
        <a:defPPr marL="0" marR="0" indent="0" algn="ctr" defTabSz="4572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Helvetica Neue Bold Condensed"/>
            <a:ea typeface="+mj-ea"/>
            <a:cs typeface="Helvetica Neue Bold Condensed"/>
          </a:defRPr>
        </a:defPPr>
      </a:lstStyle>
    </a:txDef>
  </a:objectDefaults>
  <a:extraClrSchemeLst/>
</a:theme>
</file>

<file path=ppt/theme/theme2.xml><?xml version="1.0" encoding="utf-8"?>
<a:theme xmlns:a="http://schemas.openxmlformats.org/drawingml/2006/main" name="Whi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nchor="b"/>
      <a:lstStyle>
        <a:defPPr marL="0" marR="0" indent="0" algn="l" defTabSz="457200" rtl="0" eaLnBrk="1" fontAlgn="auto" latinLnBrk="0" hangingPunct="1">
          <a:lnSpc>
            <a:spcPct val="100000"/>
          </a:lnSpc>
          <a:spcBef>
            <a:spcPct val="0"/>
          </a:spcBef>
          <a:spcAft>
            <a:spcPts val="0"/>
          </a:spcAft>
          <a:buClrTx/>
          <a:buSzTx/>
          <a:buFontTx/>
          <a:buNone/>
          <a:tabLst/>
          <a:defRPr kumimoji="0" sz="2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defRPr>
        </a:defPPr>
      </a:lstStyle>
    </a:txDef>
  </a:objectDefaults>
  <a:extraClrSchemeLst/>
</a:theme>
</file>

<file path=ppt/theme/theme3.xml><?xml version="1.0" encoding="utf-8"?>
<a:theme xmlns:a="http://schemas.openxmlformats.org/drawingml/2006/main" name="Blac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hoto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hot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UofL PowerPoint Template 4x3</Template>
  <TotalTime>8067</TotalTime>
  <Words>1954</Words>
  <Application>Microsoft Office PowerPoint</Application>
  <PresentationFormat>On-screen Show (4:3)</PresentationFormat>
  <Paragraphs>227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27</vt:i4>
      </vt:variant>
    </vt:vector>
  </HeadingPairs>
  <TitlesOfParts>
    <vt:vector size="42" baseType="lpstr">
      <vt:lpstr>Arial</vt:lpstr>
      <vt:lpstr>Arial Black</vt:lpstr>
      <vt:lpstr>Calibri</vt:lpstr>
      <vt:lpstr>Courier New</vt:lpstr>
      <vt:lpstr>Helvetica</vt:lpstr>
      <vt:lpstr>Helvetica Neue</vt:lpstr>
      <vt:lpstr>Helvetica Neue Bold Condensed</vt:lpstr>
      <vt:lpstr>HelveticaNeueLT Std</vt:lpstr>
      <vt:lpstr>HelveticaNeueLT Std Med Cn</vt:lpstr>
      <vt:lpstr>Wingdings</vt:lpstr>
      <vt:lpstr>Solid Title</vt:lpstr>
      <vt:lpstr>White Theme</vt:lpstr>
      <vt:lpstr>Black Theme</vt:lpstr>
      <vt:lpstr>Photo Title</vt:lpstr>
      <vt:lpstr>Photo Theme</vt:lpstr>
      <vt:lpstr>Title IX Mandatory Reporting</vt:lpstr>
      <vt:lpstr>  Title ix Of the educational amendments of 1972 </vt:lpstr>
      <vt:lpstr> What is Title IX?</vt:lpstr>
      <vt:lpstr>New Regulations … however, The mission remains the same </vt:lpstr>
      <vt:lpstr>Sexual misconduct</vt:lpstr>
      <vt:lpstr>Sexual misconduct</vt:lpstr>
      <vt:lpstr>Targets of Sexual misconduct</vt:lpstr>
      <vt:lpstr>Who Can engage in  Sexual misconduct?</vt:lpstr>
      <vt:lpstr>Who Can engage in  Sexual misconduct?</vt:lpstr>
      <vt:lpstr>Two categories of employees for Title ix reporting purposes </vt:lpstr>
      <vt:lpstr>Title ix mandatory reporters </vt:lpstr>
      <vt:lpstr>Title ix mandatory reporting what to do </vt:lpstr>
      <vt:lpstr>Title ix mandatory reporting requirements</vt:lpstr>
      <vt:lpstr>Title ix mandatory reporting what to say</vt:lpstr>
      <vt:lpstr>Officials with the  authority to act </vt:lpstr>
      <vt:lpstr>Officials with the  authority to act   dr. David w. parrott, title ix coordinator David.parrott@louisville.edu   Sarah G. Mudd, Assistant Title IX Coordinator SARAH.MUDD@LOUISVILLE.EDU </vt:lpstr>
      <vt:lpstr>required syllabus statement</vt:lpstr>
      <vt:lpstr>Non-Retaliation Policy</vt:lpstr>
      <vt:lpstr>Other applicable law </vt:lpstr>
      <vt:lpstr>RESOURCE OPTIONS</vt:lpstr>
      <vt:lpstr> #1 true or false? </vt:lpstr>
      <vt:lpstr> the answer TO #1</vt:lpstr>
      <vt:lpstr> #2 true or false? </vt:lpstr>
      <vt:lpstr> the answer TO #2</vt:lpstr>
      <vt:lpstr> #3 true or false? </vt:lpstr>
      <vt:lpstr> the answer TO #3</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and Sexual Misconduct August 4, 2015</dc:title>
  <dc:creator>Sara Choate</dc:creator>
  <cp:lastModifiedBy>Horrar,David Paul</cp:lastModifiedBy>
  <cp:revision>84</cp:revision>
  <cp:lastPrinted>2015-08-04T15:21:01Z</cp:lastPrinted>
  <dcterms:modified xsi:type="dcterms:W3CDTF">2021-07-29T15:43:02Z</dcterms:modified>
</cp:coreProperties>
</file>