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8"/>
  </p:notesMasterIdLst>
  <p:handoutMasterIdLst>
    <p:handoutMasterId r:id="rId39"/>
  </p:handoutMasterIdLst>
  <p:sldIdLst>
    <p:sldId id="283" r:id="rId2"/>
    <p:sldId id="262" r:id="rId3"/>
    <p:sldId id="284" r:id="rId4"/>
    <p:sldId id="264" r:id="rId5"/>
    <p:sldId id="285" r:id="rId6"/>
    <p:sldId id="301" r:id="rId7"/>
    <p:sldId id="303" r:id="rId8"/>
    <p:sldId id="277" r:id="rId9"/>
    <p:sldId id="279" r:id="rId10"/>
    <p:sldId id="265" r:id="rId11"/>
    <p:sldId id="272" r:id="rId12"/>
    <p:sldId id="280" r:id="rId13"/>
    <p:sldId id="304" r:id="rId14"/>
    <p:sldId id="286" r:id="rId15"/>
    <p:sldId id="302" r:id="rId16"/>
    <p:sldId id="275" r:id="rId17"/>
    <p:sldId id="267" r:id="rId18"/>
    <p:sldId id="281" r:id="rId19"/>
    <p:sldId id="282" r:id="rId20"/>
    <p:sldId id="305" r:id="rId21"/>
    <p:sldId id="296" r:id="rId22"/>
    <p:sldId id="287" r:id="rId23"/>
    <p:sldId id="288" r:id="rId24"/>
    <p:sldId id="289" r:id="rId25"/>
    <p:sldId id="290" r:id="rId26"/>
    <p:sldId id="291" r:id="rId27"/>
    <p:sldId id="306" r:id="rId28"/>
    <p:sldId id="292" r:id="rId29"/>
    <p:sldId id="299" r:id="rId30"/>
    <p:sldId id="297" r:id="rId31"/>
    <p:sldId id="300" r:id="rId32"/>
    <p:sldId id="293" r:id="rId33"/>
    <p:sldId id="298" r:id="rId34"/>
    <p:sldId id="307" r:id="rId35"/>
    <p:sldId id="308" r:id="rId36"/>
    <p:sldId id="294" r:id="rId37"/>
  </p:sldIdLst>
  <p:sldSz cx="9144000" cy="6858000" type="screen4x3"/>
  <p:notesSz cx="92837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A50021"/>
    <a:srgbClr val="000099"/>
    <a:srgbClr val="DDDDDD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85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9" d="100"/>
          <a:sy n="29" d="100"/>
        </p:scale>
        <p:origin x="-906" y="-72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87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22725" cy="387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97650"/>
            <a:ext cx="4022725" cy="387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597650"/>
            <a:ext cx="4022725" cy="387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A3DC07E-2D57-4C21-93BA-10C8E73C8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84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8600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38600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352800"/>
            <a:ext cx="6858000" cy="312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29400"/>
            <a:ext cx="4038600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29400"/>
            <a:ext cx="4038600" cy="38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035C6-1D1C-464E-AD21-6C1044C32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467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098"/>
          <p:cNvSpPr>
            <a:spLocks noGrp="1" noChangeArrowheads="1"/>
          </p:cNvSpPr>
          <p:nvPr>
            <p:ph type="ctrTitle"/>
          </p:nvPr>
        </p:nvSpPr>
        <p:spPr>
          <a:xfrm>
            <a:off x="838200" y="2743200"/>
            <a:ext cx="7467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43" name="Rectangle 4099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467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10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0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0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EE5B3D-7FB6-4C13-9053-A8568352D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9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6612B-AA67-43AA-9706-B43D4530C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79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26B70-3F78-4324-B45B-36093417D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91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91C56-E181-45D4-82B0-92A5F016B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09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31C9E-F349-44AE-AC9B-B6B0E5E84A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6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1F742-5554-4F9E-B64C-2AEC4BE16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69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23B71-3086-4696-AA17-B3F90B8DA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4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B0A48-3FEE-4C4F-B1D8-4A85A5930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64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F88BF-19F5-4195-8A7E-5BD21F7F5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06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3EC4F-F10A-4BBA-B3C5-0E046A849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284F4-FFF5-4BAA-8C16-06206E686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74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E473DB-D7B8-444B-A200-6F6C181334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mclark@worksmartky.com" TargetMode="External"/><Relationship Id="rId2" Type="http://schemas.openxmlformats.org/officeDocument/2006/relationships/hyperlink" Target="http://www.worksmartk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838200" y="2584450"/>
            <a:ext cx="7567613" cy="14954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communication is a 4 letter word--TALK</a:t>
            </a:r>
            <a:endParaRPr lang="en-US" dirty="0" smtClean="0"/>
          </a:p>
        </p:txBody>
      </p:sp>
      <p:sp>
        <p:nvSpPr>
          <p:cNvPr id="3075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Communication For Today’s Professional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#5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23863" y="1273175"/>
            <a:ext cx="8367712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33375" indent="-333375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We do not always “see” the same things, </a:t>
            </a:r>
            <a:r>
              <a:rPr lang="en-US" altLang="en-US" sz="2800" b="1" i="1">
                <a:solidFill>
                  <a:srgbClr val="000099"/>
                </a:solidFill>
                <a:latin typeface="Helvetica" panose="020B0604020202020204" pitchFamily="34" charset="0"/>
              </a:rPr>
              <a:t>although we think we do.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Two people can view the same event and draw different conclusions.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We are “set up” to have different perceptions (because of differences in past experience, culture, values, etc.).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It is important to understand that another person can perceive something differently than you do </a:t>
            </a:r>
            <a:r>
              <a:rPr lang="en-US" altLang="en-US" sz="2800" b="1" i="1">
                <a:solidFill>
                  <a:srgbClr val="000099"/>
                </a:solidFill>
                <a:latin typeface="Helvetica" panose="020B0604020202020204" pitchFamily="34" charset="0"/>
              </a:rPr>
              <a:t>and still be right.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Perception Key Points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41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3316" name="Rectangle 40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#6</a:t>
            </a:r>
          </a:p>
        </p:txBody>
      </p:sp>
      <p:pic>
        <p:nvPicPr>
          <p:cNvPr id="13315" name="Picture 39" descr="Left peson sender / receiver:&#10;Attitudes Feelings, Motives Experience Lead to Interpretaion of Perception. Projects Message via words, tone of voice, facial expressions, body language and social content. Right had person receiving:  Attitudes Feelings, Motives Experience Lead to Interpretaion of Perception." title="Face to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544638"/>
            <a:ext cx="68008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Face-to-face Communications (A)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053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4340" name="Rectangle 2052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#7</a:t>
            </a:r>
          </a:p>
        </p:txBody>
      </p:sp>
      <p:sp>
        <p:nvSpPr>
          <p:cNvPr id="14339" name="Rectangle 2051"/>
          <p:cNvSpPr>
            <a:spLocks noChangeArrowheads="1"/>
          </p:cNvSpPr>
          <p:nvPr/>
        </p:nvSpPr>
        <p:spPr bwMode="auto">
          <a:xfrm>
            <a:off x="346075" y="1200150"/>
            <a:ext cx="8402638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33375" indent="-333375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300" b="1">
                <a:solidFill>
                  <a:srgbClr val="000099"/>
                </a:solidFill>
                <a:latin typeface="Helvetica" panose="020B0604020202020204" pitchFamily="34" charset="0"/>
              </a:rPr>
              <a:t>There are a lot of things going on in communication.  It is a complex process.</a:t>
            </a:r>
            <a:endParaRPr lang="en-US" altLang="en-US" sz="2300">
              <a:solidFill>
                <a:srgbClr val="000099"/>
              </a:solidFill>
              <a:latin typeface="Helvetica" panose="020B0604020202020204" pitchFamily="34" charset="0"/>
            </a:endParaRP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300" b="1">
                <a:solidFill>
                  <a:srgbClr val="000099"/>
                </a:solidFill>
                <a:latin typeface="Helvetica" panose="020B0604020202020204" pitchFamily="34" charset="0"/>
              </a:rPr>
              <a:t>It is difficult to put our internal perceptions, feelings, motives, etc. into meaning and words</a:t>
            </a:r>
            <a:r>
              <a:rPr lang="en-US" altLang="en-US" sz="2300">
                <a:solidFill>
                  <a:srgbClr val="000099"/>
                </a:solidFill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300" b="1">
                <a:solidFill>
                  <a:srgbClr val="000099"/>
                </a:solidFill>
                <a:latin typeface="Helvetica" panose="020B0604020202020204" pitchFamily="34" charset="0"/>
              </a:rPr>
              <a:t>We often misunderstand messages from others because we interpret them through the filter of our own attitudes, feelings, motives, and experiences.</a:t>
            </a:r>
            <a:endParaRPr lang="en-US" altLang="en-US" sz="2300">
              <a:solidFill>
                <a:srgbClr val="000099"/>
              </a:solidFill>
              <a:latin typeface="Helvetica" panose="020B0604020202020204" pitchFamily="34" charset="0"/>
            </a:endParaRP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300" b="1">
                <a:solidFill>
                  <a:srgbClr val="000099"/>
                </a:solidFill>
                <a:latin typeface="Helvetica" panose="020B0604020202020204" pitchFamily="34" charset="0"/>
              </a:rPr>
              <a:t>Nonverbal behaviors may communicate a different message than visual behaviors or words. This can be a source of mixed messages.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300" b="1">
                <a:solidFill>
                  <a:srgbClr val="000099"/>
                </a:solidFill>
                <a:latin typeface="Helvetica" panose="020B0604020202020204" pitchFamily="34" charset="0"/>
              </a:rPr>
              <a:t>It is not easy to communicate effectively. It takes both effort and attention.</a:t>
            </a:r>
            <a:endParaRPr lang="en-US" altLang="en-US" sz="2300" b="1" i="1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47106" name="Rectangle 2050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Face-to-face Communications (B)</a:t>
            </a:r>
            <a:endParaRPr lang="en-US" altLang="en-US" sz="4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Your Reflections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Make notes on what you learned in this section of the workshop: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63525" y="246063"/>
            <a:ext cx="8534400" cy="1143000"/>
          </a:xfrm>
        </p:spPr>
        <p:txBody>
          <a:bodyPr/>
          <a:lstStyle/>
          <a:p>
            <a:r>
              <a:rPr lang="en-US" altLang="en-US" b="1" smtClean="0"/>
              <a:t>II.  BEFORE WE TALK</a:t>
            </a:r>
          </a:p>
        </p:txBody>
      </p:sp>
      <p:pic>
        <p:nvPicPr>
          <p:cNvPr id="16387" name="Content Placeholder 3" descr="Her: Is he listening?&#10;Him: Blah, blah, blah, ZZZ." title="non-effective_listen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1613" y="1524000"/>
            <a:ext cx="6200775" cy="46482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Your Examples:</a:t>
            </a:r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Good Listening Skills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</a:t>
            </a:r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Bad Listening Skills</a:t>
            </a:r>
          </a:p>
        </p:txBody>
      </p:sp>
      <p:sp>
        <p:nvSpPr>
          <p:cNvPr id="17414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#8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7363" y="3571875"/>
            <a:ext cx="789463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34963" indent="-3349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It is far more than the exchange of information.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It is effectively used to create a “safe place” for others to explore their inner feelings.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It builds confidence and trust in relationships.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2325" y="2390775"/>
            <a:ext cx="71358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Listening is the ability to accurately perceive a message conveyed by another person.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0738" y="1716088"/>
            <a:ext cx="744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A50021"/>
                </a:solidFill>
                <a:latin typeface="Helvetica" panose="020B0604020202020204" pitchFamily="34" charset="0"/>
              </a:rPr>
              <a:t>DEFINITION:</a:t>
            </a:r>
            <a:endParaRPr lang="en-US" altLang="en-US" sz="280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What is Listening?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#9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03250" y="1528763"/>
            <a:ext cx="864235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354138" indent="-1354138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rgbClr val="A50021"/>
                </a:solidFill>
                <a:latin typeface="Helvetica" panose="020B0604020202020204" pitchFamily="34" charset="0"/>
              </a:rPr>
              <a:t>1. Create a Safe Place</a:t>
            </a:r>
            <a:endParaRPr lang="en-US" altLang="en-US" sz="2200" b="1">
              <a:solidFill>
                <a:schemeClr val="accent2"/>
              </a:solidFill>
              <a:latin typeface="Helvetica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draw the other person out 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use door openers: “could you explain,” or “tell me more” 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be acknowledging: “I see,” “yes,” “go on”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rgbClr val="A50021"/>
                </a:solidFill>
                <a:latin typeface="Helvetica" panose="020B0604020202020204" pitchFamily="34" charset="0"/>
              </a:rPr>
              <a:t>2. Become Actively Involved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focus your complete attention on the speaker 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make eye contact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smile genuinely 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maintain open, relaxed posture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sit or stand squarely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lean forward 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avoid physical barriers 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tune out distractions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rgbClr val="A50021"/>
                </a:solidFill>
                <a:latin typeface="Helvetica" panose="020B0604020202020204" pitchFamily="34" charset="0"/>
              </a:rPr>
              <a:t>3. Avoid the Temptation to Evaluate</a:t>
            </a: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don’t judge </a:t>
            </a:r>
          </a:p>
          <a:p>
            <a:pPr>
              <a:lnSpc>
                <a:spcPct val="85000"/>
              </a:lnSpc>
            </a:pPr>
            <a:r>
              <a:rPr lang="en-US" altLang="en-US" sz="2200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200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 sz="2200">
                <a:solidFill>
                  <a:schemeClr val="accent2"/>
                </a:solidFill>
                <a:latin typeface="Helvetica" panose="020B0604020202020204" pitchFamily="34" charset="0"/>
              </a:rPr>
              <a:t>don’t criticize</a:t>
            </a:r>
          </a:p>
          <a:p>
            <a:pPr>
              <a:lnSpc>
                <a:spcPct val="85000"/>
              </a:lnSpc>
            </a:pPr>
            <a:endParaRPr lang="en-US" altLang="en-US" sz="200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Active Listening Steps (A)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029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#10</a:t>
            </a:r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611188" y="1525588"/>
            <a:ext cx="7993062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354138" indent="-1354138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47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b="1">
                <a:solidFill>
                  <a:srgbClr val="A50021"/>
                </a:solidFill>
                <a:latin typeface="Helvetica" panose="020B0604020202020204" pitchFamily="34" charset="0"/>
              </a:rPr>
              <a:t>4. Search for Meaning</a:t>
            </a:r>
            <a:endParaRPr lang="en-US" altLang="en-US" b="1">
              <a:solidFill>
                <a:schemeClr val="accent2"/>
              </a:solidFill>
              <a:latin typeface="Helvetica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decode the message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perceive speaker’s feelings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discover the real message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rgbClr val="A50021"/>
                </a:solidFill>
                <a:latin typeface="Helvetica" panose="020B0604020202020204" pitchFamily="34" charset="0"/>
              </a:rPr>
              <a:t>5.  Confirm Your Understanding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acknowledge 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restate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paraphrase 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rgbClr val="A50021"/>
                </a:solidFill>
                <a:latin typeface="Helvetica" panose="020B0604020202020204" pitchFamily="34" charset="0"/>
              </a:rPr>
              <a:t>6. Bring Closure</a:t>
            </a: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summarize 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state your position (if appropriate)</a:t>
            </a:r>
          </a:p>
          <a:p>
            <a:pPr>
              <a:lnSpc>
                <a:spcPct val="85000"/>
              </a:lnSpc>
            </a:pPr>
            <a:r>
              <a:rPr lang="en-US" altLang="en-US" b="1">
                <a:solidFill>
                  <a:schemeClr val="accent2"/>
                </a:solidFill>
                <a:latin typeface="Helvetica" panose="020B0604020202020204" pitchFamily="34" charset="0"/>
              </a:rPr>
              <a:t>	</a:t>
            </a: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 </a:t>
            </a:r>
            <a:r>
              <a:rPr lang="en-US" altLang="en-US">
                <a:solidFill>
                  <a:schemeClr val="accent2"/>
                </a:solidFill>
                <a:latin typeface="Helvetica" panose="020B0604020202020204" pitchFamily="34" charset="0"/>
              </a:rPr>
              <a:t>agree on actions to be taken (as necessary)</a:t>
            </a:r>
          </a:p>
          <a:p>
            <a:pPr>
              <a:lnSpc>
                <a:spcPct val="85000"/>
              </a:lnSpc>
            </a:pPr>
            <a:endParaRPr lang="en-US" altLang="en-US" sz="2000">
              <a:solidFill>
                <a:schemeClr val="accent2"/>
              </a:solidFill>
              <a:latin typeface="Helvetica" panose="020B0604020202020204" pitchFamily="34" charset="0"/>
            </a:endParaRPr>
          </a:p>
          <a:p>
            <a:pPr>
              <a:lnSpc>
                <a:spcPct val="85000"/>
              </a:lnSpc>
            </a:pPr>
            <a:endParaRPr lang="en-US" altLang="en-US" sz="200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Active Listening Steps (B)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8" name="Rectangle 16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#11</a:t>
            </a:r>
          </a:p>
        </p:txBody>
      </p:sp>
      <p:sp>
        <p:nvSpPr>
          <p:cNvPr id="21506" name="Rectangle 14" descr="Employee: I have to much unscheduled work. I can never get it all done.&#10;Feelings: anxious, feels begind the 8-ball, overwhelmed, under a lot of pressure.&#10;Response: So you are having a tough time reacting to last-minutes changes?" title="Reponses"/>
          <p:cNvSpPr>
            <a:spLocks noChangeArrowheads="1"/>
          </p:cNvSpPr>
          <p:nvPr/>
        </p:nvSpPr>
        <p:spPr bwMode="auto">
          <a:xfrm>
            <a:off x="485775" y="2624138"/>
            <a:ext cx="8388350" cy="252412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4" descr="Employee Says&#10;Possibe Feelings&#10;Response" title="Titles"/>
          <p:cNvSpPr>
            <a:spLocks noChangeArrowheads="1"/>
          </p:cNvSpPr>
          <p:nvPr/>
        </p:nvSpPr>
        <p:spPr bwMode="auto">
          <a:xfrm>
            <a:off x="333375" y="2471738"/>
            <a:ext cx="8388350" cy="2524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019800" y="2976563"/>
            <a:ext cx="25527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indent="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“So you are having a tough time reacting to last-minute changes?”</a:t>
            </a:r>
          </a:p>
        </p:txBody>
      </p:sp>
      <p:sp>
        <p:nvSpPr>
          <p:cNvPr id="21512" name="Line 7" title="decrative only"/>
          <p:cNvSpPr>
            <a:spLocks noChangeShapeType="1"/>
          </p:cNvSpPr>
          <p:nvPr/>
        </p:nvSpPr>
        <p:spPr bwMode="auto">
          <a:xfrm>
            <a:off x="5929313" y="2471738"/>
            <a:ext cx="0" cy="2522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533400" y="2976563"/>
            <a:ext cx="2552700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23850" indent="-323850"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1.	</a:t>
            </a: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“I have too much unscheduled work. I can never get it all done.”</a:t>
            </a:r>
          </a:p>
        </p:txBody>
      </p:sp>
      <p:sp>
        <p:nvSpPr>
          <p:cNvPr id="21511" name="Line 6" title="decrative only"/>
          <p:cNvSpPr>
            <a:spLocks noChangeShapeType="1"/>
          </p:cNvSpPr>
          <p:nvPr/>
        </p:nvSpPr>
        <p:spPr bwMode="auto">
          <a:xfrm>
            <a:off x="3132138" y="2471738"/>
            <a:ext cx="0" cy="254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3240088" y="2976563"/>
            <a:ext cx="2552700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20663" indent="-220663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	</a:t>
            </a: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anxious</a:t>
            </a:r>
          </a:p>
          <a:p>
            <a:pPr>
              <a:lnSpc>
                <a:spcPct val="85000"/>
              </a:lnSpc>
            </a:pP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	</a:t>
            </a: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feels behind the </a:t>
            </a:r>
            <a:b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8-ball</a:t>
            </a:r>
          </a:p>
          <a:p>
            <a:pPr>
              <a:lnSpc>
                <a:spcPct val="85000"/>
              </a:lnSpc>
            </a:pP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	</a:t>
            </a: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overwhelmed</a:t>
            </a:r>
          </a:p>
          <a:p>
            <a:pPr>
              <a:lnSpc>
                <a:spcPct val="85000"/>
              </a:lnSpc>
            </a:pPr>
            <a:r>
              <a:rPr lang="en-US" altLang="en-US">
                <a:solidFill>
                  <a:srgbClr val="A50021"/>
                </a:solidFill>
                <a:latin typeface="Symbol" panose="05050102010706020507" pitchFamily="18" charset="2"/>
              </a:rPr>
              <a:t>·	</a:t>
            </a: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under a lot </a:t>
            </a:r>
            <a:b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Helvetica" panose="020B0604020202020204" pitchFamily="34" charset="0"/>
              </a:rPr>
              <a:t>of pressure</a:t>
            </a:r>
          </a:p>
          <a:p>
            <a:pPr>
              <a:lnSpc>
                <a:spcPct val="85000"/>
              </a:lnSpc>
            </a:pPr>
            <a:endParaRPr lang="en-US" altLang="en-US" sz="200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21510" name="Line 5" title="decrative only"/>
          <p:cNvSpPr>
            <a:spLocks noChangeShapeType="1"/>
          </p:cNvSpPr>
          <p:nvPr/>
        </p:nvSpPr>
        <p:spPr bwMode="auto">
          <a:xfrm>
            <a:off x="360363" y="2882900"/>
            <a:ext cx="8342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57188" y="2490788"/>
            <a:ext cx="87868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indent="9525"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ctr"/>
                <a:tab pos="4067175" algn="ctr"/>
                <a:tab pos="6848475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000" b="1" dirty="0">
                <a:solidFill>
                  <a:srgbClr val="A50021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000" b="1" dirty="0">
                <a:latin typeface="Helvetica" panose="020B0604020202020204" pitchFamily="34" charset="0"/>
              </a:rPr>
              <a:t>Employee Says:	Possible Feelings:	Response</a:t>
            </a:r>
            <a:r>
              <a:rPr lang="en-US" altLang="en-US" sz="2000" b="1" dirty="0">
                <a:solidFill>
                  <a:srgbClr val="A50021"/>
                </a:solidFill>
                <a:latin typeface="Helvetica" panose="020B0604020202020204" pitchFamily="34" charset="0"/>
              </a:rPr>
              <a:t>:</a:t>
            </a:r>
            <a:endParaRPr lang="en-US" altLang="en-US" sz="2000" b="1" dirty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231775" y="1747838"/>
            <a:ext cx="744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A50021"/>
                </a:solidFill>
                <a:latin typeface="Helvetica" panose="020B0604020202020204" pitchFamily="34" charset="0"/>
              </a:rPr>
              <a:t>EXAMPLE</a:t>
            </a:r>
            <a:endParaRPr lang="en-US" altLang="en-US" sz="2800" dirty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Active Listening Worksheet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Freeform 34" descr="Time Management" title="7"/>
          <p:cNvSpPr>
            <a:spLocks/>
          </p:cNvSpPr>
          <p:nvPr/>
        </p:nvSpPr>
        <p:spPr bwMode="auto">
          <a:xfrm>
            <a:off x="2028825" y="1470025"/>
            <a:ext cx="2312988" cy="2141538"/>
          </a:xfrm>
          <a:custGeom>
            <a:avLst/>
            <a:gdLst>
              <a:gd name="T0" fmla="*/ 2147483647 w 1210"/>
              <a:gd name="T1" fmla="*/ 2147483647 h 1120"/>
              <a:gd name="T2" fmla="*/ 2147483647 w 1210"/>
              <a:gd name="T3" fmla="*/ 0 h 1120"/>
              <a:gd name="T4" fmla="*/ 0 w 1210"/>
              <a:gd name="T5" fmla="*/ 2147483647 h 1120"/>
              <a:gd name="T6" fmla="*/ 2147483647 w 1210"/>
              <a:gd name="T7" fmla="*/ 2147483647 h 1120"/>
              <a:gd name="T8" fmla="*/ 2147483647 w 1210"/>
              <a:gd name="T9" fmla="*/ 2147483647 h 1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0"/>
              <a:gd name="T16" fmla="*/ 0 h 1120"/>
              <a:gd name="T17" fmla="*/ 1210 w 1210"/>
              <a:gd name="T18" fmla="*/ 1120 h 1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0" h="1120">
                <a:moveTo>
                  <a:pt x="1210" y="1120"/>
                </a:moveTo>
                <a:lnTo>
                  <a:pt x="671" y="0"/>
                </a:lnTo>
                <a:lnTo>
                  <a:pt x="0" y="844"/>
                </a:lnTo>
                <a:lnTo>
                  <a:pt x="1210" y="1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33" descr="Basic Communications" title="1"/>
          <p:cNvSpPr>
            <a:spLocks/>
          </p:cNvSpPr>
          <p:nvPr/>
        </p:nvSpPr>
        <p:spPr bwMode="auto">
          <a:xfrm>
            <a:off x="3311525" y="1470025"/>
            <a:ext cx="2062163" cy="2141538"/>
          </a:xfrm>
          <a:custGeom>
            <a:avLst/>
            <a:gdLst>
              <a:gd name="T0" fmla="*/ 2147483647 w 1078"/>
              <a:gd name="T1" fmla="*/ 2147483647 h 1120"/>
              <a:gd name="T2" fmla="*/ 0 w 1078"/>
              <a:gd name="T3" fmla="*/ 0 h 1120"/>
              <a:gd name="T4" fmla="*/ 2147483647 w 1078"/>
              <a:gd name="T5" fmla="*/ 0 h 1120"/>
              <a:gd name="T6" fmla="*/ 2147483647 w 1078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078"/>
              <a:gd name="T13" fmla="*/ 0 h 1120"/>
              <a:gd name="T14" fmla="*/ 1078 w 1078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8" h="1120">
                <a:moveTo>
                  <a:pt x="539" y="1120"/>
                </a:moveTo>
                <a:lnTo>
                  <a:pt x="0" y="0"/>
                </a:lnTo>
                <a:lnTo>
                  <a:pt x="1078" y="0"/>
                </a:lnTo>
                <a:lnTo>
                  <a:pt x="539" y="1120"/>
                </a:lnTo>
              </a:path>
            </a:pathLst>
          </a:custGeom>
          <a:solidFill>
            <a:srgbClr val="DDDDDD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Program Model</a:t>
            </a:r>
            <a:endParaRPr lang="en-US" altLang="en-US" smtClean="0"/>
          </a:p>
        </p:txBody>
      </p:sp>
      <p:sp>
        <p:nvSpPr>
          <p:cNvPr id="4099" name="Freeform 8" title="decrative only"/>
          <p:cNvSpPr>
            <a:spLocks/>
          </p:cNvSpPr>
          <p:nvPr/>
        </p:nvSpPr>
        <p:spPr bwMode="auto">
          <a:xfrm>
            <a:off x="2097088" y="3152775"/>
            <a:ext cx="2314575" cy="2014538"/>
          </a:xfrm>
          <a:custGeom>
            <a:avLst/>
            <a:gdLst>
              <a:gd name="T0" fmla="*/ 2147483647 w 1210"/>
              <a:gd name="T1" fmla="*/ 2147483647 h 1054"/>
              <a:gd name="T2" fmla="*/ 0 w 1210"/>
              <a:gd name="T3" fmla="*/ 0 h 1054"/>
              <a:gd name="T4" fmla="*/ 2147483647 w 1210"/>
              <a:gd name="T5" fmla="*/ 2147483647 h 1054"/>
              <a:gd name="T6" fmla="*/ 2147483647 w 1210"/>
              <a:gd name="T7" fmla="*/ 2147483647 h 1054"/>
              <a:gd name="T8" fmla="*/ 2147483647 w 1210"/>
              <a:gd name="T9" fmla="*/ 2147483647 h 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0"/>
              <a:gd name="T16" fmla="*/ 0 h 1054"/>
              <a:gd name="T17" fmla="*/ 1210 w 1210"/>
              <a:gd name="T18" fmla="*/ 1054 h 10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0" h="1054">
                <a:moveTo>
                  <a:pt x="1210" y="275"/>
                </a:moveTo>
                <a:lnTo>
                  <a:pt x="0" y="0"/>
                </a:lnTo>
                <a:lnTo>
                  <a:pt x="239" y="1054"/>
                </a:lnTo>
                <a:lnTo>
                  <a:pt x="1210" y="2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9" title="decrative only"/>
          <p:cNvSpPr>
            <a:spLocks/>
          </p:cNvSpPr>
          <p:nvPr/>
        </p:nvSpPr>
        <p:spPr bwMode="auto">
          <a:xfrm>
            <a:off x="2097088" y="3152775"/>
            <a:ext cx="2314575" cy="2014538"/>
          </a:xfrm>
          <a:custGeom>
            <a:avLst/>
            <a:gdLst>
              <a:gd name="T0" fmla="*/ 2147483647 w 1210"/>
              <a:gd name="T1" fmla="*/ 2147483647 h 1054"/>
              <a:gd name="T2" fmla="*/ 0 w 1210"/>
              <a:gd name="T3" fmla="*/ 0 h 1054"/>
              <a:gd name="T4" fmla="*/ 2147483647 w 1210"/>
              <a:gd name="T5" fmla="*/ 2147483647 h 1054"/>
              <a:gd name="T6" fmla="*/ 2147483647 w 1210"/>
              <a:gd name="T7" fmla="*/ 2147483647 h 1054"/>
              <a:gd name="T8" fmla="*/ 0 60000 65536"/>
              <a:gd name="T9" fmla="*/ 0 60000 65536"/>
              <a:gd name="T10" fmla="*/ 0 60000 65536"/>
              <a:gd name="T11" fmla="*/ 0 60000 65536"/>
              <a:gd name="T12" fmla="*/ 0 w 1210"/>
              <a:gd name="T13" fmla="*/ 0 h 1054"/>
              <a:gd name="T14" fmla="*/ 1210 w 1210"/>
              <a:gd name="T15" fmla="*/ 1054 h 10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" h="1054">
                <a:moveTo>
                  <a:pt x="1210" y="275"/>
                </a:moveTo>
                <a:lnTo>
                  <a:pt x="0" y="0"/>
                </a:lnTo>
                <a:lnTo>
                  <a:pt x="239" y="1054"/>
                </a:lnTo>
                <a:lnTo>
                  <a:pt x="1210" y="275"/>
                </a:lnTo>
              </a:path>
            </a:pathLst>
          </a:custGeom>
          <a:noFill/>
          <a:ln w="952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10" title="decrative only"/>
          <p:cNvSpPr>
            <a:spLocks/>
          </p:cNvSpPr>
          <p:nvPr/>
        </p:nvSpPr>
        <p:spPr bwMode="auto">
          <a:xfrm>
            <a:off x="2554288" y="3678238"/>
            <a:ext cx="1857375" cy="2382837"/>
          </a:xfrm>
          <a:custGeom>
            <a:avLst/>
            <a:gdLst>
              <a:gd name="T0" fmla="*/ 2147483647 w 971"/>
              <a:gd name="T1" fmla="*/ 0 h 1246"/>
              <a:gd name="T2" fmla="*/ 0 w 971"/>
              <a:gd name="T3" fmla="*/ 2147483647 h 1246"/>
              <a:gd name="T4" fmla="*/ 2147483647 w 971"/>
              <a:gd name="T5" fmla="*/ 2147483647 h 1246"/>
              <a:gd name="T6" fmla="*/ 2147483647 w 971"/>
              <a:gd name="T7" fmla="*/ 0 h 1246"/>
              <a:gd name="T8" fmla="*/ 2147483647 w 971"/>
              <a:gd name="T9" fmla="*/ 0 h 1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1"/>
              <a:gd name="T16" fmla="*/ 0 h 1246"/>
              <a:gd name="T17" fmla="*/ 971 w 971"/>
              <a:gd name="T18" fmla="*/ 1246 h 1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1" h="1246">
                <a:moveTo>
                  <a:pt x="971" y="0"/>
                </a:moveTo>
                <a:lnTo>
                  <a:pt x="0" y="779"/>
                </a:lnTo>
                <a:lnTo>
                  <a:pt x="971" y="1246"/>
                </a:lnTo>
                <a:lnTo>
                  <a:pt x="97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11" title="decrative only"/>
          <p:cNvSpPr>
            <a:spLocks/>
          </p:cNvSpPr>
          <p:nvPr/>
        </p:nvSpPr>
        <p:spPr bwMode="auto">
          <a:xfrm>
            <a:off x="2554288" y="3678238"/>
            <a:ext cx="1857375" cy="2382837"/>
          </a:xfrm>
          <a:custGeom>
            <a:avLst/>
            <a:gdLst>
              <a:gd name="T0" fmla="*/ 2147483647 w 971"/>
              <a:gd name="T1" fmla="*/ 0 h 1246"/>
              <a:gd name="T2" fmla="*/ 0 w 971"/>
              <a:gd name="T3" fmla="*/ 2147483647 h 1246"/>
              <a:gd name="T4" fmla="*/ 2147483647 w 971"/>
              <a:gd name="T5" fmla="*/ 2147483647 h 1246"/>
              <a:gd name="T6" fmla="*/ 2147483647 w 971"/>
              <a:gd name="T7" fmla="*/ 0 h 1246"/>
              <a:gd name="T8" fmla="*/ 0 60000 65536"/>
              <a:gd name="T9" fmla="*/ 0 60000 65536"/>
              <a:gd name="T10" fmla="*/ 0 60000 65536"/>
              <a:gd name="T11" fmla="*/ 0 60000 65536"/>
              <a:gd name="T12" fmla="*/ 0 w 971"/>
              <a:gd name="T13" fmla="*/ 0 h 1246"/>
              <a:gd name="T14" fmla="*/ 971 w 971"/>
              <a:gd name="T15" fmla="*/ 1246 h 1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1" h="1246">
                <a:moveTo>
                  <a:pt x="971" y="0"/>
                </a:moveTo>
                <a:lnTo>
                  <a:pt x="0" y="779"/>
                </a:lnTo>
                <a:lnTo>
                  <a:pt x="971" y="1246"/>
                </a:lnTo>
                <a:lnTo>
                  <a:pt x="971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12" title="decrative only"/>
          <p:cNvSpPr>
            <a:spLocks/>
          </p:cNvSpPr>
          <p:nvPr/>
        </p:nvSpPr>
        <p:spPr bwMode="auto">
          <a:xfrm>
            <a:off x="4411663" y="3678238"/>
            <a:ext cx="1854200" cy="2382837"/>
          </a:xfrm>
          <a:custGeom>
            <a:avLst/>
            <a:gdLst>
              <a:gd name="T0" fmla="*/ 0 w 970"/>
              <a:gd name="T1" fmla="*/ 0 h 1246"/>
              <a:gd name="T2" fmla="*/ 0 w 970"/>
              <a:gd name="T3" fmla="*/ 2147483647 h 1246"/>
              <a:gd name="T4" fmla="*/ 2147483647 w 970"/>
              <a:gd name="T5" fmla="*/ 2147483647 h 1246"/>
              <a:gd name="T6" fmla="*/ 0 w 970"/>
              <a:gd name="T7" fmla="*/ 0 h 1246"/>
              <a:gd name="T8" fmla="*/ 0 w 970"/>
              <a:gd name="T9" fmla="*/ 0 h 1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246"/>
              <a:gd name="T17" fmla="*/ 970 w 970"/>
              <a:gd name="T18" fmla="*/ 1246 h 1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246">
                <a:moveTo>
                  <a:pt x="0" y="0"/>
                </a:moveTo>
                <a:lnTo>
                  <a:pt x="0" y="1246"/>
                </a:lnTo>
                <a:lnTo>
                  <a:pt x="970" y="7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13" title="decrative only"/>
          <p:cNvSpPr>
            <a:spLocks/>
          </p:cNvSpPr>
          <p:nvPr/>
        </p:nvSpPr>
        <p:spPr bwMode="auto">
          <a:xfrm>
            <a:off x="4411663" y="3678238"/>
            <a:ext cx="1854200" cy="2382837"/>
          </a:xfrm>
          <a:custGeom>
            <a:avLst/>
            <a:gdLst>
              <a:gd name="T0" fmla="*/ 0 w 970"/>
              <a:gd name="T1" fmla="*/ 0 h 1246"/>
              <a:gd name="T2" fmla="*/ 0 w 970"/>
              <a:gd name="T3" fmla="*/ 2147483647 h 1246"/>
              <a:gd name="T4" fmla="*/ 2147483647 w 970"/>
              <a:gd name="T5" fmla="*/ 2147483647 h 1246"/>
              <a:gd name="T6" fmla="*/ 0 w 970"/>
              <a:gd name="T7" fmla="*/ 0 h 1246"/>
              <a:gd name="T8" fmla="*/ 0 60000 65536"/>
              <a:gd name="T9" fmla="*/ 0 60000 65536"/>
              <a:gd name="T10" fmla="*/ 0 60000 65536"/>
              <a:gd name="T11" fmla="*/ 0 60000 65536"/>
              <a:gd name="T12" fmla="*/ 0 w 970"/>
              <a:gd name="T13" fmla="*/ 0 h 1246"/>
              <a:gd name="T14" fmla="*/ 970 w 970"/>
              <a:gd name="T15" fmla="*/ 1246 h 1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0" h="1246">
                <a:moveTo>
                  <a:pt x="0" y="0"/>
                </a:moveTo>
                <a:lnTo>
                  <a:pt x="0" y="1246"/>
                </a:lnTo>
                <a:lnTo>
                  <a:pt x="970" y="773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14" title="decrative only"/>
          <p:cNvSpPr>
            <a:spLocks/>
          </p:cNvSpPr>
          <p:nvPr/>
        </p:nvSpPr>
        <p:spPr bwMode="auto">
          <a:xfrm>
            <a:off x="4411663" y="3152775"/>
            <a:ext cx="2311400" cy="2003425"/>
          </a:xfrm>
          <a:custGeom>
            <a:avLst/>
            <a:gdLst>
              <a:gd name="T0" fmla="*/ 0 w 1209"/>
              <a:gd name="T1" fmla="*/ 2147483647 h 1048"/>
              <a:gd name="T2" fmla="*/ 2147483647 w 1209"/>
              <a:gd name="T3" fmla="*/ 2147483647 h 1048"/>
              <a:gd name="T4" fmla="*/ 2147483647 w 1209"/>
              <a:gd name="T5" fmla="*/ 0 h 1048"/>
              <a:gd name="T6" fmla="*/ 0 w 1209"/>
              <a:gd name="T7" fmla="*/ 2147483647 h 1048"/>
              <a:gd name="T8" fmla="*/ 0 w 1209"/>
              <a:gd name="T9" fmla="*/ 2147483647 h 1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9"/>
              <a:gd name="T16" fmla="*/ 0 h 1048"/>
              <a:gd name="T17" fmla="*/ 1209 w 1209"/>
              <a:gd name="T18" fmla="*/ 1048 h 1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9" h="1048">
                <a:moveTo>
                  <a:pt x="0" y="275"/>
                </a:moveTo>
                <a:lnTo>
                  <a:pt x="970" y="1048"/>
                </a:lnTo>
                <a:lnTo>
                  <a:pt x="1209" y="0"/>
                </a:lnTo>
                <a:lnTo>
                  <a:pt x="0" y="2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5" title="decrative only"/>
          <p:cNvSpPr>
            <a:spLocks/>
          </p:cNvSpPr>
          <p:nvPr/>
        </p:nvSpPr>
        <p:spPr bwMode="auto">
          <a:xfrm>
            <a:off x="4411663" y="3152775"/>
            <a:ext cx="2311400" cy="2003425"/>
          </a:xfrm>
          <a:custGeom>
            <a:avLst/>
            <a:gdLst>
              <a:gd name="T0" fmla="*/ 0 w 1209"/>
              <a:gd name="T1" fmla="*/ 2147483647 h 1048"/>
              <a:gd name="T2" fmla="*/ 2147483647 w 1209"/>
              <a:gd name="T3" fmla="*/ 2147483647 h 1048"/>
              <a:gd name="T4" fmla="*/ 2147483647 w 1209"/>
              <a:gd name="T5" fmla="*/ 0 h 1048"/>
              <a:gd name="T6" fmla="*/ 0 w 1209"/>
              <a:gd name="T7" fmla="*/ 2147483647 h 1048"/>
              <a:gd name="T8" fmla="*/ 0 60000 65536"/>
              <a:gd name="T9" fmla="*/ 0 60000 65536"/>
              <a:gd name="T10" fmla="*/ 0 60000 65536"/>
              <a:gd name="T11" fmla="*/ 0 60000 65536"/>
              <a:gd name="T12" fmla="*/ 0 w 1209"/>
              <a:gd name="T13" fmla="*/ 0 h 1048"/>
              <a:gd name="T14" fmla="*/ 1209 w 1209"/>
              <a:gd name="T15" fmla="*/ 1048 h 10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9" h="1048">
                <a:moveTo>
                  <a:pt x="0" y="275"/>
                </a:moveTo>
                <a:lnTo>
                  <a:pt x="970" y="1048"/>
                </a:lnTo>
                <a:lnTo>
                  <a:pt x="1209" y="0"/>
                </a:lnTo>
                <a:lnTo>
                  <a:pt x="0" y="27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16" title="decrative only"/>
          <p:cNvSpPr>
            <a:spLocks/>
          </p:cNvSpPr>
          <p:nvPr/>
        </p:nvSpPr>
        <p:spPr bwMode="auto">
          <a:xfrm>
            <a:off x="4411663" y="1538288"/>
            <a:ext cx="2311400" cy="2139950"/>
          </a:xfrm>
          <a:custGeom>
            <a:avLst/>
            <a:gdLst>
              <a:gd name="T0" fmla="*/ 0 w 1209"/>
              <a:gd name="T1" fmla="*/ 2147483647 h 1119"/>
              <a:gd name="T2" fmla="*/ 2147483647 w 1209"/>
              <a:gd name="T3" fmla="*/ 2147483647 h 1119"/>
              <a:gd name="T4" fmla="*/ 2147483647 w 1209"/>
              <a:gd name="T5" fmla="*/ 0 h 1119"/>
              <a:gd name="T6" fmla="*/ 0 w 1209"/>
              <a:gd name="T7" fmla="*/ 2147483647 h 1119"/>
              <a:gd name="T8" fmla="*/ 0 w 1209"/>
              <a:gd name="T9" fmla="*/ 2147483647 h 1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9"/>
              <a:gd name="T16" fmla="*/ 0 h 1119"/>
              <a:gd name="T17" fmla="*/ 1209 w 1209"/>
              <a:gd name="T18" fmla="*/ 1119 h 1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9" h="1119">
                <a:moveTo>
                  <a:pt x="0" y="1119"/>
                </a:moveTo>
                <a:lnTo>
                  <a:pt x="1209" y="844"/>
                </a:lnTo>
                <a:lnTo>
                  <a:pt x="538" y="0"/>
                </a:lnTo>
                <a:lnTo>
                  <a:pt x="0" y="11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17" title="decrative only"/>
          <p:cNvSpPr>
            <a:spLocks/>
          </p:cNvSpPr>
          <p:nvPr/>
        </p:nvSpPr>
        <p:spPr bwMode="auto">
          <a:xfrm>
            <a:off x="4411663" y="1538288"/>
            <a:ext cx="2311400" cy="2139950"/>
          </a:xfrm>
          <a:custGeom>
            <a:avLst/>
            <a:gdLst>
              <a:gd name="T0" fmla="*/ 0 w 1209"/>
              <a:gd name="T1" fmla="*/ 2147483647 h 1119"/>
              <a:gd name="T2" fmla="*/ 2147483647 w 1209"/>
              <a:gd name="T3" fmla="*/ 2147483647 h 1119"/>
              <a:gd name="T4" fmla="*/ 2147483647 w 1209"/>
              <a:gd name="T5" fmla="*/ 0 h 1119"/>
              <a:gd name="T6" fmla="*/ 0 w 1209"/>
              <a:gd name="T7" fmla="*/ 2147483647 h 1119"/>
              <a:gd name="T8" fmla="*/ 0 60000 65536"/>
              <a:gd name="T9" fmla="*/ 0 60000 65536"/>
              <a:gd name="T10" fmla="*/ 0 60000 65536"/>
              <a:gd name="T11" fmla="*/ 0 60000 65536"/>
              <a:gd name="T12" fmla="*/ 0 w 1209"/>
              <a:gd name="T13" fmla="*/ 0 h 1119"/>
              <a:gd name="T14" fmla="*/ 1209 w 1209"/>
              <a:gd name="T15" fmla="*/ 1119 h 1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9" h="1119">
                <a:moveTo>
                  <a:pt x="0" y="1119"/>
                </a:moveTo>
                <a:lnTo>
                  <a:pt x="1209" y="844"/>
                </a:lnTo>
                <a:lnTo>
                  <a:pt x="538" y="0"/>
                </a:lnTo>
                <a:lnTo>
                  <a:pt x="0" y="111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18" title="decrative only"/>
          <p:cNvSpPr>
            <a:spLocks/>
          </p:cNvSpPr>
          <p:nvPr/>
        </p:nvSpPr>
        <p:spPr bwMode="auto">
          <a:xfrm>
            <a:off x="3381375" y="1538288"/>
            <a:ext cx="2058988" cy="2139950"/>
          </a:xfrm>
          <a:custGeom>
            <a:avLst/>
            <a:gdLst>
              <a:gd name="T0" fmla="*/ 2147483647 w 1077"/>
              <a:gd name="T1" fmla="*/ 2147483647 h 1119"/>
              <a:gd name="T2" fmla="*/ 0 w 1077"/>
              <a:gd name="T3" fmla="*/ 0 h 1119"/>
              <a:gd name="T4" fmla="*/ 2147483647 w 1077"/>
              <a:gd name="T5" fmla="*/ 0 h 1119"/>
              <a:gd name="T6" fmla="*/ 2147483647 w 1077"/>
              <a:gd name="T7" fmla="*/ 2147483647 h 1119"/>
              <a:gd name="T8" fmla="*/ 2147483647 w 1077"/>
              <a:gd name="T9" fmla="*/ 2147483647 h 1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7"/>
              <a:gd name="T16" fmla="*/ 0 h 1119"/>
              <a:gd name="T17" fmla="*/ 1077 w 1077"/>
              <a:gd name="T18" fmla="*/ 1119 h 1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7" h="1119">
                <a:moveTo>
                  <a:pt x="539" y="1119"/>
                </a:moveTo>
                <a:lnTo>
                  <a:pt x="0" y="0"/>
                </a:lnTo>
                <a:lnTo>
                  <a:pt x="1077" y="0"/>
                </a:lnTo>
                <a:lnTo>
                  <a:pt x="539" y="11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9" title="decrative only"/>
          <p:cNvSpPr>
            <a:spLocks/>
          </p:cNvSpPr>
          <p:nvPr/>
        </p:nvSpPr>
        <p:spPr bwMode="auto">
          <a:xfrm>
            <a:off x="3381375" y="1538288"/>
            <a:ext cx="2058988" cy="2139950"/>
          </a:xfrm>
          <a:custGeom>
            <a:avLst/>
            <a:gdLst>
              <a:gd name="T0" fmla="*/ 2147483647 w 1077"/>
              <a:gd name="T1" fmla="*/ 2147483647 h 1119"/>
              <a:gd name="T2" fmla="*/ 0 w 1077"/>
              <a:gd name="T3" fmla="*/ 0 h 1119"/>
              <a:gd name="T4" fmla="*/ 2147483647 w 1077"/>
              <a:gd name="T5" fmla="*/ 0 h 1119"/>
              <a:gd name="T6" fmla="*/ 2147483647 w 1077"/>
              <a:gd name="T7" fmla="*/ 2147483647 h 1119"/>
              <a:gd name="T8" fmla="*/ 0 60000 65536"/>
              <a:gd name="T9" fmla="*/ 0 60000 65536"/>
              <a:gd name="T10" fmla="*/ 0 60000 65536"/>
              <a:gd name="T11" fmla="*/ 0 60000 65536"/>
              <a:gd name="T12" fmla="*/ 0 w 1077"/>
              <a:gd name="T13" fmla="*/ 0 h 1119"/>
              <a:gd name="T14" fmla="*/ 1077 w 1077"/>
              <a:gd name="T15" fmla="*/ 1119 h 1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7" h="1119">
                <a:moveTo>
                  <a:pt x="539" y="1119"/>
                </a:moveTo>
                <a:lnTo>
                  <a:pt x="0" y="0"/>
                </a:lnTo>
                <a:lnTo>
                  <a:pt x="1077" y="0"/>
                </a:lnTo>
                <a:lnTo>
                  <a:pt x="539" y="1119"/>
                </a:lnTo>
              </a:path>
            </a:pathLst>
          </a:custGeom>
          <a:noFill/>
          <a:ln w="952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20" title="decrative only"/>
          <p:cNvSpPr>
            <a:spLocks/>
          </p:cNvSpPr>
          <p:nvPr/>
        </p:nvSpPr>
        <p:spPr bwMode="auto">
          <a:xfrm>
            <a:off x="2097088" y="1538288"/>
            <a:ext cx="2314575" cy="2139950"/>
          </a:xfrm>
          <a:custGeom>
            <a:avLst/>
            <a:gdLst>
              <a:gd name="T0" fmla="*/ 2147483647 w 1210"/>
              <a:gd name="T1" fmla="*/ 2147483647 h 1119"/>
              <a:gd name="T2" fmla="*/ 2147483647 w 1210"/>
              <a:gd name="T3" fmla="*/ 0 h 1119"/>
              <a:gd name="T4" fmla="*/ 0 w 1210"/>
              <a:gd name="T5" fmla="*/ 2147483647 h 1119"/>
              <a:gd name="T6" fmla="*/ 2147483647 w 1210"/>
              <a:gd name="T7" fmla="*/ 2147483647 h 1119"/>
              <a:gd name="T8" fmla="*/ 2147483647 w 1210"/>
              <a:gd name="T9" fmla="*/ 2147483647 h 1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0"/>
              <a:gd name="T16" fmla="*/ 0 h 1119"/>
              <a:gd name="T17" fmla="*/ 1210 w 1210"/>
              <a:gd name="T18" fmla="*/ 1119 h 1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0" h="1119">
                <a:moveTo>
                  <a:pt x="1210" y="1119"/>
                </a:moveTo>
                <a:lnTo>
                  <a:pt x="671" y="0"/>
                </a:lnTo>
                <a:lnTo>
                  <a:pt x="0" y="844"/>
                </a:lnTo>
                <a:lnTo>
                  <a:pt x="1210" y="11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Freeform 21" title="decrative only"/>
          <p:cNvSpPr>
            <a:spLocks/>
          </p:cNvSpPr>
          <p:nvPr/>
        </p:nvSpPr>
        <p:spPr bwMode="auto">
          <a:xfrm>
            <a:off x="2097088" y="1538288"/>
            <a:ext cx="2314575" cy="2139950"/>
          </a:xfrm>
          <a:custGeom>
            <a:avLst/>
            <a:gdLst>
              <a:gd name="T0" fmla="*/ 2147483647 w 1210"/>
              <a:gd name="T1" fmla="*/ 2147483647 h 1119"/>
              <a:gd name="T2" fmla="*/ 2147483647 w 1210"/>
              <a:gd name="T3" fmla="*/ 0 h 1119"/>
              <a:gd name="T4" fmla="*/ 0 w 1210"/>
              <a:gd name="T5" fmla="*/ 2147483647 h 1119"/>
              <a:gd name="T6" fmla="*/ 2147483647 w 1210"/>
              <a:gd name="T7" fmla="*/ 2147483647 h 1119"/>
              <a:gd name="T8" fmla="*/ 0 60000 65536"/>
              <a:gd name="T9" fmla="*/ 0 60000 65536"/>
              <a:gd name="T10" fmla="*/ 0 60000 65536"/>
              <a:gd name="T11" fmla="*/ 0 60000 65536"/>
              <a:gd name="T12" fmla="*/ 0 w 1210"/>
              <a:gd name="T13" fmla="*/ 0 h 1119"/>
              <a:gd name="T14" fmla="*/ 1210 w 1210"/>
              <a:gd name="T15" fmla="*/ 1119 h 1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" h="1119">
                <a:moveTo>
                  <a:pt x="1210" y="1119"/>
                </a:moveTo>
                <a:lnTo>
                  <a:pt x="671" y="0"/>
                </a:lnTo>
                <a:lnTo>
                  <a:pt x="0" y="844"/>
                </a:lnTo>
                <a:lnTo>
                  <a:pt x="1210" y="1119"/>
                </a:lnTo>
              </a:path>
            </a:pathLst>
          </a:custGeom>
          <a:noFill/>
          <a:ln w="952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22" descr="Conflict Resolution" title="6"/>
          <p:cNvSpPr>
            <a:spLocks/>
          </p:cNvSpPr>
          <p:nvPr/>
        </p:nvSpPr>
        <p:spPr bwMode="auto">
          <a:xfrm>
            <a:off x="2028825" y="3084513"/>
            <a:ext cx="2312988" cy="2003425"/>
          </a:xfrm>
          <a:custGeom>
            <a:avLst/>
            <a:gdLst>
              <a:gd name="T0" fmla="*/ 2147483647 w 1210"/>
              <a:gd name="T1" fmla="*/ 2147483647 h 1048"/>
              <a:gd name="T2" fmla="*/ 0 w 1210"/>
              <a:gd name="T3" fmla="*/ 0 h 1048"/>
              <a:gd name="T4" fmla="*/ 2147483647 w 1210"/>
              <a:gd name="T5" fmla="*/ 2147483647 h 1048"/>
              <a:gd name="T6" fmla="*/ 2147483647 w 1210"/>
              <a:gd name="T7" fmla="*/ 2147483647 h 1048"/>
              <a:gd name="T8" fmla="*/ 2147483647 w 1210"/>
              <a:gd name="T9" fmla="*/ 2147483647 h 1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0"/>
              <a:gd name="T16" fmla="*/ 0 h 1048"/>
              <a:gd name="T17" fmla="*/ 1210 w 1210"/>
              <a:gd name="T18" fmla="*/ 1048 h 1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0" h="1048">
                <a:moveTo>
                  <a:pt x="1210" y="276"/>
                </a:moveTo>
                <a:lnTo>
                  <a:pt x="0" y="0"/>
                </a:lnTo>
                <a:lnTo>
                  <a:pt x="240" y="1048"/>
                </a:lnTo>
                <a:lnTo>
                  <a:pt x="1210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23" title="decrative only"/>
          <p:cNvSpPr>
            <a:spLocks/>
          </p:cNvSpPr>
          <p:nvPr/>
        </p:nvSpPr>
        <p:spPr bwMode="auto">
          <a:xfrm>
            <a:off x="2028825" y="3084513"/>
            <a:ext cx="2312988" cy="2003425"/>
          </a:xfrm>
          <a:custGeom>
            <a:avLst/>
            <a:gdLst>
              <a:gd name="T0" fmla="*/ 2147483647 w 1210"/>
              <a:gd name="T1" fmla="*/ 2147483647 h 1048"/>
              <a:gd name="T2" fmla="*/ 0 w 1210"/>
              <a:gd name="T3" fmla="*/ 0 h 1048"/>
              <a:gd name="T4" fmla="*/ 2147483647 w 1210"/>
              <a:gd name="T5" fmla="*/ 2147483647 h 1048"/>
              <a:gd name="T6" fmla="*/ 2147483647 w 1210"/>
              <a:gd name="T7" fmla="*/ 2147483647 h 1048"/>
              <a:gd name="T8" fmla="*/ 0 60000 65536"/>
              <a:gd name="T9" fmla="*/ 0 60000 65536"/>
              <a:gd name="T10" fmla="*/ 0 60000 65536"/>
              <a:gd name="T11" fmla="*/ 0 60000 65536"/>
              <a:gd name="T12" fmla="*/ 0 w 1210"/>
              <a:gd name="T13" fmla="*/ 0 h 1048"/>
              <a:gd name="T14" fmla="*/ 1210 w 1210"/>
              <a:gd name="T15" fmla="*/ 1048 h 10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" h="1048">
                <a:moveTo>
                  <a:pt x="1210" y="276"/>
                </a:moveTo>
                <a:lnTo>
                  <a:pt x="0" y="0"/>
                </a:lnTo>
                <a:lnTo>
                  <a:pt x="240" y="1048"/>
                </a:lnTo>
                <a:lnTo>
                  <a:pt x="1210" y="27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Freeform 24" descr="Team Problem Solving" title="5"/>
          <p:cNvSpPr>
            <a:spLocks/>
          </p:cNvSpPr>
          <p:nvPr/>
        </p:nvSpPr>
        <p:spPr bwMode="auto">
          <a:xfrm>
            <a:off x="2487613" y="3611563"/>
            <a:ext cx="1854200" cy="2368550"/>
          </a:xfrm>
          <a:custGeom>
            <a:avLst/>
            <a:gdLst>
              <a:gd name="T0" fmla="*/ 2147483647 w 970"/>
              <a:gd name="T1" fmla="*/ 0 h 1239"/>
              <a:gd name="T2" fmla="*/ 0 w 970"/>
              <a:gd name="T3" fmla="*/ 2147483647 h 1239"/>
              <a:gd name="T4" fmla="*/ 2147483647 w 970"/>
              <a:gd name="T5" fmla="*/ 2147483647 h 1239"/>
              <a:gd name="T6" fmla="*/ 2147483647 w 970"/>
              <a:gd name="T7" fmla="*/ 0 h 1239"/>
              <a:gd name="T8" fmla="*/ 2147483647 w 970"/>
              <a:gd name="T9" fmla="*/ 0 h 1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239"/>
              <a:gd name="T17" fmla="*/ 970 w 970"/>
              <a:gd name="T18" fmla="*/ 1239 h 1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239">
                <a:moveTo>
                  <a:pt x="970" y="0"/>
                </a:moveTo>
                <a:lnTo>
                  <a:pt x="0" y="772"/>
                </a:lnTo>
                <a:lnTo>
                  <a:pt x="970" y="1239"/>
                </a:lnTo>
                <a:lnTo>
                  <a:pt x="9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Freeform 25" title="decrative only"/>
          <p:cNvSpPr>
            <a:spLocks/>
          </p:cNvSpPr>
          <p:nvPr/>
        </p:nvSpPr>
        <p:spPr bwMode="auto">
          <a:xfrm>
            <a:off x="2487613" y="3611563"/>
            <a:ext cx="1854200" cy="2368550"/>
          </a:xfrm>
          <a:custGeom>
            <a:avLst/>
            <a:gdLst>
              <a:gd name="T0" fmla="*/ 2147483647 w 970"/>
              <a:gd name="T1" fmla="*/ 0 h 1239"/>
              <a:gd name="T2" fmla="*/ 0 w 970"/>
              <a:gd name="T3" fmla="*/ 2147483647 h 1239"/>
              <a:gd name="T4" fmla="*/ 2147483647 w 970"/>
              <a:gd name="T5" fmla="*/ 2147483647 h 1239"/>
              <a:gd name="T6" fmla="*/ 2147483647 w 970"/>
              <a:gd name="T7" fmla="*/ 0 h 1239"/>
              <a:gd name="T8" fmla="*/ 0 60000 65536"/>
              <a:gd name="T9" fmla="*/ 0 60000 65536"/>
              <a:gd name="T10" fmla="*/ 0 60000 65536"/>
              <a:gd name="T11" fmla="*/ 0 60000 65536"/>
              <a:gd name="T12" fmla="*/ 0 w 970"/>
              <a:gd name="T13" fmla="*/ 0 h 1239"/>
              <a:gd name="T14" fmla="*/ 970 w 970"/>
              <a:gd name="T15" fmla="*/ 1239 h 12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0" h="1239">
                <a:moveTo>
                  <a:pt x="970" y="0"/>
                </a:moveTo>
                <a:lnTo>
                  <a:pt x="0" y="772"/>
                </a:lnTo>
                <a:lnTo>
                  <a:pt x="970" y="1239"/>
                </a:lnTo>
                <a:lnTo>
                  <a:pt x="97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Freeform 26" descr="Team Decision Making" title="4"/>
          <p:cNvSpPr>
            <a:spLocks/>
          </p:cNvSpPr>
          <p:nvPr/>
        </p:nvSpPr>
        <p:spPr bwMode="auto">
          <a:xfrm>
            <a:off x="4341813" y="3611563"/>
            <a:ext cx="1855787" cy="2368550"/>
          </a:xfrm>
          <a:custGeom>
            <a:avLst/>
            <a:gdLst>
              <a:gd name="T0" fmla="*/ 0 w 970"/>
              <a:gd name="T1" fmla="*/ 0 h 1239"/>
              <a:gd name="T2" fmla="*/ 0 w 970"/>
              <a:gd name="T3" fmla="*/ 2147483647 h 1239"/>
              <a:gd name="T4" fmla="*/ 2147483647 w 970"/>
              <a:gd name="T5" fmla="*/ 2147483647 h 1239"/>
              <a:gd name="T6" fmla="*/ 0 w 970"/>
              <a:gd name="T7" fmla="*/ 0 h 1239"/>
              <a:gd name="T8" fmla="*/ 0 w 970"/>
              <a:gd name="T9" fmla="*/ 0 h 1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239"/>
              <a:gd name="T17" fmla="*/ 970 w 970"/>
              <a:gd name="T18" fmla="*/ 1239 h 1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239">
                <a:moveTo>
                  <a:pt x="0" y="0"/>
                </a:moveTo>
                <a:lnTo>
                  <a:pt x="0" y="1239"/>
                </a:lnTo>
                <a:lnTo>
                  <a:pt x="970" y="7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27" title="decrative only"/>
          <p:cNvSpPr>
            <a:spLocks/>
          </p:cNvSpPr>
          <p:nvPr/>
        </p:nvSpPr>
        <p:spPr bwMode="auto">
          <a:xfrm>
            <a:off x="4341813" y="3611563"/>
            <a:ext cx="1855787" cy="2368550"/>
          </a:xfrm>
          <a:custGeom>
            <a:avLst/>
            <a:gdLst>
              <a:gd name="T0" fmla="*/ 0 w 970"/>
              <a:gd name="T1" fmla="*/ 0 h 1239"/>
              <a:gd name="T2" fmla="*/ 0 w 970"/>
              <a:gd name="T3" fmla="*/ 2147483647 h 1239"/>
              <a:gd name="T4" fmla="*/ 2147483647 w 970"/>
              <a:gd name="T5" fmla="*/ 2147483647 h 1239"/>
              <a:gd name="T6" fmla="*/ 0 w 970"/>
              <a:gd name="T7" fmla="*/ 0 h 1239"/>
              <a:gd name="T8" fmla="*/ 0 60000 65536"/>
              <a:gd name="T9" fmla="*/ 0 60000 65536"/>
              <a:gd name="T10" fmla="*/ 0 60000 65536"/>
              <a:gd name="T11" fmla="*/ 0 60000 65536"/>
              <a:gd name="T12" fmla="*/ 0 w 970"/>
              <a:gd name="T13" fmla="*/ 0 h 1239"/>
              <a:gd name="T14" fmla="*/ 970 w 970"/>
              <a:gd name="T15" fmla="*/ 1239 h 12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0" h="1239">
                <a:moveTo>
                  <a:pt x="0" y="0"/>
                </a:moveTo>
                <a:lnTo>
                  <a:pt x="0" y="1239"/>
                </a:lnTo>
                <a:lnTo>
                  <a:pt x="970" y="772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Freeform 28" descr="Group Dynamics" title="3"/>
          <p:cNvSpPr>
            <a:spLocks/>
          </p:cNvSpPr>
          <p:nvPr/>
        </p:nvSpPr>
        <p:spPr bwMode="auto">
          <a:xfrm>
            <a:off x="4341813" y="3084513"/>
            <a:ext cx="2312987" cy="2003425"/>
          </a:xfrm>
          <a:custGeom>
            <a:avLst/>
            <a:gdLst>
              <a:gd name="T0" fmla="*/ 0 w 1209"/>
              <a:gd name="T1" fmla="*/ 2147483647 h 1048"/>
              <a:gd name="T2" fmla="*/ 2147483647 w 1209"/>
              <a:gd name="T3" fmla="*/ 2147483647 h 1048"/>
              <a:gd name="T4" fmla="*/ 2147483647 w 1209"/>
              <a:gd name="T5" fmla="*/ 0 h 1048"/>
              <a:gd name="T6" fmla="*/ 0 w 1209"/>
              <a:gd name="T7" fmla="*/ 2147483647 h 1048"/>
              <a:gd name="T8" fmla="*/ 0 w 1209"/>
              <a:gd name="T9" fmla="*/ 2147483647 h 1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9"/>
              <a:gd name="T16" fmla="*/ 0 h 1048"/>
              <a:gd name="T17" fmla="*/ 1209 w 1209"/>
              <a:gd name="T18" fmla="*/ 1048 h 1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9" h="1048">
                <a:moveTo>
                  <a:pt x="0" y="276"/>
                </a:moveTo>
                <a:lnTo>
                  <a:pt x="970" y="1048"/>
                </a:lnTo>
                <a:lnTo>
                  <a:pt x="1209" y="0"/>
                </a:lnTo>
                <a:lnTo>
                  <a:pt x="0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9" title="decrative only"/>
          <p:cNvSpPr>
            <a:spLocks/>
          </p:cNvSpPr>
          <p:nvPr/>
        </p:nvSpPr>
        <p:spPr bwMode="auto">
          <a:xfrm>
            <a:off x="4341813" y="3084513"/>
            <a:ext cx="2312987" cy="2003425"/>
          </a:xfrm>
          <a:custGeom>
            <a:avLst/>
            <a:gdLst>
              <a:gd name="T0" fmla="*/ 0 w 1209"/>
              <a:gd name="T1" fmla="*/ 2147483647 h 1048"/>
              <a:gd name="T2" fmla="*/ 2147483647 w 1209"/>
              <a:gd name="T3" fmla="*/ 2147483647 h 1048"/>
              <a:gd name="T4" fmla="*/ 2147483647 w 1209"/>
              <a:gd name="T5" fmla="*/ 0 h 1048"/>
              <a:gd name="T6" fmla="*/ 0 w 1209"/>
              <a:gd name="T7" fmla="*/ 2147483647 h 1048"/>
              <a:gd name="T8" fmla="*/ 0 60000 65536"/>
              <a:gd name="T9" fmla="*/ 0 60000 65536"/>
              <a:gd name="T10" fmla="*/ 0 60000 65536"/>
              <a:gd name="T11" fmla="*/ 0 60000 65536"/>
              <a:gd name="T12" fmla="*/ 0 w 1209"/>
              <a:gd name="T13" fmla="*/ 0 h 1048"/>
              <a:gd name="T14" fmla="*/ 1209 w 1209"/>
              <a:gd name="T15" fmla="*/ 1048 h 10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9" h="1048">
                <a:moveTo>
                  <a:pt x="0" y="276"/>
                </a:moveTo>
                <a:lnTo>
                  <a:pt x="970" y="1048"/>
                </a:lnTo>
                <a:lnTo>
                  <a:pt x="1209" y="0"/>
                </a:lnTo>
                <a:lnTo>
                  <a:pt x="0" y="27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30" descr="Giving &amp; Receiving Feedback" title="2"/>
          <p:cNvSpPr>
            <a:spLocks/>
          </p:cNvSpPr>
          <p:nvPr/>
        </p:nvSpPr>
        <p:spPr bwMode="auto">
          <a:xfrm>
            <a:off x="4341813" y="1470025"/>
            <a:ext cx="2312987" cy="2141538"/>
          </a:xfrm>
          <a:custGeom>
            <a:avLst/>
            <a:gdLst>
              <a:gd name="T0" fmla="*/ 0 w 1209"/>
              <a:gd name="T1" fmla="*/ 2147483647 h 1120"/>
              <a:gd name="T2" fmla="*/ 2147483647 w 1209"/>
              <a:gd name="T3" fmla="*/ 2147483647 h 1120"/>
              <a:gd name="T4" fmla="*/ 2147483647 w 1209"/>
              <a:gd name="T5" fmla="*/ 0 h 1120"/>
              <a:gd name="T6" fmla="*/ 0 w 1209"/>
              <a:gd name="T7" fmla="*/ 2147483647 h 1120"/>
              <a:gd name="T8" fmla="*/ 0 w 1209"/>
              <a:gd name="T9" fmla="*/ 2147483647 h 1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9"/>
              <a:gd name="T16" fmla="*/ 0 h 1120"/>
              <a:gd name="T17" fmla="*/ 1209 w 1209"/>
              <a:gd name="T18" fmla="*/ 1120 h 1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9" h="1120">
                <a:moveTo>
                  <a:pt x="0" y="1120"/>
                </a:moveTo>
                <a:lnTo>
                  <a:pt x="1209" y="844"/>
                </a:lnTo>
                <a:lnTo>
                  <a:pt x="539" y="0"/>
                </a:lnTo>
                <a:lnTo>
                  <a:pt x="0" y="1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Freeform 31" title="decrative only"/>
          <p:cNvSpPr>
            <a:spLocks/>
          </p:cNvSpPr>
          <p:nvPr/>
        </p:nvSpPr>
        <p:spPr bwMode="auto">
          <a:xfrm>
            <a:off x="4341813" y="1470025"/>
            <a:ext cx="2312987" cy="2141538"/>
          </a:xfrm>
          <a:custGeom>
            <a:avLst/>
            <a:gdLst>
              <a:gd name="T0" fmla="*/ 0 w 1209"/>
              <a:gd name="T1" fmla="*/ 2147483647 h 1120"/>
              <a:gd name="T2" fmla="*/ 2147483647 w 1209"/>
              <a:gd name="T3" fmla="*/ 2147483647 h 1120"/>
              <a:gd name="T4" fmla="*/ 2147483647 w 1209"/>
              <a:gd name="T5" fmla="*/ 0 h 1120"/>
              <a:gd name="T6" fmla="*/ 0 w 1209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209"/>
              <a:gd name="T13" fmla="*/ 0 h 1120"/>
              <a:gd name="T14" fmla="*/ 1209 w 1209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9" h="1120">
                <a:moveTo>
                  <a:pt x="0" y="1120"/>
                </a:moveTo>
                <a:lnTo>
                  <a:pt x="1209" y="844"/>
                </a:lnTo>
                <a:lnTo>
                  <a:pt x="539" y="0"/>
                </a:lnTo>
                <a:lnTo>
                  <a:pt x="0" y="112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32" title="decrative only"/>
          <p:cNvSpPr>
            <a:spLocks/>
          </p:cNvSpPr>
          <p:nvPr/>
        </p:nvSpPr>
        <p:spPr bwMode="auto">
          <a:xfrm>
            <a:off x="3311525" y="1470025"/>
            <a:ext cx="2062163" cy="2141538"/>
          </a:xfrm>
          <a:custGeom>
            <a:avLst/>
            <a:gdLst>
              <a:gd name="T0" fmla="*/ 2147483647 w 1078"/>
              <a:gd name="T1" fmla="*/ 2147483647 h 1120"/>
              <a:gd name="T2" fmla="*/ 0 w 1078"/>
              <a:gd name="T3" fmla="*/ 0 h 1120"/>
              <a:gd name="T4" fmla="*/ 2147483647 w 1078"/>
              <a:gd name="T5" fmla="*/ 0 h 1120"/>
              <a:gd name="T6" fmla="*/ 2147483647 w 1078"/>
              <a:gd name="T7" fmla="*/ 2147483647 h 1120"/>
              <a:gd name="T8" fmla="*/ 2147483647 w 1078"/>
              <a:gd name="T9" fmla="*/ 2147483647 h 1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8"/>
              <a:gd name="T16" fmla="*/ 0 h 1120"/>
              <a:gd name="T17" fmla="*/ 1078 w 1078"/>
              <a:gd name="T18" fmla="*/ 1120 h 1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8" h="1120">
                <a:moveTo>
                  <a:pt x="539" y="1120"/>
                </a:moveTo>
                <a:lnTo>
                  <a:pt x="0" y="0"/>
                </a:lnTo>
                <a:lnTo>
                  <a:pt x="1078" y="0"/>
                </a:lnTo>
                <a:lnTo>
                  <a:pt x="539" y="1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Freeform 35" title="decrative only"/>
          <p:cNvSpPr>
            <a:spLocks/>
          </p:cNvSpPr>
          <p:nvPr/>
        </p:nvSpPr>
        <p:spPr bwMode="auto">
          <a:xfrm>
            <a:off x="2028825" y="1470025"/>
            <a:ext cx="2312988" cy="2141538"/>
          </a:xfrm>
          <a:custGeom>
            <a:avLst/>
            <a:gdLst>
              <a:gd name="T0" fmla="*/ 2147483647 w 1210"/>
              <a:gd name="T1" fmla="*/ 2147483647 h 1120"/>
              <a:gd name="T2" fmla="*/ 2147483647 w 1210"/>
              <a:gd name="T3" fmla="*/ 0 h 1120"/>
              <a:gd name="T4" fmla="*/ 0 w 1210"/>
              <a:gd name="T5" fmla="*/ 2147483647 h 1120"/>
              <a:gd name="T6" fmla="*/ 2147483647 w 1210"/>
              <a:gd name="T7" fmla="*/ 2147483647 h 1120"/>
              <a:gd name="T8" fmla="*/ 0 60000 65536"/>
              <a:gd name="T9" fmla="*/ 0 60000 65536"/>
              <a:gd name="T10" fmla="*/ 0 60000 65536"/>
              <a:gd name="T11" fmla="*/ 0 60000 65536"/>
              <a:gd name="T12" fmla="*/ 0 w 1210"/>
              <a:gd name="T13" fmla="*/ 0 h 1120"/>
              <a:gd name="T14" fmla="*/ 1210 w 1210"/>
              <a:gd name="T15" fmla="*/ 1120 h 1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" h="1120">
                <a:moveTo>
                  <a:pt x="1210" y="1120"/>
                </a:moveTo>
                <a:lnTo>
                  <a:pt x="671" y="0"/>
                </a:lnTo>
                <a:lnTo>
                  <a:pt x="0" y="844"/>
                </a:lnTo>
                <a:lnTo>
                  <a:pt x="1210" y="112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Freeform 38" title="decrative only"/>
          <p:cNvSpPr>
            <a:spLocks/>
          </p:cNvSpPr>
          <p:nvPr/>
        </p:nvSpPr>
        <p:spPr bwMode="auto">
          <a:xfrm>
            <a:off x="2028825" y="3084513"/>
            <a:ext cx="2312988" cy="527050"/>
          </a:xfrm>
          <a:custGeom>
            <a:avLst/>
            <a:gdLst>
              <a:gd name="T0" fmla="*/ 2147483647 w 1210"/>
              <a:gd name="T1" fmla="*/ 2147483647 h 276"/>
              <a:gd name="T2" fmla="*/ 0 w 1210"/>
              <a:gd name="T3" fmla="*/ 0 h 276"/>
              <a:gd name="T4" fmla="*/ 2147483647 w 1210"/>
              <a:gd name="T5" fmla="*/ 2147483647 h 276"/>
              <a:gd name="T6" fmla="*/ 0 60000 65536"/>
              <a:gd name="T7" fmla="*/ 0 60000 65536"/>
              <a:gd name="T8" fmla="*/ 0 60000 65536"/>
              <a:gd name="T9" fmla="*/ 0 w 1210"/>
              <a:gd name="T10" fmla="*/ 0 h 276"/>
              <a:gd name="T11" fmla="*/ 1210 w 1210"/>
              <a:gd name="T12" fmla="*/ 276 h 2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0" h="276">
                <a:moveTo>
                  <a:pt x="1210" y="276"/>
                </a:moveTo>
                <a:lnTo>
                  <a:pt x="0" y="0"/>
                </a:lnTo>
                <a:lnTo>
                  <a:pt x="1210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9" title="decrative only"/>
          <p:cNvSpPr>
            <a:spLocks noChangeShapeType="1"/>
          </p:cNvSpPr>
          <p:nvPr/>
        </p:nvSpPr>
        <p:spPr bwMode="auto">
          <a:xfrm flipH="1" flipV="1">
            <a:off x="2028825" y="3084513"/>
            <a:ext cx="2312988" cy="527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Freeform 40" title="decrative only"/>
          <p:cNvSpPr>
            <a:spLocks/>
          </p:cNvSpPr>
          <p:nvPr/>
        </p:nvSpPr>
        <p:spPr bwMode="auto">
          <a:xfrm>
            <a:off x="2487613" y="3611563"/>
            <a:ext cx="1854200" cy="1476375"/>
          </a:xfrm>
          <a:custGeom>
            <a:avLst/>
            <a:gdLst>
              <a:gd name="T0" fmla="*/ 2147483647 w 970"/>
              <a:gd name="T1" fmla="*/ 0 h 772"/>
              <a:gd name="T2" fmla="*/ 0 w 970"/>
              <a:gd name="T3" fmla="*/ 2147483647 h 772"/>
              <a:gd name="T4" fmla="*/ 2147483647 w 970"/>
              <a:gd name="T5" fmla="*/ 0 h 772"/>
              <a:gd name="T6" fmla="*/ 0 60000 65536"/>
              <a:gd name="T7" fmla="*/ 0 60000 65536"/>
              <a:gd name="T8" fmla="*/ 0 60000 65536"/>
              <a:gd name="T9" fmla="*/ 0 w 970"/>
              <a:gd name="T10" fmla="*/ 0 h 772"/>
              <a:gd name="T11" fmla="*/ 970 w 970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0" h="772">
                <a:moveTo>
                  <a:pt x="970" y="0"/>
                </a:moveTo>
                <a:lnTo>
                  <a:pt x="0" y="772"/>
                </a:lnTo>
                <a:lnTo>
                  <a:pt x="9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41" title="decrative only"/>
          <p:cNvSpPr>
            <a:spLocks noChangeShapeType="1"/>
          </p:cNvSpPr>
          <p:nvPr/>
        </p:nvSpPr>
        <p:spPr bwMode="auto">
          <a:xfrm flipH="1">
            <a:off x="2487613" y="3611563"/>
            <a:ext cx="1854200" cy="147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42" title="decrative only"/>
          <p:cNvSpPr>
            <a:spLocks/>
          </p:cNvSpPr>
          <p:nvPr/>
        </p:nvSpPr>
        <p:spPr bwMode="auto">
          <a:xfrm>
            <a:off x="4341813" y="3611563"/>
            <a:ext cx="3175" cy="2368550"/>
          </a:xfrm>
          <a:custGeom>
            <a:avLst/>
            <a:gdLst>
              <a:gd name="T0" fmla="*/ 0 w 3175"/>
              <a:gd name="T1" fmla="*/ 0 h 1239"/>
              <a:gd name="T2" fmla="*/ 0 w 3175"/>
              <a:gd name="T3" fmla="*/ 2147483647 h 1239"/>
              <a:gd name="T4" fmla="*/ 0 w 3175"/>
              <a:gd name="T5" fmla="*/ 0 h 1239"/>
              <a:gd name="T6" fmla="*/ 0 60000 65536"/>
              <a:gd name="T7" fmla="*/ 0 60000 65536"/>
              <a:gd name="T8" fmla="*/ 0 60000 65536"/>
              <a:gd name="T9" fmla="*/ 0 w 3175"/>
              <a:gd name="T10" fmla="*/ 0 h 1239"/>
              <a:gd name="T11" fmla="*/ 3175 w 3175"/>
              <a:gd name="T12" fmla="*/ 1239 h 1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5" h="1239">
                <a:moveTo>
                  <a:pt x="0" y="0"/>
                </a:moveTo>
                <a:lnTo>
                  <a:pt x="0" y="12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43" title="decrative only"/>
          <p:cNvSpPr>
            <a:spLocks noChangeShapeType="1"/>
          </p:cNvSpPr>
          <p:nvPr/>
        </p:nvSpPr>
        <p:spPr bwMode="auto">
          <a:xfrm>
            <a:off x="4341813" y="3611563"/>
            <a:ext cx="3175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Freeform 44" title="decrative only"/>
          <p:cNvSpPr>
            <a:spLocks/>
          </p:cNvSpPr>
          <p:nvPr/>
        </p:nvSpPr>
        <p:spPr bwMode="auto">
          <a:xfrm>
            <a:off x="4341813" y="3611563"/>
            <a:ext cx="1855787" cy="1476375"/>
          </a:xfrm>
          <a:custGeom>
            <a:avLst/>
            <a:gdLst>
              <a:gd name="T0" fmla="*/ 0 w 970"/>
              <a:gd name="T1" fmla="*/ 0 h 772"/>
              <a:gd name="T2" fmla="*/ 2147483647 w 970"/>
              <a:gd name="T3" fmla="*/ 2147483647 h 772"/>
              <a:gd name="T4" fmla="*/ 0 w 970"/>
              <a:gd name="T5" fmla="*/ 0 h 772"/>
              <a:gd name="T6" fmla="*/ 0 60000 65536"/>
              <a:gd name="T7" fmla="*/ 0 60000 65536"/>
              <a:gd name="T8" fmla="*/ 0 60000 65536"/>
              <a:gd name="T9" fmla="*/ 0 w 970"/>
              <a:gd name="T10" fmla="*/ 0 h 772"/>
              <a:gd name="T11" fmla="*/ 970 w 970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0" h="772">
                <a:moveTo>
                  <a:pt x="0" y="0"/>
                </a:moveTo>
                <a:lnTo>
                  <a:pt x="970" y="7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45" title="decrative only"/>
          <p:cNvSpPr>
            <a:spLocks noChangeShapeType="1"/>
          </p:cNvSpPr>
          <p:nvPr/>
        </p:nvSpPr>
        <p:spPr bwMode="auto">
          <a:xfrm>
            <a:off x="4341813" y="3611563"/>
            <a:ext cx="1855787" cy="147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Freeform 46" title="decrative only"/>
          <p:cNvSpPr>
            <a:spLocks/>
          </p:cNvSpPr>
          <p:nvPr/>
        </p:nvSpPr>
        <p:spPr bwMode="auto">
          <a:xfrm>
            <a:off x="4341813" y="3084513"/>
            <a:ext cx="2312987" cy="527050"/>
          </a:xfrm>
          <a:custGeom>
            <a:avLst/>
            <a:gdLst>
              <a:gd name="T0" fmla="*/ 0 w 1209"/>
              <a:gd name="T1" fmla="*/ 2147483647 h 276"/>
              <a:gd name="T2" fmla="*/ 2147483647 w 1209"/>
              <a:gd name="T3" fmla="*/ 0 h 276"/>
              <a:gd name="T4" fmla="*/ 0 w 1209"/>
              <a:gd name="T5" fmla="*/ 2147483647 h 276"/>
              <a:gd name="T6" fmla="*/ 0 60000 65536"/>
              <a:gd name="T7" fmla="*/ 0 60000 65536"/>
              <a:gd name="T8" fmla="*/ 0 60000 65536"/>
              <a:gd name="T9" fmla="*/ 0 w 1209"/>
              <a:gd name="T10" fmla="*/ 0 h 276"/>
              <a:gd name="T11" fmla="*/ 1209 w 1209"/>
              <a:gd name="T12" fmla="*/ 276 h 2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9" h="276">
                <a:moveTo>
                  <a:pt x="0" y="276"/>
                </a:moveTo>
                <a:lnTo>
                  <a:pt x="1209" y="0"/>
                </a:lnTo>
                <a:lnTo>
                  <a:pt x="0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Line 47" title="decrative only"/>
          <p:cNvSpPr>
            <a:spLocks noChangeShapeType="1"/>
          </p:cNvSpPr>
          <p:nvPr/>
        </p:nvSpPr>
        <p:spPr bwMode="auto">
          <a:xfrm flipV="1">
            <a:off x="4341813" y="3084513"/>
            <a:ext cx="2312987" cy="527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Freeform 48" title="decrative only"/>
          <p:cNvSpPr>
            <a:spLocks/>
          </p:cNvSpPr>
          <p:nvPr/>
        </p:nvSpPr>
        <p:spPr bwMode="auto">
          <a:xfrm>
            <a:off x="4341813" y="1470025"/>
            <a:ext cx="1031875" cy="2141538"/>
          </a:xfrm>
          <a:custGeom>
            <a:avLst/>
            <a:gdLst>
              <a:gd name="T0" fmla="*/ 0 w 539"/>
              <a:gd name="T1" fmla="*/ 2147483647 h 1120"/>
              <a:gd name="T2" fmla="*/ 2147483647 w 539"/>
              <a:gd name="T3" fmla="*/ 0 h 1120"/>
              <a:gd name="T4" fmla="*/ 0 w 539"/>
              <a:gd name="T5" fmla="*/ 2147483647 h 1120"/>
              <a:gd name="T6" fmla="*/ 0 60000 65536"/>
              <a:gd name="T7" fmla="*/ 0 60000 65536"/>
              <a:gd name="T8" fmla="*/ 0 60000 65536"/>
              <a:gd name="T9" fmla="*/ 0 w 539"/>
              <a:gd name="T10" fmla="*/ 0 h 1120"/>
              <a:gd name="T11" fmla="*/ 539 w 539"/>
              <a:gd name="T12" fmla="*/ 1120 h 1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9" h="1120">
                <a:moveTo>
                  <a:pt x="0" y="1120"/>
                </a:moveTo>
                <a:lnTo>
                  <a:pt x="539" y="0"/>
                </a:lnTo>
                <a:lnTo>
                  <a:pt x="0" y="1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8" name="Line 49" title="decrative only"/>
          <p:cNvSpPr>
            <a:spLocks noChangeShapeType="1"/>
          </p:cNvSpPr>
          <p:nvPr/>
        </p:nvSpPr>
        <p:spPr bwMode="auto">
          <a:xfrm flipV="1">
            <a:off x="4341813" y="1470025"/>
            <a:ext cx="1031875" cy="2141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9" name="Freeform 50" title="decrative only"/>
          <p:cNvSpPr>
            <a:spLocks/>
          </p:cNvSpPr>
          <p:nvPr/>
        </p:nvSpPr>
        <p:spPr bwMode="auto">
          <a:xfrm>
            <a:off x="3311525" y="1470025"/>
            <a:ext cx="1030288" cy="2141538"/>
          </a:xfrm>
          <a:custGeom>
            <a:avLst/>
            <a:gdLst>
              <a:gd name="T0" fmla="*/ 2147483647 w 539"/>
              <a:gd name="T1" fmla="*/ 2147483647 h 1120"/>
              <a:gd name="T2" fmla="*/ 0 w 539"/>
              <a:gd name="T3" fmla="*/ 0 h 1120"/>
              <a:gd name="T4" fmla="*/ 2147483647 w 539"/>
              <a:gd name="T5" fmla="*/ 2147483647 h 1120"/>
              <a:gd name="T6" fmla="*/ 0 60000 65536"/>
              <a:gd name="T7" fmla="*/ 0 60000 65536"/>
              <a:gd name="T8" fmla="*/ 0 60000 65536"/>
              <a:gd name="T9" fmla="*/ 0 w 539"/>
              <a:gd name="T10" fmla="*/ 0 h 1120"/>
              <a:gd name="T11" fmla="*/ 539 w 539"/>
              <a:gd name="T12" fmla="*/ 1120 h 1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9" h="1120">
                <a:moveTo>
                  <a:pt x="539" y="1120"/>
                </a:moveTo>
                <a:lnTo>
                  <a:pt x="0" y="0"/>
                </a:lnTo>
                <a:lnTo>
                  <a:pt x="539" y="1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0" name="Line 51" title="decrative only"/>
          <p:cNvSpPr>
            <a:spLocks noChangeShapeType="1"/>
          </p:cNvSpPr>
          <p:nvPr/>
        </p:nvSpPr>
        <p:spPr bwMode="auto">
          <a:xfrm flipH="1" flipV="1">
            <a:off x="3311525" y="1470025"/>
            <a:ext cx="1030288" cy="2141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Rectangle 52"/>
          <p:cNvSpPr>
            <a:spLocks noChangeArrowheads="1"/>
          </p:cNvSpPr>
          <p:nvPr/>
        </p:nvSpPr>
        <p:spPr bwMode="auto">
          <a:xfrm>
            <a:off x="2471738" y="2555875"/>
            <a:ext cx="12414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Time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Management</a:t>
            </a:r>
            <a:endParaRPr lang="en-US" altLang="en-US" sz="1600" dirty="0"/>
          </a:p>
        </p:txBody>
      </p:sp>
      <p:sp>
        <p:nvSpPr>
          <p:cNvPr id="4147" name="Rectangle 88"/>
          <p:cNvSpPr>
            <a:spLocks noChangeArrowheads="1"/>
          </p:cNvSpPr>
          <p:nvPr/>
        </p:nvSpPr>
        <p:spPr bwMode="auto">
          <a:xfrm>
            <a:off x="2344738" y="3787775"/>
            <a:ext cx="10493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Conflict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Resolution</a:t>
            </a:r>
          </a:p>
        </p:txBody>
      </p:sp>
      <p:sp>
        <p:nvSpPr>
          <p:cNvPr id="4145" name="Rectangle 75"/>
          <p:cNvSpPr>
            <a:spLocks noChangeArrowheads="1"/>
          </p:cNvSpPr>
          <p:nvPr/>
        </p:nvSpPr>
        <p:spPr bwMode="auto">
          <a:xfrm>
            <a:off x="3287713" y="4705350"/>
            <a:ext cx="812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Team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Problem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Solving</a:t>
            </a:r>
          </a:p>
        </p:txBody>
      </p:sp>
      <p:sp>
        <p:nvSpPr>
          <p:cNvPr id="4143" name="Rectangle 62"/>
          <p:cNvSpPr>
            <a:spLocks noChangeArrowheads="1"/>
          </p:cNvSpPr>
          <p:nvPr/>
        </p:nvSpPr>
        <p:spPr bwMode="auto">
          <a:xfrm>
            <a:off x="4548188" y="4705350"/>
            <a:ext cx="8461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Team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Decision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Making</a:t>
            </a:r>
          </a:p>
        </p:txBody>
      </p:sp>
      <p:sp>
        <p:nvSpPr>
          <p:cNvPr id="4144" name="Rectangle 71"/>
          <p:cNvSpPr>
            <a:spLocks noChangeArrowheads="1"/>
          </p:cNvSpPr>
          <p:nvPr/>
        </p:nvSpPr>
        <p:spPr bwMode="auto">
          <a:xfrm>
            <a:off x="5322888" y="3808413"/>
            <a:ext cx="9588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Group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Dynamics</a:t>
            </a:r>
          </a:p>
          <a:p>
            <a:pPr algn="ctr">
              <a:lnSpc>
                <a:spcPct val="80000"/>
              </a:lnSpc>
            </a:pPr>
            <a:endParaRPr lang="en-US" altLang="en-US" sz="3200" dirty="0"/>
          </a:p>
        </p:txBody>
      </p:sp>
      <p:sp>
        <p:nvSpPr>
          <p:cNvPr id="4146" name="Rectangle 80"/>
          <p:cNvSpPr>
            <a:spLocks noChangeArrowheads="1"/>
          </p:cNvSpPr>
          <p:nvPr/>
        </p:nvSpPr>
        <p:spPr bwMode="auto">
          <a:xfrm>
            <a:off x="5119688" y="2525713"/>
            <a:ext cx="9588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Giving &amp;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Receiving</a:t>
            </a:r>
          </a:p>
          <a:p>
            <a:pPr algn="ctr">
              <a:lnSpc>
                <a:spcPct val="80000"/>
              </a:lnSpc>
            </a:pPr>
            <a:r>
              <a:rPr lang="en-US" altLang="en-US" sz="1600" b="1" dirty="0">
                <a:solidFill>
                  <a:srgbClr val="000000"/>
                </a:solidFill>
                <a:latin typeface="Helvetica" panose="020B0604020202020204" pitchFamily="34" charset="0"/>
              </a:rPr>
              <a:t>Feedback</a:t>
            </a:r>
          </a:p>
        </p:txBody>
      </p:sp>
      <p:sp>
        <p:nvSpPr>
          <p:cNvPr id="4142" name="Rectangle 56"/>
          <p:cNvSpPr>
            <a:spLocks noChangeArrowheads="1"/>
          </p:cNvSpPr>
          <p:nvPr/>
        </p:nvSpPr>
        <p:spPr bwMode="auto">
          <a:xfrm>
            <a:off x="3863975" y="1878013"/>
            <a:ext cx="9413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1500" b="1" dirty="0">
                <a:solidFill>
                  <a:srgbClr val="000000"/>
                </a:solidFill>
                <a:latin typeface="Helvetica" panose="020B0604020202020204" pitchFamily="34" charset="0"/>
              </a:rPr>
              <a:t>Basic</a:t>
            </a:r>
          </a:p>
          <a:p>
            <a:pPr algn="ctr">
              <a:lnSpc>
                <a:spcPct val="80000"/>
              </a:lnSpc>
            </a:pPr>
            <a:r>
              <a:rPr lang="en-US" altLang="en-US" sz="1500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Communi</a:t>
            </a:r>
            <a:r>
              <a:rPr lang="en-US" altLang="en-US" sz="1500" b="1" dirty="0">
                <a:solidFill>
                  <a:srgbClr val="000000"/>
                </a:solidFill>
                <a:latin typeface="Helvetica" panose="020B0604020202020204" pitchFamily="34" charset="0"/>
              </a:rPr>
              <a:t>-</a:t>
            </a:r>
          </a:p>
          <a:p>
            <a:pPr algn="ctr">
              <a:lnSpc>
                <a:spcPct val="80000"/>
              </a:lnSpc>
            </a:pPr>
            <a:r>
              <a:rPr lang="en-US" altLang="en-US" sz="1500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cation</a:t>
            </a:r>
            <a:endParaRPr lang="en-US" altLang="en-US" sz="1500" dirty="0"/>
          </a:p>
        </p:txBody>
      </p:sp>
      <p:sp>
        <p:nvSpPr>
          <p:cNvPr id="4148" name="Oval 90" descr="Teamwork Skills" title="Center"/>
          <p:cNvSpPr>
            <a:spLocks noChangeArrowheads="1"/>
          </p:cNvSpPr>
          <p:nvPr/>
        </p:nvSpPr>
        <p:spPr bwMode="auto">
          <a:xfrm>
            <a:off x="3581400" y="2794000"/>
            <a:ext cx="1524000" cy="1524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49" name="Rectangle 84"/>
          <p:cNvSpPr>
            <a:spLocks noChangeArrowheads="1"/>
          </p:cNvSpPr>
          <p:nvPr/>
        </p:nvSpPr>
        <p:spPr bwMode="auto">
          <a:xfrm>
            <a:off x="3748088" y="3354388"/>
            <a:ext cx="1195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900" b="1">
                <a:latin typeface="Helvetica" panose="020B0604020202020204" pitchFamily="34" charset="0"/>
              </a:rPr>
              <a:t>Teamwork</a:t>
            </a:r>
          </a:p>
          <a:p>
            <a:pPr algn="ctr">
              <a:lnSpc>
                <a:spcPct val="85000"/>
              </a:lnSpc>
            </a:pPr>
            <a:r>
              <a:rPr lang="en-US" altLang="en-US" sz="1900" b="1">
                <a:latin typeface="Helvetica" panose="020B0604020202020204" pitchFamily="34" charset="0"/>
              </a:rPr>
              <a:t>Skills</a:t>
            </a:r>
          </a:p>
        </p:txBody>
      </p:sp>
      <p:grpSp>
        <p:nvGrpSpPr>
          <p:cNvPr id="4150" name="Group 94" title="decrative only"/>
          <p:cNvGrpSpPr>
            <a:grpSpLocks/>
          </p:cNvGrpSpPr>
          <p:nvPr/>
        </p:nvGrpSpPr>
        <p:grpSpPr bwMode="auto">
          <a:xfrm>
            <a:off x="4810125" y="4295775"/>
            <a:ext cx="266700" cy="266700"/>
            <a:chOff x="3030" y="2706"/>
            <a:chExt cx="168" cy="168"/>
          </a:xfrm>
        </p:grpSpPr>
        <p:sp>
          <p:nvSpPr>
            <p:cNvPr id="4171" name="Oval 93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72" name="Rectangle 65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4</a:t>
              </a:r>
              <a:endParaRPr lang="en-US" altLang="en-US" sz="2800"/>
            </a:p>
          </p:txBody>
        </p:sp>
      </p:grpSp>
      <p:grpSp>
        <p:nvGrpSpPr>
          <p:cNvPr id="4151" name="Group 95" title="decrative only"/>
          <p:cNvGrpSpPr>
            <a:grpSpLocks/>
          </p:cNvGrpSpPr>
          <p:nvPr/>
        </p:nvGrpSpPr>
        <p:grpSpPr bwMode="auto">
          <a:xfrm>
            <a:off x="2800350" y="3429000"/>
            <a:ext cx="266700" cy="266700"/>
            <a:chOff x="3030" y="2706"/>
            <a:chExt cx="168" cy="168"/>
          </a:xfrm>
        </p:grpSpPr>
        <p:sp>
          <p:nvSpPr>
            <p:cNvPr id="4169" name="Oval 96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70" name="Rectangle 97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6</a:t>
              </a:r>
              <a:endParaRPr lang="en-US" altLang="en-US" sz="2800"/>
            </a:p>
          </p:txBody>
        </p:sp>
      </p:grpSp>
      <p:grpSp>
        <p:nvGrpSpPr>
          <p:cNvPr id="4152" name="Group 98" title="decrative only"/>
          <p:cNvGrpSpPr>
            <a:grpSpLocks/>
          </p:cNvGrpSpPr>
          <p:nvPr/>
        </p:nvGrpSpPr>
        <p:grpSpPr bwMode="auto">
          <a:xfrm>
            <a:off x="3657600" y="4295775"/>
            <a:ext cx="266700" cy="266700"/>
            <a:chOff x="3030" y="2706"/>
            <a:chExt cx="168" cy="168"/>
          </a:xfrm>
        </p:grpSpPr>
        <p:sp>
          <p:nvSpPr>
            <p:cNvPr id="4167" name="Oval 99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68" name="Rectangle 100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5</a:t>
              </a:r>
              <a:endParaRPr lang="en-US" altLang="en-US" sz="2800"/>
            </a:p>
          </p:txBody>
        </p:sp>
      </p:grpSp>
      <p:grpSp>
        <p:nvGrpSpPr>
          <p:cNvPr id="4153" name="Group 101" title="decrative only"/>
          <p:cNvGrpSpPr>
            <a:grpSpLocks/>
          </p:cNvGrpSpPr>
          <p:nvPr/>
        </p:nvGrpSpPr>
        <p:grpSpPr bwMode="auto">
          <a:xfrm>
            <a:off x="5562600" y="3429000"/>
            <a:ext cx="266700" cy="266700"/>
            <a:chOff x="3030" y="2706"/>
            <a:chExt cx="168" cy="168"/>
          </a:xfrm>
        </p:grpSpPr>
        <p:sp>
          <p:nvSpPr>
            <p:cNvPr id="4165" name="Oval 102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66" name="Rectangle 103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3</a:t>
              </a:r>
              <a:endParaRPr lang="en-US" altLang="en-US" sz="2800"/>
            </a:p>
          </p:txBody>
        </p:sp>
      </p:grpSp>
      <p:grpSp>
        <p:nvGrpSpPr>
          <p:cNvPr id="4154" name="Group 104" title="decrative only"/>
          <p:cNvGrpSpPr>
            <a:grpSpLocks/>
          </p:cNvGrpSpPr>
          <p:nvPr/>
        </p:nvGrpSpPr>
        <p:grpSpPr bwMode="auto">
          <a:xfrm>
            <a:off x="5257800" y="2133600"/>
            <a:ext cx="266700" cy="266700"/>
            <a:chOff x="3030" y="2706"/>
            <a:chExt cx="168" cy="168"/>
          </a:xfrm>
        </p:grpSpPr>
        <p:sp>
          <p:nvSpPr>
            <p:cNvPr id="4163" name="Oval 105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64" name="Rectangle 106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2</a:t>
              </a:r>
              <a:endParaRPr lang="en-US" altLang="en-US" sz="2800"/>
            </a:p>
          </p:txBody>
        </p:sp>
      </p:grpSp>
      <p:grpSp>
        <p:nvGrpSpPr>
          <p:cNvPr id="4155" name="Group 107" title="decrative only"/>
          <p:cNvGrpSpPr>
            <a:grpSpLocks/>
          </p:cNvGrpSpPr>
          <p:nvPr/>
        </p:nvGrpSpPr>
        <p:grpSpPr bwMode="auto">
          <a:xfrm>
            <a:off x="3200400" y="2133600"/>
            <a:ext cx="266700" cy="266700"/>
            <a:chOff x="3030" y="2706"/>
            <a:chExt cx="168" cy="168"/>
          </a:xfrm>
        </p:grpSpPr>
        <p:sp>
          <p:nvSpPr>
            <p:cNvPr id="4161" name="Oval 108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62" name="Rectangle 109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7</a:t>
              </a:r>
              <a:endParaRPr lang="en-US" altLang="en-US" sz="2800"/>
            </a:p>
          </p:txBody>
        </p:sp>
      </p:grpSp>
      <p:grpSp>
        <p:nvGrpSpPr>
          <p:cNvPr id="4156" name="Group 110" title="decrative only"/>
          <p:cNvGrpSpPr>
            <a:grpSpLocks/>
          </p:cNvGrpSpPr>
          <p:nvPr/>
        </p:nvGrpSpPr>
        <p:grpSpPr bwMode="auto">
          <a:xfrm>
            <a:off x="4191000" y="1543050"/>
            <a:ext cx="266700" cy="266700"/>
            <a:chOff x="3030" y="2706"/>
            <a:chExt cx="168" cy="168"/>
          </a:xfrm>
        </p:grpSpPr>
        <p:sp>
          <p:nvSpPr>
            <p:cNvPr id="4159" name="Oval 111"/>
            <p:cNvSpPr>
              <a:spLocks noChangeArrowheads="1"/>
            </p:cNvSpPr>
            <p:nvPr/>
          </p:nvSpPr>
          <p:spPr bwMode="auto">
            <a:xfrm>
              <a:off x="3030" y="2706"/>
              <a:ext cx="168" cy="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60" name="Rectangle 112"/>
            <p:cNvSpPr>
              <a:spLocks noChangeArrowheads="1"/>
            </p:cNvSpPr>
            <p:nvPr/>
          </p:nvSpPr>
          <p:spPr bwMode="auto">
            <a:xfrm>
              <a:off x="3088" y="2722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 b="1">
                  <a:latin typeface="Helvetica" panose="020B0604020202020204" pitchFamily="34" charset="0"/>
                </a:rPr>
                <a:t>1</a:t>
              </a:r>
              <a:endParaRPr lang="en-US" altLang="en-US" sz="2800"/>
            </a:p>
          </p:txBody>
        </p:sp>
      </p:grpSp>
      <p:sp>
        <p:nvSpPr>
          <p:cNvPr id="4157" name="Rectangle 114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#1</a:t>
            </a:r>
          </a:p>
        </p:txBody>
      </p:sp>
      <p:sp>
        <p:nvSpPr>
          <p:cNvPr id="4158" name="Rectangle 115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Your Reflections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Make notes on what you learned in this section of the workshop: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2" descr="Carton depicting two people speaking but containing no words." title="Assertive Communic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635125"/>
            <a:ext cx="6894513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III.  HOW WE TALK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HOW WE TALK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Four communication styles:</a:t>
            </a:r>
          </a:p>
          <a:p>
            <a:pPr lvl="1"/>
            <a:r>
              <a:rPr lang="en-US" altLang="en-US" smtClean="0"/>
              <a:t>Passive</a:t>
            </a:r>
          </a:p>
          <a:p>
            <a:pPr lvl="1"/>
            <a:r>
              <a:rPr lang="en-US" altLang="en-US" smtClean="0"/>
              <a:t>Aggressive</a:t>
            </a:r>
          </a:p>
          <a:p>
            <a:pPr lvl="1"/>
            <a:r>
              <a:rPr lang="en-US" altLang="en-US" smtClean="0"/>
              <a:t>Passive Aggressive</a:t>
            </a:r>
          </a:p>
          <a:p>
            <a:pPr lvl="1"/>
            <a:r>
              <a:rPr lang="en-US" altLang="en-US" smtClean="0"/>
              <a:t>Assertive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Passive Style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passive communicator avoids confrontation at all costs; never says what’s on his/her mind and puts their needs last in a desire to be liked or accepted by others.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Aggressive Style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aggressive communicator shows no respect for others.  His/her goal is to dominate, control and discount other people’s feelings.  They use hurt, guilt and anger to manipulate others.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Passive Aggressive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passive aggressive communicator avoids face to face contact; is deceitful and dishonest; wants to teach someone a lesson; gossips and talks behind people’s back.  Passive aggressive communicators destroy the team environment.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Assertive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Assertive communicators rely on honesty, openness and a sense of responsibility for a positive outcome; have a high regard for themselves and a high regard for others.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Your Reflections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Make notes on what you learned in this section: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IV. STRAIGHT TALK</a:t>
            </a:r>
          </a:p>
        </p:txBody>
      </p:sp>
      <p:pic>
        <p:nvPicPr>
          <p:cNvPr id="30723" name="Content Placeholder 3" descr="Five people sitting around a table discusing a lighting idea and they are all imaging different types of lights." title="Open Communica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5425" y="1249363"/>
            <a:ext cx="5665788" cy="4637087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Exercise:  Make a list of Expectations from Management and Staff.  Share with those sitting at your table.</a:t>
            </a:r>
          </a:p>
        </p:txBody>
      </p:sp>
      <p:sp>
        <p:nvSpPr>
          <p:cNvPr id="3174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Management		</a:t>
            </a:r>
          </a:p>
        </p:txBody>
      </p:sp>
      <p:sp>
        <p:nvSpPr>
          <p:cNvPr id="3174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endParaRPr lang="en-US" altLang="en-US" smtClean="0"/>
          </a:p>
        </p:txBody>
      </p:sp>
      <p:sp>
        <p:nvSpPr>
          <p:cNvPr id="31749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Staff</a:t>
            </a:r>
          </a:p>
        </p:txBody>
      </p:sp>
      <p:sp>
        <p:nvSpPr>
          <p:cNvPr id="31750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 </a:t>
            </a:r>
          </a:p>
          <a:p>
            <a:r>
              <a:rPr lang="en-US" altLang="en-US" smtClean="0"/>
              <a:t>    </a:t>
            </a:r>
          </a:p>
          <a:p>
            <a:r>
              <a:rPr lang="en-US" altLang="en-US" smtClean="0"/>
              <a:t>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Worksmart, LLC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Founded in 2002</a:t>
            </a:r>
          </a:p>
          <a:p>
            <a:r>
              <a:rPr lang="en-US" altLang="en-US" smtClean="0"/>
              <a:t>Lexington based business consulting firm specializing in:</a:t>
            </a:r>
          </a:p>
          <a:p>
            <a:pPr lvl="1"/>
            <a:r>
              <a:rPr lang="en-US" altLang="en-US" smtClean="0"/>
              <a:t>Employee and organizational assessments</a:t>
            </a:r>
          </a:p>
          <a:p>
            <a:pPr lvl="1"/>
            <a:r>
              <a:rPr lang="en-US" altLang="en-US" smtClean="0"/>
              <a:t>Diversity and Inclusion management and training, leadership and teambuilding</a:t>
            </a:r>
          </a:p>
          <a:p>
            <a:pPr lvl="1"/>
            <a:r>
              <a:rPr lang="en-US" altLang="en-US" smtClean="0"/>
              <a:t>Corporate Coaching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Clear Expectations from  Management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mtClean="0"/>
              <a:t>Vision</a:t>
            </a:r>
          </a:p>
          <a:p>
            <a:r>
              <a:rPr lang="en-US" altLang="en-US" smtClean="0"/>
              <a:t>Objectives</a:t>
            </a:r>
          </a:p>
          <a:p>
            <a:r>
              <a:rPr lang="en-US" altLang="en-US" smtClean="0"/>
              <a:t>Mission</a:t>
            </a:r>
          </a:p>
          <a:p>
            <a:r>
              <a:rPr lang="en-US" altLang="en-US" smtClean="0"/>
              <a:t>Objectives</a:t>
            </a:r>
          </a:p>
          <a:p>
            <a:r>
              <a:rPr lang="en-US" altLang="en-US" smtClean="0"/>
              <a:t>Creating a trusting culture</a:t>
            </a:r>
          </a:p>
          <a:p>
            <a:r>
              <a:rPr lang="en-US" altLang="en-US" smtClean="0"/>
              <a:t>Daily Feedback</a:t>
            </a:r>
          </a:p>
          <a:p>
            <a:r>
              <a:rPr lang="en-US" altLang="en-US" smtClean="0"/>
              <a:t>Timely performance reviews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3277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Clear job descriptions</a:t>
            </a:r>
          </a:p>
          <a:p>
            <a:r>
              <a:rPr lang="en-US" altLang="en-US" smtClean="0"/>
              <a:t>Clear roles</a:t>
            </a:r>
          </a:p>
          <a:p>
            <a:r>
              <a:rPr lang="en-US" altLang="en-US" smtClean="0"/>
              <a:t>Departmental Meetings</a:t>
            </a:r>
          </a:p>
          <a:p>
            <a:r>
              <a:rPr lang="en-US" altLang="en-US" smtClean="0"/>
              <a:t>Keeping staff informed</a:t>
            </a:r>
          </a:p>
          <a:p>
            <a:r>
              <a:rPr lang="en-US" altLang="en-US" smtClean="0"/>
              <a:t>Coaching and Mentoring staff</a:t>
            </a:r>
          </a:p>
          <a:p>
            <a:r>
              <a:rPr lang="en-US" altLang="en-US" smtClean="0"/>
              <a:t>Respect</a:t>
            </a:r>
          </a:p>
          <a:p>
            <a:r>
              <a:rPr lang="en-US" altLang="en-US" smtClean="0"/>
              <a:t>Growth opportunities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Clear Expectations from Staff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mtClean="0"/>
              <a:t>Communicate openly and assertively with co workers and managers</a:t>
            </a:r>
          </a:p>
          <a:p>
            <a:r>
              <a:rPr lang="en-US" altLang="en-US" smtClean="0"/>
              <a:t>Speak up in meetings and express your opinions</a:t>
            </a:r>
          </a:p>
          <a:p>
            <a:r>
              <a:rPr lang="en-US" altLang="en-US" smtClean="0"/>
              <a:t>Respect your manager and co-workers</a:t>
            </a:r>
          </a:p>
          <a:p>
            <a:r>
              <a:rPr lang="en-US" altLang="en-US" smtClean="0"/>
              <a:t>Deliver great customer service to clients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Find new and better ways to do things</a:t>
            </a:r>
          </a:p>
          <a:p>
            <a:r>
              <a:rPr lang="en-US" altLang="en-US" smtClean="0"/>
              <a:t>Keep management abreast of any problems</a:t>
            </a:r>
          </a:p>
          <a:p>
            <a:r>
              <a:rPr lang="en-US" altLang="en-US" smtClean="0"/>
              <a:t>Solve problems with other co-workers</a:t>
            </a:r>
          </a:p>
          <a:p>
            <a:r>
              <a:rPr lang="en-US" altLang="en-US" smtClean="0"/>
              <a:t>Ask for growth opportunities</a:t>
            </a:r>
          </a:p>
          <a:p>
            <a:r>
              <a:rPr lang="en-US" altLang="en-US" smtClean="0"/>
              <a:t>Look to lead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“We see the world not as it is, but as we are”--our perceptions are different.</a:t>
            </a:r>
          </a:p>
          <a:p>
            <a:pPr>
              <a:buFontTx/>
              <a:buNone/>
            </a:pPr>
            <a:endParaRPr lang="en-US" altLang="en-US" sz="2800" smtClean="0"/>
          </a:p>
          <a:p>
            <a:r>
              <a:rPr lang="en-US" altLang="en-US" sz="2800" smtClean="0"/>
              <a:t>Face to face communication is complicated.  It requires good effort and attention.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Active listening skills allows us to search for meaning and bring closure to our conversations.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We generally use one of four communication styles—passive, aggressive, passive aggressive and assertive.</a:t>
            </a:r>
          </a:p>
          <a:p>
            <a:endParaRPr lang="en-US" altLang="en-US" smtClean="0"/>
          </a:p>
          <a:p>
            <a:r>
              <a:rPr lang="en-US" altLang="en-US" smtClean="0"/>
              <a:t>Open and honest communication is only possible when we choose to use an assertive communication style.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Learnings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will do the following to improve my communication skills: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</a:t>
            </a:r>
          </a:p>
          <a:p>
            <a:r>
              <a:rPr lang="en-US" altLang="en-US" smtClean="0"/>
              <a:t> </a:t>
            </a:r>
          </a:p>
          <a:p>
            <a:r>
              <a:rPr lang="en-US" altLang="en-US" smtClean="0"/>
              <a:t>  </a:t>
            </a:r>
          </a:p>
          <a:p>
            <a:r>
              <a:rPr lang="en-US" altLang="en-US" smtClean="0"/>
              <a:t> </a:t>
            </a:r>
          </a:p>
          <a:p>
            <a:r>
              <a:rPr lang="en-US" altLang="en-US" smtClean="0"/>
              <a:t>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Learnings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will improve my active listening with others by: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 </a:t>
            </a:r>
          </a:p>
          <a:p>
            <a:r>
              <a:rPr lang="en-US" altLang="en-US" smtClean="0"/>
              <a:t>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Thank You For Coming!!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Worksmart</a:t>
            </a:r>
            <a:r>
              <a:rPr lang="en-US" altLang="en-US" dirty="0" smtClean="0"/>
              <a:t>, LLC</a:t>
            </a:r>
          </a:p>
          <a:p>
            <a:r>
              <a:rPr lang="en-US" altLang="en-US" dirty="0" smtClean="0"/>
              <a:t>1450 N. Broadway</a:t>
            </a:r>
          </a:p>
          <a:p>
            <a:r>
              <a:rPr lang="en-US" altLang="en-US" dirty="0" smtClean="0"/>
              <a:t>Lexington, KY  40505</a:t>
            </a:r>
          </a:p>
          <a:p>
            <a:r>
              <a:rPr lang="en-US" altLang="en-US" dirty="0" smtClean="0"/>
              <a:t>859-977-0121</a:t>
            </a:r>
          </a:p>
          <a:p>
            <a:r>
              <a:rPr lang="en-US" altLang="en-US" dirty="0" err="1" smtClean="0">
                <a:hlinkClick r:id="rId2"/>
              </a:rPr>
              <a:t>Worksmart</a:t>
            </a:r>
            <a:r>
              <a:rPr lang="en-US" altLang="en-US" dirty="0" smtClean="0">
                <a:hlinkClick r:id="rId2"/>
              </a:rPr>
              <a:t>, LLC www.worksmartky.com</a:t>
            </a:r>
            <a:endParaRPr lang="en-US" altLang="en-US" dirty="0" smtClean="0"/>
          </a:p>
          <a:p>
            <a:r>
              <a:rPr lang="en-US" altLang="en-US" dirty="0" smtClean="0">
                <a:hlinkClick r:id="rId3"/>
              </a:rPr>
              <a:t>mclark@worksmartky.com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47688" y="1525588"/>
            <a:ext cx="77866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33375" indent="-333375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 b="1" dirty="0">
                <a:solidFill>
                  <a:srgbClr val="000099"/>
                </a:solidFill>
                <a:latin typeface="Helvetica" panose="020B0604020202020204" pitchFamily="34" charset="0"/>
              </a:rPr>
              <a:t>Can We Talk?—basics of face to face communication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 b="1" dirty="0">
                <a:solidFill>
                  <a:srgbClr val="000099"/>
                </a:solidFill>
                <a:latin typeface="Helvetica" panose="020B0604020202020204" pitchFamily="34" charset="0"/>
              </a:rPr>
              <a:t>Before We Talk—listening skills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 b="1" dirty="0">
                <a:solidFill>
                  <a:srgbClr val="000099"/>
                </a:solidFill>
                <a:latin typeface="Helvetica" panose="020B0604020202020204" pitchFamily="34" charset="0"/>
              </a:rPr>
              <a:t>How We Talk—communication styles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 b="1" dirty="0">
                <a:solidFill>
                  <a:srgbClr val="000099"/>
                </a:solidFill>
                <a:latin typeface="Helvetica" panose="020B0604020202020204" pitchFamily="34" charset="0"/>
              </a:rPr>
              <a:t>Straight Talk—open and honest communication</a:t>
            </a:r>
          </a:p>
          <a:p>
            <a:pPr>
              <a:spcBef>
                <a:spcPct val="50000"/>
              </a:spcBef>
              <a:buClr>
                <a:schemeClr val="tx1"/>
              </a:buClr>
            </a:pPr>
            <a:endParaRPr lang="en-US" altLang="en-US" sz="2800" b="1" dirty="0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What You Will Learn</a:t>
            </a:r>
            <a:endParaRPr lang="en-US" altLang="en-US" dirty="0" smtClean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44463" y="6554788"/>
            <a:ext cx="251460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#2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686550" y="6553200"/>
            <a:ext cx="2185988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I.  CAN WE TALK?</a:t>
            </a:r>
          </a:p>
        </p:txBody>
      </p:sp>
      <p:pic>
        <p:nvPicPr>
          <p:cNvPr id="7171" name="Content Placeholder 3" descr="Humorous picture of two men attempting to talk on tin can phone" title="Two men talk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03463" y="1336675"/>
            <a:ext cx="4852987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Communication?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Work with the person sitting next to you to come up with a good definition of communication.</a:t>
            </a:r>
          </a:p>
          <a:p>
            <a:pPr lvl="1"/>
            <a:r>
              <a:rPr lang="en-US" altLang="en-US" smtClean="0"/>
              <a:t>   </a:t>
            </a:r>
          </a:p>
          <a:p>
            <a:pPr lvl="1"/>
            <a:r>
              <a:rPr lang="en-US" altLang="en-US" smtClean="0"/>
              <a:t>    </a:t>
            </a:r>
          </a:p>
          <a:p>
            <a:pPr lvl="1"/>
            <a:r>
              <a:rPr lang="en-US" altLang="en-US" smtClean="0"/>
              <a:t>    </a:t>
            </a:r>
          </a:p>
          <a:p>
            <a:pPr lvl="1"/>
            <a:r>
              <a:rPr lang="en-US" altLang="en-US" smtClean="0"/>
              <a:t>    </a:t>
            </a:r>
          </a:p>
          <a:p>
            <a:pPr lvl="1"/>
            <a:r>
              <a:rPr lang="en-US" altLang="en-US" smtClean="0"/>
              <a:t>    </a:t>
            </a:r>
          </a:p>
          <a:p>
            <a:pPr lvl="1"/>
            <a:r>
              <a:rPr lang="en-US" altLang="en-US" smtClean="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Happens?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happens to a relationship or work environment when communication is not good?</a:t>
            </a:r>
          </a:p>
          <a:p>
            <a:endParaRPr lang="en-US" altLang="en-US" smtClean="0"/>
          </a:p>
          <a:p>
            <a:r>
              <a:rPr lang="en-US" altLang="en-US" smtClean="0"/>
              <a:t>What happens when communication is great?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1033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0245" name="Rectangle 1032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#3</a:t>
            </a:r>
          </a:p>
        </p:txBody>
      </p:sp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1130300" y="2922588"/>
            <a:ext cx="716438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Helvetica" panose="020B0604020202020204" pitchFamily="34" charset="0"/>
              </a:rPr>
              <a:t>Perception is the viewpoint from which one mentally recognizes, grasps, or comprehends an idea or event.</a:t>
            </a:r>
            <a:endParaRPr lang="en-US" altLang="en-US" sz="3200" dirty="0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1095375" y="2108200"/>
            <a:ext cx="597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A50021"/>
                </a:solidFill>
                <a:latin typeface="Helvetica" panose="020B0604020202020204" pitchFamily="34" charset="0"/>
              </a:rPr>
              <a:t>DEFINITION:</a:t>
            </a:r>
            <a:endParaRPr lang="en-US" altLang="en-US" sz="2800" dirty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Perception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6686550" y="6553200"/>
            <a:ext cx="2324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>
                <a:solidFill>
                  <a:srgbClr val="000099"/>
                </a:solidFill>
                <a:latin typeface="Helvetica" panose="020B0604020202020204" pitchFamily="34" charset="0"/>
              </a:rPr>
              <a:t>© 360 Solutions L.L.C./The Center for Organizational Design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44463" y="6554788"/>
            <a:ext cx="26749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99"/>
                </a:solidFill>
                <a:latin typeface="Helvetica" panose="020B0604020202020204" pitchFamily="34" charset="0"/>
              </a:rPr>
              <a:t>Career Builder - Module 3: Face-To-Face #4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001713" y="1555750"/>
            <a:ext cx="7164387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“…We tend to see ourselves primarily in the light of our </a:t>
            </a:r>
            <a:r>
              <a:rPr lang="en-US" altLang="en-US" sz="2800" b="1">
                <a:solidFill>
                  <a:srgbClr val="000099"/>
                </a:solidFill>
                <a:latin typeface="Helvetica" panose="020B0604020202020204" pitchFamily="34" charset="0"/>
              </a:rPr>
              <a:t>intentions</a:t>
            </a: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, which are invisible to others, while we see others mainly in light of their </a:t>
            </a:r>
            <a:r>
              <a:rPr lang="en-US" altLang="en-US" sz="2800" b="1">
                <a:solidFill>
                  <a:srgbClr val="000099"/>
                </a:solidFill>
                <a:latin typeface="Helvetica" panose="020B0604020202020204" pitchFamily="34" charset="0"/>
              </a:rPr>
              <a:t>actions</a:t>
            </a:r>
            <a:r>
              <a:rPr lang="en-US" altLang="en-US" sz="2800">
                <a:solidFill>
                  <a:srgbClr val="000099"/>
                </a:solidFill>
                <a:latin typeface="Helvetica" panose="020B0604020202020204" pitchFamily="34" charset="0"/>
              </a:rPr>
              <a:t>, which are visible to us; we have a situation in which misunderstanding and injustice are the order of the day.”</a:t>
            </a:r>
          </a:p>
          <a:p>
            <a:pPr algn="r"/>
            <a:r>
              <a:rPr lang="en-US" altLang="en-US" sz="1800" b="1">
                <a:solidFill>
                  <a:srgbClr val="000099"/>
                </a:solidFill>
                <a:latin typeface="Helvetica" panose="020B0604020202020204" pitchFamily="34" charset="0"/>
              </a:rPr>
              <a:t>E. F. Schumacher</a:t>
            </a:r>
          </a:p>
          <a:p>
            <a:pPr algn="r"/>
            <a:r>
              <a:rPr lang="en-US" altLang="en-US" sz="1800" b="1" i="1">
                <a:solidFill>
                  <a:srgbClr val="000099"/>
                </a:solidFill>
                <a:latin typeface="Helvetica" panose="020B0604020202020204" pitchFamily="34" charset="0"/>
              </a:rPr>
              <a:t>A Guide for the Perplexed</a:t>
            </a:r>
            <a:endParaRPr lang="en-US" altLang="en-US" sz="1800" b="1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About Perception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gen4_direction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292929"/>
      </a:accent1>
      <a:accent2>
        <a:srgbClr val="0000FF"/>
      </a:accent2>
      <a:accent3>
        <a:srgbClr val="EBEBEB"/>
      </a:accent3>
      <a:accent4>
        <a:srgbClr val="000000"/>
      </a:accent4>
      <a:accent5>
        <a:srgbClr val="ACACAC"/>
      </a:accent5>
      <a:accent6>
        <a:srgbClr val="0000E7"/>
      </a:accent6>
      <a:hlink>
        <a:srgbClr val="0000FF"/>
      </a:hlink>
      <a:folHlink>
        <a:srgbClr val="333399"/>
      </a:folHlink>
    </a:clrScheme>
    <a:fontScheme name="pppgen4_direc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gen4_direction.po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gen4_direction.po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gen4_direction.po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gen4_direction.po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gen4_direc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gen4_direc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gen4_direc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Office\Templates\pppgen4_direction.pot</Template>
  <TotalTime>1280</TotalTime>
  <Words>1265</Words>
  <Application>Microsoft Office PowerPoint</Application>
  <PresentationFormat>On-screen Show (4:3)</PresentationFormat>
  <Paragraphs>281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Helvetica</vt:lpstr>
      <vt:lpstr>Symbol</vt:lpstr>
      <vt:lpstr>Times New Roman</vt:lpstr>
      <vt:lpstr>pppgen4_direction</vt:lpstr>
      <vt:lpstr>communication is a 4 letter word--TALK</vt:lpstr>
      <vt:lpstr>Program Model</vt:lpstr>
      <vt:lpstr>Worksmart, LLC</vt:lpstr>
      <vt:lpstr>What You Will Learn</vt:lpstr>
      <vt:lpstr>I.  CAN WE TALK?</vt:lpstr>
      <vt:lpstr>What is Communication?</vt:lpstr>
      <vt:lpstr>What Happens?</vt:lpstr>
      <vt:lpstr>Perception </vt:lpstr>
      <vt:lpstr>About Perception </vt:lpstr>
      <vt:lpstr>Perception Key Points</vt:lpstr>
      <vt:lpstr>Face-to-face Communications (A)</vt:lpstr>
      <vt:lpstr>Face-to-face Communications (B)</vt:lpstr>
      <vt:lpstr>Your Reflections</vt:lpstr>
      <vt:lpstr>II.  BEFORE WE TALK</vt:lpstr>
      <vt:lpstr>Your Examples:</vt:lpstr>
      <vt:lpstr>What is Listening? </vt:lpstr>
      <vt:lpstr>Active Listening Steps (A)</vt:lpstr>
      <vt:lpstr>Active Listening Steps (B)</vt:lpstr>
      <vt:lpstr>Active Listening Worksheet</vt:lpstr>
      <vt:lpstr>Your Reflections</vt:lpstr>
      <vt:lpstr>III.  HOW WE TALK</vt:lpstr>
      <vt:lpstr>HOW WE TALK</vt:lpstr>
      <vt:lpstr>Passive Style</vt:lpstr>
      <vt:lpstr>Aggressive Style</vt:lpstr>
      <vt:lpstr>Passive Aggressive</vt:lpstr>
      <vt:lpstr>Assertive</vt:lpstr>
      <vt:lpstr>Your Reflections</vt:lpstr>
      <vt:lpstr>IV. STRAIGHT TALK</vt:lpstr>
      <vt:lpstr>Exercise:  Make a list of Expectations from Management and Staff.  Share with those sitting at your table.</vt:lpstr>
      <vt:lpstr>Clear Expectations from  Management</vt:lpstr>
      <vt:lpstr>Clear Expectations from Staff</vt:lpstr>
      <vt:lpstr>Summary </vt:lpstr>
      <vt:lpstr>Summary</vt:lpstr>
      <vt:lpstr>Key Learnings</vt:lpstr>
      <vt:lpstr>Key Learnings</vt:lpstr>
      <vt:lpstr>Thank You For Coming!!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HP Authorized Customer</dc:creator>
  <cp:lastModifiedBy>Horrar,David Paul</cp:lastModifiedBy>
  <cp:revision>100</cp:revision>
  <cp:lastPrinted>1999-03-20T07:59:39Z</cp:lastPrinted>
  <dcterms:created xsi:type="dcterms:W3CDTF">1995-06-17T23:31:02Z</dcterms:created>
  <dcterms:modified xsi:type="dcterms:W3CDTF">2014-11-06T17:21:36Z</dcterms:modified>
</cp:coreProperties>
</file>