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8"/>
  </p:notesMasterIdLst>
  <p:handoutMasterIdLst>
    <p:handoutMasterId r:id="rId9"/>
  </p:handoutMasterIdLst>
  <p:sldIdLst>
    <p:sldId id="424" r:id="rId2"/>
    <p:sldId id="426" r:id="rId3"/>
    <p:sldId id="427" r:id="rId4"/>
    <p:sldId id="423" r:id="rId5"/>
    <p:sldId id="428" r:id="rId6"/>
    <p:sldId id="429" r:id="rId7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276" autoAdjust="0"/>
  </p:normalViewPr>
  <p:slideViewPr>
    <p:cSldViewPr>
      <p:cViewPr varScale="1">
        <p:scale>
          <a:sx n="45" d="100"/>
          <a:sy n="45" d="100"/>
        </p:scale>
        <p:origin x="123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804"/>
    </p:cViewPr>
  </p:sorterViewPr>
  <p:notesViewPr>
    <p:cSldViewPr>
      <p:cViewPr varScale="1">
        <p:scale>
          <a:sx n="59" d="100"/>
          <a:sy n="59" d="100"/>
        </p:scale>
        <p:origin x="-2508" y="-90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122460-5B60-4D06-9BD0-A3A96ADDD770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68C5A-F9C6-4227-8339-0B9CC165A3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835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20696D-B16F-4B39-BFEF-712204478A62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38DCFB-E8AD-4EDE-8277-F45B9A5779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686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5_aEVUXcXTk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8DCFB-E8AD-4EDE-8277-F45B9A57794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45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u="sng" dirty="0" smtClean="0">
                <a:hlinkClick r:id="rId3"/>
              </a:rPr>
              <a:t>http://www.youtube.com/watch?v=5_aEVUXcXTk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8DCFB-E8AD-4EDE-8277-F45B9A57794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206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8DCFB-E8AD-4EDE-8277-F45B9A57794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650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800" dirty="0" smtClean="0"/>
              <a:t>Directions for the kids [adopted from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Council of Chief State School Officers [CCSSO]’s Adolescent Literacy Toolkit (2007, pp.46-47)]</a:t>
            </a:r>
          </a:p>
          <a:p>
            <a:pPr marL="457200" lvl="1" indent="0">
              <a:buFont typeface="Arial" pitchFamily="34" charset="0"/>
              <a:buNone/>
              <a:defRPr/>
            </a:pPr>
            <a:endParaRPr lang="en-US" sz="800" dirty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7336AEF-7593-4C79-9691-D221E1754466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00935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8DCFB-E8AD-4EDE-8277-F45B9A57794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333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0AE2-7481-4B1C-97F7-28D7DC01E33D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07F4-9A29-4737-B8A2-7712AD8ECA8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0AE2-7481-4B1C-97F7-28D7DC01E33D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07F4-9A29-4737-B8A2-7712AD8EC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0AE2-7481-4B1C-97F7-28D7DC01E33D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07F4-9A29-4737-B8A2-7712AD8EC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0AE2-7481-4B1C-97F7-28D7DC01E33D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07F4-9A29-4737-B8A2-7712AD8EC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0AE2-7481-4B1C-97F7-28D7DC01E33D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07F4-9A29-4737-B8A2-7712AD8ECA8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0AE2-7481-4B1C-97F7-28D7DC01E33D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07F4-9A29-4737-B8A2-7712AD8EC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0AE2-7481-4B1C-97F7-28D7DC01E33D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07F4-9A29-4737-B8A2-7712AD8ECA8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0AE2-7481-4B1C-97F7-28D7DC01E33D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07F4-9A29-4737-B8A2-7712AD8EC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0AE2-7481-4B1C-97F7-28D7DC01E33D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07F4-9A29-4737-B8A2-7712AD8EC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0AE2-7481-4B1C-97F7-28D7DC01E33D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07F4-9A29-4737-B8A2-7712AD8ECA8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D0AE2-7481-4B1C-97F7-28D7DC01E33D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507F4-9A29-4737-B8A2-7712AD8EC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C2D0AE2-7481-4B1C-97F7-28D7DC01E33D}" type="datetimeFigureOut">
              <a:rPr lang="en-US" smtClean="0"/>
              <a:pPr/>
              <a:t>6/29/2013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87507F4-9A29-4737-B8A2-7712AD8ECA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5_aEVUXcXTk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Reading Day: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dirty="0"/>
              <a:t>Hook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Build engagement &amp; background knowledge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Body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Assessment 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b="1" dirty="0"/>
              <a:t>Strategies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Picture walk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Read </a:t>
            </a:r>
            <a:r>
              <a:rPr lang="en-US" dirty="0" smtClean="0"/>
              <a:t>aloud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Paired Reading 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“Summary Skill” Framed Assignment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812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1. Picture Walk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sz="3200" dirty="0" smtClean="0"/>
              <a:t>Introduce the book </a:t>
            </a:r>
          </a:p>
          <a:p>
            <a:pPr lvl="2">
              <a:buFont typeface="Wingdings" pitchFamily="2" charset="2"/>
              <a:buChar char="Ø"/>
            </a:pPr>
            <a:r>
              <a:rPr lang="en-US" sz="2600" dirty="0" smtClean="0"/>
              <a:t>Examine the table of content </a:t>
            </a:r>
          </a:p>
          <a:p>
            <a:pPr lvl="2">
              <a:buFont typeface="Wingdings" pitchFamily="2" charset="2"/>
              <a:buChar char="Ø"/>
            </a:pPr>
            <a:r>
              <a:rPr lang="en-US" sz="2600" dirty="0" smtClean="0"/>
              <a:t>Ask kids to make predictions about each subsection</a:t>
            </a:r>
          </a:p>
          <a:p>
            <a:pPr lvl="2">
              <a:buFont typeface="Wingdings" pitchFamily="2" charset="2"/>
              <a:buChar char="Ø"/>
            </a:pPr>
            <a:endParaRPr lang="en-US" sz="2600" dirty="0" smtClean="0"/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Do the Picture Walk </a:t>
            </a:r>
            <a:r>
              <a:rPr lang="en-US" dirty="0" smtClean="0"/>
              <a:t>(see for an example: </a:t>
            </a:r>
            <a:r>
              <a:rPr lang="en-US" u="sng" dirty="0" smtClean="0">
                <a:hlinkClick r:id="rId3"/>
              </a:rPr>
              <a:t>http://www.youtube.com/watch?v=5_aEVUXcXTk</a:t>
            </a:r>
            <a:r>
              <a:rPr lang="en-US" u="sng" dirty="0" smtClean="0"/>
              <a:t>)</a:t>
            </a:r>
            <a:endParaRPr lang="en-US" dirty="0" smtClean="0"/>
          </a:p>
          <a:p>
            <a:pPr lvl="2">
              <a:buFont typeface="Wingdings" pitchFamily="2" charset="2"/>
              <a:buChar char="Ø"/>
            </a:pPr>
            <a:r>
              <a:rPr lang="en-US" sz="2800" dirty="0" smtClean="0"/>
              <a:t>Discuss </a:t>
            </a:r>
            <a:r>
              <a:rPr lang="en-US" sz="2600" b="1" dirty="0" smtClean="0"/>
              <a:t>WHAT</a:t>
            </a:r>
            <a:r>
              <a:rPr lang="en-US" sz="2600" dirty="0" smtClean="0"/>
              <a:t> the kids see </a:t>
            </a:r>
          </a:p>
          <a:p>
            <a:pPr lvl="3">
              <a:buFont typeface="Wingdings" pitchFamily="2" charset="2"/>
              <a:buChar char="Ø"/>
            </a:pPr>
            <a:r>
              <a:rPr lang="en-US" sz="2600" b="1" dirty="0" smtClean="0"/>
              <a:t>WHO </a:t>
            </a:r>
            <a:r>
              <a:rPr lang="en-US" sz="2600" dirty="0" smtClean="0"/>
              <a:t>are the actors</a:t>
            </a:r>
          </a:p>
          <a:p>
            <a:pPr lvl="3">
              <a:buFont typeface="Wingdings" pitchFamily="2" charset="2"/>
              <a:buChar char="Ø"/>
            </a:pPr>
            <a:r>
              <a:rPr lang="en-US" sz="2600" b="1" dirty="0" smtClean="0"/>
              <a:t>WHERE</a:t>
            </a:r>
            <a:r>
              <a:rPr lang="en-US" sz="2600" dirty="0" smtClean="0"/>
              <a:t>  the action </a:t>
            </a:r>
            <a:r>
              <a:rPr lang="en-US" sz="2600" dirty="0"/>
              <a:t>takes place </a:t>
            </a:r>
            <a:endParaRPr lang="en-US" sz="2600" dirty="0" smtClean="0"/>
          </a:p>
          <a:p>
            <a:pPr lvl="3">
              <a:buFont typeface="Wingdings" pitchFamily="2" charset="2"/>
              <a:buChar char="Ø"/>
            </a:pPr>
            <a:r>
              <a:rPr lang="en-US" sz="2600" b="1" dirty="0" smtClean="0"/>
              <a:t>WHAT</a:t>
            </a:r>
            <a:r>
              <a:rPr lang="en-US" sz="2600" dirty="0" smtClean="0"/>
              <a:t> are the underlying science concepts</a:t>
            </a:r>
          </a:p>
          <a:p>
            <a:pPr lvl="2">
              <a:buFont typeface="Wingdings" pitchFamily="2" charset="2"/>
              <a:buChar char="Ø"/>
            </a:pPr>
            <a:r>
              <a:rPr lang="en-US" sz="2800" dirty="0" smtClean="0"/>
              <a:t>Provide contextual definitions for key vocabulary 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454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2. Read Aloud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3600" dirty="0" smtClean="0"/>
              <a:t>Read </a:t>
            </a:r>
            <a:r>
              <a:rPr lang="en-US" sz="3600" dirty="0" smtClean="0"/>
              <a:t>first selection </a:t>
            </a:r>
            <a:r>
              <a:rPr lang="en-US" sz="3600" dirty="0" smtClean="0"/>
              <a:t>out loud  </a:t>
            </a:r>
          </a:p>
          <a:p>
            <a:pPr lvl="2">
              <a:buFont typeface="Wingdings" pitchFamily="2" charset="2"/>
              <a:buChar char="Ø"/>
            </a:pPr>
            <a:r>
              <a:rPr lang="en-US" sz="3000" dirty="0" smtClean="0"/>
              <a:t>Build engagement &amp; background knowledge</a:t>
            </a:r>
          </a:p>
          <a:p>
            <a:pPr lvl="2">
              <a:buFont typeface="Wingdings" pitchFamily="2" charset="2"/>
              <a:buChar char="Ø"/>
            </a:pPr>
            <a:endParaRPr lang="en-US" sz="600" dirty="0" smtClean="0"/>
          </a:p>
          <a:p>
            <a:pPr lvl="2">
              <a:buFont typeface="Wingdings" pitchFamily="2" charset="2"/>
              <a:buChar char="Ø"/>
            </a:pPr>
            <a:r>
              <a:rPr lang="en-US" sz="3000" dirty="0" smtClean="0"/>
              <a:t>Model </a:t>
            </a:r>
            <a:r>
              <a:rPr lang="en-US" sz="3000" dirty="0"/>
              <a:t>good </a:t>
            </a:r>
            <a:r>
              <a:rPr lang="en-US" sz="3000" dirty="0" smtClean="0"/>
              <a:t>reading</a:t>
            </a:r>
          </a:p>
          <a:p>
            <a:pPr lvl="2">
              <a:buFont typeface="Wingdings" pitchFamily="2" charset="2"/>
              <a:buChar char="Ø"/>
            </a:pPr>
            <a:endParaRPr lang="en-US" sz="600" dirty="0"/>
          </a:p>
          <a:p>
            <a:pPr lvl="2">
              <a:buFont typeface="Wingdings" pitchFamily="2" charset="2"/>
              <a:buChar char="Ø"/>
            </a:pPr>
            <a:r>
              <a:rPr lang="en-US" sz="3000" dirty="0" smtClean="0"/>
              <a:t>Provide/re-enforce contextual </a:t>
            </a:r>
            <a:r>
              <a:rPr lang="en-US" sz="3000" dirty="0"/>
              <a:t>definitions for </a:t>
            </a:r>
            <a:r>
              <a:rPr lang="en-US" sz="3000" dirty="0" smtClean="0"/>
              <a:t>new vocabulary 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220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b="1" dirty="0" smtClean="0"/>
              <a:t>3. Paired Reading (</a:t>
            </a:r>
            <a:r>
              <a:rPr lang="en-US" b="1" dirty="0"/>
              <a:t>Directions</a:t>
            </a:r>
            <a:r>
              <a:rPr lang="en-US" sz="2700" b="1" dirty="0"/>
              <a:t>; CCSSO 2007</a:t>
            </a:r>
            <a:r>
              <a:rPr lang="en-US" b="1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The </a:t>
            </a:r>
            <a:r>
              <a:rPr lang="en-US" sz="2800" i="1" dirty="0" smtClean="0"/>
              <a:t>Reader</a:t>
            </a:r>
            <a:r>
              <a:rPr lang="en-US" sz="2800" dirty="0" smtClean="0"/>
              <a:t> reads </a:t>
            </a:r>
            <a:r>
              <a:rPr lang="en-US" sz="2800" dirty="0"/>
              <a:t>an excerpt </a:t>
            </a:r>
            <a:r>
              <a:rPr lang="en-US" sz="2800" i="1" dirty="0" smtClean="0">
                <a:solidFill>
                  <a:srgbClr val="0070C0"/>
                </a:solidFill>
              </a:rPr>
              <a:t>(stop at the sticky square) </a:t>
            </a:r>
            <a:r>
              <a:rPr lang="en-US" sz="2800" dirty="0" smtClean="0"/>
              <a:t>in </a:t>
            </a:r>
            <a:r>
              <a:rPr lang="en-US" sz="2800" dirty="0"/>
              <a:t>a low voice, only for the </a:t>
            </a:r>
            <a:r>
              <a:rPr lang="en-US" sz="2800" i="1" dirty="0" smtClean="0"/>
              <a:t>Listener to hear</a:t>
            </a:r>
          </a:p>
          <a:p>
            <a:pPr marL="514350" indent="-514350">
              <a:buFont typeface="+mj-lt"/>
              <a:buAutoNum type="arabicPeriod"/>
            </a:pPr>
            <a:endParaRPr lang="en-US" sz="1100" dirty="0" smtClean="0"/>
          </a:p>
          <a:p>
            <a:pPr marL="822960" lvl="3" indent="0">
              <a:buNone/>
            </a:pPr>
            <a:r>
              <a:rPr lang="en-US" sz="2900" i="1" dirty="0" smtClean="0">
                <a:solidFill>
                  <a:srgbClr val="0070C0"/>
                </a:solidFill>
              </a:rPr>
              <a:t>*If </a:t>
            </a:r>
            <a:r>
              <a:rPr lang="en-US" sz="2900" i="1" dirty="0">
                <a:solidFill>
                  <a:srgbClr val="0070C0"/>
                </a:solidFill>
              </a:rPr>
              <a:t>the </a:t>
            </a:r>
            <a:r>
              <a:rPr lang="en-US" sz="2900" i="1" dirty="0" smtClean="0">
                <a:solidFill>
                  <a:srgbClr val="0070C0"/>
                </a:solidFill>
              </a:rPr>
              <a:t>Reader  has difficulty </a:t>
            </a:r>
            <a:r>
              <a:rPr lang="en-US" sz="2900" i="1" dirty="0">
                <a:solidFill>
                  <a:srgbClr val="0070C0"/>
                </a:solidFill>
              </a:rPr>
              <a:t>with a word, </a:t>
            </a:r>
            <a:r>
              <a:rPr lang="en-US" sz="2900" i="1" dirty="0" smtClean="0">
                <a:solidFill>
                  <a:srgbClr val="0070C0"/>
                </a:solidFill>
              </a:rPr>
              <a:t>he/she can </a:t>
            </a:r>
            <a:r>
              <a:rPr lang="en-US" sz="2900" i="1" dirty="0">
                <a:solidFill>
                  <a:srgbClr val="0070C0"/>
                </a:solidFill>
              </a:rPr>
              <a:t>ask for </a:t>
            </a:r>
            <a:r>
              <a:rPr lang="en-US" sz="2900" i="1" dirty="0" smtClean="0">
                <a:solidFill>
                  <a:srgbClr val="0070C0"/>
                </a:solidFill>
              </a:rPr>
              <a:t>help from the Listener</a:t>
            </a:r>
            <a:endParaRPr lang="en-US" sz="1300" i="1" dirty="0">
              <a:solidFill>
                <a:srgbClr val="0070C0"/>
              </a:solidFill>
            </a:endParaRPr>
          </a:p>
          <a:p>
            <a:pPr marL="822960" lvl="3" indent="0">
              <a:buNone/>
            </a:pPr>
            <a:r>
              <a:rPr lang="en-US" sz="2900" i="1" dirty="0" smtClean="0">
                <a:solidFill>
                  <a:srgbClr val="0070C0"/>
                </a:solidFill>
              </a:rPr>
              <a:t>*If no help </a:t>
            </a:r>
            <a:r>
              <a:rPr lang="en-US" sz="2900" i="1" dirty="0">
                <a:solidFill>
                  <a:srgbClr val="0070C0"/>
                </a:solidFill>
              </a:rPr>
              <a:t>is </a:t>
            </a:r>
            <a:r>
              <a:rPr lang="en-US" sz="2900" i="1" dirty="0" smtClean="0">
                <a:solidFill>
                  <a:srgbClr val="0070C0"/>
                </a:solidFill>
              </a:rPr>
              <a:t>asked for, </a:t>
            </a:r>
            <a:r>
              <a:rPr lang="en-US" sz="2900" i="1" dirty="0">
                <a:solidFill>
                  <a:srgbClr val="0070C0"/>
                </a:solidFill>
              </a:rPr>
              <a:t>then the </a:t>
            </a:r>
            <a:r>
              <a:rPr lang="en-US" sz="2900" i="1" dirty="0" smtClean="0">
                <a:solidFill>
                  <a:srgbClr val="0070C0"/>
                </a:solidFill>
              </a:rPr>
              <a:t>Listener </a:t>
            </a:r>
            <a:r>
              <a:rPr lang="en-US" sz="2900" i="1" dirty="0">
                <a:solidFill>
                  <a:srgbClr val="0070C0"/>
                </a:solidFill>
              </a:rPr>
              <a:t>should give the </a:t>
            </a:r>
            <a:r>
              <a:rPr lang="en-US" sz="2900" i="1" dirty="0" smtClean="0">
                <a:solidFill>
                  <a:srgbClr val="0070C0"/>
                </a:solidFill>
              </a:rPr>
              <a:t>Reader </a:t>
            </a:r>
            <a:r>
              <a:rPr lang="en-US" sz="2900" i="1" dirty="0">
                <a:solidFill>
                  <a:srgbClr val="0070C0"/>
                </a:solidFill>
              </a:rPr>
              <a:t>the opportunity to figure it out </a:t>
            </a:r>
          </a:p>
          <a:p>
            <a:pPr marL="514350" indent="-514350">
              <a:buFont typeface="+mj-lt"/>
              <a:buAutoNum type="arabicPeriod"/>
            </a:pPr>
            <a:endParaRPr lang="en-US" sz="10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Once the passage </a:t>
            </a:r>
            <a:r>
              <a:rPr lang="en-US" sz="2800" dirty="0" smtClean="0">
                <a:solidFill>
                  <a:srgbClr val="002060"/>
                </a:solidFill>
              </a:rPr>
              <a:t>is read, </a:t>
            </a:r>
            <a:r>
              <a:rPr lang="en-US" sz="2800" dirty="0"/>
              <a:t>the </a:t>
            </a:r>
            <a:r>
              <a:rPr lang="en-US" sz="2800" i="1" dirty="0"/>
              <a:t>Listener </a:t>
            </a:r>
            <a:r>
              <a:rPr lang="en-US" sz="2800" dirty="0" smtClean="0"/>
              <a:t>provides </a:t>
            </a:r>
            <a:r>
              <a:rPr lang="en-US" sz="2800" dirty="0"/>
              <a:t>a </a:t>
            </a:r>
            <a:r>
              <a:rPr lang="en-US" sz="2800" i="1" dirty="0" smtClean="0"/>
              <a:t>Summary </a:t>
            </a:r>
            <a:r>
              <a:rPr lang="en-US" sz="2800" dirty="0"/>
              <a:t>that needs to be “approved” by the </a:t>
            </a:r>
            <a:r>
              <a:rPr lang="en-US" sz="2800" i="1" dirty="0"/>
              <a:t>Reader</a:t>
            </a:r>
            <a:r>
              <a:rPr lang="en-US" sz="2800" dirty="0"/>
              <a:t> </a:t>
            </a:r>
            <a:endParaRPr lang="en-US" sz="2800" dirty="0" smtClean="0"/>
          </a:p>
          <a:p>
            <a:pPr marL="514350" indent="-514350">
              <a:buFont typeface="+mj-lt"/>
              <a:buAutoNum type="arabicPeriod"/>
            </a:pPr>
            <a:endParaRPr lang="en-US" sz="1000" dirty="0"/>
          </a:p>
          <a:p>
            <a:pPr lvl="3"/>
            <a:r>
              <a:rPr lang="en-US" sz="2600" dirty="0"/>
              <a:t>If the summary is not </a:t>
            </a:r>
            <a:r>
              <a:rPr lang="en-US" sz="2600" dirty="0" smtClean="0"/>
              <a:t>clear/accurate</a:t>
            </a:r>
            <a:r>
              <a:rPr lang="en-US" sz="2600" dirty="0"/>
              <a:t>, the pair </a:t>
            </a:r>
            <a:r>
              <a:rPr lang="en-US" sz="2600" dirty="0" smtClean="0"/>
              <a:t>rereads </a:t>
            </a:r>
            <a:r>
              <a:rPr lang="en-US" sz="2600" dirty="0"/>
              <a:t>silently to add what is </a:t>
            </a:r>
            <a:r>
              <a:rPr lang="en-US" sz="2600" dirty="0" smtClean="0"/>
              <a:t>necessary</a:t>
            </a:r>
          </a:p>
          <a:p>
            <a:pPr marL="514350" indent="-514350">
              <a:buFont typeface="+mj-lt"/>
              <a:buAutoNum type="arabicPeriod"/>
            </a:pPr>
            <a:endParaRPr lang="en-US" sz="1000" dirty="0"/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Then the two switch roles, with the first </a:t>
            </a:r>
            <a:r>
              <a:rPr lang="en-US" sz="2800" dirty="0" smtClean="0"/>
              <a:t>Reader </a:t>
            </a:r>
            <a:r>
              <a:rPr lang="en-US" sz="2800" dirty="0"/>
              <a:t>becoming the active </a:t>
            </a:r>
            <a:r>
              <a:rPr lang="en-US" sz="2800" i="1" dirty="0"/>
              <a:t>Listener </a:t>
            </a:r>
            <a:r>
              <a:rPr lang="en-US" sz="2800" dirty="0" smtClean="0"/>
              <a:t>and </a:t>
            </a:r>
            <a:r>
              <a:rPr lang="en-US" sz="2800" i="1" dirty="0" smtClean="0"/>
              <a:t>Summarizer</a:t>
            </a:r>
            <a:r>
              <a:rPr lang="en-US" sz="2800" dirty="0" smtClean="0"/>
              <a:t> </a:t>
            </a:r>
          </a:p>
          <a:p>
            <a:pPr marL="0" indent="0">
              <a:buNone/>
            </a:pPr>
            <a:endParaRPr lang="en-US" sz="1100" u="sng" dirty="0" smtClean="0"/>
          </a:p>
          <a:p>
            <a:pPr marL="0" indent="0">
              <a:buFont typeface="Arial" charset="0"/>
              <a:buNone/>
              <a:defRPr/>
            </a:pPr>
            <a:endParaRPr lang="en-US" sz="2800" dirty="0" smtClean="0"/>
          </a:p>
          <a:p>
            <a:pPr marL="0" indent="0">
              <a:buFont typeface="Arial" charset="0"/>
              <a:buNone/>
              <a:defRPr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763128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3. Paired Reading (Routines)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itchFamily="2" charset="2"/>
              <a:buChar char="Ø"/>
            </a:pPr>
            <a:r>
              <a:rPr lang="en-US" sz="3200" b="1" dirty="0"/>
              <a:t>Give directions</a:t>
            </a:r>
          </a:p>
          <a:p>
            <a:pPr lvl="2">
              <a:buFont typeface="Wingdings" pitchFamily="2" charset="2"/>
              <a:buChar char="Ø"/>
            </a:pPr>
            <a:r>
              <a:rPr lang="en-US" sz="2600" dirty="0"/>
              <a:t>s</a:t>
            </a:r>
            <a:r>
              <a:rPr lang="en-US" sz="2600" dirty="0" smtClean="0"/>
              <a:t>uggested </a:t>
            </a:r>
            <a:r>
              <a:rPr lang="en-US" sz="2800" dirty="0" smtClean="0"/>
              <a:t>abbreviation: </a:t>
            </a:r>
            <a:r>
              <a:rPr lang="en-US" sz="2600" dirty="0" smtClean="0"/>
              <a:t>R</a:t>
            </a:r>
            <a:r>
              <a:rPr lang="en-US" sz="2600" dirty="0"/>
              <a:t> → SSS </a:t>
            </a:r>
          </a:p>
          <a:p>
            <a:pPr marL="822960" lvl="3" indent="0">
              <a:buNone/>
            </a:pPr>
            <a:r>
              <a:rPr lang="en-US" sz="2600" dirty="0"/>
              <a:t>[READ → STOP, SUMMARIZE, SWITCH]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b="1" dirty="0"/>
              <a:t>Model </a:t>
            </a:r>
            <a:endParaRPr lang="en-US" sz="3200" b="1" dirty="0" smtClean="0"/>
          </a:p>
          <a:p>
            <a:pPr lvl="2">
              <a:buFont typeface="Wingdings" pitchFamily="2" charset="2"/>
              <a:buChar char="Ø"/>
            </a:pPr>
            <a:r>
              <a:rPr lang="en-US" sz="2600" dirty="0"/>
              <a:t>reading 1-2 passages with a student </a:t>
            </a:r>
          </a:p>
          <a:p>
            <a:pPr lvl="2">
              <a:buFont typeface="Wingdings" pitchFamily="2" charset="2"/>
              <a:buChar char="Ø"/>
            </a:pPr>
            <a:r>
              <a:rPr lang="en-US" sz="2600" dirty="0" smtClean="0"/>
              <a:t>have </a:t>
            </a:r>
            <a:r>
              <a:rPr lang="en-US" sz="2600" dirty="0"/>
              <a:t>2 </a:t>
            </a:r>
            <a:r>
              <a:rPr lang="en-US" sz="2600" dirty="0" smtClean="0"/>
              <a:t>students </a:t>
            </a:r>
            <a:r>
              <a:rPr lang="en-US" sz="2600" dirty="0"/>
              <a:t>complete 1-2 passages </a:t>
            </a:r>
            <a:r>
              <a:rPr lang="en-US" sz="2600" dirty="0" smtClean="0"/>
              <a:t>(‘Fish Bowl</a:t>
            </a:r>
            <a:r>
              <a:rPr lang="en-US" sz="2600" dirty="0"/>
              <a:t>’)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b="1" dirty="0"/>
              <a:t>Allow sufficient time for Application</a:t>
            </a:r>
          </a:p>
          <a:p>
            <a:pPr lvl="2">
              <a:buFont typeface="Wingdings" pitchFamily="2" charset="2"/>
              <a:buChar char="Ø"/>
            </a:pPr>
            <a:r>
              <a:rPr lang="en-US" sz="2600" dirty="0" smtClean="0"/>
              <a:t>paired </a:t>
            </a:r>
            <a:r>
              <a:rPr lang="en-US" sz="2600" dirty="0"/>
              <a:t>w</a:t>
            </a:r>
            <a:r>
              <a:rPr lang="en-US" sz="2600" dirty="0" smtClean="0"/>
              <a:t>ork </a:t>
            </a:r>
            <a:r>
              <a:rPr lang="en-US" sz="2600" dirty="0"/>
              <a:t>with the remaining </a:t>
            </a:r>
            <a:r>
              <a:rPr lang="en-US" sz="2600" dirty="0" smtClean="0"/>
              <a:t>passages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66986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/>
              <a:t>4. “Summary Skill” Framed </a:t>
            </a:r>
            <a:r>
              <a:rPr lang="en-US" sz="3200" b="1" dirty="0" smtClean="0"/>
              <a:t>Assignment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Ø"/>
            </a:pPr>
            <a:r>
              <a:rPr lang="en-US" sz="2800" dirty="0"/>
              <a:t>review 1-2 summaries using </a:t>
            </a:r>
            <a:r>
              <a:rPr lang="en-US" sz="2800" dirty="0" smtClean="0"/>
              <a:t>web camera </a:t>
            </a:r>
            <a:endParaRPr lang="en-US" sz="2800" dirty="0"/>
          </a:p>
          <a:p>
            <a:pPr lvl="1">
              <a:buFont typeface="Wingdings" pitchFamily="2" charset="2"/>
              <a:buChar char="Ø"/>
            </a:pPr>
            <a:r>
              <a:rPr lang="en-US" sz="2800" dirty="0"/>
              <a:t>provide </a:t>
            </a:r>
            <a:r>
              <a:rPr lang="en-US" sz="2800" dirty="0" smtClean="0"/>
              <a:t>feedback</a:t>
            </a:r>
          </a:p>
          <a:p>
            <a:pPr lvl="2">
              <a:buFont typeface="Wingdings" pitchFamily="2" charset="2"/>
              <a:buChar char="Ø"/>
            </a:pPr>
            <a:r>
              <a:rPr lang="en-US" sz="2600" dirty="0" smtClean="0"/>
              <a:t>grammar </a:t>
            </a:r>
            <a:r>
              <a:rPr lang="en-US" sz="2600" dirty="0"/>
              <a:t>+ </a:t>
            </a:r>
            <a:r>
              <a:rPr lang="en-US" sz="2600" dirty="0" smtClean="0"/>
              <a:t>meaning</a:t>
            </a:r>
            <a:endParaRPr lang="en-US" sz="2600" dirty="0"/>
          </a:p>
          <a:p>
            <a:pPr lvl="2">
              <a:buFont typeface="Wingdings" pitchFamily="2" charset="2"/>
              <a:buChar char="Ø"/>
            </a:pPr>
            <a:r>
              <a:rPr lang="en-US" sz="2600" dirty="0"/>
              <a:t>a</a:t>
            </a:r>
            <a:r>
              <a:rPr lang="en-US" sz="2600" dirty="0" smtClean="0"/>
              <a:t>sk kids to compare their work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52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3743</TotalTime>
  <Words>304</Words>
  <Application>Microsoft Office PowerPoint</Application>
  <PresentationFormat>On-screen Show (4:3)</PresentationFormat>
  <Paragraphs>62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Clarity</vt:lpstr>
      <vt:lpstr>Reading Day:</vt:lpstr>
      <vt:lpstr>1. Picture Walk</vt:lpstr>
      <vt:lpstr>2. Read Aloud</vt:lpstr>
      <vt:lpstr>3. Paired Reading (Directions; CCSSO 2007)</vt:lpstr>
      <vt:lpstr>3. Paired Reading (Routines)</vt:lpstr>
      <vt:lpstr>4. “Summary Skill” Framed Assignment</vt:lpstr>
    </vt:vector>
  </TitlesOfParts>
  <Company>CEHD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He put down $10.00 at the window.  The woman behind the window gave $4.00.  The person next to him gave him $3.00, but he have it back to her.  So, they went inside, she bought him a large bag of popcorn.</dc:title>
  <dc:creator>pbhowe01</dc:creator>
  <cp:lastModifiedBy>Yuliya</cp:lastModifiedBy>
  <cp:revision>362</cp:revision>
  <cp:lastPrinted>2011-08-27T16:24:55Z</cp:lastPrinted>
  <dcterms:created xsi:type="dcterms:W3CDTF">2008-09-03T15:12:12Z</dcterms:created>
  <dcterms:modified xsi:type="dcterms:W3CDTF">2013-06-29T16:57:33Z</dcterms:modified>
</cp:coreProperties>
</file>