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64" r:id="rId2"/>
    <p:sldId id="256" r:id="rId3"/>
    <p:sldId id="289" r:id="rId4"/>
    <p:sldId id="291" r:id="rId5"/>
    <p:sldId id="290" r:id="rId6"/>
    <p:sldId id="261" r:id="rId7"/>
    <p:sldId id="286" r:id="rId8"/>
    <p:sldId id="287" r:id="rId9"/>
    <p:sldId id="288" r:id="rId10"/>
    <p:sldId id="283" r:id="rId11"/>
    <p:sldId id="280" r:id="rId12"/>
    <p:sldId id="276" r:id="rId13"/>
    <p:sldId id="265" r:id="rId14"/>
    <p:sldId id="281" r:id="rId15"/>
    <p:sldId id="277" r:id="rId16"/>
    <p:sldId id="284" r:id="rId17"/>
    <p:sldId id="282" r:id="rId18"/>
    <p:sldId id="271" r:id="rId19"/>
    <p:sldId id="285" r:id="rId20"/>
    <p:sldId id="272" r:id="rId21"/>
    <p:sldId id="273" r:id="rId22"/>
    <p:sldId id="279" r:id="rId23"/>
    <p:sldId id="274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83" autoAdjust="0"/>
  </p:normalViewPr>
  <p:slideViewPr>
    <p:cSldViewPr>
      <p:cViewPr>
        <p:scale>
          <a:sx n="96" d="100"/>
          <a:sy n="96" d="100"/>
        </p:scale>
        <p:origin x="-96" y="-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r>
              <a:rPr lang="it-IT" sz="2800" dirty="0"/>
              <a:t>Core</a:t>
            </a:r>
          </a:p>
          <a:p>
            <a:r>
              <a:rPr lang="it-IT" sz="2800" dirty="0"/>
              <a:t>Crust</a:t>
            </a:r>
          </a:p>
          <a:p>
            <a:r>
              <a:rPr lang="it-IT" sz="2800" dirty="0"/>
              <a:t>Mantle</a:t>
            </a:r>
          </a:p>
          <a:p>
            <a:r>
              <a:rPr lang="it-IT" sz="2800" dirty="0"/>
              <a:t>Magma</a:t>
            </a:r>
          </a:p>
          <a:p>
            <a:r>
              <a:rPr lang="it-IT" sz="2800" dirty="0"/>
              <a:t>Lava</a:t>
            </a:r>
          </a:p>
          <a:p>
            <a:r>
              <a:rPr lang="it-IT" sz="2800" dirty="0"/>
              <a:t>Timeline</a:t>
            </a:r>
          </a:p>
          <a:p>
            <a:r>
              <a:rPr lang="it-IT" sz="2800" dirty="0"/>
              <a:t>Geological time scale </a:t>
            </a:r>
          </a:p>
          <a:p>
            <a:r>
              <a:rPr lang="it-IT" sz="2800" dirty="0"/>
              <a:t>Zoic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72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 OR Charades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70000" lnSpcReduction="20000"/>
          </a:bodyPr>
          <a:lstStyle/>
          <a:p>
            <a:r>
              <a:rPr lang="it-IT" sz="3600" dirty="0"/>
              <a:t>Core</a:t>
            </a:r>
          </a:p>
          <a:p>
            <a:r>
              <a:rPr lang="it-IT" sz="3600" dirty="0"/>
              <a:t>Crust</a:t>
            </a:r>
          </a:p>
          <a:p>
            <a:r>
              <a:rPr lang="it-IT" sz="3600" dirty="0"/>
              <a:t>Mantle</a:t>
            </a:r>
          </a:p>
          <a:p>
            <a:r>
              <a:rPr lang="it-IT" sz="3600" dirty="0"/>
              <a:t>Magma</a:t>
            </a:r>
          </a:p>
          <a:p>
            <a:r>
              <a:rPr lang="it-IT" sz="3600" dirty="0"/>
              <a:t>Lava</a:t>
            </a:r>
          </a:p>
          <a:p>
            <a:r>
              <a:rPr lang="it-IT" sz="3600" dirty="0"/>
              <a:t>Timeline</a:t>
            </a:r>
          </a:p>
          <a:p>
            <a:r>
              <a:rPr lang="it-IT" sz="3600" dirty="0"/>
              <a:t>Geological time scale </a:t>
            </a:r>
          </a:p>
          <a:p>
            <a:r>
              <a:rPr lang="it-IT" sz="3600" dirty="0"/>
              <a:t>Zoic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i="1" dirty="0" smtClean="0"/>
              <a:t>Review:</a:t>
            </a:r>
          </a:p>
          <a:p>
            <a:r>
              <a:rPr lang="en-US" sz="3200" dirty="0"/>
              <a:t>Mineral</a:t>
            </a:r>
          </a:p>
          <a:p>
            <a:r>
              <a:rPr lang="en-US" sz="3200" dirty="0"/>
              <a:t>Stratum/strata</a:t>
            </a:r>
          </a:p>
          <a:p>
            <a:pPr marL="0" indent="0">
              <a:buNone/>
            </a:pPr>
            <a:endParaRPr lang="en-US" sz="3600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137862"/>
              </p:ext>
            </p:extLst>
          </p:nvPr>
        </p:nvGraphicFramePr>
        <p:xfrm>
          <a:off x="4953000" y="1295400"/>
          <a:ext cx="3505200" cy="2443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Bitmap Image" r:id="rId3" imgW="4114286" imgH="2847619" progId="Paint.Picture">
                  <p:embed/>
                </p:oleObj>
              </mc:Choice>
              <mc:Fallback>
                <p:oleObj name="Bitmap Image" r:id="rId3" imgW="4114286" imgH="284761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295400"/>
                        <a:ext cx="3505200" cy="24437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820259"/>
              </p:ext>
            </p:extLst>
          </p:nvPr>
        </p:nvGraphicFramePr>
        <p:xfrm>
          <a:off x="5029200" y="4038600"/>
          <a:ext cx="3216876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tmap Image" r:id="rId5" imgW="3200000" imgH="1676634" progId="Paint.Picture">
                  <p:embed/>
                </p:oleObj>
              </mc:Choice>
              <mc:Fallback>
                <p:oleObj name="Bitmap Image" r:id="rId5" imgW="3200000" imgH="167663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038600"/>
                        <a:ext cx="3216876" cy="167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867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</a:t>
            </a:r>
            <a:r>
              <a:rPr lang="en-US"/>
              <a:t>. </a:t>
            </a:r>
            <a:endParaRPr lang="en-US" smtClean="0"/>
          </a:p>
          <a:p>
            <a:r>
              <a:rPr lang="en-US" smtClean="0"/>
              <a:t>Educators </a:t>
            </a:r>
            <a:r>
              <a:rPr lang="en-US"/>
              <a:t>are free to use these materials with the proper acknowledgement of source.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7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core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central, most dense </a:t>
            </a:r>
            <a:r>
              <a:rPr lang="en-US" dirty="0"/>
              <a:t>layer of Earth </a:t>
            </a:r>
            <a:r>
              <a:rPr lang="en-US" sz="2400" dirty="0"/>
              <a:t>(composed mostly of iron and nickel)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577259"/>
              </p:ext>
            </p:extLst>
          </p:nvPr>
        </p:nvGraphicFramePr>
        <p:xfrm>
          <a:off x="4800600" y="2057400"/>
          <a:ext cx="36830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4" imgW="3610479" imgH="2161905" progId="Paint.Picture">
                  <p:embed/>
                </p:oleObj>
              </mc:Choice>
              <mc:Fallback>
                <p:oleObj name="Bitmap Image" r:id="rId4" imgW="3610479" imgH="216190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057400"/>
                        <a:ext cx="3683000" cy="2209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162993"/>
              </p:ext>
            </p:extLst>
          </p:nvPr>
        </p:nvGraphicFramePr>
        <p:xfrm>
          <a:off x="4800600" y="4419600"/>
          <a:ext cx="2209800" cy="1900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6" imgW="3104762" imgH="2685714" progId="Paint.Picture">
                  <p:embed/>
                </p:oleObj>
              </mc:Choice>
              <mc:Fallback>
                <p:oleObj name="Bitmap Image" r:id="rId6" imgW="3104762" imgH="268571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419600"/>
                        <a:ext cx="2209800" cy="1900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</a:t>
            </a:r>
            <a:r>
              <a:rPr lang="en-US" b="1" dirty="0"/>
              <a:t> mantle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layer of Earth below the crust and above the </a:t>
            </a:r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821139"/>
              </p:ext>
            </p:extLst>
          </p:nvPr>
        </p:nvGraphicFramePr>
        <p:xfrm>
          <a:off x="5257800" y="2362200"/>
          <a:ext cx="284973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4" imgW="2448267" imgH="2371429" progId="Paint.Picture">
                  <p:embed/>
                </p:oleObj>
              </mc:Choice>
              <mc:Fallback>
                <p:oleObj name="Bitmap Image" r:id="rId4" imgW="2448267" imgH="23714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62200"/>
                        <a:ext cx="2849732" cy="2743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crust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outer layer of Earth (composed of lower-density rocks)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589284"/>
              </p:ext>
            </p:extLst>
          </p:nvPr>
        </p:nvGraphicFramePr>
        <p:xfrm>
          <a:off x="5105400" y="2286000"/>
          <a:ext cx="3748216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Bitmap Image" r:id="rId4" imgW="3457143" imgH="2742857" progId="Paint.Picture">
                  <p:embed/>
                </p:oleObj>
              </mc:Choice>
              <mc:Fallback>
                <p:oleObj name="Bitmap Image" r:id="rId4" imgW="3457143" imgH="27428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86000"/>
                        <a:ext cx="3748216" cy="297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43400" y="1524000"/>
            <a:ext cx="44196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sz="3200" b="1" dirty="0"/>
              <a:t>lava</a:t>
            </a:r>
            <a:endParaRPr lang="en-US" sz="3200" b="1" dirty="0" smtClean="0"/>
          </a:p>
          <a:p>
            <a:pPr marL="114300" indent="0">
              <a:buNone/>
            </a:pPr>
            <a:endParaRPr lang="en-US" sz="1100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sz="2400" dirty="0"/>
              <a:t>melted rock from a volcano or other cracks in Earth’s crust</a:t>
            </a:r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38100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magma</a:t>
            </a:r>
            <a:endParaRPr lang="en-US" sz="3200" b="1" dirty="0"/>
          </a:p>
          <a:p>
            <a:pPr marL="114300" indent="0">
              <a:buNone/>
            </a:pPr>
            <a:endParaRPr lang="en-US" sz="12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sz="2400" dirty="0" smtClean="0"/>
              <a:t>the </a:t>
            </a:r>
            <a:r>
              <a:rPr lang="en-US" sz="2400" dirty="0"/>
              <a:t>hot liquid rock forming below the surface of the </a:t>
            </a:r>
            <a:r>
              <a:rPr lang="en-US" sz="2400" dirty="0" smtClean="0"/>
              <a:t>Earth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734364"/>
              </p:ext>
            </p:extLst>
          </p:nvPr>
        </p:nvGraphicFramePr>
        <p:xfrm>
          <a:off x="228600" y="3657600"/>
          <a:ext cx="2438400" cy="1578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Bitmap Image" r:id="rId3" imgW="2657846" imgH="1733333" progId="Paint.Picture">
                  <p:embed/>
                </p:oleObj>
              </mc:Choice>
              <mc:Fallback>
                <p:oleObj name="Bitmap Image" r:id="rId3" imgW="2657846" imgH="17333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57600"/>
                        <a:ext cx="2438400" cy="1578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427622"/>
              </p:ext>
            </p:extLst>
          </p:nvPr>
        </p:nvGraphicFramePr>
        <p:xfrm>
          <a:off x="6400800" y="3581400"/>
          <a:ext cx="2407508" cy="1859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Bitmap Image" r:id="rId5" imgW="4266667" imgH="3285714" progId="Paint.Picture">
                  <p:embed/>
                </p:oleObj>
              </mc:Choice>
              <mc:Fallback>
                <p:oleObj name="Bitmap Image" r:id="rId5" imgW="4266667" imgH="328571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581400"/>
                        <a:ext cx="2407508" cy="18594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305851"/>
              </p:ext>
            </p:extLst>
          </p:nvPr>
        </p:nvGraphicFramePr>
        <p:xfrm>
          <a:off x="3124200" y="3581400"/>
          <a:ext cx="2450892" cy="3087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Bitmap Image" r:id="rId7" imgW="3343742" imgH="3561905" progId="Paint.Picture">
                  <p:embed/>
                </p:oleObj>
              </mc:Choice>
              <mc:Fallback>
                <p:oleObj name="Bitmap Image" r:id="rId7" imgW="3343742" imgH="356190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81400"/>
                        <a:ext cx="2450892" cy="3087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9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timeline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a </a:t>
            </a:r>
            <a:r>
              <a:rPr lang="en-US" dirty="0"/>
              <a:t>line that marks past events 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196301"/>
              </p:ext>
            </p:extLst>
          </p:nvPr>
        </p:nvGraphicFramePr>
        <p:xfrm>
          <a:off x="4038600" y="2209800"/>
          <a:ext cx="4868917" cy="386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Bitmap Image" r:id="rId4" imgW="5466667" imgH="4315427" progId="Paint.Picture">
                  <p:embed/>
                </p:oleObj>
              </mc:Choice>
              <mc:Fallback>
                <p:oleObj name="Bitmap Image" r:id="rId4" imgW="5466667" imgH="431542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09800"/>
                        <a:ext cx="4868917" cy="3868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135510"/>
              </p:ext>
            </p:extLst>
          </p:nvPr>
        </p:nvGraphicFramePr>
        <p:xfrm>
          <a:off x="533400" y="3657600"/>
          <a:ext cx="2514600" cy="239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Bitmap Image" r:id="rId6" imgW="1809524" imgH="1724266" progId="Paint.Picture">
                  <p:embed/>
                </p:oleObj>
              </mc:Choice>
              <mc:Fallback>
                <p:oleObj name="Bitmap Image" r:id="rId6" imgW="1809524" imgH="172426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2514600" cy="2395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4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geological time scale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u="sng" dirty="0" smtClean="0"/>
              <a:t>Definition</a:t>
            </a:r>
            <a:r>
              <a:rPr lang="en-US" dirty="0" smtClean="0"/>
              <a:t>: : </a:t>
            </a:r>
            <a:r>
              <a:rPr lang="en-US" dirty="0"/>
              <a:t>a timeline covering the formation and development of the Earth from about 4.6 billion years ago to </a:t>
            </a:r>
            <a:r>
              <a:rPr lang="en-US" dirty="0" smtClean="0"/>
              <a:t>today</a:t>
            </a:r>
          </a:p>
          <a:p>
            <a:endParaRPr lang="en-US" sz="1000" dirty="0"/>
          </a:p>
          <a:p>
            <a:pPr lvl="1"/>
            <a:r>
              <a:rPr lang="en-US" b="1" i="1" dirty="0"/>
              <a:t>Eon</a:t>
            </a:r>
            <a:r>
              <a:rPr lang="en-US" dirty="0"/>
              <a:t>: roughly 1 billion </a:t>
            </a:r>
            <a:r>
              <a:rPr lang="en-US" dirty="0" smtClean="0"/>
              <a:t>years (includes </a:t>
            </a:r>
            <a:r>
              <a:rPr lang="en-US" dirty="0"/>
              <a:t>several </a:t>
            </a:r>
            <a:r>
              <a:rPr lang="en-US" dirty="0" smtClean="0"/>
              <a:t>eras)</a:t>
            </a:r>
          </a:p>
          <a:p>
            <a:pPr lvl="1"/>
            <a:endParaRPr lang="en-US" sz="1000" dirty="0"/>
          </a:p>
          <a:p>
            <a:pPr lvl="1"/>
            <a:r>
              <a:rPr lang="en-US" b="1" i="1" dirty="0"/>
              <a:t>Era</a:t>
            </a:r>
            <a:r>
              <a:rPr lang="en-US" dirty="0"/>
              <a:t>: 10s to 100s [tens to hundreds] of millions of </a:t>
            </a:r>
            <a:r>
              <a:rPr lang="en-US" dirty="0" smtClean="0"/>
              <a:t>years (includes </a:t>
            </a:r>
            <a:r>
              <a:rPr lang="en-US" dirty="0"/>
              <a:t>several </a:t>
            </a:r>
            <a:r>
              <a:rPr lang="en-US" dirty="0" smtClean="0"/>
              <a:t>periods)</a:t>
            </a:r>
          </a:p>
          <a:p>
            <a:pPr lvl="1"/>
            <a:endParaRPr lang="en-US" sz="1000" dirty="0"/>
          </a:p>
          <a:p>
            <a:pPr lvl="1"/>
            <a:r>
              <a:rPr lang="en-US" b="1" i="1" dirty="0"/>
              <a:t>Period</a:t>
            </a:r>
            <a:r>
              <a:rPr lang="en-US" dirty="0"/>
              <a:t>: about 3 to 40 [three to forty] millions of years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617201"/>
              </p:ext>
            </p:extLst>
          </p:nvPr>
        </p:nvGraphicFramePr>
        <p:xfrm>
          <a:off x="5029200" y="2895600"/>
          <a:ext cx="355249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Bitmap Image" r:id="rId4" imgW="3723810" imgH="3809524" progId="Paint.Picture">
                  <p:embed/>
                </p:oleObj>
              </mc:Choice>
              <mc:Fallback>
                <p:oleObj name="Bitmap Image" r:id="rId4" imgW="3723810" imgH="380952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95600"/>
                        <a:ext cx="3552497" cy="365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588812"/>
              </p:ext>
            </p:extLst>
          </p:nvPr>
        </p:nvGraphicFramePr>
        <p:xfrm>
          <a:off x="6553200" y="609600"/>
          <a:ext cx="242789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Bitmap Image" r:id="rId6" imgW="5057143" imgH="4447619" progId="Paint.Picture">
                  <p:embed/>
                </p:oleObj>
              </mc:Choice>
              <mc:Fallback>
                <p:oleObj name="Bitmap Image" r:id="rId6" imgW="5057143" imgH="444761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09600"/>
                        <a:ext cx="2427890" cy="213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4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err="1"/>
              <a:t>zoic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u="sng" dirty="0" smtClean="0"/>
              <a:t>Definition</a:t>
            </a:r>
            <a:r>
              <a:rPr lang="en-US" dirty="0" smtClean="0"/>
              <a:t>: containing </a:t>
            </a:r>
            <a:r>
              <a:rPr lang="en-US" dirty="0"/>
              <a:t>fossilized animals from a specific geologic </a:t>
            </a:r>
            <a:r>
              <a:rPr lang="en-US" dirty="0" smtClean="0"/>
              <a:t>era</a:t>
            </a:r>
          </a:p>
          <a:p>
            <a:endParaRPr lang="en-US" sz="1000" dirty="0"/>
          </a:p>
          <a:p>
            <a:pPr lvl="1"/>
            <a:r>
              <a:rPr lang="en-US" b="1" i="1" dirty="0"/>
              <a:t>Paleozoic</a:t>
            </a:r>
            <a:r>
              <a:rPr lang="en-US" dirty="0"/>
              <a:t>: an ancient era in Earth’s history </a:t>
            </a:r>
            <a:r>
              <a:rPr lang="en-US" sz="2100" dirty="0"/>
              <a:t>(vertebrates and land plants first appeared</a:t>
            </a:r>
            <a:r>
              <a:rPr lang="en-US" sz="2100" dirty="0" smtClean="0"/>
              <a:t>)</a:t>
            </a:r>
          </a:p>
          <a:p>
            <a:pPr lvl="1"/>
            <a:endParaRPr lang="en-US" sz="900" dirty="0"/>
          </a:p>
          <a:p>
            <a:pPr lvl="1"/>
            <a:r>
              <a:rPr lang="en-US" b="1" i="1" dirty="0"/>
              <a:t>Mesozoic</a:t>
            </a:r>
            <a:r>
              <a:rPr lang="en-US" dirty="0"/>
              <a:t>: a middle Earth’s </a:t>
            </a:r>
            <a:r>
              <a:rPr lang="en-US" dirty="0" smtClean="0"/>
              <a:t>history</a:t>
            </a:r>
          </a:p>
          <a:p>
            <a:pPr lvl="1"/>
            <a:endParaRPr lang="en-US" sz="900" dirty="0"/>
          </a:p>
          <a:p>
            <a:pPr lvl="1"/>
            <a:r>
              <a:rPr lang="en-US" b="1" i="1" dirty="0"/>
              <a:t>Cenozoic</a:t>
            </a:r>
            <a:r>
              <a:rPr lang="en-US" dirty="0"/>
              <a:t>: a recent era in  Earth’s history </a:t>
            </a:r>
            <a:r>
              <a:rPr lang="en-US" sz="2100" dirty="0"/>
              <a:t>(rapid evolution of mammals, birds, and flowering plants/grasses)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442567"/>
              </p:ext>
            </p:extLst>
          </p:nvPr>
        </p:nvGraphicFramePr>
        <p:xfrm>
          <a:off x="4800600" y="2057400"/>
          <a:ext cx="3862508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Bitmap Image" r:id="rId4" imgW="4619048" imgH="4780952" progId="Paint.Picture">
                  <p:embed/>
                </p:oleObj>
              </mc:Choice>
              <mc:Fallback>
                <p:oleObj name="Bitmap Image" r:id="rId4" imgW="4619048" imgH="478095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057400"/>
                        <a:ext cx="3862508" cy="3962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4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330</TotalTime>
  <Words>869</Words>
  <Application>Microsoft Office PowerPoint</Application>
  <PresentationFormat>On-screen Show (4:3)</PresentationFormat>
  <Paragraphs>179</Paragraphs>
  <Slides>24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Homework: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43</cp:revision>
  <dcterms:created xsi:type="dcterms:W3CDTF">2006-08-16T00:00:00Z</dcterms:created>
  <dcterms:modified xsi:type="dcterms:W3CDTF">2013-08-23T22:01:07Z</dcterms:modified>
</cp:coreProperties>
</file>