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64" r:id="rId2"/>
    <p:sldId id="256" r:id="rId3"/>
    <p:sldId id="288" r:id="rId4"/>
    <p:sldId id="301" r:id="rId5"/>
    <p:sldId id="302" r:id="rId6"/>
    <p:sldId id="303" r:id="rId7"/>
    <p:sldId id="304" r:id="rId8"/>
    <p:sldId id="283" r:id="rId9"/>
    <p:sldId id="297" r:id="rId10"/>
    <p:sldId id="296" r:id="rId11"/>
    <p:sldId id="299" r:id="rId12"/>
    <p:sldId id="300" r:id="rId13"/>
    <p:sldId id="298" r:id="rId14"/>
    <p:sldId id="265" r:id="rId15"/>
    <p:sldId id="280" r:id="rId16"/>
    <p:sldId id="290" r:id="rId17"/>
    <p:sldId id="291" r:id="rId18"/>
    <p:sldId id="292" r:id="rId19"/>
    <p:sldId id="293" r:id="rId20"/>
    <p:sldId id="277" r:id="rId21"/>
    <p:sldId id="278" r:id="rId22"/>
    <p:sldId id="294" r:id="rId23"/>
    <p:sldId id="271" r:id="rId24"/>
    <p:sldId id="272" r:id="rId25"/>
    <p:sldId id="273" r:id="rId26"/>
    <p:sldId id="295" r:id="rId27"/>
    <p:sldId id="274" r:id="rId28"/>
    <p:sldId id="275" r:id="rId29"/>
    <p:sldId id="30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07" autoAdjust="0"/>
  </p:normalViewPr>
  <p:slideViewPr>
    <p:cSldViewPr>
      <p:cViewPr>
        <p:scale>
          <a:sx n="96" d="100"/>
          <a:sy n="96" d="100"/>
        </p:scale>
        <p:origin x="-96" y="-3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BB17F-743B-4AD5-B893-DBC9AF554466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E3F0-B733-49C4-B921-6DAE5BB1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8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board (1 per 2 students)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Cut-off vocabulary words (1 set per 2 students)</a:t>
            </a:r>
          </a:p>
          <a:p>
            <a:pPr marL="0" lvl="0" indent="0">
              <a:buFont typeface="Arial" pitchFamily="34" charset="0"/>
              <a:buNone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Modeling (a) directions,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(b) how to use the sentence starter, and (c) corrective feedback (re-phrasing student sentences during the whole class review of the picture match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3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Materials for Option 2: 1 cut-out word per 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10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73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Direct instruction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Vocabulary journal entries (word </a:t>
            </a:r>
            <a:r>
              <a:rPr lang="en-US" dirty="0"/>
              <a:t>description</a:t>
            </a:r>
            <a:r>
              <a:rPr lang="en-US" dirty="0" smtClean="0"/>
              <a:t>, translation, &amp; drawing)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“Check” the level </a:t>
            </a:r>
            <a:r>
              <a:rPr lang="en-US" dirty="0"/>
              <a:t>of </a:t>
            </a:r>
            <a:r>
              <a:rPr lang="en-US" dirty="0" smtClean="0"/>
              <a:t>word understanding in vocab journal</a:t>
            </a:r>
          </a:p>
        </p:txBody>
      </p:sp>
    </p:spTree>
    <p:extLst>
      <p:ext uri="{BB962C8B-B14F-4D97-AF65-F5344CB8AC3E}">
        <p14:creationId xmlns:p14="http://schemas.microsoft.com/office/powerpoint/2010/main" val="39201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2672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/>
              <a:t>Term</a:t>
            </a:r>
            <a:r>
              <a:rPr lang="en-US" dirty="0"/>
              <a:t>: </a:t>
            </a:r>
            <a:r>
              <a:rPr lang="en-US" b="1" dirty="0"/>
              <a:t>increase </a:t>
            </a:r>
            <a:r>
              <a:rPr lang="en-US" dirty="0" smtClean="0"/>
              <a:t>(v) </a:t>
            </a:r>
          </a:p>
          <a:p>
            <a:pPr marL="114300" indent="0">
              <a:buNone/>
            </a:pPr>
            <a:endParaRPr lang="en-US" sz="800" dirty="0"/>
          </a:p>
          <a:p>
            <a:pPr marL="114300" indent="0">
              <a:buNone/>
            </a:pPr>
            <a:r>
              <a:rPr lang="en-US" u="sng" dirty="0"/>
              <a:t>Definition</a:t>
            </a:r>
            <a:r>
              <a:rPr lang="en-US" dirty="0"/>
              <a:t>:  to become larger </a:t>
            </a:r>
            <a:r>
              <a:rPr lang="en-US" dirty="0" smtClean="0"/>
              <a:t>in </a:t>
            </a:r>
            <a:r>
              <a:rPr lang="en-US" dirty="0"/>
              <a:t>size, amount, number</a:t>
            </a:r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dirty="0" smtClean="0"/>
              <a:t>Draw: 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536192"/>
            <a:ext cx="44196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decrease </a:t>
            </a:r>
            <a:r>
              <a:rPr lang="en-US" dirty="0"/>
              <a:t>(v</a:t>
            </a:r>
            <a:r>
              <a:rPr lang="en-US" dirty="0" smtClean="0"/>
              <a:t>)</a:t>
            </a:r>
          </a:p>
          <a:p>
            <a:pPr marL="114300" indent="0">
              <a:buNone/>
            </a:pPr>
            <a:endParaRPr lang="en-US" sz="800" dirty="0" smtClean="0"/>
          </a:p>
          <a:p>
            <a:r>
              <a:rPr lang="en-US" u="sng" dirty="0" smtClean="0"/>
              <a:t>Definition</a:t>
            </a:r>
            <a:r>
              <a:rPr lang="en-US" dirty="0" smtClean="0"/>
              <a:t>: to </a:t>
            </a:r>
            <a:r>
              <a:rPr lang="en-US" dirty="0"/>
              <a:t>become smaller in size, amount, number </a:t>
            </a:r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dirty="0" smtClean="0"/>
              <a:t>Draw: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958496"/>
              </p:ext>
            </p:extLst>
          </p:nvPr>
        </p:nvGraphicFramePr>
        <p:xfrm>
          <a:off x="1676400" y="3886200"/>
          <a:ext cx="2172929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Bitmap Image" r:id="rId3" imgW="2666667" imgH="2419048" progId="Paint.Picture">
                  <p:embed/>
                </p:oleObj>
              </mc:Choice>
              <mc:Fallback>
                <p:oleObj name="Bitmap Image" r:id="rId3" imgW="2666667" imgH="24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886200"/>
                        <a:ext cx="2172929" cy="198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572736"/>
              </p:ext>
            </p:extLst>
          </p:nvPr>
        </p:nvGraphicFramePr>
        <p:xfrm>
          <a:off x="5943600" y="3810000"/>
          <a:ext cx="2750634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Bitmap Image" r:id="rId5" imgW="4629796" imgH="3839111" progId="Paint.Picture">
                  <p:embed/>
                </p:oleObj>
              </mc:Choice>
              <mc:Fallback>
                <p:oleObj name="Bitmap Image" r:id="rId5" imgW="4629796" imgH="383911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810000"/>
                        <a:ext cx="2750634" cy="228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9617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carry </a:t>
            </a:r>
            <a:r>
              <a:rPr lang="en-US" b="1" dirty="0"/>
              <a:t>out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</a:t>
            </a:r>
            <a:r>
              <a:rPr lang="en-US" dirty="0"/>
              <a:t>to do and complete (something)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1752600" cy="178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06626"/>
            <a:ext cx="4072111" cy="306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5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prediction</a:t>
            </a:r>
          </a:p>
          <a:p>
            <a:pPr marL="114300" indent="0">
              <a:buNone/>
            </a:pPr>
            <a:endParaRPr lang="en-US" sz="1200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</a:t>
            </a:r>
            <a:r>
              <a:rPr lang="en-US" dirty="0"/>
              <a:t>saying what will happen in the future; predicting something 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237149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53011"/>
            <a:ext cx="441264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5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 someone who speaks your language 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Explain your definitions &amp; drawings </a:t>
            </a:r>
            <a:r>
              <a:rPr lang="en-US" sz="2800" b="1" dirty="0" smtClean="0"/>
              <a:t>using your native language</a:t>
            </a:r>
            <a:r>
              <a:rPr lang="en-US" sz="2800" dirty="0" smtClean="0"/>
              <a:t> for the key words of the words: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3000" b="1" dirty="0"/>
              <a:t>Prediction</a:t>
            </a:r>
          </a:p>
          <a:p>
            <a:r>
              <a:rPr lang="en-US" sz="3000" b="1" dirty="0" smtClean="0"/>
              <a:t>Increase</a:t>
            </a:r>
          </a:p>
          <a:p>
            <a:r>
              <a:rPr lang="en-US" sz="3000" b="1" dirty="0" smtClean="0"/>
              <a:t>Decrease</a:t>
            </a:r>
            <a:endParaRPr lang="en-US" sz="3000" b="1" dirty="0"/>
          </a:p>
          <a:p>
            <a:r>
              <a:rPr lang="en-US" sz="3000" b="1" dirty="0"/>
              <a:t>Carry out</a:t>
            </a:r>
          </a:p>
          <a:p>
            <a:r>
              <a:rPr lang="en-US" sz="3000" b="1" dirty="0" smtClean="0"/>
              <a:t>Amount</a:t>
            </a:r>
          </a:p>
          <a:p>
            <a:r>
              <a:rPr lang="en-US" sz="3000" b="1" dirty="0" smtClean="0"/>
              <a:t>Number</a:t>
            </a:r>
            <a:endParaRPr lang="en-US" sz="3000" b="1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When back in your sit, mark your level of the word’s understanding with a 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835648"/>
            <a:ext cx="489122" cy="40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27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Take the words out from the envelop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Read the words out loud &amp; think about images that describe the words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Match the words &amp; the pictures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Explain your match using the sentence starter below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I chose this picture because the word shows 	___________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					is    	___________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	</a:t>
            </a:r>
            <a:r>
              <a:rPr lang="en-US" sz="2000" b="1" i="1" dirty="0"/>
              <a:t>					</a:t>
            </a:r>
            <a:r>
              <a:rPr lang="en-US" sz="2000" b="1" i="1" dirty="0" smtClean="0"/>
              <a:t>an </a:t>
            </a:r>
            <a:r>
              <a:rPr lang="en-US" sz="2000" b="1" i="1" dirty="0"/>
              <a:t>example of…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something </a:t>
            </a:r>
            <a:r>
              <a:rPr lang="en-US" sz="2000" b="1" i="1" dirty="0"/>
              <a:t>that 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an </a:t>
            </a:r>
            <a:r>
              <a:rPr lang="en-US" sz="2000" b="1" i="1" dirty="0"/>
              <a:t>object that… 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Study the words while thinking about the Movement/Gestures that best describe/represent the word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b="1" dirty="0"/>
              <a:t>Food source</a:t>
            </a:r>
          </a:p>
          <a:p>
            <a:r>
              <a:rPr lang="en-US" sz="2800" b="1" dirty="0"/>
              <a:t>Extinct</a:t>
            </a:r>
          </a:p>
          <a:p>
            <a:r>
              <a:rPr lang="en-US" sz="2800" b="1" dirty="0"/>
              <a:t>Symbiotic relationship</a:t>
            </a:r>
          </a:p>
          <a:p>
            <a:r>
              <a:rPr lang="en-US" sz="2800" b="1" dirty="0"/>
              <a:t>Trophic level</a:t>
            </a:r>
          </a:p>
          <a:p>
            <a:r>
              <a:rPr lang="en-US" sz="2800" b="1" dirty="0"/>
              <a:t>Biosphere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28600" y="2130552"/>
            <a:ext cx="2368297" cy="4243615"/>
          </a:xfrm>
        </p:spPr>
        <p:txBody>
          <a:bodyPr/>
          <a:lstStyle/>
          <a:p>
            <a:r>
              <a:rPr lang="en-US" sz="2000" dirty="0" smtClean="0"/>
              <a:t>Other important words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Prediction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Increase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Decrease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Carry out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Amount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Number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861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Charades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Spelling pyramid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Working with a partner, write </a:t>
            </a:r>
            <a:r>
              <a:rPr lang="en-US" dirty="0" smtClean="0"/>
              <a:t>1-2 </a:t>
            </a:r>
            <a:r>
              <a:rPr lang="en-US" dirty="0"/>
              <a:t>sentences using the words</a:t>
            </a:r>
          </a:p>
        </p:txBody>
      </p:sp>
    </p:spTree>
    <p:extLst>
      <p:ext uri="{BB962C8B-B14F-4D97-AF65-F5344CB8AC3E}">
        <p14:creationId xmlns:p14="http://schemas.microsoft.com/office/powerpoint/2010/main" val="3655438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Charades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your arms, legs, and bodies to show that you know the meaning of the key word.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Option 1</a:t>
            </a:r>
            <a:r>
              <a:rPr lang="en-US" dirty="0"/>
              <a:t>: Teacher calls the words, kids standing next to their desks show what the word means with their hands, motions, body language.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Option 2: </a:t>
            </a:r>
            <a:r>
              <a:rPr lang="en-US" dirty="0"/>
              <a:t>Teacher give a word to each table, the table creates the charade, the class </a:t>
            </a:r>
            <a:r>
              <a:rPr lang="en-US" dirty="0" smtClean="0"/>
              <a:t>guesses.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608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Spelling P</a:t>
            </a:r>
            <a:r>
              <a:rPr lang="en-US" dirty="0" smtClean="0"/>
              <a:t>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Using the example on your hand-out, build the </a:t>
            </a:r>
            <a:r>
              <a:rPr lang="en-US" dirty="0"/>
              <a:t>Spelling </a:t>
            </a:r>
            <a:r>
              <a:rPr lang="en-US" dirty="0" smtClean="0"/>
              <a:t>pyramid for each key word: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Working with a partner, write </a:t>
            </a:r>
            <a:r>
              <a:rPr lang="en-US" dirty="0" smtClean="0"/>
              <a:t>1-2 </a:t>
            </a:r>
            <a:r>
              <a:rPr lang="en-US" dirty="0"/>
              <a:t>sentences using the words from the spelling pyramid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2590800"/>
            <a:ext cx="2667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err="1"/>
              <a:t>Abiotic</a:t>
            </a:r>
            <a:r>
              <a:rPr lang="es-MX" b="1" dirty="0"/>
              <a:t> </a:t>
            </a:r>
            <a:endParaRPr lang="en-US" dirty="0"/>
          </a:p>
          <a:p>
            <a:r>
              <a:rPr lang="es-MX" b="1" dirty="0"/>
              <a:t> </a:t>
            </a:r>
            <a:endParaRPr lang="en-US" dirty="0"/>
          </a:p>
          <a:p>
            <a:r>
              <a:rPr lang="es-MX" b="1" dirty="0"/>
              <a:t>a</a:t>
            </a:r>
            <a:endParaRPr lang="en-US" dirty="0"/>
          </a:p>
          <a:p>
            <a:r>
              <a:rPr lang="es-MX" b="1" dirty="0"/>
              <a:t>ab</a:t>
            </a:r>
            <a:endParaRPr lang="en-US" dirty="0"/>
          </a:p>
          <a:p>
            <a:r>
              <a:rPr lang="es-MX" b="1" dirty="0" err="1"/>
              <a:t>abi</a:t>
            </a:r>
            <a:endParaRPr lang="en-US" dirty="0"/>
          </a:p>
          <a:p>
            <a:r>
              <a:rPr lang="es-MX" b="1" dirty="0" err="1"/>
              <a:t>abio</a:t>
            </a:r>
            <a:endParaRPr lang="en-US" dirty="0"/>
          </a:p>
          <a:p>
            <a:r>
              <a:rPr lang="es-MX" b="1" dirty="0" err="1"/>
              <a:t>abiot</a:t>
            </a:r>
            <a:endParaRPr lang="en-US" dirty="0"/>
          </a:p>
          <a:p>
            <a:r>
              <a:rPr lang="es-MX" b="1" dirty="0" err="1"/>
              <a:t>abioti</a:t>
            </a:r>
            <a:endParaRPr lang="en-US" dirty="0"/>
          </a:p>
          <a:p>
            <a:r>
              <a:rPr lang="es-MX" b="1" dirty="0" err="1" smtClean="0"/>
              <a:t>abiotic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035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Study the word definitions</a:t>
            </a:r>
            <a:endParaRPr lang="en-US" sz="900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Food source</a:t>
            </a:r>
          </a:p>
          <a:p>
            <a:r>
              <a:rPr lang="en-US" b="1" dirty="0"/>
              <a:t>Extinct</a:t>
            </a:r>
          </a:p>
          <a:p>
            <a:r>
              <a:rPr lang="en-US" b="1" dirty="0"/>
              <a:t>Symbiotic relationship</a:t>
            </a:r>
          </a:p>
          <a:p>
            <a:r>
              <a:rPr lang="en-US" b="1" dirty="0"/>
              <a:t>Trophic level</a:t>
            </a:r>
          </a:p>
          <a:p>
            <a:r>
              <a:rPr lang="en-US" b="1" dirty="0"/>
              <a:t>Biosphere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28600" y="2130552"/>
            <a:ext cx="2368297" cy="4243615"/>
          </a:xfrm>
        </p:spPr>
        <p:txBody>
          <a:bodyPr/>
          <a:lstStyle/>
          <a:p>
            <a:r>
              <a:rPr lang="en-US" sz="2000" dirty="0" smtClean="0"/>
              <a:t>Other important words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Prediction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Increase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Decrease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Carry out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Amount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Number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75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7543800" cy="1143000"/>
          </a:xfrm>
        </p:spPr>
        <p:txBody>
          <a:bodyPr/>
          <a:lstStyle/>
          <a:p>
            <a:pPr algn="ctr"/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543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3600" b="1" dirty="0"/>
              <a:t>F</a:t>
            </a:r>
            <a:r>
              <a:rPr lang="en-US" sz="3600" b="1" dirty="0" smtClean="0"/>
              <a:t>ood </a:t>
            </a:r>
            <a:r>
              <a:rPr lang="en-US" sz="3600" b="1" dirty="0"/>
              <a:t>source</a:t>
            </a:r>
          </a:p>
          <a:p>
            <a:r>
              <a:rPr lang="en-US" sz="3600" b="1" dirty="0"/>
              <a:t>E</a:t>
            </a:r>
            <a:r>
              <a:rPr lang="en-US" sz="3600" b="1" dirty="0" smtClean="0"/>
              <a:t>xtinct</a:t>
            </a:r>
            <a:endParaRPr lang="en-US" sz="3600" b="1" dirty="0"/>
          </a:p>
          <a:p>
            <a:r>
              <a:rPr lang="en-US" sz="3600" b="1" dirty="0"/>
              <a:t>S</a:t>
            </a:r>
            <a:r>
              <a:rPr lang="en-US" sz="3600" b="1" dirty="0" smtClean="0"/>
              <a:t>ymbiotic </a:t>
            </a:r>
            <a:r>
              <a:rPr lang="en-US" sz="3600" b="1" dirty="0"/>
              <a:t>relationship</a:t>
            </a:r>
          </a:p>
          <a:p>
            <a:r>
              <a:rPr lang="en-US" sz="3600" b="1" dirty="0" smtClean="0"/>
              <a:t>Trophic </a:t>
            </a:r>
            <a:r>
              <a:rPr lang="en-US" sz="3600" b="1" dirty="0"/>
              <a:t>level</a:t>
            </a:r>
          </a:p>
          <a:p>
            <a:r>
              <a:rPr lang="en-US" sz="3600" b="1" dirty="0" smtClean="0"/>
              <a:t>Biosphere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i="1" dirty="0"/>
              <a:t>Other important words</a:t>
            </a:r>
            <a:r>
              <a:rPr lang="en-US" sz="3600" dirty="0"/>
              <a:t>:</a:t>
            </a:r>
          </a:p>
          <a:p>
            <a:r>
              <a:rPr lang="en-US" sz="3600" dirty="0"/>
              <a:t>Amount/number</a:t>
            </a:r>
          </a:p>
          <a:p>
            <a:r>
              <a:rPr lang="en-US" sz="3600" dirty="0" smtClean="0"/>
              <a:t>Increase/decrease</a:t>
            </a:r>
            <a:endParaRPr lang="en-US" sz="3600" dirty="0"/>
          </a:p>
          <a:p>
            <a:r>
              <a:rPr lang="en-US" sz="3600" dirty="0"/>
              <a:t>C</a:t>
            </a:r>
            <a:r>
              <a:rPr lang="en-US" sz="3600" dirty="0" smtClean="0"/>
              <a:t>arry </a:t>
            </a:r>
            <a:r>
              <a:rPr lang="en-US" sz="3600" dirty="0"/>
              <a:t>out</a:t>
            </a:r>
          </a:p>
          <a:p>
            <a:r>
              <a:rPr lang="en-US" sz="3600" dirty="0" smtClean="0"/>
              <a:t>Prediction</a:t>
            </a:r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00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(tennis ball)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Card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Setp1</a:t>
            </a:r>
            <a:r>
              <a:rPr lang="en-US" dirty="0" smtClean="0"/>
              <a:t>: One person takes a Card </a:t>
            </a:r>
            <a:r>
              <a:rPr lang="en-US" dirty="0"/>
              <a:t>and reads the </a:t>
            </a:r>
            <a:r>
              <a:rPr lang="en-US" dirty="0" smtClean="0"/>
              <a:t>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The first  person who provides the best definition</a:t>
            </a:r>
            <a:r>
              <a:rPr lang="en-US" dirty="0"/>
              <a:t>, description, or an </a:t>
            </a:r>
            <a:r>
              <a:rPr lang="en-US" dirty="0" smtClean="0"/>
              <a:t>example keeps the Card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 Player with the most Cards wins.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96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Teach the words to someone else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Food source</a:t>
            </a:r>
          </a:p>
          <a:p>
            <a:r>
              <a:rPr lang="en-US" b="1" dirty="0"/>
              <a:t>Extinct</a:t>
            </a:r>
          </a:p>
          <a:p>
            <a:r>
              <a:rPr lang="en-US" b="1" dirty="0"/>
              <a:t>Symbiotic relationship</a:t>
            </a:r>
          </a:p>
          <a:p>
            <a:r>
              <a:rPr lang="en-US" b="1" dirty="0"/>
              <a:t>Trophic level</a:t>
            </a:r>
          </a:p>
          <a:p>
            <a:r>
              <a:rPr lang="en-US" b="1" dirty="0"/>
              <a:t>Biosphere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28600" y="2130552"/>
            <a:ext cx="2368297" cy="4243615"/>
          </a:xfrm>
        </p:spPr>
        <p:txBody>
          <a:bodyPr/>
          <a:lstStyle/>
          <a:p>
            <a:r>
              <a:rPr lang="en-US" sz="2000" dirty="0" smtClean="0"/>
              <a:t>Other important words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Prediction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Increase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Decrease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Carry out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Amount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Number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2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“Jeopardy</a:t>
            </a:r>
            <a:r>
              <a:rPr lang="en-US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4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Form 2 teams &amp; select a Host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1 person from each team approaches the host table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</a:t>
            </a:r>
            <a:r>
              <a:rPr lang="en-US" dirty="0"/>
              <a:t>The Host reads 1 word, </a:t>
            </a:r>
            <a:r>
              <a:rPr lang="en-US" dirty="0" smtClean="0"/>
              <a:t>the player who “hits” the Host’s table first, gets to provide a definition. The correct definition gets the team 1 point.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Repeat Steps 2 &amp; 3 with new players fro each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Each team gets a set of 4 key words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 The teams develop and write sentences with the 4 words on blank sentence strips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Each sentence that is accurate gets the team </a:t>
            </a:r>
            <a:r>
              <a:rPr lang="en-US" dirty="0"/>
              <a:t>2 points (</a:t>
            </a:r>
            <a:r>
              <a:rPr lang="en-US" b="1" dirty="0"/>
              <a:t>1 pt. science </a:t>
            </a:r>
            <a:r>
              <a:rPr lang="en-US" dirty="0"/>
              <a:t>+ </a:t>
            </a:r>
            <a:r>
              <a:rPr lang="en-US" b="1" dirty="0"/>
              <a:t>1pt. English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The team with the most points from Rounds 1 &amp; 2 wins.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Get ready for the quiz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Food source</a:t>
            </a:r>
          </a:p>
          <a:p>
            <a:r>
              <a:rPr lang="en-US" b="1" dirty="0"/>
              <a:t>Extinct</a:t>
            </a:r>
          </a:p>
          <a:p>
            <a:r>
              <a:rPr lang="en-US" b="1" dirty="0"/>
              <a:t>Symbiotic relationship</a:t>
            </a:r>
          </a:p>
          <a:p>
            <a:r>
              <a:rPr lang="en-US" b="1" dirty="0"/>
              <a:t>Trophic level</a:t>
            </a:r>
          </a:p>
          <a:p>
            <a:r>
              <a:rPr lang="en-US" b="1" dirty="0"/>
              <a:t>Biosphere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28600" y="2130552"/>
            <a:ext cx="2368297" cy="4243615"/>
          </a:xfrm>
        </p:spPr>
        <p:txBody>
          <a:bodyPr/>
          <a:lstStyle/>
          <a:p>
            <a:r>
              <a:rPr lang="en-US" sz="2000" dirty="0" smtClean="0"/>
              <a:t>Other important words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Prediction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Increase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Decrease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Carry out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Amount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Number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640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Quiz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“Square</a:t>
            </a:r>
            <a:r>
              <a:rPr lang="en-US" dirty="0"/>
              <a:t>” the level of word understanding </a:t>
            </a:r>
            <a:r>
              <a:rPr lang="en-US" dirty="0" smtClean="0"/>
              <a:t>(1- 4</a:t>
            </a:r>
            <a:r>
              <a:rPr lang="en-US" dirty="0"/>
              <a:t>) in vocab journal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978607"/>
              </p:ext>
            </p:extLst>
          </p:nvPr>
        </p:nvGraphicFramePr>
        <p:xfrm>
          <a:off x="228600" y="457201"/>
          <a:ext cx="8915399" cy="6279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391"/>
                <a:gridCol w="7175856"/>
                <a:gridCol w="631179"/>
                <a:gridCol w="788973"/>
              </a:tblGrid>
              <a:tr h="315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Sentence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Letter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Correct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944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Based on the number of females per 100, I can make a </a:t>
                      </a:r>
                      <a:r>
                        <a:rPr lang="en-US" sz="1800" u="sng">
                          <a:effectLst/>
                        </a:rPr>
                        <a:t>prediction</a:t>
                      </a:r>
                      <a:r>
                        <a:rPr lang="en-US" sz="1800">
                          <a:effectLst/>
                        </a:rPr>
                        <a:t> about how the milkweed bug population will change over time. 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E</a:t>
                      </a:r>
                      <a:endParaRPr lang="en-US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944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In class, we </a:t>
                      </a:r>
                      <a:r>
                        <a:rPr lang="en-US" sz="1800" u="sng">
                          <a:effectLst/>
                        </a:rPr>
                        <a:t>carried out</a:t>
                      </a:r>
                      <a:r>
                        <a:rPr lang="en-US" sz="1800">
                          <a:effectLst/>
                        </a:rPr>
                        <a:t> several experiments to see how biotic and abiotic factors will influence population growth of milkweed bugs. 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D</a:t>
                      </a:r>
                      <a:endParaRPr lang="en-US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741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Little </a:t>
                      </a:r>
                      <a:r>
                        <a:rPr lang="en-US" sz="1800" u="sng">
                          <a:effectLst/>
                        </a:rPr>
                        <a:t>amount</a:t>
                      </a:r>
                      <a:r>
                        <a:rPr lang="en-US" sz="1800">
                          <a:effectLst/>
                        </a:rPr>
                        <a:t> of rain over a long period of time will lead to drought. 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A</a:t>
                      </a:r>
                      <a:endParaRPr lang="en-US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944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Species, communities, populations, and ecosystems are all part of the Earth’ </a:t>
                      </a:r>
                      <a:r>
                        <a:rPr lang="en-US" sz="1800" u="sng">
                          <a:effectLst/>
                        </a:rPr>
                        <a:t>biosphere</a:t>
                      </a:r>
                      <a:r>
                        <a:rPr lang="en-US" sz="1800">
                          <a:effectLst/>
                        </a:rPr>
                        <a:t>.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B</a:t>
                      </a:r>
                      <a:endParaRPr lang="en-US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944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The population of milkweed bugs will </a:t>
                      </a:r>
                      <a:r>
                        <a:rPr lang="en-US" sz="1800" u="sng">
                          <a:effectLst/>
                        </a:rPr>
                        <a:t>increase</a:t>
                      </a:r>
                      <a:r>
                        <a:rPr lang="en-US" sz="1800">
                          <a:effectLst/>
                        </a:rPr>
                        <a:t> if they have more space (volume).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C</a:t>
                      </a:r>
                      <a:endParaRPr lang="en-US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741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Sunlight, water, and carbohydrate are the </a:t>
                      </a:r>
                      <a:r>
                        <a:rPr lang="en-US" sz="1800" u="sng">
                          <a:effectLst/>
                        </a:rPr>
                        <a:t>food sources</a:t>
                      </a:r>
                      <a:r>
                        <a:rPr lang="en-US" sz="1800">
                          <a:effectLst/>
                        </a:rPr>
                        <a:t> for plants. 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E</a:t>
                      </a:r>
                      <a:endParaRPr lang="en-US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2145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The bird lives in </a:t>
                      </a:r>
                      <a:r>
                        <a:rPr lang="en-US" sz="1800" u="sng" dirty="0">
                          <a:effectLst/>
                        </a:rPr>
                        <a:t>symbiotic relationship </a:t>
                      </a:r>
                      <a:r>
                        <a:rPr lang="en-US" sz="1800" dirty="0">
                          <a:effectLst/>
                        </a:rPr>
                        <a:t>with the hippopotamus. The bird eats organisms harmful for the hippopotamus; hippopotamus protects the bird from predators.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C</a:t>
                      </a:r>
                      <a:endParaRPr lang="en-US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944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The population of milkweed bugs </a:t>
                      </a:r>
                      <a:r>
                        <a:rPr lang="en-US" sz="1800" u="sng" dirty="0">
                          <a:effectLst/>
                        </a:rPr>
                        <a:t>decreased</a:t>
                      </a:r>
                      <a:r>
                        <a:rPr lang="en-US" sz="1800" dirty="0">
                          <a:effectLst/>
                        </a:rPr>
                        <a:t> when there were fewer eggs (per clutch).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A</a:t>
                      </a:r>
                      <a:endParaRPr lang="en-US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944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We say that a group of organisms at the same position (= place) in a food chain are at the same </a:t>
                      </a:r>
                      <a:r>
                        <a:rPr lang="en-US" sz="1800" u="sng">
                          <a:effectLst/>
                        </a:rPr>
                        <a:t>trophic level</a:t>
                      </a:r>
                      <a:r>
                        <a:rPr lang="en-US" sz="1800">
                          <a:effectLst/>
                        </a:rPr>
                        <a:t>. 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D</a:t>
                      </a:r>
                      <a:endParaRPr lang="en-US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944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With no food, water, and limited space (volume) over a long period of time, organisms may become</a:t>
                      </a:r>
                      <a:r>
                        <a:rPr lang="en-US" sz="1800" u="sng" dirty="0">
                          <a:effectLst/>
                        </a:rPr>
                        <a:t> extinct</a:t>
                      </a:r>
                      <a:r>
                        <a:rPr lang="en-US" sz="1800" dirty="0">
                          <a:effectLst/>
                        </a:rPr>
                        <a:t>.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B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2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5754469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Materials copyrighted by the University of Louisville. Educators are free to use these materials with the proper acknowledgement of source.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30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38100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 </a:t>
            </a:r>
            <a:r>
              <a:rPr lang="en-US" b="1" dirty="0" smtClean="0"/>
              <a:t>food </a:t>
            </a:r>
            <a:r>
              <a:rPr lang="en-US" b="1" dirty="0"/>
              <a:t>source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Draw</a:t>
            </a:r>
            <a:r>
              <a:rPr lang="en-US" dirty="0"/>
              <a:t>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43400" y="1536192"/>
            <a:ext cx="45720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/>
              <a:t>Definition</a:t>
            </a:r>
            <a:r>
              <a:rPr lang="en-US" dirty="0" smtClean="0"/>
              <a:t>: </a:t>
            </a:r>
            <a:r>
              <a:rPr lang="en-US" dirty="0"/>
              <a:t>someone or something that provides food for an organism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886200"/>
            <a:ext cx="347224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47987"/>
            <a:ext cx="4186423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0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38100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extinct</a:t>
            </a:r>
            <a:endParaRPr lang="en-US" b="1" dirty="0"/>
          </a:p>
          <a:p>
            <a:pPr marL="114300" indent="0">
              <a:buNone/>
            </a:pPr>
            <a:r>
              <a:rPr lang="en-US" dirty="0" smtClean="0"/>
              <a:t> </a:t>
            </a:r>
          </a:p>
          <a:p>
            <a:pPr marL="114300" indent="0">
              <a:buNone/>
            </a:pPr>
            <a:endParaRPr lang="en-US" sz="1400" dirty="0" smtClean="0"/>
          </a:p>
          <a:p>
            <a:pPr marL="114300" indent="0">
              <a:buNone/>
            </a:pPr>
            <a:r>
              <a:rPr lang="en-US" dirty="0" smtClean="0"/>
              <a:t>Draw</a:t>
            </a:r>
            <a:r>
              <a:rPr lang="en-US" dirty="0"/>
              <a:t>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43400" y="1536192"/>
            <a:ext cx="45720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/>
              <a:t>Definition</a:t>
            </a:r>
            <a:r>
              <a:rPr lang="en-US" dirty="0" smtClean="0"/>
              <a:t>: </a:t>
            </a:r>
            <a:r>
              <a:rPr lang="en-US" dirty="0"/>
              <a:t>no longer existing 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1"/>
            <a:ext cx="337674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9982"/>
            <a:ext cx="3246614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5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38100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 </a:t>
            </a:r>
            <a:r>
              <a:rPr lang="en-US" b="1" dirty="0" smtClean="0"/>
              <a:t>symbiotic </a:t>
            </a:r>
            <a:r>
              <a:rPr lang="en-US" b="1" dirty="0"/>
              <a:t>relationship</a:t>
            </a:r>
          </a:p>
          <a:p>
            <a:pPr marL="114300" indent="0">
              <a:buNone/>
            </a:pPr>
            <a:endParaRPr lang="en-US" sz="1400" dirty="0" smtClean="0"/>
          </a:p>
          <a:p>
            <a:pPr marL="114300" indent="0">
              <a:buNone/>
            </a:pPr>
            <a:r>
              <a:rPr lang="en-US" dirty="0" smtClean="0"/>
              <a:t>Draw</a:t>
            </a:r>
            <a:r>
              <a:rPr lang="en-US" dirty="0"/>
              <a:t>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43400" y="1536192"/>
            <a:ext cx="45720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/>
              <a:t>Definition</a:t>
            </a:r>
            <a:r>
              <a:rPr lang="en-US" dirty="0" smtClean="0"/>
              <a:t>: </a:t>
            </a:r>
            <a:r>
              <a:rPr lang="en-US" dirty="0"/>
              <a:t>the relationship between two different kinds of living things that live together and depend on each other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581400"/>
            <a:ext cx="401705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856" y="3810000"/>
            <a:ext cx="386541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5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38100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trophic </a:t>
            </a:r>
            <a:r>
              <a:rPr lang="en-US" b="1" dirty="0"/>
              <a:t>level</a:t>
            </a:r>
          </a:p>
          <a:p>
            <a:pPr marL="114300" indent="0">
              <a:buNone/>
            </a:pPr>
            <a:endParaRPr lang="en-US" sz="1100" dirty="0" smtClean="0"/>
          </a:p>
          <a:p>
            <a:pPr marL="114300" indent="0">
              <a:buNone/>
            </a:pPr>
            <a:r>
              <a:rPr lang="en-US" dirty="0" smtClean="0"/>
              <a:t>Draw</a:t>
            </a:r>
            <a:r>
              <a:rPr lang="en-US" dirty="0"/>
              <a:t>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43400" y="1536192"/>
            <a:ext cx="45720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/>
              <a:t>Definition</a:t>
            </a:r>
            <a:r>
              <a:rPr lang="en-US" dirty="0" smtClean="0"/>
              <a:t>: </a:t>
            </a:r>
            <a:r>
              <a:rPr lang="en-US" dirty="0"/>
              <a:t>a role an organism has in energy transfer (a feeding relationship)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85843"/>
            <a:ext cx="446708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66341"/>
            <a:ext cx="3124200" cy="3534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5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38100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biosphere</a:t>
            </a:r>
            <a:endParaRPr lang="en-US" b="1" dirty="0"/>
          </a:p>
          <a:p>
            <a:pPr marL="114300" indent="0">
              <a:buNone/>
            </a:pPr>
            <a:r>
              <a:rPr lang="en-US" dirty="0" smtClean="0"/>
              <a:t> </a:t>
            </a:r>
          </a:p>
          <a:p>
            <a:pPr marL="114300" indent="0">
              <a:buNone/>
            </a:pPr>
            <a:endParaRPr lang="en-US" sz="1400" dirty="0" smtClean="0"/>
          </a:p>
          <a:p>
            <a:pPr marL="114300" indent="0">
              <a:buNone/>
            </a:pPr>
            <a:r>
              <a:rPr lang="en-US" dirty="0" smtClean="0"/>
              <a:t>Draw</a:t>
            </a:r>
            <a:r>
              <a:rPr lang="en-US" dirty="0"/>
              <a:t>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43400" y="1536192"/>
            <a:ext cx="45720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/>
              <a:t>Definition</a:t>
            </a:r>
            <a:r>
              <a:rPr lang="en-US" dirty="0" smtClean="0"/>
              <a:t>: </a:t>
            </a:r>
            <a:r>
              <a:rPr lang="en-US" dirty="0"/>
              <a:t>the part of the Earth in which life can </a:t>
            </a:r>
            <a:r>
              <a:rPr lang="en-US" dirty="0" smtClean="0"/>
              <a:t>exist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196486"/>
              </p:ext>
            </p:extLst>
          </p:nvPr>
        </p:nvGraphicFramePr>
        <p:xfrm>
          <a:off x="5715000" y="3581400"/>
          <a:ext cx="2628900" cy="291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Bitmap Image" r:id="rId4" imgW="3723810" imgH="4123810" progId="Paint.Picture">
                  <p:embed/>
                </p:oleObj>
              </mc:Choice>
              <mc:Fallback>
                <p:oleObj name="Bitmap Image" r:id="rId4" imgW="3723810" imgH="412381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581400"/>
                        <a:ext cx="2628900" cy="291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61084"/>
            <a:ext cx="4499565" cy="293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5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 someone who speaks your language 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Explain your definitions &amp; drawings </a:t>
            </a:r>
            <a:r>
              <a:rPr lang="en-US" sz="2800" b="1" dirty="0" smtClean="0"/>
              <a:t>using your native language</a:t>
            </a:r>
            <a:r>
              <a:rPr lang="en-US" sz="2800" dirty="0" smtClean="0"/>
              <a:t> for the key words of the words: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3000" dirty="0"/>
              <a:t>Food source</a:t>
            </a:r>
          </a:p>
          <a:p>
            <a:r>
              <a:rPr lang="en-US" sz="3000" dirty="0"/>
              <a:t>Extinct</a:t>
            </a:r>
          </a:p>
          <a:p>
            <a:r>
              <a:rPr lang="en-US" sz="3000" dirty="0"/>
              <a:t>Symbiotic relationship</a:t>
            </a:r>
          </a:p>
          <a:p>
            <a:r>
              <a:rPr lang="en-US" sz="3000" dirty="0"/>
              <a:t>Trophic level</a:t>
            </a:r>
          </a:p>
          <a:p>
            <a:r>
              <a:rPr lang="en-US" sz="3000" dirty="0"/>
              <a:t>Biosphere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When back in your sit, mark your level of the word’s understanding with a 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835648"/>
            <a:ext cx="489122" cy="40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67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2672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/>
              <a:t>Term</a:t>
            </a:r>
            <a:r>
              <a:rPr lang="en-US" dirty="0"/>
              <a:t>: </a:t>
            </a:r>
            <a:r>
              <a:rPr lang="en-US" b="1" dirty="0" smtClean="0"/>
              <a:t>number</a:t>
            </a:r>
            <a:r>
              <a:rPr lang="en-US" dirty="0" smtClean="0"/>
              <a:t> (n) </a:t>
            </a:r>
          </a:p>
          <a:p>
            <a:pPr marL="114300" indent="0">
              <a:buNone/>
            </a:pPr>
            <a:endParaRPr lang="en-US" sz="800" dirty="0"/>
          </a:p>
          <a:p>
            <a:pPr marL="114300" indent="0">
              <a:buNone/>
            </a:pPr>
            <a:r>
              <a:rPr lang="en-US" u="sng" dirty="0"/>
              <a:t>Definition</a:t>
            </a:r>
            <a:r>
              <a:rPr lang="en-US" dirty="0"/>
              <a:t>: </a:t>
            </a:r>
            <a:r>
              <a:rPr lang="en-US" dirty="0" smtClean="0"/>
              <a:t>a </a:t>
            </a:r>
            <a:r>
              <a:rPr lang="en-US" dirty="0"/>
              <a:t>quantity of something that can be counted </a:t>
            </a:r>
            <a:r>
              <a:rPr lang="en-US" sz="1400" dirty="0"/>
              <a:t>(such as people, things)</a:t>
            </a:r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dirty="0" smtClean="0"/>
              <a:t>Draw: 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536192"/>
            <a:ext cx="44196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amount</a:t>
            </a:r>
            <a:r>
              <a:rPr lang="en-US" dirty="0"/>
              <a:t> (</a:t>
            </a:r>
            <a:r>
              <a:rPr lang="en-US" dirty="0" smtClean="0"/>
              <a:t>n)</a:t>
            </a:r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</a:t>
            </a:r>
            <a:r>
              <a:rPr lang="en-US" dirty="0"/>
              <a:t>a quantity of something that cannot be counted </a:t>
            </a:r>
            <a:r>
              <a:rPr lang="en-US" sz="1400" dirty="0"/>
              <a:t>(such as information, effort, force)</a:t>
            </a:r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dirty="0" smtClean="0"/>
              <a:t>Draw: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607817"/>
              </p:ext>
            </p:extLst>
          </p:nvPr>
        </p:nvGraphicFramePr>
        <p:xfrm>
          <a:off x="914400" y="4343400"/>
          <a:ext cx="2888226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Bitmap Image" r:id="rId3" imgW="4715533" imgH="3123810" progId="Paint.Picture">
                  <p:embed/>
                </p:oleObj>
              </mc:Choice>
              <mc:Fallback>
                <p:oleObj name="Bitmap Image" r:id="rId3" imgW="4715533" imgH="31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343400"/>
                        <a:ext cx="2888226" cy="1905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681179"/>
              </p:ext>
            </p:extLst>
          </p:nvPr>
        </p:nvGraphicFramePr>
        <p:xfrm>
          <a:off x="6172200" y="3733800"/>
          <a:ext cx="2665356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Bitmap Image" r:id="rId5" imgW="5638095" imgH="5428571" progId="Paint.Picture">
                  <p:embed/>
                </p:oleObj>
              </mc:Choice>
              <mc:Fallback>
                <p:oleObj name="Bitmap Image" r:id="rId5" imgW="5638095" imgH="54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733800"/>
                        <a:ext cx="2665356" cy="2590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9308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664</TotalTime>
  <Words>1210</Words>
  <Application>Microsoft Office PowerPoint</Application>
  <PresentationFormat>On-screen Show (4:3)</PresentationFormat>
  <Paragraphs>313</Paragraphs>
  <Slides>29</Slides>
  <Notes>11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Clarity</vt:lpstr>
      <vt:lpstr>Bitmap Image</vt:lpstr>
      <vt:lpstr>Monday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Meet someone who speaks your language and…</vt:lpstr>
      <vt:lpstr>Key vocabulary of the week</vt:lpstr>
      <vt:lpstr>Key vocabulary of the week</vt:lpstr>
      <vt:lpstr>Key vocabulary of the week</vt:lpstr>
      <vt:lpstr>Key vocabulary of the week</vt:lpstr>
      <vt:lpstr>Meet someone who speaks your language and…</vt:lpstr>
      <vt:lpstr>Picture Match</vt:lpstr>
      <vt:lpstr>At home</vt:lpstr>
      <vt:lpstr>Tuesday</vt:lpstr>
      <vt:lpstr>Charades</vt:lpstr>
      <vt:lpstr>Spelling Pyramid</vt:lpstr>
      <vt:lpstr>At home</vt:lpstr>
      <vt:lpstr>Wednesday</vt:lpstr>
      <vt:lpstr>Card Game</vt:lpstr>
      <vt:lpstr>At home</vt:lpstr>
      <vt:lpstr>Thursday</vt:lpstr>
      <vt:lpstr>Jeopardy: Round 1</vt:lpstr>
      <vt:lpstr>Jeopardy: Round 2</vt:lpstr>
      <vt:lpstr>At home</vt:lpstr>
      <vt:lpstr>Friday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vocabulary of the week</dc:title>
  <dc:creator>Yuliya</dc:creator>
  <cp:lastModifiedBy>McGuffey,Paula F</cp:lastModifiedBy>
  <cp:revision>55</cp:revision>
  <dcterms:created xsi:type="dcterms:W3CDTF">2006-08-16T00:00:00Z</dcterms:created>
  <dcterms:modified xsi:type="dcterms:W3CDTF">2013-08-23T21:53:09Z</dcterms:modified>
</cp:coreProperties>
</file>