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64" r:id="rId2"/>
    <p:sldId id="256" r:id="rId3"/>
    <p:sldId id="288" r:id="rId4"/>
    <p:sldId id="257" r:id="rId5"/>
    <p:sldId id="284" r:id="rId6"/>
    <p:sldId id="285" r:id="rId7"/>
    <p:sldId id="287" r:id="rId8"/>
    <p:sldId id="283" r:id="rId9"/>
    <p:sldId id="265" r:id="rId10"/>
    <p:sldId id="280" r:id="rId11"/>
    <p:sldId id="290" r:id="rId12"/>
    <p:sldId id="291" r:id="rId13"/>
    <p:sldId id="292" r:id="rId14"/>
    <p:sldId id="293" r:id="rId15"/>
    <p:sldId id="277" r:id="rId16"/>
    <p:sldId id="278" r:id="rId17"/>
    <p:sldId id="294" r:id="rId18"/>
    <p:sldId id="271" r:id="rId19"/>
    <p:sldId id="272" r:id="rId20"/>
    <p:sldId id="273" r:id="rId21"/>
    <p:sldId id="295" r:id="rId22"/>
    <p:sldId id="274" r:id="rId23"/>
    <p:sldId id="275" r:id="rId24"/>
    <p:sldId id="29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471" autoAdjust="0"/>
  </p:normalViewPr>
  <p:slideViewPr>
    <p:cSldViewPr>
      <p:cViewPr>
        <p:scale>
          <a:sx n="92" d="100"/>
          <a:sy n="92" d="100"/>
        </p:scale>
        <p:origin x="-216" y="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BB17F-743B-4AD5-B893-DBC9AF554466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BE3F0-B733-49C4-B921-6DAE5BB11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2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i="1" dirty="0" smtClean="0"/>
              <a:t>Other important words</a:t>
            </a:r>
            <a:r>
              <a:rPr lang="en-US" sz="1200" dirty="0" smtClean="0"/>
              <a:t>: ADD</a:t>
            </a:r>
            <a:r>
              <a:rPr lang="en-US" sz="1200" baseline="0" dirty="0" smtClean="0"/>
              <a:t> TO THE MAIN SLIDE?</a:t>
            </a:r>
            <a:endParaRPr lang="en-US" sz="1200" dirty="0" smtClean="0"/>
          </a:p>
          <a:p>
            <a:r>
              <a:rPr lang="en-US" sz="1200" dirty="0" smtClean="0"/>
              <a:t>predation </a:t>
            </a:r>
          </a:p>
          <a:p>
            <a:r>
              <a:rPr lang="en-US" sz="1200" dirty="0" smtClean="0"/>
              <a:t>drought </a:t>
            </a:r>
          </a:p>
          <a:p>
            <a:r>
              <a:rPr lang="en-US" sz="1200" dirty="0" smtClean="0"/>
              <a:t>flood</a:t>
            </a:r>
          </a:p>
          <a:p>
            <a:r>
              <a:rPr lang="en-US" sz="1200" dirty="0" smtClean="0"/>
              <a:t>disease</a:t>
            </a:r>
          </a:p>
          <a:p>
            <a:r>
              <a:rPr lang="en-US" sz="1200" dirty="0" smtClean="0"/>
              <a:t>lack of space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73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Materials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board (1 per 2 students)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Cut-off vocabulary words (1 set per 2 students)</a:t>
            </a:r>
          </a:p>
          <a:p>
            <a:pPr marL="0" lvl="0" indent="0">
              <a:buFont typeface="Arial" pitchFamily="34" charset="0"/>
              <a:buNone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Modeling (a) directions,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(b) how to use the sentence starter, and (c) corrective feedback (re-phrasing student sentences during the whole class review of the picture match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03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Materials for Option 2: 1 cut-out word per 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BE3F0-B733-49C4-B921-6DAE5BB110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1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Direct instruction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Vocabulary journal entries (word </a:t>
            </a:r>
            <a:r>
              <a:rPr lang="en-US" dirty="0"/>
              <a:t>description</a:t>
            </a:r>
            <a:r>
              <a:rPr lang="en-US" dirty="0" smtClean="0"/>
              <a:t>, translation, &amp; drawing)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“Check” the level </a:t>
            </a:r>
            <a:r>
              <a:rPr lang="en-US" dirty="0"/>
              <a:t>of </a:t>
            </a:r>
            <a:r>
              <a:rPr lang="en-US" dirty="0" smtClean="0"/>
              <a:t>word understanding in vocab journal</a:t>
            </a:r>
          </a:p>
        </p:txBody>
      </p:sp>
    </p:spTree>
    <p:extLst>
      <p:ext uri="{BB962C8B-B14F-4D97-AF65-F5344CB8AC3E}">
        <p14:creationId xmlns:p14="http://schemas.microsoft.com/office/powerpoint/2010/main" val="392013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Study the words while thinking about the Movement/Gestures that best describe/represent the word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Biomass</a:t>
            </a:r>
          </a:p>
          <a:p>
            <a:r>
              <a:rPr lang="en-US" dirty="0"/>
              <a:t>Carrying capacity</a:t>
            </a:r>
          </a:p>
          <a:p>
            <a:r>
              <a:rPr lang="en-US" dirty="0"/>
              <a:t>Experiment</a:t>
            </a:r>
          </a:p>
          <a:p>
            <a:r>
              <a:rPr lang="en-US" dirty="0"/>
              <a:t>Nymph</a:t>
            </a:r>
          </a:p>
          <a:p>
            <a:r>
              <a:rPr lang="en-US" dirty="0"/>
              <a:t>Humidity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28600" y="2130552"/>
            <a:ext cx="2368297" cy="4243615"/>
          </a:xfrm>
        </p:spPr>
        <p:txBody>
          <a:bodyPr/>
          <a:lstStyle/>
          <a:p>
            <a:r>
              <a:rPr lang="en-US" sz="2000" dirty="0" smtClean="0"/>
              <a:t>Other important words</a:t>
            </a:r>
          </a:p>
          <a:p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predation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drought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flood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disease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lack of 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861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Charades</a:t>
            </a: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Spelling pyramid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Working with a partner, write </a:t>
            </a:r>
            <a:r>
              <a:rPr lang="en-US" dirty="0" smtClean="0"/>
              <a:t>1-2 </a:t>
            </a:r>
            <a:r>
              <a:rPr lang="en-US" dirty="0"/>
              <a:t>sentences using the words</a:t>
            </a:r>
          </a:p>
        </p:txBody>
      </p:sp>
    </p:spTree>
    <p:extLst>
      <p:ext uri="{BB962C8B-B14F-4D97-AF65-F5344CB8AC3E}">
        <p14:creationId xmlns:p14="http://schemas.microsoft.com/office/powerpoint/2010/main" val="3655438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Charades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your arms, legs, and bodies to show that you know the meaning of the key word.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Option 1</a:t>
            </a:r>
            <a:r>
              <a:rPr lang="en-US" dirty="0"/>
              <a:t>: Teacher calls the words, kids standing next to their desks show what the word means with their hands, motions, body language.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Option 2: </a:t>
            </a:r>
            <a:r>
              <a:rPr lang="en-US" dirty="0"/>
              <a:t>Teacher give a word to each table, the table creates the charade, the class </a:t>
            </a:r>
            <a:r>
              <a:rPr lang="en-US" dirty="0" smtClean="0"/>
              <a:t>guesses.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608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Spelling P</a:t>
            </a:r>
            <a:r>
              <a:rPr lang="en-US" dirty="0" smtClean="0"/>
              <a:t>yramid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Using the example on your hand-out, build the </a:t>
            </a:r>
            <a:r>
              <a:rPr lang="en-US" dirty="0"/>
              <a:t>Spelling </a:t>
            </a:r>
            <a:r>
              <a:rPr lang="en-US" dirty="0" smtClean="0"/>
              <a:t>pyramid for each key word: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dirty="0"/>
              <a:t>Working with a partner, write </a:t>
            </a:r>
            <a:r>
              <a:rPr lang="en-US" dirty="0" smtClean="0"/>
              <a:t>1-2 </a:t>
            </a:r>
            <a:r>
              <a:rPr lang="en-US" dirty="0"/>
              <a:t>sentences using the words from the spelling pyramid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2590800"/>
            <a:ext cx="2667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err="1"/>
              <a:t>Abiotic</a:t>
            </a:r>
            <a:r>
              <a:rPr lang="es-MX" b="1" dirty="0"/>
              <a:t> </a:t>
            </a:r>
            <a:endParaRPr lang="en-US" dirty="0"/>
          </a:p>
          <a:p>
            <a:r>
              <a:rPr lang="es-MX" b="1" dirty="0"/>
              <a:t> </a:t>
            </a:r>
            <a:endParaRPr lang="en-US" dirty="0"/>
          </a:p>
          <a:p>
            <a:r>
              <a:rPr lang="es-MX" b="1" dirty="0"/>
              <a:t>a</a:t>
            </a:r>
            <a:endParaRPr lang="en-US" dirty="0"/>
          </a:p>
          <a:p>
            <a:r>
              <a:rPr lang="es-MX" b="1" dirty="0"/>
              <a:t>ab</a:t>
            </a:r>
            <a:endParaRPr lang="en-US" dirty="0"/>
          </a:p>
          <a:p>
            <a:r>
              <a:rPr lang="es-MX" b="1" dirty="0" err="1"/>
              <a:t>abi</a:t>
            </a:r>
            <a:endParaRPr lang="en-US" dirty="0"/>
          </a:p>
          <a:p>
            <a:r>
              <a:rPr lang="es-MX" b="1" dirty="0" err="1"/>
              <a:t>abio</a:t>
            </a:r>
            <a:endParaRPr lang="en-US" dirty="0"/>
          </a:p>
          <a:p>
            <a:r>
              <a:rPr lang="es-MX" b="1" dirty="0" err="1"/>
              <a:t>abiot</a:t>
            </a:r>
            <a:endParaRPr lang="en-US" dirty="0"/>
          </a:p>
          <a:p>
            <a:r>
              <a:rPr lang="es-MX" b="1" dirty="0" err="1"/>
              <a:t>abioti</a:t>
            </a:r>
            <a:endParaRPr lang="en-US" dirty="0"/>
          </a:p>
          <a:p>
            <a:r>
              <a:rPr lang="es-MX" b="1" dirty="0" err="1" smtClean="0"/>
              <a:t>abiotic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035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Study the word definitions</a:t>
            </a:r>
            <a:endParaRPr lang="en-US" sz="9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Biomass</a:t>
            </a:r>
          </a:p>
          <a:p>
            <a:r>
              <a:rPr lang="en-US" dirty="0"/>
              <a:t>Carrying capacity</a:t>
            </a:r>
          </a:p>
          <a:p>
            <a:r>
              <a:rPr lang="en-US" dirty="0"/>
              <a:t>Experiment</a:t>
            </a:r>
          </a:p>
          <a:p>
            <a:r>
              <a:rPr lang="en-US" dirty="0"/>
              <a:t>Nymph</a:t>
            </a:r>
          </a:p>
          <a:p>
            <a:r>
              <a:rPr lang="en-US" dirty="0"/>
              <a:t>Humidity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28600" y="2130552"/>
            <a:ext cx="2368297" cy="4243615"/>
          </a:xfrm>
        </p:spPr>
        <p:txBody>
          <a:bodyPr/>
          <a:lstStyle/>
          <a:p>
            <a:r>
              <a:rPr lang="en-US" sz="2000" dirty="0" smtClean="0"/>
              <a:t>Other important words</a:t>
            </a:r>
          </a:p>
          <a:p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predation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drought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flood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disease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lack of 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75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Whole class review (tennis ball)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Card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Setp1</a:t>
            </a:r>
            <a:r>
              <a:rPr lang="en-US" dirty="0" smtClean="0"/>
              <a:t>: One person takes a Card </a:t>
            </a:r>
            <a:r>
              <a:rPr lang="en-US" dirty="0"/>
              <a:t>and reads the </a:t>
            </a:r>
            <a:r>
              <a:rPr lang="en-US" dirty="0" smtClean="0"/>
              <a:t>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The first  person who provides the best definition</a:t>
            </a:r>
            <a:r>
              <a:rPr lang="en-US" dirty="0"/>
              <a:t>, description, or an </a:t>
            </a:r>
            <a:r>
              <a:rPr lang="en-US" dirty="0" smtClean="0"/>
              <a:t>example keeps the Card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The Player with the most Cards wins.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96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Teach the words to someone else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Biomass</a:t>
            </a:r>
          </a:p>
          <a:p>
            <a:r>
              <a:rPr lang="en-US" dirty="0"/>
              <a:t>Carrying capacity</a:t>
            </a:r>
          </a:p>
          <a:p>
            <a:r>
              <a:rPr lang="en-US" dirty="0"/>
              <a:t>Experiment</a:t>
            </a:r>
          </a:p>
          <a:p>
            <a:r>
              <a:rPr lang="en-US" dirty="0"/>
              <a:t>Nymph</a:t>
            </a:r>
          </a:p>
          <a:p>
            <a:r>
              <a:rPr lang="en-US" dirty="0"/>
              <a:t>Humidity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28600" y="2130552"/>
            <a:ext cx="2368297" cy="4243615"/>
          </a:xfrm>
        </p:spPr>
        <p:txBody>
          <a:bodyPr/>
          <a:lstStyle/>
          <a:p>
            <a:r>
              <a:rPr lang="en-US" sz="2000" dirty="0" smtClean="0"/>
              <a:t>Other important words</a:t>
            </a:r>
          </a:p>
          <a:p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predation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drought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flood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disease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lack of 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2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“Jeopardy</a:t>
            </a:r>
            <a:r>
              <a:rPr lang="en-US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4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Form 2 teams &amp; select a Host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1 person from each team approaches the host table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</a:t>
            </a:r>
            <a:r>
              <a:rPr lang="en-US" dirty="0"/>
              <a:t>The Host reads 1 word, </a:t>
            </a:r>
            <a:r>
              <a:rPr lang="en-US" dirty="0" smtClean="0"/>
              <a:t>the player who “hits” the Host’s table first, gets to provide a definition. The correct definition gets the team 1 point.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Repeat Steps 2 &amp; 3 with new players fro each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74638"/>
            <a:ext cx="7543800" cy="1143000"/>
          </a:xfrm>
        </p:spPr>
        <p:txBody>
          <a:bodyPr/>
          <a:lstStyle/>
          <a:p>
            <a:pPr algn="ctr"/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1600200"/>
            <a:ext cx="7543800" cy="4525963"/>
          </a:xfrm>
        </p:spPr>
        <p:txBody>
          <a:bodyPr>
            <a:normAutofit/>
          </a:bodyPr>
          <a:lstStyle/>
          <a:p>
            <a:r>
              <a:rPr lang="en-US" sz="3600" dirty="0"/>
              <a:t>Biomass</a:t>
            </a:r>
          </a:p>
          <a:p>
            <a:r>
              <a:rPr lang="en-US" sz="3600" dirty="0" smtClean="0"/>
              <a:t>Carrying </a:t>
            </a:r>
            <a:r>
              <a:rPr lang="en-US" sz="3600" dirty="0"/>
              <a:t>capacity</a:t>
            </a:r>
          </a:p>
          <a:p>
            <a:r>
              <a:rPr lang="en-US" sz="3600" dirty="0" smtClean="0"/>
              <a:t>Experiment</a:t>
            </a:r>
            <a:endParaRPr lang="en-US" sz="3600" dirty="0"/>
          </a:p>
          <a:p>
            <a:r>
              <a:rPr lang="en-US" sz="3600" dirty="0" smtClean="0"/>
              <a:t>Nymph</a:t>
            </a:r>
            <a:endParaRPr lang="en-US" sz="3600" dirty="0"/>
          </a:p>
          <a:p>
            <a:r>
              <a:rPr lang="en-US" sz="3600" dirty="0" smtClean="0"/>
              <a:t>Humidity</a:t>
            </a:r>
          </a:p>
          <a:p>
            <a:endParaRPr lang="en-US" sz="3600" dirty="0"/>
          </a:p>
          <a:p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009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Jeopardy: </a:t>
            </a:r>
            <a:r>
              <a:rPr lang="en-US" dirty="0"/>
              <a:t>Round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Each team gets a set of 4 key words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 The teams develop and write sentences with the 4 words on blank sentence strips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Each sentence that is accurate gets the team </a:t>
            </a:r>
            <a:r>
              <a:rPr lang="en-US" dirty="0"/>
              <a:t>2 points (</a:t>
            </a:r>
            <a:r>
              <a:rPr lang="en-US" b="1" dirty="0"/>
              <a:t>1 pt. science </a:t>
            </a:r>
            <a:r>
              <a:rPr lang="en-US" dirty="0"/>
              <a:t>+ </a:t>
            </a:r>
            <a:r>
              <a:rPr lang="en-US" b="1" dirty="0"/>
              <a:t>1pt. English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The team with the most points from Rounds 1 &amp; 2 wins.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home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Get ready for the quiz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Biomass</a:t>
            </a:r>
          </a:p>
          <a:p>
            <a:r>
              <a:rPr lang="en-US" dirty="0"/>
              <a:t>Carrying capacity</a:t>
            </a:r>
          </a:p>
          <a:p>
            <a:r>
              <a:rPr lang="en-US" dirty="0"/>
              <a:t>Experiment</a:t>
            </a:r>
          </a:p>
          <a:p>
            <a:r>
              <a:rPr lang="en-US" dirty="0"/>
              <a:t>Nymph</a:t>
            </a:r>
          </a:p>
          <a:p>
            <a:r>
              <a:rPr lang="en-US" dirty="0"/>
              <a:t>Humidity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sz="80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28600" y="2130552"/>
            <a:ext cx="2368297" cy="4243615"/>
          </a:xfrm>
        </p:spPr>
        <p:txBody>
          <a:bodyPr/>
          <a:lstStyle/>
          <a:p>
            <a:r>
              <a:rPr lang="en-US" sz="2000" dirty="0" smtClean="0"/>
              <a:t>Other important words</a:t>
            </a:r>
          </a:p>
          <a:p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predation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drought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flood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disease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lack of 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640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Quiz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“Square</a:t>
            </a:r>
            <a:r>
              <a:rPr lang="en-US" dirty="0"/>
              <a:t>” the level of word understanding </a:t>
            </a:r>
            <a:r>
              <a:rPr lang="en-US" dirty="0" smtClean="0"/>
              <a:t>(1- 4</a:t>
            </a:r>
            <a:r>
              <a:rPr lang="en-US" dirty="0"/>
              <a:t>) in vocab journal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569409"/>
              </p:ext>
            </p:extLst>
          </p:nvPr>
        </p:nvGraphicFramePr>
        <p:xfrm>
          <a:off x="228600" y="609602"/>
          <a:ext cx="8458200" cy="62182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012"/>
                <a:gridCol w="6687808"/>
                <a:gridCol w="686008"/>
                <a:gridCol w="781372"/>
              </a:tblGrid>
              <a:tr h="2285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#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Sentence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Letter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Correct</a:t>
                      </a:r>
                      <a:endParaRPr lang="en-US" sz="11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0560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 river in </a:t>
                      </a:r>
                      <a:r>
                        <a:rPr lang="en-US" sz="2000" u="sng" dirty="0">
                          <a:effectLst/>
                        </a:rPr>
                        <a:t>flood</a:t>
                      </a:r>
                      <a:r>
                        <a:rPr lang="en-US" sz="2000" dirty="0">
                          <a:effectLst/>
                        </a:rPr>
                        <a:t> has so much </a:t>
                      </a:r>
                      <a:r>
                        <a:rPr lang="en-US" sz="2000">
                          <a:effectLst/>
                        </a:rPr>
                        <a:t>water </a:t>
                      </a:r>
                      <a:r>
                        <a:rPr lang="en-US" sz="2000" smtClean="0">
                          <a:effectLst/>
                        </a:rPr>
                        <a:t>that </a:t>
                      </a:r>
                      <a:r>
                        <a:rPr lang="en-US" sz="2000" dirty="0">
                          <a:effectLst/>
                        </a:rPr>
                        <a:t>it may flow over and cover the </a:t>
                      </a:r>
                      <a:r>
                        <a:rPr lang="en-US" sz="2000" dirty="0" smtClean="0">
                          <a:effectLst/>
                        </a:rPr>
                        <a:t>land.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E</a:t>
                      </a:r>
                      <a:endParaRPr lang="en-US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0560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 spring, when the insect </a:t>
                      </a:r>
                      <a:r>
                        <a:rPr lang="en-US" sz="2000" u="sng">
                          <a:effectLst/>
                        </a:rPr>
                        <a:t>biomass</a:t>
                      </a:r>
                      <a:r>
                        <a:rPr lang="en-US" sz="2000">
                          <a:effectLst/>
                        </a:rPr>
                        <a:t> increases, birds begin to breed (= lay eggs).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A</a:t>
                      </a:r>
                      <a:endParaRPr lang="en-US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0560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The number of animals that an environment can support with enough food, space, and water is called </a:t>
                      </a:r>
                      <a:r>
                        <a:rPr lang="en-US" sz="2000" u="sng">
                          <a:effectLst/>
                        </a:rPr>
                        <a:t>carrying capacity</a:t>
                      </a:r>
                      <a:r>
                        <a:rPr lang="en-US" sz="2000">
                          <a:effectLst/>
                        </a:rPr>
                        <a:t>.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B</a:t>
                      </a:r>
                      <a:endParaRPr lang="en-US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4251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The </a:t>
                      </a:r>
                      <a:r>
                        <a:rPr lang="en-US" sz="2000" u="sng">
                          <a:effectLst/>
                        </a:rPr>
                        <a:t>nymph</a:t>
                      </a:r>
                      <a:r>
                        <a:rPr lang="en-US" sz="2000">
                          <a:effectLst/>
                        </a:rPr>
                        <a:t> looks like a smaller version of the adult insect.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G</a:t>
                      </a:r>
                      <a:endParaRPr lang="en-US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0560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This summer was to hot and dry. The plants in the garden did not survive the </a:t>
                      </a:r>
                      <a:r>
                        <a:rPr lang="en-US" sz="2000" u="sng">
                          <a:effectLst/>
                        </a:rPr>
                        <a:t>drought</a:t>
                      </a:r>
                      <a:r>
                        <a:rPr lang="en-US" sz="2000">
                          <a:effectLst/>
                        </a:rPr>
                        <a:t>.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C</a:t>
                      </a:r>
                      <a:endParaRPr lang="en-US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0560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 learn about limiting factors we did an </a:t>
                      </a:r>
                      <a:r>
                        <a:rPr lang="en-US" sz="2000" u="sng">
                          <a:effectLst/>
                        </a:rPr>
                        <a:t>experiment</a:t>
                      </a:r>
                      <a:r>
                        <a:rPr lang="en-US" sz="2000">
                          <a:effectLst/>
                        </a:rPr>
                        <a:t> with milkweed bugs. 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D</a:t>
                      </a:r>
                      <a:endParaRPr lang="en-US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9862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When lions kill and eat small animals it is an example of </a:t>
                      </a:r>
                      <a:r>
                        <a:rPr lang="en-US" sz="2000" u="sng">
                          <a:effectLst/>
                        </a:rPr>
                        <a:t>predation.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H</a:t>
                      </a:r>
                      <a:endParaRPr lang="en-US" sz="16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0560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When there is too much water vapor in the air, we say there is high </a:t>
                      </a:r>
                      <a:r>
                        <a:rPr lang="en-US" sz="2000" u="sng">
                          <a:effectLst/>
                        </a:rPr>
                        <a:t>humidity</a:t>
                      </a:r>
                      <a:r>
                        <a:rPr lang="en-US" sz="2000">
                          <a:effectLst/>
                        </a:rPr>
                        <a:t>. </a:t>
                      </a:r>
                      <a:endParaRPr lang="en-US" sz="16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F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2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22" y="6059269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© Materials copyrighted by the University of Louisville. </a:t>
            </a:r>
            <a:endParaRPr lang="en-US" dirty="0" smtClean="0"/>
          </a:p>
          <a:p>
            <a:r>
              <a:rPr lang="en-US" dirty="0" smtClean="0"/>
              <a:t>Educators </a:t>
            </a:r>
            <a:r>
              <a:rPr lang="en-US" dirty="0"/>
              <a:t>are free to use these materials with the proper acknowledgement of source.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92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38100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biomass </a:t>
            </a:r>
            <a:r>
              <a:rPr lang="en-US" dirty="0"/>
              <a:t>(n) </a:t>
            </a:r>
            <a:endParaRPr lang="en-US" dirty="0" smtClean="0"/>
          </a:p>
          <a:p>
            <a:pPr marL="114300" indent="0">
              <a:buNone/>
            </a:pPr>
            <a:endParaRPr lang="en-US" sz="1400" dirty="0" smtClean="0"/>
          </a:p>
          <a:p>
            <a:pPr marL="114300" indent="0">
              <a:buNone/>
            </a:pPr>
            <a:r>
              <a:rPr lang="en-US" dirty="0" smtClean="0"/>
              <a:t>Draw</a:t>
            </a:r>
            <a:r>
              <a:rPr lang="en-US" dirty="0"/>
              <a:t>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43400" y="1536192"/>
            <a:ext cx="45720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/>
              <a:t>Definition</a:t>
            </a:r>
            <a:r>
              <a:rPr lang="en-US" dirty="0"/>
              <a:t>: the total organic (biotic) matter in an ecosystem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890238"/>
              </p:ext>
            </p:extLst>
          </p:nvPr>
        </p:nvGraphicFramePr>
        <p:xfrm>
          <a:off x="4724400" y="3429000"/>
          <a:ext cx="3589876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Bitmap Image" r:id="rId4" imgW="4952880" imgH="3209760" progId="Paint.Picture">
                  <p:embed/>
                </p:oleObj>
              </mc:Choice>
              <mc:Fallback>
                <p:oleObj name="Bitmap Image" r:id="rId4" imgW="4952880" imgH="320976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429000"/>
                        <a:ext cx="3589876" cy="2286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155048"/>
              </p:ext>
            </p:extLst>
          </p:nvPr>
        </p:nvGraphicFramePr>
        <p:xfrm>
          <a:off x="152400" y="2971800"/>
          <a:ext cx="4203887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Bitmap Image" r:id="rId6" imgW="3828571" imgH="2838846" progId="Paint.Picture">
                  <p:embed/>
                </p:oleObj>
              </mc:Choice>
              <mc:Fallback>
                <p:oleObj name="Bitmap Image" r:id="rId6" imgW="3828571" imgH="283884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971800"/>
                        <a:ext cx="4203887" cy="3124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409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carrying capacity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Draw</a:t>
            </a:r>
            <a:r>
              <a:rPr lang="en-US" dirty="0"/>
              <a:t>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371600"/>
            <a:ext cx="3962400" cy="4754880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the </a:t>
            </a:r>
            <a:r>
              <a:rPr lang="en-US" dirty="0"/>
              <a:t>biggest population that an  environment can support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366786"/>
              </p:ext>
            </p:extLst>
          </p:nvPr>
        </p:nvGraphicFramePr>
        <p:xfrm>
          <a:off x="304800" y="3352801"/>
          <a:ext cx="8229600" cy="33994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8385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10" marR="6081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10" marR="6081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4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Actual growth 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10" marR="6081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Theoretical (unlimited) growth</a:t>
                      </a:r>
                      <a:endParaRPr lang="en-US" sz="1200" b="1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0810" marR="6081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432526"/>
              </p:ext>
            </p:extLst>
          </p:nvPr>
        </p:nvGraphicFramePr>
        <p:xfrm>
          <a:off x="4737100" y="3538750"/>
          <a:ext cx="3276600" cy="2523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Bitmap Image" r:id="rId4" imgW="2523810" imgH="1886213" progId="Paint.Picture">
                  <p:embed/>
                </p:oleObj>
              </mc:Choice>
              <mc:Fallback>
                <p:oleObj name="Bitmap Image" r:id="rId4" imgW="2523810" imgH="1886213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3538750"/>
                        <a:ext cx="3276600" cy="25236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16048"/>
              </p:ext>
            </p:extLst>
          </p:nvPr>
        </p:nvGraphicFramePr>
        <p:xfrm>
          <a:off x="534374" y="3491115"/>
          <a:ext cx="1738926" cy="2542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Bitmap Image" r:id="rId6" imgW="2457143" imgH="4229690" progId="Paint.Picture">
                  <p:embed/>
                </p:oleObj>
              </mc:Choice>
              <mc:Fallback>
                <p:oleObj name="Bitmap Image" r:id="rId6" imgW="2457143" imgH="4229690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74" y="3491115"/>
                        <a:ext cx="1738926" cy="25427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2590800" y="4229100"/>
            <a:ext cx="1752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lvl="0"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en-US" sz="2800" dirty="0">
                <a:solidFill>
                  <a:srgbClr val="292934"/>
                </a:solidFill>
              </a:rPr>
              <a:t>carrying capacity</a:t>
            </a:r>
          </a:p>
        </p:txBody>
      </p:sp>
      <p:sp>
        <p:nvSpPr>
          <p:cNvPr id="24" name="Left Arrow 23"/>
          <p:cNvSpPr/>
          <p:nvPr/>
        </p:nvSpPr>
        <p:spPr>
          <a:xfrm>
            <a:off x="2120900" y="4648200"/>
            <a:ext cx="457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2133600"/>
            <a:ext cx="1143000" cy="111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9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/>
              <a:t>: experiment</a:t>
            </a: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/>
              <a:t>: </a:t>
            </a:r>
            <a:r>
              <a:rPr lang="en-US" dirty="0" smtClean="0"/>
              <a:t>a </a:t>
            </a:r>
            <a:r>
              <a:rPr lang="en-US" dirty="0"/>
              <a:t>scientific test </a:t>
            </a:r>
            <a:r>
              <a:rPr lang="en-US" dirty="0" smtClean="0"/>
              <a:t>to </a:t>
            </a:r>
            <a:r>
              <a:rPr lang="en-US" dirty="0"/>
              <a:t>learn about </a:t>
            </a:r>
            <a:r>
              <a:rPr lang="en-US" dirty="0" smtClean="0"/>
              <a:t>something </a:t>
            </a:r>
            <a:r>
              <a:rPr lang="en-US" sz="2400" dirty="0"/>
              <a:t>(you perform some actions and observe their effects) 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640392"/>
              </p:ext>
            </p:extLst>
          </p:nvPr>
        </p:nvGraphicFramePr>
        <p:xfrm>
          <a:off x="990600" y="4495800"/>
          <a:ext cx="2743200" cy="183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Bitmap Image" r:id="rId4" imgW="3486637" imgH="2324424" progId="Paint.Picture">
                  <p:embed/>
                </p:oleObj>
              </mc:Choice>
              <mc:Fallback>
                <p:oleObj name="Bitmap Image" r:id="rId4" imgW="3486637" imgH="232442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495800"/>
                        <a:ext cx="2743200" cy="1836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09800"/>
            <a:ext cx="2879194" cy="392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94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nymph </a:t>
            </a:r>
            <a:r>
              <a:rPr lang="en-US" dirty="0"/>
              <a:t>(n)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</a:t>
            </a:r>
            <a:r>
              <a:rPr lang="en-US" dirty="0"/>
              <a:t>a young insect; it has almost the same form as the adult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795279"/>
              </p:ext>
            </p:extLst>
          </p:nvPr>
        </p:nvGraphicFramePr>
        <p:xfrm>
          <a:off x="4572000" y="2286000"/>
          <a:ext cx="392393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Bitmap Image" r:id="rId4" imgW="5315692" imgH="5342857" progId="Paint.Picture">
                  <p:embed/>
                </p:oleObj>
              </mc:Choice>
              <mc:Fallback>
                <p:oleObj name="Bitmap Image" r:id="rId4" imgW="5315692" imgH="534285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286000"/>
                        <a:ext cx="3923930" cy="3962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13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vocabulary of the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36192"/>
            <a:ext cx="44958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u="sng" dirty="0" smtClean="0"/>
              <a:t>Term</a:t>
            </a:r>
            <a:r>
              <a:rPr lang="en-US" dirty="0" smtClean="0"/>
              <a:t>: </a:t>
            </a:r>
            <a:r>
              <a:rPr lang="en-US" b="1" dirty="0"/>
              <a:t>humidity </a:t>
            </a:r>
            <a:r>
              <a:rPr lang="en-US" dirty="0"/>
              <a:t>(n)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</a:t>
            </a:r>
            <a:r>
              <a:rPr lang="en-US" dirty="0"/>
              <a:t>the amount of moisture (water vapor) in the air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36192"/>
            <a:ext cx="3200400" cy="4590288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Draw: 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150361"/>
              </p:ext>
            </p:extLst>
          </p:nvPr>
        </p:nvGraphicFramePr>
        <p:xfrm>
          <a:off x="5257800" y="3429000"/>
          <a:ext cx="3124200" cy="2797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Bitmap Image" r:id="rId4" imgW="2676899" imgH="2409524" progId="Paint.Picture">
                  <p:embed/>
                </p:oleObj>
              </mc:Choice>
              <mc:Fallback>
                <p:oleObj name="Bitmap Image" r:id="rId4" imgW="2676899" imgH="240952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429000"/>
                        <a:ext cx="3124200" cy="27972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682204"/>
              </p:ext>
            </p:extLst>
          </p:nvPr>
        </p:nvGraphicFramePr>
        <p:xfrm>
          <a:off x="6858000" y="1371600"/>
          <a:ext cx="1524000" cy="1564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Bitmap Image" r:id="rId6" imgW="3067478" imgH="3153215" progId="Paint.Picture">
                  <p:embed/>
                </p:oleObj>
              </mc:Choice>
              <mc:Fallback>
                <p:oleObj name="Bitmap Image" r:id="rId6" imgW="3067478" imgH="315321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371600"/>
                        <a:ext cx="1524000" cy="15648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86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 someone who speaks your language and…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Explain your definitions &amp; drawings </a:t>
            </a:r>
            <a:r>
              <a:rPr lang="en-US" sz="2800" b="1" dirty="0" smtClean="0"/>
              <a:t>using your native language</a:t>
            </a:r>
            <a:r>
              <a:rPr lang="en-US" sz="2800" dirty="0" smtClean="0"/>
              <a:t> for the key words of the words:</a:t>
            </a:r>
          </a:p>
          <a:p>
            <a:pPr marL="0" indent="0">
              <a:buNone/>
            </a:pPr>
            <a:endParaRPr lang="en-US" sz="2600" dirty="0" smtClean="0"/>
          </a:p>
          <a:p>
            <a:pPr lvl="1"/>
            <a:r>
              <a:rPr lang="en-US" sz="2800" dirty="0"/>
              <a:t>Biomass</a:t>
            </a:r>
          </a:p>
          <a:p>
            <a:pPr lvl="1"/>
            <a:r>
              <a:rPr lang="en-US" sz="2800" dirty="0" smtClean="0"/>
              <a:t>Carrying </a:t>
            </a:r>
            <a:r>
              <a:rPr lang="en-US" sz="2800" dirty="0"/>
              <a:t>capacity</a:t>
            </a:r>
          </a:p>
          <a:p>
            <a:pPr lvl="1"/>
            <a:r>
              <a:rPr lang="en-US" sz="2800" dirty="0"/>
              <a:t>Experiment</a:t>
            </a:r>
          </a:p>
          <a:p>
            <a:pPr lvl="1"/>
            <a:r>
              <a:rPr lang="en-US" sz="2800" dirty="0" smtClean="0"/>
              <a:t>Nymph</a:t>
            </a:r>
            <a:endParaRPr lang="en-US" sz="2800" dirty="0"/>
          </a:p>
          <a:p>
            <a:pPr lvl="1"/>
            <a:r>
              <a:rPr lang="en-US" sz="2800" dirty="0" smtClean="0"/>
              <a:t>Humidity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When back in your sit, mark your level of the word’s understanding with a 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835648"/>
            <a:ext cx="489122" cy="40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67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Step 1</a:t>
            </a:r>
            <a:r>
              <a:rPr lang="en-US" dirty="0" smtClean="0"/>
              <a:t>: Take the words out from the envelop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2</a:t>
            </a:r>
            <a:r>
              <a:rPr lang="en-US" dirty="0" smtClean="0"/>
              <a:t>: Read the words out loud &amp; think about images that describe the words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3</a:t>
            </a:r>
            <a:r>
              <a:rPr lang="en-US" dirty="0" smtClean="0"/>
              <a:t>: Match the words &amp; the pictures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u="sng" dirty="0" smtClean="0"/>
              <a:t>Step 4</a:t>
            </a:r>
            <a:r>
              <a:rPr lang="en-US" dirty="0" smtClean="0"/>
              <a:t>: Explain your match using the sentence starter below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i="1" dirty="0" smtClean="0"/>
              <a:t>I chose this picture because the word shows 	___________</a:t>
            </a:r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					is    	___________</a:t>
            </a:r>
          </a:p>
          <a:p>
            <a:pPr marL="0" indent="0">
              <a:buNone/>
            </a:pPr>
            <a:r>
              <a:rPr lang="en-US" b="1" i="1" dirty="0"/>
              <a:t>	</a:t>
            </a:r>
            <a:r>
              <a:rPr lang="en-US" b="1" i="1" dirty="0" smtClean="0"/>
              <a:t>	</a:t>
            </a:r>
            <a:r>
              <a:rPr lang="en-US" sz="2000" b="1" i="1" dirty="0"/>
              <a:t>					</a:t>
            </a:r>
            <a:r>
              <a:rPr lang="en-US" sz="2000" b="1" i="1" dirty="0" smtClean="0"/>
              <a:t>an </a:t>
            </a:r>
            <a:r>
              <a:rPr lang="en-US" sz="2000" b="1" i="1" dirty="0"/>
              <a:t>example of…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something </a:t>
            </a:r>
            <a:r>
              <a:rPr lang="en-US" sz="2000" b="1" i="1" dirty="0"/>
              <a:t>that …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an </a:t>
            </a:r>
            <a:r>
              <a:rPr lang="en-US" sz="2000" b="1" i="1" dirty="0"/>
              <a:t>object that… </a:t>
            </a:r>
          </a:p>
          <a:p>
            <a:pPr marL="1737360" lvl="8" indent="0">
              <a:buNone/>
            </a:pPr>
            <a:r>
              <a:rPr lang="en-US" sz="2000" b="1" i="1" dirty="0" smtClean="0"/>
              <a:t>						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422</TotalTime>
  <Words>983</Words>
  <Application>Microsoft Office PowerPoint</Application>
  <PresentationFormat>On-screen Show (4:3)</PresentationFormat>
  <Paragraphs>242</Paragraphs>
  <Slides>24</Slides>
  <Notes>9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Clarity</vt:lpstr>
      <vt:lpstr>Bitmap Image</vt:lpstr>
      <vt:lpstr>Monday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Key vocabulary of the week</vt:lpstr>
      <vt:lpstr>Meet someone who speaks your language and…</vt:lpstr>
      <vt:lpstr>Picture Match</vt:lpstr>
      <vt:lpstr>At home</vt:lpstr>
      <vt:lpstr>Tuesday</vt:lpstr>
      <vt:lpstr>Charades</vt:lpstr>
      <vt:lpstr>Spelling Pyramid</vt:lpstr>
      <vt:lpstr>At home</vt:lpstr>
      <vt:lpstr>Wednesday</vt:lpstr>
      <vt:lpstr>Card Game</vt:lpstr>
      <vt:lpstr>At home</vt:lpstr>
      <vt:lpstr>Thursday</vt:lpstr>
      <vt:lpstr>Jeopardy: Round 1</vt:lpstr>
      <vt:lpstr>Jeopardy: Round 2</vt:lpstr>
      <vt:lpstr>At home</vt:lpstr>
      <vt:lpstr>Friday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vocabulary of the week</dc:title>
  <dc:creator>Yuliya</dc:creator>
  <cp:lastModifiedBy>McGuffey,Paula F</cp:lastModifiedBy>
  <cp:revision>48</cp:revision>
  <dcterms:created xsi:type="dcterms:W3CDTF">2006-08-16T00:00:00Z</dcterms:created>
  <dcterms:modified xsi:type="dcterms:W3CDTF">2013-08-23T21:51:17Z</dcterms:modified>
</cp:coreProperties>
</file>