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4" r:id="rId2"/>
    <p:sldId id="256" r:id="rId3"/>
    <p:sldId id="257" r:id="rId4"/>
    <p:sldId id="288" r:id="rId5"/>
    <p:sldId id="261" r:id="rId6"/>
    <p:sldId id="290" r:id="rId7"/>
    <p:sldId id="287" r:id="rId8"/>
    <p:sldId id="289" r:id="rId9"/>
    <p:sldId id="283" r:id="rId10"/>
    <p:sldId id="280" r:id="rId11"/>
    <p:sldId id="276" r:id="rId12"/>
    <p:sldId id="265" r:id="rId13"/>
    <p:sldId id="281" r:id="rId14"/>
    <p:sldId id="277" r:id="rId15"/>
    <p:sldId id="284" r:id="rId16"/>
    <p:sldId id="282" r:id="rId17"/>
    <p:sldId id="271" r:id="rId18"/>
    <p:sldId id="285" r:id="rId19"/>
    <p:sldId id="272" r:id="rId20"/>
    <p:sldId id="273" r:id="rId21"/>
    <p:sldId id="279" r:id="rId22"/>
    <p:sldId id="291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00" autoAdjust="0"/>
  </p:normalViewPr>
  <p:slideViewPr>
    <p:cSldViewPr>
      <p:cViewPr>
        <p:scale>
          <a:sx n="92" d="100"/>
          <a:sy n="92" d="100"/>
        </p:scale>
        <p:origin x="-21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hl=en&amp;biw=1241&amp;bih=584&amp;tbm=isch&amp;tbnid=mHQhyyP7y4hQzM:&amp;imgrefurl=http://home.hiwaay.net/~krcool/Astro/moon/moontides/&amp;docid=w8uf6XZxOlMRAM&amp;imgurl=http://home.hiwaay.net/~krcool/Astro/moon/moontides/TideAni.gif&amp;w=468&amp;h=349&amp;ei=EPV2UdrkG4fP2QWfmoCoDA&amp;zoom=1&amp;ved=1t:3588,r:8,s:0,i:173&amp;iact=rc&amp;dur=517&amp;page=1&amp;tbnh=182&amp;tbnw=244&amp;start=0&amp;ndsp=12&amp;tx=112&amp;ty=12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entrifugal&amp;hl=en&amp;source=lnms&amp;tbm=isch&amp;sa=X&amp;ei=OU93UZHpOYOm2gX5yYDABA&amp;ved=0CAcQ_AUoAQ&amp;biw=1241&amp;bih=584#imgrc=wTo8HHse6s9t9M%3A%3BKw0CkyV99Wr4iM%3Bhttp%253A%252F%252Fwww.simerics.com%252Fanimation%252Fcentrifugal_pre_ani.gif%3Bhttp%253A%252F%252Fwww.simerics.com%252Fgallery_centrifugal_pump%3B280%3B27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6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google.com/imgres?hl=en&amp;biw=1241&amp;bih=584&amp;tbm=isch&amp;tbnid=mHQhyyP7y4hQzM:&amp;imgrefurl=http://home.hiwaay.net/~krcool/Astro/moon/moontides/&amp;docid=w8uf6XZxOlMRAM&amp;imgurl=http://home.hiwaay.net/~krcool/Astro/moon/moontides/TideAni.gif&amp;w=468&amp;h=349&amp;ei=EPV2UdrkG4fP2QWfmoCoDA&amp;zoom=1&amp;ved=1t:3588,r:8,s:0,i:173&amp;iact=rc&amp;dur=517&amp;page=1&amp;tbnh=182&amp;tbnw=244&amp;start=0&amp;ndsp=12&amp;tx=112&amp;ty=121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9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ogle.com/search?q=Centrifugal&amp;hl=en&amp;source=lnms&amp;tbm=isch&amp;sa=X&amp;ei=OU93UZHpOYOm2gX5yYDABA&amp;ved=0CAcQ_AUoAQ&amp;biw=1241&amp;bih=584#imgrc=wTo8HHse6s9t9M%3A%3BKw0CkyV99Wr4iM%3Bhttp%253A%252F%252Fwww.simerics.com%252Fanimation%252Fcentrifugal_pre_ani.gif%3Bhttp%253A%252F%252Fwww.simerics.com%252Fgallery_centrifugal_pump%3B280%3B270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“Circle</a:t>
            </a:r>
            <a:r>
              <a:rPr lang="en-US" dirty="0"/>
              <a:t>” </a:t>
            </a:r>
            <a:r>
              <a:rPr lang="en-US" dirty="0" smtClean="0"/>
              <a:t>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envelope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 smtClean="0"/>
              <a:t>Solar </a:t>
            </a:r>
            <a:r>
              <a:rPr lang="en-US" sz="3600" b="1" dirty="0"/>
              <a:t>(Lunar</a:t>
            </a:r>
            <a:r>
              <a:rPr lang="en-US" sz="3600" b="1" dirty="0" smtClean="0"/>
              <a:t>) Eclipse </a:t>
            </a:r>
          </a:p>
          <a:p>
            <a:r>
              <a:rPr lang="en-US" sz="3600" b="1" dirty="0" smtClean="0"/>
              <a:t>Wane</a:t>
            </a:r>
            <a:endParaRPr lang="en-US" sz="3600" dirty="0"/>
          </a:p>
          <a:p>
            <a:r>
              <a:rPr lang="en-US" sz="3600" b="1" dirty="0"/>
              <a:t>Wax</a:t>
            </a:r>
            <a:endParaRPr lang="en-US" sz="3600" dirty="0"/>
          </a:p>
          <a:p>
            <a:r>
              <a:rPr lang="en-US" sz="3600" b="1" dirty="0" smtClean="0"/>
              <a:t>Crescent</a:t>
            </a:r>
          </a:p>
          <a:p>
            <a:r>
              <a:rPr lang="en-US" sz="3600" b="1" dirty="0"/>
              <a:t>Phase</a:t>
            </a:r>
            <a:endParaRPr lang="en-US" sz="3600" dirty="0"/>
          </a:p>
          <a:p>
            <a:r>
              <a:rPr lang="en-US" sz="3600" b="1" dirty="0"/>
              <a:t>Tide</a:t>
            </a:r>
            <a:endParaRPr lang="en-US" sz="3600" dirty="0"/>
          </a:p>
          <a:p>
            <a:r>
              <a:rPr lang="en-US" sz="3600" b="1" dirty="0"/>
              <a:t>Centrifugal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Review</a:t>
            </a:r>
            <a:r>
              <a:rPr lang="en-US" sz="3600" dirty="0"/>
              <a:t>:</a:t>
            </a:r>
          </a:p>
          <a:p>
            <a:r>
              <a:rPr lang="en-US" sz="3600" dirty="0"/>
              <a:t> </a:t>
            </a:r>
            <a:r>
              <a:rPr lang="en-US" sz="3600" b="1" dirty="0" smtClean="0"/>
              <a:t>Mass</a:t>
            </a:r>
            <a:endParaRPr lang="en-US" sz="3600" dirty="0"/>
          </a:p>
          <a:p>
            <a:r>
              <a:rPr lang="en-US" sz="3600" b="1" dirty="0"/>
              <a:t>Inertia</a:t>
            </a:r>
            <a:endParaRPr lang="en-US" sz="3600" dirty="0"/>
          </a:p>
          <a:p>
            <a:r>
              <a:rPr lang="en-US" sz="3600" b="1" dirty="0"/>
              <a:t>Law of Universal </a:t>
            </a:r>
            <a:r>
              <a:rPr lang="en-US" sz="3600" b="1" dirty="0" smtClean="0"/>
              <a:t>Gravitation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38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7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113" y="1412667"/>
            <a:ext cx="3810000" cy="526501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solar</a:t>
            </a:r>
            <a:r>
              <a:rPr lang="en-US" dirty="0" smtClean="0"/>
              <a:t> </a:t>
            </a:r>
            <a:r>
              <a:rPr lang="en-US" b="1" dirty="0" smtClean="0"/>
              <a:t>eclipse </a:t>
            </a:r>
            <a:endParaRPr lang="en-US" dirty="0" smtClean="0"/>
          </a:p>
          <a:p>
            <a:pPr marL="114300" indent="0">
              <a:buNone/>
            </a:pPr>
            <a:endParaRPr lang="en-US" sz="18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when </a:t>
            </a:r>
            <a:r>
              <a:rPr lang="en-US" sz="2600" dirty="0"/>
              <a:t>the </a:t>
            </a:r>
            <a:r>
              <a:rPr lang="en-US" sz="2600" dirty="0" smtClean="0"/>
              <a:t>Sun </a:t>
            </a:r>
            <a:r>
              <a:rPr lang="en-US" sz="2600" dirty="0"/>
              <a:t>is completely or partially covered with a dark circle because the moon is between the Sun and the Earth 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i="1" dirty="0" smtClean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endParaRPr lang="en-US" i="1" dirty="0" smtClean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i="1" dirty="0" smtClean="0"/>
              <a:t>Also, lunar…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36192"/>
            <a:ext cx="4162193" cy="459028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91381" y="2281603"/>
            <a:ext cx="18471031" cy="5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15949"/>
              </p:ext>
            </p:extLst>
          </p:nvPr>
        </p:nvGraphicFramePr>
        <p:xfrm>
          <a:off x="4283658" y="2057399"/>
          <a:ext cx="4403142" cy="280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4" imgW="4610744" imgH="2943636" progId="Paint.Picture">
                  <p:embed/>
                </p:oleObj>
              </mc:Choice>
              <mc:Fallback>
                <p:oleObj name="Bitmap Image" r:id="rId4" imgW="4610744" imgH="294363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58" y="2057399"/>
                        <a:ext cx="4403142" cy="2800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83657" y="5021092"/>
            <a:ext cx="122332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33977"/>
              </p:ext>
            </p:extLst>
          </p:nvPr>
        </p:nvGraphicFramePr>
        <p:xfrm>
          <a:off x="4283658" y="5021092"/>
          <a:ext cx="2650542" cy="1656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6" imgW="4619048" imgH="2886478" progId="Paint.Picture">
                  <p:embed/>
                </p:oleObj>
              </mc:Choice>
              <mc:Fallback>
                <p:oleObj name="Bitmap Image" r:id="rId6" imgW="4619048" imgH="288647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58" y="5021092"/>
                        <a:ext cx="2650542" cy="1656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039145" y="8898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513236"/>
              </p:ext>
            </p:extLst>
          </p:nvPr>
        </p:nvGraphicFramePr>
        <p:xfrm>
          <a:off x="7039145" y="889834"/>
          <a:ext cx="790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8" imgW="800212" imgH="781159" progId="Paint.Picture">
                  <p:embed/>
                </p:oleObj>
              </mc:Choice>
              <mc:Fallback>
                <p:oleObj name="Bitmap Image" r:id="rId8" imgW="800212" imgH="78115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9145" y="889834"/>
                        <a:ext cx="7905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94887" y="574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66221"/>
              </p:ext>
            </p:extLst>
          </p:nvPr>
        </p:nvGraphicFramePr>
        <p:xfrm>
          <a:off x="1464006" y="4269176"/>
          <a:ext cx="2294885" cy="159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10" imgW="4971429" imgH="3467584" progId="Paint.Picture">
                  <p:embed/>
                </p:oleObj>
              </mc:Choice>
              <mc:Fallback>
                <p:oleObj name="Bitmap Image" r:id="rId10" imgW="4971429" imgH="346758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06" y="4269176"/>
                        <a:ext cx="2294885" cy="1598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crescent</a:t>
            </a:r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 </a:t>
            </a:r>
            <a:r>
              <a:rPr lang="en-US" sz="2600" dirty="0"/>
              <a:t>shape that is curved, wide at its center, and pointed at its two ends 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i="1" dirty="0" smtClean="0"/>
              <a:t>Related </a:t>
            </a:r>
            <a:r>
              <a:rPr lang="en-US" sz="2000" i="1" dirty="0"/>
              <a:t>word: </a:t>
            </a:r>
            <a:endParaRPr lang="en-US" sz="2000" i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Gibbous</a:t>
            </a:r>
            <a:r>
              <a:rPr lang="en-US" sz="2000" dirty="0" smtClean="0"/>
              <a:t>: </a:t>
            </a:r>
            <a:r>
              <a:rPr lang="en-US" sz="2000" dirty="0"/>
              <a:t>seen with more than half </a:t>
            </a:r>
            <a:endParaRPr lang="en-US" sz="2000" b="1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191000" y="2359149"/>
            <a:ext cx="103884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72521"/>
              </p:ext>
            </p:extLst>
          </p:nvPr>
        </p:nvGraphicFramePr>
        <p:xfrm>
          <a:off x="4190999" y="2359150"/>
          <a:ext cx="4601661" cy="224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4" imgW="3704762" imgH="1809524" progId="Paint.Picture">
                  <p:embed/>
                </p:oleObj>
              </mc:Choice>
              <mc:Fallback>
                <p:oleObj name="Bitmap Image" r:id="rId4" imgW="3704762" imgH="18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99" y="2359150"/>
                        <a:ext cx="4601661" cy="2246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5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524000"/>
            <a:ext cx="4343400" cy="50292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wax</a:t>
            </a:r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400" dirty="0" smtClean="0"/>
              <a:t>: </a:t>
            </a:r>
            <a:r>
              <a:rPr lang="en-US" dirty="0"/>
              <a:t>to become larger or </a:t>
            </a:r>
            <a:r>
              <a:rPr lang="en-US" dirty="0" smtClean="0"/>
              <a:t>more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 smtClean="0"/>
              <a:t>of </a:t>
            </a:r>
            <a:r>
              <a:rPr lang="en-US" i="1" dirty="0"/>
              <a:t>the </a:t>
            </a:r>
            <a:r>
              <a:rPr lang="en-US" i="1" dirty="0" smtClean="0"/>
              <a:t>moon</a:t>
            </a:r>
            <a:r>
              <a:rPr lang="en-US" dirty="0" smtClean="0"/>
              <a:t>:</a:t>
            </a:r>
            <a:r>
              <a:rPr lang="en-US" dirty="0"/>
              <a:t> to appear to become larger or more full </a:t>
            </a:r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399" y="1524000"/>
            <a:ext cx="4334315" cy="49530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wane</a:t>
            </a:r>
            <a:endParaRPr lang="en-US" sz="3200" b="1" dirty="0"/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dirty="0" smtClean="0"/>
              <a:t>to </a:t>
            </a:r>
            <a:r>
              <a:rPr lang="en-US" dirty="0"/>
              <a:t>become smaller or </a:t>
            </a:r>
            <a:r>
              <a:rPr lang="en-US" dirty="0" smtClean="0"/>
              <a:t>less</a:t>
            </a:r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i="1" dirty="0" smtClean="0"/>
              <a:t>of </a:t>
            </a:r>
            <a:r>
              <a:rPr lang="en-US" i="1" dirty="0"/>
              <a:t>the moon</a:t>
            </a:r>
            <a:r>
              <a:rPr lang="en-US" dirty="0"/>
              <a:t> </a:t>
            </a:r>
            <a:r>
              <a:rPr lang="en-US" b="1" dirty="0"/>
              <a:t>:</a:t>
            </a:r>
            <a:r>
              <a:rPr lang="en-US" dirty="0"/>
              <a:t> to appear to become thinner or less full 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64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24400" y="3505199"/>
            <a:ext cx="14305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48265" y="569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57250" y="4657725"/>
            <a:ext cx="21031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543289"/>
              </p:ext>
            </p:extLst>
          </p:nvPr>
        </p:nvGraphicFramePr>
        <p:xfrm>
          <a:off x="857250" y="4657725"/>
          <a:ext cx="2190750" cy="205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3" imgW="952633" imgH="895238" progId="Paint.Picture">
                  <p:embed/>
                </p:oleObj>
              </mc:Choice>
              <mc:Fallback>
                <p:oleObj name="Bitmap Image" r:id="rId3" imgW="952633" imgH="8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657725"/>
                        <a:ext cx="2190750" cy="2059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38700" y="4732019"/>
            <a:ext cx="208483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731906"/>
              </p:ext>
            </p:extLst>
          </p:nvPr>
        </p:nvGraphicFramePr>
        <p:xfrm>
          <a:off x="4838700" y="4732020"/>
          <a:ext cx="2171700" cy="204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5" imgW="952633" imgH="895238" progId="Paint.Picture">
                  <p:embed/>
                </p:oleObj>
              </mc:Choice>
              <mc:Fallback>
                <p:oleObj name="Bitmap Image" r:id="rId5" imgW="952633" imgH="8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4732020"/>
                        <a:ext cx="2171700" cy="2041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phase</a:t>
            </a:r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 </a:t>
            </a:r>
            <a:r>
              <a:rPr lang="en-US" sz="2600" dirty="0"/>
              <a:t>part or step in a </a:t>
            </a:r>
            <a:r>
              <a:rPr lang="en-US" sz="2600" dirty="0" smtClean="0"/>
              <a:t>process </a:t>
            </a:r>
            <a:r>
              <a:rPr lang="en-US" sz="2000" dirty="0" smtClean="0"/>
              <a:t>(one </a:t>
            </a:r>
            <a:r>
              <a:rPr lang="en-US" sz="2000" dirty="0"/>
              <a:t>part in a series of related events or </a:t>
            </a:r>
            <a:r>
              <a:rPr lang="en-US" sz="2000" dirty="0" smtClean="0"/>
              <a:t>actions)</a:t>
            </a:r>
            <a:endParaRPr lang="en-US" sz="20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76041" y="2681221"/>
            <a:ext cx="11658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876040" y="2681222"/>
          <a:ext cx="4789541" cy="3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Bitmap Image" r:id="rId4" imgW="4191585" imgH="3029373" progId="Paint.Picture">
                  <p:embed/>
                </p:oleObj>
              </mc:Choice>
              <mc:Fallback>
                <p:oleObj name="Bitmap Image" r:id="rId4" imgW="4191585" imgH="302937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040" y="2681222"/>
                        <a:ext cx="4789541" cy="345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943599" y="1461705"/>
            <a:ext cx="227850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596110" y="1028700"/>
          <a:ext cx="2037621" cy="123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6" imgW="3648584" imgH="2257740" progId="Paint.Picture">
                  <p:embed/>
                </p:oleObj>
              </mc:Choice>
              <mc:Fallback>
                <p:oleObj name="Bitmap Image" r:id="rId6" imgW="3648584" imgH="22577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110" y="1028700"/>
                        <a:ext cx="2037621" cy="1235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3124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tide</a:t>
            </a:r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the </a:t>
            </a:r>
            <a:r>
              <a:rPr lang="en-US" sz="2600" dirty="0"/>
              <a:t>regular </a:t>
            </a:r>
            <a:r>
              <a:rPr lang="en-US" sz="2600" dirty="0" smtClean="0"/>
              <a:t>up </a:t>
            </a:r>
            <a:r>
              <a:rPr lang="en-US" sz="2600" dirty="0"/>
              <a:t>and </a:t>
            </a:r>
            <a:r>
              <a:rPr lang="en-US" sz="2600" dirty="0" smtClean="0"/>
              <a:t>down movement </a:t>
            </a:r>
            <a:r>
              <a:rPr lang="en-US" sz="2600" dirty="0"/>
              <a:t>of the ocean </a:t>
            </a:r>
            <a:r>
              <a:rPr lang="en-US" sz="2600" dirty="0" smtClean="0"/>
              <a:t>level caused </a:t>
            </a:r>
            <a:r>
              <a:rPr lang="en-US" sz="2600" dirty="0"/>
              <a:t>by the pull of the Sun and the Moon on the Earth 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257675" y="2288528"/>
            <a:ext cx="77328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93499"/>
              </p:ext>
            </p:extLst>
          </p:nvPr>
        </p:nvGraphicFramePr>
        <p:xfrm>
          <a:off x="3505836" y="2285999"/>
          <a:ext cx="5550885" cy="342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Bitmap Image" r:id="rId4" imgW="7078063" imgH="4401164" progId="Paint.Picture">
                  <p:embed/>
                </p:oleObj>
              </mc:Choice>
              <mc:Fallback>
                <p:oleObj name="Bitmap Image" r:id="rId4" imgW="7078063" imgH="440116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836" y="2285999"/>
                        <a:ext cx="5550885" cy="3426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858000" y="561322"/>
            <a:ext cx="114261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4397"/>
              </p:ext>
            </p:extLst>
          </p:nvPr>
        </p:nvGraphicFramePr>
        <p:xfrm>
          <a:off x="6858000" y="561323"/>
          <a:ext cx="1904364" cy="111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Bitmap Image" r:id="rId6" imgW="5315692" imgH="3104762" progId="Paint.Picture">
                  <p:embed/>
                </p:oleObj>
              </mc:Choice>
              <mc:Fallback>
                <p:oleObj name="Bitmap Image" r:id="rId6" imgW="5315692" imgH="310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1323"/>
                        <a:ext cx="1904364" cy="1118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6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centrifugal</a:t>
            </a:r>
            <a:endParaRPr lang="en-US" dirty="0" smtClean="0"/>
          </a:p>
          <a:p>
            <a:pPr marL="114300" indent="0">
              <a:buNone/>
            </a:pPr>
            <a:endParaRPr lang="en-US" sz="20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moving </a:t>
            </a:r>
            <a:r>
              <a:rPr lang="en-US" sz="2600" dirty="0"/>
              <a:t>away from a center </a:t>
            </a:r>
            <a:r>
              <a:rPr lang="en-US" sz="2600" b="1" dirty="0"/>
              <a:t> </a:t>
            </a:r>
            <a:r>
              <a:rPr lang="en-US" sz="2000" dirty="0" smtClean="0"/>
              <a:t>(acting </a:t>
            </a:r>
            <a:r>
              <a:rPr lang="en-US" sz="2000" dirty="0"/>
              <a:t>in a direction away from a </a:t>
            </a:r>
            <a:r>
              <a:rPr lang="en-US" sz="2000" dirty="0" smtClean="0"/>
              <a:t>center)</a:t>
            </a:r>
            <a:endParaRPr lang="en-US" sz="20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http://www.sac-be.com/images/23_tides_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31" y="3982340"/>
            <a:ext cx="509016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884911" y="13220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376034"/>
              </p:ext>
            </p:extLst>
          </p:nvPr>
        </p:nvGraphicFramePr>
        <p:xfrm>
          <a:off x="5703364" y="1689829"/>
          <a:ext cx="2069035" cy="193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Bitmap Image" r:id="rId5" imgW="4334480" imgH="4067743" progId="Paint.Picture">
                  <p:embed/>
                </p:oleObj>
              </mc:Choice>
              <mc:Fallback>
                <p:oleObj name="Bitmap Image" r:id="rId5" imgW="4334480" imgH="40677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364" y="1689829"/>
                        <a:ext cx="2069035" cy="19380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7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800" dirty="0"/>
              <a:t>Eclipse (solar, lunar)</a:t>
            </a:r>
          </a:p>
          <a:p>
            <a:r>
              <a:rPr lang="en-US" sz="2800" dirty="0" smtClean="0"/>
              <a:t>Wane</a:t>
            </a:r>
            <a:endParaRPr lang="en-US" sz="2800" dirty="0"/>
          </a:p>
          <a:p>
            <a:r>
              <a:rPr lang="en-US" sz="2800" dirty="0"/>
              <a:t>Wax</a:t>
            </a:r>
          </a:p>
          <a:p>
            <a:r>
              <a:rPr lang="en-US" sz="2800" dirty="0" smtClean="0"/>
              <a:t>Crescent</a:t>
            </a:r>
          </a:p>
          <a:p>
            <a:r>
              <a:rPr lang="en-US" sz="2800" dirty="0"/>
              <a:t>Phase</a:t>
            </a:r>
          </a:p>
          <a:p>
            <a:r>
              <a:rPr lang="en-US" sz="2800" dirty="0"/>
              <a:t>Tide</a:t>
            </a:r>
          </a:p>
          <a:p>
            <a:r>
              <a:rPr lang="en-US" sz="2800" dirty="0"/>
              <a:t>Centrifugal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 </a:t>
            </a:r>
            <a:endParaRPr lang="en-US" sz="2100" dirty="0" smtClean="0"/>
          </a:p>
          <a:p>
            <a:pPr marL="0" indent="0">
              <a:buNone/>
            </a:pPr>
            <a:r>
              <a:rPr lang="en-US" sz="2800" dirty="0" smtClean="0"/>
              <a:t>Also, make sure that you understand/remember: </a:t>
            </a:r>
          </a:p>
          <a:p>
            <a:r>
              <a:rPr lang="en-US" sz="2800" dirty="0"/>
              <a:t>Mass</a:t>
            </a:r>
          </a:p>
          <a:p>
            <a:r>
              <a:rPr lang="en-US" sz="2800" dirty="0"/>
              <a:t>Inertia</a:t>
            </a:r>
          </a:p>
          <a:p>
            <a:r>
              <a:rPr lang="en-US" sz="2800" dirty="0"/>
              <a:t>Law of Universal Gravitation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363</TotalTime>
  <Words>803</Words>
  <Application>Microsoft Office PowerPoint</Application>
  <PresentationFormat>On-screen Show (4:3)</PresentationFormat>
  <Paragraphs>180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PowerPoint Presentation</vt:lpstr>
      <vt:lpstr>Friday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52</cp:revision>
  <dcterms:created xsi:type="dcterms:W3CDTF">2006-08-16T00:00:00Z</dcterms:created>
  <dcterms:modified xsi:type="dcterms:W3CDTF">2013-08-23T22:20:11Z</dcterms:modified>
</cp:coreProperties>
</file>