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4" r:id="rId2"/>
    <p:sldId id="256" r:id="rId3"/>
    <p:sldId id="285" r:id="rId4"/>
    <p:sldId id="261" r:id="rId5"/>
    <p:sldId id="286" r:id="rId6"/>
    <p:sldId id="284" r:id="rId7"/>
    <p:sldId id="283" r:id="rId8"/>
    <p:sldId id="280" r:id="rId9"/>
    <p:sldId id="28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43" autoAdjust="0"/>
  </p:normalViewPr>
  <p:slideViewPr>
    <p:cSldViewPr>
      <p:cViewPr>
        <p:scale>
          <a:sx n="96" d="100"/>
          <a:sy n="96" d="100"/>
        </p:scale>
        <p:origin x="-96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4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hyperlink" Target="http://solarenergysystemsllc.com/SES/Solar_Energy_Systems-How_Solar_Works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hyperlink" Target="http://www.athropolis.com/arctic-facts/fact-polaris.htm" TargetMode="External"/><Relationship Id="rId4" Type="http://schemas.openxmlformats.org/officeDocument/2006/relationships/hyperlink" Target="http://www.youtube.com/watch?annotation_id=annotation_604815&amp;feature=iv&amp;src_vid=nyRpBgLeYGg&amp;v=a9ZFMerlQ8w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“Circle</a:t>
            </a:r>
            <a:r>
              <a:rPr lang="en-US" dirty="0"/>
              <a:t>” </a:t>
            </a:r>
            <a:r>
              <a:rPr lang="en-US" dirty="0" smtClean="0"/>
              <a:t>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Solar energy </a:t>
            </a:r>
          </a:p>
          <a:p>
            <a:r>
              <a:rPr lang="en-US" sz="3600" dirty="0"/>
              <a:t>Fluctuate</a:t>
            </a:r>
          </a:p>
          <a:p>
            <a:r>
              <a:rPr lang="en-US" sz="3600" dirty="0"/>
              <a:t>Fixed </a:t>
            </a:r>
          </a:p>
          <a:p>
            <a:r>
              <a:rPr lang="en-US" sz="3600" dirty="0"/>
              <a:t>North Star</a:t>
            </a:r>
          </a:p>
          <a:p>
            <a:r>
              <a:rPr lang="en-US" sz="3600" dirty="0"/>
              <a:t>Equator </a:t>
            </a:r>
          </a:p>
          <a:p>
            <a:r>
              <a:rPr lang="en-US" sz="3600" dirty="0"/>
              <a:t>Latitude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i="1" dirty="0"/>
              <a:t>Review</a:t>
            </a:r>
            <a:r>
              <a:rPr lang="en-US" sz="3600" dirty="0"/>
              <a:t>:</a:t>
            </a:r>
          </a:p>
          <a:p>
            <a:r>
              <a:rPr lang="en-US" sz="3600" dirty="0" smtClean="0"/>
              <a:t>Revolve</a:t>
            </a:r>
            <a:endParaRPr lang="en-US" sz="3600" dirty="0"/>
          </a:p>
          <a:p>
            <a:r>
              <a:rPr lang="en-US" sz="3600" dirty="0"/>
              <a:t>Hemisphere</a:t>
            </a:r>
          </a:p>
          <a:p>
            <a:r>
              <a:rPr lang="en-US" sz="3600" dirty="0"/>
              <a:t>Atmosphere</a:t>
            </a:r>
          </a:p>
          <a:p>
            <a:r>
              <a:rPr lang="en-US" sz="3600" dirty="0"/>
              <a:t>Curvature</a:t>
            </a:r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886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solar energy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light and heat from the Sun</a:t>
            </a:r>
          </a:p>
          <a:p>
            <a:pPr marL="114300" indent="0">
              <a:buNone/>
            </a:pPr>
            <a:endParaRPr lang="en-US" sz="8000" dirty="0"/>
          </a:p>
          <a:p>
            <a:pPr marL="114300" indent="0">
              <a:buNone/>
            </a:pPr>
            <a:r>
              <a:rPr lang="en-US" sz="2000" u="sng" dirty="0">
                <a:hlinkClick r:id="rId4"/>
              </a:rPr>
              <a:t>http://solarenergysystemsllc.com/SES/Solar_Energy_Systems-How_Solar_Works.html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1536192"/>
            <a:ext cx="3886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0" y="2285999"/>
            <a:ext cx="11211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4193" y="4617715"/>
            <a:ext cx="10160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495290" y="1403095"/>
            <a:ext cx="215484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681795"/>
              </p:ext>
            </p:extLst>
          </p:nvPr>
        </p:nvGraphicFramePr>
        <p:xfrm>
          <a:off x="5495290" y="1403095"/>
          <a:ext cx="2962910" cy="2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5" imgW="3029373" imgH="2933333" progId="Paint.Picture">
                  <p:embed/>
                </p:oleObj>
              </mc:Choice>
              <mc:Fallback>
                <p:oleObj name="Bitmap Image" r:id="rId5" imgW="3029373" imgH="29333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290" y="1403095"/>
                        <a:ext cx="2962910" cy="2873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495289" y="4541925"/>
            <a:ext cx="141702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404505"/>
              </p:ext>
            </p:extLst>
          </p:nvPr>
        </p:nvGraphicFramePr>
        <p:xfrm>
          <a:off x="5495290" y="4541926"/>
          <a:ext cx="1904131" cy="209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7" imgW="3266667" imgH="3600000" progId="Paint.Picture">
                  <p:embed/>
                </p:oleObj>
              </mc:Choice>
              <mc:Fallback>
                <p:oleObj name="Bitmap Image" r:id="rId7" imgW="3266667" imgH="360000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290" y="4541926"/>
                        <a:ext cx="1904131" cy="2096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1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2702" y="1524000"/>
            <a:ext cx="3620298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/>
              <a:t>fixed</a:t>
            </a:r>
            <a:endParaRPr lang="en-US" sz="2600" b="1" dirty="0" smtClean="0"/>
          </a:p>
          <a:p>
            <a:pPr marL="114300" indent="0">
              <a:buNone/>
            </a:pPr>
            <a:endParaRPr lang="en-US" sz="1000" u="sng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</a:t>
            </a:r>
            <a:r>
              <a:rPr lang="en-US" sz="2600" dirty="0"/>
              <a:t>something that does not change</a:t>
            </a:r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399" y="1524000"/>
            <a:ext cx="4914103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 smtClean="0"/>
              <a:t>fluctuate</a:t>
            </a:r>
          </a:p>
          <a:p>
            <a:pPr marL="0" indent="0">
              <a:buNone/>
            </a:pPr>
            <a:endParaRPr lang="en-US" sz="1000" b="1" u="sng" dirty="0"/>
          </a:p>
          <a:p>
            <a:pPr marL="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</a:t>
            </a:r>
            <a:r>
              <a:rPr lang="en-US" sz="2600" dirty="0"/>
              <a:t>to change level, strength, or value </a:t>
            </a:r>
            <a:r>
              <a:rPr lang="en-US" sz="2600" dirty="0" smtClean="0"/>
              <a:t>often</a:t>
            </a:r>
            <a:r>
              <a:rPr lang="en-US" sz="2600" dirty="0"/>
              <a:t> 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76400" y="411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724400" y="3505199"/>
            <a:ext cx="14305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648265" y="5698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786861" y="1447796"/>
            <a:ext cx="36373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455356"/>
              </p:ext>
            </p:extLst>
          </p:nvPr>
        </p:nvGraphicFramePr>
        <p:xfrm>
          <a:off x="3022051" y="1495575"/>
          <a:ext cx="90145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Bitmap Image" r:id="rId3" imgW="1724266" imgH="1457143" progId="Paint.Picture">
                  <p:embed/>
                </p:oleObj>
              </mc:Choice>
              <mc:Fallback>
                <p:oleObj name="Bitmap Image" r:id="rId3" imgW="1724266" imgH="145714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051" y="1495575"/>
                        <a:ext cx="901451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57199" y="3330201"/>
            <a:ext cx="112069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556680"/>
              </p:ext>
            </p:extLst>
          </p:nvPr>
        </p:nvGraphicFramePr>
        <p:xfrm>
          <a:off x="457199" y="4129358"/>
          <a:ext cx="3276600" cy="2529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Bitmap Image" r:id="rId5" imgW="4210638" imgH="3258005" progId="Paint.Picture">
                  <p:embed/>
                </p:oleObj>
              </mc:Choice>
              <mc:Fallback>
                <p:oleObj name="Bitmap Image" r:id="rId5" imgW="4210638" imgH="325800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4129358"/>
                        <a:ext cx="3276600" cy="2529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0933705" y="12983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735377"/>
              </p:ext>
            </p:extLst>
          </p:nvPr>
        </p:nvGraphicFramePr>
        <p:xfrm>
          <a:off x="2973492" y="3132748"/>
          <a:ext cx="998567" cy="78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Bitmap Image" r:id="rId7" imgW="2572109" imgH="2019048" progId="Paint.Picture">
                  <p:embed/>
                </p:oleObj>
              </mc:Choice>
              <mc:Fallback>
                <p:oleObj name="Bitmap Image" r:id="rId7" imgW="2572109" imgH="20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492" y="3132748"/>
                        <a:ext cx="998567" cy="7851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6083616" y="3588471"/>
            <a:ext cx="116436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993409"/>
              </p:ext>
            </p:extLst>
          </p:nvPr>
        </p:nvGraphicFramePr>
        <p:xfrm>
          <a:off x="6083617" y="3588472"/>
          <a:ext cx="1419069" cy="243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Bitmap Image" r:id="rId9" imgW="2390476" imgH="4105848" progId="Paint.Picture">
                  <p:embed/>
                </p:oleObj>
              </mc:Choice>
              <mc:Fallback>
                <p:oleObj name="Bitmap Image" r:id="rId9" imgW="2390476" imgH="4105848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617" y="3588472"/>
                        <a:ext cx="1419069" cy="2437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2686" y="934033"/>
            <a:ext cx="1011169" cy="115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267200" cy="459028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600" u="sng" dirty="0" smtClean="0"/>
              <a:t>Term</a:t>
            </a:r>
            <a:r>
              <a:rPr lang="en-US" sz="2600" dirty="0"/>
              <a:t>: </a:t>
            </a:r>
            <a:r>
              <a:rPr lang="en-US" sz="2600" b="1" dirty="0"/>
              <a:t>the North </a:t>
            </a:r>
            <a:r>
              <a:rPr lang="en-US" sz="2600" b="1" dirty="0" smtClean="0"/>
              <a:t>Star</a:t>
            </a:r>
            <a:r>
              <a:rPr lang="en-US" sz="2600" b="1" dirty="0"/>
              <a:t> </a:t>
            </a:r>
            <a:r>
              <a:rPr lang="en-US" sz="2600" b="1" dirty="0" smtClean="0"/>
              <a:t>(Polaris)</a:t>
            </a:r>
          </a:p>
          <a:p>
            <a:pPr marL="114300" indent="0">
              <a:buNone/>
            </a:pPr>
            <a:endParaRPr lang="en-US" sz="2600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a </a:t>
            </a:r>
            <a:r>
              <a:rPr lang="en-US" sz="2600" dirty="0"/>
              <a:t>star located at the </a:t>
            </a:r>
            <a:r>
              <a:rPr lang="en-US" sz="2600" dirty="0" smtClean="0"/>
              <a:t>north </a:t>
            </a:r>
            <a:r>
              <a:rPr lang="en-US" sz="2400" dirty="0" smtClean="0"/>
              <a:t>(it </a:t>
            </a:r>
            <a:r>
              <a:rPr lang="en-US" sz="2400" dirty="0"/>
              <a:t>never changes its place in the </a:t>
            </a:r>
            <a:r>
              <a:rPr lang="en-US" sz="2400" dirty="0" smtClean="0"/>
              <a:t>sky)</a:t>
            </a:r>
            <a:endParaRPr lang="en-US" sz="2400" dirty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sz="1400" dirty="0" smtClean="0">
              <a:hlinkClick r:id="rId4"/>
            </a:endParaRPr>
          </a:p>
          <a:p>
            <a:pPr marL="114300" indent="0">
              <a:buNone/>
            </a:pPr>
            <a:endParaRPr lang="en-US" sz="1400" dirty="0">
              <a:hlinkClick r:id="rId4"/>
            </a:endParaRPr>
          </a:p>
          <a:p>
            <a:pPr marL="114300" indent="0">
              <a:buNone/>
            </a:pPr>
            <a:r>
              <a:rPr lang="en-US" sz="2000" u="sng" dirty="0">
                <a:hlinkClick r:id="rId4"/>
              </a:rPr>
              <a:t>http://www.youtube.com/watch?annotation_id=annotation_604815&amp;feature=iv&amp;src_vid=nyRpBgLeYGg&amp;v=a9ZFMerlQ8w</a:t>
            </a:r>
            <a:endParaRPr lang="en-US" sz="20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24193" y="1539006"/>
            <a:ext cx="3886200" cy="459028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  <a:endParaRPr lang="en-US" dirty="0" smtClean="0"/>
          </a:p>
          <a:p>
            <a:pPr marL="114300" indent="0">
              <a:buNone/>
            </a:pPr>
            <a:endParaRPr lang="en-US" u="sng" dirty="0">
              <a:hlinkClick r:id="rId5"/>
            </a:endParaRPr>
          </a:p>
          <a:p>
            <a:pPr marL="114300" indent="0">
              <a:buNone/>
            </a:pPr>
            <a:endParaRPr lang="en-US" u="sng" dirty="0" smtClean="0">
              <a:hlinkClick r:id="rId5"/>
            </a:endParaRPr>
          </a:p>
          <a:p>
            <a:pPr marL="114300" indent="0">
              <a:buNone/>
            </a:pPr>
            <a:endParaRPr lang="en-US" u="sng" dirty="0">
              <a:hlinkClick r:id="rId5"/>
            </a:endParaRPr>
          </a:p>
          <a:p>
            <a:pPr marL="114300" indent="0">
              <a:buNone/>
            </a:pPr>
            <a:endParaRPr lang="en-US" u="sng" dirty="0" smtClean="0">
              <a:hlinkClick r:id="rId5"/>
            </a:endParaRPr>
          </a:p>
          <a:p>
            <a:pPr marL="114300" indent="0">
              <a:buNone/>
            </a:pPr>
            <a:endParaRPr lang="en-US" u="sng" dirty="0">
              <a:hlinkClick r:id="rId5"/>
            </a:endParaRPr>
          </a:p>
          <a:p>
            <a:pPr marL="114300" indent="0">
              <a:buNone/>
            </a:pPr>
            <a:endParaRPr lang="en-US" sz="2000" u="sng" dirty="0" smtClean="0">
              <a:hlinkClick r:id="rId5"/>
            </a:endParaRPr>
          </a:p>
          <a:p>
            <a:pPr marL="114300" indent="0">
              <a:buNone/>
            </a:pPr>
            <a:r>
              <a:rPr lang="en-US" sz="2000" u="sng" dirty="0" smtClean="0">
                <a:hlinkClick r:id="rId5"/>
              </a:rPr>
              <a:t>http</a:t>
            </a:r>
            <a:r>
              <a:rPr lang="en-US" sz="2000" u="sng" dirty="0">
                <a:hlinkClick r:id="rId5"/>
              </a:rPr>
              <a:t>://www.athropolis.com/arctic-facts/fact-polaris.htm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0" y="2285999"/>
            <a:ext cx="11211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4193" y="4617715"/>
            <a:ext cx="10160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486400" y="2516500"/>
            <a:ext cx="122979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83746"/>
              </p:ext>
            </p:extLst>
          </p:nvPr>
        </p:nvGraphicFramePr>
        <p:xfrm>
          <a:off x="5486400" y="2516500"/>
          <a:ext cx="2946158" cy="1916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6" imgW="2657846" imgH="1724266" progId="Paint.Picture">
                  <p:embed/>
                </p:oleObj>
              </mc:Choice>
              <mc:Fallback>
                <p:oleObj name="Bitmap Image" r:id="rId6" imgW="2657846" imgH="172426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16500"/>
                        <a:ext cx="2946158" cy="1916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5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19600" y="1524000"/>
            <a:ext cx="43434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/>
              <a:t>latitude</a:t>
            </a:r>
          </a:p>
          <a:p>
            <a:pPr marL="114300" indent="0">
              <a:buNone/>
            </a:pPr>
            <a:endParaRPr lang="en-US" sz="1000" u="sng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</a:t>
            </a:r>
            <a:r>
              <a:rPr lang="en-US" sz="2600" dirty="0"/>
              <a:t>distance north or south from the equator measured in degrees</a:t>
            </a:r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399" y="1524000"/>
            <a:ext cx="4334315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 smtClean="0"/>
              <a:t>equator</a:t>
            </a:r>
          </a:p>
          <a:p>
            <a:pPr marL="0" indent="0">
              <a:buNone/>
            </a:pPr>
            <a:endParaRPr lang="en-US" sz="1000" b="1" u="sng" dirty="0"/>
          </a:p>
          <a:p>
            <a:pPr marL="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an </a:t>
            </a:r>
            <a:r>
              <a:rPr lang="en-US" sz="2600" dirty="0"/>
              <a:t>imaginary </a:t>
            </a:r>
            <a:r>
              <a:rPr lang="en-US" sz="2600" dirty="0" smtClean="0"/>
              <a:t>circle around </a:t>
            </a:r>
            <a:r>
              <a:rPr lang="en-US" sz="2600" dirty="0"/>
              <a:t>the Earth </a:t>
            </a:r>
            <a:r>
              <a:rPr lang="en-US" sz="2600" dirty="0" smtClean="0"/>
              <a:t>at </a:t>
            </a:r>
            <a:r>
              <a:rPr lang="en-US" sz="2600" dirty="0"/>
              <a:t>the same distance from the North </a:t>
            </a:r>
            <a:r>
              <a:rPr lang="en-US" sz="2600" dirty="0" smtClean="0"/>
              <a:t>and </a:t>
            </a:r>
            <a:r>
              <a:rPr lang="en-US" sz="2600" dirty="0"/>
              <a:t>the South </a:t>
            </a:r>
            <a:r>
              <a:rPr lang="en-US" sz="2600" dirty="0" smtClean="0"/>
              <a:t>Poles</a:t>
            </a:r>
            <a:endParaRPr lang="en-US" sz="2600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76400" y="411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724400" y="3505199"/>
            <a:ext cx="14305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648265" y="5698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667001" y="1440180"/>
            <a:ext cx="49034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849666"/>
              </p:ext>
            </p:extLst>
          </p:nvPr>
        </p:nvGraphicFramePr>
        <p:xfrm>
          <a:off x="2667000" y="1440181"/>
          <a:ext cx="913959" cy="847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Bitmap Image" r:id="rId3" imgW="2476190" imgH="2295238" progId="Paint.Picture">
                  <p:embed/>
                </p:oleObj>
              </mc:Choice>
              <mc:Fallback>
                <p:oleObj name="Bitmap Image" r:id="rId3" imgW="2476190" imgH="22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440181"/>
                        <a:ext cx="913959" cy="847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49579" y="4098738"/>
            <a:ext cx="134952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976985"/>
              </p:ext>
            </p:extLst>
          </p:nvPr>
        </p:nvGraphicFramePr>
        <p:xfrm>
          <a:off x="449580" y="4098739"/>
          <a:ext cx="2446020" cy="1869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Bitmap Image" r:id="rId5" imgW="3933333" imgH="3010320" progId="Paint.Picture">
                  <p:embed/>
                </p:oleObj>
              </mc:Choice>
              <mc:Fallback>
                <p:oleObj name="Bitmap Image" r:id="rId5" imgW="3933333" imgH="301032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" y="4098739"/>
                        <a:ext cx="2446020" cy="1869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192781" y="4137661"/>
            <a:ext cx="7873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476761"/>
              </p:ext>
            </p:extLst>
          </p:nvPr>
        </p:nvGraphicFramePr>
        <p:xfrm>
          <a:off x="3192781" y="4137662"/>
          <a:ext cx="1100827" cy="554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Bitmap Image" r:id="rId7" imgW="7095238" imgH="3580952" progId="Paint.Picture">
                  <p:embed/>
                </p:oleObj>
              </mc:Choice>
              <mc:Fallback>
                <p:oleObj name="Bitmap Image" r:id="rId7" imgW="7095238" imgH="358095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781" y="4137662"/>
                        <a:ext cx="1100827" cy="5546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5325354" y="3804183"/>
            <a:ext cx="170065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432275"/>
              </p:ext>
            </p:extLst>
          </p:nvPr>
        </p:nvGraphicFramePr>
        <p:xfrm>
          <a:off x="5325355" y="3804184"/>
          <a:ext cx="2409256" cy="2373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Bitmap Image" r:id="rId9" imgW="3552381" imgH="3495238" progId="Paint.Picture">
                  <p:embed/>
                </p:oleObj>
              </mc:Choice>
              <mc:Fallback>
                <p:oleObj name="Bitmap Image" r:id="rId9" imgW="3552381" imgH="349523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5355" y="3804184"/>
                        <a:ext cx="2409256" cy="23738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0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r>
              <a:rPr lang="en-US" sz="2800" dirty="0"/>
              <a:t>Solar energy </a:t>
            </a:r>
          </a:p>
          <a:p>
            <a:r>
              <a:rPr lang="en-US" sz="2800" dirty="0"/>
              <a:t>Fluctuate</a:t>
            </a:r>
          </a:p>
          <a:p>
            <a:r>
              <a:rPr lang="en-US" sz="2800" dirty="0"/>
              <a:t>Fixed </a:t>
            </a:r>
          </a:p>
          <a:p>
            <a:r>
              <a:rPr lang="en-US" sz="2800" dirty="0"/>
              <a:t>North Star</a:t>
            </a:r>
          </a:p>
          <a:p>
            <a:r>
              <a:rPr lang="en-US" sz="2800" dirty="0"/>
              <a:t>Equator </a:t>
            </a:r>
          </a:p>
          <a:p>
            <a:r>
              <a:rPr lang="en-US" sz="2800" dirty="0"/>
              <a:t>Latitude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Also, make sure that you understand/remember: </a:t>
            </a:r>
          </a:p>
          <a:p>
            <a:r>
              <a:rPr lang="en-US" sz="2800" dirty="0"/>
              <a:t>Revolve</a:t>
            </a:r>
          </a:p>
          <a:p>
            <a:r>
              <a:rPr lang="en-US" sz="2800" dirty="0"/>
              <a:t>Hemisphere</a:t>
            </a:r>
          </a:p>
          <a:p>
            <a:r>
              <a:rPr lang="en-US" sz="2800" dirty="0"/>
              <a:t>Atmosphere</a:t>
            </a:r>
          </a:p>
          <a:p>
            <a:r>
              <a:rPr lang="en-US" sz="2800" dirty="0"/>
              <a:t>Curvature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867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90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374</TotalTime>
  <Words>261</Words>
  <Application>Microsoft Office PowerPoint</Application>
  <PresentationFormat>On-screen Show (4:3)</PresentationFormat>
  <Paragraphs>90</Paragraphs>
  <Slides>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51</cp:revision>
  <dcterms:created xsi:type="dcterms:W3CDTF">2006-08-16T00:00:00Z</dcterms:created>
  <dcterms:modified xsi:type="dcterms:W3CDTF">2013-08-23T22:18:10Z</dcterms:modified>
</cp:coreProperties>
</file>