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64" r:id="rId2"/>
    <p:sldId id="256" r:id="rId3"/>
    <p:sldId id="257" r:id="rId4"/>
    <p:sldId id="261" r:id="rId5"/>
    <p:sldId id="286" r:id="rId6"/>
    <p:sldId id="287" r:id="rId7"/>
    <p:sldId id="283" r:id="rId8"/>
    <p:sldId id="280" r:id="rId9"/>
    <p:sldId id="276" r:id="rId10"/>
    <p:sldId id="265" r:id="rId11"/>
    <p:sldId id="281" r:id="rId12"/>
    <p:sldId id="277" r:id="rId13"/>
    <p:sldId id="284" r:id="rId14"/>
    <p:sldId id="282" r:id="rId15"/>
    <p:sldId id="271" r:id="rId16"/>
    <p:sldId id="285" r:id="rId17"/>
    <p:sldId id="272" r:id="rId18"/>
    <p:sldId id="273" r:id="rId19"/>
    <p:sldId id="279" r:id="rId20"/>
    <p:sldId id="274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83" autoAdjust="0"/>
  </p:normalViewPr>
  <p:slideViewPr>
    <p:cSldViewPr>
      <p:cViewPr>
        <p:scale>
          <a:sx n="96" d="100"/>
          <a:sy n="96" d="100"/>
        </p:scale>
        <p:origin x="-96" y="-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“Circle</a:t>
            </a:r>
            <a:r>
              <a:rPr lang="en-US" dirty="0"/>
              <a:t>” </a:t>
            </a:r>
            <a:r>
              <a:rPr lang="en-US" dirty="0" smtClean="0"/>
              <a:t>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envelope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 OR Charades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Season</a:t>
            </a:r>
          </a:p>
          <a:p>
            <a:r>
              <a:rPr lang="en-US" sz="3600" dirty="0"/>
              <a:t>Hemisphere</a:t>
            </a:r>
          </a:p>
          <a:p>
            <a:r>
              <a:rPr lang="en-US" sz="3600" dirty="0"/>
              <a:t>Atmosphere</a:t>
            </a:r>
          </a:p>
          <a:p>
            <a:r>
              <a:rPr lang="en-US" sz="3600" dirty="0"/>
              <a:t>Angle</a:t>
            </a:r>
          </a:p>
          <a:p>
            <a:r>
              <a:rPr lang="en-US" sz="3600" dirty="0"/>
              <a:t>Curvature</a:t>
            </a:r>
          </a:p>
          <a:p>
            <a:r>
              <a:rPr lang="en-US" sz="3600" dirty="0"/>
              <a:t>Absorb</a:t>
            </a:r>
          </a:p>
          <a:p>
            <a:r>
              <a:rPr lang="en-US" sz="3600" dirty="0"/>
              <a:t>Reflect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i="1" dirty="0" smtClean="0"/>
              <a:t>Review:</a:t>
            </a:r>
          </a:p>
          <a:p>
            <a:r>
              <a:rPr lang="en-US" sz="3600" dirty="0"/>
              <a:t>Axis</a:t>
            </a:r>
          </a:p>
          <a:p>
            <a:r>
              <a:rPr lang="en-US" sz="3600" dirty="0"/>
              <a:t>Tilt</a:t>
            </a:r>
          </a:p>
          <a:p>
            <a:r>
              <a:rPr lang="en-US" sz="3600" dirty="0" smtClean="0"/>
              <a:t>Rotate</a:t>
            </a:r>
            <a:endParaRPr 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961965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2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581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season</a:t>
            </a:r>
            <a:endParaRPr lang="en-US" dirty="0" smtClean="0"/>
          </a:p>
          <a:p>
            <a:pPr marL="114300" indent="0">
              <a:buNone/>
            </a:pPr>
            <a:endParaRPr lang="en-US" sz="800" u="sng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one of the four periods </a:t>
            </a:r>
            <a:r>
              <a:rPr lang="en-US" sz="2400" dirty="0" smtClean="0"/>
              <a:t>(spring, summer, autumn, and winter) </a:t>
            </a:r>
            <a:r>
              <a:rPr lang="en-US" sz="2600" dirty="0" smtClean="0"/>
              <a:t>during the year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1536192"/>
            <a:ext cx="3886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9200" y="2285999"/>
            <a:ext cx="11211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24193" y="4617715"/>
            <a:ext cx="10160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486400" y="1536191"/>
            <a:ext cx="195072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875462"/>
              </p:ext>
            </p:extLst>
          </p:nvPr>
        </p:nvGraphicFramePr>
        <p:xfrm>
          <a:off x="5687683" y="557693"/>
          <a:ext cx="2280033" cy="2223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4" imgW="1867161" imgH="1819529" progId="Paint.Picture">
                  <p:embed/>
                </p:oleObj>
              </mc:Choice>
              <mc:Fallback>
                <p:oleObj name="Bitmap Image" r:id="rId4" imgW="1867161" imgH="18195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7683" y="557693"/>
                        <a:ext cx="2280033" cy="2223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791074" y="3229731"/>
            <a:ext cx="216073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710701"/>
              </p:ext>
            </p:extLst>
          </p:nvPr>
        </p:nvGraphicFramePr>
        <p:xfrm>
          <a:off x="4619393" y="3169931"/>
          <a:ext cx="3767773" cy="3458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6" imgW="4142857" imgH="3809524" progId="Paint.Picture">
                  <p:embed/>
                </p:oleObj>
              </mc:Choice>
              <mc:Fallback>
                <p:oleObj name="Bitmap Image" r:id="rId6" imgW="4142857" imgH="380952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393" y="3169931"/>
                        <a:ext cx="3767773" cy="34580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838199" y="4099280"/>
            <a:ext cx="117858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342056"/>
              </p:ext>
            </p:extLst>
          </p:nvPr>
        </p:nvGraphicFramePr>
        <p:xfrm>
          <a:off x="838200" y="4099281"/>
          <a:ext cx="2738034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tmap Image" r:id="rId8" imgW="2019048" imgH="1685714" progId="Paint.Picture">
                  <p:embed/>
                </p:oleObj>
              </mc:Choice>
              <mc:Fallback>
                <p:oleObj name="Bitmap Image" r:id="rId8" imgW="2019048" imgH="1685714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99281"/>
                        <a:ext cx="2738034" cy="228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19600" y="1524000"/>
            <a:ext cx="43434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atmosphere</a:t>
            </a:r>
            <a:endParaRPr lang="en-US" b="1" dirty="0" smtClean="0"/>
          </a:p>
          <a:p>
            <a:pPr marL="114300" indent="0">
              <a:buNone/>
            </a:pPr>
            <a:endParaRPr lang="en-US" sz="800" u="sng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</a:t>
            </a:r>
            <a:r>
              <a:rPr lang="en-US" sz="2600" dirty="0"/>
              <a:t>a mass of gases surrounding a planet or </a:t>
            </a:r>
            <a:r>
              <a:rPr lang="en-US" sz="2600" dirty="0" smtClean="0"/>
              <a:t>star</a:t>
            </a: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399" y="1524000"/>
            <a:ext cx="4334315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hemisphere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one </a:t>
            </a:r>
            <a:r>
              <a:rPr lang="en-US" sz="2600" dirty="0"/>
              <a:t>half of the </a:t>
            </a:r>
            <a:r>
              <a:rPr lang="en-US" sz="2600" dirty="0" smtClean="0"/>
              <a:t>Earth</a:t>
            </a:r>
            <a:r>
              <a:rPr lang="en-US" sz="2600" i="1" dirty="0" smtClean="0"/>
              <a:t> </a:t>
            </a:r>
            <a:endParaRPr lang="en-US" sz="26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76400" y="411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724400" y="3505199"/>
            <a:ext cx="14305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648265" y="5698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421891" y="1295399"/>
            <a:ext cx="76002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780498"/>
              </p:ext>
            </p:extLst>
          </p:nvPr>
        </p:nvGraphicFramePr>
        <p:xfrm>
          <a:off x="3443662" y="1341118"/>
          <a:ext cx="575999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3" imgW="2238687" imgH="2971429" progId="Paint.Picture">
                  <p:embed/>
                </p:oleObj>
              </mc:Choice>
              <mc:Fallback>
                <p:oleObj name="Bitmap Image" r:id="rId3" imgW="2238687" imgH="29714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662" y="1341118"/>
                        <a:ext cx="575999" cy="761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-189768" y="3328441"/>
            <a:ext cx="108378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822524"/>
              </p:ext>
            </p:extLst>
          </p:nvPr>
        </p:nvGraphicFramePr>
        <p:xfrm>
          <a:off x="143314" y="3328442"/>
          <a:ext cx="4038599" cy="3148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Bitmap Image" r:id="rId5" imgW="4704762" imgH="2762636" progId="Paint.Picture">
                  <p:embed/>
                </p:oleObj>
              </mc:Choice>
              <mc:Fallback>
                <p:oleObj name="Bitmap Image" r:id="rId5" imgW="4704762" imgH="276263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14" y="3328442"/>
                        <a:ext cx="4038599" cy="3148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927815" y="3851835"/>
            <a:ext cx="124414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377047"/>
              </p:ext>
            </p:extLst>
          </p:nvPr>
        </p:nvGraphicFramePr>
        <p:xfrm>
          <a:off x="4927816" y="3851836"/>
          <a:ext cx="3521298" cy="2191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Bitmap Image" r:id="rId7" imgW="2572109" imgH="1600000" progId="Paint.Picture">
                  <p:embed/>
                </p:oleObj>
              </mc:Choice>
              <mc:Fallback>
                <p:oleObj name="Bitmap Image" r:id="rId7" imgW="2572109" imgH="160000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816" y="3851836"/>
                        <a:ext cx="3521298" cy="2191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9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19600" y="1524000"/>
            <a:ext cx="43434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curvature</a:t>
            </a:r>
            <a:endParaRPr lang="en-US" b="1" dirty="0" smtClean="0"/>
          </a:p>
          <a:p>
            <a:pPr marL="114300" indent="0">
              <a:buNone/>
            </a:pPr>
            <a:endParaRPr lang="en-US" sz="800" u="sng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</a:t>
            </a:r>
            <a:r>
              <a:rPr lang="en-US" sz="2600" dirty="0"/>
              <a:t>the amount to which something has a rounded shape </a:t>
            </a:r>
          </a:p>
          <a:p>
            <a:pPr marL="114300" indent="0">
              <a:buNone/>
            </a:pPr>
            <a:endParaRPr lang="en-US" sz="2600" i="1" u="sng" dirty="0"/>
          </a:p>
          <a:p>
            <a:pPr marL="114300" indent="0">
              <a:buNone/>
            </a:pPr>
            <a:endParaRPr lang="en-US" sz="2600" i="1" u="sng" dirty="0" smtClean="0"/>
          </a:p>
          <a:p>
            <a:pPr marL="114300" indent="0">
              <a:buNone/>
            </a:pPr>
            <a:endParaRPr lang="en-US" sz="26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399" y="1524000"/>
            <a:ext cx="4334315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angle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the </a:t>
            </a:r>
            <a:r>
              <a:rPr lang="en-US" sz="2600" dirty="0"/>
              <a:t>space/shape formed by two lines</a:t>
            </a:r>
            <a:r>
              <a:rPr lang="en-US" sz="2600" dirty="0" smtClean="0"/>
              <a:t>/ surfaces </a:t>
            </a:r>
            <a:r>
              <a:rPr lang="en-US" sz="2600" dirty="0"/>
              <a:t>meeting each </a:t>
            </a:r>
            <a:r>
              <a:rPr lang="en-US" sz="2600" dirty="0" smtClean="0"/>
              <a:t>other</a:t>
            </a:r>
            <a:endParaRPr lang="en-US" sz="2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76400" y="411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724400" y="3505199"/>
            <a:ext cx="14305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648265" y="5698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57200" y="3931901"/>
            <a:ext cx="212460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562213"/>
              </p:ext>
            </p:extLst>
          </p:nvPr>
        </p:nvGraphicFramePr>
        <p:xfrm>
          <a:off x="1143001" y="3550918"/>
          <a:ext cx="3260272" cy="3232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Bitmap Image" r:id="rId3" imgW="4076190" imgH="4048690" progId="Paint.Picture">
                  <p:embed/>
                </p:oleObj>
              </mc:Choice>
              <mc:Fallback>
                <p:oleObj name="Bitmap Image" r:id="rId3" imgW="4076190" imgH="404869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3550918"/>
                        <a:ext cx="3260272" cy="32321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676964" y="12937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224774"/>
              </p:ext>
            </p:extLst>
          </p:nvPr>
        </p:nvGraphicFramePr>
        <p:xfrm>
          <a:off x="162611" y="3855320"/>
          <a:ext cx="2275790" cy="1526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Bitmap Image" r:id="rId5" imgW="3352381" imgH="2247619" progId="Paint.Picture">
                  <p:embed/>
                </p:oleObj>
              </mc:Choice>
              <mc:Fallback>
                <p:oleObj name="Bitmap Image" r:id="rId5" imgW="3352381" imgH="224761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11" y="3855320"/>
                        <a:ext cx="2275790" cy="1526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2729632" y="1439918"/>
            <a:ext cx="47333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507254"/>
              </p:ext>
            </p:extLst>
          </p:nvPr>
        </p:nvGraphicFramePr>
        <p:xfrm>
          <a:off x="2729632" y="1439919"/>
          <a:ext cx="838200" cy="64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Bitmap Image" r:id="rId7" imgW="2457143" imgH="1895238" progId="Paint.Picture">
                  <p:embed/>
                </p:oleObj>
              </mc:Choice>
              <mc:Fallback>
                <p:oleObj name="Bitmap Image" r:id="rId7" imgW="2457143" imgH="1895238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632" y="1439919"/>
                        <a:ext cx="838200" cy="645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7462996" y="644531"/>
            <a:ext cx="6286141" cy="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435323"/>
              </p:ext>
            </p:extLst>
          </p:nvPr>
        </p:nvGraphicFramePr>
        <p:xfrm>
          <a:off x="7257170" y="5375854"/>
          <a:ext cx="1354845" cy="1312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Bitmap Image" r:id="rId9" imgW="1848108" imgH="1790476" progId="Paint.Picture">
                  <p:embed/>
                </p:oleObj>
              </mc:Choice>
              <mc:Fallback>
                <p:oleObj name="Bitmap Image" r:id="rId9" imgW="1848108" imgH="1790476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7170" y="5375854"/>
                        <a:ext cx="1354845" cy="13129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5211417" y="3697076"/>
            <a:ext cx="120664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065618"/>
              </p:ext>
            </p:extLst>
          </p:nvPr>
        </p:nvGraphicFramePr>
        <p:xfrm>
          <a:off x="4770688" y="3434232"/>
          <a:ext cx="3721192" cy="1876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Bitmap Image" r:id="rId11" imgW="4476190" imgH="2266667" progId="Paint.Picture">
                  <p:embed/>
                </p:oleObj>
              </mc:Choice>
              <mc:Fallback>
                <p:oleObj name="Bitmap Image" r:id="rId11" imgW="4476190" imgH="2266667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688" y="3434232"/>
                        <a:ext cx="3721192" cy="1876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7375071" y="8475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235438"/>
              </p:ext>
            </p:extLst>
          </p:nvPr>
        </p:nvGraphicFramePr>
        <p:xfrm>
          <a:off x="7375071" y="847576"/>
          <a:ext cx="14097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Bitmap Image" r:id="rId13" imgW="2104762" imgH="1848108" progId="Paint.Picture">
                  <p:embed/>
                </p:oleObj>
              </mc:Choice>
              <mc:Fallback>
                <p:oleObj name="Bitmap Image" r:id="rId13" imgW="2104762" imgH="1848108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071" y="847576"/>
                        <a:ext cx="1409700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664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19600" y="1524000"/>
            <a:ext cx="43434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</a:t>
            </a:r>
            <a:r>
              <a:rPr lang="en-US" b="1" dirty="0"/>
              <a:t> </a:t>
            </a:r>
            <a:r>
              <a:rPr lang="en-US" sz="3200" b="1" dirty="0"/>
              <a:t>reflect</a:t>
            </a:r>
          </a:p>
          <a:p>
            <a:pPr marL="114300" indent="0">
              <a:buNone/>
            </a:pPr>
            <a:endParaRPr lang="en-US" sz="1100" u="sng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</a:t>
            </a:r>
            <a:r>
              <a:rPr lang="en-US" sz="2600" dirty="0"/>
              <a:t>to cause something moving (heat, light, energy, etc.) </a:t>
            </a:r>
            <a:r>
              <a:rPr lang="en-US" sz="2600" dirty="0" smtClean="0"/>
              <a:t>to </a:t>
            </a:r>
            <a:r>
              <a:rPr lang="en-US" sz="2600" dirty="0"/>
              <a:t>move in a different </a:t>
            </a:r>
            <a:r>
              <a:rPr lang="en-US" sz="2600" dirty="0" smtClean="0"/>
              <a:t>direction </a:t>
            </a:r>
            <a:r>
              <a:rPr lang="en-US" sz="2400" dirty="0" smtClean="0"/>
              <a:t>(</a:t>
            </a:r>
            <a:r>
              <a:rPr lang="en-US" sz="2400" dirty="0"/>
              <a:t>to bounce away)</a:t>
            </a:r>
            <a:endParaRPr lang="en-US" sz="2600" dirty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399" y="1524000"/>
            <a:ext cx="4334315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sz="3200" b="1" dirty="0"/>
              <a:t>absorb</a:t>
            </a:r>
          </a:p>
          <a:p>
            <a:pPr marL="114300" indent="0">
              <a:buNone/>
            </a:pPr>
            <a:endParaRPr lang="en-US" sz="1200" dirty="0" smtClean="0"/>
          </a:p>
          <a:p>
            <a:pPr marL="11430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to take in (heat, light, energy, etc.)</a:t>
            </a:r>
            <a:r>
              <a:rPr lang="en-US" sz="2600" i="1" dirty="0" smtClean="0"/>
              <a:t> </a:t>
            </a:r>
            <a:endParaRPr lang="en-US" sz="26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76400" y="411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724400" y="3505199"/>
            <a:ext cx="14305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648265" y="5698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121057" y="10763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920856"/>
              </p:ext>
            </p:extLst>
          </p:nvPr>
        </p:nvGraphicFramePr>
        <p:xfrm>
          <a:off x="7121057" y="1076324"/>
          <a:ext cx="13906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Bitmap Image" r:id="rId3" imgW="2857899" imgH="2324424" progId="Paint.Picture">
                  <p:embed/>
                </p:oleObj>
              </mc:Choice>
              <mc:Fallback>
                <p:oleObj name="Bitmap Image" r:id="rId3" imgW="2857899" imgH="232442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057" y="1076324"/>
                        <a:ext cx="139065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29052" y="33664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499394"/>
              </p:ext>
            </p:extLst>
          </p:nvPr>
        </p:nvGraphicFramePr>
        <p:xfrm>
          <a:off x="289911" y="3366407"/>
          <a:ext cx="2237599" cy="1478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Bitmap Image" r:id="rId5" imgW="2638095" imgH="1743318" progId="Paint.Picture">
                  <p:embed/>
                </p:oleObj>
              </mc:Choice>
              <mc:Fallback>
                <p:oleObj name="Bitmap Image" r:id="rId5" imgW="2638095" imgH="174331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911" y="3366407"/>
                        <a:ext cx="2237599" cy="1478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352801" y="4680287"/>
            <a:ext cx="273784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75453"/>
              </p:ext>
            </p:extLst>
          </p:nvPr>
        </p:nvGraphicFramePr>
        <p:xfrm>
          <a:off x="2742683" y="4590749"/>
          <a:ext cx="3870388" cy="199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Bitmap Image" r:id="rId7" imgW="2438095" imgH="1257476" progId="Paint.Picture">
                  <p:embed/>
                </p:oleObj>
              </mc:Choice>
              <mc:Fallback>
                <p:oleObj name="Bitmap Image" r:id="rId7" imgW="2438095" imgH="1257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683" y="4590749"/>
                        <a:ext cx="3870388" cy="1998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416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/>
              <a:t>Season</a:t>
            </a:r>
          </a:p>
          <a:p>
            <a:r>
              <a:rPr lang="en-US" sz="2800" dirty="0"/>
              <a:t>Hemisphere</a:t>
            </a:r>
          </a:p>
          <a:p>
            <a:r>
              <a:rPr lang="en-US" sz="2800" dirty="0"/>
              <a:t>Atmosphere</a:t>
            </a:r>
          </a:p>
          <a:p>
            <a:r>
              <a:rPr lang="en-US" sz="2800" dirty="0"/>
              <a:t>Angle</a:t>
            </a:r>
          </a:p>
          <a:p>
            <a:r>
              <a:rPr lang="en-US" sz="2800" dirty="0"/>
              <a:t>Curvature</a:t>
            </a:r>
          </a:p>
          <a:p>
            <a:r>
              <a:rPr lang="en-US" sz="2800" dirty="0"/>
              <a:t>Absorb</a:t>
            </a:r>
          </a:p>
          <a:p>
            <a:r>
              <a:rPr lang="en-US" sz="2800" dirty="0"/>
              <a:t>Reflect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Also, make sure that you understand/remember: </a:t>
            </a:r>
          </a:p>
          <a:p>
            <a:r>
              <a:rPr lang="en-US" sz="2800" dirty="0"/>
              <a:t>Axis</a:t>
            </a:r>
          </a:p>
          <a:p>
            <a:r>
              <a:rPr lang="en-US" sz="2800" dirty="0"/>
              <a:t>Tilt</a:t>
            </a:r>
          </a:p>
          <a:p>
            <a:r>
              <a:rPr lang="en-US" sz="2800" dirty="0"/>
              <a:t>Rotate</a:t>
            </a:r>
            <a:endParaRPr lang="en-US" sz="2800" i="1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7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359</TotalTime>
  <Words>749</Words>
  <Application>Microsoft Office PowerPoint</Application>
  <PresentationFormat>On-screen Show (4:3)</PresentationFormat>
  <Paragraphs>155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Clarity</vt:lpstr>
      <vt:lpstr>Bitmap Image</vt:lpstr>
      <vt:lpstr>Monday</vt:lpstr>
      <vt:lpstr>Key vocabulary of the week</vt:lpstr>
      <vt:lpstr>Key vocabulary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Homework: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49</cp:revision>
  <dcterms:created xsi:type="dcterms:W3CDTF">2006-08-16T00:00:00Z</dcterms:created>
  <dcterms:modified xsi:type="dcterms:W3CDTF">2013-08-23T22:16:35Z</dcterms:modified>
</cp:coreProperties>
</file>