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64" r:id="rId2"/>
    <p:sldId id="256" r:id="rId3"/>
    <p:sldId id="290" r:id="rId4"/>
    <p:sldId id="289" r:id="rId5"/>
    <p:sldId id="257" r:id="rId6"/>
    <p:sldId id="261" r:id="rId7"/>
    <p:sldId id="291" r:id="rId8"/>
    <p:sldId id="288" r:id="rId9"/>
    <p:sldId id="287" r:id="rId10"/>
    <p:sldId id="283" r:id="rId11"/>
    <p:sldId id="280" r:id="rId12"/>
    <p:sldId id="276" r:id="rId13"/>
    <p:sldId id="265" r:id="rId14"/>
    <p:sldId id="281" r:id="rId15"/>
    <p:sldId id="277" r:id="rId16"/>
    <p:sldId id="284" r:id="rId17"/>
    <p:sldId id="285" r:id="rId18"/>
    <p:sldId id="272" r:id="rId19"/>
    <p:sldId id="273" r:id="rId20"/>
    <p:sldId id="279" r:id="rId21"/>
    <p:sldId id="274" r:id="rId22"/>
    <p:sldId id="29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983" autoAdjust="0"/>
  </p:normalViewPr>
  <p:slideViewPr>
    <p:cSldViewPr>
      <p:cViewPr>
        <p:scale>
          <a:sx n="96" d="100"/>
          <a:sy n="96" d="100"/>
        </p:scale>
        <p:origin x="-96" y="-4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7BB17F-743B-4AD5-B893-DBC9AF554466}" type="datetimeFigureOut">
              <a:rPr lang="en-US" smtClean="0"/>
              <a:t>8/23/2013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7BE3F0-B733-49C4-B921-6DAE5BB11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4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828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3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3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3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Materials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 board (1 per 2 students)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Cut-off vocabulary words (1 set per 2 students)</a:t>
            </a:r>
          </a:p>
          <a:p>
            <a:pPr marL="0" lvl="0" indent="0">
              <a:buFont typeface="Arial" pitchFamily="34" charset="0"/>
              <a:buNone/>
            </a:pP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Facilitation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Modeling (a) directions,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(b) how to use the sentence starter, and (c) corrective feedback (re-phrasing student sentences during the whole class review of the picture match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903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5.png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9.bin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15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2.png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Direct instruction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Vocabulary journal entries (word </a:t>
            </a:r>
            <a:r>
              <a:rPr lang="en-US" dirty="0"/>
              <a:t>description</a:t>
            </a:r>
            <a:r>
              <a:rPr lang="en-US" dirty="0" smtClean="0"/>
              <a:t>, translation, &amp; drawing)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“Check” the level </a:t>
            </a:r>
            <a:r>
              <a:rPr lang="en-US" dirty="0"/>
              <a:t>of </a:t>
            </a:r>
            <a:r>
              <a:rPr lang="en-US" dirty="0" smtClean="0"/>
              <a:t>word understanding in vocab journal </a:t>
            </a:r>
          </a:p>
        </p:txBody>
      </p:sp>
    </p:spTree>
    <p:extLst>
      <p:ext uri="{BB962C8B-B14F-4D97-AF65-F5344CB8AC3E}">
        <p14:creationId xmlns:p14="http://schemas.microsoft.com/office/powerpoint/2010/main" val="392013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Meet someone who speaks your language and…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dirty="0" smtClean="0"/>
              <a:t>Explain your definitions &amp; drawings </a:t>
            </a:r>
            <a:r>
              <a:rPr lang="en-US" sz="2800" b="1" dirty="0" smtClean="0"/>
              <a:t>using your native language</a:t>
            </a:r>
            <a:r>
              <a:rPr lang="en-US" sz="2800" dirty="0" smtClean="0"/>
              <a:t> for these words:</a:t>
            </a:r>
          </a:p>
          <a:p>
            <a:endParaRPr lang="en-US" sz="2800" dirty="0" smtClean="0"/>
          </a:p>
          <a:p>
            <a:r>
              <a:rPr lang="en-US" sz="2800" dirty="0"/>
              <a:t>Ancient</a:t>
            </a:r>
          </a:p>
          <a:p>
            <a:r>
              <a:rPr lang="en-US" sz="2800" dirty="0"/>
              <a:t>Evolve</a:t>
            </a:r>
          </a:p>
          <a:p>
            <a:r>
              <a:rPr lang="en-US" sz="2800" dirty="0"/>
              <a:t>Crystal</a:t>
            </a:r>
          </a:p>
          <a:p>
            <a:r>
              <a:rPr lang="en-US" sz="2800" dirty="0"/>
              <a:t>Index fossil</a:t>
            </a:r>
          </a:p>
          <a:p>
            <a:r>
              <a:rPr lang="en-US" sz="2800" dirty="0"/>
              <a:t>Undisturbed </a:t>
            </a:r>
          </a:p>
          <a:p>
            <a:r>
              <a:rPr lang="en-US" sz="2800" dirty="0" smtClean="0"/>
              <a:t>Chemical weathering </a:t>
            </a:r>
          </a:p>
          <a:p>
            <a:r>
              <a:rPr lang="en-US" sz="2800" dirty="0" smtClean="0"/>
              <a:t>Physical </a:t>
            </a:r>
            <a:r>
              <a:rPr lang="en-US" sz="2800" dirty="0"/>
              <a:t>weathering </a:t>
            </a:r>
          </a:p>
          <a:p>
            <a:r>
              <a:rPr lang="en-US" sz="2800" dirty="0" smtClean="0"/>
              <a:t>Intrusive rock</a:t>
            </a:r>
          </a:p>
          <a:p>
            <a:r>
              <a:rPr lang="en-US" sz="2800" dirty="0" smtClean="0"/>
              <a:t>Extrusive </a:t>
            </a:r>
            <a:r>
              <a:rPr lang="en-US" sz="2800" dirty="0"/>
              <a:t>rock</a:t>
            </a:r>
          </a:p>
          <a:p>
            <a:pPr marL="0" indent="0">
              <a:buNone/>
            </a:pPr>
            <a:r>
              <a:rPr lang="en-US" sz="2800" dirty="0" smtClean="0"/>
              <a:t> </a:t>
            </a: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672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home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Study the words while thinking about the images that best describe/represent the word</a:t>
            </a:r>
          </a:p>
          <a:p>
            <a:pPr marL="457200" indent="-457200">
              <a:buFont typeface="+mj-lt"/>
              <a:buAutoNum type="arabicPeriod"/>
            </a:pPr>
            <a:endParaRPr 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1363861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Wednesday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Whole class review (calling on volunteers)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Picture match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Homework: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Spelling pyramid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Write 1-2 sentences using the words from the spelling </a:t>
            </a:r>
            <a:r>
              <a:rPr lang="en-US" dirty="0" smtClean="0"/>
              <a:t>pyramid + sentence frames</a:t>
            </a:r>
            <a:endParaRPr lang="en-US" dirty="0"/>
          </a:p>
          <a:p>
            <a:pPr marL="457200" lvl="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53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 Match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839200" cy="4876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 smtClean="0"/>
              <a:t>Step 1</a:t>
            </a:r>
            <a:r>
              <a:rPr lang="en-US" dirty="0" smtClean="0"/>
              <a:t>: Take the words out from the envelop 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u="sng" dirty="0" smtClean="0"/>
              <a:t>Step 2</a:t>
            </a:r>
            <a:r>
              <a:rPr lang="en-US" dirty="0" smtClean="0"/>
              <a:t>: Read the words out loud &amp; think about images that describe the words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u="sng" dirty="0" smtClean="0"/>
              <a:t>Step 3</a:t>
            </a:r>
            <a:r>
              <a:rPr lang="en-US" dirty="0" smtClean="0"/>
              <a:t>: Match the words &amp; the pictures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u="sng" dirty="0" smtClean="0"/>
              <a:t>Step 4</a:t>
            </a:r>
            <a:r>
              <a:rPr lang="en-US" dirty="0" smtClean="0"/>
              <a:t>: Explain your match using the sentence starter below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i="1" dirty="0" smtClean="0"/>
              <a:t>I chose this word because the picture shows__________</a:t>
            </a:r>
          </a:p>
          <a:p>
            <a:pPr marL="0" indent="0">
              <a:buNone/>
            </a:pPr>
            <a:r>
              <a:rPr lang="en-US" b="1" i="1" dirty="0"/>
              <a:t>	</a:t>
            </a:r>
            <a:r>
              <a:rPr lang="en-US" b="1" i="1" dirty="0" smtClean="0"/>
              <a:t>	</a:t>
            </a:r>
            <a:r>
              <a:rPr lang="en-US" sz="2000" b="1" i="1" dirty="0"/>
              <a:t>					an example of…</a:t>
            </a:r>
          </a:p>
          <a:p>
            <a:pPr marL="1737360" lvl="8" indent="0">
              <a:buNone/>
            </a:pPr>
            <a:r>
              <a:rPr lang="en-US" sz="2000" b="1" i="1" dirty="0" smtClean="0"/>
              <a:t>						something </a:t>
            </a:r>
            <a:r>
              <a:rPr lang="en-US" sz="2000" b="1" i="1" dirty="0"/>
              <a:t>that …</a:t>
            </a:r>
          </a:p>
          <a:p>
            <a:pPr marL="1737360" lvl="8" indent="0">
              <a:buNone/>
            </a:pPr>
            <a:r>
              <a:rPr lang="en-US" sz="2000" b="1" i="1" dirty="0" smtClean="0"/>
              <a:t>						an </a:t>
            </a:r>
            <a:r>
              <a:rPr lang="en-US" sz="2000" b="1" i="1" dirty="0"/>
              <a:t>object that… </a:t>
            </a:r>
          </a:p>
          <a:p>
            <a:pPr marL="1737360" lvl="8" indent="0">
              <a:buNone/>
            </a:pPr>
            <a:r>
              <a:rPr lang="en-US" sz="2000" b="1" i="1" dirty="0" smtClean="0"/>
              <a:t>						the </a:t>
            </a:r>
            <a:r>
              <a:rPr lang="en-US" sz="2000" b="1" i="1" dirty="0"/>
              <a:t>formula for…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5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home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Study the word definitions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Complete:</a:t>
            </a:r>
          </a:p>
          <a:p>
            <a:pPr marL="457200" indent="-457200">
              <a:buFont typeface="+mj-lt"/>
              <a:buAutoNum type="arabicPeriod"/>
            </a:pPr>
            <a:endParaRPr lang="en-US" sz="800" dirty="0"/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Spelling pyramid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Write 1-2 sentences using the words from the spelling pyramid + sentence frames</a:t>
            </a:r>
          </a:p>
          <a:p>
            <a:pPr marL="457200" indent="-457200">
              <a:buFont typeface="+mj-lt"/>
              <a:buAutoNum type="arabicPeriod"/>
            </a:pPr>
            <a:endParaRPr 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3429368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Sentence review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Possibly “Card </a:t>
            </a:r>
            <a:r>
              <a:rPr lang="en-US" dirty="0"/>
              <a:t>Game” OR “Jeopardy” OR Charades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Homework: 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Get ready for the quiz </a:t>
            </a:r>
          </a:p>
          <a:p>
            <a:pPr marL="457200" lvl="0" indent="-457200">
              <a:buFont typeface="+mj-lt"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0244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Spelling pyramid + sentence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With a partner…</a:t>
            </a:r>
            <a:endParaRPr lang="en-US" b="1" u="sng" dirty="0" smtClean="0"/>
          </a:p>
          <a:p>
            <a:r>
              <a:rPr lang="en-US" dirty="0" smtClean="0"/>
              <a:t>Check each other’s pyramids </a:t>
            </a:r>
            <a:r>
              <a:rPr lang="en-US" dirty="0"/>
              <a:t>+ </a:t>
            </a:r>
            <a:r>
              <a:rPr lang="en-US" dirty="0" smtClean="0"/>
              <a:t>sentences </a:t>
            </a:r>
          </a:p>
          <a:p>
            <a:r>
              <a:rPr lang="en-US" dirty="0" smtClean="0"/>
              <a:t>Find </a:t>
            </a:r>
            <a:r>
              <a:rPr lang="en-US" b="1" dirty="0"/>
              <a:t>1 positive </a:t>
            </a:r>
            <a:r>
              <a:rPr lang="en-US" b="1" dirty="0" smtClean="0"/>
              <a:t>thing </a:t>
            </a:r>
            <a:r>
              <a:rPr lang="en-US" dirty="0" smtClean="0"/>
              <a:t>about your partner’s sentences</a:t>
            </a:r>
          </a:p>
          <a:p>
            <a:r>
              <a:rPr lang="en-US" dirty="0" smtClean="0"/>
              <a:t>Give </a:t>
            </a:r>
            <a:r>
              <a:rPr lang="en-US" b="1" dirty="0" smtClean="0"/>
              <a:t>1 </a:t>
            </a:r>
            <a:r>
              <a:rPr lang="en-US" b="1" dirty="0"/>
              <a:t>suggestion for </a:t>
            </a:r>
            <a:r>
              <a:rPr lang="en-US" b="1" dirty="0" smtClean="0"/>
              <a:t>improvement 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370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u="sng" dirty="0" smtClean="0"/>
              <a:t>Setp1</a:t>
            </a:r>
            <a:r>
              <a:rPr lang="en-US" dirty="0" smtClean="0"/>
              <a:t>: The </a:t>
            </a:r>
            <a:r>
              <a:rPr lang="en-US" b="1" dirty="0" smtClean="0"/>
              <a:t>Reader</a:t>
            </a:r>
            <a:r>
              <a:rPr lang="en-US" dirty="0" smtClean="0"/>
              <a:t> takes </a:t>
            </a:r>
            <a:r>
              <a:rPr lang="en-US" dirty="0"/>
              <a:t>the card and reads the </a:t>
            </a:r>
            <a:r>
              <a:rPr lang="en-US" dirty="0" smtClean="0"/>
              <a:t>word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 smtClean="0"/>
              <a:t>Step 2</a:t>
            </a:r>
            <a:r>
              <a:rPr lang="en-US" dirty="0" smtClean="0"/>
              <a:t>: </a:t>
            </a:r>
            <a:r>
              <a:rPr lang="en-US" b="1" dirty="0" smtClean="0"/>
              <a:t>Player #1 </a:t>
            </a:r>
            <a:r>
              <a:rPr lang="en-US" dirty="0" smtClean="0"/>
              <a:t>provides </a:t>
            </a:r>
            <a:r>
              <a:rPr lang="en-US" dirty="0"/>
              <a:t>a definition, description, or an </a:t>
            </a:r>
            <a:r>
              <a:rPr lang="en-US" dirty="0" smtClean="0"/>
              <a:t>example of the target word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 smtClean="0"/>
              <a:t>Step 3</a:t>
            </a:r>
            <a:r>
              <a:rPr lang="en-US" dirty="0" smtClean="0"/>
              <a:t>: The team decides if the answer </a:t>
            </a:r>
            <a:r>
              <a:rPr lang="en-US" dirty="0"/>
              <a:t>is </a:t>
            </a:r>
            <a:r>
              <a:rPr lang="en-US" dirty="0" smtClean="0"/>
              <a:t>correct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Step</a:t>
            </a:r>
            <a:r>
              <a:rPr lang="en-US" dirty="0" smtClean="0"/>
              <a:t> 4: If the answer is correct, </a:t>
            </a:r>
            <a:r>
              <a:rPr lang="en-US" b="1" dirty="0"/>
              <a:t>Player #1 </a:t>
            </a:r>
            <a:r>
              <a:rPr lang="en-US" dirty="0" smtClean="0"/>
              <a:t>keeps the card &amp; becomes the </a:t>
            </a:r>
            <a:r>
              <a:rPr lang="en-US" b="1" dirty="0" smtClean="0"/>
              <a:t>Reader</a:t>
            </a:r>
            <a:r>
              <a:rPr lang="en-US" dirty="0" smtClean="0"/>
              <a:t> for the next Player.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u="sng" dirty="0"/>
              <a:t>Step </a:t>
            </a:r>
            <a:r>
              <a:rPr lang="en-US" u="sng" dirty="0" smtClean="0"/>
              <a:t>5</a:t>
            </a:r>
            <a:r>
              <a:rPr lang="en-US" dirty="0" smtClean="0"/>
              <a:t>: Continue until there is no more cards in the set.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The Player with the most card wins.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8843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Jeopardy: </a:t>
            </a:r>
            <a:r>
              <a:rPr lang="en-US" dirty="0"/>
              <a:t>Round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Step 1</a:t>
            </a:r>
            <a:r>
              <a:rPr lang="en-US" dirty="0" smtClean="0"/>
              <a:t>: Form 2 teams &amp; select a Host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u="sng" dirty="0" smtClean="0"/>
              <a:t>Step 2</a:t>
            </a:r>
            <a:r>
              <a:rPr lang="en-US" dirty="0" smtClean="0"/>
              <a:t>: 1 person from each team approaches the host table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u="sng" dirty="0" smtClean="0"/>
              <a:t>Step 3</a:t>
            </a:r>
            <a:r>
              <a:rPr lang="en-US" dirty="0" smtClean="0"/>
              <a:t>: </a:t>
            </a:r>
            <a:r>
              <a:rPr lang="en-US" dirty="0"/>
              <a:t>The Host reads 1 word, </a:t>
            </a:r>
            <a:r>
              <a:rPr lang="en-US" dirty="0" smtClean="0"/>
              <a:t>the player who “hits” the Host’s table first, gets to provide a definition. The correct definition gets the team 1 point. 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u="sng" dirty="0" smtClean="0"/>
              <a:t>Step 4</a:t>
            </a:r>
            <a:r>
              <a:rPr lang="en-US" dirty="0" smtClean="0"/>
              <a:t>: Repeat Steps 2 &amp; 3 with new players fro each team.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34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Jeopardy: </a:t>
            </a:r>
            <a:r>
              <a:rPr lang="en-US" dirty="0"/>
              <a:t>Round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Step 1</a:t>
            </a:r>
            <a:r>
              <a:rPr lang="en-US" dirty="0" smtClean="0"/>
              <a:t>: Each team gets a set of 4 key words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u="sng" dirty="0" smtClean="0"/>
              <a:t>Step 2</a:t>
            </a:r>
            <a:r>
              <a:rPr lang="en-US" dirty="0" smtClean="0"/>
              <a:t>:  The teams develop and write sentences with the 4 words on blank sentence strips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u="sng" dirty="0" smtClean="0"/>
              <a:t>Step 3</a:t>
            </a:r>
            <a:r>
              <a:rPr lang="en-US" dirty="0" smtClean="0"/>
              <a:t>: Each sentence that is accurate gets the team </a:t>
            </a:r>
            <a:r>
              <a:rPr lang="en-US" dirty="0"/>
              <a:t>2 points (</a:t>
            </a:r>
            <a:r>
              <a:rPr lang="en-US" b="1" dirty="0"/>
              <a:t>1 pt. science </a:t>
            </a:r>
            <a:r>
              <a:rPr lang="en-US" dirty="0"/>
              <a:t>+ </a:t>
            </a:r>
            <a:r>
              <a:rPr lang="en-US" b="1" dirty="0"/>
              <a:t>1pt. English</a:t>
            </a:r>
            <a:r>
              <a:rPr lang="en-US" dirty="0"/>
              <a:t>)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 smtClean="0"/>
              <a:t>The team with the most points from Rounds 1 &amp; 2 wins.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03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5800" y="274638"/>
            <a:ext cx="7543800" cy="1143000"/>
          </a:xfrm>
        </p:spPr>
        <p:txBody>
          <a:bodyPr/>
          <a:lstStyle/>
          <a:p>
            <a:pPr algn="ctr"/>
            <a:r>
              <a:rPr lang="en-US" dirty="0" smtClean="0"/>
              <a:t>Key vocabulary of the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5800" y="1600200"/>
            <a:ext cx="7543800" cy="4525963"/>
          </a:xfrm>
        </p:spPr>
        <p:txBody>
          <a:bodyPr>
            <a:normAutofit fontScale="55000" lnSpcReduction="20000"/>
          </a:bodyPr>
          <a:lstStyle/>
          <a:p>
            <a:r>
              <a:rPr lang="en-US" sz="3600" dirty="0"/>
              <a:t>Ancient</a:t>
            </a:r>
          </a:p>
          <a:p>
            <a:r>
              <a:rPr lang="en-US" sz="3600" dirty="0" smtClean="0"/>
              <a:t>Evolve</a:t>
            </a:r>
          </a:p>
          <a:p>
            <a:r>
              <a:rPr lang="en-US" sz="3600" dirty="0"/>
              <a:t>Crystal</a:t>
            </a:r>
          </a:p>
          <a:p>
            <a:r>
              <a:rPr lang="en-US" sz="3600" dirty="0" smtClean="0"/>
              <a:t>Index fossil</a:t>
            </a:r>
          </a:p>
          <a:p>
            <a:r>
              <a:rPr lang="en-US" sz="3600" dirty="0"/>
              <a:t>Undisturbed </a:t>
            </a:r>
          </a:p>
          <a:p>
            <a:r>
              <a:rPr lang="en-US" sz="3600" dirty="0" smtClean="0"/>
              <a:t>Intrusive/Extrusive </a:t>
            </a:r>
            <a:r>
              <a:rPr lang="en-US" sz="3600" dirty="0"/>
              <a:t>rock</a:t>
            </a:r>
          </a:p>
          <a:p>
            <a:r>
              <a:rPr lang="en-US" sz="3600" dirty="0" smtClean="0"/>
              <a:t>Chemical/Physical </a:t>
            </a:r>
            <a:r>
              <a:rPr lang="en-US" sz="3600" dirty="0"/>
              <a:t>weathering </a:t>
            </a:r>
          </a:p>
          <a:p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i="1" dirty="0"/>
              <a:t>Review</a:t>
            </a:r>
            <a:r>
              <a:rPr lang="en-US" sz="3600" dirty="0"/>
              <a:t>:</a:t>
            </a:r>
          </a:p>
          <a:p>
            <a:pPr marL="0" indent="0">
              <a:buNone/>
            </a:pPr>
            <a:r>
              <a:rPr lang="en-US" sz="3600" dirty="0" smtClean="0"/>
              <a:t>Inner </a:t>
            </a:r>
            <a:r>
              <a:rPr lang="en-US" sz="3600" dirty="0"/>
              <a:t>core</a:t>
            </a: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Outer </a:t>
            </a:r>
            <a:r>
              <a:rPr lang="en-US" sz="3600" dirty="0"/>
              <a:t>core</a:t>
            </a:r>
          </a:p>
          <a:p>
            <a:pPr marL="0" indent="0">
              <a:buNone/>
            </a:pPr>
            <a:r>
              <a:rPr lang="en-US" sz="3600" dirty="0"/>
              <a:t>L</a:t>
            </a:r>
            <a:r>
              <a:rPr lang="en-US" sz="3600" dirty="0" smtClean="0"/>
              <a:t>ithosphere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4009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Homework: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Get ready for the quiz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05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Quiz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“Square</a:t>
            </a:r>
            <a:r>
              <a:rPr lang="en-US" dirty="0"/>
              <a:t>” the level of word understanding </a:t>
            </a:r>
            <a:r>
              <a:rPr lang="en-US" dirty="0" smtClean="0"/>
              <a:t>(1- 4)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46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" y="5939436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© Materials copyrighted by the University of Louisville. </a:t>
            </a:r>
            <a:endParaRPr lang="en-US" dirty="0" smtClean="0"/>
          </a:p>
          <a:p>
            <a:r>
              <a:rPr lang="en-US" dirty="0" smtClean="0"/>
              <a:t>Educators </a:t>
            </a:r>
            <a:r>
              <a:rPr lang="en-US" dirty="0"/>
              <a:t>are free to use these materials with the proper acknowledgement of source.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43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vocabulary of the week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536192"/>
            <a:ext cx="44958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b="1" dirty="0" smtClean="0"/>
              <a:t>ancient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u="sng" dirty="0" smtClean="0"/>
              <a:t>Definition</a:t>
            </a:r>
            <a:r>
              <a:rPr lang="en-US" dirty="0" smtClean="0"/>
              <a:t>: very </a:t>
            </a:r>
            <a:r>
              <a:rPr lang="en-US" dirty="0"/>
              <a:t>old, having lived or existed for a very long time 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76800" y="1536192"/>
            <a:ext cx="32004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Draw: 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6277870"/>
              </p:ext>
            </p:extLst>
          </p:nvPr>
        </p:nvGraphicFramePr>
        <p:xfrm>
          <a:off x="6629400" y="914400"/>
          <a:ext cx="703059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Bitmap Image" r:id="rId4" imgW="1819529" imgH="3352381" progId="Paint.Picture">
                  <p:embed/>
                </p:oleObj>
              </mc:Choice>
              <mc:Fallback>
                <p:oleObj name="Bitmap Image" r:id="rId4" imgW="1819529" imgH="3352381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914400"/>
                        <a:ext cx="703059" cy="1295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6211246"/>
              </p:ext>
            </p:extLst>
          </p:nvPr>
        </p:nvGraphicFramePr>
        <p:xfrm>
          <a:off x="4724400" y="2667000"/>
          <a:ext cx="4171950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Bitmap Image" r:id="rId6" imgW="3715269" imgH="3123810" progId="Paint.Picture">
                  <p:embed/>
                </p:oleObj>
              </mc:Choice>
              <mc:Fallback>
                <p:oleObj name="Bitmap Image" r:id="rId6" imgW="3715269" imgH="3123810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667000"/>
                        <a:ext cx="4171950" cy="3505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2157806"/>
              </p:ext>
            </p:extLst>
          </p:nvPr>
        </p:nvGraphicFramePr>
        <p:xfrm>
          <a:off x="1295400" y="4038600"/>
          <a:ext cx="2895600" cy="2157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Bitmap Image" r:id="rId8" imgW="2333333" imgH="1733333" progId="Paint.Picture">
                  <p:embed/>
                </p:oleObj>
              </mc:Choice>
              <mc:Fallback>
                <p:oleObj name="Bitmap Image" r:id="rId8" imgW="2333333" imgH="1733333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038600"/>
                        <a:ext cx="2895600" cy="21575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401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vocabulary of the week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536192"/>
            <a:ext cx="28956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b="1" dirty="0" smtClean="0"/>
              <a:t>evolve</a:t>
            </a:r>
          </a:p>
          <a:p>
            <a:pPr marL="114300" indent="0">
              <a:buNone/>
            </a:pPr>
            <a:endParaRPr lang="en-US" sz="1800" dirty="0" smtClean="0"/>
          </a:p>
          <a:p>
            <a:pPr marL="114300" indent="0">
              <a:buNone/>
            </a:pPr>
            <a:r>
              <a:rPr lang="en-US" dirty="0"/>
              <a:t>Draw: </a:t>
            </a:r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257800" y="1447800"/>
            <a:ext cx="35814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u="sng" dirty="0" smtClean="0"/>
              <a:t>Definition</a:t>
            </a:r>
            <a:r>
              <a:rPr lang="en-US" dirty="0"/>
              <a:t>: to change or develop slowly often into a better, more complex, or more advanced state </a:t>
            </a:r>
            <a:r>
              <a:rPr lang="en-US" sz="1800" dirty="0" smtClean="0"/>
              <a:t>(</a:t>
            </a:r>
            <a:r>
              <a:rPr lang="en-US" sz="1800" dirty="0"/>
              <a:t>to develop by a process of evolution)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2313569"/>
              </p:ext>
            </p:extLst>
          </p:nvPr>
        </p:nvGraphicFramePr>
        <p:xfrm>
          <a:off x="228600" y="3124200"/>
          <a:ext cx="5105400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Bitmap Image" r:id="rId4" imgW="5590476" imgH="3761905" progId="Paint.Picture">
                  <p:embed/>
                </p:oleObj>
              </mc:Choice>
              <mc:Fallback>
                <p:oleObj name="Bitmap Image" r:id="rId4" imgW="5590476" imgH="3761905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124200"/>
                        <a:ext cx="5105400" cy="3581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9287415"/>
              </p:ext>
            </p:extLst>
          </p:nvPr>
        </p:nvGraphicFramePr>
        <p:xfrm>
          <a:off x="2133600" y="1981200"/>
          <a:ext cx="2695575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Bitmap Image" r:id="rId6" imgW="2695951" imgH="971686" progId="Paint.Picture">
                  <p:embed/>
                </p:oleObj>
              </mc:Choice>
              <mc:Fallback>
                <p:oleObj name="Bitmap Image" r:id="rId6" imgW="2695951" imgH="971686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981200"/>
                        <a:ext cx="2695575" cy="97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401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vocabulary of the week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536192"/>
            <a:ext cx="44958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b="1" dirty="0"/>
              <a:t>crystal</a:t>
            </a:r>
            <a:r>
              <a:rPr lang="en-US" dirty="0"/>
              <a:t> </a:t>
            </a:r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u="sng" dirty="0" smtClean="0"/>
              <a:t>Definition</a:t>
            </a:r>
            <a:r>
              <a:rPr lang="en-US" dirty="0" smtClean="0"/>
              <a:t>: a </a:t>
            </a:r>
            <a:r>
              <a:rPr lang="en-US" dirty="0"/>
              <a:t>clear hard mineral with many sides, colorless or very light in color </a:t>
            </a:r>
            <a:r>
              <a:rPr lang="en-US" sz="2400" dirty="0"/>
              <a:t>(formed when the substance turns into a solid) 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76800" y="1536192"/>
            <a:ext cx="32004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Draw: 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4223323"/>
              </p:ext>
            </p:extLst>
          </p:nvPr>
        </p:nvGraphicFramePr>
        <p:xfrm>
          <a:off x="4876800" y="2209800"/>
          <a:ext cx="3720835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Bitmap Image" r:id="rId4" imgW="2734057" imgH="2742857" progId="Paint.Picture">
                  <p:embed/>
                </p:oleObj>
              </mc:Choice>
              <mc:Fallback>
                <p:oleObj name="Bitmap Image" r:id="rId4" imgW="2734057" imgH="2742857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209800"/>
                        <a:ext cx="3720835" cy="3733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493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vocabulary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410200" y="1524000"/>
            <a:ext cx="3352800" cy="50292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sz="2000" i="1" u="sng" dirty="0"/>
          </a:p>
          <a:p>
            <a:pPr marL="114300" indent="0">
              <a:buNone/>
            </a:pPr>
            <a:endParaRPr lang="en-US" sz="2000" i="1" u="sng" dirty="0" smtClean="0"/>
          </a:p>
          <a:p>
            <a:pPr marL="114300" indent="0">
              <a:buNone/>
            </a:pPr>
            <a:endParaRPr lang="en-US" sz="2000" i="1" u="sng" dirty="0"/>
          </a:p>
          <a:p>
            <a:pPr marL="114300" indent="0">
              <a:buNone/>
            </a:pPr>
            <a:endParaRPr lang="en-US" sz="2000" i="1" u="sng" dirty="0" smtClean="0"/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52400" y="1524000"/>
            <a:ext cx="4038600" cy="49530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/>
              <a:t>: </a:t>
            </a:r>
            <a:r>
              <a:rPr lang="en-US" b="1" dirty="0"/>
              <a:t>index fossil</a:t>
            </a:r>
            <a:endParaRPr lang="en-US" sz="3200" b="1" dirty="0"/>
          </a:p>
          <a:p>
            <a:pPr marL="114300" indent="0">
              <a:buNone/>
            </a:pPr>
            <a:endParaRPr lang="en-US" sz="1200" dirty="0" smtClean="0"/>
          </a:p>
          <a:p>
            <a:pPr marL="114300" indent="0">
              <a:buNone/>
            </a:pPr>
            <a:r>
              <a:rPr lang="en-US" sz="2600" u="sng" dirty="0" smtClean="0"/>
              <a:t>Definition</a:t>
            </a:r>
            <a:r>
              <a:rPr lang="en-US" sz="2600" dirty="0" smtClean="0"/>
              <a:t>: an </a:t>
            </a:r>
            <a:r>
              <a:rPr lang="en-US" sz="2600" dirty="0"/>
              <a:t>organism that lived for a short time in many places around the </a:t>
            </a:r>
            <a:r>
              <a:rPr lang="en-US" sz="2600" dirty="0" smtClean="0"/>
              <a:t>world </a:t>
            </a:r>
            <a:r>
              <a:rPr lang="en-US" sz="2000" dirty="0" smtClean="0"/>
              <a:t>(indicators </a:t>
            </a:r>
            <a:r>
              <a:rPr lang="en-US" sz="2000" dirty="0"/>
              <a:t>for the age of a sedimentary rock </a:t>
            </a:r>
            <a:r>
              <a:rPr lang="en-US" sz="2000" dirty="0" smtClean="0"/>
              <a:t>layer)</a:t>
            </a:r>
            <a:r>
              <a:rPr lang="en-US" sz="2400" dirty="0"/>
              <a:t>  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3623155"/>
              </p:ext>
            </p:extLst>
          </p:nvPr>
        </p:nvGraphicFramePr>
        <p:xfrm>
          <a:off x="4191000" y="685800"/>
          <a:ext cx="4804063" cy="579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Bitmap Image" r:id="rId3" imgW="4191585" imgH="5047619" progId="Paint.Picture">
                  <p:embed/>
                </p:oleObj>
              </mc:Choice>
              <mc:Fallback>
                <p:oleObj name="Bitmap Image" r:id="rId3" imgW="4191585" imgH="5047619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685800"/>
                        <a:ext cx="4804063" cy="5791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93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vocabulary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410200" y="1524000"/>
            <a:ext cx="3352800" cy="50292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sz="2000" i="1" u="sng" dirty="0"/>
          </a:p>
          <a:p>
            <a:pPr marL="114300" indent="0">
              <a:buNone/>
            </a:pPr>
            <a:endParaRPr lang="en-US" sz="2000" i="1" u="sng" dirty="0" smtClean="0"/>
          </a:p>
          <a:p>
            <a:pPr marL="114300" indent="0">
              <a:buNone/>
            </a:pPr>
            <a:endParaRPr lang="en-US" sz="2000" i="1" u="sng" dirty="0"/>
          </a:p>
          <a:p>
            <a:pPr marL="114300" indent="0">
              <a:buNone/>
            </a:pPr>
            <a:endParaRPr lang="en-US" sz="2000" i="1" u="sng" dirty="0" smtClean="0"/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52400" y="1447800"/>
            <a:ext cx="4800600" cy="50292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400" u="sng" dirty="0" smtClean="0"/>
              <a:t>Term</a:t>
            </a:r>
            <a:r>
              <a:rPr lang="en-US" sz="2400" dirty="0"/>
              <a:t>: </a:t>
            </a:r>
            <a:r>
              <a:rPr lang="en-US" b="1" dirty="0"/>
              <a:t>undisturbed</a:t>
            </a:r>
          </a:p>
          <a:p>
            <a:pPr marL="114300" indent="0">
              <a:buNone/>
            </a:pPr>
            <a:endParaRPr lang="en-US" sz="700" u="sng" dirty="0"/>
          </a:p>
          <a:p>
            <a:pPr marL="114300" indent="0">
              <a:buNone/>
            </a:pPr>
            <a:r>
              <a:rPr lang="en-US" sz="2400" u="sng" dirty="0"/>
              <a:t>Definition</a:t>
            </a:r>
            <a:r>
              <a:rPr lang="en-US" sz="2400" dirty="0"/>
              <a:t>: not moved, changed, </a:t>
            </a:r>
            <a:r>
              <a:rPr lang="en-US" sz="2400" dirty="0" smtClean="0"/>
              <a:t>touched by </a:t>
            </a:r>
            <a:r>
              <a:rPr lang="en-US" sz="2400" dirty="0"/>
              <a:t>anyone or </a:t>
            </a:r>
            <a:r>
              <a:rPr lang="en-US" sz="2400" dirty="0" smtClean="0"/>
              <a:t>anything</a:t>
            </a: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0469809"/>
              </p:ext>
            </p:extLst>
          </p:nvPr>
        </p:nvGraphicFramePr>
        <p:xfrm>
          <a:off x="5993296" y="762000"/>
          <a:ext cx="2819400" cy="1654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Bitmap Image" r:id="rId3" imgW="2685714" imgH="1580952" progId="Paint.Picture">
                  <p:embed/>
                </p:oleObj>
              </mc:Choice>
              <mc:Fallback>
                <p:oleObj name="Bitmap Image" r:id="rId3" imgW="2685714" imgH="158095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3296" y="762000"/>
                        <a:ext cx="2819400" cy="16548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3673289"/>
              </p:ext>
            </p:extLst>
          </p:nvPr>
        </p:nvGraphicFramePr>
        <p:xfrm>
          <a:off x="838200" y="2895600"/>
          <a:ext cx="7156579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Bitmap Image" r:id="rId5" imgW="6477904" imgH="4304762" progId="Paint.Picture">
                  <p:embed/>
                </p:oleObj>
              </mc:Choice>
              <mc:Fallback>
                <p:oleObj name="Bitmap Image" r:id="rId5" imgW="6477904" imgH="4304762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895600"/>
                        <a:ext cx="7156579" cy="3810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Content Placeholder 4"/>
          <p:cNvSpPr txBox="1">
            <a:spLocks/>
          </p:cNvSpPr>
          <p:nvPr/>
        </p:nvSpPr>
        <p:spPr>
          <a:xfrm>
            <a:off x="4724400" y="685800"/>
            <a:ext cx="4114800" cy="54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itchFamily="34" charset="0"/>
              <a:buNone/>
            </a:pPr>
            <a:r>
              <a:rPr lang="en-US" dirty="0" smtClean="0"/>
              <a:t>Draw: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25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</a:t>
            </a:r>
            <a:r>
              <a:rPr lang="en-US" dirty="0"/>
              <a:t>vocabulary of the week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343400" y="1524000"/>
            <a:ext cx="4419600" cy="50292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600" u="sng" dirty="0" smtClean="0"/>
              <a:t>Term</a:t>
            </a:r>
            <a:r>
              <a:rPr lang="en-US" sz="2600" dirty="0" smtClean="0"/>
              <a:t>: </a:t>
            </a:r>
            <a:r>
              <a:rPr lang="en-US" sz="2600" b="1" dirty="0"/>
              <a:t>extrusive rock</a:t>
            </a:r>
            <a:endParaRPr lang="en-US" sz="2600" b="1" dirty="0" smtClean="0"/>
          </a:p>
          <a:p>
            <a:pPr marL="114300" indent="0">
              <a:buNone/>
            </a:pPr>
            <a:endParaRPr lang="en-US" sz="700" u="sng" dirty="0" smtClean="0"/>
          </a:p>
          <a:p>
            <a:pPr marL="114300" indent="0">
              <a:buNone/>
            </a:pPr>
            <a:r>
              <a:rPr lang="en-US" sz="2200" u="sng" dirty="0" smtClean="0"/>
              <a:t>Definition</a:t>
            </a:r>
            <a:r>
              <a:rPr lang="en-US" sz="2200" dirty="0" smtClean="0"/>
              <a:t>: </a:t>
            </a:r>
            <a:r>
              <a:rPr lang="en-US" sz="2200" dirty="0"/>
              <a:t>igneous rock formed from lava, on Earth’s surface</a:t>
            </a:r>
          </a:p>
          <a:p>
            <a:pPr marL="114300" indent="0">
              <a:buNone/>
            </a:pPr>
            <a:endParaRPr lang="en-US" sz="2000" i="1" u="sng" dirty="0" smtClean="0"/>
          </a:p>
          <a:p>
            <a:pPr marL="114300" indent="0">
              <a:buNone/>
            </a:pPr>
            <a:r>
              <a:rPr lang="en-US" sz="2000" i="1" u="sng" dirty="0" smtClean="0"/>
              <a:t> </a:t>
            </a:r>
            <a:endParaRPr lang="en-US" sz="2000" i="1" u="sng" dirty="0"/>
          </a:p>
          <a:p>
            <a:pPr marL="114300" indent="0">
              <a:buNone/>
            </a:pPr>
            <a:endParaRPr lang="en-US" sz="2000" i="1" u="sng" dirty="0" smtClean="0"/>
          </a:p>
          <a:p>
            <a:pPr marL="114300" indent="0">
              <a:buNone/>
            </a:pPr>
            <a:endParaRPr lang="en-US" sz="2000" i="1" u="sng" dirty="0"/>
          </a:p>
          <a:p>
            <a:pPr marL="114300" indent="0">
              <a:buNone/>
            </a:pPr>
            <a:endParaRPr lang="en-US" sz="2000" i="1" u="sng" dirty="0" smtClean="0"/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52400" y="1524000"/>
            <a:ext cx="3810000" cy="49530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600" u="sng" dirty="0" smtClean="0"/>
              <a:t>Term</a:t>
            </a:r>
            <a:r>
              <a:rPr lang="en-US" sz="2600" dirty="0" smtClean="0"/>
              <a:t>: </a:t>
            </a:r>
            <a:r>
              <a:rPr lang="en-US" sz="2600" b="1" dirty="0"/>
              <a:t>intrusive rock</a:t>
            </a:r>
          </a:p>
          <a:p>
            <a:pPr marL="114300" indent="0">
              <a:buNone/>
            </a:pPr>
            <a:endParaRPr lang="en-US" sz="600" dirty="0" smtClean="0"/>
          </a:p>
          <a:p>
            <a:pPr marL="114300" indent="0">
              <a:buNone/>
            </a:pPr>
            <a:r>
              <a:rPr lang="en-US" sz="2200" u="sng" dirty="0" smtClean="0"/>
              <a:t>Definition</a:t>
            </a:r>
            <a:r>
              <a:rPr lang="en-US" sz="2200" dirty="0" smtClean="0"/>
              <a:t>: igneous </a:t>
            </a:r>
            <a:r>
              <a:rPr lang="en-US" sz="2200" dirty="0"/>
              <a:t>rock formed from magma, below Earth’s </a:t>
            </a:r>
            <a:r>
              <a:rPr lang="en-US" sz="2200" dirty="0" smtClean="0"/>
              <a:t>surface 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sz="800" dirty="0" smtClean="0"/>
          </a:p>
          <a:p>
            <a:pPr marL="114300" indent="0">
              <a:buNone/>
            </a:pPr>
            <a:r>
              <a:rPr lang="en-US" sz="2000" i="1" dirty="0" smtClean="0"/>
              <a:t> </a:t>
            </a:r>
            <a:endParaRPr lang="en-US" sz="2000" dirty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048000"/>
            <a:ext cx="5472546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569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</a:t>
            </a:r>
            <a:r>
              <a:rPr lang="en-US" dirty="0"/>
              <a:t>vocabulary of the week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191000" y="1524000"/>
            <a:ext cx="4572000" cy="5029200"/>
          </a:xfrm>
        </p:spPr>
        <p:txBody>
          <a:bodyPr>
            <a:normAutofit fontScale="92500"/>
          </a:bodyPr>
          <a:lstStyle/>
          <a:p>
            <a:pPr marL="114300" indent="0">
              <a:buNone/>
            </a:pPr>
            <a:r>
              <a:rPr lang="en-US" sz="2600" u="sng" dirty="0" smtClean="0"/>
              <a:t>Term</a:t>
            </a:r>
            <a:r>
              <a:rPr lang="en-US" sz="2600" dirty="0" smtClean="0"/>
              <a:t>: </a:t>
            </a:r>
            <a:r>
              <a:rPr lang="en-US" sz="2600" b="1" dirty="0"/>
              <a:t>physical </a:t>
            </a:r>
            <a:r>
              <a:rPr lang="en-US" sz="2600" b="1" dirty="0" smtClean="0"/>
              <a:t>weathering </a:t>
            </a:r>
            <a:r>
              <a:rPr lang="en-US" sz="1900" i="1" dirty="0" smtClean="0"/>
              <a:t>(also, mechanical weathering) </a:t>
            </a:r>
            <a:endParaRPr lang="en-US" sz="1900" b="1" i="1" dirty="0" smtClean="0"/>
          </a:p>
          <a:p>
            <a:pPr marL="114300" indent="0">
              <a:buNone/>
            </a:pPr>
            <a:endParaRPr lang="en-US" sz="1200" u="sng" dirty="0" smtClean="0"/>
          </a:p>
          <a:p>
            <a:pPr marL="114300" indent="0">
              <a:buNone/>
            </a:pPr>
            <a:r>
              <a:rPr lang="en-US" sz="2400" u="sng" dirty="0" smtClean="0"/>
              <a:t>Definition</a:t>
            </a:r>
            <a:r>
              <a:rPr lang="en-US" sz="2400" dirty="0" smtClean="0"/>
              <a:t>: </a:t>
            </a:r>
            <a:r>
              <a:rPr lang="en-US" sz="2400" dirty="0"/>
              <a:t>any process that breaks rocks into fragments such as collision, fracturing, or erosion </a:t>
            </a:r>
            <a:r>
              <a:rPr lang="en-US" sz="2200" i="1" dirty="0"/>
              <a:t>(often caused by growth of ice crystals or plant roots)</a:t>
            </a:r>
          </a:p>
          <a:p>
            <a:pPr marL="114300" indent="0">
              <a:buNone/>
            </a:pPr>
            <a:endParaRPr lang="en-US" sz="2000" i="1" u="sng" dirty="0" smtClean="0"/>
          </a:p>
          <a:p>
            <a:pPr marL="114300" indent="0">
              <a:buNone/>
            </a:pPr>
            <a:endParaRPr lang="en-US" sz="2000" i="1" u="sng" dirty="0"/>
          </a:p>
          <a:p>
            <a:pPr marL="114300" indent="0">
              <a:buNone/>
            </a:pPr>
            <a:endParaRPr lang="en-US" sz="2000" i="1" u="sng" dirty="0" smtClean="0"/>
          </a:p>
          <a:p>
            <a:pPr marL="114300" indent="0">
              <a:buNone/>
            </a:pPr>
            <a:endParaRPr lang="en-US" sz="2000" i="1" u="sng" dirty="0"/>
          </a:p>
          <a:p>
            <a:pPr marL="114300" indent="0">
              <a:buNone/>
            </a:pPr>
            <a:endParaRPr lang="en-US" sz="2000" i="1" u="sng" dirty="0" smtClean="0"/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6504" y="1524000"/>
            <a:ext cx="4240696" cy="4953000"/>
          </a:xfrm>
        </p:spPr>
        <p:txBody>
          <a:bodyPr>
            <a:normAutofit fontScale="92500"/>
          </a:bodyPr>
          <a:lstStyle/>
          <a:p>
            <a:pPr marL="114300" indent="0">
              <a:buNone/>
            </a:pPr>
            <a:r>
              <a:rPr lang="en-US" sz="2600" u="sng" dirty="0" smtClean="0"/>
              <a:t>Term</a:t>
            </a:r>
            <a:r>
              <a:rPr lang="en-US" sz="2600" dirty="0"/>
              <a:t>: </a:t>
            </a:r>
            <a:r>
              <a:rPr lang="en-US" sz="2600" b="1" dirty="0"/>
              <a:t>chemical weathering</a:t>
            </a:r>
          </a:p>
          <a:p>
            <a:pPr marL="114300" indent="0">
              <a:buNone/>
            </a:pPr>
            <a:endParaRPr lang="en-US" sz="2600" dirty="0" smtClean="0"/>
          </a:p>
          <a:p>
            <a:pPr marL="114300" indent="0">
              <a:buNone/>
            </a:pPr>
            <a:r>
              <a:rPr lang="en-US" sz="2400" u="sng" dirty="0" smtClean="0"/>
              <a:t>Definition</a:t>
            </a:r>
            <a:r>
              <a:rPr lang="en-US" sz="2400" dirty="0" smtClean="0"/>
              <a:t>: occurs </a:t>
            </a:r>
            <a:r>
              <a:rPr lang="en-US" sz="2400" dirty="0"/>
              <a:t>when water or oxygen chemically react with the minerals in rocks to produce new minerals </a:t>
            </a:r>
            <a:r>
              <a:rPr lang="en-US" sz="2200" i="1" dirty="0"/>
              <a:t>(oxidation and carbonation are examples of chemical weathering</a:t>
            </a:r>
            <a:r>
              <a:rPr lang="en-US" sz="2200" i="1" dirty="0" smtClean="0"/>
              <a:t>)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sz="800" dirty="0" smtClean="0"/>
          </a:p>
          <a:p>
            <a:pPr marL="114300" indent="0">
              <a:buNone/>
            </a:pPr>
            <a:r>
              <a:rPr lang="en-US" sz="2000" i="1" dirty="0" smtClean="0"/>
              <a:t> </a:t>
            </a:r>
            <a:endParaRPr lang="en-US" sz="2000" dirty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648200"/>
            <a:ext cx="1828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1676222"/>
              </p:ext>
            </p:extLst>
          </p:nvPr>
        </p:nvGraphicFramePr>
        <p:xfrm>
          <a:off x="228600" y="4648200"/>
          <a:ext cx="1590675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Bitmap Image" r:id="rId4" imgW="5219048" imgH="3933333" progId="Paint.Picture">
                  <p:embed/>
                </p:oleObj>
              </mc:Choice>
              <mc:Fallback>
                <p:oleObj name="Bitmap Image" r:id="rId4" imgW="5219048" imgH="3933333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648200"/>
                        <a:ext cx="1590675" cy="1200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9740115"/>
              </p:ext>
            </p:extLst>
          </p:nvPr>
        </p:nvGraphicFramePr>
        <p:xfrm>
          <a:off x="4598504" y="4343400"/>
          <a:ext cx="2895600" cy="2043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Bitmap Image" r:id="rId6" imgW="3343742" imgH="2362530" progId="Paint.Picture">
                  <p:embed/>
                </p:oleObj>
              </mc:Choice>
              <mc:Fallback>
                <p:oleObj name="Bitmap Image" r:id="rId6" imgW="3343742" imgH="2362530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8504" y="4343400"/>
                        <a:ext cx="2895600" cy="20439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557703"/>
              </p:ext>
            </p:extLst>
          </p:nvPr>
        </p:nvGraphicFramePr>
        <p:xfrm>
          <a:off x="7848600" y="3962400"/>
          <a:ext cx="11430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Bitmap Image" r:id="rId8" imgW="2505425" imgH="2828571" progId="Paint.Picture">
                  <p:embed/>
                </p:oleObj>
              </mc:Choice>
              <mc:Fallback>
                <p:oleObj name="Bitmap Image" r:id="rId8" imgW="2505425" imgH="2828571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3962400"/>
                        <a:ext cx="1143000" cy="1676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569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355</TotalTime>
  <Words>860</Words>
  <Application>Microsoft Office PowerPoint</Application>
  <PresentationFormat>On-screen Show (4:3)</PresentationFormat>
  <Paragraphs>182</Paragraphs>
  <Slides>22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Clarity</vt:lpstr>
      <vt:lpstr>Bitmap Image</vt:lpstr>
      <vt:lpstr>Monday</vt:lpstr>
      <vt:lpstr>Key vocabulary of the week</vt:lpstr>
      <vt:lpstr>Key vocabulary of the week</vt:lpstr>
      <vt:lpstr>Key vocabulary of the week</vt:lpstr>
      <vt:lpstr>Key vocabulary of the week</vt:lpstr>
      <vt:lpstr>Key vocabulary</vt:lpstr>
      <vt:lpstr>Key vocabulary</vt:lpstr>
      <vt:lpstr>Key vocabulary of the week</vt:lpstr>
      <vt:lpstr>Key vocabulary of the week</vt:lpstr>
      <vt:lpstr>Meet someone who speaks your language and…</vt:lpstr>
      <vt:lpstr>At home</vt:lpstr>
      <vt:lpstr>Wednesday</vt:lpstr>
      <vt:lpstr>Picture Match</vt:lpstr>
      <vt:lpstr>At home</vt:lpstr>
      <vt:lpstr>Thursday </vt:lpstr>
      <vt:lpstr>Spelling pyramid + sentence check</vt:lpstr>
      <vt:lpstr>Card Game</vt:lpstr>
      <vt:lpstr>Jeopardy: Round 1</vt:lpstr>
      <vt:lpstr>Jeopardy: Round 2</vt:lpstr>
      <vt:lpstr>Homework:</vt:lpstr>
      <vt:lpstr>Friday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 vocabulary of the week</dc:title>
  <dc:creator>Yuliya</dc:creator>
  <cp:lastModifiedBy>McGuffey,Paula F</cp:lastModifiedBy>
  <cp:revision>45</cp:revision>
  <dcterms:created xsi:type="dcterms:W3CDTF">2006-08-16T00:00:00Z</dcterms:created>
  <dcterms:modified xsi:type="dcterms:W3CDTF">2013-08-23T22:07:19Z</dcterms:modified>
</cp:coreProperties>
</file>