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64" r:id="rId2"/>
    <p:sldId id="256" r:id="rId3"/>
    <p:sldId id="261" r:id="rId4"/>
    <p:sldId id="292" r:id="rId5"/>
    <p:sldId id="293" r:id="rId6"/>
    <p:sldId id="283" r:id="rId7"/>
    <p:sldId id="295" r:id="rId8"/>
    <p:sldId id="291" r:id="rId9"/>
    <p:sldId id="294" r:id="rId10"/>
    <p:sldId id="288" r:id="rId11"/>
    <p:sldId id="280" r:id="rId12"/>
    <p:sldId id="276" r:id="rId13"/>
    <p:sldId id="265" r:id="rId14"/>
    <p:sldId id="281" r:id="rId15"/>
    <p:sldId id="277" r:id="rId16"/>
    <p:sldId id="284" r:id="rId17"/>
    <p:sldId id="282" r:id="rId18"/>
    <p:sldId id="271" r:id="rId19"/>
    <p:sldId id="285" r:id="rId20"/>
    <p:sldId id="272" r:id="rId21"/>
    <p:sldId id="273" r:id="rId22"/>
    <p:sldId id="279" r:id="rId23"/>
    <p:sldId id="274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21" autoAdjust="0"/>
  </p:normalViewPr>
  <p:slideViewPr>
    <p:cSldViewPr>
      <p:cViewPr>
        <p:scale>
          <a:sx n="96" d="100"/>
          <a:sy n="96" d="100"/>
        </p:scale>
        <p:origin x="-9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Braking distance  </a:t>
            </a:r>
            <a:r>
              <a:rPr lang="en-US" dirty="0" smtClean="0"/>
              <a:t>=  the distance needed  for a car to come to a complete stop after its brakes have been applied; distance travelled by a vehicle from the moment the brake is applied until the vehicle comes to a complete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Average</a:t>
            </a:r>
          </a:p>
          <a:p>
            <a:r>
              <a:rPr lang="en-US" sz="2800" dirty="0"/>
              <a:t>Approximate </a:t>
            </a:r>
          </a:p>
          <a:p>
            <a:r>
              <a:rPr lang="en-US" sz="2800" dirty="0"/>
              <a:t>Following</a:t>
            </a:r>
          </a:p>
          <a:p>
            <a:endParaRPr lang="en-US" sz="2800" dirty="0"/>
          </a:p>
          <a:p>
            <a:r>
              <a:rPr lang="en-US" sz="2800" dirty="0" smtClean="0"/>
              <a:t>Also, make sure you understand: </a:t>
            </a:r>
          </a:p>
          <a:p>
            <a:r>
              <a:rPr lang="en-US" sz="2200" dirty="0"/>
              <a:t>Graph</a:t>
            </a:r>
          </a:p>
          <a:p>
            <a:r>
              <a:rPr lang="en-US" sz="2200" dirty="0"/>
              <a:t>Speed</a:t>
            </a:r>
          </a:p>
          <a:p>
            <a:r>
              <a:rPr lang="en-US" sz="2200" dirty="0"/>
              <a:t>Safety</a:t>
            </a:r>
          </a:p>
          <a:p>
            <a:r>
              <a:rPr lang="en-US" sz="2200" dirty="0"/>
              <a:t>Emergency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0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Stopping distance</a:t>
            </a:r>
          </a:p>
          <a:p>
            <a:r>
              <a:rPr lang="en-US" sz="3600" dirty="0"/>
              <a:t>Instantaneous</a:t>
            </a:r>
          </a:p>
          <a:p>
            <a:r>
              <a:rPr lang="en-US" sz="3600" dirty="0"/>
              <a:t>Strobe picture</a:t>
            </a:r>
          </a:p>
          <a:p>
            <a:r>
              <a:rPr lang="en-US" sz="3600" dirty="0"/>
              <a:t>Average</a:t>
            </a:r>
          </a:p>
          <a:p>
            <a:r>
              <a:rPr lang="en-US" sz="3600" dirty="0"/>
              <a:t>Approximate </a:t>
            </a:r>
          </a:p>
          <a:p>
            <a:r>
              <a:rPr lang="en-US" sz="3600" dirty="0"/>
              <a:t>Following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Review:</a:t>
            </a:r>
          </a:p>
          <a:p>
            <a:r>
              <a:rPr lang="en-US" sz="3600" dirty="0"/>
              <a:t>Graph</a:t>
            </a:r>
          </a:p>
          <a:p>
            <a:r>
              <a:rPr lang="en-US" sz="3600" dirty="0"/>
              <a:t>Speed</a:t>
            </a:r>
          </a:p>
          <a:p>
            <a:r>
              <a:rPr lang="en-US" sz="3600" dirty="0"/>
              <a:t>Safety</a:t>
            </a:r>
          </a:p>
          <a:p>
            <a:r>
              <a:rPr lang="en-US" sz="3600" dirty="0"/>
              <a:t>Emergency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Homework: Spelling </a:t>
            </a:r>
            <a:r>
              <a:rPr lang="en-US" dirty="0"/>
              <a:t>P</a:t>
            </a:r>
            <a:r>
              <a:rPr lang="en-US" dirty="0" smtClean="0"/>
              <a:t>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Check homework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198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7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8768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sz="3200" b="1" dirty="0"/>
              <a:t>stopping distance</a:t>
            </a:r>
            <a:endParaRPr lang="en-US" sz="3200" b="1" dirty="0" smtClean="0"/>
          </a:p>
          <a:p>
            <a:pPr marL="114300" indent="0">
              <a:buNone/>
            </a:pPr>
            <a:endParaRPr lang="en-US" sz="1400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dirty="0"/>
              <a:t>the sum of the thinking distance and the braking </a:t>
            </a:r>
            <a:r>
              <a:rPr lang="en-US" dirty="0" smtClean="0"/>
              <a:t>distance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2000" b="1" i="1" dirty="0" smtClean="0"/>
              <a:t>thinking distance </a:t>
            </a:r>
            <a:r>
              <a:rPr lang="en-US" sz="2000" dirty="0" smtClean="0"/>
              <a:t>= need to apply brakes perceived + </a:t>
            </a:r>
            <a:r>
              <a:rPr lang="en-US" sz="2000" dirty="0"/>
              <a:t>brakes applied </a:t>
            </a:r>
          </a:p>
          <a:p>
            <a:pPr marL="114300" indent="0">
              <a:buNone/>
            </a:pPr>
            <a:r>
              <a:rPr lang="en-US" sz="2000" dirty="0" smtClean="0"/>
              <a:t>+</a:t>
            </a:r>
            <a:endParaRPr lang="en-US" sz="2000" dirty="0"/>
          </a:p>
          <a:p>
            <a:pPr marL="114300" indent="0">
              <a:buNone/>
            </a:pPr>
            <a:r>
              <a:rPr lang="en-US" sz="2000" b="1" i="1" dirty="0" smtClean="0"/>
              <a:t>braking distance </a:t>
            </a:r>
            <a:r>
              <a:rPr lang="en-US" sz="2000" dirty="0" smtClean="0"/>
              <a:t>= brakes applied + stop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6482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658511"/>
              </p:ext>
            </p:extLst>
          </p:nvPr>
        </p:nvGraphicFramePr>
        <p:xfrm>
          <a:off x="5251554" y="1371600"/>
          <a:ext cx="3886200" cy="520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Bitmap Image" r:id="rId4" imgW="2933333" imgH="4161905" progId="Paint.Picture">
                  <p:embed/>
                </p:oleObj>
              </mc:Choice>
              <mc:Fallback>
                <p:oleObj name="Bitmap Image" r:id="rId4" imgW="2933333" imgH="4161905" progId="Paint.Picture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554" y="1371600"/>
                        <a:ext cx="3886200" cy="5209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9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sz="3000" b="1" dirty="0"/>
              <a:t>instantaneous</a:t>
            </a:r>
            <a:endParaRPr lang="en-US" b="1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 </a:t>
            </a:r>
            <a:r>
              <a:rPr lang="en-US" dirty="0"/>
              <a:t>happening  very quickly ( = in an </a:t>
            </a:r>
            <a:r>
              <a:rPr lang="en-US" dirty="0" smtClean="0"/>
              <a:t>instant)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2600" i="1" dirty="0" smtClean="0"/>
              <a:t>Related</a:t>
            </a:r>
            <a:r>
              <a:rPr lang="en-US" sz="2600" dirty="0" smtClean="0"/>
              <a:t>: </a:t>
            </a:r>
            <a:r>
              <a:rPr lang="en-US" dirty="0" smtClean="0"/>
              <a:t>The </a:t>
            </a:r>
            <a:r>
              <a:rPr lang="en-US" b="1" dirty="0"/>
              <a:t>instantaneous </a:t>
            </a:r>
            <a:r>
              <a:rPr lang="en-US" b="1" dirty="0" smtClean="0"/>
              <a:t>speed</a:t>
            </a:r>
            <a:r>
              <a:rPr lang="en-US" dirty="0" smtClean="0"/>
              <a:t> </a:t>
            </a:r>
            <a:r>
              <a:rPr lang="en-US" dirty="0"/>
              <a:t>of an object is </a:t>
            </a:r>
            <a:r>
              <a:rPr lang="en-US" dirty="0" smtClean="0"/>
              <a:t>the </a:t>
            </a:r>
            <a:r>
              <a:rPr lang="en-US" dirty="0"/>
              <a:t>speed of the object at any given instant.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18652"/>
              </p:ext>
            </p:extLst>
          </p:nvPr>
        </p:nvGraphicFramePr>
        <p:xfrm>
          <a:off x="4876800" y="2209800"/>
          <a:ext cx="360045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Bitmap Image" r:id="rId4" imgW="3600000" imgH="1886213" progId="Paint.Picture">
                  <p:embed/>
                </p:oleObj>
              </mc:Choice>
              <mc:Fallback>
                <p:oleObj name="Bitmap Image" r:id="rId4" imgW="3600000" imgH="188621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09800"/>
                        <a:ext cx="3600450" cy="188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578957"/>
              </p:ext>
            </p:extLst>
          </p:nvPr>
        </p:nvGraphicFramePr>
        <p:xfrm>
          <a:off x="4724400" y="4267200"/>
          <a:ext cx="428752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Bitmap Image" r:id="rId6" imgW="2010056" imgH="571731" progId="Paint.Picture">
                  <p:embed/>
                </p:oleObj>
              </mc:Choice>
              <mc:Fallback>
                <p:oleObj name="Bitmap Image" r:id="rId6" imgW="2010056" imgH="57173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267200"/>
                        <a:ext cx="4287520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10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sz="3200" b="1" dirty="0"/>
              <a:t>strobe photo</a:t>
            </a:r>
            <a:r>
              <a:rPr lang="en-US" sz="3200" b="1" dirty="0" smtClean="0"/>
              <a:t>/</a:t>
            </a:r>
          </a:p>
          <a:p>
            <a:pPr marL="114300" indent="0">
              <a:buNone/>
            </a:pPr>
            <a:r>
              <a:rPr lang="en-US" sz="3200" b="1" dirty="0" smtClean="0"/>
              <a:t>picture</a:t>
            </a:r>
            <a:endParaRPr lang="en-US" b="1" dirty="0" smtClean="0"/>
          </a:p>
          <a:p>
            <a:pPr marL="114300" indent="0">
              <a:lnSpc>
                <a:spcPct val="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29200" y="1536192"/>
            <a:ext cx="3810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series of photos of a moving object taken at regular intervals  </a:t>
            </a:r>
            <a:r>
              <a:rPr lang="en-US" sz="2400" dirty="0"/>
              <a:t>(such as every 3 seconds</a:t>
            </a:r>
            <a:r>
              <a:rPr lang="en-US" sz="2400" dirty="0" smtClean="0"/>
              <a:t>)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000" i="1" dirty="0"/>
              <a:t>Related</a:t>
            </a:r>
            <a:r>
              <a:rPr lang="en-US" sz="2000" dirty="0"/>
              <a:t>: </a:t>
            </a:r>
            <a:r>
              <a:rPr lang="en-US" sz="2000" dirty="0" smtClean="0"/>
              <a:t>a </a:t>
            </a:r>
            <a:r>
              <a:rPr lang="en-US" sz="2000" b="1" dirty="0" smtClean="0"/>
              <a:t>strobe</a:t>
            </a:r>
            <a:r>
              <a:rPr lang="en-US" sz="2000" dirty="0" smtClean="0"/>
              <a:t>  = a light flashing on &amp; off quickly </a:t>
            </a:r>
            <a:endParaRPr lang="en-US" sz="2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412019"/>
              </p:ext>
            </p:extLst>
          </p:nvPr>
        </p:nvGraphicFramePr>
        <p:xfrm>
          <a:off x="533400" y="3657600"/>
          <a:ext cx="4424516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Bitmap Image" r:id="rId4" imgW="2285714" imgH="1181265" progId="Paint.Picture">
                  <p:embed/>
                </p:oleObj>
              </mc:Choice>
              <mc:Fallback>
                <p:oleObj name="Bitmap Image" r:id="rId4" imgW="2285714" imgH="118126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4424516" cy="228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641728"/>
              </p:ext>
            </p:extLst>
          </p:nvPr>
        </p:nvGraphicFramePr>
        <p:xfrm>
          <a:off x="5257800" y="4876800"/>
          <a:ext cx="192405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Bitmap Image" r:id="rId6" imgW="1924319" imgH="1704762" progId="Paint.Picture">
                  <p:embed/>
                </p:oleObj>
              </mc:Choice>
              <mc:Fallback>
                <p:oleObj name="Bitmap Image" r:id="rId6" imgW="1924319" imgH="170476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876800"/>
                        <a:ext cx="1924050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10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Stopping distance</a:t>
            </a:r>
          </a:p>
          <a:p>
            <a:r>
              <a:rPr lang="en-US" sz="2800" dirty="0"/>
              <a:t>Instantaneous</a:t>
            </a:r>
          </a:p>
          <a:p>
            <a:r>
              <a:rPr lang="en-US" sz="2800" dirty="0"/>
              <a:t>Strobe </a:t>
            </a:r>
            <a:r>
              <a:rPr lang="en-US" sz="2800" dirty="0" smtClean="0"/>
              <a:t>photo/picture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7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sz="3200" b="1" dirty="0"/>
              <a:t>average</a:t>
            </a:r>
            <a:endParaRPr lang="en-US" b="1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a </a:t>
            </a:r>
            <a:r>
              <a:rPr lang="en-US" dirty="0"/>
              <a:t>number calculated by </a:t>
            </a:r>
            <a:r>
              <a:rPr lang="en-US" dirty="0" smtClean="0"/>
              <a:t>summing up </a:t>
            </a:r>
            <a:r>
              <a:rPr lang="en-US" dirty="0"/>
              <a:t>numerals (= 1,2,3) and then dividing the sum by the number of numerals  </a:t>
            </a:r>
            <a:r>
              <a:rPr lang="en-US" dirty="0" smtClean="0"/>
              <a:t> 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279011"/>
              </p:ext>
            </p:extLst>
          </p:nvPr>
        </p:nvGraphicFramePr>
        <p:xfrm>
          <a:off x="6934200" y="609600"/>
          <a:ext cx="1295400" cy="1580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Bitmap Image" r:id="rId4" imgW="1038370" imgH="1267002" progId="Paint.Picture">
                  <p:embed/>
                </p:oleObj>
              </mc:Choice>
              <mc:Fallback>
                <p:oleObj name="Bitmap Image" r:id="rId4" imgW="1038370" imgH="126700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09600"/>
                        <a:ext cx="1295400" cy="15806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626525"/>
              </p:ext>
            </p:extLst>
          </p:nvPr>
        </p:nvGraphicFramePr>
        <p:xfrm>
          <a:off x="5105399" y="2590800"/>
          <a:ext cx="343557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Bitmap Image" r:id="rId6" imgW="2800741" imgH="2980952" progId="Paint.Picture">
                  <p:embed/>
                </p:oleObj>
              </mc:Choice>
              <mc:Fallback>
                <p:oleObj name="Bitmap Image" r:id="rId6" imgW="2800741" imgH="298095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399" y="2590800"/>
                        <a:ext cx="3435573" cy="365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154231"/>
              </p:ext>
            </p:extLst>
          </p:nvPr>
        </p:nvGraphicFramePr>
        <p:xfrm>
          <a:off x="457199" y="5029200"/>
          <a:ext cx="404069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Bitmap Image" r:id="rId8" imgW="3238952" imgH="1038370" progId="Paint.Picture">
                  <p:embed/>
                </p:oleObj>
              </mc:Choice>
              <mc:Fallback>
                <p:oleObj name="Bitmap Image" r:id="rId8" imgW="3238952" imgH="103837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5029200"/>
                        <a:ext cx="4040697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7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sz="3200" b="1" dirty="0"/>
              <a:t>approximate</a:t>
            </a:r>
            <a:endParaRPr lang="en-US" b="1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 </a:t>
            </a:r>
            <a:r>
              <a:rPr lang="en-US" dirty="0"/>
              <a:t>to calculate the almost exact value or position </a:t>
            </a:r>
            <a:r>
              <a:rPr lang="en-US" dirty="0" smtClean="0"/>
              <a:t>(= estimate</a:t>
            </a:r>
            <a:r>
              <a:rPr lang="en-US" dirty="0"/>
              <a:t>)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18739"/>
              </p:ext>
            </p:extLst>
          </p:nvPr>
        </p:nvGraphicFramePr>
        <p:xfrm>
          <a:off x="6400800" y="1371600"/>
          <a:ext cx="2057400" cy="138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Bitmap Image" r:id="rId4" imgW="990738" imgH="666667" progId="Paint.Picture">
                  <p:embed/>
                </p:oleObj>
              </mc:Choice>
              <mc:Fallback>
                <p:oleObj name="Bitmap Image" r:id="rId4" imgW="990738" imgH="6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371600"/>
                        <a:ext cx="2057400" cy="1384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589224"/>
              </p:ext>
            </p:extLst>
          </p:nvPr>
        </p:nvGraphicFramePr>
        <p:xfrm>
          <a:off x="5029200" y="3352800"/>
          <a:ext cx="30480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Bitmap Image" r:id="rId6" imgW="3048426" imgH="2933333" progId="Paint.Picture">
                  <p:embed/>
                </p:oleObj>
              </mc:Choice>
              <mc:Fallback>
                <p:oleObj name="Bitmap Image" r:id="rId6" imgW="3048426" imgH="293333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352800"/>
                        <a:ext cx="3048000" cy="293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29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sz="3200" b="1" dirty="0"/>
              <a:t>following</a:t>
            </a:r>
            <a:endParaRPr lang="en-US" b="1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immediately </a:t>
            </a:r>
            <a:r>
              <a:rPr lang="en-US" dirty="0"/>
              <a:t>after (something) 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417068"/>
              </p:ext>
            </p:extLst>
          </p:nvPr>
        </p:nvGraphicFramePr>
        <p:xfrm>
          <a:off x="5105400" y="2362200"/>
          <a:ext cx="3534674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Bitmap Image" r:id="rId4" imgW="1419048" imgH="1009791" progId="Paint.Picture">
                  <p:embed/>
                </p:oleObj>
              </mc:Choice>
              <mc:Fallback>
                <p:oleObj name="Bitmap Image" r:id="rId4" imgW="1419048" imgH="100979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62200"/>
                        <a:ext cx="3534674" cy="251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7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348</TotalTime>
  <Words>879</Words>
  <Application>Microsoft Office PowerPoint</Application>
  <PresentationFormat>On-screen Show (4:3)</PresentationFormat>
  <Paragraphs>186</Paragraphs>
  <Slides>24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Key vocabulary of the week</vt:lpstr>
      <vt:lpstr>Key vocabulary of the week</vt:lpstr>
      <vt:lpstr>Key vocabulary of the week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Homework: Spelling Pyramid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45</cp:revision>
  <dcterms:created xsi:type="dcterms:W3CDTF">2006-08-16T00:00:00Z</dcterms:created>
  <dcterms:modified xsi:type="dcterms:W3CDTF">2013-08-23T22:43:11Z</dcterms:modified>
</cp:coreProperties>
</file>