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64" r:id="rId2"/>
    <p:sldId id="256" r:id="rId3"/>
    <p:sldId id="257" r:id="rId4"/>
    <p:sldId id="261" r:id="rId5"/>
    <p:sldId id="283" r:id="rId6"/>
    <p:sldId id="287" r:id="rId7"/>
    <p:sldId id="286" r:id="rId8"/>
    <p:sldId id="284" r:id="rId9"/>
    <p:sldId id="285" r:id="rId10"/>
    <p:sldId id="288" r:id="rId11"/>
    <p:sldId id="280" r:id="rId12"/>
    <p:sldId id="276" r:id="rId13"/>
    <p:sldId id="265" r:id="rId14"/>
    <p:sldId id="281" r:id="rId15"/>
    <p:sldId id="277" r:id="rId16"/>
    <p:sldId id="278" r:id="rId17"/>
    <p:sldId id="282" r:id="rId18"/>
    <p:sldId id="271" r:id="rId19"/>
    <p:sldId id="272" r:id="rId20"/>
    <p:sldId id="273" r:id="rId21"/>
    <p:sldId id="279" r:id="rId22"/>
    <p:sldId id="274" r:id="rId23"/>
    <p:sldId id="275" r:id="rId24"/>
    <p:sldId id="28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807" autoAdjust="0"/>
  </p:normalViewPr>
  <p:slideViewPr>
    <p:cSldViewPr>
      <p:cViewPr>
        <p:scale>
          <a:sx n="93" d="100"/>
          <a:sy n="93" d="100"/>
        </p:scale>
        <p:origin x="-16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BB17F-743B-4AD5-B893-DBC9AF554466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BE3F0-B733-49C4-B921-6DAE5BB11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4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28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64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 board (1 per 2 students)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Cut-off vocabulary words (1 set per 2 students)</a:t>
            </a:r>
          </a:p>
          <a:p>
            <a:pPr marL="0" lvl="0" indent="0">
              <a:buFont typeface="Arial" pitchFamily="34" charset="0"/>
              <a:buNone/>
            </a:pP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Modeling (a) directions,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(b) how to use the sentence starter, and (c)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corrective feedback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(re-phrasing student sentences during the whole class review of the picture match)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03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95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Direct instruction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Vocabulary journal entries (word </a:t>
            </a:r>
            <a:r>
              <a:rPr lang="en-US" dirty="0"/>
              <a:t>description</a:t>
            </a:r>
            <a:r>
              <a:rPr lang="en-US" dirty="0" smtClean="0"/>
              <a:t>, translation, &amp; drawing)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“Check” the level </a:t>
            </a:r>
            <a:r>
              <a:rPr lang="en-US" dirty="0"/>
              <a:t>of </a:t>
            </a:r>
            <a:r>
              <a:rPr lang="en-US" dirty="0" smtClean="0"/>
              <a:t>word understanding in vocab journal </a:t>
            </a:r>
          </a:p>
        </p:txBody>
      </p:sp>
    </p:spTree>
    <p:extLst>
      <p:ext uri="{BB962C8B-B14F-4D97-AF65-F5344CB8AC3E}">
        <p14:creationId xmlns:p14="http://schemas.microsoft.com/office/powerpoint/2010/main" val="392013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Meet someone who speaks your language and…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Explain your definitions &amp; drawings </a:t>
            </a:r>
            <a:r>
              <a:rPr lang="en-US" sz="2800" b="1" dirty="0" smtClean="0"/>
              <a:t>using your native language</a:t>
            </a:r>
            <a:r>
              <a:rPr lang="en-US" sz="2800" dirty="0" smtClean="0"/>
              <a:t> for these words:</a:t>
            </a:r>
          </a:p>
          <a:p>
            <a:pPr marL="0" indent="0">
              <a:buNone/>
            </a:pPr>
            <a:endParaRPr lang="en-US" b="1" dirty="0"/>
          </a:p>
          <a:p>
            <a:pPr lvl="5"/>
            <a:r>
              <a:rPr lang="en-US" sz="3200" b="1" dirty="0" smtClean="0"/>
              <a:t>Gravity</a:t>
            </a:r>
          </a:p>
          <a:p>
            <a:pPr lvl="5"/>
            <a:r>
              <a:rPr lang="en-US" sz="3200" b="1" dirty="0" smtClean="0"/>
              <a:t>Upward</a:t>
            </a:r>
            <a:endParaRPr lang="en-US" sz="3200" b="1" dirty="0"/>
          </a:p>
          <a:p>
            <a:pPr lvl="5"/>
            <a:r>
              <a:rPr lang="en-US" sz="3200" b="1" dirty="0"/>
              <a:t>Downward</a:t>
            </a:r>
          </a:p>
          <a:p>
            <a:pPr lvl="5"/>
            <a:r>
              <a:rPr lang="en-US" sz="3200" b="1" dirty="0"/>
              <a:t>Opposite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855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Study the words while thinking about the images that best describe/represent the word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1363861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Whole class review (calling on volunteers)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Picture match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53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Match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8392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Take the words out from the envelop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Read the words out loud &amp; think about images that describe the words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Match the words &amp; the pictures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u="sng" dirty="0" smtClean="0"/>
              <a:t>Step 4</a:t>
            </a:r>
            <a:r>
              <a:rPr lang="en-US" dirty="0" smtClean="0"/>
              <a:t>: Explain your match using the sentence starter below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 smtClean="0"/>
              <a:t>I chose this word because the picture shows__________</a:t>
            </a:r>
          </a:p>
          <a:p>
            <a:pPr marL="0" indent="0">
              <a:buNone/>
            </a:pPr>
            <a:r>
              <a:rPr lang="en-US" b="1" i="1" dirty="0"/>
              <a:t>	</a:t>
            </a:r>
            <a:r>
              <a:rPr lang="en-US" b="1" i="1" dirty="0" smtClean="0"/>
              <a:t>	</a:t>
            </a:r>
            <a:r>
              <a:rPr lang="en-US" sz="2000" b="1" i="1" dirty="0"/>
              <a:t>					an example of…</a:t>
            </a:r>
          </a:p>
          <a:p>
            <a:pPr marL="1737360" lvl="8" indent="0">
              <a:buNone/>
            </a:pPr>
            <a:r>
              <a:rPr lang="en-US" sz="2000" b="1" i="1" dirty="0" smtClean="0"/>
              <a:t>						something </a:t>
            </a:r>
            <a:r>
              <a:rPr lang="en-US" sz="2000" b="1" i="1" dirty="0"/>
              <a:t>that …</a:t>
            </a:r>
          </a:p>
          <a:p>
            <a:pPr marL="1737360" lvl="8" indent="0">
              <a:buNone/>
            </a:pPr>
            <a:r>
              <a:rPr lang="en-US" sz="2000" b="1" i="1" dirty="0" smtClean="0"/>
              <a:t>						an </a:t>
            </a:r>
            <a:r>
              <a:rPr lang="en-US" sz="2000" b="1" i="1" dirty="0"/>
              <a:t>object that… </a:t>
            </a:r>
          </a:p>
          <a:p>
            <a:pPr marL="1737360" lvl="8" indent="0">
              <a:buNone/>
            </a:pPr>
            <a:r>
              <a:rPr lang="en-US" sz="2000" b="1" i="1" dirty="0" smtClean="0"/>
              <a:t>						the </a:t>
            </a:r>
            <a:r>
              <a:rPr lang="en-US" sz="2000" b="1" i="1" dirty="0"/>
              <a:t>formula for…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5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Study the word definitions</a:t>
            </a: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3429368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Whole class review (tennis ball)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Card game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44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 smtClean="0"/>
              <a:t>Setp1</a:t>
            </a:r>
            <a:r>
              <a:rPr lang="en-US" dirty="0" smtClean="0"/>
              <a:t>: The </a:t>
            </a:r>
            <a:r>
              <a:rPr lang="en-US" b="1" dirty="0" smtClean="0"/>
              <a:t>Reader</a:t>
            </a:r>
            <a:r>
              <a:rPr lang="en-US" dirty="0" smtClean="0"/>
              <a:t> takes </a:t>
            </a:r>
            <a:r>
              <a:rPr lang="en-US" dirty="0"/>
              <a:t>the card and reads the </a:t>
            </a:r>
            <a:r>
              <a:rPr lang="en-US" dirty="0" smtClean="0"/>
              <a:t>word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</a:t>
            </a:r>
            <a:r>
              <a:rPr lang="en-US" b="1" dirty="0" smtClean="0"/>
              <a:t>Player #1 </a:t>
            </a:r>
            <a:r>
              <a:rPr lang="en-US" dirty="0" smtClean="0"/>
              <a:t>provides </a:t>
            </a:r>
            <a:r>
              <a:rPr lang="en-US" dirty="0"/>
              <a:t>a definition, description, or an </a:t>
            </a:r>
            <a:r>
              <a:rPr lang="en-US" dirty="0" smtClean="0"/>
              <a:t>example of the target word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The team decides if the answer </a:t>
            </a:r>
            <a:r>
              <a:rPr lang="en-US" dirty="0"/>
              <a:t>is </a:t>
            </a:r>
            <a:r>
              <a:rPr lang="en-US" dirty="0" smtClean="0"/>
              <a:t>correct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Step</a:t>
            </a:r>
            <a:r>
              <a:rPr lang="en-US" dirty="0" smtClean="0"/>
              <a:t> 4: If the answer is correct, </a:t>
            </a:r>
            <a:r>
              <a:rPr lang="en-US" b="1" dirty="0"/>
              <a:t>Player #1 </a:t>
            </a:r>
            <a:r>
              <a:rPr lang="en-US" dirty="0" smtClean="0"/>
              <a:t>keeps the card &amp; becomes the </a:t>
            </a:r>
            <a:r>
              <a:rPr lang="en-US" b="1" dirty="0" smtClean="0"/>
              <a:t>Reader</a:t>
            </a:r>
            <a:r>
              <a:rPr lang="en-US" dirty="0" smtClean="0"/>
              <a:t> for the next Player.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/>
              <a:t>Step </a:t>
            </a:r>
            <a:r>
              <a:rPr lang="en-US" u="sng" dirty="0" smtClean="0"/>
              <a:t>5</a:t>
            </a:r>
            <a:r>
              <a:rPr lang="en-US" dirty="0" smtClean="0"/>
              <a:t>: Continue until there is no more cards in the set.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The Player with the most card wins.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8965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Teach the words to someone else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049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773936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Movement dance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“</a:t>
            </a:r>
            <a:r>
              <a:rPr lang="en-US" dirty="0"/>
              <a:t>Jeopardy</a:t>
            </a:r>
            <a:r>
              <a:rPr lang="en-US" dirty="0" smtClean="0"/>
              <a:t>”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Homework: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 smtClean="0"/>
              <a:t>Spelling pyramid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 smtClean="0"/>
              <a:t>Write </a:t>
            </a:r>
            <a:r>
              <a:rPr lang="en-US" dirty="0"/>
              <a:t>1-2 sentences using the </a:t>
            </a:r>
            <a:r>
              <a:rPr lang="en-US" dirty="0" smtClean="0"/>
              <a:t>words from the spelling pyramid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 smtClean="0"/>
              <a:t>Get ready for the quiz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1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Jeopardy: </a:t>
            </a:r>
            <a:r>
              <a:rPr lang="en-US" dirty="0"/>
              <a:t>Round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Form 2 teams &amp; select a Host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1 person from each team approaches the host table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</a:t>
            </a:r>
            <a:r>
              <a:rPr lang="en-US" dirty="0"/>
              <a:t>The Host reads 1 word, </a:t>
            </a:r>
            <a:r>
              <a:rPr lang="en-US" dirty="0" smtClean="0"/>
              <a:t>the player who “hits” the Host’s table first, gets to provide a definition. The correct definition gets the team 1 point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4</a:t>
            </a:r>
            <a:r>
              <a:rPr lang="en-US" dirty="0" smtClean="0"/>
              <a:t>: Repeat Steps 2 &amp; 3 with new players fro each team.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4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Force</a:t>
            </a:r>
          </a:p>
          <a:p>
            <a:pPr marL="0" indent="0">
              <a:buNone/>
            </a:pPr>
            <a:r>
              <a:rPr lang="en-US" sz="3600" b="1" dirty="0" smtClean="0"/>
              <a:t>Balanced</a:t>
            </a:r>
          </a:p>
          <a:p>
            <a:pPr marL="0" indent="0">
              <a:buNone/>
            </a:pPr>
            <a:r>
              <a:rPr lang="en-US" sz="3600" b="1" dirty="0" smtClean="0"/>
              <a:t>Unbalanced</a:t>
            </a:r>
            <a:endParaRPr lang="en-US" sz="3600" b="1" dirty="0"/>
          </a:p>
          <a:p>
            <a:pPr marL="0" indent="0">
              <a:buNone/>
            </a:pPr>
            <a:r>
              <a:rPr lang="en-US" sz="3600" b="1" dirty="0" smtClean="0"/>
              <a:t>Action</a:t>
            </a:r>
          </a:p>
          <a:p>
            <a:pPr marL="0" indent="0">
              <a:buNone/>
            </a:pPr>
            <a:r>
              <a:rPr lang="en-US" sz="3600" b="1" dirty="0" smtClean="0"/>
              <a:t>Reaction</a:t>
            </a:r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Gravity</a:t>
            </a:r>
          </a:p>
          <a:p>
            <a:pPr marL="0" indent="0">
              <a:buNone/>
            </a:pPr>
            <a:endParaRPr lang="en-US" sz="1000" i="1" dirty="0" smtClean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/>
              <a:t>Other important vocabulary:</a:t>
            </a:r>
            <a:endParaRPr lang="en-US" sz="2400" dirty="0"/>
          </a:p>
          <a:p>
            <a:r>
              <a:rPr lang="en-US" dirty="0"/>
              <a:t>Upward</a:t>
            </a:r>
          </a:p>
          <a:p>
            <a:r>
              <a:rPr lang="en-US" dirty="0"/>
              <a:t>Downward</a:t>
            </a:r>
          </a:p>
          <a:p>
            <a:r>
              <a:rPr lang="en-US" dirty="0"/>
              <a:t>Opposite</a:t>
            </a:r>
          </a:p>
          <a:p>
            <a:endParaRPr lang="en-US" sz="1000" dirty="0"/>
          </a:p>
          <a:p>
            <a:pPr marL="0" indent="0">
              <a:buNone/>
            </a:pPr>
            <a:r>
              <a:rPr lang="en-US" sz="2400" i="1" dirty="0"/>
              <a:t>Words from previous weeks</a:t>
            </a:r>
            <a:r>
              <a:rPr lang="en-US" sz="2400" dirty="0"/>
              <a:t>:</a:t>
            </a:r>
          </a:p>
          <a:p>
            <a:r>
              <a:rPr lang="en-US" dirty="0"/>
              <a:t>Exert a force</a:t>
            </a:r>
          </a:p>
          <a:p>
            <a:r>
              <a:rPr lang="en-US" dirty="0"/>
              <a:t>Experience a force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09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Jeopardy: </a:t>
            </a:r>
            <a:r>
              <a:rPr lang="en-US" dirty="0"/>
              <a:t>Round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Each team gets a set of 4 key words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 The teams develop and write sentences with the 4 words on blank sentence strips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Each sentence that is accurate gets the team </a:t>
            </a:r>
            <a:r>
              <a:rPr lang="en-US" dirty="0"/>
              <a:t>2 </a:t>
            </a:r>
            <a:r>
              <a:rPr lang="en-US" dirty="0" smtClean="0"/>
              <a:t>points </a:t>
            </a:r>
            <a:r>
              <a:rPr lang="en-US" dirty="0"/>
              <a:t>(</a:t>
            </a:r>
            <a:r>
              <a:rPr lang="en-US" b="1" dirty="0"/>
              <a:t>1 </a:t>
            </a:r>
            <a:r>
              <a:rPr lang="en-US" b="1" dirty="0" smtClean="0"/>
              <a:t>pt. </a:t>
            </a:r>
            <a:r>
              <a:rPr lang="en-US" b="1" dirty="0"/>
              <a:t>science </a:t>
            </a:r>
            <a:r>
              <a:rPr lang="en-US" dirty="0"/>
              <a:t>+ </a:t>
            </a:r>
            <a:r>
              <a:rPr lang="en-US" b="1" dirty="0" smtClean="0"/>
              <a:t>1pt. </a:t>
            </a:r>
            <a:r>
              <a:rPr lang="en-US" b="1" dirty="0"/>
              <a:t>English</a:t>
            </a:r>
            <a:r>
              <a:rPr lang="en-US" dirty="0" smtClean="0"/>
              <a:t>)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The team with the most points from Rounds 1 &amp; 2 wins.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03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Homework: Spelling </a:t>
            </a:r>
            <a:r>
              <a:rPr lang="en-US" dirty="0"/>
              <a:t>P</a:t>
            </a:r>
            <a:r>
              <a:rPr lang="en-US" dirty="0" smtClean="0"/>
              <a:t>yramid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Using the example on your hand-out, build the </a:t>
            </a:r>
            <a:r>
              <a:rPr lang="en-US" dirty="0"/>
              <a:t>Spelling </a:t>
            </a:r>
            <a:r>
              <a:rPr lang="en-US" dirty="0" smtClean="0"/>
              <a:t>pyramid for each key word:</a:t>
            </a:r>
          </a:p>
          <a:p>
            <a:pPr lvl="0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en-US" dirty="0" smtClean="0"/>
              <a:t>Write 1-2 </a:t>
            </a:r>
            <a:r>
              <a:rPr lang="en-US" dirty="0"/>
              <a:t>sentences using the words from the spelling </a:t>
            </a:r>
            <a:r>
              <a:rPr lang="en-US" dirty="0" smtClean="0"/>
              <a:t>pyramid</a:t>
            </a:r>
          </a:p>
          <a:p>
            <a:pPr marL="457200" indent="-457200">
              <a:buFont typeface="+mj-lt"/>
              <a:buAutoNum type="arabicPeriod" startAt="2"/>
            </a:pPr>
            <a:endParaRPr lang="en-US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en-US" dirty="0" smtClean="0"/>
              <a:t>Get ready for the quiz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00600" y="2057400"/>
            <a:ext cx="2667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amount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a</a:t>
            </a:r>
            <a:endParaRPr lang="en-US" dirty="0"/>
          </a:p>
          <a:p>
            <a:r>
              <a:rPr lang="en-US" b="1" dirty="0"/>
              <a:t>am</a:t>
            </a:r>
            <a:endParaRPr lang="en-US" dirty="0"/>
          </a:p>
          <a:p>
            <a:r>
              <a:rPr lang="en-US" b="1" dirty="0" err="1"/>
              <a:t>amo</a:t>
            </a:r>
            <a:endParaRPr lang="en-US" dirty="0"/>
          </a:p>
          <a:p>
            <a:r>
              <a:rPr lang="en-US" b="1" dirty="0" err="1"/>
              <a:t>amou</a:t>
            </a:r>
            <a:endParaRPr lang="en-US" dirty="0"/>
          </a:p>
          <a:p>
            <a:r>
              <a:rPr lang="en-US" b="1" dirty="0" err="1"/>
              <a:t>amoun</a:t>
            </a:r>
            <a:endParaRPr lang="en-US" dirty="0"/>
          </a:p>
          <a:p>
            <a:r>
              <a:rPr lang="en-US" b="1" dirty="0" smtClean="0"/>
              <a:t>amount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5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Check homework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Quiz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“Square</a:t>
            </a:r>
            <a:r>
              <a:rPr lang="en-US" dirty="0"/>
              <a:t>” the level of word understanding </a:t>
            </a:r>
            <a:r>
              <a:rPr lang="en-US" dirty="0" smtClean="0"/>
              <a:t>(1- 4)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46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702975"/>
              </p:ext>
            </p:extLst>
          </p:nvPr>
        </p:nvGraphicFramePr>
        <p:xfrm>
          <a:off x="304800" y="838202"/>
          <a:ext cx="8610600" cy="53265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8472"/>
                <a:gridCol w="6808309"/>
                <a:gridCol w="698368"/>
                <a:gridCol w="795451"/>
              </a:tblGrid>
              <a:tr h="3809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#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Sentence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Letter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Correct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4913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The front of the car took the full </a:t>
                      </a:r>
                      <a:r>
                        <a:rPr lang="en-US" sz="2000" u="sng">
                          <a:effectLst/>
                        </a:rPr>
                        <a:t>force</a:t>
                      </a:r>
                      <a:r>
                        <a:rPr lang="en-US" sz="2000">
                          <a:effectLst/>
                        </a:rPr>
                        <a:t> of the collision.</a:t>
                      </a:r>
                      <a:endParaRPr lang="en-US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</a:t>
                      </a:r>
                      <a:endParaRPr lang="en-US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4913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If the forces on an object are </a:t>
                      </a:r>
                      <a:r>
                        <a:rPr lang="en-US" sz="2000" u="sng" dirty="0">
                          <a:effectLst/>
                        </a:rPr>
                        <a:t>balanced</a:t>
                      </a:r>
                      <a:r>
                        <a:rPr lang="en-US" sz="2000" dirty="0">
                          <a:effectLst/>
                        </a:rPr>
                        <a:t>, it won't </a:t>
                      </a:r>
                      <a:r>
                        <a:rPr lang="en-US" sz="2000" dirty="0" smtClean="0">
                          <a:effectLst/>
                        </a:rPr>
                        <a:t>move.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</a:t>
                      </a:r>
                      <a:endParaRPr lang="en-US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45620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An example of an </a:t>
                      </a:r>
                      <a:r>
                        <a:rPr lang="en-US" sz="2000" u="sng">
                          <a:effectLst/>
                        </a:rPr>
                        <a:t>unbalanced</a:t>
                      </a:r>
                      <a:r>
                        <a:rPr lang="en-US" sz="2000">
                          <a:effectLst/>
                        </a:rPr>
                        <a:t> force is two cards leaning on each other then falling over. </a:t>
                      </a:r>
                      <a:endParaRPr lang="en-US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</a:t>
                      </a:r>
                      <a:endParaRPr lang="en-US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9067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4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Something that a person, a group, or a thing does is called </a:t>
                      </a:r>
                      <a:r>
                        <a:rPr lang="en-US" sz="2000" u="sng">
                          <a:effectLst/>
                        </a:rPr>
                        <a:t>action</a:t>
                      </a:r>
                      <a:r>
                        <a:rPr lang="en-US" sz="2000">
                          <a:effectLst/>
                        </a:rPr>
                        <a:t>. </a:t>
                      </a:r>
                      <a:endParaRPr lang="en-US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</a:t>
                      </a:r>
                      <a:endParaRPr lang="en-US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45620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5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 physical force that opposes the action of an equal and opposite force is called </a:t>
                      </a:r>
                      <a:r>
                        <a:rPr lang="en-US" sz="2000" u="sng" dirty="0" smtClean="0">
                          <a:effectLst/>
                        </a:rPr>
                        <a:t>reaction.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</a:t>
                      </a:r>
                      <a:endParaRPr lang="en-US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4913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6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Fruit falls down to fall towards the Earth because of </a:t>
                      </a:r>
                      <a:r>
                        <a:rPr lang="en-US" sz="2000" u="sng">
                          <a:effectLst/>
                        </a:rPr>
                        <a:t>gravity</a:t>
                      </a:r>
                      <a:r>
                        <a:rPr lang="en-US" sz="2000">
                          <a:effectLst/>
                        </a:rPr>
                        <a:t>.</a:t>
                      </a:r>
                      <a:endParaRPr lang="en-US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</a:t>
                      </a:r>
                      <a:endParaRPr lang="en-US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4913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7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The balloon gradually rose </a:t>
                      </a:r>
                      <a:r>
                        <a:rPr lang="en-US" sz="2000" u="sng">
                          <a:effectLst/>
                        </a:rPr>
                        <a:t>upward</a:t>
                      </a:r>
                      <a:r>
                        <a:rPr lang="en-US" sz="2000">
                          <a:effectLst/>
                        </a:rPr>
                        <a:t>.</a:t>
                      </a:r>
                      <a:endParaRPr lang="en-US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</a:t>
                      </a:r>
                      <a:endParaRPr lang="en-US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45620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8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The two balls rolled into </a:t>
                      </a:r>
                      <a:r>
                        <a:rPr lang="en-US" sz="2000" u="sng" dirty="0">
                          <a:effectLst/>
                        </a:rPr>
                        <a:t>opposite</a:t>
                      </a:r>
                      <a:r>
                        <a:rPr lang="en-US" sz="2000" dirty="0">
                          <a:effectLst/>
                        </a:rPr>
                        <a:t> directions; one to the right, the other to the left. 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</a:t>
                      </a:r>
                      <a:endParaRPr lang="en-US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429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58674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 Materials copyrighted by the University of Louisville. </a:t>
            </a:r>
            <a:endParaRPr lang="en-US" dirty="0" smtClean="0"/>
          </a:p>
          <a:p>
            <a:r>
              <a:rPr lang="en-US" dirty="0" smtClean="0"/>
              <a:t>Educators </a:t>
            </a:r>
            <a:r>
              <a:rPr lang="en-US" dirty="0"/>
              <a:t>are free to use these materials with the proper acknowledgement of source.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016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495800" cy="4590288"/>
          </a:xfrm>
        </p:spPr>
        <p:txBody>
          <a:bodyPr/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 smtClean="0"/>
              <a:t>force</a:t>
            </a:r>
            <a:r>
              <a:rPr lang="en-US" dirty="0" smtClean="0"/>
              <a:t> (n)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/>
              <a:t>: </a:t>
            </a:r>
            <a:r>
              <a:rPr lang="en-US" dirty="0" smtClean="0"/>
              <a:t>a </a:t>
            </a:r>
            <a:r>
              <a:rPr lang="en-US" dirty="0"/>
              <a:t>push or a pull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536192"/>
            <a:ext cx="3200400" cy="4590288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913397"/>
              </p:ext>
            </p:extLst>
          </p:nvPr>
        </p:nvGraphicFramePr>
        <p:xfrm>
          <a:off x="1828800" y="3505200"/>
          <a:ext cx="1905000" cy="2533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Bitmap Image" r:id="rId4" imgW="2048161" imgH="2704762" progId="Paint.Picture">
                  <p:embed/>
                </p:oleObj>
              </mc:Choice>
              <mc:Fallback>
                <p:oleObj name="Bitmap Image" r:id="rId4" imgW="2048161" imgH="2704762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505200"/>
                        <a:ext cx="1905000" cy="25332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19865"/>
              </p:ext>
            </p:extLst>
          </p:nvPr>
        </p:nvGraphicFramePr>
        <p:xfrm>
          <a:off x="5029200" y="2362200"/>
          <a:ext cx="3116263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Bitmap Image" r:id="rId6" imgW="3847619" imgH="2448267" progId="Paint.Picture">
                  <p:embed/>
                </p:oleObj>
              </mc:Choice>
              <mc:Fallback>
                <p:oleObj name="Bitmap Image" r:id="rId6" imgW="3847619" imgH="2448267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362200"/>
                        <a:ext cx="3116263" cy="1981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493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dirty="0"/>
              <a:t>vocabulary of the week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3886200" cy="467868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 smtClean="0"/>
              <a:t>balanced </a:t>
            </a:r>
            <a:r>
              <a:rPr lang="en-US" dirty="0" smtClean="0"/>
              <a:t>(</a:t>
            </a:r>
            <a:r>
              <a:rPr lang="en-US" dirty="0" err="1" smtClean="0"/>
              <a:t>adj</a:t>
            </a:r>
            <a:r>
              <a:rPr lang="en-US" dirty="0" smtClean="0"/>
              <a:t>)</a:t>
            </a:r>
          </a:p>
          <a:p>
            <a:pPr marL="114300" indent="0">
              <a:buNone/>
            </a:pPr>
            <a:endParaRPr lang="en-US" u="sng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/>
              <a:t>: equal, even, or the same</a:t>
            </a:r>
          </a:p>
          <a:p>
            <a:pPr marL="114300" indent="0">
              <a:buNone/>
            </a:pPr>
            <a:endParaRPr lang="en-US" sz="800" dirty="0" smtClean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19600" y="1447800"/>
            <a:ext cx="4648200" cy="4953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 smtClean="0"/>
              <a:t>unbalanced </a:t>
            </a:r>
            <a:r>
              <a:rPr lang="en-US" dirty="0"/>
              <a:t>(</a:t>
            </a:r>
            <a:r>
              <a:rPr lang="en-US" dirty="0" err="1"/>
              <a:t>adj</a:t>
            </a:r>
            <a:r>
              <a:rPr lang="en-US" dirty="0"/>
              <a:t>)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</a:t>
            </a:r>
            <a:r>
              <a:rPr lang="en-US" b="1" dirty="0" smtClean="0"/>
              <a:t>not</a:t>
            </a:r>
            <a:r>
              <a:rPr lang="en-US" dirty="0" smtClean="0"/>
              <a:t> </a:t>
            </a:r>
            <a:r>
              <a:rPr lang="en-US" dirty="0"/>
              <a:t>equal, even, or the same</a:t>
            </a: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sz="800" dirty="0" smtClean="0"/>
          </a:p>
          <a:p>
            <a:pPr marL="114300" indent="0">
              <a:buNone/>
            </a:pPr>
            <a:r>
              <a:rPr lang="en-US" sz="2000" i="1" dirty="0" smtClean="0"/>
              <a:t> </a:t>
            </a:r>
            <a:endParaRPr lang="en-US" sz="2000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146887"/>
              </p:ext>
            </p:extLst>
          </p:nvPr>
        </p:nvGraphicFramePr>
        <p:xfrm>
          <a:off x="4419600" y="3810000"/>
          <a:ext cx="4249153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Bitmap Image" r:id="rId3" imgW="2542857" imgH="1171429" progId="Paint.Picture">
                  <p:embed/>
                </p:oleObj>
              </mc:Choice>
              <mc:Fallback>
                <p:oleObj name="Bitmap Image" r:id="rId3" imgW="2542857" imgH="1171429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810000"/>
                        <a:ext cx="4249153" cy="1981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2971800" cy="2288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93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dirty="0"/>
              <a:t>vocabulary of the week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3886200" cy="467868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 smtClean="0"/>
              <a:t>action </a:t>
            </a:r>
            <a:r>
              <a:rPr lang="en-US" dirty="0" smtClean="0"/>
              <a:t>(n)</a:t>
            </a:r>
          </a:p>
          <a:p>
            <a:pPr marL="114300" indent="0">
              <a:buNone/>
            </a:pPr>
            <a:endParaRPr lang="en-US" sz="2400" dirty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/>
              <a:t>: </a:t>
            </a:r>
            <a:r>
              <a:rPr lang="en-US" dirty="0" smtClean="0"/>
              <a:t>something </a:t>
            </a:r>
            <a:r>
              <a:rPr lang="en-US" dirty="0"/>
              <a:t>that is done</a:t>
            </a:r>
            <a:endParaRPr lang="en-US" sz="800" dirty="0" smtClean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19600" y="1447800"/>
            <a:ext cx="4648200" cy="4953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 smtClean="0"/>
              <a:t>reaction </a:t>
            </a:r>
            <a:r>
              <a:rPr lang="en-US" dirty="0"/>
              <a:t>(n)</a:t>
            </a:r>
          </a:p>
          <a:p>
            <a:pPr marL="114300" indent="0">
              <a:buNone/>
            </a:pPr>
            <a:endParaRPr lang="en-US" sz="2400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/>
              <a:t>: </a:t>
            </a:r>
            <a:r>
              <a:rPr lang="en-US" dirty="0" smtClean="0"/>
              <a:t>the </a:t>
            </a:r>
            <a:r>
              <a:rPr lang="en-US" dirty="0"/>
              <a:t>response to something that is done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sz="800" dirty="0" smtClean="0"/>
          </a:p>
          <a:p>
            <a:pPr marL="114300" indent="0">
              <a:buNone/>
            </a:pPr>
            <a:r>
              <a:rPr lang="en-US" sz="2000" i="1" dirty="0" smtClean="0"/>
              <a:t> </a:t>
            </a:r>
            <a:endParaRPr lang="en-US" sz="2000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746060"/>
              </p:ext>
            </p:extLst>
          </p:nvPr>
        </p:nvGraphicFramePr>
        <p:xfrm>
          <a:off x="2743200" y="3581400"/>
          <a:ext cx="3048000" cy="305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Bitmap Image" r:id="rId4" imgW="2095793" imgH="2305372" progId="Paint.Picture">
                  <p:embed/>
                </p:oleObj>
              </mc:Choice>
              <mc:Fallback>
                <p:oleObj name="Bitmap Image" r:id="rId4" imgW="2095793" imgH="2305372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581400"/>
                        <a:ext cx="3048000" cy="3056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63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Meet someone who speaks your language and…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Explain your definitions &amp; drawings </a:t>
            </a:r>
            <a:r>
              <a:rPr lang="en-US" sz="2800" b="1" dirty="0" smtClean="0"/>
              <a:t>using your native language</a:t>
            </a:r>
            <a:r>
              <a:rPr lang="en-US" sz="2800" dirty="0" smtClean="0"/>
              <a:t> for these words:</a:t>
            </a:r>
          </a:p>
          <a:p>
            <a:pPr marL="0" indent="0">
              <a:buNone/>
            </a:pPr>
            <a:endParaRPr lang="en-US" b="1" dirty="0"/>
          </a:p>
          <a:p>
            <a:pPr lvl="5"/>
            <a:r>
              <a:rPr lang="en-US" sz="3200" b="1" dirty="0" smtClean="0"/>
              <a:t>Force</a:t>
            </a:r>
            <a:endParaRPr lang="en-US" sz="3200" b="1" dirty="0"/>
          </a:p>
          <a:p>
            <a:pPr lvl="5"/>
            <a:r>
              <a:rPr lang="en-US" sz="3200" b="1" dirty="0"/>
              <a:t>Balanced</a:t>
            </a:r>
          </a:p>
          <a:p>
            <a:pPr lvl="5"/>
            <a:r>
              <a:rPr lang="en-US" sz="3200" b="1" dirty="0"/>
              <a:t>Unbalanced</a:t>
            </a:r>
          </a:p>
          <a:p>
            <a:pPr lvl="5"/>
            <a:r>
              <a:rPr lang="en-US" sz="3200" b="1" dirty="0"/>
              <a:t>Action</a:t>
            </a:r>
          </a:p>
          <a:p>
            <a:pPr lvl="5"/>
            <a:r>
              <a:rPr lang="en-US" sz="3200" b="1" dirty="0"/>
              <a:t>Reaction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36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495800" cy="4590288"/>
          </a:xfrm>
        </p:spPr>
        <p:txBody>
          <a:bodyPr/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 smtClean="0"/>
              <a:t>gravity</a:t>
            </a:r>
            <a:r>
              <a:rPr lang="en-US" dirty="0" smtClean="0"/>
              <a:t> (n)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the </a:t>
            </a:r>
            <a:r>
              <a:rPr lang="en-US" dirty="0"/>
              <a:t>force that pulls all objects towards the Earth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536192"/>
            <a:ext cx="3200400" cy="4590288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774743"/>
              </p:ext>
            </p:extLst>
          </p:nvPr>
        </p:nvGraphicFramePr>
        <p:xfrm>
          <a:off x="5334000" y="2667000"/>
          <a:ext cx="2514600" cy="2684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Bitmap Image" r:id="rId4" imgW="2295238" imgH="2448267" progId="Paint.Picture">
                  <p:embed/>
                </p:oleObj>
              </mc:Choice>
              <mc:Fallback>
                <p:oleObj name="Bitmap Image" r:id="rId4" imgW="2295238" imgH="2448267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667000"/>
                        <a:ext cx="2514600" cy="26841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682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dirty="0"/>
              <a:t>vocabulary of the week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4038600" cy="467868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/>
              <a:t>: </a:t>
            </a:r>
            <a:r>
              <a:rPr lang="en-US" b="1" dirty="0" smtClean="0"/>
              <a:t>downward </a:t>
            </a:r>
            <a:r>
              <a:rPr lang="en-US" dirty="0" smtClean="0"/>
              <a:t>(</a:t>
            </a:r>
            <a:r>
              <a:rPr lang="en-US" dirty="0" err="1" smtClean="0"/>
              <a:t>adv</a:t>
            </a:r>
            <a:r>
              <a:rPr lang="en-US" dirty="0" smtClean="0"/>
              <a:t>)</a:t>
            </a:r>
            <a:endParaRPr lang="en-US" dirty="0"/>
          </a:p>
          <a:p>
            <a:pPr marL="114300" indent="0">
              <a:buNone/>
            </a:pPr>
            <a:endParaRPr lang="en-US" u="sng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from </a:t>
            </a:r>
            <a:r>
              <a:rPr lang="en-US" dirty="0"/>
              <a:t>a higher place </a:t>
            </a:r>
            <a:r>
              <a:rPr lang="en-US" dirty="0" smtClean="0"/>
              <a:t>(level) </a:t>
            </a:r>
            <a:r>
              <a:rPr lang="en-US" dirty="0"/>
              <a:t>to a lower place </a:t>
            </a:r>
            <a:r>
              <a:rPr lang="en-US" dirty="0" smtClean="0"/>
              <a:t>(level)</a:t>
            </a:r>
            <a:endParaRPr lang="en-US" dirty="0"/>
          </a:p>
          <a:p>
            <a:pPr marL="114300" indent="0">
              <a:buNone/>
            </a:pPr>
            <a:endParaRPr lang="en-US" sz="800" dirty="0" smtClean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24400" y="1447800"/>
            <a:ext cx="4343400" cy="49530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/>
              <a:t>: </a:t>
            </a:r>
            <a:r>
              <a:rPr lang="en-US" b="1" dirty="0" smtClean="0"/>
              <a:t>upward </a:t>
            </a:r>
            <a:r>
              <a:rPr lang="en-US" dirty="0"/>
              <a:t>(</a:t>
            </a:r>
            <a:r>
              <a:rPr lang="en-US" dirty="0" err="1"/>
              <a:t>adv</a:t>
            </a:r>
            <a:r>
              <a:rPr lang="en-US" dirty="0"/>
              <a:t>)</a:t>
            </a:r>
          </a:p>
          <a:p>
            <a:pPr marL="114300" indent="0">
              <a:buNone/>
            </a:pPr>
            <a:endParaRPr lang="en-US" b="1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/>
              <a:t>: from a lower place </a:t>
            </a:r>
            <a:r>
              <a:rPr lang="en-US" dirty="0" smtClean="0"/>
              <a:t>(level) </a:t>
            </a:r>
            <a:r>
              <a:rPr lang="en-US" dirty="0"/>
              <a:t>to a higher place </a:t>
            </a:r>
            <a:r>
              <a:rPr lang="en-US" dirty="0" smtClean="0"/>
              <a:t>(level)</a:t>
            </a: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sz="800" dirty="0" smtClean="0"/>
          </a:p>
          <a:p>
            <a:pPr marL="114300" indent="0">
              <a:buNone/>
            </a:pPr>
            <a:r>
              <a:rPr lang="en-US" sz="2000" i="1" dirty="0" smtClean="0"/>
              <a:t> </a:t>
            </a:r>
            <a:endParaRPr lang="en-US" sz="2000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8266270"/>
              </p:ext>
            </p:extLst>
          </p:nvPr>
        </p:nvGraphicFramePr>
        <p:xfrm>
          <a:off x="1676400" y="4191000"/>
          <a:ext cx="4893129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Bitmap Image" r:id="rId3" imgW="1876190" imgH="847843" progId="Paint.Picture">
                  <p:embed/>
                </p:oleObj>
              </mc:Choice>
              <mc:Fallback>
                <p:oleObj name="Bitmap Image" r:id="rId3" imgW="1876190" imgH="847843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191000"/>
                        <a:ext cx="4893129" cy="2209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477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495800" cy="4590288"/>
          </a:xfrm>
        </p:spPr>
        <p:txBody>
          <a:bodyPr/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/>
              <a:t>: </a:t>
            </a:r>
            <a:r>
              <a:rPr lang="en-US" b="1" dirty="0" smtClean="0"/>
              <a:t>opposite </a:t>
            </a:r>
            <a:r>
              <a:rPr lang="en-US" dirty="0" smtClean="0"/>
              <a:t>(</a:t>
            </a:r>
            <a:r>
              <a:rPr lang="en-US" dirty="0" err="1" smtClean="0"/>
              <a:t>adj</a:t>
            </a:r>
            <a:r>
              <a:rPr lang="en-US" dirty="0" smtClean="0"/>
              <a:t>)</a:t>
            </a: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/>
              <a:t>: at/from the other end, side, or corner of something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536192"/>
            <a:ext cx="3200400" cy="4590288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643087"/>
              </p:ext>
            </p:extLst>
          </p:nvPr>
        </p:nvGraphicFramePr>
        <p:xfrm>
          <a:off x="6553200" y="1524000"/>
          <a:ext cx="1915511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Bitmap Image" r:id="rId4" imgW="2171880" imgH="1552680" progId="Paint.Picture">
                  <p:embed/>
                </p:oleObj>
              </mc:Choice>
              <mc:Fallback>
                <p:oleObj name="Bitmap Image" r:id="rId4" imgW="2171880" imgH="1552680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524000"/>
                        <a:ext cx="1915511" cy="1371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817789"/>
              </p:ext>
            </p:extLst>
          </p:nvPr>
        </p:nvGraphicFramePr>
        <p:xfrm>
          <a:off x="4572000" y="3200400"/>
          <a:ext cx="4301067" cy="3138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Bitmap Image" r:id="rId6" imgW="2695951" imgH="1991003" progId="Paint.Picture">
                  <p:embed/>
                </p:oleObj>
              </mc:Choice>
              <mc:Fallback>
                <p:oleObj name="Bitmap Image" r:id="rId6" imgW="2695951" imgH="1991003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200400"/>
                        <a:ext cx="4301067" cy="31386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3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351</TotalTime>
  <Words>926</Words>
  <Application>Microsoft Office PowerPoint</Application>
  <PresentationFormat>On-screen Show (4:3)</PresentationFormat>
  <Paragraphs>243</Paragraphs>
  <Slides>24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Clarity</vt:lpstr>
      <vt:lpstr>Bitmap Image</vt:lpstr>
      <vt:lpstr>Monday</vt:lpstr>
      <vt:lpstr>Key vocabulary of the week</vt:lpstr>
      <vt:lpstr>Key vocabulary of the week</vt:lpstr>
      <vt:lpstr>Key vocabulary of the week</vt:lpstr>
      <vt:lpstr>Key vocabulary of the week</vt:lpstr>
      <vt:lpstr>Meet someone who speaks your language and…</vt:lpstr>
      <vt:lpstr>Key vocabulary of the week</vt:lpstr>
      <vt:lpstr>Key vocabulary of the week</vt:lpstr>
      <vt:lpstr>Key vocabulary of the week</vt:lpstr>
      <vt:lpstr>Meet someone who speaks your language and…</vt:lpstr>
      <vt:lpstr>At home</vt:lpstr>
      <vt:lpstr>Tuesday</vt:lpstr>
      <vt:lpstr>Picture Match</vt:lpstr>
      <vt:lpstr>At home</vt:lpstr>
      <vt:lpstr>Wednesday</vt:lpstr>
      <vt:lpstr>Card Game</vt:lpstr>
      <vt:lpstr>At home</vt:lpstr>
      <vt:lpstr>Thursday</vt:lpstr>
      <vt:lpstr>Jeopardy: Round 1</vt:lpstr>
      <vt:lpstr>Jeopardy: Round 2</vt:lpstr>
      <vt:lpstr>Homework: Spelling Pyramid</vt:lpstr>
      <vt:lpstr>Friday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vocabulary of the week</dc:title>
  <dc:creator>Yuliya</dc:creator>
  <cp:lastModifiedBy>McGuffey,Paula F</cp:lastModifiedBy>
  <cp:revision>40</cp:revision>
  <dcterms:created xsi:type="dcterms:W3CDTF">2006-08-16T00:00:00Z</dcterms:created>
  <dcterms:modified xsi:type="dcterms:W3CDTF">2013-08-23T22:31:29Z</dcterms:modified>
</cp:coreProperties>
</file>