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64" r:id="rId2"/>
    <p:sldId id="256" r:id="rId3"/>
    <p:sldId id="299" r:id="rId4"/>
    <p:sldId id="302" r:id="rId5"/>
    <p:sldId id="303" r:id="rId6"/>
    <p:sldId id="300" r:id="rId7"/>
    <p:sldId id="301" r:id="rId8"/>
    <p:sldId id="304" r:id="rId9"/>
    <p:sldId id="288" r:id="rId10"/>
    <p:sldId id="280" r:id="rId11"/>
    <p:sldId id="276" r:id="rId12"/>
    <p:sldId id="265" r:id="rId13"/>
    <p:sldId id="281" r:id="rId14"/>
    <p:sldId id="277" r:id="rId15"/>
    <p:sldId id="284" r:id="rId16"/>
    <p:sldId id="282" r:id="rId17"/>
    <p:sldId id="271" r:id="rId18"/>
    <p:sldId id="285" r:id="rId19"/>
    <p:sldId id="272" r:id="rId20"/>
    <p:sldId id="273" r:id="rId21"/>
    <p:sldId id="279" r:id="rId22"/>
    <p:sldId id="274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Neutron Stars: stars that have collapsed (decreased in size), crushing their atoms until only the neutrons remain.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9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Habitable Zone</a:t>
            </a:r>
          </a:p>
          <a:p>
            <a:r>
              <a:rPr lang="en-US" sz="3600" dirty="0"/>
              <a:t>Nebulae</a:t>
            </a:r>
          </a:p>
          <a:p>
            <a:r>
              <a:rPr lang="en-US" sz="3600" dirty="0"/>
              <a:t>Classify</a:t>
            </a:r>
          </a:p>
          <a:p>
            <a:r>
              <a:rPr lang="en-US" sz="3600" dirty="0"/>
              <a:t>Dwarf Star; Giant Star</a:t>
            </a:r>
          </a:p>
          <a:p>
            <a:r>
              <a:rPr lang="en-US" sz="3600" dirty="0"/>
              <a:t>Pulsar</a:t>
            </a:r>
          </a:p>
          <a:p>
            <a:r>
              <a:rPr lang="en-US" sz="3600" dirty="0"/>
              <a:t>Black Hole</a:t>
            </a:r>
          </a:p>
          <a:p>
            <a:r>
              <a:rPr lang="en-US" sz="3600" dirty="0"/>
              <a:t>Supernova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Review:</a:t>
            </a:r>
          </a:p>
          <a:p>
            <a:pPr marL="0" indent="0">
              <a:buNone/>
            </a:pPr>
            <a:endParaRPr lang="en-US" sz="3300" dirty="0"/>
          </a:p>
          <a:p>
            <a:r>
              <a:rPr lang="en-US" sz="3600" dirty="0"/>
              <a:t>Attract</a:t>
            </a:r>
          </a:p>
          <a:p>
            <a:r>
              <a:rPr lang="en-US" sz="3600" dirty="0" smtClean="0"/>
              <a:t>Valence</a:t>
            </a:r>
            <a:endParaRPr lang="en-US" sz="3600" dirty="0"/>
          </a:p>
          <a:p>
            <a:r>
              <a:rPr lang="en-US" sz="3600" dirty="0" smtClean="0"/>
              <a:t>Bond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584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4076698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habitable zone</a:t>
            </a:r>
            <a:endParaRPr lang="en-US" dirty="0" smtClean="0"/>
          </a:p>
          <a:p>
            <a:pPr marL="114300" indent="0">
              <a:buNone/>
            </a:pPr>
            <a:endParaRPr lang="en-US" sz="1100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i="1" dirty="0"/>
              <a:t>[astronomy] </a:t>
            </a:r>
            <a:r>
              <a:rPr lang="en-US" dirty="0"/>
              <a:t>a proper distance from the Sun that allows for liquid water.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 descr="http://www.universetoday.com/wp-content/uploads/2012/01/Habitable-zone-around-stars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4419599"/>
            <a:ext cx="3809999" cy="2240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31902" y="2245232"/>
            <a:ext cx="180902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207445"/>
              </p:ext>
            </p:extLst>
          </p:nvPr>
        </p:nvGraphicFramePr>
        <p:xfrm>
          <a:off x="4648196" y="2245232"/>
          <a:ext cx="4133354" cy="316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5" imgW="5152381" imgH="3952381" progId="Paint.Picture">
                  <p:embed/>
                </p:oleObj>
              </mc:Choice>
              <mc:Fallback>
                <p:oleObj name="Bitmap Image" r:id="rId5" imgW="5152381" imgH="395238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6" y="2245232"/>
                        <a:ext cx="4133354" cy="3164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0479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nebula /nebulae</a:t>
            </a:r>
            <a:r>
              <a:rPr lang="en-US" b="1" dirty="0" smtClean="0"/>
              <a:t>/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cloud of gas, mostly made up of nitrogen, or dust in space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0" y="1536192"/>
            <a:ext cx="5410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352800" y="2367720"/>
            <a:ext cx="14157401" cy="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68460"/>
              </p:ext>
            </p:extLst>
          </p:nvPr>
        </p:nvGraphicFramePr>
        <p:xfrm>
          <a:off x="3352800" y="2367720"/>
          <a:ext cx="5336144" cy="349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5180952" imgH="3400900" progId="Paint.Picture">
                  <p:embed/>
                </p:oleObj>
              </mc:Choice>
              <mc:Fallback>
                <p:oleObj name="Bitmap Image" r:id="rId4" imgW="5180952" imgH="34009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7720"/>
                        <a:ext cx="5336144" cy="3499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9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343399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classify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to </a:t>
            </a:r>
            <a:r>
              <a:rPr lang="en-US" dirty="0"/>
              <a:t>consider (someone or something) as belonging to a particular group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212739" y="24201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586"/>
              </p:ext>
            </p:extLst>
          </p:nvPr>
        </p:nvGraphicFramePr>
        <p:xfrm>
          <a:off x="5508887" y="2225035"/>
          <a:ext cx="24479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4" imgW="6954221" imgH="2409524" progId="Paint.Picture">
                  <p:embed/>
                </p:oleObj>
              </mc:Choice>
              <mc:Fallback>
                <p:oleObj name="Bitmap Image" r:id="rId4" imgW="6954221" imgH="24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887" y="2225035"/>
                        <a:ext cx="244792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48110" y="3886197"/>
            <a:ext cx="284583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7014"/>
              </p:ext>
            </p:extLst>
          </p:nvPr>
        </p:nvGraphicFramePr>
        <p:xfrm>
          <a:off x="3919088" y="3734148"/>
          <a:ext cx="4767712" cy="30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6" imgW="3648584" imgH="2343477" progId="Paint.Picture">
                  <p:embed/>
                </p:oleObj>
              </mc:Choice>
              <mc:Fallback>
                <p:oleObj name="Bitmap Image" r:id="rId6" imgW="3648584" imgH="234347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088" y="3734148"/>
                        <a:ext cx="4767712" cy="308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8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505200" cy="467868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Dwarf Star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sz="1500" dirty="0"/>
          </a:p>
          <a:p>
            <a:pPr marL="114300" lvl="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Any star of average or low luminosity, mass, and size.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2399" y="1447800"/>
            <a:ext cx="5105401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Giant Star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sz="1200" dirty="0"/>
          </a:p>
          <a:p>
            <a:pPr marL="0" lv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is </a:t>
            </a:r>
            <a:r>
              <a:rPr lang="en-US" dirty="0"/>
              <a:t>a star with much larger radius and luminosity than other stars of the same surface </a:t>
            </a:r>
            <a:r>
              <a:rPr lang="en-US" dirty="0" smtClean="0"/>
              <a:t>temperature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5525133"/>
            <a:ext cx="5627076" cy="1006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800" i="1" dirty="0" smtClean="0"/>
              <a:t>Related term:</a:t>
            </a:r>
          </a:p>
          <a:p>
            <a:pPr marL="0" indent="0">
              <a:buNone/>
            </a:pPr>
            <a:r>
              <a:rPr lang="en-US" sz="8800" b="1" dirty="0" smtClean="0"/>
              <a:t>Neutron Stars</a:t>
            </a:r>
            <a:r>
              <a:rPr lang="en-US" sz="8800" dirty="0" smtClean="0"/>
              <a:t>: stars that have collapsed (decreased in size), crushing their atoms until only the neutrons remain.</a:t>
            </a:r>
          </a:p>
          <a:p>
            <a:pPr marL="114300" indent="0">
              <a:buFont typeface="Arial" pitchFamily="34" charset="0"/>
              <a:buNone/>
            </a:pPr>
            <a:endParaRPr lang="en-US" sz="7200" dirty="0" smtClean="0"/>
          </a:p>
          <a:p>
            <a:pPr marL="114300" indent="0">
              <a:buFont typeface="Arial" pitchFamily="34" charset="0"/>
              <a:buNone/>
            </a:pPr>
            <a:endParaRPr lang="en-US" sz="7200" dirty="0" smtClean="0"/>
          </a:p>
          <a:p>
            <a:pPr marL="114300" indent="0">
              <a:buFont typeface="Arial" pitchFamily="34" charset="0"/>
              <a:buNone/>
            </a:pPr>
            <a:endParaRPr lang="en-US" sz="7200" dirty="0" smtClean="0"/>
          </a:p>
          <a:p>
            <a:pPr marL="114300" indent="0">
              <a:buFont typeface="Arial" pitchFamily="34" charset="0"/>
              <a:buNone/>
            </a:pPr>
            <a:endParaRPr lang="en-US" sz="7200" dirty="0" smtClean="0"/>
          </a:p>
          <a:p>
            <a:pPr marL="114300" indent="0">
              <a:buFont typeface="Arial" pitchFamily="34" charset="0"/>
              <a:buNone/>
            </a:pPr>
            <a:endParaRPr lang="en-US" sz="800" dirty="0" smtClean="0"/>
          </a:p>
          <a:p>
            <a:pPr marL="114300" indent="0">
              <a:buFont typeface="Arial" pitchFamily="34" charset="0"/>
              <a:buNone/>
            </a:pPr>
            <a:r>
              <a:rPr lang="en-US" sz="2000" i="1" dirty="0" smtClean="0"/>
              <a:t> </a:t>
            </a:r>
            <a:endParaRPr lang="en-US" sz="2000" dirty="0" smtClean="0"/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7199" y="3944937"/>
            <a:ext cx="15005538" cy="5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01170"/>
              </p:ext>
            </p:extLst>
          </p:nvPr>
        </p:nvGraphicFramePr>
        <p:xfrm>
          <a:off x="457200" y="3944938"/>
          <a:ext cx="1828800" cy="129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4" imgW="2561905" imgH="1819529" progId="Paint.Picture">
                  <p:embed/>
                </p:oleObj>
              </mc:Choice>
              <mc:Fallback>
                <p:oleObj name="Bitmap Image" r:id="rId4" imgW="2561905" imgH="18195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44938"/>
                        <a:ext cx="1828800" cy="1297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759567" y="3890962"/>
            <a:ext cx="274690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30874"/>
              </p:ext>
            </p:extLst>
          </p:nvPr>
        </p:nvGraphicFramePr>
        <p:xfrm>
          <a:off x="5837832" y="3745485"/>
          <a:ext cx="2620830" cy="265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6" imgW="3780952" imgH="3820058" progId="Paint.Picture">
                  <p:embed/>
                </p:oleObj>
              </mc:Choice>
              <mc:Fallback>
                <p:oleObj name="Bitmap Image" r:id="rId6" imgW="3780952" imgH="382005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832" y="3745485"/>
                        <a:ext cx="2620830" cy="2655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0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1" y="1536192"/>
            <a:ext cx="30480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pulsar</a:t>
            </a:r>
            <a:endParaRPr lang="en-US" dirty="0" smtClean="0"/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type of star that gives off a rapidly repeating series of radio waves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429000" y="1536192"/>
            <a:ext cx="4648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199" y="4419599"/>
            <a:ext cx="13644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648200" y="2362199"/>
            <a:ext cx="7863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068305" y="2407917"/>
            <a:ext cx="114707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76196"/>
              </p:ext>
            </p:extLst>
          </p:nvPr>
        </p:nvGraphicFramePr>
        <p:xfrm>
          <a:off x="4068305" y="2407918"/>
          <a:ext cx="4082050" cy="300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4" imgW="2952381" imgH="2172003" progId="Paint.Picture">
                  <p:embed/>
                </p:oleObj>
              </mc:Choice>
              <mc:Fallback>
                <p:oleObj name="Bitmap Image" r:id="rId4" imgW="2952381" imgH="217200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305" y="2407918"/>
                        <a:ext cx="4082050" cy="3002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962400" cy="467868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Black Hole</a:t>
            </a:r>
            <a:endParaRPr lang="en-US" dirty="0" smtClean="0"/>
          </a:p>
          <a:p>
            <a:pPr marL="0" indent="0">
              <a:lnSpc>
                <a:spcPct val="60000"/>
              </a:lnSpc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an invisible area in outer space with gravity so strong that light cannot get out of </a:t>
            </a:r>
            <a:r>
              <a:rPr lang="en-US" dirty="0" smtClean="0"/>
              <a:t>it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sz="2000" i="1" u="sng" dirty="0"/>
          </a:p>
          <a:p>
            <a:pPr marL="114300" indent="0">
              <a:buNone/>
            </a:pPr>
            <a:endParaRPr lang="en-US" sz="2000" i="1" u="sng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8768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 Term</a:t>
            </a:r>
            <a:r>
              <a:rPr lang="en-US" dirty="0" smtClean="0"/>
              <a:t>: </a:t>
            </a:r>
            <a:r>
              <a:rPr lang="en-US" b="1" dirty="0"/>
              <a:t>Supernova</a:t>
            </a:r>
            <a:endParaRPr lang="en-US" dirty="0" smtClean="0"/>
          </a:p>
          <a:p>
            <a:pPr marL="114300" indent="0">
              <a:lnSpc>
                <a:spcPct val="60000"/>
              </a:lnSpc>
              <a:buNone/>
            </a:pPr>
            <a:endParaRPr lang="en-US" dirty="0"/>
          </a:p>
          <a:p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explosion of a star that causes the star to become extremely bright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sz="800" dirty="0" smtClean="0"/>
          </a:p>
          <a:p>
            <a:pPr marL="114300" indent="0">
              <a:buNone/>
            </a:pPr>
            <a:r>
              <a:rPr lang="en-US" sz="2000" i="1" dirty="0" smtClean="0"/>
              <a:t> 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800599" y="4190999"/>
            <a:ext cx="141055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793216"/>
              </p:ext>
            </p:extLst>
          </p:nvPr>
        </p:nvGraphicFramePr>
        <p:xfrm>
          <a:off x="4800599" y="4342131"/>
          <a:ext cx="365026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Bitmap Image" r:id="rId3" imgW="3333333" imgH="2019048" progId="Paint.Picture">
                  <p:embed/>
                </p:oleObj>
              </mc:Choice>
              <mc:Fallback>
                <p:oleObj name="Bitmap Image" r:id="rId3" imgW="3333333" imgH="20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599" y="4342131"/>
                        <a:ext cx="3650262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62122" y="914401"/>
            <a:ext cx="5332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39175"/>
              </p:ext>
            </p:extLst>
          </p:nvPr>
        </p:nvGraphicFramePr>
        <p:xfrm>
          <a:off x="7662122" y="788667"/>
          <a:ext cx="125327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Bitmap Image" r:id="rId5" imgW="1819529" imgH="1714739" progId="Paint.Picture">
                  <p:embed/>
                </p:oleObj>
              </mc:Choice>
              <mc:Fallback>
                <p:oleObj name="Bitmap Image" r:id="rId5" imgW="1819529" imgH="171473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122" y="788667"/>
                        <a:ext cx="1253278" cy="1181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367315" y="1352549"/>
            <a:ext cx="62701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992952"/>
              </p:ext>
            </p:extLst>
          </p:nvPr>
        </p:nvGraphicFramePr>
        <p:xfrm>
          <a:off x="3367315" y="1352550"/>
          <a:ext cx="1051556" cy="78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Bitmap Image" r:id="rId7" imgW="2219635" imgH="1666667" progId="Paint.Picture">
                  <p:embed/>
                </p:oleObj>
              </mc:Choice>
              <mc:Fallback>
                <p:oleObj name="Bitmap Image" r:id="rId7" imgW="2219635" imgH="1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315" y="1352550"/>
                        <a:ext cx="1051556" cy="788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85799" y="4901524"/>
            <a:ext cx="15755816" cy="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61166"/>
              </p:ext>
            </p:extLst>
          </p:nvPr>
        </p:nvGraphicFramePr>
        <p:xfrm>
          <a:off x="685800" y="4572000"/>
          <a:ext cx="3205313" cy="207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Bitmap Image" r:id="rId9" imgW="2685714" imgH="1743318" progId="Paint.Picture">
                  <p:embed/>
                </p:oleObj>
              </mc:Choice>
              <mc:Fallback>
                <p:oleObj name="Bitmap Image" r:id="rId9" imgW="2685714" imgH="1743318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3205313" cy="207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71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dirty="0"/>
              <a:t>Habitable Zone</a:t>
            </a:r>
          </a:p>
          <a:p>
            <a:r>
              <a:rPr lang="en-US" sz="2800" dirty="0"/>
              <a:t>Nebulae</a:t>
            </a:r>
          </a:p>
          <a:p>
            <a:r>
              <a:rPr lang="en-US" sz="2800" dirty="0"/>
              <a:t>Classify</a:t>
            </a:r>
          </a:p>
          <a:p>
            <a:r>
              <a:rPr lang="en-US" sz="2800" dirty="0"/>
              <a:t>Dwarf Star; Giant Star</a:t>
            </a:r>
          </a:p>
          <a:p>
            <a:r>
              <a:rPr lang="en-US" sz="2800" dirty="0"/>
              <a:t>Pulsar</a:t>
            </a:r>
          </a:p>
          <a:p>
            <a:r>
              <a:rPr lang="en-US" sz="2800" dirty="0"/>
              <a:t>Black Hole</a:t>
            </a:r>
          </a:p>
          <a:p>
            <a:r>
              <a:rPr lang="en-US" sz="2800" dirty="0"/>
              <a:t>Supernova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Also, make sure you understand/remember: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Attract</a:t>
            </a:r>
          </a:p>
          <a:p>
            <a:r>
              <a:rPr lang="en-US" sz="2800"/>
              <a:t>Valence</a:t>
            </a:r>
          </a:p>
          <a:p>
            <a:r>
              <a:rPr lang="en-US" sz="2800" smtClean="0"/>
              <a:t>Bond</a:t>
            </a: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376</TotalTime>
  <Words>873</Words>
  <Application>Microsoft Office PowerPoint</Application>
  <PresentationFormat>On-screen Show (4:3)</PresentationFormat>
  <Paragraphs>205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52</cp:revision>
  <dcterms:created xsi:type="dcterms:W3CDTF">2006-08-16T00:00:00Z</dcterms:created>
  <dcterms:modified xsi:type="dcterms:W3CDTF">2013-08-23T23:12:10Z</dcterms:modified>
</cp:coreProperties>
</file>