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64" r:id="rId2"/>
    <p:sldId id="256" r:id="rId3"/>
    <p:sldId id="299" r:id="rId4"/>
    <p:sldId id="294" r:id="rId5"/>
    <p:sldId id="295" r:id="rId6"/>
    <p:sldId id="296" r:id="rId7"/>
    <p:sldId id="298" r:id="rId8"/>
    <p:sldId id="288" r:id="rId9"/>
    <p:sldId id="280" r:id="rId10"/>
    <p:sldId id="276" r:id="rId11"/>
    <p:sldId id="265" r:id="rId12"/>
    <p:sldId id="281" r:id="rId13"/>
    <p:sldId id="277" r:id="rId14"/>
    <p:sldId id="284" r:id="rId15"/>
    <p:sldId id="282" r:id="rId16"/>
    <p:sldId id="271" r:id="rId17"/>
    <p:sldId id="285" r:id="rId18"/>
    <p:sldId id="272" r:id="rId19"/>
    <p:sldId id="273" r:id="rId20"/>
    <p:sldId id="279" r:id="rId21"/>
    <p:sldId id="274" r:id="rId22"/>
    <p:sldId id="30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82521" autoAdjust="0"/>
  </p:normalViewPr>
  <p:slideViewPr>
    <p:cSldViewPr>
      <p:cViewPr>
        <p:scale>
          <a:sx n="96" d="100"/>
          <a:sy n="96" d="100"/>
        </p:scale>
        <p:origin x="-8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BB17F-743B-4AD5-B893-DBC9AF554466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BE3F0-B733-49C4-B921-6DAE5BB1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2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89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87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EE674B-8DFF-4397-B1FF-E1BD5DC93ACF}" type="slidenum">
              <a:rPr 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313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42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board (1 per 2 students)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Cut-off vocabulary words (1 set per 2 students)</a:t>
            </a:r>
          </a:p>
          <a:p>
            <a:pPr marL="0" lvl="0" indent="0">
              <a:buFont typeface="Arial" pitchFamily="34" charset="0"/>
              <a:buNone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Modeling (a) directions,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(b) how to use the sentence starter, and (c) corrective feedback (re-phrasing student sentences during the whole class review of the picture match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0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Direct instruction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Vocabulary journal entries (word </a:t>
            </a:r>
            <a:r>
              <a:rPr lang="en-US" dirty="0"/>
              <a:t>description</a:t>
            </a:r>
            <a:r>
              <a:rPr lang="en-US" dirty="0" smtClean="0"/>
              <a:t>, translation, &amp; drawing)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“Check” the level </a:t>
            </a:r>
            <a:r>
              <a:rPr lang="en-US" dirty="0"/>
              <a:t>of </a:t>
            </a:r>
            <a:r>
              <a:rPr lang="en-US" dirty="0" smtClean="0"/>
              <a:t>word understanding in vocab journal </a:t>
            </a:r>
          </a:p>
        </p:txBody>
      </p:sp>
    </p:spTree>
    <p:extLst>
      <p:ext uri="{BB962C8B-B14F-4D97-AF65-F5344CB8AC3E}">
        <p14:creationId xmlns:p14="http://schemas.microsoft.com/office/powerpoint/2010/main" val="39201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(calling on volunteers)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Picture match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</a:t>
            </a:r>
            <a:r>
              <a:rPr lang="en-US" dirty="0" smtClean="0"/>
              <a:t>pyramid + sentence frames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Take the words out from the envelop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Read the words out loud &amp; think about images that describe the words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Match the words &amp; the pictures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Explain your match using the sentence starter below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I chose this word because the picture shows__________</a:t>
            </a:r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b="1" i="1" dirty="0" smtClean="0"/>
              <a:t>	</a:t>
            </a:r>
            <a:r>
              <a:rPr lang="en-US" sz="2000" b="1" i="1" dirty="0"/>
              <a:t>					an example of…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something </a:t>
            </a:r>
            <a:r>
              <a:rPr lang="en-US" sz="2000" b="1" i="1" dirty="0"/>
              <a:t>that 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an </a:t>
            </a:r>
            <a:r>
              <a:rPr lang="en-US" sz="2000" b="1" i="1" dirty="0"/>
              <a:t>object that… 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the </a:t>
            </a:r>
            <a:r>
              <a:rPr lang="en-US" sz="2000" b="1" i="1" dirty="0"/>
              <a:t>formula for…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 definitions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Complete: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/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pyramid + sentence frames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429368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(tennis ball)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Sentence review</a:t>
            </a:r>
          </a:p>
        </p:txBody>
      </p:sp>
    </p:spTree>
    <p:extLst>
      <p:ext uri="{BB962C8B-B14F-4D97-AF65-F5344CB8AC3E}">
        <p14:creationId xmlns:p14="http://schemas.microsoft.com/office/powerpoint/2010/main" val="40024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 pyramid + sentence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 a partner…</a:t>
            </a:r>
            <a:endParaRPr lang="en-US" b="1" u="sng" dirty="0" smtClean="0"/>
          </a:p>
          <a:p>
            <a:r>
              <a:rPr lang="en-US" dirty="0" smtClean="0"/>
              <a:t>Check each other’s pyramids </a:t>
            </a:r>
            <a:r>
              <a:rPr lang="en-US" dirty="0"/>
              <a:t>+ </a:t>
            </a:r>
            <a:r>
              <a:rPr lang="en-US" dirty="0" smtClean="0"/>
              <a:t>sentences </a:t>
            </a:r>
          </a:p>
          <a:p>
            <a:r>
              <a:rPr lang="en-US" dirty="0" smtClean="0"/>
              <a:t>Find </a:t>
            </a:r>
            <a:r>
              <a:rPr lang="en-US" b="1" dirty="0"/>
              <a:t>1 positive </a:t>
            </a:r>
            <a:r>
              <a:rPr lang="en-US" b="1" dirty="0" smtClean="0"/>
              <a:t>thing </a:t>
            </a:r>
            <a:r>
              <a:rPr lang="en-US" dirty="0" smtClean="0"/>
              <a:t>about your partner’s sentences</a:t>
            </a:r>
          </a:p>
          <a:p>
            <a:r>
              <a:rPr lang="en-US" dirty="0" smtClean="0"/>
              <a:t>Give </a:t>
            </a:r>
            <a:r>
              <a:rPr lang="en-US" b="1" dirty="0" smtClean="0"/>
              <a:t>1 </a:t>
            </a:r>
            <a:r>
              <a:rPr lang="en-US" b="1" dirty="0"/>
              <a:t>suggestion for </a:t>
            </a:r>
            <a:r>
              <a:rPr lang="en-US" b="1" dirty="0" smtClean="0"/>
              <a:t>improvement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7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Teach the words to someone else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49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“Card Game” OR “Jeopardy”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Get ready for the quiz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Setp1</a:t>
            </a:r>
            <a:r>
              <a:rPr lang="en-US" dirty="0" smtClean="0"/>
              <a:t>: The </a:t>
            </a:r>
            <a:r>
              <a:rPr lang="en-US" b="1" dirty="0" smtClean="0"/>
              <a:t>Reader</a:t>
            </a:r>
            <a:r>
              <a:rPr lang="en-US" dirty="0" smtClean="0"/>
              <a:t> takes </a:t>
            </a:r>
            <a:r>
              <a:rPr lang="en-US" dirty="0"/>
              <a:t>the card and reads the </a:t>
            </a:r>
            <a:r>
              <a:rPr lang="en-US" dirty="0" smtClean="0"/>
              <a:t>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</a:t>
            </a:r>
            <a:r>
              <a:rPr lang="en-US" b="1" dirty="0" smtClean="0"/>
              <a:t>Player #1 </a:t>
            </a:r>
            <a:r>
              <a:rPr lang="en-US" dirty="0" smtClean="0"/>
              <a:t>provides </a:t>
            </a:r>
            <a:r>
              <a:rPr lang="en-US" dirty="0"/>
              <a:t>a definition, description, or an </a:t>
            </a:r>
            <a:r>
              <a:rPr lang="en-US" dirty="0" smtClean="0"/>
              <a:t>example of the target 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The team decides if the answer </a:t>
            </a:r>
            <a:r>
              <a:rPr lang="en-US" dirty="0"/>
              <a:t>is </a:t>
            </a:r>
            <a:r>
              <a:rPr lang="en-US" dirty="0" smtClean="0"/>
              <a:t>correct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Step</a:t>
            </a:r>
            <a:r>
              <a:rPr lang="en-US" dirty="0" smtClean="0"/>
              <a:t> 4: If the answer is correct, </a:t>
            </a:r>
            <a:r>
              <a:rPr lang="en-US" b="1" dirty="0"/>
              <a:t>Player #1 </a:t>
            </a:r>
            <a:r>
              <a:rPr lang="en-US" dirty="0" smtClean="0"/>
              <a:t>keeps the card &amp; becomes the </a:t>
            </a:r>
            <a:r>
              <a:rPr lang="en-US" b="1" dirty="0" smtClean="0"/>
              <a:t>Reader</a:t>
            </a:r>
            <a:r>
              <a:rPr lang="en-US" dirty="0" smtClean="0"/>
              <a:t> for the next Player.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/>
              <a:t>Step </a:t>
            </a:r>
            <a:r>
              <a:rPr lang="en-US" u="sng" dirty="0" smtClean="0"/>
              <a:t>5</a:t>
            </a:r>
            <a:r>
              <a:rPr lang="en-US" dirty="0" smtClean="0"/>
              <a:t>: Continue until there is no more cards in the set.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The Player with the most card wins.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84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Form 2 teams &amp; select a Host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1 person from each team approaches the host table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</a:t>
            </a:r>
            <a:r>
              <a:rPr lang="en-US" dirty="0"/>
              <a:t>The Host reads 1 word, </a:t>
            </a:r>
            <a:r>
              <a:rPr lang="en-US" dirty="0" smtClean="0"/>
              <a:t>the player who “hits” the Host’s table first, gets to provide a definition. The correct definition gets the team 1 point.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Repeat Steps 2 &amp; 3 with new players fro each team.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Each team gets a set of 4 key words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 The teams develop and write sentences with the 4 words on blank sentence strips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Each sentence that is accurate gets the team </a:t>
            </a:r>
            <a:r>
              <a:rPr lang="en-US" dirty="0"/>
              <a:t>2 points (</a:t>
            </a:r>
            <a:r>
              <a:rPr lang="en-US" b="1" dirty="0"/>
              <a:t>1 pt. science </a:t>
            </a:r>
            <a:r>
              <a:rPr lang="en-US" dirty="0"/>
              <a:t>+ </a:t>
            </a:r>
            <a:r>
              <a:rPr lang="en-US" b="1" dirty="0"/>
              <a:t>1pt. English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The team with the most points from Rounds 1 &amp; 2 wins.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74638"/>
            <a:ext cx="7543800" cy="1143000"/>
          </a:xfrm>
        </p:spPr>
        <p:txBody>
          <a:bodyPr/>
          <a:lstStyle/>
          <a:p>
            <a:pPr algn="ctr"/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5438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sz="4500" b="1" dirty="0" smtClean="0"/>
              <a:t>Theory</a:t>
            </a:r>
            <a:endParaRPr lang="en-US" sz="4500" dirty="0" smtClean="0"/>
          </a:p>
          <a:p>
            <a:r>
              <a:rPr lang="en-US" sz="4500" b="1" dirty="0" smtClean="0"/>
              <a:t>Star</a:t>
            </a:r>
            <a:endParaRPr lang="en-US" sz="4500" dirty="0"/>
          </a:p>
          <a:p>
            <a:r>
              <a:rPr lang="en-US" sz="4500" b="1" dirty="0" smtClean="0"/>
              <a:t>Planet</a:t>
            </a:r>
          </a:p>
          <a:p>
            <a:r>
              <a:rPr lang="en-US" sz="4500" b="1" dirty="0"/>
              <a:t>Matter</a:t>
            </a:r>
            <a:endParaRPr lang="en-US" sz="4500" dirty="0"/>
          </a:p>
          <a:p>
            <a:r>
              <a:rPr lang="en-US" sz="4500" b="1" dirty="0" smtClean="0"/>
              <a:t>Galaxy</a:t>
            </a:r>
          </a:p>
          <a:p>
            <a:r>
              <a:rPr lang="en-US" sz="4500" b="1" dirty="0"/>
              <a:t>Big Bang</a:t>
            </a:r>
            <a:endParaRPr lang="en-US" sz="4500" dirty="0"/>
          </a:p>
          <a:p>
            <a:endParaRPr lang="en-US" sz="3600" dirty="0"/>
          </a:p>
          <a:p>
            <a:pPr marL="0" indent="0">
              <a:buNone/>
            </a:pPr>
            <a:r>
              <a:rPr lang="en-US" sz="3600" i="1" dirty="0" smtClean="0"/>
              <a:t>Review:</a:t>
            </a:r>
          </a:p>
          <a:p>
            <a:r>
              <a:rPr lang="en-US" sz="3600" dirty="0"/>
              <a:t>System </a:t>
            </a:r>
          </a:p>
          <a:p>
            <a:r>
              <a:rPr lang="en-US" sz="3600" dirty="0"/>
              <a:t>Gravity</a:t>
            </a:r>
          </a:p>
          <a:p>
            <a:r>
              <a:rPr lang="en-US" sz="3600" dirty="0"/>
              <a:t>Mass</a:t>
            </a:r>
          </a:p>
          <a:p>
            <a:r>
              <a:rPr lang="en-US" sz="3600" dirty="0"/>
              <a:t>Momentum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00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Get ready for the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Check homework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Quiz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“Square</a:t>
            </a:r>
            <a:r>
              <a:rPr lang="en-US" dirty="0"/>
              <a:t>” the level of word understanding </a:t>
            </a:r>
            <a:r>
              <a:rPr lang="en-US" dirty="0" smtClean="0"/>
              <a:t>(1- 4)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57912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Materials copyrighted by the University of Louisville. </a:t>
            </a:r>
            <a:endParaRPr lang="en-US" dirty="0" smtClean="0"/>
          </a:p>
          <a:p>
            <a:r>
              <a:rPr lang="en-US" dirty="0" smtClean="0"/>
              <a:t>Educators </a:t>
            </a:r>
            <a:r>
              <a:rPr lang="en-US" dirty="0"/>
              <a:t>are free to use these materials with the proper acknowledgement of source.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934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343399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Theory</a:t>
            </a:r>
            <a:endParaRPr lang="en-US" dirty="0" smtClean="0"/>
          </a:p>
          <a:p>
            <a:pPr marL="114300" indent="0">
              <a:lnSpc>
                <a:spcPct val="50000"/>
              </a:lnSpc>
              <a:spcBef>
                <a:spcPts val="0"/>
              </a:spcBef>
              <a:buNone/>
            </a:pPr>
            <a:endParaRPr lang="en-US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a </a:t>
            </a:r>
            <a:r>
              <a:rPr lang="en-US" dirty="0"/>
              <a:t>scientific hypothesis that cannot be proven, but has never been proven </a:t>
            </a:r>
            <a:r>
              <a:rPr lang="en-US" dirty="0" smtClean="0"/>
              <a:t>wrong</a:t>
            </a: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199" y="4419599"/>
            <a:ext cx="136449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804291"/>
              </p:ext>
            </p:extLst>
          </p:nvPr>
        </p:nvGraphicFramePr>
        <p:xfrm>
          <a:off x="457200" y="4419600"/>
          <a:ext cx="3614334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Bitmap Image" r:id="rId4" imgW="6609524" imgH="4038095" progId="Paint.Picture">
                  <p:embed/>
                </p:oleObj>
              </mc:Choice>
              <mc:Fallback>
                <p:oleObj name="Bitmap Image" r:id="rId4" imgW="6609524" imgH="403809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19600"/>
                        <a:ext cx="3614334" cy="2209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648200" y="2362199"/>
            <a:ext cx="78635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663867"/>
              </p:ext>
            </p:extLst>
          </p:nvPr>
        </p:nvGraphicFramePr>
        <p:xfrm>
          <a:off x="4676613" y="2819400"/>
          <a:ext cx="4343790" cy="229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Bitmap Image" r:id="rId6" imgW="6601746" imgH="3467584" progId="Paint.Picture">
                  <p:embed/>
                </p:oleObj>
              </mc:Choice>
              <mc:Fallback>
                <p:oleObj name="Bitmap Image" r:id="rId6" imgW="6601746" imgH="3467584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6613" y="2819400"/>
                        <a:ext cx="4343790" cy="2290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0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			Key vocabulary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343400" y="1524000"/>
            <a:ext cx="4419600" cy="5029200"/>
          </a:xfrm>
        </p:spPr>
        <p:txBody>
          <a:bodyPr rtlCol="0">
            <a:normAutofit/>
          </a:bodyPr>
          <a:lstStyle/>
          <a:p>
            <a:pPr marL="1143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planet</a:t>
            </a:r>
            <a:endParaRPr lang="en-US" sz="3200" b="1" dirty="0" smtClean="0"/>
          </a:p>
          <a:p>
            <a:pPr marL="1143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100" u="sng" dirty="0" smtClean="0"/>
          </a:p>
          <a:p>
            <a:pPr marL="1143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u="sng" dirty="0" smtClean="0"/>
              <a:t>Definition</a:t>
            </a:r>
            <a:r>
              <a:rPr lang="en-US" sz="2400" dirty="0" smtClean="0"/>
              <a:t>: </a:t>
            </a:r>
            <a:r>
              <a:rPr lang="en-US" sz="2400" dirty="0"/>
              <a:t>a large, round object in space (such as the Earth) that travels around a star (such as the sun)</a:t>
            </a:r>
          </a:p>
          <a:p>
            <a:pPr marL="1143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i="1" u="sng" dirty="0" smtClean="0"/>
          </a:p>
          <a:p>
            <a:pPr marL="1143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i="1" u="sng" dirty="0"/>
          </a:p>
          <a:p>
            <a:pPr marL="1143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i="1" u="sng" dirty="0" smtClean="0"/>
          </a:p>
          <a:p>
            <a:pPr marL="1143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i="1" u="sng" dirty="0"/>
          </a:p>
          <a:p>
            <a:pPr marL="1143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i="1" u="sng" dirty="0" smtClean="0"/>
          </a:p>
          <a:p>
            <a:pPr marL="1143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182880" indent="-182880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400" y="1524000"/>
            <a:ext cx="3810000" cy="4953000"/>
          </a:xfrm>
        </p:spPr>
        <p:txBody>
          <a:bodyPr/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en-US" u="sng" smtClean="0"/>
              <a:t>Term</a:t>
            </a:r>
            <a:r>
              <a:rPr lang="en-US" smtClean="0"/>
              <a:t>: </a:t>
            </a:r>
            <a:r>
              <a:rPr lang="en-US" b="1" smtClean="0"/>
              <a:t>star</a:t>
            </a:r>
            <a:endParaRPr lang="en-US" sz="3200" b="1" smtClean="0"/>
          </a:p>
          <a:p>
            <a:pPr marL="114300" indent="0">
              <a:buFont typeface="Arial" panose="020B0604020202020204" pitchFamily="34" charset="0"/>
              <a:buNone/>
            </a:pPr>
            <a:endParaRPr lang="en-US" sz="1200" smtClean="0"/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2400" u="sng" smtClean="0"/>
              <a:t>Definition</a:t>
            </a:r>
            <a:r>
              <a:rPr lang="en-US" sz="2400" smtClean="0"/>
              <a:t>: an object in space made of burning gas (= looks like a point of light in the night sky) </a:t>
            </a:r>
          </a:p>
          <a:p>
            <a:pPr marL="114300" indent="0">
              <a:buFont typeface="Arial" panose="020B0604020202020204" pitchFamily="34" charset="0"/>
              <a:buNone/>
            </a:pPr>
            <a:endParaRPr lang="en-US" smtClean="0"/>
          </a:p>
          <a:p>
            <a:pPr marL="114300" indent="0">
              <a:buFont typeface="Arial" panose="020B0604020202020204" pitchFamily="34" charset="0"/>
              <a:buNone/>
            </a:pPr>
            <a:endParaRPr lang="en-US" sz="800" smtClean="0"/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2000" i="1" smtClean="0"/>
              <a:t> </a:t>
            </a:r>
            <a:endParaRPr lang="en-US" sz="2000" smtClean="0"/>
          </a:p>
          <a:p>
            <a:pPr marL="114300" indent="0">
              <a:buFont typeface="Arial" panose="020B0604020202020204" pitchFamily="34" charset="0"/>
              <a:buNone/>
            </a:pPr>
            <a:endParaRPr lang="en-US" smtClean="0"/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2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3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4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8" name="Rectangle 2"/>
          <p:cNvSpPr>
            <a:spLocks noChangeArrowheads="1"/>
          </p:cNvSpPr>
          <p:nvPr/>
        </p:nvSpPr>
        <p:spPr bwMode="auto">
          <a:xfrm>
            <a:off x="5181600" y="441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10259" name="Object 14"/>
          <p:cNvGraphicFramePr>
            <a:graphicFrameLocks noChangeAspect="1"/>
          </p:cNvGraphicFramePr>
          <p:nvPr/>
        </p:nvGraphicFramePr>
        <p:xfrm>
          <a:off x="447675" y="4229100"/>
          <a:ext cx="3621088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Bitmap Image" r:id="rId3" imgW="2704762" imgH="1676634" progId="Paint.Picture">
                  <p:embed/>
                </p:oleObj>
              </mc:Choice>
              <mc:Fallback>
                <p:oleObj name="Bitmap Image" r:id="rId3" imgW="2704762" imgH="167663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4229100"/>
                        <a:ext cx="3621088" cy="224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0" name="Rectangle 4"/>
          <p:cNvSpPr>
            <a:spLocks noChangeArrowheads="1"/>
          </p:cNvSpPr>
          <p:nvPr/>
        </p:nvSpPr>
        <p:spPr bwMode="auto">
          <a:xfrm>
            <a:off x="5181600" y="441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10261" name="Object 20"/>
          <p:cNvGraphicFramePr>
            <a:graphicFrameLocks noChangeAspect="1"/>
          </p:cNvGraphicFramePr>
          <p:nvPr/>
        </p:nvGraphicFramePr>
        <p:xfrm>
          <a:off x="5416550" y="4337050"/>
          <a:ext cx="2584450" cy="225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Bitmap Image" r:id="rId5" imgW="3924848" imgH="3419952" progId="Paint.Picture">
                  <p:embed/>
                </p:oleObj>
              </mc:Choice>
              <mc:Fallback>
                <p:oleObj name="Bitmap Image" r:id="rId5" imgW="3924848" imgH="3419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6550" y="4337050"/>
                        <a:ext cx="2584450" cy="225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75"/>
            <a:ext cx="2103438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5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33375" y="1895475"/>
            <a:ext cx="4495800" cy="4591050"/>
          </a:xfrm>
        </p:spPr>
        <p:txBody>
          <a:bodyPr rtlCol="0">
            <a:normAutofit fontScale="92500" lnSpcReduction="20000"/>
          </a:bodyPr>
          <a:lstStyle/>
          <a:p>
            <a:pPr marL="114300" indent="0">
              <a:buNone/>
              <a:defRPr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matter</a:t>
            </a:r>
          </a:p>
          <a:p>
            <a:pPr marL="114300" indent="0">
              <a:buNone/>
              <a:defRPr/>
            </a:pPr>
            <a:endParaRPr lang="en-US" sz="900" dirty="0" smtClean="0"/>
          </a:p>
          <a:p>
            <a:pPr marL="1143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u="sng" dirty="0" smtClean="0"/>
              <a:t>Definition</a:t>
            </a:r>
            <a:r>
              <a:rPr lang="en-US" dirty="0" smtClean="0"/>
              <a:t>: anything </a:t>
            </a:r>
            <a:r>
              <a:rPr lang="en-US" dirty="0"/>
              <a:t>that has mass and takes space; the stuff that everything is made of. </a:t>
            </a:r>
            <a:endParaRPr lang="en-US" dirty="0" smtClean="0"/>
          </a:p>
          <a:p>
            <a:pPr marL="1143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1143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i="1" u="sng" dirty="0" smtClean="0"/>
              <a:t>Related </a:t>
            </a:r>
            <a:r>
              <a:rPr lang="en-US" i="1" u="sng" dirty="0"/>
              <a:t>term</a:t>
            </a:r>
            <a:r>
              <a:rPr lang="en-US" dirty="0"/>
              <a:t>: </a:t>
            </a:r>
            <a:r>
              <a:rPr lang="en-US" b="1" dirty="0" smtClean="0"/>
              <a:t>antimatter</a:t>
            </a:r>
            <a:endParaRPr lang="en-US" dirty="0"/>
          </a:p>
          <a:p>
            <a:pPr marL="114300" indent="0">
              <a:buNone/>
              <a:defRPr/>
            </a:pPr>
            <a:endParaRPr lang="en-US" sz="900" u="sng" dirty="0" smtClean="0"/>
          </a:p>
          <a:p>
            <a:pPr marL="114300" indent="0">
              <a:buNone/>
              <a:defRPr/>
            </a:pPr>
            <a:r>
              <a:rPr lang="en-US" i="1" u="sng" dirty="0" smtClean="0"/>
              <a:t>Definition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/>
              <a:t>similar to ordinary matter, but having some opposite properties </a:t>
            </a:r>
            <a:r>
              <a:rPr lang="en-US" sz="2200" dirty="0"/>
              <a:t>(for example, positive instead of a negative </a:t>
            </a:r>
            <a:r>
              <a:rPr lang="en-US" sz="2200" dirty="0" smtClean="0"/>
              <a:t>charge; </a:t>
            </a:r>
            <a:r>
              <a:rPr lang="en-US" sz="2200" dirty="0"/>
              <a:t>no longer </a:t>
            </a:r>
            <a:r>
              <a:rPr lang="en-US" sz="2200" dirty="0" smtClean="0"/>
              <a:t>exists)</a:t>
            </a:r>
            <a:endParaRPr lang="en-US" sz="2200" dirty="0"/>
          </a:p>
          <a:p>
            <a:pPr marL="1143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11268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700"/>
            <a:ext cx="3200400" cy="4589463"/>
          </a:xfrm>
        </p:spPr>
        <p:txBody>
          <a:bodyPr>
            <a:normAutofit fontScale="92500" lnSpcReduction="20000"/>
          </a:bodyPr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en-US" dirty="0" smtClean="0"/>
              <a:t>Draw: </a:t>
            </a:r>
          </a:p>
          <a:p>
            <a:pPr marL="11430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77" name="Rectangle 4"/>
          <p:cNvSpPr>
            <a:spLocks noChangeArrowheads="1"/>
          </p:cNvSpPr>
          <p:nvPr/>
        </p:nvSpPr>
        <p:spPr bwMode="auto">
          <a:xfrm>
            <a:off x="4953000" y="2438400"/>
            <a:ext cx="13063538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181599" y="2209799"/>
            <a:ext cx="115699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386280"/>
              </p:ext>
            </p:extLst>
          </p:nvPr>
        </p:nvGraphicFramePr>
        <p:xfrm>
          <a:off x="5181599" y="2209800"/>
          <a:ext cx="3716905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Bitmap Image" r:id="rId4" imgW="3572374" imgH="4029637" progId="Paint.Picture">
                  <p:embed/>
                </p:oleObj>
              </mc:Choice>
              <mc:Fallback>
                <p:oleObj name="Bitmap Image" r:id="rId4" imgW="3572374" imgH="402963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599" y="2209800"/>
                        <a:ext cx="3716905" cy="419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295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343400" y="1524000"/>
            <a:ext cx="4419600" cy="5029200"/>
          </a:xfrm>
        </p:spPr>
        <p:txBody>
          <a:bodyPr rtlCol="0">
            <a:normAutofit/>
          </a:bodyPr>
          <a:lstStyle/>
          <a:p>
            <a:pPr marL="1143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182880" indent="-182880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400" y="1524000"/>
            <a:ext cx="8077200" cy="4953000"/>
          </a:xfrm>
        </p:spPr>
        <p:txBody>
          <a:bodyPr/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sz="3200" b="1" dirty="0" smtClean="0"/>
              <a:t>galaxy</a:t>
            </a:r>
          </a:p>
          <a:p>
            <a:pPr marL="114300" indent="0">
              <a:buFont typeface="Arial" panose="020B0604020202020204" pitchFamily="34" charset="0"/>
              <a:buNone/>
            </a:pPr>
            <a:endParaRPr lang="en-US" sz="1200" dirty="0" smtClean="0"/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2300" u="sng" dirty="0" smtClean="0"/>
              <a:t>Definition</a:t>
            </a:r>
            <a:r>
              <a:rPr lang="en-US" sz="2300" dirty="0" smtClean="0"/>
              <a:t>: any one of the very large groups of stars that make up the universe </a:t>
            </a:r>
          </a:p>
          <a:p>
            <a:pPr marL="114300" indent="0">
              <a:buFont typeface="Arial" panose="020B0604020202020204" pitchFamily="34" charset="0"/>
              <a:buNone/>
            </a:pPr>
            <a:endParaRPr lang="en-US" sz="800" dirty="0" smtClean="0"/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2000" i="1" dirty="0" smtClean="0"/>
              <a:t> </a:t>
            </a:r>
            <a:endParaRPr lang="en-US" sz="2000" dirty="0" smtClean="0"/>
          </a:p>
          <a:p>
            <a:pPr marL="11430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2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2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2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2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26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27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2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30" name="Rectangle 2"/>
          <p:cNvSpPr>
            <a:spLocks noChangeArrowheads="1"/>
          </p:cNvSpPr>
          <p:nvPr/>
        </p:nvSpPr>
        <p:spPr bwMode="auto">
          <a:xfrm>
            <a:off x="4495800" y="4116388"/>
            <a:ext cx="11988800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32" name="Rectangle 4"/>
          <p:cNvSpPr>
            <a:spLocks noChangeArrowheads="1"/>
          </p:cNvSpPr>
          <p:nvPr/>
        </p:nvSpPr>
        <p:spPr bwMode="auto">
          <a:xfrm>
            <a:off x="342900" y="3965575"/>
            <a:ext cx="15174913" cy="4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1333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299046"/>
              </p:ext>
            </p:extLst>
          </p:nvPr>
        </p:nvGraphicFramePr>
        <p:xfrm>
          <a:off x="2485022" y="3140997"/>
          <a:ext cx="4173955" cy="3336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Bitmap Image" r:id="rId3" imgW="5106113" imgH="4067743" progId="Paint.Picture">
                  <p:embed/>
                </p:oleObj>
              </mc:Choice>
              <mc:Fallback>
                <p:oleObj name="Bitmap Image" r:id="rId3" imgW="5106113" imgH="40677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5022" y="3140997"/>
                        <a:ext cx="4173955" cy="33360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4" name="Rectangle 8"/>
          <p:cNvSpPr>
            <a:spLocks noChangeArrowheads="1"/>
          </p:cNvSpPr>
          <p:nvPr/>
        </p:nvSpPr>
        <p:spPr bwMode="auto">
          <a:xfrm>
            <a:off x="342900" y="564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1333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285489"/>
              </p:ext>
            </p:extLst>
          </p:nvPr>
        </p:nvGraphicFramePr>
        <p:xfrm>
          <a:off x="4906879" y="1396751"/>
          <a:ext cx="313372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Bitmap Image" r:id="rId5" imgW="5057143" imgH="1305107" progId="Paint.Picture">
                  <p:embed/>
                </p:oleObj>
              </mc:Choice>
              <mc:Fallback>
                <p:oleObj name="Bitmap Image" r:id="rId5" imgW="5057143" imgH="130510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879" y="1396751"/>
                        <a:ext cx="3133725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029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Big Bang</a:t>
            </a:r>
            <a:endParaRPr lang="en-US" dirty="0" smtClean="0"/>
          </a:p>
          <a:p>
            <a:pPr marL="114300" indent="0">
              <a:spcBef>
                <a:spcPts val="0"/>
              </a:spcBef>
              <a:buNone/>
            </a:pPr>
            <a:endParaRPr lang="en-US" sz="800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the </a:t>
            </a:r>
            <a:r>
              <a:rPr lang="en-US" dirty="0"/>
              <a:t>theory that describes the beginning of </a:t>
            </a:r>
            <a:r>
              <a:rPr lang="en-US" dirty="0" smtClean="0"/>
              <a:t>everything</a:t>
            </a: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57200" y="4267199"/>
            <a:ext cx="213185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466412"/>
              </p:ext>
            </p:extLst>
          </p:nvPr>
        </p:nvGraphicFramePr>
        <p:xfrm>
          <a:off x="457200" y="3629297"/>
          <a:ext cx="4724400" cy="305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Bitmap Image" r:id="rId4" imgW="6830378" imgH="4409524" progId="Paint.Picture">
                  <p:embed/>
                </p:oleObj>
              </mc:Choice>
              <mc:Fallback>
                <p:oleObj name="Bitmap Image" r:id="rId4" imgW="6830378" imgH="440952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629297"/>
                        <a:ext cx="4724400" cy="3050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334000" y="2825598"/>
            <a:ext cx="81848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299987"/>
              </p:ext>
            </p:extLst>
          </p:nvPr>
        </p:nvGraphicFramePr>
        <p:xfrm>
          <a:off x="5334000" y="2825599"/>
          <a:ext cx="3019396" cy="3499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Bitmap Image" r:id="rId6" imgW="3866667" imgH="3180952" progId="Paint.Picture">
                  <p:embed/>
                </p:oleObj>
              </mc:Choice>
              <mc:Fallback>
                <p:oleObj name="Bitmap Image" r:id="rId6" imgW="3866667" imgH="3180952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825599"/>
                        <a:ext cx="3019396" cy="34990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772275" y="533398"/>
            <a:ext cx="72625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61690"/>
              </p:ext>
            </p:extLst>
          </p:nvPr>
        </p:nvGraphicFramePr>
        <p:xfrm>
          <a:off x="6772275" y="533400"/>
          <a:ext cx="1581121" cy="152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Bitmap Image" r:id="rId8" imgW="1991003" imgH="1914286" progId="Paint.Picture">
                  <p:embed/>
                </p:oleObj>
              </mc:Choice>
              <mc:Fallback>
                <p:oleObj name="Bitmap Image" r:id="rId8" imgW="1991003" imgH="1914286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275" y="533400"/>
                        <a:ext cx="1581121" cy="152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189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 someone who speaks your language 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Explain your definitions &amp; drawings </a:t>
            </a:r>
            <a:r>
              <a:rPr lang="en-US" sz="2800" b="1" dirty="0" smtClean="0"/>
              <a:t>using your native language</a:t>
            </a:r>
            <a:r>
              <a:rPr lang="en-US" sz="2800" dirty="0" smtClean="0"/>
              <a:t> for these words:</a:t>
            </a:r>
          </a:p>
          <a:p>
            <a:r>
              <a:rPr lang="en-US" sz="2800" b="1" dirty="0"/>
              <a:t>Theory</a:t>
            </a:r>
            <a:endParaRPr lang="en-US" sz="2800" dirty="0"/>
          </a:p>
          <a:p>
            <a:r>
              <a:rPr lang="en-US" sz="2800" b="1" dirty="0"/>
              <a:t>Star</a:t>
            </a:r>
            <a:endParaRPr lang="en-US" sz="2800" dirty="0"/>
          </a:p>
          <a:p>
            <a:r>
              <a:rPr lang="en-US" sz="2800" b="1" dirty="0"/>
              <a:t>Planet</a:t>
            </a:r>
          </a:p>
          <a:p>
            <a:r>
              <a:rPr lang="en-US" sz="2800" b="1" dirty="0"/>
              <a:t>Matter</a:t>
            </a:r>
            <a:endParaRPr lang="en-US" sz="2800" dirty="0"/>
          </a:p>
          <a:p>
            <a:r>
              <a:rPr lang="en-US" sz="2800" b="1" dirty="0"/>
              <a:t>Galaxy</a:t>
            </a:r>
          </a:p>
          <a:p>
            <a:r>
              <a:rPr lang="en-US" sz="2800" b="1" dirty="0"/>
              <a:t>Big Bang</a:t>
            </a: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Also, make sure you understand/remember: </a:t>
            </a:r>
          </a:p>
          <a:p>
            <a:r>
              <a:rPr lang="en-US" sz="2800" dirty="0"/>
              <a:t>System </a:t>
            </a:r>
          </a:p>
          <a:p>
            <a:r>
              <a:rPr lang="en-US" sz="2800" dirty="0"/>
              <a:t>Gravity</a:t>
            </a:r>
          </a:p>
          <a:p>
            <a:r>
              <a:rPr lang="en-US" sz="2800" dirty="0"/>
              <a:t>Mass</a:t>
            </a:r>
          </a:p>
          <a:p>
            <a:r>
              <a:rPr lang="en-US" sz="2800" dirty="0"/>
              <a:t>Momentum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0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words while thinking about the images that best describe/represent the word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3638613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361</TotalTime>
  <Words>795</Words>
  <Application>Microsoft Office PowerPoint</Application>
  <PresentationFormat>On-screen Show (4:3)</PresentationFormat>
  <Paragraphs>163</Paragraphs>
  <Slides>22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Clarity</vt:lpstr>
      <vt:lpstr>Bitmap Image</vt:lpstr>
      <vt:lpstr>Monday</vt:lpstr>
      <vt:lpstr>Key vocabulary of the week</vt:lpstr>
      <vt:lpstr>Key vocabulary of the week</vt:lpstr>
      <vt:lpstr>   Key vocabulary</vt:lpstr>
      <vt:lpstr>Key vocabulary of the week</vt:lpstr>
      <vt:lpstr>Key vocabulary of the week</vt:lpstr>
      <vt:lpstr>Key vocabulary of the week</vt:lpstr>
      <vt:lpstr>Meet someone who speaks your language and…</vt:lpstr>
      <vt:lpstr>At home</vt:lpstr>
      <vt:lpstr>Tuesday</vt:lpstr>
      <vt:lpstr>Picture Match</vt:lpstr>
      <vt:lpstr>At home</vt:lpstr>
      <vt:lpstr>Wednesday</vt:lpstr>
      <vt:lpstr>Spelling pyramid + sentence check</vt:lpstr>
      <vt:lpstr>At home</vt:lpstr>
      <vt:lpstr>Thursday</vt:lpstr>
      <vt:lpstr>Card Game</vt:lpstr>
      <vt:lpstr>Jeopardy: Round 1</vt:lpstr>
      <vt:lpstr>Jeopardy: Round 2</vt:lpstr>
      <vt:lpstr>Homework</vt:lpstr>
      <vt:lpstr>Friday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vocabulary of the week</dc:title>
  <dc:creator>Yuliya</dc:creator>
  <cp:lastModifiedBy>McGuffey,Paula F</cp:lastModifiedBy>
  <cp:revision>48</cp:revision>
  <dcterms:created xsi:type="dcterms:W3CDTF">2006-08-16T00:00:00Z</dcterms:created>
  <dcterms:modified xsi:type="dcterms:W3CDTF">2013-08-23T22:56:07Z</dcterms:modified>
</cp:coreProperties>
</file>