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92" r:id="rId4"/>
    <p:sldId id="294" r:id="rId5"/>
    <p:sldId id="295" r:id="rId6"/>
    <p:sldId id="293" r:id="rId7"/>
    <p:sldId id="296" r:id="rId8"/>
    <p:sldId id="288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1" autoAdjust="0"/>
  </p:normalViewPr>
  <p:slideViewPr>
    <p:cSldViewPr>
      <p:cViewPr>
        <p:scale>
          <a:sx n="96" d="100"/>
          <a:sy n="96" d="100"/>
        </p:scale>
        <p:origin x="-96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newton </a:t>
            </a:r>
            <a:endParaRPr lang="en-US" sz="3600" dirty="0"/>
          </a:p>
          <a:p>
            <a:r>
              <a:rPr lang="en-US" sz="3600" dirty="0"/>
              <a:t>Pressure</a:t>
            </a:r>
          </a:p>
          <a:p>
            <a:r>
              <a:rPr lang="en-US" sz="3600" dirty="0"/>
              <a:t>Area</a:t>
            </a:r>
          </a:p>
          <a:p>
            <a:r>
              <a:rPr lang="en-US" sz="3600" dirty="0"/>
              <a:t>Similarity</a:t>
            </a:r>
          </a:p>
          <a:p>
            <a:r>
              <a:rPr lang="en-US" sz="3600" dirty="0"/>
              <a:t>Difference</a:t>
            </a:r>
          </a:p>
          <a:p>
            <a:r>
              <a:rPr lang="en-US" sz="3600" dirty="0"/>
              <a:t>Wide</a:t>
            </a:r>
          </a:p>
          <a:p>
            <a:r>
              <a:rPr lang="en-US" sz="3600" dirty="0"/>
              <a:t>Narrow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Review</a:t>
            </a:r>
            <a:r>
              <a:rPr lang="en-US" sz="3600" dirty="0" smtClean="0"/>
              <a:t>:</a:t>
            </a:r>
          </a:p>
          <a:p>
            <a:r>
              <a:rPr lang="en-US" sz="3600" dirty="0"/>
              <a:t>Force</a:t>
            </a:r>
          </a:p>
          <a:p>
            <a:r>
              <a:rPr lang="en-US" sz="3600" dirty="0"/>
              <a:t>Exert</a:t>
            </a:r>
          </a:p>
          <a:p>
            <a:r>
              <a:rPr lang="en-US" sz="3600" dirty="0" smtClean="0"/>
              <a:t>Approximate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 Spelling </a:t>
            </a:r>
            <a:r>
              <a:rPr lang="en-US" dirty="0"/>
              <a:t>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30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2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newton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unit of force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N </a:t>
            </a:r>
            <a:r>
              <a:rPr lang="en-US" dirty="0"/>
              <a:t>= </a:t>
            </a:r>
            <a:r>
              <a:rPr lang="en-US" dirty="0" smtClean="0"/>
              <a:t>kg*m/s</a:t>
            </a:r>
            <a:r>
              <a:rPr lang="en-US" baseline="30000" dirty="0" smtClean="0"/>
              <a:t>2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35704"/>
              </p:ext>
            </p:extLst>
          </p:nvPr>
        </p:nvGraphicFramePr>
        <p:xfrm>
          <a:off x="4267200" y="3276600"/>
          <a:ext cx="442773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1628571" imgH="980952" progId="Paint.Picture">
                  <p:embed/>
                </p:oleObj>
              </mc:Choice>
              <mc:Fallback>
                <p:oleObj name="Bitmap Image" r:id="rId4" imgW="1628571" imgH="9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76600"/>
                        <a:ext cx="4427738" cy="266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pressure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weight or force </a:t>
            </a:r>
            <a:r>
              <a:rPr lang="en-US" dirty="0" smtClean="0"/>
              <a:t>produced </a:t>
            </a:r>
            <a:r>
              <a:rPr lang="en-US" dirty="0"/>
              <a:t>when something presses or pushes against something else </a:t>
            </a:r>
            <a:endParaRPr lang="en-US" dirty="0" smtClean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2400" i="1" u="sng" dirty="0" smtClean="0"/>
              <a:t>Ex</a:t>
            </a:r>
            <a:r>
              <a:rPr lang="en-US" sz="2400" i="1" dirty="0"/>
              <a:t>: </a:t>
            </a:r>
            <a:r>
              <a:rPr lang="en-US" sz="2400" dirty="0"/>
              <a:t>tire pressure = the amount of air inside the </a:t>
            </a:r>
            <a:r>
              <a:rPr lang="en-US" sz="2400" dirty="0" smtClean="0"/>
              <a:t>tires</a:t>
            </a:r>
            <a:endParaRPr lang="en-US" sz="24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08381"/>
              </p:ext>
            </p:extLst>
          </p:nvPr>
        </p:nvGraphicFramePr>
        <p:xfrm>
          <a:off x="4988767" y="2895600"/>
          <a:ext cx="343366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4" imgW="2523810" imgH="2572109" progId="Paint.Picture">
                  <p:embed/>
                </p:oleObj>
              </mc:Choice>
              <mc:Fallback>
                <p:oleObj name="Bitmap Image" r:id="rId4" imgW="2523810" imgH="257210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767" y="2895600"/>
                        <a:ext cx="343366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4144"/>
            <a:ext cx="2667000" cy="140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area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amount of space inside a shape, surface, region, room, etc.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69109"/>
              </p:ext>
            </p:extLst>
          </p:nvPr>
        </p:nvGraphicFramePr>
        <p:xfrm>
          <a:off x="6477000" y="838200"/>
          <a:ext cx="2438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4" imgW="2933333" imgH="2190476" progId="Paint.Picture">
                  <p:embed/>
                </p:oleObj>
              </mc:Choice>
              <mc:Fallback>
                <p:oleObj name="Bitmap Image" r:id="rId4" imgW="2933333" imgH="21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438400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08050"/>
              </p:ext>
            </p:extLst>
          </p:nvPr>
        </p:nvGraphicFramePr>
        <p:xfrm>
          <a:off x="5029200" y="2895600"/>
          <a:ext cx="389708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6" imgW="2704762" imgH="1800476" progId="Paint.Picture">
                  <p:embed/>
                </p:oleObj>
              </mc:Choice>
              <mc:Fallback>
                <p:oleObj name="Bitmap Image" r:id="rId6" imgW="2704762" imgH="180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3897086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7659"/>
              </p:ext>
            </p:extLst>
          </p:nvPr>
        </p:nvGraphicFramePr>
        <p:xfrm>
          <a:off x="381000" y="4495800"/>
          <a:ext cx="466629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8" imgW="2895238" imgH="1324160" progId="Paint.Picture">
                  <p:embed/>
                </p:oleObj>
              </mc:Choice>
              <mc:Fallback>
                <p:oleObj name="Bitmap Image" r:id="rId8" imgW="2895238" imgH="132416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95800"/>
                        <a:ext cx="4666291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similarity</a:t>
            </a:r>
            <a:endParaRPr lang="en-US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600" dirty="0"/>
              <a:t>a quality that makes one person or thing like another  </a:t>
            </a:r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difference</a:t>
            </a:r>
            <a:endParaRPr lang="en-US" sz="2600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/>
              <a:t>: the quality that makes one person or thing unlike another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94809"/>
              </p:ext>
            </p:extLst>
          </p:nvPr>
        </p:nvGraphicFramePr>
        <p:xfrm>
          <a:off x="609600" y="3733800"/>
          <a:ext cx="2895600" cy="251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3" imgW="1886213" imgH="1638529" progId="Paint.Picture">
                  <p:embed/>
                </p:oleObj>
              </mc:Choice>
              <mc:Fallback>
                <p:oleObj name="Bitmap Image" r:id="rId3" imgW="1886213" imgH="1638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2895600" cy="2515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71266"/>
              </p:ext>
            </p:extLst>
          </p:nvPr>
        </p:nvGraphicFramePr>
        <p:xfrm>
          <a:off x="3124200" y="1524000"/>
          <a:ext cx="809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5" imgW="809738" imgH="533474" progId="Paint.Picture">
                  <p:embed/>
                </p:oleObj>
              </mc:Choice>
              <mc:Fallback>
                <p:oleObj name="Bitmap Image" r:id="rId5" imgW="809738" imgH="53347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0"/>
                        <a:ext cx="809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456028"/>
              </p:ext>
            </p:extLst>
          </p:nvPr>
        </p:nvGraphicFramePr>
        <p:xfrm>
          <a:off x="5257800" y="3657600"/>
          <a:ext cx="2590800" cy="260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Bitmap Image" r:id="rId7" imgW="1590897" imgH="1600000" progId="Paint.Picture">
                  <p:embed/>
                </p:oleObj>
              </mc:Choice>
              <mc:Fallback>
                <p:oleObj name="Bitmap Image" r:id="rId7" imgW="1590897" imgH="16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2590800" cy="2606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3088"/>
              </p:ext>
            </p:extLst>
          </p:nvPr>
        </p:nvGraphicFramePr>
        <p:xfrm>
          <a:off x="7391400" y="1447800"/>
          <a:ext cx="828675" cy="63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9" imgW="676369" imgH="514422" progId="Paint.Picture">
                  <p:embed/>
                </p:oleObj>
              </mc:Choice>
              <mc:Fallback>
                <p:oleObj name="Bitmap Image" r:id="rId9" imgW="676369" imgH="51442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447800"/>
                        <a:ext cx="828675" cy="630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7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u="sng" dirty="0" smtClean="0"/>
              <a:t>Term</a:t>
            </a:r>
            <a:r>
              <a:rPr lang="en-US" sz="2400" dirty="0" smtClean="0"/>
              <a:t>: </a:t>
            </a:r>
            <a:r>
              <a:rPr lang="en-US" sz="2400" b="1" dirty="0"/>
              <a:t>wide</a:t>
            </a:r>
            <a:endParaRPr lang="en-US" sz="2400" dirty="0" smtClean="0"/>
          </a:p>
          <a:p>
            <a:pPr marL="0" indent="0">
              <a:lnSpc>
                <a:spcPct val="60000"/>
              </a:lnSpc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extending </a:t>
            </a:r>
            <a:r>
              <a:rPr lang="en-US" sz="2400" dirty="0"/>
              <a:t>a great distance from one side to the other </a:t>
            </a:r>
            <a:r>
              <a:rPr lang="en-US" sz="1800" dirty="0" smtClean="0"/>
              <a:t>≠</a:t>
            </a:r>
            <a:r>
              <a:rPr lang="en-US" sz="1800" dirty="0"/>
              <a:t> not </a:t>
            </a:r>
            <a:r>
              <a:rPr lang="en-US" sz="1800" dirty="0" smtClean="0"/>
              <a:t>narrow</a:t>
            </a:r>
            <a:endParaRPr lang="en-US" sz="2400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sz="2000" dirty="0" smtClean="0"/>
              <a:t>Also</a:t>
            </a:r>
            <a:r>
              <a:rPr lang="en-US" sz="2000" dirty="0"/>
              <a:t>, measured from side to </a:t>
            </a:r>
            <a:r>
              <a:rPr lang="en-US" sz="2000" dirty="0" smtClean="0"/>
              <a:t>side; having </a:t>
            </a:r>
            <a:r>
              <a:rPr lang="en-US" sz="2000" dirty="0"/>
              <a:t>a specified width </a:t>
            </a: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u="sng" dirty="0" smtClean="0"/>
              <a:t>Term</a:t>
            </a:r>
            <a:r>
              <a:rPr lang="en-US" sz="2400" dirty="0" smtClean="0"/>
              <a:t>: </a:t>
            </a:r>
            <a:r>
              <a:rPr lang="en-US" sz="2400" b="1" dirty="0"/>
              <a:t>narrow</a:t>
            </a:r>
            <a:endParaRPr lang="en-US" sz="2400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/>
              <a:t>: small from one side to the other side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96738"/>
              </p:ext>
            </p:extLst>
          </p:nvPr>
        </p:nvGraphicFramePr>
        <p:xfrm>
          <a:off x="304800" y="4419600"/>
          <a:ext cx="5283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3" imgW="3467584" imgH="1000000" progId="Paint.Picture">
                  <p:embed/>
                </p:oleObj>
              </mc:Choice>
              <mc:Fallback>
                <p:oleObj name="Bitmap Image" r:id="rId3" imgW="3467584" imgH="10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5283200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41451"/>
              </p:ext>
            </p:extLst>
          </p:nvPr>
        </p:nvGraphicFramePr>
        <p:xfrm>
          <a:off x="6400800" y="3124200"/>
          <a:ext cx="1981199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5" imgW="1038370" imgH="1400000" progId="Paint.Picture">
                  <p:embed/>
                </p:oleObj>
              </mc:Choice>
              <mc:Fallback>
                <p:oleObj name="Bitmap Image" r:id="rId5" imgW="1038370" imgH="14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124200"/>
                        <a:ext cx="1981199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newton </a:t>
            </a:r>
          </a:p>
          <a:p>
            <a:r>
              <a:rPr lang="en-US" sz="2800" dirty="0"/>
              <a:t>Pressure</a:t>
            </a:r>
          </a:p>
          <a:p>
            <a:r>
              <a:rPr lang="en-US" sz="2800" dirty="0"/>
              <a:t>Area</a:t>
            </a:r>
          </a:p>
          <a:p>
            <a:r>
              <a:rPr lang="en-US" sz="2800" dirty="0"/>
              <a:t>Similarity</a:t>
            </a:r>
          </a:p>
          <a:p>
            <a:r>
              <a:rPr lang="en-US" sz="2800" dirty="0"/>
              <a:t>Difference</a:t>
            </a:r>
          </a:p>
          <a:p>
            <a:r>
              <a:rPr lang="en-US" sz="2800" dirty="0"/>
              <a:t>Wide</a:t>
            </a:r>
          </a:p>
          <a:p>
            <a:r>
              <a:rPr lang="en-US" sz="2800" dirty="0"/>
              <a:t>Narrow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Also, make sure you understand</a:t>
            </a:r>
            <a:r>
              <a:rPr lang="en-US" sz="2800" dirty="0" smtClean="0"/>
              <a:t>: </a:t>
            </a:r>
          </a:p>
          <a:p>
            <a:r>
              <a:rPr lang="en-US" sz="2800" dirty="0"/>
              <a:t>Force</a:t>
            </a:r>
          </a:p>
          <a:p>
            <a:r>
              <a:rPr lang="en-US" sz="2800" dirty="0"/>
              <a:t>Exert</a:t>
            </a:r>
          </a:p>
          <a:p>
            <a:r>
              <a:rPr lang="en-US" sz="2800" dirty="0" smtClean="0"/>
              <a:t>Approximate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365</TotalTime>
  <Words>767</Words>
  <Application>Microsoft Office PowerPoint</Application>
  <PresentationFormat>On-screen Show (4:3)</PresentationFormat>
  <Paragraphs>181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 Spelling Pyramid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48</cp:revision>
  <dcterms:created xsi:type="dcterms:W3CDTF">2006-08-16T00:00:00Z</dcterms:created>
  <dcterms:modified xsi:type="dcterms:W3CDTF">2013-08-23T22:47:01Z</dcterms:modified>
</cp:coreProperties>
</file>