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4" r:id="rId2"/>
    <p:sldId id="256" r:id="rId3"/>
    <p:sldId id="257" r:id="rId4"/>
    <p:sldId id="258" r:id="rId5"/>
    <p:sldId id="278" r:id="rId6"/>
    <p:sldId id="261" r:id="rId7"/>
    <p:sldId id="259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69" d="100"/>
          <a:sy n="69" d="100"/>
        </p:scale>
        <p:origin x="-864" y="-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for Pictionary: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for Option 2: 1 cut-out word per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Pictionary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Charade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Spelling pyramid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</a:t>
            </a:r>
          </a:p>
        </p:txBody>
      </p:sp>
    </p:spTree>
    <p:extLst>
      <p:ext uri="{BB962C8B-B14F-4D97-AF65-F5344CB8AC3E}">
        <p14:creationId xmlns:p14="http://schemas.microsoft.com/office/powerpoint/2010/main" val="198840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arms, legs, and bodies to show that you know the meaning of the key word.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Teacher calls the words, kids standing next to their desks show what the word means with their hands, motions, body language.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2: </a:t>
            </a:r>
            <a:r>
              <a:rPr lang="en-US" dirty="0"/>
              <a:t>Teacher give a word to each table, the table creates the charade, the class </a:t>
            </a:r>
            <a:r>
              <a:rPr lang="en-US" dirty="0" smtClean="0"/>
              <a:t>guesses.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3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Spelling 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Amount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</a:t>
            </a:r>
            <a:endParaRPr lang="en-US" dirty="0"/>
          </a:p>
          <a:p>
            <a:r>
              <a:rPr lang="en-US" b="1" dirty="0"/>
              <a:t>am</a:t>
            </a:r>
            <a:endParaRPr lang="en-US" dirty="0"/>
          </a:p>
          <a:p>
            <a:r>
              <a:rPr lang="en-US" b="1" dirty="0" err="1"/>
              <a:t>amo</a:t>
            </a:r>
            <a:endParaRPr lang="en-US" dirty="0"/>
          </a:p>
          <a:p>
            <a:r>
              <a:rPr lang="en-US" b="1" dirty="0" err="1"/>
              <a:t>amou</a:t>
            </a:r>
            <a:endParaRPr lang="en-US" dirty="0"/>
          </a:p>
          <a:p>
            <a:r>
              <a:rPr lang="en-US" b="1" dirty="0" err="1"/>
              <a:t>amoun</a:t>
            </a:r>
            <a:endParaRPr lang="en-US" dirty="0"/>
          </a:p>
          <a:p>
            <a:r>
              <a:rPr lang="en-US" b="1" dirty="0"/>
              <a:t>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If answer </a:t>
            </a:r>
            <a:r>
              <a:rPr lang="en-US" dirty="0"/>
              <a:t>is </a:t>
            </a:r>
            <a:r>
              <a:rPr lang="en-US" dirty="0" smtClean="0"/>
              <a:t>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4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29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“Jeopardy” </a:t>
            </a:r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Assess level of word understanding in the vocabulary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7464350"/>
              </p:ext>
            </p:extLst>
          </p:nvPr>
        </p:nvGraphicFramePr>
        <p:xfrm>
          <a:off x="152400" y="304800"/>
          <a:ext cx="8839201" cy="635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08"/>
                <a:gridCol w="6698792"/>
                <a:gridCol w="892147"/>
                <a:gridCol w="860454"/>
              </a:tblGrid>
              <a:tr h="357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Sentence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Letter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Correct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89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pilot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increased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the speed of the plane to take off 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2.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 say that a car is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accelerating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when its velocity is increasing.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3.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Stopping a high-seed baseball requires a great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amount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of force.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4.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Movement up is called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upward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movement; movement down is called downward movement.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5.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When an athlete kicks a ball, the ball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exerts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an equal and opposing force in return.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6.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driver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decreased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her speed as she approached the stop sign.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99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7.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amount of force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experienced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by the ball is equal to the amount of force applied by the player kicking the ball.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8. 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When a car is moving with no change in velocity, we say that the car is moving at </a:t>
                      </a:r>
                      <a:r>
                        <a:rPr lang="en-US" sz="2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constant speed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Acceleration/Deceleration</a:t>
            </a:r>
          </a:p>
          <a:p>
            <a:r>
              <a:rPr lang="en-US" sz="3600" dirty="0"/>
              <a:t>Constant speed </a:t>
            </a:r>
          </a:p>
          <a:p>
            <a:r>
              <a:rPr lang="en-US" sz="3600" dirty="0"/>
              <a:t>Exert a force/Experience a force </a:t>
            </a:r>
          </a:p>
          <a:p>
            <a:r>
              <a:rPr lang="en-US" sz="3600" dirty="0"/>
              <a:t>Number/Amount </a:t>
            </a:r>
          </a:p>
          <a:p>
            <a:r>
              <a:rPr lang="en-US" sz="3600" dirty="0"/>
              <a:t>Increase/Decrease 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Other important vocabulary</a:t>
            </a:r>
            <a:r>
              <a:rPr lang="en-US" sz="3600" dirty="0"/>
              <a:t>:</a:t>
            </a:r>
          </a:p>
          <a:p>
            <a:r>
              <a:rPr lang="en-US" sz="3600" dirty="0"/>
              <a:t>Upward/Downward</a:t>
            </a:r>
          </a:p>
          <a:p>
            <a:r>
              <a:rPr lang="en-US" sz="3600" dirty="0"/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9068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4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acceleration </a:t>
            </a:r>
            <a:r>
              <a:rPr lang="en-US" b="1" dirty="0"/>
              <a:t>(</a:t>
            </a:r>
            <a:r>
              <a:rPr lang="en-US" b="1" dirty="0" smtClean="0"/>
              <a:t>n)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act or process of moving faster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97894"/>
              </p:ext>
            </p:extLst>
          </p:nvPr>
        </p:nvGraphicFramePr>
        <p:xfrm>
          <a:off x="5486400" y="2362200"/>
          <a:ext cx="258705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itmap Image" r:id="rId4" imgW="3285714" imgH="4761905" progId="Paint.Picture">
                  <p:embed/>
                </p:oleObj>
              </mc:Choice>
              <mc:Fallback>
                <p:oleObj name="Bitmap Image" r:id="rId4" imgW="3285714" imgH="47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62200"/>
                        <a:ext cx="2587052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deceleration </a:t>
            </a:r>
            <a:r>
              <a:rPr lang="en-US" dirty="0"/>
              <a:t>(n</a:t>
            </a:r>
            <a:r>
              <a:rPr lang="en-US" dirty="0" smtClean="0"/>
              <a:t>) </a:t>
            </a:r>
            <a:endParaRPr lang="en-US" dirty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act or process of moving slower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75749"/>
              </p:ext>
            </p:extLst>
          </p:nvPr>
        </p:nvGraphicFramePr>
        <p:xfrm>
          <a:off x="5867400" y="2667000"/>
          <a:ext cx="2362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map Image" r:id="rId3" imgW="2352381" imgH="2114845" progId="Paint.Picture">
                  <p:embed/>
                </p:oleObj>
              </mc:Choice>
              <mc:Fallback>
                <p:oleObj name="Bitmap Image" r:id="rId3" imgW="2352381" imgH="2114845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362200" cy="266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02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constant speed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speed that is </a:t>
            </a:r>
            <a:r>
              <a:rPr lang="en-US" dirty="0"/>
              <a:t>staying the same; not changing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55527"/>
              </p:ext>
            </p:extLst>
          </p:nvPr>
        </p:nvGraphicFramePr>
        <p:xfrm>
          <a:off x="5121015" y="2895600"/>
          <a:ext cx="3571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3" imgW="1895238" imgH="1000000" progId="Paint.Picture">
                  <p:embed/>
                </p:oleObj>
              </mc:Choice>
              <mc:Fallback>
                <p:oleObj name="Bitmap Image" r:id="rId3" imgW="1895238" imgH="10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015" y="2895600"/>
                        <a:ext cx="3571875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42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 </a:t>
            </a:r>
            <a:r>
              <a:rPr lang="en-US" b="1" dirty="0"/>
              <a:t>exert a force</a:t>
            </a:r>
            <a:endParaRPr lang="en-US" sz="800" dirty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use a force </a:t>
            </a:r>
            <a:endParaRPr lang="en-US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r>
              <a:rPr lang="en-US" sz="2000" i="1" u="sng" dirty="0" smtClean="0"/>
              <a:t>Also</a:t>
            </a:r>
            <a:r>
              <a:rPr lang="en-US" sz="2000" i="1" dirty="0" smtClean="0"/>
              <a:t>: exert </a:t>
            </a:r>
            <a:r>
              <a:rPr lang="en-US" sz="2000" i="1" dirty="0"/>
              <a:t>strength, ability, etc</a:t>
            </a:r>
            <a:r>
              <a:rPr lang="en-US" sz="2000" i="1" dirty="0" smtClean="0"/>
              <a:t>. </a:t>
            </a:r>
            <a:endParaRPr lang="en-US" sz="2000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experience a </a:t>
            </a:r>
            <a:r>
              <a:rPr lang="en-US" b="1" dirty="0" smtClean="0"/>
              <a:t>force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to receive, feel a force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u="sng" dirty="0"/>
              <a:t>Also</a:t>
            </a:r>
            <a:r>
              <a:rPr lang="en-US" sz="2000" i="1" dirty="0"/>
              <a:t>: </a:t>
            </a:r>
            <a:r>
              <a:rPr lang="en-US" sz="2000" i="1" dirty="0" smtClean="0"/>
              <a:t>experience stress, emotions, </a:t>
            </a:r>
            <a:r>
              <a:rPr lang="en-US" sz="2000" i="1" dirty="0"/>
              <a:t>etc.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722606"/>
              </p:ext>
            </p:extLst>
          </p:nvPr>
        </p:nvGraphicFramePr>
        <p:xfrm>
          <a:off x="1905000" y="3048000"/>
          <a:ext cx="1708638" cy="253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Bitmap Image" r:id="rId3" imgW="2371429" imgH="3457143" progId="Paint.Picture">
                  <p:embed/>
                </p:oleObj>
              </mc:Choice>
              <mc:Fallback>
                <p:oleObj name="Bitmap Image" r:id="rId3" imgW="2371429" imgH="3457143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00"/>
                        <a:ext cx="1708638" cy="253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44149"/>
              </p:ext>
            </p:extLst>
          </p:nvPr>
        </p:nvGraphicFramePr>
        <p:xfrm>
          <a:off x="4586990" y="3657600"/>
          <a:ext cx="386503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Bitmap Image" r:id="rId5" imgW="4610744" imgH="2000000" progId="Paint.Picture">
                  <p:embed/>
                </p:oleObj>
              </mc:Choice>
              <mc:Fallback>
                <p:oleObj name="Bitmap Image" r:id="rId5" imgW="4610744" imgH="2000000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990" y="3657600"/>
                        <a:ext cx="3865033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number</a:t>
            </a:r>
            <a:r>
              <a:rPr lang="en-US" dirty="0" smtClean="0"/>
              <a:t> (n) 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quantity of something that can be counted </a:t>
            </a:r>
            <a:r>
              <a:rPr lang="en-US" sz="1800" dirty="0"/>
              <a:t>(such as people, things)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amount</a:t>
            </a:r>
            <a:r>
              <a:rPr lang="en-US" dirty="0"/>
              <a:t> (</a:t>
            </a:r>
            <a:r>
              <a:rPr lang="en-US" dirty="0" smtClean="0"/>
              <a:t>n)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a quantity of something that cannot be counted </a:t>
            </a:r>
            <a:r>
              <a:rPr lang="en-US" sz="1400" dirty="0"/>
              <a:t>(such as information, effort, force)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10975"/>
              </p:ext>
            </p:extLst>
          </p:nvPr>
        </p:nvGraphicFramePr>
        <p:xfrm>
          <a:off x="914400" y="4343400"/>
          <a:ext cx="288822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Bitmap Image" r:id="rId3" imgW="4715533" imgH="3123810" progId="Paint.Picture">
                  <p:embed/>
                </p:oleObj>
              </mc:Choice>
              <mc:Fallback>
                <p:oleObj name="Bitmap Image" r:id="rId3" imgW="4715533" imgH="3123810" progId="Paint.Picture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2888226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0957"/>
              </p:ext>
            </p:extLst>
          </p:nvPr>
        </p:nvGraphicFramePr>
        <p:xfrm>
          <a:off x="6172200" y="3733800"/>
          <a:ext cx="266535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Bitmap Image" r:id="rId5" imgW="5638095" imgH="5428571" progId="Paint.Picture">
                  <p:embed/>
                </p:oleObj>
              </mc:Choice>
              <mc:Fallback>
                <p:oleObj name="Bitmap Image" r:id="rId5" imgW="5638095" imgH="5428571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2665356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56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increase </a:t>
            </a:r>
            <a:r>
              <a:rPr lang="en-US" dirty="0" smtClean="0"/>
              <a:t>(v) 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 to become larger or greater in size, amount, number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decrease </a:t>
            </a:r>
            <a:r>
              <a:rPr lang="en-US" dirty="0"/>
              <a:t>(v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sz="800" dirty="0" smtClean="0"/>
          </a:p>
          <a:p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become smaller in size, amount, number 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8438"/>
              </p:ext>
            </p:extLst>
          </p:nvPr>
        </p:nvGraphicFramePr>
        <p:xfrm>
          <a:off x="1676400" y="3886200"/>
          <a:ext cx="217292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map Image" r:id="rId3" imgW="2666667" imgH="2419048" progId="Paint.Picture">
                  <p:embed/>
                </p:oleObj>
              </mc:Choice>
              <mc:Fallback>
                <p:oleObj name="Bitmap Image" r:id="rId3" imgW="2666667" imgH="24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172929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94688"/>
              </p:ext>
            </p:extLst>
          </p:nvPr>
        </p:nvGraphicFramePr>
        <p:xfrm>
          <a:off x="5943600" y="3810000"/>
          <a:ext cx="2750634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itmap Image" r:id="rId5" imgW="4629796" imgH="3839111" progId="Paint.Picture">
                  <p:embed/>
                </p:oleObj>
              </mc:Choice>
              <mc:Fallback>
                <p:oleObj name="Bitmap Image" r:id="rId5" imgW="4629796" imgH="383911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2750634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49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 partner, find the word that best fits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196</TotalTime>
  <Words>822</Words>
  <Application>Microsoft Office PowerPoint</Application>
  <PresentationFormat>On-screen Show (4:3)</PresentationFormat>
  <Paragraphs>196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Pictionary</vt:lpstr>
      <vt:lpstr>Tuesday</vt:lpstr>
      <vt:lpstr>Charade</vt:lpstr>
      <vt:lpstr>Spelling Pyramid</vt:lpstr>
      <vt:lpstr>Wednesday</vt:lpstr>
      <vt:lpstr>Card Game</vt:lpstr>
      <vt:lpstr>Thursday</vt:lpstr>
      <vt:lpstr>Jeopardy: Round 1</vt:lpstr>
      <vt:lpstr>Jeopardy: Round 2</vt:lpstr>
      <vt:lpstr>Friday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23</cp:revision>
  <dcterms:created xsi:type="dcterms:W3CDTF">2006-08-16T00:00:00Z</dcterms:created>
  <dcterms:modified xsi:type="dcterms:W3CDTF">2013-08-23T22:25:52Z</dcterms:modified>
</cp:coreProperties>
</file>