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notesMasterIdLst>
    <p:notesMasterId r:id="rId19"/>
  </p:notesMasterIdLst>
  <p:handoutMasterIdLst>
    <p:handoutMasterId r:id="rId20"/>
  </p:handoutMasterIdLst>
  <p:sldIdLst>
    <p:sldId id="256" r:id="rId2"/>
    <p:sldId id="279" r:id="rId3"/>
    <p:sldId id="271" r:id="rId4"/>
    <p:sldId id="278" r:id="rId5"/>
    <p:sldId id="260" r:id="rId6"/>
    <p:sldId id="268" r:id="rId7"/>
    <p:sldId id="259" r:id="rId8"/>
    <p:sldId id="272" r:id="rId9"/>
    <p:sldId id="266" r:id="rId10"/>
    <p:sldId id="265" r:id="rId11"/>
    <p:sldId id="280" r:id="rId12"/>
    <p:sldId id="269" r:id="rId13"/>
    <p:sldId id="276" r:id="rId14"/>
    <p:sldId id="261" r:id="rId15"/>
    <p:sldId id="262" r:id="rId16"/>
    <p:sldId id="281" r:id="rId17"/>
    <p:sldId id="277" r:id="rId18"/>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B23"/>
    <a:srgbClr val="FF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2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51B597-4784-4482-A49C-69A42B83B82E}" type="doc">
      <dgm:prSet loTypeId="urn:microsoft.com/office/officeart/2005/8/layout/venn1" loCatId="relationship" qsTypeId="urn:microsoft.com/office/officeart/2005/8/quickstyle/simple1" qsCatId="simple" csTypeId="urn:microsoft.com/office/officeart/2005/8/colors/accent1_2" csCatId="accent1" phldr="1"/>
      <dgm:spPr/>
    </dgm:pt>
    <dgm:pt modelId="{3DFB5AC2-382D-4626-96A0-F355BB835F1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Leadership Team</a:t>
          </a:r>
        </a:p>
      </dgm:t>
    </dgm:pt>
    <dgm:pt modelId="{BE53009D-27FD-41AA-80BE-F8C6A431E2D2}" type="parTrans" cxnId="{F16BE102-5A6A-4502-B87F-5E3D7B931C3E}">
      <dgm:prSet/>
      <dgm:spPr/>
      <dgm:t>
        <a:bodyPr/>
        <a:lstStyle/>
        <a:p>
          <a:endParaRPr lang="en-US"/>
        </a:p>
      </dgm:t>
    </dgm:pt>
    <dgm:pt modelId="{15E11560-D074-4759-A43F-C581E22E3A91}" type="sibTrans" cxnId="{F16BE102-5A6A-4502-B87F-5E3D7B931C3E}">
      <dgm:prSet/>
      <dgm:spPr/>
      <dgm:t>
        <a:bodyPr/>
        <a:lstStyle/>
        <a:p>
          <a:endParaRPr lang="en-US"/>
        </a:p>
      </dgm:t>
    </dgm:pt>
    <dgm:pt modelId="{0548A81E-304C-4186-A22E-E3ADA020C7B2}">
      <dgm:prSet/>
      <dgm:spPr>
        <a:ln>
          <a:noFill/>
        </a:ln>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QEP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Development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Committee</a:t>
          </a:r>
        </a:p>
      </dgm:t>
    </dgm:pt>
    <dgm:pt modelId="{D674D759-4566-46EC-ACCF-320B640B2868}" type="parTrans" cxnId="{4F0B381F-B556-4F8B-9D4D-11D7ADC45892}">
      <dgm:prSet/>
      <dgm:spPr/>
      <dgm:t>
        <a:bodyPr/>
        <a:lstStyle/>
        <a:p>
          <a:endParaRPr lang="en-US"/>
        </a:p>
      </dgm:t>
    </dgm:pt>
    <dgm:pt modelId="{E8221FBC-FF6A-419D-9B24-E134CE725373}" type="sibTrans" cxnId="{4F0B381F-B556-4F8B-9D4D-11D7ADC45892}">
      <dgm:prSet/>
      <dgm:spPr/>
      <dgm:t>
        <a:bodyPr/>
        <a:lstStyle/>
        <a:p>
          <a:endParaRPr lang="en-US"/>
        </a:p>
      </dgm:t>
    </dgm:pt>
    <dgm:pt modelId="{D840DD24-0F59-4EA0-BF08-1EBBF63D715E}">
      <dgm:prSet/>
      <dgm:spPr>
        <a:ln>
          <a:no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   Compliance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   Certification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   Committee</a:t>
          </a:r>
        </a:p>
      </dgm:t>
    </dgm:pt>
    <dgm:pt modelId="{D2CAB621-33DE-4343-BDB5-C3128B113791}" type="parTrans" cxnId="{9595EC41-31A9-4CA4-B53C-BD7A77B31265}">
      <dgm:prSet/>
      <dgm:spPr/>
      <dgm:t>
        <a:bodyPr/>
        <a:lstStyle/>
        <a:p>
          <a:endParaRPr lang="en-US"/>
        </a:p>
      </dgm:t>
    </dgm:pt>
    <dgm:pt modelId="{458726BA-E5DA-42D0-8B99-CB199070A138}" type="sibTrans" cxnId="{9595EC41-31A9-4CA4-B53C-BD7A77B31265}">
      <dgm:prSet/>
      <dgm:spPr/>
      <dgm:t>
        <a:bodyPr/>
        <a:lstStyle/>
        <a:p>
          <a:endParaRPr lang="en-US"/>
        </a:p>
      </dgm:t>
    </dgm:pt>
    <dgm:pt modelId="{08BB1853-71AE-44FB-99F9-CB42D07A0ECC}" type="pres">
      <dgm:prSet presAssocID="{5051B597-4784-4482-A49C-69A42B83B82E}" presName="compositeShape" presStyleCnt="0">
        <dgm:presLayoutVars>
          <dgm:chMax val="7"/>
          <dgm:dir/>
          <dgm:resizeHandles val="exact"/>
        </dgm:presLayoutVars>
      </dgm:prSet>
      <dgm:spPr/>
    </dgm:pt>
    <dgm:pt modelId="{FFF250BF-467C-4F03-AAF4-5821C2B12FEA}" type="pres">
      <dgm:prSet presAssocID="{3DFB5AC2-382D-4626-96A0-F355BB835F14}" presName="circ1" presStyleLbl="vennNode1" presStyleIdx="0" presStyleCnt="3" custScaleX="83724" custScaleY="88788" custLinFactNeighborX="-1727" custLinFactNeighborY="-4886"/>
      <dgm:spPr/>
      <dgm:t>
        <a:bodyPr/>
        <a:lstStyle/>
        <a:p>
          <a:endParaRPr lang="en-US"/>
        </a:p>
      </dgm:t>
    </dgm:pt>
    <dgm:pt modelId="{F6B98674-6AAB-44B5-A23C-554658BB0B87}" type="pres">
      <dgm:prSet presAssocID="{3DFB5AC2-382D-4626-96A0-F355BB835F14}" presName="circ1Tx" presStyleLbl="revTx" presStyleIdx="0" presStyleCnt="0">
        <dgm:presLayoutVars>
          <dgm:chMax val="0"/>
          <dgm:chPref val="0"/>
          <dgm:bulletEnabled val="1"/>
        </dgm:presLayoutVars>
      </dgm:prSet>
      <dgm:spPr/>
      <dgm:t>
        <a:bodyPr/>
        <a:lstStyle/>
        <a:p>
          <a:endParaRPr lang="en-US"/>
        </a:p>
      </dgm:t>
    </dgm:pt>
    <dgm:pt modelId="{879E45E6-F7AB-434F-B49B-EC61B87DB645}" type="pres">
      <dgm:prSet presAssocID="{0548A81E-304C-4186-A22E-E3ADA020C7B2}" presName="circ2" presStyleLbl="vennNode1" presStyleIdx="1" presStyleCnt="3" custScaleX="88332" custScaleY="95829" custLinFactNeighborX="54963" custLinFactNeighborY="-8522"/>
      <dgm:spPr/>
      <dgm:t>
        <a:bodyPr/>
        <a:lstStyle/>
        <a:p>
          <a:endParaRPr lang="en-US"/>
        </a:p>
      </dgm:t>
    </dgm:pt>
    <dgm:pt modelId="{3EB3F58C-2CA0-40AD-821D-9671BD960B11}" type="pres">
      <dgm:prSet presAssocID="{0548A81E-304C-4186-A22E-E3ADA020C7B2}" presName="circ2Tx" presStyleLbl="revTx" presStyleIdx="0" presStyleCnt="0">
        <dgm:presLayoutVars>
          <dgm:chMax val="0"/>
          <dgm:chPref val="0"/>
          <dgm:bulletEnabled val="1"/>
        </dgm:presLayoutVars>
      </dgm:prSet>
      <dgm:spPr/>
      <dgm:t>
        <a:bodyPr/>
        <a:lstStyle/>
        <a:p>
          <a:endParaRPr lang="en-US"/>
        </a:p>
      </dgm:t>
    </dgm:pt>
    <dgm:pt modelId="{6D700F30-5E82-484B-AC07-8013B164D617}" type="pres">
      <dgm:prSet presAssocID="{D840DD24-0F59-4EA0-BF08-1EBBF63D715E}" presName="circ3" presStyleLbl="vennNode1" presStyleIdx="2" presStyleCnt="3" custScaleX="101461" custLinFactNeighborX="-57742" custLinFactNeighborY="-2916"/>
      <dgm:spPr/>
      <dgm:t>
        <a:bodyPr/>
        <a:lstStyle/>
        <a:p>
          <a:endParaRPr lang="en-US"/>
        </a:p>
      </dgm:t>
    </dgm:pt>
    <dgm:pt modelId="{12796B13-7178-4C28-90B3-63932588B336}" type="pres">
      <dgm:prSet presAssocID="{D840DD24-0F59-4EA0-BF08-1EBBF63D715E}" presName="circ3Tx" presStyleLbl="revTx" presStyleIdx="0" presStyleCnt="0">
        <dgm:presLayoutVars>
          <dgm:chMax val="0"/>
          <dgm:chPref val="0"/>
          <dgm:bulletEnabled val="1"/>
        </dgm:presLayoutVars>
      </dgm:prSet>
      <dgm:spPr/>
      <dgm:t>
        <a:bodyPr/>
        <a:lstStyle/>
        <a:p>
          <a:endParaRPr lang="en-US"/>
        </a:p>
      </dgm:t>
    </dgm:pt>
  </dgm:ptLst>
  <dgm:cxnLst>
    <dgm:cxn modelId="{A87F6CBB-ED91-4890-AFD5-586B7AB1BFEF}" type="presOf" srcId="{D840DD24-0F59-4EA0-BF08-1EBBF63D715E}" destId="{12796B13-7178-4C28-90B3-63932588B336}" srcOrd="1" destOrd="0" presId="urn:microsoft.com/office/officeart/2005/8/layout/venn1"/>
    <dgm:cxn modelId="{8DB37844-5B3D-4A97-9476-0330BA120258}" type="presOf" srcId="{5051B597-4784-4482-A49C-69A42B83B82E}" destId="{08BB1853-71AE-44FB-99F9-CB42D07A0ECC}" srcOrd="0" destOrd="0" presId="urn:microsoft.com/office/officeart/2005/8/layout/venn1"/>
    <dgm:cxn modelId="{07C98B5C-EFD7-466C-9F68-A0886E1EBDB0}" type="presOf" srcId="{3DFB5AC2-382D-4626-96A0-F355BB835F14}" destId="{F6B98674-6AAB-44B5-A23C-554658BB0B87}" srcOrd="1" destOrd="0" presId="urn:microsoft.com/office/officeart/2005/8/layout/venn1"/>
    <dgm:cxn modelId="{4F0B381F-B556-4F8B-9D4D-11D7ADC45892}" srcId="{5051B597-4784-4482-A49C-69A42B83B82E}" destId="{0548A81E-304C-4186-A22E-E3ADA020C7B2}" srcOrd="1" destOrd="0" parTransId="{D674D759-4566-46EC-ACCF-320B640B2868}" sibTransId="{E8221FBC-FF6A-419D-9B24-E134CE725373}"/>
    <dgm:cxn modelId="{8DA0728E-88C7-46CF-A7CD-65B16622D3D9}" type="presOf" srcId="{0548A81E-304C-4186-A22E-E3ADA020C7B2}" destId="{879E45E6-F7AB-434F-B49B-EC61B87DB645}" srcOrd="0" destOrd="0" presId="urn:microsoft.com/office/officeart/2005/8/layout/venn1"/>
    <dgm:cxn modelId="{C517AC9D-FF3F-4A6F-B61E-A738113F4DA3}" type="presOf" srcId="{3DFB5AC2-382D-4626-96A0-F355BB835F14}" destId="{FFF250BF-467C-4F03-AAF4-5821C2B12FEA}" srcOrd="0" destOrd="0" presId="urn:microsoft.com/office/officeart/2005/8/layout/venn1"/>
    <dgm:cxn modelId="{731713C2-A28E-4BF9-BA77-A53506E8283A}" type="presOf" srcId="{D840DD24-0F59-4EA0-BF08-1EBBF63D715E}" destId="{6D700F30-5E82-484B-AC07-8013B164D617}" srcOrd="0" destOrd="0" presId="urn:microsoft.com/office/officeart/2005/8/layout/venn1"/>
    <dgm:cxn modelId="{F16BE102-5A6A-4502-B87F-5E3D7B931C3E}" srcId="{5051B597-4784-4482-A49C-69A42B83B82E}" destId="{3DFB5AC2-382D-4626-96A0-F355BB835F14}" srcOrd="0" destOrd="0" parTransId="{BE53009D-27FD-41AA-80BE-F8C6A431E2D2}" sibTransId="{15E11560-D074-4759-A43F-C581E22E3A91}"/>
    <dgm:cxn modelId="{9595EC41-31A9-4CA4-B53C-BD7A77B31265}" srcId="{5051B597-4784-4482-A49C-69A42B83B82E}" destId="{D840DD24-0F59-4EA0-BF08-1EBBF63D715E}" srcOrd="2" destOrd="0" parTransId="{D2CAB621-33DE-4343-BDB5-C3128B113791}" sibTransId="{458726BA-E5DA-42D0-8B99-CB199070A138}"/>
    <dgm:cxn modelId="{758A2BDC-222B-46E2-A2FF-22730B01FAA8}" type="presOf" srcId="{0548A81E-304C-4186-A22E-E3ADA020C7B2}" destId="{3EB3F58C-2CA0-40AD-821D-9671BD960B11}" srcOrd="1" destOrd="0" presId="urn:microsoft.com/office/officeart/2005/8/layout/venn1"/>
    <dgm:cxn modelId="{57D381F0-4BAD-4442-BC87-FFB82A1DDE6D}" type="presParOf" srcId="{08BB1853-71AE-44FB-99F9-CB42D07A0ECC}" destId="{FFF250BF-467C-4F03-AAF4-5821C2B12FEA}" srcOrd="0" destOrd="0" presId="urn:microsoft.com/office/officeart/2005/8/layout/venn1"/>
    <dgm:cxn modelId="{65AB906A-CDA5-4DD4-8E96-1F59B4C46D9C}" type="presParOf" srcId="{08BB1853-71AE-44FB-99F9-CB42D07A0ECC}" destId="{F6B98674-6AAB-44B5-A23C-554658BB0B87}" srcOrd="1" destOrd="0" presId="urn:microsoft.com/office/officeart/2005/8/layout/venn1"/>
    <dgm:cxn modelId="{35E61B84-7D53-41A1-BCEE-A9D64464F28A}" type="presParOf" srcId="{08BB1853-71AE-44FB-99F9-CB42D07A0ECC}" destId="{879E45E6-F7AB-434F-B49B-EC61B87DB645}" srcOrd="2" destOrd="0" presId="urn:microsoft.com/office/officeart/2005/8/layout/venn1"/>
    <dgm:cxn modelId="{50B03DAB-7E7F-44A0-A9B1-7C2A54F0D9E5}" type="presParOf" srcId="{08BB1853-71AE-44FB-99F9-CB42D07A0ECC}" destId="{3EB3F58C-2CA0-40AD-821D-9671BD960B11}" srcOrd="3" destOrd="0" presId="urn:microsoft.com/office/officeart/2005/8/layout/venn1"/>
    <dgm:cxn modelId="{9E4DF0AF-41C0-4E6F-BD84-E13FBE3873F8}" type="presParOf" srcId="{08BB1853-71AE-44FB-99F9-CB42D07A0ECC}" destId="{6D700F30-5E82-484B-AC07-8013B164D617}" srcOrd="4" destOrd="0" presId="urn:microsoft.com/office/officeart/2005/8/layout/venn1"/>
    <dgm:cxn modelId="{926EA7DC-FFAA-42BB-93A9-0FC651F237FB}" type="presParOf" srcId="{08BB1853-71AE-44FB-99F9-CB42D07A0ECC}" destId="{12796B13-7178-4C28-90B3-63932588B336}"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5C3051-7271-45BB-9676-25555F7B9492}" type="doc">
      <dgm:prSet loTypeId="urn:microsoft.com/office/officeart/2005/8/layout/radial1" loCatId="relationship" qsTypeId="urn:microsoft.com/office/officeart/2005/8/quickstyle/simple1" qsCatId="simple" csTypeId="urn:microsoft.com/office/officeart/2005/8/colors/accent1_2" csCatId="accent1"/>
      <dgm:spPr/>
    </dgm:pt>
    <dgm:pt modelId="{C686275E-ADA7-4065-8C3C-C479D9C07A9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QEP</a:t>
          </a:r>
        </a:p>
      </dgm:t>
    </dgm:pt>
    <dgm:pt modelId="{814CE006-4D68-4893-91BC-B087CFD47E34}" type="parTrans" cxnId="{DF4CF22F-DD6A-4B6B-B141-9BF3C5D4DA45}">
      <dgm:prSet/>
      <dgm:spPr/>
      <dgm:t>
        <a:bodyPr/>
        <a:lstStyle/>
        <a:p>
          <a:endParaRPr lang="en-US"/>
        </a:p>
      </dgm:t>
    </dgm:pt>
    <dgm:pt modelId="{7794B790-B1A4-494B-8555-9744AAA3C768}" type="sibTrans" cxnId="{DF4CF22F-DD6A-4B6B-B141-9BF3C5D4DA45}">
      <dgm:prSet/>
      <dgm:spPr/>
      <dgm:t>
        <a:bodyPr/>
        <a:lstStyle/>
        <a:p>
          <a:endParaRPr lang="en-US"/>
        </a:p>
      </dgm:t>
    </dgm:pt>
    <dgm:pt modelId="{2AE6EE79-E953-4C5C-A147-5558133E44F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University Mission</a:t>
          </a:r>
        </a:p>
      </dgm:t>
    </dgm:pt>
    <dgm:pt modelId="{CC0BEC00-D5FB-4F00-B9AC-02F41FB09EE1}" type="parTrans" cxnId="{E252A967-4250-44C3-828D-DFAA2E707AFE}">
      <dgm:prSet/>
      <dgm:spPr/>
      <dgm:t>
        <a:bodyPr/>
        <a:lstStyle/>
        <a:p>
          <a:endParaRPr lang="en-US" dirty="0"/>
        </a:p>
      </dgm:t>
    </dgm:pt>
    <dgm:pt modelId="{720F07B0-AAA4-4C59-9554-72CC9E654982}" type="sibTrans" cxnId="{E252A967-4250-44C3-828D-DFAA2E707AFE}">
      <dgm:prSet/>
      <dgm:spPr/>
      <dgm:t>
        <a:bodyPr/>
        <a:lstStyle/>
        <a:p>
          <a:endParaRPr lang="en-US"/>
        </a:p>
      </dgm:t>
    </dgm:pt>
    <dgm:pt modelId="{AC40ADAB-8A4A-4610-A374-CAFCF6FC6E6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Strategic Planning</a:t>
          </a:r>
        </a:p>
      </dgm:t>
    </dgm:pt>
    <dgm:pt modelId="{EEEFE5C6-88E2-4234-AADA-DDCC8D6DC483}" type="parTrans" cxnId="{8EFE7BDF-AABB-4AF4-A0A9-F692F77B2211}">
      <dgm:prSet/>
      <dgm:spPr/>
      <dgm:t>
        <a:bodyPr/>
        <a:lstStyle/>
        <a:p>
          <a:endParaRPr lang="en-US" dirty="0"/>
        </a:p>
      </dgm:t>
    </dgm:pt>
    <dgm:pt modelId="{401A6F7A-DBD6-4A59-A1DA-6FC0E3CC5981}" type="sibTrans" cxnId="{8EFE7BDF-AABB-4AF4-A0A9-F692F77B2211}">
      <dgm:prSet/>
      <dgm:spPr/>
      <dgm:t>
        <a:bodyPr/>
        <a:lstStyle/>
        <a:p>
          <a:endParaRPr lang="en-US"/>
        </a:p>
      </dgm:t>
    </dgm:pt>
    <dgm:pt modelId="{0BB3799F-DB97-445A-8A18-F871573B06A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charset="0"/>
            </a:rPr>
            <a:t>Assessment</a:t>
          </a:r>
        </a:p>
      </dgm:t>
    </dgm:pt>
    <dgm:pt modelId="{C4E45CC8-FF3C-449E-AF69-8374460CC8BC}" type="parTrans" cxnId="{19E03409-AE0A-43E6-87B2-0B247DFAA756}">
      <dgm:prSet/>
      <dgm:spPr/>
      <dgm:t>
        <a:bodyPr/>
        <a:lstStyle/>
        <a:p>
          <a:endParaRPr lang="en-US" dirty="0"/>
        </a:p>
      </dgm:t>
    </dgm:pt>
    <dgm:pt modelId="{2A40D965-C598-403D-9B72-C4086C38C6FE}" type="sibTrans" cxnId="{19E03409-AE0A-43E6-87B2-0B247DFAA756}">
      <dgm:prSet/>
      <dgm:spPr/>
      <dgm:t>
        <a:bodyPr/>
        <a:lstStyle/>
        <a:p>
          <a:endParaRPr lang="en-US"/>
        </a:p>
      </dgm:t>
    </dgm:pt>
    <dgm:pt modelId="{C11DC88F-458B-470F-8E4E-42AB4AE93F36}" type="pres">
      <dgm:prSet presAssocID="{D35C3051-7271-45BB-9676-25555F7B9492}" presName="cycle" presStyleCnt="0">
        <dgm:presLayoutVars>
          <dgm:chMax val="1"/>
          <dgm:dir/>
          <dgm:animLvl val="ctr"/>
          <dgm:resizeHandles val="exact"/>
        </dgm:presLayoutVars>
      </dgm:prSet>
      <dgm:spPr/>
    </dgm:pt>
    <dgm:pt modelId="{886A6250-93DE-4C9F-9D48-29E7C6E7BC80}" type="pres">
      <dgm:prSet presAssocID="{C686275E-ADA7-4065-8C3C-C479D9C07A90}" presName="centerShape" presStyleLbl="node0" presStyleIdx="0" presStyleCnt="1"/>
      <dgm:spPr/>
      <dgm:t>
        <a:bodyPr/>
        <a:lstStyle/>
        <a:p>
          <a:endParaRPr lang="en-US"/>
        </a:p>
      </dgm:t>
    </dgm:pt>
    <dgm:pt modelId="{19FFC5B5-8C95-4DCC-927C-77F05BCCE165}" type="pres">
      <dgm:prSet presAssocID="{CC0BEC00-D5FB-4F00-B9AC-02F41FB09EE1}" presName="Name9" presStyleLbl="parChTrans1D2" presStyleIdx="0" presStyleCnt="3"/>
      <dgm:spPr/>
      <dgm:t>
        <a:bodyPr/>
        <a:lstStyle/>
        <a:p>
          <a:endParaRPr lang="en-US"/>
        </a:p>
      </dgm:t>
    </dgm:pt>
    <dgm:pt modelId="{B1E2778A-9FDB-4FB2-B472-33F788632BA6}" type="pres">
      <dgm:prSet presAssocID="{CC0BEC00-D5FB-4F00-B9AC-02F41FB09EE1}" presName="connTx" presStyleLbl="parChTrans1D2" presStyleIdx="0" presStyleCnt="3"/>
      <dgm:spPr/>
      <dgm:t>
        <a:bodyPr/>
        <a:lstStyle/>
        <a:p>
          <a:endParaRPr lang="en-US"/>
        </a:p>
      </dgm:t>
    </dgm:pt>
    <dgm:pt modelId="{2C0FC56A-F743-47A6-B099-E1270F7BCD39}" type="pres">
      <dgm:prSet presAssocID="{2AE6EE79-E953-4C5C-A147-5558133E44FC}" presName="node" presStyleLbl="node1" presStyleIdx="0" presStyleCnt="3">
        <dgm:presLayoutVars>
          <dgm:bulletEnabled val="1"/>
        </dgm:presLayoutVars>
      </dgm:prSet>
      <dgm:spPr/>
      <dgm:t>
        <a:bodyPr/>
        <a:lstStyle/>
        <a:p>
          <a:endParaRPr lang="en-US"/>
        </a:p>
      </dgm:t>
    </dgm:pt>
    <dgm:pt modelId="{685938FE-BC83-4740-AA36-59CEE6CD2D4C}" type="pres">
      <dgm:prSet presAssocID="{EEEFE5C6-88E2-4234-AADA-DDCC8D6DC483}" presName="Name9" presStyleLbl="parChTrans1D2" presStyleIdx="1" presStyleCnt="3"/>
      <dgm:spPr/>
      <dgm:t>
        <a:bodyPr/>
        <a:lstStyle/>
        <a:p>
          <a:endParaRPr lang="en-US"/>
        </a:p>
      </dgm:t>
    </dgm:pt>
    <dgm:pt modelId="{5DAA100D-E5C3-4F93-9FD0-D78AEB5F949C}" type="pres">
      <dgm:prSet presAssocID="{EEEFE5C6-88E2-4234-AADA-DDCC8D6DC483}" presName="connTx" presStyleLbl="parChTrans1D2" presStyleIdx="1" presStyleCnt="3"/>
      <dgm:spPr/>
      <dgm:t>
        <a:bodyPr/>
        <a:lstStyle/>
        <a:p>
          <a:endParaRPr lang="en-US"/>
        </a:p>
      </dgm:t>
    </dgm:pt>
    <dgm:pt modelId="{7F6659C3-3F01-4D1B-A8FC-52835ADB866C}" type="pres">
      <dgm:prSet presAssocID="{AC40ADAB-8A4A-4610-A374-CAFCF6FC6E62}" presName="node" presStyleLbl="node1" presStyleIdx="1" presStyleCnt="3">
        <dgm:presLayoutVars>
          <dgm:bulletEnabled val="1"/>
        </dgm:presLayoutVars>
      </dgm:prSet>
      <dgm:spPr/>
      <dgm:t>
        <a:bodyPr/>
        <a:lstStyle/>
        <a:p>
          <a:endParaRPr lang="en-US"/>
        </a:p>
      </dgm:t>
    </dgm:pt>
    <dgm:pt modelId="{A5D01985-73F6-4750-814F-F4F8F67BA5FF}" type="pres">
      <dgm:prSet presAssocID="{C4E45CC8-FF3C-449E-AF69-8374460CC8BC}" presName="Name9" presStyleLbl="parChTrans1D2" presStyleIdx="2" presStyleCnt="3"/>
      <dgm:spPr/>
      <dgm:t>
        <a:bodyPr/>
        <a:lstStyle/>
        <a:p>
          <a:endParaRPr lang="en-US"/>
        </a:p>
      </dgm:t>
    </dgm:pt>
    <dgm:pt modelId="{B454B719-34A9-4ED5-B359-69C15E8C40C6}" type="pres">
      <dgm:prSet presAssocID="{C4E45CC8-FF3C-449E-AF69-8374460CC8BC}" presName="connTx" presStyleLbl="parChTrans1D2" presStyleIdx="2" presStyleCnt="3"/>
      <dgm:spPr/>
      <dgm:t>
        <a:bodyPr/>
        <a:lstStyle/>
        <a:p>
          <a:endParaRPr lang="en-US"/>
        </a:p>
      </dgm:t>
    </dgm:pt>
    <dgm:pt modelId="{FFC79760-19B2-4864-96BD-B76B0D7E4449}" type="pres">
      <dgm:prSet presAssocID="{0BB3799F-DB97-445A-8A18-F871573B06A0}" presName="node" presStyleLbl="node1" presStyleIdx="2" presStyleCnt="3">
        <dgm:presLayoutVars>
          <dgm:bulletEnabled val="1"/>
        </dgm:presLayoutVars>
      </dgm:prSet>
      <dgm:spPr/>
      <dgm:t>
        <a:bodyPr/>
        <a:lstStyle/>
        <a:p>
          <a:endParaRPr lang="en-US"/>
        </a:p>
      </dgm:t>
    </dgm:pt>
  </dgm:ptLst>
  <dgm:cxnLst>
    <dgm:cxn modelId="{67494FD9-64DE-4F15-8A57-6709A1EC8AEB}" type="presOf" srcId="{CC0BEC00-D5FB-4F00-B9AC-02F41FB09EE1}" destId="{B1E2778A-9FDB-4FB2-B472-33F788632BA6}" srcOrd="1" destOrd="0" presId="urn:microsoft.com/office/officeart/2005/8/layout/radial1"/>
    <dgm:cxn modelId="{30EAEA5D-C3E4-4242-A81A-1656AF6043C2}" type="presOf" srcId="{CC0BEC00-D5FB-4F00-B9AC-02F41FB09EE1}" destId="{19FFC5B5-8C95-4DCC-927C-77F05BCCE165}" srcOrd="0" destOrd="0" presId="urn:microsoft.com/office/officeart/2005/8/layout/radial1"/>
    <dgm:cxn modelId="{E252A967-4250-44C3-828D-DFAA2E707AFE}" srcId="{C686275E-ADA7-4065-8C3C-C479D9C07A90}" destId="{2AE6EE79-E953-4C5C-A147-5558133E44FC}" srcOrd="0" destOrd="0" parTransId="{CC0BEC00-D5FB-4F00-B9AC-02F41FB09EE1}" sibTransId="{720F07B0-AAA4-4C59-9554-72CC9E654982}"/>
    <dgm:cxn modelId="{7B129D74-5206-49D1-B342-8EB613CAEC28}" type="presOf" srcId="{EEEFE5C6-88E2-4234-AADA-DDCC8D6DC483}" destId="{685938FE-BC83-4740-AA36-59CEE6CD2D4C}" srcOrd="0" destOrd="0" presId="urn:microsoft.com/office/officeart/2005/8/layout/radial1"/>
    <dgm:cxn modelId="{8D1FEC1C-0C44-499A-9DB9-96D24C384837}" type="presOf" srcId="{EEEFE5C6-88E2-4234-AADA-DDCC8D6DC483}" destId="{5DAA100D-E5C3-4F93-9FD0-D78AEB5F949C}" srcOrd="1" destOrd="0" presId="urn:microsoft.com/office/officeart/2005/8/layout/radial1"/>
    <dgm:cxn modelId="{DF4CF22F-DD6A-4B6B-B141-9BF3C5D4DA45}" srcId="{D35C3051-7271-45BB-9676-25555F7B9492}" destId="{C686275E-ADA7-4065-8C3C-C479D9C07A90}" srcOrd="0" destOrd="0" parTransId="{814CE006-4D68-4893-91BC-B087CFD47E34}" sibTransId="{7794B790-B1A4-494B-8555-9744AAA3C768}"/>
    <dgm:cxn modelId="{D73E8F93-8B2C-4789-897D-6915668D63E9}" type="presOf" srcId="{C4E45CC8-FF3C-449E-AF69-8374460CC8BC}" destId="{B454B719-34A9-4ED5-B359-69C15E8C40C6}" srcOrd="1" destOrd="0" presId="urn:microsoft.com/office/officeart/2005/8/layout/radial1"/>
    <dgm:cxn modelId="{DDA5E42A-BB6F-4DF4-9A8C-295CBDD5A53B}" type="presOf" srcId="{0BB3799F-DB97-445A-8A18-F871573B06A0}" destId="{FFC79760-19B2-4864-96BD-B76B0D7E4449}" srcOrd="0" destOrd="0" presId="urn:microsoft.com/office/officeart/2005/8/layout/radial1"/>
    <dgm:cxn modelId="{8EFE7BDF-AABB-4AF4-A0A9-F692F77B2211}" srcId="{C686275E-ADA7-4065-8C3C-C479D9C07A90}" destId="{AC40ADAB-8A4A-4610-A374-CAFCF6FC6E62}" srcOrd="1" destOrd="0" parTransId="{EEEFE5C6-88E2-4234-AADA-DDCC8D6DC483}" sibTransId="{401A6F7A-DBD6-4A59-A1DA-6FC0E3CC5981}"/>
    <dgm:cxn modelId="{F59A012B-56E9-4610-88F7-F16BE0930D7D}" type="presOf" srcId="{AC40ADAB-8A4A-4610-A374-CAFCF6FC6E62}" destId="{7F6659C3-3F01-4D1B-A8FC-52835ADB866C}" srcOrd="0" destOrd="0" presId="urn:microsoft.com/office/officeart/2005/8/layout/radial1"/>
    <dgm:cxn modelId="{9CCF70C9-7D4F-4886-B8A5-717D337D9F90}" type="presOf" srcId="{2AE6EE79-E953-4C5C-A147-5558133E44FC}" destId="{2C0FC56A-F743-47A6-B099-E1270F7BCD39}" srcOrd="0" destOrd="0" presId="urn:microsoft.com/office/officeart/2005/8/layout/radial1"/>
    <dgm:cxn modelId="{4957C76A-55DB-4200-960C-D37A52B3B76F}" type="presOf" srcId="{D35C3051-7271-45BB-9676-25555F7B9492}" destId="{C11DC88F-458B-470F-8E4E-42AB4AE93F36}" srcOrd="0" destOrd="0" presId="urn:microsoft.com/office/officeart/2005/8/layout/radial1"/>
    <dgm:cxn modelId="{17F56EBC-525C-4686-9634-137ED54AFEB8}" type="presOf" srcId="{C686275E-ADA7-4065-8C3C-C479D9C07A90}" destId="{886A6250-93DE-4C9F-9D48-29E7C6E7BC80}" srcOrd="0" destOrd="0" presId="urn:microsoft.com/office/officeart/2005/8/layout/radial1"/>
    <dgm:cxn modelId="{64C09F29-9596-44EE-A313-5F7F05388F9B}" type="presOf" srcId="{C4E45CC8-FF3C-449E-AF69-8374460CC8BC}" destId="{A5D01985-73F6-4750-814F-F4F8F67BA5FF}" srcOrd="0" destOrd="0" presId="urn:microsoft.com/office/officeart/2005/8/layout/radial1"/>
    <dgm:cxn modelId="{19E03409-AE0A-43E6-87B2-0B247DFAA756}" srcId="{C686275E-ADA7-4065-8C3C-C479D9C07A90}" destId="{0BB3799F-DB97-445A-8A18-F871573B06A0}" srcOrd="2" destOrd="0" parTransId="{C4E45CC8-FF3C-449E-AF69-8374460CC8BC}" sibTransId="{2A40D965-C598-403D-9B72-C4086C38C6FE}"/>
    <dgm:cxn modelId="{77A0CEEB-2829-47A5-81CA-498ACCC03871}" type="presParOf" srcId="{C11DC88F-458B-470F-8E4E-42AB4AE93F36}" destId="{886A6250-93DE-4C9F-9D48-29E7C6E7BC80}" srcOrd="0" destOrd="0" presId="urn:microsoft.com/office/officeart/2005/8/layout/radial1"/>
    <dgm:cxn modelId="{B7528275-7743-4969-8E28-276546CDC3FE}" type="presParOf" srcId="{C11DC88F-458B-470F-8E4E-42AB4AE93F36}" destId="{19FFC5B5-8C95-4DCC-927C-77F05BCCE165}" srcOrd="1" destOrd="0" presId="urn:microsoft.com/office/officeart/2005/8/layout/radial1"/>
    <dgm:cxn modelId="{74CCF709-B5EA-49AC-A924-87456048ACD8}" type="presParOf" srcId="{19FFC5B5-8C95-4DCC-927C-77F05BCCE165}" destId="{B1E2778A-9FDB-4FB2-B472-33F788632BA6}" srcOrd="0" destOrd="0" presId="urn:microsoft.com/office/officeart/2005/8/layout/radial1"/>
    <dgm:cxn modelId="{6D9CF67C-BCC3-4795-ABEA-830F1DB5CA39}" type="presParOf" srcId="{C11DC88F-458B-470F-8E4E-42AB4AE93F36}" destId="{2C0FC56A-F743-47A6-B099-E1270F7BCD39}" srcOrd="2" destOrd="0" presId="urn:microsoft.com/office/officeart/2005/8/layout/radial1"/>
    <dgm:cxn modelId="{9DF18F2C-AB6A-45CE-B187-4EFC09F26F52}" type="presParOf" srcId="{C11DC88F-458B-470F-8E4E-42AB4AE93F36}" destId="{685938FE-BC83-4740-AA36-59CEE6CD2D4C}" srcOrd="3" destOrd="0" presId="urn:microsoft.com/office/officeart/2005/8/layout/radial1"/>
    <dgm:cxn modelId="{573F3DF6-D749-497B-8D0C-3E6B45BF9E7E}" type="presParOf" srcId="{685938FE-BC83-4740-AA36-59CEE6CD2D4C}" destId="{5DAA100D-E5C3-4F93-9FD0-D78AEB5F949C}" srcOrd="0" destOrd="0" presId="urn:microsoft.com/office/officeart/2005/8/layout/radial1"/>
    <dgm:cxn modelId="{293904AA-6DCC-41AB-A86E-4FE2000A5320}" type="presParOf" srcId="{C11DC88F-458B-470F-8E4E-42AB4AE93F36}" destId="{7F6659C3-3F01-4D1B-A8FC-52835ADB866C}" srcOrd="4" destOrd="0" presId="urn:microsoft.com/office/officeart/2005/8/layout/radial1"/>
    <dgm:cxn modelId="{109A67DD-1510-4F7D-BE88-55266B12CE57}" type="presParOf" srcId="{C11DC88F-458B-470F-8E4E-42AB4AE93F36}" destId="{A5D01985-73F6-4750-814F-F4F8F67BA5FF}" srcOrd="5" destOrd="0" presId="urn:microsoft.com/office/officeart/2005/8/layout/radial1"/>
    <dgm:cxn modelId="{3AE31F75-11CB-49EA-82D9-24B051326689}" type="presParOf" srcId="{A5D01985-73F6-4750-814F-F4F8F67BA5FF}" destId="{B454B719-34A9-4ED5-B359-69C15E8C40C6}" srcOrd="0" destOrd="0" presId="urn:microsoft.com/office/officeart/2005/8/layout/radial1"/>
    <dgm:cxn modelId="{6BA4E5AE-FCC7-4E04-9474-2EBFFF29475E}" type="presParOf" srcId="{C11DC88F-458B-470F-8E4E-42AB4AE93F36}" destId="{FFC79760-19B2-4864-96BD-B76B0D7E4449}"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F250BF-467C-4F03-AAF4-5821C2B12FEA}">
      <dsp:nvSpPr>
        <dsp:cNvPr id="0" name=""/>
        <dsp:cNvSpPr/>
      </dsp:nvSpPr>
      <dsp:spPr>
        <a:xfrm>
          <a:off x="2790487" y="9"/>
          <a:ext cx="2275982" cy="24136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900" b="0" i="0" u="none" strike="noStrike" kern="1200"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900" b="0" i="0" u="none" strike="noStrike" kern="1200" cap="none" normalizeH="0" baseline="0" dirty="0" smtClean="0">
              <a:ln>
                <a:noFill/>
              </a:ln>
              <a:solidFill>
                <a:schemeClr val="tx1"/>
              </a:solidFill>
              <a:effectLst/>
              <a:latin typeface="Arial" charset="0"/>
            </a:rPr>
            <a:t>Leadership Team</a:t>
          </a:r>
        </a:p>
      </dsp:txBody>
      <dsp:txXfrm>
        <a:off x="3093951" y="422396"/>
        <a:ext cx="1669053" cy="1086139"/>
      </dsp:txXfrm>
    </dsp:sp>
    <dsp:sp modelId="{879E45E6-F7AB-434F-B49B-EC61B87DB645}">
      <dsp:nvSpPr>
        <dsp:cNvPr id="0" name=""/>
        <dsp:cNvSpPr/>
      </dsp:nvSpPr>
      <dsp:spPr>
        <a:xfrm>
          <a:off x="5249837" y="1504486"/>
          <a:ext cx="2401248" cy="2605049"/>
        </a:xfrm>
        <a:prstGeom prst="ellipse">
          <a:avLst/>
        </a:prstGeom>
        <a:solidFill>
          <a:schemeClr val="accent1">
            <a:alpha val="50000"/>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900" b="0" i="0" u="none" strike="noStrike" kern="1200" cap="none" normalizeH="0" baseline="0" dirty="0" smtClean="0">
              <a:ln>
                <a:noFill/>
              </a:ln>
              <a:solidFill>
                <a:schemeClr val="tx1"/>
              </a:solidFill>
              <a:effectLst/>
              <a:latin typeface="Arial" charset="0"/>
            </a:rPr>
            <a:t>QEP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900" b="0" i="0" u="none" strike="noStrike" kern="1200" cap="none" normalizeH="0" baseline="0" dirty="0" smtClean="0">
              <a:ln>
                <a:noFill/>
              </a:ln>
              <a:solidFill>
                <a:schemeClr val="tx1"/>
              </a:solidFill>
              <a:effectLst/>
              <a:latin typeface="Arial" charset="0"/>
            </a:rPr>
            <a:t>Development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900" b="0" i="0" u="none" strike="noStrike" kern="1200" cap="none" normalizeH="0" baseline="0" dirty="0" smtClean="0">
              <a:ln>
                <a:noFill/>
              </a:ln>
              <a:solidFill>
                <a:schemeClr val="tx1"/>
              </a:solidFill>
              <a:effectLst/>
              <a:latin typeface="Arial" charset="0"/>
            </a:rPr>
            <a:t>Committee</a:t>
          </a:r>
        </a:p>
      </dsp:txBody>
      <dsp:txXfrm>
        <a:off x="5984218" y="2177457"/>
        <a:ext cx="1440748" cy="1432776"/>
      </dsp:txXfrm>
    </dsp:sp>
    <dsp:sp modelId="{6D700F30-5E82-484B-AC07-8013B164D617}">
      <dsp:nvSpPr>
        <dsp:cNvPr id="0" name=""/>
        <dsp:cNvSpPr/>
      </dsp:nvSpPr>
      <dsp:spPr>
        <a:xfrm>
          <a:off x="45769" y="1600188"/>
          <a:ext cx="2758151" cy="2718435"/>
        </a:xfrm>
        <a:prstGeom prst="ellipse">
          <a:avLst/>
        </a:prstGeom>
        <a:solidFill>
          <a:schemeClr val="accent1">
            <a:alpha val="50000"/>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900" b="0" i="0" u="none" strike="noStrike" kern="1200" cap="none" normalizeH="0" baseline="0" dirty="0" smtClean="0">
              <a:ln>
                <a:noFill/>
              </a:ln>
              <a:solidFill>
                <a:schemeClr val="tx1"/>
              </a:solidFill>
              <a:effectLst/>
              <a:latin typeface="Arial" charset="0"/>
            </a:rPr>
            <a:t>   Compliance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900" b="0" i="0" u="none" strike="noStrike" kern="1200" cap="none" normalizeH="0" baseline="0" dirty="0" smtClean="0">
              <a:ln>
                <a:noFill/>
              </a:ln>
              <a:solidFill>
                <a:schemeClr val="tx1"/>
              </a:solidFill>
              <a:effectLst/>
              <a:latin typeface="Arial" charset="0"/>
            </a:rPr>
            <a:t>   Certification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900" b="0" i="0" u="none" strike="noStrike" kern="1200" cap="none" normalizeH="0" baseline="0" dirty="0" smtClean="0">
              <a:ln>
                <a:noFill/>
              </a:ln>
              <a:solidFill>
                <a:schemeClr val="tx1"/>
              </a:solidFill>
              <a:effectLst/>
              <a:latin typeface="Arial" charset="0"/>
            </a:rPr>
            <a:t>   Committee</a:t>
          </a:r>
        </a:p>
      </dsp:txBody>
      <dsp:txXfrm>
        <a:off x="305495" y="2302451"/>
        <a:ext cx="1654890" cy="14951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6A6250-93DE-4C9F-9D48-29E7C6E7BC80}">
      <dsp:nvSpPr>
        <dsp:cNvPr id="0" name=""/>
        <dsp:cNvSpPr/>
      </dsp:nvSpPr>
      <dsp:spPr>
        <a:xfrm>
          <a:off x="1562898" y="2009003"/>
          <a:ext cx="1370002" cy="1370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400" b="0" i="0" u="none" strike="noStrike" kern="1200" cap="none" normalizeH="0" baseline="0" dirty="0" smtClean="0">
              <a:ln>
                <a:noFill/>
              </a:ln>
              <a:solidFill>
                <a:schemeClr val="tx1"/>
              </a:solidFill>
              <a:effectLst/>
              <a:latin typeface="Arial" charset="0"/>
            </a:rPr>
            <a:t>QEP</a:t>
          </a:r>
        </a:p>
      </dsp:txBody>
      <dsp:txXfrm>
        <a:off x="1763530" y="2209635"/>
        <a:ext cx="968738" cy="968738"/>
      </dsp:txXfrm>
    </dsp:sp>
    <dsp:sp modelId="{19FFC5B5-8C95-4DCC-927C-77F05BCCE165}">
      <dsp:nvSpPr>
        <dsp:cNvPr id="0" name=""/>
        <dsp:cNvSpPr/>
      </dsp:nvSpPr>
      <dsp:spPr>
        <a:xfrm rot="16200000">
          <a:off x="2040691" y="1774369"/>
          <a:ext cx="414417" cy="54851"/>
        </a:xfrm>
        <a:custGeom>
          <a:avLst/>
          <a:gdLst/>
          <a:ahLst/>
          <a:cxnLst/>
          <a:rect l="0" t="0" r="0" b="0"/>
          <a:pathLst>
            <a:path>
              <a:moveTo>
                <a:pt x="0" y="27425"/>
              </a:moveTo>
              <a:lnTo>
                <a:pt x="414417" y="27425"/>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237539" y="1791434"/>
        <a:ext cx="20720" cy="20720"/>
      </dsp:txXfrm>
    </dsp:sp>
    <dsp:sp modelId="{2C0FC56A-F743-47A6-B099-E1270F7BCD39}">
      <dsp:nvSpPr>
        <dsp:cNvPr id="0" name=""/>
        <dsp:cNvSpPr/>
      </dsp:nvSpPr>
      <dsp:spPr>
        <a:xfrm>
          <a:off x="1562898" y="224583"/>
          <a:ext cx="1370002" cy="1370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kern="1200" cap="none" normalizeH="0" baseline="0" dirty="0" smtClean="0">
              <a:ln>
                <a:noFill/>
              </a:ln>
              <a:solidFill>
                <a:schemeClr val="tx1"/>
              </a:solidFill>
              <a:effectLst/>
              <a:latin typeface="Arial" charset="0"/>
            </a:rPr>
            <a:t>University Mission</a:t>
          </a:r>
        </a:p>
      </dsp:txBody>
      <dsp:txXfrm>
        <a:off x="1763530" y="425215"/>
        <a:ext cx="968738" cy="968738"/>
      </dsp:txXfrm>
    </dsp:sp>
    <dsp:sp modelId="{685938FE-BC83-4740-AA36-59CEE6CD2D4C}">
      <dsp:nvSpPr>
        <dsp:cNvPr id="0" name=""/>
        <dsp:cNvSpPr/>
      </dsp:nvSpPr>
      <dsp:spPr>
        <a:xfrm rot="1800000">
          <a:off x="2813367" y="3112684"/>
          <a:ext cx="414417" cy="54851"/>
        </a:xfrm>
        <a:custGeom>
          <a:avLst/>
          <a:gdLst/>
          <a:ahLst/>
          <a:cxnLst/>
          <a:rect l="0" t="0" r="0" b="0"/>
          <a:pathLst>
            <a:path>
              <a:moveTo>
                <a:pt x="0" y="27425"/>
              </a:moveTo>
              <a:lnTo>
                <a:pt x="414417" y="27425"/>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010216" y="3129749"/>
        <a:ext cx="20720" cy="20720"/>
      </dsp:txXfrm>
    </dsp:sp>
    <dsp:sp modelId="{7F6659C3-3F01-4D1B-A8FC-52835ADB866C}">
      <dsp:nvSpPr>
        <dsp:cNvPr id="0" name=""/>
        <dsp:cNvSpPr/>
      </dsp:nvSpPr>
      <dsp:spPr>
        <a:xfrm>
          <a:off x="3108251" y="2901213"/>
          <a:ext cx="1370002" cy="1370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kern="1200" cap="none" normalizeH="0" baseline="0" dirty="0" smtClean="0">
              <a:ln>
                <a:noFill/>
              </a:ln>
              <a:solidFill>
                <a:schemeClr val="tx1"/>
              </a:solidFill>
              <a:effectLst/>
              <a:latin typeface="Arial" charset="0"/>
            </a:rPr>
            <a:t>Strategic Planning</a:t>
          </a:r>
        </a:p>
      </dsp:txBody>
      <dsp:txXfrm>
        <a:off x="3308883" y="3101845"/>
        <a:ext cx="968738" cy="968738"/>
      </dsp:txXfrm>
    </dsp:sp>
    <dsp:sp modelId="{A5D01985-73F6-4750-814F-F4F8F67BA5FF}">
      <dsp:nvSpPr>
        <dsp:cNvPr id="0" name=""/>
        <dsp:cNvSpPr/>
      </dsp:nvSpPr>
      <dsp:spPr>
        <a:xfrm rot="9000000">
          <a:off x="1268014" y="3112684"/>
          <a:ext cx="414417" cy="54851"/>
        </a:xfrm>
        <a:custGeom>
          <a:avLst/>
          <a:gdLst/>
          <a:ahLst/>
          <a:cxnLst/>
          <a:rect l="0" t="0" r="0" b="0"/>
          <a:pathLst>
            <a:path>
              <a:moveTo>
                <a:pt x="0" y="27425"/>
              </a:moveTo>
              <a:lnTo>
                <a:pt x="414417" y="27425"/>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0800000">
        <a:off x="1464863" y="3129749"/>
        <a:ext cx="20720" cy="20720"/>
      </dsp:txXfrm>
    </dsp:sp>
    <dsp:sp modelId="{FFC79760-19B2-4864-96BD-B76B0D7E4449}">
      <dsp:nvSpPr>
        <dsp:cNvPr id="0" name=""/>
        <dsp:cNvSpPr/>
      </dsp:nvSpPr>
      <dsp:spPr>
        <a:xfrm>
          <a:off x="17545" y="2901213"/>
          <a:ext cx="1370002" cy="1370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kern="1200" cap="none" normalizeH="0" baseline="0" dirty="0" smtClean="0">
              <a:ln>
                <a:noFill/>
              </a:ln>
              <a:solidFill>
                <a:schemeClr val="tx1"/>
              </a:solidFill>
              <a:effectLst/>
              <a:latin typeface="Arial" charset="0"/>
            </a:rPr>
            <a:t>Assessment</a:t>
          </a:r>
        </a:p>
      </dsp:txBody>
      <dsp:txXfrm>
        <a:off x="218177" y="3101845"/>
        <a:ext cx="968738" cy="968738"/>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dirty="0"/>
          </a:p>
        </p:txBody>
      </p:sp>
      <p:sp>
        <p:nvSpPr>
          <p:cNvPr id="3" name="Date Placeholder 2"/>
          <p:cNvSpPr>
            <a:spLocks noGrp="1"/>
          </p:cNvSpPr>
          <p:nvPr>
            <p:ph type="dt" sz="quarter" idx="1"/>
          </p:nvPr>
        </p:nvSpPr>
        <p:spPr>
          <a:xfrm>
            <a:off x="3977531" y="0"/>
            <a:ext cx="3043979" cy="465773"/>
          </a:xfrm>
          <a:prstGeom prst="rect">
            <a:avLst/>
          </a:prstGeom>
        </p:spPr>
        <p:txBody>
          <a:bodyPr vert="horz" lIns="91577" tIns="45789" rIns="91577" bIns="45789" rtlCol="0"/>
          <a:lstStyle>
            <a:lvl1pPr algn="r">
              <a:defRPr sz="1200"/>
            </a:lvl1pPr>
          </a:lstStyle>
          <a:p>
            <a:fld id="{BF31AF7A-57C7-4ED0-83E2-756EB2D9F5DB}" type="datetimeFigureOut">
              <a:rPr lang="en-US" smtClean="0"/>
              <a:t>10/14/2014</a:t>
            </a:fld>
            <a:endParaRPr lang="en-US" dirty="0"/>
          </a:p>
        </p:txBody>
      </p:sp>
      <p:sp>
        <p:nvSpPr>
          <p:cNvPr id="4" name="Footer Placeholder 3"/>
          <p:cNvSpPr>
            <a:spLocks noGrp="1"/>
          </p:cNvSpPr>
          <p:nvPr>
            <p:ph type="ftr" sz="quarter" idx="2"/>
          </p:nvPr>
        </p:nvSpPr>
        <p:spPr>
          <a:xfrm>
            <a:off x="1" y="8841738"/>
            <a:ext cx="3043979" cy="465773"/>
          </a:xfrm>
          <a:prstGeom prst="rect">
            <a:avLst/>
          </a:prstGeom>
        </p:spPr>
        <p:txBody>
          <a:bodyPr vert="horz" lIns="91577" tIns="45789" rIns="91577" bIns="457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1" y="8841738"/>
            <a:ext cx="3043979" cy="465773"/>
          </a:xfrm>
          <a:prstGeom prst="rect">
            <a:avLst/>
          </a:prstGeom>
        </p:spPr>
        <p:txBody>
          <a:bodyPr vert="horz" lIns="91577" tIns="45789" rIns="91577" bIns="45789" rtlCol="0" anchor="b"/>
          <a:lstStyle>
            <a:lvl1pPr algn="r">
              <a:defRPr sz="1200"/>
            </a:lvl1pPr>
          </a:lstStyle>
          <a:p>
            <a:fld id="{9DFA31B8-CDC7-44D8-A913-A59847F4F582}" type="slidenum">
              <a:rPr lang="en-US" smtClean="0"/>
              <a:t>‹#›</a:t>
            </a:fld>
            <a:endParaRPr lang="en-US" dirty="0"/>
          </a:p>
        </p:txBody>
      </p:sp>
    </p:spTree>
    <p:extLst>
      <p:ext uri="{BB962C8B-B14F-4D97-AF65-F5344CB8AC3E}">
        <p14:creationId xmlns:p14="http://schemas.microsoft.com/office/powerpoint/2010/main" val="17998763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dirty="0"/>
          </a:p>
        </p:txBody>
      </p:sp>
      <p:sp>
        <p:nvSpPr>
          <p:cNvPr id="3" name="Date Placeholder 2"/>
          <p:cNvSpPr>
            <a:spLocks noGrp="1"/>
          </p:cNvSpPr>
          <p:nvPr>
            <p:ph type="dt" idx="1"/>
          </p:nvPr>
        </p:nvSpPr>
        <p:spPr>
          <a:xfrm>
            <a:off x="3977531" y="0"/>
            <a:ext cx="3043979" cy="465773"/>
          </a:xfrm>
          <a:prstGeom prst="rect">
            <a:avLst/>
          </a:prstGeom>
        </p:spPr>
        <p:txBody>
          <a:bodyPr vert="horz" lIns="91577" tIns="45789" rIns="91577" bIns="45789" rtlCol="0"/>
          <a:lstStyle>
            <a:lvl1pPr algn="r">
              <a:defRPr sz="1200"/>
            </a:lvl1pPr>
          </a:lstStyle>
          <a:p>
            <a:fld id="{A6934F6B-6BC3-4AA3-BB50-FDD11A0984F2}" type="datetimeFigureOut">
              <a:rPr lang="en-US" smtClean="0"/>
              <a:t>10/14/2014</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577" tIns="45789" rIns="91577" bIns="45789" rtlCol="0" anchor="ctr"/>
          <a:lstStyle/>
          <a:p>
            <a:endParaRPr lang="en-US" dirty="0"/>
          </a:p>
        </p:txBody>
      </p:sp>
      <p:sp>
        <p:nvSpPr>
          <p:cNvPr id="5" name="Notes Placeholder 4"/>
          <p:cNvSpPr>
            <a:spLocks noGrp="1"/>
          </p:cNvSpPr>
          <p:nvPr>
            <p:ph type="body" sz="quarter" idx="3"/>
          </p:nvPr>
        </p:nvSpPr>
        <p:spPr>
          <a:xfrm>
            <a:off x="702946" y="4422459"/>
            <a:ext cx="5617208" cy="4188778"/>
          </a:xfrm>
          <a:prstGeom prst="rect">
            <a:avLst/>
          </a:prstGeom>
        </p:spPr>
        <p:txBody>
          <a:bodyPr vert="horz" lIns="91577" tIns="45789" rIns="91577" bIns="457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1738"/>
            <a:ext cx="3043979" cy="465773"/>
          </a:xfrm>
          <a:prstGeom prst="rect">
            <a:avLst/>
          </a:prstGeom>
        </p:spPr>
        <p:txBody>
          <a:bodyPr vert="horz" lIns="91577" tIns="45789" rIns="91577" bIns="457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7531" y="8841738"/>
            <a:ext cx="3043979" cy="465773"/>
          </a:xfrm>
          <a:prstGeom prst="rect">
            <a:avLst/>
          </a:prstGeom>
        </p:spPr>
        <p:txBody>
          <a:bodyPr vert="horz" lIns="91577" tIns="45789" rIns="91577" bIns="45789" rtlCol="0" anchor="b"/>
          <a:lstStyle>
            <a:lvl1pPr algn="r">
              <a:defRPr sz="1200"/>
            </a:lvl1pPr>
          </a:lstStyle>
          <a:p>
            <a:fld id="{C28A9CD0-4EE8-48AA-BC72-5E2651BADBDC}" type="slidenum">
              <a:rPr lang="en-US" smtClean="0"/>
              <a:t>‹#›</a:t>
            </a:fld>
            <a:endParaRPr lang="en-US" dirty="0"/>
          </a:p>
        </p:txBody>
      </p:sp>
    </p:spTree>
    <p:extLst>
      <p:ext uri="{BB962C8B-B14F-4D97-AF65-F5344CB8AC3E}">
        <p14:creationId xmlns:p14="http://schemas.microsoft.com/office/powerpoint/2010/main" val="264844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8202" indent="-291616" eaLnBrk="0" hangingPunct="0">
              <a:spcBef>
                <a:spcPct val="30000"/>
              </a:spcBef>
              <a:defRPr sz="1200">
                <a:solidFill>
                  <a:schemeClr val="tx1"/>
                </a:solidFill>
                <a:latin typeface="Calibri" pitchFamily="34" charset="0"/>
              </a:defRPr>
            </a:lvl2pPr>
            <a:lvl3pPr marL="1166464" indent="-233292" eaLnBrk="0" hangingPunct="0">
              <a:spcBef>
                <a:spcPct val="30000"/>
              </a:spcBef>
              <a:defRPr sz="1200">
                <a:solidFill>
                  <a:schemeClr val="tx1"/>
                </a:solidFill>
                <a:latin typeface="Calibri" pitchFamily="34" charset="0"/>
              </a:defRPr>
            </a:lvl3pPr>
            <a:lvl4pPr marL="1633050" indent="-233292" eaLnBrk="0" hangingPunct="0">
              <a:spcBef>
                <a:spcPct val="30000"/>
              </a:spcBef>
              <a:defRPr sz="1200">
                <a:solidFill>
                  <a:schemeClr val="tx1"/>
                </a:solidFill>
                <a:latin typeface="Calibri" pitchFamily="34" charset="0"/>
              </a:defRPr>
            </a:lvl4pPr>
            <a:lvl5pPr marL="2099636" indent="-233292" eaLnBrk="0" hangingPunct="0">
              <a:spcBef>
                <a:spcPct val="30000"/>
              </a:spcBef>
              <a:defRPr sz="1200">
                <a:solidFill>
                  <a:schemeClr val="tx1"/>
                </a:solidFill>
                <a:latin typeface="Calibri" pitchFamily="34" charset="0"/>
              </a:defRPr>
            </a:lvl5pPr>
            <a:lvl6pPr marL="2566221" indent="-233292" eaLnBrk="0" fontAlgn="base" hangingPunct="0">
              <a:spcBef>
                <a:spcPct val="30000"/>
              </a:spcBef>
              <a:spcAft>
                <a:spcPct val="0"/>
              </a:spcAft>
              <a:defRPr sz="1200">
                <a:solidFill>
                  <a:schemeClr val="tx1"/>
                </a:solidFill>
                <a:latin typeface="Calibri" pitchFamily="34" charset="0"/>
              </a:defRPr>
            </a:lvl6pPr>
            <a:lvl7pPr marL="3032806" indent="-233292" eaLnBrk="0" fontAlgn="base" hangingPunct="0">
              <a:spcBef>
                <a:spcPct val="30000"/>
              </a:spcBef>
              <a:spcAft>
                <a:spcPct val="0"/>
              </a:spcAft>
              <a:defRPr sz="1200">
                <a:solidFill>
                  <a:schemeClr val="tx1"/>
                </a:solidFill>
                <a:latin typeface="Calibri" pitchFamily="34" charset="0"/>
              </a:defRPr>
            </a:lvl7pPr>
            <a:lvl8pPr marL="3499392" indent="-233292" eaLnBrk="0" fontAlgn="base" hangingPunct="0">
              <a:spcBef>
                <a:spcPct val="30000"/>
              </a:spcBef>
              <a:spcAft>
                <a:spcPct val="0"/>
              </a:spcAft>
              <a:defRPr sz="1200">
                <a:solidFill>
                  <a:schemeClr val="tx1"/>
                </a:solidFill>
                <a:latin typeface="Calibri" pitchFamily="34" charset="0"/>
              </a:defRPr>
            </a:lvl8pPr>
            <a:lvl9pPr marL="3965978" indent="-233292" eaLnBrk="0" fontAlgn="base" hangingPunct="0">
              <a:spcBef>
                <a:spcPct val="30000"/>
              </a:spcBef>
              <a:spcAft>
                <a:spcPct val="0"/>
              </a:spcAft>
              <a:defRPr sz="1200">
                <a:solidFill>
                  <a:schemeClr val="tx1"/>
                </a:solidFill>
                <a:latin typeface="Calibri" pitchFamily="34" charset="0"/>
              </a:defRPr>
            </a:lvl9pPr>
          </a:lstStyle>
          <a:p>
            <a:pPr eaLnBrk="1" hangingPunct="1">
              <a:spcBef>
                <a:spcPct val="20000"/>
              </a:spcBef>
            </a:pPr>
            <a:fld id="{684FC071-CF21-4ECB-A734-DCC67DB5827A}" type="slidenum">
              <a:rPr lang="en-US" altLang="en-US">
                <a:solidFill>
                  <a:prstClr val="black"/>
                </a:solidFill>
                <a:latin typeface="Arial" pitchFamily="34" charset="0"/>
              </a:rPr>
              <a:pPr eaLnBrk="1" hangingPunct="1">
                <a:spcBef>
                  <a:spcPct val="20000"/>
                </a:spcBef>
              </a:pPr>
              <a:t>2</a:t>
            </a:fld>
            <a:endParaRPr lang="en-US" altLang="en-US" dirty="0">
              <a:solidFill>
                <a:prstClr val="black"/>
              </a:solidFill>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6783" indent="-290949">
              <a:spcBef>
                <a:spcPct val="30000"/>
              </a:spcBef>
              <a:defRPr sz="1200">
                <a:solidFill>
                  <a:schemeClr val="tx1"/>
                </a:solidFill>
                <a:latin typeface="Calibri" pitchFamily="34" charset="0"/>
              </a:defRPr>
            </a:lvl2pPr>
            <a:lvl3pPr marL="1165383" indent="-232123">
              <a:spcBef>
                <a:spcPct val="30000"/>
              </a:spcBef>
              <a:defRPr sz="1200">
                <a:solidFill>
                  <a:schemeClr val="tx1"/>
                </a:solidFill>
                <a:latin typeface="Calibri" pitchFamily="34" charset="0"/>
              </a:defRPr>
            </a:lvl3pPr>
            <a:lvl4pPr marL="1632809" indent="-232123">
              <a:spcBef>
                <a:spcPct val="30000"/>
              </a:spcBef>
              <a:defRPr sz="1200">
                <a:solidFill>
                  <a:schemeClr val="tx1"/>
                </a:solidFill>
                <a:latin typeface="Calibri" pitchFamily="34" charset="0"/>
              </a:defRPr>
            </a:lvl4pPr>
            <a:lvl5pPr marL="2098643" indent="-232123">
              <a:spcBef>
                <a:spcPct val="30000"/>
              </a:spcBef>
              <a:defRPr sz="1200">
                <a:solidFill>
                  <a:schemeClr val="tx1"/>
                </a:solidFill>
                <a:latin typeface="Calibri" pitchFamily="34" charset="0"/>
              </a:defRPr>
            </a:lvl5pPr>
            <a:lvl6pPr marL="2556529" indent="-232123" eaLnBrk="0" fontAlgn="base" hangingPunct="0">
              <a:spcBef>
                <a:spcPct val="30000"/>
              </a:spcBef>
              <a:spcAft>
                <a:spcPct val="0"/>
              </a:spcAft>
              <a:defRPr sz="1200">
                <a:solidFill>
                  <a:schemeClr val="tx1"/>
                </a:solidFill>
                <a:latin typeface="Calibri" pitchFamily="34" charset="0"/>
              </a:defRPr>
            </a:lvl6pPr>
            <a:lvl7pPr marL="3014415" indent="-232123" eaLnBrk="0" fontAlgn="base" hangingPunct="0">
              <a:spcBef>
                <a:spcPct val="30000"/>
              </a:spcBef>
              <a:spcAft>
                <a:spcPct val="0"/>
              </a:spcAft>
              <a:defRPr sz="1200">
                <a:solidFill>
                  <a:schemeClr val="tx1"/>
                </a:solidFill>
                <a:latin typeface="Calibri" pitchFamily="34" charset="0"/>
              </a:defRPr>
            </a:lvl7pPr>
            <a:lvl8pPr marL="3472301" indent="-232123" eaLnBrk="0" fontAlgn="base" hangingPunct="0">
              <a:spcBef>
                <a:spcPct val="30000"/>
              </a:spcBef>
              <a:spcAft>
                <a:spcPct val="0"/>
              </a:spcAft>
              <a:defRPr sz="1200">
                <a:solidFill>
                  <a:schemeClr val="tx1"/>
                </a:solidFill>
                <a:latin typeface="Calibri" pitchFamily="34" charset="0"/>
              </a:defRPr>
            </a:lvl8pPr>
            <a:lvl9pPr marL="3930186" indent="-232123" eaLnBrk="0" fontAlgn="base" hangingPunct="0">
              <a:spcBef>
                <a:spcPct val="30000"/>
              </a:spcBef>
              <a:spcAft>
                <a:spcPct val="0"/>
              </a:spcAft>
              <a:defRPr sz="1200">
                <a:solidFill>
                  <a:schemeClr val="tx1"/>
                </a:solidFill>
                <a:latin typeface="Calibri" pitchFamily="34" charset="0"/>
              </a:defRPr>
            </a:lvl9pPr>
          </a:lstStyle>
          <a:p>
            <a:pPr>
              <a:spcBef>
                <a:spcPct val="0"/>
              </a:spcBef>
            </a:pPr>
            <a:fld id="{F5E8DEE5-EF20-4190-A7C5-CD9CD467E754}" type="slidenum">
              <a:rPr lang="en-US" altLang="en-US">
                <a:solidFill>
                  <a:srgbClr val="000000"/>
                </a:solidFill>
                <a:latin typeface="Arial" pitchFamily="34" charset="0"/>
              </a:rPr>
              <a:pPr>
                <a:spcBef>
                  <a:spcPct val="0"/>
                </a:spcBef>
              </a:pPr>
              <a:t>4</a:t>
            </a:fld>
            <a:endParaRPr lang="en-US" altLang="en-US" dirty="0">
              <a:solidFill>
                <a:srgbClr val="000000"/>
              </a:solidFill>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2AE720-3B22-4C8E-B83C-6F98250545B9}" type="slidenum">
              <a:rPr lang="en-US" smtClean="0"/>
              <a:t>13</a:t>
            </a:fld>
            <a:endParaRPr lang="en-US" dirty="0"/>
          </a:p>
        </p:txBody>
      </p:sp>
    </p:spTree>
    <p:extLst>
      <p:ext uri="{BB962C8B-B14F-4D97-AF65-F5344CB8AC3E}">
        <p14:creationId xmlns:p14="http://schemas.microsoft.com/office/powerpoint/2010/main" val="590555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endParaRPr lang="en-US" altLang="en-US" dirty="0"/>
          </a:p>
        </p:txBody>
      </p:sp>
      <p:sp>
        <p:nvSpPr>
          <p:cNvPr id="17" name="Footer Placeholder 16"/>
          <p:cNvSpPr>
            <a:spLocks noGrp="1"/>
          </p:cNvSpPr>
          <p:nvPr>
            <p:ph type="ftr" sz="quarter" idx="11"/>
          </p:nvPr>
        </p:nvSpPr>
        <p:spPr/>
        <p:txBody>
          <a:bodyPr/>
          <a:lstStyle/>
          <a:p>
            <a:endParaRPr lang="en-US" alt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594B9D5-34AF-42AB-9BE0-7A270B0084A3}" type="slidenum">
              <a:rPr lang="en-US" altLang="en-US" smtClean="0"/>
              <a:pPr/>
              <a:t>‹#›</a:t>
            </a:fld>
            <a:endParaRPr lang="en-US" alt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dirty="0"/>
          </a:p>
        </p:txBody>
      </p:sp>
      <p:sp>
        <p:nvSpPr>
          <p:cNvPr id="5" name="Footer Placeholder 4"/>
          <p:cNvSpPr>
            <a:spLocks noGrp="1"/>
          </p:cNvSpPr>
          <p:nvPr>
            <p:ph type="ftr" sz="quarter" idx="11"/>
          </p:nvPr>
        </p:nvSpPr>
        <p:spPr/>
        <p:txBody>
          <a:bodyPr/>
          <a:lstStyle/>
          <a:p>
            <a:endParaRPr lang="en-US" altLang="en-US" dirty="0"/>
          </a:p>
        </p:txBody>
      </p:sp>
      <p:sp>
        <p:nvSpPr>
          <p:cNvPr id="6" name="Slide Number Placeholder 5"/>
          <p:cNvSpPr>
            <a:spLocks noGrp="1"/>
          </p:cNvSpPr>
          <p:nvPr>
            <p:ph type="sldNum" sz="quarter" idx="12"/>
          </p:nvPr>
        </p:nvSpPr>
        <p:spPr/>
        <p:txBody>
          <a:bodyPr/>
          <a:lstStyle/>
          <a:p>
            <a:fld id="{121CB7AD-8013-4F00-B76D-616A29BB8705}" type="slidenum">
              <a:rPr lang="en-US" altLang="en-US" smtClean="0"/>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dirty="0"/>
          </a:p>
        </p:txBody>
      </p:sp>
      <p:sp>
        <p:nvSpPr>
          <p:cNvPr id="5" name="Footer Placeholder 4"/>
          <p:cNvSpPr>
            <a:spLocks noGrp="1"/>
          </p:cNvSpPr>
          <p:nvPr>
            <p:ph type="ftr" sz="quarter" idx="11"/>
          </p:nvPr>
        </p:nvSpPr>
        <p:spPr/>
        <p:txBody>
          <a:bodyPr/>
          <a:lstStyle/>
          <a:p>
            <a:endParaRPr lang="en-US" altLang="en-US" dirty="0"/>
          </a:p>
        </p:txBody>
      </p:sp>
      <p:sp>
        <p:nvSpPr>
          <p:cNvPr id="6" name="Slide Number Placeholder 5"/>
          <p:cNvSpPr>
            <a:spLocks noGrp="1"/>
          </p:cNvSpPr>
          <p:nvPr>
            <p:ph type="sldNum" sz="quarter" idx="12"/>
          </p:nvPr>
        </p:nvSpPr>
        <p:spPr/>
        <p:txBody>
          <a:bodyPr/>
          <a:lstStyle/>
          <a:p>
            <a:fld id="{343FB4CA-0663-4F29-8A3B-E9426BD5B5D6}" type="slidenum">
              <a:rPr lang="en-US" altLang="en-US" smtClean="0"/>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914400" y="1600200"/>
            <a:ext cx="7772400" cy="4530725"/>
          </a:xfrm>
        </p:spPr>
        <p:txBody>
          <a:bodyPr/>
          <a:lstStyle/>
          <a:p>
            <a:endParaRPr lang="en-US" dirty="0"/>
          </a:p>
        </p:txBody>
      </p:sp>
      <p:sp>
        <p:nvSpPr>
          <p:cNvPr id="4" name="Date Placeholder 3"/>
          <p:cNvSpPr>
            <a:spLocks noGrp="1"/>
          </p:cNvSpPr>
          <p:nvPr>
            <p:ph type="dt" sz="half" idx="10"/>
          </p:nvPr>
        </p:nvSpPr>
        <p:spPr>
          <a:xfrm>
            <a:off x="914400" y="6251575"/>
            <a:ext cx="1981200" cy="457200"/>
          </a:xfrm>
        </p:spPr>
        <p:txBody>
          <a:bodyPr/>
          <a:lstStyle>
            <a:lvl1pPr>
              <a:defRPr/>
            </a:lvl1pPr>
          </a:lstStyle>
          <a:p>
            <a:endParaRPr lang="en-US" altLang="en-US" dirty="0"/>
          </a:p>
        </p:txBody>
      </p:sp>
      <p:sp>
        <p:nvSpPr>
          <p:cNvPr id="5" name="Footer Placeholder 4"/>
          <p:cNvSpPr>
            <a:spLocks noGrp="1"/>
          </p:cNvSpPr>
          <p:nvPr>
            <p:ph type="ftr" sz="quarter" idx="11"/>
          </p:nvPr>
        </p:nvSpPr>
        <p:spPr>
          <a:xfrm>
            <a:off x="3352800" y="6248400"/>
            <a:ext cx="2971800" cy="457200"/>
          </a:xfrm>
        </p:spPr>
        <p:txBody>
          <a:bodyPr/>
          <a:lstStyle>
            <a:lvl1pPr>
              <a:defRPr/>
            </a:lvl1pPr>
          </a:lstStyle>
          <a:p>
            <a:endParaRPr lang="en-US" altLang="en-US" dirty="0"/>
          </a:p>
        </p:txBody>
      </p:sp>
      <p:sp>
        <p:nvSpPr>
          <p:cNvPr id="6" name="Slide Number Placeholder 5"/>
          <p:cNvSpPr>
            <a:spLocks noGrp="1"/>
          </p:cNvSpPr>
          <p:nvPr>
            <p:ph type="sldNum" sz="quarter" idx="12"/>
          </p:nvPr>
        </p:nvSpPr>
        <p:spPr>
          <a:xfrm>
            <a:off x="6781800" y="6248400"/>
            <a:ext cx="1905000" cy="457200"/>
          </a:xfrm>
        </p:spPr>
        <p:txBody>
          <a:bodyPr/>
          <a:lstStyle>
            <a:lvl1pPr>
              <a:defRPr/>
            </a:lvl1pPr>
          </a:lstStyle>
          <a:p>
            <a:fld id="{A4FECCC2-40C1-4B1D-9082-492141709F1F}" type="slidenum">
              <a:rPr lang="en-US" altLang="en-US"/>
              <a:pPr/>
              <a:t>‹#›</a:t>
            </a:fld>
            <a:endParaRPr lang="en-US" altLang="en-US" dirty="0"/>
          </a:p>
        </p:txBody>
      </p:sp>
    </p:spTree>
    <p:extLst>
      <p:ext uri="{BB962C8B-B14F-4D97-AF65-F5344CB8AC3E}">
        <p14:creationId xmlns:p14="http://schemas.microsoft.com/office/powerpoint/2010/main" val="243653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4400" y="6251575"/>
            <a:ext cx="1981200" cy="457200"/>
          </a:xfrm>
        </p:spPr>
        <p:txBody>
          <a:bodyPr/>
          <a:lstStyle>
            <a:lvl1pPr>
              <a:defRPr/>
            </a:lvl1pPr>
          </a:lstStyle>
          <a:p>
            <a:endParaRPr lang="en-US" altLang="en-US" dirty="0"/>
          </a:p>
        </p:txBody>
      </p:sp>
      <p:sp>
        <p:nvSpPr>
          <p:cNvPr id="6" name="Footer Placeholder 5"/>
          <p:cNvSpPr>
            <a:spLocks noGrp="1"/>
          </p:cNvSpPr>
          <p:nvPr>
            <p:ph type="ftr" sz="quarter" idx="11"/>
          </p:nvPr>
        </p:nvSpPr>
        <p:spPr>
          <a:xfrm>
            <a:off x="3352800" y="6248400"/>
            <a:ext cx="2971800" cy="457200"/>
          </a:xfrm>
        </p:spPr>
        <p:txBody>
          <a:bodyPr/>
          <a:lstStyle>
            <a:lvl1pPr>
              <a:defRPr/>
            </a:lvl1pPr>
          </a:lstStyle>
          <a:p>
            <a:endParaRPr lang="en-US" altLang="en-US" dirty="0"/>
          </a:p>
        </p:txBody>
      </p:sp>
      <p:sp>
        <p:nvSpPr>
          <p:cNvPr id="7" name="Slide Number Placeholder 6"/>
          <p:cNvSpPr>
            <a:spLocks noGrp="1"/>
          </p:cNvSpPr>
          <p:nvPr>
            <p:ph type="sldNum" sz="quarter" idx="12"/>
          </p:nvPr>
        </p:nvSpPr>
        <p:spPr>
          <a:xfrm>
            <a:off x="6781800" y="6248400"/>
            <a:ext cx="1905000" cy="457200"/>
          </a:xfrm>
        </p:spPr>
        <p:txBody>
          <a:bodyPr/>
          <a:lstStyle>
            <a:lvl1pPr>
              <a:defRPr/>
            </a:lvl1pPr>
          </a:lstStyle>
          <a:p>
            <a:fld id="{4F598EA7-CF38-41DA-B9B3-BA96069E41A2}" type="slidenum">
              <a:rPr lang="en-US" altLang="en-US"/>
              <a:pPr/>
              <a:t>‹#›</a:t>
            </a:fld>
            <a:endParaRPr lang="en-US" altLang="en-US" dirty="0"/>
          </a:p>
        </p:txBody>
      </p:sp>
    </p:spTree>
    <p:extLst>
      <p:ext uri="{BB962C8B-B14F-4D97-AF65-F5344CB8AC3E}">
        <p14:creationId xmlns:p14="http://schemas.microsoft.com/office/powerpoint/2010/main" val="2277274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495800"/>
          </a:xfrm>
        </p:spPr>
        <p:txBody>
          <a:bodyPr rtlCol="0">
            <a:normAutofit/>
          </a:bodyPr>
          <a:lstStyle/>
          <a:p>
            <a:pPr lvl="0"/>
            <a:endParaRPr lang="en-US" noProof="0" dirty="0" smtClean="0"/>
          </a:p>
        </p:txBody>
      </p:sp>
      <p:sp>
        <p:nvSpPr>
          <p:cNvPr id="4" name="Date Placeholder 3"/>
          <p:cNvSpPr>
            <a:spLocks noGrp="1"/>
          </p:cNvSpPr>
          <p:nvPr>
            <p:ph type="dt" sz="half" idx="10"/>
          </p:nvPr>
        </p:nvSpPr>
        <p:spPr>
          <a:xfrm>
            <a:off x="457200" y="6248400"/>
            <a:ext cx="2133600" cy="457200"/>
          </a:xfr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248400"/>
            <a:ext cx="2895600" cy="457200"/>
          </a:xfr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a:xfrm>
            <a:off x="6553200" y="6248400"/>
            <a:ext cx="2133600" cy="457200"/>
          </a:xfrm>
        </p:spPr>
        <p:txBody>
          <a:bodyPr/>
          <a:lstStyle>
            <a:lvl1pPr>
              <a:defRPr smtClean="0"/>
            </a:lvl1pPr>
          </a:lstStyle>
          <a:p>
            <a:pPr>
              <a:defRPr/>
            </a:pPr>
            <a:fld id="{17B74FA0-3028-4CEE-A8F4-B04F3CB2AE43}" type="slidenum">
              <a:rPr lang="en-US"/>
              <a:pPr>
                <a:defRPr/>
              </a:pPr>
              <a:t>‹#›</a:t>
            </a:fld>
            <a:endParaRPr lang="en-US" dirty="0"/>
          </a:p>
        </p:txBody>
      </p:sp>
    </p:spTree>
    <p:extLst>
      <p:ext uri="{BB962C8B-B14F-4D97-AF65-F5344CB8AC3E}">
        <p14:creationId xmlns:p14="http://schemas.microsoft.com/office/powerpoint/2010/main" val="26186814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77724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14400" y="3941763"/>
            <a:ext cx="77724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4400" y="6251575"/>
            <a:ext cx="1981200" cy="457200"/>
          </a:xfrm>
        </p:spPr>
        <p:txBody>
          <a:bodyPr/>
          <a:lstStyle>
            <a:lvl1pPr>
              <a:defRPr/>
            </a:lvl1pPr>
          </a:lstStyle>
          <a:p>
            <a:endParaRPr lang="en-US" altLang="en-US" dirty="0">
              <a:solidFill>
                <a:srgbClr val="696464"/>
              </a:solidFill>
            </a:endParaRPr>
          </a:p>
        </p:txBody>
      </p:sp>
      <p:sp>
        <p:nvSpPr>
          <p:cNvPr id="6" name="Footer Placeholder 5"/>
          <p:cNvSpPr>
            <a:spLocks noGrp="1"/>
          </p:cNvSpPr>
          <p:nvPr>
            <p:ph type="ftr" sz="quarter" idx="11"/>
          </p:nvPr>
        </p:nvSpPr>
        <p:spPr>
          <a:xfrm>
            <a:off x="3352800" y="6248400"/>
            <a:ext cx="2971800" cy="457200"/>
          </a:xfrm>
        </p:spPr>
        <p:txBody>
          <a:bodyPr/>
          <a:lstStyle>
            <a:lvl1pPr>
              <a:defRPr/>
            </a:lvl1pPr>
          </a:lstStyle>
          <a:p>
            <a:endParaRPr lang="en-US" altLang="en-US" dirty="0">
              <a:solidFill>
                <a:srgbClr val="696464"/>
              </a:solidFill>
            </a:endParaRPr>
          </a:p>
        </p:txBody>
      </p:sp>
      <p:sp>
        <p:nvSpPr>
          <p:cNvPr id="7" name="Slide Number Placeholder 6"/>
          <p:cNvSpPr>
            <a:spLocks noGrp="1"/>
          </p:cNvSpPr>
          <p:nvPr>
            <p:ph type="sldNum" sz="quarter" idx="12"/>
          </p:nvPr>
        </p:nvSpPr>
        <p:spPr>
          <a:xfrm>
            <a:off x="6781800" y="6248400"/>
            <a:ext cx="1905000" cy="457200"/>
          </a:xfrm>
        </p:spPr>
        <p:txBody>
          <a:bodyPr/>
          <a:lstStyle>
            <a:lvl1pPr>
              <a:defRPr/>
            </a:lvl1pPr>
          </a:lstStyle>
          <a:p>
            <a:fld id="{55B6AE54-80BE-415A-9CAE-47B5B2622F22}" type="slidenum">
              <a:rPr lang="en-US" altLang="en-US"/>
              <a:pPr/>
              <a:t>‹#›</a:t>
            </a:fld>
            <a:endParaRPr lang="en-US" altLang="en-US" dirty="0"/>
          </a:p>
        </p:txBody>
      </p:sp>
    </p:spTree>
    <p:extLst>
      <p:ext uri="{BB962C8B-B14F-4D97-AF65-F5344CB8AC3E}">
        <p14:creationId xmlns:p14="http://schemas.microsoft.com/office/powerpoint/2010/main" val="33058087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Picture &amp; Text">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572000" y="990600"/>
            <a:ext cx="3962400" cy="457200"/>
          </a:xfrm>
          <a:prstGeom prst="rect">
            <a:avLst/>
          </a:prstGeom>
        </p:spPr>
        <p:txBody>
          <a:bodyPr anchor="b"/>
          <a:lstStyle>
            <a:lvl1pPr algn="l">
              <a:defRPr sz="1600" b="1" i="0">
                <a:solidFill>
                  <a:srgbClr val="B5191A"/>
                </a:solidFill>
                <a:latin typeface="Helvetica Neue"/>
                <a:cs typeface="Helvetica Neue"/>
              </a:defRPr>
            </a:lvl1pPr>
          </a:lstStyle>
          <a:p>
            <a:r>
              <a:rPr lang="en-US" dirty="0" smtClean="0"/>
              <a:t>Click to add Headline</a:t>
            </a:r>
            <a:endParaRPr lang="en-US" dirty="0"/>
          </a:p>
        </p:txBody>
      </p:sp>
      <p:sp>
        <p:nvSpPr>
          <p:cNvPr id="10" name="Text Placeholder 3"/>
          <p:cNvSpPr>
            <a:spLocks noGrp="1"/>
          </p:cNvSpPr>
          <p:nvPr>
            <p:ph type="body" sz="half" idx="2" hasCustomPrompt="1"/>
          </p:nvPr>
        </p:nvSpPr>
        <p:spPr>
          <a:xfrm>
            <a:off x="4572000" y="1524002"/>
            <a:ext cx="3962400" cy="4419601"/>
          </a:xfrm>
          <a:prstGeom prst="rect">
            <a:avLst/>
          </a:prstGeom>
        </p:spPr>
        <p:txBody>
          <a:bodyPr>
            <a:normAutofit/>
          </a:bodyPr>
          <a:lstStyle>
            <a:lvl1pPr marL="0" indent="0">
              <a:lnSpc>
                <a:spcPct val="150000"/>
              </a:lnSpc>
              <a:spcBef>
                <a:spcPts val="0"/>
              </a:spcBef>
              <a:buNone/>
              <a:defRPr sz="1200" b="0" i="0">
                <a:latin typeface="Helvetica Neue"/>
                <a:cs typeface="Helvetica Neue"/>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add text</a:t>
            </a:r>
          </a:p>
        </p:txBody>
      </p:sp>
      <p:sp>
        <p:nvSpPr>
          <p:cNvPr id="11" name="Picture Placeholder 2"/>
          <p:cNvSpPr>
            <a:spLocks noGrp="1"/>
          </p:cNvSpPr>
          <p:nvPr>
            <p:ph type="pic" idx="12"/>
          </p:nvPr>
        </p:nvSpPr>
        <p:spPr>
          <a:xfrm>
            <a:off x="609600" y="1447801"/>
            <a:ext cx="3886200" cy="4495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cxnSp>
        <p:nvCxnSpPr>
          <p:cNvPr id="12" name="Straight Connector 11"/>
          <p:cNvCxnSpPr/>
          <p:nvPr userDrawn="1"/>
        </p:nvCxnSpPr>
        <p:spPr>
          <a:xfrm rot="10800000">
            <a:off x="4648200" y="1446214"/>
            <a:ext cx="3886200" cy="1588"/>
          </a:xfrm>
          <a:prstGeom prst="line">
            <a:avLst/>
          </a:prstGeom>
        </p:spPr>
        <p:style>
          <a:lnRef idx="1">
            <a:schemeClr val="accent2"/>
          </a:lnRef>
          <a:fillRef idx="0">
            <a:schemeClr val="accent2"/>
          </a:fillRef>
          <a:effectRef idx="0">
            <a:schemeClr val="accent2"/>
          </a:effectRef>
          <a:fontRef idx="minor">
            <a:schemeClr val="tx1"/>
          </a:fontRef>
        </p:style>
      </p:cxnSp>
      <p:sp>
        <p:nvSpPr>
          <p:cNvPr id="13" name="Text Placeholder 3"/>
          <p:cNvSpPr>
            <a:spLocks noGrp="1"/>
          </p:cNvSpPr>
          <p:nvPr>
            <p:ph type="body" sz="half" idx="11" hasCustomPrompt="1"/>
          </p:nvPr>
        </p:nvSpPr>
        <p:spPr>
          <a:xfrm>
            <a:off x="2362200" y="152402"/>
            <a:ext cx="6172200" cy="838199"/>
          </a:xfrm>
          <a:prstGeom prst="rect">
            <a:avLst/>
          </a:prstGeom>
        </p:spPr>
        <p:txBody>
          <a:bodyPr anchor="b">
            <a:normAutofit/>
          </a:bodyPr>
          <a:lstStyle>
            <a:lvl1pPr marL="0" indent="0">
              <a:buNone/>
              <a:defRPr sz="2200" b="0" i="0">
                <a:solidFill>
                  <a:srgbClr val="AD0000"/>
                </a:solidFill>
                <a:latin typeface="HelveticaNeueLT Std Med Cn"/>
                <a:cs typeface="HelveticaNeueLT Std Med Cn"/>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add Presentation Title</a:t>
            </a:r>
          </a:p>
        </p:txBody>
      </p:sp>
    </p:spTree>
    <p:extLst>
      <p:ext uri="{BB962C8B-B14F-4D97-AF65-F5344CB8AC3E}">
        <p14:creationId xmlns:p14="http://schemas.microsoft.com/office/powerpoint/2010/main" val="321605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endParaRPr lang="en-US" altLang="en-US" dirty="0"/>
          </a:p>
        </p:txBody>
      </p:sp>
      <p:sp>
        <p:nvSpPr>
          <p:cNvPr id="5" name="Footer Placeholder 4"/>
          <p:cNvSpPr>
            <a:spLocks noGrp="1"/>
          </p:cNvSpPr>
          <p:nvPr>
            <p:ph type="ftr" sz="quarter" idx="11"/>
          </p:nvPr>
        </p:nvSpPr>
        <p:spPr/>
        <p:txBody>
          <a:bodyPr/>
          <a:lstStyle/>
          <a:p>
            <a:endParaRPr lang="en-US" altLang="en-US" dirty="0"/>
          </a:p>
        </p:txBody>
      </p:sp>
      <p:sp>
        <p:nvSpPr>
          <p:cNvPr id="6" name="Slide Number Placeholder 5"/>
          <p:cNvSpPr>
            <a:spLocks noGrp="1"/>
          </p:cNvSpPr>
          <p:nvPr>
            <p:ph type="sldNum" sz="quarter" idx="12"/>
          </p:nvPr>
        </p:nvSpPr>
        <p:spPr/>
        <p:txBody>
          <a:bodyPr/>
          <a:lstStyle/>
          <a:p>
            <a:fld id="{5AF16057-2777-45C2-8CB6-C64BA6282E89}" type="slidenum">
              <a:rPr lang="en-US" altLang="en-US" smtClean="0"/>
              <a:pPr/>
              <a:t>‹#›</a:t>
            </a:fld>
            <a:endParaRPr lang="en-US" alt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lt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alt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40FFA13F-4BBA-4916-9DED-EBBFAE9E9361}" type="slidenum">
              <a:rPr lang="en-US" altLang="en-US" smtClean="0"/>
              <a:pPr/>
              <a:t>‹#›</a:t>
            </a:fld>
            <a:endParaRPr lang="en-US"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ltLang="en-US" dirty="0"/>
          </a:p>
        </p:txBody>
      </p:sp>
      <p:sp>
        <p:nvSpPr>
          <p:cNvPr id="6" name="Footer Placeholder 5"/>
          <p:cNvSpPr>
            <a:spLocks noGrp="1"/>
          </p:cNvSpPr>
          <p:nvPr>
            <p:ph type="ftr" sz="quarter" idx="11"/>
          </p:nvPr>
        </p:nvSpPr>
        <p:spPr/>
        <p:txBody>
          <a:bodyPr/>
          <a:lstStyle/>
          <a:p>
            <a:endParaRPr lang="en-US" altLang="en-US" dirty="0"/>
          </a:p>
        </p:txBody>
      </p:sp>
      <p:sp>
        <p:nvSpPr>
          <p:cNvPr id="7" name="Slide Number Placeholder 6"/>
          <p:cNvSpPr>
            <a:spLocks noGrp="1"/>
          </p:cNvSpPr>
          <p:nvPr>
            <p:ph type="sldNum" sz="quarter" idx="12"/>
          </p:nvPr>
        </p:nvSpPr>
        <p:spPr/>
        <p:txBody>
          <a:bodyPr/>
          <a:lstStyle/>
          <a:p>
            <a:fld id="{2A36B871-80DB-469A-9A2A-48CD1AD9083D}" type="slidenum">
              <a:rPr lang="en-US" altLang="en-US" smtClean="0"/>
              <a:pPr/>
              <a:t>‹#›</a:t>
            </a:fld>
            <a:endParaRPr lang="en-US" alt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endParaRPr lang="en-US" altLang="en-US" dirty="0"/>
          </a:p>
        </p:txBody>
      </p:sp>
      <p:sp>
        <p:nvSpPr>
          <p:cNvPr id="8" name="Footer Placeholder 7"/>
          <p:cNvSpPr>
            <a:spLocks noGrp="1"/>
          </p:cNvSpPr>
          <p:nvPr>
            <p:ph type="ftr" sz="quarter" idx="11"/>
          </p:nvPr>
        </p:nvSpPr>
        <p:spPr/>
        <p:txBody>
          <a:bodyPr/>
          <a:lstStyle/>
          <a:p>
            <a:endParaRPr lang="en-US" altLang="en-US" dirty="0"/>
          </a:p>
        </p:txBody>
      </p:sp>
      <p:sp>
        <p:nvSpPr>
          <p:cNvPr id="9" name="Slide Number Placeholder 8"/>
          <p:cNvSpPr>
            <a:spLocks noGrp="1"/>
          </p:cNvSpPr>
          <p:nvPr>
            <p:ph type="sldNum" sz="quarter" idx="12"/>
          </p:nvPr>
        </p:nvSpPr>
        <p:spPr/>
        <p:txBody>
          <a:bodyPr/>
          <a:lstStyle/>
          <a:p>
            <a:fld id="{87266EF4-7178-4987-8833-2DD2C70ABAB6}" type="slidenum">
              <a:rPr lang="en-US" altLang="en-US" smtClean="0"/>
              <a:pPr/>
              <a:t>‹#›</a:t>
            </a:fld>
            <a:endParaRPr lang="en-US" alt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ltLang="en-US" dirty="0"/>
          </a:p>
        </p:txBody>
      </p:sp>
      <p:sp>
        <p:nvSpPr>
          <p:cNvPr id="4" name="Footer Placeholder 3"/>
          <p:cNvSpPr>
            <a:spLocks noGrp="1"/>
          </p:cNvSpPr>
          <p:nvPr>
            <p:ph type="ftr" sz="quarter" idx="11"/>
          </p:nvPr>
        </p:nvSpPr>
        <p:spPr/>
        <p:txBody>
          <a:bodyPr/>
          <a:lstStyle/>
          <a:p>
            <a:endParaRPr lang="en-US" altLang="en-US" dirty="0"/>
          </a:p>
        </p:txBody>
      </p:sp>
      <p:sp>
        <p:nvSpPr>
          <p:cNvPr id="5" name="Slide Number Placeholder 4"/>
          <p:cNvSpPr>
            <a:spLocks noGrp="1"/>
          </p:cNvSpPr>
          <p:nvPr>
            <p:ph type="sldNum" sz="quarter" idx="12"/>
          </p:nvPr>
        </p:nvSpPr>
        <p:spPr/>
        <p:txBody>
          <a:bodyPr/>
          <a:lstStyle/>
          <a:p>
            <a:fld id="{3EB7CD91-83A7-4119-9DE4-E0B2712EB537}" type="slidenum">
              <a:rPr lang="en-US" altLang="en-US" smtClean="0"/>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dirty="0"/>
          </a:p>
        </p:txBody>
      </p:sp>
      <p:sp>
        <p:nvSpPr>
          <p:cNvPr id="3" name="Footer Placeholder 2"/>
          <p:cNvSpPr>
            <a:spLocks noGrp="1"/>
          </p:cNvSpPr>
          <p:nvPr>
            <p:ph type="ftr" sz="quarter" idx="11"/>
          </p:nvPr>
        </p:nvSpPr>
        <p:spPr/>
        <p:txBody>
          <a:bodyPr/>
          <a:lstStyle/>
          <a:p>
            <a:endParaRPr lang="en-US" altLang="en-US" dirty="0"/>
          </a:p>
        </p:txBody>
      </p:sp>
      <p:sp>
        <p:nvSpPr>
          <p:cNvPr id="4" name="Slide Number Placeholder 3"/>
          <p:cNvSpPr>
            <a:spLocks noGrp="1"/>
          </p:cNvSpPr>
          <p:nvPr>
            <p:ph type="sldNum" sz="quarter" idx="12"/>
          </p:nvPr>
        </p:nvSpPr>
        <p:spPr/>
        <p:txBody>
          <a:bodyPr/>
          <a:lstStyle/>
          <a:p>
            <a:fld id="{F10B508E-FD63-4C70-B8C1-9D4EFFBD1C8B}" type="slidenum">
              <a:rPr lang="en-US" altLang="en-US" smtClean="0"/>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ltLang="en-US" dirty="0"/>
          </a:p>
        </p:txBody>
      </p:sp>
      <p:sp>
        <p:nvSpPr>
          <p:cNvPr id="6" name="Footer Placeholder 5"/>
          <p:cNvSpPr>
            <a:spLocks noGrp="1"/>
          </p:cNvSpPr>
          <p:nvPr>
            <p:ph type="ftr" sz="quarter" idx="11"/>
          </p:nvPr>
        </p:nvSpPr>
        <p:spPr/>
        <p:txBody>
          <a:bodyPr/>
          <a:lstStyle/>
          <a:p>
            <a:endParaRPr lang="en-US" altLang="en-US" dirty="0"/>
          </a:p>
        </p:txBody>
      </p:sp>
      <p:sp>
        <p:nvSpPr>
          <p:cNvPr id="7" name="Slide Number Placeholder 6"/>
          <p:cNvSpPr>
            <a:spLocks noGrp="1"/>
          </p:cNvSpPr>
          <p:nvPr>
            <p:ph type="sldNum" sz="quarter" idx="12"/>
          </p:nvPr>
        </p:nvSpPr>
        <p:spPr/>
        <p:txBody>
          <a:bodyPr/>
          <a:lstStyle/>
          <a:p>
            <a:fld id="{AE67FF7D-6DCC-4776-9A5F-D90AB6E28B71}" type="slidenum">
              <a:rPr lang="en-US" altLang="en-US" smtClean="0"/>
              <a:pPr/>
              <a:t>‹#›</a:t>
            </a:fld>
            <a:endParaRPr lang="en-US" alt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lt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altLang="en-US" dirty="0"/>
          </a:p>
        </p:txBody>
      </p:sp>
      <p:sp>
        <p:nvSpPr>
          <p:cNvPr id="7" name="Slide Number Placeholder 6"/>
          <p:cNvSpPr>
            <a:spLocks noGrp="1"/>
          </p:cNvSpPr>
          <p:nvPr>
            <p:ph type="sldNum" sz="quarter" idx="12"/>
          </p:nvPr>
        </p:nvSpPr>
        <p:spPr>
          <a:xfrm>
            <a:off x="146304" y="6208776"/>
            <a:ext cx="457200" cy="457200"/>
          </a:xfrm>
        </p:spPr>
        <p:txBody>
          <a:bodyPr/>
          <a:lstStyle/>
          <a:p>
            <a:fld id="{6645289B-5EFB-47AE-B8D9-E194F2EFBCDE}" type="slidenum">
              <a:rPr lang="en-US" altLang="en-US" smtClean="0"/>
              <a:pPr/>
              <a:t>‹#›</a:t>
            </a:fld>
            <a:endParaRPr lang="en-US" alt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n-US" alt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lt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099BDB1-EF0D-4FD2-817B-84B3D41CB72B}"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34" r:id="rId14"/>
    <p:sldLayoutId id="2147483738" r:id="rId15"/>
    <p:sldLayoutId id="2147483739" r:id="rId16"/>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hyperlink" Target="http://louisville.edu/oapa/substantive-change" TargetMode="Externa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6.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dirty="0" smtClean="0"/>
          </a:p>
          <a:p>
            <a:r>
              <a:rPr lang="en-US" sz="2800" b="1" dirty="0" smtClean="0">
                <a:solidFill>
                  <a:schemeClr val="bg1">
                    <a:lumMod val="50000"/>
                  </a:schemeClr>
                </a:solidFill>
                <a:latin typeface="Franklin Gothic Book" panose="020B0503020102020204" pitchFamily="34" charset="0"/>
              </a:rPr>
              <a:t>October 14, 2014</a:t>
            </a:r>
            <a:endParaRPr lang="en-US" sz="2800" b="1" dirty="0">
              <a:solidFill>
                <a:schemeClr val="bg1">
                  <a:lumMod val="50000"/>
                </a:schemeClr>
              </a:solidFill>
              <a:latin typeface="Franklin Gothic Book" panose="020B0503020102020204" pitchFamily="34" charset="0"/>
            </a:endParaRPr>
          </a:p>
        </p:txBody>
      </p:sp>
      <p:sp>
        <p:nvSpPr>
          <p:cNvPr id="2050" name="Rectangle 2"/>
          <p:cNvSpPr>
            <a:spLocks noGrp="1" noChangeArrowheads="1"/>
          </p:cNvSpPr>
          <p:nvPr>
            <p:ph type="ctrTitle"/>
          </p:nvPr>
        </p:nvSpPr>
        <p:spPr/>
        <p:txBody>
          <a:bodyPr/>
          <a:lstStyle/>
          <a:p>
            <a:r>
              <a:rPr lang="en-US" altLang="en-US" dirty="0"/>
              <a:t>Reaffirmation of Accreditation </a:t>
            </a:r>
            <a:r>
              <a:rPr lang="en-US" altLang="en-US" dirty="0" smtClean="0"/>
              <a:t>@ UofL</a:t>
            </a:r>
            <a:endParaRPr lang="en-US"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a:xfrm>
            <a:off x="914400" y="274638"/>
            <a:ext cx="7772400" cy="868362"/>
          </a:xfrm>
        </p:spPr>
        <p:txBody>
          <a:bodyPr>
            <a:normAutofit/>
          </a:bodyPr>
          <a:lstStyle/>
          <a:p>
            <a:pPr algn="ctr"/>
            <a:r>
              <a:rPr lang="en-US" altLang="en-US" dirty="0"/>
              <a:t>Faculty </a:t>
            </a:r>
            <a:r>
              <a:rPr lang="en-US" altLang="en-US" dirty="0" smtClean="0"/>
              <a:t>Credentials Roster</a:t>
            </a:r>
            <a:endParaRPr lang="en-US" altLang="en-US" dirty="0"/>
          </a:p>
        </p:txBody>
      </p:sp>
      <p:graphicFrame>
        <p:nvGraphicFramePr>
          <p:cNvPr id="63536" name="Group 48"/>
          <p:cNvGraphicFramePr>
            <a:graphicFrameLocks noGrp="1"/>
          </p:cNvGraphicFramePr>
          <p:nvPr>
            <p:ph sz="quarter" idx="1"/>
            <p:extLst>
              <p:ext uri="{D42A27DB-BD31-4B8C-83A1-F6EECF244321}">
                <p14:modId xmlns:p14="http://schemas.microsoft.com/office/powerpoint/2010/main" val="829854167"/>
              </p:ext>
            </p:extLst>
          </p:nvPr>
        </p:nvGraphicFramePr>
        <p:xfrm>
          <a:off x="906309" y="1524000"/>
          <a:ext cx="7772400" cy="2881313"/>
        </p:xfrm>
        <a:graphic>
          <a:graphicData uri="http://schemas.openxmlformats.org/drawingml/2006/table">
            <a:tbl>
              <a:tblPr/>
              <a:tblGrid>
                <a:gridCol w="1143000"/>
                <a:gridCol w="1965325"/>
                <a:gridCol w="1555750"/>
                <a:gridCol w="1355725"/>
                <a:gridCol w="1752600"/>
              </a:tblGrid>
              <a:tr h="180975">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2400" b="0" i="0" u="none" strike="noStrike" cap="none" normalizeH="0" baseline="0" dirty="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2400" b="0" i="0" u="none" strike="noStrike" cap="none" normalizeH="0" baseline="0" dirty="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2400" b="0" i="0" u="none" strike="noStrike" cap="none" normalizeH="0" baseline="0" dirty="0" smtClean="0">
                          <a:ln>
                            <a:noFill/>
                          </a:ln>
                          <a:solidFill>
                            <a:schemeClr val="tx1"/>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2400" b="0" i="0" u="none" strike="noStrike" cap="none" normalizeH="0" baseline="0" dirty="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2400" b="0" i="0" u="none" strike="noStrike" cap="none" normalizeH="0" baseline="0" dirty="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2000" b="0" i="0" u="none" strike="noStrike" cap="none" normalizeH="0" baseline="0" dirty="0" smtClean="0">
                          <a:ln>
                            <a:noFill/>
                          </a:ln>
                          <a:solidFill>
                            <a:schemeClr val="tx1"/>
                          </a:solidFill>
                          <a:effectLst/>
                          <a:latin typeface="Arial"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1800" b="0" i="0" u="none" strike="noStrike" cap="none" normalizeH="0" baseline="0" dirty="0" smtClean="0">
                          <a:ln>
                            <a:noFill/>
                          </a:ln>
                          <a:solidFill>
                            <a:schemeClr val="tx1"/>
                          </a:solidFill>
                          <a:effectLst/>
                          <a:latin typeface="Arial" charset="0"/>
                        </a:rPr>
                        <a:t>Courses Taught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1800" b="0" i="0" u="none" strike="noStrike" cap="none" normalizeH="0" baseline="0" dirty="0" smtClean="0">
                          <a:ln>
                            <a:noFill/>
                          </a:ln>
                          <a:solidFill>
                            <a:schemeClr val="tx1"/>
                          </a:solidFill>
                          <a:effectLst/>
                          <a:latin typeface="Arial" charset="0"/>
                        </a:rPr>
                        <a:t>Course Description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1800" b="0" i="0" u="none" strike="noStrike" cap="none" normalizeH="0" baseline="0" dirty="0" smtClean="0">
                          <a:ln>
                            <a:noFill/>
                          </a:ln>
                          <a:solidFill>
                            <a:schemeClr val="tx1"/>
                          </a:solidFill>
                          <a:effectLst/>
                          <a:latin typeface="Arial" charset="0"/>
                        </a:rPr>
                        <a:t>Academic Degrees Earned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altLang="en-US" sz="1800" b="0" i="0" u="none" strike="noStrike" cap="none" normalizeH="0" baseline="0" dirty="0" smtClean="0">
                          <a:ln>
                            <a:noFill/>
                          </a:ln>
                          <a:solidFill>
                            <a:schemeClr val="tx1"/>
                          </a:solidFill>
                          <a:effectLst/>
                          <a:latin typeface="Arial" charset="0"/>
                        </a:rPr>
                        <a:t>Other Qualifications/ Experiences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9713">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altLang="en-US" sz="24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alt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alt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alt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defRPr>
                      </a:lvl1pPr>
                      <a:lvl2pPr>
                        <a:spcBef>
                          <a:spcPct val="20000"/>
                        </a:spcBef>
                        <a:buClr>
                          <a:schemeClr val="accent1"/>
                        </a:buClr>
                        <a:buSzPct val="75000"/>
                        <a:buFont typeface="Wingdings" pitchFamily="2" charset="2"/>
                        <a:defRPr sz="2200">
                          <a:solidFill>
                            <a:schemeClr val="tx1"/>
                          </a:solidFill>
                          <a:latin typeface="Arial" charset="0"/>
                        </a:defRPr>
                      </a:lvl2pPr>
                      <a:lvl3pPr>
                        <a:spcBef>
                          <a:spcPct val="20000"/>
                        </a:spcBef>
                        <a:buClr>
                          <a:schemeClr val="folHlink"/>
                        </a:buClr>
                        <a:buSzPct val="55000"/>
                        <a:buFont typeface="Wingdings" pitchFamily="2" charset="2"/>
                        <a:defRPr sz="2100">
                          <a:solidFill>
                            <a:schemeClr val="tx1"/>
                          </a:solidFill>
                          <a:latin typeface="Arial" charset="0"/>
                        </a:defRPr>
                      </a:lvl3pPr>
                      <a:lvl4pPr>
                        <a:spcBef>
                          <a:spcPct val="20000"/>
                        </a:spcBef>
                        <a:buClr>
                          <a:schemeClr val="accent1"/>
                        </a:buClr>
                        <a:buFont typeface="Wingdings" pitchFamily="2" charset="2"/>
                        <a:defRPr>
                          <a:solidFill>
                            <a:schemeClr val="tx1"/>
                          </a:solidFill>
                          <a:latin typeface="Arial" charset="0"/>
                        </a:defRPr>
                      </a:lvl4pPr>
                      <a:lvl5pPr>
                        <a:spcBef>
                          <a:spcPct val="20000"/>
                        </a:spcBef>
                        <a:buClr>
                          <a:schemeClr val="accent1"/>
                        </a:buClr>
                        <a:buFont typeface="Wingdings" pitchFamily="2" charset="2"/>
                        <a:defRPr>
                          <a:solidFill>
                            <a:schemeClr val="tx1"/>
                          </a:solidFill>
                          <a:latin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alt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 name="TextBox 1"/>
          <p:cNvSpPr txBox="1"/>
          <p:nvPr/>
        </p:nvSpPr>
        <p:spPr>
          <a:xfrm>
            <a:off x="533400" y="4724400"/>
            <a:ext cx="8458200" cy="1569660"/>
          </a:xfrm>
          <a:prstGeom prst="rect">
            <a:avLst/>
          </a:prstGeom>
          <a:noFill/>
        </p:spPr>
        <p:txBody>
          <a:bodyPr wrap="square" rtlCol="0">
            <a:spAutoFit/>
          </a:bodyPr>
          <a:lstStyle/>
          <a:p>
            <a:r>
              <a:rPr lang="en-US" sz="1600" dirty="0" smtClean="0"/>
              <a:t>Faculty roster must be completed for a full academic year (2014-15/2015-16)</a:t>
            </a:r>
          </a:p>
          <a:p>
            <a:r>
              <a:rPr lang="en-US" sz="1600" dirty="0" smtClean="0"/>
              <a:t>Data will be derived from PeopleSoft and reviewed for accuracy when preparing the roster.</a:t>
            </a:r>
          </a:p>
          <a:p>
            <a:r>
              <a:rPr lang="en-US" sz="1600" dirty="0" smtClean="0"/>
              <a:t>Primary components of the roster – faculty transcripts, course syllabi and instructor justifications.</a:t>
            </a:r>
          </a:p>
          <a:p>
            <a:r>
              <a:rPr lang="en-US" sz="1600" dirty="0" smtClean="0"/>
              <a:t>Personnel files maintained by the university must support information listed in faculty credentials roster.</a:t>
            </a:r>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533400"/>
            <a:ext cx="8382000" cy="685800"/>
          </a:xfrm>
        </p:spPr>
        <p:txBody>
          <a:bodyPr anchor="ctr">
            <a:normAutofit fontScale="90000"/>
          </a:bodyPr>
          <a:lstStyle/>
          <a:p>
            <a:pPr algn="ctr"/>
            <a:r>
              <a:rPr lang="en-US" sz="2800" dirty="0" smtClean="0"/>
              <a:t/>
            </a:r>
            <a:br>
              <a:rPr lang="en-US" sz="2800" dirty="0" smtClean="0"/>
            </a:br>
            <a:r>
              <a:rPr lang="en-US" sz="3600" dirty="0"/>
              <a:t/>
            </a:r>
            <a:br>
              <a:rPr lang="en-US" sz="3600" dirty="0"/>
            </a:br>
            <a:r>
              <a:rPr lang="en-US" sz="3600" dirty="0" smtClean="0"/>
              <a:t/>
            </a:r>
            <a:br>
              <a:rPr lang="en-US" sz="3600" dirty="0" smtClean="0"/>
            </a:br>
            <a:r>
              <a:rPr lang="en-US" sz="3600" dirty="0" smtClean="0"/>
              <a:t>Consortial</a:t>
            </a:r>
            <a:r>
              <a:rPr lang="en-US" sz="3600" dirty="0" smtClean="0"/>
              <a:t> Agreements</a:t>
            </a:r>
            <a:r>
              <a:rPr lang="en-US" sz="3600" dirty="0"/>
              <a:t/>
            </a:r>
            <a:br>
              <a:rPr lang="en-US" sz="3600" dirty="0"/>
            </a:br>
            <a:r>
              <a:rPr lang="en-US" sz="3600" dirty="0" smtClean="0"/>
              <a:t/>
            </a:r>
            <a:br>
              <a:rPr lang="en-US" sz="3600" dirty="0" smtClean="0"/>
            </a:br>
            <a:endParaRPr lang="en-US" sz="3600" dirty="0"/>
          </a:p>
        </p:txBody>
      </p:sp>
      <p:graphicFrame>
        <p:nvGraphicFramePr>
          <p:cNvPr id="6" name="SmartArt Placeholder 5"/>
          <p:cNvGraphicFramePr>
            <a:graphicFrameLocks noGrp="1"/>
          </p:cNvGraphicFramePr>
          <p:nvPr>
            <p:ph type="dgm" idx="1"/>
            <p:extLst>
              <p:ext uri="{D42A27DB-BD31-4B8C-83A1-F6EECF244321}">
                <p14:modId xmlns:p14="http://schemas.microsoft.com/office/powerpoint/2010/main" val="3812845340"/>
              </p:ext>
            </p:extLst>
          </p:nvPr>
        </p:nvGraphicFramePr>
        <p:xfrm>
          <a:off x="609600" y="1600200"/>
          <a:ext cx="7772399" cy="3733799"/>
        </p:xfrm>
        <a:graphic>
          <a:graphicData uri="http://schemas.openxmlformats.org/drawingml/2006/table">
            <a:tbl>
              <a:tblPr firstRow="1" bandRow="1">
                <a:effectLst/>
                <a:tableStyleId>{5C22544A-7EE6-4342-B048-85BDC9FD1C3A}</a:tableStyleId>
              </a:tblPr>
              <a:tblGrid>
                <a:gridCol w="1470454"/>
                <a:gridCol w="6301945"/>
              </a:tblGrid>
              <a:tr h="2133599">
                <a:tc>
                  <a:txBody>
                    <a:bodyPr/>
                    <a:lstStyle/>
                    <a:p>
                      <a:r>
                        <a:rPr lang="en-US" b="0" dirty="0" smtClean="0">
                          <a:solidFill>
                            <a:schemeClr val="tx1"/>
                          </a:solidFill>
                        </a:rPr>
                        <a:t>3.4.7</a:t>
                      </a:r>
                      <a:endParaRPr lang="en-US" b="0" dirty="0">
                        <a:solidFill>
                          <a:schemeClr val="tx1"/>
                        </a:solidFill>
                      </a:endParaRPr>
                    </a:p>
                  </a:txBody>
                  <a:tcPr/>
                </a:tc>
                <a:tc>
                  <a:txBody>
                    <a:bodyPr/>
                    <a:lstStyle/>
                    <a:p>
                      <a:r>
                        <a:rPr lang="en-US" b="0" dirty="0" smtClean="0">
                          <a:solidFill>
                            <a:schemeClr val="tx1"/>
                          </a:solidFill>
                          <a:latin typeface="+mn-lt"/>
                        </a:rPr>
                        <a:t>Consortial</a:t>
                      </a:r>
                      <a:r>
                        <a:rPr lang="en-US" b="0" baseline="0" dirty="0" smtClean="0">
                          <a:solidFill>
                            <a:schemeClr val="tx1"/>
                          </a:solidFill>
                          <a:latin typeface="+mn-lt"/>
                        </a:rPr>
                        <a:t> relationships/contractual agreements - </a:t>
                      </a:r>
                      <a:r>
                        <a:rPr lang="en-US" b="0" dirty="0" smtClean="0">
                          <a:solidFill>
                            <a:schemeClr val="tx1"/>
                          </a:solidFill>
                          <a:effectLst/>
                          <a:latin typeface="+mn-lt"/>
                        </a:rPr>
                        <a:t>An institution is responsible for ensuring the quality of all course work offered through consortial relationships or contractual agreements and included on its students’ transcripts as credit earned from the institution</a:t>
                      </a:r>
                      <a:r>
                        <a:rPr lang="en-US" b="0" baseline="0" dirty="0" smtClean="0">
                          <a:solidFill>
                            <a:schemeClr val="tx1"/>
                          </a:solidFill>
                          <a:effectLst/>
                          <a:latin typeface="+mn-lt"/>
                        </a:rPr>
                        <a:t> (i.e joint degrees – UL/UK Executive MBA, articulation agreements – Ultra, consortial agreements – Metroversity, Metropolitian College). </a:t>
                      </a:r>
                      <a:endParaRPr lang="en-US" b="0" dirty="0">
                        <a:solidFill>
                          <a:schemeClr val="tx1"/>
                        </a:solidFill>
                      </a:endParaRPr>
                    </a:p>
                  </a:txBody>
                  <a:tcPr/>
                </a:tc>
              </a:tr>
              <a:tr h="1600200">
                <a:tc>
                  <a:txBody>
                    <a:bodyPr/>
                    <a:lstStyle/>
                    <a:p>
                      <a:r>
                        <a:rPr lang="en-US" b="0" dirty="0" smtClean="0">
                          <a:solidFill>
                            <a:schemeClr val="tx1"/>
                          </a:solidFill>
                        </a:rPr>
                        <a:t>3.13.2</a:t>
                      </a:r>
                      <a:endParaRPr lang="en-US" b="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Collaborative Academic Arrangements: Policy and Procedures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(new standard since 2007) - The institution should provide evidence that it has reported to the Commission all collaborative academic arrangements and signed final copies of the agreements (i.e. MPH Program in Pakistan).</a:t>
                      </a:r>
                      <a:endParaRPr lang="en-US" b="0" dirty="0" smtClean="0">
                        <a:solidFill>
                          <a:schemeClr val="tx1"/>
                        </a:solidFill>
                      </a:endParaRPr>
                    </a:p>
                  </a:txBody>
                  <a:tcPr/>
                </a:tc>
              </a:tr>
            </a:tbl>
          </a:graphicData>
        </a:graphic>
      </p:graphicFrame>
    </p:spTree>
    <p:extLst>
      <p:ext uri="{BB962C8B-B14F-4D97-AF65-F5344CB8AC3E}">
        <p14:creationId xmlns:p14="http://schemas.microsoft.com/office/powerpoint/2010/main" val="36309715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609600"/>
            <a:ext cx="8382000" cy="533400"/>
          </a:xfrm>
        </p:spPr>
        <p:txBody>
          <a:bodyPr anchor="ctr">
            <a:normAutofit fontScale="90000"/>
          </a:bodyPr>
          <a:lstStyle/>
          <a:p>
            <a:pPr algn="ctr"/>
            <a:r>
              <a:rPr lang="en-US" sz="2800" dirty="0" smtClean="0"/>
              <a:t/>
            </a:r>
            <a:br>
              <a:rPr lang="en-US" sz="2800" dirty="0" smtClean="0"/>
            </a:br>
            <a:r>
              <a:rPr lang="en-US" sz="3600" dirty="0"/>
              <a:t/>
            </a:r>
            <a:br>
              <a:rPr lang="en-US" sz="3600" dirty="0"/>
            </a:br>
            <a:r>
              <a:rPr lang="en-US" sz="3600" dirty="0" smtClean="0"/>
              <a:t/>
            </a:r>
            <a:br>
              <a:rPr lang="en-US" sz="3600" dirty="0" smtClean="0"/>
            </a:br>
            <a:r>
              <a:rPr lang="en-US" sz="3600" dirty="0" smtClean="0"/>
              <a:t>Substantive </a:t>
            </a:r>
            <a:r>
              <a:rPr lang="en-US" sz="3600" dirty="0"/>
              <a:t>Changes</a:t>
            </a:r>
            <a:br>
              <a:rPr lang="en-US" sz="3600" dirty="0"/>
            </a:br>
            <a:r>
              <a:rPr lang="en-US" sz="3600" dirty="0" smtClean="0"/>
              <a:t/>
            </a:r>
            <a:br>
              <a:rPr lang="en-US" sz="3600" dirty="0" smtClean="0"/>
            </a:br>
            <a:endParaRPr lang="en-US" sz="3600" dirty="0"/>
          </a:p>
        </p:txBody>
      </p:sp>
      <p:graphicFrame>
        <p:nvGraphicFramePr>
          <p:cNvPr id="6" name="SmartArt Placeholder 5"/>
          <p:cNvGraphicFramePr>
            <a:graphicFrameLocks noGrp="1"/>
          </p:cNvGraphicFramePr>
          <p:nvPr>
            <p:ph type="dgm" idx="1"/>
            <p:extLst>
              <p:ext uri="{D42A27DB-BD31-4B8C-83A1-F6EECF244321}">
                <p14:modId xmlns:p14="http://schemas.microsoft.com/office/powerpoint/2010/main" val="303807399"/>
              </p:ext>
            </p:extLst>
          </p:nvPr>
        </p:nvGraphicFramePr>
        <p:xfrm>
          <a:off x="609600" y="1600200"/>
          <a:ext cx="7772399" cy="4671527"/>
        </p:xfrm>
        <a:graphic>
          <a:graphicData uri="http://schemas.openxmlformats.org/drawingml/2006/table">
            <a:tbl>
              <a:tblPr firstRow="1" bandRow="1">
                <a:effectLst/>
                <a:tableStyleId>{5C22544A-7EE6-4342-B048-85BDC9FD1C3A}</a:tableStyleId>
              </a:tblPr>
              <a:tblGrid>
                <a:gridCol w="1470454"/>
                <a:gridCol w="6301945"/>
              </a:tblGrid>
              <a:tr h="1562567">
                <a:tc>
                  <a:txBody>
                    <a:bodyPr/>
                    <a:lstStyle/>
                    <a:p>
                      <a:r>
                        <a:rPr lang="en-US" b="0" dirty="0" smtClean="0">
                          <a:solidFill>
                            <a:schemeClr val="tx1"/>
                          </a:solidFill>
                        </a:rPr>
                        <a:t>3.12</a:t>
                      </a:r>
                      <a:endParaRPr lang="en-US" b="0" dirty="0">
                        <a:solidFill>
                          <a:schemeClr val="tx1"/>
                        </a:solidFill>
                      </a:endParaRPr>
                    </a:p>
                  </a:txBody>
                  <a:tcPr/>
                </a:tc>
                <a:tc>
                  <a:txBody>
                    <a:bodyPr/>
                    <a:lstStyle/>
                    <a:p>
                      <a:r>
                        <a:rPr lang="en-US" b="0" dirty="0" smtClean="0">
                          <a:solidFill>
                            <a:schemeClr val="tx1"/>
                          </a:solidFill>
                        </a:rPr>
                        <a:t>Substantive change - Member institutions are required to notify SACSCOC of institutional changes and, when required, seek approval prior to the initiation of changes</a:t>
                      </a:r>
                      <a:r>
                        <a:rPr lang="en-US" b="0" baseline="0" dirty="0" smtClean="0">
                          <a:solidFill>
                            <a:schemeClr val="tx1"/>
                          </a:solidFill>
                        </a:rPr>
                        <a:t> (i.e. new branch campus, 50% or more of a program offered at an off-campus location [domestic &amp; international], 50% or more of a program offered via distance education).</a:t>
                      </a:r>
                      <a:endParaRPr lang="en-US" b="0" dirty="0" smtClean="0">
                        <a:solidFill>
                          <a:schemeClr val="tx1"/>
                        </a:solidFill>
                      </a:endParaRPr>
                    </a:p>
                  </a:txBody>
                  <a:tcPr/>
                </a:tc>
              </a:tr>
              <a:tr h="1269586">
                <a:tc>
                  <a:txBody>
                    <a:bodyPr/>
                    <a:lstStyle/>
                    <a:p>
                      <a:endParaRPr lang="en-US" b="0" dirty="0">
                        <a:solidFill>
                          <a:schemeClr val="tx1"/>
                        </a:solidFill>
                      </a:endParaRPr>
                    </a:p>
                  </a:txBody>
                  <a:tcPr/>
                </a:tc>
                <a:tc>
                  <a:txBody>
                    <a:bodyPr/>
                    <a:lstStyle/>
                    <a:p>
                      <a:pPr marL="285750" indent="-285750">
                        <a:buFont typeface="Arial" panose="020B0604020202020204" pitchFamily="34" charset="0"/>
                        <a:buChar char="•"/>
                      </a:pPr>
                      <a:r>
                        <a:rPr lang="en-US" b="0" dirty="0" smtClean="0"/>
                        <a:t>If an institution fails to follow the substantive change policy and procedures of the SACSCOC, it may lose its Title IV funding or be required by the U.S. Department of Education to reimburse it for money received by the institution for programs related to </a:t>
                      </a:r>
                      <a:r>
                        <a:rPr lang="en-US" b="0" i="0" dirty="0" smtClean="0">
                          <a:solidFill>
                            <a:schemeClr val="tx1"/>
                          </a:solidFill>
                        </a:rPr>
                        <a:t>unreported substantive change.</a:t>
                      </a:r>
                      <a:r>
                        <a:rPr lang="en-US" b="0" dirty="0" smtClean="0"/>
                        <a:t>  In addition, the institution's case may be referred to the Commission for the imposition of a sanction of for removal from membership. </a:t>
                      </a:r>
                    </a:p>
                    <a:p>
                      <a:pPr marL="285750" indent="-285750">
                        <a:buFont typeface="Arial" panose="020B0604020202020204" pitchFamily="34" charset="0"/>
                        <a:buChar char="•"/>
                      </a:pPr>
                      <a:r>
                        <a:rPr lang="en-US" b="0" dirty="0" smtClean="0"/>
                        <a:t>For more information - </a:t>
                      </a:r>
                      <a:r>
                        <a:rPr lang="en-US" b="0" dirty="0" smtClean="0">
                          <a:solidFill>
                            <a:srgbClr val="0070C0"/>
                          </a:solidFill>
                          <a:hlinkClick r:id="rId2"/>
                        </a:rPr>
                        <a:t>http://louisville.edu/oapa/substantive-change</a:t>
                      </a:r>
                      <a:endParaRPr lang="en-US" b="0" dirty="0" smtClean="0">
                        <a:solidFill>
                          <a:srgbClr val="0070C0"/>
                        </a:solidFill>
                      </a:endParaRPr>
                    </a:p>
                    <a:p>
                      <a:pPr marL="285750" indent="-285750">
                        <a:buFont typeface="Arial" panose="020B0604020202020204" pitchFamily="34" charset="0"/>
                        <a:buChar char="•"/>
                      </a:pPr>
                      <a:endParaRPr lang="en-US" b="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solidFill>
                          <a:schemeClr val="tx1"/>
                        </a:solidFill>
                      </a:endParaRPr>
                    </a:p>
                  </a:txBody>
                  <a:tcPr/>
                </a:tc>
              </a:tr>
            </a:tbl>
          </a:graphicData>
        </a:graphic>
      </p:graphicFrame>
    </p:spTree>
    <p:extLst>
      <p:ext uri="{BB962C8B-B14F-4D97-AF65-F5344CB8AC3E}">
        <p14:creationId xmlns:p14="http://schemas.microsoft.com/office/powerpoint/2010/main" val="23310076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6557" y="1524000"/>
            <a:ext cx="3754826" cy="3733800"/>
          </a:xfrm>
          <a:prstGeom prst="rect">
            <a:avLst/>
          </a:prstGeom>
        </p:spPr>
      </p:pic>
      <p:pic>
        <p:nvPicPr>
          <p:cNvPr id="10" name="Picture Placeholder 9"/>
          <p:cNvPicPr>
            <a:picLocks noGrp="1" noChangeAspect="1"/>
          </p:cNvPicPr>
          <p:nvPr>
            <p:ph type="pic" idx="12"/>
          </p:nvPr>
        </p:nvPicPr>
        <p:blipFill>
          <a:blip r:embed="rId4" cstate="print">
            <a:extLst>
              <a:ext uri="{28A0092B-C50C-407E-A947-70E740481C1C}">
                <a14:useLocalDpi xmlns:a14="http://schemas.microsoft.com/office/drawing/2010/main" val="0"/>
              </a:ext>
            </a:extLst>
          </a:blip>
          <a:stretch>
            <a:fillRect/>
          </a:stretch>
        </p:blipFill>
        <p:spPr>
          <a:xfrm>
            <a:off x="685800" y="1092200"/>
            <a:ext cx="3924300" cy="5165797"/>
          </a:xfrm>
        </p:spPr>
      </p:pic>
      <p:sp>
        <p:nvSpPr>
          <p:cNvPr id="8" name="TextBox 7"/>
          <p:cNvSpPr txBox="1"/>
          <p:nvPr/>
        </p:nvSpPr>
        <p:spPr>
          <a:xfrm>
            <a:off x="304800" y="239075"/>
            <a:ext cx="8610600" cy="954107"/>
          </a:xfrm>
          <a:prstGeom prst="rect">
            <a:avLst/>
          </a:prstGeom>
          <a:noFill/>
        </p:spPr>
        <p:txBody>
          <a:bodyPr wrap="square" rtlCol="0">
            <a:spAutoFit/>
          </a:bodyPr>
          <a:lstStyle/>
          <a:p>
            <a:r>
              <a:rPr lang="en-US" sz="2800" i="1" dirty="0" smtClean="0">
                <a:solidFill>
                  <a:schemeClr val="bg1">
                    <a:lumMod val="50000"/>
                  </a:schemeClr>
                </a:solidFill>
                <a:latin typeface="+mj-lt"/>
              </a:rPr>
              <a:t>Student</a:t>
            </a:r>
            <a:r>
              <a:rPr lang="en-US" sz="2800" dirty="0" smtClean="0">
                <a:solidFill>
                  <a:schemeClr val="bg1">
                    <a:lumMod val="50000"/>
                  </a:schemeClr>
                </a:solidFill>
                <a:latin typeface="+mj-lt"/>
              </a:rPr>
              <a:t> </a:t>
            </a:r>
            <a:r>
              <a:rPr lang="en-US" sz="2800" i="1" dirty="0" smtClean="0">
                <a:solidFill>
                  <a:schemeClr val="bg1">
                    <a:lumMod val="50000"/>
                  </a:schemeClr>
                </a:solidFill>
                <a:latin typeface="+mj-lt"/>
              </a:rPr>
              <a:t>Learning Outcomes</a:t>
            </a:r>
          </a:p>
          <a:p>
            <a:r>
              <a:rPr lang="en-US" sz="2800" i="1" dirty="0" smtClean="0">
                <a:solidFill>
                  <a:schemeClr val="bg1">
                    <a:lumMod val="50000"/>
                  </a:schemeClr>
                </a:solidFill>
                <a:latin typeface="+mj-lt"/>
              </a:rPr>
              <a:t>(3.3.1.1)</a:t>
            </a:r>
            <a:endParaRPr lang="en-US" sz="2800" i="1" dirty="0">
              <a:solidFill>
                <a:schemeClr val="bg1">
                  <a:lumMod val="50000"/>
                </a:schemeClr>
              </a:solidFill>
              <a:latin typeface="+mj-lt"/>
            </a:endParaRPr>
          </a:p>
        </p:txBody>
      </p:sp>
      <p:sp>
        <p:nvSpPr>
          <p:cNvPr id="2" name="TextBox 1"/>
          <p:cNvSpPr txBox="1"/>
          <p:nvPr/>
        </p:nvSpPr>
        <p:spPr>
          <a:xfrm>
            <a:off x="4996033" y="990600"/>
            <a:ext cx="3493176" cy="369332"/>
          </a:xfrm>
          <a:prstGeom prst="rect">
            <a:avLst/>
          </a:prstGeom>
          <a:noFill/>
        </p:spPr>
        <p:txBody>
          <a:bodyPr wrap="square" rtlCol="0">
            <a:spAutoFit/>
          </a:bodyPr>
          <a:lstStyle/>
          <a:p>
            <a:r>
              <a:rPr lang="en-US" dirty="0" smtClean="0"/>
              <a:t>Institutional Effectiveness</a:t>
            </a:r>
            <a:endParaRPr lang="en-US" dirty="0"/>
          </a:p>
        </p:txBody>
      </p:sp>
    </p:spTree>
    <p:extLst>
      <p:ext uri="{BB962C8B-B14F-4D97-AF65-F5344CB8AC3E}">
        <p14:creationId xmlns:p14="http://schemas.microsoft.com/office/powerpoint/2010/main" val="22663750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5" name="Rectangle 13"/>
          <p:cNvSpPr>
            <a:spLocks noGrp="1" noChangeArrowheads="1"/>
          </p:cNvSpPr>
          <p:nvPr>
            <p:ph type="title"/>
          </p:nvPr>
        </p:nvSpPr>
        <p:spPr>
          <a:xfrm>
            <a:off x="609600" y="277813"/>
            <a:ext cx="8229600" cy="1143000"/>
          </a:xfrm>
        </p:spPr>
        <p:txBody>
          <a:bodyPr>
            <a:normAutofit/>
          </a:bodyPr>
          <a:lstStyle/>
          <a:p>
            <a:pPr algn="ctr"/>
            <a:r>
              <a:rPr lang="en-US" altLang="en-US" sz="3200" dirty="0" smtClean="0"/>
              <a:t>Acceptable Quality </a:t>
            </a:r>
            <a:r>
              <a:rPr lang="en-US" altLang="en-US" sz="3200" dirty="0"/>
              <a:t>Enhancement </a:t>
            </a:r>
            <a:r>
              <a:rPr lang="en-US" altLang="en-US" sz="3200" dirty="0" smtClean="0"/>
              <a:t>Plan </a:t>
            </a:r>
            <a:br>
              <a:rPr lang="en-US" altLang="en-US" sz="3200" dirty="0" smtClean="0"/>
            </a:br>
            <a:r>
              <a:rPr lang="en-US" altLang="en-US" sz="3200" dirty="0" smtClean="0"/>
              <a:t>(2.12 &amp; 3.3.2)</a:t>
            </a:r>
            <a:endParaRPr lang="en-US" altLang="en-US" sz="3200" dirty="0"/>
          </a:p>
        </p:txBody>
      </p:sp>
      <p:graphicFrame>
        <p:nvGraphicFramePr>
          <p:cNvPr id="2" name="Diagram 1"/>
          <p:cNvGraphicFramePr/>
          <p:nvPr/>
        </p:nvGraphicFramePr>
        <p:xfrm>
          <a:off x="2552700" y="1617663"/>
          <a:ext cx="44958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ight Arrow 4"/>
          <p:cNvSpPr/>
          <p:nvPr/>
        </p:nvSpPr>
        <p:spPr>
          <a:xfrm>
            <a:off x="1828800" y="5334000"/>
            <a:ext cx="381000" cy="45719"/>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Up Arrow 5"/>
          <p:cNvSpPr/>
          <p:nvPr/>
        </p:nvSpPr>
        <p:spPr>
          <a:xfrm>
            <a:off x="3200400" y="6096000"/>
            <a:ext cx="45719" cy="304800"/>
          </a:xfrm>
          <a:prstGeom prst="up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Left Arrow 6"/>
          <p:cNvSpPr/>
          <p:nvPr/>
        </p:nvSpPr>
        <p:spPr>
          <a:xfrm>
            <a:off x="4038600" y="5334000"/>
            <a:ext cx="381000" cy="45719"/>
          </a:xfrm>
          <a:prstGeom prst="lef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own Arrow 7"/>
          <p:cNvSpPr/>
          <p:nvPr/>
        </p:nvSpPr>
        <p:spPr>
          <a:xfrm>
            <a:off x="3200400" y="3733800"/>
            <a:ext cx="45719" cy="533400"/>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normAutofit/>
          </a:bodyPr>
          <a:lstStyle/>
          <a:p>
            <a:pPr algn="ctr"/>
            <a:r>
              <a:rPr lang="en-US" altLang="en-US" sz="3200" dirty="0"/>
              <a:t>Quality Enhancement </a:t>
            </a:r>
            <a:r>
              <a:rPr lang="en-US" altLang="en-US" sz="3200" dirty="0" smtClean="0"/>
              <a:t>Plan</a:t>
            </a:r>
            <a:endParaRPr lang="en-US" altLang="en-US" sz="3200" dirty="0"/>
          </a:p>
        </p:txBody>
      </p:sp>
      <p:sp>
        <p:nvSpPr>
          <p:cNvPr id="56323" name="Rectangle 3"/>
          <p:cNvSpPr>
            <a:spLocks noGrp="1" noChangeArrowheads="1"/>
          </p:cNvSpPr>
          <p:nvPr>
            <p:ph type="body" sz="half" idx="1"/>
          </p:nvPr>
        </p:nvSpPr>
        <p:spPr>
          <a:xfrm>
            <a:off x="914400" y="1600201"/>
            <a:ext cx="7543800" cy="4267200"/>
          </a:xfrm>
        </p:spPr>
        <p:txBody>
          <a:bodyPr>
            <a:normAutofit/>
          </a:bodyPr>
          <a:lstStyle/>
          <a:p>
            <a:r>
              <a:rPr lang="en-US" altLang="en-US" dirty="0"/>
              <a:t>Complement strategic planning and institutional mission</a:t>
            </a:r>
          </a:p>
          <a:p>
            <a:r>
              <a:rPr lang="en-US" altLang="en-US" dirty="0"/>
              <a:t>Enhance student learning</a:t>
            </a:r>
          </a:p>
          <a:p>
            <a:r>
              <a:rPr lang="en-US" altLang="en-US" dirty="0"/>
              <a:t>Focused and futuristic</a:t>
            </a:r>
          </a:p>
          <a:p>
            <a:r>
              <a:rPr lang="en-US" altLang="en-US" dirty="0"/>
              <a:t>Reflect current best practices</a:t>
            </a:r>
          </a:p>
          <a:p>
            <a:r>
              <a:rPr lang="en-US" altLang="en-US" dirty="0"/>
              <a:t>Capitalize on university strengths and weaknesses</a:t>
            </a:r>
          </a:p>
          <a:p>
            <a:r>
              <a:rPr lang="en-US" altLang="en-US" dirty="0"/>
              <a:t>Engage </a:t>
            </a:r>
            <a:r>
              <a:rPr lang="en-US" altLang="en-US" dirty="0" smtClean="0"/>
              <a:t>the university </a:t>
            </a:r>
            <a:r>
              <a:rPr lang="en-US" altLang="en-US" dirty="0"/>
              <a:t>community</a:t>
            </a:r>
          </a:p>
          <a:p>
            <a:r>
              <a:rPr lang="en-US" altLang="en-US" dirty="0"/>
              <a:t>75 (+25) </a:t>
            </a:r>
            <a:r>
              <a:rPr lang="en-US" altLang="en-US" dirty="0" smtClean="0"/>
              <a:t>Pages</a:t>
            </a:r>
          </a:p>
          <a:p>
            <a:r>
              <a:rPr lang="en-US" altLang="en-US" dirty="0" smtClean="0"/>
              <a:t>Will be the focus of the SACS on-site visit team</a:t>
            </a:r>
            <a:endParaRPr lang="en-US"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 Assist (CA)</a:t>
            </a:r>
            <a:endParaRPr lang="en-US" dirty="0"/>
          </a:p>
        </p:txBody>
      </p:sp>
      <p:sp>
        <p:nvSpPr>
          <p:cNvPr id="4" name="TextBox 3"/>
          <p:cNvSpPr txBox="1"/>
          <p:nvPr/>
        </p:nvSpPr>
        <p:spPr>
          <a:xfrm>
            <a:off x="533400" y="1524000"/>
            <a:ext cx="8569462" cy="3970318"/>
          </a:xfrm>
          <a:prstGeom prst="rect">
            <a:avLst/>
          </a:prstGeom>
          <a:noFill/>
        </p:spPr>
        <p:txBody>
          <a:bodyPr wrap="none" rtlCol="0">
            <a:spAutoFit/>
          </a:bodyPr>
          <a:lstStyle/>
          <a:p>
            <a:pPr>
              <a:lnSpc>
                <a:spcPct val="150000"/>
              </a:lnSpc>
            </a:pPr>
            <a:r>
              <a:rPr lang="en-US" sz="2400" dirty="0" smtClean="0">
                <a:latin typeface="+mn-lt"/>
              </a:rPr>
              <a:t>The </a:t>
            </a:r>
            <a:r>
              <a:rPr lang="en-US" sz="2400" dirty="0">
                <a:latin typeface="+mn-lt"/>
              </a:rPr>
              <a:t>r</a:t>
            </a:r>
            <a:r>
              <a:rPr lang="en-US" sz="2400" dirty="0" smtClean="0">
                <a:latin typeface="+mn-lt"/>
              </a:rPr>
              <a:t>eaffirmation committee process will use CA to:</a:t>
            </a:r>
          </a:p>
          <a:p>
            <a:pPr marL="285750" indent="-285750">
              <a:lnSpc>
                <a:spcPct val="150000"/>
              </a:lnSpc>
              <a:buFont typeface="Arial" panose="020B0604020202020204" pitchFamily="34" charset="0"/>
              <a:buChar char="•"/>
            </a:pPr>
            <a:r>
              <a:rPr lang="en-US" sz="2400" dirty="0" smtClean="0">
                <a:latin typeface="+mn-lt"/>
              </a:rPr>
              <a:t>Organize information collected to address the compliance standards</a:t>
            </a:r>
          </a:p>
          <a:p>
            <a:pPr marL="285750" indent="-285750">
              <a:lnSpc>
                <a:spcPct val="150000"/>
              </a:lnSpc>
              <a:buFont typeface="Arial" panose="020B0604020202020204" pitchFamily="34" charset="0"/>
              <a:buChar char="•"/>
            </a:pPr>
            <a:r>
              <a:rPr lang="en-US" sz="2400" dirty="0" smtClean="0">
                <a:latin typeface="+mn-lt"/>
              </a:rPr>
              <a:t>Write compliance report drafts and share information to edit and finalize</a:t>
            </a:r>
          </a:p>
          <a:p>
            <a:pPr marL="285750" indent="-285750">
              <a:lnSpc>
                <a:spcPct val="150000"/>
              </a:lnSpc>
              <a:buFont typeface="Arial" panose="020B0604020202020204" pitchFamily="34" charset="0"/>
              <a:buChar char="•"/>
            </a:pPr>
            <a:r>
              <a:rPr lang="en-US" sz="2400" dirty="0" smtClean="0">
                <a:latin typeface="+mn-lt"/>
              </a:rPr>
              <a:t>Compile final QEP report</a:t>
            </a:r>
          </a:p>
          <a:p>
            <a:pPr marL="285750" indent="-285750">
              <a:lnSpc>
                <a:spcPct val="150000"/>
              </a:lnSpc>
              <a:buFont typeface="Arial" panose="020B0604020202020204" pitchFamily="34" charset="0"/>
              <a:buChar char="•"/>
            </a:pPr>
            <a:r>
              <a:rPr lang="en-US" sz="2400" dirty="0" smtClean="0">
                <a:latin typeface="+mn-lt"/>
              </a:rPr>
              <a:t>Organize all evidence and supporting compliance documentation</a:t>
            </a:r>
          </a:p>
          <a:p>
            <a:pPr marL="285750" indent="-285750">
              <a:lnSpc>
                <a:spcPct val="150000"/>
              </a:lnSpc>
              <a:buFont typeface="Arial" panose="020B0604020202020204" pitchFamily="34" charset="0"/>
              <a:buChar char="•"/>
            </a:pPr>
            <a:r>
              <a:rPr lang="en-US" sz="2400" dirty="0" smtClean="0">
                <a:latin typeface="+mn-lt"/>
              </a:rPr>
              <a:t>Publish a complete self-contained report for the external reviewers.</a:t>
            </a:r>
          </a:p>
          <a:p>
            <a:pPr marL="285750" indent="-285750">
              <a:lnSpc>
                <a:spcPct val="150000"/>
              </a:lnSpc>
              <a:buFont typeface="Arial" panose="020B0604020202020204" pitchFamily="34" charset="0"/>
              <a:buChar char="•"/>
            </a:pPr>
            <a:endParaRPr lang="en-US" sz="2400" dirty="0">
              <a:latin typeface="+mn-lt"/>
            </a:endParaRPr>
          </a:p>
        </p:txBody>
      </p:sp>
    </p:spTree>
    <p:extLst>
      <p:ext uri="{BB962C8B-B14F-4D97-AF65-F5344CB8AC3E}">
        <p14:creationId xmlns:p14="http://schemas.microsoft.com/office/powerpoint/2010/main" val="1582923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257181" y="4267200"/>
            <a:ext cx="6603411" cy="1477328"/>
          </a:xfrm>
          <a:prstGeom prst="rect">
            <a:avLst/>
          </a:prstGeom>
          <a:noFill/>
        </p:spPr>
        <p:txBody>
          <a:bodyPr wrap="none" rtlCol="0">
            <a:spAutoFit/>
          </a:bodyPr>
          <a:lstStyle/>
          <a:p>
            <a:pPr algn="ctr"/>
            <a:r>
              <a:rPr lang="en-US" b="1" u="sng" dirty="0" smtClean="0">
                <a:latin typeface="+mj-lt"/>
              </a:rPr>
              <a:t>Office of Academic Planning and Accountability</a:t>
            </a:r>
          </a:p>
          <a:p>
            <a:r>
              <a:rPr lang="en-US" dirty="0" smtClean="0">
                <a:latin typeface="+mj-lt"/>
              </a:rPr>
              <a:t>Robert S. Goldstein</a:t>
            </a:r>
          </a:p>
          <a:p>
            <a:r>
              <a:rPr lang="en-US" dirty="0" smtClean="0">
                <a:solidFill>
                  <a:srgbClr val="E31B23"/>
                </a:solidFill>
                <a:latin typeface="+mj-lt"/>
              </a:rPr>
              <a:t>Vice Provost of Institutional Research, Effectiveness and Analytics </a:t>
            </a:r>
          </a:p>
          <a:p>
            <a:r>
              <a:rPr lang="en-US" dirty="0" smtClean="0">
                <a:latin typeface="+mj-lt"/>
              </a:rPr>
              <a:t>Connie C. Shumake</a:t>
            </a:r>
          </a:p>
          <a:p>
            <a:r>
              <a:rPr lang="en-US" dirty="0" smtClean="0">
                <a:solidFill>
                  <a:srgbClr val="E31B23"/>
                </a:solidFill>
                <a:latin typeface="+mj-lt"/>
              </a:rPr>
              <a:t>Assistant Provost and Accreditation Liaison</a:t>
            </a:r>
            <a:endParaRPr lang="en-US" dirty="0">
              <a:solidFill>
                <a:srgbClr val="E31B23"/>
              </a:solidFill>
              <a:latin typeface="+mj-lt"/>
            </a:endParaRPr>
          </a:p>
        </p:txBody>
      </p:sp>
      <p:sp>
        <p:nvSpPr>
          <p:cNvPr id="2" name="TextBox 1"/>
          <p:cNvSpPr txBox="1"/>
          <p:nvPr/>
        </p:nvSpPr>
        <p:spPr>
          <a:xfrm>
            <a:off x="1525813" y="1752600"/>
            <a:ext cx="6092372" cy="646331"/>
          </a:xfrm>
          <a:prstGeom prst="rect">
            <a:avLst/>
          </a:prstGeom>
          <a:noFill/>
        </p:spPr>
        <p:txBody>
          <a:bodyPr wrap="none" rtlCol="0">
            <a:spAutoFit/>
          </a:bodyPr>
          <a:lstStyle/>
          <a:p>
            <a:r>
              <a:rPr lang="en-US" dirty="0" smtClean="0"/>
              <a:t>For more information about the 2017 SACS reaffirmation: </a:t>
            </a:r>
          </a:p>
          <a:p>
            <a:r>
              <a:rPr lang="en-US" dirty="0" smtClean="0">
                <a:solidFill>
                  <a:schemeClr val="bg1"/>
                </a:solidFill>
              </a:rPr>
              <a:t>http://louisville.edu/oapa/2017-sacs-reaffirmation-project</a:t>
            </a:r>
          </a:p>
        </p:txBody>
      </p:sp>
    </p:spTree>
    <p:extLst>
      <p:ext uri="{BB962C8B-B14F-4D97-AF65-F5344CB8AC3E}">
        <p14:creationId xmlns:p14="http://schemas.microsoft.com/office/powerpoint/2010/main" val="2982609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title"/>
          </p:nvPr>
        </p:nvSpPr>
        <p:spPr>
          <a:xfrm>
            <a:off x="457200" y="274638"/>
            <a:ext cx="8001000" cy="715962"/>
          </a:xfrm>
        </p:spPr>
        <p:txBody>
          <a:bodyPr>
            <a:normAutofit fontScale="90000"/>
          </a:bodyPr>
          <a:lstStyle/>
          <a:p>
            <a:pPr algn="ctr"/>
            <a:r>
              <a:rPr lang="en-US" altLang="en-US" sz="4000" b="1" dirty="0" smtClean="0">
                <a:solidFill>
                  <a:srgbClr val="E31B23"/>
                </a:solidFill>
                <a:latin typeface="Franklin Gothic Book" panose="020B0503020102020204" pitchFamily="34" charset="0"/>
              </a:rPr>
              <a:t>Brief History</a:t>
            </a:r>
          </a:p>
        </p:txBody>
      </p:sp>
      <p:sp>
        <p:nvSpPr>
          <p:cNvPr id="5123" name="Rectangle 6"/>
          <p:cNvSpPr>
            <a:spLocks noGrp="1" noChangeArrowheads="1"/>
          </p:cNvSpPr>
          <p:nvPr>
            <p:ph sz="quarter" idx="1"/>
          </p:nvPr>
        </p:nvSpPr>
        <p:spPr>
          <a:xfrm>
            <a:off x="457200" y="1219200"/>
            <a:ext cx="8382000" cy="5334000"/>
          </a:xfrm>
        </p:spPr>
        <p:txBody>
          <a:bodyPr/>
          <a:lstStyle/>
          <a:p>
            <a:pPr>
              <a:lnSpc>
                <a:spcPct val="90000"/>
              </a:lnSpc>
              <a:buFontTx/>
              <a:buNone/>
            </a:pPr>
            <a:r>
              <a:rPr lang="en-US" altLang="en-US" b="1" dirty="0" smtClean="0">
                <a:solidFill>
                  <a:srgbClr val="FF0000"/>
                </a:solidFill>
                <a:latin typeface="Franklin Gothic Book" panose="020B0503020102020204" pitchFamily="34" charset="0"/>
              </a:rPr>
              <a:t>1895</a:t>
            </a:r>
            <a:r>
              <a:rPr lang="en-US" altLang="en-US" dirty="0" smtClean="0">
                <a:latin typeface="Franklin Gothic Book" panose="020B0503020102020204" pitchFamily="34" charset="0"/>
              </a:rPr>
              <a:t> - </a:t>
            </a:r>
            <a:r>
              <a:rPr lang="en-US" altLang="en-US" b="1" dirty="0" smtClean="0">
                <a:latin typeface="Franklin Gothic Book" panose="020B0503020102020204" pitchFamily="34" charset="0"/>
              </a:rPr>
              <a:t>Southern Association of Colleges </a:t>
            </a:r>
            <a:r>
              <a:rPr lang="en-US" altLang="en-US" b="1" dirty="0" smtClean="0">
                <a:latin typeface="Franklin Gothic Book" panose="020B0503020102020204" pitchFamily="34" charset="0"/>
              </a:rPr>
              <a:t>and </a:t>
            </a:r>
            <a:r>
              <a:rPr lang="en-US" altLang="en-US" b="1" dirty="0" smtClean="0">
                <a:latin typeface="Franklin Gothic Book" panose="020B0503020102020204" pitchFamily="34" charset="0"/>
              </a:rPr>
              <a:t>Schools (SACS) began</a:t>
            </a:r>
          </a:p>
          <a:p>
            <a:pPr>
              <a:lnSpc>
                <a:spcPct val="90000"/>
              </a:lnSpc>
              <a:buFontTx/>
              <a:buNone/>
            </a:pPr>
            <a:endParaRPr lang="en-US" altLang="en-US" b="1" dirty="0" smtClean="0">
              <a:latin typeface="Franklin Gothic Book" panose="020B0503020102020204" pitchFamily="34" charset="0"/>
            </a:endParaRPr>
          </a:p>
          <a:p>
            <a:pPr>
              <a:lnSpc>
                <a:spcPct val="90000"/>
              </a:lnSpc>
              <a:buFontTx/>
              <a:buNone/>
            </a:pPr>
            <a:r>
              <a:rPr lang="en-US" altLang="en-US" b="1" dirty="0" smtClean="0">
                <a:solidFill>
                  <a:srgbClr val="FF0000"/>
                </a:solidFill>
                <a:latin typeface="Franklin Gothic Book" panose="020B0503020102020204" pitchFamily="34" charset="0"/>
              </a:rPr>
              <a:t>1915</a:t>
            </a:r>
            <a:r>
              <a:rPr lang="en-US" altLang="en-US" dirty="0" smtClean="0">
                <a:solidFill>
                  <a:srgbClr val="C00000"/>
                </a:solidFill>
                <a:latin typeface="Franklin Gothic Book" panose="020B0503020102020204" pitchFamily="34" charset="0"/>
              </a:rPr>
              <a:t> </a:t>
            </a:r>
            <a:r>
              <a:rPr lang="en-US" altLang="en-US" dirty="0" smtClean="0">
                <a:latin typeface="Franklin Gothic Book" panose="020B0503020102020204" pitchFamily="34" charset="0"/>
              </a:rPr>
              <a:t>– </a:t>
            </a:r>
            <a:r>
              <a:rPr lang="en-US" altLang="en-US" b="1" dirty="0" smtClean="0">
                <a:latin typeface="Franklin Gothic Book" panose="020B0503020102020204" pitchFamily="34" charset="0"/>
              </a:rPr>
              <a:t>UofL first accredited by SACS</a:t>
            </a:r>
            <a:r>
              <a:rPr lang="en-US" altLang="en-US" dirty="0" smtClean="0">
                <a:latin typeface="Franklin Gothic Book" panose="020B0503020102020204" pitchFamily="34" charset="0"/>
              </a:rPr>
              <a:t> </a:t>
            </a:r>
          </a:p>
          <a:p>
            <a:pPr>
              <a:lnSpc>
                <a:spcPct val="90000"/>
              </a:lnSpc>
              <a:buFontTx/>
              <a:buNone/>
            </a:pPr>
            <a:endParaRPr lang="en-US" altLang="en-US" dirty="0" smtClean="0">
              <a:latin typeface="Franklin Gothic Book" panose="020B0503020102020204" pitchFamily="34" charset="0"/>
            </a:endParaRPr>
          </a:p>
          <a:p>
            <a:pPr>
              <a:lnSpc>
                <a:spcPct val="90000"/>
              </a:lnSpc>
              <a:buFontTx/>
              <a:buNone/>
            </a:pPr>
            <a:r>
              <a:rPr lang="en-US" altLang="en-US" b="1" dirty="0" smtClean="0">
                <a:solidFill>
                  <a:srgbClr val="FF0000"/>
                </a:solidFill>
                <a:latin typeface="Franklin Gothic Book" panose="020B0503020102020204" pitchFamily="34" charset="0"/>
              </a:rPr>
              <a:t>2007</a:t>
            </a:r>
            <a:r>
              <a:rPr lang="en-US" altLang="en-US" dirty="0" smtClean="0">
                <a:latin typeface="Franklin Gothic Book" panose="020B0503020102020204" pitchFamily="34" charset="0"/>
              </a:rPr>
              <a:t> – </a:t>
            </a:r>
            <a:r>
              <a:rPr lang="en-US" altLang="en-US" b="1" dirty="0" smtClean="0">
                <a:latin typeface="Franklin Gothic Book" panose="020B0503020102020204" pitchFamily="34" charset="0"/>
              </a:rPr>
              <a:t>UofL last reaffirmed as Level V institution </a:t>
            </a:r>
            <a:r>
              <a:rPr lang="en-US" altLang="en-US" sz="2400" dirty="0" smtClean="0">
                <a:latin typeface="Franklin Gothic Book" panose="020B0503020102020204" pitchFamily="34" charset="0"/>
              </a:rPr>
              <a:t>(Bachelor’s, Master’s, Specialist, Doctoral and </a:t>
            </a:r>
            <a:r>
              <a:rPr lang="en-US" altLang="en-US" sz="2400" dirty="0" smtClean="0">
                <a:latin typeface="Franklin Gothic Book" panose="020B0503020102020204" pitchFamily="34" charset="0"/>
              </a:rPr>
              <a:t>First-Professional </a:t>
            </a:r>
            <a:r>
              <a:rPr lang="en-US" altLang="en-US" sz="2400" dirty="0" smtClean="0">
                <a:latin typeface="Franklin Gothic Book" panose="020B0503020102020204" pitchFamily="34" charset="0"/>
              </a:rPr>
              <a:t>degrees)</a:t>
            </a:r>
          </a:p>
          <a:p>
            <a:pPr>
              <a:lnSpc>
                <a:spcPct val="90000"/>
              </a:lnSpc>
              <a:buFontTx/>
              <a:buNone/>
            </a:pPr>
            <a:endParaRPr lang="en-US" altLang="en-US" sz="2400" dirty="0" smtClean="0">
              <a:latin typeface="Franklin Gothic Book" panose="020B0503020102020204" pitchFamily="34" charset="0"/>
            </a:endParaRPr>
          </a:p>
          <a:p>
            <a:pPr>
              <a:lnSpc>
                <a:spcPct val="90000"/>
              </a:lnSpc>
              <a:buNone/>
            </a:pPr>
            <a:r>
              <a:rPr lang="en-US" altLang="en-US" b="1" dirty="0">
                <a:solidFill>
                  <a:srgbClr val="FF0000"/>
                </a:solidFill>
                <a:latin typeface="Franklin Gothic Book" panose="020B0503020102020204" pitchFamily="34" charset="0"/>
              </a:rPr>
              <a:t>2017 – </a:t>
            </a:r>
            <a:r>
              <a:rPr lang="en-US" altLang="en-US" b="1" dirty="0">
                <a:latin typeface="Franklin Gothic Book" panose="020B0503020102020204" pitchFamily="34" charset="0"/>
              </a:rPr>
              <a:t>Next Reaffirmation</a:t>
            </a:r>
          </a:p>
        </p:txBody>
      </p:sp>
    </p:spTree>
    <p:extLst>
      <p:ext uri="{BB962C8B-B14F-4D97-AF65-F5344CB8AC3E}">
        <p14:creationId xmlns:p14="http://schemas.microsoft.com/office/powerpoint/2010/main" val="13695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457200" y="304800"/>
            <a:ext cx="8229600" cy="914400"/>
          </a:xfrm>
        </p:spPr>
        <p:txBody>
          <a:bodyPr rtlCol="0">
            <a:normAutofit/>
          </a:bodyPr>
          <a:lstStyle/>
          <a:p>
            <a:pPr algn="ctr" fontAlgn="auto">
              <a:spcAft>
                <a:spcPts val="0"/>
              </a:spcAft>
              <a:defRPr/>
            </a:pPr>
            <a:r>
              <a:rPr lang="en-US" b="1" dirty="0" smtClean="0">
                <a:solidFill>
                  <a:schemeClr val="tx2"/>
                </a:solidFill>
              </a:rPr>
              <a:t>Reaffirmation Process</a:t>
            </a:r>
          </a:p>
        </p:txBody>
      </p:sp>
      <p:graphicFrame>
        <p:nvGraphicFramePr>
          <p:cNvPr id="165924" name="Group 36"/>
          <p:cNvGraphicFramePr>
            <a:graphicFrameLocks noGrp="1"/>
          </p:cNvGraphicFramePr>
          <p:nvPr>
            <p:ph type="tbl" idx="1"/>
            <p:extLst>
              <p:ext uri="{D42A27DB-BD31-4B8C-83A1-F6EECF244321}">
                <p14:modId xmlns:p14="http://schemas.microsoft.com/office/powerpoint/2010/main" val="1779858531"/>
              </p:ext>
            </p:extLst>
          </p:nvPr>
        </p:nvGraphicFramePr>
        <p:xfrm>
          <a:off x="533400" y="1219200"/>
          <a:ext cx="7848600" cy="4724400"/>
        </p:xfrm>
        <a:graphic>
          <a:graphicData uri="http://schemas.openxmlformats.org/drawingml/2006/table">
            <a:tbl>
              <a:tblPr/>
              <a:tblGrid>
                <a:gridCol w="5867400"/>
                <a:gridCol w="1981200"/>
              </a:tblGrid>
              <a:tr h="838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000" b="0" i="0" u="none" strike="noStrike" cap="none" normalizeH="0" baseline="0" dirty="0" smtClean="0">
                        <a:ln>
                          <a:noFill/>
                        </a:ln>
                        <a:solidFill>
                          <a:schemeClr val="accent1">
                            <a:lumMod val="75000"/>
                          </a:schemeClr>
                        </a:solidFill>
                        <a:effectLst/>
                        <a:latin typeface="+mn-lt"/>
                      </a:endParaRP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accent1">
                              <a:lumMod val="75000"/>
                            </a:schemeClr>
                          </a:solidFill>
                          <a:effectLst/>
                          <a:latin typeface="+mn-lt"/>
                        </a:rPr>
                        <a:t>The Principles of Accreditation provide for: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kern="1200" cap="none" spc="0" normalizeH="0" baseline="0" noProof="0" dirty="0" smtClean="0">
                          <a:ln>
                            <a:noFill/>
                          </a:ln>
                          <a:solidFill>
                            <a:srgbClr val="C00000"/>
                          </a:solidFill>
                          <a:effectLst/>
                          <a:uLnTx/>
                          <a:uFillTx/>
                          <a:latin typeface="+mn-lt"/>
                          <a:ea typeface="+mj-ea"/>
                          <a:cs typeface="+mj-cs"/>
                        </a:rPr>
                        <a:t>Responsible</a:t>
                      </a:r>
                      <a:r>
                        <a:rPr kumimoji="0" lang="en-US" sz="2400" b="0" i="0" u="none" strike="noStrike" kern="1200" cap="none" spc="0" normalizeH="0" baseline="0" noProof="0" dirty="0" smtClean="0">
                          <a:ln>
                            <a:noFill/>
                          </a:ln>
                          <a:solidFill>
                            <a:prstClr val="black"/>
                          </a:solidFill>
                          <a:effectLst/>
                          <a:uLnTx/>
                          <a:uFillTx/>
                          <a:latin typeface="+mn-lt"/>
                          <a:ea typeface="+mj-ea"/>
                          <a:cs typeface="+mj-cs"/>
                        </a:rPr>
                        <a:t/>
                      </a:r>
                      <a:br>
                        <a:rPr kumimoji="0" lang="en-US" sz="2400" b="0" i="0" u="none" strike="noStrike" kern="1200" cap="none" spc="0" normalizeH="0" baseline="0" noProof="0" dirty="0" smtClean="0">
                          <a:ln>
                            <a:noFill/>
                          </a:ln>
                          <a:solidFill>
                            <a:prstClr val="black"/>
                          </a:solidFill>
                          <a:effectLst/>
                          <a:uLnTx/>
                          <a:uFillTx/>
                          <a:latin typeface="+mn-lt"/>
                          <a:ea typeface="+mj-ea"/>
                          <a:cs typeface="+mj-cs"/>
                        </a:rPr>
                      </a:br>
                      <a:r>
                        <a:rPr kumimoji="0" lang="en-US" sz="2400" b="0" i="0" u="none" strike="noStrike" kern="1200" cap="none" spc="0" normalizeH="0" baseline="0" noProof="0" dirty="0" smtClean="0">
                          <a:ln>
                            <a:noFill/>
                          </a:ln>
                          <a:solidFill>
                            <a:srgbClr val="C00000"/>
                          </a:solidFill>
                          <a:effectLst/>
                          <a:uLnTx/>
                          <a:uFillTx/>
                          <a:latin typeface="+mn-lt"/>
                          <a:ea typeface="+mj-ea"/>
                          <a:cs typeface="+mj-cs"/>
                        </a:rPr>
                        <a:t>Party:</a:t>
                      </a:r>
                      <a:endParaRPr kumimoji="0" lang="en-US" sz="2400" b="0" i="0" u="none" strike="noStrike" cap="none" normalizeH="0" baseline="0" dirty="0" smtClean="0">
                        <a:ln>
                          <a:noFill/>
                        </a:ln>
                        <a:solidFill>
                          <a:schemeClr val="accent1">
                            <a:lumMod val="75000"/>
                          </a:schemeClr>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tx1"/>
                          </a:solidFill>
                          <a:effectLst/>
                          <a:latin typeface="+mn-lt"/>
                        </a:rPr>
                        <a:t>Compliance Certification—16 Core Requirements; </a:t>
                      </a:r>
                    </a:p>
                    <a:p>
                      <a:pPr marL="800100" marR="0" lvl="1" indent="-34290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Char char="•"/>
                        <a:tabLst/>
                      </a:pPr>
                      <a:r>
                        <a:rPr kumimoji="0" lang="en-US" sz="2400" b="0" i="0" u="none" strike="noStrike" cap="none" normalizeH="0" baseline="0" dirty="0" smtClean="0">
                          <a:ln>
                            <a:noFill/>
                          </a:ln>
                          <a:solidFill>
                            <a:schemeClr val="tx1"/>
                          </a:solidFill>
                          <a:effectLst/>
                          <a:latin typeface="+mn-lt"/>
                        </a:rPr>
                        <a:t>72 Comprehensive Standards; </a:t>
                      </a:r>
                    </a:p>
                    <a:p>
                      <a:pPr marL="800100" marR="0" lvl="1" indent="-34290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Char char="•"/>
                        <a:tabLst/>
                      </a:pPr>
                      <a:r>
                        <a:rPr kumimoji="0" lang="en-US" sz="2400" b="0" i="0" u="none" strike="noStrike" cap="none" normalizeH="0" baseline="0" dirty="0" smtClean="0">
                          <a:ln>
                            <a:noFill/>
                          </a:ln>
                          <a:solidFill>
                            <a:schemeClr val="tx1"/>
                          </a:solidFill>
                          <a:effectLst/>
                          <a:latin typeface="+mn-lt"/>
                        </a:rPr>
                        <a:t>9 Federal Requirements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457200" marR="0" lvl="1" indent="-457200" algn="l" defTabSz="914400" rtl="0" eaLnBrk="1" fontAlgn="base" latinLnBrk="0" hangingPunct="1">
                        <a:lnSpc>
                          <a:spcPct val="100000"/>
                        </a:lnSpc>
                        <a:spcBef>
                          <a:spcPct val="20000"/>
                        </a:spcBef>
                        <a:spcAft>
                          <a:spcPct val="0"/>
                        </a:spcAft>
                        <a:buClr>
                          <a:schemeClr val="hlink"/>
                        </a:buClr>
                        <a:buSzPct val="80000"/>
                        <a:buFontTx/>
                        <a:buNone/>
                        <a:tabLst/>
                      </a:pPr>
                      <a:r>
                        <a:rPr lang="en-US" sz="2400" dirty="0" smtClean="0">
                          <a:solidFill>
                            <a:srgbClr val="000000"/>
                          </a:solidFill>
                          <a:latin typeface="+mn-lt"/>
                        </a:rPr>
                        <a:t>Institution</a:t>
                      </a:r>
                      <a:endParaRPr kumimoji="0" lang="en-US" sz="2400" b="0" i="0"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tx1"/>
                          </a:solidFill>
                          <a:effectLst/>
                          <a:latin typeface="+mn-lt"/>
                        </a:rPr>
                        <a:t>Off-Site Peer Review of Compliance Certification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tx1"/>
                          </a:solidFill>
                          <a:effectLst/>
                          <a:latin typeface="+mn-lt"/>
                        </a:rPr>
                        <a:t>Commission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tx1"/>
                          </a:solidFill>
                          <a:effectLst/>
                          <a:latin typeface="+mn-lt"/>
                        </a:rPr>
                        <a:t>Quality Enhancement Plan (QEP)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tx1"/>
                          </a:solidFill>
                          <a:effectLst/>
                          <a:latin typeface="+mn-lt"/>
                        </a:rPr>
                        <a:t>Institution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tx1"/>
                          </a:solidFill>
                          <a:effectLst/>
                          <a:latin typeface="+mn-lt"/>
                        </a:rPr>
                        <a:t>On-Site Peer Review of QEP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tx1"/>
                          </a:solidFill>
                          <a:effectLst/>
                          <a:latin typeface="+mn-lt"/>
                        </a:rPr>
                        <a:t>Commission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7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tx1"/>
                          </a:solidFill>
                          <a:effectLst/>
                          <a:latin typeface="+mn-lt"/>
                        </a:rPr>
                        <a:t>Commission Review of Results and Judgment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dirty="0" smtClean="0">
                          <a:ln>
                            <a:noFill/>
                          </a:ln>
                          <a:solidFill>
                            <a:schemeClr val="tx1"/>
                          </a:solidFill>
                          <a:effectLst/>
                          <a:latin typeface="+mn-lt"/>
                        </a:rPr>
                        <a:t>Commission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797826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hangingPunct="1"/>
            <a:r>
              <a:rPr lang="en-US" altLang="en-US" sz="4000" dirty="0" smtClean="0">
                <a:solidFill>
                  <a:schemeClr val="bg1">
                    <a:lumMod val="50000"/>
                  </a:schemeClr>
                </a:solidFill>
                <a:latin typeface="Franklin Gothic Book" panose="020B0503020102020204" pitchFamily="34" charset="0"/>
              </a:rPr>
              <a:t>2017 Reaffirmation of Accreditation</a:t>
            </a:r>
          </a:p>
        </p:txBody>
      </p:sp>
      <p:sp>
        <p:nvSpPr>
          <p:cNvPr id="5222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C1F8325F-29F2-4AD3-BA03-67B19C9BD078}" type="slidenum">
              <a:rPr lang="en-US" altLang="en-US" sz="1200" smtClean="0">
                <a:solidFill>
                  <a:srgbClr val="898989"/>
                </a:solidFill>
                <a:latin typeface="Arial" pitchFamily="34" charset="0"/>
              </a:rPr>
              <a:pPr>
                <a:spcBef>
                  <a:spcPct val="0"/>
                </a:spcBef>
                <a:buFontTx/>
                <a:buNone/>
              </a:pPr>
              <a:t>4</a:t>
            </a:fld>
            <a:endParaRPr lang="en-US" altLang="en-US" sz="1200" dirty="0" smtClean="0">
              <a:solidFill>
                <a:srgbClr val="898989"/>
              </a:solidFill>
              <a:latin typeface="Arial" pitchFamily="34" charset="0"/>
            </a:endParaRPr>
          </a:p>
        </p:txBody>
      </p:sp>
      <p:sp>
        <p:nvSpPr>
          <p:cNvPr id="17411" name="Rectangle 4"/>
          <p:cNvSpPr>
            <a:spLocks noGrp="1" noChangeArrowheads="1"/>
          </p:cNvSpPr>
          <p:nvPr>
            <p:ph sz="quarter" idx="1"/>
          </p:nvPr>
        </p:nvSpPr>
        <p:spPr>
          <a:xfrm>
            <a:off x="304800" y="1447800"/>
            <a:ext cx="4114800" cy="4373563"/>
          </a:xfrm>
          <a:ln>
            <a:solidFill>
              <a:schemeClr val="tx1"/>
            </a:solidFill>
            <a:miter lim="800000"/>
            <a:headEnd/>
            <a:tailEnd/>
          </a:ln>
        </p:spPr>
        <p:txBody>
          <a:bodyPr rtlCol="0">
            <a:normAutofit/>
          </a:bodyPr>
          <a:lstStyle/>
          <a:p>
            <a:pPr marL="0" indent="0" algn="ctr" eaLnBrk="1" fontAlgn="auto" hangingPunct="1">
              <a:spcBef>
                <a:spcPts val="0"/>
              </a:spcBef>
              <a:spcAft>
                <a:spcPts val="0"/>
              </a:spcAft>
              <a:buFontTx/>
              <a:buNone/>
              <a:defRPr/>
            </a:pPr>
            <a:r>
              <a:rPr lang="en-US" altLang="en-US" sz="3600" b="1" dirty="0" smtClean="0">
                <a:solidFill>
                  <a:srgbClr val="E31B23"/>
                </a:solidFill>
                <a:latin typeface="Perpetua" panose="02020502060401020303" pitchFamily="18" charset="0"/>
              </a:rPr>
              <a:t>Compliance</a:t>
            </a:r>
          </a:p>
          <a:p>
            <a:pPr marL="0" indent="0" algn="ctr" eaLnBrk="1" fontAlgn="auto" hangingPunct="1">
              <a:spcBef>
                <a:spcPts val="0"/>
              </a:spcBef>
              <a:spcAft>
                <a:spcPts val="0"/>
              </a:spcAft>
              <a:buFontTx/>
              <a:buNone/>
              <a:defRPr/>
            </a:pPr>
            <a:r>
              <a:rPr lang="en-US" altLang="en-US" sz="3600" b="1" dirty="0" smtClean="0">
                <a:solidFill>
                  <a:srgbClr val="E31B23"/>
                </a:solidFill>
                <a:latin typeface="Perpetua" panose="02020502060401020303" pitchFamily="18" charset="0"/>
              </a:rPr>
              <a:t>Certification</a:t>
            </a:r>
          </a:p>
          <a:p>
            <a:pPr algn="ctr" eaLnBrk="1" fontAlgn="auto" hangingPunct="1">
              <a:lnSpc>
                <a:spcPct val="80000"/>
              </a:lnSpc>
              <a:spcAft>
                <a:spcPts val="0"/>
              </a:spcAft>
              <a:buFontTx/>
              <a:buNone/>
              <a:defRPr/>
            </a:pPr>
            <a:endParaRPr lang="en-US" altLang="en-US" sz="1200" b="1" dirty="0" smtClean="0">
              <a:solidFill>
                <a:srgbClr val="FF0000"/>
              </a:solidFill>
              <a:latin typeface="Perpetua" panose="02020502060401020303" pitchFamily="18" charset="0"/>
            </a:endParaRPr>
          </a:p>
          <a:p>
            <a:pPr eaLnBrk="1" fontAlgn="auto" hangingPunct="1">
              <a:lnSpc>
                <a:spcPct val="80000"/>
              </a:lnSpc>
              <a:spcAft>
                <a:spcPts val="0"/>
              </a:spcAft>
              <a:defRPr/>
            </a:pPr>
            <a:r>
              <a:rPr lang="en-US" altLang="en-US" dirty="0" smtClean="0">
                <a:latin typeface="Perpetua" panose="02020502060401020303" pitchFamily="18" charset="0"/>
              </a:rPr>
              <a:t>Audit of university compliance</a:t>
            </a:r>
          </a:p>
          <a:p>
            <a:pPr eaLnBrk="1" fontAlgn="auto" hangingPunct="1">
              <a:lnSpc>
                <a:spcPct val="80000"/>
              </a:lnSpc>
              <a:spcAft>
                <a:spcPts val="0"/>
              </a:spcAft>
              <a:defRPr/>
            </a:pPr>
            <a:endParaRPr lang="en-US" altLang="en-US" sz="1200" dirty="0" smtClean="0">
              <a:latin typeface="Perpetua" panose="02020502060401020303" pitchFamily="18" charset="0"/>
            </a:endParaRPr>
          </a:p>
          <a:p>
            <a:pPr eaLnBrk="1" fontAlgn="auto" hangingPunct="1">
              <a:spcBef>
                <a:spcPts val="0"/>
              </a:spcBef>
              <a:spcAft>
                <a:spcPts val="0"/>
              </a:spcAft>
              <a:defRPr/>
            </a:pPr>
            <a:r>
              <a:rPr lang="en-US" altLang="en-US" dirty="0" smtClean="0">
                <a:latin typeface="Perpetua" panose="02020502060401020303" pitchFamily="18" charset="0"/>
              </a:rPr>
              <a:t>Submitted September 2016</a:t>
            </a:r>
          </a:p>
          <a:p>
            <a:pPr marL="0" indent="0" eaLnBrk="1" fontAlgn="auto" hangingPunct="1">
              <a:lnSpc>
                <a:spcPct val="80000"/>
              </a:lnSpc>
              <a:spcAft>
                <a:spcPts val="0"/>
              </a:spcAft>
              <a:buFont typeface="Arial" pitchFamily="34" charset="0"/>
              <a:buNone/>
              <a:defRPr/>
            </a:pPr>
            <a:endParaRPr lang="en-US" altLang="en-US" sz="1200" b="1" dirty="0" smtClean="0">
              <a:solidFill>
                <a:srgbClr val="6600CC"/>
              </a:solidFill>
              <a:latin typeface="Perpetua" panose="02020502060401020303" pitchFamily="18" charset="0"/>
            </a:endParaRPr>
          </a:p>
          <a:p>
            <a:pPr eaLnBrk="1" fontAlgn="auto" hangingPunct="1">
              <a:lnSpc>
                <a:spcPct val="80000"/>
              </a:lnSpc>
              <a:spcAft>
                <a:spcPts val="0"/>
              </a:spcAft>
              <a:defRPr/>
            </a:pPr>
            <a:r>
              <a:rPr lang="en-US" altLang="en-US" dirty="0" smtClean="0">
                <a:latin typeface="Perpetua" panose="02020502060401020303" pitchFamily="18" charset="0"/>
              </a:rPr>
              <a:t>Reviewed by </a:t>
            </a:r>
            <a:r>
              <a:rPr lang="en-US" altLang="en-US" u="sng" dirty="0" smtClean="0">
                <a:latin typeface="Perpetua" panose="02020502060401020303" pitchFamily="18" charset="0"/>
              </a:rPr>
              <a:t>Off-Site Committee</a:t>
            </a:r>
          </a:p>
          <a:p>
            <a:pPr lvl="3" eaLnBrk="1" fontAlgn="auto" hangingPunct="1">
              <a:lnSpc>
                <a:spcPct val="80000"/>
              </a:lnSpc>
              <a:spcAft>
                <a:spcPts val="0"/>
              </a:spcAft>
              <a:buFontTx/>
              <a:buNone/>
              <a:defRPr/>
            </a:pPr>
            <a:endParaRPr lang="en-US" altLang="en-US" sz="2800" dirty="0" smtClean="0"/>
          </a:p>
          <a:p>
            <a:pPr eaLnBrk="1" fontAlgn="auto" hangingPunct="1">
              <a:lnSpc>
                <a:spcPct val="80000"/>
              </a:lnSpc>
              <a:spcAft>
                <a:spcPts val="0"/>
              </a:spcAft>
              <a:defRPr/>
            </a:pPr>
            <a:endParaRPr lang="en-US" altLang="en-US" sz="2400" dirty="0" smtClean="0"/>
          </a:p>
        </p:txBody>
      </p:sp>
      <p:sp>
        <p:nvSpPr>
          <p:cNvPr id="52228" name="Rectangle 5"/>
          <p:cNvSpPr>
            <a:spLocks noGrp="1" noChangeArrowheads="1"/>
          </p:cNvSpPr>
          <p:nvPr>
            <p:ph sz="quarter" idx="2"/>
          </p:nvPr>
        </p:nvSpPr>
        <p:spPr>
          <a:xfrm>
            <a:off x="4648200" y="1447800"/>
            <a:ext cx="4191000" cy="4343400"/>
          </a:xfrm>
          <a:ln>
            <a:solidFill>
              <a:schemeClr val="tx1"/>
            </a:solidFill>
            <a:miter lim="800000"/>
            <a:headEnd/>
            <a:tailEnd/>
          </a:ln>
        </p:spPr>
        <p:txBody>
          <a:bodyPr/>
          <a:lstStyle/>
          <a:p>
            <a:pPr algn="ctr" eaLnBrk="1" hangingPunct="1">
              <a:lnSpc>
                <a:spcPct val="80000"/>
              </a:lnSpc>
              <a:buFontTx/>
              <a:buNone/>
            </a:pPr>
            <a:r>
              <a:rPr lang="en-US" altLang="en-US" sz="3600" b="1" dirty="0" smtClean="0">
                <a:solidFill>
                  <a:srgbClr val="E31B23"/>
                </a:solidFill>
                <a:latin typeface="Perpetua" panose="02020502060401020303" pitchFamily="18" charset="0"/>
              </a:rPr>
              <a:t>Quality Enhancement Plan</a:t>
            </a:r>
            <a:r>
              <a:rPr lang="en-US" altLang="en-US" sz="2000" b="1" dirty="0" smtClean="0">
                <a:solidFill>
                  <a:srgbClr val="E31B23"/>
                </a:solidFill>
                <a:latin typeface="Perpetua" panose="02020502060401020303" pitchFamily="18" charset="0"/>
              </a:rPr>
              <a:t> </a:t>
            </a:r>
            <a:r>
              <a:rPr lang="en-US" altLang="en-US" sz="2000" b="1" dirty="0" smtClean="0">
                <a:latin typeface="Perpetua" panose="02020502060401020303" pitchFamily="18" charset="0"/>
              </a:rPr>
              <a:t>(QEP)</a:t>
            </a:r>
          </a:p>
          <a:p>
            <a:pPr algn="ctr" eaLnBrk="1" hangingPunct="1">
              <a:lnSpc>
                <a:spcPct val="80000"/>
              </a:lnSpc>
              <a:buFontTx/>
              <a:buNone/>
            </a:pPr>
            <a:endParaRPr lang="en-US" altLang="en-US" sz="1400" b="1" dirty="0" smtClean="0">
              <a:latin typeface="Perpetua" panose="02020502060401020303" pitchFamily="18" charset="0"/>
            </a:endParaRPr>
          </a:p>
          <a:p>
            <a:pPr eaLnBrk="1" hangingPunct="1">
              <a:lnSpc>
                <a:spcPct val="80000"/>
              </a:lnSpc>
            </a:pPr>
            <a:r>
              <a:rPr lang="en-US" altLang="en-US" dirty="0" smtClean="0">
                <a:latin typeface="Perpetua" panose="02020502060401020303" pitchFamily="18" charset="0"/>
              </a:rPr>
              <a:t>Proposed 5-year Student Learning Plan </a:t>
            </a:r>
            <a:endParaRPr lang="en-US" altLang="en-US" sz="1800" dirty="0" smtClean="0">
              <a:latin typeface="Perpetua" panose="02020502060401020303" pitchFamily="18" charset="0"/>
            </a:endParaRPr>
          </a:p>
          <a:p>
            <a:pPr eaLnBrk="1" hangingPunct="1">
              <a:lnSpc>
                <a:spcPct val="80000"/>
              </a:lnSpc>
            </a:pPr>
            <a:endParaRPr lang="en-US" altLang="en-US" sz="1200" dirty="0" smtClean="0">
              <a:latin typeface="Perpetua" panose="02020502060401020303" pitchFamily="18" charset="0"/>
            </a:endParaRPr>
          </a:p>
          <a:p>
            <a:pPr eaLnBrk="1" hangingPunct="1">
              <a:lnSpc>
                <a:spcPct val="80000"/>
              </a:lnSpc>
            </a:pPr>
            <a:r>
              <a:rPr lang="en-US" altLang="en-US" dirty="0" smtClean="0">
                <a:latin typeface="Perpetua" panose="02020502060401020303" pitchFamily="18" charset="0"/>
              </a:rPr>
              <a:t>Submitted </a:t>
            </a:r>
            <a:r>
              <a:rPr lang="en-US" altLang="en-US" b="1" dirty="0" smtClean="0">
                <a:latin typeface="Perpetua" panose="02020502060401020303" pitchFamily="18" charset="0"/>
              </a:rPr>
              <a:t>6 weeks prior</a:t>
            </a:r>
            <a:r>
              <a:rPr lang="en-US" altLang="en-US" dirty="0" smtClean="0">
                <a:latin typeface="Perpetua" panose="02020502060401020303" pitchFamily="18" charset="0"/>
              </a:rPr>
              <a:t> to On-Site Visit</a:t>
            </a:r>
          </a:p>
          <a:p>
            <a:pPr eaLnBrk="1" hangingPunct="1">
              <a:lnSpc>
                <a:spcPct val="80000"/>
              </a:lnSpc>
            </a:pPr>
            <a:endParaRPr lang="en-US" altLang="en-US" sz="1200" dirty="0" smtClean="0">
              <a:latin typeface="Perpetua" panose="02020502060401020303" pitchFamily="18" charset="0"/>
            </a:endParaRPr>
          </a:p>
          <a:p>
            <a:pPr eaLnBrk="1" hangingPunct="1">
              <a:lnSpc>
                <a:spcPct val="80000"/>
              </a:lnSpc>
            </a:pPr>
            <a:r>
              <a:rPr lang="en-US" altLang="en-US" dirty="0" smtClean="0">
                <a:latin typeface="Perpetua" panose="02020502060401020303" pitchFamily="18" charset="0"/>
              </a:rPr>
              <a:t>Reviewed by </a:t>
            </a:r>
            <a:r>
              <a:rPr lang="en-US" altLang="en-US" u="sng" dirty="0" smtClean="0">
                <a:latin typeface="Perpetua" panose="02020502060401020303" pitchFamily="18" charset="0"/>
              </a:rPr>
              <a:t>On-Site Committee – Spring 2017</a:t>
            </a:r>
          </a:p>
        </p:txBody>
      </p:sp>
    </p:spTree>
    <p:extLst>
      <p:ext uri="{BB962C8B-B14F-4D97-AF65-F5344CB8AC3E}">
        <p14:creationId xmlns:p14="http://schemas.microsoft.com/office/powerpoint/2010/main" val="2919860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6" name="Rectangle 12"/>
          <p:cNvSpPr>
            <a:spLocks noGrp="1" noChangeArrowheads="1"/>
          </p:cNvSpPr>
          <p:nvPr>
            <p:ph type="title"/>
          </p:nvPr>
        </p:nvSpPr>
        <p:spPr/>
        <p:txBody>
          <a:bodyPr/>
          <a:lstStyle/>
          <a:p>
            <a:pPr algn="ctr"/>
            <a:r>
              <a:rPr lang="en-US" altLang="en-US" dirty="0"/>
              <a:t>SACS </a:t>
            </a:r>
            <a:r>
              <a:rPr lang="en-US" altLang="en-US" dirty="0" smtClean="0"/>
              <a:t>Committee Organization</a:t>
            </a:r>
            <a:endParaRPr lang="en-US" altLang="en-US" dirty="0"/>
          </a:p>
        </p:txBody>
      </p:sp>
      <p:graphicFrame>
        <p:nvGraphicFramePr>
          <p:cNvPr id="2" name="Diagram 1"/>
          <p:cNvGraphicFramePr/>
          <p:nvPr>
            <p:extLst>
              <p:ext uri="{D42A27DB-BD31-4B8C-83A1-F6EECF244321}">
                <p14:modId xmlns:p14="http://schemas.microsoft.com/office/powerpoint/2010/main" val="3481022248"/>
              </p:ext>
            </p:extLst>
          </p:nvPr>
        </p:nvGraphicFramePr>
        <p:xfrm>
          <a:off x="914400" y="1600200"/>
          <a:ext cx="77724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Straight Connector 3"/>
          <p:cNvCxnSpPr/>
          <p:nvPr/>
        </p:nvCxnSpPr>
        <p:spPr>
          <a:xfrm>
            <a:off x="5715000" y="3505201"/>
            <a:ext cx="574535" cy="3634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3429000" y="3505201"/>
            <a:ext cx="533400" cy="3277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695700" y="4800600"/>
            <a:ext cx="247650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en-US" dirty="0" smtClean="0"/>
              <a:t>Committee Roles</a:t>
            </a:r>
            <a:endParaRPr lang="en-US" altLang="en-US" dirty="0"/>
          </a:p>
        </p:txBody>
      </p:sp>
      <p:sp>
        <p:nvSpPr>
          <p:cNvPr id="2" name="Content Placeholder 1"/>
          <p:cNvSpPr>
            <a:spLocks noGrp="1"/>
          </p:cNvSpPr>
          <p:nvPr>
            <p:ph sz="half" idx="1"/>
          </p:nvPr>
        </p:nvSpPr>
        <p:spPr>
          <a:xfrm>
            <a:off x="914400" y="1600200"/>
            <a:ext cx="7772400" cy="4419600"/>
          </a:xfrm>
        </p:spPr>
        <p:txBody>
          <a:bodyPr>
            <a:normAutofit fontScale="25000" lnSpcReduction="20000"/>
          </a:bodyPr>
          <a:lstStyle/>
          <a:p>
            <a:r>
              <a:rPr lang="en-US" sz="9600" dirty="0"/>
              <a:t>The Leadership Team will provide general oversight to the process and will </a:t>
            </a:r>
            <a:r>
              <a:rPr lang="en-US" sz="9600" dirty="0" smtClean="0"/>
              <a:t>approve/sign-off </a:t>
            </a:r>
            <a:r>
              <a:rPr lang="en-US" sz="9600" dirty="0"/>
              <a:t>on any final </a:t>
            </a:r>
            <a:r>
              <a:rPr lang="en-US" sz="9600" dirty="0" smtClean="0"/>
              <a:t>submissions </a:t>
            </a:r>
            <a:r>
              <a:rPr lang="en-US" sz="9600" dirty="0"/>
              <a:t>to SACS. This team is headed by the </a:t>
            </a:r>
            <a:r>
              <a:rPr lang="en-US" sz="9600" dirty="0" smtClean="0"/>
              <a:t>President </a:t>
            </a:r>
            <a:r>
              <a:rPr lang="en-US" sz="9600" dirty="0"/>
              <a:t>and the </a:t>
            </a:r>
            <a:r>
              <a:rPr lang="en-US" sz="9600" dirty="0" smtClean="0"/>
              <a:t>Provost.</a:t>
            </a:r>
          </a:p>
          <a:p>
            <a:endParaRPr lang="en-US" sz="7200" dirty="0"/>
          </a:p>
          <a:p>
            <a:r>
              <a:rPr lang="en-US" sz="9600" dirty="0" smtClean="0"/>
              <a:t>The </a:t>
            </a:r>
            <a:r>
              <a:rPr lang="en-US" sz="9600" dirty="0"/>
              <a:t>Quality Enhancement </a:t>
            </a:r>
            <a:r>
              <a:rPr lang="en-US" sz="9600" dirty="0" smtClean="0"/>
              <a:t>Plan Development Committee will </a:t>
            </a:r>
            <a:r>
              <a:rPr lang="en-US" sz="9600" dirty="0"/>
              <a:t>develop a document focused on a </a:t>
            </a:r>
            <a:r>
              <a:rPr lang="en-US" sz="9600" dirty="0" smtClean="0"/>
              <a:t>topic </a:t>
            </a:r>
            <a:r>
              <a:rPr lang="en-US" sz="9600" dirty="0"/>
              <a:t>central to </a:t>
            </a:r>
            <a:r>
              <a:rPr lang="en-US" sz="9600" dirty="0" smtClean="0"/>
              <a:t>the institutional mission and </a:t>
            </a:r>
            <a:r>
              <a:rPr lang="en-US" sz="9600" dirty="0"/>
              <a:t>that impacts student </a:t>
            </a:r>
            <a:r>
              <a:rPr lang="en-US" sz="9600" dirty="0" smtClean="0"/>
              <a:t>learning. </a:t>
            </a:r>
            <a:r>
              <a:rPr lang="en-US" sz="9600" dirty="0"/>
              <a:t>The QEP will be reviewed extensively by a variety </a:t>
            </a:r>
            <a:r>
              <a:rPr lang="en-US" sz="9600" dirty="0" smtClean="0"/>
              <a:t>of </a:t>
            </a:r>
            <a:r>
              <a:rPr lang="en-US" sz="9600" dirty="0"/>
              <a:t>constituents. </a:t>
            </a:r>
            <a:endParaRPr lang="en-US" sz="9600" dirty="0" smtClean="0"/>
          </a:p>
          <a:p>
            <a:endParaRPr lang="en-US" sz="7200" dirty="0"/>
          </a:p>
          <a:p>
            <a:r>
              <a:rPr lang="en-US" sz="9600" dirty="0" smtClean="0"/>
              <a:t>The Compliance Certification Team will </a:t>
            </a:r>
            <a:r>
              <a:rPr lang="en-US" sz="9600" dirty="0"/>
              <a:t>complete </a:t>
            </a:r>
            <a:r>
              <a:rPr lang="en-US" sz="9600" dirty="0" smtClean="0"/>
              <a:t>an analysis </a:t>
            </a:r>
            <a:r>
              <a:rPr lang="en-US" sz="9600" dirty="0"/>
              <a:t>of </a:t>
            </a:r>
            <a:r>
              <a:rPr lang="en-US" sz="9600" dirty="0" smtClean="0"/>
              <a:t>compliance </a:t>
            </a:r>
            <a:r>
              <a:rPr lang="en-US" sz="9600" dirty="0"/>
              <a:t>for each Core </a:t>
            </a:r>
            <a:r>
              <a:rPr lang="en-US" sz="9600" dirty="0" smtClean="0"/>
              <a:t>Requirement, Comprehensive Standard and </a:t>
            </a:r>
            <a:r>
              <a:rPr lang="en-US" sz="9600" dirty="0"/>
              <a:t>Federal </a:t>
            </a:r>
            <a:r>
              <a:rPr lang="en-US" sz="9600" dirty="0" smtClean="0"/>
              <a:t>Requirement based </a:t>
            </a:r>
            <a:r>
              <a:rPr lang="en-US" sz="9600" dirty="0"/>
              <a:t>on the work of the </a:t>
            </a:r>
            <a:r>
              <a:rPr lang="en-US" sz="9600" dirty="0" smtClean="0"/>
              <a:t>eight subcommittees.</a:t>
            </a:r>
            <a:endParaRPr lang="en-US" dirty="0"/>
          </a:p>
          <a:p>
            <a:endParaRPr lang="en-US" dirty="0"/>
          </a:p>
        </p:txBody>
      </p:sp>
    </p:spTree>
    <p:extLst>
      <p:ext uri="{BB962C8B-B14F-4D97-AF65-F5344CB8AC3E}">
        <p14:creationId xmlns:p14="http://schemas.microsoft.com/office/powerpoint/2010/main" val="30021940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990600" y="228600"/>
            <a:ext cx="7772400" cy="1143000"/>
          </a:xfrm>
        </p:spPr>
        <p:txBody>
          <a:bodyPr/>
          <a:lstStyle/>
          <a:p>
            <a:pPr algn="ctr"/>
            <a:r>
              <a:rPr lang="en-US" altLang="en-US" dirty="0">
                <a:solidFill>
                  <a:srgbClr val="FF3300"/>
                </a:solidFill>
              </a:rPr>
              <a:t>Review Process - Compliance</a:t>
            </a:r>
          </a:p>
        </p:txBody>
      </p:sp>
      <p:sp>
        <p:nvSpPr>
          <p:cNvPr id="51203" name="Rectangle 3"/>
          <p:cNvSpPr>
            <a:spLocks noGrp="1" noChangeArrowheads="1"/>
          </p:cNvSpPr>
          <p:nvPr>
            <p:ph sz="quarter" idx="1"/>
          </p:nvPr>
        </p:nvSpPr>
        <p:spPr>
          <a:xfrm>
            <a:off x="533400" y="1447800"/>
            <a:ext cx="8305800" cy="4572001"/>
          </a:xfrm>
        </p:spPr>
        <p:txBody>
          <a:bodyPr>
            <a:normAutofit fontScale="92500" lnSpcReduction="10000"/>
          </a:bodyPr>
          <a:lstStyle/>
          <a:p>
            <a:pPr>
              <a:lnSpc>
                <a:spcPct val="90000"/>
              </a:lnSpc>
            </a:pPr>
            <a:r>
              <a:rPr lang="en-US" altLang="en-US" dirty="0" smtClean="0"/>
              <a:t>Core Requirements – institutional mission and effectiveness; educational programs; </a:t>
            </a:r>
            <a:r>
              <a:rPr lang="en-US" altLang="en-US" dirty="0"/>
              <a:t>faculty.</a:t>
            </a:r>
            <a:r>
              <a:rPr lang="en-US" altLang="en-US" dirty="0">
                <a:solidFill>
                  <a:srgbClr val="C00000"/>
                </a:solidFill>
              </a:rPr>
              <a:t> </a:t>
            </a:r>
            <a:r>
              <a:rPr lang="en-US" altLang="en-US" dirty="0">
                <a:solidFill>
                  <a:srgbClr val="FF3300"/>
                </a:solidFill>
              </a:rPr>
              <a:t>In order for an institution to maintain accreditation in good </a:t>
            </a:r>
            <a:r>
              <a:rPr lang="en-US" altLang="en-US" dirty="0" smtClean="0">
                <a:solidFill>
                  <a:srgbClr val="FF3300"/>
                </a:solidFill>
              </a:rPr>
              <a:t>standing without sanction an </a:t>
            </a:r>
            <a:r>
              <a:rPr lang="en-US" altLang="en-US" dirty="0">
                <a:solidFill>
                  <a:srgbClr val="FF3300"/>
                </a:solidFill>
              </a:rPr>
              <a:t>institution must maintain compliance with all </a:t>
            </a:r>
            <a:r>
              <a:rPr lang="en-US" altLang="en-US" dirty="0" smtClean="0">
                <a:solidFill>
                  <a:srgbClr val="FF3300"/>
                </a:solidFill>
              </a:rPr>
              <a:t>core requirements</a:t>
            </a:r>
            <a:r>
              <a:rPr lang="en-US" altLang="en-US" dirty="0">
                <a:solidFill>
                  <a:srgbClr val="FF3300"/>
                </a:solidFill>
              </a:rPr>
              <a:t>.</a:t>
            </a:r>
            <a:endParaRPr lang="en-US" altLang="en-US" dirty="0" smtClean="0">
              <a:solidFill>
                <a:srgbClr val="FF3300"/>
              </a:solidFill>
            </a:endParaRPr>
          </a:p>
          <a:p>
            <a:pPr>
              <a:lnSpc>
                <a:spcPct val="90000"/>
              </a:lnSpc>
              <a:buFont typeface="Wingdings" pitchFamily="2" charset="2"/>
              <a:buNone/>
            </a:pPr>
            <a:endParaRPr lang="en-US" altLang="en-US" sz="1400" dirty="0"/>
          </a:p>
          <a:p>
            <a:pPr>
              <a:lnSpc>
                <a:spcPct val="90000"/>
              </a:lnSpc>
            </a:pPr>
            <a:r>
              <a:rPr lang="en-US" altLang="en-US" dirty="0"/>
              <a:t>Comprehensive Standards – governance; degree programs; faculty credentials; library and learning resources; student affairs; physical and financial resources. </a:t>
            </a:r>
            <a:r>
              <a:rPr lang="en-US" altLang="en-US" dirty="0" smtClean="0"/>
              <a:t> </a:t>
            </a:r>
            <a:r>
              <a:rPr lang="en-US" altLang="en-US" dirty="0" smtClean="0">
                <a:solidFill>
                  <a:srgbClr val="FF3300"/>
                </a:solidFill>
              </a:rPr>
              <a:t>Areas </a:t>
            </a:r>
            <a:r>
              <a:rPr lang="en-US" altLang="en-US" dirty="0">
                <a:solidFill>
                  <a:srgbClr val="FF3300"/>
                </a:solidFill>
              </a:rPr>
              <a:t>of non-compliance </a:t>
            </a:r>
            <a:r>
              <a:rPr lang="en-US" altLang="en-US" dirty="0" smtClean="0">
                <a:solidFill>
                  <a:srgbClr val="FF3300"/>
                </a:solidFill>
              </a:rPr>
              <a:t>are reported by the on-site visit team to SACSCOC for review and action (directive to the institution with timeframe for remediation). </a:t>
            </a:r>
            <a:endParaRPr lang="en-US" altLang="en-US" dirty="0">
              <a:solidFill>
                <a:srgbClr val="FF3300"/>
              </a:solidFill>
            </a:endParaRPr>
          </a:p>
          <a:p>
            <a:pPr>
              <a:lnSpc>
                <a:spcPct val="90000"/>
              </a:lnSpc>
            </a:pPr>
            <a:endParaRPr lang="en-US" altLang="en-US" sz="1400" dirty="0"/>
          </a:p>
          <a:p>
            <a:pPr>
              <a:lnSpc>
                <a:spcPct val="90000"/>
              </a:lnSpc>
            </a:pPr>
            <a:r>
              <a:rPr lang="en-US" altLang="en-US" dirty="0"/>
              <a:t>Federal Requirements – HE Amendments, recruitment; academic policies; publications</a:t>
            </a:r>
            <a:r>
              <a:rPr lang="en-US" altLang="en-US" dirty="0" smtClean="0"/>
              <a:t>. </a:t>
            </a:r>
            <a:r>
              <a:rPr lang="en-US" altLang="en-US" dirty="0" smtClean="0">
                <a:solidFill>
                  <a:srgbClr val="FF3300"/>
                </a:solidFill>
              </a:rPr>
              <a:t>SACSCOC under contract to USDOE monitors compliance with the federal standards.</a:t>
            </a:r>
            <a:endParaRPr lang="en-US" altLang="en-US" dirty="0">
              <a:solidFill>
                <a:srgbClr val="FF33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Commonly Cited Principles</a:t>
            </a:r>
            <a:endParaRPr lang="en-US"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1457199088"/>
              </p:ext>
            </p:extLst>
          </p:nvPr>
        </p:nvGraphicFramePr>
        <p:xfrm>
          <a:off x="381000" y="1295400"/>
          <a:ext cx="8458200" cy="5029200"/>
        </p:xfrm>
        <a:graphic>
          <a:graphicData uri="http://schemas.openxmlformats.org/drawingml/2006/table">
            <a:tbl>
              <a:tblPr firstRow="1" bandRow="1">
                <a:tableStyleId>{5C22544A-7EE6-4342-B048-85BDC9FD1C3A}</a:tableStyleId>
              </a:tblPr>
              <a:tblGrid>
                <a:gridCol w="1600200"/>
                <a:gridCol w="6858000"/>
              </a:tblGrid>
              <a:tr h="558922">
                <a:tc>
                  <a:txBody>
                    <a:bodyPr/>
                    <a:lstStyle/>
                    <a:p>
                      <a:r>
                        <a:rPr lang="en-US" dirty="0" smtClean="0"/>
                        <a:t>Requirement</a:t>
                      </a:r>
                      <a:r>
                        <a:rPr lang="en-US" baseline="0" dirty="0" smtClean="0"/>
                        <a:t> or Standard</a:t>
                      </a:r>
                      <a:endParaRPr lang="en-US" dirty="0"/>
                    </a:p>
                  </a:txBody>
                  <a:tcPr/>
                </a:tc>
                <a:tc>
                  <a:txBody>
                    <a:bodyPr/>
                    <a:lstStyle/>
                    <a:p>
                      <a:r>
                        <a:rPr lang="en-US" dirty="0" smtClean="0"/>
                        <a:t>Compliance</a:t>
                      </a:r>
                      <a:r>
                        <a:rPr lang="en-US" baseline="0" dirty="0" smtClean="0"/>
                        <a:t> Area</a:t>
                      </a:r>
                      <a:endParaRPr lang="en-US" dirty="0"/>
                    </a:p>
                  </a:txBody>
                  <a:tcPr/>
                </a:tc>
              </a:tr>
              <a:tr h="350520">
                <a:tc>
                  <a:txBody>
                    <a:bodyPr/>
                    <a:lstStyle/>
                    <a:p>
                      <a:r>
                        <a:rPr lang="en-US" dirty="0" smtClean="0"/>
                        <a:t>2.8</a:t>
                      </a:r>
                      <a:endParaRPr lang="en-US" dirty="0"/>
                    </a:p>
                  </a:txBody>
                  <a:tcPr/>
                </a:tc>
                <a:tc>
                  <a:txBody>
                    <a:bodyPr/>
                    <a:lstStyle/>
                    <a:p>
                      <a:r>
                        <a:rPr lang="en-US" dirty="0" smtClean="0"/>
                        <a:t>Adequacy</a:t>
                      </a:r>
                      <a:r>
                        <a:rPr lang="en-US" baseline="0" dirty="0" smtClean="0"/>
                        <a:t> of full-time faculty</a:t>
                      </a:r>
                      <a:endParaRPr lang="en-US" dirty="0"/>
                    </a:p>
                  </a:txBody>
                  <a:tcPr/>
                </a:tc>
              </a:tr>
              <a:tr h="323820">
                <a:tc>
                  <a:txBody>
                    <a:bodyPr/>
                    <a:lstStyle/>
                    <a:p>
                      <a:r>
                        <a:rPr lang="en-US" dirty="0" smtClean="0"/>
                        <a:t>2.5</a:t>
                      </a:r>
                      <a:endParaRPr lang="en-US" dirty="0"/>
                    </a:p>
                  </a:txBody>
                  <a:tcPr/>
                </a:tc>
                <a:tc>
                  <a:txBody>
                    <a:bodyPr/>
                    <a:lstStyle/>
                    <a:p>
                      <a:r>
                        <a:rPr lang="en-US" dirty="0" smtClean="0"/>
                        <a:t>Institutional effectiveness</a:t>
                      </a:r>
                      <a:endParaRPr lang="en-US" dirty="0"/>
                    </a:p>
                  </a:txBody>
                  <a:tcPr/>
                </a:tc>
              </a:tr>
              <a:tr h="558922">
                <a:tc>
                  <a:txBody>
                    <a:bodyPr/>
                    <a:lstStyle/>
                    <a:p>
                      <a:r>
                        <a:rPr lang="en-US" dirty="0" smtClean="0"/>
                        <a:t>2.12</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Acceptable QEP based on key issues emerging from student learning assessment results</a:t>
                      </a:r>
                    </a:p>
                  </a:txBody>
                  <a:tcPr/>
                </a:tc>
              </a:tr>
              <a:tr h="323820">
                <a:tc>
                  <a:txBody>
                    <a:bodyPr/>
                    <a:lstStyle/>
                    <a:p>
                      <a:r>
                        <a:rPr lang="en-US" dirty="0" smtClean="0"/>
                        <a:t>3.2.10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Administrator evaluations</a:t>
                      </a:r>
                    </a:p>
                  </a:txBody>
                  <a:tcPr/>
                </a:tc>
              </a:tr>
              <a:tr h="323820">
                <a:tc>
                  <a:txBody>
                    <a:bodyPr/>
                    <a:lstStyle/>
                    <a:p>
                      <a:r>
                        <a:rPr lang="en-US" dirty="0" smtClean="0"/>
                        <a:t>3.3.1.1</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Student learning improvement based on assessment results</a:t>
                      </a:r>
                    </a:p>
                  </a:txBody>
                  <a:tcPr/>
                </a:tc>
              </a:tr>
              <a:tr h="457200">
                <a:tc>
                  <a:txBody>
                    <a:bodyPr/>
                    <a:lstStyle/>
                    <a:p>
                      <a:r>
                        <a:rPr lang="en-US" dirty="0" smtClean="0"/>
                        <a:t>3.3.2</a:t>
                      </a:r>
                      <a:endParaRPr lang="en-US" dirty="0"/>
                    </a:p>
                  </a:txBody>
                  <a:tcPr/>
                </a:tc>
                <a:tc>
                  <a:txBody>
                    <a:bodyPr/>
                    <a:lstStyle/>
                    <a:p>
                      <a:r>
                        <a:rPr lang="en-US" dirty="0" smtClean="0"/>
                        <a:t>Acceptable QEP; broad-based involvement, goals,</a:t>
                      </a:r>
                      <a:r>
                        <a:rPr lang="en-US" baseline="0" dirty="0" smtClean="0"/>
                        <a:t> and assessment plan</a:t>
                      </a:r>
                      <a:endParaRPr lang="en-US" dirty="0"/>
                    </a:p>
                  </a:txBody>
                  <a:tcPr/>
                </a:tc>
              </a:tr>
              <a:tr h="323820">
                <a:tc>
                  <a:txBody>
                    <a:bodyPr/>
                    <a:lstStyle/>
                    <a:p>
                      <a:r>
                        <a:rPr lang="en-US" dirty="0" smtClean="0"/>
                        <a:t>3.4.3</a:t>
                      </a:r>
                      <a:endParaRPr lang="en-US" dirty="0"/>
                    </a:p>
                  </a:txBody>
                  <a:tcPr/>
                </a:tc>
                <a:tc>
                  <a:txBody>
                    <a:bodyPr/>
                    <a:lstStyle/>
                    <a:p>
                      <a:r>
                        <a:rPr lang="en-US" dirty="0" smtClean="0"/>
                        <a:t>Admissions policies</a:t>
                      </a:r>
                      <a:r>
                        <a:rPr lang="en-US" baseline="0" dirty="0" smtClean="0"/>
                        <a:t> published</a:t>
                      </a:r>
                      <a:endParaRPr lang="en-US" dirty="0"/>
                    </a:p>
                  </a:txBody>
                  <a:tcPr/>
                </a:tc>
              </a:tr>
              <a:tr h="323820">
                <a:tc>
                  <a:txBody>
                    <a:bodyPr/>
                    <a:lstStyle/>
                    <a:p>
                      <a:r>
                        <a:rPr lang="en-US" dirty="0" smtClean="0"/>
                        <a:t>3.4.7</a:t>
                      </a:r>
                      <a:endParaRPr lang="en-US" dirty="0"/>
                    </a:p>
                  </a:txBody>
                  <a:tcPr/>
                </a:tc>
                <a:tc>
                  <a:txBody>
                    <a:bodyPr/>
                    <a:lstStyle/>
                    <a:p>
                      <a:r>
                        <a:rPr lang="en-US" dirty="0" smtClean="0"/>
                        <a:t>Consortial</a:t>
                      </a:r>
                      <a:r>
                        <a:rPr lang="en-US" baseline="0" dirty="0" smtClean="0"/>
                        <a:t> relationships/contractual agreements</a:t>
                      </a:r>
                      <a:endParaRPr lang="en-US" dirty="0"/>
                    </a:p>
                  </a:txBody>
                  <a:tcPr/>
                </a:tc>
              </a:tr>
              <a:tr h="323820">
                <a:tc>
                  <a:txBody>
                    <a:bodyPr/>
                    <a:lstStyle/>
                    <a:p>
                      <a:r>
                        <a:rPr lang="en-US" dirty="0" smtClean="0"/>
                        <a:t>3.5.4</a:t>
                      </a:r>
                      <a:endParaRPr lang="en-US" dirty="0"/>
                    </a:p>
                  </a:txBody>
                  <a:tcPr/>
                </a:tc>
                <a:tc>
                  <a:txBody>
                    <a:bodyPr/>
                    <a:lstStyle/>
                    <a:p>
                      <a:r>
                        <a:rPr lang="en-US" dirty="0" smtClean="0"/>
                        <a:t>Terminal degrees of faculty (25% rule</a:t>
                      </a:r>
                      <a:r>
                        <a:rPr lang="en-US" baseline="0" dirty="0" smtClean="0"/>
                        <a:t> at baccalaureate level)</a:t>
                      </a:r>
                      <a:endParaRPr lang="en-US" dirty="0"/>
                    </a:p>
                  </a:txBody>
                  <a:tcPr/>
                </a:tc>
              </a:tr>
              <a:tr h="323820">
                <a:tc>
                  <a:txBody>
                    <a:bodyPr/>
                    <a:lstStyle/>
                    <a:p>
                      <a:r>
                        <a:rPr lang="en-US" dirty="0" smtClean="0"/>
                        <a:t>3.7.1</a:t>
                      </a:r>
                      <a:endParaRPr lang="en-US" dirty="0"/>
                    </a:p>
                  </a:txBody>
                  <a:tcPr/>
                </a:tc>
                <a:tc>
                  <a:txBody>
                    <a:bodyPr/>
                    <a:lstStyle/>
                    <a:p>
                      <a:r>
                        <a:rPr lang="en-US" dirty="0" smtClean="0"/>
                        <a:t>Faculty competence/credentials/transcripts</a:t>
                      </a:r>
                      <a:endParaRPr lang="en-US" dirty="0"/>
                    </a:p>
                  </a:txBody>
                  <a:tcPr/>
                </a:tc>
              </a:tr>
              <a:tr h="323820">
                <a:tc>
                  <a:txBody>
                    <a:bodyPr/>
                    <a:lstStyle/>
                    <a:p>
                      <a:r>
                        <a:rPr lang="en-US" dirty="0" smtClean="0"/>
                        <a:t>3.12</a:t>
                      </a:r>
                      <a:endParaRPr lang="en-US" dirty="0"/>
                    </a:p>
                  </a:txBody>
                  <a:tcPr/>
                </a:tc>
                <a:tc>
                  <a:txBody>
                    <a:bodyPr/>
                    <a:lstStyle/>
                    <a:p>
                      <a:r>
                        <a:rPr lang="en-US" dirty="0" smtClean="0"/>
                        <a:t>Substantive change</a:t>
                      </a:r>
                    </a:p>
                  </a:txBody>
                  <a:tcPr/>
                </a:tc>
              </a:tr>
            </a:tbl>
          </a:graphicData>
        </a:graphic>
      </p:graphicFrame>
    </p:spTree>
    <p:extLst>
      <p:ext uri="{BB962C8B-B14F-4D97-AF65-F5344CB8AC3E}">
        <p14:creationId xmlns:p14="http://schemas.microsoft.com/office/powerpoint/2010/main" val="368681047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7" name="Rectangle 11"/>
          <p:cNvSpPr>
            <a:spLocks noGrp="1" noChangeArrowheads="1"/>
          </p:cNvSpPr>
          <p:nvPr>
            <p:ph type="title"/>
          </p:nvPr>
        </p:nvSpPr>
        <p:spPr>
          <a:xfrm>
            <a:off x="914400" y="274638"/>
            <a:ext cx="7772400" cy="715962"/>
          </a:xfrm>
        </p:spPr>
        <p:txBody>
          <a:bodyPr>
            <a:normAutofit/>
          </a:bodyPr>
          <a:lstStyle/>
          <a:p>
            <a:pPr algn="ctr"/>
            <a:r>
              <a:rPr lang="en-US" altLang="en-US" sz="3600" dirty="0" smtClean="0"/>
              <a:t>Faculty Credentials (3.7.1)</a:t>
            </a:r>
            <a:endParaRPr lang="en-US" altLang="en-US" sz="3600" dirty="0"/>
          </a:p>
        </p:txBody>
      </p:sp>
      <p:sp>
        <p:nvSpPr>
          <p:cNvPr id="65548" name="Rectangle 12"/>
          <p:cNvSpPr>
            <a:spLocks noGrp="1" noChangeArrowheads="1"/>
          </p:cNvSpPr>
          <p:nvPr>
            <p:ph sz="quarter" idx="1"/>
          </p:nvPr>
        </p:nvSpPr>
        <p:spPr>
          <a:xfrm>
            <a:off x="838200" y="1219200"/>
            <a:ext cx="7772400" cy="4835525"/>
          </a:xfrm>
        </p:spPr>
        <p:txBody>
          <a:bodyPr>
            <a:normAutofit lnSpcReduction="10000"/>
          </a:bodyPr>
          <a:lstStyle/>
          <a:p>
            <a:pPr marL="0" indent="0">
              <a:buNone/>
            </a:pPr>
            <a:r>
              <a:rPr lang="en-US" altLang="en-US" dirty="0" smtClean="0"/>
              <a:t>For all Faculty hires (full-time and part-time) </a:t>
            </a:r>
            <a:r>
              <a:rPr lang="en-US" altLang="en-US" dirty="0" smtClean="0"/>
              <a:t>the</a:t>
            </a:r>
            <a:r>
              <a:rPr lang="en-US" altLang="en-US" dirty="0" smtClean="0"/>
              <a:t>:</a:t>
            </a:r>
          </a:p>
          <a:p>
            <a:pPr marL="533400" indent="-533400">
              <a:buFont typeface="Wingdings" pitchFamily="2" charset="2"/>
              <a:buAutoNum type="arabicPeriod"/>
            </a:pPr>
            <a:r>
              <a:rPr lang="en-US" altLang="en-US" dirty="0" smtClean="0"/>
              <a:t>Institution </a:t>
            </a:r>
            <a:r>
              <a:rPr lang="en-US" altLang="en-US" dirty="0"/>
              <a:t>must </a:t>
            </a:r>
            <a:r>
              <a:rPr lang="en-US" altLang="en-US" dirty="0" smtClean="0"/>
              <a:t>verify </a:t>
            </a:r>
            <a:r>
              <a:rPr lang="en-US" altLang="en-US" dirty="0"/>
              <a:t>degrees;</a:t>
            </a:r>
          </a:p>
          <a:p>
            <a:pPr marL="533400" indent="-533400">
              <a:buFont typeface="Wingdings" pitchFamily="2" charset="2"/>
              <a:buAutoNum type="arabicPeriod"/>
            </a:pPr>
            <a:r>
              <a:rPr lang="en-US" altLang="en-US" dirty="0"/>
              <a:t>Institution must have international credentials evaluated for comparability;</a:t>
            </a:r>
          </a:p>
          <a:p>
            <a:pPr marL="533400" indent="-533400">
              <a:buFont typeface="Wingdings" pitchFamily="2" charset="2"/>
              <a:buAutoNum type="arabicPeriod"/>
            </a:pPr>
            <a:r>
              <a:rPr lang="en-US" altLang="en-US" dirty="0"/>
              <a:t>Institution must </a:t>
            </a:r>
            <a:r>
              <a:rPr lang="en-US" altLang="en-US" dirty="0" smtClean="0"/>
              <a:t>document </a:t>
            </a:r>
            <a:r>
              <a:rPr lang="en-US" altLang="en-US" dirty="0"/>
              <a:t>qualifications </a:t>
            </a:r>
            <a:r>
              <a:rPr lang="en-US" altLang="en-US" dirty="0" smtClean="0"/>
              <a:t>and maintain a personnel file for all faculty (full-time hires - Faculty Personnel Office, Part-time hires – in the academic unit);</a:t>
            </a:r>
            <a:endParaRPr lang="en-US" altLang="en-US" dirty="0"/>
          </a:p>
          <a:p>
            <a:pPr marL="533400" indent="-533400">
              <a:buFont typeface="Wingdings" pitchFamily="2" charset="2"/>
              <a:buAutoNum type="arabicPeriod"/>
            </a:pPr>
            <a:r>
              <a:rPr lang="en-US" altLang="en-US" dirty="0"/>
              <a:t>Institution must connect qualifications and course outcomes/descriptions</a:t>
            </a:r>
            <a:r>
              <a:rPr lang="en-US" altLang="en-US" dirty="0" smtClean="0"/>
              <a:t>; and</a:t>
            </a:r>
            <a:endParaRPr lang="en-US" altLang="en-US" dirty="0"/>
          </a:p>
          <a:p>
            <a:pPr marL="533400" indent="-533400">
              <a:buFont typeface="Wingdings" pitchFamily="2" charset="2"/>
              <a:buAutoNum type="arabicPeriod"/>
            </a:pPr>
            <a:r>
              <a:rPr lang="en-US" altLang="en-US" dirty="0" smtClean="0"/>
              <a:t>Instructional faculty teaching outside of their degree discipline or at a degree level not aligned with their credentials require a justification be written.</a:t>
            </a:r>
            <a:endParaRPr lang="en-US" altLang="en-US" dirty="0"/>
          </a:p>
          <a:p>
            <a:pPr marL="533400" indent="-533400">
              <a:buFont typeface="Wingdings" pitchFamily="2" charset="2"/>
              <a:buAutoNum type="arabicPeriod"/>
            </a:pPr>
            <a:endParaRPr lang="en-US" altLang="en-US" dirty="0"/>
          </a:p>
          <a:p>
            <a:pPr marL="533400" indent="-533400">
              <a:buFont typeface="Wingdings" pitchFamily="2" charset="2"/>
              <a:buAutoNum type="arabicPeriod"/>
            </a:pPr>
            <a:endParaRPr lang="en-US"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13">
      <a:dk1>
        <a:srgbClr val="000000"/>
      </a:dk1>
      <a:lt1>
        <a:srgbClr val="FFFFFF"/>
      </a:lt1>
      <a:dk2>
        <a:srgbClr val="E31B23"/>
      </a:dk2>
      <a:lt2>
        <a:srgbClr val="C8C8B1"/>
      </a:lt2>
      <a:accent1>
        <a:srgbClr val="7A7A7A"/>
      </a:accent1>
      <a:accent2>
        <a:srgbClr val="4B4B4B"/>
      </a:accent2>
      <a:accent3>
        <a:srgbClr val="526DB0"/>
      </a:accent3>
      <a:accent4>
        <a:srgbClr val="989AAC"/>
      </a:accent4>
      <a:accent5>
        <a:srgbClr val="E31B23"/>
      </a:accent5>
      <a:accent6>
        <a:srgbClr val="E31B23"/>
      </a:accent6>
      <a:hlink>
        <a:srgbClr val="3D3D3D"/>
      </a:hlink>
      <a:folHlink>
        <a:srgbClr val="969696"/>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5273</TotalTime>
  <Words>1001</Words>
  <Application>Microsoft Office PowerPoint</Application>
  <PresentationFormat>On-screen Show (4:3)</PresentationFormat>
  <Paragraphs>157</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Equity</vt:lpstr>
      <vt:lpstr>Reaffirmation of Accreditation @ UofL</vt:lpstr>
      <vt:lpstr>Brief History</vt:lpstr>
      <vt:lpstr>Reaffirmation Process</vt:lpstr>
      <vt:lpstr>2017 Reaffirmation of Accreditation</vt:lpstr>
      <vt:lpstr>SACS Committee Organization</vt:lpstr>
      <vt:lpstr>Committee Roles</vt:lpstr>
      <vt:lpstr>Review Process - Compliance</vt:lpstr>
      <vt:lpstr>Commonly Cited Principles</vt:lpstr>
      <vt:lpstr>Faculty Credentials (3.7.1)</vt:lpstr>
      <vt:lpstr>Faculty Credentials Roster</vt:lpstr>
      <vt:lpstr>   Consortial Agreements  </vt:lpstr>
      <vt:lpstr>   Substantive Changes  </vt:lpstr>
      <vt:lpstr>PowerPoint Presentation</vt:lpstr>
      <vt:lpstr>Acceptable Quality Enhancement Plan  (2.12 &amp; 3.3.2)</vt:lpstr>
      <vt:lpstr>Quality Enhancement Plan</vt:lpstr>
      <vt:lpstr>Compliance Assist (CA)</vt:lpstr>
      <vt:lpstr>PowerPoint Presentation</vt:lpstr>
    </vt:vector>
  </TitlesOfParts>
  <Company>Western Carolina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Reaffirmation of Accreditation @ WCU</dc:title>
  <dc:creator>burton</dc:creator>
  <cp:lastModifiedBy>Philbin,Carlye D.</cp:lastModifiedBy>
  <cp:revision>66</cp:revision>
  <cp:lastPrinted>2014-10-13T19:46:20Z</cp:lastPrinted>
  <dcterms:created xsi:type="dcterms:W3CDTF">2005-02-08T01:45:09Z</dcterms:created>
  <dcterms:modified xsi:type="dcterms:W3CDTF">2014-10-14T16:10:33Z</dcterms:modified>
</cp:coreProperties>
</file>