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4" r:id="rId3"/>
    <p:sldId id="286" r:id="rId4"/>
    <p:sldId id="285" r:id="rId5"/>
    <p:sldId id="289" r:id="rId6"/>
    <p:sldId id="291" r:id="rId7"/>
    <p:sldId id="288" r:id="rId8"/>
    <p:sldId id="294" r:id="rId9"/>
    <p:sldId id="278" r:id="rId10"/>
    <p:sldId id="292" r:id="rId11"/>
    <p:sldId id="279" r:id="rId12"/>
    <p:sldId id="280" r:id="rId13"/>
    <p:sldId id="281" r:id="rId14"/>
    <p:sldId id="282" r:id="rId15"/>
    <p:sldId id="283" r:id="rId16"/>
    <p:sldId id="293" r:id="rId1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1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CA840-A30F-46C8-BED0-3FAC5B7BCA47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829676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CCD3CA-7C32-4093-B508-4480A9D9A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72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34F6B-6BC3-4AA3-BB50-FDD11A0984F2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21" y="4416426"/>
            <a:ext cx="5485158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2972421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027" y="8829675"/>
            <a:ext cx="2972421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8A9CD0-4EE8-48AA-BC72-5E2651BAD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44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23DFB-96E3-46BE-89CC-61D333EAF9F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595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Outcomes</a:t>
            </a:r>
            <a:r>
              <a:rPr lang="en-US" baseline="0" dirty="0" smtClean="0"/>
              <a:t> are achieved across the curriculum—Gen Ed, majors, CUE courses</a:t>
            </a:r>
            <a:r>
              <a:rPr lang="en-US" dirty="0" smtClean="0"/>
              <a:t>, through other experiences inside and outside the classroom</a:t>
            </a:r>
          </a:p>
          <a:p>
            <a:r>
              <a:rPr lang="en-US" dirty="0" smtClean="0"/>
              <a:t>Demonstrated in a</a:t>
            </a:r>
            <a:r>
              <a:rPr lang="en-US" baseline="0" dirty="0" smtClean="0"/>
              <a:t> variety of learning tasks in a variety of courses that we can measure (various ways—instruments that do this)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23DFB-96E3-46BE-89CC-61D333EAF9F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253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594B9D5-34AF-42AB-9BE0-7A270B0084A3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CB7AD-8013-4F00-B76D-616A29BB870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B4CA-0663-4F29-8A3B-E9426BD5B5D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6057-2777-45C2-8CB6-C64BA6282E89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0FFA13F-4BBA-4916-9DED-EBBFAE9E936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6B871-80DB-469A-9A2A-48CD1AD9083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66EF4-7178-4987-8833-2DD2C70ABAB6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CD91-83A7-4119-9DE4-E0B2712EB5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B508E-FD63-4C70-B8C1-9D4EFFBD1C8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FF7D-6DCC-4776-9A5F-D90AB6E28B71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645289B-5EFB-47AE-B8D9-E194F2EFBCD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099BDB1-EF0D-4FD2-817B-84B3D41CB72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/>
              <a:t>2017 QEP Development </a:t>
            </a:r>
            <a:endParaRPr lang="en-US" altLang="en-US" dirty="0"/>
          </a:p>
        </p:txBody>
      </p:sp>
      <p:sp>
        <p:nvSpPr>
          <p:cNvPr id="3" name="Subtitle 1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/>
          <a:p>
            <a:endParaRPr lang="en-US" dirty="0" smtClean="0"/>
          </a:p>
          <a:p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Franklin Gothic Book" panose="020B0503020102020204" pitchFamily="34" charset="0"/>
              </a:rPr>
              <a:t>October 14, 2014</a:t>
            </a:r>
            <a:endParaRPr lang="en-US" sz="2800" b="1" dirty="0">
              <a:solidFill>
                <a:schemeClr val="bg1">
                  <a:lumMod val="50000"/>
                </a:schemeClr>
              </a:solidFill>
              <a:latin typeface="Franklin Gothic Book" panose="020B0503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Education and SACS-COC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>
                <a:solidFill>
                  <a:srgbClr val="FF0000"/>
                </a:solidFill>
              </a:rPr>
              <a:t>Core Requirement 2.7.3 </a:t>
            </a:r>
          </a:p>
          <a:p>
            <a:pPr marL="0" indent="0">
              <a:buNone/>
            </a:pPr>
            <a:r>
              <a:rPr lang="en-US" dirty="0"/>
              <a:t>In each undergraduate degree program, the institution requires the successful completion of a general education </a:t>
            </a:r>
            <a:r>
              <a:rPr lang="en-US" dirty="0" smtClean="0"/>
              <a:t>component </a:t>
            </a:r>
            <a:r>
              <a:rPr lang="en-US" dirty="0"/>
              <a:t>at the collegiate level </a:t>
            </a:r>
            <a:r>
              <a:rPr lang="en-US" dirty="0" smtClean="0"/>
              <a:t>that: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(1) is a substantial component of each undergraduate degree, (2) ensures breadth of </a:t>
            </a:r>
            <a:r>
              <a:rPr lang="en-US" dirty="0" smtClean="0"/>
              <a:t>knowledge,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(3</a:t>
            </a:r>
            <a:r>
              <a:rPr lang="en-US" dirty="0"/>
              <a:t>) is based on a coherent rationale.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3303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 Ed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676400"/>
            <a:ext cx="7772400" cy="4572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SACS requires minimum </a:t>
            </a:r>
            <a:r>
              <a:rPr lang="en-US" dirty="0"/>
              <a:t>of 30 semester </a:t>
            </a:r>
            <a:r>
              <a:rPr lang="en-US" dirty="0" smtClean="0"/>
              <a:t>hours of Gen Ed credit </a:t>
            </a:r>
            <a:r>
              <a:rPr lang="en-US" dirty="0"/>
              <a:t>for </a:t>
            </a:r>
            <a:r>
              <a:rPr lang="en-US" dirty="0" smtClean="0"/>
              <a:t>baccalaureate degree.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Gen Ed is 34 hours at UofL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Gen Ed program is required to include one course from:</a:t>
            </a:r>
            <a:endParaRPr lang="en-US" dirty="0"/>
          </a:p>
          <a:p>
            <a:pPr lvl="2">
              <a:buFont typeface="Wingdings" panose="05000000000000000000" pitchFamily="2" charset="2"/>
              <a:buChar char="q"/>
            </a:pPr>
            <a:r>
              <a:rPr lang="en-US" sz="2400" dirty="0"/>
              <a:t>H</a:t>
            </a:r>
            <a:r>
              <a:rPr lang="en-US" sz="2400" dirty="0" smtClean="0"/>
              <a:t>umanities/fine arts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sz="2400" dirty="0" smtClean="0"/>
              <a:t>Social/behavioral sciences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sz="2400" dirty="0" smtClean="0"/>
              <a:t>Natural sciences/mathematics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136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320" y="5334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General Education Requirements (GER) at UofL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828800"/>
            <a:ext cx="77724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General Education program at the University of Louisville fosters active learning by asking students </a:t>
            </a:r>
            <a:r>
              <a:rPr lang="en-US" dirty="0">
                <a:solidFill>
                  <a:srgbClr val="FF0000"/>
                </a:solidFill>
              </a:rPr>
              <a:t>to think critically, to communicate effectively, and to understand and appreciate cultural diversity</a:t>
            </a:r>
            <a:r>
              <a:rPr lang="en-US" dirty="0"/>
              <a:t>. Specifically, students will establish foundations in the following content areas: </a:t>
            </a:r>
            <a:r>
              <a:rPr lang="en-US" dirty="0">
                <a:solidFill>
                  <a:srgbClr val="FF0000"/>
                </a:solidFill>
              </a:rPr>
              <a:t>Arts and Humanities, Mathematics, Oral Communication, Social and Behavioral Sciences, Natural Sciences, and Written Communication.</a:t>
            </a:r>
            <a:r>
              <a:rPr lang="en-US" dirty="0"/>
              <a:t> Students will also acquire a competency in Cultural Diversity through work in the content </a:t>
            </a:r>
            <a:r>
              <a:rPr lang="en-US" dirty="0" smtClean="0"/>
              <a:t>areas.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221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QEP Topic on 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99160" y="1828800"/>
            <a:ext cx="77724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Our opportunity to focus the new QEP on enhancing one or more of our institutional priorities around engagement, possibly linking to one or more of these activities: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21</a:t>
            </a:r>
            <a:r>
              <a:rPr lang="en-US" baseline="30000" dirty="0" smtClean="0"/>
              <a:t>st</a:t>
            </a:r>
            <a:r>
              <a:rPr lang="en-US" dirty="0" smtClean="0"/>
              <a:t> Century Initiative’s committee on Technology, Demographics, International, Engagement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Carnegie Classification for Community Engagement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National Survey of Student Engagement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High Impact Practices (HIPs)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555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QEP Development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76400"/>
            <a:ext cx="7772400" cy="4572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Assemble members of QEP Development Committee in fall 2014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Begin to research and flesh out two topics for next QEP in late fall 2014/spring 2015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Begin stakeholder feedback in spring 2015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Confirm topic in 2015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Develop full QEP SACS proposal--due spring 2017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0384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</a:t>
            </a:r>
            <a:r>
              <a:rPr lang="en-US" dirty="0" smtClean="0"/>
              <a:t>Wrap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marL="0" indent="0">
              <a:buNone/>
            </a:pPr>
            <a:r>
              <a:rPr lang="en-US" sz="3600" dirty="0" smtClean="0"/>
              <a:t>Do you have any questions or feedback about the QEP development process or the two QEP topics we are exploring?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981867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Wrap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dirty="0"/>
              <a:t>We are putting together a list of potential faculty members for the QEP Development Committee.  Do you have faculty </a:t>
            </a:r>
            <a:r>
              <a:rPr lang="en-US" sz="2800" dirty="0" smtClean="0"/>
              <a:t>names from your unit to </a:t>
            </a:r>
            <a:r>
              <a:rPr lang="en-US" sz="2800" dirty="0"/>
              <a:t>suggest for </a:t>
            </a:r>
            <a:r>
              <a:rPr lang="en-US" sz="2800" dirty="0" smtClean="0"/>
              <a:t>inclusion in this group?  </a:t>
            </a:r>
          </a:p>
          <a:p>
            <a:pPr marL="0" indent="0">
              <a:buNone/>
            </a:pPr>
            <a:r>
              <a:rPr lang="en-US" sz="2800" dirty="0" smtClean="0"/>
              <a:t>Let us know by </a:t>
            </a:r>
            <a:r>
              <a:rPr lang="en-US" sz="2800" dirty="0" smtClean="0">
                <a:solidFill>
                  <a:srgbClr val="FF0000"/>
                </a:solidFill>
              </a:rPr>
              <a:t>Friday, October 17, </a:t>
            </a:r>
            <a:r>
              <a:rPr lang="en-US" sz="2800" dirty="0" smtClean="0"/>
              <a:t>please.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u="sng" dirty="0" smtClean="0">
                <a:solidFill>
                  <a:srgbClr val="FF0000"/>
                </a:solidFill>
              </a:rPr>
              <a:t>QEP Development Committee co-chairs: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Patty Payette</a:t>
            </a:r>
          </a:p>
          <a:p>
            <a:pPr marL="0" indent="0">
              <a:buNone/>
            </a:pPr>
            <a:r>
              <a:rPr lang="en-US" sz="2800" dirty="0" smtClean="0"/>
              <a:t>patty.payette@louisville.edu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Riaan Van Zyl </a:t>
            </a:r>
          </a:p>
          <a:p>
            <a:pPr marL="0" indent="0">
              <a:buNone/>
            </a:pPr>
            <a:r>
              <a:rPr lang="en-US" dirty="0" smtClean="0"/>
              <a:t>mavanz01@louisville.edu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694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600" y="2209800"/>
            <a:ext cx="2272813" cy="293586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Title 3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dirty="0" smtClean="0"/>
              <a:t>Quality Enhancement Plan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762000" y="1904999"/>
            <a:ext cx="5486400" cy="437726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600" dirty="0"/>
              <a:t>The </a:t>
            </a:r>
            <a:r>
              <a:rPr lang="en-US" sz="2600" dirty="0">
                <a:solidFill>
                  <a:srgbClr val="E31B23"/>
                </a:solidFill>
              </a:rPr>
              <a:t>Quality Enhancement Plan</a:t>
            </a:r>
            <a:r>
              <a:rPr lang="en-US" sz="2600" dirty="0">
                <a:solidFill>
                  <a:srgbClr val="C00000"/>
                </a:solidFill>
              </a:rPr>
              <a:t> </a:t>
            </a:r>
            <a:r>
              <a:rPr lang="en-US" sz="2600" dirty="0"/>
              <a:t>(</a:t>
            </a:r>
            <a:r>
              <a:rPr lang="en-US" sz="2600" b="1" dirty="0">
                <a:solidFill>
                  <a:srgbClr val="E31B23"/>
                </a:solidFill>
              </a:rPr>
              <a:t>QEP</a:t>
            </a:r>
            <a:r>
              <a:rPr lang="en-US" sz="2600" dirty="0"/>
              <a:t>) describes a course of action for </a:t>
            </a:r>
            <a:r>
              <a:rPr lang="en-US" sz="2600" dirty="0" smtClean="0"/>
              <a:t>enhancing educational </a:t>
            </a:r>
            <a:r>
              <a:rPr lang="en-US" sz="2600" dirty="0"/>
              <a:t>quality. </a:t>
            </a:r>
            <a:endParaRPr lang="en-US" sz="2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600" dirty="0" smtClean="0"/>
              <a:t>At UofL, it is an undergraduate QEP</a:t>
            </a:r>
            <a:endParaRPr lang="en-US" sz="26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600" dirty="0"/>
              <a:t>Core Requirement 2.12 requires that an institution develop an acceptable Quality Enhancement Plan that </a:t>
            </a:r>
            <a:r>
              <a:rPr lang="en-US" sz="2600" dirty="0">
                <a:solidFill>
                  <a:srgbClr val="E31B23"/>
                </a:solidFill>
              </a:rPr>
              <a:t>focuses on learning outcomes and/or the environment supporting student learning</a:t>
            </a:r>
            <a:r>
              <a:rPr lang="en-US" sz="2600" dirty="0" smtClean="0"/>
              <a:t>.</a:t>
            </a:r>
            <a:endParaRPr lang="en-US" sz="2600" dirty="0"/>
          </a:p>
          <a:p>
            <a:pPr marL="0" indent="0" algn="r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US" sz="1600" dirty="0"/>
              <a:t>SACS-COC Reaffirmation </a:t>
            </a:r>
            <a:r>
              <a:rPr lang="en-US" sz="1600" dirty="0" smtClean="0"/>
              <a:t>Handbook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70960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QEP Expectations from SACS-COC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90600" y="1417638"/>
            <a:ext cx="77724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Forward-looking &amp; improvement-oriented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Connected to </a:t>
            </a:r>
            <a:r>
              <a:rPr lang="en-US" dirty="0" smtClean="0"/>
              <a:t>institutional </a:t>
            </a:r>
            <a:r>
              <a:rPr lang="en-US" dirty="0"/>
              <a:t>mission and </a:t>
            </a:r>
            <a:r>
              <a:rPr lang="en-US" dirty="0" smtClean="0"/>
              <a:t>priorities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About making a positive campus change through accreditation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Focused on enhancing student learning and/or the educational environment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Narrow and focused enough to demonstrate impact on student learning in 5 years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Not </a:t>
            </a:r>
            <a:r>
              <a:rPr lang="en-US" dirty="0" smtClean="0"/>
              <a:t>just </a:t>
            </a:r>
            <a:r>
              <a:rPr lang="en-US" dirty="0"/>
              <a:t>something </a:t>
            </a:r>
            <a:r>
              <a:rPr lang="en-US" dirty="0" smtClean="0"/>
              <a:t>you are planning to do anyway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7840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271505"/>
            <a:ext cx="2938728" cy="379269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z="4400" dirty="0" err="1" smtClean="0"/>
              <a:t>UofL’s</a:t>
            </a:r>
            <a:r>
              <a:rPr lang="en-US" sz="4400" dirty="0" smtClean="0"/>
              <a:t> current QEP: </a:t>
            </a:r>
            <a:r>
              <a:rPr lang="en-US" sz="3300" dirty="0" smtClean="0"/>
              <a:t>Ideas to Action (i2a)</a:t>
            </a:r>
            <a:endParaRPr lang="en-US" sz="3300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3657600" y="1949397"/>
            <a:ext cx="5029200" cy="452760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US" altLang="en-US" dirty="0" smtClean="0">
                <a:cs typeface="Times New Roman" panose="02020603050405020304" pitchFamily="18" charset="0"/>
              </a:rPr>
              <a:t>QEP Timeline at UofL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en-US" dirty="0" smtClean="0">
                <a:cs typeface="Times New Roman" panose="02020603050405020304" pitchFamily="18" charset="0"/>
              </a:rPr>
              <a:t>Implemented: </a:t>
            </a:r>
            <a:r>
              <a:rPr lang="en-US" altLang="en-US" b="1" dirty="0">
                <a:cs typeface="Times New Roman" panose="02020603050405020304" pitchFamily="18" charset="0"/>
              </a:rPr>
              <a:t>Fall 2007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en-US" dirty="0">
                <a:cs typeface="Times New Roman" panose="02020603050405020304" pitchFamily="18" charset="0"/>
              </a:rPr>
              <a:t>Interim Impact </a:t>
            </a:r>
            <a:r>
              <a:rPr lang="en-US" altLang="en-US" dirty="0" smtClean="0">
                <a:cs typeface="Times New Roman" panose="02020603050405020304" pitchFamily="18" charset="0"/>
              </a:rPr>
              <a:t>Report: </a:t>
            </a:r>
            <a:r>
              <a:rPr lang="en-US" altLang="en-US" b="1" dirty="0">
                <a:cs typeface="Times New Roman" panose="02020603050405020304" pitchFamily="18" charset="0"/>
              </a:rPr>
              <a:t>March 2013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en-US" dirty="0">
                <a:cs typeface="Times New Roman" panose="02020603050405020304" pitchFamily="18" charset="0"/>
              </a:rPr>
              <a:t>Integration with full </a:t>
            </a:r>
            <a:r>
              <a:rPr lang="en-US" altLang="en-US" dirty="0" smtClean="0">
                <a:cs typeface="Times New Roman" panose="02020603050405020304" pitchFamily="18" charset="0"/>
              </a:rPr>
              <a:t>report: </a:t>
            </a:r>
            <a:r>
              <a:rPr lang="en-US" altLang="en-US" b="1" dirty="0" smtClean="0">
                <a:cs typeface="Times New Roman" panose="02020603050405020304" pitchFamily="18" charset="0"/>
              </a:rPr>
              <a:t>2017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en-US" altLang="en-US" dirty="0">
                <a:cs typeface="Times New Roman" panose="02020603050405020304" pitchFamily="18" charset="0"/>
              </a:rPr>
              <a:t>Two </a:t>
            </a:r>
            <a:r>
              <a:rPr lang="en-US" altLang="en-US" b="1" i="1" dirty="0">
                <a:cs typeface="Times New Roman" panose="02020603050405020304" pitchFamily="18" charset="0"/>
              </a:rPr>
              <a:t>Integrated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Outcomes</a:t>
            </a:r>
          </a:p>
          <a:p>
            <a:pPr marL="569913" lvl="1" indent="-22383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Calibri" panose="020F0502020204030204" pitchFamily="34" charset="0"/>
              <a:buAutoNum type="arabicPeriod"/>
              <a:defRPr/>
            </a:pPr>
            <a:r>
              <a:rPr lang="en-US" altLang="en-US" dirty="0">
                <a:cs typeface="Times New Roman" panose="02020603050405020304" pitchFamily="18" charset="0"/>
              </a:rPr>
              <a:t>Students will be able to think critically</a:t>
            </a:r>
          </a:p>
          <a:p>
            <a:pPr marL="569913" lvl="1" indent="-22383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Calibri" panose="020F0502020204030204" pitchFamily="34" charset="0"/>
              <a:buAutoNum type="arabicPeriod"/>
              <a:defRPr/>
            </a:pPr>
            <a:r>
              <a:rPr lang="en-US" altLang="en-US" dirty="0">
                <a:cs typeface="Times New Roman" panose="02020603050405020304" pitchFamily="18" charset="0"/>
              </a:rPr>
              <a:t>Students will develop the ability to address community issues</a:t>
            </a:r>
          </a:p>
        </p:txBody>
      </p:sp>
    </p:spTree>
    <p:extLst>
      <p:ext uri="{BB962C8B-B14F-4D97-AF65-F5344CB8AC3E}">
        <p14:creationId xmlns:p14="http://schemas.microsoft.com/office/powerpoint/2010/main" val="1193377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7772400" cy="1143000"/>
          </a:xfrm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QEP is </a:t>
            </a:r>
            <a:r>
              <a:rPr lang="en-US" u="sng" dirty="0" smtClean="0">
                <a:solidFill>
                  <a:srgbClr val="FF0000"/>
                </a:solidFill>
              </a:rPr>
              <a:t>not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the same as Compliance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77724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 smtClean="0">
                <a:solidFill>
                  <a:srgbClr val="FF0000"/>
                </a:solidFill>
              </a:rPr>
              <a:t>QEP 101: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Unique to each institution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Evolutionary change project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Report on what students learned &amp; what we learned about our institution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Institutions set their own benchmarks &amp; interpret results within institutional context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Continuous closing the loop &amp; adjustments throughout change process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22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578104" y="1417638"/>
            <a:ext cx="7696200" cy="419417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 dirty="0" smtClean="0">
                <a:cs typeface="Times New Roman" panose="02020603050405020304" pitchFamily="18" charset="0"/>
              </a:rPr>
              <a:t>“The aim then is to hold each institution accountable for providing evidence that </a:t>
            </a:r>
            <a:r>
              <a:rPr lang="en-US" altLang="en-US" sz="2800" b="1" dirty="0" smtClean="0">
                <a:cs typeface="Times New Roman" panose="02020603050405020304" pitchFamily="18" charset="0"/>
              </a:rPr>
              <a:t>directed efforts have been made</a:t>
            </a:r>
            <a:r>
              <a:rPr lang="en-US" altLang="en-US" sz="2800" dirty="0" smtClean="0">
                <a:cs typeface="Times New Roman" panose="02020603050405020304" pitchFamily="18" charset="0"/>
              </a:rPr>
              <a:t> to achieve the stated student learning objectives, including </a:t>
            </a:r>
            <a:r>
              <a:rPr lang="en-US" altLang="en-US" sz="2800" b="1" dirty="0" smtClean="0">
                <a:cs typeface="Times New Roman" panose="02020603050405020304" pitchFamily="18" charset="0"/>
              </a:rPr>
              <a:t>a discussion of adjustments </a:t>
            </a:r>
            <a:r>
              <a:rPr lang="en-US" altLang="en-US" sz="2800" dirty="0" smtClean="0">
                <a:cs typeface="Times New Roman" panose="02020603050405020304" pitchFamily="18" charset="0"/>
              </a:rPr>
              <a:t>that were made to environmental demands and exigent circumstances.” 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  <a:ea typeface="ヒラギノ角ゴ Pro W3"/>
                <a:cs typeface="ヒラギノ角ゴ Pro W3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  <a:ea typeface="ヒラギノ角ゴ Pro W3"/>
                <a:cs typeface="ヒラギノ角ゴ Pro W3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ヒラギノ角ゴ Pro W3"/>
                <a:cs typeface="ヒラギノ角ゴ Pro W3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ヒラギノ角ゴ Pro W3"/>
                <a:cs typeface="ヒラギノ角ゴ Pro W3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ヒラギノ角ゴ Pro W3"/>
                <a:cs typeface="ヒラギノ角ゴ Pro W3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764A151-B22D-4251-96B0-D08835C65D1D}" type="slidenum">
              <a:rPr lang="en-US" altLang="en-US" sz="1400" smtClean="0">
                <a:latin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>
              <a:latin typeface="Tahoma" panose="020B0604030504040204" pitchFamily="34" charset="0"/>
            </a:endParaRPr>
          </a:p>
        </p:txBody>
      </p:sp>
      <p:sp>
        <p:nvSpPr>
          <p:cNvPr id="21509" name="TextBox 1"/>
          <p:cNvSpPr txBox="1">
            <a:spLocks noChangeArrowheads="1"/>
          </p:cNvSpPr>
          <p:nvPr/>
        </p:nvSpPr>
        <p:spPr bwMode="auto">
          <a:xfrm>
            <a:off x="1717802" y="4287838"/>
            <a:ext cx="676275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  <a:ea typeface="ヒラギノ角ゴ Pro W3"/>
                <a:cs typeface="ヒラギノ角ゴ Pro W3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  <a:ea typeface="ヒラギノ角ゴ Pro W3"/>
                <a:cs typeface="ヒラギノ角ゴ Pro W3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ヒラギノ角ゴ Pro W3"/>
                <a:cs typeface="ヒラギノ角ゴ Pro W3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ヒラギノ角ゴ Pro W3"/>
                <a:cs typeface="ヒラギノ角ゴ Pro W3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ヒラギノ角ゴ Pro W3"/>
                <a:cs typeface="ヒラギノ角ゴ Pro W3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i="1" dirty="0">
                <a:latin typeface="Tahoma" panose="020B0604030504040204" pitchFamily="34" charset="0"/>
              </a:rPr>
              <a:t>--</a:t>
            </a:r>
            <a:r>
              <a:rPr lang="en-US" altLang="en-US" sz="2000" i="1" dirty="0">
                <a:latin typeface="+mn-lt"/>
              </a:rPr>
              <a:t>R. Jackson, </a:t>
            </a:r>
            <a:r>
              <a:rPr lang="en-US" altLang="en-US" sz="2000" i="1" dirty="0" smtClean="0">
                <a:latin typeface="+mn-lt"/>
              </a:rPr>
              <a:t>former </a:t>
            </a:r>
            <a:r>
              <a:rPr lang="en-US" altLang="en-US" sz="2000" i="1" dirty="0">
                <a:latin typeface="+mn-lt"/>
              </a:rPr>
              <a:t>SACS Vice President,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i="1" dirty="0">
                <a:latin typeface="+mn-lt"/>
              </a:rPr>
              <a:t>“What Makes a Successful QEP in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i="1" dirty="0">
                <a:latin typeface="+mn-lt"/>
              </a:rPr>
              <a:t>Relation to Student Learning Outcomes.”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 i="1" dirty="0">
              <a:latin typeface="Tahoma" panose="020B0604030504040204" pitchFamily="34" charset="0"/>
            </a:endParaRPr>
          </a:p>
        </p:txBody>
      </p:sp>
      <p:pic>
        <p:nvPicPr>
          <p:cNvPr id="21510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441031"/>
            <a:ext cx="3121025" cy="234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321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8300" y="786278"/>
            <a:ext cx="8153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What to expect: </a:t>
            </a:r>
            <a:br>
              <a:rPr lang="en-US" sz="4400" dirty="0" smtClean="0"/>
            </a:br>
            <a:r>
              <a:rPr lang="en-US" sz="3000" dirty="0" smtClean="0"/>
              <a:t>Current QEP (i2a) and New QEP</a:t>
            </a:r>
            <a:endParaRPr lang="en-US" sz="30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594177" y="2971800"/>
            <a:ext cx="8092623" cy="1371600"/>
            <a:chOff x="594177" y="2971800"/>
            <a:chExt cx="8092623" cy="1371600"/>
          </a:xfrm>
        </p:grpSpPr>
        <p:sp>
          <p:nvSpPr>
            <p:cNvPr id="5" name="Arc 4"/>
            <p:cNvSpPr/>
            <p:nvPr/>
          </p:nvSpPr>
          <p:spPr>
            <a:xfrm rot="16200000">
              <a:off x="994394" y="3497998"/>
              <a:ext cx="445185" cy="1245619"/>
            </a:xfrm>
            <a:prstGeom prst="arc">
              <a:avLst>
                <a:gd name="adj1" fmla="val 15831439"/>
                <a:gd name="adj2" fmla="val 20366168"/>
              </a:avLst>
            </a:prstGeom>
            <a:ln w="63500">
              <a:solidFill>
                <a:srgbClr val="FF474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613645" y="2971800"/>
              <a:ext cx="8073155" cy="1219200"/>
              <a:chOff x="613645" y="2239916"/>
              <a:chExt cx="10964708" cy="1882302"/>
            </a:xfrm>
          </p:grpSpPr>
          <p:sp>
            <p:nvSpPr>
              <p:cNvPr id="7" name="Arc 6"/>
              <p:cNvSpPr/>
              <p:nvPr/>
            </p:nvSpPr>
            <p:spPr>
              <a:xfrm rot="4889939" flipV="1">
                <a:off x="6389854" y="1737087"/>
                <a:ext cx="744081" cy="1749740"/>
              </a:xfrm>
              <a:prstGeom prst="arc">
                <a:avLst>
                  <a:gd name="adj1" fmla="val 15634469"/>
                  <a:gd name="adj2" fmla="val 20366168"/>
                </a:avLst>
              </a:prstGeom>
              <a:ln w="635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ight Arrow 7"/>
              <p:cNvSpPr/>
              <p:nvPr/>
            </p:nvSpPr>
            <p:spPr>
              <a:xfrm>
                <a:off x="613645" y="2562225"/>
                <a:ext cx="10964708" cy="1559993"/>
              </a:xfrm>
              <a:prstGeom prst="rightArrow">
                <a:avLst>
                  <a:gd name="adj1" fmla="val 50000"/>
                  <a:gd name="adj2" fmla="val 81036"/>
                </a:avLst>
              </a:prstGeom>
              <a:gradFill flip="none" rotWithShape="1">
                <a:gsLst>
                  <a:gs pos="0">
                    <a:srgbClr val="FD6767"/>
                  </a:gs>
                  <a:gs pos="39000">
                    <a:srgbClr val="FF0000"/>
                  </a:gs>
                  <a:gs pos="81000">
                    <a:srgbClr val="C00000"/>
                  </a:gs>
                  <a:gs pos="100000">
                    <a:srgbClr val="FF0000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80320" y="2938328"/>
                <a:ext cx="1265117" cy="80779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  <a:latin typeface="+mn-lt"/>
                  </a:rPr>
                  <a:t>2007</a:t>
                </a:r>
                <a:endParaRPr lang="en-US" sz="280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921335" y="2932184"/>
                <a:ext cx="1413825" cy="80779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  <a:latin typeface="+mn-lt"/>
                  </a:rPr>
                  <a:t>2017</a:t>
                </a:r>
                <a:endParaRPr lang="en-US" sz="280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</p:grpSp>
      <p:sp>
        <p:nvSpPr>
          <p:cNvPr id="11" name="Rectangle 10"/>
          <p:cNvSpPr/>
          <p:nvPr/>
        </p:nvSpPr>
        <p:spPr>
          <a:xfrm>
            <a:off x="594176" y="4219286"/>
            <a:ext cx="27279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2007 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QEP</a:t>
            </a:r>
            <a:r>
              <a:rPr lang="en-US" sz="2000" dirty="0">
                <a:latin typeface="+mn-lt"/>
              </a:rPr>
              <a:t>: Ideas to Action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759699" y="2326362"/>
            <a:ext cx="4572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+mn-lt"/>
              </a:rPr>
              <a:t>2017 and beyond QEP</a:t>
            </a:r>
            <a:r>
              <a:rPr lang="en-US" sz="2400" dirty="0">
                <a:latin typeface="+mn-lt"/>
              </a:rPr>
              <a:t>: </a:t>
            </a:r>
            <a:r>
              <a:rPr lang="en-US" sz="2400" dirty="0" smtClean="0">
                <a:latin typeface="+mn-lt"/>
              </a:rPr>
              <a:t>Current QEP (i2a) </a:t>
            </a:r>
            <a:r>
              <a:rPr lang="en-US" sz="2400" b="1" dirty="0" smtClean="0">
                <a:latin typeface="+mn-lt"/>
              </a:rPr>
              <a:t>and</a:t>
            </a:r>
            <a:r>
              <a:rPr lang="en-US" sz="2400" dirty="0" smtClean="0">
                <a:latin typeface="+mn-lt"/>
              </a:rPr>
              <a:t> New QEP</a:t>
            </a: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2939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828800"/>
            <a:ext cx="7772400" cy="4572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Engage campus spectrum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Faculty committee to lead campus exploration of </a:t>
            </a:r>
            <a:r>
              <a:rPr lang="en-US" dirty="0" smtClean="0"/>
              <a:t>topic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Topic heavily informed by data/evidence about student learning at UofL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Our new QEP may be connected to our first QEP with appropriate evidence and rationale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Next QEP proposed to SACS in spring 2017 with specific 5-year plan in place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of 2017 QEP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07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QEP Topics on the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72400" cy="4572000"/>
          </a:xfrm>
          <a:ln w="952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3600" b="1" u="sng" dirty="0" smtClean="0"/>
              <a:t>General Education (Gen Ed)</a:t>
            </a:r>
          </a:p>
          <a:p>
            <a:pPr marL="0" indent="0">
              <a:buNone/>
            </a:pPr>
            <a:r>
              <a:rPr lang="en-US" dirty="0" smtClean="0"/>
              <a:t>Our next QEP could be an enhancement of student learning that is coordinated with the upcoming revision of Gen Ed at UofL.</a:t>
            </a:r>
          </a:p>
          <a:p>
            <a:pPr marL="0" indent="0" algn="ctr">
              <a:buNone/>
            </a:pPr>
            <a:endParaRPr lang="en-US" sz="2400" dirty="0" smtClean="0"/>
          </a:p>
          <a:p>
            <a:pPr algn="ctr"/>
            <a:r>
              <a:rPr lang="en-US" sz="3600" b="1" u="sng" dirty="0" smtClean="0"/>
              <a:t>Engagement</a:t>
            </a:r>
          </a:p>
          <a:p>
            <a:pPr marL="0" indent="0">
              <a:buNone/>
            </a:pPr>
            <a:r>
              <a:rPr lang="en-US" dirty="0" smtClean="0"/>
              <a:t>Our next QEP could focus on our university’s commitment to student engagement in authentic learning contexts.</a:t>
            </a:r>
          </a:p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r>
              <a:rPr lang="en-US" sz="3000" i="1" dirty="0" smtClean="0">
                <a:solidFill>
                  <a:srgbClr val="FF0000"/>
                </a:solidFill>
              </a:rPr>
              <a:t>NOTE: Either </a:t>
            </a:r>
            <a:r>
              <a:rPr lang="en-US" sz="3000" i="1" dirty="0">
                <a:solidFill>
                  <a:srgbClr val="FF0000"/>
                </a:solidFill>
              </a:rPr>
              <a:t>topic needs to clearly serve as an opportunity for a continuation of the core concepts/skills of our current QEP, </a:t>
            </a:r>
            <a:r>
              <a:rPr lang="en-US" sz="3000" i="1" dirty="0" smtClean="0">
                <a:solidFill>
                  <a:srgbClr val="FF0000"/>
                </a:solidFill>
              </a:rPr>
              <a:t>i2a.</a:t>
            </a:r>
            <a:endParaRPr lang="en-US" sz="3000" i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2436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1080</TotalTime>
  <Words>864</Words>
  <Application>Microsoft Office PowerPoint</Application>
  <PresentationFormat>On-screen Show (4:3)</PresentationFormat>
  <Paragraphs>101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Equity</vt:lpstr>
      <vt:lpstr>2017 QEP Development </vt:lpstr>
      <vt:lpstr>Quality Enhancement Plan</vt:lpstr>
      <vt:lpstr>QEP Expectations from SACS-COC</vt:lpstr>
      <vt:lpstr>UofL’s current QEP: Ideas to Action (i2a)</vt:lpstr>
      <vt:lpstr>QEP is not the same as Compliance</vt:lpstr>
      <vt:lpstr>PowerPoint Presentation</vt:lpstr>
      <vt:lpstr>What to expect:  Current QEP (i2a) and New QEP</vt:lpstr>
      <vt:lpstr>Development of 2017 QEP</vt:lpstr>
      <vt:lpstr>Two QEP Topics on the Table</vt:lpstr>
      <vt:lpstr>General Education and SACS-COC</vt:lpstr>
      <vt:lpstr>Gen Ed (cont’d)</vt:lpstr>
      <vt:lpstr>General Education Requirements (GER) at UofL</vt:lpstr>
      <vt:lpstr>QEP Topic on Engagement</vt:lpstr>
      <vt:lpstr>QEP Development Next Steps</vt:lpstr>
      <vt:lpstr> Wrap Up</vt:lpstr>
      <vt:lpstr>Wrap UP</vt:lpstr>
    </vt:vector>
  </TitlesOfParts>
  <Company>Western Carolina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Reaffirmation of Accreditation @ WCU</dc:title>
  <dc:creator>burton</dc:creator>
  <cp:lastModifiedBy>Kah,Amasetta Cathryn</cp:lastModifiedBy>
  <cp:revision>62</cp:revision>
  <cp:lastPrinted>2014-10-13T19:27:05Z</cp:lastPrinted>
  <dcterms:created xsi:type="dcterms:W3CDTF">2005-02-08T01:45:09Z</dcterms:created>
  <dcterms:modified xsi:type="dcterms:W3CDTF">2014-10-14T16:33:57Z</dcterms:modified>
</cp:coreProperties>
</file>