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6"/>
  </p:notesMasterIdLst>
  <p:sldIdLst>
    <p:sldId id="256" r:id="rId2"/>
    <p:sldId id="274" r:id="rId3"/>
    <p:sldId id="257" r:id="rId4"/>
    <p:sldId id="264" r:id="rId5"/>
    <p:sldId id="283" r:id="rId6"/>
    <p:sldId id="258" r:id="rId7"/>
    <p:sldId id="280" r:id="rId8"/>
    <p:sldId id="260" r:id="rId9"/>
    <p:sldId id="278" r:id="rId10"/>
    <p:sldId id="281" r:id="rId11"/>
    <p:sldId id="282" r:id="rId12"/>
    <p:sldId id="271" r:id="rId13"/>
    <p:sldId id="277"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9F9F9"/>
    <a:srgbClr val="FFFFFF"/>
    <a:srgbClr val="F0F4F6"/>
    <a:srgbClr val="CC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78114" autoAdjust="0"/>
  </p:normalViewPr>
  <p:slideViewPr>
    <p:cSldViewPr snapToGrid="0">
      <p:cViewPr varScale="1">
        <p:scale>
          <a:sx n="68" d="100"/>
          <a:sy n="68" d="100"/>
        </p:scale>
        <p:origin x="126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1F49A7A-8470-43C8-908E-1D90B79B1B39}" type="datetimeFigureOut">
              <a:rPr lang="en-US"/>
              <a:pPr>
                <a:defRPr/>
              </a:pPr>
              <a:t>9/12/2017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B45676D-0801-42F2-B1A0-67D0BC2FF454}" type="slidenum">
              <a:rPr lang="en-US"/>
              <a:pPr>
                <a:defRPr/>
              </a:pPr>
              <a:t>‹#›</a:t>
            </a:fld>
            <a:endParaRPr lang="en-US"/>
          </a:p>
        </p:txBody>
      </p:sp>
    </p:spTree>
    <p:extLst>
      <p:ext uri="{BB962C8B-B14F-4D97-AF65-F5344CB8AC3E}">
        <p14:creationId xmlns:p14="http://schemas.microsoft.com/office/powerpoint/2010/main" val="64045077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These forms are Request for Authorization of Out-of-Country Travel form; Release and Assumption of Risk form; Overseas Emergency Information Sheet (submitted once and no need to resubmit unless information has changed); University of Louisville Travel Certification form</a:t>
            </a:r>
          </a:p>
          <a:p>
            <a:pPr>
              <a:spcBef>
                <a:spcPct val="0"/>
              </a:spcBef>
            </a:pPr>
            <a:endParaRPr lang="en-US" dirty="0" smtClean="0"/>
          </a:p>
          <a:p>
            <a:pPr>
              <a:spcBef>
                <a:spcPct val="0"/>
              </a:spcBef>
            </a:pPr>
            <a:r>
              <a:rPr lang="en-US" dirty="0" smtClean="0"/>
              <a:t>Signatures:  	Faculty travel: Dean Designee</a:t>
            </a:r>
          </a:p>
          <a:p>
            <a:pPr>
              <a:spcBef>
                <a:spcPct val="0"/>
              </a:spcBef>
            </a:pPr>
            <a:r>
              <a:rPr lang="en-US" dirty="0" smtClean="0"/>
              <a:t>	</a:t>
            </a: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BB2314-7253-42E9-A4A5-3C293E86305D}" type="slidenum">
              <a:rPr lang="en-US">
                <a:cs typeface="Arial" charset="0"/>
              </a:rPr>
              <a:pPr fontAlgn="base">
                <a:spcBef>
                  <a:spcPct val="0"/>
                </a:spcBef>
                <a:spcAft>
                  <a:spcPct val="0"/>
                </a:spcAft>
              </a:pPr>
              <a:t>3</a:t>
            </a:fld>
            <a:endParaRPr lang="en-US">
              <a:cs typeface="Arial" charset="0"/>
            </a:endParaRPr>
          </a:p>
        </p:txBody>
      </p:sp>
    </p:spTree>
    <p:extLst>
      <p:ext uri="{BB962C8B-B14F-4D97-AF65-F5344CB8AC3E}">
        <p14:creationId xmlns:p14="http://schemas.microsoft.com/office/powerpoint/2010/main" val="1191061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B45676D-0801-42F2-B1A0-67D0BC2FF454}" type="slidenum">
              <a:rPr lang="en-US" smtClean="0"/>
              <a:pPr>
                <a:defRPr/>
              </a:pPr>
              <a:t>4</a:t>
            </a:fld>
            <a:endParaRPr lang="en-US"/>
          </a:p>
        </p:txBody>
      </p:sp>
    </p:spTree>
    <p:extLst>
      <p:ext uri="{BB962C8B-B14F-4D97-AF65-F5344CB8AC3E}">
        <p14:creationId xmlns:p14="http://schemas.microsoft.com/office/powerpoint/2010/main" val="2167877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C74C9D-7EE6-449E-9883-3EAFA5F72D3F}" type="slidenum">
              <a:rPr lang="en-US">
                <a:cs typeface="Arial" charset="0"/>
              </a:rPr>
              <a:pPr fontAlgn="base">
                <a:spcBef>
                  <a:spcPct val="0"/>
                </a:spcBef>
                <a:spcAft>
                  <a:spcPct val="0"/>
                </a:spcAft>
              </a:pPr>
              <a:t>8</a:t>
            </a:fld>
            <a:endParaRPr lang="en-US">
              <a:cs typeface="Arial" charset="0"/>
            </a:endParaRPr>
          </a:p>
        </p:txBody>
      </p:sp>
    </p:spTree>
    <p:extLst>
      <p:ext uri="{BB962C8B-B14F-4D97-AF65-F5344CB8AC3E}">
        <p14:creationId xmlns:p14="http://schemas.microsoft.com/office/powerpoint/2010/main" val="401650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D057CD30-B21C-4D63-9E37-14DC732B6246}" type="datetimeFigureOut">
              <a:rPr lang="en-US" smtClean="0"/>
              <a:pPr>
                <a:defRPr/>
              </a:pPr>
              <a:t>9/12/2017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CA8532C-9493-4A8F-9ECC-416EE581B798}" type="slidenum">
              <a:rPr lang="en-US" smtClean="0"/>
              <a:pPr>
                <a:defRPr/>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7931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A317C039-ACDA-4D05-A4D6-57AF5CCE54F2}" type="datetimeFigureOut">
              <a:rPr lang="en-US" smtClean="0"/>
              <a:pPr>
                <a:defRPr/>
              </a:pPr>
              <a:t>9/12/2017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AD734C8-6A88-4C2D-A220-B44026C70DB1}" type="slidenum">
              <a:rPr lang="en-US" smtClean="0"/>
              <a:pPr>
                <a:defRPr/>
              </a:pPr>
              <a:t>‹#›</a:t>
            </a:fld>
            <a:endParaRPr lang="en-US"/>
          </a:p>
        </p:txBody>
      </p:sp>
    </p:spTree>
    <p:extLst>
      <p:ext uri="{BB962C8B-B14F-4D97-AF65-F5344CB8AC3E}">
        <p14:creationId xmlns:p14="http://schemas.microsoft.com/office/powerpoint/2010/main" val="2944349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5E0AC96A-769E-4D66-AE0E-C7A6D63B55EA}" type="datetimeFigureOut">
              <a:rPr lang="en-US" smtClean="0"/>
              <a:pPr>
                <a:defRPr/>
              </a:pPr>
              <a:t>9/12/2017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8978279-A88F-441C-9670-4D19534D5AC3}" type="slidenum">
              <a:rPr lang="en-US" smtClean="0"/>
              <a:pPr>
                <a:defRPr/>
              </a:pPr>
              <a:t>‹#›</a:t>
            </a:fld>
            <a:endParaRPr lang="en-US"/>
          </a:p>
        </p:txBody>
      </p:sp>
    </p:spTree>
    <p:extLst>
      <p:ext uri="{BB962C8B-B14F-4D97-AF65-F5344CB8AC3E}">
        <p14:creationId xmlns:p14="http://schemas.microsoft.com/office/powerpoint/2010/main" val="3942407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7B71C8A3-E1D4-48AF-8C50-ED8FE7DA486F}" type="datetimeFigureOut">
              <a:rPr lang="en-US" smtClean="0"/>
              <a:pPr>
                <a:defRPr/>
              </a:pPr>
              <a:t>9/12/2017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0CBA429-9965-4BAF-BC19-B0E160F96619}" type="slidenum">
              <a:rPr lang="en-US" smtClean="0"/>
              <a:pPr>
                <a:defRPr/>
              </a:pPr>
              <a:t>‹#›</a:t>
            </a:fld>
            <a:endParaRPr lang="en-US"/>
          </a:p>
        </p:txBody>
      </p:sp>
    </p:spTree>
    <p:extLst>
      <p:ext uri="{BB962C8B-B14F-4D97-AF65-F5344CB8AC3E}">
        <p14:creationId xmlns:p14="http://schemas.microsoft.com/office/powerpoint/2010/main" val="332625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DB2AF39F-5F32-4E8A-AD58-D2FD01EF0805}" type="datetimeFigureOut">
              <a:rPr lang="en-US" smtClean="0"/>
              <a:pPr>
                <a:defRPr/>
              </a:pPr>
              <a:t>9/12/2017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41B3415-26F8-4BD5-ACC1-25E63DFE6A72}" type="slidenum">
              <a:rPr lang="en-US" smtClean="0"/>
              <a:pPr>
                <a:defRPr/>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981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D479F33F-DD6C-4117-AE95-BD084C72D219}" type="datetimeFigureOut">
              <a:rPr lang="en-US" smtClean="0"/>
              <a:pPr>
                <a:defRPr/>
              </a:pPr>
              <a:t>9/12/2017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53A96E1-1F11-4C7A-9060-2CAAD4767287}" type="slidenum">
              <a:rPr lang="en-US" smtClean="0"/>
              <a:pPr>
                <a:defRPr/>
              </a:pPr>
              <a:t>‹#›</a:t>
            </a:fld>
            <a:endParaRPr lang="en-US"/>
          </a:p>
        </p:txBody>
      </p:sp>
    </p:spTree>
    <p:extLst>
      <p:ext uri="{BB962C8B-B14F-4D97-AF65-F5344CB8AC3E}">
        <p14:creationId xmlns:p14="http://schemas.microsoft.com/office/powerpoint/2010/main" val="557039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C0B5D800-0BDE-4032-932E-C70609478BF6}" type="datetimeFigureOut">
              <a:rPr lang="en-US" smtClean="0"/>
              <a:pPr>
                <a:defRPr/>
              </a:pPr>
              <a:t>9/12/2017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4208F09-F7EC-49B4-A4CF-2FA2F6F64E9E}" type="slidenum">
              <a:rPr lang="en-US" smtClean="0"/>
              <a:pPr>
                <a:defRPr/>
              </a:pPr>
              <a:t>‹#›</a:t>
            </a:fld>
            <a:endParaRPr lang="en-US"/>
          </a:p>
        </p:txBody>
      </p:sp>
    </p:spTree>
    <p:extLst>
      <p:ext uri="{BB962C8B-B14F-4D97-AF65-F5344CB8AC3E}">
        <p14:creationId xmlns:p14="http://schemas.microsoft.com/office/powerpoint/2010/main" val="170649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840478F2-0322-4087-BE64-121655C2C88D}" type="datetimeFigureOut">
              <a:rPr lang="en-US" smtClean="0"/>
              <a:pPr>
                <a:defRPr/>
              </a:pPr>
              <a:t>9/12/2017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2D62327-B0F5-4FDF-B03C-AE8B237ECCA3}" type="slidenum">
              <a:rPr lang="en-US" smtClean="0"/>
              <a:pPr>
                <a:defRPr/>
              </a:pPr>
              <a:t>‹#›</a:t>
            </a:fld>
            <a:endParaRPr lang="en-US"/>
          </a:p>
        </p:txBody>
      </p:sp>
    </p:spTree>
    <p:extLst>
      <p:ext uri="{BB962C8B-B14F-4D97-AF65-F5344CB8AC3E}">
        <p14:creationId xmlns:p14="http://schemas.microsoft.com/office/powerpoint/2010/main" val="101180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E63C1662-378B-4768-9C9E-C2000E874171}" type="datetimeFigureOut">
              <a:rPr lang="en-US" smtClean="0"/>
              <a:pPr>
                <a:defRPr/>
              </a:pPr>
              <a:t>9/12/2017</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B6005B98-37AB-4B4E-9FB2-BAC8F1329F40}" type="slidenum">
              <a:rPr lang="en-US" smtClean="0"/>
              <a:pPr>
                <a:defRPr/>
              </a:pPr>
              <a:t>‹#›</a:t>
            </a:fld>
            <a:endParaRPr lang="en-US"/>
          </a:p>
        </p:txBody>
      </p:sp>
    </p:spTree>
    <p:extLst>
      <p:ext uri="{BB962C8B-B14F-4D97-AF65-F5344CB8AC3E}">
        <p14:creationId xmlns:p14="http://schemas.microsoft.com/office/powerpoint/2010/main" val="129549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a:defRPr/>
            </a:pPr>
            <a:fld id="{FC618BFA-DCC7-4E6B-B6CF-A2F1A593F581}" type="datetimeFigureOut">
              <a:rPr lang="en-US" smtClean="0"/>
              <a:pPr>
                <a:defRPr/>
              </a:pPr>
              <a:t>9/12/2017</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907887DE-C286-4D42-9E3A-CAE21EE361CC}" type="slidenum">
              <a:rPr lang="en-US" smtClean="0"/>
              <a:pPr>
                <a:defRPr/>
              </a:pPr>
              <a:t>‹#›</a:t>
            </a:fld>
            <a:endParaRPr lang="en-US"/>
          </a:p>
        </p:txBody>
      </p:sp>
    </p:spTree>
    <p:extLst>
      <p:ext uri="{BB962C8B-B14F-4D97-AF65-F5344CB8AC3E}">
        <p14:creationId xmlns:p14="http://schemas.microsoft.com/office/powerpoint/2010/main" val="3319818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80F90DD4-F434-492A-95C8-9A61D31A35E4}" type="datetimeFigureOut">
              <a:rPr lang="en-US" smtClean="0"/>
              <a:pPr>
                <a:defRPr/>
              </a:pPr>
              <a:t>9/12/2017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00C89-EA91-493F-943D-E34CBFA1EEAF}" type="slidenum">
              <a:rPr lang="en-US" smtClean="0"/>
              <a:pPr>
                <a:defRPr/>
              </a:pPr>
              <a:t>‹#›</a:t>
            </a:fld>
            <a:endParaRPr lang="en-US"/>
          </a:p>
        </p:txBody>
      </p:sp>
    </p:spTree>
    <p:extLst>
      <p:ext uri="{BB962C8B-B14F-4D97-AF65-F5344CB8AC3E}">
        <p14:creationId xmlns:p14="http://schemas.microsoft.com/office/powerpoint/2010/main" val="132591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a:defRPr/>
            </a:pPr>
            <a:fld id="{9649AAB4-5C99-4A32-89CA-69E1D3FA029A}" type="datetimeFigureOut">
              <a:rPr lang="en-US" smtClean="0"/>
              <a:pPr>
                <a:defRPr/>
              </a:pPr>
              <a:t>9/12/2017</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a:defRPr/>
            </a:pPr>
            <a:fld id="{33320511-B21D-4FA5-AC12-EC688EA6632E}" type="slidenum">
              <a:rPr lang="en-US" smtClean="0"/>
              <a:pPr>
                <a:defRPr/>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469191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louisville.edu/cardinalcard" TargetMode="External"/><Relationship Id="rId2" Type="http://schemas.openxmlformats.org/officeDocument/2006/relationships/hyperlink" Target="http://louisville.edu/provost/travel"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mailto:http://search.treasury.gov/search?affiliate=treasury&amp;commit=Search&amp;query=sanctions" TargetMode="External"/><Relationship Id="rId3" Type="http://schemas.openxmlformats.org/officeDocument/2006/relationships/hyperlink" Target="mailto:mnmoor01@exchange.louisville.edu" TargetMode="External"/><Relationship Id="rId7" Type="http://schemas.openxmlformats.org/officeDocument/2006/relationships/hyperlink" Target="mailto:wametc01@exchange.louisville.edu" TargetMode="External"/><Relationship Id="rId2" Type="http://schemas.openxmlformats.org/officeDocument/2006/relationships/hyperlink" Target="mailto:fasit@louisville.edu" TargetMode="External"/><Relationship Id="rId1" Type="http://schemas.openxmlformats.org/officeDocument/2006/relationships/slideLayout" Target="../slideLayouts/slideLayout2.xml"/><Relationship Id="rId6" Type="http://schemas.openxmlformats.org/officeDocument/2006/relationships/hyperlink" Target="mailto:Acctspay@louisville.edu" TargetMode="External"/><Relationship Id="rId5" Type="http://schemas.openxmlformats.org/officeDocument/2006/relationships/hyperlink" Target="mailto:dwsayl01@louisville.edu" TargetMode="External"/><Relationship Id="rId4" Type="http://schemas.openxmlformats.org/officeDocument/2006/relationships/hyperlink" Target="mailto:vlhoso01@exchange.louisville.ed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louisville.edu/provost/trave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fasit@louisville.ed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louisville.edu/studyabroad/resources/group-trip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louisville.edu/studyabroad/resources/undergraduate-and-graduate-students-traveling-internationally-for-non-credit" TargetMode="External"/><Relationship Id="rId4" Type="http://schemas.openxmlformats.org/officeDocument/2006/relationships/hyperlink" Target="mailto:fasit@louisville.e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fasit@Louisville.edu" TargetMode="External"/><Relationship Id="rId2" Type="http://schemas.openxmlformats.org/officeDocument/2006/relationships/hyperlink" Target="http://louisville.edu/studyabroad/resources/group-trips" TargetMode="External"/><Relationship Id="rId1" Type="http://schemas.openxmlformats.org/officeDocument/2006/relationships/slideLayout" Target="../slideLayouts/slideLayout2.xml"/><Relationship Id="rId4" Type="http://schemas.openxmlformats.org/officeDocument/2006/relationships/hyperlink" Target="mailto:fasit@louisville.edu"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fasit@louisville.edu" TargetMode="External"/><Relationship Id="rId2" Type="http://schemas.openxmlformats.org/officeDocument/2006/relationships/hyperlink" Target="https://travel.state.gov/content/passports/en/alertswarnings.html" TargetMode="External"/><Relationship Id="rId1" Type="http://schemas.openxmlformats.org/officeDocument/2006/relationships/slideLayout" Target="../slideLayouts/slideLayout5.xml"/><Relationship Id="rId4" Type="http://schemas.openxmlformats.org/officeDocument/2006/relationships/hyperlink" Target="http://louisville.edu/studyabroad/policies/travel-warning-polic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c.cdc.gov/travel/notices"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hyperlink" Target="http://louisville.edu/studyabroad/policies/travel-warning-policy/#-b-part-ii--centers-for-disease-control--cdc--travel-notices--b-" TargetMode="External"/><Relationship Id="rId4" Type="http://schemas.openxmlformats.org/officeDocument/2006/relationships/hyperlink" Target="mailto:fasit@louisville.edu"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mailto:wametc01@exchange.louisville.edu" TargetMode="External"/><Relationship Id="rId2" Type="http://schemas.openxmlformats.org/officeDocument/2006/relationships/hyperlink" Target="https://www.treasury.gov/resource-center/sanctions/Programs/Pages/Programs.aspx"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1153386" y="1888815"/>
            <a:ext cx="8837014" cy="2098226"/>
          </a:xfrm>
        </p:spPr>
        <p:txBody>
          <a:bodyPr>
            <a:normAutofit fontScale="90000"/>
          </a:bodyPr>
          <a:lstStyle/>
          <a:p>
            <a:r>
              <a:rPr lang="en-US" dirty="0" smtClean="0"/>
              <a:t>Office of Study Abroad and International Travel</a:t>
            </a:r>
          </a:p>
        </p:txBody>
      </p:sp>
      <p:sp>
        <p:nvSpPr>
          <p:cNvPr id="14338" name="Subtitle 2"/>
          <p:cNvSpPr>
            <a:spLocks noGrp="1"/>
          </p:cNvSpPr>
          <p:nvPr>
            <p:ph type="subTitle" idx="1"/>
          </p:nvPr>
        </p:nvSpPr>
        <p:spPr>
          <a:xfrm>
            <a:off x="999893" y="4722736"/>
            <a:ext cx="9144000" cy="1655762"/>
          </a:xfrm>
        </p:spPr>
        <p:txBody>
          <a:bodyPr/>
          <a:lstStyle/>
          <a:p>
            <a:r>
              <a:rPr lang="en-US" dirty="0" smtClean="0">
                <a:solidFill>
                  <a:schemeClr val="tx1">
                    <a:lumMod val="75000"/>
                    <a:lumOff val="25000"/>
                  </a:schemeClr>
                </a:solidFill>
              </a:rPr>
              <a:t>Virginia Hosono, Director</a:t>
            </a:r>
          </a:p>
          <a:p>
            <a:r>
              <a:rPr lang="en-US" dirty="0" smtClean="0">
                <a:solidFill>
                  <a:schemeClr val="tx1">
                    <a:lumMod val="75000"/>
                    <a:lumOff val="25000"/>
                  </a:schemeClr>
                </a:solidFill>
              </a:rPr>
              <a:t>Rebecca Dixon, Program Coordinator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algn="ctr"/>
            <a:r>
              <a:rPr lang="en-US" dirty="0" smtClean="0"/>
              <a:t>International Travel Insurance:</a:t>
            </a:r>
            <a:r>
              <a:rPr lang="en-US" dirty="0"/>
              <a:t/>
            </a:r>
            <a:br>
              <a:rPr lang="en-US" dirty="0"/>
            </a:br>
            <a:r>
              <a:rPr lang="en-US" dirty="0" smtClean="0"/>
              <a:t>CISI</a:t>
            </a:r>
          </a:p>
        </p:txBody>
      </p:sp>
      <p:sp>
        <p:nvSpPr>
          <p:cNvPr id="7" name="Content Placeholder 6"/>
          <p:cNvSpPr>
            <a:spLocks noGrp="1"/>
          </p:cNvSpPr>
          <p:nvPr>
            <p:ph sz="half" idx="2"/>
          </p:nvPr>
        </p:nvSpPr>
        <p:spPr>
          <a:xfrm>
            <a:off x="534988" y="2078038"/>
            <a:ext cx="10666412" cy="4078287"/>
          </a:xfrm>
        </p:spPr>
        <p:txBody>
          <a:bodyPr>
            <a:normAutofit/>
          </a:bodyPr>
          <a:lstStyle/>
          <a:p>
            <a:pPr marL="0" indent="0">
              <a:buFont typeface="Arial" charset="0"/>
              <a:buNone/>
            </a:pPr>
            <a:r>
              <a:rPr lang="en-US" dirty="0" smtClean="0"/>
              <a:t>All international travelers are required by the Provost to purchase international travel insurance.</a:t>
            </a:r>
          </a:p>
          <a:p>
            <a:pPr marL="0" indent="0">
              <a:buFont typeface="Arial" charset="0"/>
              <a:buNone/>
            </a:pPr>
            <a:r>
              <a:rPr lang="en-US" dirty="0" smtClean="0"/>
              <a:t>The membership price is only available at the office.</a:t>
            </a:r>
          </a:p>
          <a:p>
            <a:pPr marL="0" indent="0">
              <a:buFont typeface="Arial" charset="0"/>
              <a:buNone/>
            </a:pPr>
            <a:r>
              <a:rPr lang="en-US" dirty="0" smtClean="0"/>
              <a:t>	Full coverage :$16.95 per week</a:t>
            </a:r>
          </a:p>
          <a:p>
            <a:pPr lvl="0"/>
            <a:r>
              <a:rPr lang="en-US" dirty="0" smtClean="0"/>
              <a:t>	</a:t>
            </a:r>
            <a:endParaRPr lang="en-US" dirty="0"/>
          </a:p>
          <a:p>
            <a:pPr marL="0" indent="0">
              <a:buNone/>
            </a:pPr>
            <a:r>
              <a:rPr lang="en-US" dirty="0"/>
              <a:t>How to pay: </a:t>
            </a:r>
            <a:endParaRPr lang="en-US" dirty="0" smtClean="0"/>
          </a:p>
          <a:p>
            <a:pPr>
              <a:buClr>
                <a:schemeClr val="accent2"/>
              </a:buClr>
              <a:buFont typeface="Arial" panose="020B0604020202020204" pitchFamily="34" charset="0"/>
              <a:buChar char="•"/>
            </a:pPr>
            <a:r>
              <a:rPr lang="en-US" dirty="0" smtClean="0"/>
              <a:t> Faculty/Staff: Online </a:t>
            </a:r>
            <a:r>
              <a:rPr lang="en-US" dirty="0"/>
              <a:t>form on the </a:t>
            </a:r>
            <a:r>
              <a:rPr lang="en-US" dirty="0">
                <a:hlinkClick r:id="rId2"/>
              </a:rPr>
              <a:t>Provost International Travel page </a:t>
            </a:r>
            <a:endParaRPr lang="en-US" dirty="0" smtClean="0"/>
          </a:p>
          <a:p>
            <a:pPr>
              <a:buClr>
                <a:schemeClr val="accent2"/>
              </a:buClr>
              <a:buFont typeface="Arial" panose="020B0604020202020204" pitchFamily="34" charset="0"/>
              <a:buChar char="•"/>
            </a:pPr>
            <a:r>
              <a:rPr lang="en-US" dirty="0" smtClean="0"/>
              <a:t> Students: </a:t>
            </a:r>
            <a:r>
              <a:rPr lang="en-US" dirty="0" smtClean="0">
                <a:hlinkClick r:id="rId3"/>
              </a:rPr>
              <a:t>Cardinal Card</a:t>
            </a:r>
            <a:endParaRPr lang="en-US" dirty="0" smtClean="0"/>
          </a:p>
          <a:p>
            <a:pPr>
              <a:buClr>
                <a:schemeClr val="accent2"/>
              </a:buClr>
              <a:buFont typeface="Arial" panose="020B0604020202020204" pitchFamily="34" charset="0"/>
              <a:buChar char="•"/>
            </a:pPr>
            <a:r>
              <a:rPr lang="en-US" smtClean="0"/>
              <a:t>Faculty-led group trips: IUT/JV</a:t>
            </a:r>
            <a:endParaRPr lang="en-US" dirty="0" smtClean="0"/>
          </a:p>
        </p:txBody>
      </p:sp>
    </p:spTree>
    <p:extLst>
      <p:ext uri="{BB962C8B-B14F-4D97-AF65-F5344CB8AC3E}">
        <p14:creationId xmlns:p14="http://schemas.microsoft.com/office/powerpoint/2010/main" val="2253058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CISI: Overview of coverage</a:t>
            </a:r>
            <a:endParaRPr lang="en-US" dirty="0"/>
          </a:p>
        </p:txBody>
      </p:sp>
      <p:sp>
        <p:nvSpPr>
          <p:cNvPr id="8" name="Content Placeholder 7"/>
          <p:cNvSpPr>
            <a:spLocks noGrp="1"/>
          </p:cNvSpPr>
          <p:nvPr>
            <p:ph idx="1"/>
          </p:nvPr>
        </p:nvSpPr>
        <p:spPr>
          <a:xfrm>
            <a:off x="931653" y="1906117"/>
            <a:ext cx="10224027" cy="4080613"/>
          </a:xfrm>
        </p:spPr>
        <p:txBody>
          <a:bodyPr>
            <a:normAutofit fontScale="85000" lnSpcReduction="20000"/>
          </a:bodyPr>
          <a:lstStyle/>
          <a:p>
            <a:pPr lvl="0">
              <a:buClr>
                <a:schemeClr val="accent2"/>
              </a:buClr>
              <a:buFont typeface="Arial" panose="020B0604020202020204" pitchFamily="34" charset="0"/>
              <a:buChar char="•"/>
            </a:pPr>
            <a:r>
              <a:rPr lang="en-US" dirty="0"/>
              <a:t> $250,000 in medical coverage per accident or illness (current coverage is $25,000 at basic level $39 per year) </a:t>
            </a:r>
            <a:endParaRPr lang="en-US" dirty="0" smtClean="0"/>
          </a:p>
          <a:p>
            <a:pPr lvl="0">
              <a:buClr>
                <a:schemeClr val="accent2"/>
              </a:buClr>
              <a:buFont typeface="Arial" panose="020B0604020202020204" pitchFamily="34" charset="0"/>
              <a:buChar char="•"/>
            </a:pPr>
            <a:r>
              <a:rPr lang="en-US" dirty="0"/>
              <a:t>$250,000 for pre-existing conditions</a:t>
            </a:r>
          </a:p>
          <a:p>
            <a:pPr lvl="0">
              <a:buClr>
                <a:schemeClr val="accent2"/>
              </a:buClr>
              <a:buFont typeface="Arial" panose="020B0604020202020204" pitchFamily="34" charset="0"/>
              <a:buChar char="•"/>
            </a:pPr>
            <a:r>
              <a:rPr lang="en-US" dirty="0"/>
              <a:t>Expenses for alcohol and drugs issues are covered</a:t>
            </a:r>
          </a:p>
          <a:p>
            <a:pPr lvl="0">
              <a:buClr>
                <a:schemeClr val="accent2"/>
              </a:buClr>
              <a:buFont typeface="Arial" panose="020B0604020202020204" pitchFamily="34" charset="0"/>
              <a:buChar char="•"/>
            </a:pPr>
            <a:r>
              <a:rPr lang="en-US" dirty="0"/>
              <a:t>Travel documentation replacement including prescription coverage is included</a:t>
            </a:r>
          </a:p>
          <a:p>
            <a:pPr lvl="0">
              <a:buClr>
                <a:schemeClr val="accent2"/>
              </a:buClr>
              <a:buFont typeface="Arial" panose="020B0604020202020204" pitchFamily="34" charset="0"/>
              <a:buChar char="•"/>
            </a:pPr>
            <a:r>
              <a:rPr lang="en-US" dirty="0"/>
              <a:t>10 outpatient visits for mental health conditions up to $250,000</a:t>
            </a:r>
          </a:p>
          <a:p>
            <a:pPr>
              <a:buClr>
                <a:schemeClr val="accent2"/>
              </a:buClr>
              <a:buFont typeface="Arial" panose="020B0604020202020204" pitchFamily="34" charset="0"/>
              <a:buChar char="•"/>
            </a:pPr>
            <a:r>
              <a:rPr lang="en-US" dirty="0"/>
              <a:t>Trip cancellation and trip delay</a:t>
            </a:r>
          </a:p>
          <a:p>
            <a:pPr lvl="0">
              <a:buClr>
                <a:schemeClr val="accent2"/>
              </a:buClr>
              <a:buFont typeface="Arial" panose="020B0604020202020204" pitchFamily="34" charset="0"/>
              <a:buChar char="•"/>
            </a:pPr>
            <a:r>
              <a:rPr lang="en-US" dirty="0"/>
              <a:t>Security evacuation up to $100,000 including coverage for “soft” triggers (feeling unsafe because of an incident in another location, happened to someone else on the trip, etc.) Current plan requires an upgrade for this coverage and does not include soft triggers.</a:t>
            </a:r>
          </a:p>
          <a:p>
            <a:pPr>
              <a:buClr>
                <a:schemeClr val="accent2"/>
              </a:buClr>
              <a:buFont typeface="Arial" panose="020B0604020202020204" pitchFamily="34" charset="0"/>
              <a:buChar char="•"/>
            </a:pPr>
            <a:r>
              <a:rPr lang="en-US" dirty="0"/>
              <a:t>Price includes tracker and phone app at no additional cost for times of crisis and concern (not presently included but can purchase for an additional cost per traveler)</a:t>
            </a:r>
          </a:p>
          <a:p>
            <a:pPr lvl="0">
              <a:buClr>
                <a:schemeClr val="accent2"/>
              </a:buClr>
              <a:buFont typeface="Arial" panose="020B0604020202020204" pitchFamily="34" charset="0"/>
              <a:buChar char="•"/>
            </a:pPr>
            <a:r>
              <a:rPr lang="en-US" dirty="0"/>
              <a:t>Provides personalized pre-departure advise on medications, on-site hospitals, and English speaking physicians abroad</a:t>
            </a:r>
          </a:p>
          <a:p>
            <a:endParaRPr lang="en-US" dirty="0"/>
          </a:p>
          <a:p>
            <a:pPr lvl="0">
              <a:buFont typeface="Arial" panose="020B0604020202020204" pitchFamily="34" charset="0"/>
              <a:buChar char="•"/>
            </a:pPr>
            <a:endParaRPr lang="en-US" dirty="0"/>
          </a:p>
        </p:txBody>
      </p:sp>
    </p:spTree>
    <p:extLst>
      <p:ext uri="{BB962C8B-B14F-4D97-AF65-F5344CB8AC3E}">
        <p14:creationId xmlns:p14="http://schemas.microsoft.com/office/powerpoint/2010/main" val="3960825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n-US" dirty="0" smtClean="0"/>
              <a:t>Most common hold-ups for approval</a:t>
            </a:r>
          </a:p>
        </p:txBody>
      </p:sp>
      <p:sp>
        <p:nvSpPr>
          <p:cNvPr id="25603" name="Rectangle 3"/>
          <p:cNvSpPr>
            <a:spLocks noGrp="1"/>
          </p:cNvSpPr>
          <p:nvPr>
            <p:ph idx="1"/>
          </p:nvPr>
        </p:nvSpPr>
        <p:spPr>
          <a:xfrm>
            <a:off x="868680" y="2085279"/>
            <a:ext cx="10515600" cy="4036742"/>
          </a:xfrm>
        </p:spPr>
        <p:txBody>
          <a:bodyPr/>
          <a:lstStyle/>
          <a:p>
            <a:pPr>
              <a:buClr>
                <a:schemeClr val="accent2"/>
              </a:buClr>
              <a:buFont typeface="Arial" panose="020B0604020202020204" pitchFamily="34" charset="0"/>
              <a:buChar char="•"/>
            </a:pPr>
            <a:r>
              <a:rPr lang="en-US" dirty="0" smtClean="0"/>
              <a:t> Missing signatures</a:t>
            </a:r>
          </a:p>
          <a:p>
            <a:pPr>
              <a:buClr>
                <a:schemeClr val="accent2"/>
              </a:buClr>
              <a:buFont typeface="Arial" panose="020B0604020202020204" pitchFamily="34" charset="0"/>
              <a:buChar char="•"/>
            </a:pPr>
            <a:r>
              <a:rPr lang="en-US" dirty="0" smtClean="0"/>
              <a:t> Incorrect signatures</a:t>
            </a:r>
          </a:p>
          <a:p>
            <a:pPr>
              <a:buClr>
                <a:schemeClr val="accent2"/>
              </a:buClr>
              <a:buFont typeface="Arial" panose="020B0604020202020204" pitchFamily="34" charset="0"/>
              <a:buChar char="•"/>
            </a:pPr>
            <a:r>
              <a:rPr lang="en-US" dirty="0" smtClean="0"/>
              <a:t>Unauthorized signatures</a:t>
            </a:r>
          </a:p>
          <a:p>
            <a:pPr>
              <a:buClr>
                <a:schemeClr val="accent2"/>
              </a:buClr>
              <a:buFont typeface="Arial" panose="020B0604020202020204" pitchFamily="34" charset="0"/>
              <a:buChar char="•"/>
            </a:pPr>
            <a:r>
              <a:rPr lang="en-US" dirty="0" smtClean="0"/>
              <a:t> No witness signature on Assumption of Risk form</a:t>
            </a:r>
          </a:p>
          <a:p>
            <a:pPr>
              <a:buClr>
                <a:schemeClr val="accent2"/>
              </a:buClr>
              <a:buFont typeface="Arial" panose="020B0604020202020204" pitchFamily="34" charset="0"/>
              <a:buChar char="•"/>
            </a:pPr>
            <a:r>
              <a:rPr lang="en-US" dirty="0" smtClean="0"/>
              <a:t>Missing forms</a:t>
            </a:r>
          </a:p>
          <a:p>
            <a:pPr>
              <a:buClr>
                <a:schemeClr val="accent2"/>
              </a:buClr>
              <a:buFont typeface="Arial" panose="020B0604020202020204" pitchFamily="34" charset="0"/>
              <a:buChar char="•"/>
            </a:pPr>
            <a:r>
              <a:rPr lang="en-US" dirty="0" smtClean="0"/>
              <a:t>Altered forms</a:t>
            </a:r>
            <a:endParaRPr lang="en-US" dirty="0"/>
          </a:p>
          <a:p>
            <a:pPr>
              <a:buClr>
                <a:schemeClr val="accent2"/>
              </a:buClr>
              <a:buFont typeface="Arial" panose="020B0604020202020204" pitchFamily="34" charset="0"/>
              <a:buChar char="•"/>
            </a:pPr>
            <a:r>
              <a:rPr lang="en-US" dirty="0" smtClean="0"/>
              <a:t>Missing travel warning or CDC documentation (where applicable)</a:t>
            </a:r>
          </a:p>
          <a:p>
            <a:pPr>
              <a:buClr>
                <a:schemeClr val="accent2"/>
              </a:buClr>
              <a:buFont typeface="Arial" panose="020B0604020202020204" pitchFamily="34" charset="0"/>
              <a:buChar char="•"/>
            </a:pPr>
            <a:r>
              <a:rPr lang="en-US" dirty="0" smtClean="0"/>
              <a:t>No insurance </a:t>
            </a:r>
          </a:p>
          <a:p>
            <a:pPr>
              <a:buClr>
                <a:schemeClr val="accent2"/>
              </a:buClr>
              <a:buFont typeface="Arial" panose="020B0604020202020204" pitchFamily="34" charset="0"/>
              <a:buChar char="•"/>
            </a:pPr>
            <a:r>
              <a:rPr lang="en-US" dirty="0" smtClean="0"/>
              <a:t>Passport page not signed or expires within 6 months of travel (students only)</a:t>
            </a:r>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should I contact?</a:t>
            </a:r>
            <a:endParaRPr lang="en-US" dirty="0"/>
          </a:p>
        </p:txBody>
      </p:sp>
      <p:sp>
        <p:nvSpPr>
          <p:cNvPr id="3" name="Content Placeholder 2"/>
          <p:cNvSpPr>
            <a:spLocks noGrp="1"/>
          </p:cNvSpPr>
          <p:nvPr>
            <p:ph idx="1"/>
          </p:nvPr>
        </p:nvSpPr>
        <p:spPr>
          <a:xfrm>
            <a:off x="903111" y="2070020"/>
            <a:ext cx="10088667" cy="4025979"/>
          </a:xfrm>
        </p:spPr>
        <p:txBody>
          <a:bodyPr>
            <a:normAutofit lnSpcReduction="10000"/>
          </a:bodyPr>
          <a:lstStyle/>
          <a:p>
            <a:pPr marL="457200" indent="-457200">
              <a:buClr>
                <a:schemeClr val="accent2"/>
              </a:buClr>
              <a:buFont typeface="+mj-lt"/>
              <a:buAutoNum type="arabicPeriod"/>
            </a:pPr>
            <a:r>
              <a:rPr lang="en-US" dirty="0" smtClean="0">
                <a:hlinkClick r:id="rId2"/>
              </a:rPr>
              <a:t>Rebecca Dixon</a:t>
            </a:r>
            <a:r>
              <a:rPr lang="en-US" dirty="0" smtClean="0"/>
              <a:t>- Forms, general procedure, “why hasn’t my trip been approved yet?”</a:t>
            </a:r>
            <a:endParaRPr lang="en-US" dirty="0" smtClean="0">
              <a:solidFill>
                <a:srgbClr val="FF0000"/>
              </a:solidFill>
            </a:endParaRPr>
          </a:p>
          <a:p>
            <a:pPr marL="457200" indent="-457200">
              <a:buClr>
                <a:schemeClr val="accent2"/>
              </a:buClr>
              <a:buFont typeface="+mj-lt"/>
              <a:buAutoNum type="arabicPeriod"/>
            </a:pPr>
            <a:r>
              <a:rPr lang="en-US" dirty="0" smtClean="0">
                <a:hlinkClick r:id="rId3"/>
              </a:rPr>
              <a:t>Melissa Lee</a:t>
            </a:r>
            <a:r>
              <a:rPr lang="en-US" dirty="0" smtClean="0"/>
              <a:t>- Insurance registration</a:t>
            </a:r>
          </a:p>
          <a:p>
            <a:pPr marL="457200" indent="-457200">
              <a:buClr>
                <a:srgbClr val="C00000"/>
              </a:buClr>
              <a:buFont typeface="+mj-lt"/>
              <a:buAutoNum type="arabicPeriod"/>
            </a:pPr>
            <a:r>
              <a:rPr lang="en-US" dirty="0" smtClean="0">
                <a:hlinkClick r:id="rId4"/>
              </a:rPr>
              <a:t>Virginia </a:t>
            </a:r>
            <a:r>
              <a:rPr lang="en-US" dirty="0" err="1" smtClean="0">
                <a:hlinkClick r:id="rId4"/>
              </a:rPr>
              <a:t>Hosono</a:t>
            </a:r>
            <a:r>
              <a:rPr lang="en-US" dirty="0" smtClean="0"/>
              <a:t>- Insurance coverage, Travel Warning countries, general planning resources, problems while abroad</a:t>
            </a:r>
          </a:p>
          <a:p>
            <a:pPr marL="457200" indent="-457200">
              <a:buClr>
                <a:schemeClr val="accent2"/>
              </a:buClr>
              <a:buFont typeface="+mj-lt"/>
              <a:buAutoNum type="arabicPeriod"/>
            </a:pPr>
            <a:r>
              <a:rPr lang="en-US" dirty="0" smtClean="0">
                <a:hlinkClick r:id="rId5"/>
              </a:rPr>
              <a:t>Debbie Saylor</a:t>
            </a:r>
            <a:r>
              <a:rPr lang="en-US" dirty="0" smtClean="0"/>
              <a:t> or </a:t>
            </a:r>
            <a:r>
              <a:rPr lang="en-US" u="sng" dirty="0">
                <a:hlinkClick r:id="rId6"/>
              </a:rPr>
              <a:t>Acctspay@louisville.edu </a:t>
            </a:r>
            <a:r>
              <a:rPr lang="en-US" dirty="0" smtClean="0"/>
              <a:t>(Controller’s Office)- Reimbursement, finances, T&amp;E module</a:t>
            </a:r>
          </a:p>
          <a:p>
            <a:pPr marL="457200" indent="-457200">
              <a:buClr>
                <a:schemeClr val="accent2"/>
              </a:buClr>
              <a:buFont typeface="+mj-lt"/>
              <a:buAutoNum type="arabicPeriod"/>
            </a:pPr>
            <a:r>
              <a:rPr lang="en-US" dirty="0" smtClean="0">
                <a:hlinkClick r:id="rId7"/>
              </a:rPr>
              <a:t>Will Metcalf </a:t>
            </a:r>
            <a:r>
              <a:rPr lang="en-US" dirty="0" smtClean="0"/>
              <a:t>(Export Control) – Travel to countries on the Department of the Treasury’s </a:t>
            </a:r>
            <a:r>
              <a:rPr lang="en-US" dirty="0" smtClean="0">
                <a:hlinkClick r:id="rId8"/>
              </a:rPr>
              <a:t>Sanctions list</a:t>
            </a:r>
            <a:endParaRPr lang="en-US" dirty="0" smtClean="0"/>
          </a:p>
          <a:p>
            <a:pPr marL="457200" indent="-457200">
              <a:buFont typeface="+mj-lt"/>
              <a:buAutoNum type="arabicPeriod"/>
            </a:pPr>
            <a:endParaRPr lang="en-US" dirty="0"/>
          </a:p>
          <a:p>
            <a:pPr marL="0" indent="0">
              <a:buNone/>
            </a:pPr>
            <a:r>
              <a:rPr lang="en-US" dirty="0" smtClean="0"/>
              <a:t>When in doubt, email </a:t>
            </a:r>
            <a:r>
              <a:rPr lang="en-US" dirty="0" smtClean="0">
                <a:hlinkClick r:id="rId2"/>
              </a:rPr>
              <a:t>fasit@louisville.edu</a:t>
            </a:r>
            <a:r>
              <a:rPr lang="en-US" dirty="0" smtClean="0"/>
              <a:t> or call 852-0374, and we will direct you to the correct person.</a:t>
            </a:r>
            <a:endParaRPr lang="en-US" dirty="0"/>
          </a:p>
        </p:txBody>
      </p:sp>
    </p:spTree>
    <p:extLst>
      <p:ext uri="{BB962C8B-B14F-4D97-AF65-F5344CB8AC3E}">
        <p14:creationId xmlns:p14="http://schemas.microsoft.com/office/powerpoint/2010/main" val="1900701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403710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International Travel- Overview</a:t>
            </a:r>
            <a:endParaRPr lang="en-US" dirty="0"/>
          </a:p>
        </p:txBody>
      </p:sp>
      <p:sp>
        <p:nvSpPr>
          <p:cNvPr id="10" name="Text Placeholder 3"/>
          <p:cNvSpPr>
            <a:spLocks noGrp="1"/>
          </p:cNvSpPr>
          <p:nvPr>
            <p:ph type="body" idx="1"/>
          </p:nvPr>
        </p:nvSpPr>
        <p:spPr>
          <a:xfrm>
            <a:off x="843034" y="1820411"/>
            <a:ext cx="4937760" cy="736282"/>
          </a:xfrm>
        </p:spPr>
        <p:txBody>
          <a:bodyPr/>
          <a:lstStyle/>
          <a:p>
            <a:r>
              <a:rPr lang="en-US" u="sng" dirty="0" smtClean="0">
                <a:solidFill>
                  <a:schemeClr val="tx1">
                    <a:lumMod val="75000"/>
                    <a:lumOff val="25000"/>
                  </a:schemeClr>
                </a:solidFill>
              </a:rPr>
              <a:t>Faculty/Staff &amp; Faculty-led groups</a:t>
            </a:r>
            <a:endParaRPr lang="en-US" u="sng" dirty="0">
              <a:solidFill>
                <a:schemeClr val="tx1">
                  <a:lumMod val="75000"/>
                  <a:lumOff val="25000"/>
                </a:schemeClr>
              </a:solidFill>
            </a:endParaRPr>
          </a:p>
        </p:txBody>
      </p:sp>
      <p:sp>
        <p:nvSpPr>
          <p:cNvPr id="11" name="Content Placeholder 2"/>
          <p:cNvSpPr>
            <a:spLocks noGrp="1"/>
          </p:cNvSpPr>
          <p:nvPr>
            <p:ph sz="half" idx="2"/>
          </p:nvPr>
        </p:nvSpPr>
        <p:spPr>
          <a:xfrm>
            <a:off x="588789" y="2641672"/>
            <a:ext cx="4937760" cy="3378200"/>
          </a:xfrm>
        </p:spPr>
        <p:txBody>
          <a:bodyPr/>
          <a:lstStyle/>
          <a:p>
            <a:r>
              <a:rPr lang="en-US" dirty="0" smtClean="0"/>
              <a:t>Three Step Process for Countries </a:t>
            </a:r>
            <a:r>
              <a:rPr lang="en-US" u="sng" dirty="0" smtClean="0"/>
              <a:t>NOT</a:t>
            </a:r>
            <a:r>
              <a:rPr lang="en-US" dirty="0" smtClean="0"/>
              <a:t> on the U.S. State Department Travel Warning, CDC Level 2 &amp; 3 Alert , or U.S. Department of the Treasury Sanctions Lists</a:t>
            </a:r>
          </a:p>
          <a:p>
            <a:pPr marL="457200" indent="-457200">
              <a:buClr>
                <a:schemeClr val="accent2"/>
              </a:buClr>
              <a:buFont typeface="+mj-lt"/>
              <a:buAutoNum type="arabicPeriod"/>
            </a:pPr>
            <a:r>
              <a:rPr lang="en-US" dirty="0" smtClean="0"/>
              <a:t>Step One: Forms</a:t>
            </a:r>
          </a:p>
          <a:p>
            <a:pPr marL="457200" indent="-457200">
              <a:buClr>
                <a:schemeClr val="accent2"/>
              </a:buClr>
              <a:buFont typeface="+mj-lt"/>
              <a:buAutoNum type="arabicPeriod"/>
            </a:pPr>
            <a:r>
              <a:rPr lang="en-US" dirty="0"/>
              <a:t>Step Two: </a:t>
            </a:r>
            <a:r>
              <a:rPr lang="en-US" dirty="0" smtClean="0"/>
              <a:t>Pre-approval</a:t>
            </a:r>
          </a:p>
          <a:p>
            <a:pPr marL="457200" indent="-457200">
              <a:buClr>
                <a:schemeClr val="accent2"/>
              </a:buClr>
              <a:buFont typeface="+mj-lt"/>
              <a:buAutoNum type="arabicPeriod"/>
            </a:pPr>
            <a:r>
              <a:rPr lang="en-US" dirty="0"/>
              <a:t>Step Three: Full approval</a:t>
            </a:r>
          </a:p>
          <a:p>
            <a:pPr marL="457200" indent="-457200">
              <a:buClr>
                <a:schemeClr val="accent2"/>
              </a:buClr>
              <a:buFont typeface="+mj-lt"/>
              <a:buAutoNum type="arabicPeriod"/>
            </a:pPr>
            <a:endParaRPr lang="en-US" dirty="0"/>
          </a:p>
          <a:p>
            <a:pPr marL="457200" indent="-457200">
              <a:buClr>
                <a:schemeClr val="accent2"/>
              </a:buClr>
              <a:buFont typeface="+mj-lt"/>
              <a:buAutoNum type="arabicPeriod"/>
            </a:pPr>
            <a:endParaRPr lang="en-US" dirty="0" smtClean="0"/>
          </a:p>
        </p:txBody>
      </p:sp>
      <p:sp>
        <p:nvSpPr>
          <p:cNvPr id="12" name="Text Placeholder 4"/>
          <p:cNvSpPr>
            <a:spLocks noGrp="1"/>
          </p:cNvSpPr>
          <p:nvPr>
            <p:ph type="body" sz="quarter" idx="3"/>
          </p:nvPr>
        </p:nvSpPr>
        <p:spPr>
          <a:xfrm>
            <a:off x="6217920" y="1820411"/>
            <a:ext cx="4937760" cy="736282"/>
          </a:xfrm>
        </p:spPr>
        <p:txBody>
          <a:bodyPr/>
          <a:lstStyle/>
          <a:p>
            <a:r>
              <a:rPr lang="en-US" u="sng" dirty="0" smtClean="0">
                <a:solidFill>
                  <a:schemeClr val="tx1">
                    <a:lumMod val="75000"/>
                    <a:lumOff val="25000"/>
                  </a:schemeClr>
                </a:solidFill>
              </a:rPr>
              <a:t>Graduate &amp; undergraduate Students</a:t>
            </a:r>
            <a:endParaRPr lang="en-US" u="sng" dirty="0">
              <a:solidFill>
                <a:schemeClr val="tx1">
                  <a:lumMod val="75000"/>
                  <a:lumOff val="25000"/>
                </a:schemeClr>
              </a:solidFill>
            </a:endParaRPr>
          </a:p>
        </p:txBody>
      </p:sp>
      <p:sp>
        <p:nvSpPr>
          <p:cNvPr id="13" name="Content Placeholder 5"/>
          <p:cNvSpPr>
            <a:spLocks noGrp="1"/>
          </p:cNvSpPr>
          <p:nvPr>
            <p:ph sz="quarter" idx="4"/>
          </p:nvPr>
        </p:nvSpPr>
        <p:spPr>
          <a:xfrm>
            <a:off x="6423102" y="2639744"/>
            <a:ext cx="4937760" cy="3378200"/>
          </a:xfrm>
        </p:spPr>
        <p:txBody>
          <a:bodyPr/>
          <a:lstStyle/>
          <a:p>
            <a:r>
              <a:rPr lang="en-US" dirty="0" smtClean="0"/>
              <a:t>Two Step </a:t>
            </a:r>
            <a:r>
              <a:rPr lang="en-US" dirty="0"/>
              <a:t>Process for Countries </a:t>
            </a:r>
            <a:r>
              <a:rPr lang="en-US" u="sng" dirty="0"/>
              <a:t>NOT</a:t>
            </a:r>
            <a:r>
              <a:rPr lang="en-US" dirty="0"/>
              <a:t> on the U.S. State Department Travel </a:t>
            </a:r>
            <a:r>
              <a:rPr lang="en-US" dirty="0" smtClean="0"/>
              <a:t>Warning, CDC </a:t>
            </a:r>
            <a:r>
              <a:rPr lang="en-US" dirty="0"/>
              <a:t>Level 2 &amp; 3 Alert, or U.S. Department of the Treasury Sanctions </a:t>
            </a:r>
            <a:r>
              <a:rPr lang="en-US" dirty="0" smtClean="0"/>
              <a:t>Lists</a:t>
            </a:r>
          </a:p>
          <a:p>
            <a:pPr marL="457200" indent="-457200">
              <a:buClr>
                <a:schemeClr val="accent2"/>
              </a:buClr>
              <a:buFont typeface="+mj-lt"/>
              <a:buAutoNum type="arabicPeriod"/>
            </a:pPr>
            <a:r>
              <a:rPr lang="en-US" dirty="0" smtClean="0"/>
              <a:t>Step One: Pre-approval</a:t>
            </a:r>
          </a:p>
          <a:p>
            <a:pPr marL="457200" indent="-457200">
              <a:buClr>
                <a:schemeClr val="accent2"/>
              </a:buClr>
              <a:buFont typeface="+mj-lt"/>
              <a:buAutoNum type="arabicPeriod"/>
            </a:pPr>
            <a:r>
              <a:rPr lang="en-US" dirty="0" smtClean="0"/>
              <a:t>Full Approval</a:t>
            </a:r>
          </a:p>
          <a:p>
            <a:pPr marL="457200" indent="-457200">
              <a:buFont typeface="+mj-lt"/>
              <a:buAutoNum type="arabicPeriod"/>
            </a:pPr>
            <a:endParaRPr lang="en-US" dirty="0"/>
          </a:p>
        </p:txBody>
      </p:sp>
      <p:cxnSp>
        <p:nvCxnSpPr>
          <p:cNvPr id="15" name="Straight Connector 14"/>
          <p:cNvCxnSpPr/>
          <p:nvPr/>
        </p:nvCxnSpPr>
        <p:spPr>
          <a:xfrm>
            <a:off x="5872234" y="2184321"/>
            <a:ext cx="0" cy="3595592"/>
          </a:xfrm>
          <a:prstGeom prst="line">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9722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67628" y="256478"/>
            <a:ext cx="11240430" cy="1550021"/>
          </a:xfrm>
        </p:spPr>
        <p:txBody>
          <a:bodyPr>
            <a:normAutofit/>
          </a:bodyPr>
          <a:lstStyle/>
          <a:p>
            <a:pPr lvl="1" algn="ctr"/>
            <a:r>
              <a:rPr lang="en-US" sz="4900" dirty="0" smtClean="0">
                <a:latin typeface="+mj-lt"/>
              </a:rPr>
              <a:t>Faculty &amp; Staff</a:t>
            </a:r>
            <a:r>
              <a:rPr lang="en-US" sz="4900" dirty="0">
                <a:latin typeface="+mj-lt"/>
              </a:rPr>
              <a:t> </a:t>
            </a:r>
            <a:r>
              <a:rPr lang="en-US" sz="4900" dirty="0" smtClean="0">
                <a:latin typeface="+mj-lt"/>
              </a:rPr>
              <a:t>Travel Procedures</a:t>
            </a:r>
            <a:br>
              <a:rPr lang="en-US" sz="4900" dirty="0" smtClean="0">
                <a:latin typeface="+mj-lt"/>
              </a:rPr>
            </a:br>
            <a:endParaRPr lang="en-US" dirty="0" smtClean="0">
              <a:latin typeface="+mj-lt"/>
            </a:endParaRPr>
          </a:p>
        </p:txBody>
      </p:sp>
      <p:sp>
        <p:nvSpPr>
          <p:cNvPr id="3" name="Content Placeholder 2"/>
          <p:cNvSpPr>
            <a:spLocks noGrp="1"/>
          </p:cNvSpPr>
          <p:nvPr>
            <p:ph idx="1"/>
          </p:nvPr>
        </p:nvSpPr>
        <p:spPr>
          <a:xfrm>
            <a:off x="561780" y="2079331"/>
            <a:ext cx="10652125" cy="4131899"/>
          </a:xfrm>
        </p:spPr>
        <p:txBody>
          <a:bodyPr rtlCol="0">
            <a:normAutofit fontScale="92500" lnSpcReduction="20000"/>
          </a:bodyPr>
          <a:lstStyle/>
          <a:p>
            <a:pPr marL="0" indent="0" fontAlgn="auto">
              <a:spcAft>
                <a:spcPts val="0"/>
              </a:spcAft>
              <a:buNone/>
              <a:defRPr/>
            </a:pPr>
            <a:r>
              <a:rPr lang="en-US" sz="2200" dirty="0" smtClean="0">
                <a:solidFill>
                  <a:schemeClr val="tx1"/>
                </a:solidFill>
              </a:rPr>
              <a:t>Step One: Forms</a:t>
            </a:r>
          </a:p>
          <a:p>
            <a:pPr lvl="1" fontAlgn="auto">
              <a:spcAft>
                <a:spcPts val="0"/>
              </a:spcAft>
              <a:buClr>
                <a:schemeClr val="accent2"/>
              </a:buClr>
              <a:buFont typeface="Arial" panose="020B0604020202020204" pitchFamily="34" charset="0"/>
              <a:buChar char="•"/>
              <a:defRPr/>
            </a:pPr>
            <a:r>
              <a:rPr lang="en-US" dirty="0" smtClean="0">
                <a:solidFill>
                  <a:schemeClr val="tx1"/>
                </a:solidFill>
              </a:rPr>
              <a:t>Complete forms found on the </a:t>
            </a:r>
            <a:r>
              <a:rPr lang="en-US" dirty="0" smtClean="0">
                <a:solidFill>
                  <a:schemeClr val="tx1"/>
                </a:solidFill>
                <a:hlinkClick r:id="rId3"/>
              </a:rPr>
              <a:t>Provost International Travel Page</a:t>
            </a:r>
            <a:r>
              <a:rPr lang="en-US" dirty="0" smtClean="0">
                <a:solidFill>
                  <a:schemeClr val="tx1"/>
                </a:solidFill>
              </a:rPr>
              <a:t>– Please ensure all areas are completed and appropriate signatures have been obtained:  Department Chair and Dean </a:t>
            </a:r>
          </a:p>
          <a:p>
            <a:pPr lvl="1">
              <a:spcAft>
                <a:spcPts val="0"/>
              </a:spcAft>
              <a:buClr>
                <a:schemeClr val="accent2"/>
              </a:buClr>
              <a:buFont typeface="Arial" panose="020B0604020202020204" pitchFamily="34" charset="0"/>
              <a:buChar char="•"/>
              <a:defRPr/>
            </a:pPr>
            <a:r>
              <a:rPr lang="en-US" dirty="0" smtClean="0">
                <a:solidFill>
                  <a:schemeClr val="tx1"/>
                </a:solidFill>
              </a:rPr>
              <a:t>School of Music Dean Designees: Associate </a:t>
            </a:r>
            <a:r>
              <a:rPr lang="en-US" dirty="0">
                <a:solidFill>
                  <a:schemeClr val="tx1"/>
                </a:solidFill>
              </a:rPr>
              <a:t>Dean Naomi Oliphant &amp; Assistant Dean Krista </a:t>
            </a:r>
            <a:r>
              <a:rPr lang="en-US" dirty="0" smtClean="0">
                <a:solidFill>
                  <a:schemeClr val="tx1"/>
                </a:solidFill>
              </a:rPr>
              <a:t>Wallace-Boaz</a:t>
            </a:r>
          </a:p>
          <a:p>
            <a:pPr lvl="1" fontAlgn="auto">
              <a:spcAft>
                <a:spcPts val="0"/>
              </a:spcAft>
              <a:buFont typeface="Arial" panose="020B0604020202020204" pitchFamily="34" charset="0"/>
              <a:buChar char="•"/>
              <a:defRPr/>
            </a:pPr>
            <a:endParaRPr lang="en-US" sz="900" dirty="0" smtClean="0">
              <a:solidFill>
                <a:schemeClr val="tx1"/>
              </a:solidFill>
            </a:endParaRPr>
          </a:p>
          <a:p>
            <a:pPr marL="457200" lvl="1" indent="-457200" fontAlgn="auto">
              <a:spcAft>
                <a:spcPts val="0"/>
              </a:spcAft>
              <a:buNone/>
              <a:defRPr/>
            </a:pPr>
            <a:r>
              <a:rPr lang="en-US" sz="2200" dirty="0" smtClean="0">
                <a:solidFill>
                  <a:schemeClr val="tx1"/>
                </a:solidFill>
              </a:rPr>
              <a:t>Step Two: Pre-approval</a:t>
            </a:r>
          </a:p>
          <a:p>
            <a:pPr lvl="1" fontAlgn="auto">
              <a:spcAft>
                <a:spcPts val="0"/>
              </a:spcAft>
              <a:buClr>
                <a:schemeClr val="accent2"/>
              </a:buClr>
              <a:buFont typeface="Arial" panose="020B0604020202020204" pitchFamily="34" charset="0"/>
              <a:buChar char="•"/>
              <a:defRPr/>
            </a:pPr>
            <a:r>
              <a:rPr lang="en-US" dirty="0" smtClean="0">
                <a:solidFill>
                  <a:schemeClr val="tx1"/>
                </a:solidFill>
              </a:rPr>
              <a:t>Enter travel authorization through T&amp;E system 20 </a:t>
            </a:r>
            <a:r>
              <a:rPr lang="en-US" dirty="0">
                <a:solidFill>
                  <a:schemeClr val="tx1"/>
                </a:solidFill>
              </a:rPr>
              <a:t>working days in advance of </a:t>
            </a:r>
            <a:r>
              <a:rPr lang="en-US" dirty="0" smtClean="0">
                <a:solidFill>
                  <a:schemeClr val="tx1"/>
                </a:solidFill>
              </a:rPr>
              <a:t>trip</a:t>
            </a:r>
          </a:p>
          <a:p>
            <a:pPr lvl="1" fontAlgn="auto">
              <a:spcAft>
                <a:spcPts val="0"/>
              </a:spcAft>
              <a:buClr>
                <a:schemeClr val="accent2"/>
              </a:buClr>
              <a:buFont typeface="Arial" panose="020B0604020202020204" pitchFamily="34" charset="0"/>
              <a:buChar char="•"/>
              <a:defRPr/>
            </a:pPr>
            <a:r>
              <a:rPr lang="en-US" dirty="0" smtClean="0">
                <a:solidFill>
                  <a:schemeClr val="tx1"/>
                </a:solidFill>
              </a:rPr>
              <a:t>Attach forms from step one</a:t>
            </a:r>
          </a:p>
          <a:p>
            <a:pPr lvl="1" fontAlgn="auto">
              <a:spcAft>
                <a:spcPts val="0"/>
              </a:spcAft>
              <a:buClr>
                <a:schemeClr val="accent2"/>
              </a:buClr>
              <a:buFont typeface="Arial" panose="020B0604020202020204" pitchFamily="34" charset="0"/>
              <a:buChar char="•"/>
              <a:defRPr/>
            </a:pPr>
            <a:r>
              <a:rPr lang="en-US" dirty="0">
                <a:solidFill>
                  <a:schemeClr val="tx1"/>
                </a:solidFill>
              </a:rPr>
              <a:t>Attach Price QUOTES for lodging and airfare </a:t>
            </a:r>
            <a:r>
              <a:rPr lang="en-US" b="1" dirty="0">
                <a:solidFill>
                  <a:schemeClr val="tx1"/>
                </a:solidFill>
              </a:rPr>
              <a:t>(DO NOT PURCHASE AT THIS TIME)</a:t>
            </a:r>
          </a:p>
          <a:p>
            <a:pPr marL="0" indent="0" fontAlgn="auto">
              <a:spcAft>
                <a:spcPts val="0"/>
              </a:spcAft>
              <a:buNone/>
              <a:defRPr/>
            </a:pPr>
            <a:r>
              <a:rPr lang="en-US" sz="2200" dirty="0" smtClean="0">
                <a:solidFill>
                  <a:schemeClr val="tx1"/>
                </a:solidFill>
              </a:rPr>
              <a:t>Step Three: After receiving Pre-approval</a:t>
            </a:r>
          </a:p>
          <a:p>
            <a:pPr lvl="1" fontAlgn="auto">
              <a:spcAft>
                <a:spcPts val="0"/>
              </a:spcAft>
              <a:buClr>
                <a:schemeClr val="accent2"/>
              </a:buClr>
              <a:buFont typeface="Arial" panose="020B0604020202020204" pitchFamily="34" charset="0"/>
              <a:buChar char="•"/>
              <a:defRPr/>
            </a:pPr>
            <a:r>
              <a:rPr lang="en-US" dirty="0" smtClean="0">
                <a:solidFill>
                  <a:schemeClr val="tx1"/>
                </a:solidFill>
              </a:rPr>
              <a:t>If itinerary and lodging  quote is purchased, please indicate by return email and full approval will be given</a:t>
            </a:r>
          </a:p>
          <a:p>
            <a:pPr lvl="1" fontAlgn="auto">
              <a:spcAft>
                <a:spcPts val="0"/>
              </a:spcAft>
              <a:buClr>
                <a:schemeClr val="accent2"/>
              </a:buClr>
              <a:buFont typeface="Arial" panose="020B0604020202020204" pitchFamily="34" charset="0"/>
              <a:buChar char="•"/>
              <a:defRPr/>
            </a:pPr>
            <a:r>
              <a:rPr lang="en-US" dirty="0" smtClean="0">
                <a:solidFill>
                  <a:schemeClr val="tx1"/>
                </a:solidFill>
              </a:rPr>
              <a:t>When the itinerary is different than the original quote attached to the T&amp;E system, </a:t>
            </a:r>
            <a:r>
              <a:rPr lang="en-US" dirty="0">
                <a:solidFill>
                  <a:schemeClr val="tx1"/>
                </a:solidFill>
              </a:rPr>
              <a:t>s</a:t>
            </a:r>
            <a:r>
              <a:rPr lang="en-US" dirty="0" smtClean="0">
                <a:solidFill>
                  <a:schemeClr val="tx1"/>
                </a:solidFill>
              </a:rPr>
              <a:t>ubmit updated air and lodging information directly to the </a:t>
            </a:r>
            <a:r>
              <a:rPr lang="en-US" dirty="0" smtClean="0">
                <a:solidFill>
                  <a:schemeClr val="tx1"/>
                </a:solidFill>
                <a:hlinkClick r:id="rId4"/>
              </a:rPr>
              <a:t>fasit@louisville.edu</a:t>
            </a:r>
            <a:r>
              <a:rPr lang="en-US" dirty="0" smtClean="0">
                <a:solidFill>
                  <a:schemeClr val="tx1"/>
                </a:solidFill>
              </a:rPr>
              <a:t> account </a:t>
            </a:r>
          </a:p>
          <a:p>
            <a:pPr lvl="1" fontAlgn="auto">
              <a:spcAft>
                <a:spcPts val="0"/>
              </a:spcAft>
              <a:buFont typeface="Arial" panose="020B0604020202020204" pitchFamily="34" charset="0"/>
              <a:buChar char="•"/>
              <a:defRPr/>
            </a:pPr>
            <a:endParaRPr lang="en-US" sz="900" dirty="0" smtClean="0">
              <a:solidFill>
                <a:schemeClr val="tx1"/>
              </a:solidFill>
            </a:endParaRPr>
          </a:p>
          <a:p>
            <a:pPr marL="457200" lvl="1" indent="0" fontAlgn="auto">
              <a:spcAft>
                <a:spcPts val="0"/>
              </a:spcAft>
              <a:buFont typeface="Arial" panose="020B0604020202020204" pitchFamily="34" charset="0"/>
              <a:buNone/>
              <a:defRPr/>
            </a:pPr>
            <a:endParaRPr lang="en-US" dirty="0">
              <a:solidFill>
                <a:schemeClr val="tx1"/>
              </a:solidFill>
            </a:endParaRPr>
          </a:p>
          <a:p>
            <a:pPr marL="457200" lvl="1" indent="0" algn="ctr" fontAlgn="auto">
              <a:spcAft>
                <a:spcPts val="0"/>
              </a:spcAft>
              <a:buFont typeface="Arial" panose="020B0604020202020204" pitchFamily="34" charset="0"/>
              <a:buNone/>
              <a:defRPr/>
            </a:pPr>
            <a:r>
              <a:rPr lang="en-US" sz="2800" dirty="0" smtClean="0">
                <a:solidFill>
                  <a:schemeClr val="tx1"/>
                </a:solidFill>
              </a:rPr>
              <a:t>Once all information has been received full provost approval will be issued within 10 working days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1075668" y="286604"/>
            <a:ext cx="10688869" cy="1450757"/>
          </a:xfrm>
        </p:spPr>
        <p:txBody>
          <a:bodyPr>
            <a:normAutofit fontScale="90000"/>
          </a:bodyPr>
          <a:lstStyle/>
          <a:p>
            <a:r>
              <a:rPr lang="en-US" dirty="0" smtClean="0"/>
              <a:t>Student International Travel for non-study abroad purposes</a:t>
            </a:r>
            <a:r>
              <a:rPr lang="en-US" dirty="0"/>
              <a:t/>
            </a:r>
            <a:br>
              <a:rPr lang="en-US" dirty="0"/>
            </a:br>
            <a:endParaRPr lang="en-US" sz="1600" dirty="0" smtClean="0"/>
          </a:p>
        </p:txBody>
      </p:sp>
      <p:sp>
        <p:nvSpPr>
          <p:cNvPr id="4" name="Content Placeholder 2"/>
          <p:cNvSpPr txBox="1">
            <a:spLocks/>
          </p:cNvSpPr>
          <p:nvPr/>
        </p:nvSpPr>
        <p:spPr>
          <a:xfrm>
            <a:off x="495804" y="1941706"/>
            <a:ext cx="11168372" cy="4403338"/>
          </a:xfrm>
          <a:prstGeom prst="rect">
            <a:avLst/>
          </a:prstGeom>
        </p:spPr>
        <p:txBody>
          <a:bodyPr>
            <a:normAutofit/>
          </a:bodyPr>
          <a:lstStyle/>
          <a:p>
            <a:pPr fontAlgn="auto">
              <a:spcAft>
                <a:spcPts val="0"/>
              </a:spcAft>
              <a:defRPr/>
            </a:pPr>
            <a:r>
              <a:rPr lang="en-US" sz="2000" dirty="0">
                <a:latin typeface="+mn-lt"/>
              </a:rPr>
              <a:t>Step One: Pre-approval (submit paperwork </a:t>
            </a:r>
            <a:r>
              <a:rPr lang="en-US" sz="2000" dirty="0" smtClean="0">
                <a:latin typeface="+mn-lt"/>
              </a:rPr>
              <a:t>20 </a:t>
            </a:r>
            <a:r>
              <a:rPr lang="en-US" sz="2000" dirty="0">
                <a:latin typeface="+mn-lt"/>
              </a:rPr>
              <a:t>working days in </a:t>
            </a:r>
            <a:r>
              <a:rPr lang="en-US" sz="2000" dirty="0" smtClean="0">
                <a:latin typeface="+mn-lt"/>
              </a:rPr>
              <a:t>advance)</a:t>
            </a:r>
          </a:p>
          <a:p>
            <a:pPr marL="742950" lvl="1" indent="-285750" fontAlgn="auto">
              <a:spcAft>
                <a:spcPts val="0"/>
              </a:spcAft>
              <a:buClr>
                <a:schemeClr val="accent2"/>
              </a:buClr>
              <a:buFont typeface="Arial" panose="020B0604020202020204" pitchFamily="34" charset="0"/>
              <a:buChar char="•"/>
              <a:defRPr/>
            </a:pPr>
            <a:r>
              <a:rPr lang="en-US" sz="1700" dirty="0" smtClean="0">
                <a:latin typeface="+mn-lt"/>
              </a:rPr>
              <a:t>Submit </a:t>
            </a:r>
            <a:r>
              <a:rPr lang="en-US" sz="1700" dirty="0">
                <a:latin typeface="+mn-lt"/>
              </a:rPr>
              <a:t>forms </a:t>
            </a:r>
            <a:r>
              <a:rPr lang="en-US" sz="1700" dirty="0" smtClean="0">
                <a:latin typeface="+mn-lt"/>
              </a:rPr>
              <a:t>found </a:t>
            </a:r>
            <a:r>
              <a:rPr lang="en-US" sz="1700" dirty="0">
                <a:latin typeface="+mn-lt"/>
              </a:rPr>
              <a:t>on </a:t>
            </a:r>
            <a:r>
              <a:rPr lang="en-US" sz="1700" dirty="0" smtClean="0">
                <a:latin typeface="+mn-lt"/>
              </a:rPr>
              <a:t>non-study abroad student page </a:t>
            </a:r>
            <a:r>
              <a:rPr lang="en-US" sz="1700" u="sng" dirty="0" smtClean="0">
                <a:latin typeface="+mn-lt"/>
              </a:rPr>
              <a:t>along with a passport copy </a:t>
            </a:r>
            <a:r>
              <a:rPr lang="en-US" sz="1700" dirty="0" smtClean="0">
                <a:latin typeface="+mn-lt"/>
              </a:rPr>
              <a:t>to </a:t>
            </a:r>
            <a:r>
              <a:rPr lang="en-US" sz="1700" dirty="0">
                <a:latin typeface="+mn-lt"/>
              </a:rPr>
              <a:t>the Office of International Travel </a:t>
            </a:r>
            <a:r>
              <a:rPr lang="en-US" sz="1700" dirty="0" smtClean="0">
                <a:latin typeface="+mn-lt"/>
              </a:rPr>
              <a:t>(sample passport link on </a:t>
            </a:r>
            <a:r>
              <a:rPr lang="en-US" sz="1700" dirty="0" smtClean="0">
                <a:latin typeface="+mn-lt"/>
                <a:hlinkClick r:id="rId3"/>
              </a:rPr>
              <a:t>this page</a:t>
            </a:r>
            <a:r>
              <a:rPr lang="en-US" sz="1700" dirty="0" smtClean="0">
                <a:latin typeface="+mn-lt"/>
              </a:rPr>
              <a:t>)</a:t>
            </a:r>
          </a:p>
          <a:p>
            <a:pPr marL="742950" lvl="1" indent="-285750" fontAlgn="auto">
              <a:spcAft>
                <a:spcPts val="0"/>
              </a:spcAft>
              <a:buClr>
                <a:schemeClr val="accent2"/>
              </a:buClr>
              <a:buFont typeface="Arial" panose="020B0604020202020204" pitchFamily="34" charset="0"/>
              <a:buChar char="•"/>
              <a:defRPr/>
            </a:pPr>
            <a:r>
              <a:rPr lang="en-US" sz="1700" dirty="0" smtClean="0">
                <a:latin typeface="+mn-lt"/>
              </a:rPr>
              <a:t> </a:t>
            </a:r>
            <a:r>
              <a:rPr lang="en-US" sz="1700" dirty="0">
                <a:latin typeface="+mn-lt"/>
              </a:rPr>
              <a:t>Please ensure all areas are completed and appropriate signatures have been obtained:  </a:t>
            </a:r>
            <a:r>
              <a:rPr lang="en-US" sz="1700" dirty="0" smtClean="0">
                <a:latin typeface="+mn-lt"/>
              </a:rPr>
              <a:t>Department </a:t>
            </a:r>
            <a:r>
              <a:rPr lang="en-US" sz="1700" dirty="0">
                <a:latin typeface="+mn-lt"/>
              </a:rPr>
              <a:t>Chair and </a:t>
            </a:r>
            <a:r>
              <a:rPr lang="en-US" sz="1700" dirty="0" smtClean="0">
                <a:latin typeface="+mn-lt"/>
              </a:rPr>
              <a:t>Dean </a:t>
            </a:r>
          </a:p>
          <a:p>
            <a:pPr marL="742950" lvl="1" indent="-285750" fontAlgn="auto">
              <a:spcAft>
                <a:spcPts val="0"/>
              </a:spcAft>
              <a:buClr>
                <a:schemeClr val="accent2"/>
              </a:buClr>
              <a:buFont typeface="Arial" panose="020B0604020202020204" pitchFamily="34" charset="0"/>
              <a:buChar char="•"/>
              <a:defRPr/>
            </a:pPr>
            <a:r>
              <a:rPr lang="en-US" sz="1700" b="1" dirty="0" smtClean="0">
                <a:latin typeface="+mn-lt"/>
              </a:rPr>
              <a:t>These forms may be submitted via scanned copy to </a:t>
            </a:r>
            <a:r>
              <a:rPr lang="en-US" sz="1700" b="1" dirty="0" smtClean="0">
                <a:latin typeface="+mn-lt"/>
                <a:hlinkClick r:id="rId4"/>
              </a:rPr>
              <a:t>fasit@louisville.edu</a:t>
            </a:r>
            <a:r>
              <a:rPr lang="en-US" sz="1700" b="1" dirty="0" smtClean="0">
                <a:latin typeface="+mn-lt"/>
              </a:rPr>
              <a:t> or placed in campus mail</a:t>
            </a:r>
          </a:p>
          <a:p>
            <a:pPr lvl="1" fontAlgn="auto">
              <a:spcAft>
                <a:spcPts val="0"/>
              </a:spcAft>
              <a:buClr>
                <a:schemeClr val="accent1"/>
              </a:buClr>
              <a:buFont typeface="Arial" panose="020B0604020202020204" pitchFamily="34" charset="0"/>
              <a:buChar char="•"/>
              <a:defRPr/>
            </a:pPr>
            <a:endParaRPr lang="en-US" dirty="0">
              <a:latin typeface="+mn-lt"/>
            </a:endParaRPr>
          </a:p>
          <a:p>
            <a:pPr fontAlgn="auto">
              <a:spcAft>
                <a:spcPts val="0"/>
              </a:spcAft>
              <a:defRPr/>
            </a:pPr>
            <a:r>
              <a:rPr lang="en-US" sz="2000" dirty="0">
                <a:latin typeface="+mn-lt"/>
              </a:rPr>
              <a:t>Step Two:  After receiving Pre-approval</a:t>
            </a:r>
          </a:p>
          <a:p>
            <a:pPr lvl="1" fontAlgn="auto">
              <a:spcAft>
                <a:spcPts val="0"/>
              </a:spcAft>
              <a:buClr>
                <a:schemeClr val="accent2"/>
              </a:buClr>
              <a:buFont typeface="Arial" panose="020B0604020202020204" pitchFamily="34" charset="0"/>
              <a:buChar char="•"/>
              <a:defRPr/>
            </a:pPr>
            <a:r>
              <a:rPr lang="en-US" sz="1700" dirty="0" smtClean="0">
                <a:latin typeface="+mn-lt"/>
              </a:rPr>
              <a:t>  Submit air </a:t>
            </a:r>
            <a:r>
              <a:rPr lang="en-US" sz="1700" dirty="0">
                <a:latin typeface="+mn-lt"/>
              </a:rPr>
              <a:t>and lodging information directly to the </a:t>
            </a:r>
            <a:r>
              <a:rPr lang="en-US" sz="1700" dirty="0" smtClean="0">
                <a:latin typeface="+mn-lt"/>
                <a:hlinkClick r:id="rId4"/>
              </a:rPr>
              <a:t>fasit@louisville.edu</a:t>
            </a:r>
            <a:r>
              <a:rPr lang="en-US" sz="1700" dirty="0" smtClean="0">
                <a:latin typeface="+mn-lt"/>
              </a:rPr>
              <a:t> </a:t>
            </a:r>
            <a:r>
              <a:rPr lang="en-US" sz="1700" dirty="0">
                <a:latin typeface="+mn-lt"/>
              </a:rPr>
              <a:t>account </a:t>
            </a:r>
          </a:p>
          <a:p>
            <a:pPr lvl="1" fontAlgn="auto">
              <a:spcAft>
                <a:spcPts val="0"/>
              </a:spcAft>
              <a:defRPr/>
            </a:pPr>
            <a:endParaRPr lang="en-US" dirty="0">
              <a:latin typeface="+mn-lt"/>
            </a:endParaRPr>
          </a:p>
          <a:p>
            <a:pPr lvl="1" algn="ctr" fontAlgn="auto">
              <a:spcAft>
                <a:spcPts val="0"/>
              </a:spcAft>
              <a:defRPr/>
            </a:pPr>
            <a:r>
              <a:rPr lang="en-US" sz="2600" dirty="0">
                <a:latin typeface="+mn-lt"/>
              </a:rPr>
              <a:t>Once all information has been received full provost approval will be issued within 10 working </a:t>
            </a:r>
            <a:r>
              <a:rPr lang="en-US" sz="2600" dirty="0" smtClean="0">
                <a:latin typeface="+mn-lt"/>
              </a:rPr>
              <a:t>days</a:t>
            </a:r>
          </a:p>
          <a:p>
            <a:pPr lvl="1" algn="ctr" fontAlgn="auto">
              <a:spcAft>
                <a:spcPts val="0"/>
              </a:spcAft>
              <a:defRPr/>
            </a:pPr>
            <a:endParaRPr lang="en-US" sz="1700" dirty="0" smtClean="0">
              <a:latin typeface="+mn-lt"/>
            </a:endParaRPr>
          </a:p>
          <a:p>
            <a:pPr lvl="1" algn="ctr" fontAlgn="auto">
              <a:spcAft>
                <a:spcPts val="0"/>
              </a:spcAft>
              <a:defRPr/>
            </a:pPr>
            <a:endParaRPr lang="en-US" sz="1700" dirty="0" smtClean="0">
              <a:latin typeface="+mn-lt"/>
            </a:endParaRPr>
          </a:p>
          <a:p>
            <a:pPr lvl="1" algn="ctr" fontAlgn="auto">
              <a:spcAft>
                <a:spcPts val="0"/>
              </a:spcAft>
              <a:defRPr/>
            </a:pPr>
            <a:r>
              <a:rPr lang="en-US" sz="1700" dirty="0">
                <a:latin typeface="+mn-lt"/>
                <a:hlinkClick r:id="rId5"/>
              </a:rPr>
              <a:t>http://</a:t>
            </a:r>
            <a:r>
              <a:rPr lang="en-US" sz="1700" dirty="0" smtClean="0">
                <a:latin typeface="+mn-lt"/>
                <a:hlinkClick r:id="rId5"/>
              </a:rPr>
              <a:t>louisville.edu/studyabroad/resources/undergraduate-and-graduate-students-traveling-internationally-for-non-credit</a:t>
            </a:r>
            <a:r>
              <a:rPr lang="en-US" sz="1700" dirty="0" smtClean="0">
                <a:latin typeface="+mn-lt"/>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Faculty-led group trips</a:t>
            </a:r>
            <a:endParaRPr lang="en-US" dirty="0"/>
          </a:p>
        </p:txBody>
      </p:sp>
      <p:sp>
        <p:nvSpPr>
          <p:cNvPr id="3" name="Content Placeholder 2"/>
          <p:cNvSpPr>
            <a:spLocks noGrp="1"/>
          </p:cNvSpPr>
          <p:nvPr>
            <p:ph idx="1"/>
          </p:nvPr>
        </p:nvSpPr>
        <p:spPr>
          <a:xfrm>
            <a:off x="598311" y="1902178"/>
            <a:ext cx="10771858" cy="4159955"/>
          </a:xfrm>
        </p:spPr>
        <p:txBody>
          <a:bodyPr>
            <a:normAutofit/>
          </a:bodyPr>
          <a:lstStyle/>
          <a:p>
            <a:pPr marL="0" indent="0" fontAlgn="auto">
              <a:spcAft>
                <a:spcPts val="0"/>
              </a:spcAft>
              <a:buNone/>
              <a:defRPr/>
            </a:pPr>
            <a:r>
              <a:rPr lang="en-US" sz="2200" dirty="0">
                <a:solidFill>
                  <a:schemeClr val="tx1"/>
                </a:solidFill>
              </a:rPr>
              <a:t>Step One: Forms</a:t>
            </a:r>
          </a:p>
          <a:p>
            <a:pPr lvl="1" fontAlgn="auto">
              <a:spcAft>
                <a:spcPts val="0"/>
              </a:spcAft>
              <a:buClr>
                <a:schemeClr val="accent2"/>
              </a:buClr>
              <a:buFont typeface="Arial" panose="020B0604020202020204" pitchFamily="34" charset="0"/>
              <a:buChar char="•"/>
              <a:defRPr/>
            </a:pPr>
            <a:r>
              <a:rPr lang="en-US" dirty="0" smtClean="0">
                <a:solidFill>
                  <a:schemeClr val="tx1"/>
                </a:solidFill>
              </a:rPr>
              <a:t>Each traveler must complete </a:t>
            </a:r>
            <a:r>
              <a:rPr lang="en-US" dirty="0">
                <a:solidFill>
                  <a:schemeClr val="tx1"/>
                </a:solidFill>
              </a:rPr>
              <a:t>forms found on the </a:t>
            </a:r>
            <a:r>
              <a:rPr lang="en-US" dirty="0" smtClean="0">
                <a:solidFill>
                  <a:schemeClr val="tx1"/>
                </a:solidFill>
                <a:hlinkClick r:id="rId2"/>
              </a:rPr>
              <a:t>Group Trip page</a:t>
            </a:r>
            <a:r>
              <a:rPr lang="en-US" dirty="0" smtClean="0">
                <a:solidFill>
                  <a:schemeClr val="tx1"/>
                </a:solidFill>
              </a:rPr>
              <a:t> pertaining to their role</a:t>
            </a:r>
          </a:p>
          <a:p>
            <a:pPr lvl="1" fontAlgn="auto">
              <a:spcAft>
                <a:spcPts val="0"/>
              </a:spcAft>
              <a:buClr>
                <a:schemeClr val="accent2"/>
              </a:buClr>
              <a:buFont typeface="Arial" panose="020B0604020202020204" pitchFamily="34" charset="0"/>
              <a:buChar char="•"/>
              <a:defRPr/>
            </a:pPr>
            <a:r>
              <a:rPr lang="en-US" dirty="0" smtClean="0">
                <a:solidFill>
                  <a:schemeClr val="tx1"/>
                </a:solidFill>
              </a:rPr>
              <a:t>Faculty lead should complete the Group Trip spreadsheet and the CISI spreadsheet</a:t>
            </a:r>
          </a:p>
          <a:p>
            <a:pPr marL="457200" lvl="1" indent="-457200" fontAlgn="auto">
              <a:spcAft>
                <a:spcPts val="0"/>
              </a:spcAft>
              <a:buNone/>
              <a:defRPr/>
            </a:pPr>
            <a:r>
              <a:rPr lang="en-US" sz="2200" dirty="0" smtClean="0">
                <a:solidFill>
                  <a:schemeClr val="tx1"/>
                </a:solidFill>
              </a:rPr>
              <a:t>Step </a:t>
            </a:r>
            <a:r>
              <a:rPr lang="en-US" sz="2200" dirty="0">
                <a:solidFill>
                  <a:schemeClr val="tx1"/>
                </a:solidFill>
              </a:rPr>
              <a:t>Two: Pre-approval</a:t>
            </a:r>
          </a:p>
          <a:p>
            <a:pPr lvl="1" fontAlgn="auto">
              <a:spcAft>
                <a:spcPts val="0"/>
              </a:spcAft>
              <a:buClr>
                <a:schemeClr val="accent2"/>
              </a:buClr>
              <a:buFont typeface="Arial" panose="020B0604020202020204" pitchFamily="34" charset="0"/>
              <a:buChar char="•"/>
              <a:defRPr/>
            </a:pPr>
            <a:r>
              <a:rPr lang="en-US" dirty="0" smtClean="0">
                <a:solidFill>
                  <a:schemeClr val="tx1"/>
                </a:solidFill>
              </a:rPr>
              <a:t>Group Leader: </a:t>
            </a:r>
            <a:r>
              <a:rPr lang="en-US" dirty="0">
                <a:solidFill>
                  <a:schemeClr val="tx1"/>
                </a:solidFill>
              </a:rPr>
              <a:t>e</a:t>
            </a:r>
            <a:r>
              <a:rPr lang="en-US" dirty="0" smtClean="0">
                <a:solidFill>
                  <a:schemeClr val="tx1"/>
                </a:solidFill>
              </a:rPr>
              <a:t>nter </a:t>
            </a:r>
            <a:r>
              <a:rPr lang="en-US" dirty="0">
                <a:solidFill>
                  <a:schemeClr val="tx1"/>
                </a:solidFill>
              </a:rPr>
              <a:t>travel authorization through T&amp;E system 20 working days in advance of </a:t>
            </a:r>
            <a:r>
              <a:rPr lang="en-US" dirty="0" smtClean="0">
                <a:solidFill>
                  <a:schemeClr val="tx1"/>
                </a:solidFill>
              </a:rPr>
              <a:t>trip</a:t>
            </a:r>
          </a:p>
          <a:p>
            <a:pPr lvl="1" fontAlgn="auto">
              <a:spcAft>
                <a:spcPts val="0"/>
              </a:spcAft>
              <a:buClr>
                <a:schemeClr val="accent2"/>
              </a:buClr>
              <a:buFont typeface="Arial" panose="020B0604020202020204" pitchFamily="34" charset="0"/>
              <a:buChar char="•"/>
              <a:defRPr/>
            </a:pPr>
            <a:r>
              <a:rPr lang="en-US" dirty="0" smtClean="0">
                <a:solidFill>
                  <a:schemeClr val="tx1"/>
                </a:solidFill>
              </a:rPr>
              <a:t>Student paperwork should be dropped off in the International Center</a:t>
            </a:r>
          </a:p>
          <a:p>
            <a:pPr lvl="1" fontAlgn="auto">
              <a:spcAft>
                <a:spcPts val="0"/>
              </a:spcAft>
              <a:buClr>
                <a:schemeClr val="accent2"/>
              </a:buClr>
              <a:buFont typeface="Arial" panose="020B0604020202020204" pitchFamily="34" charset="0"/>
              <a:buChar char="•"/>
              <a:defRPr/>
            </a:pPr>
            <a:r>
              <a:rPr lang="en-US" dirty="0" smtClean="0">
                <a:solidFill>
                  <a:schemeClr val="tx1"/>
                </a:solidFill>
              </a:rPr>
              <a:t>The Group Trip Spreadsheet and CISI spreadsheet should be emailed to </a:t>
            </a:r>
            <a:r>
              <a:rPr lang="en-US" dirty="0" smtClean="0">
                <a:solidFill>
                  <a:schemeClr val="tx1"/>
                </a:solidFill>
                <a:hlinkClick r:id="rId3"/>
              </a:rPr>
              <a:t>fasit@louisville.edu</a:t>
            </a:r>
            <a:r>
              <a:rPr lang="en-US" dirty="0" smtClean="0">
                <a:solidFill>
                  <a:schemeClr val="tx1"/>
                </a:solidFill>
              </a:rPr>
              <a:t> </a:t>
            </a:r>
          </a:p>
          <a:p>
            <a:pPr marL="201168" lvl="1" indent="0" fontAlgn="auto">
              <a:spcAft>
                <a:spcPts val="0"/>
              </a:spcAft>
              <a:buClr>
                <a:schemeClr val="accent2"/>
              </a:buClr>
              <a:buNone/>
              <a:defRPr/>
            </a:pPr>
            <a:r>
              <a:rPr lang="en-US" sz="2200" dirty="0" smtClean="0">
                <a:solidFill>
                  <a:schemeClr val="tx1"/>
                </a:solidFill>
              </a:rPr>
              <a:t>Step </a:t>
            </a:r>
            <a:r>
              <a:rPr lang="en-US" sz="2200" dirty="0">
                <a:solidFill>
                  <a:schemeClr val="tx1"/>
                </a:solidFill>
              </a:rPr>
              <a:t>Three: After receiving Pre-approval</a:t>
            </a:r>
          </a:p>
          <a:p>
            <a:pPr lvl="1" fontAlgn="auto">
              <a:spcAft>
                <a:spcPts val="0"/>
              </a:spcAft>
              <a:buClr>
                <a:schemeClr val="accent2"/>
              </a:buClr>
              <a:buFont typeface="Arial" panose="020B0604020202020204" pitchFamily="34" charset="0"/>
              <a:buChar char="•"/>
              <a:defRPr/>
            </a:pPr>
            <a:r>
              <a:rPr lang="en-US" dirty="0" smtClean="0">
                <a:solidFill>
                  <a:schemeClr val="tx1"/>
                </a:solidFill>
              </a:rPr>
              <a:t>Submit air </a:t>
            </a:r>
            <a:r>
              <a:rPr lang="en-US" dirty="0">
                <a:solidFill>
                  <a:schemeClr val="tx1"/>
                </a:solidFill>
              </a:rPr>
              <a:t>and lodging </a:t>
            </a:r>
            <a:r>
              <a:rPr lang="en-US" dirty="0" smtClean="0">
                <a:solidFill>
                  <a:schemeClr val="tx1"/>
                </a:solidFill>
              </a:rPr>
              <a:t>itinerary to </a:t>
            </a:r>
            <a:r>
              <a:rPr lang="en-US" dirty="0" smtClean="0">
                <a:solidFill>
                  <a:schemeClr val="tx1"/>
                </a:solidFill>
                <a:hlinkClick r:id="rId4"/>
              </a:rPr>
              <a:t>fasit@louisville.edu</a:t>
            </a:r>
            <a:endParaRPr lang="en-US" sz="900" dirty="0">
              <a:solidFill>
                <a:schemeClr val="tx1"/>
              </a:solidFill>
            </a:endParaRPr>
          </a:p>
          <a:p>
            <a:pPr marL="457200" lvl="1" indent="0" fontAlgn="auto">
              <a:spcAft>
                <a:spcPts val="0"/>
              </a:spcAft>
              <a:buFont typeface="Arial" panose="020B0604020202020204" pitchFamily="34" charset="0"/>
              <a:buNone/>
              <a:defRPr/>
            </a:pPr>
            <a:endParaRPr lang="en-US" dirty="0">
              <a:solidFill>
                <a:schemeClr val="tx1"/>
              </a:solidFill>
            </a:endParaRPr>
          </a:p>
          <a:p>
            <a:pPr marL="457200" lvl="1" indent="0" algn="ctr" fontAlgn="auto">
              <a:spcAft>
                <a:spcPts val="0"/>
              </a:spcAft>
              <a:buFont typeface="Arial" panose="020B0604020202020204" pitchFamily="34" charset="0"/>
              <a:buNone/>
              <a:defRPr/>
            </a:pPr>
            <a:r>
              <a:rPr lang="en-US" sz="2800" dirty="0">
                <a:solidFill>
                  <a:schemeClr val="tx1"/>
                </a:solidFill>
              </a:rPr>
              <a:t>Once all information has been received full provost approval will be issued within 10 working days</a:t>
            </a:r>
          </a:p>
          <a:p>
            <a:endParaRPr lang="en-US" dirty="0"/>
          </a:p>
        </p:txBody>
      </p:sp>
    </p:spTree>
    <p:extLst>
      <p:ext uri="{BB962C8B-B14F-4D97-AF65-F5344CB8AC3E}">
        <p14:creationId xmlns:p14="http://schemas.microsoft.com/office/powerpoint/2010/main" val="4227696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normAutofit/>
          </a:bodyPr>
          <a:lstStyle/>
          <a:p>
            <a:pPr algn="ctr"/>
            <a:r>
              <a:rPr lang="en-US" sz="3600" dirty="0" smtClean="0"/>
              <a:t>Travel to </a:t>
            </a:r>
            <a:r>
              <a:rPr lang="en-US" sz="3600" dirty="0" smtClean="0">
                <a:hlinkClick r:id="rId2"/>
              </a:rPr>
              <a:t>Travel Warning Countries</a:t>
            </a:r>
            <a:br>
              <a:rPr lang="en-US" sz="3600" dirty="0" smtClean="0">
                <a:hlinkClick r:id="rId2"/>
              </a:rPr>
            </a:br>
            <a:endParaRPr lang="en-US" sz="3600" dirty="0" smtClean="0"/>
          </a:p>
        </p:txBody>
      </p:sp>
      <p:sp>
        <p:nvSpPr>
          <p:cNvPr id="2" name="Text Placeholder 1"/>
          <p:cNvSpPr>
            <a:spLocks noGrp="1"/>
          </p:cNvSpPr>
          <p:nvPr>
            <p:ph type="body" idx="1"/>
          </p:nvPr>
        </p:nvSpPr>
        <p:spPr>
          <a:xfrm>
            <a:off x="860213" y="1724900"/>
            <a:ext cx="4937760" cy="736282"/>
          </a:xfrm>
        </p:spPr>
        <p:txBody>
          <a:bodyPr/>
          <a:lstStyle/>
          <a:p>
            <a:pPr algn="ctr"/>
            <a:r>
              <a:rPr lang="en-US" u="sng" dirty="0" smtClean="0"/>
              <a:t>All Travelers</a:t>
            </a:r>
            <a:endParaRPr lang="en-US" u="sng" dirty="0"/>
          </a:p>
        </p:txBody>
      </p:sp>
      <p:sp>
        <p:nvSpPr>
          <p:cNvPr id="3" name="Content Placeholder 2"/>
          <p:cNvSpPr>
            <a:spLocks noGrp="1"/>
          </p:cNvSpPr>
          <p:nvPr>
            <p:ph sz="half" idx="2"/>
          </p:nvPr>
        </p:nvSpPr>
        <p:spPr>
          <a:xfrm>
            <a:off x="214490" y="2257778"/>
            <a:ext cx="5642186" cy="3916521"/>
          </a:xfrm>
        </p:spPr>
        <p:txBody>
          <a:bodyPr>
            <a:noAutofit/>
          </a:bodyPr>
          <a:lstStyle/>
          <a:p>
            <a:pPr marL="457200" indent="-457200">
              <a:buClr>
                <a:schemeClr val="accent2"/>
              </a:buClr>
              <a:buFont typeface="+mj-lt"/>
              <a:buAutoNum type="arabicPeriod"/>
            </a:pPr>
            <a:r>
              <a:rPr lang="en-US" sz="1700" dirty="0"/>
              <a:t>Request Travel Warning Release form from </a:t>
            </a:r>
            <a:r>
              <a:rPr lang="en-US" sz="1700" dirty="0" smtClean="0">
                <a:hlinkClick r:id="rId3"/>
              </a:rPr>
              <a:t>fasit@louisville.edu</a:t>
            </a:r>
            <a:endParaRPr lang="en-US" sz="1700" dirty="0"/>
          </a:p>
          <a:p>
            <a:pPr marL="457200" indent="-457200">
              <a:buClr>
                <a:schemeClr val="accent2"/>
              </a:buClr>
              <a:buFont typeface="+mj-lt"/>
              <a:buAutoNum type="arabicPeriod"/>
            </a:pPr>
            <a:r>
              <a:rPr lang="en-US" sz="1700" dirty="0"/>
              <a:t>Traveler </a:t>
            </a:r>
            <a:r>
              <a:rPr lang="en-US" sz="1700" dirty="0" smtClean="0"/>
              <a:t>provides </a:t>
            </a:r>
            <a:r>
              <a:rPr lang="en-US" sz="1700" dirty="0"/>
              <a:t>a statement explaining the value of the trip and how </a:t>
            </a:r>
            <a:r>
              <a:rPr lang="en-US" sz="1700" dirty="0" smtClean="0"/>
              <a:t>risks </a:t>
            </a:r>
            <a:r>
              <a:rPr lang="en-US" sz="1700" dirty="0"/>
              <a:t>will be mitigated </a:t>
            </a:r>
            <a:endParaRPr lang="en-US" sz="1700" dirty="0" smtClean="0"/>
          </a:p>
          <a:p>
            <a:pPr marL="457200" indent="-457200">
              <a:buClr>
                <a:schemeClr val="accent2"/>
              </a:buClr>
              <a:buFont typeface="+mj-lt"/>
              <a:buAutoNum type="arabicPeriod"/>
            </a:pPr>
            <a:r>
              <a:rPr lang="en-US" sz="1700" dirty="0" smtClean="0"/>
              <a:t>The </a:t>
            </a:r>
            <a:r>
              <a:rPr lang="en-US" sz="1700" dirty="0"/>
              <a:t>Dean must include a brief statement of support in addition to signing the Request </a:t>
            </a:r>
            <a:r>
              <a:rPr lang="en-US" sz="1700" dirty="0" smtClean="0"/>
              <a:t>form</a:t>
            </a:r>
            <a:endParaRPr lang="en-US" sz="1700" dirty="0"/>
          </a:p>
          <a:p>
            <a:pPr marL="457200" indent="-457200">
              <a:buClr>
                <a:schemeClr val="accent2"/>
              </a:buClr>
              <a:buFont typeface="+mj-lt"/>
              <a:buAutoNum type="arabicPeriod"/>
            </a:pPr>
            <a:r>
              <a:rPr lang="en-US" sz="1700" dirty="0"/>
              <a:t>Submit all forms to the T&amp;E system 30-40 days </a:t>
            </a:r>
            <a:r>
              <a:rPr lang="en-US" sz="1700" dirty="0" smtClean="0"/>
              <a:t>in advance</a:t>
            </a:r>
            <a:endParaRPr lang="en-US" sz="1700" dirty="0"/>
          </a:p>
          <a:p>
            <a:pPr marL="0" indent="0">
              <a:buNone/>
            </a:pPr>
            <a:r>
              <a:rPr lang="en-US" sz="1700" dirty="0"/>
              <a:t>	</a:t>
            </a:r>
            <a:r>
              <a:rPr lang="en-US" sz="1700" b="1" dirty="0">
                <a:solidFill>
                  <a:srgbClr val="FF0000"/>
                </a:solidFill>
              </a:rPr>
              <a:t>DO NOT purchase airfare or make lodging 	arrangements before </a:t>
            </a:r>
            <a:r>
              <a:rPr lang="en-US" sz="1700" b="1" dirty="0" smtClean="0">
                <a:solidFill>
                  <a:srgbClr val="FF0000"/>
                </a:solidFill>
              </a:rPr>
              <a:t>pre-approval </a:t>
            </a:r>
            <a:r>
              <a:rPr lang="en-US" sz="1700" b="1" dirty="0">
                <a:solidFill>
                  <a:srgbClr val="FF0000"/>
                </a:solidFill>
              </a:rPr>
              <a:t>is received.</a:t>
            </a:r>
            <a:endParaRPr lang="en-US" sz="1700" dirty="0"/>
          </a:p>
          <a:p>
            <a:pPr marL="0" indent="0">
              <a:buNone/>
            </a:pPr>
            <a:r>
              <a:rPr lang="en-US" sz="1700" dirty="0">
                <a:solidFill>
                  <a:srgbClr val="0070C0"/>
                </a:solidFill>
              </a:rPr>
              <a:t>5</a:t>
            </a:r>
            <a:r>
              <a:rPr lang="en-US" sz="1700" dirty="0"/>
              <a:t>. </a:t>
            </a:r>
            <a:r>
              <a:rPr lang="en-US" sz="1700" dirty="0" smtClean="0"/>
              <a:t>Full </a:t>
            </a:r>
            <a:r>
              <a:rPr lang="en-US" sz="1700" dirty="0"/>
              <a:t>Provost approval will be received </a:t>
            </a:r>
            <a:r>
              <a:rPr lang="en-US" sz="1700" dirty="0" smtClean="0"/>
              <a:t>after approval from the Travel Warning Committee and all travel arrangements </a:t>
            </a:r>
            <a:r>
              <a:rPr lang="en-US" sz="1700" dirty="0"/>
              <a:t>are </a:t>
            </a:r>
            <a:r>
              <a:rPr lang="en-US" sz="1700" dirty="0" smtClean="0"/>
              <a:t>received</a:t>
            </a:r>
            <a:r>
              <a:rPr lang="en-US" sz="1700" dirty="0"/>
              <a:t>.</a:t>
            </a:r>
          </a:p>
        </p:txBody>
      </p:sp>
      <p:sp>
        <p:nvSpPr>
          <p:cNvPr id="4" name="Text Placeholder 3"/>
          <p:cNvSpPr>
            <a:spLocks noGrp="1"/>
          </p:cNvSpPr>
          <p:nvPr>
            <p:ph type="body" sz="quarter" idx="3"/>
          </p:nvPr>
        </p:nvSpPr>
        <p:spPr/>
        <p:txBody>
          <a:bodyPr/>
          <a:lstStyle/>
          <a:p>
            <a:pPr algn="ctr"/>
            <a:r>
              <a:rPr lang="en-US" u="sng" dirty="0" smtClean="0"/>
              <a:t>Individual Students</a:t>
            </a:r>
            <a:endParaRPr lang="en-US" u="sng" dirty="0"/>
          </a:p>
        </p:txBody>
      </p:sp>
      <p:sp>
        <p:nvSpPr>
          <p:cNvPr id="5" name="Content Placeholder 4"/>
          <p:cNvSpPr>
            <a:spLocks noGrp="1"/>
          </p:cNvSpPr>
          <p:nvPr>
            <p:ph sz="quarter" idx="4"/>
          </p:nvPr>
        </p:nvSpPr>
        <p:spPr>
          <a:xfrm>
            <a:off x="6217920" y="2499767"/>
            <a:ext cx="5872480" cy="3818466"/>
          </a:xfrm>
        </p:spPr>
        <p:txBody>
          <a:bodyPr>
            <a:normAutofit/>
          </a:bodyPr>
          <a:lstStyle/>
          <a:p>
            <a:pPr marL="0" indent="0">
              <a:buNone/>
            </a:pPr>
            <a:r>
              <a:rPr lang="en-US" sz="1800" dirty="0" smtClean="0"/>
              <a:t> Individual Student travelers must complete steps in the “all travelers” section </a:t>
            </a:r>
            <a:r>
              <a:rPr lang="en-US" sz="1800" u="sng" dirty="0" smtClean="0"/>
              <a:t>plus</a:t>
            </a:r>
            <a:r>
              <a:rPr lang="en-US" sz="1800" dirty="0" smtClean="0"/>
              <a:t>:</a:t>
            </a:r>
          </a:p>
          <a:p>
            <a:pPr lvl="1">
              <a:buClr>
                <a:schemeClr val="accent2"/>
              </a:buClr>
              <a:buFont typeface="Arial" panose="020B0604020202020204" pitchFamily="34" charset="0"/>
              <a:buChar char="•"/>
            </a:pPr>
            <a:r>
              <a:rPr lang="en-US" dirty="0" smtClean="0"/>
              <a:t>A statement from </a:t>
            </a:r>
            <a:r>
              <a:rPr lang="en-US" dirty="0"/>
              <a:t>their faculty sponsor stating how risk will be mitigated and how this fits a particular academic </a:t>
            </a:r>
            <a:r>
              <a:rPr lang="en-US" dirty="0" smtClean="0"/>
              <a:t>need</a:t>
            </a:r>
          </a:p>
          <a:p>
            <a:pPr lvl="1">
              <a:buClr>
                <a:schemeClr val="accent2"/>
              </a:buClr>
              <a:buFont typeface="Arial" panose="020B0604020202020204" pitchFamily="34" charset="0"/>
              <a:buChar char="•"/>
            </a:pPr>
            <a:endParaRPr lang="en-US" dirty="0"/>
          </a:p>
          <a:p>
            <a:pPr marL="201168" lvl="1" indent="0">
              <a:buClr>
                <a:schemeClr val="accent2"/>
              </a:buClr>
              <a:buNone/>
            </a:pPr>
            <a:r>
              <a:rPr lang="en-US" dirty="0" smtClean="0"/>
              <a:t>Student are </a:t>
            </a:r>
            <a:r>
              <a:rPr lang="en-US" b="1" dirty="0" smtClean="0">
                <a:solidFill>
                  <a:schemeClr val="tx1"/>
                </a:solidFill>
              </a:rPr>
              <a:t>NOT</a:t>
            </a:r>
            <a:r>
              <a:rPr lang="en-US" dirty="0" smtClean="0"/>
              <a:t> be </a:t>
            </a:r>
            <a:r>
              <a:rPr lang="en-US" dirty="0"/>
              <a:t>permitted to travel to a country where the U.S. Department of State has issued a “defer all but non-essential travel” warning</a:t>
            </a:r>
          </a:p>
          <a:p>
            <a:pPr marL="0" indent="0">
              <a:buNone/>
            </a:pPr>
            <a:r>
              <a:rPr lang="en-US" sz="1800" dirty="0">
                <a:hlinkClick r:id="rId4"/>
              </a:rPr>
              <a:t>http://</a:t>
            </a:r>
            <a:r>
              <a:rPr lang="en-US" sz="1800" dirty="0" smtClean="0">
                <a:hlinkClick r:id="rId4"/>
              </a:rPr>
              <a:t>louisville.edu/studyabroad/policies/travel-warning-policy</a:t>
            </a:r>
            <a:r>
              <a:rPr lang="en-US" sz="1800" dirty="0" smtClean="0"/>
              <a:t> </a:t>
            </a:r>
            <a:endParaRPr lang="en-US" sz="1800" dirty="0"/>
          </a:p>
        </p:txBody>
      </p:sp>
      <p:cxnSp>
        <p:nvCxnSpPr>
          <p:cNvPr id="7" name="Straight Connector 6"/>
          <p:cNvCxnSpPr/>
          <p:nvPr/>
        </p:nvCxnSpPr>
        <p:spPr>
          <a:xfrm>
            <a:off x="6000803" y="2369061"/>
            <a:ext cx="14287" cy="3805238"/>
          </a:xfrm>
          <a:prstGeom prst="line">
            <a:avLst/>
          </a:prstGeom>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9569"/>
            <a:ext cx="10058400" cy="1450757"/>
          </a:xfrm>
        </p:spPr>
        <p:txBody>
          <a:bodyPr/>
          <a:lstStyle/>
          <a:p>
            <a:pPr algn="ctr"/>
            <a:r>
              <a:rPr lang="en-US" dirty="0" smtClean="0"/>
              <a:t>Language of Travel Warnings</a:t>
            </a:r>
            <a:endParaRPr lang="en-US" dirty="0"/>
          </a:p>
        </p:txBody>
      </p:sp>
      <p:sp>
        <p:nvSpPr>
          <p:cNvPr id="3" name="Content Placeholder 2"/>
          <p:cNvSpPr>
            <a:spLocks noGrp="1"/>
          </p:cNvSpPr>
          <p:nvPr>
            <p:ph idx="1"/>
          </p:nvPr>
        </p:nvSpPr>
        <p:spPr>
          <a:xfrm>
            <a:off x="734971" y="1983757"/>
            <a:ext cx="10058400" cy="4023360"/>
          </a:xfrm>
        </p:spPr>
        <p:txBody>
          <a:bodyPr/>
          <a:lstStyle/>
          <a:p>
            <a:pPr>
              <a:buClr>
                <a:srgbClr val="FF6600"/>
              </a:buClr>
              <a:buFont typeface="Wingdings" panose="05000000000000000000" pitchFamily="2" charset="2"/>
              <a:buChar char="Ø"/>
            </a:pPr>
            <a:r>
              <a:rPr lang="en-US" dirty="0" smtClean="0"/>
              <a:t>“Exercise Caution”</a:t>
            </a:r>
          </a:p>
          <a:p>
            <a:pPr>
              <a:buClr>
                <a:srgbClr val="FF0000"/>
              </a:buClr>
              <a:buFont typeface="Wingdings" panose="05000000000000000000" pitchFamily="2" charset="2"/>
              <a:buChar char="Ø"/>
            </a:pPr>
            <a:r>
              <a:rPr lang="en-US" dirty="0" smtClean="0"/>
              <a:t>“Recommends that US citizens carefully consider risks,” “exercise extreme caution”</a:t>
            </a:r>
          </a:p>
          <a:p>
            <a:pPr>
              <a:buClr>
                <a:srgbClr val="D00000"/>
              </a:buClr>
              <a:buFont typeface="Wingdings" panose="05000000000000000000" pitchFamily="2" charset="2"/>
              <a:buChar char="Ø"/>
            </a:pPr>
            <a:r>
              <a:rPr lang="en-US" dirty="0" smtClean="0"/>
              <a:t>“Warns against travel”, “Warns of risks, threats”</a:t>
            </a:r>
          </a:p>
          <a:p>
            <a:pPr>
              <a:buClr>
                <a:srgbClr val="800000"/>
              </a:buClr>
              <a:buFont typeface="Wingdings" panose="05000000000000000000" pitchFamily="2" charset="2"/>
              <a:buChar char="Ø"/>
            </a:pPr>
            <a:r>
              <a:rPr lang="en-US" dirty="0" smtClean="0"/>
              <a:t>“Strongly urges U.S. citizens to avoid all travel,” “</a:t>
            </a:r>
            <a:r>
              <a:rPr lang="en-US" dirty="0"/>
              <a:t>Warns of threats from terrorist groups”</a:t>
            </a:r>
            <a:endParaRPr lang="en-US" dirty="0" smtClean="0"/>
          </a:p>
          <a:p>
            <a:pPr>
              <a:buClr>
                <a:srgbClr val="360000"/>
              </a:buClr>
              <a:buFont typeface="Wingdings" panose="05000000000000000000" pitchFamily="2" charset="2"/>
              <a:buChar char="Ø"/>
            </a:pPr>
            <a:r>
              <a:rPr lang="en-US" dirty="0" smtClean="0"/>
              <a:t>“Defer non-essential travel,” “Avoid unnecessary travel,” “Avoid all non-essential travel”, “Warns against all non-essential travel”</a:t>
            </a:r>
          </a:p>
          <a:p>
            <a:pPr>
              <a:buClr>
                <a:srgbClr val="360000"/>
              </a:buClr>
              <a:buFont typeface="Wingdings" panose="05000000000000000000" pitchFamily="2" charset="2"/>
              <a:buChar char="Ø"/>
            </a:pPr>
            <a:endParaRPr lang="en-US" dirty="0" smtClean="0">
              <a:solidFill>
                <a:schemeClr val="accent2"/>
              </a:solidFill>
            </a:endParaRPr>
          </a:p>
          <a:p>
            <a:pPr marL="0" indent="0">
              <a:buNone/>
            </a:pPr>
            <a:r>
              <a:rPr lang="en-US" b="1" i="1" dirty="0" smtClean="0"/>
              <a:t>Disclaimer: Language is not inclusive; it is an overview only. Risks should be carefully evaluated regardless of the level above.</a:t>
            </a:r>
            <a:endParaRPr lang="en-US" b="1" i="1" dirty="0"/>
          </a:p>
        </p:txBody>
      </p:sp>
    </p:spTree>
    <p:extLst>
      <p:ext uri="{BB962C8B-B14F-4D97-AF65-F5344CB8AC3E}">
        <p14:creationId xmlns:p14="http://schemas.microsoft.com/office/powerpoint/2010/main" val="2571580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891822" y="360845"/>
            <a:ext cx="10338506" cy="1230489"/>
          </a:xfrm>
        </p:spPr>
        <p:txBody>
          <a:bodyPr/>
          <a:lstStyle/>
          <a:p>
            <a:pPr algn="ctr"/>
            <a:r>
              <a:rPr lang="en-US" sz="4000" dirty="0" smtClean="0"/>
              <a:t>Travel to </a:t>
            </a:r>
            <a:r>
              <a:rPr lang="en-US" sz="4000" dirty="0" smtClean="0">
                <a:hlinkClick r:id="rId3"/>
              </a:rPr>
              <a:t>CDC Level 2 &amp; 3 Countries</a:t>
            </a:r>
            <a:r>
              <a:rPr lang="en-US" sz="4000" dirty="0"/>
              <a:t/>
            </a:r>
            <a:br>
              <a:rPr lang="en-US" sz="4000" dirty="0"/>
            </a:br>
            <a:endParaRPr lang="en-US" sz="4000" dirty="0" smtClean="0"/>
          </a:p>
        </p:txBody>
      </p:sp>
      <p:sp>
        <p:nvSpPr>
          <p:cNvPr id="21506" name="Text Placeholder 3"/>
          <p:cNvSpPr>
            <a:spLocks noGrp="1"/>
          </p:cNvSpPr>
          <p:nvPr>
            <p:ph type="body" idx="1"/>
          </p:nvPr>
        </p:nvSpPr>
        <p:spPr>
          <a:xfrm>
            <a:off x="388937" y="1690688"/>
            <a:ext cx="5157788" cy="823912"/>
          </a:xfrm>
        </p:spPr>
        <p:txBody>
          <a:bodyPr/>
          <a:lstStyle/>
          <a:p>
            <a:r>
              <a:rPr lang="en-US" u="sng" dirty="0" smtClean="0">
                <a:solidFill>
                  <a:schemeClr val="tx1">
                    <a:lumMod val="75000"/>
                    <a:lumOff val="25000"/>
                  </a:schemeClr>
                </a:solidFill>
              </a:rPr>
              <a:t>Level 2 Alert Countries</a:t>
            </a:r>
          </a:p>
        </p:txBody>
      </p:sp>
      <p:sp>
        <p:nvSpPr>
          <p:cNvPr id="21507" name="Content Placeholder 2"/>
          <p:cNvSpPr>
            <a:spLocks noGrp="1"/>
          </p:cNvSpPr>
          <p:nvPr>
            <p:ph sz="half" idx="2"/>
          </p:nvPr>
        </p:nvSpPr>
        <p:spPr>
          <a:xfrm>
            <a:off x="159434" y="2520003"/>
            <a:ext cx="4863326" cy="3354253"/>
          </a:xfrm>
        </p:spPr>
        <p:txBody>
          <a:bodyPr>
            <a:normAutofit fontScale="92500" lnSpcReduction="20000"/>
          </a:bodyPr>
          <a:lstStyle/>
          <a:p>
            <a:pPr>
              <a:buClr>
                <a:schemeClr val="accent2"/>
              </a:buClr>
              <a:buFont typeface="Arial" panose="020B0604020202020204" pitchFamily="34" charset="0"/>
              <a:buChar char="•"/>
            </a:pPr>
            <a:r>
              <a:rPr lang="en-US" sz="2300" dirty="0" smtClean="0"/>
              <a:t>Request </a:t>
            </a:r>
            <a:r>
              <a:rPr lang="en-US" sz="2300" dirty="0"/>
              <a:t>CDC release form from </a:t>
            </a:r>
            <a:r>
              <a:rPr lang="en-US" sz="2300" dirty="0">
                <a:hlinkClick r:id="rId4"/>
              </a:rPr>
              <a:t>fasit@louisville.edu</a:t>
            </a:r>
            <a:endParaRPr lang="en-US" sz="2300" dirty="0"/>
          </a:p>
          <a:p>
            <a:pPr>
              <a:buClr>
                <a:schemeClr val="accent2"/>
              </a:buClr>
              <a:buFont typeface="Arial" panose="020B0604020202020204" pitchFamily="34" charset="0"/>
              <a:buChar char="•"/>
            </a:pPr>
            <a:r>
              <a:rPr lang="en-US" sz="2300" dirty="0" smtClean="0"/>
              <a:t> Follow </a:t>
            </a:r>
            <a:r>
              <a:rPr lang="en-US" sz="2300" dirty="0"/>
              <a:t>procedure as before </a:t>
            </a:r>
          </a:p>
          <a:p>
            <a:pPr>
              <a:buClr>
                <a:schemeClr val="accent2"/>
              </a:buClr>
              <a:buFont typeface="Arial" panose="020B0604020202020204" pitchFamily="34" charset="0"/>
              <a:buChar char="•"/>
            </a:pPr>
            <a:endParaRPr lang="en-US" dirty="0" smtClean="0"/>
          </a:p>
          <a:p>
            <a:endParaRPr lang="en-US" dirty="0" smtClean="0"/>
          </a:p>
          <a:p>
            <a:endParaRPr lang="en-US" dirty="0"/>
          </a:p>
          <a:p>
            <a:endParaRPr lang="en-US" sz="1800" dirty="0"/>
          </a:p>
          <a:p>
            <a:pPr marL="0" indent="0">
              <a:buNone/>
            </a:pPr>
            <a:r>
              <a:rPr lang="en-US" sz="1800" dirty="0">
                <a:hlinkClick r:id="rId5"/>
              </a:rPr>
              <a:t>http://louisville.edu/studyabroad/policies/travel-warning-policy/#-b-part-ii--centers-for-disease-control--cdc--travel-notices--</a:t>
            </a:r>
            <a:r>
              <a:rPr lang="en-US" sz="1800" dirty="0" smtClean="0">
                <a:hlinkClick r:id="rId5"/>
              </a:rPr>
              <a:t>b-</a:t>
            </a:r>
            <a:endParaRPr lang="en-US" sz="1800" dirty="0" smtClean="0"/>
          </a:p>
          <a:p>
            <a:pPr marL="0" indent="0">
              <a:buNone/>
            </a:pPr>
            <a:endParaRPr lang="en-US" sz="2000" dirty="0" smtClean="0"/>
          </a:p>
        </p:txBody>
      </p:sp>
      <p:sp>
        <p:nvSpPr>
          <p:cNvPr id="21508" name="Text Placeholder 4"/>
          <p:cNvSpPr>
            <a:spLocks noGrp="1"/>
          </p:cNvSpPr>
          <p:nvPr>
            <p:ph type="body" sz="quarter" idx="3"/>
          </p:nvPr>
        </p:nvSpPr>
        <p:spPr>
          <a:xfrm>
            <a:off x="6850063" y="1630363"/>
            <a:ext cx="4176712" cy="823912"/>
          </a:xfrm>
        </p:spPr>
        <p:txBody>
          <a:bodyPr/>
          <a:lstStyle/>
          <a:p>
            <a:r>
              <a:rPr lang="en-US" u="sng" dirty="0" smtClean="0">
                <a:solidFill>
                  <a:schemeClr val="tx1">
                    <a:lumMod val="75000"/>
                    <a:lumOff val="25000"/>
                  </a:schemeClr>
                </a:solidFill>
              </a:rPr>
              <a:t>Level 3 Warning Countries</a:t>
            </a:r>
          </a:p>
        </p:txBody>
      </p:sp>
      <p:cxnSp>
        <p:nvCxnSpPr>
          <p:cNvPr id="9" name="Straight Connector 8"/>
          <p:cNvCxnSpPr/>
          <p:nvPr/>
        </p:nvCxnSpPr>
        <p:spPr>
          <a:xfrm>
            <a:off x="5132651" y="2102644"/>
            <a:ext cx="14287" cy="3805238"/>
          </a:xfrm>
          <a:prstGeom prst="line">
            <a:avLst/>
          </a:prstGeom>
          <a:ln/>
        </p:spPr>
        <p:style>
          <a:lnRef idx="3">
            <a:schemeClr val="accent1"/>
          </a:lnRef>
          <a:fillRef idx="0">
            <a:schemeClr val="accent1"/>
          </a:fillRef>
          <a:effectRef idx="2">
            <a:schemeClr val="accent1"/>
          </a:effectRef>
          <a:fontRef idx="minor">
            <a:schemeClr val="tx1"/>
          </a:fontRef>
        </p:style>
      </p:cxnSp>
      <p:sp>
        <p:nvSpPr>
          <p:cNvPr id="8" name="Content Placeholder 2"/>
          <p:cNvSpPr txBox="1">
            <a:spLocks/>
          </p:cNvSpPr>
          <p:nvPr/>
        </p:nvSpPr>
        <p:spPr>
          <a:xfrm>
            <a:off x="5546725" y="2272494"/>
            <a:ext cx="6250163" cy="407186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Clr>
                <a:schemeClr val="accent2"/>
              </a:buClr>
              <a:buFont typeface="+mj-lt"/>
              <a:buAutoNum type="arabicPeriod"/>
            </a:pPr>
            <a:r>
              <a:rPr lang="en-US" sz="1700" dirty="0" smtClean="0"/>
              <a:t>Request CDC Release form from </a:t>
            </a:r>
            <a:r>
              <a:rPr lang="en-US" sz="1700" dirty="0" smtClean="0">
                <a:hlinkClick r:id="rId4"/>
              </a:rPr>
              <a:t>fasit@louisville.edu</a:t>
            </a:r>
            <a:endParaRPr lang="en-US" sz="1700" dirty="0" smtClean="0"/>
          </a:p>
          <a:p>
            <a:pPr marL="457200" indent="-457200">
              <a:buClr>
                <a:schemeClr val="accent2"/>
              </a:buClr>
              <a:buFont typeface="+mj-lt"/>
              <a:buAutoNum type="arabicPeriod"/>
            </a:pPr>
            <a:r>
              <a:rPr lang="en-US" sz="1700" dirty="0" smtClean="0"/>
              <a:t>Traveler provides a statement explaining the value of the trip and how risks will be mitigated </a:t>
            </a:r>
          </a:p>
          <a:p>
            <a:pPr marL="457200" indent="-457200">
              <a:buClr>
                <a:schemeClr val="accent2"/>
              </a:buClr>
              <a:buFont typeface="+mj-lt"/>
              <a:buAutoNum type="arabicPeriod"/>
            </a:pPr>
            <a:r>
              <a:rPr lang="en-US" sz="1700" dirty="0" smtClean="0"/>
              <a:t>The Dean must include a brief statement of support</a:t>
            </a:r>
          </a:p>
          <a:p>
            <a:pPr marL="457200" indent="-457200">
              <a:buClr>
                <a:schemeClr val="accent2"/>
              </a:buClr>
              <a:buFont typeface="+mj-lt"/>
              <a:buAutoNum type="arabicPeriod"/>
            </a:pPr>
            <a:r>
              <a:rPr lang="en-US" sz="1700" dirty="0" smtClean="0"/>
              <a:t>Submit all forms to the T&amp;E system 30-40 days in advance</a:t>
            </a:r>
          </a:p>
          <a:p>
            <a:pPr marL="0" indent="0">
              <a:buFont typeface="Calibri" panose="020F0502020204030204" pitchFamily="34" charset="0"/>
              <a:buNone/>
            </a:pPr>
            <a:r>
              <a:rPr lang="en-US" sz="1700" dirty="0" smtClean="0"/>
              <a:t>	</a:t>
            </a:r>
            <a:r>
              <a:rPr lang="en-US" sz="1700" b="1" dirty="0" smtClean="0">
                <a:solidFill>
                  <a:srgbClr val="FF0000"/>
                </a:solidFill>
              </a:rPr>
              <a:t>DO NOT purchase airfare or make lodging 	arrangements before pre-approval is received.</a:t>
            </a:r>
            <a:endParaRPr lang="en-US" sz="1700" dirty="0" smtClean="0"/>
          </a:p>
          <a:p>
            <a:pPr marL="0" indent="0">
              <a:buFont typeface="Calibri" panose="020F0502020204030204" pitchFamily="34" charset="0"/>
              <a:buNone/>
            </a:pPr>
            <a:r>
              <a:rPr lang="en-US" sz="1700" dirty="0" smtClean="0">
                <a:solidFill>
                  <a:srgbClr val="0070C0"/>
                </a:solidFill>
              </a:rPr>
              <a:t>5</a:t>
            </a:r>
            <a:r>
              <a:rPr lang="en-US" sz="1700" dirty="0" smtClean="0"/>
              <a:t>. Full Provost approval will be received after approval from the Travel Warning Committee and all travel arrangements are received.</a:t>
            </a:r>
          </a:p>
          <a:p>
            <a:pPr marL="0" indent="0">
              <a:buNone/>
            </a:pPr>
            <a:r>
              <a:rPr lang="en-US" sz="1800" b="1" dirty="0"/>
              <a:t>Students are not permitted to travel to CDC Level 3 countries at any time.</a:t>
            </a:r>
          </a:p>
          <a:p>
            <a:pPr marL="0" indent="0">
              <a:buFont typeface="Calibri" panose="020F0502020204030204" pitchFamily="34" charset="0"/>
              <a:buNone/>
            </a:pPr>
            <a:endParaRPr lang="en-US" sz="17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to Countries on the </a:t>
            </a:r>
            <a:r>
              <a:rPr lang="en-US" dirty="0" smtClean="0">
                <a:hlinkClick r:id="rId2"/>
              </a:rPr>
              <a:t>Sanctions</a:t>
            </a:r>
            <a:r>
              <a:rPr lang="en-US" dirty="0" smtClean="0"/>
              <a:t> list</a:t>
            </a:r>
            <a:endParaRPr lang="en-US" dirty="0"/>
          </a:p>
        </p:txBody>
      </p:sp>
      <p:sp>
        <p:nvSpPr>
          <p:cNvPr id="3" name="Text Placeholder 2"/>
          <p:cNvSpPr>
            <a:spLocks noGrp="1"/>
          </p:cNvSpPr>
          <p:nvPr>
            <p:ph type="body" idx="1"/>
          </p:nvPr>
        </p:nvSpPr>
        <p:spPr/>
        <p:txBody>
          <a:bodyPr/>
          <a:lstStyle/>
          <a:p>
            <a:r>
              <a:rPr lang="en-US" u="sng" dirty="0" smtClean="0">
                <a:solidFill>
                  <a:schemeClr val="tx1">
                    <a:lumMod val="85000"/>
                    <a:lumOff val="15000"/>
                  </a:schemeClr>
                </a:solidFill>
              </a:rPr>
              <a:t>Faculty and Staff</a:t>
            </a:r>
            <a:endParaRPr lang="en-US" u="sng" dirty="0">
              <a:solidFill>
                <a:schemeClr val="tx1">
                  <a:lumMod val="85000"/>
                  <a:lumOff val="15000"/>
                </a:schemeClr>
              </a:solidFill>
            </a:endParaRPr>
          </a:p>
        </p:txBody>
      </p:sp>
      <p:sp>
        <p:nvSpPr>
          <p:cNvPr id="4" name="Content Placeholder 3"/>
          <p:cNvSpPr>
            <a:spLocks noGrp="1"/>
          </p:cNvSpPr>
          <p:nvPr>
            <p:ph sz="half" idx="2"/>
          </p:nvPr>
        </p:nvSpPr>
        <p:spPr>
          <a:xfrm>
            <a:off x="874255" y="2691026"/>
            <a:ext cx="4937760" cy="3378200"/>
          </a:xfrm>
        </p:spPr>
        <p:txBody>
          <a:bodyPr/>
          <a:lstStyle/>
          <a:p>
            <a:r>
              <a:rPr lang="en-US" dirty="0" smtClean="0"/>
              <a:t>Contact Will Metcalf (502-852-1708, </a:t>
            </a:r>
            <a:r>
              <a:rPr lang="en-US" dirty="0" smtClean="0">
                <a:hlinkClick r:id="rId3"/>
              </a:rPr>
              <a:t>wametc01@exchange.louisville.edu</a:t>
            </a:r>
            <a:r>
              <a:rPr lang="en-US" dirty="0" smtClean="0"/>
              <a:t> ) </a:t>
            </a:r>
          </a:p>
          <a:p>
            <a:r>
              <a:rPr lang="en-US" dirty="0" smtClean="0"/>
              <a:t>The traveler may need a license. Follow his instructions. </a:t>
            </a:r>
            <a:endParaRPr lang="en-US" dirty="0"/>
          </a:p>
        </p:txBody>
      </p:sp>
      <p:sp>
        <p:nvSpPr>
          <p:cNvPr id="5" name="Text Placeholder 4"/>
          <p:cNvSpPr>
            <a:spLocks noGrp="1"/>
          </p:cNvSpPr>
          <p:nvPr>
            <p:ph type="body" sz="quarter" idx="3"/>
          </p:nvPr>
        </p:nvSpPr>
        <p:spPr/>
        <p:txBody>
          <a:bodyPr/>
          <a:lstStyle/>
          <a:p>
            <a:r>
              <a:rPr lang="en-US" dirty="0" smtClean="0"/>
              <a:t/>
            </a:r>
            <a:br>
              <a:rPr lang="en-US" dirty="0" smtClean="0"/>
            </a:br>
            <a:r>
              <a:rPr lang="en-US" u="sng" dirty="0" smtClean="0">
                <a:solidFill>
                  <a:schemeClr val="tx1">
                    <a:lumMod val="85000"/>
                    <a:lumOff val="15000"/>
                  </a:schemeClr>
                </a:solidFill>
              </a:rPr>
              <a:t>Students</a:t>
            </a:r>
            <a:endParaRPr lang="en-US" u="sng" dirty="0">
              <a:solidFill>
                <a:schemeClr val="tx1">
                  <a:lumMod val="85000"/>
                  <a:lumOff val="15000"/>
                </a:schemeClr>
              </a:solidFill>
            </a:endParaRPr>
          </a:p>
        </p:txBody>
      </p:sp>
      <p:sp>
        <p:nvSpPr>
          <p:cNvPr id="6" name="Content Placeholder 5"/>
          <p:cNvSpPr>
            <a:spLocks noGrp="1"/>
          </p:cNvSpPr>
          <p:nvPr>
            <p:ph sz="quarter" idx="4"/>
          </p:nvPr>
        </p:nvSpPr>
        <p:spPr/>
        <p:txBody>
          <a:bodyPr/>
          <a:lstStyle/>
          <a:p>
            <a:r>
              <a:rPr lang="en-US" dirty="0"/>
              <a:t>Unless there is a proven academic need, students are not permitted to travel to countries on the U.S. Treasury Department’s sanctions list</a:t>
            </a:r>
          </a:p>
          <a:p>
            <a:endParaRPr lang="en-US" dirty="0"/>
          </a:p>
        </p:txBody>
      </p:sp>
      <p:cxnSp>
        <p:nvCxnSpPr>
          <p:cNvPr id="7" name="Straight Connector 6"/>
          <p:cNvCxnSpPr/>
          <p:nvPr/>
        </p:nvCxnSpPr>
        <p:spPr>
          <a:xfrm>
            <a:off x="5631464" y="2069190"/>
            <a:ext cx="14287" cy="3805238"/>
          </a:xfrm>
          <a:prstGeom prst="line">
            <a:avLst/>
          </a:prstGeom>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2103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1617</TotalTime>
  <Words>1227</Words>
  <Application>Microsoft Office PowerPoint</Application>
  <PresentationFormat>Widescreen</PresentationFormat>
  <Paragraphs>143</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Retrospect</vt:lpstr>
      <vt:lpstr>Office of Study Abroad and International Travel</vt:lpstr>
      <vt:lpstr>International Travel- Overview</vt:lpstr>
      <vt:lpstr>Faculty &amp; Staff Travel Procedures </vt:lpstr>
      <vt:lpstr>Student International Travel for non-study abroad purposes </vt:lpstr>
      <vt:lpstr>Faculty-led group trips</vt:lpstr>
      <vt:lpstr>Travel to Travel Warning Countries </vt:lpstr>
      <vt:lpstr>Language of Travel Warnings</vt:lpstr>
      <vt:lpstr>Travel to CDC Level 2 &amp; 3 Countries </vt:lpstr>
      <vt:lpstr>Travel to Countries on the Sanctions list</vt:lpstr>
      <vt:lpstr>International Travel Insurance: CISI</vt:lpstr>
      <vt:lpstr>CISI: Overview of coverage</vt:lpstr>
      <vt:lpstr>Most common hold-ups for approval</vt:lpstr>
      <vt:lpstr>Who should I contact?</vt:lpstr>
      <vt:lpstr>Questions?</vt:lpstr>
    </vt:vector>
  </TitlesOfParts>
  <Company>University of Louisville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Study Abroad and International Travel</dc:title>
  <dc:creator>Hosono,Virginia Lynn</dc:creator>
  <cp:lastModifiedBy>Dixon,Rebecca Michelle</cp:lastModifiedBy>
  <cp:revision>132</cp:revision>
  <dcterms:created xsi:type="dcterms:W3CDTF">2016-04-25T14:00:50Z</dcterms:created>
  <dcterms:modified xsi:type="dcterms:W3CDTF">2017-09-12T14:24:33Z</dcterms:modified>
</cp:coreProperties>
</file>