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256" r:id="rId2"/>
    <p:sldId id="628" r:id="rId3"/>
    <p:sldId id="544" r:id="rId4"/>
    <p:sldId id="536" r:id="rId5"/>
    <p:sldId id="641" r:id="rId6"/>
    <p:sldId id="631" r:id="rId7"/>
    <p:sldId id="646" r:id="rId8"/>
    <p:sldId id="656" r:id="rId9"/>
    <p:sldId id="670" r:id="rId10"/>
    <p:sldId id="638" r:id="rId11"/>
    <p:sldId id="658" r:id="rId12"/>
    <p:sldId id="647" r:id="rId13"/>
    <p:sldId id="648" r:id="rId14"/>
    <p:sldId id="659" r:id="rId15"/>
    <p:sldId id="651" r:id="rId16"/>
    <p:sldId id="688" r:id="rId17"/>
    <p:sldId id="693" r:id="rId18"/>
    <p:sldId id="652" r:id="rId19"/>
    <p:sldId id="660" r:id="rId20"/>
    <p:sldId id="661" r:id="rId21"/>
    <p:sldId id="662" r:id="rId22"/>
    <p:sldId id="687" r:id="rId23"/>
    <p:sldId id="649" r:id="rId24"/>
    <p:sldId id="642" r:id="rId25"/>
    <p:sldId id="643" r:id="rId26"/>
    <p:sldId id="663" r:id="rId27"/>
    <p:sldId id="664" r:id="rId28"/>
    <p:sldId id="645" r:id="rId29"/>
    <p:sldId id="665" r:id="rId30"/>
    <p:sldId id="667" r:id="rId31"/>
    <p:sldId id="694" r:id="rId32"/>
    <p:sldId id="668" r:id="rId33"/>
    <p:sldId id="695" r:id="rId34"/>
    <p:sldId id="669" r:id="rId35"/>
    <p:sldId id="674" r:id="rId36"/>
    <p:sldId id="679" r:id="rId37"/>
    <p:sldId id="689" r:id="rId38"/>
    <p:sldId id="690" r:id="rId39"/>
    <p:sldId id="691" r:id="rId40"/>
    <p:sldId id="680" r:id="rId41"/>
    <p:sldId id="681" r:id="rId42"/>
    <p:sldId id="692" r:id="rId43"/>
    <p:sldId id="682" r:id="rId44"/>
    <p:sldId id="683" r:id="rId45"/>
    <p:sldId id="684" r:id="rId46"/>
    <p:sldId id="672" r:id="rId47"/>
    <p:sldId id="584" r:id="rId48"/>
    <p:sldId id="580" r:id="rId49"/>
    <p:sldId id="594" r:id="rId50"/>
    <p:sldId id="587" r:id="rId51"/>
    <p:sldId id="588" r:id="rId52"/>
    <p:sldId id="671" r:id="rId53"/>
    <p:sldId id="590" r:id="rId54"/>
    <p:sldId id="591" r:id="rId55"/>
    <p:sldId id="592" r:id="rId56"/>
    <p:sldId id="593" r:id="rId57"/>
    <p:sldId id="509" r:id="rId58"/>
    <p:sldId id="510" r:id="rId59"/>
    <p:sldId id="511" r:id="rId60"/>
    <p:sldId id="513" r:id="rId61"/>
    <p:sldId id="514" r:id="rId62"/>
    <p:sldId id="517" r:id="rId63"/>
    <p:sldId id="522" r:id="rId64"/>
    <p:sldId id="673" r:id="rId65"/>
    <p:sldId id="528" r:id="rId66"/>
    <p:sldId id="596" r:id="rId67"/>
    <p:sldId id="530" r:id="rId68"/>
    <p:sldId id="685" r:id="rId69"/>
    <p:sldId id="601" r:id="rId70"/>
    <p:sldId id="602" r:id="rId71"/>
    <p:sldId id="603" r:id="rId72"/>
    <p:sldId id="604" r:id="rId73"/>
    <p:sldId id="605" r:id="rId74"/>
    <p:sldId id="607" r:id="rId75"/>
    <p:sldId id="599" r:id="rId76"/>
    <p:sldId id="612" r:id="rId77"/>
    <p:sldId id="613" r:id="rId78"/>
    <p:sldId id="614" r:id="rId79"/>
    <p:sldId id="615"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7"/>
    <p:restoredTop sz="94697"/>
  </p:normalViewPr>
  <p:slideViewPr>
    <p:cSldViewPr snapToGrid="0" snapToObjects="1">
      <p:cViewPr varScale="1">
        <p:scale>
          <a:sx n="67" d="100"/>
          <a:sy n="67" d="100"/>
        </p:scale>
        <p:origin x="11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B274F-450B-4B59-83FA-90838943D757}" type="datetimeFigureOut">
              <a:rPr lang="en-US" smtClean="0"/>
              <a:t>4/10/2018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AF76D-C94E-4486-8B8E-75F0F48481E5}" type="slidenum">
              <a:rPr lang="en-US" smtClean="0"/>
              <a:t>‹#›</a:t>
            </a:fld>
            <a:endParaRPr lang="en-US" dirty="0"/>
          </a:p>
        </p:txBody>
      </p:sp>
    </p:spTree>
    <p:extLst>
      <p:ext uri="{BB962C8B-B14F-4D97-AF65-F5344CB8AC3E}">
        <p14:creationId xmlns:p14="http://schemas.microsoft.com/office/powerpoint/2010/main" val="1698462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BB0F7C3F-0AF3-D74F-8DE4-1C9971B87D88}" type="slidenum">
              <a:rPr lang="en-US" altLang="en-US"/>
              <a:pPr>
                <a:spcBef>
                  <a:spcPct val="0"/>
                </a:spcBef>
              </a:pPr>
              <a:t>2</a:t>
            </a:fld>
            <a:endParaRPr lang="en-US" alt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210411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11289BE9-85AE-B14F-B486-47D237AB078A}" type="slidenum">
              <a:rPr lang="en-US" altLang="en-US"/>
              <a:pPr>
                <a:spcBef>
                  <a:spcPct val="0"/>
                </a:spcBef>
              </a:pPr>
              <a:t>47</a:t>
            </a:fld>
            <a:endParaRPr lang="en-US" altLang="en-US" dirty="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81686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74E5C21C-660E-BB4A-AC69-553CE26194C6}" type="slidenum">
              <a:rPr lang="en-US" altLang="en-US"/>
              <a:pPr>
                <a:spcBef>
                  <a:spcPct val="0"/>
                </a:spcBef>
              </a:pPr>
              <a:t>57</a:t>
            </a:fld>
            <a:endParaRPr lang="en-US" alt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403363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122C7192-2CA1-9E43-8037-3450557DDF40}" type="slidenum">
              <a:rPr lang="en-US" altLang="en-US"/>
              <a:pPr>
                <a:spcBef>
                  <a:spcPct val="0"/>
                </a:spcBef>
              </a:pPr>
              <a:t>58</a:t>
            </a:fld>
            <a:endParaRPr lang="en-US" altLang="en-US"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879973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E3C164B1-4A57-7149-8D6E-031952556BBE}" type="slidenum">
              <a:rPr lang="en-US" altLang="en-US"/>
              <a:pPr>
                <a:spcBef>
                  <a:spcPct val="0"/>
                </a:spcBef>
              </a:pPr>
              <a:t>59</a:t>
            </a:fld>
            <a:endParaRPr lang="en-US" alt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469435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44F5551D-A3DE-264A-8EA4-0118964E2D40}" type="slidenum">
              <a:rPr lang="en-US" altLang="en-US"/>
              <a:pPr>
                <a:spcBef>
                  <a:spcPct val="0"/>
                </a:spcBef>
              </a:pPr>
              <a:t>60</a:t>
            </a:fld>
            <a:endParaRPr lang="en-US" altLang="en-US" dirty="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610883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5ABE8641-045C-2447-A8FA-44A4C19E1411}" type="slidenum">
              <a:rPr lang="en-US" altLang="en-US"/>
              <a:pPr>
                <a:spcBef>
                  <a:spcPct val="0"/>
                </a:spcBef>
              </a:pPr>
              <a:t>61</a:t>
            </a:fld>
            <a:endParaRPr lang="en-US" alt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396344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03545DFC-0F5C-F142-AC7F-92A13ED1BDEF}" type="slidenum">
              <a:rPr lang="en-US" altLang="en-US"/>
              <a:pPr>
                <a:spcBef>
                  <a:spcPct val="0"/>
                </a:spcBef>
              </a:pPr>
              <a:t>62</a:t>
            </a:fld>
            <a:endParaRPr lang="en-US" altLang="en-US"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696884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85A6A918-8DC6-3641-A4AE-796D332E9FAB}" type="slidenum">
              <a:rPr lang="en-US" altLang="en-US"/>
              <a:pPr>
                <a:spcBef>
                  <a:spcPct val="0"/>
                </a:spcBef>
              </a:pPr>
              <a:t>63</a:t>
            </a:fld>
            <a:endParaRPr lang="en-US" altLang="en-US" dirty="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955978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C8EEA5FC-3FF1-2845-9BCD-6361A00EA0DE}" type="slidenum">
              <a:rPr lang="en-US" altLang="en-US"/>
              <a:pPr>
                <a:spcBef>
                  <a:spcPct val="0"/>
                </a:spcBef>
              </a:pPr>
              <a:t>65</a:t>
            </a:fld>
            <a:endParaRPr lang="en-US" alt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2007377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D5D3AFBD-22C9-B74B-824E-F4654BC82676}" type="slidenum">
              <a:rPr lang="en-US" altLang="en-US"/>
              <a:pPr>
                <a:spcBef>
                  <a:spcPct val="0"/>
                </a:spcBef>
              </a:pPr>
              <a:t>67</a:t>
            </a:fld>
            <a:endParaRPr lang="en-US" altLang="en-US" dirty="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120812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BB0F7C3F-0AF3-D74F-8DE4-1C9971B87D88}" type="slidenum">
              <a:rPr lang="en-US" altLang="en-US"/>
              <a:pPr>
                <a:spcBef>
                  <a:spcPct val="0"/>
                </a:spcBef>
              </a:pPr>
              <a:t>3</a:t>
            </a:fld>
            <a:endParaRPr lang="en-US" alt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1254123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2B08E46D-37A8-0240-BEF6-07453DAC07BC}" type="slidenum">
              <a:rPr lang="en-US" altLang="en-US"/>
              <a:pPr>
                <a:spcBef>
                  <a:spcPct val="0"/>
                </a:spcBef>
              </a:pPr>
              <a:t>69</a:t>
            </a:fld>
            <a:endParaRPr lang="en-US" altLang="en-US"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980644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526659B6-578A-FD4F-BE42-FDF43E259A91}" type="slidenum">
              <a:rPr lang="en-US" altLang="en-US"/>
              <a:pPr>
                <a:spcBef>
                  <a:spcPct val="0"/>
                </a:spcBef>
              </a:pPr>
              <a:t>70</a:t>
            </a:fld>
            <a:endParaRPr lang="en-US" alt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1763397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98D56FEE-86FD-4A47-9330-879C2D481DBE}" type="slidenum">
              <a:rPr lang="en-US" altLang="en-US"/>
              <a:pPr>
                <a:spcBef>
                  <a:spcPct val="0"/>
                </a:spcBef>
              </a:pPr>
              <a:t>71</a:t>
            </a:fld>
            <a:endParaRPr lang="en-US" alt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1045628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51415597-88C7-824D-A0FB-399A5F2A7B83}" type="slidenum">
              <a:rPr lang="en-US" altLang="en-US"/>
              <a:pPr>
                <a:spcBef>
                  <a:spcPct val="0"/>
                </a:spcBef>
              </a:pPr>
              <a:t>72</a:t>
            </a:fld>
            <a:endParaRPr lang="en-US" alt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1732880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0A013302-EB7D-4142-B258-D63831E5190E}" type="slidenum">
              <a:rPr lang="en-US" altLang="en-US"/>
              <a:pPr>
                <a:spcBef>
                  <a:spcPct val="0"/>
                </a:spcBef>
              </a:pPr>
              <a:t>73</a:t>
            </a:fld>
            <a:endParaRPr lang="en-US" altLang="en-US" dirty="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1708844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BB0F7C3F-0AF3-D74F-8DE4-1C9971B87D88}" type="slidenum">
              <a:rPr lang="en-US" altLang="en-US"/>
              <a:pPr>
                <a:spcBef>
                  <a:spcPct val="0"/>
                </a:spcBef>
              </a:pPr>
              <a:t>74</a:t>
            </a:fld>
            <a:endParaRPr lang="en-US" alt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1740392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BB0F7C3F-0AF3-D74F-8DE4-1C9971B87D88}" type="slidenum">
              <a:rPr lang="en-US" altLang="en-US"/>
              <a:pPr>
                <a:spcBef>
                  <a:spcPct val="0"/>
                </a:spcBef>
              </a:pPr>
              <a:t>75</a:t>
            </a:fld>
            <a:endParaRPr lang="en-US" alt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436787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21CBA58A-A079-FD4B-9400-1653EB658A87}" type="slidenum">
              <a:rPr lang="en-US" altLang="en-US"/>
              <a:pPr>
                <a:spcBef>
                  <a:spcPct val="0"/>
                </a:spcBef>
              </a:pPr>
              <a:t>76</a:t>
            </a:fld>
            <a:endParaRPr lang="en-US" altLang="en-US" dirty="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18868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BB0F7C3F-0AF3-D74F-8DE4-1C9971B87D88}" type="slidenum">
              <a:rPr lang="en-US" altLang="en-US"/>
              <a:pPr>
                <a:spcBef>
                  <a:spcPct val="0"/>
                </a:spcBef>
              </a:pPr>
              <a:t>4</a:t>
            </a:fld>
            <a:endParaRPr lang="en-US" alt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14409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BB0F7C3F-0AF3-D74F-8DE4-1C9971B87D88}" type="slidenum">
              <a:rPr lang="en-US" altLang="en-US"/>
              <a:pPr>
                <a:spcBef>
                  <a:spcPct val="0"/>
                </a:spcBef>
              </a:pPr>
              <a:t>5</a:t>
            </a:fld>
            <a:endParaRPr lang="en-US" alt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60377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21CBA58A-A079-FD4B-9400-1653EB658A87}" type="slidenum">
              <a:rPr lang="en-US" altLang="en-US"/>
              <a:pPr>
                <a:spcBef>
                  <a:spcPct val="0"/>
                </a:spcBef>
              </a:pPr>
              <a:t>7</a:t>
            </a:fld>
            <a:endParaRPr lang="en-US" altLang="en-US" dirty="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14209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eaLnBrk="1" hangingPunct="1"/>
            <a:fld id="{655F7B04-9950-4846-8BCC-EA63305E5182}" type="slidenum">
              <a:rPr lang="en-US" sz="1200"/>
              <a:pPr eaLnBrk="1" hangingPunct="1"/>
              <a:t>10</a:t>
            </a:fld>
            <a:endParaRPr lang="en-US" sz="1200"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endParaRPr lang="es-ES" dirty="0" smtClean="0">
              <a:ea typeface="ＭＳ Ｐゴシック" panose="020B0600070205080204" pitchFamily="34" charset="-128"/>
            </a:endParaRPr>
          </a:p>
        </p:txBody>
      </p:sp>
    </p:spTree>
    <p:extLst>
      <p:ext uri="{BB962C8B-B14F-4D97-AF65-F5344CB8AC3E}">
        <p14:creationId xmlns:p14="http://schemas.microsoft.com/office/powerpoint/2010/main" val="50768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eaLnBrk="1" hangingPunct="1"/>
            <a:fld id="{655F7B04-9950-4846-8BCC-EA63305E5182}" type="slidenum">
              <a:rPr lang="en-US" sz="1200"/>
              <a:pPr eaLnBrk="1" hangingPunct="1"/>
              <a:t>23</a:t>
            </a:fld>
            <a:endParaRPr lang="en-US" sz="1200"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endParaRPr lang="es-ES" dirty="0" smtClean="0">
              <a:ea typeface="ＭＳ Ｐゴシック" panose="020B0600070205080204" pitchFamily="34" charset="-128"/>
            </a:endParaRPr>
          </a:p>
        </p:txBody>
      </p:sp>
    </p:spTree>
    <p:extLst>
      <p:ext uri="{BB962C8B-B14F-4D97-AF65-F5344CB8AC3E}">
        <p14:creationId xmlns:p14="http://schemas.microsoft.com/office/powerpoint/2010/main" val="1351296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BB0F7C3F-0AF3-D74F-8DE4-1C9971B87D88}" type="slidenum">
              <a:rPr lang="en-US" altLang="en-US"/>
              <a:pPr>
                <a:spcBef>
                  <a:spcPct val="0"/>
                </a:spcBef>
              </a:pPr>
              <a:t>24</a:t>
            </a:fld>
            <a:endParaRPr lang="en-US" alt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603266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aramond" charset="0"/>
                <a:ea typeface="MS PGothic" charset="-128"/>
                <a:cs typeface="Arial" charset="0"/>
              </a:defRPr>
            </a:lvl1pPr>
            <a:lvl2pPr marL="742950" indent="-285750">
              <a:spcBef>
                <a:spcPct val="30000"/>
              </a:spcBef>
              <a:defRPr sz="1200">
                <a:solidFill>
                  <a:schemeClr val="tx1"/>
                </a:solidFill>
                <a:latin typeface="Garamond" charset="0"/>
                <a:ea typeface="Arial" charset="0"/>
                <a:cs typeface="Arial" charset="0"/>
              </a:defRPr>
            </a:lvl2pPr>
            <a:lvl3pPr marL="1143000" indent="-228600">
              <a:spcBef>
                <a:spcPct val="30000"/>
              </a:spcBef>
              <a:defRPr sz="1200">
                <a:solidFill>
                  <a:schemeClr val="tx1"/>
                </a:solidFill>
                <a:latin typeface="Garamond" charset="0"/>
                <a:ea typeface="Arial" charset="0"/>
                <a:cs typeface="Arial" charset="0"/>
              </a:defRPr>
            </a:lvl3pPr>
            <a:lvl4pPr marL="1600200" indent="-228600">
              <a:spcBef>
                <a:spcPct val="30000"/>
              </a:spcBef>
              <a:defRPr sz="1200">
                <a:solidFill>
                  <a:schemeClr val="tx1"/>
                </a:solidFill>
                <a:latin typeface="Garamond" charset="0"/>
                <a:ea typeface="Arial" charset="0"/>
                <a:cs typeface="Arial" charset="0"/>
              </a:defRPr>
            </a:lvl4pPr>
            <a:lvl5pPr marL="2057400" indent="-228600">
              <a:spcBef>
                <a:spcPct val="30000"/>
              </a:spcBef>
              <a:defRPr sz="1200">
                <a:solidFill>
                  <a:schemeClr val="tx1"/>
                </a:solidFill>
                <a:latin typeface="Garamond"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Garamond"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Garamond"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Garamond"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Garamond" charset="0"/>
                <a:ea typeface="Arial" charset="0"/>
                <a:cs typeface="Arial" charset="0"/>
              </a:defRPr>
            </a:lvl9pPr>
          </a:lstStyle>
          <a:p>
            <a:pPr>
              <a:spcBef>
                <a:spcPct val="0"/>
              </a:spcBef>
            </a:pPr>
            <a:fld id="{BB0F7C3F-0AF3-D74F-8DE4-1C9971B87D88}" type="slidenum">
              <a:rPr lang="en-US" altLang="en-US"/>
              <a:pPr>
                <a:spcBef>
                  <a:spcPct val="0"/>
                </a:spcBef>
              </a:pPr>
              <a:t>25</a:t>
            </a:fld>
            <a:endParaRPr lang="en-US" alt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latin typeface="Garamond" charset="0"/>
              <a:ea typeface="MS PGothic" charset="-128"/>
            </a:endParaRPr>
          </a:p>
        </p:txBody>
      </p:sp>
    </p:spTree>
    <p:extLst>
      <p:ext uri="{BB962C8B-B14F-4D97-AF65-F5344CB8AC3E}">
        <p14:creationId xmlns:p14="http://schemas.microsoft.com/office/powerpoint/2010/main" val="58658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template_powerpoint_UNLVlaw_inside_gray-colo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CC0B9E-3F9F-4F46-887C-053D98225D0A}" type="datetimeFigureOut">
              <a:rPr lang="en-US" smtClean="0"/>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7BF2F-5DDC-DC45-914F-E17D775FA0E9}" type="slidenum">
              <a:rPr lang="en-US" smtClean="0"/>
              <a:t>‹#›</a:t>
            </a:fld>
            <a:endParaRPr lang="en-US" dirty="0"/>
          </a:p>
        </p:txBody>
      </p:sp>
    </p:spTree>
    <p:extLst>
      <p:ext uri="{BB962C8B-B14F-4D97-AF65-F5344CB8AC3E}">
        <p14:creationId xmlns:p14="http://schemas.microsoft.com/office/powerpoint/2010/main" val="74602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C0B9E-3F9F-4F46-887C-053D98225D0A}" type="datetimeFigureOut">
              <a:rPr lang="en-US" smtClean="0"/>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7BF2F-5DDC-DC45-914F-E17D775FA0E9}" type="slidenum">
              <a:rPr lang="en-US" smtClean="0"/>
              <a:t>‹#›</a:t>
            </a:fld>
            <a:endParaRPr lang="en-US" dirty="0"/>
          </a:p>
        </p:txBody>
      </p:sp>
    </p:spTree>
    <p:extLst>
      <p:ext uri="{BB962C8B-B14F-4D97-AF65-F5344CB8AC3E}">
        <p14:creationId xmlns:p14="http://schemas.microsoft.com/office/powerpoint/2010/main" val="81551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C0B9E-3F9F-4F46-887C-053D98225D0A}" type="datetimeFigureOut">
              <a:rPr lang="en-US" smtClean="0"/>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7BF2F-5DDC-DC45-914F-E17D775FA0E9}" type="slidenum">
              <a:rPr lang="en-US" smtClean="0"/>
              <a:t>‹#›</a:t>
            </a:fld>
            <a:endParaRPr lang="en-US" dirty="0"/>
          </a:p>
        </p:txBody>
      </p:sp>
    </p:spTree>
    <p:extLst>
      <p:ext uri="{BB962C8B-B14F-4D97-AF65-F5344CB8AC3E}">
        <p14:creationId xmlns:p14="http://schemas.microsoft.com/office/powerpoint/2010/main" val="2639979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2867A1DF-DE06-2840-BD63-B6DADFE88339}" type="slidenum">
              <a:rPr lang="en-US" altLang="en-US"/>
              <a:pPr>
                <a:defRPr/>
              </a:pPr>
              <a:t>‹#›</a:t>
            </a:fld>
            <a:endParaRPr lang="en-US" altLang="en-US" dirty="0"/>
          </a:p>
        </p:txBody>
      </p:sp>
    </p:spTree>
    <p:extLst>
      <p:ext uri="{BB962C8B-B14F-4D97-AF65-F5344CB8AC3E}">
        <p14:creationId xmlns:p14="http://schemas.microsoft.com/office/powerpoint/2010/main" val="16756691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EEA28503-DC8A-2D42-87C4-35129C72F991}" type="slidenum">
              <a:rPr lang="en-US" altLang="en-US"/>
              <a:pPr>
                <a:defRPr/>
              </a:pPr>
              <a:t>‹#›</a:t>
            </a:fld>
            <a:endParaRPr lang="en-US" altLang="en-US" dirty="0"/>
          </a:p>
        </p:txBody>
      </p:sp>
    </p:spTree>
    <p:extLst>
      <p:ext uri="{BB962C8B-B14F-4D97-AF65-F5344CB8AC3E}">
        <p14:creationId xmlns:p14="http://schemas.microsoft.com/office/powerpoint/2010/main" val="3028258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smtClean="0"/>
          </a:p>
        </p:txBody>
      </p:sp>
      <p:sp>
        <p:nvSpPr>
          <p:cNvPr id="5" name="Rectangle 69"/>
          <p:cNvSpPr>
            <a:spLocks noGrp="1" noChangeArrowheads="1"/>
          </p:cNvSpPr>
          <p:nvPr>
            <p:ph type="dt" sz="half" idx="10"/>
          </p:nvPr>
        </p:nvSpPr>
        <p:spPr>
          <a:ln/>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17FFABEE-80E9-CD4F-AD9F-C403D9006AED}" type="slidenum">
              <a:rPr lang="en-US" altLang="en-US"/>
              <a:pPr>
                <a:defRPr/>
              </a:pPr>
              <a:t>‹#›</a:t>
            </a:fld>
            <a:endParaRPr lang="en-US" altLang="en-US" dirty="0"/>
          </a:p>
        </p:txBody>
      </p:sp>
    </p:spTree>
    <p:extLst>
      <p:ext uri="{BB962C8B-B14F-4D97-AF65-F5344CB8AC3E}">
        <p14:creationId xmlns:p14="http://schemas.microsoft.com/office/powerpoint/2010/main" val="15686109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en-US" dirty="0"/>
          </a:p>
        </p:txBody>
      </p:sp>
      <p:sp>
        <p:nvSpPr>
          <p:cNvPr id="7"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71"/>
          <p:cNvSpPr>
            <a:spLocks noGrp="1" noChangeArrowheads="1"/>
          </p:cNvSpPr>
          <p:nvPr>
            <p:ph type="sldNum" sz="quarter" idx="12"/>
          </p:nvPr>
        </p:nvSpPr>
        <p:spPr>
          <a:ln/>
        </p:spPr>
        <p:txBody>
          <a:bodyPr/>
          <a:lstStyle>
            <a:lvl1pPr>
              <a:defRPr/>
            </a:lvl1pPr>
          </a:lstStyle>
          <a:p>
            <a:pPr>
              <a:defRPr/>
            </a:pPr>
            <a:fld id="{5BBC0759-1C94-5541-B33D-415053CAD21F}" type="slidenum">
              <a:rPr lang="en-US" altLang="en-US"/>
              <a:pPr>
                <a:defRPr/>
              </a:pPr>
              <a:t>‹#›</a:t>
            </a:fld>
            <a:endParaRPr lang="en-US" altLang="en-US" dirty="0"/>
          </a:p>
        </p:txBody>
      </p:sp>
    </p:spTree>
    <p:extLst>
      <p:ext uri="{BB962C8B-B14F-4D97-AF65-F5344CB8AC3E}">
        <p14:creationId xmlns:p14="http://schemas.microsoft.com/office/powerpoint/2010/main" val="15544781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en-US" dirty="0"/>
          </a:p>
        </p:txBody>
      </p:sp>
      <p:sp>
        <p:nvSpPr>
          <p:cNvPr id="7"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71"/>
          <p:cNvSpPr>
            <a:spLocks noGrp="1" noChangeArrowheads="1"/>
          </p:cNvSpPr>
          <p:nvPr>
            <p:ph type="sldNum" sz="quarter" idx="12"/>
          </p:nvPr>
        </p:nvSpPr>
        <p:spPr>
          <a:ln/>
        </p:spPr>
        <p:txBody>
          <a:bodyPr/>
          <a:lstStyle>
            <a:lvl1pPr>
              <a:defRPr/>
            </a:lvl1pPr>
          </a:lstStyle>
          <a:p>
            <a:pPr>
              <a:defRPr/>
            </a:pPr>
            <a:fld id="{4AD1339E-5EF4-0543-A702-F0BE01A05DCE}" type="slidenum">
              <a:rPr lang="en-US" altLang="en-US"/>
              <a:pPr>
                <a:defRPr/>
              </a:pPr>
              <a:t>‹#›</a:t>
            </a:fld>
            <a:endParaRPr lang="en-US" altLang="en-US" dirty="0"/>
          </a:p>
        </p:txBody>
      </p:sp>
    </p:spTree>
    <p:extLst>
      <p:ext uri="{BB962C8B-B14F-4D97-AF65-F5344CB8AC3E}">
        <p14:creationId xmlns:p14="http://schemas.microsoft.com/office/powerpoint/2010/main" val="5780700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FF0000"/>
              </a:buClr>
              <a:defRPr/>
            </a:lvl1pPr>
            <a:lvl2pPr>
              <a:buClr>
                <a:srgbClr val="FF0000"/>
              </a:buClr>
              <a:defRPr/>
            </a:lvl2pPr>
            <a:lvl3pPr>
              <a:buClr>
                <a:srgbClr val="FF0000"/>
              </a:buClr>
              <a:defRPr/>
            </a:lvl3pPr>
            <a:lvl4pPr>
              <a:buClr>
                <a:srgbClr val="FF0000"/>
              </a:buClr>
              <a:defRPr/>
            </a:lvl4pPr>
            <a:lvl5pPr>
              <a:buClr>
                <a:srgbClr val="FF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4CC0B9E-3F9F-4F46-887C-053D98225D0A}" type="datetimeFigureOut">
              <a:rPr lang="en-US" smtClean="0"/>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7BF2F-5DDC-DC45-914F-E17D775FA0E9}" type="slidenum">
              <a:rPr lang="en-US" smtClean="0"/>
              <a:t>‹#›</a:t>
            </a:fld>
            <a:endParaRPr lang="en-US" dirty="0"/>
          </a:p>
        </p:txBody>
      </p:sp>
    </p:spTree>
    <p:extLst>
      <p:ext uri="{BB962C8B-B14F-4D97-AF65-F5344CB8AC3E}">
        <p14:creationId xmlns:p14="http://schemas.microsoft.com/office/powerpoint/2010/main" val="246738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CC0B9E-3F9F-4F46-887C-053D98225D0A}" type="datetimeFigureOut">
              <a:rPr lang="en-US" smtClean="0"/>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7BF2F-5DDC-DC45-914F-E17D775FA0E9}" type="slidenum">
              <a:rPr lang="en-US" smtClean="0"/>
              <a:t>‹#›</a:t>
            </a:fld>
            <a:endParaRPr lang="en-US" dirty="0"/>
          </a:p>
        </p:txBody>
      </p:sp>
    </p:spTree>
    <p:extLst>
      <p:ext uri="{BB962C8B-B14F-4D97-AF65-F5344CB8AC3E}">
        <p14:creationId xmlns:p14="http://schemas.microsoft.com/office/powerpoint/2010/main" val="302798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CC0B9E-3F9F-4F46-887C-053D98225D0A}" type="datetimeFigureOut">
              <a:rPr lang="en-US" smtClean="0"/>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97BF2F-5DDC-DC45-914F-E17D775FA0E9}" type="slidenum">
              <a:rPr lang="en-US" smtClean="0"/>
              <a:t>‹#›</a:t>
            </a:fld>
            <a:endParaRPr lang="en-US" dirty="0"/>
          </a:p>
        </p:txBody>
      </p:sp>
    </p:spTree>
    <p:extLst>
      <p:ext uri="{BB962C8B-B14F-4D97-AF65-F5344CB8AC3E}">
        <p14:creationId xmlns:p14="http://schemas.microsoft.com/office/powerpoint/2010/main" val="173895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CC0B9E-3F9F-4F46-887C-053D98225D0A}" type="datetimeFigureOut">
              <a:rPr lang="en-US" smtClean="0"/>
              <a:t>4/10/2018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97BF2F-5DDC-DC45-914F-E17D775FA0E9}" type="slidenum">
              <a:rPr lang="en-US" smtClean="0"/>
              <a:t>‹#›</a:t>
            </a:fld>
            <a:endParaRPr lang="en-US" dirty="0"/>
          </a:p>
        </p:txBody>
      </p:sp>
    </p:spTree>
    <p:extLst>
      <p:ext uri="{BB962C8B-B14F-4D97-AF65-F5344CB8AC3E}">
        <p14:creationId xmlns:p14="http://schemas.microsoft.com/office/powerpoint/2010/main" val="234690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CC0B9E-3F9F-4F46-887C-053D98225D0A}" type="datetimeFigureOut">
              <a:rPr lang="en-US" smtClean="0"/>
              <a:t>4/10/2018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97BF2F-5DDC-DC45-914F-E17D775FA0E9}" type="slidenum">
              <a:rPr lang="en-US" smtClean="0"/>
              <a:t>‹#›</a:t>
            </a:fld>
            <a:endParaRPr lang="en-US" dirty="0"/>
          </a:p>
        </p:txBody>
      </p:sp>
    </p:spTree>
    <p:extLst>
      <p:ext uri="{BB962C8B-B14F-4D97-AF65-F5344CB8AC3E}">
        <p14:creationId xmlns:p14="http://schemas.microsoft.com/office/powerpoint/2010/main" val="173228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C0B9E-3F9F-4F46-887C-053D98225D0A}" type="datetimeFigureOut">
              <a:rPr lang="en-US" smtClean="0"/>
              <a:t>4/10/2018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97BF2F-5DDC-DC45-914F-E17D775FA0E9}" type="slidenum">
              <a:rPr lang="en-US" smtClean="0"/>
              <a:t>‹#›</a:t>
            </a:fld>
            <a:endParaRPr lang="en-US" dirty="0"/>
          </a:p>
        </p:txBody>
      </p:sp>
    </p:spTree>
    <p:extLst>
      <p:ext uri="{BB962C8B-B14F-4D97-AF65-F5344CB8AC3E}">
        <p14:creationId xmlns:p14="http://schemas.microsoft.com/office/powerpoint/2010/main" val="305648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C0B9E-3F9F-4F46-887C-053D98225D0A}" type="datetimeFigureOut">
              <a:rPr lang="en-US" smtClean="0"/>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97BF2F-5DDC-DC45-914F-E17D775FA0E9}" type="slidenum">
              <a:rPr lang="en-US" smtClean="0"/>
              <a:t>‹#›</a:t>
            </a:fld>
            <a:endParaRPr lang="en-US" dirty="0"/>
          </a:p>
        </p:txBody>
      </p:sp>
    </p:spTree>
    <p:extLst>
      <p:ext uri="{BB962C8B-B14F-4D97-AF65-F5344CB8AC3E}">
        <p14:creationId xmlns:p14="http://schemas.microsoft.com/office/powerpoint/2010/main" val="3451991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C0B9E-3F9F-4F46-887C-053D98225D0A}" type="datetimeFigureOut">
              <a:rPr lang="en-US" smtClean="0"/>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97BF2F-5DDC-DC45-914F-E17D775FA0E9}" type="slidenum">
              <a:rPr lang="en-US" smtClean="0"/>
              <a:t>‹#›</a:t>
            </a:fld>
            <a:endParaRPr lang="en-US" dirty="0"/>
          </a:p>
        </p:txBody>
      </p:sp>
    </p:spTree>
    <p:extLst>
      <p:ext uri="{BB962C8B-B14F-4D97-AF65-F5344CB8AC3E}">
        <p14:creationId xmlns:p14="http://schemas.microsoft.com/office/powerpoint/2010/main" val="419397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template_powerpoint_UNLVlaw_inside_grayhead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8636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C0B9E-3F9F-4F46-887C-053D98225D0A}" type="datetimeFigureOut">
              <a:rPr lang="en-US" smtClean="0"/>
              <a:t>4/10/2018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7BF2F-5DDC-DC45-914F-E17D775FA0E9}" type="slidenum">
              <a:rPr lang="en-US" smtClean="0"/>
              <a:t>‹#›</a:t>
            </a:fld>
            <a:endParaRPr lang="en-US" dirty="0"/>
          </a:p>
        </p:txBody>
      </p:sp>
    </p:spTree>
    <p:extLst>
      <p:ext uri="{BB962C8B-B14F-4D97-AF65-F5344CB8AC3E}">
        <p14:creationId xmlns:p14="http://schemas.microsoft.com/office/powerpoint/2010/main" val="3566525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hipaaqsportal.hhs.gov/" TargetMode="External"/><Relationship Id="rId2" Type="http://schemas.openxmlformats.org/officeDocument/2006/relationships/hyperlink" Target="https://www.hhs.gov/hipaa/for-professionals/special-topics/developer-portal/index.html" TargetMode="External"/><Relationship Id="rId1" Type="http://schemas.openxmlformats.org/officeDocument/2006/relationships/slideLayout" Target="../slideLayouts/slideLayout2.xml"/><Relationship Id="rId4" Type="http://schemas.openxmlformats.org/officeDocument/2006/relationships/hyperlink" Target="https://www.ftc.gov/tips-advice/business-center/guidance/mobile-health-apps-interactive-tool"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www.hhs.gov/hipaa/for-professionals/faq/research-uses-and-disclosures/index.html" TargetMode="External"/><Relationship Id="rId2" Type="http://schemas.openxmlformats.org/officeDocument/2006/relationships/hyperlink" Target="https://www.hhs.gov/sites/default/files/ocr/privacy/hipaa/understanding/special/research/research.pdf" TargetMode="External"/><Relationship Id="rId1" Type="http://schemas.openxmlformats.org/officeDocument/2006/relationships/slideLayout" Target="../slideLayouts/slideLayout2.xml"/><Relationship Id="rId4" Type="http://schemas.openxmlformats.org/officeDocument/2006/relationships/hyperlink" Target="https://www.hhs.gov/hipaa/for-professionals/privacy/special-topics/de-identification/index.html#standard"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hhs.gov/hipaa/for-professionals/faq/554/how-do-hipaa-authorizations-apply-to-electronic-health-information/index.html" TargetMode="External"/><Relationship Id="rId2" Type="http://schemas.openxmlformats.org/officeDocument/2006/relationships/hyperlink" Target="https://www.hhs.gov/hipaa/for-professionals/faq/475/is-a-copy-of-a-signed-authorization-valid/index.html" TargetMode="External"/><Relationship Id="rId1" Type="http://schemas.openxmlformats.org/officeDocument/2006/relationships/slideLayout" Target="../slideLayouts/slideLayout2.xml"/><Relationship Id="rId4" Type="http://schemas.openxmlformats.org/officeDocument/2006/relationships/hyperlink" Target="https://www.hhs.gov/hipaa/for-professionals/faq/546/does-hipaa-permit-a-covered-entity-to-disclose-psychotherapy-notes/index.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hhs.gov/hipaa/for-professionals/faq/472/does-hipaa-permit-a-covered-entity-to-use-or-disclose-protected-health-information/index.html" TargetMode="External"/><Relationship Id="rId2" Type="http://schemas.openxmlformats.org/officeDocument/2006/relationships/hyperlink" Target="https://www.hhs.gov/hipaa/for-professionals/faq/473/may-a-valid-authorization-list-categories-of-persons-who-may-use-protected-information/index.html" TargetMode="External"/><Relationship Id="rId1" Type="http://schemas.openxmlformats.org/officeDocument/2006/relationships/slideLayout" Target="../slideLayouts/slideLayout2.xml"/><Relationship Id="rId4" Type="http://schemas.openxmlformats.org/officeDocument/2006/relationships/hyperlink" Target="https://www.hhs.gov/hipaa/for-professionals/faq/477/may-a-covered-entity-disclose-protected-health-information-specified-in-an-authorization/index.html"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www.statutes.legis.state.tx.us/Docs/HS/htm/HS.181.ht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hyperlink" Target="https://www.hhs.gov/sites/default/files/ocr/privacy/hipaa/understanding/coveredentities/businessassociates.pdf"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97757"/>
            <a:ext cx="9144000" cy="2186319"/>
          </a:xfrm>
        </p:spPr>
        <p:txBody>
          <a:bodyPr>
            <a:noAutofit/>
          </a:bodyPr>
          <a:lstStyle/>
          <a:p>
            <a:r>
              <a:rPr lang="en-US" sz="2800" dirty="0" smtClean="0">
                <a:latin typeface="Garamond" charset="0"/>
                <a:ea typeface="Garamond" charset="0"/>
                <a:cs typeface="Garamond" charset="0"/>
              </a:rPr>
              <a:t>The HIPAA Privacy Rule and Research with Mobile Devices</a:t>
            </a:r>
            <a:br>
              <a:rPr lang="en-US" sz="2800" dirty="0" smtClean="0">
                <a:latin typeface="Garamond" charset="0"/>
                <a:ea typeface="Garamond" charset="0"/>
                <a:cs typeface="Garamond" charset="0"/>
              </a:rPr>
            </a:br>
            <a:r>
              <a:rPr lang="en-US" sz="2800" dirty="0">
                <a:latin typeface="Garamond" charset="0"/>
                <a:ea typeface="Garamond" charset="0"/>
                <a:cs typeface="Garamond" charset="0"/>
              </a:rPr>
              <a:t/>
            </a:r>
            <a:br>
              <a:rPr lang="en-US" sz="2800" dirty="0">
                <a:latin typeface="Garamond" charset="0"/>
                <a:ea typeface="Garamond" charset="0"/>
                <a:cs typeface="Garamond" charset="0"/>
              </a:rPr>
            </a:br>
            <a:r>
              <a:rPr lang="en-US" sz="2400" dirty="0">
                <a:latin typeface="Garamond" charset="0"/>
                <a:ea typeface="Garamond" charset="0"/>
                <a:cs typeface="Garamond" charset="0"/>
              </a:rPr>
              <a:t>NIH </a:t>
            </a:r>
            <a:r>
              <a:rPr lang="en-US" sz="2400" dirty="0" smtClean="0">
                <a:latin typeface="Garamond" charset="0"/>
                <a:ea typeface="Garamond" charset="0"/>
                <a:cs typeface="Garamond" charset="0"/>
              </a:rPr>
              <a:t>No. 1R01CA207538</a:t>
            </a:r>
            <a:r>
              <a:rPr lang="en-US" sz="2400" dirty="0">
                <a:latin typeface="Garamond" charset="0"/>
                <a:ea typeface="Garamond" charset="0"/>
                <a:cs typeface="Garamond" charset="0"/>
              </a:rPr>
              <a:t/>
            </a:r>
            <a:br>
              <a:rPr lang="en-US" sz="2400" dirty="0">
                <a:latin typeface="Garamond" charset="0"/>
                <a:ea typeface="Garamond" charset="0"/>
                <a:cs typeface="Garamond" charset="0"/>
              </a:rPr>
            </a:br>
            <a:r>
              <a:rPr lang="en-US" sz="2400" dirty="0" smtClean="0">
                <a:latin typeface="Garamond" charset="0"/>
                <a:ea typeface="Garamond" charset="0"/>
                <a:cs typeface="Garamond" charset="0"/>
              </a:rPr>
              <a:t>Working Group Meeting #2</a:t>
            </a:r>
            <a:br>
              <a:rPr lang="en-US" sz="2400" dirty="0" smtClean="0">
                <a:latin typeface="Garamond" charset="0"/>
                <a:ea typeface="Garamond" charset="0"/>
                <a:cs typeface="Garamond" charset="0"/>
              </a:rPr>
            </a:br>
            <a:r>
              <a:rPr lang="en-US" sz="2400" dirty="0" smtClean="0">
                <a:latin typeface="Garamond" charset="0"/>
                <a:ea typeface="Garamond" charset="0"/>
                <a:cs typeface="Garamond" charset="0"/>
              </a:rPr>
              <a:t>April 24, 2018</a:t>
            </a:r>
            <a:r>
              <a:rPr lang="en-US" sz="2400" dirty="0"/>
              <a:t/>
            </a:r>
            <a:br>
              <a:rPr lang="en-US" sz="2400" dirty="0"/>
            </a:br>
            <a:endParaRPr lang="en-US" sz="2400" dirty="0"/>
          </a:p>
        </p:txBody>
      </p:sp>
      <p:sp>
        <p:nvSpPr>
          <p:cNvPr id="3" name="Subtitle 2"/>
          <p:cNvSpPr>
            <a:spLocks noGrp="1"/>
          </p:cNvSpPr>
          <p:nvPr>
            <p:ph type="subTitle" idx="1"/>
          </p:nvPr>
        </p:nvSpPr>
        <p:spPr>
          <a:xfrm>
            <a:off x="0" y="4835769"/>
            <a:ext cx="9144000" cy="1723292"/>
          </a:xfrm>
        </p:spPr>
        <p:txBody>
          <a:bodyPr>
            <a:normAutofit/>
          </a:bodyPr>
          <a:lstStyle/>
          <a:p>
            <a:r>
              <a:rPr lang="en-US" sz="2000" dirty="0" smtClean="0">
                <a:solidFill>
                  <a:schemeClr val="tx1"/>
                </a:solidFill>
                <a:latin typeface="Garamond" charset="0"/>
                <a:ea typeface="Garamond" charset="0"/>
                <a:cs typeface="Garamond" charset="0"/>
              </a:rPr>
              <a:t>Stacey A. Tovino, JD, PhD</a:t>
            </a:r>
          </a:p>
          <a:p>
            <a:r>
              <a:rPr lang="en-US" sz="2000" dirty="0" smtClean="0">
                <a:solidFill>
                  <a:schemeClr val="tx1"/>
                </a:solidFill>
                <a:latin typeface="Garamond" charset="0"/>
                <a:ea typeface="Garamond" charset="0"/>
                <a:cs typeface="Garamond" charset="0"/>
              </a:rPr>
              <a:t>Lehman Professor of Law</a:t>
            </a:r>
          </a:p>
          <a:p>
            <a:r>
              <a:rPr lang="en-US" sz="2000" dirty="0" smtClean="0">
                <a:solidFill>
                  <a:schemeClr val="tx1"/>
                </a:solidFill>
                <a:latin typeface="Garamond" charset="0"/>
                <a:ea typeface="Garamond" charset="0"/>
                <a:cs typeface="Garamond" charset="0"/>
              </a:rPr>
              <a:t>Founding Director, Health Law Program</a:t>
            </a:r>
          </a:p>
          <a:p>
            <a:r>
              <a:rPr lang="en-US" sz="2000" dirty="0" smtClean="0">
                <a:solidFill>
                  <a:schemeClr val="tx1"/>
                </a:solidFill>
                <a:latin typeface="Garamond" charset="0"/>
                <a:ea typeface="Garamond" charset="0"/>
                <a:cs typeface="Garamond" charset="0"/>
              </a:rPr>
              <a:t>UNLV William S. Boyd School of Law</a:t>
            </a:r>
            <a:endParaRPr lang="en-US" sz="2000" dirty="0">
              <a:solidFill>
                <a:schemeClr val="tx1"/>
              </a:solidFill>
              <a:latin typeface="Garamond" charset="0"/>
              <a:ea typeface="Garamond" charset="0"/>
              <a:cs typeface="Garamond" charset="0"/>
            </a:endParaRPr>
          </a:p>
          <a:p>
            <a:endParaRPr lang="en-US" dirty="0">
              <a:solidFill>
                <a:schemeClr val="tx1"/>
              </a:solidFill>
            </a:endParaRPr>
          </a:p>
        </p:txBody>
      </p:sp>
    </p:spTree>
    <p:extLst>
      <p:ext uri="{BB962C8B-B14F-4D97-AF65-F5344CB8AC3E}">
        <p14:creationId xmlns:p14="http://schemas.microsoft.com/office/powerpoint/2010/main" val="598708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a:xfrm>
            <a:off x="457200" y="274638"/>
            <a:ext cx="8229600" cy="745270"/>
          </a:xfrm>
        </p:spPr>
        <p:txBody>
          <a:bodyPr>
            <a:noAutofit/>
          </a:bodyPr>
          <a:lstStyle/>
          <a:p>
            <a:pPr eaLnBrk="1" hangingPunct="1"/>
            <a:r>
              <a:rPr lang="en-US" sz="3000" dirty="0" smtClean="0">
                <a:latin typeface="Garamond" charset="0"/>
                <a:ea typeface="Garamond" charset="0"/>
                <a:cs typeface="Garamond" charset="0"/>
              </a:rPr>
              <a:t>Regulation of the use and disclosure of PHI</a:t>
            </a:r>
            <a:br>
              <a:rPr lang="en-US" sz="3000" dirty="0" smtClean="0">
                <a:latin typeface="Garamond" charset="0"/>
                <a:ea typeface="Garamond" charset="0"/>
                <a:cs typeface="Garamond" charset="0"/>
              </a:rPr>
            </a:br>
            <a:r>
              <a:rPr lang="en-US" sz="3000" dirty="0" smtClean="0">
                <a:latin typeface="Garamond" charset="0"/>
                <a:ea typeface="Garamond" charset="0"/>
                <a:cs typeface="Garamond" charset="0"/>
              </a:rPr>
              <a:t>by the HIPAA Privacy Rule (45 C.F.R. Part 164)</a:t>
            </a:r>
          </a:p>
        </p:txBody>
      </p:sp>
      <p:sp>
        <p:nvSpPr>
          <p:cNvPr id="765955" name="Rectangle 3"/>
          <p:cNvSpPr>
            <a:spLocks noGrp="1" noChangeArrowheads="1"/>
          </p:cNvSpPr>
          <p:nvPr>
            <p:ph type="body" idx="1"/>
          </p:nvPr>
        </p:nvSpPr>
        <p:spPr>
          <a:xfrm>
            <a:off x="457200" y="1688123"/>
            <a:ext cx="8458200" cy="4788877"/>
          </a:xfrm>
          <a:ln>
            <a:noFill/>
          </a:ln>
        </p:spPr>
        <p:txBody>
          <a:bodyPr>
            <a:normAutofit/>
          </a:bodyPr>
          <a:lstStyle/>
          <a:p>
            <a:pPr eaLnBrk="1" hangingPunct="1">
              <a:lnSpc>
                <a:spcPct val="90000"/>
              </a:lnSpc>
              <a:buFont typeface="Wingdings" panose="05000000000000000000" pitchFamily="2" charset="2"/>
              <a:buNone/>
            </a:pPr>
            <a:r>
              <a:rPr lang="en-US" sz="2600" dirty="0" smtClean="0">
                <a:latin typeface="Garamond" charset="0"/>
                <a:ea typeface="Garamond" charset="0"/>
                <a:cs typeface="Garamond" charset="0"/>
              </a:rPr>
              <a:t>1.	No prior authorization</a:t>
            </a:r>
          </a:p>
          <a:p>
            <a:pPr lvl="2" eaLnBrk="1" hangingPunct="1">
              <a:lnSpc>
                <a:spcPct val="90000"/>
              </a:lnSpc>
            </a:pPr>
            <a:r>
              <a:rPr lang="en-US" sz="2600" dirty="0" smtClean="0">
                <a:latin typeface="Garamond" charset="0"/>
                <a:ea typeface="Garamond" charset="0"/>
                <a:cs typeface="Garamond" charset="0"/>
              </a:rPr>
              <a:t>Treatment 					§ 164.506(c)(1), (2)</a:t>
            </a:r>
          </a:p>
          <a:p>
            <a:pPr lvl="2" eaLnBrk="1" hangingPunct="1">
              <a:lnSpc>
                <a:spcPct val="90000"/>
              </a:lnSpc>
            </a:pPr>
            <a:r>
              <a:rPr lang="en-US" sz="2600" dirty="0" smtClean="0">
                <a:latin typeface="Garamond" charset="0"/>
                <a:ea typeface="Garamond" charset="0"/>
                <a:cs typeface="Garamond" charset="0"/>
              </a:rPr>
              <a:t>Payment						§ 164.506(c)(1), (3)</a:t>
            </a:r>
          </a:p>
          <a:p>
            <a:pPr lvl="2" eaLnBrk="1" hangingPunct="1">
              <a:lnSpc>
                <a:spcPct val="90000"/>
              </a:lnSpc>
            </a:pPr>
            <a:r>
              <a:rPr lang="en-US" sz="2600" dirty="0" smtClean="0">
                <a:latin typeface="Garamond" charset="0"/>
                <a:ea typeface="Garamond" charset="0"/>
                <a:cs typeface="Garamond" charset="0"/>
              </a:rPr>
              <a:t>Health care operations		§ 164.506(c)(1), (4)</a:t>
            </a:r>
          </a:p>
          <a:p>
            <a:pPr lvl="2" eaLnBrk="1" hangingPunct="1">
              <a:lnSpc>
                <a:spcPct val="90000"/>
              </a:lnSpc>
            </a:pPr>
            <a:r>
              <a:rPr lang="en-US" sz="2600" dirty="0" smtClean="0">
                <a:latin typeface="Garamond" charset="0"/>
                <a:ea typeface="Garamond" charset="0"/>
                <a:cs typeface="Garamond" charset="0"/>
              </a:rPr>
              <a:t>Public policy activities		§ 164.512(a)-(l)</a:t>
            </a:r>
          </a:p>
          <a:p>
            <a:pPr lvl="2" eaLnBrk="1" hangingPunct="1">
              <a:lnSpc>
                <a:spcPct val="90000"/>
              </a:lnSpc>
            </a:pPr>
            <a:endParaRPr lang="en-US" sz="2600" dirty="0" smtClean="0">
              <a:solidFill>
                <a:srgbClr val="FF9900"/>
              </a:solidFill>
              <a:latin typeface="Garamond" charset="0"/>
              <a:ea typeface="Garamond" charset="0"/>
              <a:cs typeface="Garamond" charset="0"/>
            </a:endParaRPr>
          </a:p>
          <a:p>
            <a:pPr>
              <a:lnSpc>
                <a:spcPct val="90000"/>
              </a:lnSpc>
              <a:buNone/>
            </a:pPr>
            <a:r>
              <a:rPr lang="en-US" sz="2600" dirty="0" smtClean="0">
                <a:latin typeface="Garamond" charset="0"/>
                <a:ea typeface="Garamond" charset="0"/>
                <a:cs typeface="Garamond" charset="0"/>
              </a:rPr>
              <a:t>2.	Prior (oral) agreement		</a:t>
            </a:r>
            <a:r>
              <a:rPr lang="en-US" sz="2600" dirty="0">
                <a:latin typeface="Garamond" charset="0"/>
                <a:ea typeface="Garamond" charset="0"/>
                <a:cs typeface="Garamond" charset="0"/>
              </a:rPr>
              <a:t>	</a:t>
            </a:r>
            <a:r>
              <a:rPr lang="en-US" sz="2600" dirty="0" smtClean="0">
                <a:latin typeface="Garamond" charset="0"/>
                <a:ea typeface="Garamond" charset="0"/>
                <a:cs typeface="Garamond" charset="0"/>
              </a:rPr>
              <a:t>	§ 164.510</a:t>
            </a:r>
          </a:p>
          <a:p>
            <a:pPr eaLnBrk="1" hangingPunct="1">
              <a:lnSpc>
                <a:spcPct val="90000"/>
              </a:lnSpc>
              <a:buFont typeface="Wingdings" panose="05000000000000000000" pitchFamily="2" charset="2"/>
              <a:buNone/>
            </a:pPr>
            <a:endParaRPr lang="en-US" sz="2600" dirty="0" smtClean="0">
              <a:latin typeface="Garamond" charset="0"/>
              <a:ea typeface="Garamond" charset="0"/>
              <a:cs typeface="Garamond" charset="0"/>
            </a:endParaRPr>
          </a:p>
          <a:p>
            <a:pPr eaLnBrk="1" hangingPunct="1">
              <a:lnSpc>
                <a:spcPct val="90000"/>
              </a:lnSpc>
              <a:buFont typeface="Wingdings" panose="05000000000000000000" pitchFamily="2" charset="2"/>
              <a:buNone/>
            </a:pPr>
            <a:r>
              <a:rPr lang="en-US" sz="2600" dirty="0" smtClean="0">
                <a:latin typeface="Garamond" charset="0"/>
                <a:ea typeface="Garamond" charset="0"/>
                <a:cs typeface="Garamond" charset="0"/>
              </a:rPr>
              <a:t>3.	</a:t>
            </a:r>
            <a:r>
              <a:rPr lang="en-US" sz="2600" dirty="0" smtClean="0">
                <a:solidFill>
                  <a:srgbClr val="FF0000"/>
                </a:solidFill>
                <a:latin typeface="Garamond" charset="0"/>
                <a:ea typeface="Garamond" charset="0"/>
                <a:cs typeface="Garamond" charset="0"/>
              </a:rPr>
              <a:t>Prior written authorization		§ 164.508</a:t>
            </a:r>
          </a:p>
        </p:txBody>
      </p:sp>
    </p:spTree>
    <p:extLst>
      <p:ext uri="{BB962C8B-B14F-4D97-AF65-F5344CB8AC3E}">
        <p14:creationId xmlns:p14="http://schemas.microsoft.com/office/powerpoint/2010/main" val="1838558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611" y="392722"/>
            <a:ext cx="7912100" cy="3048000"/>
          </a:xfrm>
          <a:prstGeom prst="rect">
            <a:avLst/>
          </a:prstGeom>
        </p:spPr>
      </p:pic>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26016" y="2162906"/>
            <a:ext cx="2760784" cy="4525963"/>
          </a:xfrm>
        </p:spPr>
      </p:pic>
    </p:spTree>
    <p:extLst>
      <p:ext uri="{BB962C8B-B14F-4D97-AF65-F5344CB8AC3E}">
        <p14:creationId xmlns:p14="http://schemas.microsoft.com/office/powerpoint/2010/main" val="675203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4931"/>
          </a:xfrm>
        </p:spPr>
        <p:txBody>
          <a:bodyPr>
            <a:noAutofit/>
          </a:bodyPr>
          <a:lstStyle/>
          <a:p>
            <a:r>
              <a:rPr lang="en-US" sz="2800" dirty="0" smtClean="0">
                <a:latin typeface="Garamond" charset="0"/>
                <a:ea typeface="Garamond" charset="0"/>
                <a:cs typeface="Garamond" charset="0"/>
              </a:rPr>
              <a:t>“Electronically transmitted” and “electronically obtained” authorizations are valid under the HIPAA Privacy Rule</a:t>
            </a:r>
            <a:endParaRPr lang="en-US" sz="2800" dirty="0">
              <a:latin typeface="Garamond" charset="0"/>
              <a:ea typeface="Garamond" charset="0"/>
              <a:cs typeface="Garamond"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71245"/>
            <a:ext cx="7262446" cy="2696309"/>
          </a:xfrm>
          <a:prstGeom prst="rect">
            <a:avLst/>
          </a:prstGeom>
        </p:spPr>
      </p:pic>
      <p:cxnSp>
        <p:nvCxnSpPr>
          <p:cNvPr id="6" name="Straight Connector 5"/>
          <p:cNvCxnSpPr/>
          <p:nvPr/>
        </p:nvCxnSpPr>
        <p:spPr>
          <a:xfrm flipV="1">
            <a:off x="615462" y="3903785"/>
            <a:ext cx="1740876" cy="17584"/>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3405554"/>
            <a:ext cx="7302500" cy="1524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250" y="4929554"/>
            <a:ext cx="8445500" cy="1143000"/>
          </a:xfrm>
          <a:prstGeom prst="rect">
            <a:avLst/>
          </a:prstGeom>
        </p:spPr>
      </p:pic>
      <p:cxnSp>
        <p:nvCxnSpPr>
          <p:cNvPr id="9" name="Straight Connector 8"/>
          <p:cNvCxnSpPr/>
          <p:nvPr/>
        </p:nvCxnSpPr>
        <p:spPr>
          <a:xfrm flipV="1">
            <a:off x="2702169" y="5691554"/>
            <a:ext cx="1711569" cy="17584"/>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07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Garamond" charset="0"/>
                <a:ea typeface="Garamond" charset="0"/>
                <a:cs typeface="Garamond" charset="0"/>
              </a:rPr>
              <a:t>“Electronically transmitted” and “electronically obtained” authorizations are valid under the HIPAA Privacy Rule</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769" y="2358719"/>
            <a:ext cx="8634046" cy="2002265"/>
          </a:xfrm>
        </p:spPr>
      </p:pic>
      <p:cxnSp>
        <p:nvCxnSpPr>
          <p:cNvPr id="5" name="Straight Connector 4"/>
          <p:cNvCxnSpPr/>
          <p:nvPr/>
        </p:nvCxnSpPr>
        <p:spPr>
          <a:xfrm flipV="1">
            <a:off x="2614246" y="3499338"/>
            <a:ext cx="4278923" cy="29307"/>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7200" y="3930161"/>
            <a:ext cx="2919046" cy="1"/>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109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45270"/>
          </a:xfrm>
        </p:spPr>
        <p:txBody>
          <a:bodyPr>
            <a:normAutofit fontScale="90000"/>
          </a:bodyPr>
          <a:lstStyle/>
          <a:p>
            <a:r>
              <a:rPr lang="en-US" sz="3600" dirty="0" smtClean="0">
                <a:latin typeface="Garamond" charset="0"/>
                <a:ea typeface="Garamond" charset="0"/>
                <a:cs typeface="Garamond" charset="0"/>
              </a:rPr>
              <a:t>Copy of the signed authorization</a:t>
            </a:r>
            <a:br>
              <a:rPr lang="en-US" sz="3600" dirty="0" smtClean="0">
                <a:latin typeface="Garamond" charset="0"/>
                <a:ea typeface="Garamond" charset="0"/>
                <a:cs typeface="Garamond" charset="0"/>
              </a:rPr>
            </a:br>
            <a:r>
              <a:rPr lang="en-US" sz="3600" dirty="0" smtClean="0">
                <a:latin typeface="Garamond" charset="0"/>
                <a:ea typeface="Garamond" charset="0"/>
                <a:cs typeface="Garamond" charset="0"/>
              </a:rPr>
              <a:t>45 C.F.R. </a:t>
            </a:r>
            <a:r>
              <a:rPr lang="mr-IN" altLang="en-US" sz="3600" dirty="0">
                <a:latin typeface="Garamond" charset="0"/>
                <a:ea typeface="Garamond" charset="0"/>
                <a:cs typeface="Garamond" charset="0"/>
              </a:rPr>
              <a:t>§</a:t>
            </a:r>
            <a:r>
              <a:rPr lang="en-US" altLang="en-US" sz="3600" dirty="0">
                <a:latin typeface="Garamond" charset="0"/>
                <a:ea typeface="Garamond" charset="0"/>
                <a:cs typeface="Garamond" charset="0"/>
              </a:rPr>
              <a:t> </a:t>
            </a:r>
            <a:r>
              <a:rPr lang="en-US" sz="3600" dirty="0" smtClean="0">
                <a:latin typeface="Garamond" charset="0"/>
                <a:ea typeface="Garamond" charset="0"/>
                <a:cs typeface="Garamond" charset="0"/>
              </a:rPr>
              <a:t>164.508(c)(4)</a:t>
            </a:r>
            <a:endParaRPr lang="en-US" sz="3600" dirty="0">
              <a:latin typeface="Garamond" charset="0"/>
              <a:ea typeface="Garamond" charset="0"/>
              <a:cs typeface="Garamon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0539" y="2532184"/>
            <a:ext cx="5574323" cy="2373923"/>
          </a:xfrm>
        </p:spPr>
      </p:pic>
    </p:spTree>
    <p:extLst>
      <p:ext uri="{BB962C8B-B14F-4D97-AF65-F5344CB8AC3E}">
        <p14:creationId xmlns:p14="http://schemas.microsoft.com/office/powerpoint/2010/main" val="973695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6045"/>
          </a:xfrm>
        </p:spPr>
        <p:txBody>
          <a:bodyPr>
            <a:noAutofit/>
          </a:bodyPr>
          <a:lstStyle/>
          <a:p>
            <a:r>
              <a:rPr lang="en-US" sz="3200" dirty="0" smtClean="0">
                <a:latin typeface="Garamond" charset="0"/>
                <a:ea typeface="Garamond" charset="0"/>
                <a:cs typeface="Garamond" charset="0"/>
              </a:rPr>
              <a:t>Core Authorization Elements</a:t>
            </a:r>
            <a:br>
              <a:rPr lang="en-US" sz="3200" dirty="0" smtClean="0">
                <a:latin typeface="Garamond" charset="0"/>
                <a:ea typeface="Garamond" charset="0"/>
                <a:cs typeface="Garamond" charset="0"/>
              </a:rPr>
            </a:br>
            <a:r>
              <a:rPr lang="en-US" sz="3200" dirty="0" smtClean="0">
                <a:latin typeface="Garamond" charset="0"/>
                <a:ea typeface="Garamond" charset="0"/>
                <a:cs typeface="Garamond" charset="0"/>
              </a:rPr>
              <a:t>45 C.F.R. </a:t>
            </a:r>
            <a:r>
              <a:rPr lang="mr-IN" altLang="en-US" sz="3200" dirty="0">
                <a:latin typeface="Garamond" charset="0"/>
                <a:ea typeface="Garamond" charset="0"/>
                <a:cs typeface="Garamond" charset="0"/>
              </a:rPr>
              <a:t>§</a:t>
            </a:r>
            <a:r>
              <a:rPr lang="en-US" altLang="en-US" sz="3200" dirty="0">
                <a:latin typeface="Garamond" charset="0"/>
                <a:ea typeface="Garamond" charset="0"/>
                <a:cs typeface="Garamond" charset="0"/>
              </a:rPr>
              <a:t> </a:t>
            </a:r>
            <a:r>
              <a:rPr lang="en-US" sz="3200" dirty="0" smtClean="0">
                <a:latin typeface="Garamond" charset="0"/>
                <a:ea typeface="Garamond" charset="0"/>
                <a:cs typeface="Garamond" charset="0"/>
              </a:rPr>
              <a:t>164.508(c)(1)(ii), (iii)</a:t>
            </a:r>
            <a:endParaRPr lang="en-US" sz="3200" dirty="0">
              <a:latin typeface="Garamond" charset="0"/>
              <a:ea typeface="Garamond" charset="0"/>
              <a:cs typeface="Garamon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325873"/>
            <a:ext cx="4660900" cy="2235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35184"/>
            <a:ext cx="4584700" cy="1193800"/>
          </a:xfrm>
          <a:prstGeom prst="rect">
            <a:avLst/>
          </a:prstGeom>
        </p:spPr>
      </p:pic>
      <p:sp>
        <p:nvSpPr>
          <p:cNvPr id="6" name="Right Brace 5"/>
          <p:cNvSpPr/>
          <p:nvPr/>
        </p:nvSpPr>
        <p:spPr>
          <a:xfrm>
            <a:off x="4906108" y="3587262"/>
            <a:ext cx="879230" cy="1705707"/>
          </a:xfrm>
          <a:prstGeom prst="rightBrace">
            <a:avLst>
              <a:gd name="adj1" fmla="val 8333"/>
              <a:gd name="adj2" fmla="val 51031"/>
            </a:avLst>
          </a:prstGeom>
          <a:ln w="28575">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C000"/>
              </a:solidFill>
            </a:endParaRPr>
          </a:p>
        </p:txBody>
      </p:sp>
      <p:sp>
        <p:nvSpPr>
          <p:cNvPr id="7" name="Rectangle 6"/>
          <p:cNvSpPr/>
          <p:nvPr/>
        </p:nvSpPr>
        <p:spPr>
          <a:xfrm>
            <a:off x="5785338" y="3956538"/>
            <a:ext cx="2901461" cy="21453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latin typeface="Garamond" charset="0"/>
                <a:ea typeface="Garamond" charset="0"/>
                <a:cs typeface="Garamond" charset="0"/>
              </a:rPr>
              <a:t>Primary investigators, backend collectors,</a:t>
            </a:r>
          </a:p>
          <a:p>
            <a:pPr algn="ctr"/>
            <a:r>
              <a:rPr lang="en-US" sz="2200" dirty="0" smtClean="0">
                <a:latin typeface="Garamond" charset="0"/>
                <a:ea typeface="Garamond" charset="0"/>
                <a:cs typeface="Garamond" charset="0"/>
              </a:rPr>
              <a:t>cloud storage providers,</a:t>
            </a:r>
          </a:p>
          <a:p>
            <a:pPr algn="ctr"/>
            <a:r>
              <a:rPr lang="en-US" sz="2200" dirty="0">
                <a:latin typeface="Garamond" charset="0"/>
                <a:ea typeface="Garamond" charset="0"/>
                <a:cs typeface="Garamond" charset="0"/>
              </a:rPr>
              <a:t>“qualified researchers</a:t>
            </a:r>
            <a:r>
              <a:rPr lang="en-US" sz="2200" dirty="0" smtClean="0">
                <a:latin typeface="Garamond" charset="0"/>
                <a:ea typeface="Garamond" charset="0"/>
                <a:cs typeface="Garamond" charset="0"/>
              </a:rPr>
              <a:t>,”</a:t>
            </a:r>
          </a:p>
          <a:p>
            <a:pPr algn="ctr"/>
            <a:r>
              <a:rPr lang="en-US" sz="2200" dirty="0" smtClean="0">
                <a:latin typeface="Garamond" charset="0"/>
                <a:ea typeface="Garamond" charset="0"/>
                <a:cs typeface="Garamond" charset="0"/>
              </a:rPr>
              <a:t>etc.</a:t>
            </a:r>
            <a:endParaRPr lang="en-US" sz="2200" dirty="0">
              <a:latin typeface="Garamond" charset="0"/>
              <a:ea typeface="Garamond" charset="0"/>
              <a:cs typeface="Garamond"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461" y="1507572"/>
            <a:ext cx="1811215" cy="2321169"/>
          </a:xfrm>
          <a:prstGeom prst="rect">
            <a:avLst/>
          </a:prstGeom>
        </p:spPr>
      </p:pic>
      <p:cxnSp>
        <p:nvCxnSpPr>
          <p:cNvPr id="10" name="Straight Connector 9"/>
          <p:cNvCxnSpPr/>
          <p:nvPr/>
        </p:nvCxnSpPr>
        <p:spPr>
          <a:xfrm>
            <a:off x="1389185" y="2345194"/>
            <a:ext cx="3516923" cy="11144"/>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03874" y="2575945"/>
            <a:ext cx="4202234" cy="11144"/>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48433" y="2796650"/>
            <a:ext cx="1743075" cy="10046"/>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664569" y="2356338"/>
            <a:ext cx="1125416" cy="615462"/>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964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3658"/>
          </a:xfrm>
        </p:spPr>
        <p:txBody>
          <a:bodyPr>
            <a:normAutofit fontScale="90000"/>
          </a:bodyPr>
          <a:lstStyle/>
          <a:p>
            <a:r>
              <a:rPr lang="en-US" sz="3200" dirty="0" smtClean="0">
                <a:latin typeface="Garamond" charset="0"/>
                <a:ea typeface="Garamond" charset="0"/>
                <a:cs typeface="Garamond" charset="0"/>
              </a:rPr>
              <a:t>HHS guidance on recipient specificity</a:t>
            </a:r>
            <a:br>
              <a:rPr lang="en-US" sz="3200" dirty="0" smtClean="0">
                <a:latin typeface="Garamond" charset="0"/>
                <a:ea typeface="Garamond" charset="0"/>
                <a:cs typeface="Garamond" charset="0"/>
              </a:rPr>
            </a:br>
            <a:r>
              <a:rPr lang="en-US" sz="2900" dirty="0" smtClean="0">
                <a:latin typeface="Garamond" charset="0"/>
                <a:ea typeface="Garamond" charset="0"/>
                <a:cs typeface="Garamond" charset="0"/>
              </a:rPr>
              <a:t>(“Particular entity, particular person, or particular class of persons”)</a:t>
            </a:r>
            <a:endParaRPr lang="en-US" sz="2900" dirty="0">
              <a:latin typeface="Garamond" charset="0"/>
              <a:ea typeface="Garamond" charset="0"/>
              <a:cs typeface="Garamon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946" y="4183006"/>
            <a:ext cx="8510954" cy="1916722"/>
          </a:xfrm>
        </p:spPr>
      </p:pic>
      <p:cxnSp>
        <p:nvCxnSpPr>
          <p:cNvPr id="6" name="Straight Connector 5"/>
          <p:cNvCxnSpPr/>
          <p:nvPr/>
        </p:nvCxnSpPr>
        <p:spPr>
          <a:xfrm>
            <a:off x="457200" y="5926016"/>
            <a:ext cx="4747846"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1720761"/>
            <a:ext cx="8559800" cy="2222500"/>
          </a:xfrm>
          <a:prstGeom prst="rect">
            <a:avLst/>
          </a:prstGeom>
        </p:spPr>
      </p:pic>
      <p:cxnSp>
        <p:nvCxnSpPr>
          <p:cNvPr id="8" name="Straight Connector 7"/>
          <p:cNvCxnSpPr/>
          <p:nvPr/>
        </p:nvCxnSpPr>
        <p:spPr>
          <a:xfrm>
            <a:off x="2684584" y="5498123"/>
            <a:ext cx="4747846"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604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latin typeface="Garamond" charset="0"/>
                <a:ea typeface="Garamond" charset="0"/>
                <a:cs typeface="Garamond" charset="0"/>
              </a:rPr>
              <a:t>“[T]he class must be stated with sufficient specificity</a:t>
            </a:r>
            <a:r>
              <a:rPr lang="mr-IN" sz="3200" dirty="0" smtClean="0">
                <a:latin typeface="Garamond" charset="0"/>
                <a:ea typeface="Garamond" charset="0"/>
                <a:cs typeface="Garamond" charset="0"/>
              </a:rPr>
              <a:t>…</a:t>
            </a:r>
            <a:r>
              <a:rPr lang="en-US" sz="3200" dirty="0" smtClean="0">
                <a:latin typeface="Garamond" charset="0"/>
                <a:ea typeface="Garamond" charset="0"/>
                <a:cs typeface="Garamond" charset="0"/>
              </a:rPr>
              <a:t>”</a:t>
            </a:r>
            <a:br>
              <a:rPr lang="en-US" sz="3200" dirty="0" smtClean="0">
                <a:latin typeface="Garamond" charset="0"/>
                <a:ea typeface="Garamond" charset="0"/>
                <a:cs typeface="Garamond" charset="0"/>
              </a:rPr>
            </a:br>
            <a:r>
              <a:rPr lang="en-US" sz="3200" dirty="0" smtClean="0">
                <a:latin typeface="Garamond" charset="0"/>
                <a:ea typeface="Garamond" charset="0"/>
                <a:cs typeface="Garamond" charset="0"/>
              </a:rPr>
              <a:t>65 Fed. Reg. 82462, 82517 (Dec. 28, 2000)</a:t>
            </a:r>
            <a:endParaRPr lang="en-US" sz="3200" dirty="0">
              <a:latin typeface="Garamond" charset="0"/>
              <a:ea typeface="Garamond" charset="0"/>
              <a:cs typeface="Garamon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106" y="1740877"/>
            <a:ext cx="4008315" cy="4712677"/>
          </a:xfrm>
        </p:spPr>
      </p:pic>
      <p:cxnSp>
        <p:nvCxnSpPr>
          <p:cNvPr id="10" name="Straight Connector 9"/>
          <p:cNvCxnSpPr/>
          <p:nvPr/>
        </p:nvCxnSpPr>
        <p:spPr>
          <a:xfrm>
            <a:off x="2250343" y="5363308"/>
            <a:ext cx="1248995" cy="17584"/>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310554" y="2356338"/>
            <a:ext cx="3024554" cy="32883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Garamond" charset="0"/>
                <a:ea typeface="Garamond" charset="0"/>
                <a:cs typeface="Garamond" charset="0"/>
              </a:rPr>
              <a:t>“All physicians” insufficiently specific; therefore, “all researchers” or even “qualified researchers</a:t>
            </a:r>
            <a:r>
              <a:rPr lang="en-US" sz="2400" smtClean="0">
                <a:latin typeface="Garamond" charset="0"/>
                <a:ea typeface="Garamond" charset="0"/>
                <a:cs typeface="Garamond" charset="0"/>
              </a:rPr>
              <a:t>” without more would </a:t>
            </a:r>
            <a:r>
              <a:rPr lang="en-US" sz="2400" dirty="0" smtClean="0">
                <a:latin typeface="Garamond" charset="0"/>
                <a:ea typeface="Garamond" charset="0"/>
                <a:cs typeface="Garamond" charset="0"/>
              </a:rPr>
              <a:t>also be insufficiently specific.</a:t>
            </a:r>
            <a:endParaRPr lang="en-US" sz="2400" dirty="0">
              <a:latin typeface="Garamond" charset="0"/>
              <a:ea typeface="Garamond" charset="0"/>
              <a:cs typeface="Garamond" charset="0"/>
            </a:endParaRPr>
          </a:p>
        </p:txBody>
      </p:sp>
      <p:cxnSp>
        <p:nvCxnSpPr>
          <p:cNvPr id="14" name="Straight Arrow Connector 13"/>
          <p:cNvCxnSpPr/>
          <p:nvPr/>
        </p:nvCxnSpPr>
        <p:spPr>
          <a:xfrm flipH="1">
            <a:off x="2936631" y="3182816"/>
            <a:ext cx="2373923" cy="1969476"/>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0269415" y="3886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6738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Garamond" charset="0"/>
                <a:ea typeface="Garamond" charset="0"/>
                <a:cs typeface="Garamond" charset="0"/>
              </a:rPr>
              <a:t>Core Authorization Elements</a:t>
            </a:r>
            <a:br>
              <a:rPr lang="en-US" sz="3200" dirty="0" smtClean="0">
                <a:latin typeface="Garamond" charset="0"/>
                <a:ea typeface="Garamond" charset="0"/>
                <a:cs typeface="Garamond" charset="0"/>
              </a:rPr>
            </a:br>
            <a:r>
              <a:rPr lang="en-US" sz="3200" dirty="0" smtClean="0">
                <a:latin typeface="Garamond" charset="0"/>
                <a:ea typeface="Garamond" charset="0"/>
                <a:cs typeface="Garamond" charset="0"/>
              </a:rPr>
              <a:t>45 C.F.R. </a:t>
            </a:r>
            <a:r>
              <a:rPr lang="mr-IN" altLang="en-US" sz="3200" dirty="0">
                <a:latin typeface="Garamond" charset="0"/>
                <a:ea typeface="Garamond" charset="0"/>
                <a:cs typeface="Garamond" charset="0"/>
              </a:rPr>
              <a:t>§</a:t>
            </a:r>
            <a:r>
              <a:rPr lang="en-US" altLang="en-US" sz="3200" dirty="0">
                <a:latin typeface="Garamond" charset="0"/>
                <a:ea typeface="Garamond" charset="0"/>
                <a:cs typeface="Garamond" charset="0"/>
              </a:rPr>
              <a:t> </a:t>
            </a:r>
            <a:r>
              <a:rPr lang="en-US" sz="3200" dirty="0" smtClean="0">
                <a:latin typeface="Garamond" charset="0"/>
                <a:ea typeface="Garamond" charset="0"/>
                <a:cs typeface="Garamond" charset="0"/>
              </a:rPr>
              <a:t>164.508(c)(1)(i)</a:t>
            </a:r>
            <a:endParaRPr lang="en-US" sz="3200" dirty="0">
              <a:latin typeface="Garamond" charset="0"/>
              <a:ea typeface="Garamond" charset="0"/>
              <a:cs typeface="Garamond" charset="0"/>
            </a:endParaRPr>
          </a:p>
        </p:txBody>
      </p:sp>
      <p:sp>
        <p:nvSpPr>
          <p:cNvPr id="7" name="Rectangle 6"/>
          <p:cNvSpPr/>
          <p:nvPr/>
        </p:nvSpPr>
        <p:spPr>
          <a:xfrm>
            <a:off x="738554" y="4211805"/>
            <a:ext cx="7561384" cy="15383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600" dirty="0" smtClean="0">
                <a:solidFill>
                  <a:schemeClr val="tx1"/>
                </a:solidFill>
                <a:latin typeface="Garamond" charset="0"/>
                <a:ea typeface="Garamond" charset="0"/>
                <a:cs typeface="Garamond" charset="0"/>
              </a:rPr>
              <a:t>Parkinson’s research:  </a:t>
            </a:r>
            <a:r>
              <a:rPr lang="en-US" sz="2600" dirty="0" smtClean="0">
                <a:latin typeface="Garamond" charset="0"/>
                <a:ea typeface="Garamond" charset="0"/>
                <a:cs typeface="Garamond" charset="0"/>
              </a:rPr>
              <a:t>Voices? Posture? Reaction time?</a:t>
            </a:r>
          </a:p>
          <a:p>
            <a:r>
              <a:rPr lang="en-US" sz="2600" dirty="0" smtClean="0">
                <a:solidFill>
                  <a:schemeClr val="tx1"/>
                </a:solidFill>
                <a:latin typeface="Garamond" charset="0"/>
                <a:ea typeface="Garamond" charset="0"/>
                <a:cs typeface="Garamond" charset="0"/>
              </a:rPr>
              <a:t>ALS research:  </a:t>
            </a:r>
            <a:r>
              <a:rPr lang="en-US" sz="2600" dirty="0" smtClean="0">
                <a:latin typeface="Garamond" charset="0"/>
                <a:ea typeface="Garamond" charset="0"/>
                <a:cs typeface="Garamond" charset="0"/>
              </a:rPr>
              <a:t>Response to lithium?  What else?</a:t>
            </a:r>
          </a:p>
          <a:p>
            <a:r>
              <a:rPr lang="en-US" sz="2600" dirty="0" smtClean="0">
                <a:solidFill>
                  <a:schemeClr val="tx1"/>
                </a:solidFill>
                <a:latin typeface="Garamond" charset="0"/>
                <a:ea typeface="Garamond" charset="0"/>
                <a:cs typeface="Garamond" charset="0"/>
              </a:rPr>
              <a:t>Other research:  </a:t>
            </a:r>
            <a:r>
              <a:rPr lang="en-US" sz="2600" dirty="0" smtClean="0">
                <a:solidFill>
                  <a:schemeClr val="bg1"/>
                </a:solidFill>
                <a:latin typeface="Garamond" charset="0"/>
                <a:ea typeface="Garamond" charset="0"/>
                <a:cs typeface="Garamond" charset="0"/>
              </a:rPr>
              <a:t>R</a:t>
            </a:r>
            <a:r>
              <a:rPr lang="en-US" sz="2600" dirty="0" smtClean="0">
                <a:latin typeface="Garamond" charset="0"/>
                <a:ea typeface="Garamond" charset="0"/>
                <a:cs typeface="Garamond" charset="0"/>
              </a:rPr>
              <a:t>eal-time GPS data? Which identifiers?</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399" y="2167159"/>
            <a:ext cx="5503984" cy="1363097"/>
          </a:xfrm>
        </p:spPr>
      </p:pic>
      <p:cxnSp>
        <p:nvCxnSpPr>
          <p:cNvPr id="4" name="Straight Connector 3"/>
          <p:cNvCxnSpPr/>
          <p:nvPr/>
        </p:nvCxnSpPr>
        <p:spPr>
          <a:xfrm>
            <a:off x="4572000" y="3226775"/>
            <a:ext cx="2303584" cy="1"/>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858108" y="3530255"/>
            <a:ext cx="1817077" cy="1"/>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3752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Garamond" charset="0"/>
                <a:ea typeface="Garamond" charset="0"/>
                <a:cs typeface="Garamond" charset="0"/>
              </a:rPr>
              <a:t>Core Authorization Elements</a:t>
            </a:r>
            <a:br>
              <a:rPr lang="en-US" sz="3200" dirty="0" smtClean="0">
                <a:latin typeface="Garamond" charset="0"/>
                <a:ea typeface="Garamond" charset="0"/>
                <a:cs typeface="Garamond" charset="0"/>
              </a:rPr>
            </a:br>
            <a:r>
              <a:rPr lang="en-US" sz="3200" dirty="0" smtClean="0">
                <a:latin typeface="Garamond" charset="0"/>
                <a:ea typeface="Garamond" charset="0"/>
                <a:cs typeface="Garamond" charset="0"/>
              </a:rPr>
              <a:t>45 C.F.R. </a:t>
            </a:r>
            <a:r>
              <a:rPr lang="mr-IN" altLang="en-US" sz="3200" dirty="0">
                <a:latin typeface="Garamond" charset="0"/>
                <a:ea typeface="Garamond" charset="0"/>
                <a:cs typeface="Garamond" charset="0"/>
              </a:rPr>
              <a:t>§</a:t>
            </a:r>
            <a:r>
              <a:rPr lang="en-US" altLang="en-US" sz="3200" dirty="0">
                <a:latin typeface="Garamond" charset="0"/>
                <a:ea typeface="Garamond" charset="0"/>
                <a:cs typeface="Garamond" charset="0"/>
              </a:rPr>
              <a:t> </a:t>
            </a:r>
            <a:r>
              <a:rPr lang="en-US" sz="3200" dirty="0" smtClean="0">
                <a:latin typeface="Garamond" charset="0"/>
                <a:ea typeface="Garamond" charset="0"/>
                <a:cs typeface="Garamond" charset="0"/>
              </a:rPr>
              <a:t>164.508(c)(1)(iv)</a:t>
            </a:r>
            <a:endParaRPr lang="en-US" sz="3200" dirty="0">
              <a:latin typeface="Garamond" charset="0"/>
              <a:ea typeface="Garamond" charset="0"/>
              <a:cs typeface="Garamond" charset="0"/>
            </a:endParaRPr>
          </a:p>
        </p:txBody>
      </p:sp>
      <p:cxnSp>
        <p:nvCxnSpPr>
          <p:cNvPr id="4" name="Straight Connector 3"/>
          <p:cNvCxnSpPr/>
          <p:nvPr/>
        </p:nvCxnSpPr>
        <p:spPr>
          <a:xfrm>
            <a:off x="6049108" y="6552342"/>
            <a:ext cx="2303584" cy="1"/>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2615" y="1709083"/>
            <a:ext cx="5978769" cy="2500773"/>
          </a:xfrm>
        </p:spPr>
      </p:pic>
      <p:cxnSp>
        <p:nvCxnSpPr>
          <p:cNvPr id="10" name="Straight Connector 9"/>
          <p:cNvCxnSpPr/>
          <p:nvPr/>
        </p:nvCxnSpPr>
        <p:spPr>
          <a:xfrm flipV="1">
            <a:off x="5140569" y="2022231"/>
            <a:ext cx="1682262" cy="879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48489"/>
            <a:ext cx="5073161" cy="2065220"/>
          </a:xfrm>
          <a:prstGeom prst="rect">
            <a:avLst/>
          </a:prstGeom>
        </p:spPr>
      </p:pic>
      <p:cxnSp>
        <p:nvCxnSpPr>
          <p:cNvPr id="14" name="Straight Arrow Connector 13"/>
          <p:cNvCxnSpPr/>
          <p:nvPr/>
        </p:nvCxnSpPr>
        <p:spPr>
          <a:xfrm flipH="1">
            <a:off x="4290646" y="2087828"/>
            <a:ext cx="1691054" cy="3838187"/>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36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457200" y="277813"/>
            <a:ext cx="8229600" cy="742095"/>
          </a:xfrm>
        </p:spPr>
        <p:txBody>
          <a:bodyPr>
            <a:noAutofit/>
          </a:bodyPr>
          <a:lstStyle/>
          <a:p>
            <a:pPr>
              <a:defRPr/>
            </a:pPr>
            <a:r>
              <a:rPr lang="en-US" altLang="en-US" sz="3600" dirty="0" smtClean="0">
                <a:latin typeface="Garamond" charset="0"/>
                <a:ea typeface="Garamond" charset="0"/>
                <a:cs typeface="Garamond" charset="0"/>
              </a:rPr>
              <a:t>Roadmap</a:t>
            </a:r>
            <a:endParaRPr lang="en-US" altLang="en-US" sz="3600" dirty="0">
              <a:latin typeface="Garamond" charset="0"/>
              <a:ea typeface="Garamond" charset="0"/>
              <a:cs typeface="Garamond" charset="0"/>
            </a:endParaRPr>
          </a:p>
        </p:txBody>
      </p:sp>
      <p:sp>
        <p:nvSpPr>
          <p:cNvPr id="497667" name="Rectangle 3"/>
          <p:cNvSpPr>
            <a:spLocks noGrp="1" noChangeArrowheads="1"/>
          </p:cNvSpPr>
          <p:nvPr>
            <p:ph type="body" sz="half" idx="1"/>
          </p:nvPr>
        </p:nvSpPr>
        <p:spPr>
          <a:xfrm>
            <a:off x="457200" y="1617785"/>
            <a:ext cx="8229600" cy="4508378"/>
          </a:xfrm>
        </p:spPr>
        <p:txBody>
          <a:bodyPr>
            <a:normAutofit/>
          </a:bodyPr>
          <a:lstStyle/>
          <a:p>
            <a:pPr>
              <a:defRPr/>
            </a:pPr>
            <a:r>
              <a:rPr lang="en-US" altLang="en-US" sz="2400" dirty="0" smtClean="0">
                <a:latin typeface="Garamond" charset="0"/>
                <a:ea typeface="Garamond" charset="0"/>
                <a:cs typeface="Garamond" charset="0"/>
              </a:rPr>
              <a:t>Are there any special issues </a:t>
            </a:r>
            <a:r>
              <a:rPr lang="en-US" altLang="en-US" sz="2400" dirty="0">
                <a:latin typeface="Garamond" charset="0"/>
                <a:ea typeface="Garamond" charset="0"/>
                <a:cs typeface="Garamond" charset="0"/>
              </a:rPr>
              <a:t>raised by the application of the HIPAA Privacy Rule to mobile devices, including research with mobile </a:t>
            </a:r>
            <a:r>
              <a:rPr lang="en-US" altLang="en-US" sz="2400" dirty="0" smtClean="0">
                <a:latin typeface="Garamond" charset="0"/>
                <a:ea typeface="Garamond" charset="0"/>
                <a:cs typeface="Garamond" charset="0"/>
              </a:rPr>
              <a:t>devices?</a:t>
            </a:r>
          </a:p>
          <a:p>
            <a:pPr>
              <a:defRPr/>
            </a:pPr>
            <a:endParaRPr lang="en-US" altLang="en-US" sz="2400" dirty="0">
              <a:latin typeface="Garamond" charset="0"/>
              <a:ea typeface="Garamond" charset="0"/>
              <a:cs typeface="Garamond" charset="0"/>
            </a:endParaRPr>
          </a:p>
          <a:p>
            <a:pPr>
              <a:defRPr/>
            </a:pPr>
            <a:r>
              <a:rPr lang="en-US" altLang="en-US" sz="2400" dirty="0" smtClean="0">
                <a:latin typeface="Garamond" charset="0"/>
                <a:ea typeface="Garamond" charset="0"/>
                <a:cs typeface="Garamond" charset="0"/>
              </a:rPr>
              <a:t>Are there any elements of the HIPAA Privacy </a:t>
            </a:r>
            <a:r>
              <a:rPr lang="en-US" altLang="en-US" sz="2400" dirty="0">
                <a:latin typeface="Garamond" charset="0"/>
                <a:ea typeface="Garamond" charset="0"/>
                <a:cs typeface="Garamond" charset="0"/>
              </a:rPr>
              <a:t>Rule that are important to incorporate in research </a:t>
            </a:r>
            <a:r>
              <a:rPr lang="en-US" altLang="en-US" sz="2400" dirty="0" smtClean="0">
                <a:latin typeface="Garamond" charset="0"/>
                <a:ea typeface="Garamond" charset="0"/>
                <a:cs typeface="Garamond" charset="0"/>
              </a:rPr>
              <a:t>conducted by </a:t>
            </a:r>
            <a:r>
              <a:rPr lang="en-US" altLang="en-US" sz="2400" dirty="0">
                <a:latin typeface="Garamond" charset="0"/>
                <a:ea typeface="Garamond" charset="0"/>
                <a:cs typeface="Garamond" charset="0"/>
              </a:rPr>
              <a:t>researchers who are not regulated by the HIPAA Privacy </a:t>
            </a:r>
            <a:r>
              <a:rPr lang="en-US" altLang="en-US" sz="2400" dirty="0" smtClean="0">
                <a:latin typeface="Garamond" charset="0"/>
                <a:ea typeface="Garamond" charset="0"/>
                <a:cs typeface="Garamond" charset="0"/>
              </a:rPr>
              <a:t>Rule? </a:t>
            </a:r>
          </a:p>
          <a:p>
            <a:pPr>
              <a:defRPr/>
            </a:pPr>
            <a:endParaRPr lang="en-US" altLang="en-US" sz="2400" dirty="0">
              <a:latin typeface="Garamond" charset="0"/>
              <a:ea typeface="Garamond" charset="0"/>
              <a:cs typeface="Garamond" charset="0"/>
            </a:endParaRPr>
          </a:p>
          <a:p>
            <a:pPr>
              <a:defRPr/>
            </a:pPr>
            <a:r>
              <a:rPr lang="en-US" altLang="en-US" sz="2400" dirty="0" smtClean="0">
                <a:latin typeface="Garamond" charset="0"/>
                <a:ea typeface="Garamond" charset="0"/>
                <a:cs typeface="Garamond" charset="0"/>
              </a:rPr>
              <a:t>Is voluntary </a:t>
            </a:r>
            <a:r>
              <a:rPr lang="en-US" altLang="en-US" sz="2400" dirty="0">
                <a:latin typeface="Garamond" charset="0"/>
                <a:ea typeface="Garamond" charset="0"/>
                <a:cs typeface="Garamond" charset="0"/>
              </a:rPr>
              <a:t>adoption of some HIPAA </a:t>
            </a:r>
            <a:r>
              <a:rPr lang="en-US" altLang="en-US" sz="2400" dirty="0" smtClean="0">
                <a:latin typeface="Garamond" charset="0"/>
                <a:ea typeface="Garamond" charset="0"/>
                <a:cs typeface="Garamond" charset="0"/>
              </a:rPr>
              <a:t>best </a:t>
            </a:r>
            <a:r>
              <a:rPr lang="en-US" altLang="en-US" sz="2400" dirty="0">
                <a:latin typeface="Garamond" charset="0"/>
                <a:ea typeface="Garamond" charset="0"/>
                <a:cs typeface="Garamond" charset="0"/>
              </a:rPr>
              <a:t>practices by unregulated </a:t>
            </a:r>
            <a:r>
              <a:rPr lang="en-US" altLang="en-US" sz="2400" dirty="0" smtClean="0">
                <a:latin typeface="Garamond" charset="0"/>
                <a:ea typeface="Garamond" charset="0"/>
                <a:cs typeface="Garamond" charset="0"/>
              </a:rPr>
              <a:t>researchers possible and, if so, how?</a:t>
            </a:r>
            <a:endParaRPr lang="en-US" altLang="en-US" sz="2400" dirty="0">
              <a:latin typeface="Garamond" charset="0"/>
              <a:ea typeface="Garamond" charset="0"/>
              <a:cs typeface="Garamond" charset="0"/>
            </a:endParaRPr>
          </a:p>
          <a:p>
            <a:pPr>
              <a:defRPr/>
            </a:pPr>
            <a:endParaRPr lang="en-US" altLang="en-US" sz="2400" dirty="0">
              <a:latin typeface="Garamond" charset="0"/>
              <a:ea typeface="Garamond" charset="0"/>
              <a:cs typeface="Garamond" charset="0"/>
            </a:endParaRPr>
          </a:p>
          <a:p>
            <a:pPr eaLnBrk="1" hangingPunct="1">
              <a:buFont typeface="Wingdings" charset="2"/>
              <a:buNone/>
              <a:defRPr/>
            </a:pPr>
            <a:endParaRPr lang="en-US" altLang="en-US" sz="2000" dirty="0">
              <a:latin typeface="Garamond" charset="0"/>
              <a:ea typeface="Garamond" charset="0"/>
              <a:cs typeface="Garamond" charset="0"/>
            </a:endParaRPr>
          </a:p>
        </p:txBody>
      </p:sp>
    </p:spTree>
    <p:extLst>
      <p:ext uri="{BB962C8B-B14F-4D97-AF65-F5344CB8AC3E}">
        <p14:creationId xmlns:p14="http://schemas.microsoft.com/office/powerpoint/2010/main" val="116364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Garamond" charset="0"/>
                <a:ea typeface="Garamond" charset="0"/>
                <a:cs typeface="Garamond" charset="0"/>
              </a:rPr>
              <a:t>Authorizations for Future Research</a:t>
            </a:r>
            <a:br>
              <a:rPr lang="en-US" sz="3200" dirty="0" smtClean="0">
                <a:latin typeface="Garamond" charset="0"/>
                <a:ea typeface="Garamond" charset="0"/>
                <a:cs typeface="Garamond" charset="0"/>
              </a:rPr>
            </a:br>
            <a:r>
              <a:rPr lang="en-US" sz="3200" dirty="0" smtClean="0">
                <a:latin typeface="Garamond" charset="0"/>
                <a:ea typeface="Garamond" charset="0"/>
                <a:cs typeface="Garamond" charset="0"/>
              </a:rPr>
              <a:t>78 Fed. Reg. 5566, 5612 (Jan. 25, 2013)</a:t>
            </a:r>
            <a:endParaRPr lang="en-US" sz="3200" dirty="0">
              <a:latin typeface="Garamond" charset="0"/>
              <a:ea typeface="Garamond" charset="0"/>
              <a:cs typeface="Garamon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4646" y="1881555"/>
            <a:ext cx="5134707" cy="3416238"/>
          </a:xfrm>
        </p:spPr>
      </p:pic>
      <p:cxnSp>
        <p:nvCxnSpPr>
          <p:cNvPr id="6" name="Straight Connector 5"/>
          <p:cNvCxnSpPr/>
          <p:nvPr/>
        </p:nvCxnSpPr>
        <p:spPr>
          <a:xfrm flipV="1">
            <a:off x="2180492" y="3024554"/>
            <a:ext cx="4800600" cy="17584"/>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180492" y="3305908"/>
            <a:ext cx="4800600" cy="26376"/>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171699" y="3589674"/>
            <a:ext cx="4176347" cy="32756"/>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2171699" y="3866631"/>
            <a:ext cx="4563209" cy="5602"/>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171698" y="4116434"/>
            <a:ext cx="3930164" cy="30383"/>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198076" y="4406580"/>
            <a:ext cx="1037493" cy="5602"/>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0566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8024"/>
          </a:xfrm>
        </p:spPr>
        <p:txBody>
          <a:bodyPr>
            <a:noAutofit/>
          </a:bodyPr>
          <a:lstStyle/>
          <a:p>
            <a:r>
              <a:rPr lang="en-US" sz="3000" dirty="0" smtClean="0">
                <a:latin typeface="Garamond" charset="0"/>
                <a:ea typeface="Garamond" charset="0"/>
                <a:cs typeface="Garamond" charset="0"/>
              </a:rPr>
              <a:t>Other Core Elements and Required Statements</a:t>
            </a:r>
            <a:br>
              <a:rPr lang="en-US" sz="3000" dirty="0" smtClean="0">
                <a:latin typeface="Garamond" charset="0"/>
                <a:ea typeface="Garamond" charset="0"/>
                <a:cs typeface="Garamond" charset="0"/>
              </a:rPr>
            </a:br>
            <a:r>
              <a:rPr lang="en-US" sz="3000" dirty="0" smtClean="0">
                <a:latin typeface="Garamond" charset="0"/>
                <a:ea typeface="Garamond" charset="0"/>
                <a:cs typeface="Garamond" charset="0"/>
              </a:rPr>
              <a:t>45 C.F.R. </a:t>
            </a:r>
            <a:r>
              <a:rPr lang="mr-IN" altLang="en-US" sz="3000" dirty="0" smtClean="0">
                <a:latin typeface="Garamond" charset="0"/>
                <a:ea typeface="Garamond" charset="0"/>
                <a:cs typeface="Garamond" charset="0"/>
              </a:rPr>
              <a:t>§</a:t>
            </a:r>
            <a:r>
              <a:rPr lang="en-US" altLang="en-US" sz="3000" dirty="0" smtClean="0">
                <a:latin typeface="Garamond" charset="0"/>
                <a:ea typeface="Garamond" charset="0"/>
                <a:cs typeface="Garamond" charset="0"/>
              </a:rPr>
              <a:t> </a:t>
            </a:r>
            <a:r>
              <a:rPr lang="en-US" sz="3000" dirty="0" smtClean="0">
                <a:latin typeface="Garamond" charset="0"/>
                <a:ea typeface="Garamond" charset="0"/>
                <a:cs typeface="Garamond" charset="0"/>
              </a:rPr>
              <a:t>164.508(c)</a:t>
            </a:r>
            <a:endParaRPr lang="en-US" sz="3000" dirty="0">
              <a:latin typeface="Garamond" charset="0"/>
              <a:ea typeface="Garamond" charset="0"/>
              <a:cs typeface="Garamond" charset="0"/>
            </a:endParaRPr>
          </a:p>
        </p:txBody>
      </p:sp>
      <p:sp>
        <p:nvSpPr>
          <p:cNvPr id="3" name="Content Placeholder 2"/>
          <p:cNvSpPr>
            <a:spLocks noGrp="1"/>
          </p:cNvSpPr>
          <p:nvPr>
            <p:ph idx="1"/>
          </p:nvPr>
        </p:nvSpPr>
        <p:spPr>
          <a:xfrm>
            <a:off x="457200" y="1758462"/>
            <a:ext cx="8229600" cy="4367701"/>
          </a:xfrm>
        </p:spPr>
        <p:txBody>
          <a:bodyPr>
            <a:normAutofit/>
          </a:bodyPr>
          <a:lstStyle/>
          <a:p>
            <a:r>
              <a:rPr lang="en-US" sz="2800" dirty="0" smtClean="0">
                <a:latin typeface="Garamond" charset="0"/>
                <a:ea typeface="Garamond" charset="0"/>
                <a:cs typeface="Garamond" charset="0"/>
              </a:rPr>
              <a:t>Expiration date/event</a:t>
            </a:r>
          </a:p>
          <a:p>
            <a:r>
              <a:rPr lang="en-US" sz="2800" dirty="0" smtClean="0">
                <a:latin typeface="Garamond" charset="0"/>
                <a:ea typeface="Garamond" charset="0"/>
                <a:cs typeface="Garamond" charset="0"/>
              </a:rPr>
              <a:t>Revocation</a:t>
            </a:r>
          </a:p>
          <a:p>
            <a:r>
              <a:rPr lang="en-US" sz="2800" dirty="0" smtClean="0">
                <a:latin typeface="Garamond" charset="0"/>
                <a:ea typeface="Garamond" charset="0"/>
                <a:cs typeface="Garamond" charset="0"/>
              </a:rPr>
              <a:t>Conditioning</a:t>
            </a:r>
          </a:p>
          <a:p>
            <a:r>
              <a:rPr lang="en-US" sz="2800" dirty="0" smtClean="0">
                <a:latin typeface="Garamond" charset="0"/>
                <a:ea typeface="Garamond" charset="0"/>
                <a:cs typeface="Garamond" charset="0"/>
              </a:rPr>
              <a:t>Re-disclosure</a:t>
            </a:r>
          </a:p>
          <a:p>
            <a:r>
              <a:rPr lang="en-US" sz="2800" dirty="0">
                <a:latin typeface="Garamond" charset="0"/>
                <a:ea typeface="Garamond" charset="0"/>
                <a:cs typeface="Garamond" charset="0"/>
              </a:rPr>
              <a:t>S</a:t>
            </a:r>
            <a:r>
              <a:rPr lang="en-US" sz="2800" dirty="0" smtClean="0">
                <a:latin typeface="Garamond" charset="0"/>
                <a:ea typeface="Garamond" charset="0"/>
                <a:cs typeface="Garamond" charset="0"/>
              </a:rPr>
              <a:t>ignature</a:t>
            </a:r>
          </a:p>
          <a:p>
            <a:r>
              <a:rPr lang="en-US" sz="2800" dirty="0" smtClean="0">
                <a:latin typeface="Garamond" charset="0"/>
                <a:ea typeface="Garamond" charset="0"/>
                <a:cs typeface="Garamond" charset="0"/>
              </a:rPr>
              <a:t>Date</a:t>
            </a:r>
          </a:p>
          <a:p>
            <a:endParaRPr lang="en-US" sz="2800" dirty="0" smtClean="0">
              <a:latin typeface="Garamond" charset="0"/>
              <a:ea typeface="Garamond" charset="0"/>
              <a:cs typeface="Garamond" charset="0"/>
            </a:endParaRPr>
          </a:p>
          <a:p>
            <a:r>
              <a:rPr lang="en-US" sz="2800" dirty="0" smtClean="0">
                <a:latin typeface="Garamond" charset="0"/>
                <a:ea typeface="Garamond" charset="0"/>
                <a:cs typeface="Garamond" charset="0"/>
              </a:rPr>
              <a:t>Plain language</a:t>
            </a:r>
          </a:p>
        </p:txBody>
      </p:sp>
    </p:spTree>
    <p:extLst>
      <p:ext uri="{BB962C8B-B14F-4D97-AF65-F5344CB8AC3E}">
        <p14:creationId xmlns:p14="http://schemas.microsoft.com/office/powerpoint/2010/main" val="111758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Garamond" charset="0"/>
                <a:ea typeface="Garamond" charset="0"/>
                <a:cs typeface="Garamond" charset="0"/>
              </a:rPr>
              <a:t>Core Authorization Elements</a:t>
            </a:r>
            <a:br>
              <a:rPr lang="en-US" sz="3200" dirty="0">
                <a:latin typeface="Garamond" charset="0"/>
                <a:ea typeface="Garamond" charset="0"/>
                <a:cs typeface="Garamond" charset="0"/>
              </a:rPr>
            </a:br>
            <a:r>
              <a:rPr lang="en-US" sz="3200" dirty="0">
                <a:latin typeface="Garamond" charset="0"/>
                <a:ea typeface="Garamond" charset="0"/>
                <a:cs typeface="Garamond" charset="0"/>
              </a:rPr>
              <a:t>45 C.F.R. </a:t>
            </a:r>
            <a:r>
              <a:rPr lang="mr-IN" altLang="en-US" sz="3200" dirty="0">
                <a:latin typeface="Garamond" charset="0"/>
                <a:ea typeface="Garamond" charset="0"/>
                <a:cs typeface="Garamond" charset="0"/>
              </a:rPr>
              <a:t>§</a:t>
            </a:r>
            <a:r>
              <a:rPr lang="en-US" altLang="en-US" sz="3200" dirty="0">
                <a:latin typeface="Garamond" charset="0"/>
                <a:ea typeface="Garamond" charset="0"/>
                <a:cs typeface="Garamond" charset="0"/>
              </a:rPr>
              <a:t> </a:t>
            </a:r>
            <a:r>
              <a:rPr lang="en-US" sz="3200" dirty="0">
                <a:latin typeface="Garamond" charset="0"/>
                <a:ea typeface="Garamond" charset="0"/>
                <a:cs typeface="Garamond" charset="0"/>
              </a:rPr>
              <a:t>164.508(c)(1</a:t>
            </a:r>
            <a:r>
              <a:rPr lang="en-US" sz="3200" dirty="0" smtClean="0">
                <a:latin typeface="Garamond" charset="0"/>
                <a:ea typeface="Garamond" charset="0"/>
                <a:cs typeface="Garamond" charset="0"/>
              </a:rPr>
              <a:t>)(v)</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307" y="2004646"/>
            <a:ext cx="5169877" cy="3020586"/>
          </a:xfrm>
        </p:spPr>
      </p:pic>
      <p:cxnSp>
        <p:nvCxnSpPr>
          <p:cNvPr id="5" name="Straight Connector 4"/>
          <p:cNvCxnSpPr/>
          <p:nvPr/>
        </p:nvCxnSpPr>
        <p:spPr>
          <a:xfrm>
            <a:off x="5213836" y="3109325"/>
            <a:ext cx="1732087" cy="3152"/>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92569" y="3341077"/>
            <a:ext cx="2760785" cy="17585"/>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752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a:xfrm>
            <a:off x="457200" y="274638"/>
            <a:ext cx="8229600" cy="745270"/>
          </a:xfrm>
        </p:spPr>
        <p:txBody>
          <a:bodyPr>
            <a:noAutofit/>
          </a:bodyPr>
          <a:lstStyle/>
          <a:p>
            <a:pPr eaLnBrk="1" hangingPunct="1"/>
            <a:r>
              <a:rPr lang="en-US" sz="3000" dirty="0" smtClean="0">
                <a:latin typeface="Garamond" charset="0"/>
                <a:ea typeface="Garamond" charset="0"/>
                <a:cs typeface="Garamond" charset="0"/>
              </a:rPr>
              <a:t>Regulation of the use and disclosure of PHI</a:t>
            </a:r>
            <a:br>
              <a:rPr lang="en-US" sz="3000" dirty="0" smtClean="0">
                <a:latin typeface="Garamond" charset="0"/>
                <a:ea typeface="Garamond" charset="0"/>
                <a:cs typeface="Garamond" charset="0"/>
              </a:rPr>
            </a:br>
            <a:r>
              <a:rPr lang="en-US" sz="3000" dirty="0" smtClean="0">
                <a:latin typeface="Garamond" charset="0"/>
                <a:ea typeface="Garamond" charset="0"/>
                <a:cs typeface="Garamond" charset="0"/>
              </a:rPr>
              <a:t>by the HIPAA Privacy Rule (45 C.F.R. Part 164)</a:t>
            </a:r>
          </a:p>
        </p:txBody>
      </p:sp>
      <p:sp>
        <p:nvSpPr>
          <p:cNvPr id="765955" name="Rectangle 3"/>
          <p:cNvSpPr>
            <a:spLocks noGrp="1" noChangeArrowheads="1"/>
          </p:cNvSpPr>
          <p:nvPr>
            <p:ph type="body" idx="1"/>
          </p:nvPr>
        </p:nvSpPr>
        <p:spPr>
          <a:xfrm>
            <a:off x="457200" y="1688123"/>
            <a:ext cx="8458200" cy="4788877"/>
          </a:xfrm>
          <a:ln>
            <a:noFill/>
          </a:ln>
        </p:spPr>
        <p:txBody>
          <a:bodyPr>
            <a:normAutofit/>
          </a:bodyPr>
          <a:lstStyle/>
          <a:p>
            <a:pPr eaLnBrk="1" hangingPunct="1">
              <a:lnSpc>
                <a:spcPct val="90000"/>
              </a:lnSpc>
              <a:buFont typeface="Wingdings" panose="05000000000000000000" pitchFamily="2" charset="2"/>
              <a:buNone/>
            </a:pPr>
            <a:r>
              <a:rPr lang="en-US" sz="2600" dirty="0" smtClean="0">
                <a:latin typeface="Garamond" charset="0"/>
                <a:ea typeface="Garamond" charset="0"/>
                <a:cs typeface="Garamond" charset="0"/>
              </a:rPr>
              <a:t>1.	No prior authorization</a:t>
            </a:r>
          </a:p>
          <a:p>
            <a:pPr lvl="2" eaLnBrk="1" hangingPunct="1">
              <a:lnSpc>
                <a:spcPct val="90000"/>
              </a:lnSpc>
            </a:pPr>
            <a:r>
              <a:rPr lang="en-US" sz="2600" dirty="0" smtClean="0">
                <a:latin typeface="Garamond" charset="0"/>
                <a:ea typeface="Garamond" charset="0"/>
                <a:cs typeface="Garamond" charset="0"/>
              </a:rPr>
              <a:t>Treatment 					§ 164.506(c)(1), (2)</a:t>
            </a:r>
          </a:p>
          <a:p>
            <a:pPr lvl="2" eaLnBrk="1" hangingPunct="1">
              <a:lnSpc>
                <a:spcPct val="90000"/>
              </a:lnSpc>
            </a:pPr>
            <a:r>
              <a:rPr lang="en-US" sz="2600" dirty="0" smtClean="0">
                <a:latin typeface="Garamond" charset="0"/>
                <a:ea typeface="Garamond" charset="0"/>
                <a:cs typeface="Garamond" charset="0"/>
              </a:rPr>
              <a:t>Payment						§ 164.506(c)(1), (3)</a:t>
            </a:r>
          </a:p>
          <a:p>
            <a:pPr lvl="2" eaLnBrk="1" hangingPunct="1">
              <a:lnSpc>
                <a:spcPct val="90000"/>
              </a:lnSpc>
            </a:pPr>
            <a:r>
              <a:rPr lang="en-US" sz="2600" dirty="0" smtClean="0">
                <a:latin typeface="Garamond" charset="0"/>
                <a:ea typeface="Garamond" charset="0"/>
                <a:cs typeface="Garamond" charset="0"/>
              </a:rPr>
              <a:t>Health care operations		§ 164.506(c)(1), (4)</a:t>
            </a:r>
          </a:p>
          <a:p>
            <a:pPr lvl="2" eaLnBrk="1" hangingPunct="1">
              <a:lnSpc>
                <a:spcPct val="90000"/>
              </a:lnSpc>
            </a:pPr>
            <a:r>
              <a:rPr lang="en-US" sz="2600" dirty="0" smtClean="0">
                <a:solidFill>
                  <a:srgbClr val="FF0000"/>
                </a:solidFill>
                <a:latin typeface="Garamond" charset="0"/>
                <a:ea typeface="Garamond" charset="0"/>
                <a:cs typeface="Garamond" charset="0"/>
              </a:rPr>
              <a:t>Public policy activities		§ 164.512(a)-(l)</a:t>
            </a:r>
          </a:p>
          <a:p>
            <a:pPr lvl="2" eaLnBrk="1" hangingPunct="1">
              <a:lnSpc>
                <a:spcPct val="90000"/>
              </a:lnSpc>
            </a:pPr>
            <a:endParaRPr lang="en-US" sz="2600" dirty="0" smtClean="0">
              <a:solidFill>
                <a:srgbClr val="FF9900"/>
              </a:solidFill>
              <a:latin typeface="Garamond" charset="0"/>
              <a:ea typeface="Garamond" charset="0"/>
              <a:cs typeface="Garamond" charset="0"/>
            </a:endParaRPr>
          </a:p>
          <a:p>
            <a:pPr>
              <a:lnSpc>
                <a:spcPct val="90000"/>
              </a:lnSpc>
              <a:buNone/>
            </a:pPr>
            <a:r>
              <a:rPr lang="en-US" sz="2600" dirty="0" smtClean="0">
                <a:latin typeface="Garamond" charset="0"/>
                <a:ea typeface="Garamond" charset="0"/>
                <a:cs typeface="Garamond" charset="0"/>
              </a:rPr>
              <a:t>2.	Prior (oral) agreement		</a:t>
            </a:r>
            <a:r>
              <a:rPr lang="en-US" sz="2600" dirty="0">
                <a:latin typeface="Garamond" charset="0"/>
                <a:ea typeface="Garamond" charset="0"/>
                <a:cs typeface="Garamond" charset="0"/>
              </a:rPr>
              <a:t>	</a:t>
            </a:r>
            <a:r>
              <a:rPr lang="en-US" sz="2600" dirty="0" smtClean="0">
                <a:latin typeface="Garamond" charset="0"/>
                <a:ea typeface="Garamond" charset="0"/>
                <a:cs typeface="Garamond" charset="0"/>
              </a:rPr>
              <a:t>	§ 164.510</a:t>
            </a:r>
          </a:p>
          <a:p>
            <a:pPr eaLnBrk="1" hangingPunct="1">
              <a:lnSpc>
                <a:spcPct val="90000"/>
              </a:lnSpc>
              <a:buFont typeface="Wingdings" panose="05000000000000000000" pitchFamily="2" charset="2"/>
              <a:buNone/>
            </a:pPr>
            <a:endParaRPr lang="en-US" sz="2600" dirty="0" smtClean="0">
              <a:latin typeface="Garamond" charset="0"/>
              <a:ea typeface="Garamond" charset="0"/>
              <a:cs typeface="Garamond" charset="0"/>
            </a:endParaRPr>
          </a:p>
          <a:p>
            <a:pPr eaLnBrk="1" hangingPunct="1">
              <a:lnSpc>
                <a:spcPct val="90000"/>
              </a:lnSpc>
              <a:buFont typeface="Wingdings" panose="05000000000000000000" pitchFamily="2" charset="2"/>
              <a:buNone/>
            </a:pPr>
            <a:r>
              <a:rPr lang="en-US" sz="2600" dirty="0" smtClean="0">
                <a:latin typeface="Garamond" charset="0"/>
                <a:ea typeface="Garamond" charset="0"/>
                <a:cs typeface="Garamond" charset="0"/>
              </a:rPr>
              <a:t>3.	Prior written authorization		§ 164.508</a:t>
            </a:r>
          </a:p>
        </p:txBody>
      </p:sp>
      <p:sp>
        <p:nvSpPr>
          <p:cNvPr id="7" name="Up Arrow 6"/>
          <p:cNvSpPr/>
          <p:nvPr/>
        </p:nvSpPr>
        <p:spPr>
          <a:xfrm rot="18432835">
            <a:off x="7529304" y="3420211"/>
            <a:ext cx="415853" cy="1229832"/>
          </a:xfrm>
          <a:prstGeom prst="up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Up Arrow 9"/>
          <p:cNvSpPr/>
          <p:nvPr/>
        </p:nvSpPr>
        <p:spPr>
          <a:xfrm rot="14937160">
            <a:off x="7484026" y="4550011"/>
            <a:ext cx="676720" cy="1240992"/>
          </a:xfrm>
          <a:prstGeom prst="upArrow">
            <a:avLst>
              <a:gd name="adj1" fmla="val 23804"/>
              <a:gd name="adj2" fmla="val 50000"/>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6985441" y="4241435"/>
            <a:ext cx="1701360" cy="699841"/>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Garamond" charset="0"/>
                <a:ea typeface="Garamond" charset="0"/>
                <a:cs typeface="Garamond" charset="0"/>
              </a:rPr>
              <a:t>Research</a:t>
            </a:r>
          </a:p>
        </p:txBody>
      </p:sp>
    </p:spTree>
    <p:extLst>
      <p:ext uri="{BB962C8B-B14F-4D97-AF65-F5344CB8AC3E}">
        <p14:creationId xmlns:p14="http://schemas.microsoft.com/office/powerpoint/2010/main" val="1542685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0" y="277813"/>
            <a:ext cx="9144000" cy="742095"/>
          </a:xfrm>
        </p:spPr>
        <p:txBody>
          <a:bodyPr>
            <a:noAutofit/>
          </a:bodyPr>
          <a:lstStyle/>
          <a:p>
            <a:pPr>
              <a:defRPr/>
            </a:pPr>
            <a:r>
              <a:rPr lang="en-US" altLang="en-US" sz="2600" dirty="0">
                <a:latin typeface="Garamond" charset="0"/>
                <a:ea typeface="Garamond" charset="0"/>
                <a:cs typeface="Garamond" charset="0"/>
              </a:rPr>
              <a:t>Four research-related exceptions to the authorization requirement</a:t>
            </a:r>
            <a:br>
              <a:rPr lang="en-US" altLang="en-US" sz="2600" dirty="0">
                <a:latin typeface="Garamond" charset="0"/>
                <a:ea typeface="Garamond" charset="0"/>
                <a:cs typeface="Garamond" charset="0"/>
              </a:rPr>
            </a:br>
            <a:r>
              <a:rPr lang="en-US" altLang="en-US" sz="2600" dirty="0">
                <a:latin typeface="Garamond" charset="0"/>
                <a:ea typeface="Garamond" charset="0"/>
                <a:cs typeface="Garamond" charset="0"/>
              </a:rPr>
              <a:t>45 C.F.R. §§ 164.512(i)(1), 164.514(e)(3)</a:t>
            </a:r>
          </a:p>
        </p:txBody>
      </p:sp>
      <p:sp>
        <p:nvSpPr>
          <p:cNvPr id="497667" name="Rectangle 3"/>
          <p:cNvSpPr>
            <a:spLocks noGrp="1" noChangeArrowheads="1"/>
          </p:cNvSpPr>
          <p:nvPr>
            <p:ph type="body" sz="half" idx="1"/>
          </p:nvPr>
        </p:nvSpPr>
        <p:spPr>
          <a:xfrm>
            <a:off x="334108" y="1688124"/>
            <a:ext cx="8809892" cy="4923692"/>
          </a:xfrm>
        </p:spPr>
        <p:txBody>
          <a:bodyPr>
            <a:normAutofit/>
          </a:bodyPr>
          <a:lstStyle/>
          <a:p>
            <a:pPr marL="0" indent="0">
              <a:buNone/>
              <a:defRPr/>
            </a:pPr>
            <a:r>
              <a:rPr lang="en-US" altLang="en-US" sz="2400" dirty="0" smtClean="0">
                <a:latin typeface="Garamond" charset="0"/>
                <a:ea typeface="Garamond" charset="0"/>
                <a:cs typeface="Garamond" charset="0"/>
              </a:rPr>
              <a:t>1</a:t>
            </a:r>
            <a:r>
              <a:rPr lang="en-US" altLang="en-US" sz="2400" dirty="0">
                <a:latin typeface="Garamond" charset="0"/>
                <a:ea typeface="Garamond" charset="0"/>
                <a:cs typeface="Garamond" charset="0"/>
              </a:rPr>
              <a:t>.  </a:t>
            </a:r>
            <a:r>
              <a:rPr lang="en-US" altLang="en-US" sz="2400" dirty="0" smtClean="0">
                <a:latin typeface="Garamond" charset="0"/>
                <a:ea typeface="Garamond" charset="0"/>
                <a:cs typeface="Garamond" charset="0"/>
              </a:rPr>
              <a:t>	Is </a:t>
            </a:r>
            <a:r>
              <a:rPr lang="en-US" altLang="en-US" sz="2400" dirty="0">
                <a:latin typeface="Garamond" charset="0"/>
                <a:ea typeface="Garamond" charset="0"/>
                <a:cs typeface="Garamond" charset="0"/>
              </a:rPr>
              <a:t>the research on decedents’ information?</a:t>
            </a:r>
          </a:p>
          <a:p>
            <a:pPr>
              <a:defRPr/>
            </a:pPr>
            <a:endParaRPr lang="en-US" altLang="en-US" sz="2400" dirty="0">
              <a:latin typeface="Garamond" charset="0"/>
              <a:ea typeface="Garamond" charset="0"/>
              <a:cs typeface="Garamond" charset="0"/>
            </a:endParaRPr>
          </a:p>
          <a:p>
            <a:pPr marL="0" indent="0">
              <a:buNone/>
              <a:defRPr/>
            </a:pPr>
            <a:r>
              <a:rPr lang="en-US" altLang="en-US" sz="2400" dirty="0">
                <a:latin typeface="Garamond" charset="0"/>
                <a:ea typeface="Garamond" charset="0"/>
                <a:cs typeface="Garamond" charset="0"/>
              </a:rPr>
              <a:t>2.  </a:t>
            </a:r>
            <a:r>
              <a:rPr lang="en-US" altLang="en-US" sz="2400" dirty="0" smtClean="0">
                <a:latin typeface="Garamond" charset="0"/>
                <a:ea typeface="Garamond" charset="0"/>
                <a:cs typeface="Garamond" charset="0"/>
              </a:rPr>
              <a:t>	Do </a:t>
            </a:r>
            <a:r>
              <a:rPr lang="en-US" altLang="en-US" sz="2400" dirty="0">
                <a:latin typeface="Garamond" charset="0"/>
                <a:ea typeface="Garamond" charset="0"/>
                <a:cs typeface="Garamond" charset="0"/>
              </a:rPr>
              <a:t>the researchers wish to review PHI to prepare a research </a:t>
            </a:r>
            <a:r>
              <a:rPr lang="en-US" altLang="en-US" sz="2400" dirty="0" smtClean="0">
                <a:latin typeface="Garamond" charset="0"/>
                <a:ea typeface="Garamond" charset="0"/>
                <a:cs typeface="Garamond" charset="0"/>
              </a:rPr>
              <a:t>	protocol</a:t>
            </a:r>
            <a:r>
              <a:rPr lang="en-US" altLang="en-US" sz="2400" dirty="0">
                <a:latin typeface="Garamond" charset="0"/>
                <a:ea typeface="Garamond" charset="0"/>
                <a:cs typeface="Garamond" charset="0"/>
              </a:rPr>
              <a:t>?</a:t>
            </a:r>
          </a:p>
          <a:p>
            <a:pPr>
              <a:defRPr/>
            </a:pPr>
            <a:endParaRPr lang="en-US" altLang="en-US" sz="2400" dirty="0">
              <a:latin typeface="Garamond" charset="0"/>
              <a:ea typeface="Garamond" charset="0"/>
              <a:cs typeface="Garamond" charset="0"/>
            </a:endParaRPr>
          </a:p>
          <a:p>
            <a:pPr marL="457200" indent="-457200">
              <a:buAutoNum type="arabicPeriod" startAt="3"/>
              <a:defRPr/>
            </a:pPr>
            <a:r>
              <a:rPr lang="en-US" altLang="en-US" sz="2400" dirty="0" smtClean="0">
                <a:latin typeface="Garamond" charset="0"/>
                <a:ea typeface="Garamond" charset="0"/>
                <a:cs typeface="Garamond" charset="0"/>
              </a:rPr>
              <a:t>Can </a:t>
            </a:r>
            <a:r>
              <a:rPr lang="en-US" altLang="en-US" sz="2400" dirty="0">
                <a:latin typeface="Garamond" charset="0"/>
                <a:ea typeface="Garamond" charset="0"/>
                <a:cs typeface="Garamond" charset="0"/>
              </a:rPr>
              <a:t>an IRB or privacy board approve a waiver of or alteration to the </a:t>
            </a:r>
            <a:r>
              <a:rPr lang="en-US" altLang="en-US" sz="2400" dirty="0" smtClean="0">
                <a:latin typeface="Garamond" charset="0"/>
                <a:ea typeface="Garamond" charset="0"/>
                <a:cs typeface="Garamond" charset="0"/>
              </a:rPr>
              <a:t>otherwise </a:t>
            </a:r>
            <a:r>
              <a:rPr lang="en-US" altLang="en-US" sz="2400" dirty="0">
                <a:latin typeface="Garamond" charset="0"/>
                <a:ea typeface="Garamond" charset="0"/>
                <a:cs typeface="Garamond" charset="0"/>
              </a:rPr>
              <a:t>required HIPAA </a:t>
            </a:r>
            <a:r>
              <a:rPr lang="en-US" altLang="en-US" sz="2400" dirty="0" smtClean="0">
                <a:latin typeface="Garamond" charset="0"/>
                <a:ea typeface="Garamond" charset="0"/>
                <a:cs typeface="Garamond" charset="0"/>
              </a:rPr>
              <a:t>authorization?</a:t>
            </a:r>
          </a:p>
          <a:p>
            <a:pPr marL="457200" indent="-457200">
              <a:buAutoNum type="arabicPeriod" startAt="3"/>
              <a:defRPr/>
            </a:pPr>
            <a:endParaRPr lang="en-US" altLang="en-US" sz="2400" dirty="0">
              <a:latin typeface="Garamond" charset="0"/>
              <a:ea typeface="Garamond" charset="0"/>
              <a:cs typeface="Garamond" charset="0"/>
            </a:endParaRPr>
          </a:p>
          <a:p>
            <a:pPr marL="457200" indent="-457200">
              <a:buAutoNum type="arabicPeriod" startAt="3"/>
              <a:defRPr/>
            </a:pPr>
            <a:r>
              <a:rPr lang="en-US" altLang="en-US" sz="2400" dirty="0" smtClean="0">
                <a:latin typeface="Garamond" charset="0"/>
                <a:ea typeface="Garamond" charset="0"/>
                <a:cs typeface="Garamond" charset="0"/>
              </a:rPr>
              <a:t>Do </a:t>
            </a:r>
            <a:r>
              <a:rPr lang="en-US" altLang="en-US" sz="2400" dirty="0">
                <a:latin typeface="Garamond" charset="0"/>
                <a:ea typeface="Garamond" charset="0"/>
                <a:cs typeface="Garamond" charset="0"/>
              </a:rPr>
              <a:t>the researchers need only a “limited data set” (LDS) of information and will they sign a “data use agreement” (DUA)?</a:t>
            </a:r>
          </a:p>
          <a:p>
            <a:pPr eaLnBrk="1" hangingPunct="1">
              <a:defRPr/>
            </a:pPr>
            <a:endParaRPr lang="en-US" altLang="en-US" sz="2000" dirty="0">
              <a:latin typeface="Garamond" charset="0"/>
              <a:ea typeface="Garamond" charset="0"/>
              <a:cs typeface="Garamond" charset="0"/>
            </a:endParaRPr>
          </a:p>
          <a:p>
            <a:pPr eaLnBrk="1" hangingPunct="1">
              <a:buFont typeface="Wingdings" charset="2"/>
              <a:buNone/>
              <a:defRPr/>
            </a:pPr>
            <a:endParaRPr lang="en-US" altLang="en-US" sz="2000" dirty="0">
              <a:latin typeface="Garamond" charset="0"/>
              <a:ea typeface="Garamond" charset="0"/>
              <a:cs typeface="Garamond" charset="0"/>
            </a:endParaRPr>
          </a:p>
          <a:p>
            <a:pPr eaLnBrk="1" hangingPunct="1">
              <a:buFont typeface="Wingdings" charset="2"/>
              <a:buNone/>
              <a:defRPr/>
            </a:pPr>
            <a:endParaRPr lang="en-US" altLang="en-US" sz="2000" dirty="0">
              <a:latin typeface="Garamond" charset="0"/>
              <a:ea typeface="Garamond" charset="0"/>
              <a:cs typeface="Garamond" charset="0"/>
            </a:endParaRPr>
          </a:p>
        </p:txBody>
      </p:sp>
    </p:spTree>
    <p:extLst>
      <p:ext uri="{BB962C8B-B14F-4D97-AF65-F5344CB8AC3E}">
        <p14:creationId xmlns:p14="http://schemas.microsoft.com/office/powerpoint/2010/main" val="191369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0" y="277813"/>
            <a:ext cx="9144000" cy="742095"/>
          </a:xfrm>
        </p:spPr>
        <p:txBody>
          <a:bodyPr>
            <a:noAutofit/>
          </a:bodyPr>
          <a:lstStyle/>
          <a:p>
            <a:pPr>
              <a:defRPr/>
            </a:pPr>
            <a:r>
              <a:rPr lang="en-US" altLang="en-US" sz="2600" dirty="0" smtClean="0">
                <a:latin typeface="Garamond" charset="0"/>
                <a:ea typeface="Garamond" charset="0"/>
                <a:cs typeface="Garamond" charset="0"/>
              </a:rPr>
              <a:t>HIPAA Regulated Research </a:t>
            </a:r>
            <a:r>
              <a:rPr lang="en-US" altLang="en-US" sz="2600" dirty="0">
                <a:latin typeface="Garamond" charset="0"/>
                <a:ea typeface="Garamond" charset="0"/>
                <a:cs typeface="Garamond" charset="0"/>
              </a:rPr>
              <a:t>and the Individual Rights</a:t>
            </a:r>
            <a:br>
              <a:rPr lang="en-US" altLang="en-US" sz="2600" dirty="0">
                <a:latin typeface="Garamond" charset="0"/>
                <a:ea typeface="Garamond" charset="0"/>
                <a:cs typeface="Garamond" charset="0"/>
              </a:rPr>
            </a:br>
            <a:r>
              <a:rPr lang="en-US" altLang="en-US" sz="2600" dirty="0">
                <a:latin typeface="Garamond" charset="0"/>
                <a:ea typeface="Garamond" charset="0"/>
                <a:cs typeface="Garamond" charset="0"/>
              </a:rPr>
              <a:t>45 C.F.R. §§ 164.520-.528</a:t>
            </a:r>
          </a:p>
        </p:txBody>
      </p:sp>
      <p:sp>
        <p:nvSpPr>
          <p:cNvPr id="497667" name="Rectangle 3"/>
          <p:cNvSpPr>
            <a:spLocks noGrp="1" noChangeArrowheads="1"/>
          </p:cNvSpPr>
          <p:nvPr>
            <p:ph type="body" sz="half" idx="1"/>
          </p:nvPr>
        </p:nvSpPr>
        <p:spPr>
          <a:xfrm>
            <a:off x="334108" y="1688124"/>
            <a:ext cx="8809892" cy="4923692"/>
          </a:xfrm>
        </p:spPr>
        <p:txBody>
          <a:bodyPr>
            <a:normAutofit/>
          </a:bodyPr>
          <a:lstStyle/>
          <a:p>
            <a:pPr>
              <a:defRPr/>
            </a:pPr>
            <a:r>
              <a:rPr lang="en-US" altLang="en-US" sz="2400" dirty="0" smtClean="0">
                <a:latin typeface="Garamond" charset="0"/>
                <a:ea typeface="Garamond" charset="0"/>
                <a:cs typeface="Garamond" charset="0"/>
              </a:rPr>
              <a:t>§ 164.520</a:t>
            </a:r>
            <a:r>
              <a:rPr lang="en-US" altLang="en-US" sz="2400" dirty="0">
                <a:latin typeface="Garamond" charset="0"/>
                <a:ea typeface="Garamond" charset="0"/>
                <a:cs typeface="Garamond" charset="0"/>
              </a:rPr>
              <a:t>:		The notice of privacy practices (NOPP)</a:t>
            </a:r>
            <a:r>
              <a:rPr lang="en-US" altLang="en-US" sz="2400" dirty="0">
                <a:solidFill>
                  <a:srgbClr val="FF0000"/>
                </a:solidFill>
                <a:latin typeface="Garamond" charset="0"/>
                <a:ea typeface="Garamond" charset="0"/>
                <a:cs typeface="Garamond" charset="0"/>
              </a:rPr>
              <a:t>*</a:t>
            </a:r>
          </a:p>
          <a:p>
            <a:pPr>
              <a:defRPr/>
            </a:pPr>
            <a:endParaRPr lang="en-US" altLang="en-US" sz="2400" dirty="0">
              <a:latin typeface="Garamond" charset="0"/>
              <a:ea typeface="Garamond" charset="0"/>
              <a:cs typeface="Garamond" charset="0"/>
            </a:endParaRPr>
          </a:p>
          <a:p>
            <a:pPr>
              <a:defRPr/>
            </a:pPr>
            <a:r>
              <a:rPr lang="en-US" altLang="en-US" sz="2400" dirty="0" smtClean="0">
                <a:latin typeface="Garamond" charset="0"/>
                <a:ea typeface="Garamond" charset="0"/>
                <a:cs typeface="Garamond" charset="0"/>
              </a:rPr>
              <a:t>§ 164.522</a:t>
            </a:r>
            <a:r>
              <a:rPr lang="en-US" altLang="en-US" sz="2400" dirty="0">
                <a:latin typeface="Garamond" charset="0"/>
                <a:ea typeface="Garamond" charset="0"/>
                <a:cs typeface="Garamond" charset="0"/>
              </a:rPr>
              <a:t>:		The right to request restrictions</a:t>
            </a:r>
          </a:p>
          <a:p>
            <a:pPr>
              <a:defRPr/>
            </a:pPr>
            <a:endParaRPr lang="en-US" altLang="en-US" sz="2400" dirty="0">
              <a:latin typeface="Garamond" charset="0"/>
              <a:ea typeface="Garamond" charset="0"/>
              <a:cs typeface="Garamond" charset="0"/>
            </a:endParaRPr>
          </a:p>
          <a:p>
            <a:pPr>
              <a:defRPr/>
            </a:pPr>
            <a:r>
              <a:rPr lang="en-US" altLang="en-US" sz="2400" dirty="0" smtClean="0">
                <a:latin typeface="Garamond" charset="0"/>
                <a:ea typeface="Garamond" charset="0"/>
                <a:cs typeface="Garamond" charset="0"/>
              </a:rPr>
              <a:t>§ 164.524</a:t>
            </a:r>
            <a:r>
              <a:rPr lang="en-US" altLang="en-US" sz="2400" dirty="0">
                <a:latin typeface="Garamond" charset="0"/>
                <a:ea typeface="Garamond" charset="0"/>
                <a:cs typeface="Garamond" charset="0"/>
              </a:rPr>
              <a:t>:		The right of access to PHI</a:t>
            </a:r>
            <a:r>
              <a:rPr lang="en-US" altLang="en-US" sz="2400" dirty="0">
                <a:solidFill>
                  <a:srgbClr val="FF0000"/>
                </a:solidFill>
                <a:latin typeface="Garamond" charset="0"/>
                <a:ea typeface="Garamond" charset="0"/>
                <a:cs typeface="Garamond" charset="0"/>
              </a:rPr>
              <a:t>*</a:t>
            </a:r>
          </a:p>
          <a:p>
            <a:pPr>
              <a:defRPr/>
            </a:pPr>
            <a:endParaRPr lang="en-US" altLang="en-US" sz="2400" dirty="0">
              <a:latin typeface="Garamond" charset="0"/>
              <a:ea typeface="Garamond" charset="0"/>
              <a:cs typeface="Garamond" charset="0"/>
            </a:endParaRPr>
          </a:p>
          <a:p>
            <a:pPr>
              <a:defRPr/>
            </a:pPr>
            <a:r>
              <a:rPr lang="en-US" altLang="en-US" sz="2400" dirty="0" smtClean="0">
                <a:latin typeface="Garamond" charset="0"/>
                <a:ea typeface="Garamond" charset="0"/>
                <a:cs typeface="Garamond" charset="0"/>
              </a:rPr>
              <a:t>§ 164.526</a:t>
            </a:r>
            <a:r>
              <a:rPr lang="en-US" altLang="en-US" sz="2400" dirty="0">
                <a:latin typeface="Garamond" charset="0"/>
                <a:ea typeface="Garamond" charset="0"/>
                <a:cs typeface="Garamond" charset="0"/>
              </a:rPr>
              <a:t>:		The right to request amendment of PHI</a:t>
            </a:r>
          </a:p>
          <a:p>
            <a:pPr>
              <a:defRPr/>
            </a:pPr>
            <a:endParaRPr lang="en-US" altLang="en-US" sz="2400" dirty="0">
              <a:latin typeface="Garamond" charset="0"/>
              <a:ea typeface="Garamond" charset="0"/>
              <a:cs typeface="Garamond" charset="0"/>
            </a:endParaRPr>
          </a:p>
          <a:p>
            <a:pPr>
              <a:defRPr/>
            </a:pPr>
            <a:r>
              <a:rPr lang="en-US" altLang="en-US" sz="2400" dirty="0" smtClean="0">
                <a:latin typeface="Garamond" charset="0"/>
                <a:ea typeface="Garamond" charset="0"/>
                <a:cs typeface="Garamond" charset="0"/>
              </a:rPr>
              <a:t>§ 164.528</a:t>
            </a:r>
            <a:r>
              <a:rPr lang="en-US" altLang="en-US" sz="2400" dirty="0">
                <a:latin typeface="Garamond" charset="0"/>
                <a:ea typeface="Garamond" charset="0"/>
                <a:cs typeface="Garamond" charset="0"/>
              </a:rPr>
              <a:t>:		The right to an accounting of disclosures</a:t>
            </a:r>
            <a:r>
              <a:rPr lang="en-US" altLang="en-US" sz="2400" dirty="0">
                <a:solidFill>
                  <a:srgbClr val="FF0000"/>
                </a:solidFill>
                <a:latin typeface="Garamond" charset="0"/>
                <a:ea typeface="Garamond" charset="0"/>
                <a:cs typeface="Garamond" charset="0"/>
              </a:rPr>
              <a:t>*</a:t>
            </a:r>
          </a:p>
          <a:p>
            <a:pPr>
              <a:defRPr/>
            </a:pPr>
            <a:endParaRPr lang="en-US" altLang="en-US" sz="2000" dirty="0">
              <a:latin typeface="Garamond" charset="0"/>
              <a:ea typeface="Garamond" charset="0"/>
              <a:cs typeface="Garamond" charset="0"/>
            </a:endParaRPr>
          </a:p>
          <a:p>
            <a:pPr eaLnBrk="1" hangingPunct="1">
              <a:buFont typeface="Wingdings" charset="2"/>
              <a:buNone/>
              <a:defRPr/>
            </a:pPr>
            <a:endParaRPr lang="en-US" altLang="en-US" sz="2000" dirty="0">
              <a:latin typeface="Garamond" charset="0"/>
              <a:ea typeface="Garamond" charset="0"/>
              <a:cs typeface="Garamond" charset="0"/>
            </a:endParaRPr>
          </a:p>
          <a:p>
            <a:pPr eaLnBrk="1" hangingPunct="1">
              <a:buFont typeface="Wingdings" charset="2"/>
              <a:buNone/>
              <a:defRPr/>
            </a:pPr>
            <a:endParaRPr lang="en-US" altLang="en-US" sz="2000" dirty="0">
              <a:latin typeface="Garamond" charset="0"/>
              <a:ea typeface="Garamond" charset="0"/>
              <a:cs typeface="Garamond" charset="0"/>
            </a:endParaRPr>
          </a:p>
        </p:txBody>
      </p:sp>
    </p:spTree>
    <p:extLst>
      <p:ext uri="{BB962C8B-B14F-4D97-AF65-F5344CB8AC3E}">
        <p14:creationId xmlns:p14="http://schemas.microsoft.com/office/powerpoint/2010/main" val="168622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76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76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81" y="520823"/>
            <a:ext cx="7912100" cy="304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999" y="1494692"/>
            <a:ext cx="3105638" cy="5166946"/>
          </a:xfrm>
          <a:prstGeom prst="rect">
            <a:avLst/>
          </a:prstGeom>
        </p:spPr>
      </p:pic>
    </p:spTree>
    <p:extLst>
      <p:ext uri="{BB962C8B-B14F-4D97-AF65-F5344CB8AC3E}">
        <p14:creationId xmlns:p14="http://schemas.microsoft.com/office/powerpoint/2010/main" val="731271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8024"/>
          </a:xfrm>
        </p:spPr>
        <p:txBody>
          <a:bodyPr>
            <a:normAutofit fontScale="90000"/>
          </a:bodyPr>
          <a:lstStyle/>
          <a:p>
            <a:r>
              <a:rPr lang="en-US" sz="3200" dirty="0" smtClean="0">
                <a:latin typeface="Garamond" charset="0"/>
                <a:ea typeface="Garamond" charset="0"/>
                <a:cs typeface="Garamond" charset="0"/>
              </a:rPr>
              <a:t>Notice of Privacy Practices</a:t>
            </a:r>
            <a:br>
              <a:rPr lang="en-US" sz="3200" dirty="0" smtClean="0">
                <a:latin typeface="Garamond" charset="0"/>
                <a:ea typeface="Garamond" charset="0"/>
                <a:cs typeface="Garamond" charset="0"/>
              </a:rPr>
            </a:br>
            <a:r>
              <a:rPr lang="en-US" sz="3200" dirty="0" smtClean="0">
                <a:latin typeface="Garamond" charset="0"/>
                <a:ea typeface="Garamond" charset="0"/>
                <a:cs typeface="Garamond" charset="0"/>
              </a:rPr>
              <a:t>45 C.F.R. </a:t>
            </a:r>
            <a:r>
              <a:rPr lang="en-US" altLang="en-US" sz="3200" dirty="0" smtClean="0">
                <a:latin typeface="Garamond" charset="0"/>
                <a:ea typeface="Garamond" charset="0"/>
                <a:cs typeface="Garamond" charset="0"/>
              </a:rPr>
              <a:t>§ </a:t>
            </a:r>
            <a:r>
              <a:rPr lang="en-US" sz="3200" dirty="0" smtClean="0">
                <a:latin typeface="Garamond" charset="0"/>
                <a:ea typeface="Garamond" charset="0"/>
                <a:cs typeface="Garamond" charset="0"/>
              </a:rPr>
              <a:t>164.520</a:t>
            </a:r>
            <a:endParaRPr lang="en-US" sz="3200" dirty="0">
              <a:latin typeface="Garamond" charset="0"/>
              <a:ea typeface="Garamond" charset="0"/>
              <a:cs typeface="Garamon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1964" y="1529861"/>
            <a:ext cx="6720071" cy="4525963"/>
          </a:xfrm>
        </p:spPr>
      </p:pic>
    </p:spTree>
    <p:extLst>
      <p:ext uri="{BB962C8B-B14F-4D97-AF65-F5344CB8AC3E}">
        <p14:creationId xmlns:p14="http://schemas.microsoft.com/office/powerpoint/2010/main" val="37162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92516"/>
          </a:xfrm>
        </p:spPr>
        <p:txBody>
          <a:bodyPr>
            <a:noAutofit/>
          </a:bodyPr>
          <a:lstStyle/>
          <a:p>
            <a:r>
              <a:rPr lang="en-US" sz="2800" dirty="0" smtClean="0">
                <a:latin typeface="Garamond" charset="0"/>
                <a:ea typeface="Garamond" charset="0"/>
                <a:cs typeface="Garamond" charset="0"/>
              </a:rPr>
              <a:t>HIPAA-Regulated Research and the </a:t>
            </a:r>
            <a:br>
              <a:rPr lang="en-US" sz="2800" dirty="0" smtClean="0">
                <a:latin typeface="Garamond" charset="0"/>
                <a:ea typeface="Garamond" charset="0"/>
                <a:cs typeface="Garamond" charset="0"/>
              </a:rPr>
            </a:br>
            <a:r>
              <a:rPr lang="en-US" sz="2800" dirty="0" smtClean="0">
                <a:latin typeface="Garamond" charset="0"/>
                <a:ea typeface="Garamond" charset="0"/>
                <a:cs typeface="Garamond" charset="0"/>
              </a:rPr>
              <a:t>Administrative Requirements</a:t>
            </a:r>
            <a:endParaRPr lang="en-US" sz="2800" dirty="0">
              <a:latin typeface="Garamond" charset="0"/>
              <a:ea typeface="Garamond" charset="0"/>
              <a:cs typeface="Garamond"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a:latin typeface="Garamond" charset="0"/>
                <a:ea typeface="Garamond" charset="0"/>
                <a:cs typeface="Garamond" charset="0"/>
              </a:rPr>
              <a:t>(a)		Personnel designations</a:t>
            </a:r>
          </a:p>
          <a:p>
            <a:pPr marL="0" indent="0">
              <a:buNone/>
            </a:pPr>
            <a:r>
              <a:rPr lang="en-US" dirty="0" smtClean="0">
                <a:latin typeface="Garamond" charset="0"/>
                <a:ea typeface="Garamond" charset="0"/>
                <a:cs typeface="Garamond" charset="0"/>
              </a:rPr>
              <a:t>(b) 	Training</a:t>
            </a:r>
            <a:endParaRPr lang="en-US" dirty="0">
              <a:latin typeface="Garamond" charset="0"/>
              <a:ea typeface="Garamond" charset="0"/>
              <a:cs typeface="Garamond" charset="0"/>
            </a:endParaRPr>
          </a:p>
          <a:p>
            <a:pPr marL="0" indent="0">
              <a:buNone/>
            </a:pPr>
            <a:r>
              <a:rPr lang="en-US" dirty="0" smtClean="0">
                <a:latin typeface="Garamond" charset="0"/>
                <a:ea typeface="Garamond" charset="0"/>
                <a:cs typeface="Garamond" charset="0"/>
              </a:rPr>
              <a:t>(c)		Safeguards</a:t>
            </a:r>
            <a:endParaRPr lang="en-US" dirty="0">
              <a:latin typeface="Garamond" charset="0"/>
              <a:ea typeface="Garamond" charset="0"/>
              <a:cs typeface="Garamond" charset="0"/>
            </a:endParaRPr>
          </a:p>
          <a:p>
            <a:pPr marL="0" indent="0">
              <a:buNone/>
            </a:pPr>
            <a:r>
              <a:rPr lang="en-US" dirty="0">
                <a:latin typeface="Garamond" charset="0"/>
                <a:ea typeface="Garamond" charset="0"/>
                <a:cs typeface="Garamond" charset="0"/>
              </a:rPr>
              <a:t>(d) 	Complaints</a:t>
            </a:r>
          </a:p>
          <a:p>
            <a:pPr marL="0" indent="0">
              <a:buNone/>
            </a:pPr>
            <a:r>
              <a:rPr lang="en-US" dirty="0">
                <a:latin typeface="Garamond" charset="0"/>
                <a:ea typeface="Garamond" charset="0"/>
                <a:cs typeface="Garamond" charset="0"/>
              </a:rPr>
              <a:t>(e) 	</a:t>
            </a:r>
            <a:r>
              <a:rPr lang="en-US" dirty="0" smtClean="0">
                <a:latin typeface="Garamond" charset="0"/>
                <a:ea typeface="Garamond" charset="0"/>
                <a:cs typeface="Garamond" charset="0"/>
              </a:rPr>
              <a:t>	Sanctions</a:t>
            </a:r>
            <a:endParaRPr lang="en-US" dirty="0">
              <a:latin typeface="Garamond" charset="0"/>
              <a:ea typeface="Garamond" charset="0"/>
              <a:cs typeface="Garamond" charset="0"/>
            </a:endParaRPr>
          </a:p>
          <a:p>
            <a:pPr marL="0" indent="0">
              <a:buNone/>
            </a:pPr>
            <a:r>
              <a:rPr lang="en-US" dirty="0">
                <a:latin typeface="Garamond" charset="0"/>
                <a:ea typeface="Garamond" charset="0"/>
                <a:cs typeface="Garamond" charset="0"/>
              </a:rPr>
              <a:t>(f) 	</a:t>
            </a:r>
            <a:r>
              <a:rPr lang="en-US" dirty="0" smtClean="0">
                <a:latin typeface="Garamond" charset="0"/>
                <a:ea typeface="Garamond" charset="0"/>
                <a:cs typeface="Garamond" charset="0"/>
              </a:rPr>
              <a:t>	Mitigation</a:t>
            </a:r>
            <a:endParaRPr lang="en-US" dirty="0">
              <a:latin typeface="Garamond" charset="0"/>
              <a:ea typeface="Garamond" charset="0"/>
              <a:cs typeface="Garamond" charset="0"/>
            </a:endParaRPr>
          </a:p>
          <a:p>
            <a:pPr marL="0" indent="0">
              <a:buNone/>
            </a:pPr>
            <a:r>
              <a:rPr lang="en-US" dirty="0">
                <a:latin typeface="Garamond" charset="0"/>
                <a:ea typeface="Garamond" charset="0"/>
                <a:cs typeface="Garamond" charset="0"/>
              </a:rPr>
              <a:t>(g) 	</a:t>
            </a:r>
            <a:r>
              <a:rPr lang="en-US" dirty="0" smtClean="0">
                <a:latin typeface="Garamond" charset="0"/>
                <a:ea typeface="Garamond" charset="0"/>
                <a:cs typeface="Garamond" charset="0"/>
              </a:rPr>
              <a:t>	Refraining </a:t>
            </a:r>
            <a:r>
              <a:rPr lang="en-US" dirty="0">
                <a:latin typeface="Garamond" charset="0"/>
                <a:ea typeface="Garamond" charset="0"/>
                <a:cs typeface="Garamond" charset="0"/>
              </a:rPr>
              <a:t>from intimidating or retaliatory acts</a:t>
            </a:r>
          </a:p>
          <a:p>
            <a:pPr marL="0" indent="0">
              <a:buNone/>
            </a:pPr>
            <a:r>
              <a:rPr lang="en-US" dirty="0">
                <a:latin typeface="Garamond" charset="0"/>
                <a:ea typeface="Garamond" charset="0"/>
                <a:cs typeface="Garamond" charset="0"/>
              </a:rPr>
              <a:t>(h) 	Waiver of rights</a:t>
            </a:r>
          </a:p>
          <a:p>
            <a:pPr marL="0" indent="0">
              <a:buNone/>
            </a:pPr>
            <a:r>
              <a:rPr lang="en-US" dirty="0">
                <a:latin typeface="Garamond" charset="0"/>
                <a:ea typeface="Garamond" charset="0"/>
                <a:cs typeface="Garamond" charset="0"/>
              </a:rPr>
              <a:t>(i) 		Policies and procedures</a:t>
            </a:r>
          </a:p>
          <a:p>
            <a:pPr marL="0" indent="0">
              <a:buNone/>
            </a:pPr>
            <a:r>
              <a:rPr lang="en-US" dirty="0">
                <a:latin typeface="Garamond" charset="0"/>
                <a:ea typeface="Garamond" charset="0"/>
                <a:cs typeface="Garamond" charset="0"/>
              </a:rPr>
              <a:t>(j) 		</a:t>
            </a:r>
            <a:r>
              <a:rPr lang="en-US" dirty="0" smtClean="0">
                <a:latin typeface="Garamond" charset="0"/>
                <a:ea typeface="Garamond" charset="0"/>
                <a:cs typeface="Garamond" charset="0"/>
              </a:rPr>
              <a:t>Documentation</a:t>
            </a:r>
            <a:endParaRPr lang="en-US" dirty="0">
              <a:latin typeface="Garamond" charset="0"/>
              <a:ea typeface="Garamond" charset="0"/>
              <a:cs typeface="Garamond" charset="0"/>
            </a:endParaRPr>
          </a:p>
        </p:txBody>
      </p:sp>
    </p:spTree>
    <p:extLst>
      <p:ext uri="{BB962C8B-B14F-4D97-AF65-F5344CB8AC3E}">
        <p14:creationId xmlns:p14="http://schemas.microsoft.com/office/powerpoint/2010/main" val="804468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92516"/>
          </a:xfrm>
        </p:spPr>
        <p:txBody>
          <a:bodyPr>
            <a:noAutofit/>
          </a:bodyPr>
          <a:lstStyle/>
          <a:p>
            <a:r>
              <a:rPr lang="en-US" sz="3200" dirty="0" smtClean="0">
                <a:latin typeface="Garamond" charset="0"/>
                <a:ea typeface="Garamond" charset="0"/>
                <a:cs typeface="Garamond" charset="0"/>
              </a:rPr>
              <a:t>Research institute settles with HHS for $3.9M</a:t>
            </a:r>
            <a:br>
              <a:rPr lang="en-US" sz="3200" dirty="0" smtClean="0">
                <a:latin typeface="Garamond" charset="0"/>
                <a:ea typeface="Garamond" charset="0"/>
                <a:cs typeface="Garamond" charset="0"/>
              </a:rPr>
            </a:br>
            <a:r>
              <a:rPr lang="en-US" sz="3200" dirty="0" smtClean="0">
                <a:latin typeface="Garamond" charset="0"/>
                <a:ea typeface="Garamond" charset="0"/>
                <a:cs typeface="Garamond" charset="0"/>
              </a:rPr>
              <a:t>(March 2016)</a:t>
            </a:r>
            <a:endParaRPr lang="en-US" sz="3200" dirty="0">
              <a:latin typeface="Garamond" charset="0"/>
              <a:ea typeface="Garamond" charset="0"/>
              <a:cs typeface="Garamond"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946" y="1846385"/>
            <a:ext cx="7192108" cy="3481753"/>
          </a:xfrm>
          <a:prstGeom prst="rect">
            <a:avLst/>
          </a:prstGeom>
        </p:spPr>
      </p:pic>
      <p:sp>
        <p:nvSpPr>
          <p:cNvPr id="7" name="Rectangle 6"/>
          <p:cNvSpPr/>
          <p:nvPr/>
        </p:nvSpPr>
        <p:spPr>
          <a:xfrm>
            <a:off x="975946" y="1969477"/>
            <a:ext cx="7025054" cy="1354015"/>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247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457200" y="277813"/>
            <a:ext cx="8229600" cy="742095"/>
          </a:xfrm>
        </p:spPr>
        <p:txBody>
          <a:bodyPr>
            <a:noAutofit/>
          </a:bodyPr>
          <a:lstStyle/>
          <a:p>
            <a:pPr>
              <a:defRPr/>
            </a:pPr>
            <a:r>
              <a:rPr lang="en-US" altLang="en-US" sz="3200" dirty="0" smtClean="0">
                <a:latin typeface="Garamond" charset="0"/>
                <a:ea typeface="Garamond" charset="0"/>
                <a:cs typeface="Garamond" charset="0"/>
              </a:rPr>
              <a:t>Application of the HIPAA Privacy Rule</a:t>
            </a:r>
            <a:br>
              <a:rPr lang="en-US" altLang="en-US" sz="3200" dirty="0" smtClean="0">
                <a:latin typeface="Garamond" charset="0"/>
                <a:ea typeface="Garamond" charset="0"/>
                <a:cs typeface="Garamond" charset="0"/>
              </a:rPr>
            </a:br>
            <a:r>
              <a:rPr lang="mr-IN" altLang="en-US" sz="3200" dirty="0">
                <a:latin typeface="Garamond" charset="0"/>
                <a:ea typeface="Garamond" charset="0"/>
                <a:cs typeface="Garamond" charset="0"/>
              </a:rPr>
              <a:t>45 C.F.R. </a:t>
            </a:r>
            <a:r>
              <a:rPr lang="mr-IN" altLang="en-US" sz="3200" dirty="0" smtClean="0">
                <a:latin typeface="Garamond" charset="0"/>
                <a:ea typeface="Garamond" charset="0"/>
                <a:cs typeface="Garamond" charset="0"/>
              </a:rPr>
              <a:t>§</a:t>
            </a:r>
            <a:r>
              <a:rPr lang="en-US" altLang="en-US" sz="3200" dirty="0" smtClean="0">
                <a:latin typeface="Garamond" charset="0"/>
                <a:ea typeface="Garamond" charset="0"/>
                <a:cs typeface="Garamond" charset="0"/>
              </a:rPr>
              <a:t> </a:t>
            </a:r>
            <a:r>
              <a:rPr lang="mr-IN" altLang="en-US" sz="3200" dirty="0" smtClean="0">
                <a:latin typeface="Garamond" charset="0"/>
                <a:ea typeface="Garamond" charset="0"/>
                <a:cs typeface="Garamond" charset="0"/>
              </a:rPr>
              <a:t>16</a:t>
            </a:r>
            <a:r>
              <a:rPr lang="en-US" altLang="en-US" sz="3200" dirty="0" smtClean="0">
                <a:latin typeface="Garamond" charset="0"/>
                <a:ea typeface="Garamond" charset="0"/>
                <a:cs typeface="Garamond" charset="0"/>
              </a:rPr>
              <a:t>4.500(a), (c)</a:t>
            </a:r>
            <a:endParaRPr lang="en-US" altLang="en-US" sz="3200" dirty="0">
              <a:latin typeface="Garamond" charset="0"/>
              <a:ea typeface="Garamond" charset="0"/>
              <a:cs typeface="Garamond" charset="0"/>
            </a:endParaRPr>
          </a:p>
        </p:txBody>
      </p:sp>
      <p:sp>
        <p:nvSpPr>
          <p:cNvPr id="497667" name="Rectangle 3"/>
          <p:cNvSpPr>
            <a:spLocks noGrp="1" noChangeArrowheads="1"/>
          </p:cNvSpPr>
          <p:nvPr>
            <p:ph type="body" sz="half" idx="1"/>
          </p:nvPr>
        </p:nvSpPr>
        <p:spPr>
          <a:xfrm>
            <a:off x="773722" y="2092569"/>
            <a:ext cx="7578969" cy="4033594"/>
          </a:xfrm>
        </p:spPr>
        <p:txBody>
          <a:bodyPr>
            <a:normAutofit/>
          </a:bodyPr>
          <a:lstStyle/>
          <a:p>
            <a:pPr eaLnBrk="1" hangingPunct="1">
              <a:defRPr/>
            </a:pPr>
            <a:r>
              <a:rPr lang="en-US" altLang="en-US" dirty="0" smtClean="0">
                <a:latin typeface="Garamond" charset="0"/>
                <a:ea typeface="Garamond" charset="0"/>
                <a:cs typeface="Garamond" charset="0"/>
              </a:rPr>
              <a:t>Covered entities</a:t>
            </a:r>
          </a:p>
          <a:p>
            <a:pPr eaLnBrk="1" hangingPunct="1">
              <a:defRPr/>
            </a:pPr>
            <a:endParaRPr lang="en-US" altLang="en-US" dirty="0">
              <a:latin typeface="Garamond" charset="0"/>
              <a:ea typeface="Garamond" charset="0"/>
              <a:cs typeface="Garamond" charset="0"/>
            </a:endParaRPr>
          </a:p>
          <a:p>
            <a:pPr eaLnBrk="1" hangingPunct="1">
              <a:defRPr/>
            </a:pPr>
            <a:r>
              <a:rPr lang="en-US" altLang="en-US" dirty="0" smtClean="0">
                <a:latin typeface="Garamond" charset="0"/>
                <a:ea typeface="Garamond" charset="0"/>
                <a:cs typeface="Garamond" charset="0"/>
              </a:rPr>
              <a:t>Business associates</a:t>
            </a:r>
          </a:p>
          <a:p>
            <a:pPr eaLnBrk="1" hangingPunct="1">
              <a:defRPr/>
            </a:pPr>
            <a:endParaRPr lang="en-US" altLang="en-US" dirty="0">
              <a:latin typeface="Garamond" charset="0"/>
              <a:ea typeface="Garamond" charset="0"/>
              <a:cs typeface="Garamond" charset="0"/>
            </a:endParaRPr>
          </a:p>
          <a:p>
            <a:pPr eaLnBrk="1" hangingPunct="1">
              <a:buFont typeface="Wingdings" charset="2"/>
              <a:buNone/>
              <a:defRPr/>
            </a:pPr>
            <a:endParaRPr lang="en-US" altLang="en-US" sz="2000" dirty="0">
              <a:latin typeface="Garamond" charset="0"/>
              <a:ea typeface="Garamond" charset="0"/>
              <a:cs typeface="Garamond" charset="0"/>
            </a:endParaRPr>
          </a:p>
          <a:p>
            <a:pPr eaLnBrk="1" hangingPunct="1">
              <a:buFont typeface="Wingdings" charset="2"/>
              <a:buNone/>
              <a:defRPr/>
            </a:pPr>
            <a:endParaRPr lang="en-US" altLang="en-US" sz="2000" dirty="0">
              <a:latin typeface="Garamond" charset="0"/>
              <a:ea typeface="Garamond" charset="0"/>
              <a:cs typeface="Garamond" charset="0"/>
            </a:endParaRPr>
          </a:p>
        </p:txBody>
      </p:sp>
    </p:spTree>
    <p:extLst>
      <p:ext uri="{BB962C8B-B14F-4D97-AF65-F5344CB8AC3E}">
        <p14:creationId xmlns:p14="http://schemas.microsoft.com/office/powerpoint/2010/main" val="1060080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5270"/>
          </a:xfrm>
        </p:spPr>
        <p:txBody>
          <a:bodyPr>
            <a:normAutofit fontScale="90000"/>
          </a:bodyPr>
          <a:lstStyle/>
          <a:p>
            <a:r>
              <a:rPr lang="en-US" sz="3600" smtClean="0">
                <a:latin typeface="Garamond" charset="0"/>
                <a:ea typeface="Garamond" charset="0"/>
                <a:cs typeface="Garamond" charset="0"/>
              </a:rPr>
              <a:t>Mobile App Breach Notification</a:t>
            </a:r>
            <a:br>
              <a:rPr lang="en-US" sz="3600" smtClean="0">
                <a:latin typeface="Garamond" charset="0"/>
                <a:ea typeface="Garamond" charset="0"/>
                <a:cs typeface="Garamond" charset="0"/>
              </a:rPr>
            </a:br>
            <a:r>
              <a:rPr lang="en-US" sz="3600" smtClean="0">
                <a:latin typeface="Garamond" charset="0"/>
                <a:ea typeface="Garamond" charset="0"/>
                <a:cs typeface="Garamond" charset="0"/>
              </a:rPr>
              <a:t>(Mar</a:t>
            </a:r>
            <a:r>
              <a:rPr lang="en-US" sz="3600" dirty="0" smtClean="0">
                <a:latin typeface="Garamond" charset="0"/>
                <a:ea typeface="Garamond" charset="0"/>
                <a:cs typeface="Garamond" charset="0"/>
              </a:rPr>
              <a:t>. 30, 2018)</a:t>
            </a:r>
            <a:endParaRPr lang="en-US" sz="3600" dirty="0">
              <a:latin typeface="Garamond" charset="0"/>
              <a:ea typeface="Garamond" charset="0"/>
              <a:cs typeface="Garamond"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47446"/>
            <a:ext cx="6510205" cy="452596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907" y="1748693"/>
            <a:ext cx="2882900" cy="1308100"/>
          </a:xfrm>
          <a:prstGeom prst="rect">
            <a:avLst/>
          </a:prstGeom>
        </p:spPr>
      </p:pic>
    </p:spTree>
    <p:extLst>
      <p:ext uri="{BB962C8B-B14F-4D97-AF65-F5344CB8AC3E}">
        <p14:creationId xmlns:p14="http://schemas.microsoft.com/office/powerpoint/2010/main" val="1106595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900" y="2030962"/>
            <a:ext cx="6934200" cy="3136900"/>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50" y="397608"/>
            <a:ext cx="3619500" cy="622300"/>
          </a:xfrm>
          <a:prstGeom prst="rect">
            <a:avLst/>
          </a:prstGeom>
        </p:spPr>
      </p:pic>
    </p:spTree>
    <p:extLst>
      <p:ext uri="{BB962C8B-B14F-4D97-AF65-F5344CB8AC3E}">
        <p14:creationId xmlns:p14="http://schemas.microsoft.com/office/powerpoint/2010/main" val="1997775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369"/>
            <a:ext cx="8229600" cy="457200"/>
          </a:xfrm>
        </p:spPr>
        <p:txBody>
          <a:bodyPr>
            <a:normAutofit fontScale="90000"/>
          </a:bodyPr>
          <a:lstStyle/>
          <a:p>
            <a:r>
              <a:rPr lang="en-US" sz="3200" dirty="0" smtClean="0">
                <a:latin typeface="Garamond" charset="0"/>
                <a:ea typeface="Garamond" charset="0"/>
                <a:cs typeface="Garamond" charset="0"/>
              </a:rPr>
              <a:t>Federal, state, and international best practices</a:t>
            </a:r>
            <a:endParaRPr lang="en-US" sz="3200" dirty="0">
              <a:latin typeface="Garamond" charset="0"/>
              <a:ea typeface="Garamond" charset="0"/>
              <a:cs typeface="Garamond" charset="0"/>
            </a:endParaRPr>
          </a:p>
        </p:txBody>
      </p:sp>
      <p:sp>
        <p:nvSpPr>
          <p:cNvPr id="3" name="Content Placeholder 2"/>
          <p:cNvSpPr>
            <a:spLocks noGrp="1"/>
          </p:cNvSpPr>
          <p:nvPr>
            <p:ph idx="1"/>
          </p:nvPr>
        </p:nvSpPr>
        <p:spPr>
          <a:xfrm>
            <a:off x="457200" y="1459524"/>
            <a:ext cx="8229600" cy="4666640"/>
          </a:xfrm>
        </p:spPr>
        <p:txBody>
          <a:bodyPr>
            <a:noAutofit/>
          </a:bodyPr>
          <a:lstStyle/>
          <a:p>
            <a:pPr>
              <a:spcBef>
                <a:spcPts val="0"/>
              </a:spcBef>
            </a:pPr>
            <a:r>
              <a:rPr lang="en-US" sz="2800" dirty="0" smtClean="0">
                <a:latin typeface="Garamond" charset="0"/>
                <a:ea typeface="Garamond" charset="0"/>
                <a:cs typeface="Garamond" charset="0"/>
              </a:rPr>
              <a:t>Carefully written notice of privacy practices</a:t>
            </a:r>
          </a:p>
          <a:p>
            <a:pPr marL="0" indent="0">
              <a:spcBef>
                <a:spcPts val="0"/>
              </a:spcBef>
              <a:buNone/>
            </a:pPr>
            <a:endParaRPr lang="en-US" sz="2800" dirty="0" smtClean="0">
              <a:latin typeface="Garamond" charset="0"/>
              <a:ea typeface="Garamond" charset="0"/>
              <a:cs typeface="Garamond" charset="0"/>
            </a:endParaRPr>
          </a:p>
          <a:p>
            <a:pPr>
              <a:spcBef>
                <a:spcPts val="0"/>
              </a:spcBef>
            </a:pPr>
            <a:r>
              <a:rPr lang="en-US" sz="2800" dirty="0" smtClean="0">
                <a:latin typeface="Garamond" charset="0"/>
                <a:ea typeface="Garamond" charset="0"/>
                <a:cs typeface="Garamond" charset="0"/>
              </a:rPr>
              <a:t>Specific authorization for the use and disclosure of data</a:t>
            </a:r>
          </a:p>
          <a:p>
            <a:pPr>
              <a:spcBef>
                <a:spcPts val="0"/>
              </a:spcBef>
            </a:pPr>
            <a:endParaRPr lang="en-US" sz="2800" dirty="0">
              <a:latin typeface="Garamond" charset="0"/>
              <a:ea typeface="Garamond" charset="0"/>
              <a:cs typeface="Garamond" charset="0"/>
            </a:endParaRPr>
          </a:p>
          <a:p>
            <a:pPr>
              <a:spcBef>
                <a:spcPts val="0"/>
              </a:spcBef>
            </a:pPr>
            <a:r>
              <a:rPr lang="en-US" sz="2800" dirty="0">
                <a:latin typeface="Garamond" charset="0"/>
                <a:ea typeface="Garamond" charset="0"/>
                <a:cs typeface="Garamond" charset="0"/>
              </a:rPr>
              <a:t>Available privacy officer or contact person</a:t>
            </a:r>
          </a:p>
          <a:p>
            <a:pPr marL="0" indent="0">
              <a:spcBef>
                <a:spcPts val="0"/>
              </a:spcBef>
              <a:buNone/>
            </a:pPr>
            <a:endParaRPr lang="en-US" sz="2800" dirty="0" smtClean="0">
              <a:latin typeface="Garamond" charset="0"/>
              <a:ea typeface="Garamond" charset="0"/>
              <a:cs typeface="Garamond" charset="0"/>
            </a:endParaRPr>
          </a:p>
          <a:p>
            <a:pPr>
              <a:spcBef>
                <a:spcPts val="0"/>
              </a:spcBef>
            </a:pPr>
            <a:r>
              <a:rPr lang="en-US" sz="2800" dirty="0" smtClean="0">
                <a:latin typeface="Garamond" charset="0"/>
                <a:ea typeface="Garamond" charset="0"/>
                <a:cs typeface="Garamond" charset="0"/>
              </a:rPr>
              <a:t>Completed risk analysis</a:t>
            </a:r>
          </a:p>
          <a:p>
            <a:pPr>
              <a:spcBef>
                <a:spcPts val="0"/>
              </a:spcBef>
            </a:pPr>
            <a:endParaRPr lang="en-US" sz="2800" dirty="0" smtClean="0">
              <a:latin typeface="Garamond" charset="0"/>
              <a:ea typeface="Garamond" charset="0"/>
              <a:cs typeface="Garamond" charset="0"/>
            </a:endParaRPr>
          </a:p>
          <a:p>
            <a:pPr>
              <a:spcBef>
                <a:spcPts val="0"/>
              </a:spcBef>
            </a:pPr>
            <a:r>
              <a:rPr lang="en-US" sz="2800" dirty="0" smtClean="0">
                <a:latin typeface="Garamond" charset="0"/>
                <a:ea typeface="Garamond" charset="0"/>
                <a:cs typeface="Garamond" charset="0"/>
              </a:rPr>
              <a:t>Implemented data safeguards</a:t>
            </a:r>
          </a:p>
          <a:p>
            <a:pPr marL="0" indent="0">
              <a:spcBef>
                <a:spcPts val="0"/>
              </a:spcBef>
              <a:buNone/>
            </a:pPr>
            <a:endParaRPr lang="en-US" sz="2800" dirty="0" smtClean="0">
              <a:latin typeface="Garamond" charset="0"/>
              <a:ea typeface="Garamond" charset="0"/>
              <a:cs typeface="Garamond" charset="0"/>
            </a:endParaRPr>
          </a:p>
          <a:p>
            <a:pPr>
              <a:spcBef>
                <a:spcPts val="0"/>
              </a:spcBef>
            </a:pPr>
            <a:r>
              <a:rPr lang="en-US" sz="2800" dirty="0" smtClean="0">
                <a:latin typeface="Garamond" charset="0"/>
                <a:ea typeface="Garamond" charset="0"/>
                <a:cs typeface="Garamond" charset="0"/>
              </a:rPr>
              <a:t>In place breach notification policies and procedures</a:t>
            </a:r>
            <a:endParaRPr lang="en-US" sz="2800" dirty="0">
              <a:latin typeface="Garamond" charset="0"/>
              <a:ea typeface="Garamond" charset="0"/>
              <a:cs typeface="Garamond" charset="0"/>
            </a:endParaRPr>
          </a:p>
        </p:txBody>
      </p:sp>
    </p:spTree>
    <p:extLst>
      <p:ext uri="{BB962C8B-B14F-4D97-AF65-F5344CB8AC3E}">
        <p14:creationId xmlns:p14="http://schemas.microsoft.com/office/powerpoint/2010/main" val="1533371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5270"/>
          </a:xfrm>
        </p:spPr>
        <p:txBody>
          <a:bodyPr>
            <a:normAutofit fontScale="90000"/>
          </a:bodyPr>
          <a:lstStyle/>
          <a:p>
            <a:r>
              <a:rPr lang="en-US" sz="3200" dirty="0" smtClean="0">
                <a:latin typeface="Garamond" charset="0"/>
                <a:ea typeface="Garamond" charset="0"/>
                <a:cs typeface="Garamond" charset="0"/>
              </a:rPr>
              <a:t>Summary:</a:t>
            </a:r>
            <a:br>
              <a:rPr lang="en-US" sz="3200" dirty="0" smtClean="0">
                <a:latin typeface="Garamond" charset="0"/>
                <a:ea typeface="Garamond" charset="0"/>
                <a:cs typeface="Garamond" charset="0"/>
              </a:rPr>
            </a:br>
            <a:r>
              <a:rPr lang="en-US" sz="3200" dirty="0" smtClean="0">
                <a:latin typeface="Garamond" charset="0"/>
                <a:ea typeface="Garamond" charset="0"/>
                <a:cs typeface="Garamond" charset="0"/>
              </a:rPr>
              <a:t>Privacy Challenges for Mobile App-Based Research</a:t>
            </a:r>
            <a:endParaRPr lang="en-US" sz="3200" dirty="0">
              <a:latin typeface="Garamond" charset="0"/>
              <a:ea typeface="Garamond" charset="0"/>
              <a:cs typeface="Garamond" charset="0"/>
            </a:endParaRPr>
          </a:p>
        </p:txBody>
      </p:sp>
      <p:sp>
        <p:nvSpPr>
          <p:cNvPr id="3" name="Content Placeholder 2"/>
          <p:cNvSpPr>
            <a:spLocks noGrp="1"/>
          </p:cNvSpPr>
          <p:nvPr>
            <p:ph idx="1"/>
          </p:nvPr>
        </p:nvSpPr>
        <p:spPr>
          <a:xfrm>
            <a:off x="298939" y="1354015"/>
            <a:ext cx="8528538" cy="4772149"/>
          </a:xfrm>
        </p:spPr>
        <p:txBody>
          <a:bodyPr>
            <a:noAutofit/>
          </a:bodyPr>
          <a:lstStyle/>
          <a:p>
            <a:r>
              <a:rPr lang="en-US" sz="2400" dirty="0" smtClean="0">
                <a:latin typeface="Garamond" charset="0"/>
                <a:ea typeface="Garamond" charset="0"/>
                <a:cs typeface="Garamond" charset="0"/>
              </a:rPr>
              <a:t>Depending on the study, mobile app-based research may involve the gathering of more data and different types of data (</a:t>
            </a:r>
            <a:r>
              <a:rPr lang="en-US" sz="2400" i="1" dirty="0" smtClean="0">
                <a:latin typeface="Garamond" charset="0"/>
                <a:ea typeface="Garamond" charset="0"/>
                <a:cs typeface="Garamond" charset="0"/>
              </a:rPr>
              <a:t>e.g</a:t>
            </a:r>
            <a:r>
              <a:rPr lang="en-US" sz="2400" dirty="0" smtClean="0">
                <a:latin typeface="Garamond" charset="0"/>
                <a:ea typeface="Garamond" charset="0"/>
                <a:cs typeface="Garamond" charset="0"/>
              </a:rPr>
              <a:t>., real-time GPS data) compared to traditional research.</a:t>
            </a:r>
          </a:p>
          <a:p>
            <a:pPr marL="0" indent="0">
              <a:buNone/>
            </a:pPr>
            <a:endParaRPr lang="en-US" sz="2400" dirty="0">
              <a:latin typeface="Garamond" charset="0"/>
              <a:ea typeface="Garamond" charset="0"/>
              <a:cs typeface="Garamond" charset="0"/>
            </a:endParaRPr>
          </a:p>
          <a:p>
            <a:r>
              <a:rPr lang="en-US" sz="2400" dirty="0" smtClean="0">
                <a:latin typeface="Garamond" charset="0"/>
                <a:ea typeface="Garamond" charset="0"/>
                <a:cs typeface="Garamond" charset="0"/>
              </a:rPr>
              <a:t>Mobile app-based research requires remotely located participants to self-guide through e-disclosure and e-forms, including notices of privacy practices and authorizations for the use and disclosure of their data.</a:t>
            </a:r>
          </a:p>
          <a:p>
            <a:endParaRPr lang="en-US" sz="2400" dirty="0">
              <a:latin typeface="Garamond" charset="0"/>
              <a:ea typeface="Garamond" charset="0"/>
              <a:cs typeface="Garamond" charset="0"/>
            </a:endParaRPr>
          </a:p>
          <a:p>
            <a:r>
              <a:rPr lang="en-US" sz="2400" dirty="0" smtClean="0">
                <a:latin typeface="Garamond" charset="0"/>
                <a:ea typeface="Garamond" charset="0"/>
                <a:cs typeface="Garamond" charset="0"/>
              </a:rPr>
              <a:t>It is unclear whether independent </a:t>
            </a:r>
            <a:r>
              <a:rPr lang="en-US" sz="2400" dirty="0">
                <a:latin typeface="Garamond" charset="0"/>
                <a:ea typeface="Garamond" charset="0"/>
                <a:cs typeface="Garamond" charset="0"/>
              </a:rPr>
              <a:t>researchers, patients who initiate their own research, and citizen </a:t>
            </a:r>
            <a:r>
              <a:rPr lang="en-US" sz="2400" dirty="0" smtClean="0">
                <a:latin typeface="Garamond" charset="0"/>
                <a:ea typeface="Garamond" charset="0"/>
                <a:cs typeface="Garamond" charset="0"/>
              </a:rPr>
              <a:t>scientists are as familiar (compared to regulated researchers) with industry standards for data privacy and security.</a:t>
            </a:r>
            <a:endParaRPr lang="en-US" sz="2400" dirty="0">
              <a:latin typeface="Garamond" charset="0"/>
              <a:ea typeface="Garamond" charset="0"/>
              <a:cs typeface="Garamond" charset="0"/>
            </a:endParaRPr>
          </a:p>
          <a:p>
            <a:endParaRPr lang="en-US" sz="2400" dirty="0" smtClean="0">
              <a:latin typeface="Garamond" charset="0"/>
              <a:ea typeface="Garamond" charset="0"/>
              <a:cs typeface="Garamond" charset="0"/>
            </a:endParaRPr>
          </a:p>
          <a:p>
            <a:endParaRPr lang="en-US" sz="2400" dirty="0">
              <a:latin typeface="Garamond" charset="0"/>
              <a:ea typeface="Garamond" charset="0"/>
              <a:cs typeface="Garamond" charset="0"/>
            </a:endParaRPr>
          </a:p>
          <a:p>
            <a:endParaRPr lang="en-US" sz="2400" dirty="0" smtClean="0">
              <a:latin typeface="Garamond" charset="0"/>
              <a:ea typeface="Garamond" charset="0"/>
              <a:cs typeface="Garamond" charset="0"/>
            </a:endParaRPr>
          </a:p>
          <a:p>
            <a:endParaRPr lang="en-US" sz="2400" dirty="0">
              <a:latin typeface="Garamond" charset="0"/>
              <a:ea typeface="Garamond" charset="0"/>
              <a:cs typeface="Garamond" charset="0"/>
            </a:endParaRPr>
          </a:p>
          <a:p>
            <a:endParaRPr lang="en-US" sz="2400" dirty="0" smtClean="0">
              <a:latin typeface="Garamond" charset="0"/>
              <a:ea typeface="Garamond" charset="0"/>
              <a:cs typeface="Garamond" charset="0"/>
            </a:endParaRPr>
          </a:p>
        </p:txBody>
      </p:sp>
    </p:spTree>
    <p:extLst>
      <p:ext uri="{BB962C8B-B14F-4D97-AF65-F5344CB8AC3E}">
        <p14:creationId xmlns:p14="http://schemas.microsoft.com/office/powerpoint/2010/main" val="312782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97757"/>
            <a:ext cx="9144000" cy="2186319"/>
          </a:xfrm>
        </p:spPr>
        <p:txBody>
          <a:bodyPr>
            <a:noAutofit/>
          </a:bodyPr>
          <a:lstStyle/>
          <a:p>
            <a:r>
              <a:rPr lang="en-US" sz="2800" dirty="0" smtClean="0">
                <a:latin typeface="Garamond" charset="0"/>
                <a:ea typeface="Garamond" charset="0"/>
                <a:cs typeface="Garamond" charset="0"/>
              </a:rPr>
              <a:t>The HIPAA Privacy Rule and Research with Mobile Devices</a:t>
            </a:r>
            <a:br>
              <a:rPr lang="en-US" sz="2800" dirty="0" smtClean="0">
                <a:latin typeface="Garamond" charset="0"/>
                <a:ea typeface="Garamond" charset="0"/>
                <a:cs typeface="Garamond" charset="0"/>
              </a:rPr>
            </a:br>
            <a:r>
              <a:rPr lang="en-US" sz="2800" dirty="0">
                <a:latin typeface="Garamond" charset="0"/>
                <a:ea typeface="Garamond" charset="0"/>
                <a:cs typeface="Garamond" charset="0"/>
              </a:rPr>
              <a:t/>
            </a:r>
            <a:br>
              <a:rPr lang="en-US" sz="2800" dirty="0">
                <a:latin typeface="Garamond" charset="0"/>
                <a:ea typeface="Garamond" charset="0"/>
                <a:cs typeface="Garamond" charset="0"/>
              </a:rPr>
            </a:br>
            <a:r>
              <a:rPr lang="en-US" sz="2400" dirty="0">
                <a:latin typeface="Garamond" charset="0"/>
                <a:ea typeface="Garamond" charset="0"/>
                <a:cs typeface="Garamond" charset="0"/>
              </a:rPr>
              <a:t>NIH </a:t>
            </a:r>
            <a:r>
              <a:rPr lang="en-US" sz="2400" dirty="0" smtClean="0">
                <a:latin typeface="Garamond" charset="0"/>
                <a:ea typeface="Garamond" charset="0"/>
                <a:cs typeface="Garamond" charset="0"/>
              </a:rPr>
              <a:t>No. 1R01CA207538</a:t>
            </a:r>
            <a:r>
              <a:rPr lang="en-US" sz="2400" dirty="0">
                <a:latin typeface="Garamond" charset="0"/>
                <a:ea typeface="Garamond" charset="0"/>
                <a:cs typeface="Garamond" charset="0"/>
              </a:rPr>
              <a:t/>
            </a:r>
            <a:br>
              <a:rPr lang="en-US" sz="2400" dirty="0">
                <a:latin typeface="Garamond" charset="0"/>
                <a:ea typeface="Garamond" charset="0"/>
                <a:cs typeface="Garamond" charset="0"/>
              </a:rPr>
            </a:br>
            <a:r>
              <a:rPr lang="en-US" sz="2400" dirty="0" smtClean="0">
                <a:latin typeface="Garamond" charset="0"/>
                <a:ea typeface="Garamond" charset="0"/>
                <a:cs typeface="Garamond" charset="0"/>
              </a:rPr>
              <a:t>Working Group Meeting #2</a:t>
            </a:r>
            <a:br>
              <a:rPr lang="en-US" sz="2400" dirty="0" smtClean="0">
                <a:latin typeface="Garamond" charset="0"/>
                <a:ea typeface="Garamond" charset="0"/>
                <a:cs typeface="Garamond" charset="0"/>
              </a:rPr>
            </a:br>
            <a:r>
              <a:rPr lang="en-US" sz="2400" dirty="0" smtClean="0">
                <a:latin typeface="Garamond" charset="0"/>
                <a:ea typeface="Garamond" charset="0"/>
                <a:cs typeface="Garamond" charset="0"/>
              </a:rPr>
              <a:t>April 24, 2018</a:t>
            </a:r>
            <a:r>
              <a:rPr lang="en-US" sz="2400" dirty="0"/>
              <a:t/>
            </a:r>
            <a:br>
              <a:rPr lang="en-US" sz="2400" dirty="0"/>
            </a:br>
            <a:endParaRPr lang="en-US" sz="2400" dirty="0"/>
          </a:p>
        </p:txBody>
      </p:sp>
      <p:sp>
        <p:nvSpPr>
          <p:cNvPr id="3" name="Subtitle 2"/>
          <p:cNvSpPr>
            <a:spLocks noGrp="1"/>
          </p:cNvSpPr>
          <p:nvPr>
            <p:ph type="subTitle" idx="1"/>
          </p:nvPr>
        </p:nvSpPr>
        <p:spPr>
          <a:xfrm>
            <a:off x="0" y="4835769"/>
            <a:ext cx="9144000" cy="1723292"/>
          </a:xfrm>
        </p:spPr>
        <p:txBody>
          <a:bodyPr>
            <a:normAutofit/>
          </a:bodyPr>
          <a:lstStyle/>
          <a:p>
            <a:r>
              <a:rPr lang="en-US" sz="2000" dirty="0" smtClean="0">
                <a:solidFill>
                  <a:schemeClr val="tx1"/>
                </a:solidFill>
                <a:latin typeface="Garamond" charset="0"/>
                <a:ea typeface="Garamond" charset="0"/>
                <a:cs typeface="Garamond" charset="0"/>
              </a:rPr>
              <a:t>Stacey A. Tovino, JD, PhD</a:t>
            </a:r>
          </a:p>
          <a:p>
            <a:r>
              <a:rPr lang="en-US" sz="2000" dirty="0" smtClean="0">
                <a:solidFill>
                  <a:schemeClr val="tx1"/>
                </a:solidFill>
                <a:latin typeface="Garamond" charset="0"/>
                <a:ea typeface="Garamond" charset="0"/>
                <a:cs typeface="Garamond" charset="0"/>
              </a:rPr>
              <a:t>Lehman Professor of Law</a:t>
            </a:r>
          </a:p>
          <a:p>
            <a:r>
              <a:rPr lang="en-US" sz="2000" dirty="0" smtClean="0">
                <a:solidFill>
                  <a:schemeClr val="tx1"/>
                </a:solidFill>
                <a:latin typeface="Garamond" charset="0"/>
                <a:ea typeface="Garamond" charset="0"/>
                <a:cs typeface="Garamond" charset="0"/>
              </a:rPr>
              <a:t>Founding Director, Health Law Program</a:t>
            </a:r>
          </a:p>
          <a:p>
            <a:r>
              <a:rPr lang="en-US" sz="2000" dirty="0" smtClean="0">
                <a:solidFill>
                  <a:schemeClr val="tx1"/>
                </a:solidFill>
                <a:latin typeface="Garamond" charset="0"/>
                <a:ea typeface="Garamond" charset="0"/>
                <a:cs typeface="Garamond" charset="0"/>
              </a:rPr>
              <a:t>UNLV William S. Boyd School of Law</a:t>
            </a:r>
            <a:endParaRPr lang="en-US" sz="2000" dirty="0">
              <a:solidFill>
                <a:schemeClr val="tx1"/>
              </a:solidFill>
              <a:latin typeface="Garamond" charset="0"/>
              <a:ea typeface="Garamond" charset="0"/>
              <a:cs typeface="Garamond" charset="0"/>
            </a:endParaRPr>
          </a:p>
          <a:p>
            <a:endParaRPr lang="en-US" dirty="0">
              <a:solidFill>
                <a:schemeClr val="tx1"/>
              </a:solidFill>
            </a:endParaRPr>
          </a:p>
        </p:txBody>
      </p:sp>
    </p:spTree>
    <p:extLst>
      <p:ext uri="{BB962C8B-B14F-4D97-AF65-F5344CB8AC3E}">
        <p14:creationId xmlns:p14="http://schemas.microsoft.com/office/powerpoint/2010/main" val="2010752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36631"/>
            <a:ext cx="7772400" cy="1582615"/>
          </a:xfrm>
        </p:spPr>
        <p:txBody>
          <a:bodyPr>
            <a:normAutofit/>
          </a:bodyPr>
          <a:lstStyle/>
          <a:p>
            <a:r>
              <a:rPr lang="en-US" sz="4000" dirty="0" smtClean="0">
                <a:latin typeface="Garamond" charset="0"/>
                <a:ea typeface="Garamond" charset="0"/>
                <a:cs typeface="Garamond" charset="0"/>
              </a:rPr>
              <a:t>Resources</a:t>
            </a:r>
            <a:endParaRPr lang="en-US" sz="4000" dirty="0">
              <a:latin typeface="Garamond" charset="0"/>
              <a:ea typeface="Garamond" charset="0"/>
              <a:cs typeface="Garamond" charset="0"/>
            </a:endParaRPr>
          </a:p>
        </p:txBody>
      </p:sp>
    </p:spTree>
    <p:extLst>
      <p:ext uri="{BB962C8B-B14F-4D97-AF65-F5344CB8AC3E}">
        <p14:creationId xmlns:p14="http://schemas.microsoft.com/office/powerpoint/2010/main" val="95997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aramond" charset="0"/>
                <a:ea typeface="Garamond" charset="0"/>
                <a:cs typeface="Garamond" charset="0"/>
              </a:rPr>
              <a:t>Resources</a:t>
            </a:r>
            <a:endParaRPr lang="en-US" sz="3600" dirty="0">
              <a:latin typeface="Garamond" charset="0"/>
              <a:ea typeface="Garamond" charset="0"/>
              <a:cs typeface="Garamond" charset="0"/>
            </a:endParaRPr>
          </a:p>
        </p:txBody>
      </p:sp>
      <p:sp>
        <p:nvSpPr>
          <p:cNvPr id="3" name="Content Placeholder 2"/>
          <p:cNvSpPr>
            <a:spLocks noGrp="1"/>
          </p:cNvSpPr>
          <p:nvPr>
            <p:ph idx="1"/>
          </p:nvPr>
        </p:nvSpPr>
        <p:spPr>
          <a:xfrm>
            <a:off x="457200" y="1758462"/>
            <a:ext cx="8229600" cy="4367701"/>
          </a:xfrm>
        </p:spPr>
        <p:txBody>
          <a:bodyPr>
            <a:normAutofit fontScale="92500" lnSpcReduction="10000"/>
          </a:bodyPr>
          <a:lstStyle/>
          <a:p>
            <a:r>
              <a:rPr lang="en-US" sz="2800" dirty="0" smtClean="0">
                <a:latin typeface="Garamond" charset="0"/>
                <a:ea typeface="Garamond" charset="0"/>
                <a:cs typeface="Garamond" charset="0"/>
              </a:rPr>
              <a:t>HHS’s mobile health apps </a:t>
            </a:r>
            <a:r>
              <a:rPr lang="en-US" sz="2800" dirty="0">
                <a:latin typeface="Garamond" charset="0"/>
                <a:ea typeface="Garamond" charset="0"/>
                <a:cs typeface="Garamond" charset="0"/>
              </a:rPr>
              <a:t>developer portal:  </a:t>
            </a:r>
            <a:r>
              <a:rPr lang="en-US" sz="2800" dirty="0">
                <a:latin typeface="Garamond" charset="0"/>
                <a:ea typeface="Garamond" charset="0"/>
                <a:cs typeface="Garamond" charset="0"/>
                <a:hlinkClick r:id="rId2"/>
              </a:rPr>
              <a:t>https://</a:t>
            </a:r>
            <a:r>
              <a:rPr lang="en-US" sz="2800" dirty="0" smtClean="0">
                <a:latin typeface="Garamond" charset="0"/>
                <a:ea typeface="Garamond" charset="0"/>
                <a:cs typeface="Garamond" charset="0"/>
                <a:hlinkClick r:id="rId2"/>
              </a:rPr>
              <a:t>www.hhs.gov/hipaa/for-professionals/special-topics/developer-portal/index.html</a:t>
            </a:r>
            <a:endParaRPr lang="en-US" sz="2800" dirty="0" smtClean="0">
              <a:latin typeface="Garamond" charset="0"/>
              <a:ea typeface="Garamond" charset="0"/>
              <a:cs typeface="Garamond" charset="0"/>
            </a:endParaRPr>
          </a:p>
          <a:p>
            <a:endParaRPr lang="en-US" sz="2800" dirty="0" smtClean="0">
              <a:latin typeface="Garamond" charset="0"/>
              <a:ea typeface="Garamond" charset="0"/>
              <a:cs typeface="Garamond" charset="0"/>
            </a:endParaRPr>
          </a:p>
          <a:p>
            <a:r>
              <a:rPr lang="en-US" sz="2800" dirty="0" smtClean="0">
                <a:latin typeface="Garamond" charset="0"/>
                <a:ea typeface="Garamond" charset="0"/>
                <a:cs typeface="Garamond" charset="0"/>
              </a:rPr>
              <a:t>HHS’s website for mobile health apps developers: </a:t>
            </a:r>
            <a:r>
              <a:rPr lang="en-US" sz="2800" dirty="0" smtClean="0">
                <a:latin typeface="Garamond" charset="0"/>
                <a:ea typeface="Garamond" charset="0"/>
                <a:cs typeface="Garamond" charset="0"/>
                <a:hlinkClick r:id="rId3"/>
              </a:rPr>
              <a:t>https</a:t>
            </a:r>
            <a:r>
              <a:rPr lang="en-US" sz="2800" dirty="0">
                <a:latin typeface="Garamond" charset="0"/>
                <a:ea typeface="Garamond" charset="0"/>
                <a:cs typeface="Garamond" charset="0"/>
                <a:hlinkClick r:id="rId3"/>
              </a:rPr>
              <a:t>://hipaaqsportal.hhs.gov</a:t>
            </a:r>
            <a:r>
              <a:rPr lang="en-US" sz="2800" dirty="0" smtClean="0">
                <a:latin typeface="Garamond" charset="0"/>
                <a:ea typeface="Garamond" charset="0"/>
                <a:cs typeface="Garamond" charset="0"/>
                <a:hlinkClick r:id="rId3"/>
              </a:rPr>
              <a:t>/</a:t>
            </a:r>
            <a:endParaRPr lang="en-US" sz="2800" dirty="0" smtClean="0">
              <a:latin typeface="Garamond" charset="0"/>
              <a:ea typeface="Garamond" charset="0"/>
              <a:cs typeface="Garamond" charset="0"/>
            </a:endParaRPr>
          </a:p>
          <a:p>
            <a:pPr marL="0" indent="0">
              <a:buNone/>
            </a:pPr>
            <a:endParaRPr lang="en-US" sz="2800" dirty="0">
              <a:latin typeface="Garamond" charset="0"/>
              <a:ea typeface="Garamond" charset="0"/>
              <a:cs typeface="Garamond" charset="0"/>
            </a:endParaRPr>
          </a:p>
          <a:p>
            <a:r>
              <a:rPr lang="en-US" sz="2800" dirty="0">
                <a:latin typeface="Garamond" charset="0"/>
                <a:ea typeface="Garamond" charset="0"/>
                <a:cs typeface="Garamond" charset="0"/>
              </a:rPr>
              <a:t>FTC’s mobile health </a:t>
            </a:r>
            <a:r>
              <a:rPr lang="en-US" sz="2800" dirty="0" smtClean="0">
                <a:latin typeface="Garamond" charset="0"/>
                <a:ea typeface="Garamond" charset="0"/>
                <a:cs typeface="Garamond" charset="0"/>
              </a:rPr>
              <a:t>apps </a:t>
            </a:r>
            <a:r>
              <a:rPr lang="en-US" sz="2800" dirty="0">
                <a:latin typeface="Garamond" charset="0"/>
                <a:ea typeface="Garamond" charset="0"/>
                <a:cs typeface="Garamond" charset="0"/>
              </a:rPr>
              <a:t>interactive tool:  </a:t>
            </a:r>
            <a:r>
              <a:rPr lang="en-US" sz="2800" dirty="0">
                <a:latin typeface="Garamond" charset="0"/>
                <a:ea typeface="Garamond" charset="0"/>
                <a:cs typeface="Garamond" charset="0"/>
                <a:hlinkClick r:id="rId4"/>
              </a:rPr>
              <a:t>https://</a:t>
            </a:r>
            <a:r>
              <a:rPr lang="en-US" sz="2800" dirty="0" smtClean="0">
                <a:latin typeface="Garamond" charset="0"/>
                <a:ea typeface="Garamond" charset="0"/>
                <a:cs typeface="Garamond" charset="0"/>
                <a:hlinkClick r:id="rId4"/>
              </a:rPr>
              <a:t>www.ftc.gov/tips-advice/business-center/guidance/mobile-health-apps-interactive-tool</a:t>
            </a:r>
            <a:endParaRPr lang="en-US" sz="2800" dirty="0" smtClean="0">
              <a:latin typeface="Garamond" charset="0"/>
              <a:ea typeface="Garamond" charset="0"/>
              <a:cs typeface="Garamond" charset="0"/>
            </a:endParaRPr>
          </a:p>
          <a:p>
            <a:endParaRPr lang="en-US" sz="2800" dirty="0" smtClean="0">
              <a:latin typeface="Garamond" charset="0"/>
              <a:ea typeface="Garamond" charset="0"/>
              <a:cs typeface="Garamond" charset="0"/>
            </a:endParaRPr>
          </a:p>
          <a:p>
            <a:endParaRPr lang="en-US" dirty="0"/>
          </a:p>
        </p:txBody>
      </p:sp>
    </p:spTree>
    <p:extLst>
      <p:ext uri="{BB962C8B-B14F-4D97-AF65-F5344CB8AC3E}">
        <p14:creationId xmlns:p14="http://schemas.microsoft.com/office/powerpoint/2010/main" val="74758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aramond" charset="0"/>
                <a:ea typeface="Garamond" charset="0"/>
                <a:cs typeface="Garamond" charset="0"/>
              </a:rPr>
              <a:t>Resources</a:t>
            </a:r>
            <a:endParaRPr lang="en-US" sz="3600" dirty="0">
              <a:latin typeface="Garamond" charset="0"/>
              <a:ea typeface="Garamond" charset="0"/>
              <a:cs typeface="Garamon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377" y="1494693"/>
            <a:ext cx="8043245" cy="4525963"/>
          </a:xfrm>
        </p:spPr>
      </p:pic>
    </p:spTree>
    <p:extLst>
      <p:ext uri="{BB962C8B-B14F-4D97-AF65-F5344CB8AC3E}">
        <p14:creationId xmlns:p14="http://schemas.microsoft.com/office/powerpoint/2010/main" val="19159922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aramond" charset="0"/>
                <a:ea typeface="Garamond" charset="0"/>
                <a:cs typeface="Garamond" charset="0"/>
              </a:rPr>
              <a:t>Resources</a:t>
            </a:r>
            <a:endParaRPr lang="en-US" sz="3600" dirty="0">
              <a:latin typeface="Garamond" charset="0"/>
              <a:ea typeface="Garamond" charset="0"/>
              <a:cs typeface="Garamon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861" y="1459523"/>
            <a:ext cx="7552278" cy="4525963"/>
          </a:xfrm>
        </p:spPr>
      </p:pic>
    </p:spTree>
    <p:extLst>
      <p:ext uri="{BB962C8B-B14F-4D97-AF65-F5344CB8AC3E}">
        <p14:creationId xmlns:p14="http://schemas.microsoft.com/office/powerpoint/2010/main" val="564139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aramond" charset="0"/>
                <a:ea typeface="Garamond" charset="0"/>
                <a:cs typeface="Garamond" charset="0"/>
              </a:rPr>
              <a:t>Resources</a:t>
            </a:r>
            <a:endParaRPr lang="en-US" sz="3600" dirty="0">
              <a:latin typeface="Garamond" charset="0"/>
              <a:ea typeface="Garamond" charset="0"/>
              <a:cs typeface="Garamon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8968"/>
            <a:ext cx="8229600" cy="3499536"/>
          </a:xfrm>
        </p:spPr>
      </p:pic>
    </p:spTree>
    <p:extLst>
      <p:ext uri="{BB962C8B-B14F-4D97-AF65-F5344CB8AC3E}">
        <p14:creationId xmlns:p14="http://schemas.microsoft.com/office/powerpoint/2010/main" val="354829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457200" y="277813"/>
            <a:ext cx="8229600" cy="742095"/>
          </a:xfrm>
        </p:spPr>
        <p:txBody>
          <a:bodyPr>
            <a:noAutofit/>
          </a:bodyPr>
          <a:lstStyle/>
          <a:p>
            <a:pPr>
              <a:defRPr/>
            </a:pPr>
            <a:r>
              <a:rPr lang="en-US" altLang="en-US" sz="3200" dirty="0" smtClean="0">
                <a:latin typeface="Garamond" charset="0"/>
                <a:ea typeface="Garamond" charset="0"/>
                <a:cs typeface="Garamond" charset="0"/>
              </a:rPr>
              <a:t>HIPAA Covered Entities</a:t>
            </a:r>
            <a:br>
              <a:rPr lang="en-US" altLang="en-US" sz="3200" dirty="0" smtClean="0">
                <a:latin typeface="Garamond" charset="0"/>
                <a:ea typeface="Garamond" charset="0"/>
                <a:cs typeface="Garamond" charset="0"/>
              </a:rPr>
            </a:br>
            <a:r>
              <a:rPr lang="mr-IN" altLang="en-US" sz="3200" dirty="0">
                <a:latin typeface="Garamond" charset="0"/>
                <a:ea typeface="Garamond" charset="0"/>
                <a:cs typeface="Garamond" charset="0"/>
              </a:rPr>
              <a:t>45 C.F.R. §§ 160.102(a</a:t>
            </a:r>
            <a:r>
              <a:rPr lang="mr-IN" altLang="en-US" sz="3200" dirty="0" smtClean="0">
                <a:latin typeface="Garamond" charset="0"/>
                <a:ea typeface="Garamond" charset="0"/>
                <a:cs typeface="Garamond" charset="0"/>
              </a:rPr>
              <a:t>),</a:t>
            </a:r>
            <a:r>
              <a:rPr lang="en-US" altLang="en-US" sz="3200" dirty="0" smtClean="0">
                <a:latin typeface="Garamond" charset="0"/>
                <a:ea typeface="Garamond" charset="0"/>
                <a:cs typeface="Garamond" charset="0"/>
              </a:rPr>
              <a:t> 160.103</a:t>
            </a:r>
            <a:endParaRPr lang="en-US" altLang="en-US" sz="3200" dirty="0">
              <a:latin typeface="Garamond" charset="0"/>
              <a:ea typeface="Garamond" charset="0"/>
              <a:cs typeface="Garamond" charset="0"/>
            </a:endParaRPr>
          </a:p>
        </p:txBody>
      </p:sp>
      <p:sp>
        <p:nvSpPr>
          <p:cNvPr id="497667" name="Rectangle 3"/>
          <p:cNvSpPr>
            <a:spLocks noGrp="1" noChangeArrowheads="1"/>
          </p:cNvSpPr>
          <p:nvPr>
            <p:ph type="body" sz="half" idx="1"/>
          </p:nvPr>
        </p:nvSpPr>
        <p:spPr>
          <a:xfrm>
            <a:off x="773722" y="1899138"/>
            <a:ext cx="5908432" cy="4227025"/>
          </a:xfrm>
        </p:spPr>
        <p:txBody>
          <a:bodyPr>
            <a:normAutofit/>
          </a:bodyPr>
          <a:lstStyle/>
          <a:p>
            <a:pPr eaLnBrk="1" hangingPunct="1">
              <a:defRPr/>
            </a:pPr>
            <a:r>
              <a:rPr lang="en-US" altLang="en-US" sz="2800" dirty="0" smtClean="0">
                <a:latin typeface="Garamond" charset="0"/>
                <a:ea typeface="Garamond" charset="0"/>
                <a:cs typeface="Garamond" charset="0"/>
              </a:rPr>
              <a:t>Health plans;</a:t>
            </a:r>
          </a:p>
          <a:p>
            <a:pPr eaLnBrk="1" hangingPunct="1">
              <a:defRPr/>
            </a:pPr>
            <a:endParaRPr lang="en-US" altLang="en-US" sz="2800" dirty="0" smtClean="0">
              <a:latin typeface="Garamond" charset="0"/>
              <a:ea typeface="Garamond" charset="0"/>
              <a:cs typeface="Garamond" charset="0"/>
            </a:endParaRPr>
          </a:p>
          <a:p>
            <a:pPr eaLnBrk="1" hangingPunct="1">
              <a:defRPr/>
            </a:pPr>
            <a:r>
              <a:rPr lang="en-US" altLang="en-US" sz="2800" dirty="0" smtClean="0">
                <a:latin typeface="Garamond" charset="0"/>
                <a:ea typeface="Garamond" charset="0"/>
                <a:cs typeface="Garamond" charset="0"/>
              </a:rPr>
              <a:t>Health care clearinghouses; and</a:t>
            </a:r>
          </a:p>
          <a:p>
            <a:pPr eaLnBrk="1" hangingPunct="1">
              <a:defRPr/>
            </a:pPr>
            <a:endParaRPr lang="en-US" altLang="en-US" sz="2800" dirty="0" smtClean="0">
              <a:latin typeface="Garamond" charset="0"/>
              <a:ea typeface="Garamond" charset="0"/>
              <a:cs typeface="Garamond" charset="0"/>
            </a:endParaRPr>
          </a:p>
          <a:p>
            <a:pPr eaLnBrk="1" hangingPunct="1">
              <a:defRPr/>
            </a:pPr>
            <a:r>
              <a:rPr lang="en-US" altLang="en-US" sz="2800" dirty="0" smtClean="0">
                <a:latin typeface="Garamond" charset="0"/>
                <a:ea typeface="Garamond" charset="0"/>
                <a:cs typeface="Garamond" charset="0"/>
              </a:rPr>
              <a:t>Health care providers who transmit health information in electronic form in connection with certain standard transactions.</a:t>
            </a:r>
          </a:p>
          <a:p>
            <a:pPr eaLnBrk="1" hangingPunct="1">
              <a:buFont typeface="Wingdings" charset="2"/>
              <a:buNone/>
              <a:defRPr/>
            </a:pPr>
            <a:r>
              <a:rPr lang="en-US" altLang="en-US" sz="2000" dirty="0">
                <a:latin typeface="Garamond" charset="0"/>
                <a:ea typeface="Garamond" charset="0"/>
                <a:cs typeface="Garamond" charset="0"/>
              </a:rPr>
              <a:t>	</a:t>
            </a:r>
          </a:p>
          <a:p>
            <a:pPr eaLnBrk="1" hangingPunct="1">
              <a:buFont typeface="Wingdings" charset="2"/>
              <a:buNone/>
              <a:defRPr/>
            </a:pPr>
            <a:endParaRPr lang="en-US" altLang="en-US" sz="2000" dirty="0">
              <a:latin typeface="Garamond" charset="0"/>
              <a:ea typeface="Garamond" charset="0"/>
              <a:cs typeface="Garamond" charset="0"/>
            </a:endParaRPr>
          </a:p>
          <a:p>
            <a:pPr eaLnBrk="1" hangingPunct="1">
              <a:buFont typeface="Wingdings" charset="2"/>
              <a:buNone/>
              <a:defRPr/>
            </a:pPr>
            <a:endParaRPr lang="en-US" altLang="en-US" sz="2000" dirty="0">
              <a:latin typeface="Garamond" charset="0"/>
              <a:ea typeface="Garamond" charset="0"/>
              <a:cs typeface="Garamond"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5692" y="1740876"/>
            <a:ext cx="1201616" cy="19343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5692" y="4012650"/>
            <a:ext cx="1201615" cy="1825442"/>
          </a:xfrm>
          <a:prstGeom prst="rect">
            <a:avLst/>
          </a:prstGeom>
        </p:spPr>
      </p:pic>
    </p:spTree>
    <p:extLst>
      <p:ext uri="{BB962C8B-B14F-4D97-AF65-F5344CB8AC3E}">
        <p14:creationId xmlns:p14="http://schemas.microsoft.com/office/powerpoint/2010/main" val="1976020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aramond" charset="0"/>
                <a:ea typeface="Garamond" charset="0"/>
                <a:cs typeface="Garamond" charset="0"/>
              </a:rPr>
              <a:t>Resources</a:t>
            </a:r>
            <a:endParaRPr lang="en-US" sz="3600" dirty="0">
              <a:latin typeface="Garamond" charset="0"/>
              <a:ea typeface="Garamond" charset="0"/>
              <a:cs typeface="Garamond" charset="0"/>
            </a:endParaRPr>
          </a:p>
        </p:txBody>
      </p:sp>
      <p:sp>
        <p:nvSpPr>
          <p:cNvPr id="3" name="Content Placeholder 2"/>
          <p:cNvSpPr>
            <a:spLocks noGrp="1"/>
          </p:cNvSpPr>
          <p:nvPr>
            <p:ph idx="1"/>
          </p:nvPr>
        </p:nvSpPr>
        <p:spPr>
          <a:xfrm>
            <a:off x="457200" y="1138296"/>
            <a:ext cx="8229600" cy="4987867"/>
          </a:xfrm>
        </p:spPr>
        <p:txBody>
          <a:bodyPr>
            <a:normAutofit lnSpcReduction="10000"/>
          </a:bodyPr>
          <a:lstStyle/>
          <a:p>
            <a:endParaRPr lang="en-US" sz="2400" dirty="0">
              <a:latin typeface="Garamond" charset="0"/>
              <a:ea typeface="Garamond" charset="0"/>
              <a:cs typeface="Garamond" charset="0"/>
            </a:endParaRPr>
          </a:p>
          <a:p>
            <a:r>
              <a:rPr lang="en-US" sz="2400" dirty="0" smtClean="0">
                <a:latin typeface="Garamond" charset="0"/>
                <a:ea typeface="Garamond" charset="0"/>
                <a:cs typeface="Garamond" charset="0"/>
              </a:rPr>
              <a:t>The HIPAA Privacy </a:t>
            </a:r>
            <a:r>
              <a:rPr lang="en-US" sz="2400" dirty="0">
                <a:latin typeface="Garamond" charset="0"/>
                <a:ea typeface="Garamond" charset="0"/>
                <a:cs typeface="Garamond" charset="0"/>
              </a:rPr>
              <a:t>Rule’s regulation of research:  </a:t>
            </a:r>
            <a:r>
              <a:rPr lang="en-US" sz="2400" dirty="0">
                <a:latin typeface="Garamond" charset="0"/>
                <a:ea typeface="Garamond" charset="0"/>
                <a:cs typeface="Garamond" charset="0"/>
                <a:hlinkClick r:id="rId2"/>
              </a:rPr>
              <a:t>https://</a:t>
            </a:r>
            <a:r>
              <a:rPr lang="en-US" sz="2400" dirty="0" smtClean="0">
                <a:latin typeface="Garamond" charset="0"/>
                <a:ea typeface="Garamond" charset="0"/>
                <a:cs typeface="Garamond" charset="0"/>
                <a:hlinkClick r:id="rId2"/>
              </a:rPr>
              <a:t>www.hhs.gov/sites/default/files/ocr/privacy/hipaa/understanding/special/research/research.pdf</a:t>
            </a:r>
            <a:endParaRPr lang="en-US" sz="2400" dirty="0" smtClean="0">
              <a:latin typeface="Garamond" charset="0"/>
              <a:ea typeface="Garamond" charset="0"/>
              <a:cs typeface="Garamond" charset="0"/>
            </a:endParaRPr>
          </a:p>
          <a:p>
            <a:endParaRPr lang="en-US" sz="2400" dirty="0">
              <a:latin typeface="Garamond" charset="0"/>
              <a:ea typeface="Garamond" charset="0"/>
              <a:cs typeface="Garamond" charset="0"/>
            </a:endParaRPr>
          </a:p>
          <a:p>
            <a:r>
              <a:rPr lang="en-US" sz="2400" dirty="0">
                <a:latin typeface="Garamond" charset="0"/>
                <a:ea typeface="Garamond" charset="0"/>
                <a:cs typeface="Garamond" charset="0"/>
              </a:rPr>
              <a:t>HHS’s answers to frequently-asked questions about the HIPAA Privacy Rule’s regulation of research:  </a:t>
            </a:r>
            <a:r>
              <a:rPr lang="en-US" sz="2400" dirty="0">
                <a:latin typeface="Garamond" charset="0"/>
                <a:ea typeface="Garamond" charset="0"/>
                <a:cs typeface="Garamond" charset="0"/>
                <a:hlinkClick r:id="rId3"/>
              </a:rPr>
              <a:t>https://</a:t>
            </a:r>
            <a:r>
              <a:rPr lang="en-US" sz="2400" dirty="0" smtClean="0">
                <a:latin typeface="Garamond" charset="0"/>
                <a:ea typeface="Garamond" charset="0"/>
                <a:cs typeface="Garamond" charset="0"/>
                <a:hlinkClick r:id="rId3"/>
              </a:rPr>
              <a:t>www.hhs.gov/hipaa/for-professionals/faq/research-uses-and-disclosures/index.html</a:t>
            </a:r>
            <a:endParaRPr lang="en-US" sz="2400" dirty="0" smtClean="0">
              <a:latin typeface="Garamond" charset="0"/>
              <a:ea typeface="Garamond" charset="0"/>
              <a:cs typeface="Garamond" charset="0"/>
            </a:endParaRPr>
          </a:p>
          <a:p>
            <a:endParaRPr lang="en-US" sz="2400" dirty="0">
              <a:latin typeface="Garamond" charset="0"/>
              <a:ea typeface="Garamond" charset="0"/>
              <a:cs typeface="Garamond" charset="0"/>
            </a:endParaRPr>
          </a:p>
          <a:p>
            <a:r>
              <a:rPr lang="en-US" sz="2400" dirty="0">
                <a:latin typeface="Garamond" charset="0"/>
                <a:ea typeface="Garamond" charset="0"/>
                <a:cs typeface="Garamond" charset="0"/>
              </a:rPr>
              <a:t>The HIPAA Privacy Rule’s de-identification standard: </a:t>
            </a:r>
            <a:r>
              <a:rPr lang="en-US" sz="2400" dirty="0">
                <a:latin typeface="Garamond" charset="0"/>
                <a:ea typeface="Garamond" charset="0"/>
                <a:cs typeface="Garamond" charset="0"/>
                <a:hlinkClick r:id="rId4"/>
              </a:rPr>
              <a:t>https://</a:t>
            </a:r>
            <a:r>
              <a:rPr lang="en-US" sz="2400" dirty="0" smtClean="0">
                <a:latin typeface="Garamond" charset="0"/>
                <a:ea typeface="Garamond" charset="0"/>
                <a:cs typeface="Garamond" charset="0"/>
                <a:hlinkClick r:id="rId4"/>
              </a:rPr>
              <a:t>www.hhs.gov/hipaa/for-professionals/privacy/special-topics/de-identification/index.html#standard</a:t>
            </a:r>
            <a:endParaRPr lang="en-US" sz="2400" dirty="0" smtClean="0">
              <a:latin typeface="Garamond" charset="0"/>
              <a:ea typeface="Garamond" charset="0"/>
              <a:cs typeface="Garamond" charset="0"/>
            </a:endParaRPr>
          </a:p>
          <a:p>
            <a:endParaRPr lang="en-US" sz="2400" dirty="0">
              <a:latin typeface="Garamond" charset="0"/>
              <a:ea typeface="Garamond" charset="0"/>
              <a:cs typeface="Garamond" charset="0"/>
            </a:endParaRPr>
          </a:p>
          <a:p>
            <a:endParaRPr lang="en-US" sz="2400" dirty="0">
              <a:latin typeface="Garamond" charset="0"/>
              <a:ea typeface="Garamond" charset="0"/>
              <a:cs typeface="Garamond" charset="0"/>
            </a:endParaRPr>
          </a:p>
          <a:p>
            <a:endParaRPr lang="en-US" sz="2400" dirty="0" smtClean="0">
              <a:latin typeface="Garamond" charset="0"/>
              <a:ea typeface="Garamond" charset="0"/>
              <a:cs typeface="Garamond" charset="0"/>
            </a:endParaRPr>
          </a:p>
          <a:p>
            <a:endParaRPr lang="en-US" dirty="0" smtClean="0">
              <a:latin typeface="Garamond" charset="0"/>
              <a:ea typeface="Garamond" charset="0"/>
              <a:cs typeface="Garamond" charset="0"/>
            </a:endParaRPr>
          </a:p>
          <a:p>
            <a:endParaRPr lang="en-US" dirty="0" smtClean="0"/>
          </a:p>
        </p:txBody>
      </p:sp>
    </p:spTree>
    <p:extLst>
      <p:ext uri="{BB962C8B-B14F-4D97-AF65-F5344CB8AC3E}">
        <p14:creationId xmlns:p14="http://schemas.microsoft.com/office/powerpoint/2010/main" val="185033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Garamond" charset="0"/>
                <a:ea typeface="Garamond" charset="0"/>
                <a:cs typeface="Garamond" charset="0"/>
              </a:rPr>
              <a:t>HHS’s answers to FAQs regarding</a:t>
            </a:r>
            <a:br>
              <a:rPr lang="en-US" sz="2800" dirty="0" smtClean="0">
                <a:latin typeface="Garamond" charset="0"/>
                <a:ea typeface="Garamond" charset="0"/>
                <a:cs typeface="Garamond" charset="0"/>
              </a:rPr>
            </a:br>
            <a:r>
              <a:rPr lang="en-US" sz="2800" dirty="0" smtClean="0">
                <a:latin typeface="Garamond" charset="0"/>
                <a:ea typeface="Garamond" charset="0"/>
                <a:cs typeface="Garamond" charset="0"/>
              </a:rPr>
              <a:t>electronically transmitted and obtained authorizations</a:t>
            </a:r>
            <a:endParaRPr lang="en-US" sz="2800" dirty="0">
              <a:latin typeface="Garamond" charset="0"/>
              <a:ea typeface="Garamond" charset="0"/>
              <a:cs typeface="Garamond" charset="0"/>
            </a:endParaRPr>
          </a:p>
        </p:txBody>
      </p:sp>
      <p:sp>
        <p:nvSpPr>
          <p:cNvPr id="3" name="Content Placeholder 2"/>
          <p:cNvSpPr>
            <a:spLocks noGrp="1"/>
          </p:cNvSpPr>
          <p:nvPr>
            <p:ph idx="1"/>
          </p:nvPr>
        </p:nvSpPr>
        <p:spPr/>
        <p:txBody>
          <a:bodyPr>
            <a:normAutofit/>
          </a:bodyPr>
          <a:lstStyle/>
          <a:p>
            <a:r>
              <a:rPr lang="en-US" sz="2600" dirty="0">
                <a:latin typeface="Garamond" charset="0"/>
                <a:ea typeface="Garamond" charset="0"/>
                <a:cs typeface="Garamond" charset="0"/>
                <a:hlinkClick r:id="rId2"/>
              </a:rPr>
              <a:t>https://</a:t>
            </a:r>
            <a:r>
              <a:rPr lang="en-US" sz="2600" dirty="0" smtClean="0">
                <a:latin typeface="Garamond" charset="0"/>
                <a:ea typeface="Garamond" charset="0"/>
                <a:cs typeface="Garamond" charset="0"/>
                <a:hlinkClick r:id="rId2"/>
              </a:rPr>
              <a:t>www.hhs.gov/hipaa/for-professionals/faq/475/is-a-copy-of-a-signed-authorization-valid/index.html</a:t>
            </a:r>
            <a:endParaRPr lang="en-US" sz="2600" dirty="0" smtClean="0">
              <a:latin typeface="Garamond" charset="0"/>
              <a:ea typeface="Garamond" charset="0"/>
              <a:cs typeface="Garamond" charset="0"/>
            </a:endParaRPr>
          </a:p>
          <a:p>
            <a:endParaRPr lang="en-US" sz="2600" dirty="0" smtClean="0">
              <a:latin typeface="Garamond" charset="0"/>
              <a:ea typeface="Garamond" charset="0"/>
              <a:cs typeface="Garamond" charset="0"/>
            </a:endParaRPr>
          </a:p>
          <a:p>
            <a:r>
              <a:rPr lang="en-US" sz="2600" dirty="0" smtClean="0">
                <a:latin typeface="Garamond" charset="0"/>
                <a:ea typeface="Garamond" charset="0"/>
                <a:cs typeface="Garamond" charset="0"/>
                <a:hlinkClick r:id="rId3"/>
              </a:rPr>
              <a:t>https</a:t>
            </a:r>
            <a:r>
              <a:rPr lang="en-US" sz="2600" dirty="0">
                <a:latin typeface="Garamond" charset="0"/>
                <a:ea typeface="Garamond" charset="0"/>
                <a:cs typeface="Garamond" charset="0"/>
                <a:hlinkClick r:id="rId3"/>
              </a:rPr>
              <a:t>://</a:t>
            </a:r>
            <a:r>
              <a:rPr lang="en-US" sz="2600" dirty="0" smtClean="0">
                <a:latin typeface="Garamond" charset="0"/>
                <a:ea typeface="Garamond" charset="0"/>
                <a:cs typeface="Garamond" charset="0"/>
                <a:hlinkClick r:id="rId3"/>
              </a:rPr>
              <a:t>www.hhs.gov/hipaa/for-professionals/faq/554/how-do-hipaa-authorizations-apply-to-electronic-health-information/index.html</a:t>
            </a:r>
            <a:endParaRPr lang="en-US" sz="2600" dirty="0" smtClean="0">
              <a:latin typeface="Garamond" charset="0"/>
              <a:ea typeface="Garamond" charset="0"/>
              <a:cs typeface="Garamond" charset="0"/>
            </a:endParaRPr>
          </a:p>
          <a:p>
            <a:endParaRPr lang="en-US" sz="2600" dirty="0" smtClean="0">
              <a:latin typeface="Garamond" charset="0"/>
              <a:ea typeface="Garamond" charset="0"/>
              <a:cs typeface="Garamond" charset="0"/>
              <a:hlinkClick r:id="rId4"/>
            </a:endParaRPr>
          </a:p>
          <a:p>
            <a:r>
              <a:rPr lang="en-US" sz="2600" dirty="0" smtClean="0">
                <a:latin typeface="Garamond" charset="0"/>
                <a:ea typeface="Garamond" charset="0"/>
                <a:cs typeface="Garamond" charset="0"/>
                <a:hlinkClick r:id="rId4"/>
              </a:rPr>
              <a:t>https</a:t>
            </a:r>
            <a:r>
              <a:rPr lang="en-US" sz="2600" dirty="0">
                <a:latin typeface="Garamond" charset="0"/>
                <a:ea typeface="Garamond" charset="0"/>
                <a:cs typeface="Garamond" charset="0"/>
                <a:hlinkClick r:id="rId4"/>
              </a:rPr>
              <a:t>://</a:t>
            </a:r>
            <a:r>
              <a:rPr lang="en-US" sz="2600" dirty="0" smtClean="0">
                <a:latin typeface="Garamond" charset="0"/>
                <a:ea typeface="Garamond" charset="0"/>
                <a:cs typeface="Garamond" charset="0"/>
                <a:hlinkClick r:id="rId4"/>
              </a:rPr>
              <a:t>www.hhs.gov/hipaa/for-professionals/faq/546/does-hipaa-permit-a-covered-entity-to-disclose-psychotherapy-notes/index.html</a:t>
            </a:r>
            <a:endParaRPr lang="en-US" sz="2600" dirty="0" smtClean="0">
              <a:latin typeface="Garamond" charset="0"/>
              <a:ea typeface="Garamond" charset="0"/>
              <a:cs typeface="Garamond" charset="0"/>
            </a:endParaRPr>
          </a:p>
          <a:p>
            <a:endParaRPr lang="en-US" dirty="0"/>
          </a:p>
        </p:txBody>
      </p:sp>
    </p:spTree>
    <p:extLst>
      <p:ext uri="{BB962C8B-B14F-4D97-AF65-F5344CB8AC3E}">
        <p14:creationId xmlns:p14="http://schemas.microsoft.com/office/powerpoint/2010/main" val="2949236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Garamond" charset="0"/>
                <a:ea typeface="Garamond" charset="0"/>
                <a:cs typeface="Garamond" charset="0"/>
              </a:rPr>
              <a:t>HHS’s answers to general FAQs</a:t>
            </a:r>
            <a:br>
              <a:rPr lang="en-US" sz="2800" dirty="0" smtClean="0">
                <a:latin typeface="Garamond" charset="0"/>
                <a:ea typeface="Garamond" charset="0"/>
                <a:cs typeface="Garamond" charset="0"/>
              </a:rPr>
            </a:br>
            <a:r>
              <a:rPr lang="en-US" sz="2800" dirty="0" smtClean="0">
                <a:latin typeface="Garamond" charset="0"/>
                <a:ea typeface="Garamond" charset="0"/>
                <a:cs typeface="Garamond" charset="0"/>
              </a:rPr>
              <a:t>regarding authorizations</a:t>
            </a:r>
            <a:endParaRPr lang="en-US" sz="2800" dirty="0">
              <a:latin typeface="Garamond" charset="0"/>
              <a:ea typeface="Garamond" charset="0"/>
              <a:cs typeface="Garamond" charset="0"/>
            </a:endParaRPr>
          </a:p>
        </p:txBody>
      </p:sp>
      <p:sp>
        <p:nvSpPr>
          <p:cNvPr id="3" name="Content Placeholder 2"/>
          <p:cNvSpPr>
            <a:spLocks noGrp="1"/>
          </p:cNvSpPr>
          <p:nvPr>
            <p:ph idx="1"/>
          </p:nvPr>
        </p:nvSpPr>
        <p:spPr>
          <a:xfrm>
            <a:off x="457200" y="1138296"/>
            <a:ext cx="8229600" cy="4987867"/>
          </a:xfrm>
        </p:spPr>
        <p:txBody>
          <a:bodyPr>
            <a:normAutofit fontScale="92500"/>
          </a:bodyPr>
          <a:lstStyle/>
          <a:p>
            <a:endParaRPr lang="en-US" sz="2600" dirty="0" smtClean="0">
              <a:latin typeface="Garamond" charset="0"/>
              <a:ea typeface="Garamond" charset="0"/>
              <a:cs typeface="Garamond" charset="0"/>
            </a:endParaRPr>
          </a:p>
          <a:p>
            <a:r>
              <a:rPr lang="en-US" sz="2600" dirty="0">
                <a:latin typeface="Garamond" charset="0"/>
                <a:ea typeface="Garamond" charset="0"/>
                <a:cs typeface="Garamond" charset="0"/>
                <a:hlinkClick r:id="rId2"/>
              </a:rPr>
              <a:t>https://</a:t>
            </a:r>
            <a:r>
              <a:rPr lang="en-US" sz="2600" dirty="0" smtClean="0">
                <a:latin typeface="Garamond" charset="0"/>
                <a:ea typeface="Garamond" charset="0"/>
                <a:cs typeface="Garamond" charset="0"/>
                <a:hlinkClick r:id="rId2"/>
              </a:rPr>
              <a:t>www.hhs.gov/hipaa/for-professionals/faq/473/may-a-valid-authorization-list-categories-of-persons-who-may-use-protected-information/index.html</a:t>
            </a:r>
            <a:endParaRPr lang="en-US" sz="2600" dirty="0" smtClean="0">
              <a:latin typeface="Garamond" charset="0"/>
              <a:ea typeface="Garamond" charset="0"/>
              <a:cs typeface="Garamond" charset="0"/>
            </a:endParaRPr>
          </a:p>
          <a:p>
            <a:endParaRPr lang="en-US" sz="2600" dirty="0">
              <a:latin typeface="Garamond" charset="0"/>
              <a:ea typeface="Garamond" charset="0"/>
              <a:cs typeface="Garamond" charset="0"/>
            </a:endParaRPr>
          </a:p>
          <a:p>
            <a:r>
              <a:rPr lang="en-US" sz="2600" dirty="0">
                <a:latin typeface="Garamond" charset="0"/>
                <a:ea typeface="Garamond" charset="0"/>
                <a:cs typeface="Garamond" charset="0"/>
                <a:hlinkClick r:id="rId3"/>
              </a:rPr>
              <a:t>https://</a:t>
            </a:r>
            <a:r>
              <a:rPr lang="en-US" sz="2600" dirty="0" smtClean="0">
                <a:latin typeface="Garamond" charset="0"/>
                <a:ea typeface="Garamond" charset="0"/>
                <a:cs typeface="Garamond" charset="0"/>
                <a:hlinkClick r:id="rId3"/>
              </a:rPr>
              <a:t>www.hhs.gov/hipaa/for-professionals/faq/472/does-hipaa-permit-a-covered-entity-to-use-or-disclose-protected-health-information/index.html</a:t>
            </a:r>
            <a:endParaRPr lang="en-US" sz="2600" dirty="0" smtClean="0">
              <a:latin typeface="Garamond" charset="0"/>
              <a:ea typeface="Garamond" charset="0"/>
              <a:cs typeface="Garamond" charset="0"/>
            </a:endParaRPr>
          </a:p>
          <a:p>
            <a:endParaRPr lang="en-US" sz="2600" dirty="0">
              <a:latin typeface="Garamond" charset="0"/>
              <a:ea typeface="Garamond" charset="0"/>
              <a:cs typeface="Garamond" charset="0"/>
            </a:endParaRPr>
          </a:p>
          <a:p>
            <a:r>
              <a:rPr lang="en-US" sz="2600" dirty="0">
                <a:latin typeface="Garamond" charset="0"/>
                <a:ea typeface="Garamond" charset="0"/>
                <a:cs typeface="Garamond" charset="0"/>
                <a:hlinkClick r:id="rId4"/>
              </a:rPr>
              <a:t>https://</a:t>
            </a:r>
            <a:r>
              <a:rPr lang="en-US" sz="2600" dirty="0" smtClean="0">
                <a:latin typeface="Garamond" charset="0"/>
                <a:ea typeface="Garamond" charset="0"/>
                <a:cs typeface="Garamond" charset="0"/>
                <a:hlinkClick r:id="rId4"/>
              </a:rPr>
              <a:t>www.hhs.gov/hipaa/for-professionals/faq/477/may-a-covered-entity-disclose-protected-health-information-specified-in-an-authorization/index.html</a:t>
            </a:r>
            <a:endParaRPr lang="en-US" sz="2600" dirty="0" smtClean="0">
              <a:latin typeface="Garamond" charset="0"/>
              <a:ea typeface="Garamond" charset="0"/>
              <a:cs typeface="Garamond" charset="0"/>
            </a:endParaRPr>
          </a:p>
          <a:p>
            <a:endParaRPr lang="en-US" sz="2600" dirty="0" smtClean="0">
              <a:latin typeface="Garamond" charset="0"/>
              <a:ea typeface="Garamond" charset="0"/>
              <a:cs typeface="Garamond" charset="0"/>
            </a:endParaRPr>
          </a:p>
          <a:p>
            <a:endParaRPr lang="en-US" sz="2600" dirty="0" smtClean="0">
              <a:latin typeface="Garamond" charset="0"/>
              <a:ea typeface="Garamond" charset="0"/>
              <a:cs typeface="Garamond" charset="0"/>
            </a:endParaRPr>
          </a:p>
          <a:p>
            <a:endParaRPr lang="en-US" sz="2600" dirty="0" smtClean="0">
              <a:latin typeface="Garamond" charset="0"/>
              <a:ea typeface="Garamond" charset="0"/>
              <a:cs typeface="Garamond" charset="0"/>
            </a:endParaRPr>
          </a:p>
        </p:txBody>
      </p:sp>
    </p:spTree>
    <p:extLst>
      <p:ext uri="{BB962C8B-B14F-4D97-AF65-F5344CB8AC3E}">
        <p14:creationId xmlns:p14="http://schemas.microsoft.com/office/powerpoint/2010/main" val="17769933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2516"/>
          </a:xfrm>
        </p:spPr>
        <p:txBody>
          <a:bodyPr>
            <a:noAutofit/>
          </a:bodyPr>
          <a:lstStyle/>
          <a:p>
            <a:r>
              <a:rPr lang="en-US" sz="3200" dirty="0" smtClean="0">
                <a:latin typeface="Garamond" charset="0"/>
                <a:ea typeface="Garamond" charset="0"/>
                <a:cs typeface="Garamond" charset="0"/>
              </a:rPr>
              <a:t>Resources</a:t>
            </a:r>
            <a:br>
              <a:rPr lang="en-US" sz="3200" dirty="0" smtClean="0">
                <a:latin typeface="Garamond" charset="0"/>
                <a:ea typeface="Garamond" charset="0"/>
                <a:cs typeface="Garamond" charset="0"/>
              </a:rPr>
            </a:br>
            <a:r>
              <a:rPr lang="en-US" sz="3200" dirty="0" smtClean="0">
                <a:latin typeface="Garamond" charset="0"/>
                <a:ea typeface="Garamond" charset="0"/>
                <a:cs typeface="Garamond" charset="0"/>
              </a:rPr>
              <a:t>(HHS Frequently-Asked Question No. 313)</a:t>
            </a:r>
            <a:endParaRPr lang="en-US" sz="3200" dirty="0">
              <a:latin typeface="Garamond" charset="0"/>
              <a:ea typeface="Garamond" charset="0"/>
              <a:cs typeface="Garamon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329" y="1529861"/>
            <a:ext cx="5329341" cy="4525963"/>
          </a:xfrm>
        </p:spPr>
      </p:pic>
    </p:spTree>
    <p:extLst>
      <p:ext uri="{BB962C8B-B14F-4D97-AF65-F5344CB8AC3E}">
        <p14:creationId xmlns:p14="http://schemas.microsoft.com/office/powerpoint/2010/main" val="3889568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108"/>
            <a:ext cx="8229600" cy="527538"/>
          </a:xfrm>
        </p:spPr>
        <p:txBody>
          <a:bodyPr>
            <a:noAutofit/>
          </a:bodyPr>
          <a:lstStyle/>
          <a:p>
            <a:r>
              <a:rPr lang="en-US" sz="3200" dirty="0" smtClean="0">
                <a:latin typeface="Garamond" charset="0"/>
                <a:ea typeface="Garamond" charset="0"/>
                <a:cs typeface="Garamond" charset="0"/>
              </a:rPr>
              <a:t>Resources</a:t>
            </a:r>
            <a:br>
              <a:rPr lang="en-US" sz="3200" dirty="0" smtClean="0">
                <a:latin typeface="Garamond" charset="0"/>
                <a:ea typeface="Garamond" charset="0"/>
                <a:cs typeface="Garamond" charset="0"/>
              </a:rPr>
            </a:br>
            <a:r>
              <a:rPr lang="en-US" sz="3200" dirty="0" smtClean="0">
                <a:latin typeface="Garamond" charset="0"/>
                <a:ea typeface="Garamond" charset="0"/>
                <a:cs typeface="Garamond" charset="0"/>
              </a:rPr>
              <a:t>(HHS Frequently-Asked Question No. 314)</a:t>
            </a:r>
            <a:endParaRPr lang="en-US" sz="3200" dirty="0">
              <a:latin typeface="Garamond" charset="0"/>
              <a:ea typeface="Garamond" charset="0"/>
              <a:cs typeface="Garamon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246" y="1547446"/>
            <a:ext cx="7671507" cy="4525963"/>
          </a:xfrm>
        </p:spPr>
      </p:pic>
    </p:spTree>
    <p:extLst>
      <p:ext uri="{BB962C8B-B14F-4D97-AF65-F5344CB8AC3E}">
        <p14:creationId xmlns:p14="http://schemas.microsoft.com/office/powerpoint/2010/main" val="2573211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smtClean="0">
                <a:latin typeface="Garamond" charset="0"/>
                <a:ea typeface="Garamond" charset="0"/>
                <a:cs typeface="Garamond" charset="0"/>
              </a:rPr>
              <a:t>Resources</a:t>
            </a:r>
            <a:br>
              <a:rPr lang="en-US" sz="3200" dirty="0" smtClean="0">
                <a:latin typeface="Garamond" charset="0"/>
                <a:ea typeface="Garamond" charset="0"/>
                <a:cs typeface="Garamond" charset="0"/>
              </a:rPr>
            </a:br>
            <a:r>
              <a:rPr lang="en-US" sz="3200" dirty="0" smtClean="0">
                <a:latin typeface="Garamond" charset="0"/>
                <a:ea typeface="Garamond" charset="0"/>
                <a:cs typeface="Garamond" charset="0"/>
              </a:rPr>
              <a:t>(HHS Frequently-Asked Question No. 316)</a:t>
            </a:r>
            <a:endParaRPr lang="en-US" sz="3200" dirty="0">
              <a:latin typeface="Garamond" charset="0"/>
              <a:ea typeface="Garamond" charset="0"/>
              <a:cs typeface="Garamon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515" y="1459523"/>
            <a:ext cx="4752970" cy="4525963"/>
          </a:xfrm>
        </p:spPr>
      </p:pic>
    </p:spTree>
    <p:extLst>
      <p:ext uri="{BB962C8B-B14F-4D97-AF65-F5344CB8AC3E}">
        <p14:creationId xmlns:p14="http://schemas.microsoft.com/office/powerpoint/2010/main" val="19125580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2861"/>
            <a:ext cx="7772400" cy="1652953"/>
          </a:xfrm>
        </p:spPr>
        <p:txBody>
          <a:bodyPr>
            <a:normAutofit/>
          </a:bodyPr>
          <a:lstStyle/>
          <a:p>
            <a:r>
              <a:rPr lang="en-US" sz="3600" dirty="0" smtClean="0">
                <a:latin typeface="Garamond" charset="0"/>
                <a:ea typeface="Garamond" charset="0"/>
                <a:cs typeface="Garamond" charset="0"/>
              </a:rPr>
              <a:t>Additional information</a:t>
            </a:r>
            <a:br>
              <a:rPr lang="en-US" sz="3600" dirty="0" smtClean="0">
                <a:latin typeface="Garamond" charset="0"/>
                <a:ea typeface="Garamond" charset="0"/>
                <a:cs typeface="Garamond" charset="0"/>
              </a:rPr>
            </a:br>
            <a:r>
              <a:rPr lang="en-US" sz="3600" dirty="0" smtClean="0">
                <a:latin typeface="Garamond" charset="0"/>
                <a:ea typeface="Garamond" charset="0"/>
                <a:cs typeface="Garamond" charset="0"/>
              </a:rPr>
              <a:t>regarding </a:t>
            </a:r>
            <a:r>
              <a:rPr lang="en-US" sz="3600" dirty="0">
                <a:latin typeface="Garamond" charset="0"/>
                <a:ea typeface="Garamond" charset="0"/>
                <a:cs typeface="Garamond" charset="0"/>
              </a:rPr>
              <a:t>a</a:t>
            </a:r>
            <a:r>
              <a:rPr lang="en-US" sz="3600" dirty="0" smtClean="0">
                <a:latin typeface="Garamond" charset="0"/>
                <a:ea typeface="Garamond" charset="0"/>
                <a:cs typeface="Garamond" charset="0"/>
              </a:rPr>
              <a:t>uthorizations</a:t>
            </a:r>
            <a:endParaRPr lang="en-US" sz="3600" dirty="0">
              <a:latin typeface="Garamond" charset="0"/>
              <a:ea typeface="Garamond" charset="0"/>
              <a:cs typeface="Garamond" charset="0"/>
            </a:endParaRPr>
          </a:p>
        </p:txBody>
      </p:sp>
    </p:spTree>
    <p:extLst>
      <p:ext uri="{BB962C8B-B14F-4D97-AF65-F5344CB8AC3E}">
        <p14:creationId xmlns:p14="http://schemas.microsoft.com/office/powerpoint/2010/main" val="17519864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Grp="1" noChangeArrowheads="1"/>
          </p:cNvSpPr>
          <p:nvPr>
            <p:ph type="title"/>
          </p:nvPr>
        </p:nvSpPr>
        <p:spPr>
          <a:xfrm>
            <a:off x="0" y="304800"/>
            <a:ext cx="9144000" cy="750277"/>
          </a:xfrm>
        </p:spPr>
        <p:txBody>
          <a:bodyPr>
            <a:noAutofit/>
          </a:bodyPr>
          <a:lstStyle/>
          <a:p>
            <a:pPr eaLnBrk="1" hangingPunct="1">
              <a:defRPr/>
            </a:pPr>
            <a:r>
              <a:rPr lang="en-US" altLang="en-US" sz="2800" dirty="0" smtClean="0">
                <a:latin typeface="Garamond" charset="0"/>
                <a:ea typeface="Garamond" charset="0"/>
                <a:cs typeface="Garamond" charset="0"/>
              </a:rPr>
              <a:t>Expiration Dates and </a:t>
            </a:r>
            <a:br>
              <a:rPr lang="en-US" altLang="en-US" sz="2800" dirty="0" smtClean="0">
                <a:latin typeface="Garamond" charset="0"/>
                <a:ea typeface="Garamond" charset="0"/>
                <a:cs typeface="Garamond" charset="0"/>
              </a:rPr>
            </a:br>
            <a:r>
              <a:rPr lang="en-US" altLang="en-US" sz="2800" dirty="0" smtClean="0">
                <a:latin typeface="Garamond" charset="0"/>
                <a:ea typeface="Garamond" charset="0"/>
                <a:cs typeface="Garamond" charset="0"/>
              </a:rPr>
              <a:t>Research-Related Authorizations</a:t>
            </a:r>
            <a:endParaRPr lang="en-US" altLang="en-US" sz="2800" dirty="0">
              <a:latin typeface="Garamond" charset="0"/>
              <a:ea typeface="Garamond" charset="0"/>
              <a:cs typeface="Garamond" charset="0"/>
            </a:endParaRPr>
          </a:p>
        </p:txBody>
      </p:sp>
      <p:sp>
        <p:nvSpPr>
          <p:cNvPr id="1124355" name="Rectangle 3"/>
          <p:cNvSpPr>
            <a:spLocks noGrp="1" noChangeArrowheads="1"/>
          </p:cNvSpPr>
          <p:nvPr>
            <p:ph type="body" sz="half" idx="2"/>
          </p:nvPr>
        </p:nvSpPr>
        <p:spPr>
          <a:xfrm>
            <a:off x="609600" y="1565031"/>
            <a:ext cx="8077200" cy="5099538"/>
          </a:xfrm>
        </p:spPr>
        <p:txBody>
          <a:bodyPr>
            <a:normAutofit/>
          </a:bodyPr>
          <a:lstStyle/>
          <a:p>
            <a:pPr eaLnBrk="1" hangingPunct="1">
              <a:lnSpc>
                <a:spcPct val="90000"/>
              </a:lnSpc>
              <a:defRPr/>
            </a:pPr>
            <a:r>
              <a:rPr lang="en-US" altLang="ja-JP" sz="2400" dirty="0" smtClean="0">
                <a:latin typeface="Garamond" charset="0"/>
                <a:ea typeface="Garamond" charset="0"/>
                <a:cs typeface="Garamond" charset="0"/>
              </a:rPr>
              <a:t>“We </a:t>
            </a:r>
            <a:r>
              <a:rPr lang="en-US" altLang="ja-JP" sz="2400" dirty="0">
                <a:latin typeface="Garamond" charset="0"/>
                <a:ea typeface="Garamond" charset="0"/>
                <a:cs typeface="Garamond" charset="0"/>
              </a:rPr>
              <a:t>have determined that an expiration date or event would not always be feasible or desirable for some research uses and disclosures of [PHI].  By allowing for no expiration date, the final Rule </a:t>
            </a:r>
            <a:r>
              <a:rPr lang="en-US" altLang="ja-JP" sz="2400" u="sng" dirty="0">
                <a:latin typeface="Garamond" charset="0"/>
                <a:ea typeface="Garamond" charset="0"/>
                <a:cs typeface="Garamond" charset="0"/>
              </a:rPr>
              <a:t>permits without separate patient authorization important disclosures even after the termination of the research project that might otherwise be prohibited</a:t>
            </a:r>
            <a:r>
              <a:rPr lang="en-US" altLang="ja-JP" sz="2400" dirty="0">
                <a:latin typeface="Garamond" charset="0"/>
                <a:ea typeface="Garamond" charset="0"/>
                <a:cs typeface="Garamond" charset="0"/>
              </a:rPr>
              <a:t>.  However, the final Rule contains the requirement that the patient authorization specify if the authorization would not have an expiration date or event.  Therefore, patients will have this information to make an informed decision about whether to sign the </a:t>
            </a:r>
            <a:r>
              <a:rPr lang="en-US" altLang="ja-JP" sz="2400" dirty="0" smtClean="0">
                <a:latin typeface="Garamond" charset="0"/>
                <a:ea typeface="Garamond" charset="0"/>
                <a:cs typeface="Garamond" charset="0"/>
              </a:rPr>
              <a:t>authorization.”</a:t>
            </a:r>
          </a:p>
          <a:p>
            <a:pPr marL="0" indent="0" eaLnBrk="1" hangingPunct="1">
              <a:lnSpc>
                <a:spcPct val="90000"/>
              </a:lnSpc>
              <a:buNone/>
              <a:defRPr/>
            </a:pPr>
            <a:endParaRPr lang="en-US" altLang="ja-JP" sz="2400" dirty="0">
              <a:latin typeface="Garamond" charset="0"/>
              <a:ea typeface="Garamond" charset="0"/>
              <a:cs typeface="Garamond" charset="0"/>
            </a:endParaRPr>
          </a:p>
          <a:p>
            <a:pPr marL="0" indent="0" eaLnBrk="1" hangingPunct="1">
              <a:lnSpc>
                <a:spcPct val="90000"/>
              </a:lnSpc>
              <a:buNone/>
              <a:defRPr/>
            </a:pPr>
            <a:r>
              <a:rPr lang="en-US" altLang="ja-JP" sz="2400" dirty="0" smtClean="0">
                <a:latin typeface="Garamond" charset="0"/>
                <a:ea typeface="Garamond" charset="0"/>
                <a:cs typeface="Garamond" charset="0"/>
              </a:rPr>
              <a:t>	67 Fed. Reg. 53182, 53225 (Aug. 14, 2002).</a:t>
            </a:r>
            <a:endParaRPr lang="en-US" altLang="en-US" sz="2400" dirty="0">
              <a:latin typeface="Garamond" charset="0"/>
              <a:ea typeface="Garamond" charset="0"/>
              <a:cs typeface="Garamond" charset="0"/>
            </a:endParaRPr>
          </a:p>
        </p:txBody>
      </p:sp>
    </p:spTree>
    <p:extLst>
      <p:ext uri="{BB962C8B-B14F-4D97-AF65-F5344CB8AC3E}">
        <p14:creationId xmlns:p14="http://schemas.microsoft.com/office/powerpoint/2010/main" val="11969839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7685"/>
          </a:xfrm>
        </p:spPr>
        <p:txBody>
          <a:bodyPr>
            <a:normAutofit fontScale="90000"/>
          </a:bodyPr>
          <a:lstStyle/>
          <a:p>
            <a:r>
              <a:rPr lang="en-US" sz="3200" dirty="0" smtClean="0">
                <a:latin typeface="Garamond" charset="0"/>
                <a:ea typeface="Garamond" charset="0"/>
                <a:cs typeface="Garamond" charset="0"/>
              </a:rPr>
              <a:t>HIPAA authorization: required </a:t>
            </a:r>
            <a:r>
              <a:rPr lang="en-US" sz="3200" dirty="0">
                <a:latin typeface="Garamond" charset="0"/>
                <a:ea typeface="Garamond" charset="0"/>
                <a:cs typeface="Garamond" charset="0"/>
              </a:rPr>
              <a:t>s</a:t>
            </a:r>
            <a:r>
              <a:rPr lang="en-US" sz="3200" dirty="0" smtClean="0">
                <a:latin typeface="Garamond" charset="0"/>
                <a:ea typeface="Garamond" charset="0"/>
                <a:cs typeface="Garamond" charset="0"/>
              </a:rPr>
              <a:t>tatements</a:t>
            </a:r>
            <a:br>
              <a:rPr lang="en-US" sz="3200" dirty="0" smtClean="0">
                <a:latin typeface="Garamond" charset="0"/>
                <a:ea typeface="Garamond" charset="0"/>
                <a:cs typeface="Garamond" charset="0"/>
              </a:rPr>
            </a:br>
            <a:r>
              <a:rPr lang="en-US" sz="3200" dirty="0" smtClean="0">
                <a:latin typeface="Garamond" charset="0"/>
                <a:ea typeface="Garamond" charset="0"/>
                <a:cs typeface="Garamond" charset="0"/>
              </a:rPr>
              <a:t>45 C.F.R. </a:t>
            </a:r>
            <a:r>
              <a:rPr lang="en-US" altLang="en-US" sz="3200" dirty="0">
                <a:latin typeface="Garamond" charset="0"/>
                <a:ea typeface="Garamond" charset="0"/>
                <a:cs typeface="Garamond" charset="0"/>
              </a:rPr>
              <a:t>§ </a:t>
            </a:r>
            <a:r>
              <a:rPr lang="en-US" sz="3200" dirty="0" smtClean="0">
                <a:latin typeface="Garamond" charset="0"/>
                <a:ea typeface="Garamond" charset="0"/>
                <a:cs typeface="Garamond" charset="0"/>
              </a:rPr>
              <a:t>164.508(c)(2)</a:t>
            </a:r>
            <a:endParaRPr lang="en-US" sz="3200" dirty="0">
              <a:latin typeface="Garamond" charset="0"/>
              <a:ea typeface="Garamond" charset="0"/>
              <a:cs typeface="Garamond" charset="0"/>
            </a:endParaRPr>
          </a:p>
        </p:txBody>
      </p:sp>
      <p:sp>
        <p:nvSpPr>
          <p:cNvPr id="3" name="Content Placeholder 2"/>
          <p:cNvSpPr>
            <a:spLocks noGrp="1"/>
          </p:cNvSpPr>
          <p:nvPr>
            <p:ph idx="1"/>
          </p:nvPr>
        </p:nvSpPr>
        <p:spPr>
          <a:xfrm>
            <a:off x="457200" y="1529861"/>
            <a:ext cx="8229600" cy="4185139"/>
          </a:xfrm>
        </p:spPr>
        <p:txBody>
          <a:bodyPr>
            <a:normAutofit fontScale="92500" lnSpcReduction="10000"/>
          </a:bodyPr>
          <a:lstStyle/>
          <a:p>
            <a:endParaRPr lang="en-US" sz="2800" dirty="0">
              <a:latin typeface="Garamond" charset="0"/>
              <a:ea typeface="Garamond" charset="0"/>
              <a:cs typeface="Garamond" charset="0"/>
            </a:endParaRPr>
          </a:p>
          <a:p>
            <a:r>
              <a:rPr lang="en-US" sz="2600" dirty="0" smtClean="0">
                <a:latin typeface="Garamond" charset="0"/>
                <a:ea typeface="Garamond" charset="0"/>
                <a:cs typeface="Garamond" charset="0"/>
              </a:rPr>
              <a:t>The </a:t>
            </a:r>
            <a:r>
              <a:rPr lang="en-US" sz="2600" dirty="0">
                <a:latin typeface="Garamond" charset="0"/>
                <a:ea typeface="Garamond" charset="0"/>
                <a:cs typeface="Garamond" charset="0"/>
              </a:rPr>
              <a:t>individual’s </a:t>
            </a:r>
            <a:r>
              <a:rPr lang="en-US" sz="2600" u="sng" dirty="0">
                <a:latin typeface="Garamond" charset="0"/>
                <a:ea typeface="Garamond" charset="0"/>
                <a:cs typeface="Garamond" charset="0"/>
              </a:rPr>
              <a:t>right to revoke</a:t>
            </a:r>
            <a:r>
              <a:rPr lang="en-US" sz="2600" dirty="0">
                <a:latin typeface="Garamond" charset="0"/>
                <a:ea typeface="Garamond" charset="0"/>
                <a:cs typeface="Garamond" charset="0"/>
              </a:rPr>
              <a:t> the authorization in writing, </a:t>
            </a:r>
            <a:r>
              <a:rPr lang="en-US" sz="2600" dirty="0" smtClean="0">
                <a:latin typeface="Garamond" charset="0"/>
                <a:ea typeface="Garamond" charset="0"/>
                <a:cs typeface="Garamond" charset="0"/>
              </a:rPr>
              <a:t>the exceptions </a:t>
            </a:r>
            <a:r>
              <a:rPr lang="en-US" sz="2600" dirty="0">
                <a:latin typeface="Garamond" charset="0"/>
                <a:ea typeface="Garamond" charset="0"/>
                <a:cs typeface="Garamond" charset="0"/>
              </a:rPr>
              <a:t>to the right to </a:t>
            </a:r>
            <a:r>
              <a:rPr lang="en-US" sz="2600" dirty="0" smtClean="0">
                <a:latin typeface="Garamond" charset="0"/>
                <a:ea typeface="Garamond" charset="0"/>
                <a:cs typeface="Garamond" charset="0"/>
              </a:rPr>
              <a:t>revoke, and a description of how the individual can revoke; </a:t>
            </a:r>
          </a:p>
          <a:p>
            <a:pPr lvl="1"/>
            <a:endParaRPr lang="en-US" sz="2600" dirty="0" smtClean="0">
              <a:latin typeface="Garamond" charset="0"/>
              <a:ea typeface="Garamond" charset="0"/>
              <a:cs typeface="Garamond" charset="0"/>
            </a:endParaRPr>
          </a:p>
          <a:p>
            <a:r>
              <a:rPr lang="en-US" sz="2600" dirty="0" smtClean="0">
                <a:latin typeface="Garamond" charset="0"/>
                <a:ea typeface="Garamond" charset="0"/>
                <a:cs typeface="Garamond" charset="0"/>
              </a:rPr>
              <a:t>The </a:t>
            </a:r>
            <a:r>
              <a:rPr lang="en-US" sz="2600" u="sng" dirty="0" smtClean="0">
                <a:latin typeface="Garamond" charset="0"/>
                <a:ea typeface="Garamond" charset="0"/>
                <a:cs typeface="Garamond" charset="0"/>
              </a:rPr>
              <a:t>ability or inability to condition</a:t>
            </a:r>
            <a:r>
              <a:rPr lang="en-US" sz="2600" dirty="0" smtClean="0">
                <a:latin typeface="Garamond" charset="0"/>
                <a:ea typeface="Garamond" charset="0"/>
                <a:cs typeface="Garamond" charset="0"/>
              </a:rPr>
              <a:t> treatment</a:t>
            </a:r>
            <a:r>
              <a:rPr lang="en-US" sz="2600" dirty="0">
                <a:latin typeface="Garamond" charset="0"/>
                <a:ea typeface="Garamond" charset="0"/>
                <a:cs typeface="Garamond" charset="0"/>
              </a:rPr>
              <a:t>, payment, </a:t>
            </a:r>
            <a:r>
              <a:rPr lang="en-US" sz="2600" dirty="0" smtClean="0">
                <a:latin typeface="Garamond" charset="0"/>
                <a:ea typeface="Garamond" charset="0"/>
                <a:cs typeface="Garamond" charset="0"/>
              </a:rPr>
              <a:t>enrollment or </a:t>
            </a:r>
            <a:r>
              <a:rPr lang="en-US" sz="2600" dirty="0">
                <a:latin typeface="Garamond" charset="0"/>
                <a:ea typeface="Garamond" charset="0"/>
                <a:cs typeface="Garamond" charset="0"/>
              </a:rPr>
              <a:t>eligibility for benefits on </a:t>
            </a:r>
            <a:r>
              <a:rPr lang="en-US" sz="2600" dirty="0" smtClean="0">
                <a:latin typeface="Garamond" charset="0"/>
                <a:ea typeface="Garamond" charset="0"/>
                <a:cs typeface="Garamond" charset="0"/>
              </a:rPr>
              <a:t>the authorization; and </a:t>
            </a:r>
          </a:p>
          <a:p>
            <a:pPr lvl="1"/>
            <a:endParaRPr lang="en-US" sz="2600" dirty="0" smtClean="0">
              <a:latin typeface="Garamond" charset="0"/>
              <a:ea typeface="Garamond" charset="0"/>
              <a:cs typeface="Garamond" charset="0"/>
            </a:endParaRPr>
          </a:p>
          <a:p>
            <a:r>
              <a:rPr lang="en-US" sz="2600" dirty="0" smtClean="0">
                <a:latin typeface="Garamond" charset="0"/>
                <a:ea typeface="Garamond" charset="0"/>
                <a:cs typeface="Garamond" charset="0"/>
              </a:rPr>
              <a:t>The </a:t>
            </a:r>
            <a:r>
              <a:rPr lang="en-US" sz="2600" dirty="0">
                <a:latin typeface="Garamond" charset="0"/>
                <a:ea typeface="Garamond" charset="0"/>
                <a:cs typeface="Garamond" charset="0"/>
              </a:rPr>
              <a:t>potential for </a:t>
            </a:r>
            <a:r>
              <a:rPr lang="en-US" sz="2600" dirty="0" smtClean="0">
                <a:latin typeface="Garamond" charset="0"/>
                <a:ea typeface="Garamond" charset="0"/>
                <a:cs typeface="Garamond" charset="0"/>
              </a:rPr>
              <a:t>information disclosed </a:t>
            </a:r>
            <a:r>
              <a:rPr lang="en-US" sz="2600" dirty="0">
                <a:latin typeface="Garamond" charset="0"/>
                <a:ea typeface="Garamond" charset="0"/>
                <a:cs typeface="Garamond" charset="0"/>
              </a:rPr>
              <a:t>pursuant to the </a:t>
            </a:r>
            <a:r>
              <a:rPr lang="en-US" sz="2600" dirty="0" smtClean="0">
                <a:latin typeface="Garamond" charset="0"/>
                <a:ea typeface="Garamond" charset="0"/>
                <a:cs typeface="Garamond" charset="0"/>
              </a:rPr>
              <a:t>authorization to </a:t>
            </a:r>
            <a:r>
              <a:rPr lang="en-US" sz="2600" dirty="0">
                <a:latin typeface="Garamond" charset="0"/>
                <a:ea typeface="Garamond" charset="0"/>
                <a:cs typeface="Garamond" charset="0"/>
              </a:rPr>
              <a:t>be </a:t>
            </a:r>
            <a:r>
              <a:rPr lang="en-US" sz="2600" u="sng" dirty="0">
                <a:latin typeface="Garamond" charset="0"/>
                <a:ea typeface="Garamond" charset="0"/>
                <a:cs typeface="Garamond" charset="0"/>
              </a:rPr>
              <a:t>subject to </a:t>
            </a:r>
            <a:r>
              <a:rPr lang="en-US" sz="2600" u="sng" dirty="0" smtClean="0">
                <a:latin typeface="Garamond" charset="0"/>
                <a:ea typeface="Garamond" charset="0"/>
                <a:cs typeface="Garamond" charset="0"/>
              </a:rPr>
              <a:t>re-disclosure</a:t>
            </a:r>
            <a:r>
              <a:rPr lang="en-US" sz="2600" dirty="0" smtClean="0">
                <a:latin typeface="Garamond" charset="0"/>
                <a:ea typeface="Garamond" charset="0"/>
                <a:cs typeface="Garamond" charset="0"/>
              </a:rPr>
              <a:t> </a:t>
            </a:r>
            <a:r>
              <a:rPr lang="en-US" sz="2600" dirty="0">
                <a:latin typeface="Garamond" charset="0"/>
                <a:ea typeface="Garamond" charset="0"/>
                <a:cs typeface="Garamond" charset="0"/>
              </a:rPr>
              <a:t>by the </a:t>
            </a:r>
            <a:r>
              <a:rPr lang="en-US" sz="2600" dirty="0" smtClean="0">
                <a:latin typeface="Garamond" charset="0"/>
                <a:ea typeface="Garamond" charset="0"/>
                <a:cs typeface="Garamond" charset="0"/>
              </a:rPr>
              <a:t>recipient and </a:t>
            </a:r>
            <a:r>
              <a:rPr lang="en-US" sz="2600" dirty="0">
                <a:latin typeface="Garamond" charset="0"/>
                <a:ea typeface="Garamond" charset="0"/>
                <a:cs typeface="Garamond" charset="0"/>
              </a:rPr>
              <a:t>no longer be </a:t>
            </a:r>
            <a:r>
              <a:rPr lang="en-US" sz="2600" dirty="0" smtClean="0">
                <a:latin typeface="Garamond" charset="0"/>
                <a:ea typeface="Garamond" charset="0"/>
                <a:cs typeface="Garamond" charset="0"/>
              </a:rPr>
              <a:t>protected by the HIPAA Privacy Rule.</a:t>
            </a:r>
          </a:p>
          <a:p>
            <a:pPr lvl="1"/>
            <a:endParaRPr lang="en-US" sz="2400" dirty="0">
              <a:latin typeface="Garamond" charset="0"/>
              <a:ea typeface="Garamond" charset="0"/>
              <a:cs typeface="Garamond" charset="0"/>
            </a:endParaRPr>
          </a:p>
        </p:txBody>
      </p:sp>
    </p:spTree>
    <p:extLst>
      <p:ext uri="{BB962C8B-B14F-4D97-AF65-F5344CB8AC3E}">
        <p14:creationId xmlns:p14="http://schemas.microsoft.com/office/powerpoint/2010/main" val="11028045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92"/>
            <a:ext cx="8229600" cy="562708"/>
          </a:xfrm>
        </p:spPr>
        <p:txBody>
          <a:bodyPr>
            <a:noAutofit/>
          </a:bodyPr>
          <a:lstStyle/>
          <a:p>
            <a:r>
              <a:rPr lang="en-US" sz="2800" dirty="0" smtClean="0">
                <a:latin typeface="Garamond" charset="0"/>
                <a:ea typeface="Garamond" charset="0"/>
                <a:cs typeface="Garamond" charset="0"/>
              </a:rPr>
              <a:t>Revocation of authorization </a:t>
            </a:r>
            <a:r>
              <a:rPr lang="mr-IN" sz="2800" dirty="0" smtClean="0">
                <a:latin typeface="Garamond" charset="0"/>
                <a:ea typeface="Garamond" charset="0"/>
                <a:cs typeface="Garamond" charset="0"/>
              </a:rPr>
              <a:t>–</a:t>
            </a:r>
            <a:r>
              <a:rPr lang="en-US" sz="2800" dirty="0" smtClean="0">
                <a:latin typeface="Garamond" charset="0"/>
                <a:ea typeface="Garamond" charset="0"/>
                <a:cs typeface="Garamond" charset="0"/>
              </a:rPr>
              <a:t> application to research</a:t>
            </a:r>
            <a:br>
              <a:rPr lang="en-US" sz="2800" dirty="0" smtClean="0">
                <a:latin typeface="Garamond" charset="0"/>
                <a:ea typeface="Garamond" charset="0"/>
                <a:cs typeface="Garamond" charset="0"/>
              </a:rPr>
            </a:br>
            <a:r>
              <a:rPr lang="en-US" sz="2800" dirty="0" smtClean="0">
                <a:latin typeface="Garamond" charset="0"/>
                <a:ea typeface="Garamond" charset="0"/>
                <a:cs typeface="Garamond" charset="0"/>
              </a:rPr>
              <a:t>67 Fed. Reg. 53182, 53225 (Aug. 14, 2002)</a:t>
            </a:r>
            <a:endParaRPr lang="en-US" sz="2800" dirty="0">
              <a:latin typeface="Garamond" charset="0"/>
              <a:ea typeface="Garamond" charset="0"/>
              <a:cs typeface="Garamond" charset="0"/>
            </a:endParaRPr>
          </a:p>
        </p:txBody>
      </p:sp>
      <p:sp>
        <p:nvSpPr>
          <p:cNvPr id="3" name="Content Placeholder 2"/>
          <p:cNvSpPr>
            <a:spLocks noGrp="1"/>
          </p:cNvSpPr>
          <p:nvPr>
            <p:ph idx="1"/>
          </p:nvPr>
        </p:nvSpPr>
        <p:spPr>
          <a:xfrm>
            <a:off x="457200" y="2004645"/>
            <a:ext cx="8229600" cy="4121517"/>
          </a:xfrm>
        </p:spPr>
        <p:txBody>
          <a:bodyPr>
            <a:normAutofit/>
          </a:bodyPr>
          <a:lstStyle/>
          <a:p>
            <a:r>
              <a:rPr lang="en-US" sz="2600" dirty="0" smtClean="0">
                <a:latin typeface="Garamond" charset="0"/>
                <a:ea typeface="Garamond" charset="0"/>
                <a:cs typeface="Garamond" charset="0"/>
              </a:rPr>
              <a:t>“[HHS] agrees that it may sometimes be necessary to continue using and disclosing [PHI] even after an individual has revoked his or her authorization in order to preserve the integrity of a research study.”  </a:t>
            </a:r>
          </a:p>
          <a:p>
            <a:endParaRPr lang="en-US" sz="2600" dirty="0">
              <a:latin typeface="Garamond" charset="0"/>
              <a:ea typeface="Garamond" charset="0"/>
              <a:cs typeface="Garamond" charset="0"/>
            </a:endParaRPr>
          </a:p>
          <a:p>
            <a:r>
              <a:rPr lang="en-US" sz="2600" dirty="0" smtClean="0">
                <a:latin typeface="Garamond" charset="0"/>
                <a:ea typeface="Garamond" charset="0"/>
                <a:cs typeface="Garamond" charset="0"/>
              </a:rPr>
              <a:t>“Therefore, [HHS] . . . would </a:t>
            </a:r>
            <a:r>
              <a:rPr lang="en-US" sz="2600" dirty="0">
                <a:latin typeface="Garamond" charset="0"/>
                <a:ea typeface="Garamond" charset="0"/>
                <a:cs typeface="Garamond" charset="0"/>
              </a:rPr>
              <a:t>permit the continued use and disclosure of [PHI] already obtained pursuant to a valid authorization to the extent necessary to preserve the integrity of the research study.”</a:t>
            </a:r>
          </a:p>
          <a:p>
            <a:endParaRPr lang="en-US" dirty="0"/>
          </a:p>
        </p:txBody>
      </p:sp>
    </p:spTree>
    <p:extLst>
      <p:ext uri="{BB962C8B-B14F-4D97-AF65-F5344CB8AC3E}">
        <p14:creationId xmlns:p14="http://schemas.microsoft.com/office/powerpoint/2010/main" val="1649160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457200" y="277813"/>
            <a:ext cx="8229600" cy="742095"/>
          </a:xfrm>
        </p:spPr>
        <p:txBody>
          <a:bodyPr>
            <a:noAutofit/>
          </a:bodyPr>
          <a:lstStyle/>
          <a:p>
            <a:pPr>
              <a:defRPr/>
            </a:pPr>
            <a:r>
              <a:rPr lang="en-US" sz="3200" dirty="0">
                <a:latin typeface="Garamond" charset="0"/>
                <a:ea typeface="Garamond" charset="0"/>
                <a:cs typeface="Garamond" charset="0"/>
              </a:rPr>
              <a:t>HIPAA-Regulated Business Associates</a:t>
            </a:r>
            <a:br>
              <a:rPr lang="en-US" sz="3200" dirty="0">
                <a:latin typeface="Garamond" charset="0"/>
                <a:ea typeface="Garamond" charset="0"/>
                <a:cs typeface="Garamond" charset="0"/>
              </a:rPr>
            </a:br>
            <a:r>
              <a:rPr lang="en-US" sz="3200" dirty="0">
                <a:latin typeface="Garamond" charset="0"/>
                <a:ea typeface="Garamond" charset="0"/>
                <a:cs typeface="Garamond" charset="0"/>
              </a:rPr>
              <a:t>45 C.F.R. </a:t>
            </a:r>
            <a:r>
              <a:rPr lang="mr-IN" altLang="en-US" sz="3200" dirty="0">
                <a:latin typeface="Garamond" charset="0"/>
                <a:ea typeface="Garamond" charset="0"/>
                <a:cs typeface="Garamond" charset="0"/>
              </a:rPr>
              <a:t>§</a:t>
            </a:r>
            <a:r>
              <a:rPr lang="en-US" altLang="en-US" sz="3200" dirty="0">
                <a:latin typeface="Garamond" charset="0"/>
                <a:ea typeface="Garamond" charset="0"/>
                <a:cs typeface="Garamond" charset="0"/>
              </a:rPr>
              <a:t> </a:t>
            </a:r>
            <a:r>
              <a:rPr lang="en-US" sz="3200" dirty="0">
                <a:latin typeface="Garamond" charset="0"/>
                <a:ea typeface="Garamond" charset="0"/>
                <a:cs typeface="Garamond" charset="0"/>
              </a:rPr>
              <a:t>160.103</a:t>
            </a:r>
            <a:endParaRPr lang="en-US" altLang="en-US" sz="3200" dirty="0">
              <a:latin typeface="Garamond" charset="0"/>
              <a:ea typeface="Garamond" charset="0"/>
              <a:cs typeface="Garamond" charset="0"/>
            </a:endParaRPr>
          </a:p>
        </p:txBody>
      </p:sp>
      <p:sp>
        <p:nvSpPr>
          <p:cNvPr id="497667" name="Rectangle 3"/>
          <p:cNvSpPr>
            <a:spLocks noGrp="1" noChangeArrowheads="1"/>
          </p:cNvSpPr>
          <p:nvPr>
            <p:ph type="body" sz="half" idx="1"/>
          </p:nvPr>
        </p:nvSpPr>
        <p:spPr>
          <a:xfrm>
            <a:off x="298938" y="1512277"/>
            <a:ext cx="8563708" cy="4994031"/>
          </a:xfrm>
        </p:spPr>
        <p:txBody>
          <a:bodyPr>
            <a:normAutofit fontScale="55000" lnSpcReduction="20000"/>
          </a:bodyPr>
          <a:lstStyle/>
          <a:p>
            <a:pPr>
              <a:defRPr/>
            </a:pPr>
            <a:r>
              <a:rPr lang="en-US" altLang="en-US" sz="3600" u="sng" dirty="0" smtClean="0">
                <a:latin typeface="Garamond" charset="0"/>
                <a:ea typeface="Garamond" charset="0"/>
                <a:cs typeface="Garamond" charset="0"/>
              </a:rPr>
              <a:t>Business </a:t>
            </a:r>
            <a:r>
              <a:rPr lang="en-US" altLang="en-US" sz="3600" u="sng" dirty="0">
                <a:latin typeface="Garamond" charset="0"/>
                <a:ea typeface="Garamond" charset="0"/>
                <a:cs typeface="Garamond" charset="0"/>
              </a:rPr>
              <a:t>associate</a:t>
            </a:r>
            <a:r>
              <a:rPr lang="en-US" altLang="en-US" sz="3600" dirty="0">
                <a:latin typeface="Garamond" charset="0"/>
                <a:ea typeface="Garamond" charset="0"/>
                <a:cs typeface="Garamond" charset="0"/>
              </a:rPr>
              <a:t> means, with respect to a covered entity, a person who:</a:t>
            </a:r>
          </a:p>
          <a:p>
            <a:pPr>
              <a:defRPr/>
            </a:pPr>
            <a:endParaRPr lang="en-US" altLang="en-US" sz="3600" dirty="0">
              <a:latin typeface="Garamond" charset="0"/>
              <a:ea typeface="Garamond" charset="0"/>
              <a:cs typeface="Garamond" charset="0"/>
            </a:endParaRPr>
          </a:p>
          <a:p>
            <a:pPr lvl="1">
              <a:defRPr/>
            </a:pPr>
            <a:r>
              <a:rPr lang="en-US" altLang="en-US" sz="3600" dirty="0">
                <a:latin typeface="Garamond" charset="0"/>
                <a:ea typeface="Garamond" charset="0"/>
                <a:cs typeface="Garamond" charset="0"/>
              </a:rPr>
              <a:t>(i) On behalf of such covered entity or of an OHCA in which the covered entity participates, but other than in the capacity of a member of the workforce of such covered entity or OHCA, creates, receives, maintains, or transmits PHI for a function or activity regulated by this subchapter, including </a:t>
            </a:r>
            <a:r>
              <a:rPr lang="en-US" altLang="en-US" sz="3600" u="sng" dirty="0">
                <a:latin typeface="Garamond" charset="0"/>
                <a:ea typeface="Garamond" charset="0"/>
                <a:cs typeface="Garamond" charset="0"/>
              </a:rPr>
              <a:t>claims processing or administration, data analysis, processing or administration, utilization review, quality assurance, patient safety activities, billing, benefit management, practice management, and </a:t>
            </a:r>
            <a:r>
              <a:rPr lang="en-US" altLang="en-US" sz="3600" u="sng" dirty="0" smtClean="0">
                <a:latin typeface="Garamond" charset="0"/>
                <a:ea typeface="Garamond" charset="0"/>
                <a:cs typeface="Garamond" charset="0"/>
              </a:rPr>
              <a:t>re-pricing</a:t>
            </a:r>
            <a:r>
              <a:rPr lang="en-US" altLang="en-US" sz="3600" dirty="0">
                <a:latin typeface="Garamond" charset="0"/>
                <a:ea typeface="Garamond" charset="0"/>
                <a:cs typeface="Garamond" charset="0"/>
              </a:rPr>
              <a:t>; or</a:t>
            </a:r>
          </a:p>
          <a:p>
            <a:pPr>
              <a:defRPr/>
            </a:pPr>
            <a:endParaRPr lang="en-US" altLang="en-US" sz="3600" dirty="0">
              <a:latin typeface="Garamond" charset="0"/>
              <a:ea typeface="Garamond" charset="0"/>
              <a:cs typeface="Garamond" charset="0"/>
            </a:endParaRPr>
          </a:p>
          <a:p>
            <a:pPr lvl="1">
              <a:defRPr/>
            </a:pPr>
            <a:r>
              <a:rPr lang="en-US" altLang="en-US" sz="3600" dirty="0">
                <a:latin typeface="Garamond" charset="0"/>
                <a:ea typeface="Garamond" charset="0"/>
                <a:cs typeface="Garamond" charset="0"/>
              </a:rPr>
              <a:t>(ii) Provides, other than in the capacity of a member of the workforce of such covered entity, </a:t>
            </a:r>
            <a:r>
              <a:rPr lang="en-US" altLang="en-US" sz="3600" u="sng" dirty="0">
                <a:latin typeface="Garamond" charset="0"/>
                <a:ea typeface="Garamond" charset="0"/>
                <a:cs typeface="Garamond" charset="0"/>
              </a:rPr>
              <a:t>legal, actuarial, accounting, consulting, data aggregation, management, administrative, accreditation, or financial services</a:t>
            </a:r>
            <a:r>
              <a:rPr lang="en-US" altLang="en-US" sz="3600" dirty="0">
                <a:latin typeface="Garamond" charset="0"/>
                <a:ea typeface="Garamond" charset="0"/>
                <a:cs typeface="Garamond" charset="0"/>
              </a:rPr>
              <a:t> to or for such covered entity, or to or for an OHCA in which the covered entity participates, where the provision of the service involves the disclosure of PHI from such covered entity or OHCA, or from another business associate of such covered entity or OHCA, to the person.</a:t>
            </a:r>
          </a:p>
          <a:p>
            <a:pPr marL="0" indent="0" eaLnBrk="1" hangingPunct="1">
              <a:buNone/>
              <a:defRPr/>
            </a:pPr>
            <a:endParaRPr lang="en-US" altLang="en-US" sz="3600" dirty="0">
              <a:latin typeface="Garamond" charset="0"/>
              <a:ea typeface="Garamond" charset="0"/>
              <a:cs typeface="Garamond" charset="0"/>
            </a:endParaRPr>
          </a:p>
          <a:p>
            <a:pPr eaLnBrk="1" hangingPunct="1">
              <a:buFont typeface="Wingdings" charset="2"/>
              <a:buNone/>
              <a:defRPr/>
            </a:pPr>
            <a:endParaRPr lang="en-US" altLang="en-US" sz="2000" dirty="0">
              <a:latin typeface="Garamond" charset="0"/>
              <a:ea typeface="Garamond" charset="0"/>
              <a:cs typeface="Garamond" charset="0"/>
            </a:endParaRPr>
          </a:p>
          <a:p>
            <a:pPr eaLnBrk="1" hangingPunct="1">
              <a:buFont typeface="Wingdings" charset="2"/>
              <a:buNone/>
              <a:defRPr/>
            </a:pPr>
            <a:endParaRPr lang="en-US" altLang="en-US" sz="2000" dirty="0">
              <a:latin typeface="Garamond" charset="0"/>
              <a:ea typeface="Garamond" charset="0"/>
              <a:cs typeface="Garamond" charset="0"/>
            </a:endParaRPr>
          </a:p>
        </p:txBody>
      </p:sp>
    </p:spTree>
    <p:extLst>
      <p:ext uri="{BB962C8B-B14F-4D97-AF65-F5344CB8AC3E}">
        <p14:creationId xmlns:p14="http://schemas.microsoft.com/office/powerpoint/2010/main" val="1483805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15" y="274638"/>
            <a:ext cx="8229600" cy="727685"/>
          </a:xfrm>
        </p:spPr>
        <p:txBody>
          <a:bodyPr>
            <a:noAutofit/>
          </a:bodyPr>
          <a:lstStyle/>
          <a:p>
            <a:r>
              <a:rPr lang="en-US" sz="2800" dirty="0" smtClean="0">
                <a:latin typeface="Garamond" charset="0"/>
                <a:ea typeface="Garamond" charset="0"/>
                <a:cs typeface="Garamond" charset="0"/>
              </a:rPr>
              <a:t>Research exception to general prohibition</a:t>
            </a:r>
            <a:br>
              <a:rPr lang="en-US" sz="2800" dirty="0" smtClean="0">
                <a:latin typeface="Garamond" charset="0"/>
                <a:ea typeface="Garamond" charset="0"/>
                <a:cs typeface="Garamond" charset="0"/>
              </a:rPr>
            </a:br>
            <a:r>
              <a:rPr lang="en-US" sz="2800" dirty="0" smtClean="0">
                <a:latin typeface="Garamond" charset="0"/>
                <a:ea typeface="Garamond" charset="0"/>
                <a:cs typeface="Garamond" charset="0"/>
              </a:rPr>
              <a:t>against </a:t>
            </a:r>
            <a:r>
              <a:rPr lang="en-US" sz="2800" dirty="0">
                <a:latin typeface="Garamond" charset="0"/>
                <a:ea typeface="Garamond" charset="0"/>
                <a:cs typeface="Garamond" charset="0"/>
              </a:rPr>
              <a:t>c</a:t>
            </a:r>
            <a:r>
              <a:rPr lang="en-US" sz="2800" dirty="0" smtClean="0">
                <a:latin typeface="Garamond" charset="0"/>
                <a:ea typeface="Garamond" charset="0"/>
                <a:cs typeface="Garamond" charset="0"/>
              </a:rPr>
              <a:t>ompound authorizations</a:t>
            </a:r>
            <a:endParaRPr lang="en-US" sz="2800" dirty="0">
              <a:latin typeface="Garamond" charset="0"/>
              <a:ea typeface="Garamond" charset="0"/>
              <a:cs typeface="Garamond" charset="0"/>
            </a:endParaRPr>
          </a:p>
        </p:txBody>
      </p:sp>
      <p:sp>
        <p:nvSpPr>
          <p:cNvPr id="3" name="Content Placeholder 2"/>
          <p:cNvSpPr>
            <a:spLocks noGrp="1"/>
          </p:cNvSpPr>
          <p:nvPr>
            <p:ph idx="1"/>
          </p:nvPr>
        </p:nvSpPr>
        <p:spPr>
          <a:xfrm>
            <a:off x="457200" y="1652954"/>
            <a:ext cx="8229600" cy="5205046"/>
          </a:xfrm>
        </p:spPr>
        <p:txBody>
          <a:bodyPr>
            <a:normAutofit/>
          </a:bodyPr>
          <a:lstStyle/>
          <a:p>
            <a:r>
              <a:rPr lang="en-US" sz="2600" dirty="0" smtClean="0">
                <a:latin typeface="Garamond" charset="0"/>
                <a:ea typeface="Garamond" charset="0"/>
                <a:cs typeface="Garamond" charset="0"/>
              </a:rPr>
              <a:t>An </a:t>
            </a:r>
            <a:r>
              <a:rPr lang="en-US" sz="2600" dirty="0">
                <a:latin typeface="Garamond" charset="0"/>
                <a:ea typeface="Garamond" charset="0"/>
                <a:cs typeface="Garamond" charset="0"/>
              </a:rPr>
              <a:t>authorization for use or disclosure of </a:t>
            </a:r>
            <a:r>
              <a:rPr lang="en-US" sz="2600" dirty="0" smtClean="0">
                <a:latin typeface="Garamond" charset="0"/>
                <a:ea typeface="Garamond" charset="0"/>
                <a:cs typeface="Garamond" charset="0"/>
              </a:rPr>
              <a:t>PHI </a:t>
            </a:r>
            <a:r>
              <a:rPr lang="en-US" sz="2600" u="sng" dirty="0" smtClean="0">
                <a:latin typeface="Garamond" charset="0"/>
                <a:ea typeface="Garamond" charset="0"/>
                <a:cs typeface="Garamond" charset="0"/>
              </a:rPr>
              <a:t>may </a:t>
            </a:r>
            <a:r>
              <a:rPr lang="en-US" sz="2600" u="sng" dirty="0">
                <a:latin typeface="Garamond" charset="0"/>
                <a:ea typeface="Garamond" charset="0"/>
                <a:cs typeface="Garamond" charset="0"/>
              </a:rPr>
              <a:t>not be combined</a:t>
            </a:r>
            <a:r>
              <a:rPr lang="en-US" sz="2600" dirty="0">
                <a:latin typeface="Garamond" charset="0"/>
                <a:ea typeface="Garamond" charset="0"/>
                <a:cs typeface="Garamond" charset="0"/>
              </a:rPr>
              <a:t> with any other document to create a compound authorization, </a:t>
            </a:r>
            <a:r>
              <a:rPr lang="en-US" sz="2600" u="sng" dirty="0">
                <a:latin typeface="Garamond" charset="0"/>
                <a:ea typeface="Garamond" charset="0"/>
                <a:cs typeface="Garamond" charset="0"/>
              </a:rPr>
              <a:t>except</a:t>
            </a:r>
            <a:r>
              <a:rPr lang="en-US" sz="2600" dirty="0">
                <a:latin typeface="Garamond" charset="0"/>
                <a:ea typeface="Garamond" charset="0"/>
                <a:cs typeface="Garamond" charset="0"/>
              </a:rPr>
              <a:t> as follows</a:t>
            </a:r>
            <a:r>
              <a:rPr lang="en-US" sz="2600" dirty="0" smtClean="0">
                <a:latin typeface="Garamond" charset="0"/>
                <a:ea typeface="Garamond" charset="0"/>
                <a:cs typeface="Garamond" charset="0"/>
              </a:rPr>
              <a:t>:</a:t>
            </a:r>
          </a:p>
          <a:p>
            <a:endParaRPr lang="en-US" sz="2600" dirty="0">
              <a:latin typeface="Garamond" charset="0"/>
              <a:ea typeface="Garamond" charset="0"/>
              <a:cs typeface="Garamond" charset="0"/>
            </a:endParaRPr>
          </a:p>
          <a:p>
            <a:pPr lvl="1"/>
            <a:r>
              <a:rPr lang="en-US" sz="2400" dirty="0" smtClean="0">
                <a:latin typeface="Garamond" charset="0"/>
                <a:ea typeface="Garamond" charset="0"/>
                <a:cs typeface="Garamond" charset="0"/>
              </a:rPr>
              <a:t>(</a:t>
            </a:r>
            <a:r>
              <a:rPr lang="en-US" sz="2400" dirty="0">
                <a:latin typeface="Garamond" charset="0"/>
                <a:ea typeface="Garamond" charset="0"/>
                <a:cs typeface="Garamond" charset="0"/>
              </a:rPr>
              <a:t>i) An authorization for the use or disclosure of </a:t>
            </a:r>
            <a:r>
              <a:rPr lang="en-US" sz="2400" dirty="0" smtClean="0">
                <a:latin typeface="Garamond" charset="0"/>
                <a:ea typeface="Garamond" charset="0"/>
                <a:cs typeface="Garamond" charset="0"/>
              </a:rPr>
              <a:t>PHI for </a:t>
            </a:r>
            <a:r>
              <a:rPr lang="en-US" sz="2400" dirty="0">
                <a:latin typeface="Garamond" charset="0"/>
                <a:ea typeface="Garamond" charset="0"/>
                <a:cs typeface="Garamond" charset="0"/>
              </a:rPr>
              <a:t>a research study may be combined with any other type of written permission for the same or another research </a:t>
            </a:r>
            <a:r>
              <a:rPr lang="en-US" sz="2400" dirty="0" smtClean="0">
                <a:latin typeface="Garamond" charset="0"/>
                <a:ea typeface="Garamond" charset="0"/>
                <a:cs typeface="Garamond" charset="0"/>
              </a:rPr>
              <a:t>study [including a] consent </a:t>
            </a:r>
            <a:r>
              <a:rPr lang="en-US" sz="2400" dirty="0">
                <a:latin typeface="Garamond" charset="0"/>
                <a:ea typeface="Garamond" charset="0"/>
                <a:cs typeface="Garamond" charset="0"/>
              </a:rPr>
              <a:t>to participate in </a:t>
            </a:r>
            <a:r>
              <a:rPr lang="en-US" sz="2400" dirty="0" smtClean="0">
                <a:latin typeface="Garamond" charset="0"/>
                <a:ea typeface="Garamond" charset="0"/>
                <a:cs typeface="Garamond" charset="0"/>
              </a:rPr>
              <a:t>research</a:t>
            </a:r>
            <a:r>
              <a:rPr lang="en-US" sz="2400" dirty="0">
                <a:latin typeface="Garamond" charset="0"/>
                <a:ea typeface="Garamond" charset="0"/>
                <a:cs typeface="Garamond" charset="0"/>
              </a:rPr>
              <a:t>. </a:t>
            </a:r>
            <a:r>
              <a:rPr lang="en-US" sz="2400" dirty="0" smtClean="0">
                <a:latin typeface="Garamond" charset="0"/>
                <a:ea typeface="Garamond" charset="0"/>
                <a:cs typeface="Garamond" charset="0"/>
              </a:rPr>
              <a:t>. . .</a:t>
            </a:r>
          </a:p>
          <a:p>
            <a:pPr marL="457200" lvl="1" indent="0">
              <a:buNone/>
            </a:pPr>
            <a:endParaRPr lang="en-US" sz="2400" dirty="0">
              <a:latin typeface="Garamond" charset="0"/>
              <a:ea typeface="Garamond" charset="0"/>
              <a:cs typeface="Garamond" charset="0"/>
            </a:endParaRPr>
          </a:p>
          <a:p>
            <a:pPr marL="457200" lvl="1" indent="0">
              <a:buNone/>
            </a:pPr>
            <a:r>
              <a:rPr lang="en-US" sz="2400" dirty="0" smtClean="0">
                <a:latin typeface="Garamond" charset="0"/>
                <a:ea typeface="Garamond" charset="0"/>
                <a:cs typeface="Garamond" charset="0"/>
              </a:rPr>
              <a:t>	</a:t>
            </a:r>
            <a:r>
              <a:rPr lang="mr-IN" sz="2400" dirty="0" smtClean="0">
                <a:latin typeface="Garamond" charset="0"/>
                <a:ea typeface="Garamond" charset="0"/>
                <a:cs typeface="Garamond" charset="0"/>
              </a:rPr>
              <a:t>45 </a:t>
            </a:r>
            <a:r>
              <a:rPr lang="mr-IN" sz="2400" dirty="0">
                <a:latin typeface="Garamond" charset="0"/>
                <a:ea typeface="Garamond" charset="0"/>
                <a:cs typeface="Garamond" charset="0"/>
              </a:rPr>
              <a:t>C.F.R. </a:t>
            </a:r>
            <a:r>
              <a:rPr lang="en-US" altLang="en-US" sz="2400" dirty="0">
                <a:latin typeface="Garamond" charset="0"/>
                <a:ea typeface="Garamond" charset="0"/>
                <a:cs typeface="Garamond" charset="0"/>
              </a:rPr>
              <a:t>§ </a:t>
            </a:r>
            <a:r>
              <a:rPr lang="mr-IN" sz="2400" dirty="0" smtClean="0">
                <a:latin typeface="Garamond" charset="0"/>
                <a:ea typeface="Garamond" charset="0"/>
                <a:cs typeface="Garamond" charset="0"/>
              </a:rPr>
              <a:t>164.508(b</a:t>
            </a:r>
            <a:r>
              <a:rPr lang="mr-IN" sz="2400" dirty="0">
                <a:latin typeface="Garamond" charset="0"/>
                <a:ea typeface="Garamond" charset="0"/>
                <a:cs typeface="Garamond" charset="0"/>
              </a:rPr>
              <a:t>)(3)(i</a:t>
            </a:r>
            <a:r>
              <a:rPr lang="mr-IN" sz="2400" dirty="0" smtClean="0">
                <a:latin typeface="Garamond" charset="0"/>
                <a:ea typeface="Garamond" charset="0"/>
                <a:cs typeface="Garamond" charset="0"/>
              </a:rPr>
              <a:t>)</a:t>
            </a:r>
            <a:r>
              <a:rPr lang="en-US" sz="2400" dirty="0" smtClean="0">
                <a:latin typeface="Garamond" charset="0"/>
                <a:ea typeface="Garamond" charset="0"/>
                <a:cs typeface="Garamond" charset="0"/>
              </a:rPr>
              <a:t>.</a:t>
            </a:r>
            <a:endParaRPr lang="en-US" sz="2400" dirty="0">
              <a:latin typeface="Garamond" charset="0"/>
              <a:ea typeface="Garamond" charset="0"/>
              <a:cs typeface="Garamond" charset="0"/>
            </a:endParaRPr>
          </a:p>
        </p:txBody>
      </p:sp>
    </p:spTree>
    <p:extLst>
      <p:ext uri="{BB962C8B-B14F-4D97-AF65-F5344CB8AC3E}">
        <p14:creationId xmlns:p14="http://schemas.microsoft.com/office/powerpoint/2010/main" val="19817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5270"/>
          </a:xfrm>
        </p:spPr>
        <p:txBody>
          <a:bodyPr>
            <a:noAutofit/>
          </a:bodyPr>
          <a:lstStyle/>
          <a:p>
            <a:r>
              <a:rPr lang="en-US" sz="2800" dirty="0" smtClean="0">
                <a:latin typeface="Garamond" charset="0"/>
                <a:ea typeface="Garamond" charset="0"/>
                <a:cs typeface="Garamond" charset="0"/>
              </a:rPr>
              <a:t>Research exception to general prohibition</a:t>
            </a:r>
            <a:br>
              <a:rPr lang="en-US" sz="2800" dirty="0" smtClean="0">
                <a:latin typeface="Garamond" charset="0"/>
                <a:ea typeface="Garamond" charset="0"/>
                <a:cs typeface="Garamond" charset="0"/>
              </a:rPr>
            </a:br>
            <a:r>
              <a:rPr lang="en-US" sz="2800" dirty="0" smtClean="0">
                <a:latin typeface="Garamond" charset="0"/>
                <a:ea typeface="Garamond" charset="0"/>
                <a:cs typeface="Garamond" charset="0"/>
              </a:rPr>
              <a:t>against conditioning</a:t>
            </a:r>
            <a:endParaRPr lang="en-US" sz="2800" dirty="0">
              <a:latin typeface="Garamond" charset="0"/>
              <a:ea typeface="Garamond" charset="0"/>
              <a:cs typeface="Garamond" charset="0"/>
            </a:endParaRPr>
          </a:p>
        </p:txBody>
      </p:sp>
      <p:sp>
        <p:nvSpPr>
          <p:cNvPr id="3" name="Content Placeholder 2"/>
          <p:cNvSpPr>
            <a:spLocks noGrp="1"/>
          </p:cNvSpPr>
          <p:nvPr>
            <p:ph idx="1"/>
          </p:nvPr>
        </p:nvSpPr>
        <p:spPr>
          <a:xfrm>
            <a:off x="457200" y="1740876"/>
            <a:ext cx="8229600" cy="4730261"/>
          </a:xfrm>
        </p:spPr>
        <p:txBody>
          <a:bodyPr>
            <a:normAutofit/>
          </a:bodyPr>
          <a:lstStyle/>
          <a:p>
            <a:r>
              <a:rPr lang="en-US" sz="2400" dirty="0" smtClean="0">
                <a:latin typeface="Garamond" charset="0"/>
                <a:ea typeface="Garamond" charset="0"/>
                <a:cs typeface="Garamond" charset="0"/>
              </a:rPr>
              <a:t>A </a:t>
            </a:r>
            <a:r>
              <a:rPr lang="en-US" sz="2400" dirty="0">
                <a:latin typeface="Garamond" charset="0"/>
                <a:ea typeface="Garamond" charset="0"/>
                <a:cs typeface="Garamond" charset="0"/>
              </a:rPr>
              <a:t>covered entity </a:t>
            </a:r>
            <a:r>
              <a:rPr lang="en-US" sz="2400" u="sng" dirty="0">
                <a:latin typeface="Garamond" charset="0"/>
                <a:ea typeface="Garamond" charset="0"/>
                <a:cs typeface="Garamond" charset="0"/>
              </a:rPr>
              <a:t>may not condition</a:t>
            </a:r>
            <a:r>
              <a:rPr lang="en-US" sz="2400" dirty="0">
                <a:latin typeface="Garamond" charset="0"/>
                <a:ea typeface="Garamond" charset="0"/>
                <a:cs typeface="Garamond" charset="0"/>
              </a:rPr>
              <a:t> the provision to an individual of treatment, payment, enrollment in the health plan, or eligibility for benefits on the provision of an authorization, </a:t>
            </a:r>
            <a:r>
              <a:rPr lang="en-US" sz="2400" u="sng" dirty="0">
                <a:latin typeface="Garamond" charset="0"/>
                <a:ea typeface="Garamond" charset="0"/>
                <a:cs typeface="Garamond" charset="0"/>
              </a:rPr>
              <a:t>except</a:t>
            </a:r>
            <a:r>
              <a:rPr lang="en-US" sz="2400" dirty="0" smtClean="0">
                <a:latin typeface="Garamond" charset="0"/>
                <a:ea typeface="Garamond" charset="0"/>
                <a:cs typeface="Garamond" charset="0"/>
              </a:rPr>
              <a:t>:</a:t>
            </a:r>
          </a:p>
          <a:p>
            <a:endParaRPr lang="en-US" sz="2400" dirty="0">
              <a:latin typeface="Garamond" charset="0"/>
              <a:ea typeface="Garamond" charset="0"/>
              <a:cs typeface="Garamond" charset="0"/>
            </a:endParaRPr>
          </a:p>
          <a:p>
            <a:pPr lvl="1"/>
            <a:r>
              <a:rPr lang="en-US" sz="2400" dirty="0" smtClean="0">
                <a:latin typeface="Garamond" charset="0"/>
                <a:ea typeface="Garamond" charset="0"/>
                <a:cs typeface="Garamond" charset="0"/>
              </a:rPr>
              <a:t>(</a:t>
            </a:r>
            <a:r>
              <a:rPr lang="en-US" sz="2400" dirty="0">
                <a:latin typeface="Garamond" charset="0"/>
                <a:ea typeface="Garamond" charset="0"/>
                <a:cs typeface="Garamond" charset="0"/>
              </a:rPr>
              <a:t>i) A covered health care provider may condition the provision of research-related treatment on provision of an authorization for the use or disclosure of </a:t>
            </a:r>
            <a:r>
              <a:rPr lang="en-US" sz="2400" dirty="0" smtClean="0">
                <a:latin typeface="Garamond" charset="0"/>
                <a:ea typeface="Garamond" charset="0"/>
                <a:cs typeface="Garamond" charset="0"/>
              </a:rPr>
              <a:t>PHI for </a:t>
            </a:r>
            <a:r>
              <a:rPr lang="en-US" sz="2400" dirty="0">
                <a:latin typeface="Garamond" charset="0"/>
                <a:ea typeface="Garamond" charset="0"/>
                <a:cs typeface="Garamond" charset="0"/>
              </a:rPr>
              <a:t>such </a:t>
            </a:r>
            <a:r>
              <a:rPr lang="en-US" sz="2400" dirty="0" smtClean="0">
                <a:latin typeface="Garamond" charset="0"/>
                <a:ea typeface="Garamond" charset="0"/>
                <a:cs typeface="Garamond" charset="0"/>
              </a:rPr>
              <a:t>research . . . </a:t>
            </a:r>
          </a:p>
          <a:p>
            <a:pPr marL="457200" lvl="1" indent="0">
              <a:buNone/>
            </a:pPr>
            <a:endParaRPr lang="en-US" sz="2400" dirty="0" smtClean="0">
              <a:latin typeface="Garamond" charset="0"/>
              <a:ea typeface="Garamond" charset="0"/>
              <a:cs typeface="Garamond" charset="0"/>
            </a:endParaRPr>
          </a:p>
          <a:p>
            <a:pPr marL="457200" lvl="1" indent="0">
              <a:buNone/>
            </a:pPr>
            <a:r>
              <a:rPr lang="en-US" sz="2400" dirty="0" smtClean="0">
                <a:latin typeface="Garamond" charset="0"/>
                <a:ea typeface="Garamond" charset="0"/>
                <a:cs typeface="Garamond" charset="0"/>
              </a:rPr>
              <a:t>45 C.F.R. </a:t>
            </a:r>
            <a:r>
              <a:rPr lang="en-US" altLang="en-US" sz="2400" dirty="0">
                <a:latin typeface="Garamond" charset="0"/>
                <a:ea typeface="Garamond" charset="0"/>
                <a:cs typeface="Garamond" charset="0"/>
              </a:rPr>
              <a:t>§ </a:t>
            </a:r>
            <a:r>
              <a:rPr lang="en-US" sz="2400" dirty="0" smtClean="0">
                <a:latin typeface="Garamond" charset="0"/>
                <a:ea typeface="Garamond" charset="0"/>
                <a:cs typeface="Garamond" charset="0"/>
              </a:rPr>
              <a:t>164.508(b)(4)(i)</a:t>
            </a:r>
            <a:endParaRPr lang="en-US" sz="2400" dirty="0">
              <a:latin typeface="Garamond" charset="0"/>
              <a:ea typeface="Garamond" charset="0"/>
              <a:cs typeface="Garamond" charset="0"/>
            </a:endParaRPr>
          </a:p>
        </p:txBody>
      </p:sp>
    </p:spTree>
    <p:extLst>
      <p:ext uri="{BB962C8B-B14F-4D97-AF65-F5344CB8AC3E}">
        <p14:creationId xmlns:p14="http://schemas.microsoft.com/office/powerpoint/2010/main" val="20612077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2861"/>
            <a:ext cx="7772400" cy="1934307"/>
          </a:xfrm>
        </p:spPr>
        <p:txBody>
          <a:bodyPr>
            <a:normAutofit/>
          </a:bodyPr>
          <a:lstStyle/>
          <a:p>
            <a:r>
              <a:rPr lang="en-US" sz="3600" dirty="0" smtClean="0">
                <a:latin typeface="Garamond" charset="0"/>
                <a:ea typeface="Garamond" charset="0"/>
                <a:cs typeface="Garamond" charset="0"/>
              </a:rPr>
              <a:t>Exceptions to the</a:t>
            </a:r>
            <a:br>
              <a:rPr lang="en-US" sz="3600" dirty="0" smtClean="0">
                <a:latin typeface="Garamond" charset="0"/>
                <a:ea typeface="Garamond" charset="0"/>
                <a:cs typeface="Garamond" charset="0"/>
              </a:rPr>
            </a:br>
            <a:r>
              <a:rPr lang="en-US" sz="3600" dirty="0" smtClean="0">
                <a:latin typeface="Garamond" charset="0"/>
                <a:ea typeface="Garamond" charset="0"/>
                <a:cs typeface="Garamond" charset="0"/>
              </a:rPr>
              <a:t>authorization </a:t>
            </a:r>
            <a:r>
              <a:rPr lang="en-US" sz="3600" dirty="0">
                <a:latin typeface="Garamond" charset="0"/>
                <a:ea typeface="Garamond" charset="0"/>
                <a:cs typeface="Garamond" charset="0"/>
              </a:rPr>
              <a:t>r</a:t>
            </a:r>
            <a:r>
              <a:rPr lang="en-US" sz="3600" dirty="0" smtClean="0">
                <a:latin typeface="Garamond" charset="0"/>
                <a:ea typeface="Garamond" charset="0"/>
                <a:cs typeface="Garamond" charset="0"/>
              </a:rPr>
              <a:t>equirement</a:t>
            </a:r>
            <a:endParaRPr lang="en-US" sz="3600" dirty="0">
              <a:latin typeface="Garamond" charset="0"/>
              <a:ea typeface="Garamond" charset="0"/>
              <a:cs typeface="Garamond" charset="0"/>
            </a:endParaRPr>
          </a:p>
        </p:txBody>
      </p:sp>
    </p:spTree>
    <p:extLst>
      <p:ext uri="{BB962C8B-B14F-4D97-AF65-F5344CB8AC3E}">
        <p14:creationId xmlns:p14="http://schemas.microsoft.com/office/powerpoint/2010/main" val="12455239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7685"/>
          </a:xfrm>
        </p:spPr>
        <p:txBody>
          <a:bodyPr>
            <a:noAutofit/>
          </a:bodyPr>
          <a:lstStyle/>
          <a:p>
            <a:r>
              <a:rPr lang="en-US" sz="2900" dirty="0" smtClean="0">
                <a:latin typeface="Garamond" charset="0"/>
                <a:ea typeface="Garamond" charset="0"/>
                <a:cs typeface="Garamond" charset="0"/>
              </a:rPr>
              <a:t>1. Research on decedents’ information</a:t>
            </a:r>
            <a:br>
              <a:rPr lang="en-US" sz="2900" dirty="0" smtClean="0">
                <a:latin typeface="Garamond" charset="0"/>
                <a:ea typeface="Garamond" charset="0"/>
                <a:cs typeface="Garamond" charset="0"/>
              </a:rPr>
            </a:br>
            <a:r>
              <a:rPr lang="en-US" sz="2900" dirty="0" smtClean="0">
                <a:latin typeface="Garamond" charset="0"/>
                <a:ea typeface="Garamond" charset="0"/>
                <a:cs typeface="Garamond" charset="0"/>
              </a:rPr>
              <a:t>45 C.F.R. </a:t>
            </a:r>
            <a:r>
              <a:rPr lang="en-US" altLang="en-US" sz="2900" dirty="0" smtClean="0">
                <a:latin typeface="Garamond" charset="0"/>
                <a:ea typeface="Garamond" charset="0"/>
                <a:cs typeface="Garamond" charset="0"/>
              </a:rPr>
              <a:t>§ </a:t>
            </a:r>
            <a:r>
              <a:rPr lang="en-US" sz="2900" dirty="0" smtClean="0">
                <a:latin typeface="Garamond" charset="0"/>
                <a:ea typeface="Garamond" charset="0"/>
                <a:cs typeface="Garamond" charset="0"/>
              </a:rPr>
              <a:t>164.512(i)(1)(iii)</a:t>
            </a:r>
            <a:endParaRPr lang="en-US" sz="2900" dirty="0">
              <a:latin typeface="Garamond" charset="0"/>
              <a:ea typeface="Garamond" charset="0"/>
              <a:cs typeface="Garamond" charset="0"/>
            </a:endParaRPr>
          </a:p>
        </p:txBody>
      </p:sp>
      <p:sp>
        <p:nvSpPr>
          <p:cNvPr id="3" name="Content Placeholder 2"/>
          <p:cNvSpPr>
            <a:spLocks noGrp="1"/>
          </p:cNvSpPr>
          <p:nvPr>
            <p:ph idx="1"/>
          </p:nvPr>
        </p:nvSpPr>
        <p:spPr/>
        <p:txBody>
          <a:bodyPr>
            <a:normAutofit/>
          </a:bodyPr>
          <a:lstStyle/>
          <a:p>
            <a:r>
              <a:rPr lang="en-US" sz="2800" dirty="0" smtClean="0">
                <a:latin typeface="Garamond" charset="0"/>
                <a:ea typeface="Garamond" charset="0"/>
                <a:cs typeface="Garamond" charset="0"/>
              </a:rPr>
              <a:t>The </a:t>
            </a:r>
            <a:r>
              <a:rPr lang="en-US" sz="2800" dirty="0">
                <a:latin typeface="Garamond" charset="0"/>
                <a:ea typeface="Garamond" charset="0"/>
                <a:cs typeface="Garamond" charset="0"/>
              </a:rPr>
              <a:t>covered entity obtains from the </a:t>
            </a:r>
            <a:r>
              <a:rPr lang="en-US" sz="2800" dirty="0" smtClean="0">
                <a:latin typeface="Garamond" charset="0"/>
                <a:ea typeface="Garamond" charset="0"/>
                <a:cs typeface="Garamond" charset="0"/>
              </a:rPr>
              <a:t>researchers:</a:t>
            </a:r>
          </a:p>
          <a:p>
            <a:endParaRPr lang="en-US" sz="2800" dirty="0" smtClean="0">
              <a:latin typeface="Garamond" charset="0"/>
              <a:ea typeface="Garamond" charset="0"/>
              <a:cs typeface="Garamond" charset="0"/>
            </a:endParaRPr>
          </a:p>
          <a:p>
            <a:pPr lvl="1"/>
            <a:r>
              <a:rPr lang="en-US" sz="2400" dirty="0" smtClean="0">
                <a:latin typeface="Garamond" charset="0"/>
                <a:ea typeface="Garamond" charset="0"/>
                <a:cs typeface="Garamond" charset="0"/>
              </a:rPr>
              <a:t>(</a:t>
            </a:r>
            <a:r>
              <a:rPr lang="en-US" sz="2400" dirty="0">
                <a:latin typeface="Garamond" charset="0"/>
                <a:ea typeface="Garamond" charset="0"/>
                <a:cs typeface="Garamond" charset="0"/>
              </a:rPr>
              <a:t>A) </a:t>
            </a:r>
            <a:r>
              <a:rPr lang="en-US" sz="2400" dirty="0" smtClean="0">
                <a:latin typeface="Garamond" charset="0"/>
                <a:ea typeface="Garamond" charset="0"/>
                <a:cs typeface="Garamond" charset="0"/>
              </a:rPr>
              <a:t>a representation </a:t>
            </a:r>
            <a:r>
              <a:rPr lang="en-US" sz="2400" dirty="0">
                <a:latin typeface="Garamond" charset="0"/>
                <a:ea typeface="Garamond" charset="0"/>
                <a:cs typeface="Garamond" charset="0"/>
              </a:rPr>
              <a:t>that the use or disclosure sought is solely for research on the </a:t>
            </a:r>
            <a:r>
              <a:rPr lang="en-US" sz="2400" dirty="0" smtClean="0">
                <a:latin typeface="Garamond" charset="0"/>
                <a:ea typeface="Garamond" charset="0"/>
                <a:cs typeface="Garamond" charset="0"/>
              </a:rPr>
              <a:t>PHI of </a:t>
            </a:r>
            <a:r>
              <a:rPr lang="en-US" sz="2400" dirty="0">
                <a:latin typeface="Garamond" charset="0"/>
                <a:ea typeface="Garamond" charset="0"/>
                <a:cs typeface="Garamond" charset="0"/>
              </a:rPr>
              <a:t>decedents</a:t>
            </a:r>
            <a:r>
              <a:rPr lang="en-US" sz="2400" dirty="0" smtClean="0">
                <a:latin typeface="Garamond" charset="0"/>
                <a:ea typeface="Garamond" charset="0"/>
                <a:cs typeface="Garamond" charset="0"/>
              </a:rPr>
              <a:t>;</a:t>
            </a:r>
          </a:p>
          <a:p>
            <a:pPr lvl="1"/>
            <a:endParaRPr lang="en-US" sz="2400" dirty="0" smtClean="0">
              <a:latin typeface="Garamond" charset="0"/>
              <a:ea typeface="Garamond" charset="0"/>
              <a:cs typeface="Garamond" charset="0"/>
            </a:endParaRPr>
          </a:p>
          <a:p>
            <a:pPr lvl="1"/>
            <a:r>
              <a:rPr lang="en-US" sz="2400" dirty="0" smtClean="0">
                <a:latin typeface="Garamond" charset="0"/>
                <a:ea typeface="Garamond" charset="0"/>
                <a:cs typeface="Garamond" charset="0"/>
              </a:rPr>
              <a:t>(</a:t>
            </a:r>
            <a:r>
              <a:rPr lang="en-US" sz="2400" dirty="0">
                <a:latin typeface="Garamond" charset="0"/>
                <a:ea typeface="Garamond" charset="0"/>
                <a:cs typeface="Garamond" charset="0"/>
              </a:rPr>
              <a:t>B) </a:t>
            </a:r>
            <a:r>
              <a:rPr lang="en-US" sz="2400" dirty="0" smtClean="0">
                <a:latin typeface="Garamond" charset="0"/>
                <a:ea typeface="Garamond" charset="0"/>
                <a:cs typeface="Garamond" charset="0"/>
              </a:rPr>
              <a:t>documentation</a:t>
            </a:r>
            <a:r>
              <a:rPr lang="en-US" sz="2400" dirty="0">
                <a:latin typeface="Garamond" charset="0"/>
                <a:ea typeface="Garamond" charset="0"/>
                <a:cs typeface="Garamond" charset="0"/>
              </a:rPr>
              <a:t>, at the request of the covered entity, of the death of such individuals; </a:t>
            </a:r>
            <a:r>
              <a:rPr lang="en-US" sz="2400" dirty="0" smtClean="0">
                <a:latin typeface="Garamond" charset="0"/>
                <a:ea typeface="Garamond" charset="0"/>
                <a:cs typeface="Garamond" charset="0"/>
              </a:rPr>
              <a:t>and</a:t>
            </a:r>
          </a:p>
          <a:p>
            <a:pPr lvl="1"/>
            <a:endParaRPr lang="en-US" sz="2400" dirty="0" smtClean="0">
              <a:latin typeface="Garamond" charset="0"/>
              <a:ea typeface="Garamond" charset="0"/>
              <a:cs typeface="Garamond" charset="0"/>
            </a:endParaRPr>
          </a:p>
          <a:p>
            <a:pPr lvl="1"/>
            <a:r>
              <a:rPr lang="en-US" sz="2400" dirty="0" smtClean="0">
                <a:latin typeface="Garamond" charset="0"/>
                <a:ea typeface="Garamond" charset="0"/>
                <a:cs typeface="Garamond" charset="0"/>
              </a:rPr>
              <a:t>(</a:t>
            </a:r>
            <a:r>
              <a:rPr lang="en-US" sz="2400" dirty="0">
                <a:latin typeface="Garamond" charset="0"/>
                <a:ea typeface="Garamond" charset="0"/>
                <a:cs typeface="Garamond" charset="0"/>
              </a:rPr>
              <a:t>C) </a:t>
            </a:r>
            <a:r>
              <a:rPr lang="en-US" sz="2400" dirty="0" smtClean="0">
                <a:latin typeface="Garamond" charset="0"/>
                <a:ea typeface="Garamond" charset="0"/>
                <a:cs typeface="Garamond" charset="0"/>
              </a:rPr>
              <a:t>a representation </a:t>
            </a:r>
            <a:r>
              <a:rPr lang="en-US" sz="2400" dirty="0">
                <a:latin typeface="Garamond" charset="0"/>
                <a:ea typeface="Garamond" charset="0"/>
                <a:cs typeface="Garamond" charset="0"/>
              </a:rPr>
              <a:t>that the </a:t>
            </a:r>
            <a:r>
              <a:rPr lang="en-US" sz="2400" dirty="0" smtClean="0">
                <a:latin typeface="Garamond" charset="0"/>
                <a:ea typeface="Garamond" charset="0"/>
                <a:cs typeface="Garamond" charset="0"/>
              </a:rPr>
              <a:t>PHI for </a:t>
            </a:r>
            <a:r>
              <a:rPr lang="en-US" sz="2400" dirty="0">
                <a:latin typeface="Garamond" charset="0"/>
                <a:ea typeface="Garamond" charset="0"/>
                <a:cs typeface="Garamond" charset="0"/>
              </a:rPr>
              <a:t>which use or disclosure is sought is necessary for the research purposes.</a:t>
            </a:r>
          </a:p>
        </p:txBody>
      </p:sp>
    </p:spTree>
    <p:extLst>
      <p:ext uri="{BB962C8B-B14F-4D97-AF65-F5344CB8AC3E}">
        <p14:creationId xmlns:p14="http://schemas.microsoft.com/office/powerpoint/2010/main" val="12537566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2516"/>
          </a:xfrm>
        </p:spPr>
        <p:txBody>
          <a:bodyPr>
            <a:noAutofit/>
          </a:bodyPr>
          <a:lstStyle/>
          <a:p>
            <a:r>
              <a:rPr lang="en-US" sz="2900" dirty="0" smtClean="0">
                <a:latin typeface="Garamond" charset="0"/>
                <a:ea typeface="Garamond" charset="0"/>
                <a:cs typeface="Garamond" charset="0"/>
              </a:rPr>
              <a:t>2. Reviews preparatory to research</a:t>
            </a:r>
            <a:br>
              <a:rPr lang="en-US" sz="2900" dirty="0" smtClean="0">
                <a:latin typeface="Garamond" charset="0"/>
                <a:ea typeface="Garamond" charset="0"/>
                <a:cs typeface="Garamond" charset="0"/>
              </a:rPr>
            </a:br>
            <a:r>
              <a:rPr lang="en-US" sz="2900" dirty="0" smtClean="0">
                <a:latin typeface="Garamond" charset="0"/>
                <a:ea typeface="Garamond" charset="0"/>
                <a:cs typeface="Garamond" charset="0"/>
              </a:rPr>
              <a:t>45 C.F.R. </a:t>
            </a:r>
            <a:r>
              <a:rPr lang="en-US" altLang="en-US" sz="2900" dirty="0" smtClean="0">
                <a:latin typeface="Garamond" charset="0"/>
                <a:ea typeface="Garamond" charset="0"/>
                <a:cs typeface="Garamond" charset="0"/>
              </a:rPr>
              <a:t>§ </a:t>
            </a:r>
            <a:r>
              <a:rPr lang="en-US" sz="2900" dirty="0" smtClean="0">
                <a:latin typeface="Garamond" charset="0"/>
                <a:ea typeface="Garamond" charset="0"/>
                <a:cs typeface="Garamond" charset="0"/>
              </a:rPr>
              <a:t>164.512(i)(1)(ii)</a:t>
            </a:r>
            <a:endParaRPr lang="en-US" sz="2900" dirty="0">
              <a:latin typeface="Garamond" charset="0"/>
              <a:ea typeface="Garamond" charset="0"/>
              <a:cs typeface="Garamond" charset="0"/>
            </a:endParaRPr>
          </a:p>
        </p:txBody>
      </p:sp>
      <p:sp>
        <p:nvSpPr>
          <p:cNvPr id="3" name="Content Placeholder 2"/>
          <p:cNvSpPr>
            <a:spLocks noGrp="1"/>
          </p:cNvSpPr>
          <p:nvPr>
            <p:ph idx="1"/>
          </p:nvPr>
        </p:nvSpPr>
        <p:spPr>
          <a:xfrm>
            <a:off x="457200" y="1793631"/>
            <a:ext cx="8229600" cy="4332532"/>
          </a:xfrm>
        </p:spPr>
        <p:txBody>
          <a:bodyPr>
            <a:normAutofit fontScale="85000" lnSpcReduction="20000"/>
          </a:bodyPr>
          <a:lstStyle/>
          <a:p>
            <a:r>
              <a:rPr lang="en-US" dirty="0" smtClean="0">
                <a:latin typeface="Garamond" charset="0"/>
                <a:ea typeface="Garamond" charset="0"/>
                <a:cs typeface="Garamond" charset="0"/>
              </a:rPr>
              <a:t>The </a:t>
            </a:r>
            <a:r>
              <a:rPr lang="en-US" dirty="0">
                <a:latin typeface="Garamond" charset="0"/>
                <a:ea typeface="Garamond" charset="0"/>
                <a:cs typeface="Garamond" charset="0"/>
              </a:rPr>
              <a:t>covered entity obtains from the </a:t>
            </a:r>
            <a:r>
              <a:rPr lang="en-US" dirty="0" smtClean="0">
                <a:latin typeface="Garamond" charset="0"/>
                <a:ea typeface="Garamond" charset="0"/>
                <a:cs typeface="Garamond" charset="0"/>
              </a:rPr>
              <a:t>researchers </a:t>
            </a:r>
            <a:r>
              <a:rPr lang="en-US" dirty="0">
                <a:latin typeface="Garamond" charset="0"/>
                <a:ea typeface="Garamond" charset="0"/>
                <a:cs typeface="Garamond" charset="0"/>
              </a:rPr>
              <a:t>representations that</a:t>
            </a:r>
            <a:r>
              <a:rPr lang="en-US" dirty="0" smtClean="0">
                <a:latin typeface="Garamond" charset="0"/>
                <a:ea typeface="Garamond" charset="0"/>
                <a:cs typeface="Garamond" charset="0"/>
              </a:rPr>
              <a:t>:</a:t>
            </a:r>
          </a:p>
          <a:p>
            <a:endParaRPr lang="en-US" dirty="0">
              <a:latin typeface="Garamond" charset="0"/>
              <a:ea typeface="Garamond" charset="0"/>
              <a:cs typeface="Garamond" charset="0"/>
            </a:endParaRPr>
          </a:p>
          <a:p>
            <a:pPr lvl="1"/>
            <a:r>
              <a:rPr lang="en-US" dirty="0" smtClean="0">
                <a:latin typeface="Garamond" charset="0"/>
                <a:ea typeface="Garamond" charset="0"/>
                <a:cs typeface="Garamond" charset="0"/>
              </a:rPr>
              <a:t>(</a:t>
            </a:r>
            <a:r>
              <a:rPr lang="en-US" dirty="0">
                <a:latin typeface="Garamond" charset="0"/>
                <a:ea typeface="Garamond" charset="0"/>
                <a:cs typeface="Garamond" charset="0"/>
              </a:rPr>
              <a:t>A) </a:t>
            </a:r>
            <a:r>
              <a:rPr lang="en-US" dirty="0" smtClean="0">
                <a:latin typeface="Garamond" charset="0"/>
                <a:ea typeface="Garamond" charset="0"/>
                <a:cs typeface="Garamond" charset="0"/>
              </a:rPr>
              <a:t>The use </a:t>
            </a:r>
            <a:r>
              <a:rPr lang="en-US" dirty="0">
                <a:latin typeface="Garamond" charset="0"/>
                <a:ea typeface="Garamond" charset="0"/>
                <a:cs typeface="Garamond" charset="0"/>
              </a:rPr>
              <a:t>or disclosure is sought solely to review </a:t>
            </a:r>
            <a:r>
              <a:rPr lang="en-US" dirty="0" smtClean="0">
                <a:latin typeface="Garamond" charset="0"/>
                <a:ea typeface="Garamond" charset="0"/>
                <a:cs typeface="Garamond" charset="0"/>
              </a:rPr>
              <a:t>PHI as </a:t>
            </a:r>
            <a:r>
              <a:rPr lang="en-US" dirty="0">
                <a:latin typeface="Garamond" charset="0"/>
                <a:ea typeface="Garamond" charset="0"/>
                <a:cs typeface="Garamond" charset="0"/>
              </a:rPr>
              <a:t>necessary to prepare a research protocol or for similar purposes preparatory to research</a:t>
            </a:r>
            <a:r>
              <a:rPr lang="en-US" dirty="0" smtClean="0">
                <a:latin typeface="Garamond" charset="0"/>
                <a:ea typeface="Garamond" charset="0"/>
                <a:cs typeface="Garamond" charset="0"/>
              </a:rPr>
              <a:t>;</a:t>
            </a:r>
          </a:p>
          <a:p>
            <a:pPr lvl="1"/>
            <a:endParaRPr lang="en-US" dirty="0" smtClean="0">
              <a:latin typeface="Garamond" charset="0"/>
              <a:ea typeface="Garamond" charset="0"/>
              <a:cs typeface="Garamond" charset="0"/>
            </a:endParaRPr>
          </a:p>
          <a:p>
            <a:pPr lvl="1"/>
            <a:r>
              <a:rPr lang="en-US" dirty="0" smtClean="0">
                <a:latin typeface="Garamond" charset="0"/>
                <a:ea typeface="Garamond" charset="0"/>
                <a:cs typeface="Garamond" charset="0"/>
              </a:rPr>
              <a:t>(</a:t>
            </a:r>
            <a:r>
              <a:rPr lang="en-US" dirty="0">
                <a:latin typeface="Garamond" charset="0"/>
                <a:ea typeface="Garamond" charset="0"/>
                <a:cs typeface="Garamond" charset="0"/>
              </a:rPr>
              <a:t>B) No </a:t>
            </a:r>
            <a:r>
              <a:rPr lang="en-US" dirty="0" smtClean="0">
                <a:latin typeface="Garamond" charset="0"/>
                <a:ea typeface="Garamond" charset="0"/>
                <a:cs typeface="Garamond" charset="0"/>
              </a:rPr>
              <a:t>PHI will be removed </a:t>
            </a:r>
            <a:r>
              <a:rPr lang="en-US" dirty="0">
                <a:latin typeface="Garamond" charset="0"/>
                <a:ea typeface="Garamond" charset="0"/>
                <a:cs typeface="Garamond" charset="0"/>
              </a:rPr>
              <a:t>from the covered entity by the </a:t>
            </a:r>
            <a:r>
              <a:rPr lang="en-US" dirty="0" smtClean="0">
                <a:latin typeface="Garamond" charset="0"/>
                <a:ea typeface="Garamond" charset="0"/>
                <a:cs typeface="Garamond" charset="0"/>
              </a:rPr>
              <a:t>researchers </a:t>
            </a:r>
            <a:r>
              <a:rPr lang="en-US" dirty="0">
                <a:latin typeface="Garamond" charset="0"/>
                <a:ea typeface="Garamond" charset="0"/>
                <a:cs typeface="Garamond" charset="0"/>
              </a:rPr>
              <a:t>in the course </a:t>
            </a:r>
            <a:r>
              <a:rPr lang="en-US" dirty="0" smtClean="0">
                <a:latin typeface="Garamond" charset="0"/>
                <a:ea typeface="Garamond" charset="0"/>
                <a:cs typeface="Garamond" charset="0"/>
              </a:rPr>
              <a:t>of their review</a:t>
            </a:r>
            <a:r>
              <a:rPr lang="en-US" dirty="0">
                <a:latin typeface="Garamond" charset="0"/>
                <a:ea typeface="Garamond" charset="0"/>
                <a:cs typeface="Garamond" charset="0"/>
              </a:rPr>
              <a:t>; </a:t>
            </a:r>
            <a:r>
              <a:rPr lang="en-US" dirty="0" smtClean="0">
                <a:latin typeface="Garamond" charset="0"/>
                <a:ea typeface="Garamond" charset="0"/>
                <a:cs typeface="Garamond" charset="0"/>
              </a:rPr>
              <a:t>and</a:t>
            </a:r>
          </a:p>
          <a:p>
            <a:pPr lvl="1"/>
            <a:endParaRPr lang="en-US" dirty="0" smtClean="0">
              <a:latin typeface="Garamond" charset="0"/>
              <a:ea typeface="Garamond" charset="0"/>
              <a:cs typeface="Garamond" charset="0"/>
            </a:endParaRPr>
          </a:p>
          <a:p>
            <a:pPr lvl="1"/>
            <a:r>
              <a:rPr lang="en-US" dirty="0" smtClean="0">
                <a:latin typeface="Garamond" charset="0"/>
                <a:ea typeface="Garamond" charset="0"/>
                <a:cs typeface="Garamond" charset="0"/>
              </a:rPr>
              <a:t>(</a:t>
            </a:r>
            <a:r>
              <a:rPr lang="en-US" dirty="0">
                <a:latin typeface="Garamond" charset="0"/>
                <a:ea typeface="Garamond" charset="0"/>
                <a:cs typeface="Garamond" charset="0"/>
              </a:rPr>
              <a:t>C) The </a:t>
            </a:r>
            <a:r>
              <a:rPr lang="en-US" dirty="0" smtClean="0">
                <a:latin typeface="Garamond" charset="0"/>
                <a:ea typeface="Garamond" charset="0"/>
                <a:cs typeface="Garamond" charset="0"/>
              </a:rPr>
              <a:t>PHI for </a:t>
            </a:r>
            <a:r>
              <a:rPr lang="en-US" dirty="0">
                <a:latin typeface="Garamond" charset="0"/>
                <a:ea typeface="Garamond" charset="0"/>
                <a:cs typeface="Garamond" charset="0"/>
              </a:rPr>
              <a:t>which use or access is sought is necessary for the research purposes.</a:t>
            </a:r>
          </a:p>
        </p:txBody>
      </p:sp>
    </p:spTree>
    <p:extLst>
      <p:ext uri="{BB962C8B-B14F-4D97-AF65-F5344CB8AC3E}">
        <p14:creationId xmlns:p14="http://schemas.microsoft.com/office/powerpoint/2010/main" val="17001750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677"/>
            <a:ext cx="9144000" cy="1019908"/>
          </a:xfrm>
        </p:spPr>
        <p:txBody>
          <a:bodyPr>
            <a:normAutofit/>
          </a:bodyPr>
          <a:lstStyle/>
          <a:p>
            <a:r>
              <a:rPr lang="en-US" sz="2800" dirty="0" smtClean="0">
                <a:latin typeface="Garamond" charset="0"/>
                <a:ea typeface="Garamond" charset="0"/>
                <a:cs typeface="Garamond" charset="0"/>
              </a:rPr>
              <a:t>3. Privacy Board or IRB waiver of authorization</a:t>
            </a:r>
            <a:br>
              <a:rPr lang="en-US" sz="2800" dirty="0" smtClean="0">
                <a:latin typeface="Garamond" charset="0"/>
                <a:ea typeface="Garamond" charset="0"/>
                <a:cs typeface="Garamond" charset="0"/>
              </a:rPr>
            </a:br>
            <a:r>
              <a:rPr lang="en-US" sz="2800" dirty="0" smtClean="0">
                <a:latin typeface="Garamond" charset="0"/>
                <a:ea typeface="Garamond" charset="0"/>
                <a:cs typeface="Garamond" charset="0"/>
              </a:rPr>
              <a:t>45 C.F.R. </a:t>
            </a:r>
            <a:r>
              <a:rPr lang="en-US" altLang="en-US" sz="2800" dirty="0" smtClean="0">
                <a:latin typeface="Garamond" charset="0"/>
                <a:ea typeface="Garamond" charset="0"/>
                <a:cs typeface="Garamond" charset="0"/>
              </a:rPr>
              <a:t>§§</a:t>
            </a:r>
            <a:r>
              <a:rPr lang="en-US" sz="2800" dirty="0" smtClean="0">
                <a:latin typeface="Garamond" charset="0"/>
                <a:ea typeface="Garamond" charset="0"/>
                <a:cs typeface="Garamond" charset="0"/>
              </a:rPr>
              <a:t> 164.512(i)(1)(i), 164.512(i)(2)</a:t>
            </a:r>
            <a:endParaRPr lang="en-US" sz="2800" dirty="0">
              <a:latin typeface="Garamond" charset="0"/>
              <a:ea typeface="Garamond" charset="0"/>
              <a:cs typeface="Garamond" charset="0"/>
            </a:endParaRPr>
          </a:p>
        </p:txBody>
      </p:sp>
      <p:sp>
        <p:nvSpPr>
          <p:cNvPr id="3" name="Content Placeholder 2"/>
          <p:cNvSpPr>
            <a:spLocks noGrp="1"/>
          </p:cNvSpPr>
          <p:nvPr>
            <p:ph idx="1"/>
          </p:nvPr>
        </p:nvSpPr>
        <p:spPr>
          <a:xfrm>
            <a:off x="492369" y="1512277"/>
            <a:ext cx="8370277" cy="5117123"/>
          </a:xfrm>
        </p:spPr>
        <p:txBody>
          <a:bodyPr>
            <a:noAutofit/>
          </a:bodyPr>
          <a:lstStyle/>
          <a:p>
            <a:endParaRPr lang="en-US" sz="2400" dirty="0">
              <a:latin typeface="Garamond" charset="0"/>
              <a:ea typeface="Garamond" charset="0"/>
              <a:cs typeface="Garamond" charset="0"/>
            </a:endParaRPr>
          </a:p>
          <a:p>
            <a:r>
              <a:rPr lang="en-US" sz="2400" dirty="0" smtClean="0">
                <a:latin typeface="Garamond" charset="0"/>
                <a:ea typeface="Garamond" charset="0"/>
                <a:cs typeface="Garamond" charset="0"/>
              </a:rPr>
              <a:t>(</a:t>
            </a:r>
            <a:r>
              <a:rPr lang="en-US" sz="2400" dirty="0">
                <a:latin typeface="Garamond" charset="0"/>
                <a:ea typeface="Garamond" charset="0"/>
                <a:cs typeface="Garamond" charset="0"/>
              </a:rPr>
              <a:t>A) The use or disclosure of </a:t>
            </a:r>
            <a:r>
              <a:rPr lang="en-US" sz="2400" dirty="0" smtClean="0">
                <a:latin typeface="Garamond" charset="0"/>
                <a:ea typeface="Garamond" charset="0"/>
                <a:cs typeface="Garamond" charset="0"/>
              </a:rPr>
              <a:t>PHI involves </a:t>
            </a:r>
            <a:r>
              <a:rPr lang="en-US" sz="2400" dirty="0">
                <a:latin typeface="Garamond" charset="0"/>
                <a:ea typeface="Garamond" charset="0"/>
                <a:cs typeface="Garamond" charset="0"/>
              </a:rPr>
              <a:t>no more than a minimal risk to the privacy of individuals, based on, at least, the presence of the following </a:t>
            </a:r>
            <a:r>
              <a:rPr lang="en-US" sz="2400" dirty="0" smtClean="0">
                <a:latin typeface="Garamond" charset="0"/>
                <a:ea typeface="Garamond" charset="0"/>
                <a:cs typeface="Garamond" charset="0"/>
              </a:rPr>
              <a:t>elements (on next slide);</a:t>
            </a:r>
          </a:p>
          <a:p>
            <a:endParaRPr lang="en-US" sz="2400" dirty="0">
              <a:latin typeface="Garamond" charset="0"/>
              <a:ea typeface="Garamond" charset="0"/>
              <a:cs typeface="Garamond" charset="0"/>
            </a:endParaRPr>
          </a:p>
          <a:p>
            <a:r>
              <a:rPr lang="en-US" sz="2400" dirty="0">
                <a:latin typeface="Garamond" charset="0"/>
                <a:ea typeface="Garamond" charset="0"/>
                <a:cs typeface="Garamond" charset="0"/>
              </a:rPr>
              <a:t>(B) The research could not practicably be conducted without the waiver or alteration; and</a:t>
            </a:r>
          </a:p>
          <a:p>
            <a:pPr lvl="1"/>
            <a:endParaRPr lang="en-US" sz="2400" dirty="0">
              <a:latin typeface="Garamond" charset="0"/>
              <a:ea typeface="Garamond" charset="0"/>
              <a:cs typeface="Garamond" charset="0"/>
            </a:endParaRPr>
          </a:p>
          <a:p>
            <a:r>
              <a:rPr lang="en-US" sz="2400" dirty="0">
                <a:latin typeface="Garamond" charset="0"/>
                <a:ea typeface="Garamond" charset="0"/>
                <a:cs typeface="Garamond" charset="0"/>
              </a:rPr>
              <a:t>(C) The research could not practicably be conducted without access to and use of the protected health information.</a:t>
            </a:r>
          </a:p>
          <a:p>
            <a:endParaRPr lang="en-US" sz="2400" dirty="0" smtClean="0"/>
          </a:p>
        </p:txBody>
      </p:sp>
    </p:spTree>
    <p:extLst>
      <p:ext uri="{BB962C8B-B14F-4D97-AF65-F5344CB8AC3E}">
        <p14:creationId xmlns:p14="http://schemas.microsoft.com/office/powerpoint/2010/main" val="15505642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3658"/>
          </a:xfrm>
        </p:spPr>
        <p:txBody>
          <a:bodyPr>
            <a:noAutofit/>
          </a:bodyPr>
          <a:lstStyle/>
          <a:p>
            <a:r>
              <a:rPr lang="en-US" sz="2800" dirty="0" smtClean="0">
                <a:latin typeface="Garamond" charset="0"/>
                <a:ea typeface="Garamond" charset="0"/>
                <a:cs typeface="Garamond" charset="0"/>
              </a:rPr>
              <a:t>Minimal Risk to Privacy Elements</a:t>
            </a:r>
            <a:br>
              <a:rPr lang="en-US" sz="2800" dirty="0" smtClean="0">
                <a:latin typeface="Garamond" charset="0"/>
                <a:ea typeface="Garamond" charset="0"/>
                <a:cs typeface="Garamond" charset="0"/>
              </a:rPr>
            </a:br>
            <a:r>
              <a:rPr lang="en-US" sz="2800" dirty="0" smtClean="0">
                <a:latin typeface="Garamond" charset="0"/>
                <a:ea typeface="Garamond" charset="0"/>
                <a:cs typeface="Garamond" charset="0"/>
              </a:rPr>
              <a:t>(See last slide)</a:t>
            </a:r>
            <a:endParaRPr lang="en-US" sz="2800" dirty="0">
              <a:latin typeface="Garamond" charset="0"/>
              <a:ea typeface="Garamond" charset="0"/>
              <a:cs typeface="Garamond" charset="0"/>
            </a:endParaRPr>
          </a:p>
        </p:txBody>
      </p:sp>
      <p:sp>
        <p:nvSpPr>
          <p:cNvPr id="3" name="Content Placeholder 2"/>
          <p:cNvSpPr>
            <a:spLocks noGrp="1"/>
          </p:cNvSpPr>
          <p:nvPr>
            <p:ph idx="1"/>
          </p:nvPr>
        </p:nvSpPr>
        <p:spPr>
          <a:xfrm>
            <a:off x="580292" y="1565032"/>
            <a:ext cx="8106508" cy="4561132"/>
          </a:xfrm>
        </p:spPr>
        <p:txBody>
          <a:bodyPr>
            <a:normAutofit lnSpcReduction="10000"/>
          </a:bodyPr>
          <a:lstStyle/>
          <a:p>
            <a:endParaRPr lang="en-US" sz="2400" dirty="0">
              <a:latin typeface="Garamond" charset="0"/>
              <a:ea typeface="Garamond" charset="0"/>
              <a:cs typeface="Garamond" charset="0"/>
            </a:endParaRPr>
          </a:p>
          <a:p>
            <a:r>
              <a:rPr lang="en-US" sz="2400" dirty="0">
                <a:latin typeface="Garamond" charset="0"/>
                <a:ea typeface="Garamond" charset="0"/>
                <a:cs typeface="Garamond" charset="0"/>
              </a:rPr>
              <a:t>(1) </a:t>
            </a:r>
            <a:r>
              <a:rPr lang="en-US" sz="2400" dirty="0" smtClean="0">
                <a:latin typeface="Garamond" charset="0"/>
                <a:ea typeface="Garamond" charset="0"/>
                <a:cs typeface="Garamond" charset="0"/>
              </a:rPr>
              <a:t>Is there an </a:t>
            </a:r>
            <a:r>
              <a:rPr lang="en-US" sz="2400" dirty="0">
                <a:latin typeface="Garamond" charset="0"/>
                <a:ea typeface="Garamond" charset="0"/>
                <a:cs typeface="Garamond" charset="0"/>
              </a:rPr>
              <a:t>adequate plan to protect </a:t>
            </a:r>
            <a:r>
              <a:rPr lang="en-US" sz="2400" dirty="0" smtClean="0">
                <a:latin typeface="Garamond" charset="0"/>
                <a:ea typeface="Garamond" charset="0"/>
                <a:cs typeface="Garamond" charset="0"/>
              </a:rPr>
              <a:t>identifiers </a:t>
            </a:r>
            <a:r>
              <a:rPr lang="en-US" sz="2400" dirty="0">
                <a:latin typeface="Garamond" charset="0"/>
                <a:ea typeface="Garamond" charset="0"/>
                <a:cs typeface="Garamond" charset="0"/>
              </a:rPr>
              <a:t>from improper use and </a:t>
            </a:r>
            <a:r>
              <a:rPr lang="en-US" sz="2400" dirty="0" smtClean="0">
                <a:latin typeface="Garamond" charset="0"/>
                <a:ea typeface="Garamond" charset="0"/>
                <a:cs typeface="Garamond" charset="0"/>
              </a:rPr>
              <a:t>disclosure?</a:t>
            </a:r>
            <a:endParaRPr lang="en-US" sz="2400" dirty="0">
              <a:latin typeface="Garamond" charset="0"/>
              <a:ea typeface="Garamond" charset="0"/>
              <a:cs typeface="Garamond" charset="0"/>
            </a:endParaRPr>
          </a:p>
          <a:p>
            <a:pPr lvl="1"/>
            <a:endParaRPr lang="en-US" sz="2000" dirty="0">
              <a:latin typeface="Garamond" charset="0"/>
              <a:ea typeface="Garamond" charset="0"/>
              <a:cs typeface="Garamond" charset="0"/>
            </a:endParaRPr>
          </a:p>
          <a:p>
            <a:r>
              <a:rPr lang="en-US" sz="2400" dirty="0">
                <a:latin typeface="Garamond" charset="0"/>
                <a:ea typeface="Garamond" charset="0"/>
                <a:cs typeface="Garamond" charset="0"/>
              </a:rPr>
              <a:t>(2) </a:t>
            </a:r>
            <a:r>
              <a:rPr lang="en-US" sz="2400" dirty="0" smtClean="0">
                <a:latin typeface="Garamond" charset="0"/>
                <a:ea typeface="Garamond" charset="0"/>
                <a:cs typeface="Garamond" charset="0"/>
              </a:rPr>
              <a:t>Is there an </a:t>
            </a:r>
            <a:r>
              <a:rPr lang="en-US" sz="2400" dirty="0">
                <a:latin typeface="Garamond" charset="0"/>
                <a:ea typeface="Garamond" charset="0"/>
                <a:cs typeface="Garamond" charset="0"/>
              </a:rPr>
              <a:t>adequate plan to destroy the identifiers at the earliest opportunity consistent with </a:t>
            </a:r>
            <a:r>
              <a:rPr lang="en-US" sz="2400" dirty="0" smtClean="0">
                <a:latin typeface="Garamond" charset="0"/>
                <a:ea typeface="Garamond" charset="0"/>
                <a:cs typeface="Garamond" charset="0"/>
              </a:rPr>
              <a:t>the conduct of the research; or, is </a:t>
            </a:r>
            <a:r>
              <a:rPr lang="en-US" sz="2400" dirty="0">
                <a:latin typeface="Garamond" charset="0"/>
                <a:ea typeface="Garamond" charset="0"/>
                <a:cs typeface="Garamond" charset="0"/>
              </a:rPr>
              <a:t>there </a:t>
            </a:r>
            <a:r>
              <a:rPr lang="en-US" sz="2400" dirty="0" smtClean="0">
                <a:latin typeface="Garamond" charset="0"/>
                <a:ea typeface="Garamond" charset="0"/>
                <a:cs typeface="Garamond" charset="0"/>
              </a:rPr>
              <a:t>a </a:t>
            </a:r>
            <a:r>
              <a:rPr lang="en-US" sz="2400" dirty="0">
                <a:latin typeface="Garamond" charset="0"/>
                <a:ea typeface="Garamond" charset="0"/>
                <a:cs typeface="Garamond" charset="0"/>
              </a:rPr>
              <a:t>health or research justification for retaining the identifiers or </a:t>
            </a:r>
            <a:r>
              <a:rPr lang="en-US" sz="2400" dirty="0" smtClean="0">
                <a:latin typeface="Garamond" charset="0"/>
                <a:ea typeface="Garamond" charset="0"/>
                <a:cs typeface="Garamond" charset="0"/>
              </a:rPr>
              <a:t>is such retention otherwise </a:t>
            </a:r>
            <a:r>
              <a:rPr lang="en-US" sz="2400" dirty="0">
                <a:latin typeface="Garamond" charset="0"/>
                <a:ea typeface="Garamond" charset="0"/>
                <a:cs typeface="Garamond" charset="0"/>
              </a:rPr>
              <a:t>required by </a:t>
            </a:r>
            <a:r>
              <a:rPr lang="en-US" sz="2400" dirty="0" smtClean="0">
                <a:latin typeface="Garamond" charset="0"/>
                <a:ea typeface="Garamond" charset="0"/>
                <a:cs typeface="Garamond" charset="0"/>
              </a:rPr>
              <a:t>law</a:t>
            </a:r>
            <a:r>
              <a:rPr lang="en-US" sz="2400" dirty="0">
                <a:latin typeface="Garamond" charset="0"/>
                <a:ea typeface="Garamond" charset="0"/>
                <a:cs typeface="Garamond" charset="0"/>
              </a:rPr>
              <a:t>?</a:t>
            </a:r>
          </a:p>
          <a:p>
            <a:pPr marL="457200" lvl="1" indent="0">
              <a:buNone/>
            </a:pPr>
            <a:endParaRPr lang="en-US" sz="2000" dirty="0">
              <a:latin typeface="Garamond" charset="0"/>
              <a:ea typeface="Garamond" charset="0"/>
              <a:cs typeface="Garamond" charset="0"/>
            </a:endParaRPr>
          </a:p>
          <a:p>
            <a:r>
              <a:rPr lang="en-US" sz="2400" dirty="0">
                <a:latin typeface="Garamond" charset="0"/>
                <a:ea typeface="Garamond" charset="0"/>
                <a:cs typeface="Garamond" charset="0"/>
              </a:rPr>
              <a:t>(3) </a:t>
            </a:r>
            <a:r>
              <a:rPr lang="en-US" sz="2400" dirty="0" smtClean="0">
                <a:latin typeface="Garamond" charset="0"/>
                <a:ea typeface="Garamond" charset="0"/>
                <a:cs typeface="Garamond" charset="0"/>
              </a:rPr>
              <a:t>Are there adequate </a:t>
            </a:r>
            <a:r>
              <a:rPr lang="en-US" sz="2400" dirty="0">
                <a:latin typeface="Garamond" charset="0"/>
                <a:ea typeface="Garamond" charset="0"/>
                <a:cs typeface="Garamond" charset="0"/>
              </a:rPr>
              <a:t>written assurances that the PHI will not be reused or disclosed to any other person or </a:t>
            </a:r>
            <a:r>
              <a:rPr lang="en-US" sz="2400" dirty="0" smtClean="0">
                <a:latin typeface="Garamond" charset="0"/>
                <a:ea typeface="Garamond" charset="0"/>
                <a:cs typeface="Garamond" charset="0"/>
              </a:rPr>
              <a:t>entity</a:t>
            </a:r>
            <a:r>
              <a:rPr lang="en-US" sz="2400" dirty="0">
                <a:latin typeface="Garamond" charset="0"/>
                <a:ea typeface="Garamond" charset="0"/>
                <a:cs typeface="Garamond" charset="0"/>
              </a:rPr>
              <a:t> </a:t>
            </a:r>
            <a:r>
              <a:rPr lang="en-US" sz="2400" dirty="0" smtClean="0">
                <a:latin typeface="Garamond" charset="0"/>
                <a:ea typeface="Garamond" charset="0"/>
                <a:cs typeface="Garamond" charset="0"/>
              </a:rPr>
              <a:t>(except as required or permitted by the HIPAA Privacy Rule or other law)?</a:t>
            </a:r>
            <a:endParaRPr lang="en-US" sz="2400" dirty="0">
              <a:latin typeface="Garamond" charset="0"/>
              <a:ea typeface="Garamond" charset="0"/>
              <a:cs typeface="Garamond" charset="0"/>
            </a:endParaRPr>
          </a:p>
          <a:p>
            <a:endParaRPr lang="en-US" sz="2400" dirty="0">
              <a:latin typeface="Garamond" charset="0"/>
              <a:ea typeface="Garamond" charset="0"/>
              <a:cs typeface="Garamond" charset="0"/>
            </a:endParaRPr>
          </a:p>
        </p:txBody>
      </p:sp>
    </p:spTree>
    <p:extLst>
      <p:ext uri="{BB962C8B-B14F-4D97-AF65-F5344CB8AC3E}">
        <p14:creationId xmlns:p14="http://schemas.microsoft.com/office/powerpoint/2010/main" val="15431505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noChangeArrowheads="1"/>
          </p:cNvSpPr>
          <p:nvPr>
            <p:ph type="title"/>
          </p:nvPr>
        </p:nvSpPr>
        <p:spPr>
          <a:xfrm>
            <a:off x="457200" y="277814"/>
            <a:ext cx="8229600" cy="830018"/>
          </a:xfrm>
        </p:spPr>
        <p:txBody>
          <a:bodyPr>
            <a:normAutofit fontScale="90000"/>
          </a:bodyPr>
          <a:lstStyle/>
          <a:p>
            <a:pPr eaLnBrk="1" hangingPunct="1">
              <a:defRPr/>
            </a:pPr>
            <a:r>
              <a:rPr lang="en-US" altLang="en-US" sz="2800" dirty="0">
                <a:latin typeface="Garamond" charset="0"/>
                <a:ea typeface="Garamond" charset="0"/>
                <a:cs typeface="Garamond" charset="0"/>
              </a:rPr>
              <a:t>Waiver Criterion:  </a:t>
            </a:r>
            <a:r>
              <a:rPr lang="ja-JP" altLang="en-US" sz="2800" dirty="0">
                <a:latin typeface="Garamond" charset="0"/>
                <a:ea typeface="Garamond" charset="0"/>
                <a:cs typeface="Garamond" charset="0"/>
              </a:rPr>
              <a:t>“</a:t>
            </a:r>
            <a:r>
              <a:rPr lang="en-US" altLang="ja-JP" sz="2800" dirty="0">
                <a:latin typeface="Garamond" charset="0"/>
                <a:ea typeface="Garamond" charset="0"/>
                <a:cs typeface="Garamond" charset="0"/>
              </a:rPr>
              <a:t>The research could not practicably be conducted without the alteration or waiver.</a:t>
            </a:r>
            <a:r>
              <a:rPr lang="ja-JP" altLang="en-US" sz="2800" dirty="0">
                <a:latin typeface="Garamond" charset="0"/>
                <a:ea typeface="Garamond" charset="0"/>
                <a:cs typeface="Garamond" charset="0"/>
              </a:rPr>
              <a:t>”</a:t>
            </a:r>
            <a:endParaRPr lang="en-US" altLang="en-US" sz="2800" dirty="0">
              <a:latin typeface="Garamond" charset="0"/>
              <a:ea typeface="Garamond" charset="0"/>
              <a:cs typeface="Garamond" charset="0"/>
            </a:endParaRPr>
          </a:p>
        </p:txBody>
      </p:sp>
      <p:sp>
        <p:nvSpPr>
          <p:cNvPr id="1095683" name="Rectangle 3"/>
          <p:cNvSpPr>
            <a:spLocks noGrp="1" noChangeArrowheads="1"/>
          </p:cNvSpPr>
          <p:nvPr>
            <p:ph type="body" sz="half" idx="1"/>
          </p:nvPr>
        </p:nvSpPr>
        <p:spPr>
          <a:xfrm>
            <a:off x="334108" y="1705708"/>
            <a:ext cx="8036169" cy="4431323"/>
          </a:xfrm>
        </p:spPr>
        <p:txBody>
          <a:bodyPr>
            <a:normAutofit/>
          </a:bodyPr>
          <a:lstStyle/>
          <a:p>
            <a:pPr eaLnBrk="1" hangingPunct="1">
              <a:lnSpc>
                <a:spcPct val="90000"/>
              </a:lnSpc>
              <a:defRPr/>
            </a:pPr>
            <a:r>
              <a:rPr lang="en-US" altLang="en-US" sz="2400" dirty="0">
                <a:latin typeface="Garamond" charset="0"/>
                <a:ea typeface="Garamond" charset="0"/>
                <a:cs typeface="Garamond" charset="0"/>
              </a:rPr>
              <a:t>Interventional research, such as most clinical trials, could not meet this waiver criterion because </a:t>
            </a:r>
            <a:r>
              <a:rPr lang="ja-JP" altLang="en-US" sz="2400" dirty="0">
                <a:latin typeface="Garamond" charset="0"/>
                <a:ea typeface="Garamond" charset="0"/>
                <a:cs typeface="Garamond" charset="0"/>
              </a:rPr>
              <a:t>“</a:t>
            </a:r>
            <a:r>
              <a:rPr lang="en-US" altLang="ja-JP" sz="2400" dirty="0">
                <a:latin typeface="Garamond" charset="0"/>
                <a:ea typeface="Garamond" charset="0"/>
                <a:cs typeface="Garamond" charset="0"/>
              </a:rPr>
              <a:t>a researcher who would have direct contact with research subjects should, in virtually all cases, be able to seek and obtain patients</a:t>
            </a:r>
            <a:r>
              <a:rPr lang="ja-JP" altLang="en-US" sz="2400" dirty="0">
                <a:latin typeface="Garamond" charset="0"/>
                <a:ea typeface="Garamond" charset="0"/>
                <a:cs typeface="Garamond" charset="0"/>
              </a:rPr>
              <a:t>’</a:t>
            </a:r>
            <a:r>
              <a:rPr lang="en-US" altLang="ja-JP" sz="2400" dirty="0">
                <a:latin typeface="Garamond" charset="0"/>
                <a:ea typeface="Garamond" charset="0"/>
                <a:cs typeface="Garamond" charset="0"/>
              </a:rPr>
              <a:t> authorization for the use and disclosure of PHI about themselves in a research study.</a:t>
            </a:r>
            <a:r>
              <a:rPr lang="ja-JP" altLang="en-US" sz="2400" dirty="0">
                <a:latin typeface="Garamond" charset="0"/>
                <a:ea typeface="Garamond" charset="0"/>
                <a:cs typeface="Garamond" charset="0"/>
              </a:rPr>
              <a:t>”</a:t>
            </a:r>
            <a:endParaRPr lang="en-US" altLang="ja-JP" sz="2400" dirty="0">
              <a:latin typeface="Garamond" charset="0"/>
              <a:ea typeface="Garamond" charset="0"/>
              <a:cs typeface="Garamond" charset="0"/>
            </a:endParaRPr>
          </a:p>
          <a:p>
            <a:pPr eaLnBrk="1" hangingPunct="1">
              <a:lnSpc>
                <a:spcPct val="90000"/>
              </a:lnSpc>
              <a:buFont typeface="Wingdings" charset="2"/>
              <a:buNone/>
              <a:defRPr/>
            </a:pPr>
            <a:endParaRPr lang="en-US" altLang="en-US" sz="2400" dirty="0">
              <a:latin typeface="Garamond" charset="0"/>
              <a:ea typeface="Garamond" charset="0"/>
              <a:cs typeface="Garamond" charset="0"/>
            </a:endParaRPr>
          </a:p>
          <a:p>
            <a:pPr eaLnBrk="1" hangingPunct="1">
              <a:lnSpc>
                <a:spcPct val="90000"/>
              </a:lnSpc>
              <a:defRPr/>
            </a:pPr>
            <a:r>
              <a:rPr lang="ja-JP" altLang="en-US" sz="2400" dirty="0">
                <a:latin typeface="Garamond" charset="0"/>
                <a:ea typeface="Garamond" charset="0"/>
                <a:cs typeface="Garamond" charset="0"/>
              </a:rPr>
              <a:t>“</a:t>
            </a:r>
            <a:r>
              <a:rPr lang="en-US" altLang="ja-JP" sz="2400" dirty="0">
                <a:latin typeface="Garamond" charset="0"/>
                <a:ea typeface="Garamond" charset="0"/>
                <a:cs typeface="Garamond" charset="0"/>
              </a:rPr>
              <a:t>If research could practicably be conducted with authorization, then authorization must be </a:t>
            </a:r>
            <a:r>
              <a:rPr lang="en-US" altLang="ja-JP" sz="2400" dirty="0" smtClean="0">
                <a:latin typeface="Garamond" charset="0"/>
                <a:ea typeface="Garamond" charset="0"/>
                <a:cs typeface="Garamond" charset="0"/>
              </a:rPr>
              <a:t>sought. Authorization </a:t>
            </a:r>
            <a:r>
              <a:rPr lang="en-US" altLang="ja-JP" sz="2400" dirty="0">
                <a:latin typeface="Garamond" charset="0"/>
                <a:ea typeface="Garamond" charset="0"/>
                <a:cs typeface="Garamond" charset="0"/>
              </a:rPr>
              <a:t>may not be waived simply for convenience.</a:t>
            </a:r>
            <a:r>
              <a:rPr lang="ja-JP" altLang="en-US" sz="2400" dirty="0">
                <a:latin typeface="Garamond" charset="0"/>
                <a:ea typeface="Garamond" charset="0"/>
                <a:cs typeface="Garamond" charset="0"/>
              </a:rPr>
              <a:t>”</a:t>
            </a:r>
            <a:endParaRPr lang="en-US" altLang="ja-JP" sz="2400" dirty="0">
              <a:latin typeface="Garamond" charset="0"/>
              <a:ea typeface="Garamond" charset="0"/>
              <a:cs typeface="Garamond" charset="0"/>
            </a:endParaRPr>
          </a:p>
          <a:p>
            <a:pPr eaLnBrk="1" hangingPunct="1">
              <a:lnSpc>
                <a:spcPct val="90000"/>
              </a:lnSpc>
              <a:buFont typeface="Wingdings" charset="2"/>
              <a:buNone/>
              <a:defRPr/>
            </a:pPr>
            <a:r>
              <a:rPr lang="en-US" altLang="en-US" sz="2400" dirty="0">
                <a:latin typeface="Garamond" charset="0"/>
                <a:ea typeface="Garamond" charset="0"/>
                <a:cs typeface="Garamond" charset="0"/>
              </a:rPr>
              <a:t>		</a:t>
            </a:r>
          </a:p>
          <a:p>
            <a:pPr eaLnBrk="1" hangingPunct="1">
              <a:lnSpc>
                <a:spcPct val="90000"/>
              </a:lnSpc>
              <a:buFont typeface="Wingdings" charset="2"/>
              <a:buNone/>
              <a:defRPr/>
            </a:pPr>
            <a:r>
              <a:rPr lang="en-US" altLang="en-US" sz="2400" dirty="0">
                <a:latin typeface="Garamond" charset="0"/>
                <a:ea typeface="Garamond" charset="0"/>
                <a:cs typeface="Garamond" charset="0"/>
              </a:rPr>
              <a:t>	</a:t>
            </a:r>
            <a:r>
              <a:rPr lang="en-US" altLang="en-US" sz="2400" dirty="0" smtClean="0">
                <a:latin typeface="Garamond" charset="0"/>
                <a:ea typeface="Garamond" charset="0"/>
                <a:cs typeface="Garamond" charset="0"/>
              </a:rPr>
              <a:t>65 </a:t>
            </a:r>
            <a:r>
              <a:rPr lang="en-US" altLang="en-US" sz="2400" dirty="0">
                <a:latin typeface="Garamond" charset="0"/>
                <a:ea typeface="Garamond" charset="0"/>
                <a:cs typeface="Garamond" charset="0"/>
              </a:rPr>
              <a:t>Fed. </a:t>
            </a:r>
            <a:r>
              <a:rPr lang="en-US" altLang="en-US" sz="2400" dirty="0" smtClean="0">
                <a:latin typeface="Garamond" charset="0"/>
                <a:ea typeface="Garamond" charset="0"/>
                <a:cs typeface="Garamond" charset="0"/>
              </a:rPr>
              <a:t>Reg. 82462, 82693 (Dec. 28, 2000)</a:t>
            </a:r>
            <a:endParaRPr lang="en-US" altLang="en-US" sz="2400" dirty="0">
              <a:latin typeface="Garamond" charset="0"/>
              <a:ea typeface="Garamond" charset="0"/>
              <a:cs typeface="Garamond" charset="0"/>
            </a:endParaRPr>
          </a:p>
        </p:txBody>
      </p:sp>
    </p:spTree>
    <p:extLst>
      <p:ext uri="{BB962C8B-B14F-4D97-AF65-F5344CB8AC3E}">
        <p14:creationId xmlns:p14="http://schemas.microsoft.com/office/powerpoint/2010/main" val="11352886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lvl1pPr eaLnBrk="0" hangingPunct="0">
              <a:defRPr sz="2400">
                <a:solidFill>
                  <a:schemeClr val="tx1"/>
                </a:solidFill>
                <a:latin typeface="Garamond" charset="0"/>
                <a:ea typeface="MS PGothic" charset="-128"/>
              </a:defRPr>
            </a:lvl1pPr>
            <a:lvl2pPr marL="742950" indent="-285750" eaLnBrk="0" hangingPunct="0">
              <a:defRPr sz="2400">
                <a:solidFill>
                  <a:schemeClr val="tx1"/>
                </a:solidFill>
                <a:latin typeface="Garamond" charset="0"/>
                <a:ea typeface="MS PGothic" charset="-128"/>
              </a:defRPr>
            </a:lvl2pPr>
            <a:lvl3pPr marL="1143000" indent="-228600" eaLnBrk="0" hangingPunct="0">
              <a:defRPr sz="2400">
                <a:solidFill>
                  <a:schemeClr val="tx1"/>
                </a:solidFill>
                <a:latin typeface="Garamond" charset="0"/>
                <a:ea typeface="MS PGothic" charset="-128"/>
              </a:defRPr>
            </a:lvl3pPr>
            <a:lvl4pPr marL="1600200" indent="-228600" eaLnBrk="0" hangingPunct="0">
              <a:defRPr sz="2400">
                <a:solidFill>
                  <a:schemeClr val="tx1"/>
                </a:solidFill>
                <a:latin typeface="Garamond" charset="0"/>
                <a:ea typeface="MS PGothic" charset="-128"/>
              </a:defRPr>
            </a:lvl4pPr>
            <a:lvl5pPr marL="2057400" indent="-228600" eaLnBrk="0" hangingPunct="0">
              <a:defRPr sz="2400">
                <a:solidFill>
                  <a:schemeClr val="tx1"/>
                </a:solidFill>
                <a:latin typeface="Garamond" charset="0"/>
                <a:ea typeface="MS PGothic" charset="-128"/>
              </a:defRPr>
            </a:lvl5pPr>
            <a:lvl6pPr marL="2514600" indent="-228600" eaLnBrk="0" fontAlgn="base" hangingPunct="0">
              <a:spcBef>
                <a:spcPct val="0"/>
              </a:spcBef>
              <a:spcAft>
                <a:spcPct val="0"/>
              </a:spcAft>
              <a:defRPr sz="2400">
                <a:solidFill>
                  <a:schemeClr val="tx1"/>
                </a:solidFill>
                <a:latin typeface="Garamond" charset="0"/>
                <a:ea typeface="MS PGothic" charset="-128"/>
              </a:defRPr>
            </a:lvl6pPr>
            <a:lvl7pPr marL="2971800" indent="-228600" eaLnBrk="0" fontAlgn="base" hangingPunct="0">
              <a:spcBef>
                <a:spcPct val="0"/>
              </a:spcBef>
              <a:spcAft>
                <a:spcPct val="0"/>
              </a:spcAft>
              <a:defRPr sz="2400">
                <a:solidFill>
                  <a:schemeClr val="tx1"/>
                </a:solidFill>
                <a:latin typeface="Garamond" charset="0"/>
                <a:ea typeface="MS PGothic" charset="-128"/>
              </a:defRPr>
            </a:lvl7pPr>
            <a:lvl8pPr marL="3429000" indent="-228600" eaLnBrk="0" fontAlgn="base" hangingPunct="0">
              <a:spcBef>
                <a:spcPct val="0"/>
              </a:spcBef>
              <a:spcAft>
                <a:spcPct val="0"/>
              </a:spcAft>
              <a:defRPr sz="2400">
                <a:solidFill>
                  <a:schemeClr val="tx1"/>
                </a:solidFill>
                <a:latin typeface="Garamond" charset="0"/>
                <a:ea typeface="MS PGothic" charset="-128"/>
              </a:defRPr>
            </a:lvl8pPr>
            <a:lvl9pPr marL="3886200" indent="-228600" eaLnBrk="0" fontAlgn="base" hangingPunct="0">
              <a:spcBef>
                <a:spcPct val="0"/>
              </a:spcBef>
              <a:spcAft>
                <a:spcPct val="0"/>
              </a:spcAft>
              <a:defRPr sz="2400">
                <a:solidFill>
                  <a:schemeClr val="tx1"/>
                </a:solidFill>
                <a:latin typeface="Garamond" charset="0"/>
                <a:ea typeface="MS PGothic" charset="-128"/>
              </a:defRPr>
            </a:lvl9pPr>
          </a:lstStyle>
          <a:p>
            <a:pPr eaLnBrk="1" hangingPunct="1">
              <a:defRPr/>
            </a:pPr>
            <a:fld id="{F5566EB2-3AD6-F945-A1B6-9D6A020F17FE}" type="slidenum">
              <a:rPr lang="en-US" altLang="en-US" smtClean="0"/>
              <a:pPr eaLnBrk="1" hangingPunct="1">
                <a:defRPr/>
              </a:pPr>
              <a:t>58</a:t>
            </a:fld>
            <a:endParaRPr lang="en-US" altLang="en-US" dirty="0" smtClean="0"/>
          </a:p>
        </p:txBody>
      </p:sp>
      <p:sp>
        <p:nvSpPr>
          <p:cNvPr id="1097730" name="Rectangle 2"/>
          <p:cNvSpPr>
            <a:spLocks noGrp="1" noChangeArrowheads="1"/>
          </p:cNvSpPr>
          <p:nvPr>
            <p:ph type="title"/>
          </p:nvPr>
        </p:nvSpPr>
        <p:spPr>
          <a:xfrm>
            <a:off x="0" y="277813"/>
            <a:ext cx="9144000" cy="742095"/>
          </a:xfrm>
        </p:spPr>
        <p:txBody>
          <a:bodyPr>
            <a:normAutofit fontScale="90000"/>
          </a:bodyPr>
          <a:lstStyle/>
          <a:p>
            <a:pPr eaLnBrk="1" hangingPunct="1">
              <a:defRPr/>
            </a:pPr>
            <a:r>
              <a:rPr lang="en-US" altLang="en-US" sz="2800" dirty="0">
                <a:latin typeface="Garamond" charset="0"/>
                <a:ea typeface="Garamond" charset="0"/>
                <a:cs typeface="Garamond" charset="0"/>
              </a:rPr>
              <a:t>Waiver Criterion:  </a:t>
            </a:r>
            <a:r>
              <a:rPr lang="ja-JP" altLang="en-US" sz="2800" dirty="0">
                <a:latin typeface="Garamond" charset="0"/>
                <a:ea typeface="Garamond" charset="0"/>
                <a:cs typeface="Garamond" charset="0"/>
              </a:rPr>
              <a:t>“</a:t>
            </a:r>
            <a:r>
              <a:rPr lang="en-US" altLang="ja-JP" sz="2800" dirty="0">
                <a:latin typeface="Garamond" charset="0"/>
                <a:ea typeface="Garamond" charset="0"/>
                <a:cs typeface="Garamond" charset="0"/>
              </a:rPr>
              <a:t>The research could not practicably be conducted without access to and use of the protected health information.</a:t>
            </a:r>
            <a:r>
              <a:rPr lang="ja-JP" altLang="en-US" sz="2800" dirty="0">
                <a:latin typeface="Garamond" charset="0"/>
                <a:ea typeface="Garamond" charset="0"/>
                <a:cs typeface="Garamond" charset="0"/>
              </a:rPr>
              <a:t>”</a:t>
            </a:r>
            <a:endParaRPr lang="en-US" altLang="en-US" sz="2800" dirty="0">
              <a:latin typeface="Garamond" charset="0"/>
              <a:ea typeface="Garamond" charset="0"/>
              <a:cs typeface="Garamond" charset="0"/>
            </a:endParaRPr>
          </a:p>
        </p:txBody>
      </p:sp>
      <p:sp>
        <p:nvSpPr>
          <p:cNvPr id="1097731" name="Rectangle 3"/>
          <p:cNvSpPr>
            <a:spLocks noGrp="1" noChangeArrowheads="1"/>
          </p:cNvSpPr>
          <p:nvPr>
            <p:ph type="body" sz="half" idx="2"/>
          </p:nvPr>
        </p:nvSpPr>
        <p:spPr>
          <a:xfrm>
            <a:off x="609600" y="2227385"/>
            <a:ext cx="7924800" cy="4191000"/>
          </a:xfrm>
        </p:spPr>
        <p:txBody>
          <a:bodyPr/>
          <a:lstStyle/>
          <a:p>
            <a:pPr eaLnBrk="1" hangingPunct="1">
              <a:defRPr/>
            </a:pPr>
            <a:r>
              <a:rPr lang="ja-JP" altLang="en-US" sz="2800" dirty="0">
                <a:latin typeface="Garamond" charset="0"/>
                <a:ea typeface="Garamond" charset="0"/>
                <a:cs typeface="Garamond" charset="0"/>
              </a:rPr>
              <a:t>“</a:t>
            </a:r>
            <a:r>
              <a:rPr lang="en-US" altLang="ja-JP" sz="2800" dirty="0">
                <a:latin typeface="Garamond" charset="0"/>
                <a:ea typeface="Garamond" charset="0"/>
                <a:cs typeface="Garamond" charset="0"/>
              </a:rPr>
              <a:t>If a researcher could practicably use de-identified health information for the research study, protected health information should not be used or disclosed for the study without authorization.</a:t>
            </a:r>
            <a:r>
              <a:rPr lang="ja-JP" altLang="en-US" sz="2800" dirty="0">
                <a:latin typeface="Garamond" charset="0"/>
                <a:ea typeface="Garamond" charset="0"/>
                <a:cs typeface="Garamond" charset="0"/>
              </a:rPr>
              <a:t>”</a:t>
            </a:r>
            <a:endParaRPr lang="en-US" altLang="ja-JP" sz="2800" dirty="0">
              <a:latin typeface="Garamond" charset="0"/>
              <a:ea typeface="Garamond" charset="0"/>
              <a:cs typeface="Garamond" charset="0"/>
            </a:endParaRPr>
          </a:p>
          <a:p>
            <a:pPr eaLnBrk="1" hangingPunct="1">
              <a:defRPr/>
            </a:pPr>
            <a:endParaRPr lang="en-US" altLang="en-US" sz="2800" dirty="0">
              <a:latin typeface="Garamond" charset="0"/>
              <a:ea typeface="Garamond" charset="0"/>
              <a:cs typeface="Garamond" charset="0"/>
            </a:endParaRPr>
          </a:p>
          <a:p>
            <a:pPr eaLnBrk="1" hangingPunct="1">
              <a:buFont typeface="Wingdings" charset="2"/>
              <a:buNone/>
              <a:defRPr/>
            </a:pPr>
            <a:r>
              <a:rPr lang="en-US" altLang="en-US" sz="2400" dirty="0">
                <a:latin typeface="Garamond" charset="0"/>
                <a:ea typeface="Garamond" charset="0"/>
                <a:cs typeface="Garamond" charset="0"/>
              </a:rPr>
              <a:t>	</a:t>
            </a:r>
            <a:r>
              <a:rPr lang="en-US" altLang="en-US" sz="2400" dirty="0" smtClean="0">
                <a:latin typeface="Garamond" charset="0"/>
                <a:ea typeface="Garamond" charset="0"/>
                <a:cs typeface="Garamond" charset="0"/>
              </a:rPr>
              <a:t>65 </a:t>
            </a:r>
            <a:r>
              <a:rPr lang="en-US" altLang="en-US" sz="2400" dirty="0">
                <a:latin typeface="Garamond" charset="0"/>
                <a:ea typeface="Garamond" charset="0"/>
                <a:cs typeface="Garamond" charset="0"/>
              </a:rPr>
              <a:t>Fed. Reg. </a:t>
            </a:r>
            <a:r>
              <a:rPr lang="en-US" altLang="en-US" sz="2400" dirty="0" smtClean="0">
                <a:latin typeface="Garamond" charset="0"/>
                <a:ea typeface="Garamond" charset="0"/>
                <a:cs typeface="Garamond" charset="0"/>
              </a:rPr>
              <a:t>82462, 82698 (Dec. 28, 2000)</a:t>
            </a:r>
            <a:endParaRPr lang="en-US" altLang="en-US" sz="2400" dirty="0">
              <a:latin typeface="Garamond" charset="0"/>
              <a:ea typeface="Garamond" charset="0"/>
              <a:cs typeface="Garamond" charset="0"/>
            </a:endParaRPr>
          </a:p>
        </p:txBody>
      </p:sp>
    </p:spTree>
    <p:extLst>
      <p:ext uri="{BB962C8B-B14F-4D97-AF65-F5344CB8AC3E}">
        <p14:creationId xmlns:p14="http://schemas.microsoft.com/office/powerpoint/2010/main" val="18775512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eaLnBrk="0" hangingPunct="0">
              <a:defRPr sz="2400">
                <a:solidFill>
                  <a:schemeClr val="tx1"/>
                </a:solidFill>
                <a:latin typeface="Garamond" charset="0"/>
                <a:ea typeface="MS PGothic" charset="-128"/>
              </a:defRPr>
            </a:lvl1pPr>
            <a:lvl2pPr marL="742950" indent="-285750" eaLnBrk="0" hangingPunct="0">
              <a:defRPr sz="2400">
                <a:solidFill>
                  <a:schemeClr val="tx1"/>
                </a:solidFill>
                <a:latin typeface="Garamond" charset="0"/>
                <a:ea typeface="MS PGothic" charset="-128"/>
              </a:defRPr>
            </a:lvl2pPr>
            <a:lvl3pPr marL="1143000" indent="-228600" eaLnBrk="0" hangingPunct="0">
              <a:defRPr sz="2400">
                <a:solidFill>
                  <a:schemeClr val="tx1"/>
                </a:solidFill>
                <a:latin typeface="Garamond" charset="0"/>
                <a:ea typeface="MS PGothic" charset="-128"/>
              </a:defRPr>
            </a:lvl3pPr>
            <a:lvl4pPr marL="1600200" indent="-228600" eaLnBrk="0" hangingPunct="0">
              <a:defRPr sz="2400">
                <a:solidFill>
                  <a:schemeClr val="tx1"/>
                </a:solidFill>
                <a:latin typeface="Garamond" charset="0"/>
                <a:ea typeface="MS PGothic" charset="-128"/>
              </a:defRPr>
            </a:lvl4pPr>
            <a:lvl5pPr marL="2057400" indent="-228600" eaLnBrk="0" hangingPunct="0">
              <a:defRPr sz="2400">
                <a:solidFill>
                  <a:schemeClr val="tx1"/>
                </a:solidFill>
                <a:latin typeface="Garamond" charset="0"/>
                <a:ea typeface="MS PGothic" charset="-128"/>
              </a:defRPr>
            </a:lvl5pPr>
            <a:lvl6pPr marL="2514600" indent="-228600" eaLnBrk="0" fontAlgn="base" hangingPunct="0">
              <a:spcBef>
                <a:spcPct val="0"/>
              </a:spcBef>
              <a:spcAft>
                <a:spcPct val="0"/>
              </a:spcAft>
              <a:defRPr sz="2400">
                <a:solidFill>
                  <a:schemeClr val="tx1"/>
                </a:solidFill>
                <a:latin typeface="Garamond" charset="0"/>
                <a:ea typeface="MS PGothic" charset="-128"/>
              </a:defRPr>
            </a:lvl6pPr>
            <a:lvl7pPr marL="2971800" indent="-228600" eaLnBrk="0" fontAlgn="base" hangingPunct="0">
              <a:spcBef>
                <a:spcPct val="0"/>
              </a:spcBef>
              <a:spcAft>
                <a:spcPct val="0"/>
              </a:spcAft>
              <a:defRPr sz="2400">
                <a:solidFill>
                  <a:schemeClr val="tx1"/>
                </a:solidFill>
                <a:latin typeface="Garamond" charset="0"/>
                <a:ea typeface="MS PGothic" charset="-128"/>
              </a:defRPr>
            </a:lvl7pPr>
            <a:lvl8pPr marL="3429000" indent="-228600" eaLnBrk="0" fontAlgn="base" hangingPunct="0">
              <a:spcBef>
                <a:spcPct val="0"/>
              </a:spcBef>
              <a:spcAft>
                <a:spcPct val="0"/>
              </a:spcAft>
              <a:defRPr sz="2400">
                <a:solidFill>
                  <a:schemeClr val="tx1"/>
                </a:solidFill>
                <a:latin typeface="Garamond" charset="0"/>
                <a:ea typeface="MS PGothic" charset="-128"/>
              </a:defRPr>
            </a:lvl8pPr>
            <a:lvl9pPr marL="3886200" indent="-228600" eaLnBrk="0" fontAlgn="base" hangingPunct="0">
              <a:spcBef>
                <a:spcPct val="0"/>
              </a:spcBef>
              <a:spcAft>
                <a:spcPct val="0"/>
              </a:spcAft>
              <a:defRPr sz="2400">
                <a:solidFill>
                  <a:schemeClr val="tx1"/>
                </a:solidFill>
                <a:latin typeface="Garamond" charset="0"/>
                <a:ea typeface="MS PGothic" charset="-128"/>
              </a:defRPr>
            </a:lvl9pPr>
          </a:lstStyle>
          <a:p>
            <a:pPr eaLnBrk="1" hangingPunct="1">
              <a:defRPr/>
            </a:pPr>
            <a:fld id="{5FB0A977-DF8A-EC45-8EB4-C6EA59DB3F02}" type="slidenum">
              <a:rPr lang="en-US" altLang="en-US" smtClean="0"/>
              <a:pPr eaLnBrk="1" hangingPunct="1">
                <a:defRPr/>
              </a:pPr>
              <a:t>59</a:t>
            </a:fld>
            <a:endParaRPr lang="en-US" altLang="en-US" dirty="0" smtClean="0"/>
          </a:p>
        </p:txBody>
      </p:sp>
      <p:sp>
        <p:nvSpPr>
          <p:cNvPr id="1099778" name="Rectangle 2"/>
          <p:cNvSpPr>
            <a:spLocks noGrp="1" noChangeArrowheads="1"/>
          </p:cNvSpPr>
          <p:nvPr>
            <p:ph type="title"/>
          </p:nvPr>
        </p:nvSpPr>
        <p:spPr>
          <a:xfrm>
            <a:off x="246185" y="416171"/>
            <a:ext cx="8534400" cy="392722"/>
          </a:xfrm>
        </p:spPr>
        <p:txBody>
          <a:bodyPr>
            <a:noAutofit/>
          </a:bodyPr>
          <a:lstStyle/>
          <a:p>
            <a:pPr>
              <a:defRPr/>
            </a:pPr>
            <a:r>
              <a:rPr lang="en-US" altLang="en-US" sz="2800" dirty="0" smtClean="0">
                <a:latin typeface="Garamond" charset="0"/>
                <a:ea typeface="Garamond" charset="0"/>
                <a:cs typeface="Garamond" charset="0"/>
              </a:rPr>
              <a:t>4. Limited </a:t>
            </a:r>
            <a:r>
              <a:rPr lang="en-US" altLang="en-US" sz="2800" dirty="0">
                <a:latin typeface="Garamond" charset="0"/>
                <a:ea typeface="Garamond" charset="0"/>
                <a:cs typeface="Garamond" charset="0"/>
              </a:rPr>
              <a:t>Data Set + Data Use Agreement</a:t>
            </a:r>
            <a:br>
              <a:rPr lang="en-US" altLang="en-US" sz="2800" dirty="0">
                <a:latin typeface="Garamond" charset="0"/>
                <a:ea typeface="Garamond" charset="0"/>
                <a:cs typeface="Garamond" charset="0"/>
              </a:rPr>
            </a:br>
            <a:r>
              <a:rPr lang="en-US" altLang="en-US" sz="2800" dirty="0">
                <a:latin typeface="Garamond" charset="0"/>
                <a:ea typeface="Garamond" charset="0"/>
                <a:cs typeface="Garamond" charset="0"/>
              </a:rPr>
              <a:t> </a:t>
            </a:r>
            <a:r>
              <a:rPr lang="en-US" altLang="en-US" sz="2800" dirty="0" smtClean="0">
                <a:latin typeface="Garamond" charset="0"/>
                <a:ea typeface="Garamond" charset="0"/>
                <a:cs typeface="Garamond" charset="0"/>
              </a:rPr>
              <a:t>45 C.F.R. §</a:t>
            </a:r>
            <a:r>
              <a:rPr lang="en-US" altLang="en-US" sz="2800" dirty="0">
                <a:latin typeface="Garamond" charset="0"/>
                <a:ea typeface="Garamond" charset="0"/>
                <a:cs typeface="Garamond" charset="0"/>
              </a:rPr>
              <a:t> </a:t>
            </a:r>
            <a:r>
              <a:rPr lang="en-US" altLang="en-US" sz="2800" dirty="0" smtClean="0">
                <a:latin typeface="Garamond" charset="0"/>
                <a:ea typeface="Garamond" charset="0"/>
                <a:cs typeface="Garamond" charset="0"/>
              </a:rPr>
              <a:t>164.514(e</a:t>
            </a:r>
            <a:r>
              <a:rPr lang="en-US" altLang="en-US" sz="2800" dirty="0">
                <a:latin typeface="Garamond" charset="0"/>
                <a:ea typeface="Garamond" charset="0"/>
                <a:cs typeface="Garamond" charset="0"/>
              </a:rPr>
              <a:t>)(1), (2), (3)(i), (4</a:t>
            </a:r>
            <a:r>
              <a:rPr lang="en-US" altLang="en-US" sz="2800" dirty="0" smtClean="0">
                <a:latin typeface="Garamond" charset="0"/>
                <a:ea typeface="Garamond" charset="0"/>
                <a:cs typeface="Garamond" charset="0"/>
              </a:rPr>
              <a:t>)</a:t>
            </a:r>
            <a:endParaRPr lang="en-US" altLang="en-US" sz="2800" dirty="0">
              <a:latin typeface="Garamond" charset="0"/>
              <a:ea typeface="Garamond" charset="0"/>
              <a:cs typeface="Garamond" charset="0"/>
            </a:endParaRPr>
          </a:p>
        </p:txBody>
      </p:sp>
      <p:sp>
        <p:nvSpPr>
          <p:cNvPr id="1099780" name="Rectangle 4"/>
          <p:cNvSpPr>
            <a:spLocks noGrp="1" noChangeArrowheads="1"/>
          </p:cNvSpPr>
          <p:nvPr>
            <p:ph type="body" sz="half" idx="2"/>
          </p:nvPr>
        </p:nvSpPr>
        <p:spPr>
          <a:xfrm>
            <a:off x="386863" y="2103438"/>
            <a:ext cx="8299938" cy="4602162"/>
          </a:xfrm>
        </p:spPr>
        <p:txBody>
          <a:bodyPr>
            <a:normAutofit/>
          </a:bodyPr>
          <a:lstStyle/>
          <a:p>
            <a:pPr eaLnBrk="1" hangingPunct="1">
              <a:defRPr/>
            </a:pPr>
            <a:r>
              <a:rPr lang="en-US" altLang="en-US" sz="2800" dirty="0">
                <a:latin typeface="Garamond" charset="0"/>
                <a:ea typeface="Garamond" charset="0"/>
                <a:cs typeface="Garamond" charset="0"/>
              </a:rPr>
              <a:t>A covered entity may disclose PHI in a </a:t>
            </a:r>
            <a:r>
              <a:rPr lang="en-US" altLang="en-US" sz="2800" u="sng" dirty="0">
                <a:latin typeface="Garamond" charset="0"/>
                <a:ea typeface="Garamond" charset="0"/>
                <a:cs typeface="Garamond" charset="0"/>
              </a:rPr>
              <a:t>limited data set</a:t>
            </a:r>
            <a:r>
              <a:rPr lang="en-US" altLang="en-US" sz="2800" dirty="0">
                <a:latin typeface="Garamond" charset="0"/>
                <a:ea typeface="Garamond" charset="0"/>
                <a:cs typeface="Garamond" charset="0"/>
              </a:rPr>
              <a:t> to a researcher who has entered into an appropriate </a:t>
            </a:r>
            <a:r>
              <a:rPr lang="en-US" altLang="en-US" sz="2800" u="sng" dirty="0">
                <a:latin typeface="Garamond" charset="0"/>
                <a:ea typeface="Garamond" charset="0"/>
                <a:cs typeface="Garamond" charset="0"/>
              </a:rPr>
              <a:t>data use agreement</a:t>
            </a:r>
            <a:r>
              <a:rPr lang="en-US" altLang="en-US" sz="2800" dirty="0">
                <a:latin typeface="Garamond" charset="0"/>
                <a:ea typeface="Garamond" charset="0"/>
                <a:cs typeface="Garamond" charset="0"/>
              </a:rPr>
              <a:t> without obtaining prior </a:t>
            </a:r>
            <a:r>
              <a:rPr lang="en-US" altLang="en-US" sz="2800" dirty="0" smtClean="0">
                <a:latin typeface="Garamond" charset="0"/>
                <a:ea typeface="Garamond" charset="0"/>
                <a:cs typeface="Garamond" charset="0"/>
              </a:rPr>
              <a:t>written authorization of the individuals who are the subject of the PHI.</a:t>
            </a:r>
            <a:endParaRPr lang="en-US" altLang="en-US" sz="2800" dirty="0">
              <a:latin typeface="Garamond" charset="0"/>
              <a:ea typeface="Garamond" charset="0"/>
              <a:cs typeface="Garamond" charset="0"/>
            </a:endParaRPr>
          </a:p>
        </p:txBody>
      </p:sp>
    </p:spTree>
    <p:extLst>
      <p:ext uri="{BB962C8B-B14F-4D97-AF65-F5344CB8AC3E}">
        <p14:creationId xmlns:p14="http://schemas.microsoft.com/office/powerpoint/2010/main" val="2138439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1" y="277814"/>
            <a:ext cx="8669215" cy="724510"/>
          </a:xfrm>
        </p:spPr>
        <p:txBody>
          <a:bodyPr>
            <a:normAutofit/>
          </a:bodyPr>
          <a:lstStyle/>
          <a:p>
            <a:r>
              <a:rPr lang="en-US" sz="3000" dirty="0" smtClean="0">
                <a:latin typeface="Garamond" charset="0"/>
                <a:ea typeface="Garamond" charset="0"/>
                <a:cs typeface="Garamond" charset="0"/>
              </a:rPr>
              <a:t>HIPAA-Regulated Business Associates</a:t>
            </a:r>
            <a:endParaRPr lang="en-US" sz="3000" dirty="0">
              <a:latin typeface="Garamond" charset="0"/>
              <a:ea typeface="Garamond" charset="0"/>
              <a:cs typeface="Garamond"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3130"/>
            <a:ext cx="6578600" cy="34084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954" y="3499338"/>
            <a:ext cx="2518508" cy="2257668"/>
          </a:xfrm>
          <a:prstGeom prst="rect">
            <a:avLst/>
          </a:prstGeom>
        </p:spPr>
      </p:pic>
    </p:spTree>
    <p:extLst>
      <p:ext uri="{BB962C8B-B14F-4D97-AF65-F5344CB8AC3E}">
        <p14:creationId xmlns:p14="http://schemas.microsoft.com/office/powerpoint/2010/main" val="159005104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685800" y="304800"/>
            <a:ext cx="7772400" cy="679938"/>
          </a:xfrm>
        </p:spPr>
        <p:txBody>
          <a:bodyPr>
            <a:normAutofit fontScale="90000"/>
          </a:bodyPr>
          <a:lstStyle/>
          <a:p>
            <a:pPr>
              <a:defRPr/>
            </a:pPr>
            <a:r>
              <a:rPr lang="en-US" altLang="en-US" sz="3200" dirty="0">
                <a:latin typeface="Garamond" charset="0"/>
                <a:ea typeface="Garamond" charset="0"/>
                <a:cs typeface="Garamond" charset="0"/>
              </a:rPr>
              <a:t>Direct </a:t>
            </a:r>
            <a:r>
              <a:rPr lang="en-US" altLang="en-US" sz="3200" dirty="0" smtClean="0">
                <a:latin typeface="Garamond" charset="0"/>
                <a:ea typeface="Garamond" charset="0"/>
                <a:cs typeface="Garamond" charset="0"/>
              </a:rPr>
              <a:t>identifiers that must be removed</a:t>
            </a:r>
            <a:br>
              <a:rPr lang="en-US" altLang="en-US" sz="3200" dirty="0" smtClean="0">
                <a:latin typeface="Garamond" charset="0"/>
                <a:ea typeface="Garamond" charset="0"/>
                <a:cs typeface="Garamond" charset="0"/>
              </a:rPr>
            </a:br>
            <a:r>
              <a:rPr lang="en-US" altLang="en-US" sz="3200" dirty="0" smtClean="0">
                <a:latin typeface="Garamond" charset="0"/>
                <a:ea typeface="Garamond" charset="0"/>
                <a:cs typeface="Garamond" charset="0"/>
              </a:rPr>
              <a:t>45 C.F.R. § 164.514(e</a:t>
            </a:r>
            <a:r>
              <a:rPr lang="en-US" altLang="en-US" sz="3200" dirty="0">
                <a:latin typeface="Garamond" charset="0"/>
                <a:ea typeface="Garamond" charset="0"/>
                <a:cs typeface="Garamond" charset="0"/>
              </a:rPr>
              <a:t>)(2</a:t>
            </a:r>
            <a:r>
              <a:rPr lang="en-US" altLang="en-US" sz="3200" dirty="0" smtClean="0">
                <a:latin typeface="Garamond" charset="0"/>
                <a:ea typeface="Garamond" charset="0"/>
                <a:cs typeface="Garamond" charset="0"/>
              </a:rPr>
              <a:t>)</a:t>
            </a:r>
            <a:endParaRPr lang="en-US" altLang="en-US" sz="3200" dirty="0">
              <a:latin typeface="Garamond" charset="0"/>
              <a:ea typeface="Garamond" charset="0"/>
              <a:cs typeface="Garamond" charset="0"/>
            </a:endParaRPr>
          </a:p>
        </p:txBody>
      </p:sp>
      <p:sp>
        <p:nvSpPr>
          <p:cNvPr id="1105923" name="Rectangle 3"/>
          <p:cNvSpPr>
            <a:spLocks noGrp="1" noChangeArrowheads="1"/>
          </p:cNvSpPr>
          <p:nvPr>
            <p:ph type="body" sz="half" idx="1"/>
          </p:nvPr>
        </p:nvSpPr>
        <p:spPr>
          <a:xfrm>
            <a:off x="211015" y="1406769"/>
            <a:ext cx="8247185" cy="5240215"/>
          </a:xfrm>
        </p:spPr>
        <p:txBody>
          <a:bodyPr>
            <a:normAutofit/>
          </a:bodyPr>
          <a:lstStyle/>
          <a:p>
            <a:pPr eaLnBrk="1" hangingPunct="1">
              <a:lnSpc>
                <a:spcPct val="80000"/>
              </a:lnSpc>
              <a:defRPr/>
            </a:pPr>
            <a:r>
              <a:rPr lang="en-US" altLang="en-US" sz="2000" dirty="0">
                <a:latin typeface="Garamond" charset="0"/>
                <a:ea typeface="Garamond" charset="0"/>
                <a:cs typeface="Garamond" charset="0"/>
              </a:rPr>
              <a:t>The following direct identifiers of the individual or of relatives, employers, or household members of the individual must be removed:</a:t>
            </a:r>
            <a:r>
              <a:rPr lang="en-US" altLang="en-US" sz="1400" dirty="0">
                <a:latin typeface="Garamond" charset="0"/>
                <a:ea typeface="Garamond" charset="0"/>
                <a:cs typeface="Garamond" charset="0"/>
              </a:rPr>
              <a:t>  </a:t>
            </a:r>
          </a:p>
          <a:p>
            <a:pPr eaLnBrk="1" hangingPunct="1">
              <a:lnSpc>
                <a:spcPct val="80000"/>
              </a:lnSpc>
              <a:defRPr/>
            </a:pPr>
            <a:endParaRPr lang="en-US" altLang="en-US" sz="1400" dirty="0">
              <a:latin typeface="Garamond" charset="0"/>
              <a:ea typeface="Garamond" charset="0"/>
              <a:cs typeface="Garamond" charset="0"/>
            </a:endParaRPr>
          </a:p>
          <a:p>
            <a:pPr lvl="1" eaLnBrk="1" hangingPunct="1">
              <a:lnSpc>
                <a:spcPct val="80000"/>
              </a:lnSpc>
              <a:defRPr/>
            </a:pPr>
            <a:r>
              <a:rPr lang="en-US" altLang="en-US" sz="1800" dirty="0">
                <a:latin typeface="Garamond" charset="0"/>
                <a:ea typeface="Garamond" charset="0"/>
                <a:cs typeface="Garamond" charset="0"/>
              </a:rPr>
              <a:t>(i) Names;</a:t>
            </a:r>
          </a:p>
          <a:p>
            <a:pPr lvl="1" eaLnBrk="1" hangingPunct="1">
              <a:lnSpc>
                <a:spcPct val="80000"/>
              </a:lnSpc>
              <a:defRPr/>
            </a:pPr>
            <a:r>
              <a:rPr lang="en-US" altLang="en-US" sz="1800" dirty="0">
                <a:latin typeface="Garamond" charset="0"/>
                <a:ea typeface="Garamond" charset="0"/>
                <a:cs typeface="Garamond" charset="0"/>
              </a:rPr>
              <a:t>(ii) Postal address information other than town/city, State, and zip code;</a:t>
            </a:r>
          </a:p>
          <a:p>
            <a:pPr lvl="1" eaLnBrk="1" hangingPunct="1">
              <a:lnSpc>
                <a:spcPct val="80000"/>
              </a:lnSpc>
              <a:defRPr/>
            </a:pPr>
            <a:r>
              <a:rPr lang="en-US" altLang="en-US" sz="1800" dirty="0">
                <a:latin typeface="Garamond" charset="0"/>
                <a:ea typeface="Garamond" charset="0"/>
                <a:cs typeface="Garamond" charset="0"/>
              </a:rPr>
              <a:t>(iii) Telephone numbers;</a:t>
            </a:r>
          </a:p>
          <a:p>
            <a:pPr lvl="1" eaLnBrk="1" hangingPunct="1">
              <a:lnSpc>
                <a:spcPct val="80000"/>
              </a:lnSpc>
              <a:defRPr/>
            </a:pPr>
            <a:r>
              <a:rPr lang="en-US" altLang="en-US" sz="1800" dirty="0">
                <a:latin typeface="Garamond" charset="0"/>
                <a:ea typeface="Garamond" charset="0"/>
                <a:cs typeface="Garamond" charset="0"/>
              </a:rPr>
              <a:t>(iv) Fax numbers;</a:t>
            </a:r>
          </a:p>
          <a:p>
            <a:pPr lvl="1" eaLnBrk="1" hangingPunct="1">
              <a:lnSpc>
                <a:spcPct val="80000"/>
              </a:lnSpc>
              <a:defRPr/>
            </a:pPr>
            <a:r>
              <a:rPr lang="en-US" altLang="en-US" sz="1800" dirty="0">
                <a:latin typeface="Garamond" charset="0"/>
                <a:ea typeface="Garamond" charset="0"/>
                <a:cs typeface="Garamond" charset="0"/>
              </a:rPr>
              <a:t>(v) E-mail address;</a:t>
            </a:r>
          </a:p>
          <a:p>
            <a:pPr lvl="1" eaLnBrk="1" hangingPunct="1">
              <a:lnSpc>
                <a:spcPct val="80000"/>
              </a:lnSpc>
              <a:defRPr/>
            </a:pPr>
            <a:r>
              <a:rPr lang="en-US" altLang="en-US" sz="1800" dirty="0">
                <a:latin typeface="Garamond" charset="0"/>
                <a:ea typeface="Garamond" charset="0"/>
                <a:cs typeface="Garamond" charset="0"/>
              </a:rPr>
              <a:t>(vi) Social security numbers;</a:t>
            </a:r>
          </a:p>
          <a:p>
            <a:pPr lvl="1" eaLnBrk="1" hangingPunct="1">
              <a:lnSpc>
                <a:spcPct val="80000"/>
              </a:lnSpc>
              <a:defRPr/>
            </a:pPr>
            <a:r>
              <a:rPr lang="en-US" altLang="en-US" sz="1800" dirty="0">
                <a:latin typeface="Garamond" charset="0"/>
                <a:ea typeface="Garamond" charset="0"/>
                <a:cs typeface="Garamond" charset="0"/>
              </a:rPr>
              <a:t>(vii) Medical record numbers;</a:t>
            </a:r>
          </a:p>
          <a:p>
            <a:pPr lvl="1" eaLnBrk="1" hangingPunct="1">
              <a:lnSpc>
                <a:spcPct val="80000"/>
              </a:lnSpc>
              <a:defRPr/>
            </a:pPr>
            <a:r>
              <a:rPr lang="en-US" altLang="en-US" sz="1800" dirty="0">
                <a:latin typeface="Garamond" charset="0"/>
                <a:ea typeface="Garamond" charset="0"/>
                <a:cs typeface="Garamond" charset="0"/>
              </a:rPr>
              <a:t>(viii) Health plan beneficiary numbers;</a:t>
            </a:r>
          </a:p>
          <a:p>
            <a:pPr lvl="1" eaLnBrk="1" hangingPunct="1">
              <a:lnSpc>
                <a:spcPct val="80000"/>
              </a:lnSpc>
              <a:defRPr/>
            </a:pPr>
            <a:r>
              <a:rPr lang="en-US" altLang="en-US" sz="1800" dirty="0">
                <a:latin typeface="Garamond" charset="0"/>
                <a:ea typeface="Garamond" charset="0"/>
                <a:cs typeface="Garamond" charset="0"/>
              </a:rPr>
              <a:t>(ix) Account numbers;</a:t>
            </a:r>
          </a:p>
          <a:p>
            <a:pPr lvl="1" eaLnBrk="1" hangingPunct="1">
              <a:lnSpc>
                <a:spcPct val="80000"/>
              </a:lnSpc>
              <a:defRPr/>
            </a:pPr>
            <a:r>
              <a:rPr lang="en-US" altLang="en-US" sz="1800" dirty="0">
                <a:latin typeface="Garamond" charset="0"/>
                <a:ea typeface="Garamond" charset="0"/>
                <a:cs typeface="Garamond" charset="0"/>
              </a:rPr>
              <a:t>(x) Certificate/license numbers;</a:t>
            </a:r>
          </a:p>
          <a:p>
            <a:pPr lvl="1" eaLnBrk="1" hangingPunct="1">
              <a:lnSpc>
                <a:spcPct val="80000"/>
              </a:lnSpc>
              <a:defRPr/>
            </a:pPr>
            <a:r>
              <a:rPr lang="en-US" altLang="en-US" sz="1800" dirty="0">
                <a:latin typeface="Garamond" charset="0"/>
                <a:ea typeface="Garamond" charset="0"/>
                <a:cs typeface="Garamond" charset="0"/>
              </a:rPr>
              <a:t>(xi) Vehicle identifiers and serial numbers, including license plate numbers;</a:t>
            </a:r>
          </a:p>
          <a:p>
            <a:pPr lvl="1" eaLnBrk="1" hangingPunct="1">
              <a:lnSpc>
                <a:spcPct val="80000"/>
              </a:lnSpc>
              <a:defRPr/>
            </a:pPr>
            <a:r>
              <a:rPr lang="en-US" altLang="en-US" sz="1800" dirty="0">
                <a:latin typeface="Garamond" charset="0"/>
                <a:ea typeface="Garamond" charset="0"/>
                <a:cs typeface="Garamond" charset="0"/>
              </a:rPr>
              <a:t>(xii) Device identifiers and serial numbers;</a:t>
            </a:r>
          </a:p>
          <a:p>
            <a:pPr lvl="1" eaLnBrk="1" hangingPunct="1">
              <a:lnSpc>
                <a:spcPct val="80000"/>
              </a:lnSpc>
              <a:defRPr/>
            </a:pPr>
            <a:r>
              <a:rPr lang="en-US" altLang="en-US" sz="1800" dirty="0">
                <a:latin typeface="Garamond" charset="0"/>
                <a:ea typeface="Garamond" charset="0"/>
                <a:cs typeface="Garamond" charset="0"/>
              </a:rPr>
              <a:t>(xiii) Web URLs;</a:t>
            </a:r>
          </a:p>
          <a:p>
            <a:pPr lvl="1" eaLnBrk="1" hangingPunct="1">
              <a:lnSpc>
                <a:spcPct val="80000"/>
              </a:lnSpc>
              <a:defRPr/>
            </a:pPr>
            <a:r>
              <a:rPr lang="en-US" altLang="en-US" sz="1800" dirty="0">
                <a:latin typeface="Garamond" charset="0"/>
                <a:ea typeface="Garamond" charset="0"/>
                <a:cs typeface="Garamond" charset="0"/>
              </a:rPr>
              <a:t>(xiv) IP addresses;</a:t>
            </a:r>
          </a:p>
          <a:p>
            <a:pPr lvl="1" eaLnBrk="1" hangingPunct="1">
              <a:lnSpc>
                <a:spcPct val="80000"/>
              </a:lnSpc>
              <a:defRPr/>
            </a:pPr>
            <a:r>
              <a:rPr lang="en-US" altLang="en-US" sz="1800" dirty="0">
                <a:latin typeface="Garamond" charset="0"/>
                <a:ea typeface="Garamond" charset="0"/>
                <a:cs typeface="Garamond" charset="0"/>
              </a:rPr>
              <a:t>(xv) Biometric identifiers, including finger and voice prints; and</a:t>
            </a:r>
          </a:p>
          <a:p>
            <a:pPr lvl="1" eaLnBrk="1" hangingPunct="1">
              <a:lnSpc>
                <a:spcPct val="80000"/>
              </a:lnSpc>
              <a:defRPr/>
            </a:pPr>
            <a:r>
              <a:rPr lang="en-US" altLang="en-US" sz="1800" dirty="0">
                <a:latin typeface="Garamond" charset="0"/>
                <a:ea typeface="Garamond" charset="0"/>
                <a:cs typeface="Garamond" charset="0"/>
              </a:rPr>
              <a:t>(xvi) Full face photographic images </a:t>
            </a:r>
            <a:r>
              <a:rPr lang="en-US" altLang="en-US" sz="1800" dirty="0" smtClean="0">
                <a:latin typeface="Garamond" charset="0"/>
                <a:ea typeface="Garamond" charset="0"/>
                <a:cs typeface="Garamond" charset="0"/>
              </a:rPr>
              <a:t>and comparable </a:t>
            </a:r>
            <a:r>
              <a:rPr lang="en-US" altLang="en-US" sz="1800" dirty="0">
                <a:latin typeface="Garamond" charset="0"/>
                <a:ea typeface="Garamond" charset="0"/>
                <a:cs typeface="Garamond" charset="0"/>
              </a:rPr>
              <a:t>images.</a:t>
            </a:r>
          </a:p>
        </p:txBody>
      </p:sp>
    </p:spTree>
    <p:extLst>
      <p:ext uri="{BB962C8B-B14F-4D97-AF65-F5344CB8AC3E}">
        <p14:creationId xmlns:p14="http://schemas.microsoft.com/office/powerpoint/2010/main" val="15425140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ChangeArrowheads="1"/>
          </p:cNvSpPr>
          <p:nvPr>
            <p:ph type="title"/>
          </p:nvPr>
        </p:nvSpPr>
        <p:spPr>
          <a:xfrm>
            <a:off x="228600" y="404446"/>
            <a:ext cx="8686800" cy="509954"/>
          </a:xfrm>
        </p:spPr>
        <p:txBody>
          <a:bodyPr>
            <a:normAutofit fontScale="90000"/>
          </a:bodyPr>
          <a:lstStyle/>
          <a:p>
            <a:pPr eaLnBrk="1" hangingPunct="1">
              <a:defRPr/>
            </a:pPr>
            <a:r>
              <a:rPr lang="en-US" altLang="en-US" sz="3200" dirty="0">
                <a:latin typeface="Garamond" charset="0"/>
                <a:ea typeface="Garamond" charset="0"/>
                <a:cs typeface="Garamond" charset="0"/>
              </a:rPr>
              <a:t>Identifiers that </a:t>
            </a:r>
            <a:r>
              <a:rPr lang="en-US" altLang="en-US" sz="3200" dirty="0" smtClean="0">
                <a:latin typeface="Garamond" charset="0"/>
                <a:ea typeface="Garamond" charset="0"/>
                <a:cs typeface="Garamond" charset="0"/>
              </a:rPr>
              <a:t>can remain</a:t>
            </a:r>
            <a:endParaRPr lang="en-US" altLang="en-US" sz="3200" dirty="0">
              <a:latin typeface="Garamond" charset="0"/>
              <a:ea typeface="Garamond" charset="0"/>
              <a:cs typeface="Garamond" charset="0"/>
            </a:endParaRPr>
          </a:p>
        </p:txBody>
      </p:sp>
      <p:sp>
        <p:nvSpPr>
          <p:cNvPr id="1107972" name="Rectangle 4"/>
          <p:cNvSpPr>
            <a:spLocks noGrp="1" noChangeArrowheads="1"/>
          </p:cNvSpPr>
          <p:nvPr>
            <p:ph type="body" sz="half" idx="2"/>
          </p:nvPr>
        </p:nvSpPr>
        <p:spPr>
          <a:xfrm>
            <a:off x="527538" y="2110154"/>
            <a:ext cx="7930662" cy="4290646"/>
          </a:xfrm>
        </p:spPr>
        <p:txBody>
          <a:bodyPr>
            <a:normAutofit/>
          </a:bodyPr>
          <a:lstStyle/>
          <a:p>
            <a:pPr eaLnBrk="1" hangingPunct="1">
              <a:lnSpc>
                <a:spcPct val="90000"/>
              </a:lnSpc>
              <a:defRPr/>
            </a:pPr>
            <a:r>
              <a:rPr lang="en-US" altLang="en-US" sz="2600" dirty="0">
                <a:latin typeface="Garamond" charset="0"/>
                <a:ea typeface="Garamond" charset="0"/>
                <a:cs typeface="Garamond" charset="0"/>
              </a:rPr>
              <a:t>Any dates relating to the individual (</a:t>
            </a:r>
            <a:r>
              <a:rPr lang="en-US" altLang="en-US" sz="2600" i="1" dirty="0">
                <a:latin typeface="Garamond" charset="0"/>
                <a:ea typeface="Garamond" charset="0"/>
                <a:cs typeface="Garamond" charset="0"/>
              </a:rPr>
              <a:t>e.g.</a:t>
            </a:r>
            <a:r>
              <a:rPr lang="en-US" altLang="en-US" sz="2600" dirty="0">
                <a:latin typeface="Garamond" charset="0"/>
                <a:ea typeface="Garamond" charset="0"/>
                <a:cs typeface="Garamond" charset="0"/>
              </a:rPr>
              <a:t>, admission, discharge, or service dates; birth and death dates); and</a:t>
            </a:r>
          </a:p>
          <a:p>
            <a:pPr eaLnBrk="1" hangingPunct="1">
              <a:lnSpc>
                <a:spcPct val="90000"/>
              </a:lnSpc>
              <a:defRPr/>
            </a:pPr>
            <a:endParaRPr lang="en-US" altLang="en-US" sz="2600" dirty="0">
              <a:latin typeface="Garamond" charset="0"/>
              <a:ea typeface="Garamond" charset="0"/>
              <a:cs typeface="Garamond" charset="0"/>
            </a:endParaRPr>
          </a:p>
          <a:p>
            <a:pPr eaLnBrk="1" hangingPunct="1">
              <a:lnSpc>
                <a:spcPct val="90000"/>
              </a:lnSpc>
              <a:defRPr/>
            </a:pPr>
            <a:r>
              <a:rPr lang="en-US" altLang="en-US" sz="2600" dirty="0">
                <a:latin typeface="Garamond" charset="0"/>
                <a:ea typeface="Garamond" charset="0"/>
                <a:cs typeface="Garamond" charset="0"/>
              </a:rPr>
              <a:t>Any geographic subdivision other than a street address (</a:t>
            </a:r>
            <a:r>
              <a:rPr lang="en-US" altLang="en-US" sz="2600" i="1" dirty="0">
                <a:latin typeface="Garamond" charset="0"/>
                <a:ea typeface="Garamond" charset="0"/>
                <a:cs typeface="Garamond" charset="0"/>
              </a:rPr>
              <a:t>e.g.</a:t>
            </a:r>
            <a:r>
              <a:rPr lang="en-US" altLang="en-US" sz="2600" dirty="0">
                <a:latin typeface="Garamond" charset="0"/>
                <a:ea typeface="Garamond" charset="0"/>
                <a:cs typeface="Garamond" charset="0"/>
              </a:rPr>
              <a:t>, State, county, city, precinct, and five-digit zip code).</a:t>
            </a:r>
          </a:p>
          <a:p>
            <a:pPr eaLnBrk="1" hangingPunct="1">
              <a:lnSpc>
                <a:spcPct val="90000"/>
              </a:lnSpc>
              <a:defRPr/>
            </a:pPr>
            <a:endParaRPr lang="en-US" altLang="en-US" sz="2800" dirty="0">
              <a:latin typeface="Garamond" charset="0"/>
              <a:ea typeface="Garamond" charset="0"/>
              <a:cs typeface="Garamond" charset="0"/>
            </a:endParaRPr>
          </a:p>
          <a:p>
            <a:pPr eaLnBrk="1" hangingPunct="1">
              <a:lnSpc>
                <a:spcPct val="90000"/>
              </a:lnSpc>
              <a:buFont typeface="Wingdings" charset="2"/>
              <a:buNone/>
              <a:defRPr/>
            </a:pPr>
            <a:r>
              <a:rPr lang="en-US" altLang="en-US" sz="2400" dirty="0">
                <a:latin typeface="Garamond" charset="0"/>
                <a:ea typeface="Garamond" charset="0"/>
                <a:cs typeface="Garamond" charset="0"/>
              </a:rPr>
              <a:t>	</a:t>
            </a:r>
            <a:r>
              <a:rPr lang="en-US" altLang="en-US" sz="2400" dirty="0" smtClean="0">
                <a:latin typeface="Garamond" charset="0"/>
                <a:ea typeface="Garamond" charset="0"/>
                <a:cs typeface="Garamond" charset="0"/>
              </a:rPr>
              <a:t>67 </a:t>
            </a:r>
            <a:r>
              <a:rPr lang="en-US" altLang="en-US" sz="2400" dirty="0">
                <a:latin typeface="Garamond" charset="0"/>
                <a:ea typeface="Garamond" charset="0"/>
                <a:cs typeface="Garamond" charset="0"/>
              </a:rPr>
              <a:t>Fed. Reg. </a:t>
            </a:r>
            <a:r>
              <a:rPr lang="en-US" altLang="en-US" sz="2400" dirty="0" smtClean="0">
                <a:latin typeface="Garamond" charset="0"/>
                <a:ea typeface="Garamond" charset="0"/>
                <a:cs typeface="Garamond" charset="0"/>
              </a:rPr>
              <a:t>53182, 53235 (Aug. 14, 2002)</a:t>
            </a:r>
            <a:endParaRPr lang="en-US" altLang="en-US" sz="2400" dirty="0">
              <a:latin typeface="Garamond" charset="0"/>
              <a:ea typeface="Garamond" charset="0"/>
              <a:cs typeface="Garamond" charset="0"/>
            </a:endParaRPr>
          </a:p>
        </p:txBody>
      </p:sp>
    </p:spTree>
    <p:extLst>
      <p:ext uri="{BB962C8B-B14F-4D97-AF65-F5344CB8AC3E}">
        <p14:creationId xmlns:p14="http://schemas.microsoft.com/office/powerpoint/2010/main" val="29623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p:cNvSpPr>
            <a:spLocks noGrp="1" noChangeArrowheads="1"/>
          </p:cNvSpPr>
          <p:nvPr>
            <p:ph type="title"/>
          </p:nvPr>
        </p:nvSpPr>
        <p:spPr>
          <a:xfrm>
            <a:off x="228600" y="277814"/>
            <a:ext cx="8686800" cy="696912"/>
          </a:xfrm>
        </p:spPr>
        <p:txBody>
          <a:bodyPr>
            <a:noAutofit/>
          </a:bodyPr>
          <a:lstStyle/>
          <a:p>
            <a:pPr eaLnBrk="1" hangingPunct="1">
              <a:defRPr/>
            </a:pPr>
            <a:r>
              <a:rPr lang="en-US" altLang="en-US" sz="2800" dirty="0" smtClean="0">
                <a:latin typeface="Garamond" charset="0"/>
                <a:ea typeface="Garamond" charset="0"/>
                <a:cs typeface="Garamond" charset="0"/>
              </a:rPr>
              <a:t>Permissible Forms of a</a:t>
            </a:r>
            <a:br>
              <a:rPr lang="en-US" altLang="en-US" sz="2800" dirty="0" smtClean="0">
                <a:latin typeface="Garamond" charset="0"/>
                <a:ea typeface="Garamond" charset="0"/>
                <a:cs typeface="Garamond" charset="0"/>
              </a:rPr>
            </a:br>
            <a:r>
              <a:rPr lang="en-US" altLang="en-US" sz="2800" dirty="0" smtClean="0">
                <a:latin typeface="Garamond" charset="0"/>
                <a:ea typeface="Garamond" charset="0"/>
                <a:cs typeface="Garamond" charset="0"/>
              </a:rPr>
              <a:t>Data </a:t>
            </a:r>
            <a:r>
              <a:rPr lang="en-US" altLang="en-US" sz="2800" dirty="0">
                <a:latin typeface="Garamond" charset="0"/>
                <a:ea typeface="Garamond" charset="0"/>
                <a:cs typeface="Garamond" charset="0"/>
              </a:rPr>
              <a:t>Use </a:t>
            </a:r>
            <a:r>
              <a:rPr lang="en-US" altLang="en-US" sz="2800" dirty="0" smtClean="0">
                <a:latin typeface="Garamond" charset="0"/>
                <a:ea typeface="Garamond" charset="0"/>
                <a:cs typeface="Garamond" charset="0"/>
              </a:rPr>
              <a:t>Agreement (DUA)</a:t>
            </a:r>
            <a:endParaRPr lang="en-US" altLang="en-US" sz="2800" dirty="0">
              <a:latin typeface="Garamond" charset="0"/>
              <a:ea typeface="Garamond" charset="0"/>
              <a:cs typeface="Garamond" charset="0"/>
            </a:endParaRPr>
          </a:p>
        </p:txBody>
      </p:sp>
      <p:sp>
        <p:nvSpPr>
          <p:cNvPr id="1118211" name="Rectangle 3"/>
          <p:cNvSpPr>
            <a:spLocks noGrp="1" noChangeArrowheads="1"/>
          </p:cNvSpPr>
          <p:nvPr>
            <p:ph type="body" idx="1"/>
          </p:nvPr>
        </p:nvSpPr>
        <p:spPr>
          <a:xfrm>
            <a:off x="369277" y="1143000"/>
            <a:ext cx="8088923" cy="5410200"/>
          </a:xfrm>
        </p:spPr>
        <p:txBody>
          <a:bodyPr>
            <a:normAutofit lnSpcReduction="10000"/>
          </a:bodyPr>
          <a:lstStyle/>
          <a:p>
            <a:pPr eaLnBrk="1" hangingPunct="1">
              <a:lnSpc>
                <a:spcPct val="80000"/>
              </a:lnSpc>
              <a:buFont typeface="Wingdings" charset="2"/>
              <a:buNone/>
              <a:defRPr/>
            </a:pPr>
            <a:endParaRPr lang="en-US" altLang="en-US" dirty="0">
              <a:ea typeface="MS PGothic" charset="-128"/>
            </a:endParaRPr>
          </a:p>
          <a:p>
            <a:pPr eaLnBrk="1" hangingPunct="1">
              <a:lnSpc>
                <a:spcPct val="80000"/>
              </a:lnSpc>
              <a:buFont typeface="Wingdings" charset="2"/>
              <a:buNone/>
              <a:defRPr/>
            </a:pPr>
            <a:endParaRPr lang="en-US" altLang="en-US" sz="2600" dirty="0">
              <a:latin typeface="Garamond" charset="0"/>
              <a:ea typeface="Garamond" charset="0"/>
              <a:cs typeface="Garamond" charset="0"/>
            </a:endParaRPr>
          </a:p>
          <a:p>
            <a:pPr eaLnBrk="1" hangingPunct="1">
              <a:lnSpc>
                <a:spcPct val="80000"/>
              </a:lnSpc>
              <a:defRPr/>
            </a:pPr>
            <a:r>
              <a:rPr lang="en-US" altLang="en-US" sz="2600" dirty="0">
                <a:latin typeface="Garamond" charset="0"/>
                <a:ea typeface="Garamond" charset="0"/>
                <a:cs typeface="Garamond" charset="0"/>
              </a:rPr>
              <a:t>A</a:t>
            </a:r>
            <a:r>
              <a:rPr lang="en-US" altLang="en-US" sz="2600" dirty="0" smtClean="0">
                <a:latin typeface="Garamond" charset="0"/>
                <a:ea typeface="Garamond" charset="0"/>
                <a:cs typeface="Garamond" charset="0"/>
              </a:rPr>
              <a:t> </a:t>
            </a:r>
            <a:r>
              <a:rPr lang="en-US" altLang="en-US" sz="2600" dirty="0">
                <a:latin typeface="Garamond" charset="0"/>
                <a:ea typeface="Garamond" charset="0"/>
                <a:cs typeface="Garamond" charset="0"/>
              </a:rPr>
              <a:t>formal contract; </a:t>
            </a:r>
          </a:p>
          <a:p>
            <a:pPr lvl="1" eaLnBrk="1" hangingPunct="1">
              <a:lnSpc>
                <a:spcPct val="80000"/>
              </a:lnSpc>
              <a:defRPr/>
            </a:pPr>
            <a:endParaRPr lang="en-US" altLang="en-US" sz="2600" dirty="0">
              <a:latin typeface="Garamond" charset="0"/>
              <a:ea typeface="Garamond" charset="0"/>
              <a:cs typeface="Garamond" charset="0"/>
            </a:endParaRPr>
          </a:p>
          <a:p>
            <a:pPr eaLnBrk="1" hangingPunct="1">
              <a:lnSpc>
                <a:spcPct val="80000"/>
              </a:lnSpc>
              <a:defRPr/>
            </a:pPr>
            <a:r>
              <a:rPr lang="en-US" altLang="en-US" sz="2600" dirty="0">
                <a:latin typeface="Garamond" charset="0"/>
                <a:ea typeface="Garamond" charset="0"/>
                <a:cs typeface="Garamond" charset="0"/>
              </a:rPr>
              <a:t>A</a:t>
            </a:r>
            <a:r>
              <a:rPr lang="en-US" altLang="en-US" sz="2600" dirty="0" smtClean="0">
                <a:latin typeface="Garamond" charset="0"/>
                <a:ea typeface="Garamond" charset="0"/>
                <a:cs typeface="Garamond" charset="0"/>
              </a:rPr>
              <a:t>n </a:t>
            </a:r>
            <a:r>
              <a:rPr lang="en-US" altLang="en-US" sz="2600" dirty="0">
                <a:latin typeface="Garamond" charset="0"/>
                <a:ea typeface="Garamond" charset="0"/>
                <a:cs typeface="Garamond" charset="0"/>
              </a:rPr>
              <a:t>informal memorandum of understanding; or </a:t>
            </a:r>
          </a:p>
          <a:p>
            <a:pPr lvl="1" eaLnBrk="1" hangingPunct="1">
              <a:lnSpc>
                <a:spcPct val="80000"/>
              </a:lnSpc>
              <a:defRPr/>
            </a:pPr>
            <a:endParaRPr lang="en-US" altLang="en-US" sz="2600" dirty="0">
              <a:latin typeface="Garamond" charset="0"/>
              <a:ea typeface="Garamond" charset="0"/>
              <a:cs typeface="Garamond" charset="0"/>
            </a:endParaRPr>
          </a:p>
          <a:p>
            <a:pPr eaLnBrk="1" hangingPunct="1">
              <a:lnSpc>
                <a:spcPct val="80000"/>
              </a:lnSpc>
              <a:defRPr/>
            </a:pPr>
            <a:r>
              <a:rPr lang="en-US" altLang="en-US" sz="2600" dirty="0">
                <a:latin typeface="Garamond" charset="0"/>
                <a:ea typeface="Garamond" charset="0"/>
                <a:cs typeface="Garamond" charset="0"/>
              </a:rPr>
              <a:t>I</a:t>
            </a:r>
            <a:r>
              <a:rPr lang="en-US" altLang="en-US" sz="2600" dirty="0" smtClean="0">
                <a:latin typeface="Garamond" charset="0"/>
                <a:ea typeface="Garamond" charset="0"/>
                <a:cs typeface="Garamond" charset="0"/>
              </a:rPr>
              <a:t>f </a:t>
            </a:r>
            <a:r>
              <a:rPr lang="en-US" altLang="en-US" sz="2600" dirty="0">
                <a:latin typeface="Garamond" charset="0"/>
                <a:ea typeface="Garamond" charset="0"/>
                <a:cs typeface="Garamond" charset="0"/>
              </a:rPr>
              <a:t>relevant to an internal </a:t>
            </a:r>
            <a:r>
              <a:rPr lang="en-US" altLang="en-US" sz="2600" dirty="0" smtClean="0">
                <a:latin typeface="Garamond" charset="0"/>
                <a:ea typeface="Garamond" charset="0"/>
                <a:cs typeface="Garamond" charset="0"/>
              </a:rPr>
              <a:t>use of </a:t>
            </a:r>
            <a:r>
              <a:rPr lang="en-US" altLang="en-US" sz="2600" dirty="0">
                <a:latin typeface="Garamond" charset="0"/>
                <a:ea typeface="Garamond" charset="0"/>
                <a:cs typeface="Garamond" charset="0"/>
              </a:rPr>
              <a:t>PHI for research, an agreement between the covered entity and its workforce members (similar to a </a:t>
            </a:r>
            <a:r>
              <a:rPr lang="en-US" altLang="en-US" sz="2600" dirty="0" smtClean="0">
                <a:latin typeface="Garamond" charset="0"/>
                <a:ea typeface="Garamond" charset="0"/>
                <a:cs typeface="Garamond" charset="0"/>
              </a:rPr>
              <a:t>workplace confidentiality </a:t>
            </a:r>
            <a:r>
              <a:rPr lang="en-US" altLang="en-US" sz="2600" dirty="0">
                <a:latin typeface="Garamond" charset="0"/>
                <a:ea typeface="Garamond" charset="0"/>
                <a:cs typeface="Garamond" charset="0"/>
              </a:rPr>
              <a:t>agreement).  </a:t>
            </a:r>
            <a:endParaRPr lang="en-US" altLang="en-US" sz="2600" dirty="0" smtClean="0">
              <a:latin typeface="Garamond" charset="0"/>
              <a:ea typeface="Garamond" charset="0"/>
              <a:cs typeface="Garamond" charset="0"/>
            </a:endParaRPr>
          </a:p>
          <a:p>
            <a:pPr eaLnBrk="1" hangingPunct="1">
              <a:lnSpc>
                <a:spcPct val="80000"/>
              </a:lnSpc>
              <a:defRPr/>
            </a:pPr>
            <a:endParaRPr lang="en-US" altLang="en-US" sz="2600" dirty="0">
              <a:latin typeface="Garamond" charset="0"/>
              <a:ea typeface="Garamond" charset="0"/>
              <a:cs typeface="Garamond" charset="0"/>
            </a:endParaRPr>
          </a:p>
          <a:p>
            <a:pPr marL="0" indent="0">
              <a:lnSpc>
                <a:spcPct val="80000"/>
              </a:lnSpc>
              <a:buNone/>
              <a:defRPr/>
            </a:pPr>
            <a:r>
              <a:rPr lang="is-IS" altLang="en-US" sz="2400" dirty="0" smtClean="0">
                <a:latin typeface="Garamond" charset="0"/>
                <a:ea typeface="Garamond" charset="0"/>
                <a:cs typeface="Garamond" charset="0"/>
              </a:rPr>
              <a:t>	67 </a:t>
            </a:r>
            <a:r>
              <a:rPr lang="is-IS" altLang="en-US" sz="2400" dirty="0">
                <a:latin typeface="Garamond" charset="0"/>
                <a:ea typeface="Garamond" charset="0"/>
                <a:cs typeface="Garamond" charset="0"/>
              </a:rPr>
              <a:t>Fed. Reg. 53182, 53236 (Aug. </a:t>
            </a:r>
            <a:r>
              <a:rPr lang="is-IS" altLang="en-US" sz="2400" dirty="0" smtClean="0">
                <a:latin typeface="Garamond" charset="0"/>
                <a:ea typeface="Garamond" charset="0"/>
                <a:cs typeface="Garamond" charset="0"/>
              </a:rPr>
              <a:t>14, </a:t>
            </a:r>
            <a:r>
              <a:rPr lang="is-IS" altLang="en-US" sz="2400" dirty="0">
                <a:latin typeface="Garamond" charset="0"/>
                <a:ea typeface="Garamond" charset="0"/>
                <a:cs typeface="Garamond" charset="0"/>
              </a:rPr>
              <a:t>2002)</a:t>
            </a:r>
            <a:endParaRPr lang="en-US" altLang="en-US" sz="2400" dirty="0">
              <a:latin typeface="Garamond" charset="0"/>
              <a:ea typeface="Garamond" charset="0"/>
              <a:cs typeface="Garamond" charset="0"/>
            </a:endParaRPr>
          </a:p>
          <a:p>
            <a:pPr lvl="1" eaLnBrk="1" hangingPunct="1">
              <a:lnSpc>
                <a:spcPct val="80000"/>
              </a:lnSpc>
              <a:buFont typeface="Wingdings" charset="2"/>
              <a:buNone/>
              <a:defRPr/>
            </a:pPr>
            <a:endParaRPr lang="en-US" altLang="en-US" dirty="0"/>
          </a:p>
          <a:p>
            <a:pPr lvl="1" eaLnBrk="1" hangingPunct="1">
              <a:lnSpc>
                <a:spcPct val="80000"/>
              </a:lnSpc>
              <a:buFont typeface="Wingdings" charset="2"/>
              <a:buNone/>
              <a:defRPr/>
            </a:pPr>
            <a:r>
              <a:rPr lang="en-US" altLang="en-US" dirty="0"/>
              <a:t>	</a:t>
            </a:r>
            <a:endParaRPr lang="en-US" altLang="en-US" sz="2400" dirty="0">
              <a:ea typeface="MS PGothic" charset="-128"/>
            </a:endParaRPr>
          </a:p>
        </p:txBody>
      </p:sp>
    </p:spTree>
    <p:extLst>
      <p:ext uri="{BB962C8B-B14F-4D97-AF65-F5344CB8AC3E}">
        <p14:creationId xmlns:p14="http://schemas.microsoft.com/office/powerpoint/2010/main" val="644391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a:xfrm>
            <a:off x="457200" y="277813"/>
            <a:ext cx="8229600" cy="742095"/>
          </a:xfrm>
        </p:spPr>
        <p:txBody>
          <a:bodyPr>
            <a:normAutofit/>
          </a:bodyPr>
          <a:lstStyle/>
          <a:p>
            <a:pPr eaLnBrk="1" hangingPunct="1">
              <a:defRPr/>
            </a:pPr>
            <a:r>
              <a:rPr lang="en-US" altLang="en-US" sz="3200" dirty="0" smtClean="0">
                <a:latin typeface="Garamond" charset="0"/>
                <a:ea typeface="Garamond" charset="0"/>
                <a:cs typeface="Garamond" charset="0"/>
              </a:rPr>
              <a:t>Approaches to Study Recruitment</a:t>
            </a:r>
            <a:endParaRPr lang="en-US" altLang="en-US" sz="3200" dirty="0">
              <a:latin typeface="Garamond" charset="0"/>
              <a:ea typeface="Garamond" charset="0"/>
              <a:cs typeface="Garamond" charset="0"/>
            </a:endParaRPr>
          </a:p>
        </p:txBody>
      </p:sp>
      <p:sp>
        <p:nvSpPr>
          <p:cNvPr id="1130499" name="Rectangle 3"/>
          <p:cNvSpPr>
            <a:spLocks noGrp="1" noChangeArrowheads="1"/>
          </p:cNvSpPr>
          <p:nvPr>
            <p:ph type="body" sz="half" idx="2"/>
          </p:nvPr>
        </p:nvSpPr>
        <p:spPr>
          <a:xfrm>
            <a:off x="533400" y="1512277"/>
            <a:ext cx="8229600" cy="4888523"/>
          </a:xfrm>
        </p:spPr>
        <p:txBody>
          <a:bodyPr/>
          <a:lstStyle/>
          <a:p>
            <a:pPr eaLnBrk="1" hangingPunct="1">
              <a:defRPr/>
            </a:pPr>
            <a:r>
              <a:rPr lang="en-US" altLang="ja-JP" sz="2400" u="sng" dirty="0" smtClean="0">
                <a:latin typeface="Garamond" charset="0"/>
                <a:ea typeface="Garamond" charset="0"/>
                <a:cs typeface="Garamond" charset="0"/>
              </a:rPr>
              <a:t>Direct recruitment</a:t>
            </a:r>
            <a:r>
              <a:rPr lang="en-US" altLang="ja-JP" sz="2400" dirty="0" smtClean="0">
                <a:latin typeface="Garamond" charset="0"/>
                <a:ea typeface="Garamond" charset="0"/>
                <a:cs typeface="Garamond" charset="0"/>
              </a:rPr>
              <a:t>: </a:t>
            </a:r>
            <a:r>
              <a:rPr lang="ja-JP" altLang="en-US" sz="2400" dirty="0" smtClean="0">
                <a:latin typeface="Garamond" charset="0"/>
                <a:ea typeface="Garamond" charset="0"/>
                <a:cs typeface="Garamond" charset="0"/>
              </a:rPr>
              <a:t>“</a:t>
            </a:r>
            <a:r>
              <a:rPr lang="en-US" altLang="ja-JP" sz="2400" dirty="0">
                <a:latin typeface="Garamond" charset="0"/>
                <a:ea typeface="Garamond" charset="0"/>
                <a:cs typeface="Garamond" charset="0"/>
              </a:rPr>
              <a:t>Under the Rule, a covered entity is permitted to disclose </a:t>
            </a:r>
            <a:r>
              <a:rPr lang="en-US" altLang="ja-JP" sz="2400" dirty="0" smtClean="0">
                <a:latin typeface="Garamond" charset="0"/>
                <a:ea typeface="Garamond" charset="0"/>
                <a:cs typeface="Garamond" charset="0"/>
              </a:rPr>
              <a:t>PHI to </a:t>
            </a:r>
            <a:r>
              <a:rPr lang="en-US" altLang="ja-JP" sz="2400" dirty="0">
                <a:latin typeface="Garamond" charset="0"/>
                <a:ea typeface="Garamond" charset="0"/>
                <a:cs typeface="Garamond" charset="0"/>
              </a:rPr>
              <a:t>the individual who is the subject of the information, regardless of the purpose of the disclosure.  Therefore, covered health care providers and patients may continue to discuss the option of enrolling in a clinical trial without patient authorization and without an IRB or Privacy Board waiver of patient authorization.</a:t>
            </a:r>
            <a:r>
              <a:rPr lang="ja-JP" altLang="en-US" sz="2400" dirty="0">
                <a:latin typeface="Garamond" charset="0"/>
                <a:ea typeface="Garamond" charset="0"/>
                <a:cs typeface="Garamond" charset="0"/>
              </a:rPr>
              <a:t>”</a:t>
            </a:r>
            <a:r>
              <a:rPr lang="en-US" altLang="ja-JP" sz="2400" dirty="0">
                <a:latin typeface="Garamond" charset="0"/>
                <a:ea typeface="Garamond" charset="0"/>
                <a:cs typeface="Garamond" charset="0"/>
              </a:rPr>
              <a:t> </a:t>
            </a:r>
          </a:p>
          <a:p>
            <a:pPr eaLnBrk="1" hangingPunct="1">
              <a:defRPr/>
            </a:pPr>
            <a:endParaRPr lang="en-US" altLang="en-US" sz="2400" dirty="0">
              <a:latin typeface="Garamond" charset="0"/>
              <a:ea typeface="Garamond" charset="0"/>
              <a:cs typeface="Garamond" charset="0"/>
            </a:endParaRPr>
          </a:p>
          <a:p>
            <a:pPr eaLnBrk="1" hangingPunct="1">
              <a:defRPr/>
            </a:pPr>
            <a:r>
              <a:rPr lang="en-US" altLang="ja-JP" sz="2400" u="sng" dirty="0" smtClean="0">
                <a:latin typeface="Garamond" charset="0"/>
                <a:ea typeface="Garamond" charset="0"/>
                <a:cs typeface="Garamond" charset="0"/>
              </a:rPr>
              <a:t>Indirect recruitment</a:t>
            </a:r>
            <a:r>
              <a:rPr lang="en-US" altLang="ja-JP" sz="2400" dirty="0" smtClean="0">
                <a:latin typeface="Garamond" charset="0"/>
                <a:ea typeface="Garamond" charset="0"/>
                <a:cs typeface="Garamond" charset="0"/>
              </a:rPr>
              <a:t>:  </a:t>
            </a:r>
            <a:r>
              <a:rPr lang="ja-JP" altLang="en-US" sz="2400" dirty="0" smtClean="0">
                <a:latin typeface="Garamond" charset="0"/>
                <a:ea typeface="Garamond" charset="0"/>
                <a:cs typeface="Garamond" charset="0"/>
              </a:rPr>
              <a:t>“</a:t>
            </a:r>
            <a:r>
              <a:rPr lang="en-US" altLang="ja-JP" sz="2400" dirty="0">
                <a:latin typeface="Garamond" charset="0"/>
                <a:ea typeface="Garamond" charset="0"/>
                <a:cs typeface="Garamond" charset="0"/>
              </a:rPr>
              <a:t>However, where a covered entity wants to disclose an individual</a:t>
            </a:r>
            <a:r>
              <a:rPr lang="ja-JP" altLang="en-US" sz="2400" dirty="0">
                <a:latin typeface="Garamond" charset="0"/>
                <a:ea typeface="Garamond" charset="0"/>
                <a:cs typeface="Garamond" charset="0"/>
              </a:rPr>
              <a:t>’</a:t>
            </a:r>
            <a:r>
              <a:rPr lang="en-US" altLang="ja-JP" sz="2400" dirty="0">
                <a:latin typeface="Garamond" charset="0"/>
                <a:ea typeface="Garamond" charset="0"/>
                <a:cs typeface="Garamond" charset="0"/>
              </a:rPr>
              <a:t>s information to a third party for purposes of recruitment in a research study, the covered entity first must obtain either authorization … or a waiver of authorization.</a:t>
            </a:r>
            <a:r>
              <a:rPr lang="ja-JP" altLang="en-US" sz="2400" dirty="0">
                <a:latin typeface="Garamond" charset="0"/>
                <a:ea typeface="Garamond" charset="0"/>
                <a:cs typeface="Garamond" charset="0"/>
              </a:rPr>
              <a:t>”</a:t>
            </a:r>
            <a:endParaRPr lang="en-US" altLang="en-US" sz="2800" dirty="0">
              <a:latin typeface="Garamond" charset="0"/>
              <a:ea typeface="Garamond" charset="0"/>
              <a:cs typeface="Garamond" charset="0"/>
            </a:endParaRPr>
          </a:p>
        </p:txBody>
      </p:sp>
    </p:spTree>
    <p:extLst>
      <p:ext uri="{BB962C8B-B14F-4D97-AF65-F5344CB8AC3E}">
        <p14:creationId xmlns:p14="http://schemas.microsoft.com/office/powerpoint/2010/main" val="6726548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06969"/>
            <a:ext cx="7772400" cy="1617785"/>
          </a:xfrm>
        </p:spPr>
        <p:txBody>
          <a:bodyPr>
            <a:normAutofit/>
          </a:bodyPr>
          <a:lstStyle/>
          <a:p>
            <a:r>
              <a:rPr lang="en-US" sz="3600" dirty="0" smtClean="0">
                <a:latin typeface="Garamond" charset="0"/>
                <a:ea typeface="Garamond" charset="0"/>
                <a:cs typeface="Garamond" charset="0"/>
              </a:rPr>
              <a:t>Research and the Individual Rights</a:t>
            </a:r>
            <a:endParaRPr lang="en-US" sz="3600" dirty="0">
              <a:latin typeface="Garamond" charset="0"/>
              <a:ea typeface="Garamond" charset="0"/>
              <a:cs typeface="Garamond" charset="0"/>
            </a:endParaRPr>
          </a:p>
        </p:txBody>
      </p:sp>
    </p:spTree>
    <p:extLst>
      <p:ext uri="{BB962C8B-B14F-4D97-AF65-F5344CB8AC3E}">
        <p14:creationId xmlns:p14="http://schemas.microsoft.com/office/powerpoint/2010/main" val="2865457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ChangeArrowheads="1"/>
          </p:cNvSpPr>
          <p:nvPr>
            <p:ph type="title"/>
          </p:nvPr>
        </p:nvSpPr>
        <p:spPr>
          <a:xfrm>
            <a:off x="457200" y="277814"/>
            <a:ext cx="8229600" cy="724509"/>
          </a:xfrm>
        </p:spPr>
        <p:txBody>
          <a:bodyPr>
            <a:normAutofit fontScale="90000"/>
          </a:bodyPr>
          <a:lstStyle/>
          <a:p>
            <a:pPr eaLnBrk="1" hangingPunct="1">
              <a:defRPr/>
            </a:pPr>
            <a:r>
              <a:rPr lang="en-US" altLang="en-US" sz="3200" dirty="0">
                <a:latin typeface="Garamond" charset="0"/>
                <a:ea typeface="Garamond" charset="0"/>
                <a:cs typeface="Garamond" charset="0"/>
              </a:rPr>
              <a:t>Research and the </a:t>
            </a:r>
            <a:r>
              <a:rPr lang="en-US" altLang="en-US" sz="3200" dirty="0" smtClean="0">
                <a:latin typeface="Garamond" charset="0"/>
                <a:ea typeface="Garamond" charset="0"/>
                <a:cs typeface="Garamond" charset="0"/>
              </a:rPr>
              <a:t/>
            </a:r>
            <a:br>
              <a:rPr lang="en-US" altLang="en-US" sz="3200" dirty="0" smtClean="0">
                <a:latin typeface="Garamond" charset="0"/>
                <a:ea typeface="Garamond" charset="0"/>
                <a:cs typeface="Garamond" charset="0"/>
              </a:rPr>
            </a:br>
            <a:r>
              <a:rPr lang="en-US" altLang="en-US" sz="3200" dirty="0" smtClean="0">
                <a:latin typeface="Garamond" charset="0"/>
                <a:ea typeface="Garamond" charset="0"/>
                <a:cs typeface="Garamond" charset="0"/>
              </a:rPr>
              <a:t>Notice </a:t>
            </a:r>
            <a:r>
              <a:rPr lang="en-US" altLang="en-US" sz="3200" dirty="0">
                <a:latin typeface="Garamond" charset="0"/>
                <a:ea typeface="Garamond" charset="0"/>
                <a:cs typeface="Garamond" charset="0"/>
              </a:rPr>
              <a:t>of Privacy </a:t>
            </a:r>
            <a:r>
              <a:rPr lang="en-US" altLang="en-US" sz="3200" dirty="0" smtClean="0">
                <a:latin typeface="Garamond" charset="0"/>
                <a:ea typeface="Garamond" charset="0"/>
                <a:cs typeface="Garamond" charset="0"/>
              </a:rPr>
              <a:t>Practices (NOPP)</a:t>
            </a:r>
            <a:endParaRPr lang="en-US" altLang="en-US" sz="3200" dirty="0">
              <a:latin typeface="Garamond" charset="0"/>
              <a:ea typeface="Garamond" charset="0"/>
              <a:cs typeface="Garamond" charset="0"/>
            </a:endParaRPr>
          </a:p>
        </p:txBody>
      </p:sp>
      <p:sp>
        <p:nvSpPr>
          <p:cNvPr id="1155075" name="Rectangle 3"/>
          <p:cNvSpPr>
            <a:spLocks noGrp="1" noChangeArrowheads="1"/>
          </p:cNvSpPr>
          <p:nvPr>
            <p:ph type="body" sz="half" idx="1"/>
          </p:nvPr>
        </p:nvSpPr>
        <p:spPr>
          <a:xfrm>
            <a:off x="304800" y="1905000"/>
            <a:ext cx="8382000" cy="4953000"/>
          </a:xfrm>
        </p:spPr>
        <p:txBody>
          <a:bodyPr/>
          <a:lstStyle/>
          <a:p>
            <a:pPr eaLnBrk="1" hangingPunct="1">
              <a:lnSpc>
                <a:spcPct val="90000"/>
              </a:lnSpc>
              <a:defRPr/>
            </a:pPr>
            <a:r>
              <a:rPr lang="en-US" altLang="en-US" sz="2400" dirty="0">
                <a:latin typeface="Garamond" charset="0"/>
                <a:ea typeface="Garamond" charset="0"/>
                <a:cs typeface="Garamond" charset="0"/>
              </a:rPr>
              <a:t>If a covered entity plans to disclose PHI without individual authorization pursuant to one of the exceptions to the patient authorization requirement, individuals must be informed of this possibility through the covered </a:t>
            </a:r>
            <a:r>
              <a:rPr lang="en-US" altLang="en-US" sz="2400" dirty="0" smtClean="0">
                <a:latin typeface="Garamond" charset="0"/>
                <a:ea typeface="Garamond" charset="0"/>
                <a:cs typeface="Garamond" charset="0"/>
              </a:rPr>
              <a:t>entity’</a:t>
            </a:r>
            <a:r>
              <a:rPr lang="en-US" altLang="ja-JP" sz="2400" dirty="0" smtClean="0">
                <a:latin typeface="Garamond" charset="0"/>
                <a:ea typeface="Garamond" charset="0"/>
                <a:cs typeface="Garamond" charset="0"/>
              </a:rPr>
              <a:t>s NOPP.  </a:t>
            </a:r>
            <a:r>
              <a:rPr lang="en-US" altLang="ja-JP" sz="2400" i="1" dirty="0" smtClean="0">
                <a:latin typeface="Garamond" charset="0"/>
                <a:ea typeface="Garamond" charset="0"/>
                <a:cs typeface="Garamond" charset="0"/>
              </a:rPr>
              <a:t>See</a:t>
            </a:r>
            <a:r>
              <a:rPr lang="en-US" altLang="ja-JP" sz="2400" dirty="0" smtClean="0">
                <a:latin typeface="Garamond" charset="0"/>
                <a:ea typeface="Garamond" charset="0"/>
                <a:cs typeface="Garamond" charset="0"/>
              </a:rPr>
              <a:t> </a:t>
            </a:r>
            <a:r>
              <a:rPr lang="en-US" altLang="en-US" sz="2400" dirty="0" smtClean="0">
                <a:latin typeface="Garamond" charset="0"/>
                <a:ea typeface="Garamond" charset="0"/>
                <a:cs typeface="Garamond" charset="0"/>
              </a:rPr>
              <a:t>65 </a:t>
            </a:r>
            <a:r>
              <a:rPr lang="en-US" altLang="en-US" sz="2400" dirty="0">
                <a:latin typeface="Garamond" charset="0"/>
                <a:ea typeface="Garamond" charset="0"/>
                <a:cs typeface="Garamond" charset="0"/>
              </a:rPr>
              <a:t>Fed. Reg. </a:t>
            </a:r>
            <a:r>
              <a:rPr lang="en-US" altLang="en-US" sz="2400" dirty="0" smtClean="0">
                <a:latin typeface="Garamond" charset="0"/>
                <a:ea typeface="Garamond" charset="0"/>
                <a:cs typeface="Garamond" charset="0"/>
              </a:rPr>
              <a:t>82462, 82695</a:t>
            </a:r>
            <a:r>
              <a:rPr lang="en-US" altLang="en-US" sz="2400" dirty="0">
                <a:latin typeface="Garamond" charset="0"/>
                <a:ea typeface="Garamond" charset="0"/>
                <a:cs typeface="Garamond" charset="0"/>
              </a:rPr>
              <a:t> </a:t>
            </a:r>
            <a:r>
              <a:rPr lang="en-US" altLang="en-US" sz="2400" dirty="0" smtClean="0">
                <a:latin typeface="Garamond" charset="0"/>
                <a:ea typeface="Garamond" charset="0"/>
                <a:cs typeface="Garamond" charset="0"/>
              </a:rPr>
              <a:t>(Dec. 28, 2000).</a:t>
            </a:r>
          </a:p>
          <a:p>
            <a:pPr eaLnBrk="1" hangingPunct="1">
              <a:lnSpc>
                <a:spcPct val="90000"/>
              </a:lnSpc>
              <a:defRPr/>
            </a:pPr>
            <a:endParaRPr lang="en-US" altLang="en-US" sz="2400" dirty="0">
              <a:latin typeface="Garamond" charset="0"/>
              <a:ea typeface="Garamond" charset="0"/>
              <a:cs typeface="Garamond" charset="0"/>
            </a:endParaRPr>
          </a:p>
          <a:p>
            <a:pPr lvl="1">
              <a:lnSpc>
                <a:spcPct val="90000"/>
              </a:lnSpc>
              <a:defRPr/>
            </a:pPr>
            <a:r>
              <a:rPr lang="en-US" altLang="en-US" sz="2400" dirty="0" smtClean="0">
                <a:latin typeface="Garamond" charset="0"/>
                <a:ea typeface="Garamond" charset="0"/>
                <a:cs typeface="Garamond" charset="0"/>
              </a:rPr>
              <a:t>Thus, a covered entity that has a mobile health app, uses that mobile health app to conduct research, and relies on an exception to the authorization requirement to conduct such research must notify individuals through its NOPP that it is so doing.</a:t>
            </a:r>
            <a:endParaRPr lang="en-US" altLang="en-US" sz="2400" dirty="0">
              <a:latin typeface="Garamond" charset="0"/>
              <a:ea typeface="Garamond" charset="0"/>
              <a:cs typeface="Garamond" charset="0"/>
            </a:endParaRPr>
          </a:p>
          <a:p>
            <a:pPr lvl="1" eaLnBrk="1" hangingPunct="1">
              <a:lnSpc>
                <a:spcPct val="90000"/>
              </a:lnSpc>
              <a:buFont typeface="Wingdings" charset="2"/>
              <a:buNone/>
              <a:defRPr/>
            </a:pPr>
            <a:endParaRPr lang="en-US" altLang="en-US" sz="2000" dirty="0">
              <a:latin typeface="Garamond" charset="0"/>
              <a:ea typeface="Garamond" charset="0"/>
              <a:cs typeface="Garamond" charset="0"/>
            </a:endParaRPr>
          </a:p>
        </p:txBody>
      </p:sp>
    </p:spTree>
    <p:extLst>
      <p:ext uri="{BB962C8B-B14F-4D97-AF65-F5344CB8AC3E}">
        <p14:creationId xmlns:p14="http://schemas.microsoft.com/office/powerpoint/2010/main" val="13888860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800" dirty="0">
                <a:latin typeface="Garamond" charset="0"/>
                <a:ea typeface="Garamond" charset="0"/>
                <a:cs typeface="Garamond" charset="0"/>
              </a:rPr>
              <a:t>Research and Access to PHI</a:t>
            </a:r>
            <a:br>
              <a:rPr lang="en-US" altLang="en-US" sz="2800" dirty="0">
                <a:latin typeface="Garamond" charset="0"/>
                <a:ea typeface="Garamond" charset="0"/>
                <a:cs typeface="Garamond" charset="0"/>
              </a:rPr>
            </a:br>
            <a:r>
              <a:rPr lang="en-US" altLang="en-US" sz="2800" dirty="0">
                <a:latin typeface="Garamond" charset="0"/>
                <a:ea typeface="Garamond" charset="0"/>
                <a:cs typeface="Garamond" charset="0"/>
              </a:rPr>
              <a:t>65 Fed. Reg. 82462, 82538 (Dec. 28, 2000)</a:t>
            </a:r>
            <a:endParaRPr lang="en-US" sz="2800" dirty="0"/>
          </a:p>
        </p:txBody>
      </p:sp>
      <p:sp>
        <p:nvSpPr>
          <p:cNvPr id="3" name="Content Placeholder 2"/>
          <p:cNvSpPr>
            <a:spLocks noGrp="1"/>
          </p:cNvSpPr>
          <p:nvPr>
            <p:ph idx="1"/>
          </p:nvPr>
        </p:nvSpPr>
        <p:spPr>
          <a:xfrm>
            <a:off x="457200" y="1635369"/>
            <a:ext cx="8229600" cy="4490794"/>
          </a:xfrm>
        </p:spPr>
        <p:txBody>
          <a:bodyPr>
            <a:normAutofit fontScale="77500" lnSpcReduction="20000"/>
          </a:bodyPr>
          <a:lstStyle/>
          <a:p>
            <a:r>
              <a:rPr lang="en-US" dirty="0">
                <a:latin typeface="Garamond" charset="0"/>
                <a:ea typeface="Garamond" charset="0"/>
                <a:cs typeface="Garamond" charset="0"/>
              </a:rPr>
              <a:t>An exception to </a:t>
            </a:r>
            <a:r>
              <a:rPr lang="en-US" dirty="0" smtClean="0">
                <a:latin typeface="Garamond" charset="0"/>
                <a:ea typeface="Garamond" charset="0"/>
                <a:cs typeface="Garamond" charset="0"/>
              </a:rPr>
              <a:t>an individual’s general </a:t>
            </a:r>
            <a:r>
              <a:rPr lang="en-US" dirty="0">
                <a:latin typeface="Garamond" charset="0"/>
                <a:ea typeface="Garamond" charset="0"/>
                <a:cs typeface="Garamond" charset="0"/>
              </a:rPr>
              <a:t>right to access PHI </a:t>
            </a:r>
            <a:r>
              <a:rPr lang="en-US" dirty="0" smtClean="0">
                <a:latin typeface="Garamond" charset="0"/>
                <a:ea typeface="Garamond" charset="0"/>
                <a:cs typeface="Garamond" charset="0"/>
              </a:rPr>
              <a:t>applies </a:t>
            </a:r>
            <a:r>
              <a:rPr lang="en-US" dirty="0">
                <a:latin typeface="Garamond" charset="0"/>
                <a:ea typeface="Garamond" charset="0"/>
                <a:cs typeface="Garamond" charset="0"/>
              </a:rPr>
              <a:t>when:</a:t>
            </a:r>
          </a:p>
          <a:p>
            <a:endParaRPr lang="en-US" dirty="0">
              <a:latin typeface="Garamond" charset="0"/>
              <a:ea typeface="Garamond" charset="0"/>
              <a:cs typeface="Garamond" charset="0"/>
            </a:endParaRPr>
          </a:p>
          <a:p>
            <a:pPr lvl="1"/>
            <a:r>
              <a:rPr lang="en-US" dirty="0" smtClean="0">
                <a:latin typeface="Garamond" charset="0"/>
                <a:ea typeface="Garamond" charset="0"/>
                <a:cs typeface="Garamond" charset="0"/>
              </a:rPr>
              <a:t>PHI </a:t>
            </a:r>
            <a:r>
              <a:rPr lang="en-US" dirty="0">
                <a:latin typeface="Garamond" charset="0"/>
                <a:ea typeface="Garamond" charset="0"/>
                <a:cs typeface="Garamond" charset="0"/>
              </a:rPr>
              <a:t>is obtained by a covered entity in the course of a clinical trial;</a:t>
            </a:r>
          </a:p>
          <a:p>
            <a:endParaRPr lang="en-US" dirty="0">
              <a:latin typeface="Garamond" charset="0"/>
              <a:ea typeface="Garamond" charset="0"/>
              <a:cs typeface="Garamond" charset="0"/>
            </a:endParaRPr>
          </a:p>
          <a:p>
            <a:pPr lvl="1"/>
            <a:r>
              <a:rPr lang="en-US" dirty="0" smtClean="0">
                <a:latin typeface="Garamond" charset="0"/>
                <a:ea typeface="Garamond" charset="0"/>
                <a:cs typeface="Garamond" charset="0"/>
              </a:rPr>
              <a:t>The </a:t>
            </a:r>
            <a:r>
              <a:rPr lang="en-US" dirty="0">
                <a:latin typeface="Garamond" charset="0"/>
                <a:ea typeface="Garamond" charset="0"/>
                <a:cs typeface="Garamond" charset="0"/>
              </a:rPr>
              <a:t>individual agreed to the denial of access when consenting to participate in the trial (if the individual’s consent was obtained);</a:t>
            </a:r>
          </a:p>
          <a:p>
            <a:endParaRPr lang="en-US" dirty="0">
              <a:latin typeface="Garamond" charset="0"/>
              <a:ea typeface="Garamond" charset="0"/>
              <a:cs typeface="Garamond" charset="0"/>
            </a:endParaRPr>
          </a:p>
          <a:p>
            <a:pPr lvl="1"/>
            <a:r>
              <a:rPr lang="en-US" dirty="0" smtClean="0">
                <a:latin typeface="Garamond" charset="0"/>
                <a:ea typeface="Garamond" charset="0"/>
                <a:cs typeface="Garamond" charset="0"/>
              </a:rPr>
              <a:t>The </a:t>
            </a:r>
            <a:r>
              <a:rPr lang="en-US" dirty="0">
                <a:latin typeface="Garamond" charset="0"/>
                <a:ea typeface="Garamond" charset="0"/>
                <a:cs typeface="Garamond" charset="0"/>
              </a:rPr>
              <a:t>trial is still in progress; and</a:t>
            </a:r>
          </a:p>
          <a:p>
            <a:endParaRPr lang="en-US" dirty="0">
              <a:latin typeface="Garamond" charset="0"/>
              <a:ea typeface="Garamond" charset="0"/>
              <a:cs typeface="Garamond" charset="0"/>
            </a:endParaRPr>
          </a:p>
          <a:p>
            <a:pPr lvl="1"/>
            <a:r>
              <a:rPr lang="en-US" dirty="0" smtClean="0">
                <a:latin typeface="Garamond" charset="0"/>
                <a:ea typeface="Garamond" charset="0"/>
                <a:cs typeface="Garamond" charset="0"/>
              </a:rPr>
              <a:t>The </a:t>
            </a:r>
            <a:r>
              <a:rPr lang="en-US" dirty="0">
                <a:latin typeface="Garamond" charset="0"/>
                <a:ea typeface="Garamond" charset="0"/>
                <a:cs typeface="Garamond" charset="0"/>
              </a:rPr>
              <a:t>participants have been informed that their right of access to PHI about them will be reinstated once the research is complete.</a:t>
            </a:r>
          </a:p>
          <a:p>
            <a:endParaRPr lang="en-US" dirty="0"/>
          </a:p>
        </p:txBody>
      </p:sp>
    </p:spTree>
    <p:extLst>
      <p:ext uri="{BB962C8B-B14F-4D97-AF65-F5344CB8AC3E}">
        <p14:creationId xmlns:p14="http://schemas.microsoft.com/office/powerpoint/2010/main" val="13697881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lvl1pPr eaLnBrk="0" hangingPunct="0">
              <a:defRPr sz="2400">
                <a:solidFill>
                  <a:schemeClr val="tx1"/>
                </a:solidFill>
                <a:latin typeface="Garamond" charset="0"/>
                <a:ea typeface="MS PGothic" charset="-128"/>
              </a:defRPr>
            </a:lvl1pPr>
            <a:lvl2pPr marL="742950" indent="-285750" eaLnBrk="0" hangingPunct="0">
              <a:defRPr sz="2400">
                <a:solidFill>
                  <a:schemeClr val="tx1"/>
                </a:solidFill>
                <a:latin typeface="Garamond" charset="0"/>
                <a:ea typeface="MS PGothic" charset="-128"/>
              </a:defRPr>
            </a:lvl2pPr>
            <a:lvl3pPr marL="1143000" indent="-228600" eaLnBrk="0" hangingPunct="0">
              <a:defRPr sz="2400">
                <a:solidFill>
                  <a:schemeClr val="tx1"/>
                </a:solidFill>
                <a:latin typeface="Garamond" charset="0"/>
                <a:ea typeface="MS PGothic" charset="-128"/>
              </a:defRPr>
            </a:lvl3pPr>
            <a:lvl4pPr marL="1600200" indent="-228600" eaLnBrk="0" hangingPunct="0">
              <a:defRPr sz="2400">
                <a:solidFill>
                  <a:schemeClr val="tx1"/>
                </a:solidFill>
                <a:latin typeface="Garamond" charset="0"/>
                <a:ea typeface="MS PGothic" charset="-128"/>
              </a:defRPr>
            </a:lvl4pPr>
            <a:lvl5pPr marL="2057400" indent="-228600" eaLnBrk="0" hangingPunct="0">
              <a:defRPr sz="2400">
                <a:solidFill>
                  <a:schemeClr val="tx1"/>
                </a:solidFill>
                <a:latin typeface="Garamond" charset="0"/>
                <a:ea typeface="MS PGothic" charset="-128"/>
              </a:defRPr>
            </a:lvl5pPr>
            <a:lvl6pPr marL="2514600" indent="-228600" eaLnBrk="0" fontAlgn="base" hangingPunct="0">
              <a:spcBef>
                <a:spcPct val="0"/>
              </a:spcBef>
              <a:spcAft>
                <a:spcPct val="0"/>
              </a:spcAft>
              <a:defRPr sz="2400">
                <a:solidFill>
                  <a:schemeClr val="tx1"/>
                </a:solidFill>
                <a:latin typeface="Garamond" charset="0"/>
                <a:ea typeface="MS PGothic" charset="-128"/>
              </a:defRPr>
            </a:lvl6pPr>
            <a:lvl7pPr marL="2971800" indent="-228600" eaLnBrk="0" fontAlgn="base" hangingPunct="0">
              <a:spcBef>
                <a:spcPct val="0"/>
              </a:spcBef>
              <a:spcAft>
                <a:spcPct val="0"/>
              </a:spcAft>
              <a:defRPr sz="2400">
                <a:solidFill>
                  <a:schemeClr val="tx1"/>
                </a:solidFill>
                <a:latin typeface="Garamond" charset="0"/>
                <a:ea typeface="MS PGothic" charset="-128"/>
              </a:defRPr>
            </a:lvl7pPr>
            <a:lvl8pPr marL="3429000" indent="-228600" eaLnBrk="0" fontAlgn="base" hangingPunct="0">
              <a:spcBef>
                <a:spcPct val="0"/>
              </a:spcBef>
              <a:spcAft>
                <a:spcPct val="0"/>
              </a:spcAft>
              <a:defRPr sz="2400">
                <a:solidFill>
                  <a:schemeClr val="tx1"/>
                </a:solidFill>
                <a:latin typeface="Garamond" charset="0"/>
                <a:ea typeface="MS PGothic" charset="-128"/>
              </a:defRPr>
            </a:lvl8pPr>
            <a:lvl9pPr marL="3886200" indent="-228600" eaLnBrk="0" fontAlgn="base" hangingPunct="0">
              <a:spcBef>
                <a:spcPct val="0"/>
              </a:spcBef>
              <a:spcAft>
                <a:spcPct val="0"/>
              </a:spcAft>
              <a:defRPr sz="2400">
                <a:solidFill>
                  <a:schemeClr val="tx1"/>
                </a:solidFill>
                <a:latin typeface="Garamond" charset="0"/>
                <a:ea typeface="MS PGothic" charset="-128"/>
              </a:defRPr>
            </a:lvl9pPr>
          </a:lstStyle>
          <a:p>
            <a:pPr eaLnBrk="1" hangingPunct="1">
              <a:defRPr/>
            </a:pPr>
            <a:fld id="{944F9527-B34F-8A4D-A953-146FA92B508A}" type="slidenum">
              <a:rPr lang="en-US" altLang="en-US" smtClean="0"/>
              <a:pPr eaLnBrk="1" hangingPunct="1">
                <a:defRPr/>
              </a:pPr>
              <a:t>67</a:t>
            </a:fld>
            <a:endParaRPr lang="en-US" altLang="en-US" dirty="0" smtClean="0"/>
          </a:p>
        </p:txBody>
      </p:sp>
      <p:sp>
        <p:nvSpPr>
          <p:cNvPr id="1159170" name="Rectangle 2"/>
          <p:cNvSpPr>
            <a:spLocks noGrp="1" noChangeArrowheads="1"/>
          </p:cNvSpPr>
          <p:nvPr>
            <p:ph type="title"/>
          </p:nvPr>
        </p:nvSpPr>
        <p:spPr>
          <a:xfrm>
            <a:off x="457200" y="277814"/>
            <a:ext cx="8229600" cy="777264"/>
          </a:xfrm>
        </p:spPr>
        <p:txBody>
          <a:bodyPr>
            <a:noAutofit/>
          </a:bodyPr>
          <a:lstStyle/>
          <a:p>
            <a:pPr>
              <a:defRPr/>
            </a:pPr>
            <a:r>
              <a:rPr lang="en-US" altLang="en-US" sz="2800" dirty="0">
                <a:latin typeface="Garamond" charset="0"/>
                <a:ea typeface="Garamond" charset="0"/>
                <a:cs typeface="Garamond" charset="0"/>
              </a:rPr>
              <a:t>Research and the Accounting of </a:t>
            </a:r>
            <a:r>
              <a:rPr lang="en-US" altLang="en-US" sz="2800" dirty="0" smtClean="0">
                <a:latin typeface="Garamond" charset="0"/>
                <a:ea typeface="Garamond" charset="0"/>
                <a:cs typeface="Garamond" charset="0"/>
              </a:rPr>
              <a:t>Disclosures</a:t>
            </a:r>
            <a:br>
              <a:rPr lang="en-US" altLang="en-US" sz="2800" dirty="0" smtClean="0">
                <a:latin typeface="Garamond" charset="0"/>
                <a:ea typeface="Garamond" charset="0"/>
                <a:cs typeface="Garamond" charset="0"/>
              </a:rPr>
            </a:br>
            <a:r>
              <a:rPr lang="en-US" altLang="en-US" sz="2800" dirty="0" smtClean="0">
                <a:latin typeface="Garamond" charset="0"/>
                <a:ea typeface="Garamond" charset="0"/>
                <a:cs typeface="Garamond" charset="0"/>
              </a:rPr>
              <a:t>45 C.F.R. § 164.528</a:t>
            </a:r>
            <a:endParaRPr lang="en-US" altLang="en-US" sz="2800" dirty="0">
              <a:latin typeface="Garamond" charset="0"/>
              <a:ea typeface="Garamond" charset="0"/>
              <a:cs typeface="Garamond" charset="0"/>
            </a:endParaRPr>
          </a:p>
        </p:txBody>
      </p:sp>
      <p:sp>
        <p:nvSpPr>
          <p:cNvPr id="1159171" name="Rectangle 3"/>
          <p:cNvSpPr>
            <a:spLocks noGrp="1" noChangeArrowheads="1"/>
          </p:cNvSpPr>
          <p:nvPr>
            <p:ph type="body" sz="half" idx="2"/>
          </p:nvPr>
        </p:nvSpPr>
        <p:spPr>
          <a:xfrm>
            <a:off x="609600" y="1459523"/>
            <a:ext cx="8305800" cy="5169877"/>
          </a:xfrm>
        </p:spPr>
        <p:txBody>
          <a:bodyPr/>
          <a:lstStyle/>
          <a:p>
            <a:pPr eaLnBrk="1" hangingPunct="1">
              <a:lnSpc>
                <a:spcPct val="90000"/>
              </a:lnSpc>
              <a:defRPr/>
            </a:pPr>
            <a:r>
              <a:rPr lang="en-US" altLang="en-US" sz="2000" dirty="0">
                <a:latin typeface="Garamond" charset="0"/>
                <a:ea typeface="Garamond" charset="0"/>
                <a:cs typeface="Garamond" charset="0"/>
              </a:rPr>
              <a:t>Covered entities are required to account for disclosures of PHI except for disclosures:</a:t>
            </a:r>
          </a:p>
          <a:p>
            <a:pPr eaLnBrk="1" hangingPunct="1">
              <a:lnSpc>
                <a:spcPct val="90000"/>
              </a:lnSpc>
              <a:defRPr/>
            </a:pPr>
            <a:endParaRPr lang="en-US" altLang="en-US" sz="2000" dirty="0">
              <a:latin typeface="Garamond" charset="0"/>
              <a:ea typeface="Garamond" charset="0"/>
              <a:cs typeface="Garamond" charset="0"/>
            </a:endParaRPr>
          </a:p>
          <a:p>
            <a:pPr lvl="1" eaLnBrk="1" hangingPunct="1">
              <a:lnSpc>
                <a:spcPct val="90000"/>
              </a:lnSpc>
              <a:defRPr/>
            </a:pPr>
            <a:r>
              <a:rPr lang="en-US" altLang="en-US" sz="2000" dirty="0" smtClean="0">
                <a:latin typeface="Garamond" charset="0"/>
                <a:ea typeface="Garamond" charset="0"/>
                <a:cs typeface="Garamond" charset="0"/>
              </a:rPr>
              <a:t>Uses and disclosures for TPO; </a:t>
            </a:r>
            <a:endParaRPr lang="en-US" altLang="en-US" sz="2000" dirty="0">
              <a:latin typeface="Garamond" charset="0"/>
              <a:ea typeface="Garamond" charset="0"/>
              <a:cs typeface="Garamond" charset="0"/>
            </a:endParaRPr>
          </a:p>
          <a:p>
            <a:pPr lvl="1" eaLnBrk="1" hangingPunct="1">
              <a:lnSpc>
                <a:spcPct val="90000"/>
              </a:lnSpc>
              <a:defRPr/>
            </a:pPr>
            <a:r>
              <a:rPr lang="en-US" altLang="en-US" sz="2000" dirty="0">
                <a:latin typeface="Garamond" charset="0"/>
                <a:ea typeface="Garamond" charset="0"/>
                <a:cs typeface="Garamond" charset="0"/>
              </a:rPr>
              <a:t>to an individual about him or herself;</a:t>
            </a:r>
          </a:p>
          <a:p>
            <a:pPr lvl="1" eaLnBrk="1" hangingPunct="1">
              <a:lnSpc>
                <a:spcPct val="90000"/>
              </a:lnSpc>
              <a:defRPr/>
            </a:pPr>
            <a:r>
              <a:rPr lang="en-US" altLang="en-US" sz="2000" dirty="0">
                <a:latin typeface="Garamond" charset="0"/>
                <a:ea typeface="Garamond" charset="0"/>
                <a:cs typeface="Garamond" charset="0"/>
              </a:rPr>
              <a:t>of directory information or for notification purposes;</a:t>
            </a:r>
          </a:p>
          <a:p>
            <a:pPr lvl="1" eaLnBrk="1" hangingPunct="1">
              <a:lnSpc>
                <a:spcPct val="90000"/>
              </a:lnSpc>
              <a:defRPr/>
            </a:pPr>
            <a:r>
              <a:rPr lang="en-US" altLang="en-US" sz="2000" dirty="0">
                <a:latin typeface="Garamond" charset="0"/>
                <a:ea typeface="Garamond" charset="0"/>
                <a:cs typeface="Garamond" charset="0"/>
              </a:rPr>
              <a:t>for certain national security and intelligence purposes;</a:t>
            </a:r>
          </a:p>
          <a:p>
            <a:pPr lvl="1" eaLnBrk="1" hangingPunct="1">
              <a:lnSpc>
                <a:spcPct val="90000"/>
              </a:lnSpc>
              <a:defRPr/>
            </a:pPr>
            <a:r>
              <a:rPr lang="en-US" altLang="en-US" sz="2000" dirty="0">
                <a:latin typeface="Garamond" charset="0"/>
                <a:ea typeface="Garamond" charset="0"/>
                <a:cs typeface="Garamond" charset="0"/>
              </a:rPr>
              <a:t>to certain correctional institutions or law enforcement officials;</a:t>
            </a:r>
          </a:p>
          <a:p>
            <a:pPr lvl="1" eaLnBrk="1" hangingPunct="1">
              <a:lnSpc>
                <a:spcPct val="90000"/>
              </a:lnSpc>
              <a:defRPr/>
            </a:pPr>
            <a:r>
              <a:rPr lang="en-US" altLang="en-US" sz="2000" dirty="0">
                <a:latin typeface="Garamond" charset="0"/>
                <a:ea typeface="Garamond" charset="0"/>
                <a:cs typeface="Garamond" charset="0"/>
              </a:rPr>
              <a:t>that occurred before April 14, 2003;</a:t>
            </a:r>
          </a:p>
          <a:p>
            <a:pPr lvl="1" eaLnBrk="1" hangingPunct="1">
              <a:lnSpc>
                <a:spcPct val="90000"/>
              </a:lnSpc>
              <a:defRPr/>
            </a:pPr>
            <a:r>
              <a:rPr lang="en-US" altLang="en-US" sz="2000" dirty="0">
                <a:latin typeface="Garamond" charset="0"/>
                <a:ea typeface="Garamond" charset="0"/>
                <a:cs typeface="Garamond" charset="0"/>
              </a:rPr>
              <a:t>that occurred more than 6 years before the date of the request for the accounting;</a:t>
            </a:r>
          </a:p>
          <a:p>
            <a:pPr lvl="1" eaLnBrk="1" hangingPunct="1">
              <a:lnSpc>
                <a:spcPct val="90000"/>
              </a:lnSpc>
              <a:defRPr/>
            </a:pPr>
            <a:r>
              <a:rPr lang="en-US" altLang="en-US" sz="2000" dirty="0">
                <a:latin typeface="Garamond" charset="0"/>
                <a:ea typeface="Garamond" charset="0"/>
                <a:cs typeface="Garamond" charset="0"/>
              </a:rPr>
              <a:t>incidental to a permitted use or disclosure;</a:t>
            </a:r>
          </a:p>
          <a:p>
            <a:pPr lvl="1" eaLnBrk="1" hangingPunct="1">
              <a:lnSpc>
                <a:spcPct val="90000"/>
              </a:lnSpc>
              <a:defRPr/>
            </a:pPr>
            <a:r>
              <a:rPr lang="en-US" altLang="en-US" sz="2000" dirty="0">
                <a:latin typeface="Garamond" charset="0"/>
                <a:ea typeface="Garamond" charset="0"/>
                <a:cs typeface="Garamond" charset="0"/>
              </a:rPr>
              <a:t>made pursuant to an authorization form;</a:t>
            </a:r>
          </a:p>
          <a:p>
            <a:pPr lvl="1" eaLnBrk="1" hangingPunct="1">
              <a:lnSpc>
                <a:spcPct val="90000"/>
              </a:lnSpc>
              <a:defRPr/>
            </a:pPr>
            <a:r>
              <a:rPr lang="en-US" altLang="en-US" sz="2000" dirty="0">
                <a:solidFill>
                  <a:srgbClr val="FF0000"/>
                </a:solidFill>
                <a:latin typeface="Garamond" charset="0"/>
                <a:ea typeface="Garamond" charset="0"/>
                <a:cs typeface="Garamond" charset="0"/>
              </a:rPr>
              <a:t>of a limited data set of information pursuant to a data use agreement.</a:t>
            </a:r>
          </a:p>
          <a:p>
            <a:pPr lvl="1" eaLnBrk="1" hangingPunct="1">
              <a:lnSpc>
                <a:spcPct val="90000"/>
              </a:lnSpc>
              <a:defRPr/>
            </a:pPr>
            <a:endParaRPr lang="en-US" altLang="en-US" sz="2000" dirty="0">
              <a:solidFill>
                <a:srgbClr val="FF0000"/>
              </a:solidFill>
              <a:latin typeface="Garamond" charset="0"/>
              <a:ea typeface="Garamond" charset="0"/>
              <a:cs typeface="Garamond" charset="0"/>
            </a:endParaRPr>
          </a:p>
        </p:txBody>
      </p:sp>
    </p:spTree>
    <p:extLst>
      <p:ext uri="{BB962C8B-B14F-4D97-AF65-F5344CB8AC3E}">
        <p14:creationId xmlns:p14="http://schemas.microsoft.com/office/powerpoint/2010/main" val="17090380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83877"/>
            <a:ext cx="7772400" cy="1582615"/>
          </a:xfrm>
        </p:spPr>
        <p:txBody>
          <a:bodyPr>
            <a:normAutofit/>
          </a:bodyPr>
          <a:lstStyle/>
          <a:p>
            <a:r>
              <a:rPr lang="en-US" sz="3200" dirty="0" smtClean="0">
                <a:latin typeface="Garamond" charset="0"/>
                <a:ea typeface="Garamond" charset="0"/>
                <a:cs typeface="Garamond" charset="0"/>
              </a:rPr>
              <a:t>Application of the HIPAA Privacy Rule</a:t>
            </a:r>
            <a:endParaRPr lang="en-US" sz="3200" dirty="0">
              <a:latin typeface="Garamond" charset="0"/>
              <a:ea typeface="Garamond" charset="0"/>
              <a:cs typeface="Garamond" charset="0"/>
            </a:endParaRPr>
          </a:p>
        </p:txBody>
      </p:sp>
    </p:spTree>
    <p:extLst>
      <p:ext uri="{BB962C8B-B14F-4D97-AF65-F5344CB8AC3E}">
        <p14:creationId xmlns:p14="http://schemas.microsoft.com/office/powerpoint/2010/main" val="18184210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457200" y="277813"/>
            <a:ext cx="8229600" cy="794849"/>
          </a:xfrm>
        </p:spPr>
        <p:txBody>
          <a:bodyPr>
            <a:noAutofit/>
          </a:bodyPr>
          <a:lstStyle/>
          <a:p>
            <a:pPr>
              <a:defRPr/>
            </a:pPr>
            <a:r>
              <a:rPr lang="en-US" altLang="en-US" sz="3200" dirty="0" smtClean="0">
                <a:latin typeface="Garamond" charset="0"/>
                <a:ea typeface="Garamond" charset="0"/>
                <a:cs typeface="Garamond" charset="0"/>
              </a:rPr>
              <a:t>Health Care </a:t>
            </a:r>
            <a:r>
              <a:rPr lang="en-US" altLang="en-US" sz="3200" dirty="0">
                <a:latin typeface="Garamond" charset="0"/>
                <a:ea typeface="Garamond" charset="0"/>
                <a:cs typeface="Garamond" charset="0"/>
              </a:rPr>
              <a:t>P</a:t>
            </a:r>
            <a:r>
              <a:rPr lang="en-US" altLang="en-US" sz="3200" dirty="0" smtClean="0">
                <a:latin typeface="Garamond" charset="0"/>
                <a:ea typeface="Garamond" charset="0"/>
                <a:cs typeface="Garamond" charset="0"/>
              </a:rPr>
              <a:t>roviders</a:t>
            </a:r>
            <a:br>
              <a:rPr lang="en-US" altLang="en-US" sz="3200" dirty="0" smtClean="0">
                <a:latin typeface="Garamond" charset="0"/>
                <a:ea typeface="Garamond" charset="0"/>
                <a:cs typeface="Garamond" charset="0"/>
              </a:rPr>
            </a:br>
            <a:r>
              <a:rPr lang="en-US" altLang="en-US" sz="3200" dirty="0" smtClean="0">
                <a:latin typeface="Garamond" charset="0"/>
                <a:ea typeface="Garamond" charset="0"/>
                <a:cs typeface="Garamond" charset="0"/>
              </a:rPr>
              <a:t>45 C.F.R. </a:t>
            </a:r>
            <a:r>
              <a:rPr lang="mr-IN" altLang="en-US" sz="3200" dirty="0" smtClean="0">
                <a:latin typeface="Garamond" charset="0"/>
                <a:ea typeface="Garamond" charset="0"/>
                <a:cs typeface="Garamond" charset="0"/>
              </a:rPr>
              <a:t>§</a:t>
            </a:r>
            <a:r>
              <a:rPr lang="en-US" altLang="en-US" sz="3200" dirty="0" smtClean="0">
                <a:latin typeface="Garamond" charset="0"/>
                <a:ea typeface="Garamond" charset="0"/>
                <a:cs typeface="Garamond" charset="0"/>
              </a:rPr>
              <a:t> 160.103</a:t>
            </a:r>
            <a:endParaRPr lang="en-US" altLang="en-US" sz="3200" dirty="0">
              <a:latin typeface="Garamond" charset="0"/>
              <a:ea typeface="Garamond" charset="0"/>
              <a:cs typeface="Garamond" charset="0"/>
            </a:endParaRPr>
          </a:p>
        </p:txBody>
      </p:sp>
      <p:sp>
        <p:nvSpPr>
          <p:cNvPr id="498691" name="Rectangle 3"/>
          <p:cNvSpPr>
            <a:spLocks noGrp="1" noChangeArrowheads="1"/>
          </p:cNvSpPr>
          <p:nvPr>
            <p:ph type="body" sz="half" idx="1"/>
          </p:nvPr>
        </p:nvSpPr>
        <p:spPr>
          <a:xfrm>
            <a:off x="457200" y="1676400"/>
            <a:ext cx="8229600" cy="4876800"/>
          </a:xfrm>
        </p:spPr>
        <p:txBody>
          <a:bodyPr>
            <a:normAutofit/>
          </a:bodyPr>
          <a:lstStyle/>
          <a:p>
            <a:pPr marL="0" indent="0" eaLnBrk="1" hangingPunct="1">
              <a:lnSpc>
                <a:spcPct val="80000"/>
              </a:lnSpc>
              <a:buNone/>
              <a:defRPr/>
            </a:pPr>
            <a:endParaRPr lang="en-US" altLang="en-US" sz="2800" dirty="0">
              <a:latin typeface="Garamond" charset="0"/>
              <a:ea typeface="Garamond" charset="0"/>
              <a:cs typeface="Garamond" charset="0"/>
            </a:endParaRPr>
          </a:p>
          <a:p>
            <a:pPr>
              <a:lnSpc>
                <a:spcPct val="80000"/>
              </a:lnSpc>
              <a:defRPr/>
            </a:pPr>
            <a:r>
              <a:rPr lang="en-US" altLang="en-US" sz="2800" dirty="0">
                <a:latin typeface="Garamond" charset="0"/>
                <a:ea typeface="Garamond" charset="0"/>
                <a:cs typeface="Garamond" charset="0"/>
              </a:rPr>
              <a:t>A provider of services under </a:t>
            </a:r>
            <a:r>
              <a:rPr lang="en-US" altLang="en-US" sz="2800" dirty="0" smtClean="0">
                <a:latin typeface="Garamond" charset="0"/>
                <a:ea typeface="Garamond" charset="0"/>
                <a:cs typeface="Garamond" charset="0"/>
              </a:rPr>
              <a:t>42 U.S.C. </a:t>
            </a:r>
            <a:r>
              <a:rPr lang="mr-IN" altLang="en-US" sz="2800" dirty="0" smtClean="0">
                <a:latin typeface="Garamond" charset="0"/>
                <a:ea typeface="Garamond" charset="0"/>
                <a:cs typeface="Garamond" charset="0"/>
              </a:rPr>
              <a:t>§</a:t>
            </a:r>
            <a:r>
              <a:rPr lang="en-US" altLang="en-US" sz="2800" dirty="0" smtClean="0">
                <a:latin typeface="Garamond" charset="0"/>
                <a:ea typeface="Garamond" charset="0"/>
                <a:cs typeface="Garamond" charset="0"/>
              </a:rPr>
              <a:t> 1395x(u); </a:t>
            </a:r>
            <a:endParaRPr lang="en-US" altLang="en-US" sz="2800" dirty="0">
              <a:latin typeface="Garamond" charset="0"/>
              <a:ea typeface="Garamond" charset="0"/>
              <a:cs typeface="Garamond" charset="0"/>
            </a:endParaRPr>
          </a:p>
          <a:p>
            <a:pPr lvl="1" eaLnBrk="1" hangingPunct="1">
              <a:lnSpc>
                <a:spcPct val="80000"/>
              </a:lnSpc>
              <a:defRPr/>
            </a:pPr>
            <a:endParaRPr lang="en-US" altLang="en-US" dirty="0">
              <a:latin typeface="Garamond" charset="0"/>
              <a:ea typeface="Garamond" charset="0"/>
              <a:cs typeface="Garamond" charset="0"/>
            </a:endParaRPr>
          </a:p>
          <a:p>
            <a:pPr>
              <a:lnSpc>
                <a:spcPct val="80000"/>
              </a:lnSpc>
              <a:defRPr/>
            </a:pPr>
            <a:r>
              <a:rPr lang="en-US" altLang="en-US" sz="2800" dirty="0">
                <a:latin typeface="Garamond" charset="0"/>
                <a:ea typeface="Garamond" charset="0"/>
                <a:cs typeface="Garamond" charset="0"/>
              </a:rPr>
              <a:t>A provider of medical or health services under </a:t>
            </a:r>
            <a:r>
              <a:rPr lang="en-US" altLang="en-US" sz="2800" dirty="0" smtClean="0">
                <a:latin typeface="Garamond" charset="0"/>
                <a:ea typeface="Garamond" charset="0"/>
                <a:cs typeface="Garamond" charset="0"/>
              </a:rPr>
              <a:t>42 </a:t>
            </a:r>
            <a:r>
              <a:rPr lang="mr-IN" altLang="en-US" sz="2800" dirty="0" smtClean="0">
                <a:latin typeface="Garamond" charset="0"/>
                <a:ea typeface="Garamond" charset="0"/>
                <a:cs typeface="Garamond" charset="0"/>
              </a:rPr>
              <a:t>§</a:t>
            </a:r>
            <a:r>
              <a:rPr lang="en-US" altLang="en-US" sz="2800" dirty="0">
                <a:latin typeface="Garamond" charset="0"/>
                <a:ea typeface="Garamond" charset="0"/>
                <a:cs typeface="Garamond" charset="0"/>
              </a:rPr>
              <a:t> </a:t>
            </a:r>
            <a:r>
              <a:rPr lang="en-US" altLang="en-US" sz="2800" dirty="0" smtClean="0">
                <a:latin typeface="Garamond" charset="0"/>
                <a:ea typeface="Garamond" charset="0"/>
                <a:cs typeface="Garamond" charset="0"/>
              </a:rPr>
              <a:t>U.S.C. 1395x(s); </a:t>
            </a:r>
            <a:r>
              <a:rPr lang="en-US" altLang="en-US" sz="2800" dirty="0">
                <a:latin typeface="Garamond" charset="0"/>
                <a:ea typeface="Garamond" charset="0"/>
                <a:cs typeface="Garamond" charset="0"/>
              </a:rPr>
              <a:t>and </a:t>
            </a:r>
          </a:p>
          <a:p>
            <a:pPr lvl="1" eaLnBrk="1" hangingPunct="1">
              <a:lnSpc>
                <a:spcPct val="80000"/>
              </a:lnSpc>
              <a:defRPr/>
            </a:pPr>
            <a:endParaRPr lang="en-US" altLang="en-US" dirty="0">
              <a:latin typeface="Garamond" charset="0"/>
              <a:ea typeface="Garamond" charset="0"/>
              <a:cs typeface="Garamond" charset="0"/>
            </a:endParaRPr>
          </a:p>
          <a:p>
            <a:pPr>
              <a:lnSpc>
                <a:spcPct val="80000"/>
              </a:lnSpc>
              <a:defRPr/>
            </a:pPr>
            <a:r>
              <a:rPr lang="en-US" altLang="en-US" sz="2800" dirty="0">
                <a:latin typeface="Garamond" charset="0"/>
                <a:ea typeface="Garamond" charset="0"/>
                <a:cs typeface="Garamond" charset="0"/>
              </a:rPr>
              <a:t>Any other person or organization who furnishes, bills, or is paid for health care in the normal course of business.</a:t>
            </a:r>
          </a:p>
          <a:p>
            <a:pPr lvl="1" eaLnBrk="1" hangingPunct="1">
              <a:lnSpc>
                <a:spcPct val="80000"/>
              </a:lnSpc>
              <a:buFont typeface="Wingdings" charset="2"/>
              <a:buNone/>
              <a:defRPr/>
            </a:pPr>
            <a:endParaRPr lang="en-US" altLang="en-US" dirty="0"/>
          </a:p>
          <a:p>
            <a:pPr lvl="1" eaLnBrk="1" hangingPunct="1">
              <a:lnSpc>
                <a:spcPct val="80000"/>
              </a:lnSpc>
              <a:buFont typeface="Wingdings" charset="2"/>
              <a:buNone/>
              <a:defRPr/>
            </a:pPr>
            <a:r>
              <a:rPr lang="en-US" altLang="en-US" sz="1800" dirty="0"/>
              <a:t>	</a:t>
            </a:r>
          </a:p>
        </p:txBody>
      </p:sp>
    </p:spTree>
    <p:extLst>
      <p:ext uri="{BB962C8B-B14F-4D97-AF65-F5344CB8AC3E}">
        <p14:creationId xmlns:p14="http://schemas.microsoft.com/office/powerpoint/2010/main" val="1939016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a:xfrm>
            <a:off x="685800" y="369276"/>
            <a:ext cx="7772400" cy="597877"/>
          </a:xfrm>
        </p:spPr>
        <p:txBody>
          <a:bodyPr>
            <a:normAutofit/>
          </a:bodyPr>
          <a:lstStyle/>
          <a:p>
            <a:pPr eaLnBrk="1" hangingPunct="1">
              <a:defRPr/>
            </a:pPr>
            <a:r>
              <a:rPr lang="en-US" altLang="en-US" sz="3200" dirty="0" smtClean="0">
                <a:latin typeface="Garamond" charset="0"/>
                <a:ea typeface="Garamond" charset="0"/>
                <a:cs typeface="Garamond" charset="0"/>
              </a:rPr>
              <a:t>Summary so far</a:t>
            </a:r>
            <a:endParaRPr lang="en-US" altLang="en-US" sz="3200" dirty="0">
              <a:latin typeface="Garamond" charset="0"/>
              <a:ea typeface="Garamond" charset="0"/>
              <a:cs typeface="Garamond" charset="0"/>
            </a:endParaRPr>
          </a:p>
        </p:txBody>
      </p:sp>
      <p:sp>
        <p:nvSpPr>
          <p:cNvPr id="1138692" name="Rectangle 4"/>
          <p:cNvSpPr>
            <a:spLocks noGrp="1" noChangeArrowheads="1"/>
          </p:cNvSpPr>
          <p:nvPr>
            <p:ph type="body" sz="half" idx="2"/>
          </p:nvPr>
        </p:nvSpPr>
        <p:spPr>
          <a:xfrm>
            <a:off x="422031" y="1582615"/>
            <a:ext cx="8340969" cy="4894385"/>
          </a:xfrm>
        </p:spPr>
        <p:txBody>
          <a:bodyPr>
            <a:normAutofit fontScale="92500" lnSpcReduction="10000"/>
          </a:bodyPr>
          <a:lstStyle/>
          <a:p>
            <a:pPr>
              <a:lnSpc>
                <a:spcPct val="90000"/>
              </a:lnSpc>
              <a:defRPr/>
            </a:pPr>
            <a:r>
              <a:rPr lang="en-US" altLang="ja-JP" sz="2400" u="sng" dirty="0" smtClean="0">
                <a:latin typeface="Garamond" charset="0"/>
                <a:ea typeface="Garamond" charset="0"/>
                <a:cs typeface="Garamond" charset="0"/>
              </a:rPr>
              <a:t>HIPAA-Regulated Researchers</a:t>
            </a:r>
            <a:r>
              <a:rPr lang="en-US" altLang="ja-JP" sz="2400" dirty="0" smtClean="0">
                <a:latin typeface="Garamond" charset="0"/>
                <a:ea typeface="Garamond" charset="0"/>
                <a:cs typeface="Garamond" charset="0"/>
              </a:rPr>
              <a:t>.  Covered entities and business associates who use and disclose PHI for research are regulated by the HIPAA Privacy Rule.  </a:t>
            </a:r>
          </a:p>
          <a:p>
            <a:pPr>
              <a:lnSpc>
                <a:spcPct val="90000"/>
              </a:lnSpc>
              <a:defRPr/>
            </a:pPr>
            <a:endParaRPr lang="en-US" altLang="ja-JP" sz="2400" dirty="0">
              <a:latin typeface="Garamond" charset="0"/>
              <a:ea typeface="Garamond" charset="0"/>
              <a:cs typeface="Garamond" charset="0"/>
            </a:endParaRPr>
          </a:p>
          <a:p>
            <a:pPr>
              <a:lnSpc>
                <a:spcPct val="90000"/>
              </a:lnSpc>
              <a:defRPr/>
            </a:pPr>
            <a:r>
              <a:rPr lang="en-US" altLang="ja-JP" sz="2400" u="sng" dirty="0" smtClean="0">
                <a:latin typeface="Garamond" charset="0"/>
                <a:ea typeface="Garamond" charset="0"/>
                <a:cs typeface="Garamond" charset="0"/>
              </a:rPr>
              <a:t>Non-HIPAA Regulated Researchers</a:t>
            </a:r>
            <a:r>
              <a:rPr lang="en-US" altLang="ja-JP" sz="2400" dirty="0" smtClean="0">
                <a:latin typeface="Garamond" charset="0"/>
                <a:ea typeface="Garamond" charset="0"/>
                <a:cs typeface="Garamond" charset="0"/>
              </a:rPr>
              <a:t>:  Independent researchers, patients who initiate their own research, and citizen scientists who </a:t>
            </a:r>
            <a:r>
              <a:rPr lang="en-US" altLang="ja-JP" sz="2400" dirty="0">
                <a:latin typeface="Garamond" charset="0"/>
                <a:ea typeface="Garamond" charset="0"/>
                <a:cs typeface="Garamond" charset="0"/>
              </a:rPr>
              <a:t>do not meet the definition of a covered entity or a business associate </a:t>
            </a:r>
            <a:r>
              <a:rPr lang="en-US" altLang="ja-JP" sz="2400" dirty="0" smtClean="0">
                <a:latin typeface="Garamond" charset="0"/>
                <a:ea typeface="Garamond" charset="0"/>
                <a:cs typeface="Garamond" charset="0"/>
              </a:rPr>
              <a:t>are </a:t>
            </a:r>
            <a:r>
              <a:rPr lang="en-US" altLang="ja-JP" sz="2400" dirty="0">
                <a:latin typeface="Garamond" charset="0"/>
                <a:ea typeface="Garamond" charset="0"/>
                <a:cs typeface="Garamond" charset="0"/>
              </a:rPr>
              <a:t>not regulated by the HIPAA Privacy </a:t>
            </a:r>
            <a:r>
              <a:rPr lang="en-US" altLang="ja-JP" sz="2400" dirty="0" smtClean="0">
                <a:latin typeface="Garamond" charset="0"/>
                <a:ea typeface="Garamond" charset="0"/>
                <a:cs typeface="Garamond" charset="0"/>
              </a:rPr>
              <a:t>Rule. However</a:t>
            </a:r>
            <a:r>
              <a:rPr lang="en-US" altLang="ja-JP" sz="2400" dirty="0">
                <a:latin typeface="Garamond" charset="0"/>
                <a:ea typeface="Garamond" charset="0"/>
                <a:cs typeface="Garamond" charset="0"/>
              </a:rPr>
              <a:t>, HIPAA-like state laws may regulate </a:t>
            </a:r>
            <a:r>
              <a:rPr lang="en-US" altLang="ja-JP" sz="2400" dirty="0" smtClean="0">
                <a:latin typeface="Garamond" charset="0"/>
                <a:ea typeface="Garamond" charset="0"/>
                <a:cs typeface="Garamond" charset="0"/>
              </a:rPr>
              <a:t>these researchers. Always check state law.</a:t>
            </a:r>
          </a:p>
          <a:p>
            <a:pPr>
              <a:lnSpc>
                <a:spcPct val="90000"/>
              </a:lnSpc>
              <a:defRPr/>
            </a:pPr>
            <a:endParaRPr lang="en-US" altLang="ja-JP" sz="2400" i="1" dirty="0">
              <a:latin typeface="Garamond" charset="0"/>
              <a:ea typeface="Garamond" charset="0"/>
              <a:cs typeface="Garamond" charset="0"/>
            </a:endParaRPr>
          </a:p>
          <a:p>
            <a:pPr lvl="1">
              <a:lnSpc>
                <a:spcPct val="90000"/>
              </a:lnSpc>
              <a:defRPr/>
            </a:pPr>
            <a:r>
              <a:rPr lang="en-US" altLang="ja-JP" sz="2000" i="1" dirty="0" smtClean="0">
                <a:latin typeface="Garamond" charset="0"/>
                <a:ea typeface="Garamond" charset="0"/>
                <a:cs typeface="Garamond" charset="0"/>
              </a:rPr>
              <a:t>See</a:t>
            </a:r>
            <a:r>
              <a:rPr lang="en-US" altLang="ja-JP" sz="2000" i="1" dirty="0">
                <a:latin typeface="Garamond" charset="0"/>
                <a:ea typeface="Garamond" charset="0"/>
                <a:cs typeface="Garamond" charset="0"/>
              </a:rPr>
              <a:t>, </a:t>
            </a:r>
            <a:r>
              <a:rPr lang="en-US" altLang="ja-JP" sz="2000" i="1" dirty="0" smtClean="0">
                <a:latin typeface="Garamond" charset="0"/>
                <a:ea typeface="Garamond" charset="0"/>
                <a:cs typeface="Garamond" charset="0"/>
              </a:rPr>
              <a:t>e.g.,</a:t>
            </a:r>
            <a:r>
              <a:rPr lang="en-US" altLang="ja-JP" sz="2000" dirty="0" smtClean="0">
                <a:latin typeface="Garamond" charset="0"/>
                <a:ea typeface="Garamond" charset="0"/>
                <a:cs typeface="Garamond" charset="0"/>
              </a:rPr>
              <a:t> </a:t>
            </a:r>
            <a:r>
              <a:rPr lang="en-US" altLang="ja-JP" sz="2000" cap="small" dirty="0">
                <a:latin typeface="Garamond" charset="0"/>
                <a:ea typeface="Garamond" charset="0"/>
                <a:cs typeface="Garamond" charset="0"/>
                <a:hlinkClick r:id="rId3"/>
              </a:rPr>
              <a:t>Tex. Health &amp; Safety </a:t>
            </a:r>
            <a:r>
              <a:rPr lang="en-US" altLang="ja-JP" sz="2000" cap="small" dirty="0" smtClean="0">
                <a:latin typeface="Garamond" charset="0"/>
                <a:ea typeface="Garamond" charset="0"/>
                <a:cs typeface="Garamond" charset="0"/>
                <a:hlinkClick r:id="rId3"/>
              </a:rPr>
              <a:t>Code </a:t>
            </a:r>
            <a:r>
              <a:rPr lang="mr-IN" altLang="en-US" sz="2000" dirty="0" smtClean="0">
                <a:latin typeface="Garamond" charset="0"/>
                <a:ea typeface="Garamond" charset="0"/>
                <a:cs typeface="Garamond" charset="0"/>
                <a:hlinkClick r:id="rId3"/>
              </a:rPr>
              <a:t>§</a:t>
            </a:r>
            <a:r>
              <a:rPr lang="en-US" altLang="en-US" sz="2000" dirty="0">
                <a:latin typeface="Garamond" charset="0"/>
                <a:ea typeface="Garamond" charset="0"/>
                <a:cs typeface="Garamond" charset="0"/>
                <a:hlinkClick r:id="rId3"/>
              </a:rPr>
              <a:t> </a:t>
            </a:r>
            <a:r>
              <a:rPr lang="en-US" altLang="en-US" sz="2000" dirty="0" smtClean="0">
                <a:latin typeface="Garamond" charset="0"/>
                <a:ea typeface="Garamond" charset="0"/>
                <a:cs typeface="Garamond" charset="0"/>
                <a:hlinkClick r:id="rId3"/>
              </a:rPr>
              <a:t>181.001(b)(2)(A)</a:t>
            </a:r>
            <a:r>
              <a:rPr lang="en-US" altLang="ja-JP" sz="2000" dirty="0" smtClean="0">
                <a:latin typeface="Garamond" charset="0"/>
                <a:ea typeface="Garamond" charset="0"/>
                <a:cs typeface="Garamond" charset="0"/>
                <a:hlinkClick r:id="rId3"/>
              </a:rPr>
              <a:t> </a:t>
            </a:r>
            <a:r>
              <a:rPr lang="en-US" altLang="ja-JP" sz="2000" dirty="0" smtClean="0">
                <a:latin typeface="Garamond" charset="0"/>
                <a:ea typeface="Garamond" charset="0"/>
                <a:cs typeface="Garamond" charset="0"/>
              </a:rPr>
              <a:t>(defining a covered entity as “any person who: (A) for [almost any reason] engages </a:t>
            </a:r>
            <a:r>
              <a:rPr lang="mr-IN" altLang="ja-JP" sz="2000" dirty="0" smtClean="0">
                <a:latin typeface="Garamond" charset="0"/>
                <a:ea typeface="Garamond" charset="0"/>
                <a:cs typeface="Garamond" charset="0"/>
              </a:rPr>
              <a:t>…</a:t>
            </a:r>
            <a:r>
              <a:rPr lang="en-US" altLang="ja-JP" sz="2000" dirty="0" smtClean="0">
                <a:latin typeface="Garamond" charset="0"/>
                <a:ea typeface="Garamond" charset="0"/>
                <a:cs typeface="Garamond" charset="0"/>
              </a:rPr>
              <a:t> in </a:t>
            </a:r>
            <a:r>
              <a:rPr lang="en-US" altLang="ja-JP" sz="2000" dirty="0">
                <a:latin typeface="Garamond" charset="0"/>
                <a:ea typeface="Garamond" charset="0"/>
                <a:cs typeface="Garamond" charset="0"/>
              </a:rPr>
              <a:t>the practice of assembling, collecting, analyzing, using, evaluating, storing, or transmitting protected health information.  The term includes a </a:t>
            </a:r>
            <a:r>
              <a:rPr lang="en-US" altLang="ja-JP" sz="2000" dirty="0" smtClean="0">
                <a:latin typeface="Garamond" charset="0"/>
                <a:ea typeface="Garamond" charset="0"/>
                <a:cs typeface="Garamond" charset="0"/>
              </a:rPr>
              <a:t>. . . </a:t>
            </a:r>
            <a:r>
              <a:rPr lang="en-US" altLang="ja-JP" sz="2000" dirty="0" smtClean="0">
                <a:solidFill>
                  <a:srgbClr val="FF0000"/>
                </a:solidFill>
                <a:latin typeface="Garamond" charset="0"/>
                <a:ea typeface="Garamond" charset="0"/>
                <a:cs typeface="Garamond" charset="0"/>
              </a:rPr>
              <a:t>health researcher </a:t>
            </a:r>
            <a:r>
              <a:rPr lang="en-US" altLang="ja-JP" sz="2000" dirty="0" smtClean="0">
                <a:latin typeface="Garamond" charset="0"/>
                <a:ea typeface="Garamond" charset="0"/>
                <a:cs typeface="Garamond" charset="0"/>
              </a:rPr>
              <a:t>. . . [and] person </a:t>
            </a:r>
            <a:r>
              <a:rPr lang="en-US" altLang="ja-JP" sz="2000" dirty="0">
                <a:latin typeface="Garamond" charset="0"/>
                <a:ea typeface="Garamond" charset="0"/>
                <a:cs typeface="Garamond" charset="0"/>
              </a:rPr>
              <a:t>who maintains an Internet site</a:t>
            </a:r>
            <a:r>
              <a:rPr lang="en-US" altLang="ja-JP" sz="2000" dirty="0" smtClean="0">
                <a:latin typeface="Garamond" charset="0"/>
                <a:ea typeface="Garamond" charset="0"/>
                <a:cs typeface="Garamond" charset="0"/>
              </a:rPr>
              <a:t>; (B) </a:t>
            </a:r>
            <a:r>
              <a:rPr lang="en-US" altLang="ja-JP" sz="2000" dirty="0">
                <a:solidFill>
                  <a:srgbClr val="FF0000"/>
                </a:solidFill>
                <a:latin typeface="Garamond" charset="0"/>
                <a:ea typeface="Garamond" charset="0"/>
                <a:cs typeface="Garamond" charset="0"/>
              </a:rPr>
              <a:t>comes into possession of protected health information</a:t>
            </a:r>
            <a:r>
              <a:rPr lang="en-US" altLang="ja-JP" sz="2000" dirty="0" smtClean="0">
                <a:latin typeface="Garamond" charset="0"/>
                <a:ea typeface="Garamond" charset="0"/>
                <a:cs typeface="Garamond" charset="0"/>
              </a:rPr>
              <a:t>; [or] (C) </a:t>
            </a:r>
            <a:r>
              <a:rPr lang="en-US" altLang="ja-JP" sz="2000" dirty="0" smtClean="0">
                <a:solidFill>
                  <a:srgbClr val="FF0000"/>
                </a:solidFill>
                <a:latin typeface="Garamond" charset="0"/>
                <a:ea typeface="Garamond" charset="0"/>
                <a:cs typeface="Garamond" charset="0"/>
              </a:rPr>
              <a:t>obtains </a:t>
            </a:r>
            <a:r>
              <a:rPr lang="en-US" altLang="ja-JP" sz="2000" dirty="0">
                <a:solidFill>
                  <a:srgbClr val="FF0000"/>
                </a:solidFill>
                <a:latin typeface="Garamond" charset="0"/>
                <a:ea typeface="Garamond" charset="0"/>
                <a:cs typeface="Garamond" charset="0"/>
              </a:rPr>
              <a:t>or stores protected health </a:t>
            </a:r>
            <a:r>
              <a:rPr lang="en-US" altLang="ja-JP" sz="2000" dirty="0" smtClean="0">
                <a:solidFill>
                  <a:srgbClr val="FF0000"/>
                </a:solidFill>
                <a:latin typeface="Garamond" charset="0"/>
                <a:ea typeface="Garamond" charset="0"/>
                <a:cs typeface="Garamond" charset="0"/>
              </a:rPr>
              <a:t>information</a:t>
            </a:r>
            <a:r>
              <a:rPr lang="en-US" altLang="ja-JP" sz="2000" dirty="0" smtClean="0">
                <a:latin typeface="Garamond" charset="0"/>
                <a:ea typeface="Garamond" charset="0"/>
                <a:cs typeface="Garamond" charset="0"/>
              </a:rPr>
              <a:t> . . . ”).</a:t>
            </a:r>
            <a:endParaRPr lang="en-US" altLang="ja-JP" sz="2000" dirty="0">
              <a:latin typeface="Garamond" charset="0"/>
              <a:ea typeface="Garamond" charset="0"/>
              <a:cs typeface="Garamond" charset="0"/>
            </a:endParaRPr>
          </a:p>
          <a:p>
            <a:pPr>
              <a:lnSpc>
                <a:spcPct val="90000"/>
              </a:lnSpc>
              <a:defRPr/>
            </a:pPr>
            <a:endParaRPr lang="en-US" altLang="en-US" sz="2400" dirty="0">
              <a:latin typeface="Garamond" charset="0"/>
              <a:ea typeface="Garamond" charset="0"/>
              <a:cs typeface="Garamond" charset="0"/>
            </a:endParaRPr>
          </a:p>
        </p:txBody>
      </p:sp>
    </p:spTree>
    <p:extLst>
      <p:ext uri="{BB962C8B-B14F-4D97-AF65-F5344CB8AC3E}">
        <p14:creationId xmlns:p14="http://schemas.microsoft.com/office/powerpoint/2010/main" val="5463589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457200" y="277814"/>
            <a:ext cx="8229600" cy="742094"/>
          </a:xfrm>
        </p:spPr>
        <p:txBody>
          <a:bodyPr>
            <a:noAutofit/>
          </a:bodyPr>
          <a:lstStyle/>
          <a:p>
            <a:pPr>
              <a:defRPr/>
            </a:pPr>
            <a:r>
              <a:rPr lang="en-US" altLang="en-US" sz="3200" dirty="0" smtClean="0">
                <a:latin typeface="Garamond" charset="0"/>
                <a:ea typeface="Garamond" charset="0"/>
                <a:cs typeface="Garamond" charset="0"/>
              </a:rPr>
              <a:t>1.  Providers of Services</a:t>
            </a:r>
            <a:br>
              <a:rPr lang="en-US" altLang="en-US" sz="3200" dirty="0" smtClean="0">
                <a:latin typeface="Garamond" charset="0"/>
                <a:ea typeface="Garamond" charset="0"/>
                <a:cs typeface="Garamond" charset="0"/>
              </a:rPr>
            </a:br>
            <a:r>
              <a:rPr lang="en-US" altLang="en-US" sz="3200" dirty="0">
                <a:latin typeface="Garamond" charset="0"/>
                <a:ea typeface="Garamond" charset="0"/>
                <a:cs typeface="Garamond" charset="0"/>
              </a:rPr>
              <a:t>42 U.S.C. </a:t>
            </a:r>
            <a:r>
              <a:rPr lang="mr-IN" altLang="en-US" sz="3200" dirty="0">
                <a:latin typeface="Garamond" charset="0"/>
                <a:ea typeface="Garamond" charset="0"/>
                <a:cs typeface="Garamond" charset="0"/>
              </a:rPr>
              <a:t>§</a:t>
            </a:r>
            <a:r>
              <a:rPr lang="en-US" altLang="en-US" sz="3200" dirty="0">
                <a:latin typeface="Garamond" charset="0"/>
                <a:ea typeface="Garamond" charset="0"/>
                <a:cs typeface="Garamond" charset="0"/>
              </a:rPr>
              <a:t> </a:t>
            </a:r>
            <a:r>
              <a:rPr lang="en-US" altLang="en-US" sz="3200" dirty="0" smtClean="0">
                <a:latin typeface="Garamond" charset="0"/>
                <a:ea typeface="Garamond" charset="0"/>
                <a:cs typeface="Garamond" charset="0"/>
              </a:rPr>
              <a:t>1395x(u) </a:t>
            </a:r>
            <a:endParaRPr lang="en-US" altLang="en-US" sz="3200" dirty="0">
              <a:latin typeface="Garamond" charset="0"/>
              <a:ea typeface="Garamond" charset="0"/>
              <a:cs typeface="Garamond" charset="0"/>
            </a:endParaRPr>
          </a:p>
        </p:txBody>
      </p:sp>
      <p:sp>
        <p:nvSpPr>
          <p:cNvPr id="499715" name="Rectangle 3"/>
          <p:cNvSpPr>
            <a:spLocks noGrp="1" noChangeArrowheads="1"/>
          </p:cNvSpPr>
          <p:nvPr>
            <p:ph type="body" sz="half" idx="2"/>
          </p:nvPr>
        </p:nvSpPr>
        <p:spPr>
          <a:xfrm>
            <a:off x="685800" y="1600200"/>
            <a:ext cx="8001000" cy="5257800"/>
          </a:xfrm>
        </p:spPr>
        <p:txBody>
          <a:bodyPr>
            <a:normAutofit fontScale="47500" lnSpcReduction="20000"/>
          </a:bodyPr>
          <a:lstStyle/>
          <a:p>
            <a:pPr eaLnBrk="1" hangingPunct="1">
              <a:buFont typeface="Wingdings" pitchFamily="2" charset="2"/>
              <a:buChar char="Ø"/>
              <a:defRPr/>
            </a:pPr>
            <a:r>
              <a:rPr lang="en-US" sz="5500" dirty="0" smtClean="0">
                <a:latin typeface="Garamond" charset="0"/>
                <a:ea typeface="Garamond" charset="0"/>
                <a:cs typeface="Garamond" charset="0"/>
              </a:rPr>
              <a:t>Hospital</a:t>
            </a:r>
          </a:p>
          <a:p>
            <a:pPr eaLnBrk="1" hangingPunct="1">
              <a:buFont typeface="Wingdings" pitchFamily="2" charset="2"/>
              <a:buChar char="Ø"/>
              <a:defRPr/>
            </a:pPr>
            <a:endParaRPr lang="en-US" sz="5500" dirty="0" smtClean="0">
              <a:latin typeface="Garamond" charset="0"/>
              <a:ea typeface="Garamond" charset="0"/>
              <a:cs typeface="Garamond" charset="0"/>
            </a:endParaRPr>
          </a:p>
          <a:p>
            <a:pPr eaLnBrk="1" hangingPunct="1">
              <a:buFont typeface="Wingdings" pitchFamily="2" charset="2"/>
              <a:buChar char="Ø"/>
              <a:defRPr/>
            </a:pPr>
            <a:r>
              <a:rPr lang="en-US" sz="5500" dirty="0" smtClean="0">
                <a:latin typeface="Garamond" charset="0"/>
                <a:ea typeface="Garamond" charset="0"/>
                <a:cs typeface="Garamond" charset="0"/>
              </a:rPr>
              <a:t>Critical access hospital (</a:t>
            </a:r>
            <a:r>
              <a:rPr lang="en-US" altLang="ja-JP" sz="5500" dirty="0" smtClean="0">
                <a:latin typeface="Garamond" charset="0"/>
                <a:ea typeface="Garamond" charset="0"/>
                <a:cs typeface="Garamond" charset="0"/>
              </a:rPr>
              <a:t>CAH)</a:t>
            </a:r>
          </a:p>
          <a:p>
            <a:pPr eaLnBrk="1" hangingPunct="1">
              <a:buFont typeface="Wingdings" pitchFamily="2" charset="2"/>
              <a:buChar char="Ø"/>
              <a:defRPr/>
            </a:pPr>
            <a:endParaRPr lang="en-US" sz="5500" dirty="0" smtClean="0">
              <a:latin typeface="Garamond" charset="0"/>
              <a:ea typeface="Garamond" charset="0"/>
              <a:cs typeface="Garamond" charset="0"/>
            </a:endParaRPr>
          </a:p>
          <a:p>
            <a:pPr eaLnBrk="1" hangingPunct="1">
              <a:buFont typeface="Wingdings" pitchFamily="2" charset="2"/>
              <a:buChar char="Ø"/>
              <a:defRPr/>
            </a:pPr>
            <a:r>
              <a:rPr lang="en-US" sz="5500" dirty="0" smtClean="0">
                <a:latin typeface="Garamond" charset="0"/>
                <a:ea typeface="Garamond" charset="0"/>
                <a:cs typeface="Garamond" charset="0"/>
              </a:rPr>
              <a:t>Skilled nursing facility (</a:t>
            </a:r>
            <a:r>
              <a:rPr lang="en-US" altLang="ja-JP" sz="5500" dirty="0" smtClean="0">
                <a:latin typeface="Garamond" charset="0"/>
                <a:ea typeface="Garamond" charset="0"/>
                <a:cs typeface="Garamond" charset="0"/>
              </a:rPr>
              <a:t>SNF)</a:t>
            </a:r>
          </a:p>
          <a:p>
            <a:pPr eaLnBrk="1" hangingPunct="1">
              <a:buFont typeface="Wingdings" pitchFamily="2" charset="2"/>
              <a:buChar char="Ø"/>
              <a:defRPr/>
            </a:pPr>
            <a:endParaRPr lang="en-US" sz="5500" dirty="0" smtClean="0">
              <a:latin typeface="Garamond" charset="0"/>
              <a:ea typeface="Garamond" charset="0"/>
              <a:cs typeface="Garamond" charset="0"/>
            </a:endParaRPr>
          </a:p>
          <a:p>
            <a:pPr eaLnBrk="1" hangingPunct="1">
              <a:buFont typeface="Wingdings" pitchFamily="2" charset="2"/>
              <a:buChar char="Ø"/>
              <a:defRPr/>
            </a:pPr>
            <a:r>
              <a:rPr lang="en-US" sz="5500" dirty="0" smtClean="0">
                <a:latin typeface="Garamond" charset="0"/>
                <a:ea typeface="Garamond" charset="0"/>
                <a:cs typeface="Garamond" charset="0"/>
              </a:rPr>
              <a:t>Comprehensive outpatient rehabilitation facility (</a:t>
            </a:r>
            <a:r>
              <a:rPr lang="en-US" altLang="ja-JP" sz="5500" dirty="0" smtClean="0">
                <a:latin typeface="Garamond" charset="0"/>
                <a:ea typeface="Garamond" charset="0"/>
                <a:cs typeface="Garamond" charset="0"/>
              </a:rPr>
              <a:t>CORF)</a:t>
            </a:r>
          </a:p>
          <a:p>
            <a:pPr eaLnBrk="1" hangingPunct="1">
              <a:buFont typeface="Wingdings" pitchFamily="2" charset="2"/>
              <a:buChar char="Ø"/>
              <a:defRPr/>
            </a:pPr>
            <a:endParaRPr lang="en-US" sz="5500" dirty="0" smtClean="0">
              <a:latin typeface="Garamond" charset="0"/>
              <a:ea typeface="Garamond" charset="0"/>
              <a:cs typeface="Garamond" charset="0"/>
            </a:endParaRPr>
          </a:p>
          <a:p>
            <a:pPr eaLnBrk="1" hangingPunct="1">
              <a:buFont typeface="Wingdings" pitchFamily="2" charset="2"/>
              <a:buChar char="Ø"/>
              <a:defRPr/>
            </a:pPr>
            <a:r>
              <a:rPr lang="en-US" sz="5500" dirty="0" smtClean="0">
                <a:latin typeface="Garamond" charset="0"/>
                <a:ea typeface="Garamond" charset="0"/>
                <a:cs typeface="Garamond" charset="0"/>
              </a:rPr>
              <a:t>Home health agency (</a:t>
            </a:r>
            <a:r>
              <a:rPr lang="en-US" altLang="ja-JP" sz="5500" dirty="0" smtClean="0">
                <a:latin typeface="Garamond" charset="0"/>
                <a:ea typeface="Garamond" charset="0"/>
                <a:cs typeface="Garamond" charset="0"/>
              </a:rPr>
              <a:t>HHA)</a:t>
            </a:r>
          </a:p>
          <a:p>
            <a:pPr eaLnBrk="1" hangingPunct="1">
              <a:buFont typeface="Wingdings" pitchFamily="2" charset="2"/>
              <a:buChar char="Ø"/>
              <a:defRPr/>
            </a:pPr>
            <a:endParaRPr lang="en-US" sz="5500" dirty="0" smtClean="0">
              <a:latin typeface="Garamond" charset="0"/>
              <a:ea typeface="Garamond" charset="0"/>
              <a:cs typeface="Garamond" charset="0"/>
            </a:endParaRPr>
          </a:p>
          <a:p>
            <a:pPr eaLnBrk="1" hangingPunct="1">
              <a:buFont typeface="Wingdings" pitchFamily="2" charset="2"/>
              <a:buChar char="Ø"/>
              <a:defRPr/>
            </a:pPr>
            <a:r>
              <a:rPr lang="en-US" sz="5500" dirty="0" smtClean="0">
                <a:latin typeface="Garamond" charset="0"/>
                <a:ea typeface="Garamond" charset="0"/>
                <a:cs typeface="Garamond" charset="0"/>
              </a:rPr>
              <a:t>Hospice program</a:t>
            </a:r>
          </a:p>
          <a:p>
            <a:pPr eaLnBrk="1" hangingPunct="1">
              <a:buFont typeface="Wingdings" pitchFamily="2" charset="2"/>
              <a:buChar char="Ø"/>
              <a:defRPr/>
            </a:pPr>
            <a:endParaRPr lang="en-US" sz="2800" dirty="0" smtClean="0"/>
          </a:p>
          <a:p>
            <a:pPr eaLnBrk="1" hangingPunct="1">
              <a:buFont typeface="Wingdings" pitchFamily="2" charset="2"/>
              <a:buNone/>
              <a:defRPr/>
            </a:pPr>
            <a:r>
              <a:rPr lang="en-US" sz="2800" dirty="0" smtClean="0"/>
              <a:t>	</a:t>
            </a:r>
          </a:p>
        </p:txBody>
      </p:sp>
    </p:spTree>
    <p:extLst>
      <p:ext uri="{BB962C8B-B14F-4D97-AF65-F5344CB8AC3E}">
        <p14:creationId xmlns:p14="http://schemas.microsoft.com/office/powerpoint/2010/main" val="112348662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457200" y="277814"/>
            <a:ext cx="8229600" cy="777264"/>
          </a:xfrm>
        </p:spPr>
        <p:txBody>
          <a:bodyPr>
            <a:noAutofit/>
          </a:bodyPr>
          <a:lstStyle/>
          <a:p>
            <a:pPr>
              <a:defRPr/>
            </a:pPr>
            <a:r>
              <a:rPr lang="en-US" altLang="en-US" sz="3200" dirty="0" smtClean="0">
                <a:latin typeface="Garamond" charset="0"/>
                <a:ea typeface="Garamond" charset="0"/>
                <a:cs typeface="Garamond" charset="0"/>
              </a:rPr>
              <a:t>2.  Providers of Medical or Health Services</a:t>
            </a:r>
            <a:br>
              <a:rPr lang="en-US" altLang="en-US" sz="3200" dirty="0" smtClean="0">
                <a:latin typeface="Garamond" charset="0"/>
                <a:ea typeface="Garamond" charset="0"/>
                <a:cs typeface="Garamond" charset="0"/>
              </a:rPr>
            </a:br>
            <a:r>
              <a:rPr lang="en-US" altLang="en-US" sz="3200" dirty="0" smtClean="0">
                <a:latin typeface="Garamond" charset="0"/>
                <a:ea typeface="Garamond" charset="0"/>
                <a:cs typeface="Garamond" charset="0"/>
              </a:rPr>
              <a:t>42 </a:t>
            </a:r>
            <a:r>
              <a:rPr lang="en-US" altLang="en-US" sz="3200" dirty="0">
                <a:latin typeface="Garamond" charset="0"/>
                <a:ea typeface="Garamond" charset="0"/>
                <a:cs typeface="Garamond" charset="0"/>
              </a:rPr>
              <a:t>U.S.C. </a:t>
            </a:r>
            <a:r>
              <a:rPr lang="mr-IN" altLang="en-US" sz="3200" dirty="0">
                <a:latin typeface="Garamond" charset="0"/>
                <a:ea typeface="Garamond" charset="0"/>
                <a:cs typeface="Garamond" charset="0"/>
              </a:rPr>
              <a:t>§</a:t>
            </a:r>
            <a:r>
              <a:rPr lang="en-US" altLang="en-US" sz="3200" dirty="0">
                <a:latin typeface="Garamond" charset="0"/>
                <a:ea typeface="Garamond" charset="0"/>
                <a:cs typeface="Garamond" charset="0"/>
              </a:rPr>
              <a:t> </a:t>
            </a:r>
            <a:r>
              <a:rPr lang="en-US" altLang="en-US" sz="3200" dirty="0" smtClean="0">
                <a:latin typeface="Garamond" charset="0"/>
                <a:ea typeface="Garamond" charset="0"/>
                <a:cs typeface="Garamond" charset="0"/>
              </a:rPr>
              <a:t>1395x(s</a:t>
            </a:r>
            <a:r>
              <a:rPr lang="en-US" altLang="en-US" sz="3200" dirty="0">
                <a:latin typeface="Garamond" charset="0"/>
                <a:ea typeface="Garamond" charset="0"/>
                <a:cs typeface="Garamond" charset="0"/>
              </a:rPr>
              <a:t>) </a:t>
            </a:r>
          </a:p>
        </p:txBody>
      </p:sp>
      <p:sp>
        <p:nvSpPr>
          <p:cNvPr id="500739" name="Rectangle 3"/>
          <p:cNvSpPr>
            <a:spLocks noGrp="1" noChangeArrowheads="1"/>
          </p:cNvSpPr>
          <p:nvPr>
            <p:ph type="body" sz="half" idx="2"/>
          </p:nvPr>
        </p:nvSpPr>
        <p:spPr>
          <a:xfrm>
            <a:off x="381000" y="1524000"/>
            <a:ext cx="8165123" cy="4832350"/>
          </a:xfrm>
        </p:spPr>
        <p:txBody>
          <a:bodyPr>
            <a:normAutofit/>
          </a:bodyPr>
          <a:lstStyle/>
          <a:p>
            <a:pPr eaLnBrk="1" hangingPunct="1">
              <a:defRPr/>
            </a:pPr>
            <a:r>
              <a:rPr lang="en-US" altLang="en-US" sz="2800" dirty="0">
                <a:latin typeface="Garamond" charset="0"/>
                <a:ea typeface="Garamond" charset="0"/>
                <a:cs typeface="Garamond" charset="0"/>
              </a:rPr>
              <a:t>Physician’s services</a:t>
            </a:r>
          </a:p>
          <a:p>
            <a:pPr eaLnBrk="1" hangingPunct="1">
              <a:defRPr/>
            </a:pPr>
            <a:r>
              <a:rPr lang="en-US" altLang="en-US" sz="2800" dirty="0">
                <a:latin typeface="Garamond" charset="0"/>
                <a:ea typeface="Garamond" charset="0"/>
                <a:cs typeface="Garamond" charset="0"/>
              </a:rPr>
              <a:t>Certified nurse-midwife services</a:t>
            </a:r>
          </a:p>
          <a:p>
            <a:pPr eaLnBrk="1" hangingPunct="1">
              <a:defRPr/>
            </a:pPr>
            <a:r>
              <a:rPr lang="en-US" altLang="en-US" sz="2800" dirty="0">
                <a:latin typeface="Garamond" charset="0"/>
                <a:ea typeface="Garamond" charset="0"/>
                <a:cs typeface="Garamond" charset="0"/>
              </a:rPr>
              <a:t>Psychologist services</a:t>
            </a:r>
          </a:p>
          <a:p>
            <a:pPr eaLnBrk="1" hangingPunct="1">
              <a:defRPr/>
            </a:pPr>
            <a:r>
              <a:rPr lang="en-US" altLang="en-US" sz="2800" dirty="0">
                <a:latin typeface="Garamond" charset="0"/>
                <a:ea typeface="Garamond" charset="0"/>
                <a:cs typeface="Garamond" charset="0"/>
              </a:rPr>
              <a:t>Clinical social worker services	</a:t>
            </a:r>
          </a:p>
          <a:p>
            <a:pPr eaLnBrk="1" hangingPunct="1">
              <a:defRPr/>
            </a:pPr>
            <a:r>
              <a:rPr lang="en-US" altLang="en-US" sz="2800" dirty="0">
                <a:latin typeface="Garamond" charset="0"/>
                <a:ea typeface="Garamond" charset="0"/>
                <a:cs typeface="Garamond" charset="0"/>
              </a:rPr>
              <a:t>Durable medical equipment</a:t>
            </a:r>
          </a:p>
          <a:p>
            <a:pPr eaLnBrk="1" hangingPunct="1">
              <a:defRPr/>
            </a:pPr>
            <a:r>
              <a:rPr lang="en-US" altLang="en-US" sz="2800" dirty="0">
                <a:latin typeface="Garamond" charset="0"/>
                <a:ea typeface="Garamond" charset="0"/>
                <a:cs typeface="Garamond" charset="0"/>
              </a:rPr>
              <a:t>Ambulance services</a:t>
            </a:r>
          </a:p>
          <a:p>
            <a:pPr eaLnBrk="1" hangingPunct="1">
              <a:defRPr/>
            </a:pPr>
            <a:r>
              <a:rPr lang="en-US" altLang="en-US" sz="2800" dirty="0">
                <a:latin typeface="Garamond" charset="0"/>
                <a:ea typeface="Garamond" charset="0"/>
                <a:cs typeface="Garamond" charset="0"/>
              </a:rPr>
              <a:t>Prosthetic devices</a:t>
            </a:r>
          </a:p>
          <a:p>
            <a:pPr eaLnBrk="1" hangingPunct="1">
              <a:defRPr/>
            </a:pPr>
            <a:r>
              <a:rPr lang="en-US" altLang="en-US" sz="2800" dirty="0">
                <a:latin typeface="Garamond" charset="0"/>
                <a:ea typeface="Garamond" charset="0"/>
                <a:cs typeface="Garamond" charset="0"/>
              </a:rPr>
              <a:t>Certified registered nurse </a:t>
            </a:r>
            <a:r>
              <a:rPr lang="en-US" altLang="en-US" sz="2800" dirty="0" smtClean="0">
                <a:latin typeface="Garamond" charset="0"/>
                <a:ea typeface="Garamond" charset="0"/>
                <a:cs typeface="Garamond" charset="0"/>
              </a:rPr>
              <a:t>anesthetist </a:t>
            </a:r>
            <a:r>
              <a:rPr lang="en-US" altLang="ja-JP" sz="2800" dirty="0" smtClean="0">
                <a:latin typeface="Garamond" charset="0"/>
                <a:ea typeface="Garamond" charset="0"/>
                <a:cs typeface="Garamond" charset="0"/>
              </a:rPr>
              <a:t>services</a:t>
            </a:r>
            <a:endParaRPr lang="en-US" altLang="ja-JP" sz="2800" dirty="0">
              <a:latin typeface="Garamond" charset="0"/>
              <a:ea typeface="Garamond" charset="0"/>
              <a:cs typeface="Garamond" charset="0"/>
            </a:endParaRPr>
          </a:p>
          <a:p>
            <a:pPr eaLnBrk="1" hangingPunct="1">
              <a:defRPr/>
            </a:pPr>
            <a:r>
              <a:rPr lang="en-US" altLang="en-US" sz="2800" dirty="0">
                <a:latin typeface="Garamond" charset="0"/>
                <a:ea typeface="Garamond" charset="0"/>
                <a:cs typeface="Garamond" charset="0"/>
              </a:rPr>
              <a:t>Etc</a:t>
            </a:r>
            <a:r>
              <a:rPr lang="en-US" altLang="en-US" sz="2800" dirty="0" smtClean="0">
                <a:latin typeface="Garamond" charset="0"/>
                <a:ea typeface="Garamond" charset="0"/>
                <a:cs typeface="Garamond" charset="0"/>
              </a:rPr>
              <a:t>.</a:t>
            </a:r>
            <a:endParaRPr lang="en-US" altLang="en-US" sz="2800" dirty="0">
              <a:latin typeface="Garamond" charset="0"/>
              <a:ea typeface="Garamond" charset="0"/>
              <a:cs typeface="Garamond" charset="0"/>
            </a:endParaRPr>
          </a:p>
        </p:txBody>
      </p:sp>
    </p:spTree>
    <p:extLst>
      <p:ext uri="{BB962C8B-B14F-4D97-AF65-F5344CB8AC3E}">
        <p14:creationId xmlns:p14="http://schemas.microsoft.com/office/powerpoint/2010/main" val="696196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0" y="545122"/>
            <a:ext cx="9144000" cy="703385"/>
          </a:xfrm>
        </p:spPr>
        <p:txBody>
          <a:bodyPr>
            <a:noAutofit/>
          </a:bodyPr>
          <a:lstStyle/>
          <a:p>
            <a:pPr>
              <a:defRPr/>
            </a:pPr>
            <a:r>
              <a:rPr lang="en-US" altLang="ja-JP" sz="3200" dirty="0" smtClean="0">
                <a:latin typeface="Garamond" charset="0"/>
                <a:ea typeface="Garamond" charset="0"/>
                <a:cs typeface="Garamond" charset="0"/>
              </a:rPr>
              <a:t>3.  Any </a:t>
            </a:r>
            <a:r>
              <a:rPr lang="en-US" altLang="ja-JP" sz="3200" dirty="0">
                <a:latin typeface="Garamond" charset="0"/>
                <a:ea typeface="Garamond" charset="0"/>
                <a:cs typeface="Garamond" charset="0"/>
              </a:rPr>
              <a:t>other person or </a:t>
            </a:r>
            <a:r>
              <a:rPr lang="en-US" altLang="ja-JP" sz="3200" dirty="0" smtClean="0">
                <a:latin typeface="Garamond" charset="0"/>
                <a:ea typeface="Garamond" charset="0"/>
                <a:cs typeface="Garamond" charset="0"/>
              </a:rPr>
              <a:t>organization . . .  </a:t>
            </a:r>
            <a:br>
              <a:rPr lang="en-US" altLang="ja-JP" sz="3200" dirty="0" smtClean="0">
                <a:latin typeface="Garamond" charset="0"/>
                <a:ea typeface="Garamond" charset="0"/>
                <a:cs typeface="Garamond" charset="0"/>
              </a:rPr>
            </a:br>
            <a:r>
              <a:rPr lang="en-US" altLang="ja-JP" sz="3200" dirty="0" smtClean="0">
                <a:latin typeface="Garamond" charset="0"/>
                <a:ea typeface="Garamond" charset="0"/>
                <a:cs typeface="Garamond" charset="0"/>
              </a:rPr>
              <a:t>45 C.F.R. </a:t>
            </a:r>
            <a:r>
              <a:rPr lang="mr-IN" altLang="en-US" sz="3200" dirty="0" smtClean="0">
                <a:latin typeface="Garamond" charset="0"/>
                <a:ea typeface="Garamond" charset="0"/>
                <a:cs typeface="Garamond" charset="0"/>
              </a:rPr>
              <a:t>§</a:t>
            </a:r>
            <a:r>
              <a:rPr lang="en-US" altLang="en-US" sz="3200" dirty="0" smtClean="0">
                <a:latin typeface="Garamond" charset="0"/>
                <a:ea typeface="Garamond" charset="0"/>
                <a:cs typeface="Garamond" charset="0"/>
              </a:rPr>
              <a:t> </a:t>
            </a:r>
            <a:r>
              <a:rPr lang="en-US" altLang="ja-JP" sz="3200" dirty="0" smtClean="0">
                <a:latin typeface="Garamond" charset="0"/>
                <a:ea typeface="Garamond" charset="0"/>
                <a:cs typeface="Garamond" charset="0"/>
              </a:rPr>
              <a:t>160.103</a:t>
            </a:r>
            <a:r>
              <a:rPr lang="en-US" altLang="ja-JP" sz="3200" dirty="0">
                <a:latin typeface="Garamond" charset="0"/>
                <a:ea typeface="Garamond" charset="0"/>
                <a:cs typeface="Garamond" charset="0"/>
              </a:rPr>
              <a:t/>
            </a:r>
            <a:br>
              <a:rPr lang="en-US" altLang="ja-JP" sz="3200" dirty="0">
                <a:latin typeface="Garamond" charset="0"/>
                <a:ea typeface="Garamond" charset="0"/>
                <a:cs typeface="Garamond" charset="0"/>
              </a:rPr>
            </a:br>
            <a:endParaRPr lang="en-US" altLang="en-US" sz="3200" dirty="0">
              <a:latin typeface="Garamond" charset="0"/>
              <a:ea typeface="Garamond" charset="0"/>
              <a:cs typeface="Garamond" charset="0"/>
            </a:endParaRPr>
          </a:p>
        </p:txBody>
      </p:sp>
      <p:sp>
        <p:nvSpPr>
          <p:cNvPr id="501763" name="Rectangle 3"/>
          <p:cNvSpPr>
            <a:spLocks noGrp="1" noChangeArrowheads="1"/>
          </p:cNvSpPr>
          <p:nvPr>
            <p:ph type="body" idx="1"/>
          </p:nvPr>
        </p:nvSpPr>
        <p:spPr/>
        <p:txBody>
          <a:bodyPr>
            <a:normAutofit/>
          </a:bodyPr>
          <a:lstStyle/>
          <a:p>
            <a:pPr eaLnBrk="1" hangingPunct="1">
              <a:defRPr/>
            </a:pPr>
            <a:r>
              <a:rPr lang="en-US" altLang="en-US" sz="2400" u="sng" dirty="0">
                <a:latin typeface="Garamond" charset="0"/>
                <a:ea typeface="Garamond" charset="0"/>
                <a:cs typeface="Garamond" charset="0"/>
              </a:rPr>
              <a:t>Health care</a:t>
            </a:r>
            <a:r>
              <a:rPr lang="en-US" altLang="en-US" sz="2400" dirty="0">
                <a:latin typeface="Garamond" charset="0"/>
                <a:ea typeface="Garamond" charset="0"/>
                <a:cs typeface="Garamond" charset="0"/>
              </a:rPr>
              <a:t> means care, services, or supplies related to the health of an individual.  Health care includes, but is not limited to … :</a:t>
            </a:r>
          </a:p>
          <a:p>
            <a:pPr eaLnBrk="1" hangingPunct="1">
              <a:defRPr/>
            </a:pPr>
            <a:endParaRPr lang="en-US" altLang="en-US" sz="2400" dirty="0">
              <a:latin typeface="Garamond" charset="0"/>
              <a:ea typeface="Garamond" charset="0"/>
              <a:cs typeface="Garamond" charset="0"/>
            </a:endParaRPr>
          </a:p>
          <a:p>
            <a:pPr lvl="1" eaLnBrk="1" hangingPunct="1">
              <a:defRPr/>
            </a:pPr>
            <a:r>
              <a:rPr lang="en-US" altLang="en-US" sz="2400" dirty="0">
                <a:latin typeface="Garamond" charset="0"/>
                <a:ea typeface="Garamond" charset="0"/>
                <a:cs typeface="Garamond" charset="0"/>
              </a:rPr>
              <a:t>Preventive, diagnostic, therapeutic, rehabilitative, maintenance, or palliative care, and counseling, service, assessment or procedure with respect to the physical or mental condition, or functional status, of an individual or that affects the structure or function of the body;</a:t>
            </a:r>
          </a:p>
          <a:p>
            <a:pPr lvl="1" eaLnBrk="1" hangingPunct="1">
              <a:defRPr/>
            </a:pPr>
            <a:endParaRPr lang="en-US" altLang="en-US" sz="2400" dirty="0">
              <a:latin typeface="Garamond" charset="0"/>
              <a:ea typeface="Garamond" charset="0"/>
              <a:cs typeface="Garamond" charset="0"/>
            </a:endParaRPr>
          </a:p>
          <a:p>
            <a:pPr lvl="1" eaLnBrk="1" hangingPunct="1">
              <a:defRPr/>
            </a:pPr>
            <a:r>
              <a:rPr lang="en-US" altLang="en-US" sz="2400" dirty="0">
                <a:latin typeface="Garamond" charset="0"/>
                <a:ea typeface="Garamond" charset="0"/>
                <a:cs typeface="Garamond" charset="0"/>
              </a:rPr>
              <a:t>Sale or dispensing of a drug, device, equipment, or other item pursuant to a prescription.  </a:t>
            </a:r>
          </a:p>
          <a:p>
            <a:pPr lvl="1" eaLnBrk="1" hangingPunct="1">
              <a:defRPr/>
            </a:pPr>
            <a:endParaRPr lang="en-US" altLang="en-US" sz="2400" dirty="0"/>
          </a:p>
        </p:txBody>
      </p:sp>
    </p:spTree>
    <p:extLst>
      <p:ext uri="{BB962C8B-B14F-4D97-AF65-F5344CB8AC3E}">
        <p14:creationId xmlns:p14="http://schemas.microsoft.com/office/powerpoint/2010/main" val="10248439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457200" y="277813"/>
            <a:ext cx="8229600" cy="759679"/>
          </a:xfrm>
        </p:spPr>
        <p:txBody>
          <a:bodyPr>
            <a:noAutofit/>
          </a:bodyPr>
          <a:lstStyle/>
          <a:p>
            <a:pPr>
              <a:defRPr/>
            </a:pPr>
            <a:r>
              <a:rPr lang="en-US" altLang="en-US" sz="3200" dirty="0">
                <a:latin typeface="Garamond" charset="0"/>
                <a:ea typeface="Garamond" charset="0"/>
                <a:cs typeface="Garamond" charset="0"/>
              </a:rPr>
              <a:t>Standard </a:t>
            </a:r>
            <a:r>
              <a:rPr lang="en-US" altLang="en-US" sz="3200" dirty="0" smtClean="0">
                <a:latin typeface="Garamond" charset="0"/>
                <a:ea typeface="Garamond" charset="0"/>
                <a:cs typeface="Garamond" charset="0"/>
              </a:rPr>
              <a:t>Transactions</a:t>
            </a:r>
            <a:br>
              <a:rPr lang="en-US" altLang="en-US" sz="3200" dirty="0" smtClean="0">
                <a:latin typeface="Garamond" charset="0"/>
                <a:ea typeface="Garamond" charset="0"/>
                <a:cs typeface="Garamond" charset="0"/>
              </a:rPr>
            </a:br>
            <a:r>
              <a:rPr lang="en-US" altLang="en-US" sz="3200" dirty="0" smtClean="0">
                <a:latin typeface="Garamond" charset="0"/>
                <a:ea typeface="Garamond" charset="0"/>
                <a:cs typeface="Garamond" charset="0"/>
              </a:rPr>
              <a:t>45 C.F.R. </a:t>
            </a:r>
            <a:r>
              <a:rPr lang="mr-IN" altLang="en-US" sz="3200" dirty="0" smtClean="0">
                <a:latin typeface="Garamond" charset="0"/>
                <a:ea typeface="Garamond" charset="0"/>
                <a:cs typeface="Garamond" charset="0"/>
              </a:rPr>
              <a:t>§</a:t>
            </a:r>
            <a:r>
              <a:rPr lang="en-US" altLang="en-US" sz="3200" dirty="0">
                <a:latin typeface="Garamond" charset="0"/>
                <a:ea typeface="Garamond" charset="0"/>
                <a:cs typeface="Garamond" charset="0"/>
              </a:rPr>
              <a:t> </a:t>
            </a:r>
            <a:r>
              <a:rPr lang="en-US" altLang="en-US" sz="3200" dirty="0" smtClean="0">
                <a:latin typeface="Garamond" charset="0"/>
                <a:ea typeface="Garamond" charset="0"/>
                <a:cs typeface="Garamond" charset="0"/>
              </a:rPr>
              <a:t>160.103</a:t>
            </a:r>
            <a:endParaRPr lang="en-US" altLang="en-US" sz="3200" dirty="0">
              <a:latin typeface="Garamond" charset="0"/>
              <a:ea typeface="Garamond" charset="0"/>
              <a:cs typeface="Garamond" charset="0"/>
            </a:endParaRPr>
          </a:p>
        </p:txBody>
      </p:sp>
      <p:sp>
        <p:nvSpPr>
          <p:cNvPr id="510979" name="Rectangle 3"/>
          <p:cNvSpPr>
            <a:spLocks noGrp="1" noChangeArrowheads="1"/>
          </p:cNvSpPr>
          <p:nvPr>
            <p:ph type="body" sz="half" idx="3"/>
          </p:nvPr>
        </p:nvSpPr>
        <p:spPr>
          <a:xfrm>
            <a:off x="685800" y="1863969"/>
            <a:ext cx="7807569" cy="4220308"/>
          </a:xfrm>
        </p:spPr>
        <p:txBody>
          <a:bodyPr>
            <a:normAutofit/>
          </a:bodyPr>
          <a:lstStyle/>
          <a:p>
            <a:pPr eaLnBrk="1" hangingPunct="1">
              <a:lnSpc>
                <a:spcPct val="80000"/>
              </a:lnSpc>
              <a:defRPr/>
            </a:pPr>
            <a:r>
              <a:rPr lang="en-US" altLang="en-US" sz="2400" dirty="0">
                <a:latin typeface="Garamond" charset="0"/>
                <a:ea typeface="Garamond" charset="0"/>
                <a:cs typeface="Garamond" charset="0"/>
              </a:rPr>
              <a:t>Health claims or equivalent encounter information</a:t>
            </a:r>
          </a:p>
          <a:p>
            <a:pPr eaLnBrk="1" hangingPunct="1">
              <a:lnSpc>
                <a:spcPct val="80000"/>
              </a:lnSpc>
              <a:defRPr/>
            </a:pPr>
            <a:r>
              <a:rPr lang="en-US" altLang="en-US" sz="2400" dirty="0">
                <a:latin typeface="Garamond" charset="0"/>
                <a:ea typeface="Garamond" charset="0"/>
                <a:cs typeface="Garamond" charset="0"/>
              </a:rPr>
              <a:t>Health care payment and remittance advice</a:t>
            </a:r>
          </a:p>
          <a:p>
            <a:pPr eaLnBrk="1" hangingPunct="1">
              <a:lnSpc>
                <a:spcPct val="80000"/>
              </a:lnSpc>
              <a:defRPr/>
            </a:pPr>
            <a:r>
              <a:rPr lang="en-US" altLang="en-US" sz="2400" dirty="0">
                <a:latin typeface="Garamond" charset="0"/>
                <a:ea typeface="Garamond" charset="0"/>
                <a:cs typeface="Garamond" charset="0"/>
              </a:rPr>
              <a:t>Health care claim status</a:t>
            </a:r>
          </a:p>
          <a:p>
            <a:pPr eaLnBrk="1" hangingPunct="1">
              <a:lnSpc>
                <a:spcPct val="80000"/>
              </a:lnSpc>
              <a:defRPr/>
            </a:pPr>
            <a:r>
              <a:rPr lang="en-US" altLang="en-US" sz="2400" dirty="0">
                <a:latin typeface="Garamond" charset="0"/>
                <a:ea typeface="Garamond" charset="0"/>
                <a:cs typeface="Garamond" charset="0"/>
              </a:rPr>
              <a:t>Enrollment and disenrollment in a health plan</a:t>
            </a:r>
          </a:p>
          <a:p>
            <a:pPr eaLnBrk="1" hangingPunct="1">
              <a:lnSpc>
                <a:spcPct val="80000"/>
              </a:lnSpc>
              <a:defRPr/>
            </a:pPr>
            <a:r>
              <a:rPr lang="en-US" altLang="en-US" sz="2400" dirty="0">
                <a:latin typeface="Garamond" charset="0"/>
                <a:ea typeface="Garamond" charset="0"/>
                <a:cs typeface="Garamond" charset="0"/>
              </a:rPr>
              <a:t>Eligibility for a health plan</a:t>
            </a:r>
          </a:p>
          <a:p>
            <a:pPr eaLnBrk="1" hangingPunct="1">
              <a:lnSpc>
                <a:spcPct val="80000"/>
              </a:lnSpc>
              <a:defRPr/>
            </a:pPr>
            <a:r>
              <a:rPr lang="en-US" altLang="en-US" sz="2400" dirty="0">
                <a:latin typeface="Garamond" charset="0"/>
                <a:ea typeface="Garamond" charset="0"/>
                <a:cs typeface="Garamond" charset="0"/>
              </a:rPr>
              <a:t>Health plan premium payments</a:t>
            </a:r>
          </a:p>
          <a:p>
            <a:pPr eaLnBrk="1" hangingPunct="1">
              <a:lnSpc>
                <a:spcPct val="80000"/>
              </a:lnSpc>
              <a:defRPr/>
            </a:pPr>
            <a:r>
              <a:rPr lang="en-US" altLang="en-US" sz="2400" dirty="0">
                <a:latin typeface="Garamond" charset="0"/>
                <a:ea typeface="Garamond" charset="0"/>
                <a:cs typeface="Garamond" charset="0"/>
              </a:rPr>
              <a:t>Referral certification and authorization</a:t>
            </a:r>
          </a:p>
          <a:p>
            <a:pPr eaLnBrk="1" hangingPunct="1">
              <a:lnSpc>
                <a:spcPct val="80000"/>
              </a:lnSpc>
              <a:defRPr/>
            </a:pPr>
            <a:r>
              <a:rPr lang="en-US" altLang="en-US" sz="2400" dirty="0">
                <a:latin typeface="Garamond" charset="0"/>
                <a:ea typeface="Garamond" charset="0"/>
                <a:cs typeface="Garamond" charset="0"/>
              </a:rPr>
              <a:t>First report of injury</a:t>
            </a:r>
          </a:p>
          <a:p>
            <a:pPr eaLnBrk="1" hangingPunct="1">
              <a:lnSpc>
                <a:spcPct val="80000"/>
              </a:lnSpc>
              <a:defRPr/>
            </a:pPr>
            <a:r>
              <a:rPr lang="en-US" altLang="en-US" sz="2400" dirty="0">
                <a:latin typeface="Garamond" charset="0"/>
                <a:ea typeface="Garamond" charset="0"/>
                <a:cs typeface="Garamond" charset="0"/>
              </a:rPr>
              <a:t>Health claims attachments</a:t>
            </a:r>
          </a:p>
          <a:p>
            <a:pPr eaLnBrk="1" hangingPunct="1">
              <a:lnSpc>
                <a:spcPct val="80000"/>
              </a:lnSpc>
              <a:defRPr/>
            </a:pPr>
            <a:r>
              <a:rPr lang="en-US" altLang="en-US" sz="2400" dirty="0">
                <a:latin typeface="Garamond" charset="0"/>
                <a:ea typeface="Garamond" charset="0"/>
                <a:cs typeface="Garamond" charset="0"/>
              </a:rPr>
              <a:t>Other transactions that the Secretary of HHS may prescribe by </a:t>
            </a:r>
            <a:r>
              <a:rPr lang="en-US" altLang="en-US" sz="2400" dirty="0" smtClean="0">
                <a:latin typeface="Garamond" charset="0"/>
                <a:ea typeface="Garamond" charset="0"/>
                <a:cs typeface="Garamond" charset="0"/>
              </a:rPr>
              <a:t>regulations</a:t>
            </a:r>
            <a:endParaRPr lang="en-US" altLang="en-US" sz="2400" dirty="0">
              <a:latin typeface="Garamond" charset="0"/>
              <a:ea typeface="Garamond" charset="0"/>
              <a:cs typeface="Garamond" charset="0"/>
            </a:endParaRPr>
          </a:p>
        </p:txBody>
      </p:sp>
    </p:spTree>
    <p:extLst>
      <p:ext uri="{BB962C8B-B14F-4D97-AF65-F5344CB8AC3E}">
        <p14:creationId xmlns:p14="http://schemas.microsoft.com/office/powerpoint/2010/main" val="4070592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457200" y="277813"/>
            <a:ext cx="8229600" cy="742095"/>
          </a:xfrm>
        </p:spPr>
        <p:txBody>
          <a:bodyPr>
            <a:noAutofit/>
          </a:bodyPr>
          <a:lstStyle/>
          <a:p>
            <a:pPr>
              <a:defRPr/>
            </a:pPr>
            <a:r>
              <a:rPr lang="en-US" altLang="en-US" sz="3200" dirty="0" smtClean="0">
                <a:latin typeface="Garamond" charset="0"/>
                <a:ea typeface="Garamond" charset="0"/>
                <a:cs typeface="Garamond" charset="0"/>
              </a:rPr>
              <a:t>HIPAA Covered Entities</a:t>
            </a:r>
            <a:br>
              <a:rPr lang="en-US" altLang="en-US" sz="3200" dirty="0" smtClean="0">
                <a:latin typeface="Garamond" charset="0"/>
                <a:ea typeface="Garamond" charset="0"/>
                <a:cs typeface="Garamond" charset="0"/>
              </a:rPr>
            </a:br>
            <a:r>
              <a:rPr lang="mr-IN" altLang="en-US" sz="3200" dirty="0">
                <a:latin typeface="Garamond" charset="0"/>
                <a:ea typeface="Garamond" charset="0"/>
                <a:cs typeface="Garamond" charset="0"/>
              </a:rPr>
              <a:t>45 C.F.R. §§ 160.102(a</a:t>
            </a:r>
            <a:r>
              <a:rPr lang="mr-IN" altLang="en-US" sz="3200" dirty="0" smtClean="0">
                <a:latin typeface="Garamond" charset="0"/>
                <a:ea typeface="Garamond" charset="0"/>
                <a:cs typeface="Garamond" charset="0"/>
              </a:rPr>
              <a:t>),</a:t>
            </a:r>
            <a:r>
              <a:rPr lang="en-US" altLang="en-US" sz="3200" dirty="0" smtClean="0">
                <a:latin typeface="Garamond" charset="0"/>
                <a:ea typeface="Garamond" charset="0"/>
                <a:cs typeface="Garamond" charset="0"/>
              </a:rPr>
              <a:t> 160.103</a:t>
            </a:r>
            <a:endParaRPr lang="en-US" altLang="en-US" sz="3200" dirty="0">
              <a:latin typeface="Garamond" charset="0"/>
              <a:ea typeface="Garamond" charset="0"/>
              <a:cs typeface="Garamond" charset="0"/>
            </a:endParaRPr>
          </a:p>
        </p:txBody>
      </p:sp>
      <p:sp>
        <p:nvSpPr>
          <p:cNvPr id="497667" name="Rectangle 3"/>
          <p:cNvSpPr>
            <a:spLocks noGrp="1" noChangeArrowheads="1"/>
          </p:cNvSpPr>
          <p:nvPr>
            <p:ph type="body" sz="half" idx="1"/>
          </p:nvPr>
        </p:nvSpPr>
        <p:spPr>
          <a:xfrm>
            <a:off x="773722" y="1899138"/>
            <a:ext cx="7578969" cy="4227025"/>
          </a:xfrm>
        </p:spPr>
        <p:txBody>
          <a:bodyPr>
            <a:normAutofit fontScale="92500"/>
          </a:bodyPr>
          <a:lstStyle/>
          <a:p>
            <a:pPr eaLnBrk="1" hangingPunct="1">
              <a:defRPr/>
            </a:pPr>
            <a:r>
              <a:rPr lang="en-US" altLang="en-US" dirty="0" smtClean="0">
                <a:latin typeface="Garamond" charset="0"/>
                <a:ea typeface="Garamond" charset="0"/>
                <a:cs typeface="Garamond" charset="0"/>
              </a:rPr>
              <a:t>Health plans;</a:t>
            </a:r>
          </a:p>
          <a:p>
            <a:pPr eaLnBrk="1" hangingPunct="1">
              <a:defRPr/>
            </a:pPr>
            <a:endParaRPr lang="en-US" altLang="en-US" dirty="0">
              <a:latin typeface="Garamond" charset="0"/>
              <a:ea typeface="Garamond" charset="0"/>
              <a:cs typeface="Garamond" charset="0"/>
            </a:endParaRPr>
          </a:p>
          <a:p>
            <a:pPr eaLnBrk="1" hangingPunct="1">
              <a:defRPr/>
            </a:pPr>
            <a:r>
              <a:rPr lang="en-US" altLang="en-US" dirty="0" smtClean="0">
                <a:latin typeface="Garamond" charset="0"/>
                <a:ea typeface="Garamond" charset="0"/>
                <a:cs typeface="Garamond" charset="0"/>
              </a:rPr>
              <a:t>Health care clearinghouses; and</a:t>
            </a:r>
          </a:p>
          <a:p>
            <a:pPr eaLnBrk="1" hangingPunct="1">
              <a:defRPr/>
            </a:pPr>
            <a:endParaRPr lang="en-US" altLang="en-US" dirty="0">
              <a:latin typeface="Garamond" charset="0"/>
              <a:ea typeface="Garamond" charset="0"/>
              <a:cs typeface="Garamond" charset="0"/>
            </a:endParaRPr>
          </a:p>
          <a:p>
            <a:pPr eaLnBrk="1" hangingPunct="1">
              <a:defRPr/>
            </a:pPr>
            <a:r>
              <a:rPr lang="en-US" altLang="en-US" dirty="0" smtClean="0">
                <a:latin typeface="Garamond" charset="0"/>
                <a:ea typeface="Garamond" charset="0"/>
                <a:cs typeface="Garamond" charset="0"/>
              </a:rPr>
              <a:t>Health care providers who </a:t>
            </a:r>
            <a:r>
              <a:rPr lang="en-US" altLang="en-US" dirty="0" smtClean="0">
                <a:solidFill>
                  <a:srgbClr val="FF0000"/>
                </a:solidFill>
                <a:latin typeface="Garamond" charset="0"/>
                <a:ea typeface="Garamond" charset="0"/>
                <a:cs typeface="Garamond" charset="0"/>
              </a:rPr>
              <a:t>transmit health information in electronic form in connection with certain standard transactions.</a:t>
            </a:r>
            <a:endParaRPr lang="en-US" altLang="en-US" sz="2000" dirty="0">
              <a:solidFill>
                <a:srgbClr val="FF0000"/>
              </a:solidFill>
              <a:latin typeface="Garamond" charset="0"/>
              <a:ea typeface="Garamond" charset="0"/>
              <a:cs typeface="Garamond" charset="0"/>
            </a:endParaRPr>
          </a:p>
          <a:p>
            <a:pPr eaLnBrk="1" hangingPunct="1">
              <a:buFont typeface="Wingdings" charset="2"/>
              <a:buNone/>
              <a:defRPr/>
            </a:pPr>
            <a:r>
              <a:rPr lang="en-US" altLang="en-US" sz="2000" dirty="0">
                <a:latin typeface="Garamond" charset="0"/>
                <a:ea typeface="Garamond" charset="0"/>
                <a:cs typeface="Garamond" charset="0"/>
              </a:rPr>
              <a:t>	</a:t>
            </a:r>
          </a:p>
          <a:p>
            <a:pPr eaLnBrk="1" hangingPunct="1">
              <a:buFont typeface="Wingdings" charset="2"/>
              <a:buNone/>
              <a:defRPr/>
            </a:pPr>
            <a:endParaRPr lang="en-US" altLang="en-US" sz="2000" dirty="0">
              <a:latin typeface="Garamond" charset="0"/>
              <a:ea typeface="Garamond" charset="0"/>
              <a:cs typeface="Garamond" charset="0"/>
            </a:endParaRPr>
          </a:p>
          <a:p>
            <a:pPr eaLnBrk="1" hangingPunct="1">
              <a:buFont typeface="Wingdings" charset="2"/>
              <a:buNone/>
              <a:defRPr/>
            </a:pPr>
            <a:endParaRPr lang="en-US" altLang="en-US" sz="2000" dirty="0">
              <a:latin typeface="Garamond" charset="0"/>
              <a:ea typeface="Garamond" charset="0"/>
              <a:cs typeface="Garamond" charset="0"/>
            </a:endParaRPr>
          </a:p>
        </p:txBody>
      </p:sp>
    </p:spTree>
    <p:extLst>
      <p:ext uri="{BB962C8B-B14F-4D97-AF65-F5344CB8AC3E}">
        <p14:creationId xmlns:p14="http://schemas.microsoft.com/office/powerpoint/2010/main" val="10506545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457200" y="277813"/>
            <a:ext cx="8229600" cy="742095"/>
          </a:xfrm>
        </p:spPr>
        <p:txBody>
          <a:bodyPr>
            <a:noAutofit/>
          </a:bodyPr>
          <a:lstStyle/>
          <a:p>
            <a:pPr>
              <a:defRPr/>
            </a:pPr>
            <a:r>
              <a:rPr lang="en-US" altLang="en-US" sz="3200" dirty="0" smtClean="0">
                <a:latin typeface="Garamond" charset="0"/>
                <a:ea typeface="Garamond" charset="0"/>
                <a:cs typeface="Garamond" charset="0"/>
              </a:rPr>
              <a:t>Health Plans</a:t>
            </a:r>
            <a:br>
              <a:rPr lang="en-US" altLang="en-US" sz="3200" dirty="0" smtClean="0">
                <a:latin typeface="Garamond" charset="0"/>
                <a:ea typeface="Garamond" charset="0"/>
                <a:cs typeface="Garamond" charset="0"/>
              </a:rPr>
            </a:br>
            <a:r>
              <a:rPr lang="mr-IN" altLang="en-US" sz="3200" dirty="0" smtClean="0">
                <a:latin typeface="Garamond" charset="0"/>
                <a:ea typeface="Garamond" charset="0"/>
                <a:cs typeface="Garamond" charset="0"/>
              </a:rPr>
              <a:t>45 </a:t>
            </a:r>
            <a:r>
              <a:rPr lang="mr-IN" altLang="en-US" sz="3200" dirty="0">
                <a:latin typeface="Garamond" charset="0"/>
                <a:ea typeface="Garamond" charset="0"/>
                <a:cs typeface="Garamond" charset="0"/>
              </a:rPr>
              <a:t>C.F.R. </a:t>
            </a:r>
            <a:r>
              <a:rPr lang="mr-IN" altLang="en-US" sz="3200" dirty="0" smtClean="0">
                <a:latin typeface="Garamond" charset="0"/>
                <a:ea typeface="Garamond" charset="0"/>
                <a:cs typeface="Garamond" charset="0"/>
              </a:rPr>
              <a:t>§ </a:t>
            </a:r>
            <a:r>
              <a:rPr lang="en-US" altLang="en-US" sz="3200" dirty="0" smtClean="0">
                <a:latin typeface="Garamond" charset="0"/>
                <a:ea typeface="Garamond" charset="0"/>
                <a:cs typeface="Garamond" charset="0"/>
              </a:rPr>
              <a:t>160.103</a:t>
            </a:r>
            <a:endParaRPr lang="en-US" altLang="en-US" sz="3200" dirty="0">
              <a:latin typeface="Garamond" charset="0"/>
              <a:ea typeface="Garamond" charset="0"/>
              <a:cs typeface="Garamond" charset="0"/>
            </a:endParaRPr>
          </a:p>
        </p:txBody>
      </p:sp>
      <p:sp>
        <p:nvSpPr>
          <p:cNvPr id="497667" name="Rectangle 3"/>
          <p:cNvSpPr>
            <a:spLocks noGrp="1" noChangeArrowheads="1"/>
          </p:cNvSpPr>
          <p:nvPr>
            <p:ph type="body" sz="half" idx="1"/>
          </p:nvPr>
        </p:nvSpPr>
        <p:spPr>
          <a:xfrm>
            <a:off x="298938" y="1652954"/>
            <a:ext cx="8563708" cy="4958861"/>
          </a:xfrm>
        </p:spPr>
        <p:txBody>
          <a:bodyPr>
            <a:normAutofit fontScale="77500" lnSpcReduction="20000"/>
          </a:bodyPr>
          <a:lstStyle/>
          <a:p>
            <a:pPr>
              <a:defRPr/>
            </a:pPr>
            <a:r>
              <a:rPr lang="en-US" altLang="en-US" sz="3600" dirty="0" smtClean="0">
                <a:latin typeface="Garamond" charset="0"/>
                <a:ea typeface="Garamond" charset="0"/>
                <a:cs typeface="Garamond" charset="0"/>
              </a:rPr>
              <a:t>An </a:t>
            </a:r>
            <a:r>
              <a:rPr lang="en-US" altLang="en-US" sz="3600" u="sng" dirty="0">
                <a:latin typeface="Garamond" charset="0"/>
                <a:ea typeface="Garamond" charset="0"/>
                <a:cs typeface="Garamond" charset="0"/>
              </a:rPr>
              <a:t>individual</a:t>
            </a:r>
            <a:r>
              <a:rPr lang="en-US" altLang="en-US" sz="3600" dirty="0">
                <a:latin typeface="Garamond" charset="0"/>
                <a:ea typeface="Garamond" charset="0"/>
                <a:cs typeface="Garamond" charset="0"/>
              </a:rPr>
              <a:t> or </a:t>
            </a:r>
            <a:r>
              <a:rPr lang="en-US" altLang="en-US" sz="3600" u="sng" dirty="0">
                <a:latin typeface="Garamond" charset="0"/>
                <a:ea typeface="Garamond" charset="0"/>
                <a:cs typeface="Garamond" charset="0"/>
              </a:rPr>
              <a:t>group </a:t>
            </a:r>
            <a:r>
              <a:rPr lang="en-US" altLang="en-US" sz="3600" u="sng" dirty="0" smtClean="0">
                <a:latin typeface="Garamond" charset="0"/>
                <a:ea typeface="Garamond" charset="0"/>
                <a:cs typeface="Garamond" charset="0"/>
              </a:rPr>
              <a:t>health plan</a:t>
            </a:r>
            <a:r>
              <a:rPr lang="en-US" altLang="en-US" sz="3600" dirty="0" smtClean="0">
                <a:latin typeface="Garamond" charset="0"/>
                <a:ea typeface="Garamond" charset="0"/>
                <a:cs typeface="Garamond" charset="0"/>
              </a:rPr>
              <a:t> </a:t>
            </a:r>
            <a:r>
              <a:rPr lang="en-US" altLang="en-US" sz="3600" dirty="0">
                <a:latin typeface="Garamond" charset="0"/>
                <a:ea typeface="Garamond" charset="0"/>
                <a:cs typeface="Garamond" charset="0"/>
              </a:rPr>
              <a:t>that provides, or pays the cost of, medical care. </a:t>
            </a:r>
            <a:r>
              <a:rPr lang="en-US" altLang="en-US" sz="3600" dirty="0" smtClean="0">
                <a:latin typeface="Garamond" charset="0"/>
                <a:ea typeface="Garamond" charset="0"/>
                <a:cs typeface="Garamond" charset="0"/>
              </a:rPr>
              <a:t>Examples include, but are not limited to:</a:t>
            </a:r>
            <a:endParaRPr lang="en-US" altLang="en-US" sz="3600" dirty="0">
              <a:latin typeface="Garamond" charset="0"/>
              <a:ea typeface="Garamond" charset="0"/>
              <a:cs typeface="Garamond" charset="0"/>
            </a:endParaRPr>
          </a:p>
          <a:p>
            <a:pPr>
              <a:defRPr/>
            </a:pPr>
            <a:endParaRPr lang="en-US" altLang="en-US" sz="3100" dirty="0">
              <a:latin typeface="Garamond" charset="0"/>
              <a:ea typeface="Garamond" charset="0"/>
              <a:cs typeface="Garamond" charset="0"/>
            </a:endParaRPr>
          </a:p>
          <a:p>
            <a:pPr lvl="1">
              <a:defRPr/>
            </a:pPr>
            <a:r>
              <a:rPr lang="en-US" altLang="en-US" sz="3100" dirty="0" smtClean="0">
                <a:latin typeface="Garamond" charset="0"/>
                <a:ea typeface="Garamond" charset="0"/>
                <a:cs typeface="Garamond" charset="0"/>
              </a:rPr>
              <a:t>Private health </a:t>
            </a:r>
            <a:r>
              <a:rPr lang="en-US" altLang="en-US" sz="3100" dirty="0">
                <a:latin typeface="Garamond" charset="0"/>
                <a:ea typeface="Garamond" charset="0"/>
                <a:cs typeface="Garamond" charset="0"/>
              </a:rPr>
              <a:t>insurance </a:t>
            </a:r>
            <a:r>
              <a:rPr lang="en-US" altLang="en-US" sz="3100" dirty="0" smtClean="0">
                <a:latin typeface="Garamond" charset="0"/>
                <a:ea typeface="Garamond" charset="0"/>
                <a:cs typeface="Garamond" charset="0"/>
              </a:rPr>
              <a:t>issuers;</a:t>
            </a:r>
            <a:endParaRPr lang="en-US" altLang="en-US" sz="3100" dirty="0">
              <a:latin typeface="Garamond" charset="0"/>
              <a:ea typeface="Garamond" charset="0"/>
              <a:cs typeface="Garamond" charset="0"/>
            </a:endParaRPr>
          </a:p>
          <a:p>
            <a:pPr lvl="1">
              <a:defRPr/>
            </a:pPr>
            <a:r>
              <a:rPr lang="en-US" altLang="en-US" sz="3100" dirty="0">
                <a:latin typeface="Garamond" charset="0"/>
                <a:ea typeface="Garamond" charset="0"/>
                <a:cs typeface="Garamond" charset="0"/>
              </a:rPr>
              <a:t>Medicare Parts </a:t>
            </a:r>
            <a:r>
              <a:rPr lang="en-US" altLang="en-US" sz="3100" dirty="0" smtClean="0">
                <a:latin typeface="Garamond" charset="0"/>
                <a:ea typeface="Garamond" charset="0"/>
                <a:cs typeface="Garamond" charset="0"/>
              </a:rPr>
              <a:t>A-D;</a:t>
            </a:r>
            <a:endParaRPr lang="en-US" altLang="en-US" sz="3100" dirty="0">
              <a:latin typeface="Garamond" charset="0"/>
              <a:ea typeface="Garamond" charset="0"/>
              <a:cs typeface="Garamond" charset="0"/>
            </a:endParaRPr>
          </a:p>
          <a:p>
            <a:pPr lvl="1">
              <a:defRPr/>
            </a:pPr>
            <a:r>
              <a:rPr lang="en-US" altLang="en-US" sz="3100" dirty="0" smtClean="0">
                <a:latin typeface="Garamond" charset="0"/>
                <a:ea typeface="Garamond" charset="0"/>
                <a:cs typeface="Garamond" charset="0"/>
              </a:rPr>
              <a:t>Medicaid; and</a:t>
            </a:r>
            <a:endParaRPr lang="en-US" altLang="en-US" sz="3100" dirty="0">
              <a:latin typeface="Garamond" charset="0"/>
              <a:ea typeface="Garamond" charset="0"/>
              <a:cs typeface="Garamond" charset="0"/>
            </a:endParaRPr>
          </a:p>
          <a:p>
            <a:pPr lvl="1">
              <a:defRPr/>
            </a:pPr>
            <a:r>
              <a:rPr lang="en-US" altLang="en-US" sz="3100" dirty="0">
                <a:latin typeface="Garamond" charset="0"/>
                <a:ea typeface="Garamond" charset="0"/>
                <a:cs typeface="Garamond" charset="0"/>
              </a:rPr>
              <a:t>A group health plan, defined as an employee welfare benefit plan, including insured and self-insured plans, to the extent that the plan provides medical care, including items and services paid for as medical care, to employees or their dependents directly or through insurance, reimbursement, or otherwise, that: (1) has 50 or more participants; or (2) </a:t>
            </a:r>
            <a:r>
              <a:rPr lang="en-US" altLang="en-US" sz="3100" dirty="0" smtClean="0">
                <a:latin typeface="Garamond" charset="0"/>
                <a:ea typeface="Garamond" charset="0"/>
                <a:cs typeface="Garamond" charset="0"/>
              </a:rPr>
              <a:t>is </a:t>
            </a:r>
            <a:r>
              <a:rPr lang="en-US" altLang="en-US" sz="3100" dirty="0">
                <a:latin typeface="Garamond" charset="0"/>
                <a:ea typeface="Garamond" charset="0"/>
                <a:cs typeface="Garamond" charset="0"/>
              </a:rPr>
              <a:t>administered by </a:t>
            </a:r>
            <a:r>
              <a:rPr lang="en-US" altLang="en-US" sz="3100" dirty="0" smtClean="0">
                <a:latin typeface="Garamond" charset="0"/>
                <a:ea typeface="Garamond" charset="0"/>
                <a:cs typeface="Garamond" charset="0"/>
              </a:rPr>
              <a:t>a third party administrator (TPA).</a:t>
            </a:r>
            <a:endParaRPr lang="en-US" altLang="en-US" sz="3100" dirty="0">
              <a:latin typeface="Garamond" charset="0"/>
              <a:ea typeface="Garamond" charset="0"/>
              <a:cs typeface="Garamond" charset="0"/>
            </a:endParaRPr>
          </a:p>
          <a:p>
            <a:pPr>
              <a:defRPr/>
            </a:pPr>
            <a:endParaRPr lang="en-US" altLang="en-US" dirty="0">
              <a:latin typeface="Garamond" charset="0"/>
              <a:ea typeface="Garamond" charset="0"/>
              <a:cs typeface="Garamond" charset="0"/>
            </a:endParaRPr>
          </a:p>
          <a:p>
            <a:pPr eaLnBrk="1" hangingPunct="1">
              <a:buFont typeface="Wingdings" charset="2"/>
              <a:buNone/>
              <a:defRPr/>
            </a:pPr>
            <a:endParaRPr lang="en-US" altLang="en-US" sz="2000" dirty="0">
              <a:latin typeface="Garamond" charset="0"/>
              <a:ea typeface="Garamond" charset="0"/>
              <a:cs typeface="Garamond" charset="0"/>
            </a:endParaRPr>
          </a:p>
          <a:p>
            <a:pPr eaLnBrk="1" hangingPunct="1">
              <a:buFont typeface="Wingdings" charset="2"/>
              <a:buNone/>
              <a:defRPr/>
            </a:pPr>
            <a:endParaRPr lang="en-US" altLang="en-US" sz="2000" dirty="0">
              <a:latin typeface="Garamond" charset="0"/>
              <a:ea typeface="Garamond" charset="0"/>
              <a:cs typeface="Garamond" charset="0"/>
            </a:endParaRPr>
          </a:p>
        </p:txBody>
      </p:sp>
    </p:spTree>
    <p:extLst>
      <p:ext uri="{BB962C8B-B14F-4D97-AF65-F5344CB8AC3E}">
        <p14:creationId xmlns:p14="http://schemas.microsoft.com/office/powerpoint/2010/main" val="451299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a:xfrm>
            <a:off x="685800" y="369276"/>
            <a:ext cx="7772400" cy="597877"/>
          </a:xfrm>
        </p:spPr>
        <p:txBody>
          <a:bodyPr>
            <a:normAutofit/>
          </a:bodyPr>
          <a:lstStyle/>
          <a:p>
            <a:pPr eaLnBrk="1" hangingPunct="1">
              <a:defRPr/>
            </a:pPr>
            <a:r>
              <a:rPr lang="en-US" altLang="en-US" sz="3000" dirty="0" smtClean="0">
                <a:latin typeface="Garamond" charset="0"/>
                <a:ea typeface="Garamond" charset="0"/>
                <a:cs typeface="Garamond" charset="0"/>
              </a:rPr>
              <a:t>Note:  Researchers are not business associates</a:t>
            </a:r>
            <a:endParaRPr lang="en-US" altLang="en-US" sz="3000" dirty="0">
              <a:latin typeface="Garamond" charset="0"/>
              <a:ea typeface="Garamond" charset="0"/>
              <a:cs typeface="Garamond" charset="0"/>
            </a:endParaRPr>
          </a:p>
        </p:txBody>
      </p:sp>
      <p:sp>
        <p:nvSpPr>
          <p:cNvPr id="1138692" name="Rectangle 4"/>
          <p:cNvSpPr>
            <a:spLocks noGrp="1" noChangeArrowheads="1"/>
          </p:cNvSpPr>
          <p:nvPr>
            <p:ph type="body" sz="half" idx="2"/>
          </p:nvPr>
        </p:nvSpPr>
        <p:spPr>
          <a:xfrm>
            <a:off x="422031" y="1899138"/>
            <a:ext cx="8340969" cy="4577862"/>
          </a:xfrm>
        </p:spPr>
        <p:txBody>
          <a:bodyPr>
            <a:normAutofit/>
          </a:bodyPr>
          <a:lstStyle/>
          <a:p>
            <a:pPr>
              <a:lnSpc>
                <a:spcPct val="90000"/>
              </a:lnSpc>
              <a:defRPr/>
            </a:pPr>
            <a:r>
              <a:rPr lang="ja-JP" altLang="en-US" sz="2600" dirty="0" smtClean="0">
                <a:latin typeface="Garamond" charset="0"/>
                <a:ea typeface="Garamond" charset="0"/>
                <a:cs typeface="Garamond" charset="0"/>
              </a:rPr>
              <a:t>“</a:t>
            </a:r>
            <a:r>
              <a:rPr lang="en-US" altLang="ja-JP" sz="2600" dirty="0">
                <a:latin typeface="Garamond" charset="0"/>
                <a:ea typeface="Garamond" charset="0"/>
                <a:cs typeface="Garamond" charset="0"/>
              </a:rPr>
              <a:t>Because the researcher </a:t>
            </a:r>
            <a:r>
              <a:rPr lang="en-US" altLang="ja-JP" sz="2600" dirty="0" smtClean="0">
                <a:latin typeface="Garamond" charset="0"/>
                <a:ea typeface="Garamond" charset="0"/>
                <a:cs typeface="Garamond" charset="0"/>
              </a:rPr>
              <a:t>is not </a:t>
            </a:r>
            <a:r>
              <a:rPr lang="en-US" altLang="ja-JP" sz="2600" dirty="0">
                <a:latin typeface="Garamond" charset="0"/>
                <a:ea typeface="Garamond" charset="0"/>
                <a:cs typeface="Garamond" charset="0"/>
              </a:rPr>
              <a:t>conducting a function or activity regulated by the </a:t>
            </a:r>
            <a:r>
              <a:rPr lang="en-US" altLang="ja-JP" sz="2600" dirty="0" smtClean="0">
                <a:latin typeface="Garamond" charset="0"/>
                <a:ea typeface="Garamond" charset="0"/>
                <a:cs typeface="Garamond" charset="0"/>
              </a:rPr>
              <a:t>Administrative Simplification </a:t>
            </a:r>
            <a:r>
              <a:rPr lang="en-US" altLang="ja-JP" sz="2600" dirty="0">
                <a:latin typeface="Garamond" charset="0"/>
                <a:ea typeface="Garamond" charset="0"/>
                <a:cs typeface="Garamond" charset="0"/>
              </a:rPr>
              <a:t>Rules, such as payment or health care operations, or providing </a:t>
            </a:r>
            <a:r>
              <a:rPr lang="en-US" altLang="ja-JP" sz="2600" dirty="0" smtClean="0">
                <a:latin typeface="Garamond" charset="0"/>
                <a:ea typeface="Garamond" charset="0"/>
                <a:cs typeface="Garamond" charset="0"/>
              </a:rPr>
              <a:t>one of </a:t>
            </a:r>
            <a:r>
              <a:rPr lang="en-US" altLang="ja-JP" sz="2600" dirty="0">
                <a:latin typeface="Garamond" charset="0"/>
                <a:ea typeface="Garamond" charset="0"/>
                <a:cs typeface="Garamond" charset="0"/>
              </a:rPr>
              <a:t>the services listed in the definition of “business </a:t>
            </a:r>
            <a:r>
              <a:rPr lang="en-US" altLang="ja-JP" sz="2600" dirty="0" smtClean="0">
                <a:latin typeface="Garamond" charset="0"/>
                <a:ea typeface="Garamond" charset="0"/>
                <a:cs typeface="Garamond" charset="0"/>
              </a:rPr>
              <a:t>associate,” the researcher </a:t>
            </a:r>
            <a:r>
              <a:rPr lang="en-US" altLang="ja-JP" sz="2600" dirty="0">
                <a:latin typeface="Garamond" charset="0"/>
                <a:ea typeface="Garamond" charset="0"/>
                <a:cs typeface="Garamond" charset="0"/>
              </a:rPr>
              <a:t>is not a business associate of the covered entity, and no </a:t>
            </a:r>
            <a:r>
              <a:rPr lang="en-US" altLang="ja-JP" sz="2600" dirty="0" smtClean="0">
                <a:latin typeface="Garamond" charset="0"/>
                <a:ea typeface="Garamond" charset="0"/>
                <a:cs typeface="Garamond" charset="0"/>
              </a:rPr>
              <a:t>business associate </a:t>
            </a:r>
            <a:r>
              <a:rPr lang="en-US" altLang="ja-JP" sz="2600" dirty="0">
                <a:latin typeface="Garamond" charset="0"/>
                <a:ea typeface="Garamond" charset="0"/>
                <a:cs typeface="Garamond" charset="0"/>
              </a:rPr>
              <a:t>agreement is required</a:t>
            </a:r>
            <a:r>
              <a:rPr lang="en-US" altLang="ja-JP" sz="2600" dirty="0" smtClean="0">
                <a:latin typeface="Garamond" charset="0"/>
                <a:ea typeface="Garamond" charset="0"/>
                <a:cs typeface="Garamond" charset="0"/>
              </a:rPr>
              <a:t>.”</a:t>
            </a:r>
            <a:endParaRPr lang="en-US" altLang="ja-JP" sz="2600" dirty="0">
              <a:latin typeface="Garamond" charset="0"/>
              <a:ea typeface="Garamond" charset="0"/>
              <a:cs typeface="Garamond" charset="0"/>
            </a:endParaRPr>
          </a:p>
          <a:p>
            <a:pPr>
              <a:lnSpc>
                <a:spcPct val="90000"/>
              </a:lnSpc>
              <a:defRPr/>
            </a:pPr>
            <a:endParaRPr lang="en-US" altLang="en-US" sz="2400" dirty="0" smtClean="0">
              <a:latin typeface="Garamond" charset="0"/>
              <a:ea typeface="Garamond" charset="0"/>
              <a:cs typeface="Garamond" charset="0"/>
            </a:endParaRPr>
          </a:p>
          <a:p>
            <a:pPr marL="0" indent="0">
              <a:lnSpc>
                <a:spcPct val="90000"/>
              </a:lnSpc>
              <a:buNone/>
              <a:defRPr/>
            </a:pPr>
            <a:r>
              <a:rPr lang="en-US" altLang="en-US" sz="2400" dirty="0">
                <a:latin typeface="Garamond" charset="0"/>
                <a:ea typeface="Garamond" charset="0"/>
                <a:cs typeface="Garamond" charset="0"/>
              </a:rPr>
              <a:t>	</a:t>
            </a:r>
            <a:r>
              <a:rPr lang="en-US" altLang="en-US" sz="2400" dirty="0" smtClean="0">
                <a:latin typeface="Garamond" charset="0"/>
                <a:ea typeface="Garamond" charset="0"/>
                <a:cs typeface="Garamond" charset="0"/>
                <a:hlinkClick r:id="rId3"/>
              </a:rPr>
              <a:t>HHS Guidance on Business Associates</a:t>
            </a:r>
            <a:r>
              <a:rPr lang="en-US" altLang="en-US" sz="2400" dirty="0" smtClean="0">
                <a:latin typeface="Garamond" charset="0"/>
                <a:ea typeface="Garamond" charset="0"/>
                <a:cs typeface="Garamond" charset="0"/>
              </a:rPr>
              <a:t>, at 5 (Apr. 3, 2003)</a:t>
            </a:r>
            <a:endParaRPr lang="en-US" altLang="en-US" sz="2400" dirty="0">
              <a:latin typeface="Garamond" charset="0"/>
              <a:ea typeface="Garamond" charset="0"/>
              <a:cs typeface="Garamond" charset="0"/>
            </a:endParaRPr>
          </a:p>
        </p:txBody>
      </p:sp>
    </p:spTree>
    <p:extLst>
      <p:ext uri="{BB962C8B-B14F-4D97-AF65-F5344CB8AC3E}">
        <p14:creationId xmlns:p14="http://schemas.microsoft.com/office/powerpoint/2010/main" val="7233351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2516"/>
          </a:xfrm>
        </p:spPr>
        <p:txBody>
          <a:bodyPr>
            <a:noAutofit/>
          </a:bodyPr>
          <a:lstStyle/>
          <a:p>
            <a:r>
              <a:rPr lang="en-US" sz="3000" dirty="0" smtClean="0">
                <a:latin typeface="Garamond" charset="0"/>
                <a:ea typeface="Garamond" charset="0"/>
                <a:cs typeface="Garamond" charset="0"/>
              </a:rPr>
              <a:t>Protected health information (PHI)</a:t>
            </a:r>
            <a:br>
              <a:rPr lang="en-US" sz="3000" dirty="0" smtClean="0">
                <a:latin typeface="Garamond" charset="0"/>
                <a:ea typeface="Garamond" charset="0"/>
                <a:cs typeface="Garamond" charset="0"/>
              </a:rPr>
            </a:br>
            <a:r>
              <a:rPr lang="en-US" sz="3000" dirty="0" smtClean="0">
                <a:latin typeface="Garamond" charset="0"/>
                <a:ea typeface="Garamond" charset="0"/>
                <a:cs typeface="Garamond" charset="0"/>
              </a:rPr>
              <a:t>45 C.F.R. </a:t>
            </a:r>
            <a:r>
              <a:rPr lang="mr-IN" altLang="en-US" sz="3000" dirty="0" smtClean="0">
                <a:latin typeface="Garamond" charset="0"/>
                <a:ea typeface="Garamond" charset="0"/>
                <a:cs typeface="Garamond" charset="0"/>
              </a:rPr>
              <a:t>§</a:t>
            </a:r>
            <a:r>
              <a:rPr lang="en-US" altLang="en-US" sz="3000" dirty="0" smtClean="0">
                <a:latin typeface="Garamond" charset="0"/>
                <a:ea typeface="Garamond" charset="0"/>
                <a:cs typeface="Garamond" charset="0"/>
              </a:rPr>
              <a:t> </a:t>
            </a:r>
            <a:r>
              <a:rPr lang="en-US" sz="3000" dirty="0" smtClean="0">
                <a:latin typeface="Garamond" charset="0"/>
                <a:ea typeface="Garamond" charset="0"/>
                <a:cs typeface="Garamond" charset="0"/>
              </a:rPr>
              <a:t>164.500(a), (c)</a:t>
            </a:r>
            <a:endParaRPr lang="en-US" sz="3000" dirty="0">
              <a:latin typeface="Garamond" charset="0"/>
              <a:ea typeface="Garamond" charset="0"/>
              <a:cs typeface="Garamon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6625" y="1437480"/>
            <a:ext cx="4730750" cy="341587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625" y="5029199"/>
            <a:ext cx="4730750" cy="1383324"/>
          </a:xfrm>
          <a:prstGeom prst="rect">
            <a:avLst/>
          </a:prstGeom>
        </p:spPr>
      </p:pic>
      <p:cxnSp>
        <p:nvCxnSpPr>
          <p:cNvPr id="8" name="Straight Connector 7"/>
          <p:cNvCxnSpPr/>
          <p:nvPr/>
        </p:nvCxnSpPr>
        <p:spPr>
          <a:xfrm>
            <a:off x="4255477" y="4677508"/>
            <a:ext cx="2497015"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508738" y="4853353"/>
            <a:ext cx="814754"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810000" y="6148754"/>
            <a:ext cx="2942492" cy="5861"/>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373923" y="6412523"/>
            <a:ext cx="545123"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0881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7685"/>
          </a:xfrm>
        </p:spPr>
        <p:txBody>
          <a:bodyPr>
            <a:noAutofit/>
          </a:bodyPr>
          <a:lstStyle/>
          <a:p>
            <a:r>
              <a:rPr lang="en-US" sz="3000" dirty="0" smtClean="0">
                <a:latin typeface="Garamond" charset="0"/>
                <a:ea typeface="Garamond" charset="0"/>
                <a:cs typeface="Garamond" charset="0"/>
              </a:rPr>
              <a:t>Individually Identifiable Health Information</a:t>
            </a:r>
            <a:br>
              <a:rPr lang="en-US" sz="3000" dirty="0" smtClean="0">
                <a:latin typeface="Garamond" charset="0"/>
                <a:ea typeface="Garamond" charset="0"/>
                <a:cs typeface="Garamond" charset="0"/>
              </a:rPr>
            </a:br>
            <a:r>
              <a:rPr lang="en-US" sz="3000" dirty="0" smtClean="0">
                <a:latin typeface="Garamond" charset="0"/>
                <a:ea typeface="Garamond" charset="0"/>
                <a:cs typeface="Garamond" charset="0"/>
              </a:rPr>
              <a:t>45 C.F.R. </a:t>
            </a:r>
            <a:r>
              <a:rPr lang="mr-IN" altLang="en-US" sz="3000" dirty="0">
                <a:latin typeface="Garamond" charset="0"/>
                <a:ea typeface="Garamond" charset="0"/>
                <a:cs typeface="Garamond" charset="0"/>
              </a:rPr>
              <a:t>§</a:t>
            </a:r>
            <a:r>
              <a:rPr lang="en-US" altLang="en-US" sz="3000" dirty="0">
                <a:latin typeface="Garamond" charset="0"/>
                <a:ea typeface="Garamond" charset="0"/>
                <a:cs typeface="Garamond" charset="0"/>
              </a:rPr>
              <a:t> </a:t>
            </a:r>
            <a:r>
              <a:rPr lang="en-US" sz="3000" dirty="0" smtClean="0">
                <a:latin typeface="Garamond" charset="0"/>
                <a:ea typeface="Garamond" charset="0"/>
                <a:cs typeface="Garamond" charset="0"/>
              </a:rPr>
              <a:t>160.103</a:t>
            </a:r>
            <a:endParaRPr lang="en-US" sz="3000" dirty="0">
              <a:latin typeface="Garamond" charset="0"/>
              <a:ea typeface="Garamond" charset="0"/>
              <a:cs typeface="Garamond" charset="0"/>
            </a:endParaRPr>
          </a:p>
        </p:txBody>
      </p:sp>
      <p:sp>
        <p:nvSpPr>
          <p:cNvPr id="3" name="Content Placeholder 2"/>
          <p:cNvSpPr>
            <a:spLocks noGrp="1"/>
          </p:cNvSpPr>
          <p:nvPr>
            <p:ph idx="1"/>
          </p:nvPr>
        </p:nvSpPr>
        <p:spPr/>
        <p:txBody>
          <a:bodyPr>
            <a:noAutofit/>
          </a:bodyPr>
          <a:lstStyle/>
          <a:p>
            <a:r>
              <a:rPr lang="en-US" sz="2400" dirty="0">
                <a:latin typeface="Garamond" charset="0"/>
                <a:ea typeface="Garamond" charset="0"/>
                <a:cs typeface="Garamond" charset="0"/>
              </a:rPr>
              <a:t>I</a:t>
            </a:r>
            <a:r>
              <a:rPr lang="en-US" sz="2400" dirty="0" smtClean="0">
                <a:latin typeface="Garamond" charset="0"/>
                <a:ea typeface="Garamond" charset="0"/>
                <a:cs typeface="Garamond" charset="0"/>
              </a:rPr>
              <a:t>nformation </a:t>
            </a:r>
            <a:r>
              <a:rPr lang="en-US" sz="2400" dirty="0">
                <a:latin typeface="Garamond" charset="0"/>
                <a:ea typeface="Garamond" charset="0"/>
                <a:cs typeface="Garamond" charset="0"/>
              </a:rPr>
              <a:t>that is a subset of health information, including demographic information collected from an individual, and</a:t>
            </a:r>
            <a:r>
              <a:rPr lang="en-US" sz="2400" dirty="0" smtClean="0">
                <a:latin typeface="Garamond" charset="0"/>
                <a:ea typeface="Garamond" charset="0"/>
                <a:cs typeface="Garamond" charset="0"/>
              </a:rPr>
              <a:t>:</a:t>
            </a:r>
          </a:p>
          <a:p>
            <a:endParaRPr lang="en-US" sz="2000" dirty="0">
              <a:latin typeface="Garamond" charset="0"/>
              <a:ea typeface="Garamond" charset="0"/>
              <a:cs typeface="Garamond" charset="0"/>
            </a:endParaRPr>
          </a:p>
          <a:p>
            <a:pPr lvl="1"/>
            <a:r>
              <a:rPr lang="en-US" sz="2000" dirty="0" smtClean="0">
                <a:latin typeface="Garamond" charset="0"/>
                <a:ea typeface="Garamond" charset="0"/>
                <a:cs typeface="Garamond" charset="0"/>
              </a:rPr>
              <a:t>(</a:t>
            </a:r>
            <a:r>
              <a:rPr lang="en-US" sz="2000" dirty="0">
                <a:latin typeface="Garamond" charset="0"/>
                <a:ea typeface="Garamond" charset="0"/>
                <a:cs typeface="Garamond" charset="0"/>
              </a:rPr>
              <a:t>1) Is created or received by a health care provider, health plan, employer, or health care clearinghouse; </a:t>
            </a:r>
            <a:r>
              <a:rPr lang="en-US" sz="2000" dirty="0" smtClean="0">
                <a:latin typeface="Garamond" charset="0"/>
                <a:ea typeface="Garamond" charset="0"/>
                <a:cs typeface="Garamond" charset="0"/>
              </a:rPr>
              <a:t>and</a:t>
            </a:r>
          </a:p>
          <a:p>
            <a:pPr lvl="1"/>
            <a:endParaRPr lang="en-US" sz="2000" dirty="0">
              <a:latin typeface="Garamond" charset="0"/>
              <a:ea typeface="Garamond" charset="0"/>
              <a:cs typeface="Garamond" charset="0"/>
            </a:endParaRPr>
          </a:p>
          <a:p>
            <a:pPr lvl="1"/>
            <a:r>
              <a:rPr lang="en-US" sz="2000" dirty="0" smtClean="0">
                <a:latin typeface="Garamond" charset="0"/>
                <a:ea typeface="Garamond" charset="0"/>
                <a:cs typeface="Garamond" charset="0"/>
              </a:rPr>
              <a:t>(</a:t>
            </a:r>
            <a:r>
              <a:rPr lang="en-US" sz="2000" dirty="0">
                <a:latin typeface="Garamond" charset="0"/>
                <a:ea typeface="Garamond" charset="0"/>
                <a:cs typeface="Garamond" charset="0"/>
              </a:rPr>
              <a:t>2) Relates to the past, present, or future physical or mental health or condition of an individual; the provision of health care to an individual; or the past, present, or future payment for the provision of health care to an individual; </a:t>
            </a:r>
            <a:r>
              <a:rPr lang="en-US" sz="2000" dirty="0" smtClean="0">
                <a:latin typeface="Garamond" charset="0"/>
                <a:ea typeface="Garamond" charset="0"/>
                <a:cs typeface="Garamond" charset="0"/>
              </a:rPr>
              <a:t>and</a:t>
            </a:r>
            <a:endParaRPr lang="en-US" sz="2000" dirty="0">
              <a:latin typeface="Garamond" charset="0"/>
              <a:ea typeface="Garamond" charset="0"/>
              <a:cs typeface="Garamond" charset="0"/>
            </a:endParaRPr>
          </a:p>
          <a:p>
            <a:pPr lvl="2"/>
            <a:r>
              <a:rPr lang="en-US" sz="2000" dirty="0" smtClean="0">
                <a:latin typeface="Garamond" charset="0"/>
                <a:ea typeface="Garamond" charset="0"/>
                <a:cs typeface="Garamond" charset="0"/>
              </a:rPr>
              <a:t>(</a:t>
            </a:r>
            <a:r>
              <a:rPr lang="en-US" sz="2000" dirty="0">
                <a:latin typeface="Garamond" charset="0"/>
                <a:ea typeface="Garamond" charset="0"/>
                <a:cs typeface="Garamond" charset="0"/>
              </a:rPr>
              <a:t>i) That identifies the individual; </a:t>
            </a:r>
            <a:r>
              <a:rPr lang="en-US" sz="2000" dirty="0" smtClean="0">
                <a:latin typeface="Garamond" charset="0"/>
                <a:ea typeface="Garamond" charset="0"/>
                <a:cs typeface="Garamond" charset="0"/>
              </a:rPr>
              <a:t>or</a:t>
            </a:r>
            <a:endParaRPr lang="en-US" sz="2000" dirty="0">
              <a:latin typeface="Garamond" charset="0"/>
              <a:ea typeface="Garamond" charset="0"/>
              <a:cs typeface="Garamond" charset="0"/>
            </a:endParaRPr>
          </a:p>
          <a:p>
            <a:pPr lvl="2"/>
            <a:r>
              <a:rPr lang="en-US" sz="2000" dirty="0" smtClean="0">
                <a:latin typeface="Garamond" charset="0"/>
                <a:ea typeface="Garamond" charset="0"/>
                <a:cs typeface="Garamond" charset="0"/>
              </a:rPr>
              <a:t>(</a:t>
            </a:r>
            <a:r>
              <a:rPr lang="en-US" sz="2000" dirty="0">
                <a:latin typeface="Garamond" charset="0"/>
                <a:ea typeface="Garamond" charset="0"/>
                <a:cs typeface="Garamond" charset="0"/>
              </a:rPr>
              <a:t>ii) With respect to which there is a reasonable basis to believe the information can be used to identify the individual.</a:t>
            </a:r>
          </a:p>
        </p:txBody>
      </p:sp>
    </p:spTree>
    <p:extLst>
      <p:ext uri="{BB962C8B-B14F-4D97-AF65-F5344CB8AC3E}">
        <p14:creationId xmlns:p14="http://schemas.microsoft.com/office/powerpoint/2010/main" val="9627486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latin typeface="Garamond" charset="0"/>
                <a:ea typeface="Garamond" charset="0"/>
                <a:cs typeface="Garamond" charset="0"/>
              </a:rPr>
              <a:t>Examples of PHI in mHealth</a:t>
            </a:r>
            <a:endParaRPr lang="en-US" sz="3000" dirty="0">
              <a:latin typeface="Garamond" charset="0"/>
              <a:ea typeface="Garamond" charset="0"/>
              <a:cs typeface="Garamon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996" y="1603009"/>
            <a:ext cx="2578222" cy="45259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553" y="2150941"/>
            <a:ext cx="5808785" cy="3471464"/>
          </a:xfrm>
          <a:prstGeom prst="rect">
            <a:avLst/>
          </a:prstGeom>
        </p:spPr>
      </p:pic>
      <p:sp>
        <p:nvSpPr>
          <p:cNvPr id="7" name="Rectangle 6"/>
          <p:cNvSpPr/>
          <p:nvPr/>
        </p:nvSpPr>
        <p:spPr>
          <a:xfrm>
            <a:off x="187996" y="2795954"/>
            <a:ext cx="2449696" cy="1195754"/>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flipH="1">
            <a:off x="1565032" y="1002323"/>
            <a:ext cx="1072660" cy="1670539"/>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980592" y="1002323"/>
            <a:ext cx="668215" cy="2092569"/>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314700" y="1002323"/>
            <a:ext cx="3877408" cy="1670539"/>
          </a:xfrm>
          <a:prstGeom prst="straightConnector1">
            <a:avLst/>
          </a:prstGeom>
          <a:ln w="28575">
            <a:solidFill>
              <a:srgbClr val="FFC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747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05257"/>
            <a:ext cx="8229600" cy="287178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938" y="274638"/>
            <a:ext cx="8546123" cy="1063612"/>
          </a:xfrm>
          <a:prstGeom prst="rect">
            <a:avLst/>
          </a:prstGeom>
        </p:spPr>
      </p:pic>
      <p:cxnSp>
        <p:nvCxnSpPr>
          <p:cNvPr id="6" name="Straight Connector 5"/>
          <p:cNvCxnSpPr/>
          <p:nvPr/>
        </p:nvCxnSpPr>
        <p:spPr>
          <a:xfrm>
            <a:off x="4818184" y="3230134"/>
            <a:ext cx="3464170" cy="2302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44415" y="3441150"/>
            <a:ext cx="2614247"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33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5517"/>
          </a:xfrm>
        </p:spPr>
        <p:txBody>
          <a:bodyPr>
            <a:normAutofit fontScale="90000"/>
          </a:bodyPr>
          <a:lstStyle/>
          <a:p>
            <a:r>
              <a:rPr lang="en-US" sz="3200" dirty="0" smtClean="0">
                <a:latin typeface="Garamond" charset="0"/>
                <a:ea typeface="Garamond" charset="0"/>
                <a:cs typeface="Garamond" charset="0"/>
              </a:rPr>
              <a:t>Texas AG Enforcement of Texas Law</a:t>
            </a:r>
            <a:br>
              <a:rPr lang="en-US" sz="3200" dirty="0" smtClean="0">
                <a:latin typeface="Garamond" charset="0"/>
                <a:ea typeface="Garamond" charset="0"/>
                <a:cs typeface="Garamond" charset="0"/>
              </a:rPr>
            </a:br>
            <a:r>
              <a:rPr lang="en-US" sz="3200" dirty="0" smtClean="0">
                <a:latin typeface="Garamond" charset="0"/>
                <a:ea typeface="Garamond" charset="0"/>
                <a:cs typeface="Garamond" charset="0"/>
              </a:rPr>
              <a:t>Tex. Health &amp; Safety Code § 181.201</a:t>
            </a:r>
            <a:endParaRPr lang="en-US" sz="3200" dirty="0">
              <a:latin typeface="Garamond" charset="0"/>
              <a:ea typeface="Garamond" charset="0"/>
              <a:cs typeface="Garamond"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39870"/>
            <a:ext cx="8229600" cy="3246622"/>
          </a:xfrm>
        </p:spPr>
      </p:pic>
      <p:cxnSp>
        <p:nvCxnSpPr>
          <p:cNvPr id="6" name="Straight Connector 5"/>
          <p:cNvCxnSpPr/>
          <p:nvPr/>
        </p:nvCxnSpPr>
        <p:spPr>
          <a:xfrm>
            <a:off x="3270739" y="2901462"/>
            <a:ext cx="2778369" cy="0"/>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720969" y="4185138"/>
            <a:ext cx="1899139" cy="1301354"/>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063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_UNLVLaw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17056</TotalTime>
  <Words>3398</Words>
  <Application>Microsoft Office PowerPoint</Application>
  <PresentationFormat>On-screen Show (4:3)</PresentationFormat>
  <Paragraphs>433</Paragraphs>
  <Slides>79</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79</vt:i4>
      </vt:variant>
    </vt:vector>
  </HeadingPairs>
  <TitlesOfParts>
    <vt:vector size="86" baseType="lpstr">
      <vt:lpstr>MS PGothic</vt:lpstr>
      <vt:lpstr>MS PGothic</vt:lpstr>
      <vt:lpstr>Arial</vt:lpstr>
      <vt:lpstr>Calibri</vt:lpstr>
      <vt:lpstr>Garamond</vt:lpstr>
      <vt:lpstr>Wingdings</vt:lpstr>
      <vt:lpstr>template_PowerPoint_UNLVLaw2012</vt:lpstr>
      <vt:lpstr>The HIPAA Privacy Rule and Research with Mobile Devices  NIH No. 1R01CA207538 Working Group Meeting #2 April 24, 2018 </vt:lpstr>
      <vt:lpstr>Roadmap</vt:lpstr>
      <vt:lpstr>Application of the HIPAA Privacy Rule 45 C.F.R. § 164.500(a), (c)</vt:lpstr>
      <vt:lpstr>HIPAA Covered Entities 45 C.F.R. §§ 160.102(a), 160.103</vt:lpstr>
      <vt:lpstr>HIPAA-Regulated Business Associates 45 C.F.R. § 160.103</vt:lpstr>
      <vt:lpstr>HIPAA-Regulated Business Associates</vt:lpstr>
      <vt:lpstr>Summary so far</vt:lpstr>
      <vt:lpstr>PowerPoint Presentation</vt:lpstr>
      <vt:lpstr>Texas AG Enforcement of Texas Law Tex. Health &amp; Safety Code § 181.201</vt:lpstr>
      <vt:lpstr>Regulation of the use and disclosure of PHI by the HIPAA Privacy Rule (45 C.F.R. Part 164)</vt:lpstr>
      <vt:lpstr>PowerPoint Presentation</vt:lpstr>
      <vt:lpstr>“Electronically transmitted” and “electronically obtained” authorizations are valid under the HIPAA Privacy Rule</vt:lpstr>
      <vt:lpstr>“Electronically transmitted” and “electronically obtained” authorizations are valid under the HIPAA Privacy Rule</vt:lpstr>
      <vt:lpstr>Copy of the signed authorization 45 C.F.R. § 164.508(c)(4)</vt:lpstr>
      <vt:lpstr>Core Authorization Elements 45 C.F.R. § 164.508(c)(1)(ii), (iii)</vt:lpstr>
      <vt:lpstr>HHS guidance on recipient specificity (“Particular entity, particular person, or particular class of persons”)</vt:lpstr>
      <vt:lpstr>“[T]he class must be stated with sufficient specificity…” 65 Fed. Reg. 82462, 82517 (Dec. 28, 2000)</vt:lpstr>
      <vt:lpstr>Core Authorization Elements 45 C.F.R. § 164.508(c)(1)(i)</vt:lpstr>
      <vt:lpstr>Core Authorization Elements 45 C.F.R. § 164.508(c)(1)(iv)</vt:lpstr>
      <vt:lpstr>Authorizations for Future Research 78 Fed. Reg. 5566, 5612 (Jan. 25, 2013)</vt:lpstr>
      <vt:lpstr>Other Core Elements and Required Statements 45 C.F.R. § 164.508(c)</vt:lpstr>
      <vt:lpstr>Core Authorization Elements 45 C.F.R. § 164.508(c)(1)(v)</vt:lpstr>
      <vt:lpstr>Regulation of the use and disclosure of PHI by the HIPAA Privacy Rule (45 C.F.R. Part 164)</vt:lpstr>
      <vt:lpstr>Four research-related exceptions to the authorization requirement 45 C.F.R. §§ 164.512(i)(1), 164.514(e)(3)</vt:lpstr>
      <vt:lpstr>HIPAA Regulated Research and the Individual Rights 45 C.F.R. §§ 164.520-.528</vt:lpstr>
      <vt:lpstr>PowerPoint Presentation</vt:lpstr>
      <vt:lpstr>Notice of Privacy Practices 45 C.F.R. § 164.520</vt:lpstr>
      <vt:lpstr>HIPAA-Regulated Research and the  Administrative Requirements</vt:lpstr>
      <vt:lpstr>Research institute settles with HHS for $3.9M (March 2016)</vt:lpstr>
      <vt:lpstr>Mobile App Breach Notification (Mar. 30, 2018)</vt:lpstr>
      <vt:lpstr>PowerPoint Presentation</vt:lpstr>
      <vt:lpstr>Federal, state, and international best practices</vt:lpstr>
      <vt:lpstr>Summary: Privacy Challenges for Mobile App-Based Research</vt:lpstr>
      <vt:lpstr>The HIPAA Privacy Rule and Research with Mobile Devices  NIH No. 1R01CA207538 Working Group Meeting #2 April 24, 2018 </vt:lpstr>
      <vt:lpstr>Resources</vt:lpstr>
      <vt:lpstr>Resources</vt:lpstr>
      <vt:lpstr>Resources</vt:lpstr>
      <vt:lpstr>Resources</vt:lpstr>
      <vt:lpstr>Resources</vt:lpstr>
      <vt:lpstr>Resources</vt:lpstr>
      <vt:lpstr>HHS’s answers to FAQs regarding electronically transmitted and obtained authorizations</vt:lpstr>
      <vt:lpstr>HHS’s answers to general FAQs regarding authorizations</vt:lpstr>
      <vt:lpstr>Resources (HHS Frequently-Asked Question No. 313)</vt:lpstr>
      <vt:lpstr>Resources (HHS Frequently-Asked Question No. 314)</vt:lpstr>
      <vt:lpstr>Resources (HHS Frequently-Asked Question No. 316)</vt:lpstr>
      <vt:lpstr>Additional information regarding authorizations</vt:lpstr>
      <vt:lpstr>Expiration Dates and  Research-Related Authorizations</vt:lpstr>
      <vt:lpstr>HIPAA authorization: required statements 45 C.F.R. § 164.508(c)(2)</vt:lpstr>
      <vt:lpstr>Revocation of authorization – application to research 67 Fed. Reg. 53182, 53225 (Aug. 14, 2002)</vt:lpstr>
      <vt:lpstr>Research exception to general prohibition against compound authorizations</vt:lpstr>
      <vt:lpstr>Research exception to general prohibition against conditioning</vt:lpstr>
      <vt:lpstr>Exceptions to the authorization requirement</vt:lpstr>
      <vt:lpstr>1. Research on decedents’ information 45 C.F.R. § 164.512(i)(1)(iii)</vt:lpstr>
      <vt:lpstr>2. Reviews preparatory to research 45 C.F.R. § 164.512(i)(1)(ii)</vt:lpstr>
      <vt:lpstr>3. Privacy Board or IRB waiver of authorization 45 C.F.R. §§ 164.512(i)(1)(i), 164.512(i)(2)</vt:lpstr>
      <vt:lpstr>Minimal Risk to Privacy Elements (See last slide)</vt:lpstr>
      <vt:lpstr>Waiver Criterion:  “The research could not practicably be conducted without the alteration or waiver.”</vt:lpstr>
      <vt:lpstr>Waiver Criterion:  “The research could not practicably be conducted without access to and use of the protected health information.”</vt:lpstr>
      <vt:lpstr>4. Limited Data Set + Data Use Agreement  45 C.F.R. § 164.514(e)(1), (2), (3)(i), (4)</vt:lpstr>
      <vt:lpstr>Direct identifiers that must be removed 45 C.F.R. § 164.514(e)(2)</vt:lpstr>
      <vt:lpstr>Identifiers that can remain</vt:lpstr>
      <vt:lpstr>Permissible Forms of a Data Use Agreement (DUA)</vt:lpstr>
      <vt:lpstr>Approaches to Study Recruitment</vt:lpstr>
      <vt:lpstr>Research and the Individual Rights</vt:lpstr>
      <vt:lpstr>Research and the  Notice of Privacy Practices (NOPP)</vt:lpstr>
      <vt:lpstr>Research and Access to PHI 65 Fed. Reg. 82462, 82538 (Dec. 28, 2000)</vt:lpstr>
      <vt:lpstr>Research and the Accounting of Disclosures 45 C.F.R. § 164.528</vt:lpstr>
      <vt:lpstr>Application of the HIPAA Privacy Rule</vt:lpstr>
      <vt:lpstr>Health Care Providers 45 C.F.R. § 160.103</vt:lpstr>
      <vt:lpstr>1.  Providers of Services 42 U.S.C. § 1395x(u) </vt:lpstr>
      <vt:lpstr>2.  Providers of Medical or Health Services 42 U.S.C. § 1395x(s) </vt:lpstr>
      <vt:lpstr>3.  Any other person or organization . . .   45 C.F.R. § 160.103 </vt:lpstr>
      <vt:lpstr>Standard Transactions 45 C.F.R. § 160.103</vt:lpstr>
      <vt:lpstr>HIPAA Covered Entities 45 C.F.R. §§ 160.102(a), 160.103</vt:lpstr>
      <vt:lpstr>Health Plans 45 C.F.R. § 160.103</vt:lpstr>
      <vt:lpstr>Note:  Researchers are not business associates</vt:lpstr>
      <vt:lpstr>Protected health information (PHI) 45 C.F.R. § 164.500(a), (c)</vt:lpstr>
      <vt:lpstr>Individually Identifiable Health Information 45 C.F.R. § 160.103</vt:lpstr>
      <vt:lpstr>Examples of PHI in mHealth</vt:lpstr>
    </vt:vector>
  </TitlesOfParts>
  <Company>UNLV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Bacos</dc:creator>
  <cp:lastModifiedBy>Klein,Robert _</cp:lastModifiedBy>
  <cp:revision>583</cp:revision>
  <dcterms:created xsi:type="dcterms:W3CDTF">2012-02-16T17:35:43Z</dcterms:created>
  <dcterms:modified xsi:type="dcterms:W3CDTF">2018-04-10T19:36:19Z</dcterms:modified>
</cp:coreProperties>
</file>