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>
        <p:scale>
          <a:sx n="94" d="100"/>
          <a:sy n="94" d="100"/>
        </p:scale>
        <p:origin x="-87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08A7-1241-4EB3-94F6-8E5E351EEF9E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9112-2875-439F-BFB0-62FF9273F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08A7-1241-4EB3-94F6-8E5E351EEF9E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9112-2875-439F-BFB0-62FF9273F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2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08A7-1241-4EB3-94F6-8E5E351EEF9E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9112-2875-439F-BFB0-62FF9273F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5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08A7-1241-4EB3-94F6-8E5E351EEF9E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9112-2875-439F-BFB0-62FF9273F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6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08A7-1241-4EB3-94F6-8E5E351EEF9E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9112-2875-439F-BFB0-62FF9273F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0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08A7-1241-4EB3-94F6-8E5E351EEF9E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9112-2875-439F-BFB0-62FF9273F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0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08A7-1241-4EB3-94F6-8E5E351EEF9E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9112-2875-439F-BFB0-62FF9273F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2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08A7-1241-4EB3-94F6-8E5E351EEF9E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9112-2875-439F-BFB0-62FF9273F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08A7-1241-4EB3-94F6-8E5E351EEF9E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9112-2875-439F-BFB0-62FF9273F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08A7-1241-4EB3-94F6-8E5E351EEF9E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9112-2875-439F-BFB0-62FF9273F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0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08A7-1241-4EB3-94F6-8E5E351EEF9E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9112-2875-439F-BFB0-62FF9273F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508A7-1241-4EB3-94F6-8E5E351EEF9E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99112-2875-439F-BFB0-62FF9273F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5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ouisville.edu/medschool/studentaffairs/ec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Honor and Professionalism Advocacy Council (HPAC)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467600" cy="1752600"/>
          </a:xfrm>
        </p:spPr>
        <p:txBody>
          <a:bodyPr/>
          <a:lstStyle/>
          <a:p>
            <a:r>
              <a:rPr lang="en-US" dirty="0" smtClean="0"/>
              <a:t>Developed by AAMC Organization of Student Representatives (OSR)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9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HPAC?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Honor </a:t>
            </a:r>
            <a:r>
              <a:rPr lang="en-US" dirty="0"/>
              <a:t>and Professionalism Advocacy Council (HPAC) is a student accountability and professionalism advocacy group.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represents a confidential, low-stakes arena where professionalism concerns can be addressed by student peers through the use of anonymous Early Concern Notes (ECN).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210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 HPAC members?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HPAC consists of a Chair, Vice Chair, and </a:t>
            </a:r>
            <a:r>
              <a:rPr lang="en-US" dirty="0" smtClean="0"/>
              <a:t>four </a:t>
            </a:r>
            <a:r>
              <a:rPr lang="en-US" dirty="0"/>
              <a:t>other student members representing each academic </a:t>
            </a:r>
            <a:r>
              <a:rPr lang="en-US" dirty="0" smtClean="0"/>
              <a:t>class:</a:t>
            </a:r>
          </a:p>
          <a:p>
            <a:pPr lvl="1"/>
            <a:r>
              <a:rPr lang="en-US" dirty="0" smtClean="0"/>
              <a:t>MS2: Sarah </a:t>
            </a:r>
            <a:r>
              <a:rPr lang="en-US" dirty="0" err="1" smtClean="0"/>
              <a:t>Khayat</a:t>
            </a:r>
            <a:r>
              <a:rPr lang="en-US" dirty="0" smtClean="0"/>
              <a:t>, (Co-chair), Jeff </a:t>
            </a:r>
            <a:r>
              <a:rPr lang="en-US" smtClean="0"/>
              <a:t>Merz</a:t>
            </a:r>
            <a:endParaRPr lang="en-US" dirty="0" smtClean="0"/>
          </a:p>
          <a:p>
            <a:pPr lvl="1"/>
            <a:r>
              <a:rPr lang="en-US" dirty="0" smtClean="0"/>
              <a:t>MS3: Seth </a:t>
            </a:r>
            <a:r>
              <a:rPr lang="en-US" dirty="0" err="1" smtClean="0"/>
              <a:t>Sklare</a:t>
            </a:r>
            <a:r>
              <a:rPr lang="en-US" dirty="0" smtClean="0"/>
              <a:t>, Kelsey Gregory</a:t>
            </a:r>
          </a:p>
          <a:p>
            <a:pPr lvl="1"/>
            <a:r>
              <a:rPr lang="en-US" dirty="0" smtClean="0"/>
              <a:t>MS4: Farah </a:t>
            </a:r>
            <a:r>
              <a:rPr lang="en-US" dirty="0" err="1" smtClean="0"/>
              <a:t>Nasraty</a:t>
            </a:r>
            <a:r>
              <a:rPr lang="en-US" dirty="0" smtClean="0"/>
              <a:t> (Chair), Greg Shaw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MS1 members will be chosen by application/interview process in Spring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14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was the HPAC developed?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HPAC developed out of a need for a formalized process to address student professionalism concerns. </a:t>
            </a:r>
          </a:p>
          <a:p>
            <a:pPr lvl="1"/>
            <a:r>
              <a:rPr lang="en-US" dirty="0" smtClean="0"/>
              <a:t>Address professionalism early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oster climate of professionalism in both the classroom and the clinic </a:t>
            </a:r>
          </a:p>
          <a:p>
            <a:pPr lvl="1"/>
            <a:r>
              <a:rPr lang="en-US" dirty="0" smtClean="0"/>
              <a:t>Avoid poor professionalism mentions in letter for residency </a:t>
            </a:r>
          </a:p>
          <a:p>
            <a:pPr lvl="1"/>
            <a:r>
              <a:rPr lang="en-US" dirty="0" smtClean="0"/>
              <a:t>Improve patient care and peer relationships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70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Early Concern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Early Concern Note (ECN) is an online form than can be submitted by faculty, residents, and students to address professionalism concerns</a:t>
            </a:r>
          </a:p>
          <a:p>
            <a:endParaRPr lang="en-US" dirty="0"/>
          </a:p>
          <a:p>
            <a:r>
              <a:rPr lang="en-US" dirty="0" smtClean="0"/>
              <a:t>This form is available online and is username/password protected</a:t>
            </a:r>
          </a:p>
          <a:p>
            <a:endParaRPr lang="en-US" dirty="0"/>
          </a:p>
          <a:p>
            <a:r>
              <a:rPr lang="en-US" dirty="0" smtClean="0"/>
              <a:t>ECN submission is anonymous, however identifying information WILL be available to committee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85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submit an ECN?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form available at:</a:t>
            </a:r>
          </a:p>
          <a:p>
            <a:pPr marL="0" indent="0">
              <a:buNone/>
            </a:pPr>
            <a:r>
              <a:rPr lang="en-US" sz="2800" dirty="0" smtClean="0">
                <a:effectLst/>
                <a:hlinkClick r:id="rId2"/>
              </a:rPr>
              <a:t>http://louisville.edu/medschool/studentaffairs/ecn</a:t>
            </a:r>
            <a:endParaRPr lang="en-US" sz="2800" dirty="0" smtClean="0">
              <a:effectLst/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HPAC@louisville.edu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7915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</a:t>
            </a:r>
            <a:r>
              <a:rPr lang="en-US" smtClean="0"/>
              <a:t>HPAC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HPAC meets </a:t>
            </a:r>
            <a:r>
              <a:rPr lang="en-US" dirty="0" err="1" smtClean="0"/>
              <a:t>bimonthy</a:t>
            </a:r>
            <a:r>
              <a:rPr lang="en-US" dirty="0" smtClean="0"/>
              <a:t> and as needed to address the most recent ECN submissions</a:t>
            </a:r>
          </a:p>
          <a:p>
            <a:endParaRPr lang="en-US" dirty="0" smtClean="0"/>
          </a:p>
          <a:p>
            <a:r>
              <a:rPr lang="en-US" dirty="0" smtClean="0"/>
              <a:t>Every case is reviewed by the Chair and Vice Chair and then assigned to an HPAC member</a:t>
            </a:r>
          </a:p>
          <a:p>
            <a:endParaRPr lang="en-US" dirty="0" smtClean="0"/>
          </a:p>
          <a:p>
            <a:r>
              <a:rPr lang="en-US" dirty="0" smtClean="0"/>
              <a:t>Student is contacted to meet with the committee to address and respond to concern</a:t>
            </a:r>
          </a:p>
          <a:p>
            <a:endParaRPr lang="en-US" dirty="0" smtClean="0"/>
          </a:p>
          <a:p>
            <a:r>
              <a:rPr lang="en-US" dirty="0" smtClean="0"/>
              <a:t>Committee makes recommendations for the future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35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implications?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ECN – HPAC with peer-to-peer mentoring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ECN – HPAC refers to Assistant Dean of Student Affairs (Dr. </a:t>
            </a:r>
            <a:r>
              <a:rPr lang="en-US" dirty="0" err="1" smtClean="0"/>
              <a:t>Mittel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ECN – Student Promotions Committee and recurrent professionalism issues to be included in letter for residency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4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 Concerns?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43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359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Honor and Professionalism Advocacy Council (HPAC)</vt:lpstr>
      <vt:lpstr>What is the HPAC?</vt:lpstr>
      <vt:lpstr>Who are the HPAC members?</vt:lpstr>
      <vt:lpstr>Why was the HPAC developed?</vt:lpstr>
      <vt:lpstr>What is an Early Concern Note</vt:lpstr>
      <vt:lpstr>How do I submit an ECN?</vt:lpstr>
      <vt:lpstr>How does the HPAC work?</vt:lpstr>
      <vt:lpstr>What are the implications?</vt:lpstr>
      <vt:lpstr>Questions? Concerns?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 and Professionalism Advocacy Council (HPAC)</dc:title>
  <dc:creator>Allison Hunter</dc:creator>
  <cp:lastModifiedBy>Allison</cp:lastModifiedBy>
  <cp:revision>11</cp:revision>
  <dcterms:created xsi:type="dcterms:W3CDTF">2014-02-12T18:18:34Z</dcterms:created>
  <dcterms:modified xsi:type="dcterms:W3CDTF">2014-02-16T22:37:59Z</dcterms:modified>
</cp:coreProperties>
</file>