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69" r:id="rId5"/>
    <p:sldId id="261" r:id="rId6"/>
    <p:sldId id="270" r:id="rId7"/>
    <p:sldId id="260" r:id="rId8"/>
    <p:sldId id="290" r:id="rId9"/>
    <p:sldId id="271" r:id="rId10"/>
    <p:sldId id="259" r:id="rId11"/>
    <p:sldId id="262" r:id="rId12"/>
    <p:sldId id="263" r:id="rId13"/>
    <p:sldId id="264" r:id="rId14"/>
    <p:sldId id="265" r:id="rId15"/>
    <p:sldId id="268" r:id="rId16"/>
    <p:sldId id="272" r:id="rId17"/>
    <p:sldId id="288" r:id="rId18"/>
    <p:sldId id="273" r:id="rId19"/>
    <p:sldId id="274" r:id="rId20"/>
    <p:sldId id="275" r:id="rId21"/>
    <p:sldId id="276" r:id="rId22"/>
    <p:sldId id="277" r:id="rId23"/>
    <p:sldId id="278" r:id="rId24"/>
    <p:sldId id="279" r:id="rId25"/>
    <p:sldId id="289" r:id="rId26"/>
    <p:sldId id="280" r:id="rId27"/>
    <p:sldId id="281" r:id="rId28"/>
    <p:sldId id="282" r:id="rId29"/>
    <p:sldId id="283" r:id="rId30"/>
    <p:sldId id="284" r:id="rId31"/>
    <p:sldId id="285" r:id="rId32"/>
    <p:sldId id="286" r:id="rId33"/>
    <p:sldId id="287" r:id="rId34"/>
  </p:sldIdLst>
  <p:sldSz cx="12192000" cy="6858000"/>
  <p:notesSz cx="6858000" cy="9296400"/>
  <p:embeddedFontLst>
    <p:embeddedFont>
      <p:font typeface="Abadi" panose="020B0604020104020204" pitchFamily="34" charset="0"/>
      <p:regular r:id="rId35"/>
    </p:embeddedFont>
    <p:embeddedFont>
      <p:font typeface="Rockwell" panose="02060603020205020403" pitchFamily="18" charset="0"/>
      <p:regular r:id="rId36"/>
      <p:bold r:id="rId37"/>
      <p:italic r:id="rId38"/>
      <p:boldItalic r:id="rId39"/>
    </p:embeddedFont>
    <p:embeddedFont>
      <p:font typeface="Tahoma" panose="020B0604030504040204" pitchFamily="34" charset="0"/>
      <p:regular r:id="rId40"/>
      <p:bold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A94DB-8111-4DE5-B721-E455DBE4A904}" v="134" dt="2025-02-07T16:20:26.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00" d="100"/>
          <a:sy n="100" d="100"/>
        </p:scale>
        <p:origin x="9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 Angela" userId="uz1xkKIyHG2l4KVgelhXqLnvmYR3b2yWknTS9x6ERF8=" providerId="None" clId="Web-{7AFA94DB-8111-4DE5-B721-E455DBE4A904}"/>
    <pc:docChg chg="modSld">
      <pc:chgData name="Hall, Angela" userId="uz1xkKIyHG2l4KVgelhXqLnvmYR3b2yWknTS9x6ERF8=" providerId="None" clId="Web-{7AFA94DB-8111-4DE5-B721-E455DBE4A904}" dt="2025-02-07T16:20:25.969" v="144" actId="20577"/>
      <pc:docMkLst>
        <pc:docMk/>
      </pc:docMkLst>
      <pc:sldChg chg="modSp">
        <pc:chgData name="Hall, Angela" userId="uz1xkKIyHG2l4KVgelhXqLnvmYR3b2yWknTS9x6ERF8=" providerId="None" clId="Web-{7AFA94DB-8111-4DE5-B721-E455DBE4A904}" dt="2025-02-07T16:08:12.544" v="20" actId="20577"/>
        <pc:sldMkLst>
          <pc:docMk/>
          <pc:sldMk cId="3649697764" sldId="258"/>
        </pc:sldMkLst>
        <pc:spChg chg="mod">
          <ac:chgData name="Hall, Angela" userId="uz1xkKIyHG2l4KVgelhXqLnvmYR3b2yWknTS9x6ERF8=" providerId="None" clId="Web-{7AFA94DB-8111-4DE5-B721-E455DBE4A904}" dt="2025-02-07T16:08:12.544" v="20" actId="20577"/>
          <ac:spMkLst>
            <pc:docMk/>
            <pc:sldMk cId="3649697764" sldId="258"/>
            <ac:spMk id="4" creationId="{779D08F3-9DB4-4A61-8CCD-8FC268AE413C}"/>
          </ac:spMkLst>
        </pc:spChg>
      </pc:sldChg>
      <pc:sldChg chg="modSp">
        <pc:chgData name="Hall, Angela" userId="uz1xkKIyHG2l4KVgelhXqLnvmYR3b2yWknTS9x6ERF8=" providerId="None" clId="Web-{7AFA94DB-8111-4DE5-B721-E455DBE4A904}" dt="2025-02-07T16:14:48.037" v="111" actId="20577"/>
        <pc:sldMkLst>
          <pc:docMk/>
          <pc:sldMk cId="3559001161" sldId="259"/>
        </pc:sldMkLst>
        <pc:spChg chg="mod">
          <ac:chgData name="Hall, Angela" userId="uz1xkKIyHG2l4KVgelhXqLnvmYR3b2yWknTS9x6ERF8=" providerId="None" clId="Web-{7AFA94DB-8111-4DE5-B721-E455DBE4A904}" dt="2025-02-07T16:14:48.037" v="111" actId="20577"/>
          <ac:spMkLst>
            <pc:docMk/>
            <pc:sldMk cId="3559001161" sldId="259"/>
            <ac:spMk id="4" creationId="{784CDA31-CCD4-4C38-85CC-CEE25C865CE5}"/>
          </ac:spMkLst>
        </pc:spChg>
      </pc:sldChg>
      <pc:sldChg chg="modSp">
        <pc:chgData name="Hall, Angela" userId="uz1xkKIyHG2l4KVgelhXqLnvmYR3b2yWknTS9x6ERF8=" providerId="None" clId="Web-{7AFA94DB-8111-4DE5-B721-E455DBE4A904}" dt="2025-02-07T16:20:25.969" v="144" actId="20577"/>
        <pc:sldMkLst>
          <pc:docMk/>
          <pc:sldMk cId="625087573" sldId="260"/>
        </pc:sldMkLst>
        <pc:spChg chg="mod">
          <ac:chgData name="Hall, Angela" userId="uz1xkKIyHG2l4KVgelhXqLnvmYR3b2yWknTS9x6ERF8=" providerId="None" clId="Web-{7AFA94DB-8111-4DE5-B721-E455DBE4A904}" dt="2025-02-07T16:20:25.969" v="144" actId="20577"/>
          <ac:spMkLst>
            <pc:docMk/>
            <pc:sldMk cId="625087573" sldId="260"/>
            <ac:spMk id="4" creationId="{9169BE49-1F13-4D66-9124-83D3C85FA8CC}"/>
          </ac:spMkLst>
        </pc:spChg>
      </pc:sldChg>
      <pc:sldChg chg="modSp">
        <pc:chgData name="Hall, Angela" userId="uz1xkKIyHG2l4KVgelhXqLnvmYR3b2yWknTS9x6ERF8=" providerId="None" clId="Web-{7AFA94DB-8111-4DE5-B721-E455DBE4A904}" dt="2025-02-07T16:09:38.277" v="50" actId="20577"/>
        <pc:sldMkLst>
          <pc:docMk/>
          <pc:sldMk cId="1743365631" sldId="269"/>
        </pc:sldMkLst>
        <pc:spChg chg="mod">
          <ac:chgData name="Hall, Angela" userId="uz1xkKIyHG2l4KVgelhXqLnvmYR3b2yWknTS9x6ERF8=" providerId="None" clId="Web-{7AFA94DB-8111-4DE5-B721-E455DBE4A904}" dt="2025-02-07T16:09:38.277" v="50" actId="20577"/>
          <ac:spMkLst>
            <pc:docMk/>
            <pc:sldMk cId="1743365631" sldId="269"/>
            <ac:spMk id="3" creationId="{29725C96-5B71-4776-9F31-C0C0500DB201}"/>
          </ac:spMkLst>
        </pc:spChg>
      </pc:sldChg>
      <pc:sldChg chg="modSp">
        <pc:chgData name="Hall, Angela" userId="uz1xkKIyHG2l4KVgelhXqLnvmYR3b2yWknTS9x6ERF8=" providerId="None" clId="Web-{7AFA94DB-8111-4DE5-B721-E455DBE4A904}" dt="2025-02-07T16:17:12.363" v="121" actId="20577"/>
        <pc:sldMkLst>
          <pc:docMk/>
          <pc:sldMk cId="362302276" sldId="273"/>
        </pc:sldMkLst>
        <pc:spChg chg="mod">
          <ac:chgData name="Hall, Angela" userId="uz1xkKIyHG2l4KVgelhXqLnvmYR3b2yWknTS9x6ERF8=" providerId="None" clId="Web-{7AFA94DB-8111-4DE5-B721-E455DBE4A904}" dt="2025-02-07T16:17:12.363" v="121" actId="20577"/>
          <ac:spMkLst>
            <pc:docMk/>
            <pc:sldMk cId="362302276" sldId="273"/>
            <ac:spMk id="3" creationId="{1F0DB5F8-CAF8-4C49-9DBB-49970A992CB7}"/>
          </ac:spMkLst>
        </pc:spChg>
      </pc:sldChg>
      <pc:sldChg chg="modSp">
        <pc:chgData name="Hall, Angela" userId="uz1xkKIyHG2l4KVgelhXqLnvmYR3b2yWknTS9x6ERF8=" providerId="None" clId="Web-{7AFA94DB-8111-4DE5-B721-E455DBE4A904}" dt="2025-02-07T16:17:45.222" v="129" actId="20577"/>
        <pc:sldMkLst>
          <pc:docMk/>
          <pc:sldMk cId="3980794243" sldId="275"/>
        </pc:sldMkLst>
        <pc:spChg chg="mod">
          <ac:chgData name="Hall, Angela" userId="uz1xkKIyHG2l4KVgelhXqLnvmYR3b2yWknTS9x6ERF8=" providerId="None" clId="Web-{7AFA94DB-8111-4DE5-B721-E455DBE4A904}" dt="2025-02-07T16:17:45.222" v="129" actId="20577"/>
          <ac:spMkLst>
            <pc:docMk/>
            <pc:sldMk cId="3980794243" sldId="275"/>
            <ac:spMk id="3" creationId="{44AC13D6-DE3D-4B3D-BFD0-16ECBC5179E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2996C8-66D4-4EF1-A1B9-054FEEFFC322}" type="datetimeFigureOut">
              <a:rPr lang="en-US" smtClean="0"/>
              <a:t>2/7/2025</a:t>
            </a:fld>
            <a:endParaRPr lang="en-US"/>
          </a:p>
        </p:txBody>
      </p:sp>
      <p:sp>
        <p:nvSpPr>
          <p:cNvPr id="5" name="Footer Placeholder 4"/>
          <p:cNvSpPr>
            <a:spLocks noGrp="1"/>
          </p:cNvSpPr>
          <p:nvPr>
            <p:ph type="ftr" sz="quarter" idx="11"/>
          </p:nvPr>
        </p:nvSpPr>
        <p:spPr>
          <a:xfrm>
            <a:off x="1451579" y="329307"/>
            <a:ext cx="5626774" cy="309201"/>
          </a:xfrm>
        </p:spPr>
        <p:txBody>
          <a:bodyPr/>
          <a:lstStyle/>
          <a:p>
            <a:endParaRPr lang="en-US"/>
          </a:p>
        </p:txBody>
      </p:sp>
      <p:sp>
        <p:nvSpPr>
          <p:cNvPr id="6" name="Slide Number Placeholder 5"/>
          <p:cNvSpPr>
            <a:spLocks noGrp="1"/>
          </p:cNvSpPr>
          <p:nvPr>
            <p:ph type="sldNum" sz="quarter" idx="12"/>
          </p:nvPr>
        </p:nvSpPr>
        <p:spPr>
          <a:xfrm>
            <a:off x="476834" y="798973"/>
            <a:ext cx="811019" cy="503578"/>
          </a:xfrm>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597214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996C8-66D4-4EF1-A1B9-054FEEFFC322}"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672115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996C8-66D4-4EF1-A1B9-054FEEFFC322}"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13451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2996C8-66D4-4EF1-A1B9-054FEEFFC322}"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353368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2996C8-66D4-4EF1-A1B9-054FEEFFC322}"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88706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2996C8-66D4-4EF1-A1B9-054FEEFFC322}"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1309440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2996C8-66D4-4EF1-A1B9-054FEEFFC322}"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3553909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2996C8-66D4-4EF1-A1B9-054FEEFFC322}"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1555579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996C8-66D4-4EF1-A1B9-054FEEFFC322}"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878627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2996C8-66D4-4EF1-A1B9-054FEEFFC322}"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4167977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B22996C8-66D4-4EF1-A1B9-054FEEFFC322}" type="datetimeFigureOut">
              <a:rPr lang="en-US" smtClean="0"/>
              <a:t>2/7/2025</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B0F8302A-9F6D-4DAC-BDB8-804150041813}" type="slidenum">
              <a:rPr lang="en-US" smtClean="0"/>
              <a:t>‹#›</a:t>
            </a:fld>
            <a:endParaRPr lang="en-US"/>
          </a:p>
        </p:txBody>
      </p:sp>
    </p:spTree>
    <p:extLst>
      <p:ext uri="{BB962C8B-B14F-4D97-AF65-F5344CB8AC3E}">
        <p14:creationId xmlns:p14="http://schemas.microsoft.com/office/powerpoint/2010/main" val="232803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B22996C8-66D4-4EF1-A1B9-054FEEFFC322}" type="datetimeFigureOut">
              <a:rPr lang="en-US" smtClean="0"/>
              <a:t>2/7/2025</a:t>
            </a:fld>
            <a:endParaRPr lang="en-US"/>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B0F8302A-9F6D-4DAC-BDB8-804150041813}" type="slidenum">
              <a:rPr lang="en-US" smtClean="0"/>
              <a:t>‹#›</a:t>
            </a:fld>
            <a:endParaRPr lang="en-US"/>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5945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ulink.louisville.edu/"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creativecommons.org/licenses/by-nd/3.0/" TargetMode="External"/><Relationship Id="rId5" Type="http://schemas.openxmlformats.org/officeDocument/2006/relationships/hyperlink" Target="http://theconversation.com/college-grads-still-earn-a-premium-if-they-can-find-a-good-job-35744" TargetMode="Externa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ulink.louisville.edu/"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d/3.0/" TargetMode="External"/><Relationship Id="rId4" Type="http://schemas.openxmlformats.org/officeDocument/2006/relationships/hyperlink" Target="https://www.higheredjobs.com/HigherEdCareers/interviews.cfm?ID=1545"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blog.joemanna.com/hack-better-credit-score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louisville.edu/medicine/financialaid"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tscpl.org/job-career/managing-credit-scor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allscometumblingdown.wordpress.com/2010/12"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igheredjobs.com/HigherEdCareers/interviews.cfm?ID=1283"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C8488-2642-409F-A336-A8F34EE63EAE}"/>
              </a:ext>
            </a:extLst>
          </p:cNvPr>
          <p:cNvSpPr>
            <a:spLocks noGrp="1"/>
          </p:cNvSpPr>
          <p:nvPr>
            <p:ph type="title"/>
          </p:nvPr>
        </p:nvSpPr>
        <p:spPr>
          <a:xfrm>
            <a:off x="551793" y="4998099"/>
            <a:ext cx="11088414" cy="769677"/>
          </a:xfrm>
        </p:spPr>
        <p:txBody>
          <a:bodyPr anchor="t">
            <a:normAutofit/>
          </a:bodyPr>
          <a:lstStyle/>
          <a:p>
            <a:r>
              <a:rPr lang="en-US" dirty="0">
                <a:solidFill>
                  <a:schemeClr val="tx1"/>
                </a:solidFill>
                <a:latin typeface="Abadi" panose="020B0604020104020204" pitchFamily="34" charset="0"/>
              </a:rPr>
              <a:t>Financial Aid – Pre-Orientation</a:t>
            </a:r>
          </a:p>
        </p:txBody>
      </p:sp>
      <p:sp>
        <p:nvSpPr>
          <p:cNvPr id="21" name="Content Placeholder 10">
            <a:extLst>
              <a:ext uri="{FF2B5EF4-FFF2-40B4-BE49-F238E27FC236}">
                <a16:creationId xmlns:a16="http://schemas.microsoft.com/office/drawing/2014/main" id="{4FD0A341-DDC1-40A0-8122-E0EC438B7B25}"/>
              </a:ext>
            </a:extLst>
          </p:cNvPr>
          <p:cNvSpPr>
            <a:spLocks noGrp="1"/>
          </p:cNvSpPr>
          <p:nvPr>
            <p:ph idx="1"/>
          </p:nvPr>
        </p:nvSpPr>
        <p:spPr>
          <a:xfrm>
            <a:off x="2961858" y="5428141"/>
            <a:ext cx="4177862" cy="679269"/>
          </a:xfrm>
        </p:spPr>
        <p:txBody>
          <a:bodyPr>
            <a:normAutofit fontScale="62500" lnSpcReduction="20000"/>
          </a:bodyPr>
          <a:lstStyle/>
          <a:p>
            <a:pPr marL="0" indent="0">
              <a:buNone/>
            </a:pPr>
            <a:r>
              <a:rPr lang="en-US" sz="2400" dirty="0">
                <a:solidFill>
                  <a:schemeClr val="tx1">
                    <a:alpha val="80000"/>
                  </a:schemeClr>
                </a:solidFill>
                <a:latin typeface="Abadi" panose="020B0604020104020204" pitchFamily="34" charset="0"/>
              </a:rPr>
              <a:t>Angela M. Hall, MSM</a:t>
            </a:r>
          </a:p>
          <a:p>
            <a:pPr marL="0" indent="0">
              <a:buNone/>
            </a:pPr>
            <a:r>
              <a:rPr lang="en-US" sz="2400" dirty="0">
                <a:solidFill>
                  <a:schemeClr val="tx1">
                    <a:alpha val="80000"/>
                  </a:schemeClr>
                </a:solidFill>
                <a:latin typeface="Abadi"/>
              </a:rPr>
              <a:t>SOM Financial Aid Coordinator </a:t>
            </a:r>
            <a:endParaRPr lang="en-US" sz="2400" dirty="0">
              <a:solidFill>
                <a:schemeClr val="tx1">
                  <a:alpha val="80000"/>
                </a:schemeClr>
              </a:solidFill>
              <a:latin typeface="Abadi" panose="020B0604020104020204" pitchFamily="34" charset="0"/>
            </a:endParaRPr>
          </a:p>
        </p:txBody>
      </p:sp>
      <p:pic>
        <p:nvPicPr>
          <p:cNvPr id="7" name="Content Placeholder 6">
            <a:extLst>
              <a:ext uri="{FF2B5EF4-FFF2-40B4-BE49-F238E27FC236}">
                <a16:creationId xmlns:a16="http://schemas.microsoft.com/office/drawing/2014/main" id="{CF539E3D-91BD-4907-AEE4-554ED9F1EA39}"/>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5"/>
          <a:stretch/>
        </p:blipFill>
        <p:spPr>
          <a:xfrm>
            <a:off x="0" y="0"/>
            <a:ext cx="12191999" cy="4911620"/>
          </a:xfrm>
          <a:prstGeom prst="rect">
            <a:avLst/>
          </a:prstGeom>
        </p:spPr>
      </p:pic>
      <p:pic>
        <p:nvPicPr>
          <p:cNvPr id="11" name="Picture 10">
            <a:extLst>
              <a:ext uri="{FF2B5EF4-FFF2-40B4-BE49-F238E27FC236}">
                <a16:creationId xmlns:a16="http://schemas.microsoft.com/office/drawing/2014/main" id="{8A6BBD30-F1C0-4B24-B910-557B562CF080}"/>
              </a:ext>
            </a:extLst>
          </p:cNvPr>
          <p:cNvPicPr>
            <a:picLocks noChangeAspect="1"/>
          </p:cNvPicPr>
          <p:nvPr/>
        </p:nvPicPr>
        <p:blipFill>
          <a:blip r:embed="rId3"/>
          <a:stretch>
            <a:fillRect/>
          </a:stretch>
        </p:blipFill>
        <p:spPr>
          <a:xfrm>
            <a:off x="1042986" y="1385499"/>
            <a:ext cx="10106025" cy="2962275"/>
          </a:xfrm>
          <a:prstGeom prst="rect">
            <a:avLst/>
          </a:prstGeom>
        </p:spPr>
      </p:pic>
    </p:spTree>
    <p:extLst>
      <p:ext uri="{BB962C8B-B14F-4D97-AF65-F5344CB8AC3E}">
        <p14:creationId xmlns:p14="http://schemas.microsoft.com/office/powerpoint/2010/main" val="3681738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4D69-6249-4FF1-B6A0-A3E901D788B2}"/>
              </a:ext>
            </a:extLst>
          </p:cNvPr>
          <p:cNvSpPr>
            <a:spLocks noGrp="1"/>
          </p:cNvSpPr>
          <p:nvPr>
            <p:ph type="title"/>
          </p:nvPr>
        </p:nvSpPr>
        <p:spPr>
          <a:xfrm>
            <a:off x="1419618" y="613774"/>
            <a:ext cx="2961967" cy="537447"/>
          </a:xfrm>
        </p:spPr>
        <p:txBody>
          <a:bodyPr>
            <a:noAutofit/>
          </a:bodyPr>
          <a:lstStyle/>
          <a:p>
            <a:pPr algn="ctr"/>
            <a:r>
              <a:rPr lang="en-US" sz="3600" b="1" dirty="0">
                <a:solidFill>
                  <a:srgbClr val="C00000"/>
                </a:solidFill>
                <a:latin typeface="Abadi"/>
              </a:rPr>
              <a:t>U</a:t>
            </a:r>
            <a:r>
              <a:rPr lang="en-US" sz="3600" dirty="0">
                <a:solidFill>
                  <a:schemeClr val="tx1"/>
                </a:solidFill>
                <a:latin typeface="Abadi"/>
              </a:rPr>
              <a:t>of</a:t>
            </a:r>
            <a:r>
              <a:rPr lang="en-US" sz="3600" b="1" dirty="0">
                <a:solidFill>
                  <a:srgbClr val="C00000"/>
                </a:solidFill>
                <a:latin typeface="Abadi"/>
              </a:rPr>
              <a:t>L</a:t>
            </a:r>
            <a:r>
              <a:rPr lang="en-US" sz="3600" b="1" dirty="0">
                <a:solidFill>
                  <a:schemeClr val="tx1"/>
                </a:solidFill>
                <a:latin typeface="Abadi"/>
              </a:rPr>
              <a:t> </a:t>
            </a:r>
            <a:r>
              <a:rPr lang="en-US" sz="3600" b="1" dirty="0" err="1">
                <a:solidFill>
                  <a:srgbClr val="C00000"/>
                </a:solidFill>
                <a:latin typeface="Abadi"/>
              </a:rPr>
              <a:t>U</a:t>
            </a:r>
            <a:r>
              <a:rPr lang="en-US" sz="3600" b="1" dirty="0" err="1">
                <a:solidFill>
                  <a:schemeClr val="tx1"/>
                </a:solidFill>
                <a:latin typeface="Abadi"/>
              </a:rPr>
              <a:t>link</a:t>
            </a:r>
            <a:br>
              <a:rPr lang="en-US" sz="3600" b="1" dirty="0">
                <a:solidFill>
                  <a:schemeClr val="tx1"/>
                </a:solidFill>
                <a:latin typeface="Abadi"/>
              </a:rPr>
            </a:br>
            <a:r>
              <a:rPr lang="en-US" sz="1800" b="1" dirty="0">
                <a:solidFill>
                  <a:schemeClr val="tx1"/>
                </a:solidFill>
                <a:latin typeface="Abadi"/>
              </a:rPr>
              <a:t>Student Account</a:t>
            </a:r>
            <a:endParaRPr lang="en-US" sz="3600" b="1" dirty="0">
              <a:solidFill>
                <a:schemeClr val="tx1"/>
              </a:solidFill>
              <a:latin typeface="Abadi"/>
            </a:endParaRPr>
          </a:p>
        </p:txBody>
      </p:sp>
      <p:pic>
        <p:nvPicPr>
          <p:cNvPr id="6" name="Content Placeholder 5">
            <a:extLst>
              <a:ext uri="{FF2B5EF4-FFF2-40B4-BE49-F238E27FC236}">
                <a16:creationId xmlns:a16="http://schemas.microsoft.com/office/drawing/2014/main" id="{B68FA916-B811-4CA6-8B88-E1778D15BBCE}"/>
              </a:ext>
            </a:extLst>
          </p:cNvPr>
          <p:cNvPicPr>
            <a:picLocks noGrp="1" noChangeAspect="1"/>
          </p:cNvPicPr>
          <p:nvPr>
            <p:ph idx="1"/>
          </p:nvPr>
        </p:nvPicPr>
        <p:blipFill>
          <a:blip r:embed="rId2"/>
          <a:stretch>
            <a:fillRect/>
          </a:stretch>
        </p:blipFill>
        <p:spPr>
          <a:xfrm>
            <a:off x="5711868" y="1231903"/>
            <a:ext cx="5504213" cy="4166814"/>
          </a:xfrm>
        </p:spPr>
      </p:pic>
      <p:sp>
        <p:nvSpPr>
          <p:cNvPr id="4" name="Text Placeholder 3">
            <a:extLst>
              <a:ext uri="{FF2B5EF4-FFF2-40B4-BE49-F238E27FC236}">
                <a16:creationId xmlns:a16="http://schemas.microsoft.com/office/drawing/2014/main" id="{784CDA31-CCD4-4C38-85CC-CEE25C865CE5}"/>
              </a:ext>
            </a:extLst>
          </p:cNvPr>
          <p:cNvSpPr>
            <a:spLocks noGrp="1"/>
          </p:cNvSpPr>
          <p:nvPr>
            <p:ph type="body" sz="half" idx="2"/>
          </p:nvPr>
        </p:nvSpPr>
        <p:spPr>
          <a:xfrm>
            <a:off x="533182" y="1231903"/>
            <a:ext cx="4734838" cy="4247496"/>
          </a:xfrm>
        </p:spPr>
        <p:txBody>
          <a:bodyPr vert="horz" lIns="91440" tIns="45720" rIns="91440" bIns="45720" rtlCol="0" anchor="t">
            <a:normAutofit lnSpcReduction="10000"/>
          </a:bodyPr>
          <a:lstStyle/>
          <a:p>
            <a:r>
              <a:rPr lang="en-US" sz="1800" dirty="0">
                <a:latin typeface="Abadi" panose="020B0604020104020204" pitchFamily="34" charset="0"/>
              </a:rPr>
              <a:t>Visit:</a:t>
            </a:r>
          </a:p>
          <a:p>
            <a:r>
              <a:rPr lang="en-US" sz="1800" dirty="0">
                <a:solidFill>
                  <a:srgbClr val="C00000"/>
                </a:solidFill>
                <a:latin typeface="Abadi" panose="020B0604020104020204" pitchFamily="34" charset="0"/>
                <a:hlinkClick r:id="rId3">
                  <a:extLst>
                    <a:ext uri="{A12FA001-AC4F-418D-AE19-62706E023703}">
                      <ahyp:hlinkClr xmlns:ahyp="http://schemas.microsoft.com/office/drawing/2018/hyperlinkcolor" val="tx"/>
                    </a:ext>
                  </a:extLst>
                </a:hlinkClick>
              </a:rPr>
              <a:t>http://www.ulink.louisville.edu/</a:t>
            </a:r>
            <a:endParaRPr lang="en-US" sz="1800" dirty="0">
              <a:solidFill>
                <a:srgbClr val="C00000"/>
              </a:solidFill>
              <a:latin typeface="Abadi" panose="020B0604020104020204" pitchFamily="34" charset="0"/>
            </a:endParaRPr>
          </a:p>
          <a:p>
            <a:r>
              <a:rPr lang="en-US" sz="1800" dirty="0">
                <a:latin typeface="Abadi" panose="020B0604020104020204" pitchFamily="34" charset="0"/>
              </a:rPr>
              <a:t>Here you can:</a:t>
            </a:r>
          </a:p>
          <a:p>
            <a:r>
              <a:rPr lang="en-US" sz="1800" dirty="0">
                <a:latin typeface="Abadi"/>
              </a:rPr>
              <a:t>- Visit “Financial Aid”  to accept/deny/reduce </a:t>
            </a:r>
            <a:r>
              <a:rPr lang="en-US" sz="1800">
                <a:latin typeface="Abadi"/>
              </a:rPr>
              <a:t>awards</a:t>
            </a:r>
            <a:endParaRPr lang="en-US" sz="1800">
              <a:solidFill>
                <a:srgbClr val="000000"/>
              </a:solidFill>
              <a:latin typeface="Abadi"/>
            </a:endParaRPr>
          </a:p>
          <a:p>
            <a:r>
              <a:rPr lang="en-US" sz="1800" dirty="0">
                <a:latin typeface="Abadi"/>
              </a:rPr>
              <a:t>-Visit “Financial Tile” to view balances, pay bills, and set up Student Choice refund account (Nelnet).</a:t>
            </a:r>
            <a:endParaRPr lang="en-US" sz="1800">
              <a:solidFill>
                <a:srgbClr val="000000"/>
              </a:solidFill>
              <a:latin typeface="Abadi"/>
            </a:endParaRPr>
          </a:p>
          <a:p>
            <a:r>
              <a:rPr lang="en-US" sz="1800" dirty="0">
                <a:latin typeface="Abadi"/>
              </a:rPr>
              <a:t>- Can also click on “Tasks” </a:t>
            </a:r>
          </a:p>
          <a:p>
            <a:pPr lvl="1"/>
            <a:r>
              <a:rPr lang="en-US" sz="1600">
                <a:latin typeface="Abadi"/>
              </a:rPr>
              <a:t>Print any documents requesting to be </a:t>
            </a:r>
            <a:r>
              <a:rPr lang="en-US" sz="1600" dirty="0">
                <a:latin typeface="Abadi"/>
              </a:rPr>
              <a:t>completed</a:t>
            </a:r>
          </a:p>
          <a:p>
            <a:endParaRPr lang="en-US" dirty="0"/>
          </a:p>
          <a:p>
            <a:endParaRPr lang="en-US" dirty="0"/>
          </a:p>
        </p:txBody>
      </p:sp>
    </p:spTree>
    <p:extLst>
      <p:ext uri="{BB962C8B-B14F-4D97-AF65-F5344CB8AC3E}">
        <p14:creationId xmlns:p14="http://schemas.microsoft.com/office/powerpoint/2010/main" val="3559001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0B326A-C054-4820-AFCA-FCB009ABC6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E265DFC7-1B2A-4A32-9C43-C48EA6FF6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5" name="Straight Connector 14">
            <a:extLst>
              <a:ext uri="{FF2B5EF4-FFF2-40B4-BE49-F238E27FC236}">
                <a16:creationId xmlns:a16="http://schemas.microsoft.com/office/drawing/2014/main" id="{853B328C-A402-44DE-AABB-9BFBB6617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ADA4E74-C1F5-4F69-B28B-3EF419ABDF42}"/>
              </a:ext>
            </a:extLst>
          </p:cNvPr>
          <p:cNvSpPr>
            <a:spLocks noGrp="1"/>
          </p:cNvSpPr>
          <p:nvPr>
            <p:ph type="title"/>
          </p:nvPr>
        </p:nvSpPr>
        <p:spPr>
          <a:xfrm>
            <a:off x="1452617" y="963700"/>
            <a:ext cx="4960388" cy="1693554"/>
          </a:xfrm>
        </p:spPr>
        <p:txBody>
          <a:bodyPr vert="horz" lIns="91440" tIns="45720" rIns="91440" bIns="0" rtlCol="0" anchor="b">
            <a:normAutofit/>
          </a:bodyPr>
          <a:lstStyle/>
          <a:p>
            <a:r>
              <a:rPr lang="en-US" sz="3600" b="1" dirty="0">
                <a:solidFill>
                  <a:schemeClr val="tx1"/>
                </a:solidFill>
                <a:latin typeface="Abadi" panose="020B0604020104020204" pitchFamily="34" charset="0"/>
              </a:rPr>
              <a:t>Now that you are accepted,</a:t>
            </a:r>
          </a:p>
        </p:txBody>
      </p:sp>
      <p:sp>
        <p:nvSpPr>
          <p:cNvPr id="3" name="Content Placeholder 2">
            <a:extLst>
              <a:ext uri="{FF2B5EF4-FFF2-40B4-BE49-F238E27FC236}">
                <a16:creationId xmlns:a16="http://schemas.microsoft.com/office/drawing/2014/main" id="{225DB491-D9DE-4434-A4D9-D8CDA03CF1D2}"/>
              </a:ext>
            </a:extLst>
          </p:cNvPr>
          <p:cNvSpPr>
            <a:spLocks noGrp="1"/>
          </p:cNvSpPr>
          <p:nvPr>
            <p:ph idx="1"/>
          </p:nvPr>
        </p:nvSpPr>
        <p:spPr>
          <a:xfrm>
            <a:off x="1452617" y="2814919"/>
            <a:ext cx="4960388" cy="1060796"/>
          </a:xfrm>
        </p:spPr>
        <p:txBody>
          <a:bodyPr vert="horz" lIns="91440" tIns="91440" rIns="91440" bIns="91440" rtlCol="0">
            <a:normAutofit/>
          </a:bodyPr>
          <a:lstStyle/>
          <a:p>
            <a:pPr marL="0" indent="0" algn="ctr">
              <a:buNone/>
            </a:pPr>
            <a:r>
              <a:rPr lang="en-US" sz="2400" cap="all" dirty="0">
                <a:latin typeface="Abadi" panose="020B0604020104020204" pitchFamily="34" charset="0"/>
              </a:rPr>
              <a:t>How will you pay for medical school?</a:t>
            </a:r>
          </a:p>
          <a:p>
            <a:pPr marL="0" indent="0" algn="ctr">
              <a:buNone/>
            </a:pPr>
            <a:endParaRPr lang="en-US" sz="2400" cap="all" dirty="0"/>
          </a:p>
        </p:txBody>
      </p:sp>
      <p:grpSp>
        <p:nvGrpSpPr>
          <p:cNvPr id="17" name="Group 16">
            <a:extLst>
              <a:ext uri="{FF2B5EF4-FFF2-40B4-BE49-F238E27FC236}">
                <a16:creationId xmlns:a16="http://schemas.microsoft.com/office/drawing/2014/main" id="{B1B8B780-99C4-4D1C-A595-95814562E3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99254" y="482171"/>
            <a:ext cx="4652668" cy="5149101"/>
            <a:chOff x="6899254" y="482171"/>
            <a:chExt cx="4652668" cy="5149101"/>
          </a:xfrm>
        </p:grpSpPr>
        <p:sp>
          <p:nvSpPr>
            <p:cNvPr id="18" name="Rectangle 17">
              <a:extLst>
                <a:ext uri="{FF2B5EF4-FFF2-40B4-BE49-F238E27FC236}">
                  <a16:creationId xmlns:a16="http://schemas.microsoft.com/office/drawing/2014/main" id="{BA9ECF46-35B4-46C2-90A2-4139C2363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99254" y="482171"/>
              <a:ext cx="4652668" cy="5149101"/>
            </a:xfrm>
            <a:prstGeom prst="rect">
              <a:avLst/>
            </a:prstGeom>
            <a:blipFill dpi="0" rotWithShape="1">
              <a:blip r:embed="rId3">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D4C1CC-A887-4EA5-9B81-A576F5D0F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39487" y="812507"/>
              <a:ext cx="400124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A picture containing text, businesscard&#10;&#10;Description automatically generated">
            <a:extLst>
              <a:ext uri="{FF2B5EF4-FFF2-40B4-BE49-F238E27FC236}">
                <a16:creationId xmlns:a16="http://schemas.microsoft.com/office/drawing/2014/main" id="{6670A8F9-BEA6-4021-9766-F4AF1534E40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1862" r="10126"/>
          <a:stretch/>
        </p:blipFill>
        <p:spPr>
          <a:xfrm>
            <a:off x="7555450" y="1116345"/>
            <a:ext cx="3360025" cy="3866172"/>
          </a:xfrm>
          <a:prstGeom prst="rect">
            <a:avLst/>
          </a:prstGeom>
        </p:spPr>
      </p:pic>
      <p:sp>
        <p:nvSpPr>
          <p:cNvPr id="6" name="TextBox 5">
            <a:extLst>
              <a:ext uri="{FF2B5EF4-FFF2-40B4-BE49-F238E27FC236}">
                <a16:creationId xmlns:a16="http://schemas.microsoft.com/office/drawing/2014/main" id="{5B3A6F70-F0D4-4AF4-A29C-889B40950CD8}"/>
              </a:ext>
            </a:extLst>
          </p:cNvPr>
          <p:cNvSpPr txBox="1"/>
          <p:nvPr/>
        </p:nvSpPr>
        <p:spPr>
          <a:xfrm>
            <a:off x="8913058" y="5679465"/>
            <a:ext cx="263886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5" tooltip="http://theconversation.com/college-grads-still-earn-a-premium-if-they-can-find-a-good-job-35744">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6" tooltip="https://creativecommons.org/licenses/by-nd/3.0/">
                  <a:extLst>
                    <a:ext uri="{A12FA001-AC4F-418D-AE19-62706E023703}">
                      <ahyp:hlinkClr xmlns:ahyp="http://schemas.microsoft.com/office/drawing/2018/hyperlinkcolor" val="tx"/>
                    </a:ext>
                  </a:extLst>
                </a:hlinkClick>
              </a:rPr>
              <a:t>CC BY-ND</a:t>
            </a:r>
            <a:endParaRPr lang="en-US" sz="700" dirty="0">
              <a:solidFill>
                <a:srgbClr val="FFFFFF"/>
              </a:solidFill>
            </a:endParaRPr>
          </a:p>
        </p:txBody>
      </p:sp>
      <p:sp>
        <p:nvSpPr>
          <p:cNvPr id="7" name="TextBox 6">
            <a:extLst>
              <a:ext uri="{FF2B5EF4-FFF2-40B4-BE49-F238E27FC236}">
                <a16:creationId xmlns:a16="http://schemas.microsoft.com/office/drawing/2014/main" id="{00B51382-0BB0-B7EB-6A2E-6812879B4FAF}"/>
              </a:ext>
            </a:extLst>
          </p:cNvPr>
          <p:cNvSpPr txBox="1"/>
          <p:nvPr/>
        </p:nvSpPr>
        <p:spPr>
          <a:xfrm>
            <a:off x="2141761" y="3875715"/>
            <a:ext cx="35820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Scholarships?</a:t>
            </a:r>
          </a:p>
          <a:p>
            <a:pPr marL="285750" indent="-285750">
              <a:buFont typeface="Arial" panose="020B0604020202020204" pitchFamily="34" charset="0"/>
              <a:buChar char="•"/>
            </a:pPr>
            <a:r>
              <a:rPr lang="en-US" dirty="0"/>
              <a:t>Other outside sources?</a:t>
            </a:r>
          </a:p>
          <a:p>
            <a:pPr marL="285750" indent="-285750">
              <a:buFont typeface="Arial" panose="020B0604020202020204" pitchFamily="34" charset="0"/>
              <a:buChar char="•"/>
            </a:pPr>
            <a:r>
              <a:rPr lang="en-US" dirty="0"/>
              <a:t>Loans?</a:t>
            </a:r>
          </a:p>
          <a:p>
            <a:pPr marL="285750" indent="-285750">
              <a:buFont typeface="Arial" panose="020B0604020202020204" pitchFamily="34" charset="0"/>
              <a:buChar char="•"/>
            </a:pPr>
            <a:r>
              <a:rPr lang="en-US" dirty="0"/>
              <a:t>Payments?</a:t>
            </a:r>
          </a:p>
        </p:txBody>
      </p:sp>
    </p:spTree>
    <p:extLst>
      <p:ext uri="{BB962C8B-B14F-4D97-AF65-F5344CB8AC3E}">
        <p14:creationId xmlns:p14="http://schemas.microsoft.com/office/powerpoint/2010/main" val="176838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7824A-C9B3-4AD2-974D-FAE91D0031CD}"/>
              </a:ext>
            </a:extLst>
          </p:cNvPr>
          <p:cNvSpPr>
            <a:spLocks noGrp="1"/>
          </p:cNvSpPr>
          <p:nvPr>
            <p:ph type="title"/>
          </p:nvPr>
        </p:nvSpPr>
        <p:spPr/>
        <p:txBody>
          <a:bodyPr/>
          <a:lstStyle/>
          <a:p>
            <a:r>
              <a:rPr lang="en-US" b="1" dirty="0">
                <a:solidFill>
                  <a:schemeClr val="tx1"/>
                </a:solidFill>
                <a:latin typeface="Abadi"/>
              </a:rPr>
              <a:t>Scholarships</a:t>
            </a:r>
            <a:br>
              <a:rPr lang="en-US" b="1" dirty="0">
                <a:latin typeface="Abadi" panose="020B0604020104020204" pitchFamily="34" charset="0"/>
              </a:rPr>
            </a:br>
            <a:r>
              <a:rPr lang="en-US" sz="2000" b="1" dirty="0">
                <a:solidFill>
                  <a:srgbClr val="C00000"/>
                </a:solidFill>
                <a:latin typeface="Abadi"/>
              </a:rPr>
              <a:t>Offered by UofL Admissions</a:t>
            </a:r>
          </a:p>
        </p:txBody>
      </p:sp>
      <p:sp>
        <p:nvSpPr>
          <p:cNvPr id="3" name="Content Placeholder 2">
            <a:extLst>
              <a:ext uri="{FF2B5EF4-FFF2-40B4-BE49-F238E27FC236}">
                <a16:creationId xmlns:a16="http://schemas.microsoft.com/office/drawing/2014/main" id="{AAB0AC10-816E-448E-B292-BFDD663C23C1}"/>
              </a:ext>
            </a:extLst>
          </p:cNvPr>
          <p:cNvSpPr>
            <a:spLocks noGrp="1"/>
          </p:cNvSpPr>
          <p:nvPr>
            <p:ph idx="1"/>
          </p:nvPr>
        </p:nvSpPr>
        <p:spPr>
          <a:xfrm>
            <a:off x="1450392" y="2015732"/>
            <a:ext cx="9291215" cy="3450613"/>
          </a:xfrm>
        </p:spPr>
        <p:txBody>
          <a:bodyPr>
            <a:normAutofit fontScale="92500" lnSpcReduction="20000"/>
          </a:bodyPr>
          <a:lstStyle/>
          <a:p>
            <a:pPr>
              <a:buClr>
                <a:srgbClr val="C00000"/>
              </a:buClr>
              <a:buFont typeface="Wingdings" panose="05000000000000000000" pitchFamily="2" charset="2"/>
              <a:buChar char="v"/>
            </a:pPr>
            <a:r>
              <a:rPr lang="en-US" altLang="en-US" sz="2000" dirty="0">
                <a:latin typeface="Abadi" panose="020B0604020104020204" pitchFamily="34" charset="0"/>
              </a:rPr>
              <a:t>All incoming student scholarship awards are offered by the SOM Admissions Office. No application is needed. Please contact the SOM Admissions Office for additional information, 502-852-5193.</a:t>
            </a:r>
          </a:p>
          <a:p>
            <a:pPr>
              <a:buClr>
                <a:srgbClr val="C00000"/>
              </a:buClr>
              <a:buFont typeface="Wingdings" panose="05000000000000000000" pitchFamily="2" charset="2"/>
              <a:buChar char="v"/>
            </a:pPr>
            <a:r>
              <a:rPr lang="en-US" altLang="en-US" sz="2000" dirty="0">
                <a:latin typeface="Abadi" panose="020B0604020104020204" pitchFamily="34" charset="0"/>
              </a:rPr>
              <a:t>Financial aid is notified of the awards and will automatically have them added to student accounts.  </a:t>
            </a:r>
          </a:p>
          <a:p>
            <a:pPr marL="0" indent="0">
              <a:buNone/>
            </a:pPr>
            <a:endParaRPr lang="en-US" altLang="en-US" dirty="0">
              <a:latin typeface="Abadi" panose="020B0604020104020204" pitchFamily="34" charset="0"/>
            </a:endParaRPr>
          </a:p>
          <a:p>
            <a:pPr marL="0" indent="0" algn="ctr">
              <a:buFontTx/>
              <a:buNone/>
              <a:defRPr/>
            </a:pPr>
            <a:r>
              <a:rPr lang="en-US" sz="1300" i="1" dirty="0">
                <a:latin typeface="Abadi" panose="020B0604020104020204" pitchFamily="34" charset="0"/>
              </a:rPr>
              <a:t>“We have a scholarship committee which looks at applicants, our various scholarship sources and our mission statement and makes recommendations on how to use the too-limited funds. Funding changes from year to year based on the amount in and return on the University foundation investments, as well as the amount of additional support the administration is able to give to scholarships. Given our interest in attracting an excellent and diverse group of students, the amount per student does end up being less than we wish it were.”</a:t>
            </a:r>
            <a:r>
              <a:rPr lang="en-US" sz="1300" dirty="0">
                <a:latin typeface="Abadi" panose="020B0604020104020204" pitchFamily="34" charset="0"/>
              </a:rPr>
              <a:t>  </a:t>
            </a:r>
          </a:p>
          <a:p>
            <a:pPr marL="0" indent="0" algn="ctr">
              <a:buFontTx/>
              <a:buNone/>
              <a:defRPr/>
            </a:pPr>
            <a:r>
              <a:rPr lang="en-US" sz="1300" dirty="0">
                <a:latin typeface="Abadi" panose="020B0604020104020204" pitchFamily="34" charset="0"/>
              </a:rPr>
              <a:t> SOM Admissions Office</a:t>
            </a:r>
          </a:p>
          <a:p>
            <a:pPr marL="0" indent="0">
              <a:buNone/>
            </a:pPr>
            <a:endParaRPr lang="en-US" altLang="en-US" sz="2000" dirty="0"/>
          </a:p>
          <a:p>
            <a:pPr marL="0" indent="0">
              <a:buNone/>
            </a:pPr>
            <a:endParaRPr lang="en-US" dirty="0"/>
          </a:p>
        </p:txBody>
      </p:sp>
    </p:spTree>
    <p:extLst>
      <p:ext uri="{BB962C8B-B14F-4D97-AF65-F5344CB8AC3E}">
        <p14:creationId xmlns:p14="http://schemas.microsoft.com/office/powerpoint/2010/main" val="604871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B7881-3805-4956-A475-B6341296E826}"/>
              </a:ext>
            </a:extLst>
          </p:cNvPr>
          <p:cNvSpPr>
            <a:spLocks noGrp="1"/>
          </p:cNvSpPr>
          <p:nvPr>
            <p:ph type="title"/>
          </p:nvPr>
        </p:nvSpPr>
        <p:spPr>
          <a:xfrm>
            <a:off x="1447331" y="313797"/>
            <a:ext cx="9293577" cy="1084730"/>
          </a:xfrm>
        </p:spPr>
        <p:txBody>
          <a:bodyPr/>
          <a:lstStyle/>
          <a:p>
            <a:r>
              <a:rPr lang="en-US" b="1" dirty="0">
                <a:solidFill>
                  <a:schemeClr val="tx1"/>
                </a:solidFill>
                <a:latin typeface="Abadi"/>
              </a:rPr>
              <a:t>Outside Scholarships to research:</a:t>
            </a:r>
          </a:p>
        </p:txBody>
      </p:sp>
      <p:sp>
        <p:nvSpPr>
          <p:cNvPr id="3" name="Content Placeholder 2">
            <a:extLst>
              <a:ext uri="{FF2B5EF4-FFF2-40B4-BE49-F238E27FC236}">
                <a16:creationId xmlns:a16="http://schemas.microsoft.com/office/drawing/2014/main" id="{F99BBB79-A508-43D3-9902-F26C417146BE}"/>
              </a:ext>
            </a:extLst>
          </p:cNvPr>
          <p:cNvSpPr>
            <a:spLocks noGrp="1"/>
          </p:cNvSpPr>
          <p:nvPr>
            <p:ph sz="half" idx="1"/>
          </p:nvPr>
        </p:nvSpPr>
        <p:spPr>
          <a:xfrm>
            <a:off x="2008094" y="1407935"/>
            <a:ext cx="5275740" cy="4508771"/>
          </a:xfrm>
        </p:spPr>
        <p:txBody>
          <a:bodyPr vert="horz" lIns="91440" tIns="45720" rIns="91440" bIns="45720" rtlCol="0" anchor="t">
            <a:normAutofit fontScale="70000" lnSpcReduction="20000"/>
          </a:bodyPr>
          <a:lstStyle/>
          <a:p>
            <a:pPr marL="0" indent="0">
              <a:buClr>
                <a:srgbClr val="990033"/>
              </a:buClr>
              <a:buNone/>
            </a:pPr>
            <a:r>
              <a:rPr lang="en-US" sz="2200" u="sng" dirty="0">
                <a:latin typeface="Abadi" panose="020B0604020104020204" pitchFamily="34" charset="0"/>
              </a:rPr>
              <a:t>Types: (Some have commitments)</a:t>
            </a:r>
          </a:p>
          <a:p>
            <a:pPr>
              <a:buClr>
                <a:srgbClr val="C00000"/>
              </a:buClr>
              <a:buFont typeface="Wingdings" panose="05000000000000000000" pitchFamily="2" charset="2"/>
              <a:buChar char="v"/>
            </a:pPr>
            <a:r>
              <a:rPr lang="en-US" sz="1900" dirty="0">
                <a:latin typeface="Abadi" panose="020B0604020104020204" pitchFamily="34" charset="0"/>
              </a:rPr>
              <a:t>Military HPSP </a:t>
            </a:r>
            <a:r>
              <a:rPr kumimoji="0" lang="en-US" altLang="en-US" sz="1800" dirty="0">
                <a:latin typeface="Abadi" panose="020B0604020104020204" pitchFamily="34" charset="0"/>
              </a:rPr>
              <a:t>(Health Professions Scholarship Program)</a:t>
            </a:r>
          </a:p>
          <a:p>
            <a:pPr>
              <a:buClr>
                <a:srgbClr val="C00000"/>
              </a:buClr>
              <a:buFont typeface="Wingdings" panose="05000000000000000000" pitchFamily="2" charset="2"/>
              <a:buChar char="v"/>
            </a:pPr>
            <a:r>
              <a:rPr kumimoji="0" lang="en-US" altLang="en-US" sz="1800" dirty="0">
                <a:latin typeface="Abadi" panose="020B0604020104020204" pitchFamily="34" charset="0"/>
              </a:rPr>
              <a:t>Veterans HPSP</a:t>
            </a:r>
          </a:p>
          <a:p>
            <a:pPr>
              <a:buClr>
                <a:srgbClr val="C00000"/>
              </a:buClr>
              <a:buFont typeface="Wingdings" panose="05000000000000000000" pitchFamily="2" charset="2"/>
              <a:buChar char="v"/>
            </a:pPr>
            <a:r>
              <a:rPr lang="en-US" altLang="en-US" sz="2000" dirty="0">
                <a:latin typeface="Abadi"/>
              </a:rPr>
              <a:t>Vocational Rehab</a:t>
            </a:r>
            <a:endParaRPr lang="en-US" altLang="en-US" sz="2000" dirty="0">
              <a:latin typeface="Abadi" panose="020B0604020104020204" pitchFamily="34" charset="0"/>
            </a:endParaRPr>
          </a:p>
          <a:p>
            <a:pPr>
              <a:buClr>
                <a:srgbClr val="C00000"/>
              </a:buClr>
              <a:buFont typeface="Wingdings" panose="05000000000000000000" pitchFamily="2" charset="2"/>
              <a:buChar char="v"/>
            </a:pPr>
            <a:r>
              <a:rPr lang="en-US" altLang="en-US" sz="2000" dirty="0">
                <a:latin typeface="Abadi"/>
              </a:rPr>
              <a:t>Veteran's Benefits (All Chapters)</a:t>
            </a:r>
            <a:endParaRPr kumimoji="0" lang="en-US" altLang="en-US" sz="1900" dirty="0">
              <a:latin typeface="Abadi" panose="020B0604020104020204" pitchFamily="34" charset="0"/>
            </a:endParaRPr>
          </a:p>
          <a:p>
            <a:pPr>
              <a:buClr>
                <a:srgbClr val="C00000"/>
              </a:buClr>
              <a:buFont typeface="Wingdings" panose="05000000000000000000" pitchFamily="2" charset="2"/>
              <a:buChar char="v"/>
            </a:pPr>
            <a:r>
              <a:rPr lang="en-US" sz="1900" dirty="0">
                <a:latin typeface="Abadi" panose="020B0604020104020204" pitchFamily="34" charset="0"/>
              </a:rPr>
              <a:t>Religions Affiliation			               </a:t>
            </a:r>
          </a:p>
          <a:p>
            <a:pPr>
              <a:buClr>
                <a:srgbClr val="C00000"/>
              </a:buClr>
              <a:buFont typeface="Wingdings" panose="05000000000000000000" pitchFamily="2" charset="2"/>
              <a:buChar char="v"/>
            </a:pPr>
            <a:r>
              <a:rPr lang="en-US" sz="1900" dirty="0">
                <a:latin typeface="Abadi" panose="020B0604020104020204" pitchFamily="34" charset="0"/>
              </a:rPr>
              <a:t>Ethnicity</a:t>
            </a:r>
          </a:p>
          <a:p>
            <a:pPr>
              <a:buClr>
                <a:srgbClr val="C00000"/>
              </a:buClr>
              <a:buFont typeface="Wingdings" panose="05000000000000000000" pitchFamily="2" charset="2"/>
              <a:buChar char="v"/>
            </a:pPr>
            <a:r>
              <a:rPr lang="en-US" sz="1900" dirty="0">
                <a:latin typeface="Abadi" panose="020B0604020104020204" pitchFamily="34" charset="0"/>
              </a:rPr>
              <a:t>Employer offered</a:t>
            </a:r>
          </a:p>
          <a:p>
            <a:pPr>
              <a:buClr>
                <a:srgbClr val="C00000"/>
              </a:buClr>
              <a:buFont typeface="Wingdings" panose="05000000000000000000" pitchFamily="2" charset="2"/>
              <a:buChar char="v"/>
            </a:pPr>
            <a:r>
              <a:rPr lang="en-US" sz="1900" dirty="0">
                <a:latin typeface="Abadi" panose="020B0604020104020204" pitchFamily="34" charset="0"/>
              </a:rPr>
              <a:t>Practice interests</a:t>
            </a:r>
          </a:p>
          <a:p>
            <a:pPr>
              <a:buClr>
                <a:srgbClr val="C00000"/>
              </a:buClr>
              <a:buFont typeface="Wingdings" panose="05000000000000000000" pitchFamily="2" charset="2"/>
              <a:buChar char="v"/>
            </a:pPr>
            <a:r>
              <a:rPr lang="en-US" sz="1900" dirty="0">
                <a:latin typeface="Abadi" panose="020B0604020104020204" pitchFamily="34" charset="0"/>
              </a:rPr>
              <a:t>NHSC (National Health Service Corp)</a:t>
            </a:r>
          </a:p>
          <a:p>
            <a:pPr>
              <a:buClr>
                <a:srgbClr val="C00000"/>
              </a:buClr>
              <a:buFont typeface="Wingdings" panose="05000000000000000000" pitchFamily="2" charset="2"/>
              <a:buChar char="v"/>
            </a:pPr>
            <a:r>
              <a:rPr kumimoji="0" lang="en-US" altLang="en-US" sz="1800" dirty="0">
                <a:latin typeface="Abadi" panose="020B0604020104020204" pitchFamily="34" charset="0"/>
              </a:rPr>
              <a:t>National Medical Fellowships Scholarships</a:t>
            </a:r>
          </a:p>
          <a:p>
            <a:pPr marL="0" indent="0">
              <a:buClr>
                <a:srgbClr val="990033"/>
              </a:buClr>
              <a:buNone/>
            </a:pPr>
            <a:endParaRPr lang="en-US" sz="1900" dirty="0">
              <a:latin typeface="Abadi" panose="020B0604020104020204" pitchFamily="34" charset="0"/>
            </a:endParaRPr>
          </a:p>
          <a:p>
            <a:pPr marL="0" indent="0">
              <a:buClr>
                <a:srgbClr val="990033"/>
              </a:buClr>
              <a:buNone/>
            </a:pPr>
            <a:r>
              <a:rPr lang="en-US" sz="1900" dirty="0">
                <a:latin typeface="Abadi" panose="020B0604020104020204" pitchFamily="34" charset="0"/>
              </a:rPr>
              <a:t>We have additional outside scholarships listed on our </a:t>
            </a:r>
            <a:r>
              <a:rPr lang="en-US" sz="1900" b="1" dirty="0">
                <a:solidFill>
                  <a:srgbClr val="C00000"/>
                </a:solidFill>
                <a:latin typeface="Abadi" panose="020B0604020104020204" pitchFamily="34" charset="0"/>
              </a:rPr>
              <a:t>SOM Financial Aid</a:t>
            </a:r>
            <a:r>
              <a:rPr lang="en-US" sz="1900" b="1" dirty="0">
                <a:latin typeface="Abadi" panose="020B0604020104020204" pitchFamily="34" charset="0"/>
              </a:rPr>
              <a:t> </a:t>
            </a:r>
            <a:r>
              <a:rPr lang="en-US" sz="1900" dirty="0">
                <a:latin typeface="Abadi" panose="020B0604020104020204" pitchFamily="34" charset="0"/>
              </a:rPr>
              <a:t>webpage. </a:t>
            </a:r>
          </a:p>
          <a:p>
            <a:pPr marL="0" indent="0">
              <a:buClr>
                <a:srgbClr val="990033"/>
              </a:buClr>
              <a:buNone/>
            </a:pPr>
            <a:endParaRPr lang="en-US" dirty="0"/>
          </a:p>
        </p:txBody>
      </p:sp>
      <p:pic>
        <p:nvPicPr>
          <p:cNvPr id="5" name="Content Placeholder 4">
            <a:extLst>
              <a:ext uri="{FF2B5EF4-FFF2-40B4-BE49-F238E27FC236}">
                <a16:creationId xmlns:a16="http://schemas.microsoft.com/office/drawing/2014/main" id="{52162AA3-4A72-4C75-A678-02916EA4F353}"/>
              </a:ext>
            </a:extLst>
          </p:cNvPr>
          <p:cNvPicPr>
            <a:picLocks noGrp="1" noChangeAspect="1"/>
          </p:cNvPicPr>
          <p:nvPr>
            <p:ph sz="half" idx="2"/>
          </p:nvPr>
        </p:nvPicPr>
        <p:blipFill>
          <a:blip r:embed="rId2"/>
          <a:stretch>
            <a:fillRect/>
          </a:stretch>
        </p:blipFill>
        <p:spPr>
          <a:xfrm>
            <a:off x="7449672" y="2446467"/>
            <a:ext cx="4035910" cy="1965065"/>
          </a:xfrm>
          <a:prstGeom prst="rect">
            <a:avLst/>
          </a:prstGeom>
        </p:spPr>
      </p:pic>
      <p:sp>
        <p:nvSpPr>
          <p:cNvPr id="6" name="TextBox 5">
            <a:extLst>
              <a:ext uri="{FF2B5EF4-FFF2-40B4-BE49-F238E27FC236}">
                <a16:creationId xmlns:a16="http://schemas.microsoft.com/office/drawing/2014/main" id="{DEC7A4A1-3C16-4CD3-8086-BB6DDE7C39F9}"/>
              </a:ext>
            </a:extLst>
          </p:cNvPr>
          <p:cNvSpPr txBox="1"/>
          <p:nvPr/>
        </p:nvSpPr>
        <p:spPr>
          <a:xfrm>
            <a:off x="7449672" y="1409318"/>
            <a:ext cx="4742328" cy="1231106"/>
          </a:xfrm>
          <a:prstGeom prst="rect">
            <a:avLst/>
          </a:prstGeom>
          <a:noFill/>
        </p:spPr>
        <p:txBody>
          <a:bodyPr wrap="square" lIns="91440" rtlCol="0">
            <a:spAutoFit/>
          </a:bodyPr>
          <a:lstStyle/>
          <a:p>
            <a:r>
              <a:rPr lang="en-US" sz="2000" u="sng" dirty="0">
                <a:latin typeface="Abadi" panose="020B0604020104020204" pitchFamily="34" charset="0"/>
              </a:rPr>
              <a:t>Scholarship Websites:</a:t>
            </a:r>
          </a:p>
          <a:p>
            <a:pPr>
              <a:buClr>
                <a:srgbClr val="990033"/>
              </a:buClr>
            </a:pPr>
            <a:r>
              <a:rPr lang="en-US" dirty="0">
                <a:latin typeface="Abadi" panose="020B0604020104020204" pitchFamily="34" charset="0"/>
              </a:rPr>
              <a:t>Fastweb.com, College Board, scholarships.com, finaid.org</a:t>
            </a:r>
          </a:p>
          <a:p>
            <a:endParaRPr lang="en-US" u="sng" dirty="0"/>
          </a:p>
        </p:txBody>
      </p:sp>
    </p:spTree>
    <p:extLst>
      <p:ext uri="{BB962C8B-B14F-4D97-AF65-F5344CB8AC3E}">
        <p14:creationId xmlns:p14="http://schemas.microsoft.com/office/powerpoint/2010/main" val="1885516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B2019-4735-4CCB-8B65-0535FC919931}"/>
              </a:ext>
            </a:extLst>
          </p:cNvPr>
          <p:cNvSpPr>
            <a:spLocks noGrp="1"/>
          </p:cNvSpPr>
          <p:nvPr>
            <p:ph type="title"/>
          </p:nvPr>
        </p:nvSpPr>
        <p:spPr/>
        <p:txBody>
          <a:bodyPr/>
          <a:lstStyle/>
          <a:p>
            <a:r>
              <a:rPr lang="en-US" b="1" dirty="0">
                <a:solidFill>
                  <a:schemeClr val="tx1"/>
                </a:solidFill>
                <a:latin typeface="Abadi"/>
              </a:rPr>
              <a:t>Outside Scholarships </a:t>
            </a:r>
            <a:r>
              <a:rPr lang="en-US" b="1" u="sng" dirty="0">
                <a:solidFill>
                  <a:schemeClr val="tx1"/>
                </a:solidFill>
                <a:latin typeface="Abadi"/>
              </a:rPr>
              <a:t>must</a:t>
            </a:r>
            <a:r>
              <a:rPr lang="en-US" b="1" dirty="0">
                <a:solidFill>
                  <a:schemeClr val="tx1"/>
                </a:solidFill>
                <a:latin typeface="Abadi"/>
              </a:rPr>
              <a:t> be reported</a:t>
            </a:r>
          </a:p>
        </p:txBody>
      </p:sp>
      <p:sp>
        <p:nvSpPr>
          <p:cNvPr id="3" name="Content Placeholder 2">
            <a:extLst>
              <a:ext uri="{FF2B5EF4-FFF2-40B4-BE49-F238E27FC236}">
                <a16:creationId xmlns:a16="http://schemas.microsoft.com/office/drawing/2014/main" id="{B63538FF-A50A-4E1C-AB44-EEE81D48B085}"/>
              </a:ext>
            </a:extLst>
          </p:cNvPr>
          <p:cNvSpPr>
            <a:spLocks noGrp="1"/>
          </p:cNvSpPr>
          <p:nvPr>
            <p:ph idx="1"/>
          </p:nvPr>
        </p:nvSpPr>
        <p:spPr>
          <a:xfrm>
            <a:off x="1451579" y="2015732"/>
            <a:ext cx="9709228" cy="3675767"/>
          </a:xfrm>
        </p:spPr>
        <p:txBody>
          <a:bodyPr>
            <a:normAutofit fontScale="62500" lnSpcReduction="20000"/>
          </a:bodyPr>
          <a:lstStyle/>
          <a:p>
            <a:pPr algn="ctr">
              <a:spcBef>
                <a:spcPct val="50000"/>
              </a:spcBef>
              <a:buNone/>
            </a:pPr>
            <a:r>
              <a:rPr kumimoji="0" lang="en-US" altLang="en-US" sz="2000" i="1" dirty="0">
                <a:latin typeface="Abadi"/>
              </a:rPr>
              <a:t>All outside scholarships or aid </a:t>
            </a:r>
            <a:r>
              <a:rPr kumimoji="0" lang="en-US" altLang="en-US" sz="2000" b="1" i="1" u="sng" dirty="0">
                <a:latin typeface="Abadi"/>
              </a:rPr>
              <a:t>must be reported</a:t>
            </a:r>
            <a:r>
              <a:rPr kumimoji="0" lang="en-US" altLang="en-US" sz="2000" i="1" dirty="0">
                <a:latin typeface="Abadi"/>
              </a:rPr>
              <a:t> to </a:t>
            </a:r>
            <a:r>
              <a:rPr lang="en-US" altLang="en-US" i="1" dirty="0">
                <a:latin typeface="Abadi"/>
              </a:rPr>
              <a:t>SOM Financial </a:t>
            </a:r>
            <a:r>
              <a:rPr kumimoji="0" lang="en-US" altLang="en-US" sz="2000" i="1" dirty="0">
                <a:latin typeface="Abadi"/>
              </a:rPr>
              <a:t>Aid as soon as you know of the award, failure to do so can create an unnecessary over award you will be responsible to pay back.</a:t>
            </a:r>
            <a:r>
              <a:rPr lang="en-US" altLang="en-US" i="1" dirty="0">
                <a:latin typeface="Abadi"/>
              </a:rPr>
              <a:t>  It can/will impact the amount of Unsub loan you can receive. </a:t>
            </a:r>
            <a:endParaRPr kumimoji="0" lang="en-US" altLang="en-US" sz="2000" i="1" dirty="0">
              <a:latin typeface="Abadi" panose="020B0604020104020204" pitchFamily="34" charset="0"/>
            </a:endParaRPr>
          </a:p>
          <a:p>
            <a:pPr>
              <a:spcBef>
                <a:spcPct val="50000"/>
              </a:spcBef>
              <a:buFontTx/>
              <a:buNone/>
            </a:pPr>
            <a:r>
              <a:rPr kumimoji="0" lang="en-US" altLang="en-US" sz="2000" i="1" dirty="0">
                <a:latin typeface="Abadi" panose="020B0604020104020204" pitchFamily="34" charset="0"/>
              </a:rPr>
              <a:t>  </a:t>
            </a:r>
            <a:r>
              <a:rPr kumimoji="0" lang="en-US" altLang="en-US" sz="2000" u="sng" dirty="0">
                <a:latin typeface="Abadi" panose="020B0604020104020204" pitchFamily="34" charset="0"/>
              </a:rPr>
              <a:t>Some EXAMPLES</a:t>
            </a:r>
            <a:r>
              <a:rPr kumimoji="0" lang="en-US" altLang="en-US" sz="2000" dirty="0">
                <a:latin typeface="Abadi" panose="020B0604020104020204" pitchFamily="34" charset="0"/>
              </a:rPr>
              <a:t>:</a:t>
            </a:r>
          </a:p>
          <a:p>
            <a:pPr>
              <a:spcBef>
                <a:spcPct val="50000"/>
              </a:spcBef>
              <a:buClr>
                <a:srgbClr val="C00000"/>
              </a:buClr>
              <a:buFont typeface="Wingdings" panose="05000000000000000000" pitchFamily="2" charset="2"/>
              <a:buChar char="v"/>
            </a:pPr>
            <a:r>
              <a:rPr kumimoji="0" lang="en-US" altLang="en-US" sz="2000" dirty="0">
                <a:latin typeface="Abadi" panose="020B0604020104020204" pitchFamily="34" charset="0"/>
              </a:rPr>
              <a:t>  Received Military Scholarship that covers all tuition </a:t>
            </a:r>
            <a:endParaRPr lang="en-US" altLang="en-US" dirty="0">
              <a:latin typeface="Abadi" panose="020B0604020104020204" pitchFamily="34" charset="0"/>
            </a:endParaRPr>
          </a:p>
          <a:p>
            <a:pPr>
              <a:spcBef>
                <a:spcPct val="50000"/>
              </a:spcBef>
              <a:buClr>
                <a:srgbClr val="C00000"/>
              </a:buClr>
              <a:buFont typeface="Wingdings" panose="05000000000000000000" pitchFamily="2" charset="2"/>
              <a:buChar char="v"/>
            </a:pPr>
            <a:r>
              <a:rPr kumimoji="0" lang="en-US" altLang="en-US" sz="2000" dirty="0">
                <a:latin typeface="Abadi" panose="020B0604020104020204" pitchFamily="34" charset="0"/>
              </a:rPr>
              <a:t>  NHSC Scholarships (National Health Service Corp)</a:t>
            </a:r>
          </a:p>
          <a:p>
            <a:pPr>
              <a:spcBef>
                <a:spcPct val="50000"/>
              </a:spcBef>
              <a:buClr>
                <a:srgbClr val="C00000"/>
              </a:buClr>
              <a:buFont typeface="Wingdings" panose="05000000000000000000" pitchFamily="2" charset="2"/>
              <a:buChar char="v"/>
            </a:pPr>
            <a:r>
              <a:rPr kumimoji="0" lang="en-US" altLang="en-US" sz="2000" dirty="0">
                <a:latin typeface="Abadi" panose="020B0604020104020204" pitchFamily="34" charset="0"/>
              </a:rPr>
              <a:t>  Daviess County Medical Society</a:t>
            </a:r>
          </a:p>
          <a:p>
            <a:pPr>
              <a:spcBef>
                <a:spcPct val="50000"/>
              </a:spcBef>
              <a:buClr>
                <a:srgbClr val="C00000"/>
              </a:buClr>
              <a:buFont typeface="Wingdings" panose="05000000000000000000" pitchFamily="2" charset="2"/>
              <a:buChar char="v"/>
            </a:pPr>
            <a:r>
              <a:rPr kumimoji="0" lang="en-US" altLang="en-US" sz="2000" dirty="0">
                <a:latin typeface="Abadi" panose="020B0604020104020204" pitchFamily="34" charset="0"/>
              </a:rPr>
              <a:t>  Community or Outside Scholarships</a:t>
            </a:r>
          </a:p>
          <a:p>
            <a:pPr>
              <a:spcBef>
                <a:spcPct val="50000"/>
              </a:spcBef>
              <a:buClr>
                <a:srgbClr val="C00000"/>
              </a:buClr>
              <a:buFont typeface="Wingdings" panose="05000000000000000000" pitchFamily="2" charset="2"/>
              <a:buChar char="v"/>
            </a:pPr>
            <a:r>
              <a:rPr kumimoji="0" lang="en-US" altLang="en-US" sz="2000" dirty="0">
                <a:latin typeface="Abadi" panose="020B0604020104020204" pitchFamily="34" charset="0"/>
              </a:rPr>
              <a:t>  National Medical Fellowships Scholarships</a:t>
            </a:r>
          </a:p>
          <a:p>
            <a:pPr marL="0" indent="0">
              <a:spcBef>
                <a:spcPct val="50000"/>
              </a:spcBef>
              <a:buClr>
                <a:srgbClr val="C00000"/>
              </a:buClr>
              <a:buNone/>
            </a:pPr>
            <a:r>
              <a:rPr kumimoji="0" lang="en-US" altLang="en-US" sz="2000" dirty="0">
                <a:latin typeface="Abadi" panose="020B0604020104020204" pitchFamily="34" charset="0"/>
              </a:rPr>
              <a:t>Important Notes:</a:t>
            </a:r>
          </a:p>
          <a:p>
            <a:pPr marL="0" indent="0">
              <a:spcBef>
                <a:spcPct val="50000"/>
              </a:spcBef>
              <a:buClr>
                <a:srgbClr val="C00000"/>
              </a:buClr>
              <a:buNone/>
            </a:pPr>
            <a:r>
              <a:rPr lang="en-US" altLang="en-US" sz="2300" b="1" dirty="0">
                <a:latin typeface="Abadi" panose="020B0604020104020204" pitchFamily="34" charset="0"/>
              </a:rPr>
              <a:t>If </a:t>
            </a:r>
            <a:r>
              <a:rPr kumimoji="0" lang="en-US" altLang="en-US" sz="2300" b="1" dirty="0">
                <a:latin typeface="Abadi" panose="020B0604020104020204" pitchFamily="34" charset="0"/>
              </a:rPr>
              <a:t>tuition was initially paid by loans, we </a:t>
            </a:r>
            <a:r>
              <a:rPr lang="en-US" altLang="en-US" sz="2300" b="1" dirty="0">
                <a:latin typeface="Abadi" panose="020B0604020104020204" pitchFamily="34" charset="0"/>
              </a:rPr>
              <a:t>may</a:t>
            </a:r>
            <a:r>
              <a:rPr kumimoji="0" lang="en-US" altLang="en-US" sz="2300" b="1" dirty="0">
                <a:latin typeface="Abadi" panose="020B0604020104020204" pitchFamily="34" charset="0"/>
              </a:rPr>
              <a:t> have to reduce the loan(s</a:t>
            </a:r>
            <a:r>
              <a:rPr lang="en-US" altLang="en-US" sz="2300" b="1" dirty="0">
                <a:latin typeface="Abadi" panose="020B0604020104020204" pitchFamily="34" charset="0"/>
              </a:rPr>
              <a:t>)</a:t>
            </a:r>
            <a:r>
              <a:rPr kumimoji="0" lang="en-US" altLang="en-US" sz="2300" b="1" dirty="0">
                <a:latin typeface="Abadi" panose="020B0604020104020204" pitchFamily="34" charset="0"/>
              </a:rPr>
              <a:t> to “fit in” your scholarship with the COA.</a:t>
            </a:r>
          </a:p>
          <a:p>
            <a:pPr marL="0" indent="0">
              <a:spcBef>
                <a:spcPct val="50000"/>
              </a:spcBef>
              <a:buClr>
                <a:srgbClr val="C00000"/>
              </a:buClr>
              <a:buNone/>
            </a:pPr>
            <a:r>
              <a:rPr lang="en-US" altLang="en-US" sz="2300" b="1" dirty="0">
                <a:latin typeface="Abadi" panose="020B0604020104020204" pitchFamily="34" charset="0"/>
              </a:rPr>
              <a:t>If you receive a UofL scholarship, and later an outside scholarship that covers full tuition/fees, your UofL scholarship will be cancelled out. </a:t>
            </a:r>
            <a:endParaRPr kumimoji="0" lang="en-US" altLang="en-US" sz="2300" b="1" dirty="0">
              <a:latin typeface="Abadi" panose="020B0604020104020204" pitchFamily="34" charset="0"/>
            </a:endParaRPr>
          </a:p>
          <a:p>
            <a:pPr marL="0" indent="0">
              <a:spcBef>
                <a:spcPct val="50000"/>
              </a:spcBef>
              <a:buClr>
                <a:srgbClr val="C00000"/>
              </a:buClr>
              <a:buNone/>
            </a:pPr>
            <a:endParaRPr kumimoji="0" lang="en-US" altLang="en-US" sz="2300" b="1" dirty="0">
              <a:latin typeface="Abadi" panose="020B0604020104020204" pitchFamily="34" charset="0"/>
            </a:endParaRPr>
          </a:p>
          <a:p>
            <a:pPr marL="0" indent="0">
              <a:buNone/>
            </a:pPr>
            <a:endParaRPr lang="en-US" dirty="0"/>
          </a:p>
        </p:txBody>
      </p:sp>
    </p:spTree>
    <p:extLst>
      <p:ext uri="{BB962C8B-B14F-4D97-AF65-F5344CB8AC3E}">
        <p14:creationId xmlns:p14="http://schemas.microsoft.com/office/powerpoint/2010/main" val="175579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6FD00-B73E-46C0-9487-47F5E59F7F75}"/>
              </a:ext>
            </a:extLst>
          </p:cNvPr>
          <p:cNvSpPr>
            <a:spLocks noGrp="1"/>
          </p:cNvSpPr>
          <p:nvPr>
            <p:ph type="title"/>
          </p:nvPr>
        </p:nvSpPr>
        <p:spPr>
          <a:xfrm>
            <a:off x="1216900" y="4302"/>
            <a:ext cx="9293577" cy="1149532"/>
          </a:xfrm>
        </p:spPr>
        <p:txBody>
          <a:bodyPr/>
          <a:lstStyle/>
          <a:p>
            <a:r>
              <a:rPr lang="en-US" b="1" dirty="0">
                <a:solidFill>
                  <a:schemeClr val="tx1"/>
                </a:solidFill>
                <a:latin typeface="Abadi" panose="020B0604020104020204" pitchFamily="34" charset="0"/>
              </a:rPr>
              <a:t>Applying for Federal aid (loans)</a:t>
            </a:r>
          </a:p>
        </p:txBody>
      </p:sp>
      <p:sp>
        <p:nvSpPr>
          <p:cNvPr id="3" name="Content Placeholder 2">
            <a:extLst>
              <a:ext uri="{FF2B5EF4-FFF2-40B4-BE49-F238E27FC236}">
                <a16:creationId xmlns:a16="http://schemas.microsoft.com/office/drawing/2014/main" id="{A00B9783-7F2D-4B73-85C5-15169E42E4F8}"/>
              </a:ext>
            </a:extLst>
          </p:cNvPr>
          <p:cNvSpPr>
            <a:spLocks noGrp="1"/>
          </p:cNvSpPr>
          <p:nvPr>
            <p:ph sz="half" idx="1"/>
          </p:nvPr>
        </p:nvSpPr>
        <p:spPr>
          <a:xfrm>
            <a:off x="942193" y="1283932"/>
            <a:ext cx="10074110" cy="3700612"/>
          </a:xfrm>
        </p:spPr>
        <p:txBody>
          <a:bodyPr vert="horz" lIns="91440" tIns="45720" rIns="91440" bIns="45720" rtlCol="0" anchor="t">
            <a:normAutofit lnSpcReduction="10000"/>
          </a:bodyPr>
          <a:lstStyle/>
          <a:p>
            <a:pPr>
              <a:lnSpc>
                <a:spcPct val="80000"/>
              </a:lnSpc>
              <a:buClr>
                <a:srgbClr val="C00000"/>
              </a:buClr>
              <a:buFont typeface="Wingdings" panose="05000000000000000000" pitchFamily="2" charset="2"/>
              <a:buChar char="ü"/>
            </a:pPr>
            <a:r>
              <a:rPr lang="en-US" altLang="en-US" dirty="0">
                <a:latin typeface="Abadi"/>
              </a:rPr>
              <a:t>Create an </a:t>
            </a:r>
            <a:r>
              <a:rPr lang="en-US" altLang="en-US" u="sng" dirty="0">
                <a:latin typeface="Abadi"/>
              </a:rPr>
              <a:t>FSA ID</a:t>
            </a:r>
            <a:r>
              <a:rPr lang="en-US" altLang="en-US" dirty="0">
                <a:latin typeface="Abadi"/>
              </a:rPr>
              <a:t> then complete the </a:t>
            </a:r>
            <a:r>
              <a:rPr lang="en-US" altLang="en-US" u="sng" dirty="0">
                <a:latin typeface="Abadi"/>
              </a:rPr>
              <a:t>current year FAFSA </a:t>
            </a:r>
            <a:r>
              <a:rPr lang="en-US" altLang="en-US" dirty="0">
                <a:latin typeface="Abadi"/>
              </a:rPr>
              <a:t>online at </a:t>
            </a:r>
            <a:r>
              <a:rPr lang="en-US" altLang="en-US" u="sng" dirty="0">
                <a:solidFill>
                  <a:srgbClr val="C00000"/>
                </a:solidFill>
                <a:latin typeface="Abadi"/>
              </a:rPr>
              <a:t>www.studentaid.gov</a:t>
            </a:r>
            <a:r>
              <a:rPr lang="en-US" altLang="en-US" dirty="0">
                <a:solidFill>
                  <a:srgbClr val="C00000"/>
                </a:solidFill>
                <a:latin typeface="Abadi"/>
              </a:rPr>
              <a:t> </a:t>
            </a:r>
            <a:endParaRPr lang="en-US" altLang="en-US" i="1" dirty="0">
              <a:solidFill>
                <a:srgbClr val="C00000"/>
              </a:solidFill>
              <a:latin typeface="Abadi" panose="020B0604020104020204" pitchFamily="34" charset="0"/>
            </a:endParaRPr>
          </a:p>
          <a:p>
            <a:pPr>
              <a:lnSpc>
                <a:spcPct val="80000"/>
              </a:lnSpc>
              <a:buClr>
                <a:srgbClr val="C00000"/>
              </a:buClr>
              <a:buFont typeface="Wingdings" panose="05000000000000000000" pitchFamily="2" charset="2"/>
              <a:buChar char="ü"/>
            </a:pPr>
            <a:endParaRPr lang="en-US" altLang="en-US" dirty="0">
              <a:solidFill>
                <a:srgbClr val="C00000"/>
              </a:solidFill>
              <a:latin typeface="Abadi"/>
            </a:endParaRPr>
          </a:p>
          <a:p>
            <a:pPr marL="457200" lvl="1" indent="0">
              <a:lnSpc>
                <a:spcPct val="80000"/>
              </a:lnSpc>
              <a:buClr>
                <a:srgbClr val="C00000"/>
              </a:buClr>
              <a:buNone/>
            </a:pPr>
            <a:r>
              <a:rPr lang="en-US" altLang="en-US" sz="2000" i="1" dirty="0">
                <a:latin typeface="Abadi"/>
              </a:rPr>
              <a:t>-FAFSA’s are usually available each October 1st, (</a:t>
            </a:r>
            <a:r>
              <a:rPr lang="en-US" altLang="en-US" sz="2000" i="1" u="sng" dirty="0">
                <a:latin typeface="Abadi"/>
              </a:rPr>
              <a:t>apply each academic year!)</a:t>
            </a:r>
            <a:endParaRPr lang="en-US" altLang="en-US" sz="2000" i="1" dirty="0">
              <a:latin typeface="Abadi"/>
            </a:endParaRPr>
          </a:p>
          <a:p>
            <a:pPr marL="457200" lvl="1" indent="0">
              <a:lnSpc>
                <a:spcPct val="80000"/>
              </a:lnSpc>
              <a:buClr>
                <a:srgbClr val="C00000"/>
              </a:buClr>
              <a:buNone/>
            </a:pPr>
            <a:r>
              <a:rPr lang="en-US" altLang="en-US" sz="2000" i="1" dirty="0">
                <a:latin typeface="Abadi"/>
              </a:rPr>
              <a:t>-Use UofL School code: 001999</a:t>
            </a:r>
            <a:endParaRPr lang="en-US" altLang="en-US" sz="2000" dirty="0">
              <a:latin typeface="Abadi"/>
            </a:endParaRPr>
          </a:p>
          <a:p>
            <a:pPr marL="457200" lvl="1" indent="0">
              <a:lnSpc>
                <a:spcPct val="80000"/>
              </a:lnSpc>
              <a:buNone/>
            </a:pPr>
            <a:endParaRPr lang="en-US" altLang="en-US" i="1" dirty="0">
              <a:latin typeface="Abadi"/>
            </a:endParaRPr>
          </a:p>
          <a:p>
            <a:pPr marL="228600" marR="0" lvl="0" indent="-228600" algn="l" defTabSz="914400" rtl="0" eaLnBrk="1" fontAlgn="auto" latinLnBrk="0" hangingPunct="1">
              <a:lnSpc>
                <a:spcPct val="80000"/>
              </a:lnSpc>
              <a:spcBef>
                <a:spcPts val="1000"/>
              </a:spcBef>
              <a:spcAft>
                <a:spcPts val="0"/>
              </a:spcAft>
              <a:buClr>
                <a:srgbClr val="C00000"/>
              </a:buClr>
              <a:buSzPct val="100000"/>
              <a:buFont typeface="Wingdings" panose="05000000000000000000" pitchFamily="2" charset="2"/>
              <a:buChar char="ü"/>
              <a:tabLst/>
              <a:defRPr/>
            </a:pPr>
            <a:r>
              <a:rPr lang="en-US" altLang="en-US" dirty="0">
                <a:latin typeface="Abadi"/>
              </a:rPr>
              <a:t>Complete online at </a:t>
            </a:r>
            <a:r>
              <a:rPr kumimoji="0" lang="en-US" altLang="en-US" sz="2000" b="0" i="0" u="sng" strike="noStrike" kern="1200" cap="none" spc="0" normalizeH="0" baseline="0" noProof="0" dirty="0">
                <a:ln>
                  <a:noFill/>
                </a:ln>
                <a:solidFill>
                  <a:srgbClr val="C00000"/>
                </a:solidFill>
                <a:effectLst/>
                <a:uLnTx/>
                <a:uFillTx/>
                <a:latin typeface="Abadi"/>
                <a:ea typeface="+mn-ea"/>
                <a:cs typeface="+mn-cs"/>
              </a:rPr>
              <a:t>www.studentaid.gov</a:t>
            </a:r>
            <a:r>
              <a:rPr kumimoji="0" lang="en-US" altLang="en-US" sz="2000" b="0" i="0" u="none" strike="noStrike" kern="1200" cap="none" spc="0" normalizeH="0" baseline="0" noProof="0" dirty="0">
                <a:ln>
                  <a:noFill/>
                </a:ln>
                <a:solidFill>
                  <a:srgbClr val="C00000"/>
                </a:solidFill>
                <a:effectLst/>
                <a:uLnTx/>
                <a:uFillTx/>
                <a:latin typeface="Abadi"/>
                <a:ea typeface="+mn-ea"/>
                <a:cs typeface="+mn-cs"/>
              </a:rPr>
              <a:t> </a:t>
            </a:r>
            <a:r>
              <a:rPr kumimoji="0" lang="en-US" altLang="en-US" sz="2000" b="0" i="0" u="none" strike="noStrike" kern="1200" cap="none" spc="0" normalizeH="0" baseline="0" noProof="0" dirty="0">
                <a:ln>
                  <a:noFill/>
                </a:ln>
                <a:solidFill>
                  <a:prstClr val="white"/>
                </a:solidFill>
                <a:effectLst/>
                <a:uLnTx/>
                <a:uFillTx/>
                <a:latin typeface="Abadi"/>
                <a:ea typeface="+mn-ea"/>
                <a:cs typeface="+mn-cs"/>
              </a:rPr>
              <a:t>(Loans and Grants dropdown menu):</a:t>
            </a:r>
          </a:p>
          <a:p>
            <a:pPr lvl="1">
              <a:lnSpc>
                <a:spcPct val="80000"/>
              </a:lnSpc>
              <a:buClr>
                <a:srgbClr val="C00000"/>
              </a:buClr>
              <a:buFont typeface="Wingdings" panose="05000000000000000000" pitchFamily="2" charset="2"/>
              <a:buChar char="ü"/>
            </a:pPr>
            <a:r>
              <a:rPr lang="en-US" altLang="en-US" u="sng" dirty="0">
                <a:latin typeface="Abadi"/>
              </a:rPr>
              <a:t>Master Promissory Note(s)</a:t>
            </a:r>
            <a:r>
              <a:rPr lang="en-US" altLang="en-US" dirty="0">
                <a:latin typeface="Abadi"/>
              </a:rPr>
              <a:t> (MPN’s) </a:t>
            </a:r>
          </a:p>
          <a:p>
            <a:pPr lvl="2">
              <a:lnSpc>
                <a:spcPct val="80000"/>
              </a:lnSpc>
              <a:buClr>
                <a:srgbClr val="C00000"/>
              </a:buClr>
              <a:buFont typeface="Wingdings" panose="05000000000000000000" pitchFamily="2" charset="2"/>
              <a:buChar char="ü"/>
            </a:pPr>
            <a:r>
              <a:rPr lang="en-US" altLang="en-US" dirty="0">
                <a:latin typeface="Abadi"/>
              </a:rPr>
              <a:t>Unsub loans and the Grad PLUS loan each have their own (complete both if you plan to use the PLUS loan). </a:t>
            </a:r>
          </a:p>
          <a:p>
            <a:pPr lvl="1">
              <a:lnSpc>
                <a:spcPct val="80000"/>
              </a:lnSpc>
              <a:buClr>
                <a:srgbClr val="C00000"/>
              </a:buClr>
              <a:buFont typeface="Wingdings" panose="05000000000000000000" pitchFamily="2" charset="2"/>
              <a:buChar char="ü"/>
            </a:pPr>
            <a:r>
              <a:rPr lang="en-US" altLang="en-US" u="sng" dirty="0">
                <a:latin typeface="Abadi"/>
              </a:rPr>
              <a:t>Entrance Counseling</a:t>
            </a:r>
            <a:r>
              <a:rPr lang="en-US" altLang="en-US" dirty="0">
                <a:latin typeface="Abadi"/>
              </a:rPr>
              <a:t>  </a:t>
            </a:r>
            <a:endParaRPr lang="en-US" altLang="en-US" dirty="0">
              <a:latin typeface="Abadi" panose="020B0604020104020204" pitchFamily="34" charset="0"/>
            </a:endParaRPr>
          </a:p>
          <a:p>
            <a:pPr marL="457200" lvl="1" indent="0">
              <a:lnSpc>
                <a:spcPct val="80000"/>
              </a:lnSpc>
              <a:buNone/>
            </a:pPr>
            <a:endParaRPr lang="en-US" altLang="en-US" dirty="0">
              <a:latin typeface="Abadi"/>
            </a:endParaRPr>
          </a:p>
          <a:p>
            <a:pPr>
              <a:lnSpc>
                <a:spcPct val="80000"/>
              </a:lnSpc>
              <a:buClr>
                <a:srgbClr val="C00000"/>
              </a:buClr>
              <a:buFont typeface="Wingdings" panose="05000000000000000000" pitchFamily="2" charset="2"/>
              <a:buChar char="ü"/>
            </a:pPr>
            <a:r>
              <a:rPr lang="en-US" altLang="en-US" dirty="0">
                <a:latin typeface="Abadi"/>
              </a:rPr>
              <a:t>Complete any forms requested by Financial Aid Office on </a:t>
            </a:r>
            <a:r>
              <a:rPr lang="en-US" altLang="en-US" dirty="0">
                <a:hlinkClick r:id="rId2">
                  <a:extLst>
                    <a:ext uri="{A12FA001-AC4F-418D-AE19-62706E023703}">
                      <ahyp:hlinkClr xmlns:ahyp="http://schemas.microsoft.com/office/drawing/2018/hyperlinkcolor" val="tx"/>
                    </a:ext>
                  </a:extLst>
                </a:hlinkClick>
              </a:rPr>
              <a:t>“To do” task list at</a:t>
            </a:r>
            <a:r>
              <a:rPr lang="en-US" altLang="en-US" dirty="0">
                <a:latin typeface="Abadi"/>
                <a:hlinkClick r:id="rId2">
                  <a:extLst>
                    <a:ext uri="{A12FA001-AC4F-418D-AE19-62706E023703}">
                      <ahyp:hlinkClr xmlns:ahyp="http://schemas.microsoft.com/office/drawing/2018/hyperlinkcolor" val="tx"/>
                    </a:ext>
                  </a:extLst>
                </a:hlinkClick>
              </a:rPr>
              <a:t> </a:t>
            </a:r>
            <a:r>
              <a:rPr lang="en-US" altLang="en-US" u="sng" dirty="0">
                <a:solidFill>
                  <a:srgbClr val="C00000"/>
                </a:solidFill>
                <a:latin typeface="Abadi"/>
                <a:hlinkClick r:id="rId2">
                  <a:extLst>
                    <a:ext uri="{A12FA001-AC4F-418D-AE19-62706E023703}">
                      <ahyp:hlinkClr xmlns:ahyp="http://schemas.microsoft.com/office/drawing/2018/hyperlinkcolor" val="tx"/>
                    </a:ext>
                  </a:extLst>
                </a:hlinkClick>
              </a:rPr>
              <a:t>www.ulink.louisville.edu</a:t>
            </a:r>
            <a:endParaRPr lang="en-US" altLang="en-US" u="sng" dirty="0">
              <a:latin typeface="Abadi"/>
            </a:endParaRPr>
          </a:p>
          <a:p>
            <a:pPr marL="0" indent="0">
              <a:lnSpc>
                <a:spcPct val="80000"/>
              </a:lnSpc>
              <a:buClr>
                <a:srgbClr val="C00000"/>
              </a:buClr>
              <a:buNone/>
            </a:pPr>
            <a:endParaRPr lang="en-US" altLang="en-US" dirty="0">
              <a:solidFill>
                <a:srgbClr val="FFFFFF"/>
              </a:solidFill>
              <a:latin typeface="Abadi" panose="020B0604020104020204" pitchFamily="34" charset="0"/>
            </a:endParaRPr>
          </a:p>
          <a:p>
            <a:pPr>
              <a:buClr>
                <a:srgbClr val="FB8C29"/>
              </a:buClr>
            </a:pPr>
            <a:endParaRPr lang="en-US" dirty="0">
              <a:latin typeface="Rockwell" panose="02060603020205020403"/>
            </a:endParaRPr>
          </a:p>
        </p:txBody>
      </p:sp>
      <p:pic>
        <p:nvPicPr>
          <p:cNvPr id="6" name="Picture 5" descr="Graphical user interface, text, website&#10;&#10;Description automatically generated">
            <a:extLst>
              <a:ext uri="{FF2B5EF4-FFF2-40B4-BE49-F238E27FC236}">
                <a16:creationId xmlns:a16="http://schemas.microsoft.com/office/drawing/2014/main" id="{1D4E8EE3-F558-4A97-B0A5-EC994C9335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65538" y="5403272"/>
            <a:ext cx="4724072" cy="1223895"/>
          </a:xfrm>
          <a:prstGeom prst="rect">
            <a:avLst/>
          </a:prstGeom>
        </p:spPr>
      </p:pic>
      <p:sp>
        <p:nvSpPr>
          <p:cNvPr id="7" name="TextBox 6">
            <a:extLst>
              <a:ext uri="{FF2B5EF4-FFF2-40B4-BE49-F238E27FC236}">
                <a16:creationId xmlns:a16="http://schemas.microsoft.com/office/drawing/2014/main" id="{3425EE1A-55C0-46EE-BD24-21CD3B80F4F0}"/>
              </a:ext>
            </a:extLst>
          </p:cNvPr>
          <p:cNvSpPr txBox="1"/>
          <p:nvPr/>
        </p:nvSpPr>
        <p:spPr>
          <a:xfrm>
            <a:off x="3465538" y="6627168"/>
            <a:ext cx="6000750" cy="230832"/>
          </a:xfrm>
          <a:prstGeom prst="rect">
            <a:avLst/>
          </a:prstGeom>
          <a:noFill/>
        </p:spPr>
        <p:txBody>
          <a:bodyPr wrap="square" rtlCol="0">
            <a:spAutoFit/>
          </a:bodyPr>
          <a:lstStyle/>
          <a:p>
            <a:r>
              <a:rPr lang="en-US" sz="900" dirty="0">
                <a:hlinkClick r:id="rId4" tooltip="https://www.higheredjobs.com/HigherEdCareers/interviews.cfm?ID=1545"/>
              </a:rPr>
              <a:t>This Photo</a:t>
            </a:r>
            <a:r>
              <a:rPr lang="en-US" sz="900" dirty="0"/>
              <a:t> by Unknown Author is licensed under </a:t>
            </a:r>
            <a:r>
              <a:rPr lang="en-US" sz="900" dirty="0">
                <a:hlinkClick r:id="rId5" tooltip="https://creativecommons.org/licenses/by-nd/3.0/"/>
              </a:rPr>
              <a:t>CC BY-ND</a:t>
            </a:r>
            <a:endParaRPr lang="en-US" sz="900" dirty="0"/>
          </a:p>
        </p:txBody>
      </p:sp>
    </p:spTree>
    <p:extLst>
      <p:ext uri="{BB962C8B-B14F-4D97-AF65-F5344CB8AC3E}">
        <p14:creationId xmlns:p14="http://schemas.microsoft.com/office/powerpoint/2010/main" val="3868433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65779-8F30-43B8-919C-DCE23C9097C3}"/>
              </a:ext>
            </a:extLst>
          </p:cNvPr>
          <p:cNvSpPr>
            <a:spLocks noGrp="1"/>
          </p:cNvSpPr>
          <p:nvPr>
            <p:ph type="title"/>
          </p:nvPr>
        </p:nvSpPr>
        <p:spPr>
          <a:xfrm>
            <a:off x="-354831" y="75612"/>
            <a:ext cx="9291215" cy="1541520"/>
          </a:xfrm>
        </p:spPr>
        <p:txBody>
          <a:bodyPr/>
          <a:lstStyle/>
          <a:p>
            <a:r>
              <a:rPr lang="en-US" b="1" u="sng" dirty="0">
                <a:solidFill>
                  <a:schemeClr val="tx1"/>
                </a:solidFill>
                <a:latin typeface="Abadi" panose="020B0604020104020204" pitchFamily="34" charset="0"/>
              </a:rPr>
              <a:t>Federal Direct unsubsidized Loan</a:t>
            </a:r>
          </a:p>
        </p:txBody>
      </p:sp>
      <p:sp>
        <p:nvSpPr>
          <p:cNvPr id="3" name="Content Placeholder 2">
            <a:extLst>
              <a:ext uri="{FF2B5EF4-FFF2-40B4-BE49-F238E27FC236}">
                <a16:creationId xmlns:a16="http://schemas.microsoft.com/office/drawing/2014/main" id="{80490A7B-E7A5-4D7D-B370-9DCF49461485}"/>
              </a:ext>
            </a:extLst>
          </p:cNvPr>
          <p:cNvSpPr>
            <a:spLocks noGrp="1"/>
          </p:cNvSpPr>
          <p:nvPr>
            <p:ph idx="1"/>
          </p:nvPr>
        </p:nvSpPr>
        <p:spPr>
          <a:xfrm>
            <a:off x="237668" y="1322409"/>
            <a:ext cx="8102770" cy="4752299"/>
          </a:xfrm>
        </p:spPr>
        <p:txBody>
          <a:bodyPr>
            <a:normAutofit/>
          </a:bodyPr>
          <a:lstStyle/>
          <a:p>
            <a:pPr>
              <a:buClr>
                <a:srgbClr val="C00000"/>
              </a:buClr>
              <a:buFont typeface="Wingdings" panose="05000000000000000000" pitchFamily="2" charset="2"/>
              <a:buChar char="v"/>
            </a:pPr>
            <a:r>
              <a:rPr lang="en-US" altLang="en-US" sz="2000" dirty="0">
                <a:latin typeface="Abadi"/>
              </a:rPr>
              <a:t>The combined </a:t>
            </a:r>
            <a:r>
              <a:rPr lang="en-US" altLang="en-US" dirty="0">
                <a:latin typeface="Abadi"/>
              </a:rPr>
              <a:t>aggregate for Sub and Unsub loan limits is $224,000 </a:t>
            </a:r>
            <a:r>
              <a:rPr lang="en-US" altLang="en-US" u="sng" dirty="0">
                <a:latin typeface="Abadi"/>
              </a:rPr>
              <a:t>max</a:t>
            </a:r>
            <a:r>
              <a:rPr lang="en-US" altLang="en-US" dirty="0">
                <a:latin typeface="Abadi"/>
              </a:rPr>
              <a:t> (including undergrad loans).</a:t>
            </a:r>
            <a:endParaRPr lang="en-US" dirty="0">
              <a:latin typeface="Abadi"/>
            </a:endParaRPr>
          </a:p>
          <a:p>
            <a:pPr>
              <a:buClr>
                <a:srgbClr val="C00000"/>
              </a:buClr>
              <a:buFont typeface="Wingdings" panose="05000000000000000000" pitchFamily="2" charset="2"/>
              <a:buChar char="v"/>
              <a:defRPr/>
            </a:pPr>
            <a:r>
              <a:rPr lang="en-US" altLang="en-US" sz="2000" dirty="0">
                <a:latin typeface="Abadi" panose="020B0604020104020204" pitchFamily="34" charset="0"/>
              </a:rPr>
              <a:t>Current Fixed interest rate: </a:t>
            </a:r>
            <a:r>
              <a:rPr lang="en-US" altLang="en-US" dirty="0">
                <a:latin typeface="Abadi" panose="020B0604020104020204" pitchFamily="34" charset="0"/>
              </a:rPr>
              <a:t>8.08</a:t>
            </a:r>
            <a:r>
              <a:rPr lang="en-US" altLang="en-US" sz="2000" dirty="0">
                <a:latin typeface="Abadi" panose="020B0604020104020204" pitchFamily="34" charset="0"/>
              </a:rPr>
              <a:t>% *</a:t>
            </a:r>
            <a:r>
              <a:rPr lang="en-US" sz="1600" b="0" i="0" dirty="0">
                <a:effectLst/>
                <a:latin typeface="Abadi" panose="020B0604020104020204" pitchFamily="34" charset="0"/>
              </a:rPr>
              <a:t>Disbursed on or After July 1, 2024, and Before July 1, 2025</a:t>
            </a:r>
            <a:endParaRPr lang="en-US" altLang="en-US" sz="1600" dirty="0">
              <a:latin typeface="Abadi" panose="020B0604020104020204" pitchFamily="34" charset="0"/>
            </a:endParaRPr>
          </a:p>
          <a:p>
            <a:pPr>
              <a:buClr>
                <a:srgbClr val="C00000"/>
              </a:buClr>
              <a:buFont typeface="Wingdings" panose="05000000000000000000" pitchFamily="2" charset="2"/>
              <a:buChar char="v"/>
              <a:defRPr/>
            </a:pPr>
            <a:r>
              <a:rPr lang="en-US" altLang="en-US" dirty="0">
                <a:latin typeface="Abadi" panose="020B0604020104020204" pitchFamily="34" charset="0"/>
              </a:rPr>
              <a:t>Federal Loan Fee for Unsub: 1.057%  </a:t>
            </a:r>
            <a:r>
              <a:rPr lang="en-US" altLang="en-US" sz="1600" dirty="0">
                <a:latin typeface="Abadi" panose="020B0604020104020204" pitchFamily="34" charset="0"/>
              </a:rPr>
              <a:t>*</a:t>
            </a:r>
            <a:r>
              <a:rPr lang="en-US" sz="1600" i="0" dirty="0">
                <a:effectLst/>
                <a:latin typeface="Abadi" panose="020B0604020104020204" pitchFamily="34" charset="0"/>
              </a:rPr>
              <a:t>On or after 10/1/20 and before 10/1/25</a:t>
            </a:r>
          </a:p>
          <a:p>
            <a:pPr>
              <a:buClr>
                <a:srgbClr val="C00000"/>
              </a:buClr>
              <a:buFont typeface="Wingdings" panose="05000000000000000000" pitchFamily="2" charset="2"/>
              <a:buChar char="v"/>
              <a:defRPr/>
            </a:pPr>
            <a:r>
              <a:rPr lang="en-US" i="0" dirty="0">
                <a:effectLst/>
                <a:latin typeface="Abadi" panose="020B0604020104020204" pitchFamily="34" charset="0"/>
              </a:rPr>
              <a:t>Unsub interest accrues during all loan statuses: in-school, grace, forbearance and deferment. </a:t>
            </a:r>
          </a:p>
          <a:p>
            <a:pPr marL="457200" lvl="1" indent="0">
              <a:buClr>
                <a:srgbClr val="C00000"/>
              </a:buClr>
              <a:buNone/>
              <a:defRPr/>
            </a:pPr>
            <a:r>
              <a:rPr lang="en-US" sz="1400" dirty="0"/>
              <a:t>*</a:t>
            </a:r>
            <a:r>
              <a:rPr lang="en-US" sz="1400" dirty="0">
                <a:latin typeface="Abadi"/>
              </a:rPr>
              <a:t>Source from https://studentaid.gov/understand-aid/types/loans/interest-rates</a:t>
            </a:r>
            <a:endParaRPr lang="en-US" sz="1400" dirty="0"/>
          </a:p>
          <a:p>
            <a:pPr>
              <a:buClr>
                <a:srgbClr val="C00000"/>
              </a:buClr>
              <a:buFont typeface="Wingdings" panose="05000000000000000000" pitchFamily="2" charset="2"/>
              <a:buChar char="v"/>
              <a:defRPr/>
            </a:pPr>
            <a:endParaRPr lang="en-US" altLang="en-US" dirty="0">
              <a:latin typeface="Abadi" panose="020B0604020104020204" pitchFamily="34" charset="0"/>
            </a:endParaRPr>
          </a:p>
          <a:p>
            <a:pPr marL="0" indent="0">
              <a:buClr>
                <a:srgbClr val="C00000"/>
              </a:buClr>
              <a:buNone/>
            </a:pPr>
            <a:endParaRPr lang="en-US" dirty="0">
              <a:latin typeface="Abadi" panose="020B0604020104020204" pitchFamily="34" charset="0"/>
            </a:endParaRPr>
          </a:p>
        </p:txBody>
      </p:sp>
      <p:pic>
        <p:nvPicPr>
          <p:cNvPr id="4" name="Picture 3">
            <a:extLst>
              <a:ext uri="{FF2B5EF4-FFF2-40B4-BE49-F238E27FC236}">
                <a16:creationId xmlns:a16="http://schemas.microsoft.com/office/drawing/2014/main" id="{20FE7E07-D9DB-4032-B2BF-A079091195AA}"/>
              </a:ext>
            </a:extLst>
          </p:cNvPr>
          <p:cNvPicPr>
            <a:picLocks noChangeAspect="1"/>
          </p:cNvPicPr>
          <p:nvPr/>
        </p:nvPicPr>
        <p:blipFill>
          <a:blip r:embed="rId2"/>
          <a:stretch>
            <a:fillRect/>
          </a:stretch>
        </p:blipFill>
        <p:spPr>
          <a:xfrm>
            <a:off x="8562109" y="3860800"/>
            <a:ext cx="3174209" cy="2802539"/>
          </a:xfrm>
          <a:prstGeom prst="rect">
            <a:avLst/>
          </a:prstGeom>
        </p:spPr>
      </p:pic>
    </p:spTree>
    <p:extLst>
      <p:ext uri="{BB962C8B-B14F-4D97-AF65-F5344CB8AC3E}">
        <p14:creationId xmlns:p14="http://schemas.microsoft.com/office/powerpoint/2010/main" val="4201569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3192-59DD-4BA0-B5A7-91870E56221F}"/>
              </a:ext>
            </a:extLst>
          </p:cNvPr>
          <p:cNvSpPr>
            <a:spLocks noGrp="1"/>
          </p:cNvSpPr>
          <p:nvPr>
            <p:ph type="title"/>
          </p:nvPr>
        </p:nvSpPr>
        <p:spPr>
          <a:xfrm>
            <a:off x="-500345" y="439738"/>
            <a:ext cx="9291215" cy="1049235"/>
          </a:xfrm>
        </p:spPr>
        <p:txBody>
          <a:bodyPr/>
          <a:lstStyle/>
          <a:p>
            <a:r>
              <a:rPr lang="en-US" b="1" dirty="0">
                <a:solidFill>
                  <a:schemeClr val="tx1"/>
                </a:solidFill>
                <a:latin typeface="Abadi" panose="020B0604020104020204" pitchFamily="34" charset="0"/>
              </a:rPr>
              <a:t>Unsubsidized Yearly loan limits</a:t>
            </a:r>
          </a:p>
        </p:txBody>
      </p:sp>
      <p:sp>
        <p:nvSpPr>
          <p:cNvPr id="3" name="Content Placeholder 2">
            <a:extLst>
              <a:ext uri="{FF2B5EF4-FFF2-40B4-BE49-F238E27FC236}">
                <a16:creationId xmlns:a16="http://schemas.microsoft.com/office/drawing/2014/main" id="{7D513378-0DA1-4FF0-8D2C-35B8A092B0D8}"/>
              </a:ext>
            </a:extLst>
          </p:cNvPr>
          <p:cNvSpPr>
            <a:spLocks noGrp="1"/>
          </p:cNvSpPr>
          <p:nvPr>
            <p:ph idx="1"/>
          </p:nvPr>
        </p:nvSpPr>
        <p:spPr>
          <a:xfrm>
            <a:off x="925107" y="1544678"/>
            <a:ext cx="10645881" cy="4146761"/>
          </a:xfrm>
        </p:spPr>
        <p:txBody>
          <a:bodyPr>
            <a:normAutofit lnSpcReduction="10000"/>
          </a:bodyPr>
          <a:lstStyle/>
          <a:p>
            <a:pPr>
              <a:buClr>
                <a:srgbClr val="C00000"/>
              </a:buClr>
              <a:buFont typeface="Wingdings" panose="05000000000000000000" pitchFamily="2" charset="2"/>
              <a:buChar char="v"/>
            </a:pPr>
            <a:r>
              <a:rPr lang="en-US" dirty="0">
                <a:latin typeface="Abadi" panose="020B0604020104020204" pitchFamily="34" charset="0"/>
                <a:ea typeface="+mn-lt"/>
                <a:cs typeface="+mn-lt"/>
              </a:rPr>
              <a:t>Up to total COA – After all scholarships are applied  </a:t>
            </a:r>
            <a:r>
              <a:rPr lang="en-US" u="sng" dirty="0">
                <a:latin typeface="Abadi" panose="020B0604020104020204" pitchFamily="34" charset="0"/>
                <a:ea typeface="+mn-lt"/>
                <a:cs typeface="+mn-lt"/>
              </a:rPr>
              <a:t>AND</a:t>
            </a:r>
            <a:endParaRPr lang="en-US" dirty="0">
              <a:latin typeface="Abadi" panose="020B0604020104020204" pitchFamily="34" charset="0"/>
              <a:ea typeface="+mn-lt"/>
              <a:cs typeface="+mn-lt"/>
            </a:endParaRPr>
          </a:p>
          <a:p>
            <a:pPr>
              <a:buClr>
                <a:srgbClr val="C00000"/>
              </a:buClr>
              <a:buFont typeface="Wingdings" panose="05000000000000000000" pitchFamily="2" charset="2"/>
              <a:buChar char="v"/>
            </a:pPr>
            <a:r>
              <a:rPr lang="en-US" dirty="0">
                <a:latin typeface="Abadi" panose="020B0604020104020204" pitchFamily="34" charset="0"/>
                <a:ea typeface="+mn-lt"/>
                <a:cs typeface="+mn-lt"/>
              </a:rPr>
              <a:t>  Maximum </a:t>
            </a:r>
            <a:r>
              <a:rPr lang="en-US" u="sng" dirty="0">
                <a:latin typeface="Abadi" panose="020B0604020104020204" pitchFamily="34" charset="0"/>
                <a:ea typeface="+mn-lt"/>
                <a:cs typeface="+mn-lt"/>
              </a:rPr>
              <a:t>yearly</a:t>
            </a:r>
            <a:r>
              <a:rPr lang="en-US" dirty="0">
                <a:latin typeface="Abadi" panose="020B0604020104020204" pitchFamily="34" charset="0"/>
                <a:ea typeface="+mn-lt"/>
                <a:cs typeface="+mn-lt"/>
              </a:rPr>
              <a:t> Direct Unsubsidized Loan </a:t>
            </a:r>
            <a:r>
              <a:rPr lang="en-US" u="sng" dirty="0">
                <a:latin typeface="Abadi" panose="020B0604020104020204" pitchFamily="34" charset="0"/>
                <a:ea typeface="+mn-lt"/>
                <a:cs typeface="+mn-lt"/>
              </a:rPr>
              <a:t>up to</a:t>
            </a:r>
            <a:r>
              <a:rPr lang="en-US" dirty="0">
                <a:latin typeface="Abadi" panose="020B0604020104020204" pitchFamily="34" charset="0"/>
                <a:ea typeface="+mn-lt"/>
                <a:cs typeface="+mn-lt"/>
              </a:rPr>
              <a:t>:</a:t>
            </a:r>
          </a:p>
          <a:p>
            <a:pPr lvl="1">
              <a:buClr>
                <a:srgbClr val="C00000"/>
              </a:buClr>
              <a:buFont typeface="Wingdings" panose="05000000000000000000" pitchFamily="2" charset="2"/>
              <a:buChar char="Ø"/>
            </a:pPr>
            <a:r>
              <a:rPr lang="en-US" dirty="0">
                <a:latin typeface="Abadi" panose="020B0604020104020204" pitchFamily="34" charset="0"/>
                <a:ea typeface="+mn-lt"/>
                <a:cs typeface="+mn-lt"/>
              </a:rPr>
              <a:t>$42,722 per </a:t>
            </a:r>
            <a:r>
              <a:rPr lang="en-US" u="sng" dirty="0">
                <a:latin typeface="Abadi" panose="020B0604020104020204" pitchFamily="34" charset="0"/>
                <a:ea typeface="+mn-lt"/>
                <a:cs typeface="+mn-lt"/>
              </a:rPr>
              <a:t>10-month</a:t>
            </a:r>
            <a:r>
              <a:rPr lang="en-US" dirty="0">
                <a:latin typeface="Abadi" panose="020B0604020104020204" pitchFamily="34" charset="0"/>
                <a:ea typeface="+mn-lt"/>
                <a:cs typeface="+mn-lt"/>
              </a:rPr>
              <a:t> academic year (M1 &amp; M4)</a:t>
            </a:r>
          </a:p>
          <a:p>
            <a:pPr lvl="2">
              <a:buClr>
                <a:srgbClr val="C00000"/>
              </a:buClr>
              <a:buFont typeface="Wingdings" panose="05000000000000000000" pitchFamily="2" charset="2"/>
              <a:buChar char="§"/>
            </a:pPr>
            <a:r>
              <a:rPr lang="en-US" dirty="0">
                <a:latin typeface="Abadi" panose="020B0604020104020204" pitchFamily="34" charset="0"/>
                <a:ea typeface="+mn-lt"/>
                <a:cs typeface="+mn-lt"/>
              </a:rPr>
              <a:t>Unsubsidized $20,500</a:t>
            </a:r>
          </a:p>
          <a:p>
            <a:pPr lvl="2">
              <a:buClr>
                <a:srgbClr val="C00000"/>
              </a:buClr>
              <a:buFont typeface="Wingdings" panose="05000000000000000000" pitchFamily="2" charset="2"/>
              <a:buChar char="§"/>
            </a:pPr>
            <a:r>
              <a:rPr lang="en-US" dirty="0">
                <a:latin typeface="Abadi" panose="020B0604020104020204" pitchFamily="34" charset="0"/>
                <a:ea typeface="+mn-lt"/>
                <a:cs typeface="+mn-lt"/>
              </a:rPr>
              <a:t>Additional Unsubsidized $22,222</a:t>
            </a:r>
          </a:p>
          <a:p>
            <a:pPr lvl="1">
              <a:buClr>
                <a:srgbClr val="C00000"/>
              </a:buClr>
              <a:buFont typeface="Wingdings" panose="05000000000000000000" pitchFamily="2" charset="2"/>
              <a:buChar char="Ø"/>
            </a:pPr>
            <a:r>
              <a:rPr lang="en-US" dirty="0">
                <a:latin typeface="Abadi" panose="020B0604020104020204" pitchFamily="34" charset="0"/>
                <a:ea typeface="+mn-lt"/>
                <a:cs typeface="+mn-lt"/>
              </a:rPr>
              <a:t>$44,944 per </a:t>
            </a:r>
            <a:r>
              <a:rPr lang="en-US" u="sng" dirty="0">
                <a:latin typeface="Abadi" panose="020B0604020104020204" pitchFamily="34" charset="0"/>
                <a:ea typeface="+mn-lt"/>
                <a:cs typeface="+mn-lt"/>
              </a:rPr>
              <a:t>11-month</a:t>
            </a:r>
            <a:r>
              <a:rPr lang="en-US" dirty="0">
                <a:latin typeface="Abadi" panose="020B0604020104020204" pitchFamily="34" charset="0"/>
                <a:ea typeface="+mn-lt"/>
                <a:cs typeface="+mn-lt"/>
              </a:rPr>
              <a:t> academic year (M2)</a:t>
            </a:r>
          </a:p>
          <a:p>
            <a:pPr lvl="2">
              <a:buClr>
                <a:srgbClr val="C00000"/>
              </a:buClr>
              <a:buFont typeface="Wingdings" panose="05000000000000000000" pitchFamily="2" charset="2"/>
              <a:buChar char="§"/>
            </a:pPr>
            <a:r>
              <a:rPr lang="en-US" dirty="0">
                <a:latin typeface="Abadi" panose="020B0604020104020204" pitchFamily="34" charset="0"/>
                <a:ea typeface="+mn-lt"/>
                <a:cs typeface="+mn-lt"/>
              </a:rPr>
              <a:t>Unsubsidized $20,500</a:t>
            </a:r>
          </a:p>
          <a:p>
            <a:pPr lvl="2">
              <a:buClr>
                <a:srgbClr val="C00000"/>
              </a:buClr>
              <a:buFont typeface="Wingdings" panose="05000000000000000000" pitchFamily="2" charset="2"/>
              <a:buChar char="§"/>
            </a:pPr>
            <a:r>
              <a:rPr lang="en-US" dirty="0">
                <a:latin typeface="Abadi" panose="020B0604020104020204" pitchFamily="34" charset="0"/>
                <a:ea typeface="+mn-lt"/>
                <a:cs typeface="+mn-lt"/>
              </a:rPr>
              <a:t>Additional Unsub $24,444</a:t>
            </a:r>
          </a:p>
          <a:p>
            <a:pPr lvl="1">
              <a:buClr>
                <a:srgbClr val="C00000"/>
              </a:buClr>
              <a:buFont typeface="Wingdings" panose="05000000000000000000" pitchFamily="2" charset="2"/>
              <a:buChar char="Ø"/>
            </a:pPr>
            <a:r>
              <a:rPr lang="en-US" dirty="0">
                <a:latin typeface="Abadi" panose="020B0604020104020204" pitchFamily="34" charset="0"/>
                <a:ea typeface="+mn-lt"/>
                <a:cs typeface="+mn-lt"/>
              </a:rPr>
              <a:t>$47,167 per </a:t>
            </a:r>
            <a:r>
              <a:rPr lang="en-US" u="sng" dirty="0">
                <a:latin typeface="Abadi" panose="020B0604020104020204" pitchFamily="34" charset="0"/>
                <a:ea typeface="+mn-lt"/>
                <a:cs typeface="+mn-lt"/>
              </a:rPr>
              <a:t>12-month</a:t>
            </a:r>
            <a:r>
              <a:rPr lang="en-US" dirty="0">
                <a:latin typeface="Abadi" panose="020B0604020104020204" pitchFamily="34" charset="0"/>
                <a:ea typeface="+mn-lt"/>
                <a:cs typeface="+mn-lt"/>
              </a:rPr>
              <a:t> academic year (M3)</a:t>
            </a:r>
            <a:endParaRPr lang="en-US" dirty="0">
              <a:latin typeface="Abadi" panose="020B0604020104020204" pitchFamily="34" charset="0"/>
            </a:endParaRPr>
          </a:p>
          <a:p>
            <a:pPr lvl="2">
              <a:buClr>
                <a:srgbClr val="C00000"/>
              </a:buClr>
              <a:buFont typeface="Wingdings" panose="05000000000000000000" pitchFamily="2" charset="2"/>
              <a:buChar char="§"/>
            </a:pPr>
            <a:r>
              <a:rPr lang="en-US" dirty="0">
                <a:latin typeface="Abadi" panose="020B0604020104020204" pitchFamily="34" charset="0"/>
              </a:rPr>
              <a:t>Unsubsidized $20,500</a:t>
            </a:r>
          </a:p>
          <a:p>
            <a:pPr lvl="2">
              <a:buClr>
                <a:srgbClr val="C00000"/>
              </a:buClr>
              <a:buFont typeface="Wingdings" panose="05000000000000000000" pitchFamily="2" charset="2"/>
              <a:buChar char="§"/>
            </a:pPr>
            <a:r>
              <a:rPr lang="en-US" dirty="0">
                <a:latin typeface="Abadi" panose="020B0604020104020204" pitchFamily="34" charset="0"/>
              </a:rPr>
              <a:t>Additional Unsub $26,667</a:t>
            </a:r>
          </a:p>
          <a:p>
            <a:endParaRPr lang="en-US" dirty="0"/>
          </a:p>
        </p:txBody>
      </p:sp>
      <p:pic>
        <p:nvPicPr>
          <p:cNvPr id="4" name="Picture 3">
            <a:extLst>
              <a:ext uri="{FF2B5EF4-FFF2-40B4-BE49-F238E27FC236}">
                <a16:creationId xmlns:a16="http://schemas.microsoft.com/office/drawing/2014/main" id="{B6E389CF-4718-4362-B7DD-259904AAC783}"/>
              </a:ext>
            </a:extLst>
          </p:cNvPr>
          <p:cNvPicPr>
            <a:picLocks noChangeAspect="1"/>
          </p:cNvPicPr>
          <p:nvPr/>
        </p:nvPicPr>
        <p:blipFill>
          <a:blip r:embed="rId2"/>
          <a:stretch>
            <a:fillRect/>
          </a:stretch>
        </p:blipFill>
        <p:spPr>
          <a:xfrm>
            <a:off x="7740073" y="3429000"/>
            <a:ext cx="3222095" cy="2966456"/>
          </a:xfrm>
          <a:prstGeom prst="rect">
            <a:avLst/>
          </a:prstGeom>
        </p:spPr>
      </p:pic>
    </p:spTree>
    <p:extLst>
      <p:ext uri="{BB962C8B-B14F-4D97-AF65-F5344CB8AC3E}">
        <p14:creationId xmlns:p14="http://schemas.microsoft.com/office/powerpoint/2010/main" val="408949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C8BB6-B874-4E5D-ACA2-0722A0C73B8F}"/>
              </a:ext>
            </a:extLst>
          </p:cNvPr>
          <p:cNvSpPr>
            <a:spLocks noGrp="1"/>
          </p:cNvSpPr>
          <p:nvPr>
            <p:ph type="title"/>
          </p:nvPr>
        </p:nvSpPr>
        <p:spPr>
          <a:xfrm>
            <a:off x="-723180" y="314542"/>
            <a:ext cx="10778044" cy="1049235"/>
          </a:xfrm>
        </p:spPr>
        <p:txBody>
          <a:bodyPr/>
          <a:lstStyle/>
          <a:p>
            <a:r>
              <a:rPr lang="en-US" b="1" u="sng" dirty="0">
                <a:solidFill>
                  <a:schemeClr val="tx1"/>
                </a:solidFill>
                <a:latin typeface="Abadi"/>
              </a:rPr>
              <a:t>Direct unsubsidized Loan…Continued</a:t>
            </a:r>
            <a:endParaRPr lang="en-US" b="1" dirty="0">
              <a:solidFill>
                <a:schemeClr val="tx1"/>
              </a:solidFill>
              <a:latin typeface="Abadi"/>
            </a:endParaRPr>
          </a:p>
        </p:txBody>
      </p:sp>
      <p:sp>
        <p:nvSpPr>
          <p:cNvPr id="3" name="Content Placeholder 2">
            <a:extLst>
              <a:ext uri="{FF2B5EF4-FFF2-40B4-BE49-F238E27FC236}">
                <a16:creationId xmlns:a16="http://schemas.microsoft.com/office/drawing/2014/main" id="{1F0DB5F8-CAF8-4C49-9DBB-49970A992CB7}"/>
              </a:ext>
            </a:extLst>
          </p:cNvPr>
          <p:cNvSpPr>
            <a:spLocks noGrp="1"/>
          </p:cNvSpPr>
          <p:nvPr>
            <p:ph idx="1"/>
          </p:nvPr>
        </p:nvSpPr>
        <p:spPr>
          <a:xfrm>
            <a:off x="350481" y="1508611"/>
            <a:ext cx="9291215" cy="3450613"/>
          </a:xfrm>
        </p:spPr>
        <p:txBody>
          <a:bodyPr>
            <a:normAutofit fontScale="92500" lnSpcReduction="20000"/>
          </a:bodyPr>
          <a:lstStyle/>
          <a:p>
            <a:pPr>
              <a:buClr>
                <a:srgbClr val="C00000"/>
              </a:buClr>
              <a:buFont typeface="Wingdings" panose="05000000000000000000" pitchFamily="2" charset="2"/>
              <a:buChar char="v"/>
              <a:defRPr/>
            </a:pPr>
            <a:r>
              <a:rPr lang="en-US" altLang="en-US" sz="2000" dirty="0">
                <a:latin typeface="Abadi" panose="020B0604020104020204" pitchFamily="34" charset="0"/>
              </a:rPr>
              <a:t>“Non-Need Based” </a:t>
            </a:r>
          </a:p>
          <a:p>
            <a:pPr>
              <a:buClr>
                <a:srgbClr val="C00000"/>
              </a:buClr>
              <a:buFont typeface="Wingdings" panose="05000000000000000000" pitchFamily="2" charset="2"/>
              <a:buChar char="v"/>
              <a:defRPr/>
            </a:pPr>
            <a:r>
              <a:rPr lang="en-US" altLang="en-US" sz="2000" dirty="0">
                <a:latin typeface="Abadi" panose="020B0604020104020204" pitchFamily="34" charset="0"/>
              </a:rPr>
              <a:t>Requires Master Promissory Note (MPN) </a:t>
            </a:r>
            <a:r>
              <a:rPr lang="en-US" altLang="en-US" sz="2000" i="1" dirty="0">
                <a:latin typeface="Abadi" panose="020B0604020104020204" pitchFamily="34" charset="0"/>
              </a:rPr>
              <a:t>(good for 10-years once loan disburses)</a:t>
            </a:r>
          </a:p>
          <a:p>
            <a:pPr>
              <a:buClr>
                <a:srgbClr val="C00000"/>
              </a:buClr>
              <a:buFont typeface="Wingdings" panose="05000000000000000000" pitchFamily="2" charset="2"/>
              <a:buChar char="v"/>
              <a:defRPr/>
            </a:pPr>
            <a:r>
              <a:rPr lang="en-US" altLang="en-US" sz="2000" dirty="0">
                <a:latin typeface="Abadi"/>
              </a:rPr>
              <a:t>Repayment options: </a:t>
            </a:r>
            <a:r>
              <a:rPr lang="en-US" altLang="en-US" sz="2000" i="1" dirty="0">
                <a:latin typeface="Abadi"/>
              </a:rPr>
              <a:t>10 yr. </a:t>
            </a:r>
            <a:r>
              <a:rPr lang="en-US" altLang="en-US" i="1" dirty="0">
                <a:latin typeface="Abadi"/>
              </a:rPr>
              <a:t>Standard</a:t>
            </a:r>
            <a:r>
              <a:rPr lang="en-US" altLang="en-US" sz="2000" i="1" dirty="0">
                <a:latin typeface="Abadi"/>
              </a:rPr>
              <a:t>, Extended, Graduated, Income-Driven Repayment: IBR, ICR, PAYE </a:t>
            </a:r>
            <a:r>
              <a:rPr lang="en-US" altLang="en-US" i="1" dirty="0">
                <a:latin typeface="Abadi"/>
              </a:rPr>
              <a:t>&amp; SAVE</a:t>
            </a:r>
            <a:r>
              <a:rPr lang="en-US" altLang="en-US" sz="2000" dirty="0">
                <a:latin typeface="Abadi"/>
              </a:rPr>
              <a:t>  (</a:t>
            </a:r>
            <a:r>
              <a:rPr lang="en-US" altLang="en-US" dirty="0">
                <a:latin typeface="Abadi"/>
              </a:rPr>
              <a:t>currently</a:t>
            </a:r>
            <a:r>
              <a:rPr lang="en-US" altLang="en-US" sz="2000" dirty="0">
                <a:latin typeface="Abadi"/>
              </a:rPr>
              <a:t> paused)</a:t>
            </a:r>
          </a:p>
          <a:p>
            <a:pPr>
              <a:buClr>
                <a:srgbClr val="C00000"/>
              </a:buClr>
              <a:buFont typeface="Wingdings" panose="05000000000000000000" pitchFamily="2" charset="2"/>
              <a:buChar char="v"/>
              <a:defRPr/>
            </a:pPr>
            <a:r>
              <a:rPr lang="en-US" altLang="en-US" sz="2000" dirty="0">
                <a:latin typeface="Abadi" panose="020B0604020104020204" pitchFamily="34" charset="0"/>
              </a:rPr>
              <a:t>Federal Forgiveness Programs:</a:t>
            </a:r>
          </a:p>
          <a:p>
            <a:pPr lvl="1">
              <a:buClr>
                <a:srgbClr val="C00000"/>
              </a:buClr>
              <a:buFont typeface="Wingdings" panose="05000000000000000000" pitchFamily="2" charset="2"/>
              <a:buChar char="Ø"/>
              <a:defRPr/>
            </a:pPr>
            <a:r>
              <a:rPr lang="en-US" altLang="en-US" dirty="0">
                <a:latin typeface="Abadi" panose="020B0604020104020204" pitchFamily="34" charset="0"/>
              </a:rPr>
              <a:t>	</a:t>
            </a:r>
            <a:r>
              <a:rPr lang="en-US" altLang="en-US" u="sng" dirty="0">
                <a:latin typeface="Abadi" panose="020B0604020104020204" pitchFamily="34" charset="0"/>
              </a:rPr>
              <a:t>Department of Education-</a:t>
            </a:r>
            <a:r>
              <a:rPr lang="en-US" altLang="en-US" dirty="0">
                <a:latin typeface="Abadi" panose="020B0604020104020204" pitchFamily="34" charset="0"/>
              </a:rPr>
              <a:t>”Public Service Loan Forgiveness” (PSLF) - </a:t>
            </a:r>
            <a:r>
              <a:rPr lang="en-US" altLang="en-US" sz="1600" dirty="0">
                <a:latin typeface="Abadi" panose="020B0604020104020204" pitchFamily="34" charset="0"/>
              </a:rPr>
              <a:t>for </a:t>
            </a:r>
            <a:r>
              <a:rPr lang="en-US" altLang="en-US" sz="1600" i="1" dirty="0">
                <a:latin typeface="Abadi" panose="020B0604020104020204" pitchFamily="34" charset="0"/>
              </a:rPr>
              <a:t>Eligible 	Loans</a:t>
            </a:r>
          </a:p>
          <a:p>
            <a:pPr lvl="1">
              <a:buClr>
                <a:srgbClr val="C00000"/>
              </a:buClr>
              <a:buFont typeface="Wingdings" panose="05000000000000000000" pitchFamily="2" charset="2"/>
              <a:buChar char="Ø"/>
              <a:defRPr/>
            </a:pPr>
            <a:r>
              <a:rPr lang="en-US" altLang="en-US" sz="2000" dirty="0">
                <a:latin typeface="Abadi" panose="020B0604020104020204" pitchFamily="34" charset="0"/>
              </a:rPr>
              <a:t>	</a:t>
            </a:r>
            <a:r>
              <a:rPr lang="en-US" altLang="en-US" sz="2000" u="sng" dirty="0">
                <a:latin typeface="Abadi" panose="020B0604020104020204" pitchFamily="34" charset="0"/>
              </a:rPr>
              <a:t>DHHS</a:t>
            </a:r>
            <a:r>
              <a:rPr lang="en-US" altLang="en-US" sz="2000" dirty="0">
                <a:latin typeface="Abadi" panose="020B0604020104020204" pitchFamily="34" charset="0"/>
              </a:rPr>
              <a:t> - “NHSC Loan Forgiveness Program” &amp; “NHSC Students 2 Service 	Loan Forgiveness Program” - </a:t>
            </a:r>
            <a:r>
              <a:rPr lang="en-US" altLang="en-US" sz="1800" dirty="0">
                <a:latin typeface="Abadi" panose="020B0604020104020204" pitchFamily="34" charset="0"/>
              </a:rPr>
              <a:t>for </a:t>
            </a:r>
            <a:r>
              <a:rPr lang="en-US" altLang="en-US" sz="1800" i="1" dirty="0">
                <a:latin typeface="Abadi" panose="020B0604020104020204" pitchFamily="34" charset="0"/>
              </a:rPr>
              <a:t>Eligible Loans</a:t>
            </a:r>
          </a:p>
          <a:p>
            <a:pPr lvl="1">
              <a:buClr>
                <a:srgbClr val="C00000"/>
              </a:buClr>
              <a:buFont typeface="Wingdings" panose="05000000000000000000" pitchFamily="2" charset="2"/>
              <a:buChar char="Ø"/>
              <a:defRPr/>
            </a:pPr>
            <a:r>
              <a:rPr lang="en-US" altLang="en-US" sz="2000" i="1" dirty="0">
                <a:latin typeface="Abadi" panose="020B0604020104020204" pitchFamily="34" charset="0"/>
              </a:rPr>
              <a:t>	</a:t>
            </a:r>
            <a:r>
              <a:rPr lang="en-US" altLang="en-US" sz="2000" u="sng" dirty="0">
                <a:latin typeface="Abadi" panose="020B0604020104020204" pitchFamily="34" charset="0"/>
              </a:rPr>
              <a:t>Military</a:t>
            </a:r>
            <a:r>
              <a:rPr lang="en-US" altLang="en-US" u="sng" dirty="0">
                <a:latin typeface="Abadi" panose="020B0604020104020204" pitchFamily="34" charset="0"/>
              </a:rPr>
              <a:t> </a:t>
            </a:r>
            <a:r>
              <a:rPr lang="en-US" altLang="en-US" sz="2000" u="sng" dirty="0">
                <a:latin typeface="Abadi" panose="020B0604020104020204" pitchFamily="34" charset="0"/>
              </a:rPr>
              <a:t>Loan Forgiveness Programs</a:t>
            </a:r>
            <a:r>
              <a:rPr lang="en-US" altLang="en-US" sz="2000" dirty="0">
                <a:latin typeface="Abadi" panose="020B0604020104020204" pitchFamily="34" charset="0"/>
              </a:rPr>
              <a:t> - </a:t>
            </a:r>
            <a:r>
              <a:rPr lang="en-US" altLang="en-US" sz="1800" dirty="0">
                <a:latin typeface="Abadi" panose="020B0604020104020204" pitchFamily="34" charset="0"/>
              </a:rPr>
              <a:t>for</a:t>
            </a:r>
            <a:r>
              <a:rPr lang="en-US" altLang="en-US" sz="2000" i="1" dirty="0">
                <a:latin typeface="Abadi" panose="020B0604020104020204" pitchFamily="34" charset="0"/>
              </a:rPr>
              <a:t> </a:t>
            </a:r>
            <a:r>
              <a:rPr lang="en-US" altLang="en-US" sz="1800" i="1" dirty="0">
                <a:latin typeface="Abadi" panose="020B0604020104020204" pitchFamily="34" charset="0"/>
              </a:rPr>
              <a:t>Eligible Loans</a:t>
            </a:r>
          </a:p>
          <a:p>
            <a:endParaRPr lang="en-US" dirty="0"/>
          </a:p>
        </p:txBody>
      </p:sp>
      <p:pic>
        <p:nvPicPr>
          <p:cNvPr id="4" name="Picture 3">
            <a:extLst>
              <a:ext uri="{FF2B5EF4-FFF2-40B4-BE49-F238E27FC236}">
                <a16:creationId xmlns:a16="http://schemas.microsoft.com/office/drawing/2014/main" id="{B35A2E8D-9C8B-45DF-A607-39B0C4474874}"/>
              </a:ext>
            </a:extLst>
          </p:cNvPr>
          <p:cNvPicPr>
            <a:picLocks noChangeAspect="1"/>
          </p:cNvPicPr>
          <p:nvPr/>
        </p:nvPicPr>
        <p:blipFill>
          <a:blip r:embed="rId2"/>
          <a:stretch>
            <a:fillRect/>
          </a:stretch>
        </p:blipFill>
        <p:spPr>
          <a:xfrm>
            <a:off x="8354304" y="4184073"/>
            <a:ext cx="3070318" cy="2494913"/>
          </a:xfrm>
          <a:prstGeom prst="rect">
            <a:avLst/>
          </a:prstGeom>
        </p:spPr>
      </p:pic>
    </p:spTree>
    <p:extLst>
      <p:ext uri="{BB962C8B-B14F-4D97-AF65-F5344CB8AC3E}">
        <p14:creationId xmlns:p14="http://schemas.microsoft.com/office/powerpoint/2010/main" val="362302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EECD-F125-46F4-89CD-80DE9D94A7F8}"/>
              </a:ext>
            </a:extLst>
          </p:cNvPr>
          <p:cNvSpPr>
            <a:spLocks noGrp="1"/>
          </p:cNvSpPr>
          <p:nvPr>
            <p:ph type="title"/>
          </p:nvPr>
        </p:nvSpPr>
        <p:spPr>
          <a:xfrm>
            <a:off x="231206" y="416415"/>
            <a:ext cx="8630210" cy="1049235"/>
          </a:xfrm>
        </p:spPr>
        <p:txBody>
          <a:bodyPr/>
          <a:lstStyle/>
          <a:p>
            <a:r>
              <a:rPr lang="en-US" b="1" dirty="0">
                <a:solidFill>
                  <a:schemeClr val="tx1"/>
                </a:solidFill>
                <a:latin typeface="Abadi" panose="020B0604020104020204" pitchFamily="34" charset="0"/>
              </a:rPr>
              <a:t>Federal Direct Graduate/Professional Plus Loan</a:t>
            </a:r>
          </a:p>
        </p:txBody>
      </p:sp>
      <p:sp>
        <p:nvSpPr>
          <p:cNvPr id="3" name="Content Placeholder 2">
            <a:extLst>
              <a:ext uri="{FF2B5EF4-FFF2-40B4-BE49-F238E27FC236}">
                <a16:creationId xmlns:a16="http://schemas.microsoft.com/office/drawing/2014/main" id="{83F839CA-D84F-426D-8E95-489487ADAF04}"/>
              </a:ext>
            </a:extLst>
          </p:cNvPr>
          <p:cNvSpPr>
            <a:spLocks noGrp="1"/>
          </p:cNvSpPr>
          <p:nvPr>
            <p:ph idx="1"/>
          </p:nvPr>
        </p:nvSpPr>
        <p:spPr>
          <a:xfrm>
            <a:off x="375816" y="1716552"/>
            <a:ext cx="8251818" cy="3837041"/>
          </a:xfrm>
        </p:spPr>
        <p:txBody>
          <a:bodyPr>
            <a:normAutofit fontScale="62500" lnSpcReduction="20000"/>
          </a:bodyPr>
          <a:lstStyle/>
          <a:p>
            <a:pPr>
              <a:buClr>
                <a:srgbClr val="C00000"/>
              </a:buClr>
              <a:buFont typeface="Wingdings" panose="05000000000000000000" pitchFamily="2" charset="2"/>
              <a:buChar char="v"/>
            </a:pPr>
            <a:r>
              <a:rPr lang="en-US" altLang="en-US" sz="3200" u="sng" dirty="0">
                <a:latin typeface="Abadi"/>
              </a:rPr>
              <a:t>Limit - Up to COA</a:t>
            </a:r>
            <a:r>
              <a:rPr lang="en-US" altLang="en-US" sz="3200" dirty="0">
                <a:latin typeface="Abadi"/>
              </a:rPr>
              <a:t>: (</a:t>
            </a:r>
            <a:r>
              <a:rPr lang="en-US" altLang="en-US" sz="3200" i="1" dirty="0">
                <a:latin typeface="Abadi"/>
              </a:rPr>
              <a:t>After all Scholarships </a:t>
            </a:r>
            <a:r>
              <a:rPr lang="en-US" altLang="en-US" sz="3200" i="1" u="sng" dirty="0">
                <a:latin typeface="Abadi"/>
              </a:rPr>
              <a:t>and</a:t>
            </a:r>
            <a:r>
              <a:rPr lang="en-US" altLang="en-US" sz="3200" i="1" dirty="0">
                <a:latin typeface="Abadi"/>
              </a:rPr>
              <a:t> Max. Direct Unsubsidized Loan awarded)</a:t>
            </a:r>
          </a:p>
          <a:p>
            <a:pPr>
              <a:buClr>
                <a:srgbClr val="C00000"/>
              </a:buClr>
              <a:buFont typeface="Wingdings" panose="05000000000000000000" pitchFamily="2" charset="2"/>
              <a:buChar char="v"/>
            </a:pPr>
            <a:r>
              <a:rPr lang="en-US" altLang="en-US" sz="3200" dirty="0">
                <a:latin typeface="Abadi" panose="020B0604020104020204" pitchFamily="34" charset="0"/>
              </a:rPr>
              <a:t>Fixed interest rate: 9.08% *</a:t>
            </a:r>
            <a:r>
              <a:rPr lang="en-US" sz="3200" b="0" i="0" dirty="0">
                <a:effectLst/>
                <a:latin typeface="Abadi" panose="020B0604020104020204" pitchFamily="34" charset="0"/>
              </a:rPr>
              <a:t>Disbursed on or After July 1, 2024, and Before July 1, 2025 </a:t>
            </a:r>
          </a:p>
          <a:p>
            <a:pPr>
              <a:buClr>
                <a:srgbClr val="C00000"/>
              </a:buClr>
              <a:buFont typeface="Wingdings" panose="05000000000000000000" pitchFamily="2" charset="2"/>
              <a:buChar char="v"/>
            </a:pPr>
            <a:r>
              <a:rPr lang="en-US" altLang="en-US" sz="3200" dirty="0">
                <a:latin typeface="Abadi" panose="020B0604020104020204" pitchFamily="34" charset="0"/>
              </a:rPr>
              <a:t>Federal Loan Fee: 4.228% *</a:t>
            </a:r>
            <a:r>
              <a:rPr lang="en-US" sz="3200" i="0" dirty="0">
                <a:effectLst/>
                <a:latin typeface="Abadi" panose="020B0604020104020204" pitchFamily="34" charset="0"/>
              </a:rPr>
              <a:t>On or after 10/1/20 and before 10/1/25</a:t>
            </a:r>
            <a:endParaRPr lang="en-US" altLang="en-US" sz="3200" dirty="0">
              <a:latin typeface="Abadi" panose="020B0604020104020204" pitchFamily="34" charset="0"/>
            </a:endParaRPr>
          </a:p>
          <a:p>
            <a:pPr>
              <a:buClr>
                <a:srgbClr val="C00000"/>
              </a:buClr>
              <a:buFont typeface="Wingdings" panose="05000000000000000000" pitchFamily="2" charset="2"/>
              <a:buChar char="v"/>
            </a:pPr>
            <a:r>
              <a:rPr lang="en-US" altLang="en-US" sz="3200" dirty="0">
                <a:latin typeface="Abadi"/>
              </a:rPr>
              <a:t>Like the Unsub loan, interest will accrue during all periods: </a:t>
            </a:r>
            <a:r>
              <a:rPr lang="en-US" altLang="en-US" sz="3200" i="1" dirty="0">
                <a:latin typeface="Abadi"/>
              </a:rPr>
              <a:t>In-School, Grace, Forbearance, Deferment</a:t>
            </a:r>
          </a:p>
          <a:p>
            <a:pPr>
              <a:buClr>
                <a:srgbClr val="C00000"/>
              </a:buClr>
              <a:buFont typeface="Wingdings" panose="05000000000000000000" pitchFamily="2" charset="2"/>
              <a:buChar char="v"/>
            </a:pPr>
            <a:endParaRPr lang="en-US" altLang="en-US" sz="2100" i="1" dirty="0">
              <a:latin typeface="Abadi" panose="020B0604020104020204" pitchFamily="34" charset="0"/>
            </a:endParaRPr>
          </a:p>
          <a:p>
            <a:pPr marL="0" indent="0">
              <a:buClr>
                <a:srgbClr val="C00000"/>
              </a:buClr>
              <a:buNone/>
            </a:pPr>
            <a:r>
              <a:rPr lang="en-US" sz="2000" dirty="0"/>
              <a:t>*</a:t>
            </a:r>
            <a:r>
              <a:rPr lang="en-US" sz="2000" dirty="0">
                <a:latin typeface="Abadi" panose="020B0604020104020204" pitchFamily="34" charset="0"/>
              </a:rPr>
              <a:t>Source from https://studentaid.gov/understand-aid/types/loans/interest-rates</a:t>
            </a:r>
          </a:p>
          <a:p>
            <a:pPr marL="0" indent="0">
              <a:buClr>
                <a:srgbClr val="C00000"/>
              </a:buClr>
              <a:buNone/>
            </a:pPr>
            <a:endParaRPr lang="en-US" altLang="en-US" sz="2100" i="1" dirty="0">
              <a:latin typeface="Abadi" panose="020B0604020104020204" pitchFamily="34" charset="0"/>
            </a:endParaRPr>
          </a:p>
          <a:p>
            <a:pPr marL="0" indent="0">
              <a:buNone/>
            </a:pPr>
            <a:endParaRPr lang="en-US" dirty="0"/>
          </a:p>
        </p:txBody>
      </p:sp>
      <p:pic>
        <p:nvPicPr>
          <p:cNvPr id="4" name="Picture 3">
            <a:extLst>
              <a:ext uri="{FF2B5EF4-FFF2-40B4-BE49-F238E27FC236}">
                <a16:creationId xmlns:a16="http://schemas.microsoft.com/office/drawing/2014/main" id="{61D04D86-91E2-42E7-8DD1-390FE762024A}"/>
              </a:ext>
            </a:extLst>
          </p:cNvPr>
          <p:cNvPicPr>
            <a:picLocks noChangeAspect="1"/>
          </p:cNvPicPr>
          <p:nvPr/>
        </p:nvPicPr>
        <p:blipFill>
          <a:blip r:embed="rId2"/>
          <a:stretch>
            <a:fillRect/>
          </a:stretch>
        </p:blipFill>
        <p:spPr>
          <a:xfrm>
            <a:off x="8007927" y="4073236"/>
            <a:ext cx="2889569" cy="2530280"/>
          </a:xfrm>
          <a:prstGeom prst="rect">
            <a:avLst/>
          </a:prstGeom>
        </p:spPr>
      </p:pic>
    </p:spTree>
    <p:extLst>
      <p:ext uri="{BB962C8B-B14F-4D97-AF65-F5344CB8AC3E}">
        <p14:creationId xmlns:p14="http://schemas.microsoft.com/office/powerpoint/2010/main" val="24793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B8EF68A-B13F-4B61-AA0E-EAC2BEB21DB7}"/>
              </a:ext>
            </a:extLst>
          </p:cNvPr>
          <p:cNvPicPr>
            <a:picLocks noChangeAspect="1"/>
          </p:cNvPicPr>
          <p:nvPr/>
        </p:nvPicPr>
        <p:blipFill>
          <a:blip r:embed="rId2"/>
          <a:stretch>
            <a:fillRect/>
          </a:stretch>
        </p:blipFill>
        <p:spPr>
          <a:xfrm>
            <a:off x="3534986" y="89965"/>
            <a:ext cx="3781425" cy="1209675"/>
          </a:xfrm>
          <a:prstGeom prst="rect">
            <a:avLst/>
          </a:prstGeom>
        </p:spPr>
      </p:pic>
      <p:sp>
        <p:nvSpPr>
          <p:cNvPr id="36" name="Rectangle 3">
            <a:extLst>
              <a:ext uri="{FF2B5EF4-FFF2-40B4-BE49-F238E27FC236}">
                <a16:creationId xmlns:a16="http://schemas.microsoft.com/office/drawing/2014/main" id="{9C1CF7C6-B38D-4AF9-A31B-4E947A674689}"/>
              </a:ext>
            </a:extLst>
          </p:cNvPr>
          <p:cNvSpPr txBox="1">
            <a:spLocks noChangeArrowheads="1"/>
          </p:cNvSpPr>
          <p:nvPr/>
        </p:nvSpPr>
        <p:spPr bwMode="white">
          <a:xfrm>
            <a:off x="1844013" y="1299640"/>
            <a:ext cx="8990242" cy="548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0" marR="0" lvl="0" indent="0" algn="l" defTabSz="914400" rtl="0" eaLnBrk="0" fontAlgn="base" latinLnBrk="0" hangingPunct="0">
              <a:lnSpc>
                <a:spcPct val="90000"/>
              </a:lnSpc>
              <a:spcBef>
                <a:spcPct val="20000"/>
              </a:spcBef>
              <a:spcAft>
                <a:spcPct val="0"/>
              </a:spcAft>
              <a:buClrTx/>
              <a:buSzTx/>
              <a:buNone/>
              <a:tabLst/>
              <a:defRPr/>
            </a:pPr>
            <a:r>
              <a:rPr kumimoji="1" lang="en-US" altLang="en-US" sz="2400" b="0" i="0" u="none" strike="noStrike" kern="0" cap="none" spc="0" normalizeH="0" baseline="0" noProof="0" dirty="0">
                <a:ln>
                  <a:noFill/>
                </a:ln>
                <a:solidFill>
                  <a:srgbClr val="FFFFFF"/>
                </a:solidFill>
                <a:effectLst/>
                <a:uLnTx/>
                <a:uFillTx/>
                <a:latin typeface="Tahoma"/>
                <a:ea typeface="+mn-ea"/>
                <a:cs typeface="+mn-cs"/>
              </a:rPr>
              <a:t>		</a:t>
            </a:r>
            <a:r>
              <a:rPr kumimoji="1" lang="en-US" altLang="en-US" sz="2900" b="1" i="0" u="none" strike="noStrike" kern="0" cap="none" spc="0" normalizeH="0" baseline="0" noProof="0" dirty="0">
                <a:ln>
                  <a:noFill/>
                </a:ln>
                <a:solidFill>
                  <a:srgbClr val="FFFFFF"/>
                </a:solidFill>
                <a:effectLst/>
                <a:uLnTx/>
                <a:uFillTx/>
                <a:latin typeface="Abadi" panose="020B0604020104020204" pitchFamily="34" charset="0"/>
              </a:rPr>
              <a:t>Financial Aid Office</a:t>
            </a:r>
          </a:p>
          <a:p>
            <a:pPr marL="0" marR="0" lvl="0" indent="0" algn="l" defTabSz="914400" rtl="0" eaLnBrk="0" fontAlgn="base" latinLnBrk="0" hangingPunct="0">
              <a:lnSpc>
                <a:spcPct val="90000"/>
              </a:lnSpc>
              <a:spcBef>
                <a:spcPct val="20000"/>
              </a:spcBef>
              <a:spcAft>
                <a:spcPct val="0"/>
              </a:spcAft>
              <a:buClrTx/>
              <a:buSzTx/>
              <a:buNone/>
              <a:tabLst/>
              <a:defRPr/>
            </a:pPr>
            <a:r>
              <a:rPr lang="en-US" altLang="en-US" sz="2400" kern="0" dirty="0">
                <a:solidFill>
                  <a:srgbClr val="FFFFFF"/>
                </a:solidFill>
                <a:latin typeface="Abadi" panose="020B0604020104020204" pitchFamily="34" charset="0"/>
              </a:rPr>
              <a:t>	       	</a:t>
            </a:r>
            <a:r>
              <a:rPr lang="en-US" altLang="en-US" sz="2000" kern="0" dirty="0">
                <a:solidFill>
                  <a:srgbClr val="FFFFFF"/>
                </a:solidFill>
                <a:latin typeface="Abadi" panose="020B0604020104020204" pitchFamily="34" charset="0"/>
              </a:rPr>
              <a:t>Part of SOM Student Affairs</a:t>
            </a:r>
          </a:p>
          <a:p>
            <a:pPr marL="0" marR="0" lvl="0" indent="0" algn="l" defTabSz="914400" rtl="0" eaLnBrk="0" fontAlgn="base" latinLnBrk="0" hangingPunct="0">
              <a:lnSpc>
                <a:spcPct val="90000"/>
              </a:lnSpc>
              <a:spcBef>
                <a:spcPct val="20000"/>
              </a:spcBef>
              <a:spcAft>
                <a:spcPct val="0"/>
              </a:spcAft>
              <a:buClrTx/>
              <a:buSzTx/>
              <a:buNone/>
              <a:tabLst/>
              <a:defRPr/>
            </a:pPr>
            <a:endParaRPr lang="en-US" altLang="en-US" sz="2400" kern="0" dirty="0">
              <a:solidFill>
                <a:srgbClr val="FFFFFF"/>
              </a:solidFill>
              <a:latin typeface="Abadi" panose="020B0604020104020204" pitchFamily="34" charset="0"/>
            </a:endParaRPr>
          </a:p>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r>
              <a:rPr kumimoji="1" lang="en-US" altLang="en-US" sz="1800" b="0" i="0" u="sng" strike="noStrike" kern="0" cap="none" spc="0" normalizeH="0" baseline="0" noProof="0" dirty="0">
                <a:ln>
                  <a:noFill/>
                </a:ln>
                <a:solidFill>
                  <a:srgbClr val="FFFFFF"/>
                </a:solidFill>
                <a:effectLst/>
                <a:uLnTx/>
                <a:uFillTx/>
                <a:latin typeface="Abadi" panose="020B0604020104020204" pitchFamily="34" charset="0"/>
              </a:rPr>
              <a:t>Staff:</a:t>
            </a: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a:t>
            </a:r>
          </a:p>
          <a:p>
            <a:pPr defTabSz="914400">
              <a:lnSpc>
                <a:spcPct val="90000"/>
              </a:lnSpc>
              <a:buNone/>
              <a:defRPr/>
            </a:pPr>
            <a:r>
              <a:rPr lang="en-US" altLang="en-US" sz="1800" kern="0" dirty="0">
                <a:solidFill>
                  <a:srgbClr val="FFFFFF"/>
                </a:solidFill>
                <a:latin typeface="Abadi"/>
              </a:rPr>
              <a:t>      </a:t>
            </a:r>
            <a:r>
              <a:rPr kumimoji="1" lang="en-US" altLang="en-US" sz="1800" b="0" i="0" u="none" strike="noStrike" kern="0" cap="none" spc="0" normalizeH="0" baseline="0" noProof="0" dirty="0">
                <a:ln>
                  <a:noFill/>
                </a:ln>
                <a:solidFill>
                  <a:srgbClr val="FFFFFF"/>
                </a:solidFill>
                <a:effectLst/>
                <a:uLnTx/>
                <a:uFillTx/>
                <a:latin typeface="Abadi"/>
              </a:rPr>
              <a:t> </a:t>
            </a:r>
            <a:r>
              <a:rPr kumimoji="1" lang="en-US" altLang="en-US" sz="1800" b="0" i="0" u="sng" strike="noStrike" kern="0" cap="none" spc="0" normalizeH="0" baseline="0" noProof="0" dirty="0">
                <a:ln>
                  <a:noFill/>
                </a:ln>
                <a:solidFill>
                  <a:srgbClr val="FFFFFF"/>
                </a:solidFill>
                <a:effectLst/>
                <a:uLnTx/>
                <a:uFillTx/>
                <a:latin typeface="Abadi"/>
              </a:rPr>
              <a:t>Leslie R. Kaelin M.Ed.-Director, </a:t>
            </a:r>
            <a:r>
              <a:rPr lang="en-US" altLang="en-US" sz="1800" u="sng" kern="0" dirty="0">
                <a:solidFill>
                  <a:srgbClr val="FFFFFF"/>
                </a:solidFill>
                <a:latin typeface="Abadi"/>
              </a:rPr>
              <a:t>SOM Financial Aid</a:t>
            </a:r>
            <a:endParaRPr lang="en-US" altLang="en-US" sz="1800" b="0" i="0" u="sng" strike="noStrike" kern="0" cap="none" spc="0" normalizeH="0" baseline="0" noProof="0" dirty="0">
              <a:ln>
                <a:noFill/>
              </a:ln>
              <a:solidFill>
                <a:srgbClr val="FFFFFF"/>
              </a:solidFill>
              <a:effectLst/>
              <a:uLnTx/>
              <a:uFillTx/>
              <a:latin typeface="Abadi" panose="020B0604020104020204"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A Building-Room A-204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a:t>
            </a:r>
          </a:p>
          <a:p>
            <a:pPr defTabSz="914400">
              <a:lnSpc>
                <a:spcPct val="90000"/>
              </a:lnSpc>
              <a:buNone/>
              <a:defRPr/>
            </a:pPr>
            <a:r>
              <a:rPr lang="en-US" altLang="en-US" sz="1800" kern="0" dirty="0">
                <a:solidFill>
                  <a:srgbClr val="FFFFFF"/>
                </a:solidFill>
                <a:latin typeface="Abadi"/>
              </a:rPr>
              <a:t>      </a:t>
            </a:r>
            <a:r>
              <a:rPr kumimoji="1" lang="en-US" altLang="en-US" sz="1800" b="0" i="0" u="none" strike="noStrike" kern="0" cap="none" spc="0" normalizeH="0" baseline="0" noProof="0" dirty="0">
                <a:ln>
                  <a:noFill/>
                </a:ln>
                <a:solidFill>
                  <a:srgbClr val="FFFFFF"/>
                </a:solidFill>
                <a:effectLst/>
                <a:uLnTx/>
                <a:uFillTx/>
                <a:latin typeface="Abadi"/>
              </a:rPr>
              <a:t> </a:t>
            </a:r>
            <a:r>
              <a:rPr kumimoji="1" lang="en-US" altLang="en-US" sz="1800" b="0" i="0" u="sng" strike="noStrike" kern="0" cap="none" spc="0" normalizeH="0" baseline="0" noProof="0" dirty="0">
                <a:ln>
                  <a:noFill/>
                </a:ln>
                <a:solidFill>
                  <a:srgbClr val="FFFFFF"/>
                </a:solidFill>
                <a:effectLst/>
                <a:uLnTx/>
                <a:uFillTx/>
                <a:latin typeface="Abadi"/>
              </a:rPr>
              <a:t>Angela M. </a:t>
            </a:r>
            <a:r>
              <a:rPr lang="en-US" altLang="en-US" sz="1800" u="sng" kern="0" dirty="0">
                <a:solidFill>
                  <a:srgbClr val="FFFFFF"/>
                </a:solidFill>
                <a:latin typeface="Abadi"/>
              </a:rPr>
              <a:t>Hall MSM – SOM Financial Aid Coordinator</a:t>
            </a:r>
            <a:endParaRPr lang="en-US" altLang="en-US" sz="1800" b="0" i="0" u="sng" strike="noStrike" kern="0" cap="none" spc="0" normalizeH="0" baseline="0" noProof="0" dirty="0">
              <a:ln>
                <a:noFill/>
              </a:ln>
              <a:solidFill>
                <a:srgbClr val="FFFFFF"/>
              </a:solidFill>
              <a:effectLst/>
              <a:uLnTx/>
              <a:uFillTx/>
              <a:latin typeface="Abadi" panose="020B0604020104020204"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A Building-Room A-205</a:t>
            </a:r>
          </a:p>
          <a:p>
            <a:pPr marL="0" marR="0" lvl="0" indent="0" algn="l" defTabSz="914400" rtl="0" eaLnBrk="0" fontAlgn="base" latinLnBrk="0" hangingPunct="0">
              <a:lnSpc>
                <a:spcPct val="90000"/>
              </a:lnSpc>
              <a:spcBef>
                <a:spcPct val="20000"/>
              </a:spcBef>
              <a:spcAft>
                <a:spcPct val="0"/>
              </a:spcAft>
              <a:buClrTx/>
              <a:buSzTx/>
              <a:buFontTx/>
              <a:buNone/>
              <a:tabLst/>
              <a:defRPr/>
            </a:pPr>
            <a:r>
              <a:rPr kumimoji="1" lang="en-US" altLang="en-US" sz="1800" b="0" i="1" u="none" strike="noStrike" kern="0" cap="none" spc="0" normalizeH="0" baseline="0" noProof="0" dirty="0">
                <a:ln>
                  <a:noFill/>
                </a:ln>
                <a:solidFill>
                  <a:srgbClr val="FFFFFF"/>
                </a:solidFill>
                <a:effectLst/>
                <a:uLnTx/>
                <a:uFillTx/>
                <a:latin typeface="Abadi" panose="020B0604020104020204" pitchFamily="34" charset="0"/>
              </a:rPr>
              <a:t>            (Our offices are across from the SOM Student Affairs Office)</a:t>
            </a:r>
          </a:p>
          <a:p>
            <a:pPr marL="0" marR="0" lvl="0" indent="0" algn="l" defTabSz="914400" rtl="0" eaLnBrk="0" fontAlgn="base" latinLnBrk="0" hangingPunct="0">
              <a:lnSpc>
                <a:spcPct val="90000"/>
              </a:lnSpc>
              <a:spcBef>
                <a:spcPct val="20000"/>
              </a:spcBef>
              <a:spcAft>
                <a:spcPct val="0"/>
              </a:spcAft>
              <a:buClrTx/>
              <a:buSzTx/>
              <a:buFontTx/>
              <a:buNone/>
              <a:tabLst/>
              <a:defRPr/>
            </a:pPr>
            <a:endPar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endParaRPr>
          </a:p>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r>
              <a:rPr kumimoji="1" lang="en-US" altLang="en-US" sz="1800" b="0" i="0" u="sng" strike="noStrike" kern="0" cap="none" spc="0" normalizeH="0" baseline="0" noProof="0" dirty="0">
                <a:ln>
                  <a:noFill/>
                </a:ln>
                <a:solidFill>
                  <a:srgbClr val="FFFFFF"/>
                </a:solidFill>
                <a:effectLst/>
                <a:uLnTx/>
                <a:uFillTx/>
                <a:latin typeface="Abadi" panose="020B0604020104020204" pitchFamily="34" charset="0"/>
              </a:rPr>
              <a:t>Office hours</a:t>
            </a: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M-F 8:30 a.m.-4:30 p.m.		</a:t>
            </a: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1" lang="en-US" altLang="en-US" sz="1800" b="0" i="0" u="none" strike="noStrike" kern="0" cap="none" spc="0" normalizeH="0" baseline="0" noProof="0" dirty="0">
                <a:ln>
                  <a:noFill/>
                </a:ln>
                <a:solidFill>
                  <a:srgbClr val="FFFFFF"/>
                </a:solidFill>
                <a:effectLst/>
                <a:uLnTx/>
                <a:uFillTx/>
                <a:latin typeface="Abadi" panose="020B0604020104020204" pitchFamily="34" charset="0"/>
              </a:rPr>
              <a:t>       Phone: 502-852-5187</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endParaRPr kumimoji="1" lang="en-US" altLang="en-US" sz="2400" b="0" i="0" u="none" strike="noStrike" kern="0" cap="none" spc="0" normalizeH="0" baseline="0" noProof="0" dirty="0">
              <a:ln>
                <a:noFill/>
              </a:ln>
              <a:solidFill>
                <a:srgbClr val="FFFFFF"/>
              </a:solidFill>
              <a:effectLst/>
              <a:uLnTx/>
              <a:uFillTx/>
              <a:latin typeface="Tahoma"/>
              <a:ea typeface="+mn-ea"/>
              <a:cs typeface="+mn-cs"/>
            </a:endParaRPr>
          </a:p>
        </p:txBody>
      </p:sp>
      <p:pic>
        <p:nvPicPr>
          <p:cNvPr id="37" name="Picture 36">
            <a:extLst>
              <a:ext uri="{FF2B5EF4-FFF2-40B4-BE49-F238E27FC236}">
                <a16:creationId xmlns:a16="http://schemas.microsoft.com/office/drawing/2014/main" id="{5CB94FDB-7808-4285-A149-F18D436CA220}"/>
              </a:ext>
            </a:extLst>
          </p:cNvPr>
          <p:cNvPicPr>
            <a:picLocks noChangeAspect="1"/>
          </p:cNvPicPr>
          <p:nvPr/>
        </p:nvPicPr>
        <p:blipFill>
          <a:blip r:embed="rId3"/>
          <a:stretch>
            <a:fillRect/>
          </a:stretch>
        </p:blipFill>
        <p:spPr>
          <a:xfrm>
            <a:off x="9375022" y="4450884"/>
            <a:ext cx="2030144" cy="2133785"/>
          </a:xfrm>
          <a:prstGeom prst="rect">
            <a:avLst/>
          </a:prstGeom>
        </p:spPr>
      </p:pic>
    </p:spTree>
    <p:extLst>
      <p:ext uri="{BB962C8B-B14F-4D97-AF65-F5344CB8AC3E}">
        <p14:creationId xmlns:p14="http://schemas.microsoft.com/office/powerpoint/2010/main" val="332817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ACAA-D7A8-4A8D-83B2-373B042F7772}"/>
              </a:ext>
            </a:extLst>
          </p:cNvPr>
          <p:cNvSpPr>
            <a:spLocks noGrp="1"/>
          </p:cNvSpPr>
          <p:nvPr>
            <p:ph type="title"/>
          </p:nvPr>
        </p:nvSpPr>
        <p:spPr>
          <a:xfrm>
            <a:off x="199773" y="250757"/>
            <a:ext cx="10573604" cy="1049235"/>
          </a:xfrm>
        </p:spPr>
        <p:txBody>
          <a:bodyPr/>
          <a:lstStyle/>
          <a:p>
            <a:r>
              <a:rPr lang="en-US" b="1" dirty="0">
                <a:solidFill>
                  <a:schemeClr val="tx1"/>
                </a:solidFill>
                <a:latin typeface="Abadi"/>
              </a:rPr>
              <a:t>Direct</a:t>
            </a:r>
            <a:r>
              <a:rPr kumimoji="0" lang="en-US" sz="3200" b="1" i="0" u="none" strike="noStrike" kern="1200" cap="all" spc="0" normalizeH="0" baseline="0" noProof="0" dirty="0">
                <a:ln>
                  <a:noFill/>
                </a:ln>
                <a:solidFill>
                  <a:schemeClr val="tx1"/>
                </a:solidFill>
                <a:effectLst/>
                <a:uLnTx/>
                <a:uFillTx/>
                <a:latin typeface="Abadi"/>
              </a:rPr>
              <a:t> Graduate/Professional Plus Loan…Continued</a:t>
            </a:r>
            <a:endParaRPr lang="en-US" b="1" dirty="0">
              <a:solidFill>
                <a:schemeClr val="tx1"/>
              </a:solidFill>
              <a:latin typeface="Abadi"/>
            </a:endParaRPr>
          </a:p>
        </p:txBody>
      </p:sp>
      <p:sp>
        <p:nvSpPr>
          <p:cNvPr id="3" name="Content Placeholder 2">
            <a:extLst>
              <a:ext uri="{FF2B5EF4-FFF2-40B4-BE49-F238E27FC236}">
                <a16:creationId xmlns:a16="http://schemas.microsoft.com/office/drawing/2014/main" id="{44AC13D6-DE3D-4B3D-BFD0-16ECBC5179E2}"/>
              </a:ext>
            </a:extLst>
          </p:cNvPr>
          <p:cNvSpPr>
            <a:spLocks noGrp="1"/>
          </p:cNvSpPr>
          <p:nvPr>
            <p:ph idx="1"/>
          </p:nvPr>
        </p:nvSpPr>
        <p:spPr>
          <a:xfrm>
            <a:off x="199773" y="1198586"/>
            <a:ext cx="10570092" cy="4037749"/>
          </a:xfrm>
        </p:spPr>
        <p:txBody>
          <a:bodyPr>
            <a:normAutofit fontScale="85000" lnSpcReduction="20000"/>
          </a:bodyPr>
          <a:lstStyle/>
          <a:p>
            <a:pPr>
              <a:buClr>
                <a:srgbClr val="C00000"/>
              </a:buClr>
              <a:buFont typeface="Wingdings" panose="05000000000000000000" pitchFamily="2" charset="2"/>
              <a:buChar char="v"/>
              <a:defRPr/>
            </a:pPr>
            <a:r>
              <a:rPr lang="en-US" altLang="en-US" sz="2100" dirty="0">
                <a:latin typeface="Abadi" panose="020B0604020104020204" pitchFamily="34" charset="0"/>
              </a:rPr>
              <a:t>“Non-Need Based”</a:t>
            </a:r>
          </a:p>
          <a:p>
            <a:pPr>
              <a:buClr>
                <a:srgbClr val="C00000"/>
              </a:buClr>
              <a:buFont typeface="Wingdings" panose="05000000000000000000" pitchFamily="2" charset="2"/>
              <a:buChar char="v"/>
              <a:defRPr/>
            </a:pPr>
            <a:r>
              <a:rPr lang="en-US" altLang="en-US" sz="2100" dirty="0">
                <a:latin typeface="Abadi" panose="020B0604020104020204" pitchFamily="34" charset="0"/>
              </a:rPr>
              <a:t>Requires a </a:t>
            </a:r>
            <a:r>
              <a:rPr lang="en-US" altLang="en-US" sz="2100" b="1" i="1" dirty="0">
                <a:latin typeface="Abadi" panose="020B0604020104020204" pitchFamily="34" charset="0"/>
              </a:rPr>
              <a:t>separate</a:t>
            </a:r>
            <a:r>
              <a:rPr lang="en-US" altLang="en-US" sz="2100" dirty="0">
                <a:latin typeface="Abadi" panose="020B0604020104020204" pitchFamily="34" charset="0"/>
              </a:rPr>
              <a:t> Master Promissory Note - MPN (</a:t>
            </a:r>
            <a:r>
              <a:rPr lang="en-US" altLang="en-US" sz="2100" i="1" dirty="0">
                <a:latin typeface="Abadi" panose="020B0604020104020204" pitchFamily="34" charset="0"/>
              </a:rPr>
              <a:t>also good for 10 years once loan disburses</a:t>
            </a:r>
            <a:r>
              <a:rPr lang="en-US" altLang="en-US" sz="2100" dirty="0">
                <a:latin typeface="Abadi" panose="020B0604020104020204" pitchFamily="34" charset="0"/>
              </a:rPr>
              <a:t>)</a:t>
            </a:r>
          </a:p>
          <a:p>
            <a:pPr>
              <a:buClr>
                <a:srgbClr val="C00000"/>
              </a:buClr>
              <a:buFont typeface="Wingdings" panose="05000000000000000000" pitchFamily="2" charset="2"/>
              <a:buChar char="v"/>
              <a:defRPr/>
            </a:pPr>
            <a:r>
              <a:rPr lang="en-US" altLang="en-US" sz="2100" dirty="0">
                <a:latin typeface="Abadi" panose="020B0604020104020204" pitchFamily="34" charset="0"/>
              </a:rPr>
              <a:t>Graduate/Professional Student as Borrower  (</a:t>
            </a:r>
            <a:r>
              <a:rPr lang="en-US" altLang="en-US" sz="2100" i="1" dirty="0">
                <a:latin typeface="Abadi" panose="020B0604020104020204" pitchFamily="34" charset="0"/>
              </a:rPr>
              <a:t>not a parent!)</a:t>
            </a:r>
          </a:p>
          <a:p>
            <a:pPr>
              <a:buClr>
                <a:srgbClr val="C00000"/>
              </a:buClr>
              <a:buFont typeface="Wingdings" panose="05000000000000000000" pitchFamily="2" charset="2"/>
              <a:buChar char="v"/>
              <a:defRPr/>
            </a:pPr>
            <a:r>
              <a:rPr lang="en-US" altLang="en-US" sz="2100" dirty="0">
                <a:latin typeface="Abadi"/>
              </a:rPr>
              <a:t>Credit process by Dept. of Education (borrower can be denied loan w/adverse credit history)</a:t>
            </a:r>
          </a:p>
          <a:p>
            <a:pPr>
              <a:buClr>
                <a:srgbClr val="C00000"/>
              </a:buClr>
              <a:buFont typeface="Wingdings" panose="05000000000000000000" pitchFamily="2" charset="2"/>
              <a:buChar char="v"/>
              <a:defRPr/>
            </a:pPr>
            <a:r>
              <a:rPr lang="en-US" altLang="en-US" sz="2100" dirty="0">
                <a:latin typeface="Abadi"/>
              </a:rPr>
              <a:t>Repayment options: </a:t>
            </a:r>
            <a:r>
              <a:rPr lang="en-US" altLang="en-US" sz="2100" i="1" dirty="0">
                <a:latin typeface="Abadi"/>
              </a:rPr>
              <a:t>10 yr. standard, Extended, Graduated, Income-Driven Repayment: IBR, ICR, PAYE &amp; SAVE (currently paused)</a:t>
            </a:r>
            <a:endParaRPr lang="en-US" altLang="en-US" sz="2100" dirty="0">
              <a:latin typeface="Abadi"/>
            </a:endParaRPr>
          </a:p>
          <a:p>
            <a:pPr>
              <a:buClr>
                <a:srgbClr val="C00000"/>
              </a:buClr>
              <a:buFont typeface="Wingdings" panose="05000000000000000000" pitchFamily="2" charset="2"/>
              <a:buChar char="v"/>
              <a:defRPr/>
            </a:pPr>
            <a:r>
              <a:rPr lang="en-US" altLang="en-US" sz="2100" dirty="0">
                <a:latin typeface="Abadi" panose="020B0604020104020204" pitchFamily="34" charset="0"/>
              </a:rPr>
              <a:t>Federal Forgiveness Programs:</a:t>
            </a:r>
          </a:p>
          <a:p>
            <a:pPr lvl="1">
              <a:buClr>
                <a:srgbClr val="C00000"/>
              </a:buClr>
              <a:buFont typeface="Wingdings" panose="05000000000000000000" pitchFamily="2" charset="2"/>
              <a:buChar char="Ø"/>
              <a:defRPr/>
            </a:pPr>
            <a:r>
              <a:rPr lang="en-US" altLang="en-US" sz="1900" u="sng" dirty="0">
                <a:latin typeface="Abadi" panose="020B0604020104020204" pitchFamily="34" charset="0"/>
              </a:rPr>
              <a:t>Department of Education</a:t>
            </a:r>
            <a:r>
              <a:rPr lang="en-US" altLang="en-US" sz="1900" dirty="0">
                <a:latin typeface="Abadi" panose="020B0604020104020204" pitchFamily="34" charset="0"/>
              </a:rPr>
              <a:t> - ”Public Service Loan Forgiveness” (PSLF) - for </a:t>
            </a:r>
            <a:r>
              <a:rPr lang="en-US" altLang="en-US" sz="1900" i="1" dirty="0">
                <a:latin typeface="Abadi" panose="020B0604020104020204" pitchFamily="34" charset="0"/>
              </a:rPr>
              <a:t>Eligible Loan</a:t>
            </a:r>
          </a:p>
          <a:p>
            <a:pPr lvl="1">
              <a:buClr>
                <a:srgbClr val="C00000"/>
              </a:buClr>
              <a:buFont typeface="Wingdings" panose="05000000000000000000" pitchFamily="2" charset="2"/>
              <a:buChar char="Ø"/>
              <a:defRPr/>
            </a:pPr>
            <a:r>
              <a:rPr lang="en-US" altLang="en-US" sz="2100" dirty="0">
                <a:latin typeface="Abadi" panose="020B0604020104020204" pitchFamily="34" charset="0"/>
              </a:rPr>
              <a:t>	</a:t>
            </a:r>
            <a:r>
              <a:rPr lang="en-US" altLang="en-US" sz="2100" u="sng" dirty="0">
                <a:latin typeface="Abadi" panose="020B0604020104020204" pitchFamily="34" charset="0"/>
              </a:rPr>
              <a:t>DHHS</a:t>
            </a:r>
            <a:r>
              <a:rPr lang="en-US" altLang="en-US" sz="2100" dirty="0">
                <a:latin typeface="Abadi" panose="020B0604020104020204" pitchFamily="34" charset="0"/>
              </a:rPr>
              <a:t> - “NHSC Loan Forgiveness Program” &amp; “NHSC Students 2 Service Loan Forgiveness 	Program” – for </a:t>
            </a:r>
            <a:r>
              <a:rPr lang="en-US" altLang="en-US" sz="2100" i="1" dirty="0">
                <a:latin typeface="Abadi" panose="020B0604020104020204" pitchFamily="34" charset="0"/>
              </a:rPr>
              <a:t>Eligible Loans</a:t>
            </a:r>
          </a:p>
          <a:p>
            <a:pPr lvl="1">
              <a:buClr>
                <a:srgbClr val="C00000"/>
              </a:buClr>
              <a:buFont typeface="Wingdings" panose="05000000000000000000" pitchFamily="2" charset="2"/>
              <a:buChar char="Ø"/>
              <a:defRPr/>
            </a:pPr>
            <a:r>
              <a:rPr lang="en-US" altLang="en-US" sz="2100" u="sng" dirty="0">
                <a:latin typeface="Abadi" panose="020B0604020104020204" pitchFamily="34" charset="0"/>
              </a:rPr>
              <a:t>Military Loan Forgiveness Programs</a:t>
            </a:r>
            <a:r>
              <a:rPr lang="en-US" altLang="en-US" sz="2100" dirty="0">
                <a:latin typeface="Abadi" panose="020B0604020104020204" pitchFamily="34" charset="0"/>
              </a:rPr>
              <a:t> - for</a:t>
            </a:r>
            <a:r>
              <a:rPr lang="en-US" altLang="en-US" sz="2100" i="1" dirty="0">
                <a:latin typeface="Abadi" panose="020B0604020104020204" pitchFamily="34" charset="0"/>
              </a:rPr>
              <a:t> Eligible Loans</a:t>
            </a:r>
          </a:p>
          <a:p>
            <a:endParaRPr lang="en-US" dirty="0"/>
          </a:p>
        </p:txBody>
      </p:sp>
      <p:pic>
        <p:nvPicPr>
          <p:cNvPr id="4" name="Picture 3">
            <a:extLst>
              <a:ext uri="{FF2B5EF4-FFF2-40B4-BE49-F238E27FC236}">
                <a16:creationId xmlns:a16="http://schemas.microsoft.com/office/drawing/2014/main" id="{6151365D-4D72-4A14-B7C3-4C13E7859B84}"/>
              </a:ext>
            </a:extLst>
          </p:cNvPr>
          <p:cNvPicPr>
            <a:picLocks noChangeAspect="1"/>
          </p:cNvPicPr>
          <p:nvPr/>
        </p:nvPicPr>
        <p:blipFill>
          <a:blip r:embed="rId2"/>
          <a:stretch>
            <a:fillRect/>
          </a:stretch>
        </p:blipFill>
        <p:spPr>
          <a:xfrm>
            <a:off x="8672945" y="4396509"/>
            <a:ext cx="2923799" cy="2279037"/>
          </a:xfrm>
          <a:prstGeom prst="rect">
            <a:avLst/>
          </a:prstGeom>
        </p:spPr>
      </p:pic>
    </p:spTree>
    <p:extLst>
      <p:ext uri="{BB962C8B-B14F-4D97-AF65-F5344CB8AC3E}">
        <p14:creationId xmlns:p14="http://schemas.microsoft.com/office/powerpoint/2010/main" val="3980794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8C955-8545-492C-8B58-DCEAEF8B6453}"/>
              </a:ext>
            </a:extLst>
          </p:cNvPr>
          <p:cNvSpPr>
            <a:spLocks noGrp="1"/>
          </p:cNvSpPr>
          <p:nvPr>
            <p:ph type="title"/>
          </p:nvPr>
        </p:nvSpPr>
        <p:spPr>
          <a:xfrm>
            <a:off x="1098457" y="562909"/>
            <a:ext cx="9291215" cy="1049235"/>
          </a:xfrm>
        </p:spPr>
        <p:txBody>
          <a:bodyPr/>
          <a:lstStyle/>
          <a:p>
            <a:r>
              <a:rPr kumimoji="1" lang="en-US" altLang="en-US" sz="3200" b="1" i="0" strike="noStrike" kern="0" cap="none" spc="0" normalizeH="0" baseline="0" noProof="0" dirty="0">
                <a:ln>
                  <a:noFill/>
                </a:ln>
                <a:solidFill>
                  <a:schemeClr val="tx1"/>
                </a:solidFill>
                <a:effectLst/>
                <a:uLnTx/>
                <a:uFillTx/>
                <a:latin typeface="Abadi" panose="020B0604020104020204" pitchFamily="34" charset="0"/>
                <a:ea typeface="+mn-ea"/>
                <a:cs typeface="+mn-cs"/>
              </a:rPr>
              <a:t>Department of Health and Human Services </a:t>
            </a:r>
            <a:r>
              <a:rPr kumimoji="1" lang="en-US" altLang="en-US" kern="0" cap="none" dirty="0">
                <a:solidFill>
                  <a:schemeClr val="tx1"/>
                </a:solidFill>
                <a:latin typeface="Abadi" panose="020B0604020104020204" pitchFamily="34" charset="0"/>
                <a:ea typeface="+mn-ea"/>
                <a:cs typeface="+mn-cs"/>
              </a:rPr>
              <a:t>-</a:t>
            </a:r>
            <a:br>
              <a:rPr kumimoji="1" lang="en-US" altLang="en-US" sz="3200" b="0" i="0" strike="noStrike" kern="0" cap="none" spc="0" normalizeH="0" baseline="0" noProof="0" dirty="0">
                <a:ln>
                  <a:noFill/>
                </a:ln>
                <a:solidFill>
                  <a:srgbClr val="C00000"/>
                </a:solidFill>
                <a:effectLst/>
                <a:uLnTx/>
                <a:uFillTx/>
                <a:latin typeface="Abadi" panose="020B0604020104020204" pitchFamily="34" charset="0"/>
                <a:ea typeface="+mn-ea"/>
                <a:cs typeface="+mn-cs"/>
              </a:rPr>
            </a:br>
            <a:r>
              <a:rPr kumimoji="1" lang="en-US" altLang="en-US" sz="3200" b="0" i="0" strike="noStrike" kern="0" cap="none" spc="0" normalizeH="0" baseline="0" noProof="0" dirty="0">
                <a:ln>
                  <a:noFill/>
                </a:ln>
                <a:solidFill>
                  <a:srgbClr val="C00000"/>
                </a:solidFill>
                <a:effectLst/>
                <a:uLnTx/>
                <a:uFillTx/>
                <a:latin typeface="Abadi" panose="020B0604020104020204" pitchFamily="34" charset="0"/>
                <a:ea typeface="+mn-ea"/>
                <a:cs typeface="+mn-cs"/>
              </a:rPr>
              <a:t>Title VII Loan Programs</a:t>
            </a:r>
            <a:endParaRPr lang="en-US" dirty="0">
              <a:solidFill>
                <a:srgbClr val="C00000"/>
              </a:solidFill>
              <a:latin typeface="Abadi" panose="020B0604020104020204" pitchFamily="34" charset="0"/>
            </a:endParaRPr>
          </a:p>
        </p:txBody>
      </p:sp>
      <p:sp>
        <p:nvSpPr>
          <p:cNvPr id="3" name="Content Placeholder 2">
            <a:extLst>
              <a:ext uri="{FF2B5EF4-FFF2-40B4-BE49-F238E27FC236}">
                <a16:creationId xmlns:a16="http://schemas.microsoft.com/office/drawing/2014/main" id="{EE0DA989-5384-4344-A9E8-DFC34BB6F187}"/>
              </a:ext>
            </a:extLst>
          </p:cNvPr>
          <p:cNvSpPr>
            <a:spLocks noGrp="1"/>
          </p:cNvSpPr>
          <p:nvPr>
            <p:ph idx="1"/>
          </p:nvPr>
        </p:nvSpPr>
        <p:spPr>
          <a:xfrm>
            <a:off x="1916213" y="1764830"/>
            <a:ext cx="9291215" cy="3450613"/>
          </a:xfrm>
        </p:spPr>
        <p:txBody>
          <a:bodyPr>
            <a:normAutofit lnSpcReduction="10000"/>
          </a:bodyPr>
          <a:lstStyle/>
          <a:p>
            <a:pPr>
              <a:buClr>
                <a:srgbClr val="C00000"/>
              </a:buClr>
              <a:buFont typeface="Wingdings" panose="05000000000000000000" pitchFamily="2" charset="2"/>
              <a:buChar char="v"/>
            </a:pPr>
            <a:r>
              <a:rPr lang="en-US" altLang="en-US" sz="2800" dirty="0"/>
              <a:t>Primary Care Loan (PCL)</a:t>
            </a:r>
          </a:p>
          <a:p>
            <a:pPr>
              <a:buClr>
                <a:srgbClr val="C00000"/>
              </a:buClr>
              <a:buFont typeface="Wingdings" panose="05000000000000000000" pitchFamily="2" charset="2"/>
              <a:buChar char="v"/>
            </a:pPr>
            <a:endParaRPr lang="en-US" altLang="en-US" sz="2400" dirty="0"/>
          </a:p>
          <a:p>
            <a:pPr>
              <a:buClr>
                <a:srgbClr val="C00000"/>
              </a:buClr>
              <a:buFont typeface="Wingdings" panose="05000000000000000000" pitchFamily="2" charset="2"/>
              <a:buChar char="v"/>
            </a:pPr>
            <a:r>
              <a:rPr lang="en-US" altLang="en-US" sz="2800" dirty="0"/>
              <a:t>Loan for Disadvantaged Students (LDS)</a:t>
            </a:r>
          </a:p>
          <a:p>
            <a:pPr marL="0" indent="0">
              <a:buNone/>
            </a:pPr>
            <a:endParaRPr lang="en-US" dirty="0"/>
          </a:p>
          <a:p>
            <a:pPr>
              <a:buFontTx/>
              <a:buNone/>
            </a:pPr>
            <a:r>
              <a:rPr lang="en-US" altLang="en-US" sz="1800" i="1" dirty="0"/>
              <a:t>Only students that are interested in being considered for the two HRSA/DHHS Loan 	Programs </a:t>
            </a:r>
            <a:r>
              <a:rPr lang="en-US" altLang="en-US" sz="1800" i="1" u="sng" dirty="0"/>
              <a:t>must provide parental data!</a:t>
            </a:r>
          </a:p>
          <a:p>
            <a:pPr>
              <a:buFontTx/>
              <a:buNone/>
            </a:pPr>
            <a:r>
              <a:rPr lang="en-US" altLang="en-US" sz="1800" i="1" dirty="0"/>
              <a:t>                       </a:t>
            </a:r>
            <a:r>
              <a:rPr lang="en-US" altLang="en-US" sz="1800" i="1" u="sng" dirty="0"/>
              <a:t>(household size and number in college)</a:t>
            </a:r>
          </a:p>
          <a:p>
            <a:pPr marL="0" indent="0">
              <a:buNone/>
            </a:pPr>
            <a:endParaRPr lang="en-US" dirty="0"/>
          </a:p>
        </p:txBody>
      </p:sp>
      <p:pic>
        <p:nvPicPr>
          <p:cNvPr id="4" name="Picture 3">
            <a:extLst>
              <a:ext uri="{FF2B5EF4-FFF2-40B4-BE49-F238E27FC236}">
                <a16:creationId xmlns:a16="http://schemas.microsoft.com/office/drawing/2014/main" id="{DF3E3513-2FE6-495A-BF57-8A83252E9FAD}"/>
              </a:ext>
            </a:extLst>
          </p:cNvPr>
          <p:cNvPicPr>
            <a:picLocks noChangeAspect="1"/>
          </p:cNvPicPr>
          <p:nvPr/>
        </p:nvPicPr>
        <p:blipFill>
          <a:blip r:embed="rId2"/>
          <a:stretch>
            <a:fillRect/>
          </a:stretch>
        </p:blipFill>
        <p:spPr>
          <a:xfrm>
            <a:off x="4436246" y="5787614"/>
            <a:ext cx="3524414" cy="952438"/>
          </a:xfrm>
          <a:prstGeom prst="rect">
            <a:avLst/>
          </a:prstGeom>
        </p:spPr>
      </p:pic>
      <p:pic>
        <p:nvPicPr>
          <p:cNvPr id="6" name="Picture 5">
            <a:extLst>
              <a:ext uri="{FF2B5EF4-FFF2-40B4-BE49-F238E27FC236}">
                <a16:creationId xmlns:a16="http://schemas.microsoft.com/office/drawing/2014/main" id="{78A32FB0-13A7-498C-B4DF-B0174039D7FF}"/>
              </a:ext>
            </a:extLst>
          </p:cNvPr>
          <p:cNvPicPr>
            <a:picLocks noChangeAspect="1"/>
          </p:cNvPicPr>
          <p:nvPr/>
        </p:nvPicPr>
        <p:blipFill>
          <a:blip r:embed="rId3"/>
          <a:stretch>
            <a:fillRect/>
          </a:stretch>
        </p:blipFill>
        <p:spPr>
          <a:xfrm>
            <a:off x="8556646" y="4399885"/>
            <a:ext cx="1251730" cy="877900"/>
          </a:xfrm>
          <a:prstGeom prst="rect">
            <a:avLst/>
          </a:prstGeom>
        </p:spPr>
      </p:pic>
    </p:spTree>
    <p:extLst>
      <p:ext uri="{BB962C8B-B14F-4D97-AF65-F5344CB8AC3E}">
        <p14:creationId xmlns:p14="http://schemas.microsoft.com/office/powerpoint/2010/main" val="2442240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E9090B-F155-C269-6FB5-0660EE815624}"/>
              </a:ext>
            </a:extLst>
          </p:cNvPr>
          <p:cNvPicPr>
            <a:picLocks noChangeAspect="1"/>
          </p:cNvPicPr>
          <p:nvPr/>
        </p:nvPicPr>
        <p:blipFill>
          <a:blip r:embed="rId2">
            <a:extLst>
              <a:ext uri="{BEBA8EAE-BF5A-486C-A8C5-ECC9F3942E4B}">
                <a14:imgProps xmlns:a14="http://schemas.microsoft.com/office/drawing/2010/main">
                  <a14:imgLayer r:embed="rId3">
                    <a14:imgEffect>
                      <a14:saturation sat="90000"/>
                    </a14:imgEffect>
                  </a14:imgLayer>
                </a14:imgProps>
              </a:ext>
            </a:extLst>
          </a:blip>
          <a:stretch>
            <a:fillRect/>
          </a:stretch>
        </p:blipFill>
        <p:spPr>
          <a:xfrm>
            <a:off x="1919878" y="673369"/>
            <a:ext cx="8352244" cy="5511262"/>
          </a:xfrm>
          <a:prstGeom prst="rect">
            <a:avLst/>
          </a:prstGeom>
        </p:spPr>
      </p:pic>
      <p:sp>
        <p:nvSpPr>
          <p:cNvPr id="2" name="Title 1">
            <a:extLst>
              <a:ext uri="{FF2B5EF4-FFF2-40B4-BE49-F238E27FC236}">
                <a16:creationId xmlns:a16="http://schemas.microsoft.com/office/drawing/2014/main" id="{FA9C1A1A-842F-48CB-9DBA-96E4168E8D58}"/>
              </a:ext>
            </a:extLst>
          </p:cNvPr>
          <p:cNvSpPr>
            <a:spLocks noGrp="1"/>
          </p:cNvSpPr>
          <p:nvPr>
            <p:ph type="title"/>
          </p:nvPr>
        </p:nvSpPr>
        <p:spPr>
          <a:xfrm>
            <a:off x="1451577" y="883080"/>
            <a:ext cx="9491937" cy="1049235"/>
          </a:xfrm>
        </p:spPr>
        <p:txBody>
          <a:bodyPr>
            <a:normAutofit/>
          </a:bodyPr>
          <a:lstStyle/>
          <a:p>
            <a:r>
              <a:rPr lang="en-US" altLang="en-US" sz="3600" b="1" dirty="0">
                <a:solidFill>
                  <a:schemeClr val="tx1"/>
                </a:solidFill>
                <a:latin typeface="Abadi" panose="020B0604020104020204" pitchFamily="34" charset="0"/>
              </a:rPr>
              <a:t>Primary Care Loan (PCL)</a:t>
            </a:r>
            <a:endParaRPr lang="en-US" sz="3600" b="1" dirty="0">
              <a:solidFill>
                <a:schemeClr val="tx1"/>
              </a:solidFill>
              <a:latin typeface="Abadi" panose="020B0604020104020204" pitchFamily="34" charset="0"/>
            </a:endParaRPr>
          </a:p>
        </p:txBody>
      </p:sp>
      <p:sp>
        <p:nvSpPr>
          <p:cNvPr id="3" name="Content Placeholder 2">
            <a:extLst>
              <a:ext uri="{FF2B5EF4-FFF2-40B4-BE49-F238E27FC236}">
                <a16:creationId xmlns:a16="http://schemas.microsoft.com/office/drawing/2014/main" id="{7DC1E388-57C1-429E-870A-060D1CE4B080}"/>
              </a:ext>
            </a:extLst>
          </p:cNvPr>
          <p:cNvSpPr>
            <a:spLocks noGrp="1"/>
          </p:cNvSpPr>
          <p:nvPr>
            <p:ph idx="1"/>
          </p:nvPr>
        </p:nvSpPr>
        <p:spPr>
          <a:xfrm>
            <a:off x="1451579" y="2015732"/>
            <a:ext cx="9291215" cy="4058647"/>
          </a:xfrm>
        </p:spPr>
        <p:txBody>
          <a:bodyPr>
            <a:normAutofit fontScale="92500" lnSpcReduction="20000"/>
          </a:bodyPr>
          <a:lstStyle/>
          <a:p>
            <a:pPr>
              <a:lnSpc>
                <a:spcPct val="90000"/>
              </a:lnSpc>
              <a:buClr>
                <a:srgbClr val="C00000"/>
              </a:buClr>
              <a:buFont typeface="Wingdings" panose="05000000000000000000" pitchFamily="2" charset="2"/>
              <a:buChar char="v"/>
            </a:pPr>
            <a:r>
              <a:rPr lang="en-US" altLang="en-US" dirty="0">
                <a:latin typeface="Abadi" panose="020B0604020104020204" pitchFamily="34" charset="0"/>
              </a:rPr>
              <a:t>Must be in Primary Care Residency &amp; Practice: Pediatrics, Internal Medicine, Medicine/Pediatrics, Family Practice and Preventive Medicine – </a:t>
            </a:r>
            <a:r>
              <a:rPr lang="en-US" altLang="en-US" u="sng" dirty="0">
                <a:latin typeface="Abadi" panose="020B0604020104020204" pitchFamily="34" charset="0"/>
              </a:rPr>
              <a:t>NO SPECIALITIES</a:t>
            </a:r>
          </a:p>
          <a:p>
            <a:pPr marL="0" indent="0">
              <a:lnSpc>
                <a:spcPct val="90000"/>
              </a:lnSpc>
              <a:buClr>
                <a:srgbClr val="C00000"/>
              </a:buClr>
              <a:buNone/>
            </a:pPr>
            <a:endParaRPr lang="en-US" altLang="en-US" dirty="0">
              <a:latin typeface="Abadi" panose="020B0604020104020204" pitchFamily="34" charset="0"/>
            </a:endParaRPr>
          </a:p>
          <a:p>
            <a:pPr>
              <a:lnSpc>
                <a:spcPct val="90000"/>
              </a:lnSpc>
              <a:buClr>
                <a:srgbClr val="C00000"/>
              </a:buClr>
              <a:buFont typeface="Wingdings" panose="05000000000000000000" pitchFamily="2" charset="2"/>
              <a:buChar char="v"/>
            </a:pPr>
            <a:r>
              <a:rPr lang="en-US" altLang="en-US" dirty="0">
                <a:latin typeface="Abadi" panose="020B0604020104020204" pitchFamily="34" charset="0"/>
              </a:rPr>
              <a:t>Fixed Interest Rate - 5%</a:t>
            </a:r>
          </a:p>
          <a:p>
            <a:pPr marL="0" indent="0">
              <a:lnSpc>
                <a:spcPct val="90000"/>
              </a:lnSpc>
              <a:buClr>
                <a:srgbClr val="C00000"/>
              </a:buClr>
              <a:buNone/>
            </a:pPr>
            <a:endParaRPr lang="en-US" altLang="en-US" dirty="0">
              <a:latin typeface="Abadi" panose="020B0604020104020204" pitchFamily="34" charset="0"/>
            </a:endParaRPr>
          </a:p>
          <a:p>
            <a:pPr>
              <a:lnSpc>
                <a:spcPct val="90000"/>
              </a:lnSpc>
              <a:buClr>
                <a:srgbClr val="C00000"/>
              </a:buClr>
              <a:buFont typeface="Wingdings" panose="05000000000000000000" pitchFamily="2" charset="2"/>
              <a:buChar char="v"/>
            </a:pPr>
            <a:r>
              <a:rPr lang="en-US" altLang="en-US" dirty="0">
                <a:latin typeface="Abadi" panose="020B0604020104020204" pitchFamily="34" charset="0"/>
              </a:rPr>
              <a:t>Penalties for Non-Primary Care Residency and Practice-becomes a 7% interest rate &amp; immediate repayment required</a:t>
            </a:r>
          </a:p>
          <a:p>
            <a:pPr>
              <a:lnSpc>
                <a:spcPct val="90000"/>
              </a:lnSpc>
              <a:buClr>
                <a:srgbClr val="C00000"/>
              </a:buClr>
              <a:buFont typeface="Wingdings" panose="05000000000000000000" pitchFamily="2" charset="2"/>
              <a:buChar char="v"/>
            </a:pPr>
            <a:endParaRPr lang="en-US" altLang="en-US" dirty="0">
              <a:latin typeface="Abadi" panose="020B0604020104020204" pitchFamily="34" charset="0"/>
            </a:endParaRPr>
          </a:p>
          <a:p>
            <a:pPr>
              <a:lnSpc>
                <a:spcPct val="90000"/>
              </a:lnSpc>
              <a:buClr>
                <a:srgbClr val="C00000"/>
              </a:buClr>
              <a:buFont typeface="Wingdings" panose="05000000000000000000" pitchFamily="2" charset="2"/>
              <a:buChar char="v"/>
            </a:pPr>
            <a:r>
              <a:rPr lang="en-US" altLang="en-US" dirty="0">
                <a:latin typeface="Abadi" panose="020B0604020104020204" pitchFamily="34" charset="0"/>
              </a:rPr>
              <a:t>Subsidized during in-school and approved Primary Care Residency period (up to 4 years)</a:t>
            </a:r>
          </a:p>
          <a:p>
            <a:pPr>
              <a:lnSpc>
                <a:spcPct val="90000"/>
              </a:lnSpc>
              <a:buClr>
                <a:srgbClr val="C00000"/>
              </a:buClr>
              <a:buFont typeface="Wingdings" panose="05000000000000000000" pitchFamily="2" charset="2"/>
              <a:buChar char="v"/>
            </a:pPr>
            <a:endParaRPr lang="en-US" altLang="en-US" dirty="0">
              <a:latin typeface="Abadi" panose="020B0604020104020204" pitchFamily="34" charset="0"/>
            </a:endParaRPr>
          </a:p>
          <a:p>
            <a:pPr>
              <a:lnSpc>
                <a:spcPct val="90000"/>
              </a:lnSpc>
              <a:buClr>
                <a:srgbClr val="C00000"/>
              </a:buClr>
              <a:buFont typeface="Wingdings" panose="05000000000000000000" pitchFamily="2" charset="2"/>
              <a:buChar char="v"/>
            </a:pPr>
            <a:r>
              <a:rPr lang="en-US" altLang="en-US" dirty="0">
                <a:latin typeface="Abadi" panose="020B0604020104020204" pitchFamily="34" charset="0"/>
              </a:rPr>
              <a:t>10-year Level Repayment (120 equal payments) - no income determined repayment plans</a:t>
            </a:r>
          </a:p>
          <a:p>
            <a:pPr>
              <a:buClr>
                <a:srgbClr val="C00000"/>
              </a:buClr>
            </a:pPr>
            <a:endParaRPr lang="en-US" dirty="0"/>
          </a:p>
        </p:txBody>
      </p:sp>
    </p:spTree>
    <p:extLst>
      <p:ext uri="{BB962C8B-B14F-4D97-AF65-F5344CB8AC3E}">
        <p14:creationId xmlns:p14="http://schemas.microsoft.com/office/powerpoint/2010/main" val="125841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E0377A-A864-4385-A8CC-733B9ABCDAA7}"/>
              </a:ext>
            </a:extLst>
          </p:cNvPr>
          <p:cNvPicPr>
            <a:picLocks noChangeAspect="1"/>
          </p:cNvPicPr>
          <p:nvPr/>
        </p:nvPicPr>
        <p:blipFill>
          <a:blip r:embed="rId2"/>
          <a:stretch>
            <a:fillRect/>
          </a:stretch>
        </p:blipFill>
        <p:spPr>
          <a:xfrm>
            <a:off x="1919878" y="551687"/>
            <a:ext cx="8352244" cy="5505165"/>
          </a:xfrm>
          <a:prstGeom prst="rect">
            <a:avLst/>
          </a:prstGeom>
        </p:spPr>
      </p:pic>
      <p:sp>
        <p:nvSpPr>
          <p:cNvPr id="2" name="Title 1">
            <a:extLst>
              <a:ext uri="{FF2B5EF4-FFF2-40B4-BE49-F238E27FC236}">
                <a16:creationId xmlns:a16="http://schemas.microsoft.com/office/drawing/2014/main" id="{91AC2379-039C-4321-A829-E70B8FB0E935}"/>
              </a:ext>
            </a:extLst>
          </p:cNvPr>
          <p:cNvSpPr>
            <a:spLocks noGrp="1"/>
          </p:cNvSpPr>
          <p:nvPr>
            <p:ph type="title"/>
          </p:nvPr>
        </p:nvSpPr>
        <p:spPr/>
        <p:txBody>
          <a:bodyPr/>
          <a:lstStyle/>
          <a:p>
            <a:r>
              <a:rPr lang="en-US" b="1" dirty="0">
                <a:solidFill>
                  <a:schemeClr val="tx1"/>
                </a:solidFill>
                <a:latin typeface="Abadi" panose="020B0604020104020204" pitchFamily="34" charset="0"/>
              </a:rPr>
              <a:t>Primary Care Loan (PCL) Continued</a:t>
            </a:r>
          </a:p>
        </p:txBody>
      </p:sp>
      <p:sp>
        <p:nvSpPr>
          <p:cNvPr id="3" name="Content Placeholder 2">
            <a:extLst>
              <a:ext uri="{FF2B5EF4-FFF2-40B4-BE49-F238E27FC236}">
                <a16:creationId xmlns:a16="http://schemas.microsoft.com/office/drawing/2014/main" id="{4564332B-C182-4ACC-8123-CEC7C61E5FB3}"/>
              </a:ext>
            </a:extLst>
          </p:cNvPr>
          <p:cNvSpPr>
            <a:spLocks noGrp="1"/>
          </p:cNvSpPr>
          <p:nvPr>
            <p:ph idx="1"/>
          </p:nvPr>
        </p:nvSpPr>
        <p:spPr>
          <a:xfrm>
            <a:off x="1451579" y="2024697"/>
            <a:ext cx="9291215" cy="3802362"/>
          </a:xfrm>
        </p:spPr>
        <p:txBody>
          <a:bodyPr>
            <a:normAutofit/>
          </a:bodyPr>
          <a:lstStyle/>
          <a:p>
            <a:pPr>
              <a:lnSpc>
                <a:spcPct val="90000"/>
              </a:lnSpc>
              <a:buClr>
                <a:srgbClr val="C00000"/>
              </a:buClr>
              <a:buFont typeface="Wingdings" panose="05000000000000000000" pitchFamily="2" charset="2"/>
              <a:buChar char="v"/>
              <a:defRPr/>
            </a:pPr>
            <a:r>
              <a:rPr lang="en-US" altLang="en-US" sz="1800" dirty="0">
                <a:latin typeface="Abadi" panose="020B0604020104020204" pitchFamily="34" charset="0"/>
              </a:rPr>
              <a:t>MUST PROVIDE PARENTAL DATA </a:t>
            </a:r>
            <a:r>
              <a:rPr lang="en-US" altLang="en-US" sz="1800" i="1" dirty="0">
                <a:latin typeface="Abadi" panose="020B0604020104020204" pitchFamily="34" charset="0"/>
              </a:rPr>
              <a:t>(unless student is 24 years of age and has not been claimed on parent’s tax returns for the last 3 years - if so, student signs a “Verification Exemption Statement”)   </a:t>
            </a:r>
          </a:p>
          <a:p>
            <a:pPr>
              <a:lnSpc>
                <a:spcPct val="90000"/>
              </a:lnSpc>
              <a:buClr>
                <a:srgbClr val="C00000"/>
              </a:buClr>
              <a:buFont typeface="Wingdings" panose="05000000000000000000" pitchFamily="2" charset="2"/>
              <a:buChar char="v"/>
              <a:defRPr/>
            </a:pPr>
            <a:endParaRPr lang="en-US" altLang="en-US" sz="1800" dirty="0">
              <a:latin typeface="Abadi" panose="020B0604020104020204" pitchFamily="34" charset="0"/>
            </a:endParaRPr>
          </a:p>
          <a:p>
            <a:pPr>
              <a:lnSpc>
                <a:spcPct val="90000"/>
              </a:lnSpc>
              <a:buClr>
                <a:srgbClr val="C00000"/>
              </a:buClr>
              <a:buFont typeface="Wingdings" panose="05000000000000000000" pitchFamily="2" charset="2"/>
              <a:buChar char="v"/>
              <a:defRPr/>
            </a:pPr>
            <a:r>
              <a:rPr lang="en-US" altLang="en-US" sz="1800" dirty="0">
                <a:latin typeface="Abadi" panose="020B0604020104020204" pitchFamily="34" charset="0"/>
              </a:rPr>
              <a:t>PCL is not eligible for federal forgiveness programs.  </a:t>
            </a:r>
          </a:p>
          <a:p>
            <a:pPr lvl="2">
              <a:buClr>
                <a:srgbClr val="C00000"/>
              </a:buClr>
              <a:buFont typeface="Wingdings" panose="05000000000000000000" pitchFamily="2" charset="2"/>
              <a:buChar char="Ø"/>
              <a:defRPr/>
            </a:pPr>
            <a:r>
              <a:rPr lang="en-US" altLang="en-US" sz="1800" dirty="0">
                <a:latin typeface="Abadi" panose="020B0604020104020204" pitchFamily="34" charset="0"/>
              </a:rPr>
              <a:t>Department  of Education-”Public Service Loan Forgiveness Program” (PSLF)</a:t>
            </a:r>
          </a:p>
          <a:p>
            <a:pPr lvl="2">
              <a:buClr>
                <a:srgbClr val="C00000"/>
              </a:buClr>
              <a:buFont typeface="Wingdings" panose="05000000000000000000" pitchFamily="2" charset="2"/>
              <a:buChar char="Ø"/>
              <a:defRPr/>
            </a:pPr>
            <a:r>
              <a:rPr lang="en-US" altLang="en-US" sz="1800" dirty="0">
                <a:latin typeface="Abadi" panose="020B0604020104020204" pitchFamily="34" charset="0"/>
              </a:rPr>
              <a:t>“NHSC Loan Forgiveness Program” &amp; “NHSC Students 2 Service Loan Forgiveness Program”</a:t>
            </a:r>
            <a:r>
              <a:rPr lang="en-US" altLang="en-US" sz="1800" i="1" dirty="0">
                <a:latin typeface="Abadi" panose="020B0604020104020204" pitchFamily="34" charset="0"/>
              </a:rPr>
              <a:t> </a:t>
            </a:r>
          </a:p>
          <a:p>
            <a:pPr marL="914400" lvl="2" indent="0">
              <a:buClr>
                <a:srgbClr val="C00000"/>
              </a:buClr>
              <a:buNone/>
              <a:defRPr/>
            </a:pPr>
            <a:endParaRPr lang="en-US" altLang="en-US" sz="1800" i="1" dirty="0">
              <a:latin typeface="Abadi"/>
            </a:endParaRPr>
          </a:p>
          <a:p>
            <a:pPr>
              <a:lnSpc>
                <a:spcPct val="90000"/>
              </a:lnSpc>
              <a:buClr>
                <a:srgbClr val="C00000"/>
              </a:buClr>
              <a:buFont typeface="Wingdings" panose="05000000000000000000" pitchFamily="2" charset="2"/>
              <a:buChar char="v"/>
              <a:defRPr/>
            </a:pPr>
            <a:r>
              <a:rPr lang="en-US" altLang="en-US" sz="1800" i="1" dirty="0">
                <a:latin typeface="Abadi" panose="020B0604020104020204" pitchFamily="34" charset="0"/>
              </a:rPr>
              <a:t>Contact SOM Financial Aid, Leslie or myself, if you would like to be considered for PCL </a:t>
            </a:r>
            <a:r>
              <a:rPr lang="en-US" altLang="en-US" sz="1800" i="1" u="sng" dirty="0">
                <a:latin typeface="Abadi" panose="020B0604020104020204" pitchFamily="34" charset="0"/>
              </a:rPr>
              <a:t>during any year of Medical School  </a:t>
            </a:r>
          </a:p>
          <a:p>
            <a:pPr>
              <a:buClr>
                <a:srgbClr val="C00000"/>
              </a:buClr>
            </a:pPr>
            <a:endParaRPr lang="en-US" dirty="0"/>
          </a:p>
        </p:txBody>
      </p:sp>
    </p:spTree>
    <p:extLst>
      <p:ext uri="{BB962C8B-B14F-4D97-AF65-F5344CB8AC3E}">
        <p14:creationId xmlns:p14="http://schemas.microsoft.com/office/powerpoint/2010/main" val="2461847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EED5E9-106D-4E3E-A87B-987218B794D2}"/>
              </a:ext>
            </a:extLst>
          </p:cNvPr>
          <p:cNvPicPr>
            <a:picLocks noChangeAspect="1"/>
          </p:cNvPicPr>
          <p:nvPr/>
        </p:nvPicPr>
        <p:blipFill>
          <a:blip r:embed="rId2"/>
          <a:stretch>
            <a:fillRect/>
          </a:stretch>
        </p:blipFill>
        <p:spPr>
          <a:xfrm>
            <a:off x="1919878" y="548316"/>
            <a:ext cx="8352244" cy="5505165"/>
          </a:xfrm>
          <a:prstGeom prst="rect">
            <a:avLst/>
          </a:prstGeom>
        </p:spPr>
      </p:pic>
      <p:sp>
        <p:nvSpPr>
          <p:cNvPr id="2" name="Title 1">
            <a:extLst>
              <a:ext uri="{FF2B5EF4-FFF2-40B4-BE49-F238E27FC236}">
                <a16:creationId xmlns:a16="http://schemas.microsoft.com/office/drawing/2014/main" id="{4F0F4220-33D7-49E9-A721-9E6D5E605D4D}"/>
              </a:ext>
            </a:extLst>
          </p:cNvPr>
          <p:cNvSpPr>
            <a:spLocks noGrp="1"/>
          </p:cNvSpPr>
          <p:nvPr>
            <p:ph type="title"/>
          </p:nvPr>
        </p:nvSpPr>
        <p:spPr/>
        <p:txBody>
          <a:bodyPr/>
          <a:lstStyle/>
          <a:p>
            <a:r>
              <a:rPr lang="en-US" b="1" dirty="0">
                <a:solidFill>
                  <a:schemeClr val="tx1"/>
                </a:solidFill>
                <a:latin typeface="Abadi" panose="020B0604020104020204" pitchFamily="34" charset="0"/>
              </a:rPr>
              <a:t>Loan for Disadvantage Students (LDS)</a:t>
            </a:r>
          </a:p>
        </p:txBody>
      </p:sp>
      <p:sp>
        <p:nvSpPr>
          <p:cNvPr id="3" name="Content Placeholder 2">
            <a:extLst>
              <a:ext uri="{FF2B5EF4-FFF2-40B4-BE49-F238E27FC236}">
                <a16:creationId xmlns:a16="http://schemas.microsoft.com/office/drawing/2014/main" id="{63108D4E-93D2-453B-9DDF-AAF978ACC7F0}"/>
              </a:ext>
            </a:extLst>
          </p:cNvPr>
          <p:cNvSpPr>
            <a:spLocks noGrp="1"/>
          </p:cNvSpPr>
          <p:nvPr>
            <p:ph idx="1"/>
          </p:nvPr>
        </p:nvSpPr>
        <p:spPr>
          <a:xfrm>
            <a:off x="1160577" y="1753496"/>
            <a:ext cx="9870845" cy="4299985"/>
          </a:xfrm>
        </p:spPr>
        <p:txBody>
          <a:bodyPr>
            <a:normAutofit fontScale="92500" lnSpcReduction="10000"/>
          </a:bodyPr>
          <a:lstStyle/>
          <a:p>
            <a:pPr>
              <a:buClr>
                <a:srgbClr val="C00000"/>
              </a:buClr>
              <a:buFont typeface="Wingdings" panose="05000000000000000000" pitchFamily="2" charset="2"/>
              <a:buChar char="v"/>
              <a:defRPr/>
            </a:pPr>
            <a:r>
              <a:rPr lang="en-US" altLang="en-US" sz="1600" dirty="0">
                <a:latin typeface="Abadi" panose="020B0604020104020204" pitchFamily="34" charset="0"/>
              </a:rPr>
              <a:t>Subsidized during in - school and residency</a:t>
            </a:r>
          </a:p>
          <a:p>
            <a:pPr>
              <a:buClr>
                <a:srgbClr val="C00000"/>
              </a:buClr>
              <a:buFont typeface="Wingdings" panose="05000000000000000000" pitchFamily="2" charset="2"/>
              <a:buChar char="v"/>
              <a:defRPr/>
            </a:pPr>
            <a:r>
              <a:rPr lang="en-US" altLang="en-US" sz="1600" dirty="0">
                <a:latin typeface="Abadi" panose="020B0604020104020204" pitchFamily="34" charset="0"/>
              </a:rPr>
              <a:t>Fixed Interest Rate 5%</a:t>
            </a:r>
          </a:p>
          <a:p>
            <a:pPr>
              <a:buClr>
                <a:srgbClr val="C00000"/>
              </a:buClr>
              <a:buFont typeface="Wingdings" panose="05000000000000000000" pitchFamily="2" charset="2"/>
              <a:buChar char="v"/>
              <a:defRPr/>
            </a:pPr>
            <a:r>
              <a:rPr lang="en-US" altLang="en-US" sz="1600" dirty="0">
                <a:latin typeface="Abadi" panose="020B0604020104020204" pitchFamily="34" charset="0"/>
              </a:rPr>
              <a:t>Students from PEPP counties are given priority.</a:t>
            </a:r>
          </a:p>
          <a:p>
            <a:pPr>
              <a:buClr>
                <a:srgbClr val="C00000"/>
              </a:buClr>
              <a:buFont typeface="Wingdings" panose="05000000000000000000" pitchFamily="2" charset="2"/>
              <a:buChar char="v"/>
              <a:defRPr/>
            </a:pPr>
            <a:r>
              <a:rPr lang="en-US" altLang="en-US" sz="1600" b="1" dirty="0">
                <a:latin typeface="Abadi" panose="020B0604020104020204" pitchFamily="34" charset="0"/>
              </a:rPr>
              <a:t>MUST PROVIDE PARENTAL DATA - NO EXCEPTIONS - </a:t>
            </a:r>
            <a:r>
              <a:rPr lang="en-US" altLang="en-US" sz="1600" dirty="0">
                <a:latin typeface="Abadi" panose="020B0604020104020204" pitchFamily="34" charset="0"/>
              </a:rPr>
              <a:t>Determination of award based on </a:t>
            </a:r>
            <a:r>
              <a:rPr lang="en-US" altLang="en-US" sz="1600" u="sng" dirty="0">
                <a:latin typeface="Abadi" panose="020B0604020104020204" pitchFamily="34" charset="0"/>
              </a:rPr>
              <a:t>parental &amp; student</a:t>
            </a:r>
            <a:r>
              <a:rPr lang="en-US" altLang="en-US" sz="1600" dirty="0">
                <a:latin typeface="Abadi" panose="020B0604020104020204" pitchFamily="34" charset="0"/>
              </a:rPr>
              <a:t> income data, this is considered a “need based” loan.</a:t>
            </a:r>
          </a:p>
          <a:p>
            <a:pPr>
              <a:buClr>
                <a:srgbClr val="C00000"/>
              </a:buClr>
              <a:buFont typeface="Wingdings" panose="05000000000000000000" pitchFamily="2" charset="2"/>
              <a:buChar char="v"/>
              <a:defRPr/>
            </a:pPr>
            <a:r>
              <a:rPr lang="en-US" altLang="en-US" sz="1600" dirty="0">
                <a:latin typeface="Abadi" panose="020B0604020104020204" pitchFamily="34" charset="0"/>
              </a:rPr>
              <a:t>10-year Level Repayment (120 equal payments)</a:t>
            </a:r>
            <a:endParaRPr lang="en-US" altLang="en-US" sz="1600" u="sng" dirty="0">
              <a:latin typeface="Abadi" panose="020B0604020104020204" pitchFamily="34" charset="0"/>
            </a:endParaRPr>
          </a:p>
          <a:p>
            <a:pPr>
              <a:buClr>
                <a:srgbClr val="C00000"/>
              </a:buClr>
              <a:buFont typeface="Wingdings" panose="05000000000000000000" pitchFamily="2" charset="2"/>
              <a:buChar char="v"/>
              <a:defRPr/>
            </a:pPr>
            <a:r>
              <a:rPr lang="en-US" altLang="en-US" sz="1600" dirty="0">
                <a:latin typeface="Abadi" panose="020B0604020104020204" pitchFamily="34" charset="0"/>
              </a:rPr>
              <a:t>Parental data is required to be reviewed. Individual student eligibility determined, and LDS offered as very limited funds are available</a:t>
            </a:r>
            <a:endParaRPr lang="en-US" altLang="en-US" sz="1600" u="sng" dirty="0">
              <a:latin typeface="Abadi" panose="020B0604020104020204" pitchFamily="34" charset="0"/>
            </a:endParaRPr>
          </a:p>
          <a:p>
            <a:pPr>
              <a:buClr>
                <a:srgbClr val="C00000"/>
              </a:buClr>
              <a:buFont typeface="Wingdings" panose="05000000000000000000" pitchFamily="2" charset="2"/>
              <a:buChar char="v"/>
              <a:defRPr/>
            </a:pPr>
            <a:r>
              <a:rPr lang="en-US" altLang="en-US" sz="1600" u="sng" dirty="0">
                <a:latin typeface="Abadi" panose="020B0604020104020204" pitchFamily="34" charset="0"/>
              </a:rPr>
              <a:t>May be</a:t>
            </a:r>
            <a:r>
              <a:rPr lang="en-US" altLang="en-US" sz="1600" dirty="0">
                <a:latin typeface="Abadi" panose="020B0604020104020204" pitchFamily="34" charset="0"/>
              </a:rPr>
              <a:t> eligible for federal forgiveness programs*</a:t>
            </a:r>
          </a:p>
          <a:p>
            <a:pPr lvl="2">
              <a:buClr>
                <a:srgbClr val="C00000"/>
              </a:buClr>
              <a:buFont typeface="Wingdings" panose="05000000000000000000" pitchFamily="2" charset="2"/>
              <a:buChar char="Ø"/>
              <a:defRPr/>
            </a:pPr>
            <a:r>
              <a:rPr lang="en-US" altLang="en-US" dirty="0">
                <a:latin typeface="Abadi" panose="020B0604020104020204" pitchFamily="34" charset="0"/>
              </a:rPr>
              <a:t>”Public Service Loan Forgiveness” (PSLF) - </a:t>
            </a:r>
            <a:r>
              <a:rPr lang="en-US" altLang="en-US" i="1" dirty="0">
                <a:latin typeface="Abadi" panose="020B0604020104020204" pitchFamily="34" charset="0"/>
              </a:rPr>
              <a:t>Eligible Loan-Only if consolidated  into Direct Consolidation Loan</a:t>
            </a:r>
          </a:p>
          <a:p>
            <a:pPr lvl="2">
              <a:buClr>
                <a:srgbClr val="C00000"/>
              </a:buClr>
              <a:buFont typeface="Wingdings" panose="05000000000000000000" pitchFamily="2" charset="2"/>
              <a:buChar char="Ø"/>
              <a:defRPr/>
            </a:pPr>
            <a:r>
              <a:rPr lang="en-US" altLang="en-US" dirty="0">
                <a:latin typeface="Abadi" panose="020B0604020104020204" pitchFamily="34" charset="0"/>
              </a:rPr>
              <a:t>“NHSC Loan Forgiveness Program” </a:t>
            </a:r>
            <a:r>
              <a:rPr lang="en-US" altLang="en-US" i="1" dirty="0">
                <a:latin typeface="Abadi" panose="020B0604020104020204" pitchFamily="34" charset="0"/>
              </a:rPr>
              <a:t>&amp; </a:t>
            </a:r>
            <a:r>
              <a:rPr lang="en-US" altLang="en-US" dirty="0">
                <a:latin typeface="Abadi" panose="020B0604020104020204" pitchFamily="34" charset="0"/>
              </a:rPr>
              <a:t>”NHSC Students 2 Service Loan Forgiveness Program”- </a:t>
            </a:r>
            <a:r>
              <a:rPr lang="en-US" altLang="en-US" i="1" dirty="0">
                <a:latin typeface="Abadi" panose="020B0604020104020204" pitchFamily="34" charset="0"/>
              </a:rPr>
              <a:t>Eligible Loan </a:t>
            </a:r>
            <a:r>
              <a:rPr lang="en-US" altLang="en-US" dirty="0">
                <a:latin typeface="Abadi" panose="020B0604020104020204" pitchFamily="34" charset="0"/>
              </a:rPr>
              <a:t>- </a:t>
            </a:r>
            <a:r>
              <a:rPr lang="en-US" altLang="en-US" i="1" dirty="0">
                <a:latin typeface="Abadi" panose="020B0604020104020204" pitchFamily="34" charset="0"/>
              </a:rPr>
              <a:t>Only if  consolidated  into Direct Consolidation Loan</a:t>
            </a:r>
          </a:p>
          <a:p>
            <a:pPr marL="0" indent="0">
              <a:buFontTx/>
              <a:buNone/>
              <a:defRPr/>
            </a:pPr>
            <a:endParaRPr lang="en-US" altLang="en-US" sz="2400" dirty="0"/>
          </a:p>
        </p:txBody>
      </p:sp>
    </p:spTree>
    <p:extLst>
      <p:ext uri="{BB962C8B-B14F-4D97-AF65-F5344CB8AC3E}">
        <p14:creationId xmlns:p14="http://schemas.microsoft.com/office/powerpoint/2010/main" val="3678266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8C38-88C3-351E-7EEC-A2D03E8F3589}"/>
              </a:ext>
            </a:extLst>
          </p:cNvPr>
          <p:cNvSpPr>
            <a:spLocks noGrp="1"/>
          </p:cNvSpPr>
          <p:nvPr>
            <p:ph type="title"/>
          </p:nvPr>
        </p:nvSpPr>
        <p:spPr/>
        <p:txBody>
          <a:bodyPr/>
          <a:lstStyle/>
          <a:p>
            <a:r>
              <a:rPr lang="en-US" dirty="0">
                <a:solidFill>
                  <a:schemeClr val="tx1"/>
                </a:solidFill>
              </a:rPr>
              <a:t>Making Payments – Bursar Office </a:t>
            </a:r>
          </a:p>
        </p:txBody>
      </p:sp>
      <p:sp>
        <p:nvSpPr>
          <p:cNvPr id="3" name="Content Placeholder 2">
            <a:extLst>
              <a:ext uri="{FF2B5EF4-FFF2-40B4-BE49-F238E27FC236}">
                <a16:creationId xmlns:a16="http://schemas.microsoft.com/office/drawing/2014/main" id="{8A8B1165-B2B8-2548-298E-436856D48790}"/>
              </a:ext>
            </a:extLst>
          </p:cNvPr>
          <p:cNvSpPr>
            <a:spLocks noGrp="1"/>
          </p:cNvSpPr>
          <p:nvPr>
            <p:ph idx="1"/>
          </p:nvPr>
        </p:nvSpPr>
        <p:spPr/>
        <p:txBody>
          <a:bodyPr/>
          <a:lstStyle/>
          <a:p>
            <a:pPr>
              <a:buClr>
                <a:srgbClr val="C00000"/>
              </a:buClr>
            </a:pPr>
            <a:r>
              <a:rPr lang="en-US" dirty="0"/>
              <a:t>The Bursar’s office will place student bills during:</a:t>
            </a:r>
          </a:p>
          <a:p>
            <a:pPr lvl="1">
              <a:buClr>
                <a:srgbClr val="C00000"/>
              </a:buClr>
            </a:pPr>
            <a:r>
              <a:rPr lang="en-US" dirty="0"/>
              <a:t>First week of July for fall semester</a:t>
            </a:r>
          </a:p>
          <a:p>
            <a:pPr lvl="1">
              <a:buClr>
                <a:srgbClr val="C00000"/>
              </a:buClr>
            </a:pPr>
            <a:r>
              <a:rPr lang="en-US" dirty="0"/>
              <a:t>Thanksgiving week for spring semester</a:t>
            </a:r>
          </a:p>
          <a:p>
            <a:pPr>
              <a:buClr>
                <a:srgbClr val="C00000"/>
              </a:buClr>
            </a:pPr>
            <a:r>
              <a:rPr lang="en-US" dirty="0"/>
              <a:t>You can find due dates for student bills listed on their website. </a:t>
            </a:r>
          </a:p>
          <a:p>
            <a:pPr>
              <a:buClr>
                <a:srgbClr val="C00000"/>
              </a:buClr>
            </a:pPr>
            <a:r>
              <a:rPr lang="en-US" dirty="0"/>
              <a:t>The Bursar’s office collects payments on student accounts. </a:t>
            </a:r>
          </a:p>
          <a:p>
            <a:pPr lvl="1">
              <a:buClr>
                <a:srgbClr val="C00000"/>
              </a:buClr>
            </a:pPr>
            <a:r>
              <a:rPr lang="en-US" dirty="0"/>
              <a:t>You can make payments on your student account, ULink.</a:t>
            </a:r>
          </a:p>
          <a:p>
            <a:pPr lvl="2">
              <a:buClr>
                <a:srgbClr val="C00000"/>
              </a:buClr>
            </a:pPr>
            <a:r>
              <a:rPr lang="en-US" dirty="0"/>
              <a:t>From Checking account – no charge</a:t>
            </a:r>
          </a:p>
          <a:p>
            <a:pPr lvl="2">
              <a:buClr>
                <a:srgbClr val="C00000"/>
              </a:buClr>
            </a:pPr>
            <a:r>
              <a:rPr lang="en-US" dirty="0"/>
              <a:t>Credit/Debit Card Payments – 2.75% non-refundable transaction fee. </a:t>
            </a:r>
          </a:p>
        </p:txBody>
      </p:sp>
    </p:spTree>
    <p:extLst>
      <p:ext uri="{BB962C8B-B14F-4D97-AF65-F5344CB8AC3E}">
        <p14:creationId xmlns:p14="http://schemas.microsoft.com/office/powerpoint/2010/main" val="96282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653D-832C-42E6-93E5-D8D9D4F8B256}"/>
              </a:ext>
            </a:extLst>
          </p:cNvPr>
          <p:cNvSpPr>
            <a:spLocks noGrp="1"/>
          </p:cNvSpPr>
          <p:nvPr>
            <p:ph type="title"/>
          </p:nvPr>
        </p:nvSpPr>
        <p:spPr/>
        <p:txBody>
          <a:bodyPr/>
          <a:lstStyle/>
          <a:p>
            <a:r>
              <a:rPr lang="en-US" b="1" dirty="0">
                <a:solidFill>
                  <a:schemeClr val="tx1"/>
                </a:solidFill>
                <a:latin typeface="Abadi" panose="020B0604020104020204" pitchFamily="34" charset="0"/>
              </a:rPr>
              <a:t>Receiving Residuals/Refunds</a:t>
            </a:r>
          </a:p>
        </p:txBody>
      </p:sp>
      <p:sp>
        <p:nvSpPr>
          <p:cNvPr id="3" name="Content Placeholder 2">
            <a:extLst>
              <a:ext uri="{FF2B5EF4-FFF2-40B4-BE49-F238E27FC236}">
                <a16:creationId xmlns:a16="http://schemas.microsoft.com/office/drawing/2014/main" id="{05EA1CD6-52F7-4095-AA26-0317FA5EAFEA}"/>
              </a:ext>
            </a:extLst>
          </p:cNvPr>
          <p:cNvSpPr>
            <a:spLocks noGrp="1"/>
          </p:cNvSpPr>
          <p:nvPr>
            <p:ph idx="1"/>
          </p:nvPr>
        </p:nvSpPr>
        <p:spPr>
          <a:xfrm>
            <a:off x="1449206" y="1853754"/>
            <a:ext cx="9291215" cy="3450613"/>
          </a:xfrm>
        </p:spPr>
        <p:txBody>
          <a:bodyPr>
            <a:normAutofit fontScale="55000" lnSpcReduction="20000"/>
          </a:bodyPr>
          <a:lstStyle/>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r>
              <a:rPr kumimoji="1" lang="en-US" altLang="en-US" sz="3200" b="0" i="0" u="sng" strike="noStrike" kern="0" cap="none" spc="0" normalizeH="0" baseline="0" noProof="0" dirty="0">
                <a:ln>
                  <a:noFill/>
                </a:ln>
                <a:effectLst/>
                <a:uLnTx/>
                <a:uFillTx/>
                <a:latin typeface="Abadi" panose="020B0604020104020204" pitchFamily="34" charset="0"/>
              </a:rPr>
              <a:t>Nelnet Student Choice</a:t>
            </a:r>
            <a:r>
              <a:rPr kumimoji="1" lang="en-US" altLang="en-US" sz="3200" b="0" i="0" u="none" strike="noStrike" kern="0" cap="none" spc="0" normalizeH="0" baseline="0" noProof="0" dirty="0">
                <a:ln>
                  <a:noFill/>
                </a:ln>
                <a:effectLst/>
                <a:uLnTx/>
                <a:uFillTx/>
                <a:latin typeface="Abadi" panose="020B0604020104020204" pitchFamily="34" charset="0"/>
              </a:rPr>
              <a:t> is UofL’s contracted refunding partner</a:t>
            </a: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endParaRPr kumimoji="1" lang="en-US" altLang="en-US" sz="3200" b="0" i="0" u="none" strike="noStrike" kern="0" cap="none" spc="0" normalizeH="0" baseline="0" noProof="0" dirty="0">
              <a:ln>
                <a:noFill/>
              </a:ln>
              <a:effectLst/>
              <a:uLnTx/>
              <a:uFillTx/>
              <a:latin typeface="Abadi" panose="020B0604020104020204" pitchFamily="34" charset="0"/>
            </a:endParaRP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r>
              <a:rPr kumimoji="1" lang="en-US" altLang="en-US" sz="3200" b="0" i="0" u="none" strike="noStrike" kern="0" cap="none" spc="0" normalizeH="0" baseline="0" noProof="0" dirty="0">
                <a:ln>
                  <a:noFill/>
                </a:ln>
                <a:effectLst/>
                <a:uLnTx/>
                <a:uFillTx/>
                <a:latin typeface="Abadi" panose="020B0604020104020204" pitchFamily="34" charset="0"/>
              </a:rPr>
              <a:t>All students need to sign up/create an account, not just those </a:t>
            </a:r>
            <a:r>
              <a:rPr kumimoji="1" lang="en-US" altLang="en-US" sz="3200" kern="0" dirty="0">
                <a:latin typeface="Abadi" panose="020B0604020104020204" pitchFamily="34" charset="0"/>
              </a:rPr>
              <a:t>using</a:t>
            </a:r>
            <a:r>
              <a:rPr kumimoji="1" lang="en-US" altLang="en-US" sz="3200" b="0" i="0" u="none" strike="noStrike" kern="0" cap="none" spc="0" normalizeH="0" baseline="0" noProof="0" dirty="0">
                <a:ln>
                  <a:noFill/>
                </a:ln>
                <a:effectLst/>
                <a:uLnTx/>
                <a:uFillTx/>
                <a:latin typeface="Abadi" panose="020B0604020104020204" pitchFamily="34" charset="0"/>
              </a:rPr>
              <a:t> Financial Aid</a:t>
            </a: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endParaRPr kumimoji="1" lang="en-US" altLang="en-US" sz="3200" b="0" i="0" u="none" strike="noStrike" kern="0" cap="none" spc="0" normalizeH="0" baseline="0" noProof="0" dirty="0">
              <a:ln>
                <a:noFill/>
              </a:ln>
              <a:effectLst/>
              <a:uLnTx/>
              <a:uFillTx/>
              <a:latin typeface="Abadi" panose="020B0604020104020204" pitchFamily="34" charset="0"/>
            </a:endParaRP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r>
              <a:rPr kumimoji="1" lang="en-US" altLang="en-US" sz="3200" b="0" i="0" u="none" strike="noStrike" kern="0" cap="none" spc="0" normalizeH="0" baseline="0" noProof="0" dirty="0">
                <a:ln>
                  <a:noFill/>
                </a:ln>
                <a:effectLst/>
                <a:uLnTx/>
                <a:uFillTx/>
                <a:latin typeface="Abadi" panose="020B0604020104020204" pitchFamily="34" charset="0"/>
              </a:rPr>
              <a:t>Sign up via ULINK</a:t>
            </a: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endParaRPr kumimoji="1" lang="en-US" altLang="en-US" sz="3200" b="0" i="0" u="none" strike="noStrike" kern="0" cap="none" spc="0" normalizeH="0" baseline="0" noProof="0" dirty="0">
              <a:ln>
                <a:noFill/>
              </a:ln>
              <a:effectLst/>
              <a:uLnTx/>
              <a:uFillTx/>
              <a:latin typeface="Abadi" panose="020B0604020104020204" pitchFamily="34" charset="0"/>
            </a:endParaRP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r>
              <a:rPr kumimoji="1" lang="en-US" altLang="en-US" sz="3200" kern="0" dirty="0">
                <a:latin typeface="Abadi" panose="020B0604020104020204" pitchFamily="34" charset="0"/>
              </a:rPr>
              <a:t>Set up your preferred method to receive residuals,</a:t>
            </a:r>
            <a:r>
              <a:rPr kumimoji="1" lang="en-US" altLang="en-US" sz="3200" b="0" i="0" u="none" strike="noStrike" kern="0" cap="none" spc="0" normalizeH="0" baseline="0" noProof="0" dirty="0">
                <a:ln>
                  <a:noFill/>
                </a:ln>
                <a:effectLst/>
                <a:uLnTx/>
                <a:uFillTx/>
                <a:latin typeface="Abadi" panose="020B0604020104020204" pitchFamily="34" charset="0"/>
              </a:rPr>
              <a:t> with Nelnet; we highly recommend direct deposit.</a:t>
            </a: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endParaRPr kumimoji="1" lang="en-US" altLang="en-US" sz="3200" b="0" i="0" u="none" strike="noStrike" kern="0" cap="none" spc="0" normalizeH="0" baseline="0" noProof="0" dirty="0">
              <a:ln>
                <a:noFill/>
              </a:ln>
              <a:effectLst/>
              <a:uLnTx/>
              <a:uFillTx/>
              <a:latin typeface="Abadi" panose="020B0604020104020204" pitchFamily="34" charset="0"/>
            </a:endParaRPr>
          </a:p>
          <a:p>
            <a:pPr marR="0" lvl="0" algn="l" defTabSz="914400" rtl="0" eaLnBrk="0" fontAlgn="base" latinLnBrk="0" hangingPunct="0">
              <a:lnSpc>
                <a:spcPct val="100000"/>
              </a:lnSpc>
              <a:spcBef>
                <a:spcPct val="20000"/>
              </a:spcBef>
              <a:spcAft>
                <a:spcPct val="0"/>
              </a:spcAft>
              <a:buClr>
                <a:srgbClr val="C00000"/>
              </a:buClr>
              <a:buSzTx/>
              <a:buFont typeface="Wingdings" panose="05000000000000000000" pitchFamily="2" charset="2"/>
              <a:buChar char="v"/>
              <a:tabLst/>
              <a:defRPr/>
            </a:pPr>
            <a:r>
              <a:rPr kumimoji="1" lang="en-US" altLang="en-US" sz="3200" kern="0" dirty="0">
                <a:latin typeface="Abadi" panose="020B0604020104020204" pitchFamily="34" charset="0"/>
              </a:rPr>
              <a:t>Once there is a credit established on your student account, the Bursar’s office will send that to our third-party, Nelnet, and they send to you; whichever way you set it up. </a:t>
            </a:r>
            <a:endParaRPr kumimoji="1" lang="en-US" altLang="en-US" sz="3200" b="0" i="0" u="none" strike="noStrike" kern="0" cap="none" spc="0" normalizeH="0" baseline="0" noProof="0" dirty="0">
              <a:ln>
                <a:noFill/>
              </a:ln>
              <a:effectLst/>
              <a:uLnTx/>
              <a:uFillTx/>
              <a:latin typeface="Abadi" panose="020B0604020104020204" pitchFamily="34" charset="0"/>
            </a:endParaRPr>
          </a:p>
          <a:p>
            <a:endParaRPr lang="en-US" dirty="0"/>
          </a:p>
        </p:txBody>
      </p:sp>
    </p:spTree>
    <p:extLst>
      <p:ext uri="{BB962C8B-B14F-4D97-AF65-F5344CB8AC3E}">
        <p14:creationId xmlns:p14="http://schemas.microsoft.com/office/powerpoint/2010/main" val="2943100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8842-031B-4B16-B939-8557004F2E13}"/>
              </a:ext>
            </a:extLst>
          </p:cNvPr>
          <p:cNvSpPr>
            <a:spLocks noGrp="1"/>
          </p:cNvSpPr>
          <p:nvPr>
            <p:ph type="title"/>
          </p:nvPr>
        </p:nvSpPr>
        <p:spPr/>
        <p:txBody>
          <a:bodyPr>
            <a:noAutofit/>
          </a:bodyPr>
          <a:lstStyle/>
          <a:p>
            <a:r>
              <a:rPr lang="en-US" altLang="en-US" sz="2400" b="1" dirty="0">
                <a:solidFill>
                  <a:schemeClr val="tx1"/>
                </a:solidFill>
                <a:latin typeface="Abadi"/>
              </a:rPr>
              <a:t>FIRST Financial Information, Resources, Services &amp; Tools</a:t>
            </a:r>
            <a:br>
              <a:rPr lang="en-US" altLang="en-US" sz="2400" b="1" dirty="0">
                <a:latin typeface="Abadi" panose="020B0604020104020204" pitchFamily="34" charset="0"/>
              </a:rPr>
            </a:br>
            <a:r>
              <a:rPr lang="en-US" altLang="en-US" sz="1800" b="1" u="sng" dirty="0">
                <a:solidFill>
                  <a:schemeClr val="tx1"/>
                </a:solidFill>
                <a:latin typeface="Abadi"/>
              </a:rPr>
              <a:t>www.aamc.org/FIRST</a:t>
            </a:r>
            <a:endParaRPr lang="en-US" sz="1800">
              <a:solidFill>
                <a:schemeClr val="tx1"/>
              </a:solidFill>
              <a:latin typeface="Abadi"/>
            </a:endParaRPr>
          </a:p>
        </p:txBody>
      </p:sp>
      <p:sp>
        <p:nvSpPr>
          <p:cNvPr id="3" name="Content Placeholder 2">
            <a:extLst>
              <a:ext uri="{FF2B5EF4-FFF2-40B4-BE49-F238E27FC236}">
                <a16:creationId xmlns:a16="http://schemas.microsoft.com/office/drawing/2014/main" id="{B92C4467-E4AE-4186-AA6B-8885DB94334F}"/>
              </a:ext>
            </a:extLst>
          </p:cNvPr>
          <p:cNvSpPr>
            <a:spLocks noGrp="1"/>
          </p:cNvSpPr>
          <p:nvPr>
            <p:ph idx="1"/>
          </p:nvPr>
        </p:nvSpPr>
        <p:spPr>
          <a:xfrm>
            <a:off x="1451579" y="2015732"/>
            <a:ext cx="10229433" cy="4037749"/>
          </a:xfrm>
        </p:spPr>
        <p:txBody>
          <a:bodyPr>
            <a:normAutofit fontScale="92500" lnSpcReduction="20000"/>
          </a:bodyPr>
          <a:lstStyle/>
          <a:p>
            <a:pPr marL="0" indent="0">
              <a:buFontTx/>
              <a:buNone/>
              <a:defRPr/>
            </a:pPr>
            <a:r>
              <a:rPr lang="en-US" altLang="en-US" u="sng" dirty="0">
                <a:latin typeface="Abadi" panose="020B0604020104020204" pitchFamily="34" charset="0"/>
              </a:rPr>
              <a:t>What can </a:t>
            </a:r>
            <a:r>
              <a:rPr lang="en-US" altLang="en-US" b="1" u="sng" dirty="0">
                <a:latin typeface="Abadi" panose="020B0604020104020204" pitchFamily="34" charset="0"/>
              </a:rPr>
              <a:t>FIRST</a:t>
            </a:r>
            <a:r>
              <a:rPr lang="en-US" altLang="en-US" u="sng" dirty="0">
                <a:latin typeface="Abadi" panose="020B0604020104020204" pitchFamily="34" charset="0"/>
              </a:rPr>
              <a:t> do for you?</a:t>
            </a:r>
          </a:p>
          <a:p>
            <a:pPr>
              <a:buClr>
                <a:srgbClr val="C00000"/>
              </a:buClr>
              <a:buFont typeface="Wingdings" panose="05000000000000000000" pitchFamily="2" charset="2"/>
              <a:buChar char="ü"/>
              <a:defRPr/>
            </a:pPr>
            <a:r>
              <a:rPr lang="en-US" altLang="en-US" sz="2000" i="1" dirty="0">
                <a:latin typeface="Abadi" panose="020B0604020104020204" pitchFamily="34" charset="0"/>
              </a:rPr>
              <a:t>Help you navigate the complexities of student debt</a:t>
            </a:r>
          </a:p>
          <a:p>
            <a:pPr>
              <a:buClr>
                <a:srgbClr val="C00000"/>
              </a:buClr>
              <a:buFont typeface="Wingdings" panose="05000000000000000000" pitchFamily="2" charset="2"/>
              <a:buChar char="ü"/>
              <a:defRPr/>
            </a:pPr>
            <a:r>
              <a:rPr lang="en-US" altLang="en-US" sz="2000" i="1" dirty="0">
                <a:latin typeface="Abadi" panose="020B0604020104020204" pitchFamily="34" charset="0"/>
              </a:rPr>
              <a:t>Provide resources to expand your financial literacy skills</a:t>
            </a:r>
          </a:p>
          <a:p>
            <a:pPr>
              <a:buClr>
                <a:srgbClr val="C00000"/>
              </a:buClr>
              <a:buFont typeface="Wingdings" panose="05000000000000000000" pitchFamily="2" charset="2"/>
              <a:buChar char="ü"/>
              <a:defRPr/>
            </a:pPr>
            <a:r>
              <a:rPr lang="en-US" altLang="en-US" sz="2000" i="1" dirty="0">
                <a:latin typeface="Abadi" panose="020B0604020104020204" pitchFamily="34" charset="0"/>
              </a:rPr>
              <a:t>Assist you with wisely managing your student debt </a:t>
            </a:r>
          </a:p>
          <a:p>
            <a:pPr marL="0" indent="0">
              <a:buFontTx/>
              <a:buNone/>
              <a:defRPr/>
            </a:pPr>
            <a:r>
              <a:rPr lang="en-US" altLang="en-US" sz="2000" dirty="0">
                <a:latin typeface="Abadi" panose="020B0604020104020204" pitchFamily="34" charset="0"/>
              </a:rPr>
              <a:t>	</a:t>
            </a:r>
          </a:p>
          <a:p>
            <a:pPr marL="0" indent="0">
              <a:buNone/>
              <a:defRPr/>
            </a:pPr>
            <a:r>
              <a:rPr lang="en-US" altLang="en-US" sz="1800" dirty="0">
                <a:latin typeface="Abadi" panose="020B0604020104020204" pitchFamily="34" charset="0"/>
              </a:rPr>
              <a:t>-</a:t>
            </a:r>
            <a:r>
              <a:rPr lang="en-US" sz="2100" b="0" i="0" dirty="0">
                <a:effectLst/>
                <a:latin typeface="Abadi" panose="020B0604020104020204" pitchFamily="34" charset="0"/>
              </a:rPr>
              <a:t>Guide to Money Management and Student Loans</a:t>
            </a:r>
            <a:r>
              <a:rPr lang="en-US" altLang="en-US" sz="1800" i="1" dirty="0">
                <a:latin typeface="Abadi" panose="020B0604020104020204" pitchFamily="34" charset="0"/>
              </a:rPr>
              <a:t>- (</a:t>
            </a:r>
            <a:r>
              <a:rPr lang="en-US" altLang="en-US" sz="1400" i="1" dirty="0">
                <a:latin typeface="Abadi" panose="020B0604020104020204" pitchFamily="34" charset="0"/>
              </a:rPr>
              <a:t>Essential  Reading!</a:t>
            </a:r>
            <a:r>
              <a:rPr lang="en-US" altLang="en-US" sz="1800" i="1" dirty="0">
                <a:latin typeface="Abadi" panose="020B0604020104020204" pitchFamily="34" charset="0"/>
              </a:rPr>
              <a:t>)</a:t>
            </a:r>
          </a:p>
          <a:p>
            <a:pPr marL="0" indent="0">
              <a:buFontTx/>
              <a:buNone/>
              <a:defRPr/>
            </a:pPr>
            <a:r>
              <a:rPr lang="en-US" altLang="en-US" sz="1800" i="1" dirty="0">
                <a:latin typeface="Abadi" panose="020B0604020104020204" pitchFamily="34" charset="0"/>
              </a:rPr>
              <a:t>-</a:t>
            </a:r>
            <a:r>
              <a:rPr lang="en-US" altLang="en-US" sz="1800" dirty="0">
                <a:latin typeface="Abadi" panose="020B0604020104020204" pitchFamily="34" charset="0"/>
              </a:rPr>
              <a:t>AAMC MedLoans Organizer and Calculator</a:t>
            </a:r>
          </a:p>
          <a:p>
            <a:pPr marL="0" indent="0">
              <a:buFontTx/>
              <a:buNone/>
              <a:defRPr/>
            </a:pPr>
            <a:r>
              <a:rPr lang="en-US" altLang="en-US" sz="1800" dirty="0">
                <a:latin typeface="Abadi" panose="020B0604020104020204" pitchFamily="34" charset="0"/>
              </a:rPr>
              <a:t>-FIRST Financial Aid FACT Sheets</a:t>
            </a:r>
          </a:p>
          <a:p>
            <a:pPr marL="0" indent="0">
              <a:buFontTx/>
              <a:buNone/>
              <a:defRPr/>
            </a:pPr>
            <a:r>
              <a:rPr lang="en-US" altLang="en-US" sz="1800" dirty="0">
                <a:latin typeface="Abadi" panose="020B0604020104020204" pitchFamily="34" charset="0"/>
              </a:rPr>
              <a:t>-FIRST Videos &amp; Webinars</a:t>
            </a:r>
          </a:p>
          <a:p>
            <a:pPr marL="0" indent="0">
              <a:buFontTx/>
              <a:buNone/>
              <a:defRPr/>
            </a:pPr>
            <a:r>
              <a:rPr lang="en-US" altLang="en-US" sz="1800" dirty="0">
                <a:latin typeface="Abadi" panose="020B0604020104020204" pitchFamily="34" charset="0"/>
              </a:rPr>
              <a:t>-Budgeting Worksheets for Students &amp; Residents </a:t>
            </a:r>
          </a:p>
          <a:p>
            <a:pPr marL="0" indent="0">
              <a:buFontTx/>
              <a:buNone/>
              <a:defRPr/>
            </a:pPr>
            <a:endParaRPr lang="en-US" altLang="en-US" sz="1800" dirty="0">
              <a:latin typeface="Abadi" panose="020B0604020104020204" pitchFamily="34" charset="0"/>
            </a:endParaRPr>
          </a:p>
          <a:p>
            <a:pPr marL="0" indent="0">
              <a:buNone/>
            </a:pPr>
            <a:endParaRPr lang="en-US" dirty="0"/>
          </a:p>
        </p:txBody>
      </p:sp>
    </p:spTree>
    <p:extLst>
      <p:ext uri="{BB962C8B-B14F-4D97-AF65-F5344CB8AC3E}">
        <p14:creationId xmlns:p14="http://schemas.microsoft.com/office/powerpoint/2010/main" val="863663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289E7-963E-4C1A-9971-16B2E88E95CB}"/>
              </a:ext>
            </a:extLst>
          </p:cNvPr>
          <p:cNvSpPr>
            <a:spLocks noGrp="1"/>
          </p:cNvSpPr>
          <p:nvPr>
            <p:ph type="title"/>
          </p:nvPr>
        </p:nvSpPr>
        <p:spPr/>
        <p:txBody>
          <a:bodyPr/>
          <a:lstStyle/>
          <a:p>
            <a:r>
              <a:rPr lang="en-US" altLang="en-US" b="1" dirty="0">
                <a:solidFill>
                  <a:schemeClr val="tx1"/>
                </a:solidFill>
                <a:latin typeface="Abadi"/>
              </a:rPr>
              <a:t>AAMC Financial Wellness</a:t>
            </a:r>
            <a:br>
              <a:rPr lang="en-US" altLang="en-US" dirty="0">
                <a:solidFill>
                  <a:schemeClr val="tx1"/>
                </a:solidFill>
                <a:latin typeface="Abadi" panose="020B0604020104020204" pitchFamily="34" charset="0"/>
              </a:rPr>
            </a:br>
            <a:r>
              <a:rPr lang="en-US" altLang="en-US" sz="2000" u="sng" dirty="0">
                <a:solidFill>
                  <a:schemeClr val="tx1"/>
                </a:solidFill>
                <a:latin typeface="Abadi"/>
              </a:rPr>
              <a:t>aamc.org/</a:t>
            </a:r>
            <a:r>
              <a:rPr lang="en-US" altLang="en-US" sz="2000" u="sng" dirty="0" err="1">
                <a:solidFill>
                  <a:schemeClr val="tx1"/>
                </a:solidFill>
                <a:latin typeface="Abadi"/>
              </a:rPr>
              <a:t>financialwellness</a:t>
            </a:r>
            <a:endParaRPr lang="en-US" sz="2000" dirty="0">
              <a:solidFill>
                <a:schemeClr val="tx1"/>
              </a:solidFill>
              <a:latin typeface="Abadi"/>
            </a:endParaRPr>
          </a:p>
        </p:txBody>
      </p:sp>
      <p:sp>
        <p:nvSpPr>
          <p:cNvPr id="3" name="Content Placeholder 2">
            <a:extLst>
              <a:ext uri="{FF2B5EF4-FFF2-40B4-BE49-F238E27FC236}">
                <a16:creationId xmlns:a16="http://schemas.microsoft.com/office/drawing/2014/main" id="{D89A4C6F-6E34-4D9E-B8E2-7D4415EB8F58}"/>
              </a:ext>
            </a:extLst>
          </p:cNvPr>
          <p:cNvSpPr>
            <a:spLocks noGrp="1"/>
          </p:cNvSpPr>
          <p:nvPr>
            <p:ph idx="1"/>
          </p:nvPr>
        </p:nvSpPr>
        <p:spPr>
          <a:xfrm>
            <a:off x="1451579" y="2015732"/>
            <a:ext cx="9291215" cy="4037749"/>
          </a:xfrm>
        </p:spPr>
        <p:txBody>
          <a:bodyPr>
            <a:normAutofit/>
          </a:bodyPr>
          <a:lstStyle/>
          <a:p>
            <a:pPr>
              <a:buClr>
                <a:srgbClr val="C00000"/>
              </a:buClr>
              <a:buFont typeface="Wingdings" panose="05000000000000000000" pitchFamily="2" charset="2"/>
              <a:buChar char="v"/>
            </a:pPr>
            <a:r>
              <a:rPr lang="en-US" altLang="en-US" sz="2400" dirty="0">
                <a:latin typeface="Abadi" panose="020B0604020104020204" pitchFamily="34" charset="0"/>
              </a:rPr>
              <a:t>Online education platform</a:t>
            </a:r>
          </a:p>
          <a:p>
            <a:pPr>
              <a:buClr>
                <a:srgbClr val="C00000"/>
              </a:buClr>
              <a:buFont typeface="Wingdings" panose="05000000000000000000" pitchFamily="2" charset="2"/>
              <a:buChar char="v"/>
            </a:pPr>
            <a:r>
              <a:rPr lang="en-US" altLang="en-US" sz="2400" dirty="0">
                <a:latin typeface="Abadi" panose="020B0604020104020204" pitchFamily="34" charset="0"/>
              </a:rPr>
              <a:t>Interactive tools &amp; calculators</a:t>
            </a:r>
          </a:p>
          <a:p>
            <a:pPr>
              <a:buClr>
                <a:srgbClr val="C00000"/>
              </a:buClr>
              <a:buFont typeface="Wingdings" panose="05000000000000000000" pitchFamily="2" charset="2"/>
              <a:buChar char="v"/>
            </a:pPr>
            <a:r>
              <a:rPr lang="en-US" altLang="en-US" sz="2400" dirty="0">
                <a:latin typeface="Abadi" panose="020B0604020104020204" pitchFamily="34" charset="0"/>
              </a:rPr>
              <a:t>Content &amp; activity recommendations tailored to a user’s actions and interests</a:t>
            </a:r>
          </a:p>
          <a:p>
            <a:pPr>
              <a:buClr>
                <a:srgbClr val="C00000"/>
              </a:buClr>
              <a:buFont typeface="Wingdings" panose="05000000000000000000" pitchFamily="2" charset="2"/>
              <a:buChar char="v"/>
            </a:pPr>
            <a:r>
              <a:rPr lang="en-US" altLang="en-US" sz="2400" dirty="0">
                <a:latin typeface="Abadi" panose="020B0604020104020204" pitchFamily="34" charset="0"/>
              </a:rPr>
              <a:t>A Financial Wellness assessment for each user</a:t>
            </a:r>
          </a:p>
          <a:p>
            <a:pPr>
              <a:buClr>
                <a:srgbClr val="C00000"/>
              </a:buClr>
              <a:buFont typeface="Wingdings" panose="05000000000000000000" pitchFamily="2" charset="2"/>
              <a:buChar char="v"/>
            </a:pPr>
            <a:r>
              <a:rPr lang="en-US" altLang="en-US" sz="2400" dirty="0">
                <a:latin typeface="Abadi" panose="020B0604020104020204" pitchFamily="34" charset="0"/>
              </a:rPr>
              <a:t>Mobile/PC/table compatible-amc.org/</a:t>
            </a:r>
            <a:r>
              <a:rPr lang="en-US" altLang="en-US" sz="2400" dirty="0" err="1">
                <a:latin typeface="Abadi" panose="020B0604020104020204" pitchFamily="34" charset="0"/>
              </a:rPr>
              <a:t>financialwellness</a:t>
            </a:r>
            <a:endParaRPr lang="en-US" altLang="en-US" sz="2400" dirty="0">
              <a:latin typeface="Abadi" panose="020B0604020104020204" pitchFamily="34" charset="0"/>
            </a:endParaRPr>
          </a:p>
          <a:p>
            <a:endParaRPr lang="en-US" dirty="0"/>
          </a:p>
        </p:txBody>
      </p:sp>
    </p:spTree>
    <p:extLst>
      <p:ext uri="{BB962C8B-B14F-4D97-AF65-F5344CB8AC3E}">
        <p14:creationId xmlns:p14="http://schemas.microsoft.com/office/powerpoint/2010/main" val="241686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A32D-D5DB-467F-AD3F-F61406B103C2}"/>
              </a:ext>
            </a:extLst>
          </p:cNvPr>
          <p:cNvSpPr>
            <a:spLocks noGrp="1"/>
          </p:cNvSpPr>
          <p:nvPr>
            <p:ph type="title"/>
          </p:nvPr>
        </p:nvSpPr>
        <p:spPr>
          <a:xfrm>
            <a:off x="1451579" y="804519"/>
            <a:ext cx="9291215" cy="1049235"/>
          </a:xfrm>
        </p:spPr>
        <p:txBody>
          <a:bodyPr>
            <a:normAutofit/>
          </a:bodyPr>
          <a:lstStyle/>
          <a:p>
            <a:r>
              <a:rPr lang="en-US" altLang="en-US" sz="4000" b="1" dirty="0">
                <a:solidFill>
                  <a:schemeClr val="tx1"/>
                </a:solidFill>
                <a:latin typeface="Abadi" panose="020B0604020104020204" pitchFamily="34" charset="0"/>
              </a:rPr>
              <a:t>Credit 101</a:t>
            </a:r>
            <a:endParaRPr lang="en-US" sz="4000" b="1" dirty="0">
              <a:solidFill>
                <a:schemeClr val="tx1"/>
              </a:solidFill>
              <a:latin typeface="Abadi" panose="020B0604020104020204" pitchFamily="34" charset="0"/>
            </a:endParaRPr>
          </a:p>
        </p:txBody>
      </p:sp>
      <p:sp>
        <p:nvSpPr>
          <p:cNvPr id="3" name="Content Placeholder 2">
            <a:extLst>
              <a:ext uri="{FF2B5EF4-FFF2-40B4-BE49-F238E27FC236}">
                <a16:creationId xmlns:a16="http://schemas.microsoft.com/office/drawing/2014/main" id="{EEBB83FE-56D8-4115-BCFE-6F90AB0868DE}"/>
              </a:ext>
            </a:extLst>
          </p:cNvPr>
          <p:cNvSpPr>
            <a:spLocks noGrp="1"/>
          </p:cNvSpPr>
          <p:nvPr>
            <p:ph idx="1"/>
          </p:nvPr>
        </p:nvSpPr>
        <p:spPr>
          <a:xfrm>
            <a:off x="408791" y="1753496"/>
            <a:ext cx="5868045" cy="3712851"/>
          </a:xfrm>
        </p:spPr>
        <p:txBody>
          <a:bodyPr>
            <a:normAutofit/>
          </a:bodyPr>
          <a:lstStyle/>
          <a:p>
            <a:pPr marL="0" indent="0" algn="ctr">
              <a:lnSpc>
                <a:spcPct val="110000"/>
              </a:lnSpc>
              <a:buFontTx/>
              <a:buNone/>
              <a:defRPr/>
            </a:pPr>
            <a:r>
              <a:rPr lang="en-US" sz="1600" u="sng" dirty="0">
                <a:latin typeface="Abadi" panose="020B0604020104020204" pitchFamily="34" charset="0"/>
              </a:rPr>
              <a:t>www.annualcreditreport.com</a:t>
            </a:r>
            <a:r>
              <a:rPr lang="en-US" sz="1600" dirty="0">
                <a:latin typeface="Abadi" panose="020B0604020104020204" pitchFamily="34" charset="0"/>
              </a:rPr>
              <a:t> </a:t>
            </a:r>
          </a:p>
          <a:p>
            <a:pPr marL="0" indent="0" algn="ctr">
              <a:lnSpc>
                <a:spcPct val="110000"/>
              </a:lnSpc>
              <a:buFontTx/>
              <a:buNone/>
              <a:defRPr/>
            </a:pPr>
            <a:r>
              <a:rPr lang="en-US" sz="1600" dirty="0">
                <a:latin typeface="Abadi" panose="020B0604020104020204" pitchFamily="34" charset="0"/>
              </a:rPr>
              <a:t>(TransUnion, Experian &amp; Equifax)</a:t>
            </a:r>
          </a:p>
          <a:p>
            <a:pPr>
              <a:lnSpc>
                <a:spcPct val="110000"/>
              </a:lnSpc>
              <a:buClr>
                <a:srgbClr val="C00000"/>
              </a:buClr>
              <a:buFont typeface="Wingdings" panose="05000000000000000000" pitchFamily="2" charset="2"/>
              <a:buChar char="q"/>
              <a:defRPr/>
            </a:pPr>
            <a:r>
              <a:rPr lang="en-US" sz="1600" u="sng" dirty="0">
                <a:latin typeface="Abadi" panose="020B0604020104020204" pitchFamily="34" charset="0"/>
              </a:rPr>
              <a:t>Credit Report</a:t>
            </a:r>
            <a:r>
              <a:rPr lang="en-US" sz="1600" i="1" dirty="0">
                <a:latin typeface="Abadi" panose="020B0604020104020204" pitchFamily="34" charset="0"/>
              </a:rPr>
              <a:t>-provides a snapshot of a borrower’s creditworthiness and helps lenders calculate the amount of risk they will assume when providing a borrower access to borrowed funds. </a:t>
            </a:r>
          </a:p>
          <a:p>
            <a:pPr>
              <a:lnSpc>
                <a:spcPct val="110000"/>
              </a:lnSpc>
              <a:buClr>
                <a:srgbClr val="C00000"/>
              </a:buClr>
              <a:buFont typeface="Wingdings" panose="05000000000000000000" pitchFamily="2" charset="2"/>
              <a:buChar char="q"/>
              <a:defRPr/>
            </a:pPr>
            <a:endParaRPr lang="en-US" sz="1600" i="1" dirty="0">
              <a:latin typeface="Abadi" panose="020B0604020104020204" pitchFamily="34" charset="0"/>
            </a:endParaRPr>
          </a:p>
          <a:p>
            <a:pPr>
              <a:lnSpc>
                <a:spcPct val="110000"/>
              </a:lnSpc>
              <a:buClr>
                <a:srgbClr val="C00000"/>
              </a:buClr>
              <a:buFont typeface="Wingdings" panose="05000000000000000000" pitchFamily="2" charset="2"/>
              <a:buChar char="q"/>
              <a:defRPr/>
            </a:pPr>
            <a:r>
              <a:rPr lang="en-US" sz="1600" u="sng" dirty="0">
                <a:latin typeface="Abadi" panose="020B0604020104020204" pitchFamily="34" charset="0"/>
              </a:rPr>
              <a:t>Credit Score</a:t>
            </a:r>
            <a:r>
              <a:rPr lang="en-US" sz="1600" i="1" dirty="0">
                <a:latin typeface="Abadi" panose="020B0604020104020204" pitchFamily="34" charset="0"/>
              </a:rPr>
              <a:t>-is a numerical calculation that is based on your financial behavior as reported on your credit report  </a:t>
            </a:r>
            <a:r>
              <a:rPr lang="en-US" sz="1600" dirty="0">
                <a:latin typeface="Abadi" panose="020B0604020104020204" pitchFamily="34" charset="0"/>
              </a:rPr>
              <a:t>(Payment History, Amounts Owed, Length of Credit History, New Credit &amp; Types of Credit Used)</a:t>
            </a:r>
          </a:p>
          <a:p>
            <a:pPr marL="0" indent="0">
              <a:lnSpc>
                <a:spcPct val="110000"/>
              </a:lnSpc>
              <a:buNone/>
            </a:pPr>
            <a:endParaRPr lang="en-US" sz="1400" dirty="0"/>
          </a:p>
        </p:txBody>
      </p:sp>
      <p:grpSp>
        <p:nvGrpSpPr>
          <p:cNvPr id="18" name="Group 17">
            <a:extLst>
              <a:ext uri="{FF2B5EF4-FFF2-40B4-BE49-F238E27FC236}">
                <a16:creationId xmlns:a16="http://schemas.microsoft.com/office/drawing/2014/main" id="{EB2B86EE-3087-44CA-888F-D3C6A4E49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62294" y="2012810"/>
            <a:ext cx="3980500" cy="3459865"/>
            <a:chOff x="6762294" y="2012810"/>
            <a:chExt cx="3980500" cy="3459865"/>
          </a:xfrm>
        </p:grpSpPr>
        <p:sp>
          <p:nvSpPr>
            <p:cNvPr id="19" name="Rectangle 18">
              <a:extLst>
                <a:ext uri="{FF2B5EF4-FFF2-40B4-BE49-F238E27FC236}">
                  <a16:creationId xmlns:a16="http://schemas.microsoft.com/office/drawing/2014/main" id="{F5D81E4D-BCD9-4B2F-B4F6-1BB0ECC9E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62294" y="2012810"/>
              <a:ext cx="3980500" cy="345986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69C3F4-8AC3-4C5D-A2C7-2DB4AB3C2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2529" y="2182137"/>
              <a:ext cx="3656537" cy="3130008"/>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Diagram&#10;&#10;Description automatically generated">
            <a:extLst>
              <a:ext uri="{FF2B5EF4-FFF2-40B4-BE49-F238E27FC236}">
                <a16:creationId xmlns:a16="http://schemas.microsoft.com/office/drawing/2014/main" id="{DEA23825-2356-4388-8756-F45F0F042DA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827" r="6884" b="5"/>
          <a:stretch/>
        </p:blipFill>
        <p:spPr>
          <a:xfrm>
            <a:off x="7233418" y="2491733"/>
            <a:ext cx="3023917" cy="2537467"/>
          </a:xfrm>
          <a:prstGeom prst="rect">
            <a:avLst/>
          </a:prstGeom>
        </p:spPr>
      </p:pic>
      <p:sp>
        <p:nvSpPr>
          <p:cNvPr id="6" name="TextBox 5">
            <a:extLst>
              <a:ext uri="{FF2B5EF4-FFF2-40B4-BE49-F238E27FC236}">
                <a16:creationId xmlns:a16="http://schemas.microsoft.com/office/drawing/2014/main" id="{75DC6DCF-8A3A-42DE-88AD-E05C2D2514F7}"/>
              </a:ext>
            </a:extLst>
          </p:cNvPr>
          <p:cNvSpPr txBox="1"/>
          <p:nvPr/>
        </p:nvSpPr>
        <p:spPr>
          <a:xfrm>
            <a:off x="8123167" y="5462475"/>
            <a:ext cx="261962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blog.joemanna.com/hack-better-credit-scores/">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109133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B62F-CED9-4CFF-8851-9E050AC03ED2}"/>
              </a:ext>
            </a:extLst>
          </p:cNvPr>
          <p:cNvSpPr>
            <a:spLocks noGrp="1"/>
          </p:cNvSpPr>
          <p:nvPr>
            <p:ph type="title"/>
          </p:nvPr>
        </p:nvSpPr>
        <p:spPr>
          <a:xfrm>
            <a:off x="1101956" y="192558"/>
            <a:ext cx="9291215" cy="1049235"/>
          </a:xfrm>
        </p:spPr>
        <p:txBody>
          <a:bodyPr/>
          <a:lstStyle/>
          <a:p>
            <a:r>
              <a:rPr lang="en-US" b="1" dirty="0">
                <a:solidFill>
                  <a:schemeClr val="tx1"/>
                </a:solidFill>
                <a:latin typeface="Abadi" panose="020B0604020104020204" pitchFamily="34" charset="0"/>
              </a:rPr>
              <a:t>SOM Financial Aid Office</a:t>
            </a:r>
            <a:br>
              <a:rPr lang="en-US" b="1" dirty="0">
                <a:solidFill>
                  <a:schemeClr val="tx1"/>
                </a:solidFill>
                <a:latin typeface="Abadi" panose="020B0604020104020204" pitchFamily="34" charset="0"/>
              </a:rPr>
            </a:br>
            <a:r>
              <a:rPr lang="en-US" b="1" dirty="0">
                <a:solidFill>
                  <a:schemeClr val="tx1"/>
                </a:solidFill>
                <a:latin typeface="Abadi" panose="020B0604020104020204" pitchFamily="34" charset="0"/>
              </a:rPr>
              <a:t>Services Provided:</a:t>
            </a:r>
          </a:p>
        </p:txBody>
      </p:sp>
      <p:sp>
        <p:nvSpPr>
          <p:cNvPr id="4" name="Content Placeholder 2">
            <a:extLst>
              <a:ext uri="{FF2B5EF4-FFF2-40B4-BE49-F238E27FC236}">
                <a16:creationId xmlns:a16="http://schemas.microsoft.com/office/drawing/2014/main" id="{779D08F3-9DB4-4A61-8CCD-8FC268AE413C}"/>
              </a:ext>
            </a:extLst>
          </p:cNvPr>
          <p:cNvSpPr txBox="1">
            <a:spLocks/>
          </p:cNvSpPr>
          <p:nvPr/>
        </p:nvSpPr>
        <p:spPr bwMode="white">
          <a:xfrm>
            <a:off x="1101957" y="1241793"/>
            <a:ext cx="10092516" cy="4899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Financial Aid Awarding, Loan Counseling &amp; Problem Solving</a:t>
            </a:r>
            <a:endParaRPr lang="en-US" sz="1800" b="0" i="0"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SOM Financial Aid Website: </a:t>
            </a:r>
            <a:r>
              <a:rPr kumimoji="1" lang="en-US" sz="1800" b="0" i="0" strike="noStrike" kern="0" cap="none" spc="0" normalizeH="0" baseline="0" noProof="0" dirty="0">
                <a:ln>
                  <a:noFill/>
                </a:ln>
                <a:effectLst/>
                <a:uLnTx/>
                <a:uFillTx/>
                <a:latin typeface="Abadi"/>
                <a:hlinkClick r:id="rId2">
                  <a:extLst>
                    <a:ext uri="{A12FA001-AC4F-418D-AE19-62706E023703}">
                      <ahyp:hlinkClr xmlns:ahyp="http://schemas.microsoft.com/office/drawing/2018/hyperlinkcolor" val="tx"/>
                    </a:ext>
                  </a:extLst>
                </a:hlinkClick>
              </a:rPr>
              <a:t>www.Louisville.edu/medicine/financialaid</a:t>
            </a:r>
            <a:r>
              <a:rPr lang="en-US" sz="1800" kern="0" dirty="0">
                <a:latin typeface="Abadi"/>
              </a:rPr>
              <a:t> </a:t>
            </a:r>
            <a:r>
              <a:rPr lang="en-US" sz="1800" u="sng" kern="0" dirty="0">
                <a:latin typeface="Abadi"/>
              </a:rPr>
              <a:t> </a:t>
            </a:r>
            <a:endParaRPr lang="en-US" sz="1800" b="0" i="0" u="sng" strike="noStrike" kern="0" cap="none" spc="0" normalizeH="0" baseline="0" noProof="0" dirty="0">
              <a:ln>
                <a:noFill/>
              </a:ln>
              <a:effectLst/>
              <a:uLnTx/>
              <a:uFillTx/>
              <a:latin typeface="Abadi" panose="020B0604020104020204" pitchFamily="34" charset="0"/>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Financial Literacy Programing and Information</a:t>
            </a:r>
            <a:endParaRPr lang="en-US" sz="1800" b="0" i="0"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u="none" strike="noStrike" kern="0" cap="none" spc="0" normalizeH="0" baseline="0" noProof="0" dirty="0">
                <a:ln>
                  <a:noFill/>
                </a:ln>
                <a:effectLst/>
                <a:uLnTx/>
                <a:uFillTx/>
                <a:latin typeface="Abadi"/>
              </a:rPr>
              <a:t>	</a:t>
            </a:r>
            <a:r>
              <a:rPr kumimoji="1" lang="en-US" sz="1800" b="1" i="0" u="none" strike="noStrike" kern="0" cap="none" spc="0" normalizeH="0" baseline="0" noProof="0" dirty="0">
                <a:ln>
                  <a:noFill/>
                </a:ln>
                <a:effectLst/>
                <a:uLnTx/>
                <a:uFillTx/>
                <a:latin typeface="Abadi"/>
              </a:rPr>
              <a:t>“</a:t>
            </a:r>
            <a:r>
              <a:rPr kumimoji="1" lang="en-US" sz="1800" b="1" i="1" u="none" strike="noStrike" kern="0" cap="none" spc="0" normalizeH="0" baseline="0" noProof="0" dirty="0">
                <a:ln>
                  <a:noFill/>
                </a:ln>
                <a:effectLst/>
                <a:uLnTx/>
                <a:uFillTx/>
                <a:latin typeface="Abadi"/>
              </a:rPr>
              <a:t>The Price is Right</a:t>
            </a:r>
            <a:r>
              <a:rPr kumimoji="1" lang="en-US" sz="1800" b="1" i="0" u="none" strike="noStrike" kern="0" cap="none" spc="0" normalizeH="0" baseline="0" noProof="0" dirty="0">
                <a:ln>
                  <a:noFill/>
                </a:ln>
                <a:effectLst/>
                <a:uLnTx/>
                <a:uFillTx/>
                <a:latin typeface="Abadi"/>
              </a:rPr>
              <a:t>” </a:t>
            </a:r>
            <a:r>
              <a:rPr kumimoji="1" lang="en-US" sz="1800" b="0" i="0" u="none" strike="noStrike" kern="0" cap="none" spc="0" normalizeH="0" baseline="0" noProof="0" dirty="0">
                <a:ln>
                  <a:noFill/>
                </a:ln>
                <a:effectLst/>
                <a:uLnTx/>
                <a:uFillTx/>
                <a:latin typeface="Abadi"/>
              </a:rPr>
              <a:t>- Setting Goals &amp; Budgeting - M1</a:t>
            </a:r>
            <a:endParaRPr lang="en-US" sz="1800" b="0" i="0" u="none"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u="none" strike="noStrike" kern="0" cap="none" spc="0" normalizeH="0" baseline="0" noProof="0" dirty="0">
                <a:ln>
                  <a:noFill/>
                </a:ln>
                <a:effectLst/>
                <a:uLnTx/>
                <a:uFillTx/>
                <a:latin typeface="Abadi"/>
              </a:rPr>
              <a:t>	</a:t>
            </a:r>
            <a:r>
              <a:rPr kumimoji="1" lang="en-US" sz="1800" b="1" i="0" u="none" strike="noStrike" kern="0" cap="none" spc="0" normalizeH="0" baseline="0" noProof="0" dirty="0">
                <a:ln>
                  <a:noFill/>
                </a:ln>
                <a:effectLst/>
                <a:uLnTx/>
                <a:uFillTx/>
                <a:latin typeface="Abadi"/>
              </a:rPr>
              <a:t>“</a:t>
            </a:r>
            <a:r>
              <a:rPr kumimoji="1" lang="en-US" sz="1800" b="1" i="1" u="none" strike="noStrike" kern="0" cap="none" spc="0" normalizeH="0" baseline="0" noProof="0" dirty="0">
                <a:ln>
                  <a:noFill/>
                </a:ln>
                <a:effectLst/>
                <a:uLnTx/>
                <a:uFillTx/>
                <a:latin typeface="Abadi"/>
              </a:rPr>
              <a:t>So, you want to be a Millionaire</a:t>
            </a:r>
            <a:r>
              <a:rPr kumimoji="1" lang="en-US" sz="1800" b="1" i="0" u="none" strike="noStrike" kern="0" cap="none" spc="0" normalizeH="0" baseline="0" noProof="0" dirty="0">
                <a:ln>
                  <a:noFill/>
                </a:ln>
                <a:effectLst/>
                <a:uLnTx/>
                <a:uFillTx/>
                <a:latin typeface="Abadi"/>
              </a:rPr>
              <a:t>?” </a:t>
            </a:r>
            <a:r>
              <a:rPr kumimoji="1" lang="en-US" sz="1800" b="0" i="0" u="none" strike="noStrike" kern="0" cap="none" spc="0" normalizeH="0" baseline="0" noProof="0" dirty="0">
                <a:ln>
                  <a:noFill/>
                </a:ln>
                <a:effectLst/>
                <a:uLnTx/>
                <a:uFillTx/>
                <a:latin typeface="Abadi"/>
              </a:rPr>
              <a:t>- Credit Basics - M2</a:t>
            </a:r>
            <a:endParaRPr lang="en-US" sz="1800" b="0" i="0" u="none"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u="none" strike="noStrike" kern="0" cap="none" spc="0" normalizeH="0" baseline="0" noProof="0" dirty="0">
                <a:ln>
                  <a:noFill/>
                </a:ln>
                <a:effectLst/>
                <a:uLnTx/>
                <a:uFillTx/>
                <a:latin typeface="Abadi"/>
              </a:rPr>
              <a:t>	</a:t>
            </a:r>
            <a:r>
              <a:rPr kumimoji="1" lang="en-US" sz="1800" b="1" i="0" u="none" strike="noStrike" kern="0" cap="none" spc="0" normalizeH="0" baseline="0" noProof="0" dirty="0">
                <a:ln>
                  <a:noFill/>
                </a:ln>
                <a:effectLst/>
                <a:uLnTx/>
                <a:uFillTx/>
                <a:latin typeface="Abadi"/>
              </a:rPr>
              <a:t>“</a:t>
            </a:r>
            <a:r>
              <a:rPr kumimoji="1" lang="en-US" sz="1800" b="1" i="1" u="none" strike="noStrike" kern="0" cap="none" spc="0" normalizeH="0" baseline="0" noProof="0" dirty="0">
                <a:ln>
                  <a:noFill/>
                </a:ln>
                <a:effectLst/>
                <a:uLnTx/>
                <a:uFillTx/>
                <a:latin typeface="Abadi"/>
              </a:rPr>
              <a:t>Financing a House</a:t>
            </a:r>
            <a:r>
              <a:rPr kumimoji="1" lang="en-US" sz="1800" b="1" i="0" u="none" strike="noStrike" kern="0" cap="none" spc="0" normalizeH="0" baseline="0" noProof="0" dirty="0">
                <a:ln>
                  <a:noFill/>
                </a:ln>
                <a:effectLst/>
                <a:uLnTx/>
                <a:uFillTx/>
                <a:latin typeface="Abadi"/>
              </a:rPr>
              <a:t>” </a:t>
            </a:r>
            <a:r>
              <a:rPr kumimoji="1" lang="en-US" sz="1800" b="0" i="0" u="none" strike="noStrike" kern="0" cap="none" spc="0" normalizeH="0" baseline="0" noProof="0" dirty="0">
                <a:ln>
                  <a:noFill/>
                </a:ln>
                <a:effectLst/>
                <a:uLnTx/>
                <a:uFillTx/>
                <a:latin typeface="Abadi"/>
              </a:rPr>
              <a:t>Webinars - M3 &amp; M4</a:t>
            </a:r>
            <a:endParaRPr lang="en-US" sz="1800" b="0" i="0" u="none"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u="none" strike="noStrike" kern="0" cap="none" spc="0" normalizeH="0" baseline="0" noProof="0" dirty="0">
                <a:ln>
                  <a:noFill/>
                </a:ln>
                <a:effectLst/>
                <a:uLnTx/>
                <a:uFillTx/>
                <a:latin typeface="Abadi"/>
              </a:rPr>
              <a:t>	</a:t>
            </a:r>
            <a:r>
              <a:rPr kumimoji="1" lang="en-US" sz="1800" b="1" i="0" u="none" strike="noStrike" kern="0" cap="none" spc="0" normalizeH="0" baseline="0" noProof="0" dirty="0">
                <a:ln>
                  <a:noFill/>
                </a:ln>
                <a:effectLst/>
                <a:uLnTx/>
                <a:uFillTx/>
                <a:latin typeface="Abadi"/>
              </a:rPr>
              <a:t>“AAMC FIRST” Webinars </a:t>
            </a:r>
            <a:r>
              <a:rPr kumimoji="1" lang="en-US" sz="1800" b="0" i="0" u="none" strike="noStrike" kern="0" cap="none" spc="0" normalizeH="0" baseline="0" noProof="0" dirty="0">
                <a:ln>
                  <a:noFill/>
                </a:ln>
                <a:effectLst/>
                <a:uLnTx/>
                <a:uFillTx/>
                <a:latin typeface="Abadi"/>
              </a:rPr>
              <a:t>(wide range of topics) for all classes</a:t>
            </a:r>
            <a:r>
              <a:rPr lang="en-US" sz="1800" kern="0" dirty="0">
                <a:latin typeface="Abadi"/>
              </a:rPr>
              <a:t> </a:t>
            </a:r>
            <a:endParaRPr lang="en-US" sz="1800" b="0" i="0" u="none" strike="noStrike" kern="0" cap="none" spc="0" normalizeH="0" baseline="0" noProof="0" dirty="0">
              <a:ln>
                <a:noFill/>
              </a:ln>
              <a:effectLst/>
              <a:uLnTx/>
              <a:uFillTx/>
              <a:latin typeface="Abadi" panose="020B0604020104020204" pitchFamily="34" charset="0"/>
            </a:endParaRPr>
          </a:p>
          <a:p>
            <a:pPr defTabSz="914400">
              <a:buClr>
                <a:srgbClr val="C00000"/>
              </a:buClr>
              <a:buFont typeface="Wingdings" panose="05000000000000000000" pitchFamily="2" charset="2"/>
              <a:buChar char="v"/>
              <a:defRPr/>
            </a:pPr>
            <a:r>
              <a:rPr kumimoji="1" lang="en-US" sz="1800" b="0" i="0" u="none" strike="noStrike" kern="0" cap="none" spc="0" normalizeH="0" baseline="0" noProof="0" dirty="0">
                <a:ln>
                  <a:noFill/>
                </a:ln>
                <a:effectLst/>
                <a:uLnTx/>
                <a:uFillTx/>
                <a:latin typeface="Abadi"/>
              </a:rPr>
              <a:t>	</a:t>
            </a:r>
            <a:r>
              <a:rPr kumimoji="1" lang="en-US" sz="1800" b="1" i="0" u="none" strike="noStrike" kern="0" cap="none" spc="0" normalizeH="0" baseline="0" noProof="0" dirty="0">
                <a:ln>
                  <a:noFill/>
                </a:ln>
                <a:effectLst/>
                <a:uLnTx/>
                <a:uFillTx/>
                <a:latin typeface="Abadi"/>
              </a:rPr>
              <a:t> Loan Entrance &amp; Exit Counseling </a:t>
            </a:r>
            <a:r>
              <a:rPr kumimoji="1" lang="en-US" sz="1800" b="0" i="0" u="none" strike="noStrike" kern="0" cap="none" spc="0" normalizeH="0" baseline="0" noProof="0" dirty="0">
                <a:ln>
                  <a:noFill/>
                </a:ln>
                <a:effectLst/>
                <a:uLnTx/>
                <a:uFillTx/>
                <a:latin typeface="Abadi"/>
              </a:rPr>
              <a:t>- Individual/Group Sessions</a:t>
            </a:r>
            <a:r>
              <a:rPr lang="en-US" sz="1800" kern="0" dirty="0">
                <a:latin typeface="Abadi"/>
              </a:rPr>
              <a:t> </a:t>
            </a:r>
            <a:endParaRPr lang="en-US" sz="1800" b="0" i="0" u="none" strike="noStrike" kern="0" cap="none" spc="0" normalizeH="0" baseline="0" noProof="0" dirty="0">
              <a:ln>
                <a:noFill/>
              </a:ln>
              <a:effectLst/>
              <a:uLnTx/>
              <a:uFillTx/>
              <a:latin typeface="Abadi" panose="020B0604020104020204" pitchFamily="34" charset="0"/>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Fiscal &amp; Posting Responsibility for SOM Scholarship Accounts</a:t>
            </a:r>
            <a:endParaRPr lang="en-US" sz="1800" b="0" i="0"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Credit Counseling Assistance and Referral, as needed</a:t>
            </a:r>
            <a:r>
              <a:rPr lang="en-US" sz="1800" kern="0" dirty="0">
                <a:latin typeface="Abadi"/>
              </a:rPr>
              <a:t> </a:t>
            </a:r>
            <a:endParaRPr lang="en-US" sz="1800" b="0" i="1" strike="noStrike" kern="0" cap="none" spc="0" normalizeH="0" baseline="0" noProof="0" dirty="0">
              <a:ln>
                <a:noFill/>
              </a:ln>
              <a:effectLst/>
              <a:uLnTx/>
              <a:uFillTx/>
              <a:latin typeface="Abadi" panose="020B0604020104020204" pitchFamily="34" charset="0"/>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Budgeting and Loan Borrowing Planning, as needed</a:t>
            </a:r>
            <a:endParaRPr lang="en-US" sz="1800" b="0" i="0"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LCME &amp; Federal Financial Aid Reporting</a:t>
            </a:r>
            <a:endParaRPr lang="en-US" sz="1800" b="0" i="0" strike="noStrike" kern="0" cap="none" spc="0" normalizeH="0" baseline="0" noProof="0" dirty="0">
              <a:ln>
                <a:noFill/>
              </a:ln>
              <a:effectLst/>
              <a:uLnTx/>
              <a:uFillTx/>
              <a:latin typeface="Abadi"/>
            </a:endParaRPr>
          </a:p>
          <a:p>
            <a:pPr defTabSz="914400">
              <a:buClr>
                <a:srgbClr val="C00000"/>
              </a:buClr>
              <a:buFont typeface="Wingdings" panose="05000000000000000000" pitchFamily="2" charset="2"/>
              <a:buChar char="v"/>
              <a:defRPr/>
            </a:pPr>
            <a:r>
              <a:rPr kumimoji="1" lang="en-US" sz="1800" b="0" i="0" strike="noStrike" kern="0" cap="none" spc="0" normalizeH="0" baseline="0" noProof="0" dirty="0">
                <a:ln>
                  <a:noFill/>
                </a:ln>
                <a:effectLst/>
                <a:uLnTx/>
                <a:uFillTx/>
                <a:latin typeface="Abadi"/>
              </a:rPr>
              <a:t>Catch All - </a:t>
            </a:r>
            <a:r>
              <a:rPr kumimoji="1" lang="en-US" sz="1800" b="0" i="0" u="none" strike="noStrike" kern="0" cap="none" spc="0" normalizeH="0" baseline="0" noProof="0" dirty="0">
                <a:ln>
                  <a:noFill/>
                </a:ln>
                <a:effectLst/>
                <a:uLnTx/>
                <a:uFillTx/>
                <a:latin typeface="Abadi"/>
              </a:rPr>
              <a:t>If you </a:t>
            </a:r>
            <a:r>
              <a:rPr lang="en-US" sz="1800" kern="0" dirty="0">
                <a:latin typeface="Abadi"/>
              </a:rPr>
              <a:t>are not sure who to</a:t>
            </a:r>
            <a:r>
              <a:rPr kumimoji="1" lang="en-US" sz="1800" b="0" i="0" u="none" strike="noStrike" kern="0" cap="none" spc="0" normalizeH="0" baseline="0" noProof="0" dirty="0">
                <a:ln>
                  <a:noFill/>
                </a:ln>
                <a:effectLst/>
                <a:uLnTx/>
                <a:uFillTx/>
                <a:latin typeface="Abadi"/>
              </a:rPr>
              <a:t>, ask </a:t>
            </a:r>
            <a:r>
              <a:rPr lang="en-US" sz="1800" kern="0" dirty="0">
                <a:latin typeface="Abadi"/>
              </a:rPr>
              <a:t>us </a:t>
            </a:r>
            <a:r>
              <a:rPr kumimoji="1" lang="en-US" sz="1800" b="0" i="0" u="none" strike="noStrike" kern="0" cap="none" spc="0" normalizeH="0" baseline="0" noProof="0" dirty="0">
                <a:ln>
                  <a:noFill/>
                </a:ln>
                <a:effectLst/>
                <a:uLnTx/>
                <a:uFillTx/>
                <a:latin typeface="Abadi"/>
              </a:rPr>
              <a:t>and we will get you to the correct office or find the answer</a:t>
            </a:r>
            <a:r>
              <a:rPr lang="en-US" sz="1800" kern="0" dirty="0">
                <a:latin typeface="Abadi"/>
              </a:rPr>
              <a:t> for you! </a:t>
            </a:r>
            <a:endParaRPr lang="en-US" sz="1800" b="0" i="0" u="none" strike="noStrike" kern="0" cap="none" spc="0" normalizeH="0" baseline="0" noProof="0" dirty="0">
              <a:ln>
                <a:noFill/>
              </a:ln>
              <a:effectLst/>
              <a:uLnTx/>
              <a:uFillTx/>
              <a:latin typeface="Abadi" panose="020B0604020104020204" pitchFamily="34" charset="0"/>
            </a:endParaRPr>
          </a:p>
        </p:txBody>
      </p:sp>
    </p:spTree>
    <p:extLst>
      <p:ext uri="{BB962C8B-B14F-4D97-AF65-F5344CB8AC3E}">
        <p14:creationId xmlns:p14="http://schemas.microsoft.com/office/powerpoint/2010/main" val="3649697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AEE98-012F-4F4E-955F-8BD6346C02F0}"/>
              </a:ext>
            </a:extLst>
          </p:cNvPr>
          <p:cNvSpPr>
            <a:spLocks noGrp="1"/>
          </p:cNvSpPr>
          <p:nvPr>
            <p:ph type="title"/>
          </p:nvPr>
        </p:nvSpPr>
        <p:spPr>
          <a:xfrm>
            <a:off x="1451579" y="804519"/>
            <a:ext cx="9291215" cy="1049235"/>
          </a:xfrm>
        </p:spPr>
        <p:txBody>
          <a:bodyPr>
            <a:normAutofit/>
          </a:bodyPr>
          <a:lstStyle/>
          <a:p>
            <a:r>
              <a:rPr lang="en-US" b="1" dirty="0">
                <a:solidFill>
                  <a:schemeClr val="tx1"/>
                </a:solidFill>
                <a:latin typeface="Abadi"/>
              </a:rPr>
              <a:t>Benefits of Good credit...</a:t>
            </a:r>
            <a:endParaRPr lang="en-US" b="1" dirty="0">
              <a:solidFill>
                <a:schemeClr val="tx1"/>
              </a:solidFill>
              <a:latin typeface="Abadi" panose="020B0604020104020204" pitchFamily="34" charset="0"/>
            </a:endParaRPr>
          </a:p>
        </p:txBody>
      </p:sp>
      <p:sp>
        <p:nvSpPr>
          <p:cNvPr id="3" name="Content Placeholder 2">
            <a:extLst>
              <a:ext uri="{FF2B5EF4-FFF2-40B4-BE49-F238E27FC236}">
                <a16:creationId xmlns:a16="http://schemas.microsoft.com/office/drawing/2014/main" id="{6777E6AD-FF36-4F7B-A288-37AA02451E22}"/>
              </a:ext>
            </a:extLst>
          </p:cNvPr>
          <p:cNvSpPr>
            <a:spLocks noGrp="1"/>
          </p:cNvSpPr>
          <p:nvPr>
            <p:ph idx="1"/>
          </p:nvPr>
        </p:nvSpPr>
        <p:spPr>
          <a:xfrm>
            <a:off x="1451578" y="2015734"/>
            <a:ext cx="3853649" cy="3450613"/>
          </a:xfrm>
        </p:spPr>
        <p:txBody>
          <a:bodyPr>
            <a:normAutofit/>
          </a:bodyPr>
          <a:lstStyle/>
          <a:p>
            <a:pPr>
              <a:lnSpc>
                <a:spcPct val="110000"/>
              </a:lnSpc>
              <a:spcBef>
                <a:spcPct val="20000"/>
              </a:spcBef>
              <a:spcAft>
                <a:spcPct val="0"/>
              </a:spcAft>
              <a:buClr>
                <a:srgbClr val="C00000"/>
              </a:buClr>
              <a:buSzTx/>
              <a:buFont typeface="Wingdings" panose="05000000000000000000" pitchFamily="2" charset="2"/>
              <a:buChar char="ü"/>
              <a:defRPr/>
            </a:pPr>
            <a:r>
              <a:rPr kumimoji="1" lang="en-US" sz="1700" kern="0" dirty="0">
                <a:latin typeface="Abadi"/>
              </a:rPr>
              <a:t>Better Loan Offers</a:t>
            </a:r>
            <a:endParaRPr lang="en-US" dirty="0"/>
          </a:p>
          <a:p>
            <a:pPr marR="0" lvl="0" defTabSz="914400" rtl="0" eaLnBrk="0" fontAlgn="base" latinLnBrk="0" hangingPunct="0">
              <a:lnSpc>
                <a:spcPct val="110000"/>
              </a:lnSpc>
              <a:spcBef>
                <a:spcPct val="20000"/>
              </a:spcBef>
              <a:spcAft>
                <a:spcPct val="0"/>
              </a:spcAft>
              <a:buClr>
                <a:srgbClr val="C00000"/>
              </a:buClr>
              <a:buSzTx/>
              <a:buFont typeface="Wingdings" panose="05000000000000000000" pitchFamily="2" charset="2"/>
              <a:buChar char="ü"/>
              <a:tabLst/>
              <a:defRPr/>
            </a:pPr>
            <a:r>
              <a:rPr kumimoji="1" lang="en-US" sz="1700" b="0" i="0" u="none" strike="noStrike" kern="0" cap="none" spc="0" normalizeH="0" baseline="0" noProof="0" dirty="0">
                <a:ln>
                  <a:noFill/>
                </a:ln>
                <a:effectLst/>
                <a:uLnTx/>
                <a:uFillTx/>
                <a:latin typeface="Abadi" panose="020B0604020104020204" pitchFamily="34" charset="0"/>
              </a:rPr>
              <a:t>Lower Interest Rates</a:t>
            </a:r>
          </a:p>
          <a:p>
            <a:pPr marR="0" lvl="0" defTabSz="914400" rtl="0" eaLnBrk="0" fontAlgn="base" latinLnBrk="0" hangingPunct="0">
              <a:lnSpc>
                <a:spcPct val="110000"/>
              </a:lnSpc>
              <a:spcBef>
                <a:spcPct val="20000"/>
              </a:spcBef>
              <a:spcAft>
                <a:spcPct val="0"/>
              </a:spcAft>
              <a:buClr>
                <a:srgbClr val="C00000"/>
              </a:buClr>
              <a:buSzTx/>
              <a:buFont typeface="Wingdings" panose="05000000000000000000" pitchFamily="2" charset="2"/>
              <a:buChar char="ü"/>
              <a:tabLst/>
              <a:defRPr/>
            </a:pPr>
            <a:r>
              <a:rPr kumimoji="1" lang="en-US" sz="1700" b="0" i="0" u="none" strike="noStrike" kern="0" cap="none" spc="0" normalizeH="0" baseline="0" noProof="0" dirty="0">
                <a:ln>
                  <a:noFill/>
                </a:ln>
                <a:effectLst/>
                <a:uLnTx/>
                <a:uFillTx/>
                <a:latin typeface="Abadi" panose="020B0604020104020204" pitchFamily="34" charset="0"/>
              </a:rPr>
              <a:t>Faster Credit Approvals</a:t>
            </a:r>
          </a:p>
          <a:p>
            <a:pPr marR="0" lvl="0" defTabSz="914400" rtl="0" eaLnBrk="0" fontAlgn="base" latinLnBrk="0" hangingPunct="0">
              <a:lnSpc>
                <a:spcPct val="110000"/>
              </a:lnSpc>
              <a:spcBef>
                <a:spcPct val="20000"/>
              </a:spcBef>
              <a:spcAft>
                <a:spcPct val="0"/>
              </a:spcAft>
              <a:buClr>
                <a:srgbClr val="C00000"/>
              </a:buClr>
              <a:buSzTx/>
              <a:buFont typeface="Wingdings" panose="05000000000000000000" pitchFamily="2" charset="2"/>
              <a:buChar char="ü"/>
              <a:tabLst/>
              <a:defRPr/>
            </a:pPr>
            <a:r>
              <a:rPr kumimoji="1" lang="en-US" sz="1700" b="0" i="0" u="none" strike="noStrike" kern="0" cap="none" spc="0" normalizeH="0" baseline="0" noProof="0" dirty="0">
                <a:ln>
                  <a:noFill/>
                </a:ln>
                <a:effectLst/>
                <a:uLnTx/>
                <a:uFillTx/>
                <a:latin typeface="Abadi" panose="020B0604020104020204" pitchFamily="34" charset="0"/>
              </a:rPr>
              <a:t>Increased Leasing &amp; Rental Options</a:t>
            </a:r>
          </a:p>
          <a:p>
            <a:pPr marR="0" lvl="0" defTabSz="914400" rtl="0" eaLnBrk="0" fontAlgn="base" latinLnBrk="0" hangingPunct="0">
              <a:lnSpc>
                <a:spcPct val="110000"/>
              </a:lnSpc>
              <a:spcBef>
                <a:spcPct val="20000"/>
              </a:spcBef>
              <a:spcAft>
                <a:spcPct val="0"/>
              </a:spcAft>
              <a:buClr>
                <a:srgbClr val="C00000"/>
              </a:buClr>
              <a:buSzTx/>
              <a:buFont typeface="Wingdings" panose="05000000000000000000" pitchFamily="2" charset="2"/>
              <a:buChar char="ü"/>
              <a:tabLst/>
              <a:defRPr/>
            </a:pPr>
            <a:r>
              <a:rPr kumimoji="1" lang="en-US" sz="1700" b="0" i="0" u="none" strike="noStrike" kern="0" cap="none" spc="0" normalizeH="0" baseline="0" noProof="0" dirty="0">
                <a:ln>
                  <a:noFill/>
                </a:ln>
                <a:effectLst/>
                <a:uLnTx/>
                <a:uFillTx/>
                <a:latin typeface="Abadi" panose="020B0604020104020204" pitchFamily="34" charset="0"/>
              </a:rPr>
              <a:t>Reduced Security Deposits</a:t>
            </a:r>
          </a:p>
          <a:p>
            <a:pPr marR="0" lvl="0" defTabSz="914400" rtl="0" eaLnBrk="0" fontAlgn="base" latinLnBrk="0" hangingPunct="0">
              <a:lnSpc>
                <a:spcPct val="110000"/>
              </a:lnSpc>
              <a:spcBef>
                <a:spcPct val="20000"/>
              </a:spcBef>
              <a:spcAft>
                <a:spcPct val="0"/>
              </a:spcAft>
              <a:buClr>
                <a:srgbClr val="C00000"/>
              </a:buClr>
              <a:buSzTx/>
              <a:buFont typeface="Wingdings" panose="05000000000000000000" pitchFamily="2" charset="2"/>
              <a:buChar char="ü"/>
              <a:tabLst/>
              <a:defRPr/>
            </a:pPr>
            <a:r>
              <a:rPr kumimoji="1" lang="en-US" sz="1700" b="0" i="0" u="none" strike="noStrike" kern="0" cap="none" spc="0" normalizeH="0" baseline="0" noProof="0" dirty="0">
                <a:ln>
                  <a:noFill/>
                </a:ln>
                <a:effectLst/>
                <a:uLnTx/>
                <a:uFillTx/>
                <a:latin typeface="Abadi" panose="020B0604020104020204" pitchFamily="34" charset="0"/>
              </a:rPr>
              <a:t>Reduced Premiums for Auto/Home/Renter’s Insurance</a:t>
            </a:r>
          </a:p>
          <a:p>
            <a:pPr marL="0" marR="0" lvl="0" indent="0" defTabSz="914400" rtl="0" eaLnBrk="0" fontAlgn="base" latinLnBrk="0" hangingPunct="0">
              <a:lnSpc>
                <a:spcPct val="110000"/>
              </a:lnSpc>
              <a:spcBef>
                <a:spcPct val="20000"/>
              </a:spcBef>
              <a:spcAft>
                <a:spcPct val="0"/>
              </a:spcAft>
              <a:buClr>
                <a:srgbClr val="C00000"/>
              </a:buClr>
              <a:buSzTx/>
              <a:buNone/>
              <a:tabLst/>
              <a:defRPr/>
            </a:pPr>
            <a:r>
              <a:rPr kumimoji="1" lang="en-US" sz="1700" b="0" i="0" u="none" strike="noStrike" kern="0" cap="none" spc="0" normalizeH="0" baseline="0" noProof="0" dirty="0">
                <a:ln>
                  <a:noFill/>
                </a:ln>
                <a:effectLst/>
                <a:uLnTx/>
                <a:uFillTx/>
                <a:latin typeface="Abadi" panose="020B0604020104020204" pitchFamily="34" charset="0"/>
              </a:rPr>
              <a:t>…and more.</a:t>
            </a:r>
          </a:p>
          <a:p>
            <a:pPr marL="0" marR="0" lvl="0" indent="0" defTabSz="914400" rtl="0" eaLnBrk="0" fontAlgn="base" latinLnBrk="0" hangingPunct="0">
              <a:lnSpc>
                <a:spcPct val="110000"/>
              </a:lnSpc>
              <a:spcBef>
                <a:spcPct val="20000"/>
              </a:spcBef>
              <a:spcAft>
                <a:spcPct val="0"/>
              </a:spcAft>
              <a:buClrTx/>
              <a:buSzTx/>
              <a:buFontTx/>
              <a:buNone/>
              <a:tabLst/>
              <a:defRPr/>
            </a:pPr>
            <a:r>
              <a:rPr kumimoji="1" lang="en-US" sz="1700" b="0" i="0" u="none" strike="noStrike" kern="0" cap="none" spc="0" normalizeH="0" baseline="0" noProof="0" dirty="0">
                <a:ln>
                  <a:noFill/>
                </a:ln>
                <a:effectLst/>
                <a:uLnTx/>
                <a:uFillTx/>
                <a:latin typeface="Abadi" panose="020B0604020104020204" pitchFamily="34" charset="0"/>
              </a:rPr>
              <a:t>     </a:t>
            </a:r>
            <a:endParaRPr lang="en-US" sz="1700" dirty="0"/>
          </a:p>
        </p:txBody>
      </p:sp>
      <p:grpSp>
        <p:nvGrpSpPr>
          <p:cNvPr id="21" name="Group 20">
            <a:extLst>
              <a:ext uri="{FF2B5EF4-FFF2-40B4-BE49-F238E27FC236}">
                <a16:creationId xmlns:a16="http://schemas.microsoft.com/office/drawing/2014/main" id="{54459F6B-B415-4725-AA8E-CFEAE2B1F8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78722" y="2012810"/>
            <a:ext cx="4964072" cy="3459865"/>
            <a:chOff x="5778722" y="2012810"/>
            <a:chExt cx="4964072" cy="3459865"/>
          </a:xfrm>
        </p:grpSpPr>
        <p:sp>
          <p:nvSpPr>
            <p:cNvPr id="22" name="Rectangle 21">
              <a:extLst>
                <a:ext uri="{FF2B5EF4-FFF2-40B4-BE49-F238E27FC236}">
                  <a16:creationId xmlns:a16="http://schemas.microsoft.com/office/drawing/2014/main" id="{505BB05D-1FEC-4D22-88B9-394FDF806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722" y="2012810"/>
              <a:ext cx="4964072" cy="345986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F331D2-8639-417F-A61F-25A541ED4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47629" y="2182137"/>
              <a:ext cx="4631437" cy="3130008"/>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4E0E259E-71AE-44D9-AD31-E9B4D9ACD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1354" y="2346730"/>
            <a:ext cx="4303987" cy="2798792"/>
          </a:xfrm>
          <a:prstGeom prst="rect">
            <a:avLst/>
          </a:prstGeom>
          <a:solidFill>
            <a:srgbClr val="FFFFFE"/>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10;&#10;Description automatically generated with medium confidence">
            <a:extLst>
              <a:ext uri="{FF2B5EF4-FFF2-40B4-BE49-F238E27FC236}">
                <a16:creationId xmlns:a16="http://schemas.microsoft.com/office/drawing/2014/main" id="{AE7B8E06-1409-4E68-9A90-E0519786C70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 b="6215"/>
          <a:stretch/>
        </p:blipFill>
        <p:spPr>
          <a:xfrm>
            <a:off x="6369550" y="2491733"/>
            <a:ext cx="3782415" cy="2500948"/>
          </a:xfrm>
          <a:prstGeom prst="rect">
            <a:avLst/>
          </a:prstGeom>
        </p:spPr>
      </p:pic>
      <p:sp>
        <p:nvSpPr>
          <p:cNvPr id="9" name="TextBox 8">
            <a:extLst>
              <a:ext uri="{FF2B5EF4-FFF2-40B4-BE49-F238E27FC236}">
                <a16:creationId xmlns:a16="http://schemas.microsoft.com/office/drawing/2014/main" id="{99A6220A-9003-4830-84CA-E2E150D8B22A}"/>
              </a:ext>
            </a:extLst>
          </p:cNvPr>
          <p:cNvSpPr txBox="1"/>
          <p:nvPr/>
        </p:nvSpPr>
        <p:spPr>
          <a:xfrm>
            <a:off x="7630604" y="5061980"/>
            <a:ext cx="2784737"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tscpl.org/job-career/managing-credit-scor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731952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0E910-085D-4183-A201-81F3064034B2}"/>
              </a:ext>
            </a:extLst>
          </p:cNvPr>
          <p:cNvSpPr>
            <a:spLocks noGrp="1"/>
          </p:cNvSpPr>
          <p:nvPr>
            <p:ph type="title"/>
          </p:nvPr>
        </p:nvSpPr>
        <p:spPr>
          <a:xfrm>
            <a:off x="1451579" y="467833"/>
            <a:ext cx="9291215" cy="1385921"/>
          </a:xfrm>
        </p:spPr>
        <p:txBody>
          <a:bodyPr>
            <a:normAutofit/>
          </a:bodyPr>
          <a:lstStyle/>
          <a:p>
            <a:r>
              <a:rPr lang="en-US" sz="4000" b="1" dirty="0">
                <a:solidFill>
                  <a:schemeClr val="tx1"/>
                </a:solidFill>
                <a:latin typeface="Abadi" panose="020B0604020104020204" pitchFamily="34" charset="0"/>
              </a:rPr>
              <a:t>Contacts</a:t>
            </a:r>
          </a:p>
        </p:txBody>
      </p:sp>
      <p:sp>
        <p:nvSpPr>
          <p:cNvPr id="3" name="Content Placeholder 2">
            <a:extLst>
              <a:ext uri="{FF2B5EF4-FFF2-40B4-BE49-F238E27FC236}">
                <a16:creationId xmlns:a16="http://schemas.microsoft.com/office/drawing/2014/main" id="{AA7EC1FC-224F-4B4C-B829-444C0DFAF8F4}"/>
              </a:ext>
            </a:extLst>
          </p:cNvPr>
          <p:cNvSpPr>
            <a:spLocks noGrp="1"/>
          </p:cNvSpPr>
          <p:nvPr>
            <p:ph idx="1"/>
          </p:nvPr>
        </p:nvSpPr>
        <p:spPr>
          <a:xfrm>
            <a:off x="1451579" y="1584252"/>
            <a:ext cx="9597873" cy="3882094"/>
          </a:xfrm>
        </p:spPr>
        <p:txBody>
          <a:bodyPr>
            <a:normAutofit fontScale="55000" lnSpcReduction="20000"/>
          </a:bodyPr>
          <a:lstStyle/>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r>
              <a:rPr kumimoji="1" lang="en-US" altLang="en-US" sz="3200" b="0" i="0" u="none" strike="noStrike" kern="0" cap="none" spc="0" normalizeH="0" baseline="0" noProof="0" dirty="0">
                <a:ln>
                  <a:noFill/>
                </a:ln>
                <a:solidFill>
                  <a:srgbClr val="FFFFFF"/>
                </a:solidFill>
                <a:effectLst/>
                <a:uLnTx/>
                <a:uFillTx/>
                <a:latin typeface="Abadi" panose="020B0604020104020204" pitchFamily="34" charset="0"/>
              </a:rPr>
              <a:t>SOM Financial Aid – 502-852-5187 (me directly)</a:t>
            </a:r>
            <a:endParaRPr lang="en-US" altLang="en-US" sz="3000" b="0" i="0" u="none" strike="noStrike" kern="0" cap="none" spc="0" normalizeH="0" baseline="0" noProof="0" dirty="0">
              <a:ln>
                <a:noFill/>
              </a:ln>
              <a:solidFill>
                <a:srgbClr val="FFFFFF"/>
              </a:solidFill>
              <a:effectLst/>
              <a:uLnTx/>
              <a:uFillTx/>
              <a:latin typeface="Abadi" panose="020B0604020104020204" pitchFamily="34" charset="0"/>
            </a:endParaRPr>
          </a:p>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endParaRPr lang="en-US" altLang="en-US" sz="3200" b="0" i="0" u="none" strike="noStrike" kern="0" cap="none" spc="0" normalizeH="0" baseline="0" noProof="0" dirty="0">
              <a:ln>
                <a:noFill/>
              </a:ln>
              <a:solidFill>
                <a:srgbClr val="FFFFFF"/>
              </a:solidFill>
              <a:effectLst/>
              <a:uLnTx/>
              <a:uFillTx/>
              <a:latin typeface="Abadi" panose="020B0604020104020204" pitchFamily="34" charset="0"/>
            </a:endParaRPr>
          </a:p>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r>
              <a:rPr kumimoji="1" lang="en-US" altLang="en-US" sz="3200" b="0" i="0" u="none" strike="noStrike" kern="0" cap="none" spc="0" normalizeH="0" baseline="0" noProof="0" dirty="0">
                <a:ln>
                  <a:noFill/>
                </a:ln>
                <a:solidFill>
                  <a:srgbClr val="FFFFFF"/>
                </a:solidFill>
                <a:effectLst/>
                <a:uLnTx/>
                <a:uFillTx/>
                <a:latin typeface="Abadi" panose="020B0604020104020204" pitchFamily="34" charset="0"/>
              </a:rPr>
              <a:t>Bursar’s Office – 502-852-6503</a:t>
            </a:r>
            <a:endParaRPr lang="en-US" altLang="en-US" sz="3200" b="0" i="0" u="none" strike="noStrike" kern="0" cap="none" spc="0" normalizeH="0" baseline="0" noProof="0" dirty="0">
              <a:ln>
                <a:noFill/>
              </a:ln>
              <a:solidFill>
                <a:srgbClr val="FFFFFF"/>
              </a:solidFill>
              <a:effectLst/>
              <a:uLnTx/>
              <a:uFillTx/>
              <a:latin typeface="Abadi" panose="020B0604020104020204" pitchFamily="34" charset="0"/>
            </a:endParaRP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kumimoji="1" lang="en-US" altLang="en-US" sz="3000" b="0" i="0" u="none" strike="noStrike" kern="0" cap="none" spc="0" normalizeH="0" baseline="0" noProof="0" dirty="0">
                <a:ln>
                  <a:noFill/>
                </a:ln>
                <a:solidFill>
                  <a:srgbClr val="FFFFFF"/>
                </a:solidFill>
                <a:effectLst/>
                <a:uLnTx/>
                <a:uFillTx/>
                <a:latin typeface="Abadi" panose="020B0604020104020204" pitchFamily="34" charset="0"/>
              </a:rPr>
              <a:t>Billing &amp; Student Account</a:t>
            </a:r>
            <a:endParaRPr lang="en-US" altLang="en-US" sz="3000" b="0" i="0" u="none" strike="noStrike" kern="0" cap="none" spc="0" normalizeH="0" baseline="0" noProof="0" dirty="0">
              <a:ln>
                <a:noFill/>
              </a:ln>
              <a:solidFill>
                <a:srgbClr val="FFFFFF"/>
              </a:solidFill>
              <a:effectLst/>
              <a:uLnTx/>
              <a:uFillTx/>
              <a:latin typeface="Abadi" panose="020B0604020104020204" pitchFamily="34" charset="0"/>
            </a:endParaRP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kumimoji="1" lang="en-US" altLang="en-US" sz="3200" b="0" i="0" u="none" strike="noStrike" kern="0" cap="none" spc="0" normalizeH="0" baseline="0" noProof="0" dirty="0">
                <a:ln>
                  <a:noFill/>
                </a:ln>
                <a:solidFill>
                  <a:srgbClr val="FFFFFF"/>
                </a:solidFill>
                <a:effectLst/>
                <a:uLnTx/>
                <a:uFillTx/>
                <a:latin typeface="Abadi" panose="020B0604020104020204" pitchFamily="34" charset="0"/>
              </a:rPr>
              <a:t>Residuals</a:t>
            </a: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kumimoji="1" lang="en-US" altLang="en-US" sz="3200" kern="0" dirty="0">
                <a:solidFill>
                  <a:srgbClr val="FFFFFF"/>
                </a:solidFill>
                <a:latin typeface="Abadi" panose="020B0604020104020204" pitchFamily="34" charset="0"/>
              </a:rPr>
              <a:t>Third - Party Payments</a:t>
            </a: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lang="en-US" altLang="en-US" sz="3200" b="0" i="0" u="none" strike="noStrike" kern="0" cap="none" spc="0" normalizeH="0" baseline="0" noProof="0" dirty="0">
                <a:ln>
                  <a:noFill/>
                </a:ln>
                <a:solidFill>
                  <a:srgbClr val="FFFFFF"/>
                </a:solidFill>
                <a:effectLst/>
                <a:uLnTx/>
                <a:uFillTx/>
                <a:latin typeface="Abadi" panose="020B0604020104020204" pitchFamily="34" charset="0"/>
              </a:rPr>
              <a:t>Invoicing</a:t>
            </a:r>
          </a:p>
          <a:p>
            <a:pPr lvl="1" eaLnBrk="0" fontAlgn="base" hangingPunct="0">
              <a:lnSpc>
                <a:spcPct val="90000"/>
              </a:lnSpc>
              <a:spcBef>
                <a:spcPct val="20000"/>
              </a:spcBef>
              <a:spcAft>
                <a:spcPct val="0"/>
              </a:spcAft>
              <a:buClr>
                <a:srgbClr val="C00000"/>
              </a:buClr>
              <a:buSzTx/>
              <a:buFont typeface="Wingdings" panose="05000000000000000000" pitchFamily="2" charset="2"/>
              <a:buChar char="v"/>
              <a:defRPr/>
            </a:pPr>
            <a:endParaRPr lang="en-US" altLang="en-US" sz="3200" b="0" i="0" u="none" strike="noStrike" kern="0" cap="none" spc="0" normalizeH="0" baseline="0" noProof="0" dirty="0">
              <a:ln>
                <a:noFill/>
              </a:ln>
              <a:solidFill>
                <a:srgbClr val="FFFFFF"/>
              </a:solidFill>
              <a:effectLst/>
              <a:uLnTx/>
              <a:uFillTx/>
              <a:latin typeface="Abadi" panose="020B0604020104020204" pitchFamily="34" charset="0"/>
            </a:endParaRPr>
          </a:p>
          <a:p>
            <a:pPr eaLnBrk="0" fontAlgn="base" hangingPunct="0">
              <a:lnSpc>
                <a:spcPct val="90000"/>
              </a:lnSpc>
              <a:spcBef>
                <a:spcPct val="20000"/>
              </a:spcBef>
              <a:spcAft>
                <a:spcPct val="0"/>
              </a:spcAft>
              <a:buClr>
                <a:srgbClr val="C00000"/>
              </a:buClr>
              <a:buSzTx/>
              <a:buFont typeface="Wingdings" panose="05000000000000000000" pitchFamily="2" charset="2"/>
              <a:buChar char="v"/>
              <a:defRPr/>
            </a:pPr>
            <a:r>
              <a:rPr kumimoji="1" lang="en-US" altLang="en-US" sz="3200" kern="0" dirty="0">
                <a:solidFill>
                  <a:srgbClr val="FFFFFF"/>
                </a:solidFill>
                <a:latin typeface="Abadi"/>
              </a:rPr>
              <a:t> Academic Health Plans</a:t>
            </a:r>
            <a:r>
              <a:rPr kumimoji="1" lang="en-US" altLang="en-US" sz="3200" b="0" i="0" u="none" strike="noStrike" kern="0" cap="none" spc="0" normalizeH="0" baseline="0" noProof="0" dirty="0">
                <a:ln>
                  <a:noFill/>
                </a:ln>
                <a:solidFill>
                  <a:srgbClr val="FFFFFF"/>
                </a:solidFill>
                <a:effectLst/>
                <a:uLnTx/>
                <a:uFillTx/>
                <a:latin typeface="Abadi"/>
              </a:rPr>
              <a:t> – </a:t>
            </a:r>
            <a:r>
              <a:rPr lang="en-US" sz="3000" b="0" i="0" dirty="0">
                <a:effectLst/>
                <a:latin typeface="Abadi"/>
              </a:rPr>
              <a:t>855-850-4191</a:t>
            </a:r>
            <a:endParaRPr lang="en-US" altLang="en-US" sz="3000" b="0" i="0" u="none" strike="noStrike" kern="0" cap="none" spc="0" normalizeH="0" baseline="0" noProof="0" dirty="0">
              <a:ln>
                <a:noFill/>
              </a:ln>
              <a:effectLst/>
              <a:uLnTx/>
              <a:uFillTx/>
              <a:latin typeface="Abadi"/>
            </a:endParaRP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kumimoji="1" lang="en-US" altLang="en-US" sz="3000" kern="0" dirty="0">
                <a:solidFill>
                  <a:srgbClr val="FFFFFF"/>
                </a:solidFill>
                <a:latin typeface="Abadi" panose="020B0604020104020204" pitchFamily="34" charset="0"/>
              </a:rPr>
              <a:t>Waiving Major Medical Insurance</a:t>
            </a: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lang="en-US" altLang="en-US" sz="3000" b="0" i="0" u="none" strike="noStrike" kern="0" cap="none" spc="0" normalizeH="0" baseline="0" noProof="0" dirty="0">
                <a:ln>
                  <a:noFill/>
                </a:ln>
                <a:solidFill>
                  <a:srgbClr val="FFFFFF"/>
                </a:solidFill>
                <a:effectLst/>
                <a:uLnTx/>
                <a:uFillTx/>
                <a:latin typeface="Abadi" panose="020B0604020104020204" pitchFamily="34" charset="0"/>
              </a:rPr>
              <a:t>Questions regarding eligibility or billing</a:t>
            </a:r>
          </a:p>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endParaRPr lang="en-US" altLang="en-US" sz="3200" b="0" i="0" u="none" strike="noStrike" kern="0" cap="none" spc="0" normalizeH="0" baseline="0" noProof="0" dirty="0">
              <a:ln>
                <a:noFill/>
              </a:ln>
              <a:solidFill>
                <a:srgbClr val="FFFFFF"/>
              </a:solidFill>
              <a:effectLst/>
              <a:uLnTx/>
              <a:uFillTx/>
              <a:latin typeface="Abadi" panose="020B0604020104020204" pitchFamily="34" charset="0"/>
            </a:endParaRPr>
          </a:p>
          <a:p>
            <a:pPr marR="0" lvl="0" algn="l" defTabSz="914400" rtl="0" eaLnBrk="0" fontAlgn="base" latinLnBrk="0" hangingPunct="0">
              <a:lnSpc>
                <a:spcPct val="90000"/>
              </a:lnSpc>
              <a:spcBef>
                <a:spcPct val="20000"/>
              </a:spcBef>
              <a:spcAft>
                <a:spcPct val="0"/>
              </a:spcAft>
              <a:buClr>
                <a:srgbClr val="C00000"/>
              </a:buClr>
              <a:buSzTx/>
              <a:buFont typeface="Wingdings" panose="05000000000000000000" pitchFamily="2" charset="2"/>
              <a:buChar char="v"/>
              <a:tabLst/>
              <a:defRPr/>
            </a:pPr>
            <a:r>
              <a:rPr kumimoji="1" lang="en-US" altLang="en-US" sz="3200" b="0" i="0" u="none" strike="noStrike" kern="0" cap="none" spc="0" normalizeH="0" baseline="0" noProof="0" dirty="0">
                <a:ln>
                  <a:noFill/>
                </a:ln>
                <a:solidFill>
                  <a:srgbClr val="FFFFFF"/>
                </a:solidFill>
                <a:effectLst/>
                <a:uLnTx/>
                <a:uFillTx/>
                <a:latin typeface="Abadi" panose="020B0604020104020204" pitchFamily="34" charset="0"/>
              </a:rPr>
              <a:t>Your Federal Loan Servicer </a:t>
            </a: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kumimoji="1" lang="en-US" altLang="en-US" sz="3000" kern="0" dirty="0">
                <a:solidFill>
                  <a:srgbClr val="FFFFFF"/>
                </a:solidFill>
                <a:latin typeface="Abadi" panose="020B0604020104020204" pitchFamily="34" charset="0"/>
              </a:rPr>
              <a:t>Questions regarding accrued interest or interest payments while in school</a:t>
            </a:r>
          </a:p>
          <a:p>
            <a:pPr lvl="1" eaLnBrk="0" fontAlgn="base" hangingPunct="0">
              <a:lnSpc>
                <a:spcPct val="90000"/>
              </a:lnSpc>
              <a:spcBef>
                <a:spcPct val="20000"/>
              </a:spcBef>
              <a:spcAft>
                <a:spcPct val="0"/>
              </a:spcAft>
              <a:buClr>
                <a:srgbClr val="C00000"/>
              </a:buClr>
              <a:buSzTx/>
              <a:buFont typeface="Wingdings" panose="05000000000000000000" pitchFamily="2" charset="2"/>
              <a:buChar char="Ø"/>
              <a:defRPr/>
            </a:pPr>
            <a:r>
              <a:rPr kumimoji="1" lang="en-US" altLang="en-US" sz="3000" b="0" i="0" u="none" strike="noStrike" kern="0" cap="none" spc="0" normalizeH="0" baseline="0" noProof="0" dirty="0">
                <a:ln>
                  <a:noFill/>
                </a:ln>
                <a:solidFill>
                  <a:srgbClr val="FFFFFF"/>
                </a:solidFill>
                <a:effectLst/>
                <a:uLnTx/>
                <a:uFillTx/>
                <a:latin typeface="Abadi" panose="020B0604020104020204" pitchFamily="34" charset="0"/>
              </a:rPr>
              <a:t>In-school deferments (where you would get form and turn it in once complete)</a:t>
            </a:r>
            <a:endParaRPr lang="en-US" altLang="en-US" sz="3000" b="0" i="0" u="none" strike="noStrike" kern="0" cap="none" spc="0" normalizeH="0" baseline="0" noProof="0" dirty="0">
              <a:ln>
                <a:noFill/>
              </a:ln>
              <a:solidFill>
                <a:srgbClr val="FFFFFF"/>
              </a:solidFill>
              <a:effectLst/>
              <a:uLnTx/>
              <a:uFillTx/>
              <a:latin typeface="Abadi" panose="020B0604020104020204" pitchFamily="34" charset="0"/>
            </a:endParaRPr>
          </a:p>
          <a:p>
            <a:pPr marL="0" indent="0">
              <a:buNone/>
            </a:pPr>
            <a:endParaRPr lang="en-US" dirty="0"/>
          </a:p>
        </p:txBody>
      </p:sp>
    </p:spTree>
    <p:extLst>
      <p:ext uri="{BB962C8B-B14F-4D97-AF65-F5344CB8AC3E}">
        <p14:creationId xmlns:p14="http://schemas.microsoft.com/office/powerpoint/2010/main" val="1819710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9320-7274-437A-A0B1-8007B5DF205E}"/>
              </a:ext>
            </a:extLst>
          </p:cNvPr>
          <p:cNvSpPr>
            <a:spLocks noGrp="1"/>
          </p:cNvSpPr>
          <p:nvPr>
            <p:ph type="title"/>
          </p:nvPr>
        </p:nvSpPr>
        <p:spPr/>
        <p:txBody>
          <a:bodyPr/>
          <a:lstStyle/>
          <a:p>
            <a:r>
              <a:rPr lang="en-US" b="1" dirty="0">
                <a:solidFill>
                  <a:schemeClr val="tx1"/>
                </a:solidFill>
                <a:latin typeface="Abadi" panose="020B0604020104020204" pitchFamily="34" charset="0"/>
              </a:rPr>
              <a:t>Recap</a:t>
            </a:r>
          </a:p>
        </p:txBody>
      </p:sp>
      <p:sp>
        <p:nvSpPr>
          <p:cNvPr id="3" name="Content Placeholder 2">
            <a:extLst>
              <a:ext uri="{FF2B5EF4-FFF2-40B4-BE49-F238E27FC236}">
                <a16:creationId xmlns:a16="http://schemas.microsoft.com/office/drawing/2014/main" id="{945786B4-9804-4C88-AD21-19F8EBBD52D6}"/>
              </a:ext>
            </a:extLst>
          </p:cNvPr>
          <p:cNvSpPr>
            <a:spLocks noGrp="1"/>
          </p:cNvSpPr>
          <p:nvPr>
            <p:ph idx="1"/>
          </p:nvPr>
        </p:nvSpPr>
        <p:spPr/>
        <p:txBody>
          <a:bodyPr>
            <a:normAutofit fontScale="92500" lnSpcReduction="20000"/>
          </a:bodyPr>
          <a:lstStyle/>
          <a:p>
            <a:pPr>
              <a:buClr>
                <a:srgbClr val="C00000"/>
              </a:buClr>
              <a:buFont typeface="Wingdings" panose="05000000000000000000" pitchFamily="2" charset="2"/>
              <a:buChar char="v"/>
            </a:pPr>
            <a:r>
              <a:rPr lang="en-US" dirty="0">
                <a:latin typeface="Abadi" panose="020B0604020104020204" pitchFamily="34" charset="0"/>
              </a:rPr>
              <a:t>The SOM FA office will be your primary contact for your financial aid needs.</a:t>
            </a:r>
          </a:p>
          <a:p>
            <a:pPr>
              <a:buClr>
                <a:srgbClr val="C00000"/>
              </a:buClr>
              <a:buFont typeface="Wingdings" panose="05000000000000000000" pitchFamily="2" charset="2"/>
              <a:buChar char="v"/>
            </a:pPr>
            <a:r>
              <a:rPr lang="en-US" dirty="0">
                <a:latin typeface="Abadi" panose="020B0604020104020204" pitchFamily="34" charset="0"/>
              </a:rPr>
              <a:t>FAFSA’s are available usually Oct 1</a:t>
            </a:r>
            <a:r>
              <a:rPr lang="en-US" baseline="30000" dirty="0">
                <a:latin typeface="Abadi" panose="020B0604020104020204" pitchFamily="34" charset="0"/>
              </a:rPr>
              <a:t>st</a:t>
            </a:r>
            <a:r>
              <a:rPr lang="en-US" dirty="0">
                <a:latin typeface="Abadi" panose="020B0604020104020204" pitchFamily="34" charset="0"/>
              </a:rPr>
              <a:t> every year, they are required to be completed yearly if using loans.</a:t>
            </a:r>
          </a:p>
          <a:p>
            <a:pPr>
              <a:buClr>
                <a:srgbClr val="C00000"/>
              </a:buClr>
              <a:buFont typeface="Wingdings" panose="05000000000000000000" pitchFamily="2" charset="2"/>
              <a:buChar char="v"/>
            </a:pPr>
            <a:r>
              <a:rPr lang="en-US" dirty="0">
                <a:latin typeface="Abadi"/>
              </a:rPr>
              <a:t>Ulink is a great tool to use to keep up with your account, and where you accept/decline/reduce your aid when offered. </a:t>
            </a:r>
            <a:endParaRPr lang="en-US" dirty="0">
              <a:latin typeface="Abadi" panose="020B0604020104020204" pitchFamily="34" charset="0"/>
            </a:endParaRPr>
          </a:p>
          <a:p>
            <a:pPr>
              <a:buClr>
                <a:srgbClr val="C00000"/>
              </a:buClr>
              <a:buFont typeface="Wingdings" panose="05000000000000000000" pitchFamily="2" charset="2"/>
              <a:buChar char="v"/>
            </a:pPr>
            <a:r>
              <a:rPr lang="en-US" dirty="0">
                <a:latin typeface="Abadi" panose="020B0604020104020204" pitchFamily="34" charset="0"/>
              </a:rPr>
              <a:t>Contact the Bursar’s office with billing questions and/or refunds, make sure to set up your Nelnet account for refunds!</a:t>
            </a:r>
          </a:p>
          <a:p>
            <a:pPr>
              <a:buClr>
                <a:srgbClr val="C00000"/>
              </a:buClr>
              <a:buFont typeface="Wingdings" panose="05000000000000000000" pitchFamily="2" charset="2"/>
              <a:buChar char="v"/>
            </a:pPr>
            <a:r>
              <a:rPr lang="en-US" dirty="0">
                <a:latin typeface="Abadi" panose="020B0604020104020204" pitchFamily="34" charset="0"/>
              </a:rPr>
              <a:t>Understand the different types of aid and what you are receiving.  We can help!</a:t>
            </a:r>
          </a:p>
          <a:p>
            <a:pPr>
              <a:buClr>
                <a:srgbClr val="C00000"/>
              </a:buClr>
              <a:buFont typeface="Wingdings" panose="05000000000000000000" pitchFamily="2" charset="2"/>
              <a:buChar char="v"/>
            </a:pPr>
            <a:r>
              <a:rPr lang="en-US" dirty="0">
                <a:latin typeface="Abadi" panose="020B0604020104020204" pitchFamily="34" charset="0"/>
              </a:rPr>
              <a:t>Please make sure to keep up with your email!</a:t>
            </a:r>
          </a:p>
          <a:p>
            <a:pPr>
              <a:buClr>
                <a:srgbClr val="C00000"/>
              </a:buClr>
            </a:pPr>
            <a:endParaRPr lang="en-US" dirty="0">
              <a:latin typeface="Abadi" panose="020B0604020104020204" pitchFamily="34" charset="0"/>
            </a:endParaRPr>
          </a:p>
          <a:p>
            <a:pPr>
              <a:buClr>
                <a:srgbClr val="C00000"/>
              </a:buClr>
            </a:pPr>
            <a:endParaRPr lang="en-US" dirty="0">
              <a:latin typeface="Abadi" panose="020B0604020104020204" pitchFamily="34" charset="0"/>
            </a:endParaRPr>
          </a:p>
        </p:txBody>
      </p:sp>
    </p:spTree>
    <p:extLst>
      <p:ext uri="{BB962C8B-B14F-4D97-AF65-F5344CB8AC3E}">
        <p14:creationId xmlns:p14="http://schemas.microsoft.com/office/powerpoint/2010/main" val="228004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28AFE-E5D3-4D9A-ADA4-FC91EBADD030}"/>
              </a:ext>
            </a:extLst>
          </p:cNvPr>
          <p:cNvSpPr>
            <a:spLocks noGrp="1"/>
          </p:cNvSpPr>
          <p:nvPr>
            <p:ph type="title"/>
          </p:nvPr>
        </p:nvSpPr>
        <p:spPr/>
        <p:txBody>
          <a:bodyPr>
            <a:normAutofit/>
          </a:bodyPr>
          <a:lstStyle/>
          <a:p>
            <a:r>
              <a:rPr lang="en-US" sz="4800" b="1" dirty="0">
                <a:solidFill>
                  <a:srgbClr val="C00000"/>
                </a:solidFill>
                <a:latin typeface="Abadi" panose="020B0604020104020204" pitchFamily="34" charset="0"/>
              </a:rPr>
              <a:t>Thank you!</a:t>
            </a:r>
          </a:p>
        </p:txBody>
      </p:sp>
      <p:sp>
        <p:nvSpPr>
          <p:cNvPr id="3" name="Content Placeholder 2">
            <a:extLst>
              <a:ext uri="{FF2B5EF4-FFF2-40B4-BE49-F238E27FC236}">
                <a16:creationId xmlns:a16="http://schemas.microsoft.com/office/drawing/2014/main" id="{9F41F625-8C34-4E05-8360-381FA599711D}"/>
              </a:ext>
            </a:extLst>
          </p:cNvPr>
          <p:cNvSpPr>
            <a:spLocks noGrp="1"/>
          </p:cNvSpPr>
          <p:nvPr>
            <p:ph idx="1"/>
          </p:nvPr>
        </p:nvSpPr>
        <p:spPr>
          <a:xfrm>
            <a:off x="1349029" y="2007186"/>
            <a:ext cx="9291215" cy="3450613"/>
          </a:xfrm>
        </p:spPr>
        <p:txBody>
          <a:bodyPr>
            <a:normAutofit fontScale="55000" lnSpcReduction="20000"/>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en-US" sz="6000" b="0" i="0" u="none" strike="noStrike" kern="0" cap="none" spc="0" normalizeH="0" baseline="0" noProof="0" dirty="0">
                <a:ln>
                  <a:noFill/>
                </a:ln>
                <a:solidFill>
                  <a:srgbClr val="FFFFFF"/>
                </a:solidFill>
                <a:effectLst/>
                <a:uLnTx/>
                <a:uFillTx/>
                <a:latin typeface="Abadi" panose="020B0604020104020204" pitchFamily="34" charset="0"/>
              </a:rPr>
              <a:t>Congratulations to the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1" lang="en-US" altLang="en-US" sz="6000" b="0" i="0" u="none" strike="noStrike" kern="0" cap="none" spc="0" normalizeH="0" baseline="0" noProof="0" dirty="0">
                <a:ln>
                  <a:noFill/>
                </a:ln>
                <a:solidFill>
                  <a:srgbClr val="FFFFFF"/>
                </a:solidFill>
                <a:effectLst/>
                <a:uLnTx/>
                <a:uFillTx/>
                <a:latin typeface="Abadi"/>
              </a:rPr>
              <a:t>Class of </a:t>
            </a:r>
            <a:r>
              <a:rPr kumimoji="1" lang="en-US" altLang="en-US" sz="6000" kern="0" dirty="0">
                <a:solidFill>
                  <a:srgbClr val="FFFFFF"/>
                </a:solidFill>
                <a:latin typeface="Abadi"/>
              </a:rPr>
              <a:t>2029</a:t>
            </a:r>
            <a:r>
              <a:rPr kumimoji="1" lang="en-US" altLang="en-US" sz="6000" b="0" i="0" u="none" strike="noStrike" kern="0" cap="none" spc="0" normalizeH="0" baseline="0" noProof="0" dirty="0">
                <a:ln>
                  <a:noFill/>
                </a:ln>
                <a:solidFill>
                  <a:srgbClr val="FFFFFF"/>
                </a:solidFill>
                <a:effectLst/>
                <a:uLnTx/>
                <a:uFillTx/>
                <a:latin typeface="Abadi"/>
              </a:rPr>
              <a:t> !</a:t>
            </a:r>
            <a:endParaRPr lang="en-US" altLang="en-US" sz="6000" b="0" i="0" u="none" strike="noStrike" kern="0" cap="none" spc="0" normalizeH="0" baseline="0" noProof="0" dirty="0">
              <a:ln>
                <a:noFill/>
              </a:ln>
              <a:solidFill>
                <a:srgbClr val="FFFFFF"/>
              </a:solidFill>
              <a:effectLst/>
              <a:uLnTx/>
              <a:uFillTx/>
              <a:latin typeface="Abadi"/>
            </a:endParaRPr>
          </a:p>
          <a:p>
            <a:pPr marL="0" indent="0">
              <a:buNone/>
            </a:pPr>
            <a:endParaRPr lang="en-US" dirty="0"/>
          </a:p>
          <a:p>
            <a:pPr marL="0" indent="0" algn="ctr">
              <a:buNone/>
            </a:pPr>
            <a:r>
              <a:rPr lang="en-US" sz="5100" dirty="0">
                <a:latin typeface="Abadi" panose="020B0604020104020204" pitchFamily="34" charset="0"/>
              </a:rPr>
              <a:t>See you in July!</a:t>
            </a:r>
          </a:p>
          <a:p>
            <a:pPr marL="0" indent="0">
              <a:buNone/>
            </a:pPr>
            <a:endParaRPr lang="en-US" sz="5100" dirty="0">
              <a:latin typeface="Abadi" panose="020B0604020104020204" pitchFamily="34" charset="0"/>
            </a:endParaRPr>
          </a:p>
          <a:p>
            <a:pPr marL="0" indent="0" algn="ctr">
              <a:buNone/>
            </a:pPr>
            <a:r>
              <a:rPr lang="en-US" sz="4000" dirty="0">
                <a:latin typeface="Abadi" panose="020B0604020104020204" pitchFamily="34" charset="0"/>
              </a:rPr>
              <a:t>-Angela and Leslie</a:t>
            </a:r>
          </a:p>
          <a:p>
            <a:pPr marL="0" indent="0" algn="ctr">
              <a:buNone/>
            </a:pPr>
            <a:r>
              <a:rPr lang="en-US" sz="4000" dirty="0">
                <a:latin typeface="Abadi" panose="020B0604020104020204" pitchFamily="34" charset="0"/>
              </a:rPr>
              <a:t>SOM Financial Aid</a:t>
            </a:r>
          </a:p>
        </p:txBody>
      </p:sp>
    </p:spTree>
    <p:extLst>
      <p:ext uri="{BB962C8B-B14F-4D97-AF65-F5344CB8AC3E}">
        <p14:creationId xmlns:p14="http://schemas.microsoft.com/office/powerpoint/2010/main" val="40429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7A105-1EC0-4760-BCA8-696ED3CB4721}"/>
              </a:ext>
            </a:extLst>
          </p:cNvPr>
          <p:cNvSpPr>
            <a:spLocks noGrp="1"/>
          </p:cNvSpPr>
          <p:nvPr>
            <p:ph type="title"/>
          </p:nvPr>
        </p:nvSpPr>
        <p:spPr>
          <a:xfrm>
            <a:off x="1154213" y="321299"/>
            <a:ext cx="9291215" cy="1049235"/>
          </a:xfrm>
        </p:spPr>
        <p:txBody>
          <a:bodyPr/>
          <a:lstStyle/>
          <a:p>
            <a:r>
              <a:rPr lang="en-US" b="1" dirty="0">
                <a:solidFill>
                  <a:schemeClr val="tx1"/>
                </a:solidFill>
                <a:latin typeface="Abadi" panose="020B0604020104020204" pitchFamily="34" charset="0"/>
              </a:rPr>
              <a:t>WHAT TO EXPECT</a:t>
            </a:r>
          </a:p>
        </p:txBody>
      </p:sp>
      <p:sp>
        <p:nvSpPr>
          <p:cNvPr id="3" name="Content Placeholder 2">
            <a:extLst>
              <a:ext uri="{FF2B5EF4-FFF2-40B4-BE49-F238E27FC236}">
                <a16:creationId xmlns:a16="http://schemas.microsoft.com/office/drawing/2014/main" id="{29725C96-5B71-4776-9F31-C0C0500DB201}"/>
              </a:ext>
            </a:extLst>
          </p:cNvPr>
          <p:cNvSpPr>
            <a:spLocks noGrp="1"/>
          </p:cNvSpPr>
          <p:nvPr>
            <p:ph idx="1"/>
          </p:nvPr>
        </p:nvSpPr>
        <p:spPr>
          <a:xfrm>
            <a:off x="514768" y="1393780"/>
            <a:ext cx="10931631" cy="4576715"/>
          </a:xfrm>
        </p:spPr>
        <p:txBody>
          <a:bodyPr>
            <a:normAutofit fontScale="92500" lnSpcReduction="20000"/>
          </a:bodyPr>
          <a:lstStyle/>
          <a:p>
            <a:pPr>
              <a:buClr>
                <a:srgbClr val="C00000"/>
              </a:buClr>
              <a:buFont typeface="Wingdings" panose="05000000000000000000" pitchFamily="2" charset="2"/>
              <a:buChar char="v"/>
            </a:pPr>
            <a:r>
              <a:rPr lang="en-US" sz="1700" dirty="0">
                <a:latin typeface="Abadi"/>
              </a:rPr>
              <a:t>If a FAFSA is on file, at the end of May/beginning of June (this process differs yearly), you will be packaged with loans. You will be notified once you have been packaged so that you know when to go onto ULink to accept/reduce/deny loans.</a:t>
            </a:r>
          </a:p>
          <a:p>
            <a:pPr lvl="1">
              <a:buClr>
                <a:srgbClr val="C00000"/>
              </a:buClr>
              <a:buFont typeface="Wingdings" panose="05000000000000000000" pitchFamily="2" charset="2"/>
              <a:buChar char="v"/>
            </a:pPr>
            <a:r>
              <a:rPr lang="en-US" sz="1500" dirty="0">
                <a:latin typeface="Abadi"/>
              </a:rPr>
              <a:t>Use the COA to budget!</a:t>
            </a:r>
          </a:p>
          <a:p>
            <a:pPr lvl="1">
              <a:buClr>
                <a:srgbClr val="C00000"/>
              </a:buClr>
              <a:buFont typeface="Wingdings" panose="05000000000000000000" pitchFamily="2" charset="2"/>
              <a:buChar char="v"/>
            </a:pPr>
            <a:r>
              <a:rPr lang="en-US" sz="1600" dirty="0">
                <a:latin typeface="Abadi"/>
              </a:rPr>
              <a:t>Please plan to have FAFSA on file by March 1</a:t>
            </a:r>
            <a:r>
              <a:rPr lang="en-US" sz="1600" baseline="30000" dirty="0">
                <a:latin typeface="Abadi"/>
              </a:rPr>
              <a:t>st</a:t>
            </a:r>
            <a:endParaRPr lang="en-US" sz="1500" dirty="0">
              <a:latin typeface="Abadi"/>
            </a:endParaRPr>
          </a:p>
          <a:p>
            <a:pPr>
              <a:buClr>
                <a:srgbClr val="C00000"/>
              </a:buClr>
              <a:buFont typeface="Wingdings" panose="05000000000000000000" pitchFamily="2" charset="2"/>
              <a:buChar char="v"/>
            </a:pPr>
            <a:r>
              <a:rPr lang="en-US" sz="1700" dirty="0">
                <a:latin typeface="Abadi"/>
              </a:rPr>
              <a:t>During the first week of July, the Bursar’s office will post student bills for </a:t>
            </a:r>
            <a:r>
              <a:rPr lang="en-US" sz="1700" u="sng" dirty="0">
                <a:latin typeface="Abadi"/>
              </a:rPr>
              <a:t>fall semester</a:t>
            </a:r>
            <a:r>
              <a:rPr lang="en-US" sz="1700" dirty="0">
                <a:latin typeface="Abadi"/>
              </a:rPr>
              <a:t>, once they do, you will be able to view to your balance.  An email will be sent notifying you.</a:t>
            </a:r>
          </a:p>
          <a:p>
            <a:pPr>
              <a:buClr>
                <a:srgbClr val="C00000"/>
              </a:buClr>
              <a:buFont typeface="Wingdings" panose="05000000000000000000" pitchFamily="2" charset="2"/>
              <a:buChar char="v"/>
            </a:pPr>
            <a:r>
              <a:rPr lang="en-US" sz="1700" dirty="0">
                <a:latin typeface="Abadi"/>
              </a:rPr>
              <a:t>If eligible, you will need to waive the major medical insurance (</a:t>
            </a:r>
            <a:r>
              <a:rPr lang="en-US" sz="1700" u="sng" dirty="0">
                <a:latin typeface="Abadi"/>
              </a:rPr>
              <a:t>each</a:t>
            </a:r>
            <a:r>
              <a:rPr lang="en-US" sz="1700" dirty="0">
                <a:latin typeface="Abadi"/>
              </a:rPr>
              <a:t> semester) by the deadline provided by Academic Health Plans (they will send emails each semester with this information).  </a:t>
            </a:r>
            <a:r>
              <a:rPr lang="en-US" sz="1500" dirty="0">
                <a:latin typeface="Abadi"/>
              </a:rPr>
              <a:t> </a:t>
            </a:r>
            <a:endParaRPr lang="en-US" sz="1500" dirty="0">
              <a:solidFill>
                <a:srgbClr val="FFFFFF"/>
              </a:solidFill>
              <a:latin typeface="Abadi"/>
            </a:endParaRPr>
          </a:p>
          <a:p>
            <a:pPr>
              <a:buClr>
                <a:srgbClr val="C00000"/>
              </a:buClr>
              <a:buFont typeface="Wingdings" panose="05000000000000000000" pitchFamily="2" charset="2"/>
              <a:buChar char="v"/>
            </a:pPr>
            <a:r>
              <a:rPr lang="en-US" sz="1700" dirty="0">
                <a:solidFill>
                  <a:srgbClr val="FFFFFF"/>
                </a:solidFill>
                <a:latin typeface="Abadi"/>
              </a:rPr>
              <a:t>Once your aid has disbursed on your student account, the Bursar’s office will send any residual funds to your Nelnet account, based off your selection on how to receive it.  You will be notified by Nelnet when they receive these funds. This is typically within 2 to 5 business days of your disbursement.</a:t>
            </a:r>
            <a:endParaRPr lang="en-US" dirty="0"/>
          </a:p>
          <a:p>
            <a:pPr>
              <a:buClr>
                <a:srgbClr val="FB8C29"/>
              </a:buClr>
            </a:pPr>
            <a:endParaRPr lang="en-US" sz="1700" dirty="0">
              <a:solidFill>
                <a:srgbClr val="FFFFFF"/>
              </a:solidFill>
              <a:latin typeface="Abadi" panose="020B0604020104020204" pitchFamily="34" charset="0"/>
            </a:endParaRPr>
          </a:p>
          <a:p>
            <a:pPr marL="0" indent="0" algn="ctr">
              <a:buNone/>
            </a:pPr>
            <a:r>
              <a:rPr lang="en-US" sz="2300" b="1" dirty="0">
                <a:solidFill>
                  <a:srgbClr val="C00000"/>
                </a:solidFill>
                <a:latin typeface="Abadi"/>
              </a:rPr>
              <a:t>*You can expect fall aid disbursement during Orientation week*</a:t>
            </a:r>
          </a:p>
        </p:txBody>
      </p:sp>
    </p:spTree>
    <p:extLst>
      <p:ext uri="{BB962C8B-B14F-4D97-AF65-F5344CB8AC3E}">
        <p14:creationId xmlns:p14="http://schemas.microsoft.com/office/powerpoint/2010/main" val="1743365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8585-1E55-4450-8691-AC2EE0782A7F}"/>
              </a:ext>
            </a:extLst>
          </p:cNvPr>
          <p:cNvSpPr>
            <a:spLocks noGrp="1"/>
          </p:cNvSpPr>
          <p:nvPr>
            <p:ph type="title"/>
          </p:nvPr>
        </p:nvSpPr>
        <p:spPr>
          <a:xfrm>
            <a:off x="1024116" y="627958"/>
            <a:ext cx="9291215" cy="1049235"/>
          </a:xfrm>
        </p:spPr>
        <p:txBody>
          <a:bodyPr>
            <a:normAutofit/>
          </a:bodyPr>
          <a:lstStyle/>
          <a:p>
            <a:r>
              <a:rPr lang="en-US" b="1" dirty="0">
                <a:solidFill>
                  <a:schemeClr val="tx1"/>
                </a:solidFill>
                <a:latin typeface="Abadi" panose="020B0604020104020204" pitchFamily="34" charset="0"/>
              </a:rPr>
              <a:t>Bursar's Office</a:t>
            </a:r>
            <a:r>
              <a:rPr lang="en-US" b="1" dirty="0">
                <a:solidFill>
                  <a:srgbClr val="C00000"/>
                </a:solidFill>
                <a:latin typeface="Abadi" panose="020B0604020104020204" pitchFamily="34" charset="0"/>
              </a:rPr>
              <a:t> – Student Billing</a:t>
            </a:r>
          </a:p>
        </p:txBody>
      </p:sp>
      <p:sp>
        <p:nvSpPr>
          <p:cNvPr id="3" name="Content Placeholder 2">
            <a:extLst>
              <a:ext uri="{FF2B5EF4-FFF2-40B4-BE49-F238E27FC236}">
                <a16:creationId xmlns:a16="http://schemas.microsoft.com/office/drawing/2014/main" id="{10F2192A-7337-4C14-89A5-AF254024535F}"/>
              </a:ext>
            </a:extLst>
          </p:cNvPr>
          <p:cNvSpPr>
            <a:spLocks noGrp="1"/>
          </p:cNvSpPr>
          <p:nvPr>
            <p:ph idx="1"/>
          </p:nvPr>
        </p:nvSpPr>
        <p:spPr>
          <a:xfrm>
            <a:off x="288664" y="2012810"/>
            <a:ext cx="5997137" cy="4150658"/>
          </a:xfrm>
        </p:spPr>
        <p:txBody>
          <a:bodyPr>
            <a:normAutofit/>
          </a:bodyPr>
          <a:lstStyle/>
          <a:p>
            <a:pPr>
              <a:lnSpc>
                <a:spcPct val="110000"/>
              </a:lnSpc>
              <a:buClr>
                <a:srgbClr val="C00000"/>
              </a:buClr>
              <a:buFont typeface="Wingdings" panose="05000000000000000000" pitchFamily="2" charset="2"/>
              <a:buChar char="v"/>
            </a:pPr>
            <a:r>
              <a:rPr lang="en-US" sz="1600" dirty="0">
                <a:latin typeface="Abadi"/>
              </a:rPr>
              <a:t>All Tuition &amp; Fees listed on COA: billed half in the fall and half in the spring </a:t>
            </a:r>
          </a:p>
          <a:p>
            <a:pPr>
              <a:lnSpc>
                <a:spcPct val="110000"/>
              </a:lnSpc>
              <a:buClr>
                <a:srgbClr val="C00000"/>
              </a:buClr>
              <a:buFont typeface="Wingdings" panose="05000000000000000000" pitchFamily="2" charset="2"/>
              <a:buChar char="v"/>
            </a:pPr>
            <a:r>
              <a:rPr lang="en-US" sz="1600" dirty="0">
                <a:latin typeface="Abadi"/>
              </a:rPr>
              <a:t>When does the Bursar's office post student bills?</a:t>
            </a:r>
          </a:p>
          <a:p>
            <a:pPr lvl="1">
              <a:lnSpc>
                <a:spcPct val="110000"/>
              </a:lnSpc>
              <a:buClr>
                <a:srgbClr val="C00000"/>
              </a:buClr>
              <a:buFont typeface="Wingdings" panose="05000000000000000000" pitchFamily="2" charset="2"/>
              <a:buChar char="v"/>
            </a:pPr>
            <a:r>
              <a:rPr lang="en-US" sz="1600" dirty="0">
                <a:latin typeface="Abadi" panose="020B0604020104020204" pitchFamily="34" charset="0"/>
              </a:rPr>
              <a:t>Fall Semester – First week of July</a:t>
            </a:r>
          </a:p>
          <a:p>
            <a:pPr lvl="1">
              <a:lnSpc>
                <a:spcPct val="110000"/>
              </a:lnSpc>
              <a:buClr>
                <a:srgbClr val="C00000"/>
              </a:buClr>
              <a:buFont typeface="Wingdings" panose="05000000000000000000" pitchFamily="2" charset="2"/>
              <a:buChar char="v"/>
            </a:pPr>
            <a:r>
              <a:rPr lang="en-US" sz="1600" dirty="0">
                <a:latin typeface="Abadi" panose="020B0604020104020204" pitchFamily="34" charset="0"/>
              </a:rPr>
              <a:t>Spring Semester – Late November</a:t>
            </a:r>
          </a:p>
          <a:p>
            <a:pPr>
              <a:lnSpc>
                <a:spcPct val="110000"/>
              </a:lnSpc>
              <a:buClr>
                <a:srgbClr val="C00000"/>
              </a:buClr>
              <a:buFont typeface="Wingdings" panose="05000000000000000000" pitchFamily="2" charset="2"/>
              <a:buChar char="v"/>
            </a:pPr>
            <a:r>
              <a:rPr lang="en-US" sz="1600" dirty="0">
                <a:latin typeface="Abadi"/>
              </a:rPr>
              <a:t>Major medical health insurance will automatically be placed on your account during billing; it is required to have. </a:t>
            </a:r>
          </a:p>
          <a:p>
            <a:pPr lvl="1">
              <a:lnSpc>
                <a:spcPct val="110000"/>
              </a:lnSpc>
              <a:buClr>
                <a:srgbClr val="C00000"/>
              </a:buClr>
              <a:buFont typeface="Wingdings" panose="05000000000000000000" pitchFamily="2" charset="2"/>
              <a:buChar char="v"/>
            </a:pPr>
            <a:r>
              <a:rPr lang="en-US" sz="1400" dirty="0">
                <a:latin typeface="Abadi"/>
              </a:rPr>
              <a:t>If eligible, you can waive the automatic charge if you have qualifying insurance coverage already. </a:t>
            </a:r>
            <a:r>
              <a:rPr lang="en-US" sz="1400" b="1" dirty="0">
                <a:latin typeface="Abadi"/>
              </a:rPr>
              <a:t>  </a:t>
            </a:r>
            <a:endParaRPr lang="en-US" sz="1400" dirty="0"/>
          </a:p>
          <a:p>
            <a:pPr marL="114300" indent="-342900">
              <a:lnSpc>
                <a:spcPct val="110000"/>
              </a:lnSpc>
              <a:buClr>
                <a:srgbClr val="C00000"/>
              </a:buClr>
              <a:buFont typeface="Wingdings" panose="05000000000000000000" pitchFamily="2" charset="2"/>
              <a:buChar char="v"/>
            </a:pPr>
            <a:r>
              <a:rPr lang="en-US" sz="1600" dirty="0">
                <a:latin typeface="Abadi" panose="020B0604020104020204" pitchFamily="34" charset="0"/>
              </a:rPr>
              <a:t>Books and Supplies – Estimated (not billed)</a:t>
            </a:r>
          </a:p>
        </p:txBody>
      </p:sp>
      <p:grpSp>
        <p:nvGrpSpPr>
          <p:cNvPr id="9" name="Group 8">
            <a:extLst>
              <a:ext uri="{FF2B5EF4-FFF2-40B4-BE49-F238E27FC236}">
                <a16:creationId xmlns:a16="http://schemas.microsoft.com/office/drawing/2014/main" id="{EB2B86EE-3087-44CA-888F-D3C6A4E49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62294" y="2012810"/>
            <a:ext cx="3980500" cy="3459865"/>
            <a:chOff x="6762294" y="2012810"/>
            <a:chExt cx="3980500" cy="3459865"/>
          </a:xfrm>
        </p:grpSpPr>
        <p:sp>
          <p:nvSpPr>
            <p:cNvPr id="10" name="Rectangle 9">
              <a:extLst>
                <a:ext uri="{FF2B5EF4-FFF2-40B4-BE49-F238E27FC236}">
                  <a16:creationId xmlns:a16="http://schemas.microsoft.com/office/drawing/2014/main" id="{F5D81E4D-BCD9-4B2F-B4F6-1BB0ECC9EA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62294" y="2012810"/>
              <a:ext cx="3980500" cy="3459865"/>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69C3F4-8AC3-4C5D-A2C7-2DB4AB3C2D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2529" y="2182137"/>
              <a:ext cx="3656537" cy="3130008"/>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A picture containing text, sign, clipart&#10;&#10;Description automatically generated">
            <a:extLst>
              <a:ext uri="{FF2B5EF4-FFF2-40B4-BE49-F238E27FC236}">
                <a16:creationId xmlns:a16="http://schemas.microsoft.com/office/drawing/2014/main" id="{6A833D4E-2448-4098-9F0A-D7CBF3FB1D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487154" y="2476779"/>
            <a:ext cx="2538974" cy="2501512"/>
          </a:xfrm>
          <a:prstGeom prst="rect">
            <a:avLst/>
          </a:prstGeom>
        </p:spPr>
      </p:pic>
      <p:sp>
        <p:nvSpPr>
          <p:cNvPr id="7" name="TextBox 6">
            <a:extLst>
              <a:ext uri="{FF2B5EF4-FFF2-40B4-BE49-F238E27FC236}">
                <a16:creationId xmlns:a16="http://schemas.microsoft.com/office/drawing/2014/main" id="{7B467F7A-69F5-449E-83B3-2327772B51B2}"/>
              </a:ext>
            </a:extLst>
          </p:cNvPr>
          <p:cNvSpPr txBox="1"/>
          <p:nvPr/>
        </p:nvSpPr>
        <p:spPr>
          <a:xfrm>
            <a:off x="6762294" y="5467227"/>
            <a:ext cx="4188991" cy="230832"/>
          </a:xfrm>
          <a:prstGeom prst="rect">
            <a:avLst/>
          </a:prstGeom>
          <a:noFill/>
        </p:spPr>
        <p:txBody>
          <a:bodyPr wrap="square" rtlCol="0">
            <a:spAutoFit/>
          </a:bodyPr>
          <a:lstStyle/>
          <a:p>
            <a:r>
              <a:rPr lang="en-US" sz="900" dirty="0">
                <a:hlinkClick r:id="rId4" tooltip="http://wallscometumblingdown.wordpress.com/2010/12"/>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89528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stack of coins&#10;&#10;Description automatically generated with medium confidence">
            <a:extLst>
              <a:ext uri="{FF2B5EF4-FFF2-40B4-BE49-F238E27FC236}">
                <a16:creationId xmlns:a16="http://schemas.microsoft.com/office/drawing/2014/main" id="{03EA27D2-386C-4781-B677-691F8BAC2468}"/>
              </a:ext>
            </a:extLst>
          </p:cNvPr>
          <p:cNvPicPr>
            <a:picLocks noChangeAspect="1"/>
          </p:cNvPicPr>
          <p:nvPr/>
        </p:nvPicPr>
        <p:blipFill rotWithShape="1">
          <a:blip r:embed="rId2">
            <a:alphaModFix amt="13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11113"/>
          <a:stretch/>
        </p:blipFill>
        <p:spPr>
          <a:xfrm>
            <a:off x="0" y="10"/>
            <a:ext cx="12191695" cy="6857990"/>
          </a:xfrm>
          <a:prstGeom prst="rect">
            <a:avLst/>
          </a:prstGeom>
        </p:spPr>
      </p:pic>
      <p:sp>
        <p:nvSpPr>
          <p:cNvPr id="23"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25"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27" name="Rectangle 26">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1FA7CF5-B8FE-4765-B881-42577B55AE79}"/>
              </a:ext>
            </a:extLst>
          </p:cNvPr>
          <p:cNvSpPr>
            <a:spLocks noGrp="1"/>
          </p:cNvSpPr>
          <p:nvPr>
            <p:ph type="title"/>
          </p:nvPr>
        </p:nvSpPr>
        <p:spPr>
          <a:xfrm>
            <a:off x="1130271" y="1193800"/>
            <a:ext cx="3193050" cy="4699000"/>
          </a:xfrm>
        </p:spPr>
        <p:txBody>
          <a:bodyPr anchor="ctr">
            <a:normAutofit/>
          </a:bodyPr>
          <a:lstStyle/>
          <a:p>
            <a:r>
              <a:rPr lang="en-US" sz="3600" b="1" dirty="0">
                <a:solidFill>
                  <a:schemeClr val="tx1"/>
                </a:solidFill>
                <a:latin typeface="Abadi" panose="020B0604020104020204" pitchFamily="34" charset="0"/>
              </a:rPr>
              <a:t>Total Cost of Attendance (COA) explained</a:t>
            </a:r>
          </a:p>
        </p:txBody>
      </p:sp>
      <p:cxnSp>
        <p:nvCxnSpPr>
          <p:cNvPr id="29" name="Straight Connector 28">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895C3D-44F7-4C7C-B9F4-130AD4FDFE4B}"/>
              </a:ext>
            </a:extLst>
          </p:cNvPr>
          <p:cNvSpPr>
            <a:spLocks noGrp="1"/>
          </p:cNvSpPr>
          <p:nvPr>
            <p:ph idx="1"/>
          </p:nvPr>
        </p:nvSpPr>
        <p:spPr>
          <a:xfrm>
            <a:off x="4826135" y="1137039"/>
            <a:ext cx="6931973" cy="4699000"/>
          </a:xfrm>
        </p:spPr>
        <p:txBody>
          <a:bodyPr anchor="ctr">
            <a:normAutofit/>
          </a:bodyPr>
          <a:lstStyle/>
          <a:p>
            <a:pPr marL="0" indent="0">
              <a:lnSpc>
                <a:spcPct val="110000"/>
              </a:lnSpc>
              <a:buNone/>
            </a:pPr>
            <a:r>
              <a:rPr lang="en-US" sz="2400" u="sng" dirty="0">
                <a:latin typeface="Abadi" panose="020B0604020104020204" pitchFamily="34" charset="0"/>
              </a:rPr>
              <a:t>What’s in it?</a:t>
            </a:r>
          </a:p>
          <a:p>
            <a:pPr marL="457200" indent="-457200">
              <a:lnSpc>
                <a:spcPct val="110000"/>
              </a:lnSpc>
              <a:buClr>
                <a:srgbClr val="C00000"/>
              </a:buClr>
              <a:buFont typeface="+mj-lt"/>
              <a:buAutoNum type="arabicPeriod"/>
            </a:pPr>
            <a:r>
              <a:rPr lang="en-US" dirty="0">
                <a:latin typeface="Abadi" panose="020B0604020104020204" pitchFamily="34" charset="0"/>
              </a:rPr>
              <a:t>Tuition and required fees </a:t>
            </a:r>
            <a:r>
              <a:rPr lang="en-US" sz="1400" dirty="0">
                <a:latin typeface="Abadi" panose="020B0604020104020204" pitchFamily="34" charset="0"/>
              </a:rPr>
              <a:t>(Billed as a fixed/direct cost by Bursar)</a:t>
            </a:r>
          </a:p>
          <a:p>
            <a:pPr marL="457200" indent="-457200">
              <a:lnSpc>
                <a:spcPct val="110000"/>
              </a:lnSpc>
              <a:buClr>
                <a:srgbClr val="C00000"/>
              </a:buClr>
              <a:buFont typeface="+mj-lt"/>
              <a:buAutoNum type="arabicPeriod"/>
            </a:pPr>
            <a:r>
              <a:rPr lang="en-US" dirty="0">
                <a:latin typeface="Abadi" panose="020B0604020104020204" pitchFamily="34" charset="0"/>
              </a:rPr>
              <a:t>Required Books, Course Materials, Supplies &amp; Equipment </a:t>
            </a:r>
            <a:r>
              <a:rPr lang="en-US" sz="1400" dirty="0">
                <a:latin typeface="Abadi" panose="020B0604020104020204" pitchFamily="34" charset="0"/>
              </a:rPr>
              <a:t>(Includes Board Exams, not a direct cost)</a:t>
            </a:r>
          </a:p>
          <a:p>
            <a:pPr marL="457200" indent="-457200">
              <a:lnSpc>
                <a:spcPct val="110000"/>
              </a:lnSpc>
              <a:buClr>
                <a:srgbClr val="C00000"/>
              </a:buClr>
              <a:buFont typeface="+mj-lt"/>
              <a:buAutoNum type="arabicPeriod"/>
            </a:pPr>
            <a:r>
              <a:rPr lang="en-US" dirty="0">
                <a:latin typeface="Abadi" panose="020B0604020104020204" pitchFamily="34" charset="0"/>
              </a:rPr>
              <a:t>Food and Housing</a:t>
            </a:r>
          </a:p>
          <a:p>
            <a:pPr marL="457200" indent="-457200">
              <a:lnSpc>
                <a:spcPct val="110000"/>
              </a:lnSpc>
              <a:buClr>
                <a:srgbClr val="C00000"/>
              </a:buClr>
              <a:buFont typeface="+mj-lt"/>
              <a:buAutoNum type="arabicPeriod"/>
            </a:pPr>
            <a:r>
              <a:rPr lang="en-US" dirty="0">
                <a:latin typeface="Abadi" panose="020B0604020104020204" pitchFamily="34" charset="0"/>
              </a:rPr>
              <a:t>Transportation</a:t>
            </a:r>
          </a:p>
          <a:p>
            <a:pPr marL="457200" indent="-457200">
              <a:lnSpc>
                <a:spcPct val="110000"/>
              </a:lnSpc>
              <a:buClr>
                <a:srgbClr val="C00000"/>
              </a:buClr>
              <a:buFont typeface="+mj-lt"/>
              <a:buAutoNum type="arabicPeriod"/>
            </a:pPr>
            <a:r>
              <a:rPr lang="en-US" dirty="0">
                <a:latin typeface="Abadi" panose="020B0604020104020204" pitchFamily="34" charset="0"/>
              </a:rPr>
              <a:t>Misc. Personal Expenses </a:t>
            </a:r>
            <a:r>
              <a:rPr lang="en-US" sz="1400" dirty="0">
                <a:latin typeface="Abadi" panose="020B0604020104020204" pitchFamily="34" charset="0"/>
              </a:rPr>
              <a:t>(Includes Major Medical Insurance &amp; loan fees)</a:t>
            </a:r>
          </a:p>
          <a:p>
            <a:pPr marL="0" indent="0">
              <a:lnSpc>
                <a:spcPct val="110000"/>
              </a:lnSpc>
              <a:buClr>
                <a:srgbClr val="C00000"/>
              </a:buClr>
              <a:buNone/>
            </a:pPr>
            <a:endParaRPr lang="en-US" sz="1400" dirty="0">
              <a:latin typeface="Abadi" panose="020B0604020104020204" pitchFamily="34" charset="0"/>
            </a:endParaRPr>
          </a:p>
          <a:p>
            <a:pPr marL="0" indent="0">
              <a:lnSpc>
                <a:spcPct val="110000"/>
              </a:lnSpc>
              <a:spcBef>
                <a:spcPct val="30000"/>
              </a:spcBef>
              <a:buFontTx/>
              <a:buNone/>
              <a:defRPr/>
            </a:pPr>
            <a:r>
              <a:rPr lang="en-US" altLang="en-US" sz="1400" dirty="0">
                <a:latin typeface="Abadi" panose="020B0604020104020204" pitchFamily="34" charset="0"/>
              </a:rPr>
              <a:t>May include (</a:t>
            </a:r>
            <a:r>
              <a:rPr lang="en-US" altLang="en-US" sz="1400" i="1" dirty="0">
                <a:latin typeface="Abadi" panose="020B0604020104020204" pitchFamily="34" charset="0"/>
              </a:rPr>
              <a:t>by special request and documentation</a:t>
            </a:r>
            <a:r>
              <a:rPr lang="en-US" altLang="en-US" sz="1400" dirty="0">
                <a:latin typeface="Abadi" panose="020B0604020104020204" pitchFamily="34" charset="0"/>
              </a:rPr>
              <a:t>):</a:t>
            </a:r>
          </a:p>
          <a:p>
            <a:pPr>
              <a:lnSpc>
                <a:spcPct val="110000"/>
              </a:lnSpc>
              <a:spcBef>
                <a:spcPct val="30000"/>
              </a:spcBef>
              <a:buClr>
                <a:srgbClr val="C00000"/>
              </a:buClr>
              <a:defRPr/>
            </a:pPr>
            <a:r>
              <a:rPr lang="en-US" altLang="en-US" sz="1400" dirty="0">
                <a:latin typeface="Abadi" panose="020B0604020104020204" pitchFamily="34" charset="0"/>
              </a:rPr>
              <a:t>Dependent childcare expenses, if eligible-(</a:t>
            </a:r>
            <a:r>
              <a:rPr lang="en-US" altLang="en-US" sz="1400" i="1" dirty="0">
                <a:latin typeface="Abadi" panose="020B0604020104020204" pitchFamily="34" charset="0"/>
              </a:rPr>
              <a:t>Professional Judgement</a:t>
            </a:r>
            <a:r>
              <a:rPr lang="en-US" altLang="en-US" sz="1400" dirty="0">
                <a:latin typeface="Abadi" panose="020B0604020104020204" pitchFamily="34" charset="0"/>
              </a:rPr>
              <a:t>)</a:t>
            </a:r>
          </a:p>
          <a:p>
            <a:pPr>
              <a:lnSpc>
                <a:spcPct val="110000"/>
              </a:lnSpc>
              <a:spcBef>
                <a:spcPct val="30000"/>
              </a:spcBef>
              <a:buClr>
                <a:srgbClr val="C00000"/>
              </a:buClr>
              <a:defRPr/>
            </a:pPr>
            <a:r>
              <a:rPr lang="en-US" altLang="en-US" sz="1400" dirty="0">
                <a:latin typeface="Abadi" panose="020B0604020104020204" pitchFamily="34" charset="0"/>
              </a:rPr>
              <a:t>Expenses associated with a disability, if eligible-(</a:t>
            </a:r>
            <a:r>
              <a:rPr lang="en-US" altLang="en-US" sz="1400" i="1" dirty="0">
                <a:latin typeface="Abadi" panose="020B0604020104020204" pitchFamily="34" charset="0"/>
              </a:rPr>
              <a:t>Professional Judgement</a:t>
            </a:r>
            <a:r>
              <a:rPr lang="en-US" altLang="en-US" sz="1400" dirty="0">
                <a:latin typeface="Abadi" panose="020B0604020104020204" pitchFamily="34" charset="0"/>
              </a:rPr>
              <a:t>)</a:t>
            </a:r>
          </a:p>
          <a:p>
            <a:pPr>
              <a:lnSpc>
                <a:spcPct val="110000"/>
              </a:lnSpc>
              <a:buClr>
                <a:srgbClr val="C00000"/>
              </a:buClr>
              <a:defRPr/>
            </a:pPr>
            <a:r>
              <a:rPr lang="en-US" altLang="en-US" sz="1400" dirty="0">
                <a:latin typeface="Abadi" panose="020B0604020104020204" pitchFamily="34" charset="0"/>
              </a:rPr>
              <a:t>Excessive Medical expenses of the student-(</a:t>
            </a:r>
            <a:r>
              <a:rPr lang="en-US" altLang="en-US" sz="1400" i="1" dirty="0">
                <a:latin typeface="Abadi" panose="020B0604020104020204" pitchFamily="34" charset="0"/>
              </a:rPr>
              <a:t>Professional Judgement</a:t>
            </a:r>
            <a:r>
              <a:rPr lang="en-US" altLang="en-US" sz="1400" dirty="0">
                <a:latin typeface="Abadi" panose="020B0604020104020204" pitchFamily="34" charset="0"/>
              </a:rPr>
              <a:t>)</a:t>
            </a:r>
          </a:p>
          <a:p>
            <a:pPr marL="0" indent="0">
              <a:lnSpc>
                <a:spcPct val="110000"/>
              </a:lnSpc>
              <a:buClr>
                <a:srgbClr val="C00000"/>
              </a:buClr>
              <a:buNone/>
            </a:pPr>
            <a:endParaRPr lang="en-US" sz="1400" dirty="0">
              <a:latin typeface="Abadi" panose="020B0604020104020204" pitchFamily="34" charset="0"/>
            </a:endParaRPr>
          </a:p>
        </p:txBody>
      </p:sp>
      <p:sp>
        <p:nvSpPr>
          <p:cNvPr id="31"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6" name="TextBox 15">
            <a:extLst>
              <a:ext uri="{FF2B5EF4-FFF2-40B4-BE49-F238E27FC236}">
                <a16:creationId xmlns:a16="http://schemas.microsoft.com/office/drawing/2014/main" id="{BB75A2A6-92CF-49E5-8AAD-F91CCB587648}"/>
              </a:ext>
            </a:extLst>
          </p:cNvPr>
          <p:cNvSpPr txBox="1"/>
          <p:nvPr/>
        </p:nvSpPr>
        <p:spPr>
          <a:xfrm>
            <a:off x="9553137" y="6657945"/>
            <a:ext cx="263886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higheredjobs.com/HigherEdCareers/interviews.cfm?ID=128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023255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91F6-C887-4E86-99EF-7780A7DD78AF}"/>
              </a:ext>
            </a:extLst>
          </p:cNvPr>
          <p:cNvSpPr>
            <a:spLocks noGrp="1"/>
          </p:cNvSpPr>
          <p:nvPr>
            <p:ph type="title"/>
          </p:nvPr>
        </p:nvSpPr>
        <p:spPr>
          <a:xfrm>
            <a:off x="1451579" y="804519"/>
            <a:ext cx="9291215" cy="1049235"/>
          </a:xfrm>
        </p:spPr>
        <p:txBody>
          <a:bodyPr vert="horz" lIns="91440" tIns="45720" rIns="91440" bIns="45720" rtlCol="0" anchor="ctr">
            <a:normAutofit/>
          </a:bodyPr>
          <a:lstStyle/>
          <a:p>
            <a:r>
              <a:rPr lang="en-US" b="1" u="sng" dirty="0">
                <a:solidFill>
                  <a:schemeClr val="tx1"/>
                </a:solidFill>
                <a:latin typeface="Abadi" panose="020B0604020104020204" pitchFamily="34" charset="0"/>
              </a:rPr>
              <a:t>Fixed</a:t>
            </a:r>
            <a:r>
              <a:rPr lang="en-US" b="1" dirty="0">
                <a:solidFill>
                  <a:srgbClr val="C00000"/>
                </a:solidFill>
                <a:latin typeface="Abadi" panose="020B0604020104020204" pitchFamily="34" charset="0"/>
              </a:rPr>
              <a:t> </a:t>
            </a:r>
            <a:r>
              <a:rPr lang="en-US" b="1" dirty="0">
                <a:solidFill>
                  <a:schemeClr val="tx1"/>
                </a:solidFill>
                <a:latin typeface="Abadi" panose="020B0604020104020204" pitchFamily="34" charset="0"/>
              </a:rPr>
              <a:t>Charges the Bursar’s Office place on your Student bill Per semester:</a:t>
            </a:r>
          </a:p>
        </p:txBody>
      </p:sp>
      <p:pic>
        <p:nvPicPr>
          <p:cNvPr id="3" name="Picture 2">
            <a:extLst>
              <a:ext uri="{FF2B5EF4-FFF2-40B4-BE49-F238E27FC236}">
                <a16:creationId xmlns:a16="http://schemas.microsoft.com/office/drawing/2014/main" id="{814F94E8-9848-43D3-9E50-D4DD09764847}"/>
              </a:ext>
            </a:extLst>
          </p:cNvPr>
          <p:cNvPicPr>
            <a:picLocks noChangeAspect="1"/>
          </p:cNvPicPr>
          <p:nvPr/>
        </p:nvPicPr>
        <p:blipFill>
          <a:blip r:embed="rId2"/>
          <a:stretch>
            <a:fillRect/>
          </a:stretch>
        </p:blipFill>
        <p:spPr>
          <a:xfrm>
            <a:off x="989000" y="2201642"/>
            <a:ext cx="2991329" cy="2454716"/>
          </a:xfrm>
          <a:prstGeom prst="rect">
            <a:avLst/>
          </a:prstGeom>
        </p:spPr>
      </p:pic>
      <p:sp>
        <p:nvSpPr>
          <p:cNvPr id="4" name="Rectangle 1027">
            <a:extLst>
              <a:ext uri="{FF2B5EF4-FFF2-40B4-BE49-F238E27FC236}">
                <a16:creationId xmlns:a16="http://schemas.microsoft.com/office/drawing/2014/main" id="{9169BE49-1F13-4D66-9124-83D3C85FA8CC}"/>
              </a:ext>
            </a:extLst>
          </p:cNvPr>
          <p:cNvSpPr txBox="1">
            <a:spLocks noChangeArrowheads="1"/>
          </p:cNvSpPr>
          <p:nvPr/>
        </p:nvSpPr>
        <p:spPr bwMode="white">
          <a:xfrm>
            <a:off x="4739780" y="1988840"/>
            <a:ext cx="6569867" cy="383161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rtlCol="0" anchor="t" anchorCtr="0" compatLnSpc="1">
            <a:prstTxWarp prst="textNoShape">
              <a:avLst/>
            </a:prstTxWarp>
            <a:normAutofit lnSpcReduction="10000"/>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a:lstStyle>
          <a:p>
            <a:pPr marL="57150" indent="0" defTabSz="914400" eaLnBrk="1" hangingPunct="1">
              <a:lnSpc>
                <a:spcPct val="110000"/>
              </a:lnSpc>
              <a:buClr>
                <a:srgbClr val="C00000"/>
              </a:buClr>
              <a:buSzPct val="100000"/>
              <a:buNone/>
              <a:defRPr/>
            </a:pPr>
            <a:r>
              <a:rPr kumimoji="1" lang="en-US" altLang="en-US" sz="1800" i="0" u="sng" strike="noStrike" cap="none" spc="0" normalizeH="0" baseline="0" noProof="0" dirty="0">
                <a:ln>
                  <a:noFill/>
                </a:ln>
                <a:uLnTx/>
                <a:uFillTx/>
                <a:latin typeface="Abadi"/>
              </a:rPr>
              <a:t>SOM Tuition</a:t>
            </a:r>
            <a:r>
              <a:rPr lang="en-US" altLang="en-US" sz="1800" u="sng" dirty="0">
                <a:latin typeface="Abadi"/>
              </a:rPr>
              <a:t> &amp; Fees </a:t>
            </a:r>
            <a:r>
              <a:rPr kumimoji="1" lang="en-US" altLang="en-US" sz="1800" i="1" u="sng" strike="noStrike" cap="none" spc="0" normalizeH="0" baseline="0" noProof="0" dirty="0">
                <a:ln>
                  <a:noFill/>
                </a:ln>
                <a:uLnTx/>
                <a:uFillTx/>
                <a:latin typeface="Abadi"/>
              </a:rPr>
              <a:t>(</a:t>
            </a:r>
            <a:r>
              <a:rPr lang="en-US" altLang="en-US" sz="1800" i="1" u="sng" dirty="0">
                <a:latin typeface="Abadi"/>
              </a:rPr>
              <a:t>examples</a:t>
            </a:r>
            <a:r>
              <a:rPr kumimoji="1" lang="en-US" altLang="en-US" sz="1800" i="1" u="sng" strike="noStrike" cap="none" spc="0" normalizeH="0" baseline="0" noProof="0" dirty="0">
                <a:ln>
                  <a:noFill/>
                </a:ln>
                <a:uLnTx/>
                <a:uFillTx/>
                <a:latin typeface="Abadi"/>
              </a:rPr>
              <a:t> from</a:t>
            </a:r>
            <a:r>
              <a:rPr lang="en-US" altLang="en-US" sz="1800" i="1" u="sng" dirty="0">
                <a:latin typeface="Abadi"/>
              </a:rPr>
              <a:t> 24-25</a:t>
            </a:r>
            <a:r>
              <a:rPr kumimoji="1" lang="en-US" altLang="en-US" sz="1800" i="1" u="sng" strike="noStrike" cap="none" spc="0" normalizeH="0" baseline="0" noProof="0" dirty="0">
                <a:ln>
                  <a:noFill/>
                </a:ln>
                <a:uLnTx/>
                <a:uFillTx/>
                <a:latin typeface="Abadi"/>
              </a:rPr>
              <a:t> academic </a:t>
            </a:r>
            <a:r>
              <a:rPr lang="en-US" altLang="en-US" sz="1800" i="1" u="sng" dirty="0">
                <a:latin typeface="Abadi"/>
              </a:rPr>
              <a:t>year):</a:t>
            </a:r>
            <a:endParaRPr lang="en-US" u="sng" dirty="0"/>
          </a:p>
          <a:p>
            <a:pPr marL="400050" defTabSz="914400" eaLnBrk="1" hangingPunct="1">
              <a:lnSpc>
                <a:spcPct val="110000"/>
              </a:lnSpc>
              <a:buClr>
                <a:srgbClr val="C00000"/>
              </a:buClr>
              <a:buSzPct val="100000"/>
              <a:buFont typeface="Wingdings" panose="05000000000000000000" pitchFamily="2" charset="2"/>
              <a:buChar char="v"/>
              <a:defRPr/>
            </a:pPr>
            <a:r>
              <a:rPr kumimoji="1" lang="en-US" altLang="en-US" sz="1800" i="0" u="none" strike="noStrike" cap="none" spc="0" normalizeH="0" baseline="0" noProof="0" dirty="0">
                <a:ln>
                  <a:noFill/>
                </a:ln>
                <a:uLnTx/>
                <a:uFillTx/>
                <a:latin typeface="Abadi"/>
              </a:rPr>
              <a:t>KY Resident</a:t>
            </a:r>
            <a:r>
              <a:rPr lang="en-US" altLang="en-US" sz="1800" dirty="0">
                <a:latin typeface="Abadi"/>
              </a:rPr>
              <a:t> </a:t>
            </a:r>
            <a:r>
              <a:rPr kumimoji="1" lang="en-US" altLang="en-US" sz="1800" i="0" u="none" strike="noStrike" cap="none" spc="0" normalizeH="0" baseline="0" noProof="0" dirty="0">
                <a:ln>
                  <a:noFill/>
                </a:ln>
                <a:uLnTx/>
                <a:uFillTx/>
                <a:latin typeface="Abadi"/>
              </a:rPr>
              <a:t> - </a:t>
            </a:r>
            <a:r>
              <a:rPr lang="en-US" altLang="en-US" sz="1800" i="1" dirty="0">
                <a:latin typeface="Abadi"/>
              </a:rPr>
              <a:t>$23,353</a:t>
            </a:r>
            <a:endParaRPr lang="en-US" altLang="en-US" sz="1800" b="0" i="1" u="none" strike="noStrike" cap="none" spc="0" normalizeH="0" baseline="0" noProof="0" dirty="0">
              <a:ln>
                <a:noFill/>
              </a:ln>
              <a:uLnTx/>
              <a:uFillTx/>
              <a:latin typeface="Abadi" panose="020B0604020104020204" pitchFamily="34" charset="0"/>
            </a:endParaRPr>
          </a:p>
          <a:p>
            <a:pPr marL="400050" defTabSz="914400" eaLnBrk="1" hangingPunct="1">
              <a:lnSpc>
                <a:spcPct val="110000"/>
              </a:lnSpc>
              <a:buClr>
                <a:srgbClr val="C00000"/>
              </a:buClr>
              <a:buSzPct val="100000"/>
              <a:buFont typeface="Wingdings" panose="05000000000000000000" pitchFamily="2" charset="2"/>
              <a:buChar char="v"/>
              <a:defRPr/>
            </a:pPr>
            <a:r>
              <a:rPr kumimoji="1" lang="en-US" altLang="en-US" sz="1800" i="0" u="none" strike="noStrike" cap="none" spc="0" normalizeH="0" baseline="0" noProof="0" dirty="0">
                <a:ln>
                  <a:noFill/>
                </a:ln>
                <a:uLnTx/>
                <a:uFillTx/>
                <a:latin typeface="Abadi"/>
              </a:rPr>
              <a:t>Non-Resident</a:t>
            </a:r>
            <a:r>
              <a:rPr kumimoji="1" lang="en-US" altLang="en-US" sz="1800" b="0" i="0" u="none" strike="noStrike" cap="none" spc="0" normalizeH="0" baseline="0" noProof="0" dirty="0">
                <a:ln>
                  <a:noFill/>
                </a:ln>
                <a:uLnTx/>
                <a:uFillTx/>
                <a:latin typeface="Abadi"/>
              </a:rPr>
              <a:t> </a:t>
            </a:r>
            <a:r>
              <a:rPr kumimoji="1" lang="en-US" altLang="en-US" sz="1800" i="0" u="none" strike="noStrike" cap="none" spc="0" normalizeH="0" baseline="0" noProof="0" dirty="0">
                <a:ln>
                  <a:noFill/>
                </a:ln>
                <a:uLnTx/>
                <a:uFillTx/>
                <a:latin typeface="Abadi"/>
              </a:rPr>
              <a:t>-</a:t>
            </a:r>
            <a:r>
              <a:rPr kumimoji="1" lang="en-US" altLang="en-US" sz="1800" b="0" i="0" u="none" strike="noStrike" cap="none" spc="0" normalizeH="0" baseline="0" noProof="0" dirty="0">
                <a:ln>
                  <a:noFill/>
                </a:ln>
                <a:uLnTx/>
                <a:uFillTx/>
                <a:latin typeface="Abadi"/>
              </a:rPr>
              <a:t> $35,471</a:t>
            </a:r>
            <a:endParaRPr lang="en-US" altLang="en-US" sz="1800" b="0" i="1" u="none" strike="noStrike" cap="none" spc="0" normalizeH="0" baseline="0" noProof="0" dirty="0">
              <a:ln>
                <a:noFill/>
              </a:ln>
              <a:uLnTx/>
              <a:uFillTx/>
              <a:latin typeface="Abadi" panose="020B0604020104020204" pitchFamily="34" charset="0"/>
            </a:endParaRPr>
          </a:p>
          <a:p>
            <a:pPr marL="400050" defTabSz="914400" eaLnBrk="1" hangingPunct="1">
              <a:lnSpc>
                <a:spcPct val="110000"/>
              </a:lnSpc>
              <a:buClr>
                <a:srgbClr val="C00000"/>
              </a:buClr>
              <a:buSzPct val="100000"/>
              <a:buFont typeface="Wingdings" panose="05000000000000000000" pitchFamily="2" charset="2"/>
              <a:buChar char="v"/>
              <a:defRPr/>
            </a:pPr>
            <a:r>
              <a:rPr kumimoji="1" lang="en-US" altLang="en-US" sz="1800" i="0" strike="noStrike" cap="none" spc="0" normalizeH="0" baseline="0" noProof="0" dirty="0">
                <a:ln>
                  <a:noFill/>
                </a:ln>
                <a:uLnTx/>
                <a:uFillTx/>
                <a:latin typeface="Abadi"/>
              </a:rPr>
              <a:t>HSC Health fee </a:t>
            </a:r>
            <a:r>
              <a:rPr kumimoji="1" lang="en-US" altLang="en-US" sz="1800" i="0" u="none" strike="noStrike" cap="none" spc="0" normalizeH="0" baseline="0" noProof="0" dirty="0">
                <a:ln>
                  <a:noFill/>
                </a:ln>
                <a:uLnTx/>
                <a:uFillTx/>
                <a:latin typeface="Abadi"/>
              </a:rPr>
              <a:t>- </a:t>
            </a:r>
            <a:r>
              <a:rPr kumimoji="1" lang="en-US" altLang="en-US" sz="1800" b="0" i="1" u="none" strike="noStrike" cap="none" spc="0" normalizeH="0" baseline="0" noProof="0" dirty="0">
                <a:ln>
                  <a:noFill/>
                </a:ln>
                <a:uLnTx/>
                <a:uFillTx/>
                <a:latin typeface="Abadi"/>
              </a:rPr>
              <a:t>$52.50</a:t>
            </a:r>
            <a:r>
              <a:rPr lang="en-US" altLang="en-US" sz="1800" i="1" dirty="0">
                <a:latin typeface="Abadi"/>
              </a:rPr>
              <a:t> </a:t>
            </a:r>
            <a:endParaRPr lang="en-US" altLang="en-US" sz="1800" dirty="0">
              <a:latin typeface="Abadi"/>
            </a:endParaRPr>
          </a:p>
          <a:p>
            <a:pPr marL="400050" defTabSz="914400" eaLnBrk="1" hangingPunct="1">
              <a:lnSpc>
                <a:spcPct val="110000"/>
              </a:lnSpc>
              <a:buClr>
                <a:srgbClr val="C00000"/>
              </a:buClr>
              <a:buSzPct val="100000"/>
              <a:buFont typeface="Wingdings" panose="05000000000000000000" pitchFamily="2" charset="2"/>
              <a:buChar char="v"/>
              <a:defRPr/>
            </a:pPr>
            <a:r>
              <a:rPr lang="en-US" altLang="en-US" sz="1800" dirty="0">
                <a:latin typeface="Abadi"/>
              </a:rPr>
              <a:t>SOM Technology fee </a:t>
            </a:r>
            <a:r>
              <a:rPr kumimoji="1" lang="en-US" altLang="en-US" sz="1800" i="0" strike="noStrike" cap="none" spc="0" normalizeH="0" baseline="0" noProof="0" dirty="0">
                <a:ln>
                  <a:noFill/>
                </a:ln>
                <a:uLnTx/>
                <a:uFillTx/>
                <a:latin typeface="Abadi"/>
              </a:rPr>
              <a:t>- </a:t>
            </a:r>
            <a:r>
              <a:rPr kumimoji="1" lang="en-US" altLang="en-US" sz="1800" b="0" i="1" u="none" strike="noStrike" cap="none" spc="0" normalizeH="0" baseline="0" noProof="0" dirty="0">
                <a:ln>
                  <a:noFill/>
                </a:ln>
                <a:uLnTx/>
                <a:uFillTx/>
                <a:latin typeface="Abadi"/>
              </a:rPr>
              <a:t>$625</a:t>
            </a:r>
            <a:r>
              <a:rPr lang="en-US" altLang="en-US" sz="1800" i="1" dirty="0">
                <a:latin typeface="Abadi"/>
              </a:rPr>
              <a:t> </a:t>
            </a:r>
            <a:endParaRPr lang="en-US" altLang="en-US" sz="1800" dirty="0">
              <a:latin typeface="Abadi" panose="020B0604020104020204" pitchFamily="34" charset="0"/>
            </a:endParaRPr>
          </a:p>
          <a:p>
            <a:pPr marL="400050" defTabSz="914400" eaLnBrk="1" hangingPunct="1">
              <a:lnSpc>
                <a:spcPct val="110000"/>
              </a:lnSpc>
              <a:buClr>
                <a:srgbClr val="C00000"/>
              </a:buClr>
              <a:buSzPct val="100000"/>
              <a:buFont typeface="Wingdings" panose="05000000000000000000" pitchFamily="2" charset="2"/>
              <a:buChar char="v"/>
              <a:defRPr/>
            </a:pPr>
            <a:r>
              <a:rPr kumimoji="1" lang="en-US" altLang="en-US" sz="1800" i="0" strike="noStrike" cap="none" spc="0" normalizeH="0" baseline="0" noProof="0" dirty="0">
                <a:ln>
                  <a:noFill/>
                </a:ln>
                <a:uLnTx/>
                <a:uFillTx/>
                <a:latin typeface="Abadi"/>
              </a:rPr>
              <a:t>Major Health Insurance - </a:t>
            </a:r>
            <a:r>
              <a:rPr kumimoji="1" lang="en-US" altLang="en-US" sz="1800" b="0" i="1" u="none" strike="noStrike" cap="none" spc="0" normalizeH="0" baseline="0" noProof="0" dirty="0">
                <a:ln>
                  <a:noFill/>
                </a:ln>
                <a:uLnTx/>
                <a:uFillTx/>
                <a:latin typeface="Abadi"/>
              </a:rPr>
              <a:t>$</a:t>
            </a:r>
            <a:r>
              <a:rPr lang="en-US" altLang="en-US" sz="1800" i="1" dirty="0">
                <a:latin typeface="Abadi"/>
              </a:rPr>
              <a:t>1551.50</a:t>
            </a:r>
            <a:endParaRPr lang="en-US" altLang="en-US" sz="1800" b="0" i="1" u="none" strike="noStrike" cap="none" spc="0" normalizeH="0" baseline="0" noProof="0" dirty="0">
              <a:ln>
                <a:noFill/>
              </a:ln>
              <a:uLnTx/>
              <a:uFillTx/>
              <a:latin typeface="Abadi"/>
            </a:endParaRPr>
          </a:p>
          <a:p>
            <a:pPr marL="800100" lvl="1" defTabSz="914400" eaLnBrk="1" hangingPunct="1">
              <a:lnSpc>
                <a:spcPct val="110000"/>
              </a:lnSpc>
              <a:buClr>
                <a:srgbClr val="C00000"/>
              </a:buClr>
              <a:buSzPct val="100000"/>
              <a:buFont typeface="Wingdings" panose="05000000000000000000" pitchFamily="2" charset="2"/>
              <a:buChar char="v"/>
              <a:defRPr/>
            </a:pPr>
            <a:r>
              <a:rPr kumimoji="1" lang="en-US" altLang="en-US" sz="1400" b="0" i="1" u="none" strike="noStrike" cap="none" spc="0" normalizeH="0" baseline="0" noProof="0" dirty="0">
                <a:ln>
                  <a:noFill/>
                </a:ln>
                <a:uLnTx/>
                <a:uFillTx/>
                <a:latin typeface="Abadi"/>
              </a:rPr>
              <a:t>Can waive, if you have major medical insurance!</a:t>
            </a:r>
            <a:r>
              <a:rPr lang="en-US" altLang="en-US" sz="1400" i="1" dirty="0">
                <a:latin typeface="Abadi"/>
              </a:rPr>
              <a:t> </a:t>
            </a:r>
            <a:endParaRPr lang="en-US" altLang="en-US" sz="1400" b="0" i="1" u="none" strike="noStrike" cap="none" spc="0" normalizeH="0" baseline="0" noProof="0" dirty="0">
              <a:ln>
                <a:noFill/>
              </a:ln>
              <a:uLnTx/>
              <a:uFillTx/>
              <a:latin typeface="Abadi" panose="020B0604020104020204" pitchFamily="34" charset="0"/>
            </a:endParaRPr>
          </a:p>
          <a:p>
            <a:pPr marL="400050" defTabSz="914400" eaLnBrk="1" hangingPunct="1">
              <a:lnSpc>
                <a:spcPct val="110000"/>
              </a:lnSpc>
              <a:buClr>
                <a:srgbClr val="C00000"/>
              </a:buClr>
              <a:buSzPct val="100000"/>
              <a:buFont typeface="Wingdings" panose="05000000000000000000" pitchFamily="2" charset="2"/>
              <a:buChar char="v"/>
              <a:defRPr/>
            </a:pPr>
            <a:r>
              <a:rPr kumimoji="1" lang="en-US" altLang="en-US" sz="1800" i="0" strike="noStrike" cap="none" spc="0" normalizeH="0" baseline="0" noProof="0" dirty="0">
                <a:ln>
                  <a:noFill/>
                </a:ln>
                <a:uLnTx/>
                <a:uFillTx/>
                <a:latin typeface="Abadi"/>
              </a:rPr>
              <a:t>University Recreation fee </a:t>
            </a:r>
            <a:r>
              <a:rPr kumimoji="1" lang="en-US" altLang="en-US" sz="1800" i="0" u="none" strike="noStrike" cap="none" spc="0" normalizeH="0" baseline="0" noProof="0" dirty="0">
                <a:ln>
                  <a:noFill/>
                </a:ln>
                <a:uLnTx/>
                <a:uFillTx/>
                <a:latin typeface="Abadi"/>
              </a:rPr>
              <a:t>- </a:t>
            </a:r>
            <a:r>
              <a:rPr kumimoji="1" lang="en-US" altLang="en-US" sz="1800" b="0" i="1" u="none" strike="noStrike" cap="none" spc="0" normalizeH="0" baseline="0" noProof="0" dirty="0">
                <a:ln>
                  <a:noFill/>
                </a:ln>
                <a:uLnTx/>
                <a:uFillTx/>
                <a:latin typeface="Abadi"/>
              </a:rPr>
              <a:t>$98</a:t>
            </a:r>
            <a:r>
              <a:rPr lang="en-US" altLang="en-US" sz="1800" i="1" dirty="0">
                <a:latin typeface="Abadi"/>
              </a:rPr>
              <a:t> </a:t>
            </a:r>
            <a:endParaRPr lang="en-US" altLang="en-US" sz="1800" b="0" i="0" u="none" strike="noStrike" cap="none" spc="0" normalizeH="0" baseline="0" noProof="0" dirty="0">
              <a:ln>
                <a:noFill/>
              </a:ln>
              <a:uLnTx/>
              <a:uFillTx/>
              <a:latin typeface="Abadi" panose="020B0604020104020204" pitchFamily="34" charset="0"/>
            </a:endParaRPr>
          </a:p>
          <a:p>
            <a:pPr marL="400050" defTabSz="914400" eaLnBrk="1" hangingPunct="1">
              <a:lnSpc>
                <a:spcPct val="110000"/>
              </a:lnSpc>
              <a:buClr>
                <a:srgbClr val="C00000"/>
              </a:buClr>
              <a:buSzPct val="100000"/>
              <a:buFont typeface="Wingdings" panose="05000000000000000000" pitchFamily="2" charset="2"/>
              <a:buChar char="v"/>
              <a:defRPr/>
            </a:pPr>
            <a:r>
              <a:rPr kumimoji="1" lang="en-US" altLang="en-US" sz="1800" i="0" strike="noStrike" cap="none" spc="0" normalizeH="0" baseline="0" noProof="0" dirty="0">
                <a:ln>
                  <a:noFill/>
                </a:ln>
                <a:uLnTx/>
                <a:uFillTx/>
                <a:latin typeface="Abadi"/>
              </a:rPr>
              <a:t>SOM Disability Insurance fee </a:t>
            </a:r>
            <a:r>
              <a:rPr kumimoji="1" lang="en-US" altLang="en-US" sz="1800" i="0" u="none" strike="noStrike" cap="none" spc="0" normalizeH="0" baseline="0" noProof="0" dirty="0">
                <a:ln>
                  <a:noFill/>
                </a:ln>
                <a:uLnTx/>
                <a:uFillTx/>
                <a:latin typeface="Abadi"/>
              </a:rPr>
              <a:t>- $55 </a:t>
            </a:r>
            <a:r>
              <a:rPr kumimoji="1" lang="en-US" altLang="en-US" sz="1800" b="0" i="0" u="none" strike="noStrike" cap="none" spc="0" normalizeH="0" baseline="0" noProof="0" dirty="0">
                <a:ln>
                  <a:noFill/>
                </a:ln>
                <a:uLnTx/>
                <a:uFillTx/>
                <a:latin typeface="Abadi"/>
              </a:rPr>
              <a:t>(</a:t>
            </a:r>
            <a:r>
              <a:rPr kumimoji="1" lang="en-US" altLang="en-US" sz="1800" b="0" i="1" u="none" strike="noStrike" cap="none" spc="0" normalizeH="0" baseline="0" noProof="0" dirty="0">
                <a:ln>
                  <a:noFill/>
                </a:ln>
                <a:uLnTx/>
                <a:uFillTx/>
                <a:latin typeface="Abadi"/>
              </a:rPr>
              <a:t>Fall only</a:t>
            </a:r>
            <a:r>
              <a:rPr kumimoji="1" lang="en-US" altLang="en-US" sz="1800" b="0" i="0" u="none" strike="noStrike" cap="none" spc="0" normalizeH="0" baseline="0" noProof="0" dirty="0">
                <a:ln>
                  <a:noFill/>
                </a:ln>
                <a:uLnTx/>
                <a:uFillTx/>
                <a:latin typeface="Abadi"/>
              </a:rPr>
              <a:t>)</a:t>
            </a:r>
          </a:p>
          <a:p>
            <a:pPr marL="400050" defTabSz="914400" eaLnBrk="1" hangingPunct="1">
              <a:lnSpc>
                <a:spcPct val="110000"/>
              </a:lnSpc>
              <a:buClr>
                <a:srgbClr val="C00000"/>
              </a:buClr>
              <a:buSzPct val="100000"/>
              <a:buFont typeface="Wingdings" panose="05000000000000000000" pitchFamily="2" charset="2"/>
              <a:buChar char="v"/>
              <a:defRPr/>
            </a:pPr>
            <a:r>
              <a:rPr lang="en-US" altLang="en-US" sz="1800" b="0" i="0" u="none" strike="noStrike" cap="none" spc="0" normalizeH="0" baseline="0" noProof="0" dirty="0">
                <a:ln>
                  <a:noFill/>
                </a:ln>
                <a:uLnTx/>
                <a:uFillTx/>
                <a:latin typeface="Abadi"/>
              </a:rPr>
              <a:t>MD Drug Test Fee – $49 (M3 year, Fall only)</a:t>
            </a:r>
          </a:p>
          <a:p>
            <a:pPr marL="400050" marR="0" lvl="0" indent="-285750" defTabSz="914400" eaLnBrk="1" fontAlgn="base" hangingPunct="1">
              <a:lnSpc>
                <a:spcPct val="110000"/>
              </a:lnSpc>
              <a:spcBef>
                <a:spcPct val="20000"/>
              </a:spcBef>
              <a:spcAft>
                <a:spcPct val="0"/>
              </a:spcAft>
              <a:buClr>
                <a:srgbClr val="C00000"/>
              </a:buClr>
              <a:buSzPct val="100000"/>
              <a:buFont typeface="Wingdings" panose="05000000000000000000" pitchFamily="2" charset="2"/>
              <a:buChar char="v"/>
              <a:tabLst/>
              <a:defRPr/>
            </a:pPr>
            <a:endParaRPr lang="en-US" altLang="en-US" sz="1800" b="0" i="0" u="none" strike="noStrike" cap="none" spc="0" normalizeH="0" baseline="0" noProof="0" dirty="0">
              <a:ln>
                <a:noFill/>
              </a:ln>
              <a:uLnTx/>
              <a:uFillTx/>
              <a:latin typeface="Abadi" panose="020B0604020104020204" pitchFamily="34" charset="0"/>
            </a:endParaRPr>
          </a:p>
          <a:p>
            <a:pPr marL="0" indent="0" defTabSz="914400" eaLnBrk="1" hangingPunct="1">
              <a:lnSpc>
                <a:spcPct val="110000"/>
              </a:lnSpc>
              <a:buClr>
                <a:schemeClr val="accent1"/>
              </a:buClr>
              <a:buSzPct val="100000"/>
              <a:buNone/>
              <a:defRPr/>
            </a:pPr>
            <a:r>
              <a:rPr kumimoji="1" lang="en-US" altLang="en-US" sz="1200" b="0" i="1" u="none" strike="noStrike" cap="none" spc="0" normalizeH="0" baseline="0" noProof="0" dirty="0">
                <a:ln>
                  <a:noFill/>
                </a:ln>
                <a:uLnTx/>
                <a:uFillTx/>
                <a:latin typeface="Abadi"/>
              </a:rPr>
              <a:t>NOTE: All listed figures are </a:t>
            </a:r>
            <a:r>
              <a:rPr kumimoji="1" lang="en-US" altLang="en-US" sz="1200" b="0" i="1" u="sng" strike="noStrike" cap="none" spc="0" normalizeH="0" baseline="0" noProof="0" dirty="0">
                <a:ln>
                  <a:noFill/>
                </a:ln>
                <a:uLnTx/>
                <a:uFillTx/>
                <a:latin typeface="Abadi"/>
              </a:rPr>
              <a:t>estimated</a:t>
            </a:r>
            <a:r>
              <a:rPr kumimoji="1" lang="en-US" altLang="en-US" sz="1200" b="0" i="1" u="none" strike="noStrike" cap="none" spc="0" normalizeH="0" baseline="0" noProof="0" dirty="0">
                <a:ln>
                  <a:noFill/>
                </a:ln>
                <a:uLnTx/>
                <a:uFillTx/>
                <a:latin typeface="Abadi"/>
              </a:rPr>
              <a:t> until Board of Trustees </a:t>
            </a:r>
            <a:r>
              <a:rPr lang="en-US" altLang="en-US" sz="1200" i="1" dirty="0">
                <a:latin typeface="Abadi"/>
              </a:rPr>
              <a:t>approve T&amp;F  for following year</a:t>
            </a:r>
            <a:endParaRPr lang="en-US" altLang="en-US" sz="1200" b="0" i="1" u="none" strike="noStrike" cap="none" spc="0" normalizeH="0" baseline="0" noProof="0" dirty="0">
              <a:ln>
                <a:noFill/>
              </a:ln>
              <a:uLnTx/>
              <a:uFillTx/>
              <a:latin typeface="Abadi" panose="020B0604020104020204" pitchFamily="34" charset="0"/>
            </a:endParaRPr>
          </a:p>
          <a:p>
            <a:pPr marL="342900" marR="0" lvl="0" indent="-228600" defTabSz="914400" eaLnBrk="1" fontAlgn="base" hangingPunct="1">
              <a:lnSpc>
                <a:spcPct val="110000"/>
              </a:lnSpc>
              <a:spcBef>
                <a:spcPct val="20000"/>
              </a:spcBef>
              <a:spcAft>
                <a:spcPct val="0"/>
              </a:spcAft>
              <a:buClr>
                <a:schemeClr val="accent1"/>
              </a:buClr>
              <a:buSzPct val="100000"/>
              <a:buFont typeface="Arial" panose="020B0604020202020204" pitchFamily="34" charset="0"/>
              <a:buChar char="•"/>
              <a:tabLst/>
              <a:defRPr/>
            </a:pPr>
            <a:endParaRPr kumimoji="1" lang="en-US" altLang="en-US" sz="1000" b="0" i="0" u="none" strike="noStrike" cap="none" spc="0" normalizeH="0" baseline="0" noProof="0" dirty="0">
              <a:ln>
                <a:noFill/>
              </a:ln>
              <a:uLnTx/>
              <a:uFillTx/>
            </a:endParaRPr>
          </a:p>
        </p:txBody>
      </p:sp>
    </p:spTree>
    <p:extLst>
      <p:ext uri="{BB962C8B-B14F-4D97-AF65-F5344CB8AC3E}">
        <p14:creationId xmlns:p14="http://schemas.microsoft.com/office/powerpoint/2010/main" val="62508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9BE10-B620-5EF7-E270-C6738CEB0A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9DEA5E-51C0-002D-4965-3BBCAABA3BE8}"/>
              </a:ext>
            </a:extLst>
          </p:cNvPr>
          <p:cNvSpPr>
            <a:spLocks noGrp="1"/>
          </p:cNvSpPr>
          <p:nvPr>
            <p:ph type="title"/>
          </p:nvPr>
        </p:nvSpPr>
        <p:spPr/>
        <p:txBody>
          <a:bodyPr>
            <a:normAutofit/>
          </a:bodyPr>
          <a:lstStyle/>
          <a:p>
            <a:r>
              <a:rPr lang="en-US" sz="3600" b="1" dirty="0">
                <a:solidFill>
                  <a:schemeClr val="tx1"/>
                </a:solidFill>
                <a:latin typeface="Abadi"/>
              </a:rPr>
              <a:t>Books and Supplies</a:t>
            </a:r>
          </a:p>
        </p:txBody>
      </p:sp>
      <p:sp>
        <p:nvSpPr>
          <p:cNvPr id="4" name="Text Placeholder 3">
            <a:extLst>
              <a:ext uri="{FF2B5EF4-FFF2-40B4-BE49-F238E27FC236}">
                <a16:creationId xmlns:a16="http://schemas.microsoft.com/office/drawing/2014/main" id="{82CA92BB-B5EE-2D87-95D2-7EB6FB3506FE}"/>
              </a:ext>
            </a:extLst>
          </p:cNvPr>
          <p:cNvSpPr>
            <a:spLocks noGrp="1"/>
          </p:cNvSpPr>
          <p:nvPr>
            <p:ph type="body" idx="1"/>
          </p:nvPr>
        </p:nvSpPr>
        <p:spPr>
          <a:xfrm>
            <a:off x="962644" y="1877579"/>
            <a:ext cx="4488794" cy="801943"/>
          </a:xfrm>
        </p:spPr>
        <p:txBody>
          <a:bodyPr>
            <a:normAutofit/>
          </a:bodyPr>
          <a:lstStyle/>
          <a:p>
            <a:pPr>
              <a:lnSpc>
                <a:spcPct val="120000"/>
              </a:lnSpc>
              <a:buClr>
                <a:srgbClr val="FB8C29"/>
              </a:buClr>
              <a:defRPr/>
            </a:pPr>
            <a:r>
              <a:rPr lang="en-US" sz="2500" u="sng" cap="none" dirty="0">
                <a:solidFill>
                  <a:schemeClr val="tx1"/>
                </a:solidFill>
                <a:latin typeface="Abadi"/>
              </a:rPr>
              <a:t>What we</a:t>
            </a:r>
            <a:r>
              <a:rPr kumimoji="0" lang="en-US" sz="2500" b="0" i="0" u="sng" strike="noStrike" kern="1200" cap="none" spc="0" normalizeH="0" baseline="0" noProof="0" dirty="0">
                <a:ln>
                  <a:noFill/>
                </a:ln>
                <a:solidFill>
                  <a:schemeClr val="tx1"/>
                </a:solidFill>
                <a:effectLst/>
                <a:uLnTx/>
                <a:uFillTx/>
                <a:latin typeface="Abadi"/>
              </a:rPr>
              <a:t> include:</a:t>
            </a:r>
            <a:endParaRPr lang="en-US" sz="2500" b="0" i="0" u="sng" strike="noStrike" kern="1200" cap="none" spc="0" normalizeH="0" baseline="0" noProof="0" dirty="0">
              <a:ln>
                <a:noFill/>
              </a:ln>
              <a:solidFill>
                <a:schemeClr val="tx1"/>
              </a:solidFill>
              <a:effectLst/>
              <a:uLnTx/>
              <a:uFillTx/>
              <a:latin typeface="Abadi"/>
            </a:endParaRPr>
          </a:p>
        </p:txBody>
      </p:sp>
      <p:sp>
        <p:nvSpPr>
          <p:cNvPr id="3" name="Content Placeholder 2">
            <a:extLst>
              <a:ext uri="{FF2B5EF4-FFF2-40B4-BE49-F238E27FC236}">
                <a16:creationId xmlns:a16="http://schemas.microsoft.com/office/drawing/2014/main" id="{1CFE2E14-99C7-24B4-605D-68EBDB8DC4F1}"/>
              </a:ext>
            </a:extLst>
          </p:cNvPr>
          <p:cNvSpPr>
            <a:spLocks noGrp="1"/>
          </p:cNvSpPr>
          <p:nvPr>
            <p:ph sz="half" idx="2"/>
          </p:nvPr>
        </p:nvSpPr>
        <p:spPr>
          <a:xfrm>
            <a:off x="817366" y="2679522"/>
            <a:ext cx="4028100" cy="2764149"/>
          </a:xfrm>
        </p:spPr>
        <p:txBody>
          <a:bodyPr>
            <a:normAutofit fontScale="85000" lnSpcReduction="20000"/>
          </a:bodyPr>
          <a:lstStyle/>
          <a:p>
            <a:pPr marL="457200" indent="-457200">
              <a:buClr>
                <a:srgbClr val="C00000"/>
              </a:buClr>
              <a:buFont typeface="+mj-lt"/>
              <a:buAutoNum type="arabicPeriod"/>
            </a:pPr>
            <a:r>
              <a:rPr lang="en-US" sz="2400" dirty="0">
                <a:latin typeface="Abadi" panose="020B0604020104020204" pitchFamily="34" charset="0"/>
              </a:rPr>
              <a:t>Books/Supplies/Equipment</a:t>
            </a:r>
          </a:p>
          <a:p>
            <a:pPr marL="457200" indent="-457200">
              <a:buClr>
                <a:srgbClr val="C00000"/>
              </a:buClr>
              <a:buFont typeface="+mj-lt"/>
              <a:buAutoNum type="arabicPeriod"/>
            </a:pPr>
            <a:r>
              <a:rPr lang="en-US" sz="2400" dirty="0">
                <a:latin typeface="Abadi" panose="020B0604020104020204" pitchFamily="34" charset="0"/>
              </a:rPr>
              <a:t>Exam Fees (Step 1 &amp; 2)</a:t>
            </a:r>
          </a:p>
          <a:p>
            <a:pPr marL="457200" indent="-457200">
              <a:buClr>
                <a:srgbClr val="C00000"/>
              </a:buClr>
              <a:buFont typeface="+mj-lt"/>
              <a:buAutoNum type="arabicPeriod"/>
            </a:pPr>
            <a:r>
              <a:rPr lang="en-US" sz="2400" dirty="0">
                <a:latin typeface="Abadi" panose="020B0604020104020204" pitchFamily="34" charset="0"/>
              </a:rPr>
              <a:t>Costs for Residency Applications</a:t>
            </a:r>
          </a:p>
          <a:p>
            <a:pPr marL="0" indent="0">
              <a:buClr>
                <a:srgbClr val="C00000"/>
              </a:buClr>
              <a:buNone/>
            </a:pPr>
            <a:endParaRPr lang="en-US" sz="2900" dirty="0">
              <a:latin typeface="Abadi" panose="020B0604020104020204" pitchFamily="34" charset="0"/>
            </a:endParaRPr>
          </a:p>
          <a:p>
            <a:pPr marL="457200" indent="-457200">
              <a:buClr>
                <a:srgbClr val="C00000"/>
              </a:buClr>
              <a:buFont typeface="+mj-lt"/>
              <a:buAutoNum type="arabicPeriod"/>
            </a:pPr>
            <a:endParaRPr lang="en-US" dirty="0"/>
          </a:p>
        </p:txBody>
      </p:sp>
      <p:sp>
        <p:nvSpPr>
          <p:cNvPr id="6" name="Content Placeholder 5">
            <a:extLst>
              <a:ext uri="{FF2B5EF4-FFF2-40B4-BE49-F238E27FC236}">
                <a16:creationId xmlns:a16="http://schemas.microsoft.com/office/drawing/2014/main" id="{2B86ED54-C176-59A8-B7DF-A301BB458348}"/>
              </a:ext>
            </a:extLst>
          </p:cNvPr>
          <p:cNvSpPr>
            <a:spLocks noGrp="1"/>
          </p:cNvSpPr>
          <p:nvPr>
            <p:ph sz="quarter" idx="4"/>
          </p:nvPr>
        </p:nvSpPr>
        <p:spPr>
          <a:xfrm>
            <a:off x="5451438" y="1877579"/>
            <a:ext cx="6050651" cy="2688167"/>
          </a:xfrm>
          <a:ln w="57150">
            <a:solidFill>
              <a:srgbClr val="C00000"/>
            </a:solidFill>
          </a:ln>
        </p:spPr>
        <p:txBody>
          <a:bodyPr vert="horz" lIns="91440" tIns="45720" rIns="91440" bIns="45720" rtlCol="0" anchor="t">
            <a:normAutofit fontScale="85000" lnSpcReduction="20000"/>
          </a:bodyPr>
          <a:lstStyle/>
          <a:p>
            <a:pPr marL="0" indent="0" algn="ctr">
              <a:lnSpc>
                <a:spcPct val="90000"/>
              </a:lnSpc>
              <a:buNone/>
              <a:defRPr/>
            </a:pPr>
            <a:endParaRPr lang="en-US" altLang="en-US" sz="3000" dirty="0">
              <a:latin typeface="Abadi"/>
            </a:endParaRPr>
          </a:p>
          <a:p>
            <a:pPr marL="0" indent="0" algn="ctr">
              <a:lnSpc>
                <a:spcPct val="90000"/>
              </a:lnSpc>
              <a:buNone/>
              <a:defRPr/>
            </a:pPr>
            <a:r>
              <a:rPr lang="en-US" altLang="en-US" sz="2900" dirty="0">
                <a:latin typeface="Abadi"/>
              </a:rPr>
              <a:t>Current Books and Supplies for </a:t>
            </a:r>
            <a:endParaRPr lang="en-US" sz="2900" dirty="0"/>
          </a:p>
          <a:p>
            <a:pPr marL="0" indent="0" algn="ctr">
              <a:lnSpc>
                <a:spcPct val="90000"/>
              </a:lnSpc>
              <a:buNone/>
              <a:defRPr/>
            </a:pPr>
            <a:r>
              <a:rPr lang="en-US" altLang="en-US" sz="2900" u="sng" dirty="0">
                <a:latin typeface="Abadi"/>
              </a:rPr>
              <a:t>24-25 Estimated Non-Direct Charges:</a:t>
            </a:r>
            <a:endParaRPr lang="en-US" sz="2900" dirty="0"/>
          </a:p>
          <a:p>
            <a:pPr algn="ctr">
              <a:lnSpc>
                <a:spcPct val="90000"/>
              </a:lnSpc>
              <a:buClr>
                <a:srgbClr val="C00000"/>
              </a:buClr>
              <a:defRPr/>
            </a:pPr>
            <a:r>
              <a:rPr lang="en-US" altLang="en-US" sz="2600" dirty="0">
                <a:latin typeface="Abadi"/>
              </a:rPr>
              <a:t>1</a:t>
            </a:r>
            <a:r>
              <a:rPr lang="en-US" altLang="en-US" sz="2600" baseline="30000" dirty="0">
                <a:latin typeface="Abadi"/>
              </a:rPr>
              <a:t>st</a:t>
            </a:r>
            <a:r>
              <a:rPr lang="en-US" altLang="en-US" sz="2600" dirty="0">
                <a:latin typeface="Abadi"/>
              </a:rPr>
              <a:t> year $1,332</a:t>
            </a:r>
          </a:p>
          <a:p>
            <a:pPr algn="ctr">
              <a:lnSpc>
                <a:spcPct val="90000"/>
              </a:lnSpc>
              <a:buClr>
                <a:srgbClr val="C00000"/>
              </a:buClr>
              <a:defRPr/>
            </a:pPr>
            <a:r>
              <a:rPr lang="en-US" altLang="en-US" sz="2600" dirty="0">
                <a:latin typeface="Abadi"/>
              </a:rPr>
              <a:t>2</a:t>
            </a:r>
            <a:r>
              <a:rPr lang="en-US" altLang="en-US" sz="2600" baseline="30000" dirty="0">
                <a:latin typeface="Abadi"/>
              </a:rPr>
              <a:t>nd</a:t>
            </a:r>
            <a:r>
              <a:rPr lang="en-US" altLang="en-US" sz="2600" dirty="0">
                <a:latin typeface="Abadi"/>
              </a:rPr>
              <a:t> year $1,584</a:t>
            </a:r>
          </a:p>
          <a:p>
            <a:pPr algn="ctr">
              <a:lnSpc>
                <a:spcPct val="90000"/>
              </a:lnSpc>
              <a:buClr>
                <a:srgbClr val="C00000"/>
              </a:buClr>
              <a:defRPr/>
            </a:pPr>
            <a:r>
              <a:rPr lang="en-US" altLang="en-US" sz="2600" dirty="0">
                <a:latin typeface="Abadi"/>
              </a:rPr>
              <a:t>3</a:t>
            </a:r>
            <a:r>
              <a:rPr lang="en-US" altLang="en-US" sz="2600" baseline="30000" dirty="0">
                <a:latin typeface="Abadi"/>
              </a:rPr>
              <a:t>rd</a:t>
            </a:r>
            <a:r>
              <a:rPr lang="en-US" altLang="en-US" sz="2600" dirty="0">
                <a:latin typeface="Abadi"/>
              </a:rPr>
              <a:t> year $1,490</a:t>
            </a:r>
          </a:p>
          <a:p>
            <a:pPr algn="ctr">
              <a:lnSpc>
                <a:spcPct val="90000"/>
              </a:lnSpc>
              <a:buClr>
                <a:srgbClr val="C00000"/>
              </a:buClr>
              <a:defRPr/>
            </a:pPr>
            <a:r>
              <a:rPr lang="en-US" altLang="en-US" sz="2600" dirty="0">
                <a:latin typeface="Abadi"/>
              </a:rPr>
              <a:t>4</a:t>
            </a:r>
            <a:r>
              <a:rPr lang="en-US" altLang="en-US" sz="2600" baseline="30000" dirty="0">
                <a:latin typeface="Abadi"/>
              </a:rPr>
              <a:t>th</a:t>
            </a:r>
            <a:r>
              <a:rPr lang="en-US" altLang="en-US" sz="2600" dirty="0">
                <a:latin typeface="Abadi"/>
              </a:rPr>
              <a:t> year $2,420</a:t>
            </a:r>
            <a:endParaRPr lang="en-US" sz="2600" dirty="0">
              <a:latin typeface="Abadi"/>
            </a:endParaRPr>
          </a:p>
        </p:txBody>
      </p:sp>
    </p:spTree>
    <p:extLst>
      <p:ext uri="{BB962C8B-B14F-4D97-AF65-F5344CB8AC3E}">
        <p14:creationId xmlns:p14="http://schemas.microsoft.com/office/powerpoint/2010/main" val="101504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4093-D343-440A-AF8E-953ADCAF57CB}"/>
              </a:ext>
            </a:extLst>
          </p:cNvPr>
          <p:cNvSpPr>
            <a:spLocks noGrp="1"/>
          </p:cNvSpPr>
          <p:nvPr>
            <p:ph type="title"/>
          </p:nvPr>
        </p:nvSpPr>
        <p:spPr/>
        <p:txBody>
          <a:bodyPr>
            <a:normAutofit/>
          </a:bodyPr>
          <a:lstStyle/>
          <a:p>
            <a:r>
              <a:rPr lang="en-US" sz="3600" b="1" dirty="0">
                <a:solidFill>
                  <a:schemeClr val="tx1"/>
                </a:solidFill>
                <a:latin typeface="Abadi"/>
              </a:rPr>
              <a:t>Living Expenses in the COA</a:t>
            </a:r>
          </a:p>
        </p:txBody>
      </p:sp>
      <p:sp>
        <p:nvSpPr>
          <p:cNvPr id="4" name="Text Placeholder 3">
            <a:extLst>
              <a:ext uri="{FF2B5EF4-FFF2-40B4-BE49-F238E27FC236}">
                <a16:creationId xmlns:a16="http://schemas.microsoft.com/office/drawing/2014/main" id="{ACE00183-FE17-469C-8AB6-6D7E3F1437BC}"/>
              </a:ext>
            </a:extLst>
          </p:cNvPr>
          <p:cNvSpPr>
            <a:spLocks noGrp="1"/>
          </p:cNvSpPr>
          <p:nvPr>
            <p:ph type="body" idx="1"/>
          </p:nvPr>
        </p:nvSpPr>
        <p:spPr>
          <a:xfrm>
            <a:off x="962644" y="1877579"/>
            <a:ext cx="4488794" cy="801943"/>
          </a:xfrm>
        </p:spPr>
        <p:txBody>
          <a:bodyPr>
            <a:normAutofit/>
          </a:bodyPr>
          <a:lstStyle/>
          <a:p>
            <a:pPr>
              <a:lnSpc>
                <a:spcPct val="120000"/>
              </a:lnSpc>
              <a:buClr>
                <a:srgbClr val="FB8C29"/>
              </a:buClr>
              <a:defRPr/>
            </a:pPr>
            <a:r>
              <a:rPr lang="en-US" sz="2000" u="sng" cap="none" dirty="0">
                <a:solidFill>
                  <a:schemeClr val="tx1"/>
                </a:solidFill>
                <a:latin typeface="Abadi"/>
              </a:rPr>
              <a:t>What we</a:t>
            </a:r>
            <a:r>
              <a:rPr kumimoji="0" lang="en-US" sz="2000" b="0" i="0" u="sng" strike="noStrike" kern="1200" cap="none" spc="0" normalizeH="0" baseline="0" noProof="0" dirty="0">
                <a:ln>
                  <a:noFill/>
                </a:ln>
                <a:solidFill>
                  <a:schemeClr val="tx1"/>
                </a:solidFill>
                <a:effectLst/>
                <a:uLnTx/>
                <a:uFillTx/>
                <a:latin typeface="Abadi"/>
              </a:rPr>
              <a:t> include:</a:t>
            </a:r>
            <a:endParaRPr lang="en-US" sz="2000" b="0" i="0" u="sng" strike="noStrike" kern="1200" cap="none" spc="0" normalizeH="0" baseline="0" noProof="0" dirty="0">
              <a:ln>
                <a:noFill/>
              </a:ln>
              <a:solidFill>
                <a:schemeClr val="tx1"/>
              </a:solidFill>
              <a:effectLst/>
              <a:uLnTx/>
              <a:uFillTx/>
              <a:latin typeface="Abadi"/>
            </a:endParaRPr>
          </a:p>
        </p:txBody>
      </p:sp>
      <p:sp>
        <p:nvSpPr>
          <p:cNvPr id="3" name="Content Placeholder 2">
            <a:extLst>
              <a:ext uri="{FF2B5EF4-FFF2-40B4-BE49-F238E27FC236}">
                <a16:creationId xmlns:a16="http://schemas.microsoft.com/office/drawing/2014/main" id="{53838694-0316-40F3-9C9F-50B381F74D1D}"/>
              </a:ext>
            </a:extLst>
          </p:cNvPr>
          <p:cNvSpPr>
            <a:spLocks noGrp="1"/>
          </p:cNvSpPr>
          <p:nvPr>
            <p:ph sz="half" idx="2"/>
          </p:nvPr>
        </p:nvSpPr>
        <p:spPr>
          <a:xfrm>
            <a:off x="962644" y="2679522"/>
            <a:ext cx="4028100" cy="2764149"/>
          </a:xfrm>
        </p:spPr>
        <p:txBody>
          <a:bodyPr>
            <a:normAutofit fontScale="77500" lnSpcReduction="20000"/>
          </a:bodyPr>
          <a:lstStyle/>
          <a:p>
            <a:pPr marL="457200" indent="-457200">
              <a:buClr>
                <a:srgbClr val="C00000"/>
              </a:buClr>
              <a:buFont typeface="+mj-lt"/>
              <a:buAutoNum type="arabicPeriod"/>
            </a:pPr>
            <a:r>
              <a:rPr lang="en-US" sz="2900" dirty="0">
                <a:latin typeface="Abadi" panose="020B0604020104020204" pitchFamily="34" charset="0"/>
              </a:rPr>
              <a:t>Food and Housing</a:t>
            </a:r>
          </a:p>
          <a:p>
            <a:pPr marL="457200" indent="-457200">
              <a:buClr>
                <a:srgbClr val="C00000"/>
              </a:buClr>
              <a:buFont typeface="+mj-lt"/>
              <a:buAutoNum type="arabicPeriod"/>
            </a:pPr>
            <a:r>
              <a:rPr lang="en-US" sz="2900" dirty="0">
                <a:latin typeface="Abadi" panose="020B0604020104020204" pitchFamily="34" charset="0"/>
              </a:rPr>
              <a:t>Transportation</a:t>
            </a:r>
          </a:p>
          <a:p>
            <a:pPr marL="457200" indent="-457200">
              <a:buClr>
                <a:srgbClr val="C00000"/>
              </a:buClr>
              <a:buFont typeface="+mj-lt"/>
              <a:buAutoNum type="arabicPeriod"/>
            </a:pPr>
            <a:r>
              <a:rPr lang="en-US" sz="2900" dirty="0">
                <a:latin typeface="Abadi" panose="020B0604020104020204" pitchFamily="34" charset="0"/>
              </a:rPr>
              <a:t>Personal Expenses</a:t>
            </a:r>
          </a:p>
          <a:p>
            <a:pPr marL="457200" indent="-457200">
              <a:buClr>
                <a:srgbClr val="C00000"/>
              </a:buClr>
              <a:buFont typeface="+mj-lt"/>
              <a:buAutoNum type="arabicPeriod"/>
            </a:pPr>
            <a:r>
              <a:rPr lang="en-US" sz="2900" dirty="0">
                <a:latin typeface="Abadi" panose="020B0604020104020204" pitchFamily="34" charset="0"/>
              </a:rPr>
              <a:t>Loan Fees</a:t>
            </a:r>
          </a:p>
          <a:p>
            <a:pPr marL="457200" indent="-457200">
              <a:buClr>
                <a:srgbClr val="C00000"/>
              </a:buClr>
              <a:buFont typeface="+mj-lt"/>
              <a:buAutoNum type="arabicPeriod"/>
            </a:pPr>
            <a:r>
              <a:rPr lang="en-US" sz="2900" dirty="0">
                <a:latin typeface="Abadi" panose="020B0604020104020204" pitchFamily="34" charset="0"/>
              </a:rPr>
              <a:t>Major Medical Insurance</a:t>
            </a:r>
          </a:p>
          <a:p>
            <a:pPr marL="457200" indent="-457200">
              <a:buClr>
                <a:srgbClr val="C00000"/>
              </a:buClr>
              <a:buFont typeface="+mj-lt"/>
              <a:buAutoNum type="arabicPeriod"/>
            </a:pPr>
            <a:endParaRPr lang="en-US" sz="2900" dirty="0">
              <a:latin typeface="Abadi" panose="020B0604020104020204" pitchFamily="34" charset="0"/>
            </a:endParaRPr>
          </a:p>
          <a:p>
            <a:pPr marL="457200" indent="-457200">
              <a:buClr>
                <a:srgbClr val="C00000"/>
              </a:buClr>
              <a:buFont typeface="+mj-lt"/>
              <a:buAutoNum type="arabicPeriod"/>
            </a:pPr>
            <a:endParaRPr lang="en-US" dirty="0"/>
          </a:p>
        </p:txBody>
      </p:sp>
      <p:sp>
        <p:nvSpPr>
          <p:cNvPr id="6" name="Content Placeholder 5">
            <a:extLst>
              <a:ext uri="{FF2B5EF4-FFF2-40B4-BE49-F238E27FC236}">
                <a16:creationId xmlns:a16="http://schemas.microsoft.com/office/drawing/2014/main" id="{9A6A3F57-91B8-44ED-A75B-53B57331102A}"/>
              </a:ext>
            </a:extLst>
          </p:cNvPr>
          <p:cNvSpPr>
            <a:spLocks noGrp="1"/>
          </p:cNvSpPr>
          <p:nvPr>
            <p:ph sz="quarter" idx="4"/>
          </p:nvPr>
        </p:nvSpPr>
        <p:spPr>
          <a:xfrm>
            <a:off x="5451438" y="2256671"/>
            <a:ext cx="6050651" cy="2688167"/>
          </a:xfrm>
          <a:ln w="57150">
            <a:solidFill>
              <a:srgbClr val="C00000"/>
            </a:solidFill>
          </a:ln>
        </p:spPr>
        <p:txBody>
          <a:bodyPr vert="horz" lIns="91440" tIns="45720" rIns="91440" bIns="45720" rtlCol="0" anchor="t">
            <a:normAutofit fontScale="77500" lnSpcReduction="20000"/>
          </a:bodyPr>
          <a:lstStyle/>
          <a:p>
            <a:pPr marL="0" indent="0" algn="ctr">
              <a:lnSpc>
                <a:spcPct val="90000"/>
              </a:lnSpc>
              <a:buNone/>
              <a:defRPr/>
            </a:pPr>
            <a:endParaRPr lang="en-US" altLang="en-US" sz="3000" dirty="0">
              <a:latin typeface="Abadi"/>
            </a:endParaRPr>
          </a:p>
          <a:p>
            <a:pPr marL="0" indent="0" algn="ctr">
              <a:lnSpc>
                <a:spcPct val="90000"/>
              </a:lnSpc>
              <a:buNone/>
              <a:defRPr/>
            </a:pPr>
            <a:r>
              <a:rPr lang="en-US" altLang="en-US" sz="2900" dirty="0">
                <a:latin typeface="Abadi"/>
              </a:rPr>
              <a:t>Current Living Expenses for </a:t>
            </a:r>
            <a:endParaRPr lang="en-US" sz="2900" dirty="0"/>
          </a:p>
          <a:p>
            <a:pPr marL="0" indent="0" algn="ctr">
              <a:lnSpc>
                <a:spcPct val="90000"/>
              </a:lnSpc>
              <a:buNone/>
              <a:defRPr/>
            </a:pPr>
            <a:r>
              <a:rPr lang="en-US" altLang="en-US" sz="2900" u="sng" dirty="0">
                <a:latin typeface="Abadi"/>
              </a:rPr>
              <a:t>24-25 Estimated/Non-Direct amounts:</a:t>
            </a:r>
            <a:endParaRPr lang="en-US" sz="2900" dirty="0"/>
          </a:p>
          <a:p>
            <a:pPr algn="ctr">
              <a:lnSpc>
                <a:spcPct val="90000"/>
              </a:lnSpc>
              <a:buClr>
                <a:srgbClr val="C00000"/>
              </a:buClr>
              <a:defRPr/>
            </a:pPr>
            <a:r>
              <a:rPr lang="en-US" altLang="en-US" sz="2900" dirty="0">
                <a:latin typeface="Abadi"/>
              </a:rPr>
              <a:t>1</a:t>
            </a:r>
            <a:r>
              <a:rPr lang="en-US" altLang="en-US" sz="2900" baseline="30000" dirty="0">
                <a:latin typeface="Abadi"/>
              </a:rPr>
              <a:t>st</a:t>
            </a:r>
            <a:r>
              <a:rPr lang="en-US" altLang="en-US" sz="2900" dirty="0">
                <a:latin typeface="Abadi"/>
              </a:rPr>
              <a:t> year $28,058 (10 months)</a:t>
            </a:r>
          </a:p>
          <a:p>
            <a:pPr algn="ctr">
              <a:lnSpc>
                <a:spcPct val="90000"/>
              </a:lnSpc>
              <a:buClr>
                <a:srgbClr val="C00000"/>
              </a:buClr>
              <a:defRPr/>
            </a:pPr>
            <a:r>
              <a:rPr lang="en-US" altLang="en-US" sz="2900" dirty="0">
                <a:latin typeface="Abadi"/>
              </a:rPr>
              <a:t>2</a:t>
            </a:r>
            <a:r>
              <a:rPr lang="en-US" altLang="en-US" sz="2900" baseline="30000" dirty="0">
                <a:latin typeface="Abadi"/>
              </a:rPr>
              <a:t>nd</a:t>
            </a:r>
            <a:r>
              <a:rPr lang="en-US" altLang="en-US" sz="2900" dirty="0">
                <a:latin typeface="Abadi"/>
              </a:rPr>
              <a:t> year $30,822 (11 months)</a:t>
            </a:r>
          </a:p>
          <a:p>
            <a:pPr algn="ctr">
              <a:lnSpc>
                <a:spcPct val="90000"/>
              </a:lnSpc>
              <a:buClr>
                <a:srgbClr val="C00000"/>
              </a:buClr>
              <a:defRPr/>
            </a:pPr>
            <a:r>
              <a:rPr lang="en-US" altLang="en-US" sz="2900" dirty="0">
                <a:latin typeface="Abadi"/>
              </a:rPr>
              <a:t>3</a:t>
            </a:r>
            <a:r>
              <a:rPr lang="en-US" altLang="en-US" sz="2900" baseline="30000" dirty="0">
                <a:latin typeface="Abadi"/>
              </a:rPr>
              <a:t>rd</a:t>
            </a:r>
            <a:r>
              <a:rPr lang="en-US" altLang="en-US" sz="2900" dirty="0">
                <a:latin typeface="Abadi"/>
              </a:rPr>
              <a:t> year $33,583 (12 months)</a:t>
            </a:r>
          </a:p>
          <a:p>
            <a:pPr algn="ctr">
              <a:lnSpc>
                <a:spcPct val="90000"/>
              </a:lnSpc>
              <a:buClr>
                <a:srgbClr val="C00000"/>
              </a:buClr>
              <a:defRPr/>
            </a:pPr>
            <a:r>
              <a:rPr lang="en-US" altLang="en-US" sz="2900" dirty="0">
                <a:latin typeface="Abadi"/>
              </a:rPr>
              <a:t>4</a:t>
            </a:r>
            <a:r>
              <a:rPr lang="en-US" altLang="en-US" sz="2900" baseline="30000" dirty="0">
                <a:latin typeface="Abadi"/>
              </a:rPr>
              <a:t>th</a:t>
            </a:r>
            <a:r>
              <a:rPr lang="en-US" altLang="en-US" sz="2900" dirty="0">
                <a:latin typeface="Abadi"/>
              </a:rPr>
              <a:t> year $28,058 (10 months)</a:t>
            </a:r>
            <a:endParaRPr lang="en-US" sz="2900" dirty="0">
              <a:latin typeface="Abadi"/>
            </a:endParaRPr>
          </a:p>
        </p:txBody>
      </p:sp>
    </p:spTree>
    <p:extLst>
      <p:ext uri="{BB962C8B-B14F-4D97-AF65-F5344CB8AC3E}">
        <p14:creationId xmlns:p14="http://schemas.microsoft.com/office/powerpoint/2010/main" val="23445409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2974</TotalTime>
  <Words>3057</Words>
  <Application>Microsoft Office PowerPoint</Application>
  <PresentationFormat>Widescreen</PresentationFormat>
  <Paragraphs>324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Gallery</vt:lpstr>
      <vt:lpstr>Financial Aid – Pre-Orientation</vt:lpstr>
      <vt:lpstr>PowerPoint Presentation</vt:lpstr>
      <vt:lpstr>SOM Financial Aid Office Services Provided:</vt:lpstr>
      <vt:lpstr>WHAT TO EXPECT</vt:lpstr>
      <vt:lpstr>Bursar's Office – Student Billing</vt:lpstr>
      <vt:lpstr>Total Cost of Attendance (COA) explained</vt:lpstr>
      <vt:lpstr>Fixed Charges the Bursar’s Office place on your Student bill Per semester:</vt:lpstr>
      <vt:lpstr>Books and Supplies</vt:lpstr>
      <vt:lpstr>Living Expenses in the COA</vt:lpstr>
      <vt:lpstr>UofL Ulink Student Account</vt:lpstr>
      <vt:lpstr>Now that you are accepted,</vt:lpstr>
      <vt:lpstr>Scholarships Offered by UofL Admissions</vt:lpstr>
      <vt:lpstr>Outside Scholarships to research:</vt:lpstr>
      <vt:lpstr>Outside Scholarships must be reported</vt:lpstr>
      <vt:lpstr>Applying for Federal aid (loans)</vt:lpstr>
      <vt:lpstr>Federal Direct unsubsidized Loan</vt:lpstr>
      <vt:lpstr>Unsubsidized Yearly loan limits</vt:lpstr>
      <vt:lpstr>Direct unsubsidized Loan…Continued</vt:lpstr>
      <vt:lpstr>Federal Direct Graduate/Professional Plus Loan</vt:lpstr>
      <vt:lpstr>Direct Graduate/Professional Plus Loan…Continued</vt:lpstr>
      <vt:lpstr>Department of Health and Human Services - Title VII Loan Programs</vt:lpstr>
      <vt:lpstr>Primary Care Loan (PCL)</vt:lpstr>
      <vt:lpstr>Primary Care Loan (PCL) Continued</vt:lpstr>
      <vt:lpstr>Loan for Disadvantage Students (LDS)</vt:lpstr>
      <vt:lpstr>Making Payments – Bursar Office </vt:lpstr>
      <vt:lpstr>Receiving Residuals/Refunds</vt:lpstr>
      <vt:lpstr>FIRST Financial Information, Resources, Services &amp; Tools www.aamc.org/FIRST</vt:lpstr>
      <vt:lpstr>AAMC Financial Wellness aamc.org/financialwellness</vt:lpstr>
      <vt:lpstr>Credit 101</vt:lpstr>
      <vt:lpstr>Benefits of Good credit...</vt:lpstr>
      <vt:lpstr>Contacts</vt:lpstr>
      <vt:lpstr>Recap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Medicine – Financial Aid</dc:title>
  <dc:creator>Hall,Angela</dc:creator>
  <cp:lastModifiedBy>Hall, Angela</cp:lastModifiedBy>
  <cp:revision>549</cp:revision>
  <cp:lastPrinted>2023-02-06T14:50:57Z</cp:lastPrinted>
  <dcterms:created xsi:type="dcterms:W3CDTF">2022-01-27T19:48:18Z</dcterms:created>
  <dcterms:modified xsi:type="dcterms:W3CDTF">2025-02-07T16:20:26Z</dcterms:modified>
</cp:coreProperties>
</file>