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 id="2147483677" r:id="rId2"/>
    <p:sldMasterId id="2147483679" r:id="rId3"/>
    <p:sldMasterId id="2147483681" r:id="rId4"/>
  </p:sldMasterIdLst>
  <p:notesMasterIdLst>
    <p:notesMasterId r:id="rId83"/>
  </p:notesMasterIdLst>
  <p:handoutMasterIdLst>
    <p:handoutMasterId r:id="rId84"/>
  </p:handoutMasterIdLst>
  <p:sldIdLst>
    <p:sldId id="263" r:id="rId5"/>
    <p:sldId id="435" r:id="rId6"/>
    <p:sldId id="436" r:id="rId7"/>
    <p:sldId id="336" r:id="rId8"/>
    <p:sldId id="430" r:id="rId9"/>
    <p:sldId id="434" r:id="rId10"/>
    <p:sldId id="274" r:id="rId11"/>
    <p:sldId id="275" r:id="rId12"/>
    <p:sldId id="391" r:id="rId13"/>
    <p:sldId id="277" r:id="rId14"/>
    <p:sldId id="278" r:id="rId15"/>
    <p:sldId id="279" r:id="rId16"/>
    <p:sldId id="338" r:id="rId17"/>
    <p:sldId id="341" r:id="rId18"/>
    <p:sldId id="392" r:id="rId19"/>
    <p:sldId id="283" r:id="rId20"/>
    <p:sldId id="441" r:id="rId21"/>
    <p:sldId id="343" r:id="rId22"/>
    <p:sldId id="345" r:id="rId23"/>
    <p:sldId id="346" r:id="rId24"/>
    <p:sldId id="348" r:id="rId25"/>
    <p:sldId id="349" r:id="rId26"/>
    <p:sldId id="350" r:id="rId27"/>
    <p:sldId id="351" r:id="rId28"/>
    <p:sldId id="442" r:id="rId29"/>
    <p:sldId id="443" r:id="rId30"/>
    <p:sldId id="356" r:id="rId31"/>
    <p:sldId id="293" r:id="rId32"/>
    <p:sldId id="294" r:id="rId33"/>
    <p:sldId id="295" r:id="rId34"/>
    <p:sldId id="358" r:id="rId35"/>
    <p:sldId id="359" r:id="rId36"/>
    <p:sldId id="400" r:id="rId37"/>
    <p:sldId id="401" r:id="rId38"/>
    <p:sldId id="402" r:id="rId39"/>
    <p:sldId id="361" r:id="rId40"/>
    <p:sldId id="362" r:id="rId41"/>
    <p:sldId id="363" r:id="rId42"/>
    <p:sldId id="403" r:id="rId43"/>
    <p:sldId id="365" r:id="rId44"/>
    <p:sldId id="437" r:id="rId45"/>
    <p:sldId id="366" r:id="rId46"/>
    <p:sldId id="444" r:id="rId47"/>
    <p:sldId id="438" r:id="rId48"/>
    <p:sldId id="439" r:id="rId49"/>
    <p:sldId id="404" r:id="rId50"/>
    <p:sldId id="405" r:id="rId51"/>
    <p:sldId id="406" r:id="rId52"/>
    <p:sldId id="407" r:id="rId53"/>
    <p:sldId id="408" r:id="rId54"/>
    <p:sldId id="409" r:id="rId55"/>
    <p:sldId id="410" r:id="rId56"/>
    <p:sldId id="412" r:id="rId57"/>
    <p:sldId id="413" r:id="rId58"/>
    <p:sldId id="414" r:id="rId59"/>
    <p:sldId id="415" r:id="rId60"/>
    <p:sldId id="416" r:id="rId61"/>
    <p:sldId id="417" r:id="rId62"/>
    <p:sldId id="418" r:id="rId63"/>
    <p:sldId id="419" r:id="rId64"/>
    <p:sldId id="420" r:id="rId65"/>
    <p:sldId id="421" r:id="rId66"/>
    <p:sldId id="445" r:id="rId67"/>
    <p:sldId id="425" r:id="rId68"/>
    <p:sldId id="423" r:id="rId69"/>
    <p:sldId id="440" r:id="rId70"/>
    <p:sldId id="424" r:id="rId71"/>
    <p:sldId id="426" r:id="rId72"/>
    <p:sldId id="427" r:id="rId73"/>
    <p:sldId id="446" r:id="rId74"/>
    <p:sldId id="447" r:id="rId75"/>
    <p:sldId id="428" r:id="rId76"/>
    <p:sldId id="448" r:id="rId77"/>
    <p:sldId id="386" r:id="rId78"/>
    <p:sldId id="387" r:id="rId79"/>
    <p:sldId id="333" r:id="rId80"/>
    <p:sldId id="449" r:id="rId81"/>
    <p:sldId id="389" r:id="rId82"/>
  </p:sldIdLst>
  <p:sldSz cx="9144000" cy="6858000" type="screen4x3"/>
  <p:notesSz cx="7010400"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2E5F"/>
    <a:srgbClr val="9A87BF"/>
    <a:srgbClr val="A591CB"/>
    <a:srgbClr val="775DA7"/>
    <a:srgbClr val="CDB6E0"/>
    <a:srgbClr val="D0BBE2"/>
    <a:srgbClr val="64439A"/>
    <a:srgbClr val="EEAC6F"/>
    <a:srgbClr val="F5D1AD"/>
    <a:srgbClr val="E7893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59" autoAdjust="0"/>
    <p:restoredTop sz="57975" autoAdjust="0"/>
  </p:normalViewPr>
  <p:slideViewPr>
    <p:cSldViewPr snapToGrid="0" snapToObjects="1" showGuides="1">
      <p:cViewPr varScale="1">
        <p:scale>
          <a:sx n="43" d="100"/>
          <a:sy n="43" d="100"/>
        </p:scale>
        <p:origin x="1710"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17280"/>
    </p:cViewPr>
  </p:sorterViewPr>
  <p:notesViewPr>
    <p:cSldViewPr snapToGrid="0" snapToObjects="1">
      <p:cViewPr varScale="1">
        <p:scale>
          <a:sx n="159" d="100"/>
          <a:sy n="159" d="100"/>
        </p:scale>
        <p:origin x="4856"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handoutMaster" Target="handoutMasters/handoutMaster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073199-76E3-43CC-A6BE-6415117FF152}" type="doc">
      <dgm:prSet loTypeId="urn:microsoft.com/office/officeart/2005/8/layout/equation1" loCatId="relationship" qsTypeId="urn:microsoft.com/office/officeart/2005/8/quickstyle/3d1" qsCatId="3D" csTypeId="urn:microsoft.com/office/officeart/2005/8/colors/accent2_2" csCatId="accent2" phldr="1"/>
      <dgm:spPr/>
      <dgm:t>
        <a:bodyPr/>
        <a:lstStyle/>
        <a:p>
          <a:endParaRPr lang="en-US"/>
        </a:p>
      </dgm:t>
    </dgm:pt>
    <dgm:pt modelId="{63F5D79E-9295-44B7-B1EF-50B04227CAA3}">
      <dgm:prSet phldrT="[Text]"/>
      <dgm:spPr>
        <a:xfrm>
          <a:off x="2920865" y="3"/>
          <a:ext cx="1310644" cy="868672"/>
        </a:xfrm>
        <a:prstGeom prst="ellipse">
          <a:avLst/>
        </a:prstGeom>
        <a:solidFill>
          <a:srgbClr val="64439A"/>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b="1" dirty="0">
              <a:solidFill>
                <a:srgbClr val="FFFFFF"/>
              </a:solidFill>
              <a:latin typeface="Arial"/>
              <a:ea typeface=""/>
              <a:cs typeface=""/>
            </a:rPr>
            <a:t>20%</a:t>
          </a:r>
        </a:p>
      </dgm:t>
    </dgm:pt>
    <dgm:pt modelId="{26F6AD0C-53F6-49A0-9C8B-2260F47AE86A}" type="parTrans" cxnId="{CB21B912-F8CB-4822-B60E-2214B036AF44}">
      <dgm:prSet/>
      <dgm:spPr/>
      <dgm:t>
        <a:bodyPr/>
        <a:lstStyle/>
        <a:p>
          <a:endParaRPr lang="en-US"/>
        </a:p>
      </dgm:t>
    </dgm:pt>
    <dgm:pt modelId="{DA76F0BE-9500-4CD6-8C64-03376BFBD81B}" type="sibTrans" cxnId="{CB21B912-F8CB-4822-B60E-2214B036AF44}">
      <dgm:prSet/>
      <dgm:spPr>
        <a:xfrm>
          <a:off x="2346499" y="182424"/>
          <a:ext cx="503830" cy="503830"/>
        </a:xfrm>
        <a:prstGeom prst="mathEqual">
          <a:avLst/>
        </a:prstGeom>
        <a:solidFill>
          <a:srgbClr val="64439A"/>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dirty="0">
            <a:solidFill>
              <a:srgbClr val="FFFFFF"/>
            </a:solidFill>
            <a:latin typeface="Arial"/>
            <a:ea typeface=""/>
            <a:cs typeface=""/>
          </a:endParaRPr>
        </a:p>
      </dgm:t>
    </dgm:pt>
    <dgm:pt modelId="{A8CDA41E-6234-41CF-9E25-211A06DB339C}">
      <dgm:prSet phldrT="[Text]" custT="1"/>
      <dgm:spPr>
        <a:xfrm>
          <a:off x="1407290" y="3"/>
          <a:ext cx="868672" cy="868672"/>
        </a:xfrm>
        <a:prstGeom prst="ellips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sz="2100" b="1" dirty="0">
            <a:solidFill>
              <a:srgbClr val="FFFFFF"/>
            </a:solidFill>
            <a:latin typeface="Arial"/>
            <a:ea typeface=""/>
            <a:cs typeface=""/>
          </a:endParaRPr>
        </a:p>
      </dgm:t>
    </dgm:pt>
    <dgm:pt modelId="{86E6E552-B308-43E7-9F98-B7EA01C67607}" type="sibTrans" cxnId="{574B40F5-E24F-4D2C-B371-9CF07AA0BD88}">
      <dgm:prSet/>
      <dgm:spPr/>
      <dgm:t>
        <a:bodyPr/>
        <a:lstStyle/>
        <a:p>
          <a:endParaRPr lang="en-US"/>
        </a:p>
      </dgm:t>
    </dgm:pt>
    <dgm:pt modelId="{CB2584CA-E57E-4BD8-977A-62A7E3E85F1C}" type="parTrans" cxnId="{574B40F5-E24F-4D2C-B371-9CF07AA0BD88}">
      <dgm:prSet/>
      <dgm:spPr/>
      <dgm:t>
        <a:bodyPr/>
        <a:lstStyle/>
        <a:p>
          <a:endParaRPr lang="en-US"/>
        </a:p>
      </dgm:t>
    </dgm:pt>
    <dgm:pt modelId="{038AE8A2-2716-47D7-ACCD-E2E15ACD0442}" type="pres">
      <dgm:prSet presAssocID="{D5073199-76E3-43CC-A6BE-6415117FF152}" presName="linearFlow" presStyleCnt="0">
        <dgm:presLayoutVars>
          <dgm:dir val="rev"/>
          <dgm:resizeHandles val="exact"/>
        </dgm:presLayoutVars>
      </dgm:prSet>
      <dgm:spPr/>
      <dgm:t>
        <a:bodyPr/>
        <a:lstStyle/>
        <a:p>
          <a:endParaRPr lang="en-US"/>
        </a:p>
      </dgm:t>
    </dgm:pt>
    <dgm:pt modelId="{45E9A2DC-E49B-4895-BD05-7283547D9609}" type="pres">
      <dgm:prSet presAssocID="{63F5D79E-9295-44B7-B1EF-50B04227CAA3}" presName="node" presStyleLbl="node1" presStyleIdx="0" presStyleCnt="2" custScaleX="150879" custLinFactNeighborX="-46298" custLinFactNeighborY="1">
        <dgm:presLayoutVars>
          <dgm:bulletEnabled val="1"/>
        </dgm:presLayoutVars>
      </dgm:prSet>
      <dgm:spPr/>
      <dgm:t>
        <a:bodyPr/>
        <a:lstStyle/>
        <a:p>
          <a:endParaRPr lang="en-US"/>
        </a:p>
      </dgm:t>
    </dgm:pt>
    <dgm:pt modelId="{6AE3769B-0149-485E-A9E9-97895D6B1DAB}" type="pres">
      <dgm:prSet presAssocID="{DA76F0BE-9500-4CD6-8C64-03376BFBD81B}" presName="spacerL" presStyleCnt="0"/>
      <dgm:spPr/>
    </dgm:pt>
    <dgm:pt modelId="{4C0A5B35-1432-497C-96F9-8E25F8367D1A}" type="pres">
      <dgm:prSet presAssocID="{DA76F0BE-9500-4CD6-8C64-03376BFBD81B}" presName="sibTrans" presStyleLbl="sibTrans2D1" presStyleIdx="0" presStyleCnt="1"/>
      <dgm:spPr/>
      <dgm:t>
        <a:bodyPr/>
        <a:lstStyle/>
        <a:p>
          <a:endParaRPr lang="en-US"/>
        </a:p>
      </dgm:t>
    </dgm:pt>
    <dgm:pt modelId="{B521C51D-6D1C-4C93-AA04-A6BF124C3972}" type="pres">
      <dgm:prSet presAssocID="{DA76F0BE-9500-4CD6-8C64-03376BFBD81B}" presName="spacerR" presStyleCnt="0"/>
      <dgm:spPr/>
    </dgm:pt>
    <dgm:pt modelId="{7C787E1F-58A5-4CBA-BB47-DCDBBBE75A48}" type="pres">
      <dgm:prSet presAssocID="{A8CDA41E-6234-41CF-9E25-211A06DB339C}" presName="node" presStyleLbl="node1" presStyleIdx="1" presStyleCnt="2">
        <dgm:presLayoutVars>
          <dgm:bulletEnabled val="1"/>
        </dgm:presLayoutVars>
      </dgm:prSet>
      <dgm:spPr/>
      <dgm:t>
        <a:bodyPr/>
        <a:lstStyle/>
        <a:p>
          <a:endParaRPr lang="en-US"/>
        </a:p>
      </dgm:t>
    </dgm:pt>
  </dgm:ptLst>
  <dgm:cxnLst>
    <dgm:cxn modelId="{574B40F5-E24F-4D2C-B371-9CF07AA0BD88}" srcId="{D5073199-76E3-43CC-A6BE-6415117FF152}" destId="{A8CDA41E-6234-41CF-9E25-211A06DB339C}" srcOrd="1" destOrd="0" parTransId="{CB2584CA-E57E-4BD8-977A-62A7E3E85F1C}" sibTransId="{86E6E552-B308-43E7-9F98-B7EA01C67607}"/>
    <dgm:cxn modelId="{8214C86A-F88C-4F4B-B474-77141AAF067C}" type="presOf" srcId="{A8CDA41E-6234-41CF-9E25-211A06DB339C}" destId="{7C787E1F-58A5-4CBA-BB47-DCDBBBE75A48}" srcOrd="0" destOrd="0" presId="urn:microsoft.com/office/officeart/2005/8/layout/equation1"/>
    <dgm:cxn modelId="{CB21B912-F8CB-4822-B60E-2214B036AF44}" srcId="{D5073199-76E3-43CC-A6BE-6415117FF152}" destId="{63F5D79E-9295-44B7-B1EF-50B04227CAA3}" srcOrd="0" destOrd="0" parTransId="{26F6AD0C-53F6-49A0-9C8B-2260F47AE86A}" sibTransId="{DA76F0BE-9500-4CD6-8C64-03376BFBD81B}"/>
    <dgm:cxn modelId="{9F1F554F-ABA2-8747-A259-4556833639D8}" type="presOf" srcId="{D5073199-76E3-43CC-A6BE-6415117FF152}" destId="{038AE8A2-2716-47D7-ACCD-E2E15ACD0442}" srcOrd="0" destOrd="0" presId="urn:microsoft.com/office/officeart/2005/8/layout/equation1"/>
    <dgm:cxn modelId="{B2805144-4613-BB43-ACCE-0699AD60398C}" type="presOf" srcId="{DA76F0BE-9500-4CD6-8C64-03376BFBD81B}" destId="{4C0A5B35-1432-497C-96F9-8E25F8367D1A}" srcOrd="0" destOrd="0" presId="urn:microsoft.com/office/officeart/2005/8/layout/equation1"/>
    <dgm:cxn modelId="{95BCB953-ABF4-7740-908E-53610CF01A0A}" type="presOf" srcId="{63F5D79E-9295-44B7-B1EF-50B04227CAA3}" destId="{45E9A2DC-E49B-4895-BD05-7283547D9609}" srcOrd="0" destOrd="0" presId="urn:microsoft.com/office/officeart/2005/8/layout/equation1"/>
    <dgm:cxn modelId="{CCDBA471-D0CB-5545-92BF-312BEA7B688A}" type="presParOf" srcId="{038AE8A2-2716-47D7-ACCD-E2E15ACD0442}" destId="{45E9A2DC-E49B-4895-BD05-7283547D9609}" srcOrd="0" destOrd="0" presId="urn:microsoft.com/office/officeart/2005/8/layout/equation1"/>
    <dgm:cxn modelId="{FDAF4C4B-1E8B-974B-AC14-4F51FEBE4241}" type="presParOf" srcId="{038AE8A2-2716-47D7-ACCD-E2E15ACD0442}" destId="{6AE3769B-0149-485E-A9E9-97895D6B1DAB}" srcOrd="1" destOrd="0" presId="urn:microsoft.com/office/officeart/2005/8/layout/equation1"/>
    <dgm:cxn modelId="{EF8D3BB2-F3D5-AF42-A839-75A066007CD8}" type="presParOf" srcId="{038AE8A2-2716-47D7-ACCD-E2E15ACD0442}" destId="{4C0A5B35-1432-497C-96F9-8E25F8367D1A}" srcOrd="2" destOrd="0" presId="urn:microsoft.com/office/officeart/2005/8/layout/equation1"/>
    <dgm:cxn modelId="{6F0B6DCC-BBEA-C041-84E6-1BB985E34326}" type="presParOf" srcId="{038AE8A2-2716-47D7-ACCD-E2E15ACD0442}" destId="{B521C51D-6D1C-4C93-AA04-A6BF124C3972}" srcOrd="3" destOrd="0" presId="urn:microsoft.com/office/officeart/2005/8/layout/equation1"/>
    <dgm:cxn modelId="{D39C12DC-AC65-DD46-8DBF-F4180B52189D}" type="presParOf" srcId="{038AE8A2-2716-47D7-ACCD-E2E15ACD0442}" destId="{7C787E1F-58A5-4CBA-BB47-DCDBBBE75A48}" srcOrd="4" destOrd="0" presId="urn:microsoft.com/office/officeart/2005/8/layout/equati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5073199-76E3-43CC-A6BE-6415117FF152}" type="doc">
      <dgm:prSet loTypeId="urn:microsoft.com/office/officeart/2005/8/layout/equation1" loCatId="relationship" qsTypeId="urn:microsoft.com/office/officeart/2005/8/quickstyle/3d1" qsCatId="3D" csTypeId="urn:microsoft.com/office/officeart/2005/8/colors/accent2_2" csCatId="accent2" phldr="1"/>
      <dgm:spPr/>
      <dgm:t>
        <a:bodyPr/>
        <a:lstStyle/>
        <a:p>
          <a:endParaRPr lang="en-US"/>
        </a:p>
      </dgm:t>
    </dgm:pt>
    <dgm:pt modelId="{63F5D79E-9295-44B7-B1EF-50B04227CAA3}">
      <dgm:prSet phldrT="[Text]" custT="1"/>
      <dgm:spPr>
        <a:xfrm>
          <a:off x="2920865" y="3"/>
          <a:ext cx="1310644" cy="868672"/>
        </a:xfrm>
        <a:prstGeom prst="ellipse">
          <a:avLst/>
        </a:prstGeom>
        <a:solidFill>
          <a:srgbClr val="D0BBE2"/>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2800" b="1" dirty="0">
              <a:solidFill>
                <a:srgbClr val="FFFFFF"/>
              </a:solidFill>
              <a:effectLst>
                <a:outerShdw blurRad="38100" dist="38100" dir="2700000" algn="tl">
                  <a:srgbClr val="000000">
                    <a:alpha val="43137"/>
                  </a:srgbClr>
                </a:outerShdw>
              </a:effectLst>
              <a:latin typeface="Arial"/>
              <a:ea typeface=""/>
              <a:cs typeface=""/>
            </a:rPr>
            <a:t>25</a:t>
          </a:r>
          <a:r>
            <a:rPr lang="en-US" sz="2100" b="1" dirty="0">
              <a:solidFill>
                <a:srgbClr val="FFFFFF"/>
              </a:solidFill>
              <a:effectLst>
                <a:outerShdw blurRad="38100" dist="38100" dir="2700000" algn="tl">
                  <a:srgbClr val="000000">
                    <a:alpha val="43137"/>
                  </a:srgbClr>
                </a:outerShdw>
              </a:effectLst>
              <a:latin typeface="Arial"/>
              <a:ea typeface=""/>
              <a:cs typeface=""/>
            </a:rPr>
            <a:t> </a:t>
          </a:r>
          <a:r>
            <a:rPr lang="en-US" sz="2000" b="1" dirty="0">
              <a:solidFill>
                <a:srgbClr val="FFFFFF"/>
              </a:solidFill>
              <a:effectLst>
                <a:outerShdw blurRad="38100" dist="38100" dir="2700000" algn="tl">
                  <a:srgbClr val="000000">
                    <a:alpha val="43137"/>
                  </a:srgbClr>
                </a:outerShdw>
              </a:effectLst>
              <a:latin typeface="Arial"/>
              <a:ea typeface=""/>
              <a:cs typeface=""/>
            </a:rPr>
            <a:t>years</a:t>
          </a:r>
        </a:p>
      </dgm:t>
    </dgm:pt>
    <dgm:pt modelId="{26F6AD0C-53F6-49A0-9C8B-2260F47AE86A}" type="parTrans" cxnId="{CB21B912-F8CB-4822-B60E-2214B036AF44}">
      <dgm:prSet/>
      <dgm:spPr/>
      <dgm:t>
        <a:bodyPr/>
        <a:lstStyle/>
        <a:p>
          <a:endParaRPr lang="en-US"/>
        </a:p>
      </dgm:t>
    </dgm:pt>
    <dgm:pt modelId="{DA76F0BE-9500-4CD6-8C64-03376BFBD81B}" type="sibTrans" cxnId="{CB21B912-F8CB-4822-B60E-2214B036AF44}">
      <dgm:prSet/>
      <dgm:spPr>
        <a:xfrm>
          <a:off x="2346499" y="136702"/>
          <a:ext cx="503830" cy="503830"/>
        </a:xfrm>
        <a:prstGeom prst="mathEqual">
          <a:avLst/>
        </a:prstGeom>
        <a:solidFill>
          <a:srgbClr val="D0BBE2"/>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dirty="0">
            <a:solidFill>
              <a:srgbClr val="FFFFFF"/>
            </a:solidFill>
            <a:effectLst>
              <a:outerShdw blurRad="38100" dist="38100" dir="2700000" algn="tl">
                <a:srgbClr val="000000">
                  <a:alpha val="43137"/>
                </a:srgbClr>
              </a:outerShdw>
            </a:effectLst>
            <a:latin typeface="Arial"/>
            <a:ea typeface=""/>
            <a:cs typeface=""/>
          </a:endParaRPr>
        </a:p>
      </dgm:t>
    </dgm:pt>
    <dgm:pt modelId="{A8CDA41E-6234-41CF-9E25-211A06DB339C}">
      <dgm:prSet phldrT="[Text]" custT="1"/>
      <dgm:spPr>
        <a:xfrm>
          <a:off x="1346330" y="7"/>
          <a:ext cx="868672" cy="868672"/>
        </a:xfrm>
        <a:prstGeom prst="ellips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sz="2100" b="1" dirty="0">
            <a:solidFill>
              <a:srgbClr val="FFFFFF"/>
            </a:solidFill>
            <a:latin typeface="Arial"/>
            <a:ea typeface=""/>
            <a:cs typeface=""/>
          </a:endParaRPr>
        </a:p>
      </dgm:t>
    </dgm:pt>
    <dgm:pt modelId="{86E6E552-B308-43E7-9F98-B7EA01C67607}" type="sibTrans" cxnId="{574B40F5-E24F-4D2C-B371-9CF07AA0BD88}">
      <dgm:prSet/>
      <dgm:spPr/>
      <dgm:t>
        <a:bodyPr/>
        <a:lstStyle/>
        <a:p>
          <a:endParaRPr lang="en-US"/>
        </a:p>
      </dgm:t>
    </dgm:pt>
    <dgm:pt modelId="{CB2584CA-E57E-4BD8-977A-62A7E3E85F1C}" type="parTrans" cxnId="{574B40F5-E24F-4D2C-B371-9CF07AA0BD88}">
      <dgm:prSet/>
      <dgm:spPr/>
      <dgm:t>
        <a:bodyPr/>
        <a:lstStyle/>
        <a:p>
          <a:endParaRPr lang="en-US"/>
        </a:p>
      </dgm:t>
    </dgm:pt>
    <dgm:pt modelId="{038AE8A2-2716-47D7-ACCD-E2E15ACD0442}" type="pres">
      <dgm:prSet presAssocID="{D5073199-76E3-43CC-A6BE-6415117FF152}" presName="linearFlow" presStyleCnt="0">
        <dgm:presLayoutVars>
          <dgm:dir val="rev"/>
          <dgm:resizeHandles val="exact"/>
        </dgm:presLayoutVars>
      </dgm:prSet>
      <dgm:spPr/>
      <dgm:t>
        <a:bodyPr/>
        <a:lstStyle/>
        <a:p>
          <a:endParaRPr lang="en-US"/>
        </a:p>
      </dgm:t>
    </dgm:pt>
    <dgm:pt modelId="{45E9A2DC-E49B-4895-BD05-7283547D9609}" type="pres">
      <dgm:prSet presAssocID="{63F5D79E-9295-44B7-B1EF-50B04227CAA3}" presName="node" presStyleLbl="node1" presStyleIdx="0" presStyleCnt="2" custScaleX="150879">
        <dgm:presLayoutVars>
          <dgm:bulletEnabled val="1"/>
        </dgm:presLayoutVars>
      </dgm:prSet>
      <dgm:spPr/>
      <dgm:t>
        <a:bodyPr/>
        <a:lstStyle/>
        <a:p>
          <a:endParaRPr lang="en-US"/>
        </a:p>
      </dgm:t>
    </dgm:pt>
    <dgm:pt modelId="{6AE3769B-0149-485E-A9E9-97895D6B1DAB}" type="pres">
      <dgm:prSet presAssocID="{DA76F0BE-9500-4CD6-8C64-03376BFBD81B}" presName="spacerL" presStyleCnt="0"/>
      <dgm:spPr/>
    </dgm:pt>
    <dgm:pt modelId="{4C0A5B35-1432-497C-96F9-8E25F8367D1A}" type="pres">
      <dgm:prSet presAssocID="{DA76F0BE-9500-4CD6-8C64-03376BFBD81B}" presName="sibTrans" presStyleLbl="sibTrans2D1" presStyleIdx="0" presStyleCnt="1" custLinFactNeighborY="-9075"/>
      <dgm:spPr/>
      <dgm:t>
        <a:bodyPr/>
        <a:lstStyle/>
        <a:p>
          <a:endParaRPr lang="en-US"/>
        </a:p>
      </dgm:t>
    </dgm:pt>
    <dgm:pt modelId="{B521C51D-6D1C-4C93-AA04-A6BF124C3972}" type="pres">
      <dgm:prSet presAssocID="{DA76F0BE-9500-4CD6-8C64-03376BFBD81B}" presName="spacerR" presStyleCnt="0"/>
      <dgm:spPr/>
    </dgm:pt>
    <dgm:pt modelId="{7C787E1F-58A5-4CBA-BB47-DCDBBBE75A48}" type="pres">
      <dgm:prSet presAssocID="{A8CDA41E-6234-41CF-9E25-211A06DB339C}" presName="node" presStyleLbl="node1" presStyleIdx="1" presStyleCnt="2" custLinFactNeighborX="-86424" custLinFactNeighborY="1754">
        <dgm:presLayoutVars>
          <dgm:bulletEnabled val="1"/>
        </dgm:presLayoutVars>
      </dgm:prSet>
      <dgm:spPr/>
      <dgm:t>
        <a:bodyPr/>
        <a:lstStyle/>
        <a:p>
          <a:endParaRPr lang="en-US"/>
        </a:p>
      </dgm:t>
    </dgm:pt>
  </dgm:ptLst>
  <dgm:cxnLst>
    <dgm:cxn modelId="{0A7C1849-7E4E-324A-AA7D-83DC40FAFF2B}" type="presOf" srcId="{63F5D79E-9295-44B7-B1EF-50B04227CAA3}" destId="{45E9A2DC-E49B-4895-BD05-7283547D9609}" srcOrd="0" destOrd="0" presId="urn:microsoft.com/office/officeart/2005/8/layout/equation1"/>
    <dgm:cxn modelId="{E9DEB7B6-3AAF-D34F-9E24-C1F868B1F721}" type="presOf" srcId="{DA76F0BE-9500-4CD6-8C64-03376BFBD81B}" destId="{4C0A5B35-1432-497C-96F9-8E25F8367D1A}" srcOrd="0" destOrd="0" presId="urn:microsoft.com/office/officeart/2005/8/layout/equation1"/>
    <dgm:cxn modelId="{574B40F5-E24F-4D2C-B371-9CF07AA0BD88}" srcId="{D5073199-76E3-43CC-A6BE-6415117FF152}" destId="{A8CDA41E-6234-41CF-9E25-211A06DB339C}" srcOrd="1" destOrd="0" parTransId="{CB2584CA-E57E-4BD8-977A-62A7E3E85F1C}" sibTransId="{86E6E552-B308-43E7-9F98-B7EA01C67607}"/>
    <dgm:cxn modelId="{1178680A-C74C-D744-8269-EFD5B189C86A}" type="presOf" srcId="{A8CDA41E-6234-41CF-9E25-211A06DB339C}" destId="{7C787E1F-58A5-4CBA-BB47-DCDBBBE75A48}" srcOrd="0" destOrd="0" presId="urn:microsoft.com/office/officeart/2005/8/layout/equation1"/>
    <dgm:cxn modelId="{FED69DC7-DFD9-024B-BC4A-9B13E912C7FB}" type="presOf" srcId="{D5073199-76E3-43CC-A6BE-6415117FF152}" destId="{038AE8A2-2716-47D7-ACCD-E2E15ACD0442}" srcOrd="0" destOrd="0" presId="urn:microsoft.com/office/officeart/2005/8/layout/equation1"/>
    <dgm:cxn modelId="{CB21B912-F8CB-4822-B60E-2214B036AF44}" srcId="{D5073199-76E3-43CC-A6BE-6415117FF152}" destId="{63F5D79E-9295-44B7-B1EF-50B04227CAA3}" srcOrd="0" destOrd="0" parTransId="{26F6AD0C-53F6-49A0-9C8B-2260F47AE86A}" sibTransId="{DA76F0BE-9500-4CD6-8C64-03376BFBD81B}"/>
    <dgm:cxn modelId="{69A82F35-E1F5-0E40-A87A-C848B26C894E}" type="presParOf" srcId="{038AE8A2-2716-47D7-ACCD-E2E15ACD0442}" destId="{45E9A2DC-E49B-4895-BD05-7283547D9609}" srcOrd="0" destOrd="0" presId="urn:microsoft.com/office/officeart/2005/8/layout/equation1"/>
    <dgm:cxn modelId="{8E846242-0C65-C84F-B312-1F1D26A574B0}" type="presParOf" srcId="{038AE8A2-2716-47D7-ACCD-E2E15ACD0442}" destId="{6AE3769B-0149-485E-A9E9-97895D6B1DAB}" srcOrd="1" destOrd="0" presId="urn:microsoft.com/office/officeart/2005/8/layout/equation1"/>
    <dgm:cxn modelId="{F2889584-E599-164C-BE28-9A28733B32DF}" type="presParOf" srcId="{038AE8A2-2716-47D7-ACCD-E2E15ACD0442}" destId="{4C0A5B35-1432-497C-96F9-8E25F8367D1A}" srcOrd="2" destOrd="0" presId="urn:microsoft.com/office/officeart/2005/8/layout/equation1"/>
    <dgm:cxn modelId="{E805AF98-1FDF-B745-88D2-B6C7CBAEAAEC}" type="presParOf" srcId="{038AE8A2-2716-47D7-ACCD-E2E15ACD0442}" destId="{B521C51D-6D1C-4C93-AA04-A6BF124C3972}" srcOrd="3" destOrd="0" presId="urn:microsoft.com/office/officeart/2005/8/layout/equation1"/>
    <dgm:cxn modelId="{4BE0FC2D-1AE0-A64E-A738-020F2A087BBF}" type="presParOf" srcId="{038AE8A2-2716-47D7-ACCD-E2E15ACD0442}" destId="{7C787E1F-58A5-4CBA-BB47-DCDBBBE75A48}" srcOrd="4" destOrd="0" presId="urn:microsoft.com/office/officeart/2005/8/layout/equati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5073199-76E3-43CC-A6BE-6415117FF152}" type="doc">
      <dgm:prSet loTypeId="urn:microsoft.com/office/officeart/2005/8/layout/equation1" loCatId="relationship" qsTypeId="urn:microsoft.com/office/officeart/2005/8/quickstyle/3d1" qsCatId="3D" csTypeId="urn:microsoft.com/office/officeart/2005/8/colors/accent3_2" csCatId="accent3" phldr="1"/>
      <dgm:spPr/>
    </dgm:pt>
    <dgm:pt modelId="{63F5D79E-9295-44B7-B1EF-50B04227CAA3}">
      <dgm:prSet phldrT="[Text]" custT="1"/>
      <dgm:spPr>
        <a:xfrm>
          <a:off x="3360518" y="305"/>
          <a:ext cx="1438662" cy="852828"/>
        </a:xfrm>
        <a:prstGeom prst="ellipse">
          <a:avLst/>
        </a:prstGeom>
        <a:solidFill>
          <a:srgbClr val="9A87BF"/>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2800" b="1" dirty="0">
              <a:solidFill>
                <a:srgbClr val="FFFFFF"/>
              </a:solidFill>
              <a:effectLst>
                <a:outerShdw blurRad="38100" dist="38100" dir="2700000" algn="tl">
                  <a:srgbClr val="000000">
                    <a:alpha val="43137"/>
                  </a:srgbClr>
                </a:outerShdw>
              </a:effectLst>
              <a:latin typeface="Arial"/>
              <a:ea typeface=""/>
              <a:cs typeface=""/>
            </a:rPr>
            <a:t>20</a:t>
          </a:r>
          <a:r>
            <a:rPr lang="en-US" sz="3300" b="1" dirty="0">
              <a:solidFill>
                <a:srgbClr val="FFFFFF"/>
              </a:solidFill>
              <a:effectLst>
                <a:outerShdw blurRad="38100" dist="38100" dir="2700000" algn="tl">
                  <a:srgbClr val="000000">
                    <a:alpha val="43137"/>
                  </a:srgbClr>
                </a:outerShdw>
              </a:effectLst>
              <a:latin typeface="Arial"/>
              <a:ea typeface=""/>
              <a:cs typeface=""/>
            </a:rPr>
            <a:t> </a:t>
          </a:r>
          <a:r>
            <a:rPr lang="en-US" sz="2000" b="1" dirty="0">
              <a:solidFill>
                <a:srgbClr val="FFFFFF"/>
              </a:solidFill>
              <a:effectLst>
                <a:outerShdw blurRad="38100" dist="38100" dir="2700000" algn="tl">
                  <a:srgbClr val="000000">
                    <a:alpha val="43137"/>
                  </a:srgbClr>
                </a:outerShdw>
              </a:effectLst>
              <a:latin typeface="Arial"/>
              <a:ea typeface=""/>
              <a:cs typeface=""/>
            </a:rPr>
            <a:t>years</a:t>
          </a:r>
        </a:p>
      </dgm:t>
    </dgm:pt>
    <dgm:pt modelId="{26F6AD0C-53F6-49A0-9C8B-2260F47AE86A}" type="parTrans" cxnId="{CB21B912-F8CB-4822-B60E-2214B036AF44}">
      <dgm:prSet/>
      <dgm:spPr/>
      <dgm:t>
        <a:bodyPr/>
        <a:lstStyle/>
        <a:p>
          <a:endParaRPr lang="en-US"/>
        </a:p>
      </dgm:t>
    </dgm:pt>
    <dgm:pt modelId="{DA76F0BE-9500-4CD6-8C64-03376BFBD81B}" type="sibTrans" cxnId="{CB21B912-F8CB-4822-B60E-2214B036AF44}">
      <dgm:prSet/>
      <dgm:spPr>
        <a:xfrm>
          <a:off x="2819810" y="213227"/>
          <a:ext cx="494640" cy="494640"/>
        </a:xfrm>
        <a:prstGeom prst="mathEqual">
          <a:avLst/>
        </a:prstGeom>
        <a:solidFill>
          <a:srgbClr val="9A87BF"/>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dirty="0">
            <a:solidFill>
              <a:srgbClr val="FFFFFF"/>
            </a:solidFill>
            <a:latin typeface="Arial"/>
            <a:ea typeface=""/>
            <a:cs typeface=""/>
          </a:endParaRPr>
        </a:p>
      </dgm:t>
    </dgm:pt>
    <dgm:pt modelId="{A8CDA41E-6234-41CF-9E25-211A06DB339C}">
      <dgm:prSet phldrT="[Text]"/>
      <dgm:spPr>
        <a:xfrm>
          <a:off x="1896517" y="305"/>
          <a:ext cx="852828" cy="852828"/>
        </a:xfrm>
        <a:prstGeom prst="ellips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b="1" dirty="0">
            <a:solidFill>
              <a:srgbClr val="FFFFFF"/>
            </a:solidFill>
            <a:latin typeface="Arial"/>
            <a:ea typeface=""/>
            <a:cs typeface=""/>
          </a:endParaRPr>
        </a:p>
      </dgm:t>
    </dgm:pt>
    <dgm:pt modelId="{CB2584CA-E57E-4BD8-977A-62A7E3E85F1C}" type="parTrans" cxnId="{574B40F5-E24F-4D2C-B371-9CF07AA0BD88}">
      <dgm:prSet/>
      <dgm:spPr/>
      <dgm:t>
        <a:bodyPr/>
        <a:lstStyle/>
        <a:p>
          <a:endParaRPr lang="en-US"/>
        </a:p>
      </dgm:t>
    </dgm:pt>
    <dgm:pt modelId="{86E6E552-B308-43E7-9F98-B7EA01C67607}" type="sibTrans" cxnId="{574B40F5-E24F-4D2C-B371-9CF07AA0BD88}">
      <dgm:prSet/>
      <dgm:spPr/>
      <dgm:t>
        <a:bodyPr/>
        <a:lstStyle/>
        <a:p>
          <a:endParaRPr lang="en-US"/>
        </a:p>
      </dgm:t>
    </dgm:pt>
    <dgm:pt modelId="{038AE8A2-2716-47D7-ACCD-E2E15ACD0442}" type="pres">
      <dgm:prSet presAssocID="{D5073199-76E3-43CC-A6BE-6415117FF152}" presName="linearFlow" presStyleCnt="0">
        <dgm:presLayoutVars>
          <dgm:dir val="rev"/>
          <dgm:resizeHandles val="exact"/>
        </dgm:presLayoutVars>
      </dgm:prSet>
      <dgm:spPr/>
    </dgm:pt>
    <dgm:pt modelId="{45E9A2DC-E49B-4895-BD05-7283547D9609}" type="pres">
      <dgm:prSet presAssocID="{63F5D79E-9295-44B7-B1EF-50B04227CAA3}" presName="node" presStyleLbl="node1" presStyleIdx="0" presStyleCnt="2" custScaleX="162665" custScaleY="100072" custLinFactNeighborX="-31722">
        <dgm:presLayoutVars>
          <dgm:bulletEnabled val="1"/>
        </dgm:presLayoutVars>
      </dgm:prSet>
      <dgm:spPr/>
      <dgm:t>
        <a:bodyPr/>
        <a:lstStyle/>
        <a:p>
          <a:endParaRPr lang="en-US"/>
        </a:p>
      </dgm:t>
    </dgm:pt>
    <dgm:pt modelId="{6AE3769B-0149-485E-A9E9-97895D6B1DAB}" type="pres">
      <dgm:prSet presAssocID="{DA76F0BE-9500-4CD6-8C64-03376BFBD81B}" presName="spacerL" presStyleCnt="0"/>
      <dgm:spPr/>
    </dgm:pt>
    <dgm:pt modelId="{4C0A5B35-1432-497C-96F9-8E25F8367D1A}" type="pres">
      <dgm:prSet presAssocID="{DA76F0BE-9500-4CD6-8C64-03376BFBD81B}" presName="sibTrans" presStyleLbl="sibTrans2D1" presStyleIdx="0" presStyleCnt="1" custLinFactNeighborX="-68986" custLinFactNeighborY="6839"/>
      <dgm:spPr/>
      <dgm:t>
        <a:bodyPr/>
        <a:lstStyle/>
        <a:p>
          <a:endParaRPr lang="en-US"/>
        </a:p>
      </dgm:t>
    </dgm:pt>
    <dgm:pt modelId="{B521C51D-6D1C-4C93-AA04-A6BF124C3972}" type="pres">
      <dgm:prSet presAssocID="{DA76F0BE-9500-4CD6-8C64-03376BFBD81B}" presName="spacerR" presStyleCnt="0"/>
      <dgm:spPr/>
    </dgm:pt>
    <dgm:pt modelId="{7C787E1F-58A5-4CBA-BB47-DCDBBBE75A48}" type="pres">
      <dgm:prSet presAssocID="{A8CDA41E-6234-41CF-9E25-211A06DB339C}" presName="node" presStyleLbl="node1" presStyleIdx="1" presStyleCnt="2">
        <dgm:presLayoutVars>
          <dgm:bulletEnabled val="1"/>
        </dgm:presLayoutVars>
      </dgm:prSet>
      <dgm:spPr/>
      <dgm:t>
        <a:bodyPr/>
        <a:lstStyle/>
        <a:p>
          <a:endParaRPr lang="en-US"/>
        </a:p>
      </dgm:t>
    </dgm:pt>
  </dgm:ptLst>
  <dgm:cxnLst>
    <dgm:cxn modelId="{3AE0BC18-0178-EE49-B594-DFB6B1B59338}" type="presOf" srcId="{A8CDA41E-6234-41CF-9E25-211A06DB339C}" destId="{7C787E1F-58A5-4CBA-BB47-DCDBBBE75A48}" srcOrd="0" destOrd="0" presId="urn:microsoft.com/office/officeart/2005/8/layout/equation1"/>
    <dgm:cxn modelId="{574B40F5-E24F-4D2C-B371-9CF07AA0BD88}" srcId="{D5073199-76E3-43CC-A6BE-6415117FF152}" destId="{A8CDA41E-6234-41CF-9E25-211A06DB339C}" srcOrd="1" destOrd="0" parTransId="{CB2584CA-E57E-4BD8-977A-62A7E3E85F1C}" sibTransId="{86E6E552-B308-43E7-9F98-B7EA01C67607}"/>
    <dgm:cxn modelId="{797A966E-377D-6E4D-86EF-75584B321598}" type="presOf" srcId="{63F5D79E-9295-44B7-B1EF-50B04227CAA3}" destId="{45E9A2DC-E49B-4895-BD05-7283547D9609}" srcOrd="0" destOrd="0" presId="urn:microsoft.com/office/officeart/2005/8/layout/equation1"/>
    <dgm:cxn modelId="{CB21B912-F8CB-4822-B60E-2214B036AF44}" srcId="{D5073199-76E3-43CC-A6BE-6415117FF152}" destId="{63F5D79E-9295-44B7-B1EF-50B04227CAA3}" srcOrd="0" destOrd="0" parTransId="{26F6AD0C-53F6-49A0-9C8B-2260F47AE86A}" sibTransId="{DA76F0BE-9500-4CD6-8C64-03376BFBD81B}"/>
    <dgm:cxn modelId="{9B9734D7-D388-9149-BB14-813413C0874A}" type="presOf" srcId="{DA76F0BE-9500-4CD6-8C64-03376BFBD81B}" destId="{4C0A5B35-1432-497C-96F9-8E25F8367D1A}" srcOrd="0" destOrd="0" presId="urn:microsoft.com/office/officeart/2005/8/layout/equation1"/>
    <dgm:cxn modelId="{A8E41313-2B66-304A-802D-9398BEA9D65D}" type="presOf" srcId="{D5073199-76E3-43CC-A6BE-6415117FF152}" destId="{038AE8A2-2716-47D7-ACCD-E2E15ACD0442}" srcOrd="0" destOrd="0" presId="urn:microsoft.com/office/officeart/2005/8/layout/equation1"/>
    <dgm:cxn modelId="{5DA855C3-7C2F-9440-BEDA-58E9FA4E4A86}" type="presParOf" srcId="{038AE8A2-2716-47D7-ACCD-E2E15ACD0442}" destId="{45E9A2DC-E49B-4895-BD05-7283547D9609}" srcOrd="0" destOrd="0" presId="urn:microsoft.com/office/officeart/2005/8/layout/equation1"/>
    <dgm:cxn modelId="{F8FBB361-5D3E-D149-9CEA-1438E942F635}" type="presParOf" srcId="{038AE8A2-2716-47D7-ACCD-E2E15ACD0442}" destId="{6AE3769B-0149-485E-A9E9-97895D6B1DAB}" srcOrd="1" destOrd="0" presId="urn:microsoft.com/office/officeart/2005/8/layout/equation1"/>
    <dgm:cxn modelId="{103342F9-C134-A540-83A6-79FD63F2E415}" type="presParOf" srcId="{038AE8A2-2716-47D7-ACCD-E2E15ACD0442}" destId="{4C0A5B35-1432-497C-96F9-8E25F8367D1A}" srcOrd="2" destOrd="0" presId="urn:microsoft.com/office/officeart/2005/8/layout/equation1"/>
    <dgm:cxn modelId="{F86727C9-EC45-CF4F-AE25-ED6E4459E675}" type="presParOf" srcId="{038AE8A2-2716-47D7-ACCD-E2E15ACD0442}" destId="{B521C51D-6D1C-4C93-AA04-A6BF124C3972}" srcOrd="3" destOrd="0" presId="urn:microsoft.com/office/officeart/2005/8/layout/equation1"/>
    <dgm:cxn modelId="{6668600B-3112-4145-87EA-5658C9AD8037}" type="presParOf" srcId="{038AE8A2-2716-47D7-ACCD-E2E15ACD0442}" destId="{7C787E1F-58A5-4CBA-BB47-DCDBBBE75A48}" srcOrd="4" destOrd="0" presId="urn:microsoft.com/office/officeart/2005/8/layout/equation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5073199-76E3-43CC-A6BE-6415117FF152}" type="doc">
      <dgm:prSet loTypeId="urn:microsoft.com/office/officeart/2005/8/layout/equation1" loCatId="relationship" qsTypeId="urn:microsoft.com/office/officeart/2005/8/quickstyle/3d1" qsCatId="3D" csTypeId="urn:microsoft.com/office/officeart/2005/8/colors/accent2_2" csCatId="accent2" phldr="1"/>
      <dgm:spPr/>
      <dgm:t>
        <a:bodyPr/>
        <a:lstStyle/>
        <a:p>
          <a:endParaRPr lang="en-US"/>
        </a:p>
      </dgm:t>
    </dgm:pt>
    <dgm:pt modelId="{63F5D79E-9295-44B7-B1EF-50B04227CAA3}">
      <dgm:prSet phldrT="[Text]" custT="1"/>
      <dgm:spPr>
        <a:xfrm>
          <a:off x="2920865" y="3"/>
          <a:ext cx="1310644" cy="868672"/>
        </a:xfrm>
        <a:prstGeom prst="ellipse">
          <a:avLst/>
        </a:prstGeom>
        <a:solidFill>
          <a:srgbClr val="775DA7"/>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2800" b="1" dirty="0">
              <a:solidFill>
                <a:srgbClr val="FFFFFF"/>
              </a:solidFill>
              <a:latin typeface="Arial"/>
              <a:ea typeface=""/>
              <a:cs typeface=""/>
            </a:rPr>
            <a:t>25</a:t>
          </a:r>
          <a:r>
            <a:rPr lang="en-US" sz="2100" b="1" dirty="0">
              <a:solidFill>
                <a:srgbClr val="FFFFFF"/>
              </a:solidFill>
              <a:latin typeface="Arial"/>
              <a:ea typeface=""/>
              <a:cs typeface=""/>
            </a:rPr>
            <a:t> </a:t>
          </a:r>
          <a:r>
            <a:rPr lang="en-US" sz="2000" b="1" dirty="0">
              <a:solidFill>
                <a:srgbClr val="FFFFFF"/>
              </a:solidFill>
              <a:latin typeface="Arial"/>
              <a:ea typeface=""/>
              <a:cs typeface=""/>
            </a:rPr>
            <a:t>years</a:t>
          </a:r>
        </a:p>
      </dgm:t>
    </dgm:pt>
    <dgm:pt modelId="{26F6AD0C-53F6-49A0-9C8B-2260F47AE86A}" type="parTrans" cxnId="{CB21B912-F8CB-4822-B60E-2214B036AF44}">
      <dgm:prSet/>
      <dgm:spPr/>
      <dgm:t>
        <a:bodyPr/>
        <a:lstStyle/>
        <a:p>
          <a:endParaRPr lang="en-US"/>
        </a:p>
      </dgm:t>
    </dgm:pt>
    <dgm:pt modelId="{DA76F0BE-9500-4CD6-8C64-03376BFBD81B}" type="sibTrans" cxnId="{CB21B912-F8CB-4822-B60E-2214B036AF44}">
      <dgm:prSet/>
      <dgm:spPr>
        <a:xfrm>
          <a:off x="2346499" y="182424"/>
          <a:ext cx="503830" cy="503830"/>
        </a:xfrm>
        <a:prstGeom prst="mathEqual">
          <a:avLst/>
        </a:prstGeom>
        <a:solidFill>
          <a:srgbClr val="775DA7"/>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dirty="0">
            <a:solidFill>
              <a:srgbClr val="FFFFFF"/>
            </a:solidFill>
            <a:latin typeface="Arial"/>
            <a:ea typeface=""/>
            <a:cs typeface=""/>
          </a:endParaRPr>
        </a:p>
      </dgm:t>
    </dgm:pt>
    <dgm:pt modelId="{A8CDA41E-6234-41CF-9E25-211A06DB339C}">
      <dgm:prSet phldrT="[Text]" custT="1"/>
      <dgm:spPr>
        <a:xfrm>
          <a:off x="1407290" y="3"/>
          <a:ext cx="868672" cy="868672"/>
        </a:xfrm>
        <a:prstGeom prst="ellips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sz="2100" b="1" dirty="0">
            <a:solidFill>
              <a:srgbClr val="FFFFFF"/>
            </a:solidFill>
            <a:latin typeface="Arial"/>
            <a:ea typeface=""/>
            <a:cs typeface=""/>
          </a:endParaRPr>
        </a:p>
      </dgm:t>
    </dgm:pt>
    <dgm:pt modelId="{86E6E552-B308-43E7-9F98-B7EA01C67607}" type="sibTrans" cxnId="{574B40F5-E24F-4D2C-B371-9CF07AA0BD88}">
      <dgm:prSet/>
      <dgm:spPr/>
      <dgm:t>
        <a:bodyPr/>
        <a:lstStyle/>
        <a:p>
          <a:endParaRPr lang="en-US"/>
        </a:p>
      </dgm:t>
    </dgm:pt>
    <dgm:pt modelId="{CB2584CA-E57E-4BD8-977A-62A7E3E85F1C}" type="parTrans" cxnId="{574B40F5-E24F-4D2C-B371-9CF07AA0BD88}">
      <dgm:prSet/>
      <dgm:spPr/>
      <dgm:t>
        <a:bodyPr/>
        <a:lstStyle/>
        <a:p>
          <a:endParaRPr lang="en-US"/>
        </a:p>
      </dgm:t>
    </dgm:pt>
    <dgm:pt modelId="{038AE8A2-2716-47D7-ACCD-E2E15ACD0442}" type="pres">
      <dgm:prSet presAssocID="{D5073199-76E3-43CC-A6BE-6415117FF152}" presName="linearFlow" presStyleCnt="0">
        <dgm:presLayoutVars>
          <dgm:dir val="rev"/>
          <dgm:resizeHandles val="exact"/>
        </dgm:presLayoutVars>
      </dgm:prSet>
      <dgm:spPr/>
      <dgm:t>
        <a:bodyPr/>
        <a:lstStyle/>
        <a:p>
          <a:endParaRPr lang="en-US"/>
        </a:p>
      </dgm:t>
    </dgm:pt>
    <dgm:pt modelId="{45E9A2DC-E49B-4895-BD05-7283547D9609}" type="pres">
      <dgm:prSet presAssocID="{63F5D79E-9295-44B7-B1EF-50B04227CAA3}" presName="node" presStyleLbl="node1" presStyleIdx="0" presStyleCnt="2" custScaleX="150879">
        <dgm:presLayoutVars>
          <dgm:bulletEnabled val="1"/>
        </dgm:presLayoutVars>
      </dgm:prSet>
      <dgm:spPr/>
      <dgm:t>
        <a:bodyPr/>
        <a:lstStyle/>
        <a:p>
          <a:endParaRPr lang="en-US"/>
        </a:p>
      </dgm:t>
    </dgm:pt>
    <dgm:pt modelId="{6AE3769B-0149-485E-A9E9-97895D6B1DAB}" type="pres">
      <dgm:prSet presAssocID="{DA76F0BE-9500-4CD6-8C64-03376BFBD81B}" presName="spacerL" presStyleCnt="0"/>
      <dgm:spPr/>
    </dgm:pt>
    <dgm:pt modelId="{4C0A5B35-1432-497C-96F9-8E25F8367D1A}" type="pres">
      <dgm:prSet presAssocID="{DA76F0BE-9500-4CD6-8C64-03376BFBD81B}" presName="sibTrans" presStyleLbl="sibTrans2D1" presStyleIdx="0" presStyleCnt="1" custLinFactNeighborX="-23150"/>
      <dgm:spPr/>
      <dgm:t>
        <a:bodyPr/>
        <a:lstStyle/>
        <a:p>
          <a:endParaRPr lang="en-US"/>
        </a:p>
      </dgm:t>
    </dgm:pt>
    <dgm:pt modelId="{B521C51D-6D1C-4C93-AA04-A6BF124C3972}" type="pres">
      <dgm:prSet presAssocID="{DA76F0BE-9500-4CD6-8C64-03376BFBD81B}" presName="spacerR" presStyleCnt="0"/>
      <dgm:spPr/>
    </dgm:pt>
    <dgm:pt modelId="{7C787E1F-58A5-4CBA-BB47-DCDBBBE75A48}" type="pres">
      <dgm:prSet presAssocID="{A8CDA41E-6234-41CF-9E25-211A06DB339C}" presName="node" presStyleLbl="node1" presStyleIdx="1" presStyleCnt="2">
        <dgm:presLayoutVars>
          <dgm:bulletEnabled val="1"/>
        </dgm:presLayoutVars>
      </dgm:prSet>
      <dgm:spPr/>
      <dgm:t>
        <a:bodyPr/>
        <a:lstStyle/>
        <a:p>
          <a:endParaRPr lang="en-US"/>
        </a:p>
      </dgm:t>
    </dgm:pt>
  </dgm:ptLst>
  <dgm:cxnLst>
    <dgm:cxn modelId="{CDB783AC-2CAD-B743-A7E6-B6FA4441A391}" type="presOf" srcId="{A8CDA41E-6234-41CF-9E25-211A06DB339C}" destId="{7C787E1F-58A5-4CBA-BB47-DCDBBBE75A48}" srcOrd="0" destOrd="0" presId="urn:microsoft.com/office/officeart/2005/8/layout/equation1"/>
    <dgm:cxn modelId="{CD5F3606-29F4-6044-95D4-4E318F56FF9D}" type="presOf" srcId="{63F5D79E-9295-44B7-B1EF-50B04227CAA3}" destId="{45E9A2DC-E49B-4895-BD05-7283547D9609}" srcOrd="0" destOrd="0" presId="urn:microsoft.com/office/officeart/2005/8/layout/equation1"/>
    <dgm:cxn modelId="{574B40F5-E24F-4D2C-B371-9CF07AA0BD88}" srcId="{D5073199-76E3-43CC-A6BE-6415117FF152}" destId="{A8CDA41E-6234-41CF-9E25-211A06DB339C}" srcOrd="1" destOrd="0" parTransId="{CB2584CA-E57E-4BD8-977A-62A7E3E85F1C}" sibTransId="{86E6E552-B308-43E7-9F98-B7EA01C67607}"/>
    <dgm:cxn modelId="{10E9A106-3381-814D-9A9E-2705EF8D7D48}" type="presOf" srcId="{DA76F0BE-9500-4CD6-8C64-03376BFBD81B}" destId="{4C0A5B35-1432-497C-96F9-8E25F8367D1A}" srcOrd="0" destOrd="0" presId="urn:microsoft.com/office/officeart/2005/8/layout/equation1"/>
    <dgm:cxn modelId="{CB21B912-F8CB-4822-B60E-2214B036AF44}" srcId="{D5073199-76E3-43CC-A6BE-6415117FF152}" destId="{63F5D79E-9295-44B7-B1EF-50B04227CAA3}" srcOrd="0" destOrd="0" parTransId="{26F6AD0C-53F6-49A0-9C8B-2260F47AE86A}" sibTransId="{DA76F0BE-9500-4CD6-8C64-03376BFBD81B}"/>
    <dgm:cxn modelId="{F5714A6B-875A-CF42-931F-1613AB66AB42}" type="presOf" srcId="{D5073199-76E3-43CC-A6BE-6415117FF152}" destId="{038AE8A2-2716-47D7-ACCD-E2E15ACD0442}" srcOrd="0" destOrd="0" presId="urn:microsoft.com/office/officeart/2005/8/layout/equation1"/>
    <dgm:cxn modelId="{76714434-DD92-0A4B-8410-EDD1FF70A035}" type="presParOf" srcId="{038AE8A2-2716-47D7-ACCD-E2E15ACD0442}" destId="{45E9A2DC-E49B-4895-BD05-7283547D9609}" srcOrd="0" destOrd="0" presId="urn:microsoft.com/office/officeart/2005/8/layout/equation1"/>
    <dgm:cxn modelId="{50E030C9-475B-7542-85B4-DE909E4F7BE6}" type="presParOf" srcId="{038AE8A2-2716-47D7-ACCD-E2E15ACD0442}" destId="{6AE3769B-0149-485E-A9E9-97895D6B1DAB}" srcOrd="1" destOrd="0" presId="urn:microsoft.com/office/officeart/2005/8/layout/equation1"/>
    <dgm:cxn modelId="{47DF0AF0-29B1-2F42-AFC7-A1B8C12B370B}" type="presParOf" srcId="{038AE8A2-2716-47D7-ACCD-E2E15ACD0442}" destId="{4C0A5B35-1432-497C-96F9-8E25F8367D1A}" srcOrd="2" destOrd="0" presId="urn:microsoft.com/office/officeart/2005/8/layout/equation1"/>
    <dgm:cxn modelId="{3060F225-7C65-3142-97EE-27E52E278E3E}" type="presParOf" srcId="{038AE8A2-2716-47D7-ACCD-E2E15ACD0442}" destId="{B521C51D-6D1C-4C93-AA04-A6BF124C3972}" srcOrd="3" destOrd="0" presId="urn:microsoft.com/office/officeart/2005/8/layout/equation1"/>
    <dgm:cxn modelId="{3DFB0B06-4EBE-694D-A13B-6A26FFA2002A}" type="presParOf" srcId="{038AE8A2-2716-47D7-ACCD-E2E15ACD0442}" destId="{7C787E1F-58A5-4CBA-BB47-DCDBBBE75A48}" srcOrd="4" destOrd="0" presId="urn:microsoft.com/office/officeart/2005/8/layout/equation1"/>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5073199-76E3-43CC-A6BE-6415117FF152}" type="doc">
      <dgm:prSet loTypeId="urn:microsoft.com/office/officeart/2005/8/layout/equation1" loCatId="relationship" qsTypeId="urn:microsoft.com/office/officeart/2005/8/quickstyle/3d1" qsCatId="3D" csTypeId="urn:microsoft.com/office/officeart/2005/8/colors/accent2_2" csCatId="accent2" phldr="1"/>
      <dgm:spPr/>
      <dgm:t>
        <a:bodyPr/>
        <a:lstStyle/>
        <a:p>
          <a:endParaRPr lang="en-US"/>
        </a:p>
      </dgm:t>
    </dgm:pt>
    <dgm:pt modelId="{63F5D79E-9295-44B7-B1EF-50B04227CAA3}">
      <dgm:prSet phldrT="[Text]"/>
      <dgm:spPr>
        <a:xfrm>
          <a:off x="2920865" y="3"/>
          <a:ext cx="1310644" cy="868672"/>
        </a:xfrm>
        <a:prstGeom prst="ellipse">
          <a:avLst/>
        </a:prstGeom>
        <a:solidFill>
          <a:srgbClr val="64439A"/>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b="1" dirty="0">
              <a:solidFill>
                <a:srgbClr val="FFFFFF"/>
              </a:solidFill>
              <a:latin typeface="Arial"/>
              <a:ea typeface=""/>
              <a:cs typeface=""/>
            </a:rPr>
            <a:t>Eligible Loans</a:t>
          </a:r>
        </a:p>
      </dgm:t>
    </dgm:pt>
    <dgm:pt modelId="{26F6AD0C-53F6-49A0-9C8B-2260F47AE86A}" type="parTrans" cxnId="{CB21B912-F8CB-4822-B60E-2214B036AF44}">
      <dgm:prSet/>
      <dgm:spPr/>
      <dgm:t>
        <a:bodyPr/>
        <a:lstStyle/>
        <a:p>
          <a:endParaRPr lang="en-US"/>
        </a:p>
      </dgm:t>
    </dgm:pt>
    <dgm:pt modelId="{DA76F0BE-9500-4CD6-8C64-03376BFBD81B}" type="sibTrans" cxnId="{CB21B912-F8CB-4822-B60E-2214B036AF44}">
      <dgm:prSet/>
      <dgm:spPr>
        <a:xfrm>
          <a:off x="2346499" y="182424"/>
          <a:ext cx="503830" cy="503830"/>
        </a:xfrm>
        <a:prstGeom prst="mathEqual">
          <a:avLst/>
        </a:prstGeom>
        <a:solidFill>
          <a:srgbClr val="64439A"/>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dirty="0">
            <a:solidFill>
              <a:srgbClr val="FFFFFF"/>
            </a:solidFill>
            <a:latin typeface="Arial"/>
            <a:ea typeface=""/>
            <a:cs typeface=""/>
          </a:endParaRPr>
        </a:p>
      </dgm:t>
    </dgm:pt>
    <dgm:pt modelId="{A8CDA41E-6234-41CF-9E25-211A06DB339C}">
      <dgm:prSet phldrT="[Text]" custT="1"/>
      <dgm:spPr>
        <a:xfrm>
          <a:off x="1407290" y="3"/>
          <a:ext cx="868672" cy="868672"/>
        </a:xfrm>
        <a:prstGeom prst="ellips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sz="2100" b="1" dirty="0">
            <a:solidFill>
              <a:srgbClr val="FFFFFF"/>
            </a:solidFill>
            <a:latin typeface="Arial"/>
            <a:ea typeface=""/>
            <a:cs typeface=""/>
          </a:endParaRPr>
        </a:p>
      </dgm:t>
    </dgm:pt>
    <dgm:pt modelId="{86E6E552-B308-43E7-9F98-B7EA01C67607}" type="sibTrans" cxnId="{574B40F5-E24F-4D2C-B371-9CF07AA0BD88}">
      <dgm:prSet/>
      <dgm:spPr/>
      <dgm:t>
        <a:bodyPr/>
        <a:lstStyle/>
        <a:p>
          <a:endParaRPr lang="en-US"/>
        </a:p>
      </dgm:t>
    </dgm:pt>
    <dgm:pt modelId="{CB2584CA-E57E-4BD8-977A-62A7E3E85F1C}" type="parTrans" cxnId="{574B40F5-E24F-4D2C-B371-9CF07AA0BD88}">
      <dgm:prSet/>
      <dgm:spPr/>
      <dgm:t>
        <a:bodyPr/>
        <a:lstStyle/>
        <a:p>
          <a:endParaRPr lang="en-US"/>
        </a:p>
      </dgm:t>
    </dgm:pt>
    <dgm:pt modelId="{038AE8A2-2716-47D7-ACCD-E2E15ACD0442}" type="pres">
      <dgm:prSet presAssocID="{D5073199-76E3-43CC-A6BE-6415117FF152}" presName="linearFlow" presStyleCnt="0">
        <dgm:presLayoutVars>
          <dgm:dir val="rev"/>
          <dgm:resizeHandles val="exact"/>
        </dgm:presLayoutVars>
      </dgm:prSet>
      <dgm:spPr/>
      <dgm:t>
        <a:bodyPr/>
        <a:lstStyle/>
        <a:p>
          <a:endParaRPr lang="en-US"/>
        </a:p>
      </dgm:t>
    </dgm:pt>
    <dgm:pt modelId="{45E9A2DC-E49B-4895-BD05-7283547D9609}" type="pres">
      <dgm:prSet presAssocID="{63F5D79E-9295-44B7-B1EF-50B04227CAA3}" presName="node" presStyleLbl="node1" presStyleIdx="0" presStyleCnt="2" custScaleX="150879" custLinFactNeighborX="-46298" custLinFactNeighborY="1">
        <dgm:presLayoutVars>
          <dgm:bulletEnabled val="1"/>
        </dgm:presLayoutVars>
      </dgm:prSet>
      <dgm:spPr/>
      <dgm:t>
        <a:bodyPr/>
        <a:lstStyle/>
        <a:p>
          <a:endParaRPr lang="en-US"/>
        </a:p>
      </dgm:t>
    </dgm:pt>
    <dgm:pt modelId="{6AE3769B-0149-485E-A9E9-97895D6B1DAB}" type="pres">
      <dgm:prSet presAssocID="{DA76F0BE-9500-4CD6-8C64-03376BFBD81B}" presName="spacerL" presStyleCnt="0"/>
      <dgm:spPr/>
    </dgm:pt>
    <dgm:pt modelId="{4C0A5B35-1432-497C-96F9-8E25F8367D1A}" type="pres">
      <dgm:prSet presAssocID="{DA76F0BE-9500-4CD6-8C64-03376BFBD81B}" presName="sibTrans" presStyleLbl="sibTrans2D1" presStyleIdx="0" presStyleCnt="1"/>
      <dgm:spPr/>
      <dgm:t>
        <a:bodyPr/>
        <a:lstStyle/>
        <a:p>
          <a:endParaRPr lang="en-US"/>
        </a:p>
      </dgm:t>
    </dgm:pt>
    <dgm:pt modelId="{B521C51D-6D1C-4C93-AA04-A6BF124C3972}" type="pres">
      <dgm:prSet presAssocID="{DA76F0BE-9500-4CD6-8C64-03376BFBD81B}" presName="spacerR" presStyleCnt="0"/>
      <dgm:spPr/>
    </dgm:pt>
    <dgm:pt modelId="{7C787E1F-58A5-4CBA-BB47-DCDBBBE75A48}" type="pres">
      <dgm:prSet presAssocID="{A8CDA41E-6234-41CF-9E25-211A06DB339C}" presName="node" presStyleLbl="node1" presStyleIdx="1" presStyleCnt="2">
        <dgm:presLayoutVars>
          <dgm:bulletEnabled val="1"/>
        </dgm:presLayoutVars>
      </dgm:prSet>
      <dgm:spPr/>
      <dgm:t>
        <a:bodyPr/>
        <a:lstStyle/>
        <a:p>
          <a:endParaRPr lang="en-US"/>
        </a:p>
      </dgm:t>
    </dgm:pt>
  </dgm:ptLst>
  <dgm:cxnLst>
    <dgm:cxn modelId="{574B40F5-E24F-4D2C-B371-9CF07AA0BD88}" srcId="{D5073199-76E3-43CC-A6BE-6415117FF152}" destId="{A8CDA41E-6234-41CF-9E25-211A06DB339C}" srcOrd="1" destOrd="0" parTransId="{CB2584CA-E57E-4BD8-977A-62A7E3E85F1C}" sibTransId="{86E6E552-B308-43E7-9F98-B7EA01C67607}"/>
    <dgm:cxn modelId="{8214C86A-F88C-4F4B-B474-77141AAF067C}" type="presOf" srcId="{A8CDA41E-6234-41CF-9E25-211A06DB339C}" destId="{7C787E1F-58A5-4CBA-BB47-DCDBBBE75A48}" srcOrd="0" destOrd="0" presId="urn:microsoft.com/office/officeart/2005/8/layout/equation1"/>
    <dgm:cxn modelId="{CB21B912-F8CB-4822-B60E-2214B036AF44}" srcId="{D5073199-76E3-43CC-A6BE-6415117FF152}" destId="{63F5D79E-9295-44B7-B1EF-50B04227CAA3}" srcOrd="0" destOrd="0" parTransId="{26F6AD0C-53F6-49A0-9C8B-2260F47AE86A}" sibTransId="{DA76F0BE-9500-4CD6-8C64-03376BFBD81B}"/>
    <dgm:cxn modelId="{9F1F554F-ABA2-8747-A259-4556833639D8}" type="presOf" srcId="{D5073199-76E3-43CC-A6BE-6415117FF152}" destId="{038AE8A2-2716-47D7-ACCD-E2E15ACD0442}" srcOrd="0" destOrd="0" presId="urn:microsoft.com/office/officeart/2005/8/layout/equation1"/>
    <dgm:cxn modelId="{B2805144-4613-BB43-ACCE-0699AD60398C}" type="presOf" srcId="{DA76F0BE-9500-4CD6-8C64-03376BFBD81B}" destId="{4C0A5B35-1432-497C-96F9-8E25F8367D1A}" srcOrd="0" destOrd="0" presId="urn:microsoft.com/office/officeart/2005/8/layout/equation1"/>
    <dgm:cxn modelId="{95BCB953-ABF4-7740-908E-53610CF01A0A}" type="presOf" srcId="{63F5D79E-9295-44B7-B1EF-50B04227CAA3}" destId="{45E9A2DC-E49B-4895-BD05-7283547D9609}" srcOrd="0" destOrd="0" presId="urn:microsoft.com/office/officeart/2005/8/layout/equation1"/>
    <dgm:cxn modelId="{CCDBA471-D0CB-5545-92BF-312BEA7B688A}" type="presParOf" srcId="{038AE8A2-2716-47D7-ACCD-E2E15ACD0442}" destId="{45E9A2DC-E49B-4895-BD05-7283547D9609}" srcOrd="0" destOrd="0" presId="urn:microsoft.com/office/officeart/2005/8/layout/equation1"/>
    <dgm:cxn modelId="{FDAF4C4B-1E8B-974B-AC14-4F51FEBE4241}" type="presParOf" srcId="{038AE8A2-2716-47D7-ACCD-E2E15ACD0442}" destId="{6AE3769B-0149-485E-A9E9-97895D6B1DAB}" srcOrd="1" destOrd="0" presId="urn:microsoft.com/office/officeart/2005/8/layout/equation1"/>
    <dgm:cxn modelId="{EF8D3BB2-F3D5-AF42-A839-75A066007CD8}" type="presParOf" srcId="{038AE8A2-2716-47D7-ACCD-E2E15ACD0442}" destId="{4C0A5B35-1432-497C-96F9-8E25F8367D1A}" srcOrd="2" destOrd="0" presId="urn:microsoft.com/office/officeart/2005/8/layout/equation1"/>
    <dgm:cxn modelId="{6F0B6DCC-BBEA-C041-84E6-1BB985E34326}" type="presParOf" srcId="{038AE8A2-2716-47D7-ACCD-E2E15ACD0442}" destId="{B521C51D-6D1C-4C93-AA04-A6BF124C3972}" srcOrd="3" destOrd="0" presId="urn:microsoft.com/office/officeart/2005/8/layout/equation1"/>
    <dgm:cxn modelId="{D39C12DC-AC65-DD46-8DBF-F4180B52189D}" type="presParOf" srcId="{038AE8A2-2716-47D7-ACCD-E2E15ACD0442}" destId="{7C787E1F-58A5-4CBA-BB47-DCDBBBE75A48}" srcOrd="4" destOrd="0" presId="urn:microsoft.com/office/officeart/2005/8/layout/equati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5073199-76E3-43CC-A6BE-6415117FF152}" type="doc">
      <dgm:prSet loTypeId="urn:microsoft.com/office/officeart/2005/8/layout/equation1" loCatId="relationship" qsTypeId="urn:microsoft.com/office/officeart/2005/8/quickstyle/3d1" qsCatId="3D" csTypeId="urn:microsoft.com/office/officeart/2005/8/colors/accent2_2" csCatId="accent2" phldr="1"/>
      <dgm:spPr/>
      <dgm:t>
        <a:bodyPr/>
        <a:lstStyle/>
        <a:p>
          <a:endParaRPr lang="en-US"/>
        </a:p>
      </dgm:t>
    </dgm:pt>
    <dgm:pt modelId="{63F5D79E-9295-44B7-B1EF-50B04227CAA3}">
      <dgm:prSet phldrT="[Text]"/>
      <dgm:spPr>
        <a:xfrm>
          <a:off x="2920865" y="3"/>
          <a:ext cx="1310644" cy="868672"/>
        </a:xfrm>
        <a:prstGeom prst="ellipse">
          <a:avLst/>
        </a:prstGeom>
        <a:solidFill>
          <a:srgbClr val="D0BBE2"/>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b="1" dirty="0">
              <a:solidFill>
                <a:srgbClr val="FFFFFF"/>
              </a:solidFill>
              <a:effectLst>
                <a:outerShdw blurRad="38100" dist="38100" dir="2700000" algn="tl">
                  <a:srgbClr val="000000">
                    <a:alpha val="43137"/>
                  </a:srgbClr>
                </a:outerShdw>
              </a:effectLst>
              <a:latin typeface="Arial"/>
              <a:ea typeface=""/>
              <a:cs typeface=""/>
            </a:rPr>
            <a:t>Eligible Loans</a:t>
          </a:r>
        </a:p>
      </dgm:t>
    </dgm:pt>
    <dgm:pt modelId="{26F6AD0C-53F6-49A0-9C8B-2260F47AE86A}" type="parTrans" cxnId="{CB21B912-F8CB-4822-B60E-2214B036AF44}">
      <dgm:prSet/>
      <dgm:spPr/>
      <dgm:t>
        <a:bodyPr/>
        <a:lstStyle/>
        <a:p>
          <a:endParaRPr lang="en-US"/>
        </a:p>
      </dgm:t>
    </dgm:pt>
    <dgm:pt modelId="{DA76F0BE-9500-4CD6-8C64-03376BFBD81B}" type="sibTrans" cxnId="{CB21B912-F8CB-4822-B60E-2214B036AF44}">
      <dgm:prSet/>
      <dgm:spPr>
        <a:xfrm>
          <a:off x="2346499" y="136702"/>
          <a:ext cx="503830" cy="503830"/>
        </a:xfrm>
        <a:prstGeom prst="mathEqual">
          <a:avLst/>
        </a:prstGeom>
        <a:solidFill>
          <a:srgbClr val="D0BBE2"/>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dirty="0">
            <a:solidFill>
              <a:srgbClr val="FFFFFF"/>
            </a:solidFill>
            <a:effectLst>
              <a:outerShdw blurRad="38100" dist="38100" dir="2700000" algn="tl">
                <a:srgbClr val="000000">
                  <a:alpha val="43137"/>
                </a:srgbClr>
              </a:outerShdw>
            </a:effectLst>
            <a:latin typeface="Arial"/>
            <a:ea typeface=""/>
            <a:cs typeface=""/>
          </a:endParaRPr>
        </a:p>
      </dgm:t>
    </dgm:pt>
    <dgm:pt modelId="{A8CDA41E-6234-41CF-9E25-211A06DB339C}">
      <dgm:prSet phldrT="[Text]" custT="1"/>
      <dgm:spPr>
        <a:xfrm>
          <a:off x="1346330" y="7"/>
          <a:ext cx="868672" cy="868672"/>
        </a:xfrm>
        <a:prstGeom prst="ellips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sz="2100" b="1" dirty="0">
            <a:solidFill>
              <a:srgbClr val="FFFFFF"/>
            </a:solidFill>
            <a:latin typeface="Arial"/>
            <a:ea typeface=""/>
            <a:cs typeface=""/>
          </a:endParaRPr>
        </a:p>
      </dgm:t>
    </dgm:pt>
    <dgm:pt modelId="{86E6E552-B308-43E7-9F98-B7EA01C67607}" type="sibTrans" cxnId="{574B40F5-E24F-4D2C-B371-9CF07AA0BD88}">
      <dgm:prSet/>
      <dgm:spPr/>
      <dgm:t>
        <a:bodyPr/>
        <a:lstStyle/>
        <a:p>
          <a:endParaRPr lang="en-US"/>
        </a:p>
      </dgm:t>
    </dgm:pt>
    <dgm:pt modelId="{CB2584CA-E57E-4BD8-977A-62A7E3E85F1C}" type="parTrans" cxnId="{574B40F5-E24F-4D2C-B371-9CF07AA0BD88}">
      <dgm:prSet/>
      <dgm:spPr/>
      <dgm:t>
        <a:bodyPr/>
        <a:lstStyle/>
        <a:p>
          <a:endParaRPr lang="en-US"/>
        </a:p>
      </dgm:t>
    </dgm:pt>
    <dgm:pt modelId="{038AE8A2-2716-47D7-ACCD-E2E15ACD0442}" type="pres">
      <dgm:prSet presAssocID="{D5073199-76E3-43CC-A6BE-6415117FF152}" presName="linearFlow" presStyleCnt="0">
        <dgm:presLayoutVars>
          <dgm:dir val="rev"/>
          <dgm:resizeHandles val="exact"/>
        </dgm:presLayoutVars>
      </dgm:prSet>
      <dgm:spPr/>
      <dgm:t>
        <a:bodyPr/>
        <a:lstStyle/>
        <a:p>
          <a:endParaRPr lang="en-US"/>
        </a:p>
      </dgm:t>
    </dgm:pt>
    <dgm:pt modelId="{45E9A2DC-E49B-4895-BD05-7283547D9609}" type="pres">
      <dgm:prSet presAssocID="{63F5D79E-9295-44B7-B1EF-50B04227CAA3}" presName="node" presStyleLbl="node1" presStyleIdx="0" presStyleCnt="2" custScaleX="150879">
        <dgm:presLayoutVars>
          <dgm:bulletEnabled val="1"/>
        </dgm:presLayoutVars>
      </dgm:prSet>
      <dgm:spPr/>
      <dgm:t>
        <a:bodyPr/>
        <a:lstStyle/>
        <a:p>
          <a:endParaRPr lang="en-US"/>
        </a:p>
      </dgm:t>
    </dgm:pt>
    <dgm:pt modelId="{6AE3769B-0149-485E-A9E9-97895D6B1DAB}" type="pres">
      <dgm:prSet presAssocID="{DA76F0BE-9500-4CD6-8C64-03376BFBD81B}" presName="spacerL" presStyleCnt="0"/>
      <dgm:spPr/>
    </dgm:pt>
    <dgm:pt modelId="{4C0A5B35-1432-497C-96F9-8E25F8367D1A}" type="pres">
      <dgm:prSet presAssocID="{DA76F0BE-9500-4CD6-8C64-03376BFBD81B}" presName="sibTrans" presStyleLbl="sibTrans2D1" presStyleIdx="0" presStyleCnt="1" custLinFactNeighborY="-9075"/>
      <dgm:spPr/>
      <dgm:t>
        <a:bodyPr/>
        <a:lstStyle/>
        <a:p>
          <a:endParaRPr lang="en-US"/>
        </a:p>
      </dgm:t>
    </dgm:pt>
    <dgm:pt modelId="{B521C51D-6D1C-4C93-AA04-A6BF124C3972}" type="pres">
      <dgm:prSet presAssocID="{DA76F0BE-9500-4CD6-8C64-03376BFBD81B}" presName="spacerR" presStyleCnt="0"/>
      <dgm:spPr/>
    </dgm:pt>
    <dgm:pt modelId="{7C787E1F-58A5-4CBA-BB47-DCDBBBE75A48}" type="pres">
      <dgm:prSet presAssocID="{A8CDA41E-6234-41CF-9E25-211A06DB339C}" presName="node" presStyleLbl="node1" presStyleIdx="1" presStyleCnt="2" custLinFactNeighborX="-86424" custLinFactNeighborY="1754">
        <dgm:presLayoutVars>
          <dgm:bulletEnabled val="1"/>
        </dgm:presLayoutVars>
      </dgm:prSet>
      <dgm:spPr/>
      <dgm:t>
        <a:bodyPr/>
        <a:lstStyle/>
        <a:p>
          <a:endParaRPr lang="en-US"/>
        </a:p>
      </dgm:t>
    </dgm:pt>
  </dgm:ptLst>
  <dgm:cxnLst>
    <dgm:cxn modelId="{0A7C1849-7E4E-324A-AA7D-83DC40FAFF2B}" type="presOf" srcId="{63F5D79E-9295-44B7-B1EF-50B04227CAA3}" destId="{45E9A2DC-E49B-4895-BD05-7283547D9609}" srcOrd="0" destOrd="0" presId="urn:microsoft.com/office/officeart/2005/8/layout/equation1"/>
    <dgm:cxn modelId="{E9DEB7B6-3AAF-D34F-9E24-C1F868B1F721}" type="presOf" srcId="{DA76F0BE-9500-4CD6-8C64-03376BFBD81B}" destId="{4C0A5B35-1432-497C-96F9-8E25F8367D1A}" srcOrd="0" destOrd="0" presId="urn:microsoft.com/office/officeart/2005/8/layout/equation1"/>
    <dgm:cxn modelId="{574B40F5-E24F-4D2C-B371-9CF07AA0BD88}" srcId="{D5073199-76E3-43CC-A6BE-6415117FF152}" destId="{A8CDA41E-6234-41CF-9E25-211A06DB339C}" srcOrd="1" destOrd="0" parTransId="{CB2584CA-E57E-4BD8-977A-62A7E3E85F1C}" sibTransId="{86E6E552-B308-43E7-9F98-B7EA01C67607}"/>
    <dgm:cxn modelId="{1178680A-C74C-D744-8269-EFD5B189C86A}" type="presOf" srcId="{A8CDA41E-6234-41CF-9E25-211A06DB339C}" destId="{7C787E1F-58A5-4CBA-BB47-DCDBBBE75A48}" srcOrd="0" destOrd="0" presId="urn:microsoft.com/office/officeart/2005/8/layout/equation1"/>
    <dgm:cxn modelId="{FED69DC7-DFD9-024B-BC4A-9B13E912C7FB}" type="presOf" srcId="{D5073199-76E3-43CC-A6BE-6415117FF152}" destId="{038AE8A2-2716-47D7-ACCD-E2E15ACD0442}" srcOrd="0" destOrd="0" presId="urn:microsoft.com/office/officeart/2005/8/layout/equation1"/>
    <dgm:cxn modelId="{CB21B912-F8CB-4822-B60E-2214B036AF44}" srcId="{D5073199-76E3-43CC-A6BE-6415117FF152}" destId="{63F5D79E-9295-44B7-B1EF-50B04227CAA3}" srcOrd="0" destOrd="0" parTransId="{26F6AD0C-53F6-49A0-9C8B-2260F47AE86A}" sibTransId="{DA76F0BE-9500-4CD6-8C64-03376BFBD81B}"/>
    <dgm:cxn modelId="{69A82F35-E1F5-0E40-A87A-C848B26C894E}" type="presParOf" srcId="{038AE8A2-2716-47D7-ACCD-E2E15ACD0442}" destId="{45E9A2DC-E49B-4895-BD05-7283547D9609}" srcOrd="0" destOrd="0" presId="urn:microsoft.com/office/officeart/2005/8/layout/equation1"/>
    <dgm:cxn modelId="{8E846242-0C65-C84F-B312-1F1D26A574B0}" type="presParOf" srcId="{038AE8A2-2716-47D7-ACCD-E2E15ACD0442}" destId="{6AE3769B-0149-485E-A9E9-97895D6B1DAB}" srcOrd="1" destOrd="0" presId="urn:microsoft.com/office/officeart/2005/8/layout/equation1"/>
    <dgm:cxn modelId="{F2889584-E599-164C-BE28-9A28733B32DF}" type="presParOf" srcId="{038AE8A2-2716-47D7-ACCD-E2E15ACD0442}" destId="{4C0A5B35-1432-497C-96F9-8E25F8367D1A}" srcOrd="2" destOrd="0" presId="urn:microsoft.com/office/officeart/2005/8/layout/equation1"/>
    <dgm:cxn modelId="{E805AF98-1FDF-B745-88D2-B6C7CBAEAAEC}" type="presParOf" srcId="{038AE8A2-2716-47D7-ACCD-E2E15ACD0442}" destId="{B521C51D-6D1C-4C93-AA04-A6BF124C3972}" srcOrd="3" destOrd="0" presId="urn:microsoft.com/office/officeart/2005/8/layout/equation1"/>
    <dgm:cxn modelId="{4BE0FC2D-1AE0-A64E-A738-020F2A087BBF}" type="presParOf" srcId="{038AE8A2-2716-47D7-ACCD-E2E15ACD0442}" destId="{7C787E1F-58A5-4CBA-BB47-DCDBBBE75A48}" srcOrd="4" destOrd="0" presId="urn:microsoft.com/office/officeart/2005/8/layout/equation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5073199-76E3-43CC-A6BE-6415117FF152}" type="doc">
      <dgm:prSet loTypeId="urn:microsoft.com/office/officeart/2005/8/layout/equation1" loCatId="relationship" qsTypeId="urn:microsoft.com/office/officeart/2005/8/quickstyle/3d1" qsCatId="3D" csTypeId="urn:microsoft.com/office/officeart/2005/8/colors/accent3_2" csCatId="accent3" phldr="1"/>
      <dgm:spPr/>
    </dgm:pt>
    <dgm:pt modelId="{63F5D79E-9295-44B7-B1EF-50B04227CAA3}">
      <dgm:prSet phldrT="[Text]" custT="1"/>
      <dgm:spPr>
        <a:xfrm>
          <a:off x="3360518" y="305"/>
          <a:ext cx="1438662" cy="852828"/>
        </a:xfrm>
        <a:prstGeom prst="ellipse">
          <a:avLst/>
        </a:prstGeom>
        <a:solidFill>
          <a:srgbClr val="9A87BF"/>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900" b="1" dirty="0">
              <a:solidFill>
                <a:srgbClr val="FFFFFF"/>
              </a:solidFill>
              <a:effectLst>
                <a:outerShdw blurRad="38100" dist="38100" dir="2700000" algn="tl">
                  <a:srgbClr val="000000">
                    <a:alpha val="43137"/>
                  </a:srgbClr>
                </a:outerShdw>
              </a:effectLst>
              <a:latin typeface="Arial"/>
              <a:ea typeface=""/>
              <a:cs typeface=""/>
            </a:rPr>
            <a:t>Eligible Loans</a:t>
          </a:r>
        </a:p>
      </dgm:t>
    </dgm:pt>
    <dgm:pt modelId="{26F6AD0C-53F6-49A0-9C8B-2260F47AE86A}" type="parTrans" cxnId="{CB21B912-F8CB-4822-B60E-2214B036AF44}">
      <dgm:prSet/>
      <dgm:spPr/>
      <dgm:t>
        <a:bodyPr/>
        <a:lstStyle/>
        <a:p>
          <a:endParaRPr lang="en-US"/>
        </a:p>
      </dgm:t>
    </dgm:pt>
    <dgm:pt modelId="{DA76F0BE-9500-4CD6-8C64-03376BFBD81B}" type="sibTrans" cxnId="{CB21B912-F8CB-4822-B60E-2214B036AF44}">
      <dgm:prSet/>
      <dgm:spPr>
        <a:xfrm>
          <a:off x="2819810" y="213227"/>
          <a:ext cx="494640" cy="494640"/>
        </a:xfrm>
        <a:prstGeom prst="mathEqual">
          <a:avLst/>
        </a:prstGeom>
        <a:solidFill>
          <a:srgbClr val="9A87BF"/>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dirty="0">
            <a:solidFill>
              <a:srgbClr val="FFFFFF"/>
            </a:solidFill>
            <a:latin typeface="Arial"/>
            <a:ea typeface=""/>
            <a:cs typeface=""/>
          </a:endParaRPr>
        </a:p>
      </dgm:t>
    </dgm:pt>
    <dgm:pt modelId="{A8CDA41E-6234-41CF-9E25-211A06DB339C}">
      <dgm:prSet phldrT="[Text]"/>
      <dgm:spPr>
        <a:xfrm>
          <a:off x="1896517" y="305"/>
          <a:ext cx="852828" cy="852828"/>
        </a:xfrm>
        <a:prstGeom prst="ellips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b="1" dirty="0">
            <a:solidFill>
              <a:srgbClr val="FFFFFF"/>
            </a:solidFill>
            <a:latin typeface="Arial"/>
            <a:ea typeface=""/>
            <a:cs typeface=""/>
          </a:endParaRPr>
        </a:p>
      </dgm:t>
    </dgm:pt>
    <dgm:pt modelId="{CB2584CA-E57E-4BD8-977A-62A7E3E85F1C}" type="parTrans" cxnId="{574B40F5-E24F-4D2C-B371-9CF07AA0BD88}">
      <dgm:prSet/>
      <dgm:spPr/>
      <dgm:t>
        <a:bodyPr/>
        <a:lstStyle/>
        <a:p>
          <a:endParaRPr lang="en-US"/>
        </a:p>
      </dgm:t>
    </dgm:pt>
    <dgm:pt modelId="{86E6E552-B308-43E7-9F98-B7EA01C67607}" type="sibTrans" cxnId="{574B40F5-E24F-4D2C-B371-9CF07AA0BD88}">
      <dgm:prSet/>
      <dgm:spPr/>
      <dgm:t>
        <a:bodyPr/>
        <a:lstStyle/>
        <a:p>
          <a:endParaRPr lang="en-US"/>
        </a:p>
      </dgm:t>
    </dgm:pt>
    <dgm:pt modelId="{038AE8A2-2716-47D7-ACCD-E2E15ACD0442}" type="pres">
      <dgm:prSet presAssocID="{D5073199-76E3-43CC-A6BE-6415117FF152}" presName="linearFlow" presStyleCnt="0">
        <dgm:presLayoutVars>
          <dgm:dir val="rev"/>
          <dgm:resizeHandles val="exact"/>
        </dgm:presLayoutVars>
      </dgm:prSet>
      <dgm:spPr/>
    </dgm:pt>
    <dgm:pt modelId="{45E9A2DC-E49B-4895-BD05-7283547D9609}" type="pres">
      <dgm:prSet presAssocID="{63F5D79E-9295-44B7-B1EF-50B04227CAA3}" presName="node" presStyleLbl="node1" presStyleIdx="0" presStyleCnt="2" custScaleX="152621" custLinFactNeighborX="-31722">
        <dgm:presLayoutVars>
          <dgm:bulletEnabled val="1"/>
        </dgm:presLayoutVars>
      </dgm:prSet>
      <dgm:spPr/>
      <dgm:t>
        <a:bodyPr/>
        <a:lstStyle/>
        <a:p>
          <a:endParaRPr lang="en-US"/>
        </a:p>
      </dgm:t>
    </dgm:pt>
    <dgm:pt modelId="{6AE3769B-0149-485E-A9E9-97895D6B1DAB}" type="pres">
      <dgm:prSet presAssocID="{DA76F0BE-9500-4CD6-8C64-03376BFBD81B}" presName="spacerL" presStyleCnt="0"/>
      <dgm:spPr/>
    </dgm:pt>
    <dgm:pt modelId="{4C0A5B35-1432-497C-96F9-8E25F8367D1A}" type="pres">
      <dgm:prSet presAssocID="{DA76F0BE-9500-4CD6-8C64-03376BFBD81B}" presName="sibTrans" presStyleLbl="sibTrans2D1" presStyleIdx="0" presStyleCnt="1" custLinFactNeighborX="-68986" custLinFactNeighborY="6839"/>
      <dgm:spPr/>
      <dgm:t>
        <a:bodyPr/>
        <a:lstStyle/>
        <a:p>
          <a:endParaRPr lang="en-US"/>
        </a:p>
      </dgm:t>
    </dgm:pt>
    <dgm:pt modelId="{B521C51D-6D1C-4C93-AA04-A6BF124C3972}" type="pres">
      <dgm:prSet presAssocID="{DA76F0BE-9500-4CD6-8C64-03376BFBD81B}" presName="spacerR" presStyleCnt="0"/>
      <dgm:spPr/>
    </dgm:pt>
    <dgm:pt modelId="{7C787E1F-58A5-4CBA-BB47-DCDBBBE75A48}" type="pres">
      <dgm:prSet presAssocID="{A8CDA41E-6234-41CF-9E25-211A06DB339C}" presName="node" presStyleLbl="node1" presStyleIdx="1" presStyleCnt="2">
        <dgm:presLayoutVars>
          <dgm:bulletEnabled val="1"/>
        </dgm:presLayoutVars>
      </dgm:prSet>
      <dgm:spPr/>
      <dgm:t>
        <a:bodyPr/>
        <a:lstStyle/>
        <a:p>
          <a:endParaRPr lang="en-US"/>
        </a:p>
      </dgm:t>
    </dgm:pt>
  </dgm:ptLst>
  <dgm:cxnLst>
    <dgm:cxn modelId="{3AE0BC18-0178-EE49-B594-DFB6B1B59338}" type="presOf" srcId="{A8CDA41E-6234-41CF-9E25-211A06DB339C}" destId="{7C787E1F-58A5-4CBA-BB47-DCDBBBE75A48}" srcOrd="0" destOrd="0" presId="urn:microsoft.com/office/officeart/2005/8/layout/equation1"/>
    <dgm:cxn modelId="{574B40F5-E24F-4D2C-B371-9CF07AA0BD88}" srcId="{D5073199-76E3-43CC-A6BE-6415117FF152}" destId="{A8CDA41E-6234-41CF-9E25-211A06DB339C}" srcOrd="1" destOrd="0" parTransId="{CB2584CA-E57E-4BD8-977A-62A7E3E85F1C}" sibTransId="{86E6E552-B308-43E7-9F98-B7EA01C67607}"/>
    <dgm:cxn modelId="{797A966E-377D-6E4D-86EF-75584B321598}" type="presOf" srcId="{63F5D79E-9295-44B7-B1EF-50B04227CAA3}" destId="{45E9A2DC-E49B-4895-BD05-7283547D9609}" srcOrd="0" destOrd="0" presId="urn:microsoft.com/office/officeart/2005/8/layout/equation1"/>
    <dgm:cxn modelId="{CB21B912-F8CB-4822-B60E-2214B036AF44}" srcId="{D5073199-76E3-43CC-A6BE-6415117FF152}" destId="{63F5D79E-9295-44B7-B1EF-50B04227CAA3}" srcOrd="0" destOrd="0" parTransId="{26F6AD0C-53F6-49A0-9C8B-2260F47AE86A}" sibTransId="{DA76F0BE-9500-4CD6-8C64-03376BFBD81B}"/>
    <dgm:cxn modelId="{9B9734D7-D388-9149-BB14-813413C0874A}" type="presOf" srcId="{DA76F0BE-9500-4CD6-8C64-03376BFBD81B}" destId="{4C0A5B35-1432-497C-96F9-8E25F8367D1A}" srcOrd="0" destOrd="0" presId="urn:microsoft.com/office/officeart/2005/8/layout/equation1"/>
    <dgm:cxn modelId="{A8E41313-2B66-304A-802D-9398BEA9D65D}" type="presOf" srcId="{D5073199-76E3-43CC-A6BE-6415117FF152}" destId="{038AE8A2-2716-47D7-ACCD-E2E15ACD0442}" srcOrd="0" destOrd="0" presId="urn:microsoft.com/office/officeart/2005/8/layout/equation1"/>
    <dgm:cxn modelId="{5DA855C3-7C2F-9440-BEDA-58E9FA4E4A86}" type="presParOf" srcId="{038AE8A2-2716-47D7-ACCD-E2E15ACD0442}" destId="{45E9A2DC-E49B-4895-BD05-7283547D9609}" srcOrd="0" destOrd="0" presId="urn:microsoft.com/office/officeart/2005/8/layout/equation1"/>
    <dgm:cxn modelId="{F8FBB361-5D3E-D149-9CEA-1438E942F635}" type="presParOf" srcId="{038AE8A2-2716-47D7-ACCD-E2E15ACD0442}" destId="{6AE3769B-0149-485E-A9E9-97895D6B1DAB}" srcOrd="1" destOrd="0" presId="urn:microsoft.com/office/officeart/2005/8/layout/equation1"/>
    <dgm:cxn modelId="{103342F9-C134-A540-83A6-79FD63F2E415}" type="presParOf" srcId="{038AE8A2-2716-47D7-ACCD-E2E15ACD0442}" destId="{4C0A5B35-1432-497C-96F9-8E25F8367D1A}" srcOrd="2" destOrd="0" presId="urn:microsoft.com/office/officeart/2005/8/layout/equation1"/>
    <dgm:cxn modelId="{F86727C9-EC45-CF4F-AE25-ED6E4459E675}" type="presParOf" srcId="{038AE8A2-2716-47D7-ACCD-E2E15ACD0442}" destId="{B521C51D-6D1C-4C93-AA04-A6BF124C3972}" srcOrd="3" destOrd="0" presId="urn:microsoft.com/office/officeart/2005/8/layout/equation1"/>
    <dgm:cxn modelId="{6668600B-3112-4145-87EA-5658C9AD8037}" type="presParOf" srcId="{038AE8A2-2716-47D7-ACCD-E2E15ACD0442}" destId="{7C787E1F-58A5-4CBA-BB47-DCDBBBE75A48}" srcOrd="4" destOrd="0" presId="urn:microsoft.com/office/officeart/2005/8/layout/equation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5073199-76E3-43CC-A6BE-6415117FF152}" type="doc">
      <dgm:prSet loTypeId="urn:microsoft.com/office/officeart/2005/8/layout/equation1" loCatId="relationship" qsTypeId="urn:microsoft.com/office/officeart/2005/8/quickstyle/3d1" qsCatId="3D" csTypeId="urn:microsoft.com/office/officeart/2005/8/colors/accent2_2" csCatId="accent2" phldr="1"/>
      <dgm:spPr/>
      <dgm:t>
        <a:bodyPr/>
        <a:lstStyle/>
        <a:p>
          <a:endParaRPr lang="en-US"/>
        </a:p>
      </dgm:t>
    </dgm:pt>
    <dgm:pt modelId="{63F5D79E-9295-44B7-B1EF-50B04227CAA3}">
      <dgm:prSet phldrT="[Text]"/>
      <dgm:spPr>
        <a:xfrm>
          <a:off x="2920865" y="3"/>
          <a:ext cx="1310644" cy="868672"/>
        </a:xfrm>
        <a:prstGeom prst="ellipse">
          <a:avLst/>
        </a:prstGeom>
        <a:solidFill>
          <a:srgbClr val="775DA7"/>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b="1" dirty="0">
              <a:solidFill>
                <a:srgbClr val="FFFFFF"/>
              </a:solidFill>
              <a:latin typeface="Arial"/>
              <a:ea typeface=""/>
              <a:cs typeface=""/>
            </a:rPr>
            <a:t>Eligible Loans</a:t>
          </a:r>
        </a:p>
      </dgm:t>
    </dgm:pt>
    <dgm:pt modelId="{26F6AD0C-53F6-49A0-9C8B-2260F47AE86A}" type="parTrans" cxnId="{CB21B912-F8CB-4822-B60E-2214B036AF44}">
      <dgm:prSet/>
      <dgm:spPr/>
      <dgm:t>
        <a:bodyPr/>
        <a:lstStyle/>
        <a:p>
          <a:endParaRPr lang="en-US"/>
        </a:p>
      </dgm:t>
    </dgm:pt>
    <dgm:pt modelId="{DA76F0BE-9500-4CD6-8C64-03376BFBD81B}" type="sibTrans" cxnId="{CB21B912-F8CB-4822-B60E-2214B036AF44}">
      <dgm:prSet/>
      <dgm:spPr>
        <a:xfrm>
          <a:off x="2346499" y="182424"/>
          <a:ext cx="503830" cy="503830"/>
        </a:xfrm>
        <a:prstGeom prst="mathEqual">
          <a:avLst/>
        </a:prstGeom>
        <a:solidFill>
          <a:srgbClr val="775DA7"/>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dirty="0">
            <a:solidFill>
              <a:srgbClr val="FFFFFF"/>
            </a:solidFill>
            <a:latin typeface="Arial"/>
            <a:ea typeface=""/>
            <a:cs typeface=""/>
          </a:endParaRPr>
        </a:p>
      </dgm:t>
    </dgm:pt>
    <dgm:pt modelId="{A8CDA41E-6234-41CF-9E25-211A06DB339C}">
      <dgm:prSet phldrT="[Text]" custT="1"/>
      <dgm:spPr>
        <a:xfrm>
          <a:off x="1407290" y="3"/>
          <a:ext cx="868672" cy="868672"/>
        </a:xfrm>
        <a:prstGeom prst="ellips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sz="2100" b="1" dirty="0">
            <a:solidFill>
              <a:srgbClr val="FFFFFF"/>
            </a:solidFill>
            <a:latin typeface="Arial"/>
            <a:ea typeface=""/>
            <a:cs typeface=""/>
          </a:endParaRPr>
        </a:p>
      </dgm:t>
    </dgm:pt>
    <dgm:pt modelId="{86E6E552-B308-43E7-9F98-B7EA01C67607}" type="sibTrans" cxnId="{574B40F5-E24F-4D2C-B371-9CF07AA0BD88}">
      <dgm:prSet/>
      <dgm:spPr/>
      <dgm:t>
        <a:bodyPr/>
        <a:lstStyle/>
        <a:p>
          <a:endParaRPr lang="en-US"/>
        </a:p>
      </dgm:t>
    </dgm:pt>
    <dgm:pt modelId="{CB2584CA-E57E-4BD8-977A-62A7E3E85F1C}" type="parTrans" cxnId="{574B40F5-E24F-4D2C-B371-9CF07AA0BD88}">
      <dgm:prSet/>
      <dgm:spPr/>
      <dgm:t>
        <a:bodyPr/>
        <a:lstStyle/>
        <a:p>
          <a:endParaRPr lang="en-US"/>
        </a:p>
      </dgm:t>
    </dgm:pt>
    <dgm:pt modelId="{038AE8A2-2716-47D7-ACCD-E2E15ACD0442}" type="pres">
      <dgm:prSet presAssocID="{D5073199-76E3-43CC-A6BE-6415117FF152}" presName="linearFlow" presStyleCnt="0">
        <dgm:presLayoutVars>
          <dgm:dir val="rev"/>
          <dgm:resizeHandles val="exact"/>
        </dgm:presLayoutVars>
      </dgm:prSet>
      <dgm:spPr/>
      <dgm:t>
        <a:bodyPr/>
        <a:lstStyle/>
        <a:p>
          <a:endParaRPr lang="en-US"/>
        </a:p>
      </dgm:t>
    </dgm:pt>
    <dgm:pt modelId="{45E9A2DC-E49B-4895-BD05-7283547D9609}" type="pres">
      <dgm:prSet presAssocID="{63F5D79E-9295-44B7-B1EF-50B04227CAA3}" presName="node" presStyleLbl="node1" presStyleIdx="0" presStyleCnt="2" custScaleX="150879">
        <dgm:presLayoutVars>
          <dgm:bulletEnabled val="1"/>
        </dgm:presLayoutVars>
      </dgm:prSet>
      <dgm:spPr/>
      <dgm:t>
        <a:bodyPr/>
        <a:lstStyle/>
        <a:p>
          <a:endParaRPr lang="en-US"/>
        </a:p>
      </dgm:t>
    </dgm:pt>
    <dgm:pt modelId="{6AE3769B-0149-485E-A9E9-97895D6B1DAB}" type="pres">
      <dgm:prSet presAssocID="{DA76F0BE-9500-4CD6-8C64-03376BFBD81B}" presName="spacerL" presStyleCnt="0"/>
      <dgm:spPr/>
    </dgm:pt>
    <dgm:pt modelId="{4C0A5B35-1432-497C-96F9-8E25F8367D1A}" type="pres">
      <dgm:prSet presAssocID="{DA76F0BE-9500-4CD6-8C64-03376BFBD81B}" presName="sibTrans" presStyleLbl="sibTrans2D1" presStyleIdx="0" presStyleCnt="1" custLinFactNeighborX="-23150"/>
      <dgm:spPr/>
      <dgm:t>
        <a:bodyPr/>
        <a:lstStyle/>
        <a:p>
          <a:endParaRPr lang="en-US"/>
        </a:p>
      </dgm:t>
    </dgm:pt>
    <dgm:pt modelId="{B521C51D-6D1C-4C93-AA04-A6BF124C3972}" type="pres">
      <dgm:prSet presAssocID="{DA76F0BE-9500-4CD6-8C64-03376BFBD81B}" presName="spacerR" presStyleCnt="0"/>
      <dgm:spPr/>
    </dgm:pt>
    <dgm:pt modelId="{7C787E1F-58A5-4CBA-BB47-DCDBBBE75A48}" type="pres">
      <dgm:prSet presAssocID="{A8CDA41E-6234-41CF-9E25-211A06DB339C}" presName="node" presStyleLbl="node1" presStyleIdx="1" presStyleCnt="2">
        <dgm:presLayoutVars>
          <dgm:bulletEnabled val="1"/>
        </dgm:presLayoutVars>
      </dgm:prSet>
      <dgm:spPr/>
      <dgm:t>
        <a:bodyPr/>
        <a:lstStyle/>
        <a:p>
          <a:endParaRPr lang="en-US"/>
        </a:p>
      </dgm:t>
    </dgm:pt>
  </dgm:ptLst>
  <dgm:cxnLst>
    <dgm:cxn modelId="{CDB783AC-2CAD-B743-A7E6-B6FA4441A391}" type="presOf" srcId="{A8CDA41E-6234-41CF-9E25-211A06DB339C}" destId="{7C787E1F-58A5-4CBA-BB47-DCDBBBE75A48}" srcOrd="0" destOrd="0" presId="urn:microsoft.com/office/officeart/2005/8/layout/equation1"/>
    <dgm:cxn modelId="{CD5F3606-29F4-6044-95D4-4E318F56FF9D}" type="presOf" srcId="{63F5D79E-9295-44B7-B1EF-50B04227CAA3}" destId="{45E9A2DC-E49B-4895-BD05-7283547D9609}" srcOrd="0" destOrd="0" presId="urn:microsoft.com/office/officeart/2005/8/layout/equation1"/>
    <dgm:cxn modelId="{574B40F5-E24F-4D2C-B371-9CF07AA0BD88}" srcId="{D5073199-76E3-43CC-A6BE-6415117FF152}" destId="{A8CDA41E-6234-41CF-9E25-211A06DB339C}" srcOrd="1" destOrd="0" parTransId="{CB2584CA-E57E-4BD8-977A-62A7E3E85F1C}" sibTransId="{86E6E552-B308-43E7-9F98-B7EA01C67607}"/>
    <dgm:cxn modelId="{10E9A106-3381-814D-9A9E-2705EF8D7D48}" type="presOf" srcId="{DA76F0BE-9500-4CD6-8C64-03376BFBD81B}" destId="{4C0A5B35-1432-497C-96F9-8E25F8367D1A}" srcOrd="0" destOrd="0" presId="urn:microsoft.com/office/officeart/2005/8/layout/equation1"/>
    <dgm:cxn modelId="{CB21B912-F8CB-4822-B60E-2214B036AF44}" srcId="{D5073199-76E3-43CC-A6BE-6415117FF152}" destId="{63F5D79E-9295-44B7-B1EF-50B04227CAA3}" srcOrd="0" destOrd="0" parTransId="{26F6AD0C-53F6-49A0-9C8B-2260F47AE86A}" sibTransId="{DA76F0BE-9500-4CD6-8C64-03376BFBD81B}"/>
    <dgm:cxn modelId="{F5714A6B-875A-CF42-931F-1613AB66AB42}" type="presOf" srcId="{D5073199-76E3-43CC-A6BE-6415117FF152}" destId="{038AE8A2-2716-47D7-ACCD-E2E15ACD0442}" srcOrd="0" destOrd="0" presId="urn:microsoft.com/office/officeart/2005/8/layout/equation1"/>
    <dgm:cxn modelId="{76714434-DD92-0A4B-8410-EDD1FF70A035}" type="presParOf" srcId="{038AE8A2-2716-47D7-ACCD-E2E15ACD0442}" destId="{45E9A2DC-E49B-4895-BD05-7283547D9609}" srcOrd="0" destOrd="0" presId="urn:microsoft.com/office/officeart/2005/8/layout/equation1"/>
    <dgm:cxn modelId="{50E030C9-475B-7542-85B4-DE909E4F7BE6}" type="presParOf" srcId="{038AE8A2-2716-47D7-ACCD-E2E15ACD0442}" destId="{6AE3769B-0149-485E-A9E9-97895D6B1DAB}" srcOrd="1" destOrd="0" presId="urn:microsoft.com/office/officeart/2005/8/layout/equation1"/>
    <dgm:cxn modelId="{47DF0AF0-29B1-2F42-AFC7-A1B8C12B370B}" type="presParOf" srcId="{038AE8A2-2716-47D7-ACCD-E2E15ACD0442}" destId="{4C0A5B35-1432-497C-96F9-8E25F8367D1A}" srcOrd="2" destOrd="0" presId="urn:microsoft.com/office/officeart/2005/8/layout/equation1"/>
    <dgm:cxn modelId="{3060F225-7C65-3142-97EE-27E52E278E3E}" type="presParOf" srcId="{038AE8A2-2716-47D7-ACCD-E2E15ACD0442}" destId="{B521C51D-6D1C-4C93-AA04-A6BF124C3972}" srcOrd="3" destOrd="0" presId="urn:microsoft.com/office/officeart/2005/8/layout/equation1"/>
    <dgm:cxn modelId="{3DFB0B06-4EBE-694D-A13B-6A26FFA2002A}" type="presParOf" srcId="{038AE8A2-2716-47D7-ACCD-E2E15ACD0442}" destId="{7C787E1F-58A5-4CBA-BB47-DCDBBBE75A48}" srcOrd="4" destOrd="0" presId="urn:microsoft.com/office/officeart/2005/8/layout/equation1"/>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5073199-76E3-43CC-A6BE-6415117FF152}" type="doc">
      <dgm:prSet loTypeId="urn:microsoft.com/office/officeart/2005/8/layout/equation1" loCatId="relationship" qsTypeId="urn:microsoft.com/office/officeart/2005/8/quickstyle/3d1" qsCatId="3D" csTypeId="urn:microsoft.com/office/officeart/2005/8/colors/accent3_2" csCatId="accent3" phldr="1"/>
      <dgm:spPr/>
    </dgm:pt>
    <dgm:pt modelId="{63F5D79E-9295-44B7-B1EF-50B04227CAA3}">
      <dgm:prSet phldrT="[Text]" custT="1"/>
      <dgm:spPr>
        <a:xfrm>
          <a:off x="2443753" y="305"/>
          <a:ext cx="1438662" cy="852828"/>
        </a:xfrm>
        <a:prstGeom prst="ellipse">
          <a:avLst/>
        </a:prstGeom>
        <a:solidFill>
          <a:srgbClr val="A591CB"/>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900" b="1" dirty="0">
              <a:solidFill>
                <a:srgbClr val="FFFFFF"/>
              </a:solidFill>
              <a:effectLst>
                <a:outerShdw blurRad="38100" dist="38100" dir="2700000" algn="tl">
                  <a:srgbClr val="000000">
                    <a:alpha val="43137"/>
                  </a:srgbClr>
                </a:outerShdw>
              </a:effectLst>
              <a:latin typeface="Arial"/>
              <a:ea typeface=""/>
              <a:cs typeface=""/>
            </a:rPr>
            <a:t>Eligible Loans</a:t>
          </a:r>
        </a:p>
      </dgm:t>
    </dgm:pt>
    <dgm:pt modelId="{26F6AD0C-53F6-49A0-9C8B-2260F47AE86A}" type="parTrans" cxnId="{CB21B912-F8CB-4822-B60E-2214B036AF44}">
      <dgm:prSet/>
      <dgm:spPr/>
      <dgm:t>
        <a:bodyPr/>
        <a:lstStyle/>
        <a:p>
          <a:endParaRPr lang="en-US"/>
        </a:p>
      </dgm:t>
    </dgm:pt>
    <dgm:pt modelId="{DA76F0BE-9500-4CD6-8C64-03376BFBD81B}" type="sibTrans" cxnId="{CB21B912-F8CB-4822-B60E-2214B036AF44}">
      <dgm:prSet/>
      <dgm:spPr>
        <a:xfrm>
          <a:off x="1903045" y="213227"/>
          <a:ext cx="494640" cy="494640"/>
        </a:xfrm>
        <a:prstGeom prst="mathEqual">
          <a:avLst/>
        </a:prstGeom>
        <a:solidFill>
          <a:srgbClr val="A591CB"/>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dirty="0">
            <a:solidFill>
              <a:srgbClr val="FFFFFF"/>
            </a:solidFill>
            <a:latin typeface="Arial"/>
            <a:ea typeface=""/>
            <a:cs typeface=""/>
          </a:endParaRPr>
        </a:p>
      </dgm:t>
    </dgm:pt>
    <dgm:pt modelId="{A8CDA41E-6234-41CF-9E25-211A06DB339C}">
      <dgm:prSet phldrT="[Text]"/>
      <dgm:spPr>
        <a:xfrm>
          <a:off x="979752" y="305"/>
          <a:ext cx="852828" cy="852828"/>
        </a:xfrm>
        <a:prstGeom prst="ellips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b="1" dirty="0">
            <a:solidFill>
              <a:srgbClr val="FFFFFF"/>
            </a:solidFill>
            <a:latin typeface="Arial"/>
            <a:ea typeface=""/>
            <a:cs typeface=""/>
          </a:endParaRPr>
        </a:p>
      </dgm:t>
    </dgm:pt>
    <dgm:pt modelId="{CB2584CA-E57E-4BD8-977A-62A7E3E85F1C}" type="parTrans" cxnId="{574B40F5-E24F-4D2C-B371-9CF07AA0BD88}">
      <dgm:prSet/>
      <dgm:spPr/>
      <dgm:t>
        <a:bodyPr/>
        <a:lstStyle/>
        <a:p>
          <a:endParaRPr lang="en-US"/>
        </a:p>
      </dgm:t>
    </dgm:pt>
    <dgm:pt modelId="{86E6E552-B308-43E7-9F98-B7EA01C67607}" type="sibTrans" cxnId="{574B40F5-E24F-4D2C-B371-9CF07AA0BD88}">
      <dgm:prSet/>
      <dgm:spPr/>
      <dgm:t>
        <a:bodyPr/>
        <a:lstStyle/>
        <a:p>
          <a:endParaRPr lang="en-US"/>
        </a:p>
      </dgm:t>
    </dgm:pt>
    <dgm:pt modelId="{114E9F17-F71D-4930-B947-5064E36C1A54}">
      <dgm:prSet phldrT="[Text]" custT="1"/>
      <dgm:spPr>
        <a:xfrm>
          <a:off x="4487812" y="305"/>
          <a:ext cx="1200390" cy="852828"/>
        </a:xfrm>
        <a:prstGeom prst="ellipse">
          <a:avLst/>
        </a:prstGeom>
        <a:solidFill>
          <a:srgbClr val="A591CB"/>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900" b="1" dirty="0">
              <a:solidFill>
                <a:srgbClr val="FFFFFF"/>
              </a:solidFill>
              <a:effectLst>
                <a:outerShdw blurRad="38100" dist="38100" dir="2700000" algn="tl">
                  <a:srgbClr val="000000">
                    <a:alpha val="43137"/>
                  </a:srgbClr>
                </a:outerShdw>
              </a:effectLst>
              <a:latin typeface="Arial"/>
              <a:ea typeface=""/>
              <a:cs typeface=""/>
            </a:rPr>
            <a:t>Show Need</a:t>
          </a:r>
        </a:p>
      </dgm:t>
    </dgm:pt>
    <dgm:pt modelId="{C7A0C4CE-1029-4C61-BF54-9F9ABE748C11}" type="parTrans" cxnId="{59AF61CE-2D0E-417D-9AEB-19FD50BB88F3}">
      <dgm:prSet/>
      <dgm:spPr/>
      <dgm:t>
        <a:bodyPr/>
        <a:lstStyle/>
        <a:p>
          <a:endParaRPr lang="en-US"/>
        </a:p>
      </dgm:t>
    </dgm:pt>
    <dgm:pt modelId="{D04A708D-348D-4083-9DE7-751256441D41}" type="sibTrans" cxnId="{59AF61CE-2D0E-417D-9AEB-19FD50BB88F3}">
      <dgm:prSet/>
      <dgm:spPr>
        <a:xfrm>
          <a:off x="3891003" y="213227"/>
          <a:ext cx="494640" cy="494640"/>
        </a:xfrm>
        <a:prstGeom prst="mathPlus">
          <a:avLst/>
        </a:prstGeom>
        <a:solidFill>
          <a:srgbClr val="A591CB"/>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dirty="0">
            <a:solidFill>
              <a:srgbClr val="FFFFFF"/>
            </a:solidFill>
            <a:latin typeface="Arial"/>
            <a:ea typeface=""/>
            <a:cs typeface=""/>
          </a:endParaRPr>
        </a:p>
      </dgm:t>
    </dgm:pt>
    <dgm:pt modelId="{038AE8A2-2716-47D7-ACCD-E2E15ACD0442}" type="pres">
      <dgm:prSet presAssocID="{D5073199-76E3-43CC-A6BE-6415117FF152}" presName="linearFlow" presStyleCnt="0">
        <dgm:presLayoutVars>
          <dgm:dir val="rev"/>
          <dgm:resizeHandles val="exact"/>
        </dgm:presLayoutVars>
      </dgm:prSet>
      <dgm:spPr/>
    </dgm:pt>
    <dgm:pt modelId="{476F6098-F6D7-483C-8929-D635104818B1}" type="pres">
      <dgm:prSet presAssocID="{114E9F17-F71D-4930-B947-5064E36C1A54}" presName="node" presStyleLbl="node1" presStyleIdx="0" presStyleCnt="3" custScaleX="140754" custLinFactNeighborX="-71785">
        <dgm:presLayoutVars>
          <dgm:bulletEnabled val="1"/>
        </dgm:presLayoutVars>
      </dgm:prSet>
      <dgm:spPr/>
      <dgm:t>
        <a:bodyPr/>
        <a:lstStyle/>
        <a:p>
          <a:endParaRPr lang="en-US"/>
        </a:p>
      </dgm:t>
    </dgm:pt>
    <dgm:pt modelId="{7ED6CF4B-E9C9-4E09-BE52-2F1B95FAF3B7}" type="pres">
      <dgm:prSet presAssocID="{D04A708D-348D-4083-9DE7-751256441D41}" presName="spacerL" presStyleCnt="0"/>
      <dgm:spPr/>
    </dgm:pt>
    <dgm:pt modelId="{1D2679C2-3C09-476E-B269-0033220C0C1B}" type="pres">
      <dgm:prSet presAssocID="{D04A708D-348D-4083-9DE7-751256441D41}" presName="sibTrans" presStyleLbl="sibTrans2D1" presStyleIdx="0" presStyleCnt="2" custLinFactX="-2705" custLinFactNeighborX="-100000" custLinFactNeighborY="6839"/>
      <dgm:spPr/>
      <dgm:t>
        <a:bodyPr/>
        <a:lstStyle/>
        <a:p>
          <a:endParaRPr lang="en-US"/>
        </a:p>
      </dgm:t>
    </dgm:pt>
    <dgm:pt modelId="{1AAD9BF9-C347-4AE2-8619-3F266FAFF883}" type="pres">
      <dgm:prSet presAssocID="{D04A708D-348D-4083-9DE7-751256441D41}" presName="spacerR" presStyleCnt="0"/>
      <dgm:spPr/>
    </dgm:pt>
    <dgm:pt modelId="{45E9A2DC-E49B-4895-BD05-7283547D9609}" type="pres">
      <dgm:prSet presAssocID="{63F5D79E-9295-44B7-B1EF-50B04227CAA3}" presName="node" presStyleLbl="node1" presStyleIdx="1" presStyleCnt="3" custScaleX="168693" custLinFactNeighborX="-31722">
        <dgm:presLayoutVars>
          <dgm:bulletEnabled val="1"/>
        </dgm:presLayoutVars>
      </dgm:prSet>
      <dgm:spPr/>
      <dgm:t>
        <a:bodyPr/>
        <a:lstStyle/>
        <a:p>
          <a:endParaRPr lang="en-US"/>
        </a:p>
      </dgm:t>
    </dgm:pt>
    <dgm:pt modelId="{6AE3769B-0149-485E-A9E9-97895D6B1DAB}" type="pres">
      <dgm:prSet presAssocID="{DA76F0BE-9500-4CD6-8C64-03376BFBD81B}" presName="spacerL" presStyleCnt="0"/>
      <dgm:spPr/>
    </dgm:pt>
    <dgm:pt modelId="{4C0A5B35-1432-497C-96F9-8E25F8367D1A}" type="pres">
      <dgm:prSet presAssocID="{DA76F0BE-9500-4CD6-8C64-03376BFBD81B}" presName="sibTrans" presStyleLbl="sibTrans2D1" presStyleIdx="1" presStyleCnt="2" custLinFactNeighborX="1754" custLinFactNeighborY="6839"/>
      <dgm:spPr/>
      <dgm:t>
        <a:bodyPr/>
        <a:lstStyle/>
        <a:p>
          <a:endParaRPr lang="en-US"/>
        </a:p>
      </dgm:t>
    </dgm:pt>
    <dgm:pt modelId="{B521C51D-6D1C-4C93-AA04-A6BF124C3972}" type="pres">
      <dgm:prSet presAssocID="{DA76F0BE-9500-4CD6-8C64-03376BFBD81B}" presName="spacerR" presStyleCnt="0"/>
      <dgm:spPr/>
    </dgm:pt>
    <dgm:pt modelId="{7C787E1F-58A5-4CBA-BB47-DCDBBBE75A48}" type="pres">
      <dgm:prSet presAssocID="{A8CDA41E-6234-41CF-9E25-211A06DB339C}" presName="node" presStyleLbl="node1" presStyleIdx="2" presStyleCnt="3">
        <dgm:presLayoutVars>
          <dgm:bulletEnabled val="1"/>
        </dgm:presLayoutVars>
      </dgm:prSet>
      <dgm:spPr/>
      <dgm:t>
        <a:bodyPr/>
        <a:lstStyle/>
        <a:p>
          <a:endParaRPr lang="en-US"/>
        </a:p>
      </dgm:t>
    </dgm:pt>
  </dgm:ptLst>
  <dgm:cxnLst>
    <dgm:cxn modelId="{59AF61CE-2D0E-417D-9AEB-19FD50BB88F3}" srcId="{D5073199-76E3-43CC-A6BE-6415117FF152}" destId="{114E9F17-F71D-4930-B947-5064E36C1A54}" srcOrd="0" destOrd="0" parTransId="{C7A0C4CE-1029-4C61-BF54-9F9ABE748C11}" sibTransId="{D04A708D-348D-4083-9DE7-751256441D41}"/>
    <dgm:cxn modelId="{CB21B912-F8CB-4822-B60E-2214B036AF44}" srcId="{D5073199-76E3-43CC-A6BE-6415117FF152}" destId="{63F5D79E-9295-44B7-B1EF-50B04227CAA3}" srcOrd="1" destOrd="0" parTransId="{26F6AD0C-53F6-49A0-9C8B-2260F47AE86A}" sibTransId="{DA76F0BE-9500-4CD6-8C64-03376BFBD81B}"/>
    <dgm:cxn modelId="{DFD9AC6A-A8C8-5142-A4F0-A0EB9E64EA8C}" type="presOf" srcId="{114E9F17-F71D-4930-B947-5064E36C1A54}" destId="{476F6098-F6D7-483C-8929-D635104818B1}" srcOrd="0" destOrd="0" presId="urn:microsoft.com/office/officeart/2005/8/layout/equation1"/>
    <dgm:cxn modelId="{A9EC2265-9173-2140-B82D-C8B6A864E450}" type="presOf" srcId="{D5073199-76E3-43CC-A6BE-6415117FF152}" destId="{038AE8A2-2716-47D7-ACCD-E2E15ACD0442}" srcOrd="0" destOrd="0" presId="urn:microsoft.com/office/officeart/2005/8/layout/equation1"/>
    <dgm:cxn modelId="{BBDDB223-031F-0E48-9830-E9D60880BB41}" type="presOf" srcId="{A8CDA41E-6234-41CF-9E25-211A06DB339C}" destId="{7C787E1F-58A5-4CBA-BB47-DCDBBBE75A48}" srcOrd="0" destOrd="0" presId="urn:microsoft.com/office/officeart/2005/8/layout/equation1"/>
    <dgm:cxn modelId="{EF315CC3-C5E4-DE4B-AA10-A171B0BE3D5F}" type="presOf" srcId="{63F5D79E-9295-44B7-B1EF-50B04227CAA3}" destId="{45E9A2DC-E49B-4895-BD05-7283547D9609}" srcOrd="0" destOrd="0" presId="urn:microsoft.com/office/officeart/2005/8/layout/equation1"/>
    <dgm:cxn modelId="{BBB799E3-19FC-994B-8CD5-3EE7185C2B6C}" type="presOf" srcId="{DA76F0BE-9500-4CD6-8C64-03376BFBD81B}" destId="{4C0A5B35-1432-497C-96F9-8E25F8367D1A}" srcOrd="0" destOrd="0" presId="urn:microsoft.com/office/officeart/2005/8/layout/equation1"/>
    <dgm:cxn modelId="{574B40F5-E24F-4D2C-B371-9CF07AA0BD88}" srcId="{D5073199-76E3-43CC-A6BE-6415117FF152}" destId="{A8CDA41E-6234-41CF-9E25-211A06DB339C}" srcOrd="2" destOrd="0" parTransId="{CB2584CA-E57E-4BD8-977A-62A7E3E85F1C}" sibTransId="{86E6E552-B308-43E7-9F98-B7EA01C67607}"/>
    <dgm:cxn modelId="{68B36235-C79F-4C49-8D31-ADD9B284B66E}" type="presOf" srcId="{D04A708D-348D-4083-9DE7-751256441D41}" destId="{1D2679C2-3C09-476E-B269-0033220C0C1B}" srcOrd="0" destOrd="0" presId="urn:microsoft.com/office/officeart/2005/8/layout/equation1"/>
    <dgm:cxn modelId="{A18515F3-B5BB-9F41-8E07-E0C9E5F715E4}" type="presParOf" srcId="{038AE8A2-2716-47D7-ACCD-E2E15ACD0442}" destId="{476F6098-F6D7-483C-8929-D635104818B1}" srcOrd="0" destOrd="0" presId="urn:microsoft.com/office/officeart/2005/8/layout/equation1"/>
    <dgm:cxn modelId="{80131808-B055-4C46-BB42-1A1F910A50F8}" type="presParOf" srcId="{038AE8A2-2716-47D7-ACCD-E2E15ACD0442}" destId="{7ED6CF4B-E9C9-4E09-BE52-2F1B95FAF3B7}" srcOrd="1" destOrd="0" presId="urn:microsoft.com/office/officeart/2005/8/layout/equation1"/>
    <dgm:cxn modelId="{8FC06D65-EC11-6B47-A8E2-9CAC031141AC}" type="presParOf" srcId="{038AE8A2-2716-47D7-ACCD-E2E15ACD0442}" destId="{1D2679C2-3C09-476E-B269-0033220C0C1B}" srcOrd="2" destOrd="0" presId="urn:microsoft.com/office/officeart/2005/8/layout/equation1"/>
    <dgm:cxn modelId="{2F4DB439-8BFC-A44C-B705-B4D49F812975}" type="presParOf" srcId="{038AE8A2-2716-47D7-ACCD-E2E15ACD0442}" destId="{1AAD9BF9-C347-4AE2-8619-3F266FAFF883}" srcOrd="3" destOrd="0" presId="urn:microsoft.com/office/officeart/2005/8/layout/equation1"/>
    <dgm:cxn modelId="{DBD08123-54AC-1C4C-A731-F186B018F589}" type="presParOf" srcId="{038AE8A2-2716-47D7-ACCD-E2E15ACD0442}" destId="{45E9A2DC-E49B-4895-BD05-7283547D9609}" srcOrd="4" destOrd="0" presId="urn:microsoft.com/office/officeart/2005/8/layout/equation1"/>
    <dgm:cxn modelId="{B1A6C923-FB96-7C46-AF46-4AF27EA83AE3}" type="presParOf" srcId="{038AE8A2-2716-47D7-ACCD-E2E15ACD0442}" destId="{6AE3769B-0149-485E-A9E9-97895D6B1DAB}" srcOrd="5" destOrd="0" presId="urn:microsoft.com/office/officeart/2005/8/layout/equation1"/>
    <dgm:cxn modelId="{4AA87A51-35D4-0E45-B66C-88C9AAF194E3}" type="presParOf" srcId="{038AE8A2-2716-47D7-ACCD-E2E15ACD0442}" destId="{4C0A5B35-1432-497C-96F9-8E25F8367D1A}" srcOrd="6" destOrd="0" presId="urn:microsoft.com/office/officeart/2005/8/layout/equation1"/>
    <dgm:cxn modelId="{A52AFED2-BFC1-8742-9313-7D8A6CED3117}" type="presParOf" srcId="{038AE8A2-2716-47D7-ACCD-E2E15ACD0442}" destId="{B521C51D-6D1C-4C93-AA04-A6BF124C3972}" srcOrd="7" destOrd="0" presId="urn:microsoft.com/office/officeart/2005/8/layout/equation1"/>
    <dgm:cxn modelId="{D975FEEF-B1F0-D847-B615-D894C24C0C59}" type="presParOf" srcId="{038AE8A2-2716-47D7-ACCD-E2E15ACD0442}" destId="{7C787E1F-58A5-4CBA-BB47-DCDBBBE75A48}" srcOrd="8" destOrd="0" presId="urn:microsoft.com/office/officeart/2005/8/layout/equati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5073199-76E3-43CC-A6BE-6415117FF152}" type="doc">
      <dgm:prSet loTypeId="urn:microsoft.com/office/officeart/2005/8/layout/equation1" loCatId="relationship" qsTypeId="urn:microsoft.com/office/officeart/2005/8/quickstyle/3d1" qsCatId="3D" csTypeId="urn:microsoft.com/office/officeart/2005/8/colors/accent2_2" csCatId="accent2" phldr="1"/>
      <dgm:spPr/>
      <dgm:t>
        <a:bodyPr/>
        <a:lstStyle/>
        <a:p>
          <a:endParaRPr lang="en-US"/>
        </a:p>
      </dgm:t>
    </dgm:pt>
    <dgm:pt modelId="{63F5D79E-9295-44B7-B1EF-50B04227CAA3}">
      <dgm:prSet phldrT="[Text]"/>
      <dgm:spPr>
        <a:xfrm>
          <a:off x="1969762" y="3"/>
          <a:ext cx="1310644" cy="868672"/>
        </a:xfrm>
        <a:prstGeom prst="ellipse">
          <a:avLst/>
        </a:prstGeom>
        <a:solidFill>
          <a:srgbClr val="775DA7"/>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b="1" dirty="0">
              <a:solidFill>
                <a:srgbClr val="FFFFFF"/>
              </a:solidFill>
              <a:latin typeface="Arial"/>
              <a:ea typeface=""/>
              <a:cs typeface=""/>
            </a:rPr>
            <a:t>Eligible Loans</a:t>
          </a:r>
        </a:p>
      </dgm:t>
    </dgm:pt>
    <dgm:pt modelId="{26F6AD0C-53F6-49A0-9C8B-2260F47AE86A}" type="parTrans" cxnId="{CB21B912-F8CB-4822-B60E-2214B036AF44}">
      <dgm:prSet/>
      <dgm:spPr/>
      <dgm:t>
        <a:bodyPr/>
        <a:lstStyle/>
        <a:p>
          <a:endParaRPr lang="en-US"/>
        </a:p>
      </dgm:t>
    </dgm:pt>
    <dgm:pt modelId="{DA76F0BE-9500-4CD6-8C64-03376BFBD81B}" type="sibTrans" cxnId="{CB21B912-F8CB-4822-B60E-2214B036AF44}">
      <dgm:prSet/>
      <dgm:spPr>
        <a:xfrm>
          <a:off x="1368725" y="182424"/>
          <a:ext cx="503830" cy="503830"/>
        </a:xfrm>
        <a:prstGeom prst="mathEqual">
          <a:avLst/>
        </a:prstGeom>
        <a:solidFill>
          <a:srgbClr val="775DA7"/>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dirty="0">
            <a:solidFill>
              <a:srgbClr val="FFFFFF"/>
            </a:solidFill>
            <a:latin typeface="Arial"/>
            <a:ea typeface=""/>
            <a:cs typeface=""/>
          </a:endParaRPr>
        </a:p>
      </dgm:t>
    </dgm:pt>
    <dgm:pt modelId="{114E9F17-F71D-4930-B947-5064E36C1A54}">
      <dgm:prSet phldrT="[Text]"/>
      <dgm:spPr>
        <a:xfrm>
          <a:off x="3898638" y="3"/>
          <a:ext cx="1310644" cy="868672"/>
        </a:xfrm>
        <a:prstGeom prst="ellipse">
          <a:avLst/>
        </a:prstGeom>
        <a:solidFill>
          <a:srgbClr val="775DA7"/>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b="1" dirty="0">
              <a:solidFill>
                <a:srgbClr val="FFFFFF"/>
              </a:solidFill>
              <a:latin typeface="Arial"/>
              <a:ea typeface=""/>
              <a:cs typeface=""/>
            </a:rPr>
            <a:t>Show</a:t>
          </a:r>
          <a:r>
            <a:rPr lang="en-US" dirty="0">
              <a:solidFill>
                <a:srgbClr val="FFFFFF"/>
              </a:solidFill>
              <a:latin typeface="Arial"/>
              <a:ea typeface=""/>
              <a:cs typeface=""/>
            </a:rPr>
            <a:t> </a:t>
          </a:r>
          <a:r>
            <a:rPr lang="en-US" b="1" dirty="0">
              <a:solidFill>
                <a:srgbClr val="FFFFFF"/>
              </a:solidFill>
              <a:latin typeface="Arial"/>
              <a:ea typeface=""/>
              <a:cs typeface=""/>
            </a:rPr>
            <a:t>Need</a:t>
          </a:r>
        </a:p>
      </dgm:t>
    </dgm:pt>
    <dgm:pt modelId="{C7A0C4CE-1029-4C61-BF54-9F9ABE748C11}" type="parTrans" cxnId="{59AF61CE-2D0E-417D-9AEB-19FD50BB88F3}">
      <dgm:prSet/>
      <dgm:spPr/>
      <dgm:t>
        <a:bodyPr/>
        <a:lstStyle/>
        <a:p>
          <a:endParaRPr lang="en-US"/>
        </a:p>
      </dgm:t>
    </dgm:pt>
    <dgm:pt modelId="{D04A708D-348D-4083-9DE7-751256441D41}" type="sibTrans" cxnId="{59AF61CE-2D0E-417D-9AEB-19FD50BB88F3}">
      <dgm:prSet custT="1"/>
      <dgm:spPr>
        <a:xfrm>
          <a:off x="3354752" y="182424"/>
          <a:ext cx="503830" cy="503830"/>
        </a:xfrm>
        <a:prstGeom prst="mathPlus">
          <a:avLst/>
        </a:prstGeom>
        <a:solidFill>
          <a:srgbClr val="775DA7"/>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800" dirty="0">
            <a:solidFill>
              <a:srgbClr val="FFFFFF"/>
            </a:solidFill>
            <a:latin typeface="Arial"/>
            <a:ea typeface=""/>
            <a:cs typeface=""/>
          </a:endParaRPr>
        </a:p>
      </dgm:t>
    </dgm:pt>
    <dgm:pt modelId="{A8CDA41E-6234-41CF-9E25-211A06DB339C}">
      <dgm:prSet phldrT="[Text]" custT="1"/>
      <dgm:spPr>
        <a:xfrm>
          <a:off x="429516" y="3"/>
          <a:ext cx="868672" cy="868672"/>
        </a:xfrm>
        <a:prstGeom prst="ellips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sz="2100" b="1" dirty="0">
            <a:solidFill>
              <a:srgbClr val="FFFFFF"/>
            </a:solidFill>
            <a:latin typeface="Arial"/>
            <a:ea typeface=""/>
            <a:cs typeface=""/>
          </a:endParaRPr>
        </a:p>
      </dgm:t>
    </dgm:pt>
    <dgm:pt modelId="{86E6E552-B308-43E7-9F98-B7EA01C67607}" type="sibTrans" cxnId="{574B40F5-E24F-4D2C-B371-9CF07AA0BD88}">
      <dgm:prSet/>
      <dgm:spPr/>
      <dgm:t>
        <a:bodyPr/>
        <a:lstStyle/>
        <a:p>
          <a:endParaRPr lang="en-US"/>
        </a:p>
      </dgm:t>
    </dgm:pt>
    <dgm:pt modelId="{CB2584CA-E57E-4BD8-977A-62A7E3E85F1C}" type="parTrans" cxnId="{574B40F5-E24F-4D2C-B371-9CF07AA0BD88}">
      <dgm:prSet/>
      <dgm:spPr/>
      <dgm:t>
        <a:bodyPr/>
        <a:lstStyle/>
        <a:p>
          <a:endParaRPr lang="en-US"/>
        </a:p>
      </dgm:t>
    </dgm:pt>
    <dgm:pt modelId="{038AE8A2-2716-47D7-ACCD-E2E15ACD0442}" type="pres">
      <dgm:prSet presAssocID="{D5073199-76E3-43CC-A6BE-6415117FF152}" presName="linearFlow" presStyleCnt="0">
        <dgm:presLayoutVars>
          <dgm:dir val="rev"/>
          <dgm:resizeHandles val="exact"/>
        </dgm:presLayoutVars>
      </dgm:prSet>
      <dgm:spPr/>
      <dgm:t>
        <a:bodyPr/>
        <a:lstStyle/>
        <a:p>
          <a:endParaRPr lang="en-US"/>
        </a:p>
      </dgm:t>
    </dgm:pt>
    <dgm:pt modelId="{476F6098-F6D7-483C-8929-D635104818B1}" type="pres">
      <dgm:prSet presAssocID="{114E9F17-F71D-4930-B947-5064E36C1A54}" presName="node" presStyleLbl="node1" presStyleIdx="0" presStyleCnt="3" custScaleX="150879">
        <dgm:presLayoutVars>
          <dgm:bulletEnabled val="1"/>
        </dgm:presLayoutVars>
      </dgm:prSet>
      <dgm:spPr/>
      <dgm:t>
        <a:bodyPr/>
        <a:lstStyle/>
        <a:p>
          <a:endParaRPr lang="en-US"/>
        </a:p>
      </dgm:t>
    </dgm:pt>
    <dgm:pt modelId="{7ED6CF4B-E9C9-4E09-BE52-2F1B95FAF3B7}" type="pres">
      <dgm:prSet presAssocID="{D04A708D-348D-4083-9DE7-751256441D41}" presName="spacerL" presStyleCnt="0"/>
      <dgm:spPr/>
    </dgm:pt>
    <dgm:pt modelId="{1D2679C2-3C09-476E-B269-0033220C0C1B}" type="pres">
      <dgm:prSet presAssocID="{D04A708D-348D-4083-9DE7-751256441D41}" presName="sibTrans" presStyleLbl="sibTrans2D1" presStyleIdx="0" presStyleCnt="2" custLinFactNeighborX="43212"/>
      <dgm:spPr/>
      <dgm:t>
        <a:bodyPr/>
        <a:lstStyle/>
        <a:p>
          <a:endParaRPr lang="en-US"/>
        </a:p>
      </dgm:t>
    </dgm:pt>
    <dgm:pt modelId="{1AAD9BF9-C347-4AE2-8619-3F266FAFF883}" type="pres">
      <dgm:prSet presAssocID="{D04A708D-348D-4083-9DE7-751256441D41}" presName="spacerR" presStyleCnt="0"/>
      <dgm:spPr/>
    </dgm:pt>
    <dgm:pt modelId="{45E9A2DC-E49B-4895-BD05-7283547D9609}" type="pres">
      <dgm:prSet presAssocID="{63F5D79E-9295-44B7-B1EF-50B04227CAA3}" presName="node" presStyleLbl="node1" presStyleIdx="1" presStyleCnt="3" custScaleX="150879" custLinFactNeighborX="37811">
        <dgm:presLayoutVars>
          <dgm:bulletEnabled val="1"/>
        </dgm:presLayoutVars>
      </dgm:prSet>
      <dgm:spPr/>
      <dgm:t>
        <a:bodyPr/>
        <a:lstStyle/>
        <a:p>
          <a:endParaRPr lang="en-US"/>
        </a:p>
      </dgm:t>
    </dgm:pt>
    <dgm:pt modelId="{6AE3769B-0149-485E-A9E9-97895D6B1DAB}" type="pres">
      <dgm:prSet presAssocID="{DA76F0BE-9500-4CD6-8C64-03376BFBD81B}" presName="spacerL" presStyleCnt="0"/>
      <dgm:spPr/>
    </dgm:pt>
    <dgm:pt modelId="{4C0A5B35-1432-497C-96F9-8E25F8367D1A}" type="pres">
      <dgm:prSet presAssocID="{DA76F0BE-9500-4CD6-8C64-03376BFBD81B}" presName="sibTrans" presStyleLbl="sibTrans2D1" presStyleIdx="1" presStyleCnt="2"/>
      <dgm:spPr/>
      <dgm:t>
        <a:bodyPr/>
        <a:lstStyle/>
        <a:p>
          <a:endParaRPr lang="en-US"/>
        </a:p>
      </dgm:t>
    </dgm:pt>
    <dgm:pt modelId="{B521C51D-6D1C-4C93-AA04-A6BF124C3972}" type="pres">
      <dgm:prSet presAssocID="{DA76F0BE-9500-4CD6-8C64-03376BFBD81B}" presName="spacerR" presStyleCnt="0"/>
      <dgm:spPr/>
    </dgm:pt>
    <dgm:pt modelId="{7C787E1F-58A5-4CBA-BB47-DCDBBBE75A48}" type="pres">
      <dgm:prSet presAssocID="{A8CDA41E-6234-41CF-9E25-211A06DB339C}" presName="node" presStyleLbl="node1" presStyleIdx="2" presStyleCnt="3">
        <dgm:presLayoutVars>
          <dgm:bulletEnabled val="1"/>
        </dgm:presLayoutVars>
      </dgm:prSet>
      <dgm:spPr/>
      <dgm:t>
        <a:bodyPr/>
        <a:lstStyle/>
        <a:p>
          <a:endParaRPr lang="en-US"/>
        </a:p>
      </dgm:t>
    </dgm:pt>
  </dgm:ptLst>
  <dgm:cxnLst>
    <dgm:cxn modelId="{59AF61CE-2D0E-417D-9AEB-19FD50BB88F3}" srcId="{D5073199-76E3-43CC-A6BE-6415117FF152}" destId="{114E9F17-F71D-4930-B947-5064E36C1A54}" srcOrd="0" destOrd="0" parTransId="{C7A0C4CE-1029-4C61-BF54-9F9ABE748C11}" sibTransId="{D04A708D-348D-4083-9DE7-751256441D41}"/>
    <dgm:cxn modelId="{EDD4B0C7-FC62-4340-978F-CE28910E91F4}" type="presOf" srcId="{A8CDA41E-6234-41CF-9E25-211A06DB339C}" destId="{7C787E1F-58A5-4CBA-BB47-DCDBBBE75A48}" srcOrd="0" destOrd="0" presId="urn:microsoft.com/office/officeart/2005/8/layout/equation1"/>
    <dgm:cxn modelId="{CB21B912-F8CB-4822-B60E-2214B036AF44}" srcId="{D5073199-76E3-43CC-A6BE-6415117FF152}" destId="{63F5D79E-9295-44B7-B1EF-50B04227CAA3}" srcOrd="1" destOrd="0" parTransId="{26F6AD0C-53F6-49A0-9C8B-2260F47AE86A}" sibTransId="{DA76F0BE-9500-4CD6-8C64-03376BFBD81B}"/>
    <dgm:cxn modelId="{32310103-FDB7-8F40-ABAE-D64AE9A757EA}" type="presOf" srcId="{DA76F0BE-9500-4CD6-8C64-03376BFBD81B}" destId="{4C0A5B35-1432-497C-96F9-8E25F8367D1A}" srcOrd="0" destOrd="0" presId="urn:microsoft.com/office/officeart/2005/8/layout/equation1"/>
    <dgm:cxn modelId="{46A3A175-D206-3747-9082-67098B1141F6}" type="presOf" srcId="{D5073199-76E3-43CC-A6BE-6415117FF152}" destId="{038AE8A2-2716-47D7-ACCD-E2E15ACD0442}" srcOrd="0" destOrd="0" presId="urn:microsoft.com/office/officeart/2005/8/layout/equation1"/>
    <dgm:cxn modelId="{574B40F5-E24F-4D2C-B371-9CF07AA0BD88}" srcId="{D5073199-76E3-43CC-A6BE-6415117FF152}" destId="{A8CDA41E-6234-41CF-9E25-211A06DB339C}" srcOrd="2" destOrd="0" parTransId="{CB2584CA-E57E-4BD8-977A-62A7E3E85F1C}" sibTransId="{86E6E552-B308-43E7-9F98-B7EA01C67607}"/>
    <dgm:cxn modelId="{F0E67204-1E4B-4042-85A5-E4435D3718AA}" type="presOf" srcId="{114E9F17-F71D-4930-B947-5064E36C1A54}" destId="{476F6098-F6D7-483C-8929-D635104818B1}" srcOrd="0" destOrd="0" presId="urn:microsoft.com/office/officeart/2005/8/layout/equation1"/>
    <dgm:cxn modelId="{FB5CF0A9-4DC5-FE46-B58A-19030165A13A}" type="presOf" srcId="{D04A708D-348D-4083-9DE7-751256441D41}" destId="{1D2679C2-3C09-476E-B269-0033220C0C1B}" srcOrd="0" destOrd="0" presId="urn:microsoft.com/office/officeart/2005/8/layout/equation1"/>
    <dgm:cxn modelId="{66199A4B-39D5-1548-BE37-15E0BBE767BE}" type="presOf" srcId="{63F5D79E-9295-44B7-B1EF-50B04227CAA3}" destId="{45E9A2DC-E49B-4895-BD05-7283547D9609}" srcOrd="0" destOrd="0" presId="urn:microsoft.com/office/officeart/2005/8/layout/equation1"/>
    <dgm:cxn modelId="{695C5088-9875-1140-8498-F34C8323C62A}" type="presParOf" srcId="{038AE8A2-2716-47D7-ACCD-E2E15ACD0442}" destId="{476F6098-F6D7-483C-8929-D635104818B1}" srcOrd="0" destOrd="0" presId="urn:microsoft.com/office/officeart/2005/8/layout/equation1"/>
    <dgm:cxn modelId="{E4FBBD3B-5AF2-C648-9640-72AAD2A13A25}" type="presParOf" srcId="{038AE8A2-2716-47D7-ACCD-E2E15ACD0442}" destId="{7ED6CF4B-E9C9-4E09-BE52-2F1B95FAF3B7}" srcOrd="1" destOrd="0" presId="urn:microsoft.com/office/officeart/2005/8/layout/equation1"/>
    <dgm:cxn modelId="{C1F7E0BB-9F75-9447-8036-3E7793C02F21}" type="presParOf" srcId="{038AE8A2-2716-47D7-ACCD-E2E15ACD0442}" destId="{1D2679C2-3C09-476E-B269-0033220C0C1B}" srcOrd="2" destOrd="0" presId="urn:microsoft.com/office/officeart/2005/8/layout/equation1"/>
    <dgm:cxn modelId="{A67E100A-5254-2B4B-89E8-D156F986A68A}" type="presParOf" srcId="{038AE8A2-2716-47D7-ACCD-E2E15ACD0442}" destId="{1AAD9BF9-C347-4AE2-8619-3F266FAFF883}" srcOrd="3" destOrd="0" presId="urn:microsoft.com/office/officeart/2005/8/layout/equation1"/>
    <dgm:cxn modelId="{9C4FC412-A475-C84D-AAAC-FE0A443FEF6B}" type="presParOf" srcId="{038AE8A2-2716-47D7-ACCD-E2E15ACD0442}" destId="{45E9A2DC-E49B-4895-BD05-7283547D9609}" srcOrd="4" destOrd="0" presId="urn:microsoft.com/office/officeart/2005/8/layout/equation1"/>
    <dgm:cxn modelId="{DD72A485-775E-8049-BDCC-4D956E7C9E65}" type="presParOf" srcId="{038AE8A2-2716-47D7-ACCD-E2E15ACD0442}" destId="{6AE3769B-0149-485E-A9E9-97895D6B1DAB}" srcOrd="5" destOrd="0" presId="urn:microsoft.com/office/officeart/2005/8/layout/equation1"/>
    <dgm:cxn modelId="{33F1C17E-7CDA-8A4C-AF88-8F4D0B56F9E3}" type="presParOf" srcId="{038AE8A2-2716-47D7-ACCD-E2E15ACD0442}" destId="{4C0A5B35-1432-497C-96F9-8E25F8367D1A}" srcOrd="6" destOrd="0" presId="urn:microsoft.com/office/officeart/2005/8/layout/equation1"/>
    <dgm:cxn modelId="{36BEB634-6C0A-1342-8FC9-CB08BD36C3B4}" type="presParOf" srcId="{038AE8A2-2716-47D7-ACCD-E2E15ACD0442}" destId="{B521C51D-6D1C-4C93-AA04-A6BF124C3972}" srcOrd="7" destOrd="0" presId="urn:microsoft.com/office/officeart/2005/8/layout/equation1"/>
    <dgm:cxn modelId="{95CE8659-2DF6-234C-BF01-65E64D3BD4E8}" type="presParOf" srcId="{038AE8A2-2716-47D7-ACCD-E2E15ACD0442}" destId="{7C787E1F-58A5-4CBA-BB47-DCDBBBE75A48}" srcOrd="8" destOrd="0" presId="urn:microsoft.com/office/officeart/2005/8/layout/equation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5073199-76E3-43CC-A6BE-6415117FF152}" type="doc">
      <dgm:prSet loTypeId="urn:microsoft.com/office/officeart/2005/8/layout/equation1" loCatId="relationship" qsTypeId="urn:microsoft.com/office/officeart/2005/8/quickstyle/3d1" qsCatId="3D" csTypeId="urn:microsoft.com/office/officeart/2005/8/colors/accent3_2" csCatId="accent3" phldr="1"/>
      <dgm:spPr/>
      <dgm:t>
        <a:bodyPr/>
        <a:lstStyle/>
        <a:p>
          <a:endParaRPr lang="en-US"/>
        </a:p>
      </dgm:t>
    </dgm:pt>
    <dgm:pt modelId="{63F5D79E-9295-44B7-B1EF-50B04227CAA3}">
      <dgm:prSet phldrT="[Text]" custT="1"/>
      <dgm:spPr>
        <a:xfrm>
          <a:off x="2443753" y="305"/>
          <a:ext cx="1438662" cy="852828"/>
        </a:xfrm>
        <a:prstGeom prst="ellipse">
          <a:avLst/>
        </a:prstGeom>
        <a:solidFill>
          <a:srgbClr val="A591CB"/>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900" b="1" dirty="0">
              <a:solidFill>
                <a:srgbClr val="FFFFFF"/>
              </a:solidFill>
              <a:effectLst>
                <a:outerShdw blurRad="38100" dist="38100" dir="2700000" algn="tl">
                  <a:srgbClr val="000000">
                    <a:alpha val="43137"/>
                  </a:srgbClr>
                </a:outerShdw>
              </a:effectLst>
              <a:latin typeface="Arial"/>
              <a:ea typeface=""/>
              <a:cs typeface=""/>
            </a:rPr>
            <a:t>Eligible Loans</a:t>
          </a:r>
        </a:p>
      </dgm:t>
    </dgm:pt>
    <dgm:pt modelId="{26F6AD0C-53F6-49A0-9C8B-2260F47AE86A}" type="parTrans" cxnId="{CB21B912-F8CB-4822-B60E-2214B036AF44}">
      <dgm:prSet/>
      <dgm:spPr/>
      <dgm:t>
        <a:bodyPr/>
        <a:lstStyle/>
        <a:p>
          <a:endParaRPr lang="en-US"/>
        </a:p>
      </dgm:t>
    </dgm:pt>
    <dgm:pt modelId="{DA76F0BE-9500-4CD6-8C64-03376BFBD81B}" type="sibTrans" cxnId="{CB21B912-F8CB-4822-B60E-2214B036AF44}">
      <dgm:prSet/>
      <dgm:spPr>
        <a:xfrm>
          <a:off x="1903045" y="213227"/>
          <a:ext cx="494640" cy="494640"/>
        </a:xfrm>
        <a:prstGeom prst="mathEqual">
          <a:avLst/>
        </a:prstGeom>
        <a:solidFill>
          <a:srgbClr val="A591CB"/>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dirty="0">
            <a:solidFill>
              <a:srgbClr val="FFFFFF"/>
            </a:solidFill>
            <a:latin typeface="Arial"/>
            <a:ea typeface=""/>
            <a:cs typeface=""/>
          </a:endParaRPr>
        </a:p>
      </dgm:t>
    </dgm:pt>
    <dgm:pt modelId="{A8CDA41E-6234-41CF-9E25-211A06DB339C}">
      <dgm:prSet phldrT="[Text]"/>
      <dgm:spPr>
        <a:xfrm>
          <a:off x="979752" y="305"/>
          <a:ext cx="852828" cy="852828"/>
        </a:xfrm>
        <a:prstGeom prst="ellips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b="1" dirty="0">
            <a:solidFill>
              <a:srgbClr val="FFFFFF"/>
            </a:solidFill>
            <a:latin typeface="Arial"/>
            <a:ea typeface=""/>
            <a:cs typeface=""/>
          </a:endParaRPr>
        </a:p>
      </dgm:t>
    </dgm:pt>
    <dgm:pt modelId="{CB2584CA-E57E-4BD8-977A-62A7E3E85F1C}" type="parTrans" cxnId="{574B40F5-E24F-4D2C-B371-9CF07AA0BD88}">
      <dgm:prSet/>
      <dgm:spPr/>
      <dgm:t>
        <a:bodyPr/>
        <a:lstStyle/>
        <a:p>
          <a:endParaRPr lang="en-US"/>
        </a:p>
      </dgm:t>
    </dgm:pt>
    <dgm:pt modelId="{86E6E552-B308-43E7-9F98-B7EA01C67607}" type="sibTrans" cxnId="{574B40F5-E24F-4D2C-B371-9CF07AA0BD88}">
      <dgm:prSet/>
      <dgm:spPr/>
      <dgm:t>
        <a:bodyPr/>
        <a:lstStyle/>
        <a:p>
          <a:endParaRPr lang="en-US"/>
        </a:p>
      </dgm:t>
    </dgm:pt>
    <dgm:pt modelId="{114E9F17-F71D-4930-B947-5064E36C1A54}">
      <dgm:prSet phldrT="[Text]" custT="1"/>
      <dgm:spPr>
        <a:xfrm>
          <a:off x="4487812" y="305"/>
          <a:ext cx="1200390" cy="852828"/>
        </a:xfrm>
        <a:prstGeom prst="ellipse">
          <a:avLst/>
        </a:prstGeom>
        <a:solidFill>
          <a:srgbClr val="A591CB"/>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900" b="1" dirty="0">
              <a:solidFill>
                <a:srgbClr val="FFFFFF"/>
              </a:solidFill>
              <a:effectLst>
                <a:outerShdw blurRad="38100" dist="38100" dir="2700000" algn="tl">
                  <a:srgbClr val="000000">
                    <a:alpha val="43137"/>
                  </a:srgbClr>
                </a:outerShdw>
              </a:effectLst>
              <a:latin typeface="Arial"/>
              <a:ea typeface=""/>
              <a:cs typeface=""/>
            </a:rPr>
            <a:t>Show Need</a:t>
          </a:r>
        </a:p>
      </dgm:t>
    </dgm:pt>
    <dgm:pt modelId="{C7A0C4CE-1029-4C61-BF54-9F9ABE748C11}" type="parTrans" cxnId="{59AF61CE-2D0E-417D-9AEB-19FD50BB88F3}">
      <dgm:prSet/>
      <dgm:spPr/>
      <dgm:t>
        <a:bodyPr/>
        <a:lstStyle/>
        <a:p>
          <a:endParaRPr lang="en-US"/>
        </a:p>
      </dgm:t>
    </dgm:pt>
    <dgm:pt modelId="{D04A708D-348D-4083-9DE7-751256441D41}" type="sibTrans" cxnId="{59AF61CE-2D0E-417D-9AEB-19FD50BB88F3}">
      <dgm:prSet/>
      <dgm:spPr>
        <a:xfrm>
          <a:off x="3891003" y="213227"/>
          <a:ext cx="494640" cy="494640"/>
        </a:xfrm>
        <a:prstGeom prst="mathPlus">
          <a:avLst/>
        </a:prstGeom>
        <a:solidFill>
          <a:srgbClr val="A591CB"/>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dirty="0">
            <a:solidFill>
              <a:srgbClr val="FFFFFF"/>
            </a:solidFill>
            <a:latin typeface="Arial"/>
            <a:ea typeface=""/>
            <a:cs typeface=""/>
          </a:endParaRPr>
        </a:p>
      </dgm:t>
    </dgm:pt>
    <dgm:pt modelId="{038AE8A2-2716-47D7-ACCD-E2E15ACD0442}" type="pres">
      <dgm:prSet presAssocID="{D5073199-76E3-43CC-A6BE-6415117FF152}" presName="linearFlow" presStyleCnt="0">
        <dgm:presLayoutVars>
          <dgm:dir val="rev"/>
          <dgm:resizeHandles val="exact"/>
        </dgm:presLayoutVars>
      </dgm:prSet>
      <dgm:spPr/>
      <dgm:t>
        <a:bodyPr/>
        <a:lstStyle/>
        <a:p>
          <a:endParaRPr lang="en-US"/>
        </a:p>
      </dgm:t>
    </dgm:pt>
    <dgm:pt modelId="{476F6098-F6D7-483C-8929-D635104818B1}" type="pres">
      <dgm:prSet presAssocID="{114E9F17-F71D-4930-B947-5064E36C1A54}" presName="node" presStyleLbl="node1" presStyleIdx="0" presStyleCnt="3" custScaleX="140754" custLinFactNeighborX="-71785">
        <dgm:presLayoutVars>
          <dgm:bulletEnabled val="1"/>
        </dgm:presLayoutVars>
      </dgm:prSet>
      <dgm:spPr/>
      <dgm:t>
        <a:bodyPr/>
        <a:lstStyle/>
        <a:p>
          <a:endParaRPr lang="en-US"/>
        </a:p>
      </dgm:t>
    </dgm:pt>
    <dgm:pt modelId="{7ED6CF4B-E9C9-4E09-BE52-2F1B95FAF3B7}" type="pres">
      <dgm:prSet presAssocID="{D04A708D-348D-4083-9DE7-751256441D41}" presName="spacerL" presStyleCnt="0"/>
      <dgm:spPr/>
    </dgm:pt>
    <dgm:pt modelId="{1D2679C2-3C09-476E-B269-0033220C0C1B}" type="pres">
      <dgm:prSet presAssocID="{D04A708D-348D-4083-9DE7-751256441D41}" presName="sibTrans" presStyleLbl="sibTrans2D1" presStyleIdx="0" presStyleCnt="2" custLinFactX="-2705" custLinFactNeighborX="-100000" custLinFactNeighborY="6839"/>
      <dgm:spPr/>
      <dgm:t>
        <a:bodyPr/>
        <a:lstStyle/>
        <a:p>
          <a:endParaRPr lang="en-US"/>
        </a:p>
      </dgm:t>
    </dgm:pt>
    <dgm:pt modelId="{1AAD9BF9-C347-4AE2-8619-3F266FAFF883}" type="pres">
      <dgm:prSet presAssocID="{D04A708D-348D-4083-9DE7-751256441D41}" presName="spacerR" presStyleCnt="0"/>
      <dgm:spPr/>
    </dgm:pt>
    <dgm:pt modelId="{45E9A2DC-E49B-4895-BD05-7283547D9609}" type="pres">
      <dgm:prSet presAssocID="{63F5D79E-9295-44B7-B1EF-50B04227CAA3}" presName="node" presStyleLbl="node1" presStyleIdx="1" presStyleCnt="3" custScaleX="168693" custLinFactNeighborX="-31722">
        <dgm:presLayoutVars>
          <dgm:bulletEnabled val="1"/>
        </dgm:presLayoutVars>
      </dgm:prSet>
      <dgm:spPr/>
      <dgm:t>
        <a:bodyPr/>
        <a:lstStyle/>
        <a:p>
          <a:endParaRPr lang="en-US"/>
        </a:p>
      </dgm:t>
    </dgm:pt>
    <dgm:pt modelId="{6AE3769B-0149-485E-A9E9-97895D6B1DAB}" type="pres">
      <dgm:prSet presAssocID="{DA76F0BE-9500-4CD6-8C64-03376BFBD81B}" presName="spacerL" presStyleCnt="0"/>
      <dgm:spPr/>
    </dgm:pt>
    <dgm:pt modelId="{4C0A5B35-1432-497C-96F9-8E25F8367D1A}" type="pres">
      <dgm:prSet presAssocID="{DA76F0BE-9500-4CD6-8C64-03376BFBD81B}" presName="sibTrans" presStyleLbl="sibTrans2D1" presStyleIdx="1" presStyleCnt="2" custLinFactNeighborX="1754" custLinFactNeighborY="6839"/>
      <dgm:spPr/>
      <dgm:t>
        <a:bodyPr/>
        <a:lstStyle/>
        <a:p>
          <a:endParaRPr lang="en-US"/>
        </a:p>
      </dgm:t>
    </dgm:pt>
    <dgm:pt modelId="{B521C51D-6D1C-4C93-AA04-A6BF124C3972}" type="pres">
      <dgm:prSet presAssocID="{DA76F0BE-9500-4CD6-8C64-03376BFBD81B}" presName="spacerR" presStyleCnt="0"/>
      <dgm:spPr/>
    </dgm:pt>
    <dgm:pt modelId="{7C787E1F-58A5-4CBA-BB47-DCDBBBE75A48}" type="pres">
      <dgm:prSet presAssocID="{A8CDA41E-6234-41CF-9E25-211A06DB339C}" presName="node" presStyleLbl="node1" presStyleIdx="2" presStyleCnt="3">
        <dgm:presLayoutVars>
          <dgm:bulletEnabled val="1"/>
        </dgm:presLayoutVars>
      </dgm:prSet>
      <dgm:spPr/>
      <dgm:t>
        <a:bodyPr/>
        <a:lstStyle/>
        <a:p>
          <a:endParaRPr lang="en-US"/>
        </a:p>
      </dgm:t>
    </dgm:pt>
  </dgm:ptLst>
  <dgm:cxnLst>
    <dgm:cxn modelId="{59AF61CE-2D0E-417D-9AEB-19FD50BB88F3}" srcId="{D5073199-76E3-43CC-A6BE-6415117FF152}" destId="{114E9F17-F71D-4930-B947-5064E36C1A54}" srcOrd="0" destOrd="0" parTransId="{C7A0C4CE-1029-4C61-BF54-9F9ABE748C11}" sibTransId="{D04A708D-348D-4083-9DE7-751256441D41}"/>
    <dgm:cxn modelId="{CB21B912-F8CB-4822-B60E-2214B036AF44}" srcId="{D5073199-76E3-43CC-A6BE-6415117FF152}" destId="{63F5D79E-9295-44B7-B1EF-50B04227CAA3}" srcOrd="1" destOrd="0" parTransId="{26F6AD0C-53F6-49A0-9C8B-2260F47AE86A}" sibTransId="{DA76F0BE-9500-4CD6-8C64-03376BFBD81B}"/>
    <dgm:cxn modelId="{DFD9AC6A-A8C8-5142-A4F0-A0EB9E64EA8C}" type="presOf" srcId="{114E9F17-F71D-4930-B947-5064E36C1A54}" destId="{476F6098-F6D7-483C-8929-D635104818B1}" srcOrd="0" destOrd="0" presId="urn:microsoft.com/office/officeart/2005/8/layout/equation1"/>
    <dgm:cxn modelId="{A9EC2265-9173-2140-B82D-C8B6A864E450}" type="presOf" srcId="{D5073199-76E3-43CC-A6BE-6415117FF152}" destId="{038AE8A2-2716-47D7-ACCD-E2E15ACD0442}" srcOrd="0" destOrd="0" presId="urn:microsoft.com/office/officeart/2005/8/layout/equation1"/>
    <dgm:cxn modelId="{BBDDB223-031F-0E48-9830-E9D60880BB41}" type="presOf" srcId="{A8CDA41E-6234-41CF-9E25-211A06DB339C}" destId="{7C787E1F-58A5-4CBA-BB47-DCDBBBE75A48}" srcOrd="0" destOrd="0" presId="urn:microsoft.com/office/officeart/2005/8/layout/equation1"/>
    <dgm:cxn modelId="{EF315CC3-C5E4-DE4B-AA10-A171B0BE3D5F}" type="presOf" srcId="{63F5D79E-9295-44B7-B1EF-50B04227CAA3}" destId="{45E9A2DC-E49B-4895-BD05-7283547D9609}" srcOrd="0" destOrd="0" presId="urn:microsoft.com/office/officeart/2005/8/layout/equation1"/>
    <dgm:cxn modelId="{BBB799E3-19FC-994B-8CD5-3EE7185C2B6C}" type="presOf" srcId="{DA76F0BE-9500-4CD6-8C64-03376BFBD81B}" destId="{4C0A5B35-1432-497C-96F9-8E25F8367D1A}" srcOrd="0" destOrd="0" presId="urn:microsoft.com/office/officeart/2005/8/layout/equation1"/>
    <dgm:cxn modelId="{574B40F5-E24F-4D2C-B371-9CF07AA0BD88}" srcId="{D5073199-76E3-43CC-A6BE-6415117FF152}" destId="{A8CDA41E-6234-41CF-9E25-211A06DB339C}" srcOrd="2" destOrd="0" parTransId="{CB2584CA-E57E-4BD8-977A-62A7E3E85F1C}" sibTransId="{86E6E552-B308-43E7-9F98-B7EA01C67607}"/>
    <dgm:cxn modelId="{68B36235-C79F-4C49-8D31-ADD9B284B66E}" type="presOf" srcId="{D04A708D-348D-4083-9DE7-751256441D41}" destId="{1D2679C2-3C09-476E-B269-0033220C0C1B}" srcOrd="0" destOrd="0" presId="urn:microsoft.com/office/officeart/2005/8/layout/equation1"/>
    <dgm:cxn modelId="{A18515F3-B5BB-9F41-8E07-E0C9E5F715E4}" type="presParOf" srcId="{038AE8A2-2716-47D7-ACCD-E2E15ACD0442}" destId="{476F6098-F6D7-483C-8929-D635104818B1}" srcOrd="0" destOrd="0" presId="urn:microsoft.com/office/officeart/2005/8/layout/equation1"/>
    <dgm:cxn modelId="{80131808-B055-4C46-BB42-1A1F910A50F8}" type="presParOf" srcId="{038AE8A2-2716-47D7-ACCD-E2E15ACD0442}" destId="{7ED6CF4B-E9C9-4E09-BE52-2F1B95FAF3B7}" srcOrd="1" destOrd="0" presId="urn:microsoft.com/office/officeart/2005/8/layout/equation1"/>
    <dgm:cxn modelId="{8FC06D65-EC11-6B47-A8E2-9CAC031141AC}" type="presParOf" srcId="{038AE8A2-2716-47D7-ACCD-E2E15ACD0442}" destId="{1D2679C2-3C09-476E-B269-0033220C0C1B}" srcOrd="2" destOrd="0" presId="urn:microsoft.com/office/officeart/2005/8/layout/equation1"/>
    <dgm:cxn modelId="{2F4DB439-8BFC-A44C-B705-B4D49F812975}" type="presParOf" srcId="{038AE8A2-2716-47D7-ACCD-E2E15ACD0442}" destId="{1AAD9BF9-C347-4AE2-8619-3F266FAFF883}" srcOrd="3" destOrd="0" presId="urn:microsoft.com/office/officeart/2005/8/layout/equation1"/>
    <dgm:cxn modelId="{DBD08123-54AC-1C4C-A731-F186B018F589}" type="presParOf" srcId="{038AE8A2-2716-47D7-ACCD-E2E15ACD0442}" destId="{45E9A2DC-E49B-4895-BD05-7283547D9609}" srcOrd="4" destOrd="0" presId="urn:microsoft.com/office/officeart/2005/8/layout/equation1"/>
    <dgm:cxn modelId="{B1A6C923-FB96-7C46-AF46-4AF27EA83AE3}" type="presParOf" srcId="{038AE8A2-2716-47D7-ACCD-E2E15ACD0442}" destId="{6AE3769B-0149-485E-A9E9-97895D6B1DAB}" srcOrd="5" destOrd="0" presId="urn:microsoft.com/office/officeart/2005/8/layout/equation1"/>
    <dgm:cxn modelId="{4AA87A51-35D4-0E45-B66C-88C9AAF194E3}" type="presParOf" srcId="{038AE8A2-2716-47D7-ACCD-E2E15ACD0442}" destId="{4C0A5B35-1432-497C-96F9-8E25F8367D1A}" srcOrd="6" destOrd="0" presId="urn:microsoft.com/office/officeart/2005/8/layout/equation1"/>
    <dgm:cxn modelId="{A52AFED2-BFC1-8742-9313-7D8A6CED3117}" type="presParOf" srcId="{038AE8A2-2716-47D7-ACCD-E2E15ACD0442}" destId="{B521C51D-6D1C-4C93-AA04-A6BF124C3972}" srcOrd="7" destOrd="0" presId="urn:microsoft.com/office/officeart/2005/8/layout/equation1"/>
    <dgm:cxn modelId="{D975FEEF-B1F0-D847-B615-D894C24C0C59}" type="presParOf" srcId="{038AE8A2-2716-47D7-ACCD-E2E15ACD0442}" destId="{7C787E1F-58A5-4CBA-BB47-DCDBBBE75A48}" srcOrd="8" destOrd="0" presId="urn:microsoft.com/office/officeart/2005/8/layout/equati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073199-76E3-43CC-A6BE-6415117FF152}" type="doc">
      <dgm:prSet loTypeId="urn:microsoft.com/office/officeart/2005/8/layout/equation1" loCatId="relationship" qsTypeId="urn:microsoft.com/office/officeart/2005/8/quickstyle/3d1" qsCatId="3D" csTypeId="urn:microsoft.com/office/officeart/2005/8/colors/accent2_2" csCatId="accent2" phldr="1"/>
      <dgm:spPr/>
      <dgm:t>
        <a:bodyPr/>
        <a:lstStyle/>
        <a:p>
          <a:endParaRPr lang="en-US"/>
        </a:p>
      </dgm:t>
    </dgm:pt>
    <dgm:pt modelId="{63F5D79E-9295-44B7-B1EF-50B04227CAA3}">
      <dgm:prSet phldrT="[Text]"/>
      <dgm:spPr>
        <a:xfrm>
          <a:off x="2920865" y="3"/>
          <a:ext cx="1310644" cy="868672"/>
        </a:xfrm>
        <a:prstGeom prst="ellipse">
          <a:avLst/>
        </a:prstGeom>
        <a:solidFill>
          <a:srgbClr val="D0BBE2"/>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b="1" dirty="0">
              <a:solidFill>
                <a:srgbClr val="FFFFFF"/>
              </a:solidFill>
              <a:effectLst>
                <a:outerShdw blurRad="38100" dist="38100" dir="2700000" algn="tl">
                  <a:srgbClr val="000000">
                    <a:alpha val="43137"/>
                  </a:srgbClr>
                </a:outerShdw>
              </a:effectLst>
              <a:latin typeface="Arial"/>
              <a:ea typeface=""/>
              <a:cs typeface=""/>
            </a:rPr>
            <a:t>10%</a:t>
          </a:r>
        </a:p>
      </dgm:t>
    </dgm:pt>
    <dgm:pt modelId="{26F6AD0C-53F6-49A0-9C8B-2260F47AE86A}" type="parTrans" cxnId="{CB21B912-F8CB-4822-B60E-2214B036AF44}">
      <dgm:prSet/>
      <dgm:spPr/>
      <dgm:t>
        <a:bodyPr/>
        <a:lstStyle/>
        <a:p>
          <a:endParaRPr lang="en-US"/>
        </a:p>
      </dgm:t>
    </dgm:pt>
    <dgm:pt modelId="{DA76F0BE-9500-4CD6-8C64-03376BFBD81B}" type="sibTrans" cxnId="{CB21B912-F8CB-4822-B60E-2214B036AF44}">
      <dgm:prSet/>
      <dgm:spPr>
        <a:xfrm>
          <a:off x="2346499" y="136702"/>
          <a:ext cx="503830" cy="503830"/>
        </a:xfrm>
        <a:prstGeom prst="mathEqual">
          <a:avLst/>
        </a:prstGeom>
        <a:solidFill>
          <a:srgbClr val="D0BBE2"/>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dirty="0">
            <a:solidFill>
              <a:srgbClr val="FFFFFF"/>
            </a:solidFill>
            <a:effectLst>
              <a:outerShdw blurRad="38100" dist="38100" dir="2700000" algn="tl">
                <a:srgbClr val="000000">
                  <a:alpha val="43137"/>
                </a:srgbClr>
              </a:outerShdw>
            </a:effectLst>
            <a:latin typeface="Arial"/>
            <a:ea typeface=""/>
            <a:cs typeface=""/>
          </a:endParaRPr>
        </a:p>
      </dgm:t>
    </dgm:pt>
    <dgm:pt modelId="{A8CDA41E-6234-41CF-9E25-211A06DB339C}">
      <dgm:prSet phldrT="[Text]" custT="1"/>
      <dgm:spPr>
        <a:xfrm>
          <a:off x="1346330" y="7"/>
          <a:ext cx="868672" cy="868672"/>
        </a:xfrm>
        <a:prstGeom prst="ellips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sz="2100" b="1" dirty="0">
            <a:solidFill>
              <a:srgbClr val="FFFFFF"/>
            </a:solidFill>
            <a:latin typeface="Arial"/>
            <a:ea typeface=""/>
            <a:cs typeface=""/>
          </a:endParaRPr>
        </a:p>
      </dgm:t>
    </dgm:pt>
    <dgm:pt modelId="{86E6E552-B308-43E7-9F98-B7EA01C67607}" type="sibTrans" cxnId="{574B40F5-E24F-4D2C-B371-9CF07AA0BD88}">
      <dgm:prSet/>
      <dgm:spPr/>
      <dgm:t>
        <a:bodyPr/>
        <a:lstStyle/>
        <a:p>
          <a:endParaRPr lang="en-US"/>
        </a:p>
      </dgm:t>
    </dgm:pt>
    <dgm:pt modelId="{CB2584CA-E57E-4BD8-977A-62A7E3E85F1C}" type="parTrans" cxnId="{574B40F5-E24F-4D2C-B371-9CF07AA0BD88}">
      <dgm:prSet/>
      <dgm:spPr/>
      <dgm:t>
        <a:bodyPr/>
        <a:lstStyle/>
        <a:p>
          <a:endParaRPr lang="en-US"/>
        </a:p>
      </dgm:t>
    </dgm:pt>
    <dgm:pt modelId="{038AE8A2-2716-47D7-ACCD-E2E15ACD0442}" type="pres">
      <dgm:prSet presAssocID="{D5073199-76E3-43CC-A6BE-6415117FF152}" presName="linearFlow" presStyleCnt="0">
        <dgm:presLayoutVars>
          <dgm:dir val="rev"/>
          <dgm:resizeHandles val="exact"/>
        </dgm:presLayoutVars>
      </dgm:prSet>
      <dgm:spPr/>
      <dgm:t>
        <a:bodyPr/>
        <a:lstStyle/>
        <a:p>
          <a:endParaRPr lang="en-US"/>
        </a:p>
      </dgm:t>
    </dgm:pt>
    <dgm:pt modelId="{45E9A2DC-E49B-4895-BD05-7283547D9609}" type="pres">
      <dgm:prSet presAssocID="{63F5D79E-9295-44B7-B1EF-50B04227CAA3}" presName="node" presStyleLbl="node1" presStyleIdx="0" presStyleCnt="2" custScaleX="150879">
        <dgm:presLayoutVars>
          <dgm:bulletEnabled val="1"/>
        </dgm:presLayoutVars>
      </dgm:prSet>
      <dgm:spPr/>
      <dgm:t>
        <a:bodyPr/>
        <a:lstStyle/>
        <a:p>
          <a:endParaRPr lang="en-US"/>
        </a:p>
      </dgm:t>
    </dgm:pt>
    <dgm:pt modelId="{6AE3769B-0149-485E-A9E9-97895D6B1DAB}" type="pres">
      <dgm:prSet presAssocID="{DA76F0BE-9500-4CD6-8C64-03376BFBD81B}" presName="spacerL" presStyleCnt="0"/>
      <dgm:spPr/>
    </dgm:pt>
    <dgm:pt modelId="{4C0A5B35-1432-497C-96F9-8E25F8367D1A}" type="pres">
      <dgm:prSet presAssocID="{DA76F0BE-9500-4CD6-8C64-03376BFBD81B}" presName="sibTrans" presStyleLbl="sibTrans2D1" presStyleIdx="0" presStyleCnt="1" custLinFactNeighborY="-9075"/>
      <dgm:spPr/>
      <dgm:t>
        <a:bodyPr/>
        <a:lstStyle/>
        <a:p>
          <a:endParaRPr lang="en-US"/>
        </a:p>
      </dgm:t>
    </dgm:pt>
    <dgm:pt modelId="{B521C51D-6D1C-4C93-AA04-A6BF124C3972}" type="pres">
      <dgm:prSet presAssocID="{DA76F0BE-9500-4CD6-8C64-03376BFBD81B}" presName="spacerR" presStyleCnt="0"/>
      <dgm:spPr/>
    </dgm:pt>
    <dgm:pt modelId="{7C787E1F-58A5-4CBA-BB47-DCDBBBE75A48}" type="pres">
      <dgm:prSet presAssocID="{A8CDA41E-6234-41CF-9E25-211A06DB339C}" presName="node" presStyleLbl="node1" presStyleIdx="1" presStyleCnt="2" custLinFactNeighborX="-86424" custLinFactNeighborY="1754">
        <dgm:presLayoutVars>
          <dgm:bulletEnabled val="1"/>
        </dgm:presLayoutVars>
      </dgm:prSet>
      <dgm:spPr/>
      <dgm:t>
        <a:bodyPr/>
        <a:lstStyle/>
        <a:p>
          <a:endParaRPr lang="en-US"/>
        </a:p>
      </dgm:t>
    </dgm:pt>
  </dgm:ptLst>
  <dgm:cxnLst>
    <dgm:cxn modelId="{0A7C1849-7E4E-324A-AA7D-83DC40FAFF2B}" type="presOf" srcId="{63F5D79E-9295-44B7-B1EF-50B04227CAA3}" destId="{45E9A2DC-E49B-4895-BD05-7283547D9609}" srcOrd="0" destOrd="0" presId="urn:microsoft.com/office/officeart/2005/8/layout/equation1"/>
    <dgm:cxn modelId="{E9DEB7B6-3AAF-D34F-9E24-C1F868B1F721}" type="presOf" srcId="{DA76F0BE-9500-4CD6-8C64-03376BFBD81B}" destId="{4C0A5B35-1432-497C-96F9-8E25F8367D1A}" srcOrd="0" destOrd="0" presId="urn:microsoft.com/office/officeart/2005/8/layout/equation1"/>
    <dgm:cxn modelId="{574B40F5-E24F-4D2C-B371-9CF07AA0BD88}" srcId="{D5073199-76E3-43CC-A6BE-6415117FF152}" destId="{A8CDA41E-6234-41CF-9E25-211A06DB339C}" srcOrd="1" destOrd="0" parTransId="{CB2584CA-E57E-4BD8-977A-62A7E3E85F1C}" sibTransId="{86E6E552-B308-43E7-9F98-B7EA01C67607}"/>
    <dgm:cxn modelId="{1178680A-C74C-D744-8269-EFD5B189C86A}" type="presOf" srcId="{A8CDA41E-6234-41CF-9E25-211A06DB339C}" destId="{7C787E1F-58A5-4CBA-BB47-DCDBBBE75A48}" srcOrd="0" destOrd="0" presId="urn:microsoft.com/office/officeart/2005/8/layout/equation1"/>
    <dgm:cxn modelId="{FED69DC7-DFD9-024B-BC4A-9B13E912C7FB}" type="presOf" srcId="{D5073199-76E3-43CC-A6BE-6415117FF152}" destId="{038AE8A2-2716-47D7-ACCD-E2E15ACD0442}" srcOrd="0" destOrd="0" presId="urn:microsoft.com/office/officeart/2005/8/layout/equation1"/>
    <dgm:cxn modelId="{CB21B912-F8CB-4822-B60E-2214B036AF44}" srcId="{D5073199-76E3-43CC-A6BE-6415117FF152}" destId="{63F5D79E-9295-44B7-B1EF-50B04227CAA3}" srcOrd="0" destOrd="0" parTransId="{26F6AD0C-53F6-49A0-9C8B-2260F47AE86A}" sibTransId="{DA76F0BE-9500-4CD6-8C64-03376BFBD81B}"/>
    <dgm:cxn modelId="{69A82F35-E1F5-0E40-A87A-C848B26C894E}" type="presParOf" srcId="{038AE8A2-2716-47D7-ACCD-E2E15ACD0442}" destId="{45E9A2DC-E49B-4895-BD05-7283547D9609}" srcOrd="0" destOrd="0" presId="urn:microsoft.com/office/officeart/2005/8/layout/equation1"/>
    <dgm:cxn modelId="{8E846242-0C65-C84F-B312-1F1D26A574B0}" type="presParOf" srcId="{038AE8A2-2716-47D7-ACCD-E2E15ACD0442}" destId="{6AE3769B-0149-485E-A9E9-97895D6B1DAB}" srcOrd="1" destOrd="0" presId="urn:microsoft.com/office/officeart/2005/8/layout/equation1"/>
    <dgm:cxn modelId="{F2889584-E599-164C-BE28-9A28733B32DF}" type="presParOf" srcId="{038AE8A2-2716-47D7-ACCD-E2E15ACD0442}" destId="{4C0A5B35-1432-497C-96F9-8E25F8367D1A}" srcOrd="2" destOrd="0" presId="urn:microsoft.com/office/officeart/2005/8/layout/equation1"/>
    <dgm:cxn modelId="{E805AF98-1FDF-B745-88D2-B6C7CBAEAAEC}" type="presParOf" srcId="{038AE8A2-2716-47D7-ACCD-E2E15ACD0442}" destId="{B521C51D-6D1C-4C93-AA04-A6BF124C3972}" srcOrd="3" destOrd="0" presId="urn:microsoft.com/office/officeart/2005/8/layout/equation1"/>
    <dgm:cxn modelId="{4BE0FC2D-1AE0-A64E-A738-020F2A087BBF}" type="presParOf" srcId="{038AE8A2-2716-47D7-ACCD-E2E15ACD0442}" destId="{7C787E1F-58A5-4CBA-BB47-DCDBBBE75A48}" srcOrd="4" destOrd="0" presId="urn:microsoft.com/office/officeart/2005/8/layout/equati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5073199-76E3-43CC-A6BE-6415117FF152}" type="doc">
      <dgm:prSet loTypeId="urn:microsoft.com/office/officeart/2005/8/layout/equation1" loCatId="relationship" qsTypeId="urn:microsoft.com/office/officeart/2005/8/quickstyle/3d1" qsCatId="3D" csTypeId="urn:microsoft.com/office/officeart/2005/8/colors/accent2_2" csCatId="accent2" phldr="1"/>
      <dgm:spPr/>
      <dgm:t>
        <a:bodyPr/>
        <a:lstStyle/>
        <a:p>
          <a:endParaRPr lang="en-US"/>
        </a:p>
      </dgm:t>
    </dgm:pt>
    <dgm:pt modelId="{63F5D79E-9295-44B7-B1EF-50B04227CAA3}">
      <dgm:prSet phldrT="[Text]"/>
      <dgm:spPr>
        <a:xfrm>
          <a:off x="1969762" y="3"/>
          <a:ext cx="1310644" cy="868672"/>
        </a:xfrm>
        <a:prstGeom prst="ellipse">
          <a:avLst/>
        </a:prstGeom>
        <a:solidFill>
          <a:srgbClr val="775DA7"/>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b="1" dirty="0">
              <a:solidFill>
                <a:srgbClr val="FFFFFF"/>
              </a:solidFill>
              <a:latin typeface="Arial"/>
              <a:ea typeface=""/>
              <a:cs typeface=""/>
            </a:rPr>
            <a:t>Eligible Loans</a:t>
          </a:r>
        </a:p>
      </dgm:t>
    </dgm:pt>
    <dgm:pt modelId="{26F6AD0C-53F6-49A0-9C8B-2260F47AE86A}" type="parTrans" cxnId="{CB21B912-F8CB-4822-B60E-2214B036AF44}">
      <dgm:prSet/>
      <dgm:spPr/>
      <dgm:t>
        <a:bodyPr/>
        <a:lstStyle/>
        <a:p>
          <a:endParaRPr lang="en-US"/>
        </a:p>
      </dgm:t>
    </dgm:pt>
    <dgm:pt modelId="{DA76F0BE-9500-4CD6-8C64-03376BFBD81B}" type="sibTrans" cxnId="{CB21B912-F8CB-4822-B60E-2214B036AF44}">
      <dgm:prSet/>
      <dgm:spPr>
        <a:xfrm>
          <a:off x="1368725" y="182424"/>
          <a:ext cx="503830" cy="503830"/>
        </a:xfrm>
        <a:prstGeom prst="mathEqual">
          <a:avLst/>
        </a:prstGeom>
        <a:solidFill>
          <a:srgbClr val="775DA7"/>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dirty="0">
            <a:solidFill>
              <a:srgbClr val="FFFFFF"/>
            </a:solidFill>
            <a:latin typeface="Arial"/>
            <a:ea typeface=""/>
            <a:cs typeface=""/>
          </a:endParaRPr>
        </a:p>
      </dgm:t>
    </dgm:pt>
    <dgm:pt modelId="{114E9F17-F71D-4930-B947-5064E36C1A54}">
      <dgm:prSet phldrT="[Text]"/>
      <dgm:spPr>
        <a:xfrm>
          <a:off x="3898638" y="3"/>
          <a:ext cx="1310644" cy="868672"/>
        </a:xfrm>
        <a:prstGeom prst="ellipse">
          <a:avLst/>
        </a:prstGeom>
        <a:solidFill>
          <a:srgbClr val="775DA7"/>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b="1" dirty="0">
              <a:solidFill>
                <a:srgbClr val="FFFFFF"/>
              </a:solidFill>
              <a:latin typeface="Arial"/>
              <a:ea typeface=""/>
              <a:cs typeface=""/>
            </a:rPr>
            <a:t>Show</a:t>
          </a:r>
          <a:r>
            <a:rPr lang="en-US" dirty="0">
              <a:solidFill>
                <a:srgbClr val="FFFFFF"/>
              </a:solidFill>
              <a:latin typeface="Arial"/>
              <a:ea typeface=""/>
              <a:cs typeface=""/>
            </a:rPr>
            <a:t> </a:t>
          </a:r>
          <a:r>
            <a:rPr lang="en-US" b="1" dirty="0">
              <a:solidFill>
                <a:srgbClr val="FFFFFF"/>
              </a:solidFill>
              <a:latin typeface="Arial"/>
              <a:ea typeface=""/>
              <a:cs typeface=""/>
            </a:rPr>
            <a:t>Need</a:t>
          </a:r>
        </a:p>
      </dgm:t>
    </dgm:pt>
    <dgm:pt modelId="{C7A0C4CE-1029-4C61-BF54-9F9ABE748C11}" type="parTrans" cxnId="{59AF61CE-2D0E-417D-9AEB-19FD50BB88F3}">
      <dgm:prSet/>
      <dgm:spPr/>
      <dgm:t>
        <a:bodyPr/>
        <a:lstStyle/>
        <a:p>
          <a:endParaRPr lang="en-US"/>
        </a:p>
      </dgm:t>
    </dgm:pt>
    <dgm:pt modelId="{D04A708D-348D-4083-9DE7-751256441D41}" type="sibTrans" cxnId="{59AF61CE-2D0E-417D-9AEB-19FD50BB88F3}">
      <dgm:prSet custT="1"/>
      <dgm:spPr>
        <a:xfrm>
          <a:off x="3354752" y="182424"/>
          <a:ext cx="503830" cy="503830"/>
        </a:xfrm>
        <a:prstGeom prst="mathPlus">
          <a:avLst/>
        </a:prstGeom>
        <a:solidFill>
          <a:srgbClr val="775DA7"/>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800" dirty="0">
            <a:solidFill>
              <a:srgbClr val="FFFFFF"/>
            </a:solidFill>
            <a:latin typeface="Arial"/>
            <a:ea typeface=""/>
            <a:cs typeface=""/>
          </a:endParaRPr>
        </a:p>
      </dgm:t>
    </dgm:pt>
    <dgm:pt modelId="{A8CDA41E-6234-41CF-9E25-211A06DB339C}">
      <dgm:prSet phldrT="[Text]" custT="1"/>
      <dgm:spPr>
        <a:xfrm>
          <a:off x="429516" y="3"/>
          <a:ext cx="868672" cy="868672"/>
        </a:xfrm>
        <a:prstGeom prst="ellips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sz="2100" b="1" dirty="0">
            <a:solidFill>
              <a:srgbClr val="FFFFFF"/>
            </a:solidFill>
            <a:latin typeface="Arial"/>
            <a:ea typeface=""/>
            <a:cs typeface=""/>
          </a:endParaRPr>
        </a:p>
      </dgm:t>
    </dgm:pt>
    <dgm:pt modelId="{86E6E552-B308-43E7-9F98-B7EA01C67607}" type="sibTrans" cxnId="{574B40F5-E24F-4D2C-B371-9CF07AA0BD88}">
      <dgm:prSet/>
      <dgm:spPr/>
      <dgm:t>
        <a:bodyPr/>
        <a:lstStyle/>
        <a:p>
          <a:endParaRPr lang="en-US"/>
        </a:p>
      </dgm:t>
    </dgm:pt>
    <dgm:pt modelId="{CB2584CA-E57E-4BD8-977A-62A7E3E85F1C}" type="parTrans" cxnId="{574B40F5-E24F-4D2C-B371-9CF07AA0BD88}">
      <dgm:prSet/>
      <dgm:spPr/>
      <dgm:t>
        <a:bodyPr/>
        <a:lstStyle/>
        <a:p>
          <a:endParaRPr lang="en-US"/>
        </a:p>
      </dgm:t>
    </dgm:pt>
    <dgm:pt modelId="{038AE8A2-2716-47D7-ACCD-E2E15ACD0442}" type="pres">
      <dgm:prSet presAssocID="{D5073199-76E3-43CC-A6BE-6415117FF152}" presName="linearFlow" presStyleCnt="0">
        <dgm:presLayoutVars>
          <dgm:dir val="rev"/>
          <dgm:resizeHandles val="exact"/>
        </dgm:presLayoutVars>
      </dgm:prSet>
      <dgm:spPr/>
      <dgm:t>
        <a:bodyPr/>
        <a:lstStyle/>
        <a:p>
          <a:endParaRPr lang="en-US"/>
        </a:p>
      </dgm:t>
    </dgm:pt>
    <dgm:pt modelId="{476F6098-F6D7-483C-8929-D635104818B1}" type="pres">
      <dgm:prSet presAssocID="{114E9F17-F71D-4930-B947-5064E36C1A54}" presName="node" presStyleLbl="node1" presStyleIdx="0" presStyleCnt="3" custScaleX="150879">
        <dgm:presLayoutVars>
          <dgm:bulletEnabled val="1"/>
        </dgm:presLayoutVars>
      </dgm:prSet>
      <dgm:spPr/>
      <dgm:t>
        <a:bodyPr/>
        <a:lstStyle/>
        <a:p>
          <a:endParaRPr lang="en-US"/>
        </a:p>
      </dgm:t>
    </dgm:pt>
    <dgm:pt modelId="{7ED6CF4B-E9C9-4E09-BE52-2F1B95FAF3B7}" type="pres">
      <dgm:prSet presAssocID="{D04A708D-348D-4083-9DE7-751256441D41}" presName="spacerL" presStyleCnt="0"/>
      <dgm:spPr/>
    </dgm:pt>
    <dgm:pt modelId="{1D2679C2-3C09-476E-B269-0033220C0C1B}" type="pres">
      <dgm:prSet presAssocID="{D04A708D-348D-4083-9DE7-751256441D41}" presName="sibTrans" presStyleLbl="sibTrans2D1" presStyleIdx="0" presStyleCnt="2" custLinFactNeighborX="43212"/>
      <dgm:spPr/>
      <dgm:t>
        <a:bodyPr/>
        <a:lstStyle/>
        <a:p>
          <a:endParaRPr lang="en-US"/>
        </a:p>
      </dgm:t>
    </dgm:pt>
    <dgm:pt modelId="{1AAD9BF9-C347-4AE2-8619-3F266FAFF883}" type="pres">
      <dgm:prSet presAssocID="{D04A708D-348D-4083-9DE7-751256441D41}" presName="spacerR" presStyleCnt="0"/>
      <dgm:spPr/>
    </dgm:pt>
    <dgm:pt modelId="{45E9A2DC-E49B-4895-BD05-7283547D9609}" type="pres">
      <dgm:prSet presAssocID="{63F5D79E-9295-44B7-B1EF-50B04227CAA3}" presName="node" presStyleLbl="node1" presStyleIdx="1" presStyleCnt="3" custScaleX="150879" custLinFactNeighborX="37811">
        <dgm:presLayoutVars>
          <dgm:bulletEnabled val="1"/>
        </dgm:presLayoutVars>
      </dgm:prSet>
      <dgm:spPr/>
      <dgm:t>
        <a:bodyPr/>
        <a:lstStyle/>
        <a:p>
          <a:endParaRPr lang="en-US"/>
        </a:p>
      </dgm:t>
    </dgm:pt>
    <dgm:pt modelId="{6AE3769B-0149-485E-A9E9-97895D6B1DAB}" type="pres">
      <dgm:prSet presAssocID="{DA76F0BE-9500-4CD6-8C64-03376BFBD81B}" presName="spacerL" presStyleCnt="0"/>
      <dgm:spPr/>
    </dgm:pt>
    <dgm:pt modelId="{4C0A5B35-1432-497C-96F9-8E25F8367D1A}" type="pres">
      <dgm:prSet presAssocID="{DA76F0BE-9500-4CD6-8C64-03376BFBD81B}" presName="sibTrans" presStyleLbl="sibTrans2D1" presStyleIdx="1" presStyleCnt="2"/>
      <dgm:spPr/>
      <dgm:t>
        <a:bodyPr/>
        <a:lstStyle/>
        <a:p>
          <a:endParaRPr lang="en-US"/>
        </a:p>
      </dgm:t>
    </dgm:pt>
    <dgm:pt modelId="{B521C51D-6D1C-4C93-AA04-A6BF124C3972}" type="pres">
      <dgm:prSet presAssocID="{DA76F0BE-9500-4CD6-8C64-03376BFBD81B}" presName="spacerR" presStyleCnt="0"/>
      <dgm:spPr/>
    </dgm:pt>
    <dgm:pt modelId="{7C787E1F-58A5-4CBA-BB47-DCDBBBE75A48}" type="pres">
      <dgm:prSet presAssocID="{A8CDA41E-6234-41CF-9E25-211A06DB339C}" presName="node" presStyleLbl="node1" presStyleIdx="2" presStyleCnt="3">
        <dgm:presLayoutVars>
          <dgm:bulletEnabled val="1"/>
        </dgm:presLayoutVars>
      </dgm:prSet>
      <dgm:spPr/>
      <dgm:t>
        <a:bodyPr/>
        <a:lstStyle/>
        <a:p>
          <a:endParaRPr lang="en-US"/>
        </a:p>
      </dgm:t>
    </dgm:pt>
  </dgm:ptLst>
  <dgm:cxnLst>
    <dgm:cxn modelId="{59AF61CE-2D0E-417D-9AEB-19FD50BB88F3}" srcId="{D5073199-76E3-43CC-A6BE-6415117FF152}" destId="{114E9F17-F71D-4930-B947-5064E36C1A54}" srcOrd="0" destOrd="0" parTransId="{C7A0C4CE-1029-4C61-BF54-9F9ABE748C11}" sibTransId="{D04A708D-348D-4083-9DE7-751256441D41}"/>
    <dgm:cxn modelId="{EDD4B0C7-FC62-4340-978F-CE28910E91F4}" type="presOf" srcId="{A8CDA41E-6234-41CF-9E25-211A06DB339C}" destId="{7C787E1F-58A5-4CBA-BB47-DCDBBBE75A48}" srcOrd="0" destOrd="0" presId="urn:microsoft.com/office/officeart/2005/8/layout/equation1"/>
    <dgm:cxn modelId="{CB21B912-F8CB-4822-B60E-2214B036AF44}" srcId="{D5073199-76E3-43CC-A6BE-6415117FF152}" destId="{63F5D79E-9295-44B7-B1EF-50B04227CAA3}" srcOrd="1" destOrd="0" parTransId="{26F6AD0C-53F6-49A0-9C8B-2260F47AE86A}" sibTransId="{DA76F0BE-9500-4CD6-8C64-03376BFBD81B}"/>
    <dgm:cxn modelId="{32310103-FDB7-8F40-ABAE-D64AE9A757EA}" type="presOf" srcId="{DA76F0BE-9500-4CD6-8C64-03376BFBD81B}" destId="{4C0A5B35-1432-497C-96F9-8E25F8367D1A}" srcOrd="0" destOrd="0" presId="urn:microsoft.com/office/officeart/2005/8/layout/equation1"/>
    <dgm:cxn modelId="{46A3A175-D206-3747-9082-67098B1141F6}" type="presOf" srcId="{D5073199-76E3-43CC-A6BE-6415117FF152}" destId="{038AE8A2-2716-47D7-ACCD-E2E15ACD0442}" srcOrd="0" destOrd="0" presId="urn:microsoft.com/office/officeart/2005/8/layout/equation1"/>
    <dgm:cxn modelId="{574B40F5-E24F-4D2C-B371-9CF07AA0BD88}" srcId="{D5073199-76E3-43CC-A6BE-6415117FF152}" destId="{A8CDA41E-6234-41CF-9E25-211A06DB339C}" srcOrd="2" destOrd="0" parTransId="{CB2584CA-E57E-4BD8-977A-62A7E3E85F1C}" sibTransId="{86E6E552-B308-43E7-9F98-B7EA01C67607}"/>
    <dgm:cxn modelId="{F0E67204-1E4B-4042-85A5-E4435D3718AA}" type="presOf" srcId="{114E9F17-F71D-4930-B947-5064E36C1A54}" destId="{476F6098-F6D7-483C-8929-D635104818B1}" srcOrd="0" destOrd="0" presId="urn:microsoft.com/office/officeart/2005/8/layout/equation1"/>
    <dgm:cxn modelId="{FB5CF0A9-4DC5-FE46-B58A-19030165A13A}" type="presOf" srcId="{D04A708D-348D-4083-9DE7-751256441D41}" destId="{1D2679C2-3C09-476E-B269-0033220C0C1B}" srcOrd="0" destOrd="0" presId="urn:microsoft.com/office/officeart/2005/8/layout/equation1"/>
    <dgm:cxn modelId="{66199A4B-39D5-1548-BE37-15E0BBE767BE}" type="presOf" srcId="{63F5D79E-9295-44B7-B1EF-50B04227CAA3}" destId="{45E9A2DC-E49B-4895-BD05-7283547D9609}" srcOrd="0" destOrd="0" presId="urn:microsoft.com/office/officeart/2005/8/layout/equation1"/>
    <dgm:cxn modelId="{695C5088-9875-1140-8498-F34C8323C62A}" type="presParOf" srcId="{038AE8A2-2716-47D7-ACCD-E2E15ACD0442}" destId="{476F6098-F6D7-483C-8929-D635104818B1}" srcOrd="0" destOrd="0" presId="urn:microsoft.com/office/officeart/2005/8/layout/equation1"/>
    <dgm:cxn modelId="{E4FBBD3B-5AF2-C648-9640-72AAD2A13A25}" type="presParOf" srcId="{038AE8A2-2716-47D7-ACCD-E2E15ACD0442}" destId="{7ED6CF4B-E9C9-4E09-BE52-2F1B95FAF3B7}" srcOrd="1" destOrd="0" presId="urn:microsoft.com/office/officeart/2005/8/layout/equation1"/>
    <dgm:cxn modelId="{C1F7E0BB-9F75-9447-8036-3E7793C02F21}" type="presParOf" srcId="{038AE8A2-2716-47D7-ACCD-E2E15ACD0442}" destId="{1D2679C2-3C09-476E-B269-0033220C0C1B}" srcOrd="2" destOrd="0" presId="urn:microsoft.com/office/officeart/2005/8/layout/equation1"/>
    <dgm:cxn modelId="{A67E100A-5254-2B4B-89E8-D156F986A68A}" type="presParOf" srcId="{038AE8A2-2716-47D7-ACCD-E2E15ACD0442}" destId="{1AAD9BF9-C347-4AE2-8619-3F266FAFF883}" srcOrd="3" destOrd="0" presId="urn:microsoft.com/office/officeart/2005/8/layout/equation1"/>
    <dgm:cxn modelId="{9C4FC412-A475-C84D-AAAC-FE0A443FEF6B}" type="presParOf" srcId="{038AE8A2-2716-47D7-ACCD-E2E15ACD0442}" destId="{45E9A2DC-E49B-4895-BD05-7283547D9609}" srcOrd="4" destOrd="0" presId="urn:microsoft.com/office/officeart/2005/8/layout/equation1"/>
    <dgm:cxn modelId="{DD72A485-775E-8049-BDCC-4D956E7C9E65}" type="presParOf" srcId="{038AE8A2-2716-47D7-ACCD-E2E15ACD0442}" destId="{6AE3769B-0149-485E-A9E9-97895D6B1DAB}" srcOrd="5" destOrd="0" presId="urn:microsoft.com/office/officeart/2005/8/layout/equation1"/>
    <dgm:cxn modelId="{33F1C17E-7CDA-8A4C-AF88-8F4D0B56F9E3}" type="presParOf" srcId="{038AE8A2-2716-47D7-ACCD-E2E15ACD0442}" destId="{4C0A5B35-1432-497C-96F9-8E25F8367D1A}" srcOrd="6" destOrd="0" presId="urn:microsoft.com/office/officeart/2005/8/layout/equation1"/>
    <dgm:cxn modelId="{36BEB634-6C0A-1342-8FC9-CB08BD36C3B4}" type="presParOf" srcId="{038AE8A2-2716-47D7-ACCD-E2E15ACD0442}" destId="{B521C51D-6D1C-4C93-AA04-A6BF124C3972}" srcOrd="7" destOrd="0" presId="urn:microsoft.com/office/officeart/2005/8/layout/equation1"/>
    <dgm:cxn modelId="{95CE8659-2DF6-234C-BF01-65E64D3BD4E8}" type="presParOf" srcId="{038AE8A2-2716-47D7-ACCD-E2E15ACD0442}" destId="{7C787E1F-58A5-4CBA-BB47-DCDBBBE75A48}" srcOrd="8" destOrd="0" presId="urn:microsoft.com/office/officeart/2005/8/layout/equation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073199-76E3-43CC-A6BE-6415117FF152}" type="doc">
      <dgm:prSet loTypeId="urn:microsoft.com/office/officeart/2005/8/layout/equation1" loCatId="relationship" qsTypeId="urn:microsoft.com/office/officeart/2005/8/quickstyle/3d1" qsCatId="3D" csTypeId="urn:microsoft.com/office/officeart/2005/8/colors/accent3_2" csCatId="accent3" phldr="1"/>
      <dgm:spPr/>
    </dgm:pt>
    <dgm:pt modelId="{63F5D79E-9295-44B7-B1EF-50B04227CAA3}">
      <dgm:prSet phldrT="[Text]" custT="1"/>
      <dgm:spPr>
        <a:xfrm>
          <a:off x="3360518" y="305"/>
          <a:ext cx="1438662" cy="852828"/>
        </a:xfrm>
        <a:prstGeom prst="ellipse">
          <a:avLst/>
        </a:prstGeom>
        <a:solidFill>
          <a:srgbClr val="9A87BF"/>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3300" b="1" dirty="0">
              <a:solidFill>
                <a:srgbClr val="FFFFFF"/>
              </a:solidFill>
              <a:effectLst>
                <a:outerShdw blurRad="38100" dist="38100" dir="2700000" algn="tl">
                  <a:srgbClr val="000000">
                    <a:alpha val="43137"/>
                  </a:srgbClr>
                </a:outerShdw>
              </a:effectLst>
              <a:latin typeface="Arial"/>
              <a:ea typeface=""/>
              <a:cs typeface=""/>
            </a:rPr>
            <a:t>10%</a:t>
          </a:r>
        </a:p>
      </dgm:t>
    </dgm:pt>
    <dgm:pt modelId="{26F6AD0C-53F6-49A0-9C8B-2260F47AE86A}" type="parTrans" cxnId="{CB21B912-F8CB-4822-B60E-2214B036AF44}">
      <dgm:prSet/>
      <dgm:spPr/>
      <dgm:t>
        <a:bodyPr/>
        <a:lstStyle/>
        <a:p>
          <a:endParaRPr lang="en-US"/>
        </a:p>
      </dgm:t>
    </dgm:pt>
    <dgm:pt modelId="{DA76F0BE-9500-4CD6-8C64-03376BFBD81B}" type="sibTrans" cxnId="{CB21B912-F8CB-4822-B60E-2214B036AF44}">
      <dgm:prSet/>
      <dgm:spPr>
        <a:xfrm>
          <a:off x="2819810" y="213227"/>
          <a:ext cx="494640" cy="494640"/>
        </a:xfrm>
        <a:prstGeom prst="mathEqual">
          <a:avLst/>
        </a:prstGeom>
        <a:solidFill>
          <a:srgbClr val="9A87BF"/>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dirty="0">
            <a:solidFill>
              <a:srgbClr val="FFFFFF"/>
            </a:solidFill>
            <a:latin typeface="Arial"/>
            <a:ea typeface=""/>
            <a:cs typeface=""/>
          </a:endParaRPr>
        </a:p>
      </dgm:t>
    </dgm:pt>
    <dgm:pt modelId="{A8CDA41E-6234-41CF-9E25-211A06DB339C}">
      <dgm:prSet phldrT="[Text]"/>
      <dgm:spPr>
        <a:xfrm>
          <a:off x="1896517" y="305"/>
          <a:ext cx="852828" cy="852828"/>
        </a:xfrm>
        <a:prstGeom prst="ellips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b="1" dirty="0">
            <a:solidFill>
              <a:srgbClr val="FFFFFF"/>
            </a:solidFill>
            <a:latin typeface="Arial"/>
            <a:ea typeface=""/>
            <a:cs typeface=""/>
          </a:endParaRPr>
        </a:p>
      </dgm:t>
    </dgm:pt>
    <dgm:pt modelId="{CB2584CA-E57E-4BD8-977A-62A7E3E85F1C}" type="parTrans" cxnId="{574B40F5-E24F-4D2C-B371-9CF07AA0BD88}">
      <dgm:prSet/>
      <dgm:spPr/>
      <dgm:t>
        <a:bodyPr/>
        <a:lstStyle/>
        <a:p>
          <a:endParaRPr lang="en-US"/>
        </a:p>
      </dgm:t>
    </dgm:pt>
    <dgm:pt modelId="{86E6E552-B308-43E7-9F98-B7EA01C67607}" type="sibTrans" cxnId="{574B40F5-E24F-4D2C-B371-9CF07AA0BD88}">
      <dgm:prSet/>
      <dgm:spPr/>
      <dgm:t>
        <a:bodyPr/>
        <a:lstStyle/>
        <a:p>
          <a:endParaRPr lang="en-US"/>
        </a:p>
      </dgm:t>
    </dgm:pt>
    <dgm:pt modelId="{038AE8A2-2716-47D7-ACCD-E2E15ACD0442}" type="pres">
      <dgm:prSet presAssocID="{D5073199-76E3-43CC-A6BE-6415117FF152}" presName="linearFlow" presStyleCnt="0">
        <dgm:presLayoutVars>
          <dgm:dir val="rev"/>
          <dgm:resizeHandles val="exact"/>
        </dgm:presLayoutVars>
      </dgm:prSet>
      <dgm:spPr/>
    </dgm:pt>
    <dgm:pt modelId="{45E9A2DC-E49B-4895-BD05-7283547D9609}" type="pres">
      <dgm:prSet presAssocID="{63F5D79E-9295-44B7-B1EF-50B04227CAA3}" presName="node" presStyleLbl="node1" presStyleIdx="0" presStyleCnt="2" custScaleX="162665" custScaleY="100072" custLinFactNeighborX="-31722">
        <dgm:presLayoutVars>
          <dgm:bulletEnabled val="1"/>
        </dgm:presLayoutVars>
      </dgm:prSet>
      <dgm:spPr/>
      <dgm:t>
        <a:bodyPr/>
        <a:lstStyle/>
        <a:p>
          <a:endParaRPr lang="en-US"/>
        </a:p>
      </dgm:t>
    </dgm:pt>
    <dgm:pt modelId="{6AE3769B-0149-485E-A9E9-97895D6B1DAB}" type="pres">
      <dgm:prSet presAssocID="{DA76F0BE-9500-4CD6-8C64-03376BFBD81B}" presName="spacerL" presStyleCnt="0"/>
      <dgm:spPr/>
    </dgm:pt>
    <dgm:pt modelId="{4C0A5B35-1432-497C-96F9-8E25F8367D1A}" type="pres">
      <dgm:prSet presAssocID="{DA76F0BE-9500-4CD6-8C64-03376BFBD81B}" presName="sibTrans" presStyleLbl="sibTrans2D1" presStyleIdx="0" presStyleCnt="1" custLinFactNeighborX="-68986" custLinFactNeighborY="6839"/>
      <dgm:spPr/>
      <dgm:t>
        <a:bodyPr/>
        <a:lstStyle/>
        <a:p>
          <a:endParaRPr lang="en-US"/>
        </a:p>
      </dgm:t>
    </dgm:pt>
    <dgm:pt modelId="{B521C51D-6D1C-4C93-AA04-A6BF124C3972}" type="pres">
      <dgm:prSet presAssocID="{DA76F0BE-9500-4CD6-8C64-03376BFBD81B}" presName="spacerR" presStyleCnt="0"/>
      <dgm:spPr/>
    </dgm:pt>
    <dgm:pt modelId="{7C787E1F-58A5-4CBA-BB47-DCDBBBE75A48}" type="pres">
      <dgm:prSet presAssocID="{A8CDA41E-6234-41CF-9E25-211A06DB339C}" presName="node" presStyleLbl="node1" presStyleIdx="1" presStyleCnt="2">
        <dgm:presLayoutVars>
          <dgm:bulletEnabled val="1"/>
        </dgm:presLayoutVars>
      </dgm:prSet>
      <dgm:spPr/>
      <dgm:t>
        <a:bodyPr/>
        <a:lstStyle/>
        <a:p>
          <a:endParaRPr lang="en-US"/>
        </a:p>
      </dgm:t>
    </dgm:pt>
  </dgm:ptLst>
  <dgm:cxnLst>
    <dgm:cxn modelId="{3AE0BC18-0178-EE49-B594-DFB6B1B59338}" type="presOf" srcId="{A8CDA41E-6234-41CF-9E25-211A06DB339C}" destId="{7C787E1F-58A5-4CBA-BB47-DCDBBBE75A48}" srcOrd="0" destOrd="0" presId="urn:microsoft.com/office/officeart/2005/8/layout/equation1"/>
    <dgm:cxn modelId="{574B40F5-E24F-4D2C-B371-9CF07AA0BD88}" srcId="{D5073199-76E3-43CC-A6BE-6415117FF152}" destId="{A8CDA41E-6234-41CF-9E25-211A06DB339C}" srcOrd="1" destOrd="0" parTransId="{CB2584CA-E57E-4BD8-977A-62A7E3E85F1C}" sibTransId="{86E6E552-B308-43E7-9F98-B7EA01C67607}"/>
    <dgm:cxn modelId="{797A966E-377D-6E4D-86EF-75584B321598}" type="presOf" srcId="{63F5D79E-9295-44B7-B1EF-50B04227CAA3}" destId="{45E9A2DC-E49B-4895-BD05-7283547D9609}" srcOrd="0" destOrd="0" presId="urn:microsoft.com/office/officeart/2005/8/layout/equation1"/>
    <dgm:cxn modelId="{CB21B912-F8CB-4822-B60E-2214B036AF44}" srcId="{D5073199-76E3-43CC-A6BE-6415117FF152}" destId="{63F5D79E-9295-44B7-B1EF-50B04227CAA3}" srcOrd="0" destOrd="0" parTransId="{26F6AD0C-53F6-49A0-9C8B-2260F47AE86A}" sibTransId="{DA76F0BE-9500-4CD6-8C64-03376BFBD81B}"/>
    <dgm:cxn modelId="{9B9734D7-D388-9149-BB14-813413C0874A}" type="presOf" srcId="{DA76F0BE-9500-4CD6-8C64-03376BFBD81B}" destId="{4C0A5B35-1432-497C-96F9-8E25F8367D1A}" srcOrd="0" destOrd="0" presId="urn:microsoft.com/office/officeart/2005/8/layout/equation1"/>
    <dgm:cxn modelId="{A8E41313-2B66-304A-802D-9398BEA9D65D}" type="presOf" srcId="{D5073199-76E3-43CC-A6BE-6415117FF152}" destId="{038AE8A2-2716-47D7-ACCD-E2E15ACD0442}" srcOrd="0" destOrd="0" presId="urn:microsoft.com/office/officeart/2005/8/layout/equation1"/>
    <dgm:cxn modelId="{5DA855C3-7C2F-9440-BEDA-58E9FA4E4A86}" type="presParOf" srcId="{038AE8A2-2716-47D7-ACCD-E2E15ACD0442}" destId="{45E9A2DC-E49B-4895-BD05-7283547D9609}" srcOrd="0" destOrd="0" presId="urn:microsoft.com/office/officeart/2005/8/layout/equation1"/>
    <dgm:cxn modelId="{F8FBB361-5D3E-D149-9CEA-1438E942F635}" type="presParOf" srcId="{038AE8A2-2716-47D7-ACCD-E2E15ACD0442}" destId="{6AE3769B-0149-485E-A9E9-97895D6B1DAB}" srcOrd="1" destOrd="0" presId="urn:microsoft.com/office/officeart/2005/8/layout/equation1"/>
    <dgm:cxn modelId="{103342F9-C134-A540-83A6-79FD63F2E415}" type="presParOf" srcId="{038AE8A2-2716-47D7-ACCD-E2E15ACD0442}" destId="{4C0A5B35-1432-497C-96F9-8E25F8367D1A}" srcOrd="2" destOrd="0" presId="urn:microsoft.com/office/officeart/2005/8/layout/equation1"/>
    <dgm:cxn modelId="{F86727C9-EC45-CF4F-AE25-ED6E4459E675}" type="presParOf" srcId="{038AE8A2-2716-47D7-ACCD-E2E15ACD0442}" destId="{B521C51D-6D1C-4C93-AA04-A6BF124C3972}" srcOrd="3" destOrd="0" presId="urn:microsoft.com/office/officeart/2005/8/layout/equation1"/>
    <dgm:cxn modelId="{6668600B-3112-4145-87EA-5658C9AD8037}" type="presParOf" srcId="{038AE8A2-2716-47D7-ACCD-E2E15ACD0442}" destId="{7C787E1F-58A5-4CBA-BB47-DCDBBBE75A48}" srcOrd="4" destOrd="0" presId="urn:microsoft.com/office/officeart/2005/8/layout/equation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5073199-76E3-43CC-A6BE-6415117FF152}" type="doc">
      <dgm:prSet loTypeId="urn:microsoft.com/office/officeart/2005/8/layout/equation1" loCatId="relationship" qsTypeId="urn:microsoft.com/office/officeart/2005/8/quickstyle/3d1" qsCatId="3D" csTypeId="urn:microsoft.com/office/officeart/2005/8/colors/accent2_2" csCatId="accent2" phldr="1"/>
      <dgm:spPr/>
      <dgm:t>
        <a:bodyPr/>
        <a:lstStyle/>
        <a:p>
          <a:endParaRPr lang="en-US"/>
        </a:p>
      </dgm:t>
    </dgm:pt>
    <dgm:pt modelId="{63F5D79E-9295-44B7-B1EF-50B04227CAA3}">
      <dgm:prSet phldrT="[Text]"/>
      <dgm:spPr>
        <a:xfrm>
          <a:off x="2920865" y="3"/>
          <a:ext cx="1310644" cy="868672"/>
        </a:xfrm>
        <a:prstGeom prst="ellipse">
          <a:avLst/>
        </a:prstGeom>
        <a:solidFill>
          <a:srgbClr val="775DA7"/>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b="1" dirty="0">
              <a:solidFill>
                <a:srgbClr val="FFFFFF"/>
              </a:solidFill>
              <a:latin typeface="Arial"/>
              <a:ea typeface=""/>
              <a:cs typeface=""/>
            </a:rPr>
            <a:t>15%</a:t>
          </a:r>
        </a:p>
      </dgm:t>
    </dgm:pt>
    <dgm:pt modelId="{26F6AD0C-53F6-49A0-9C8B-2260F47AE86A}" type="parTrans" cxnId="{CB21B912-F8CB-4822-B60E-2214B036AF44}">
      <dgm:prSet/>
      <dgm:spPr/>
      <dgm:t>
        <a:bodyPr/>
        <a:lstStyle/>
        <a:p>
          <a:endParaRPr lang="en-US"/>
        </a:p>
      </dgm:t>
    </dgm:pt>
    <dgm:pt modelId="{DA76F0BE-9500-4CD6-8C64-03376BFBD81B}" type="sibTrans" cxnId="{CB21B912-F8CB-4822-B60E-2214B036AF44}">
      <dgm:prSet/>
      <dgm:spPr>
        <a:xfrm>
          <a:off x="2346499" y="182424"/>
          <a:ext cx="503830" cy="503830"/>
        </a:xfrm>
        <a:prstGeom prst="mathEqual">
          <a:avLst/>
        </a:prstGeom>
        <a:solidFill>
          <a:srgbClr val="775DA7"/>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dirty="0">
            <a:solidFill>
              <a:srgbClr val="FFFFFF"/>
            </a:solidFill>
            <a:latin typeface="Arial"/>
            <a:ea typeface=""/>
            <a:cs typeface=""/>
          </a:endParaRPr>
        </a:p>
      </dgm:t>
    </dgm:pt>
    <dgm:pt modelId="{A8CDA41E-6234-41CF-9E25-211A06DB339C}">
      <dgm:prSet phldrT="[Text]" custT="1"/>
      <dgm:spPr>
        <a:xfrm>
          <a:off x="1407290" y="3"/>
          <a:ext cx="868672" cy="868672"/>
        </a:xfrm>
        <a:prstGeom prst="ellips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sz="2100" b="1" dirty="0">
            <a:solidFill>
              <a:srgbClr val="FFFFFF"/>
            </a:solidFill>
            <a:latin typeface="Arial"/>
            <a:ea typeface=""/>
            <a:cs typeface=""/>
          </a:endParaRPr>
        </a:p>
      </dgm:t>
    </dgm:pt>
    <dgm:pt modelId="{86E6E552-B308-43E7-9F98-B7EA01C67607}" type="sibTrans" cxnId="{574B40F5-E24F-4D2C-B371-9CF07AA0BD88}">
      <dgm:prSet/>
      <dgm:spPr/>
      <dgm:t>
        <a:bodyPr/>
        <a:lstStyle/>
        <a:p>
          <a:endParaRPr lang="en-US"/>
        </a:p>
      </dgm:t>
    </dgm:pt>
    <dgm:pt modelId="{CB2584CA-E57E-4BD8-977A-62A7E3E85F1C}" type="parTrans" cxnId="{574B40F5-E24F-4D2C-B371-9CF07AA0BD88}">
      <dgm:prSet/>
      <dgm:spPr/>
      <dgm:t>
        <a:bodyPr/>
        <a:lstStyle/>
        <a:p>
          <a:endParaRPr lang="en-US"/>
        </a:p>
      </dgm:t>
    </dgm:pt>
    <dgm:pt modelId="{038AE8A2-2716-47D7-ACCD-E2E15ACD0442}" type="pres">
      <dgm:prSet presAssocID="{D5073199-76E3-43CC-A6BE-6415117FF152}" presName="linearFlow" presStyleCnt="0">
        <dgm:presLayoutVars>
          <dgm:dir val="rev"/>
          <dgm:resizeHandles val="exact"/>
        </dgm:presLayoutVars>
      </dgm:prSet>
      <dgm:spPr/>
      <dgm:t>
        <a:bodyPr/>
        <a:lstStyle/>
        <a:p>
          <a:endParaRPr lang="en-US"/>
        </a:p>
      </dgm:t>
    </dgm:pt>
    <dgm:pt modelId="{45E9A2DC-E49B-4895-BD05-7283547D9609}" type="pres">
      <dgm:prSet presAssocID="{63F5D79E-9295-44B7-B1EF-50B04227CAA3}" presName="node" presStyleLbl="node1" presStyleIdx="0" presStyleCnt="2" custScaleX="150879">
        <dgm:presLayoutVars>
          <dgm:bulletEnabled val="1"/>
        </dgm:presLayoutVars>
      </dgm:prSet>
      <dgm:spPr/>
      <dgm:t>
        <a:bodyPr/>
        <a:lstStyle/>
        <a:p>
          <a:endParaRPr lang="en-US"/>
        </a:p>
      </dgm:t>
    </dgm:pt>
    <dgm:pt modelId="{6AE3769B-0149-485E-A9E9-97895D6B1DAB}" type="pres">
      <dgm:prSet presAssocID="{DA76F0BE-9500-4CD6-8C64-03376BFBD81B}" presName="spacerL" presStyleCnt="0"/>
      <dgm:spPr/>
    </dgm:pt>
    <dgm:pt modelId="{4C0A5B35-1432-497C-96F9-8E25F8367D1A}" type="pres">
      <dgm:prSet presAssocID="{DA76F0BE-9500-4CD6-8C64-03376BFBD81B}" presName="sibTrans" presStyleLbl="sibTrans2D1" presStyleIdx="0" presStyleCnt="1" custLinFactNeighborX="-23150"/>
      <dgm:spPr/>
      <dgm:t>
        <a:bodyPr/>
        <a:lstStyle/>
        <a:p>
          <a:endParaRPr lang="en-US"/>
        </a:p>
      </dgm:t>
    </dgm:pt>
    <dgm:pt modelId="{B521C51D-6D1C-4C93-AA04-A6BF124C3972}" type="pres">
      <dgm:prSet presAssocID="{DA76F0BE-9500-4CD6-8C64-03376BFBD81B}" presName="spacerR" presStyleCnt="0"/>
      <dgm:spPr/>
    </dgm:pt>
    <dgm:pt modelId="{7C787E1F-58A5-4CBA-BB47-DCDBBBE75A48}" type="pres">
      <dgm:prSet presAssocID="{A8CDA41E-6234-41CF-9E25-211A06DB339C}" presName="node" presStyleLbl="node1" presStyleIdx="1" presStyleCnt="2">
        <dgm:presLayoutVars>
          <dgm:bulletEnabled val="1"/>
        </dgm:presLayoutVars>
      </dgm:prSet>
      <dgm:spPr/>
      <dgm:t>
        <a:bodyPr/>
        <a:lstStyle/>
        <a:p>
          <a:endParaRPr lang="en-US"/>
        </a:p>
      </dgm:t>
    </dgm:pt>
  </dgm:ptLst>
  <dgm:cxnLst>
    <dgm:cxn modelId="{CDB783AC-2CAD-B743-A7E6-B6FA4441A391}" type="presOf" srcId="{A8CDA41E-6234-41CF-9E25-211A06DB339C}" destId="{7C787E1F-58A5-4CBA-BB47-DCDBBBE75A48}" srcOrd="0" destOrd="0" presId="urn:microsoft.com/office/officeart/2005/8/layout/equation1"/>
    <dgm:cxn modelId="{CD5F3606-29F4-6044-95D4-4E318F56FF9D}" type="presOf" srcId="{63F5D79E-9295-44B7-B1EF-50B04227CAA3}" destId="{45E9A2DC-E49B-4895-BD05-7283547D9609}" srcOrd="0" destOrd="0" presId="urn:microsoft.com/office/officeart/2005/8/layout/equation1"/>
    <dgm:cxn modelId="{574B40F5-E24F-4D2C-B371-9CF07AA0BD88}" srcId="{D5073199-76E3-43CC-A6BE-6415117FF152}" destId="{A8CDA41E-6234-41CF-9E25-211A06DB339C}" srcOrd="1" destOrd="0" parTransId="{CB2584CA-E57E-4BD8-977A-62A7E3E85F1C}" sibTransId="{86E6E552-B308-43E7-9F98-B7EA01C67607}"/>
    <dgm:cxn modelId="{10E9A106-3381-814D-9A9E-2705EF8D7D48}" type="presOf" srcId="{DA76F0BE-9500-4CD6-8C64-03376BFBD81B}" destId="{4C0A5B35-1432-497C-96F9-8E25F8367D1A}" srcOrd="0" destOrd="0" presId="urn:microsoft.com/office/officeart/2005/8/layout/equation1"/>
    <dgm:cxn modelId="{CB21B912-F8CB-4822-B60E-2214B036AF44}" srcId="{D5073199-76E3-43CC-A6BE-6415117FF152}" destId="{63F5D79E-9295-44B7-B1EF-50B04227CAA3}" srcOrd="0" destOrd="0" parTransId="{26F6AD0C-53F6-49A0-9C8B-2260F47AE86A}" sibTransId="{DA76F0BE-9500-4CD6-8C64-03376BFBD81B}"/>
    <dgm:cxn modelId="{F5714A6B-875A-CF42-931F-1613AB66AB42}" type="presOf" srcId="{D5073199-76E3-43CC-A6BE-6415117FF152}" destId="{038AE8A2-2716-47D7-ACCD-E2E15ACD0442}" srcOrd="0" destOrd="0" presId="urn:microsoft.com/office/officeart/2005/8/layout/equation1"/>
    <dgm:cxn modelId="{76714434-DD92-0A4B-8410-EDD1FF70A035}" type="presParOf" srcId="{038AE8A2-2716-47D7-ACCD-E2E15ACD0442}" destId="{45E9A2DC-E49B-4895-BD05-7283547D9609}" srcOrd="0" destOrd="0" presId="urn:microsoft.com/office/officeart/2005/8/layout/equation1"/>
    <dgm:cxn modelId="{50E030C9-475B-7542-85B4-DE909E4F7BE6}" type="presParOf" srcId="{038AE8A2-2716-47D7-ACCD-E2E15ACD0442}" destId="{6AE3769B-0149-485E-A9E9-97895D6B1DAB}" srcOrd="1" destOrd="0" presId="urn:microsoft.com/office/officeart/2005/8/layout/equation1"/>
    <dgm:cxn modelId="{47DF0AF0-29B1-2F42-AFC7-A1B8C12B370B}" type="presParOf" srcId="{038AE8A2-2716-47D7-ACCD-E2E15ACD0442}" destId="{4C0A5B35-1432-497C-96F9-8E25F8367D1A}" srcOrd="2" destOrd="0" presId="urn:microsoft.com/office/officeart/2005/8/layout/equation1"/>
    <dgm:cxn modelId="{3060F225-7C65-3142-97EE-27E52E278E3E}" type="presParOf" srcId="{038AE8A2-2716-47D7-ACCD-E2E15ACD0442}" destId="{B521C51D-6D1C-4C93-AA04-A6BF124C3972}" srcOrd="3" destOrd="0" presId="urn:microsoft.com/office/officeart/2005/8/layout/equation1"/>
    <dgm:cxn modelId="{3DFB0B06-4EBE-694D-A13B-6A26FFA2002A}" type="presParOf" srcId="{038AE8A2-2716-47D7-ACCD-E2E15ACD0442}" destId="{7C787E1F-58A5-4CBA-BB47-DCDBBBE75A48}" srcOrd="4" destOrd="0" presId="urn:microsoft.com/office/officeart/2005/8/layout/equation1"/>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5073199-76E3-43CC-A6BE-6415117FF152}" type="doc">
      <dgm:prSet loTypeId="urn:microsoft.com/office/officeart/2005/8/layout/equation1" loCatId="relationship" qsTypeId="urn:microsoft.com/office/officeart/2005/8/quickstyle/3d1" qsCatId="3D" csTypeId="urn:microsoft.com/office/officeart/2005/8/colors/accent2_2" csCatId="accent2" phldr="1"/>
      <dgm:spPr/>
      <dgm:t>
        <a:bodyPr/>
        <a:lstStyle/>
        <a:p>
          <a:endParaRPr lang="en-US"/>
        </a:p>
      </dgm:t>
    </dgm:pt>
    <dgm:pt modelId="{63F5D79E-9295-44B7-B1EF-50B04227CAA3}">
      <dgm:prSet phldrT="[Text]"/>
      <dgm:spPr>
        <a:xfrm>
          <a:off x="2920865" y="3"/>
          <a:ext cx="1310644" cy="868672"/>
        </a:xfrm>
        <a:prstGeom prst="ellipse">
          <a:avLst/>
        </a:prstGeom>
        <a:solidFill>
          <a:srgbClr val="64439A"/>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b="1" dirty="0">
              <a:solidFill>
                <a:srgbClr val="FFFFFF"/>
              </a:solidFill>
              <a:latin typeface="Arial"/>
              <a:ea typeface=""/>
              <a:cs typeface=""/>
            </a:rPr>
            <a:t>No Max</a:t>
          </a:r>
        </a:p>
      </dgm:t>
    </dgm:pt>
    <dgm:pt modelId="{26F6AD0C-53F6-49A0-9C8B-2260F47AE86A}" type="parTrans" cxnId="{CB21B912-F8CB-4822-B60E-2214B036AF44}">
      <dgm:prSet/>
      <dgm:spPr/>
      <dgm:t>
        <a:bodyPr/>
        <a:lstStyle/>
        <a:p>
          <a:endParaRPr lang="en-US"/>
        </a:p>
      </dgm:t>
    </dgm:pt>
    <dgm:pt modelId="{DA76F0BE-9500-4CD6-8C64-03376BFBD81B}" type="sibTrans" cxnId="{CB21B912-F8CB-4822-B60E-2214B036AF44}">
      <dgm:prSet/>
      <dgm:spPr>
        <a:xfrm>
          <a:off x="2346499" y="182424"/>
          <a:ext cx="503830" cy="503830"/>
        </a:xfrm>
        <a:prstGeom prst="mathEqual">
          <a:avLst/>
        </a:prstGeom>
        <a:solidFill>
          <a:srgbClr val="64439A"/>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dirty="0">
            <a:solidFill>
              <a:srgbClr val="FFFFFF"/>
            </a:solidFill>
            <a:latin typeface="Arial"/>
            <a:ea typeface=""/>
            <a:cs typeface=""/>
          </a:endParaRPr>
        </a:p>
      </dgm:t>
    </dgm:pt>
    <dgm:pt modelId="{A8CDA41E-6234-41CF-9E25-211A06DB339C}">
      <dgm:prSet phldrT="[Text]" custT="1"/>
      <dgm:spPr>
        <a:xfrm>
          <a:off x="1407290" y="3"/>
          <a:ext cx="868672" cy="868672"/>
        </a:xfrm>
        <a:prstGeom prst="ellips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sz="2100" b="1" dirty="0">
            <a:solidFill>
              <a:srgbClr val="FFFFFF"/>
            </a:solidFill>
            <a:latin typeface="Arial"/>
            <a:ea typeface=""/>
            <a:cs typeface=""/>
          </a:endParaRPr>
        </a:p>
      </dgm:t>
    </dgm:pt>
    <dgm:pt modelId="{86E6E552-B308-43E7-9F98-B7EA01C67607}" type="sibTrans" cxnId="{574B40F5-E24F-4D2C-B371-9CF07AA0BD88}">
      <dgm:prSet/>
      <dgm:spPr/>
      <dgm:t>
        <a:bodyPr/>
        <a:lstStyle/>
        <a:p>
          <a:endParaRPr lang="en-US"/>
        </a:p>
      </dgm:t>
    </dgm:pt>
    <dgm:pt modelId="{CB2584CA-E57E-4BD8-977A-62A7E3E85F1C}" type="parTrans" cxnId="{574B40F5-E24F-4D2C-B371-9CF07AA0BD88}">
      <dgm:prSet/>
      <dgm:spPr/>
      <dgm:t>
        <a:bodyPr/>
        <a:lstStyle/>
        <a:p>
          <a:endParaRPr lang="en-US"/>
        </a:p>
      </dgm:t>
    </dgm:pt>
    <dgm:pt modelId="{038AE8A2-2716-47D7-ACCD-E2E15ACD0442}" type="pres">
      <dgm:prSet presAssocID="{D5073199-76E3-43CC-A6BE-6415117FF152}" presName="linearFlow" presStyleCnt="0">
        <dgm:presLayoutVars>
          <dgm:dir val="rev"/>
          <dgm:resizeHandles val="exact"/>
        </dgm:presLayoutVars>
      </dgm:prSet>
      <dgm:spPr/>
      <dgm:t>
        <a:bodyPr/>
        <a:lstStyle/>
        <a:p>
          <a:endParaRPr lang="en-US"/>
        </a:p>
      </dgm:t>
    </dgm:pt>
    <dgm:pt modelId="{45E9A2DC-E49B-4895-BD05-7283547D9609}" type="pres">
      <dgm:prSet presAssocID="{63F5D79E-9295-44B7-B1EF-50B04227CAA3}" presName="node" presStyleLbl="node1" presStyleIdx="0" presStyleCnt="2" custScaleX="150879" custLinFactNeighborX="-46298" custLinFactNeighborY="1">
        <dgm:presLayoutVars>
          <dgm:bulletEnabled val="1"/>
        </dgm:presLayoutVars>
      </dgm:prSet>
      <dgm:spPr/>
      <dgm:t>
        <a:bodyPr/>
        <a:lstStyle/>
        <a:p>
          <a:endParaRPr lang="en-US"/>
        </a:p>
      </dgm:t>
    </dgm:pt>
    <dgm:pt modelId="{6AE3769B-0149-485E-A9E9-97895D6B1DAB}" type="pres">
      <dgm:prSet presAssocID="{DA76F0BE-9500-4CD6-8C64-03376BFBD81B}" presName="spacerL" presStyleCnt="0"/>
      <dgm:spPr/>
    </dgm:pt>
    <dgm:pt modelId="{4C0A5B35-1432-497C-96F9-8E25F8367D1A}" type="pres">
      <dgm:prSet presAssocID="{DA76F0BE-9500-4CD6-8C64-03376BFBD81B}" presName="sibTrans" presStyleLbl="sibTrans2D1" presStyleIdx="0" presStyleCnt="1"/>
      <dgm:spPr/>
      <dgm:t>
        <a:bodyPr/>
        <a:lstStyle/>
        <a:p>
          <a:endParaRPr lang="en-US"/>
        </a:p>
      </dgm:t>
    </dgm:pt>
    <dgm:pt modelId="{B521C51D-6D1C-4C93-AA04-A6BF124C3972}" type="pres">
      <dgm:prSet presAssocID="{DA76F0BE-9500-4CD6-8C64-03376BFBD81B}" presName="spacerR" presStyleCnt="0"/>
      <dgm:spPr/>
    </dgm:pt>
    <dgm:pt modelId="{7C787E1F-58A5-4CBA-BB47-DCDBBBE75A48}" type="pres">
      <dgm:prSet presAssocID="{A8CDA41E-6234-41CF-9E25-211A06DB339C}" presName="node" presStyleLbl="node1" presStyleIdx="1" presStyleCnt="2">
        <dgm:presLayoutVars>
          <dgm:bulletEnabled val="1"/>
        </dgm:presLayoutVars>
      </dgm:prSet>
      <dgm:spPr/>
      <dgm:t>
        <a:bodyPr/>
        <a:lstStyle/>
        <a:p>
          <a:endParaRPr lang="en-US"/>
        </a:p>
      </dgm:t>
    </dgm:pt>
  </dgm:ptLst>
  <dgm:cxnLst>
    <dgm:cxn modelId="{574B40F5-E24F-4D2C-B371-9CF07AA0BD88}" srcId="{D5073199-76E3-43CC-A6BE-6415117FF152}" destId="{A8CDA41E-6234-41CF-9E25-211A06DB339C}" srcOrd="1" destOrd="0" parTransId="{CB2584CA-E57E-4BD8-977A-62A7E3E85F1C}" sibTransId="{86E6E552-B308-43E7-9F98-B7EA01C67607}"/>
    <dgm:cxn modelId="{8214C86A-F88C-4F4B-B474-77141AAF067C}" type="presOf" srcId="{A8CDA41E-6234-41CF-9E25-211A06DB339C}" destId="{7C787E1F-58A5-4CBA-BB47-DCDBBBE75A48}" srcOrd="0" destOrd="0" presId="urn:microsoft.com/office/officeart/2005/8/layout/equation1"/>
    <dgm:cxn modelId="{CB21B912-F8CB-4822-B60E-2214B036AF44}" srcId="{D5073199-76E3-43CC-A6BE-6415117FF152}" destId="{63F5D79E-9295-44B7-B1EF-50B04227CAA3}" srcOrd="0" destOrd="0" parTransId="{26F6AD0C-53F6-49A0-9C8B-2260F47AE86A}" sibTransId="{DA76F0BE-9500-4CD6-8C64-03376BFBD81B}"/>
    <dgm:cxn modelId="{9F1F554F-ABA2-8747-A259-4556833639D8}" type="presOf" srcId="{D5073199-76E3-43CC-A6BE-6415117FF152}" destId="{038AE8A2-2716-47D7-ACCD-E2E15ACD0442}" srcOrd="0" destOrd="0" presId="urn:microsoft.com/office/officeart/2005/8/layout/equation1"/>
    <dgm:cxn modelId="{B2805144-4613-BB43-ACCE-0699AD60398C}" type="presOf" srcId="{DA76F0BE-9500-4CD6-8C64-03376BFBD81B}" destId="{4C0A5B35-1432-497C-96F9-8E25F8367D1A}" srcOrd="0" destOrd="0" presId="urn:microsoft.com/office/officeart/2005/8/layout/equation1"/>
    <dgm:cxn modelId="{95BCB953-ABF4-7740-908E-53610CF01A0A}" type="presOf" srcId="{63F5D79E-9295-44B7-B1EF-50B04227CAA3}" destId="{45E9A2DC-E49B-4895-BD05-7283547D9609}" srcOrd="0" destOrd="0" presId="urn:microsoft.com/office/officeart/2005/8/layout/equation1"/>
    <dgm:cxn modelId="{CCDBA471-D0CB-5545-92BF-312BEA7B688A}" type="presParOf" srcId="{038AE8A2-2716-47D7-ACCD-E2E15ACD0442}" destId="{45E9A2DC-E49B-4895-BD05-7283547D9609}" srcOrd="0" destOrd="0" presId="urn:microsoft.com/office/officeart/2005/8/layout/equation1"/>
    <dgm:cxn modelId="{FDAF4C4B-1E8B-974B-AC14-4F51FEBE4241}" type="presParOf" srcId="{038AE8A2-2716-47D7-ACCD-E2E15ACD0442}" destId="{6AE3769B-0149-485E-A9E9-97895D6B1DAB}" srcOrd="1" destOrd="0" presId="urn:microsoft.com/office/officeart/2005/8/layout/equation1"/>
    <dgm:cxn modelId="{EF8D3BB2-F3D5-AF42-A839-75A066007CD8}" type="presParOf" srcId="{038AE8A2-2716-47D7-ACCD-E2E15ACD0442}" destId="{4C0A5B35-1432-497C-96F9-8E25F8367D1A}" srcOrd="2" destOrd="0" presId="urn:microsoft.com/office/officeart/2005/8/layout/equation1"/>
    <dgm:cxn modelId="{6F0B6DCC-BBEA-C041-84E6-1BB985E34326}" type="presParOf" srcId="{038AE8A2-2716-47D7-ACCD-E2E15ACD0442}" destId="{B521C51D-6D1C-4C93-AA04-A6BF124C3972}" srcOrd="3" destOrd="0" presId="urn:microsoft.com/office/officeart/2005/8/layout/equation1"/>
    <dgm:cxn modelId="{D39C12DC-AC65-DD46-8DBF-F4180B52189D}" type="presParOf" srcId="{038AE8A2-2716-47D7-ACCD-E2E15ACD0442}" destId="{7C787E1F-58A5-4CBA-BB47-DCDBBBE75A48}" srcOrd="4" destOrd="0" presId="urn:microsoft.com/office/officeart/2005/8/layout/equati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5073199-76E3-43CC-A6BE-6415117FF152}" type="doc">
      <dgm:prSet loTypeId="urn:microsoft.com/office/officeart/2005/8/layout/equation1" loCatId="relationship" qsTypeId="urn:microsoft.com/office/officeart/2005/8/quickstyle/3d1" qsCatId="3D" csTypeId="urn:microsoft.com/office/officeart/2005/8/colors/accent2_2" csCatId="accent2" phldr="1"/>
      <dgm:spPr/>
      <dgm:t>
        <a:bodyPr/>
        <a:lstStyle/>
        <a:p>
          <a:endParaRPr lang="en-US"/>
        </a:p>
      </dgm:t>
    </dgm:pt>
    <dgm:pt modelId="{63F5D79E-9295-44B7-B1EF-50B04227CAA3}">
      <dgm:prSet phldrT="[Text]"/>
      <dgm:spPr>
        <a:xfrm>
          <a:off x="2920865" y="3"/>
          <a:ext cx="1310644" cy="868672"/>
        </a:xfrm>
        <a:prstGeom prst="ellipse">
          <a:avLst/>
        </a:prstGeom>
        <a:solidFill>
          <a:srgbClr val="D0BBE2"/>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b="1" dirty="0">
              <a:solidFill>
                <a:srgbClr val="FFFFFF"/>
              </a:solidFill>
              <a:effectLst>
                <a:outerShdw blurRad="38100" dist="38100" dir="2700000" algn="tl">
                  <a:srgbClr val="000000">
                    <a:alpha val="43137"/>
                  </a:srgbClr>
                </a:outerShdw>
              </a:effectLst>
              <a:latin typeface="Arial"/>
              <a:ea typeface=""/>
              <a:cs typeface=""/>
            </a:rPr>
            <a:t>No Max</a:t>
          </a:r>
        </a:p>
      </dgm:t>
    </dgm:pt>
    <dgm:pt modelId="{26F6AD0C-53F6-49A0-9C8B-2260F47AE86A}" type="parTrans" cxnId="{CB21B912-F8CB-4822-B60E-2214B036AF44}">
      <dgm:prSet/>
      <dgm:spPr/>
      <dgm:t>
        <a:bodyPr/>
        <a:lstStyle/>
        <a:p>
          <a:endParaRPr lang="en-US"/>
        </a:p>
      </dgm:t>
    </dgm:pt>
    <dgm:pt modelId="{DA76F0BE-9500-4CD6-8C64-03376BFBD81B}" type="sibTrans" cxnId="{CB21B912-F8CB-4822-B60E-2214B036AF44}">
      <dgm:prSet/>
      <dgm:spPr>
        <a:xfrm>
          <a:off x="2346499" y="136702"/>
          <a:ext cx="503830" cy="503830"/>
        </a:xfrm>
        <a:prstGeom prst="mathEqual">
          <a:avLst/>
        </a:prstGeom>
        <a:solidFill>
          <a:srgbClr val="D0BBE2"/>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dirty="0">
            <a:solidFill>
              <a:srgbClr val="FFFFFF"/>
            </a:solidFill>
            <a:effectLst>
              <a:outerShdw blurRad="38100" dist="38100" dir="2700000" algn="tl">
                <a:srgbClr val="000000">
                  <a:alpha val="43137"/>
                </a:srgbClr>
              </a:outerShdw>
            </a:effectLst>
            <a:latin typeface="Arial"/>
            <a:ea typeface=""/>
            <a:cs typeface=""/>
          </a:endParaRPr>
        </a:p>
      </dgm:t>
    </dgm:pt>
    <dgm:pt modelId="{A8CDA41E-6234-41CF-9E25-211A06DB339C}">
      <dgm:prSet phldrT="[Text]" custT="1"/>
      <dgm:spPr>
        <a:xfrm>
          <a:off x="1346330" y="7"/>
          <a:ext cx="868672" cy="868672"/>
        </a:xfrm>
        <a:prstGeom prst="ellips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sz="2100" b="1" dirty="0">
            <a:solidFill>
              <a:srgbClr val="FFFFFF"/>
            </a:solidFill>
            <a:latin typeface="Arial"/>
            <a:ea typeface=""/>
            <a:cs typeface=""/>
          </a:endParaRPr>
        </a:p>
      </dgm:t>
    </dgm:pt>
    <dgm:pt modelId="{86E6E552-B308-43E7-9F98-B7EA01C67607}" type="sibTrans" cxnId="{574B40F5-E24F-4D2C-B371-9CF07AA0BD88}">
      <dgm:prSet/>
      <dgm:spPr/>
      <dgm:t>
        <a:bodyPr/>
        <a:lstStyle/>
        <a:p>
          <a:endParaRPr lang="en-US"/>
        </a:p>
      </dgm:t>
    </dgm:pt>
    <dgm:pt modelId="{CB2584CA-E57E-4BD8-977A-62A7E3E85F1C}" type="parTrans" cxnId="{574B40F5-E24F-4D2C-B371-9CF07AA0BD88}">
      <dgm:prSet/>
      <dgm:spPr/>
      <dgm:t>
        <a:bodyPr/>
        <a:lstStyle/>
        <a:p>
          <a:endParaRPr lang="en-US"/>
        </a:p>
      </dgm:t>
    </dgm:pt>
    <dgm:pt modelId="{038AE8A2-2716-47D7-ACCD-E2E15ACD0442}" type="pres">
      <dgm:prSet presAssocID="{D5073199-76E3-43CC-A6BE-6415117FF152}" presName="linearFlow" presStyleCnt="0">
        <dgm:presLayoutVars>
          <dgm:dir val="rev"/>
          <dgm:resizeHandles val="exact"/>
        </dgm:presLayoutVars>
      </dgm:prSet>
      <dgm:spPr/>
      <dgm:t>
        <a:bodyPr/>
        <a:lstStyle/>
        <a:p>
          <a:endParaRPr lang="en-US"/>
        </a:p>
      </dgm:t>
    </dgm:pt>
    <dgm:pt modelId="{45E9A2DC-E49B-4895-BD05-7283547D9609}" type="pres">
      <dgm:prSet presAssocID="{63F5D79E-9295-44B7-B1EF-50B04227CAA3}" presName="node" presStyleLbl="node1" presStyleIdx="0" presStyleCnt="2" custScaleX="150879">
        <dgm:presLayoutVars>
          <dgm:bulletEnabled val="1"/>
        </dgm:presLayoutVars>
      </dgm:prSet>
      <dgm:spPr/>
      <dgm:t>
        <a:bodyPr/>
        <a:lstStyle/>
        <a:p>
          <a:endParaRPr lang="en-US"/>
        </a:p>
      </dgm:t>
    </dgm:pt>
    <dgm:pt modelId="{6AE3769B-0149-485E-A9E9-97895D6B1DAB}" type="pres">
      <dgm:prSet presAssocID="{DA76F0BE-9500-4CD6-8C64-03376BFBD81B}" presName="spacerL" presStyleCnt="0"/>
      <dgm:spPr/>
    </dgm:pt>
    <dgm:pt modelId="{4C0A5B35-1432-497C-96F9-8E25F8367D1A}" type="pres">
      <dgm:prSet presAssocID="{DA76F0BE-9500-4CD6-8C64-03376BFBD81B}" presName="sibTrans" presStyleLbl="sibTrans2D1" presStyleIdx="0" presStyleCnt="1" custLinFactNeighborY="-9075"/>
      <dgm:spPr/>
      <dgm:t>
        <a:bodyPr/>
        <a:lstStyle/>
        <a:p>
          <a:endParaRPr lang="en-US"/>
        </a:p>
      </dgm:t>
    </dgm:pt>
    <dgm:pt modelId="{B521C51D-6D1C-4C93-AA04-A6BF124C3972}" type="pres">
      <dgm:prSet presAssocID="{DA76F0BE-9500-4CD6-8C64-03376BFBD81B}" presName="spacerR" presStyleCnt="0"/>
      <dgm:spPr/>
    </dgm:pt>
    <dgm:pt modelId="{7C787E1F-58A5-4CBA-BB47-DCDBBBE75A48}" type="pres">
      <dgm:prSet presAssocID="{A8CDA41E-6234-41CF-9E25-211A06DB339C}" presName="node" presStyleLbl="node1" presStyleIdx="1" presStyleCnt="2" custLinFactNeighborX="-86424" custLinFactNeighborY="1754">
        <dgm:presLayoutVars>
          <dgm:bulletEnabled val="1"/>
        </dgm:presLayoutVars>
      </dgm:prSet>
      <dgm:spPr/>
      <dgm:t>
        <a:bodyPr/>
        <a:lstStyle/>
        <a:p>
          <a:endParaRPr lang="en-US"/>
        </a:p>
      </dgm:t>
    </dgm:pt>
  </dgm:ptLst>
  <dgm:cxnLst>
    <dgm:cxn modelId="{0A7C1849-7E4E-324A-AA7D-83DC40FAFF2B}" type="presOf" srcId="{63F5D79E-9295-44B7-B1EF-50B04227CAA3}" destId="{45E9A2DC-E49B-4895-BD05-7283547D9609}" srcOrd="0" destOrd="0" presId="urn:microsoft.com/office/officeart/2005/8/layout/equation1"/>
    <dgm:cxn modelId="{E9DEB7B6-3AAF-D34F-9E24-C1F868B1F721}" type="presOf" srcId="{DA76F0BE-9500-4CD6-8C64-03376BFBD81B}" destId="{4C0A5B35-1432-497C-96F9-8E25F8367D1A}" srcOrd="0" destOrd="0" presId="urn:microsoft.com/office/officeart/2005/8/layout/equation1"/>
    <dgm:cxn modelId="{574B40F5-E24F-4D2C-B371-9CF07AA0BD88}" srcId="{D5073199-76E3-43CC-A6BE-6415117FF152}" destId="{A8CDA41E-6234-41CF-9E25-211A06DB339C}" srcOrd="1" destOrd="0" parTransId="{CB2584CA-E57E-4BD8-977A-62A7E3E85F1C}" sibTransId="{86E6E552-B308-43E7-9F98-B7EA01C67607}"/>
    <dgm:cxn modelId="{1178680A-C74C-D744-8269-EFD5B189C86A}" type="presOf" srcId="{A8CDA41E-6234-41CF-9E25-211A06DB339C}" destId="{7C787E1F-58A5-4CBA-BB47-DCDBBBE75A48}" srcOrd="0" destOrd="0" presId="urn:microsoft.com/office/officeart/2005/8/layout/equation1"/>
    <dgm:cxn modelId="{FED69DC7-DFD9-024B-BC4A-9B13E912C7FB}" type="presOf" srcId="{D5073199-76E3-43CC-A6BE-6415117FF152}" destId="{038AE8A2-2716-47D7-ACCD-E2E15ACD0442}" srcOrd="0" destOrd="0" presId="urn:microsoft.com/office/officeart/2005/8/layout/equation1"/>
    <dgm:cxn modelId="{CB21B912-F8CB-4822-B60E-2214B036AF44}" srcId="{D5073199-76E3-43CC-A6BE-6415117FF152}" destId="{63F5D79E-9295-44B7-B1EF-50B04227CAA3}" srcOrd="0" destOrd="0" parTransId="{26F6AD0C-53F6-49A0-9C8B-2260F47AE86A}" sibTransId="{DA76F0BE-9500-4CD6-8C64-03376BFBD81B}"/>
    <dgm:cxn modelId="{69A82F35-E1F5-0E40-A87A-C848B26C894E}" type="presParOf" srcId="{038AE8A2-2716-47D7-ACCD-E2E15ACD0442}" destId="{45E9A2DC-E49B-4895-BD05-7283547D9609}" srcOrd="0" destOrd="0" presId="urn:microsoft.com/office/officeart/2005/8/layout/equation1"/>
    <dgm:cxn modelId="{8E846242-0C65-C84F-B312-1F1D26A574B0}" type="presParOf" srcId="{038AE8A2-2716-47D7-ACCD-E2E15ACD0442}" destId="{6AE3769B-0149-485E-A9E9-97895D6B1DAB}" srcOrd="1" destOrd="0" presId="urn:microsoft.com/office/officeart/2005/8/layout/equation1"/>
    <dgm:cxn modelId="{F2889584-E599-164C-BE28-9A28733B32DF}" type="presParOf" srcId="{038AE8A2-2716-47D7-ACCD-E2E15ACD0442}" destId="{4C0A5B35-1432-497C-96F9-8E25F8367D1A}" srcOrd="2" destOrd="0" presId="urn:microsoft.com/office/officeart/2005/8/layout/equation1"/>
    <dgm:cxn modelId="{E805AF98-1FDF-B745-88D2-B6C7CBAEAAEC}" type="presParOf" srcId="{038AE8A2-2716-47D7-ACCD-E2E15ACD0442}" destId="{B521C51D-6D1C-4C93-AA04-A6BF124C3972}" srcOrd="3" destOrd="0" presId="urn:microsoft.com/office/officeart/2005/8/layout/equation1"/>
    <dgm:cxn modelId="{4BE0FC2D-1AE0-A64E-A738-020F2A087BBF}" type="presParOf" srcId="{038AE8A2-2716-47D7-ACCD-E2E15ACD0442}" destId="{7C787E1F-58A5-4CBA-BB47-DCDBBBE75A48}" srcOrd="4" destOrd="0" presId="urn:microsoft.com/office/officeart/2005/8/layout/equati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5073199-76E3-43CC-A6BE-6415117FF152}" type="doc">
      <dgm:prSet loTypeId="urn:microsoft.com/office/officeart/2005/8/layout/equation1" loCatId="relationship" qsTypeId="urn:microsoft.com/office/officeart/2005/8/quickstyle/3d1" qsCatId="3D" csTypeId="urn:microsoft.com/office/officeart/2005/8/colors/accent3_2" csCatId="accent3" phldr="1"/>
      <dgm:spPr/>
    </dgm:pt>
    <dgm:pt modelId="{63F5D79E-9295-44B7-B1EF-50B04227CAA3}">
      <dgm:prSet phldrT="[Text]" custT="1"/>
      <dgm:spPr>
        <a:xfrm>
          <a:off x="3360518" y="305"/>
          <a:ext cx="1438662" cy="852828"/>
        </a:xfrm>
        <a:prstGeom prst="ellipse">
          <a:avLst/>
        </a:prstGeom>
        <a:solidFill>
          <a:srgbClr val="9A87BF"/>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3300" b="1" dirty="0">
              <a:solidFill>
                <a:srgbClr val="FFFFFF"/>
              </a:solidFill>
              <a:effectLst>
                <a:outerShdw blurRad="38100" dist="38100" dir="2700000" algn="tl">
                  <a:srgbClr val="000000">
                    <a:alpha val="43137"/>
                  </a:srgbClr>
                </a:outerShdw>
              </a:effectLst>
              <a:latin typeface="Arial"/>
              <a:ea typeface=""/>
              <a:cs typeface=""/>
            </a:rPr>
            <a:t>Max</a:t>
          </a:r>
        </a:p>
      </dgm:t>
    </dgm:pt>
    <dgm:pt modelId="{26F6AD0C-53F6-49A0-9C8B-2260F47AE86A}" type="parTrans" cxnId="{CB21B912-F8CB-4822-B60E-2214B036AF44}">
      <dgm:prSet/>
      <dgm:spPr/>
      <dgm:t>
        <a:bodyPr/>
        <a:lstStyle/>
        <a:p>
          <a:endParaRPr lang="en-US"/>
        </a:p>
      </dgm:t>
    </dgm:pt>
    <dgm:pt modelId="{DA76F0BE-9500-4CD6-8C64-03376BFBD81B}" type="sibTrans" cxnId="{CB21B912-F8CB-4822-B60E-2214B036AF44}">
      <dgm:prSet/>
      <dgm:spPr>
        <a:xfrm>
          <a:off x="2819810" y="213227"/>
          <a:ext cx="494640" cy="494640"/>
        </a:xfrm>
        <a:prstGeom prst="mathEqual">
          <a:avLst/>
        </a:prstGeom>
        <a:solidFill>
          <a:srgbClr val="9A87BF"/>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dirty="0">
            <a:solidFill>
              <a:srgbClr val="FFFFFF"/>
            </a:solidFill>
            <a:latin typeface="Arial"/>
            <a:ea typeface=""/>
            <a:cs typeface=""/>
          </a:endParaRPr>
        </a:p>
      </dgm:t>
    </dgm:pt>
    <dgm:pt modelId="{A8CDA41E-6234-41CF-9E25-211A06DB339C}">
      <dgm:prSet phldrT="[Text]"/>
      <dgm:spPr>
        <a:xfrm>
          <a:off x="1896517" y="305"/>
          <a:ext cx="852828" cy="852828"/>
        </a:xfrm>
        <a:prstGeom prst="ellips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b="1" dirty="0">
            <a:solidFill>
              <a:srgbClr val="FFFFFF"/>
            </a:solidFill>
            <a:latin typeface="Arial"/>
            <a:ea typeface=""/>
            <a:cs typeface=""/>
          </a:endParaRPr>
        </a:p>
      </dgm:t>
    </dgm:pt>
    <dgm:pt modelId="{CB2584CA-E57E-4BD8-977A-62A7E3E85F1C}" type="parTrans" cxnId="{574B40F5-E24F-4D2C-B371-9CF07AA0BD88}">
      <dgm:prSet/>
      <dgm:spPr/>
      <dgm:t>
        <a:bodyPr/>
        <a:lstStyle/>
        <a:p>
          <a:endParaRPr lang="en-US"/>
        </a:p>
      </dgm:t>
    </dgm:pt>
    <dgm:pt modelId="{86E6E552-B308-43E7-9F98-B7EA01C67607}" type="sibTrans" cxnId="{574B40F5-E24F-4D2C-B371-9CF07AA0BD88}">
      <dgm:prSet/>
      <dgm:spPr/>
      <dgm:t>
        <a:bodyPr/>
        <a:lstStyle/>
        <a:p>
          <a:endParaRPr lang="en-US"/>
        </a:p>
      </dgm:t>
    </dgm:pt>
    <dgm:pt modelId="{038AE8A2-2716-47D7-ACCD-E2E15ACD0442}" type="pres">
      <dgm:prSet presAssocID="{D5073199-76E3-43CC-A6BE-6415117FF152}" presName="linearFlow" presStyleCnt="0">
        <dgm:presLayoutVars>
          <dgm:dir val="rev"/>
          <dgm:resizeHandles val="exact"/>
        </dgm:presLayoutVars>
      </dgm:prSet>
      <dgm:spPr/>
    </dgm:pt>
    <dgm:pt modelId="{45E9A2DC-E49B-4895-BD05-7283547D9609}" type="pres">
      <dgm:prSet presAssocID="{63F5D79E-9295-44B7-B1EF-50B04227CAA3}" presName="node" presStyleLbl="node1" presStyleIdx="0" presStyleCnt="2" custScaleX="162665" custScaleY="100072" custLinFactNeighborX="-31722">
        <dgm:presLayoutVars>
          <dgm:bulletEnabled val="1"/>
        </dgm:presLayoutVars>
      </dgm:prSet>
      <dgm:spPr/>
      <dgm:t>
        <a:bodyPr/>
        <a:lstStyle/>
        <a:p>
          <a:endParaRPr lang="en-US"/>
        </a:p>
      </dgm:t>
    </dgm:pt>
    <dgm:pt modelId="{6AE3769B-0149-485E-A9E9-97895D6B1DAB}" type="pres">
      <dgm:prSet presAssocID="{DA76F0BE-9500-4CD6-8C64-03376BFBD81B}" presName="spacerL" presStyleCnt="0"/>
      <dgm:spPr/>
    </dgm:pt>
    <dgm:pt modelId="{4C0A5B35-1432-497C-96F9-8E25F8367D1A}" type="pres">
      <dgm:prSet presAssocID="{DA76F0BE-9500-4CD6-8C64-03376BFBD81B}" presName="sibTrans" presStyleLbl="sibTrans2D1" presStyleIdx="0" presStyleCnt="1" custLinFactNeighborX="-68986" custLinFactNeighborY="6839"/>
      <dgm:spPr/>
      <dgm:t>
        <a:bodyPr/>
        <a:lstStyle/>
        <a:p>
          <a:endParaRPr lang="en-US"/>
        </a:p>
      </dgm:t>
    </dgm:pt>
    <dgm:pt modelId="{B521C51D-6D1C-4C93-AA04-A6BF124C3972}" type="pres">
      <dgm:prSet presAssocID="{DA76F0BE-9500-4CD6-8C64-03376BFBD81B}" presName="spacerR" presStyleCnt="0"/>
      <dgm:spPr/>
    </dgm:pt>
    <dgm:pt modelId="{7C787E1F-58A5-4CBA-BB47-DCDBBBE75A48}" type="pres">
      <dgm:prSet presAssocID="{A8CDA41E-6234-41CF-9E25-211A06DB339C}" presName="node" presStyleLbl="node1" presStyleIdx="1" presStyleCnt="2">
        <dgm:presLayoutVars>
          <dgm:bulletEnabled val="1"/>
        </dgm:presLayoutVars>
      </dgm:prSet>
      <dgm:spPr/>
      <dgm:t>
        <a:bodyPr/>
        <a:lstStyle/>
        <a:p>
          <a:endParaRPr lang="en-US"/>
        </a:p>
      </dgm:t>
    </dgm:pt>
  </dgm:ptLst>
  <dgm:cxnLst>
    <dgm:cxn modelId="{3AE0BC18-0178-EE49-B594-DFB6B1B59338}" type="presOf" srcId="{A8CDA41E-6234-41CF-9E25-211A06DB339C}" destId="{7C787E1F-58A5-4CBA-BB47-DCDBBBE75A48}" srcOrd="0" destOrd="0" presId="urn:microsoft.com/office/officeart/2005/8/layout/equation1"/>
    <dgm:cxn modelId="{574B40F5-E24F-4D2C-B371-9CF07AA0BD88}" srcId="{D5073199-76E3-43CC-A6BE-6415117FF152}" destId="{A8CDA41E-6234-41CF-9E25-211A06DB339C}" srcOrd="1" destOrd="0" parTransId="{CB2584CA-E57E-4BD8-977A-62A7E3E85F1C}" sibTransId="{86E6E552-B308-43E7-9F98-B7EA01C67607}"/>
    <dgm:cxn modelId="{797A966E-377D-6E4D-86EF-75584B321598}" type="presOf" srcId="{63F5D79E-9295-44B7-B1EF-50B04227CAA3}" destId="{45E9A2DC-E49B-4895-BD05-7283547D9609}" srcOrd="0" destOrd="0" presId="urn:microsoft.com/office/officeart/2005/8/layout/equation1"/>
    <dgm:cxn modelId="{CB21B912-F8CB-4822-B60E-2214B036AF44}" srcId="{D5073199-76E3-43CC-A6BE-6415117FF152}" destId="{63F5D79E-9295-44B7-B1EF-50B04227CAA3}" srcOrd="0" destOrd="0" parTransId="{26F6AD0C-53F6-49A0-9C8B-2260F47AE86A}" sibTransId="{DA76F0BE-9500-4CD6-8C64-03376BFBD81B}"/>
    <dgm:cxn modelId="{9B9734D7-D388-9149-BB14-813413C0874A}" type="presOf" srcId="{DA76F0BE-9500-4CD6-8C64-03376BFBD81B}" destId="{4C0A5B35-1432-497C-96F9-8E25F8367D1A}" srcOrd="0" destOrd="0" presId="urn:microsoft.com/office/officeart/2005/8/layout/equation1"/>
    <dgm:cxn modelId="{A8E41313-2B66-304A-802D-9398BEA9D65D}" type="presOf" srcId="{D5073199-76E3-43CC-A6BE-6415117FF152}" destId="{038AE8A2-2716-47D7-ACCD-E2E15ACD0442}" srcOrd="0" destOrd="0" presId="urn:microsoft.com/office/officeart/2005/8/layout/equation1"/>
    <dgm:cxn modelId="{5DA855C3-7C2F-9440-BEDA-58E9FA4E4A86}" type="presParOf" srcId="{038AE8A2-2716-47D7-ACCD-E2E15ACD0442}" destId="{45E9A2DC-E49B-4895-BD05-7283547D9609}" srcOrd="0" destOrd="0" presId="urn:microsoft.com/office/officeart/2005/8/layout/equation1"/>
    <dgm:cxn modelId="{F8FBB361-5D3E-D149-9CEA-1438E942F635}" type="presParOf" srcId="{038AE8A2-2716-47D7-ACCD-E2E15ACD0442}" destId="{6AE3769B-0149-485E-A9E9-97895D6B1DAB}" srcOrd="1" destOrd="0" presId="urn:microsoft.com/office/officeart/2005/8/layout/equation1"/>
    <dgm:cxn modelId="{103342F9-C134-A540-83A6-79FD63F2E415}" type="presParOf" srcId="{038AE8A2-2716-47D7-ACCD-E2E15ACD0442}" destId="{4C0A5B35-1432-497C-96F9-8E25F8367D1A}" srcOrd="2" destOrd="0" presId="urn:microsoft.com/office/officeart/2005/8/layout/equation1"/>
    <dgm:cxn modelId="{F86727C9-EC45-CF4F-AE25-ED6E4459E675}" type="presParOf" srcId="{038AE8A2-2716-47D7-ACCD-E2E15ACD0442}" destId="{B521C51D-6D1C-4C93-AA04-A6BF124C3972}" srcOrd="3" destOrd="0" presId="urn:microsoft.com/office/officeart/2005/8/layout/equation1"/>
    <dgm:cxn modelId="{6668600B-3112-4145-87EA-5658C9AD8037}" type="presParOf" srcId="{038AE8A2-2716-47D7-ACCD-E2E15ACD0442}" destId="{7C787E1F-58A5-4CBA-BB47-DCDBBBE75A48}" srcOrd="4" destOrd="0" presId="urn:microsoft.com/office/officeart/2005/8/layout/equation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5073199-76E3-43CC-A6BE-6415117FF152}" type="doc">
      <dgm:prSet loTypeId="urn:microsoft.com/office/officeart/2005/8/layout/equation1" loCatId="relationship" qsTypeId="urn:microsoft.com/office/officeart/2005/8/quickstyle/3d1" qsCatId="3D" csTypeId="urn:microsoft.com/office/officeart/2005/8/colors/accent2_2" csCatId="accent2" phldr="1"/>
      <dgm:spPr/>
      <dgm:t>
        <a:bodyPr/>
        <a:lstStyle/>
        <a:p>
          <a:endParaRPr lang="en-US"/>
        </a:p>
      </dgm:t>
    </dgm:pt>
    <dgm:pt modelId="{63F5D79E-9295-44B7-B1EF-50B04227CAA3}">
      <dgm:prSet phldrT="[Text]"/>
      <dgm:spPr>
        <a:xfrm>
          <a:off x="2920865" y="3"/>
          <a:ext cx="1310644" cy="868672"/>
        </a:xfrm>
        <a:prstGeom prst="ellipse">
          <a:avLst/>
        </a:prstGeom>
        <a:solidFill>
          <a:srgbClr val="775DA7"/>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b="1" dirty="0">
              <a:solidFill>
                <a:srgbClr val="FFFFFF"/>
              </a:solidFill>
              <a:latin typeface="Arial"/>
              <a:ea typeface=""/>
              <a:cs typeface=""/>
            </a:rPr>
            <a:t>Max</a:t>
          </a:r>
        </a:p>
      </dgm:t>
    </dgm:pt>
    <dgm:pt modelId="{26F6AD0C-53F6-49A0-9C8B-2260F47AE86A}" type="parTrans" cxnId="{CB21B912-F8CB-4822-B60E-2214B036AF44}">
      <dgm:prSet/>
      <dgm:spPr/>
      <dgm:t>
        <a:bodyPr/>
        <a:lstStyle/>
        <a:p>
          <a:endParaRPr lang="en-US"/>
        </a:p>
      </dgm:t>
    </dgm:pt>
    <dgm:pt modelId="{DA76F0BE-9500-4CD6-8C64-03376BFBD81B}" type="sibTrans" cxnId="{CB21B912-F8CB-4822-B60E-2214B036AF44}">
      <dgm:prSet/>
      <dgm:spPr>
        <a:xfrm>
          <a:off x="2346499" y="182424"/>
          <a:ext cx="503830" cy="503830"/>
        </a:xfrm>
        <a:prstGeom prst="mathEqual">
          <a:avLst/>
        </a:prstGeom>
        <a:solidFill>
          <a:srgbClr val="775DA7"/>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dirty="0">
            <a:solidFill>
              <a:srgbClr val="FFFFFF"/>
            </a:solidFill>
            <a:latin typeface="Arial"/>
            <a:ea typeface=""/>
            <a:cs typeface=""/>
          </a:endParaRPr>
        </a:p>
      </dgm:t>
    </dgm:pt>
    <dgm:pt modelId="{A8CDA41E-6234-41CF-9E25-211A06DB339C}">
      <dgm:prSet phldrT="[Text]" custT="1"/>
      <dgm:spPr>
        <a:xfrm>
          <a:off x="1407290" y="3"/>
          <a:ext cx="868672" cy="868672"/>
        </a:xfrm>
        <a:prstGeom prst="ellips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sz="2100" b="1" dirty="0">
            <a:solidFill>
              <a:srgbClr val="FFFFFF"/>
            </a:solidFill>
            <a:latin typeface="Arial"/>
            <a:ea typeface=""/>
            <a:cs typeface=""/>
          </a:endParaRPr>
        </a:p>
      </dgm:t>
    </dgm:pt>
    <dgm:pt modelId="{86E6E552-B308-43E7-9F98-B7EA01C67607}" type="sibTrans" cxnId="{574B40F5-E24F-4D2C-B371-9CF07AA0BD88}">
      <dgm:prSet/>
      <dgm:spPr/>
      <dgm:t>
        <a:bodyPr/>
        <a:lstStyle/>
        <a:p>
          <a:endParaRPr lang="en-US"/>
        </a:p>
      </dgm:t>
    </dgm:pt>
    <dgm:pt modelId="{CB2584CA-E57E-4BD8-977A-62A7E3E85F1C}" type="parTrans" cxnId="{574B40F5-E24F-4D2C-B371-9CF07AA0BD88}">
      <dgm:prSet/>
      <dgm:spPr/>
      <dgm:t>
        <a:bodyPr/>
        <a:lstStyle/>
        <a:p>
          <a:endParaRPr lang="en-US"/>
        </a:p>
      </dgm:t>
    </dgm:pt>
    <dgm:pt modelId="{038AE8A2-2716-47D7-ACCD-E2E15ACD0442}" type="pres">
      <dgm:prSet presAssocID="{D5073199-76E3-43CC-A6BE-6415117FF152}" presName="linearFlow" presStyleCnt="0">
        <dgm:presLayoutVars>
          <dgm:dir val="rev"/>
          <dgm:resizeHandles val="exact"/>
        </dgm:presLayoutVars>
      </dgm:prSet>
      <dgm:spPr/>
      <dgm:t>
        <a:bodyPr/>
        <a:lstStyle/>
        <a:p>
          <a:endParaRPr lang="en-US"/>
        </a:p>
      </dgm:t>
    </dgm:pt>
    <dgm:pt modelId="{45E9A2DC-E49B-4895-BD05-7283547D9609}" type="pres">
      <dgm:prSet presAssocID="{63F5D79E-9295-44B7-B1EF-50B04227CAA3}" presName="node" presStyleLbl="node1" presStyleIdx="0" presStyleCnt="2" custScaleX="150879">
        <dgm:presLayoutVars>
          <dgm:bulletEnabled val="1"/>
        </dgm:presLayoutVars>
      </dgm:prSet>
      <dgm:spPr/>
      <dgm:t>
        <a:bodyPr/>
        <a:lstStyle/>
        <a:p>
          <a:endParaRPr lang="en-US"/>
        </a:p>
      </dgm:t>
    </dgm:pt>
    <dgm:pt modelId="{6AE3769B-0149-485E-A9E9-97895D6B1DAB}" type="pres">
      <dgm:prSet presAssocID="{DA76F0BE-9500-4CD6-8C64-03376BFBD81B}" presName="spacerL" presStyleCnt="0"/>
      <dgm:spPr/>
    </dgm:pt>
    <dgm:pt modelId="{4C0A5B35-1432-497C-96F9-8E25F8367D1A}" type="pres">
      <dgm:prSet presAssocID="{DA76F0BE-9500-4CD6-8C64-03376BFBD81B}" presName="sibTrans" presStyleLbl="sibTrans2D1" presStyleIdx="0" presStyleCnt="1" custLinFactNeighborX="-23150"/>
      <dgm:spPr/>
      <dgm:t>
        <a:bodyPr/>
        <a:lstStyle/>
        <a:p>
          <a:endParaRPr lang="en-US"/>
        </a:p>
      </dgm:t>
    </dgm:pt>
    <dgm:pt modelId="{B521C51D-6D1C-4C93-AA04-A6BF124C3972}" type="pres">
      <dgm:prSet presAssocID="{DA76F0BE-9500-4CD6-8C64-03376BFBD81B}" presName="spacerR" presStyleCnt="0"/>
      <dgm:spPr/>
    </dgm:pt>
    <dgm:pt modelId="{7C787E1F-58A5-4CBA-BB47-DCDBBBE75A48}" type="pres">
      <dgm:prSet presAssocID="{A8CDA41E-6234-41CF-9E25-211A06DB339C}" presName="node" presStyleLbl="node1" presStyleIdx="1" presStyleCnt="2">
        <dgm:presLayoutVars>
          <dgm:bulletEnabled val="1"/>
        </dgm:presLayoutVars>
      </dgm:prSet>
      <dgm:spPr/>
      <dgm:t>
        <a:bodyPr/>
        <a:lstStyle/>
        <a:p>
          <a:endParaRPr lang="en-US"/>
        </a:p>
      </dgm:t>
    </dgm:pt>
  </dgm:ptLst>
  <dgm:cxnLst>
    <dgm:cxn modelId="{CDB783AC-2CAD-B743-A7E6-B6FA4441A391}" type="presOf" srcId="{A8CDA41E-6234-41CF-9E25-211A06DB339C}" destId="{7C787E1F-58A5-4CBA-BB47-DCDBBBE75A48}" srcOrd="0" destOrd="0" presId="urn:microsoft.com/office/officeart/2005/8/layout/equation1"/>
    <dgm:cxn modelId="{CD5F3606-29F4-6044-95D4-4E318F56FF9D}" type="presOf" srcId="{63F5D79E-9295-44B7-B1EF-50B04227CAA3}" destId="{45E9A2DC-E49B-4895-BD05-7283547D9609}" srcOrd="0" destOrd="0" presId="urn:microsoft.com/office/officeart/2005/8/layout/equation1"/>
    <dgm:cxn modelId="{574B40F5-E24F-4D2C-B371-9CF07AA0BD88}" srcId="{D5073199-76E3-43CC-A6BE-6415117FF152}" destId="{A8CDA41E-6234-41CF-9E25-211A06DB339C}" srcOrd="1" destOrd="0" parTransId="{CB2584CA-E57E-4BD8-977A-62A7E3E85F1C}" sibTransId="{86E6E552-B308-43E7-9F98-B7EA01C67607}"/>
    <dgm:cxn modelId="{10E9A106-3381-814D-9A9E-2705EF8D7D48}" type="presOf" srcId="{DA76F0BE-9500-4CD6-8C64-03376BFBD81B}" destId="{4C0A5B35-1432-497C-96F9-8E25F8367D1A}" srcOrd="0" destOrd="0" presId="urn:microsoft.com/office/officeart/2005/8/layout/equation1"/>
    <dgm:cxn modelId="{CB21B912-F8CB-4822-B60E-2214B036AF44}" srcId="{D5073199-76E3-43CC-A6BE-6415117FF152}" destId="{63F5D79E-9295-44B7-B1EF-50B04227CAA3}" srcOrd="0" destOrd="0" parTransId="{26F6AD0C-53F6-49A0-9C8B-2260F47AE86A}" sibTransId="{DA76F0BE-9500-4CD6-8C64-03376BFBD81B}"/>
    <dgm:cxn modelId="{F5714A6B-875A-CF42-931F-1613AB66AB42}" type="presOf" srcId="{D5073199-76E3-43CC-A6BE-6415117FF152}" destId="{038AE8A2-2716-47D7-ACCD-E2E15ACD0442}" srcOrd="0" destOrd="0" presId="urn:microsoft.com/office/officeart/2005/8/layout/equation1"/>
    <dgm:cxn modelId="{76714434-DD92-0A4B-8410-EDD1FF70A035}" type="presParOf" srcId="{038AE8A2-2716-47D7-ACCD-E2E15ACD0442}" destId="{45E9A2DC-E49B-4895-BD05-7283547D9609}" srcOrd="0" destOrd="0" presId="urn:microsoft.com/office/officeart/2005/8/layout/equation1"/>
    <dgm:cxn modelId="{50E030C9-475B-7542-85B4-DE909E4F7BE6}" type="presParOf" srcId="{038AE8A2-2716-47D7-ACCD-E2E15ACD0442}" destId="{6AE3769B-0149-485E-A9E9-97895D6B1DAB}" srcOrd="1" destOrd="0" presId="urn:microsoft.com/office/officeart/2005/8/layout/equation1"/>
    <dgm:cxn modelId="{47DF0AF0-29B1-2F42-AFC7-A1B8C12B370B}" type="presParOf" srcId="{038AE8A2-2716-47D7-ACCD-E2E15ACD0442}" destId="{4C0A5B35-1432-497C-96F9-8E25F8367D1A}" srcOrd="2" destOrd="0" presId="urn:microsoft.com/office/officeart/2005/8/layout/equation1"/>
    <dgm:cxn modelId="{3060F225-7C65-3142-97EE-27E52E278E3E}" type="presParOf" srcId="{038AE8A2-2716-47D7-ACCD-E2E15ACD0442}" destId="{B521C51D-6D1C-4C93-AA04-A6BF124C3972}" srcOrd="3" destOrd="0" presId="urn:microsoft.com/office/officeart/2005/8/layout/equation1"/>
    <dgm:cxn modelId="{3DFB0B06-4EBE-694D-A13B-6A26FFA2002A}" type="presParOf" srcId="{038AE8A2-2716-47D7-ACCD-E2E15ACD0442}" destId="{7C787E1F-58A5-4CBA-BB47-DCDBBBE75A48}" srcOrd="4" destOrd="0" presId="urn:microsoft.com/office/officeart/2005/8/layout/equation1"/>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5073199-76E3-43CC-A6BE-6415117FF152}" type="doc">
      <dgm:prSet loTypeId="urn:microsoft.com/office/officeart/2005/8/layout/equation1" loCatId="relationship" qsTypeId="urn:microsoft.com/office/officeart/2005/8/quickstyle/3d1" qsCatId="3D" csTypeId="urn:microsoft.com/office/officeart/2005/8/colors/accent2_2" csCatId="accent2" phldr="1"/>
      <dgm:spPr/>
      <dgm:t>
        <a:bodyPr/>
        <a:lstStyle/>
        <a:p>
          <a:endParaRPr lang="en-US"/>
        </a:p>
      </dgm:t>
    </dgm:pt>
    <dgm:pt modelId="{63F5D79E-9295-44B7-B1EF-50B04227CAA3}">
      <dgm:prSet phldrT="[Text]" custT="1"/>
      <dgm:spPr>
        <a:xfrm>
          <a:off x="2920865" y="3"/>
          <a:ext cx="1310644" cy="868672"/>
        </a:xfrm>
        <a:prstGeom prst="ellipse">
          <a:avLst/>
        </a:prstGeom>
        <a:solidFill>
          <a:srgbClr val="64439A"/>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2800" b="1" dirty="0">
              <a:solidFill>
                <a:srgbClr val="FFFFFF"/>
              </a:solidFill>
              <a:latin typeface="Arial"/>
              <a:ea typeface=""/>
              <a:cs typeface=""/>
            </a:rPr>
            <a:t>25</a:t>
          </a:r>
          <a:r>
            <a:rPr lang="en-US" sz="2100" b="1" dirty="0">
              <a:solidFill>
                <a:srgbClr val="FFFFFF"/>
              </a:solidFill>
              <a:latin typeface="Arial"/>
              <a:ea typeface=""/>
              <a:cs typeface=""/>
            </a:rPr>
            <a:t> </a:t>
          </a:r>
          <a:r>
            <a:rPr lang="en-US" sz="1800" b="1" dirty="0">
              <a:solidFill>
                <a:srgbClr val="FFFFFF"/>
              </a:solidFill>
              <a:latin typeface="Arial"/>
              <a:ea typeface=""/>
              <a:cs typeface=""/>
            </a:rPr>
            <a:t>years</a:t>
          </a:r>
        </a:p>
      </dgm:t>
    </dgm:pt>
    <dgm:pt modelId="{26F6AD0C-53F6-49A0-9C8B-2260F47AE86A}" type="parTrans" cxnId="{CB21B912-F8CB-4822-B60E-2214B036AF44}">
      <dgm:prSet/>
      <dgm:spPr/>
      <dgm:t>
        <a:bodyPr/>
        <a:lstStyle/>
        <a:p>
          <a:endParaRPr lang="en-US"/>
        </a:p>
      </dgm:t>
    </dgm:pt>
    <dgm:pt modelId="{DA76F0BE-9500-4CD6-8C64-03376BFBD81B}" type="sibTrans" cxnId="{CB21B912-F8CB-4822-B60E-2214B036AF44}">
      <dgm:prSet/>
      <dgm:spPr>
        <a:xfrm>
          <a:off x="2346499" y="182424"/>
          <a:ext cx="503830" cy="503830"/>
        </a:xfrm>
        <a:prstGeom prst="mathEqual">
          <a:avLst/>
        </a:prstGeom>
        <a:solidFill>
          <a:srgbClr val="64439A"/>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dirty="0">
            <a:solidFill>
              <a:srgbClr val="FFFFFF"/>
            </a:solidFill>
            <a:latin typeface="Arial"/>
            <a:ea typeface=""/>
            <a:cs typeface=""/>
          </a:endParaRPr>
        </a:p>
      </dgm:t>
    </dgm:pt>
    <dgm:pt modelId="{A8CDA41E-6234-41CF-9E25-211A06DB339C}">
      <dgm:prSet phldrT="[Text]" custT="1"/>
      <dgm:spPr>
        <a:xfrm>
          <a:off x="1407290" y="3"/>
          <a:ext cx="868672" cy="868672"/>
        </a:xfrm>
        <a:prstGeom prst="ellips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sz="2100" b="1" dirty="0">
            <a:solidFill>
              <a:srgbClr val="FFFFFF"/>
            </a:solidFill>
            <a:latin typeface="Arial"/>
            <a:ea typeface=""/>
            <a:cs typeface=""/>
          </a:endParaRPr>
        </a:p>
      </dgm:t>
    </dgm:pt>
    <dgm:pt modelId="{86E6E552-B308-43E7-9F98-B7EA01C67607}" type="sibTrans" cxnId="{574B40F5-E24F-4D2C-B371-9CF07AA0BD88}">
      <dgm:prSet/>
      <dgm:spPr/>
      <dgm:t>
        <a:bodyPr/>
        <a:lstStyle/>
        <a:p>
          <a:endParaRPr lang="en-US"/>
        </a:p>
      </dgm:t>
    </dgm:pt>
    <dgm:pt modelId="{CB2584CA-E57E-4BD8-977A-62A7E3E85F1C}" type="parTrans" cxnId="{574B40F5-E24F-4D2C-B371-9CF07AA0BD88}">
      <dgm:prSet/>
      <dgm:spPr/>
      <dgm:t>
        <a:bodyPr/>
        <a:lstStyle/>
        <a:p>
          <a:endParaRPr lang="en-US"/>
        </a:p>
      </dgm:t>
    </dgm:pt>
    <dgm:pt modelId="{038AE8A2-2716-47D7-ACCD-E2E15ACD0442}" type="pres">
      <dgm:prSet presAssocID="{D5073199-76E3-43CC-A6BE-6415117FF152}" presName="linearFlow" presStyleCnt="0">
        <dgm:presLayoutVars>
          <dgm:dir val="rev"/>
          <dgm:resizeHandles val="exact"/>
        </dgm:presLayoutVars>
      </dgm:prSet>
      <dgm:spPr/>
      <dgm:t>
        <a:bodyPr/>
        <a:lstStyle/>
        <a:p>
          <a:endParaRPr lang="en-US"/>
        </a:p>
      </dgm:t>
    </dgm:pt>
    <dgm:pt modelId="{45E9A2DC-E49B-4895-BD05-7283547D9609}" type="pres">
      <dgm:prSet presAssocID="{63F5D79E-9295-44B7-B1EF-50B04227CAA3}" presName="node" presStyleLbl="node1" presStyleIdx="0" presStyleCnt="2" custScaleX="150879" custLinFactNeighborX="-46298" custLinFactNeighborY="-27272">
        <dgm:presLayoutVars>
          <dgm:bulletEnabled val="1"/>
        </dgm:presLayoutVars>
      </dgm:prSet>
      <dgm:spPr/>
      <dgm:t>
        <a:bodyPr/>
        <a:lstStyle/>
        <a:p>
          <a:endParaRPr lang="en-US"/>
        </a:p>
      </dgm:t>
    </dgm:pt>
    <dgm:pt modelId="{6AE3769B-0149-485E-A9E9-97895D6B1DAB}" type="pres">
      <dgm:prSet presAssocID="{DA76F0BE-9500-4CD6-8C64-03376BFBD81B}" presName="spacerL" presStyleCnt="0"/>
      <dgm:spPr/>
    </dgm:pt>
    <dgm:pt modelId="{4C0A5B35-1432-497C-96F9-8E25F8367D1A}" type="pres">
      <dgm:prSet presAssocID="{DA76F0BE-9500-4CD6-8C64-03376BFBD81B}" presName="sibTrans" presStyleLbl="sibTrans2D1" presStyleIdx="0" presStyleCnt="1"/>
      <dgm:spPr/>
      <dgm:t>
        <a:bodyPr/>
        <a:lstStyle/>
        <a:p>
          <a:endParaRPr lang="en-US"/>
        </a:p>
      </dgm:t>
    </dgm:pt>
    <dgm:pt modelId="{B521C51D-6D1C-4C93-AA04-A6BF124C3972}" type="pres">
      <dgm:prSet presAssocID="{DA76F0BE-9500-4CD6-8C64-03376BFBD81B}" presName="spacerR" presStyleCnt="0"/>
      <dgm:spPr/>
    </dgm:pt>
    <dgm:pt modelId="{7C787E1F-58A5-4CBA-BB47-DCDBBBE75A48}" type="pres">
      <dgm:prSet presAssocID="{A8CDA41E-6234-41CF-9E25-211A06DB339C}" presName="node" presStyleLbl="node1" presStyleIdx="1" presStyleCnt="2">
        <dgm:presLayoutVars>
          <dgm:bulletEnabled val="1"/>
        </dgm:presLayoutVars>
      </dgm:prSet>
      <dgm:spPr/>
      <dgm:t>
        <a:bodyPr/>
        <a:lstStyle/>
        <a:p>
          <a:endParaRPr lang="en-US"/>
        </a:p>
      </dgm:t>
    </dgm:pt>
  </dgm:ptLst>
  <dgm:cxnLst>
    <dgm:cxn modelId="{574B40F5-E24F-4D2C-B371-9CF07AA0BD88}" srcId="{D5073199-76E3-43CC-A6BE-6415117FF152}" destId="{A8CDA41E-6234-41CF-9E25-211A06DB339C}" srcOrd="1" destOrd="0" parTransId="{CB2584CA-E57E-4BD8-977A-62A7E3E85F1C}" sibTransId="{86E6E552-B308-43E7-9F98-B7EA01C67607}"/>
    <dgm:cxn modelId="{8214C86A-F88C-4F4B-B474-77141AAF067C}" type="presOf" srcId="{A8CDA41E-6234-41CF-9E25-211A06DB339C}" destId="{7C787E1F-58A5-4CBA-BB47-DCDBBBE75A48}" srcOrd="0" destOrd="0" presId="urn:microsoft.com/office/officeart/2005/8/layout/equation1"/>
    <dgm:cxn modelId="{CB21B912-F8CB-4822-B60E-2214B036AF44}" srcId="{D5073199-76E3-43CC-A6BE-6415117FF152}" destId="{63F5D79E-9295-44B7-B1EF-50B04227CAA3}" srcOrd="0" destOrd="0" parTransId="{26F6AD0C-53F6-49A0-9C8B-2260F47AE86A}" sibTransId="{DA76F0BE-9500-4CD6-8C64-03376BFBD81B}"/>
    <dgm:cxn modelId="{9F1F554F-ABA2-8747-A259-4556833639D8}" type="presOf" srcId="{D5073199-76E3-43CC-A6BE-6415117FF152}" destId="{038AE8A2-2716-47D7-ACCD-E2E15ACD0442}" srcOrd="0" destOrd="0" presId="urn:microsoft.com/office/officeart/2005/8/layout/equation1"/>
    <dgm:cxn modelId="{B2805144-4613-BB43-ACCE-0699AD60398C}" type="presOf" srcId="{DA76F0BE-9500-4CD6-8C64-03376BFBD81B}" destId="{4C0A5B35-1432-497C-96F9-8E25F8367D1A}" srcOrd="0" destOrd="0" presId="urn:microsoft.com/office/officeart/2005/8/layout/equation1"/>
    <dgm:cxn modelId="{95BCB953-ABF4-7740-908E-53610CF01A0A}" type="presOf" srcId="{63F5D79E-9295-44B7-B1EF-50B04227CAA3}" destId="{45E9A2DC-E49B-4895-BD05-7283547D9609}" srcOrd="0" destOrd="0" presId="urn:microsoft.com/office/officeart/2005/8/layout/equation1"/>
    <dgm:cxn modelId="{CCDBA471-D0CB-5545-92BF-312BEA7B688A}" type="presParOf" srcId="{038AE8A2-2716-47D7-ACCD-E2E15ACD0442}" destId="{45E9A2DC-E49B-4895-BD05-7283547D9609}" srcOrd="0" destOrd="0" presId="urn:microsoft.com/office/officeart/2005/8/layout/equation1"/>
    <dgm:cxn modelId="{FDAF4C4B-1E8B-974B-AC14-4F51FEBE4241}" type="presParOf" srcId="{038AE8A2-2716-47D7-ACCD-E2E15ACD0442}" destId="{6AE3769B-0149-485E-A9E9-97895D6B1DAB}" srcOrd="1" destOrd="0" presId="urn:microsoft.com/office/officeart/2005/8/layout/equation1"/>
    <dgm:cxn modelId="{EF8D3BB2-F3D5-AF42-A839-75A066007CD8}" type="presParOf" srcId="{038AE8A2-2716-47D7-ACCD-E2E15ACD0442}" destId="{4C0A5B35-1432-497C-96F9-8E25F8367D1A}" srcOrd="2" destOrd="0" presId="urn:microsoft.com/office/officeart/2005/8/layout/equation1"/>
    <dgm:cxn modelId="{6F0B6DCC-BBEA-C041-84E6-1BB985E34326}" type="presParOf" srcId="{038AE8A2-2716-47D7-ACCD-E2E15ACD0442}" destId="{B521C51D-6D1C-4C93-AA04-A6BF124C3972}" srcOrd="3" destOrd="0" presId="urn:microsoft.com/office/officeart/2005/8/layout/equation1"/>
    <dgm:cxn modelId="{D39C12DC-AC65-DD46-8DBF-F4180B52189D}" type="presParOf" srcId="{038AE8A2-2716-47D7-ACCD-E2E15ACD0442}" destId="{7C787E1F-58A5-4CBA-BB47-DCDBBBE75A48}" srcOrd="4" destOrd="0" presId="urn:microsoft.com/office/officeart/2005/8/layout/equati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9A2DC-E49B-4895-BD05-7283547D9609}">
      <dsp:nvSpPr>
        <dsp:cNvPr id="0" name=""/>
        <dsp:cNvSpPr/>
      </dsp:nvSpPr>
      <dsp:spPr>
        <a:xfrm>
          <a:off x="2888208" y="7"/>
          <a:ext cx="1310644" cy="868672"/>
        </a:xfrm>
        <a:prstGeom prst="ellipse">
          <a:avLst/>
        </a:prstGeom>
        <a:solidFill>
          <a:srgbClr val="64439A"/>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en-US" sz="3300" b="1" kern="1200" dirty="0">
              <a:solidFill>
                <a:srgbClr val="FFFFFF"/>
              </a:solidFill>
              <a:latin typeface="Arial"/>
              <a:ea typeface=""/>
              <a:cs typeface=""/>
            </a:rPr>
            <a:t>20%</a:t>
          </a:r>
        </a:p>
      </dsp:txBody>
      <dsp:txXfrm>
        <a:off x="3080147" y="127221"/>
        <a:ext cx="926766" cy="614244"/>
      </dsp:txXfrm>
    </dsp:sp>
    <dsp:sp modelId="{4C0A5B35-1432-497C-96F9-8E25F8367D1A}">
      <dsp:nvSpPr>
        <dsp:cNvPr id="0" name=""/>
        <dsp:cNvSpPr/>
      </dsp:nvSpPr>
      <dsp:spPr>
        <a:xfrm>
          <a:off x="2346499" y="182424"/>
          <a:ext cx="503830" cy="503830"/>
        </a:xfrm>
        <a:prstGeom prst="mathEqual">
          <a:avLst/>
        </a:prstGeom>
        <a:solidFill>
          <a:srgbClr val="64439A"/>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solidFill>
              <a:srgbClr val="FFFFFF"/>
            </a:solidFill>
            <a:latin typeface="Arial"/>
            <a:ea typeface=""/>
            <a:cs typeface=""/>
          </a:endParaRPr>
        </a:p>
      </dsp:txBody>
      <dsp:txXfrm>
        <a:off x="2413282" y="286213"/>
        <a:ext cx="370264" cy="296252"/>
      </dsp:txXfrm>
    </dsp:sp>
    <dsp:sp modelId="{7C787E1F-58A5-4CBA-BB47-DCDBBBE75A48}">
      <dsp:nvSpPr>
        <dsp:cNvPr id="0" name=""/>
        <dsp:cNvSpPr/>
      </dsp:nvSpPr>
      <dsp:spPr>
        <a:xfrm>
          <a:off x="1407290" y="3"/>
          <a:ext cx="868672" cy="868672"/>
        </a:xfrm>
        <a:prstGeom prst="ellips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b="1" kern="1200" dirty="0">
            <a:solidFill>
              <a:srgbClr val="FFFFFF"/>
            </a:solidFill>
            <a:latin typeface="Arial"/>
            <a:ea typeface=""/>
            <a:cs typeface=""/>
          </a:endParaRPr>
        </a:p>
      </dsp:txBody>
      <dsp:txXfrm>
        <a:off x="1534504" y="127217"/>
        <a:ext cx="614244" cy="61424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9A2DC-E49B-4895-BD05-7283547D9609}">
      <dsp:nvSpPr>
        <dsp:cNvPr id="0" name=""/>
        <dsp:cNvSpPr/>
      </dsp:nvSpPr>
      <dsp:spPr>
        <a:xfrm>
          <a:off x="2920865" y="3"/>
          <a:ext cx="1310644" cy="868672"/>
        </a:xfrm>
        <a:prstGeom prst="ellipse">
          <a:avLst/>
        </a:prstGeom>
        <a:solidFill>
          <a:srgbClr val="D0BBE2"/>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a:solidFill>
                <a:srgbClr val="FFFFFF"/>
              </a:solidFill>
              <a:effectLst>
                <a:outerShdw blurRad="38100" dist="38100" dir="2700000" algn="tl">
                  <a:srgbClr val="000000">
                    <a:alpha val="43137"/>
                  </a:srgbClr>
                </a:outerShdw>
              </a:effectLst>
              <a:latin typeface="Arial"/>
              <a:ea typeface=""/>
              <a:cs typeface=""/>
            </a:rPr>
            <a:t>25</a:t>
          </a:r>
          <a:r>
            <a:rPr lang="en-US" sz="2100" b="1" kern="1200" dirty="0">
              <a:solidFill>
                <a:srgbClr val="FFFFFF"/>
              </a:solidFill>
              <a:effectLst>
                <a:outerShdw blurRad="38100" dist="38100" dir="2700000" algn="tl">
                  <a:srgbClr val="000000">
                    <a:alpha val="43137"/>
                  </a:srgbClr>
                </a:outerShdw>
              </a:effectLst>
              <a:latin typeface="Arial"/>
              <a:ea typeface=""/>
              <a:cs typeface=""/>
            </a:rPr>
            <a:t> </a:t>
          </a:r>
          <a:r>
            <a:rPr lang="en-US" sz="2000" b="1" kern="1200" dirty="0">
              <a:solidFill>
                <a:srgbClr val="FFFFFF"/>
              </a:solidFill>
              <a:effectLst>
                <a:outerShdw blurRad="38100" dist="38100" dir="2700000" algn="tl">
                  <a:srgbClr val="000000">
                    <a:alpha val="43137"/>
                  </a:srgbClr>
                </a:outerShdw>
              </a:effectLst>
              <a:latin typeface="Arial"/>
              <a:ea typeface=""/>
              <a:cs typeface=""/>
            </a:rPr>
            <a:t>years</a:t>
          </a:r>
        </a:p>
      </dsp:txBody>
      <dsp:txXfrm>
        <a:off x="3112804" y="127217"/>
        <a:ext cx="926766" cy="614244"/>
      </dsp:txXfrm>
    </dsp:sp>
    <dsp:sp modelId="{4C0A5B35-1432-497C-96F9-8E25F8367D1A}">
      <dsp:nvSpPr>
        <dsp:cNvPr id="0" name=""/>
        <dsp:cNvSpPr/>
      </dsp:nvSpPr>
      <dsp:spPr>
        <a:xfrm>
          <a:off x="2346499" y="136702"/>
          <a:ext cx="503830" cy="503830"/>
        </a:xfrm>
        <a:prstGeom prst="mathEqual">
          <a:avLst/>
        </a:prstGeom>
        <a:solidFill>
          <a:srgbClr val="D0BBE2"/>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solidFill>
              <a:srgbClr val="FFFFFF"/>
            </a:solidFill>
            <a:effectLst>
              <a:outerShdw blurRad="38100" dist="38100" dir="2700000" algn="tl">
                <a:srgbClr val="000000">
                  <a:alpha val="43137"/>
                </a:srgbClr>
              </a:outerShdw>
            </a:effectLst>
            <a:latin typeface="Arial"/>
            <a:ea typeface=""/>
            <a:cs typeface=""/>
          </a:endParaRPr>
        </a:p>
      </dsp:txBody>
      <dsp:txXfrm>
        <a:off x="2413282" y="240491"/>
        <a:ext cx="370264" cy="296252"/>
      </dsp:txXfrm>
    </dsp:sp>
    <dsp:sp modelId="{7C787E1F-58A5-4CBA-BB47-DCDBBBE75A48}">
      <dsp:nvSpPr>
        <dsp:cNvPr id="0" name=""/>
        <dsp:cNvSpPr/>
      </dsp:nvSpPr>
      <dsp:spPr>
        <a:xfrm>
          <a:off x="1346330" y="7"/>
          <a:ext cx="868672" cy="868672"/>
        </a:xfrm>
        <a:prstGeom prst="ellips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b="1" kern="1200" dirty="0">
            <a:solidFill>
              <a:srgbClr val="FFFFFF"/>
            </a:solidFill>
            <a:latin typeface="Arial"/>
            <a:ea typeface=""/>
            <a:cs typeface=""/>
          </a:endParaRPr>
        </a:p>
      </dsp:txBody>
      <dsp:txXfrm>
        <a:off x="1473544" y="127221"/>
        <a:ext cx="614244" cy="61424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9A2DC-E49B-4895-BD05-7283547D9609}">
      <dsp:nvSpPr>
        <dsp:cNvPr id="0" name=""/>
        <dsp:cNvSpPr/>
      </dsp:nvSpPr>
      <dsp:spPr>
        <a:xfrm>
          <a:off x="3386170" y="818"/>
          <a:ext cx="1384585" cy="851801"/>
        </a:xfrm>
        <a:prstGeom prst="ellipse">
          <a:avLst/>
        </a:prstGeom>
        <a:solidFill>
          <a:srgbClr val="9A87BF"/>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a:solidFill>
                <a:srgbClr val="FFFFFF"/>
              </a:solidFill>
              <a:effectLst>
                <a:outerShdw blurRad="38100" dist="38100" dir="2700000" algn="tl">
                  <a:srgbClr val="000000">
                    <a:alpha val="43137"/>
                  </a:srgbClr>
                </a:outerShdw>
              </a:effectLst>
              <a:latin typeface="Arial"/>
              <a:ea typeface=""/>
              <a:cs typeface=""/>
            </a:rPr>
            <a:t>20</a:t>
          </a:r>
          <a:r>
            <a:rPr lang="en-US" sz="3300" b="1" kern="1200" dirty="0">
              <a:solidFill>
                <a:srgbClr val="FFFFFF"/>
              </a:solidFill>
              <a:effectLst>
                <a:outerShdw blurRad="38100" dist="38100" dir="2700000" algn="tl">
                  <a:srgbClr val="000000">
                    <a:alpha val="43137"/>
                  </a:srgbClr>
                </a:outerShdw>
              </a:effectLst>
              <a:latin typeface="Arial"/>
              <a:ea typeface=""/>
              <a:cs typeface=""/>
            </a:rPr>
            <a:t> </a:t>
          </a:r>
          <a:r>
            <a:rPr lang="en-US" sz="2000" b="1" kern="1200" dirty="0">
              <a:solidFill>
                <a:srgbClr val="FFFFFF"/>
              </a:solidFill>
              <a:effectLst>
                <a:outerShdw blurRad="38100" dist="38100" dir="2700000" algn="tl">
                  <a:srgbClr val="000000">
                    <a:alpha val="43137"/>
                  </a:srgbClr>
                </a:outerShdw>
              </a:effectLst>
              <a:latin typeface="Arial"/>
              <a:ea typeface=""/>
              <a:cs typeface=""/>
            </a:rPr>
            <a:t>years</a:t>
          </a:r>
        </a:p>
      </dsp:txBody>
      <dsp:txXfrm>
        <a:off x="3588938" y="125561"/>
        <a:ext cx="979049" cy="602315"/>
      </dsp:txXfrm>
    </dsp:sp>
    <dsp:sp modelId="{4C0A5B35-1432-497C-96F9-8E25F8367D1A}">
      <dsp:nvSpPr>
        <dsp:cNvPr id="0" name=""/>
        <dsp:cNvSpPr/>
      </dsp:nvSpPr>
      <dsp:spPr>
        <a:xfrm>
          <a:off x="2797608" y="213638"/>
          <a:ext cx="493689" cy="493689"/>
        </a:xfrm>
        <a:prstGeom prst="mathEqual">
          <a:avLst/>
        </a:prstGeom>
        <a:solidFill>
          <a:srgbClr val="9A87BF"/>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solidFill>
              <a:srgbClr val="FFFFFF"/>
            </a:solidFill>
            <a:latin typeface="Arial"/>
            <a:ea typeface=""/>
            <a:cs typeface=""/>
          </a:endParaRPr>
        </a:p>
      </dsp:txBody>
      <dsp:txXfrm>
        <a:off x="2863046" y="315338"/>
        <a:ext cx="362813" cy="290289"/>
      </dsp:txXfrm>
    </dsp:sp>
    <dsp:sp modelId="{7C787E1F-58A5-4CBA-BB47-DCDBBBE75A48}">
      <dsp:nvSpPr>
        <dsp:cNvPr id="0" name=""/>
        <dsp:cNvSpPr/>
      </dsp:nvSpPr>
      <dsp:spPr>
        <a:xfrm>
          <a:off x="1924984" y="1125"/>
          <a:ext cx="851188" cy="851188"/>
        </a:xfrm>
        <a:prstGeom prst="ellips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8260" tIns="48260" rIns="48260" bIns="48260" numCol="1" spcCol="1270" anchor="ctr" anchorCtr="0">
          <a:noAutofit/>
        </a:bodyPr>
        <a:lstStyle/>
        <a:p>
          <a:pPr lvl="0" algn="ctr" defTabSz="1689100">
            <a:lnSpc>
              <a:spcPct val="90000"/>
            </a:lnSpc>
            <a:spcBef>
              <a:spcPct val="0"/>
            </a:spcBef>
            <a:spcAft>
              <a:spcPct val="35000"/>
            </a:spcAft>
          </a:pPr>
          <a:endParaRPr lang="en-US" sz="3800" b="1" kern="1200" dirty="0">
            <a:solidFill>
              <a:srgbClr val="FFFFFF"/>
            </a:solidFill>
            <a:latin typeface="Arial"/>
            <a:ea typeface=""/>
            <a:cs typeface=""/>
          </a:endParaRPr>
        </a:p>
      </dsp:txBody>
      <dsp:txXfrm>
        <a:off x="2049638" y="125779"/>
        <a:ext cx="601880" cy="60188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9A2DC-E49B-4895-BD05-7283547D9609}">
      <dsp:nvSpPr>
        <dsp:cNvPr id="0" name=""/>
        <dsp:cNvSpPr/>
      </dsp:nvSpPr>
      <dsp:spPr>
        <a:xfrm>
          <a:off x="2920865" y="3"/>
          <a:ext cx="1310644" cy="868672"/>
        </a:xfrm>
        <a:prstGeom prst="ellipse">
          <a:avLst/>
        </a:prstGeom>
        <a:solidFill>
          <a:srgbClr val="775DA7"/>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a:solidFill>
                <a:srgbClr val="FFFFFF"/>
              </a:solidFill>
              <a:latin typeface="Arial"/>
              <a:ea typeface=""/>
              <a:cs typeface=""/>
            </a:rPr>
            <a:t>25</a:t>
          </a:r>
          <a:r>
            <a:rPr lang="en-US" sz="2100" b="1" kern="1200" dirty="0">
              <a:solidFill>
                <a:srgbClr val="FFFFFF"/>
              </a:solidFill>
              <a:latin typeface="Arial"/>
              <a:ea typeface=""/>
              <a:cs typeface=""/>
            </a:rPr>
            <a:t> </a:t>
          </a:r>
          <a:r>
            <a:rPr lang="en-US" sz="2000" b="1" kern="1200" dirty="0">
              <a:solidFill>
                <a:srgbClr val="FFFFFF"/>
              </a:solidFill>
              <a:latin typeface="Arial"/>
              <a:ea typeface=""/>
              <a:cs typeface=""/>
            </a:rPr>
            <a:t>years</a:t>
          </a:r>
        </a:p>
      </dsp:txBody>
      <dsp:txXfrm>
        <a:off x="3112804" y="127217"/>
        <a:ext cx="926766" cy="614244"/>
      </dsp:txXfrm>
    </dsp:sp>
    <dsp:sp modelId="{4C0A5B35-1432-497C-96F9-8E25F8367D1A}">
      <dsp:nvSpPr>
        <dsp:cNvPr id="0" name=""/>
        <dsp:cNvSpPr/>
      </dsp:nvSpPr>
      <dsp:spPr>
        <a:xfrm>
          <a:off x="2330169" y="182424"/>
          <a:ext cx="503830" cy="503830"/>
        </a:xfrm>
        <a:prstGeom prst="mathEqual">
          <a:avLst/>
        </a:prstGeom>
        <a:solidFill>
          <a:srgbClr val="775DA7"/>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solidFill>
              <a:srgbClr val="FFFFFF"/>
            </a:solidFill>
            <a:latin typeface="Arial"/>
            <a:ea typeface=""/>
            <a:cs typeface=""/>
          </a:endParaRPr>
        </a:p>
      </dsp:txBody>
      <dsp:txXfrm>
        <a:off x="2396952" y="286213"/>
        <a:ext cx="370264" cy="296252"/>
      </dsp:txXfrm>
    </dsp:sp>
    <dsp:sp modelId="{7C787E1F-58A5-4CBA-BB47-DCDBBBE75A48}">
      <dsp:nvSpPr>
        <dsp:cNvPr id="0" name=""/>
        <dsp:cNvSpPr/>
      </dsp:nvSpPr>
      <dsp:spPr>
        <a:xfrm>
          <a:off x="1407290" y="3"/>
          <a:ext cx="868672" cy="868672"/>
        </a:xfrm>
        <a:prstGeom prst="ellips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b="1" kern="1200" dirty="0">
            <a:solidFill>
              <a:srgbClr val="FFFFFF"/>
            </a:solidFill>
            <a:latin typeface="Arial"/>
            <a:ea typeface=""/>
            <a:cs typeface=""/>
          </a:endParaRPr>
        </a:p>
      </dsp:txBody>
      <dsp:txXfrm>
        <a:off x="1534504" y="127217"/>
        <a:ext cx="614244" cy="61424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9A2DC-E49B-4895-BD05-7283547D9609}">
      <dsp:nvSpPr>
        <dsp:cNvPr id="0" name=""/>
        <dsp:cNvSpPr/>
      </dsp:nvSpPr>
      <dsp:spPr>
        <a:xfrm>
          <a:off x="2888208" y="7"/>
          <a:ext cx="1310644" cy="868672"/>
        </a:xfrm>
        <a:prstGeom prst="ellipse">
          <a:avLst/>
        </a:prstGeom>
        <a:solidFill>
          <a:srgbClr val="64439A"/>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a:solidFill>
                <a:srgbClr val="FFFFFF"/>
              </a:solidFill>
              <a:latin typeface="Arial"/>
              <a:ea typeface=""/>
              <a:cs typeface=""/>
            </a:rPr>
            <a:t>Eligible Loans</a:t>
          </a:r>
        </a:p>
      </dsp:txBody>
      <dsp:txXfrm>
        <a:off x="3080147" y="127221"/>
        <a:ext cx="926766" cy="614244"/>
      </dsp:txXfrm>
    </dsp:sp>
    <dsp:sp modelId="{4C0A5B35-1432-497C-96F9-8E25F8367D1A}">
      <dsp:nvSpPr>
        <dsp:cNvPr id="0" name=""/>
        <dsp:cNvSpPr/>
      </dsp:nvSpPr>
      <dsp:spPr>
        <a:xfrm>
          <a:off x="2346499" y="182424"/>
          <a:ext cx="503830" cy="503830"/>
        </a:xfrm>
        <a:prstGeom prst="mathEqual">
          <a:avLst/>
        </a:prstGeom>
        <a:solidFill>
          <a:srgbClr val="64439A"/>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solidFill>
              <a:srgbClr val="FFFFFF"/>
            </a:solidFill>
            <a:latin typeface="Arial"/>
            <a:ea typeface=""/>
            <a:cs typeface=""/>
          </a:endParaRPr>
        </a:p>
      </dsp:txBody>
      <dsp:txXfrm>
        <a:off x="2413282" y="286213"/>
        <a:ext cx="370264" cy="296252"/>
      </dsp:txXfrm>
    </dsp:sp>
    <dsp:sp modelId="{7C787E1F-58A5-4CBA-BB47-DCDBBBE75A48}">
      <dsp:nvSpPr>
        <dsp:cNvPr id="0" name=""/>
        <dsp:cNvSpPr/>
      </dsp:nvSpPr>
      <dsp:spPr>
        <a:xfrm>
          <a:off x="1407290" y="3"/>
          <a:ext cx="868672" cy="868672"/>
        </a:xfrm>
        <a:prstGeom prst="ellips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b="1" kern="1200" dirty="0">
            <a:solidFill>
              <a:srgbClr val="FFFFFF"/>
            </a:solidFill>
            <a:latin typeface="Arial"/>
            <a:ea typeface=""/>
            <a:cs typeface=""/>
          </a:endParaRPr>
        </a:p>
      </dsp:txBody>
      <dsp:txXfrm>
        <a:off x="1534504" y="127217"/>
        <a:ext cx="614244" cy="61424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9A2DC-E49B-4895-BD05-7283547D9609}">
      <dsp:nvSpPr>
        <dsp:cNvPr id="0" name=""/>
        <dsp:cNvSpPr/>
      </dsp:nvSpPr>
      <dsp:spPr>
        <a:xfrm>
          <a:off x="2920865" y="3"/>
          <a:ext cx="1310644" cy="868672"/>
        </a:xfrm>
        <a:prstGeom prst="ellipse">
          <a:avLst/>
        </a:prstGeom>
        <a:solidFill>
          <a:srgbClr val="D0BBE2"/>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a:solidFill>
                <a:srgbClr val="FFFFFF"/>
              </a:solidFill>
              <a:effectLst>
                <a:outerShdw blurRad="38100" dist="38100" dir="2700000" algn="tl">
                  <a:srgbClr val="000000">
                    <a:alpha val="43137"/>
                  </a:srgbClr>
                </a:outerShdw>
              </a:effectLst>
              <a:latin typeface="Arial"/>
              <a:ea typeface=""/>
              <a:cs typeface=""/>
            </a:rPr>
            <a:t>Eligible Loans</a:t>
          </a:r>
        </a:p>
      </dsp:txBody>
      <dsp:txXfrm>
        <a:off x="3112804" y="127217"/>
        <a:ext cx="926766" cy="614244"/>
      </dsp:txXfrm>
    </dsp:sp>
    <dsp:sp modelId="{4C0A5B35-1432-497C-96F9-8E25F8367D1A}">
      <dsp:nvSpPr>
        <dsp:cNvPr id="0" name=""/>
        <dsp:cNvSpPr/>
      </dsp:nvSpPr>
      <dsp:spPr>
        <a:xfrm>
          <a:off x="2346499" y="136702"/>
          <a:ext cx="503830" cy="503830"/>
        </a:xfrm>
        <a:prstGeom prst="mathEqual">
          <a:avLst/>
        </a:prstGeom>
        <a:solidFill>
          <a:srgbClr val="D0BBE2"/>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solidFill>
              <a:srgbClr val="FFFFFF"/>
            </a:solidFill>
            <a:effectLst>
              <a:outerShdw blurRad="38100" dist="38100" dir="2700000" algn="tl">
                <a:srgbClr val="000000">
                  <a:alpha val="43137"/>
                </a:srgbClr>
              </a:outerShdw>
            </a:effectLst>
            <a:latin typeface="Arial"/>
            <a:ea typeface=""/>
            <a:cs typeface=""/>
          </a:endParaRPr>
        </a:p>
      </dsp:txBody>
      <dsp:txXfrm>
        <a:off x="2413282" y="240491"/>
        <a:ext cx="370264" cy="296252"/>
      </dsp:txXfrm>
    </dsp:sp>
    <dsp:sp modelId="{7C787E1F-58A5-4CBA-BB47-DCDBBBE75A48}">
      <dsp:nvSpPr>
        <dsp:cNvPr id="0" name=""/>
        <dsp:cNvSpPr/>
      </dsp:nvSpPr>
      <dsp:spPr>
        <a:xfrm>
          <a:off x="1346330" y="7"/>
          <a:ext cx="868672" cy="868672"/>
        </a:xfrm>
        <a:prstGeom prst="ellips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b="1" kern="1200" dirty="0">
            <a:solidFill>
              <a:srgbClr val="FFFFFF"/>
            </a:solidFill>
            <a:latin typeface="Arial"/>
            <a:ea typeface=""/>
            <a:cs typeface=""/>
          </a:endParaRPr>
        </a:p>
      </dsp:txBody>
      <dsp:txXfrm>
        <a:off x="1473544" y="127221"/>
        <a:ext cx="614244" cy="61424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9A2DC-E49B-4895-BD05-7283547D9609}">
      <dsp:nvSpPr>
        <dsp:cNvPr id="0" name=""/>
        <dsp:cNvSpPr/>
      </dsp:nvSpPr>
      <dsp:spPr>
        <a:xfrm>
          <a:off x="3429052" y="305"/>
          <a:ext cx="1301595" cy="852828"/>
        </a:xfrm>
        <a:prstGeom prst="ellipse">
          <a:avLst/>
        </a:prstGeom>
        <a:solidFill>
          <a:srgbClr val="9A87BF"/>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a:solidFill>
                <a:srgbClr val="FFFFFF"/>
              </a:solidFill>
              <a:effectLst>
                <a:outerShdw blurRad="38100" dist="38100" dir="2700000" algn="tl">
                  <a:srgbClr val="000000">
                    <a:alpha val="43137"/>
                  </a:srgbClr>
                </a:outerShdw>
              </a:effectLst>
              <a:latin typeface="Arial"/>
              <a:ea typeface=""/>
              <a:cs typeface=""/>
            </a:rPr>
            <a:t>Eligible Loans</a:t>
          </a:r>
        </a:p>
      </dsp:txBody>
      <dsp:txXfrm>
        <a:off x="3619666" y="125199"/>
        <a:ext cx="920367" cy="603040"/>
      </dsp:txXfrm>
    </dsp:sp>
    <dsp:sp modelId="{4C0A5B35-1432-497C-96F9-8E25F8367D1A}">
      <dsp:nvSpPr>
        <dsp:cNvPr id="0" name=""/>
        <dsp:cNvSpPr/>
      </dsp:nvSpPr>
      <dsp:spPr>
        <a:xfrm>
          <a:off x="2839356" y="213227"/>
          <a:ext cx="494640" cy="494640"/>
        </a:xfrm>
        <a:prstGeom prst="mathEqual">
          <a:avLst/>
        </a:prstGeom>
        <a:solidFill>
          <a:srgbClr val="9A87BF"/>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solidFill>
              <a:srgbClr val="FFFFFF"/>
            </a:solidFill>
            <a:latin typeface="Arial"/>
            <a:ea typeface=""/>
            <a:cs typeface=""/>
          </a:endParaRPr>
        </a:p>
      </dsp:txBody>
      <dsp:txXfrm>
        <a:off x="2904921" y="315123"/>
        <a:ext cx="363510" cy="290848"/>
      </dsp:txXfrm>
    </dsp:sp>
    <dsp:sp modelId="{7C787E1F-58A5-4CBA-BB47-DCDBBBE75A48}">
      <dsp:nvSpPr>
        <dsp:cNvPr id="0" name=""/>
        <dsp:cNvSpPr/>
      </dsp:nvSpPr>
      <dsp:spPr>
        <a:xfrm>
          <a:off x="1965050" y="305"/>
          <a:ext cx="852828" cy="852828"/>
        </a:xfrm>
        <a:prstGeom prst="ellips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8260" tIns="48260" rIns="48260" bIns="48260" numCol="1" spcCol="1270" anchor="ctr" anchorCtr="0">
          <a:noAutofit/>
        </a:bodyPr>
        <a:lstStyle/>
        <a:p>
          <a:pPr lvl="0" algn="ctr" defTabSz="1689100">
            <a:lnSpc>
              <a:spcPct val="90000"/>
            </a:lnSpc>
            <a:spcBef>
              <a:spcPct val="0"/>
            </a:spcBef>
            <a:spcAft>
              <a:spcPct val="35000"/>
            </a:spcAft>
          </a:pPr>
          <a:endParaRPr lang="en-US" sz="3800" b="1" kern="1200" dirty="0">
            <a:solidFill>
              <a:srgbClr val="FFFFFF"/>
            </a:solidFill>
            <a:latin typeface="Arial"/>
            <a:ea typeface=""/>
            <a:cs typeface=""/>
          </a:endParaRPr>
        </a:p>
      </dsp:txBody>
      <dsp:txXfrm>
        <a:off x="2089944" y="125199"/>
        <a:ext cx="603040" cy="60304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9A2DC-E49B-4895-BD05-7283547D9609}">
      <dsp:nvSpPr>
        <dsp:cNvPr id="0" name=""/>
        <dsp:cNvSpPr/>
      </dsp:nvSpPr>
      <dsp:spPr>
        <a:xfrm>
          <a:off x="2920865" y="3"/>
          <a:ext cx="1310644" cy="868672"/>
        </a:xfrm>
        <a:prstGeom prst="ellipse">
          <a:avLst/>
        </a:prstGeom>
        <a:solidFill>
          <a:srgbClr val="775DA7"/>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a:solidFill>
                <a:srgbClr val="FFFFFF"/>
              </a:solidFill>
              <a:latin typeface="Arial"/>
              <a:ea typeface=""/>
              <a:cs typeface=""/>
            </a:rPr>
            <a:t>Eligible Loans</a:t>
          </a:r>
        </a:p>
      </dsp:txBody>
      <dsp:txXfrm>
        <a:off x="3112804" y="127217"/>
        <a:ext cx="926766" cy="614244"/>
      </dsp:txXfrm>
    </dsp:sp>
    <dsp:sp modelId="{4C0A5B35-1432-497C-96F9-8E25F8367D1A}">
      <dsp:nvSpPr>
        <dsp:cNvPr id="0" name=""/>
        <dsp:cNvSpPr/>
      </dsp:nvSpPr>
      <dsp:spPr>
        <a:xfrm>
          <a:off x="2330169" y="182424"/>
          <a:ext cx="503830" cy="503830"/>
        </a:xfrm>
        <a:prstGeom prst="mathEqual">
          <a:avLst/>
        </a:prstGeom>
        <a:solidFill>
          <a:srgbClr val="775DA7"/>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solidFill>
              <a:srgbClr val="FFFFFF"/>
            </a:solidFill>
            <a:latin typeface="Arial"/>
            <a:ea typeface=""/>
            <a:cs typeface=""/>
          </a:endParaRPr>
        </a:p>
      </dsp:txBody>
      <dsp:txXfrm>
        <a:off x="2396952" y="286213"/>
        <a:ext cx="370264" cy="296252"/>
      </dsp:txXfrm>
    </dsp:sp>
    <dsp:sp modelId="{7C787E1F-58A5-4CBA-BB47-DCDBBBE75A48}">
      <dsp:nvSpPr>
        <dsp:cNvPr id="0" name=""/>
        <dsp:cNvSpPr/>
      </dsp:nvSpPr>
      <dsp:spPr>
        <a:xfrm>
          <a:off x="1407290" y="3"/>
          <a:ext cx="868672" cy="868672"/>
        </a:xfrm>
        <a:prstGeom prst="ellips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b="1" kern="1200" dirty="0">
            <a:solidFill>
              <a:srgbClr val="FFFFFF"/>
            </a:solidFill>
            <a:latin typeface="Arial"/>
            <a:ea typeface=""/>
            <a:cs typeface=""/>
          </a:endParaRPr>
        </a:p>
      </dsp:txBody>
      <dsp:txXfrm>
        <a:off x="1534504" y="127217"/>
        <a:ext cx="614244" cy="61424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6F6098-F6D7-483C-8929-D635104818B1}">
      <dsp:nvSpPr>
        <dsp:cNvPr id="0" name=""/>
        <dsp:cNvSpPr/>
      </dsp:nvSpPr>
      <dsp:spPr>
        <a:xfrm>
          <a:off x="4487812" y="305"/>
          <a:ext cx="1200390" cy="852828"/>
        </a:xfrm>
        <a:prstGeom prst="ellipse">
          <a:avLst/>
        </a:prstGeom>
        <a:solidFill>
          <a:srgbClr val="A591CB"/>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a:solidFill>
                <a:srgbClr val="FFFFFF"/>
              </a:solidFill>
              <a:effectLst>
                <a:outerShdw blurRad="38100" dist="38100" dir="2700000" algn="tl">
                  <a:srgbClr val="000000">
                    <a:alpha val="43137"/>
                  </a:srgbClr>
                </a:outerShdw>
              </a:effectLst>
              <a:latin typeface="Arial"/>
              <a:ea typeface=""/>
              <a:cs typeface=""/>
            </a:rPr>
            <a:t>Show Need</a:t>
          </a:r>
        </a:p>
      </dsp:txBody>
      <dsp:txXfrm>
        <a:off x="4663605" y="125199"/>
        <a:ext cx="848804" cy="603040"/>
      </dsp:txXfrm>
    </dsp:sp>
    <dsp:sp modelId="{1D2679C2-3C09-476E-B269-0033220C0C1B}">
      <dsp:nvSpPr>
        <dsp:cNvPr id="0" name=""/>
        <dsp:cNvSpPr/>
      </dsp:nvSpPr>
      <dsp:spPr>
        <a:xfrm>
          <a:off x="3891003" y="213227"/>
          <a:ext cx="494640" cy="494640"/>
        </a:xfrm>
        <a:prstGeom prst="mathPlus">
          <a:avLst/>
        </a:prstGeom>
        <a:solidFill>
          <a:srgbClr val="A591CB"/>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dirty="0">
            <a:solidFill>
              <a:srgbClr val="FFFFFF"/>
            </a:solidFill>
            <a:latin typeface="Arial"/>
            <a:ea typeface=""/>
            <a:cs typeface=""/>
          </a:endParaRPr>
        </a:p>
      </dsp:txBody>
      <dsp:txXfrm>
        <a:off x="3956568" y="402377"/>
        <a:ext cx="363510" cy="116340"/>
      </dsp:txXfrm>
    </dsp:sp>
    <dsp:sp modelId="{45E9A2DC-E49B-4895-BD05-7283547D9609}">
      <dsp:nvSpPr>
        <dsp:cNvPr id="0" name=""/>
        <dsp:cNvSpPr/>
      </dsp:nvSpPr>
      <dsp:spPr>
        <a:xfrm>
          <a:off x="2443753" y="305"/>
          <a:ext cx="1438662" cy="852828"/>
        </a:xfrm>
        <a:prstGeom prst="ellipse">
          <a:avLst/>
        </a:prstGeom>
        <a:solidFill>
          <a:srgbClr val="A591CB"/>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a:solidFill>
                <a:srgbClr val="FFFFFF"/>
              </a:solidFill>
              <a:effectLst>
                <a:outerShdw blurRad="38100" dist="38100" dir="2700000" algn="tl">
                  <a:srgbClr val="000000">
                    <a:alpha val="43137"/>
                  </a:srgbClr>
                </a:outerShdw>
              </a:effectLst>
              <a:latin typeface="Arial"/>
              <a:ea typeface=""/>
              <a:cs typeface=""/>
            </a:rPr>
            <a:t>Eligible Loans</a:t>
          </a:r>
        </a:p>
      </dsp:txBody>
      <dsp:txXfrm>
        <a:off x="2654440" y="125199"/>
        <a:ext cx="1017288" cy="603040"/>
      </dsp:txXfrm>
    </dsp:sp>
    <dsp:sp modelId="{4C0A5B35-1432-497C-96F9-8E25F8367D1A}">
      <dsp:nvSpPr>
        <dsp:cNvPr id="0" name=""/>
        <dsp:cNvSpPr/>
      </dsp:nvSpPr>
      <dsp:spPr>
        <a:xfrm>
          <a:off x="1903045" y="213227"/>
          <a:ext cx="494640" cy="494640"/>
        </a:xfrm>
        <a:prstGeom prst="mathEqual">
          <a:avLst/>
        </a:prstGeom>
        <a:solidFill>
          <a:srgbClr val="A591CB"/>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solidFill>
              <a:srgbClr val="FFFFFF"/>
            </a:solidFill>
            <a:latin typeface="Arial"/>
            <a:ea typeface=""/>
            <a:cs typeface=""/>
          </a:endParaRPr>
        </a:p>
      </dsp:txBody>
      <dsp:txXfrm>
        <a:off x="1968610" y="315123"/>
        <a:ext cx="363510" cy="290848"/>
      </dsp:txXfrm>
    </dsp:sp>
    <dsp:sp modelId="{7C787E1F-58A5-4CBA-BB47-DCDBBBE75A48}">
      <dsp:nvSpPr>
        <dsp:cNvPr id="0" name=""/>
        <dsp:cNvSpPr/>
      </dsp:nvSpPr>
      <dsp:spPr>
        <a:xfrm>
          <a:off x="979752" y="305"/>
          <a:ext cx="852828" cy="852828"/>
        </a:xfrm>
        <a:prstGeom prst="ellips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8260" tIns="48260" rIns="48260" bIns="48260" numCol="1" spcCol="1270" anchor="ctr" anchorCtr="0">
          <a:noAutofit/>
        </a:bodyPr>
        <a:lstStyle/>
        <a:p>
          <a:pPr lvl="0" algn="ctr" defTabSz="1689100">
            <a:lnSpc>
              <a:spcPct val="90000"/>
            </a:lnSpc>
            <a:spcBef>
              <a:spcPct val="0"/>
            </a:spcBef>
            <a:spcAft>
              <a:spcPct val="35000"/>
            </a:spcAft>
          </a:pPr>
          <a:endParaRPr lang="en-US" sz="3800" b="1" kern="1200" dirty="0">
            <a:solidFill>
              <a:srgbClr val="FFFFFF"/>
            </a:solidFill>
            <a:latin typeface="Arial"/>
            <a:ea typeface=""/>
            <a:cs typeface=""/>
          </a:endParaRPr>
        </a:p>
      </dsp:txBody>
      <dsp:txXfrm>
        <a:off x="1104646" y="125199"/>
        <a:ext cx="603040" cy="60304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6F6098-F6D7-483C-8929-D635104818B1}">
      <dsp:nvSpPr>
        <dsp:cNvPr id="0" name=""/>
        <dsp:cNvSpPr/>
      </dsp:nvSpPr>
      <dsp:spPr>
        <a:xfrm>
          <a:off x="3898638" y="3"/>
          <a:ext cx="1310644" cy="868672"/>
        </a:xfrm>
        <a:prstGeom prst="ellipse">
          <a:avLst/>
        </a:prstGeom>
        <a:solidFill>
          <a:srgbClr val="775DA7"/>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a:solidFill>
                <a:srgbClr val="FFFFFF"/>
              </a:solidFill>
              <a:latin typeface="Arial"/>
              <a:ea typeface=""/>
              <a:cs typeface=""/>
            </a:rPr>
            <a:t>Show</a:t>
          </a:r>
          <a:r>
            <a:rPr lang="en-US" sz="1900" kern="1200" dirty="0">
              <a:solidFill>
                <a:srgbClr val="FFFFFF"/>
              </a:solidFill>
              <a:latin typeface="Arial"/>
              <a:ea typeface=""/>
              <a:cs typeface=""/>
            </a:rPr>
            <a:t> </a:t>
          </a:r>
          <a:r>
            <a:rPr lang="en-US" sz="1900" b="1" kern="1200" dirty="0">
              <a:solidFill>
                <a:srgbClr val="FFFFFF"/>
              </a:solidFill>
              <a:latin typeface="Arial"/>
              <a:ea typeface=""/>
              <a:cs typeface=""/>
            </a:rPr>
            <a:t>Need</a:t>
          </a:r>
        </a:p>
      </dsp:txBody>
      <dsp:txXfrm>
        <a:off x="4090577" y="127217"/>
        <a:ext cx="926766" cy="614244"/>
      </dsp:txXfrm>
    </dsp:sp>
    <dsp:sp modelId="{1D2679C2-3C09-476E-B269-0033220C0C1B}">
      <dsp:nvSpPr>
        <dsp:cNvPr id="0" name=""/>
        <dsp:cNvSpPr/>
      </dsp:nvSpPr>
      <dsp:spPr>
        <a:xfrm>
          <a:off x="3354752" y="182424"/>
          <a:ext cx="503830" cy="503830"/>
        </a:xfrm>
        <a:prstGeom prst="mathPlus">
          <a:avLst/>
        </a:prstGeom>
        <a:solidFill>
          <a:srgbClr val="775DA7"/>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dirty="0">
            <a:solidFill>
              <a:srgbClr val="FFFFFF"/>
            </a:solidFill>
            <a:latin typeface="Arial"/>
            <a:ea typeface=""/>
            <a:cs typeface=""/>
          </a:endParaRPr>
        </a:p>
      </dsp:txBody>
      <dsp:txXfrm>
        <a:off x="3421535" y="375089"/>
        <a:ext cx="370264" cy="118500"/>
      </dsp:txXfrm>
    </dsp:sp>
    <dsp:sp modelId="{45E9A2DC-E49B-4895-BD05-7283547D9609}">
      <dsp:nvSpPr>
        <dsp:cNvPr id="0" name=""/>
        <dsp:cNvSpPr/>
      </dsp:nvSpPr>
      <dsp:spPr>
        <a:xfrm>
          <a:off x="1969762" y="3"/>
          <a:ext cx="1310644" cy="868672"/>
        </a:xfrm>
        <a:prstGeom prst="ellipse">
          <a:avLst/>
        </a:prstGeom>
        <a:solidFill>
          <a:srgbClr val="775DA7"/>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a:solidFill>
                <a:srgbClr val="FFFFFF"/>
              </a:solidFill>
              <a:latin typeface="Arial"/>
              <a:ea typeface=""/>
              <a:cs typeface=""/>
            </a:rPr>
            <a:t>Eligible Loans</a:t>
          </a:r>
        </a:p>
      </dsp:txBody>
      <dsp:txXfrm>
        <a:off x="2161701" y="127217"/>
        <a:ext cx="926766" cy="614244"/>
      </dsp:txXfrm>
    </dsp:sp>
    <dsp:sp modelId="{4C0A5B35-1432-497C-96F9-8E25F8367D1A}">
      <dsp:nvSpPr>
        <dsp:cNvPr id="0" name=""/>
        <dsp:cNvSpPr/>
      </dsp:nvSpPr>
      <dsp:spPr>
        <a:xfrm>
          <a:off x="1368725" y="182424"/>
          <a:ext cx="503830" cy="503830"/>
        </a:xfrm>
        <a:prstGeom prst="mathEqual">
          <a:avLst/>
        </a:prstGeom>
        <a:solidFill>
          <a:srgbClr val="775DA7"/>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solidFill>
              <a:srgbClr val="FFFFFF"/>
            </a:solidFill>
            <a:latin typeface="Arial"/>
            <a:ea typeface=""/>
            <a:cs typeface=""/>
          </a:endParaRPr>
        </a:p>
      </dsp:txBody>
      <dsp:txXfrm>
        <a:off x="1435508" y="286213"/>
        <a:ext cx="370264" cy="296252"/>
      </dsp:txXfrm>
    </dsp:sp>
    <dsp:sp modelId="{7C787E1F-58A5-4CBA-BB47-DCDBBBE75A48}">
      <dsp:nvSpPr>
        <dsp:cNvPr id="0" name=""/>
        <dsp:cNvSpPr/>
      </dsp:nvSpPr>
      <dsp:spPr>
        <a:xfrm>
          <a:off x="429516" y="3"/>
          <a:ext cx="868672" cy="868672"/>
        </a:xfrm>
        <a:prstGeom prst="ellips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b="1" kern="1200" dirty="0">
            <a:solidFill>
              <a:srgbClr val="FFFFFF"/>
            </a:solidFill>
            <a:latin typeface="Arial"/>
            <a:ea typeface=""/>
            <a:cs typeface=""/>
          </a:endParaRPr>
        </a:p>
      </dsp:txBody>
      <dsp:txXfrm>
        <a:off x="556730" y="127217"/>
        <a:ext cx="614244" cy="61424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6F6098-F6D7-483C-8929-D635104818B1}">
      <dsp:nvSpPr>
        <dsp:cNvPr id="0" name=""/>
        <dsp:cNvSpPr/>
      </dsp:nvSpPr>
      <dsp:spPr>
        <a:xfrm>
          <a:off x="4487812" y="305"/>
          <a:ext cx="1200390" cy="852828"/>
        </a:xfrm>
        <a:prstGeom prst="ellipse">
          <a:avLst/>
        </a:prstGeom>
        <a:solidFill>
          <a:srgbClr val="A591CB"/>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a:solidFill>
                <a:srgbClr val="FFFFFF"/>
              </a:solidFill>
              <a:effectLst>
                <a:outerShdw blurRad="38100" dist="38100" dir="2700000" algn="tl">
                  <a:srgbClr val="000000">
                    <a:alpha val="43137"/>
                  </a:srgbClr>
                </a:outerShdw>
              </a:effectLst>
              <a:latin typeface="Arial"/>
              <a:ea typeface=""/>
              <a:cs typeface=""/>
            </a:rPr>
            <a:t>Show Need</a:t>
          </a:r>
        </a:p>
      </dsp:txBody>
      <dsp:txXfrm>
        <a:off x="4663605" y="125199"/>
        <a:ext cx="848804" cy="603040"/>
      </dsp:txXfrm>
    </dsp:sp>
    <dsp:sp modelId="{1D2679C2-3C09-476E-B269-0033220C0C1B}">
      <dsp:nvSpPr>
        <dsp:cNvPr id="0" name=""/>
        <dsp:cNvSpPr/>
      </dsp:nvSpPr>
      <dsp:spPr>
        <a:xfrm>
          <a:off x="3891003" y="213227"/>
          <a:ext cx="494640" cy="494640"/>
        </a:xfrm>
        <a:prstGeom prst="mathPlus">
          <a:avLst/>
        </a:prstGeom>
        <a:solidFill>
          <a:srgbClr val="A591CB"/>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dirty="0">
            <a:solidFill>
              <a:srgbClr val="FFFFFF"/>
            </a:solidFill>
            <a:latin typeface="Arial"/>
            <a:ea typeface=""/>
            <a:cs typeface=""/>
          </a:endParaRPr>
        </a:p>
      </dsp:txBody>
      <dsp:txXfrm>
        <a:off x="3956568" y="402377"/>
        <a:ext cx="363510" cy="116340"/>
      </dsp:txXfrm>
    </dsp:sp>
    <dsp:sp modelId="{45E9A2DC-E49B-4895-BD05-7283547D9609}">
      <dsp:nvSpPr>
        <dsp:cNvPr id="0" name=""/>
        <dsp:cNvSpPr/>
      </dsp:nvSpPr>
      <dsp:spPr>
        <a:xfrm>
          <a:off x="2443753" y="305"/>
          <a:ext cx="1438662" cy="852828"/>
        </a:xfrm>
        <a:prstGeom prst="ellipse">
          <a:avLst/>
        </a:prstGeom>
        <a:solidFill>
          <a:srgbClr val="A591CB"/>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a:solidFill>
                <a:srgbClr val="FFFFFF"/>
              </a:solidFill>
              <a:effectLst>
                <a:outerShdw blurRad="38100" dist="38100" dir="2700000" algn="tl">
                  <a:srgbClr val="000000">
                    <a:alpha val="43137"/>
                  </a:srgbClr>
                </a:outerShdw>
              </a:effectLst>
              <a:latin typeface="Arial"/>
              <a:ea typeface=""/>
              <a:cs typeface=""/>
            </a:rPr>
            <a:t>Eligible Loans</a:t>
          </a:r>
        </a:p>
      </dsp:txBody>
      <dsp:txXfrm>
        <a:off x="2654440" y="125199"/>
        <a:ext cx="1017288" cy="603040"/>
      </dsp:txXfrm>
    </dsp:sp>
    <dsp:sp modelId="{4C0A5B35-1432-497C-96F9-8E25F8367D1A}">
      <dsp:nvSpPr>
        <dsp:cNvPr id="0" name=""/>
        <dsp:cNvSpPr/>
      </dsp:nvSpPr>
      <dsp:spPr>
        <a:xfrm>
          <a:off x="1903045" y="213227"/>
          <a:ext cx="494640" cy="494640"/>
        </a:xfrm>
        <a:prstGeom prst="mathEqual">
          <a:avLst/>
        </a:prstGeom>
        <a:solidFill>
          <a:srgbClr val="A591CB"/>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solidFill>
              <a:srgbClr val="FFFFFF"/>
            </a:solidFill>
            <a:latin typeface="Arial"/>
            <a:ea typeface=""/>
            <a:cs typeface=""/>
          </a:endParaRPr>
        </a:p>
      </dsp:txBody>
      <dsp:txXfrm>
        <a:off x="1968610" y="315123"/>
        <a:ext cx="363510" cy="290848"/>
      </dsp:txXfrm>
    </dsp:sp>
    <dsp:sp modelId="{7C787E1F-58A5-4CBA-BB47-DCDBBBE75A48}">
      <dsp:nvSpPr>
        <dsp:cNvPr id="0" name=""/>
        <dsp:cNvSpPr/>
      </dsp:nvSpPr>
      <dsp:spPr>
        <a:xfrm>
          <a:off x="979752" y="305"/>
          <a:ext cx="852828" cy="852828"/>
        </a:xfrm>
        <a:prstGeom prst="ellips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8260" tIns="48260" rIns="48260" bIns="48260" numCol="1" spcCol="1270" anchor="ctr" anchorCtr="0">
          <a:noAutofit/>
        </a:bodyPr>
        <a:lstStyle/>
        <a:p>
          <a:pPr lvl="0" algn="ctr" defTabSz="1689100">
            <a:lnSpc>
              <a:spcPct val="90000"/>
            </a:lnSpc>
            <a:spcBef>
              <a:spcPct val="0"/>
            </a:spcBef>
            <a:spcAft>
              <a:spcPct val="35000"/>
            </a:spcAft>
          </a:pPr>
          <a:endParaRPr lang="en-US" sz="3800" b="1" kern="1200" dirty="0">
            <a:solidFill>
              <a:srgbClr val="FFFFFF"/>
            </a:solidFill>
            <a:latin typeface="Arial"/>
            <a:ea typeface=""/>
            <a:cs typeface=""/>
          </a:endParaRPr>
        </a:p>
      </dsp:txBody>
      <dsp:txXfrm>
        <a:off x="1104646" y="125199"/>
        <a:ext cx="603040" cy="6030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9A2DC-E49B-4895-BD05-7283547D9609}">
      <dsp:nvSpPr>
        <dsp:cNvPr id="0" name=""/>
        <dsp:cNvSpPr/>
      </dsp:nvSpPr>
      <dsp:spPr>
        <a:xfrm>
          <a:off x="2920865" y="3"/>
          <a:ext cx="1310644" cy="868672"/>
        </a:xfrm>
        <a:prstGeom prst="ellipse">
          <a:avLst/>
        </a:prstGeom>
        <a:solidFill>
          <a:srgbClr val="D0BBE2"/>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en-US" sz="3300" b="1" kern="1200" dirty="0">
              <a:solidFill>
                <a:srgbClr val="FFFFFF"/>
              </a:solidFill>
              <a:effectLst>
                <a:outerShdw blurRad="38100" dist="38100" dir="2700000" algn="tl">
                  <a:srgbClr val="000000">
                    <a:alpha val="43137"/>
                  </a:srgbClr>
                </a:outerShdw>
              </a:effectLst>
              <a:latin typeface="Arial"/>
              <a:ea typeface=""/>
              <a:cs typeface=""/>
            </a:rPr>
            <a:t>10%</a:t>
          </a:r>
        </a:p>
      </dsp:txBody>
      <dsp:txXfrm>
        <a:off x="3112804" y="127217"/>
        <a:ext cx="926766" cy="614244"/>
      </dsp:txXfrm>
    </dsp:sp>
    <dsp:sp modelId="{4C0A5B35-1432-497C-96F9-8E25F8367D1A}">
      <dsp:nvSpPr>
        <dsp:cNvPr id="0" name=""/>
        <dsp:cNvSpPr/>
      </dsp:nvSpPr>
      <dsp:spPr>
        <a:xfrm>
          <a:off x="2346499" y="136702"/>
          <a:ext cx="503830" cy="503830"/>
        </a:xfrm>
        <a:prstGeom prst="mathEqual">
          <a:avLst/>
        </a:prstGeom>
        <a:solidFill>
          <a:srgbClr val="D0BBE2"/>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solidFill>
              <a:srgbClr val="FFFFFF"/>
            </a:solidFill>
            <a:effectLst>
              <a:outerShdw blurRad="38100" dist="38100" dir="2700000" algn="tl">
                <a:srgbClr val="000000">
                  <a:alpha val="43137"/>
                </a:srgbClr>
              </a:outerShdw>
            </a:effectLst>
            <a:latin typeface="Arial"/>
            <a:ea typeface=""/>
            <a:cs typeface=""/>
          </a:endParaRPr>
        </a:p>
      </dsp:txBody>
      <dsp:txXfrm>
        <a:off x="2413282" y="240491"/>
        <a:ext cx="370264" cy="296252"/>
      </dsp:txXfrm>
    </dsp:sp>
    <dsp:sp modelId="{7C787E1F-58A5-4CBA-BB47-DCDBBBE75A48}">
      <dsp:nvSpPr>
        <dsp:cNvPr id="0" name=""/>
        <dsp:cNvSpPr/>
      </dsp:nvSpPr>
      <dsp:spPr>
        <a:xfrm>
          <a:off x="1346330" y="7"/>
          <a:ext cx="868672" cy="868672"/>
        </a:xfrm>
        <a:prstGeom prst="ellips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b="1" kern="1200" dirty="0">
            <a:solidFill>
              <a:srgbClr val="FFFFFF"/>
            </a:solidFill>
            <a:latin typeface="Arial"/>
            <a:ea typeface=""/>
            <a:cs typeface=""/>
          </a:endParaRPr>
        </a:p>
      </dsp:txBody>
      <dsp:txXfrm>
        <a:off x="1473544" y="127221"/>
        <a:ext cx="614244" cy="61424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6F6098-F6D7-483C-8929-D635104818B1}">
      <dsp:nvSpPr>
        <dsp:cNvPr id="0" name=""/>
        <dsp:cNvSpPr/>
      </dsp:nvSpPr>
      <dsp:spPr>
        <a:xfrm>
          <a:off x="3898638" y="3"/>
          <a:ext cx="1310644" cy="868672"/>
        </a:xfrm>
        <a:prstGeom prst="ellipse">
          <a:avLst/>
        </a:prstGeom>
        <a:solidFill>
          <a:srgbClr val="775DA7"/>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a:solidFill>
                <a:srgbClr val="FFFFFF"/>
              </a:solidFill>
              <a:latin typeface="Arial"/>
              <a:ea typeface=""/>
              <a:cs typeface=""/>
            </a:rPr>
            <a:t>Show</a:t>
          </a:r>
          <a:r>
            <a:rPr lang="en-US" sz="1900" kern="1200" dirty="0">
              <a:solidFill>
                <a:srgbClr val="FFFFFF"/>
              </a:solidFill>
              <a:latin typeface="Arial"/>
              <a:ea typeface=""/>
              <a:cs typeface=""/>
            </a:rPr>
            <a:t> </a:t>
          </a:r>
          <a:r>
            <a:rPr lang="en-US" sz="1900" b="1" kern="1200" dirty="0">
              <a:solidFill>
                <a:srgbClr val="FFFFFF"/>
              </a:solidFill>
              <a:latin typeface="Arial"/>
              <a:ea typeface=""/>
              <a:cs typeface=""/>
            </a:rPr>
            <a:t>Need</a:t>
          </a:r>
        </a:p>
      </dsp:txBody>
      <dsp:txXfrm>
        <a:off x="4090577" y="127217"/>
        <a:ext cx="926766" cy="614244"/>
      </dsp:txXfrm>
    </dsp:sp>
    <dsp:sp modelId="{1D2679C2-3C09-476E-B269-0033220C0C1B}">
      <dsp:nvSpPr>
        <dsp:cNvPr id="0" name=""/>
        <dsp:cNvSpPr/>
      </dsp:nvSpPr>
      <dsp:spPr>
        <a:xfrm>
          <a:off x="3354752" y="182424"/>
          <a:ext cx="503830" cy="503830"/>
        </a:xfrm>
        <a:prstGeom prst="mathPlus">
          <a:avLst/>
        </a:prstGeom>
        <a:solidFill>
          <a:srgbClr val="775DA7"/>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dirty="0">
            <a:solidFill>
              <a:srgbClr val="FFFFFF"/>
            </a:solidFill>
            <a:latin typeface="Arial"/>
            <a:ea typeface=""/>
            <a:cs typeface=""/>
          </a:endParaRPr>
        </a:p>
      </dsp:txBody>
      <dsp:txXfrm>
        <a:off x="3421535" y="375089"/>
        <a:ext cx="370264" cy="118500"/>
      </dsp:txXfrm>
    </dsp:sp>
    <dsp:sp modelId="{45E9A2DC-E49B-4895-BD05-7283547D9609}">
      <dsp:nvSpPr>
        <dsp:cNvPr id="0" name=""/>
        <dsp:cNvSpPr/>
      </dsp:nvSpPr>
      <dsp:spPr>
        <a:xfrm>
          <a:off x="1969762" y="3"/>
          <a:ext cx="1310644" cy="868672"/>
        </a:xfrm>
        <a:prstGeom prst="ellipse">
          <a:avLst/>
        </a:prstGeom>
        <a:solidFill>
          <a:srgbClr val="775DA7"/>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a:solidFill>
                <a:srgbClr val="FFFFFF"/>
              </a:solidFill>
              <a:latin typeface="Arial"/>
              <a:ea typeface=""/>
              <a:cs typeface=""/>
            </a:rPr>
            <a:t>Eligible Loans</a:t>
          </a:r>
        </a:p>
      </dsp:txBody>
      <dsp:txXfrm>
        <a:off x="2161701" y="127217"/>
        <a:ext cx="926766" cy="614244"/>
      </dsp:txXfrm>
    </dsp:sp>
    <dsp:sp modelId="{4C0A5B35-1432-497C-96F9-8E25F8367D1A}">
      <dsp:nvSpPr>
        <dsp:cNvPr id="0" name=""/>
        <dsp:cNvSpPr/>
      </dsp:nvSpPr>
      <dsp:spPr>
        <a:xfrm>
          <a:off x="1368725" y="182424"/>
          <a:ext cx="503830" cy="503830"/>
        </a:xfrm>
        <a:prstGeom prst="mathEqual">
          <a:avLst/>
        </a:prstGeom>
        <a:solidFill>
          <a:srgbClr val="775DA7"/>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solidFill>
              <a:srgbClr val="FFFFFF"/>
            </a:solidFill>
            <a:latin typeface="Arial"/>
            <a:ea typeface=""/>
            <a:cs typeface=""/>
          </a:endParaRPr>
        </a:p>
      </dsp:txBody>
      <dsp:txXfrm>
        <a:off x="1435508" y="286213"/>
        <a:ext cx="370264" cy="296252"/>
      </dsp:txXfrm>
    </dsp:sp>
    <dsp:sp modelId="{7C787E1F-58A5-4CBA-BB47-DCDBBBE75A48}">
      <dsp:nvSpPr>
        <dsp:cNvPr id="0" name=""/>
        <dsp:cNvSpPr/>
      </dsp:nvSpPr>
      <dsp:spPr>
        <a:xfrm>
          <a:off x="429516" y="3"/>
          <a:ext cx="868672" cy="868672"/>
        </a:xfrm>
        <a:prstGeom prst="ellips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b="1" kern="1200" dirty="0">
            <a:solidFill>
              <a:srgbClr val="FFFFFF"/>
            </a:solidFill>
            <a:latin typeface="Arial"/>
            <a:ea typeface=""/>
            <a:cs typeface=""/>
          </a:endParaRPr>
        </a:p>
      </dsp:txBody>
      <dsp:txXfrm>
        <a:off x="556730" y="127217"/>
        <a:ext cx="614244" cy="6142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9A2DC-E49B-4895-BD05-7283547D9609}">
      <dsp:nvSpPr>
        <dsp:cNvPr id="0" name=""/>
        <dsp:cNvSpPr/>
      </dsp:nvSpPr>
      <dsp:spPr>
        <a:xfrm>
          <a:off x="3386170" y="818"/>
          <a:ext cx="1384585" cy="851801"/>
        </a:xfrm>
        <a:prstGeom prst="ellipse">
          <a:avLst/>
        </a:prstGeom>
        <a:solidFill>
          <a:srgbClr val="9A87BF"/>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en-US" sz="3300" b="1" kern="1200" dirty="0">
              <a:solidFill>
                <a:srgbClr val="FFFFFF"/>
              </a:solidFill>
              <a:effectLst>
                <a:outerShdw blurRad="38100" dist="38100" dir="2700000" algn="tl">
                  <a:srgbClr val="000000">
                    <a:alpha val="43137"/>
                  </a:srgbClr>
                </a:outerShdw>
              </a:effectLst>
              <a:latin typeface="Arial"/>
              <a:ea typeface=""/>
              <a:cs typeface=""/>
            </a:rPr>
            <a:t>10%</a:t>
          </a:r>
        </a:p>
      </dsp:txBody>
      <dsp:txXfrm>
        <a:off x="3588938" y="125561"/>
        <a:ext cx="979049" cy="602315"/>
      </dsp:txXfrm>
    </dsp:sp>
    <dsp:sp modelId="{4C0A5B35-1432-497C-96F9-8E25F8367D1A}">
      <dsp:nvSpPr>
        <dsp:cNvPr id="0" name=""/>
        <dsp:cNvSpPr/>
      </dsp:nvSpPr>
      <dsp:spPr>
        <a:xfrm>
          <a:off x="2797608" y="213638"/>
          <a:ext cx="493689" cy="493689"/>
        </a:xfrm>
        <a:prstGeom prst="mathEqual">
          <a:avLst/>
        </a:prstGeom>
        <a:solidFill>
          <a:srgbClr val="9A87BF"/>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solidFill>
              <a:srgbClr val="FFFFFF"/>
            </a:solidFill>
            <a:latin typeface="Arial"/>
            <a:ea typeface=""/>
            <a:cs typeface=""/>
          </a:endParaRPr>
        </a:p>
      </dsp:txBody>
      <dsp:txXfrm>
        <a:off x="2863046" y="315338"/>
        <a:ext cx="362813" cy="290289"/>
      </dsp:txXfrm>
    </dsp:sp>
    <dsp:sp modelId="{7C787E1F-58A5-4CBA-BB47-DCDBBBE75A48}">
      <dsp:nvSpPr>
        <dsp:cNvPr id="0" name=""/>
        <dsp:cNvSpPr/>
      </dsp:nvSpPr>
      <dsp:spPr>
        <a:xfrm>
          <a:off x="1924984" y="1125"/>
          <a:ext cx="851188" cy="851188"/>
        </a:xfrm>
        <a:prstGeom prst="ellips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8260" tIns="48260" rIns="48260" bIns="48260" numCol="1" spcCol="1270" anchor="ctr" anchorCtr="0">
          <a:noAutofit/>
        </a:bodyPr>
        <a:lstStyle/>
        <a:p>
          <a:pPr lvl="0" algn="ctr" defTabSz="1689100">
            <a:lnSpc>
              <a:spcPct val="90000"/>
            </a:lnSpc>
            <a:spcBef>
              <a:spcPct val="0"/>
            </a:spcBef>
            <a:spcAft>
              <a:spcPct val="35000"/>
            </a:spcAft>
          </a:pPr>
          <a:endParaRPr lang="en-US" sz="3800" b="1" kern="1200" dirty="0">
            <a:solidFill>
              <a:srgbClr val="FFFFFF"/>
            </a:solidFill>
            <a:latin typeface="Arial"/>
            <a:ea typeface=""/>
            <a:cs typeface=""/>
          </a:endParaRPr>
        </a:p>
      </dsp:txBody>
      <dsp:txXfrm>
        <a:off x="2049638" y="125779"/>
        <a:ext cx="601880" cy="6018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9A2DC-E49B-4895-BD05-7283547D9609}">
      <dsp:nvSpPr>
        <dsp:cNvPr id="0" name=""/>
        <dsp:cNvSpPr/>
      </dsp:nvSpPr>
      <dsp:spPr>
        <a:xfrm>
          <a:off x="2920865" y="3"/>
          <a:ext cx="1310644" cy="868672"/>
        </a:xfrm>
        <a:prstGeom prst="ellipse">
          <a:avLst/>
        </a:prstGeom>
        <a:solidFill>
          <a:srgbClr val="775DA7"/>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en-US" sz="3300" b="1" kern="1200" dirty="0">
              <a:solidFill>
                <a:srgbClr val="FFFFFF"/>
              </a:solidFill>
              <a:latin typeface="Arial"/>
              <a:ea typeface=""/>
              <a:cs typeface=""/>
            </a:rPr>
            <a:t>15%</a:t>
          </a:r>
        </a:p>
      </dsp:txBody>
      <dsp:txXfrm>
        <a:off x="3112804" y="127217"/>
        <a:ext cx="926766" cy="614244"/>
      </dsp:txXfrm>
    </dsp:sp>
    <dsp:sp modelId="{4C0A5B35-1432-497C-96F9-8E25F8367D1A}">
      <dsp:nvSpPr>
        <dsp:cNvPr id="0" name=""/>
        <dsp:cNvSpPr/>
      </dsp:nvSpPr>
      <dsp:spPr>
        <a:xfrm>
          <a:off x="2330169" y="182424"/>
          <a:ext cx="503830" cy="503830"/>
        </a:xfrm>
        <a:prstGeom prst="mathEqual">
          <a:avLst/>
        </a:prstGeom>
        <a:solidFill>
          <a:srgbClr val="775DA7"/>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solidFill>
              <a:srgbClr val="FFFFFF"/>
            </a:solidFill>
            <a:latin typeface="Arial"/>
            <a:ea typeface=""/>
            <a:cs typeface=""/>
          </a:endParaRPr>
        </a:p>
      </dsp:txBody>
      <dsp:txXfrm>
        <a:off x="2396952" y="286213"/>
        <a:ext cx="370264" cy="296252"/>
      </dsp:txXfrm>
    </dsp:sp>
    <dsp:sp modelId="{7C787E1F-58A5-4CBA-BB47-DCDBBBE75A48}">
      <dsp:nvSpPr>
        <dsp:cNvPr id="0" name=""/>
        <dsp:cNvSpPr/>
      </dsp:nvSpPr>
      <dsp:spPr>
        <a:xfrm>
          <a:off x="1407290" y="3"/>
          <a:ext cx="868672" cy="868672"/>
        </a:xfrm>
        <a:prstGeom prst="ellips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b="1" kern="1200" dirty="0">
            <a:solidFill>
              <a:srgbClr val="FFFFFF"/>
            </a:solidFill>
            <a:latin typeface="Arial"/>
            <a:ea typeface=""/>
            <a:cs typeface=""/>
          </a:endParaRPr>
        </a:p>
      </dsp:txBody>
      <dsp:txXfrm>
        <a:off x="1534504" y="127217"/>
        <a:ext cx="614244" cy="6142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9A2DC-E49B-4895-BD05-7283547D9609}">
      <dsp:nvSpPr>
        <dsp:cNvPr id="0" name=""/>
        <dsp:cNvSpPr/>
      </dsp:nvSpPr>
      <dsp:spPr>
        <a:xfrm>
          <a:off x="2888208" y="7"/>
          <a:ext cx="1310644" cy="868672"/>
        </a:xfrm>
        <a:prstGeom prst="ellipse">
          <a:avLst/>
        </a:prstGeom>
        <a:solidFill>
          <a:srgbClr val="64439A"/>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1" kern="1200" dirty="0">
              <a:solidFill>
                <a:srgbClr val="FFFFFF"/>
              </a:solidFill>
              <a:latin typeface="Arial"/>
              <a:ea typeface=""/>
              <a:cs typeface=""/>
            </a:rPr>
            <a:t>No Max</a:t>
          </a:r>
        </a:p>
      </dsp:txBody>
      <dsp:txXfrm>
        <a:off x="3080147" y="127221"/>
        <a:ext cx="926766" cy="614244"/>
      </dsp:txXfrm>
    </dsp:sp>
    <dsp:sp modelId="{4C0A5B35-1432-497C-96F9-8E25F8367D1A}">
      <dsp:nvSpPr>
        <dsp:cNvPr id="0" name=""/>
        <dsp:cNvSpPr/>
      </dsp:nvSpPr>
      <dsp:spPr>
        <a:xfrm>
          <a:off x="2346499" y="182424"/>
          <a:ext cx="503830" cy="503830"/>
        </a:xfrm>
        <a:prstGeom prst="mathEqual">
          <a:avLst/>
        </a:prstGeom>
        <a:solidFill>
          <a:srgbClr val="64439A"/>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solidFill>
              <a:srgbClr val="FFFFFF"/>
            </a:solidFill>
            <a:latin typeface="Arial"/>
            <a:ea typeface=""/>
            <a:cs typeface=""/>
          </a:endParaRPr>
        </a:p>
      </dsp:txBody>
      <dsp:txXfrm>
        <a:off x="2413282" y="286213"/>
        <a:ext cx="370264" cy="296252"/>
      </dsp:txXfrm>
    </dsp:sp>
    <dsp:sp modelId="{7C787E1F-58A5-4CBA-BB47-DCDBBBE75A48}">
      <dsp:nvSpPr>
        <dsp:cNvPr id="0" name=""/>
        <dsp:cNvSpPr/>
      </dsp:nvSpPr>
      <dsp:spPr>
        <a:xfrm>
          <a:off x="1407290" y="3"/>
          <a:ext cx="868672" cy="868672"/>
        </a:xfrm>
        <a:prstGeom prst="ellips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b="1" kern="1200" dirty="0">
            <a:solidFill>
              <a:srgbClr val="FFFFFF"/>
            </a:solidFill>
            <a:latin typeface="Arial"/>
            <a:ea typeface=""/>
            <a:cs typeface=""/>
          </a:endParaRPr>
        </a:p>
      </dsp:txBody>
      <dsp:txXfrm>
        <a:off x="1534504" y="127217"/>
        <a:ext cx="614244" cy="6142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9A2DC-E49B-4895-BD05-7283547D9609}">
      <dsp:nvSpPr>
        <dsp:cNvPr id="0" name=""/>
        <dsp:cNvSpPr/>
      </dsp:nvSpPr>
      <dsp:spPr>
        <a:xfrm>
          <a:off x="2920865" y="3"/>
          <a:ext cx="1310644" cy="868672"/>
        </a:xfrm>
        <a:prstGeom prst="ellipse">
          <a:avLst/>
        </a:prstGeom>
        <a:solidFill>
          <a:srgbClr val="D0BBE2"/>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1" kern="1200" dirty="0">
              <a:solidFill>
                <a:srgbClr val="FFFFFF"/>
              </a:solidFill>
              <a:effectLst>
                <a:outerShdw blurRad="38100" dist="38100" dir="2700000" algn="tl">
                  <a:srgbClr val="000000">
                    <a:alpha val="43137"/>
                  </a:srgbClr>
                </a:outerShdw>
              </a:effectLst>
              <a:latin typeface="Arial"/>
              <a:ea typeface=""/>
              <a:cs typeface=""/>
            </a:rPr>
            <a:t>No Max</a:t>
          </a:r>
        </a:p>
      </dsp:txBody>
      <dsp:txXfrm>
        <a:off x="3112804" y="127217"/>
        <a:ext cx="926766" cy="614244"/>
      </dsp:txXfrm>
    </dsp:sp>
    <dsp:sp modelId="{4C0A5B35-1432-497C-96F9-8E25F8367D1A}">
      <dsp:nvSpPr>
        <dsp:cNvPr id="0" name=""/>
        <dsp:cNvSpPr/>
      </dsp:nvSpPr>
      <dsp:spPr>
        <a:xfrm>
          <a:off x="2346499" y="136702"/>
          <a:ext cx="503830" cy="503830"/>
        </a:xfrm>
        <a:prstGeom prst="mathEqual">
          <a:avLst/>
        </a:prstGeom>
        <a:solidFill>
          <a:srgbClr val="D0BBE2"/>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solidFill>
              <a:srgbClr val="FFFFFF"/>
            </a:solidFill>
            <a:effectLst>
              <a:outerShdw blurRad="38100" dist="38100" dir="2700000" algn="tl">
                <a:srgbClr val="000000">
                  <a:alpha val="43137"/>
                </a:srgbClr>
              </a:outerShdw>
            </a:effectLst>
            <a:latin typeface="Arial"/>
            <a:ea typeface=""/>
            <a:cs typeface=""/>
          </a:endParaRPr>
        </a:p>
      </dsp:txBody>
      <dsp:txXfrm>
        <a:off x="2413282" y="240491"/>
        <a:ext cx="370264" cy="296252"/>
      </dsp:txXfrm>
    </dsp:sp>
    <dsp:sp modelId="{7C787E1F-58A5-4CBA-BB47-DCDBBBE75A48}">
      <dsp:nvSpPr>
        <dsp:cNvPr id="0" name=""/>
        <dsp:cNvSpPr/>
      </dsp:nvSpPr>
      <dsp:spPr>
        <a:xfrm>
          <a:off x="1346330" y="7"/>
          <a:ext cx="868672" cy="868672"/>
        </a:xfrm>
        <a:prstGeom prst="ellips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b="1" kern="1200" dirty="0">
            <a:solidFill>
              <a:srgbClr val="FFFFFF"/>
            </a:solidFill>
            <a:latin typeface="Arial"/>
            <a:ea typeface=""/>
            <a:cs typeface=""/>
          </a:endParaRPr>
        </a:p>
      </dsp:txBody>
      <dsp:txXfrm>
        <a:off x="1473544" y="127221"/>
        <a:ext cx="614244" cy="6142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9A2DC-E49B-4895-BD05-7283547D9609}">
      <dsp:nvSpPr>
        <dsp:cNvPr id="0" name=""/>
        <dsp:cNvSpPr/>
      </dsp:nvSpPr>
      <dsp:spPr>
        <a:xfrm>
          <a:off x="3386170" y="818"/>
          <a:ext cx="1384585" cy="851801"/>
        </a:xfrm>
        <a:prstGeom prst="ellipse">
          <a:avLst/>
        </a:prstGeom>
        <a:solidFill>
          <a:srgbClr val="9A87BF"/>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en-US" sz="3300" b="1" kern="1200" dirty="0">
              <a:solidFill>
                <a:srgbClr val="FFFFFF"/>
              </a:solidFill>
              <a:effectLst>
                <a:outerShdw blurRad="38100" dist="38100" dir="2700000" algn="tl">
                  <a:srgbClr val="000000">
                    <a:alpha val="43137"/>
                  </a:srgbClr>
                </a:outerShdw>
              </a:effectLst>
              <a:latin typeface="Arial"/>
              <a:ea typeface=""/>
              <a:cs typeface=""/>
            </a:rPr>
            <a:t>Max</a:t>
          </a:r>
        </a:p>
      </dsp:txBody>
      <dsp:txXfrm>
        <a:off x="3588938" y="125561"/>
        <a:ext cx="979049" cy="602315"/>
      </dsp:txXfrm>
    </dsp:sp>
    <dsp:sp modelId="{4C0A5B35-1432-497C-96F9-8E25F8367D1A}">
      <dsp:nvSpPr>
        <dsp:cNvPr id="0" name=""/>
        <dsp:cNvSpPr/>
      </dsp:nvSpPr>
      <dsp:spPr>
        <a:xfrm>
          <a:off x="2797608" y="213638"/>
          <a:ext cx="493689" cy="493689"/>
        </a:xfrm>
        <a:prstGeom prst="mathEqual">
          <a:avLst/>
        </a:prstGeom>
        <a:solidFill>
          <a:srgbClr val="9A87BF"/>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solidFill>
              <a:srgbClr val="FFFFFF"/>
            </a:solidFill>
            <a:latin typeface="Arial"/>
            <a:ea typeface=""/>
            <a:cs typeface=""/>
          </a:endParaRPr>
        </a:p>
      </dsp:txBody>
      <dsp:txXfrm>
        <a:off x="2863046" y="315338"/>
        <a:ext cx="362813" cy="290289"/>
      </dsp:txXfrm>
    </dsp:sp>
    <dsp:sp modelId="{7C787E1F-58A5-4CBA-BB47-DCDBBBE75A48}">
      <dsp:nvSpPr>
        <dsp:cNvPr id="0" name=""/>
        <dsp:cNvSpPr/>
      </dsp:nvSpPr>
      <dsp:spPr>
        <a:xfrm>
          <a:off x="1924984" y="1125"/>
          <a:ext cx="851188" cy="851188"/>
        </a:xfrm>
        <a:prstGeom prst="ellips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8260" tIns="48260" rIns="48260" bIns="48260" numCol="1" spcCol="1270" anchor="ctr" anchorCtr="0">
          <a:noAutofit/>
        </a:bodyPr>
        <a:lstStyle/>
        <a:p>
          <a:pPr lvl="0" algn="ctr" defTabSz="1689100">
            <a:lnSpc>
              <a:spcPct val="90000"/>
            </a:lnSpc>
            <a:spcBef>
              <a:spcPct val="0"/>
            </a:spcBef>
            <a:spcAft>
              <a:spcPct val="35000"/>
            </a:spcAft>
          </a:pPr>
          <a:endParaRPr lang="en-US" sz="3800" b="1" kern="1200" dirty="0">
            <a:solidFill>
              <a:srgbClr val="FFFFFF"/>
            </a:solidFill>
            <a:latin typeface="Arial"/>
            <a:ea typeface=""/>
            <a:cs typeface=""/>
          </a:endParaRPr>
        </a:p>
      </dsp:txBody>
      <dsp:txXfrm>
        <a:off x="2049638" y="125779"/>
        <a:ext cx="601880" cy="6018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9A2DC-E49B-4895-BD05-7283547D9609}">
      <dsp:nvSpPr>
        <dsp:cNvPr id="0" name=""/>
        <dsp:cNvSpPr/>
      </dsp:nvSpPr>
      <dsp:spPr>
        <a:xfrm>
          <a:off x="2920865" y="3"/>
          <a:ext cx="1310644" cy="868672"/>
        </a:xfrm>
        <a:prstGeom prst="ellipse">
          <a:avLst/>
        </a:prstGeom>
        <a:solidFill>
          <a:srgbClr val="775DA7"/>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lvl="0" algn="ctr" defTabSz="1511300">
            <a:lnSpc>
              <a:spcPct val="90000"/>
            </a:lnSpc>
            <a:spcBef>
              <a:spcPct val="0"/>
            </a:spcBef>
            <a:spcAft>
              <a:spcPct val="35000"/>
            </a:spcAft>
          </a:pPr>
          <a:r>
            <a:rPr lang="en-US" sz="3400" b="1" kern="1200" dirty="0">
              <a:solidFill>
                <a:srgbClr val="FFFFFF"/>
              </a:solidFill>
              <a:latin typeface="Arial"/>
              <a:ea typeface=""/>
              <a:cs typeface=""/>
            </a:rPr>
            <a:t>Max</a:t>
          </a:r>
        </a:p>
      </dsp:txBody>
      <dsp:txXfrm>
        <a:off x="3112804" y="127217"/>
        <a:ext cx="926766" cy="614244"/>
      </dsp:txXfrm>
    </dsp:sp>
    <dsp:sp modelId="{4C0A5B35-1432-497C-96F9-8E25F8367D1A}">
      <dsp:nvSpPr>
        <dsp:cNvPr id="0" name=""/>
        <dsp:cNvSpPr/>
      </dsp:nvSpPr>
      <dsp:spPr>
        <a:xfrm>
          <a:off x="2330169" y="182424"/>
          <a:ext cx="503830" cy="503830"/>
        </a:xfrm>
        <a:prstGeom prst="mathEqual">
          <a:avLst/>
        </a:prstGeom>
        <a:solidFill>
          <a:srgbClr val="775DA7"/>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solidFill>
              <a:srgbClr val="FFFFFF"/>
            </a:solidFill>
            <a:latin typeface="Arial"/>
            <a:ea typeface=""/>
            <a:cs typeface=""/>
          </a:endParaRPr>
        </a:p>
      </dsp:txBody>
      <dsp:txXfrm>
        <a:off x="2396952" y="286213"/>
        <a:ext cx="370264" cy="296252"/>
      </dsp:txXfrm>
    </dsp:sp>
    <dsp:sp modelId="{7C787E1F-58A5-4CBA-BB47-DCDBBBE75A48}">
      <dsp:nvSpPr>
        <dsp:cNvPr id="0" name=""/>
        <dsp:cNvSpPr/>
      </dsp:nvSpPr>
      <dsp:spPr>
        <a:xfrm>
          <a:off x="1407290" y="3"/>
          <a:ext cx="868672" cy="868672"/>
        </a:xfrm>
        <a:prstGeom prst="ellips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b="1" kern="1200" dirty="0">
            <a:solidFill>
              <a:srgbClr val="FFFFFF"/>
            </a:solidFill>
            <a:latin typeface="Arial"/>
            <a:ea typeface=""/>
            <a:cs typeface=""/>
          </a:endParaRPr>
        </a:p>
      </dsp:txBody>
      <dsp:txXfrm>
        <a:off x="1534504" y="127217"/>
        <a:ext cx="614244" cy="61424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9A2DC-E49B-4895-BD05-7283547D9609}">
      <dsp:nvSpPr>
        <dsp:cNvPr id="0" name=""/>
        <dsp:cNvSpPr/>
      </dsp:nvSpPr>
      <dsp:spPr>
        <a:xfrm>
          <a:off x="2888208" y="0"/>
          <a:ext cx="1310644" cy="868672"/>
        </a:xfrm>
        <a:prstGeom prst="ellipse">
          <a:avLst/>
        </a:prstGeom>
        <a:solidFill>
          <a:srgbClr val="64439A"/>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a:solidFill>
                <a:srgbClr val="FFFFFF"/>
              </a:solidFill>
              <a:latin typeface="Arial"/>
              <a:ea typeface=""/>
              <a:cs typeface=""/>
            </a:rPr>
            <a:t>25</a:t>
          </a:r>
          <a:r>
            <a:rPr lang="en-US" sz="2100" b="1" kern="1200" dirty="0">
              <a:solidFill>
                <a:srgbClr val="FFFFFF"/>
              </a:solidFill>
              <a:latin typeface="Arial"/>
              <a:ea typeface=""/>
              <a:cs typeface=""/>
            </a:rPr>
            <a:t> </a:t>
          </a:r>
          <a:r>
            <a:rPr lang="en-US" sz="1800" b="1" kern="1200" dirty="0">
              <a:solidFill>
                <a:srgbClr val="FFFFFF"/>
              </a:solidFill>
              <a:latin typeface="Arial"/>
              <a:ea typeface=""/>
              <a:cs typeface=""/>
            </a:rPr>
            <a:t>years</a:t>
          </a:r>
        </a:p>
      </dsp:txBody>
      <dsp:txXfrm>
        <a:off x="3080147" y="127214"/>
        <a:ext cx="926766" cy="614244"/>
      </dsp:txXfrm>
    </dsp:sp>
    <dsp:sp modelId="{4C0A5B35-1432-497C-96F9-8E25F8367D1A}">
      <dsp:nvSpPr>
        <dsp:cNvPr id="0" name=""/>
        <dsp:cNvSpPr/>
      </dsp:nvSpPr>
      <dsp:spPr>
        <a:xfrm>
          <a:off x="2346499" y="182424"/>
          <a:ext cx="503830" cy="503830"/>
        </a:xfrm>
        <a:prstGeom prst="mathEqual">
          <a:avLst/>
        </a:prstGeom>
        <a:solidFill>
          <a:srgbClr val="64439A"/>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dirty="0">
            <a:solidFill>
              <a:srgbClr val="FFFFFF"/>
            </a:solidFill>
            <a:latin typeface="Arial"/>
            <a:ea typeface=""/>
            <a:cs typeface=""/>
          </a:endParaRPr>
        </a:p>
      </dsp:txBody>
      <dsp:txXfrm>
        <a:off x="2413282" y="286213"/>
        <a:ext cx="370264" cy="296252"/>
      </dsp:txXfrm>
    </dsp:sp>
    <dsp:sp modelId="{7C787E1F-58A5-4CBA-BB47-DCDBBBE75A48}">
      <dsp:nvSpPr>
        <dsp:cNvPr id="0" name=""/>
        <dsp:cNvSpPr/>
      </dsp:nvSpPr>
      <dsp:spPr>
        <a:xfrm>
          <a:off x="1407290" y="3"/>
          <a:ext cx="868672" cy="868672"/>
        </a:xfrm>
        <a:prstGeom prst="ellipse">
          <a:avLst/>
        </a:prstGeom>
        <a:no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b="1" kern="1200" dirty="0">
            <a:solidFill>
              <a:srgbClr val="FFFFFF"/>
            </a:solidFill>
            <a:latin typeface="Arial"/>
            <a:ea typeface=""/>
            <a:cs typeface=""/>
          </a:endParaRPr>
        </a:p>
      </dsp:txBody>
      <dsp:txXfrm>
        <a:off x="1534504" y="127217"/>
        <a:ext cx="614244" cy="614244"/>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7"/>
          </a:xfrm>
          <a:prstGeom prst="rect">
            <a:avLst/>
          </a:prstGeom>
        </p:spPr>
        <p:txBody>
          <a:bodyPr vert="horz" lIns="92290" tIns="46144" rIns="92290" bIns="46144"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3407"/>
          </a:xfrm>
          <a:prstGeom prst="rect">
            <a:avLst/>
          </a:prstGeom>
        </p:spPr>
        <p:txBody>
          <a:bodyPr vert="horz" lIns="92290" tIns="46144" rIns="92290" bIns="46144" rtlCol="0"/>
          <a:lstStyle>
            <a:lvl1pPr algn="r">
              <a:defRPr sz="1200"/>
            </a:lvl1pPr>
          </a:lstStyle>
          <a:p>
            <a:fld id="{07514478-A92E-EA48-8FB2-1D023467EB80}" type="datetimeFigureOut">
              <a:rPr lang="en-US" smtClean="0"/>
              <a:t>3/27/2020</a:t>
            </a:fld>
            <a:endParaRPr lang="en-US" dirty="0"/>
          </a:p>
        </p:txBody>
      </p:sp>
      <p:sp>
        <p:nvSpPr>
          <p:cNvPr id="4" name="Footer Placeholder 3"/>
          <p:cNvSpPr>
            <a:spLocks noGrp="1"/>
          </p:cNvSpPr>
          <p:nvPr>
            <p:ph type="ftr" sz="quarter" idx="2"/>
          </p:nvPr>
        </p:nvSpPr>
        <p:spPr>
          <a:xfrm>
            <a:off x="0" y="8772670"/>
            <a:ext cx="3037840" cy="463406"/>
          </a:xfrm>
          <a:prstGeom prst="rect">
            <a:avLst/>
          </a:prstGeom>
        </p:spPr>
        <p:txBody>
          <a:bodyPr vert="horz" lIns="92290" tIns="46144" rIns="92290" bIns="46144"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772670"/>
            <a:ext cx="3037840" cy="463406"/>
          </a:xfrm>
          <a:prstGeom prst="rect">
            <a:avLst/>
          </a:prstGeom>
        </p:spPr>
        <p:txBody>
          <a:bodyPr vert="horz" lIns="92290" tIns="46144" rIns="92290" bIns="46144" rtlCol="0" anchor="b"/>
          <a:lstStyle>
            <a:lvl1pPr algn="r">
              <a:defRPr sz="1200"/>
            </a:lvl1pPr>
          </a:lstStyle>
          <a:p>
            <a:fld id="{24E225F1-FB79-8A41-ACE1-A605E68ACA69}" type="slidenum">
              <a:rPr lang="en-US" smtClean="0"/>
              <a:t>‹#›</a:t>
            </a:fld>
            <a:endParaRPr lang="en-US" dirty="0"/>
          </a:p>
        </p:txBody>
      </p:sp>
    </p:spTree>
    <p:extLst>
      <p:ext uri="{BB962C8B-B14F-4D97-AF65-F5344CB8AC3E}">
        <p14:creationId xmlns:p14="http://schemas.microsoft.com/office/powerpoint/2010/main" val="64748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7"/>
          </a:xfrm>
          <a:prstGeom prst="rect">
            <a:avLst/>
          </a:prstGeom>
        </p:spPr>
        <p:txBody>
          <a:bodyPr vert="horz" lIns="92290" tIns="46144" rIns="92290" bIns="46144" rtlCol="0"/>
          <a:lstStyle>
            <a:lvl1pPr algn="l">
              <a:defRPr sz="1200"/>
            </a:lvl1pPr>
          </a:lstStyle>
          <a:p>
            <a:endParaRPr lang="en-US" dirty="0"/>
          </a:p>
        </p:txBody>
      </p:sp>
      <p:sp>
        <p:nvSpPr>
          <p:cNvPr id="3" name="Date Placeholder 2"/>
          <p:cNvSpPr>
            <a:spLocks noGrp="1"/>
          </p:cNvSpPr>
          <p:nvPr>
            <p:ph type="dt" idx="1"/>
          </p:nvPr>
        </p:nvSpPr>
        <p:spPr>
          <a:xfrm>
            <a:off x="3970938" y="0"/>
            <a:ext cx="3037840" cy="463407"/>
          </a:xfrm>
          <a:prstGeom prst="rect">
            <a:avLst/>
          </a:prstGeom>
        </p:spPr>
        <p:txBody>
          <a:bodyPr vert="horz" lIns="92290" tIns="46144" rIns="92290" bIns="46144" rtlCol="0"/>
          <a:lstStyle>
            <a:lvl1pPr algn="r">
              <a:defRPr sz="1200"/>
            </a:lvl1pPr>
          </a:lstStyle>
          <a:p>
            <a:fld id="{804EC530-7DAB-DC4B-BBFB-E1BD2EA46A9C}" type="datetimeFigureOut">
              <a:rPr lang="en-US" smtClean="0"/>
              <a:t>3/27/2020</a:t>
            </a:fld>
            <a:endParaRPr lang="en-US" dirty="0"/>
          </a:p>
        </p:txBody>
      </p:sp>
      <p:sp>
        <p:nvSpPr>
          <p:cNvPr id="4" name="Slide Image Placeholder 3"/>
          <p:cNvSpPr>
            <a:spLocks noGrp="1" noRot="1" noChangeAspect="1"/>
          </p:cNvSpPr>
          <p:nvPr>
            <p:ph type="sldImg" idx="2"/>
          </p:nvPr>
        </p:nvSpPr>
        <p:spPr>
          <a:xfrm>
            <a:off x="1427163" y="1154113"/>
            <a:ext cx="4156075" cy="3117850"/>
          </a:xfrm>
          <a:prstGeom prst="rect">
            <a:avLst/>
          </a:prstGeom>
          <a:noFill/>
          <a:ln w="12700">
            <a:solidFill>
              <a:prstClr val="black"/>
            </a:solidFill>
          </a:ln>
        </p:spPr>
        <p:txBody>
          <a:bodyPr vert="horz" lIns="92290" tIns="46144" rIns="92290" bIns="46144" rtlCol="0" anchor="ctr"/>
          <a:lstStyle/>
          <a:p>
            <a:endParaRPr lang="en-US" dirty="0"/>
          </a:p>
        </p:txBody>
      </p:sp>
      <p:sp>
        <p:nvSpPr>
          <p:cNvPr id="5" name="Notes Placeholder 4"/>
          <p:cNvSpPr>
            <a:spLocks noGrp="1"/>
          </p:cNvSpPr>
          <p:nvPr>
            <p:ph type="body" sz="quarter" idx="3"/>
          </p:nvPr>
        </p:nvSpPr>
        <p:spPr>
          <a:xfrm>
            <a:off x="701040" y="4444862"/>
            <a:ext cx="5608320" cy="3636705"/>
          </a:xfrm>
          <a:prstGeom prst="rect">
            <a:avLst/>
          </a:prstGeom>
        </p:spPr>
        <p:txBody>
          <a:bodyPr vert="horz" lIns="92290" tIns="46144" rIns="92290" bIns="461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0"/>
            <a:ext cx="3037840" cy="463406"/>
          </a:xfrm>
          <a:prstGeom prst="rect">
            <a:avLst/>
          </a:prstGeom>
        </p:spPr>
        <p:txBody>
          <a:bodyPr vert="horz" lIns="92290" tIns="46144" rIns="92290" bIns="4614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772670"/>
            <a:ext cx="3037840" cy="463406"/>
          </a:xfrm>
          <a:prstGeom prst="rect">
            <a:avLst/>
          </a:prstGeom>
        </p:spPr>
        <p:txBody>
          <a:bodyPr vert="horz" lIns="92290" tIns="46144" rIns="92290" bIns="46144" rtlCol="0" anchor="b"/>
          <a:lstStyle>
            <a:lvl1pPr algn="r">
              <a:defRPr sz="1200"/>
            </a:lvl1pPr>
          </a:lstStyle>
          <a:p>
            <a:fld id="{B3DC6B2C-2CF0-184A-834F-7357CB7D9103}" type="slidenum">
              <a:rPr lang="en-US" smtClean="0"/>
              <a:t>‹#›</a:t>
            </a:fld>
            <a:endParaRPr lang="en-US" dirty="0"/>
          </a:p>
        </p:txBody>
      </p:sp>
    </p:spTree>
    <p:extLst>
      <p:ext uri="{BB962C8B-B14F-4D97-AF65-F5344CB8AC3E}">
        <p14:creationId xmlns:p14="http://schemas.microsoft.com/office/powerpoint/2010/main" val="1600122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aamc.org/first/estimator"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www.aamc.org/first"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reality is that many people spend more time planning a vacation than planning for their financial future.  We do not want you to be one of those people, so if you don’t already have a strategy for managing your student loan debt, we are going to help jump start that process.  </a:t>
            </a:r>
          </a:p>
          <a:p>
            <a:endParaRPr lang="en-US" dirty="0"/>
          </a:p>
          <a:p>
            <a:r>
              <a:rPr lang="en-US" b="1" i="1" u="sng" dirty="0">
                <a:solidFill>
                  <a:schemeClr val="accent2"/>
                </a:solidFill>
              </a:rPr>
              <a:t>Note to SPEAKER:</a:t>
            </a:r>
            <a:r>
              <a:rPr lang="en-US" dirty="0">
                <a:solidFill>
                  <a:schemeClr val="accent2"/>
                </a:solidFill>
              </a:rPr>
              <a:t>  </a:t>
            </a:r>
            <a:r>
              <a:rPr lang="en-US" i="1" dirty="0">
                <a:solidFill>
                  <a:schemeClr val="accent2"/>
                </a:solidFill>
              </a:rPr>
              <a:t>The information provided in this presentation will </a:t>
            </a:r>
            <a:r>
              <a:rPr lang="en-US" i="1" u="sng" dirty="0">
                <a:solidFill>
                  <a:schemeClr val="accent2"/>
                </a:solidFill>
              </a:rPr>
              <a:t>support</a:t>
            </a:r>
            <a:r>
              <a:rPr lang="en-US" i="1" dirty="0">
                <a:solidFill>
                  <a:schemeClr val="accent2"/>
                </a:solidFill>
              </a:rPr>
              <a:t> the audience’s understanding of how the “exit” topics relate to a medical graduate. It is encouraged that the audience first complete their formal (online) Exit Interview before offering this presentation since this PowerPoint/speaker notes are </a:t>
            </a:r>
            <a:r>
              <a:rPr lang="en-US" b="1" i="1" u="sng" dirty="0">
                <a:solidFill>
                  <a:schemeClr val="accent2"/>
                </a:solidFill>
              </a:rPr>
              <a:t>not</a:t>
            </a:r>
            <a:r>
              <a:rPr lang="en-US" i="1" dirty="0">
                <a:solidFill>
                  <a:schemeClr val="accent2"/>
                </a:solidFill>
              </a:rPr>
              <a:t> intended to satisfy the federal requirements for an Exit Interview.  </a:t>
            </a:r>
            <a:endParaRPr lang="en-US" b="1" i="1" dirty="0">
              <a:solidFill>
                <a:schemeClr val="accent2"/>
              </a:solidFill>
              <a:latin typeface="Arial" pitchFamily="34" charset="0"/>
            </a:endParaRPr>
          </a:p>
          <a:p>
            <a:endParaRPr lang="en-US" b="1" i="1" dirty="0">
              <a:solidFill>
                <a:schemeClr val="accent2"/>
              </a:solidFill>
              <a:latin typeface="Arial" pitchFamily="34" charset="0"/>
            </a:endParaRPr>
          </a:p>
          <a:p>
            <a:r>
              <a:rPr lang="en-US" b="1" i="1" dirty="0">
                <a:solidFill>
                  <a:schemeClr val="accent2"/>
                </a:solidFill>
                <a:latin typeface="Arial" pitchFamily="34" charset="0"/>
              </a:rPr>
              <a:t>All information is accurate and compliant with Federal regulations, to the best of our knowledge, as of 1/15/20.</a:t>
            </a:r>
            <a:endParaRPr lang="en-US" dirty="0">
              <a:solidFill>
                <a:schemeClr val="accent2"/>
              </a:solidFill>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B3DC6B2C-2CF0-184A-834F-7357CB7D9103}" type="slidenum">
              <a:rPr lang="en-US" smtClean="0"/>
              <a:t>1</a:t>
            </a:fld>
            <a:endParaRPr lang="en-US" dirty="0"/>
          </a:p>
        </p:txBody>
      </p:sp>
    </p:spTree>
    <p:extLst>
      <p:ext uri="{BB962C8B-B14F-4D97-AF65-F5344CB8AC3E}">
        <p14:creationId xmlns:p14="http://schemas.microsoft.com/office/powerpoint/2010/main" val="3289201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AC7CECB2-5B4A-499A-9F57-5745387F01FA}" type="slidenum">
              <a:rPr lang="en-US" smtClean="0">
                <a:latin typeface="Arial" pitchFamily="34" charset="0"/>
              </a:rPr>
              <a:pPr/>
              <a:t>10</a:t>
            </a:fld>
            <a:endParaRPr lang="en-US" dirty="0">
              <a:latin typeface="Arial" pitchFamily="34"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r>
              <a:rPr lang="en-US" dirty="0"/>
              <a:t>Although we do not expect this to be an issue for anyone here, we must stress the seriousness of the obligation to repay your loans.  You know it is your responsibility to make on-time payments, but this is the case whether or not you: </a:t>
            </a:r>
          </a:p>
          <a:p>
            <a:pPr marL="519127" indent="-173042">
              <a:buFont typeface="Arial" pitchFamily="34" charset="0"/>
              <a:buChar char="•"/>
            </a:pPr>
            <a:r>
              <a:rPr lang="en-US" dirty="0"/>
              <a:t>complete your program, </a:t>
            </a:r>
          </a:p>
          <a:p>
            <a:pPr marL="519127" indent="-173042">
              <a:buFont typeface="Arial" pitchFamily="34" charset="0"/>
              <a:buChar char="•"/>
            </a:pPr>
            <a:r>
              <a:rPr lang="en-US" dirty="0"/>
              <a:t>complete it in the expected amount of time, </a:t>
            </a:r>
          </a:p>
          <a:p>
            <a:pPr marL="519127" indent="-173042">
              <a:buFont typeface="Arial" pitchFamily="34" charset="0"/>
              <a:buChar char="•"/>
            </a:pPr>
            <a:r>
              <a:rPr lang="en-US" dirty="0"/>
              <a:t>feel satisfied with your education experience,</a:t>
            </a:r>
          </a:p>
          <a:p>
            <a:pPr marL="519127" indent="-173042">
              <a:buFont typeface="Arial" pitchFamily="34" charset="0"/>
              <a:buChar char="•"/>
            </a:pPr>
            <a:r>
              <a:rPr lang="en-US" dirty="0"/>
              <a:t>are able to obtain employment.  </a:t>
            </a:r>
          </a:p>
          <a:p>
            <a:r>
              <a:rPr lang="en-US" dirty="0"/>
              <a:t>You simply must pay back all of your student loans and pay them back on-time!  </a:t>
            </a:r>
          </a:p>
        </p:txBody>
      </p:sp>
    </p:spTree>
    <p:extLst>
      <p:ext uri="{BB962C8B-B14F-4D97-AF65-F5344CB8AC3E}">
        <p14:creationId xmlns:p14="http://schemas.microsoft.com/office/powerpoint/2010/main" val="118510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826CD9F1-5200-4A0B-A0CB-3EE9DE4B3868}" type="slidenum">
              <a:rPr lang="en-US" smtClean="0">
                <a:latin typeface="Arial" pitchFamily="34" charset="0"/>
              </a:rPr>
              <a:pPr/>
              <a:t>11</a:t>
            </a:fld>
            <a:endParaRPr lang="en-US" dirty="0">
              <a:latin typeface="Arial"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xfrm>
            <a:off x="776912" y="4460899"/>
            <a:ext cx="5571902" cy="4225184"/>
          </a:xfrm>
          <a:noFill/>
          <a:ln/>
        </p:spPr>
        <p:txBody>
          <a:bodyPr>
            <a:noAutofit/>
          </a:bodyPr>
          <a:lstStyle/>
          <a:p>
            <a:r>
              <a:rPr lang="en-US" sz="1100" dirty="0"/>
              <a:t>On a lighter note, medical school borrowers have a very low default rate.  This means that borrowers like you repay their loans, repay them on-time, and many even pay their loans off earlier than required.  The key to this, especially during residency, is to stay organized and know when your payments are due. </a:t>
            </a:r>
          </a:p>
          <a:p>
            <a:endParaRPr lang="en-US" sz="1100" dirty="0"/>
          </a:p>
          <a:p>
            <a:r>
              <a:rPr lang="en-US" sz="1100" dirty="0"/>
              <a:t>To make sure you don’t miss a payment, consider setting your account up for an automatic payment so that your payments are automatically withdrawn from your checking or savings account on a specific date each month. Automation of payment removes the element of a resident’s fatigue and/or forgetfulness, and assures that your loan(s) are paid on time. </a:t>
            </a:r>
          </a:p>
          <a:p>
            <a:endParaRPr lang="en-US" sz="800" dirty="0"/>
          </a:p>
          <a:p>
            <a:r>
              <a:rPr lang="en-US" sz="1100" dirty="0"/>
              <a:t>If a loan payment does “slip through the cracks” you should know that the loan will be considered </a:t>
            </a:r>
            <a:r>
              <a:rPr lang="en-US" sz="1100" b="1" dirty="0"/>
              <a:t>delinquent</a:t>
            </a:r>
            <a:r>
              <a:rPr lang="en-US" sz="1100" dirty="0"/>
              <a:t> as soon as the payment is late.  The consequences of this are negative for your credit.</a:t>
            </a:r>
          </a:p>
          <a:p>
            <a:endParaRPr lang="en-US" sz="800" dirty="0"/>
          </a:p>
          <a:p>
            <a:r>
              <a:rPr lang="en-US" sz="1100" b="1" dirty="0"/>
              <a:t>[CLICK]</a:t>
            </a:r>
            <a:r>
              <a:rPr lang="en-US" sz="800" b="1" dirty="0"/>
              <a:t> </a:t>
            </a:r>
            <a:r>
              <a:rPr lang="en-US" sz="1100" dirty="0"/>
              <a:t>After being 270 days late, the servicer places your loan(s) in </a:t>
            </a:r>
            <a:r>
              <a:rPr lang="en-US" sz="1100" b="1" dirty="0"/>
              <a:t>default</a:t>
            </a:r>
            <a:r>
              <a:rPr lang="en-US" sz="1100" dirty="0"/>
              <a:t>.  </a:t>
            </a:r>
          </a:p>
          <a:p>
            <a:endParaRPr lang="en-US" sz="800" dirty="0"/>
          </a:p>
          <a:p>
            <a:r>
              <a:rPr lang="en-US" sz="1100" dirty="0"/>
              <a:t>In a default situation, the negative impact to your credit increases as do the costs to you.  If you default, not only will your lack of payments be reported to the credit bureaus, but you may also experience:</a:t>
            </a:r>
          </a:p>
          <a:p>
            <a:pPr marL="576808" indent="-115362">
              <a:buFont typeface="Arial" pitchFamily="34" charset="0"/>
              <a:buChar char="•"/>
            </a:pPr>
            <a:r>
              <a:rPr lang="en-US" sz="1100" dirty="0"/>
              <a:t>a garnishment of wages and tax refunds</a:t>
            </a:r>
          </a:p>
          <a:p>
            <a:pPr marL="576808" indent="-115362">
              <a:buFont typeface="Arial" pitchFamily="34" charset="0"/>
              <a:buChar char="•"/>
            </a:pPr>
            <a:r>
              <a:rPr lang="en-US" sz="1100" dirty="0"/>
              <a:t>lawsuits in which you are responsible for the cost and/or</a:t>
            </a:r>
          </a:p>
          <a:p>
            <a:pPr marL="576808" indent="-115362">
              <a:buFont typeface="Arial" pitchFamily="34" charset="0"/>
              <a:buChar char="•"/>
            </a:pPr>
            <a:r>
              <a:rPr lang="en-US" sz="1100" dirty="0"/>
              <a:t>other methods of federal debt collection</a:t>
            </a:r>
          </a:p>
          <a:p>
            <a:endParaRPr lang="en-US" sz="800" dirty="0"/>
          </a:p>
          <a:p>
            <a:r>
              <a:rPr lang="en-US" sz="1100" b="1" dirty="0"/>
              <a:t>Nobody wants you to get to that point, so if you are experiencing financial difficulties at any point, do not wait until it’s too late -- call your servicer(s) immediately and see what arrangements can be made. </a:t>
            </a:r>
          </a:p>
          <a:p>
            <a:endParaRPr lang="en-US" dirty="0">
              <a:latin typeface="Arial" pitchFamily="34" charset="0"/>
            </a:endParaRPr>
          </a:p>
        </p:txBody>
      </p:sp>
    </p:spTree>
    <p:extLst>
      <p:ext uri="{BB962C8B-B14F-4D97-AF65-F5344CB8AC3E}">
        <p14:creationId xmlns:p14="http://schemas.microsoft.com/office/powerpoint/2010/main" val="1398352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63CDF609-CEAE-433D-9CA3-5CEB7981771B}" type="slidenum">
              <a:rPr lang="en-US" smtClean="0">
                <a:latin typeface="Arial" pitchFamily="34" charset="0"/>
              </a:rPr>
              <a:pPr/>
              <a:t>12</a:t>
            </a:fld>
            <a:endParaRPr lang="en-US" dirty="0">
              <a:latin typeface="Arial" pitchFamily="34"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r>
              <a:rPr lang="en-US" sz="1100" dirty="0"/>
              <a:t>In rare cases, your federally guaranteed student loans may be discharged and your repayment obligation cancelled or forgiven. The possible reasons for this include: </a:t>
            </a:r>
          </a:p>
          <a:p>
            <a:pPr lvl="0">
              <a:buFont typeface="Arial" pitchFamily="34" charset="0"/>
              <a:buChar char="•"/>
            </a:pPr>
            <a:endParaRPr lang="en-US" sz="1100" dirty="0"/>
          </a:p>
          <a:p>
            <a:pPr lvl="0">
              <a:buFont typeface="Arial" pitchFamily="34" charset="0"/>
              <a:buChar char="•"/>
            </a:pPr>
            <a:r>
              <a:rPr lang="en-US" sz="1100" dirty="0"/>
              <a:t> </a:t>
            </a:r>
            <a:r>
              <a:rPr lang="en-US" sz="1100" b="1" dirty="0"/>
              <a:t>Death or Disability </a:t>
            </a:r>
            <a:r>
              <a:rPr lang="en-US" sz="1100" dirty="0"/>
              <a:t>– In the case of death, a death certificate must be submitted; in the case of disability, the borrower must apply to have the loans discharged and submit disability certification from a medical doctor </a:t>
            </a:r>
          </a:p>
          <a:p>
            <a:pPr lvl="0">
              <a:buFont typeface="Arial" pitchFamily="34" charset="0"/>
              <a:buChar char="•"/>
            </a:pPr>
            <a:r>
              <a:rPr lang="en-US" sz="1100" dirty="0"/>
              <a:t> </a:t>
            </a:r>
            <a:r>
              <a:rPr lang="en-US" sz="1100" b="1" dirty="0"/>
              <a:t>School Closure or False Certification </a:t>
            </a:r>
            <a:r>
              <a:rPr lang="en-US" sz="1100" dirty="0"/>
              <a:t>– If the school closed before you completed your program, falsely certified your loan eligibility, or failed to return funds to the lender on your behalf </a:t>
            </a:r>
          </a:p>
          <a:p>
            <a:pPr lvl="0">
              <a:buFont typeface="Arial" pitchFamily="34" charset="0"/>
              <a:buChar char="•"/>
            </a:pPr>
            <a:r>
              <a:rPr lang="en-US" sz="1100" dirty="0"/>
              <a:t> </a:t>
            </a:r>
            <a:r>
              <a:rPr lang="en-US" sz="1100" b="1" dirty="0"/>
              <a:t>Unpaid Refund</a:t>
            </a:r>
            <a:r>
              <a:rPr lang="en-US" sz="1100" dirty="0"/>
              <a:t>– If you withdrew but a refund was not paid by the school to your lender</a:t>
            </a:r>
          </a:p>
          <a:p>
            <a:pPr lvl="0">
              <a:buFont typeface="Arial" pitchFamily="34" charset="0"/>
              <a:buChar char="•"/>
            </a:pPr>
            <a:r>
              <a:rPr lang="en-US" sz="1100" dirty="0"/>
              <a:t> </a:t>
            </a:r>
            <a:r>
              <a:rPr lang="en-US" sz="1100" b="1" dirty="0"/>
              <a:t>Identity Theft </a:t>
            </a:r>
            <a:r>
              <a:rPr lang="en-US" sz="1100" dirty="0"/>
              <a:t>– If you are a victim of identity theft and the loans are not yours </a:t>
            </a:r>
          </a:p>
          <a:p>
            <a:pPr lvl="0">
              <a:buFont typeface="Arial" pitchFamily="34" charset="0"/>
              <a:buChar char="•"/>
            </a:pPr>
            <a:r>
              <a:rPr lang="en-US" sz="1100" b="1" dirty="0"/>
              <a:t> Bankruptcy </a:t>
            </a:r>
            <a:r>
              <a:rPr lang="en-US" sz="1100" dirty="0"/>
              <a:t>– In very rare situations of bankruptcy where undue hardship can be proven in court </a:t>
            </a:r>
          </a:p>
          <a:p>
            <a:r>
              <a:rPr lang="en-US" sz="1100" dirty="0"/>
              <a:t> </a:t>
            </a:r>
          </a:p>
          <a:p>
            <a:r>
              <a:rPr lang="en-US" sz="1100" dirty="0"/>
              <a:t>While you would never want any of these things to happen, if they do, the servicer(s) must be notified so that the appropriate discharge process can begin. </a:t>
            </a:r>
          </a:p>
          <a:p>
            <a:endParaRPr lang="en-US" sz="1100" dirty="0"/>
          </a:p>
          <a:p>
            <a:r>
              <a:rPr lang="en-US" sz="1100" dirty="0"/>
              <a:t>This now completes our review of some of the “fine print” of your loans.  So, let’s move on and look at what is actually in your student loan portfolio.</a:t>
            </a:r>
          </a:p>
          <a:p>
            <a:endParaRPr lang="en-US" sz="1000" dirty="0">
              <a:latin typeface="Arial" pitchFamily="34" charset="0"/>
            </a:endParaRPr>
          </a:p>
        </p:txBody>
      </p:sp>
    </p:spTree>
    <p:extLst>
      <p:ext uri="{BB962C8B-B14F-4D97-AF65-F5344CB8AC3E}">
        <p14:creationId xmlns:p14="http://schemas.microsoft.com/office/powerpoint/2010/main" val="981830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4F3A76FA-EB88-4892-9533-DD17A3D034B7}" type="slidenum">
              <a:rPr lang="en-US" smtClean="0">
                <a:latin typeface="Arial" pitchFamily="34" charset="0"/>
              </a:rPr>
              <a:pPr/>
              <a:t>13</a:t>
            </a:fld>
            <a:endParaRPr lang="en-US" dirty="0">
              <a:latin typeface="Arial"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r>
              <a:rPr lang="en-US" dirty="0"/>
              <a:t>To find all of your federal student loans, from undergrad and medical school, you can access the </a:t>
            </a:r>
            <a:r>
              <a:rPr lang="en-US" b="1" dirty="0"/>
              <a:t>National Student Loan Data System (or NSLDS),</a:t>
            </a:r>
            <a:r>
              <a:rPr lang="en-US" dirty="0"/>
              <a:t> a central database for federal loans at nslds.ed.gov.  </a:t>
            </a:r>
          </a:p>
          <a:p>
            <a:endParaRPr lang="en-US" dirty="0"/>
          </a:p>
          <a:p>
            <a:r>
              <a:rPr lang="en-US" dirty="0"/>
              <a:t>After entering your NSLDS account, you will see a variety of important details about each loan you’ve borrowed, but pay attention most to:</a:t>
            </a:r>
          </a:p>
          <a:p>
            <a:pPr>
              <a:buFont typeface="Arial" pitchFamily="34" charset="0"/>
              <a:buChar char="•"/>
            </a:pPr>
            <a:r>
              <a:rPr lang="en-US" b="1" dirty="0"/>
              <a:t>  the name of the loan</a:t>
            </a:r>
          </a:p>
          <a:p>
            <a:pPr>
              <a:buFont typeface="Arial" pitchFamily="34" charset="0"/>
              <a:buChar char="•"/>
            </a:pPr>
            <a:r>
              <a:rPr lang="en-US" b="1" dirty="0"/>
              <a:t>  the date of disbursement</a:t>
            </a:r>
          </a:p>
          <a:p>
            <a:pPr>
              <a:buFont typeface="Arial" pitchFamily="34" charset="0"/>
              <a:buChar char="•"/>
            </a:pPr>
            <a:r>
              <a:rPr lang="en-US" b="1" dirty="0"/>
              <a:t>  and the name of the servicer</a:t>
            </a:r>
            <a:r>
              <a:rPr lang="en-US" dirty="0"/>
              <a:t>. </a:t>
            </a:r>
          </a:p>
          <a:p>
            <a:r>
              <a:rPr lang="en-US" dirty="0"/>
              <a:t>Pay special attention to who your current servicers are and how to contact them. This is information that you will need in order to change your contact information (when you move to your residency location) and to ask questions about your loans.  </a:t>
            </a:r>
          </a:p>
          <a:p>
            <a:endParaRPr lang="en-US" dirty="0"/>
          </a:p>
          <a:p>
            <a:r>
              <a:rPr lang="en-US" dirty="0"/>
              <a:t>As a final tip on finding your federal loans, the </a:t>
            </a:r>
            <a:r>
              <a:rPr lang="en-US" b="1" dirty="0"/>
              <a:t>Financial Aid Office </a:t>
            </a:r>
            <a:r>
              <a:rPr lang="en-US" dirty="0"/>
              <a:t>is always a resource available to you - even after you graduate.</a:t>
            </a:r>
          </a:p>
          <a:p>
            <a:endParaRPr lang="en-US" dirty="0"/>
          </a:p>
          <a:p>
            <a:r>
              <a:rPr lang="en-US" dirty="0"/>
              <a:t>What you will not find in NSLDS is information on private student loans.  For details on your private loans, you must contact the lender(s) of those loans.  If you are not sure who you borrowed from, you can find this information on your credit report at annualcreditreport.com.</a:t>
            </a:r>
          </a:p>
        </p:txBody>
      </p:sp>
    </p:spTree>
    <p:extLst>
      <p:ext uri="{BB962C8B-B14F-4D97-AF65-F5344CB8AC3E}">
        <p14:creationId xmlns:p14="http://schemas.microsoft.com/office/powerpoint/2010/main" val="2398559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After identifying the loans listed in your portfolio, it may be evident by the names alone, that some of your loans are subsidized and others are unsubsidized.</a:t>
            </a:r>
          </a:p>
          <a:p>
            <a:endParaRPr lang="en-US" dirty="0"/>
          </a:p>
          <a:p>
            <a:r>
              <a:rPr lang="en-US" dirty="0"/>
              <a:t>As a medical student, the majority of your education debt will be </a:t>
            </a:r>
            <a:r>
              <a:rPr lang="en-US" b="1" dirty="0"/>
              <a:t>unsubsidized</a:t>
            </a:r>
            <a:r>
              <a:rPr lang="en-US" dirty="0"/>
              <a:t> - meaning that this debt has been accruing interest since the day it was disbursed to you.  </a:t>
            </a:r>
          </a:p>
          <a:p>
            <a:endParaRPr lang="en-US" b="1" dirty="0"/>
          </a:p>
          <a:p>
            <a:r>
              <a:rPr lang="en-US" dirty="0"/>
              <a:t>Alternatively, if you have </a:t>
            </a:r>
            <a:r>
              <a:rPr lang="en-US" b="1" dirty="0"/>
              <a:t>subsidized loans </a:t>
            </a:r>
            <a:r>
              <a:rPr lang="en-US" dirty="0"/>
              <a:t>in your portfolio, like Perkins or LDS Loans, these loans have been interest free while you’ve been in school.  Once you go into repayment though, interest will accrue on those loans just like with any other loan.</a:t>
            </a:r>
          </a:p>
          <a:p>
            <a:endParaRPr lang="en-US" dirty="0"/>
          </a:p>
          <a:p>
            <a:r>
              <a:rPr lang="en-US" dirty="0"/>
              <a:t>Keep in mind, the interest that accrues on student loans can be paid at any time, whether you are in school, residency, a deferment, forbearance or otherwise.  It’s your right to prepay this debt as fast as you are able.</a:t>
            </a:r>
          </a:p>
        </p:txBody>
      </p:sp>
      <p:sp>
        <p:nvSpPr>
          <p:cNvPr id="4" name="Slide Number Placeholder 3"/>
          <p:cNvSpPr>
            <a:spLocks noGrp="1"/>
          </p:cNvSpPr>
          <p:nvPr>
            <p:ph type="sldNum" sz="quarter" idx="10"/>
          </p:nvPr>
        </p:nvSpPr>
        <p:spPr/>
        <p:txBody>
          <a:bodyPr/>
          <a:lstStyle/>
          <a:p>
            <a:pPr>
              <a:defRPr/>
            </a:pPr>
            <a:fld id="{084BDA73-33F2-4610-AE6F-1D860A50A8C4}" type="slidenum">
              <a:rPr lang="en-US" smtClean="0"/>
              <a:pPr>
                <a:defRPr/>
              </a:pPr>
              <a:t>14</a:t>
            </a:fld>
            <a:endParaRPr lang="en-US" dirty="0"/>
          </a:p>
        </p:txBody>
      </p:sp>
    </p:spTree>
    <p:extLst>
      <p:ext uri="{BB962C8B-B14F-4D97-AF65-F5344CB8AC3E}">
        <p14:creationId xmlns:p14="http://schemas.microsoft.com/office/powerpoint/2010/main" val="2519399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5075" y="703263"/>
            <a:ext cx="4697413" cy="3522662"/>
          </a:xfrm>
        </p:spPr>
      </p:sp>
      <p:sp>
        <p:nvSpPr>
          <p:cNvPr id="3" name="Notes Placeholder 2"/>
          <p:cNvSpPr>
            <a:spLocks noGrp="1"/>
          </p:cNvSpPr>
          <p:nvPr>
            <p:ph type="body" idx="1"/>
          </p:nvPr>
        </p:nvSpPr>
        <p:spPr/>
        <p:txBody>
          <a:bodyPr>
            <a:normAutofit/>
          </a:bodyPr>
          <a:lstStyle/>
          <a:p>
            <a:r>
              <a:rPr lang="en-US" dirty="0"/>
              <a:t>The rate of interest accrual is important, and the interest rates for the loans you borrowed while in medical school is likely detailed above.   </a:t>
            </a:r>
            <a:r>
              <a:rPr lang="en-US" baseline="0" dirty="0"/>
              <a:t>These rates are fixed, so no matter what happens in the economy– these are the interest rates you will pay on these loans.  </a:t>
            </a:r>
          </a:p>
        </p:txBody>
      </p:sp>
      <p:sp>
        <p:nvSpPr>
          <p:cNvPr id="4" name="Slide Number Placeholder 3"/>
          <p:cNvSpPr>
            <a:spLocks noGrp="1"/>
          </p:cNvSpPr>
          <p:nvPr>
            <p:ph type="sldNum" sz="quarter" idx="10"/>
          </p:nvPr>
        </p:nvSpPr>
        <p:spPr/>
        <p:txBody>
          <a:bodyPr/>
          <a:lstStyle/>
          <a:p>
            <a:fld id="{AE825233-37C7-4EA0-914D-215BCF8766FC}" type="slidenum">
              <a:rPr lang="en-US" smtClean="0"/>
              <a:pPr/>
              <a:t>15</a:t>
            </a:fld>
            <a:endParaRPr lang="en-US" dirty="0"/>
          </a:p>
        </p:txBody>
      </p:sp>
    </p:spTree>
    <p:extLst>
      <p:ext uri="{BB962C8B-B14F-4D97-AF65-F5344CB8AC3E}">
        <p14:creationId xmlns:p14="http://schemas.microsoft.com/office/powerpoint/2010/main" val="3789375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xfrm>
            <a:off x="3970938" y="8785680"/>
            <a:ext cx="3037840" cy="463406"/>
          </a:xfrm>
          <a:noFill/>
        </p:spPr>
        <p:txBody>
          <a:bodyPr/>
          <a:lstStyle/>
          <a:p>
            <a:fld id="{09E799FA-8F69-470E-AE1A-66565E0AF699}" type="slidenum">
              <a:rPr lang="en-US" smtClean="0">
                <a:latin typeface="Arial" pitchFamily="34" charset="0"/>
              </a:rPr>
              <a:pPr/>
              <a:t>16</a:t>
            </a:fld>
            <a:endParaRPr lang="en-US" dirty="0">
              <a:latin typeface="Arial" pitchFamily="34"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noAutofit/>
          </a:bodyPr>
          <a:lstStyle/>
          <a:p>
            <a:r>
              <a:rPr lang="en-US" sz="1000" dirty="0">
                <a:solidFill>
                  <a:srgbClr val="0033CC"/>
                </a:solidFill>
              </a:rPr>
              <a:t>(NOTE: The numbers on this slide can be manipulated to reflect your school’s average indebtedness and interest accrual – use the MedLoans® Organizer and Calculator to determine the interest accrued during medical school and grace).</a:t>
            </a:r>
          </a:p>
          <a:p>
            <a:endParaRPr lang="en-US" sz="1000" dirty="0"/>
          </a:p>
          <a:p>
            <a:r>
              <a:rPr lang="en-US" sz="1000" dirty="0"/>
              <a:t>After medical school, the unpaid accrued interest for the last 4+ years will capitalize.  Capitalization is a cost of student loans that many are not aware of, but the impact is significant.  Capitalization increases the cost of the loans because it takes the accrued interest (from loans such as your Direct Unsubsidized and Direct PLUS Loans) and adds it to the original principal balance.  After capitalization occurs, your larger principal balance then begins accruing interest, so in effect, your interest is accruing interest – and if unpaid, this interest may capitalize as well.</a:t>
            </a:r>
          </a:p>
          <a:p>
            <a:endParaRPr lang="en-US" sz="1000" dirty="0"/>
          </a:p>
          <a:p>
            <a:r>
              <a:rPr lang="en-US" sz="1000" dirty="0"/>
              <a:t>Servicers have policies on when loans capitalize and at what times.  You should direct any capitalization questions to the servicer of your loan(s).  However, most likely, capitalization will be postponed until after you separate from school and possibly even for a short time thereafter.</a:t>
            </a:r>
          </a:p>
          <a:p>
            <a:endParaRPr lang="en-US" sz="1000" dirty="0"/>
          </a:p>
          <a:p>
            <a:r>
              <a:rPr lang="en-US" sz="1000" dirty="0"/>
              <a:t>For those of you who are visual learners, here is an example of the capitalization a medical school student will experience immediately or shortly after graduation.  Obviously, the less often capitalization happens, the better.  </a:t>
            </a:r>
          </a:p>
          <a:p>
            <a:endParaRPr lang="en-US" sz="1000" dirty="0"/>
          </a:p>
          <a:p>
            <a:r>
              <a:rPr lang="en-US" sz="1000" dirty="0"/>
              <a:t>As we saw earlier, the median balance of student loan debt for the Class of 2019 was $200,000.  For a 2020 medical graduate that borrowed $200,000, they would likely accrue over $31k of interest (based on medical school Direct Loans only).  When this interest capitalizes, the loans have a new, higher principal balance of $231,700 and the interest that accrues going forward will be based on this higher balance.   </a:t>
            </a:r>
          </a:p>
          <a:p>
            <a:endParaRPr lang="en-US" sz="1000" dirty="0">
              <a:latin typeface="Arial" pitchFamily="34" charset="0"/>
            </a:endParaRPr>
          </a:p>
        </p:txBody>
      </p:sp>
    </p:spTree>
    <p:extLst>
      <p:ext uri="{BB962C8B-B14F-4D97-AF65-F5344CB8AC3E}">
        <p14:creationId xmlns:p14="http://schemas.microsoft.com/office/powerpoint/2010/main" val="1352356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itchFamily="34" charset="0"/>
                <a:ea typeface="ＭＳ Ｐゴシック" pitchFamily="34" charset="-128"/>
              </a:rPr>
              <a:t>So, when can you expect your first capitalization… likely near the end of your graduating year (if not earlier).  </a:t>
            </a:r>
          </a:p>
          <a:p>
            <a:endParaRPr lang="en-US" b="1" dirty="0">
              <a:latin typeface="Arial" pitchFamily="34" charset="0"/>
              <a:ea typeface="ＭＳ Ｐゴシック" pitchFamily="34" charset="-128"/>
            </a:endParaRPr>
          </a:p>
          <a:p>
            <a:r>
              <a:rPr lang="en-US" b="1" dirty="0">
                <a:latin typeface="Arial" pitchFamily="34" charset="0"/>
                <a:ea typeface="ＭＳ Ｐゴシック" pitchFamily="34" charset="-128"/>
              </a:rPr>
              <a:t>When will the NEXT capitalization occurs?  After this first one, but it depends on how you choose to manage your loans during residency.  </a:t>
            </a:r>
          </a:p>
          <a:p>
            <a:endParaRPr lang="en-US" b="1" dirty="0">
              <a:latin typeface="Arial" pitchFamily="34" charset="0"/>
              <a:ea typeface="ＭＳ Ｐゴシック" pitchFamily="34" charset="-128"/>
            </a:endParaRPr>
          </a:p>
          <a:p>
            <a:pPr defTabSz="928665">
              <a:defRPr/>
            </a:pPr>
            <a:r>
              <a:rPr lang="en-US" b="1" dirty="0">
                <a:latin typeface="Arial" pitchFamily="34" charset="0"/>
                <a:ea typeface="ＭＳ Ｐゴシック" pitchFamily="34" charset="-128"/>
              </a:rPr>
              <a:t>Contact your loan servicers for more details.</a:t>
            </a:r>
          </a:p>
          <a:p>
            <a:endParaRPr lang="en-US" dirty="0"/>
          </a:p>
          <a:p>
            <a:endParaRPr lang="en-US" dirty="0"/>
          </a:p>
        </p:txBody>
      </p:sp>
      <p:sp>
        <p:nvSpPr>
          <p:cNvPr id="4" name="Slide Number Placeholder 3"/>
          <p:cNvSpPr>
            <a:spLocks noGrp="1"/>
          </p:cNvSpPr>
          <p:nvPr>
            <p:ph type="sldNum" sz="quarter" idx="10"/>
          </p:nvPr>
        </p:nvSpPr>
        <p:spPr/>
        <p:txBody>
          <a:bodyPr/>
          <a:lstStyle/>
          <a:p>
            <a:pPr defTabSz="928665" eaLnBrk="1" fontAlgn="auto" hangingPunct="1">
              <a:spcBef>
                <a:spcPts val="0"/>
              </a:spcBef>
              <a:spcAft>
                <a:spcPts val="0"/>
              </a:spcAft>
              <a:defRPr/>
            </a:pPr>
            <a:fld id="{A0B94F7E-924B-4B75-84F1-5736F892FF67}" type="slidenum">
              <a:rPr lang="en-US" sz="1800" kern="0">
                <a:solidFill>
                  <a:sysClr val="windowText" lastClr="000000"/>
                </a:solidFill>
              </a:rPr>
              <a:pPr defTabSz="928665" eaLnBrk="1" fontAlgn="auto" hangingPunct="1">
                <a:spcBef>
                  <a:spcPts val="0"/>
                </a:spcBef>
                <a:spcAft>
                  <a:spcPts val="0"/>
                </a:spcAft>
                <a:defRPr/>
              </a:pPr>
              <a:t>17</a:t>
            </a:fld>
            <a:endParaRPr lang="en-US" sz="1800" kern="0" dirty="0">
              <a:solidFill>
                <a:sysClr val="windowText" lastClr="000000"/>
              </a:solidFill>
            </a:endParaRPr>
          </a:p>
        </p:txBody>
      </p:sp>
    </p:spTree>
    <p:extLst>
      <p:ext uri="{BB962C8B-B14F-4D97-AF65-F5344CB8AC3E}">
        <p14:creationId xmlns:p14="http://schemas.microsoft.com/office/powerpoint/2010/main" val="14908955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tip to use during repayment is to pay all or some of the interest prior to capitalization.  More specifically, while you have been in school, your Direct Unsubsidized and your Direct PLUS Loans have been accruing interest.  If your residency salary, the help of a family member, or some other financial means</a:t>
            </a:r>
            <a:r>
              <a:rPr lang="en-US" baseline="0" dirty="0"/>
              <a:t> </a:t>
            </a:r>
            <a:r>
              <a:rPr lang="en-US" dirty="0"/>
              <a:t>provides you with extra money, consider applying it towards the interest prior to capitalization.  By doing this, you can reduce your total loan cost, and possibly pa</a:t>
            </a:r>
            <a:r>
              <a:rPr lang="en-US" baseline="0" dirty="0"/>
              <a:t>y your </a:t>
            </a:r>
            <a:r>
              <a:rPr lang="en-US" dirty="0"/>
              <a:t>loans off more quickly.  </a:t>
            </a:r>
          </a:p>
          <a:p>
            <a:endParaRPr lang="en-US" dirty="0"/>
          </a:p>
          <a:p>
            <a:r>
              <a:rPr lang="en-US" dirty="0"/>
              <a:t>If you choose to send in voluntary payments, be sure to do it the right way – following the simple instructions shown here.</a:t>
            </a:r>
          </a:p>
          <a:p>
            <a:endParaRPr lang="en-US" dirty="0"/>
          </a:p>
          <a:p>
            <a:r>
              <a:rPr lang="en-US" dirty="0"/>
              <a:t>Although this may not be a viable option for you now, consider this strategy in the future since interest will be accruing throughout residency.  Paying interest as you are able will limit the effects of future capitalization and possibly save you money during repayment.</a:t>
            </a:r>
          </a:p>
          <a:p>
            <a:endParaRPr lang="en-US" dirty="0"/>
          </a:p>
        </p:txBody>
      </p:sp>
      <p:sp>
        <p:nvSpPr>
          <p:cNvPr id="4" name="Slide Number Placeholder 3"/>
          <p:cNvSpPr>
            <a:spLocks noGrp="1"/>
          </p:cNvSpPr>
          <p:nvPr>
            <p:ph type="sldNum" sz="quarter" idx="10"/>
          </p:nvPr>
        </p:nvSpPr>
        <p:spPr/>
        <p:txBody>
          <a:bodyPr/>
          <a:lstStyle/>
          <a:p>
            <a:pPr>
              <a:defRPr/>
            </a:pPr>
            <a:fld id="{084BDA73-33F2-4610-AE6F-1D860A50A8C4}" type="slidenum">
              <a:rPr lang="en-US" smtClean="0"/>
              <a:pPr>
                <a:defRPr/>
              </a:pPr>
              <a:t>18</a:t>
            </a:fld>
            <a:endParaRPr lang="en-US" dirty="0"/>
          </a:p>
        </p:txBody>
      </p:sp>
    </p:spTree>
    <p:extLst>
      <p:ext uri="{BB962C8B-B14F-4D97-AF65-F5344CB8AC3E}">
        <p14:creationId xmlns:p14="http://schemas.microsoft.com/office/powerpoint/2010/main" val="2443741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After you graduate from school, your loans will either enter active repayment or a grace period.</a:t>
            </a:r>
            <a:r>
              <a:rPr lang="en-US" baseline="0" dirty="0"/>
              <a:t> </a:t>
            </a:r>
            <a:r>
              <a:rPr lang="en-US" dirty="0"/>
              <a:t>A grace period is automatic - no application is required – and will begin as soon as you separate from school (i.e. – graduate).</a:t>
            </a:r>
          </a:p>
          <a:p>
            <a:endParaRPr lang="en-US" dirty="0"/>
          </a:p>
          <a:p>
            <a:r>
              <a:rPr lang="en-US" dirty="0"/>
              <a:t>During grace, the subsidies on federal loans remain active.  Alternatively, unsubsidized loans will continue to accrue interest - as they always have done. </a:t>
            </a:r>
          </a:p>
          <a:p>
            <a:endParaRPr lang="en-US" dirty="0"/>
          </a:p>
          <a:p>
            <a:r>
              <a:rPr lang="en-US" b="1" dirty="0"/>
              <a:t> </a:t>
            </a:r>
            <a:endParaRPr lang="en-US" dirty="0"/>
          </a:p>
        </p:txBody>
      </p:sp>
      <p:sp>
        <p:nvSpPr>
          <p:cNvPr id="4" name="Slide Number Placeholder 3"/>
          <p:cNvSpPr>
            <a:spLocks noGrp="1"/>
          </p:cNvSpPr>
          <p:nvPr>
            <p:ph type="sldNum" sz="quarter" idx="10"/>
          </p:nvPr>
        </p:nvSpPr>
        <p:spPr/>
        <p:txBody>
          <a:bodyPr/>
          <a:lstStyle/>
          <a:p>
            <a:fld id="{AE825233-37C7-4EA0-914D-215BCF8766FC}" type="slidenum">
              <a:rPr lang="en-US" smtClean="0"/>
              <a:pPr/>
              <a:t>19</a:t>
            </a:fld>
            <a:endParaRPr lang="en-US" dirty="0"/>
          </a:p>
        </p:txBody>
      </p:sp>
    </p:spTree>
    <p:extLst>
      <p:ext uri="{BB962C8B-B14F-4D97-AF65-F5344CB8AC3E}">
        <p14:creationId xmlns:p14="http://schemas.microsoft.com/office/powerpoint/2010/main" val="3264545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DC6B2C-2CF0-184A-834F-7357CB7D9103}" type="slidenum">
              <a:rPr lang="en-US" smtClean="0"/>
              <a:t>2</a:t>
            </a:fld>
            <a:endParaRPr lang="en-US" dirty="0"/>
          </a:p>
        </p:txBody>
      </p:sp>
    </p:spTree>
    <p:extLst>
      <p:ext uri="{BB962C8B-B14F-4D97-AF65-F5344CB8AC3E}">
        <p14:creationId xmlns:p14="http://schemas.microsoft.com/office/powerpoint/2010/main" val="3241042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8C88C45C-F455-4329-84CE-D7C418573917}" type="slidenum">
              <a:rPr lang="en-US" smtClean="0">
                <a:latin typeface="Arial" pitchFamily="34" charset="0"/>
              </a:rPr>
              <a:pPr/>
              <a:t>20</a:t>
            </a:fld>
            <a:endParaRPr lang="en-US" dirty="0">
              <a:latin typeface="Arial" pitchFamily="34"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r>
              <a:rPr lang="en-US" dirty="0"/>
              <a:t>The availability and length of a grace period is based on the loan type – and is best addressed in this chart.  To verify the existence or length of a grace period, contact the servicer of the loan.</a:t>
            </a:r>
          </a:p>
          <a:p>
            <a:r>
              <a:rPr lang="en-US" dirty="0"/>
              <a:t>Grace is intended to allow you to transition smoothly from school into repayment, but notice:</a:t>
            </a:r>
          </a:p>
          <a:p>
            <a:pPr lvl="1">
              <a:buFont typeface="Arial" pitchFamily="34" charset="0"/>
              <a:buChar char="•"/>
            </a:pPr>
            <a:r>
              <a:rPr lang="en-US" b="1" dirty="0"/>
              <a:t>  The chart above shows that Direct Loans and Perkins Loans have an automatic grace period of 6-9 months.</a:t>
            </a:r>
            <a:endParaRPr lang="en-US" dirty="0">
              <a:solidFill>
                <a:srgbClr val="0033CC"/>
              </a:solidFill>
            </a:endParaRPr>
          </a:p>
          <a:p>
            <a:pPr lvl="1">
              <a:buFont typeface="Arial" pitchFamily="34" charset="0"/>
              <a:buChar char="•"/>
            </a:pPr>
            <a:r>
              <a:rPr lang="en-US" b="1" dirty="0"/>
              <a:t>  However, Consolidation Loans have no grace period and require immediate payment (as do loans that don’t have or have already used their grace periods).</a:t>
            </a:r>
            <a:endParaRPr lang="en-US" dirty="0"/>
          </a:p>
          <a:p>
            <a:pPr lvl="1">
              <a:buFont typeface="Arial" pitchFamily="34" charset="0"/>
              <a:buChar char="•"/>
            </a:pPr>
            <a:r>
              <a:rPr lang="en-US" b="1" dirty="0"/>
              <a:t>  PLUS Loans have a 6-month post-enrollment deferment (similar to a grace period, but interest is accruing – like a forbearance).  This “deferment” is applied automatically, but it can be waived (to avoid the additional accrual of interest) by contacting the servicer.</a:t>
            </a:r>
          </a:p>
          <a:p>
            <a:endParaRPr lang="en-US" b="1" dirty="0"/>
          </a:p>
          <a:p>
            <a:r>
              <a:rPr lang="en-US" b="0" dirty="0"/>
              <a:t>If you have loans with varying repayment start dates, an ‘Alignment Forbearance’ can be used to line up the repayment start dates of all federal loans – discuss this with your servicers.</a:t>
            </a:r>
          </a:p>
          <a:p>
            <a:endParaRPr lang="en-US" dirty="0">
              <a:latin typeface="Arial" pitchFamily="34" charset="0"/>
            </a:endParaRPr>
          </a:p>
          <a:p>
            <a:endParaRPr lang="en-US" dirty="0">
              <a:latin typeface="Arial" pitchFamily="34" charset="0"/>
            </a:endParaRPr>
          </a:p>
        </p:txBody>
      </p:sp>
    </p:spTree>
    <p:extLst>
      <p:ext uri="{BB962C8B-B14F-4D97-AF65-F5344CB8AC3E}">
        <p14:creationId xmlns:p14="http://schemas.microsoft.com/office/powerpoint/2010/main" val="9075336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Whether there is a grace period or not, if you prefer not to make payments on your student loans, you have two options to postpone payments:  </a:t>
            </a:r>
          </a:p>
          <a:p>
            <a:endParaRPr lang="en-US" dirty="0"/>
          </a:p>
          <a:p>
            <a:r>
              <a:rPr lang="en-US" dirty="0"/>
              <a:t>Forbearance or Deferment</a:t>
            </a:r>
          </a:p>
          <a:p>
            <a:endParaRPr lang="en-US" dirty="0"/>
          </a:p>
          <a:p>
            <a:r>
              <a:rPr lang="en-US" dirty="0"/>
              <a:t>In either case, you need to request these from each of your servicers 30-days before you want them to be effective (this allows time to process</a:t>
            </a:r>
            <a:r>
              <a:rPr lang="en-US" baseline="0" dirty="0"/>
              <a:t> </a:t>
            </a:r>
            <a:r>
              <a:rPr lang="en-US" dirty="0"/>
              <a:t>your request).</a:t>
            </a:r>
          </a:p>
          <a:p>
            <a:endParaRPr lang="en-US" dirty="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084BDA73-33F2-4610-AE6F-1D860A50A8C4}" type="slidenum">
              <a:rPr lang="en-US" smtClean="0"/>
              <a:pPr>
                <a:defRPr/>
              </a:pPr>
              <a:t>21</a:t>
            </a:fld>
            <a:endParaRPr lang="en-US" dirty="0"/>
          </a:p>
        </p:txBody>
      </p:sp>
    </p:spTree>
    <p:extLst>
      <p:ext uri="{BB962C8B-B14F-4D97-AF65-F5344CB8AC3E}">
        <p14:creationId xmlns:p14="http://schemas.microsoft.com/office/powerpoint/2010/main" val="3565817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Deferment is an option to postpone payment. During this time, interest is not accumulating on the subsidized portion of the loans - though it will be accumulating on unsubsidized loans.  Borrowers have to apply </a:t>
            </a:r>
            <a:r>
              <a:rPr lang="en-US" b="1" dirty="0"/>
              <a:t>AND</a:t>
            </a:r>
            <a:r>
              <a:rPr lang="en-US" dirty="0"/>
              <a:t> qualify, in order to obtain a deferment.  </a:t>
            </a:r>
          </a:p>
          <a:p>
            <a:endParaRPr lang="en-US" dirty="0"/>
          </a:p>
          <a:p>
            <a:r>
              <a:rPr lang="en-US" dirty="0"/>
              <a:t>Contact your servicers to discuss if your financial and family situation allow for a deferment.  In the case of most single residents, they don’t qualify for a deferment, and therefore will need to obtain a forbearance if they desire to postpone payments.</a:t>
            </a:r>
          </a:p>
          <a:p>
            <a:endParaRPr lang="en-US" dirty="0"/>
          </a:p>
        </p:txBody>
      </p:sp>
      <p:sp>
        <p:nvSpPr>
          <p:cNvPr id="4" name="Slide Number Placeholder 3"/>
          <p:cNvSpPr>
            <a:spLocks noGrp="1"/>
          </p:cNvSpPr>
          <p:nvPr>
            <p:ph type="sldNum" sz="quarter" idx="10"/>
          </p:nvPr>
        </p:nvSpPr>
        <p:spPr/>
        <p:txBody>
          <a:bodyPr/>
          <a:lstStyle/>
          <a:p>
            <a:pPr>
              <a:defRPr/>
            </a:pPr>
            <a:fld id="{084BDA73-33F2-4610-AE6F-1D860A50A8C4}" type="slidenum">
              <a:rPr lang="en-US" smtClean="0"/>
              <a:pPr>
                <a:defRPr/>
              </a:pPr>
              <a:t>22</a:t>
            </a:fld>
            <a:endParaRPr lang="en-US" dirty="0"/>
          </a:p>
        </p:txBody>
      </p:sp>
    </p:spTree>
    <p:extLst>
      <p:ext uri="{BB962C8B-B14F-4D97-AF65-F5344CB8AC3E}">
        <p14:creationId xmlns:p14="http://schemas.microsoft.com/office/powerpoint/2010/main" val="3143659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forbearance postpones</a:t>
            </a:r>
            <a:r>
              <a:rPr lang="en-US" baseline="0" dirty="0"/>
              <a:t> </a:t>
            </a:r>
            <a:r>
              <a:rPr lang="en-US" dirty="0"/>
              <a:t>payments,</a:t>
            </a:r>
            <a:r>
              <a:rPr lang="en-US" baseline="0" dirty="0"/>
              <a:t> like a deferment; however, </a:t>
            </a:r>
            <a:r>
              <a:rPr lang="en-US" dirty="0"/>
              <a:t>the primary difference between these two options is that you are responsible for </a:t>
            </a:r>
            <a:r>
              <a:rPr lang="en-US" b="1" dirty="0"/>
              <a:t>all </a:t>
            </a:r>
            <a:r>
              <a:rPr lang="en-US" dirty="0"/>
              <a:t>interest that accrues during a forbearance, even on subsidized loans. Keep in mind, this interest will ultimately capitalize.  </a:t>
            </a:r>
          </a:p>
          <a:p>
            <a:endParaRPr lang="en-US" dirty="0"/>
          </a:p>
        </p:txBody>
      </p:sp>
      <p:sp>
        <p:nvSpPr>
          <p:cNvPr id="4" name="Slide Number Placeholder 3"/>
          <p:cNvSpPr>
            <a:spLocks noGrp="1"/>
          </p:cNvSpPr>
          <p:nvPr>
            <p:ph type="sldNum" sz="quarter" idx="10"/>
          </p:nvPr>
        </p:nvSpPr>
        <p:spPr/>
        <p:txBody>
          <a:bodyPr/>
          <a:lstStyle/>
          <a:p>
            <a:pPr>
              <a:defRPr/>
            </a:pPr>
            <a:fld id="{084BDA73-33F2-4610-AE6F-1D860A50A8C4}" type="slidenum">
              <a:rPr lang="en-US" smtClean="0"/>
              <a:pPr>
                <a:defRPr/>
              </a:pPr>
              <a:t>23</a:t>
            </a:fld>
            <a:endParaRPr lang="en-US" dirty="0"/>
          </a:p>
        </p:txBody>
      </p:sp>
    </p:spTree>
    <p:extLst>
      <p:ext uri="{BB962C8B-B14F-4D97-AF65-F5344CB8AC3E}">
        <p14:creationId xmlns:p14="http://schemas.microsoft.com/office/powerpoint/2010/main" val="3765120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specific type of forbearance available for medical residents is called a Mandatory Medical Residency Forbearance.  As a medical resident or intern, servicers </a:t>
            </a:r>
            <a:r>
              <a:rPr lang="en-US" u="sng" dirty="0"/>
              <a:t>are required</a:t>
            </a:r>
            <a:r>
              <a:rPr lang="en-US" dirty="0"/>
              <a:t> (upon your request) to provide you with this </a:t>
            </a:r>
            <a:r>
              <a:rPr lang="en-US" b="1" dirty="0"/>
              <a:t>forbearance </a:t>
            </a:r>
            <a:r>
              <a:rPr lang="en-US" dirty="0"/>
              <a:t>for your federal student loans (but this does not apply to Perkins Loans in their original form).  </a:t>
            </a:r>
          </a:p>
          <a:p>
            <a:endParaRPr lang="en-US" sz="800" dirty="0"/>
          </a:p>
          <a:p>
            <a:r>
              <a:rPr lang="en-US" dirty="0"/>
              <a:t>Remember, both your subsidized AND unsubsidized loans are accruing interest. If a medical student graduates in 2020 with $200,000, the amount of interest accruing during residency is approximately </a:t>
            </a:r>
            <a:r>
              <a:rPr lang="en-US" b="1" dirty="0"/>
              <a:t>$1,200 per month</a:t>
            </a:r>
            <a:r>
              <a:rPr lang="en-US" dirty="0"/>
              <a:t>.</a:t>
            </a:r>
          </a:p>
          <a:p>
            <a:endParaRPr lang="en-US" sz="800" dirty="0"/>
          </a:p>
          <a:p>
            <a:r>
              <a:rPr lang="en-US" dirty="0"/>
              <a:t>You must reapply for a forbearance</a:t>
            </a:r>
            <a:r>
              <a:rPr lang="en-US" baseline="0" dirty="0"/>
              <a:t>, </a:t>
            </a:r>
            <a:r>
              <a:rPr lang="en-US" dirty="0"/>
              <a:t>with each servicer, each year (in a timely manner – which</a:t>
            </a:r>
            <a:r>
              <a:rPr lang="en-US" baseline="0" dirty="0"/>
              <a:t> is 30 days before you need it</a:t>
            </a:r>
            <a:r>
              <a:rPr lang="en-US" dirty="0"/>
              <a:t>) because having a continuous forbearance (without a gap between years) will allow you to postpone capitalization until the end of your residency</a:t>
            </a:r>
            <a:r>
              <a:rPr lang="en-US" baseline="0" dirty="0"/>
              <a:t>.  If reapplication for the next increment of forbearance is not received on time, you may experience an unnecessary capitalization.</a:t>
            </a:r>
            <a:endParaRPr lang="en-US" dirty="0"/>
          </a:p>
        </p:txBody>
      </p:sp>
      <p:sp>
        <p:nvSpPr>
          <p:cNvPr id="4" name="Slide Number Placeholder 3"/>
          <p:cNvSpPr>
            <a:spLocks noGrp="1"/>
          </p:cNvSpPr>
          <p:nvPr>
            <p:ph type="sldNum" sz="quarter" idx="10"/>
          </p:nvPr>
        </p:nvSpPr>
        <p:spPr/>
        <p:txBody>
          <a:bodyPr/>
          <a:lstStyle/>
          <a:p>
            <a:pPr>
              <a:defRPr/>
            </a:pPr>
            <a:fld id="{084BDA73-33F2-4610-AE6F-1D860A50A8C4}" type="slidenum">
              <a:rPr lang="en-US" smtClean="0"/>
              <a:pPr>
                <a:defRPr/>
              </a:pPr>
              <a:t>24</a:t>
            </a:fld>
            <a:endParaRPr lang="en-US" dirty="0"/>
          </a:p>
        </p:txBody>
      </p:sp>
    </p:spTree>
    <p:extLst>
      <p:ext uri="{BB962C8B-B14F-4D97-AF65-F5344CB8AC3E}">
        <p14:creationId xmlns:p14="http://schemas.microsoft.com/office/powerpoint/2010/main" val="9148592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Postponing payments can be a good… or bad…. Option for you- - - - depending on what your financial goals are. (CLICK) if your goal is to minimize stress and financial worries during residency, or if your goal is to repay higher rate private loans or credit cards, then postponing payments could help accomplish these prioritized goals. </a:t>
            </a:r>
          </a:p>
          <a:p>
            <a:r>
              <a:rPr lang="en-US" sz="1200" dirty="0"/>
              <a:t> </a:t>
            </a:r>
          </a:p>
          <a:p>
            <a:r>
              <a:rPr lang="en-US" sz="1200" dirty="0"/>
              <a:t>On the other hand, (CLICK) ‘Postponing’ may not be the best for you if you desire to obtain a forgiveness, either a Public Service Loan Forgiveness or an Income-Driven Repayment plan term forgiveness. It also may not be best for you if minimizing the total cost is your main priority – because often, the longer it takes you to pay, the more it could cost to repay the loans in full.</a:t>
            </a:r>
          </a:p>
          <a:p>
            <a:endParaRPr lang="en-US" sz="1200" dirty="0"/>
          </a:p>
          <a:p>
            <a:r>
              <a:rPr lang="en-US" sz="1200" dirty="0"/>
              <a:t>So know your options and know your goals and use a postponement when you need to. (CLICK) And, of course, as already stated before, you are free to switch in and out of a postponement during residency as you need to – just stay in touch with your servicers.</a:t>
            </a:r>
          </a:p>
        </p:txBody>
      </p:sp>
      <p:sp>
        <p:nvSpPr>
          <p:cNvPr id="4" name="Slide Number Placeholder 3"/>
          <p:cNvSpPr>
            <a:spLocks noGrp="1"/>
          </p:cNvSpPr>
          <p:nvPr>
            <p:ph type="sldNum" sz="quarter" idx="10"/>
          </p:nvPr>
        </p:nvSpPr>
        <p:spPr/>
        <p:txBody>
          <a:bodyPr/>
          <a:lstStyle/>
          <a:p>
            <a:fld id="{A0B94F7E-924B-4B75-84F1-5736F892FF67}" type="slidenum">
              <a:rPr lang="en-US" smtClean="0"/>
              <a:pPr/>
              <a:t>25</a:t>
            </a:fld>
            <a:endParaRPr lang="en-US" dirty="0"/>
          </a:p>
        </p:txBody>
      </p:sp>
    </p:spTree>
    <p:extLst>
      <p:ext uri="{BB962C8B-B14F-4D97-AF65-F5344CB8AC3E}">
        <p14:creationId xmlns:p14="http://schemas.microsoft.com/office/powerpoint/2010/main" val="469812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0" fontAlgn="base" hangingPunct="0"/>
            <a:r>
              <a:rPr lang="en-US" dirty="0"/>
              <a:t>An example of the cost to use forbearance consecutively during a 4-year residency is shown above.  If each  forbearance increment is requested on-time, the unpaid interest will not capitalize until the last increment expires.</a:t>
            </a:r>
          </a:p>
          <a:p>
            <a:pPr eaLnBrk="0" fontAlgn="base" hangingPunct="0"/>
            <a:endParaRPr lang="en-US" dirty="0"/>
          </a:p>
          <a:p>
            <a:pPr eaLnBrk="0" fontAlgn="base" hangingPunct="0"/>
            <a:endParaRPr lang="en-US" dirty="0"/>
          </a:p>
        </p:txBody>
      </p:sp>
      <p:sp>
        <p:nvSpPr>
          <p:cNvPr id="4" name="Slide Number Placeholder 3"/>
          <p:cNvSpPr>
            <a:spLocks noGrp="1"/>
          </p:cNvSpPr>
          <p:nvPr>
            <p:ph type="sldNum" sz="quarter" idx="10"/>
          </p:nvPr>
        </p:nvSpPr>
        <p:spPr/>
        <p:txBody>
          <a:bodyPr/>
          <a:lstStyle/>
          <a:p>
            <a:fld id="{AE825233-37C7-4EA0-914D-215BCF8766FC}" type="slidenum">
              <a:rPr lang="en-US" smtClean="0"/>
              <a:pPr/>
              <a:t>26</a:t>
            </a:fld>
            <a:endParaRPr lang="en-US" dirty="0"/>
          </a:p>
        </p:txBody>
      </p:sp>
    </p:spTree>
    <p:extLst>
      <p:ext uri="{BB962C8B-B14F-4D97-AF65-F5344CB8AC3E}">
        <p14:creationId xmlns:p14="http://schemas.microsoft.com/office/powerpoint/2010/main" val="41171285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r>
              <a:rPr lang="en-US" dirty="0"/>
              <a:t>One of the benefits of federal student loans (compared to other types of debt) is that it offers flexibility during repayment.  Not only can you use a deferment or forbearance to postpone payments, but you can also use different repayment plans to adjust the required amount of the monthly payment (which in turn affects the total interest cost of the loans).  Based on that, you are in control of how much this debt ultimately costs you. </a:t>
            </a:r>
          </a:p>
          <a:p>
            <a:endParaRPr lang="en-US" dirty="0"/>
          </a:p>
          <a:p>
            <a:r>
              <a:rPr lang="en-US" dirty="0"/>
              <a:t>Additionally, as your financial situation changes, switching repayment plans may help you to better accomplish your financial goals.   </a:t>
            </a:r>
          </a:p>
          <a:p>
            <a:endParaRPr lang="en-US" dirty="0"/>
          </a:p>
          <a:p>
            <a:r>
              <a:rPr lang="en-US" dirty="0"/>
              <a:t>To request or change a repayment plan, contact your servicer(s).  </a:t>
            </a:r>
          </a:p>
          <a:p>
            <a:endParaRPr lang="en-US" dirty="0">
              <a:latin typeface="Arial" pitchFamily="34" charset="0"/>
            </a:endParaRPr>
          </a:p>
        </p:txBody>
      </p:sp>
      <p:sp>
        <p:nvSpPr>
          <p:cNvPr id="81924" name="Slide Number Placeholder 3"/>
          <p:cNvSpPr>
            <a:spLocks noGrp="1"/>
          </p:cNvSpPr>
          <p:nvPr>
            <p:ph type="sldNum" sz="quarter" idx="5"/>
          </p:nvPr>
        </p:nvSpPr>
        <p:spPr>
          <a:noFill/>
        </p:spPr>
        <p:txBody>
          <a:bodyPr/>
          <a:lstStyle/>
          <a:p>
            <a:fld id="{C0101A90-C83F-434E-B6CF-7B4877840DE1}" type="slidenum">
              <a:rPr lang="en-US" smtClean="0">
                <a:latin typeface="Arial" pitchFamily="34" charset="0"/>
              </a:rPr>
              <a:pPr/>
              <a:t>27</a:t>
            </a:fld>
            <a:endParaRPr lang="en-US" dirty="0">
              <a:latin typeface="Arial" pitchFamily="34" charset="0"/>
            </a:endParaRPr>
          </a:p>
        </p:txBody>
      </p:sp>
    </p:spTree>
    <p:extLst>
      <p:ext uri="{BB962C8B-B14F-4D97-AF65-F5344CB8AC3E}">
        <p14:creationId xmlns:p14="http://schemas.microsoft.com/office/powerpoint/2010/main" val="38350646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4B1950BD-0B26-426E-987F-27152E652169}" type="slidenum">
              <a:rPr lang="en-US" smtClean="0">
                <a:latin typeface="Arial" pitchFamily="34" charset="0"/>
              </a:rPr>
              <a:pPr/>
              <a:t>28</a:t>
            </a:fld>
            <a:endParaRPr lang="en-US" dirty="0">
              <a:latin typeface="Arial" pitchFamily="34"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r>
              <a:rPr lang="en-US" dirty="0"/>
              <a:t>For your reference, on pages 35-36 of the Education Debt Manager (aamc.org/first/edm), the</a:t>
            </a:r>
            <a:r>
              <a:rPr lang="en-US" baseline="0" dirty="0"/>
              <a:t> </a:t>
            </a:r>
            <a:r>
              <a:rPr lang="en-US" dirty="0"/>
              <a:t>Monthly Payment Estimators reflect some</a:t>
            </a:r>
            <a:r>
              <a:rPr lang="en-US" baseline="0" dirty="0"/>
              <a:t> of the more</a:t>
            </a:r>
            <a:r>
              <a:rPr lang="en-US" dirty="0"/>
              <a:t> common</a:t>
            </a:r>
            <a:r>
              <a:rPr lang="en-US" baseline="0" dirty="0"/>
              <a:t> repayment plans used during residency and their correlating monthly payment amounts.</a:t>
            </a:r>
          </a:p>
          <a:p>
            <a:endParaRPr lang="en-US" dirty="0"/>
          </a:p>
          <a:p>
            <a:r>
              <a:rPr lang="en-US" dirty="0"/>
              <a:t>A chart for Direct Unsubsidized Loans is on page 35 and a chart for Direct PLUS Loans is on page 36, or the charts can be found using the link </a:t>
            </a:r>
            <a:r>
              <a:rPr lang="en-US" u="sng" dirty="0">
                <a:hlinkClick r:id="rId3"/>
              </a:rPr>
              <a:t>aamc.org/first/estimator</a:t>
            </a:r>
            <a:endParaRPr lang="en-US" dirty="0"/>
          </a:p>
          <a:p>
            <a:endParaRPr lang="en-US" dirty="0"/>
          </a:p>
          <a:p>
            <a:r>
              <a:rPr lang="en-US" dirty="0"/>
              <a:t>For more precise payment amounts consult an online loan calculator, like the MedLoans® Organizer and Calculator, or call your servicer(s).</a:t>
            </a:r>
          </a:p>
        </p:txBody>
      </p:sp>
    </p:spTree>
    <p:extLst>
      <p:ext uri="{BB962C8B-B14F-4D97-AF65-F5344CB8AC3E}">
        <p14:creationId xmlns:p14="http://schemas.microsoft.com/office/powerpoint/2010/main" val="11825996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964DE6B3-892B-47D9-84C8-9325C89D71AB}" type="slidenum">
              <a:rPr lang="en-US" smtClean="0">
                <a:latin typeface="Arial" pitchFamily="34" charset="0"/>
              </a:rPr>
              <a:pPr/>
              <a:t>29</a:t>
            </a:fld>
            <a:endParaRPr lang="en-US" dirty="0">
              <a:latin typeface="Arial"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r>
              <a:rPr lang="en-US" dirty="0"/>
              <a:t>The</a:t>
            </a:r>
            <a:r>
              <a:rPr lang="en-US" baseline="0" dirty="0"/>
              <a:t> c</a:t>
            </a:r>
            <a:r>
              <a:rPr lang="en-US" dirty="0"/>
              <a:t>harts on pages 37-38 of the Education Debt Manager (aamc.org/first/edm) highlight the </a:t>
            </a:r>
            <a:r>
              <a:rPr lang="en-US" baseline="0" dirty="0"/>
              <a:t>impact of several popular repayment plans during residency  - as well as the impact of postponing payments during residency.  For each option, you can see possible monthly payments, interest costs, and total amount repaid.  </a:t>
            </a:r>
            <a:endParaRPr lang="en-US" dirty="0">
              <a:latin typeface="Arial" pitchFamily="34" charset="0"/>
            </a:endParaRPr>
          </a:p>
          <a:p>
            <a:endParaRPr lang="en-US" dirty="0"/>
          </a:p>
          <a:p>
            <a:endParaRPr lang="en-US" dirty="0"/>
          </a:p>
          <a:p>
            <a:endParaRPr lang="en-US" dirty="0">
              <a:latin typeface="Arial" pitchFamily="34" charset="0"/>
            </a:endParaRPr>
          </a:p>
          <a:p>
            <a:endParaRPr lang="en-US" dirty="0">
              <a:latin typeface="Arial" pitchFamily="34" charset="0"/>
            </a:endParaRPr>
          </a:p>
        </p:txBody>
      </p:sp>
    </p:spTree>
    <p:extLst>
      <p:ext uri="{BB962C8B-B14F-4D97-AF65-F5344CB8AC3E}">
        <p14:creationId xmlns:p14="http://schemas.microsoft.com/office/powerpoint/2010/main" val="1884570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DC6B2C-2CF0-184A-834F-7357CB7D9103}" type="slidenum">
              <a:rPr lang="en-US" smtClean="0"/>
              <a:t>3</a:t>
            </a:fld>
            <a:endParaRPr lang="en-US" dirty="0"/>
          </a:p>
        </p:txBody>
      </p:sp>
    </p:spTree>
    <p:extLst>
      <p:ext uri="{BB962C8B-B14F-4D97-AF65-F5344CB8AC3E}">
        <p14:creationId xmlns:p14="http://schemas.microsoft.com/office/powerpoint/2010/main" val="16098216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a:t>Very often, </a:t>
            </a:r>
            <a:r>
              <a:rPr lang="en-US" b="1" dirty="0"/>
              <a:t>the lower</a:t>
            </a:r>
            <a:r>
              <a:rPr lang="en-US" b="1" baseline="0" dirty="0"/>
              <a:t> the monthly payment amount, the higher the overall costs you will experience.  </a:t>
            </a:r>
          </a:p>
          <a:p>
            <a:endParaRPr lang="en-US" baseline="0" dirty="0"/>
          </a:p>
          <a:p>
            <a:r>
              <a:rPr lang="en-US" dirty="0"/>
              <a:t>As you select your repayment plan, keep this debt fact in mind.</a:t>
            </a:r>
          </a:p>
          <a:p>
            <a:endParaRPr lang="en-US" dirty="0"/>
          </a:p>
          <a:p>
            <a:r>
              <a:rPr lang="en-US" dirty="0"/>
              <a:t>Periodically, you will need to review your financial goals to determine if it would be beneficial to change your selected repayment plan – or simply send in additional monies to the loan servicers via a voluntary payment.  Often, a borrower is deciding between a low monthly payment (a common goal during residency) or minimizing interest costs (a more popular goal after residency).  As life changes, be sure to change how you are managing your student loan debt. </a:t>
            </a:r>
          </a:p>
          <a:p>
            <a:endParaRPr lang="en-US" dirty="0"/>
          </a:p>
          <a:p>
            <a:r>
              <a:rPr lang="en-US" i="1" baseline="0" dirty="0">
                <a:solidFill>
                  <a:srgbClr val="C00000"/>
                </a:solidFill>
              </a:rPr>
              <a:t>*</a:t>
            </a:r>
            <a:r>
              <a:rPr lang="en-US" b="1" i="1" baseline="0" dirty="0">
                <a:solidFill>
                  <a:srgbClr val="C00000"/>
                </a:solidFill>
              </a:rPr>
              <a:t>A noteworthy exception to the statement above is sometimes seen in student loans when a forgiveness is obtained.  Case studies in the following slides will show this.</a:t>
            </a:r>
          </a:p>
          <a:p>
            <a:endParaRPr lang="en-US" b="1" dirty="0">
              <a:solidFill>
                <a:srgbClr val="C00000"/>
              </a:solidFill>
            </a:endParaRPr>
          </a:p>
          <a:p>
            <a:endParaRPr lang="en-US" dirty="0"/>
          </a:p>
        </p:txBody>
      </p:sp>
      <p:sp>
        <p:nvSpPr>
          <p:cNvPr id="4" name="Slide Number Placeholder 3"/>
          <p:cNvSpPr>
            <a:spLocks noGrp="1"/>
          </p:cNvSpPr>
          <p:nvPr>
            <p:ph type="sldNum" sz="quarter" idx="10"/>
          </p:nvPr>
        </p:nvSpPr>
        <p:spPr/>
        <p:txBody>
          <a:bodyPr/>
          <a:lstStyle/>
          <a:p>
            <a:pPr>
              <a:defRPr/>
            </a:pPr>
            <a:fld id="{58063E3B-AF9C-4830-B04D-780D7271758B}" type="slidenum">
              <a:rPr lang="en-US" smtClean="0"/>
              <a:pPr>
                <a:defRPr/>
              </a:pPr>
              <a:t>30</a:t>
            </a:fld>
            <a:endParaRPr lang="en-US" dirty="0"/>
          </a:p>
        </p:txBody>
      </p:sp>
    </p:spTree>
    <p:extLst>
      <p:ext uri="{BB962C8B-B14F-4D97-AF65-F5344CB8AC3E}">
        <p14:creationId xmlns:p14="http://schemas.microsoft.com/office/powerpoint/2010/main" val="16715489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Assuming repayment begins immediately following graduation… here are the available options.  The first plans are known as traditional plans where the monthly payments are calculated UP-FRONT, based on how much you borrowed, and the total cost for the loan term is known.  The amounts shown here are based on a principal balance of $200,000.</a:t>
            </a:r>
          </a:p>
          <a:p>
            <a:r>
              <a:rPr lang="en-US" dirty="0">
                <a:solidFill>
                  <a:srgbClr val="0033CC"/>
                </a:solidFill>
              </a:rPr>
              <a:t>[CLICK]</a:t>
            </a:r>
          </a:p>
          <a:p>
            <a:r>
              <a:rPr lang="en-US" dirty="0"/>
              <a:t>The </a:t>
            </a:r>
            <a:r>
              <a:rPr lang="en-US" b="1" dirty="0"/>
              <a:t>Standard</a:t>
            </a:r>
            <a:r>
              <a:rPr lang="en-US" dirty="0"/>
              <a:t>, or level payment plan, is a plan where you pay the same amount every month for the term of the loan (10 years).  This plan offers one of the lower total repayment costs (meaning it accrues less interest), but this is accomplished because the required monthly payment is high from the beginning.  </a:t>
            </a:r>
            <a:r>
              <a:rPr lang="en-US" b="1" dirty="0">
                <a:solidFill>
                  <a:schemeClr val="accent6"/>
                </a:solidFill>
              </a:rPr>
              <a:t>The Standard repayment plan is the default plan </a:t>
            </a:r>
            <a:r>
              <a:rPr lang="en-US" dirty="0"/>
              <a:t>so if you fail to notify your servicer of a different plan selection, you will automatically be put in the Standard plan. As a resident, this is likely not a manageable plan due to the amount of the monthly payment in relation to your monthly income.</a:t>
            </a:r>
          </a:p>
          <a:p>
            <a:r>
              <a:rPr lang="en-US" dirty="0">
                <a:solidFill>
                  <a:srgbClr val="0033CC"/>
                </a:solidFill>
              </a:rPr>
              <a:t>[CLICK]</a:t>
            </a:r>
          </a:p>
          <a:p>
            <a:r>
              <a:rPr lang="en-US" dirty="0"/>
              <a:t>Alternatively, the </a:t>
            </a:r>
            <a:r>
              <a:rPr lang="en-US" b="1" dirty="0"/>
              <a:t>Extended</a:t>
            </a:r>
            <a:r>
              <a:rPr lang="en-US" dirty="0"/>
              <a:t> repayment plan allows you a longer repayment term -- up to 25 years.  When this occurs (a longer term), the monthly payment drops, but the total cost of the loan is higher because of the longer repayment term.  A lower monthly payment can make it easier to manage a monthly budget but Extended repayment is possibly the more expensive option.</a:t>
            </a:r>
          </a:p>
          <a:p>
            <a:r>
              <a:rPr lang="en-US" dirty="0">
                <a:solidFill>
                  <a:srgbClr val="0033CC"/>
                </a:solidFill>
              </a:rPr>
              <a:t>[CLICK]</a:t>
            </a:r>
          </a:p>
          <a:p>
            <a:r>
              <a:rPr lang="en-US" b="1" dirty="0"/>
              <a:t>Graduated</a:t>
            </a:r>
            <a:r>
              <a:rPr lang="en-US" dirty="0"/>
              <a:t> repayment, which offers tiered payments, (over 10 years) starts with a reduced payment and then increases over time – usually after two years - until you pay off the debt.  This plan is known for higher costs because no principal is paid in the early years of repayment.</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58063E3B-AF9C-4830-B04D-780D7271758B}" type="slidenum">
              <a:rPr lang="en-US" smtClean="0"/>
              <a:pPr>
                <a:defRPr/>
              </a:pPr>
              <a:t>31</a:t>
            </a:fld>
            <a:endParaRPr lang="en-US" dirty="0"/>
          </a:p>
        </p:txBody>
      </p:sp>
    </p:spTree>
    <p:extLst>
      <p:ext uri="{BB962C8B-B14F-4D97-AF65-F5344CB8AC3E}">
        <p14:creationId xmlns:p14="http://schemas.microsoft.com/office/powerpoint/2010/main" val="26879819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plans are referred to as income-driven plans because the payment amount is based on your income (as reflected in your Adjusted Gross Income (AGI) from the previous year’s tax records).  The payment amounts shown here are based on a resident’s starting salary of $58,000 and a family size of 1. (If married filing jointly, a spouse income will be included. If married filing separate, the spouses income will not be factored in – with the exception of REPAYE.</a:t>
            </a:r>
          </a:p>
          <a:p>
            <a:r>
              <a:rPr lang="en-US" dirty="0">
                <a:solidFill>
                  <a:srgbClr val="0033CC"/>
                </a:solidFill>
              </a:rPr>
              <a:t>[CLICK]</a:t>
            </a:r>
          </a:p>
          <a:p>
            <a:r>
              <a:rPr lang="en-US" dirty="0"/>
              <a:t>Income-Contingent repayment, ICR, could be based on 20% of your discretionary income, or if the payment is less, it will be based on your income over a 12 year term. On a resident’s salary, the initial payment for ICR can be interest only, but negative amortization will occur (meaning the required monthly payment may not cover the amount of interest accrued in the same month). Alternatively, there is no maximum payment, so loans may be paid aggressively if the household income increases.</a:t>
            </a:r>
          </a:p>
          <a:p>
            <a:r>
              <a:rPr lang="en-US" dirty="0">
                <a:solidFill>
                  <a:srgbClr val="0033CC"/>
                </a:solidFill>
              </a:rPr>
              <a:t> [CLICK]</a:t>
            </a:r>
          </a:p>
          <a:p>
            <a:r>
              <a:rPr lang="en-US" dirty="0"/>
              <a:t>The Income-Based Repayment plan, offers payments based on your household’s AGI and family size.  This amount is 15% of the household’s discretionary income. We will discuss this plan in more depth in the upcoming slides because it’s a payment plan that many residents may choose.  </a:t>
            </a:r>
          </a:p>
          <a:p>
            <a:r>
              <a:rPr lang="en-US" dirty="0">
                <a:solidFill>
                  <a:srgbClr val="0033CC"/>
                </a:solidFill>
              </a:rPr>
              <a:t>[CLICK]</a:t>
            </a:r>
          </a:p>
          <a:p>
            <a:r>
              <a:rPr lang="en-US" dirty="0"/>
              <a:t>The PAYE and REPAYE plans are the most affordable plans. These plans are based on the household’s AGI and family size, but the payment amount is only 10% of the household’s discretionary income, making them possibly the lowest monthly payment options.  In a moment, we’ll discuss the qualifications for these plans, but ultimately, it is best to contact your servicer to verify your eligibility for any one of these plans.</a:t>
            </a:r>
          </a:p>
          <a:p>
            <a:endParaRPr lang="en-US" dirty="0"/>
          </a:p>
        </p:txBody>
      </p:sp>
      <p:sp>
        <p:nvSpPr>
          <p:cNvPr id="4" name="Slide Number Placeholder 3"/>
          <p:cNvSpPr>
            <a:spLocks noGrp="1"/>
          </p:cNvSpPr>
          <p:nvPr>
            <p:ph type="sldNum" sz="quarter" idx="10"/>
          </p:nvPr>
        </p:nvSpPr>
        <p:spPr/>
        <p:txBody>
          <a:bodyPr/>
          <a:lstStyle/>
          <a:p>
            <a:pPr>
              <a:defRPr/>
            </a:pPr>
            <a:fld id="{58063E3B-AF9C-4830-B04D-780D7271758B}" type="slidenum">
              <a:rPr lang="en-US" smtClean="0"/>
              <a:pPr>
                <a:defRPr/>
              </a:pPr>
              <a:t>32</a:t>
            </a:fld>
            <a:endParaRPr lang="en-US" dirty="0"/>
          </a:p>
        </p:txBody>
      </p:sp>
    </p:spTree>
    <p:extLst>
      <p:ext uri="{BB962C8B-B14F-4D97-AF65-F5344CB8AC3E}">
        <p14:creationId xmlns:p14="http://schemas.microsoft.com/office/powerpoint/2010/main" val="15707940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First thing</a:t>
            </a:r>
            <a:r>
              <a:rPr lang="en-US" baseline="0" dirty="0"/>
              <a:t> to consider</a:t>
            </a:r>
            <a:r>
              <a:rPr lang="en-US" dirty="0"/>
              <a:t> is the payment amount…. The payment is based on anywhere from 20% down to 10% of the discretionary income for the household.  With several plans offering identical payment amounts, but as they say, the devil is in the details.  </a:t>
            </a:r>
          </a:p>
          <a:p>
            <a:endParaRPr lang="en-US" dirty="0"/>
          </a:p>
          <a:p>
            <a:r>
              <a:rPr lang="en-US" dirty="0"/>
              <a:t>Use the MedLoans Organizer and Calculator to see how these “details” impact your total cost and time of repayment to determine which plan best supports your goals.</a:t>
            </a:r>
          </a:p>
          <a:p>
            <a:endParaRPr lang="en-US" dirty="0"/>
          </a:p>
          <a:p>
            <a:endParaRPr lang="en-US" dirty="0"/>
          </a:p>
        </p:txBody>
      </p:sp>
      <p:sp>
        <p:nvSpPr>
          <p:cNvPr id="4" name="Slide Number Placeholder 3"/>
          <p:cNvSpPr>
            <a:spLocks noGrp="1"/>
          </p:cNvSpPr>
          <p:nvPr>
            <p:ph type="sldNum" sz="quarter" idx="10"/>
          </p:nvPr>
        </p:nvSpPr>
        <p:spPr/>
        <p:txBody>
          <a:bodyPr/>
          <a:lstStyle/>
          <a:p>
            <a:pPr defTabSz="461447">
              <a:defRPr/>
            </a:pPr>
            <a:fld id="{084BDA73-33F2-4610-AE6F-1D860A50A8C4}" type="slidenum">
              <a:rPr lang="en-US">
                <a:solidFill>
                  <a:prstClr val="black"/>
                </a:solidFill>
                <a:latin typeface="Calibri"/>
              </a:rPr>
              <a:pPr defTabSz="461447">
                <a:defRPr/>
              </a:pPr>
              <a:t>33</a:t>
            </a:fld>
            <a:endParaRPr lang="en-US" dirty="0">
              <a:solidFill>
                <a:prstClr val="black"/>
              </a:solidFill>
              <a:latin typeface="Calibri"/>
            </a:endParaRPr>
          </a:p>
        </p:txBody>
      </p:sp>
    </p:spTree>
    <p:extLst>
      <p:ext uri="{BB962C8B-B14F-4D97-AF65-F5344CB8AC3E}">
        <p14:creationId xmlns:p14="http://schemas.microsoft.com/office/powerpoint/2010/main" val="806794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Secondly</a:t>
            </a:r>
            <a:r>
              <a:rPr lang="en-US" baseline="0" dirty="0"/>
              <a:t>, though the payments are based on income, for some plans once the income and payment reach a certain amount, the payments cease to rise (even if the income does) because there is a maximum payment in effect.  This is the case for IBR and PAYE.  For ICR and REPAYE, the payment will rise as the income rises.  </a:t>
            </a:r>
          </a:p>
          <a:p>
            <a:endParaRPr lang="en-US" dirty="0"/>
          </a:p>
          <a:p>
            <a:endParaRPr lang="en-US" dirty="0"/>
          </a:p>
        </p:txBody>
      </p:sp>
      <p:sp>
        <p:nvSpPr>
          <p:cNvPr id="4" name="Slide Number Placeholder 3"/>
          <p:cNvSpPr>
            <a:spLocks noGrp="1"/>
          </p:cNvSpPr>
          <p:nvPr>
            <p:ph type="sldNum" sz="quarter" idx="10"/>
          </p:nvPr>
        </p:nvSpPr>
        <p:spPr/>
        <p:txBody>
          <a:bodyPr/>
          <a:lstStyle/>
          <a:p>
            <a:pPr defTabSz="461447">
              <a:defRPr/>
            </a:pPr>
            <a:fld id="{084BDA73-33F2-4610-AE6F-1D860A50A8C4}" type="slidenum">
              <a:rPr lang="en-US">
                <a:solidFill>
                  <a:prstClr val="black"/>
                </a:solidFill>
                <a:latin typeface="Calibri"/>
              </a:rPr>
              <a:pPr defTabSz="461447">
                <a:defRPr/>
              </a:pPr>
              <a:t>34</a:t>
            </a:fld>
            <a:endParaRPr lang="en-US" dirty="0">
              <a:solidFill>
                <a:prstClr val="black"/>
              </a:solidFill>
              <a:latin typeface="Calibri"/>
            </a:endParaRPr>
          </a:p>
        </p:txBody>
      </p:sp>
    </p:spTree>
    <p:extLst>
      <p:ext uri="{BB962C8B-B14F-4D97-AF65-F5344CB8AC3E}">
        <p14:creationId xmlns:p14="http://schemas.microsoft.com/office/powerpoint/2010/main" val="26658104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Then, there is the repayment term…. The</a:t>
            </a:r>
            <a:r>
              <a:rPr lang="en-US" baseline="0" dirty="0"/>
              <a:t> maximum length of time to pay in these plans ranges from 20-25 years.  Additionally, for all of these plans, if you pay for the entire term and still have a balance remaining, it will be forgiven (though it is currently a taxable forgiveness).</a:t>
            </a:r>
            <a:endParaRPr lang="en-US" dirty="0"/>
          </a:p>
          <a:p>
            <a:endParaRPr lang="en-US" dirty="0"/>
          </a:p>
          <a:p>
            <a:r>
              <a:rPr lang="en-US" dirty="0"/>
              <a:t>Use the MedLoans Organizer and Calculator to see what the length</a:t>
            </a:r>
            <a:r>
              <a:rPr lang="en-US" baseline="0" dirty="0"/>
              <a:t> of time you may pay and if forgiveness is a possibility based on your loan debt.  Remember, if you do qualify for forgiveness, it is currently t</a:t>
            </a:r>
            <a:r>
              <a:rPr lang="en-US" dirty="0"/>
              <a:t>axable.</a:t>
            </a:r>
          </a:p>
          <a:p>
            <a:endParaRPr lang="en-US" dirty="0"/>
          </a:p>
        </p:txBody>
      </p:sp>
      <p:sp>
        <p:nvSpPr>
          <p:cNvPr id="4" name="Slide Number Placeholder 3"/>
          <p:cNvSpPr>
            <a:spLocks noGrp="1"/>
          </p:cNvSpPr>
          <p:nvPr>
            <p:ph type="sldNum" sz="quarter" idx="10"/>
          </p:nvPr>
        </p:nvSpPr>
        <p:spPr/>
        <p:txBody>
          <a:bodyPr/>
          <a:lstStyle/>
          <a:p>
            <a:pPr defTabSz="461447">
              <a:defRPr/>
            </a:pPr>
            <a:fld id="{084BDA73-33F2-4610-AE6F-1D860A50A8C4}" type="slidenum">
              <a:rPr lang="en-US">
                <a:solidFill>
                  <a:prstClr val="black"/>
                </a:solidFill>
                <a:latin typeface="Calibri"/>
              </a:rPr>
              <a:pPr defTabSz="461447">
                <a:defRPr/>
              </a:pPr>
              <a:t>35</a:t>
            </a:fld>
            <a:endParaRPr lang="en-US" dirty="0">
              <a:solidFill>
                <a:prstClr val="black"/>
              </a:solidFill>
              <a:latin typeface="Calibri"/>
            </a:endParaRPr>
          </a:p>
        </p:txBody>
      </p:sp>
    </p:spTree>
    <p:extLst>
      <p:ext uri="{BB962C8B-B14F-4D97-AF65-F5344CB8AC3E}">
        <p14:creationId xmlns:p14="http://schemas.microsoft.com/office/powerpoint/2010/main" val="9510236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Furthermore, getting into a plan is NOT as simple as requesting it. Some plans are more difficult to qualify for than other plans:  All four IDR plans require that the loans be Direct Loans,</a:t>
            </a:r>
            <a:r>
              <a:rPr lang="en-US" baseline="0" dirty="0"/>
              <a:t> and that is the only</a:t>
            </a:r>
            <a:r>
              <a:rPr lang="en-US" dirty="0"/>
              <a:t> eligibility requirement </a:t>
            </a:r>
            <a:r>
              <a:rPr lang="en-US" baseline="0" dirty="0"/>
              <a:t>for</a:t>
            </a:r>
            <a:r>
              <a:rPr lang="en-US" dirty="0"/>
              <a:t> ICR and REPAYE – making</a:t>
            </a:r>
            <a:r>
              <a:rPr lang="en-US" baseline="0" dirty="0"/>
              <a:t> these</a:t>
            </a:r>
            <a:r>
              <a:rPr lang="en-US" dirty="0"/>
              <a:t> the easiest plans to enter.</a:t>
            </a:r>
          </a:p>
          <a:p>
            <a:endParaRPr lang="en-US" dirty="0"/>
          </a:p>
          <a:p>
            <a:r>
              <a:rPr lang="en-US" dirty="0"/>
              <a:t>Though, don’t despair over </a:t>
            </a:r>
            <a:r>
              <a:rPr lang="en-US" baseline="0" dirty="0"/>
              <a:t>i</a:t>
            </a:r>
            <a:r>
              <a:rPr lang="en-US" dirty="0"/>
              <a:t>neligible loans (like Perkins Loans or LDS Loans), that debt can be made eligible by</a:t>
            </a:r>
            <a:r>
              <a:rPr lang="en-US" baseline="0" dirty="0"/>
              <a:t> including it in a</a:t>
            </a:r>
            <a:r>
              <a:rPr lang="en-US" dirty="0"/>
              <a:t> Direct Consolidation Loan.</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084BDA73-33F2-4610-AE6F-1D860A50A8C4}" type="slidenum">
              <a:rPr lang="en-US" smtClean="0"/>
              <a:pPr>
                <a:defRPr/>
              </a:pPr>
              <a:t>36</a:t>
            </a:fld>
            <a:endParaRPr lang="en-US" dirty="0"/>
          </a:p>
        </p:txBody>
      </p:sp>
    </p:spTree>
    <p:extLst>
      <p:ext uri="{BB962C8B-B14F-4D97-AF65-F5344CB8AC3E}">
        <p14:creationId xmlns:p14="http://schemas.microsoft.com/office/powerpoint/2010/main" val="38719399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Other plans, like the IBR and PAYE </a:t>
            </a:r>
            <a:r>
              <a:rPr lang="en-US" baseline="0" dirty="0"/>
              <a:t>are more difficult to qualify for</a:t>
            </a:r>
            <a:r>
              <a:rPr lang="en-US" dirty="0"/>
              <a:t> as they require that you also show a financial need.  </a:t>
            </a:r>
          </a:p>
          <a:p>
            <a:endParaRPr lang="en-US" dirty="0"/>
          </a:p>
        </p:txBody>
      </p:sp>
      <p:sp>
        <p:nvSpPr>
          <p:cNvPr id="4" name="Slide Number Placeholder 3"/>
          <p:cNvSpPr>
            <a:spLocks noGrp="1"/>
          </p:cNvSpPr>
          <p:nvPr>
            <p:ph type="sldNum" sz="quarter" idx="10"/>
          </p:nvPr>
        </p:nvSpPr>
        <p:spPr/>
        <p:txBody>
          <a:bodyPr/>
          <a:lstStyle/>
          <a:p>
            <a:pPr>
              <a:defRPr/>
            </a:pPr>
            <a:fld id="{084BDA73-33F2-4610-AE6F-1D860A50A8C4}" type="slidenum">
              <a:rPr lang="en-US" smtClean="0"/>
              <a:pPr>
                <a:defRPr/>
              </a:pPr>
              <a:t>37</a:t>
            </a:fld>
            <a:endParaRPr lang="en-US" dirty="0"/>
          </a:p>
        </p:txBody>
      </p:sp>
    </p:spTree>
    <p:extLst>
      <p:ext uri="{BB962C8B-B14F-4D97-AF65-F5344CB8AC3E}">
        <p14:creationId xmlns:p14="http://schemas.microsoft.com/office/powerpoint/2010/main" val="9127399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r>
              <a:rPr lang="en-US" dirty="0"/>
              <a:t>Financial need is shown if your monthly payment in the 10-year standard plan is greater</a:t>
            </a:r>
            <a:r>
              <a:rPr lang="en-US" baseline="0" dirty="0"/>
              <a:t> than your </a:t>
            </a:r>
            <a:r>
              <a:rPr lang="en-US" dirty="0"/>
              <a:t>IBR or PAYE payments.</a:t>
            </a:r>
            <a:endParaRPr lang="en-US" dirty="0">
              <a:solidFill>
                <a:srgbClr val="0033CC"/>
              </a:solidFill>
            </a:endParaRPr>
          </a:p>
          <a:p>
            <a:r>
              <a:rPr lang="en-US" dirty="0">
                <a:solidFill>
                  <a:srgbClr val="0033CC"/>
                </a:solidFill>
              </a:rPr>
              <a:t> [CLICK]</a:t>
            </a:r>
          </a:p>
          <a:p>
            <a:r>
              <a:rPr lang="en-US" dirty="0"/>
              <a:t>If the answer to this formula is positive, then you have a partial financial hardship.</a:t>
            </a:r>
            <a:endParaRPr lang="en-US" dirty="0">
              <a:solidFill>
                <a:srgbClr val="0033CC"/>
              </a:solidFill>
            </a:endParaRPr>
          </a:p>
          <a:p>
            <a:r>
              <a:rPr lang="en-US" dirty="0">
                <a:solidFill>
                  <a:srgbClr val="0033CC"/>
                </a:solidFill>
              </a:rPr>
              <a:t> [CLICK]</a:t>
            </a:r>
          </a:p>
          <a:p>
            <a:r>
              <a:rPr lang="en-US" dirty="0"/>
              <a:t>Typically, medical residents demonstrate a partial financial hardship (PFH) going into residency, but contact your servicers to verify your eligibility.</a:t>
            </a:r>
          </a:p>
          <a:p>
            <a:r>
              <a:rPr lang="en-US" dirty="0">
                <a:solidFill>
                  <a:srgbClr val="0033CC"/>
                </a:solidFill>
              </a:rPr>
              <a:t> [CLICK]</a:t>
            </a:r>
          </a:p>
          <a:p>
            <a:r>
              <a:rPr lang="en-US" dirty="0"/>
              <a:t>Once you’re in IBR or PAYE, you can stay in the plan, even when you no longer have a PFH -- as long as you submit annual paperwork on-time.  During your time in these plans, the payment amount is </a:t>
            </a:r>
            <a:r>
              <a:rPr lang="en-US" b="1" dirty="0"/>
              <a:t>capped</a:t>
            </a:r>
            <a:r>
              <a:rPr lang="en-US" dirty="0"/>
              <a:t> at the 10 year Standard payment as it was determined when you entered into the plan - no matter what your</a:t>
            </a:r>
            <a:r>
              <a:rPr lang="en-US" baseline="0" dirty="0"/>
              <a:t> salary is. </a:t>
            </a:r>
            <a:endParaRPr lang="en-US" dirty="0"/>
          </a:p>
        </p:txBody>
      </p:sp>
      <p:sp>
        <p:nvSpPr>
          <p:cNvPr id="109572" name="Slide Number Placeholder 3"/>
          <p:cNvSpPr>
            <a:spLocks noGrp="1"/>
          </p:cNvSpPr>
          <p:nvPr>
            <p:ph type="sldNum" sz="quarter" idx="5"/>
          </p:nvPr>
        </p:nvSpPr>
        <p:spPr>
          <a:noFill/>
        </p:spPr>
        <p:txBody>
          <a:bodyPr/>
          <a:lstStyle/>
          <a:p>
            <a:fld id="{48438D47-7161-4A88-843C-6C5353FFD391}" type="slidenum">
              <a:rPr lang="en-US" smtClean="0">
                <a:latin typeface="Arial" pitchFamily="34" charset="0"/>
              </a:rPr>
              <a:pPr/>
              <a:t>38</a:t>
            </a:fld>
            <a:endParaRPr lang="en-US" dirty="0">
              <a:latin typeface="Arial" pitchFamily="34" charset="0"/>
            </a:endParaRPr>
          </a:p>
        </p:txBody>
      </p:sp>
    </p:spTree>
    <p:extLst>
      <p:ext uri="{BB962C8B-B14F-4D97-AF65-F5344CB8AC3E}">
        <p14:creationId xmlns:p14="http://schemas.microsoft.com/office/powerpoint/2010/main" val="11657194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Finally, the last criteria to know about is that of being a “new borrower” and this is an eligibility requirement only for Pay As You Earn.  </a:t>
            </a:r>
          </a:p>
          <a:p>
            <a:endParaRPr lang="en-US" dirty="0"/>
          </a:p>
          <a:p>
            <a:r>
              <a:rPr lang="en-US" dirty="0"/>
              <a:t>This plan is one of the most affordable, but only for those who meet these qualifications.</a:t>
            </a:r>
          </a:p>
          <a:p>
            <a:endParaRPr lang="en-US" dirty="0"/>
          </a:p>
        </p:txBody>
      </p:sp>
      <p:sp>
        <p:nvSpPr>
          <p:cNvPr id="4" name="Slide Number Placeholder 3"/>
          <p:cNvSpPr>
            <a:spLocks noGrp="1"/>
          </p:cNvSpPr>
          <p:nvPr>
            <p:ph type="sldNum" sz="quarter" idx="10"/>
          </p:nvPr>
        </p:nvSpPr>
        <p:spPr/>
        <p:txBody>
          <a:bodyPr/>
          <a:lstStyle/>
          <a:p>
            <a:pPr>
              <a:defRPr/>
            </a:pPr>
            <a:fld id="{084BDA73-33F2-4610-AE6F-1D860A50A8C4}" type="slidenum">
              <a:rPr lang="en-US" smtClean="0"/>
              <a:pPr>
                <a:defRPr/>
              </a:pPr>
              <a:t>39</a:t>
            </a:fld>
            <a:endParaRPr lang="en-US" dirty="0"/>
          </a:p>
        </p:txBody>
      </p:sp>
    </p:spTree>
    <p:extLst>
      <p:ext uri="{BB962C8B-B14F-4D97-AF65-F5344CB8AC3E}">
        <p14:creationId xmlns:p14="http://schemas.microsoft.com/office/powerpoint/2010/main" val="575900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6663" y="703263"/>
            <a:ext cx="4695825" cy="3522662"/>
          </a:xfrm>
        </p:spPr>
      </p:sp>
      <p:sp>
        <p:nvSpPr>
          <p:cNvPr id="3" name="Notes Placeholder 2"/>
          <p:cNvSpPr>
            <a:spLocks noGrp="1"/>
          </p:cNvSpPr>
          <p:nvPr>
            <p:ph type="body" idx="1"/>
          </p:nvPr>
        </p:nvSpPr>
        <p:spPr/>
        <p:txBody>
          <a:bodyPr>
            <a:normAutofit/>
          </a:bodyPr>
          <a:lstStyle/>
          <a:p>
            <a:r>
              <a:rPr lang="en-US" dirty="0"/>
              <a:t>A copy of the Education Debt Manager is available online, </a:t>
            </a:r>
            <a:r>
              <a:rPr lang="en-US" u="sng" dirty="0">
                <a:solidFill>
                  <a:srgbClr val="0070C0"/>
                </a:solidFill>
              </a:rPr>
              <a:t>aamc.org/first/edm</a:t>
            </a:r>
            <a:r>
              <a:rPr lang="en-US" dirty="0"/>
              <a:t>, and it will serve as the best resource/takeaway from this session. </a:t>
            </a:r>
          </a:p>
          <a:p>
            <a:endParaRPr lang="en-US" dirty="0"/>
          </a:p>
        </p:txBody>
      </p:sp>
      <p:sp>
        <p:nvSpPr>
          <p:cNvPr id="4" name="Slide Number Placeholder 3"/>
          <p:cNvSpPr>
            <a:spLocks noGrp="1"/>
          </p:cNvSpPr>
          <p:nvPr>
            <p:ph type="sldNum" sz="quarter" idx="10"/>
          </p:nvPr>
        </p:nvSpPr>
        <p:spPr/>
        <p:txBody>
          <a:bodyPr/>
          <a:lstStyle/>
          <a:p>
            <a:fld id="{AE825233-37C7-4EA0-914D-215BCF8766FC}" type="slidenum">
              <a:rPr lang="en-US" smtClean="0"/>
              <a:pPr/>
              <a:t>4</a:t>
            </a:fld>
            <a:endParaRPr lang="en-US" dirty="0"/>
          </a:p>
        </p:txBody>
      </p:sp>
    </p:spTree>
    <p:extLst>
      <p:ext uri="{BB962C8B-B14F-4D97-AF65-F5344CB8AC3E}">
        <p14:creationId xmlns:p14="http://schemas.microsoft.com/office/powerpoint/2010/main" val="1731373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Specifically,</a:t>
            </a:r>
            <a:r>
              <a:rPr lang="en-US" baseline="0" dirty="0"/>
              <a:t> </a:t>
            </a:r>
            <a:r>
              <a:rPr lang="en-US" dirty="0"/>
              <a:t>Pay As You Earn is only available for borrowers that had no outstanding balance on their federal loans, on October 1, 2007.  Or, IF THEY DID have a loan balance on that date, they must have completely paid off those loans before they later took out loans (like for medical school).  If this is you, you meet the requirement</a:t>
            </a:r>
            <a:r>
              <a:rPr lang="en-US" baseline="0" dirty="0"/>
              <a:t> of </a:t>
            </a:r>
            <a:r>
              <a:rPr lang="en-US" dirty="0"/>
              <a:t>being a new borrower.  </a:t>
            </a:r>
          </a:p>
          <a:p>
            <a:endParaRPr lang="en-US" dirty="0">
              <a:solidFill>
                <a:srgbClr val="0033CC"/>
              </a:solidFill>
            </a:endParaRPr>
          </a:p>
          <a:p>
            <a:r>
              <a:rPr lang="en-US" dirty="0">
                <a:solidFill>
                  <a:srgbClr val="0033CC"/>
                </a:solidFill>
              </a:rPr>
              <a:t>[CLICK]</a:t>
            </a:r>
          </a:p>
          <a:p>
            <a:endParaRPr lang="en-US" dirty="0"/>
          </a:p>
          <a:p>
            <a:r>
              <a:rPr lang="en-US" dirty="0"/>
              <a:t>Secondly, you must ALSO have received at least one Direct Loan disbursement on or after October 1, 2011.  Since most of your borrowing was done here in the last four years, this is likely a requirement that this class</a:t>
            </a:r>
            <a:r>
              <a:rPr lang="en-US" baseline="0" dirty="0"/>
              <a:t> meets.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58063E3B-AF9C-4830-B04D-780D7271758B}" type="slidenum">
              <a:rPr lang="en-US" smtClean="0"/>
              <a:pPr>
                <a:defRPr/>
              </a:pPr>
              <a:t>40</a:t>
            </a:fld>
            <a:endParaRPr lang="en-US" dirty="0"/>
          </a:p>
        </p:txBody>
      </p:sp>
      <p:sp>
        <p:nvSpPr>
          <p:cNvPr id="5" name="Footer Placeholder 4"/>
          <p:cNvSpPr>
            <a:spLocks noGrp="1"/>
          </p:cNvSpPr>
          <p:nvPr>
            <p:ph type="ftr" sz="quarter" idx="11"/>
          </p:nvPr>
        </p:nvSpPr>
        <p:spPr>
          <a:xfrm>
            <a:off x="4" y="9211001"/>
            <a:ext cx="3241040" cy="485226"/>
          </a:xfrm>
          <a:prstGeom prst="rect">
            <a:avLst/>
          </a:prstGeom>
        </p:spPr>
        <p:txBody>
          <a:bodyPr lIns="95706" tIns="47853" rIns="95706" bIns="47853"/>
          <a:lstStyle/>
          <a:p>
            <a:pPr>
              <a:defRPr/>
            </a:pPr>
            <a:endParaRPr lang="en-US" dirty="0"/>
          </a:p>
        </p:txBody>
      </p:sp>
    </p:spTree>
    <p:extLst>
      <p:ext uri="{BB962C8B-B14F-4D97-AF65-F5344CB8AC3E}">
        <p14:creationId xmlns:p14="http://schemas.microsoft.com/office/powerpoint/2010/main" val="20995059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DC6B2C-2CF0-184A-834F-7357CB7D9103}" type="slidenum">
              <a:rPr lang="en-US" smtClean="0"/>
              <a:t>41</a:t>
            </a:fld>
            <a:endParaRPr lang="en-US" dirty="0"/>
          </a:p>
        </p:txBody>
      </p:sp>
    </p:spTree>
    <p:extLst>
      <p:ext uri="{BB962C8B-B14F-4D97-AF65-F5344CB8AC3E}">
        <p14:creationId xmlns:p14="http://schemas.microsoft.com/office/powerpoint/2010/main" val="42299259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a:ln/>
        </p:spPr>
      </p:sp>
      <p:sp>
        <p:nvSpPr>
          <p:cNvPr id="24578" name="Notes Placeholder 2"/>
          <p:cNvSpPr>
            <a:spLocks noGrp="1"/>
          </p:cNvSpPr>
          <p:nvPr>
            <p:ph type="body" idx="1"/>
          </p:nvPr>
        </p:nvSpPr>
        <p:spPr>
          <a:noFill/>
          <a:ln/>
        </p:spPr>
        <p:txBody>
          <a:bodyPr/>
          <a:lstStyle/>
          <a:p>
            <a:r>
              <a:rPr lang="en-US" dirty="0">
                <a:latin typeface="Arial" pitchFamily="34" charset="0"/>
                <a:ea typeface="ＭＳ Ｐゴシック" pitchFamily="34" charset="-128"/>
              </a:rPr>
              <a:t>As we conclude this section, let</a:t>
            </a:r>
            <a:r>
              <a:rPr lang="en-US" altLang="en-US" dirty="0">
                <a:latin typeface="Arial" pitchFamily="34" charset="0"/>
                <a:ea typeface="ＭＳ Ｐゴシック" pitchFamily="34" charset="-128"/>
              </a:rPr>
              <a:t>’</a:t>
            </a:r>
            <a:r>
              <a:rPr lang="en-US" dirty="0">
                <a:latin typeface="Arial" pitchFamily="34" charset="0"/>
                <a:ea typeface="ＭＳ Ｐゴシック" pitchFamily="34" charset="-128"/>
              </a:rPr>
              <a:t>s clarify something: There</a:t>
            </a:r>
            <a:r>
              <a:rPr lang="en-US" altLang="en-US" dirty="0">
                <a:latin typeface="Arial" pitchFamily="34" charset="0"/>
                <a:ea typeface="ＭＳ Ｐゴシック" pitchFamily="34" charset="-128"/>
              </a:rPr>
              <a:t>’</a:t>
            </a:r>
            <a:r>
              <a:rPr lang="en-US" dirty="0">
                <a:latin typeface="Arial" pitchFamily="34" charset="0"/>
                <a:ea typeface="ＭＳ Ｐゴシック" pitchFamily="34" charset="-128"/>
              </a:rPr>
              <a:t>s NO single BEST way to repay.  Everyone</a:t>
            </a:r>
            <a:r>
              <a:rPr lang="en-US" altLang="en-US" dirty="0">
                <a:latin typeface="Arial" pitchFamily="34" charset="0"/>
                <a:ea typeface="ＭＳ Ｐゴシック" pitchFamily="34" charset="-128"/>
              </a:rPr>
              <a:t>’</a:t>
            </a:r>
            <a:r>
              <a:rPr lang="en-US" dirty="0">
                <a:latin typeface="Arial" pitchFamily="34" charset="0"/>
                <a:ea typeface="ＭＳ Ｐゴシック" pitchFamily="34" charset="-128"/>
              </a:rPr>
              <a:t>s life is different.  </a:t>
            </a:r>
          </a:p>
          <a:p>
            <a:endParaRPr lang="en-US" dirty="0">
              <a:latin typeface="Arial" pitchFamily="34" charset="0"/>
              <a:ea typeface="ＭＳ Ｐゴシック" pitchFamily="34" charset="-128"/>
            </a:endParaRPr>
          </a:p>
          <a:p>
            <a:r>
              <a:rPr lang="en-US" dirty="0">
                <a:latin typeface="Arial" pitchFamily="34" charset="0"/>
                <a:ea typeface="ＭＳ Ｐゴシック" pitchFamily="34" charset="-128"/>
              </a:rPr>
              <a:t>So </a:t>
            </a:r>
            <a:r>
              <a:rPr lang="en-US" b="1" dirty="0">
                <a:latin typeface="Arial" pitchFamily="34" charset="0"/>
                <a:ea typeface="ＭＳ Ｐゴシック" pitchFamily="34" charset="-128"/>
              </a:rPr>
              <a:t>YOUR </a:t>
            </a:r>
            <a:r>
              <a:rPr lang="en-US" altLang="en-US" b="1" dirty="0">
                <a:latin typeface="Arial" pitchFamily="34" charset="0"/>
                <a:ea typeface="ＭＳ Ｐゴシック" pitchFamily="34" charset="-128"/>
              </a:rPr>
              <a:t>“</a:t>
            </a:r>
            <a:r>
              <a:rPr lang="en-US" altLang="ja-JP" b="1" dirty="0">
                <a:latin typeface="Arial" pitchFamily="34" charset="0"/>
                <a:ea typeface="ＭＳ Ｐゴシック" pitchFamily="34" charset="-128"/>
              </a:rPr>
              <a:t>BEST</a:t>
            </a:r>
            <a:r>
              <a:rPr lang="en-US" altLang="en-US" b="1" dirty="0">
                <a:latin typeface="Arial" pitchFamily="34" charset="0"/>
                <a:ea typeface="ＭＳ Ｐゴシック" pitchFamily="34" charset="-128"/>
              </a:rPr>
              <a:t>”</a:t>
            </a:r>
            <a:r>
              <a:rPr lang="en-US" altLang="ja-JP" b="1" dirty="0">
                <a:latin typeface="Arial" pitchFamily="34" charset="0"/>
                <a:ea typeface="ＭＳ Ｐゴシック" pitchFamily="34" charset="-128"/>
              </a:rPr>
              <a:t> PLAN (CLICK) </a:t>
            </a:r>
            <a:r>
              <a:rPr lang="en-US" altLang="ja-JP" dirty="0">
                <a:latin typeface="Arial" pitchFamily="34" charset="0"/>
                <a:ea typeface="ＭＳ Ｐゴシック" pitchFamily="34" charset="-128"/>
              </a:rPr>
              <a:t>will be what best FITS your </a:t>
            </a:r>
            <a:r>
              <a:rPr lang="en-US" altLang="ja-JP" b="1" dirty="0">
                <a:latin typeface="Arial" pitchFamily="34" charset="0"/>
                <a:ea typeface="ＭＳ Ｐゴシック" pitchFamily="34" charset="-128"/>
              </a:rPr>
              <a:t>life and your financial goals.</a:t>
            </a:r>
          </a:p>
          <a:p>
            <a:endParaRPr lang="en-US" altLang="ja-JP" b="1" dirty="0">
              <a:latin typeface="Arial" pitchFamily="34" charset="0"/>
              <a:ea typeface="ＭＳ Ｐゴシック" pitchFamily="34" charset="-128"/>
            </a:endParaRPr>
          </a:p>
          <a:p>
            <a:r>
              <a:rPr lang="en-US" altLang="ja-JP" b="1" dirty="0">
                <a:latin typeface="Arial" pitchFamily="34" charset="0"/>
                <a:ea typeface="ＭＳ Ｐゴシック" pitchFamily="34" charset="-128"/>
              </a:rPr>
              <a:t>Figure out what your financial goals are during residency… and then run the numbers and</a:t>
            </a:r>
            <a:r>
              <a:rPr lang="en-US" altLang="ja-JP" b="1" baseline="0" dirty="0">
                <a:latin typeface="Arial" pitchFamily="34" charset="0"/>
                <a:ea typeface="ＭＳ Ｐゴシック" pitchFamily="34" charset="-128"/>
              </a:rPr>
              <a:t> see which repayment plan will support those financial goals.  That is YOUR best strategy!</a:t>
            </a:r>
            <a:endParaRPr lang="en-US" altLang="ja-JP" b="1" dirty="0">
              <a:latin typeface="Arial" pitchFamily="34" charset="0"/>
              <a:ea typeface="ＭＳ Ｐゴシック" pitchFamily="34" charset="-128"/>
            </a:endParaRPr>
          </a:p>
          <a:p>
            <a:endParaRPr lang="en-US" dirty="0">
              <a:latin typeface="Arial" pitchFamily="34" charset="0"/>
              <a:ea typeface="ＭＳ Ｐゴシック" pitchFamily="34" charset="-128"/>
            </a:endParaRPr>
          </a:p>
        </p:txBody>
      </p:sp>
      <p:sp>
        <p:nvSpPr>
          <p:cNvPr id="24579" name="Slide Number Placeholder 3"/>
          <p:cNvSpPr>
            <a:spLocks noGrp="1"/>
          </p:cNvSpPr>
          <p:nvPr>
            <p:ph type="sldNum" sz="quarter" idx="5"/>
          </p:nvPr>
        </p:nvSpPr>
        <p:spPr>
          <a:noFill/>
        </p:spPr>
        <p:txBody>
          <a:bodyPr/>
          <a:lstStyle/>
          <a:p>
            <a:fld id="{99BC01E4-D2F7-42C9-9146-1D2EF1D6E6C1}" type="slidenum">
              <a:rPr lang="en-US"/>
              <a:pPr/>
              <a:t>42</a:t>
            </a:fld>
            <a:endParaRPr lang="en-US" dirty="0"/>
          </a:p>
        </p:txBody>
      </p:sp>
    </p:spTree>
    <p:extLst>
      <p:ext uri="{BB962C8B-B14F-4D97-AF65-F5344CB8AC3E}">
        <p14:creationId xmlns:p14="http://schemas.microsoft.com/office/powerpoint/2010/main" val="23399247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a:ln/>
        </p:spPr>
      </p:sp>
      <p:sp>
        <p:nvSpPr>
          <p:cNvPr id="3" name="Notes Placeholder 2"/>
          <p:cNvSpPr>
            <a:spLocks noGrp="1"/>
          </p:cNvSpPr>
          <p:nvPr>
            <p:ph type="body" idx="1"/>
          </p:nvPr>
        </p:nvSpPr>
        <p:spPr>
          <a:xfrm>
            <a:off x="955491" y="4434973"/>
            <a:ext cx="5255204" cy="4900468"/>
          </a:xfrm>
        </p:spPr>
        <p:txBody>
          <a:bodyPr/>
          <a:lstStyle/>
          <a:p>
            <a:r>
              <a:rPr lang="en-US" sz="1200" dirty="0">
                <a:latin typeface="Arial" pitchFamily="34" charset="0"/>
                <a:ea typeface="ＭＳ Ｐゴシック" pitchFamily="34" charset="-128"/>
              </a:rPr>
              <a:t>STEP 1 (CLICK) towards choosing your BEST repayment plan is to:  SET A GOAL FOR YOUR STUDENT LOANS</a:t>
            </a:r>
          </a:p>
          <a:p>
            <a:endParaRPr lang="en-US" sz="1200" dirty="0">
              <a:latin typeface="Arial" pitchFamily="34" charset="0"/>
              <a:ea typeface="ＭＳ Ｐゴシック" pitchFamily="34" charset="-128"/>
            </a:endParaRPr>
          </a:p>
          <a:p>
            <a:r>
              <a:rPr lang="en-US" sz="1200" dirty="0">
                <a:latin typeface="Arial" pitchFamily="34" charset="0"/>
                <a:ea typeface="ＭＳ Ｐゴシック" pitchFamily="34" charset="-128"/>
              </a:rPr>
              <a:t>Let</a:t>
            </a:r>
            <a:r>
              <a:rPr lang="en-US" altLang="en-US" sz="1200" dirty="0">
                <a:latin typeface="Arial" pitchFamily="34" charset="0"/>
                <a:ea typeface="ＭＳ Ｐゴシック" pitchFamily="34" charset="-128"/>
              </a:rPr>
              <a:t>’</a:t>
            </a:r>
            <a:r>
              <a:rPr lang="en-US" sz="1200" dirty="0">
                <a:latin typeface="Arial" pitchFamily="34" charset="0"/>
                <a:ea typeface="ＭＳ Ｐゴシック" pitchFamily="34" charset="-128"/>
              </a:rPr>
              <a:t>s look at your options (CLICK). You will either attempt to: (CLICK)</a:t>
            </a:r>
          </a:p>
          <a:p>
            <a:endParaRPr lang="en-US" sz="1200" dirty="0">
              <a:latin typeface="Arial" pitchFamily="34" charset="0"/>
              <a:ea typeface="ＭＳ Ｐゴシック" pitchFamily="34" charset="-128"/>
            </a:endParaRPr>
          </a:p>
          <a:p>
            <a:pPr>
              <a:buFontTx/>
              <a:buChar char="•"/>
            </a:pPr>
            <a:r>
              <a:rPr lang="en-US" sz="1200" dirty="0">
                <a:latin typeface="Arial" pitchFamily="34" charset="0"/>
                <a:ea typeface="ＭＳ Ｐゴシック" pitchFamily="34" charset="-128"/>
              </a:rPr>
              <a:t>Minimize the TOTAL repayment cost of your loans (CLICK) (so you</a:t>
            </a:r>
            <a:r>
              <a:rPr lang="en-US" altLang="en-US" sz="1200" dirty="0">
                <a:latin typeface="Arial" pitchFamily="34" charset="0"/>
                <a:ea typeface="ＭＳ Ｐゴシック" pitchFamily="34" charset="-128"/>
              </a:rPr>
              <a:t>’</a:t>
            </a:r>
            <a:r>
              <a:rPr lang="en-US" sz="1200" dirty="0">
                <a:latin typeface="Arial" pitchFamily="34" charset="0"/>
                <a:ea typeface="ＭＳ Ｐゴシック" pitchFamily="34" charset="-128"/>
              </a:rPr>
              <a:t>re thinking long term, reducing cost, reducing time, and saving money overall) (CLICK)</a:t>
            </a:r>
          </a:p>
          <a:p>
            <a:r>
              <a:rPr lang="en-US" sz="1200" dirty="0">
                <a:latin typeface="Arial" pitchFamily="34" charset="0"/>
                <a:ea typeface="ＭＳ Ｐゴシック" pitchFamily="34" charset="-128"/>
              </a:rPr>
              <a:t>OR you may be focused on </a:t>
            </a:r>
          </a:p>
          <a:p>
            <a:pPr>
              <a:buFontTx/>
              <a:buChar char="•"/>
            </a:pPr>
            <a:r>
              <a:rPr lang="en-US" sz="1200" dirty="0">
                <a:latin typeface="Arial" pitchFamily="34" charset="0"/>
                <a:ea typeface="ＭＳ Ｐゴシック" pitchFamily="34" charset="-128"/>
              </a:rPr>
              <a:t>Minimize the Monthly cost of the loans (CLICK)  (with a focus more on immediate affordability, flexibility and even loan forgiveness) (CLICK)</a:t>
            </a:r>
          </a:p>
          <a:p>
            <a:pPr>
              <a:buFontTx/>
              <a:buChar char="•"/>
            </a:pPr>
            <a:endParaRPr lang="en-US" sz="1200" dirty="0">
              <a:latin typeface="Arial" pitchFamily="34" charset="0"/>
              <a:ea typeface="ＭＳ Ｐゴシック" pitchFamily="34" charset="-128"/>
            </a:endParaRPr>
          </a:p>
          <a:p>
            <a:r>
              <a:rPr lang="en-US" sz="1200" dirty="0">
                <a:latin typeface="Arial" pitchFamily="34" charset="0"/>
                <a:ea typeface="ＭＳ Ｐゴシック" pitchFamily="34" charset="-128"/>
              </a:rPr>
              <a:t>Either way, after you</a:t>
            </a:r>
            <a:r>
              <a:rPr lang="en-US" altLang="en-US" sz="1200" dirty="0">
                <a:latin typeface="Arial" pitchFamily="34" charset="0"/>
                <a:ea typeface="ＭＳ Ｐゴシック" pitchFamily="34" charset="-128"/>
              </a:rPr>
              <a:t>’</a:t>
            </a:r>
            <a:r>
              <a:rPr lang="en-US" sz="1200" dirty="0">
                <a:latin typeface="Arial" pitchFamily="34" charset="0"/>
                <a:ea typeface="ＭＳ Ｐゴシック" pitchFamily="34" charset="-128"/>
              </a:rPr>
              <a:t>ve set a goal… you will then move onto STEP #2.</a:t>
            </a:r>
          </a:p>
        </p:txBody>
      </p:sp>
      <p:sp>
        <p:nvSpPr>
          <p:cNvPr id="26627" name="Slide Number Placeholder 3"/>
          <p:cNvSpPr>
            <a:spLocks noGrp="1"/>
          </p:cNvSpPr>
          <p:nvPr>
            <p:ph type="sldNum" sz="quarter" idx="5"/>
          </p:nvPr>
        </p:nvSpPr>
        <p:spPr>
          <a:noFill/>
        </p:spPr>
        <p:txBody>
          <a:bodyPr/>
          <a:lstStyle/>
          <a:p>
            <a:fld id="{EF1A2C7B-5764-4ABF-908B-644E8DAA52FD}" type="slidenum">
              <a:rPr lang="en-US"/>
              <a:pPr/>
              <a:t>43</a:t>
            </a:fld>
            <a:endParaRPr lang="en-US" dirty="0"/>
          </a:p>
        </p:txBody>
      </p:sp>
    </p:spTree>
    <p:extLst>
      <p:ext uri="{BB962C8B-B14F-4D97-AF65-F5344CB8AC3E}">
        <p14:creationId xmlns:p14="http://schemas.microsoft.com/office/powerpoint/2010/main" val="14022416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If you want to go into repayment during Residency to reduce loan debt as quickly as possible or you are considering PSLF </a:t>
            </a:r>
          </a:p>
          <a:p>
            <a:endParaRPr lang="en-US" b="1" u="sng" dirty="0" smtClean="0"/>
          </a:p>
          <a:p>
            <a:r>
              <a:rPr lang="en-US" b="1" u="sng" dirty="0" smtClean="0"/>
              <a:t>The vast majority of Residents will use the “Income Determined Repayment Plans”: PAYE or REPAYE </a:t>
            </a:r>
            <a:endParaRPr lang="en-US" b="1" u="sng" dirty="0"/>
          </a:p>
        </p:txBody>
      </p:sp>
      <p:sp>
        <p:nvSpPr>
          <p:cNvPr id="4" name="Slide Number Placeholder 3"/>
          <p:cNvSpPr>
            <a:spLocks noGrp="1"/>
          </p:cNvSpPr>
          <p:nvPr>
            <p:ph type="sldNum" sz="quarter" idx="10"/>
          </p:nvPr>
        </p:nvSpPr>
        <p:spPr/>
        <p:txBody>
          <a:bodyPr/>
          <a:lstStyle/>
          <a:p>
            <a:fld id="{B3DC6B2C-2CF0-184A-834F-7357CB7D9103}" type="slidenum">
              <a:rPr lang="en-US" smtClean="0"/>
              <a:t>44</a:t>
            </a:fld>
            <a:endParaRPr lang="en-US" dirty="0"/>
          </a:p>
        </p:txBody>
      </p:sp>
    </p:spTree>
    <p:extLst>
      <p:ext uri="{BB962C8B-B14F-4D97-AF65-F5344CB8AC3E}">
        <p14:creationId xmlns:p14="http://schemas.microsoft.com/office/powerpoint/2010/main" val="8908480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Once in a PAYE or REPAYE Repayment plan, you stay in that PLAN</a:t>
            </a:r>
            <a:r>
              <a:rPr lang="en-US" dirty="0" smtClean="0"/>
              <a:t>. </a:t>
            </a:r>
          </a:p>
          <a:p>
            <a:endParaRPr lang="en-US" dirty="0" smtClean="0"/>
          </a:p>
          <a:p>
            <a:r>
              <a:rPr lang="en-US" u="sng" dirty="0" smtClean="0"/>
              <a:t>How would you get “Kicked out” of a PLAN?</a:t>
            </a:r>
          </a:p>
          <a:p>
            <a:r>
              <a:rPr lang="en-US" b="1" dirty="0" smtClean="0"/>
              <a:t>Fail to recertify income each year and ON TIME!  This has </a:t>
            </a:r>
            <a:r>
              <a:rPr lang="en-US" b="1" u="sng" dirty="0" smtClean="0"/>
              <a:t>Interest Capitalization impact </a:t>
            </a:r>
            <a:r>
              <a:rPr lang="en-US" b="1" dirty="0" smtClean="0"/>
              <a:t>(more debt) and </a:t>
            </a:r>
            <a:r>
              <a:rPr lang="en-US" b="1" u="sng" dirty="0" smtClean="0"/>
              <a:t>changes the payment amount due</a:t>
            </a:r>
            <a:endParaRPr lang="en-US" b="1" u="sng" dirty="0"/>
          </a:p>
        </p:txBody>
      </p:sp>
      <p:sp>
        <p:nvSpPr>
          <p:cNvPr id="4" name="Slide Number Placeholder 3"/>
          <p:cNvSpPr>
            <a:spLocks noGrp="1"/>
          </p:cNvSpPr>
          <p:nvPr>
            <p:ph type="sldNum" sz="quarter" idx="10"/>
          </p:nvPr>
        </p:nvSpPr>
        <p:spPr/>
        <p:txBody>
          <a:bodyPr/>
          <a:lstStyle/>
          <a:p>
            <a:fld id="{B3DC6B2C-2CF0-184A-834F-7357CB7D9103}" type="slidenum">
              <a:rPr lang="en-US" smtClean="0"/>
              <a:t>45</a:t>
            </a:fld>
            <a:endParaRPr lang="en-US" dirty="0"/>
          </a:p>
        </p:txBody>
      </p:sp>
    </p:spTree>
    <p:extLst>
      <p:ext uri="{BB962C8B-B14F-4D97-AF65-F5344CB8AC3E}">
        <p14:creationId xmlns:p14="http://schemas.microsoft.com/office/powerpoint/2010/main" val="15914949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r>
              <a:rPr lang="en-US" dirty="0"/>
              <a:t>This leads us to discussing the dynamics</a:t>
            </a:r>
            <a:r>
              <a:rPr lang="en-US" baseline="0" dirty="0"/>
              <a:t> of residency and student loans.</a:t>
            </a:r>
            <a:endParaRPr lang="en-US" dirty="0"/>
          </a:p>
        </p:txBody>
      </p:sp>
      <p:sp>
        <p:nvSpPr>
          <p:cNvPr id="81924" name="Slide Number Placeholder 3"/>
          <p:cNvSpPr>
            <a:spLocks noGrp="1"/>
          </p:cNvSpPr>
          <p:nvPr>
            <p:ph type="sldNum" sz="quarter" idx="5"/>
          </p:nvPr>
        </p:nvSpPr>
        <p:spPr>
          <a:noFill/>
        </p:spPr>
        <p:txBody>
          <a:bodyPr/>
          <a:lstStyle/>
          <a:p>
            <a:fld id="{C0101A90-C83F-434E-B6CF-7B4877840DE1}" type="slidenum">
              <a:rPr lang="en-US" smtClean="0">
                <a:latin typeface="Arial" pitchFamily="34" charset="0"/>
              </a:rPr>
              <a:pPr/>
              <a:t>46</a:t>
            </a:fld>
            <a:endParaRPr lang="en-US" dirty="0">
              <a:latin typeface="Arial" pitchFamily="34" charset="0"/>
            </a:endParaRPr>
          </a:p>
        </p:txBody>
      </p:sp>
    </p:spTree>
    <p:extLst>
      <p:ext uri="{BB962C8B-B14F-4D97-AF65-F5344CB8AC3E}">
        <p14:creationId xmlns:p14="http://schemas.microsoft.com/office/powerpoint/2010/main" val="18308749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When it comes to managing student loan payments during residency, you basically have two options.  You can pay, or you can not pay!</a:t>
            </a:r>
          </a:p>
          <a:p>
            <a:endParaRPr lang="en-US" dirty="0"/>
          </a:p>
          <a:p>
            <a:r>
              <a:rPr lang="en-US" dirty="0"/>
              <a:t>In reality, you do have a few more choices to make.</a:t>
            </a:r>
          </a:p>
          <a:p>
            <a:r>
              <a:rPr lang="en-US" dirty="0">
                <a:solidFill>
                  <a:srgbClr val="0033CC"/>
                </a:solidFill>
              </a:rPr>
              <a:t> </a:t>
            </a:r>
          </a:p>
          <a:p>
            <a:r>
              <a:rPr lang="en-US" dirty="0"/>
              <a:t>On one hand, if you don’t want to make payments, your most likely option is to use a Mandatory Medical Residency Forbearance.</a:t>
            </a:r>
          </a:p>
          <a:p>
            <a:r>
              <a:rPr lang="en-US" dirty="0">
                <a:solidFill>
                  <a:srgbClr val="0033CC"/>
                </a:solidFill>
              </a:rPr>
              <a:t> </a:t>
            </a:r>
            <a:endParaRPr lang="en-US" dirty="0"/>
          </a:p>
          <a:p>
            <a:r>
              <a:rPr lang="en-US" dirty="0"/>
              <a:t>But if you want to pay, your choices will likely be from the three most affordable IDR plans (IBR, PAYE and REPAYE).</a:t>
            </a:r>
          </a:p>
          <a:p>
            <a:endParaRPr lang="en-US" dirty="0"/>
          </a:p>
          <a:p>
            <a:endParaRPr lang="en-US" dirty="0"/>
          </a:p>
        </p:txBody>
      </p:sp>
      <p:sp>
        <p:nvSpPr>
          <p:cNvPr id="4" name="Slide Number Placeholder 3"/>
          <p:cNvSpPr>
            <a:spLocks noGrp="1"/>
          </p:cNvSpPr>
          <p:nvPr>
            <p:ph type="sldNum" sz="quarter" idx="10"/>
          </p:nvPr>
        </p:nvSpPr>
        <p:spPr/>
        <p:txBody>
          <a:bodyPr/>
          <a:lstStyle/>
          <a:p>
            <a:fld id="{A0B94F7E-924B-4B75-84F1-5736F892FF67}" type="slidenum">
              <a:rPr lang="en-US" smtClean="0"/>
              <a:pPr/>
              <a:t>47</a:t>
            </a:fld>
            <a:endParaRPr lang="en-US" dirty="0"/>
          </a:p>
        </p:txBody>
      </p:sp>
    </p:spTree>
    <p:extLst>
      <p:ext uri="{BB962C8B-B14F-4D97-AF65-F5344CB8AC3E}">
        <p14:creationId xmlns:p14="http://schemas.microsoft.com/office/powerpoint/2010/main" val="21837679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deciding which of these options to choose, just remember,</a:t>
            </a:r>
          </a:p>
          <a:p>
            <a:r>
              <a:rPr lang="en-US" dirty="0">
                <a:solidFill>
                  <a:srgbClr val="0033CC"/>
                </a:solidFill>
              </a:rPr>
              <a:t> </a:t>
            </a:r>
            <a:endParaRPr lang="en-US" dirty="0"/>
          </a:p>
          <a:p>
            <a:r>
              <a:rPr lang="en-US" b="1" dirty="0"/>
              <a:t>The only route that leads you to “failure” is ignoring your loans.</a:t>
            </a:r>
          </a:p>
          <a:p>
            <a:endParaRPr lang="en-US" dirty="0"/>
          </a:p>
          <a:p>
            <a:r>
              <a:rPr lang="en-US" dirty="0"/>
              <a:t>There are no right or wrong decisions among the options we’ve discussed.  Making a decision is a matter of personal goals</a:t>
            </a:r>
            <a:r>
              <a:rPr lang="en-US" baseline="0" dirty="0"/>
              <a:t> and priorities </a:t>
            </a:r>
            <a:r>
              <a:rPr lang="en-US" dirty="0"/>
              <a:t>and the decision</a:t>
            </a:r>
            <a:r>
              <a:rPr lang="en-US" baseline="0" dirty="0"/>
              <a:t> is fluid because it</a:t>
            </a:r>
            <a:r>
              <a:rPr lang="en-US" dirty="0"/>
              <a:t> is</a:t>
            </a:r>
            <a:r>
              <a:rPr lang="en-US" baseline="0" dirty="0"/>
              <a:t> made </a:t>
            </a:r>
            <a:r>
              <a:rPr lang="en-US" dirty="0"/>
              <a:t>based on your situation at a particular point in your life.</a:t>
            </a:r>
          </a:p>
          <a:p>
            <a:endParaRPr lang="en-US" dirty="0"/>
          </a:p>
          <a:p>
            <a:r>
              <a:rPr lang="en-US" dirty="0"/>
              <a:t>To illustrate this, let’s look at a few sample residents – these</a:t>
            </a:r>
            <a:r>
              <a:rPr lang="en-US" baseline="0" dirty="0"/>
              <a:t> cases will show that there is no “right” answer and the best plan depends on the borrower!</a:t>
            </a:r>
            <a:endParaRPr lang="en-US" dirty="0"/>
          </a:p>
        </p:txBody>
      </p:sp>
      <p:sp>
        <p:nvSpPr>
          <p:cNvPr id="4" name="Slide Number Placeholder 3"/>
          <p:cNvSpPr>
            <a:spLocks noGrp="1"/>
          </p:cNvSpPr>
          <p:nvPr>
            <p:ph type="sldNum" sz="quarter" idx="10"/>
          </p:nvPr>
        </p:nvSpPr>
        <p:spPr/>
        <p:txBody>
          <a:bodyPr/>
          <a:lstStyle/>
          <a:p>
            <a:pPr>
              <a:defRPr/>
            </a:pPr>
            <a:fld id="{58063E3B-AF9C-4830-B04D-780D7271758B}" type="slidenum">
              <a:rPr lang="en-US" smtClean="0"/>
              <a:pPr>
                <a:defRPr/>
              </a:pPr>
              <a:t>48</a:t>
            </a:fld>
            <a:endParaRPr lang="en-US" dirty="0"/>
          </a:p>
        </p:txBody>
      </p:sp>
      <p:sp>
        <p:nvSpPr>
          <p:cNvPr id="5" name="Footer Placeholder 4"/>
          <p:cNvSpPr>
            <a:spLocks noGrp="1"/>
          </p:cNvSpPr>
          <p:nvPr>
            <p:ph type="ftr" sz="quarter" idx="11"/>
          </p:nvPr>
        </p:nvSpPr>
        <p:spPr>
          <a:xfrm>
            <a:off x="2" y="8918585"/>
            <a:ext cx="3105997" cy="469822"/>
          </a:xfrm>
          <a:prstGeom prst="rect">
            <a:avLst/>
          </a:prstGeom>
        </p:spPr>
        <p:txBody>
          <a:bodyPr/>
          <a:lstStyle/>
          <a:p>
            <a:pPr>
              <a:defRPr/>
            </a:pPr>
            <a:endParaRPr lang="en-US" dirty="0"/>
          </a:p>
        </p:txBody>
      </p:sp>
    </p:spTree>
    <p:extLst>
      <p:ext uri="{BB962C8B-B14F-4D97-AF65-F5344CB8AC3E}">
        <p14:creationId xmlns:p14="http://schemas.microsoft.com/office/powerpoint/2010/main" val="15116748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Dr. Internal</a:t>
            </a:r>
            <a:r>
              <a:rPr lang="en-US" baseline="0" dirty="0"/>
              <a:t> Medicine</a:t>
            </a:r>
            <a:endParaRPr lang="en-US" dirty="0"/>
          </a:p>
          <a:p>
            <a:endParaRPr lang="en-US" dirty="0"/>
          </a:p>
          <a:p>
            <a:r>
              <a:rPr lang="en-US" dirty="0"/>
              <a:t>An internal medicine specialty with a 3 year residency in front of her and the median amount of debt $200,000 (at graduation).</a:t>
            </a:r>
          </a:p>
          <a:p>
            <a:endParaRPr lang="en-US" dirty="0"/>
          </a:p>
          <a:p>
            <a:r>
              <a:rPr lang="en-US" dirty="0"/>
              <a:t>Her post-residency salary is expected to be approximately $190,000, and if she were to just put these facts into the MedLoans Organizer and Calculator, she would see that her options include the following:</a:t>
            </a:r>
          </a:p>
        </p:txBody>
      </p:sp>
      <p:sp>
        <p:nvSpPr>
          <p:cNvPr id="4" name="Slide Number Placeholder 3"/>
          <p:cNvSpPr>
            <a:spLocks noGrp="1"/>
          </p:cNvSpPr>
          <p:nvPr>
            <p:ph type="sldNum" sz="quarter" idx="10"/>
          </p:nvPr>
        </p:nvSpPr>
        <p:spPr/>
        <p:txBody>
          <a:bodyPr/>
          <a:lstStyle/>
          <a:p>
            <a:pPr>
              <a:defRPr/>
            </a:pPr>
            <a:fld id="{58063E3B-AF9C-4830-B04D-780D7271758B}" type="slidenum">
              <a:rPr lang="en-US" smtClean="0"/>
              <a:pPr>
                <a:defRPr/>
              </a:pPr>
              <a:t>49</a:t>
            </a:fld>
            <a:endParaRPr lang="en-US" dirty="0"/>
          </a:p>
        </p:txBody>
      </p:sp>
      <p:sp>
        <p:nvSpPr>
          <p:cNvPr id="5" name="Footer Placeholder 4"/>
          <p:cNvSpPr>
            <a:spLocks noGrp="1"/>
          </p:cNvSpPr>
          <p:nvPr>
            <p:ph type="ftr" sz="quarter" idx="11"/>
          </p:nvPr>
        </p:nvSpPr>
        <p:spPr>
          <a:xfrm>
            <a:off x="3" y="9364518"/>
            <a:ext cx="3313063" cy="493313"/>
          </a:xfrm>
          <a:prstGeom prst="rect">
            <a:avLst/>
          </a:prstGeom>
        </p:spPr>
        <p:txBody>
          <a:bodyPr lIns="96522" tIns="48261" rIns="96522" bIns="48261"/>
          <a:lstStyle/>
          <a:p>
            <a:pPr>
              <a:defRPr/>
            </a:pPr>
            <a:endParaRPr lang="en-US" dirty="0"/>
          </a:p>
        </p:txBody>
      </p:sp>
    </p:spTree>
    <p:extLst>
      <p:ext uri="{BB962C8B-B14F-4D97-AF65-F5344CB8AC3E}">
        <p14:creationId xmlns:p14="http://schemas.microsoft.com/office/powerpoint/2010/main" val="686520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AE825233-37C7-4EA0-914D-215BCF8766FC}" type="slidenum">
              <a:rPr lang="en-US" smtClean="0"/>
              <a:pPr/>
              <a:t>5</a:t>
            </a:fld>
            <a:endParaRPr lang="en-US" dirty="0"/>
          </a:p>
        </p:txBody>
      </p:sp>
      <p:sp>
        <p:nvSpPr>
          <p:cNvPr id="3" name="Notes Placeholder 2"/>
          <p:cNvSpPr>
            <a:spLocks noGrp="1"/>
          </p:cNvSpPr>
          <p:nvPr>
            <p:ph type="body" idx="1"/>
          </p:nvPr>
        </p:nvSpPr>
        <p:spPr>
          <a:xfrm>
            <a:off x="955818" y="4376937"/>
            <a:ext cx="5254554" cy="4225184"/>
          </a:xfrm>
        </p:spPr>
        <p:txBody>
          <a:bodyPr>
            <a:noAutofit/>
          </a:bodyPr>
          <a:lstStyle/>
          <a:p>
            <a:r>
              <a:rPr lang="en-US" dirty="0"/>
              <a:t>Let’s first familiarize ourselves with the landscape of student loan debt:  The median level of debt for the class of 2019 was $200,000 (based on public and private MD degree granting schools, and including undergraduate debt), and 73% of last year’s graduates completed their MD education with student loans.  Although it may provide little comfort, know that graduating with debt is “the norm” for today’s medical students; you are not alone.</a:t>
            </a:r>
          </a:p>
          <a:p>
            <a:endParaRPr lang="en-US" dirty="0"/>
          </a:p>
          <a:p>
            <a:r>
              <a:rPr lang="en-US" dirty="0"/>
              <a:t>Although the data displayed is from last year’s class, it gives you a point of reference. The AAMC collects this information from students before they graduate, and you too will be asked to share your data regarding your education experience, including debt levels, through a survey called the Graduation Questionnaire (GQ).  </a:t>
            </a:r>
          </a:p>
          <a:p>
            <a:endParaRPr lang="en-US" dirty="0"/>
          </a:p>
          <a:p>
            <a:r>
              <a:rPr lang="en-US" dirty="0"/>
              <a:t>The average level of debt here at </a:t>
            </a:r>
            <a:r>
              <a:rPr lang="en-US" b="1" u="sng" dirty="0"/>
              <a:t>(SCHOOL NAME)</a:t>
            </a:r>
            <a:r>
              <a:rPr lang="en-US" b="1" u="none" dirty="0"/>
              <a:t> </a:t>
            </a:r>
            <a:r>
              <a:rPr lang="en-US" dirty="0"/>
              <a:t>for the class of 2019 was </a:t>
            </a:r>
            <a:r>
              <a:rPr lang="en-US" b="1" u="sng" dirty="0"/>
              <a:t>($AVG DEBT)</a:t>
            </a:r>
            <a:r>
              <a:rPr lang="en-US" dirty="0"/>
              <a:t>, and the expected average for the class of 2020, will be an estimated </a:t>
            </a:r>
            <a:r>
              <a:rPr lang="en-US" b="1" u="sng" dirty="0"/>
              <a:t>(EXPECTED $AVG DEBT</a:t>
            </a:r>
            <a:r>
              <a:rPr lang="en-US" dirty="0"/>
              <a:t>).   </a:t>
            </a:r>
          </a:p>
          <a:p>
            <a:endParaRPr lang="en-US" dirty="0"/>
          </a:p>
          <a:p>
            <a:r>
              <a:rPr lang="en-US" dirty="0"/>
              <a:t>Today’s presentation focuses primarily on federal loans; however, we will briefly discuss private loans at the end.  Additionally, there are several strategies for managing private loans addressed on page 64 of the Education Debt Manager. </a:t>
            </a:r>
          </a:p>
          <a:p>
            <a:endParaRPr lang="en-US" dirty="0"/>
          </a:p>
          <a:p>
            <a:r>
              <a:rPr lang="en-US" dirty="0"/>
              <a:t>Keep in mind, federal loans and private loans are very different, and private loans cannot be included in any of the federal programs that we will discuss today– with the exception of NHSC.  If you have private loans in your portfolio, you will need to contact the private lender to learn about your repayment options.  </a:t>
            </a:r>
          </a:p>
          <a:p>
            <a:r>
              <a:rPr lang="en-US" sz="1000" dirty="0"/>
              <a:t>.  </a:t>
            </a:r>
            <a:endParaRPr lang="en-US" sz="1000" b="1" dirty="0"/>
          </a:p>
        </p:txBody>
      </p:sp>
    </p:spTree>
    <p:extLst>
      <p:ext uri="{BB962C8B-B14F-4D97-AF65-F5344CB8AC3E}">
        <p14:creationId xmlns:p14="http://schemas.microsoft.com/office/powerpoint/2010/main" val="24870478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0518"/>
            <a:ext cx="5608320" cy="4149821"/>
          </a:xfrm>
        </p:spPr>
        <p:txBody>
          <a:bodyPr/>
          <a:lstStyle/>
          <a:p>
            <a:r>
              <a:rPr lang="en-US" dirty="0"/>
              <a:t>When $200k is borrowed, the plan that costs the least – of the 3 modeled above - is IBR because there is a higher monthly payment from the beginning of repayment resulting in the debt being repaid more quickly.  If Dr. IM can afford IBR, it could lead to a lower total cost compared</a:t>
            </a:r>
            <a:r>
              <a:rPr lang="en-US" baseline="0" dirty="0"/>
              <a:t> to the other two plans since less interest is allowed to accrue</a:t>
            </a:r>
            <a:r>
              <a:rPr lang="en-US" dirty="0"/>
              <a:t>.</a:t>
            </a:r>
          </a:p>
          <a:p>
            <a:endParaRPr lang="en-US" dirty="0"/>
          </a:p>
          <a:p>
            <a:r>
              <a:rPr lang="en-US" dirty="0"/>
              <a:t>On the other hand, REPAYE is the most expensive because 1) the required monthly payments are lower and so it takes longer to pay the debt off. The additional time in REPAYE (7 years longer than IBR) allows more interest to accrue and thus increases the cost of repayment.  REPAYE is more expensive than PAYE  because REPAYE does not reach forgiveness until after 25 years of payments – rather than the 20 years that PAYE offers. </a:t>
            </a:r>
          </a:p>
          <a:p>
            <a:endParaRPr lang="en-US" dirty="0"/>
          </a:p>
          <a:p>
            <a:r>
              <a:rPr lang="en-US" dirty="0"/>
              <a:t>Noteworthy is that since PAYE does reach a forgiveness at the end of the term (20-years), there will also be a tax bill to pay as a result. We cannot know what the exact amount will be, but if we estimated 33% of the PAYE forgiven amount to be the tax ‘cost’, PAYE still remains less costly than REPAYE.</a:t>
            </a:r>
          </a:p>
        </p:txBody>
      </p:sp>
      <p:sp>
        <p:nvSpPr>
          <p:cNvPr id="4" name="Slide Number Placeholder 3"/>
          <p:cNvSpPr>
            <a:spLocks noGrp="1"/>
          </p:cNvSpPr>
          <p:nvPr>
            <p:ph type="sldNum" sz="quarter" idx="10"/>
          </p:nvPr>
        </p:nvSpPr>
        <p:spPr/>
        <p:txBody>
          <a:bodyPr/>
          <a:lstStyle/>
          <a:p>
            <a:pPr>
              <a:defRPr/>
            </a:pPr>
            <a:fld id="{58063E3B-AF9C-4830-B04D-780D7271758B}" type="slidenum">
              <a:rPr lang="en-US" smtClean="0"/>
              <a:pPr>
                <a:defRPr/>
              </a:pPr>
              <a:t>50</a:t>
            </a:fld>
            <a:endParaRPr lang="en-US" dirty="0"/>
          </a:p>
        </p:txBody>
      </p:sp>
      <p:sp>
        <p:nvSpPr>
          <p:cNvPr id="5" name="Footer Placeholder 4"/>
          <p:cNvSpPr>
            <a:spLocks noGrp="1"/>
          </p:cNvSpPr>
          <p:nvPr>
            <p:ph type="ftr" sz="quarter" idx="11"/>
          </p:nvPr>
        </p:nvSpPr>
        <p:spPr>
          <a:xfrm>
            <a:off x="3" y="9364518"/>
            <a:ext cx="3313063" cy="493313"/>
          </a:xfrm>
          <a:prstGeom prst="rect">
            <a:avLst/>
          </a:prstGeom>
        </p:spPr>
        <p:txBody>
          <a:bodyPr lIns="96522" tIns="48261" rIns="96522" bIns="48261"/>
          <a:lstStyle/>
          <a:p>
            <a:pPr>
              <a:defRPr/>
            </a:pPr>
            <a:endParaRPr lang="en-US" dirty="0"/>
          </a:p>
        </p:txBody>
      </p:sp>
    </p:spTree>
    <p:extLst>
      <p:ext uri="{BB962C8B-B14F-4D97-AF65-F5344CB8AC3E}">
        <p14:creationId xmlns:p14="http://schemas.microsoft.com/office/powerpoint/2010/main" val="11704304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$250k is borrowed, the plan that costs the least to repay is PAYE primarily because of the 20-year term forgiveness that is reached.  This option is the lowest cost even considering the estimated tax bill that will result after the forgiven amount is taxed. (based on an estimate of  33%)</a:t>
            </a:r>
          </a:p>
          <a:p>
            <a:endParaRPr lang="en-US" dirty="0"/>
          </a:p>
          <a:p>
            <a:r>
              <a:rPr lang="en-US" dirty="0"/>
              <a:t>On the other hand, REPAYE is the most expensive because REPAYE has a term of 25 years, whereas PAYE has a 20 year term, meaning the borrower spends an additional 5 years in repayment in the REPAYE plan versus the PAYE plan.  </a:t>
            </a:r>
          </a:p>
        </p:txBody>
      </p:sp>
      <p:sp>
        <p:nvSpPr>
          <p:cNvPr id="4" name="Slide Number Placeholder 3"/>
          <p:cNvSpPr>
            <a:spLocks noGrp="1"/>
          </p:cNvSpPr>
          <p:nvPr>
            <p:ph type="sldNum" sz="quarter" idx="10"/>
          </p:nvPr>
        </p:nvSpPr>
        <p:spPr/>
        <p:txBody>
          <a:bodyPr/>
          <a:lstStyle/>
          <a:p>
            <a:pPr>
              <a:defRPr/>
            </a:pPr>
            <a:fld id="{58063E3B-AF9C-4830-B04D-780D7271758B}" type="slidenum">
              <a:rPr lang="en-US" smtClean="0"/>
              <a:pPr>
                <a:defRPr/>
              </a:pPr>
              <a:t>51</a:t>
            </a:fld>
            <a:endParaRPr lang="en-US" dirty="0"/>
          </a:p>
        </p:txBody>
      </p:sp>
      <p:sp>
        <p:nvSpPr>
          <p:cNvPr id="5" name="Footer Placeholder 4"/>
          <p:cNvSpPr>
            <a:spLocks noGrp="1"/>
          </p:cNvSpPr>
          <p:nvPr>
            <p:ph type="ftr" sz="quarter" idx="11"/>
          </p:nvPr>
        </p:nvSpPr>
        <p:spPr>
          <a:xfrm>
            <a:off x="3" y="9364518"/>
            <a:ext cx="3313063" cy="493313"/>
          </a:xfrm>
          <a:prstGeom prst="rect">
            <a:avLst/>
          </a:prstGeom>
        </p:spPr>
        <p:txBody>
          <a:bodyPr lIns="96522" tIns="48261" rIns="96522" bIns="48261"/>
          <a:lstStyle/>
          <a:p>
            <a:pPr>
              <a:defRPr/>
            </a:pPr>
            <a:endParaRPr lang="en-US" dirty="0"/>
          </a:p>
        </p:txBody>
      </p:sp>
    </p:spTree>
    <p:extLst>
      <p:ext uri="{BB962C8B-B14F-4D97-AF65-F5344CB8AC3E}">
        <p14:creationId xmlns:p14="http://schemas.microsoft.com/office/powerpoint/2010/main" val="36137901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325k is borrowed, the plan that costs the least is PAYE (for all of the reasons that were previously mentioned in the 250k scenario).</a:t>
            </a:r>
          </a:p>
          <a:p>
            <a:endParaRPr lang="en-US" dirty="0"/>
          </a:p>
          <a:p>
            <a:r>
              <a:rPr lang="en-US" dirty="0"/>
              <a:t>However, in this situation with a higher balance of debt, the IBR plan becomes the more costly plan because simply stated the other 2 plans (PAYE and REPAYE) allow more debt to be forgiven since they require lower monthly payments than IBR along the way.</a:t>
            </a:r>
          </a:p>
          <a:p>
            <a:endParaRPr lang="en-US" dirty="0"/>
          </a:p>
          <a:p>
            <a:r>
              <a:rPr lang="en-US" dirty="0"/>
              <a:t>Which path is most appealing to you?</a:t>
            </a:r>
          </a:p>
          <a:p>
            <a:endParaRPr lang="en-US" dirty="0"/>
          </a:p>
          <a:p>
            <a:r>
              <a:rPr lang="en-US" dirty="0"/>
              <a:t>Maybe none of these paths… but as far as your time during residency, these may be the options that will be most feasible. </a:t>
            </a:r>
          </a:p>
          <a:p>
            <a:endParaRPr lang="en-US" dirty="0"/>
          </a:p>
          <a:p>
            <a:r>
              <a:rPr lang="en-US" dirty="0"/>
              <a:t>After residency, you can continue in your chosen plan, or switch to a different plan.  Regardless of the plan you’re in, you can send in extra money whenever you choose, and ultimately determine the total amount you will pay overall.</a:t>
            </a:r>
          </a:p>
          <a:p>
            <a:endParaRPr lang="en-US" dirty="0"/>
          </a:p>
        </p:txBody>
      </p:sp>
      <p:sp>
        <p:nvSpPr>
          <p:cNvPr id="4" name="Slide Number Placeholder 3"/>
          <p:cNvSpPr>
            <a:spLocks noGrp="1"/>
          </p:cNvSpPr>
          <p:nvPr>
            <p:ph type="sldNum" sz="quarter" idx="10"/>
          </p:nvPr>
        </p:nvSpPr>
        <p:spPr/>
        <p:txBody>
          <a:bodyPr/>
          <a:lstStyle/>
          <a:p>
            <a:pPr>
              <a:defRPr/>
            </a:pPr>
            <a:fld id="{58063E3B-AF9C-4830-B04D-780D7271758B}" type="slidenum">
              <a:rPr lang="en-US" smtClean="0"/>
              <a:pPr>
                <a:defRPr/>
              </a:pPr>
              <a:t>52</a:t>
            </a:fld>
            <a:endParaRPr lang="en-US" dirty="0"/>
          </a:p>
        </p:txBody>
      </p:sp>
      <p:sp>
        <p:nvSpPr>
          <p:cNvPr id="5" name="Footer Placeholder 4"/>
          <p:cNvSpPr>
            <a:spLocks noGrp="1"/>
          </p:cNvSpPr>
          <p:nvPr>
            <p:ph type="ftr" sz="quarter" idx="11"/>
          </p:nvPr>
        </p:nvSpPr>
        <p:spPr>
          <a:xfrm>
            <a:off x="3" y="9364518"/>
            <a:ext cx="3313063" cy="493313"/>
          </a:xfrm>
          <a:prstGeom prst="rect">
            <a:avLst/>
          </a:prstGeom>
        </p:spPr>
        <p:txBody>
          <a:bodyPr lIns="96522" tIns="48261" rIns="96522" bIns="48261"/>
          <a:lstStyle/>
          <a:p>
            <a:pPr>
              <a:defRPr/>
            </a:pPr>
            <a:endParaRPr lang="en-US" dirty="0"/>
          </a:p>
        </p:txBody>
      </p:sp>
    </p:spTree>
    <p:extLst>
      <p:ext uri="{BB962C8B-B14F-4D97-AF65-F5344CB8AC3E}">
        <p14:creationId xmlns:p14="http://schemas.microsoft.com/office/powerpoint/2010/main" val="6546070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how</a:t>
            </a:r>
            <a:r>
              <a:rPr lang="en-US" baseline="0" dirty="0"/>
              <a:t> </a:t>
            </a:r>
            <a:r>
              <a:rPr lang="en-US" dirty="0"/>
              <a:t>a longer residency and higher post-residency salary affects the outcomes of these plans.</a:t>
            </a:r>
          </a:p>
        </p:txBody>
      </p:sp>
      <p:sp>
        <p:nvSpPr>
          <p:cNvPr id="4" name="Slide Number Placeholder 3"/>
          <p:cNvSpPr>
            <a:spLocks noGrp="1"/>
          </p:cNvSpPr>
          <p:nvPr>
            <p:ph type="sldNum" sz="quarter" idx="10"/>
          </p:nvPr>
        </p:nvSpPr>
        <p:spPr/>
        <p:txBody>
          <a:bodyPr/>
          <a:lstStyle/>
          <a:p>
            <a:pPr>
              <a:defRPr/>
            </a:pPr>
            <a:fld id="{58063E3B-AF9C-4830-B04D-780D7271758B}" type="slidenum">
              <a:rPr lang="en-US" smtClean="0"/>
              <a:pPr>
                <a:defRPr/>
              </a:pPr>
              <a:t>53</a:t>
            </a:fld>
            <a:endParaRPr lang="en-US" dirty="0"/>
          </a:p>
        </p:txBody>
      </p:sp>
      <p:sp>
        <p:nvSpPr>
          <p:cNvPr id="5" name="Footer Placeholder 4"/>
          <p:cNvSpPr>
            <a:spLocks noGrp="1"/>
          </p:cNvSpPr>
          <p:nvPr>
            <p:ph type="ftr" sz="quarter" idx="11"/>
          </p:nvPr>
        </p:nvSpPr>
        <p:spPr>
          <a:xfrm>
            <a:off x="3" y="9364518"/>
            <a:ext cx="3313063" cy="493313"/>
          </a:xfrm>
          <a:prstGeom prst="rect">
            <a:avLst/>
          </a:prstGeom>
        </p:spPr>
        <p:txBody>
          <a:bodyPr lIns="96522" tIns="48261" rIns="96522" bIns="48261"/>
          <a:lstStyle/>
          <a:p>
            <a:pPr>
              <a:defRPr/>
            </a:pPr>
            <a:endParaRPr lang="en-US" dirty="0"/>
          </a:p>
        </p:txBody>
      </p:sp>
    </p:spTree>
    <p:extLst>
      <p:ext uri="{BB962C8B-B14F-4D97-AF65-F5344CB8AC3E}">
        <p14:creationId xmlns:p14="http://schemas.microsoft.com/office/powerpoint/2010/main" val="29269317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ObGyn borrowed $200k in loans, and her lowest cost </a:t>
            </a:r>
            <a:r>
              <a:rPr lang="en-US" baseline="0" dirty="0"/>
              <a:t>plan </a:t>
            </a:r>
            <a:r>
              <a:rPr lang="en-US" dirty="0"/>
              <a:t>is REPAYE, because her Post-Residency payments would eventually increase to an</a:t>
            </a:r>
            <a:r>
              <a:rPr lang="en-US" baseline="0" dirty="0"/>
              <a:t> amount ($</a:t>
            </a:r>
            <a:r>
              <a:rPr lang="en-US" dirty="0"/>
              <a:t>2,800) which is greater than the other maximum</a:t>
            </a:r>
            <a:r>
              <a:rPr lang="en-US" baseline="0" dirty="0"/>
              <a:t> payments in the other two plan.  </a:t>
            </a:r>
          </a:p>
          <a:p>
            <a:endParaRPr lang="en-US" dirty="0"/>
          </a:p>
          <a:p>
            <a:r>
              <a:rPr lang="en-US" baseline="0" dirty="0"/>
              <a:t>In REPAYE, </a:t>
            </a:r>
            <a:r>
              <a:rPr lang="en-US" dirty="0"/>
              <a:t>h</a:t>
            </a:r>
            <a:r>
              <a:rPr lang="en-US" baseline="0" dirty="0"/>
              <a:t>igher earnings lead to higher payments because there is NO maximum monthly payment, requiring for </a:t>
            </a:r>
            <a:r>
              <a:rPr lang="en-US" dirty="0"/>
              <a:t>the debt to be paid more when income increases.  </a:t>
            </a:r>
          </a:p>
          <a:p>
            <a:endParaRPr lang="en-US" dirty="0"/>
          </a:p>
          <a:p>
            <a:r>
              <a:rPr lang="en-US" dirty="0"/>
              <a:t>The highest cost option is PAYE because payments</a:t>
            </a:r>
            <a:r>
              <a:rPr lang="en-US" baseline="0" dirty="0"/>
              <a:t> a</a:t>
            </a:r>
            <a:r>
              <a:rPr lang="en-US" dirty="0"/>
              <a:t>re smaller throughout repayment, so it takes longer to pay the debt off completely.  </a:t>
            </a:r>
          </a:p>
          <a:p>
            <a:endParaRPr lang="en-US" dirty="0"/>
          </a:p>
          <a:p>
            <a:r>
              <a:rPr lang="en-US" dirty="0"/>
              <a:t>Longer time in repayment can lead to higher interest rate costs.</a:t>
            </a:r>
          </a:p>
        </p:txBody>
      </p:sp>
      <p:sp>
        <p:nvSpPr>
          <p:cNvPr id="4" name="Slide Number Placeholder 3"/>
          <p:cNvSpPr>
            <a:spLocks noGrp="1"/>
          </p:cNvSpPr>
          <p:nvPr>
            <p:ph type="sldNum" sz="quarter" idx="10"/>
          </p:nvPr>
        </p:nvSpPr>
        <p:spPr/>
        <p:txBody>
          <a:bodyPr/>
          <a:lstStyle/>
          <a:p>
            <a:pPr>
              <a:defRPr/>
            </a:pPr>
            <a:fld id="{58063E3B-AF9C-4830-B04D-780D7271758B}" type="slidenum">
              <a:rPr lang="en-US" smtClean="0"/>
              <a:pPr>
                <a:defRPr/>
              </a:pPr>
              <a:t>54</a:t>
            </a:fld>
            <a:endParaRPr lang="en-US" dirty="0"/>
          </a:p>
        </p:txBody>
      </p:sp>
      <p:sp>
        <p:nvSpPr>
          <p:cNvPr id="5" name="Footer Placeholder 4"/>
          <p:cNvSpPr>
            <a:spLocks noGrp="1"/>
          </p:cNvSpPr>
          <p:nvPr>
            <p:ph type="ftr" sz="quarter" idx="11"/>
          </p:nvPr>
        </p:nvSpPr>
        <p:spPr>
          <a:xfrm>
            <a:off x="3" y="9364518"/>
            <a:ext cx="3313063" cy="493313"/>
          </a:xfrm>
          <a:prstGeom prst="rect">
            <a:avLst/>
          </a:prstGeom>
        </p:spPr>
        <p:txBody>
          <a:bodyPr lIns="96522" tIns="48261" rIns="96522" bIns="48261"/>
          <a:lstStyle/>
          <a:p>
            <a:pPr>
              <a:defRPr/>
            </a:pPr>
            <a:endParaRPr lang="en-US" dirty="0"/>
          </a:p>
        </p:txBody>
      </p:sp>
    </p:spTree>
    <p:extLst>
      <p:ext uri="{BB962C8B-B14F-4D97-AF65-F5344CB8AC3E}">
        <p14:creationId xmlns:p14="http://schemas.microsoft.com/office/powerpoint/2010/main" val="7874726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Dr. ObGyn borrowed more, at $250k, the lowest costing plan becomes PAYE – but only if you ignore the tax bill that would come with the forgiven balance after 20 years of payment.  If factoring the tax cost into the total cost, IBR becomes the lowest costing plan.</a:t>
            </a:r>
          </a:p>
          <a:p>
            <a:endParaRPr lang="en-US" dirty="0"/>
          </a:p>
          <a:p>
            <a:r>
              <a:rPr lang="en-US" dirty="0"/>
              <a:t>In comparison, REPAYE is the highest costing plan because, compared to PAYE, payments are needed for an additional 2 years before the debt is repaid in full.  The shorter term of PAYE (20 years) is what allowed forgiveness to be reached, and even with the possible tax bill, this plan is expected to be less costly than REPAYE.  The term is reached and a significant amount is forgiven. The PAYE option allows</a:t>
            </a:r>
            <a:r>
              <a:rPr lang="en-US" baseline="0" dirty="0"/>
              <a:t> her </a:t>
            </a:r>
            <a:r>
              <a:rPr lang="en-US" dirty="0"/>
              <a:t>to have debt forgiven earlier than REPAYE, and therefore she pays less towards her loans.</a:t>
            </a:r>
            <a:r>
              <a:rPr lang="en-US" baseline="0" dirty="0"/>
              <a:t>  Keep in mind </a:t>
            </a:r>
            <a:r>
              <a:rPr lang="en-US" dirty="0"/>
              <a:t>that the amount forgiven is currently taxable. </a:t>
            </a:r>
          </a:p>
          <a:p>
            <a:endParaRPr lang="en-US" dirty="0"/>
          </a:p>
          <a:p>
            <a:r>
              <a:rPr lang="en-US" dirty="0"/>
              <a:t>REPAYE would then be the highest costing plan because, compared to PAYE, it has a longer repayment term,</a:t>
            </a:r>
            <a:r>
              <a:rPr lang="en-US" baseline="0" dirty="0"/>
              <a:t> and s</a:t>
            </a:r>
            <a:r>
              <a:rPr lang="en-US" dirty="0"/>
              <a:t>ince there is a longer term, Dr. ObGyn would end up paying more.</a:t>
            </a:r>
            <a:r>
              <a:rPr lang="en-US" baseline="0" dirty="0"/>
              <a:t>  In </a:t>
            </a:r>
            <a:r>
              <a:rPr lang="en-US" dirty="0"/>
              <a:t>this case, in REPAYE the balance would be paid in full prior to reaching the end of the 25 year term.</a:t>
            </a:r>
          </a:p>
        </p:txBody>
      </p:sp>
      <p:sp>
        <p:nvSpPr>
          <p:cNvPr id="4" name="Slide Number Placeholder 3"/>
          <p:cNvSpPr>
            <a:spLocks noGrp="1"/>
          </p:cNvSpPr>
          <p:nvPr>
            <p:ph type="sldNum" sz="quarter" idx="10"/>
          </p:nvPr>
        </p:nvSpPr>
        <p:spPr/>
        <p:txBody>
          <a:bodyPr/>
          <a:lstStyle/>
          <a:p>
            <a:pPr>
              <a:defRPr/>
            </a:pPr>
            <a:fld id="{58063E3B-AF9C-4830-B04D-780D7271758B}" type="slidenum">
              <a:rPr lang="en-US" smtClean="0"/>
              <a:pPr>
                <a:defRPr/>
              </a:pPr>
              <a:t>55</a:t>
            </a:fld>
            <a:endParaRPr lang="en-US" dirty="0"/>
          </a:p>
        </p:txBody>
      </p:sp>
      <p:sp>
        <p:nvSpPr>
          <p:cNvPr id="5" name="Footer Placeholder 4"/>
          <p:cNvSpPr>
            <a:spLocks noGrp="1"/>
          </p:cNvSpPr>
          <p:nvPr>
            <p:ph type="ftr" sz="quarter" idx="11"/>
          </p:nvPr>
        </p:nvSpPr>
        <p:spPr>
          <a:xfrm>
            <a:off x="3" y="9364518"/>
            <a:ext cx="3313063" cy="493313"/>
          </a:xfrm>
          <a:prstGeom prst="rect">
            <a:avLst/>
          </a:prstGeom>
        </p:spPr>
        <p:txBody>
          <a:bodyPr lIns="96522" tIns="48261" rIns="96522" bIns="48261"/>
          <a:lstStyle/>
          <a:p>
            <a:pPr>
              <a:defRPr/>
            </a:pPr>
            <a:endParaRPr lang="en-US" dirty="0"/>
          </a:p>
        </p:txBody>
      </p:sp>
    </p:spTree>
    <p:extLst>
      <p:ext uri="{BB962C8B-B14F-4D97-AF65-F5344CB8AC3E}">
        <p14:creationId xmlns:p14="http://schemas.microsoft.com/office/powerpoint/2010/main" val="38351355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if this ObGyn graduated with $325k in loans, the least expensive plan remains PAYE, while IBR now presents the highest cost (because of the high monthly payments but never reaching the term forgiveness – whereas the other plans paid less and had debt forgiven).</a:t>
            </a:r>
          </a:p>
          <a:p>
            <a:endParaRPr lang="en-US" dirty="0"/>
          </a:p>
          <a:p>
            <a:r>
              <a:rPr lang="en-US" dirty="0"/>
              <a:t>Which path is most appealing to you?</a:t>
            </a:r>
          </a:p>
          <a:p>
            <a:endParaRPr lang="en-US" dirty="0"/>
          </a:p>
          <a:p>
            <a:r>
              <a:rPr lang="en-US" dirty="0"/>
              <a:t>Maybe none of these paths… but as far as your time during residency, these may be the options that will be most feasible. </a:t>
            </a:r>
          </a:p>
          <a:p>
            <a:endParaRPr lang="en-US" dirty="0"/>
          </a:p>
          <a:p>
            <a:r>
              <a:rPr lang="en-US" dirty="0"/>
              <a:t>After residency, you can continue in your chosen plan, or switch to a different plan.</a:t>
            </a:r>
            <a:r>
              <a:rPr lang="en-US" baseline="0" dirty="0"/>
              <a:t>  Regardless of the plan you’re in, you can </a:t>
            </a:r>
            <a:r>
              <a:rPr lang="en-US" dirty="0"/>
              <a:t>send in extra money</a:t>
            </a:r>
            <a:r>
              <a:rPr lang="en-US" baseline="0" dirty="0"/>
              <a:t> whenever </a:t>
            </a:r>
            <a:r>
              <a:rPr lang="en-US" dirty="0"/>
              <a:t>you choose,</a:t>
            </a:r>
            <a:r>
              <a:rPr lang="en-US" baseline="0" dirty="0"/>
              <a:t> and ultimately determine the total amount you will pay overall.</a:t>
            </a:r>
            <a:endParaRPr lang="en-US" dirty="0"/>
          </a:p>
        </p:txBody>
      </p:sp>
      <p:sp>
        <p:nvSpPr>
          <p:cNvPr id="4" name="Slide Number Placeholder 3"/>
          <p:cNvSpPr>
            <a:spLocks noGrp="1"/>
          </p:cNvSpPr>
          <p:nvPr>
            <p:ph type="sldNum" sz="quarter" idx="10"/>
          </p:nvPr>
        </p:nvSpPr>
        <p:spPr/>
        <p:txBody>
          <a:bodyPr/>
          <a:lstStyle/>
          <a:p>
            <a:pPr>
              <a:defRPr/>
            </a:pPr>
            <a:fld id="{58063E3B-AF9C-4830-B04D-780D7271758B}" type="slidenum">
              <a:rPr lang="en-US" smtClean="0"/>
              <a:pPr>
                <a:defRPr/>
              </a:pPr>
              <a:t>56</a:t>
            </a:fld>
            <a:endParaRPr lang="en-US" dirty="0"/>
          </a:p>
        </p:txBody>
      </p:sp>
      <p:sp>
        <p:nvSpPr>
          <p:cNvPr id="5" name="Footer Placeholder 4"/>
          <p:cNvSpPr>
            <a:spLocks noGrp="1"/>
          </p:cNvSpPr>
          <p:nvPr>
            <p:ph type="ftr" sz="quarter" idx="11"/>
          </p:nvPr>
        </p:nvSpPr>
        <p:spPr>
          <a:xfrm>
            <a:off x="3" y="9364518"/>
            <a:ext cx="3313063" cy="493313"/>
          </a:xfrm>
          <a:prstGeom prst="rect">
            <a:avLst/>
          </a:prstGeom>
        </p:spPr>
        <p:txBody>
          <a:bodyPr lIns="96522" tIns="48261" rIns="96522" bIns="48261"/>
          <a:lstStyle/>
          <a:p>
            <a:pPr>
              <a:defRPr/>
            </a:pPr>
            <a:endParaRPr lang="en-US" dirty="0"/>
          </a:p>
        </p:txBody>
      </p:sp>
    </p:spTree>
    <p:extLst>
      <p:ext uri="{BB962C8B-B14F-4D97-AF65-F5344CB8AC3E}">
        <p14:creationId xmlns:p14="http://schemas.microsoft.com/office/powerpoint/2010/main" val="11422431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conclude the case studies with this cardiologist that had the longest residency and the highest post-residency salary.</a:t>
            </a:r>
          </a:p>
        </p:txBody>
      </p:sp>
      <p:sp>
        <p:nvSpPr>
          <p:cNvPr id="4" name="Slide Number Placeholder 3"/>
          <p:cNvSpPr>
            <a:spLocks noGrp="1"/>
          </p:cNvSpPr>
          <p:nvPr>
            <p:ph type="sldNum" sz="quarter" idx="10"/>
          </p:nvPr>
        </p:nvSpPr>
        <p:spPr/>
        <p:txBody>
          <a:bodyPr/>
          <a:lstStyle/>
          <a:p>
            <a:pPr>
              <a:defRPr/>
            </a:pPr>
            <a:fld id="{58063E3B-AF9C-4830-B04D-780D7271758B}" type="slidenum">
              <a:rPr lang="en-US" smtClean="0"/>
              <a:pPr>
                <a:defRPr/>
              </a:pPr>
              <a:t>57</a:t>
            </a:fld>
            <a:endParaRPr lang="en-US" dirty="0"/>
          </a:p>
        </p:txBody>
      </p:sp>
      <p:sp>
        <p:nvSpPr>
          <p:cNvPr id="5" name="Footer Placeholder 4"/>
          <p:cNvSpPr>
            <a:spLocks noGrp="1"/>
          </p:cNvSpPr>
          <p:nvPr>
            <p:ph type="ftr" sz="quarter" idx="11"/>
          </p:nvPr>
        </p:nvSpPr>
        <p:spPr>
          <a:xfrm>
            <a:off x="3" y="9364518"/>
            <a:ext cx="3313063" cy="493313"/>
          </a:xfrm>
          <a:prstGeom prst="rect">
            <a:avLst/>
          </a:prstGeom>
        </p:spPr>
        <p:txBody>
          <a:bodyPr lIns="96522" tIns="48261" rIns="96522" bIns="48261"/>
          <a:lstStyle/>
          <a:p>
            <a:pPr>
              <a:defRPr/>
            </a:pPr>
            <a:endParaRPr lang="en-US" dirty="0"/>
          </a:p>
        </p:txBody>
      </p:sp>
    </p:spTree>
    <p:extLst>
      <p:ext uri="{BB962C8B-B14F-4D97-AF65-F5344CB8AC3E}">
        <p14:creationId xmlns:p14="http://schemas.microsoft.com/office/powerpoint/2010/main" val="16998817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54482"/>
            <a:ext cx="5608320" cy="3636705"/>
          </a:xfrm>
        </p:spPr>
        <p:txBody>
          <a:bodyPr/>
          <a:lstStyle/>
          <a:p>
            <a:r>
              <a:rPr lang="en-US" dirty="0"/>
              <a:t>At $200k of debt upon graduation, REPAYE offers Dr. Cardio the lowest repayment costs, while PAYE is the highest costing plan – nearly $80k more than REPAYE.</a:t>
            </a:r>
          </a:p>
          <a:p>
            <a:endParaRPr lang="en-US" dirty="0"/>
          </a:p>
          <a:p>
            <a:r>
              <a:rPr lang="en-US" dirty="0"/>
              <a:t>The reason for this difference is based on the post-residency salary of Dr. Cardio. Higher earnings result in paying higher monthly payments under REPAYE (which has no maximum monthly payment), meaning Dr. Cardio pays the loans off the fastest using REPAYE and accrues less interest compared to PAYE and IBR – which both have maximum (capped) payment amounts.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58063E3B-AF9C-4830-B04D-780D7271758B}" type="slidenum">
              <a:rPr lang="en-US" smtClean="0"/>
              <a:pPr>
                <a:defRPr/>
              </a:pPr>
              <a:t>58</a:t>
            </a:fld>
            <a:endParaRPr lang="en-US" dirty="0"/>
          </a:p>
        </p:txBody>
      </p:sp>
      <p:sp>
        <p:nvSpPr>
          <p:cNvPr id="5" name="Footer Placeholder 4"/>
          <p:cNvSpPr>
            <a:spLocks noGrp="1"/>
          </p:cNvSpPr>
          <p:nvPr>
            <p:ph type="ftr" sz="quarter" idx="11"/>
          </p:nvPr>
        </p:nvSpPr>
        <p:spPr>
          <a:xfrm>
            <a:off x="3" y="9364518"/>
            <a:ext cx="3313063" cy="493313"/>
          </a:xfrm>
          <a:prstGeom prst="rect">
            <a:avLst/>
          </a:prstGeom>
        </p:spPr>
        <p:txBody>
          <a:bodyPr lIns="96522" tIns="48261" rIns="96522" bIns="48261"/>
          <a:lstStyle/>
          <a:p>
            <a:pPr>
              <a:defRPr/>
            </a:pPr>
            <a:endParaRPr lang="en-US" dirty="0"/>
          </a:p>
        </p:txBody>
      </p:sp>
    </p:spTree>
    <p:extLst>
      <p:ext uri="{BB962C8B-B14F-4D97-AF65-F5344CB8AC3E}">
        <p14:creationId xmlns:p14="http://schemas.microsoft.com/office/powerpoint/2010/main" val="42171422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Dr.</a:t>
            </a:r>
            <a:r>
              <a:rPr lang="en-US" baseline="0" dirty="0"/>
              <a:t> Cardio’s debt </a:t>
            </a:r>
            <a:r>
              <a:rPr lang="en-US" dirty="0"/>
              <a:t>were higher, $250k, REPAYE stays the lowest cost option - for salary related reasons as stated in the previous analysis – and the </a:t>
            </a:r>
            <a:r>
              <a:rPr lang="en-US" baseline="0" dirty="0"/>
              <a:t>IBR plans is the highest costing plan primarily because forgiveness is not reached.</a:t>
            </a:r>
            <a:endParaRPr lang="en-US" dirty="0"/>
          </a:p>
        </p:txBody>
      </p:sp>
      <p:sp>
        <p:nvSpPr>
          <p:cNvPr id="4" name="Slide Number Placeholder 3"/>
          <p:cNvSpPr>
            <a:spLocks noGrp="1"/>
          </p:cNvSpPr>
          <p:nvPr>
            <p:ph type="sldNum" sz="quarter" idx="10"/>
          </p:nvPr>
        </p:nvSpPr>
        <p:spPr/>
        <p:txBody>
          <a:bodyPr/>
          <a:lstStyle/>
          <a:p>
            <a:pPr>
              <a:defRPr/>
            </a:pPr>
            <a:fld id="{58063E3B-AF9C-4830-B04D-780D7271758B}" type="slidenum">
              <a:rPr lang="en-US" smtClean="0"/>
              <a:pPr>
                <a:defRPr/>
              </a:pPr>
              <a:t>59</a:t>
            </a:fld>
            <a:endParaRPr lang="en-US" dirty="0"/>
          </a:p>
        </p:txBody>
      </p:sp>
      <p:sp>
        <p:nvSpPr>
          <p:cNvPr id="5" name="Footer Placeholder 4"/>
          <p:cNvSpPr>
            <a:spLocks noGrp="1"/>
          </p:cNvSpPr>
          <p:nvPr>
            <p:ph type="ftr" sz="quarter" idx="11"/>
          </p:nvPr>
        </p:nvSpPr>
        <p:spPr>
          <a:xfrm>
            <a:off x="3" y="9364518"/>
            <a:ext cx="3313063" cy="493313"/>
          </a:xfrm>
          <a:prstGeom prst="rect">
            <a:avLst/>
          </a:prstGeom>
        </p:spPr>
        <p:txBody>
          <a:bodyPr lIns="96522" tIns="48261" rIns="96522" bIns="48261"/>
          <a:lstStyle/>
          <a:p>
            <a:pPr>
              <a:defRPr/>
            </a:pPr>
            <a:endParaRPr lang="en-US" dirty="0"/>
          </a:p>
        </p:txBody>
      </p:sp>
    </p:spTree>
    <p:extLst>
      <p:ext uri="{BB962C8B-B14F-4D97-AF65-F5344CB8AC3E}">
        <p14:creationId xmlns:p14="http://schemas.microsoft.com/office/powerpoint/2010/main" val="1581851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DC6B2C-2CF0-184A-834F-7357CB7D9103}" type="slidenum">
              <a:rPr lang="en-US" smtClean="0"/>
              <a:t>6</a:t>
            </a:fld>
            <a:endParaRPr lang="en-US" dirty="0"/>
          </a:p>
        </p:txBody>
      </p:sp>
    </p:spTree>
    <p:extLst>
      <p:ext uri="{BB962C8B-B14F-4D97-AF65-F5344CB8AC3E}">
        <p14:creationId xmlns:p14="http://schemas.microsoft.com/office/powerpoint/2010/main" val="6254449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with a longer residency and a higher amount of debt, $325k, as well as a higher post-residency salary, $300k, the lowest costing plan would become</a:t>
            </a:r>
            <a:r>
              <a:rPr lang="en-US" baseline="0" dirty="0"/>
              <a:t> </a:t>
            </a:r>
            <a:r>
              <a:rPr lang="en-US" dirty="0"/>
              <a:t>PAYE.  The reason for this is attributed to the significant amount forgiven at the end of the 20 year term.  PAYE offering the lowest cost remains the case even when a possible tax bill of 33% is factored into the equation.  </a:t>
            </a:r>
          </a:p>
          <a:p>
            <a:endParaRPr lang="en-US" dirty="0"/>
          </a:p>
          <a:p>
            <a:r>
              <a:rPr lang="en-US" dirty="0"/>
              <a:t>(remember, currently forgiveness amounts received at the end of the term of an income-driven repayment plan are taxable)  This taxable nature could change in the future, but it must be accounted for (as best as possible).</a:t>
            </a:r>
          </a:p>
          <a:p>
            <a:endParaRPr lang="en-US" dirty="0"/>
          </a:p>
        </p:txBody>
      </p:sp>
      <p:sp>
        <p:nvSpPr>
          <p:cNvPr id="4" name="Slide Number Placeholder 3"/>
          <p:cNvSpPr>
            <a:spLocks noGrp="1"/>
          </p:cNvSpPr>
          <p:nvPr>
            <p:ph type="sldNum" sz="quarter" idx="10"/>
          </p:nvPr>
        </p:nvSpPr>
        <p:spPr/>
        <p:txBody>
          <a:bodyPr/>
          <a:lstStyle/>
          <a:p>
            <a:pPr>
              <a:defRPr/>
            </a:pPr>
            <a:fld id="{58063E3B-AF9C-4830-B04D-780D7271758B}" type="slidenum">
              <a:rPr lang="en-US" smtClean="0"/>
              <a:pPr>
                <a:defRPr/>
              </a:pPr>
              <a:t>60</a:t>
            </a:fld>
            <a:endParaRPr lang="en-US" dirty="0"/>
          </a:p>
        </p:txBody>
      </p:sp>
      <p:sp>
        <p:nvSpPr>
          <p:cNvPr id="5" name="Footer Placeholder 4"/>
          <p:cNvSpPr>
            <a:spLocks noGrp="1"/>
          </p:cNvSpPr>
          <p:nvPr>
            <p:ph type="ftr" sz="quarter" idx="11"/>
          </p:nvPr>
        </p:nvSpPr>
        <p:spPr>
          <a:xfrm>
            <a:off x="3" y="9364518"/>
            <a:ext cx="3313063" cy="493313"/>
          </a:xfrm>
          <a:prstGeom prst="rect">
            <a:avLst/>
          </a:prstGeom>
        </p:spPr>
        <p:txBody>
          <a:bodyPr lIns="96522" tIns="48261" rIns="96522" bIns="48261"/>
          <a:lstStyle/>
          <a:p>
            <a:pPr>
              <a:defRPr/>
            </a:pPr>
            <a:endParaRPr lang="en-US" dirty="0"/>
          </a:p>
        </p:txBody>
      </p:sp>
    </p:spTree>
    <p:extLst>
      <p:ext uri="{BB962C8B-B14F-4D97-AF65-F5344CB8AC3E}">
        <p14:creationId xmlns:p14="http://schemas.microsoft.com/office/powerpoint/2010/main" val="31035967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xfrm>
            <a:off x="1427163" y="1154113"/>
            <a:ext cx="4156075" cy="3117850"/>
          </a:xfrm>
          <a:ln/>
        </p:spPr>
      </p:sp>
      <p:sp>
        <p:nvSpPr>
          <p:cNvPr id="120835" name="Notes Placeholder 2"/>
          <p:cNvSpPr>
            <a:spLocks noGrp="1"/>
          </p:cNvSpPr>
          <p:nvPr>
            <p:ph type="body" idx="1"/>
          </p:nvPr>
        </p:nvSpPr>
        <p:spPr>
          <a:noFill/>
          <a:ln/>
        </p:spPr>
        <p:txBody>
          <a:bodyPr/>
          <a:lstStyle/>
          <a:p>
            <a:r>
              <a:rPr lang="en-US" dirty="0"/>
              <a:t>Ultimately, to a great degree, you are in control of how much repayment costs you because you choose the plan in which to pay. Don’t make a blind decision.  Run your numbers and see which plan will best support your financial goals (as they exist today).  </a:t>
            </a:r>
          </a:p>
          <a:p>
            <a:endParaRPr lang="en-US" dirty="0"/>
          </a:p>
          <a:p>
            <a:r>
              <a:rPr lang="en-US" dirty="0"/>
              <a:t>Keep in mind, if your life changes, (and it likely will) then you can change</a:t>
            </a:r>
            <a:r>
              <a:rPr lang="en-US" baseline="0" dirty="0"/>
              <a:t> your </a:t>
            </a:r>
            <a:r>
              <a:rPr lang="en-US" dirty="0"/>
              <a:t>repayment plan.</a:t>
            </a:r>
            <a:r>
              <a:rPr lang="en-US" baseline="0" dirty="0"/>
              <a:t> </a:t>
            </a:r>
            <a:r>
              <a:rPr lang="en-US" dirty="0"/>
              <a:t>Just stay in touch with your servicer</a:t>
            </a:r>
            <a:r>
              <a:rPr lang="en-US" baseline="0" dirty="0"/>
              <a:t> and be aware of what the loans are costing you.</a:t>
            </a:r>
            <a:endParaRPr lang="en-US" dirty="0"/>
          </a:p>
          <a:p>
            <a:endParaRPr lang="en-US" dirty="0"/>
          </a:p>
          <a:p>
            <a:r>
              <a:rPr lang="en-US" dirty="0">
                <a:solidFill>
                  <a:schemeClr val="accent2"/>
                </a:solidFill>
              </a:rPr>
              <a:t>To understand your repayment options and to stay organized throughout residency, the MedLoans® Organizer and Calculator (MLOC)</a:t>
            </a:r>
            <a:r>
              <a:rPr lang="en-US" baseline="0" dirty="0">
                <a:solidFill>
                  <a:schemeClr val="accent2"/>
                </a:solidFill>
              </a:rPr>
              <a:t> is available.  It’s a</a:t>
            </a:r>
            <a:r>
              <a:rPr lang="en-US" dirty="0">
                <a:solidFill>
                  <a:schemeClr val="accent2"/>
                </a:solidFill>
              </a:rPr>
              <a:t>n online resource where you can safely and securely organize your loan portfolio and calculate</a:t>
            </a:r>
            <a:r>
              <a:rPr lang="en-US" baseline="0" dirty="0">
                <a:solidFill>
                  <a:schemeClr val="accent2"/>
                </a:solidFill>
              </a:rPr>
              <a:t> </a:t>
            </a:r>
            <a:r>
              <a:rPr lang="en-US" dirty="0">
                <a:solidFill>
                  <a:schemeClr val="accent2"/>
                </a:solidFill>
              </a:rPr>
              <a:t>different repayment options. </a:t>
            </a:r>
          </a:p>
          <a:p>
            <a:endParaRPr lang="en-US" dirty="0">
              <a:solidFill>
                <a:schemeClr val="accent2"/>
              </a:solidFill>
            </a:endParaRPr>
          </a:p>
          <a:p>
            <a:r>
              <a:rPr lang="en-US" dirty="0">
                <a:solidFill>
                  <a:schemeClr val="accent2"/>
                </a:solidFill>
              </a:rPr>
              <a:t>This tool not only helps medical school students and residents with organization, but it also shows the impact (total interest cost) of each of the different repayment plans.  </a:t>
            </a:r>
          </a:p>
          <a:p>
            <a:endParaRPr lang="en-US" dirty="0">
              <a:solidFill>
                <a:schemeClr val="accent2"/>
              </a:solidFill>
            </a:endParaRPr>
          </a:p>
          <a:p>
            <a:r>
              <a:rPr lang="en-US" dirty="0">
                <a:solidFill>
                  <a:schemeClr val="accent2"/>
                </a:solidFill>
              </a:rPr>
              <a:t>Using the MLOC during repayment will enable you to make educated decisions about your repayment options.</a:t>
            </a:r>
          </a:p>
          <a:p>
            <a:endParaRPr lang="en-US" dirty="0">
              <a:solidFill>
                <a:schemeClr val="accent2"/>
              </a:solidFill>
              <a:latin typeface="Arial" pitchFamily="34" charset="0"/>
            </a:endParaRPr>
          </a:p>
          <a:p>
            <a:endParaRPr lang="en-US" dirty="0">
              <a:solidFill>
                <a:schemeClr val="accent2"/>
              </a:solidFill>
              <a:latin typeface="Arial" pitchFamily="34" charset="0"/>
            </a:endParaRPr>
          </a:p>
        </p:txBody>
      </p:sp>
      <p:sp>
        <p:nvSpPr>
          <p:cNvPr id="120836" name="Slide Number Placeholder 3"/>
          <p:cNvSpPr>
            <a:spLocks noGrp="1"/>
          </p:cNvSpPr>
          <p:nvPr>
            <p:ph type="sldNum" sz="quarter" idx="5"/>
          </p:nvPr>
        </p:nvSpPr>
        <p:spPr>
          <a:noFill/>
        </p:spPr>
        <p:txBody>
          <a:bodyPr/>
          <a:lstStyle/>
          <a:p>
            <a:fld id="{CB77F548-FE1B-420E-9A6A-75948F54D5E2}" type="slidenum">
              <a:rPr lang="en-US" smtClean="0">
                <a:latin typeface="Arial" pitchFamily="34" charset="0"/>
              </a:rPr>
              <a:pPr/>
              <a:t>61</a:t>
            </a:fld>
            <a:endParaRPr lang="en-US" dirty="0">
              <a:latin typeface="Arial" pitchFamily="34" charset="0"/>
            </a:endParaRPr>
          </a:p>
        </p:txBody>
      </p:sp>
    </p:spTree>
    <p:extLst>
      <p:ext uri="{BB962C8B-B14F-4D97-AF65-F5344CB8AC3E}">
        <p14:creationId xmlns:p14="http://schemas.microsoft.com/office/powerpoint/2010/main" val="13026455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r>
              <a:rPr lang="en-US" dirty="0"/>
              <a:t>As a medical professional there may be other forgiveness or assistance programs that could reduce your repayment responsibility by forgiving or repaying either some or all of your education loans. </a:t>
            </a:r>
          </a:p>
          <a:p>
            <a:endParaRPr lang="en-US" dirty="0">
              <a:latin typeface="Arial" pitchFamily="34" charset="0"/>
            </a:endParaRPr>
          </a:p>
        </p:txBody>
      </p:sp>
      <p:sp>
        <p:nvSpPr>
          <p:cNvPr id="81924" name="Slide Number Placeholder 3"/>
          <p:cNvSpPr>
            <a:spLocks noGrp="1"/>
          </p:cNvSpPr>
          <p:nvPr>
            <p:ph type="sldNum" sz="quarter" idx="5"/>
          </p:nvPr>
        </p:nvSpPr>
        <p:spPr>
          <a:noFill/>
        </p:spPr>
        <p:txBody>
          <a:bodyPr/>
          <a:lstStyle/>
          <a:p>
            <a:fld id="{C0101A90-C83F-434E-B6CF-7B4877840DE1}" type="slidenum">
              <a:rPr lang="en-US" smtClean="0">
                <a:latin typeface="Arial" pitchFamily="34" charset="0"/>
              </a:rPr>
              <a:pPr/>
              <a:t>62</a:t>
            </a:fld>
            <a:endParaRPr lang="en-US" dirty="0">
              <a:latin typeface="Arial" pitchFamily="34" charset="0"/>
            </a:endParaRPr>
          </a:p>
        </p:txBody>
      </p:sp>
    </p:spTree>
    <p:extLst>
      <p:ext uri="{BB962C8B-B14F-4D97-AF65-F5344CB8AC3E}">
        <p14:creationId xmlns:p14="http://schemas.microsoft.com/office/powerpoint/2010/main" val="18338907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r>
              <a:rPr lang="en-US" sz="1000" dirty="0"/>
              <a:t>In order to qualify for this program, you must meet the following criteria for 10 years (not consecutively) and the remaining balance of debt will be forgiven (currently tax-free)</a:t>
            </a:r>
          </a:p>
          <a:p>
            <a:endParaRPr lang="en-US" sz="1000" dirty="0"/>
          </a:p>
          <a:p>
            <a:r>
              <a:rPr lang="en-US" sz="1000" b="1" u="sng" dirty="0"/>
              <a:t>(CLICK) First, you must have Eligible Loans</a:t>
            </a:r>
            <a:r>
              <a:rPr lang="en-US" sz="1000" b="1" dirty="0"/>
              <a:t>: </a:t>
            </a:r>
            <a:r>
              <a:rPr lang="en-US" sz="1000" dirty="0"/>
              <a:t>If the word ‘Direct’ is not in the name of the loan, it is not eligible.  It must be a Direct Loan to be eligible for PSLF.</a:t>
            </a:r>
          </a:p>
          <a:p>
            <a:r>
              <a:rPr lang="en-US" sz="1000" b="1" u="sng" dirty="0"/>
              <a:t>(CLICK) Secondly, Qualifying Payments are needed:</a:t>
            </a:r>
            <a:r>
              <a:rPr lang="en-US" sz="1000" b="1" u="none" dirty="0"/>
              <a:t> </a:t>
            </a:r>
            <a:r>
              <a:rPr lang="en-US" sz="1000" dirty="0"/>
              <a:t>120-qualifying payments to be specific.  Payments considered “qualifying” include any done under any of the IDR plans or the Standard repayment plan – voluntary payments that are sent in outside of a qualifying plan do not count.</a:t>
            </a:r>
          </a:p>
          <a:p>
            <a:r>
              <a:rPr lang="en-US" sz="1000" b="1" u="sng" dirty="0"/>
              <a:t>(CLICK) Finally, the qualifying payments must be made while doing Qualifying work</a:t>
            </a:r>
            <a:r>
              <a:rPr lang="en-US" sz="1000" b="1" dirty="0"/>
              <a:t>:  </a:t>
            </a:r>
            <a:r>
              <a:rPr lang="en-US" sz="1000" dirty="0"/>
              <a:t>Qualifying work is about who you are working for. Are they a tax exempt, 501c3, non-profit. Most medical schools and teaching hospitals fall into this category, so it is possible that your time in residency may count as Public Service.  Other eligible Public Service positions include employees of the government (any branch), military personnel, or employment with a private organization providing a public service.</a:t>
            </a:r>
          </a:p>
          <a:p>
            <a:endParaRPr lang="en-US" sz="1000" dirty="0"/>
          </a:p>
          <a:p>
            <a:pPr defTabSz="928665">
              <a:defRPr/>
            </a:pPr>
            <a:r>
              <a:rPr lang="en-US" sz="1000" dirty="0"/>
              <a:t>Confirm who is paying your paycheck – AND how they are organized with the IRS for a better idea on whether they count as eligible employment.  Also, complete the ECF form with Fedloan Servicing at MyFedloan.org – discussed again in a moment to verify your employers state in the PSLF program.  </a:t>
            </a:r>
          </a:p>
          <a:p>
            <a:pPr defTabSz="928665">
              <a:defRPr/>
            </a:pPr>
            <a:endParaRPr lang="en-US" sz="1000" dirty="0"/>
          </a:p>
          <a:p>
            <a:pPr defTabSz="928665">
              <a:defRPr/>
            </a:pPr>
            <a:r>
              <a:rPr lang="en-US" sz="1000" dirty="0"/>
              <a:t>For more information, review the PSLF booklet on the AAMC website.</a:t>
            </a:r>
          </a:p>
          <a:p>
            <a:endParaRPr lang="en-US" sz="1000" dirty="0"/>
          </a:p>
          <a:p>
            <a:endParaRPr lang="en-US" dirty="0"/>
          </a:p>
          <a:p>
            <a:endParaRPr lang="en-US" dirty="0"/>
          </a:p>
        </p:txBody>
      </p:sp>
      <p:sp>
        <p:nvSpPr>
          <p:cNvPr id="92164" name="Slide Number Placeholder 3"/>
          <p:cNvSpPr>
            <a:spLocks noGrp="1"/>
          </p:cNvSpPr>
          <p:nvPr>
            <p:ph type="sldNum" sz="quarter" idx="5"/>
          </p:nvPr>
        </p:nvSpPr>
        <p:spPr>
          <a:noFill/>
        </p:spPr>
        <p:txBody>
          <a:bodyPr/>
          <a:lstStyle/>
          <a:p>
            <a:pPr defTabSz="946568"/>
            <a:fld id="{9B63F5FE-E6C3-4089-96BE-C4652599F6A9}" type="slidenum">
              <a:rPr lang="en-US" smtClean="0"/>
              <a:pPr defTabSz="946568"/>
              <a:t>63</a:t>
            </a:fld>
            <a:endParaRPr lang="en-US" dirty="0"/>
          </a:p>
        </p:txBody>
      </p:sp>
    </p:spTree>
    <p:extLst>
      <p:ext uri="{BB962C8B-B14F-4D97-AF65-F5344CB8AC3E}">
        <p14:creationId xmlns:p14="http://schemas.microsoft.com/office/powerpoint/2010/main" val="11729879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893">
              <a:defRPr/>
            </a:pPr>
            <a:r>
              <a:rPr lang="en-US" dirty="0"/>
              <a:t>More information is available in the Education Debt Manager (aamc.org/first/edm) on pages 55 as well as online (see the link above for a checklist).  Videos, fact sheets, and even a PSLF booklet are also posted online at </a:t>
            </a:r>
            <a:r>
              <a:rPr lang="en-US" dirty="0">
                <a:hlinkClick r:id="rId3"/>
              </a:rPr>
              <a:t>www.aamc.org/first</a:t>
            </a:r>
            <a:r>
              <a:rPr lang="en-US" dirty="0"/>
              <a:t>. </a:t>
            </a:r>
          </a:p>
          <a:p>
            <a:endParaRPr lang="en-US" dirty="0"/>
          </a:p>
        </p:txBody>
      </p:sp>
      <p:sp>
        <p:nvSpPr>
          <p:cNvPr id="4" name="Slide Number Placeholder 3"/>
          <p:cNvSpPr>
            <a:spLocks noGrp="1"/>
          </p:cNvSpPr>
          <p:nvPr>
            <p:ph type="sldNum" sz="quarter" idx="10"/>
          </p:nvPr>
        </p:nvSpPr>
        <p:spPr/>
        <p:txBody>
          <a:bodyPr/>
          <a:lstStyle/>
          <a:p>
            <a:fld id="{B3DC6B2C-2CF0-184A-834F-7357CB7D9103}" type="slidenum">
              <a:rPr lang="en-US" smtClean="0"/>
              <a:t>64</a:t>
            </a:fld>
            <a:endParaRPr lang="en-US" dirty="0"/>
          </a:p>
        </p:txBody>
      </p:sp>
    </p:spTree>
    <p:extLst>
      <p:ext uri="{BB962C8B-B14F-4D97-AF65-F5344CB8AC3E}">
        <p14:creationId xmlns:p14="http://schemas.microsoft.com/office/powerpoint/2010/main" val="29895852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link for the PSLF booklet – which contains links in it to easily connect you to other necessary PSLF resources.</a:t>
            </a:r>
          </a:p>
        </p:txBody>
      </p:sp>
      <p:sp>
        <p:nvSpPr>
          <p:cNvPr id="4" name="Slide Number Placeholder 3"/>
          <p:cNvSpPr>
            <a:spLocks noGrp="1"/>
          </p:cNvSpPr>
          <p:nvPr>
            <p:ph type="sldNum" sz="quarter" idx="10"/>
          </p:nvPr>
        </p:nvSpPr>
        <p:spPr/>
        <p:txBody>
          <a:bodyPr/>
          <a:lstStyle/>
          <a:p>
            <a:fld id="{B3DC6B2C-2CF0-184A-834F-7357CB7D9103}" type="slidenum">
              <a:rPr lang="en-US" smtClean="0"/>
              <a:t>65</a:t>
            </a:fld>
            <a:endParaRPr lang="en-US" dirty="0"/>
          </a:p>
        </p:txBody>
      </p:sp>
    </p:spTree>
    <p:extLst>
      <p:ext uri="{BB962C8B-B14F-4D97-AF65-F5344CB8AC3E}">
        <p14:creationId xmlns:p14="http://schemas.microsoft.com/office/powerpoint/2010/main" val="15668728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DC6B2C-2CF0-184A-834F-7357CB7D9103}" type="slidenum">
              <a:rPr lang="en-US" smtClean="0"/>
              <a:t>66</a:t>
            </a:fld>
            <a:endParaRPr lang="en-US" dirty="0"/>
          </a:p>
        </p:txBody>
      </p:sp>
    </p:spTree>
    <p:extLst>
      <p:ext uri="{BB962C8B-B14F-4D97-AF65-F5344CB8AC3E}">
        <p14:creationId xmlns:p14="http://schemas.microsoft.com/office/powerpoint/2010/main" val="16651384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Beyond PSLF, there are other repayment and forgiveness programs available.  There are several resources to look into including the: AAMC Loan Forgiveness &amp; Repayment Database, NIH, NHSC, and others.  </a:t>
            </a:r>
          </a:p>
          <a:p>
            <a:endParaRPr lang="en-US" dirty="0"/>
          </a:p>
          <a:p>
            <a:r>
              <a:rPr lang="en-US" dirty="0"/>
              <a:t>You may also want to review the repayment Fact Sheets on the FIRST website,</a:t>
            </a:r>
            <a:r>
              <a:rPr lang="en-US" baseline="0" dirty="0"/>
              <a:t> and the one that includes many of these resources is: Repayment Assistance Through Forgiveness, Scholarships, and Service. </a:t>
            </a:r>
            <a:endParaRPr lang="en-US" dirty="0"/>
          </a:p>
          <a:p>
            <a:endParaRPr lang="en-US" dirty="0"/>
          </a:p>
          <a:p>
            <a:r>
              <a:rPr lang="en-US" dirty="0"/>
              <a:t>If you desire other options, then ask questions along the way, especially in your residency program, at future hospitals, counties, or states where you may work.</a:t>
            </a:r>
          </a:p>
          <a:p>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fld id="{AE825233-37C7-4EA0-914D-215BCF8766FC}" type="slidenum">
              <a:rPr lang="en-US" smtClean="0"/>
              <a:pPr/>
              <a:t>67</a:t>
            </a:fld>
            <a:endParaRPr lang="en-US" dirty="0"/>
          </a:p>
        </p:txBody>
      </p:sp>
    </p:spTree>
    <p:extLst>
      <p:ext uri="{BB962C8B-B14F-4D97-AF65-F5344CB8AC3E}">
        <p14:creationId xmlns:p14="http://schemas.microsoft.com/office/powerpoint/2010/main" val="33207845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Consolidating allows you to combine one or more federal student loans together into a new single loan, with a single servicer, which may simplify repayment. </a:t>
            </a:r>
          </a:p>
          <a:p>
            <a:r>
              <a:rPr lang="en-US" dirty="0"/>
              <a:t>Most often, medical graduates use consolidation to accomplish 1 of 2 things:</a:t>
            </a:r>
          </a:p>
          <a:p>
            <a:r>
              <a:rPr lang="en-US" dirty="0">
                <a:solidFill>
                  <a:srgbClr val="0033CC"/>
                </a:solidFill>
              </a:rPr>
              <a:t>    [CLICK]</a:t>
            </a:r>
            <a:endParaRPr lang="en-US" dirty="0"/>
          </a:p>
          <a:p>
            <a:pPr marL="237985" indent="-112290">
              <a:buFont typeface="Arial" pitchFamily="34" charset="0"/>
              <a:buChar char="•"/>
            </a:pPr>
            <a:r>
              <a:rPr lang="en-US" b="1" dirty="0"/>
              <a:t>Either to simplify their loan management (1 loan with 1 servicer)</a:t>
            </a:r>
            <a:endParaRPr lang="en-US" dirty="0"/>
          </a:p>
          <a:p>
            <a:pPr marL="237985" indent="-112290"/>
            <a:r>
              <a:rPr lang="en-US" dirty="0">
                <a:solidFill>
                  <a:srgbClr val="0033CC"/>
                </a:solidFill>
              </a:rPr>
              <a:t>[CLICK]</a:t>
            </a:r>
            <a:endParaRPr lang="en-US" dirty="0"/>
          </a:p>
          <a:p>
            <a:pPr marL="237985" indent="-112290">
              <a:buFont typeface="Arial" pitchFamily="34" charset="0"/>
              <a:buChar char="•"/>
            </a:pPr>
            <a:r>
              <a:rPr lang="en-US" dirty="0"/>
              <a:t> </a:t>
            </a:r>
            <a:r>
              <a:rPr lang="en-US" b="1" dirty="0"/>
              <a:t>or to make ineligible loans eligible </a:t>
            </a:r>
            <a:r>
              <a:rPr lang="en-US" dirty="0"/>
              <a:t>for a federal program (like an IDR plan, PSLF, or Mandatory Medical Residency Forbearance)</a:t>
            </a:r>
          </a:p>
        </p:txBody>
      </p:sp>
      <p:sp>
        <p:nvSpPr>
          <p:cNvPr id="4" name="Slide Number Placeholder 3"/>
          <p:cNvSpPr>
            <a:spLocks noGrp="1"/>
          </p:cNvSpPr>
          <p:nvPr>
            <p:ph type="sldNum" sz="quarter" idx="10"/>
          </p:nvPr>
        </p:nvSpPr>
        <p:spPr/>
        <p:txBody>
          <a:bodyPr/>
          <a:lstStyle/>
          <a:p>
            <a:pPr>
              <a:defRPr/>
            </a:pPr>
            <a:fld id="{58063E3B-AF9C-4830-B04D-780D7271758B}" type="slidenum">
              <a:rPr lang="en-US" smtClean="0"/>
              <a:pPr>
                <a:defRPr/>
              </a:pPr>
              <a:t>68</a:t>
            </a:fld>
            <a:endParaRPr lang="en-US" dirty="0"/>
          </a:p>
        </p:txBody>
      </p:sp>
      <p:sp>
        <p:nvSpPr>
          <p:cNvPr id="5" name="Footer Placeholder 4"/>
          <p:cNvSpPr>
            <a:spLocks noGrp="1"/>
          </p:cNvSpPr>
          <p:nvPr>
            <p:ph type="ftr" sz="quarter" idx="11"/>
          </p:nvPr>
        </p:nvSpPr>
        <p:spPr>
          <a:xfrm>
            <a:off x="2" y="9364518"/>
            <a:ext cx="3313063" cy="493313"/>
          </a:xfrm>
          <a:prstGeom prst="rect">
            <a:avLst/>
          </a:prstGeom>
        </p:spPr>
        <p:txBody>
          <a:bodyPr/>
          <a:lstStyle/>
          <a:p>
            <a:pPr>
              <a:defRPr/>
            </a:pPr>
            <a:endParaRPr lang="en-US" dirty="0"/>
          </a:p>
        </p:txBody>
      </p:sp>
    </p:spTree>
    <p:extLst>
      <p:ext uri="{BB962C8B-B14F-4D97-AF65-F5344CB8AC3E}">
        <p14:creationId xmlns:p14="http://schemas.microsoft.com/office/powerpoint/2010/main" val="15712967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To determine if consolidation is something that will benefit you, take the</a:t>
            </a:r>
            <a:r>
              <a:rPr lang="en-US" baseline="0" dirty="0"/>
              <a:t> </a:t>
            </a:r>
            <a:r>
              <a:rPr lang="en-US" dirty="0"/>
              <a:t>short quiz found on pages 60-61 of the EDM (aamc.org/first/edm).  It can also be found as a stand alone resource using the address above.   </a:t>
            </a:r>
          </a:p>
          <a:p>
            <a:endParaRPr lang="en-US" dirty="0"/>
          </a:p>
        </p:txBody>
      </p:sp>
      <p:sp>
        <p:nvSpPr>
          <p:cNvPr id="4" name="Slide Number Placeholder 3"/>
          <p:cNvSpPr>
            <a:spLocks noGrp="1"/>
          </p:cNvSpPr>
          <p:nvPr>
            <p:ph type="sldNum" sz="quarter" idx="10"/>
          </p:nvPr>
        </p:nvSpPr>
        <p:spPr/>
        <p:txBody>
          <a:bodyPr/>
          <a:lstStyle/>
          <a:p>
            <a:pPr>
              <a:defRPr/>
            </a:pPr>
            <a:fld id="{084BDA73-33F2-4610-AE6F-1D860A50A8C4}" type="slidenum">
              <a:rPr lang="en-US" smtClean="0"/>
              <a:pPr>
                <a:defRPr/>
              </a:pPr>
              <a:t>69</a:t>
            </a:fld>
            <a:endParaRPr lang="en-US" dirty="0"/>
          </a:p>
        </p:txBody>
      </p:sp>
    </p:spTree>
    <p:extLst>
      <p:ext uri="{BB962C8B-B14F-4D97-AF65-F5344CB8AC3E}">
        <p14:creationId xmlns:p14="http://schemas.microsoft.com/office/powerpoint/2010/main" val="217678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D9567684-7C9B-4A36-8ECA-DF296EE67A58}" type="slidenum">
              <a:rPr lang="en-US" smtClean="0">
                <a:latin typeface="Arial" pitchFamily="34" charset="0"/>
              </a:rPr>
              <a:pPr/>
              <a:t>7</a:t>
            </a:fld>
            <a:endParaRPr lang="en-US" dirty="0">
              <a:latin typeface="Arial" pitchFamily="34" charset="0"/>
            </a:endParaRPr>
          </a:p>
        </p:txBody>
      </p:sp>
      <p:sp>
        <p:nvSpPr>
          <p:cNvPr id="82947" name="Rectangle 2"/>
          <p:cNvSpPr>
            <a:spLocks noGrp="1" noRot="1" noChangeAspect="1" noChangeArrowheads="1" noTextEdit="1"/>
          </p:cNvSpPr>
          <p:nvPr>
            <p:ph type="sldImg"/>
          </p:nvPr>
        </p:nvSpPr>
        <p:spPr>
          <a:xfrm>
            <a:off x="1236663" y="655638"/>
            <a:ext cx="4695825" cy="3522662"/>
          </a:xfrm>
          <a:ln/>
        </p:spPr>
      </p:sp>
      <p:sp>
        <p:nvSpPr>
          <p:cNvPr id="82948" name="Rectangle 3"/>
          <p:cNvSpPr>
            <a:spLocks noGrp="1" noChangeArrowheads="1"/>
          </p:cNvSpPr>
          <p:nvPr>
            <p:ph type="body" idx="1"/>
          </p:nvPr>
        </p:nvSpPr>
        <p:spPr>
          <a:noFill/>
          <a:ln/>
        </p:spPr>
        <p:txBody>
          <a:bodyPr/>
          <a:lstStyle/>
          <a:p>
            <a:r>
              <a:rPr lang="en-US" dirty="0"/>
              <a:t>The Master Promissory Note (or MPN) is a good place to find the details for your federal loans.  </a:t>
            </a:r>
          </a:p>
          <a:p>
            <a:endParaRPr lang="en-US" dirty="0"/>
          </a:p>
          <a:p>
            <a:r>
              <a:rPr lang="en-US" dirty="0"/>
              <a:t>An MPN is a legally binding agreement between you and your lender. </a:t>
            </a:r>
          </a:p>
          <a:p>
            <a:endParaRPr lang="en-US" dirty="0"/>
          </a:p>
          <a:p>
            <a:r>
              <a:rPr lang="en-US" dirty="0"/>
              <a:t>The MPN is important because it generally details the terms and conditions of the loans and describes your rights and responsibilities as a borrower.  </a:t>
            </a:r>
          </a:p>
          <a:p>
            <a:endParaRPr lang="en-US" dirty="0"/>
          </a:p>
          <a:p>
            <a:r>
              <a:rPr lang="en-US" b="1" dirty="0"/>
              <a:t>If you can’t locate your MPN, contact your lender or servicer to get a copy.</a:t>
            </a:r>
          </a:p>
          <a:p>
            <a:endParaRPr lang="en-US" dirty="0">
              <a:latin typeface="Arial" pitchFamily="34" charset="0"/>
            </a:endParaRPr>
          </a:p>
          <a:p>
            <a:endParaRPr lang="en-US" dirty="0">
              <a:latin typeface="Arial" pitchFamily="34" charset="0"/>
            </a:endParaRPr>
          </a:p>
        </p:txBody>
      </p:sp>
    </p:spTree>
    <p:extLst>
      <p:ext uri="{BB962C8B-B14F-4D97-AF65-F5344CB8AC3E}">
        <p14:creationId xmlns:p14="http://schemas.microsoft.com/office/powerpoint/2010/main" val="4882995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D1A428D5-B59E-4DC1-ACFA-76F4313D2D59}" type="slidenum">
              <a:rPr lang="en-US" smtClean="0">
                <a:latin typeface="Arial" pitchFamily="34" charset="0"/>
              </a:rPr>
              <a:pPr/>
              <a:t>70</a:t>
            </a:fld>
            <a:endParaRPr lang="en-US" dirty="0">
              <a:latin typeface="Arial" pitchFamily="34"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0" fontAlgn="base" hangingPunct="0"/>
            <a:r>
              <a:rPr lang="en-US" sz="1200" dirty="0"/>
              <a:t>Federal loan consolidation offers a variety of benefits, but medical graduates tend to use consolidation to either:</a:t>
            </a:r>
          </a:p>
          <a:p>
            <a:pPr lvl="1" eaLnBrk="0" fontAlgn="base" hangingPunct="0">
              <a:buFont typeface="Arial" pitchFamily="34" charset="0"/>
              <a:buChar char="•"/>
            </a:pPr>
            <a:r>
              <a:rPr lang="en-US" sz="1200" dirty="0"/>
              <a:t>  simplify their repayment into 1 loan with 1 servicer OR</a:t>
            </a:r>
          </a:p>
          <a:p>
            <a:pPr marL="464332" lvl="1" defTabSz="928665">
              <a:buFont typeface="Arial" pitchFamily="34" charset="0"/>
              <a:buChar char="•"/>
              <a:defRPr/>
            </a:pPr>
            <a:r>
              <a:rPr lang="en-US" sz="1200" dirty="0"/>
              <a:t>  to make federal loans eligible for other federal programs (like residency forbearance, PSLF, or an IDR plan)</a:t>
            </a:r>
          </a:p>
          <a:p>
            <a:pPr lvl="2" eaLnBrk="0" fontAlgn="base" hangingPunct="0">
              <a:buFont typeface="Arial" pitchFamily="34" charset="0"/>
              <a:buChar char="•"/>
            </a:pPr>
            <a:r>
              <a:rPr lang="en-US" sz="1200" dirty="0"/>
              <a:t>loans that do not have the word “Direct” in their name (like Perkins or LDS loans) are examples of loans that MUST be consolidated to participate in some of these other options.</a:t>
            </a:r>
          </a:p>
          <a:p>
            <a:pPr lvl="2" eaLnBrk="0" fontAlgn="base" hangingPunct="0">
              <a:buFont typeface="Arial" pitchFamily="34" charset="0"/>
              <a:buChar char="•"/>
            </a:pPr>
            <a:endParaRPr lang="en-US" sz="1200" dirty="0"/>
          </a:p>
          <a:p>
            <a:r>
              <a:rPr lang="en-US" sz="1200" dirty="0"/>
              <a:t>NOTE - A lower interest rate is NOT a reason to consolidate federal loans into a Direct Loan Consolidation.   </a:t>
            </a:r>
          </a:p>
          <a:p>
            <a:endParaRPr lang="en-US" sz="1200" dirty="0"/>
          </a:p>
          <a:p>
            <a:pPr lvl="0" eaLnBrk="0" fontAlgn="base" hangingPunct="0">
              <a:buFont typeface="Arial" pitchFamily="34" charset="0"/>
              <a:buNone/>
            </a:pPr>
            <a:endParaRPr lang="en-US" sz="1700" dirty="0"/>
          </a:p>
          <a:p>
            <a:pPr eaLnBrk="0" fontAlgn="base" hangingPunct="0"/>
            <a:r>
              <a:rPr lang="en-US" dirty="0"/>
              <a:t> </a:t>
            </a:r>
            <a:endParaRPr lang="en-US" sz="1700" dirty="0"/>
          </a:p>
        </p:txBody>
      </p:sp>
    </p:spTree>
    <p:extLst>
      <p:ext uri="{BB962C8B-B14F-4D97-AF65-F5344CB8AC3E}">
        <p14:creationId xmlns:p14="http://schemas.microsoft.com/office/powerpoint/2010/main" val="26595652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careful about the timing of your consolidation.  You do not want to erase progress already made towards PSLF.</a:t>
            </a:r>
          </a:p>
        </p:txBody>
      </p:sp>
      <p:sp>
        <p:nvSpPr>
          <p:cNvPr id="4" name="Slide Number Placeholder 3"/>
          <p:cNvSpPr>
            <a:spLocks noGrp="1"/>
          </p:cNvSpPr>
          <p:nvPr>
            <p:ph type="sldNum" sz="quarter" idx="10"/>
          </p:nvPr>
        </p:nvSpPr>
        <p:spPr/>
        <p:txBody>
          <a:bodyPr/>
          <a:lstStyle/>
          <a:p>
            <a:pPr defTabSz="928665" eaLnBrk="1" fontAlgn="auto" hangingPunct="1">
              <a:spcBef>
                <a:spcPts val="0"/>
              </a:spcBef>
              <a:spcAft>
                <a:spcPts val="0"/>
              </a:spcAft>
              <a:defRPr/>
            </a:pPr>
            <a:fld id="{A0B94F7E-924B-4B75-84F1-5736F892FF67}" type="slidenum">
              <a:rPr lang="en-US" sz="1800" kern="0">
                <a:solidFill>
                  <a:sysClr val="windowText" lastClr="000000"/>
                </a:solidFill>
              </a:rPr>
              <a:pPr defTabSz="928665" eaLnBrk="1" fontAlgn="auto" hangingPunct="1">
                <a:spcBef>
                  <a:spcPts val="0"/>
                </a:spcBef>
                <a:spcAft>
                  <a:spcPts val="0"/>
                </a:spcAft>
                <a:defRPr/>
              </a:pPr>
              <a:t>71</a:t>
            </a:fld>
            <a:endParaRPr lang="en-US" sz="1800" kern="0" dirty="0">
              <a:solidFill>
                <a:sysClr val="windowText" lastClr="000000"/>
              </a:solidFill>
            </a:endParaRPr>
          </a:p>
        </p:txBody>
      </p:sp>
    </p:spTree>
    <p:extLst>
      <p:ext uri="{BB962C8B-B14F-4D97-AF65-F5344CB8AC3E}">
        <p14:creationId xmlns:p14="http://schemas.microsoft.com/office/powerpoint/2010/main" val="13025946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1675">
              <a:defRPr/>
            </a:pPr>
            <a:r>
              <a:rPr lang="en-US" dirty="0"/>
              <a:t>If your questions involve </a:t>
            </a:r>
            <a:r>
              <a:rPr lang="en-US" baseline="0" dirty="0"/>
              <a:t>refinancing your federal loans with a private loan –</a:t>
            </a:r>
            <a:r>
              <a:rPr lang="en-US" dirty="0"/>
              <a:t> this is a very different process from consolidating since you are moving loans out of the federal program and into private debt. To see if refinancing is for you, take this </a:t>
            </a:r>
            <a:r>
              <a:rPr lang="en-US" baseline="0" dirty="0"/>
              <a:t>short quiz. The results will give you a better perspective on whether or not it would be a wise financial move for you.</a:t>
            </a:r>
          </a:p>
          <a:p>
            <a:pPr defTabSz="921675">
              <a:defRPr/>
            </a:pPr>
            <a:endParaRPr lang="en-US" dirty="0"/>
          </a:p>
          <a:p>
            <a:pPr defTabSz="921675">
              <a:defRPr/>
            </a:pPr>
            <a:r>
              <a:rPr lang="en-US" dirty="0"/>
              <a:t>If you have</a:t>
            </a:r>
            <a:r>
              <a:rPr lang="en-US" baseline="0" dirty="0"/>
              <a:t> questions afterwards, contact FIRST, first@aamc.org,  or your loan servicers for more information.</a:t>
            </a:r>
            <a:endParaRPr lang="en-US" b="1" dirty="0">
              <a:solidFill>
                <a:srgbClr val="C00000"/>
              </a:solidFill>
            </a:endParaRPr>
          </a:p>
          <a:p>
            <a:pPr defTabSz="921675">
              <a:defRPr/>
            </a:pPr>
            <a:endParaRPr lang="en-US" dirty="0"/>
          </a:p>
        </p:txBody>
      </p:sp>
      <p:sp>
        <p:nvSpPr>
          <p:cNvPr id="4" name="Slide Number Placeholder 3"/>
          <p:cNvSpPr>
            <a:spLocks noGrp="1"/>
          </p:cNvSpPr>
          <p:nvPr>
            <p:ph type="sldNum" sz="quarter" idx="10"/>
          </p:nvPr>
        </p:nvSpPr>
        <p:spPr/>
        <p:txBody>
          <a:bodyPr/>
          <a:lstStyle/>
          <a:p>
            <a:fld id="{AE825233-37C7-4EA0-914D-215BCF8766FC}" type="slidenum">
              <a:rPr lang="en-US" smtClean="0"/>
              <a:pPr/>
              <a:t>72</a:t>
            </a:fld>
            <a:endParaRPr lang="en-US" dirty="0"/>
          </a:p>
        </p:txBody>
      </p:sp>
    </p:spTree>
    <p:extLst>
      <p:ext uri="{BB962C8B-B14F-4D97-AF65-F5344CB8AC3E}">
        <p14:creationId xmlns:p14="http://schemas.microsoft.com/office/powerpoint/2010/main" val="11515074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D1A428D5-B59E-4DC1-ACFA-76F4313D2D59}" type="slidenum">
              <a:rPr lang="en-US" smtClean="0">
                <a:latin typeface="Arial" pitchFamily="34" charset="0"/>
              </a:rPr>
              <a:pPr/>
              <a:t>73</a:t>
            </a:fld>
            <a:endParaRPr lang="en-US" dirty="0">
              <a:latin typeface="Arial" pitchFamily="34"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0" fontAlgn="base" hangingPunct="0"/>
            <a:r>
              <a:rPr lang="en-US" dirty="0"/>
              <a:t>On a separate note, forfeiting </a:t>
            </a:r>
            <a:r>
              <a:rPr lang="en-US" baseline="0" dirty="0"/>
              <a:t>your federal loans in exchange for a private loan </a:t>
            </a:r>
            <a:r>
              <a:rPr lang="en-US" u="sng" baseline="0" dirty="0"/>
              <a:t>could</a:t>
            </a:r>
            <a:r>
              <a:rPr lang="en-US" baseline="0" dirty="0"/>
              <a:t> be a good option IF you can save yourself money during repayment, but only if you won’t need the entitlements of the federal program (like forgiveness or flexible repayment and postponement options).</a:t>
            </a:r>
          </a:p>
          <a:p>
            <a:pPr eaLnBrk="0" fontAlgn="base" hangingPunct="0"/>
            <a:endParaRPr lang="en-US" baseline="0" dirty="0"/>
          </a:p>
          <a:p>
            <a:pPr eaLnBrk="0" fontAlgn="base" hangingPunct="0"/>
            <a:r>
              <a:rPr lang="en-US" baseline="0" dirty="0"/>
              <a:t>Read the fine print before completing any action because a refinance cannot be undone.	</a:t>
            </a:r>
            <a:endParaRPr lang="en-US" sz="1700" dirty="0"/>
          </a:p>
        </p:txBody>
      </p:sp>
    </p:spTree>
    <p:extLst>
      <p:ext uri="{BB962C8B-B14F-4D97-AF65-F5344CB8AC3E}">
        <p14:creationId xmlns:p14="http://schemas.microsoft.com/office/powerpoint/2010/main" val="269391910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893">
              <a:defRPr/>
            </a:pPr>
            <a:r>
              <a:rPr lang="en-US" dirty="0"/>
              <a:t>Lastly, as a final financial tip, you may qualify to take advantage of the student loan interest tax deduction (up to $2,500 per return). Due to income restrictions, physicians are most likely to qualify for this deduction only during residency.  See the chart</a:t>
            </a:r>
            <a:r>
              <a:rPr lang="en-US" baseline="0" dirty="0"/>
              <a:t> on page 65 of the EDM f</a:t>
            </a:r>
            <a:r>
              <a:rPr lang="en-US" dirty="0"/>
              <a:t>or the income thresholds for this tax benefit.  </a:t>
            </a:r>
          </a:p>
          <a:p>
            <a:endParaRPr lang="en-US" dirty="0"/>
          </a:p>
        </p:txBody>
      </p:sp>
      <p:sp>
        <p:nvSpPr>
          <p:cNvPr id="4" name="Slide Number Placeholder 3"/>
          <p:cNvSpPr>
            <a:spLocks noGrp="1"/>
          </p:cNvSpPr>
          <p:nvPr>
            <p:ph type="sldNum" sz="quarter" idx="10"/>
          </p:nvPr>
        </p:nvSpPr>
        <p:spPr/>
        <p:txBody>
          <a:bodyPr/>
          <a:lstStyle/>
          <a:p>
            <a:fld id="{B3DC6B2C-2CF0-184A-834F-7357CB7D9103}" type="slidenum">
              <a:rPr lang="en-US" smtClean="0"/>
              <a:t>74</a:t>
            </a:fld>
            <a:endParaRPr lang="en-US" dirty="0"/>
          </a:p>
        </p:txBody>
      </p:sp>
    </p:spTree>
    <p:extLst>
      <p:ext uri="{BB962C8B-B14F-4D97-AF65-F5344CB8AC3E}">
        <p14:creationId xmlns:p14="http://schemas.microsoft.com/office/powerpoint/2010/main" val="180448772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conclusion, it is understandable that this may seem like a lot of information to process.  So to help you get started, we have identified in a clear and concise manner the Next Steps to take from now to graduation and beyond.</a:t>
            </a:r>
          </a:p>
          <a:p>
            <a:endParaRPr lang="en-US" dirty="0"/>
          </a:p>
          <a:p>
            <a:r>
              <a:rPr lang="en-US" dirty="0"/>
              <a:t>This NEXT STEPS timeline can be found on page 67 of the Education Debt Manager (aamc.org/first/edm) or online as a stand alone piece (aamc.org/next steps)– and if you take </a:t>
            </a:r>
            <a:r>
              <a:rPr lang="en-US" baseline="0" dirty="0"/>
              <a:t>away </a:t>
            </a:r>
            <a:r>
              <a:rPr lang="en-US" dirty="0"/>
              <a:t>nothing else from today… it should be this!   I encourage you to print it and use it as a map that keeps you on the path towards successful loan management.</a:t>
            </a:r>
          </a:p>
        </p:txBody>
      </p:sp>
      <p:sp>
        <p:nvSpPr>
          <p:cNvPr id="4" name="Slide Number Placeholder 3"/>
          <p:cNvSpPr>
            <a:spLocks noGrp="1"/>
          </p:cNvSpPr>
          <p:nvPr>
            <p:ph type="sldNum" sz="quarter" idx="10"/>
          </p:nvPr>
        </p:nvSpPr>
        <p:spPr/>
        <p:txBody>
          <a:bodyPr/>
          <a:lstStyle/>
          <a:p>
            <a:pPr>
              <a:defRPr/>
            </a:pPr>
            <a:fld id="{084BDA73-33F2-4610-AE6F-1D860A50A8C4}" type="slidenum">
              <a:rPr lang="en-US" smtClean="0"/>
              <a:pPr>
                <a:defRPr/>
              </a:pPr>
              <a:t>75</a:t>
            </a:fld>
            <a:endParaRPr lang="en-US" dirty="0"/>
          </a:p>
        </p:txBody>
      </p:sp>
    </p:spTree>
    <p:extLst>
      <p:ext uri="{BB962C8B-B14F-4D97-AF65-F5344CB8AC3E}">
        <p14:creationId xmlns:p14="http://schemas.microsoft.com/office/powerpoint/2010/main" val="18137360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a:t>One last note, if you experience a disagreement with your servicer, and you feel that it has not been handled satisfactorily, you may want to contact the Federal Student Aid (FSA) to provide</a:t>
            </a:r>
            <a:r>
              <a:rPr lang="en-US" baseline="0" dirty="0"/>
              <a:t> your feedback and gain </a:t>
            </a:r>
            <a:r>
              <a:rPr lang="en-US" dirty="0"/>
              <a:t>additional</a:t>
            </a:r>
            <a:r>
              <a:rPr lang="en-US" baseline="0" dirty="0"/>
              <a:t> </a:t>
            </a:r>
            <a:r>
              <a:rPr lang="en-US" dirty="0"/>
              <a:t>assistance.</a:t>
            </a:r>
            <a:r>
              <a:rPr lang="en-US" baseline="0" dirty="0"/>
              <a:t>  If appropriate, they will pass your concern onto the Ombudsman Office, but for this to happen, be </a:t>
            </a:r>
            <a:r>
              <a:rPr lang="en-US" dirty="0"/>
              <a:t>sure you’ve exhausted all other possibilities and that you’ve used the available resources at StudentAid.gov.</a:t>
            </a:r>
          </a:p>
          <a:p>
            <a:endParaRPr lang="en-US" dirty="0"/>
          </a:p>
          <a:p>
            <a:r>
              <a:rPr lang="en-US" dirty="0"/>
              <a:t>Beyond this, there are a plethora of other areas of support, including:   </a:t>
            </a:r>
          </a:p>
          <a:p>
            <a:r>
              <a:rPr lang="en-US" dirty="0">
                <a:solidFill>
                  <a:srgbClr val="0033CC"/>
                </a:solidFill>
              </a:rPr>
              <a:t>[CLICK]   </a:t>
            </a:r>
            <a:r>
              <a:rPr lang="en-US" dirty="0"/>
              <a:t>Your medical school financial aid office</a:t>
            </a:r>
            <a:r>
              <a:rPr lang="en-US" baseline="0" dirty="0"/>
              <a:t> and </a:t>
            </a:r>
            <a:r>
              <a:rPr lang="en-US" dirty="0"/>
              <a:t>residency program, </a:t>
            </a:r>
          </a:p>
          <a:p>
            <a:r>
              <a:rPr lang="en-US" dirty="0">
                <a:solidFill>
                  <a:srgbClr val="0033CC"/>
                </a:solidFill>
              </a:rPr>
              <a:t>[CLICK]   D</a:t>
            </a:r>
            <a:r>
              <a:rPr lang="en-US" dirty="0"/>
              <a:t>efinitely, your servicer(s) and their websites (bookmark them)</a:t>
            </a:r>
          </a:p>
          <a:p>
            <a:r>
              <a:rPr lang="en-US" dirty="0">
                <a:solidFill>
                  <a:srgbClr val="0033CC"/>
                </a:solidFill>
              </a:rPr>
              <a:t>[CLICK]   </a:t>
            </a:r>
            <a:r>
              <a:rPr lang="en-US" dirty="0"/>
              <a:t>The AAMC offers information on</a:t>
            </a:r>
            <a:r>
              <a:rPr lang="en-US" baseline="0" dirty="0"/>
              <a:t> all financial literacy matters, these resources</a:t>
            </a:r>
            <a:r>
              <a:rPr lang="en-US" dirty="0"/>
              <a:t> include how to create a budget, manage credit, and more.</a:t>
            </a:r>
            <a:r>
              <a:rPr lang="en-US" baseline="0" dirty="0"/>
              <a:t> Go to aamc.org/financialwellness to access all these resources. </a:t>
            </a:r>
          </a:p>
          <a:p>
            <a:r>
              <a:rPr lang="en-US" dirty="0">
                <a:solidFill>
                  <a:srgbClr val="0033CC"/>
                </a:solidFill>
              </a:rPr>
              <a:t>[CLICK]  Tools and resources made available by the FIRST team – including the MLOC, and</a:t>
            </a:r>
            <a:endParaRPr lang="en-US" dirty="0"/>
          </a:p>
          <a:p>
            <a:r>
              <a:rPr lang="en-US" dirty="0">
                <a:solidFill>
                  <a:srgbClr val="0033CC"/>
                </a:solidFill>
              </a:rPr>
              <a:t>[CLICK]  The option to </a:t>
            </a:r>
            <a:r>
              <a:rPr lang="en-US" dirty="0"/>
              <a:t>stay up-to-date on changes in student loans</a:t>
            </a:r>
            <a:r>
              <a:rPr lang="en-US" baseline="0" dirty="0"/>
              <a:t> by becoming familiar with the Advocacy portion of the AAMC website at aamc.org/advocacy/meded. </a:t>
            </a:r>
            <a:endParaRPr lang="en-US" dirty="0"/>
          </a:p>
          <a:p>
            <a:endParaRPr lang="en-US" dirty="0"/>
          </a:p>
          <a:p>
            <a:endParaRPr lang="en-US" dirty="0">
              <a:latin typeface="Arial" pitchFamily="34" charset="0"/>
            </a:endParaRPr>
          </a:p>
          <a:p>
            <a:r>
              <a:rPr lang="en-US" dirty="0">
                <a:latin typeface="Arial" pitchFamily="34" charset="0"/>
              </a:rPr>
              <a:t> </a:t>
            </a:r>
          </a:p>
          <a:p>
            <a:pPr>
              <a:lnSpc>
                <a:spcPct val="90000"/>
              </a:lnSpc>
            </a:pPr>
            <a:endParaRPr lang="en-US" dirty="0">
              <a:latin typeface="Arial"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58063E3B-AF9C-4830-B04D-780D7271758B}" type="slidenum">
              <a:rPr lang="en-US" smtClean="0"/>
              <a:pPr>
                <a:defRPr/>
              </a:pPr>
              <a:t>76</a:t>
            </a:fld>
            <a:endParaRPr lang="en-US" dirty="0"/>
          </a:p>
        </p:txBody>
      </p:sp>
      <p:sp>
        <p:nvSpPr>
          <p:cNvPr id="5" name="Footer Placeholder 4"/>
          <p:cNvSpPr>
            <a:spLocks noGrp="1"/>
          </p:cNvSpPr>
          <p:nvPr>
            <p:ph type="ftr" sz="quarter" idx="11"/>
          </p:nvPr>
        </p:nvSpPr>
        <p:spPr>
          <a:xfrm>
            <a:off x="2" y="8918585"/>
            <a:ext cx="3105997" cy="469822"/>
          </a:xfrm>
          <a:prstGeom prst="rect">
            <a:avLst/>
          </a:prstGeom>
        </p:spPr>
        <p:txBody>
          <a:bodyPr/>
          <a:lstStyle/>
          <a:p>
            <a:pPr>
              <a:defRPr/>
            </a:pPr>
            <a:endParaRPr lang="en-US" dirty="0"/>
          </a:p>
        </p:txBody>
      </p:sp>
    </p:spTree>
    <p:extLst>
      <p:ext uri="{BB962C8B-B14F-4D97-AF65-F5344CB8AC3E}">
        <p14:creationId xmlns:p14="http://schemas.microsoft.com/office/powerpoint/2010/main" val="1106097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665" eaLnBrk="1" fontAlgn="auto" hangingPunct="1">
              <a:spcBef>
                <a:spcPts val="0"/>
              </a:spcBef>
              <a:spcAft>
                <a:spcPts val="0"/>
              </a:spcAft>
              <a:defRPr/>
            </a:pPr>
            <a:r>
              <a:rPr lang="en-US" sz="1200" dirty="0">
                <a:ea typeface="+mn-ea"/>
                <a:cs typeface="+mn-cs"/>
              </a:rPr>
              <a:t>Additional information and resources can be found online at aamc.org/FIRST – including our Financial Wellness Program which is free to participate and includes an evaluation of your current financial knowledge along with numerous courses to take at your convenience.</a:t>
            </a:r>
          </a:p>
          <a:p>
            <a:pPr defTabSz="928665" eaLnBrk="1" fontAlgn="auto" hangingPunct="1">
              <a:spcBef>
                <a:spcPts val="0"/>
              </a:spcBef>
              <a:spcAft>
                <a:spcPts val="0"/>
              </a:spcAft>
              <a:defRPr/>
            </a:pPr>
            <a:endParaRPr lang="en-US" sz="1200" dirty="0">
              <a:ea typeface="+mn-ea"/>
              <a:cs typeface="+mn-cs"/>
            </a:endParaRPr>
          </a:p>
          <a:p>
            <a:pPr defTabSz="928665" eaLnBrk="1" fontAlgn="auto" hangingPunct="1">
              <a:spcBef>
                <a:spcPts val="0"/>
              </a:spcBef>
              <a:spcAft>
                <a:spcPts val="0"/>
              </a:spcAft>
              <a:defRPr/>
            </a:pPr>
            <a:r>
              <a:rPr lang="en-US" sz="1200" dirty="0">
                <a:ea typeface="+mn-ea"/>
                <a:cs typeface="+mn-cs"/>
              </a:rPr>
              <a:t>We also encourage you to join FIRST in upcoming webinars where we’ll discuss relevant and timely topics for medical students and residents.  </a:t>
            </a:r>
          </a:p>
          <a:p>
            <a:pPr defTabSz="928665" eaLnBrk="1" fontAlgn="auto" hangingPunct="1">
              <a:spcBef>
                <a:spcPts val="0"/>
              </a:spcBef>
              <a:spcAft>
                <a:spcPts val="0"/>
              </a:spcAft>
              <a:defRPr/>
            </a:pPr>
            <a:endParaRPr lang="en-US" sz="1200" dirty="0">
              <a:ea typeface="+mn-ea"/>
              <a:cs typeface="+mn-cs"/>
            </a:endParaRPr>
          </a:p>
          <a:p>
            <a:pPr defTabSz="928665" eaLnBrk="1" fontAlgn="auto" hangingPunct="1">
              <a:spcBef>
                <a:spcPts val="0"/>
              </a:spcBef>
              <a:spcAft>
                <a:spcPts val="0"/>
              </a:spcAft>
              <a:defRPr/>
            </a:pPr>
            <a:r>
              <a:rPr lang="en-US" sz="1200" dirty="0">
                <a:ea typeface="+mn-ea"/>
                <a:cs typeface="+mn-cs"/>
              </a:rPr>
              <a:t>You can review and register for these at aamc.org/videowebinars </a:t>
            </a:r>
            <a:endParaRPr lang="en-US" dirty="0"/>
          </a:p>
        </p:txBody>
      </p:sp>
      <p:sp>
        <p:nvSpPr>
          <p:cNvPr id="4" name="Slide Number Placeholder 3"/>
          <p:cNvSpPr>
            <a:spLocks noGrp="1"/>
          </p:cNvSpPr>
          <p:nvPr>
            <p:ph type="sldNum" sz="quarter" idx="10"/>
          </p:nvPr>
        </p:nvSpPr>
        <p:spPr/>
        <p:txBody>
          <a:bodyPr/>
          <a:lstStyle/>
          <a:p>
            <a:pPr defTabSz="464272">
              <a:defRPr/>
            </a:pPr>
            <a:fld id="{AE825233-37C7-4EA0-914D-215BCF8766FC}" type="slidenum">
              <a:rPr lang="en-US">
                <a:solidFill>
                  <a:prstClr val="black"/>
                </a:solidFill>
                <a:latin typeface="Calibri"/>
              </a:rPr>
              <a:pPr defTabSz="464272">
                <a:defRPr/>
              </a:pPr>
              <a:t>77</a:t>
            </a:fld>
            <a:endParaRPr lang="en-US" dirty="0">
              <a:solidFill>
                <a:prstClr val="black"/>
              </a:solidFill>
              <a:latin typeface="Calibri"/>
            </a:endParaRPr>
          </a:p>
        </p:txBody>
      </p:sp>
    </p:spTree>
    <p:extLst>
      <p:ext uri="{BB962C8B-B14F-4D97-AF65-F5344CB8AC3E}">
        <p14:creationId xmlns:p14="http://schemas.microsoft.com/office/powerpoint/2010/main" val="33553824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conclusion, the following quote seems appropriate: Benjamin Franklin has been attributed with saying, “An investment in knowledge always pays the best interest”.  Therefore, despite the debt that you may be taking with you from this experience, remind yourself that the money you borrowed was an INVESTMENT in your future and the returns you reap from that investment will be priceless.  </a:t>
            </a:r>
          </a:p>
          <a:p>
            <a:endParaRPr lang="en-US" dirty="0"/>
          </a:p>
          <a:p>
            <a:r>
              <a:rPr lang="en-US" dirty="0"/>
              <a:t>With that, congratulations and best wishes as you embark</a:t>
            </a:r>
            <a:r>
              <a:rPr lang="en-US" baseline="0" dirty="0"/>
              <a:t> on your career as a physician.</a:t>
            </a:r>
            <a:endParaRPr lang="en-US" dirty="0"/>
          </a:p>
        </p:txBody>
      </p:sp>
      <p:sp>
        <p:nvSpPr>
          <p:cNvPr id="4" name="Slide Number Placeholder 3"/>
          <p:cNvSpPr>
            <a:spLocks noGrp="1"/>
          </p:cNvSpPr>
          <p:nvPr>
            <p:ph type="sldNum" sz="quarter" idx="10"/>
          </p:nvPr>
        </p:nvSpPr>
        <p:spPr/>
        <p:txBody>
          <a:bodyPr/>
          <a:lstStyle/>
          <a:p>
            <a:pPr>
              <a:defRPr/>
            </a:pPr>
            <a:fld id="{084BDA73-33F2-4610-AE6F-1D860A50A8C4}" type="slidenum">
              <a:rPr lang="en-US" smtClean="0"/>
              <a:pPr>
                <a:defRPr/>
              </a:pPr>
              <a:t>78</a:t>
            </a:fld>
            <a:endParaRPr lang="en-US" dirty="0"/>
          </a:p>
        </p:txBody>
      </p:sp>
    </p:spTree>
    <p:extLst>
      <p:ext uri="{BB962C8B-B14F-4D97-AF65-F5344CB8AC3E}">
        <p14:creationId xmlns:p14="http://schemas.microsoft.com/office/powerpoint/2010/main" val="1807688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2FC7FE34-03EA-4619-9616-563C40C6B916}" type="slidenum">
              <a:rPr lang="en-US" smtClean="0">
                <a:latin typeface="Arial" pitchFamily="34" charset="0"/>
              </a:rPr>
              <a:pPr/>
              <a:t>8</a:t>
            </a:fld>
            <a:endParaRPr lang="en-US" dirty="0">
              <a:latin typeface="Arial" pitchFamily="34"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r>
              <a:rPr lang="en-US" dirty="0"/>
              <a:t>When you review your MPN and the Borrower’s Rights and Responsibility Statement, you will see that as a borrower you have a number of specific rights.  These include the right to prepay any of your federal loans because there are no prepayment penalties on federal student loans.  </a:t>
            </a:r>
          </a:p>
          <a:p>
            <a:endParaRPr lang="en-US" dirty="0"/>
          </a:p>
          <a:p>
            <a:r>
              <a:rPr lang="en-US" dirty="0"/>
              <a:t>Another right, that will serve you well during repayment, is the right to request that your repayment plan be changed (more details about the available repayment plans will be discussed shortly), but just keep in mind that as your financial situation changes, you are able to change your repayment plan.  Also, at any time, you can contact your servicer to request a shorter repayment term.</a:t>
            </a:r>
          </a:p>
          <a:p>
            <a:endParaRPr lang="en-US" dirty="0"/>
          </a:p>
          <a:p>
            <a:r>
              <a:rPr lang="en-US" dirty="0"/>
              <a:t>Finally, if you are experiencing financial difficulties or unforeseen circumstances, you have the right to request to reduce or postpone payments through deferment or forbearance.  Keep in mind that, though these are your rights, YOU have to be proactive to exercise them, as your servicer will not likely reach out to remind you.  </a:t>
            </a:r>
          </a:p>
          <a:p>
            <a:endParaRPr lang="en-US" dirty="0"/>
          </a:p>
          <a:p>
            <a:r>
              <a:rPr lang="en-US" b="1" dirty="0"/>
              <a:t>For more details on these and other rights, review the MPN and the Borrower’s Rights and Responsibility Statement.</a:t>
            </a:r>
          </a:p>
        </p:txBody>
      </p:sp>
    </p:spTree>
    <p:extLst>
      <p:ext uri="{BB962C8B-B14F-4D97-AF65-F5344CB8AC3E}">
        <p14:creationId xmlns:p14="http://schemas.microsoft.com/office/powerpoint/2010/main" val="1445581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2FC7FE34-03EA-4619-9616-563C40C6B916}" type="slidenum">
              <a:rPr lang="en-US" smtClean="0">
                <a:latin typeface="Arial" pitchFamily="34" charset="0"/>
              </a:rPr>
              <a:pPr/>
              <a:t>9</a:t>
            </a:fld>
            <a:endParaRPr lang="en-US" dirty="0">
              <a:latin typeface="Arial" pitchFamily="34"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r>
              <a:rPr lang="en-US" dirty="0"/>
              <a:t>The saying goes something like this, “With great rights, comes great responsibility.”  Well, that concept holds true with federal student loans.  To sum it up: your primary responsibility is to pay your loans back and pay them back on time.  </a:t>
            </a:r>
          </a:p>
          <a:p>
            <a:endParaRPr lang="en-US" dirty="0"/>
          </a:p>
          <a:p>
            <a:r>
              <a:rPr lang="en-US" dirty="0"/>
              <a:t>This next part is very important. Your payments are required whether you receive a bill or not.  Be sure to notify your servicer(s) of any address changes.  If you forget to change your address, the servicer will still expect an on-time payment – no excuses.</a:t>
            </a:r>
          </a:p>
        </p:txBody>
      </p:sp>
    </p:spTree>
    <p:extLst>
      <p:ext uri="{BB962C8B-B14F-4D97-AF65-F5344CB8AC3E}">
        <p14:creationId xmlns:p14="http://schemas.microsoft.com/office/powerpoint/2010/main" val="34697594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3" name="Title 1"/>
          <p:cNvSpPr>
            <a:spLocks noGrp="1"/>
          </p:cNvSpPr>
          <p:nvPr>
            <p:ph type="title"/>
          </p:nvPr>
        </p:nvSpPr>
        <p:spPr>
          <a:xfrm>
            <a:off x="569913" y="293023"/>
            <a:ext cx="8386762" cy="620712"/>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839269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sp>
        <p:nvSpPr>
          <p:cNvPr id="3" name="Title 1"/>
          <p:cNvSpPr>
            <a:spLocks noGrp="1"/>
          </p:cNvSpPr>
          <p:nvPr>
            <p:ph type="title"/>
          </p:nvPr>
        </p:nvSpPr>
        <p:spPr>
          <a:xfrm>
            <a:off x="569913" y="293023"/>
            <a:ext cx="8386762" cy="620712"/>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5256729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sp>
        <p:nvSpPr>
          <p:cNvPr id="3" name="Title 1"/>
          <p:cNvSpPr>
            <a:spLocks noGrp="1"/>
          </p:cNvSpPr>
          <p:nvPr>
            <p:ph type="title"/>
          </p:nvPr>
        </p:nvSpPr>
        <p:spPr>
          <a:xfrm>
            <a:off x="569913" y="293023"/>
            <a:ext cx="8386762" cy="620712"/>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7733066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569913" y="293023"/>
            <a:ext cx="8386762" cy="620712"/>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r>
              <a:rPr lang="en-US"/>
              <a:t>Click to edit Master title style</a:t>
            </a:r>
            <a:endParaRPr lang="en-US" dirty="0"/>
          </a:p>
        </p:txBody>
      </p:sp>
    </p:spTree>
    <p:extLst>
      <p:ext uri="{BB962C8B-B14F-4D97-AF65-F5344CB8AC3E}">
        <p14:creationId xmlns:p14="http://schemas.microsoft.com/office/powerpoint/2010/main" val="11409388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4 Content">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77850" y="1755775"/>
            <a:ext cx="3917950" cy="2306638"/>
          </a:xfrm>
        </p:spPr>
        <p:txBody>
          <a:body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quarter" idx="2"/>
          </p:nvPr>
        </p:nvSpPr>
        <p:spPr>
          <a:xfrm>
            <a:off x="4648200" y="1755775"/>
            <a:ext cx="3917950" cy="2306638"/>
          </a:xfrm>
        </p:spPr>
        <p:txBody>
          <a:bodyPr/>
          <a:lstStyle/>
          <a:p>
            <a:pPr lvl="0"/>
            <a:r>
              <a:rPr lang="en-US" dirty="0"/>
              <a:t>Click to edit Master text styles</a:t>
            </a:r>
          </a:p>
          <a:p>
            <a:pPr lvl="1"/>
            <a:r>
              <a:rPr lang="en-US" dirty="0"/>
              <a:t>Second level</a:t>
            </a:r>
          </a:p>
          <a:p>
            <a:pPr lvl="2"/>
            <a:r>
              <a:rPr lang="en-US" dirty="0"/>
              <a:t>Third level</a:t>
            </a:r>
          </a:p>
        </p:txBody>
      </p:sp>
      <p:sp>
        <p:nvSpPr>
          <p:cNvPr id="5" name="Content Placeholder 4"/>
          <p:cNvSpPr>
            <a:spLocks noGrp="1"/>
          </p:cNvSpPr>
          <p:nvPr>
            <p:ph sz="quarter" idx="3"/>
          </p:nvPr>
        </p:nvSpPr>
        <p:spPr>
          <a:xfrm>
            <a:off x="577850" y="4214813"/>
            <a:ext cx="3917950" cy="1904047"/>
          </a:xfrm>
        </p:spPr>
        <p:txBody>
          <a:bodyPr/>
          <a:lstStyle/>
          <a:p>
            <a:pPr lvl="0"/>
            <a:r>
              <a:rPr lang="en-US" dirty="0"/>
              <a:t>Click to edit Master text styles</a:t>
            </a:r>
          </a:p>
          <a:p>
            <a:pPr lvl="1"/>
            <a:r>
              <a:rPr lang="en-US" dirty="0"/>
              <a:t>Second level</a:t>
            </a:r>
          </a:p>
          <a:p>
            <a:pPr lvl="2"/>
            <a:r>
              <a:rPr lang="en-US" dirty="0"/>
              <a:t>Third level</a:t>
            </a:r>
          </a:p>
        </p:txBody>
      </p:sp>
      <p:sp>
        <p:nvSpPr>
          <p:cNvPr id="6" name="Content Placeholder 5"/>
          <p:cNvSpPr>
            <a:spLocks noGrp="1"/>
          </p:cNvSpPr>
          <p:nvPr>
            <p:ph sz="quarter" idx="4"/>
          </p:nvPr>
        </p:nvSpPr>
        <p:spPr>
          <a:xfrm>
            <a:off x="4648200" y="4214813"/>
            <a:ext cx="3917950" cy="1919287"/>
          </a:xfrm>
        </p:spPr>
        <p:txBody>
          <a:bodyPr/>
          <a:lstStyle/>
          <a:p>
            <a:pPr lvl="0"/>
            <a:r>
              <a:rPr lang="en-US" dirty="0"/>
              <a:t>Click to edit Master text styles</a:t>
            </a:r>
          </a:p>
          <a:p>
            <a:pPr lvl="1"/>
            <a:r>
              <a:rPr lang="en-US" dirty="0"/>
              <a:t>Second level</a:t>
            </a:r>
          </a:p>
          <a:p>
            <a:pPr lvl="2"/>
            <a:r>
              <a:rPr lang="en-US" dirty="0"/>
              <a:t>Third level</a:t>
            </a:r>
          </a:p>
        </p:txBody>
      </p:sp>
      <p:sp>
        <p:nvSpPr>
          <p:cNvPr id="7" name="Title 1"/>
          <p:cNvSpPr>
            <a:spLocks noGrp="1"/>
          </p:cNvSpPr>
          <p:nvPr>
            <p:ph type="title"/>
          </p:nvPr>
        </p:nvSpPr>
        <p:spPr>
          <a:xfrm>
            <a:off x="569913" y="293023"/>
            <a:ext cx="8386762" cy="620712"/>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85346372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pyright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4358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74430" y="1488221"/>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74430" y="2127983"/>
            <a:ext cx="4040188" cy="44971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62255" y="1488221"/>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62255" y="2127983"/>
            <a:ext cx="4041775" cy="44971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187282" y="158972"/>
            <a:ext cx="8386762" cy="620712"/>
          </a:xfrm>
        </p:spPr>
        <p:txBody>
          <a:bodyPr/>
          <a:lstStyle/>
          <a:p>
            <a:r>
              <a:rPr lang="en-US" dirty="0"/>
              <a:t>Click to edit Master title style</a:t>
            </a:r>
          </a:p>
        </p:txBody>
      </p:sp>
    </p:spTree>
    <p:extLst>
      <p:ext uri="{BB962C8B-B14F-4D97-AF65-F5344CB8AC3E}">
        <p14:creationId xmlns:p14="http://schemas.microsoft.com/office/powerpoint/2010/main" val="205831050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28650" y="538375"/>
            <a:ext cx="7886700" cy="1325563"/>
          </a:xfrm>
          <a:prstGeom prst="rect">
            <a:avLst/>
          </a:prstGeom>
        </p:spPr>
        <p:txBody>
          <a:bodyPr vert="horz" lIns="91440" tIns="45720" rIns="91440" bIns="45720" rtlCol="0" anchor="ctr">
            <a:normAutofit/>
          </a:bodyPr>
          <a:lstStyle>
            <a:lvl1pPr>
              <a:defRPr>
                <a:solidFill>
                  <a:srgbClr val="5F259F"/>
                </a:solidFill>
              </a:defRPr>
            </a:lvl1pPr>
          </a:lstStyle>
          <a:p>
            <a:r>
              <a:rPr lang="en-US" dirty="0"/>
              <a:t>Click to add Title (Arial Bold 32pt)</a:t>
            </a:r>
          </a:p>
        </p:txBody>
      </p:sp>
      <p:sp>
        <p:nvSpPr>
          <p:cNvPr id="8" name="Text Placeholder 2"/>
          <p:cNvSpPr>
            <a:spLocks noGrp="1"/>
          </p:cNvSpPr>
          <p:nvPr>
            <p:ph idx="1"/>
          </p:nvPr>
        </p:nvSpPr>
        <p:spPr>
          <a:xfrm>
            <a:off x="628650" y="1998875"/>
            <a:ext cx="7886700" cy="4248612"/>
          </a:xfrm>
          <a:prstGeom prst="rect">
            <a:avLst/>
          </a:prstGeom>
        </p:spPr>
        <p:txBody>
          <a:bodyPr vert="horz" lIns="91440" tIns="45720" rIns="91440" bIns="45720" rtlCol="0">
            <a:normAutofit/>
          </a:bodyPr>
          <a:lstStyle/>
          <a:p>
            <a:pPr lvl="0"/>
            <a:r>
              <a:rPr lang="en-US" dirty="0"/>
              <a:t>Click to add text (Arial 24 </a:t>
            </a:r>
            <a:r>
              <a:rPr lang="en-US" dirty="0" err="1"/>
              <a:t>pt</a:t>
            </a:r>
            <a:r>
              <a:rPr lang="en-US" dirty="0"/>
              <a:t>)</a:t>
            </a: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normAutofit/>
          </a:bodyPr>
          <a:lstStyle>
            <a:lvl1pPr>
              <a:defRPr sz="3200">
                <a:solidFill>
                  <a:srgbClr val="5F259F"/>
                </a:solidFill>
              </a:defRPr>
            </a:lvl1pPr>
          </a:lstStyle>
          <a:p>
            <a:r>
              <a:rPr lang="en-US" dirty="0"/>
              <a:t>Click to add Title (Arial Bold 32 </a:t>
            </a:r>
            <a:r>
              <a:rPr lang="en-US" dirty="0" err="1"/>
              <a:t>pt</a:t>
            </a:r>
            <a:r>
              <a:rPr lang="en-US" dirty="0"/>
              <a:t>)</a:t>
            </a:r>
          </a:p>
        </p:txBody>
      </p:sp>
      <p:sp>
        <p:nvSpPr>
          <p:cNvPr id="7" name="Text Placeholder 6"/>
          <p:cNvSpPr>
            <a:spLocks noGrp="1"/>
          </p:cNvSpPr>
          <p:nvPr>
            <p:ph type="body" sz="quarter" idx="10" hasCustomPrompt="1"/>
          </p:nvPr>
        </p:nvSpPr>
        <p:spPr>
          <a:xfrm>
            <a:off x="628650" y="2800350"/>
            <a:ext cx="7886700" cy="3436938"/>
          </a:xfrm>
        </p:spPr>
        <p:txBody>
          <a:bodyPr/>
          <a:lstStyle/>
          <a:p>
            <a:pPr lvl="0"/>
            <a:r>
              <a:rPr lang="en-US" dirty="0"/>
              <a:t>Click to add text (Arial 24 </a:t>
            </a:r>
            <a:r>
              <a:rPr lang="en-US" dirty="0" err="1"/>
              <a:t>pt</a:t>
            </a:r>
            <a:r>
              <a:rPr lang="en-US" dirty="0"/>
              <a:t>)</a:t>
            </a:r>
          </a:p>
          <a:p>
            <a:pPr lvl="1"/>
            <a:r>
              <a:rPr lang="en-US" dirty="0"/>
              <a:t>Second level (Arial 24 </a:t>
            </a:r>
            <a:r>
              <a:rPr lang="en-US" dirty="0" err="1"/>
              <a:t>pt</a:t>
            </a:r>
            <a:r>
              <a:rPr lang="en-US" dirty="0"/>
              <a:t>)</a:t>
            </a:r>
          </a:p>
          <a:p>
            <a:pPr lvl="2"/>
            <a:r>
              <a:rPr lang="en-US" dirty="0"/>
              <a:t>Third level (Arial 20 </a:t>
            </a:r>
            <a:r>
              <a:rPr lang="en-US" dirty="0" err="1"/>
              <a:t>pt</a:t>
            </a:r>
            <a:r>
              <a:rPr lang="en-US" dirty="0"/>
              <a:t>)</a:t>
            </a:r>
          </a:p>
          <a:p>
            <a:pPr lvl="3"/>
            <a:r>
              <a:rPr lang="en-US" dirty="0"/>
              <a:t>Fourth level (Arial 18 </a:t>
            </a:r>
            <a:r>
              <a:rPr lang="en-US" dirty="0" err="1"/>
              <a:t>pt</a:t>
            </a:r>
            <a:r>
              <a:rPr lang="en-US" dirty="0"/>
              <a:t>)</a:t>
            </a:r>
          </a:p>
          <a:p>
            <a:pPr lvl="4"/>
            <a:r>
              <a:rPr lang="en-US" dirty="0"/>
              <a:t>Fifth level (Arial 16 </a:t>
            </a:r>
            <a:r>
              <a:rPr lang="en-US" dirty="0" err="1"/>
              <a:t>pt</a:t>
            </a:r>
            <a:r>
              <a:rPr lang="en-US" dirty="0"/>
              <a:t>)</a:t>
            </a: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ext Placeholder 2"/>
          <p:cNvSpPr>
            <a:spLocks noGrp="1"/>
          </p:cNvSpPr>
          <p:nvPr>
            <p:ph idx="1"/>
          </p:nvPr>
        </p:nvSpPr>
        <p:spPr>
          <a:xfrm>
            <a:off x="628650" y="1998875"/>
            <a:ext cx="7886700" cy="4248612"/>
          </a:xfrm>
          <a:prstGeom prst="rect">
            <a:avLst/>
          </a:prstGeom>
        </p:spPr>
        <p:txBody>
          <a:bodyPr vert="horz" lIns="91440" tIns="45720" rIns="91440" bIns="45720" rtlCol="0">
            <a:normAutofit/>
          </a:bodyPr>
          <a:lstStyle/>
          <a:p>
            <a:pPr lvl="0"/>
            <a:r>
              <a:rPr lang="en-US" dirty="0"/>
              <a:t>Click to add text (Arial 24 </a:t>
            </a:r>
            <a:r>
              <a:rPr lang="en-US" dirty="0" err="1"/>
              <a:t>pt</a:t>
            </a:r>
            <a:r>
              <a:rPr lang="en-US" dirty="0"/>
              <a:t>)</a:t>
            </a:r>
          </a:p>
        </p:txBody>
      </p:sp>
      <p:sp>
        <p:nvSpPr>
          <p:cNvPr id="4" name="Title 1"/>
          <p:cNvSpPr>
            <a:spLocks noGrp="1"/>
          </p:cNvSpPr>
          <p:nvPr>
            <p:ph type="title"/>
          </p:nvPr>
        </p:nvSpPr>
        <p:spPr>
          <a:xfrm>
            <a:off x="560288" y="601031"/>
            <a:ext cx="8386762" cy="620712"/>
          </a:xfrm>
        </p:spPr>
        <p:txBody>
          <a:bodyPr/>
          <a:lstStyle/>
          <a:p>
            <a:r>
              <a:rPr lang="en-US"/>
              <a:t>Click to edit Master title style</a:t>
            </a: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560288" y="601031"/>
            <a:ext cx="8386762" cy="620712"/>
          </a:xfrm>
        </p:spPr>
        <p:txBody>
          <a:bodyPr/>
          <a:lstStyle/>
          <a:p>
            <a:r>
              <a:rPr lang="en-US"/>
              <a:t>Click to edit Master title style</a:t>
            </a:r>
          </a:p>
        </p:txBody>
      </p:sp>
    </p:spTree>
    <p:extLst>
      <p:ext uri="{BB962C8B-B14F-4D97-AF65-F5344CB8AC3E}">
        <p14:creationId xmlns:p14="http://schemas.microsoft.com/office/powerpoint/2010/main" val="14096454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799924"/>
            <a:ext cx="7886700" cy="446488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p:nvPr>
        </p:nvSpPr>
        <p:spPr>
          <a:xfrm>
            <a:off x="716402" y="712541"/>
            <a:ext cx="8386762" cy="620712"/>
          </a:xfrm>
        </p:spPr>
        <p:txBody>
          <a:bodyPr/>
          <a:lstStyle/>
          <a:p>
            <a:r>
              <a:rPr lang="en-US"/>
              <a:t>Click to edit Master title style</a:t>
            </a:r>
          </a:p>
        </p:txBody>
      </p:sp>
    </p:spTree>
    <p:extLst>
      <p:ext uri="{BB962C8B-B14F-4D97-AF65-F5344CB8AC3E}">
        <p14:creationId xmlns:p14="http://schemas.microsoft.com/office/powerpoint/2010/main" val="106250674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1"/>
          <p:cNvSpPr>
            <a:spLocks noGrp="1"/>
          </p:cNvSpPr>
          <p:nvPr>
            <p:ph type="title"/>
          </p:nvPr>
        </p:nvSpPr>
        <p:spPr>
          <a:xfrm>
            <a:off x="569913" y="293023"/>
            <a:ext cx="8386762" cy="620712"/>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36716063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C4164872-5200-4195-A7C9-9ED950698E5C}"/>
              </a:ext>
            </a:extLst>
          </p:cNvPr>
          <p:cNvSpPr>
            <a:spLocks noGrp="1"/>
          </p:cNvSpPr>
          <p:nvPr>
            <p:ph type="title"/>
          </p:nvPr>
        </p:nvSpPr>
        <p:spPr>
          <a:xfrm>
            <a:off x="560288" y="601031"/>
            <a:ext cx="8386762" cy="620712"/>
          </a:xfrm>
        </p:spPr>
        <p:txBody>
          <a:bodyPr/>
          <a:lstStyle/>
          <a:p>
            <a:r>
              <a:rPr lang="en-US" dirty="0"/>
              <a:t>Class of 2017 Indebtedness </a:t>
            </a:r>
          </a:p>
        </p:txBody>
      </p:sp>
    </p:spTree>
    <p:extLst>
      <p:ext uri="{BB962C8B-B14F-4D97-AF65-F5344CB8AC3E}">
        <p14:creationId xmlns:p14="http://schemas.microsoft.com/office/powerpoint/2010/main" val="131587461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3" name="Title 1"/>
          <p:cNvSpPr>
            <a:spLocks noGrp="1"/>
          </p:cNvSpPr>
          <p:nvPr>
            <p:ph type="title"/>
          </p:nvPr>
        </p:nvSpPr>
        <p:spPr>
          <a:xfrm>
            <a:off x="569913" y="293023"/>
            <a:ext cx="8386762" cy="620712"/>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96579196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sp>
        <p:nvSpPr>
          <p:cNvPr id="3" name="Title 1"/>
          <p:cNvSpPr>
            <a:spLocks noGrp="1"/>
          </p:cNvSpPr>
          <p:nvPr>
            <p:ph type="title"/>
          </p:nvPr>
        </p:nvSpPr>
        <p:spPr>
          <a:xfrm>
            <a:off x="569913" y="293023"/>
            <a:ext cx="8386762" cy="620712"/>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24742259"/>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6" Type="http://schemas.openxmlformats.org/officeDocument/2006/relationships/image" Target="../media/image3.jp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theme" Target="../theme/theme3.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4.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Footer Placeholder 1"/>
          <p:cNvSpPr txBox="1">
            <a:spLocks/>
          </p:cNvSpPr>
          <p:nvPr userDrawn="1"/>
        </p:nvSpPr>
        <p:spPr>
          <a:xfrm>
            <a:off x="234168" y="6393228"/>
            <a:ext cx="3086100" cy="464771"/>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600" dirty="0">
                <a:solidFill>
                  <a:schemeClr val="bg1"/>
                </a:solidFill>
                <a:latin typeface="Arial" charset="0"/>
                <a:ea typeface="Arial" charset="0"/>
                <a:cs typeface="Arial" charset="0"/>
              </a:rPr>
              <a:t>© 2020</a:t>
            </a:r>
            <a:r>
              <a:rPr lang="en-US" sz="600" baseline="0" dirty="0">
                <a:solidFill>
                  <a:schemeClr val="bg1"/>
                </a:solidFill>
                <a:latin typeface="Arial" charset="0"/>
                <a:ea typeface="Arial" charset="0"/>
                <a:cs typeface="Arial" charset="0"/>
              </a:rPr>
              <a:t> Association of American Medical Colleges</a:t>
            </a:r>
            <a:endParaRPr lang="en-US" sz="6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124578119"/>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421780"/>
            <a:ext cx="7886700" cy="1231434"/>
          </a:xfrm>
          <a:prstGeom prst="rect">
            <a:avLst/>
          </a:prstGeom>
        </p:spPr>
        <p:txBody>
          <a:bodyPr vert="horz" lIns="91440" tIns="45720" rIns="91440" bIns="45720" rtlCol="0" anchor="ctr">
            <a:normAutofit/>
          </a:bodyPr>
          <a:lstStyle/>
          <a:p>
            <a:r>
              <a:rPr lang="en-US" dirty="0"/>
              <a:t>Click to add Title (Arial Bold 32 </a:t>
            </a:r>
            <a:r>
              <a:rPr lang="en-US" dirty="0" err="1"/>
              <a:t>pt</a:t>
            </a:r>
            <a:r>
              <a:rPr lang="en-US" dirty="0"/>
              <a:t>)</a:t>
            </a:r>
          </a:p>
        </p:txBody>
      </p:sp>
      <p:sp>
        <p:nvSpPr>
          <p:cNvPr id="3" name="Text Placeholder 2"/>
          <p:cNvSpPr>
            <a:spLocks noGrp="1"/>
          </p:cNvSpPr>
          <p:nvPr>
            <p:ph type="body" idx="1"/>
          </p:nvPr>
        </p:nvSpPr>
        <p:spPr>
          <a:xfrm>
            <a:off x="628650" y="2653213"/>
            <a:ext cx="7886700" cy="3523749"/>
          </a:xfrm>
          <a:prstGeom prst="rect">
            <a:avLst/>
          </a:prstGeom>
        </p:spPr>
        <p:txBody>
          <a:bodyPr vert="horz" lIns="91440" tIns="45720" rIns="91440" bIns="45720" rtlCol="0">
            <a:normAutofit/>
          </a:bodyPr>
          <a:lstStyle/>
          <a:p>
            <a:pPr lvl="0"/>
            <a:r>
              <a:rPr lang="en-US" dirty="0"/>
              <a:t>Click to edit Master text styles (Arial 24 </a:t>
            </a:r>
            <a:r>
              <a:rPr lang="en-US" dirty="0" err="1"/>
              <a:t>pt</a:t>
            </a:r>
            <a:r>
              <a:rPr lang="en-US" dirty="0"/>
              <a:t>)</a:t>
            </a:r>
          </a:p>
          <a:p>
            <a:pPr lvl="1"/>
            <a:r>
              <a:rPr lang="en-US" dirty="0"/>
              <a:t>Second level (Arial 24 </a:t>
            </a:r>
            <a:r>
              <a:rPr lang="en-US" dirty="0" err="1"/>
              <a:t>pt</a:t>
            </a:r>
            <a:r>
              <a:rPr lang="en-US" dirty="0"/>
              <a:t>)</a:t>
            </a:r>
          </a:p>
          <a:p>
            <a:pPr lvl="2"/>
            <a:r>
              <a:rPr lang="en-US" dirty="0"/>
              <a:t>Third level (Arial 20 </a:t>
            </a:r>
            <a:r>
              <a:rPr lang="en-US" dirty="0" err="1"/>
              <a:t>pt</a:t>
            </a:r>
            <a:r>
              <a:rPr lang="en-US" dirty="0"/>
              <a:t>)</a:t>
            </a:r>
          </a:p>
          <a:p>
            <a:pPr lvl="3"/>
            <a:r>
              <a:rPr lang="en-US" dirty="0"/>
              <a:t>Fourth level (Arial 18 </a:t>
            </a:r>
            <a:r>
              <a:rPr lang="en-US" dirty="0" err="1"/>
              <a:t>pt</a:t>
            </a:r>
            <a:r>
              <a:rPr lang="en-US" dirty="0"/>
              <a:t>)</a:t>
            </a:r>
          </a:p>
          <a:p>
            <a:pPr lvl="4"/>
            <a:r>
              <a:rPr lang="en-US" dirty="0"/>
              <a:t>Fifth level (Arial 16 </a:t>
            </a:r>
            <a:r>
              <a:rPr lang="en-US" dirty="0" err="1"/>
              <a:t>pt</a:t>
            </a:r>
            <a:r>
              <a:rPr lang="en-US" dirty="0"/>
              <a:t>)</a:t>
            </a:r>
          </a:p>
        </p:txBody>
      </p:sp>
      <p:sp>
        <p:nvSpPr>
          <p:cNvPr id="6" name="TextBox 5"/>
          <p:cNvSpPr txBox="1"/>
          <p:nvPr userDrawn="1"/>
        </p:nvSpPr>
        <p:spPr>
          <a:xfrm>
            <a:off x="1" y="6519835"/>
            <a:ext cx="628649" cy="246221"/>
          </a:xfrm>
          <a:prstGeom prst="rect">
            <a:avLst/>
          </a:prstGeom>
          <a:noFill/>
        </p:spPr>
        <p:txBody>
          <a:bodyPr wrap="square" rtlCol="0">
            <a:spAutoFit/>
          </a:bodyPr>
          <a:lstStyle/>
          <a:p>
            <a:pPr algn="ctr"/>
            <a:fld id="{03990D61-B864-1740-88F0-4A678AF1F442}" type="slidenum">
              <a:rPr lang="en-US" sz="1000" smtClean="0">
                <a:solidFill>
                  <a:schemeClr val="bg1"/>
                </a:solidFill>
              </a:rPr>
              <a:pPr algn="ctr"/>
              <a:t>‹#›</a:t>
            </a:fld>
            <a:endParaRPr lang="en-US" sz="1000" dirty="0">
              <a:solidFill>
                <a:schemeClr val="bg1"/>
              </a:solidFill>
            </a:endParaRPr>
          </a:p>
        </p:txBody>
      </p:sp>
      <p:sp>
        <p:nvSpPr>
          <p:cNvPr id="7" name="Footer Placeholder 1"/>
          <p:cNvSpPr txBox="1">
            <a:spLocks/>
          </p:cNvSpPr>
          <p:nvPr userDrawn="1"/>
        </p:nvSpPr>
        <p:spPr>
          <a:xfrm>
            <a:off x="628650" y="6411951"/>
            <a:ext cx="5287072" cy="446049"/>
          </a:xfrm>
          <a:prstGeom prst="rect">
            <a:avLst/>
          </a:prstGeom>
        </p:spPr>
        <p:txBody>
          <a:bodyPr vert="horz" lIns="0" tIns="0" rIns="0" bIns="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l" defTabSz="457200" rtl="0" eaLnBrk="1" fontAlgn="auto" latinLnBrk="0" hangingPunct="1">
              <a:lnSpc>
                <a:spcPct val="150000"/>
              </a:lnSpc>
              <a:spcBef>
                <a:spcPts val="0"/>
              </a:spcBef>
              <a:spcAft>
                <a:spcPts val="0"/>
              </a:spcAft>
              <a:buClrTx/>
              <a:buSzTx/>
              <a:buFontTx/>
              <a:buNone/>
              <a:tabLst/>
              <a:defRPr/>
            </a:pPr>
            <a:r>
              <a:rPr lang="en-US" sz="800" b="1" kern="1200" dirty="0">
                <a:solidFill>
                  <a:schemeClr val="bg1"/>
                </a:solidFill>
                <a:effectLst/>
                <a:latin typeface="Arial" charset="0"/>
                <a:ea typeface="Arial" charset="0"/>
                <a:cs typeface="Arial" charset="0"/>
              </a:rPr>
              <a:t>aamc.org/FIRST</a:t>
            </a:r>
            <a:endParaRPr lang="en-US" sz="800" b="1" dirty="0">
              <a:solidFill>
                <a:schemeClr val="bg1"/>
              </a:solidFill>
              <a:latin typeface="Arial" charset="0"/>
              <a:ea typeface="Arial" charset="0"/>
              <a:cs typeface="Arial" charset="0"/>
            </a:endParaRPr>
          </a:p>
          <a:p>
            <a:pPr algn="l">
              <a:lnSpc>
                <a:spcPct val="150000"/>
              </a:lnSpc>
            </a:pPr>
            <a:r>
              <a:rPr lang="en-US" sz="600" dirty="0">
                <a:solidFill>
                  <a:schemeClr val="bg1"/>
                </a:solidFill>
                <a:latin typeface="Arial" charset="0"/>
                <a:ea typeface="Arial" charset="0"/>
                <a:cs typeface="Arial" charset="0"/>
              </a:rPr>
              <a:t>© 2020</a:t>
            </a:r>
            <a:r>
              <a:rPr lang="en-US" sz="600" baseline="0" dirty="0">
                <a:solidFill>
                  <a:schemeClr val="bg1"/>
                </a:solidFill>
                <a:latin typeface="Arial" charset="0"/>
                <a:ea typeface="Arial" charset="0"/>
                <a:cs typeface="Arial" charset="0"/>
              </a:rPr>
              <a:t> Association of American Medical Colleges</a:t>
            </a:r>
            <a:endParaRPr lang="en-US" sz="6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573847364"/>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914400" rtl="0" eaLnBrk="1" latinLnBrk="0" hangingPunct="1">
        <a:lnSpc>
          <a:spcPct val="90000"/>
        </a:lnSpc>
        <a:spcBef>
          <a:spcPct val="0"/>
        </a:spcBef>
        <a:buNone/>
        <a:defRPr sz="3200" b="1" i="0" kern="1200" baseline="0">
          <a:solidFill>
            <a:srgbClr val="5F259F"/>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538375"/>
            <a:ext cx="7886700" cy="1325563"/>
          </a:xfrm>
          <a:prstGeom prst="rect">
            <a:avLst/>
          </a:prstGeom>
        </p:spPr>
        <p:txBody>
          <a:bodyPr vert="horz" lIns="91440" tIns="45720" rIns="91440" bIns="45720" rtlCol="0" anchor="ctr">
            <a:normAutofit/>
          </a:bodyPr>
          <a:lstStyle/>
          <a:p>
            <a:r>
              <a:rPr lang="en-US" dirty="0"/>
              <a:t>Click to add Title (Arial Bold 32pt)</a:t>
            </a:r>
          </a:p>
        </p:txBody>
      </p:sp>
      <p:sp>
        <p:nvSpPr>
          <p:cNvPr id="3" name="Text Placeholder 2"/>
          <p:cNvSpPr>
            <a:spLocks noGrp="1"/>
          </p:cNvSpPr>
          <p:nvPr>
            <p:ph type="body" idx="1"/>
          </p:nvPr>
        </p:nvSpPr>
        <p:spPr>
          <a:xfrm>
            <a:off x="628650" y="1998875"/>
            <a:ext cx="7886700" cy="4265938"/>
          </a:xfrm>
          <a:prstGeom prst="rect">
            <a:avLst/>
          </a:prstGeom>
        </p:spPr>
        <p:txBody>
          <a:bodyPr vert="horz" lIns="91440" tIns="45720" rIns="91440" bIns="45720" rtlCol="0">
            <a:normAutofit/>
          </a:bodyPr>
          <a:lstStyle/>
          <a:p>
            <a:pPr lvl="0"/>
            <a:r>
              <a:rPr lang="en-US" dirty="0"/>
              <a:t>Click to add text (Arial 24 </a:t>
            </a:r>
            <a:r>
              <a:rPr lang="en-US" dirty="0" err="1"/>
              <a:t>pt</a:t>
            </a:r>
            <a:r>
              <a:rPr lang="en-US" dirty="0"/>
              <a:t>)</a:t>
            </a:r>
          </a:p>
        </p:txBody>
      </p:sp>
      <p:sp>
        <p:nvSpPr>
          <p:cNvPr id="7" name="TextBox 6"/>
          <p:cNvSpPr txBox="1"/>
          <p:nvPr userDrawn="1"/>
        </p:nvSpPr>
        <p:spPr>
          <a:xfrm>
            <a:off x="1" y="6519835"/>
            <a:ext cx="628649" cy="246221"/>
          </a:xfrm>
          <a:prstGeom prst="rect">
            <a:avLst/>
          </a:prstGeom>
          <a:noFill/>
        </p:spPr>
        <p:txBody>
          <a:bodyPr wrap="square" rtlCol="0">
            <a:spAutoFit/>
          </a:bodyPr>
          <a:lstStyle/>
          <a:p>
            <a:pPr algn="ctr"/>
            <a:fld id="{03990D61-B864-1740-88F0-4A678AF1F442}" type="slidenum">
              <a:rPr lang="en-US" sz="1000" smtClean="0">
                <a:solidFill>
                  <a:schemeClr val="bg1"/>
                </a:solidFill>
              </a:rPr>
              <a:pPr algn="ctr"/>
              <a:t>‹#›</a:t>
            </a:fld>
            <a:endParaRPr lang="en-US" sz="1000" dirty="0">
              <a:solidFill>
                <a:schemeClr val="bg1"/>
              </a:solidFill>
            </a:endParaRPr>
          </a:p>
        </p:txBody>
      </p:sp>
      <p:sp>
        <p:nvSpPr>
          <p:cNvPr id="8" name="Footer Placeholder 1"/>
          <p:cNvSpPr txBox="1">
            <a:spLocks/>
          </p:cNvSpPr>
          <p:nvPr userDrawn="1"/>
        </p:nvSpPr>
        <p:spPr>
          <a:xfrm>
            <a:off x="628650" y="6411951"/>
            <a:ext cx="5287072" cy="446049"/>
          </a:xfrm>
          <a:prstGeom prst="rect">
            <a:avLst/>
          </a:prstGeom>
        </p:spPr>
        <p:txBody>
          <a:bodyPr vert="horz" lIns="0" tIns="0" rIns="0" bIns="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l" defTabSz="457200" rtl="0" eaLnBrk="1" fontAlgn="auto" latinLnBrk="0" hangingPunct="1">
              <a:lnSpc>
                <a:spcPct val="150000"/>
              </a:lnSpc>
              <a:spcBef>
                <a:spcPts val="0"/>
              </a:spcBef>
              <a:spcAft>
                <a:spcPts val="0"/>
              </a:spcAft>
              <a:buClrTx/>
              <a:buSzTx/>
              <a:buFontTx/>
              <a:buNone/>
              <a:tabLst/>
              <a:defRPr/>
            </a:pPr>
            <a:r>
              <a:rPr lang="en-US" sz="800" b="1" kern="1200" dirty="0">
                <a:solidFill>
                  <a:schemeClr val="bg1"/>
                </a:solidFill>
                <a:effectLst/>
                <a:latin typeface="Arial" charset="0"/>
                <a:ea typeface="Arial" charset="0"/>
                <a:cs typeface="Arial" charset="0"/>
              </a:rPr>
              <a:t>aamc.org/FIRST</a:t>
            </a:r>
            <a:endParaRPr lang="en-US" sz="800" b="1" dirty="0">
              <a:solidFill>
                <a:schemeClr val="bg1"/>
              </a:solidFill>
              <a:latin typeface="Arial" charset="0"/>
              <a:ea typeface="Arial" charset="0"/>
              <a:cs typeface="Arial" charset="0"/>
            </a:endParaRPr>
          </a:p>
          <a:p>
            <a:pPr algn="l">
              <a:lnSpc>
                <a:spcPct val="150000"/>
              </a:lnSpc>
            </a:pPr>
            <a:r>
              <a:rPr lang="en-US" sz="600" dirty="0">
                <a:solidFill>
                  <a:schemeClr val="bg1"/>
                </a:solidFill>
                <a:latin typeface="Arial" charset="0"/>
                <a:ea typeface="Arial" charset="0"/>
                <a:cs typeface="Arial" charset="0"/>
              </a:rPr>
              <a:t>© 2020</a:t>
            </a:r>
            <a:r>
              <a:rPr lang="en-US" sz="600" baseline="0" dirty="0">
                <a:solidFill>
                  <a:schemeClr val="bg1"/>
                </a:solidFill>
                <a:latin typeface="Arial" charset="0"/>
                <a:ea typeface="Arial" charset="0"/>
                <a:cs typeface="Arial" charset="0"/>
              </a:rPr>
              <a:t> Association of American Medical Colleges</a:t>
            </a:r>
            <a:endParaRPr lang="en-US" sz="6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096566649"/>
      </p:ext>
    </p:extLst>
  </p:cSld>
  <p:clrMap bg1="lt1" tx1="dk1" bg2="lt2" tx2="dk2" accent1="accent1" accent2="accent2" accent3="accent3" accent4="accent4" accent5="accent5" accent6="accent6" hlink="hlink" folHlink="folHlink"/>
  <p:sldLayoutIdLst>
    <p:sldLayoutId id="2147483680" r:id="rId1"/>
    <p:sldLayoutId id="2147483684" r:id="rId2"/>
    <p:sldLayoutId id="2147483686" r:id="rId3"/>
    <p:sldLayoutId id="2147483688" r:id="rId4"/>
    <p:sldLayoutId id="2147483689"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700" r:id="rId14"/>
  </p:sldLayoutIdLst>
  <p:txStyles>
    <p:titleStyle>
      <a:lvl1pPr algn="l" defTabSz="914400" rtl="0" eaLnBrk="1" latinLnBrk="0" hangingPunct="1">
        <a:lnSpc>
          <a:spcPct val="90000"/>
        </a:lnSpc>
        <a:spcBef>
          <a:spcPct val="0"/>
        </a:spcBef>
        <a:buNone/>
        <a:defRPr sz="3200" b="1" i="0" kern="1200">
          <a:solidFill>
            <a:srgbClr val="5F259F"/>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4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12907"/>
            <a:ext cx="5822254" cy="1325563"/>
          </a:xfrm>
          <a:prstGeom prst="rect">
            <a:avLst/>
          </a:prstGeom>
        </p:spPr>
        <p:txBody>
          <a:bodyPr vert="horz" lIns="91440" tIns="45720" rIns="91440" bIns="45720" rtlCol="0" anchor="ctr">
            <a:normAutofit/>
          </a:bodyPr>
          <a:lstStyle/>
          <a:p>
            <a:r>
              <a:rPr lang="en-US" dirty="0"/>
              <a:t>Click to add Title </a:t>
            </a:r>
            <a:br>
              <a:rPr lang="en-US" dirty="0"/>
            </a:br>
            <a:r>
              <a:rPr lang="en-US" dirty="0"/>
              <a:t>(Arial Bold 32pt)</a:t>
            </a:r>
          </a:p>
        </p:txBody>
      </p:sp>
      <p:sp>
        <p:nvSpPr>
          <p:cNvPr id="3" name="Text Placeholder 2"/>
          <p:cNvSpPr>
            <a:spLocks noGrp="1"/>
          </p:cNvSpPr>
          <p:nvPr>
            <p:ph type="body" idx="1"/>
          </p:nvPr>
        </p:nvSpPr>
        <p:spPr>
          <a:xfrm>
            <a:off x="628650" y="1773407"/>
            <a:ext cx="7886700" cy="4113826"/>
          </a:xfrm>
          <a:prstGeom prst="rect">
            <a:avLst/>
          </a:prstGeom>
        </p:spPr>
        <p:txBody>
          <a:bodyPr vert="horz" lIns="91440" tIns="45720" rIns="91440" bIns="45720" rtlCol="0">
            <a:normAutofit/>
          </a:bodyPr>
          <a:lstStyle/>
          <a:p>
            <a:pPr lvl="0"/>
            <a:r>
              <a:rPr lang="en-US" dirty="0"/>
              <a:t>Click to add text (Arial 24 </a:t>
            </a:r>
            <a:r>
              <a:rPr lang="en-US" dirty="0" err="1"/>
              <a:t>pt</a:t>
            </a:r>
            <a:r>
              <a:rPr lang="en-US" dirty="0"/>
              <a:t>)</a:t>
            </a:r>
          </a:p>
        </p:txBody>
      </p:sp>
      <p:sp>
        <p:nvSpPr>
          <p:cNvPr id="7" name="TextBox 6"/>
          <p:cNvSpPr txBox="1"/>
          <p:nvPr userDrawn="1"/>
        </p:nvSpPr>
        <p:spPr>
          <a:xfrm>
            <a:off x="1" y="6519835"/>
            <a:ext cx="628649" cy="246221"/>
          </a:xfrm>
          <a:prstGeom prst="rect">
            <a:avLst/>
          </a:prstGeom>
          <a:noFill/>
        </p:spPr>
        <p:txBody>
          <a:bodyPr wrap="square" rtlCol="0">
            <a:spAutoFit/>
          </a:bodyPr>
          <a:lstStyle/>
          <a:p>
            <a:pPr algn="ctr"/>
            <a:fld id="{03990D61-B864-1740-88F0-4A678AF1F442}" type="slidenum">
              <a:rPr lang="en-US" sz="1000" smtClean="0">
                <a:solidFill>
                  <a:schemeClr val="bg1"/>
                </a:solidFill>
              </a:rPr>
              <a:pPr algn="ctr"/>
              <a:t>‹#›</a:t>
            </a:fld>
            <a:endParaRPr lang="en-US" sz="1000" dirty="0">
              <a:solidFill>
                <a:schemeClr val="bg1"/>
              </a:solidFill>
            </a:endParaRPr>
          </a:p>
        </p:txBody>
      </p:sp>
      <p:sp>
        <p:nvSpPr>
          <p:cNvPr id="8" name="Footer Placeholder 1"/>
          <p:cNvSpPr txBox="1">
            <a:spLocks/>
          </p:cNvSpPr>
          <p:nvPr userDrawn="1"/>
        </p:nvSpPr>
        <p:spPr>
          <a:xfrm>
            <a:off x="628650" y="6411951"/>
            <a:ext cx="5287072" cy="446049"/>
          </a:xfrm>
          <a:prstGeom prst="rect">
            <a:avLst/>
          </a:prstGeom>
        </p:spPr>
        <p:txBody>
          <a:bodyPr vert="horz" lIns="0" tIns="0" rIns="0" bIns="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l" defTabSz="457200" rtl="0" eaLnBrk="1" fontAlgn="auto" latinLnBrk="0" hangingPunct="1">
              <a:lnSpc>
                <a:spcPct val="150000"/>
              </a:lnSpc>
              <a:spcBef>
                <a:spcPts val="0"/>
              </a:spcBef>
              <a:spcAft>
                <a:spcPts val="0"/>
              </a:spcAft>
              <a:buClrTx/>
              <a:buSzTx/>
              <a:buFontTx/>
              <a:buNone/>
              <a:tabLst/>
              <a:defRPr/>
            </a:pPr>
            <a:r>
              <a:rPr lang="en-US" sz="800" b="1" kern="1200" dirty="0">
                <a:solidFill>
                  <a:schemeClr val="bg1"/>
                </a:solidFill>
                <a:effectLst/>
                <a:latin typeface="Arial" charset="0"/>
                <a:ea typeface="Arial" charset="0"/>
                <a:cs typeface="Arial" charset="0"/>
              </a:rPr>
              <a:t>aamc.org/FIRST</a:t>
            </a:r>
            <a:endParaRPr lang="en-US" sz="800" b="1" dirty="0">
              <a:solidFill>
                <a:schemeClr val="bg1"/>
              </a:solidFill>
              <a:latin typeface="Arial" charset="0"/>
              <a:ea typeface="Arial" charset="0"/>
              <a:cs typeface="Arial" charset="0"/>
            </a:endParaRPr>
          </a:p>
          <a:p>
            <a:pPr algn="l">
              <a:lnSpc>
                <a:spcPct val="150000"/>
              </a:lnSpc>
            </a:pPr>
            <a:r>
              <a:rPr lang="en-US" sz="600" dirty="0">
                <a:solidFill>
                  <a:schemeClr val="bg1"/>
                </a:solidFill>
                <a:latin typeface="Arial" charset="0"/>
                <a:ea typeface="Arial" charset="0"/>
                <a:cs typeface="Arial" charset="0"/>
              </a:rPr>
              <a:t>© 2020</a:t>
            </a:r>
            <a:r>
              <a:rPr lang="en-US" sz="600" baseline="0" dirty="0">
                <a:solidFill>
                  <a:schemeClr val="bg1"/>
                </a:solidFill>
                <a:latin typeface="Arial" charset="0"/>
                <a:ea typeface="Arial" charset="0"/>
                <a:cs typeface="Arial" charset="0"/>
              </a:rPr>
              <a:t> Association of American Medical Colleges</a:t>
            </a:r>
            <a:endParaRPr lang="en-US" sz="6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598716201"/>
      </p:ext>
    </p:extLst>
  </p:cSld>
  <p:clrMap bg1="lt1" tx1="dk1" bg2="lt2" tx2="dk2" accent1="accent1" accent2="accent2" accent3="accent3" accent4="accent4" accent5="accent5" accent6="accent6" hlink="hlink" folHlink="folHlink"/>
  <p:sldLayoutIdLst>
    <p:sldLayoutId id="2147483682" r:id="rId1"/>
  </p:sldLayoutIdLst>
  <p:txStyles>
    <p:titleStyle>
      <a:lvl1pPr algn="l" defTabSz="914400" rtl="0" eaLnBrk="1" latinLnBrk="0" hangingPunct="1">
        <a:lnSpc>
          <a:spcPct val="90000"/>
        </a:lnSpc>
        <a:spcBef>
          <a:spcPct val="0"/>
        </a:spcBef>
        <a:buNone/>
        <a:defRPr sz="3200" b="1" i="0" kern="1200">
          <a:solidFill>
            <a:srgbClr val="5F259F"/>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4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22.jp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22.jp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27.gif"/></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3" Type="http://schemas.openxmlformats.org/officeDocument/2006/relationships/image" Target="../media/image26.png"/><Relationship Id="rId21" Type="http://schemas.openxmlformats.org/officeDocument/2006/relationships/diagramQuickStyle" Target="../diagrams/quickStyle4.xml"/><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 Type="http://schemas.openxmlformats.org/officeDocument/2006/relationships/notesSlide" Target="../notesSlides/notesSlide33.xml"/><Relationship Id="rId16" Type="http://schemas.openxmlformats.org/officeDocument/2006/relationships/diagramQuickStyle" Target="../diagrams/quickStyle3.xml"/><Relationship Id="rId20" Type="http://schemas.openxmlformats.org/officeDocument/2006/relationships/diagramLayout" Target="../diagrams/layout4.xml"/><Relationship Id="rId1" Type="http://schemas.openxmlformats.org/officeDocument/2006/relationships/slideLayout" Target="../slideLayouts/slideLayout13.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24" Type="http://schemas.openxmlformats.org/officeDocument/2006/relationships/image" Target="../media/image29.png"/><Relationship Id="rId5" Type="http://schemas.openxmlformats.org/officeDocument/2006/relationships/diagramLayout" Target="../diagrams/layout1.xml"/><Relationship Id="rId15" Type="http://schemas.openxmlformats.org/officeDocument/2006/relationships/diagramLayout" Target="../diagrams/layout3.xml"/><Relationship Id="rId23" Type="http://schemas.microsoft.com/office/2007/relationships/diagramDrawing" Target="../diagrams/drawing4.xml"/><Relationship Id="rId10" Type="http://schemas.openxmlformats.org/officeDocument/2006/relationships/diagramLayout" Target="../diagrams/layout2.xml"/><Relationship Id="rId19" Type="http://schemas.openxmlformats.org/officeDocument/2006/relationships/diagramData" Target="../diagrams/data4.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 Id="rId22" Type="http://schemas.openxmlformats.org/officeDocument/2006/relationships/diagramColors" Target="../diagrams/colors4.xml"/></Relationships>
</file>

<file path=ppt/slides/_rels/slide34.xml.rels><?xml version="1.0" encoding="UTF-8" standalone="yes"?>
<Relationships xmlns="http://schemas.openxmlformats.org/package/2006/relationships"><Relationship Id="rId8" Type="http://schemas.microsoft.com/office/2007/relationships/diagramDrawing" Target="../diagrams/drawing5.xml"/><Relationship Id="rId13" Type="http://schemas.microsoft.com/office/2007/relationships/diagramDrawing" Target="../diagrams/drawing6.xml"/><Relationship Id="rId18" Type="http://schemas.microsoft.com/office/2007/relationships/diagramDrawing" Target="../diagrams/drawing7.xml"/><Relationship Id="rId3" Type="http://schemas.openxmlformats.org/officeDocument/2006/relationships/image" Target="../media/image26.png"/><Relationship Id="rId21" Type="http://schemas.openxmlformats.org/officeDocument/2006/relationships/diagramQuickStyle" Target="../diagrams/quickStyle8.xml"/><Relationship Id="rId7" Type="http://schemas.openxmlformats.org/officeDocument/2006/relationships/diagramColors" Target="../diagrams/colors5.xml"/><Relationship Id="rId12" Type="http://schemas.openxmlformats.org/officeDocument/2006/relationships/diagramColors" Target="../diagrams/colors6.xml"/><Relationship Id="rId17" Type="http://schemas.openxmlformats.org/officeDocument/2006/relationships/diagramColors" Target="../diagrams/colors7.xml"/><Relationship Id="rId2" Type="http://schemas.openxmlformats.org/officeDocument/2006/relationships/notesSlide" Target="../notesSlides/notesSlide34.xml"/><Relationship Id="rId16" Type="http://schemas.openxmlformats.org/officeDocument/2006/relationships/diagramQuickStyle" Target="../diagrams/quickStyle7.xml"/><Relationship Id="rId20" Type="http://schemas.openxmlformats.org/officeDocument/2006/relationships/diagramLayout" Target="../diagrams/layout8.xml"/><Relationship Id="rId1" Type="http://schemas.openxmlformats.org/officeDocument/2006/relationships/slideLayout" Target="../slideLayouts/slideLayout13.xml"/><Relationship Id="rId6" Type="http://schemas.openxmlformats.org/officeDocument/2006/relationships/diagramQuickStyle" Target="../diagrams/quickStyle5.xml"/><Relationship Id="rId11" Type="http://schemas.openxmlformats.org/officeDocument/2006/relationships/diagramQuickStyle" Target="../diagrams/quickStyle6.xml"/><Relationship Id="rId24" Type="http://schemas.openxmlformats.org/officeDocument/2006/relationships/image" Target="../media/image30.png"/><Relationship Id="rId5" Type="http://schemas.openxmlformats.org/officeDocument/2006/relationships/diagramLayout" Target="../diagrams/layout5.xml"/><Relationship Id="rId15" Type="http://schemas.openxmlformats.org/officeDocument/2006/relationships/diagramLayout" Target="../diagrams/layout7.xml"/><Relationship Id="rId23" Type="http://schemas.microsoft.com/office/2007/relationships/diagramDrawing" Target="../diagrams/drawing8.xml"/><Relationship Id="rId10" Type="http://schemas.openxmlformats.org/officeDocument/2006/relationships/diagramLayout" Target="../diagrams/layout6.xml"/><Relationship Id="rId19" Type="http://schemas.openxmlformats.org/officeDocument/2006/relationships/diagramData" Target="../diagrams/data8.xml"/><Relationship Id="rId4" Type="http://schemas.openxmlformats.org/officeDocument/2006/relationships/diagramData" Target="../diagrams/data5.xml"/><Relationship Id="rId9" Type="http://schemas.openxmlformats.org/officeDocument/2006/relationships/diagramData" Target="../diagrams/data6.xml"/><Relationship Id="rId14" Type="http://schemas.openxmlformats.org/officeDocument/2006/relationships/diagramData" Target="../diagrams/data7.xml"/><Relationship Id="rId22" Type="http://schemas.openxmlformats.org/officeDocument/2006/relationships/diagramColors" Target="../diagrams/colors8.xml"/></Relationships>
</file>

<file path=ppt/slides/_rels/slide35.xml.rels><?xml version="1.0" encoding="UTF-8" standalone="yes"?>
<Relationships xmlns="http://schemas.openxmlformats.org/package/2006/relationships"><Relationship Id="rId8" Type="http://schemas.microsoft.com/office/2007/relationships/diagramDrawing" Target="../diagrams/drawing9.xml"/><Relationship Id="rId13" Type="http://schemas.microsoft.com/office/2007/relationships/diagramDrawing" Target="../diagrams/drawing10.xml"/><Relationship Id="rId18" Type="http://schemas.microsoft.com/office/2007/relationships/diagramDrawing" Target="../diagrams/drawing11.xml"/><Relationship Id="rId3" Type="http://schemas.openxmlformats.org/officeDocument/2006/relationships/image" Target="../media/image26.png"/><Relationship Id="rId21" Type="http://schemas.openxmlformats.org/officeDocument/2006/relationships/diagramQuickStyle" Target="../diagrams/quickStyle12.xml"/><Relationship Id="rId7" Type="http://schemas.openxmlformats.org/officeDocument/2006/relationships/diagramColors" Target="../diagrams/colors9.xml"/><Relationship Id="rId12" Type="http://schemas.openxmlformats.org/officeDocument/2006/relationships/diagramColors" Target="../diagrams/colors10.xml"/><Relationship Id="rId17" Type="http://schemas.openxmlformats.org/officeDocument/2006/relationships/diagramColors" Target="../diagrams/colors11.xml"/><Relationship Id="rId2" Type="http://schemas.openxmlformats.org/officeDocument/2006/relationships/notesSlide" Target="../notesSlides/notesSlide35.xml"/><Relationship Id="rId16" Type="http://schemas.openxmlformats.org/officeDocument/2006/relationships/diagramQuickStyle" Target="../diagrams/quickStyle11.xml"/><Relationship Id="rId20" Type="http://schemas.openxmlformats.org/officeDocument/2006/relationships/diagramLayout" Target="../diagrams/layout12.xml"/><Relationship Id="rId1" Type="http://schemas.openxmlformats.org/officeDocument/2006/relationships/slideLayout" Target="../slideLayouts/slideLayout13.xml"/><Relationship Id="rId6" Type="http://schemas.openxmlformats.org/officeDocument/2006/relationships/diagramQuickStyle" Target="../diagrams/quickStyle9.xml"/><Relationship Id="rId11" Type="http://schemas.openxmlformats.org/officeDocument/2006/relationships/diagramQuickStyle" Target="../diagrams/quickStyle10.xml"/><Relationship Id="rId24" Type="http://schemas.openxmlformats.org/officeDocument/2006/relationships/image" Target="../media/image31.png"/><Relationship Id="rId5" Type="http://schemas.openxmlformats.org/officeDocument/2006/relationships/diagramLayout" Target="../diagrams/layout9.xml"/><Relationship Id="rId15" Type="http://schemas.openxmlformats.org/officeDocument/2006/relationships/diagramLayout" Target="../diagrams/layout11.xml"/><Relationship Id="rId23" Type="http://schemas.microsoft.com/office/2007/relationships/diagramDrawing" Target="../diagrams/drawing12.xml"/><Relationship Id="rId10" Type="http://schemas.openxmlformats.org/officeDocument/2006/relationships/diagramLayout" Target="../diagrams/layout10.xml"/><Relationship Id="rId19" Type="http://schemas.openxmlformats.org/officeDocument/2006/relationships/diagramData" Target="../diagrams/data12.xml"/><Relationship Id="rId4" Type="http://schemas.openxmlformats.org/officeDocument/2006/relationships/diagramData" Target="../diagrams/data9.xml"/><Relationship Id="rId9" Type="http://schemas.openxmlformats.org/officeDocument/2006/relationships/diagramData" Target="../diagrams/data10.xml"/><Relationship Id="rId14" Type="http://schemas.openxmlformats.org/officeDocument/2006/relationships/diagramData" Target="../diagrams/data11.xml"/><Relationship Id="rId22" Type="http://schemas.openxmlformats.org/officeDocument/2006/relationships/diagramColors" Target="../diagrams/colors12.xml"/></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13.xml"/><Relationship Id="rId13" Type="http://schemas.openxmlformats.org/officeDocument/2006/relationships/diagramColors" Target="../diagrams/colors14.xml"/><Relationship Id="rId18" Type="http://schemas.openxmlformats.org/officeDocument/2006/relationships/diagramColors" Target="../diagrams/colors15.xml"/><Relationship Id="rId3" Type="http://schemas.openxmlformats.org/officeDocument/2006/relationships/image" Target="../media/image26.png"/><Relationship Id="rId21" Type="http://schemas.openxmlformats.org/officeDocument/2006/relationships/diagramLayout" Target="../diagrams/layout16.xml"/><Relationship Id="rId7" Type="http://schemas.openxmlformats.org/officeDocument/2006/relationships/diagramQuickStyle" Target="../diagrams/quickStyle13.xml"/><Relationship Id="rId12" Type="http://schemas.openxmlformats.org/officeDocument/2006/relationships/diagramQuickStyle" Target="../diagrams/quickStyle14.xml"/><Relationship Id="rId17" Type="http://schemas.openxmlformats.org/officeDocument/2006/relationships/diagramQuickStyle" Target="../diagrams/quickStyle15.xml"/><Relationship Id="rId2" Type="http://schemas.openxmlformats.org/officeDocument/2006/relationships/notesSlide" Target="../notesSlides/notesSlide36.xml"/><Relationship Id="rId16" Type="http://schemas.openxmlformats.org/officeDocument/2006/relationships/diagramLayout" Target="../diagrams/layout15.xml"/><Relationship Id="rId20" Type="http://schemas.openxmlformats.org/officeDocument/2006/relationships/diagramData" Target="../diagrams/data16.xml"/><Relationship Id="rId1" Type="http://schemas.openxmlformats.org/officeDocument/2006/relationships/slideLayout" Target="../slideLayouts/slideLayout13.xml"/><Relationship Id="rId6" Type="http://schemas.openxmlformats.org/officeDocument/2006/relationships/diagramLayout" Target="../diagrams/layout13.xml"/><Relationship Id="rId11" Type="http://schemas.openxmlformats.org/officeDocument/2006/relationships/diagramLayout" Target="../diagrams/layout14.xml"/><Relationship Id="rId24" Type="http://schemas.microsoft.com/office/2007/relationships/diagramDrawing" Target="../diagrams/drawing16.xml"/><Relationship Id="rId5" Type="http://schemas.openxmlformats.org/officeDocument/2006/relationships/diagramData" Target="../diagrams/data13.xml"/><Relationship Id="rId15" Type="http://schemas.openxmlformats.org/officeDocument/2006/relationships/diagramData" Target="../diagrams/data15.xml"/><Relationship Id="rId23" Type="http://schemas.openxmlformats.org/officeDocument/2006/relationships/diagramColors" Target="../diagrams/colors16.xml"/><Relationship Id="rId10" Type="http://schemas.openxmlformats.org/officeDocument/2006/relationships/diagramData" Target="../diagrams/data14.xml"/><Relationship Id="rId19" Type="http://schemas.microsoft.com/office/2007/relationships/diagramDrawing" Target="../diagrams/drawing15.xml"/><Relationship Id="rId4" Type="http://schemas.openxmlformats.org/officeDocument/2006/relationships/image" Target="../media/image32.gif"/><Relationship Id="rId9" Type="http://schemas.microsoft.com/office/2007/relationships/diagramDrawing" Target="../diagrams/drawing13.xml"/><Relationship Id="rId14" Type="http://schemas.microsoft.com/office/2007/relationships/diagramDrawing" Target="../diagrams/drawing14.xml"/><Relationship Id="rId22" Type="http://schemas.openxmlformats.org/officeDocument/2006/relationships/diagramQuickStyle" Target="../diagrams/quickStyle16.xml"/></Relationships>
</file>

<file path=ppt/slides/_rels/slide37.xml.rels><?xml version="1.0" encoding="UTF-8" standalone="yes"?>
<Relationships xmlns="http://schemas.openxmlformats.org/package/2006/relationships"><Relationship Id="rId8" Type="http://schemas.openxmlformats.org/officeDocument/2006/relationships/diagramQuickStyle" Target="../diagrams/quickStyle17.xml"/><Relationship Id="rId13" Type="http://schemas.openxmlformats.org/officeDocument/2006/relationships/diagramQuickStyle" Target="../diagrams/quickStyle18.xml"/><Relationship Id="rId3" Type="http://schemas.openxmlformats.org/officeDocument/2006/relationships/image" Target="../media/image26.png"/><Relationship Id="rId7" Type="http://schemas.openxmlformats.org/officeDocument/2006/relationships/diagramLayout" Target="../diagrams/layout17.xml"/><Relationship Id="rId12" Type="http://schemas.openxmlformats.org/officeDocument/2006/relationships/diagramLayout" Target="../diagrams/layout18.xml"/><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diagramData" Target="../diagrams/data17.xml"/><Relationship Id="rId11" Type="http://schemas.openxmlformats.org/officeDocument/2006/relationships/diagramData" Target="../diagrams/data18.xml"/><Relationship Id="rId5" Type="http://schemas.openxmlformats.org/officeDocument/2006/relationships/image" Target="../media/image32.gif"/><Relationship Id="rId15" Type="http://schemas.microsoft.com/office/2007/relationships/diagramDrawing" Target="../diagrams/drawing18.xml"/><Relationship Id="rId10" Type="http://schemas.microsoft.com/office/2007/relationships/diagramDrawing" Target="../diagrams/drawing17.xml"/><Relationship Id="rId4" Type="http://schemas.openxmlformats.org/officeDocument/2006/relationships/image" Target="../media/image33.png"/><Relationship Id="rId9" Type="http://schemas.openxmlformats.org/officeDocument/2006/relationships/diagramColors" Target="../diagrams/colors17.xml"/><Relationship Id="rId14" Type="http://schemas.openxmlformats.org/officeDocument/2006/relationships/diagramColors" Target="../diagrams/colors18.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microsoft.com/office/2007/relationships/diagramDrawing" Target="../diagrams/drawing19.xml"/><Relationship Id="rId13" Type="http://schemas.openxmlformats.org/officeDocument/2006/relationships/diagramColors" Target="../diagrams/colors20.xml"/><Relationship Id="rId3" Type="http://schemas.openxmlformats.org/officeDocument/2006/relationships/image" Target="../media/image26.png"/><Relationship Id="rId7" Type="http://schemas.openxmlformats.org/officeDocument/2006/relationships/diagramColors" Target="../diagrams/colors19.xml"/><Relationship Id="rId12" Type="http://schemas.openxmlformats.org/officeDocument/2006/relationships/diagramQuickStyle" Target="../diagrams/quickStyle20.xml"/><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diagramQuickStyle" Target="../diagrams/quickStyle19.xml"/><Relationship Id="rId11" Type="http://schemas.openxmlformats.org/officeDocument/2006/relationships/diagramLayout" Target="../diagrams/layout20.xml"/><Relationship Id="rId5" Type="http://schemas.openxmlformats.org/officeDocument/2006/relationships/diagramLayout" Target="../diagrams/layout19.xml"/><Relationship Id="rId10" Type="http://schemas.openxmlformats.org/officeDocument/2006/relationships/diagramData" Target="../diagrams/data20.xml"/><Relationship Id="rId4" Type="http://schemas.openxmlformats.org/officeDocument/2006/relationships/diagramData" Target="../diagrams/data19.xml"/><Relationship Id="rId9" Type="http://schemas.openxmlformats.org/officeDocument/2006/relationships/image" Target="../media/image34.png"/><Relationship Id="rId14" Type="http://schemas.microsoft.com/office/2007/relationships/diagramDrawing" Target="../diagrams/drawing20.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67.xml"/><Relationship Id="rId1" Type="http://schemas.openxmlformats.org/officeDocument/2006/relationships/slideLayout" Target="../slideLayouts/slideLayout4.xml"/><Relationship Id="rId6" Type="http://schemas.openxmlformats.org/officeDocument/2006/relationships/image" Target="../media/image59.jpe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gif"/><Relationship Id="rId9" Type="http://schemas.openxmlformats.org/officeDocument/2006/relationships/image" Target="../media/image62.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9.xml"/><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2.xml"/><Relationship Id="rId1" Type="http://schemas.openxmlformats.org/officeDocument/2006/relationships/slideLayout" Target="../slideLayouts/slideLayout15.xml"/><Relationship Id="rId4" Type="http://schemas.openxmlformats.org/officeDocument/2006/relationships/image" Target="../media/image67.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image" Target="../media/image68.jpg"/><Relationship Id="rId7" Type="http://schemas.openxmlformats.org/officeDocument/2006/relationships/image" Target="../media/image72.jpg"/><Relationship Id="rId2" Type="http://schemas.openxmlformats.org/officeDocument/2006/relationships/notesSlide" Target="../notesSlides/notesSlide75.xml"/><Relationship Id="rId1" Type="http://schemas.openxmlformats.org/officeDocument/2006/relationships/slideLayout" Target="../slideLayouts/slideLayout5.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jpg"/><Relationship Id="rId9" Type="http://schemas.openxmlformats.org/officeDocument/2006/relationships/image" Target="../media/image74.jpg"/></Relationships>
</file>

<file path=ppt/slides/_rels/slide7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76.xml"/><Relationship Id="rId1" Type="http://schemas.openxmlformats.org/officeDocument/2006/relationships/slideLayout" Target="../slideLayouts/slideLayout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1.png"/></Relationships>
</file>

<file path=ppt/slides/_rels/slide7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7.xml"/><Relationship Id="rId1" Type="http://schemas.openxmlformats.org/officeDocument/2006/relationships/slideLayout" Target="../slideLayouts/slideLayout4.xml"/><Relationship Id="rId5" Type="http://schemas.openxmlformats.org/officeDocument/2006/relationships/image" Target="../media/image84.png"/><Relationship Id="rId4" Type="http://schemas.openxmlformats.org/officeDocument/2006/relationships/image" Target="../media/image83.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a:xfrm>
            <a:off x="2266207" y="1403102"/>
            <a:ext cx="4856163" cy="1897063"/>
          </a:xfrm>
          <a:prstGeom prst="rect">
            <a:avLst/>
          </a:prstGeom>
        </p:spPr>
        <p:txBody>
          <a:bodyPr lIns="0" tIns="0" rIns="0" bIns="0" anchor="b" anchorCtr="0"/>
          <a:lstStyle>
            <a:lvl1pPr marL="0" indent="0" algn="l" defTabSz="914400" rtl="0" eaLnBrk="1" latinLnBrk="0" hangingPunct="1">
              <a:lnSpc>
                <a:spcPct val="90000"/>
              </a:lnSpc>
              <a:spcBef>
                <a:spcPts val="1000"/>
              </a:spcBef>
              <a:buFont typeface="Arial"/>
              <a:buNone/>
              <a:defRPr sz="3200" kern="1200" baseline="0">
                <a:solidFill>
                  <a:srgbClr val="5F259F"/>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Student</a:t>
            </a:r>
            <a:r>
              <a:rPr lang="en-US" sz="3600" b="1" baseline="0" dirty="0"/>
              <a:t> Loans and Repayment Strategies</a:t>
            </a:r>
            <a:endParaRPr lang="en-US" sz="3600" b="1" dirty="0"/>
          </a:p>
        </p:txBody>
      </p:sp>
      <p:sp>
        <p:nvSpPr>
          <p:cNvPr id="11" name="Text Placeholder 8"/>
          <p:cNvSpPr txBox="1">
            <a:spLocks/>
          </p:cNvSpPr>
          <p:nvPr/>
        </p:nvSpPr>
        <p:spPr>
          <a:xfrm>
            <a:off x="2266208" y="4986612"/>
            <a:ext cx="4856162" cy="1139684"/>
          </a:xfrm>
          <a:prstGeom prst="rect">
            <a:avLst/>
          </a:prstGeom>
        </p:spPr>
        <p:txBody>
          <a:bodyPr lIns="0" rIns="0"/>
          <a:lstStyle>
            <a:lvl1pPr marL="0" indent="0" algn="l" defTabSz="914400" rtl="0" eaLnBrk="1" latinLnBrk="0" hangingPunct="1">
              <a:lnSpc>
                <a:spcPct val="90000"/>
              </a:lnSpc>
              <a:spcBef>
                <a:spcPts val="1000"/>
              </a:spcBef>
              <a:buFont typeface="Arial"/>
              <a:buNone/>
              <a:defRPr sz="1800" b="1" i="0" kern="1200">
                <a:solidFill>
                  <a:srgbClr val="003A70"/>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ct val="0"/>
              </a:spcBef>
            </a:pPr>
            <a:r>
              <a:rPr lang="en-US" sz="1800" b="0" dirty="0" smtClean="0"/>
              <a:t>Leslie R. Kaelin M.Ed.</a:t>
            </a:r>
            <a:endParaRPr lang="en-US" sz="1800" b="0" dirty="0"/>
          </a:p>
          <a:p>
            <a:pPr marL="0" indent="0">
              <a:spcBef>
                <a:spcPct val="0"/>
              </a:spcBef>
            </a:pPr>
            <a:r>
              <a:rPr lang="en-US" sz="1800" b="0" dirty="0" smtClean="0"/>
              <a:t>UofL SOM Financial Aid Director </a:t>
            </a:r>
          </a:p>
          <a:p>
            <a:pPr marL="0" indent="0">
              <a:spcBef>
                <a:spcPct val="0"/>
              </a:spcBef>
            </a:pPr>
            <a:r>
              <a:rPr lang="en-US" b="0" dirty="0" smtClean="0"/>
              <a:t>lrkael01@Louisville.edu</a:t>
            </a:r>
            <a:endParaRPr lang="en-US" sz="1800" b="0" dirty="0"/>
          </a:p>
          <a:p>
            <a:pPr marL="0" indent="0">
              <a:spcBef>
                <a:spcPct val="0"/>
              </a:spcBef>
            </a:pPr>
            <a:r>
              <a:rPr lang="en-US" sz="1800" b="0" dirty="0"/>
              <a:t>Spring 2020</a:t>
            </a:r>
          </a:p>
        </p:txBody>
      </p:sp>
      <p:sp>
        <p:nvSpPr>
          <p:cNvPr id="12" name="TextBox 11"/>
          <p:cNvSpPr txBox="1">
            <a:spLocks noChangeArrowheads="1"/>
          </p:cNvSpPr>
          <p:nvPr/>
        </p:nvSpPr>
        <p:spPr bwMode="auto">
          <a:xfrm>
            <a:off x="2050181" y="6046061"/>
            <a:ext cx="7093819" cy="400110"/>
          </a:xfrm>
          <a:prstGeom prst="rect">
            <a:avLst/>
          </a:prstGeom>
          <a:noFill/>
          <a:ln w="9525">
            <a:noFill/>
            <a:miter lim="800000"/>
            <a:headEnd/>
            <a:tailEnd/>
          </a:ln>
        </p:spPr>
        <p:txBody>
          <a:bodyPr wrap="square">
            <a:spAutoFit/>
          </a:bodyPr>
          <a:lstStyle/>
          <a:p>
            <a:pPr eaLnBrk="0" hangingPunct="0">
              <a:spcBef>
                <a:spcPct val="50000"/>
              </a:spcBef>
            </a:pPr>
            <a:r>
              <a:rPr lang="en-US" sz="1000" b="0" dirty="0"/>
              <a:t>Disclaimer: All information and estimates are based on AAMC interpretation of federal regulations as of January 2020 and are subject to change. These are estimates only. Students should contact their servicer(s) to discuss exact loan balances and repayment options. </a:t>
            </a:r>
          </a:p>
        </p:txBody>
      </p:sp>
      <p:sp>
        <p:nvSpPr>
          <p:cNvPr id="6" name="Text Placeholder 6">
            <a:extLst>
              <a:ext uri="{FF2B5EF4-FFF2-40B4-BE49-F238E27FC236}">
                <a16:creationId xmlns:a16="http://schemas.microsoft.com/office/drawing/2014/main" id="{C456A4DC-288A-4238-873D-6FB926AF3E3E}"/>
              </a:ext>
            </a:extLst>
          </p:cNvPr>
          <p:cNvSpPr txBox="1">
            <a:spLocks/>
          </p:cNvSpPr>
          <p:nvPr/>
        </p:nvSpPr>
        <p:spPr>
          <a:xfrm>
            <a:off x="2266207" y="3556000"/>
            <a:ext cx="5918423" cy="1311490"/>
          </a:xfrm>
          <a:prstGeom prst="rect">
            <a:avLst/>
          </a:prstGeom>
        </p:spPr>
        <p:txBody>
          <a:bodyPr lIns="0" rIns="0"/>
          <a:lstStyle>
            <a:lvl1pPr marL="0" marR="0" indent="0" algn="l" defTabSz="914400" rtl="0" eaLnBrk="1" fontAlgn="auto" latinLnBrk="0" hangingPunct="1">
              <a:lnSpc>
                <a:spcPct val="90000"/>
              </a:lnSpc>
              <a:spcBef>
                <a:spcPts val="1000"/>
              </a:spcBef>
              <a:spcAft>
                <a:spcPts val="0"/>
              </a:spcAft>
              <a:buClrTx/>
              <a:buSzTx/>
              <a:buFont typeface="Arial"/>
              <a:buNone/>
              <a:tabLst/>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b="1" dirty="0">
                <a:solidFill>
                  <a:srgbClr val="003F7B"/>
                </a:solidFill>
                <a:latin typeface="Arial" charset="0"/>
                <a:ea typeface="Arial" charset="0"/>
                <a:cs typeface="Arial" charset="0"/>
              </a:rPr>
              <a:t>Prepared for</a:t>
            </a:r>
            <a:r>
              <a:rPr lang="en-US" sz="2000" b="1" baseline="0" dirty="0">
                <a:solidFill>
                  <a:srgbClr val="003F7B"/>
                </a:solidFill>
                <a:latin typeface="Arial" charset="0"/>
                <a:ea typeface="Arial" charset="0"/>
                <a:cs typeface="Arial" charset="0"/>
              </a:rPr>
              <a:t> the Graduating Class of 2020</a:t>
            </a:r>
            <a:endParaRPr lang="en-US" sz="2000" b="1" dirty="0">
              <a:solidFill>
                <a:srgbClr val="003F7B"/>
              </a:solidFill>
              <a:latin typeface="Arial" charset="0"/>
              <a:ea typeface="Arial" charset="0"/>
              <a:cs typeface="Arial" charset="0"/>
            </a:endParaRPr>
          </a:p>
        </p:txBody>
      </p:sp>
    </p:spTree>
    <p:extLst>
      <p:ext uri="{BB962C8B-B14F-4D97-AF65-F5344CB8AC3E}">
        <p14:creationId xmlns:p14="http://schemas.microsoft.com/office/powerpoint/2010/main" val="486844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type="body" idx="4294967295"/>
          </p:nvPr>
        </p:nvSpPr>
        <p:spPr>
          <a:xfrm>
            <a:off x="181669" y="5055607"/>
            <a:ext cx="9144000" cy="611187"/>
          </a:xfrm>
        </p:spPr>
        <p:txBody>
          <a:bodyPr/>
          <a:lstStyle/>
          <a:p>
            <a:pPr marL="0" indent="0" algn="ctr">
              <a:buNone/>
            </a:pPr>
            <a:r>
              <a:rPr lang="en-US" sz="3000" b="1" dirty="0"/>
              <a:t>Student loans must be repaid</a:t>
            </a:r>
          </a:p>
        </p:txBody>
      </p:sp>
      <p:sp>
        <p:nvSpPr>
          <p:cNvPr id="37893" name="TextBox 4"/>
          <p:cNvSpPr txBox="1">
            <a:spLocks noChangeArrowheads="1"/>
          </p:cNvSpPr>
          <p:nvPr/>
        </p:nvSpPr>
        <p:spPr bwMode="auto">
          <a:xfrm>
            <a:off x="3906490" y="3227144"/>
            <a:ext cx="1694358" cy="1323439"/>
          </a:xfrm>
          <a:prstGeom prst="rect">
            <a:avLst/>
          </a:prstGeom>
          <a:noFill/>
          <a:ln w="9525">
            <a:noFill/>
            <a:miter lim="800000"/>
            <a:headEnd/>
            <a:tailEnd/>
          </a:ln>
        </p:spPr>
        <p:txBody>
          <a:bodyPr wrap="square">
            <a:spAutoFit/>
          </a:bodyPr>
          <a:lstStyle/>
          <a:p>
            <a:pPr algn="ctr" eaLnBrk="0" hangingPunct="0"/>
            <a:r>
              <a:rPr lang="en-US" dirty="0">
                <a:solidFill>
                  <a:srgbClr val="000204"/>
                </a:solidFill>
              </a:rPr>
              <a:t>Manage </a:t>
            </a:r>
            <a:br>
              <a:rPr lang="en-US" dirty="0">
                <a:solidFill>
                  <a:srgbClr val="000204"/>
                </a:solidFill>
              </a:rPr>
            </a:br>
            <a:r>
              <a:rPr lang="en-US" dirty="0">
                <a:solidFill>
                  <a:srgbClr val="000204"/>
                </a:solidFill>
              </a:rPr>
              <a:t>your debt -don’t let it manage you</a:t>
            </a:r>
          </a:p>
        </p:txBody>
      </p:sp>
      <p:sp>
        <p:nvSpPr>
          <p:cNvPr id="10" name="Title 1">
            <a:extLst>
              <a:ext uri="{FF2B5EF4-FFF2-40B4-BE49-F238E27FC236}">
                <a16:creationId xmlns:a16="http://schemas.microsoft.com/office/drawing/2014/main" id="{B9741BD7-93D9-4B8A-ACB4-B6B550436AE7}"/>
              </a:ext>
            </a:extLst>
          </p:cNvPr>
          <p:cNvSpPr txBox="1">
            <a:spLocks/>
          </p:cNvSpPr>
          <p:nvPr/>
        </p:nvSpPr>
        <p:spPr>
          <a:xfrm>
            <a:off x="748546" y="735501"/>
            <a:ext cx="8386762" cy="6207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rgbClr val="5F259F"/>
                </a:solidFill>
                <a:latin typeface="Arial" charset="0"/>
                <a:ea typeface="Arial" charset="0"/>
                <a:cs typeface="Arial" charset="0"/>
              </a:defRPr>
            </a:lvl1pPr>
          </a:lstStyle>
          <a:p>
            <a:r>
              <a:rPr lang="en-US" dirty="0"/>
              <a:t>A Serious Obligation</a:t>
            </a:r>
          </a:p>
        </p:txBody>
      </p:sp>
      <p:grpSp>
        <p:nvGrpSpPr>
          <p:cNvPr id="5" name="Group 4">
            <a:extLst>
              <a:ext uri="{FF2B5EF4-FFF2-40B4-BE49-F238E27FC236}">
                <a16:creationId xmlns:a16="http://schemas.microsoft.com/office/drawing/2014/main" id="{A747C318-6164-4067-8FDE-5E9D31C22CB6}"/>
              </a:ext>
            </a:extLst>
          </p:cNvPr>
          <p:cNvGrpSpPr/>
          <p:nvPr/>
        </p:nvGrpSpPr>
        <p:grpSpPr>
          <a:xfrm>
            <a:off x="2676695" y="1815965"/>
            <a:ext cx="4153948" cy="2909455"/>
            <a:chOff x="2676695" y="2211389"/>
            <a:chExt cx="4153948" cy="2909455"/>
          </a:xfrm>
        </p:grpSpPr>
        <p:pic>
          <p:nvPicPr>
            <p:cNvPr id="12" name="Picture 2" descr="C:\Documents and Settings\skurtz\Desktop\yield.jpg">
              <a:extLst>
                <a:ext uri="{FF2B5EF4-FFF2-40B4-BE49-F238E27FC236}">
                  <a16:creationId xmlns:a16="http://schemas.microsoft.com/office/drawing/2014/main" id="{3BCF1768-6622-4DAC-BF54-C168A983D041}"/>
                </a:ext>
              </a:extLst>
            </p:cNvPr>
            <p:cNvPicPr>
              <a:picLocks noChangeAspect="1" noChangeArrowheads="1"/>
            </p:cNvPicPr>
            <p:nvPr/>
          </p:nvPicPr>
          <p:blipFill>
            <a:blip r:embed="rId3" cstate="print"/>
            <a:srcRect b="25778"/>
            <a:stretch>
              <a:fillRect/>
            </a:stretch>
          </p:blipFill>
          <p:spPr bwMode="auto">
            <a:xfrm>
              <a:off x="2676695" y="2211389"/>
              <a:ext cx="4153948" cy="2909455"/>
            </a:xfrm>
            <a:prstGeom prst="rect">
              <a:avLst/>
            </a:prstGeom>
            <a:noFill/>
            <a:ln w="9525">
              <a:noFill/>
              <a:miter lim="800000"/>
              <a:headEnd/>
              <a:tailEnd/>
            </a:ln>
          </p:spPr>
        </p:pic>
        <p:sp>
          <p:nvSpPr>
            <p:cNvPr id="13" name="TextBox 4">
              <a:extLst>
                <a:ext uri="{FF2B5EF4-FFF2-40B4-BE49-F238E27FC236}">
                  <a16:creationId xmlns:a16="http://schemas.microsoft.com/office/drawing/2014/main" id="{4112B958-4777-469D-8561-48DAD67A98D7}"/>
                </a:ext>
              </a:extLst>
            </p:cNvPr>
            <p:cNvSpPr txBox="1">
              <a:spLocks noChangeArrowheads="1"/>
            </p:cNvSpPr>
            <p:nvPr/>
          </p:nvSpPr>
          <p:spPr bwMode="auto">
            <a:xfrm>
              <a:off x="3906490" y="3447989"/>
              <a:ext cx="1694358" cy="1323439"/>
            </a:xfrm>
            <a:prstGeom prst="rect">
              <a:avLst/>
            </a:prstGeom>
            <a:noFill/>
            <a:ln w="9525">
              <a:noFill/>
              <a:miter lim="800000"/>
              <a:headEnd/>
              <a:tailEnd/>
            </a:ln>
          </p:spPr>
          <p:txBody>
            <a:bodyPr wrap="square">
              <a:spAutoFit/>
            </a:bodyPr>
            <a:lstStyle/>
            <a:p>
              <a:pPr algn="ctr" eaLnBrk="0" hangingPunct="0"/>
              <a:r>
                <a:rPr lang="en-US" dirty="0">
                  <a:solidFill>
                    <a:srgbClr val="000204"/>
                  </a:solidFill>
                </a:rPr>
                <a:t>Manage </a:t>
              </a:r>
              <a:br>
                <a:rPr lang="en-US" dirty="0">
                  <a:solidFill>
                    <a:srgbClr val="000204"/>
                  </a:solidFill>
                </a:rPr>
              </a:br>
              <a:r>
                <a:rPr lang="en-US" dirty="0">
                  <a:solidFill>
                    <a:srgbClr val="000204"/>
                  </a:solidFill>
                </a:rPr>
                <a:t>your debt -don’t let it manage you</a:t>
              </a:r>
            </a:p>
          </p:txBody>
        </p:sp>
      </p:grpSp>
    </p:spTree>
    <p:extLst>
      <p:ext uri="{BB962C8B-B14F-4D97-AF65-F5344CB8AC3E}">
        <p14:creationId xmlns:p14="http://schemas.microsoft.com/office/powerpoint/2010/main" val="2971388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64D8B28C-CD80-4262-8BD2-6B040848C2CC}"/>
              </a:ext>
            </a:extLst>
          </p:cNvPr>
          <p:cNvGrpSpPr/>
          <p:nvPr/>
        </p:nvGrpSpPr>
        <p:grpSpPr>
          <a:xfrm>
            <a:off x="535570" y="951722"/>
            <a:ext cx="8123238" cy="5113176"/>
            <a:chOff x="533591" y="471479"/>
            <a:chExt cx="8610409" cy="5947127"/>
          </a:xfrm>
        </p:grpSpPr>
        <p:grpSp>
          <p:nvGrpSpPr>
            <p:cNvPr id="30" name="Group 29">
              <a:extLst>
                <a:ext uri="{FF2B5EF4-FFF2-40B4-BE49-F238E27FC236}">
                  <a16:creationId xmlns:a16="http://schemas.microsoft.com/office/drawing/2014/main" id="{11CBBC4A-17B5-486E-B6F3-BACF0DE9C317}"/>
                </a:ext>
              </a:extLst>
            </p:cNvPr>
            <p:cNvGrpSpPr/>
            <p:nvPr/>
          </p:nvGrpSpPr>
          <p:grpSpPr>
            <a:xfrm>
              <a:off x="3769955" y="471479"/>
              <a:ext cx="5374045" cy="5947127"/>
              <a:chOff x="3769955" y="471479"/>
              <a:chExt cx="5374045" cy="5947127"/>
            </a:xfrm>
          </p:grpSpPr>
          <p:pic>
            <p:nvPicPr>
              <p:cNvPr id="16" name="Picture 15">
                <a:extLst>
                  <a:ext uri="{FF2B5EF4-FFF2-40B4-BE49-F238E27FC236}">
                    <a16:creationId xmlns:a16="http://schemas.microsoft.com/office/drawing/2014/main" id="{F7A0392F-F62D-472D-AF99-6EBED6E097D6}"/>
                  </a:ext>
                </a:extLst>
              </p:cNvPr>
              <p:cNvPicPr>
                <a:picLocks noChangeAspect="1"/>
              </p:cNvPicPr>
              <p:nvPr/>
            </p:nvPicPr>
            <p:blipFill rotWithShape="1">
              <a:blip r:embed="rId3"/>
              <a:srcRect r="22245" b="56112"/>
              <a:stretch/>
            </p:blipFill>
            <p:spPr>
              <a:xfrm>
                <a:off x="3769956" y="5181620"/>
                <a:ext cx="5374044" cy="1236986"/>
              </a:xfrm>
              <a:prstGeom prst="rect">
                <a:avLst/>
              </a:prstGeom>
            </p:spPr>
          </p:pic>
          <p:pic>
            <p:nvPicPr>
              <p:cNvPr id="29" name="Picture 28">
                <a:extLst>
                  <a:ext uri="{FF2B5EF4-FFF2-40B4-BE49-F238E27FC236}">
                    <a16:creationId xmlns:a16="http://schemas.microsoft.com/office/drawing/2014/main" id="{D5CD4F1B-9FAE-4B14-BAFE-16140C4B78A6}"/>
                  </a:ext>
                </a:extLst>
              </p:cNvPr>
              <p:cNvPicPr>
                <a:picLocks noChangeAspect="1"/>
              </p:cNvPicPr>
              <p:nvPr/>
            </p:nvPicPr>
            <p:blipFill rotWithShape="1">
              <a:blip r:embed="rId4"/>
              <a:srcRect r="4778"/>
              <a:stretch/>
            </p:blipFill>
            <p:spPr>
              <a:xfrm>
                <a:off x="3769955" y="471479"/>
                <a:ext cx="5374045" cy="4939735"/>
              </a:xfrm>
              <a:prstGeom prst="rect">
                <a:avLst/>
              </a:prstGeom>
            </p:spPr>
          </p:pic>
        </p:grpSp>
        <p:grpSp>
          <p:nvGrpSpPr>
            <p:cNvPr id="26" name="Group 25">
              <a:extLst>
                <a:ext uri="{FF2B5EF4-FFF2-40B4-BE49-F238E27FC236}">
                  <a16:creationId xmlns:a16="http://schemas.microsoft.com/office/drawing/2014/main" id="{614ECB73-D02A-4C1F-9B6D-EBE7E4B4E6BD}"/>
                </a:ext>
              </a:extLst>
            </p:cNvPr>
            <p:cNvGrpSpPr/>
            <p:nvPr/>
          </p:nvGrpSpPr>
          <p:grpSpPr>
            <a:xfrm rot="21313968">
              <a:off x="533591" y="1299124"/>
              <a:ext cx="4046140" cy="3623739"/>
              <a:chOff x="518315" y="918676"/>
              <a:chExt cx="4221799" cy="3661620"/>
            </a:xfrm>
          </p:grpSpPr>
          <p:pic>
            <p:nvPicPr>
              <p:cNvPr id="38914" name="Picture 5" descr="thumbtack_in_yellow_sticky_note.png"/>
              <p:cNvPicPr>
                <a:picLocks noChangeAspect="1"/>
              </p:cNvPicPr>
              <p:nvPr/>
            </p:nvPicPr>
            <p:blipFill>
              <a:blip r:embed="rId5" cstate="print"/>
              <a:srcRect/>
              <a:stretch>
                <a:fillRect/>
              </a:stretch>
            </p:blipFill>
            <p:spPr bwMode="auto">
              <a:xfrm>
                <a:off x="573502" y="918676"/>
                <a:ext cx="4166612" cy="3661620"/>
              </a:xfrm>
              <a:prstGeom prst="rect">
                <a:avLst/>
              </a:prstGeom>
              <a:noFill/>
              <a:ln w="9525">
                <a:noFill/>
                <a:miter lim="800000"/>
                <a:headEnd/>
                <a:tailEnd/>
              </a:ln>
            </p:spPr>
          </p:pic>
          <p:sp>
            <p:nvSpPr>
              <p:cNvPr id="7" name="TextBox 6"/>
              <p:cNvSpPr txBox="1"/>
              <p:nvPr/>
            </p:nvSpPr>
            <p:spPr>
              <a:xfrm rot="21219293">
                <a:off x="518315" y="1888305"/>
                <a:ext cx="4000500" cy="1483038"/>
              </a:xfrm>
              <a:prstGeom prst="rect">
                <a:avLst/>
              </a:prstGeom>
              <a:noFill/>
            </p:spPr>
            <p:txBody>
              <a:bodyPr>
                <a:spAutoFit/>
              </a:bodyPr>
              <a:lstStyle/>
              <a:p>
                <a:pPr algn="ctr" eaLnBrk="0" hangingPunct="0">
                  <a:defRPr/>
                </a:pPr>
                <a:r>
                  <a:rPr lang="en-US" sz="3600" b="1" dirty="0">
                    <a:solidFill>
                      <a:srgbClr val="5F259F"/>
                    </a:solidFill>
                  </a:rPr>
                  <a:t>Delinquency</a:t>
                </a:r>
              </a:p>
              <a:p>
                <a:pPr algn="ctr" eaLnBrk="0" hangingPunct="0">
                  <a:defRPr/>
                </a:pPr>
                <a:endParaRPr lang="en-US" sz="4000" dirty="0">
                  <a:solidFill>
                    <a:schemeClr val="tx1">
                      <a:lumMod val="50000"/>
                    </a:schemeClr>
                  </a:solidFill>
                  <a:latin typeface="Arial" charset="0"/>
                </a:endParaRPr>
              </a:p>
            </p:txBody>
          </p:sp>
          <p:sp>
            <p:nvSpPr>
              <p:cNvPr id="9" name="TextBox 8"/>
              <p:cNvSpPr txBox="1"/>
              <p:nvPr/>
            </p:nvSpPr>
            <p:spPr>
              <a:xfrm rot="21219293">
                <a:off x="554867" y="2673723"/>
                <a:ext cx="4140200" cy="642348"/>
              </a:xfrm>
              <a:prstGeom prst="rect">
                <a:avLst/>
              </a:prstGeom>
              <a:noFill/>
            </p:spPr>
            <p:txBody>
              <a:bodyPr>
                <a:spAutoFit/>
              </a:bodyPr>
              <a:lstStyle/>
              <a:p>
                <a:pPr algn="ctr" eaLnBrk="0" hangingPunct="0">
                  <a:lnSpc>
                    <a:spcPct val="80000"/>
                  </a:lnSpc>
                  <a:buFont typeface="Wingdings" pitchFamily="2" charset="2"/>
                  <a:buNone/>
                  <a:defRPr/>
                </a:pPr>
                <a:r>
                  <a:rPr lang="en-US" sz="3600" b="1" dirty="0">
                    <a:solidFill>
                      <a:srgbClr val="C00000"/>
                    </a:solidFill>
                  </a:rPr>
                  <a:t>Default</a:t>
                </a:r>
              </a:p>
            </p:txBody>
          </p:sp>
        </p:grpSp>
      </p:grpSp>
    </p:spTree>
    <p:extLst>
      <p:ext uri="{BB962C8B-B14F-4D97-AF65-F5344CB8AC3E}">
        <p14:creationId xmlns:p14="http://schemas.microsoft.com/office/powerpoint/2010/main" val="1966895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261" y="1453089"/>
            <a:ext cx="7287477" cy="4803880"/>
          </a:xfrm>
          <a:prstGeom prst="rect">
            <a:avLst/>
          </a:prstGeom>
        </p:spPr>
      </p:pic>
      <p:sp>
        <p:nvSpPr>
          <p:cNvPr id="9" name="Title 1">
            <a:extLst>
              <a:ext uri="{FF2B5EF4-FFF2-40B4-BE49-F238E27FC236}">
                <a16:creationId xmlns:a16="http://schemas.microsoft.com/office/drawing/2014/main" id="{22A0FD2E-E6BD-4C16-A881-B5822C824A80}"/>
              </a:ext>
            </a:extLst>
          </p:cNvPr>
          <p:cNvSpPr txBox="1">
            <a:spLocks/>
          </p:cNvSpPr>
          <p:nvPr/>
        </p:nvSpPr>
        <p:spPr>
          <a:xfrm>
            <a:off x="748546" y="735501"/>
            <a:ext cx="8386762" cy="6207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rgbClr val="5F259F"/>
                </a:solidFill>
                <a:latin typeface="Arial" charset="0"/>
                <a:ea typeface="Arial" charset="0"/>
                <a:cs typeface="Arial" charset="0"/>
              </a:defRPr>
            </a:lvl1pPr>
          </a:lstStyle>
          <a:p>
            <a:r>
              <a:rPr lang="en-US" dirty="0"/>
              <a:t>Loan Discharge</a:t>
            </a:r>
          </a:p>
        </p:txBody>
      </p:sp>
    </p:spTree>
    <p:extLst>
      <p:ext uri="{BB962C8B-B14F-4D97-AF65-F5344CB8AC3E}">
        <p14:creationId xmlns:p14="http://schemas.microsoft.com/office/powerpoint/2010/main" val="15872567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descr="iStock_000009821646XSmall.jpg"/>
          <p:cNvPicPr>
            <a:picLocks noChangeAspect="1"/>
          </p:cNvPicPr>
          <p:nvPr/>
        </p:nvPicPr>
        <p:blipFill>
          <a:blip r:embed="rId3" cstate="print"/>
          <a:srcRect l="4576" t="4933" r="34341" b="5518"/>
          <a:stretch>
            <a:fillRect/>
          </a:stretch>
        </p:blipFill>
        <p:spPr bwMode="auto">
          <a:xfrm>
            <a:off x="789710" y="1354138"/>
            <a:ext cx="4223615" cy="4856657"/>
          </a:xfrm>
          <a:prstGeom prst="rect">
            <a:avLst/>
          </a:prstGeom>
          <a:noFill/>
          <a:ln w="9525">
            <a:noFill/>
            <a:miter lim="800000"/>
            <a:headEnd/>
            <a:tailEnd/>
          </a:ln>
        </p:spPr>
      </p:pic>
      <p:sp>
        <p:nvSpPr>
          <p:cNvPr id="40964" name="Text Box 5"/>
          <p:cNvSpPr txBox="1">
            <a:spLocks noChangeArrowheads="1"/>
          </p:cNvSpPr>
          <p:nvPr/>
        </p:nvSpPr>
        <p:spPr bwMode="auto">
          <a:xfrm>
            <a:off x="5221123" y="2082016"/>
            <a:ext cx="3623564" cy="1400383"/>
          </a:xfrm>
          <a:prstGeom prst="rect">
            <a:avLst/>
          </a:prstGeom>
          <a:noFill/>
          <a:ln w="22225">
            <a:noFill/>
            <a:miter lim="800000"/>
            <a:headEnd/>
            <a:tailEnd/>
          </a:ln>
        </p:spPr>
        <p:txBody>
          <a:bodyPr wrap="square">
            <a:spAutoFit/>
          </a:bodyPr>
          <a:lstStyle/>
          <a:p>
            <a:pPr algn="ctr" eaLnBrk="0" hangingPunct="0">
              <a:spcBef>
                <a:spcPct val="50000"/>
              </a:spcBef>
            </a:pPr>
            <a:r>
              <a:rPr lang="en-US" sz="2400" dirty="0">
                <a:solidFill>
                  <a:srgbClr val="003F7B"/>
                </a:solidFill>
              </a:rPr>
              <a:t>To access, provide your        </a:t>
            </a:r>
            <a:r>
              <a:rPr lang="en-US" sz="2800" b="1" dirty="0">
                <a:solidFill>
                  <a:srgbClr val="003F7B"/>
                </a:solidFill>
              </a:rPr>
              <a:t>FSA ID and Password </a:t>
            </a:r>
            <a:endParaRPr lang="en-US" sz="2400" dirty="0">
              <a:solidFill>
                <a:srgbClr val="003F7B"/>
              </a:solidFill>
            </a:endParaRPr>
          </a:p>
          <a:p>
            <a:pPr marL="0" lvl="3" indent="-457200" algn="ctr" eaLnBrk="0" hangingPunct="0">
              <a:spcBef>
                <a:spcPct val="50000"/>
              </a:spcBef>
            </a:pPr>
            <a:r>
              <a:rPr lang="en-US" sz="2200" i="1" dirty="0" smtClean="0">
                <a:solidFill>
                  <a:srgbClr val="7030A0"/>
                </a:solidFill>
              </a:rPr>
              <a:t>www.StudentAid.gov</a:t>
            </a:r>
            <a:endParaRPr lang="en-US" sz="2200" i="1" dirty="0">
              <a:solidFill>
                <a:srgbClr val="7030A0"/>
              </a:solidFill>
            </a:endParaRPr>
          </a:p>
        </p:txBody>
      </p:sp>
      <p:pic>
        <p:nvPicPr>
          <p:cNvPr id="40965" name="Picture 3"/>
          <p:cNvPicPr>
            <a:picLocks noChangeAspect="1" noChangeArrowheads="1"/>
          </p:cNvPicPr>
          <p:nvPr/>
        </p:nvPicPr>
        <p:blipFill>
          <a:blip r:embed="rId4" cstate="print"/>
          <a:srcRect r="22749"/>
          <a:stretch>
            <a:fillRect/>
          </a:stretch>
        </p:blipFill>
        <p:spPr bwMode="auto">
          <a:xfrm>
            <a:off x="1425387" y="2169135"/>
            <a:ext cx="3160059" cy="2374614"/>
          </a:xfrm>
          <a:prstGeom prst="rect">
            <a:avLst/>
          </a:prstGeom>
          <a:noFill/>
          <a:ln w="9525">
            <a:noFill/>
            <a:miter lim="800000"/>
            <a:headEnd/>
            <a:tailEnd/>
          </a:ln>
        </p:spPr>
      </p:pic>
      <p:sp>
        <p:nvSpPr>
          <p:cNvPr id="10" name="Rectangle 9"/>
          <p:cNvSpPr/>
          <p:nvPr/>
        </p:nvSpPr>
        <p:spPr bwMode="auto">
          <a:xfrm>
            <a:off x="287766" y="5275902"/>
            <a:ext cx="8595360" cy="461665"/>
          </a:xfrm>
          <a:prstGeom prst="rect">
            <a:avLst/>
          </a:prstGeom>
          <a:solidFill>
            <a:srgbClr val="FFCA21"/>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spAutoFit/>
          </a:bodyPr>
          <a:lstStyle/>
          <a:p>
            <a:pPr algn="ctr"/>
            <a:r>
              <a:rPr lang="en-US" sz="2400" b="1" dirty="0" smtClean="0">
                <a:solidFill>
                  <a:srgbClr val="003A70"/>
                </a:solidFill>
              </a:rPr>
              <a:t>www.StudentAid.gov</a:t>
            </a:r>
            <a:endParaRPr lang="en-US" sz="2400" b="1" dirty="0">
              <a:solidFill>
                <a:srgbClr val="003A70"/>
              </a:solidFill>
            </a:endParaRPr>
          </a:p>
        </p:txBody>
      </p:sp>
      <p:sp>
        <p:nvSpPr>
          <p:cNvPr id="11" name="Title 6"/>
          <p:cNvSpPr txBox="1">
            <a:spLocks/>
          </p:cNvSpPr>
          <p:nvPr/>
        </p:nvSpPr>
        <p:spPr>
          <a:xfrm>
            <a:off x="735099" y="735501"/>
            <a:ext cx="8386762" cy="620712"/>
          </a:xfrm>
          <a:prstGeom prst="rect">
            <a:avLst/>
          </a:prstGeom>
        </p:spPr>
        <p:txBody>
          <a:bodyPr/>
          <a:lstStyle>
            <a:lvl1pPr algn="l" defTabSz="914400" rtl="0" eaLnBrk="1" latinLnBrk="0" hangingPunct="1">
              <a:lnSpc>
                <a:spcPct val="90000"/>
              </a:lnSpc>
              <a:spcBef>
                <a:spcPct val="0"/>
              </a:spcBef>
              <a:buNone/>
              <a:defRPr sz="3200" b="1" i="0" kern="1200">
                <a:solidFill>
                  <a:srgbClr val="5F259F"/>
                </a:solidFill>
                <a:latin typeface="Arial" charset="0"/>
                <a:ea typeface="Arial" charset="0"/>
                <a:cs typeface="Arial" charset="0"/>
              </a:defRPr>
            </a:lvl1pPr>
          </a:lstStyle>
          <a:p>
            <a:r>
              <a:rPr lang="en-US" dirty="0"/>
              <a:t>Finding Your Federal Loans</a:t>
            </a:r>
          </a:p>
        </p:txBody>
      </p:sp>
    </p:spTree>
    <p:extLst>
      <p:ext uri="{BB962C8B-B14F-4D97-AF65-F5344CB8AC3E}">
        <p14:creationId xmlns:p14="http://schemas.microsoft.com/office/powerpoint/2010/main" val="239377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0964"/>
                                        </p:tgtEl>
                                        <p:attrNameLst>
                                          <p:attrName>style.visibility</p:attrName>
                                        </p:attrNameLst>
                                      </p:cBhvr>
                                      <p:to>
                                        <p:strVal val="visible"/>
                                      </p:to>
                                    </p:set>
                                    <p:animEffect transition="in" filter="wipe(up)">
                                      <p:cBhvr>
                                        <p:cTn id="11" dur="1000"/>
                                        <p:tgtEl>
                                          <p:spTgt spid="40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08530" y="1998878"/>
            <a:ext cx="3496235" cy="3710994"/>
          </a:xfrm>
          <a:prstGeom prst="rect">
            <a:avLst/>
          </a:prstGeom>
          <a:solidFill>
            <a:srgbClr val="003A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p:cNvSpPr/>
          <p:nvPr/>
        </p:nvSpPr>
        <p:spPr>
          <a:xfrm>
            <a:off x="685800" y="1922261"/>
            <a:ext cx="4451507" cy="3837146"/>
          </a:xfrm>
          <a:prstGeom prst="rect">
            <a:avLst/>
          </a:prstGeom>
          <a:gradFill flip="none" rotWithShape="1">
            <a:gsLst>
              <a:gs pos="0">
                <a:srgbClr val="FFFFFF">
                  <a:alpha val="0"/>
                </a:srgbClr>
              </a:gs>
              <a:gs pos="22000">
                <a:srgbClr val="FFFFFF"/>
              </a:gs>
              <a:gs pos="72000">
                <a:srgbClr val="FFFFFF"/>
              </a:gs>
              <a:gs pos="100000">
                <a:srgbClr val="FFFFFF">
                  <a:alpha val="8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b="0" dirty="0">
              <a:solidFill>
                <a:prstClr val="white"/>
              </a:solidFill>
            </a:endParaRPr>
          </a:p>
        </p:txBody>
      </p:sp>
      <p:sp>
        <p:nvSpPr>
          <p:cNvPr id="88" name="Rectangle 87"/>
          <p:cNvSpPr/>
          <p:nvPr/>
        </p:nvSpPr>
        <p:spPr>
          <a:xfrm>
            <a:off x="443754" y="1893804"/>
            <a:ext cx="4445800" cy="3837146"/>
          </a:xfrm>
          <a:prstGeom prst="rect">
            <a:avLst/>
          </a:prstGeom>
          <a:gradFill flip="none" rotWithShape="1">
            <a:gsLst>
              <a:gs pos="0">
                <a:srgbClr val="FFFFFF">
                  <a:alpha val="0"/>
                </a:srgbClr>
              </a:gs>
              <a:gs pos="34000">
                <a:srgbClr val="FFFFFF"/>
              </a:gs>
              <a:gs pos="61000">
                <a:srgbClr val="FFFFFF"/>
              </a:gs>
              <a:gs pos="100000">
                <a:srgbClr val="FFFFFF">
                  <a:alpha val="8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b="0" dirty="0">
              <a:solidFill>
                <a:prstClr val="white"/>
              </a:solidFill>
            </a:endParaRPr>
          </a:p>
        </p:txBody>
      </p:sp>
      <p:sp>
        <p:nvSpPr>
          <p:cNvPr id="57" name="Rectangle 56"/>
          <p:cNvSpPr/>
          <p:nvPr/>
        </p:nvSpPr>
        <p:spPr>
          <a:xfrm>
            <a:off x="5263506" y="2055169"/>
            <a:ext cx="3496235" cy="3710994"/>
          </a:xfrm>
          <a:prstGeom prst="rect">
            <a:avLst/>
          </a:prstGeom>
          <a:solidFill>
            <a:srgbClr val="003A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p:cNvSpPr/>
          <p:nvPr/>
        </p:nvSpPr>
        <p:spPr>
          <a:xfrm>
            <a:off x="4524850" y="1935801"/>
            <a:ext cx="4826768" cy="4021523"/>
          </a:xfrm>
          <a:prstGeom prst="rect">
            <a:avLst/>
          </a:prstGeom>
          <a:gradFill flip="none" rotWithShape="1">
            <a:gsLst>
              <a:gs pos="0">
                <a:srgbClr val="FFFFFF">
                  <a:alpha val="0"/>
                </a:srgbClr>
              </a:gs>
              <a:gs pos="28000">
                <a:srgbClr val="FFFFFF"/>
              </a:gs>
              <a:gs pos="75000">
                <a:srgbClr val="FFFFFF"/>
              </a:gs>
              <a:gs pos="100000">
                <a:srgbClr val="FFFFFF">
                  <a:alpha val="8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b="0" dirty="0">
              <a:solidFill>
                <a:prstClr val="white"/>
              </a:solidFill>
            </a:endParaRPr>
          </a:p>
        </p:txBody>
      </p:sp>
      <p:sp>
        <p:nvSpPr>
          <p:cNvPr id="90" name="Rectangle 89"/>
          <p:cNvSpPr/>
          <p:nvPr/>
        </p:nvSpPr>
        <p:spPr>
          <a:xfrm>
            <a:off x="5690764" y="2273995"/>
            <a:ext cx="3222070" cy="2722027"/>
          </a:xfrm>
          <a:prstGeom prst="rect">
            <a:avLst/>
          </a:prstGeom>
        </p:spPr>
        <p:txBody>
          <a:bodyPr wrap="square">
            <a:spAutoFit/>
          </a:bodyPr>
          <a:lstStyle/>
          <a:p>
            <a:pPr marL="169863" lvl="1" indent="-169863" defTabSz="889000">
              <a:lnSpc>
                <a:spcPct val="88000"/>
              </a:lnSpc>
              <a:spcBef>
                <a:spcPct val="35000"/>
              </a:spcBef>
              <a:buClr>
                <a:schemeClr val="tx1"/>
              </a:buClr>
            </a:pPr>
            <a:r>
              <a:rPr lang="en-US" sz="2400" b="1" noProof="1">
                <a:solidFill>
                  <a:srgbClr val="004C83"/>
                </a:solidFill>
              </a:rPr>
              <a:t>Direct Unsubsidized</a:t>
            </a:r>
          </a:p>
          <a:p>
            <a:pPr marL="169863" lvl="1" indent="-169863" defTabSz="889000">
              <a:lnSpc>
                <a:spcPct val="88000"/>
              </a:lnSpc>
              <a:spcBef>
                <a:spcPct val="35000"/>
              </a:spcBef>
              <a:buClr>
                <a:schemeClr val="tx1"/>
              </a:buClr>
            </a:pPr>
            <a:r>
              <a:rPr lang="en-US" sz="2400" b="1" noProof="1">
                <a:solidFill>
                  <a:srgbClr val="004C83"/>
                </a:solidFill>
              </a:rPr>
              <a:t>Direct PLUS</a:t>
            </a:r>
          </a:p>
          <a:p>
            <a:pPr marL="169863" lvl="1" indent="-169863" defTabSz="889000">
              <a:lnSpc>
                <a:spcPct val="88000"/>
              </a:lnSpc>
              <a:spcBef>
                <a:spcPct val="35000"/>
              </a:spcBef>
              <a:buClr>
                <a:schemeClr val="tx1"/>
              </a:buClr>
            </a:pPr>
            <a:r>
              <a:rPr lang="en-US" sz="2400" b="1" noProof="1">
                <a:solidFill>
                  <a:srgbClr val="004C83"/>
                </a:solidFill>
              </a:rPr>
              <a:t>Private Loans</a:t>
            </a:r>
          </a:p>
          <a:p>
            <a:pPr defTabSz="889000">
              <a:lnSpc>
                <a:spcPct val="88000"/>
              </a:lnSpc>
              <a:spcBef>
                <a:spcPct val="35000"/>
              </a:spcBef>
              <a:buClr>
                <a:schemeClr val="tx1"/>
              </a:buClr>
            </a:pPr>
            <a:r>
              <a:rPr lang="en-US" sz="2400" b="1" noProof="1">
                <a:solidFill>
                  <a:srgbClr val="004C83"/>
                </a:solidFill>
              </a:rPr>
              <a:t>Institutional Loans                  </a:t>
            </a:r>
            <a:r>
              <a:rPr lang="en-US" sz="1600" i="1" noProof="1">
                <a:solidFill>
                  <a:srgbClr val="004C83"/>
                </a:solidFill>
              </a:rPr>
              <a:t>(some)</a:t>
            </a:r>
          </a:p>
          <a:p>
            <a:pPr defTabSz="889000">
              <a:lnSpc>
                <a:spcPct val="88000"/>
              </a:lnSpc>
              <a:spcBef>
                <a:spcPct val="35000"/>
              </a:spcBef>
              <a:buClr>
                <a:schemeClr val="tx1"/>
              </a:buClr>
            </a:pPr>
            <a:r>
              <a:rPr lang="en-US" sz="2400" b="1" noProof="1">
                <a:solidFill>
                  <a:srgbClr val="004C83"/>
                </a:solidFill>
              </a:rPr>
              <a:t>Consolidation Loans</a:t>
            </a:r>
            <a:r>
              <a:rPr lang="en-US" b="1" noProof="1">
                <a:solidFill>
                  <a:srgbClr val="004C83"/>
                </a:solidFill>
                <a:cs typeface="Arial" pitchFamily="34" charset="0"/>
              </a:rPr>
              <a:t/>
            </a:r>
            <a:br>
              <a:rPr lang="en-US" b="1" noProof="1">
                <a:solidFill>
                  <a:srgbClr val="004C83"/>
                </a:solidFill>
                <a:cs typeface="Arial" pitchFamily="34" charset="0"/>
              </a:rPr>
            </a:br>
            <a:r>
              <a:rPr lang="en-US" b="1" i="1" noProof="1">
                <a:solidFill>
                  <a:srgbClr val="004C83"/>
                </a:solidFill>
                <a:cs typeface="Arial" pitchFamily="34" charset="0"/>
              </a:rPr>
              <a:t> </a:t>
            </a:r>
            <a:r>
              <a:rPr lang="en-US" sz="1600" i="1" noProof="1">
                <a:solidFill>
                  <a:srgbClr val="004C83"/>
                </a:solidFill>
                <a:cs typeface="Arial" pitchFamily="34" charset="0"/>
              </a:rPr>
              <a:t>(underlying unsubsidized loans)</a:t>
            </a:r>
          </a:p>
        </p:txBody>
      </p:sp>
      <p:sp>
        <p:nvSpPr>
          <p:cNvPr id="40" name="Rounded Rectangle 39"/>
          <p:cNvSpPr/>
          <p:nvPr/>
        </p:nvSpPr>
        <p:spPr bwMode="gray">
          <a:xfrm>
            <a:off x="5015753" y="1485290"/>
            <a:ext cx="3962400" cy="566928"/>
          </a:xfrm>
          <a:prstGeom prst="roundRect">
            <a:avLst>
              <a:gd name="adj" fmla="val 50000"/>
            </a:avLst>
          </a:prstGeom>
          <a:solidFill>
            <a:schemeClr val="accent2"/>
          </a:solidFill>
          <a:ln>
            <a:noFill/>
          </a:ln>
          <a:effectLst>
            <a:outerShdw blurRad="139700" dist="177800" dir="8400000" algn="tr" rotWithShape="0">
              <a:prstClr val="black">
                <a:alpha val="32000"/>
              </a:prstClr>
            </a:outerShdw>
          </a:effectLst>
          <a:scene3d>
            <a:camera prst="orthographicFront"/>
            <a:lightRig rig="contrasting" dir="t">
              <a:rot lat="0" lon="0" rev="1500000"/>
            </a:lightRig>
          </a:scene3d>
          <a:sp3d prstMaterial="dkEdge">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altLang="en-US" sz="3200" dirty="0">
                <a:ln/>
                <a:solidFill>
                  <a:srgbClr val="FFFFFF"/>
                </a:solidFill>
                <a:effectLst>
                  <a:outerShdw blurRad="38100" dist="38100" dir="2700000" algn="tl">
                    <a:srgbClr val="000000">
                      <a:alpha val="43137"/>
                    </a:srgbClr>
                  </a:outerShdw>
                </a:effectLst>
                <a:cs typeface="Arial" pitchFamily="34" charset="0"/>
              </a:rPr>
              <a:t>Unsubsidized</a:t>
            </a:r>
          </a:p>
        </p:txBody>
      </p:sp>
      <p:sp>
        <p:nvSpPr>
          <p:cNvPr id="51" name="Rectangle 50"/>
          <p:cNvSpPr/>
          <p:nvPr/>
        </p:nvSpPr>
        <p:spPr>
          <a:xfrm>
            <a:off x="1535256" y="2273995"/>
            <a:ext cx="3222070" cy="3435877"/>
          </a:xfrm>
          <a:prstGeom prst="rect">
            <a:avLst/>
          </a:prstGeom>
        </p:spPr>
        <p:txBody>
          <a:bodyPr wrap="square">
            <a:spAutoFit/>
          </a:bodyPr>
          <a:lstStyle/>
          <a:p>
            <a:pPr marL="169863" lvl="1" indent="-169863" defTabSz="889000">
              <a:lnSpc>
                <a:spcPct val="88000"/>
              </a:lnSpc>
              <a:spcBef>
                <a:spcPct val="35000"/>
              </a:spcBef>
              <a:buClr>
                <a:schemeClr val="tx1"/>
              </a:buClr>
            </a:pPr>
            <a:r>
              <a:rPr lang="en-US" sz="2400" b="1" noProof="1">
                <a:solidFill>
                  <a:srgbClr val="004C83"/>
                </a:solidFill>
              </a:rPr>
              <a:t>Direct Subsidized</a:t>
            </a:r>
          </a:p>
          <a:p>
            <a:pPr marL="169863" lvl="1" indent="-169863" defTabSz="889000">
              <a:lnSpc>
                <a:spcPct val="88000"/>
              </a:lnSpc>
              <a:spcBef>
                <a:spcPct val="35000"/>
              </a:spcBef>
              <a:buClr>
                <a:schemeClr val="tx1"/>
              </a:buClr>
            </a:pPr>
            <a:r>
              <a:rPr lang="en-US" sz="2400" b="1" noProof="1">
                <a:solidFill>
                  <a:srgbClr val="004C83"/>
                </a:solidFill>
              </a:rPr>
              <a:t>Perkins Loans*</a:t>
            </a:r>
          </a:p>
          <a:p>
            <a:pPr marL="169863" lvl="1" indent="-169863" defTabSz="889000">
              <a:lnSpc>
                <a:spcPct val="88000"/>
              </a:lnSpc>
              <a:spcBef>
                <a:spcPct val="35000"/>
              </a:spcBef>
              <a:buClr>
                <a:schemeClr val="tx1"/>
              </a:buClr>
            </a:pPr>
            <a:r>
              <a:rPr lang="en-US" sz="2400" b="1" noProof="1">
                <a:solidFill>
                  <a:srgbClr val="004C83"/>
                </a:solidFill>
              </a:rPr>
              <a:t>Primary Care Loans</a:t>
            </a:r>
          </a:p>
          <a:p>
            <a:pPr marL="169863" lvl="1" indent="-169863" defTabSz="889000">
              <a:lnSpc>
                <a:spcPct val="88000"/>
              </a:lnSpc>
              <a:spcBef>
                <a:spcPct val="35000"/>
              </a:spcBef>
              <a:buClr>
                <a:schemeClr val="tx1"/>
              </a:buClr>
            </a:pPr>
            <a:r>
              <a:rPr lang="en-US" sz="2100" b="1" noProof="1">
                <a:solidFill>
                  <a:srgbClr val="004C83"/>
                </a:solidFill>
              </a:rPr>
              <a:t>Loans for Disadvantaged Students (LDS)*</a:t>
            </a:r>
          </a:p>
          <a:p>
            <a:pPr defTabSz="889000">
              <a:lnSpc>
                <a:spcPct val="88000"/>
              </a:lnSpc>
              <a:spcBef>
                <a:spcPct val="35000"/>
              </a:spcBef>
              <a:buClr>
                <a:schemeClr val="tx1"/>
              </a:buClr>
            </a:pPr>
            <a:r>
              <a:rPr lang="en-US" sz="2400" b="1" noProof="1">
                <a:solidFill>
                  <a:srgbClr val="004C83"/>
                </a:solidFill>
              </a:rPr>
              <a:t>Institutional Loans         </a:t>
            </a:r>
            <a:r>
              <a:rPr lang="en-US" sz="1600" i="1" noProof="1">
                <a:solidFill>
                  <a:srgbClr val="004C83"/>
                </a:solidFill>
              </a:rPr>
              <a:t>(some)</a:t>
            </a:r>
          </a:p>
          <a:p>
            <a:pPr defTabSz="889000">
              <a:lnSpc>
                <a:spcPct val="88000"/>
              </a:lnSpc>
              <a:spcBef>
                <a:spcPct val="35000"/>
              </a:spcBef>
              <a:buClr>
                <a:schemeClr val="tx1"/>
              </a:buClr>
            </a:pPr>
            <a:r>
              <a:rPr lang="en-US" sz="2400" b="1" noProof="1">
                <a:solidFill>
                  <a:srgbClr val="004C83"/>
                </a:solidFill>
              </a:rPr>
              <a:t>Consolidation Loans</a:t>
            </a:r>
            <a:r>
              <a:rPr lang="en-US" b="1" noProof="1">
                <a:solidFill>
                  <a:srgbClr val="004C83"/>
                </a:solidFill>
                <a:cs typeface="Arial" pitchFamily="34" charset="0"/>
              </a:rPr>
              <a:t/>
            </a:r>
            <a:br>
              <a:rPr lang="en-US" b="1" noProof="1">
                <a:solidFill>
                  <a:srgbClr val="004C83"/>
                </a:solidFill>
                <a:cs typeface="Arial" pitchFamily="34" charset="0"/>
              </a:rPr>
            </a:br>
            <a:r>
              <a:rPr lang="en-US" sz="1600" i="1" noProof="1">
                <a:solidFill>
                  <a:srgbClr val="004C83"/>
                </a:solidFill>
                <a:cs typeface="Arial" pitchFamily="34" charset="0"/>
              </a:rPr>
              <a:t>(underlying subsidized loans)</a:t>
            </a:r>
          </a:p>
        </p:txBody>
      </p:sp>
      <p:sp>
        <p:nvSpPr>
          <p:cNvPr id="58" name="Rounded Rectangle 57"/>
          <p:cNvSpPr/>
          <p:nvPr/>
        </p:nvSpPr>
        <p:spPr bwMode="gray">
          <a:xfrm>
            <a:off x="779033" y="1431950"/>
            <a:ext cx="3962400" cy="566928"/>
          </a:xfrm>
          <a:prstGeom prst="roundRect">
            <a:avLst>
              <a:gd name="adj" fmla="val 50000"/>
            </a:avLst>
          </a:prstGeom>
          <a:solidFill>
            <a:schemeClr val="accent2"/>
          </a:solidFill>
          <a:ln>
            <a:noFill/>
          </a:ln>
          <a:effectLst>
            <a:outerShdw blurRad="139700" dist="177800" dir="8400000" algn="tr" rotWithShape="0">
              <a:prstClr val="black">
                <a:alpha val="32000"/>
              </a:prstClr>
            </a:outerShdw>
          </a:effectLst>
          <a:scene3d>
            <a:camera prst="orthographicFront"/>
            <a:lightRig rig="contrasting" dir="t">
              <a:rot lat="0" lon="0" rev="1500000"/>
            </a:lightRig>
          </a:scene3d>
          <a:sp3d prstMaterial="dkEdge">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altLang="en-US" sz="3200" dirty="0">
                <a:ln/>
                <a:solidFill>
                  <a:srgbClr val="FFFFFF"/>
                </a:solidFill>
                <a:effectLst>
                  <a:outerShdw blurRad="38100" dist="38100" dir="2700000" algn="tl">
                    <a:srgbClr val="000000">
                      <a:alpha val="43137"/>
                    </a:srgbClr>
                  </a:outerShdw>
                </a:effectLst>
                <a:cs typeface="Arial" pitchFamily="34" charset="0"/>
              </a:rPr>
              <a:t>Subsidized</a:t>
            </a:r>
          </a:p>
        </p:txBody>
      </p:sp>
      <p:sp>
        <p:nvSpPr>
          <p:cNvPr id="96" name="TG_Oval 39"/>
          <p:cNvSpPr/>
          <p:nvPr/>
        </p:nvSpPr>
        <p:spPr bwMode="gray">
          <a:xfrm>
            <a:off x="1293606" y="3312614"/>
            <a:ext cx="124678" cy="132709"/>
          </a:xfrm>
          <a:prstGeom prst="ellipse">
            <a:avLst/>
          </a:prstGeom>
          <a:solidFill>
            <a:schemeClr val="accent2"/>
          </a:solidFill>
          <a:ln>
            <a:noFill/>
          </a:ln>
          <a:effectLst>
            <a:outerShdw blurRad="63500" sx="102000" sy="102000" algn="ctr" rotWithShape="0">
              <a:prstClr val="black">
                <a:alpha val="40000"/>
              </a:prstClr>
            </a:outerShdw>
          </a:effectLst>
          <a:scene3d>
            <a:camera prst="perspectiveLeft">
              <a:rot lat="41325" lon="266752" rev="20881728"/>
            </a:camera>
            <a:lightRig rig="flat" dir="t">
              <a:rot lat="0" lon="0" rev="5400000"/>
            </a:lightRig>
          </a:scene3d>
          <a:sp3d prstMaterial="flat">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dirty="0">
              <a:solidFill>
                <a:srgbClr val="FFFFFF"/>
              </a:solidFill>
            </a:endParaRPr>
          </a:p>
        </p:txBody>
      </p:sp>
      <p:sp>
        <p:nvSpPr>
          <p:cNvPr id="45" name="Title 6"/>
          <p:cNvSpPr txBox="1">
            <a:spLocks/>
          </p:cNvSpPr>
          <p:nvPr/>
        </p:nvSpPr>
        <p:spPr>
          <a:xfrm>
            <a:off x="721652" y="735501"/>
            <a:ext cx="8386762" cy="620712"/>
          </a:xfrm>
          <a:prstGeom prst="rect">
            <a:avLst/>
          </a:prstGeom>
        </p:spPr>
        <p:txBody>
          <a:bodyPr/>
          <a:lstStyle>
            <a:lvl1pPr algn="l" defTabSz="914400" rtl="0" eaLnBrk="1" latinLnBrk="0" hangingPunct="1">
              <a:lnSpc>
                <a:spcPct val="90000"/>
              </a:lnSpc>
              <a:spcBef>
                <a:spcPct val="0"/>
              </a:spcBef>
              <a:buNone/>
              <a:defRPr sz="3200" b="1" i="0" kern="1200">
                <a:solidFill>
                  <a:srgbClr val="5F259F"/>
                </a:solidFill>
                <a:latin typeface="Arial" charset="0"/>
                <a:ea typeface="Arial" charset="0"/>
                <a:cs typeface="Arial" charset="0"/>
              </a:defRPr>
            </a:lvl1pPr>
          </a:lstStyle>
          <a:p>
            <a:r>
              <a:rPr lang="en-US" dirty="0"/>
              <a:t>Subsidized Loans vs. Unsubsidized Loans</a:t>
            </a:r>
          </a:p>
        </p:txBody>
      </p:sp>
      <p:sp>
        <p:nvSpPr>
          <p:cNvPr id="47" name="Rectangle 8"/>
          <p:cNvSpPr>
            <a:spLocks noChangeArrowheads="1"/>
          </p:cNvSpPr>
          <p:nvPr/>
        </p:nvSpPr>
        <p:spPr bwMode="auto">
          <a:xfrm>
            <a:off x="560288" y="6010665"/>
            <a:ext cx="8797196" cy="276999"/>
          </a:xfrm>
          <a:prstGeom prst="rect">
            <a:avLst/>
          </a:prstGeom>
          <a:noFill/>
          <a:ln w="9525">
            <a:noFill/>
            <a:miter lim="800000"/>
            <a:headEnd/>
            <a:tailEnd/>
          </a:ln>
        </p:spPr>
        <p:txBody>
          <a:bodyPr wrap="square">
            <a:spAutoFit/>
          </a:bodyPr>
          <a:lstStyle/>
          <a:p>
            <a:r>
              <a:rPr lang="en-US" sz="1200" b="1" kern="0" dirty="0">
                <a:solidFill>
                  <a:srgbClr val="004C83"/>
                </a:solidFill>
                <a:latin typeface="+mn-lt"/>
              </a:rPr>
              <a:t>* Subsidy and deferment rights are lost in a consolidation loan</a:t>
            </a:r>
          </a:p>
        </p:txBody>
      </p:sp>
      <p:sp>
        <p:nvSpPr>
          <p:cNvPr id="48" name="TG_Oval 39"/>
          <p:cNvSpPr/>
          <p:nvPr/>
        </p:nvSpPr>
        <p:spPr bwMode="gray">
          <a:xfrm>
            <a:off x="1285106" y="2846554"/>
            <a:ext cx="124678" cy="132709"/>
          </a:xfrm>
          <a:prstGeom prst="ellipse">
            <a:avLst/>
          </a:prstGeom>
          <a:solidFill>
            <a:schemeClr val="accent2"/>
          </a:solidFill>
          <a:ln>
            <a:noFill/>
          </a:ln>
          <a:effectLst>
            <a:outerShdw blurRad="63500" sx="102000" sy="102000" algn="ctr" rotWithShape="0">
              <a:prstClr val="black">
                <a:alpha val="40000"/>
              </a:prstClr>
            </a:outerShdw>
          </a:effectLst>
          <a:scene3d>
            <a:camera prst="perspectiveLeft">
              <a:rot lat="41325" lon="266752" rev="20881728"/>
            </a:camera>
            <a:lightRig rig="flat" dir="t">
              <a:rot lat="0" lon="0" rev="5400000"/>
            </a:lightRig>
          </a:scene3d>
          <a:sp3d prstMaterial="flat">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dirty="0">
              <a:solidFill>
                <a:srgbClr val="FFFFFF"/>
              </a:solidFill>
            </a:endParaRPr>
          </a:p>
        </p:txBody>
      </p:sp>
      <p:sp>
        <p:nvSpPr>
          <p:cNvPr id="52" name="TG_Oval 39"/>
          <p:cNvSpPr/>
          <p:nvPr/>
        </p:nvSpPr>
        <p:spPr bwMode="gray">
          <a:xfrm>
            <a:off x="1287546" y="2366460"/>
            <a:ext cx="124678" cy="132709"/>
          </a:xfrm>
          <a:prstGeom prst="ellipse">
            <a:avLst/>
          </a:prstGeom>
          <a:solidFill>
            <a:schemeClr val="accent2"/>
          </a:solidFill>
          <a:ln>
            <a:noFill/>
          </a:ln>
          <a:effectLst>
            <a:outerShdw blurRad="63500" sx="102000" sy="102000" algn="ctr" rotWithShape="0">
              <a:prstClr val="black">
                <a:alpha val="40000"/>
              </a:prstClr>
            </a:outerShdw>
          </a:effectLst>
          <a:scene3d>
            <a:camera prst="perspectiveLeft">
              <a:rot lat="41325" lon="266752" rev="20881728"/>
            </a:camera>
            <a:lightRig rig="flat" dir="t">
              <a:rot lat="0" lon="0" rev="5400000"/>
            </a:lightRig>
          </a:scene3d>
          <a:sp3d prstMaterial="flat">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dirty="0">
              <a:solidFill>
                <a:srgbClr val="FFFFFF"/>
              </a:solidFill>
            </a:endParaRPr>
          </a:p>
        </p:txBody>
      </p:sp>
      <p:sp>
        <p:nvSpPr>
          <p:cNvPr id="53" name="TG_Oval 39"/>
          <p:cNvSpPr/>
          <p:nvPr/>
        </p:nvSpPr>
        <p:spPr bwMode="gray">
          <a:xfrm>
            <a:off x="1293606" y="3746023"/>
            <a:ext cx="124678" cy="132709"/>
          </a:xfrm>
          <a:prstGeom prst="ellipse">
            <a:avLst/>
          </a:prstGeom>
          <a:solidFill>
            <a:schemeClr val="accent2"/>
          </a:solidFill>
          <a:ln>
            <a:noFill/>
          </a:ln>
          <a:effectLst>
            <a:outerShdw blurRad="63500" sx="102000" sy="102000" algn="ctr" rotWithShape="0">
              <a:prstClr val="black">
                <a:alpha val="40000"/>
              </a:prstClr>
            </a:outerShdw>
          </a:effectLst>
          <a:scene3d>
            <a:camera prst="perspectiveLeft">
              <a:rot lat="41325" lon="266752" rev="20881728"/>
            </a:camera>
            <a:lightRig rig="flat" dir="t">
              <a:rot lat="0" lon="0" rev="5400000"/>
            </a:lightRig>
          </a:scene3d>
          <a:sp3d prstMaterial="flat">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dirty="0">
              <a:solidFill>
                <a:srgbClr val="FFFFFF"/>
              </a:solidFill>
            </a:endParaRPr>
          </a:p>
        </p:txBody>
      </p:sp>
      <p:sp>
        <p:nvSpPr>
          <p:cNvPr id="54" name="TG_Oval 39"/>
          <p:cNvSpPr/>
          <p:nvPr/>
        </p:nvSpPr>
        <p:spPr bwMode="gray">
          <a:xfrm>
            <a:off x="1309811" y="4446346"/>
            <a:ext cx="124678" cy="132709"/>
          </a:xfrm>
          <a:prstGeom prst="ellipse">
            <a:avLst/>
          </a:prstGeom>
          <a:solidFill>
            <a:schemeClr val="accent2"/>
          </a:solidFill>
          <a:ln>
            <a:noFill/>
          </a:ln>
          <a:effectLst>
            <a:outerShdw blurRad="63500" sx="102000" sy="102000" algn="ctr" rotWithShape="0">
              <a:prstClr val="black">
                <a:alpha val="40000"/>
              </a:prstClr>
            </a:outerShdw>
          </a:effectLst>
          <a:scene3d>
            <a:camera prst="perspectiveLeft">
              <a:rot lat="41325" lon="266752" rev="20881728"/>
            </a:camera>
            <a:lightRig rig="flat" dir="t">
              <a:rot lat="0" lon="0" rev="5400000"/>
            </a:lightRig>
          </a:scene3d>
          <a:sp3d prstMaterial="flat">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dirty="0">
              <a:solidFill>
                <a:srgbClr val="FFFFFF"/>
              </a:solidFill>
            </a:endParaRPr>
          </a:p>
        </p:txBody>
      </p:sp>
      <p:sp>
        <p:nvSpPr>
          <p:cNvPr id="55" name="TG_Oval 39"/>
          <p:cNvSpPr/>
          <p:nvPr/>
        </p:nvSpPr>
        <p:spPr bwMode="gray">
          <a:xfrm>
            <a:off x="1285106" y="5119643"/>
            <a:ext cx="124678" cy="132709"/>
          </a:xfrm>
          <a:prstGeom prst="ellipse">
            <a:avLst/>
          </a:prstGeom>
          <a:solidFill>
            <a:schemeClr val="accent2"/>
          </a:solidFill>
          <a:ln>
            <a:noFill/>
          </a:ln>
          <a:effectLst>
            <a:outerShdw blurRad="63500" sx="102000" sy="102000" algn="ctr" rotWithShape="0">
              <a:prstClr val="black">
                <a:alpha val="40000"/>
              </a:prstClr>
            </a:outerShdw>
          </a:effectLst>
          <a:scene3d>
            <a:camera prst="perspectiveLeft">
              <a:rot lat="41325" lon="266752" rev="20881728"/>
            </a:camera>
            <a:lightRig rig="flat" dir="t">
              <a:rot lat="0" lon="0" rev="5400000"/>
            </a:lightRig>
          </a:scene3d>
          <a:sp3d prstMaterial="flat">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dirty="0">
              <a:solidFill>
                <a:srgbClr val="FFFFFF"/>
              </a:solidFill>
            </a:endParaRPr>
          </a:p>
        </p:txBody>
      </p:sp>
      <p:sp>
        <p:nvSpPr>
          <p:cNvPr id="62" name="TG_Oval 39"/>
          <p:cNvSpPr/>
          <p:nvPr/>
        </p:nvSpPr>
        <p:spPr bwMode="gray">
          <a:xfrm>
            <a:off x="5556507" y="2432814"/>
            <a:ext cx="124678" cy="132709"/>
          </a:xfrm>
          <a:prstGeom prst="ellipse">
            <a:avLst/>
          </a:prstGeom>
          <a:solidFill>
            <a:schemeClr val="accent2"/>
          </a:solidFill>
          <a:ln>
            <a:noFill/>
          </a:ln>
          <a:effectLst>
            <a:outerShdw blurRad="63500" sx="102000" sy="102000" algn="ctr" rotWithShape="0">
              <a:prstClr val="black">
                <a:alpha val="40000"/>
              </a:prstClr>
            </a:outerShdw>
          </a:effectLst>
          <a:scene3d>
            <a:camera prst="perspectiveLeft">
              <a:rot lat="41325" lon="266752" rev="20881728"/>
            </a:camera>
            <a:lightRig rig="flat" dir="t">
              <a:rot lat="0" lon="0" rev="5400000"/>
            </a:lightRig>
          </a:scene3d>
          <a:sp3d prstMaterial="flat">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dirty="0">
              <a:solidFill>
                <a:srgbClr val="FFFFFF"/>
              </a:solidFill>
            </a:endParaRPr>
          </a:p>
        </p:txBody>
      </p:sp>
      <p:sp>
        <p:nvSpPr>
          <p:cNvPr id="63" name="TG_Oval 39"/>
          <p:cNvSpPr/>
          <p:nvPr/>
        </p:nvSpPr>
        <p:spPr bwMode="gray">
          <a:xfrm>
            <a:off x="5561074" y="2823660"/>
            <a:ext cx="124678" cy="132709"/>
          </a:xfrm>
          <a:prstGeom prst="ellipse">
            <a:avLst/>
          </a:prstGeom>
          <a:solidFill>
            <a:schemeClr val="accent2"/>
          </a:solidFill>
          <a:ln>
            <a:noFill/>
          </a:ln>
          <a:effectLst>
            <a:outerShdw blurRad="63500" sx="102000" sy="102000" algn="ctr" rotWithShape="0">
              <a:prstClr val="black">
                <a:alpha val="40000"/>
              </a:prstClr>
            </a:outerShdw>
          </a:effectLst>
          <a:scene3d>
            <a:camera prst="perspectiveLeft">
              <a:rot lat="41325" lon="266752" rev="20881728"/>
            </a:camera>
            <a:lightRig rig="flat" dir="t">
              <a:rot lat="0" lon="0" rev="5400000"/>
            </a:lightRig>
          </a:scene3d>
          <a:sp3d prstMaterial="flat">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dirty="0">
              <a:solidFill>
                <a:srgbClr val="FFFFFF"/>
              </a:solidFill>
            </a:endParaRPr>
          </a:p>
        </p:txBody>
      </p:sp>
      <p:sp>
        <p:nvSpPr>
          <p:cNvPr id="64" name="TG_Oval 39"/>
          <p:cNvSpPr/>
          <p:nvPr/>
        </p:nvSpPr>
        <p:spPr bwMode="gray">
          <a:xfrm>
            <a:off x="5563580" y="3304310"/>
            <a:ext cx="124678" cy="132709"/>
          </a:xfrm>
          <a:prstGeom prst="ellipse">
            <a:avLst/>
          </a:prstGeom>
          <a:solidFill>
            <a:schemeClr val="accent2"/>
          </a:solidFill>
          <a:ln>
            <a:noFill/>
          </a:ln>
          <a:effectLst>
            <a:outerShdw blurRad="63500" sx="102000" sy="102000" algn="ctr" rotWithShape="0">
              <a:prstClr val="black">
                <a:alpha val="40000"/>
              </a:prstClr>
            </a:outerShdw>
          </a:effectLst>
          <a:scene3d>
            <a:camera prst="perspectiveLeft">
              <a:rot lat="41325" lon="266752" rev="20881728"/>
            </a:camera>
            <a:lightRig rig="flat" dir="t">
              <a:rot lat="0" lon="0" rev="5400000"/>
            </a:lightRig>
          </a:scene3d>
          <a:sp3d prstMaterial="flat">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dirty="0">
              <a:solidFill>
                <a:srgbClr val="FFFFFF"/>
              </a:solidFill>
            </a:endParaRPr>
          </a:p>
        </p:txBody>
      </p:sp>
      <p:sp>
        <p:nvSpPr>
          <p:cNvPr id="66" name="TG_Oval 39"/>
          <p:cNvSpPr/>
          <p:nvPr/>
        </p:nvSpPr>
        <p:spPr bwMode="gray">
          <a:xfrm>
            <a:off x="5571979" y="3755735"/>
            <a:ext cx="124678" cy="132709"/>
          </a:xfrm>
          <a:prstGeom prst="ellipse">
            <a:avLst/>
          </a:prstGeom>
          <a:solidFill>
            <a:schemeClr val="accent2"/>
          </a:solidFill>
          <a:ln>
            <a:noFill/>
          </a:ln>
          <a:effectLst>
            <a:outerShdw blurRad="63500" sx="102000" sy="102000" algn="ctr" rotWithShape="0">
              <a:prstClr val="black">
                <a:alpha val="40000"/>
              </a:prstClr>
            </a:outerShdw>
          </a:effectLst>
          <a:scene3d>
            <a:camera prst="perspectiveLeft">
              <a:rot lat="41325" lon="266752" rev="20881728"/>
            </a:camera>
            <a:lightRig rig="flat" dir="t">
              <a:rot lat="0" lon="0" rev="5400000"/>
            </a:lightRig>
          </a:scene3d>
          <a:sp3d prstMaterial="flat">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dirty="0">
              <a:solidFill>
                <a:srgbClr val="FFFFFF"/>
              </a:solidFill>
            </a:endParaRPr>
          </a:p>
        </p:txBody>
      </p:sp>
      <p:sp>
        <p:nvSpPr>
          <p:cNvPr id="67" name="TG_Oval 39"/>
          <p:cNvSpPr/>
          <p:nvPr/>
        </p:nvSpPr>
        <p:spPr bwMode="gray">
          <a:xfrm>
            <a:off x="5571979" y="4446345"/>
            <a:ext cx="124678" cy="132709"/>
          </a:xfrm>
          <a:prstGeom prst="ellipse">
            <a:avLst/>
          </a:prstGeom>
          <a:solidFill>
            <a:schemeClr val="accent2"/>
          </a:solidFill>
          <a:ln>
            <a:noFill/>
          </a:ln>
          <a:effectLst>
            <a:outerShdw blurRad="63500" sx="102000" sy="102000" algn="ctr" rotWithShape="0">
              <a:prstClr val="black">
                <a:alpha val="40000"/>
              </a:prstClr>
            </a:outerShdw>
          </a:effectLst>
          <a:scene3d>
            <a:camera prst="perspectiveLeft">
              <a:rot lat="41325" lon="266752" rev="20881728"/>
            </a:camera>
            <a:lightRig rig="flat" dir="t">
              <a:rot lat="0" lon="0" rev="5400000"/>
            </a:lightRig>
          </a:scene3d>
          <a:sp3d prstMaterial="flat">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dirty="0">
              <a:solidFill>
                <a:srgbClr val="FFFFFF"/>
              </a:solidFill>
            </a:endParaRPr>
          </a:p>
        </p:txBody>
      </p:sp>
      <p:sp>
        <p:nvSpPr>
          <p:cNvPr id="68" name="Oval 67"/>
          <p:cNvSpPr/>
          <p:nvPr/>
        </p:nvSpPr>
        <p:spPr>
          <a:xfrm>
            <a:off x="5131600" y="1043608"/>
            <a:ext cx="3628142" cy="4687341"/>
          </a:xfrm>
          <a:prstGeom prst="ellipse">
            <a:avLst/>
          </a:prstGeom>
          <a:noFill/>
          <a:ln w="476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032730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itle 6"/>
          <p:cNvSpPr txBox="1">
            <a:spLocks/>
          </p:cNvSpPr>
          <p:nvPr/>
        </p:nvSpPr>
        <p:spPr>
          <a:xfrm>
            <a:off x="748546" y="735501"/>
            <a:ext cx="8386762" cy="620712"/>
          </a:xfrm>
          <a:prstGeom prst="rect">
            <a:avLst/>
          </a:prstGeom>
        </p:spPr>
        <p:txBody>
          <a:bodyPr/>
          <a:lstStyle>
            <a:lvl1pPr algn="l" defTabSz="914400" rtl="0" eaLnBrk="1" latinLnBrk="0" hangingPunct="1">
              <a:lnSpc>
                <a:spcPct val="90000"/>
              </a:lnSpc>
              <a:spcBef>
                <a:spcPct val="0"/>
              </a:spcBef>
              <a:buNone/>
              <a:defRPr sz="3200" b="1" i="0" kern="1200">
                <a:solidFill>
                  <a:srgbClr val="5F259F"/>
                </a:solidFill>
                <a:latin typeface="Arial" charset="0"/>
                <a:ea typeface="Arial" charset="0"/>
                <a:cs typeface="Arial" charset="0"/>
              </a:defRPr>
            </a:lvl1pPr>
          </a:lstStyle>
          <a:p>
            <a:r>
              <a:rPr lang="en-US" dirty="0"/>
              <a:t>Fixed Interest Rates </a:t>
            </a:r>
            <a:r>
              <a:rPr lang="en-US" sz="2400" i="1" dirty="0"/>
              <a:t>for the Class of 2020</a:t>
            </a:r>
          </a:p>
        </p:txBody>
      </p:sp>
      <p:sp>
        <p:nvSpPr>
          <p:cNvPr id="13" name="TextBox 12"/>
          <p:cNvSpPr txBox="1"/>
          <p:nvPr/>
        </p:nvSpPr>
        <p:spPr>
          <a:xfrm>
            <a:off x="246983" y="6040304"/>
            <a:ext cx="9013371" cy="276999"/>
          </a:xfrm>
          <a:prstGeom prst="rect">
            <a:avLst/>
          </a:prstGeom>
          <a:noFill/>
        </p:spPr>
        <p:txBody>
          <a:bodyPr wrap="square" rtlCol="0">
            <a:spAutoFit/>
          </a:bodyPr>
          <a:lstStyle/>
          <a:p>
            <a:pPr marL="0" lvl="1"/>
            <a:r>
              <a:rPr lang="en-US" sz="1200" b="0" dirty="0">
                <a:solidFill>
                  <a:srgbClr val="5F259F"/>
                </a:solidFill>
              </a:rPr>
              <a:t>* Perkins, PCL and LDS Loans are disbursed at a fixed rate of 5%.  All loans shown have a fixed interest rate.</a:t>
            </a:r>
          </a:p>
        </p:txBody>
      </p:sp>
      <p:grpSp>
        <p:nvGrpSpPr>
          <p:cNvPr id="17" name="Group 16"/>
          <p:cNvGrpSpPr/>
          <p:nvPr/>
        </p:nvGrpSpPr>
        <p:grpSpPr>
          <a:xfrm>
            <a:off x="2660649" y="1490612"/>
            <a:ext cx="2142100" cy="4179561"/>
            <a:chOff x="2660649" y="1559904"/>
            <a:chExt cx="2142100" cy="4179561"/>
          </a:xfrm>
        </p:grpSpPr>
        <p:sp>
          <p:nvSpPr>
            <p:cNvPr id="88" name="Rounded Rectangle 87"/>
            <p:cNvSpPr/>
            <p:nvPr/>
          </p:nvSpPr>
          <p:spPr bwMode="auto">
            <a:xfrm>
              <a:off x="2660649" y="1794585"/>
              <a:ext cx="2142100" cy="3944880"/>
            </a:xfrm>
            <a:prstGeom prst="roundRect">
              <a:avLst/>
            </a:prstGeom>
            <a:solidFill>
              <a:schemeClr val="bg1">
                <a:lumMod val="85000"/>
              </a:schemeClr>
            </a:solidFill>
            <a:ln w="22225" cap="flat" cmpd="sng" algn="ctr">
              <a:solidFill>
                <a:srgbClr val="7C1C9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bg1"/>
                </a:solidFill>
                <a:effectLst/>
                <a:latin typeface="Arial" charset="0"/>
              </a:endParaRPr>
            </a:p>
          </p:txBody>
        </p:sp>
        <p:grpSp>
          <p:nvGrpSpPr>
            <p:cNvPr id="14" name="Group 10"/>
            <p:cNvGrpSpPr/>
            <p:nvPr/>
          </p:nvGrpSpPr>
          <p:grpSpPr>
            <a:xfrm>
              <a:off x="2799911" y="3325238"/>
              <a:ext cx="1928261" cy="1209592"/>
              <a:chOff x="294022" y="1924477"/>
              <a:chExt cx="3281226" cy="1377588"/>
            </a:xfrm>
          </p:grpSpPr>
          <p:sp>
            <p:nvSpPr>
              <p:cNvPr id="57" name="Rectangle 56"/>
              <p:cNvSpPr/>
              <p:nvPr/>
            </p:nvSpPr>
            <p:spPr>
              <a:xfrm>
                <a:off x="1230190" y="2706177"/>
                <a:ext cx="1528087" cy="595888"/>
              </a:xfrm>
              <a:prstGeom prst="rect">
                <a:avLst/>
              </a:prstGeom>
              <a:solidFill>
                <a:schemeClr val="bg1"/>
              </a:solidFill>
              <a:ln w="31750">
                <a:solidFill>
                  <a:srgbClr val="00B0F0"/>
                </a:solidFill>
              </a:ln>
            </p:spPr>
            <p:txBody>
              <a:bodyPr wrap="none" lIns="91440" tIns="45720" rIns="91440" bIns="45720" anchor="ctr">
                <a:spAutoFit/>
              </a:bodyPr>
              <a:lstStyle/>
              <a:p>
                <a:pPr algn="ctr"/>
                <a:r>
                  <a:rPr lang="en-US" sz="2800" dirty="0">
                    <a:ln w="1905"/>
                    <a:solidFill>
                      <a:srgbClr val="7030A0"/>
                    </a:solidFill>
                    <a:effectLst>
                      <a:innerShdw blurRad="69850" dist="43180" dir="5400000">
                        <a:srgbClr val="000000">
                          <a:alpha val="65000"/>
                        </a:srgbClr>
                      </a:innerShdw>
                    </a:effectLst>
                  </a:rPr>
                  <a:t>6.0%</a:t>
                </a:r>
              </a:p>
            </p:txBody>
          </p:sp>
          <p:sp>
            <p:nvSpPr>
              <p:cNvPr id="58" name="Rounded Rectangle 57"/>
              <p:cNvSpPr/>
              <p:nvPr/>
            </p:nvSpPr>
            <p:spPr bwMode="auto">
              <a:xfrm>
                <a:off x="294022" y="1924477"/>
                <a:ext cx="3281226" cy="775625"/>
              </a:xfrm>
              <a:prstGeom prst="roundRect">
                <a:avLst/>
              </a:prstGeom>
              <a:solidFill>
                <a:srgbClr val="7C1C96"/>
              </a:solidFill>
              <a:ln w="222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defTabSz="914400" eaLnBrk="0" fontAlgn="base" hangingPunct="0">
                  <a:spcBef>
                    <a:spcPct val="0"/>
                  </a:spcBef>
                  <a:spcAft>
                    <a:spcPct val="0"/>
                  </a:spcAft>
                </a:pPr>
                <a:r>
                  <a:rPr lang="en-US" sz="1700" b="1" dirty="0">
                    <a:solidFill>
                      <a:schemeClr val="bg1"/>
                    </a:solidFill>
                    <a:latin typeface="Arial" charset="0"/>
                  </a:rPr>
                  <a:t>DIRECT UNSUBSIDIZED</a:t>
                </a:r>
              </a:p>
            </p:txBody>
          </p:sp>
        </p:grpSp>
        <p:grpSp>
          <p:nvGrpSpPr>
            <p:cNvPr id="15" name="Group 58"/>
            <p:cNvGrpSpPr/>
            <p:nvPr/>
          </p:nvGrpSpPr>
          <p:grpSpPr>
            <a:xfrm>
              <a:off x="2803275" y="2316032"/>
              <a:ext cx="1924896" cy="931060"/>
              <a:chOff x="2771129" y="2075116"/>
              <a:chExt cx="3045245" cy="1042260"/>
            </a:xfrm>
          </p:grpSpPr>
          <p:sp>
            <p:nvSpPr>
              <p:cNvPr id="60" name="Rectangle 59"/>
              <p:cNvSpPr/>
              <p:nvPr/>
            </p:nvSpPr>
            <p:spPr>
              <a:xfrm>
                <a:off x="3614388" y="2531666"/>
                <a:ext cx="1420669" cy="585710"/>
              </a:xfrm>
              <a:prstGeom prst="rect">
                <a:avLst/>
              </a:prstGeom>
              <a:solidFill>
                <a:schemeClr val="bg1"/>
              </a:solidFill>
              <a:ln w="28575">
                <a:solidFill>
                  <a:srgbClr val="00B0F0"/>
                </a:solidFill>
              </a:ln>
            </p:spPr>
            <p:txBody>
              <a:bodyPr wrap="none" lIns="91440" tIns="45720" rIns="91440" bIns="45720" anchor="b">
                <a:spAutoFit/>
              </a:bodyPr>
              <a:lstStyle/>
              <a:p>
                <a:pPr algn="ctr"/>
                <a:r>
                  <a:rPr lang="en-US" sz="2800" dirty="0">
                    <a:ln w="1905"/>
                    <a:solidFill>
                      <a:srgbClr val="7030A0"/>
                    </a:solidFill>
                    <a:effectLst>
                      <a:innerShdw blurRad="69850" dist="43180" dir="5400000">
                        <a:srgbClr val="000000">
                          <a:alpha val="65000"/>
                        </a:srgbClr>
                      </a:innerShdw>
                    </a:effectLst>
                  </a:rPr>
                  <a:t>5.0%</a:t>
                </a:r>
              </a:p>
            </p:txBody>
          </p:sp>
          <p:sp>
            <p:nvSpPr>
              <p:cNvPr id="61" name="Rounded Rectangle 60"/>
              <p:cNvSpPr/>
              <p:nvPr/>
            </p:nvSpPr>
            <p:spPr bwMode="auto">
              <a:xfrm>
                <a:off x="2771129" y="2075116"/>
                <a:ext cx="3045245" cy="571782"/>
              </a:xfrm>
              <a:prstGeom prst="roundRect">
                <a:avLst/>
              </a:prstGeom>
              <a:solidFill>
                <a:srgbClr val="58146A"/>
              </a:solidFill>
              <a:ln w="222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defTabSz="914400" eaLnBrk="0" fontAlgn="base" hangingPunct="0">
                  <a:spcBef>
                    <a:spcPct val="0"/>
                  </a:spcBef>
                  <a:spcAft>
                    <a:spcPct val="0"/>
                  </a:spcAft>
                </a:pPr>
                <a:r>
                  <a:rPr lang="en-US" sz="2400" dirty="0">
                    <a:solidFill>
                      <a:schemeClr val="bg1"/>
                    </a:solidFill>
                  </a:rPr>
                  <a:t>PERKINS*</a:t>
                </a:r>
                <a:endParaRPr lang="en-US" sz="2400" dirty="0">
                  <a:solidFill>
                    <a:schemeClr val="bg1"/>
                  </a:solidFill>
                  <a:latin typeface="Arial" charset="0"/>
                </a:endParaRPr>
              </a:p>
            </p:txBody>
          </p:sp>
        </p:grpSp>
        <p:grpSp>
          <p:nvGrpSpPr>
            <p:cNvPr id="16" name="Group 11"/>
            <p:cNvGrpSpPr/>
            <p:nvPr/>
          </p:nvGrpSpPr>
          <p:grpSpPr>
            <a:xfrm>
              <a:off x="2777181" y="4648404"/>
              <a:ext cx="1947229" cy="923036"/>
              <a:chOff x="217815" y="5088027"/>
              <a:chExt cx="2725619" cy="996164"/>
            </a:xfrm>
          </p:grpSpPr>
          <p:sp>
            <p:nvSpPr>
              <p:cNvPr id="63" name="Rectangle 62"/>
              <p:cNvSpPr/>
              <p:nvPr/>
            </p:nvSpPr>
            <p:spPr>
              <a:xfrm>
                <a:off x="1052663" y="5519519"/>
                <a:ext cx="1256973" cy="564672"/>
              </a:xfrm>
              <a:prstGeom prst="rect">
                <a:avLst/>
              </a:prstGeom>
              <a:solidFill>
                <a:schemeClr val="bg1"/>
              </a:solidFill>
              <a:ln w="31750">
                <a:solidFill>
                  <a:srgbClr val="00B0F0"/>
                </a:solidFill>
              </a:ln>
            </p:spPr>
            <p:txBody>
              <a:bodyPr wrap="none" lIns="91440" tIns="45720" rIns="91440" bIns="45720">
                <a:spAutoFit/>
              </a:bodyPr>
              <a:lstStyle/>
              <a:p>
                <a:pPr algn="ctr"/>
                <a:r>
                  <a:rPr lang="en-US" sz="2800" dirty="0">
                    <a:ln w="1905"/>
                    <a:solidFill>
                      <a:srgbClr val="7030A0"/>
                    </a:solidFill>
                    <a:effectLst>
                      <a:innerShdw blurRad="69850" dist="43180" dir="5400000">
                        <a:srgbClr val="000000">
                          <a:alpha val="65000"/>
                        </a:srgbClr>
                      </a:innerShdw>
                    </a:effectLst>
                  </a:rPr>
                  <a:t>7.0%</a:t>
                </a:r>
              </a:p>
            </p:txBody>
          </p:sp>
          <p:sp>
            <p:nvSpPr>
              <p:cNvPr id="64" name="Rounded Rectangle 63"/>
              <p:cNvSpPr/>
              <p:nvPr/>
            </p:nvSpPr>
            <p:spPr bwMode="auto">
              <a:xfrm>
                <a:off x="217815" y="5088027"/>
                <a:ext cx="2725619" cy="477745"/>
              </a:xfrm>
              <a:prstGeom prst="roundRect">
                <a:avLst/>
              </a:prstGeom>
              <a:solidFill>
                <a:srgbClr val="B93DDB"/>
              </a:solidFill>
              <a:ln w="222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defTabSz="914400" eaLnBrk="0" fontAlgn="base" hangingPunct="0">
                  <a:spcBef>
                    <a:spcPct val="0"/>
                  </a:spcBef>
                  <a:spcAft>
                    <a:spcPct val="0"/>
                  </a:spcAft>
                </a:pPr>
                <a:r>
                  <a:rPr lang="en-US" sz="2000" b="1" dirty="0">
                    <a:solidFill>
                      <a:schemeClr val="bg1"/>
                    </a:solidFill>
                  </a:rPr>
                  <a:t>DIRECT PLUS</a:t>
                </a:r>
                <a:endParaRPr lang="en-US" sz="2000" b="1" dirty="0">
                  <a:solidFill>
                    <a:schemeClr val="bg1"/>
                  </a:solidFill>
                  <a:latin typeface="Arial" charset="0"/>
                </a:endParaRPr>
              </a:p>
            </p:txBody>
          </p:sp>
        </p:grpSp>
        <p:sp>
          <p:nvSpPr>
            <p:cNvPr id="65" name="TextBox 64"/>
            <p:cNvSpPr txBox="1"/>
            <p:nvPr/>
          </p:nvSpPr>
          <p:spPr>
            <a:xfrm>
              <a:off x="3298852" y="1559904"/>
              <a:ext cx="954108" cy="646331"/>
            </a:xfrm>
            <a:prstGeom prst="rect">
              <a:avLst/>
            </a:prstGeom>
            <a:solidFill>
              <a:schemeClr val="bg1"/>
            </a:solidFill>
            <a:ln>
              <a:solidFill>
                <a:srgbClr val="5F259F"/>
              </a:solidFill>
            </a:ln>
          </p:spPr>
          <p:txBody>
            <a:bodyPr wrap="none" rtlCol="0">
              <a:spAutoFit/>
            </a:bodyPr>
            <a:lstStyle/>
            <a:p>
              <a:pPr algn="ctr"/>
              <a:r>
                <a:rPr lang="en-US" b="1" dirty="0">
                  <a:solidFill>
                    <a:srgbClr val="B93DDB"/>
                  </a:solidFill>
                  <a:latin typeface="Times New Roman" panose="02020603050405020304" pitchFamily="18" charset="0"/>
                  <a:cs typeface="Times New Roman" panose="02020603050405020304" pitchFamily="18" charset="0"/>
                </a:rPr>
                <a:t>M2</a:t>
              </a:r>
            </a:p>
            <a:p>
              <a:pPr algn="ctr"/>
              <a:r>
                <a:rPr lang="en-US" b="1" dirty="0">
                  <a:solidFill>
                    <a:srgbClr val="B93DDB"/>
                  </a:solidFill>
                  <a:latin typeface="Times New Roman" panose="02020603050405020304" pitchFamily="18" charset="0"/>
                  <a:cs typeface="Times New Roman" panose="02020603050405020304" pitchFamily="18" charset="0"/>
                </a:rPr>
                <a:t>2017-18</a:t>
              </a:r>
            </a:p>
          </p:txBody>
        </p:sp>
      </p:grpSp>
      <p:grpSp>
        <p:nvGrpSpPr>
          <p:cNvPr id="26" name="Group 25"/>
          <p:cNvGrpSpPr/>
          <p:nvPr/>
        </p:nvGrpSpPr>
        <p:grpSpPr>
          <a:xfrm>
            <a:off x="744200" y="1490082"/>
            <a:ext cx="2029781" cy="4211121"/>
            <a:chOff x="757647" y="1490082"/>
            <a:chExt cx="2029781" cy="4211121"/>
          </a:xfrm>
        </p:grpSpPr>
        <p:sp>
          <p:nvSpPr>
            <p:cNvPr id="86" name="Rounded Rectangle 85"/>
            <p:cNvSpPr/>
            <p:nvPr/>
          </p:nvSpPr>
          <p:spPr bwMode="auto">
            <a:xfrm>
              <a:off x="757647" y="1756324"/>
              <a:ext cx="2029781" cy="3944879"/>
            </a:xfrm>
            <a:prstGeom prst="roundRect">
              <a:avLst/>
            </a:prstGeom>
            <a:solidFill>
              <a:schemeClr val="bg1">
                <a:lumMod val="85000"/>
              </a:schemeClr>
            </a:solidFill>
            <a:ln w="22225" cap="flat" cmpd="sng" algn="ctr">
              <a:solidFill>
                <a:srgbClr val="0092B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bg1"/>
                </a:solidFill>
                <a:effectLst/>
                <a:latin typeface="Arial" charset="0"/>
              </a:endParaRPr>
            </a:p>
          </p:txBody>
        </p:sp>
        <p:grpSp>
          <p:nvGrpSpPr>
            <p:cNvPr id="3" name="Group 9"/>
            <p:cNvGrpSpPr/>
            <p:nvPr/>
          </p:nvGrpSpPr>
          <p:grpSpPr>
            <a:xfrm>
              <a:off x="813926" y="2325309"/>
              <a:ext cx="1924896" cy="933239"/>
              <a:chOff x="2618789" y="2066189"/>
              <a:chExt cx="3045245" cy="1044699"/>
            </a:xfrm>
          </p:grpSpPr>
          <p:sp>
            <p:nvSpPr>
              <p:cNvPr id="8" name="Rectangle 7"/>
              <p:cNvSpPr/>
              <p:nvPr/>
            </p:nvSpPr>
            <p:spPr>
              <a:xfrm>
                <a:off x="3549650" y="2525178"/>
                <a:ext cx="1428277" cy="585710"/>
              </a:xfrm>
              <a:prstGeom prst="rect">
                <a:avLst/>
              </a:prstGeom>
              <a:solidFill>
                <a:schemeClr val="bg1"/>
              </a:solidFill>
              <a:ln w="28575">
                <a:solidFill>
                  <a:srgbClr val="0092BC"/>
                </a:solidFill>
              </a:ln>
            </p:spPr>
            <p:txBody>
              <a:bodyPr wrap="none" lIns="91440" tIns="45720" rIns="91440" bIns="45720" anchor="b">
                <a:spAutoFit/>
              </a:bodyPr>
              <a:lstStyle/>
              <a:p>
                <a:pPr algn="ctr"/>
                <a:r>
                  <a:rPr lang="en-US" sz="2800" dirty="0">
                    <a:ln w="1905"/>
                    <a:solidFill>
                      <a:srgbClr val="0070C0"/>
                    </a:solidFill>
                    <a:effectLst>
                      <a:innerShdw blurRad="69850" dist="43180" dir="5400000">
                        <a:srgbClr val="000000">
                          <a:alpha val="65000"/>
                        </a:srgbClr>
                      </a:innerShdw>
                    </a:effectLst>
                  </a:rPr>
                  <a:t>5.0</a:t>
                </a:r>
                <a:r>
                  <a:rPr lang="en-US" sz="2800" b="1" dirty="0">
                    <a:ln w="1905"/>
                    <a:solidFill>
                      <a:srgbClr val="0070C0"/>
                    </a:solidFill>
                    <a:effectLst>
                      <a:innerShdw blurRad="69850" dist="43180" dir="5400000">
                        <a:srgbClr val="000000">
                          <a:alpha val="65000"/>
                        </a:srgbClr>
                      </a:innerShdw>
                    </a:effectLst>
                  </a:rPr>
                  <a:t>%</a:t>
                </a:r>
              </a:p>
            </p:txBody>
          </p:sp>
          <p:sp>
            <p:nvSpPr>
              <p:cNvPr id="5" name="Rounded Rectangle 4"/>
              <p:cNvSpPr/>
              <p:nvPr/>
            </p:nvSpPr>
            <p:spPr bwMode="auto">
              <a:xfrm>
                <a:off x="2618789" y="2066189"/>
                <a:ext cx="3045245" cy="571782"/>
              </a:xfrm>
              <a:prstGeom prst="roundRect">
                <a:avLst/>
              </a:prstGeom>
              <a:solidFill>
                <a:srgbClr val="003A70"/>
              </a:solidFill>
              <a:ln w="22225" cap="flat" cmpd="sng" algn="ctr">
                <a:solidFill>
                  <a:srgbClr val="0092B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400" dirty="0">
                    <a:solidFill>
                      <a:schemeClr val="bg1"/>
                    </a:solidFill>
                  </a:rPr>
                  <a:t>PERKINS*</a:t>
                </a:r>
                <a:endParaRPr kumimoji="0" lang="en-US" sz="2400" i="0" u="none" strike="noStrike" cap="none" normalizeH="0" baseline="0" dirty="0">
                  <a:ln>
                    <a:noFill/>
                  </a:ln>
                  <a:solidFill>
                    <a:schemeClr val="bg1"/>
                  </a:solidFill>
                  <a:effectLst/>
                  <a:latin typeface="Arial" charset="0"/>
                </a:endParaRPr>
              </a:p>
            </p:txBody>
          </p:sp>
        </p:grpSp>
        <p:grpSp>
          <p:nvGrpSpPr>
            <p:cNvPr id="10" name="Group 11"/>
            <p:cNvGrpSpPr/>
            <p:nvPr/>
          </p:nvGrpSpPr>
          <p:grpSpPr>
            <a:xfrm>
              <a:off x="787832" y="4662369"/>
              <a:ext cx="1947229" cy="890411"/>
              <a:chOff x="83034" y="5084524"/>
              <a:chExt cx="2725619" cy="960962"/>
            </a:xfrm>
          </p:grpSpPr>
          <p:sp>
            <p:nvSpPr>
              <p:cNvPr id="9" name="Rectangle 8"/>
              <p:cNvSpPr/>
              <p:nvPr/>
            </p:nvSpPr>
            <p:spPr>
              <a:xfrm>
                <a:off x="843899" y="5480809"/>
                <a:ext cx="1512763" cy="564677"/>
              </a:xfrm>
              <a:prstGeom prst="rect">
                <a:avLst/>
              </a:prstGeom>
              <a:solidFill>
                <a:schemeClr val="bg1">
                  <a:lumMod val="95000"/>
                </a:schemeClr>
              </a:solidFill>
              <a:ln w="31750">
                <a:solidFill>
                  <a:srgbClr val="0092BC"/>
                </a:solidFill>
              </a:ln>
            </p:spPr>
            <p:txBody>
              <a:bodyPr wrap="none" lIns="91440" tIns="45720" rIns="91440" bIns="45720">
                <a:spAutoFit/>
              </a:bodyPr>
              <a:lstStyle/>
              <a:p>
                <a:pPr algn="ctr"/>
                <a:r>
                  <a:rPr lang="en-US" sz="2800" dirty="0">
                    <a:ln w="1905"/>
                    <a:solidFill>
                      <a:srgbClr val="0070C0"/>
                    </a:solidFill>
                    <a:effectLst>
                      <a:innerShdw blurRad="69850" dist="43180" dir="5400000">
                        <a:srgbClr val="000000">
                          <a:alpha val="65000"/>
                        </a:srgbClr>
                      </a:innerShdw>
                    </a:effectLst>
                  </a:rPr>
                  <a:t>6.31%</a:t>
                </a:r>
              </a:p>
            </p:txBody>
          </p:sp>
          <p:sp>
            <p:nvSpPr>
              <p:cNvPr id="6" name="Rounded Rectangle 5"/>
              <p:cNvSpPr/>
              <p:nvPr/>
            </p:nvSpPr>
            <p:spPr bwMode="auto">
              <a:xfrm>
                <a:off x="83034" y="5084524"/>
                <a:ext cx="2725619" cy="477749"/>
              </a:xfrm>
              <a:prstGeom prst="roundRect">
                <a:avLst/>
              </a:prstGeom>
              <a:solidFill>
                <a:srgbClr val="2C94FC"/>
              </a:solidFill>
              <a:ln w="22225" cap="flat" cmpd="sng" algn="ctr">
                <a:solidFill>
                  <a:srgbClr val="0092B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dirty="0">
                    <a:solidFill>
                      <a:schemeClr val="bg1"/>
                    </a:solidFill>
                  </a:rPr>
                  <a:t>DIRECT PLUS</a:t>
                </a:r>
                <a:endParaRPr kumimoji="0" lang="en-US" sz="2000" b="1" i="0" u="none" strike="noStrike" cap="none" normalizeH="0" baseline="0" dirty="0">
                  <a:ln>
                    <a:noFill/>
                  </a:ln>
                  <a:solidFill>
                    <a:schemeClr val="bg1"/>
                  </a:solidFill>
                  <a:effectLst/>
                  <a:latin typeface="Arial" charset="0"/>
                </a:endParaRPr>
              </a:p>
            </p:txBody>
          </p:sp>
        </p:grpSp>
        <p:sp>
          <p:nvSpPr>
            <p:cNvPr id="34" name="TextBox 33"/>
            <p:cNvSpPr txBox="1"/>
            <p:nvPr/>
          </p:nvSpPr>
          <p:spPr>
            <a:xfrm>
              <a:off x="1331196" y="1490082"/>
              <a:ext cx="954108" cy="646331"/>
            </a:xfrm>
            <a:prstGeom prst="rect">
              <a:avLst/>
            </a:prstGeom>
            <a:solidFill>
              <a:schemeClr val="bg1"/>
            </a:solidFill>
            <a:ln>
              <a:solidFill>
                <a:srgbClr val="0092BC"/>
              </a:solidFill>
            </a:ln>
          </p:spPr>
          <p:txBody>
            <a:bodyPr wrap="none" rtlCol="0">
              <a:spAutoFit/>
            </a:bodyPr>
            <a:lstStyle/>
            <a:p>
              <a:pPr algn="ctr"/>
              <a:r>
                <a:rPr lang="en-US" b="1" dirty="0">
                  <a:solidFill>
                    <a:srgbClr val="0480FC"/>
                  </a:solidFill>
                  <a:latin typeface="Times New Roman" panose="02020603050405020304" pitchFamily="18" charset="0"/>
                  <a:cs typeface="Times New Roman" panose="02020603050405020304" pitchFamily="18" charset="0"/>
                </a:rPr>
                <a:t>M1</a:t>
              </a:r>
            </a:p>
            <a:p>
              <a:pPr algn="ctr"/>
              <a:r>
                <a:rPr lang="en-US" b="1" dirty="0">
                  <a:solidFill>
                    <a:srgbClr val="0480FC"/>
                  </a:solidFill>
                  <a:latin typeface="Times New Roman" panose="02020603050405020304" pitchFamily="18" charset="0"/>
                  <a:cs typeface="Times New Roman" panose="02020603050405020304" pitchFamily="18" charset="0"/>
                </a:rPr>
                <a:t>2016-17</a:t>
              </a:r>
            </a:p>
          </p:txBody>
        </p:sp>
        <p:grpSp>
          <p:nvGrpSpPr>
            <p:cNvPr id="11" name="Group 10"/>
            <p:cNvGrpSpPr/>
            <p:nvPr/>
          </p:nvGrpSpPr>
          <p:grpSpPr>
            <a:xfrm>
              <a:off x="814543" y="3341054"/>
              <a:ext cx="1928261" cy="1204998"/>
              <a:chOff x="113777" y="1922849"/>
              <a:chExt cx="3281226" cy="1372357"/>
            </a:xfrm>
          </p:grpSpPr>
          <p:sp>
            <p:nvSpPr>
              <p:cNvPr id="7" name="Rectangle 6"/>
              <p:cNvSpPr/>
              <p:nvPr/>
            </p:nvSpPr>
            <p:spPr>
              <a:xfrm>
                <a:off x="939693" y="2699317"/>
                <a:ext cx="1839050" cy="595889"/>
              </a:xfrm>
              <a:prstGeom prst="rect">
                <a:avLst/>
              </a:prstGeom>
              <a:solidFill>
                <a:schemeClr val="bg1"/>
              </a:solidFill>
              <a:ln w="31750">
                <a:solidFill>
                  <a:srgbClr val="0092BC"/>
                </a:solidFill>
              </a:ln>
            </p:spPr>
            <p:txBody>
              <a:bodyPr wrap="none" lIns="91440" tIns="45720" rIns="91440" bIns="45720" anchor="ctr">
                <a:spAutoFit/>
              </a:bodyPr>
              <a:lstStyle/>
              <a:p>
                <a:pPr algn="ctr"/>
                <a:r>
                  <a:rPr lang="en-US" sz="2800" dirty="0">
                    <a:ln w="1905"/>
                    <a:solidFill>
                      <a:srgbClr val="0070C0"/>
                    </a:solidFill>
                    <a:effectLst>
                      <a:innerShdw blurRad="69850" dist="43180" dir="5400000">
                        <a:srgbClr val="000000">
                          <a:alpha val="65000"/>
                        </a:srgbClr>
                      </a:innerShdw>
                    </a:effectLst>
                  </a:rPr>
                  <a:t>5.31%</a:t>
                </a:r>
              </a:p>
            </p:txBody>
          </p:sp>
          <p:sp>
            <p:nvSpPr>
              <p:cNvPr id="4" name="Rounded Rectangle 3"/>
              <p:cNvSpPr/>
              <p:nvPr/>
            </p:nvSpPr>
            <p:spPr bwMode="auto">
              <a:xfrm>
                <a:off x="113777" y="1922849"/>
                <a:ext cx="3281226" cy="775626"/>
              </a:xfrm>
              <a:prstGeom prst="roundRect">
                <a:avLst/>
              </a:prstGeom>
              <a:solidFill>
                <a:srgbClr val="024D98"/>
              </a:solidFill>
              <a:ln w="22225" cap="flat" cmpd="sng" algn="ctr">
                <a:solidFill>
                  <a:srgbClr val="0092B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dirty="0">
                    <a:ln>
                      <a:noFill/>
                    </a:ln>
                    <a:solidFill>
                      <a:schemeClr val="bg1"/>
                    </a:solidFill>
                    <a:effectLst/>
                    <a:latin typeface="Arial" charset="0"/>
                  </a:rPr>
                  <a:t>DIRECT</a:t>
                </a:r>
                <a:r>
                  <a:rPr kumimoji="0" lang="en-US" sz="1700" b="1" i="0" u="none" strike="noStrike" cap="none" normalizeH="0" dirty="0">
                    <a:ln>
                      <a:noFill/>
                    </a:ln>
                    <a:solidFill>
                      <a:schemeClr val="bg1"/>
                    </a:solidFill>
                    <a:effectLst/>
                    <a:latin typeface="Arial" charset="0"/>
                  </a:rPr>
                  <a:t> </a:t>
                </a:r>
                <a:r>
                  <a:rPr kumimoji="0" lang="en-US" sz="1700" b="1" i="0" u="none" strike="noStrike" cap="none" normalizeH="0" baseline="0" dirty="0">
                    <a:ln>
                      <a:noFill/>
                    </a:ln>
                    <a:solidFill>
                      <a:schemeClr val="bg1"/>
                    </a:solidFill>
                    <a:effectLst/>
                    <a:latin typeface="Arial" charset="0"/>
                  </a:rPr>
                  <a:t>UNSUBSIDIZED</a:t>
                </a:r>
              </a:p>
            </p:txBody>
          </p:sp>
        </p:grpSp>
      </p:grpSp>
      <p:grpSp>
        <p:nvGrpSpPr>
          <p:cNvPr id="27" name="Group 26"/>
          <p:cNvGrpSpPr/>
          <p:nvPr/>
        </p:nvGrpSpPr>
        <p:grpSpPr>
          <a:xfrm>
            <a:off x="4742117" y="1495557"/>
            <a:ext cx="2029781" cy="4225664"/>
            <a:chOff x="4742117" y="1546301"/>
            <a:chExt cx="2029781" cy="4225664"/>
          </a:xfrm>
        </p:grpSpPr>
        <p:sp>
          <p:nvSpPr>
            <p:cNvPr id="89" name="Rounded Rectangle 88"/>
            <p:cNvSpPr/>
            <p:nvPr/>
          </p:nvSpPr>
          <p:spPr bwMode="auto">
            <a:xfrm>
              <a:off x="4742117" y="1827087"/>
              <a:ext cx="2029781" cy="3944878"/>
            </a:xfrm>
            <a:prstGeom prst="roundRect">
              <a:avLst/>
            </a:prstGeom>
            <a:solidFill>
              <a:schemeClr val="bg1">
                <a:lumMod val="85000"/>
              </a:schemeClr>
            </a:solidFill>
            <a:ln w="222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bg1"/>
                </a:solidFill>
                <a:effectLst/>
                <a:latin typeface="Arial" charset="0"/>
              </a:endParaRPr>
            </a:p>
          </p:txBody>
        </p:sp>
        <p:grpSp>
          <p:nvGrpSpPr>
            <p:cNvPr id="18" name="Group 10"/>
            <p:cNvGrpSpPr/>
            <p:nvPr/>
          </p:nvGrpSpPr>
          <p:grpSpPr>
            <a:xfrm>
              <a:off x="4779626" y="3309050"/>
              <a:ext cx="1928261" cy="1226767"/>
              <a:chOff x="294022" y="1798865"/>
              <a:chExt cx="3281226" cy="1397149"/>
            </a:xfrm>
          </p:grpSpPr>
          <p:sp>
            <p:nvSpPr>
              <p:cNvPr id="77" name="Rectangle 76"/>
              <p:cNvSpPr/>
              <p:nvPr/>
            </p:nvSpPr>
            <p:spPr>
              <a:xfrm>
                <a:off x="1256190" y="2600126"/>
                <a:ext cx="1528087" cy="595888"/>
              </a:xfrm>
              <a:prstGeom prst="rect">
                <a:avLst/>
              </a:prstGeom>
              <a:solidFill>
                <a:schemeClr val="bg1"/>
              </a:solidFill>
              <a:ln w="31750">
                <a:solidFill>
                  <a:schemeClr val="accent1">
                    <a:lumMod val="50000"/>
                  </a:schemeClr>
                </a:solidFill>
              </a:ln>
            </p:spPr>
            <p:txBody>
              <a:bodyPr wrap="none" lIns="91440" tIns="45720" rIns="91440" bIns="45720" anchor="ctr">
                <a:spAutoFit/>
              </a:bodyPr>
              <a:lstStyle/>
              <a:p>
                <a:pPr algn="ctr"/>
                <a:r>
                  <a:rPr lang="en-US" sz="2800" dirty="0">
                    <a:ln w="1905"/>
                    <a:solidFill>
                      <a:srgbClr val="0229D9"/>
                    </a:solidFill>
                    <a:effectLst>
                      <a:innerShdw blurRad="69850" dist="43180" dir="5400000">
                        <a:srgbClr val="000000">
                          <a:alpha val="65000"/>
                        </a:srgbClr>
                      </a:innerShdw>
                    </a:effectLst>
                  </a:rPr>
                  <a:t>6.6%</a:t>
                </a:r>
              </a:p>
            </p:txBody>
          </p:sp>
          <p:sp>
            <p:nvSpPr>
              <p:cNvPr id="78" name="Rounded Rectangle 77"/>
              <p:cNvSpPr/>
              <p:nvPr/>
            </p:nvSpPr>
            <p:spPr bwMode="auto">
              <a:xfrm>
                <a:off x="294022" y="1798865"/>
                <a:ext cx="3281226" cy="775625"/>
              </a:xfrm>
              <a:prstGeom prst="roundRect">
                <a:avLst/>
              </a:prstGeom>
              <a:solidFill>
                <a:srgbClr val="0229D9"/>
              </a:solidFill>
              <a:ln w="222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dirty="0">
                    <a:ln>
                      <a:noFill/>
                    </a:ln>
                    <a:solidFill>
                      <a:schemeClr val="bg1"/>
                    </a:solidFill>
                    <a:effectLst/>
                    <a:latin typeface="Arial" charset="0"/>
                  </a:rPr>
                  <a:t>DIRECT UNSUBSIDIZED</a:t>
                </a:r>
              </a:p>
            </p:txBody>
          </p:sp>
        </p:grpSp>
        <p:grpSp>
          <p:nvGrpSpPr>
            <p:cNvPr id="19" name="Group 78"/>
            <p:cNvGrpSpPr/>
            <p:nvPr/>
          </p:nvGrpSpPr>
          <p:grpSpPr>
            <a:xfrm>
              <a:off x="4782990" y="2315081"/>
              <a:ext cx="1924896" cy="922345"/>
              <a:chOff x="2771129" y="1968705"/>
              <a:chExt cx="3045245" cy="1032506"/>
            </a:xfrm>
          </p:grpSpPr>
          <p:sp>
            <p:nvSpPr>
              <p:cNvPr id="80" name="Rectangle 79"/>
              <p:cNvSpPr/>
              <p:nvPr/>
            </p:nvSpPr>
            <p:spPr>
              <a:xfrm>
                <a:off x="3583921" y="2415500"/>
                <a:ext cx="1420669" cy="585711"/>
              </a:xfrm>
              <a:prstGeom prst="rect">
                <a:avLst/>
              </a:prstGeom>
              <a:solidFill>
                <a:schemeClr val="bg1"/>
              </a:solidFill>
              <a:ln w="28575">
                <a:solidFill>
                  <a:schemeClr val="accent1">
                    <a:lumMod val="50000"/>
                  </a:schemeClr>
                </a:solidFill>
              </a:ln>
            </p:spPr>
            <p:txBody>
              <a:bodyPr wrap="none" lIns="91440" tIns="45720" rIns="91440" bIns="45720" anchor="b">
                <a:spAutoFit/>
              </a:bodyPr>
              <a:lstStyle/>
              <a:p>
                <a:pPr algn="ctr"/>
                <a:r>
                  <a:rPr lang="en-US" sz="2800" dirty="0">
                    <a:ln w="1905"/>
                    <a:solidFill>
                      <a:srgbClr val="0229D9"/>
                    </a:solidFill>
                    <a:effectLst>
                      <a:innerShdw blurRad="69850" dist="43180" dir="5400000">
                        <a:srgbClr val="000000">
                          <a:alpha val="65000"/>
                        </a:srgbClr>
                      </a:innerShdw>
                    </a:effectLst>
                  </a:rPr>
                  <a:t>5.0%</a:t>
                </a:r>
              </a:p>
            </p:txBody>
          </p:sp>
          <p:sp>
            <p:nvSpPr>
              <p:cNvPr id="81" name="Rounded Rectangle 80"/>
              <p:cNvSpPr/>
              <p:nvPr/>
            </p:nvSpPr>
            <p:spPr bwMode="auto">
              <a:xfrm>
                <a:off x="2771129" y="1968705"/>
                <a:ext cx="3045245" cy="571783"/>
              </a:xfrm>
              <a:prstGeom prst="roundRect">
                <a:avLst/>
              </a:prstGeom>
              <a:solidFill>
                <a:srgbClr val="011893"/>
              </a:solidFill>
              <a:ln w="222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defTabSz="914400" eaLnBrk="0" fontAlgn="base" hangingPunct="0">
                  <a:spcBef>
                    <a:spcPct val="0"/>
                  </a:spcBef>
                  <a:spcAft>
                    <a:spcPct val="0"/>
                  </a:spcAft>
                </a:pPr>
                <a:r>
                  <a:rPr lang="en-US" sz="2400" dirty="0">
                    <a:solidFill>
                      <a:schemeClr val="bg1"/>
                    </a:solidFill>
                  </a:rPr>
                  <a:t>PERKINS*</a:t>
                </a:r>
                <a:endParaRPr lang="en-US" sz="2400" dirty="0">
                  <a:solidFill>
                    <a:schemeClr val="bg1"/>
                  </a:solidFill>
                  <a:latin typeface="Arial" charset="0"/>
                </a:endParaRPr>
              </a:p>
            </p:txBody>
          </p:sp>
        </p:grpSp>
        <p:grpSp>
          <p:nvGrpSpPr>
            <p:cNvPr id="20" name="Group 11"/>
            <p:cNvGrpSpPr/>
            <p:nvPr/>
          </p:nvGrpSpPr>
          <p:grpSpPr>
            <a:xfrm>
              <a:off x="4776155" y="4653735"/>
              <a:ext cx="1947229" cy="923067"/>
              <a:chOff x="244771" y="5014034"/>
              <a:chExt cx="2725619" cy="996206"/>
            </a:xfrm>
          </p:grpSpPr>
          <p:sp>
            <p:nvSpPr>
              <p:cNvPr id="83" name="Rectangle 82"/>
              <p:cNvSpPr/>
              <p:nvPr/>
            </p:nvSpPr>
            <p:spPr>
              <a:xfrm>
                <a:off x="1052660" y="5445563"/>
                <a:ext cx="1256973" cy="564677"/>
              </a:xfrm>
              <a:prstGeom prst="rect">
                <a:avLst/>
              </a:prstGeom>
              <a:solidFill>
                <a:schemeClr val="bg1"/>
              </a:solidFill>
              <a:ln w="31750">
                <a:solidFill>
                  <a:schemeClr val="accent1">
                    <a:lumMod val="50000"/>
                  </a:schemeClr>
                </a:solidFill>
              </a:ln>
            </p:spPr>
            <p:txBody>
              <a:bodyPr wrap="none" lIns="91440" tIns="45720" rIns="91440" bIns="45720">
                <a:spAutoFit/>
              </a:bodyPr>
              <a:lstStyle/>
              <a:p>
                <a:pPr algn="ctr"/>
                <a:r>
                  <a:rPr lang="en-US" sz="2800" dirty="0">
                    <a:ln w="1905"/>
                    <a:solidFill>
                      <a:srgbClr val="0229D9"/>
                    </a:solidFill>
                    <a:effectLst>
                      <a:innerShdw blurRad="69850" dist="43180" dir="5400000">
                        <a:srgbClr val="000000">
                          <a:alpha val="65000"/>
                        </a:srgbClr>
                      </a:innerShdw>
                    </a:effectLst>
                  </a:rPr>
                  <a:t>7.6%</a:t>
                </a:r>
              </a:p>
            </p:txBody>
          </p:sp>
          <p:sp>
            <p:nvSpPr>
              <p:cNvPr id="84" name="Rounded Rectangle 83"/>
              <p:cNvSpPr/>
              <p:nvPr/>
            </p:nvSpPr>
            <p:spPr bwMode="auto">
              <a:xfrm>
                <a:off x="244771" y="5014034"/>
                <a:ext cx="2725619" cy="477749"/>
              </a:xfrm>
              <a:prstGeom prst="roundRect">
                <a:avLst/>
              </a:prstGeom>
              <a:solidFill>
                <a:srgbClr val="00CCFF"/>
              </a:solidFill>
              <a:ln w="222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defTabSz="914400" eaLnBrk="0" fontAlgn="base" hangingPunct="0">
                  <a:spcBef>
                    <a:spcPct val="0"/>
                  </a:spcBef>
                  <a:spcAft>
                    <a:spcPct val="0"/>
                  </a:spcAft>
                </a:pPr>
                <a:r>
                  <a:rPr lang="en-US" sz="2000" b="1" dirty="0">
                    <a:solidFill>
                      <a:schemeClr val="bg1"/>
                    </a:solidFill>
                  </a:rPr>
                  <a:t>DIRECT PLUS</a:t>
                </a:r>
                <a:endParaRPr lang="en-US" sz="2000" b="1" dirty="0">
                  <a:solidFill>
                    <a:schemeClr val="bg1"/>
                  </a:solidFill>
                  <a:latin typeface="Arial" charset="0"/>
                </a:endParaRPr>
              </a:p>
            </p:txBody>
          </p:sp>
        </p:grpSp>
        <p:sp>
          <p:nvSpPr>
            <p:cNvPr id="85" name="TextBox 84"/>
            <p:cNvSpPr txBox="1"/>
            <p:nvPr/>
          </p:nvSpPr>
          <p:spPr>
            <a:xfrm>
              <a:off x="5279954" y="1546301"/>
              <a:ext cx="954108" cy="646331"/>
            </a:xfrm>
            <a:prstGeom prst="rect">
              <a:avLst/>
            </a:prstGeom>
            <a:solidFill>
              <a:schemeClr val="bg1"/>
            </a:solidFill>
            <a:ln>
              <a:solidFill>
                <a:schemeClr val="accent1">
                  <a:lumMod val="50000"/>
                </a:schemeClr>
              </a:solidFill>
            </a:ln>
          </p:spPr>
          <p:txBody>
            <a:bodyPr wrap="none" rtlCol="0">
              <a:spAutoFit/>
            </a:bodyPr>
            <a:lstStyle/>
            <a:p>
              <a:pPr algn="ctr"/>
              <a:r>
                <a:rPr lang="en-US" b="1" dirty="0">
                  <a:solidFill>
                    <a:srgbClr val="0271E0"/>
                  </a:solidFill>
                  <a:latin typeface="Times New Roman" panose="02020603050405020304" pitchFamily="18" charset="0"/>
                  <a:cs typeface="Times New Roman" panose="02020603050405020304" pitchFamily="18" charset="0"/>
                </a:rPr>
                <a:t>M3</a:t>
              </a:r>
            </a:p>
            <a:p>
              <a:pPr algn="ctr"/>
              <a:r>
                <a:rPr lang="en-US" b="1" dirty="0">
                  <a:solidFill>
                    <a:srgbClr val="0271E0"/>
                  </a:solidFill>
                  <a:latin typeface="Times New Roman" panose="02020603050405020304" pitchFamily="18" charset="0"/>
                  <a:cs typeface="Times New Roman" panose="02020603050405020304" pitchFamily="18" charset="0"/>
                </a:rPr>
                <a:t>2018-19</a:t>
              </a:r>
            </a:p>
          </p:txBody>
        </p:sp>
      </p:grpSp>
      <p:grpSp>
        <p:nvGrpSpPr>
          <p:cNvPr id="28" name="Group 27"/>
          <p:cNvGrpSpPr/>
          <p:nvPr/>
        </p:nvGrpSpPr>
        <p:grpSpPr>
          <a:xfrm>
            <a:off x="6719907" y="1495557"/>
            <a:ext cx="2029781" cy="4220883"/>
            <a:chOff x="6719907" y="1550716"/>
            <a:chExt cx="2029781" cy="4220883"/>
          </a:xfrm>
        </p:grpSpPr>
        <p:sp>
          <p:nvSpPr>
            <p:cNvPr id="41" name="Rounded Rectangle 40"/>
            <p:cNvSpPr/>
            <p:nvPr/>
          </p:nvSpPr>
          <p:spPr bwMode="auto">
            <a:xfrm>
              <a:off x="6719907" y="1826720"/>
              <a:ext cx="2029781" cy="3944879"/>
            </a:xfrm>
            <a:prstGeom prst="roundRect">
              <a:avLst/>
            </a:prstGeom>
            <a:solidFill>
              <a:schemeClr val="bg1">
                <a:lumMod val="85000"/>
              </a:schemeClr>
            </a:solidFill>
            <a:ln w="22225" cap="flat" cmpd="sng" algn="ctr">
              <a:solidFill>
                <a:srgbClr val="D871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bg1"/>
                </a:solidFill>
                <a:effectLst/>
                <a:latin typeface="Arial" charset="0"/>
              </a:endParaRPr>
            </a:p>
          </p:txBody>
        </p:sp>
        <p:grpSp>
          <p:nvGrpSpPr>
            <p:cNvPr id="22" name="Group 10"/>
            <p:cNvGrpSpPr/>
            <p:nvPr/>
          </p:nvGrpSpPr>
          <p:grpSpPr>
            <a:xfrm>
              <a:off x="6757416" y="3326464"/>
              <a:ext cx="1928261" cy="1204999"/>
              <a:chOff x="294022" y="1836059"/>
              <a:chExt cx="3281226" cy="1372358"/>
            </a:xfrm>
          </p:grpSpPr>
          <p:sp>
            <p:nvSpPr>
              <p:cNvPr id="52" name="Rectangle 51"/>
              <p:cNvSpPr/>
              <p:nvPr/>
            </p:nvSpPr>
            <p:spPr>
              <a:xfrm>
                <a:off x="1149860" y="2612528"/>
                <a:ext cx="1839050" cy="595889"/>
              </a:xfrm>
              <a:prstGeom prst="rect">
                <a:avLst/>
              </a:prstGeom>
              <a:solidFill>
                <a:schemeClr val="bg1"/>
              </a:solidFill>
              <a:ln w="31750">
                <a:solidFill>
                  <a:srgbClr val="CD6B2B"/>
                </a:solidFill>
              </a:ln>
            </p:spPr>
            <p:txBody>
              <a:bodyPr wrap="none" lIns="91440" tIns="45720" rIns="91440" bIns="45720" anchor="ctr">
                <a:spAutoFit/>
              </a:bodyPr>
              <a:lstStyle/>
              <a:p>
                <a:pPr algn="ctr"/>
                <a:r>
                  <a:rPr lang="en-US" sz="2800" dirty="0">
                    <a:ln w="1905"/>
                    <a:solidFill>
                      <a:srgbClr val="CD6B2B"/>
                    </a:solidFill>
                    <a:effectLst>
                      <a:innerShdw blurRad="69850" dist="43180" dir="5400000">
                        <a:srgbClr val="000000">
                          <a:alpha val="65000"/>
                        </a:srgbClr>
                      </a:innerShdw>
                    </a:effectLst>
                  </a:rPr>
                  <a:t>6.08%</a:t>
                </a:r>
              </a:p>
            </p:txBody>
          </p:sp>
          <p:sp>
            <p:nvSpPr>
              <p:cNvPr id="53" name="Rounded Rectangle 52"/>
              <p:cNvSpPr/>
              <p:nvPr/>
            </p:nvSpPr>
            <p:spPr bwMode="auto">
              <a:xfrm>
                <a:off x="294022" y="1836059"/>
                <a:ext cx="3281226" cy="775625"/>
              </a:xfrm>
              <a:prstGeom prst="roundRect">
                <a:avLst/>
              </a:prstGeom>
              <a:solidFill>
                <a:srgbClr val="ED7C33"/>
              </a:solidFill>
              <a:ln w="22225" cap="flat" cmpd="sng" algn="ctr">
                <a:solidFill>
                  <a:schemeClr val="accent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700" b="1" i="0" u="none" strike="noStrike" cap="none" normalizeH="0" baseline="0" dirty="0">
                    <a:ln>
                      <a:noFill/>
                    </a:ln>
                    <a:solidFill>
                      <a:schemeClr val="bg1"/>
                    </a:solidFill>
                    <a:effectLst/>
                    <a:latin typeface="Arial" charset="0"/>
                  </a:rPr>
                  <a:t>DIRECT UNSUBSIDIZED</a:t>
                </a:r>
              </a:p>
            </p:txBody>
          </p:sp>
        </p:grpSp>
        <p:grpSp>
          <p:nvGrpSpPr>
            <p:cNvPr id="23" name="Group 78"/>
            <p:cNvGrpSpPr/>
            <p:nvPr/>
          </p:nvGrpSpPr>
          <p:grpSpPr>
            <a:xfrm>
              <a:off x="6760780" y="2321609"/>
              <a:ext cx="1924896" cy="923143"/>
              <a:chOff x="2771129" y="1993075"/>
              <a:chExt cx="3045245" cy="1033399"/>
            </a:xfrm>
          </p:grpSpPr>
          <p:sp>
            <p:nvSpPr>
              <p:cNvPr id="50" name="Rectangle 49"/>
              <p:cNvSpPr/>
              <p:nvPr/>
            </p:nvSpPr>
            <p:spPr>
              <a:xfrm>
                <a:off x="3629623" y="2440763"/>
                <a:ext cx="1420669" cy="585711"/>
              </a:xfrm>
              <a:prstGeom prst="rect">
                <a:avLst/>
              </a:prstGeom>
              <a:solidFill>
                <a:schemeClr val="bg1"/>
              </a:solidFill>
              <a:ln w="28575">
                <a:solidFill>
                  <a:srgbClr val="CD6B2B"/>
                </a:solidFill>
              </a:ln>
            </p:spPr>
            <p:txBody>
              <a:bodyPr wrap="none" lIns="91440" tIns="45720" rIns="91440" bIns="45720" anchor="b">
                <a:spAutoFit/>
              </a:bodyPr>
              <a:lstStyle/>
              <a:p>
                <a:pPr algn="ctr"/>
                <a:r>
                  <a:rPr lang="en-US" sz="2800" dirty="0">
                    <a:ln w="1905"/>
                    <a:solidFill>
                      <a:srgbClr val="CD6B2B"/>
                    </a:solidFill>
                    <a:effectLst>
                      <a:innerShdw blurRad="69850" dist="43180" dir="5400000">
                        <a:srgbClr val="000000">
                          <a:alpha val="65000"/>
                        </a:srgbClr>
                      </a:innerShdw>
                    </a:effectLst>
                  </a:rPr>
                  <a:t>5.0%</a:t>
                </a:r>
              </a:p>
            </p:txBody>
          </p:sp>
          <p:sp>
            <p:nvSpPr>
              <p:cNvPr id="51" name="Rounded Rectangle 50"/>
              <p:cNvSpPr/>
              <p:nvPr/>
            </p:nvSpPr>
            <p:spPr bwMode="auto">
              <a:xfrm>
                <a:off x="2771129" y="1993075"/>
                <a:ext cx="3045245" cy="571783"/>
              </a:xfrm>
              <a:prstGeom prst="roundRect">
                <a:avLst/>
              </a:prstGeom>
              <a:solidFill>
                <a:srgbClr val="CD6B2B"/>
              </a:solidFill>
              <a:ln w="22225" cap="flat" cmpd="sng" algn="ctr">
                <a:solidFill>
                  <a:schemeClr val="accent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defTabSz="914400" eaLnBrk="0" fontAlgn="base" hangingPunct="0">
                  <a:spcBef>
                    <a:spcPct val="0"/>
                  </a:spcBef>
                  <a:spcAft>
                    <a:spcPct val="0"/>
                  </a:spcAft>
                </a:pPr>
                <a:r>
                  <a:rPr lang="en-US" sz="2400" dirty="0">
                    <a:solidFill>
                      <a:schemeClr val="bg1"/>
                    </a:solidFill>
                  </a:rPr>
                  <a:t>PERKINS*</a:t>
                </a:r>
                <a:endParaRPr lang="en-US" sz="2400" dirty="0">
                  <a:solidFill>
                    <a:schemeClr val="bg1"/>
                  </a:solidFill>
                  <a:latin typeface="Arial" charset="0"/>
                </a:endParaRPr>
              </a:p>
            </p:txBody>
          </p:sp>
        </p:grpSp>
        <p:grpSp>
          <p:nvGrpSpPr>
            <p:cNvPr id="24" name="Group 11"/>
            <p:cNvGrpSpPr/>
            <p:nvPr/>
          </p:nvGrpSpPr>
          <p:grpSpPr>
            <a:xfrm>
              <a:off x="6763575" y="4649380"/>
              <a:ext cx="1947229" cy="923067"/>
              <a:chOff x="258249" y="5025781"/>
              <a:chExt cx="2725619" cy="996206"/>
            </a:xfrm>
          </p:grpSpPr>
          <p:sp>
            <p:nvSpPr>
              <p:cNvPr id="48" name="Rectangle 47"/>
              <p:cNvSpPr/>
              <p:nvPr/>
            </p:nvSpPr>
            <p:spPr>
              <a:xfrm>
                <a:off x="965200" y="5457310"/>
                <a:ext cx="1512765" cy="564677"/>
              </a:xfrm>
              <a:prstGeom prst="rect">
                <a:avLst/>
              </a:prstGeom>
              <a:solidFill>
                <a:schemeClr val="bg1"/>
              </a:solidFill>
              <a:ln w="31750">
                <a:solidFill>
                  <a:srgbClr val="CD6B2B"/>
                </a:solidFill>
              </a:ln>
            </p:spPr>
            <p:txBody>
              <a:bodyPr wrap="none" lIns="91440" tIns="45720" rIns="91440" bIns="45720">
                <a:spAutoFit/>
              </a:bodyPr>
              <a:lstStyle/>
              <a:p>
                <a:pPr algn="ctr"/>
                <a:r>
                  <a:rPr lang="en-US" sz="2800" dirty="0">
                    <a:ln w="1905"/>
                    <a:solidFill>
                      <a:srgbClr val="CD6B2B"/>
                    </a:solidFill>
                    <a:effectLst>
                      <a:innerShdw blurRad="69850" dist="43180" dir="5400000">
                        <a:srgbClr val="000000">
                          <a:alpha val="65000"/>
                        </a:srgbClr>
                      </a:innerShdw>
                    </a:effectLst>
                  </a:rPr>
                  <a:t>7.08%</a:t>
                </a:r>
              </a:p>
            </p:txBody>
          </p:sp>
          <p:sp>
            <p:nvSpPr>
              <p:cNvPr id="49" name="Rounded Rectangle 48"/>
              <p:cNvSpPr/>
              <p:nvPr/>
            </p:nvSpPr>
            <p:spPr bwMode="auto">
              <a:xfrm>
                <a:off x="258249" y="5025781"/>
                <a:ext cx="2725619" cy="477749"/>
              </a:xfrm>
              <a:prstGeom prst="roundRect">
                <a:avLst/>
              </a:prstGeom>
              <a:solidFill>
                <a:srgbClr val="FF9603"/>
              </a:solidFill>
              <a:ln w="22225" cap="flat" cmpd="sng" algn="ctr">
                <a:solidFill>
                  <a:schemeClr val="accent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defTabSz="914400" eaLnBrk="0" fontAlgn="base" hangingPunct="0">
                  <a:spcBef>
                    <a:spcPct val="0"/>
                  </a:spcBef>
                  <a:spcAft>
                    <a:spcPct val="0"/>
                  </a:spcAft>
                </a:pPr>
                <a:r>
                  <a:rPr lang="en-US" sz="2000" b="1" dirty="0">
                    <a:solidFill>
                      <a:schemeClr val="bg1"/>
                    </a:solidFill>
                  </a:rPr>
                  <a:t>DIRECT PLUS</a:t>
                </a:r>
                <a:endParaRPr lang="en-US" sz="2000" b="1" dirty="0">
                  <a:solidFill>
                    <a:schemeClr val="bg1"/>
                  </a:solidFill>
                  <a:latin typeface="Arial" charset="0"/>
                </a:endParaRPr>
              </a:p>
            </p:txBody>
          </p:sp>
        </p:grpSp>
        <p:sp>
          <p:nvSpPr>
            <p:cNvPr id="47" name="TextBox 46"/>
            <p:cNvSpPr txBox="1"/>
            <p:nvPr/>
          </p:nvSpPr>
          <p:spPr>
            <a:xfrm>
              <a:off x="7258998" y="1550716"/>
              <a:ext cx="954108" cy="646331"/>
            </a:xfrm>
            <a:prstGeom prst="rect">
              <a:avLst/>
            </a:prstGeom>
            <a:solidFill>
              <a:schemeClr val="bg1"/>
            </a:solidFill>
            <a:ln>
              <a:solidFill>
                <a:schemeClr val="accent2">
                  <a:lumMod val="75000"/>
                </a:schemeClr>
              </a:solidFill>
            </a:ln>
          </p:spPr>
          <p:txBody>
            <a:bodyPr wrap="none" rtlCol="0">
              <a:spAutoFit/>
            </a:bodyPr>
            <a:lstStyle/>
            <a:p>
              <a:pPr algn="ctr"/>
              <a:r>
                <a:rPr lang="en-US" b="1" dirty="0">
                  <a:solidFill>
                    <a:srgbClr val="CD6B2B"/>
                  </a:solidFill>
                  <a:latin typeface="Times New Roman" panose="02020603050405020304" pitchFamily="18" charset="0"/>
                  <a:cs typeface="Times New Roman" panose="02020603050405020304" pitchFamily="18" charset="0"/>
                </a:rPr>
                <a:t>M4</a:t>
              </a:r>
            </a:p>
            <a:p>
              <a:pPr algn="ctr"/>
              <a:r>
                <a:rPr lang="en-US" b="1" dirty="0">
                  <a:solidFill>
                    <a:srgbClr val="CD6B2B"/>
                  </a:solidFill>
                  <a:latin typeface="Times New Roman" panose="02020603050405020304" pitchFamily="18" charset="0"/>
                  <a:cs typeface="Times New Roman" panose="02020603050405020304" pitchFamily="18" charset="0"/>
                </a:rPr>
                <a:t>2019-20</a:t>
              </a:r>
            </a:p>
          </p:txBody>
        </p:sp>
      </p:grpSp>
      <p:sp>
        <p:nvSpPr>
          <p:cNvPr id="25" name="TextBox 24"/>
          <p:cNvSpPr txBox="1"/>
          <p:nvPr/>
        </p:nvSpPr>
        <p:spPr>
          <a:xfrm>
            <a:off x="-4007224" y="-3738282"/>
            <a:ext cx="184731" cy="369332"/>
          </a:xfrm>
          <a:prstGeom prst="rect">
            <a:avLst/>
          </a:prstGeom>
          <a:noFill/>
        </p:spPr>
        <p:txBody>
          <a:bodyPr wrap="none" rtlCol="0">
            <a:spAutoFit/>
          </a:bodyPr>
          <a:lstStyle/>
          <a:p>
            <a:endParaRPr lang="en-US" dirty="0"/>
          </a:p>
        </p:txBody>
      </p:sp>
      <p:sp>
        <p:nvSpPr>
          <p:cNvPr id="68" name="Oval 67"/>
          <p:cNvSpPr/>
          <p:nvPr/>
        </p:nvSpPr>
        <p:spPr>
          <a:xfrm>
            <a:off x="560288" y="3185925"/>
            <a:ext cx="8484321" cy="1503278"/>
          </a:xfrm>
          <a:prstGeom prst="ellipse">
            <a:avLst/>
          </a:prstGeom>
          <a:noFill/>
          <a:ln w="825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556923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par>
                          <p:cTn id="7" fill="hold">
                            <p:stCondLst>
                              <p:cond delay="0"/>
                            </p:stCondLst>
                            <p:childTnLst>
                              <p:par>
                                <p:cTn id="8" presetID="32" presetClass="emph" presetSubtype="0" repeatCount="0" fill="hold" grpId="0" nodeType="afterEffect">
                                  <p:stCondLst>
                                    <p:cond delay="500"/>
                                  </p:stCondLst>
                                  <p:childTnLst>
                                    <p:animRot by="120000">
                                      <p:cBhvr>
                                        <p:cTn id="9" dur="200" fill="hold">
                                          <p:stCondLst>
                                            <p:cond delay="0"/>
                                          </p:stCondLst>
                                        </p:cTn>
                                        <p:tgtEl>
                                          <p:spTgt spid="68"/>
                                        </p:tgtEl>
                                        <p:attrNameLst>
                                          <p:attrName>r</p:attrName>
                                        </p:attrNameLst>
                                      </p:cBhvr>
                                    </p:animRot>
                                    <p:animRot by="-240000">
                                      <p:cBhvr>
                                        <p:cTn id="10" dur="400" fill="hold">
                                          <p:stCondLst>
                                            <p:cond delay="400"/>
                                          </p:stCondLst>
                                        </p:cTn>
                                        <p:tgtEl>
                                          <p:spTgt spid="68"/>
                                        </p:tgtEl>
                                        <p:attrNameLst>
                                          <p:attrName>r</p:attrName>
                                        </p:attrNameLst>
                                      </p:cBhvr>
                                    </p:animRot>
                                    <p:animRot by="240000">
                                      <p:cBhvr>
                                        <p:cTn id="11" dur="400" fill="hold">
                                          <p:stCondLst>
                                            <p:cond delay="800"/>
                                          </p:stCondLst>
                                        </p:cTn>
                                        <p:tgtEl>
                                          <p:spTgt spid="68"/>
                                        </p:tgtEl>
                                        <p:attrNameLst>
                                          <p:attrName>r</p:attrName>
                                        </p:attrNameLst>
                                      </p:cBhvr>
                                    </p:animRot>
                                    <p:animRot by="-240000">
                                      <p:cBhvr>
                                        <p:cTn id="12" dur="400" fill="hold">
                                          <p:stCondLst>
                                            <p:cond delay="1200"/>
                                          </p:stCondLst>
                                        </p:cTn>
                                        <p:tgtEl>
                                          <p:spTgt spid="68"/>
                                        </p:tgtEl>
                                        <p:attrNameLst>
                                          <p:attrName>r</p:attrName>
                                        </p:attrNameLst>
                                      </p:cBhvr>
                                    </p:animRot>
                                    <p:animRot by="120000">
                                      <p:cBhvr>
                                        <p:cTn id="13" dur="400" fill="hold">
                                          <p:stCondLst>
                                            <p:cond delay="1600"/>
                                          </p:stCondLst>
                                        </p:cTn>
                                        <p:tgtEl>
                                          <p:spTgt spid="6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3"/>
          <p:cNvSpPr>
            <a:spLocks noGrp="1" noChangeArrowheads="1"/>
          </p:cNvSpPr>
          <p:nvPr>
            <p:ph type="body" idx="4294967295"/>
          </p:nvPr>
        </p:nvSpPr>
        <p:spPr>
          <a:xfrm>
            <a:off x="830263" y="1707982"/>
            <a:ext cx="8609012" cy="501650"/>
          </a:xfrm>
        </p:spPr>
        <p:txBody>
          <a:bodyPr>
            <a:normAutofit/>
          </a:bodyPr>
          <a:lstStyle/>
          <a:p>
            <a:pPr marL="0" indent="0">
              <a:buNone/>
            </a:pPr>
            <a:r>
              <a:rPr lang="en-US" sz="2800" b="1" dirty="0">
                <a:solidFill>
                  <a:srgbClr val="013A71"/>
                </a:solidFill>
              </a:rPr>
              <a:t>Addition of unpaid interest to the principal</a:t>
            </a:r>
          </a:p>
          <a:p>
            <a:pPr marL="0" indent="0"/>
            <a:endParaRPr lang="en-US" sz="3200" b="1" dirty="0"/>
          </a:p>
        </p:txBody>
      </p:sp>
      <p:pic>
        <p:nvPicPr>
          <p:cNvPr id="44037" name="Picture 8" descr="Stack%20of%20money"/>
          <p:cNvPicPr>
            <a:picLocks noChangeAspect="1" noChangeArrowheads="1"/>
          </p:cNvPicPr>
          <p:nvPr/>
        </p:nvPicPr>
        <p:blipFill>
          <a:blip r:embed="rId3" cstate="print"/>
          <a:srcRect r="-1627" b="70540"/>
          <a:stretch>
            <a:fillRect/>
          </a:stretch>
        </p:blipFill>
        <p:spPr bwMode="auto">
          <a:xfrm>
            <a:off x="3481388" y="4305300"/>
            <a:ext cx="1785937" cy="614363"/>
          </a:xfrm>
          <a:prstGeom prst="rect">
            <a:avLst/>
          </a:prstGeom>
          <a:noFill/>
          <a:ln w="9525">
            <a:noFill/>
            <a:miter lim="800000"/>
            <a:headEnd/>
            <a:tailEnd/>
          </a:ln>
        </p:spPr>
      </p:pic>
      <p:sp>
        <p:nvSpPr>
          <p:cNvPr id="44038" name="Rectangle 2"/>
          <p:cNvSpPr>
            <a:spLocks noChangeArrowheads="1"/>
          </p:cNvSpPr>
          <p:nvPr/>
        </p:nvSpPr>
        <p:spPr bwMode="auto">
          <a:xfrm>
            <a:off x="569913" y="5276850"/>
            <a:ext cx="2197100" cy="584200"/>
          </a:xfrm>
          <a:prstGeom prst="rect">
            <a:avLst/>
          </a:prstGeom>
          <a:solidFill>
            <a:schemeClr val="bg1"/>
          </a:solidFill>
          <a:ln w="22225">
            <a:noFill/>
            <a:miter lim="800000"/>
            <a:headEnd/>
            <a:tailEnd/>
          </a:ln>
        </p:spPr>
        <p:txBody>
          <a:bodyPr anchor="ctr">
            <a:spAutoFit/>
          </a:bodyPr>
          <a:lstStyle/>
          <a:p>
            <a:pPr algn="ctr" eaLnBrk="0" hangingPunct="0"/>
            <a:r>
              <a:rPr lang="en-US" sz="3200" b="1" dirty="0">
                <a:ln w="0"/>
                <a:solidFill>
                  <a:srgbClr val="5F259F"/>
                </a:solidFill>
                <a:effectLst>
                  <a:outerShdw blurRad="38100" dist="19050" dir="2700000" algn="tl" rotWithShape="0">
                    <a:schemeClr val="dk1">
                      <a:alpha val="40000"/>
                    </a:schemeClr>
                  </a:outerShdw>
                </a:effectLst>
              </a:rPr>
              <a:t>Principal</a:t>
            </a:r>
            <a:endParaRPr lang="en-US" sz="3200" b="1" dirty="0">
              <a:solidFill>
                <a:srgbClr val="5F259F"/>
              </a:solidFill>
            </a:endParaRPr>
          </a:p>
        </p:txBody>
      </p:sp>
      <p:sp>
        <p:nvSpPr>
          <p:cNvPr id="44039" name="Rectangle 20"/>
          <p:cNvSpPr>
            <a:spLocks noChangeArrowheads="1"/>
          </p:cNvSpPr>
          <p:nvPr/>
        </p:nvSpPr>
        <p:spPr bwMode="auto">
          <a:xfrm>
            <a:off x="2805113" y="5226050"/>
            <a:ext cx="389850" cy="584775"/>
          </a:xfrm>
          <a:prstGeom prst="rect">
            <a:avLst/>
          </a:prstGeom>
          <a:noFill/>
          <a:ln w="22225">
            <a:noFill/>
            <a:miter lim="800000"/>
            <a:headEnd/>
            <a:tailEnd/>
          </a:ln>
        </p:spPr>
        <p:txBody>
          <a:bodyPr wrap="none">
            <a:spAutoFit/>
          </a:bodyPr>
          <a:lstStyle/>
          <a:p>
            <a:pPr eaLnBrk="0" hangingPunct="0"/>
            <a:r>
              <a:rPr lang="en-US" sz="3200" b="0" dirty="0">
                <a:ln w="0"/>
                <a:solidFill>
                  <a:srgbClr val="5F259F"/>
                </a:solidFill>
                <a:effectLst>
                  <a:outerShdw blurRad="38100" dist="19050" dir="2700000" algn="tl" rotWithShape="0">
                    <a:schemeClr val="dk1">
                      <a:alpha val="40000"/>
                    </a:schemeClr>
                  </a:outerShdw>
                </a:effectLst>
              </a:rPr>
              <a:t>+</a:t>
            </a:r>
          </a:p>
        </p:txBody>
      </p:sp>
      <p:sp>
        <p:nvSpPr>
          <p:cNvPr id="44040" name="Rectangle 2"/>
          <p:cNvSpPr>
            <a:spLocks noChangeArrowheads="1"/>
          </p:cNvSpPr>
          <p:nvPr/>
        </p:nvSpPr>
        <p:spPr bwMode="auto">
          <a:xfrm>
            <a:off x="3249613" y="5273675"/>
            <a:ext cx="2165350" cy="584200"/>
          </a:xfrm>
          <a:prstGeom prst="rect">
            <a:avLst/>
          </a:prstGeom>
          <a:solidFill>
            <a:schemeClr val="bg1"/>
          </a:solidFill>
          <a:ln w="22225">
            <a:noFill/>
            <a:miter lim="800000"/>
            <a:headEnd/>
            <a:tailEnd/>
          </a:ln>
        </p:spPr>
        <p:txBody>
          <a:bodyPr anchor="ctr">
            <a:spAutoFit/>
          </a:bodyPr>
          <a:lstStyle/>
          <a:p>
            <a:pPr algn="ctr" eaLnBrk="0" hangingPunct="0"/>
            <a:r>
              <a:rPr lang="en-US" sz="3200" b="1" dirty="0">
                <a:ln w="0"/>
                <a:solidFill>
                  <a:srgbClr val="5F259F"/>
                </a:solidFill>
                <a:effectLst>
                  <a:outerShdw blurRad="38100" dist="19050" dir="2700000" algn="tl" rotWithShape="0">
                    <a:schemeClr val="dk1">
                      <a:alpha val="40000"/>
                    </a:schemeClr>
                  </a:outerShdw>
                </a:effectLst>
              </a:rPr>
              <a:t>Interest</a:t>
            </a:r>
          </a:p>
        </p:txBody>
      </p:sp>
      <p:sp>
        <p:nvSpPr>
          <p:cNvPr id="44041" name="Rectangle 26"/>
          <p:cNvSpPr>
            <a:spLocks noChangeArrowheads="1"/>
          </p:cNvSpPr>
          <p:nvPr/>
        </p:nvSpPr>
        <p:spPr bwMode="auto">
          <a:xfrm>
            <a:off x="5572423" y="5313363"/>
            <a:ext cx="389850" cy="584775"/>
          </a:xfrm>
          <a:prstGeom prst="rect">
            <a:avLst/>
          </a:prstGeom>
          <a:noFill/>
          <a:ln w="22225">
            <a:noFill/>
            <a:miter lim="800000"/>
            <a:headEnd/>
            <a:tailEnd/>
          </a:ln>
        </p:spPr>
        <p:txBody>
          <a:bodyPr wrap="none">
            <a:spAutoFit/>
          </a:bodyPr>
          <a:lstStyle/>
          <a:p>
            <a:pPr eaLnBrk="0" hangingPunct="0"/>
            <a:r>
              <a:rPr lang="en-US" sz="3200" b="0" dirty="0">
                <a:ln w="0"/>
                <a:solidFill>
                  <a:srgbClr val="5F259F"/>
                </a:solidFill>
                <a:effectLst>
                  <a:outerShdw blurRad="38100" dist="19050" dir="2700000" algn="tl" rotWithShape="0">
                    <a:schemeClr val="dk1">
                      <a:alpha val="40000"/>
                    </a:schemeClr>
                  </a:outerShdw>
                </a:effectLst>
              </a:rPr>
              <a:t>=</a:t>
            </a:r>
          </a:p>
        </p:txBody>
      </p:sp>
      <p:sp>
        <p:nvSpPr>
          <p:cNvPr id="24588" name="Rectangle 28"/>
          <p:cNvSpPr>
            <a:spLocks noChangeArrowheads="1"/>
          </p:cNvSpPr>
          <p:nvPr/>
        </p:nvSpPr>
        <p:spPr bwMode="auto">
          <a:xfrm>
            <a:off x="6056313" y="5048250"/>
            <a:ext cx="2505075" cy="1077913"/>
          </a:xfrm>
          <a:prstGeom prst="rect">
            <a:avLst/>
          </a:prstGeom>
          <a:solidFill>
            <a:schemeClr val="bg1"/>
          </a:solidFill>
          <a:ln w="22225">
            <a:noFill/>
            <a:miter lim="800000"/>
            <a:headEnd/>
            <a:tailEnd/>
          </a:ln>
        </p:spPr>
        <p:txBody>
          <a:bodyPr anchor="ctr">
            <a:spAutoFit/>
          </a:bodyPr>
          <a:lstStyle/>
          <a:p>
            <a:pPr algn="ctr" eaLnBrk="0" hangingPunct="0">
              <a:defRPr/>
            </a:pPr>
            <a:r>
              <a:rPr lang="en-US" sz="3200" b="1" dirty="0">
                <a:ln w="0"/>
                <a:solidFill>
                  <a:srgbClr val="5F259F"/>
                </a:solidFill>
                <a:effectLst>
                  <a:outerShdw blurRad="38100" dist="19050" dir="2700000" algn="tl" rotWithShape="0">
                    <a:schemeClr val="dk1">
                      <a:alpha val="40000"/>
                    </a:schemeClr>
                  </a:outerShdw>
                </a:effectLst>
              </a:rPr>
              <a:t>Larger</a:t>
            </a:r>
          </a:p>
          <a:p>
            <a:pPr algn="ctr" eaLnBrk="0" hangingPunct="0">
              <a:defRPr/>
            </a:pPr>
            <a:r>
              <a:rPr lang="en-US" sz="3200" b="1" dirty="0">
                <a:ln w="0"/>
                <a:solidFill>
                  <a:srgbClr val="5F259F"/>
                </a:solidFill>
                <a:effectLst>
                  <a:outerShdw blurRad="38100" dist="19050" dir="2700000" algn="tl" rotWithShape="0">
                    <a:schemeClr val="dk1">
                      <a:alpha val="40000"/>
                    </a:schemeClr>
                  </a:outerShdw>
                </a:effectLst>
              </a:rPr>
              <a:t> Principal</a:t>
            </a:r>
          </a:p>
        </p:txBody>
      </p:sp>
      <p:sp>
        <p:nvSpPr>
          <p:cNvPr id="16" name="Rectangle 15"/>
          <p:cNvSpPr/>
          <p:nvPr/>
        </p:nvSpPr>
        <p:spPr>
          <a:xfrm>
            <a:off x="753363" y="2843761"/>
            <a:ext cx="1941557" cy="1200329"/>
          </a:xfrm>
          <a:prstGeom prst="rect">
            <a:avLst/>
          </a:prstGeom>
          <a:noFill/>
        </p:spPr>
        <p:txBody>
          <a:bodyPr wrap="none">
            <a:spAutoFit/>
          </a:bodyPr>
          <a:lstStyle/>
          <a:p>
            <a:pPr algn="ctr" eaLnBrk="0" hangingPunct="0">
              <a:defRPr/>
            </a:pPr>
            <a:r>
              <a:rPr lang="en-US" sz="3600" b="1" dirty="0">
                <a:ln w="0"/>
                <a:solidFill>
                  <a:schemeClr val="accent2"/>
                </a:solidFill>
                <a:effectLst>
                  <a:outerShdw blurRad="38100" dist="25400" dir="5400000" algn="ctr" rotWithShape="0">
                    <a:srgbClr val="6E747A">
                      <a:alpha val="43000"/>
                    </a:srgbClr>
                  </a:outerShdw>
                </a:effectLst>
                <a:ea typeface="ＭＳ Ｐゴシック" pitchFamily="34" charset="-128"/>
              </a:rPr>
              <a:t>$200,000</a:t>
            </a:r>
          </a:p>
          <a:p>
            <a:pPr algn="ctr" eaLnBrk="0" hangingPunct="0">
              <a:defRPr/>
            </a:pPr>
            <a:r>
              <a:rPr lang="en-US" sz="3600" dirty="0">
                <a:ln w="9525">
                  <a:solidFill>
                    <a:schemeClr val="bg1"/>
                  </a:solidFill>
                  <a:prstDash val="solid"/>
                </a:ln>
                <a:solidFill>
                  <a:schemeClr val="tx1"/>
                </a:solidFill>
                <a:effectLst>
                  <a:outerShdw blurRad="12700" dist="38100" dir="2700000" algn="tl" rotWithShape="0">
                    <a:schemeClr val="bg1">
                      <a:lumMod val="50000"/>
                    </a:schemeClr>
                  </a:outerShdw>
                </a:effectLst>
                <a:ea typeface="ＭＳ Ｐゴシック" pitchFamily="34" charset="-128"/>
              </a:rPr>
              <a:t>9,2,000</a:t>
            </a:r>
          </a:p>
        </p:txBody>
      </p:sp>
      <p:sp>
        <p:nvSpPr>
          <p:cNvPr id="17" name="Rectangle 16"/>
          <p:cNvSpPr/>
          <p:nvPr/>
        </p:nvSpPr>
        <p:spPr>
          <a:xfrm>
            <a:off x="6416041" y="2255282"/>
            <a:ext cx="2108269" cy="646331"/>
          </a:xfrm>
          <a:prstGeom prst="rect">
            <a:avLst/>
          </a:prstGeom>
          <a:noFill/>
        </p:spPr>
        <p:txBody>
          <a:bodyPr wrap="none">
            <a:spAutoFit/>
          </a:bodyPr>
          <a:lstStyle/>
          <a:p>
            <a:pPr algn="ctr" eaLnBrk="0" hangingPunct="0">
              <a:defRPr/>
            </a:pPr>
            <a:r>
              <a:rPr lang="en-US" sz="3600" b="1" dirty="0">
                <a:ln w="0"/>
                <a:solidFill>
                  <a:schemeClr val="accent2"/>
                </a:solidFill>
                <a:effectLst>
                  <a:outerShdw blurRad="38100" dist="25400" dir="5400000" algn="ctr" rotWithShape="0">
                    <a:srgbClr val="6E747A">
                      <a:alpha val="43000"/>
                    </a:srgbClr>
                  </a:outerShdw>
                </a:effectLst>
                <a:latin typeface="Arial" charset="0"/>
              </a:rPr>
              <a:t>$231,700</a:t>
            </a:r>
          </a:p>
        </p:txBody>
      </p:sp>
      <p:sp>
        <p:nvSpPr>
          <p:cNvPr id="18" name="Rectangle 17"/>
          <p:cNvSpPr/>
          <p:nvPr/>
        </p:nvSpPr>
        <p:spPr>
          <a:xfrm>
            <a:off x="3492101" y="3613786"/>
            <a:ext cx="1851790" cy="646331"/>
          </a:xfrm>
          <a:prstGeom prst="rect">
            <a:avLst/>
          </a:prstGeom>
          <a:noFill/>
        </p:spPr>
        <p:txBody>
          <a:bodyPr wrap="none">
            <a:spAutoFit/>
          </a:bodyPr>
          <a:lstStyle/>
          <a:p>
            <a:pPr algn="ctr" eaLnBrk="0" hangingPunct="0">
              <a:defRPr/>
            </a:pPr>
            <a:r>
              <a:rPr lang="en-US" sz="3600" b="1" dirty="0">
                <a:ln w="0"/>
                <a:solidFill>
                  <a:schemeClr val="accent2"/>
                </a:solidFill>
                <a:effectLst>
                  <a:outerShdw blurRad="38100" dist="25400" dir="5400000" algn="ctr" rotWithShape="0">
                    <a:srgbClr val="6E747A">
                      <a:alpha val="43000"/>
                    </a:srgbClr>
                  </a:outerShdw>
                </a:effectLst>
                <a:latin typeface="Arial" charset="0"/>
              </a:rPr>
              <a:t>$31,700</a:t>
            </a:r>
          </a:p>
        </p:txBody>
      </p:sp>
      <p:grpSp>
        <p:nvGrpSpPr>
          <p:cNvPr id="2" name="Group 29"/>
          <p:cNvGrpSpPr>
            <a:grpSpLocks/>
          </p:cNvGrpSpPr>
          <p:nvPr/>
        </p:nvGrpSpPr>
        <p:grpSpPr bwMode="auto">
          <a:xfrm>
            <a:off x="830263" y="3533775"/>
            <a:ext cx="1785937" cy="1385888"/>
            <a:chOff x="830654" y="3538785"/>
            <a:chExt cx="1785938" cy="1386259"/>
          </a:xfrm>
        </p:grpSpPr>
        <p:pic>
          <p:nvPicPr>
            <p:cNvPr id="44055" name="Picture 8" descr="Stack%20of%20money"/>
            <p:cNvPicPr>
              <a:picLocks noChangeAspect="1" noChangeArrowheads="1"/>
            </p:cNvPicPr>
            <p:nvPr/>
          </p:nvPicPr>
          <p:blipFill>
            <a:blip r:embed="rId3" cstate="print"/>
            <a:srcRect r="-1627" b="70540"/>
            <a:stretch>
              <a:fillRect/>
            </a:stretch>
          </p:blipFill>
          <p:spPr bwMode="auto">
            <a:xfrm>
              <a:off x="830654" y="4310682"/>
              <a:ext cx="1785938" cy="614362"/>
            </a:xfrm>
            <a:prstGeom prst="rect">
              <a:avLst/>
            </a:prstGeom>
            <a:noFill/>
            <a:ln w="9525">
              <a:noFill/>
              <a:miter lim="800000"/>
              <a:headEnd/>
              <a:tailEnd/>
            </a:ln>
          </p:spPr>
        </p:pic>
        <p:pic>
          <p:nvPicPr>
            <p:cNvPr id="44056" name="Picture 8" descr="Stack%20of%20money"/>
            <p:cNvPicPr>
              <a:picLocks noChangeAspect="1" noChangeArrowheads="1"/>
            </p:cNvPicPr>
            <p:nvPr/>
          </p:nvPicPr>
          <p:blipFill>
            <a:blip r:embed="rId3" cstate="print"/>
            <a:srcRect r="-1627" b="70540"/>
            <a:stretch>
              <a:fillRect/>
            </a:stretch>
          </p:blipFill>
          <p:spPr bwMode="auto">
            <a:xfrm>
              <a:off x="830654" y="4049424"/>
              <a:ext cx="1785938" cy="614362"/>
            </a:xfrm>
            <a:prstGeom prst="rect">
              <a:avLst/>
            </a:prstGeom>
            <a:noFill/>
            <a:ln w="9525">
              <a:noFill/>
              <a:miter lim="800000"/>
              <a:headEnd/>
              <a:tailEnd/>
            </a:ln>
          </p:spPr>
        </p:pic>
        <p:pic>
          <p:nvPicPr>
            <p:cNvPr id="44057" name="Picture 8" descr="Stack%20of%20money"/>
            <p:cNvPicPr>
              <a:picLocks noChangeAspect="1" noChangeArrowheads="1"/>
            </p:cNvPicPr>
            <p:nvPr/>
          </p:nvPicPr>
          <p:blipFill>
            <a:blip r:embed="rId3" cstate="print"/>
            <a:srcRect r="-1627" b="70540"/>
            <a:stretch>
              <a:fillRect/>
            </a:stretch>
          </p:blipFill>
          <p:spPr bwMode="auto">
            <a:xfrm>
              <a:off x="830654" y="3776292"/>
              <a:ext cx="1785938" cy="614362"/>
            </a:xfrm>
            <a:prstGeom prst="rect">
              <a:avLst/>
            </a:prstGeom>
            <a:noFill/>
            <a:ln w="9525">
              <a:noFill/>
              <a:miter lim="800000"/>
              <a:headEnd/>
              <a:tailEnd/>
            </a:ln>
          </p:spPr>
        </p:pic>
        <p:pic>
          <p:nvPicPr>
            <p:cNvPr id="44058" name="Picture 8" descr="Stack%20of%20money"/>
            <p:cNvPicPr>
              <a:picLocks noChangeAspect="1" noChangeArrowheads="1"/>
            </p:cNvPicPr>
            <p:nvPr/>
          </p:nvPicPr>
          <p:blipFill>
            <a:blip r:embed="rId3" cstate="print"/>
            <a:srcRect r="-1627" b="70540"/>
            <a:stretch>
              <a:fillRect/>
            </a:stretch>
          </p:blipFill>
          <p:spPr bwMode="auto">
            <a:xfrm>
              <a:off x="830654" y="3538785"/>
              <a:ext cx="1785938" cy="614362"/>
            </a:xfrm>
            <a:prstGeom prst="rect">
              <a:avLst/>
            </a:prstGeom>
            <a:noFill/>
            <a:ln w="9525">
              <a:noFill/>
              <a:miter lim="800000"/>
              <a:headEnd/>
              <a:tailEnd/>
            </a:ln>
          </p:spPr>
        </p:pic>
      </p:grpSp>
      <p:grpSp>
        <p:nvGrpSpPr>
          <p:cNvPr id="3" name="Group 30"/>
          <p:cNvGrpSpPr>
            <a:grpSpLocks/>
          </p:cNvGrpSpPr>
          <p:nvPr/>
        </p:nvGrpSpPr>
        <p:grpSpPr bwMode="auto">
          <a:xfrm>
            <a:off x="6483350" y="3011488"/>
            <a:ext cx="1785938" cy="1908175"/>
            <a:chOff x="6483309" y="3087523"/>
            <a:chExt cx="1785938" cy="1908773"/>
          </a:xfrm>
        </p:grpSpPr>
        <p:pic>
          <p:nvPicPr>
            <p:cNvPr id="44049" name="Picture 8" descr="Stack%20of%20money"/>
            <p:cNvPicPr>
              <a:picLocks noChangeAspect="1" noChangeArrowheads="1"/>
            </p:cNvPicPr>
            <p:nvPr/>
          </p:nvPicPr>
          <p:blipFill>
            <a:blip r:embed="rId3" cstate="print"/>
            <a:srcRect r="-1627" b="70540"/>
            <a:stretch>
              <a:fillRect/>
            </a:stretch>
          </p:blipFill>
          <p:spPr bwMode="auto">
            <a:xfrm>
              <a:off x="6483309" y="4381934"/>
              <a:ext cx="1785938" cy="614362"/>
            </a:xfrm>
            <a:prstGeom prst="rect">
              <a:avLst/>
            </a:prstGeom>
            <a:noFill/>
            <a:ln w="9525">
              <a:noFill/>
              <a:miter lim="800000"/>
              <a:headEnd/>
              <a:tailEnd/>
            </a:ln>
          </p:spPr>
        </p:pic>
        <p:pic>
          <p:nvPicPr>
            <p:cNvPr id="44050" name="Picture 8" descr="Stack%20of%20money"/>
            <p:cNvPicPr>
              <a:picLocks noChangeAspect="1" noChangeArrowheads="1"/>
            </p:cNvPicPr>
            <p:nvPr/>
          </p:nvPicPr>
          <p:blipFill>
            <a:blip r:embed="rId3" cstate="print"/>
            <a:srcRect r="-1627" b="70540"/>
            <a:stretch>
              <a:fillRect/>
            </a:stretch>
          </p:blipFill>
          <p:spPr bwMode="auto">
            <a:xfrm>
              <a:off x="6483309" y="4132551"/>
              <a:ext cx="1785938" cy="614362"/>
            </a:xfrm>
            <a:prstGeom prst="rect">
              <a:avLst/>
            </a:prstGeom>
            <a:noFill/>
            <a:ln w="9525">
              <a:noFill/>
              <a:miter lim="800000"/>
              <a:headEnd/>
              <a:tailEnd/>
            </a:ln>
          </p:spPr>
        </p:pic>
        <p:pic>
          <p:nvPicPr>
            <p:cNvPr id="44051" name="Picture 8" descr="Stack%20of%20money"/>
            <p:cNvPicPr>
              <a:picLocks noChangeAspect="1" noChangeArrowheads="1"/>
            </p:cNvPicPr>
            <p:nvPr/>
          </p:nvPicPr>
          <p:blipFill>
            <a:blip r:embed="rId3" cstate="print"/>
            <a:srcRect r="-1627" b="70540"/>
            <a:stretch>
              <a:fillRect/>
            </a:stretch>
          </p:blipFill>
          <p:spPr bwMode="auto">
            <a:xfrm>
              <a:off x="6483309" y="3895045"/>
              <a:ext cx="1785938" cy="614362"/>
            </a:xfrm>
            <a:prstGeom prst="rect">
              <a:avLst/>
            </a:prstGeom>
            <a:noFill/>
            <a:ln w="9525">
              <a:noFill/>
              <a:miter lim="800000"/>
              <a:headEnd/>
              <a:tailEnd/>
            </a:ln>
          </p:spPr>
        </p:pic>
        <p:pic>
          <p:nvPicPr>
            <p:cNvPr id="44052" name="Picture 8" descr="Stack%20of%20money"/>
            <p:cNvPicPr>
              <a:picLocks noChangeAspect="1" noChangeArrowheads="1"/>
            </p:cNvPicPr>
            <p:nvPr/>
          </p:nvPicPr>
          <p:blipFill>
            <a:blip r:embed="rId3" cstate="print"/>
            <a:srcRect r="-1627" b="70540"/>
            <a:stretch>
              <a:fillRect/>
            </a:stretch>
          </p:blipFill>
          <p:spPr bwMode="auto">
            <a:xfrm>
              <a:off x="6483309" y="3633788"/>
              <a:ext cx="1785938" cy="614362"/>
            </a:xfrm>
            <a:prstGeom prst="rect">
              <a:avLst/>
            </a:prstGeom>
            <a:noFill/>
            <a:ln w="9525">
              <a:noFill/>
              <a:miter lim="800000"/>
              <a:headEnd/>
              <a:tailEnd/>
            </a:ln>
          </p:spPr>
        </p:pic>
        <p:pic>
          <p:nvPicPr>
            <p:cNvPr id="44053" name="Picture 8" descr="Stack%20of%20money"/>
            <p:cNvPicPr>
              <a:picLocks noChangeAspect="1" noChangeArrowheads="1"/>
            </p:cNvPicPr>
            <p:nvPr/>
          </p:nvPicPr>
          <p:blipFill>
            <a:blip r:embed="rId3" cstate="print"/>
            <a:srcRect r="-1627" b="70540"/>
            <a:stretch>
              <a:fillRect/>
            </a:stretch>
          </p:blipFill>
          <p:spPr bwMode="auto">
            <a:xfrm>
              <a:off x="6483309" y="3360655"/>
              <a:ext cx="1785938" cy="614362"/>
            </a:xfrm>
            <a:prstGeom prst="rect">
              <a:avLst/>
            </a:prstGeom>
            <a:noFill/>
            <a:ln w="9525">
              <a:noFill/>
              <a:miter lim="800000"/>
              <a:headEnd/>
              <a:tailEnd/>
            </a:ln>
          </p:spPr>
        </p:pic>
        <p:pic>
          <p:nvPicPr>
            <p:cNvPr id="44054" name="Picture 8" descr="Stack%20of%20money"/>
            <p:cNvPicPr>
              <a:picLocks noChangeAspect="1" noChangeArrowheads="1"/>
            </p:cNvPicPr>
            <p:nvPr/>
          </p:nvPicPr>
          <p:blipFill>
            <a:blip r:embed="rId3" cstate="print"/>
            <a:srcRect r="-1627" b="70540"/>
            <a:stretch>
              <a:fillRect/>
            </a:stretch>
          </p:blipFill>
          <p:spPr bwMode="auto">
            <a:xfrm>
              <a:off x="6483309" y="3087523"/>
              <a:ext cx="1785938" cy="614362"/>
            </a:xfrm>
            <a:prstGeom prst="rect">
              <a:avLst/>
            </a:prstGeom>
            <a:noFill/>
            <a:ln w="9525">
              <a:noFill/>
              <a:miter lim="800000"/>
              <a:headEnd/>
              <a:tailEnd/>
            </a:ln>
          </p:spPr>
        </p:pic>
      </p:grpSp>
      <p:sp>
        <p:nvSpPr>
          <p:cNvPr id="29" name="Title 6">
            <a:extLst>
              <a:ext uri="{FF2B5EF4-FFF2-40B4-BE49-F238E27FC236}">
                <a16:creationId xmlns:a16="http://schemas.microsoft.com/office/drawing/2014/main" id="{4BE7492C-7870-4124-9CDE-DE2883D61AD5}"/>
              </a:ext>
            </a:extLst>
          </p:cNvPr>
          <p:cNvSpPr txBox="1">
            <a:spLocks/>
          </p:cNvSpPr>
          <p:nvPr/>
        </p:nvSpPr>
        <p:spPr>
          <a:xfrm>
            <a:off x="748546" y="735501"/>
            <a:ext cx="8386762" cy="620712"/>
          </a:xfrm>
          <a:prstGeom prst="rect">
            <a:avLst/>
          </a:prstGeom>
        </p:spPr>
        <p:txBody>
          <a:bodyPr/>
          <a:lstStyle>
            <a:lvl1pPr algn="l" defTabSz="914400" rtl="0" eaLnBrk="1" latinLnBrk="0" hangingPunct="1">
              <a:lnSpc>
                <a:spcPct val="90000"/>
              </a:lnSpc>
              <a:spcBef>
                <a:spcPct val="0"/>
              </a:spcBef>
              <a:buNone/>
              <a:defRPr sz="3200" b="1" i="0" kern="1200">
                <a:solidFill>
                  <a:srgbClr val="5F259F"/>
                </a:solidFill>
                <a:latin typeface="Arial" charset="0"/>
                <a:ea typeface="Arial" charset="0"/>
                <a:cs typeface="Arial" charset="0"/>
              </a:defRPr>
            </a:lvl1pPr>
          </a:lstStyle>
          <a:p>
            <a:r>
              <a:rPr lang="en-US" dirty="0"/>
              <a:t>Capitalization</a:t>
            </a:r>
            <a:endParaRPr lang="en-US" sz="2400" i="1" dirty="0"/>
          </a:p>
        </p:txBody>
      </p:sp>
    </p:spTree>
    <p:extLst>
      <p:ext uri="{BB962C8B-B14F-4D97-AF65-F5344CB8AC3E}">
        <p14:creationId xmlns:p14="http://schemas.microsoft.com/office/powerpoint/2010/main" val="4688802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655" y="1805929"/>
            <a:ext cx="4821382" cy="3505200"/>
          </a:xfrm>
          <a:prstGeom prst="rect">
            <a:avLst/>
          </a:prstGeom>
        </p:spPr>
      </p:pic>
      <p:sp>
        <p:nvSpPr>
          <p:cNvPr id="5" name="Title 1"/>
          <p:cNvSpPr txBox="1">
            <a:spLocks/>
          </p:cNvSpPr>
          <p:nvPr/>
        </p:nvSpPr>
        <p:spPr>
          <a:xfrm>
            <a:off x="534655" y="370516"/>
            <a:ext cx="5952802" cy="902627"/>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b="0" dirty="0">
                <a:latin typeface="Calibri"/>
              </a:rPr>
              <a:t>When </a:t>
            </a:r>
            <a:r>
              <a:rPr lang="en-US" b="0" dirty="0" smtClean="0">
                <a:latin typeface="Calibri"/>
              </a:rPr>
              <a:t>does Capitalization occur?</a:t>
            </a:r>
            <a:endParaRPr lang="en-US" b="0" dirty="0">
              <a:latin typeface="Calibri"/>
            </a:endParaRPr>
          </a:p>
        </p:txBody>
      </p:sp>
      <p:sp>
        <p:nvSpPr>
          <p:cNvPr id="6" name="TextBox 5"/>
          <p:cNvSpPr txBox="1"/>
          <p:nvPr/>
        </p:nvSpPr>
        <p:spPr>
          <a:xfrm rot="21348939">
            <a:off x="3987384" y="1009940"/>
            <a:ext cx="4799642" cy="3477875"/>
          </a:xfrm>
          <a:prstGeom prst="rect">
            <a:avLst/>
          </a:prstGeom>
          <a:noFill/>
        </p:spPr>
        <p:txBody>
          <a:bodyPr wrap="square" rtlCol="0">
            <a:spAutoFit/>
          </a:bodyPr>
          <a:lstStyle/>
          <a:p>
            <a:pPr eaLnBrk="1" fontAlgn="auto" hangingPunct="1">
              <a:spcBef>
                <a:spcPts val="0"/>
              </a:spcBef>
              <a:spcAft>
                <a:spcPts val="0"/>
              </a:spcAft>
            </a:pPr>
            <a:r>
              <a:rPr lang="en-US" sz="3200" b="0" dirty="0">
                <a:solidFill>
                  <a:schemeClr val="accent2"/>
                </a:solidFill>
                <a:latin typeface="Britannic Bold" panose="020B0903060703020204" pitchFamily="34" charset="0"/>
                <a:ea typeface="+mn-ea"/>
              </a:rPr>
              <a:t>End of your graduating </a:t>
            </a:r>
            <a:r>
              <a:rPr lang="en-US" sz="3200" b="0" dirty="0" smtClean="0">
                <a:solidFill>
                  <a:schemeClr val="accent2"/>
                </a:solidFill>
                <a:latin typeface="Britannic Bold" panose="020B0903060703020204" pitchFamily="34" charset="0"/>
                <a:ea typeface="+mn-ea"/>
              </a:rPr>
              <a:t>year, at Repayment  </a:t>
            </a:r>
            <a:endParaRPr lang="en-US" sz="3200" b="0" dirty="0">
              <a:solidFill>
                <a:schemeClr val="accent2"/>
              </a:solidFill>
              <a:latin typeface="Britannic Bold" panose="020B0903060703020204" pitchFamily="34" charset="0"/>
              <a:ea typeface="+mn-ea"/>
            </a:endParaRPr>
          </a:p>
          <a:p>
            <a:pPr eaLnBrk="1" fontAlgn="auto" hangingPunct="1">
              <a:spcBef>
                <a:spcPts val="0"/>
              </a:spcBef>
              <a:spcAft>
                <a:spcPts val="0"/>
              </a:spcAft>
            </a:pPr>
            <a:r>
              <a:rPr lang="en-US" sz="1400" b="0" dirty="0">
                <a:solidFill>
                  <a:srgbClr val="008000"/>
                </a:solidFill>
                <a:latin typeface="Britannic Bold" panose="020B0903060703020204" pitchFamily="34" charset="0"/>
              </a:rPr>
              <a:t>AND</a:t>
            </a:r>
          </a:p>
          <a:p>
            <a:pPr eaLnBrk="1" fontAlgn="auto" hangingPunct="1">
              <a:spcBef>
                <a:spcPts val="0"/>
              </a:spcBef>
              <a:spcAft>
                <a:spcPts val="0"/>
              </a:spcAft>
            </a:pPr>
            <a:r>
              <a:rPr lang="en-US" sz="3200" b="0" dirty="0">
                <a:solidFill>
                  <a:schemeClr val="accent2"/>
                </a:solidFill>
                <a:latin typeface="Britannic Bold" panose="020B0903060703020204" pitchFamily="34" charset="0"/>
                <a:ea typeface="+mn-ea"/>
              </a:rPr>
              <a:t>Each time your loans change </a:t>
            </a:r>
            <a:r>
              <a:rPr lang="en-US" sz="3200" b="0" dirty="0" smtClean="0">
                <a:solidFill>
                  <a:schemeClr val="accent2"/>
                </a:solidFill>
                <a:latin typeface="Britannic Bold" panose="020B0903060703020204" pitchFamily="34" charset="0"/>
                <a:ea typeface="+mn-ea"/>
              </a:rPr>
              <a:t>status </a:t>
            </a:r>
            <a:endParaRPr lang="en-US" sz="3200" b="0" dirty="0">
              <a:solidFill>
                <a:schemeClr val="accent2"/>
              </a:solidFill>
              <a:latin typeface="Britannic Bold" panose="020B0903060703020204" pitchFamily="34" charset="0"/>
              <a:ea typeface="+mn-ea"/>
            </a:endParaRPr>
          </a:p>
          <a:p>
            <a:pPr eaLnBrk="1" fontAlgn="auto" hangingPunct="1">
              <a:spcBef>
                <a:spcPts val="0"/>
              </a:spcBef>
              <a:spcAft>
                <a:spcPts val="0"/>
              </a:spcAft>
            </a:pPr>
            <a:r>
              <a:rPr lang="en-US" sz="1400" b="0" dirty="0">
                <a:solidFill>
                  <a:srgbClr val="008000"/>
                </a:solidFill>
                <a:latin typeface="Britannic Bold" panose="020B0903060703020204" pitchFamily="34" charset="0"/>
                <a:ea typeface="+mn-ea"/>
              </a:rPr>
              <a:t>AND</a:t>
            </a:r>
          </a:p>
          <a:p>
            <a:pPr eaLnBrk="1" fontAlgn="auto" hangingPunct="1">
              <a:spcBef>
                <a:spcPts val="0"/>
              </a:spcBef>
              <a:spcAft>
                <a:spcPts val="0"/>
              </a:spcAft>
            </a:pPr>
            <a:r>
              <a:rPr lang="en-US" sz="3200" b="0" dirty="0">
                <a:solidFill>
                  <a:schemeClr val="accent2"/>
                </a:solidFill>
                <a:latin typeface="Britannic Bold" panose="020B0903060703020204" pitchFamily="34" charset="0"/>
                <a:ea typeface="+mn-ea"/>
              </a:rPr>
              <a:t>When the servicer’s policy dictates </a:t>
            </a:r>
            <a:r>
              <a:rPr lang="en-US" sz="3200" b="0" dirty="0" smtClean="0">
                <a:solidFill>
                  <a:schemeClr val="accent2"/>
                </a:solidFill>
                <a:latin typeface="Britannic Bold" panose="020B0903060703020204" pitchFamily="34" charset="0"/>
                <a:ea typeface="+mn-ea"/>
              </a:rPr>
              <a:t>it </a:t>
            </a:r>
            <a:r>
              <a:rPr lang="en-US" sz="2400" b="0" dirty="0" smtClean="0">
                <a:solidFill>
                  <a:schemeClr val="accent2"/>
                </a:solidFill>
                <a:latin typeface="Britannic Bold" panose="020B0903060703020204" pitchFamily="34" charset="0"/>
                <a:ea typeface="+mn-ea"/>
              </a:rPr>
              <a:t>                </a:t>
            </a:r>
            <a:endParaRPr lang="en-US" sz="2400" b="0" dirty="0">
              <a:solidFill>
                <a:srgbClr val="008000"/>
              </a:solidFill>
              <a:latin typeface="Britannic Bold" panose="020B0903060703020204" pitchFamily="34" charset="0"/>
              <a:ea typeface="+mn-ea"/>
            </a:endParaRPr>
          </a:p>
        </p:txBody>
      </p:sp>
      <p:sp>
        <p:nvSpPr>
          <p:cNvPr id="7" name="Rectangle 6">
            <a:extLst>
              <a:ext uri="{FF2B5EF4-FFF2-40B4-BE49-F238E27FC236}">
                <a16:creationId xmlns:a16="http://schemas.microsoft.com/office/drawing/2014/main" id="{6997D7D8-8C82-4AF4-B181-C8540964A96E}"/>
              </a:ext>
            </a:extLst>
          </p:cNvPr>
          <p:cNvSpPr/>
          <p:nvPr/>
        </p:nvSpPr>
        <p:spPr bwMode="auto">
          <a:xfrm>
            <a:off x="249251" y="5311129"/>
            <a:ext cx="8595360" cy="461665"/>
          </a:xfrm>
          <a:prstGeom prst="rect">
            <a:avLst/>
          </a:prstGeom>
          <a:solidFill>
            <a:srgbClr val="FFCA21"/>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spAutoFit/>
          </a:bodyPr>
          <a:lstStyle/>
          <a:p>
            <a:pPr algn="ctr"/>
            <a:r>
              <a:rPr lang="en-US" sz="2400" dirty="0">
                <a:solidFill>
                  <a:schemeClr val="tx1"/>
                </a:solidFill>
              </a:rPr>
              <a:t>Contact the loan servicer for more details.</a:t>
            </a:r>
            <a:endParaRPr lang="en-US" sz="2400" dirty="0">
              <a:solidFill>
                <a:schemeClr val="tx1"/>
              </a:solidFill>
              <a:latin typeface="Arial" charset="0"/>
            </a:endParaRPr>
          </a:p>
        </p:txBody>
      </p:sp>
    </p:spTree>
    <p:extLst>
      <p:ext uri="{BB962C8B-B14F-4D97-AF65-F5344CB8AC3E}">
        <p14:creationId xmlns:p14="http://schemas.microsoft.com/office/powerpoint/2010/main" val="18643739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1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1100"/>
                            </p:stCondLst>
                            <p:childTnLst>
                              <p:par>
                                <p:cTn id="8" presetID="22" presetClass="entr" presetSubtype="8"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ctor-smiling-holding-money.jpg"/>
          <p:cNvPicPr>
            <a:picLocks noChangeAspect="1"/>
          </p:cNvPicPr>
          <p:nvPr/>
        </p:nvPicPr>
        <p:blipFill rotWithShape="1">
          <a:blip r:embed="rId3" cstate="print"/>
          <a:srcRect b="32412"/>
          <a:stretch/>
        </p:blipFill>
        <p:spPr>
          <a:xfrm>
            <a:off x="6024281" y="1362970"/>
            <a:ext cx="2652103" cy="3050711"/>
          </a:xfrm>
          <a:prstGeom prst="rect">
            <a:avLst/>
          </a:prstGeom>
        </p:spPr>
      </p:pic>
      <p:grpSp>
        <p:nvGrpSpPr>
          <p:cNvPr id="2" name="Group 14"/>
          <p:cNvGrpSpPr/>
          <p:nvPr/>
        </p:nvGrpSpPr>
        <p:grpSpPr>
          <a:xfrm>
            <a:off x="100987" y="3930763"/>
            <a:ext cx="9144000" cy="2014477"/>
            <a:chOff x="-285750" y="5295252"/>
            <a:chExt cx="9144000" cy="2014477"/>
          </a:xfrm>
          <a:scene3d>
            <a:camera prst="orthographicFront">
              <a:rot lat="0" lon="0" rev="0"/>
            </a:camera>
            <a:lightRig rig="balanced" dir="t">
              <a:rot lat="0" lon="0" rev="8700000"/>
            </a:lightRig>
          </a:scene3d>
        </p:grpSpPr>
        <p:sp>
          <p:nvSpPr>
            <p:cNvPr id="6" name="Horizontal Scroll 5"/>
            <p:cNvSpPr/>
            <p:nvPr/>
          </p:nvSpPr>
          <p:spPr bwMode="auto">
            <a:xfrm>
              <a:off x="-142369" y="5528226"/>
              <a:ext cx="8655264" cy="1781503"/>
            </a:xfrm>
            <a:prstGeom prst="horizontalScroll">
              <a:avLst/>
            </a:prstGeom>
            <a:solidFill>
              <a:srgbClr val="A7C1C1"/>
            </a:solidFill>
            <a:ln w="5715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i="0" u="none" strike="noStrike" normalizeH="0" baseline="0"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charset="0"/>
              </a:endParaRPr>
            </a:p>
          </p:txBody>
        </p:sp>
        <p:sp>
          <p:nvSpPr>
            <p:cNvPr id="7" name="Rectangle 3"/>
            <p:cNvSpPr txBox="1">
              <a:spLocks noChangeArrowheads="1"/>
            </p:cNvSpPr>
            <p:nvPr/>
          </p:nvSpPr>
          <p:spPr>
            <a:xfrm>
              <a:off x="-285750" y="5295252"/>
              <a:ext cx="9144000" cy="1824365"/>
            </a:xfrm>
            <a:prstGeom prst="rect">
              <a:avLst/>
            </a:prstGeom>
            <a:ln>
              <a:noFill/>
            </a:ln>
            <a:effectLst>
              <a:outerShdw blurRad="44450" dist="27940" dir="5400000" algn="ctr">
                <a:srgbClr val="000000">
                  <a:alpha val="32000"/>
                </a:srgbClr>
              </a:outerShdw>
            </a:effectLst>
            <a:sp3d>
              <a:bevelT w="190500" h="38100"/>
            </a:sp3d>
          </p:spPr>
          <p:txBody>
            <a:bodyPr anchor="ctr"/>
            <a:lstStyle/>
            <a:p>
              <a:pPr algn="ctr">
                <a:buClr>
                  <a:schemeClr val="hlink"/>
                </a:buClr>
                <a:tabLst>
                  <a:tab pos="342900" algn="l"/>
                </a:tabLst>
                <a:defRPr/>
              </a:pPr>
              <a:r>
                <a:rPr kumimoji="0" lang="en-US" sz="2800" b="0" i="0" u="none" strike="noStrike" kern="0" cap="none" spc="0" normalizeH="0" baseline="0" noProof="0" dirty="0">
                  <a:ln>
                    <a:noFill/>
                  </a:ln>
                  <a:solidFill>
                    <a:srgbClr val="333333"/>
                  </a:solidFill>
                  <a:effectLst/>
                  <a:uLnTx/>
                  <a:uFillTx/>
                  <a:latin typeface="+mn-lt"/>
                </a:rPr>
                <a:t> </a:t>
              </a:r>
            </a:p>
            <a:p>
              <a:pPr algn="ctr">
                <a:buClr>
                  <a:schemeClr val="hlink"/>
                </a:buClr>
                <a:tabLst>
                  <a:tab pos="342900" algn="l"/>
                </a:tabLst>
                <a:defRPr/>
              </a:pPr>
              <a:r>
                <a:rPr lang="en-US" sz="2800" dirty="0">
                  <a:solidFill>
                    <a:schemeClr val="accent1">
                      <a:lumMod val="50000"/>
                    </a:schemeClr>
                  </a:solidFill>
                </a:rPr>
                <a:t>Pay the interest on your loans               </a:t>
              </a:r>
            </a:p>
            <a:p>
              <a:pPr algn="ctr">
                <a:buClr>
                  <a:schemeClr val="hlink"/>
                </a:buClr>
                <a:tabLst>
                  <a:tab pos="342900" algn="l"/>
                </a:tabLst>
                <a:defRPr/>
              </a:pPr>
              <a:r>
                <a:rPr lang="en-US" sz="2800" dirty="0">
                  <a:solidFill>
                    <a:schemeClr val="accent1">
                      <a:lumMod val="50000"/>
                    </a:schemeClr>
                  </a:solidFill>
                </a:rPr>
                <a:t>before they capitalize – when possible.</a:t>
              </a:r>
              <a:endParaRPr kumimoji="0" lang="en-US" sz="2800" i="1" u="none" strike="noStrike" kern="0" cap="none" spc="0" normalizeH="0" baseline="0" noProof="0" dirty="0">
                <a:ln>
                  <a:noFill/>
                </a:ln>
                <a:solidFill>
                  <a:schemeClr val="accent1">
                    <a:lumMod val="50000"/>
                  </a:schemeClr>
                </a:solidFill>
                <a:effectLst/>
                <a:uLnTx/>
                <a:uFillTx/>
              </a:endParaRPr>
            </a:p>
          </p:txBody>
        </p:sp>
      </p:grpSp>
      <p:sp>
        <p:nvSpPr>
          <p:cNvPr id="8" name="TextBox 7"/>
          <p:cNvSpPr txBox="1"/>
          <p:nvPr/>
        </p:nvSpPr>
        <p:spPr>
          <a:xfrm>
            <a:off x="330900" y="1362970"/>
            <a:ext cx="5693381" cy="2923877"/>
          </a:xfrm>
          <a:prstGeom prst="rect">
            <a:avLst/>
          </a:prstGeom>
          <a:noFill/>
        </p:spPr>
        <p:txBody>
          <a:bodyPr wrap="square" rtlCol="0">
            <a:spAutoFit/>
          </a:bodyPr>
          <a:lstStyle/>
          <a:p>
            <a:pPr marL="111125" algn="ctr"/>
            <a:r>
              <a:rPr lang="en-US" sz="2200" b="1" u="sng" dirty="0">
                <a:solidFill>
                  <a:srgbClr val="4A903C"/>
                </a:solidFill>
              </a:rPr>
              <a:t>When Sending a Voluntary Payment</a:t>
            </a:r>
          </a:p>
          <a:p>
            <a:pPr marL="111125" algn="ctr"/>
            <a:endParaRPr lang="en-US" sz="2200" dirty="0">
              <a:solidFill>
                <a:schemeClr val="tx1"/>
              </a:solidFill>
            </a:endParaRPr>
          </a:p>
          <a:p>
            <a:pPr lvl="1" algn="ctr"/>
            <a:r>
              <a:rPr lang="en-US" sz="2200" b="1" dirty="0">
                <a:solidFill>
                  <a:schemeClr val="accent1">
                    <a:lumMod val="50000"/>
                  </a:schemeClr>
                </a:solidFill>
              </a:rPr>
              <a:t>1) Send as a Separate Payment</a:t>
            </a:r>
          </a:p>
          <a:p>
            <a:pPr lvl="1" algn="ctr"/>
            <a:r>
              <a:rPr lang="en-US" sz="2000" dirty="0">
                <a:solidFill>
                  <a:schemeClr val="accent1">
                    <a:lumMod val="50000"/>
                  </a:schemeClr>
                </a:solidFill>
              </a:rPr>
              <a:t>  - Instruct servicer to APPLY NOW</a:t>
            </a:r>
          </a:p>
          <a:p>
            <a:pPr lvl="1" algn="ctr"/>
            <a:r>
              <a:rPr lang="en-US" sz="2000" dirty="0">
                <a:solidFill>
                  <a:schemeClr val="accent1">
                    <a:lumMod val="50000"/>
                  </a:schemeClr>
                </a:solidFill>
              </a:rPr>
              <a:t>  - Specify WHERE to apply it</a:t>
            </a:r>
          </a:p>
          <a:p>
            <a:pPr lvl="1" algn="ctr"/>
            <a:r>
              <a:rPr lang="en-US" sz="2000" i="1" dirty="0"/>
              <a:t> </a:t>
            </a:r>
            <a:r>
              <a:rPr lang="en-US" sz="2000" i="1" dirty="0">
                <a:solidFill>
                  <a:srgbClr val="4A903C"/>
                </a:solidFill>
              </a:rPr>
              <a:t>(high interest rate loan</a:t>
            </a:r>
            <a:r>
              <a:rPr lang="en-US" sz="2000" b="0" i="1" dirty="0">
                <a:solidFill>
                  <a:srgbClr val="4A903C"/>
                </a:solidFill>
              </a:rPr>
              <a:t>s are the priority)</a:t>
            </a:r>
          </a:p>
          <a:p>
            <a:pPr lvl="1" algn="ctr"/>
            <a:endParaRPr lang="en-US" dirty="0">
              <a:solidFill>
                <a:schemeClr val="accent1">
                  <a:lumMod val="50000"/>
                </a:schemeClr>
              </a:solidFill>
            </a:endParaRPr>
          </a:p>
          <a:p>
            <a:pPr lvl="1" algn="ctr"/>
            <a:r>
              <a:rPr lang="en-US" sz="2200" b="1" dirty="0">
                <a:solidFill>
                  <a:schemeClr val="accent1">
                    <a:lumMod val="50000"/>
                  </a:schemeClr>
                </a:solidFill>
              </a:rPr>
              <a:t>2) Verify Payment was Applied Accurately</a:t>
            </a:r>
          </a:p>
          <a:p>
            <a:pPr algn="ctr"/>
            <a:endParaRPr lang="en-US" dirty="0"/>
          </a:p>
        </p:txBody>
      </p:sp>
      <p:sp>
        <p:nvSpPr>
          <p:cNvPr id="11" name="Title 6"/>
          <p:cNvSpPr txBox="1">
            <a:spLocks/>
          </p:cNvSpPr>
          <p:nvPr/>
        </p:nvSpPr>
        <p:spPr>
          <a:xfrm>
            <a:off x="748546" y="735501"/>
            <a:ext cx="8386762" cy="620712"/>
          </a:xfrm>
          <a:prstGeom prst="rect">
            <a:avLst/>
          </a:prstGeom>
        </p:spPr>
        <p:txBody>
          <a:bodyPr/>
          <a:lstStyle>
            <a:lvl1pPr algn="l" defTabSz="914400" rtl="0" eaLnBrk="1" latinLnBrk="0" hangingPunct="1">
              <a:lnSpc>
                <a:spcPct val="90000"/>
              </a:lnSpc>
              <a:spcBef>
                <a:spcPct val="0"/>
              </a:spcBef>
              <a:buNone/>
              <a:defRPr sz="3200" b="1" i="0" kern="1200">
                <a:solidFill>
                  <a:srgbClr val="5F259F"/>
                </a:solidFill>
                <a:latin typeface="Arial" charset="0"/>
                <a:ea typeface="Arial" charset="0"/>
                <a:cs typeface="Arial" charset="0"/>
              </a:defRPr>
            </a:lvl1pPr>
          </a:lstStyle>
          <a:p>
            <a:r>
              <a:rPr lang="en-US" dirty="0"/>
              <a:t>Repayment Tip</a:t>
            </a:r>
            <a:endParaRPr lang="en-US" sz="2400" i="1" dirty="0"/>
          </a:p>
        </p:txBody>
      </p:sp>
    </p:spTree>
    <p:extLst>
      <p:ext uri="{BB962C8B-B14F-4D97-AF65-F5344CB8AC3E}">
        <p14:creationId xmlns:p14="http://schemas.microsoft.com/office/powerpoint/2010/main" val="7205246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43"/>
          <p:cNvGrpSpPr/>
          <p:nvPr/>
        </p:nvGrpSpPr>
        <p:grpSpPr>
          <a:xfrm rot="21157205">
            <a:off x="-176947" y="3073990"/>
            <a:ext cx="9880482" cy="2875048"/>
            <a:chOff x="-283779" y="2699665"/>
            <a:chExt cx="9880482" cy="2875048"/>
          </a:xfrm>
        </p:grpSpPr>
        <p:sp>
          <p:nvSpPr>
            <p:cNvPr id="19" name="Freeform 18"/>
            <p:cNvSpPr/>
            <p:nvPr/>
          </p:nvSpPr>
          <p:spPr bwMode="auto">
            <a:xfrm>
              <a:off x="8671030" y="4004438"/>
              <a:ext cx="504496" cy="0"/>
            </a:xfrm>
            <a:custGeom>
              <a:avLst/>
              <a:gdLst>
                <a:gd name="connsiteX0" fmla="*/ 0 w 504496"/>
                <a:gd name="connsiteY0" fmla="*/ 0 h 0"/>
                <a:gd name="connsiteX1" fmla="*/ 504496 w 504496"/>
                <a:gd name="connsiteY1" fmla="*/ 0 h 0"/>
              </a:gdLst>
              <a:ahLst/>
              <a:cxnLst>
                <a:cxn ang="0">
                  <a:pos x="connsiteX0" y="connsiteY0"/>
                </a:cxn>
                <a:cxn ang="0">
                  <a:pos x="connsiteX1" y="connsiteY1"/>
                </a:cxn>
              </a:cxnLst>
              <a:rect l="l" t="t" r="r" b="b"/>
              <a:pathLst>
                <a:path w="504496">
                  <a:moveTo>
                    <a:pt x="0" y="0"/>
                  </a:moveTo>
                  <a:lnTo>
                    <a:pt x="504496" y="0"/>
                  </a:lnTo>
                </a:path>
              </a:pathLst>
            </a:custGeom>
            <a:noFill/>
            <a:ln w="22225" cap="flat" cmpd="sng" algn="ctr">
              <a:solidFill>
                <a:srgbClr val="0B377F"/>
              </a:solidFill>
              <a:prstDash val="solid"/>
              <a:round/>
              <a:headEnd type="none" w="med" len="med"/>
              <a:tailEnd type="none" w="med" len="med"/>
            </a:ln>
            <a:effectLst>
              <a:innerShdw blurRad="63500" dist="50800" dir="13500000">
                <a:srgbClr val="B85C00">
                  <a:alpha val="91765"/>
                </a:srgbClr>
              </a:innerShdw>
            </a:effectLst>
          </p:spPr>
          <p:txBody>
            <a:bodyPr vert="horz" wrap="square" lIns="91440" tIns="45720" rIns="91440" bIns="4572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charset="0"/>
              </a:endParaRPr>
            </a:p>
          </p:txBody>
        </p:sp>
        <p:cxnSp>
          <p:nvCxnSpPr>
            <p:cNvPr id="23" name="Straight Connector 22"/>
            <p:cNvCxnSpPr/>
            <p:nvPr/>
          </p:nvCxnSpPr>
          <p:spPr bwMode="auto">
            <a:xfrm flipV="1">
              <a:off x="-283779" y="4524703"/>
              <a:ext cx="725213" cy="204954"/>
            </a:xfrm>
            <a:prstGeom prst="line">
              <a:avLst/>
            </a:prstGeom>
            <a:noFill/>
            <a:ln w="206375" cap="flat" cmpd="sng" algn="ctr">
              <a:solidFill>
                <a:srgbClr val="013D79"/>
              </a:solidFill>
              <a:prstDash val="solid"/>
              <a:round/>
              <a:headEnd type="none" w="med" len="med"/>
              <a:tailEnd type="none" w="med" len="med"/>
            </a:ln>
            <a:effectLst>
              <a:outerShdw blurRad="50800" dist="50800" dir="5400000" algn="ctr" rotWithShape="0">
                <a:srgbClr val="91A5A6"/>
              </a:outerShdw>
            </a:effectLst>
          </p:spPr>
        </p:cxnSp>
        <p:grpSp>
          <p:nvGrpSpPr>
            <p:cNvPr id="24" name="Group 9"/>
            <p:cNvGrpSpPr/>
            <p:nvPr/>
          </p:nvGrpSpPr>
          <p:grpSpPr>
            <a:xfrm rot="517697">
              <a:off x="-13185" y="2699665"/>
              <a:ext cx="9609888" cy="2875048"/>
              <a:chOff x="-22999" y="2699122"/>
              <a:chExt cx="9609888" cy="2875048"/>
            </a:xfrm>
          </p:grpSpPr>
          <p:pic>
            <p:nvPicPr>
              <p:cNvPr id="25" name="Picture 24" descr="MC900334706.jpg"/>
              <p:cNvPicPr>
                <a:picLocks noChangeAspect="1"/>
              </p:cNvPicPr>
              <p:nvPr/>
            </p:nvPicPr>
            <p:blipFill>
              <a:blip r:embed="rId3" cstate="print"/>
              <a:stretch>
                <a:fillRect/>
              </a:stretch>
            </p:blipFill>
            <p:spPr>
              <a:xfrm rot="196587">
                <a:off x="2833001" y="2699122"/>
                <a:ext cx="3828654" cy="2162427"/>
              </a:xfrm>
              <a:prstGeom prst="rect">
                <a:avLst/>
              </a:prstGeom>
            </p:spPr>
          </p:pic>
          <p:sp>
            <p:nvSpPr>
              <p:cNvPr id="26" name="Oval 25" descr="IN-SCHOOL"/>
              <p:cNvSpPr/>
              <p:nvPr/>
            </p:nvSpPr>
            <p:spPr bwMode="auto">
              <a:xfrm rot="365609">
                <a:off x="-22999" y="3471050"/>
                <a:ext cx="3566160" cy="2103120"/>
              </a:xfrm>
              <a:prstGeom prst="ellipse">
                <a:avLst/>
              </a:prstGeom>
              <a:solidFill>
                <a:srgbClr val="013D79">
                  <a:lumMod val="75000"/>
                </a:srgbClr>
              </a:solidFill>
              <a:ln w="22225" cap="flat" cmpd="sng" algn="ctr">
                <a:solidFill>
                  <a:srgbClr val="FFC000"/>
                </a:solidFill>
                <a:prstDash val="solid"/>
                <a:round/>
                <a:headEnd type="none" w="med" len="med"/>
                <a:tailEnd type="none" w="med" len="med"/>
              </a:ln>
              <a:effectLst>
                <a:outerShdw blurRad="50800" dist="38100" dir="5400000" algn="t" rotWithShape="0">
                  <a:prstClr val="black">
                    <a:alpha val="40000"/>
                  </a:prstClr>
                </a:outerShdw>
              </a:effectLst>
              <a:scene3d>
                <a:camera prst="perspectiveContrastingRightFacing"/>
                <a:lightRig rig="threePt" dir="t"/>
              </a:scene3d>
              <a:sp3d>
                <a:bevelT/>
              </a:sp3d>
            </p:spPr>
            <p:txBody>
              <a:bodyPr vert="horz" wrap="square" lIns="91440" tIns="45720" rIns="91440" bIns="4572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rPr>
                  <a:t>IN-SCHOOL</a:t>
                </a:r>
                <a:endParaRPr kumimoji="0" lang="en-US" sz="2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ndParaRPr>
              </a:p>
            </p:txBody>
          </p:sp>
          <p:sp>
            <p:nvSpPr>
              <p:cNvPr id="27" name="Oval 26" descr="IN-SCHOOL"/>
              <p:cNvSpPr/>
              <p:nvPr/>
            </p:nvSpPr>
            <p:spPr bwMode="auto">
              <a:xfrm rot="757577">
                <a:off x="6304736" y="2703108"/>
                <a:ext cx="3282153" cy="1645920"/>
              </a:xfrm>
              <a:prstGeom prst="ellipse">
                <a:avLst/>
              </a:prstGeom>
              <a:solidFill>
                <a:srgbClr val="FCA628"/>
              </a:solidFill>
              <a:ln w="22225" cap="flat" cmpd="sng" algn="ctr">
                <a:solidFill>
                  <a:srgbClr val="013D79"/>
                </a:solidFill>
                <a:prstDash val="solid"/>
                <a:round/>
                <a:headEnd type="none" w="med" len="med"/>
                <a:tailEnd type="none" w="med" len="med"/>
              </a:ln>
              <a:effectLst>
                <a:outerShdw blurRad="50800" dist="38100" dir="5400000" algn="t" rotWithShape="0">
                  <a:prstClr val="black">
                    <a:alpha val="40000"/>
                  </a:prstClr>
                </a:outerShdw>
              </a:effectLst>
              <a:scene3d>
                <a:camera prst="perspectiveContrastingRightFacing"/>
                <a:lightRig rig="threePt" dir="t"/>
              </a:scene3d>
              <a:sp3d>
                <a:bevelT/>
              </a:sp3d>
            </p:spPr>
            <p:txBody>
              <a:bodyPr vert="horz" wrap="square" lIns="91440" tIns="45720" rIns="91440" bIns="45720" numCol="1" rtlCol="0" anchor="ctr" anchorCtr="0" compatLnSpc="1">
                <a:prstTxWarp prst="textNoShape">
                  <a:avLst/>
                </a:prstTxWarp>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rPr>
                  <a:t>REPAYMENT</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ndParaRPr>
              </a:p>
            </p:txBody>
          </p:sp>
        </p:grpSp>
      </p:grpSp>
      <p:sp>
        <p:nvSpPr>
          <p:cNvPr id="3" name="Content Placeholder 2"/>
          <p:cNvSpPr>
            <a:spLocks noGrp="1"/>
          </p:cNvSpPr>
          <p:nvPr>
            <p:ph idx="1"/>
          </p:nvPr>
        </p:nvSpPr>
        <p:spPr>
          <a:xfrm>
            <a:off x="556962" y="1934358"/>
            <a:ext cx="7988300" cy="5154313"/>
          </a:xfrm>
        </p:spPr>
        <p:txBody>
          <a:bodyPr/>
          <a:lstStyle/>
          <a:p>
            <a:endParaRPr lang="en-US" b="1" dirty="0">
              <a:solidFill>
                <a:schemeClr val="accent1"/>
              </a:solidFill>
            </a:endParaRPr>
          </a:p>
          <a:p>
            <a:endParaRPr lang="en-US" sz="1200" b="1" dirty="0">
              <a:solidFill>
                <a:schemeClr val="accent1"/>
              </a:solidFill>
            </a:endParaRPr>
          </a:p>
        </p:txBody>
      </p:sp>
      <p:sp>
        <p:nvSpPr>
          <p:cNvPr id="14" name="Rectangle 2"/>
          <p:cNvSpPr txBox="1">
            <a:spLocks noChangeArrowheads="1"/>
          </p:cNvSpPr>
          <p:nvPr/>
        </p:nvSpPr>
        <p:spPr bwMode="auto">
          <a:xfrm>
            <a:off x="850721" y="1568999"/>
            <a:ext cx="8566150" cy="476726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defTabSz="889000" eaLnBrk="1" hangingPunct="1">
              <a:lnSpc>
                <a:spcPct val="88000"/>
              </a:lnSpc>
              <a:spcBef>
                <a:spcPct val="50000"/>
              </a:spcBef>
              <a:buClr>
                <a:schemeClr val="tx1"/>
              </a:buClr>
              <a:buSzPct val="90000"/>
              <a:defRPr/>
            </a:pPr>
            <a:r>
              <a:rPr lang="en-US" sz="2800" kern="0" dirty="0">
                <a:solidFill>
                  <a:schemeClr val="accent2"/>
                </a:solidFill>
              </a:rPr>
              <a:t>The path for many federal student loans</a:t>
            </a:r>
          </a:p>
          <a:p>
            <a:pPr marL="398463" marR="0" lvl="1" indent="-284163" algn="l" defTabSz="889000" rtl="0" eaLnBrk="1" fontAlgn="base" latinLnBrk="0" hangingPunct="1">
              <a:lnSpc>
                <a:spcPct val="88000"/>
              </a:lnSpc>
              <a:spcBef>
                <a:spcPct val="35000"/>
              </a:spcBef>
              <a:spcAft>
                <a:spcPct val="0"/>
              </a:spcAft>
              <a:buClr>
                <a:schemeClr val="tx1"/>
              </a:buClr>
              <a:buSzTx/>
              <a:buFontTx/>
              <a:buNone/>
              <a:tabLst/>
              <a:defRPr/>
            </a:pPr>
            <a:endParaRPr kumimoji="0" lang="en-US" sz="1200" b="0" i="0" u="none" strike="noStrike" kern="0" cap="none" spc="0" normalizeH="0" baseline="0" noProof="0" dirty="0">
              <a:ln>
                <a:noFill/>
              </a:ln>
              <a:solidFill>
                <a:srgbClr val="006600"/>
              </a:solidFill>
              <a:effectLst/>
              <a:uLnTx/>
              <a:uFillTx/>
              <a:latin typeface="+mn-lt"/>
            </a:endParaRPr>
          </a:p>
          <a:p>
            <a:pPr marL="804863" marR="0" lvl="2" indent="-292100" algn="l" defTabSz="889000" rtl="0" eaLnBrk="1" fontAlgn="base" latinLnBrk="0" hangingPunct="1">
              <a:lnSpc>
                <a:spcPct val="88000"/>
              </a:lnSpc>
              <a:spcBef>
                <a:spcPct val="25000"/>
              </a:spcBef>
              <a:spcAft>
                <a:spcPct val="0"/>
              </a:spcAft>
              <a:buClr>
                <a:schemeClr val="tx1"/>
              </a:buClr>
              <a:buSzPct val="80000"/>
              <a:buFont typeface="Wingdings" pitchFamily="2" charset="2"/>
              <a:buNone/>
              <a:tabLst/>
              <a:defRPr/>
            </a:pPr>
            <a:r>
              <a:rPr kumimoji="0" lang="en-US" sz="1000" b="0" i="0" u="none" strike="noStrike" kern="0" cap="none" spc="0" normalizeH="0" baseline="0" noProof="0" dirty="0">
                <a:ln>
                  <a:noFill/>
                </a:ln>
                <a:solidFill>
                  <a:schemeClr val="tx1"/>
                </a:solidFill>
                <a:effectLst/>
                <a:uLnTx/>
                <a:uFillTx/>
                <a:latin typeface="+mn-lt"/>
              </a:rPr>
              <a:t>				   </a:t>
            </a:r>
          </a:p>
          <a:p>
            <a:pPr marL="804863" marR="0" lvl="2" indent="-292100" algn="l" defTabSz="889000" rtl="0" eaLnBrk="1" fontAlgn="base" latinLnBrk="0" hangingPunct="1">
              <a:lnSpc>
                <a:spcPct val="88000"/>
              </a:lnSpc>
              <a:spcBef>
                <a:spcPct val="25000"/>
              </a:spcBef>
              <a:spcAft>
                <a:spcPct val="0"/>
              </a:spcAft>
              <a:buClr>
                <a:schemeClr val="tx1"/>
              </a:buClr>
              <a:buSzPct val="80000"/>
              <a:buFont typeface="Wingdings" pitchFamily="2" charset="2"/>
              <a:buNone/>
              <a:tabLst/>
              <a:defRPr/>
            </a:pPr>
            <a:r>
              <a:rPr kumimoji="0" lang="en-US" sz="2800" b="0" i="0" u="none" strike="noStrike" kern="0" cap="none" spc="0" normalizeH="0" baseline="0" noProof="0" dirty="0">
                <a:ln>
                  <a:noFill/>
                </a:ln>
                <a:solidFill>
                  <a:schemeClr val="tx1"/>
                </a:solidFill>
                <a:effectLst/>
                <a:uLnTx/>
                <a:uFillTx/>
                <a:latin typeface="+mn-lt"/>
              </a:rPr>
              <a:t>				</a:t>
            </a:r>
          </a:p>
          <a:p>
            <a:pPr marL="804863" marR="0" lvl="2" indent="-292100" algn="l" defTabSz="889000" rtl="0" eaLnBrk="1" fontAlgn="base" latinLnBrk="0" hangingPunct="1">
              <a:lnSpc>
                <a:spcPct val="88000"/>
              </a:lnSpc>
              <a:spcBef>
                <a:spcPct val="25000"/>
              </a:spcBef>
              <a:spcAft>
                <a:spcPct val="0"/>
              </a:spcAft>
              <a:buClr>
                <a:schemeClr val="tx1"/>
              </a:buClr>
              <a:buSzPct val="80000"/>
              <a:buFont typeface="Wingdings" pitchFamily="2" charset="2"/>
              <a:buNone/>
              <a:tabLst/>
              <a:defRPr/>
            </a:pPr>
            <a:r>
              <a:rPr kumimoji="0" lang="en-US" sz="2800" b="0" i="0" u="none" strike="noStrike" kern="0" cap="none" spc="0" normalizeH="0" baseline="0" noProof="0" dirty="0">
                <a:ln>
                  <a:noFill/>
                </a:ln>
                <a:solidFill>
                  <a:schemeClr val="tx1"/>
                </a:solidFill>
                <a:effectLst/>
                <a:uLnTx/>
                <a:uFillTx/>
                <a:latin typeface="+mn-lt"/>
              </a:rPr>
              <a:t>				</a:t>
            </a:r>
          </a:p>
        </p:txBody>
      </p:sp>
      <p:sp>
        <p:nvSpPr>
          <p:cNvPr id="12" name="Rectangle 11"/>
          <p:cNvSpPr/>
          <p:nvPr/>
        </p:nvSpPr>
        <p:spPr>
          <a:xfrm>
            <a:off x="4017148" y="4511514"/>
            <a:ext cx="2215383" cy="769441"/>
          </a:xfrm>
          <a:prstGeom prst="rect">
            <a:avLst/>
          </a:prstGeom>
          <a:noFill/>
        </p:spPr>
        <p:txBody>
          <a:bodyPr wrap="square" lIns="91440" tIns="45720" rIns="91440" bIns="45720">
            <a:spAutoFit/>
          </a:bodyPr>
          <a:lstStyle/>
          <a:p>
            <a:pPr algn="ctr"/>
            <a:r>
              <a:rPr lang="en-US" sz="4400" dirty="0">
                <a:ln w="1905"/>
                <a:gradFill>
                  <a:gsLst>
                    <a:gs pos="0">
                      <a:schemeClr val="accent1">
                        <a:lumMod val="95000"/>
                      </a:schemeClr>
                    </a:gs>
                    <a:gs pos="28000">
                      <a:schemeClr val="accent2"/>
                    </a:gs>
                    <a:gs pos="100000">
                      <a:schemeClr val="accent6">
                        <a:tint val="12000"/>
                        <a:satMod val="255000"/>
                      </a:schemeClr>
                    </a:gs>
                  </a:gsLst>
                  <a:lin ang="5400000"/>
                </a:gradFill>
                <a:effectLst>
                  <a:innerShdw blurRad="69850" dist="43180" dir="5400000">
                    <a:srgbClr val="000000">
                      <a:alpha val="65000"/>
                    </a:srgbClr>
                  </a:innerShdw>
                </a:effectLst>
              </a:rPr>
              <a:t>GRACE</a:t>
            </a:r>
          </a:p>
        </p:txBody>
      </p:sp>
      <p:sp>
        <p:nvSpPr>
          <p:cNvPr id="28" name="Title 6"/>
          <p:cNvSpPr txBox="1">
            <a:spLocks/>
          </p:cNvSpPr>
          <p:nvPr/>
        </p:nvSpPr>
        <p:spPr>
          <a:xfrm>
            <a:off x="748546" y="735501"/>
            <a:ext cx="8386762" cy="620712"/>
          </a:xfrm>
          <a:prstGeom prst="rect">
            <a:avLst/>
          </a:prstGeom>
        </p:spPr>
        <p:txBody>
          <a:bodyPr/>
          <a:lstStyle>
            <a:lvl1pPr algn="l" defTabSz="914400" rtl="0" eaLnBrk="1" latinLnBrk="0" hangingPunct="1">
              <a:lnSpc>
                <a:spcPct val="90000"/>
              </a:lnSpc>
              <a:spcBef>
                <a:spcPct val="0"/>
              </a:spcBef>
              <a:buNone/>
              <a:defRPr sz="3200" b="1" i="0" kern="1200">
                <a:solidFill>
                  <a:srgbClr val="5F259F"/>
                </a:solidFill>
                <a:latin typeface="Arial" charset="0"/>
                <a:ea typeface="Arial" charset="0"/>
                <a:cs typeface="Arial" charset="0"/>
              </a:defRPr>
            </a:lvl1pPr>
          </a:lstStyle>
          <a:p>
            <a:r>
              <a:rPr lang="en-US" dirty="0"/>
              <a:t>Loan Repayment Timeline</a:t>
            </a:r>
            <a:endParaRPr lang="en-US" sz="2400" b="0" i="1" dirty="0"/>
          </a:p>
        </p:txBody>
      </p:sp>
    </p:spTree>
    <p:extLst>
      <p:ext uri="{BB962C8B-B14F-4D97-AF65-F5344CB8AC3E}">
        <p14:creationId xmlns:p14="http://schemas.microsoft.com/office/powerpoint/2010/main" val="36257719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5642" y="1472540"/>
            <a:ext cx="8497522" cy="4880758"/>
          </a:xfrm>
        </p:spPr>
        <p:txBody>
          <a:bodyPr/>
          <a:lstStyle/>
          <a:p>
            <a:pPr marL="0" indent="0" algn="ctr">
              <a:buNone/>
            </a:pPr>
            <a:r>
              <a:rPr lang="en-US" b="1" dirty="0" smtClean="0"/>
              <a:t> </a:t>
            </a:r>
          </a:p>
          <a:p>
            <a:pPr marL="0" indent="0">
              <a:buNone/>
            </a:pPr>
            <a:r>
              <a:rPr lang="en-US" b="1" dirty="0" smtClean="0"/>
              <a:t>1</a:t>
            </a:r>
            <a:r>
              <a:rPr lang="en-US" dirty="0" smtClean="0"/>
              <a:t>. Know your </a:t>
            </a:r>
            <a:r>
              <a:rPr lang="en-US" b="1" i="1" dirty="0" smtClean="0"/>
              <a:t>Federal Loan Servicer: </a:t>
            </a:r>
            <a:r>
              <a:rPr lang="en-US" dirty="0" smtClean="0"/>
              <a:t> </a:t>
            </a:r>
            <a:r>
              <a:rPr lang="en-US" sz="1600" dirty="0" smtClean="0"/>
              <a:t>FedLoan Servicing (PHEAA), Great Lakes Educational Loan Services, Inc., Navient, Nelnet, CornerStone, </a:t>
            </a:r>
          </a:p>
          <a:p>
            <a:pPr marL="0" indent="0">
              <a:buNone/>
            </a:pPr>
            <a:r>
              <a:rPr lang="en-US" sz="1600" dirty="0" smtClean="0"/>
              <a:t>Granite State-GSMR, HESC/Edfinancial, OSLA Servicing or MOHELA </a:t>
            </a:r>
          </a:p>
          <a:p>
            <a:pPr marL="0" indent="0">
              <a:buNone/>
            </a:pPr>
            <a:endParaRPr lang="en-US" b="1" i="1" dirty="0" smtClean="0"/>
          </a:p>
          <a:p>
            <a:pPr marL="0" indent="0">
              <a:buNone/>
            </a:pPr>
            <a:r>
              <a:rPr lang="en-US" b="1" i="1" dirty="0" smtClean="0"/>
              <a:t>2. MedLoans Organizer and Calculator</a:t>
            </a:r>
            <a:r>
              <a:rPr lang="en-US" b="1" dirty="0" smtClean="0"/>
              <a:t> (MLOC):</a:t>
            </a:r>
          </a:p>
          <a:p>
            <a:pPr marL="0" indent="0">
              <a:buNone/>
            </a:pPr>
            <a:r>
              <a:rPr lang="en-US" dirty="0" smtClean="0"/>
              <a:t>     </a:t>
            </a:r>
            <a:r>
              <a:rPr lang="en-US" u="sng" dirty="0" smtClean="0"/>
              <a:t>aamc.org/medloans</a:t>
            </a:r>
          </a:p>
          <a:p>
            <a:pPr marL="0" indent="0">
              <a:buNone/>
            </a:pPr>
            <a:endParaRPr lang="en-US" b="1" i="1" dirty="0" smtClean="0"/>
          </a:p>
          <a:p>
            <a:pPr marL="0" indent="0">
              <a:buNone/>
            </a:pPr>
            <a:r>
              <a:rPr lang="en-US" b="1" i="1" dirty="0" smtClean="0"/>
              <a:t>3. Education </a:t>
            </a:r>
            <a:r>
              <a:rPr lang="en-US" b="1" i="1" dirty="0"/>
              <a:t>Debt Manager Booklet:</a:t>
            </a:r>
            <a:r>
              <a:rPr lang="en-US" i="1" dirty="0"/>
              <a:t> </a:t>
            </a:r>
            <a:r>
              <a:rPr lang="en-US" u="sng" dirty="0"/>
              <a:t>aamc.org/first/edm</a:t>
            </a:r>
            <a:r>
              <a:rPr lang="en-US" dirty="0"/>
              <a:t> </a:t>
            </a:r>
          </a:p>
          <a:p>
            <a:pPr marL="0" indent="0">
              <a:buNone/>
            </a:pPr>
            <a:endParaRPr lang="en-US" u="sng" dirty="0"/>
          </a:p>
        </p:txBody>
      </p:sp>
      <p:sp>
        <p:nvSpPr>
          <p:cNvPr id="3" name="Title 2"/>
          <p:cNvSpPr>
            <a:spLocks noGrp="1"/>
          </p:cNvSpPr>
          <p:nvPr>
            <p:ph type="title"/>
          </p:nvPr>
        </p:nvSpPr>
        <p:spPr/>
        <p:txBody>
          <a:bodyPr/>
          <a:lstStyle/>
          <a:p>
            <a:r>
              <a:rPr lang="en-US" dirty="0" smtClean="0"/>
              <a:t>To help you during &amp; after the EXIT…</a:t>
            </a:r>
            <a:endParaRPr lang="en-US" dirty="0"/>
          </a:p>
        </p:txBody>
      </p:sp>
    </p:spTree>
    <p:extLst>
      <p:ext uri="{BB962C8B-B14F-4D97-AF65-F5344CB8AC3E}">
        <p14:creationId xmlns:p14="http://schemas.microsoft.com/office/powerpoint/2010/main" val="4211702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6"/>
          <p:cNvSpPr txBox="1">
            <a:spLocks/>
          </p:cNvSpPr>
          <p:nvPr/>
        </p:nvSpPr>
        <p:spPr>
          <a:xfrm>
            <a:off x="748546" y="722054"/>
            <a:ext cx="8386762" cy="620712"/>
          </a:xfrm>
          <a:prstGeom prst="rect">
            <a:avLst/>
          </a:prstGeom>
        </p:spPr>
        <p:txBody>
          <a:bodyPr/>
          <a:lstStyle>
            <a:lvl1pPr algn="l" defTabSz="914400" rtl="0" eaLnBrk="1" latinLnBrk="0" hangingPunct="1">
              <a:lnSpc>
                <a:spcPct val="90000"/>
              </a:lnSpc>
              <a:spcBef>
                <a:spcPct val="0"/>
              </a:spcBef>
              <a:buNone/>
              <a:defRPr sz="3200" b="1" i="0" kern="1200">
                <a:solidFill>
                  <a:srgbClr val="5F259F"/>
                </a:solidFill>
                <a:latin typeface="Arial" charset="0"/>
                <a:ea typeface="Arial" charset="0"/>
                <a:cs typeface="Arial" charset="0"/>
              </a:defRPr>
            </a:lvl1pPr>
          </a:lstStyle>
          <a:p>
            <a:r>
              <a:rPr lang="en-US" dirty="0"/>
              <a:t>When are the First Payments Due?</a:t>
            </a:r>
            <a:endParaRPr lang="en-US" sz="2400" b="0" i="1" dirty="0"/>
          </a:p>
        </p:txBody>
      </p:sp>
      <p:pic>
        <p:nvPicPr>
          <p:cNvPr id="3" name="Picture 2">
            <a:extLst>
              <a:ext uri="{FF2B5EF4-FFF2-40B4-BE49-F238E27FC236}">
                <a16:creationId xmlns:a16="http://schemas.microsoft.com/office/drawing/2014/main" id="{5FEA54B7-25BD-4561-950E-1889279F3D54}"/>
              </a:ext>
            </a:extLst>
          </p:cNvPr>
          <p:cNvPicPr>
            <a:picLocks noChangeAspect="1"/>
          </p:cNvPicPr>
          <p:nvPr/>
        </p:nvPicPr>
        <p:blipFill rotWithShape="1">
          <a:blip r:embed="rId3"/>
          <a:srcRect t="571" b="25862"/>
          <a:stretch/>
        </p:blipFill>
        <p:spPr>
          <a:xfrm>
            <a:off x="1139536" y="1231931"/>
            <a:ext cx="6401263" cy="5058034"/>
          </a:xfrm>
          <a:prstGeom prst="rect">
            <a:avLst/>
          </a:prstGeom>
        </p:spPr>
      </p:pic>
      <p:sp>
        <p:nvSpPr>
          <p:cNvPr id="7" name="Oval 6"/>
          <p:cNvSpPr/>
          <p:nvPr/>
        </p:nvSpPr>
        <p:spPr bwMode="auto">
          <a:xfrm>
            <a:off x="998116" y="2548413"/>
            <a:ext cx="1506957" cy="548640"/>
          </a:xfrm>
          <a:prstGeom prst="ellipse">
            <a:avLst/>
          </a:prstGeom>
          <a:noFill/>
          <a:ln w="412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bg1"/>
              </a:solidFill>
              <a:effectLst/>
              <a:latin typeface="Arial" charset="0"/>
            </a:endParaRPr>
          </a:p>
        </p:txBody>
      </p:sp>
      <p:sp>
        <p:nvSpPr>
          <p:cNvPr id="12" name="Rectangle 11"/>
          <p:cNvSpPr/>
          <p:nvPr/>
        </p:nvSpPr>
        <p:spPr bwMode="auto">
          <a:xfrm>
            <a:off x="295834" y="5315212"/>
            <a:ext cx="8404413" cy="461665"/>
          </a:xfrm>
          <a:prstGeom prst="rect">
            <a:avLst/>
          </a:prstGeom>
          <a:solidFill>
            <a:srgbClr val="FFCA21"/>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spAutoFit/>
          </a:bodyPr>
          <a:lstStyle/>
          <a:p>
            <a:pPr algn="ctr"/>
            <a:r>
              <a:rPr lang="en-US" sz="2400" b="1" dirty="0">
                <a:solidFill>
                  <a:srgbClr val="003A70"/>
                </a:solidFill>
              </a:rPr>
              <a:t>aamc.org/first/timeline</a:t>
            </a:r>
          </a:p>
        </p:txBody>
      </p:sp>
    </p:spTree>
    <p:extLst>
      <p:ext uri="{BB962C8B-B14F-4D97-AF65-F5344CB8AC3E}">
        <p14:creationId xmlns:p14="http://schemas.microsoft.com/office/powerpoint/2010/main" val="5904787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txBox="1">
            <a:spLocks/>
          </p:cNvSpPr>
          <p:nvPr/>
        </p:nvSpPr>
        <p:spPr>
          <a:xfrm>
            <a:off x="748546" y="735501"/>
            <a:ext cx="8386762" cy="620712"/>
          </a:xfrm>
          <a:prstGeom prst="rect">
            <a:avLst/>
          </a:prstGeom>
        </p:spPr>
        <p:txBody>
          <a:bodyPr/>
          <a:lstStyle>
            <a:lvl1pPr algn="l" defTabSz="914400" rtl="0" eaLnBrk="1" latinLnBrk="0" hangingPunct="1">
              <a:lnSpc>
                <a:spcPct val="90000"/>
              </a:lnSpc>
              <a:spcBef>
                <a:spcPct val="0"/>
              </a:spcBef>
              <a:buNone/>
              <a:defRPr sz="3200" b="1" i="0" kern="1200">
                <a:solidFill>
                  <a:srgbClr val="5F259F"/>
                </a:solidFill>
                <a:latin typeface="Arial" charset="0"/>
                <a:ea typeface="Arial" charset="0"/>
                <a:cs typeface="Arial" charset="0"/>
              </a:defRPr>
            </a:lvl1pPr>
          </a:lstStyle>
          <a:p>
            <a:r>
              <a:rPr lang="en-US" dirty="0"/>
              <a:t>Postponement Options</a:t>
            </a:r>
          </a:p>
        </p:txBody>
      </p:sp>
      <p:sp>
        <p:nvSpPr>
          <p:cNvPr id="7" name="Text Box 38"/>
          <p:cNvSpPr txBox="1">
            <a:spLocks noChangeArrowheads="1"/>
          </p:cNvSpPr>
          <p:nvPr/>
        </p:nvSpPr>
        <p:spPr bwMode="auto">
          <a:xfrm>
            <a:off x="1004944" y="1491347"/>
            <a:ext cx="5867400" cy="523220"/>
          </a:xfrm>
          <a:prstGeom prst="rect">
            <a:avLst/>
          </a:prstGeom>
          <a:noFill/>
          <a:ln w="9525" algn="ctr">
            <a:noFill/>
            <a:miter lim="800000"/>
            <a:headEnd/>
            <a:tailEnd/>
          </a:ln>
          <a:effectLst/>
        </p:spPr>
        <p:txBody>
          <a:bodyPr wrap="square">
            <a:spAutoFit/>
          </a:bodyPr>
          <a:lstStyle/>
          <a:p>
            <a:pPr eaLnBrk="0" fontAlgn="auto" hangingPunct="0">
              <a:spcBef>
                <a:spcPts val="0"/>
              </a:spcBef>
              <a:spcAft>
                <a:spcPts val="0"/>
              </a:spcAft>
            </a:pPr>
            <a:r>
              <a:rPr lang="en-US" sz="2800" dirty="0">
                <a:solidFill>
                  <a:schemeClr val="accent5">
                    <a:lumMod val="75000"/>
                  </a:schemeClr>
                </a:solidFill>
                <a:latin typeface="Calibri"/>
              </a:rPr>
              <a:t>Contact the loan servicer to apply</a:t>
            </a:r>
          </a:p>
        </p:txBody>
      </p:sp>
      <p:sp>
        <p:nvSpPr>
          <p:cNvPr id="9" name="Rounded Rectangle 8"/>
          <p:cNvSpPr/>
          <p:nvPr/>
        </p:nvSpPr>
        <p:spPr>
          <a:xfrm>
            <a:off x="304800" y="2834343"/>
            <a:ext cx="4800600" cy="506677"/>
          </a:xfrm>
          <a:prstGeom prst="roundRect">
            <a:avLst>
              <a:gd name="adj" fmla="val 0"/>
            </a:avLst>
          </a:prstGeom>
        </p:spPr>
        <p:txBody>
          <a:bodyPr wrap="square">
            <a:spAutoFit/>
          </a:bodyPr>
          <a:lstStyle/>
          <a:p>
            <a:pPr algn="ctr" fontAlgn="auto">
              <a:lnSpc>
                <a:spcPts val="2900"/>
              </a:lnSpc>
              <a:spcBef>
                <a:spcPts val="0"/>
              </a:spcBef>
              <a:spcAft>
                <a:spcPts val="0"/>
              </a:spcAft>
            </a:pPr>
            <a:r>
              <a:rPr lang="en-US" sz="4000" kern="10" dirty="0">
                <a:solidFill>
                  <a:srgbClr val="FFFFFF"/>
                </a:solidFill>
                <a:latin typeface="Calibri"/>
              </a:rPr>
              <a:t>Forbearance</a:t>
            </a:r>
          </a:p>
        </p:txBody>
      </p:sp>
      <p:sp>
        <p:nvSpPr>
          <p:cNvPr id="10" name="Rounded Rectangle 9"/>
          <p:cNvSpPr/>
          <p:nvPr/>
        </p:nvSpPr>
        <p:spPr>
          <a:xfrm>
            <a:off x="304800" y="4419303"/>
            <a:ext cx="4800600" cy="506677"/>
          </a:xfrm>
          <a:prstGeom prst="roundRect">
            <a:avLst>
              <a:gd name="adj" fmla="val 0"/>
            </a:avLst>
          </a:prstGeom>
        </p:spPr>
        <p:txBody>
          <a:bodyPr wrap="square">
            <a:spAutoFit/>
          </a:bodyPr>
          <a:lstStyle/>
          <a:p>
            <a:pPr algn="ctr" fontAlgn="auto">
              <a:lnSpc>
                <a:spcPts val="2900"/>
              </a:lnSpc>
              <a:spcBef>
                <a:spcPts val="0"/>
              </a:spcBef>
              <a:spcAft>
                <a:spcPts val="0"/>
              </a:spcAft>
            </a:pPr>
            <a:r>
              <a:rPr lang="en-US" sz="4000" kern="10" dirty="0">
                <a:solidFill>
                  <a:srgbClr val="FFFFFF"/>
                </a:solidFill>
                <a:latin typeface="Calibri"/>
              </a:rPr>
              <a:t>Deferment</a:t>
            </a:r>
          </a:p>
        </p:txBody>
      </p:sp>
      <p:sp>
        <p:nvSpPr>
          <p:cNvPr id="11" name="Rectangle 10"/>
          <p:cNvSpPr/>
          <p:nvPr/>
        </p:nvSpPr>
        <p:spPr>
          <a:xfrm>
            <a:off x="1260438" y="2014567"/>
            <a:ext cx="5638800" cy="395173"/>
          </a:xfrm>
          <a:prstGeom prst="rect">
            <a:avLst/>
          </a:prstGeom>
        </p:spPr>
        <p:txBody>
          <a:bodyPr wrap="square">
            <a:spAutoFit/>
          </a:bodyPr>
          <a:lstStyle/>
          <a:p>
            <a:pPr algn="ctr" eaLnBrk="0" hangingPunct="0">
              <a:lnSpc>
                <a:spcPct val="80000"/>
              </a:lnSpc>
              <a:buFont typeface="Wingdings" pitchFamily="2" charset="2"/>
              <a:buNone/>
              <a:defRPr/>
            </a:pPr>
            <a:r>
              <a:rPr lang="en-US" sz="2400" b="0" i="1" dirty="0">
                <a:solidFill>
                  <a:schemeClr val="accent5">
                    <a:lumMod val="75000"/>
                  </a:schemeClr>
                </a:solidFill>
                <a:latin typeface="+mn-lt"/>
                <a:cs typeface="Arabic Typesetting" pitchFamily="66" charset="-78"/>
              </a:rPr>
              <a:t>- Request 30-days before needed - </a:t>
            </a:r>
          </a:p>
        </p:txBody>
      </p:sp>
      <p:sp>
        <p:nvSpPr>
          <p:cNvPr id="22" name=" 3"/>
          <p:cNvSpPr/>
          <p:nvPr/>
        </p:nvSpPr>
        <p:spPr bwMode="ltGray">
          <a:xfrm rot="5400000">
            <a:off x="3052481" y="220009"/>
            <a:ext cx="3048005" cy="9144001"/>
          </a:xfrm>
          <a:custGeom>
            <a:avLst/>
            <a:gdLst>
              <a:gd name="connsiteX0" fmla="*/ 0 w 2896865"/>
              <a:gd name="connsiteY0" fmla="*/ 4074586 h 4074586"/>
              <a:gd name="connsiteX1" fmla="*/ 0 w 2896865"/>
              <a:gd name="connsiteY1" fmla="*/ 1155762 h 4074586"/>
              <a:gd name="connsiteX2" fmla="*/ 262374 w 2896865"/>
              <a:gd name="connsiteY2" fmla="*/ 522337 h 4074586"/>
              <a:gd name="connsiteX3" fmla="*/ 895799 w 2896865"/>
              <a:gd name="connsiteY3" fmla="*/ 259965 h 4074586"/>
              <a:gd name="connsiteX4" fmla="*/ 2179920 w 2896865"/>
              <a:gd name="connsiteY4" fmla="*/ 259965 h 4074586"/>
              <a:gd name="connsiteX5" fmla="*/ 2179920 w 2896865"/>
              <a:gd name="connsiteY5" fmla="*/ 0 h 4074586"/>
              <a:gd name="connsiteX6" fmla="*/ 2896865 w 2896865"/>
              <a:gd name="connsiteY6" fmla="*/ 562658 h 4074586"/>
              <a:gd name="connsiteX7" fmla="*/ 2179920 w 2896865"/>
              <a:gd name="connsiteY7" fmla="*/ 1125316 h 4074586"/>
              <a:gd name="connsiteX8" fmla="*/ 2179920 w 2896865"/>
              <a:gd name="connsiteY8" fmla="*/ 865352 h 4074586"/>
              <a:gd name="connsiteX9" fmla="*/ 895798 w 2896865"/>
              <a:gd name="connsiteY9" fmla="*/ 865352 h 4074586"/>
              <a:gd name="connsiteX10" fmla="*/ 605387 w 2896865"/>
              <a:gd name="connsiteY10" fmla="*/ 1155763 h 4074586"/>
              <a:gd name="connsiteX11" fmla="*/ 605387 w 2896865"/>
              <a:gd name="connsiteY11" fmla="*/ 4074586 h 4074586"/>
              <a:gd name="connsiteX12" fmla="*/ 0 w 2896865"/>
              <a:gd name="connsiteY12" fmla="*/ 4074586 h 4074586"/>
              <a:gd name="connsiteX0" fmla="*/ 0 w 2819403"/>
              <a:gd name="connsiteY0" fmla="*/ 4876799 h 4876799"/>
              <a:gd name="connsiteX1" fmla="*/ 0 w 2819403"/>
              <a:gd name="connsiteY1" fmla="*/ 1957975 h 4876799"/>
              <a:gd name="connsiteX2" fmla="*/ 262374 w 2819403"/>
              <a:gd name="connsiteY2" fmla="*/ 1324550 h 4876799"/>
              <a:gd name="connsiteX3" fmla="*/ 895799 w 2819403"/>
              <a:gd name="connsiteY3" fmla="*/ 1062178 h 4876799"/>
              <a:gd name="connsiteX4" fmla="*/ 2179920 w 2819403"/>
              <a:gd name="connsiteY4" fmla="*/ 1062178 h 4876799"/>
              <a:gd name="connsiteX5" fmla="*/ 2179920 w 2819403"/>
              <a:gd name="connsiteY5" fmla="*/ 802213 h 4876799"/>
              <a:gd name="connsiteX6" fmla="*/ 2819403 w 2819403"/>
              <a:gd name="connsiteY6" fmla="*/ 0 h 4876799"/>
              <a:gd name="connsiteX7" fmla="*/ 2179920 w 2819403"/>
              <a:gd name="connsiteY7" fmla="*/ 1927529 h 4876799"/>
              <a:gd name="connsiteX8" fmla="*/ 2179920 w 2819403"/>
              <a:gd name="connsiteY8" fmla="*/ 1667565 h 4876799"/>
              <a:gd name="connsiteX9" fmla="*/ 895798 w 2819403"/>
              <a:gd name="connsiteY9" fmla="*/ 1667565 h 4876799"/>
              <a:gd name="connsiteX10" fmla="*/ 605387 w 2819403"/>
              <a:gd name="connsiteY10" fmla="*/ 1957976 h 4876799"/>
              <a:gd name="connsiteX11" fmla="*/ 605387 w 2819403"/>
              <a:gd name="connsiteY11" fmla="*/ 4876799 h 4876799"/>
              <a:gd name="connsiteX12" fmla="*/ 0 w 2819403"/>
              <a:gd name="connsiteY12" fmla="*/ 4876799 h 4876799"/>
              <a:gd name="connsiteX0" fmla="*/ 0 w 2819403"/>
              <a:gd name="connsiteY0" fmla="*/ 5181599 h 5181599"/>
              <a:gd name="connsiteX1" fmla="*/ 0 w 2819403"/>
              <a:gd name="connsiteY1" fmla="*/ 2262775 h 5181599"/>
              <a:gd name="connsiteX2" fmla="*/ 262374 w 2819403"/>
              <a:gd name="connsiteY2" fmla="*/ 1629350 h 5181599"/>
              <a:gd name="connsiteX3" fmla="*/ 895799 w 2819403"/>
              <a:gd name="connsiteY3" fmla="*/ 1366978 h 5181599"/>
              <a:gd name="connsiteX4" fmla="*/ 2179920 w 2819403"/>
              <a:gd name="connsiteY4" fmla="*/ 1366978 h 5181599"/>
              <a:gd name="connsiteX5" fmla="*/ 1905001 w 2819403"/>
              <a:gd name="connsiteY5" fmla="*/ 0 h 5181599"/>
              <a:gd name="connsiteX6" fmla="*/ 2819403 w 2819403"/>
              <a:gd name="connsiteY6" fmla="*/ 304800 h 5181599"/>
              <a:gd name="connsiteX7" fmla="*/ 2179920 w 2819403"/>
              <a:gd name="connsiteY7" fmla="*/ 2232329 h 5181599"/>
              <a:gd name="connsiteX8" fmla="*/ 2179920 w 2819403"/>
              <a:gd name="connsiteY8" fmla="*/ 1972365 h 5181599"/>
              <a:gd name="connsiteX9" fmla="*/ 895798 w 2819403"/>
              <a:gd name="connsiteY9" fmla="*/ 1972365 h 5181599"/>
              <a:gd name="connsiteX10" fmla="*/ 605387 w 2819403"/>
              <a:gd name="connsiteY10" fmla="*/ 2262776 h 5181599"/>
              <a:gd name="connsiteX11" fmla="*/ 605387 w 2819403"/>
              <a:gd name="connsiteY11" fmla="*/ 5181599 h 5181599"/>
              <a:gd name="connsiteX12" fmla="*/ 0 w 2819403"/>
              <a:gd name="connsiteY12" fmla="*/ 5181599 h 5181599"/>
              <a:gd name="connsiteX0" fmla="*/ 0 w 2819403"/>
              <a:gd name="connsiteY0" fmla="*/ 5181599 h 5181599"/>
              <a:gd name="connsiteX1" fmla="*/ 0 w 2819403"/>
              <a:gd name="connsiteY1" fmla="*/ 2262775 h 5181599"/>
              <a:gd name="connsiteX2" fmla="*/ 262374 w 2819403"/>
              <a:gd name="connsiteY2" fmla="*/ 1629350 h 5181599"/>
              <a:gd name="connsiteX3" fmla="*/ 895799 w 2819403"/>
              <a:gd name="connsiteY3" fmla="*/ 1366978 h 5181599"/>
              <a:gd name="connsiteX4" fmla="*/ 2057401 w 2819403"/>
              <a:gd name="connsiteY4" fmla="*/ 609600 h 5181599"/>
              <a:gd name="connsiteX5" fmla="*/ 1905001 w 2819403"/>
              <a:gd name="connsiteY5" fmla="*/ 0 h 5181599"/>
              <a:gd name="connsiteX6" fmla="*/ 2819403 w 2819403"/>
              <a:gd name="connsiteY6" fmla="*/ 304800 h 5181599"/>
              <a:gd name="connsiteX7" fmla="*/ 2179920 w 2819403"/>
              <a:gd name="connsiteY7" fmla="*/ 2232329 h 5181599"/>
              <a:gd name="connsiteX8" fmla="*/ 2179920 w 2819403"/>
              <a:gd name="connsiteY8" fmla="*/ 1972365 h 5181599"/>
              <a:gd name="connsiteX9" fmla="*/ 895798 w 2819403"/>
              <a:gd name="connsiteY9" fmla="*/ 1972365 h 5181599"/>
              <a:gd name="connsiteX10" fmla="*/ 605387 w 2819403"/>
              <a:gd name="connsiteY10" fmla="*/ 2262776 h 5181599"/>
              <a:gd name="connsiteX11" fmla="*/ 605387 w 2819403"/>
              <a:gd name="connsiteY11" fmla="*/ 5181599 h 5181599"/>
              <a:gd name="connsiteX12" fmla="*/ 0 w 2819403"/>
              <a:gd name="connsiteY12" fmla="*/ 5181599 h 5181599"/>
              <a:gd name="connsiteX0" fmla="*/ 0 w 2819403"/>
              <a:gd name="connsiteY0" fmla="*/ 5181599 h 5181599"/>
              <a:gd name="connsiteX1" fmla="*/ 0 w 2819403"/>
              <a:gd name="connsiteY1" fmla="*/ 2262775 h 5181599"/>
              <a:gd name="connsiteX2" fmla="*/ 262374 w 2819403"/>
              <a:gd name="connsiteY2" fmla="*/ 1629350 h 5181599"/>
              <a:gd name="connsiteX3" fmla="*/ 895799 w 2819403"/>
              <a:gd name="connsiteY3" fmla="*/ 1366978 h 5181599"/>
              <a:gd name="connsiteX4" fmla="*/ 2057401 w 2819403"/>
              <a:gd name="connsiteY4" fmla="*/ 609600 h 5181599"/>
              <a:gd name="connsiteX5" fmla="*/ 1905001 w 2819403"/>
              <a:gd name="connsiteY5" fmla="*/ 0 h 5181599"/>
              <a:gd name="connsiteX6" fmla="*/ 2819403 w 2819403"/>
              <a:gd name="connsiteY6" fmla="*/ 304800 h 5181599"/>
              <a:gd name="connsiteX7" fmla="*/ 2179920 w 2819403"/>
              <a:gd name="connsiteY7" fmla="*/ 2232329 h 5181599"/>
              <a:gd name="connsiteX8" fmla="*/ 2286001 w 2819403"/>
              <a:gd name="connsiteY8" fmla="*/ 1066800 h 5181599"/>
              <a:gd name="connsiteX9" fmla="*/ 895798 w 2819403"/>
              <a:gd name="connsiteY9" fmla="*/ 1972365 h 5181599"/>
              <a:gd name="connsiteX10" fmla="*/ 605387 w 2819403"/>
              <a:gd name="connsiteY10" fmla="*/ 2262776 h 5181599"/>
              <a:gd name="connsiteX11" fmla="*/ 605387 w 2819403"/>
              <a:gd name="connsiteY11" fmla="*/ 5181599 h 5181599"/>
              <a:gd name="connsiteX12" fmla="*/ 0 w 2819403"/>
              <a:gd name="connsiteY12" fmla="*/ 5181599 h 5181599"/>
              <a:gd name="connsiteX0" fmla="*/ 0 w 2819403"/>
              <a:gd name="connsiteY0" fmla="*/ 5181599 h 5181599"/>
              <a:gd name="connsiteX1" fmla="*/ 0 w 2819403"/>
              <a:gd name="connsiteY1" fmla="*/ 2262775 h 5181599"/>
              <a:gd name="connsiteX2" fmla="*/ 262374 w 2819403"/>
              <a:gd name="connsiteY2" fmla="*/ 1629350 h 5181599"/>
              <a:gd name="connsiteX3" fmla="*/ 895799 w 2819403"/>
              <a:gd name="connsiteY3" fmla="*/ 1366978 h 5181599"/>
              <a:gd name="connsiteX4" fmla="*/ 2057401 w 2819403"/>
              <a:gd name="connsiteY4" fmla="*/ 609600 h 5181599"/>
              <a:gd name="connsiteX5" fmla="*/ 1905001 w 2819403"/>
              <a:gd name="connsiteY5" fmla="*/ 0 h 5181599"/>
              <a:gd name="connsiteX6" fmla="*/ 2819403 w 2819403"/>
              <a:gd name="connsiteY6" fmla="*/ 304800 h 5181599"/>
              <a:gd name="connsiteX7" fmla="*/ 2514601 w 2819403"/>
              <a:gd name="connsiteY7" fmla="*/ 1676400 h 5181599"/>
              <a:gd name="connsiteX8" fmla="*/ 2286001 w 2819403"/>
              <a:gd name="connsiteY8" fmla="*/ 1066800 h 5181599"/>
              <a:gd name="connsiteX9" fmla="*/ 895798 w 2819403"/>
              <a:gd name="connsiteY9" fmla="*/ 1972365 h 5181599"/>
              <a:gd name="connsiteX10" fmla="*/ 605387 w 2819403"/>
              <a:gd name="connsiteY10" fmla="*/ 2262776 h 5181599"/>
              <a:gd name="connsiteX11" fmla="*/ 605387 w 2819403"/>
              <a:gd name="connsiteY11" fmla="*/ 5181599 h 5181599"/>
              <a:gd name="connsiteX12" fmla="*/ 0 w 2819403"/>
              <a:gd name="connsiteY12" fmla="*/ 5181599 h 5181599"/>
              <a:gd name="connsiteX0" fmla="*/ 0 w 2819403"/>
              <a:gd name="connsiteY0" fmla="*/ 5181599 h 5181599"/>
              <a:gd name="connsiteX1" fmla="*/ 0 w 2819403"/>
              <a:gd name="connsiteY1" fmla="*/ 2262775 h 5181599"/>
              <a:gd name="connsiteX2" fmla="*/ 262374 w 2819403"/>
              <a:gd name="connsiteY2" fmla="*/ 1629350 h 5181599"/>
              <a:gd name="connsiteX3" fmla="*/ 914401 w 2819403"/>
              <a:gd name="connsiteY3" fmla="*/ 1219200 h 5181599"/>
              <a:gd name="connsiteX4" fmla="*/ 2057401 w 2819403"/>
              <a:gd name="connsiteY4" fmla="*/ 609600 h 5181599"/>
              <a:gd name="connsiteX5" fmla="*/ 1905001 w 2819403"/>
              <a:gd name="connsiteY5" fmla="*/ 0 h 5181599"/>
              <a:gd name="connsiteX6" fmla="*/ 2819403 w 2819403"/>
              <a:gd name="connsiteY6" fmla="*/ 304800 h 5181599"/>
              <a:gd name="connsiteX7" fmla="*/ 2514601 w 2819403"/>
              <a:gd name="connsiteY7" fmla="*/ 1676400 h 5181599"/>
              <a:gd name="connsiteX8" fmla="*/ 2286001 w 2819403"/>
              <a:gd name="connsiteY8" fmla="*/ 1066800 h 5181599"/>
              <a:gd name="connsiteX9" fmla="*/ 895798 w 2819403"/>
              <a:gd name="connsiteY9" fmla="*/ 1972365 h 5181599"/>
              <a:gd name="connsiteX10" fmla="*/ 605387 w 2819403"/>
              <a:gd name="connsiteY10" fmla="*/ 2262776 h 5181599"/>
              <a:gd name="connsiteX11" fmla="*/ 605387 w 2819403"/>
              <a:gd name="connsiteY11" fmla="*/ 5181599 h 5181599"/>
              <a:gd name="connsiteX12" fmla="*/ 0 w 2819403"/>
              <a:gd name="connsiteY12" fmla="*/ 5181599 h 5181599"/>
              <a:gd name="connsiteX0" fmla="*/ 80526 w 2899929"/>
              <a:gd name="connsiteY0" fmla="*/ 5181599 h 5181599"/>
              <a:gd name="connsiteX1" fmla="*/ 80526 w 2899929"/>
              <a:gd name="connsiteY1" fmla="*/ 2262775 h 5181599"/>
              <a:gd name="connsiteX2" fmla="*/ 342900 w 2899929"/>
              <a:gd name="connsiteY2" fmla="*/ 1629350 h 5181599"/>
              <a:gd name="connsiteX3" fmla="*/ 2137927 w 2899929"/>
              <a:gd name="connsiteY3" fmla="*/ 609600 h 5181599"/>
              <a:gd name="connsiteX4" fmla="*/ 1985527 w 2899929"/>
              <a:gd name="connsiteY4" fmla="*/ 0 h 5181599"/>
              <a:gd name="connsiteX5" fmla="*/ 2899929 w 2899929"/>
              <a:gd name="connsiteY5" fmla="*/ 304800 h 5181599"/>
              <a:gd name="connsiteX6" fmla="*/ 2595127 w 2899929"/>
              <a:gd name="connsiteY6" fmla="*/ 1676400 h 5181599"/>
              <a:gd name="connsiteX7" fmla="*/ 2366527 w 2899929"/>
              <a:gd name="connsiteY7" fmla="*/ 1066800 h 5181599"/>
              <a:gd name="connsiteX8" fmla="*/ 976324 w 2899929"/>
              <a:gd name="connsiteY8" fmla="*/ 1972365 h 5181599"/>
              <a:gd name="connsiteX9" fmla="*/ 685913 w 2899929"/>
              <a:gd name="connsiteY9" fmla="*/ 2262776 h 5181599"/>
              <a:gd name="connsiteX10" fmla="*/ 685913 w 2899929"/>
              <a:gd name="connsiteY10" fmla="*/ 5181599 h 5181599"/>
              <a:gd name="connsiteX11" fmla="*/ 80526 w 2899929"/>
              <a:gd name="connsiteY11" fmla="*/ 5181599 h 5181599"/>
              <a:gd name="connsiteX0" fmla="*/ 80526 w 2899929"/>
              <a:gd name="connsiteY0" fmla="*/ 5181599 h 5181599"/>
              <a:gd name="connsiteX1" fmla="*/ 80526 w 2899929"/>
              <a:gd name="connsiteY1" fmla="*/ 2262775 h 5181599"/>
              <a:gd name="connsiteX2" fmla="*/ 342900 w 2899929"/>
              <a:gd name="connsiteY2" fmla="*/ 1629350 h 5181599"/>
              <a:gd name="connsiteX3" fmla="*/ 2137927 w 2899929"/>
              <a:gd name="connsiteY3" fmla="*/ 609600 h 5181599"/>
              <a:gd name="connsiteX4" fmla="*/ 1985527 w 2899929"/>
              <a:gd name="connsiteY4" fmla="*/ 0 h 5181599"/>
              <a:gd name="connsiteX5" fmla="*/ 2899929 w 2899929"/>
              <a:gd name="connsiteY5" fmla="*/ 304800 h 5181599"/>
              <a:gd name="connsiteX6" fmla="*/ 2595127 w 2899929"/>
              <a:gd name="connsiteY6" fmla="*/ 1676400 h 5181599"/>
              <a:gd name="connsiteX7" fmla="*/ 2366527 w 2899929"/>
              <a:gd name="connsiteY7" fmla="*/ 1066800 h 5181599"/>
              <a:gd name="connsiteX8" fmla="*/ 918727 w 2899929"/>
              <a:gd name="connsiteY8" fmla="*/ 1828800 h 5181599"/>
              <a:gd name="connsiteX9" fmla="*/ 685913 w 2899929"/>
              <a:gd name="connsiteY9" fmla="*/ 2262776 h 5181599"/>
              <a:gd name="connsiteX10" fmla="*/ 685913 w 2899929"/>
              <a:gd name="connsiteY10" fmla="*/ 5181599 h 5181599"/>
              <a:gd name="connsiteX11" fmla="*/ 80526 w 2899929"/>
              <a:gd name="connsiteY11" fmla="*/ 5181599 h 5181599"/>
              <a:gd name="connsiteX0" fmla="*/ 80526 w 2899927"/>
              <a:gd name="connsiteY0" fmla="*/ 6019799 h 6019799"/>
              <a:gd name="connsiteX1" fmla="*/ 80526 w 2899927"/>
              <a:gd name="connsiteY1" fmla="*/ 3100975 h 6019799"/>
              <a:gd name="connsiteX2" fmla="*/ 342900 w 2899927"/>
              <a:gd name="connsiteY2" fmla="*/ 2467550 h 6019799"/>
              <a:gd name="connsiteX3" fmla="*/ 2137927 w 2899927"/>
              <a:gd name="connsiteY3" fmla="*/ 1447800 h 6019799"/>
              <a:gd name="connsiteX4" fmla="*/ 1985527 w 2899927"/>
              <a:gd name="connsiteY4" fmla="*/ 838200 h 6019799"/>
              <a:gd name="connsiteX5" fmla="*/ 2899927 w 2899927"/>
              <a:gd name="connsiteY5" fmla="*/ 0 h 6019799"/>
              <a:gd name="connsiteX6" fmla="*/ 2595127 w 2899927"/>
              <a:gd name="connsiteY6" fmla="*/ 2514600 h 6019799"/>
              <a:gd name="connsiteX7" fmla="*/ 2366527 w 2899927"/>
              <a:gd name="connsiteY7" fmla="*/ 1905000 h 6019799"/>
              <a:gd name="connsiteX8" fmla="*/ 918727 w 2899927"/>
              <a:gd name="connsiteY8" fmla="*/ 2667000 h 6019799"/>
              <a:gd name="connsiteX9" fmla="*/ 685913 w 2899927"/>
              <a:gd name="connsiteY9" fmla="*/ 3100976 h 6019799"/>
              <a:gd name="connsiteX10" fmla="*/ 685913 w 2899927"/>
              <a:gd name="connsiteY10" fmla="*/ 6019799 h 6019799"/>
              <a:gd name="connsiteX11" fmla="*/ 80526 w 2899927"/>
              <a:gd name="connsiteY11" fmla="*/ 6019799 h 6019799"/>
              <a:gd name="connsiteX0" fmla="*/ 80526 w 2899927"/>
              <a:gd name="connsiteY0" fmla="*/ 6248399 h 6248399"/>
              <a:gd name="connsiteX1" fmla="*/ 80526 w 2899927"/>
              <a:gd name="connsiteY1" fmla="*/ 3329575 h 6248399"/>
              <a:gd name="connsiteX2" fmla="*/ 342900 w 2899927"/>
              <a:gd name="connsiteY2" fmla="*/ 2696150 h 6248399"/>
              <a:gd name="connsiteX3" fmla="*/ 2137927 w 2899927"/>
              <a:gd name="connsiteY3" fmla="*/ 1676400 h 6248399"/>
              <a:gd name="connsiteX4" fmla="*/ 1452127 w 2899927"/>
              <a:gd name="connsiteY4" fmla="*/ 0 h 6248399"/>
              <a:gd name="connsiteX5" fmla="*/ 2899927 w 2899927"/>
              <a:gd name="connsiteY5" fmla="*/ 228600 h 6248399"/>
              <a:gd name="connsiteX6" fmla="*/ 2595127 w 2899927"/>
              <a:gd name="connsiteY6" fmla="*/ 2743200 h 6248399"/>
              <a:gd name="connsiteX7" fmla="*/ 2366527 w 2899927"/>
              <a:gd name="connsiteY7" fmla="*/ 2133600 h 6248399"/>
              <a:gd name="connsiteX8" fmla="*/ 918727 w 2899927"/>
              <a:gd name="connsiteY8" fmla="*/ 2895600 h 6248399"/>
              <a:gd name="connsiteX9" fmla="*/ 685913 w 2899927"/>
              <a:gd name="connsiteY9" fmla="*/ 3329576 h 6248399"/>
              <a:gd name="connsiteX10" fmla="*/ 685913 w 2899927"/>
              <a:gd name="connsiteY10" fmla="*/ 6248399 h 6248399"/>
              <a:gd name="connsiteX11" fmla="*/ 80526 w 2899927"/>
              <a:gd name="connsiteY11" fmla="*/ 6248399 h 6248399"/>
              <a:gd name="connsiteX0" fmla="*/ 29726 w 2849127"/>
              <a:gd name="connsiteY0" fmla="*/ 6248399 h 6248399"/>
              <a:gd name="connsiteX1" fmla="*/ 29726 w 2849127"/>
              <a:gd name="connsiteY1" fmla="*/ 3329575 h 6248399"/>
              <a:gd name="connsiteX2" fmla="*/ 292100 w 2849127"/>
              <a:gd name="connsiteY2" fmla="*/ 2696150 h 6248399"/>
              <a:gd name="connsiteX3" fmla="*/ 1782327 w 2849127"/>
              <a:gd name="connsiteY3" fmla="*/ 914400 h 6248399"/>
              <a:gd name="connsiteX4" fmla="*/ 1401327 w 2849127"/>
              <a:gd name="connsiteY4" fmla="*/ 0 h 6248399"/>
              <a:gd name="connsiteX5" fmla="*/ 2849127 w 2849127"/>
              <a:gd name="connsiteY5" fmla="*/ 228600 h 6248399"/>
              <a:gd name="connsiteX6" fmla="*/ 2544327 w 2849127"/>
              <a:gd name="connsiteY6" fmla="*/ 2743200 h 6248399"/>
              <a:gd name="connsiteX7" fmla="*/ 2315727 w 2849127"/>
              <a:gd name="connsiteY7" fmla="*/ 2133600 h 6248399"/>
              <a:gd name="connsiteX8" fmla="*/ 867927 w 2849127"/>
              <a:gd name="connsiteY8" fmla="*/ 2895600 h 6248399"/>
              <a:gd name="connsiteX9" fmla="*/ 635113 w 2849127"/>
              <a:gd name="connsiteY9" fmla="*/ 3329576 h 6248399"/>
              <a:gd name="connsiteX10" fmla="*/ 635113 w 2849127"/>
              <a:gd name="connsiteY10" fmla="*/ 6248399 h 6248399"/>
              <a:gd name="connsiteX11" fmla="*/ 29726 w 2849127"/>
              <a:gd name="connsiteY11" fmla="*/ 6248399 h 6248399"/>
              <a:gd name="connsiteX0" fmla="*/ 29726 w 2849127"/>
              <a:gd name="connsiteY0" fmla="*/ 6248399 h 6248399"/>
              <a:gd name="connsiteX1" fmla="*/ 29726 w 2849127"/>
              <a:gd name="connsiteY1" fmla="*/ 3329575 h 6248399"/>
              <a:gd name="connsiteX2" fmla="*/ 292100 w 2849127"/>
              <a:gd name="connsiteY2" fmla="*/ 2696150 h 6248399"/>
              <a:gd name="connsiteX3" fmla="*/ 1782327 w 2849127"/>
              <a:gd name="connsiteY3" fmla="*/ 914400 h 6248399"/>
              <a:gd name="connsiteX4" fmla="*/ 1401327 w 2849127"/>
              <a:gd name="connsiteY4" fmla="*/ 0 h 6248399"/>
              <a:gd name="connsiteX5" fmla="*/ 2849127 w 2849127"/>
              <a:gd name="connsiteY5" fmla="*/ 228600 h 6248399"/>
              <a:gd name="connsiteX6" fmla="*/ 2544327 w 2849127"/>
              <a:gd name="connsiteY6" fmla="*/ 2743200 h 6248399"/>
              <a:gd name="connsiteX7" fmla="*/ 2087127 w 2849127"/>
              <a:gd name="connsiteY7" fmla="*/ 1371600 h 6248399"/>
              <a:gd name="connsiteX8" fmla="*/ 867927 w 2849127"/>
              <a:gd name="connsiteY8" fmla="*/ 2895600 h 6248399"/>
              <a:gd name="connsiteX9" fmla="*/ 635113 w 2849127"/>
              <a:gd name="connsiteY9" fmla="*/ 3329576 h 6248399"/>
              <a:gd name="connsiteX10" fmla="*/ 635113 w 2849127"/>
              <a:gd name="connsiteY10" fmla="*/ 6248399 h 6248399"/>
              <a:gd name="connsiteX11" fmla="*/ 29726 w 2849127"/>
              <a:gd name="connsiteY11" fmla="*/ 6248399 h 6248399"/>
              <a:gd name="connsiteX0" fmla="*/ 29726 w 2849127"/>
              <a:gd name="connsiteY0" fmla="*/ 6248399 h 6248399"/>
              <a:gd name="connsiteX1" fmla="*/ 29726 w 2849127"/>
              <a:gd name="connsiteY1" fmla="*/ 3329575 h 6248399"/>
              <a:gd name="connsiteX2" fmla="*/ 292100 w 2849127"/>
              <a:gd name="connsiteY2" fmla="*/ 2696150 h 6248399"/>
              <a:gd name="connsiteX3" fmla="*/ 1782327 w 2849127"/>
              <a:gd name="connsiteY3" fmla="*/ 914400 h 6248399"/>
              <a:gd name="connsiteX4" fmla="*/ 1401327 w 2849127"/>
              <a:gd name="connsiteY4" fmla="*/ 0 h 6248399"/>
              <a:gd name="connsiteX5" fmla="*/ 2849127 w 2849127"/>
              <a:gd name="connsiteY5" fmla="*/ 228600 h 6248399"/>
              <a:gd name="connsiteX6" fmla="*/ 2544327 w 2849127"/>
              <a:gd name="connsiteY6" fmla="*/ 2743200 h 6248399"/>
              <a:gd name="connsiteX7" fmla="*/ 2087127 w 2849127"/>
              <a:gd name="connsiteY7" fmla="*/ 1371600 h 6248399"/>
              <a:gd name="connsiteX8" fmla="*/ 867927 w 2849127"/>
              <a:gd name="connsiteY8" fmla="*/ 2895600 h 6248399"/>
              <a:gd name="connsiteX9" fmla="*/ 635113 w 2849127"/>
              <a:gd name="connsiteY9" fmla="*/ 3329576 h 6248399"/>
              <a:gd name="connsiteX10" fmla="*/ 635113 w 2849127"/>
              <a:gd name="connsiteY10" fmla="*/ 6248399 h 6248399"/>
              <a:gd name="connsiteX11" fmla="*/ 29726 w 2849127"/>
              <a:gd name="connsiteY11" fmla="*/ 6248399 h 6248399"/>
              <a:gd name="connsiteX0" fmla="*/ 29726 w 2849127"/>
              <a:gd name="connsiteY0" fmla="*/ 6248399 h 6248399"/>
              <a:gd name="connsiteX1" fmla="*/ 29726 w 2849127"/>
              <a:gd name="connsiteY1" fmla="*/ 3329575 h 6248399"/>
              <a:gd name="connsiteX2" fmla="*/ 292100 w 2849127"/>
              <a:gd name="connsiteY2" fmla="*/ 2696150 h 6248399"/>
              <a:gd name="connsiteX3" fmla="*/ 1782327 w 2849127"/>
              <a:gd name="connsiteY3" fmla="*/ 914400 h 6248399"/>
              <a:gd name="connsiteX4" fmla="*/ 1401327 w 2849127"/>
              <a:gd name="connsiteY4" fmla="*/ 0 h 6248399"/>
              <a:gd name="connsiteX5" fmla="*/ 2849127 w 2849127"/>
              <a:gd name="connsiteY5" fmla="*/ 228600 h 6248399"/>
              <a:gd name="connsiteX6" fmla="*/ 2544327 w 2849127"/>
              <a:gd name="connsiteY6" fmla="*/ 2743200 h 6248399"/>
              <a:gd name="connsiteX7" fmla="*/ 2087127 w 2849127"/>
              <a:gd name="connsiteY7" fmla="*/ 1371600 h 6248399"/>
              <a:gd name="connsiteX8" fmla="*/ 867927 w 2849127"/>
              <a:gd name="connsiteY8" fmla="*/ 2895600 h 6248399"/>
              <a:gd name="connsiteX9" fmla="*/ 635113 w 2849127"/>
              <a:gd name="connsiteY9" fmla="*/ 3329576 h 6248399"/>
              <a:gd name="connsiteX10" fmla="*/ 635113 w 2849127"/>
              <a:gd name="connsiteY10" fmla="*/ 6248399 h 6248399"/>
              <a:gd name="connsiteX11" fmla="*/ 29726 w 2849127"/>
              <a:gd name="connsiteY11" fmla="*/ 6248399 h 6248399"/>
              <a:gd name="connsiteX0" fmla="*/ 29726 w 2849127"/>
              <a:gd name="connsiteY0" fmla="*/ 6248399 h 6248399"/>
              <a:gd name="connsiteX1" fmla="*/ 29726 w 2849127"/>
              <a:gd name="connsiteY1" fmla="*/ 3329575 h 6248399"/>
              <a:gd name="connsiteX2" fmla="*/ 292100 w 2849127"/>
              <a:gd name="connsiteY2" fmla="*/ 2696150 h 6248399"/>
              <a:gd name="connsiteX3" fmla="*/ 1782327 w 2849127"/>
              <a:gd name="connsiteY3" fmla="*/ 914400 h 6248399"/>
              <a:gd name="connsiteX4" fmla="*/ 1401327 w 2849127"/>
              <a:gd name="connsiteY4" fmla="*/ 0 h 6248399"/>
              <a:gd name="connsiteX5" fmla="*/ 2849127 w 2849127"/>
              <a:gd name="connsiteY5" fmla="*/ 228600 h 6248399"/>
              <a:gd name="connsiteX6" fmla="*/ 2544327 w 2849127"/>
              <a:gd name="connsiteY6" fmla="*/ 2743200 h 6248399"/>
              <a:gd name="connsiteX7" fmla="*/ 2087127 w 2849127"/>
              <a:gd name="connsiteY7" fmla="*/ 1371600 h 6248399"/>
              <a:gd name="connsiteX8" fmla="*/ 867927 w 2849127"/>
              <a:gd name="connsiteY8" fmla="*/ 2895600 h 6248399"/>
              <a:gd name="connsiteX9" fmla="*/ 635113 w 2849127"/>
              <a:gd name="connsiteY9" fmla="*/ 3329576 h 6248399"/>
              <a:gd name="connsiteX10" fmla="*/ 635113 w 2849127"/>
              <a:gd name="connsiteY10" fmla="*/ 6248399 h 6248399"/>
              <a:gd name="connsiteX11" fmla="*/ 29726 w 2849127"/>
              <a:gd name="connsiteY11" fmla="*/ 6248399 h 6248399"/>
              <a:gd name="connsiteX0" fmla="*/ 29726 w 2849127"/>
              <a:gd name="connsiteY0" fmla="*/ 6248399 h 6248399"/>
              <a:gd name="connsiteX1" fmla="*/ 29726 w 2849127"/>
              <a:gd name="connsiteY1" fmla="*/ 3329575 h 6248399"/>
              <a:gd name="connsiteX2" fmla="*/ 292100 w 2849127"/>
              <a:gd name="connsiteY2" fmla="*/ 2696150 h 6248399"/>
              <a:gd name="connsiteX3" fmla="*/ 1782327 w 2849127"/>
              <a:gd name="connsiteY3" fmla="*/ 914400 h 6248399"/>
              <a:gd name="connsiteX4" fmla="*/ 1401327 w 2849127"/>
              <a:gd name="connsiteY4" fmla="*/ 0 h 6248399"/>
              <a:gd name="connsiteX5" fmla="*/ 2849127 w 2849127"/>
              <a:gd name="connsiteY5" fmla="*/ 228600 h 6248399"/>
              <a:gd name="connsiteX6" fmla="*/ 2544327 w 2849127"/>
              <a:gd name="connsiteY6" fmla="*/ 2743200 h 6248399"/>
              <a:gd name="connsiteX7" fmla="*/ 2087127 w 2849127"/>
              <a:gd name="connsiteY7" fmla="*/ 1371600 h 6248399"/>
              <a:gd name="connsiteX8" fmla="*/ 867927 w 2849127"/>
              <a:gd name="connsiteY8" fmla="*/ 2895600 h 6248399"/>
              <a:gd name="connsiteX9" fmla="*/ 635113 w 2849127"/>
              <a:gd name="connsiteY9" fmla="*/ 3329576 h 6248399"/>
              <a:gd name="connsiteX10" fmla="*/ 635113 w 2849127"/>
              <a:gd name="connsiteY10" fmla="*/ 6248399 h 6248399"/>
              <a:gd name="connsiteX11" fmla="*/ 29726 w 2849127"/>
              <a:gd name="connsiteY11" fmla="*/ 6248399 h 6248399"/>
              <a:gd name="connsiteX0" fmla="*/ 29726 w 2849127"/>
              <a:gd name="connsiteY0" fmla="*/ 6248399 h 6248399"/>
              <a:gd name="connsiteX1" fmla="*/ 29726 w 2849127"/>
              <a:gd name="connsiteY1" fmla="*/ 3329575 h 6248399"/>
              <a:gd name="connsiteX2" fmla="*/ 292100 w 2849127"/>
              <a:gd name="connsiteY2" fmla="*/ 2696150 h 6248399"/>
              <a:gd name="connsiteX3" fmla="*/ 1782327 w 2849127"/>
              <a:gd name="connsiteY3" fmla="*/ 914400 h 6248399"/>
              <a:gd name="connsiteX4" fmla="*/ 1401327 w 2849127"/>
              <a:gd name="connsiteY4" fmla="*/ 0 h 6248399"/>
              <a:gd name="connsiteX5" fmla="*/ 2849127 w 2849127"/>
              <a:gd name="connsiteY5" fmla="*/ 228600 h 6248399"/>
              <a:gd name="connsiteX6" fmla="*/ 2544327 w 2849127"/>
              <a:gd name="connsiteY6" fmla="*/ 2743200 h 6248399"/>
              <a:gd name="connsiteX7" fmla="*/ 2087127 w 2849127"/>
              <a:gd name="connsiteY7" fmla="*/ 1371600 h 6248399"/>
              <a:gd name="connsiteX8" fmla="*/ 867927 w 2849127"/>
              <a:gd name="connsiteY8" fmla="*/ 2895600 h 6248399"/>
              <a:gd name="connsiteX9" fmla="*/ 635113 w 2849127"/>
              <a:gd name="connsiteY9" fmla="*/ 3329576 h 6248399"/>
              <a:gd name="connsiteX10" fmla="*/ 635113 w 2849127"/>
              <a:gd name="connsiteY10" fmla="*/ 6248399 h 6248399"/>
              <a:gd name="connsiteX11" fmla="*/ 29726 w 2849127"/>
              <a:gd name="connsiteY11" fmla="*/ 6248399 h 6248399"/>
              <a:gd name="connsiteX0" fmla="*/ 29726 w 2849127"/>
              <a:gd name="connsiteY0" fmla="*/ 6248399 h 6248399"/>
              <a:gd name="connsiteX1" fmla="*/ 29726 w 2849127"/>
              <a:gd name="connsiteY1" fmla="*/ 3329575 h 6248399"/>
              <a:gd name="connsiteX2" fmla="*/ 292100 w 2849127"/>
              <a:gd name="connsiteY2" fmla="*/ 2696150 h 6248399"/>
              <a:gd name="connsiteX3" fmla="*/ 1782327 w 2849127"/>
              <a:gd name="connsiteY3" fmla="*/ 914400 h 6248399"/>
              <a:gd name="connsiteX4" fmla="*/ 1401327 w 2849127"/>
              <a:gd name="connsiteY4" fmla="*/ 0 h 6248399"/>
              <a:gd name="connsiteX5" fmla="*/ 2849127 w 2849127"/>
              <a:gd name="connsiteY5" fmla="*/ 228600 h 6248399"/>
              <a:gd name="connsiteX6" fmla="*/ 2544327 w 2849127"/>
              <a:gd name="connsiteY6" fmla="*/ 2743200 h 6248399"/>
              <a:gd name="connsiteX7" fmla="*/ 2087127 w 2849127"/>
              <a:gd name="connsiteY7" fmla="*/ 1371600 h 6248399"/>
              <a:gd name="connsiteX8" fmla="*/ 867927 w 2849127"/>
              <a:gd name="connsiteY8" fmla="*/ 2895600 h 6248399"/>
              <a:gd name="connsiteX9" fmla="*/ 635113 w 2849127"/>
              <a:gd name="connsiteY9" fmla="*/ 3329576 h 6248399"/>
              <a:gd name="connsiteX10" fmla="*/ 635113 w 2849127"/>
              <a:gd name="connsiteY10" fmla="*/ 6248399 h 6248399"/>
              <a:gd name="connsiteX11" fmla="*/ 29726 w 2849127"/>
              <a:gd name="connsiteY11" fmla="*/ 6248399 h 6248399"/>
              <a:gd name="connsiteX0" fmla="*/ 29726 w 2849127"/>
              <a:gd name="connsiteY0" fmla="*/ 6248399 h 6248399"/>
              <a:gd name="connsiteX1" fmla="*/ 29726 w 2849127"/>
              <a:gd name="connsiteY1" fmla="*/ 3329575 h 6248399"/>
              <a:gd name="connsiteX2" fmla="*/ 292100 w 2849127"/>
              <a:gd name="connsiteY2" fmla="*/ 2696150 h 6248399"/>
              <a:gd name="connsiteX3" fmla="*/ 1782327 w 2849127"/>
              <a:gd name="connsiteY3" fmla="*/ 914400 h 6248399"/>
              <a:gd name="connsiteX4" fmla="*/ 1401327 w 2849127"/>
              <a:gd name="connsiteY4" fmla="*/ 0 h 6248399"/>
              <a:gd name="connsiteX5" fmla="*/ 2849127 w 2849127"/>
              <a:gd name="connsiteY5" fmla="*/ 228600 h 6248399"/>
              <a:gd name="connsiteX6" fmla="*/ 2087127 w 2849127"/>
              <a:gd name="connsiteY6" fmla="*/ 1371600 h 6248399"/>
              <a:gd name="connsiteX7" fmla="*/ 867927 w 2849127"/>
              <a:gd name="connsiteY7" fmla="*/ 2895600 h 6248399"/>
              <a:gd name="connsiteX8" fmla="*/ 635113 w 2849127"/>
              <a:gd name="connsiteY8" fmla="*/ 3329576 h 6248399"/>
              <a:gd name="connsiteX9" fmla="*/ 635113 w 2849127"/>
              <a:gd name="connsiteY9" fmla="*/ 6248399 h 6248399"/>
              <a:gd name="connsiteX10" fmla="*/ 29726 w 2849127"/>
              <a:gd name="connsiteY10" fmla="*/ 6248399 h 6248399"/>
              <a:gd name="connsiteX0" fmla="*/ 29726 w 2849127"/>
              <a:gd name="connsiteY0" fmla="*/ 6248399 h 6248399"/>
              <a:gd name="connsiteX1" fmla="*/ 29726 w 2849127"/>
              <a:gd name="connsiteY1" fmla="*/ 3329575 h 6248399"/>
              <a:gd name="connsiteX2" fmla="*/ 292100 w 2849127"/>
              <a:gd name="connsiteY2" fmla="*/ 2696150 h 6248399"/>
              <a:gd name="connsiteX3" fmla="*/ 1782327 w 2849127"/>
              <a:gd name="connsiteY3" fmla="*/ 914400 h 6248399"/>
              <a:gd name="connsiteX4" fmla="*/ 1401327 w 2849127"/>
              <a:gd name="connsiteY4" fmla="*/ 0 h 6248399"/>
              <a:gd name="connsiteX5" fmla="*/ 2849127 w 2849127"/>
              <a:gd name="connsiteY5" fmla="*/ 228600 h 6248399"/>
              <a:gd name="connsiteX6" fmla="*/ 2087127 w 2849127"/>
              <a:gd name="connsiteY6" fmla="*/ 1371600 h 6248399"/>
              <a:gd name="connsiteX7" fmla="*/ 867927 w 2849127"/>
              <a:gd name="connsiteY7" fmla="*/ 2895600 h 6248399"/>
              <a:gd name="connsiteX8" fmla="*/ 635113 w 2849127"/>
              <a:gd name="connsiteY8" fmla="*/ 3329576 h 6248399"/>
              <a:gd name="connsiteX9" fmla="*/ 635113 w 2849127"/>
              <a:gd name="connsiteY9" fmla="*/ 6248399 h 6248399"/>
              <a:gd name="connsiteX10" fmla="*/ 29726 w 2849127"/>
              <a:gd name="connsiteY10" fmla="*/ 6248399 h 6248399"/>
              <a:gd name="connsiteX0" fmla="*/ 29726 w 2849127"/>
              <a:gd name="connsiteY0" fmla="*/ 6248399 h 6248399"/>
              <a:gd name="connsiteX1" fmla="*/ 29726 w 2849127"/>
              <a:gd name="connsiteY1" fmla="*/ 3329575 h 6248399"/>
              <a:gd name="connsiteX2" fmla="*/ 292100 w 2849127"/>
              <a:gd name="connsiteY2" fmla="*/ 2696150 h 6248399"/>
              <a:gd name="connsiteX3" fmla="*/ 1782327 w 2849127"/>
              <a:gd name="connsiteY3" fmla="*/ 914400 h 6248399"/>
              <a:gd name="connsiteX4" fmla="*/ 1401327 w 2849127"/>
              <a:gd name="connsiteY4" fmla="*/ 0 h 6248399"/>
              <a:gd name="connsiteX5" fmla="*/ 2849127 w 2849127"/>
              <a:gd name="connsiteY5" fmla="*/ 228600 h 6248399"/>
              <a:gd name="connsiteX6" fmla="*/ 2087127 w 2849127"/>
              <a:gd name="connsiteY6" fmla="*/ 1371600 h 6248399"/>
              <a:gd name="connsiteX7" fmla="*/ 867927 w 2849127"/>
              <a:gd name="connsiteY7" fmla="*/ 2895600 h 6248399"/>
              <a:gd name="connsiteX8" fmla="*/ 635113 w 2849127"/>
              <a:gd name="connsiteY8" fmla="*/ 3329576 h 6248399"/>
              <a:gd name="connsiteX9" fmla="*/ 635113 w 2849127"/>
              <a:gd name="connsiteY9" fmla="*/ 6248399 h 6248399"/>
              <a:gd name="connsiteX10" fmla="*/ 29726 w 2849127"/>
              <a:gd name="connsiteY10" fmla="*/ 6248399 h 6248399"/>
              <a:gd name="connsiteX0" fmla="*/ 29726 w 2849127"/>
              <a:gd name="connsiteY0" fmla="*/ 6019799 h 6019799"/>
              <a:gd name="connsiteX1" fmla="*/ 29726 w 2849127"/>
              <a:gd name="connsiteY1" fmla="*/ 3100975 h 6019799"/>
              <a:gd name="connsiteX2" fmla="*/ 292100 w 2849127"/>
              <a:gd name="connsiteY2" fmla="*/ 2467550 h 6019799"/>
              <a:gd name="connsiteX3" fmla="*/ 1782327 w 2849127"/>
              <a:gd name="connsiteY3" fmla="*/ 685800 h 6019799"/>
              <a:gd name="connsiteX4" fmla="*/ 2849127 w 2849127"/>
              <a:gd name="connsiteY4" fmla="*/ 0 h 6019799"/>
              <a:gd name="connsiteX5" fmla="*/ 2087127 w 2849127"/>
              <a:gd name="connsiteY5" fmla="*/ 1143000 h 6019799"/>
              <a:gd name="connsiteX6" fmla="*/ 867927 w 2849127"/>
              <a:gd name="connsiteY6" fmla="*/ 2667000 h 6019799"/>
              <a:gd name="connsiteX7" fmla="*/ 635113 w 2849127"/>
              <a:gd name="connsiteY7" fmla="*/ 3100976 h 6019799"/>
              <a:gd name="connsiteX8" fmla="*/ 635113 w 2849127"/>
              <a:gd name="connsiteY8" fmla="*/ 6019799 h 6019799"/>
              <a:gd name="connsiteX9" fmla="*/ 29726 w 2849127"/>
              <a:gd name="connsiteY9" fmla="*/ 6019799 h 6019799"/>
              <a:gd name="connsiteX0" fmla="*/ 29726 w 2849127"/>
              <a:gd name="connsiteY0" fmla="*/ 6019799 h 6019799"/>
              <a:gd name="connsiteX1" fmla="*/ 29726 w 2849127"/>
              <a:gd name="connsiteY1" fmla="*/ 3100975 h 6019799"/>
              <a:gd name="connsiteX2" fmla="*/ 292100 w 2849127"/>
              <a:gd name="connsiteY2" fmla="*/ 2467550 h 6019799"/>
              <a:gd name="connsiteX3" fmla="*/ 1782327 w 2849127"/>
              <a:gd name="connsiteY3" fmla="*/ 685800 h 6019799"/>
              <a:gd name="connsiteX4" fmla="*/ 2849127 w 2849127"/>
              <a:gd name="connsiteY4" fmla="*/ 0 h 6019799"/>
              <a:gd name="connsiteX5" fmla="*/ 2087127 w 2849127"/>
              <a:gd name="connsiteY5" fmla="*/ 1143000 h 6019799"/>
              <a:gd name="connsiteX6" fmla="*/ 867927 w 2849127"/>
              <a:gd name="connsiteY6" fmla="*/ 2667000 h 6019799"/>
              <a:gd name="connsiteX7" fmla="*/ 635113 w 2849127"/>
              <a:gd name="connsiteY7" fmla="*/ 3100976 h 6019799"/>
              <a:gd name="connsiteX8" fmla="*/ 635113 w 2849127"/>
              <a:gd name="connsiteY8" fmla="*/ 6019799 h 6019799"/>
              <a:gd name="connsiteX9" fmla="*/ 29726 w 2849127"/>
              <a:gd name="connsiteY9" fmla="*/ 6019799 h 6019799"/>
              <a:gd name="connsiteX0" fmla="*/ 29726 w 2849127"/>
              <a:gd name="connsiteY0" fmla="*/ 6019799 h 6019799"/>
              <a:gd name="connsiteX1" fmla="*/ 29726 w 2849127"/>
              <a:gd name="connsiteY1" fmla="*/ 3100975 h 6019799"/>
              <a:gd name="connsiteX2" fmla="*/ 292100 w 2849127"/>
              <a:gd name="connsiteY2" fmla="*/ 2467550 h 6019799"/>
              <a:gd name="connsiteX3" fmla="*/ 1782327 w 2849127"/>
              <a:gd name="connsiteY3" fmla="*/ 685800 h 6019799"/>
              <a:gd name="connsiteX4" fmla="*/ 2849127 w 2849127"/>
              <a:gd name="connsiteY4" fmla="*/ 0 h 6019799"/>
              <a:gd name="connsiteX5" fmla="*/ 2087127 w 2849127"/>
              <a:gd name="connsiteY5" fmla="*/ 1143000 h 6019799"/>
              <a:gd name="connsiteX6" fmla="*/ 867927 w 2849127"/>
              <a:gd name="connsiteY6" fmla="*/ 2667000 h 6019799"/>
              <a:gd name="connsiteX7" fmla="*/ 635113 w 2849127"/>
              <a:gd name="connsiteY7" fmla="*/ 3100976 h 6019799"/>
              <a:gd name="connsiteX8" fmla="*/ 635113 w 2849127"/>
              <a:gd name="connsiteY8" fmla="*/ 6019799 h 6019799"/>
              <a:gd name="connsiteX9" fmla="*/ 29726 w 2849127"/>
              <a:gd name="connsiteY9" fmla="*/ 6019799 h 6019799"/>
              <a:gd name="connsiteX0" fmla="*/ 29726 w 2087127"/>
              <a:gd name="connsiteY0" fmla="*/ 5333999 h 5333999"/>
              <a:gd name="connsiteX1" fmla="*/ 29726 w 2087127"/>
              <a:gd name="connsiteY1" fmla="*/ 2415175 h 5333999"/>
              <a:gd name="connsiteX2" fmla="*/ 292100 w 2087127"/>
              <a:gd name="connsiteY2" fmla="*/ 1781750 h 5333999"/>
              <a:gd name="connsiteX3" fmla="*/ 1782327 w 2087127"/>
              <a:gd name="connsiteY3" fmla="*/ 0 h 5333999"/>
              <a:gd name="connsiteX4" fmla="*/ 2087127 w 2087127"/>
              <a:gd name="connsiteY4" fmla="*/ 457200 h 5333999"/>
              <a:gd name="connsiteX5" fmla="*/ 867927 w 2087127"/>
              <a:gd name="connsiteY5" fmla="*/ 1981200 h 5333999"/>
              <a:gd name="connsiteX6" fmla="*/ 635113 w 2087127"/>
              <a:gd name="connsiteY6" fmla="*/ 2415176 h 5333999"/>
              <a:gd name="connsiteX7" fmla="*/ 635113 w 2087127"/>
              <a:gd name="connsiteY7" fmla="*/ 5333999 h 5333999"/>
              <a:gd name="connsiteX8" fmla="*/ 29726 w 2087127"/>
              <a:gd name="connsiteY8" fmla="*/ 5333999 h 5333999"/>
              <a:gd name="connsiteX0" fmla="*/ 0 w 2057401"/>
              <a:gd name="connsiteY0" fmla="*/ 5333999 h 5333999"/>
              <a:gd name="connsiteX1" fmla="*/ 0 w 2057401"/>
              <a:gd name="connsiteY1" fmla="*/ 2415175 h 5333999"/>
              <a:gd name="connsiteX2" fmla="*/ 1752601 w 2057401"/>
              <a:gd name="connsiteY2" fmla="*/ 0 h 5333999"/>
              <a:gd name="connsiteX3" fmla="*/ 2057401 w 2057401"/>
              <a:gd name="connsiteY3" fmla="*/ 457200 h 5333999"/>
              <a:gd name="connsiteX4" fmla="*/ 838201 w 2057401"/>
              <a:gd name="connsiteY4" fmla="*/ 1981200 h 5333999"/>
              <a:gd name="connsiteX5" fmla="*/ 605387 w 2057401"/>
              <a:gd name="connsiteY5" fmla="*/ 2415176 h 5333999"/>
              <a:gd name="connsiteX6" fmla="*/ 605387 w 2057401"/>
              <a:gd name="connsiteY6" fmla="*/ 5333999 h 5333999"/>
              <a:gd name="connsiteX7" fmla="*/ 0 w 2057401"/>
              <a:gd name="connsiteY7" fmla="*/ 5333999 h 5333999"/>
              <a:gd name="connsiteX0" fmla="*/ 0 w 2057401"/>
              <a:gd name="connsiteY0" fmla="*/ 5333999 h 5333999"/>
              <a:gd name="connsiteX1" fmla="*/ 0 w 2057401"/>
              <a:gd name="connsiteY1" fmla="*/ 2415175 h 5333999"/>
              <a:gd name="connsiteX2" fmla="*/ 1752601 w 2057401"/>
              <a:gd name="connsiteY2" fmla="*/ 0 h 5333999"/>
              <a:gd name="connsiteX3" fmla="*/ 2057401 w 2057401"/>
              <a:gd name="connsiteY3" fmla="*/ 457200 h 5333999"/>
              <a:gd name="connsiteX4" fmla="*/ 838201 w 2057401"/>
              <a:gd name="connsiteY4" fmla="*/ 1981200 h 5333999"/>
              <a:gd name="connsiteX5" fmla="*/ 605387 w 2057401"/>
              <a:gd name="connsiteY5" fmla="*/ 2415176 h 5333999"/>
              <a:gd name="connsiteX6" fmla="*/ 605387 w 2057401"/>
              <a:gd name="connsiteY6" fmla="*/ 5333999 h 5333999"/>
              <a:gd name="connsiteX7" fmla="*/ 0 w 2057401"/>
              <a:gd name="connsiteY7" fmla="*/ 5333999 h 5333999"/>
              <a:gd name="connsiteX0" fmla="*/ 0 w 2057401"/>
              <a:gd name="connsiteY0" fmla="*/ 5333999 h 5333999"/>
              <a:gd name="connsiteX1" fmla="*/ 0 w 2057401"/>
              <a:gd name="connsiteY1" fmla="*/ 2415175 h 5333999"/>
              <a:gd name="connsiteX2" fmla="*/ 1752601 w 2057401"/>
              <a:gd name="connsiteY2" fmla="*/ 0 h 5333999"/>
              <a:gd name="connsiteX3" fmla="*/ 2057401 w 2057401"/>
              <a:gd name="connsiteY3" fmla="*/ 457200 h 5333999"/>
              <a:gd name="connsiteX4" fmla="*/ 605387 w 2057401"/>
              <a:gd name="connsiteY4" fmla="*/ 2415176 h 5333999"/>
              <a:gd name="connsiteX5" fmla="*/ 605387 w 2057401"/>
              <a:gd name="connsiteY5" fmla="*/ 5333999 h 5333999"/>
              <a:gd name="connsiteX6" fmla="*/ 0 w 2057401"/>
              <a:gd name="connsiteY6" fmla="*/ 5333999 h 5333999"/>
              <a:gd name="connsiteX0" fmla="*/ 0 w 2057401"/>
              <a:gd name="connsiteY0" fmla="*/ 6248399 h 6248399"/>
              <a:gd name="connsiteX1" fmla="*/ 0 w 2057401"/>
              <a:gd name="connsiteY1" fmla="*/ 3329575 h 6248399"/>
              <a:gd name="connsiteX2" fmla="*/ 990601 w 2057401"/>
              <a:gd name="connsiteY2" fmla="*/ 0 h 6248399"/>
              <a:gd name="connsiteX3" fmla="*/ 2057401 w 2057401"/>
              <a:gd name="connsiteY3" fmla="*/ 1371600 h 6248399"/>
              <a:gd name="connsiteX4" fmla="*/ 605387 w 2057401"/>
              <a:gd name="connsiteY4" fmla="*/ 3329576 h 6248399"/>
              <a:gd name="connsiteX5" fmla="*/ 605387 w 2057401"/>
              <a:gd name="connsiteY5" fmla="*/ 6248399 h 6248399"/>
              <a:gd name="connsiteX6" fmla="*/ 0 w 2057401"/>
              <a:gd name="connsiteY6" fmla="*/ 6248399 h 6248399"/>
              <a:gd name="connsiteX0" fmla="*/ 0 w 2057401"/>
              <a:gd name="connsiteY0" fmla="*/ 6248399 h 6248399"/>
              <a:gd name="connsiteX1" fmla="*/ 0 w 2057401"/>
              <a:gd name="connsiteY1" fmla="*/ 3329575 h 6248399"/>
              <a:gd name="connsiteX2" fmla="*/ 990601 w 2057401"/>
              <a:gd name="connsiteY2" fmla="*/ 0 h 6248399"/>
              <a:gd name="connsiteX3" fmla="*/ 2057401 w 2057401"/>
              <a:gd name="connsiteY3" fmla="*/ 1371600 h 6248399"/>
              <a:gd name="connsiteX4" fmla="*/ 605387 w 2057401"/>
              <a:gd name="connsiteY4" fmla="*/ 3329576 h 6248399"/>
              <a:gd name="connsiteX5" fmla="*/ 605387 w 2057401"/>
              <a:gd name="connsiteY5" fmla="*/ 6248399 h 6248399"/>
              <a:gd name="connsiteX6" fmla="*/ 0 w 2057401"/>
              <a:gd name="connsiteY6" fmla="*/ 6248399 h 6248399"/>
              <a:gd name="connsiteX0" fmla="*/ 0 w 1600201"/>
              <a:gd name="connsiteY0" fmla="*/ 6248399 h 6248399"/>
              <a:gd name="connsiteX1" fmla="*/ 0 w 1600201"/>
              <a:gd name="connsiteY1" fmla="*/ 3329575 h 6248399"/>
              <a:gd name="connsiteX2" fmla="*/ 990601 w 1600201"/>
              <a:gd name="connsiteY2" fmla="*/ 0 h 6248399"/>
              <a:gd name="connsiteX3" fmla="*/ 1600201 w 1600201"/>
              <a:gd name="connsiteY3" fmla="*/ 0 h 6248399"/>
              <a:gd name="connsiteX4" fmla="*/ 605387 w 1600201"/>
              <a:gd name="connsiteY4" fmla="*/ 3329576 h 6248399"/>
              <a:gd name="connsiteX5" fmla="*/ 605387 w 1600201"/>
              <a:gd name="connsiteY5" fmla="*/ 6248399 h 6248399"/>
              <a:gd name="connsiteX6" fmla="*/ 0 w 1600201"/>
              <a:gd name="connsiteY6" fmla="*/ 6248399 h 6248399"/>
              <a:gd name="connsiteX0" fmla="*/ 0 w 1600201"/>
              <a:gd name="connsiteY0" fmla="*/ 6248399 h 6248399"/>
              <a:gd name="connsiteX1" fmla="*/ 0 w 1600201"/>
              <a:gd name="connsiteY1" fmla="*/ 3329575 h 6248399"/>
              <a:gd name="connsiteX2" fmla="*/ 990601 w 1600201"/>
              <a:gd name="connsiteY2" fmla="*/ 0 h 6248399"/>
              <a:gd name="connsiteX3" fmla="*/ 1600201 w 1600201"/>
              <a:gd name="connsiteY3" fmla="*/ 0 h 6248399"/>
              <a:gd name="connsiteX4" fmla="*/ 560071 w 1600201"/>
              <a:gd name="connsiteY4" fmla="*/ 3384548 h 6248399"/>
              <a:gd name="connsiteX5" fmla="*/ 605387 w 1600201"/>
              <a:gd name="connsiteY5" fmla="*/ 6248399 h 6248399"/>
              <a:gd name="connsiteX6" fmla="*/ 0 w 1600201"/>
              <a:gd name="connsiteY6" fmla="*/ 6248399 h 6248399"/>
              <a:gd name="connsiteX0" fmla="*/ 0 w 1600201"/>
              <a:gd name="connsiteY0" fmla="*/ 6248399 h 6248399"/>
              <a:gd name="connsiteX1" fmla="*/ 0 w 1600201"/>
              <a:gd name="connsiteY1" fmla="*/ 3329575 h 6248399"/>
              <a:gd name="connsiteX2" fmla="*/ 990601 w 1600201"/>
              <a:gd name="connsiteY2" fmla="*/ 0 h 6248399"/>
              <a:gd name="connsiteX3" fmla="*/ 1600201 w 1600201"/>
              <a:gd name="connsiteY3" fmla="*/ 0 h 6248399"/>
              <a:gd name="connsiteX4" fmla="*/ 560071 w 1600201"/>
              <a:gd name="connsiteY4" fmla="*/ 3384548 h 6248399"/>
              <a:gd name="connsiteX5" fmla="*/ 600076 w 1600201"/>
              <a:gd name="connsiteY5" fmla="*/ 6248398 h 6248399"/>
              <a:gd name="connsiteX6" fmla="*/ 0 w 1600201"/>
              <a:gd name="connsiteY6" fmla="*/ 6248399 h 6248399"/>
              <a:gd name="connsiteX0" fmla="*/ 0 w 1600201"/>
              <a:gd name="connsiteY0" fmla="*/ 6248399 h 6248399"/>
              <a:gd name="connsiteX1" fmla="*/ 0 w 1600201"/>
              <a:gd name="connsiteY1" fmla="*/ 3329575 h 6248399"/>
              <a:gd name="connsiteX2" fmla="*/ 990601 w 1600201"/>
              <a:gd name="connsiteY2" fmla="*/ 0 h 6248399"/>
              <a:gd name="connsiteX3" fmla="*/ 1600201 w 1600201"/>
              <a:gd name="connsiteY3" fmla="*/ 0 h 6248399"/>
              <a:gd name="connsiteX4" fmla="*/ 560071 w 1600201"/>
              <a:gd name="connsiteY4" fmla="*/ 3384548 h 6248399"/>
              <a:gd name="connsiteX5" fmla="*/ 520066 w 1600201"/>
              <a:gd name="connsiteY5" fmla="*/ 6248398 h 6248399"/>
              <a:gd name="connsiteX6" fmla="*/ 0 w 1600201"/>
              <a:gd name="connsiteY6" fmla="*/ 6248399 h 6248399"/>
              <a:gd name="connsiteX0" fmla="*/ 0 w 1600201"/>
              <a:gd name="connsiteY0" fmla="*/ 6248399 h 6248399"/>
              <a:gd name="connsiteX1" fmla="*/ 0 w 1600201"/>
              <a:gd name="connsiteY1" fmla="*/ 3329575 h 6248399"/>
              <a:gd name="connsiteX2" fmla="*/ 990601 w 1600201"/>
              <a:gd name="connsiteY2" fmla="*/ 0 h 6248399"/>
              <a:gd name="connsiteX3" fmla="*/ 1600201 w 1600201"/>
              <a:gd name="connsiteY3" fmla="*/ 0 h 6248399"/>
              <a:gd name="connsiteX4" fmla="*/ 560071 w 1600201"/>
              <a:gd name="connsiteY4" fmla="*/ 3384548 h 6248399"/>
              <a:gd name="connsiteX5" fmla="*/ 560071 w 1600201"/>
              <a:gd name="connsiteY5" fmla="*/ 6248398 h 6248399"/>
              <a:gd name="connsiteX6" fmla="*/ 0 w 1600201"/>
              <a:gd name="connsiteY6" fmla="*/ 6248399 h 6248399"/>
              <a:gd name="connsiteX0" fmla="*/ 0 w 1600202"/>
              <a:gd name="connsiteY0" fmla="*/ 7279689 h 7279689"/>
              <a:gd name="connsiteX1" fmla="*/ 1 w 1600202"/>
              <a:gd name="connsiteY1" fmla="*/ 3329575 h 7279689"/>
              <a:gd name="connsiteX2" fmla="*/ 990602 w 1600202"/>
              <a:gd name="connsiteY2" fmla="*/ 0 h 7279689"/>
              <a:gd name="connsiteX3" fmla="*/ 1600202 w 1600202"/>
              <a:gd name="connsiteY3" fmla="*/ 0 h 7279689"/>
              <a:gd name="connsiteX4" fmla="*/ 560072 w 1600202"/>
              <a:gd name="connsiteY4" fmla="*/ 3384548 h 7279689"/>
              <a:gd name="connsiteX5" fmla="*/ 560072 w 1600202"/>
              <a:gd name="connsiteY5" fmla="*/ 6248398 h 7279689"/>
              <a:gd name="connsiteX6" fmla="*/ 0 w 1600202"/>
              <a:gd name="connsiteY6" fmla="*/ 7279689 h 7279689"/>
              <a:gd name="connsiteX0" fmla="*/ 0 w 1600202"/>
              <a:gd name="connsiteY0" fmla="*/ 7279689 h 7279689"/>
              <a:gd name="connsiteX1" fmla="*/ 1 w 1600202"/>
              <a:gd name="connsiteY1" fmla="*/ 3329575 h 7279689"/>
              <a:gd name="connsiteX2" fmla="*/ 990602 w 1600202"/>
              <a:gd name="connsiteY2" fmla="*/ 0 h 7279689"/>
              <a:gd name="connsiteX3" fmla="*/ 1600202 w 1600202"/>
              <a:gd name="connsiteY3" fmla="*/ 0 h 7279689"/>
              <a:gd name="connsiteX4" fmla="*/ 560072 w 1600202"/>
              <a:gd name="connsiteY4" fmla="*/ 3384548 h 7279689"/>
              <a:gd name="connsiteX5" fmla="*/ 560070 w 1600202"/>
              <a:gd name="connsiteY5" fmla="*/ 7279689 h 7279689"/>
              <a:gd name="connsiteX6" fmla="*/ 0 w 1600202"/>
              <a:gd name="connsiteY6" fmla="*/ 7279689 h 7279689"/>
              <a:gd name="connsiteX0" fmla="*/ 0 w 1600202"/>
              <a:gd name="connsiteY0" fmla="*/ 7279689 h 8014336"/>
              <a:gd name="connsiteX1" fmla="*/ 1 w 1600202"/>
              <a:gd name="connsiteY1" fmla="*/ 3329575 h 8014336"/>
              <a:gd name="connsiteX2" fmla="*/ 990602 w 1600202"/>
              <a:gd name="connsiteY2" fmla="*/ 0 h 8014336"/>
              <a:gd name="connsiteX3" fmla="*/ 1600202 w 1600202"/>
              <a:gd name="connsiteY3" fmla="*/ 0 h 8014336"/>
              <a:gd name="connsiteX4" fmla="*/ 560072 w 1600202"/>
              <a:gd name="connsiteY4" fmla="*/ 3384548 h 8014336"/>
              <a:gd name="connsiteX5" fmla="*/ 560070 w 1600202"/>
              <a:gd name="connsiteY5" fmla="*/ 8014336 h 8014336"/>
              <a:gd name="connsiteX6" fmla="*/ 0 w 1600202"/>
              <a:gd name="connsiteY6" fmla="*/ 7279689 h 8014336"/>
              <a:gd name="connsiteX0" fmla="*/ 0 w 1600203"/>
              <a:gd name="connsiteY0" fmla="*/ 8014335 h 8014336"/>
              <a:gd name="connsiteX1" fmla="*/ 2 w 1600203"/>
              <a:gd name="connsiteY1" fmla="*/ 3329575 h 8014336"/>
              <a:gd name="connsiteX2" fmla="*/ 990603 w 1600203"/>
              <a:gd name="connsiteY2" fmla="*/ 0 h 8014336"/>
              <a:gd name="connsiteX3" fmla="*/ 1600203 w 1600203"/>
              <a:gd name="connsiteY3" fmla="*/ 0 h 8014336"/>
              <a:gd name="connsiteX4" fmla="*/ 560073 w 1600203"/>
              <a:gd name="connsiteY4" fmla="*/ 3384548 h 8014336"/>
              <a:gd name="connsiteX5" fmla="*/ 560071 w 1600203"/>
              <a:gd name="connsiteY5" fmla="*/ 8014336 h 8014336"/>
              <a:gd name="connsiteX6" fmla="*/ 0 w 1600203"/>
              <a:gd name="connsiteY6" fmla="*/ 8014335 h 8014336"/>
              <a:gd name="connsiteX0" fmla="*/ 0 w 1600203"/>
              <a:gd name="connsiteY0" fmla="*/ 8014335 h 8014336"/>
              <a:gd name="connsiteX1" fmla="*/ 2 w 1600203"/>
              <a:gd name="connsiteY1" fmla="*/ 3329575 h 8014336"/>
              <a:gd name="connsiteX2" fmla="*/ 990603 w 1600203"/>
              <a:gd name="connsiteY2" fmla="*/ 0 h 8014336"/>
              <a:gd name="connsiteX3" fmla="*/ 1600203 w 1600203"/>
              <a:gd name="connsiteY3" fmla="*/ 0 h 8014336"/>
              <a:gd name="connsiteX4" fmla="*/ 1167205 w 1600203"/>
              <a:gd name="connsiteY4" fmla="*/ 1414294 h 8014336"/>
              <a:gd name="connsiteX5" fmla="*/ 560073 w 1600203"/>
              <a:gd name="connsiteY5" fmla="*/ 3384548 h 8014336"/>
              <a:gd name="connsiteX6" fmla="*/ 560071 w 1600203"/>
              <a:gd name="connsiteY6" fmla="*/ 8014336 h 8014336"/>
              <a:gd name="connsiteX7" fmla="*/ 0 w 1600203"/>
              <a:gd name="connsiteY7" fmla="*/ 8014335 h 8014336"/>
              <a:gd name="connsiteX0" fmla="*/ 0 w 1600203"/>
              <a:gd name="connsiteY0" fmla="*/ 8014335 h 8014336"/>
              <a:gd name="connsiteX1" fmla="*/ 2 w 1600203"/>
              <a:gd name="connsiteY1" fmla="*/ 3329575 h 8014336"/>
              <a:gd name="connsiteX2" fmla="*/ 990603 w 1600203"/>
              <a:gd name="connsiteY2" fmla="*/ 0 h 8014336"/>
              <a:gd name="connsiteX3" fmla="*/ 1600203 w 1600203"/>
              <a:gd name="connsiteY3" fmla="*/ 0 h 8014336"/>
              <a:gd name="connsiteX4" fmla="*/ 1237803 w 1600203"/>
              <a:gd name="connsiteY4" fmla="*/ 1178579 h 8014336"/>
              <a:gd name="connsiteX5" fmla="*/ 1167205 w 1600203"/>
              <a:gd name="connsiteY5" fmla="*/ 1414294 h 8014336"/>
              <a:gd name="connsiteX6" fmla="*/ 560073 w 1600203"/>
              <a:gd name="connsiteY6" fmla="*/ 3384548 h 8014336"/>
              <a:gd name="connsiteX7" fmla="*/ 560071 w 1600203"/>
              <a:gd name="connsiteY7" fmla="*/ 8014336 h 8014336"/>
              <a:gd name="connsiteX8" fmla="*/ 0 w 1600203"/>
              <a:gd name="connsiteY8" fmla="*/ 8014335 h 8014336"/>
              <a:gd name="connsiteX0" fmla="*/ 0 w 1600203"/>
              <a:gd name="connsiteY0" fmla="*/ 8014335 h 8014336"/>
              <a:gd name="connsiteX1" fmla="*/ 2 w 1600203"/>
              <a:gd name="connsiteY1" fmla="*/ 3329575 h 8014336"/>
              <a:gd name="connsiteX2" fmla="*/ 990603 w 1600203"/>
              <a:gd name="connsiteY2" fmla="*/ 0 h 8014336"/>
              <a:gd name="connsiteX3" fmla="*/ 1600203 w 1600203"/>
              <a:gd name="connsiteY3" fmla="*/ 0 h 8014336"/>
              <a:gd name="connsiteX4" fmla="*/ 1600201 w 1600203"/>
              <a:gd name="connsiteY4" fmla="*/ 2871803 h 8014336"/>
              <a:gd name="connsiteX5" fmla="*/ 1167205 w 1600203"/>
              <a:gd name="connsiteY5" fmla="*/ 1414294 h 8014336"/>
              <a:gd name="connsiteX6" fmla="*/ 560073 w 1600203"/>
              <a:gd name="connsiteY6" fmla="*/ 3384548 h 8014336"/>
              <a:gd name="connsiteX7" fmla="*/ 560071 w 1600203"/>
              <a:gd name="connsiteY7" fmla="*/ 8014336 h 8014336"/>
              <a:gd name="connsiteX8" fmla="*/ 0 w 1600203"/>
              <a:gd name="connsiteY8" fmla="*/ 8014335 h 8014336"/>
              <a:gd name="connsiteX0" fmla="*/ 0 w 1600203"/>
              <a:gd name="connsiteY0" fmla="*/ 8014335 h 8014336"/>
              <a:gd name="connsiteX1" fmla="*/ 2 w 1600203"/>
              <a:gd name="connsiteY1" fmla="*/ 3329575 h 8014336"/>
              <a:gd name="connsiteX2" fmla="*/ 990603 w 1600203"/>
              <a:gd name="connsiteY2" fmla="*/ 0 h 8014336"/>
              <a:gd name="connsiteX3" fmla="*/ 1600203 w 1600203"/>
              <a:gd name="connsiteY3" fmla="*/ 0 h 8014336"/>
              <a:gd name="connsiteX4" fmla="*/ 1440181 w 1600203"/>
              <a:gd name="connsiteY4" fmla="*/ 2337514 h 8014336"/>
              <a:gd name="connsiteX5" fmla="*/ 1167205 w 1600203"/>
              <a:gd name="connsiteY5" fmla="*/ 1414294 h 8014336"/>
              <a:gd name="connsiteX6" fmla="*/ 560073 w 1600203"/>
              <a:gd name="connsiteY6" fmla="*/ 3384548 h 8014336"/>
              <a:gd name="connsiteX7" fmla="*/ 560071 w 1600203"/>
              <a:gd name="connsiteY7" fmla="*/ 8014336 h 8014336"/>
              <a:gd name="connsiteX8" fmla="*/ 0 w 1600203"/>
              <a:gd name="connsiteY8" fmla="*/ 8014335 h 8014336"/>
              <a:gd name="connsiteX0" fmla="*/ 0 w 1693174"/>
              <a:gd name="connsiteY0" fmla="*/ 8014335 h 8014336"/>
              <a:gd name="connsiteX1" fmla="*/ 2 w 1693174"/>
              <a:gd name="connsiteY1" fmla="*/ 3329575 h 8014336"/>
              <a:gd name="connsiteX2" fmla="*/ 990603 w 1693174"/>
              <a:gd name="connsiteY2" fmla="*/ 0 h 8014336"/>
              <a:gd name="connsiteX3" fmla="*/ 1600203 w 1693174"/>
              <a:gd name="connsiteY3" fmla="*/ 0 h 8014336"/>
              <a:gd name="connsiteX4" fmla="*/ 1520191 w 1693174"/>
              <a:gd name="connsiteY4" fmla="*/ 935006 h 8014336"/>
              <a:gd name="connsiteX5" fmla="*/ 1440181 w 1693174"/>
              <a:gd name="connsiteY5" fmla="*/ 2337514 h 8014336"/>
              <a:gd name="connsiteX6" fmla="*/ 1167205 w 1693174"/>
              <a:gd name="connsiteY6" fmla="*/ 1414294 h 8014336"/>
              <a:gd name="connsiteX7" fmla="*/ 560073 w 1693174"/>
              <a:gd name="connsiteY7" fmla="*/ 3384548 h 8014336"/>
              <a:gd name="connsiteX8" fmla="*/ 560071 w 1693174"/>
              <a:gd name="connsiteY8" fmla="*/ 8014336 h 8014336"/>
              <a:gd name="connsiteX9" fmla="*/ 0 w 1693174"/>
              <a:gd name="connsiteY9" fmla="*/ 8014335 h 8014336"/>
              <a:gd name="connsiteX0" fmla="*/ 0 w 1675133"/>
              <a:gd name="connsiteY0" fmla="*/ 8014335 h 8014336"/>
              <a:gd name="connsiteX1" fmla="*/ 2 w 1675133"/>
              <a:gd name="connsiteY1" fmla="*/ 3329575 h 8014336"/>
              <a:gd name="connsiteX2" fmla="*/ 990603 w 1675133"/>
              <a:gd name="connsiteY2" fmla="*/ 0 h 8014336"/>
              <a:gd name="connsiteX3" fmla="*/ 1600203 w 1675133"/>
              <a:gd name="connsiteY3" fmla="*/ 0 h 8014336"/>
              <a:gd name="connsiteX4" fmla="*/ 1440181 w 1675133"/>
              <a:gd name="connsiteY4" fmla="*/ 2337514 h 8014336"/>
              <a:gd name="connsiteX5" fmla="*/ 1167205 w 1675133"/>
              <a:gd name="connsiteY5" fmla="*/ 1414294 h 8014336"/>
              <a:gd name="connsiteX6" fmla="*/ 560073 w 1675133"/>
              <a:gd name="connsiteY6" fmla="*/ 3384548 h 8014336"/>
              <a:gd name="connsiteX7" fmla="*/ 560071 w 1675133"/>
              <a:gd name="connsiteY7" fmla="*/ 8014336 h 8014336"/>
              <a:gd name="connsiteX8" fmla="*/ 0 w 1675133"/>
              <a:gd name="connsiteY8" fmla="*/ 8014335 h 8014336"/>
              <a:gd name="connsiteX0" fmla="*/ 0 w 1600203"/>
              <a:gd name="connsiteY0" fmla="*/ 8014335 h 8014336"/>
              <a:gd name="connsiteX1" fmla="*/ 2 w 1600203"/>
              <a:gd name="connsiteY1" fmla="*/ 3329575 h 8014336"/>
              <a:gd name="connsiteX2" fmla="*/ 990603 w 1600203"/>
              <a:gd name="connsiteY2" fmla="*/ 0 h 8014336"/>
              <a:gd name="connsiteX3" fmla="*/ 1600203 w 1600203"/>
              <a:gd name="connsiteY3" fmla="*/ 0 h 8014336"/>
              <a:gd name="connsiteX4" fmla="*/ 1440181 w 1600203"/>
              <a:gd name="connsiteY4" fmla="*/ 2337514 h 8014336"/>
              <a:gd name="connsiteX5" fmla="*/ 1167205 w 1600203"/>
              <a:gd name="connsiteY5" fmla="*/ 1414294 h 8014336"/>
              <a:gd name="connsiteX6" fmla="*/ 560073 w 1600203"/>
              <a:gd name="connsiteY6" fmla="*/ 3384548 h 8014336"/>
              <a:gd name="connsiteX7" fmla="*/ 560071 w 1600203"/>
              <a:gd name="connsiteY7" fmla="*/ 8014336 h 8014336"/>
              <a:gd name="connsiteX8" fmla="*/ 0 w 1600203"/>
              <a:gd name="connsiteY8" fmla="*/ 8014335 h 801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3" h="8014336">
                <a:moveTo>
                  <a:pt x="0" y="8014335"/>
                </a:moveTo>
                <a:cubicBezTo>
                  <a:pt x="0" y="6697630"/>
                  <a:pt x="2" y="4646280"/>
                  <a:pt x="2" y="3329575"/>
                </a:cubicBezTo>
                <a:lnTo>
                  <a:pt x="990603" y="0"/>
                </a:lnTo>
                <a:lnTo>
                  <a:pt x="1600203" y="0"/>
                </a:lnTo>
                <a:lnTo>
                  <a:pt x="1440181" y="2337514"/>
                </a:lnTo>
                <a:lnTo>
                  <a:pt x="1167205" y="1414294"/>
                </a:lnTo>
                <a:lnTo>
                  <a:pt x="560073" y="3384548"/>
                </a:lnTo>
                <a:cubicBezTo>
                  <a:pt x="560072" y="4682928"/>
                  <a:pt x="560072" y="6715956"/>
                  <a:pt x="560071" y="8014336"/>
                </a:cubicBezTo>
                <a:lnTo>
                  <a:pt x="0" y="8014335"/>
                </a:lnTo>
                <a:close/>
              </a:path>
            </a:pathLst>
          </a:custGeom>
          <a:solidFill>
            <a:schemeClr val="accent2"/>
          </a:solidFill>
          <a:ln>
            <a:noFill/>
          </a:ln>
          <a:effectLst>
            <a:outerShdw blurRad="149987" dist="250190" dir="6000000" algn="ctr">
              <a:srgbClr val="000000">
                <a:alpha val="28000"/>
              </a:srgbClr>
            </a:outerShdw>
          </a:effectLst>
          <a:scene3d>
            <a:camera prst="orthographicFront">
              <a:rot lat="0" lon="0" rev="0"/>
            </a:camera>
            <a:lightRig rig="contrasting" dir="t">
              <a:rot lat="0" lon="0" rev="10800000"/>
            </a:lightRig>
          </a:scene3d>
          <a:sp3d prstMaterial="metal">
            <a:bevelT w="114300" h="114300"/>
          </a:sp3d>
        </p:spPr>
      </p:sp>
      <p:sp>
        <p:nvSpPr>
          <p:cNvPr id="23" name=" 3"/>
          <p:cNvSpPr/>
          <p:nvPr/>
        </p:nvSpPr>
        <p:spPr bwMode="ltGray">
          <a:xfrm rot="16200000" flipV="1">
            <a:off x="3052480" y="-187662"/>
            <a:ext cx="3048001" cy="9143999"/>
          </a:xfrm>
          <a:custGeom>
            <a:avLst/>
            <a:gdLst>
              <a:gd name="connsiteX0" fmla="*/ 0 w 2896865"/>
              <a:gd name="connsiteY0" fmla="*/ 4074586 h 4074586"/>
              <a:gd name="connsiteX1" fmla="*/ 0 w 2896865"/>
              <a:gd name="connsiteY1" fmla="*/ 1155762 h 4074586"/>
              <a:gd name="connsiteX2" fmla="*/ 262374 w 2896865"/>
              <a:gd name="connsiteY2" fmla="*/ 522337 h 4074586"/>
              <a:gd name="connsiteX3" fmla="*/ 895799 w 2896865"/>
              <a:gd name="connsiteY3" fmla="*/ 259965 h 4074586"/>
              <a:gd name="connsiteX4" fmla="*/ 2179920 w 2896865"/>
              <a:gd name="connsiteY4" fmla="*/ 259965 h 4074586"/>
              <a:gd name="connsiteX5" fmla="*/ 2179920 w 2896865"/>
              <a:gd name="connsiteY5" fmla="*/ 0 h 4074586"/>
              <a:gd name="connsiteX6" fmla="*/ 2896865 w 2896865"/>
              <a:gd name="connsiteY6" fmla="*/ 562658 h 4074586"/>
              <a:gd name="connsiteX7" fmla="*/ 2179920 w 2896865"/>
              <a:gd name="connsiteY7" fmla="*/ 1125316 h 4074586"/>
              <a:gd name="connsiteX8" fmla="*/ 2179920 w 2896865"/>
              <a:gd name="connsiteY8" fmla="*/ 865352 h 4074586"/>
              <a:gd name="connsiteX9" fmla="*/ 895798 w 2896865"/>
              <a:gd name="connsiteY9" fmla="*/ 865352 h 4074586"/>
              <a:gd name="connsiteX10" fmla="*/ 605387 w 2896865"/>
              <a:gd name="connsiteY10" fmla="*/ 1155763 h 4074586"/>
              <a:gd name="connsiteX11" fmla="*/ 605387 w 2896865"/>
              <a:gd name="connsiteY11" fmla="*/ 4074586 h 4074586"/>
              <a:gd name="connsiteX12" fmla="*/ 0 w 2896865"/>
              <a:gd name="connsiteY12" fmla="*/ 4074586 h 4074586"/>
              <a:gd name="connsiteX0" fmla="*/ 0 w 2819403"/>
              <a:gd name="connsiteY0" fmla="*/ 4876799 h 4876799"/>
              <a:gd name="connsiteX1" fmla="*/ 0 w 2819403"/>
              <a:gd name="connsiteY1" fmla="*/ 1957975 h 4876799"/>
              <a:gd name="connsiteX2" fmla="*/ 262374 w 2819403"/>
              <a:gd name="connsiteY2" fmla="*/ 1324550 h 4876799"/>
              <a:gd name="connsiteX3" fmla="*/ 895799 w 2819403"/>
              <a:gd name="connsiteY3" fmla="*/ 1062178 h 4876799"/>
              <a:gd name="connsiteX4" fmla="*/ 2179920 w 2819403"/>
              <a:gd name="connsiteY4" fmla="*/ 1062178 h 4876799"/>
              <a:gd name="connsiteX5" fmla="*/ 2179920 w 2819403"/>
              <a:gd name="connsiteY5" fmla="*/ 802213 h 4876799"/>
              <a:gd name="connsiteX6" fmla="*/ 2819403 w 2819403"/>
              <a:gd name="connsiteY6" fmla="*/ 0 h 4876799"/>
              <a:gd name="connsiteX7" fmla="*/ 2179920 w 2819403"/>
              <a:gd name="connsiteY7" fmla="*/ 1927529 h 4876799"/>
              <a:gd name="connsiteX8" fmla="*/ 2179920 w 2819403"/>
              <a:gd name="connsiteY8" fmla="*/ 1667565 h 4876799"/>
              <a:gd name="connsiteX9" fmla="*/ 895798 w 2819403"/>
              <a:gd name="connsiteY9" fmla="*/ 1667565 h 4876799"/>
              <a:gd name="connsiteX10" fmla="*/ 605387 w 2819403"/>
              <a:gd name="connsiteY10" fmla="*/ 1957976 h 4876799"/>
              <a:gd name="connsiteX11" fmla="*/ 605387 w 2819403"/>
              <a:gd name="connsiteY11" fmla="*/ 4876799 h 4876799"/>
              <a:gd name="connsiteX12" fmla="*/ 0 w 2819403"/>
              <a:gd name="connsiteY12" fmla="*/ 4876799 h 4876799"/>
              <a:gd name="connsiteX0" fmla="*/ 0 w 2819403"/>
              <a:gd name="connsiteY0" fmla="*/ 5181599 h 5181599"/>
              <a:gd name="connsiteX1" fmla="*/ 0 w 2819403"/>
              <a:gd name="connsiteY1" fmla="*/ 2262775 h 5181599"/>
              <a:gd name="connsiteX2" fmla="*/ 262374 w 2819403"/>
              <a:gd name="connsiteY2" fmla="*/ 1629350 h 5181599"/>
              <a:gd name="connsiteX3" fmla="*/ 895799 w 2819403"/>
              <a:gd name="connsiteY3" fmla="*/ 1366978 h 5181599"/>
              <a:gd name="connsiteX4" fmla="*/ 2179920 w 2819403"/>
              <a:gd name="connsiteY4" fmla="*/ 1366978 h 5181599"/>
              <a:gd name="connsiteX5" fmla="*/ 1905001 w 2819403"/>
              <a:gd name="connsiteY5" fmla="*/ 0 h 5181599"/>
              <a:gd name="connsiteX6" fmla="*/ 2819403 w 2819403"/>
              <a:gd name="connsiteY6" fmla="*/ 304800 h 5181599"/>
              <a:gd name="connsiteX7" fmla="*/ 2179920 w 2819403"/>
              <a:gd name="connsiteY7" fmla="*/ 2232329 h 5181599"/>
              <a:gd name="connsiteX8" fmla="*/ 2179920 w 2819403"/>
              <a:gd name="connsiteY8" fmla="*/ 1972365 h 5181599"/>
              <a:gd name="connsiteX9" fmla="*/ 895798 w 2819403"/>
              <a:gd name="connsiteY9" fmla="*/ 1972365 h 5181599"/>
              <a:gd name="connsiteX10" fmla="*/ 605387 w 2819403"/>
              <a:gd name="connsiteY10" fmla="*/ 2262776 h 5181599"/>
              <a:gd name="connsiteX11" fmla="*/ 605387 w 2819403"/>
              <a:gd name="connsiteY11" fmla="*/ 5181599 h 5181599"/>
              <a:gd name="connsiteX12" fmla="*/ 0 w 2819403"/>
              <a:gd name="connsiteY12" fmla="*/ 5181599 h 5181599"/>
              <a:gd name="connsiteX0" fmla="*/ 0 w 2819403"/>
              <a:gd name="connsiteY0" fmla="*/ 5181599 h 5181599"/>
              <a:gd name="connsiteX1" fmla="*/ 0 w 2819403"/>
              <a:gd name="connsiteY1" fmla="*/ 2262775 h 5181599"/>
              <a:gd name="connsiteX2" fmla="*/ 262374 w 2819403"/>
              <a:gd name="connsiteY2" fmla="*/ 1629350 h 5181599"/>
              <a:gd name="connsiteX3" fmla="*/ 895799 w 2819403"/>
              <a:gd name="connsiteY3" fmla="*/ 1366978 h 5181599"/>
              <a:gd name="connsiteX4" fmla="*/ 2057401 w 2819403"/>
              <a:gd name="connsiteY4" fmla="*/ 609600 h 5181599"/>
              <a:gd name="connsiteX5" fmla="*/ 1905001 w 2819403"/>
              <a:gd name="connsiteY5" fmla="*/ 0 h 5181599"/>
              <a:gd name="connsiteX6" fmla="*/ 2819403 w 2819403"/>
              <a:gd name="connsiteY6" fmla="*/ 304800 h 5181599"/>
              <a:gd name="connsiteX7" fmla="*/ 2179920 w 2819403"/>
              <a:gd name="connsiteY7" fmla="*/ 2232329 h 5181599"/>
              <a:gd name="connsiteX8" fmla="*/ 2179920 w 2819403"/>
              <a:gd name="connsiteY8" fmla="*/ 1972365 h 5181599"/>
              <a:gd name="connsiteX9" fmla="*/ 895798 w 2819403"/>
              <a:gd name="connsiteY9" fmla="*/ 1972365 h 5181599"/>
              <a:gd name="connsiteX10" fmla="*/ 605387 w 2819403"/>
              <a:gd name="connsiteY10" fmla="*/ 2262776 h 5181599"/>
              <a:gd name="connsiteX11" fmla="*/ 605387 w 2819403"/>
              <a:gd name="connsiteY11" fmla="*/ 5181599 h 5181599"/>
              <a:gd name="connsiteX12" fmla="*/ 0 w 2819403"/>
              <a:gd name="connsiteY12" fmla="*/ 5181599 h 5181599"/>
              <a:gd name="connsiteX0" fmla="*/ 0 w 2819403"/>
              <a:gd name="connsiteY0" fmla="*/ 5181599 h 5181599"/>
              <a:gd name="connsiteX1" fmla="*/ 0 w 2819403"/>
              <a:gd name="connsiteY1" fmla="*/ 2262775 h 5181599"/>
              <a:gd name="connsiteX2" fmla="*/ 262374 w 2819403"/>
              <a:gd name="connsiteY2" fmla="*/ 1629350 h 5181599"/>
              <a:gd name="connsiteX3" fmla="*/ 895799 w 2819403"/>
              <a:gd name="connsiteY3" fmla="*/ 1366978 h 5181599"/>
              <a:gd name="connsiteX4" fmla="*/ 2057401 w 2819403"/>
              <a:gd name="connsiteY4" fmla="*/ 609600 h 5181599"/>
              <a:gd name="connsiteX5" fmla="*/ 1905001 w 2819403"/>
              <a:gd name="connsiteY5" fmla="*/ 0 h 5181599"/>
              <a:gd name="connsiteX6" fmla="*/ 2819403 w 2819403"/>
              <a:gd name="connsiteY6" fmla="*/ 304800 h 5181599"/>
              <a:gd name="connsiteX7" fmla="*/ 2179920 w 2819403"/>
              <a:gd name="connsiteY7" fmla="*/ 2232329 h 5181599"/>
              <a:gd name="connsiteX8" fmla="*/ 2286001 w 2819403"/>
              <a:gd name="connsiteY8" fmla="*/ 1066800 h 5181599"/>
              <a:gd name="connsiteX9" fmla="*/ 895798 w 2819403"/>
              <a:gd name="connsiteY9" fmla="*/ 1972365 h 5181599"/>
              <a:gd name="connsiteX10" fmla="*/ 605387 w 2819403"/>
              <a:gd name="connsiteY10" fmla="*/ 2262776 h 5181599"/>
              <a:gd name="connsiteX11" fmla="*/ 605387 w 2819403"/>
              <a:gd name="connsiteY11" fmla="*/ 5181599 h 5181599"/>
              <a:gd name="connsiteX12" fmla="*/ 0 w 2819403"/>
              <a:gd name="connsiteY12" fmla="*/ 5181599 h 5181599"/>
              <a:gd name="connsiteX0" fmla="*/ 0 w 2819403"/>
              <a:gd name="connsiteY0" fmla="*/ 5181599 h 5181599"/>
              <a:gd name="connsiteX1" fmla="*/ 0 w 2819403"/>
              <a:gd name="connsiteY1" fmla="*/ 2262775 h 5181599"/>
              <a:gd name="connsiteX2" fmla="*/ 262374 w 2819403"/>
              <a:gd name="connsiteY2" fmla="*/ 1629350 h 5181599"/>
              <a:gd name="connsiteX3" fmla="*/ 895799 w 2819403"/>
              <a:gd name="connsiteY3" fmla="*/ 1366978 h 5181599"/>
              <a:gd name="connsiteX4" fmla="*/ 2057401 w 2819403"/>
              <a:gd name="connsiteY4" fmla="*/ 609600 h 5181599"/>
              <a:gd name="connsiteX5" fmla="*/ 1905001 w 2819403"/>
              <a:gd name="connsiteY5" fmla="*/ 0 h 5181599"/>
              <a:gd name="connsiteX6" fmla="*/ 2819403 w 2819403"/>
              <a:gd name="connsiteY6" fmla="*/ 304800 h 5181599"/>
              <a:gd name="connsiteX7" fmla="*/ 2514601 w 2819403"/>
              <a:gd name="connsiteY7" fmla="*/ 1676400 h 5181599"/>
              <a:gd name="connsiteX8" fmla="*/ 2286001 w 2819403"/>
              <a:gd name="connsiteY8" fmla="*/ 1066800 h 5181599"/>
              <a:gd name="connsiteX9" fmla="*/ 895798 w 2819403"/>
              <a:gd name="connsiteY9" fmla="*/ 1972365 h 5181599"/>
              <a:gd name="connsiteX10" fmla="*/ 605387 w 2819403"/>
              <a:gd name="connsiteY10" fmla="*/ 2262776 h 5181599"/>
              <a:gd name="connsiteX11" fmla="*/ 605387 w 2819403"/>
              <a:gd name="connsiteY11" fmla="*/ 5181599 h 5181599"/>
              <a:gd name="connsiteX12" fmla="*/ 0 w 2819403"/>
              <a:gd name="connsiteY12" fmla="*/ 5181599 h 5181599"/>
              <a:gd name="connsiteX0" fmla="*/ 0 w 2819403"/>
              <a:gd name="connsiteY0" fmla="*/ 5181599 h 5181599"/>
              <a:gd name="connsiteX1" fmla="*/ 0 w 2819403"/>
              <a:gd name="connsiteY1" fmla="*/ 2262775 h 5181599"/>
              <a:gd name="connsiteX2" fmla="*/ 262374 w 2819403"/>
              <a:gd name="connsiteY2" fmla="*/ 1629350 h 5181599"/>
              <a:gd name="connsiteX3" fmla="*/ 914401 w 2819403"/>
              <a:gd name="connsiteY3" fmla="*/ 1219200 h 5181599"/>
              <a:gd name="connsiteX4" fmla="*/ 2057401 w 2819403"/>
              <a:gd name="connsiteY4" fmla="*/ 609600 h 5181599"/>
              <a:gd name="connsiteX5" fmla="*/ 1905001 w 2819403"/>
              <a:gd name="connsiteY5" fmla="*/ 0 h 5181599"/>
              <a:gd name="connsiteX6" fmla="*/ 2819403 w 2819403"/>
              <a:gd name="connsiteY6" fmla="*/ 304800 h 5181599"/>
              <a:gd name="connsiteX7" fmla="*/ 2514601 w 2819403"/>
              <a:gd name="connsiteY7" fmla="*/ 1676400 h 5181599"/>
              <a:gd name="connsiteX8" fmla="*/ 2286001 w 2819403"/>
              <a:gd name="connsiteY8" fmla="*/ 1066800 h 5181599"/>
              <a:gd name="connsiteX9" fmla="*/ 895798 w 2819403"/>
              <a:gd name="connsiteY9" fmla="*/ 1972365 h 5181599"/>
              <a:gd name="connsiteX10" fmla="*/ 605387 w 2819403"/>
              <a:gd name="connsiteY10" fmla="*/ 2262776 h 5181599"/>
              <a:gd name="connsiteX11" fmla="*/ 605387 w 2819403"/>
              <a:gd name="connsiteY11" fmla="*/ 5181599 h 5181599"/>
              <a:gd name="connsiteX12" fmla="*/ 0 w 2819403"/>
              <a:gd name="connsiteY12" fmla="*/ 5181599 h 5181599"/>
              <a:gd name="connsiteX0" fmla="*/ 80526 w 2899929"/>
              <a:gd name="connsiteY0" fmla="*/ 5181599 h 5181599"/>
              <a:gd name="connsiteX1" fmla="*/ 80526 w 2899929"/>
              <a:gd name="connsiteY1" fmla="*/ 2262775 h 5181599"/>
              <a:gd name="connsiteX2" fmla="*/ 342900 w 2899929"/>
              <a:gd name="connsiteY2" fmla="*/ 1629350 h 5181599"/>
              <a:gd name="connsiteX3" fmla="*/ 2137927 w 2899929"/>
              <a:gd name="connsiteY3" fmla="*/ 609600 h 5181599"/>
              <a:gd name="connsiteX4" fmla="*/ 1985527 w 2899929"/>
              <a:gd name="connsiteY4" fmla="*/ 0 h 5181599"/>
              <a:gd name="connsiteX5" fmla="*/ 2899929 w 2899929"/>
              <a:gd name="connsiteY5" fmla="*/ 304800 h 5181599"/>
              <a:gd name="connsiteX6" fmla="*/ 2595127 w 2899929"/>
              <a:gd name="connsiteY6" fmla="*/ 1676400 h 5181599"/>
              <a:gd name="connsiteX7" fmla="*/ 2366527 w 2899929"/>
              <a:gd name="connsiteY7" fmla="*/ 1066800 h 5181599"/>
              <a:gd name="connsiteX8" fmla="*/ 976324 w 2899929"/>
              <a:gd name="connsiteY8" fmla="*/ 1972365 h 5181599"/>
              <a:gd name="connsiteX9" fmla="*/ 685913 w 2899929"/>
              <a:gd name="connsiteY9" fmla="*/ 2262776 h 5181599"/>
              <a:gd name="connsiteX10" fmla="*/ 685913 w 2899929"/>
              <a:gd name="connsiteY10" fmla="*/ 5181599 h 5181599"/>
              <a:gd name="connsiteX11" fmla="*/ 80526 w 2899929"/>
              <a:gd name="connsiteY11" fmla="*/ 5181599 h 5181599"/>
              <a:gd name="connsiteX0" fmla="*/ 80526 w 2899929"/>
              <a:gd name="connsiteY0" fmla="*/ 5181599 h 5181599"/>
              <a:gd name="connsiteX1" fmla="*/ 80526 w 2899929"/>
              <a:gd name="connsiteY1" fmla="*/ 2262775 h 5181599"/>
              <a:gd name="connsiteX2" fmla="*/ 342900 w 2899929"/>
              <a:gd name="connsiteY2" fmla="*/ 1629350 h 5181599"/>
              <a:gd name="connsiteX3" fmla="*/ 2137927 w 2899929"/>
              <a:gd name="connsiteY3" fmla="*/ 609600 h 5181599"/>
              <a:gd name="connsiteX4" fmla="*/ 1985527 w 2899929"/>
              <a:gd name="connsiteY4" fmla="*/ 0 h 5181599"/>
              <a:gd name="connsiteX5" fmla="*/ 2899929 w 2899929"/>
              <a:gd name="connsiteY5" fmla="*/ 304800 h 5181599"/>
              <a:gd name="connsiteX6" fmla="*/ 2595127 w 2899929"/>
              <a:gd name="connsiteY6" fmla="*/ 1676400 h 5181599"/>
              <a:gd name="connsiteX7" fmla="*/ 2366527 w 2899929"/>
              <a:gd name="connsiteY7" fmla="*/ 1066800 h 5181599"/>
              <a:gd name="connsiteX8" fmla="*/ 918727 w 2899929"/>
              <a:gd name="connsiteY8" fmla="*/ 1828800 h 5181599"/>
              <a:gd name="connsiteX9" fmla="*/ 685913 w 2899929"/>
              <a:gd name="connsiteY9" fmla="*/ 2262776 h 5181599"/>
              <a:gd name="connsiteX10" fmla="*/ 685913 w 2899929"/>
              <a:gd name="connsiteY10" fmla="*/ 5181599 h 5181599"/>
              <a:gd name="connsiteX11" fmla="*/ 80526 w 2899929"/>
              <a:gd name="connsiteY11" fmla="*/ 5181599 h 5181599"/>
              <a:gd name="connsiteX0" fmla="*/ 80526 w 2899927"/>
              <a:gd name="connsiteY0" fmla="*/ 6019799 h 6019799"/>
              <a:gd name="connsiteX1" fmla="*/ 80526 w 2899927"/>
              <a:gd name="connsiteY1" fmla="*/ 3100975 h 6019799"/>
              <a:gd name="connsiteX2" fmla="*/ 342900 w 2899927"/>
              <a:gd name="connsiteY2" fmla="*/ 2467550 h 6019799"/>
              <a:gd name="connsiteX3" fmla="*/ 2137927 w 2899927"/>
              <a:gd name="connsiteY3" fmla="*/ 1447800 h 6019799"/>
              <a:gd name="connsiteX4" fmla="*/ 1985527 w 2899927"/>
              <a:gd name="connsiteY4" fmla="*/ 838200 h 6019799"/>
              <a:gd name="connsiteX5" fmla="*/ 2899927 w 2899927"/>
              <a:gd name="connsiteY5" fmla="*/ 0 h 6019799"/>
              <a:gd name="connsiteX6" fmla="*/ 2595127 w 2899927"/>
              <a:gd name="connsiteY6" fmla="*/ 2514600 h 6019799"/>
              <a:gd name="connsiteX7" fmla="*/ 2366527 w 2899927"/>
              <a:gd name="connsiteY7" fmla="*/ 1905000 h 6019799"/>
              <a:gd name="connsiteX8" fmla="*/ 918727 w 2899927"/>
              <a:gd name="connsiteY8" fmla="*/ 2667000 h 6019799"/>
              <a:gd name="connsiteX9" fmla="*/ 685913 w 2899927"/>
              <a:gd name="connsiteY9" fmla="*/ 3100976 h 6019799"/>
              <a:gd name="connsiteX10" fmla="*/ 685913 w 2899927"/>
              <a:gd name="connsiteY10" fmla="*/ 6019799 h 6019799"/>
              <a:gd name="connsiteX11" fmla="*/ 80526 w 2899927"/>
              <a:gd name="connsiteY11" fmla="*/ 6019799 h 6019799"/>
              <a:gd name="connsiteX0" fmla="*/ 80526 w 2899927"/>
              <a:gd name="connsiteY0" fmla="*/ 6248399 h 6248399"/>
              <a:gd name="connsiteX1" fmla="*/ 80526 w 2899927"/>
              <a:gd name="connsiteY1" fmla="*/ 3329575 h 6248399"/>
              <a:gd name="connsiteX2" fmla="*/ 342900 w 2899927"/>
              <a:gd name="connsiteY2" fmla="*/ 2696150 h 6248399"/>
              <a:gd name="connsiteX3" fmla="*/ 2137927 w 2899927"/>
              <a:gd name="connsiteY3" fmla="*/ 1676400 h 6248399"/>
              <a:gd name="connsiteX4" fmla="*/ 1452127 w 2899927"/>
              <a:gd name="connsiteY4" fmla="*/ 0 h 6248399"/>
              <a:gd name="connsiteX5" fmla="*/ 2899927 w 2899927"/>
              <a:gd name="connsiteY5" fmla="*/ 228600 h 6248399"/>
              <a:gd name="connsiteX6" fmla="*/ 2595127 w 2899927"/>
              <a:gd name="connsiteY6" fmla="*/ 2743200 h 6248399"/>
              <a:gd name="connsiteX7" fmla="*/ 2366527 w 2899927"/>
              <a:gd name="connsiteY7" fmla="*/ 2133600 h 6248399"/>
              <a:gd name="connsiteX8" fmla="*/ 918727 w 2899927"/>
              <a:gd name="connsiteY8" fmla="*/ 2895600 h 6248399"/>
              <a:gd name="connsiteX9" fmla="*/ 685913 w 2899927"/>
              <a:gd name="connsiteY9" fmla="*/ 3329576 h 6248399"/>
              <a:gd name="connsiteX10" fmla="*/ 685913 w 2899927"/>
              <a:gd name="connsiteY10" fmla="*/ 6248399 h 6248399"/>
              <a:gd name="connsiteX11" fmla="*/ 80526 w 2899927"/>
              <a:gd name="connsiteY11" fmla="*/ 6248399 h 6248399"/>
              <a:gd name="connsiteX0" fmla="*/ 29726 w 2849127"/>
              <a:gd name="connsiteY0" fmla="*/ 6248399 h 6248399"/>
              <a:gd name="connsiteX1" fmla="*/ 29726 w 2849127"/>
              <a:gd name="connsiteY1" fmla="*/ 3329575 h 6248399"/>
              <a:gd name="connsiteX2" fmla="*/ 292100 w 2849127"/>
              <a:gd name="connsiteY2" fmla="*/ 2696150 h 6248399"/>
              <a:gd name="connsiteX3" fmla="*/ 1782327 w 2849127"/>
              <a:gd name="connsiteY3" fmla="*/ 914400 h 6248399"/>
              <a:gd name="connsiteX4" fmla="*/ 1401327 w 2849127"/>
              <a:gd name="connsiteY4" fmla="*/ 0 h 6248399"/>
              <a:gd name="connsiteX5" fmla="*/ 2849127 w 2849127"/>
              <a:gd name="connsiteY5" fmla="*/ 228600 h 6248399"/>
              <a:gd name="connsiteX6" fmla="*/ 2544327 w 2849127"/>
              <a:gd name="connsiteY6" fmla="*/ 2743200 h 6248399"/>
              <a:gd name="connsiteX7" fmla="*/ 2315727 w 2849127"/>
              <a:gd name="connsiteY7" fmla="*/ 2133600 h 6248399"/>
              <a:gd name="connsiteX8" fmla="*/ 867927 w 2849127"/>
              <a:gd name="connsiteY8" fmla="*/ 2895600 h 6248399"/>
              <a:gd name="connsiteX9" fmla="*/ 635113 w 2849127"/>
              <a:gd name="connsiteY9" fmla="*/ 3329576 h 6248399"/>
              <a:gd name="connsiteX10" fmla="*/ 635113 w 2849127"/>
              <a:gd name="connsiteY10" fmla="*/ 6248399 h 6248399"/>
              <a:gd name="connsiteX11" fmla="*/ 29726 w 2849127"/>
              <a:gd name="connsiteY11" fmla="*/ 6248399 h 6248399"/>
              <a:gd name="connsiteX0" fmla="*/ 29726 w 2849127"/>
              <a:gd name="connsiteY0" fmla="*/ 6248399 h 6248399"/>
              <a:gd name="connsiteX1" fmla="*/ 29726 w 2849127"/>
              <a:gd name="connsiteY1" fmla="*/ 3329575 h 6248399"/>
              <a:gd name="connsiteX2" fmla="*/ 292100 w 2849127"/>
              <a:gd name="connsiteY2" fmla="*/ 2696150 h 6248399"/>
              <a:gd name="connsiteX3" fmla="*/ 1782327 w 2849127"/>
              <a:gd name="connsiteY3" fmla="*/ 914400 h 6248399"/>
              <a:gd name="connsiteX4" fmla="*/ 1401327 w 2849127"/>
              <a:gd name="connsiteY4" fmla="*/ 0 h 6248399"/>
              <a:gd name="connsiteX5" fmla="*/ 2849127 w 2849127"/>
              <a:gd name="connsiteY5" fmla="*/ 228600 h 6248399"/>
              <a:gd name="connsiteX6" fmla="*/ 2544327 w 2849127"/>
              <a:gd name="connsiteY6" fmla="*/ 2743200 h 6248399"/>
              <a:gd name="connsiteX7" fmla="*/ 2087127 w 2849127"/>
              <a:gd name="connsiteY7" fmla="*/ 1371600 h 6248399"/>
              <a:gd name="connsiteX8" fmla="*/ 867927 w 2849127"/>
              <a:gd name="connsiteY8" fmla="*/ 2895600 h 6248399"/>
              <a:gd name="connsiteX9" fmla="*/ 635113 w 2849127"/>
              <a:gd name="connsiteY9" fmla="*/ 3329576 h 6248399"/>
              <a:gd name="connsiteX10" fmla="*/ 635113 w 2849127"/>
              <a:gd name="connsiteY10" fmla="*/ 6248399 h 6248399"/>
              <a:gd name="connsiteX11" fmla="*/ 29726 w 2849127"/>
              <a:gd name="connsiteY11" fmla="*/ 6248399 h 6248399"/>
              <a:gd name="connsiteX0" fmla="*/ 29726 w 2849127"/>
              <a:gd name="connsiteY0" fmla="*/ 6248399 h 6248399"/>
              <a:gd name="connsiteX1" fmla="*/ 29726 w 2849127"/>
              <a:gd name="connsiteY1" fmla="*/ 3329575 h 6248399"/>
              <a:gd name="connsiteX2" fmla="*/ 292100 w 2849127"/>
              <a:gd name="connsiteY2" fmla="*/ 2696150 h 6248399"/>
              <a:gd name="connsiteX3" fmla="*/ 1782327 w 2849127"/>
              <a:gd name="connsiteY3" fmla="*/ 914400 h 6248399"/>
              <a:gd name="connsiteX4" fmla="*/ 1401327 w 2849127"/>
              <a:gd name="connsiteY4" fmla="*/ 0 h 6248399"/>
              <a:gd name="connsiteX5" fmla="*/ 2849127 w 2849127"/>
              <a:gd name="connsiteY5" fmla="*/ 228600 h 6248399"/>
              <a:gd name="connsiteX6" fmla="*/ 2544327 w 2849127"/>
              <a:gd name="connsiteY6" fmla="*/ 2743200 h 6248399"/>
              <a:gd name="connsiteX7" fmla="*/ 2087127 w 2849127"/>
              <a:gd name="connsiteY7" fmla="*/ 1371600 h 6248399"/>
              <a:gd name="connsiteX8" fmla="*/ 867927 w 2849127"/>
              <a:gd name="connsiteY8" fmla="*/ 2895600 h 6248399"/>
              <a:gd name="connsiteX9" fmla="*/ 635113 w 2849127"/>
              <a:gd name="connsiteY9" fmla="*/ 3329576 h 6248399"/>
              <a:gd name="connsiteX10" fmla="*/ 635113 w 2849127"/>
              <a:gd name="connsiteY10" fmla="*/ 6248399 h 6248399"/>
              <a:gd name="connsiteX11" fmla="*/ 29726 w 2849127"/>
              <a:gd name="connsiteY11" fmla="*/ 6248399 h 6248399"/>
              <a:gd name="connsiteX0" fmla="*/ 29726 w 2849127"/>
              <a:gd name="connsiteY0" fmla="*/ 6248399 h 6248399"/>
              <a:gd name="connsiteX1" fmla="*/ 29726 w 2849127"/>
              <a:gd name="connsiteY1" fmla="*/ 3329575 h 6248399"/>
              <a:gd name="connsiteX2" fmla="*/ 292100 w 2849127"/>
              <a:gd name="connsiteY2" fmla="*/ 2696150 h 6248399"/>
              <a:gd name="connsiteX3" fmla="*/ 1782327 w 2849127"/>
              <a:gd name="connsiteY3" fmla="*/ 914400 h 6248399"/>
              <a:gd name="connsiteX4" fmla="*/ 1401327 w 2849127"/>
              <a:gd name="connsiteY4" fmla="*/ 0 h 6248399"/>
              <a:gd name="connsiteX5" fmla="*/ 2849127 w 2849127"/>
              <a:gd name="connsiteY5" fmla="*/ 228600 h 6248399"/>
              <a:gd name="connsiteX6" fmla="*/ 2544327 w 2849127"/>
              <a:gd name="connsiteY6" fmla="*/ 2743200 h 6248399"/>
              <a:gd name="connsiteX7" fmla="*/ 2087127 w 2849127"/>
              <a:gd name="connsiteY7" fmla="*/ 1371600 h 6248399"/>
              <a:gd name="connsiteX8" fmla="*/ 867927 w 2849127"/>
              <a:gd name="connsiteY8" fmla="*/ 2895600 h 6248399"/>
              <a:gd name="connsiteX9" fmla="*/ 635113 w 2849127"/>
              <a:gd name="connsiteY9" fmla="*/ 3329576 h 6248399"/>
              <a:gd name="connsiteX10" fmla="*/ 635113 w 2849127"/>
              <a:gd name="connsiteY10" fmla="*/ 6248399 h 6248399"/>
              <a:gd name="connsiteX11" fmla="*/ 29726 w 2849127"/>
              <a:gd name="connsiteY11" fmla="*/ 6248399 h 6248399"/>
              <a:gd name="connsiteX0" fmla="*/ 29726 w 2849127"/>
              <a:gd name="connsiteY0" fmla="*/ 6248399 h 6248399"/>
              <a:gd name="connsiteX1" fmla="*/ 29726 w 2849127"/>
              <a:gd name="connsiteY1" fmla="*/ 3329575 h 6248399"/>
              <a:gd name="connsiteX2" fmla="*/ 292100 w 2849127"/>
              <a:gd name="connsiteY2" fmla="*/ 2696150 h 6248399"/>
              <a:gd name="connsiteX3" fmla="*/ 1782327 w 2849127"/>
              <a:gd name="connsiteY3" fmla="*/ 914400 h 6248399"/>
              <a:gd name="connsiteX4" fmla="*/ 1401327 w 2849127"/>
              <a:gd name="connsiteY4" fmla="*/ 0 h 6248399"/>
              <a:gd name="connsiteX5" fmla="*/ 2849127 w 2849127"/>
              <a:gd name="connsiteY5" fmla="*/ 228600 h 6248399"/>
              <a:gd name="connsiteX6" fmla="*/ 2544327 w 2849127"/>
              <a:gd name="connsiteY6" fmla="*/ 2743200 h 6248399"/>
              <a:gd name="connsiteX7" fmla="*/ 2087127 w 2849127"/>
              <a:gd name="connsiteY7" fmla="*/ 1371600 h 6248399"/>
              <a:gd name="connsiteX8" fmla="*/ 867927 w 2849127"/>
              <a:gd name="connsiteY8" fmla="*/ 2895600 h 6248399"/>
              <a:gd name="connsiteX9" fmla="*/ 635113 w 2849127"/>
              <a:gd name="connsiteY9" fmla="*/ 3329576 h 6248399"/>
              <a:gd name="connsiteX10" fmla="*/ 635113 w 2849127"/>
              <a:gd name="connsiteY10" fmla="*/ 6248399 h 6248399"/>
              <a:gd name="connsiteX11" fmla="*/ 29726 w 2849127"/>
              <a:gd name="connsiteY11" fmla="*/ 6248399 h 6248399"/>
              <a:gd name="connsiteX0" fmla="*/ 29726 w 2849127"/>
              <a:gd name="connsiteY0" fmla="*/ 6248399 h 6248399"/>
              <a:gd name="connsiteX1" fmla="*/ 29726 w 2849127"/>
              <a:gd name="connsiteY1" fmla="*/ 3329575 h 6248399"/>
              <a:gd name="connsiteX2" fmla="*/ 292100 w 2849127"/>
              <a:gd name="connsiteY2" fmla="*/ 2696150 h 6248399"/>
              <a:gd name="connsiteX3" fmla="*/ 1782327 w 2849127"/>
              <a:gd name="connsiteY3" fmla="*/ 914400 h 6248399"/>
              <a:gd name="connsiteX4" fmla="*/ 1401327 w 2849127"/>
              <a:gd name="connsiteY4" fmla="*/ 0 h 6248399"/>
              <a:gd name="connsiteX5" fmla="*/ 2849127 w 2849127"/>
              <a:gd name="connsiteY5" fmla="*/ 228600 h 6248399"/>
              <a:gd name="connsiteX6" fmla="*/ 2544327 w 2849127"/>
              <a:gd name="connsiteY6" fmla="*/ 2743200 h 6248399"/>
              <a:gd name="connsiteX7" fmla="*/ 2087127 w 2849127"/>
              <a:gd name="connsiteY7" fmla="*/ 1371600 h 6248399"/>
              <a:gd name="connsiteX8" fmla="*/ 867927 w 2849127"/>
              <a:gd name="connsiteY8" fmla="*/ 2895600 h 6248399"/>
              <a:gd name="connsiteX9" fmla="*/ 635113 w 2849127"/>
              <a:gd name="connsiteY9" fmla="*/ 3329576 h 6248399"/>
              <a:gd name="connsiteX10" fmla="*/ 635113 w 2849127"/>
              <a:gd name="connsiteY10" fmla="*/ 6248399 h 6248399"/>
              <a:gd name="connsiteX11" fmla="*/ 29726 w 2849127"/>
              <a:gd name="connsiteY11" fmla="*/ 6248399 h 6248399"/>
              <a:gd name="connsiteX0" fmla="*/ 29726 w 2849127"/>
              <a:gd name="connsiteY0" fmla="*/ 6248399 h 6248399"/>
              <a:gd name="connsiteX1" fmla="*/ 29726 w 2849127"/>
              <a:gd name="connsiteY1" fmla="*/ 3329575 h 6248399"/>
              <a:gd name="connsiteX2" fmla="*/ 292100 w 2849127"/>
              <a:gd name="connsiteY2" fmla="*/ 2696150 h 6248399"/>
              <a:gd name="connsiteX3" fmla="*/ 1782327 w 2849127"/>
              <a:gd name="connsiteY3" fmla="*/ 914400 h 6248399"/>
              <a:gd name="connsiteX4" fmla="*/ 1401327 w 2849127"/>
              <a:gd name="connsiteY4" fmla="*/ 0 h 6248399"/>
              <a:gd name="connsiteX5" fmla="*/ 2849127 w 2849127"/>
              <a:gd name="connsiteY5" fmla="*/ 228600 h 6248399"/>
              <a:gd name="connsiteX6" fmla="*/ 2544327 w 2849127"/>
              <a:gd name="connsiteY6" fmla="*/ 2743200 h 6248399"/>
              <a:gd name="connsiteX7" fmla="*/ 2087127 w 2849127"/>
              <a:gd name="connsiteY7" fmla="*/ 1371600 h 6248399"/>
              <a:gd name="connsiteX8" fmla="*/ 867927 w 2849127"/>
              <a:gd name="connsiteY8" fmla="*/ 2895600 h 6248399"/>
              <a:gd name="connsiteX9" fmla="*/ 635113 w 2849127"/>
              <a:gd name="connsiteY9" fmla="*/ 3329576 h 6248399"/>
              <a:gd name="connsiteX10" fmla="*/ 635113 w 2849127"/>
              <a:gd name="connsiteY10" fmla="*/ 6248399 h 6248399"/>
              <a:gd name="connsiteX11" fmla="*/ 29726 w 2849127"/>
              <a:gd name="connsiteY11" fmla="*/ 6248399 h 6248399"/>
              <a:gd name="connsiteX0" fmla="*/ 29726 w 2849127"/>
              <a:gd name="connsiteY0" fmla="*/ 6248399 h 6248399"/>
              <a:gd name="connsiteX1" fmla="*/ 29726 w 2849127"/>
              <a:gd name="connsiteY1" fmla="*/ 3329575 h 6248399"/>
              <a:gd name="connsiteX2" fmla="*/ 292100 w 2849127"/>
              <a:gd name="connsiteY2" fmla="*/ 2696150 h 6248399"/>
              <a:gd name="connsiteX3" fmla="*/ 1782327 w 2849127"/>
              <a:gd name="connsiteY3" fmla="*/ 914400 h 6248399"/>
              <a:gd name="connsiteX4" fmla="*/ 1401327 w 2849127"/>
              <a:gd name="connsiteY4" fmla="*/ 0 h 6248399"/>
              <a:gd name="connsiteX5" fmla="*/ 2849127 w 2849127"/>
              <a:gd name="connsiteY5" fmla="*/ 228600 h 6248399"/>
              <a:gd name="connsiteX6" fmla="*/ 2544327 w 2849127"/>
              <a:gd name="connsiteY6" fmla="*/ 2743200 h 6248399"/>
              <a:gd name="connsiteX7" fmla="*/ 2087127 w 2849127"/>
              <a:gd name="connsiteY7" fmla="*/ 1371600 h 6248399"/>
              <a:gd name="connsiteX8" fmla="*/ 867927 w 2849127"/>
              <a:gd name="connsiteY8" fmla="*/ 2895600 h 6248399"/>
              <a:gd name="connsiteX9" fmla="*/ 635113 w 2849127"/>
              <a:gd name="connsiteY9" fmla="*/ 3329576 h 6248399"/>
              <a:gd name="connsiteX10" fmla="*/ 635113 w 2849127"/>
              <a:gd name="connsiteY10" fmla="*/ 6248399 h 6248399"/>
              <a:gd name="connsiteX11" fmla="*/ 29726 w 2849127"/>
              <a:gd name="connsiteY11" fmla="*/ 6248399 h 6248399"/>
              <a:gd name="connsiteX0" fmla="*/ 29726 w 2849127"/>
              <a:gd name="connsiteY0" fmla="*/ 6248399 h 6248399"/>
              <a:gd name="connsiteX1" fmla="*/ 29726 w 2849127"/>
              <a:gd name="connsiteY1" fmla="*/ 3329575 h 6248399"/>
              <a:gd name="connsiteX2" fmla="*/ 292100 w 2849127"/>
              <a:gd name="connsiteY2" fmla="*/ 2696150 h 6248399"/>
              <a:gd name="connsiteX3" fmla="*/ 1782327 w 2849127"/>
              <a:gd name="connsiteY3" fmla="*/ 914400 h 6248399"/>
              <a:gd name="connsiteX4" fmla="*/ 1401327 w 2849127"/>
              <a:gd name="connsiteY4" fmla="*/ 0 h 6248399"/>
              <a:gd name="connsiteX5" fmla="*/ 2849127 w 2849127"/>
              <a:gd name="connsiteY5" fmla="*/ 228600 h 6248399"/>
              <a:gd name="connsiteX6" fmla="*/ 2087127 w 2849127"/>
              <a:gd name="connsiteY6" fmla="*/ 1371600 h 6248399"/>
              <a:gd name="connsiteX7" fmla="*/ 867927 w 2849127"/>
              <a:gd name="connsiteY7" fmla="*/ 2895600 h 6248399"/>
              <a:gd name="connsiteX8" fmla="*/ 635113 w 2849127"/>
              <a:gd name="connsiteY8" fmla="*/ 3329576 h 6248399"/>
              <a:gd name="connsiteX9" fmla="*/ 635113 w 2849127"/>
              <a:gd name="connsiteY9" fmla="*/ 6248399 h 6248399"/>
              <a:gd name="connsiteX10" fmla="*/ 29726 w 2849127"/>
              <a:gd name="connsiteY10" fmla="*/ 6248399 h 6248399"/>
              <a:gd name="connsiteX0" fmla="*/ 29726 w 2849127"/>
              <a:gd name="connsiteY0" fmla="*/ 6248399 h 6248399"/>
              <a:gd name="connsiteX1" fmla="*/ 29726 w 2849127"/>
              <a:gd name="connsiteY1" fmla="*/ 3329575 h 6248399"/>
              <a:gd name="connsiteX2" fmla="*/ 292100 w 2849127"/>
              <a:gd name="connsiteY2" fmla="*/ 2696150 h 6248399"/>
              <a:gd name="connsiteX3" fmla="*/ 1782327 w 2849127"/>
              <a:gd name="connsiteY3" fmla="*/ 914400 h 6248399"/>
              <a:gd name="connsiteX4" fmla="*/ 1401327 w 2849127"/>
              <a:gd name="connsiteY4" fmla="*/ 0 h 6248399"/>
              <a:gd name="connsiteX5" fmla="*/ 2849127 w 2849127"/>
              <a:gd name="connsiteY5" fmla="*/ 228600 h 6248399"/>
              <a:gd name="connsiteX6" fmla="*/ 2087127 w 2849127"/>
              <a:gd name="connsiteY6" fmla="*/ 1371600 h 6248399"/>
              <a:gd name="connsiteX7" fmla="*/ 867927 w 2849127"/>
              <a:gd name="connsiteY7" fmla="*/ 2895600 h 6248399"/>
              <a:gd name="connsiteX8" fmla="*/ 635113 w 2849127"/>
              <a:gd name="connsiteY8" fmla="*/ 3329576 h 6248399"/>
              <a:gd name="connsiteX9" fmla="*/ 635113 w 2849127"/>
              <a:gd name="connsiteY9" fmla="*/ 6248399 h 6248399"/>
              <a:gd name="connsiteX10" fmla="*/ 29726 w 2849127"/>
              <a:gd name="connsiteY10" fmla="*/ 6248399 h 6248399"/>
              <a:gd name="connsiteX0" fmla="*/ 29726 w 2849127"/>
              <a:gd name="connsiteY0" fmla="*/ 6248399 h 6248399"/>
              <a:gd name="connsiteX1" fmla="*/ 29726 w 2849127"/>
              <a:gd name="connsiteY1" fmla="*/ 3329575 h 6248399"/>
              <a:gd name="connsiteX2" fmla="*/ 292100 w 2849127"/>
              <a:gd name="connsiteY2" fmla="*/ 2696150 h 6248399"/>
              <a:gd name="connsiteX3" fmla="*/ 1782327 w 2849127"/>
              <a:gd name="connsiteY3" fmla="*/ 914400 h 6248399"/>
              <a:gd name="connsiteX4" fmla="*/ 1401327 w 2849127"/>
              <a:gd name="connsiteY4" fmla="*/ 0 h 6248399"/>
              <a:gd name="connsiteX5" fmla="*/ 2849127 w 2849127"/>
              <a:gd name="connsiteY5" fmla="*/ 228600 h 6248399"/>
              <a:gd name="connsiteX6" fmla="*/ 2087127 w 2849127"/>
              <a:gd name="connsiteY6" fmla="*/ 1371600 h 6248399"/>
              <a:gd name="connsiteX7" fmla="*/ 867927 w 2849127"/>
              <a:gd name="connsiteY7" fmla="*/ 2895600 h 6248399"/>
              <a:gd name="connsiteX8" fmla="*/ 635113 w 2849127"/>
              <a:gd name="connsiteY8" fmla="*/ 3329576 h 6248399"/>
              <a:gd name="connsiteX9" fmla="*/ 635113 w 2849127"/>
              <a:gd name="connsiteY9" fmla="*/ 6248399 h 6248399"/>
              <a:gd name="connsiteX10" fmla="*/ 29726 w 2849127"/>
              <a:gd name="connsiteY10" fmla="*/ 6248399 h 6248399"/>
              <a:gd name="connsiteX0" fmla="*/ 29726 w 2849127"/>
              <a:gd name="connsiteY0" fmla="*/ 6019799 h 6019799"/>
              <a:gd name="connsiteX1" fmla="*/ 29726 w 2849127"/>
              <a:gd name="connsiteY1" fmla="*/ 3100975 h 6019799"/>
              <a:gd name="connsiteX2" fmla="*/ 292100 w 2849127"/>
              <a:gd name="connsiteY2" fmla="*/ 2467550 h 6019799"/>
              <a:gd name="connsiteX3" fmla="*/ 1782327 w 2849127"/>
              <a:gd name="connsiteY3" fmla="*/ 685800 h 6019799"/>
              <a:gd name="connsiteX4" fmla="*/ 2849127 w 2849127"/>
              <a:gd name="connsiteY4" fmla="*/ 0 h 6019799"/>
              <a:gd name="connsiteX5" fmla="*/ 2087127 w 2849127"/>
              <a:gd name="connsiteY5" fmla="*/ 1143000 h 6019799"/>
              <a:gd name="connsiteX6" fmla="*/ 867927 w 2849127"/>
              <a:gd name="connsiteY6" fmla="*/ 2667000 h 6019799"/>
              <a:gd name="connsiteX7" fmla="*/ 635113 w 2849127"/>
              <a:gd name="connsiteY7" fmla="*/ 3100976 h 6019799"/>
              <a:gd name="connsiteX8" fmla="*/ 635113 w 2849127"/>
              <a:gd name="connsiteY8" fmla="*/ 6019799 h 6019799"/>
              <a:gd name="connsiteX9" fmla="*/ 29726 w 2849127"/>
              <a:gd name="connsiteY9" fmla="*/ 6019799 h 6019799"/>
              <a:gd name="connsiteX0" fmla="*/ 29726 w 2849127"/>
              <a:gd name="connsiteY0" fmla="*/ 6019799 h 6019799"/>
              <a:gd name="connsiteX1" fmla="*/ 29726 w 2849127"/>
              <a:gd name="connsiteY1" fmla="*/ 3100975 h 6019799"/>
              <a:gd name="connsiteX2" fmla="*/ 292100 w 2849127"/>
              <a:gd name="connsiteY2" fmla="*/ 2467550 h 6019799"/>
              <a:gd name="connsiteX3" fmla="*/ 1782327 w 2849127"/>
              <a:gd name="connsiteY3" fmla="*/ 685800 h 6019799"/>
              <a:gd name="connsiteX4" fmla="*/ 2849127 w 2849127"/>
              <a:gd name="connsiteY4" fmla="*/ 0 h 6019799"/>
              <a:gd name="connsiteX5" fmla="*/ 2087127 w 2849127"/>
              <a:gd name="connsiteY5" fmla="*/ 1143000 h 6019799"/>
              <a:gd name="connsiteX6" fmla="*/ 867927 w 2849127"/>
              <a:gd name="connsiteY6" fmla="*/ 2667000 h 6019799"/>
              <a:gd name="connsiteX7" fmla="*/ 635113 w 2849127"/>
              <a:gd name="connsiteY7" fmla="*/ 3100976 h 6019799"/>
              <a:gd name="connsiteX8" fmla="*/ 635113 w 2849127"/>
              <a:gd name="connsiteY8" fmla="*/ 6019799 h 6019799"/>
              <a:gd name="connsiteX9" fmla="*/ 29726 w 2849127"/>
              <a:gd name="connsiteY9" fmla="*/ 6019799 h 6019799"/>
              <a:gd name="connsiteX0" fmla="*/ 29726 w 2849127"/>
              <a:gd name="connsiteY0" fmla="*/ 6019799 h 6019799"/>
              <a:gd name="connsiteX1" fmla="*/ 29726 w 2849127"/>
              <a:gd name="connsiteY1" fmla="*/ 3100975 h 6019799"/>
              <a:gd name="connsiteX2" fmla="*/ 292100 w 2849127"/>
              <a:gd name="connsiteY2" fmla="*/ 2467550 h 6019799"/>
              <a:gd name="connsiteX3" fmla="*/ 1782327 w 2849127"/>
              <a:gd name="connsiteY3" fmla="*/ 685800 h 6019799"/>
              <a:gd name="connsiteX4" fmla="*/ 2849127 w 2849127"/>
              <a:gd name="connsiteY4" fmla="*/ 0 h 6019799"/>
              <a:gd name="connsiteX5" fmla="*/ 2087127 w 2849127"/>
              <a:gd name="connsiteY5" fmla="*/ 1143000 h 6019799"/>
              <a:gd name="connsiteX6" fmla="*/ 867927 w 2849127"/>
              <a:gd name="connsiteY6" fmla="*/ 2667000 h 6019799"/>
              <a:gd name="connsiteX7" fmla="*/ 635113 w 2849127"/>
              <a:gd name="connsiteY7" fmla="*/ 3100976 h 6019799"/>
              <a:gd name="connsiteX8" fmla="*/ 635113 w 2849127"/>
              <a:gd name="connsiteY8" fmla="*/ 6019799 h 6019799"/>
              <a:gd name="connsiteX9" fmla="*/ 29726 w 2849127"/>
              <a:gd name="connsiteY9" fmla="*/ 6019799 h 6019799"/>
              <a:gd name="connsiteX0" fmla="*/ 29726 w 2087127"/>
              <a:gd name="connsiteY0" fmla="*/ 5333999 h 5333999"/>
              <a:gd name="connsiteX1" fmla="*/ 29726 w 2087127"/>
              <a:gd name="connsiteY1" fmla="*/ 2415175 h 5333999"/>
              <a:gd name="connsiteX2" fmla="*/ 292100 w 2087127"/>
              <a:gd name="connsiteY2" fmla="*/ 1781750 h 5333999"/>
              <a:gd name="connsiteX3" fmla="*/ 1782327 w 2087127"/>
              <a:gd name="connsiteY3" fmla="*/ 0 h 5333999"/>
              <a:gd name="connsiteX4" fmla="*/ 2087127 w 2087127"/>
              <a:gd name="connsiteY4" fmla="*/ 457200 h 5333999"/>
              <a:gd name="connsiteX5" fmla="*/ 867927 w 2087127"/>
              <a:gd name="connsiteY5" fmla="*/ 1981200 h 5333999"/>
              <a:gd name="connsiteX6" fmla="*/ 635113 w 2087127"/>
              <a:gd name="connsiteY6" fmla="*/ 2415176 h 5333999"/>
              <a:gd name="connsiteX7" fmla="*/ 635113 w 2087127"/>
              <a:gd name="connsiteY7" fmla="*/ 5333999 h 5333999"/>
              <a:gd name="connsiteX8" fmla="*/ 29726 w 2087127"/>
              <a:gd name="connsiteY8" fmla="*/ 5333999 h 5333999"/>
              <a:gd name="connsiteX0" fmla="*/ 0 w 2057401"/>
              <a:gd name="connsiteY0" fmla="*/ 5333999 h 5333999"/>
              <a:gd name="connsiteX1" fmla="*/ 0 w 2057401"/>
              <a:gd name="connsiteY1" fmla="*/ 2415175 h 5333999"/>
              <a:gd name="connsiteX2" fmla="*/ 1752601 w 2057401"/>
              <a:gd name="connsiteY2" fmla="*/ 0 h 5333999"/>
              <a:gd name="connsiteX3" fmla="*/ 2057401 w 2057401"/>
              <a:gd name="connsiteY3" fmla="*/ 457200 h 5333999"/>
              <a:gd name="connsiteX4" fmla="*/ 838201 w 2057401"/>
              <a:gd name="connsiteY4" fmla="*/ 1981200 h 5333999"/>
              <a:gd name="connsiteX5" fmla="*/ 605387 w 2057401"/>
              <a:gd name="connsiteY5" fmla="*/ 2415176 h 5333999"/>
              <a:gd name="connsiteX6" fmla="*/ 605387 w 2057401"/>
              <a:gd name="connsiteY6" fmla="*/ 5333999 h 5333999"/>
              <a:gd name="connsiteX7" fmla="*/ 0 w 2057401"/>
              <a:gd name="connsiteY7" fmla="*/ 5333999 h 5333999"/>
              <a:gd name="connsiteX0" fmla="*/ 0 w 2057401"/>
              <a:gd name="connsiteY0" fmla="*/ 5333999 h 5333999"/>
              <a:gd name="connsiteX1" fmla="*/ 0 w 2057401"/>
              <a:gd name="connsiteY1" fmla="*/ 2415175 h 5333999"/>
              <a:gd name="connsiteX2" fmla="*/ 1752601 w 2057401"/>
              <a:gd name="connsiteY2" fmla="*/ 0 h 5333999"/>
              <a:gd name="connsiteX3" fmla="*/ 2057401 w 2057401"/>
              <a:gd name="connsiteY3" fmla="*/ 457200 h 5333999"/>
              <a:gd name="connsiteX4" fmla="*/ 838201 w 2057401"/>
              <a:gd name="connsiteY4" fmla="*/ 1981200 h 5333999"/>
              <a:gd name="connsiteX5" fmla="*/ 605387 w 2057401"/>
              <a:gd name="connsiteY5" fmla="*/ 2415176 h 5333999"/>
              <a:gd name="connsiteX6" fmla="*/ 605387 w 2057401"/>
              <a:gd name="connsiteY6" fmla="*/ 5333999 h 5333999"/>
              <a:gd name="connsiteX7" fmla="*/ 0 w 2057401"/>
              <a:gd name="connsiteY7" fmla="*/ 5333999 h 5333999"/>
              <a:gd name="connsiteX0" fmla="*/ 0 w 2057401"/>
              <a:gd name="connsiteY0" fmla="*/ 5333999 h 5333999"/>
              <a:gd name="connsiteX1" fmla="*/ 0 w 2057401"/>
              <a:gd name="connsiteY1" fmla="*/ 2415175 h 5333999"/>
              <a:gd name="connsiteX2" fmla="*/ 1752601 w 2057401"/>
              <a:gd name="connsiteY2" fmla="*/ 0 h 5333999"/>
              <a:gd name="connsiteX3" fmla="*/ 2057401 w 2057401"/>
              <a:gd name="connsiteY3" fmla="*/ 457200 h 5333999"/>
              <a:gd name="connsiteX4" fmla="*/ 605387 w 2057401"/>
              <a:gd name="connsiteY4" fmla="*/ 2415176 h 5333999"/>
              <a:gd name="connsiteX5" fmla="*/ 605387 w 2057401"/>
              <a:gd name="connsiteY5" fmla="*/ 5333999 h 5333999"/>
              <a:gd name="connsiteX6" fmla="*/ 0 w 2057401"/>
              <a:gd name="connsiteY6" fmla="*/ 5333999 h 5333999"/>
              <a:gd name="connsiteX0" fmla="*/ 0 w 2057401"/>
              <a:gd name="connsiteY0" fmla="*/ 6248399 h 6248399"/>
              <a:gd name="connsiteX1" fmla="*/ 0 w 2057401"/>
              <a:gd name="connsiteY1" fmla="*/ 3329575 h 6248399"/>
              <a:gd name="connsiteX2" fmla="*/ 990601 w 2057401"/>
              <a:gd name="connsiteY2" fmla="*/ 0 h 6248399"/>
              <a:gd name="connsiteX3" fmla="*/ 2057401 w 2057401"/>
              <a:gd name="connsiteY3" fmla="*/ 1371600 h 6248399"/>
              <a:gd name="connsiteX4" fmla="*/ 605387 w 2057401"/>
              <a:gd name="connsiteY4" fmla="*/ 3329576 h 6248399"/>
              <a:gd name="connsiteX5" fmla="*/ 605387 w 2057401"/>
              <a:gd name="connsiteY5" fmla="*/ 6248399 h 6248399"/>
              <a:gd name="connsiteX6" fmla="*/ 0 w 2057401"/>
              <a:gd name="connsiteY6" fmla="*/ 6248399 h 6248399"/>
              <a:gd name="connsiteX0" fmla="*/ 0 w 2057401"/>
              <a:gd name="connsiteY0" fmla="*/ 6248399 h 6248399"/>
              <a:gd name="connsiteX1" fmla="*/ 0 w 2057401"/>
              <a:gd name="connsiteY1" fmla="*/ 3329575 h 6248399"/>
              <a:gd name="connsiteX2" fmla="*/ 990601 w 2057401"/>
              <a:gd name="connsiteY2" fmla="*/ 0 h 6248399"/>
              <a:gd name="connsiteX3" fmla="*/ 2057401 w 2057401"/>
              <a:gd name="connsiteY3" fmla="*/ 1371600 h 6248399"/>
              <a:gd name="connsiteX4" fmla="*/ 605387 w 2057401"/>
              <a:gd name="connsiteY4" fmla="*/ 3329576 h 6248399"/>
              <a:gd name="connsiteX5" fmla="*/ 605387 w 2057401"/>
              <a:gd name="connsiteY5" fmla="*/ 6248399 h 6248399"/>
              <a:gd name="connsiteX6" fmla="*/ 0 w 2057401"/>
              <a:gd name="connsiteY6" fmla="*/ 6248399 h 6248399"/>
              <a:gd name="connsiteX0" fmla="*/ 0 w 1600201"/>
              <a:gd name="connsiteY0" fmla="*/ 6248399 h 6248399"/>
              <a:gd name="connsiteX1" fmla="*/ 0 w 1600201"/>
              <a:gd name="connsiteY1" fmla="*/ 3329575 h 6248399"/>
              <a:gd name="connsiteX2" fmla="*/ 990601 w 1600201"/>
              <a:gd name="connsiteY2" fmla="*/ 0 h 6248399"/>
              <a:gd name="connsiteX3" fmla="*/ 1600201 w 1600201"/>
              <a:gd name="connsiteY3" fmla="*/ 0 h 6248399"/>
              <a:gd name="connsiteX4" fmla="*/ 605387 w 1600201"/>
              <a:gd name="connsiteY4" fmla="*/ 3329576 h 6248399"/>
              <a:gd name="connsiteX5" fmla="*/ 605387 w 1600201"/>
              <a:gd name="connsiteY5" fmla="*/ 6248399 h 6248399"/>
              <a:gd name="connsiteX6" fmla="*/ 0 w 1600201"/>
              <a:gd name="connsiteY6" fmla="*/ 6248399 h 6248399"/>
              <a:gd name="connsiteX0" fmla="*/ 0 w 1600201"/>
              <a:gd name="connsiteY0" fmla="*/ 6248399 h 6248399"/>
              <a:gd name="connsiteX1" fmla="*/ 0 w 1600201"/>
              <a:gd name="connsiteY1" fmla="*/ 3329575 h 6248399"/>
              <a:gd name="connsiteX2" fmla="*/ 990601 w 1600201"/>
              <a:gd name="connsiteY2" fmla="*/ 0 h 6248399"/>
              <a:gd name="connsiteX3" fmla="*/ 1600201 w 1600201"/>
              <a:gd name="connsiteY3" fmla="*/ 0 h 6248399"/>
              <a:gd name="connsiteX4" fmla="*/ 560071 w 1600201"/>
              <a:gd name="connsiteY4" fmla="*/ 3384548 h 6248399"/>
              <a:gd name="connsiteX5" fmla="*/ 605387 w 1600201"/>
              <a:gd name="connsiteY5" fmla="*/ 6248399 h 6248399"/>
              <a:gd name="connsiteX6" fmla="*/ 0 w 1600201"/>
              <a:gd name="connsiteY6" fmla="*/ 6248399 h 6248399"/>
              <a:gd name="connsiteX0" fmla="*/ 0 w 1600201"/>
              <a:gd name="connsiteY0" fmla="*/ 6248399 h 6248399"/>
              <a:gd name="connsiteX1" fmla="*/ 0 w 1600201"/>
              <a:gd name="connsiteY1" fmla="*/ 3329575 h 6248399"/>
              <a:gd name="connsiteX2" fmla="*/ 990601 w 1600201"/>
              <a:gd name="connsiteY2" fmla="*/ 0 h 6248399"/>
              <a:gd name="connsiteX3" fmla="*/ 1600201 w 1600201"/>
              <a:gd name="connsiteY3" fmla="*/ 0 h 6248399"/>
              <a:gd name="connsiteX4" fmla="*/ 560071 w 1600201"/>
              <a:gd name="connsiteY4" fmla="*/ 3384548 h 6248399"/>
              <a:gd name="connsiteX5" fmla="*/ 600076 w 1600201"/>
              <a:gd name="connsiteY5" fmla="*/ 6248398 h 6248399"/>
              <a:gd name="connsiteX6" fmla="*/ 0 w 1600201"/>
              <a:gd name="connsiteY6" fmla="*/ 6248399 h 6248399"/>
              <a:gd name="connsiteX0" fmla="*/ 0 w 1600201"/>
              <a:gd name="connsiteY0" fmla="*/ 6248399 h 6248399"/>
              <a:gd name="connsiteX1" fmla="*/ 0 w 1600201"/>
              <a:gd name="connsiteY1" fmla="*/ 3329575 h 6248399"/>
              <a:gd name="connsiteX2" fmla="*/ 990601 w 1600201"/>
              <a:gd name="connsiteY2" fmla="*/ 0 h 6248399"/>
              <a:gd name="connsiteX3" fmla="*/ 1600201 w 1600201"/>
              <a:gd name="connsiteY3" fmla="*/ 0 h 6248399"/>
              <a:gd name="connsiteX4" fmla="*/ 560071 w 1600201"/>
              <a:gd name="connsiteY4" fmla="*/ 3384548 h 6248399"/>
              <a:gd name="connsiteX5" fmla="*/ 520066 w 1600201"/>
              <a:gd name="connsiteY5" fmla="*/ 6248398 h 6248399"/>
              <a:gd name="connsiteX6" fmla="*/ 0 w 1600201"/>
              <a:gd name="connsiteY6" fmla="*/ 6248399 h 6248399"/>
              <a:gd name="connsiteX0" fmla="*/ 0 w 1600201"/>
              <a:gd name="connsiteY0" fmla="*/ 6248399 h 6248399"/>
              <a:gd name="connsiteX1" fmla="*/ 0 w 1600201"/>
              <a:gd name="connsiteY1" fmla="*/ 3329575 h 6248399"/>
              <a:gd name="connsiteX2" fmla="*/ 990601 w 1600201"/>
              <a:gd name="connsiteY2" fmla="*/ 0 h 6248399"/>
              <a:gd name="connsiteX3" fmla="*/ 1600201 w 1600201"/>
              <a:gd name="connsiteY3" fmla="*/ 0 h 6248399"/>
              <a:gd name="connsiteX4" fmla="*/ 560071 w 1600201"/>
              <a:gd name="connsiteY4" fmla="*/ 3384548 h 6248399"/>
              <a:gd name="connsiteX5" fmla="*/ 560071 w 1600201"/>
              <a:gd name="connsiteY5" fmla="*/ 6248398 h 6248399"/>
              <a:gd name="connsiteX6" fmla="*/ 0 w 1600201"/>
              <a:gd name="connsiteY6" fmla="*/ 6248399 h 6248399"/>
              <a:gd name="connsiteX0" fmla="*/ 0 w 1600201"/>
              <a:gd name="connsiteY0" fmla="*/ 6248399 h 7279687"/>
              <a:gd name="connsiteX1" fmla="*/ 0 w 1600201"/>
              <a:gd name="connsiteY1" fmla="*/ 3329575 h 7279687"/>
              <a:gd name="connsiteX2" fmla="*/ 990601 w 1600201"/>
              <a:gd name="connsiteY2" fmla="*/ 0 h 7279687"/>
              <a:gd name="connsiteX3" fmla="*/ 1600201 w 1600201"/>
              <a:gd name="connsiteY3" fmla="*/ 0 h 7279687"/>
              <a:gd name="connsiteX4" fmla="*/ 560071 w 1600201"/>
              <a:gd name="connsiteY4" fmla="*/ 3384548 h 7279687"/>
              <a:gd name="connsiteX5" fmla="*/ 560070 w 1600201"/>
              <a:gd name="connsiteY5" fmla="*/ 7279687 h 7279687"/>
              <a:gd name="connsiteX6" fmla="*/ 0 w 1600201"/>
              <a:gd name="connsiteY6" fmla="*/ 6248399 h 7279687"/>
              <a:gd name="connsiteX0" fmla="*/ 0 w 1600201"/>
              <a:gd name="connsiteY0" fmla="*/ 7279688 h 7279688"/>
              <a:gd name="connsiteX1" fmla="*/ 0 w 1600201"/>
              <a:gd name="connsiteY1" fmla="*/ 3329575 h 7279688"/>
              <a:gd name="connsiteX2" fmla="*/ 990601 w 1600201"/>
              <a:gd name="connsiteY2" fmla="*/ 0 h 7279688"/>
              <a:gd name="connsiteX3" fmla="*/ 1600201 w 1600201"/>
              <a:gd name="connsiteY3" fmla="*/ 0 h 7279688"/>
              <a:gd name="connsiteX4" fmla="*/ 560071 w 1600201"/>
              <a:gd name="connsiteY4" fmla="*/ 3384548 h 7279688"/>
              <a:gd name="connsiteX5" fmla="*/ 560070 w 1600201"/>
              <a:gd name="connsiteY5" fmla="*/ 7279687 h 7279688"/>
              <a:gd name="connsiteX6" fmla="*/ 0 w 1600201"/>
              <a:gd name="connsiteY6" fmla="*/ 7279688 h 7279688"/>
              <a:gd name="connsiteX0" fmla="*/ 1 w 1600201"/>
              <a:gd name="connsiteY0" fmla="*/ 6430390 h 7279687"/>
              <a:gd name="connsiteX1" fmla="*/ 0 w 1600201"/>
              <a:gd name="connsiteY1" fmla="*/ 3329575 h 7279687"/>
              <a:gd name="connsiteX2" fmla="*/ 990601 w 1600201"/>
              <a:gd name="connsiteY2" fmla="*/ 0 h 7279687"/>
              <a:gd name="connsiteX3" fmla="*/ 1600201 w 1600201"/>
              <a:gd name="connsiteY3" fmla="*/ 0 h 7279687"/>
              <a:gd name="connsiteX4" fmla="*/ 560071 w 1600201"/>
              <a:gd name="connsiteY4" fmla="*/ 3384548 h 7279687"/>
              <a:gd name="connsiteX5" fmla="*/ 560070 w 1600201"/>
              <a:gd name="connsiteY5" fmla="*/ 7279687 h 7279687"/>
              <a:gd name="connsiteX6" fmla="*/ 1 w 1600201"/>
              <a:gd name="connsiteY6" fmla="*/ 6430390 h 7279687"/>
              <a:gd name="connsiteX0" fmla="*/ 0 w 1600201"/>
              <a:gd name="connsiteY0" fmla="*/ 6309063 h 7279687"/>
              <a:gd name="connsiteX1" fmla="*/ 0 w 1600201"/>
              <a:gd name="connsiteY1" fmla="*/ 3329575 h 7279687"/>
              <a:gd name="connsiteX2" fmla="*/ 990601 w 1600201"/>
              <a:gd name="connsiteY2" fmla="*/ 0 h 7279687"/>
              <a:gd name="connsiteX3" fmla="*/ 1600201 w 1600201"/>
              <a:gd name="connsiteY3" fmla="*/ 0 h 7279687"/>
              <a:gd name="connsiteX4" fmla="*/ 560071 w 1600201"/>
              <a:gd name="connsiteY4" fmla="*/ 3384548 h 7279687"/>
              <a:gd name="connsiteX5" fmla="*/ 560070 w 1600201"/>
              <a:gd name="connsiteY5" fmla="*/ 7279687 h 7279687"/>
              <a:gd name="connsiteX6" fmla="*/ 0 w 1600201"/>
              <a:gd name="connsiteY6" fmla="*/ 6309063 h 7279687"/>
              <a:gd name="connsiteX0" fmla="*/ 0 w 1600201"/>
              <a:gd name="connsiteY0" fmla="*/ 7279688 h 7279688"/>
              <a:gd name="connsiteX1" fmla="*/ 0 w 1600201"/>
              <a:gd name="connsiteY1" fmla="*/ 3329575 h 7279688"/>
              <a:gd name="connsiteX2" fmla="*/ 990601 w 1600201"/>
              <a:gd name="connsiteY2" fmla="*/ 0 h 7279688"/>
              <a:gd name="connsiteX3" fmla="*/ 1600201 w 1600201"/>
              <a:gd name="connsiteY3" fmla="*/ 0 h 7279688"/>
              <a:gd name="connsiteX4" fmla="*/ 560071 w 1600201"/>
              <a:gd name="connsiteY4" fmla="*/ 3384548 h 7279688"/>
              <a:gd name="connsiteX5" fmla="*/ 560070 w 1600201"/>
              <a:gd name="connsiteY5" fmla="*/ 7279687 h 7279688"/>
              <a:gd name="connsiteX6" fmla="*/ 0 w 1600201"/>
              <a:gd name="connsiteY6" fmla="*/ 7279688 h 7279688"/>
              <a:gd name="connsiteX0" fmla="*/ 0 w 1600201"/>
              <a:gd name="connsiteY0" fmla="*/ 7279688 h 8014335"/>
              <a:gd name="connsiteX1" fmla="*/ 0 w 1600201"/>
              <a:gd name="connsiteY1" fmla="*/ 3329575 h 8014335"/>
              <a:gd name="connsiteX2" fmla="*/ 990601 w 1600201"/>
              <a:gd name="connsiteY2" fmla="*/ 0 h 8014335"/>
              <a:gd name="connsiteX3" fmla="*/ 1600201 w 1600201"/>
              <a:gd name="connsiteY3" fmla="*/ 0 h 8014335"/>
              <a:gd name="connsiteX4" fmla="*/ 560071 w 1600201"/>
              <a:gd name="connsiteY4" fmla="*/ 3384548 h 8014335"/>
              <a:gd name="connsiteX5" fmla="*/ 560070 w 1600201"/>
              <a:gd name="connsiteY5" fmla="*/ 8014335 h 8014335"/>
              <a:gd name="connsiteX6" fmla="*/ 0 w 1600201"/>
              <a:gd name="connsiteY6" fmla="*/ 7279688 h 8014335"/>
              <a:gd name="connsiteX0" fmla="*/ 0 w 1600201"/>
              <a:gd name="connsiteY0" fmla="*/ 8014336 h 8014336"/>
              <a:gd name="connsiteX1" fmla="*/ 0 w 1600201"/>
              <a:gd name="connsiteY1" fmla="*/ 3329575 h 8014336"/>
              <a:gd name="connsiteX2" fmla="*/ 990601 w 1600201"/>
              <a:gd name="connsiteY2" fmla="*/ 0 h 8014336"/>
              <a:gd name="connsiteX3" fmla="*/ 1600201 w 1600201"/>
              <a:gd name="connsiteY3" fmla="*/ 0 h 8014336"/>
              <a:gd name="connsiteX4" fmla="*/ 560071 w 1600201"/>
              <a:gd name="connsiteY4" fmla="*/ 3384548 h 8014336"/>
              <a:gd name="connsiteX5" fmla="*/ 560070 w 1600201"/>
              <a:gd name="connsiteY5" fmla="*/ 8014335 h 8014336"/>
              <a:gd name="connsiteX6" fmla="*/ 0 w 1600201"/>
              <a:gd name="connsiteY6" fmla="*/ 8014336 h 8014336"/>
              <a:gd name="connsiteX0" fmla="*/ 0 w 1600201"/>
              <a:gd name="connsiteY0" fmla="*/ 8014336 h 8014336"/>
              <a:gd name="connsiteX1" fmla="*/ 0 w 1600201"/>
              <a:gd name="connsiteY1" fmla="*/ 3329575 h 8014336"/>
              <a:gd name="connsiteX2" fmla="*/ 990601 w 1600201"/>
              <a:gd name="connsiteY2" fmla="*/ 0 h 8014336"/>
              <a:gd name="connsiteX3" fmla="*/ 1600201 w 1600201"/>
              <a:gd name="connsiteY3" fmla="*/ 0 h 8014336"/>
              <a:gd name="connsiteX4" fmla="*/ 1160145 w 1600201"/>
              <a:gd name="connsiteY4" fmla="*/ 1335720 h 8014336"/>
              <a:gd name="connsiteX5" fmla="*/ 560071 w 1600201"/>
              <a:gd name="connsiteY5" fmla="*/ 3384548 h 8014336"/>
              <a:gd name="connsiteX6" fmla="*/ 560070 w 1600201"/>
              <a:gd name="connsiteY6" fmla="*/ 8014335 h 8014336"/>
              <a:gd name="connsiteX7" fmla="*/ 0 w 1600201"/>
              <a:gd name="connsiteY7" fmla="*/ 8014336 h 8014336"/>
              <a:gd name="connsiteX0" fmla="*/ 0 w 1600201"/>
              <a:gd name="connsiteY0" fmla="*/ 8014336 h 8014336"/>
              <a:gd name="connsiteX1" fmla="*/ 0 w 1600201"/>
              <a:gd name="connsiteY1" fmla="*/ 3329575 h 8014336"/>
              <a:gd name="connsiteX2" fmla="*/ 990601 w 1600201"/>
              <a:gd name="connsiteY2" fmla="*/ 0 h 8014336"/>
              <a:gd name="connsiteX3" fmla="*/ 1600201 w 1600201"/>
              <a:gd name="connsiteY3" fmla="*/ 0 h 8014336"/>
              <a:gd name="connsiteX4" fmla="*/ 1320165 w 1600201"/>
              <a:gd name="connsiteY4" fmla="*/ 868217 h 8014336"/>
              <a:gd name="connsiteX5" fmla="*/ 1160145 w 1600201"/>
              <a:gd name="connsiteY5" fmla="*/ 1335720 h 8014336"/>
              <a:gd name="connsiteX6" fmla="*/ 560071 w 1600201"/>
              <a:gd name="connsiteY6" fmla="*/ 3384548 h 8014336"/>
              <a:gd name="connsiteX7" fmla="*/ 560070 w 1600201"/>
              <a:gd name="connsiteY7" fmla="*/ 8014335 h 8014336"/>
              <a:gd name="connsiteX8" fmla="*/ 0 w 1600201"/>
              <a:gd name="connsiteY8" fmla="*/ 8014336 h 8014336"/>
              <a:gd name="connsiteX0" fmla="*/ 0 w 1600201"/>
              <a:gd name="connsiteY0" fmla="*/ 8014336 h 8014336"/>
              <a:gd name="connsiteX1" fmla="*/ 0 w 1600201"/>
              <a:gd name="connsiteY1" fmla="*/ 3329575 h 8014336"/>
              <a:gd name="connsiteX2" fmla="*/ 990601 w 1600201"/>
              <a:gd name="connsiteY2" fmla="*/ 0 h 8014336"/>
              <a:gd name="connsiteX3" fmla="*/ 1600201 w 1600201"/>
              <a:gd name="connsiteY3" fmla="*/ 0 h 8014336"/>
              <a:gd name="connsiteX4" fmla="*/ 1480185 w 1600201"/>
              <a:gd name="connsiteY4" fmla="*/ 2337512 h 8014336"/>
              <a:gd name="connsiteX5" fmla="*/ 1160145 w 1600201"/>
              <a:gd name="connsiteY5" fmla="*/ 1335720 h 8014336"/>
              <a:gd name="connsiteX6" fmla="*/ 560071 w 1600201"/>
              <a:gd name="connsiteY6" fmla="*/ 3384548 h 8014336"/>
              <a:gd name="connsiteX7" fmla="*/ 560070 w 1600201"/>
              <a:gd name="connsiteY7" fmla="*/ 8014335 h 8014336"/>
              <a:gd name="connsiteX8" fmla="*/ 0 w 1600201"/>
              <a:gd name="connsiteY8" fmla="*/ 8014336 h 8014336"/>
              <a:gd name="connsiteX0" fmla="*/ 0 w 1600201"/>
              <a:gd name="connsiteY0" fmla="*/ 8014336 h 8014336"/>
              <a:gd name="connsiteX1" fmla="*/ 0 w 1600201"/>
              <a:gd name="connsiteY1" fmla="*/ 3329575 h 8014336"/>
              <a:gd name="connsiteX2" fmla="*/ 990601 w 1600201"/>
              <a:gd name="connsiteY2" fmla="*/ 0 h 8014336"/>
              <a:gd name="connsiteX3" fmla="*/ 1600201 w 1600201"/>
              <a:gd name="connsiteY3" fmla="*/ 0 h 8014336"/>
              <a:gd name="connsiteX4" fmla="*/ 1440180 w 1600201"/>
              <a:gd name="connsiteY4" fmla="*/ 2404298 h 8014336"/>
              <a:gd name="connsiteX5" fmla="*/ 1160145 w 1600201"/>
              <a:gd name="connsiteY5" fmla="*/ 1335720 h 8014336"/>
              <a:gd name="connsiteX6" fmla="*/ 560071 w 1600201"/>
              <a:gd name="connsiteY6" fmla="*/ 3384548 h 8014336"/>
              <a:gd name="connsiteX7" fmla="*/ 560070 w 1600201"/>
              <a:gd name="connsiteY7" fmla="*/ 8014335 h 8014336"/>
              <a:gd name="connsiteX8" fmla="*/ 0 w 1600201"/>
              <a:gd name="connsiteY8" fmla="*/ 8014336 h 8014336"/>
              <a:gd name="connsiteX0" fmla="*/ 0 w 1600201"/>
              <a:gd name="connsiteY0" fmla="*/ 8014336 h 8014336"/>
              <a:gd name="connsiteX1" fmla="*/ 0 w 1600201"/>
              <a:gd name="connsiteY1" fmla="*/ 3329575 h 8014336"/>
              <a:gd name="connsiteX2" fmla="*/ 990601 w 1600201"/>
              <a:gd name="connsiteY2" fmla="*/ 0 h 8014336"/>
              <a:gd name="connsiteX3" fmla="*/ 1600201 w 1600201"/>
              <a:gd name="connsiteY3" fmla="*/ 0 h 8014336"/>
              <a:gd name="connsiteX4" fmla="*/ 1440180 w 1600201"/>
              <a:gd name="connsiteY4" fmla="*/ 2270726 h 8014336"/>
              <a:gd name="connsiteX5" fmla="*/ 1160145 w 1600201"/>
              <a:gd name="connsiteY5" fmla="*/ 1335720 h 8014336"/>
              <a:gd name="connsiteX6" fmla="*/ 560071 w 1600201"/>
              <a:gd name="connsiteY6" fmla="*/ 3384548 h 8014336"/>
              <a:gd name="connsiteX7" fmla="*/ 560070 w 1600201"/>
              <a:gd name="connsiteY7" fmla="*/ 8014335 h 8014336"/>
              <a:gd name="connsiteX8" fmla="*/ 0 w 1600201"/>
              <a:gd name="connsiteY8" fmla="*/ 8014336 h 801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0201" h="8014336">
                <a:moveTo>
                  <a:pt x="0" y="8014336"/>
                </a:moveTo>
                <a:lnTo>
                  <a:pt x="0" y="3329575"/>
                </a:lnTo>
                <a:lnTo>
                  <a:pt x="990601" y="0"/>
                </a:lnTo>
                <a:lnTo>
                  <a:pt x="1600201" y="0"/>
                </a:lnTo>
                <a:lnTo>
                  <a:pt x="1440180" y="2270726"/>
                </a:lnTo>
                <a:lnTo>
                  <a:pt x="1160145" y="1335720"/>
                </a:lnTo>
                <a:lnTo>
                  <a:pt x="560071" y="3384548"/>
                </a:lnTo>
                <a:cubicBezTo>
                  <a:pt x="560071" y="4682928"/>
                  <a:pt x="560070" y="6715955"/>
                  <a:pt x="560070" y="8014335"/>
                </a:cubicBezTo>
                <a:lnTo>
                  <a:pt x="0" y="8014336"/>
                </a:lnTo>
                <a:close/>
              </a:path>
            </a:pathLst>
          </a:custGeom>
          <a:solidFill>
            <a:schemeClr val="accent1">
              <a:lumMod val="75000"/>
            </a:schemeClr>
          </a:solidFill>
          <a:ln>
            <a:noFill/>
          </a:ln>
          <a:effectLst>
            <a:outerShdw blurRad="149987" dist="250190" dir="6000000" algn="ctr">
              <a:srgbClr val="000000">
                <a:alpha val="28000"/>
              </a:srgbClr>
            </a:outerShdw>
          </a:effectLst>
          <a:scene3d>
            <a:camera prst="orthographicFront">
              <a:rot lat="0" lon="0" rev="0"/>
            </a:camera>
            <a:lightRig rig="contrasting" dir="t">
              <a:rot lat="0" lon="0" rev="9600000"/>
            </a:lightRig>
          </a:scene3d>
          <a:sp3d prstMaterial="metal">
            <a:bevelT w="114300" h="114300"/>
          </a:sp3d>
        </p:spPr>
      </p:sp>
      <p:sp>
        <p:nvSpPr>
          <p:cNvPr id="24" name="Rounded Rectangle 23"/>
          <p:cNvSpPr/>
          <p:nvPr/>
        </p:nvSpPr>
        <p:spPr>
          <a:xfrm>
            <a:off x="309283" y="3591858"/>
            <a:ext cx="4800600" cy="506677"/>
          </a:xfrm>
          <a:prstGeom prst="roundRect">
            <a:avLst>
              <a:gd name="adj" fmla="val 0"/>
            </a:avLst>
          </a:prstGeom>
        </p:spPr>
        <p:txBody>
          <a:bodyPr wrap="square">
            <a:spAutoFit/>
          </a:bodyPr>
          <a:lstStyle/>
          <a:p>
            <a:pPr marL="0" marR="0" lvl="0" indent="0" algn="ctr" defTabSz="914400" eaLnBrk="1" fontAlgn="auto" latinLnBrk="0" hangingPunct="1">
              <a:lnSpc>
                <a:spcPts val="2900"/>
              </a:lnSpc>
              <a:spcBef>
                <a:spcPts val="0"/>
              </a:spcBef>
              <a:spcAft>
                <a:spcPts val="0"/>
              </a:spcAft>
              <a:buClrTx/>
              <a:buSzTx/>
              <a:buFontTx/>
              <a:buNone/>
              <a:tabLst/>
              <a:defRPr/>
            </a:pPr>
            <a:r>
              <a:rPr kumimoji="0" lang="en-US" sz="4000" b="1" i="0" u="none" strike="noStrike" kern="10" cap="none" spc="0" normalizeH="0" baseline="0" noProof="0" dirty="0">
                <a:ln>
                  <a:noFill/>
                </a:ln>
                <a:solidFill>
                  <a:srgbClr val="FFFFFF"/>
                </a:solidFill>
                <a:effectLst/>
                <a:uLnTx/>
                <a:uFillTx/>
              </a:rPr>
              <a:t>Forbearance</a:t>
            </a:r>
          </a:p>
        </p:txBody>
      </p:sp>
      <p:sp>
        <p:nvSpPr>
          <p:cNvPr id="25" name="Rounded Rectangle 24"/>
          <p:cNvSpPr/>
          <p:nvPr/>
        </p:nvSpPr>
        <p:spPr>
          <a:xfrm>
            <a:off x="309283" y="5176818"/>
            <a:ext cx="4800600" cy="506677"/>
          </a:xfrm>
          <a:prstGeom prst="roundRect">
            <a:avLst>
              <a:gd name="adj" fmla="val 0"/>
            </a:avLst>
          </a:prstGeom>
        </p:spPr>
        <p:txBody>
          <a:bodyPr wrap="square">
            <a:spAutoFit/>
          </a:bodyPr>
          <a:lstStyle/>
          <a:p>
            <a:pPr marL="0" marR="0" lvl="0" indent="0" algn="ctr" defTabSz="914400" eaLnBrk="1" fontAlgn="auto" latinLnBrk="0" hangingPunct="1">
              <a:lnSpc>
                <a:spcPts val="2900"/>
              </a:lnSpc>
              <a:spcBef>
                <a:spcPts val="0"/>
              </a:spcBef>
              <a:spcAft>
                <a:spcPts val="0"/>
              </a:spcAft>
              <a:buClrTx/>
              <a:buSzTx/>
              <a:buFontTx/>
              <a:buNone/>
              <a:tabLst/>
              <a:defRPr/>
            </a:pPr>
            <a:r>
              <a:rPr kumimoji="0" lang="en-US" sz="4000" b="1" i="0" u="none" strike="noStrike" kern="10" cap="none" spc="0" normalizeH="0" baseline="0" noProof="0" dirty="0">
                <a:ln>
                  <a:noFill/>
                </a:ln>
                <a:solidFill>
                  <a:srgbClr val="FFFFFF"/>
                </a:solidFill>
                <a:effectLst/>
                <a:uLnTx/>
                <a:uFillTx/>
              </a:rPr>
              <a:t>Deferment</a:t>
            </a:r>
          </a:p>
        </p:txBody>
      </p:sp>
    </p:spTree>
    <p:extLst>
      <p:ext uri="{BB962C8B-B14F-4D97-AF65-F5344CB8AC3E}">
        <p14:creationId xmlns:p14="http://schemas.microsoft.com/office/powerpoint/2010/main" val="22176785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6"/>
          <p:cNvSpPr txBox="1">
            <a:spLocks/>
          </p:cNvSpPr>
          <p:nvPr/>
        </p:nvSpPr>
        <p:spPr>
          <a:xfrm>
            <a:off x="748546" y="735501"/>
            <a:ext cx="8386762" cy="620712"/>
          </a:xfrm>
          <a:prstGeom prst="rect">
            <a:avLst/>
          </a:prstGeom>
        </p:spPr>
        <p:txBody>
          <a:bodyPr/>
          <a:lstStyle>
            <a:lvl1pPr algn="l" defTabSz="914400" rtl="0" eaLnBrk="1" latinLnBrk="0" hangingPunct="1">
              <a:lnSpc>
                <a:spcPct val="90000"/>
              </a:lnSpc>
              <a:spcBef>
                <a:spcPct val="0"/>
              </a:spcBef>
              <a:buNone/>
              <a:defRPr sz="3200" b="1" i="0" kern="1200">
                <a:solidFill>
                  <a:srgbClr val="5F259F"/>
                </a:solidFill>
                <a:latin typeface="Arial" charset="0"/>
                <a:ea typeface="Arial" charset="0"/>
                <a:cs typeface="Arial" charset="0"/>
              </a:defRPr>
            </a:lvl1pPr>
          </a:lstStyle>
          <a:p>
            <a:r>
              <a:rPr lang="en-US" dirty="0"/>
              <a:t>Postponement Options</a:t>
            </a:r>
          </a:p>
        </p:txBody>
      </p:sp>
      <p:grpSp>
        <p:nvGrpSpPr>
          <p:cNvPr id="32" name="Group 47"/>
          <p:cNvGrpSpPr/>
          <p:nvPr/>
        </p:nvGrpSpPr>
        <p:grpSpPr>
          <a:xfrm>
            <a:off x="1472594" y="1657773"/>
            <a:ext cx="6285153" cy="4038600"/>
            <a:chOff x="847166" y="1905000"/>
            <a:chExt cx="3592042" cy="4038600"/>
          </a:xfrm>
        </p:grpSpPr>
        <p:sp>
          <p:nvSpPr>
            <p:cNvPr id="33" name="Rounded Rectangle 32"/>
            <p:cNvSpPr/>
            <p:nvPr/>
          </p:nvSpPr>
          <p:spPr bwMode="gray">
            <a:xfrm>
              <a:off x="1013012" y="1905000"/>
              <a:ext cx="3426196" cy="4038600"/>
            </a:xfrm>
            <a:prstGeom prst="roundRect">
              <a:avLst>
                <a:gd name="adj" fmla="val 11451"/>
              </a:avLst>
            </a:prstGeom>
            <a:gradFill flip="none" rotWithShape="1">
              <a:gsLst>
                <a:gs pos="0">
                  <a:srgbClr val="003F7B"/>
                </a:gs>
                <a:gs pos="44000">
                  <a:srgbClr val="FEFFFF"/>
                </a:gs>
                <a:gs pos="100000">
                  <a:srgbClr val="DDDDDD"/>
                </a:gs>
              </a:gsLst>
              <a:lin ang="3600000" scaled="0"/>
              <a:tileRect/>
            </a:gradFill>
            <a:ln w="12700" cap="flat" cmpd="sng" algn="ctr">
              <a:solidFill>
                <a:srgbClr val="BFBFBF"/>
              </a:solidFill>
              <a:prstDash val="solid"/>
            </a:ln>
            <a:effectLst>
              <a:outerShdw sx="101000" sy="101000" algn="ctr" rotWithShape="0">
                <a:prstClr val="black">
                  <a:alpha val="12000"/>
                </a:prst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497D"/>
                </a:solidFill>
                <a:effectLst/>
                <a:uLnTx/>
                <a:uFillTx/>
                <a:latin typeface="Arial" pitchFamily="34" charset="0"/>
                <a:ea typeface=""/>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497D"/>
                </a:solidFill>
                <a:effectLst/>
                <a:uLnTx/>
                <a:uFillTx/>
                <a:latin typeface="Arial" pitchFamily="34" charset="0"/>
                <a:ea typeface=""/>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497D"/>
                </a:solidFill>
                <a:effectLst/>
                <a:uLnTx/>
                <a:uFillTx/>
                <a:latin typeface="Arial" pitchFamily="34" charset="0"/>
                <a:ea typeface=""/>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497D"/>
                </a:solidFill>
                <a:effectLst/>
                <a:uLnTx/>
                <a:uFillTx/>
                <a:latin typeface="Arial" pitchFamily="34" charset="0"/>
                <a:ea typeface=""/>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497D"/>
                </a:solidFill>
                <a:effectLst/>
                <a:uLnTx/>
                <a:uFillTx/>
                <a:latin typeface="Arial" pitchFamily="34" charset="0"/>
                <a:ea typeface=""/>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sng" strike="noStrike" kern="0" cap="none" spc="0" normalizeH="0" baseline="0" noProof="0" dirty="0">
                  <a:ln>
                    <a:noFill/>
                  </a:ln>
                  <a:solidFill>
                    <a:srgbClr val="1F497D"/>
                  </a:solidFill>
                  <a:effectLst/>
                  <a:uLnTx/>
                  <a:uFillTx/>
                  <a:latin typeface="Arial" pitchFamily="34" charset="0"/>
                  <a:ea typeface=""/>
                  <a:cs typeface="Arial" pitchFamily="34" charset="0"/>
                </a:rPr>
                <a:t>Subsidized</a:t>
              </a:r>
              <a:r>
                <a:rPr kumimoji="0" lang="en-US" sz="2400" b="0" i="0" u="none" strike="noStrike" kern="0" cap="none" spc="0" normalizeH="0" baseline="0" noProof="0" dirty="0">
                  <a:ln>
                    <a:noFill/>
                  </a:ln>
                  <a:solidFill>
                    <a:srgbClr val="1F497D"/>
                  </a:solidFill>
                  <a:effectLst/>
                  <a:uLnTx/>
                  <a:uFillTx/>
                  <a:latin typeface="Arial" pitchFamily="34" charset="0"/>
                  <a:ea typeface=""/>
                  <a:cs typeface="Arial" pitchFamily="34" charset="0"/>
                </a:rPr>
                <a:t> loans are interest free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1F497D"/>
                </a:solidFill>
                <a:effectLst/>
                <a:uLnTx/>
                <a:uFillTx/>
                <a:latin typeface="Arial" pitchFamily="34" charset="0"/>
                <a:ea typeface=""/>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1F497D"/>
                  </a:solidFill>
                  <a:effectLst/>
                  <a:uLnTx/>
                  <a:uFillTx/>
                  <a:latin typeface="Arial" pitchFamily="34" charset="0"/>
                  <a:ea typeface=""/>
                  <a:cs typeface="Arial" pitchFamily="34" charset="0"/>
                </a:rPr>
                <a:t>Interest accrues on unsubsidized loans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1F497D"/>
                </a:solidFill>
                <a:effectLst/>
                <a:uLnTx/>
                <a:uFillTx/>
                <a:latin typeface="Arial" pitchFamily="34" charset="0"/>
                <a:ea typeface=""/>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1F497D"/>
                  </a:solidFill>
                  <a:effectLst/>
                  <a:uLnTx/>
                  <a:uFillTx/>
                  <a:latin typeface="Arial" pitchFamily="34" charset="0"/>
                  <a:ea typeface=""/>
                  <a:cs typeface="Arial" pitchFamily="34" charset="0"/>
                </a:rPr>
                <a:t> Contact each loan servicer to apply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1F497D"/>
                </a:solidFill>
                <a:effectLst/>
                <a:uLnTx/>
                <a:uFillTx/>
                <a:latin typeface="Arial" pitchFamily="34" charset="0"/>
                <a:ea typeface=""/>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srgbClr val="408000"/>
                  </a:solidFill>
                  <a:effectLst/>
                  <a:uLnTx/>
                  <a:uFillTx/>
                  <a:latin typeface="Arial" pitchFamily="34" charset="0"/>
                  <a:ea typeface=""/>
                  <a:cs typeface="Arial" pitchFamily="34" charset="0"/>
                </a:rPr>
                <a:t>Strict requirements to qualify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1F497D"/>
                </a:solidFill>
                <a:effectLst/>
                <a:uLnTx/>
                <a:uFillTx/>
                <a:latin typeface="Arial" pitchFamily="34" charset="0"/>
                <a:ea typeface=""/>
                <a:cs typeface="Arial" pitchFamily="34" charset="0"/>
              </a:endParaRPr>
            </a:p>
          </p:txBody>
        </p:sp>
        <p:grpSp>
          <p:nvGrpSpPr>
            <p:cNvPr id="34" name="Group 48"/>
            <p:cNvGrpSpPr/>
            <p:nvPr/>
          </p:nvGrpSpPr>
          <p:grpSpPr bwMode="gray">
            <a:xfrm>
              <a:off x="847166" y="2468880"/>
              <a:ext cx="3478814" cy="808198"/>
              <a:chOff x="881354" y="3341317"/>
              <a:chExt cx="3478814" cy="808198"/>
            </a:xfrm>
          </p:grpSpPr>
          <p:grpSp>
            <p:nvGrpSpPr>
              <p:cNvPr id="35" name="Group 10"/>
              <p:cNvGrpSpPr/>
              <p:nvPr/>
            </p:nvGrpSpPr>
            <p:grpSpPr bwMode="gray">
              <a:xfrm>
                <a:off x="881354" y="3341317"/>
                <a:ext cx="3478814" cy="808198"/>
                <a:chOff x="2503936" y="2915928"/>
                <a:chExt cx="2661281" cy="561510"/>
              </a:xfrm>
            </p:grpSpPr>
            <p:sp>
              <p:nvSpPr>
                <p:cNvPr id="37" name="Freeform 5"/>
                <p:cNvSpPr/>
                <p:nvPr/>
              </p:nvSpPr>
              <p:spPr bwMode="gray">
                <a:xfrm>
                  <a:off x="2510856" y="2915928"/>
                  <a:ext cx="2654361" cy="534253"/>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solidFill>
                  <a:schemeClr val="accent1">
                    <a:lumMod val="75000"/>
                  </a:schemeClr>
                </a:solidFill>
                <a:ln>
                  <a:noFill/>
                </a:ln>
                <a:effectLst/>
                <a:scene3d>
                  <a:camera prst="orthographicFront">
                    <a:rot lat="0" lon="0" rev="0"/>
                  </a:camera>
                  <a:lightRig rig="soft" dir="t"/>
                </a:scene3d>
                <a:sp3d prstMaterial="plastic">
                  <a:bevelT w="57150" h="5715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
                    <a:cs typeface=""/>
                  </a:endParaRPr>
                </a:p>
              </p:txBody>
            </p:sp>
            <p:sp>
              <p:nvSpPr>
                <p:cNvPr id="38" name="Pie 37"/>
                <p:cNvSpPr/>
                <p:nvPr/>
              </p:nvSpPr>
              <p:spPr bwMode="gray">
                <a:xfrm>
                  <a:off x="2503936" y="3352799"/>
                  <a:ext cx="217551" cy="124639"/>
                </a:xfrm>
                <a:prstGeom prst="pie">
                  <a:avLst>
                    <a:gd name="adj1" fmla="val 5429925"/>
                    <a:gd name="adj2" fmla="val 16200000"/>
                  </a:avLst>
                </a:prstGeom>
                <a:gradFill flip="none" rotWithShape="1">
                  <a:gsLst>
                    <a:gs pos="32000">
                      <a:srgbClr val="0070C0">
                        <a:lumMod val="50000"/>
                      </a:srgbClr>
                    </a:gs>
                    <a:gs pos="100000">
                      <a:srgbClr val="0070C0">
                        <a:lumMod val="75000"/>
                      </a:srgbClr>
                    </a:gs>
                  </a:gsLst>
                  <a:lin ang="5400000" scaled="1"/>
                  <a:tileRect/>
                </a:gradFill>
                <a:ln w="425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
                    <a:cs typeface=""/>
                  </a:endParaRPr>
                </a:p>
              </p:txBody>
            </p:sp>
          </p:grpSp>
          <p:sp>
            <p:nvSpPr>
              <p:cNvPr id="36" name="Rectangle 35"/>
              <p:cNvSpPr/>
              <p:nvPr/>
            </p:nvSpPr>
            <p:spPr bwMode="gray">
              <a:xfrm>
                <a:off x="1209418" y="3354764"/>
                <a:ext cx="2891688"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rPr>
                  <a:t>  Deferment</a:t>
                </a:r>
              </a:p>
            </p:txBody>
          </p:sp>
        </p:grpSp>
      </p:grpSp>
      <p:sp>
        <p:nvSpPr>
          <p:cNvPr id="39" name="Oval 38"/>
          <p:cNvSpPr/>
          <p:nvPr/>
        </p:nvSpPr>
        <p:spPr>
          <a:xfrm>
            <a:off x="2124456" y="2410629"/>
            <a:ext cx="237744" cy="207264"/>
          </a:xfrm>
          <a:prstGeom prst="ellipse">
            <a:avLst/>
          </a:prstGeom>
          <a:solidFill>
            <a:schemeClr val="accent1">
              <a:lumMod val="60000"/>
              <a:lumOff val="4000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
              <a:cs typeface=""/>
            </a:endParaRPr>
          </a:p>
        </p:txBody>
      </p:sp>
      <p:sp>
        <p:nvSpPr>
          <p:cNvPr id="40" name="Rectangle 8"/>
          <p:cNvSpPr>
            <a:spLocks noChangeArrowheads="1"/>
          </p:cNvSpPr>
          <p:nvPr/>
        </p:nvSpPr>
        <p:spPr bwMode="auto">
          <a:xfrm>
            <a:off x="560288" y="6010665"/>
            <a:ext cx="8797196" cy="276999"/>
          </a:xfrm>
          <a:prstGeom prst="rect">
            <a:avLst/>
          </a:prstGeom>
          <a:noFill/>
          <a:ln w="9525">
            <a:noFill/>
            <a:miter lim="800000"/>
            <a:headEnd/>
            <a:tailEnd/>
          </a:ln>
        </p:spPr>
        <p:txBody>
          <a:bodyPr wrap="square">
            <a:spAutoFit/>
          </a:bodyPr>
          <a:lstStyle/>
          <a:p>
            <a:r>
              <a:rPr lang="en-US" sz="1200" kern="0" dirty="0">
                <a:solidFill>
                  <a:srgbClr val="004C83"/>
                </a:solidFill>
                <a:latin typeface="+mn-lt"/>
              </a:rPr>
              <a:t>NOTE: For more details, or to request a deferment or forbearance, contact each loan servicer</a:t>
            </a:r>
          </a:p>
        </p:txBody>
      </p:sp>
    </p:spTree>
    <p:extLst>
      <p:ext uri="{BB962C8B-B14F-4D97-AF65-F5344CB8AC3E}">
        <p14:creationId xmlns:p14="http://schemas.microsoft.com/office/powerpoint/2010/main" val="2038437723"/>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49">
            <a:extLst>
              <a:ext uri="{FF2B5EF4-FFF2-40B4-BE49-F238E27FC236}">
                <a16:creationId xmlns:a16="http://schemas.microsoft.com/office/drawing/2014/main" id="{EACFC4FC-809E-4A59-9635-FA3343E5D3B3}"/>
              </a:ext>
            </a:extLst>
          </p:cNvPr>
          <p:cNvGrpSpPr/>
          <p:nvPr/>
        </p:nvGrpSpPr>
        <p:grpSpPr>
          <a:xfrm>
            <a:off x="1478280" y="1630680"/>
            <a:ext cx="6247450" cy="4038600"/>
            <a:chOff x="4782670" y="1905000"/>
            <a:chExt cx="3446930" cy="4038600"/>
          </a:xfrm>
        </p:grpSpPr>
        <p:sp>
          <p:nvSpPr>
            <p:cNvPr id="11" name="Rounded Rectangle 27">
              <a:extLst>
                <a:ext uri="{FF2B5EF4-FFF2-40B4-BE49-F238E27FC236}">
                  <a16:creationId xmlns:a16="http://schemas.microsoft.com/office/drawing/2014/main" id="{F2533E4C-4654-41F6-8E3E-6E8F81D0D7CD}"/>
                </a:ext>
              </a:extLst>
            </p:cNvPr>
            <p:cNvSpPr/>
            <p:nvPr/>
          </p:nvSpPr>
          <p:spPr bwMode="gray">
            <a:xfrm>
              <a:off x="4937760" y="1905000"/>
              <a:ext cx="3291840" cy="4038600"/>
            </a:xfrm>
            <a:prstGeom prst="roundRect">
              <a:avLst>
                <a:gd name="adj" fmla="val 11451"/>
              </a:avLst>
            </a:prstGeom>
            <a:gradFill flip="none" rotWithShape="1">
              <a:gsLst>
                <a:gs pos="0">
                  <a:schemeClr val="accent2">
                    <a:lumMod val="60000"/>
                    <a:lumOff val="40000"/>
                  </a:schemeClr>
                </a:gs>
                <a:gs pos="39000">
                  <a:srgbClr val="FEFFFF"/>
                </a:gs>
                <a:gs pos="100000">
                  <a:srgbClr val="DDDDDD"/>
                </a:gs>
              </a:gsLst>
              <a:lin ang="3600000" scaled="0"/>
              <a:tileRect/>
            </a:gradFill>
            <a:ln w="12700">
              <a:solidFill>
                <a:srgbClr val="BFBFBF"/>
              </a:solidFill>
            </a:ln>
            <a:effectLst>
              <a:outerShdw sx="101000" sy="101000" algn="ctr" rotWithShape="0">
                <a:prstClr val="black">
                  <a:alpha val="1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dirty="0">
                <a:solidFill>
                  <a:schemeClr val="tx2"/>
                </a:solidFill>
                <a:latin typeface="Arial" pitchFamily="34" charset="0"/>
                <a:cs typeface="Arial" pitchFamily="34" charset="0"/>
              </a:endParaRPr>
            </a:p>
            <a:p>
              <a:pPr algn="ctr" fontAlgn="auto">
                <a:spcBef>
                  <a:spcPts val="0"/>
                </a:spcBef>
                <a:spcAft>
                  <a:spcPts val="0"/>
                </a:spcAft>
              </a:pPr>
              <a:endParaRPr lang="en-US" sz="1800" b="0" dirty="0">
                <a:solidFill>
                  <a:schemeClr val="tx2"/>
                </a:solidFill>
                <a:latin typeface="Arial" pitchFamily="34" charset="0"/>
                <a:cs typeface="Arial" pitchFamily="34" charset="0"/>
              </a:endParaRPr>
            </a:p>
            <a:p>
              <a:pPr algn="ctr" fontAlgn="auto">
                <a:spcBef>
                  <a:spcPts val="0"/>
                </a:spcBef>
                <a:spcAft>
                  <a:spcPts val="0"/>
                </a:spcAft>
              </a:pPr>
              <a:endParaRPr lang="en-US" sz="1800" b="0" dirty="0">
                <a:solidFill>
                  <a:schemeClr val="tx2"/>
                </a:solidFill>
                <a:latin typeface="Arial" pitchFamily="34" charset="0"/>
                <a:cs typeface="Arial" pitchFamily="34" charset="0"/>
              </a:endParaRPr>
            </a:p>
            <a:p>
              <a:pPr algn="ctr" fontAlgn="auto">
                <a:spcBef>
                  <a:spcPts val="0"/>
                </a:spcBef>
                <a:spcAft>
                  <a:spcPts val="0"/>
                </a:spcAft>
              </a:pPr>
              <a:endParaRPr lang="en-US" sz="2800" b="0" dirty="0">
                <a:solidFill>
                  <a:schemeClr val="tx2"/>
                </a:solidFill>
                <a:latin typeface="Arial" pitchFamily="34" charset="0"/>
                <a:cs typeface="Arial" pitchFamily="34" charset="0"/>
              </a:endParaRPr>
            </a:p>
            <a:p>
              <a:pPr algn="ctr" fontAlgn="auto">
                <a:spcBef>
                  <a:spcPts val="0"/>
                </a:spcBef>
                <a:spcAft>
                  <a:spcPts val="0"/>
                </a:spcAft>
              </a:pPr>
              <a:r>
                <a:rPr lang="en-US" sz="2400" b="0" dirty="0">
                  <a:solidFill>
                    <a:srgbClr val="5F259F"/>
                  </a:solidFill>
                  <a:latin typeface="Arial" pitchFamily="34" charset="0"/>
                  <a:cs typeface="Arial" pitchFamily="34" charset="0"/>
                </a:rPr>
                <a:t>Interest accrues on </a:t>
              </a:r>
              <a:r>
                <a:rPr lang="en-US" sz="2400" b="0" u="sng" dirty="0">
                  <a:solidFill>
                    <a:srgbClr val="5F259F"/>
                  </a:solidFill>
                  <a:latin typeface="Arial" pitchFamily="34" charset="0"/>
                  <a:cs typeface="Arial" pitchFamily="34" charset="0"/>
                </a:rPr>
                <a:t>all</a:t>
              </a:r>
              <a:r>
                <a:rPr lang="en-US" sz="2400" b="0" dirty="0">
                  <a:solidFill>
                    <a:srgbClr val="5F259F"/>
                  </a:solidFill>
                  <a:latin typeface="Arial" pitchFamily="34" charset="0"/>
                  <a:cs typeface="Arial" pitchFamily="34" charset="0"/>
                </a:rPr>
                <a:t> loans</a:t>
              </a:r>
            </a:p>
            <a:p>
              <a:pPr algn="ctr" fontAlgn="auto">
                <a:spcBef>
                  <a:spcPts val="0"/>
                </a:spcBef>
                <a:spcAft>
                  <a:spcPts val="0"/>
                </a:spcAft>
                <a:buFont typeface="Arial" pitchFamily="34" charset="0"/>
                <a:buChar char="•"/>
              </a:pPr>
              <a:endParaRPr lang="en-US" sz="1200" b="0" dirty="0">
                <a:solidFill>
                  <a:srgbClr val="5F259F"/>
                </a:solidFill>
                <a:latin typeface="Arial" pitchFamily="34" charset="0"/>
                <a:cs typeface="Arial" pitchFamily="34" charset="0"/>
              </a:endParaRPr>
            </a:p>
            <a:p>
              <a:pPr algn="ctr" fontAlgn="auto">
                <a:spcBef>
                  <a:spcPts val="0"/>
                </a:spcBef>
                <a:spcAft>
                  <a:spcPts val="0"/>
                </a:spcAft>
              </a:pPr>
              <a:r>
                <a:rPr lang="en-US" sz="2400" b="0" dirty="0">
                  <a:solidFill>
                    <a:srgbClr val="5F259F"/>
                  </a:solidFill>
                  <a:latin typeface="Arial" pitchFamily="34" charset="0"/>
                  <a:cs typeface="Arial" pitchFamily="34" charset="0"/>
                </a:rPr>
                <a:t>Interest will capitalize</a:t>
              </a:r>
            </a:p>
            <a:p>
              <a:pPr algn="ctr" fontAlgn="auto">
                <a:spcBef>
                  <a:spcPts val="0"/>
                </a:spcBef>
                <a:spcAft>
                  <a:spcPts val="0"/>
                </a:spcAft>
                <a:buFont typeface="Arial" pitchFamily="34" charset="0"/>
                <a:buChar char="•"/>
              </a:pPr>
              <a:endParaRPr lang="en-US" sz="1200" b="0" dirty="0">
                <a:solidFill>
                  <a:srgbClr val="5F259F"/>
                </a:solidFill>
                <a:latin typeface="Arial" pitchFamily="34" charset="0"/>
                <a:cs typeface="Arial" pitchFamily="34" charset="0"/>
              </a:endParaRPr>
            </a:p>
            <a:p>
              <a:pPr algn="ctr" fontAlgn="auto">
                <a:spcBef>
                  <a:spcPts val="0"/>
                </a:spcBef>
                <a:spcAft>
                  <a:spcPts val="0"/>
                </a:spcAft>
              </a:pPr>
              <a:r>
                <a:rPr lang="en-US" sz="2400" b="0" dirty="0">
                  <a:solidFill>
                    <a:srgbClr val="5F259F"/>
                  </a:solidFill>
                  <a:latin typeface="Arial" pitchFamily="34" charset="0"/>
                  <a:cs typeface="Arial" pitchFamily="34" charset="0"/>
                </a:rPr>
                <a:t> Contact each loan servicer to apply</a:t>
              </a:r>
            </a:p>
            <a:p>
              <a:pPr algn="ctr" fontAlgn="auto">
                <a:spcBef>
                  <a:spcPts val="0"/>
                </a:spcBef>
                <a:spcAft>
                  <a:spcPts val="0"/>
                </a:spcAft>
              </a:pPr>
              <a:endParaRPr lang="en-US" sz="1200" b="0" dirty="0">
                <a:solidFill>
                  <a:srgbClr val="3A7400"/>
                </a:solidFill>
                <a:latin typeface="Arial" pitchFamily="34" charset="0"/>
                <a:cs typeface="Arial" pitchFamily="34" charset="0"/>
              </a:endParaRPr>
            </a:p>
            <a:p>
              <a:pPr algn="ctr" fontAlgn="auto">
                <a:spcBef>
                  <a:spcPts val="0"/>
                </a:spcBef>
                <a:spcAft>
                  <a:spcPts val="0"/>
                </a:spcAft>
              </a:pPr>
              <a:r>
                <a:rPr lang="en-US" sz="2400" b="0" i="1" dirty="0">
                  <a:solidFill>
                    <a:schemeClr val="accent2">
                      <a:lumMod val="75000"/>
                    </a:schemeClr>
                  </a:solidFill>
                  <a:latin typeface="Arial" pitchFamily="34" charset="0"/>
                  <a:cs typeface="Arial" pitchFamily="34" charset="0"/>
                </a:rPr>
                <a:t>Request 30-days before needed</a:t>
              </a:r>
            </a:p>
            <a:p>
              <a:pPr algn="ctr" fontAlgn="auto">
                <a:spcBef>
                  <a:spcPts val="0"/>
                </a:spcBef>
                <a:spcAft>
                  <a:spcPts val="0"/>
                </a:spcAft>
              </a:pPr>
              <a:endParaRPr lang="en-US" sz="2400" b="0" dirty="0">
                <a:solidFill>
                  <a:schemeClr val="tx2"/>
                </a:solidFill>
              </a:endParaRPr>
            </a:p>
          </p:txBody>
        </p:sp>
        <p:grpSp>
          <p:nvGrpSpPr>
            <p:cNvPr id="12" name="Group 46">
              <a:extLst>
                <a:ext uri="{FF2B5EF4-FFF2-40B4-BE49-F238E27FC236}">
                  <a16:creationId xmlns:a16="http://schemas.microsoft.com/office/drawing/2014/main" id="{E536FC3C-F3E4-4681-937D-359072A3AA17}"/>
                </a:ext>
              </a:extLst>
            </p:cNvPr>
            <p:cNvGrpSpPr/>
            <p:nvPr/>
          </p:nvGrpSpPr>
          <p:grpSpPr>
            <a:xfrm>
              <a:off x="4782670" y="2480234"/>
              <a:ext cx="3350878" cy="782919"/>
              <a:chOff x="4696806" y="2480234"/>
              <a:chExt cx="3350878" cy="782919"/>
            </a:xfrm>
            <a:effectLst/>
          </p:grpSpPr>
          <p:sp>
            <p:nvSpPr>
              <p:cNvPr id="13" name="Freeform 29">
                <a:extLst>
                  <a:ext uri="{FF2B5EF4-FFF2-40B4-BE49-F238E27FC236}">
                    <a16:creationId xmlns:a16="http://schemas.microsoft.com/office/drawing/2014/main" id="{F5E79D35-DAE6-4C6D-A9C5-F89DA0F672D3}"/>
                  </a:ext>
                </a:extLst>
              </p:cNvPr>
              <p:cNvSpPr/>
              <p:nvPr/>
            </p:nvSpPr>
            <p:spPr bwMode="gray">
              <a:xfrm>
                <a:off x="4704547" y="2480234"/>
                <a:ext cx="3343137"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adFill flip="none" rotWithShape="1">
                <a:gsLst>
                  <a:gs pos="0">
                    <a:schemeClr val="accent2">
                      <a:lumMod val="75000"/>
                    </a:schemeClr>
                  </a:gs>
                  <a:gs pos="41000">
                    <a:schemeClr val="accent2"/>
                  </a:gs>
                  <a:gs pos="100000">
                    <a:schemeClr val="accent2">
                      <a:lumMod val="60000"/>
                      <a:lumOff val="40000"/>
                    </a:schemeClr>
                  </a:gs>
                </a:gsLst>
                <a:lin ang="0" scaled="1"/>
                <a:tileRect/>
              </a:gra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rtlCol="0" anchor="ctr"/>
              <a:lstStyle/>
              <a:p>
                <a:pPr algn="ctr" fontAlgn="auto">
                  <a:spcBef>
                    <a:spcPts val="0"/>
                  </a:spcBef>
                  <a:spcAft>
                    <a:spcPts val="0"/>
                  </a:spcAft>
                </a:pPr>
                <a:endParaRPr lang="en-US" sz="1800" b="0" dirty="0">
                  <a:solidFill>
                    <a:prstClr val="white"/>
                  </a:solidFill>
                </a:endParaRPr>
              </a:p>
            </p:txBody>
          </p:sp>
          <p:sp>
            <p:nvSpPr>
              <p:cNvPr id="14" name="Pie 31">
                <a:extLst>
                  <a:ext uri="{FF2B5EF4-FFF2-40B4-BE49-F238E27FC236}">
                    <a16:creationId xmlns:a16="http://schemas.microsoft.com/office/drawing/2014/main" id="{2C51AB1F-5850-47AF-8D82-53270ABE42D0}"/>
                  </a:ext>
                </a:extLst>
              </p:cNvPr>
              <p:cNvSpPr/>
              <p:nvPr/>
            </p:nvSpPr>
            <p:spPr bwMode="gray">
              <a:xfrm>
                <a:off x="4696806" y="3083756"/>
                <a:ext cx="303771" cy="179397"/>
              </a:xfrm>
              <a:prstGeom prst="pie">
                <a:avLst>
                  <a:gd name="adj1" fmla="val 5429925"/>
                  <a:gd name="adj2" fmla="val 16200000"/>
                </a:avLst>
              </a:prstGeom>
              <a:gradFill flip="none" rotWithShape="1">
                <a:gsLst>
                  <a:gs pos="32000">
                    <a:schemeClr val="accent2">
                      <a:lumMod val="50000"/>
                    </a:schemeClr>
                  </a:gs>
                  <a:gs pos="100000">
                    <a:schemeClr val="accent2">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dirty="0">
                  <a:solidFill>
                    <a:prstClr val="black"/>
                  </a:solidFill>
                </a:endParaRPr>
              </a:p>
            </p:txBody>
          </p:sp>
          <p:sp>
            <p:nvSpPr>
              <p:cNvPr id="15" name="Rectangle 14">
                <a:extLst>
                  <a:ext uri="{FF2B5EF4-FFF2-40B4-BE49-F238E27FC236}">
                    <a16:creationId xmlns:a16="http://schemas.microsoft.com/office/drawing/2014/main" id="{F0FC581F-003C-460C-B93C-8DF3EAAE9771}"/>
                  </a:ext>
                </a:extLst>
              </p:cNvPr>
              <p:cNvSpPr/>
              <p:nvPr/>
            </p:nvSpPr>
            <p:spPr bwMode="gray">
              <a:xfrm flipH="1">
                <a:off x="5007390" y="2482027"/>
                <a:ext cx="2895600" cy="584775"/>
              </a:xfrm>
              <a:prstGeom prst="rect">
                <a:avLst/>
              </a:prstGeom>
            </p:spPr>
            <p:txBody>
              <a:bodyPr wrap="square">
                <a:spAutoFit/>
              </a:bodyPr>
              <a:lstStyle/>
              <a:p>
                <a:pPr algn="ctr" fontAlgn="auto">
                  <a:spcBef>
                    <a:spcPts val="0"/>
                  </a:spcBef>
                  <a:spcAft>
                    <a:spcPts val="0"/>
                  </a:spcAft>
                  <a:defRPr/>
                </a:pPr>
                <a:r>
                  <a:rPr lang="en-US" sz="2800" b="0" i="1"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 </a:t>
                </a:r>
                <a:r>
                  <a:rPr lang="en-US" sz="3200" b="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Forbearance</a:t>
                </a:r>
                <a:endParaRPr lang="en-US" sz="3200" b="0" i="1"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ndParaRPr>
              </a:p>
            </p:txBody>
          </p:sp>
        </p:grpSp>
      </p:grpSp>
      <p:sp>
        <p:nvSpPr>
          <p:cNvPr id="17" name="Rectangle 8"/>
          <p:cNvSpPr>
            <a:spLocks noChangeArrowheads="1"/>
          </p:cNvSpPr>
          <p:nvPr/>
        </p:nvSpPr>
        <p:spPr bwMode="auto">
          <a:xfrm>
            <a:off x="560288" y="6010665"/>
            <a:ext cx="8797196" cy="276999"/>
          </a:xfrm>
          <a:prstGeom prst="rect">
            <a:avLst/>
          </a:prstGeom>
          <a:noFill/>
          <a:ln w="9525">
            <a:noFill/>
            <a:miter lim="800000"/>
            <a:headEnd/>
            <a:tailEnd/>
          </a:ln>
        </p:spPr>
        <p:txBody>
          <a:bodyPr wrap="square">
            <a:spAutoFit/>
          </a:bodyPr>
          <a:lstStyle/>
          <a:p>
            <a:r>
              <a:rPr lang="en-US" sz="1200" kern="0" dirty="0">
                <a:solidFill>
                  <a:srgbClr val="004C83"/>
                </a:solidFill>
                <a:latin typeface="+mn-lt"/>
              </a:rPr>
              <a:t>NOTE: For more details, or to request a deferment or forbearance, contact each loan servicer</a:t>
            </a:r>
          </a:p>
        </p:txBody>
      </p:sp>
      <p:sp>
        <p:nvSpPr>
          <p:cNvPr id="21" name="Oval 20">
            <a:extLst>
              <a:ext uri="{FF2B5EF4-FFF2-40B4-BE49-F238E27FC236}">
                <a16:creationId xmlns:a16="http://schemas.microsoft.com/office/drawing/2014/main" id="{B8BE355A-40F1-42ED-9C3F-B031EF09AFE5}"/>
              </a:ext>
            </a:extLst>
          </p:cNvPr>
          <p:cNvSpPr/>
          <p:nvPr/>
        </p:nvSpPr>
        <p:spPr>
          <a:xfrm>
            <a:off x="2124456" y="2410629"/>
            <a:ext cx="237744" cy="207264"/>
          </a:xfrm>
          <a:prstGeom prst="ellipse">
            <a:avLst/>
          </a:prstGeom>
          <a:solidFill>
            <a:schemeClr val="accent2">
              <a:lumMod val="60000"/>
              <a:lumOff val="4000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
              <a:cs typeface=""/>
            </a:endParaRPr>
          </a:p>
        </p:txBody>
      </p:sp>
      <p:sp>
        <p:nvSpPr>
          <p:cNvPr id="18" name="Title 6">
            <a:extLst>
              <a:ext uri="{FF2B5EF4-FFF2-40B4-BE49-F238E27FC236}">
                <a16:creationId xmlns:a16="http://schemas.microsoft.com/office/drawing/2014/main" id="{E74EF61D-58B5-4C22-B959-0C98EF82E18E}"/>
              </a:ext>
            </a:extLst>
          </p:cNvPr>
          <p:cNvSpPr txBox="1">
            <a:spLocks/>
          </p:cNvSpPr>
          <p:nvPr/>
        </p:nvSpPr>
        <p:spPr>
          <a:xfrm>
            <a:off x="748546" y="735501"/>
            <a:ext cx="8386762" cy="620712"/>
          </a:xfrm>
          <a:prstGeom prst="rect">
            <a:avLst/>
          </a:prstGeom>
        </p:spPr>
        <p:txBody>
          <a:bodyPr/>
          <a:lstStyle>
            <a:lvl1pPr algn="l" defTabSz="914400" rtl="0" eaLnBrk="1" latinLnBrk="0" hangingPunct="1">
              <a:lnSpc>
                <a:spcPct val="90000"/>
              </a:lnSpc>
              <a:spcBef>
                <a:spcPct val="0"/>
              </a:spcBef>
              <a:buNone/>
              <a:defRPr sz="3200" b="1" i="0" kern="1200">
                <a:solidFill>
                  <a:srgbClr val="5F259F"/>
                </a:solidFill>
                <a:latin typeface="Arial" charset="0"/>
                <a:ea typeface="Arial" charset="0"/>
                <a:cs typeface="Arial" charset="0"/>
              </a:defRPr>
            </a:lvl1pPr>
          </a:lstStyle>
          <a:p>
            <a:r>
              <a:rPr lang="en-US" dirty="0"/>
              <a:t>Postponement Options</a:t>
            </a:r>
          </a:p>
        </p:txBody>
      </p:sp>
    </p:spTree>
    <p:extLst>
      <p:ext uri="{BB962C8B-B14F-4D97-AF65-F5344CB8AC3E}">
        <p14:creationId xmlns:p14="http://schemas.microsoft.com/office/powerpoint/2010/main" val="3866428130"/>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p:nvPr/>
        </p:nvGrpSpPr>
        <p:grpSpPr>
          <a:xfrm>
            <a:off x="882522" y="1902759"/>
            <a:ext cx="7947212" cy="3917576"/>
            <a:chOff x="645460" y="1986579"/>
            <a:chExt cx="7947212" cy="3917576"/>
          </a:xfrm>
        </p:grpSpPr>
        <p:sp>
          <p:nvSpPr>
            <p:cNvPr id="32" name="Rounded Rectangle 31"/>
            <p:cNvSpPr/>
            <p:nvPr/>
          </p:nvSpPr>
          <p:spPr bwMode="gray">
            <a:xfrm>
              <a:off x="929640" y="1986579"/>
              <a:ext cx="7406640" cy="3917576"/>
            </a:xfrm>
            <a:prstGeom prst="roundRect">
              <a:avLst>
                <a:gd name="adj" fmla="val 6611"/>
              </a:avLst>
            </a:prstGeom>
            <a:solidFill>
              <a:srgbClr val="C0C0C0">
                <a:alpha val="50196"/>
              </a:srgb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dirty="0">
                <a:solidFill>
                  <a:prstClr val="white"/>
                </a:solidFill>
              </a:endParaRPr>
            </a:p>
          </p:txBody>
        </p:sp>
        <p:grpSp>
          <p:nvGrpSpPr>
            <p:cNvPr id="3" name="Group 29"/>
            <p:cNvGrpSpPr/>
            <p:nvPr/>
          </p:nvGrpSpPr>
          <p:grpSpPr bwMode="gray">
            <a:xfrm>
              <a:off x="645460" y="2346959"/>
              <a:ext cx="7947212" cy="3406589"/>
              <a:chOff x="645460" y="2346959"/>
              <a:chExt cx="7947212" cy="3406589"/>
            </a:xfrm>
          </p:grpSpPr>
          <p:grpSp>
            <p:nvGrpSpPr>
              <p:cNvPr id="4" name="Group 25"/>
              <p:cNvGrpSpPr/>
              <p:nvPr/>
            </p:nvGrpSpPr>
            <p:grpSpPr bwMode="gray">
              <a:xfrm>
                <a:off x="645460" y="2346959"/>
                <a:ext cx="7947212" cy="3406589"/>
                <a:chOff x="645460" y="2363359"/>
                <a:chExt cx="7947212" cy="3177548"/>
              </a:xfrm>
            </p:grpSpPr>
            <p:sp>
              <p:nvSpPr>
                <p:cNvPr id="108547" name="AutoShape 3"/>
                <p:cNvSpPr>
                  <a:spLocks noChangeArrowheads="1"/>
                </p:cNvSpPr>
                <p:nvPr/>
              </p:nvSpPr>
              <p:spPr bwMode="gray">
                <a:xfrm>
                  <a:off x="645460" y="2363359"/>
                  <a:ext cx="7947212" cy="3177548"/>
                </a:xfrm>
                <a:prstGeom prst="roundRect">
                  <a:avLst>
                    <a:gd name="adj" fmla="val 7842"/>
                  </a:avLst>
                </a:prstGeom>
                <a:solidFill>
                  <a:srgbClr val="FFFFFF"/>
                </a:solidFill>
                <a:ln w="19050" cap="rnd">
                  <a:noFill/>
                  <a:prstDash val="sysDot"/>
                  <a:round/>
                  <a:headEnd/>
                  <a:tailEnd/>
                </a:ln>
                <a:effectLst>
                  <a:outerShdw blurRad="190500" dir="3180000" sx="102000" sy="102000" algn="ctr">
                    <a:srgbClr val="000000">
                      <a:alpha val="24000"/>
                    </a:srgbClr>
                  </a:outerShdw>
                </a:effectLst>
                <a:scene3d>
                  <a:camera prst="orthographicFront">
                    <a:rot lat="0" lon="0" rev="0"/>
                  </a:camera>
                  <a:lightRig rig="brightRoom" dir="t">
                    <a:rot lat="0" lon="0" rev="600000"/>
                  </a:lightRig>
                </a:scene3d>
                <a:sp3d prstMaterial="metal">
                  <a:bevelT w="38100" h="57150" prst="angle"/>
                </a:sp3d>
              </p:spPr>
              <p:txBody>
                <a:bodyPr wrap="none" anchor="ctr"/>
                <a:lstStyle/>
                <a:p>
                  <a:pPr fontAlgn="auto">
                    <a:spcBef>
                      <a:spcPts val="0"/>
                    </a:spcBef>
                    <a:spcAft>
                      <a:spcPts val="0"/>
                    </a:spcAft>
                  </a:pPr>
                  <a:endParaRPr lang="en-US" sz="1800" b="0" dirty="0">
                    <a:solidFill>
                      <a:prstClr val="black"/>
                    </a:solidFill>
                    <a:latin typeface="Calibri"/>
                  </a:endParaRPr>
                </a:p>
              </p:txBody>
            </p:sp>
            <p:sp>
              <p:nvSpPr>
                <p:cNvPr id="108548" name="AutoShape 4"/>
                <p:cNvSpPr>
                  <a:spLocks noChangeArrowheads="1"/>
                </p:cNvSpPr>
                <p:nvPr/>
              </p:nvSpPr>
              <p:spPr bwMode="gray">
                <a:xfrm>
                  <a:off x="777874" y="2477660"/>
                  <a:ext cx="7644290" cy="915988"/>
                </a:xfrm>
                <a:prstGeom prst="roundRect">
                  <a:avLst>
                    <a:gd name="adj" fmla="val 10889"/>
                  </a:avLst>
                </a:prstGeom>
                <a:solidFill>
                  <a:schemeClr val="accent2">
                    <a:lumMod val="40000"/>
                    <a:lumOff val="60000"/>
                    <a:alpha val="70000"/>
                  </a:schemeClr>
                </a:solidFill>
                <a:ln w="38100">
                  <a:noFill/>
                  <a:round/>
                  <a:headEnd/>
                  <a:tailEnd/>
                </a:ln>
                <a:effectLst/>
              </p:spPr>
              <p:txBody>
                <a:bodyPr wrap="none" anchor="ctr"/>
                <a:lstStyle/>
                <a:p>
                  <a:pPr fontAlgn="auto">
                    <a:spcBef>
                      <a:spcPts val="0"/>
                    </a:spcBef>
                    <a:spcAft>
                      <a:spcPts val="0"/>
                    </a:spcAft>
                  </a:pPr>
                  <a:endParaRPr lang="en-US" sz="1800" b="0" dirty="0">
                    <a:solidFill>
                      <a:srgbClr val="99FD91"/>
                    </a:solidFill>
                    <a:latin typeface="Calibri"/>
                  </a:endParaRPr>
                </a:p>
              </p:txBody>
            </p:sp>
            <p:sp>
              <p:nvSpPr>
                <p:cNvPr id="108550" name="AutoShape 6"/>
                <p:cNvSpPr>
                  <a:spLocks noChangeArrowheads="1"/>
                </p:cNvSpPr>
                <p:nvPr/>
              </p:nvSpPr>
              <p:spPr bwMode="gray">
                <a:xfrm>
                  <a:off x="777874" y="3484136"/>
                  <a:ext cx="7644290" cy="915988"/>
                </a:xfrm>
                <a:prstGeom prst="roundRect">
                  <a:avLst>
                    <a:gd name="adj" fmla="val 10889"/>
                  </a:avLst>
                </a:prstGeom>
                <a:solidFill>
                  <a:schemeClr val="accent2">
                    <a:lumMod val="60000"/>
                    <a:lumOff val="40000"/>
                    <a:alpha val="70000"/>
                  </a:schemeClr>
                </a:solidFill>
                <a:ln w="38100" algn="ctr">
                  <a:noFill/>
                  <a:round/>
                  <a:headEnd/>
                  <a:tailEnd/>
                </a:ln>
                <a:effectLst/>
              </p:spPr>
              <p:txBody>
                <a:bodyPr wrap="none" anchor="ctr"/>
                <a:lstStyle/>
                <a:p>
                  <a:pPr fontAlgn="auto">
                    <a:spcBef>
                      <a:spcPts val="0"/>
                    </a:spcBef>
                    <a:spcAft>
                      <a:spcPts val="0"/>
                    </a:spcAft>
                  </a:pPr>
                  <a:endParaRPr lang="en-US" sz="1800" b="0" dirty="0">
                    <a:solidFill>
                      <a:prstClr val="black"/>
                    </a:solidFill>
                    <a:latin typeface="Calibri"/>
                  </a:endParaRPr>
                </a:p>
              </p:txBody>
            </p:sp>
            <p:sp>
              <p:nvSpPr>
                <p:cNvPr id="108551" name="AutoShape 7"/>
                <p:cNvSpPr>
                  <a:spLocks noChangeArrowheads="1"/>
                </p:cNvSpPr>
                <p:nvPr/>
              </p:nvSpPr>
              <p:spPr bwMode="gray">
                <a:xfrm>
                  <a:off x="777874" y="4485848"/>
                  <a:ext cx="7644290" cy="917575"/>
                </a:xfrm>
                <a:prstGeom prst="roundRect">
                  <a:avLst>
                    <a:gd name="adj" fmla="val 10889"/>
                  </a:avLst>
                </a:prstGeom>
                <a:solidFill>
                  <a:schemeClr val="accent2">
                    <a:lumMod val="75000"/>
                    <a:alpha val="70000"/>
                  </a:schemeClr>
                </a:solidFill>
                <a:ln w="38100">
                  <a:noFill/>
                  <a:round/>
                  <a:headEnd/>
                  <a:tailEnd/>
                </a:ln>
                <a:effectLst/>
              </p:spPr>
              <p:txBody>
                <a:bodyPr wrap="none" anchor="ctr"/>
                <a:lstStyle/>
                <a:p>
                  <a:pPr fontAlgn="auto">
                    <a:spcBef>
                      <a:spcPts val="0"/>
                    </a:spcBef>
                    <a:spcAft>
                      <a:spcPts val="0"/>
                    </a:spcAft>
                  </a:pPr>
                  <a:endParaRPr lang="en-US" sz="1800" b="0" dirty="0">
                    <a:solidFill>
                      <a:prstClr val="black"/>
                    </a:solidFill>
                    <a:latin typeface="Calibri"/>
                  </a:endParaRPr>
                </a:p>
              </p:txBody>
            </p:sp>
          </p:grpSp>
          <p:sp>
            <p:nvSpPr>
              <p:cNvPr id="108549" name="AutoShape 5"/>
              <p:cNvSpPr>
                <a:spLocks noChangeArrowheads="1"/>
              </p:cNvSpPr>
              <p:nvPr/>
            </p:nvSpPr>
            <p:spPr bwMode="gray">
              <a:xfrm>
                <a:off x="777875" y="2787333"/>
                <a:ext cx="398463" cy="284162"/>
              </a:xfrm>
              <a:prstGeom prst="rightArrow">
                <a:avLst>
                  <a:gd name="adj1" fmla="val 50000"/>
                  <a:gd name="adj2" fmla="val 58427"/>
                </a:avLst>
              </a:prstGeom>
              <a:solidFill>
                <a:srgbClr val="FFFFFF"/>
              </a:solidFill>
              <a:ln w="9525">
                <a:noFill/>
                <a:miter lim="800000"/>
                <a:headEnd/>
                <a:tailEnd/>
              </a:ln>
              <a:effectLst/>
            </p:spPr>
            <p:txBody>
              <a:bodyPr wrap="none" anchor="ctr"/>
              <a:lstStyle/>
              <a:p>
                <a:pPr fontAlgn="auto">
                  <a:spcBef>
                    <a:spcPts val="0"/>
                  </a:spcBef>
                  <a:spcAft>
                    <a:spcPts val="0"/>
                  </a:spcAft>
                </a:pPr>
                <a:endParaRPr lang="en-US" sz="1800" b="0" dirty="0">
                  <a:solidFill>
                    <a:prstClr val="black"/>
                  </a:solidFill>
                  <a:latin typeface="Calibri"/>
                </a:endParaRPr>
              </a:p>
            </p:txBody>
          </p:sp>
          <p:sp>
            <p:nvSpPr>
              <p:cNvPr id="108555" name="AutoShape 11"/>
              <p:cNvSpPr>
                <a:spLocks noChangeArrowheads="1"/>
              </p:cNvSpPr>
              <p:nvPr/>
            </p:nvSpPr>
            <p:spPr bwMode="gray">
              <a:xfrm>
                <a:off x="777875" y="3880802"/>
                <a:ext cx="398463" cy="284163"/>
              </a:xfrm>
              <a:prstGeom prst="rightArrow">
                <a:avLst>
                  <a:gd name="adj1" fmla="val 50000"/>
                  <a:gd name="adj2" fmla="val 58426"/>
                </a:avLst>
              </a:prstGeom>
              <a:solidFill>
                <a:srgbClr val="FFFFFF"/>
              </a:solidFill>
              <a:ln w="9525">
                <a:noFill/>
                <a:miter lim="800000"/>
                <a:headEnd/>
                <a:tailEnd/>
              </a:ln>
              <a:effectLst/>
            </p:spPr>
            <p:txBody>
              <a:bodyPr wrap="none" anchor="ctr"/>
              <a:lstStyle/>
              <a:p>
                <a:pPr fontAlgn="auto">
                  <a:spcBef>
                    <a:spcPts val="0"/>
                  </a:spcBef>
                  <a:spcAft>
                    <a:spcPts val="0"/>
                  </a:spcAft>
                </a:pPr>
                <a:endParaRPr lang="en-US" sz="1800" b="0" dirty="0">
                  <a:solidFill>
                    <a:prstClr val="black"/>
                  </a:solidFill>
                  <a:latin typeface="Calibri"/>
                </a:endParaRPr>
              </a:p>
            </p:txBody>
          </p:sp>
          <p:sp>
            <p:nvSpPr>
              <p:cNvPr id="108556" name="AutoShape 12"/>
              <p:cNvSpPr>
                <a:spLocks noChangeArrowheads="1"/>
              </p:cNvSpPr>
              <p:nvPr/>
            </p:nvSpPr>
            <p:spPr bwMode="gray">
              <a:xfrm>
                <a:off x="777875" y="4912677"/>
                <a:ext cx="398463" cy="284163"/>
              </a:xfrm>
              <a:prstGeom prst="rightArrow">
                <a:avLst>
                  <a:gd name="adj1" fmla="val 50000"/>
                  <a:gd name="adj2" fmla="val 58426"/>
                </a:avLst>
              </a:prstGeom>
              <a:solidFill>
                <a:srgbClr val="FFFFFF"/>
              </a:solidFill>
              <a:ln w="9525">
                <a:noFill/>
                <a:miter lim="800000"/>
                <a:headEnd/>
                <a:tailEnd/>
              </a:ln>
              <a:effectLst/>
            </p:spPr>
            <p:txBody>
              <a:bodyPr wrap="none" anchor="ctr"/>
              <a:lstStyle/>
              <a:p>
                <a:pPr fontAlgn="auto">
                  <a:spcBef>
                    <a:spcPts val="0"/>
                  </a:spcBef>
                  <a:spcAft>
                    <a:spcPts val="0"/>
                  </a:spcAft>
                </a:pPr>
                <a:endParaRPr lang="en-US" sz="1800" b="0" dirty="0">
                  <a:solidFill>
                    <a:prstClr val="black"/>
                  </a:solidFill>
                  <a:latin typeface="Calibri"/>
                </a:endParaRPr>
              </a:p>
            </p:txBody>
          </p:sp>
        </p:grpSp>
        <p:sp>
          <p:nvSpPr>
            <p:cNvPr id="27" name="Rectangle 947"/>
            <p:cNvSpPr>
              <a:spLocks noChangeArrowheads="1"/>
            </p:cNvSpPr>
            <p:nvPr/>
          </p:nvSpPr>
          <p:spPr bwMode="auto">
            <a:xfrm>
              <a:off x="1227268" y="2712720"/>
              <a:ext cx="7078532" cy="523220"/>
            </a:xfrm>
            <a:prstGeom prst="rect">
              <a:avLst/>
            </a:prstGeom>
            <a:noFill/>
            <a:ln w="9525">
              <a:noFill/>
              <a:miter lim="800000"/>
              <a:headEnd/>
              <a:tailEnd/>
            </a:ln>
          </p:spPr>
          <p:txBody>
            <a:bodyPr wrap="square">
              <a:spAutoFit/>
            </a:bodyPr>
            <a:lstStyle/>
            <a:p>
              <a:pPr fontAlgn="auto">
                <a:spcBef>
                  <a:spcPts val="0"/>
                </a:spcBef>
                <a:spcAft>
                  <a:spcPts val="0"/>
                </a:spcAft>
                <a:buSzPct val="80000"/>
              </a:pPr>
              <a:r>
                <a:rPr lang="en-US" sz="2800" b="1" kern="10" dirty="0">
                  <a:ln w="0"/>
                  <a:solidFill>
                    <a:srgbClr val="5F259F"/>
                  </a:solidFill>
                  <a:latin typeface="Calibri"/>
                </a:rPr>
                <a:t>Postpones payments in annual increments</a:t>
              </a:r>
            </a:p>
          </p:txBody>
        </p:sp>
        <p:sp>
          <p:nvSpPr>
            <p:cNvPr id="28" name="Rectangle 947"/>
            <p:cNvSpPr>
              <a:spLocks noChangeArrowheads="1"/>
            </p:cNvSpPr>
            <p:nvPr/>
          </p:nvSpPr>
          <p:spPr bwMode="auto">
            <a:xfrm>
              <a:off x="1196788" y="3621741"/>
              <a:ext cx="7169972" cy="864276"/>
            </a:xfrm>
            <a:prstGeom prst="rect">
              <a:avLst/>
            </a:prstGeom>
            <a:noFill/>
            <a:ln w="9525">
              <a:noFill/>
              <a:miter lim="800000"/>
              <a:headEnd/>
              <a:tailEnd/>
            </a:ln>
          </p:spPr>
          <p:txBody>
            <a:bodyPr wrap="square">
              <a:spAutoFit/>
            </a:bodyPr>
            <a:lstStyle/>
            <a:p>
              <a:pPr marL="457200" indent="-457200">
                <a:lnSpc>
                  <a:spcPct val="114000"/>
                </a:lnSpc>
                <a:buClr>
                  <a:srgbClr val="000000"/>
                </a:buClr>
              </a:pPr>
              <a:r>
                <a:rPr lang="en-US" sz="2800" b="1" kern="10" dirty="0">
                  <a:ln w="0"/>
                  <a:solidFill>
                    <a:srgbClr val="5F259F"/>
                  </a:solidFill>
                  <a:latin typeface="Calibri"/>
                </a:rPr>
                <a:t>Capitalization may occur at end of residency       </a:t>
              </a:r>
              <a:r>
                <a:rPr lang="en-US" sz="1600" b="1" i="1" dirty="0">
                  <a:solidFill>
                    <a:srgbClr val="5F259F"/>
                  </a:solidFill>
                </a:rPr>
                <a:t>(if increments occur back-to-back throughout residency)</a:t>
              </a:r>
            </a:p>
          </p:txBody>
        </p:sp>
        <p:sp>
          <p:nvSpPr>
            <p:cNvPr id="29" name="Rectangle 947"/>
            <p:cNvSpPr>
              <a:spLocks noChangeArrowheads="1"/>
            </p:cNvSpPr>
            <p:nvPr/>
          </p:nvSpPr>
          <p:spPr bwMode="auto">
            <a:xfrm>
              <a:off x="1257748" y="4848013"/>
              <a:ext cx="7307132" cy="523220"/>
            </a:xfrm>
            <a:prstGeom prst="rect">
              <a:avLst/>
            </a:prstGeom>
            <a:noFill/>
            <a:ln w="9525">
              <a:noFill/>
              <a:miter lim="800000"/>
              <a:headEnd/>
              <a:tailEnd/>
            </a:ln>
          </p:spPr>
          <p:txBody>
            <a:bodyPr wrap="square">
              <a:spAutoFit/>
            </a:bodyPr>
            <a:lstStyle/>
            <a:p>
              <a:pPr fontAlgn="auto">
                <a:spcBef>
                  <a:spcPts val="0"/>
                </a:spcBef>
                <a:spcAft>
                  <a:spcPts val="0"/>
                </a:spcAft>
                <a:buSzPct val="80000"/>
              </a:pPr>
              <a:r>
                <a:rPr lang="en-US" sz="2800" b="1" kern="10" dirty="0">
                  <a:ln w="0"/>
                  <a:solidFill>
                    <a:srgbClr val="5F259F"/>
                  </a:solidFill>
                  <a:latin typeface="Calibri"/>
                </a:rPr>
                <a:t>An option for medical residents/interns</a:t>
              </a:r>
            </a:p>
          </p:txBody>
        </p:sp>
      </p:grpSp>
      <p:sp>
        <p:nvSpPr>
          <p:cNvPr id="33" name="Rounded Rectangle 32"/>
          <p:cNvSpPr/>
          <p:nvPr/>
        </p:nvSpPr>
        <p:spPr bwMode="auto">
          <a:xfrm>
            <a:off x="1430118" y="1536260"/>
            <a:ext cx="6868904" cy="783591"/>
          </a:xfrm>
          <a:prstGeom prst="roundRect">
            <a:avLst/>
          </a:prstGeom>
          <a:solidFill>
            <a:schemeClr val="accent2"/>
          </a:solidFill>
          <a:ln w="22225" cap="flat" cmpd="sng" algn="ctr">
            <a:noFill/>
            <a:prstDash val="solid"/>
            <a:round/>
            <a:headEnd type="none" w="med" len="med"/>
            <a:tailEnd type="none" w="med" len="med"/>
          </a:ln>
          <a:effectLst>
            <a:outerShdw blurRad="50800" dist="38100" dir="16200000" rotWithShape="0">
              <a:schemeClr val="accent2">
                <a:alpha val="40000"/>
              </a:schemeClr>
            </a:outerShdw>
          </a:effectLst>
          <a:scene3d>
            <a:camera prst="orthographicFront">
              <a:rot lat="0" lon="0" rev="0"/>
            </a:camera>
            <a:lightRig rig="balanced" dir="t">
              <a:rot lat="0" lon="0" rev="8700000"/>
            </a:lightRig>
          </a:scene3d>
          <a:sp3d>
            <a:bevelT w="190500" h="38100"/>
          </a:sp3d>
        </p:spPr>
        <p:txBody>
          <a:bodyPr vert="horz" wrap="square" lIns="365760" tIns="45720" rIns="91440" bIns="45720" numCol="1" rtlCol="0" anchor="ctr"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lang="en-US" sz="3000" dirty="0">
                <a:solidFill>
                  <a:schemeClr val="bg1"/>
                </a:solidFill>
                <a:effectLst>
                  <a:outerShdw blurRad="38100" dist="38100" dir="2700000" algn="tl">
                    <a:srgbClr val="000000">
                      <a:alpha val="43137"/>
                    </a:srgbClr>
                  </a:outerShdw>
                </a:effectLst>
                <a:latin typeface="Arial" charset="0"/>
              </a:rPr>
              <a:t>Medical Residency Forbearance </a:t>
            </a:r>
            <a:endParaRPr kumimoji="0" lang="en-US" sz="30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endParaRPr>
          </a:p>
        </p:txBody>
      </p:sp>
      <p:sp>
        <p:nvSpPr>
          <p:cNvPr id="31" name="Rectangle 8"/>
          <p:cNvSpPr>
            <a:spLocks noChangeArrowheads="1"/>
          </p:cNvSpPr>
          <p:nvPr/>
        </p:nvSpPr>
        <p:spPr bwMode="auto">
          <a:xfrm>
            <a:off x="560288" y="6010665"/>
            <a:ext cx="8797196" cy="276999"/>
          </a:xfrm>
          <a:prstGeom prst="rect">
            <a:avLst/>
          </a:prstGeom>
          <a:noFill/>
          <a:ln w="9525">
            <a:noFill/>
            <a:miter lim="800000"/>
            <a:headEnd/>
            <a:tailEnd/>
          </a:ln>
        </p:spPr>
        <p:txBody>
          <a:bodyPr wrap="square">
            <a:spAutoFit/>
          </a:bodyPr>
          <a:lstStyle/>
          <a:p>
            <a:r>
              <a:rPr lang="en-US" sz="1200" kern="0" dirty="0">
                <a:solidFill>
                  <a:srgbClr val="004C83"/>
                </a:solidFill>
                <a:latin typeface="+mn-lt"/>
              </a:rPr>
              <a:t>NOTE: Reques</a:t>
            </a:r>
            <a:r>
              <a:rPr lang="en-US" sz="1200" kern="0" dirty="0">
                <a:solidFill>
                  <a:srgbClr val="004C83"/>
                </a:solidFill>
              </a:rPr>
              <a:t>t increments in a timely manner to avoid unnecessary and additional capitalization.</a:t>
            </a:r>
            <a:endParaRPr lang="en-US" sz="1200" kern="0" dirty="0">
              <a:solidFill>
                <a:srgbClr val="004C83"/>
              </a:solidFill>
              <a:latin typeface="+mn-lt"/>
            </a:endParaRPr>
          </a:p>
        </p:txBody>
      </p:sp>
      <p:sp>
        <p:nvSpPr>
          <p:cNvPr id="19" name="Title 6">
            <a:extLst>
              <a:ext uri="{FF2B5EF4-FFF2-40B4-BE49-F238E27FC236}">
                <a16:creationId xmlns:a16="http://schemas.microsoft.com/office/drawing/2014/main" id="{4EC8DE99-1139-4228-B50C-45E1337C8C53}"/>
              </a:ext>
            </a:extLst>
          </p:cNvPr>
          <p:cNvSpPr txBox="1">
            <a:spLocks/>
          </p:cNvSpPr>
          <p:nvPr/>
        </p:nvSpPr>
        <p:spPr>
          <a:xfrm>
            <a:off x="748546" y="735501"/>
            <a:ext cx="8386762" cy="620712"/>
          </a:xfrm>
          <a:prstGeom prst="rect">
            <a:avLst/>
          </a:prstGeom>
        </p:spPr>
        <p:txBody>
          <a:bodyPr/>
          <a:lstStyle>
            <a:lvl1pPr algn="l" defTabSz="914400" rtl="0" eaLnBrk="1" latinLnBrk="0" hangingPunct="1">
              <a:lnSpc>
                <a:spcPct val="90000"/>
              </a:lnSpc>
              <a:spcBef>
                <a:spcPct val="0"/>
              </a:spcBef>
              <a:buNone/>
              <a:defRPr sz="3200" b="1" i="0" kern="1200">
                <a:solidFill>
                  <a:srgbClr val="5F259F"/>
                </a:solidFill>
                <a:latin typeface="Arial" charset="0"/>
                <a:ea typeface="Arial" charset="0"/>
                <a:cs typeface="Arial" charset="0"/>
              </a:defRPr>
            </a:lvl1pPr>
          </a:lstStyle>
          <a:p>
            <a:r>
              <a:rPr lang="en-US" dirty="0"/>
              <a:t>Postponement Options</a:t>
            </a:r>
          </a:p>
        </p:txBody>
      </p:sp>
    </p:spTree>
    <p:extLst>
      <p:ext uri="{BB962C8B-B14F-4D97-AF65-F5344CB8AC3E}">
        <p14:creationId xmlns:p14="http://schemas.microsoft.com/office/powerpoint/2010/main" val="17435667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
          <p:cNvGrpSpPr/>
          <p:nvPr/>
        </p:nvGrpSpPr>
        <p:grpSpPr>
          <a:xfrm>
            <a:off x="5791200" y="2209800"/>
            <a:ext cx="2781300" cy="3665919"/>
            <a:chOff x="693738" y="2362200"/>
            <a:chExt cx="2781300" cy="3665919"/>
          </a:xfrm>
        </p:grpSpPr>
        <p:sp>
          <p:nvSpPr>
            <p:cNvPr id="5999" name="Rectangle 879"/>
            <p:cNvSpPr>
              <a:spLocks noChangeArrowheads="1"/>
            </p:cNvSpPr>
            <p:nvPr/>
          </p:nvSpPr>
          <p:spPr bwMode="gray">
            <a:xfrm>
              <a:off x="708025" y="2838450"/>
              <a:ext cx="2747963" cy="1063625"/>
            </a:xfrm>
            <a:prstGeom prst="rect">
              <a:avLst/>
            </a:prstGeom>
            <a:solidFill>
              <a:schemeClr val="accent1">
                <a:lumMod val="20000"/>
                <a:lumOff val="80000"/>
              </a:schemeClr>
            </a:solidFill>
            <a:ln w="19050">
              <a:solidFill>
                <a:schemeClr val="accent1"/>
              </a:solidFill>
              <a:miter lim="800000"/>
              <a:headEnd/>
              <a:tailEnd/>
            </a:ln>
            <a:effectLst/>
          </p:spPr>
          <p:txBody>
            <a:bodyPr wrap="square" anchor="ctr"/>
            <a:lstStyle/>
            <a:p>
              <a:pPr algn="ctr" eaLnBrk="1" fontAlgn="auto" hangingPunct="1">
                <a:spcBef>
                  <a:spcPts val="0"/>
                </a:spcBef>
                <a:spcAft>
                  <a:spcPts val="0"/>
                </a:spcAft>
                <a:buSzPct val="80000"/>
              </a:pPr>
              <a:r>
                <a:rPr lang="en-US" sz="1600" dirty="0">
                  <a:solidFill>
                    <a:srgbClr val="0070C0">
                      <a:lumMod val="75000"/>
                    </a:srgbClr>
                  </a:solidFill>
                  <a:latin typeface="Calibri"/>
                  <a:ea typeface="+mn-ea"/>
                  <a:cs typeface="Arial" pitchFamily="34" charset="0"/>
                </a:rPr>
                <a:t>Seeking Public Service Loan Forgiveness (PSLF)</a:t>
              </a:r>
              <a:endParaRPr lang="en-US" sz="1600" kern="10" dirty="0">
                <a:ln w="0"/>
                <a:solidFill>
                  <a:srgbClr val="0070C0">
                    <a:lumMod val="75000"/>
                  </a:srgbClr>
                </a:solidFill>
                <a:latin typeface="Calibri"/>
                <a:ea typeface="+mn-ea"/>
              </a:endParaRPr>
            </a:p>
          </p:txBody>
        </p:sp>
        <p:sp>
          <p:nvSpPr>
            <p:cNvPr id="6000" name="Rectangle 880"/>
            <p:cNvSpPr>
              <a:spLocks noChangeArrowheads="1"/>
            </p:cNvSpPr>
            <p:nvPr/>
          </p:nvSpPr>
          <p:spPr bwMode="gray">
            <a:xfrm>
              <a:off x="708025" y="3905250"/>
              <a:ext cx="2747963" cy="1063625"/>
            </a:xfrm>
            <a:prstGeom prst="rect">
              <a:avLst/>
            </a:prstGeom>
            <a:solidFill>
              <a:schemeClr val="accent1">
                <a:lumMod val="20000"/>
                <a:lumOff val="80000"/>
                <a:alpha val="50000"/>
              </a:schemeClr>
            </a:solidFill>
            <a:ln w="19050">
              <a:solidFill>
                <a:schemeClr val="accent1"/>
              </a:solidFill>
              <a:miter lim="800000"/>
              <a:headEnd/>
              <a:tailEnd/>
            </a:ln>
            <a:effectLst/>
          </p:spPr>
          <p:txBody>
            <a:bodyPr wrap="square" anchor="ctr"/>
            <a:lstStyle/>
            <a:p>
              <a:pPr algn="ctr" eaLnBrk="1" fontAlgn="auto" hangingPunct="1">
                <a:spcBef>
                  <a:spcPts val="0"/>
                </a:spcBef>
                <a:spcAft>
                  <a:spcPts val="0"/>
                </a:spcAft>
                <a:buSzPct val="80000"/>
              </a:pPr>
              <a:r>
                <a:rPr lang="en-US" sz="1600" dirty="0">
                  <a:solidFill>
                    <a:srgbClr val="0070C0">
                      <a:lumMod val="75000"/>
                    </a:srgbClr>
                  </a:solidFill>
                  <a:latin typeface="Calibri"/>
                  <a:cs typeface="Arial" pitchFamily="34" charset="0"/>
                </a:rPr>
                <a:t>Seeking an Income-Driven Repayment (IDR) plan forgiveness</a:t>
              </a:r>
              <a:endParaRPr lang="en-US" sz="1600" kern="10" dirty="0">
                <a:ln w="0"/>
                <a:solidFill>
                  <a:srgbClr val="0070C0">
                    <a:lumMod val="75000"/>
                  </a:srgbClr>
                </a:solidFill>
                <a:latin typeface="Calibri"/>
              </a:endParaRPr>
            </a:p>
          </p:txBody>
        </p:sp>
        <p:sp>
          <p:nvSpPr>
            <p:cNvPr id="6001" name="Rectangle 881"/>
            <p:cNvSpPr>
              <a:spLocks noChangeArrowheads="1"/>
            </p:cNvSpPr>
            <p:nvPr/>
          </p:nvSpPr>
          <p:spPr bwMode="gray">
            <a:xfrm>
              <a:off x="708025" y="4964494"/>
              <a:ext cx="2747963" cy="1063625"/>
            </a:xfrm>
            <a:prstGeom prst="rect">
              <a:avLst/>
            </a:prstGeom>
            <a:solidFill>
              <a:srgbClr val="BFE4FF">
                <a:alpha val="20000"/>
              </a:srgbClr>
            </a:solidFill>
            <a:ln w="19050">
              <a:solidFill>
                <a:schemeClr val="accent1"/>
              </a:solidFill>
              <a:miter lim="800000"/>
              <a:headEnd/>
              <a:tailEnd/>
            </a:ln>
            <a:effectLst/>
          </p:spPr>
          <p:txBody>
            <a:bodyPr wrap="square" anchor="ctr"/>
            <a:lstStyle/>
            <a:p>
              <a:pPr algn="ctr" eaLnBrk="1" fontAlgn="auto" hangingPunct="1">
                <a:spcBef>
                  <a:spcPts val="0"/>
                </a:spcBef>
                <a:spcAft>
                  <a:spcPts val="0"/>
                </a:spcAft>
                <a:buSzPct val="80000"/>
              </a:pPr>
              <a:r>
                <a:rPr lang="en-US" sz="1600" dirty="0">
                  <a:solidFill>
                    <a:schemeClr val="tx2"/>
                  </a:solidFill>
                  <a:latin typeface="Calibri"/>
                  <a:cs typeface="Arial" pitchFamily="34" charset="0"/>
                </a:rPr>
                <a:t>Concerned with the              Total Repayment cost</a:t>
              </a:r>
              <a:endParaRPr lang="en-US" sz="1600" kern="10" dirty="0">
                <a:ln w="0"/>
                <a:solidFill>
                  <a:srgbClr val="1F497D"/>
                </a:solidFill>
                <a:latin typeface="Calibri"/>
                <a:ea typeface="+mn-ea"/>
              </a:endParaRPr>
            </a:p>
          </p:txBody>
        </p:sp>
        <p:sp>
          <p:nvSpPr>
            <p:cNvPr id="6008" name="AutoShape 888"/>
            <p:cNvSpPr>
              <a:spLocks noChangeArrowheads="1"/>
            </p:cNvSpPr>
            <p:nvPr/>
          </p:nvSpPr>
          <p:spPr bwMode="invGray">
            <a:xfrm>
              <a:off x="693738" y="2362200"/>
              <a:ext cx="2781300" cy="438150"/>
            </a:xfrm>
            <a:prstGeom prst="roundRect">
              <a:avLst>
                <a:gd name="adj" fmla="val 0"/>
              </a:avLst>
            </a:prstGeom>
            <a:solidFill>
              <a:schemeClr val="accent1"/>
            </a:solidFill>
            <a:ln w="9525">
              <a:noFill/>
              <a:round/>
              <a:headEnd/>
              <a:tailEnd/>
            </a:ln>
            <a:effectLst/>
          </p:spPr>
          <p:txBody>
            <a:bodyPr wrap="none" anchor="ctr"/>
            <a:lstStyle/>
            <a:p>
              <a:pPr algn="ctr" eaLnBrk="1" fontAlgn="auto" hangingPunct="1">
                <a:spcBef>
                  <a:spcPts val="0"/>
                </a:spcBef>
                <a:spcAft>
                  <a:spcPts val="0"/>
                </a:spcAft>
              </a:pPr>
              <a:r>
                <a:rPr lang="en-US" sz="2400" b="0" dirty="0">
                  <a:solidFill>
                    <a:srgbClr val="FFFFFF"/>
                  </a:solidFill>
                  <a:latin typeface="Calibri"/>
                  <a:ea typeface="+mn-ea"/>
                </a:rPr>
                <a:t>NOT for You, IF…</a:t>
              </a:r>
            </a:p>
          </p:txBody>
        </p:sp>
      </p:grpSp>
      <p:sp>
        <p:nvSpPr>
          <p:cNvPr id="6006" name="AutoShape 886"/>
          <p:cNvSpPr>
            <a:spLocks noChangeArrowheads="1"/>
          </p:cNvSpPr>
          <p:nvPr/>
        </p:nvSpPr>
        <p:spPr bwMode="gray">
          <a:xfrm>
            <a:off x="3505200" y="2875978"/>
            <a:ext cx="2133600" cy="2435134"/>
          </a:xfrm>
          <a:prstGeom prst="leftRightArrow">
            <a:avLst>
              <a:gd name="adj1" fmla="val 60037"/>
              <a:gd name="adj2" fmla="val 28478"/>
            </a:avLst>
          </a:prstGeom>
          <a:solidFill>
            <a:schemeClr val="accent3"/>
          </a:solidFill>
          <a:ln w="12700">
            <a:noFill/>
            <a:miter lim="800000"/>
            <a:headEnd/>
            <a:tailEnd/>
          </a:ln>
          <a:effectLst/>
        </p:spPr>
        <p:txBody>
          <a:bodyPr wrap="square" anchor="ctr"/>
          <a:lstStyle/>
          <a:p>
            <a:pPr algn="ctr" eaLnBrk="1" fontAlgn="auto" hangingPunct="1">
              <a:spcBef>
                <a:spcPts val="0"/>
              </a:spcBef>
              <a:spcAft>
                <a:spcPts val="0"/>
              </a:spcAft>
            </a:pPr>
            <a:r>
              <a:rPr lang="en-US" sz="2400" b="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mn-ea"/>
              </a:rPr>
              <a:t>If life changes, you can change</a:t>
            </a:r>
          </a:p>
        </p:txBody>
      </p:sp>
      <p:grpSp>
        <p:nvGrpSpPr>
          <p:cNvPr id="3" name="Group 24"/>
          <p:cNvGrpSpPr/>
          <p:nvPr/>
        </p:nvGrpSpPr>
        <p:grpSpPr>
          <a:xfrm>
            <a:off x="609600" y="2209800"/>
            <a:ext cx="2781300" cy="3665919"/>
            <a:chOff x="693738" y="2362200"/>
            <a:chExt cx="2781300" cy="3665919"/>
          </a:xfrm>
        </p:grpSpPr>
        <p:sp>
          <p:nvSpPr>
            <p:cNvPr id="26" name="Rectangle 879"/>
            <p:cNvSpPr>
              <a:spLocks noChangeArrowheads="1"/>
            </p:cNvSpPr>
            <p:nvPr/>
          </p:nvSpPr>
          <p:spPr bwMode="gray">
            <a:xfrm>
              <a:off x="708025" y="2838450"/>
              <a:ext cx="2747963" cy="1063625"/>
            </a:xfrm>
            <a:prstGeom prst="rect">
              <a:avLst/>
            </a:prstGeom>
            <a:solidFill>
              <a:schemeClr val="accent2">
                <a:lumMod val="20000"/>
                <a:lumOff val="80000"/>
              </a:schemeClr>
            </a:solidFill>
            <a:ln w="19050">
              <a:solidFill>
                <a:schemeClr val="accent2"/>
              </a:solidFill>
              <a:miter lim="800000"/>
              <a:headEnd/>
              <a:tailEnd/>
            </a:ln>
            <a:effectLst/>
          </p:spPr>
          <p:txBody>
            <a:bodyPr wrap="square" anchor="ctr"/>
            <a:lstStyle/>
            <a:p>
              <a:pPr algn="ctr" eaLnBrk="1" fontAlgn="auto" hangingPunct="1">
                <a:spcBef>
                  <a:spcPts val="0"/>
                </a:spcBef>
                <a:spcAft>
                  <a:spcPts val="0"/>
                </a:spcAft>
                <a:buSzPct val="80000"/>
              </a:pPr>
              <a:r>
                <a:rPr lang="en-US" sz="1600" dirty="0">
                  <a:solidFill>
                    <a:srgbClr val="01AF01">
                      <a:lumMod val="75000"/>
                    </a:srgbClr>
                  </a:solidFill>
                  <a:latin typeface="Calibri"/>
                  <a:ea typeface="+mn-ea"/>
                  <a:cs typeface="Arial" pitchFamily="34" charset="0"/>
                </a:rPr>
                <a:t>Seeking to REDUCE stress and financial obligations </a:t>
              </a:r>
              <a:endParaRPr lang="en-US" sz="1600" kern="10" dirty="0">
                <a:ln w="0"/>
                <a:solidFill>
                  <a:srgbClr val="01AF01">
                    <a:lumMod val="75000"/>
                  </a:srgbClr>
                </a:solidFill>
                <a:latin typeface="Calibri"/>
                <a:ea typeface="+mn-ea"/>
              </a:endParaRPr>
            </a:p>
          </p:txBody>
        </p:sp>
        <p:sp>
          <p:nvSpPr>
            <p:cNvPr id="27" name="Rectangle 880"/>
            <p:cNvSpPr>
              <a:spLocks noChangeArrowheads="1"/>
            </p:cNvSpPr>
            <p:nvPr/>
          </p:nvSpPr>
          <p:spPr bwMode="gray">
            <a:xfrm>
              <a:off x="708025" y="3905250"/>
              <a:ext cx="2747963" cy="1063625"/>
            </a:xfrm>
            <a:prstGeom prst="rect">
              <a:avLst/>
            </a:prstGeom>
            <a:solidFill>
              <a:schemeClr val="accent2">
                <a:lumMod val="20000"/>
                <a:lumOff val="80000"/>
                <a:alpha val="50000"/>
              </a:schemeClr>
            </a:solidFill>
            <a:ln w="19050">
              <a:solidFill>
                <a:schemeClr val="accent2"/>
              </a:solidFill>
              <a:miter lim="800000"/>
              <a:headEnd/>
              <a:tailEnd/>
            </a:ln>
            <a:effectLst/>
          </p:spPr>
          <p:txBody>
            <a:bodyPr wrap="square" anchor="ctr"/>
            <a:lstStyle/>
            <a:p>
              <a:pPr algn="ctr" eaLnBrk="1" fontAlgn="auto" hangingPunct="1">
                <a:spcBef>
                  <a:spcPts val="0"/>
                </a:spcBef>
                <a:spcAft>
                  <a:spcPts val="0"/>
                </a:spcAft>
                <a:buSzPct val="80000"/>
              </a:pPr>
              <a:r>
                <a:rPr lang="en-US" sz="1600" dirty="0">
                  <a:solidFill>
                    <a:srgbClr val="008000"/>
                  </a:solidFill>
                  <a:latin typeface="Calibri"/>
                  <a:ea typeface="+mn-ea"/>
                  <a:cs typeface="Arial" pitchFamily="34" charset="0"/>
                </a:rPr>
                <a:t>Desiring to INCREASE disposable income</a:t>
              </a:r>
              <a:endParaRPr lang="en-US" sz="1600" kern="10" dirty="0">
                <a:ln w="0"/>
                <a:solidFill>
                  <a:srgbClr val="008000"/>
                </a:solidFill>
                <a:latin typeface="Calibri"/>
                <a:ea typeface="+mn-ea"/>
              </a:endParaRPr>
            </a:p>
          </p:txBody>
        </p:sp>
        <p:sp>
          <p:nvSpPr>
            <p:cNvPr id="28" name="Rectangle 881"/>
            <p:cNvSpPr>
              <a:spLocks noChangeArrowheads="1"/>
            </p:cNvSpPr>
            <p:nvPr/>
          </p:nvSpPr>
          <p:spPr bwMode="gray">
            <a:xfrm>
              <a:off x="708025" y="4964494"/>
              <a:ext cx="2747963" cy="1063625"/>
            </a:xfrm>
            <a:prstGeom prst="rect">
              <a:avLst/>
            </a:prstGeom>
            <a:solidFill>
              <a:schemeClr val="accent2">
                <a:lumMod val="20000"/>
                <a:lumOff val="80000"/>
                <a:alpha val="20000"/>
              </a:schemeClr>
            </a:solidFill>
            <a:ln w="19050">
              <a:solidFill>
                <a:schemeClr val="accent2"/>
              </a:solidFill>
              <a:miter lim="800000"/>
              <a:headEnd/>
              <a:tailEnd/>
            </a:ln>
            <a:effectLst/>
          </p:spPr>
          <p:txBody>
            <a:bodyPr wrap="square" anchor="ctr"/>
            <a:lstStyle/>
            <a:p>
              <a:pPr algn="ctr" eaLnBrk="1" fontAlgn="auto" hangingPunct="1">
                <a:spcBef>
                  <a:spcPts val="0"/>
                </a:spcBef>
                <a:spcAft>
                  <a:spcPts val="0"/>
                </a:spcAft>
                <a:buSzPct val="80000"/>
              </a:pPr>
              <a:r>
                <a:rPr lang="en-US" sz="1600" dirty="0">
                  <a:solidFill>
                    <a:srgbClr val="008000"/>
                  </a:solidFill>
                  <a:latin typeface="Calibri"/>
                  <a:ea typeface="+mn-ea"/>
                  <a:cs typeface="Arial" pitchFamily="34" charset="0"/>
                </a:rPr>
                <a:t>Have PRIVATE loans with higher interest rates</a:t>
              </a:r>
            </a:p>
          </p:txBody>
        </p:sp>
        <p:sp>
          <p:nvSpPr>
            <p:cNvPr id="29" name="AutoShape 888"/>
            <p:cNvSpPr>
              <a:spLocks noChangeArrowheads="1"/>
            </p:cNvSpPr>
            <p:nvPr/>
          </p:nvSpPr>
          <p:spPr bwMode="invGray">
            <a:xfrm>
              <a:off x="693738" y="2362200"/>
              <a:ext cx="2781300" cy="438150"/>
            </a:xfrm>
            <a:prstGeom prst="roundRect">
              <a:avLst>
                <a:gd name="adj" fmla="val 0"/>
              </a:avLst>
            </a:prstGeom>
            <a:solidFill>
              <a:schemeClr val="accent2"/>
            </a:solidFill>
            <a:ln w="9525">
              <a:noFill/>
              <a:round/>
              <a:headEnd/>
              <a:tailEnd/>
            </a:ln>
            <a:effectLst/>
          </p:spPr>
          <p:txBody>
            <a:bodyPr wrap="none" anchor="ctr"/>
            <a:lstStyle/>
            <a:p>
              <a:pPr algn="ctr" eaLnBrk="1" fontAlgn="auto" hangingPunct="1">
                <a:spcBef>
                  <a:spcPts val="0"/>
                </a:spcBef>
                <a:spcAft>
                  <a:spcPts val="0"/>
                </a:spcAft>
              </a:pPr>
              <a:r>
                <a:rPr lang="en-US" sz="2400" b="0" dirty="0">
                  <a:solidFill>
                    <a:srgbClr val="FFFFFF"/>
                  </a:solidFill>
                  <a:latin typeface="Calibri"/>
                  <a:ea typeface="+mn-ea"/>
                </a:rPr>
                <a:t>BEST for You, IF…</a:t>
              </a:r>
            </a:p>
          </p:txBody>
        </p:sp>
      </p:grpSp>
      <p:sp>
        <p:nvSpPr>
          <p:cNvPr id="30" name="Text Box 9"/>
          <p:cNvSpPr txBox="1">
            <a:spLocks noChangeArrowheads="1"/>
          </p:cNvSpPr>
          <p:nvPr/>
        </p:nvSpPr>
        <p:spPr bwMode="auto">
          <a:xfrm>
            <a:off x="1676401" y="1130300"/>
            <a:ext cx="5638799" cy="954107"/>
          </a:xfrm>
          <a:prstGeom prst="rect">
            <a:avLst/>
          </a:prstGeom>
          <a:noFill/>
          <a:ln w="9525" algn="ctr">
            <a:noFill/>
            <a:miter lim="800000"/>
            <a:headEnd/>
            <a:tailEnd/>
          </a:ln>
        </p:spPr>
        <p:txBody>
          <a:bodyPr wrap="square">
            <a:spAutoFit/>
          </a:bodyPr>
          <a:lstStyle/>
          <a:p>
            <a:pPr algn="ctr" eaLnBrk="1" fontAlgn="auto" hangingPunct="1">
              <a:spcBef>
                <a:spcPts val="0"/>
              </a:spcBef>
              <a:spcAft>
                <a:spcPts val="0"/>
              </a:spcAft>
              <a:buSzPct val="80000"/>
            </a:pPr>
            <a:r>
              <a:rPr lang="en-US" sz="2800" kern="10" dirty="0">
                <a:ln w="0"/>
                <a:solidFill>
                  <a:srgbClr val="008000"/>
                </a:solidFill>
                <a:latin typeface="Calibri"/>
                <a:ea typeface="+mn-ea"/>
              </a:rPr>
              <a:t>An Entitlement for</a:t>
            </a:r>
          </a:p>
          <a:p>
            <a:pPr algn="ctr" eaLnBrk="1" fontAlgn="auto" hangingPunct="1">
              <a:spcBef>
                <a:spcPts val="0"/>
              </a:spcBef>
              <a:spcAft>
                <a:spcPts val="0"/>
              </a:spcAft>
              <a:buSzPct val="80000"/>
            </a:pPr>
            <a:r>
              <a:rPr lang="en-US" sz="2800" kern="10" dirty="0">
                <a:ln w="0"/>
                <a:solidFill>
                  <a:srgbClr val="008000"/>
                </a:solidFill>
                <a:latin typeface="Calibri"/>
                <a:ea typeface="+mn-ea"/>
              </a:rPr>
              <a:t>Medical Residents and Interns</a:t>
            </a:r>
            <a:endParaRPr lang="en-US" kern="10" dirty="0">
              <a:ln w="0"/>
              <a:solidFill>
                <a:srgbClr val="008000"/>
              </a:solidFill>
              <a:latin typeface="Calibri"/>
              <a:ea typeface="+mn-ea"/>
            </a:endParaRPr>
          </a:p>
        </p:txBody>
      </p:sp>
      <p:sp>
        <p:nvSpPr>
          <p:cNvPr id="21" name="Rectangle 2"/>
          <p:cNvSpPr>
            <a:spLocks noGrp="1" noChangeArrowheads="1"/>
          </p:cNvSpPr>
          <p:nvPr>
            <p:ph type="title"/>
          </p:nvPr>
        </p:nvSpPr>
        <p:spPr>
          <a:xfrm>
            <a:off x="548922" y="367160"/>
            <a:ext cx="8595077" cy="620712"/>
          </a:xfrm>
        </p:spPr>
        <p:txBody>
          <a:bodyPr/>
          <a:lstStyle/>
          <a:p>
            <a:r>
              <a:rPr lang="en-US" sz="3200" b="1" dirty="0">
                <a:solidFill>
                  <a:schemeClr val="tx2"/>
                </a:solidFill>
                <a:latin typeface="Arial"/>
                <a:cs typeface="Arial"/>
              </a:rPr>
              <a:t>Medical Residency/Internship Forbearance</a:t>
            </a:r>
          </a:p>
        </p:txBody>
      </p:sp>
      <p:pic>
        <p:nvPicPr>
          <p:cNvPr id="15" name="Picture 2"/>
          <p:cNvPicPr>
            <a:picLocks noChangeAspect="1"/>
          </p:cNvPicPr>
          <p:nvPr/>
        </p:nvPicPr>
        <p:blipFill>
          <a:blip r:embed="rId3" cstate="print"/>
          <a:srcRect/>
          <a:stretch>
            <a:fillRect/>
          </a:stretch>
        </p:blipFill>
        <p:spPr bwMode="auto">
          <a:xfrm>
            <a:off x="-7320" y="5948363"/>
            <a:ext cx="9243154" cy="914400"/>
          </a:xfrm>
          <a:prstGeom prst="rect">
            <a:avLst/>
          </a:prstGeom>
          <a:noFill/>
          <a:ln w="9525">
            <a:noFill/>
            <a:miter lim="800000"/>
            <a:headEnd/>
            <a:tailEnd/>
          </a:ln>
        </p:spPr>
      </p:pic>
    </p:spTree>
    <p:extLst>
      <p:ext uri="{BB962C8B-B14F-4D97-AF65-F5344CB8AC3E}">
        <p14:creationId xmlns:p14="http://schemas.microsoft.com/office/powerpoint/2010/main" val="18821005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bwMode="auto">
          <a:xfrm>
            <a:off x="787397" y="756801"/>
            <a:ext cx="8207375" cy="476726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marL="0" marR="0" lvl="0" indent="0" algn="l" defTabSz="889000" rtl="0" eaLnBrk="1" fontAlgn="base" latinLnBrk="0" hangingPunct="1">
              <a:lnSpc>
                <a:spcPct val="88000"/>
              </a:lnSpc>
              <a:spcBef>
                <a:spcPct val="50000"/>
              </a:spcBef>
              <a:spcAft>
                <a:spcPct val="0"/>
              </a:spcAft>
              <a:buClr>
                <a:schemeClr val="tx1"/>
              </a:buClr>
              <a:buSzPct val="90000"/>
              <a:buFontTx/>
              <a:buNone/>
              <a:tabLst/>
              <a:defRPr/>
            </a:pPr>
            <a:endParaRPr lang="en-US" sz="1200" b="0" kern="0" dirty="0">
              <a:solidFill>
                <a:schemeClr val="tx1"/>
              </a:solidFill>
              <a:latin typeface="+mn-lt"/>
            </a:endParaRPr>
          </a:p>
          <a:p>
            <a:pPr marL="0" marR="0" lvl="0" indent="0" algn="l" defTabSz="889000" rtl="0" eaLnBrk="1" fontAlgn="base" latinLnBrk="0" hangingPunct="1">
              <a:lnSpc>
                <a:spcPct val="88000"/>
              </a:lnSpc>
              <a:spcBef>
                <a:spcPct val="50000"/>
              </a:spcBef>
              <a:spcAft>
                <a:spcPct val="0"/>
              </a:spcAft>
              <a:buClr>
                <a:schemeClr val="tx1"/>
              </a:buClr>
              <a:buSzPct val="90000"/>
              <a:buFontTx/>
              <a:buNone/>
              <a:tabLst/>
              <a:defRPr/>
            </a:pPr>
            <a:r>
              <a:rPr lang="en-US" sz="2800" b="0" i="0" kern="0" dirty="0">
                <a:solidFill>
                  <a:srgbClr val="008000"/>
                </a:solidFill>
                <a:latin typeface="+mn-lt"/>
              </a:rPr>
              <a:t>The numbers after a 4-year residency*</a:t>
            </a:r>
            <a:endParaRPr kumimoji="0" lang="en-US" sz="2800" b="0" i="0" u="none" strike="noStrike" kern="0" cap="none" spc="0" normalizeH="0" baseline="0" noProof="0" dirty="0">
              <a:ln>
                <a:noFill/>
              </a:ln>
              <a:solidFill>
                <a:srgbClr val="008000"/>
              </a:solidFill>
              <a:effectLst/>
              <a:uLnTx/>
              <a:uFillTx/>
              <a:latin typeface="+mn-lt"/>
              <a:ea typeface="+mn-ea"/>
            </a:endParaRPr>
          </a:p>
        </p:txBody>
      </p:sp>
      <p:sp>
        <p:nvSpPr>
          <p:cNvPr id="14" name="Rectangle 2"/>
          <p:cNvSpPr>
            <a:spLocks noGrp="1" noChangeArrowheads="1"/>
          </p:cNvSpPr>
          <p:nvPr>
            <p:ph type="title"/>
          </p:nvPr>
        </p:nvSpPr>
        <p:spPr>
          <a:xfrm>
            <a:off x="569913" y="293688"/>
            <a:ext cx="8386762" cy="620712"/>
          </a:xfrm>
        </p:spPr>
        <p:txBody>
          <a:bodyPr/>
          <a:lstStyle/>
          <a:p>
            <a:r>
              <a:rPr lang="en-US" dirty="0"/>
              <a:t>Forbearance During Residency</a:t>
            </a:r>
          </a:p>
        </p:txBody>
      </p:sp>
      <p:graphicFrame>
        <p:nvGraphicFramePr>
          <p:cNvPr id="7" name="Group 36"/>
          <p:cNvGraphicFramePr>
            <a:graphicFrameLocks noGrp="1"/>
          </p:cNvGraphicFramePr>
          <p:nvPr>
            <p:ph sz="half" idx="2"/>
            <p:extLst/>
          </p:nvPr>
        </p:nvGraphicFramePr>
        <p:xfrm>
          <a:off x="606691" y="2390331"/>
          <a:ext cx="8077200" cy="1604827"/>
        </p:xfrm>
        <a:graphic>
          <a:graphicData uri="http://schemas.openxmlformats.org/drawingml/2006/table">
            <a:tbl>
              <a:tblPr/>
              <a:tblGrid>
                <a:gridCol w="2243666">
                  <a:extLst>
                    <a:ext uri="{9D8B030D-6E8A-4147-A177-3AD203B41FA5}">
                      <a16:colId xmlns:a16="http://schemas.microsoft.com/office/drawing/2014/main" val="20000"/>
                    </a:ext>
                  </a:extLst>
                </a:gridCol>
                <a:gridCol w="1776984">
                  <a:extLst>
                    <a:ext uri="{9D8B030D-6E8A-4147-A177-3AD203B41FA5}">
                      <a16:colId xmlns:a16="http://schemas.microsoft.com/office/drawing/2014/main" val="20001"/>
                    </a:ext>
                  </a:extLst>
                </a:gridCol>
                <a:gridCol w="1741086">
                  <a:extLst>
                    <a:ext uri="{9D8B030D-6E8A-4147-A177-3AD203B41FA5}">
                      <a16:colId xmlns:a16="http://schemas.microsoft.com/office/drawing/2014/main" val="20002"/>
                    </a:ext>
                  </a:extLst>
                </a:gridCol>
                <a:gridCol w="2315464">
                  <a:extLst>
                    <a:ext uri="{9D8B030D-6E8A-4147-A177-3AD203B41FA5}">
                      <a16:colId xmlns:a16="http://schemas.microsoft.com/office/drawing/2014/main" val="20003"/>
                    </a:ext>
                  </a:extLst>
                </a:gridCol>
              </a:tblGrid>
              <a:tr h="858803">
                <a:tc>
                  <a:txBody>
                    <a:bodyPr/>
                    <a:lstStyle/>
                    <a:p>
                      <a:pPr marL="0" marR="0" lvl="0" indent="0" algn="ctr" defTabSz="889000" rtl="0" eaLnBrk="0" fontAlgn="base" latinLnBrk="0" hangingPunct="0">
                        <a:lnSpc>
                          <a:spcPct val="88000"/>
                        </a:lnSpc>
                        <a:spcBef>
                          <a:spcPct val="50000"/>
                        </a:spcBef>
                        <a:spcAft>
                          <a:spcPct val="0"/>
                        </a:spcAft>
                        <a:buClr>
                          <a:schemeClr val="tx1"/>
                        </a:buClr>
                        <a:buSzPct val="90000"/>
                        <a:buFontTx/>
                        <a:buNone/>
                        <a:tabLst/>
                      </a:pPr>
                      <a:endParaRPr kumimoji="0" lang="en-US" sz="2400" b="0" i="0" u="none" strike="noStrike" kern="1200" cap="none" normalizeH="0" baseline="0" dirty="0">
                        <a:ln>
                          <a:noFill/>
                        </a:ln>
                        <a:solidFill>
                          <a:schemeClr val="tx1"/>
                        </a:solidFill>
                        <a:effectLst/>
                        <a:latin typeface="Arial" charset="0"/>
                        <a:ea typeface="+mn-ea"/>
                        <a:cs typeface="+mn-cs"/>
                      </a:endParaRPr>
                    </a:p>
                  </a:txBody>
                  <a:tcPr horzOverflow="overflow">
                    <a:lnL cap="flat">
                      <a:noFill/>
                    </a:lnL>
                    <a:lnR w="12700" cap="flat" cmpd="sng" algn="ctr">
                      <a:solidFill>
                        <a:schemeClr val="bg1"/>
                      </a:solidFill>
                      <a:prstDash val="solid"/>
                      <a:round/>
                      <a:headEnd type="none" w="med" len="med"/>
                      <a:tailEnd type="none" w="med" len="med"/>
                    </a:lnR>
                    <a:lnT cap="fla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889000" rtl="0" eaLnBrk="0" fontAlgn="base" latinLnBrk="0" hangingPunct="0">
                        <a:lnSpc>
                          <a:spcPct val="88000"/>
                        </a:lnSpc>
                        <a:spcBef>
                          <a:spcPct val="50000"/>
                        </a:spcBef>
                        <a:spcAft>
                          <a:spcPct val="0"/>
                        </a:spcAft>
                        <a:buClr>
                          <a:schemeClr val="tx1"/>
                        </a:buClr>
                        <a:buSzPct val="90000"/>
                        <a:buFontTx/>
                        <a:buNone/>
                        <a:tabLst/>
                      </a:pPr>
                      <a:r>
                        <a:rPr kumimoji="0" lang="en-US" sz="2000" b="1" i="0" u="none" strike="noStrike" kern="1200" cap="none" normalizeH="0" baseline="0" dirty="0">
                          <a:ln>
                            <a:noFill/>
                          </a:ln>
                          <a:solidFill>
                            <a:schemeClr val="tx1"/>
                          </a:solidFill>
                          <a:effectLst/>
                          <a:latin typeface="Arial" charset="0"/>
                          <a:ea typeface="+mn-ea"/>
                          <a:cs typeface="+mn-cs"/>
                        </a:rPr>
                        <a:t>Balance </a:t>
                      </a:r>
                      <a:br>
                        <a:rPr kumimoji="0" lang="en-US" sz="2000" b="1" i="0" u="none" strike="noStrike" kern="1200" cap="none" normalizeH="0" baseline="0" dirty="0">
                          <a:ln>
                            <a:noFill/>
                          </a:ln>
                          <a:solidFill>
                            <a:schemeClr val="tx1"/>
                          </a:solidFill>
                          <a:effectLst/>
                          <a:latin typeface="Arial" charset="0"/>
                          <a:ea typeface="+mn-ea"/>
                          <a:cs typeface="+mn-cs"/>
                        </a:rPr>
                      </a:br>
                      <a:r>
                        <a:rPr kumimoji="0" lang="en-US" sz="2000" b="1" i="0" u="none" strike="noStrike" kern="1200" cap="none" normalizeH="0" baseline="0" dirty="0">
                          <a:ln>
                            <a:noFill/>
                          </a:ln>
                          <a:solidFill>
                            <a:schemeClr val="tx1"/>
                          </a:solidFill>
                          <a:effectLst/>
                          <a:latin typeface="Arial" charset="0"/>
                          <a:ea typeface="+mn-ea"/>
                          <a:cs typeface="+mn-cs"/>
                        </a:rPr>
                        <a:t>after </a:t>
                      </a:r>
                      <a:br>
                        <a:rPr kumimoji="0" lang="en-US" sz="2000" b="1" i="0" u="none" strike="noStrike" kern="1200" cap="none" normalizeH="0" baseline="0" dirty="0">
                          <a:ln>
                            <a:noFill/>
                          </a:ln>
                          <a:solidFill>
                            <a:schemeClr val="tx1"/>
                          </a:solidFill>
                          <a:effectLst/>
                          <a:latin typeface="Arial" charset="0"/>
                          <a:ea typeface="+mn-ea"/>
                          <a:cs typeface="+mn-cs"/>
                        </a:rPr>
                      </a:br>
                      <a:r>
                        <a:rPr kumimoji="0" lang="en-US" sz="2000" b="1" i="0" u="none" strike="noStrike" kern="1200" cap="none" normalizeH="0" baseline="0" dirty="0">
                          <a:ln>
                            <a:noFill/>
                          </a:ln>
                          <a:solidFill>
                            <a:schemeClr val="tx1"/>
                          </a:solidFill>
                          <a:effectLst/>
                          <a:latin typeface="Arial" charset="0"/>
                          <a:ea typeface="+mn-ea"/>
                          <a:cs typeface="+mn-cs"/>
                        </a:rPr>
                        <a:t>Grace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89000" rtl="0" eaLnBrk="0" fontAlgn="base" latinLnBrk="0" hangingPunct="0">
                        <a:lnSpc>
                          <a:spcPct val="88000"/>
                        </a:lnSpc>
                        <a:spcBef>
                          <a:spcPct val="50000"/>
                        </a:spcBef>
                        <a:spcAft>
                          <a:spcPct val="0"/>
                        </a:spcAft>
                        <a:buClr>
                          <a:schemeClr val="tx1"/>
                        </a:buClr>
                        <a:buSzPct val="90000"/>
                        <a:buFontTx/>
                        <a:buNone/>
                        <a:tabLst/>
                      </a:pPr>
                      <a:r>
                        <a:rPr kumimoji="0" lang="en-US" sz="2000" b="1" i="0" u="none" strike="noStrike" kern="1200" cap="none" normalizeH="0" baseline="0" dirty="0">
                          <a:ln>
                            <a:noFill/>
                          </a:ln>
                          <a:solidFill>
                            <a:schemeClr val="tx1"/>
                          </a:solidFill>
                          <a:effectLst/>
                          <a:latin typeface="Arial" charset="0"/>
                          <a:ea typeface="+mn-ea"/>
                          <a:cs typeface="+mn-cs"/>
                        </a:rPr>
                        <a:t>                Residency Interest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89000" rtl="0" eaLnBrk="0" fontAlgn="base" latinLnBrk="0" hangingPunct="0">
                        <a:lnSpc>
                          <a:spcPct val="88000"/>
                        </a:lnSpc>
                        <a:spcBef>
                          <a:spcPct val="50000"/>
                        </a:spcBef>
                        <a:spcAft>
                          <a:spcPct val="0"/>
                        </a:spcAft>
                        <a:buClr>
                          <a:schemeClr val="tx1"/>
                        </a:buClr>
                        <a:buSzPct val="90000"/>
                        <a:buFontTx/>
                        <a:buNone/>
                        <a:tabLst/>
                      </a:pPr>
                      <a:r>
                        <a:rPr kumimoji="0" lang="en-US" sz="2000" b="1" i="0" u="none" strike="noStrike" kern="1200" cap="none" normalizeH="0" baseline="0" dirty="0">
                          <a:ln>
                            <a:noFill/>
                          </a:ln>
                          <a:solidFill>
                            <a:schemeClr val="tx1"/>
                          </a:solidFill>
                          <a:effectLst/>
                          <a:latin typeface="Arial" charset="0"/>
                          <a:ea typeface="+mn-ea"/>
                          <a:cs typeface="+mn-cs"/>
                        </a:rPr>
                        <a:t>Post-          Residency Balance Owed</a:t>
                      </a:r>
                    </a:p>
                  </a:txBody>
                  <a:tcPr horzOverflow="overflow">
                    <a:lnL w="12700" cap="flat" cmpd="sng" algn="ctr">
                      <a:solidFill>
                        <a:schemeClr val="bg1"/>
                      </a:solidFill>
                      <a:prstDash val="solid"/>
                      <a:round/>
                      <a:headEnd type="none" w="med" len="med"/>
                      <a:tailEnd type="none" w="med" len="med"/>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8715">
                <a:tc>
                  <a:txBody>
                    <a:bodyPr/>
                    <a:lstStyle/>
                    <a:p>
                      <a:pPr marL="0" marR="0" lvl="0" indent="0" algn="l" defTabSz="889000" rtl="0" eaLnBrk="0" fontAlgn="base" latinLnBrk="0" hangingPunct="0">
                        <a:lnSpc>
                          <a:spcPct val="88000"/>
                        </a:lnSpc>
                        <a:spcBef>
                          <a:spcPct val="50000"/>
                        </a:spcBef>
                        <a:spcAft>
                          <a:spcPct val="0"/>
                        </a:spcAft>
                        <a:buClr>
                          <a:schemeClr val="tx1"/>
                        </a:buClr>
                        <a:buSzPct val="90000"/>
                        <a:buFontTx/>
                        <a:buNone/>
                        <a:tabLst/>
                      </a:pPr>
                      <a:r>
                        <a:rPr kumimoji="0" lang="en-US" sz="2400" b="1" i="0" u="none" strike="noStrike" cap="none" normalizeH="0" baseline="0" dirty="0">
                          <a:ln>
                            <a:noFill/>
                          </a:ln>
                          <a:solidFill>
                            <a:schemeClr val="tx1"/>
                          </a:solidFill>
                          <a:effectLst/>
                          <a:latin typeface="Arial" charset="0"/>
                        </a:rPr>
                        <a:t>TOTAL</a:t>
                      </a:r>
                    </a:p>
                  </a:txBody>
                  <a:tcPr anchor="b" horzOverflow="overflow">
                    <a:lnL cap="flat">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889000" rtl="0" eaLnBrk="0" fontAlgn="base" latinLnBrk="0" hangingPunct="0">
                        <a:lnSpc>
                          <a:spcPct val="88000"/>
                        </a:lnSpc>
                        <a:spcBef>
                          <a:spcPct val="50000"/>
                        </a:spcBef>
                        <a:spcAft>
                          <a:spcPct val="0"/>
                        </a:spcAft>
                        <a:buClr>
                          <a:schemeClr val="tx1"/>
                        </a:buClr>
                        <a:buSzPct val="90000"/>
                        <a:buFontTx/>
                        <a:buNone/>
                        <a:tabLst/>
                      </a:pPr>
                      <a:r>
                        <a:rPr kumimoji="0" lang="en-US" sz="2800" b="0" i="0" u="none" strike="noStrike" cap="none" normalizeH="0" baseline="0" dirty="0">
                          <a:ln>
                            <a:noFill/>
                          </a:ln>
                          <a:solidFill>
                            <a:srgbClr val="37A32F"/>
                          </a:solidFill>
                          <a:effectLst/>
                          <a:latin typeface="Arial" charset="0"/>
                        </a:rPr>
                        <a:t>$231K</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89000" rtl="0" eaLnBrk="0" fontAlgn="base" latinLnBrk="0" hangingPunct="0">
                        <a:lnSpc>
                          <a:spcPct val="88000"/>
                        </a:lnSpc>
                        <a:spcBef>
                          <a:spcPct val="50000"/>
                        </a:spcBef>
                        <a:spcAft>
                          <a:spcPct val="0"/>
                        </a:spcAft>
                        <a:buClr>
                          <a:schemeClr val="tx1"/>
                        </a:buClr>
                        <a:buSzPct val="90000"/>
                        <a:buFontTx/>
                        <a:buNone/>
                        <a:tabLst/>
                      </a:pPr>
                      <a:r>
                        <a:rPr kumimoji="0" lang="en-US" sz="2800" b="0" i="0" u="none" strike="noStrike" cap="none" normalizeH="0" baseline="0" dirty="0">
                          <a:ln>
                            <a:noFill/>
                          </a:ln>
                          <a:solidFill>
                            <a:srgbClr val="37A32F"/>
                          </a:solidFill>
                          <a:effectLst/>
                          <a:latin typeface="Arial" charset="0"/>
                        </a:rPr>
                        <a:t>$56K</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89000" rtl="0" eaLnBrk="0" fontAlgn="base" latinLnBrk="0" hangingPunct="0">
                        <a:lnSpc>
                          <a:spcPct val="88000"/>
                        </a:lnSpc>
                        <a:spcBef>
                          <a:spcPct val="50000"/>
                        </a:spcBef>
                        <a:spcAft>
                          <a:spcPct val="0"/>
                        </a:spcAft>
                        <a:buClr>
                          <a:schemeClr val="tx1"/>
                        </a:buClr>
                        <a:buSzPct val="90000"/>
                        <a:buFontTx/>
                        <a:buNone/>
                        <a:tabLst/>
                      </a:pPr>
                      <a:r>
                        <a:rPr kumimoji="0" lang="en-US" sz="2800" b="0" i="0" u="none" strike="noStrike" cap="none" normalizeH="0" baseline="0" dirty="0">
                          <a:ln>
                            <a:noFill/>
                          </a:ln>
                          <a:solidFill>
                            <a:srgbClr val="37A32F"/>
                          </a:solidFill>
                          <a:effectLst/>
                          <a:latin typeface="Arial" charset="0"/>
                        </a:rPr>
                        <a:t>$287K</a:t>
                      </a:r>
                    </a:p>
                  </a:txBody>
                  <a:tcPr anchor="b"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cxnSp>
        <p:nvCxnSpPr>
          <p:cNvPr id="12" name="Straight Connector 11"/>
          <p:cNvCxnSpPr/>
          <p:nvPr/>
        </p:nvCxnSpPr>
        <p:spPr bwMode="auto">
          <a:xfrm>
            <a:off x="6822899" y="4030058"/>
            <a:ext cx="1504950" cy="0"/>
          </a:xfrm>
          <a:prstGeom prst="line">
            <a:avLst/>
          </a:prstGeom>
          <a:noFill/>
          <a:ln w="107950" cap="flat" cmpd="dbl" algn="ctr">
            <a:solidFill>
              <a:srgbClr val="009E47"/>
            </a:solidFill>
            <a:prstDash val="solid"/>
            <a:round/>
            <a:headEnd type="none" w="med" len="med"/>
            <a:tailEnd type="none" w="med" len="med"/>
          </a:ln>
          <a:effectLst/>
        </p:spPr>
      </p:cxnSp>
      <p:sp>
        <p:nvSpPr>
          <p:cNvPr id="10" name="TextBox 9"/>
          <p:cNvSpPr txBox="1"/>
          <p:nvPr/>
        </p:nvSpPr>
        <p:spPr>
          <a:xfrm>
            <a:off x="6332187" y="3457939"/>
            <a:ext cx="381000" cy="461665"/>
          </a:xfrm>
          <a:prstGeom prst="rect">
            <a:avLst/>
          </a:prstGeom>
          <a:noFill/>
        </p:spPr>
        <p:txBody>
          <a:bodyPr wrap="square" rtlCol="0">
            <a:spAutoFit/>
          </a:bodyPr>
          <a:lstStyle/>
          <a:p>
            <a:r>
              <a:rPr lang="en-US" sz="2400" dirty="0">
                <a:solidFill>
                  <a:schemeClr val="tx1"/>
                </a:solidFill>
              </a:rPr>
              <a:t>=</a:t>
            </a:r>
          </a:p>
        </p:txBody>
      </p:sp>
      <p:sp>
        <p:nvSpPr>
          <p:cNvPr id="9" name="TextBox 8"/>
          <p:cNvSpPr txBox="1"/>
          <p:nvPr/>
        </p:nvSpPr>
        <p:spPr>
          <a:xfrm>
            <a:off x="4419421" y="3465954"/>
            <a:ext cx="457200" cy="461665"/>
          </a:xfrm>
          <a:prstGeom prst="rect">
            <a:avLst/>
          </a:prstGeom>
          <a:noFill/>
        </p:spPr>
        <p:txBody>
          <a:bodyPr wrap="square" rtlCol="0">
            <a:spAutoFit/>
          </a:bodyPr>
          <a:lstStyle/>
          <a:p>
            <a:r>
              <a:rPr lang="en-US" sz="2400" dirty="0">
                <a:solidFill>
                  <a:schemeClr val="tx1"/>
                </a:solidFill>
              </a:rPr>
              <a:t>+</a:t>
            </a:r>
          </a:p>
        </p:txBody>
      </p:sp>
      <p:sp>
        <p:nvSpPr>
          <p:cNvPr id="11" name="Oval 10"/>
          <p:cNvSpPr/>
          <p:nvPr/>
        </p:nvSpPr>
        <p:spPr bwMode="auto">
          <a:xfrm>
            <a:off x="4867323" y="3373933"/>
            <a:ext cx="1314450" cy="762000"/>
          </a:xfrm>
          <a:prstGeom prst="ellipse">
            <a:avLst/>
          </a:prstGeom>
          <a:noFill/>
          <a:ln w="476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dirty="0">
              <a:ln>
                <a:noFill/>
              </a:ln>
              <a:solidFill>
                <a:schemeClr val="bg1"/>
              </a:solidFill>
              <a:effectLst/>
              <a:latin typeface="Arial" charset="0"/>
            </a:endParaRPr>
          </a:p>
        </p:txBody>
      </p:sp>
      <p:sp>
        <p:nvSpPr>
          <p:cNvPr id="15" name="TextBox 14"/>
          <p:cNvSpPr txBox="1"/>
          <p:nvPr/>
        </p:nvSpPr>
        <p:spPr>
          <a:xfrm>
            <a:off x="0" y="4427708"/>
            <a:ext cx="9083671" cy="261610"/>
          </a:xfrm>
          <a:prstGeom prst="rect">
            <a:avLst/>
          </a:prstGeom>
          <a:noFill/>
        </p:spPr>
        <p:txBody>
          <a:bodyPr wrap="square" rtlCol="0">
            <a:spAutoFit/>
          </a:bodyPr>
          <a:lstStyle/>
          <a:p>
            <a:r>
              <a:rPr lang="en-US" sz="1100" b="0" i="1" dirty="0">
                <a:solidFill>
                  <a:srgbClr val="008400"/>
                </a:solidFill>
              </a:rPr>
              <a:t>  *Based on a 2019 graduate’s median indebted level of $200,000.  </a:t>
            </a:r>
          </a:p>
        </p:txBody>
      </p:sp>
    </p:spTree>
    <p:extLst>
      <p:ext uri="{BB962C8B-B14F-4D97-AF65-F5344CB8AC3E}">
        <p14:creationId xmlns:p14="http://schemas.microsoft.com/office/powerpoint/2010/main" val="423747511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19921" y="2995482"/>
            <a:ext cx="9144000" cy="696913"/>
          </a:xfrm>
          <a:prstGeom prst="rect">
            <a:avLst/>
          </a:prstGeom>
          <a:noFill/>
          <a:ln w="9525">
            <a:noFill/>
            <a:miter lim="800000"/>
            <a:headEnd/>
            <a:tailEnd/>
          </a:ln>
          <a:effectLst/>
        </p:spPr>
        <p:txBody>
          <a:bodyPr lIns="90488" tIns="44450" rIns="90488" bIns="44450"/>
          <a:lstStyle/>
          <a:p>
            <a:pPr marL="609600" indent="-609600" algn="ctr">
              <a:lnSpc>
                <a:spcPct val="78000"/>
              </a:lnSpc>
              <a:buClr>
                <a:schemeClr val="tx1"/>
              </a:buClr>
              <a:buSzPct val="90000"/>
              <a:defRPr/>
            </a:pPr>
            <a:r>
              <a:rPr lang="en-US" sz="4400" b="1" kern="0" dirty="0">
                <a:solidFill>
                  <a:srgbClr val="5F259F"/>
                </a:solidFill>
              </a:rPr>
              <a:t>Repayment Plans</a:t>
            </a:r>
            <a:endParaRPr lang="en-US" sz="4400" b="1" kern="0" dirty="0">
              <a:solidFill>
                <a:srgbClr val="5F259F"/>
              </a:solidFill>
              <a:latin typeface="+mn-lt"/>
            </a:endParaRPr>
          </a:p>
        </p:txBody>
      </p:sp>
    </p:spTree>
    <p:extLst>
      <p:ext uri="{BB962C8B-B14F-4D97-AF65-F5344CB8AC3E}">
        <p14:creationId xmlns:p14="http://schemas.microsoft.com/office/powerpoint/2010/main" val="23612160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Left Brace 14"/>
          <p:cNvSpPr/>
          <p:nvPr/>
        </p:nvSpPr>
        <p:spPr bwMode="auto">
          <a:xfrm>
            <a:off x="3060609" y="2255377"/>
            <a:ext cx="1047750" cy="2895600"/>
          </a:xfrm>
          <a:prstGeom prst="leftBrace">
            <a:avLst/>
          </a:prstGeom>
          <a:no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bg1"/>
              </a:solidFill>
              <a:effectLst/>
              <a:latin typeface="Arial" charset="0"/>
            </a:endParaRPr>
          </a:p>
        </p:txBody>
      </p:sp>
      <p:sp>
        <p:nvSpPr>
          <p:cNvPr id="13" name="Title 6">
            <a:extLst>
              <a:ext uri="{FF2B5EF4-FFF2-40B4-BE49-F238E27FC236}">
                <a16:creationId xmlns:a16="http://schemas.microsoft.com/office/drawing/2014/main" id="{3374049D-5C27-4C0F-A188-37385AF9B10F}"/>
              </a:ext>
            </a:extLst>
          </p:cNvPr>
          <p:cNvSpPr txBox="1">
            <a:spLocks/>
          </p:cNvSpPr>
          <p:nvPr/>
        </p:nvSpPr>
        <p:spPr>
          <a:xfrm>
            <a:off x="748546" y="751830"/>
            <a:ext cx="8386762" cy="620712"/>
          </a:xfrm>
          <a:prstGeom prst="rect">
            <a:avLst/>
          </a:prstGeom>
        </p:spPr>
        <p:txBody>
          <a:bodyPr/>
          <a:lstStyle>
            <a:lvl1pPr algn="l" defTabSz="914400" rtl="0" eaLnBrk="1" latinLnBrk="0" hangingPunct="1">
              <a:lnSpc>
                <a:spcPct val="90000"/>
              </a:lnSpc>
              <a:spcBef>
                <a:spcPct val="0"/>
              </a:spcBef>
              <a:buNone/>
              <a:defRPr sz="3200" b="1" i="0" kern="1200">
                <a:solidFill>
                  <a:srgbClr val="5F259F"/>
                </a:solidFill>
                <a:latin typeface="Arial" charset="0"/>
                <a:ea typeface="Arial" charset="0"/>
                <a:cs typeface="Arial" charset="0"/>
              </a:defRPr>
            </a:lvl1pPr>
          </a:lstStyle>
          <a:p>
            <a:r>
              <a:rPr lang="en-US" dirty="0"/>
              <a:t>Monthly Payment Estimator</a:t>
            </a:r>
          </a:p>
        </p:txBody>
      </p:sp>
      <p:pic>
        <p:nvPicPr>
          <p:cNvPr id="8" name="Picture 7">
            <a:extLst>
              <a:ext uri="{FF2B5EF4-FFF2-40B4-BE49-F238E27FC236}">
                <a16:creationId xmlns:a16="http://schemas.microsoft.com/office/drawing/2014/main" id="{DB4533EA-17F6-43CE-82F2-61490301CE6B}"/>
              </a:ext>
            </a:extLst>
          </p:cNvPr>
          <p:cNvPicPr>
            <a:picLocks noChangeAspect="1"/>
          </p:cNvPicPr>
          <p:nvPr/>
        </p:nvPicPr>
        <p:blipFill>
          <a:blip r:embed="rId3"/>
          <a:stretch>
            <a:fillRect/>
          </a:stretch>
        </p:blipFill>
        <p:spPr>
          <a:xfrm>
            <a:off x="5630921" y="1201012"/>
            <a:ext cx="2967499" cy="4183681"/>
          </a:xfrm>
          <a:prstGeom prst="rect">
            <a:avLst/>
          </a:prstGeom>
          <a:noFill/>
          <a:ln w="9525">
            <a:noFill/>
            <a:miter lim="800000"/>
            <a:headEnd/>
            <a:tailEnd/>
          </a:ln>
          <a:effectLst>
            <a:outerShdw blurRad="149987" dist="250190" dir="252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 name="Picture 3">
            <a:extLst>
              <a:ext uri="{FF2B5EF4-FFF2-40B4-BE49-F238E27FC236}">
                <a16:creationId xmlns:a16="http://schemas.microsoft.com/office/drawing/2014/main" id="{89B5917B-6DF2-4534-B942-57FD4B450409}"/>
              </a:ext>
            </a:extLst>
          </p:cNvPr>
          <p:cNvPicPr>
            <a:picLocks noChangeAspect="1"/>
          </p:cNvPicPr>
          <p:nvPr/>
        </p:nvPicPr>
        <p:blipFill>
          <a:blip r:embed="rId4"/>
          <a:stretch>
            <a:fillRect/>
          </a:stretch>
        </p:blipFill>
        <p:spPr>
          <a:xfrm>
            <a:off x="4553866" y="1728644"/>
            <a:ext cx="3297202" cy="4342890"/>
          </a:xfrm>
          <a:prstGeom prst="rect">
            <a:avLst/>
          </a:prstGeom>
          <a:noFill/>
          <a:ln w="9525">
            <a:noFill/>
            <a:miter lim="800000"/>
            <a:headEnd/>
            <a:tailEnd/>
          </a:ln>
          <a:effectLst>
            <a:outerShdw blurRad="149987" dist="250190" dir="252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4" name="Rectangle 13">
            <a:extLst>
              <a:ext uri="{FF2B5EF4-FFF2-40B4-BE49-F238E27FC236}">
                <a16:creationId xmlns:a16="http://schemas.microsoft.com/office/drawing/2014/main" id="{39586EB7-0390-4A25-8AA7-96448AE09FC4}"/>
              </a:ext>
            </a:extLst>
          </p:cNvPr>
          <p:cNvSpPr/>
          <p:nvPr/>
        </p:nvSpPr>
        <p:spPr bwMode="auto">
          <a:xfrm>
            <a:off x="285115" y="5462599"/>
            <a:ext cx="8595360" cy="461665"/>
          </a:xfrm>
          <a:prstGeom prst="rect">
            <a:avLst/>
          </a:prstGeom>
          <a:solidFill>
            <a:srgbClr val="FFCA21"/>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spAutoFit/>
          </a:bodyPr>
          <a:lstStyle/>
          <a:p>
            <a:pPr algn="ctr"/>
            <a:r>
              <a:rPr lang="en-US" sz="2400" b="1" dirty="0">
                <a:solidFill>
                  <a:srgbClr val="003A70"/>
                </a:solidFill>
              </a:rPr>
              <a:t>aamc.org/first/estimator</a:t>
            </a:r>
          </a:p>
        </p:txBody>
      </p:sp>
      <p:pic>
        <p:nvPicPr>
          <p:cNvPr id="10" name="Picture 9">
            <a:extLst>
              <a:ext uri="{FF2B5EF4-FFF2-40B4-BE49-F238E27FC236}">
                <a16:creationId xmlns:a16="http://schemas.microsoft.com/office/drawing/2014/main" id="{64EE7FE1-E80B-47DC-BE3F-F624872EC44B}"/>
              </a:ext>
            </a:extLst>
          </p:cNvPr>
          <p:cNvPicPr>
            <a:picLocks noChangeAspect="1"/>
          </p:cNvPicPr>
          <p:nvPr/>
        </p:nvPicPr>
        <p:blipFill>
          <a:blip r:embed="rId5"/>
          <a:stretch>
            <a:fillRect/>
          </a:stretch>
        </p:blipFill>
        <p:spPr>
          <a:xfrm>
            <a:off x="829790" y="2099565"/>
            <a:ext cx="2565778" cy="3285127"/>
          </a:xfrm>
          <a:prstGeom prst="rect">
            <a:avLst/>
          </a:prstGeom>
          <a:noFill/>
          <a:ln w="9525">
            <a:noFill/>
            <a:miter lim="800000"/>
            <a:headEnd/>
            <a:tailEnd/>
          </a:ln>
          <a:effectLst>
            <a:outerShdw blurRad="149987" dist="250190" dir="252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708566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ext Box 5"/>
          <p:cNvSpPr txBox="1">
            <a:spLocks noChangeArrowheads="1"/>
          </p:cNvSpPr>
          <p:nvPr/>
        </p:nvSpPr>
        <p:spPr bwMode="auto">
          <a:xfrm>
            <a:off x="0" y="1433622"/>
            <a:ext cx="9144000" cy="523875"/>
          </a:xfrm>
          <a:prstGeom prst="rect">
            <a:avLst/>
          </a:prstGeom>
          <a:noFill/>
          <a:ln w="22225">
            <a:noFill/>
            <a:miter lim="800000"/>
            <a:headEnd/>
            <a:tailEnd/>
          </a:ln>
        </p:spPr>
        <p:txBody>
          <a:bodyPr>
            <a:spAutoFit/>
          </a:bodyPr>
          <a:lstStyle/>
          <a:p>
            <a:pPr algn="ctr" eaLnBrk="0" hangingPunct="0">
              <a:spcBef>
                <a:spcPct val="50000"/>
              </a:spcBef>
            </a:pPr>
            <a:r>
              <a:rPr lang="en-US" sz="2800" dirty="0">
                <a:solidFill>
                  <a:schemeClr val="accent1">
                    <a:lumMod val="75000"/>
                  </a:schemeClr>
                </a:solidFill>
              </a:rPr>
              <a:t>The Impact of Popular Management Strategies </a:t>
            </a:r>
          </a:p>
        </p:txBody>
      </p:sp>
      <p:sp>
        <p:nvSpPr>
          <p:cNvPr id="20" name="Left Brace 19"/>
          <p:cNvSpPr/>
          <p:nvPr/>
        </p:nvSpPr>
        <p:spPr bwMode="auto">
          <a:xfrm>
            <a:off x="3361727" y="2520628"/>
            <a:ext cx="1047750" cy="2895600"/>
          </a:xfrm>
          <a:prstGeom prst="leftBrace">
            <a:avLst/>
          </a:prstGeom>
          <a:no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bg1"/>
              </a:solidFill>
              <a:effectLst/>
              <a:latin typeface="Arial" charset="0"/>
            </a:endParaRPr>
          </a:p>
        </p:txBody>
      </p:sp>
      <p:sp>
        <p:nvSpPr>
          <p:cNvPr id="8" name="Title 6">
            <a:extLst>
              <a:ext uri="{FF2B5EF4-FFF2-40B4-BE49-F238E27FC236}">
                <a16:creationId xmlns:a16="http://schemas.microsoft.com/office/drawing/2014/main" id="{36803353-18FE-424C-A23F-752E97EF5D6D}"/>
              </a:ext>
            </a:extLst>
          </p:cNvPr>
          <p:cNvSpPr txBox="1">
            <a:spLocks/>
          </p:cNvSpPr>
          <p:nvPr/>
        </p:nvSpPr>
        <p:spPr>
          <a:xfrm>
            <a:off x="748546" y="735501"/>
            <a:ext cx="8386762" cy="620712"/>
          </a:xfrm>
          <a:prstGeom prst="rect">
            <a:avLst/>
          </a:prstGeom>
        </p:spPr>
        <p:txBody>
          <a:bodyPr/>
          <a:lstStyle>
            <a:lvl1pPr algn="l" defTabSz="914400" rtl="0" eaLnBrk="1" latinLnBrk="0" hangingPunct="1">
              <a:lnSpc>
                <a:spcPct val="90000"/>
              </a:lnSpc>
              <a:spcBef>
                <a:spcPct val="0"/>
              </a:spcBef>
              <a:buNone/>
              <a:defRPr sz="3200" b="1" i="0" kern="1200">
                <a:solidFill>
                  <a:srgbClr val="5F259F"/>
                </a:solidFill>
                <a:latin typeface="Arial" charset="0"/>
                <a:ea typeface="Arial" charset="0"/>
                <a:cs typeface="Arial" charset="0"/>
              </a:defRPr>
            </a:lvl1pPr>
          </a:lstStyle>
          <a:p>
            <a:r>
              <a:rPr lang="en-US" dirty="0"/>
              <a:t>Managing Loans During Residency</a:t>
            </a:r>
          </a:p>
        </p:txBody>
      </p:sp>
      <p:pic>
        <p:nvPicPr>
          <p:cNvPr id="3" name="Picture 2">
            <a:extLst>
              <a:ext uri="{FF2B5EF4-FFF2-40B4-BE49-F238E27FC236}">
                <a16:creationId xmlns:a16="http://schemas.microsoft.com/office/drawing/2014/main" id="{DAA89E1A-9FE7-4A70-A239-8BC2E6B019FF}"/>
              </a:ext>
            </a:extLst>
          </p:cNvPr>
          <p:cNvPicPr>
            <a:picLocks noChangeAspect="1"/>
          </p:cNvPicPr>
          <p:nvPr/>
        </p:nvPicPr>
        <p:blipFill>
          <a:blip r:embed="rId3"/>
          <a:stretch>
            <a:fillRect/>
          </a:stretch>
        </p:blipFill>
        <p:spPr>
          <a:xfrm>
            <a:off x="5699110" y="2341038"/>
            <a:ext cx="3051713" cy="3804141"/>
          </a:xfrm>
          <a:prstGeom prst="rect">
            <a:avLst/>
          </a:prstGeom>
          <a:noFill/>
          <a:ln w="9525">
            <a:noFill/>
            <a:miter lim="800000"/>
            <a:headEnd/>
            <a:tailEnd/>
          </a:ln>
          <a:effectLst>
            <a:outerShdw blurRad="149987" dist="250190" dir="252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icture 8">
            <a:extLst>
              <a:ext uri="{FF2B5EF4-FFF2-40B4-BE49-F238E27FC236}">
                <a16:creationId xmlns:a16="http://schemas.microsoft.com/office/drawing/2014/main" id="{01ECF386-C529-413B-856F-BDC2DCD52E4E}"/>
              </a:ext>
            </a:extLst>
          </p:cNvPr>
          <p:cNvPicPr>
            <a:picLocks noChangeAspect="1"/>
          </p:cNvPicPr>
          <p:nvPr/>
        </p:nvPicPr>
        <p:blipFill>
          <a:blip r:embed="rId4"/>
          <a:stretch>
            <a:fillRect/>
          </a:stretch>
        </p:blipFill>
        <p:spPr>
          <a:xfrm>
            <a:off x="4572000" y="2070187"/>
            <a:ext cx="3048883" cy="3804140"/>
          </a:xfrm>
          <a:prstGeom prst="rect">
            <a:avLst/>
          </a:prstGeom>
          <a:noFill/>
          <a:ln w="9525">
            <a:noFill/>
            <a:miter lim="800000"/>
            <a:headEnd/>
            <a:tailEnd/>
          </a:ln>
          <a:effectLst>
            <a:outerShdw blurRad="149987" dist="250190" dir="252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2" name="Picture 11">
            <a:extLst>
              <a:ext uri="{FF2B5EF4-FFF2-40B4-BE49-F238E27FC236}">
                <a16:creationId xmlns:a16="http://schemas.microsoft.com/office/drawing/2014/main" id="{E79C2C43-714E-48F7-87D9-0A366B0DA9CC}"/>
              </a:ext>
            </a:extLst>
          </p:cNvPr>
          <p:cNvPicPr>
            <a:picLocks noChangeAspect="1"/>
          </p:cNvPicPr>
          <p:nvPr/>
        </p:nvPicPr>
        <p:blipFill>
          <a:blip r:embed="rId5"/>
          <a:stretch>
            <a:fillRect/>
          </a:stretch>
        </p:blipFill>
        <p:spPr>
          <a:xfrm>
            <a:off x="829790" y="2321242"/>
            <a:ext cx="2565778" cy="3285127"/>
          </a:xfrm>
          <a:prstGeom prst="rect">
            <a:avLst/>
          </a:prstGeom>
          <a:noFill/>
          <a:ln w="9525">
            <a:noFill/>
            <a:miter lim="800000"/>
            <a:headEnd/>
            <a:tailEnd/>
          </a:ln>
          <a:effectLst>
            <a:outerShdw blurRad="149987" dist="250190" dir="252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0" name="Rectangle 9">
            <a:extLst>
              <a:ext uri="{FF2B5EF4-FFF2-40B4-BE49-F238E27FC236}">
                <a16:creationId xmlns:a16="http://schemas.microsoft.com/office/drawing/2014/main" id="{A5885FCC-9FCB-204E-8CFD-8EF88814D0F1}"/>
              </a:ext>
            </a:extLst>
          </p:cNvPr>
          <p:cNvSpPr/>
          <p:nvPr/>
        </p:nvSpPr>
        <p:spPr bwMode="auto">
          <a:xfrm>
            <a:off x="285115" y="5462599"/>
            <a:ext cx="8595360" cy="461665"/>
          </a:xfrm>
          <a:prstGeom prst="rect">
            <a:avLst/>
          </a:prstGeom>
          <a:solidFill>
            <a:srgbClr val="FFCA21"/>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spAutoFit/>
          </a:bodyPr>
          <a:lstStyle/>
          <a:p>
            <a:pPr algn="ctr"/>
            <a:r>
              <a:rPr lang="en-US" sz="2400" b="1" dirty="0">
                <a:solidFill>
                  <a:srgbClr val="003A70"/>
                </a:solidFill>
              </a:rPr>
              <a:t>aamc.org/first/edm</a:t>
            </a:r>
          </a:p>
        </p:txBody>
      </p:sp>
    </p:spTree>
    <p:extLst>
      <p:ext uri="{BB962C8B-B14F-4D97-AF65-F5344CB8AC3E}">
        <p14:creationId xmlns:p14="http://schemas.microsoft.com/office/powerpoint/2010/main" val="991248600"/>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49" y="1199408"/>
            <a:ext cx="8474515" cy="5225143"/>
          </a:xfrm>
        </p:spPr>
        <p:txBody>
          <a:bodyPr>
            <a:normAutofit fontScale="85000" lnSpcReduction="20000"/>
          </a:bodyPr>
          <a:lstStyle/>
          <a:p>
            <a:endParaRPr lang="en-US" dirty="0" smtClean="0"/>
          </a:p>
          <a:p>
            <a:r>
              <a:rPr lang="en-US" dirty="0" smtClean="0"/>
              <a:t>Average Indebtedness</a:t>
            </a:r>
          </a:p>
          <a:p>
            <a:r>
              <a:rPr lang="en-US" dirty="0" smtClean="0"/>
              <a:t>Basic Federal Loan Facts</a:t>
            </a:r>
          </a:p>
          <a:p>
            <a:r>
              <a:rPr lang="en-US" dirty="0" smtClean="0"/>
              <a:t>Interest Rates &amp; Interest Capitalization</a:t>
            </a:r>
          </a:p>
          <a:p>
            <a:r>
              <a:rPr lang="en-US" dirty="0" smtClean="0"/>
              <a:t>Loan Repayment timeline</a:t>
            </a:r>
          </a:p>
          <a:p>
            <a:r>
              <a:rPr lang="en-US" dirty="0" smtClean="0"/>
              <a:t>Repayment Plans-</a:t>
            </a:r>
            <a:r>
              <a:rPr lang="en-US" i="1" dirty="0" smtClean="0"/>
              <a:t>Select your Repayment Plan</a:t>
            </a:r>
          </a:p>
          <a:p>
            <a:r>
              <a:rPr lang="en-US" dirty="0" smtClean="0"/>
              <a:t>Income Driven Repayment Plans (IDR)-</a:t>
            </a:r>
            <a:r>
              <a:rPr lang="en-US" i="1" dirty="0" smtClean="0">
                <a:solidFill>
                  <a:srgbClr val="FF0000"/>
                </a:solidFill>
              </a:rPr>
              <a:t>Most likely choice!</a:t>
            </a:r>
          </a:p>
          <a:p>
            <a:r>
              <a:rPr lang="en-US" dirty="0" smtClean="0"/>
              <a:t>Forbearance or Repayment during Residency-</a:t>
            </a:r>
            <a:r>
              <a:rPr lang="en-US" i="1" dirty="0" smtClean="0"/>
              <a:t>Make your plan!</a:t>
            </a:r>
          </a:p>
          <a:p>
            <a:r>
              <a:rPr lang="en-US" dirty="0" smtClean="0"/>
              <a:t>Various Repayment Examples-starting in Residency    </a:t>
            </a:r>
          </a:p>
          <a:p>
            <a:r>
              <a:rPr lang="en-US" dirty="0" smtClean="0"/>
              <a:t>MedLoans Organizer and Calculator (MLOC) </a:t>
            </a:r>
          </a:p>
          <a:p>
            <a:r>
              <a:rPr lang="en-US" dirty="0" smtClean="0"/>
              <a:t>Public Service Loan Forgiveness (PSLF) </a:t>
            </a:r>
          </a:p>
          <a:p>
            <a:r>
              <a:rPr lang="en-US" dirty="0" smtClean="0"/>
              <a:t>Federal Loan Consolidation</a:t>
            </a:r>
          </a:p>
          <a:p>
            <a:r>
              <a:rPr lang="en-US" dirty="0" smtClean="0"/>
              <a:t>Should I Refinance?</a:t>
            </a:r>
          </a:p>
          <a:p>
            <a:r>
              <a:rPr lang="en-US" dirty="0" smtClean="0"/>
              <a:t>Helpful Hints</a:t>
            </a:r>
          </a:p>
          <a:p>
            <a:r>
              <a:rPr lang="en-US" dirty="0" smtClean="0"/>
              <a:t>Where to find additional information and assistance</a:t>
            </a:r>
          </a:p>
          <a:p>
            <a:endParaRPr lang="en-US" dirty="0"/>
          </a:p>
        </p:txBody>
      </p:sp>
      <p:sp>
        <p:nvSpPr>
          <p:cNvPr id="3" name="Title 2"/>
          <p:cNvSpPr>
            <a:spLocks noGrp="1"/>
          </p:cNvSpPr>
          <p:nvPr>
            <p:ph type="title"/>
          </p:nvPr>
        </p:nvSpPr>
        <p:spPr>
          <a:xfrm>
            <a:off x="716402" y="534391"/>
            <a:ext cx="8386762" cy="522514"/>
          </a:xfrm>
        </p:spPr>
        <p:txBody>
          <a:bodyPr>
            <a:normAutofit fontScale="90000"/>
          </a:bodyPr>
          <a:lstStyle/>
          <a:p>
            <a:r>
              <a:rPr lang="en-US" dirty="0" smtClean="0"/>
              <a:t>Exit Agenda</a:t>
            </a:r>
            <a:endParaRPr lang="en-US" dirty="0"/>
          </a:p>
        </p:txBody>
      </p:sp>
    </p:spTree>
    <p:extLst>
      <p:ext uri="{BB962C8B-B14F-4D97-AF65-F5344CB8AC3E}">
        <p14:creationId xmlns:p14="http://schemas.microsoft.com/office/powerpoint/2010/main" val="424751841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628650" y="538375"/>
            <a:ext cx="7886700" cy="1325563"/>
          </a:xfrm>
        </p:spPr>
        <p:txBody>
          <a:bodyPr/>
          <a:lstStyle/>
          <a:p>
            <a:pPr>
              <a:lnSpc>
                <a:spcPct val="105000"/>
              </a:lnSpc>
            </a:pPr>
            <a:r>
              <a:rPr lang="en-US" dirty="0">
                <a:solidFill>
                  <a:schemeClr val="bg1"/>
                </a:solidFill>
              </a:rPr>
              <a:t>Debt Fact</a:t>
            </a:r>
          </a:p>
        </p:txBody>
      </p:sp>
      <p:sp>
        <p:nvSpPr>
          <p:cNvPr id="7" name="Content Placeholder 2">
            <a:extLst>
              <a:ext uri="{FF2B5EF4-FFF2-40B4-BE49-F238E27FC236}">
                <a16:creationId xmlns:a16="http://schemas.microsoft.com/office/drawing/2014/main" id="{E3A4952E-051B-48FC-A0BC-659306FE9964}"/>
              </a:ext>
            </a:extLst>
          </p:cNvPr>
          <p:cNvSpPr txBox="1">
            <a:spLocks/>
          </p:cNvSpPr>
          <p:nvPr/>
        </p:nvSpPr>
        <p:spPr bwMode="auto">
          <a:xfrm>
            <a:off x="1257300" y="2166617"/>
            <a:ext cx="6743700" cy="217646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defTabSz="889000" rtl="0" eaLnBrk="1" fontAlgn="base" hangingPunct="1">
              <a:lnSpc>
                <a:spcPct val="88000"/>
              </a:lnSpc>
              <a:spcBef>
                <a:spcPct val="50000"/>
              </a:spcBef>
              <a:spcAft>
                <a:spcPct val="0"/>
              </a:spcAft>
              <a:buClr>
                <a:schemeClr val="tx1"/>
              </a:buClr>
              <a:buSzPct val="90000"/>
              <a:defRPr sz="2800">
                <a:solidFill>
                  <a:schemeClr val="tx1"/>
                </a:solidFill>
                <a:latin typeface="+mn-lt"/>
                <a:ea typeface="+mn-ea"/>
                <a:cs typeface="+mn-cs"/>
              </a:defRPr>
            </a:lvl1pPr>
            <a:lvl2pPr marL="398463" indent="-284163" algn="l" defTabSz="889000" rtl="0" eaLnBrk="1" fontAlgn="base" hangingPunct="1">
              <a:lnSpc>
                <a:spcPct val="88000"/>
              </a:lnSpc>
              <a:spcBef>
                <a:spcPct val="35000"/>
              </a:spcBef>
              <a:spcAft>
                <a:spcPct val="0"/>
              </a:spcAft>
              <a:buClr>
                <a:schemeClr val="tx1"/>
              </a:buClr>
              <a:buChar char="•"/>
              <a:defRPr sz="2800">
                <a:solidFill>
                  <a:schemeClr val="tx1"/>
                </a:solidFill>
                <a:latin typeface="+mn-lt"/>
              </a:defRPr>
            </a:lvl2pPr>
            <a:lvl3pPr marL="804863" indent="-292100" algn="l" defTabSz="889000" rtl="0" eaLnBrk="1" fontAlgn="base" hangingPunct="1">
              <a:lnSpc>
                <a:spcPct val="88000"/>
              </a:lnSpc>
              <a:spcBef>
                <a:spcPct val="25000"/>
              </a:spcBef>
              <a:spcAft>
                <a:spcPct val="0"/>
              </a:spcAft>
              <a:buClr>
                <a:schemeClr val="tx1"/>
              </a:buClr>
              <a:buSzPct val="80000"/>
              <a:buFont typeface="Wingdings" pitchFamily="2" charset="2"/>
              <a:buChar char="§"/>
              <a:defRPr sz="2800">
                <a:solidFill>
                  <a:schemeClr val="tx1"/>
                </a:solidFill>
                <a:latin typeface="+mn-lt"/>
              </a:defRPr>
            </a:lvl3pPr>
            <a:lvl4pPr marL="1201738" indent="-282575" algn="l" defTabSz="889000" rtl="0" eaLnBrk="1" fontAlgn="base" hangingPunct="1">
              <a:lnSpc>
                <a:spcPct val="88000"/>
              </a:lnSpc>
              <a:spcBef>
                <a:spcPct val="15000"/>
              </a:spcBef>
              <a:spcAft>
                <a:spcPct val="0"/>
              </a:spcAft>
              <a:buClr>
                <a:schemeClr val="tx1"/>
              </a:buClr>
              <a:buSzPct val="80000"/>
              <a:buFont typeface="Arial" charset="0"/>
              <a:buChar char="–"/>
              <a:defRPr sz="2800">
                <a:solidFill>
                  <a:schemeClr val="tx1"/>
                </a:solidFill>
                <a:latin typeface="+mn-lt"/>
              </a:defRPr>
            </a:lvl4pPr>
            <a:lvl5pPr marL="16002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5pPr>
            <a:lvl6pPr marL="20574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6pPr>
            <a:lvl7pPr marL="25146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7pPr>
            <a:lvl8pPr marL="29718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8pPr>
            <a:lvl9pPr marL="34290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9pPr>
          </a:lstStyle>
          <a:p>
            <a:pPr marL="0" marR="0" lvl="0" indent="0" algn="ctr" defTabSz="889000" rtl="0" eaLnBrk="1" fontAlgn="base" latinLnBrk="0" hangingPunct="1">
              <a:lnSpc>
                <a:spcPct val="88000"/>
              </a:lnSpc>
              <a:spcBef>
                <a:spcPct val="50000"/>
              </a:spcBef>
              <a:spcAft>
                <a:spcPct val="0"/>
              </a:spcAft>
              <a:buClr>
                <a:srgbClr val="013D79"/>
              </a:buClr>
              <a:buSzPct val="90000"/>
              <a:buFontTx/>
              <a:buNone/>
              <a:tabLst/>
              <a:defRPr/>
            </a:pPr>
            <a:r>
              <a:rPr kumimoji="0" lang="en-US" sz="4400" b="0" i="0" u="none" strike="noStrike" kern="0" cap="none" spc="0" normalizeH="0" baseline="0" noProof="0" dirty="0">
                <a:ln>
                  <a:noFill/>
                </a:ln>
                <a:solidFill>
                  <a:srgbClr val="013D79"/>
                </a:solidFill>
                <a:effectLst/>
                <a:uLnTx/>
                <a:uFillTx/>
                <a:latin typeface="Arial Black"/>
                <a:ea typeface="+mn-ea"/>
                <a:cs typeface="+mn-cs"/>
              </a:rPr>
              <a:t>The lower the monthly payment,  the higher the         overall cost</a:t>
            </a:r>
          </a:p>
          <a:p>
            <a:pPr marL="0" marR="0" lvl="0" indent="0" algn="ctr" defTabSz="889000" rtl="0" eaLnBrk="1" fontAlgn="base" latinLnBrk="0" hangingPunct="1">
              <a:lnSpc>
                <a:spcPct val="88000"/>
              </a:lnSpc>
              <a:spcBef>
                <a:spcPct val="50000"/>
              </a:spcBef>
              <a:spcAft>
                <a:spcPct val="0"/>
              </a:spcAft>
              <a:buClr>
                <a:srgbClr val="013D79"/>
              </a:buClr>
              <a:buSzPct val="90000"/>
              <a:buFontTx/>
              <a:buNone/>
              <a:tabLst/>
              <a:defRPr/>
            </a:pPr>
            <a:endParaRPr kumimoji="0" lang="en-US" sz="4400" b="0" i="0" u="none" strike="noStrike" kern="0" cap="none" spc="0" normalizeH="0" baseline="0" noProof="0" dirty="0">
              <a:ln>
                <a:noFill/>
              </a:ln>
              <a:solidFill>
                <a:srgbClr val="013D79"/>
              </a:solidFill>
              <a:effectLst/>
              <a:uLnTx/>
              <a:uFillTx/>
              <a:latin typeface="Arial Black"/>
              <a:ea typeface="+mn-ea"/>
              <a:cs typeface="+mn-cs"/>
            </a:endParaRPr>
          </a:p>
          <a:p>
            <a:pPr marL="0" marR="0" lvl="0" indent="0" algn="ctr" defTabSz="889000" rtl="0" eaLnBrk="1" fontAlgn="base" latinLnBrk="0" hangingPunct="1">
              <a:lnSpc>
                <a:spcPct val="88000"/>
              </a:lnSpc>
              <a:spcBef>
                <a:spcPct val="50000"/>
              </a:spcBef>
              <a:spcAft>
                <a:spcPct val="0"/>
              </a:spcAft>
              <a:buClr>
                <a:srgbClr val="013D79"/>
              </a:buClr>
              <a:buSzPct val="90000"/>
              <a:buFontTx/>
              <a:buNone/>
              <a:tabLst/>
              <a:defRPr/>
            </a:pPr>
            <a:endParaRPr kumimoji="0" lang="en-US" sz="4400" b="0" i="0" u="none" strike="noStrike" kern="0" cap="none" spc="0" normalizeH="0" baseline="0" noProof="0" dirty="0">
              <a:ln>
                <a:noFill/>
              </a:ln>
              <a:solidFill>
                <a:srgbClr val="013D79"/>
              </a:solidFill>
              <a:effectLst/>
              <a:uLnTx/>
              <a:uFillTx/>
              <a:latin typeface="Arial Black"/>
              <a:ea typeface="+mn-ea"/>
              <a:cs typeface="+mn-cs"/>
            </a:endParaRPr>
          </a:p>
        </p:txBody>
      </p:sp>
      <p:pic>
        <p:nvPicPr>
          <p:cNvPr id="10" name="Picture 9">
            <a:extLst>
              <a:ext uri="{FF2B5EF4-FFF2-40B4-BE49-F238E27FC236}">
                <a16:creationId xmlns:a16="http://schemas.microsoft.com/office/drawing/2014/main" id="{F3551648-ADA0-4FE9-9792-CD374BBE00CB}"/>
              </a:ext>
            </a:extLst>
          </p:cNvPr>
          <p:cNvPicPr>
            <a:picLocks noChangeAspect="1"/>
          </p:cNvPicPr>
          <p:nvPr/>
        </p:nvPicPr>
        <p:blipFill>
          <a:blip r:embed="rId3" cstate="print">
            <a:duotone>
              <a:srgbClr val="547BB2">
                <a:shade val="45000"/>
                <a:satMod val="135000"/>
              </a:srgbClr>
              <a:prstClr val="white"/>
            </a:duotone>
            <a:extLst>
              <a:ext uri="{28A0092B-C50C-407E-A947-70E740481C1C}">
                <a14:useLocalDpi xmlns:a14="http://schemas.microsoft.com/office/drawing/2010/main" val="0"/>
              </a:ext>
            </a:extLst>
          </a:blip>
          <a:stretch>
            <a:fillRect/>
          </a:stretch>
        </p:blipFill>
        <p:spPr>
          <a:xfrm>
            <a:off x="6681127" y="4004671"/>
            <a:ext cx="762002" cy="557785"/>
          </a:xfrm>
          <a:prstGeom prst="rect">
            <a:avLst/>
          </a:prstGeom>
        </p:spPr>
      </p:pic>
      <p:pic>
        <p:nvPicPr>
          <p:cNvPr id="11" name="Picture 10">
            <a:extLst>
              <a:ext uri="{FF2B5EF4-FFF2-40B4-BE49-F238E27FC236}">
                <a16:creationId xmlns:a16="http://schemas.microsoft.com/office/drawing/2014/main" id="{1063BA7E-550C-439A-8E57-A6528A7D8398}"/>
              </a:ext>
            </a:extLst>
          </p:cNvPr>
          <p:cNvPicPr>
            <a:picLocks noChangeAspect="1"/>
          </p:cNvPicPr>
          <p:nvPr/>
        </p:nvPicPr>
        <p:blipFill>
          <a:blip r:embed="rId4" cstate="print">
            <a:duotone>
              <a:srgbClr val="547BB2">
                <a:shade val="45000"/>
                <a:satMod val="135000"/>
              </a:srgbClr>
              <a:prstClr val="white"/>
            </a:duotone>
            <a:extLst>
              <a:ext uri="{28A0092B-C50C-407E-A947-70E740481C1C}">
                <a14:useLocalDpi xmlns:a14="http://schemas.microsoft.com/office/drawing/2010/main" val="0"/>
              </a:ext>
            </a:extLst>
          </a:blip>
          <a:stretch>
            <a:fillRect/>
          </a:stretch>
        </p:blipFill>
        <p:spPr>
          <a:xfrm flipV="1">
            <a:off x="1567128" y="2085334"/>
            <a:ext cx="762002" cy="557785"/>
          </a:xfrm>
          <a:prstGeom prst="rect">
            <a:avLst/>
          </a:prstGeom>
        </p:spPr>
      </p:pic>
    </p:spTree>
    <p:extLst>
      <p:ext uri="{BB962C8B-B14F-4D97-AF65-F5344CB8AC3E}">
        <p14:creationId xmlns:p14="http://schemas.microsoft.com/office/powerpoint/2010/main" val="738756144"/>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11" y="25442"/>
            <a:ext cx="9118390" cy="6087902"/>
            <a:chOff x="0" y="-19878"/>
            <a:chExt cx="9144000" cy="6420678"/>
          </a:xfrm>
        </p:grpSpPr>
        <p:sp>
          <p:nvSpPr>
            <p:cNvPr id="4" name="Rectangle 3"/>
            <p:cNvSpPr/>
            <p:nvPr/>
          </p:nvSpPr>
          <p:spPr>
            <a:xfrm>
              <a:off x="0" y="430306"/>
              <a:ext cx="9144000" cy="5970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8" name="Picture 77"/>
            <p:cNvPicPr>
              <a:picLocks noChangeAspect="1"/>
            </p:cNvPicPr>
            <p:nvPr/>
          </p:nvPicPr>
          <p:blipFill rotWithShape="1">
            <a:blip r:embed="rId3">
              <a:extLst>
                <a:ext uri="{28A0092B-C50C-407E-A947-70E740481C1C}">
                  <a14:useLocalDpi xmlns:a14="http://schemas.microsoft.com/office/drawing/2010/main" val="0"/>
                </a:ext>
              </a:extLst>
            </a:blip>
            <a:srcRect l="8256"/>
            <a:stretch/>
          </p:blipFill>
          <p:spPr>
            <a:xfrm>
              <a:off x="60630" y="-19878"/>
              <a:ext cx="1095244" cy="451701"/>
            </a:xfrm>
            <a:prstGeom prst="rect">
              <a:avLst/>
            </a:prstGeom>
          </p:spPr>
        </p:pic>
      </p:grpSp>
      <p:grpSp>
        <p:nvGrpSpPr>
          <p:cNvPr id="57" name="Group 29"/>
          <p:cNvGrpSpPr/>
          <p:nvPr/>
        </p:nvGrpSpPr>
        <p:grpSpPr>
          <a:xfrm>
            <a:off x="505029" y="2595291"/>
            <a:ext cx="6550642" cy="3633536"/>
            <a:chOff x="505029" y="2329715"/>
            <a:chExt cx="6550642" cy="3633536"/>
          </a:xfrm>
        </p:grpSpPr>
        <p:pic>
          <p:nvPicPr>
            <p:cNvPr id="58" name="Picture 57" descr="boxes-slide-24.gif"/>
            <p:cNvPicPr>
              <a:picLocks noChangeAspect="1"/>
            </p:cNvPicPr>
            <p:nvPr/>
          </p:nvPicPr>
          <p:blipFill>
            <a:blip r:embed="rId4" cstate="print"/>
            <a:srcRect l="85906" b="53097"/>
            <a:stretch>
              <a:fillRect/>
            </a:stretch>
          </p:blipFill>
          <p:spPr>
            <a:xfrm>
              <a:off x="6112946" y="2329715"/>
              <a:ext cx="942725" cy="3633536"/>
            </a:xfrm>
            <a:prstGeom prst="rect">
              <a:avLst/>
            </a:prstGeom>
          </p:spPr>
        </p:pic>
        <p:sp>
          <p:nvSpPr>
            <p:cNvPr id="59" name="Rounded Rectangle 58"/>
            <p:cNvSpPr/>
            <p:nvPr/>
          </p:nvSpPr>
          <p:spPr bwMode="auto">
            <a:xfrm>
              <a:off x="534451" y="2493621"/>
              <a:ext cx="5627711" cy="1076426"/>
            </a:xfrm>
            <a:prstGeom prst="roundRect">
              <a:avLst/>
            </a:prstGeom>
            <a:solidFill>
              <a:srgbClr val="E78931"/>
            </a:solidFill>
            <a:ln w="22225" cap="flat" cmpd="sng" algn="ctr">
              <a:solidFill>
                <a:srgbClr val="013D79"/>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pitchFamily="34" charset="0"/>
                </a:rPr>
                <a:t>Standard</a:t>
              </a:r>
            </a:p>
          </p:txBody>
        </p:sp>
        <p:sp>
          <p:nvSpPr>
            <p:cNvPr id="60" name="Rounded Rectangle 59"/>
            <p:cNvSpPr/>
            <p:nvPr/>
          </p:nvSpPr>
          <p:spPr bwMode="auto">
            <a:xfrm>
              <a:off x="534451" y="3650778"/>
              <a:ext cx="5627711" cy="1076426"/>
            </a:xfrm>
            <a:prstGeom prst="roundRect">
              <a:avLst/>
            </a:prstGeom>
            <a:solidFill>
              <a:srgbClr val="EEAC6F"/>
            </a:solidFill>
            <a:ln w="22225" cap="flat" cmpd="sng" algn="ctr">
              <a:solidFill>
                <a:srgbClr val="013D79"/>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pitchFamily="34" charset="0"/>
                </a:rPr>
                <a:t>Extended</a:t>
              </a:r>
            </a:p>
          </p:txBody>
        </p:sp>
        <p:sp>
          <p:nvSpPr>
            <p:cNvPr id="61" name="Rounded Rectangle 60"/>
            <p:cNvSpPr/>
            <p:nvPr/>
          </p:nvSpPr>
          <p:spPr bwMode="auto">
            <a:xfrm>
              <a:off x="505029" y="4815213"/>
              <a:ext cx="5627711" cy="1076426"/>
            </a:xfrm>
            <a:prstGeom prst="roundRect">
              <a:avLst/>
            </a:prstGeom>
            <a:solidFill>
              <a:srgbClr val="F5D1AD"/>
            </a:solidFill>
            <a:ln w="22225" cap="flat" cmpd="sng" algn="ctr">
              <a:solidFill>
                <a:srgbClr val="013D79"/>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pitchFamily="34" charset="0"/>
                </a:rPr>
                <a:t>Graduated</a:t>
              </a:r>
            </a:p>
          </p:txBody>
        </p:sp>
      </p:grpSp>
      <p:sp>
        <p:nvSpPr>
          <p:cNvPr id="62" name="Rectangle 61"/>
          <p:cNvSpPr/>
          <p:nvPr/>
        </p:nvSpPr>
        <p:spPr bwMode="auto">
          <a:xfrm>
            <a:off x="465184" y="5058677"/>
            <a:ext cx="6583680" cy="1188720"/>
          </a:xfrm>
          <a:prstGeom prst="rect">
            <a:avLst/>
          </a:prstGeom>
          <a:solidFill>
            <a:srgbClr val="FFFFFF"/>
          </a:solidFill>
          <a:ln w="222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charset="0"/>
            </a:endParaRPr>
          </a:p>
        </p:txBody>
      </p:sp>
      <p:sp>
        <p:nvSpPr>
          <p:cNvPr id="63" name="Rectangle 62"/>
          <p:cNvSpPr/>
          <p:nvPr/>
        </p:nvSpPr>
        <p:spPr bwMode="auto">
          <a:xfrm>
            <a:off x="502920" y="3883868"/>
            <a:ext cx="6583680" cy="1188720"/>
          </a:xfrm>
          <a:prstGeom prst="rect">
            <a:avLst/>
          </a:prstGeom>
          <a:solidFill>
            <a:srgbClr val="FFFFFF"/>
          </a:solidFill>
          <a:ln w="222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charset="0"/>
            </a:endParaRPr>
          </a:p>
        </p:txBody>
      </p:sp>
      <p:sp>
        <p:nvSpPr>
          <p:cNvPr id="64" name="Rectangle 63"/>
          <p:cNvSpPr/>
          <p:nvPr/>
        </p:nvSpPr>
        <p:spPr bwMode="auto">
          <a:xfrm>
            <a:off x="486477" y="2707103"/>
            <a:ext cx="6583680" cy="1188720"/>
          </a:xfrm>
          <a:prstGeom prst="rect">
            <a:avLst/>
          </a:prstGeom>
          <a:solidFill>
            <a:srgbClr val="FFFFFF"/>
          </a:solidFill>
          <a:ln w="222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charset="0"/>
            </a:endParaRPr>
          </a:p>
        </p:txBody>
      </p:sp>
      <p:sp>
        <p:nvSpPr>
          <p:cNvPr id="66" name="Pentagon 65"/>
          <p:cNvSpPr/>
          <p:nvPr/>
        </p:nvSpPr>
        <p:spPr bwMode="auto">
          <a:xfrm>
            <a:off x="192405" y="2796540"/>
            <a:ext cx="259080" cy="584775"/>
          </a:xfrm>
          <a:prstGeom prst="homePlate">
            <a:avLst>
              <a:gd name="adj" fmla="val 75735"/>
            </a:avLst>
          </a:prstGeom>
          <a:solidFill>
            <a:schemeClr val="accent2"/>
          </a:solidFill>
          <a:ln w="22225" cap="flat" cmpd="sng" algn="ctr">
            <a:solidFill>
              <a:schemeClr val="accent2">
                <a:lumMod val="60000"/>
                <a:lumOff val="40000"/>
              </a:schemeClr>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prst="angle"/>
          </a:sp3d>
        </p:spPr>
        <p:txBody>
          <a:bodyPr vert="horz" wrap="square" lIns="91440" tIns="45720" rIns="91440" bIns="45720" numCol="1" rtlCol="0" anchor="ctr" anchorCtr="0" compatLnSpc="1">
            <a:prstTxWarp prst="textNoShape">
              <a:avLst/>
            </a:prstTxWarp>
            <a:noAutofit/>
          </a:bodyPr>
          <a:lstStyle/>
          <a:p>
            <a:pPr algn="ctr" defTabSz="914400" fontAlgn="base">
              <a:spcBef>
                <a:spcPct val="0"/>
              </a:spcBef>
              <a:spcAft>
                <a:spcPct val="0"/>
              </a:spcAft>
            </a:pPr>
            <a:endParaRPr lang="en-US" sz="3200" b="1" kern="0" dirty="0">
              <a:solidFill>
                <a:srgbClr val="FFFFFF"/>
              </a:solidFill>
              <a:latin typeface="Arial" pitchFamily="34" charset="0"/>
            </a:endParaRPr>
          </a:p>
        </p:txBody>
      </p:sp>
      <p:sp>
        <p:nvSpPr>
          <p:cNvPr id="67" name="Pentagon 66"/>
          <p:cNvSpPr/>
          <p:nvPr/>
        </p:nvSpPr>
        <p:spPr bwMode="auto">
          <a:xfrm>
            <a:off x="160020" y="4038600"/>
            <a:ext cx="259080" cy="584775"/>
          </a:xfrm>
          <a:prstGeom prst="homePlate">
            <a:avLst>
              <a:gd name="adj" fmla="val 75735"/>
            </a:avLst>
          </a:prstGeom>
          <a:solidFill>
            <a:schemeClr val="accent2"/>
          </a:solidFill>
          <a:ln w="22225" cap="flat" cmpd="sng" algn="ctr">
            <a:solidFill>
              <a:schemeClr val="accent2">
                <a:lumMod val="60000"/>
                <a:lumOff val="40000"/>
              </a:schemeClr>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prst="angle"/>
          </a:sp3d>
        </p:spPr>
        <p:txBody>
          <a:bodyPr vert="horz" wrap="square" lIns="91440" tIns="45720" rIns="91440" bIns="4572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3200" b="1" i="0" u="none" strike="noStrike" kern="0" cap="none" spc="0" normalizeH="0" baseline="0" noProof="0" dirty="0">
              <a:ln>
                <a:noFill/>
              </a:ln>
              <a:solidFill>
                <a:srgbClr val="FFFFFF"/>
              </a:solidFill>
              <a:effectLst/>
              <a:uLnTx/>
              <a:uFillTx/>
              <a:latin typeface="Arial" pitchFamily="34" charset="0"/>
            </a:endParaRPr>
          </a:p>
        </p:txBody>
      </p:sp>
      <p:sp>
        <p:nvSpPr>
          <p:cNvPr id="68" name="Pentagon 67"/>
          <p:cNvSpPr/>
          <p:nvPr/>
        </p:nvSpPr>
        <p:spPr bwMode="auto">
          <a:xfrm>
            <a:off x="160020" y="5151120"/>
            <a:ext cx="259080" cy="584775"/>
          </a:xfrm>
          <a:prstGeom prst="homePlate">
            <a:avLst>
              <a:gd name="adj" fmla="val 75735"/>
            </a:avLst>
          </a:prstGeom>
          <a:solidFill>
            <a:schemeClr val="accent2"/>
          </a:solidFill>
          <a:ln w="22225" cap="flat" cmpd="sng" algn="ctr">
            <a:solidFill>
              <a:schemeClr val="accent2">
                <a:lumMod val="60000"/>
                <a:lumOff val="40000"/>
              </a:schemeClr>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prst="angle"/>
          </a:sp3d>
        </p:spPr>
        <p:txBody>
          <a:bodyPr vert="horz" wrap="square" lIns="91440" tIns="45720" rIns="91440" bIns="4572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3200" b="1" i="0" u="none" strike="noStrike" kern="0" cap="none" spc="0" normalizeH="0" baseline="0" noProof="0" dirty="0">
              <a:ln>
                <a:noFill/>
              </a:ln>
              <a:solidFill>
                <a:srgbClr val="FFFFFF"/>
              </a:solidFill>
              <a:effectLst/>
              <a:uLnTx/>
              <a:uFillTx/>
              <a:latin typeface="Arial" pitchFamily="34" charset="0"/>
            </a:endParaRPr>
          </a:p>
        </p:txBody>
      </p:sp>
      <p:cxnSp>
        <p:nvCxnSpPr>
          <p:cNvPr id="69" name="Straight Connector 68"/>
          <p:cNvCxnSpPr/>
          <p:nvPr/>
        </p:nvCxnSpPr>
        <p:spPr bwMode="auto">
          <a:xfrm flipH="1">
            <a:off x="160020" y="1802756"/>
            <a:ext cx="9781" cy="3782704"/>
          </a:xfrm>
          <a:prstGeom prst="line">
            <a:avLst/>
          </a:prstGeom>
          <a:solidFill>
            <a:schemeClr val="accent2"/>
          </a:solidFill>
          <a:ln w="22225" cap="flat" cmpd="sng" algn="ctr">
            <a:solidFill>
              <a:schemeClr val="accent2">
                <a:lumMod val="60000"/>
                <a:lumOff val="40000"/>
              </a:schemeClr>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prst="angle"/>
          </a:sp3d>
        </p:spPr>
      </p:cxnSp>
      <p:sp>
        <p:nvSpPr>
          <p:cNvPr id="70" name="Rectangle 69"/>
          <p:cNvSpPr/>
          <p:nvPr/>
        </p:nvSpPr>
        <p:spPr bwMode="auto">
          <a:xfrm>
            <a:off x="160020" y="1653540"/>
            <a:ext cx="4114800" cy="731520"/>
          </a:xfrm>
          <a:prstGeom prst="rect">
            <a:avLst/>
          </a:prstGeom>
          <a:solidFill>
            <a:srgbClr val="E78931"/>
          </a:solidFill>
          <a:ln w="22225" cap="flat" cmpd="sng" algn="ctr">
            <a:solidFill>
              <a:srgbClr val="013D79"/>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prst="angle"/>
          </a:sp3d>
        </p:spPr>
        <p:txBody>
          <a:bodyPr vert="horz" wrap="square" lIns="91440" tIns="45720" rIns="91440" bIns="4572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pitchFamily="34" charset="0"/>
              </a:rPr>
              <a:t>Traditional</a:t>
            </a:r>
          </a:p>
        </p:txBody>
      </p:sp>
      <p:sp>
        <p:nvSpPr>
          <p:cNvPr id="71" name="TextBox 70"/>
          <p:cNvSpPr txBox="1"/>
          <p:nvPr/>
        </p:nvSpPr>
        <p:spPr>
          <a:xfrm>
            <a:off x="7154707" y="2998242"/>
            <a:ext cx="1744665" cy="523220"/>
          </a:xfrm>
          <a:prstGeom prst="rect">
            <a:avLst/>
          </a:prstGeom>
          <a:solidFill>
            <a:schemeClr val="bg1"/>
          </a:solidFill>
          <a:ln>
            <a:solidFill>
              <a:schemeClr val="accent2"/>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ngle"/>
            <a:contourClr>
              <a:srgbClr val="FFFFFF"/>
            </a:contourClr>
          </a:sp3d>
        </p:spPr>
        <p:txBody>
          <a:bodyPr wrap="square" rtlCol="0" anchor="ctr">
            <a:spAutoFit/>
          </a:bodyPr>
          <a:lstStyle/>
          <a:p>
            <a:pPr algn="ctr" defTabSz="914400" fontAlgn="base">
              <a:spcBef>
                <a:spcPct val="0"/>
              </a:spcBef>
              <a:spcAft>
                <a:spcPct val="0"/>
              </a:spcAft>
            </a:pPr>
            <a:r>
              <a:rPr lang="en-US" sz="2800" b="1" dirty="0">
                <a:solidFill>
                  <a:schemeClr val="accent1">
                    <a:lumMod val="75000"/>
                  </a:schemeClr>
                </a:solidFill>
                <a:latin typeface="Arial" pitchFamily="34" charset="0"/>
              </a:rPr>
              <a:t>$ 2,600</a:t>
            </a:r>
            <a:r>
              <a:rPr lang="en-US" sz="1600" b="1" dirty="0">
                <a:solidFill>
                  <a:schemeClr val="accent1">
                    <a:lumMod val="75000"/>
                  </a:schemeClr>
                </a:solidFill>
                <a:latin typeface="Arial" pitchFamily="34" charset="0"/>
              </a:rPr>
              <a:t>/mo</a:t>
            </a:r>
          </a:p>
        </p:txBody>
      </p:sp>
      <p:sp>
        <p:nvSpPr>
          <p:cNvPr id="72" name="TextBox 71"/>
          <p:cNvSpPr txBox="1"/>
          <p:nvPr/>
        </p:nvSpPr>
        <p:spPr>
          <a:xfrm>
            <a:off x="7171826" y="4083582"/>
            <a:ext cx="1743837" cy="523220"/>
          </a:xfrm>
          <a:prstGeom prst="rect">
            <a:avLst/>
          </a:prstGeom>
          <a:solidFill>
            <a:schemeClr val="bg1"/>
          </a:solidFill>
          <a:ln>
            <a:solidFill>
              <a:schemeClr val="accent2"/>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ngle"/>
            <a:contourClr>
              <a:srgbClr val="FFFFFF"/>
            </a:contourClr>
          </a:sp3d>
        </p:spPr>
        <p:txBody>
          <a:bodyPr wrap="square" rtlCol="0" anchor="ctr">
            <a:spAutoFit/>
          </a:bodyPr>
          <a:lstStyle>
            <a:defPPr>
              <a:defRPr lang="en-US"/>
            </a:defPPr>
            <a:lvl1pPr algn="ctr" defTabSz="914400" fontAlgn="base">
              <a:spcBef>
                <a:spcPct val="0"/>
              </a:spcBef>
              <a:spcAft>
                <a:spcPct val="0"/>
              </a:spcAft>
              <a:defRPr sz="2800" b="1">
                <a:solidFill>
                  <a:schemeClr val="accent1">
                    <a:lumMod val="75000"/>
                  </a:schemeClr>
                </a:solidFill>
                <a:latin typeface="Arial" pitchFamily="34" charset="0"/>
              </a:defRPr>
            </a:lvl1pPr>
          </a:lstStyle>
          <a:p>
            <a:r>
              <a:rPr lang="en-US" dirty="0"/>
              <a:t>$ 1,500</a:t>
            </a:r>
            <a:r>
              <a:rPr lang="en-US" sz="1600" dirty="0"/>
              <a:t>/mo</a:t>
            </a:r>
          </a:p>
        </p:txBody>
      </p:sp>
      <p:sp>
        <p:nvSpPr>
          <p:cNvPr id="73" name="TextBox 72"/>
          <p:cNvSpPr txBox="1"/>
          <p:nvPr/>
        </p:nvSpPr>
        <p:spPr>
          <a:xfrm>
            <a:off x="7186062" y="5198445"/>
            <a:ext cx="1736695" cy="523220"/>
          </a:xfrm>
          <a:prstGeom prst="rect">
            <a:avLst/>
          </a:prstGeom>
          <a:solidFill>
            <a:schemeClr val="bg1"/>
          </a:solidFill>
          <a:ln>
            <a:solidFill>
              <a:schemeClr val="accent2"/>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ngle"/>
            <a:contourClr>
              <a:srgbClr val="FFFFFF"/>
            </a:contourClr>
          </a:sp3d>
        </p:spPr>
        <p:txBody>
          <a:bodyPr wrap="square" rtlCol="0" anchor="ctr">
            <a:spAutoFit/>
          </a:bodyPr>
          <a:lstStyle>
            <a:defPPr>
              <a:defRPr lang="en-US"/>
            </a:defPPr>
            <a:lvl1pPr algn="ctr" defTabSz="914400" fontAlgn="base">
              <a:spcBef>
                <a:spcPct val="0"/>
              </a:spcBef>
              <a:spcAft>
                <a:spcPct val="0"/>
              </a:spcAft>
              <a:defRPr sz="2800" b="1">
                <a:solidFill>
                  <a:schemeClr val="accent1">
                    <a:lumMod val="75000"/>
                  </a:schemeClr>
                </a:solidFill>
                <a:latin typeface="Arial" pitchFamily="34" charset="0"/>
              </a:defRPr>
            </a:lvl1pPr>
          </a:lstStyle>
          <a:p>
            <a:r>
              <a:rPr lang="en-US" dirty="0"/>
              <a:t>$ 1,200</a:t>
            </a:r>
            <a:r>
              <a:rPr lang="en-US" sz="1600" dirty="0"/>
              <a:t>/mo</a:t>
            </a:r>
          </a:p>
        </p:txBody>
      </p:sp>
      <p:sp>
        <p:nvSpPr>
          <p:cNvPr id="74" name="TextBox 73"/>
          <p:cNvSpPr txBox="1"/>
          <p:nvPr/>
        </p:nvSpPr>
        <p:spPr>
          <a:xfrm>
            <a:off x="4597611" y="2800807"/>
            <a:ext cx="1397278" cy="954107"/>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ngle"/>
            <a:contourClr>
              <a:srgbClr val="FFFFFF"/>
            </a:contourClr>
          </a:sp3d>
        </p:spPr>
        <p:txBody>
          <a:bodyPr wrap="square" rtlCol="0" anchor="ctr">
            <a:spAutoFit/>
          </a:bodyPr>
          <a:lstStyle/>
          <a:p>
            <a:pPr algn="ctr" defTabSz="914400" fontAlgn="base">
              <a:spcBef>
                <a:spcPct val="0"/>
              </a:spcBef>
              <a:spcAft>
                <a:spcPct val="0"/>
              </a:spcAft>
            </a:pPr>
            <a:r>
              <a:rPr lang="en-US" sz="2800" b="1" dirty="0">
                <a:solidFill>
                  <a:srgbClr val="FFFFFF"/>
                </a:solidFill>
                <a:latin typeface="Arial" pitchFamily="34" charset="0"/>
              </a:rPr>
              <a:t>10 Years</a:t>
            </a:r>
            <a:endParaRPr lang="en-US" sz="1600" b="1" dirty="0">
              <a:solidFill>
                <a:srgbClr val="FFFFFF"/>
              </a:solidFill>
              <a:latin typeface="Arial" pitchFamily="34" charset="0"/>
            </a:endParaRPr>
          </a:p>
        </p:txBody>
      </p:sp>
      <p:sp>
        <p:nvSpPr>
          <p:cNvPr id="75" name="TextBox 74"/>
          <p:cNvSpPr txBox="1"/>
          <p:nvPr/>
        </p:nvSpPr>
        <p:spPr>
          <a:xfrm>
            <a:off x="4572000" y="3990112"/>
            <a:ext cx="1397278" cy="954107"/>
          </a:xfrm>
          <a:prstGeom prst="rect">
            <a:avLst/>
          </a:prstGeom>
          <a:solidFill>
            <a:srgbClr val="EEAC6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ngle"/>
            <a:contourClr>
              <a:srgbClr val="FFFFFF"/>
            </a:contourClr>
          </a:sp3d>
        </p:spPr>
        <p:txBody>
          <a:bodyPr wrap="square" rtlCol="0" anchor="ctr">
            <a:spAutoFit/>
          </a:bodyPr>
          <a:lstStyle/>
          <a:p>
            <a:pPr algn="ctr" defTabSz="914400" fontAlgn="base">
              <a:spcBef>
                <a:spcPct val="0"/>
              </a:spcBef>
              <a:spcAft>
                <a:spcPct val="0"/>
              </a:spcAft>
            </a:pPr>
            <a:r>
              <a:rPr lang="en-US" sz="2800" b="1" dirty="0">
                <a:solidFill>
                  <a:srgbClr val="FFFFFF"/>
                </a:solidFill>
                <a:latin typeface="Arial" pitchFamily="34" charset="0"/>
              </a:rPr>
              <a:t>25 Years</a:t>
            </a:r>
          </a:p>
        </p:txBody>
      </p:sp>
      <p:sp>
        <p:nvSpPr>
          <p:cNvPr id="76" name="TextBox 75"/>
          <p:cNvSpPr txBox="1"/>
          <p:nvPr/>
        </p:nvSpPr>
        <p:spPr>
          <a:xfrm>
            <a:off x="4515549" y="5159237"/>
            <a:ext cx="1397278" cy="954107"/>
          </a:xfrm>
          <a:prstGeom prst="rect">
            <a:avLst/>
          </a:prstGeom>
          <a:solidFill>
            <a:srgbClr val="F5D1A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ngle"/>
            <a:contourClr>
              <a:srgbClr val="FFFFFF"/>
            </a:contourClr>
          </a:sp3d>
        </p:spPr>
        <p:txBody>
          <a:bodyPr wrap="square" rtlCol="0" anchor="ctr">
            <a:spAutoFit/>
          </a:bodyPr>
          <a:lstStyle/>
          <a:p>
            <a:pPr algn="ctr" defTabSz="914400" fontAlgn="base">
              <a:spcBef>
                <a:spcPct val="0"/>
              </a:spcBef>
              <a:spcAft>
                <a:spcPct val="0"/>
              </a:spcAft>
            </a:pPr>
            <a:r>
              <a:rPr lang="en-US" sz="2800" b="1" dirty="0">
                <a:solidFill>
                  <a:srgbClr val="FFFFFF"/>
                </a:solidFill>
                <a:latin typeface="Arial" pitchFamily="34" charset="0"/>
              </a:rPr>
              <a:t>10 Years</a:t>
            </a:r>
          </a:p>
        </p:txBody>
      </p:sp>
      <p:sp>
        <p:nvSpPr>
          <p:cNvPr id="79" name="Title 6"/>
          <p:cNvSpPr txBox="1">
            <a:spLocks/>
          </p:cNvSpPr>
          <p:nvPr/>
        </p:nvSpPr>
        <p:spPr>
          <a:xfrm>
            <a:off x="600628" y="708607"/>
            <a:ext cx="8449241" cy="620712"/>
          </a:xfrm>
          <a:prstGeom prst="rect">
            <a:avLst/>
          </a:prstGeom>
        </p:spPr>
        <p:txBody>
          <a:bodyPr/>
          <a:lstStyle>
            <a:lvl1pPr algn="l" defTabSz="914400" rtl="0" eaLnBrk="1" latinLnBrk="0" hangingPunct="1">
              <a:lnSpc>
                <a:spcPct val="90000"/>
              </a:lnSpc>
              <a:spcBef>
                <a:spcPct val="0"/>
              </a:spcBef>
              <a:buNone/>
              <a:defRPr sz="3200" b="1" i="0" kern="1200">
                <a:solidFill>
                  <a:srgbClr val="5F259F"/>
                </a:solidFill>
                <a:latin typeface="Arial" charset="0"/>
                <a:ea typeface="Arial" charset="0"/>
                <a:cs typeface="Arial" charset="0"/>
              </a:defRPr>
            </a:lvl1pPr>
          </a:lstStyle>
          <a:p>
            <a:r>
              <a:rPr lang="en-US" dirty="0"/>
              <a:t>Repayment Plans</a:t>
            </a:r>
          </a:p>
        </p:txBody>
      </p:sp>
      <p:sp>
        <p:nvSpPr>
          <p:cNvPr id="80" name="Rectangle 8"/>
          <p:cNvSpPr>
            <a:spLocks noChangeArrowheads="1"/>
          </p:cNvSpPr>
          <p:nvPr/>
        </p:nvSpPr>
        <p:spPr bwMode="auto">
          <a:xfrm>
            <a:off x="122595" y="6157625"/>
            <a:ext cx="9299215" cy="276999"/>
          </a:xfrm>
          <a:prstGeom prst="rect">
            <a:avLst/>
          </a:prstGeom>
          <a:noFill/>
          <a:ln w="9525">
            <a:noFill/>
            <a:miter lim="800000"/>
            <a:headEnd/>
            <a:tailEnd/>
          </a:ln>
        </p:spPr>
        <p:txBody>
          <a:bodyPr wrap="square">
            <a:spAutoFit/>
          </a:bodyPr>
          <a:lstStyle/>
          <a:p>
            <a:r>
              <a:rPr lang="en-US" sz="1200" b="1" dirty="0">
                <a:solidFill>
                  <a:srgbClr val="002E5F"/>
                </a:solidFill>
              </a:rPr>
              <a:t>Based on total education debt (median) as self-reported by 2019 grads on the GQ survey</a:t>
            </a:r>
            <a:r>
              <a:rPr lang="en-US" sz="1200" b="1" kern="0" dirty="0">
                <a:solidFill>
                  <a:srgbClr val="002E5F"/>
                </a:solidFill>
              </a:rPr>
              <a:t>.</a:t>
            </a:r>
            <a:endParaRPr lang="en-US" sz="1200" b="1" kern="0" dirty="0">
              <a:solidFill>
                <a:srgbClr val="004C83"/>
              </a:solidFill>
              <a:latin typeface="+mn-lt"/>
            </a:endParaRPr>
          </a:p>
        </p:txBody>
      </p:sp>
      <p:sp>
        <p:nvSpPr>
          <p:cNvPr id="65" name="TextBox 64"/>
          <p:cNvSpPr txBox="1"/>
          <p:nvPr/>
        </p:nvSpPr>
        <p:spPr>
          <a:xfrm>
            <a:off x="896030" y="3384885"/>
            <a:ext cx="3962400" cy="1813560"/>
          </a:xfrm>
          <a:prstGeom prst="roundRect">
            <a:avLst/>
          </a:prstGeom>
          <a:solidFill>
            <a:srgbClr val="C0C8CA"/>
          </a:solidFill>
          <a:ln w="76200" cmpd="thickThi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nchor="ctr" anchorCtr="0">
            <a:noAutofit/>
          </a:bodyPr>
          <a:lstStyle/>
          <a:p>
            <a:pPr defTabSz="914400" fontAlgn="base">
              <a:spcBef>
                <a:spcPct val="0"/>
              </a:spcBef>
              <a:spcAft>
                <a:spcPct val="0"/>
              </a:spcAft>
            </a:pPr>
            <a:r>
              <a:rPr lang="en-US" sz="2400" dirty="0">
                <a:solidFill>
                  <a:srgbClr val="013D79"/>
                </a:solidFill>
                <a:latin typeface="Arial" pitchFamily="34" charset="0"/>
              </a:rPr>
              <a:t>Monthly payments for the </a:t>
            </a:r>
            <a:r>
              <a:rPr lang="en-US" sz="2400" u="sng" dirty="0">
                <a:solidFill>
                  <a:srgbClr val="013D79"/>
                </a:solidFill>
                <a:latin typeface="Arial" pitchFamily="34" charset="0"/>
              </a:rPr>
              <a:t>entire</a:t>
            </a:r>
            <a:r>
              <a:rPr lang="en-US" sz="2400" dirty="0">
                <a:solidFill>
                  <a:srgbClr val="013D79"/>
                </a:solidFill>
                <a:latin typeface="Arial" pitchFamily="34" charset="0"/>
              </a:rPr>
              <a:t> repayment term are calculated </a:t>
            </a:r>
            <a:r>
              <a:rPr lang="en-US" sz="2600" b="1" dirty="0">
                <a:solidFill>
                  <a:srgbClr val="013D79"/>
                </a:solidFill>
                <a:latin typeface="Arial" pitchFamily="34" charset="0"/>
              </a:rPr>
              <a:t>up-front</a:t>
            </a:r>
            <a:r>
              <a:rPr lang="en-US" sz="2600" dirty="0">
                <a:solidFill>
                  <a:srgbClr val="013D79"/>
                </a:solidFill>
                <a:latin typeface="Arial" pitchFamily="34" charset="0"/>
              </a:rPr>
              <a:t> </a:t>
            </a:r>
            <a:r>
              <a:rPr lang="en-US" sz="2400" dirty="0">
                <a:solidFill>
                  <a:srgbClr val="013D79"/>
                </a:solidFill>
                <a:latin typeface="Arial" pitchFamily="34" charset="0"/>
              </a:rPr>
              <a:t>and disclosed to you.</a:t>
            </a:r>
          </a:p>
        </p:txBody>
      </p:sp>
    </p:spTree>
    <p:extLst>
      <p:ext uri="{BB962C8B-B14F-4D97-AF65-F5344CB8AC3E}">
        <p14:creationId xmlns:p14="http://schemas.microsoft.com/office/powerpoint/2010/main" val="40310364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65"/>
                                        </p:tgtEl>
                                      </p:cBhvr>
                                    </p:animEffect>
                                    <p:set>
                                      <p:cBhvr>
                                        <p:cTn id="7" dur="1" fill="hold">
                                          <p:stCondLst>
                                            <p:cond delay="499"/>
                                          </p:stCondLst>
                                        </p:cTn>
                                        <p:tgtEl>
                                          <p:spTgt spid="65"/>
                                        </p:tgtEl>
                                        <p:attrNameLst>
                                          <p:attrName>style.visibility</p:attrName>
                                        </p:attrNameLst>
                                      </p:cBhvr>
                                      <p:to>
                                        <p:strVal val="hidden"/>
                                      </p:to>
                                    </p:set>
                                  </p:childTnLst>
                                </p:cTn>
                              </p:par>
                              <p:par>
                                <p:cTn id="8" presetID="22" presetClass="exit" presetSubtype="8" fill="hold" grpId="0" nodeType="withEffect">
                                  <p:stCondLst>
                                    <p:cond delay="0"/>
                                  </p:stCondLst>
                                  <p:childTnLst>
                                    <p:animEffect transition="out" filter="wipe(left)">
                                      <p:cBhvr>
                                        <p:cTn id="9" dur="500"/>
                                        <p:tgtEl>
                                          <p:spTgt spid="64"/>
                                        </p:tgtEl>
                                      </p:cBhvr>
                                    </p:animEffect>
                                    <p:set>
                                      <p:cBhvr>
                                        <p:cTn id="10" dur="1" fill="hold">
                                          <p:stCondLst>
                                            <p:cond delay="499"/>
                                          </p:stCondLst>
                                        </p:cTn>
                                        <p:tgtEl>
                                          <p:spTgt spid="64"/>
                                        </p:tgtEl>
                                        <p:attrNameLst>
                                          <p:attrName>style.visibility</p:attrName>
                                        </p:attrNameLst>
                                      </p:cBhvr>
                                      <p:to>
                                        <p:strVal val="hidden"/>
                                      </p:to>
                                    </p:se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4"/>
                                        </p:tgtEl>
                                        <p:attrNameLst>
                                          <p:attrName>style.visibility</p:attrName>
                                        </p:attrNameLst>
                                      </p:cBhvr>
                                      <p:to>
                                        <p:strVal val="visible"/>
                                      </p:to>
                                    </p:set>
                                    <p:animEffect transition="in" filter="wipe(left)">
                                      <p:cBhvr>
                                        <p:cTn id="14" dur="500"/>
                                        <p:tgtEl>
                                          <p:spTgt spid="74"/>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71"/>
                                        </p:tgtEl>
                                        <p:attrNameLst>
                                          <p:attrName>style.visibility</p:attrName>
                                        </p:attrNameLst>
                                      </p:cBhvr>
                                      <p:to>
                                        <p:strVal val="visible"/>
                                      </p:to>
                                    </p:set>
                                    <p:animEffect transition="in" filter="wipe(left)">
                                      <p:cBhvr>
                                        <p:cTn id="18" dur="500"/>
                                        <p:tgtEl>
                                          <p:spTgt spid="7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8" fill="hold" grpId="0" nodeType="clickEffect">
                                  <p:stCondLst>
                                    <p:cond delay="0"/>
                                  </p:stCondLst>
                                  <p:childTnLst>
                                    <p:animEffect transition="out" filter="wipe(left)">
                                      <p:cBhvr>
                                        <p:cTn id="22" dur="500"/>
                                        <p:tgtEl>
                                          <p:spTgt spid="63"/>
                                        </p:tgtEl>
                                      </p:cBhvr>
                                    </p:animEffect>
                                    <p:set>
                                      <p:cBhvr>
                                        <p:cTn id="23" dur="1" fill="hold">
                                          <p:stCondLst>
                                            <p:cond delay="499"/>
                                          </p:stCondLst>
                                        </p:cTn>
                                        <p:tgtEl>
                                          <p:spTgt spid="63"/>
                                        </p:tgtEl>
                                        <p:attrNameLst>
                                          <p:attrName>style.visibility</p:attrName>
                                        </p:attrNameLst>
                                      </p:cBhvr>
                                      <p:to>
                                        <p:strVal val="hidden"/>
                                      </p:to>
                                    </p:se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wipe(left)">
                                      <p:cBhvr>
                                        <p:cTn id="27" dur="500"/>
                                        <p:tgtEl>
                                          <p:spTgt spid="75"/>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72"/>
                                        </p:tgtEl>
                                        <p:attrNameLst>
                                          <p:attrName>style.visibility</p:attrName>
                                        </p:attrNameLst>
                                      </p:cBhvr>
                                      <p:to>
                                        <p:strVal val="visible"/>
                                      </p:to>
                                    </p:set>
                                    <p:animEffect transition="in" filter="wipe(left)">
                                      <p:cBhvr>
                                        <p:cTn id="31" dur="500"/>
                                        <p:tgtEl>
                                          <p:spTgt spid="7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xit" presetSubtype="8" fill="hold" grpId="0" nodeType="clickEffect">
                                  <p:stCondLst>
                                    <p:cond delay="0"/>
                                  </p:stCondLst>
                                  <p:childTnLst>
                                    <p:animEffect transition="out" filter="wipe(left)">
                                      <p:cBhvr>
                                        <p:cTn id="35" dur="500"/>
                                        <p:tgtEl>
                                          <p:spTgt spid="62"/>
                                        </p:tgtEl>
                                      </p:cBhvr>
                                    </p:animEffect>
                                    <p:set>
                                      <p:cBhvr>
                                        <p:cTn id="36" dur="1" fill="hold">
                                          <p:stCondLst>
                                            <p:cond delay="499"/>
                                          </p:stCondLst>
                                        </p:cTn>
                                        <p:tgtEl>
                                          <p:spTgt spid="62"/>
                                        </p:tgtEl>
                                        <p:attrNameLst>
                                          <p:attrName>style.visibility</p:attrName>
                                        </p:attrNameLst>
                                      </p:cBhvr>
                                      <p:to>
                                        <p:strVal val="hidden"/>
                                      </p:to>
                                    </p:se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76"/>
                                        </p:tgtEl>
                                        <p:attrNameLst>
                                          <p:attrName>style.visibility</p:attrName>
                                        </p:attrNameLst>
                                      </p:cBhvr>
                                      <p:to>
                                        <p:strVal val="visible"/>
                                      </p:to>
                                    </p:set>
                                    <p:animEffect transition="in" filter="wipe(left)">
                                      <p:cBhvr>
                                        <p:cTn id="40" dur="500"/>
                                        <p:tgtEl>
                                          <p:spTgt spid="76"/>
                                        </p:tgtEl>
                                      </p:cBhvr>
                                    </p:animEffect>
                                  </p:childTnLst>
                                </p:cTn>
                              </p:par>
                            </p:childTnLst>
                          </p:cTn>
                        </p:par>
                        <p:par>
                          <p:cTn id="41" fill="hold">
                            <p:stCondLst>
                              <p:cond delay="1000"/>
                            </p:stCondLst>
                            <p:childTnLst>
                              <p:par>
                                <p:cTn id="42" presetID="22" presetClass="entr" presetSubtype="8" fill="hold" nodeType="afterEffect">
                                  <p:stCondLst>
                                    <p:cond delay="0"/>
                                  </p:stCondLst>
                                  <p:childTnLst>
                                    <p:set>
                                      <p:cBhvr>
                                        <p:cTn id="43" dur="1" fill="hold">
                                          <p:stCondLst>
                                            <p:cond delay="0"/>
                                          </p:stCondLst>
                                        </p:cTn>
                                        <p:tgtEl>
                                          <p:spTgt spid="73"/>
                                        </p:tgtEl>
                                        <p:attrNameLst>
                                          <p:attrName>style.visibility</p:attrName>
                                        </p:attrNameLst>
                                      </p:cBhvr>
                                      <p:to>
                                        <p:strVal val="visible"/>
                                      </p:to>
                                    </p:set>
                                    <p:animEffect transition="in" filter="wipe(left)">
                                      <p:cBhvr>
                                        <p:cTn id="44"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64" grpId="0" animBg="1"/>
      <p:bldP spid="71" grpId="0" animBg="1"/>
      <p:bldP spid="72" grpId="0" animBg="1"/>
      <p:bldP spid="74" grpId="0" animBg="1"/>
      <p:bldP spid="75" grpId="0" animBg="1"/>
      <p:bldP spid="76" grpId="0" animBg="1"/>
      <p:bldP spid="6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2794603" y="2383898"/>
            <a:ext cx="5648733" cy="3394927"/>
            <a:chOff x="2820729" y="2540654"/>
            <a:chExt cx="5648733" cy="3394927"/>
          </a:xfrm>
        </p:grpSpPr>
        <p:sp>
          <p:nvSpPr>
            <p:cNvPr id="63" name="Rounded Rectangle 62"/>
            <p:cNvSpPr/>
            <p:nvPr/>
          </p:nvSpPr>
          <p:spPr bwMode="auto">
            <a:xfrm>
              <a:off x="2820730" y="5189547"/>
              <a:ext cx="5627711" cy="746034"/>
            </a:xfrm>
            <a:prstGeom prst="roundRect">
              <a:avLst/>
            </a:prstGeom>
            <a:solidFill>
              <a:srgbClr val="CDB6E0"/>
            </a:solidFill>
            <a:ln w="22225" cap="flat" cmpd="sng" algn="ctr">
              <a:solidFill>
                <a:srgbClr val="013D79"/>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itchFamily="34" charset="0"/>
                </a:rPr>
                <a:t>Revised Pay As You Earn (REPAYE)</a:t>
              </a:r>
            </a:p>
          </p:txBody>
        </p:sp>
        <p:sp>
          <p:nvSpPr>
            <p:cNvPr id="64" name="Rounded Rectangle 63"/>
            <p:cNvSpPr/>
            <p:nvPr/>
          </p:nvSpPr>
          <p:spPr bwMode="auto">
            <a:xfrm>
              <a:off x="2841751" y="2540654"/>
              <a:ext cx="5627711" cy="746034"/>
            </a:xfrm>
            <a:prstGeom prst="roundRect">
              <a:avLst/>
            </a:prstGeom>
            <a:solidFill>
              <a:srgbClr val="64439A"/>
            </a:solidFill>
            <a:ln w="22225" cap="flat" cmpd="sng" algn="ctr">
              <a:solidFill>
                <a:srgbClr val="013D79"/>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itchFamily="34" charset="0"/>
                </a:rPr>
                <a:t>Income-Contingent Repayment (ICR)</a:t>
              </a:r>
            </a:p>
          </p:txBody>
        </p:sp>
        <p:sp>
          <p:nvSpPr>
            <p:cNvPr id="65" name="Rounded Rectangle 64"/>
            <p:cNvSpPr/>
            <p:nvPr/>
          </p:nvSpPr>
          <p:spPr bwMode="auto">
            <a:xfrm>
              <a:off x="2825984" y="3432429"/>
              <a:ext cx="5627711" cy="746034"/>
            </a:xfrm>
            <a:prstGeom prst="roundRect">
              <a:avLst/>
            </a:prstGeom>
            <a:solidFill>
              <a:srgbClr val="775DA7"/>
            </a:solidFill>
            <a:ln w="22225" cap="flat" cmpd="sng" algn="ctr">
              <a:solidFill>
                <a:srgbClr val="013D79"/>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itchFamily="34" charset="0"/>
                </a:rPr>
                <a:t>Income-Based Repayment (IBR)*</a:t>
              </a:r>
            </a:p>
          </p:txBody>
        </p:sp>
        <p:sp>
          <p:nvSpPr>
            <p:cNvPr id="66" name="Rounded Rectangle 65"/>
            <p:cNvSpPr/>
            <p:nvPr/>
          </p:nvSpPr>
          <p:spPr bwMode="auto">
            <a:xfrm>
              <a:off x="2820729" y="4312675"/>
              <a:ext cx="5627711" cy="746034"/>
            </a:xfrm>
            <a:prstGeom prst="roundRect">
              <a:avLst/>
            </a:prstGeom>
            <a:solidFill>
              <a:srgbClr val="9A87BF"/>
            </a:solidFill>
            <a:ln w="22225" cap="flat" cmpd="sng" algn="ctr">
              <a:solidFill>
                <a:srgbClr val="013D79"/>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itchFamily="34" charset="0"/>
                </a:rPr>
                <a:t>Pay As You Earn (PAYE)</a:t>
              </a:r>
            </a:p>
          </p:txBody>
        </p:sp>
      </p:grpSp>
      <p:sp>
        <p:nvSpPr>
          <p:cNvPr id="67" name="Rectangle 66"/>
          <p:cNvSpPr/>
          <p:nvPr/>
        </p:nvSpPr>
        <p:spPr bwMode="auto">
          <a:xfrm>
            <a:off x="2244789" y="4959013"/>
            <a:ext cx="6267450" cy="906573"/>
          </a:xfrm>
          <a:prstGeom prst="rect">
            <a:avLst/>
          </a:prstGeom>
          <a:solidFill>
            <a:srgbClr val="FFFFFF"/>
          </a:solidFill>
          <a:ln w="222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charset="0"/>
            </a:endParaRPr>
          </a:p>
        </p:txBody>
      </p:sp>
      <p:sp>
        <p:nvSpPr>
          <p:cNvPr id="68" name="Rectangle 67"/>
          <p:cNvSpPr/>
          <p:nvPr/>
        </p:nvSpPr>
        <p:spPr bwMode="auto">
          <a:xfrm>
            <a:off x="2228031" y="4123843"/>
            <a:ext cx="6267450" cy="847649"/>
          </a:xfrm>
          <a:prstGeom prst="rect">
            <a:avLst/>
          </a:prstGeom>
          <a:solidFill>
            <a:srgbClr val="FFFFFF"/>
          </a:solidFill>
          <a:ln w="222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charset="0"/>
            </a:endParaRPr>
          </a:p>
        </p:txBody>
      </p:sp>
      <p:sp>
        <p:nvSpPr>
          <p:cNvPr id="69" name="Rectangle 68"/>
          <p:cNvSpPr/>
          <p:nvPr/>
        </p:nvSpPr>
        <p:spPr bwMode="auto">
          <a:xfrm>
            <a:off x="2262205" y="3247401"/>
            <a:ext cx="6267450" cy="888797"/>
          </a:xfrm>
          <a:prstGeom prst="rect">
            <a:avLst/>
          </a:prstGeom>
          <a:solidFill>
            <a:srgbClr val="FFFFFF"/>
          </a:solidFill>
          <a:ln w="222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charset="0"/>
            </a:endParaRPr>
          </a:p>
        </p:txBody>
      </p:sp>
      <p:sp>
        <p:nvSpPr>
          <p:cNvPr id="70" name="Rectangle 69"/>
          <p:cNvSpPr/>
          <p:nvPr/>
        </p:nvSpPr>
        <p:spPr bwMode="auto">
          <a:xfrm>
            <a:off x="2356738" y="2367995"/>
            <a:ext cx="6267450" cy="847814"/>
          </a:xfrm>
          <a:prstGeom prst="rect">
            <a:avLst/>
          </a:prstGeom>
          <a:solidFill>
            <a:srgbClr val="FFFFFF"/>
          </a:solidFill>
          <a:ln w="222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charset="0"/>
            </a:endParaRPr>
          </a:p>
        </p:txBody>
      </p:sp>
      <p:sp>
        <p:nvSpPr>
          <p:cNvPr id="50" name="Rectangle 8"/>
          <p:cNvSpPr>
            <a:spLocks noChangeArrowheads="1"/>
          </p:cNvSpPr>
          <p:nvPr/>
        </p:nvSpPr>
        <p:spPr bwMode="auto">
          <a:xfrm>
            <a:off x="56516" y="5964949"/>
            <a:ext cx="9087484" cy="646331"/>
          </a:xfrm>
          <a:prstGeom prst="rect">
            <a:avLst/>
          </a:prstGeom>
          <a:noFill/>
          <a:ln w="9525">
            <a:noFill/>
            <a:miter lim="800000"/>
            <a:headEnd/>
            <a:tailEnd/>
          </a:ln>
        </p:spPr>
        <p:txBody>
          <a:bodyPr wrap="square">
            <a:spAutoFit/>
          </a:bodyPr>
          <a:lstStyle/>
          <a:p>
            <a:r>
              <a:rPr lang="en-US" sz="1200" b="1" dirty="0">
                <a:solidFill>
                  <a:srgbClr val="002E5F"/>
                </a:solidFill>
              </a:rPr>
              <a:t>Based on total education debt (median) as self-reported by 2019 grads on the GQ survey</a:t>
            </a:r>
            <a:r>
              <a:rPr lang="en-US" sz="1200" b="1" kern="0" dirty="0">
                <a:solidFill>
                  <a:srgbClr val="002E5F"/>
                </a:solidFill>
                <a:latin typeface="+mn-lt"/>
              </a:rPr>
              <a:t>, a PGY1 stipend of $58,000 and a family size of 1.    </a:t>
            </a:r>
            <a:r>
              <a:rPr lang="en-US" sz="1200" b="1" kern="0" dirty="0">
                <a:solidFill>
                  <a:srgbClr val="002E5F"/>
                </a:solidFill>
              </a:rPr>
              <a:t>* New Borrowers on or after July 1, 2014 that select IBR will receive payment amounts equal to that of PAYE.</a:t>
            </a:r>
          </a:p>
          <a:p>
            <a:endParaRPr lang="en-US" sz="1200" b="1" kern="0" dirty="0">
              <a:solidFill>
                <a:srgbClr val="004C83"/>
              </a:solidFill>
              <a:latin typeface="+mn-lt"/>
            </a:endParaRPr>
          </a:p>
        </p:txBody>
      </p:sp>
      <p:pic>
        <p:nvPicPr>
          <p:cNvPr id="71" name="Picture 70" descr="6-11-2013 2-59-44 PM.png"/>
          <p:cNvPicPr>
            <a:picLocks noChangeAspect="1"/>
          </p:cNvPicPr>
          <p:nvPr/>
        </p:nvPicPr>
        <p:blipFill>
          <a:blip r:embed="rId3" cstate="print"/>
          <a:srcRect l="18347" t="68481" r="16474" b="4246"/>
          <a:stretch>
            <a:fillRect/>
          </a:stretch>
        </p:blipFill>
        <p:spPr>
          <a:xfrm rot="10800000">
            <a:off x="2172098" y="5011779"/>
            <a:ext cx="733789" cy="901337"/>
          </a:xfrm>
          <a:prstGeom prst="rect">
            <a:avLst/>
          </a:prstGeom>
        </p:spPr>
      </p:pic>
      <p:pic>
        <p:nvPicPr>
          <p:cNvPr id="72" name="Picture 71" descr="6-11-2013 2-59-44 PM.png"/>
          <p:cNvPicPr>
            <a:picLocks noChangeAspect="1"/>
          </p:cNvPicPr>
          <p:nvPr/>
        </p:nvPicPr>
        <p:blipFill>
          <a:blip r:embed="rId3" cstate="print"/>
          <a:srcRect l="18347" t="68481" r="16474" b="4246"/>
          <a:stretch>
            <a:fillRect/>
          </a:stretch>
        </p:blipFill>
        <p:spPr>
          <a:xfrm rot="10800000">
            <a:off x="2193869" y="4132215"/>
            <a:ext cx="733789" cy="901337"/>
          </a:xfrm>
          <a:prstGeom prst="rect">
            <a:avLst/>
          </a:prstGeom>
        </p:spPr>
      </p:pic>
      <p:pic>
        <p:nvPicPr>
          <p:cNvPr id="73" name="Picture 72" descr="6-11-2013 2-59-44 PM.png"/>
          <p:cNvPicPr>
            <a:picLocks noChangeAspect="1"/>
          </p:cNvPicPr>
          <p:nvPr/>
        </p:nvPicPr>
        <p:blipFill>
          <a:blip r:embed="rId3" cstate="print"/>
          <a:srcRect l="18347" t="68481" r="16474" b="4246"/>
          <a:stretch>
            <a:fillRect/>
          </a:stretch>
        </p:blipFill>
        <p:spPr>
          <a:xfrm rot="10800000">
            <a:off x="2180808" y="3243942"/>
            <a:ext cx="733789" cy="901337"/>
          </a:xfrm>
          <a:prstGeom prst="rect">
            <a:avLst/>
          </a:prstGeom>
        </p:spPr>
      </p:pic>
      <p:pic>
        <p:nvPicPr>
          <p:cNvPr id="74" name="Picture 73" descr="6-11-2013 2-59-44 PM.png"/>
          <p:cNvPicPr>
            <a:picLocks noChangeAspect="1"/>
          </p:cNvPicPr>
          <p:nvPr/>
        </p:nvPicPr>
        <p:blipFill>
          <a:blip r:embed="rId3" cstate="print"/>
          <a:srcRect l="18347" t="68481" r="16474" b="4246"/>
          <a:stretch>
            <a:fillRect/>
          </a:stretch>
        </p:blipFill>
        <p:spPr>
          <a:xfrm rot="10800000">
            <a:off x="2172099" y="2346959"/>
            <a:ext cx="733789" cy="901337"/>
          </a:xfrm>
          <a:prstGeom prst="rect">
            <a:avLst/>
          </a:prstGeom>
        </p:spPr>
      </p:pic>
      <p:sp>
        <p:nvSpPr>
          <p:cNvPr id="75" name="Rectangle 74"/>
          <p:cNvSpPr/>
          <p:nvPr/>
        </p:nvSpPr>
        <p:spPr bwMode="auto">
          <a:xfrm>
            <a:off x="4572000" y="1582780"/>
            <a:ext cx="4145280" cy="731520"/>
          </a:xfrm>
          <a:prstGeom prst="rect">
            <a:avLst/>
          </a:prstGeom>
          <a:solidFill>
            <a:srgbClr val="64439A"/>
          </a:solidFill>
          <a:ln w="22225" cap="flat" cmpd="sng" algn="ctr">
            <a:solidFill>
              <a:srgbClr val="013D79"/>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pitchFamily="34" charset="0"/>
              </a:rPr>
              <a:t>Income-Driven*</a:t>
            </a:r>
          </a:p>
        </p:txBody>
      </p:sp>
      <p:cxnSp>
        <p:nvCxnSpPr>
          <p:cNvPr id="76" name="Straight Connector 75"/>
          <p:cNvCxnSpPr>
            <a:cxnSpLocks/>
          </p:cNvCxnSpPr>
          <p:nvPr/>
        </p:nvCxnSpPr>
        <p:spPr bwMode="auto">
          <a:xfrm flipH="1">
            <a:off x="8676791" y="1732131"/>
            <a:ext cx="56516" cy="4004995"/>
          </a:xfrm>
          <a:prstGeom prst="line">
            <a:avLst/>
          </a:prstGeom>
          <a:noFill/>
          <a:ln w="22225" cap="flat" cmpd="sng" algn="ctr">
            <a:solidFill>
              <a:srgbClr val="013D79"/>
            </a:solidFill>
            <a:prstDash val="solid"/>
            <a:round/>
            <a:headEnd type="none" w="med" len="med"/>
            <a:tailEnd type="none" w="med" len="med"/>
          </a:ln>
          <a:effectLst/>
        </p:spPr>
      </p:cxnSp>
      <p:sp>
        <p:nvSpPr>
          <p:cNvPr id="77" name="Pentagon 76"/>
          <p:cNvSpPr/>
          <p:nvPr/>
        </p:nvSpPr>
        <p:spPr bwMode="auto">
          <a:xfrm flipH="1">
            <a:off x="8479352" y="2534375"/>
            <a:ext cx="259080" cy="584775"/>
          </a:xfrm>
          <a:prstGeom prst="homePlate">
            <a:avLst>
              <a:gd name="adj" fmla="val 75735"/>
            </a:avLst>
          </a:prstGeom>
          <a:solidFill>
            <a:srgbClr val="775DA7"/>
          </a:solidFill>
          <a:ln w="22225" cap="flat" cmpd="sng" algn="ctr">
            <a:solidFill>
              <a:srgbClr val="D0BBE2"/>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3200" b="1" i="0" u="none" strike="noStrike" kern="0" cap="none" spc="0" normalizeH="0" baseline="0" noProof="0" dirty="0">
              <a:ln>
                <a:noFill/>
              </a:ln>
              <a:solidFill>
                <a:srgbClr val="FFFFFF"/>
              </a:solidFill>
              <a:effectLst/>
              <a:uLnTx/>
              <a:uFillTx/>
              <a:latin typeface="Arial" pitchFamily="34" charset="0"/>
            </a:endParaRPr>
          </a:p>
        </p:txBody>
      </p:sp>
      <p:sp>
        <p:nvSpPr>
          <p:cNvPr id="78" name="Pentagon 77"/>
          <p:cNvSpPr/>
          <p:nvPr/>
        </p:nvSpPr>
        <p:spPr bwMode="auto">
          <a:xfrm flipH="1">
            <a:off x="8475270" y="3348287"/>
            <a:ext cx="259080" cy="584775"/>
          </a:xfrm>
          <a:prstGeom prst="homePlate">
            <a:avLst>
              <a:gd name="adj" fmla="val 75735"/>
            </a:avLst>
          </a:prstGeom>
          <a:solidFill>
            <a:srgbClr val="775DA7"/>
          </a:solidFill>
          <a:ln w="22225" cap="flat" cmpd="sng" algn="ctr">
            <a:solidFill>
              <a:srgbClr val="D0BBE2"/>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3200" b="1" i="0" u="none" strike="noStrike" kern="0" cap="none" spc="0" normalizeH="0" baseline="0" noProof="0" dirty="0">
              <a:ln>
                <a:noFill/>
              </a:ln>
              <a:solidFill>
                <a:srgbClr val="FFFFFF"/>
              </a:solidFill>
              <a:effectLst/>
              <a:uLnTx/>
              <a:uFillTx/>
              <a:latin typeface="Arial" pitchFamily="34" charset="0"/>
            </a:endParaRPr>
          </a:p>
        </p:txBody>
      </p:sp>
      <p:sp>
        <p:nvSpPr>
          <p:cNvPr id="79" name="Pentagon 78"/>
          <p:cNvSpPr/>
          <p:nvPr/>
        </p:nvSpPr>
        <p:spPr bwMode="auto">
          <a:xfrm flipH="1">
            <a:off x="8449144" y="5152351"/>
            <a:ext cx="259080" cy="584775"/>
          </a:xfrm>
          <a:prstGeom prst="homePlate">
            <a:avLst>
              <a:gd name="adj" fmla="val 75735"/>
            </a:avLst>
          </a:prstGeom>
          <a:solidFill>
            <a:srgbClr val="775DA7"/>
          </a:solidFill>
          <a:ln w="22225" cap="flat" cmpd="sng" algn="ctr">
            <a:solidFill>
              <a:srgbClr val="D0BBE2"/>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3200" b="1" i="0" u="none" strike="noStrike" kern="0" cap="none" spc="0" normalizeH="0" baseline="0" noProof="0" dirty="0">
              <a:ln>
                <a:noFill/>
              </a:ln>
              <a:solidFill>
                <a:srgbClr val="FFFFFF"/>
              </a:solidFill>
              <a:effectLst/>
              <a:uLnTx/>
              <a:uFillTx/>
              <a:latin typeface="Arial" pitchFamily="34" charset="0"/>
            </a:endParaRPr>
          </a:p>
        </p:txBody>
      </p:sp>
      <p:sp>
        <p:nvSpPr>
          <p:cNvPr id="80" name="TextBox 79"/>
          <p:cNvSpPr txBox="1"/>
          <p:nvPr/>
        </p:nvSpPr>
        <p:spPr>
          <a:xfrm>
            <a:off x="705146" y="2531883"/>
            <a:ext cx="1492416" cy="523220"/>
          </a:xfrm>
          <a:prstGeom prst="rect">
            <a:avLst/>
          </a:prstGeom>
          <a:solidFill>
            <a:schemeClr val="bg1"/>
          </a:solidFill>
          <a:ln>
            <a:solidFill>
              <a:srgbClr val="64439A"/>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nchor="ctr">
            <a:spAutoFit/>
          </a:bodyPr>
          <a:lstStyle/>
          <a:p>
            <a:pPr algn="ctr" defTabSz="914400" fontAlgn="base">
              <a:spcBef>
                <a:spcPct val="0"/>
              </a:spcBef>
              <a:spcAft>
                <a:spcPct val="0"/>
              </a:spcAft>
            </a:pPr>
            <a:r>
              <a:rPr lang="en-US" sz="2800" b="1" dirty="0">
                <a:solidFill>
                  <a:schemeClr val="accent1">
                    <a:lumMod val="75000"/>
                  </a:schemeClr>
                </a:solidFill>
                <a:latin typeface="Arial" pitchFamily="34" charset="0"/>
              </a:rPr>
              <a:t>$760</a:t>
            </a:r>
            <a:r>
              <a:rPr lang="en-US" sz="1600" b="1" dirty="0">
                <a:solidFill>
                  <a:schemeClr val="accent1">
                    <a:lumMod val="75000"/>
                  </a:schemeClr>
                </a:solidFill>
                <a:latin typeface="Arial" pitchFamily="34" charset="0"/>
              </a:rPr>
              <a:t>/mo</a:t>
            </a:r>
          </a:p>
        </p:txBody>
      </p:sp>
      <p:sp>
        <p:nvSpPr>
          <p:cNvPr id="81" name="TextBox 80"/>
          <p:cNvSpPr txBox="1"/>
          <p:nvPr/>
        </p:nvSpPr>
        <p:spPr>
          <a:xfrm>
            <a:off x="719036" y="3411523"/>
            <a:ext cx="1460057" cy="523220"/>
          </a:xfrm>
          <a:prstGeom prst="rect">
            <a:avLst/>
          </a:prstGeom>
          <a:solidFill>
            <a:schemeClr val="bg1"/>
          </a:solidFill>
          <a:ln>
            <a:solidFill>
              <a:srgbClr val="64439A"/>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nchor="ctr">
            <a:spAutoFit/>
          </a:bodyPr>
          <a:lstStyle/>
          <a:p>
            <a:pPr algn="ctr" defTabSz="914400" fontAlgn="base">
              <a:spcBef>
                <a:spcPct val="0"/>
              </a:spcBef>
              <a:spcAft>
                <a:spcPct val="0"/>
              </a:spcAft>
            </a:pPr>
            <a:r>
              <a:rPr lang="en-US" sz="2800" b="1" dirty="0">
                <a:solidFill>
                  <a:schemeClr val="accent1">
                    <a:lumMod val="75000"/>
                  </a:schemeClr>
                </a:solidFill>
                <a:latin typeface="Arial" pitchFamily="34" charset="0"/>
              </a:rPr>
              <a:t>$490</a:t>
            </a:r>
            <a:r>
              <a:rPr lang="en-US" sz="1600" b="1" dirty="0">
                <a:solidFill>
                  <a:schemeClr val="accent1">
                    <a:lumMod val="75000"/>
                  </a:schemeClr>
                </a:solidFill>
                <a:latin typeface="Arial" pitchFamily="34" charset="0"/>
              </a:rPr>
              <a:t>/mo</a:t>
            </a:r>
          </a:p>
        </p:txBody>
      </p:sp>
      <p:sp>
        <p:nvSpPr>
          <p:cNvPr id="82" name="TextBox 81"/>
          <p:cNvSpPr txBox="1"/>
          <p:nvPr/>
        </p:nvSpPr>
        <p:spPr>
          <a:xfrm>
            <a:off x="759962" y="4285284"/>
            <a:ext cx="1442744" cy="523220"/>
          </a:xfrm>
          <a:prstGeom prst="rect">
            <a:avLst/>
          </a:prstGeom>
          <a:solidFill>
            <a:schemeClr val="bg1"/>
          </a:solidFill>
          <a:ln>
            <a:solidFill>
              <a:srgbClr val="64439A"/>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nchor="ctr">
            <a:spAutoFit/>
          </a:bodyPr>
          <a:lstStyle/>
          <a:p>
            <a:pPr algn="ctr" defTabSz="914400" fontAlgn="base">
              <a:spcBef>
                <a:spcPct val="0"/>
              </a:spcBef>
              <a:spcAft>
                <a:spcPct val="0"/>
              </a:spcAft>
            </a:pPr>
            <a:r>
              <a:rPr lang="en-US" sz="2800" b="1" dirty="0">
                <a:solidFill>
                  <a:schemeClr val="accent1">
                    <a:lumMod val="75000"/>
                  </a:schemeClr>
                </a:solidFill>
                <a:latin typeface="Arial" pitchFamily="34" charset="0"/>
              </a:rPr>
              <a:t>$320</a:t>
            </a:r>
            <a:r>
              <a:rPr lang="en-US" sz="1600" b="1" dirty="0">
                <a:solidFill>
                  <a:schemeClr val="accent1">
                    <a:lumMod val="75000"/>
                  </a:schemeClr>
                </a:solidFill>
                <a:latin typeface="Arial" pitchFamily="34" charset="0"/>
              </a:rPr>
              <a:t>/mo</a:t>
            </a:r>
          </a:p>
        </p:txBody>
      </p:sp>
      <p:sp>
        <p:nvSpPr>
          <p:cNvPr id="83" name="Pentagon 82"/>
          <p:cNvSpPr/>
          <p:nvPr/>
        </p:nvSpPr>
        <p:spPr bwMode="auto">
          <a:xfrm flipH="1">
            <a:off x="8452379" y="4241457"/>
            <a:ext cx="259080" cy="584775"/>
          </a:xfrm>
          <a:prstGeom prst="homePlate">
            <a:avLst>
              <a:gd name="adj" fmla="val 75735"/>
            </a:avLst>
          </a:prstGeom>
          <a:solidFill>
            <a:srgbClr val="775DA7"/>
          </a:solidFill>
          <a:ln w="22225" cap="flat" cmpd="sng" algn="ctr">
            <a:solidFill>
              <a:srgbClr val="D0BBE2"/>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prst="angle"/>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3200" b="1" i="0" u="none" strike="noStrike" kern="0" cap="none" spc="0" normalizeH="0" baseline="0" noProof="0" dirty="0">
              <a:ln>
                <a:noFill/>
              </a:ln>
              <a:solidFill>
                <a:srgbClr val="FFFFFF"/>
              </a:solidFill>
              <a:effectLst/>
              <a:uLnTx/>
              <a:uFillTx/>
              <a:latin typeface="Arial" pitchFamily="34" charset="0"/>
            </a:endParaRPr>
          </a:p>
        </p:txBody>
      </p:sp>
      <p:sp>
        <p:nvSpPr>
          <p:cNvPr id="84" name="TextBox 83"/>
          <p:cNvSpPr txBox="1"/>
          <p:nvPr/>
        </p:nvSpPr>
        <p:spPr>
          <a:xfrm>
            <a:off x="755607" y="5169203"/>
            <a:ext cx="1442744" cy="523220"/>
          </a:xfrm>
          <a:prstGeom prst="rect">
            <a:avLst/>
          </a:prstGeom>
          <a:solidFill>
            <a:schemeClr val="bg1"/>
          </a:solidFill>
          <a:ln>
            <a:solidFill>
              <a:srgbClr val="64439A"/>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nchor="ctr">
            <a:spAutoFit/>
          </a:bodyPr>
          <a:lstStyle/>
          <a:p>
            <a:pPr algn="ctr" defTabSz="914400" fontAlgn="base">
              <a:spcBef>
                <a:spcPct val="0"/>
              </a:spcBef>
              <a:spcAft>
                <a:spcPct val="0"/>
              </a:spcAft>
            </a:pPr>
            <a:r>
              <a:rPr lang="en-US" sz="2800" b="1" dirty="0">
                <a:solidFill>
                  <a:schemeClr val="accent1">
                    <a:lumMod val="75000"/>
                  </a:schemeClr>
                </a:solidFill>
                <a:latin typeface="Arial" pitchFamily="34" charset="0"/>
              </a:rPr>
              <a:t>$320</a:t>
            </a:r>
            <a:r>
              <a:rPr lang="en-US" sz="1600" b="1" dirty="0">
                <a:solidFill>
                  <a:schemeClr val="accent1">
                    <a:lumMod val="75000"/>
                  </a:schemeClr>
                </a:solidFill>
                <a:latin typeface="Arial" pitchFamily="34" charset="0"/>
              </a:rPr>
              <a:t>/mo</a:t>
            </a:r>
          </a:p>
        </p:txBody>
      </p:sp>
      <p:sp>
        <p:nvSpPr>
          <p:cNvPr id="93" name="TextBox 92"/>
          <p:cNvSpPr txBox="1"/>
          <p:nvPr/>
        </p:nvSpPr>
        <p:spPr>
          <a:xfrm>
            <a:off x="3989201" y="3382149"/>
            <a:ext cx="3962400" cy="1813560"/>
          </a:xfrm>
          <a:prstGeom prst="roundRect">
            <a:avLst/>
          </a:prstGeom>
          <a:solidFill>
            <a:srgbClr val="C0C8CA"/>
          </a:solidFill>
          <a:ln w="76200" cmpd="thickThi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nchor="ctr" anchorCtr="0">
            <a:noAutofit/>
          </a:bodyPr>
          <a:lstStyle>
            <a:defPPr>
              <a:defRPr lang="en-US"/>
            </a:defPPr>
            <a:lvl1pPr>
              <a:defRPr sz="2400" b="0">
                <a:solidFill>
                  <a:schemeClr val="bg2"/>
                </a:solidFill>
              </a:defRPr>
            </a:lvl1pPr>
          </a:lstStyle>
          <a:p>
            <a:pPr marL="233363" algn="ctr" defTabSz="914400" fontAlgn="base">
              <a:spcBef>
                <a:spcPct val="0"/>
              </a:spcBef>
              <a:spcAft>
                <a:spcPct val="0"/>
              </a:spcAft>
            </a:pPr>
            <a:r>
              <a:rPr lang="en-US" dirty="0">
                <a:solidFill>
                  <a:srgbClr val="013D79"/>
                </a:solidFill>
                <a:latin typeface="Arial" pitchFamily="34" charset="0"/>
              </a:rPr>
              <a:t>Payments are based on household income (AGI) and family size -  </a:t>
            </a:r>
            <a:r>
              <a:rPr lang="en-US" b="1" dirty="0">
                <a:solidFill>
                  <a:srgbClr val="013D79"/>
                </a:solidFill>
                <a:latin typeface="Arial" pitchFamily="34" charset="0"/>
              </a:rPr>
              <a:t>recalculated annually</a:t>
            </a:r>
            <a:r>
              <a:rPr lang="en-US" sz="2000" b="1" dirty="0">
                <a:solidFill>
                  <a:srgbClr val="013D79"/>
                </a:solidFill>
                <a:latin typeface="Arial" pitchFamily="34" charset="0"/>
              </a:rPr>
              <a:t>.</a:t>
            </a:r>
          </a:p>
        </p:txBody>
      </p:sp>
      <p:sp>
        <p:nvSpPr>
          <p:cNvPr id="39" name="Title 6">
            <a:extLst>
              <a:ext uri="{FF2B5EF4-FFF2-40B4-BE49-F238E27FC236}">
                <a16:creationId xmlns:a16="http://schemas.microsoft.com/office/drawing/2014/main" id="{1E22F326-3D58-4CDC-B191-F141B14D95ED}"/>
              </a:ext>
            </a:extLst>
          </p:cNvPr>
          <p:cNvSpPr txBox="1">
            <a:spLocks/>
          </p:cNvSpPr>
          <p:nvPr/>
        </p:nvSpPr>
        <p:spPr>
          <a:xfrm>
            <a:off x="600628" y="708607"/>
            <a:ext cx="8449241" cy="620712"/>
          </a:xfrm>
          <a:prstGeom prst="rect">
            <a:avLst/>
          </a:prstGeom>
        </p:spPr>
        <p:txBody>
          <a:bodyPr/>
          <a:lstStyle>
            <a:lvl1pPr algn="l" defTabSz="914400" rtl="0" eaLnBrk="1" latinLnBrk="0" hangingPunct="1">
              <a:lnSpc>
                <a:spcPct val="90000"/>
              </a:lnSpc>
              <a:spcBef>
                <a:spcPct val="0"/>
              </a:spcBef>
              <a:buNone/>
              <a:defRPr sz="3200" b="1" i="0" kern="1200">
                <a:solidFill>
                  <a:srgbClr val="5F259F"/>
                </a:solidFill>
                <a:latin typeface="Arial" charset="0"/>
                <a:ea typeface="Arial" charset="0"/>
                <a:cs typeface="Arial" charset="0"/>
              </a:defRPr>
            </a:lvl1pPr>
          </a:lstStyle>
          <a:p>
            <a:r>
              <a:rPr lang="en-US" dirty="0"/>
              <a:t>Repayment Plans</a:t>
            </a:r>
          </a:p>
        </p:txBody>
      </p:sp>
    </p:spTree>
    <p:extLst>
      <p:ext uri="{BB962C8B-B14F-4D97-AF65-F5344CB8AC3E}">
        <p14:creationId xmlns:p14="http://schemas.microsoft.com/office/powerpoint/2010/main" val="3736316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
                                        <p:tgtEl>
                                          <p:spTgt spid="93"/>
                                        </p:tgtEl>
                                      </p:cBhvr>
                                    </p:animEffect>
                                    <p:set>
                                      <p:cBhvr>
                                        <p:cTn id="7" dur="1" fill="hold">
                                          <p:stCondLst>
                                            <p:cond delay="499"/>
                                          </p:stCondLst>
                                        </p:cTn>
                                        <p:tgtEl>
                                          <p:spTgt spid="93"/>
                                        </p:tgtEl>
                                        <p:attrNameLst>
                                          <p:attrName>style.visibility</p:attrName>
                                        </p:attrNameLst>
                                      </p:cBhvr>
                                      <p:to>
                                        <p:strVal val="hidden"/>
                                      </p:to>
                                    </p:set>
                                  </p:childTnLst>
                                </p:cTn>
                              </p:par>
                              <p:par>
                                <p:cTn id="8" presetID="22" presetClass="exit" presetSubtype="2" fill="hold" grpId="0" nodeType="withEffect">
                                  <p:stCondLst>
                                    <p:cond delay="0"/>
                                  </p:stCondLst>
                                  <p:childTnLst>
                                    <p:animEffect transition="out" filter="wipe(right)">
                                      <p:cBhvr>
                                        <p:cTn id="9" dur="500"/>
                                        <p:tgtEl>
                                          <p:spTgt spid="70"/>
                                        </p:tgtEl>
                                      </p:cBhvr>
                                    </p:animEffect>
                                    <p:set>
                                      <p:cBhvr>
                                        <p:cTn id="10" dur="1" fill="hold">
                                          <p:stCondLst>
                                            <p:cond delay="499"/>
                                          </p:stCondLst>
                                        </p:cTn>
                                        <p:tgtEl>
                                          <p:spTgt spid="70"/>
                                        </p:tgtEl>
                                        <p:attrNameLst>
                                          <p:attrName>style.visibility</p:attrName>
                                        </p:attrNameLst>
                                      </p:cBhvr>
                                      <p:to>
                                        <p:strVal val="hidden"/>
                                      </p:to>
                                    </p:se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74"/>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0"/>
                                          </p:stCondLst>
                                        </p:cTn>
                                        <p:tgtEl>
                                          <p:spTgt spid="8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xit" presetSubtype="2" fill="hold" grpId="0" nodeType="clickEffect">
                                  <p:stCondLst>
                                    <p:cond delay="0"/>
                                  </p:stCondLst>
                                  <p:childTnLst>
                                    <p:animEffect transition="out" filter="wipe(right)">
                                      <p:cBhvr>
                                        <p:cTn id="20" dur="500"/>
                                        <p:tgtEl>
                                          <p:spTgt spid="69"/>
                                        </p:tgtEl>
                                      </p:cBhvr>
                                    </p:animEffect>
                                    <p:set>
                                      <p:cBhvr>
                                        <p:cTn id="21" dur="1" fill="hold">
                                          <p:stCondLst>
                                            <p:cond delay="499"/>
                                          </p:stCondLst>
                                        </p:cTn>
                                        <p:tgtEl>
                                          <p:spTgt spid="69"/>
                                        </p:tgtEl>
                                        <p:attrNameLst>
                                          <p:attrName>style.visibility</p:attrName>
                                        </p:attrNameLst>
                                      </p:cBhvr>
                                      <p:to>
                                        <p:strVal val="hidden"/>
                                      </p:to>
                                    </p:se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73"/>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8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2" fill="hold" nodeType="clickEffect">
                                  <p:stCondLst>
                                    <p:cond delay="0"/>
                                  </p:stCondLst>
                                  <p:childTnLst>
                                    <p:animEffect transition="out" filter="wipe(right)">
                                      <p:cBhvr>
                                        <p:cTn id="31" dur="500"/>
                                        <p:tgtEl>
                                          <p:spTgt spid="68"/>
                                        </p:tgtEl>
                                      </p:cBhvr>
                                    </p:animEffect>
                                    <p:set>
                                      <p:cBhvr>
                                        <p:cTn id="32" dur="1" fill="hold">
                                          <p:stCondLst>
                                            <p:cond delay="499"/>
                                          </p:stCondLst>
                                        </p:cTn>
                                        <p:tgtEl>
                                          <p:spTgt spid="68"/>
                                        </p:tgtEl>
                                        <p:attrNameLst>
                                          <p:attrName>style.visibility</p:attrName>
                                        </p:attrNameLst>
                                      </p:cBhvr>
                                      <p:to>
                                        <p:strVal val="hidden"/>
                                      </p:to>
                                    </p:set>
                                  </p:childTnLst>
                                </p:cTn>
                              </p:par>
                              <p:par>
                                <p:cTn id="33" presetID="22" presetClass="exit" presetSubtype="2" fill="hold" nodeType="withEffect">
                                  <p:stCondLst>
                                    <p:cond delay="0"/>
                                  </p:stCondLst>
                                  <p:childTnLst>
                                    <p:animEffect transition="out" filter="wipe(right)">
                                      <p:cBhvr>
                                        <p:cTn id="34" dur="500"/>
                                        <p:tgtEl>
                                          <p:spTgt spid="67"/>
                                        </p:tgtEl>
                                      </p:cBhvr>
                                    </p:animEffect>
                                    <p:set>
                                      <p:cBhvr>
                                        <p:cTn id="35" dur="1" fill="hold">
                                          <p:stCondLst>
                                            <p:cond delay="499"/>
                                          </p:stCondLst>
                                        </p:cTn>
                                        <p:tgtEl>
                                          <p:spTgt spid="67"/>
                                        </p:tgtEl>
                                        <p:attrNameLst>
                                          <p:attrName>style.visibility</p:attrName>
                                        </p:attrNameLst>
                                      </p:cBhvr>
                                      <p:to>
                                        <p:strVal val="hidden"/>
                                      </p:to>
                                    </p:se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71"/>
                                        </p:tgtEl>
                                        <p:attrNameLst>
                                          <p:attrName>style.visibility</p:attrName>
                                        </p:attrNameLst>
                                      </p:cBhvr>
                                      <p:to>
                                        <p:strVal val="visible"/>
                                      </p:to>
                                    </p:set>
                                  </p:childTnLst>
                                </p:cTn>
                              </p:par>
                            </p:childTnLst>
                          </p:cTn>
                        </p:par>
                        <p:par>
                          <p:cTn id="39" fill="hold">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82"/>
                                        </p:tgtEl>
                                        <p:attrNameLst>
                                          <p:attrName>style.visibility</p:attrName>
                                        </p:attrNameLst>
                                      </p:cBhvr>
                                      <p:to>
                                        <p:strVal val="visible"/>
                                      </p:to>
                                    </p:set>
                                  </p:childTnLst>
                                </p:cTn>
                              </p:par>
                            </p:childTnLst>
                          </p:cTn>
                        </p:par>
                        <p:par>
                          <p:cTn id="42" fill="hold">
                            <p:stCondLst>
                              <p:cond delay="500"/>
                            </p:stCondLst>
                            <p:childTnLst>
                              <p:par>
                                <p:cTn id="43" presetID="1" presetClass="entr" presetSubtype="0" fill="hold" nodeType="afterEffect">
                                  <p:stCondLst>
                                    <p:cond delay="0"/>
                                  </p:stCondLst>
                                  <p:childTnLst>
                                    <p:set>
                                      <p:cBhvr>
                                        <p:cTn id="44" dur="1" fill="hold">
                                          <p:stCondLst>
                                            <p:cond delay="0"/>
                                          </p:stCondLst>
                                        </p:cTn>
                                        <p:tgtEl>
                                          <p:spTgt spid="72"/>
                                        </p:tgtEl>
                                        <p:attrNameLst>
                                          <p:attrName>style.visibility</p:attrName>
                                        </p:attrNameLst>
                                      </p:cBhvr>
                                      <p:to>
                                        <p:strVal val="visible"/>
                                      </p:to>
                                    </p:set>
                                  </p:childTnLst>
                                </p:cTn>
                              </p:par>
                            </p:childTnLst>
                          </p:cTn>
                        </p:par>
                        <p:par>
                          <p:cTn id="45" fill="hold">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81" grpId="0" animBg="1"/>
      <p:bldP spid="82" grpId="0" animBg="1"/>
      <p:bldP spid="84" grpId="0" animBg="1"/>
      <p:bldP spid="9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0"/>
            <a:ext cx="9144000" cy="6262222"/>
            <a:chOff x="0" y="-19878"/>
            <a:chExt cx="9144000" cy="6420678"/>
          </a:xfrm>
        </p:grpSpPr>
        <p:sp>
          <p:nvSpPr>
            <p:cNvPr id="21" name="Rectangle 20"/>
            <p:cNvSpPr/>
            <p:nvPr/>
          </p:nvSpPr>
          <p:spPr>
            <a:xfrm>
              <a:off x="0" y="430306"/>
              <a:ext cx="9144000" cy="5970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l="8256"/>
            <a:stretch/>
          </p:blipFill>
          <p:spPr>
            <a:xfrm>
              <a:off x="60630" y="-19878"/>
              <a:ext cx="1095244" cy="451701"/>
            </a:xfrm>
            <a:prstGeom prst="rect">
              <a:avLst/>
            </a:prstGeom>
          </p:spPr>
        </p:pic>
      </p:grpSp>
      <p:graphicFrame>
        <p:nvGraphicFramePr>
          <p:cNvPr id="27" name="Diagram 26"/>
          <p:cNvGraphicFramePr/>
          <p:nvPr>
            <p:extLst>
              <p:ext uri="{D42A27DB-BD31-4B8C-83A1-F6EECF244321}">
                <p14:modId xmlns:p14="http://schemas.microsoft.com/office/powerpoint/2010/main" val="1186236169"/>
              </p:ext>
            </p:extLst>
          </p:nvPr>
        </p:nvGraphicFramePr>
        <p:xfrm>
          <a:off x="593271" y="1700346"/>
          <a:ext cx="5638800" cy="8686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8" name="Diagram 27"/>
          <p:cNvGraphicFramePr/>
          <p:nvPr>
            <p:extLst>
              <p:ext uri="{D42A27DB-BD31-4B8C-83A1-F6EECF244321}">
                <p14:modId xmlns:p14="http://schemas.microsoft.com/office/powerpoint/2010/main" val="3499780025"/>
              </p:ext>
            </p:extLst>
          </p:nvPr>
        </p:nvGraphicFramePr>
        <p:xfrm>
          <a:off x="654231" y="4915986"/>
          <a:ext cx="5638800" cy="86868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29" name="Content Placeholder 5"/>
          <p:cNvGraphicFramePr>
            <a:graphicFrameLocks/>
          </p:cNvGraphicFramePr>
          <p:nvPr>
            <p:extLst>
              <p:ext uri="{D42A27DB-BD31-4B8C-83A1-F6EECF244321}">
                <p14:modId xmlns:p14="http://schemas.microsoft.com/office/powerpoint/2010/main" val="4069819860"/>
              </p:ext>
            </p:extLst>
          </p:nvPr>
        </p:nvGraphicFramePr>
        <p:xfrm>
          <a:off x="127815" y="3818707"/>
          <a:ext cx="6717666" cy="85343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30" name="Diagram 29"/>
          <p:cNvGraphicFramePr/>
          <p:nvPr>
            <p:extLst>
              <p:ext uri="{D42A27DB-BD31-4B8C-83A1-F6EECF244321}">
                <p14:modId xmlns:p14="http://schemas.microsoft.com/office/powerpoint/2010/main" val="3401675123"/>
              </p:ext>
            </p:extLst>
          </p:nvPr>
        </p:nvGraphicFramePr>
        <p:xfrm>
          <a:off x="623751" y="2805246"/>
          <a:ext cx="5638800" cy="868680"/>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pSp>
        <p:nvGrpSpPr>
          <p:cNvPr id="31" name="Group 30"/>
          <p:cNvGrpSpPr/>
          <p:nvPr/>
        </p:nvGrpSpPr>
        <p:grpSpPr>
          <a:xfrm>
            <a:off x="401923" y="1722120"/>
            <a:ext cx="2432717" cy="4130040"/>
            <a:chOff x="2775009" y="2540654"/>
            <a:chExt cx="5648733" cy="3394927"/>
          </a:xfrm>
        </p:grpSpPr>
        <p:sp>
          <p:nvSpPr>
            <p:cNvPr id="32" name="Rounded Rectangle 31"/>
            <p:cNvSpPr/>
            <p:nvPr/>
          </p:nvSpPr>
          <p:spPr bwMode="auto">
            <a:xfrm>
              <a:off x="2780264" y="3432429"/>
              <a:ext cx="5627711" cy="746034"/>
            </a:xfrm>
            <a:prstGeom prst="roundRect">
              <a:avLst/>
            </a:prstGeom>
            <a:solidFill>
              <a:srgbClr val="775DA7"/>
            </a:solidFill>
            <a:ln w="22225" cap="flat" cmpd="sng" algn="ctr">
              <a:solidFill>
                <a:srgbClr val="013D79"/>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prst="angle"/>
            </a:sp3d>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mn-cs"/>
                </a:rPr>
                <a:t>IBR*</a:t>
              </a:r>
            </a:p>
          </p:txBody>
        </p:sp>
        <p:sp>
          <p:nvSpPr>
            <p:cNvPr id="33" name="Rounded Rectangle 32"/>
            <p:cNvSpPr/>
            <p:nvPr/>
          </p:nvSpPr>
          <p:spPr bwMode="auto">
            <a:xfrm>
              <a:off x="2775009" y="4312675"/>
              <a:ext cx="5627711" cy="746034"/>
            </a:xfrm>
            <a:prstGeom prst="roundRect">
              <a:avLst/>
            </a:prstGeom>
            <a:solidFill>
              <a:srgbClr val="9A87BF"/>
            </a:solidFill>
            <a:ln w="22225" cap="flat" cmpd="sng" algn="ctr">
              <a:solidFill>
                <a:srgbClr val="013D79"/>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prst="angle"/>
            </a:sp3d>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mn-cs"/>
                </a:rPr>
                <a:t>PAYE</a:t>
              </a:r>
            </a:p>
          </p:txBody>
        </p:sp>
        <p:sp>
          <p:nvSpPr>
            <p:cNvPr id="34" name="Rounded Rectangle 33"/>
            <p:cNvSpPr/>
            <p:nvPr/>
          </p:nvSpPr>
          <p:spPr bwMode="auto">
            <a:xfrm>
              <a:off x="2796031" y="2540654"/>
              <a:ext cx="5627711" cy="746034"/>
            </a:xfrm>
            <a:prstGeom prst="roundRect">
              <a:avLst/>
            </a:prstGeom>
            <a:solidFill>
              <a:srgbClr val="64439A"/>
            </a:solidFill>
            <a:ln w="22225" cap="flat" cmpd="sng" algn="ctr">
              <a:solidFill>
                <a:srgbClr val="013D79"/>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prst="angle"/>
            </a:sp3d>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mn-cs"/>
                </a:rPr>
                <a:t>ICR</a:t>
              </a:r>
            </a:p>
          </p:txBody>
        </p:sp>
        <p:sp>
          <p:nvSpPr>
            <p:cNvPr id="35" name="Rounded Rectangle 34"/>
            <p:cNvSpPr/>
            <p:nvPr/>
          </p:nvSpPr>
          <p:spPr bwMode="auto">
            <a:xfrm>
              <a:off x="2775010" y="5189547"/>
              <a:ext cx="5627711" cy="746034"/>
            </a:xfrm>
            <a:prstGeom prst="roundRect">
              <a:avLst/>
            </a:prstGeom>
            <a:solidFill>
              <a:srgbClr val="D0BBE2"/>
            </a:solidFill>
            <a:ln w="22225" cap="flat" cmpd="sng" algn="ctr">
              <a:solidFill>
                <a:srgbClr val="013D79"/>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prst="angle"/>
            </a:sp3d>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mn-cs"/>
                </a:rPr>
                <a:t>REPAYE</a:t>
              </a:r>
            </a:p>
          </p:txBody>
        </p:sp>
      </p:grpSp>
      <p:sp>
        <p:nvSpPr>
          <p:cNvPr id="37" name="TextBox 36"/>
          <p:cNvSpPr txBox="1"/>
          <p:nvPr/>
        </p:nvSpPr>
        <p:spPr>
          <a:xfrm rot="20590681">
            <a:off x="200030" y="4972050"/>
            <a:ext cx="1184940" cy="400110"/>
          </a:xfrm>
          <a:prstGeom prst="rect">
            <a:avLst/>
          </a:prstGeom>
          <a:solidFill>
            <a:srgbClr val="FFFFFF"/>
          </a:solidFill>
          <a:ln w="19050">
            <a:solidFill>
              <a:srgbClr val="7A003B"/>
            </a:solidFill>
          </a:ln>
          <a:scene3d>
            <a:camera prst="orthographicFront"/>
            <a:lightRig rig="threePt" dir="t"/>
          </a:scene3d>
          <a:sp3d>
            <a:bevelT prst="slope"/>
          </a:sp3d>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7A003B"/>
                </a:solidFill>
                <a:effectLst/>
                <a:uLnTx/>
                <a:uFillTx/>
                <a:latin typeface="AR JULIAN" pitchFamily="2" charset="0"/>
                <a:ea typeface="+mn-ea"/>
                <a:cs typeface="+mn-cs"/>
              </a:rPr>
              <a:t>LOWEST</a:t>
            </a:r>
          </a:p>
        </p:txBody>
      </p:sp>
      <p:sp>
        <p:nvSpPr>
          <p:cNvPr id="38" name="TextBox 37"/>
          <p:cNvSpPr txBox="1"/>
          <p:nvPr/>
        </p:nvSpPr>
        <p:spPr>
          <a:xfrm rot="20590681">
            <a:off x="276994" y="3901440"/>
            <a:ext cx="1184940" cy="400110"/>
          </a:xfrm>
          <a:prstGeom prst="rect">
            <a:avLst/>
          </a:prstGeom>
          <a:solidFill>
            <a:srgbClr val="FFFFFF"/>
          </a:solidFill>
          <a:ln w="19050">
            <a:solidFill>
              <a:srgbClr val="7A003B"/>
            </a:solidFill>
          </a:ln>
          <a:scene3d>
            <a:camera prst="orthographicFront"/>
            <a:lightRig rig="threePt" dir="t"/>
          </a:scene3d>
          <a:sp3d>
            <a:bevelT prst="slope"/>
          </a:sp3d>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7A003B"/>
                </a:solidFill>
                <a:effectLst/>
                <a:uLnTx/>
                <a:uFillTx/>
                <a:latin typeface="AR JULIAN" pitchFamily="2" charset="0"/>
                <a:ea typeface="+mn-ea"/>
                <a:cs typeface="+mn-cs"/>
              </a:rPr>
              <a:t>LOWEST</a:t>
            </a:r>
          </a:p>
        </p:txBody>
      </p:sp>
      <p:sp>
        <p:nvSpPr>
          <p:cNvPr id="40" name="Title 6"/>
          <p:cNvSpPr txBox="1">
            <a:spLocks/>
          </p:cNvSpPr>
          <p:nvPr/>
        </p:nvSpPr>
        <p:spPr>
          <a:xfrm>
            <a:off x="748545" y="735501"/>
            <a:ext cx="8449241" cy="620712"/>
          </a:xfrm>
          <a:prstGeom prst="rect">
            <a:avLst/>
          </a:prstGeom>
        </p:spPr>
        <p:txBody>
          <a:bodyPr/>
          <a:lstStyle>
            <a:lvl1pPr algn="l" defTabSz="914400" rtl="0" eaLnBrk="1" latinLnBrk="0" hangingPunct="1">
              <a:lnSpc>
                <a:spcPct val="90000"/>
              </a:lnSpc>
              <a:spcBef>
                <a:spcPct val="0"/>
              </a:spcBef>
              <a:buNone/>
              <a:defRPr sz="3200" b="1" i="0" kern="1200">
                <a:solidFill>
                  <a:srgbClr val="5F259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rgbClr val="5F259F"/>
                </a:solidFill>
                <a:effectLst/>
                <a:uLnTx/>
                <a:uFillTx/>
                <a:latin typeface="Arial" charset="0"/>
                <a:cs typeface="Arial" charset="0"/>
              </a:rPr>
              <a:t>Income-Driven Repayment (IDR) Plans</a:t>
            </a:r>
            <a:endParaRPr kumimoji="0" lang="en-US" sz="3000" b="1" i="0" u="none" strike="noStrike" kern="1200" cap="none" spc="0" normalizeH="0" baseline="0" noProof="0" dirty="0">
              <a:ln>
                <a:noFill/>
              </a:ln>
              <a:solidFill>
                <a:schemeClr val="accent1"/>
              </a:solidFill>
              <a:effectLst/>
              <a:uLnTx/>
              <a:uFillTx/>
              <a:latin typeface="Arial" charset="0"/>
              <a:cs typeface="Arial" charset="0"/>
            </a:endParaRPr>
          </a:p>
        </p:txBody>
      </p:sp>
      <p:sp useBgFill="1">
        <p:nvSpPr>
          <p:cNvPr id="19" name="Rounded Rectangle 35">
            <a:extLst>
              <a:ext uri="{FF2B5EF4-FFF2-40B4-BE49-F238E27FC236}">
                <a16:creationId xmlns:a16="http://schemas.microsoft.com/office/drawing/2014/main" id="{90A1CBE7-311F-4BC4-B255-0276D195DC59}"/>
              </a:ext>
            </a:extLst>
          </p:cNvPr>
          <p:cNvSpPr/>
          <p:nvPr/>
        </p:nvSpPr>
        <p:spPr bwMode="gray">
          <a:xfrm>
            <a:off x="5486400" y="2141773"/>
            <a:ext cx="3474720" cy="586187"/>
          </a:xfrm>
          <a:prstGeom prst="roundRect">
            <a:avLst>
              <a:gd name="adj" fmla="val 25717"/>
            </a:avLst>
          </a:prstGeom>
          <a:ln>
            <a:noFill/>
          </a:ln>
          <a:effectLst>
            <a:outerShdw blurRad="149987" dist="177800" dir="5400000" algn="ctr">
              <a:srgbClr val="000000">
                <a:alpha val="28000"/>
              </a:srgbClr>
            </a:outerShdw>
          </a:effectLst>
          <a:scene3d>
            <a:camera prst="orthographicFront">
              <a:rot lat="0" lon="0" rev="0"/>
            </a:camera>
            <a:lightRig rig="balanced" dir="t">
              <a:rot lat="0" lon="0" rev="9600000"/>
            </a:lightRig>
          </a:scene3d>
          <a:sp3d prstMaterial="dkEdge">
            <a:bevelT w="69850" h="63500"/>
          </a:sp3d>
        </p:spPr>
        <p:style>
          <a:lnRef idx="0">
            <a:schemeClr val="accent4"/>
          </a:lnRef>
          <a:fillRef idx="3">
            <a:schemeClr val="accent4"/>
          </a:fillRef>
          <a:effectRef idx="3">
            <a:schemeClr val="accent4"/>
          </a:effectRef>
          <a:fontRef idx="minor">
            <a:schemeClr val="lt1"/>
          </a:fontRef>
        </p:style>
        <p:txBody>
          <a:bodyPr rtlCol="0" anchor="ctr"/>
          <a:lstStyle/>
          <a:p>
            <a:pPr indent="182880" algn="ctr">
              <a:defRPr/>
            </a:pPr>
            <a:r>
              <a:rPr lang="en-US" sz="2000" b="1" kern="0" dirty="0">
                <a:solidFill>
                  <a:schemeClr val="tx2"/>
                </a:solidFill>
                <a:effectLst>
                  <a:glow rad="101600">
                    <a:srgbClr val="FFFFFF">
                      <a:alpha val="60000"/>
                    </a:srgbClr>
                  </a:glow>
                </a:effectLst>
              </a:rPr>
              <a:t>Different Payment Amounts</a:t>
            </a:r>
          </a:p>
        </p:txBody>
      </p:sp>
      <p:pic>
        <p:nvPicPr>
          <p:cNvPr id="23" name="Picture 22" descr="Screenshot 2016-01-26 13.13.29.png">
            <a:extLst>
              <a:ext uri="{FF2B5EF4-FFF2-40B4-BE49-F238E27FC236}">
                <a16:creationId xmlns:a16="http://schemas.microsoft.com/office/drawing/2014/main" id="{E1ED7F40-C9F5-4560-8059-70C3015E42AE}"/>
              </a:ext>
            </a:extLst>
          </p:cNvPr>
          <p:cNvPicPr>
            <a:picLocks noChangeAspect="1"/>
          </p:cNvPicPr>
          <p:nvPr/>
        </p:nvPicPr>
        <p:blipFill>
          <a:blip r:embed="rId24" cstate="print"/>
          <a:stretch>
            <a:fillRect/>
          </a:stretch>
        </p:blipFill>
        <p:spPr>
          <a:xfrm>
            <a:off x="6050281" y="3078480"/>
            <a:ext cx="2240280" cy="2865120"/>
          </a:xfrm>
          <a:prstGeom prst="rect">
            <a:avLst/>
          </a:prstGeom>
        </p:spPr>
      </p:pic>
      <p:sp>
        <p:nvSpPr>
          <p:cNvPr id="24" name="Rectangle 8">
            <a:extLst>
              <a:ext uri="{FF2B5EF4-FFF2-40B4-BE49-F238E27FC236}">
                <a16:creationId xmlns:a16="http://schemas.microsoft.com/office/drawing/2014/main" id="{0BF10D35-9BA2-5447-834D-DF8B90853F7B}"/>
              </a:ext>
            </a:extLst>
          </p:cNvPr>
          <p:cNvSpPr>
            <a:spLocks noChangeArrowheads="1"/>
          </p:cNvSpPr>
          <p:nvPr/>
        </p:nvSpPr>
        <p:spPr bwMode="auto">
          <a:xfrm>
            <a:off x="56516" y="5964949"/>
            <a:ext cx="9087484" cy="830997"/>
          </a:xfrm>
          <a:prstGeom prst="rect">
            <a:avLst/>
          </a:prstGeom>
          <a:noFill/>
          <a:ln w="9525">
            <a:noFill/>
            <a:miter lim="800000"/>
            <a:headEnd/>
            <a:tailEnd/>
          </a:ln>
        </p:spPr>
        <p:txBody>
          <a:bodyPr wrap="square">
            <a:spAutoFit/>
          </a:bodyPr>
          <a:lstStyle/>
          <a:p>
            <a:r>
              <a:rPr lang="en-US" sz="1200" b="1" dirty="0">
                <a:solidFill>
                  <a:schemeClr val="accent1">
                    <a:lumMod val="50000"/>
                  </a:schemeClr>
                </a:solidFill>
              </a:rPr>
              <a:t>* New Borrowers - </a:t>
            </a:r>
            <a:r>
              <a:rPr lang="en-US" sz="1200" dirty="0">
                <a:solidFill>
                  <a:schemeClr val="accent1">
                    <a:lumMod val="50000"/>
                  </a:schemeClr>
                </a:solidFill>
              </a:rPr>
              <a:t>If you had no outstanding student loans when you received your first Direct Loan on or after 07/01/2014, then you are considered a "new borrower" and will have access to the new IBR plan which has payments equal to a PAYE repayment plan.  </a:t>
            </a:r>
          </a:p>
          <a:p>
            <a:endParaRPr lang="en-US" sz="1200" b="1" kern="0" dirty="0">
              <a:solidFill>
                <a:srgbClr val="002E5F"/>
              </a:solidFill>
            </a:endParaRPr>
          </a:p>
          <a:p>
            <a:endParaRPr lang="en-US" sz="1200" b="1" kern="0" dirty="0">
              <a:solidFill>
                <a:srgbClr val="004C83"/>
              </a:solidFill>
              <a:latin typeface="+mn-lt"/>
            </a:endParaRPr>
          </a:p>
        </p:txBody>
      </p:sp>
    </p:spTree>
    <p:extLst>
      <p:ext uri="{BB962C8B-B14F-4D97-AF65-F5344CB8AC3E}">
        <p14:creationId xmlns:p14="http://schemas.microsoft.com/office/powerpoint/2010/main" val="3481982655"/>
      </p:ext>
    </p:extLst>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3549"/>
            <a:ext cx="9144000" cy="6262222"/>
            <a:chOff x="0" y="-19878"/>
            <a:chExt cx="9144000" cy="6420678"/>
          </a:xfrm>
        </p:grpSpPr>
        <p:sp>
          <p:nvSpPr>
            <p:cNvPr id="21" name="Rectangle 20"/>
            <p:cNvSpPr/>
            <p:nvPr/>
          </p:nvSpPr>
          <p:spPr>
            <a:xfrm>
              <a:off x="0" y="430306"/>
              <a:ext cx="9144000" cy="5970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l="8256"/>
            <a:stretch/>
          </p:blipFill>
          <p:spPr>
            <a:xfrm>
              <a:off x="60630" y="-19878"/>
              <a:ext cx="1095244" cy="451701"/>
            </a:xfrm>
            <a:prstGeom prst="rect">
              <a:avLst/>
            </a:prstGeom>
          </p:spPr>
        </p:pic>
      </p:grpSp>
      <p:graphicFrame>
        <p:nvGraphicFramePr>
          <p:cNvPr id="27" name="Diagram 26"/>
          <p:cNvGraphicFramePr/>
          <p:nvPr>
            <p:extLst>
              <p:ext uri="{D42A27DB-BD31-4B8C-83A1-F6EECF244321}">
                <p14:modId xmlns:p14="http://schemas.microsoft.com/office/powerpoint/2010/main" val="2012281114"/>
              </p:ext>
            </p:extLst>
          </p:nvPr>
        </p:nvGraphicFramePr>
        <p:xfrm>
          <a:off x="593271" y="1700346"/>
          <a:ext cx="5638800" cy="8686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8" name="Diagram 27"/>
          <p:cNvGraphicFramePr/>
          <p:nvPr>
            <p:extLst>
              <p:ext uri="{D42A27DB-BD31-4B8C-83A1-F6EECF244321}">
                <p14:modId xmlns:p14="http://schemas.microsoft.com/office/powerpoint/2010/main" val="2060582008"/>
              </p:ext>
            </p:extLst>
          </p:nvPr>
        </p:nvGraphicFramePr>
        <p:xfrm>
          <a:off x="654231" y="4915986"/>
          <a:ext cx="5638800" cy="86868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29" name="Content Placeholder 5"/>
          <p:cNvGraphicFramePr>
            <a:graphicFrameLocks/>
          </p:cNvGraphicFramePr>
          <p:nvPr>
            <p:extLst>
              <p:ext uri="{D42A27DB-BD31-4B8C-83A1-F6EECF244321}">
                <p14:modId xmlns:p14="http://schemas.microsoft.com/office/powerpoint/2010/main" val="3088732307"/>
              </p:ext>
            </p:extLst>
          </p:nvPr>
        </p:nvGraphicFramePr>
        <p:xfrm>
          <a:off x="127815" y="3818707"/>
          <a:ext cx="6717666" cy="85343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30" name="Diagram 29"/>
          <p:cNvGraphicFramePr/>
          <p:nvPr>
            <p:extLst>
              <p:ext uri="{D42A27DB-BD31-4B8C-83A1-F6EECF244321}">
                <p14:modId xmlns:p14="http://schemas.microsoft.com/office/powerpoint/2010/main" val="387539294"/>
              </p:ext>
            </p:extLst>
          </p:nvPr>
        </p:nvGraphicFramePr>
        <p:xfrm>
          <a:off x="623751" y="2805246"/>
          <a:ext cx="5638800" cy="868680"/>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pSp>
        <p:nvGrpSpPr>
          <p:cNvPr id="31" name="Group 30"/>
          <p:cNvGrpSpPr/>
          <p:nvPr/>
        </p:nvGrpSpPr>
        <p:grpSpPr>
          <a:xfrm>
            <a:off x="401923" y="1722120"/>
            <a:ext cx="2432717" cy="4130040"/>
            <a:chOff x="2775009" y="2540654"/>
            <a:chExt cx="5648733" cy="3394927"/>
          </a:xfrm>
        </p:grpSpPr>
        <p:sp>
          <p:nvSpPr>
            <p:cNvPr id="32" name="Rounded Rectangle 31"/>
            <p:cNvSpPr/>
            <p:nvPr/>
          </p:nvSpPr>
          <p:spPr bwMode="auto">
            <a:xfrm>
              <a:off x="2780264" y="3432429"/>
              <a:ext cx="5627711" cy="746034"/>
            </a:xfrm>
            <a:prstGeom prst="roundRect">
              <a:avLst/>
            </a:prstGeom>
            <a:solidFill>
              <a:srgbClr val="775DA7"/>
            </a:solidFill>
            <a:ln w="22225" cap="flat" cmpd="sng" algn="ctr">
              <a:solidFill>
                <a:srgbClr val="013D79"/>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prst="angle"/>
            </a:sp3d>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mn-cs"/>
                </a:rPr>
                <a:t>IBR</a:t>
              </a:r>
            </a:p>
          </p:txBody>
        </p:sp>
        <p:sp>
          <p:nvSpPr>
            <p:cNvPr id="33" name="Rounded Rectangle 32"/>
            <p:cNvSpPr/>
            <p:nvPr/>
          </p:nvSpPr>
          <p:spPr bwMode="auto">
            <a:xfrm>
              <a:off x="2775009" y="4312675"/>
              <a:ext cx="5627711" cy="746034"/>
            </a:xfrm>
            <a:prstGeom prst="roundRect">
              <a:avLst/>
            </a:prstGeom>
            <a:solidFill>
              <a:srgbClr val="9A87BF"/>
            </a:solidFill>
            <a:ln w="22225" cap="flat" cmpd="sng" algn="ctr">
              <a:solidFill>
                <a:srgbClr val="013D79"/>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prst="angle"/>
            </a:sp3d>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mn-cs"/>
                </a:rPr>
                <a:t>PAYE</a:t>
              </a:r>
            </a:p>
          </p:txBody>
        </p:sp>
        <p:sp>
          <p:nvSpPr>
            <p:cNvPr id="34" name="Rounded Rectangle 33"/>
            <p:cNvSpPr/>
            <p:nvPr/>
          </p:nvSpPr>
          <p:spPr bwMode="auto">
            <a:xfrm>
              <a:off x="2796031" y="2540654"/>
              <a:ext cx="5627711" cy="746034"/>
            </a:xfrm>
            <a:prstGeom prst="roundRect">
              <a:avLst/>
            </a:prstGeom>
            <a:solidFill>
              <a:srgbClr val="64439A"/>
            </a:solidFill>
            <a:ln w="22225" cap="flat" cmpd="sng" algn="ctr">
              <a:solidFill>
                <a:srgbClr val="013D79"/>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prst="angle"/>
            </a:sp3d>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mn-cs"/>
                </a:rPr>
                <a:t>ICR</a:t>
              </a:r>
            </a:p>
          </p:txBody>
        </p:sp>
        <p:sp>
          <p:nvSpPr>
            <p:cNvPr id="35" name="Rounded Rectangle 34"/>
            <p:cNvSpPr/>
            <p:nvPr/>
          </p:nvSpPr>
          <p:spPr bwMode="auto">
            <a:xfrm>
              <a:off x="2775010" y="5189547"/>
              <a:ext cx="5627711" cy="746034"/>
            </a:xfrm>
            <a:prstGeom prst="roundRect">
              <a:avLst/>
            </a:prstGeom>
            <a:solidFill>
              <a:srgbClr val="D0BBE2"/>
            </a:solidFill>
            <a:ln w="22225" cap="flat" cmpd="sng" algn="ctr">
              <a:solidFill>
                <a:srgbClr val="013D79"/>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prst="angle"/>
            </a:sp3d>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mn-cs"/>
                </a:rPr>
                <a:t>REPAYE</a:t>
              </a:r>
            </a:p>
          </p:txBody>
        </p:sp>
      </p:grpSp>
      <p:sp>
        <p:nvSpPr>
          <p:cNvPr id="37" name="TextBox 36"/>
          <p:cNvSpPr txBox="1"/>
          <p:nvPr/>
        </p:nvSpPr>
        <p:spPr>
          <a:xfrm rot="20590681">
            <a:off x="108167" y="2851335"/>
            <a:ext cx="1127232" cy="400110"/>
          </a:xfrm>
          <a:prstGeom prst="rect">
            <a:avLst/>
          </a:prstGeom>
          <a:solidFill>
            <a:srgbClr val="FFFFFF"/>
          </a:solidFill>
          <a:ln w="19050">
            <a:solidFill>
              <a:srgbClr val="7A003B"/>
            </a:solidFill>
          </a:ln>
          <a:scene3d>
            <a:camera prst="orthographicFront"/>
            <a:lightRig rig="threePt" dir="t"/>
          </a:scene3d>
          <a:sp3d>
            <a:bevelT prst="slope"/>
          </a:sp3d>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7A003B"/>
                </a:solidFill>
                <a:effectLst/>
                <a:uLnTx/>
                <a:uFillTx/>
                <a:latin typeface="AR JULIAN" pitchFamily="2" charset="0"/>
                <a:ea typeface="+mn-ea"/>
                <a:cs typeface="+mn-cs"/>
              </a:rPr>
              <a:t>CAPPED</a:t>
            </a:r>
          </a:p>
        </p:txBody>
      </p:sp>
      <p:sp>
        <p:nvSpPr>
          <p:cNvPr id="38" name="TextBox 37"/>
          <p:cNvSpPr txBox="1"/>
          <p:nvPr/>
        </p:nvSpPr>
        <p:spPr>
          <a:xfrm rot="20590681">
            <a:off x="305850" y="3901440"/>
            <a:ext cx="1127232" cy="400110"/>
          </a:xfrm>
          <a:prstGeom prst="rect">
            <a:avLst/>
          </a:prstGeom>
          <a:solidFill>
            <a:srgbClr val="FFFFFF"/>
          </a:solidFill>
          <a:ln w="19050">
            <a:solidFill>
              <a:srgbClr val="7A003B"/>
            </a:solidFill>
          </a:ln>
          <a:scene3d>
            <a:camera prst="orthographicFront"/>
            <a:lightRig rig="threePt" dir="t"/>
          </a:scene3d>
          <a:sp3d>
            <a:bevelT prst="slope"/>
          </a:sp3d>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7A003B"/>
                </a:solidFill>
                <a:effectLst/>
                <a:uLnTx/>
                <a:uFillTx/>
                <a:latin typeface="AR JULIAN" pitchFamily="2" charset="0"/>
                <a:ea typeface="+mn-ea"/>
                <a:cs typeface="+mn-cs"/>
              </a:rPr>
              <a:t>CAPPED</a:t>
            </a:r>
          </a:p>
        </p:txBody>
      </p:sp>
      <p:sp>
        <p:nvSpPr>
          <p:cNvPr id="40" name="Title 6"/>
          <p:cNvSpPr txBox="1">
            <a:spLocks/>
          </p:cNvSpPr>
          <p:nvPr/>
        </p:nvSpPr>
        <p:spPr>
          <a:xfrm>
            <a:off x="748545" y="735501"/>
            <a:ext cx="8449241" cy="620712"/>
          </a:xfrm>
          <a:prstGeom prst="rect">
            <a:avLst/>
          </a:prstGeom>
        </p:spPr>
        <p:txBody>
          <a:bodyPr/>
          <a:lstStyle>
            <a:lvl1pPr algn="l" defTabSz="914400" rtl="0" eaLnBrk="1" latinLnBrk="0" hangingPunct="1">
              <a:lnSpc>
                <a:spcPct val="90000"/>
              </a:lnSpc>
              <a:spcBef>
                <a:spcPct val="0"/>
              </a:spcBef>
              <a:buNone/>
              <a:defRPr sz="3200" b="1" i="0" kern="1200">
                <a:solidFill>
                  <a:srgbClr val="5F259F"/>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rgbClr val="5F259F"/>
                </a:solidFill>
                <a:effectLst/>
                <a:uLnTx/>
                <a:uFillTx/>
                <a:latin typeface="Arial" charset="0"/>
                <a:cs typeface="Arial" charset="0"/>
              </a:rPr>
              <a:t>IDR Plans: </a:t>
            </a:r>
            <a:r>
              <a:rPr kumimoji="0" lang="en-US" b="1" i="0" u="none" strike="noStrike" kern="1200" cap="none" spc="0" normalizeH="0" baseline="0" noProof="0" dirty="0">
                <a:ln>
                  <a:noFill/>
                </a:ln>
                <a:solidFill>
                  <a:schemeClr val="accent1"/>
                </a:solidFill>
                <a:effectLst/>
                <a:uLnTx/>
                <a:uFillTx/>
                <a:latin typeface="Arial" charset="0"/>
                <a:cs typeface="Arial" charset="0"/>
              </a:rPr>
              <a:t>Payments</a:t>
            </a:r>
          </a:p>
        </p:txBody>
      </p:sp>
      <p:sp useBgFill="1">
        <p:nvSpPr>
          <p:cNvPr id="26" name="Rounded Rectangle 35">
            <a:extLst>
              <a:ext uri="{FF2B5EF4-FFF2-40B4-BE49-F238E27FC236}">
                <a16:creationId xmlns:a16="http://schemas.microsoft.com/office/drawing/2014/main" id="{8BB69FDB-B541-476F-9D1B-875537ECA8FA}"/>
              </a:ext>
            </a:extLst>
          </p:cNvPr>
          <p:cNvSpPr/>
          <p:nvPr/>
        </p:nvSpPr>
        <p:spPr bwMode="gray">
          <a:xfrm>
            <a:off x="5486400" y="2138800"/>
            <a:ext cx="3474720" cy="586187"/>
          </a:xfrm>
          <a:prstGeom prst="roundRect">
            <a:avLst>
              <a:gd name="adj" fmla="val 25717"/>
            </a:avLst>
          </a:prstGeom>
          <a:ln>
            <a:noFill/>
          </a:ln>
          <a:effectLst>
            <a:outerShdw blurRad="149987" dist="177800" dir="5400000" algn="ctr">
              <a:srgbClr val="000000">
                <a:alpha val="28000"/>
              </a:srgbClr>
            </a:outerShdw>
          </a:effectLst>
          <a:scene3d>
            <a:camera prst="orthographicFront">
              <a:rot lat="0" lon="0" rev="0"/>
            </a:camera>
            <a:lightRig rig="balanced" dir="t">
              <a:rot lat="0" lon="0" rev="9600000"/>
            </a:lightRig>
          </a:scene3d>
          <a:sp3d prstMaterial="dkEdge">
            <a:bevelT w="69850" h="63500"/>
          </a:sp3d>
        </p:spPr>
        <p:style>
          <a:lnRef idx="0">
            <a:schemeClr val="accent4"/>
          </a:lnRef>
          <a:fillRef idx="3">
            <a:schemeClr val="accent4"/>
          </a:fillRef>
          <a:effectRef idx="3">
            <a:schemeClr val="accent4"/>
          </a:effectRef>
          <a:fontRef idx="minor">
            <a:schemeClr val="lt1"/>
          </a:fontRef>
        </p:style>
        <p:txBody>
          <a:bodyPr rtlCol="0" anchor="ctr"/>
          <a:lstStyle/>
          <a:p>
            <a:pPr indent="182880" algn="ctr">
              <a:defRPr/>
            </a:pPr>
            <a:r>
              <a:rPr lang="en-US" sz="2000" b="1" kern="0" dirty="0">
                <a:solidFill>
                  <a:schemeClr val="tx2"/>
                </a:solidFill>
                <a:effectLst>
                  <a:glow rad="101600">
                    <a:srgbClr val="FFFFFF">
                      <a:alpha val="60000"/>
                    </a:srgbClr>
                  </a:glow>
                </a:effectLst>
              </a:rPr>
              <a:t>Different Payment Limits</a:t>
            </a:r>
          </a:p>
        </p:txBody>
      </p:sp>
      <p:pic>
        <p:nvPicPr>
          <p:cNvPr id="36" name="Picture 35" descr="Screenshot 2016-01-26 17.10.56.png">
            <a:extLst>
              <a:ext uri="{FF2B5EF4-FFF2-40B4-BE49-F238E27FC236}">
                <a16:creationId xmlns:a16="http://schemas.microsoft.com/office/drawing/2014/main" id="{159A99D0-44FB-4D63-88A9-D130022C97A8}"/>
              </a:ext>
            </a:extLst>
          </p:cNvPr>
          <p:cNvPicPr>
            <a:picLocks noChangeAspect="1"/>
          </p:cNvPicPr>
          <p:nvPr/>
        </p:nvPicPr>
        <p:blipFill>
          <a:blip r:embed="rId24" cstate="print"/>
          <a:stretch>
            <a:fillRect/>
          </a:stretch>
        </p:blipFill>
        <p:spPr>
          <a:xfrm>
            <a:off x="6572250" y="3153885"/>
            <a:ext cx="1674566" cy="2476500"/>
          </a:xfrm>
          <a:prstGeom prst="rect">
            <a:avLst/>
          </a:prstGeom>
        </p:spPr>
      </p:pic>
    </p:spTree>
    <p:extLst>
      <p:ext uri="{BB962C8B-B14F-4D97-AF65-F5344CB8AC3E}">
        <p14:creationId xmlns:p14="http://schemas.microsoft.com/office/powerpoint/2010/main" val="2089397654"/>
      </p:ext>
    </p:extLst>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74389" y="-19878"/>
            <a:ext cx="9144000" cy="6262222"/>
            <a:chOff x="0" y="-19878"/>
            <a:chExt cx="9144000" cy="6420678"/>
          </a:xfrm>
        </p:grpSpPr>
        <p:sp>
          <p:nvSpPr>
            <p:cNvPr id="21" name="Rectangle 20"/>
            <p:cNvSpPr/>
            <p:nvPr/>
          </p:nvSpPr>
          <p:spPr>
            <a:xfrm>
              <a:off x="0" y="430306"/>
              <a:ext cx="9144000" cy="5970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a:solidFill>
                    <a:srgbClr val="5F259F"/>
                  </a:solidFill>
                  <a:latin typeface="Arial" charset="0"/>
                  <a:cs typeface="Arial" charset="0"/>
                </a:rPr>
                <a:t>Plans</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l="8256"/>
            <a:stretch/>
          </p:blipFill>
          <p:spPr>
            <a:xfrm>
              <a:off x="60630" y="-19878"/>
              <a:ext cx="1095244" cy="451701"/>
            </a:xfrm>
            <a:prstGeom prst="rect">
              <a:avLst/>
            </a:prstGeom>
          </p:spPr>
        </p:pic>
      </p:grpSp>
      <p:graphicFrame>
        <p:nvGraphicFramePr>
          <p:cNvPr id="27" name="Diagram 26"/>
          <p:cNvGraphicFramePr/>
          <p:nvPr>
            <p:extLst>
              <p:ext uri="{D42A27DB-BD31-4B8C-83A1-F6EECF244321}">
                <p14:modId xmlns:p14="http://schemas.microsoft.com/office/powerpoint/2010/main" val="1792211787"/>
              </p:ext>
            </p:extLst>
          </p:nvPr>
        </p:nvGraphicFramePr>
        <p:xfrm>
          <a:off x="593271" y="1700346"/>
          <a:ext cx="5638800" cy="8686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8" name="Diagram 27"/>
          <p:cNvGraphicFramePr/>
          <p:nvPr>
            <p:extLst>
              <p:ext uri="{D42A27DB-BD31-4B8C-83A1-F6EECF244321}">
                <p14:modId xmlns:p14="http://schemas.microsoft.com/office/powerpoint/2010/main" val="1517310455"/>
              </p:ext>
            </p:extLst>
          </p:nvPr>
        </p:nvGraphicFramePr>
        <p:xfrm>
          <a:off x="654231" y="4915986"/>
          <a:ext cx="5638800" cy="86868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29" name="Content Placeholder 5"/>
          <p:cNvGraphicFramePr>
            <a:graphicFrameLocks/>
          </p:cNvGraphicFramePr>
          <p:nvPr>
            <p:extLst>
              <p:ext uri="{D42A27DB-BD31-4B8C-83A1-F6EECF244321}">
                <p14:modId xmlns:p14="http://schemas.microsoft.com/office/powerpoint/2010/main" val="2480732367"/>
              </p:ext>
            </p:extLst>
          </p:nvPr>
        </p:nvGraphicFramePr>
        <p:xfrm>
          <a:off x="127815" y="3818707"/>
          <a:ext cx="6717666" cy="85343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30" name="Diagram 29"/>
          <p:cNvGraphicFramePr/>
          <p:nvPr>
            <p:extLst>
              <p:ext uri="{D42A27DB-BD31-4B8C-83A1-F6EECF244321}">
                <p14:modId xmlns:p14="http://schemas.microsoft.com/office/powerpoint/2010/main" val="1811555164"/>
              </p:ext>
            </p:extLst>
          </p:nvPr>
        </p:nvGraphicFramePr>
        <p:xfrm>
          <a:off x="623751" y="2805246"/>
          <a:ext cx="5638800" cy="868680"/>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pSp>
        <p:nvGrpSpPr>
          <p:cNvPr id="31" name="Group 30"/>
          <p:cNvGrpSpPr/>
          <p:nvPr/>
        </p:nvGrpSpPr>
        <p:grpSpPr>
          <a:xfrm>
            <a:off x="401923" y="1722120"/>
            <a:ext cx="2432717" cy="4130040"/>
            <a:chOff x="2775009" y="2540654"/>
            <a:chExt cx="5648733" cy="3394927"/>
          </a:xfrm>
        </p:grpSpPr>
        <p:sp>
          <p:nvSpPr>
            <p:cNvPr id="32" name="Rounded Rectangle 31"/>
            <p:cNvSpPr/>
            <p:nvPr/>
          </p:nvSpPr>
          <p:spPr bwMode="auto">
            <a:xfrm>
              <a:off x="2780264" y="3432429"/>
              <a:ext cx="5627711" cy="746034"/>
            </a:xfrm>
            <a:prstGeom prst="roundRect">
              <a:avLst/>
            </a:prstGeom>
            <a:solidFill>
              <a:srgbClr val="775DA7"/>
            </a:solidFill>
            <a:ln w="22225" cap="flat" cmpd="sng" algn="ctr">
              <a:solidFill>
                <a:srgbClr val="013D79"/>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prst="angle"/>
            </a:sp3d>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mn-cs"/>
                </a:rPr>
                <a:t>IBR*</a:t>
              </a:r>
            </a:p>
          </p:txBody>
        </p:sp>
        <p:sp>
          <p:nvSpPr>
            <p:cNvPr id="33" name="Rounded Rectangle 32"/>
            <p:cNvSpPr/>
            <p:nvPr/>
          </p:nvSpPr>
          <p:spPr bwMode="auto">
            <a:xfrm>
              <a:off x="2775009" y="4312675"/>
              <a:ext cx="5627711" cy="746034"/>
            </a:xfrm>
            <a:prstGeom prst="roundRect">
              <a:avLst/>
            </a:prstGeom>
            <a:solidFill>
              <a:srgbClr val="9A87BF"/>
            </a:solidFill>
            <a:ln w="22225" cap="flat" cmpd="sng" algn="ctr">
              <a:solidFill>
                <a:srgbClr val="013D79"/>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prst="angle"/>
            </a:sp3d>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mn-cs"/>
                </a:rPr>
                <a:t>PAYE</a:t>
              </a:r>
            </a:p>
          </p:txBody>
        </p:sp>
        <p:sp>
          <p:nvSpPr>
            <p:cNvPr id="34" name="Rounded Rectangle 33"/>
            <p:cNvSpPr/>
            <p:nvPr/>
          </p:nvSpPr>
          <p:spPr bwMode="auto">
            <a:xfrm>
              <a:off x="2796031" y="2540654"/>
              <a:ext cx="5627711" cy="746034"/>
            </a:xfrm>
            <a:prstGeom prst="roundRect">
              <a:avLst/>
            </a:prstGeom>
            <a:solidFill>
              <a:srgbClr val="64439A"/>
            </a:solidFill>
            <a:ln w="22225" cap="flat" cmpd="sng" algn="ctr">
              <a:solidFill>
                <a:srgbClr val="013D79"/>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prst="angle"/>
            </a:sp3d>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mn-cs"/>
                </a:rPr>
                <a:t>ICR</a:t>
              </a:r>
            </a:p>
          </p:txBody>
        </p:sp>
        <p:sp>
          <p:nvSpPr>
            <p:cNvPr id="35" name="Rounded Rectangle 34"/>
            <p:cNvSpPr/>
            <p:nvPr/>
          </p:nvSpPr>
          <p:spPr bwMode="auto">
            <a:xfrm>
              <a:off x="2775010" y="5189547"/>
              <a:ext cx="5627711" cy="746034"/>
            </a:xfrm>
            <a:prstGeom prst="roundRect">
              <a:avLst/>
            </a:prstGeom>
            <a:solidFill>
              <a:srgbClr val="D0BBE2"/>
            </a:solidFill>
            <a:ln w="22225" cap="flat" cmpd="sng" algn="ctr">
              <a:solidFill>
                <a:srgbClr val="013D79"/>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prst="angle"/>
            </a:sp3d>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mn-cs"/>
                </a:rPr>
                <a:t>REPAYE</a:t>
              </a:r>
            </a:p>
          </p:txBody>
        </p:sp>
      </p:grpSp>
      <p:sp>
        <p:nvSpPr>
          <p:cNvPr id="38" name="TextBox 37"/>
          <p:cNvSpPr txBox="1"/>
          <p:nvPr/>
        </p:nvSpPr>
        <p:spPr>
          <a:xfrm rot="20590681">
            <a:off x="408443" y="3901440"/>
            <a:ext cx="922047" cy="400110"/>
          </a:xfrm>
          <a:prstGeom prst="rect">
            <a:avLst/>
          </a:prstGeom>
          <a:solidFill>
            <a:srgbClr val="FFFFFF"/>
          </a:solidFill>
          <a:ln w="19050">
            <a:solidFill>
              <a:srgbClr val="7A003B"/>
            </a:solidFill>
          </a:ln>
          <a:scene3d>
            <a:camera prst="orthographicFront"/>
            <a:lightRig rig="threePt" dir="t"/>
          </a:scene3d>
          <a:sp3d>
            <a:bevelT prst="slope"/>
          </a:sp3d>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7A003B"/>
                </a:solidFill>
                <a:effectLst/>
                <a:uLnTx/>
                <a:uFillTx/>
                <a:latin typeface="AR JULIAN" pitchFamily="2" charset="0"/>
                <a:ea typeface="+mn-ea"/>
                <a:cs typeface="+mn-cs"/>
              </a:rPr>
              <a:t>LEAST</a:t>
            </a:r>
          </a:p>
        </p:txBody>
      </p:sp>
      <p:sp>
        <p:nvSpPr>
          <p:cNvPr id="40" name="Title 6"/>
          <p:cNvSpPr txBox="1">
            <a:spLocks/>
          </p:cNvSpPr>
          <p:nvPr/>
        </p:nvSpPr>
        <p:spPr>
          <a:xfrm>
            <a:off x="748545" y="735501"/>
            <a:ext cx="8449241" cy="620712"/>
          </a:xfrm>
          <a:prstGeom prst="rect">
            <a:avLst/>
          </a:prstGeom>
        </p:spPr>
        <p:txBody>
          <a:bodyPr/>
          <a:lstStyle>
            <a:lvl1pPr algn="l" defTabSz="914400" rtl="0" eaLnBrk="1" latinLnBrk="0" hangingPunct="1">
              <a:lnSpc>
                <a:spcPct val="90000"/>
              </a:lnSpc>
              <a:spcBef>
                <a:spcPct val="0"/>
              </a:spcBef>
              <a:buNone/>
              <a:defRPr sz="3200" b="1" i="0" kern="1200">
                <a:solidFill>
                  <a:srgbClr val="5F259F"/>
                </a:solidFill>
                <a:latin typeface="Arial" charset="0"/>
                <a:ea typeface="Arial" charset="0"/>
                <a:cs typeface="Arial" charset="0"/>
              </a:defRPr>
            </a:lvl1pPr>
          </a:lstStyle>
          <a:p>
            <a:pPr lvl="0"/>
            <a:r>
              <a:rPr lang="en-US" dirty="0"/>
              <a:t>IDR Plans: </a:t>
            </a:r>
            <a:r>
              <a:rPr kumimoji="0" lang="en-US" sz="3200" b="1" i="0" u="none" strike="noStrike" kern="1200" cap="none" spc="0" normalizeH="0" baseline="0" noProof="0" dirty="0">
                <a:ln>
                  <a:noFill/>
                </a:ln>
                <a:solidFill>
                  <a:schemeClr val="accent1"/>
                </a:solidFill>
                <a:effectLst/>
                <a:uLnTx/>
                <a:uFillTx/>
                <a:latin typeface="Arial" charset="0"/>
                <a:cs typeface="Arial" charset="0"/>
              </a:rPr>
              <a:t>Terms</a:t>
            </a:r>
          </a:p>
        </p:txBody>
      </p:sp>
      <p:sp useBgFill="1">
        <p:nvSpPr>
          <p:cNvPr id="19" name="Rounded Rectangle 35">
            <a:extLst>
              <a:ext uri="{FF2B5EF4-FFF2-40B4-BE49-F238E27FC236}">
                <a16:creationId xmlns:a16="http://schemas.microsoft.com/office/drawing/2014/main" id="{27F6C9D8-756B-47AB-8DAD-F93109F07440}"/>
              </a:ext>
            </a:extLst>
          </p:cNvPr>
          <p:cNvSpPr/>
          <p:nvPr/>
        </p:nvSpPr>
        <p:spPr bwMode="gray">
          <a:xfrm>
            <a:off x="5382987" y="2148307"/>
            <a:ext cx="3474720" cy="586187"/>
          </a:xfrm>
          <a:prstGeom prst="roundRect">
            <a:avLst>
              <a:gd name="adj" fmla="val 25717"/>
            </a:avLst>
          </a:prstGeom>
          <a:ln>
            <a:noFill/>
          </a:ln>
          <a:effectLst>
            <a:outerShdw blurRad="149987" dist="177800" dir="5400000" algn="ctr">
              <a:srgbClr val="000000">
                <a:alpha val="28000"/>
              </a:srgbClr>
            </a:outerShdw>
          </a:effectLst>
          <a:scene3d>
            <a:camera prst="orthographicFront">
              <a:rot lat="0" lon="0" rev="0"/>
            </a:camera>
            <a:lightRig rig="balanced" dir="t">
              <a:rot lat="0" lon="0" rev="9600000"/>
            </a:lightRig>
          </a:scene3d>
          <a:sp3d prstMaterial="dkEdge">
            <a:bevelT w="69850" h="63500"/>
          </a:sp3d>
        </p:spPr>
        <p:style>
          <a:lnRef idx="0">
            <a:schemeClr val="accent4"/>
          </a:lnRef>
          <a:fillRef idx="3">
            <a:schemeClr val="accent4"/>
          </a:fillRef>
          <a:effectRef idx="3">
            <a:schemeClr val="accent4"/>
          </a:effectRef>
          <a:fontRef idx="minor">
            <a:schemeClr val="lt1"/>
          </a:fontRef>
        </p:style>
        <p:txBody>
          <a:bodyPr rtlCol="0" anchor="ctr"/>
          <a:lstStyle/>
          <a:p>
            <a:pPr indent="182880" algn="ctr">
              <a:defRPr/>
            </a:pPr>
            <a:r>
              <a:rPr lang="en-US" sz="2000" b="1" kern="0" dirty="0">
                <a:solidFill>
                  <a:schemeClr val="tx2"/>
                </a:solidFill>
                <a:effectLst>
                  <a:glow rad="101600">
                    <a:srgbClr val="FFFFFF">
                      <a:alpha val="60000"/>
                    </a:srgbClr>
                  </a:glow>
                </a:effectLst>
              </a:rPr>
              <a:t>Different Term Lengths</a:t>
            </a:r>
          </a:p>
        </p:txBody>
      </p:sp>
      <p:pic>
        <p:nvPicPr>
          <p:cNvPr id="23" name="Picture 22" descr="Screenshot 2016-01-26 13.16.36.png">
            <a:extLst>
              <a:ext uri="{FF2B5EF4-FFF2-40B4-BE49-F238E27FC236}">
                <a16:creationId xmlns:a16="http://schemas.microsoft.com/office/drawing/2014/main" id="{3C8275D8-BCC0-4CD5-B2D0-7BA39BC7C965}"/>
              </a:ext>
            </a:extLst>
          </p:cNvPr>
          <p:cNvPicPr>
            <a:picLocks noChangeAspect="1"/>
          </p:cNvPicPr>
          <p:nvPr/>
        </p:nvPicPr>
        <p:blipFill>
          <a:blip r:embed="rId24" cstate="print"/>
          <a:stretch>
            <a:fillRect/>
          </a:stretch>
        </p:blipFill>
        <p:spPr>
          <a:xfrm>
            <a:off x="6587490" y="3208020"/>
            <a:ext cx="1203960" cy="2674620"/>
          </a:xfrm>
          <a:prstGeom prst="rect">
            <a:avLst/>
          </a:prstGeom>
        </p:spPr>
      </p:pic>
      <p:sp>
        <p:nvSpPr>
          <p:cNvPr id="18" name="Rectangle 8">
            <a:extLst>
              <a:ext uri="{FF2B5EF4-FFF2-40B4-BE49-F238E27FC236}">
                <a16:creationId xmlns:a16="http://schemas.microsoft.com/office/drawing/2014/main" id="{733B9280-EE5E-3641-A356-3A7E6E43024F}"/>
              </a:ext>
            </a:extLst>
          </p:cNvPr>
          <p:cNvSpPr>
            <a:spLocks noChangeArrowheads="1"/>
          </p:cNvSpPr>
          <p:nvPr/>
        </p:nvSpPr>
        <p:spPr bwMode="auto">
          <a:xfrm>
            <a:off x="56516" y="5964949"/>
            <a:ext cx="9087484" cy="830997"/>
          </a:xfrm>
          <a:prstGeom prst="rect">
            <a:avLst/>
          </a:prstGeom>
          <a:noFill/>
          <a:ln w="9525">
            <a:noFill/>
            <a:miter lim="800000"/>
            <a:headEnd/>
            <a:tailEnd/>
          </a:ln>
        </p:spPr>
        <p:txBody>
          <a:bodyPr wrap="square">
            <a:spAutoFit/>
          </a:bodyPr>
          <a:lstStyle/>
          <a:p>
            <a:r>
              <a:rPr lang="en-US" sz="1200" b="1" dirty="0">
                <a:solidFill>
                  <a:schemeClr val="accent1">
                    <a:lumMod val="50000"/>
                  </a:schemeClr>
                </a:solidFill>
              </a:rPr>
              <a:t>* New Borrowers - </a:t>
            </a:r>
            <a:r>
              <a:rPr lang="en-US" sz="1200" dirty="0">
                <a:solidFill>
                  <a:schemeClr val="accent1">
                    <a:lumMod val="50000"/>
                  </a:schemeClr>
                </a:solidFill>
              </a:rPr>
              <a:t>If you had no outstanding student loans when you received your first Direct Loan on or after 07/01/2014, then you are considered a "new borrower" and will have access to the new IBR plan which has a term equal to a PAYE repayment plan.  </a:t>
            </a:r>
          </a:p>
          <a:p>
            <a:endParaRPr lang="en-US" sz="1200" b="1" kern="0" dirty="0">
              <a:solidFill>
                <a:srgbClr val="002E5F"/>
              </a:solidFill>
            </a:endParaRPr>
          </a:p>
          <a:p>
            <a:endParaRPr lang="en-US" sz="1200" b="1" kern="0" dirty="0">
              <a:solidFill>
                <a:srgbClr val="004C83"/>
              </a:solidFill>
              <a:latin typeface="+mn-lt"/>
            </a:endParaRPr>
          </a:p>
        </p:txBody>
      </p:sp>
    </p:spTree>
    <p:extLst>
      <p:ext uri="{BB962C8B-B14F-4D97-AF65-F5344CB8AC3E}">
        <p14:creationId xmlns:p14="http://schemas.microsoft.com/office/powerpoint/2010/main" val="3771268667"/>
      </p:ext>
    </p:extLst>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19878"/>
            <a:ext cx="9144000" cy="6262222"/>
            <a:chOff x="0" y="-19878"/>
            <a:chExt cx="9144000" cy="6420678"/>
          </a:xfrm>
        </p:grpSpPr>
        <p:sp>
          <p:nvSpPr>
            <p:cNvPr id="21" name="Rectangle 20"/>
            <p:cNvSpPr/>
            <p:nvPr/>
          </p:nvSpPr>
          <p:spPr>
            <a:xfrm>
              <a:off x="0" y="430306"/>
              <a:ext cx="9144000" cy="5970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l="8256"/>
            <a:stretch/>
          </p:blipFill>
          <p:spPr>
            <a:xfrm>
              <a:off x="60630" y="-19878"/>
              <a:ext cx="1095244" cy="451701"/>
            </a:xfrm>
            <a:prstGeom prst="rect">
              <a:avLst/>
            </a:prstGeom>
          </p:spPr>
        </p:pic>
      </p:gr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0807" y="3413883"/>
            <a:ext cx="3443018" cy="2668989"/>
          </a:xfrm>
          <a:prstGeom prst="rect">
            <a:avLst/>
          </a:prstGeom>
        </p:spPr>
      </p:pic>
      <p:graphicFrame>
        <p:nvGraphicFramePr>
          <p:cNvPr id="27" name="Diagram 26"/>
          <p:cNvGraphicFramePr/>
          <p:nvPr>
            <p:extLst>
              <p:ext uri="{D42A27DB-BD31-4B8C-83A1-F6EECF244321}">
                <p14:modId xmlns:p14="http://schemas.microsoft.com/office/powerpoint/2010/main" val="459581303"/>
              </p:ext>
            </p:extLst>
          </p:nvPr>
        </p:nvGraphicFramePr>
        <p:xfrm>
          <a:off x="593271" y="1700346"/>
          <a:ext cx="5638800" cy="8686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28" name="Diagram 27"/>
          <p:cNvGraphicFramePr/>
          <p:nvPr>
            <p:extLst>
              <p:ext uri="{D42A27DB-BD31-4B8C-83A1-F6EECF244321}">
                <p14:modId xmlns:p14="http://schemas.microsoft.com/office/powerpoint/2010/main" val="609557189"/>
              </p:ext>
            </p:extLst>
          </p:nvPr>
        </p:nvGraphicFramePr>
        <p:xfrm>
          <a:off x="654231" y="4915986"/>
          <a:ext cx="5638800" cy="8686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29" name="Content Placeholder 5"/>
          <p:cNvGraphicFramePr>
            <a:graphicFrameLocks/>
          </p:cNvGraphicFramePr>
          <p:nvPr>
            <p:extLst>
              <p:ext uri="{D42A27DB-BD31-4B8C-83A1-F6EECF244321}">
                <p14:modId xmlns:p14="http://schemas.microsoft.com/office/powerpoint/2010/main" val="1689483173"/>
              </p:ext>
            </p:extLst>
          </p:nvPr>
        </p:nvGraphicFramePr>
        <p:xfrm>
          <a:off x="127815" y="3818707"/>
          <a:ext cx="6717666" cy="853439"/>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graphicFrame>
        <p:nvGraphicFramePr>
          <p:cNvPr id="30" name="Diagram 29"/>
          <p:cNvGraphicFramePr/>
          <p:nvPr>
            <p:extLst>
              <p:ext uri="{D42A27DB-BD31-4B8C-83A1-F6EECF244321}">
                <p14:modId xmlns:p14="http://schemas.microsoft.com/office/powerpoint/2010/main" val="3487078521"/>
              </p:ext>
            </p:extLst>
          </p:nvPr>
        </p:nvGraphicFramePr>
        <p:xfrm>
          <a:off x="623751" y="2805246"/>
          <a:ext cx="5638800" cy="868680"/>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grpSp>
        <p:nvGrpSpPr>
          <p:cNvPr id="31" name="Group 30"/>
          <p:cNvGrpSpPr/>
          <p:nvPr/>
        </p:nvGrpSpPr>
        <p:grpSpPr>
          <a:xfrm>
            <a:off x="401923" y="1722120"/>
            <a:ext cx="2432717" cy="4130040"/>
            <a:chOff x="2775009" y="2540654"/>
            <a:chExt cx="5648733" cy="3394927"/>
          </a:xfrm>
        </p:grpSpPr>
        <p:sp>
          <p:nvSpPr>
            <p:cNvPr id="32" name="Rounded Rectangle 31"/>
            <p:cNvSpPr/>
            <p:nvPr/>
          </p:nvSpPr>
          <p:spPr bwMode="auto">
            <a:xfrm>
              <a:off x="2780264" y="3432429"/>
              <a:ext cx="5627711" cy="746034"/>
            </a:xfrm>
            <a:prstGeom prst="roundRect">
              <a:avLst/>
            </a:prstGeom>
            <a:solidFill>
              <a:srgbClr val="775DA7"/>
            </a:solidFill>
            <a:ln w="22225" cap="flat" cmpd="sng" algn="ctr">
              <a:solidFill>
                <a:srgbClr val="013D79"/>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prst="angle"/>
            </a:sp3d>
          </p:spPr>
          <p:txBody>
            <a:bodyPr vert="horz" wrap="square" lIns="91440" tIns="45720" rIns="91440" bIns="4572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rPr>
                <a:t>IBR</a:t>
              </a:r>
            </a:p>
          </p:txBody>
        </p:sp>
        <p:sp>
          <p:nvSpPr>
            <p:cNvPr id="33" name="Rounded Rectangle 32"/>
            <p:cNvSpPr/>
            <p:nvPr/>
          </p:nvSpPr>
          <p:spPr bwMode="auto">
            <a:xfrm>
              <a:off x="2775009" y="4312675"/>
              <a:ext cx="5627711" cy="746034"/>
            </a:xfrm>
            <a:prstGeom prst="roundRect">
              <a:avLst/>
            </a:prstGeom>
            <a:solidFill>
              <a:srgbClr val="9A87BF"/>
            </a:solidFill>
            <a:ln w="22225" cap="flat" cmpd="sng" algn="ctr">
              <a:solidFill>
                <a:srgbClr val="013D79"/>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prst="angle"/>
            </a:sp3d>
          </p:spPr>
          <p:txBody>
            <a:bodyPr vert="horz" wrap="square" lIns="91440" tIns="45720" rIns="91440" bIns="4572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rPr>
                <a:t>PAYE</a:t>
              </a:r>
            </a:p>
          </p:txBody>
        </p:sp>
        <p:sp>
          <p:nvSpPr>
            <p:cNvPr id="34" name="Rounded Rectangle 33"/>
            <p:cNvSpPr/>
            <p:nvPr/>
          </p:nvSpPr>
          <p:spPr bwMode="auto">
            <a:xfrm>
              <a:off x="2796031" y="2540654"/>
              <a:ext cx="5627711" cy="746034"/>
            </a:xfrm>
            <a:prstGeom prst="roundRect">
              <a:avLst/>
            </a:prstGeom>
            <a:solidFill>
              <a:srgbClr val="64439A"/>
            </a:solidFill>
            <a:ln w="22225" cap="flat" cmpd="sng" algn="ctr">
              <a:solidFill>
                <a:srgbClr val="013D79"/>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prst="angle"/>
            </a:sp3d>
          </p:spPr>
          <p:txBody>
            <a:bodyPr vert="horz" wrap="square" lIns="91440" tIns="45720" rIns="91440" bIns="4572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rPr>
                <a:t>ICR</a:t>
              </a:r>
            </a:p>
          </p:txBody>
        </p:sp>
        <p:sp>
          <p:nvSpPr>
            <p:cNvPr id="35" name="Rounded Rectangle 34"/>
            <p:cNvSpPr/>
            <p:nvPr/>
          </p:nvSpPr>
          <p:spPr bwMode="auto">
            <a:xfrm>
              <a:off x="2775010" y="5189547"/>
              <a:ext cx="5627711" cy="746034"/>
            </a:xfrm>
            <a:prstGeom prst="roundRect">
              <a:avLst/>
            </a:prstGeom>
            <a:solidFill>
              <a:srgbClr val="D0BBE2"/>
            </a:solidFill>
            <a:ln w="22225" cap="flat" cmpd="sng" algn="ctr">
              <a:solidFill>
                <a:srgbClr val="013D79"/>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prst="angle"/>
            </a:sp3d>
          </p:spPr>
          <p:txBody>
            <a:bodyPr vert="horz" wrap="square" lIns="91440" tIns="45720" rIns="91440" bIns="4572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rPr>
                <a:t>REPAYE</a:t>
              </a:r>
            </a:p>
          </p:txBody>
        </p:sp>
      </p:grpSp>
      <p:sp>
        <p:nvSpPr>
          <p:cNvPr id="37" name="TextBox 36"/>
          <p:cNvSpPr txBox="1"/>
          <p:nvPr/>
        </p:nvSpPr>
        <p:spPr>
          <a:xfrm rot="20590681">
            <a:off x="-9964" y="4972050"/>
            <a:ext cx="1604927" cy="400110"/>
          </a:xfrm>
          <a:prstGeom prst="rect">
            <a:avLst/>
          </a:prstGeom>
          <a:solidFill>
            <a:srgbClr val="FFFFFF"/>
          </a:solidFill>
          <a:ln w="19050">
            <a:solidFill>
              <a:srgbClr val="7A003B"/>
            </a:solidFill>
          </a:ln>
          <a:scene3d>
            <a:camera prst="orthographicFront"/>
            <a:lightRig rig="threePt" dir="t"/>
          </a:scene3d>
          <a:sp3d>
            <a:bevelT prst="slope"/>
          </a:sp3d>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7A003B"/>
                </a:solidFill>
                <a:effectLst/>
                <a:uLnTx/>
                <a:uFillTx/>
                <a:latin typeface="AR JULIAN" pitchFamily="2" charset="0"/>
              </a:rPr>
              <a:t>Direct Only</a:t>
            </a:r>
          </a:p>
        </p:txBody>
      </p:sp>
      <p:sp>
        <p:nvSpPr>
          <p:cNvPr id="38" name="TextBox 37"/>
          <p:cNvSpPr txBox="1"/>
          <p:nvPr/>
        </p:nvSpPr>
        <p:spPr>
          <a:xfrm rot="20590681">
            <a:off x="67000" y="3901440"/>
            <a:ext cx="1604927" cy="400110"/>
          </a:xfrm>
          <a:prstGeom prst="rect">
            <a:avLst/>
          </a:prstGeom>
          <a:solidFill>
            <a:srgbClr val="FFFFFF"/>
          </a:solidFill>
          <a:ln w="19050">
            <a:solidFill>
              <a:srgbClr val="7A003B"/>
            </a:solidFill>
          </a:ln>
          <a:scene3d>
            <a:camera prst="orthographicFront"/>
            <a:lightRig rig="threePt" dir="t"/>
          </a:scene3d>
          <a:sp3d>
            <a:bevelT prst="slope"/>
          </a:sp3d>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7A003B"/>
                </a:solidFill>
                <a:effectLst/>
                <a:uLnTx/>
                <a:uFillTx/>
                <a:latin typeface="AR JULIAN" pitchFamily="2" charset="0"/>
              </a:rPr>
              <a:t>Direct Only</a:t>
            </a:r>
          </a:p>
        </p:txBody>
      </p:sp>
      <p:sp>
        <p:nvSpPr>
          <p:cNvPr id="40" name="Title 6"/>
          <p:cNvSpPr txBox="1">
            <a:spLocks/>
          </p:cNvSpPr>
          <p:nvPr/>
        </p:nvSpPr>
        <p:spPr>
          <a:xfrm>
            <a:off x="748545" y="735501"/>
            <a:ext cx="8449241" cy="620712"/>
          </a:xfrm>
          <a:prstGeom prst="rect">
            <a:avLst/>
          </a:prstGeom>
        </p:spPr>
        <p:txBody>
          <a:bodyPr/>
          <a:lstStyle>
            <a:lvl1pPr algn="l" defTabSz="914400" rtl="0" eaLnBrk="1" latinLnBrk="0" hangingPunct="1">
              <a:lnSpc>
                <a:spcPct val="90000"/>
              </a:lnSpc>
              <a:spcBef>
                <a:spcPct val="0"/>
              </a:spcBef>
              <a:buNone/>
              <a:defRPr sz="3200" b="1" i="0" kern="1200">
                <a:solidFill>
                  <a:srgbClr val="5F259F"/>
                </a:solidFill>
                <a:latin typeface="Arial" charset="0"/>
                <a:ea typeface="Arial" charset="0"/>
                <a:cs typeface="Arial" charset="0"/>
              </a:defRPr>
            </a:lvl1pPr>
          </a:lstStyle>
          <a:p>
            <a:r>
              <a:rPr lang="en-US" dirty="0"/>
              <a:t>IDR Plans Eligibility: Eligible Loans</a:t>
            </a:r>
          </a:p>
        </p:txBody>
      </p:sp>
      <p:sp>
        <p:nvSpPr>
          <p:cNvPr id="41" name="Rounded Rectangle 40"/>
          <p:cNvSpPr/>
          <p:nvPr/>
        </p:nvSpPr>
        <p:spPr bwMode="gray">
          <a:xfrm>
            <a:off x="5421628" y="2118359"/>
            <a:ext cx="3474720" cy="1280159"/>
          </a:xfrm>
          <a:prstGeom prst="roundRect">
            <a:avLst>
              <a:gd name="adj" fmla="val 25717"/>
            </a:avLst>
          </a:prstGeom>
          <a:solidFill>
            <a:schemeClr val="bg1"/>
          </a:solidFill>
          <a:ln>
            <a:noFill/>
          </a:ln>
          <a:effectLst>
            <a:outerShdw blurRad="149987" dist="177800" dir="5400000" algn="ctr">
              <a:srgbClr val="000000">
                <a:alpha val="28000"/>
              </a:srgbClr>
            </a:outerShdw>
          </a:effectLst>
          <a:scene3d>
            <a:camera prst="orthographicFront">
              <a:rot lat="0" lon="0" rev="0"/>
            </a:camera>
            <a:lightRig rig="balanced" dir="t">
              <a:rot lat="0" lon="0" rev="9600000"/>
            </a:lightRig>
          </a:scene3d>
          <a:sp3d prstMaterial="dkEdge">
            <a:bevelT w="69850" h="63500"/>
          </a:sp3d>
        </p:spPr>
        <p:txBody>
          <a:bodyPr rtlCol="0" anchor="ctr"/>
          <a:lstStyle/>
          <a:p>
            <a:pPr marL="0" marR="0" lvl="0" indent="182880" algn="ctr" defTabSz="914400" eaLnBrk="1" fontAlgn="base" latinLnBrk="0" hangingPunct="1">
              <a:lnSpc>
                <a:spcPct val="100000"/>
              </a:lnSpc>
              <a:spcBef>
                <a:spcPct val="0"/>
              </a:spcBef>
              <a:spcAft>
                <a:spcPct val="0"/>
              </a:spcAft>
              <a:buClrTx/>
              <a:buSzTx/>
              <a:buFontTx/>
              <a:buNone/>
              <a:tabLst/>
              <a:defRPr/>
            </a:pPr>
            <a:r>
              <a:rPr kumimoji="0" lang="en-US" sz="2000" b="1" i="1" u="none" strike="noStrike" kern="0" cap="none" spc="0" normalizeH="0" baseline="0" noProof="0" dirty="0">
                <a:ln>
                  <a:noFill/>
                </a:ln>
                <a:solidFill>
                  <a:srgbClr val="013D79"/>
                </a:solidFill>
                <a:effectLst>
                  <a:glow rad="101600">
                    <a:srgbClr val="FFFFFF">
                      <a:alpha val="60000"/>
                    </a:srgbClr>
                  </a:glow>
                </a:effectLst>
                <a:uLnTx/>
                <a:uFillTx/>
                <a:latin typeface="Arial"/>
                <a:ea typeface=""/>
                <a:cs typeface=""/>
              </a:rPr>
              <a:t>Perkins and LDS loans are </a:t>
            </a:r>
            <a:r>
              <a:rPr kumimoji="0" lang="en-US" sz="2000" b="1" i="1" u="none" strike="noStrike" kern="0" cap="none" spc="0" normalizeH="0" baseline="0" noProof="0" dirty="0">
                <a:ln>
                  <a:noFill/>
                </a:ln>
                <a:solidFill>
                  <a:srgbClr val="7130A2"/>
                </a:solidFill>
                <a:effectLst>
                  <a:glow rad="101600">
                    <a:srgbClr val="FFFFFF">
                      <a:alpha val="60000"/>
                    </a:srgbClr>
                  </a:glow>
                </a:effectLst>
                <a:uLnTx/>
                <a:uFillTx/>
                <a:latin typeface="Arial"/>
                <a:ea typeface=""/>
                <a:cs typeface=""/>
              </a:rPr>
              <a:t>not</a:t>
            </a:r>
            <a:r>
              <a:rPr kumimoji="0" lang="en-US" sz="2000" b="1" i="1" u="none" strike="noStrike" kern="0" cap="none" spc="0" normalizeH="0" baseline="0" noProof="0" dirty="0">
                <a:ln>
                  <a:noFill/>
                </a:ln>
                <a:solidFill>
                  <a:srgbClr val="013D79"/>
                </a:solidFill>
                <a:effectLst>
                  <a:glow rad="101600">
                    <a:srgbClr val="FFFFFF">
                      <a:alpha val="60000"/>
                    </a:srgbClr>
                  </a:glow>
                </a:effectLst>
                <a:uLnTx/>
                <a:uFillTx/>
                <a:latin typeface="Arial"/>
                <a:ea typeface=""/>
                <a:cs typeface=""/>
              </a:rPr>
              <a:t> eligible… unless included in a Direct Consolidation Loan</a:t>
            </a:r>
          </a:p>
        </p:txBody>
      </p:sp>
    </p:spTree>
    <p:extLst>
      <p:ext uri="{BB962C8B-B14F-4D97-AF65-F5344CB8AC3E}">
        <p14:creationId xmlns:p14="http://schemas.microsoft.com/office/powerpoint/2010/main" val="3906459090"/>
      </p:ext>
    </p:extLst>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0" y="-19878"/>
            <a:ext cx="9144000" cy="6262222"/>
            <a:chOff x="0" y="-19878"/>
            <a:chExt cx="9144000" cy="6420678"/>
          </a:xfrm>
        </p:grpSpPr>
        <p:sp>
          <p:nvSpPr>
            <p:cNvPr id="27" name="Rectangle 26"/>
            <p:cNvSpPr/>
            <p:nvPr/>
          </p:nvSpPr>
          <p:spPr>
            <a:xfrm>
              <a:off x="0" y="430306"/>
              <a:ext cx="9144000" cy="5970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p:cNvPicPr>
              <a:picLocks noChangeAspect="1"/>
            </p:cNvPicPr>
            <p:nvPr/>
          </p:nvPicPr>
          <p:blipFill rotWithShape="1">
            <a:blip r:embed="rId3">
              <a:extLst>
                <a:ext uri="{28A0092B-C50C-407E-A947-70E740481C1C}">
                  <a14:useLocalDpi xmlns:a14="http://schemas.microsoft.com/office/drawing/2010/main" val="0"/>
                </a:ext>
              </a:extLst>
            </a:blip>
            <a:srcRect l="8256"/>
            <a:stretch/>
          </p:blipFill>
          <p:spPr>
            <a:xfrm>
              <a:off x="60630" y="-19878"/>
              <a:ext cx="1095244" cy="451701"/>
            </a:xfrm>
            <a:prstGeom prst="rect">
              <a:avLst/>
            </a:prstGeom>
          </p:spPr>
        </p:pic>
      </p:grpSp>
      <p:grpSp>
        <p:nvGrpSpPr>
          <p:cNvPr id="35" name="Group 34">
            <a:extLst>
              <a:ext uri="{FF2B5EF4-FFF2-40B4-BE49-F238E27FC236}">
                <a16:creationId xmlns:a16="http://schemas.microsoft.com/office/drawing/2014/main" id="{8A6AAEE6-5051-4DCE-9B1A-31AD3A4DB551}"/>
              </a:ext>
            </a:extLst>
          </p:cNvPr>
          <p:cNvGrpSpPr/>
          <p:nvPr/>
        </p:nvGrpSpPr>
        <p:grpSpPr>
          <a:xfrm>
            <a:off x="401923" y="1722120"/>
            <a:ext cx="2432717" cy="4130040"/>
            <a:chOff x="2775009" y="2540654"/>
            <a:chExt cx="5648733" cy="3394927"/>
          </a:xfrm>
        </p:grpSpPr>
        <p:sp>
          <p:nvSpPr>
            <p:cNvPr id="47" name="Rounded Rectangle 31">
              <a:extLst>
                <a:ext uri="{FF2B5EF4-FFF2-40B4-BE49-F238E27FC236}">
                  <a16:creationId xmlns:a16="http://schemas.microsoft.com/office/drawing/2014/main" id="{B787B48F-1B80-4DE5-80AF-7F169EDDE4DC}"/>
                </a:ext>
              </a:extLst>
            </p:cNvPr>
            <p:cNvSpPr/>
            <p:nvPr/>
          </p:nvSpPr>
          <p:spPr bwMode="auto">
            <a:xfrm>
              <a:off x="2780264" y="3432429"/>
              <a:ext cx="5627711" cy="746034"/>
            </a:xfrm>
            <a:prstGeom prst="roundRect">
              <a:avLst/>
            </a:prstGeom>
            <a:solidFill>
              <a:srgbClr val="775DA7"/>
            </a:solidFill>
            <a:ln w="22225" cap="flat" cmpd="sng" algn="ctr">
              <a:solidFill>
                <a:srgbClr val="013D79"/>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prst="angle"/>
            </a:sp3d>
          </p:spPr>
          <p:txBody>
            <a:bodyPr vert="horz" wrap="square" lIns="91440" tIns="45720" rIns="91440" bIns="4572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rPr>
                <a:t>IBR</a:t>
              </a:r>
            </a:p>
          </p:txBody>
        </p:sp>
        <p:sp>
          <p:nvSpPr>
            <p:cNvPr id="48" name="Rounded Rectangle 32">
              <a:extLst>
                <a:ext uri="{FF2B5EF4-FFF2-40B4-BE49-F238E27FC236}">
                  <a16:creationId xmlns:a16="http://schemas.microsoft.com/office/drawing/2014/main" id="{18D3E464-42D1-4D7F-84E2-EA8CD679A73E}"/>
                </a:ext>
              </a:extLst>
            </p:cNvPr>
            <p:cNvSpPr/>
            <p:nvPr/>
          </p:nvSpPr>
          <p:spPr bwMode="auto">
            <a:xfrm>
              <a:off x="2775009" y="4312675"/>
              <a:ext cx="5627711" cy="746034"/>
            </a:xfrm>
            <a:prstGeom prst="roundRect">
              <a:avLst/>
            </a:prstGeom>
            <a:solidFill>
              <a:srgbClr val="9A87BF"/>
            </a:solidFill>
            <a:ln w="22225" cap="flat" cmpd="sng" algn="ctr">
              <a:solidFill>
                <a:srgbClr val="013D79"/>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prst="angle"/>
            </a:sp3d>
          </p:spPr>
          <p:txBody>
            <a:bodyPr vert="horz" wrap="square" lIns="91440" tIns="45720" rIns="91440" bIns="4572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rPr>
                <a:t>PAYE</a:t>
              </a:r>
            </a:p>
          </p:txBody>
        </p:sp>
        <p:sp>
          <p:nvSpPr>
            <p:cNvPr id="49" name="Rounded Rectangle 33">
              <a:extLst>
                <a:ext uri="{FF2B5EF4-FFF2-40B4-BE49-F238E27FC236}">
                  <a16:creationId xmlns:a16="http://schemas.microsoft.com/office/drawing/2014/main" id="{370BEDBC-5215-4A5F-B9F7-E4111EC16F21}"/>
                </a:ext>
              </a:extLst>
            </p:cNvPr>
            <p:cNvSpPr/>
            <p:nvPr/>
          </p:nvSpPr>
          <p:spPr bwMode="auto">
            <a:xfrm>
              <a:off x="2796031" y="2540654"/>
              <a:ext cx="5627711" cy="746034"/>
            </a:xfrm>
            <a:prstGeom prst="roundRect">
              <a:avLst/>
            </a:prstGeom>
            <a:solidFill>
              <a:srgbClr val="64439A"/>
            </a:solidFill>
            <a:ln w="22225" cap="flat" cmpd="sng" algn="ctr">
              <a:solidFill>
                <a:srgbClr val="013D79"/>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prst="angle"/>
            </a:sp3d>
          </p:spPr>
          <p:txBody>
            <a:bodyPr vert="horz" wrap="square" lIns="91440" tIns="45720" rIns="91440" bIns="4572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rPr>
                <a:t>ICR</a:t>
              </a:r>
            </a:p>
          </p:txBody>
        </p:sp>
        <p:sp>
          <p:nvSpPr>
            <p:cNvPr id="50" name="Rounded Rectangle 34">
              <a:extLst>
                <a:ext uri="{FF2B5EF4-FFF2-40B4-BE49-F238E27FC236}">
                  <a16:creationId xmlns:a16="http://schemas.microsoft.com/office/drawing/2014/main" id="{4B155718-9A70-45E4-8ADC-A4E00CC2FEAD}"/>
                </a:ext>
              </a:extLst>
            </p:cNvPr>
            <p:cNvSpPr/>
            <p:nvPr/>
          </p:nvSpPr>
          <p:spPr bwMode="auto">
            <a:xfrm>
              <a:off x="2775010" y="5189547"/>
              <a:ext cx="5627711" cy="746034"/>
            </a:xfrm>
            <a:prstGeom prst="roundRect">
              <a:avLst/>
            </a:prstGeom>
            <a:solidFill>
              <a:srgbClr val="D0BBE2"/>
            </a:solidFill>
            <a:ln w="22225" cap="flat" cmpd="sng" algn="ctr">
              <a:solidFill>
                <a:srgbClr val="013D79"/>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prst="angle"/>
            </a:sp3d>
          </p:spPr>
          <p:txBody>
            <a:bodyPr vert="horz" wrap="square" lIns="91440" tIns="45720" rIns="91440" bIns="4572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rPr>
                <a:t>REPAYE</a:t>
              </a:r>
            </a:p>
          </p:txBody>
        </p:sp>
      </p:grpSp>
      <p:sp>
        <p:nvSpPr>
          <p:cNvPr id="29" name="Title 6"/>
          <p:cNvSpPr txBox="1">
            <a:spLocks/>
          </p:cNvSpPr>
          <p:nvPr/>
        </p:nvSpPr>
        <p:spPr>
          <a:xfrm>
            <a:off x="748545" y="735501"/>
            <a:ext cx="8449241" cy="620712"/>
          </a:xfrm>
          <a:prstGeom prst="rect">
            <a:avLst/>
          </a:prstGeom>
        </p:spPr>
        <p:txBody>
          <a:bodyPr/>
          <a:lstStyle>
            <a:lvl1pPr algn="l" defTabSz="914400" rtl="0" eaLnBrk="1" latinLnBrk="0" hangingPunct="1">
              <a:lnSpc>
                <a:spcPct val="90000"/>
              </a:lnSpc>
              <a:spcBef>
                <a:spcPct val="0"/>
              </a:spcBef>
              <a:buNone/>
              <a:defRPr sz="3200" b="1" i="0" kern="1200">
                <a:solidFill>
                  <a:srgbClr val="5F259F"/>
                </a:solidFill>
                <a:latin typeface="Arial" charset="0"/>
                <a:ea typeface="Arial" charset="0"/>
                <a:cs typeface="Arial" charset="0"/>
              </a:defRPr>
            </a:lvl1pPr>
          </a:lstStyle>
          <a:p>
            <a:r>
              <a:rPr lang="en-US" dirty="0"/>
              <a:t>IDR Plans Eligibility: Financial Need</a:t>
            </a:r>
          </a:p>
        </p:txBody>
      </p:sp>
      <p:pic>
        <p:nvPicPr>
          <p:cNvPr id="30" name="Picture 29" descr="Screenshot 2016-01-26 15.10.52.png"/>
          <p:cNvPicPr>
            <a:picLocks noChangeAspect="1"/>
          </p:cNvPicPr>
          <p:nvPr/>
        </p:nvPicPr>
        <p:blipFill>
          <a:blip r:embed="rId4" cstate="print"/>
          <a:stretch>
            <a:fillRect/>
          </a:stretch>
        </p:blipFill>
        <p:spPr>
          <a:xfrm>
            <a:off x="7603655" y="3946763"/>
            <a:ext cx="1181100" cy="2061210"/>
          </a:xfrm>
          <a:prstGeom prst="rect">
            <a:avLst/>
          </a:prstGeom>
        </p:spPr>
      </p:pic>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0807" y="3413883"/>
            <a:ext cx="3443018" cy="2668989"/>
          </a:xfrm>
          <a:prstGeom prst="rect">
            <a:avLst/>
          </a:prstGeom>
        </p:spPr>
      </p:pic>
      <p:cxnSp>
        <p:nvCxnSpPr>
          <p:cNvPr id="32" name="Elbow Connector 31"/>
          <p:cNvCxnSpPr/>
          <p:nvPr/>
        </p:nvCxnSpPr>
        <p:spPr bwMode="auto">
          <a:xfrm rot="5400000" flipH="1" flipV="1">
            <a:off x="5821680" y="2727960"/>
            <a:ext cx="579120" cy="121920"/>
          </a:xfrm>
          <a:prstGeom prst="bentConnector3">
            <a:avLst>
              <a:gd name="adj1" fmla="val 50000"/>
            </a:avLst>
          </a:prstGeom>
          <a:noFill/>
          <a:ln w="38100" cap="flat" cmpd="sng" algn="ctr">
            <a:solidFill>
              <a:srgbClr val="013D79"/>
            </a:solidFill>
            <a:prstDash val="solid"/>
            <a:round/>
            <a:headEnd type="none" w="med" len="med"/>
            <a:tailEnd type="arrow"/>
          </a:ln>
          <a:effectLst/>
        </p:spPr>
      </p:cxnSp>
      <p:graphicFrame>
        <p:nvGraphicFramePr>
          <p:cNvPr id="36" name="Content Placeholder 5"/>
          <p:cNvGraphicFramePr>
            <a:graphicFrameLocks/>
          </p:cNvGraphicFramePr>
          <p:nvPr>
            <p:extLst>
              <p:ext uri="{D42A27DB-BD31-4B8C-83A1-F6EECF244321}">
                <p14:modId xmlns:p14="http://schemas.microsoft.com/office/powerpoint/2010/main" val="1503573123"/>
              </p:ext>
            </p:extLst>
          </p:nvPr>
        </p:nvGraphicFramePr>
        <p:xfrm>
          <a:off x="1108074" y="3870961"/>
          <a:ext cx="6717666" cy="85343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37" name="Diagram 36"/>
          <p:cNvGraphicFramePr/>
          <p:nvPr>
            <p:extLst>
              <p:ext uri="{D42A27DB-BD31-4B8C-83A1-F6EECF244321}">
                <p14:modId xmlns:p14="http://schemas.microsoft.com/office/powerpoint/2010/main" val="409723801"/>
              </p:ext>
            </p:extLst>
          </p:nvPr>
        </p:nvGraphicFramePr>
        <p:xfrm>
          <a:off x="1584960" y="2895600"/>
          <a:ext cx="5638800" cy="86868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43" name="Rounded Rectangle 42"/>
          <p:cNvSpPr/>
          <p:nvPr/>
        </p:nvSpPr>
        <p:spPr bwMode="gray">
          <a:xfrm>
            <a:off x="5425440" y="1470660"/>
            <a:ext cx="3474720" cy="986790"/>
          </a:xfrm>
          <a:prstGeom prst="roundRect">
            <a:avLst>
              <a:gd name="adj" fmla="val 25717"/>
            </a:avLst>
          </a:prstGeom>
          <a:solidFill>
            <a:schemeClr val="bg1"/>
          </a:solidFill>
          <a:ln>
            <a:noFill/>
          </a:ln>
          <a:effectLst>
            <a:outerShdw blurRad="149987" dist="177800" dir="5400000" algn="ctr">
              <a:srgbClr val="000000">
                <a:alpha val="28000"/>
              </a:srgbClr>
            </a:outerShdw>
          </a:effectLst>
          <a:scene3d>
            <a:camera prst="orthographicFront">
              <a:rot lat="0" lon="0" rev="0"/>
            </a:camera>
            <a:lightRig rig="balanced" dir="t">
              <a:rot lat="0" lon="0" rev="9600000"/>
            </a:lightRig>
          </a:scene3d>
          <a:sp3d prstMaterial="dkEdge">
            <a:bevelT w="69850" h="63500"/>
          </a:sp3d>
        </p:spPr>
        <p:txBody>
          <a:bodyPr rtlCol="0" anchor="ctr"/>
          <a:lstStyle/>
          <a:p>
            <a:pPr marL="0" marR="0" lvl="0" indent="182880" algn="ctr" defTabSz="914400" eaLnBrk="1" fontAlgn="base" latinLnBrk="0" hangingPunct="1">
              <a:lnSpc>
                <a:spcPct val="100000"/>
              </a:lnSpc>
              <a:spcBef>
                <a:spcPct val="0"/>
              </a:spcBef>
              <a:spcAft>
                <a:spcPct val="0"/>
              </a:spcAft>
              <a:buClrTx/>
              <a:buSzTx/>
              <a:buFontTx/>
              <a:buNone/>
              <a:tabLst/>
              <a:defRPr/>
            </a:pPr>
            <a:r>
              <a:rPr kumimoji="0" lang="en-US" sz="2000" b="1" i="1" u="none" strike="noStrike" kern="0" cap="none" spc="0" normalizeH="0" baseline="0" noProof="0" dirty="0">
                <a:ln>
                  <a:noFill/>
                </a:ln>
                <a:solidFill>
                  <a:srgbClr val="7130A2"/>
                </a:solidFill>
                <a:effectLst>
                  <a:glow rad="101600">
                    <a:srgbClr val="FFFFFF">
                      <a:alpha val="60000"/>
                    </a:srgbClr>
                  </a:glow>
                </a:effectLst>
                <a:uLnTx/>
                <a:uFillTx/>
                <a:latin typeface="Arial"/>
                <a:ea typeface=""/>
                <a:cs typeface=""/>
              </a:rPr>
              <a:t>Must have a                    Partial Financial Hardship (PFH) </a:t>
            </a:r>
          </a:p>
        </p:txBody>
      </p:sp>
      <p:sp>
        <p:nvSpPr>
          <p:cNvPr id="44" name="TextBox 43"/>
          <p:cNvSpPr txBox="1"/>
          <p:nvPr/>
        </p:nvSpPr>
        <p:spPr>
          <a:xfrm rot="20590681">
            <a:off x="7065176" y="2911673"/>
            <a:ext cx="1513556" cy="1015663"/>
          </a:xfrm>
          <a:prstGeom prst="rect">
            <a:avLst/>
          </a:prstGeom>
          <a:solidFill>
            <a:srgbClr val="FFFFFF"/>
          </a:solidFill>
          <a:ln w="19050">
            <a:solidFill>
              <a:srgbClr val="7A003B"/>
            </a:solidFill>
          </a:ln>
          <a:scene3d>
            <a:camera prst="orthographicFront"/>
            <a:lightRig rig="threePt" dir="t"/>
          </a:scene3d>
          <a:sp3d>
            <a:bevelT prst="slope"/>
          </a:sp3d>
        </p:spPr>
        <p:txBody>
          <a:bodyPr wrap="non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7A003B"/>
                </a:solidFill>
                <a:effectLst/>
                <a:uLnTx/>
                <a:uFillTx/>
                <a:latin typeface="AR JULIAN" pitchFamily="2" charset="0"/>
              </a:rPr>
              <a:t>LIKELY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7A003B"/>
                </a:solidFill>
                <a:effectLst/>
                <a:uLnTx/>
                <a:uFillTx/>
                <a:latin typeface="AR JULIAN" pitchFamily="2" charset="0"/>
              </a:rPr>
              <a:t>DURING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7A003B"/>
                </a:solidFill>
                <a:effectLst/>
                <a:uLnTx/>
                <a:uFillTx/>
                <a:latin typeface="AR JULIAN" pitchFamily="2" charset="0"/>
              </a:rPr>
              <a:t>RESIDENCY</a:t>
            </a:r>
          </a:p>
        </p:txBody>
      </p:sp>
      <p:sp>
        <p:nvSpPr>
          <p:cNvPr id="45" name="TextBox 44"/>
          <p:cNvSpPr txBox="1"/>
          <p:nvPr/>
        </p:nvSpPr>
        <p:spPr>
          <a:xfrm rot="20590681">
            <a:off x="76255" y="3652304"/>
            <a:ext cx="1223412" cy="707886"/>
          </a:xfrm>
          <a:prstGeom prst="rect">
            <a:avLst/>
          </a:prstGeom>
          <a:solidFill>
            <a:srgbClr val="FFFFFF"/>
          </a:solidFill>
          <a:ln w="19050">
            <a:solidFill>
              <a:srgbClr val="7A003B"/>
            </a:solidFill>
          </a:ln>
          <a:scene3d>
            <a:camera prst="orthographicFront"/>
            <a:lightRig rig="threePt" dir="t"/>
          </a:scene3d>
          <a:sp3d>
            <a:bevelT prst="slope"/>
          </a:sp3d>
        </p:spPr>
        <p:txBody>
          <a:bodyPr wrap="non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7A003B"/>
                </a:solidFill>
                <a:effectLst/>
                <a:uLnTx/>
                <a:uFillTx/>
                <a:latin typeface="AR JULIAN" pitchFamily="2" charset="0"/>
              </a:rPr>
              <a:t>PFH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7A003B"/>
                </a:solidFill>
                <a:effectLst/>
                <a:uLnTx/>
                <a:uFillTx/>
                <a:latin typeface="AR JULIAN" pitchFamily="2" charset="0"/>
              </a:rPr>
              <a:t>Required</a:t>
            </a:r>
          </a:p>
        </p:txBody>
      </p:sp>
      <p:sp>
        <p:nvSpPr>
          <p:cNvPr id="46" name="TextBox 45"/>
          <p:cNvSpPr txBox="1"/>
          <p:nvPr/>
        </p:nvSpPr>
        <p:spPr>
          <a:xfrm rot="20590681">
            <a:off x="61014" y="2707424"/>
            <a:ext cx="1223412" cy="707886"/>
          </a:xfrm>
          <a:prstGeom prst="rect">
            <a:avLst/>
          </a:prstGeom>
          <a:solidFill>
            <a:srgbClr val="FFFFFF"/>
          </a:solidFill>
          <a:ln w="19050">
            <a:solidFill>
              <a:srgbClr val="7A003B"/>
            </a:solidFill>
          </a:ln>
          <a:scene3d>
            <a:camera prst="orthographicFront"/>
            <a:lightRig rig="threePt" dir="t"/>
          </a:scene3d>
          <a:sp3d>
            <a:bevelT prst="slope"/>
          </a:sp3d>
        </p:spPr>
        <p:txBody>
          <a:bodyPr wrap="non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7A003B"/>
                </a:solidFill>
                <a:effectLst/>
                <a:uLnTx/>
                <a:uFillTx/>
                <a:latin typeface="AR JULIAN" pitchFamily="2" charset="0"/>
              </a:rPr>
              <a:t>PFH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7A003B"/>
                </a:solidFill>
                <a:effectLst/>
                <a:uLnTx/>
                <a:uFillTx/>
                <a:latin typeface="AR JULIAN" pitchFamily="2" charset="0"/>
              </a:rPr>
              <a:t>Required</a:t>
            </a:r>
          </a:p>
        </p:txBody>
      </p:sp>
      <p:grpSp>
        <p:nvGrpSpPr>
          <p:cNvPr id="52" name="Group 51">
            <a:extLst>
              <a:ext uri="{FF2B5EF4-FFF2-40B4-BE49-F238E27FC236}">
                <a16:creationId xmlns:a16="http://schemas.microsoft.com/office/drawing/2014/main" id="{F0C62567-1826-4796-AF36-E142F6A38781}"/>
              </a:ext>
            </a:extLst>
          </p:cNvPr>
          <p:cNvGrpSpPr/>
          <p:nvPr/>
        </p:nvGrpSpPr>
        <p:grpSpPr>
          <a:xfrm>
            <a:off x="3053035" y="5114271"/>
            <a:ext cx="503830" cy="503830"/>
            <a:chOff x="2346499" y="136702"/>
            <a:chExt cx="503830" cy="503830"/>
          </a:xfrm>
          <a:scene3d>
            <a:camera prst="orthographicFront"/>
            <a:lightRig rig="flat" dir="t"/>
          </a:scene3d>
        </p:grpSpPr>
        <p:sp>
          <p:nvSpPr>
            <p:cNvPr id="53" name="Equals 52">
              <a:extLst>
                <a:ext uri="{FF2B5EF4-FFF2-40B4-BE49-F238E27FC236}">
                  <a16:creationId xmlns:a16="http://schemas.microsoft.com/office/drawing/2014/main" id="{0AADBA98-E585-4C6C-9661-C45381AFBFEB}"/>
                </a:ext>
              </a:extLst>
            </p:cNvPr>
            <p:cNvSpPr/>
            <p:nvPr/>
          </p:nvSpPr>
          <p:spPr>
            <a:xfrm>
              <a:off x="2346499" y="136702"/>
              <a:ext cx="503830" cy="503830"/>
            </a:xfrm>
            <a:prstGeom prst="mathEqual">
              <a:avLst/>
            </a:prstGeom>
            <a:solidFill>
              <a:srgbClr val="D0BBE2"/>
            </a:solidFill>
            <a:ln>
              <a:noFill/>
            </a:ln>
            <a:effectLst>
              <a:outerShdw blurRad="40000" dist="23000" dir="5400000" rotWithShape="0">
                <a:srgbClr val="000000">
                  <a:alpha val="35000"/>
                </a:srgbClr>
              </a:outerShdw>
            </a:effectLst>
            <a:sp3d z="-80000" prstMaterial="plastic">
              <a:bevelT w="50800" h="50800"/>
              <a:bevelB w="25400" h="25400" prst="angle"/>
            </a:sp3d>
          </p:spPr>
          <p:style>
            <a:lnRef idx="0">
              <a:scrgbClr r="0" g="0" b="0"/>
            </a:lnRef>
            <a:fillRef idx="3">
              <a:scrgbClr r="0" g="0" b="0"/>
            </a:fillRef>
            <a:effectRef idx="2">
              <a:scrgbClr r="0" g="0" b="0"/>
            </a:effectRef>
            <a:fontRef idx="minor">
              <a:schemeClr val="lt1"/>
            </a:fontRef>
          </p:style>
        </p:sp>
        <p:sp>
          <p:nvSpPr>
            <p:cNvPr id="54" name="Equals 4">
              <a:extLst>
                <a:ext uri="{FF2B5EF4-FFF2-40B4-BE49-F238E27FC236}">
                  <a16:creationId xmlns:a16="http://schemas.microsoft.com/office/drawing/2014/main" id="{CD25E842-39E3-4ABB-A8B0-8D0C48641E16}"/>
                </a:ext>
              </a:extLst>
            </p:cNvPr>
            <p:cNvSpPr txBox="1"/>
            <p:nvPr/>
          </p:nvSpPr>
          <p:spPr>
            <a:xfrm>
              <a:off x="2413282" y="240491"/>
              <a:ext cx="370264" cy="296252"/>
            </a:xfrm>
            <a:prstGeom prst="rect">
              <a:avLst/>
            </a:prstGeom>
            <a:sp3d z="-8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solidFill>
                  <a:srgbClr val="FFFFFF"/>
                </a:solidFill>
                <a:effectLst>
                  <a:outerShdw blurRad="38100" dist="38100" dir="2700000" algn="tl">
                    <a:srgbClr val="000000">
                      <a:alpha val="43137"/>
                    </a:srgbClr>
                  </a:outerShdw>
                </a:effectLst>
                <a:latin typeface="Arial"/>
                <a:ea typeface=""/>
                <a:cs typeface=""/>
              </a:endParaRPr>
            </a:p>
          </p:txBody>
        </p:sp>
      </p:grpSp>
      <p:grpSp>
        <p:nvGrpSpPr>
          <p:cNvPr id="58" name="Group 57">
            <a:extLst>
              <a:ext uri="{FF2B5EF4-FFF2-40B4-BE49-F238E27FC236}">
                <a16:creationId xmlns:a16="http://schemas.microsoft.com/office/drawing/2014/main" id="{0EE078A2-D589-4742-B2BC-39AB7BFC8F08}"/>
              </a:ext>
            </a:extLst>
          </p:cNvPr>
          <p:cNvGrpSpPr/>
          <p:nvPr/>
        </p:nvGrpSpPr>
        <p:grpSpPr>
          <a:xfrm>
            <a:off x="3534393" y="1721035"/>
            <a:ext cx="1310644" cy="868672"/>
            <a:chOff x="2920865" y="3"/>
            <a:chExt cx="1310644" cy="868672"/>
          </a:xfrm>
          <a:scene3d>
            <a:camera prst="orthographicFront"/>
            <a:lightRig rig="flat" dir="t"/>
          </a:scene3d>
        </p:grpSpPr>
        <p:sp>
          <p:nvSpPr>
            <p:cNvPr id="62" name="Oval 61">
              <a:extLst>
                <a:ext uri="{FF2B5EF4-FFF2-40B4-BE49-F238E27FC236}">
                  <a16:creationId xmlns:a16="http://schemas.microsoft.com/office/drawing/2014/main" id="{1AA85D0E-683D-4A03-8F76-82E9CF66ADBD}"/>
                </a:ext>
              </a:extLst>
            </p:cNvPr>
            <p:cNvSpPr/>
            <p:nvPr/>
          </p:nvSpPr>
          <p:spPr>
            <a:xfrm>
              <a:off x="2920865" y="3"/>
              <a:ext cx="1310644" cy="868672"/>
            </a:xfrm>
            <a:prstGeom prst="ellipse">
              <a:avLst/>
            </a:prstGeom>
            <a:solidFill>
              <a:srgbClr val="64439A"/>
            </a:solidFill>
            <a:ln>
              <a:noFill/>
            </a:ln>
            <a:effectLst>
              <a:outerShdw blurRad="40000" dist="23000" dir="5400000" rotWithShape="0">
                <a:srgbClr val="000000">
                  <a:alpha val="35000"/>
                </a:srgbClr>
              </a:outerShdw>
            </a:effectLst>
            <a:sp3d prstMaterial="plastic">
              <a:bevelT w="120900" h="88900"/>
              <a:bevelB w="88900" h="31750" prst="angle"/>
            </a:sp3d>
          </p:spPr>
          <p:style>
            <a:lnRef idx="0">
              <a:scrgbClr r="0" g="0" b="0"/>
            </a:lnRef>
            <a:fillRef idx="3">
              <a:scrgbClr r="0" g="0" b="0"/>
            </a:fillRef>
            <a:effectRef idx="2">
              <a:scrgbClr r="0" g="0" b="0"/>
            </a:effectRef>
            <a:fontRef idx="minor">
              <a:schemeClr val="lt1"/>
            </a:fontRef>
          </p:style>
        </p:sp>
        <p:sp>
          <p:nvSpPr>
            <p:cNvPr id="63" name="Oval 4">
              <a:extLst>
                <a:ext uri="{FF2B5EF4-FFF2-40B4-BE49-F238E27FC236}">
                  <a16:creationId xmlns:a16="http://schemas.microsoft.com/office/drawing/2014/main" id="{6851661E-8312-4B9C-94FD-E9BAE5C4575C}"/>
                </a:ext>
              </a:extLst>
            </p:cNvPr>
            <p:cNvSpPr txBox="1"/>
            <p:nvPr/>
          </p:nvSpPr>
          <p:spPr>
            <a:xfrm>
              <a:off x="3112804" y="127217"/>
              <a:ext cx="926766" cy="61424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rgbClr val="FFFFFF"/>
                  </a:solidFill>
                  <a:latin typeface="Arial"/>
                  <a:ea typeface=""/>
                  <a:cs typeface=""/>
                </a:rPr>
                <a:t>Eligible Loans</a:t>
              </a:r>
            </a:p>
          </p:txBody>
        </p:sp>
      </p:grpSp>
      <p:grpSp>
        <p:nvGrpSpPr>
          <p:cNvPr id="59" name="Group 58">
            <a:extLst>
              <a:ext uri="{FF2B5EF4-FFF2-40B4-BE49-F238E27FC236}">
                <a16:creationId xmlns:a16="http://schemas.microsoft.com/office/drawing/2014/main" id="{6C7872B1-C789-483C-8173-DE9AB038F7E1}"/>
              </a:ext>
            </a:extLst>
          </p:cNvPr>
          <p:cNvGrpSpPr/>
          <p:nvPr/>
        </p:nvGrpSpPr>
        <p:grpSpPr>
          <a:xfrm>
            <a:off x="2960027" y="1903456"/>
            <a:ext cx="503830" cy="503830"/>
            <a:chOff x="2346499" y="182424"/>
            <a:chExt cx="503830" cy="503830"/>
          </a:xfrm>
          <a:scene3d>
            <a:camera prst="orthographicFront"/>
            <a:lightRig rig="flat" dir="t"/>
          </a:scene3d>
        </p:grpSpPr>
        <p:sp>
          <p:nvSpPr>
            <p:cNvPr id="60" name="Equals 59">
              <a:extLst>
                <a:ext uri="{FF2B5EF4-FFF2-40B4-BE49-F238E27FC236}">
                  <a16:creationId xmlns:a16="http://schemas.microsoft.com/office/drawing/2014/main" id="{77A2D19D-5CB3-459E-AAE6-138B160EF8BF}"/>
                </a:ext>
              </a:extLst>
            </p:cNvPr>
            <p:cNvSpPr/>
            <p:nvPr/>
          </p:nvSpPr>
          <p:spPr>
            <a:xfrm>
              <a:off x="2346499" y="182424"/>
              <a:ext cx="503830" cy="503830"/>
            </a:xfrm>
            <a:prstGeom prst="mathEqual">
              <a:avLst/>
            </a:prstGeom>
            <a:solidFill>
              <a:srgbClr val="64439A"/>
            </a:solidFill>
            <a:ln>
              <a:noFill/>
            </a:ln>
            <a:effectLst>
              <a:outerShdw blurRad="40000" dist="23000" dir="5400000" rotWithShape="0">
                <a:srgbClr val="000000">
                  <a:alpha val="35000"/>
                </a:srgbClr>
              </a:outerShdw>
            </a:effectLst>
            <a:sp3d z="-80000" prstMaterial="plastic">
              <a:bevelT w="50800" h="50800"/>
              <a:bevelB w="25400" h="25400" prst="angle"/>
            </a:sp3d>
          </p:spPr>
          <p:style>
            <a:lnRef idx="0">
              <a:scrgbClr r="0" g="0" b="0"/>
            </a:lnRef>
            <a:fillRef idx="3">
              <a:scrgbClr r="0" g="0" b="0"/>
            </a:fillRef>
            <a:effectRef idx="2">
              <a:scrgbClr r="0" g="0" b="0"/>
            </a:effectRef>
            <a:fontRef idx="minor">
              <a:schemeClr val="lt1"/>
            </a:fontRef>
          </p:style>
        </p:sp>
        <p:sp>
          <p:nvSpPr>
            <p:cNvPr id="61" name="Equals 6">
              <a:extLst>
                <a:ext uri="{FF2B5EF4-FFF2-40B4-BE49-F238E27FC236}">
                  <a16:creationId xmlns:a16="http://schemas.microsoft.com/office/drawing/2014/main" id="{28314AF7-8E3B-44A8-BBE4-0147F746B71E}"/>
                </a:ext>
              </a:extLst>
            </p:cNvPr>
            <p:cNvSpPr txBox="1"/>
            <p:nvPr/>
          </p:nvSpPr>
          <p:spPr>
            <a:xfrm>
              <a:off x="2413282" y="286213"/>
              <a:ext cx="370264" cy="296252"/>
            </a:xfrm>
            <a:prstGeom prst="rect">
              <a:avLst/>
            </a:prstGeom>
            <a:sp3d z="-8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solidFill>
                  <a:srgbClr val="FFFFFF"/>
                </a:solidFill>
                <a:latin typeface="Arial"/>
                <a:ea typeface=""/>
                <a:cs typeface=""/>
              </a:endParaRPr>
            </a:p>
          </p:txBody>
        </p:sp>
      </p:grpSp>
      <p:grpSp>
        <p:nvGrpSpPr>
          <p:cNvPr id="64" name="Group 63">
            <a:extLst>
              <a:ext uri="{FF2B5EF4-FFF2-40B4-BE49-F238E27FC236}">
                <a16:creationId xmlns:a16="http://schemas.microsoft.com/office/drawing/2014/main" id="{A43FE7A3-D3EE-481A-B5C9-3B7C9B61841C}"/>
              </a:ext>
            </a:extLst>
          </p:cNvPr>
          <p:cNvGrpSpPr/>
          <p:nvPr/>
        </p:nvGrpSpPr>
        <p:grpSpPr>
          <a:xfrm>
            <a:off x="3609001" y="4931850"/>
            <a:ext cx="1310644" cy="868672"/>
            <a:chOff x="2920865" y="3"/>
            <a:chExt cx="1310644" cy="868672"/>
          </a:xfrm>
          <a:scene3d>
            <a:camera prst="orthographicFront"/>
            <a:lightRig rig="flat" dir="t"/>
          </a:scene3d>
        </p:grpSpPr>
        <p:sp>
          <p:nvSpPr>
            <p:cNvPr id="65" name="Oval 64">
              <a:extLst>
                <a:ext uri="{FF2B5EF4-FFF2-40B4-BE49-F238E27FC236}">
                  <a16:creationId xmlns:a16="http://schemas.microsoft.com/office/drawing/2014/main" id="{563FC9BD-2597-4F99-9DE0-4B8F44AD0C77}"/>
                </a:ext>
              </a:extLst>
            </p:cNvPr>
            <p:cNvSpPr/>
            <p:nvPr/>
          </p:nvSpPr>
          <p:spPr>
            <a:xfrm>
              <a:off x="2920865" y="3"/>
              <a:ext cx="1310644" cy="868672"/>
            </a:xfrm>
            <a:prstGeom prst="ellipse">
              <a:avLst/>
            </a:prstGeom>
            <a:solidFill>
              <a:srgbClr val="D0BBE2"/>
            </a:solidFill>
            <a:ln>
              <a:noFill/>
            </a:ln>
            <a:effectLst>
              <a:outerShdw blurRad="40000" dist="23000" dir="5400000" rotWithShape="0">
                <a:srgbClr val="000000">
                  <a:alpha val="35000"/>
                </a:srgbClr>
              </a:outerShdw>
            </a:effectLst>
            <a:sp3d prstMaterial="plastic">
              <a:bevelT w="120900" h="88900"/>
              <a:bevelB w="88900" h="31750" prst="angle"/>
            </a:sp3d>
          </p:spPr>
          <p:style>
            <a:lnRef idx="0">
              <a:scrgbClr r="0" g="0" b="0"/>
            </a:lnRef>
            <a:fillRef idx="3">
              <a:scrgbClr r="0" g="0" b="0"/>
            </a:fillRef>
            <a:effectRef idx="2">
              <a:scrgbClr r="0" g="0" b="0"/>
            </a:effectRef>
            <a:fontRef idx="minor">
              <a:schemeClr val="lt1"/>
            </a:fontRef>
          </p:style>
        </p:sp>
        <p:sp>
          <p:nvSpPr>
            <p:cNvPr id="66" name="Oval 4">
              <a:extLst>
                <a:ext uri="{FF2B5EF4-FFF2-40B4-BE49-F238E27FC236}">
                  <a16:creationId xmlns:a16="http://schemas.microsoft.com/office/drawing/2014/main" id="{AABB6C3E-CE67-4D2E-9A20-EA7295661A2E}"/>
                </a:ext>
              </a:extLst>
            </p:cNvPr>
            <p:cNvSpPr txBox="1"/>
            <p:nvPr/>
          </p:nvSpPr>
          <p:spPr>
            <a:xfrm>
              <a:off x="3112804" y="127217"/>
              <a:ext cx="926766" cy="61424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rgbClr val="FFFFFF"/>
                  </a:solidFill>
                  <a:effectLst>
                    <a:outerShdw blurRad="38100" dist="38100" dir="2700000" algn="tl">
                      <a:srgbClr val="000000">
                        <a:alpha val="43137"/>
                      </a:srgbClr>
                    </a:outerShdw>
                  </a:effectLst>
                  <a:latin typeface="Arial"/>
                  <a:ea typeface=""/>
                  <a:cs typeface=""/>
                </a:rPr>
                <a:t>Eligible Loans</a:t>
              </a:r>
            </a:p>
          </p:txBody>
        </p:sp>
      </p:grpSp>
    </p:spTree>
    <p:extLst>
      <p:ext uri="{BB962C8B-B14F-4D97-AF65-F5344CB8AC3E}">
        <p14:creationId xmlns:p14="http://schemas.microsoft.com/office/powerpoint/2010/main" val="4160923118"/>
      </p:ext>
    </p:extLst>
  </p:cSld>
  <p:clrMapOvr>
    <a:masterClrMapping/>
  </p:clrMapOvr>
  <p:transition>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878"/>
            <a:ext cx="9144000" cy="6262222"/>
            <a:chOff x="0" y="-19878"/>
            <a:chExt cx="9144000" cy="6420678"/>
          </a:xfrm>
        </p:grpSpPr>
        <p:sp>
          <p:nvSpPr>
            <p:cNvPr id="17" name="Rectangle 16"/>
            <p:cNvSpPr/>
            <p:nvPr/>
          </p:nvSpPr>
          <p:spPr>
            <a:xfrm>
              <a:off x="0" y="430306"/>
              <a:ext cx="9144000" cy="5970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8256"/>
            <a:stretch/>
          </p:blipFill>
          <p:spPr>
            <a:xfrm>
              <a:off x="60630" y="-19878"/>
              <a:ext cx="1095244" cy="451701"/>
            </a:xfrm>
            <a:prstGeom prst="rect">
              <a:avLst/>
            </a:prstGeom>
          </p:spPr>
        </p:pic>
      </p:grpSp>
      <p:sp>
        <p:nvSpPr>
          <p:cNvPr id="21" name="Title 6"/>
          <p:cNvSpPr txBox="1">
            <a:spLocks/>
          </p:cNvSpPr>
          <p:nvPr/>
        </p:nvSpPr>
        <p:spPr>
          <a:xfrm>
            <a:off x="748545" y="735501"/>
            <a:ext cx="8449241" cy="620712"/>
          </a:xfrm>
          <a:prstGeom prst="rect">
            <a:avLst/>
          </a:prstGeom>
        </p:spPr>
        <p:txBody>
          <a:bodyPr/>
          <a:lstStyle>
            <a:lvl1pPr algn="l" defTabSz="914400" rtl="0" eaLnBrk="1" latinLnBrk="0" hangingPunct="1">
              <a:lnSpc>
                <a:spcPct val="90000"/>
              </a:lnSpc>
              <a:spcBef>
                <a:spcPct val="0"/>
              </a:spcBef>
              <a:buNone/>
              <a:defRPr sz="3200" b="1" i="0" kern="1200">
                <a:solidFill>
                  <a:srgbClr val="5F259F"/>
                </a:solidFill>
                <a:latin typeface="Arial" charset="0"/>
                <a:ea typeface="Arial" charset="0"/>
                <a:cs typeface="Arial" charset="0"/>
              </a:defRPr>
            </a:lvl1pPr>
          </a:lstStyle>
          <a:p>
            <a:r>
              <a:rPr lang="en-US" dirty="0"/>
              <a:t>The Test for a PFH</a:t>
            </a:r>
          </a:p>
        </p:txBody>
      </p:sp>
      <p:sp>
        <p:nvSpPr>
          <p:cNvPr id="31" name="Rectangle 30"/>
          <p:cNvSpPr/>
          <p:nvPr/>
        </p:nvSpPr>
        <p:spPr bwMode="auto">
          <a:xfrm>
            <a:off x="302586" y="2125196"/>
            <a:ext cx="8686800" cy="2260509"/>
          </a:xfrm>
          <a:prstGeom prst="rect">
            <a:avLst/>
          </a:prstGeom>
          <a:solidFill>
            <a:srgbClr val="FFFFFF">
              <a:lumMod val="95000"/>
            </a:srgbClr>
          </a:solidFill>
          <a:ln w="22225" cap="flat" cmpd="sng" algn="ctr">
            <a:noFill/>
            <a:prstDash val="solid"/>
            <a:round/>
            <a:headEnd type="none" w="med" len="med"/>
            <a:tailEnd type="none" w="med" len="med"/>
          </a:ln>
          <a:effectLst>
            <a:outerShdw blurRad="63500" dist="12700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000000"/>
              </a:solidFill>
              <a:effectLst/>
              <a:uLnTx/>
              <a:uFillTx/>
              <a:latin typeface="Arial" charset="0"/>
            </a:endParaRPr>
          </a:p>
        </p:txBody>
      </p:sp>
      <p:sp>
        <p:nvSpPr>
          <p:cNvPr id="32" name="Rounded Rectangle 31"/>
          <p:cNvSpPr/>
          <p:nvPr/>
        </p:nvSpPr>
        <p:spPr bwMode="auto">
          <a:xfrm>
            <a:off x="576907" y="2334202"/>
            <a:ext cx="3657600" cy="1399773"/>
          </a:xfrm>
          <a:prstGeom prst="roundRect">
            <a:avLst/>
          </a:prstGeom>
          <a:solidFill>
            <a:srgbClr val="00A29E"/>
          </a:solidFill>
          <a:ln w="222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eaLnBrk="0" fontAlgn="base" hangingPunct="0">
              <a:spcBef>
                <a:spcPct val="0"/>
              </a:spcBef>
              <a:spcAft>
                <a:spcPct val="0"/>
              </a:spcAft>
            </a:pPr>
            <a:r>
              <a:rPr lang="en-US" sz="3600" b="1" dirty="0">
                <a:solidFill>
                  <a:srgbClr val="FFFFFF"/>
                </a:solidFill>
                <a:latin typeface="Arial" pitchFamily="34" charset="0"/>
              </a:rPr>
              <a:t>Standard Payment </a:t>
            </a:r>
          </a:p>
        </p:txBody>
      </p:sp>
      <p:sp>
        <p:nvSpPr>
          <p:cNvPr id="33" name="Content Placeholder 2"/>
          <p:cNvSpPr txBox="1">
            <a:spLocks/>
          </p:cNvSpPr>
          <p:nvPr/>
        </p:nvSpPr>
        <p:spPr>
          <a:xfrm>
            <a:off x="458787" y="1579575"/>
            <a:ext cx="8277225" cy="635431"/>
          </a:xfrm>
          <a:prstGeom prst="rect">
            <a:avLst/>
          </a:prstGeom>
        </p:spPr>
        <p:txBody>
          <a:bodyPr anchor="ctr" anchorCtr="0"/>
          <a:lstStyle/>
          <a:p>
            <a:pPr marL="0" lvl="2" algn="ctr" defTabSz="889000" fontAlgn="base">
              <a:lnSpc>
                <a:spcPct val="88000"/>
              </a:lnSpc>
              <a:spcBef>
                <a:spcPct val="25000"/>
              </a:spcBef>
              <a:spcAft>
                <a:spcPct val="0"/>
              </a:spcAft>
              <a:buClr>
                <a:srgbClr val="013D79"/>
              </a:buClr>
              <a:buSzPct val="80000"/>
              <a:defRPr/>
            </a:pPr>
            <a:r>
              <a:rPr lang="en-US" sz="2800" b="1" dirty="0">
                <a:solidFill>
                  <a:srgbClr val="013D79"/>
                </a:solidFill>
                <a:latin typeface="Arial"/>
              </a:rPr>
              <a:t>Partial Financial Hardship (PFH)</a:t>
            </a:r>
            <a:endParaRPr lang="en-US" sz="2800" kern="0" dirty="0">
              <a:solidFill>
                <a:srgbClr val="013D79"/>
              </a:solidFill>
              <a:latin typeface="Arial"/>
            </a:endParaRPr>
          </a:p>
        </p:txBody>
      </p:sp>
      <p:sp>
        <p:nvSpPr>
          <p:cNvPr id="34" name="Rounded Rectangle 33"/>
          <p:cNvSpPr/>
          <p:nvPr/>
        </p:nvSpPr>
        <p:spPr bwMode="auto">
          <a:xfrm>
            <a:off x="5013642" y="2334202"/>
            <a:ext cx="3657600" cy="1399773"/>
          </a:xfrm>
          <a:prstGeom prst="roundRect">
            <a:avLst/>
          </a:prstGeom>
          <a:solidFill>
            <a:srgbClr val="00A29E"/>
          </a:solidFill>
          <a:ln w="222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eaLnBrk="0" fontAlgn="base" hangingPunct="0">
              <a:spcBef>
                <a:spcPct val="0"/>
              </a:spcBef>
              <a:spcAft>
                <a:spcPct val="0"/>
              </a:spcAft>
            </a:pPr>
            <a:r>
              <a:rPr lang="en-US" sz="3600" b="1" dirty="0">
                <a:solidFill>
                  <a:srgbClr val="FFFFFF"/>
                </a:solidFill>
                <a:latin typeface="Arial" pitchFamily="34" charset="0"/>
              </a:rPr>
              <a:t>PAYE or</a:t>
            </a:r>
          </a:p>
          <a:p>
            <a:pPr algn="ctr" defTabSz="914400" eaLnBrk="0" fontAlgn="base" hangingPunct="0">
              <a:spcBef>
                <a:spcPct val="0"/>
              </a:spcBef>
              <a:spcAft>
                <a:spcPct val="0"/>
              </a:spcAft>
            </a:pPr>
            <a:r>
              <a:rPr lang="en-US" sz="3600" b="1" dirty="0">
                <a:solidFill>
                  <a:srgbClr val="FFFFFF"/>
                </a:solidFill>
                <a:latin typeface="Arial" pitchFamily="34" charset="0"/>
              </a:rPr>
              <a:t>IBR Payment</a:t>
            </a:r>
          </a:p>
        </p:txBody>
      </p:sp>
      <p:sp>
        <p:nvSpPr>
          <p:cNvPr id="35" name="Rounded Rectangle 34"/>
          <p:cNvSpPr/>
          <p:nvPr/>
        </p:nvSpPr>
        <p:spPr bwMode="auto">
          <a:xfrm>
            <a:off x="593851" y="2318160"/>
            <a:ext cx="3657600" cy="1399773"/>
          </a:xfrm>
          <a:prstGeom prst="roundRect">
            <a:avLst/>
          </a:prstGeom>
          <a:solidFill>
            <a:srgbClr val="00A29E"/>
          </a:solidFill>
          <a:ln w="222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eaLnBrk="0" fontAlgn="base" hangingPunct="0">
              <a:spcBef>
                <a:spcPct val="0"/>
              </a:spcBef>
              <a:spcAft>
                <a:spcPct val="0"/>
              </a:spcAft>
            </a:pPr>
            <a:r>
              <a:rPr lang="en-US" sz="3600" b="1" dirty="0">
                <a:solidFill>
                  <a:srgbClr val="FFFFFF"/>
                </a:solidFill>
                <a:latin typeface="Arial" charset="0"/>
              </a:rPr>
              <a:t>$2,600 / mo</a:t>
            </a:r>
          </a:p>
        </p:txBody>
      </p:sp>
      <p:sp>
        <p:nvSpPr>
          <p:cNvPr id="36" name="Rounded Rectangle 35"/>
          <p:cNvSpPr/>
          <p:nvPr/>
        </p:nvSpPr>
        <p:spPr bwMode="auto">
          <a:xfrm>
            <a:off x="5013642" y="2334202"/>
            <a:ext cx="3657600" cy="1399773"/>
          </a:xfrm>
          <a:prstGeom prst="roundRect">
            <a:avLst/>
          </a:prstGeom>
          <a:solidFill>
            <a:srgbClr val="00A29E"/>
          </a:solidFill>
          <a:ln w="222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eaLnBrk="0" fontAlgn="base" hangingPunct="0">
              <a:spcBef>
                <a:spcPct val="0"/>
              </a:spcBef>
              <a:spcAft>
                <a:spcPct val="0"/>
              </a:spcAft>
            </a:pPr>
            <a:r>
              <a:rPr lang="en-US" sz="3600" b="1" dirty="0">
                <a:solidFill>
                  <a:srgbClr val="FFFFFF"/>
                </a:solidFill>
                <a:latin typeface="Arial" charset="0"/>
              </a:rPr>
              <a:t>$490 </a:t>
            </a:r>
            <a:r>
              <a:rPr lang="en-US" sz="2800" b="1" dirty="0">
                <a:solidFill>
                  <a:srgbClr val="FFFFFF"/>
                </a:solidFill>
                <a:latin typeface="Arial" charset="0"/>
              </a:rPr>
              <a:t>(IBR) or</a:t>
            </a:r>
          </a:p>
          <a:p>
            <a:pPr algn="ctr" defTabSz="914400" eaLnBrk="0" fontAlgn="base" hangingPunct="0">
              <a:spcBef>
                <a:spcPct val="0"/>
              </a:spcBef>
              <a:spcAft>
                <a:spcPct val="0"/>
              </a:spcAft>
            </a:pPr>
            <a:r>
              <a:rPr lang="en-US" sz="3600" b="1" dirty="0">
                <a:solidFill>
                  <a:srgbClr val="FFFFFF"/>
                </a:solidFill>
                <a:latin typeface="Arial" charset="0"/>
              </a:rPr>
              <a:t>$320</a:t>
            </a:r>
            <a:r>
              <a:rPr lang="en-US" sz="2800" b="1" dirty="0">
                <a:solidFill>
                  <a:srgbClr val="FFFFFF"/>
                </a:solidFill>
                <a:latin typeface="Arial" charset="0"/>
              </a:rPr>
              <a:t> (PAYE)</a:t>
            </a:r>
          </a:p>
        </p:txBody>
      </p:sp>
      <p:sp>
        <p:nvSpPr>
          <p:cNvPr id="37" name="TextBox 36"/>
          <p:cNvSpPr txBox="1"/>
          <p:nvPr/>
        </p:nvSpPr>
        <p:spPr>
          <a:xfrm>
            <a:off x="4299577" y="2526257"/>
            <a:ext cx="692818" cy="1015663"/>
          </a:xfrm>
          <a:prstGeom prst="rect">
            <a:avLst/>
          </a:prstGeom>
          <a:noFill/>
          <a:ln w="76200" cmpd="thickThin">
            <a:noFill/>
          </a:ln>
        </p:spPr>
        <p:txBody>
          <a:bodyPr wrap="none" rtlCol="0" anchor="ctr" anchorCtr="0">
            <a:spAutoFit/>
          </a:bodyPr>
          <a:lstStyle/>
          <a:p>
            <a:pPr defTabSz="914400" fontAlgn="base">
              <a:spcBef>
                <a:spcPct val="0"/>
              </a:spcBef>
              <a:spcAft>
                <a:spcPct val="0"/>
              </a:spcAft>
            </a:pPr>
            <a:r>
              <a:rPr lang="en-US" sz="6000" b="1" dirty="0">
                <a:solidFill>
                  <a:srgbClr val="006866"/>
                </a:solidFill>
                <a:latin typeface="Arial Black" pitchFamily="34" charset="0"/>
              </a:rPr>
              <a:t>&gt;</a:t>
            </a:r>
          </a:p>
        </p:txBody>
      </p:sp>
      <p:sp>
        <p:nvSpPr>
          <p:cNvPr id="38" name="Rectangle 37"/>
          <p:cNvSpPr/>
          <p:nvPr/>
        </p:nvSpPr>
        <p:spPr bwMode="auto">
          <a:xfrm>
            <a:off x="1185401" y="3950571"/>
            <a:ext cx="6669981" cy="1954576"/>
          </a:xfrm>
          <a:prstGeom prst="rect">
            <a:avLst/>
          </a:prstGeom>
          <a:gradFill rotWithShape="1">
            <a:gsLst>
              <a:gs pos="0">
                <a:srgbClr val="91A5A6">
                  <a:tint val="50000"/>
                  <a:satMod val="300000"/>
                </a:srgbClr>
              </a:gs>
              <a:gs pos="35000">
                <a:srgbClr val="91A5A6">
                  <a:tint val="37000"/>
                  <a:satMod val="300000"/>
                </a:srgbClr>
              </a:gs>
              <a:gs pos="100000">
                <a:srgbClr val="91A5A6">
                  <a:tint val="15000"/>
                  <a:satMod val="350000"/>
                </a:srgbClr>
              </a:gs>
            </a:gsLst>
            <a:lin ang="16200000" scaled="1"/>
          </a:gradFill>
          <a:ln w="9525" cap="flat" cmpd="sng" algn="ctr">
            <a:solidFill>
              <a:srgbClr val="91A5A6">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vert="horz" wrap="square" lIns="365760" tIns="45720" rIns="91440" bIns="45720" numCol="1" rtlCol="0" anchor="ctr" anchorCtr="0" compatLnSpc="1">
            <a:prstTxWarp prst="textNoShape">
              <a:avLst/>
            </a:prstTxWarp>
            <a:no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013D79"/>
              </a:solidFill>
              <a:effectLst/>
              <a:uLnTx/>
              <a:uFillTx/>
              <a:latin typeface="Arial"/>
              <a:ea typeface=""/>
              <a:cs typeface=""/>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000" b="1" i="0" u="sng" strike="noStrike" kern="0" cap="none" spc="0" normalizeH="0" baseline="0" noProof="0" dirty="0">
                <a:ln>
                  <a:noFill/>
                </a:ln>
                <a:solidFill>
                  <a:srgbClr val="013D79"/>
                </a:solidFill>
                <a:effectLst/>
                <a:uLnTx/>
                <a:uFillTx/>
                <a:latin typeface="Arial"/>
                <a:ea typeface=""/>
                <a:cs typeface=""/>
              </a:rPr>
              <a:t>Must have PFH to enter into IBR or PAYE</a:t>
            </a:r>
          </a:p>
          <a:p>
            <a:pPr marL="342900" marR="0" lvl="0" indent="-342900" defTabSz="914400" eaLnBrk="0" fontAlgn="base" latinLnBrk="0" hangingPunct="0">
              <a:lnSpc>
                <a:spcPct val="100000"/>
              </a:lnSpc>
              <a:spcBef>
                <a:spcPct val="0"/>
              </a:spcBef>
              <a:spcAft>
                <a:spcPct val="0"/>
              </a:spcAft>
              <a:buClrTx/>
              <a:buSzTx/>
              <a:buFont typeface="Arial" pitchFamily="34" charset="0"/>
              <a:buChar char="•"/>
              <a:tabLst/>
              <a:defRPr/>
            </a:pPr>
            <a:r>
              <a:rPr kumimoji="0" lang="en-US" sz="2000" b="0" i="0" u="none" strike="noStrike" kern="0" cap="none" spc="0" normalizeH="0" baseline="0" noProof="0" dirty="0">
                <a:ln>
                  <a:noFill/>
                </a:ln>
                <a:solidFill>
                  <a:srgbClr val="013D79"/>
                </a:solidFill>
                <a:effectLst/>
                <a:uLnTx/>
                <a:uFillTx/>
                <a:latin typeface="Arial"/>
                <a:ea typeface=""/>
                <a:cs typeface=""/>
              </a:rPr>
              <a:t>Can remain in IBR or PAYE in subsequent years, even without a PFH</a:t>
            </a:r>
          </a:p>
          <a:p>
            <a:pPr marL="342900" marR="0" lvl="0" indent="-342900" defTabSz="914400" eaLnBrk="0" fontAlgn="base" latinLnBrk="0" hangingPunct="0">
              <a:lnSpc>
                <a:spcPct val="100000"/>
              </a:lnSpc>
              <a:spcBef>
                <a:spcPct val="0"/>
              </a:spcBef>
              <a:spcAft>
                <a:spcPct val="0"/>
              </a:spcAft>
              <a:buClrTx/>
              <a:buSzTx/>
              <a:buFont typeface="Arial" pitchFamily="34" charset="0"/>
              <a:buChar char="•"/>
              <a:tabLst/>
              <a:defRPr/>
            </a:pPr>
            <a:r>
              <a:rPr kumimoji="0" lang="en-US" sz="2000" b="0" i="0" u="none" strike="noStrike" kern="0" cap="none" spc="0" normalizeH="0" baseline="0" noProof="0" dirty="0">
                <a:ln>
                  <a:noFill/>
                </a:ln>
                <a:solidFill>
                  <a:srgbClr val="013D79"/>
                </a:solidFill>
                <a:effectLst/>
                <a:uLnTx/>
                <a:uFillTx/>
                <a:latin typeface="Arial"/>
                <a:ea typeface=""/>
                <a:cs typeface=""/>
              </a:rPr>
              <a:t>Must submit annual documentation</a:t>
            </a:r>
          </a:p>
          <a:p>
            <a:pPr marL="342900" marR="0" lvl="0" indent="-342900" defTabSz="91440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0" cap="none" spc="0" normalizeH="0" baseline="0" noProof="0" dirty="0">
                <a:ln>
                  <a:noFill/>
                </a:ln>
                <a:solidFill>
                  <a:srgbClr val="751A8E"/>
                </a:solidFill>
                <a:effectLst/>
                <a:uLnTx/>
                <a:uFillTx/>
                <a:latin typeface="Arial"/>
                <a:ea typeface=""/>
                <a:cs typeface=""/>
              </a:rPr>
              <a:t>Max payment in IBR or PAYE is the Standard amount (determined when entering the plan)</a:t>
            </a:r>
          </a:p>
          <a:p>
            <a:pPr marL="342900" marR="0" lvl="0" indent="-342900" defTabSz="914400" eaLnBrk="0" fontAlgn="base" latinLnBrk="0" hangingPunct="0">
              <a:lnSpc>
                <a:spcPct val="100000"/>
              </a:lnSpc>
              <a:spcBef>
                <a:spcPct val="0"/>
              </a:spcBef>
              <a:spcAft>
                <a:spcPct val="0"/>
              </a:spcAft>
              <a:buClrTx/>
              <a:buSzTx/>
              <a:buFont typeface="Arial" pitchFamily="34" charset="0"/>
              <a:buChar char="•"/>
              <a:tabLst/>
              <a:defRPr/>
            </a:pPr>
            <a:endParaRPr kumimoji="0" lang="en-US" sz="2000" b="0" i="0" u="none" strike="noStrike" kern="0" cap="none" spc="0" normalizeH="0" baseline="0" noProof="0" dirty="0">
              <a:ln>
                <a:noFill/>
              </a:ln>
              <a:solidFill>
                <a:srgbClr val="013D79"/>
              </a:solidFill>
              <a:effectLst/>
              <a:uLnTx/>
              <a:uFillTx/>
              <a:latin typeface="Arial"/>
              <a:ea typeface=""/>
              <a:cs typeface=""/>
            </a:endParaRPr>
          </a:p>
        </p:txBody>
      </p:sp>
      <p:sp>
        <p:nvSpPr>
          <p:cNvPr id="39" name="TextBox 38"/>
          <p:cNvSpPr txBox="1"/>
          <p:nvPr/>
        </p:nvSpPr>
        <p:spPr>
          <a:xfrm>
            <a:off x="160020" y="5935014"/>
            <a:ext cx="8938260" cy="261610"/>
          </a:xfrm>
          <a:prstGeom prst="rect">
            <a:avLst/>
          </a:prstGeom>
          <a:noFill/>
        </p:spPr>
        <p:txBody>
          <a:bodyPr wrap="square" rtlCol="0">
            <a:spAutoFit/>
          </a:bodyPr>
          <a:lstStyle/>
          <a:p>
            <a:pPr defTabSz="914400" fontAlgn="base">
              <a:spcBef>
                <a:spcPct val="0"/>
              </a:spcBef>
              <a:spcAft>
                <a:spcPct val="0"/>
              </a:spcAft>
            </a:pPr>
            <a:r>
              <a:rPr lang="en-US" sz="1100" kern="0" dirty="0">
                <a:solidFill>
                  <a:srgbClr val="008E87"/>
                </a:solidFill>
                <a:latin typeface="Arial" pitchFamily="34" charset="0"/>
              </a:rPr>
              <a:t>Based on indebtedness of 200K with a PGY1 stipend of $58,000 and a family size of one.</a:t>
            </a:r>
          </a:p>
        </p:txBody>
      </p:sp>
    </p:spTree>
    <p:extLst>
      <p:ext uri="{BB962C8B-B14F-4D97-AF65-F5344CB8AC3E}">
        <p14:creationId xmlns:p14="http://schemas.microsoft.com/office/powerpoint/2010/main" val="19682695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500"/>
                                        <p:tgtEl>
                                          <p:spTgt spid="37"/>
                                        </p:tgtEl>
                                      </p:cBhvr>
                                    </p:animEffect>
                                  </p:childTnLst>
                                </p:cTn>
                              </p:par>
                            </p:childTnLst>
                          </p:cTn>
                        </p:par>
                        <p:par>
                          <p:cTn id="15" fill="hold">
                            <p:stCondLst>
                              <p:cond delay="1000"/>
                            </p:stCondLst>
                            <p:childTnLst>
                              <p:par>
                                <p:cTn id="16" presetID="10" presetClass="entr" presetSubtype="0" fill="hold" grpId="0" nodeType="afterEffect">
                                  <p:stCondLst>
                                    <p:cond delay="25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1000"/>
                                        <p:tgtEl>
                                          <p:spTgt spid="35"/>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animBg="1"/>
      <p:bldP spid="35" grpId="0" animBg="1"/>
      <p:bldP spid="36" grpId="0" animBg="1"/>
      <p:bldP spid="3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42541" y="0"/>
            <a:ext cx="9144000" cy="6262222"/>
            <a:chOff x="0" y="-19878"/>
            <a:chExt cx="9144000" cy="6420678"/>
          </a:xfrm>
        </p:grpSpPr>
        <p:sp>
          <p:nvSpPr>
            <p:cNvPr id="27" name="Rectangle 26"/>
            <p:cNvSpPr/>
            <p:nvPr/>
          </p:nvSpPr>
          <p:spPr>
            <a:xfrm>
              <a:off x="0" y="430306"/>
              <a:ext cx="9144000" cy="5970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p:cNvPicPr>
              <a:picLocks noChangeAspect="1"/>
            </p:cNvPicPr>
            <p:nvPr/>
          </p:nvPicPr>
          <p:blipFill rotWithShape="1">
            <a:blip r:embed="rId3">
              <a:extLst>
                <a:ext uri="{28A0092B-C50C-407E-A947-70E740481C1C}">
                  <a14:useLocalDpi xmlns:a14="http://schemas.microsoft.com/office/drawing/2010/main" val="0"/>
                </a:ext>
              </a:extLst>
            </a:blip>
            <a:srcRect l="8256"/>
            <a:stretch/>
          </p:blipFill>
          <p:spPr>
            <a:xfrm>
              <a:off x="60630" y="-19878"/>
              <a:ext cx="1095244" cy="451701"/>
            </a:xfrm>
            <a:prstGeom prst="rect">
              <a:avLst/>
            </a:prstGeom>
          </p:spPr>
        </p:pic>
      </p:grpSp>
      <p:grpSp>
        <p:nvGrpSpPr>
          <p:cNvPr id="35" name="Group 34">
            <a:extLst>
              <a:ext uri="{FF2B5EF4-FFF2-40B4-BE49-F238E27FC236}">
                <a16:creationId xmlns:a16="http://schemas.microsoft.com/office/drawing/2014/main" id="{8A6AAEE6-5051-4DCE-9B1A-31AD3A4DB551}"/>
              </a:ext>
            </a:extLst>
          </p:cNvPr>
          <p:cNvGrpSpPr/>
          <p:nvPr/>
        </p:nvGrpSpPr>
        <p:grpSpPr>
          <a:xfrm>
            <a:off x="401923" y="1722120"/>
            <a:ext cx="2432717" cy="4130040"/>
            <a:chOff x="2775009" y="2540654"/>
            <a:chExt cx="5648733" cy="3394927"/>
          </a:xfrm>
        </p:grpSpPr>
        <p:sp>
          <p:nvSpPr>
            <p:cNvPr id="47" name="Rounded Rectangle 31">
              <a:extLst>
                <a:ext uri="{FF2B5EF4-FFF2-40B4-BE49-F238E27FC236}">
                  <a16:creationId xmlns:a16="http://schemas.microsoft.com/office/drawing/2014/main" id="{B787B48F-1B80-4DE5-80AF-7F169EDDE4DC}"/>
                </a:ext>
              </a:extLst>
            </p:cNvPr>
            <p:cNvSpPr/>
            <p:nvPr/>
          </p:nvSpPr>
          <p:spPr bwMode="auto">
            <a:xfrm>
              <a:off x="2780264" y="3432429"/>
              <a:ext cx="5627711" cy="746034"/>
            </a:xfrm>
            <a:prstGeom prst="roundRect">
              <a:avLst/>
            </a:prstGeom>
            <a:solidFill>
              <a:srgbClr val="775DA7"/>
            </a:solidFill>
            <a:ln w="22225" cap="flat" cmpd="sng" algn="ctr">
              <a:solidFill>
                <a:srgbClr val="013D79"/>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prst="angle"/>
            </a:sp3d>
          </p:spPr>
          <p:txBody>
            <a:bodyPr vert="horz" wrap="square" lIns="91440" tIns="45720" rIns="91440" bIns="4572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rPr>
                <a:t>IBR*</a:t>
              </a:r>
            </a:p>
          </p:txBody>
        </p:sp>
        <p:sp>
          <p:nvSpPr>
            <p:cNvPr id="48" name="Rounded Rectangle 32">
              <a:extLst>
                <a:ext uri="{FF2B5EF4-FFF2-40B4-BE49-F238E27FC236}">
                  <a16:creationId xmlns:a16="http://schemas.microsoft.com/office/drawing/2014/main" id="{18D3E464-42D1-4D7F-84E2-EA8CD679A73E}"/>
                </a:ext>
              </a:extLst>
            </p:cNvPr>
            <p:cNvSpPr/>
            <p:nvPr/>
          </p:nvSpPr>
          <p:spPr bwMode="auto">
            <a:xfrm>
              <a:off x="2775009" y="4312675"/>
              <a:ext cx="5627711" cy="746034"/>
            </a:xfrm>
            <a:prstGeom prst="roundRect">
              <a:avLst/>
            </a:prstGeom>
            <a:solidFill>
              <a:srgbClr val="9A87BF"/>
            </a:solidFill>
            <a:ln w="22225" cap="flat" cmpd="sng" algn="ctr">
              <a:solidFill>
                <a:srgbClr val="013D79"/>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prst="angle"/>
            </a:sp3d>
          </p:spPr>
          <p:txBody>
            <a:bodyPr vert="horz" wrap="square" lIns="91440" tIns="45720" rIns="91440" bIns="4572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rPr>
                <a:t>PAYE</a:t>
              </a:r>
            </a:p>
          </p:txBody>
        </p:sp>
        <p:sp>
          <p:nvSpPr>
            <p:cNvPr id="49" name="Rounded Rectangle 33">
              <a:extLst>
                <a:ext uri="{FF2B5EF4-FFF2-40B4-BE49-F238E27FC236}">
                  <a16:creationId xmlns:a16="http://schemas.microsoft.com/office/drawing/2014/main" id="{370BEDBC-5215-4A5F-B9F7-E4111EC16F21}"/>
                </a:ext>
              </a:extLst>
            </p:cNvPr>
            <p:cNvSpPr/>
            <p:nvPr/>
          </p:nvSpPr>
          <p:spPr bwMode="auto">
            <a:xfrm>
              <a:off x="2796031" y="2540654"/>
              <a:ext cx="5627711" cy="746034"/>
            </a:xfrm>
            <a:prstGeom prst="roundRect">
              <a:avLst/>
            </a:prstGeom>
            <a:solidFill>
              <a:srgbClr val="64439A"/>
            </a:solidFill>
            <a:ln w="22225" cap="flat" cmpd="sng" algn="ctr">
              <a:solidFill>
                <a:srgbClr val="013D79"/>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prst="angle"/>
            </a:sp3d>
          </p:spPr>
          <p:txBody>
            <a:bodyPr vert="horz" wrap="square" lIns="91440" tIns="45720" rIns="91440" bIns="4572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rPr>
                <a:t>ICR</a:t>
              </a:r>
            </a:p>
          </p:txBody>
        </p:sp>
        <p:sp>
          <p:nvSpPr>
            <p:cNvPr id="50" name="Rounded Rectangle 34">
              <a:extLst>
                <a:ext uri="{FF2B5EF4-FFF2-40B4-BE49-F238E27FC236}">
                  <a16:creationId xmlns:a16="http://schemas.microsoft.com/office/drawing/2014/main" id="{4B155718-9A70-45E4-8ADC-A4E00CC2FEAD}"/>
                </a:ext>
              </a:extLst>
            </p:cNvPr>
            <p:cNvSpPr/>
            <p:nvPr/>
          </p:nvSpPr>
          <p:spPr bwMode="auto">
            <a:xfrm>
              <a:off x="2775010" y="5189547"/>
              <a:ext cx="5627711" cy="746034"/>
            </a:xfrm>
            <a:prstGeom prst="roundRect">
              <a:avLst/>
            </a:prstGeom>
            <a:solidFill>
              <a:srgbClr val="D0BBE2"/>
            </a:solidFill>
            <a:ln w="22225" cap="flat" cmpd="sng" algn="ctr">
              <a:solidFill>
                <a:srgbClr val="013D79"/>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prst="angle"/>
            </a:sp3d>
          </p:spPr>
          <p:txBody>
            <a:bodyPr vert="horz" wrap="square" lIns="91440" tIns="45720" rIns="91440" bIns="45720" numCol="1" rtlCol="0" anchor="ctr" anchorCtr="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rPr>
                <a:t>REPAYE</a:t>
              </a:r>
            </a:p>
          </p:txBody>
        </p:sp>
      </p:grpSp>
      <p:sp>
        <p:nvSpPr>
          <p:cNvPr id="29" name="Title 6"/>
          <p:cNvSpPr txBox="1">
            <a:spLocks/>
          </p:cNvSpPr>
          <p:nvPr/>
        </p:nvSpPr>
        <p:spPr>
          <a:xfrm>
            <a:off x="748545" y="735501"/>
            <a:ext cx="8449241" cy="620712"/>
          </a:xfrm>
          <a:prstGeom prst="rect">
            <a:avLst/>
          </a:prstGeom>
        </p:spPr>
        <p:txBody>
          <a:bodyPr/>
          <a:lstStyle>
            <a:lvl1pPr algn="l" defTabSz="914400" rtl="0" eaLnBrk="1" latinLnBrk="0" hangingPunct="1">
              <a:lnSpc>
                <a:spcPct val="90000"/>
              </a:lnSpc>
              <a:spcBef>
                <a:spcPct val="0"/>
              </a:spcBef>
              <a:buNone/>
              <a:defRPr sz="3200" b="1" i="0" kern="1200">
                <a:solidFill>
                  <a:srgbClr val="5F259F"/>
                </a:solidFill>
                <a:latin typeface="Arial" charset="0"/>
                <a:ea typeface="Arial" charset="0"/>
                <a:cs typeface="Arial" charset="0"/>
              </a:defRPr>
            </a:lvl1pPr>
          </a:lstStyle>
          <a:p>
            <a:r>
              <a:rPr lang="en-US" dirty="0"/>
              <a:t>IDR Plan Eligibility: New Borrowers Only</a:t>
            </a:r>
          </a:p>
        </p:txBody>
      </p:sp>
      <p:cxnSp>
        <p:nvCxnSpPr>
          <p:cNvPr id="32" name="Elbow Connector 31"/>
          <p:cNvCxnSpPr/>
          <p:nvPr/>
        </p:nvCxnSpPr>
        <p:spPr bwMode="auto">
          <a:xfrm rot="5400000" flipH="1" flipV="1">
            <a:off x="5821680" y="2727960"/>
            <a:ext cx="579120" cy="121920"/>
          </a:xfrm>
          <a:prstGeom prst="bentConnector3">
            <a:avLst>
              <a:gd name="adj1" fmla="val 50000"/>
            </a:avLst>
          </a:prstGeom>
          <a:noFill/>
          <a:ln w="38100" cap="flat" cmpd="sng" algn="ctr">
            <a:solidFill>
              <a:srgbClr val="013D79"/>
            </a:solidFill>
            <a:prstDash val="solid"/>
            <a:round/>
            <a:headEnd type="none" w="med" len="med"/>
            <a:tailEnd type="arrow"/>
          </a:ln>
          <a:effectLst/>
        </p:spPr>
      </p:cxnSp>
      <p:graphicFrame>
        <p:nvGraphicFramePr>
          <p:cNvPr id="36" name="Content Placeholder 5"/>
          <p:cNvGraphicFramePr>
            <a:graphicFrameLocks/>
          </p:cNvGraphicFramePr>
          <p:nvPr/>
        </p:nvGraphicFramePr>
        <p:xfrm>
          <a:off x="1108074" y="3870961"/>
          <a:ext cx="6717666" cy="8534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5" name="TextBox 44"/>
          <p:cNvSpPr txBox="1"/>
          <p:nvPr/>
        </p:nvSpPr>
        <p:spPr>
          <a:xfrm rot="20590681">
            <a:off x="149252" y="3909899"/>
            <a:ext cx="1124027" cy="400110"/>
          </a:xfrm>
          <a:prstGeom prst="rect">
            <a:avLst/>
          </a:prstGeom>
          <a:solidFill>
            <a:srgbClr val="FFFFFF"/>
          </a:solidFill>
          <a:ln w="19050">
            <a:solidFill>
              <a:srgbClr val="7A003B"/>
            </a:solidFill>
          </a:ln>
          <a:scene3d>
            <a:camera prst="orthographicFront"/>
            <a:lightRig rig="threePt" dir="t"/>
          </a:scene3d>
          <a:sp3d>
            <a:bevelT prst="slope"/>
          </a:sp3d>
        </p:spPr>
        <p:txBody>
          <a:bodyPr wrap="non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7A003B"/>
                </a:solidFill>
                <a:effectLst/>
                <a:uLnTx/>
                <a:uFillTx/>
                <a:latin typeface="AR JULIAN" pitchFamily="2" charset="0"/>
              </a:rPr>
              <a:t>Hardest</a:t>
            </a:r>
          </a:p>
        </p:txBody>
      </p:sp>
      <p:sp>
        <p:nvSpPr>
          <p:cNvPr id="46" name="TextBox 45"/>
          <p:cNvSpPr txBox="1"/>
          <p:nvPr/>
        </p:nvSpPr>
        <p:spPr>
          <a:xfrm rot="20590681">
            <a:off x="79372" y="1913816"/>
            <a:ext cx="984565" cy="400110"/>
          </a:xfrm>
          <a:prstGeom prst="rect">
            <a:avLst/>
          </a:prstGeom>
          <a:solidFill>
            <a:srgbClr val="FFFFFF"/>
          </a:solidFill>
          <a:ln w="19050">
            <a:solidFill>
              <a:srgbClr val="7A003B"/>
            </a:solidFill>
          </a:ln>
          <a:scene3d>
            <a:camera prst="orthographicFront"/>
            <a:lightRig rig="threePt" dir="t"/>
          </a:scene3d>
          <a:sp3d>
            <a:bevelT prst="slope"/>
          </a:sp3d>
        </p:spPr>
        <p:txBody>
          <a:bodyPr wrap="non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7A003B"/>
                </a:solidFill>
                <a:effectLst/>
                <a:uLnTx/>
                <a:uFillTx/>
                <a:latin typeface="AR JULIAN" pitchFamily="2" charset="0"/>
              </a:rPr>
              <a:t>Easiest</a:t>
            </a:r>
          </a:p>
        </p:txBody>
      </p:sp>
      <p:grpSp>
        <p:nvGrpSpPr>
          <p:cNvPr id="52" name="Group 51">
            <a:extLst>
              <a:ext uri="{FF2B5EF4-FFF2-40B4-BE49-F238E27FC236}">
                <a16:creationId xmlns:a16="http://schemas.microsoft.com/office/drawing/2014/main" id="{F0C62567-1826-4796-AF36-E142F6A38781}"/>
              </a:ext>
            </a:extLst>
          </p:cNvPr>
          <p:cNvGrpSpPr/>
          <p:nvPr/>
        </p:nvGrpSpPr>
        <p:grpSpPr>
          <a:xfrm>
            <a:off x="3053035" y="5114271"/>
            <a:ext cx="503830" cy="503830"/>
            <a:chOff x="2346499" y="136702"/>
            <a:chExt cx="503830" cy="503830"/>
          </a:xfrm>
          <a:scene3d>
            <a:camera prst="orthographicFront"/>
            <a:lightRig rig="flat" dir="t"/>
          </a:scene3d>
        </p:grpSpPr>
        <p:sp>
          <p:nvSpPr>
            <p:cNvPr id="53" name="Equals 52">
              <a:extLst>
                <a:ext uri="{FF2B5EF4-FFF2-40B4-BE49-F238E27FC236}">
                  <a16:creationId xmlns:a16="http://schemas.microsoft.com/office/drawing/2014/main" id="{0AADBA98-E585-4C6C-9661-C45381AFBFEB}"/>
                </a:ext>
              </a:extLst>
            </p:cNvPr>
            <p:cNvSpPr/>
            <p:nvPr/>
          </p:nvSpPr>
          <p:spPr>
            <a:xfrm>
              <a:off x="2346499" y="136702"/>
              <a:ext cx="503830" cy="503830"/>
            </a:xfrm>
            <a:prstGeom prst="mathEqual">
              <a:avLst/>
            </a:prstGeom>
            <a:solidFill>
              <a:srgbClr val="D0BBE2"/>
            </a:solidFill>
            <a:ln>
              <a:noFill/>
            </a:ln>
            <a:effectLst>
              <a:outerShdw blurRad="40000" dist="23000" dir="5400000" rotWithShape="0">
                <a:srgbClr val="000000">
                  <a:alpha val="35000"/>
                </a:srgbClr>
              </a:outerShdw>
            </a:effectLst>
            <a:sp3d z="-80000" prstMaterial="plastic">
              <a:bevelT w="50800" h="50800"/>
              <a:bevelB w="25400" h="25400" prst="angle"/>
            </a:sp3d>
          </p:spPr>
          <p:style>
            <a:lnRef idx="0">
              <a:scrgbClr r="0" g="0" b="0"/>
            </a:lnRef>
            <a:fillRef idx="3">
              <a:scrgbClr r="0" g="0" b="0"/>
            </a:fillRef>
            <a:effectRef idx="2">
              <a:scrgbClr r="0" g="0" b="0"/>
            </a:effectRef>
            <a:fontRef idx="minor">
              <a:schemeClr val="lt1"/>
            </a:fontRef>
          </p:style>
        </p:sp>
        <p:sp>
          <p:nvSpPr>
            <p:cNvPr id="54" name="Equals 4">
              <a:extLst>
                <a:ext uri="{FF2B5EF4-FFF2-40B4-BE49-F238E27FC236}">
                  <a16:creationId xmlns:a16="http://schemas.microsoft.com/office/drawing/2014/main" id="{CD25E842-39E3-4ABB-A8B0-8D0C48641E16}"/>
                </a:ext>
              </a:extLst>
            </p:cNvPr>
            <p:cNvSpPr txBox="1"/>
            <p:nvPr/>
          </p:nvSpPr>
          <p:spPr>
            <a:xfrm>
              <a:off x="2413282" y="240491"/>
              <a:ext cx="370264" cy="296252"/>
            </a:xfrm>
            <a:prstGeom prst="rect">
              <a:avLst/>
            </a:prstGeom>
            <a:sp3d z="-8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solidFill>
                  <a:srgbClr val="FFFFFF"/>
                </a:solidFill>
                <a:effectLst>
                  <a:outerShdw blurRad="38100" dist="38100" dir="2700000" algn="tl">
                    <a:srgbClr val="000000">
                      <a:alpha val="43137"/>
                    </a:srgbClr>
                  </a:outerShdw>
                </a:effectLst>
                <a:latin typeface="Arial"/>
                <a:ea typeface=""/>
                <a:cs typeface=""/>
              </a:endParaRPr>
            </a:p>
          </p:txBody>
        </p:sp>
      </p:grpSp>
      <p:pic>
        <p:nvPicPr>
          <p:cNvPr id="34" name="Picture 33" descr="Screenshot 2016-01-26 14.59.49.png">
            <a:extLst>
              <a:ext uri="{FF2B5EF4-FFF2-40B4-BE49-F238E27FC236}">
                <a16:creationId xmlns:a16="http://schemas.microsoft.com/office/drawing/2014/main" id="{96CA13C0-4BB0-4743-BC84-5F42ABB002CF}"/>
              </a:ext>
            </a:extLst>
          </p:cNvPr>
          <p:cNvPicPr>
            <a:picLocks noChangeAspect="1"/>
          </p:cNvPicPr>
          <p:nvPr/>
        </p:nvPicPr>
        <p:blipFill>
          <a:blip r:embed="rId9" cstate="print"/>
          <a:stretch>
            <a:fillRect/>
          </a:stretch>
        </p:blipFill>
        <p:spPr>
          <a:xfrm>
            <a:off x="6478021" y="1492094"/>
            <a:ext cx="1981201" cy="2266137"/>
          </a:xfrm>
          <a:prstGeom prst="rect">
            <a:avLst/>
          </a:prstGeom>
        </p:spPr>
      </p:pic>
      <p:grpSp>
        <p:nvGrpSpPr>
          <p:cNvPr id="58" name="Group 57">
            <a:extLst>
              <a:ext uri="{FF2B5EF4-FFF2-40B4-BE49-F238E27FC236}">
                <a16:creationId xmlns:a16="http://schemas.microsoft.com/office/drawing/2014/main" id="{0EE078A2-D589-4742-B2BC-39AB7BFC8F08}"/>
              </a:ext>
            </a:extLst>
          </p:cNvPr>
          <p:cNvGrpSpPr/>
          <p:nvPr/>
        </p:nvGrpSpPr>
        <p:grpSpPr>
          <a:xfrm>
            <a:off x="3534393" y="1721035"/>
            <a:ext cx="1310644" cy="868672"/>
            <a:chOff x="2920865" y="3"/>
            <a:chExt cx="1310644" cy="868672"/>
          </a:xfrm>
          <a:scene3d>
            <a:camera prst="orthographicFront"/>
            <a:lightRig rig="flat" dir="t"/>
          </a:scene3d>
        </p:grpSpPr>
        <p:sp>
          <p:nvSpPr>
            <p:cNvPr id="62" name="Oval 61">
              <a:extLst>
                <a:ext uri="{FF2B5EF4-FFF2-40B4-BE49-F238E27FC236}">
                  <a16:creationId xmlns:a16="http://schemas.microsoft.com/office/drawing/2014/main" id="{1AA85D0E-683D-4A03-8F76-82E9CF66ADBD}"/>
                </a:ext>
              </a:extLst>
            </p:cNvPr>
            <p:cNvSpPr/>
            <p:nvPr/>
          </p:nvSpPr>
          <p:spPr>
            <a:xfrm>
              <a:off x="2920865" y="3"/>
              <a:ext cx="1310644" cy="868672"/>
            </a:xfrm>
            <a:prstGeom prst="ellipse">
              <a:avLst/>
            </a:prstGeom>
            <a:solidFill>
              <a:srgbClr val="64439A"/>
            </a:solidFill>
            <a:ln>
              <a:noFill/>
            </a:ln>
            <a:effectLst>
              <a:outerShdw blurRad="40000" dist="23000" dir="5400000" rotWithShape="0">
                <a:srgbClr val="000000">
                  <a:alpha val="35000"/>
                </a:srgbClr>
              </a:outerShdw>
            </a:effectLst>
            <a:sp3d prstMaterial="plastic">
              <a:bevelT w="120900" h="88900"/>
              <a:bevelB w="88900" h="31750" prst="angle"/>
            </a:sp3d>
          </p:spPr>
          <p:style>
            <a:lnRef idx="0">
              <a:scrgbClr r="0" g="0" b="0"/>
            </a:lnRef>
            <a:fillRef idx="3">
              <a:scrgbClr r="0" g="0" b="0"/>
            </a:fillRef>
            <a:effectRef idx="2">
              <a:scrgbClr r="0" g="0" b="0"/>
            </a:effectRef>
            <a:fontRef idx="minor">
              <a:schemeClr val="lt1"/>
            </a:fontRef>
          </p:style>
        </p:sp>
        <p:sp>
          <p:nvSpPr>
            <p:cNvPr id="63" name="Oval 4">
              <a:extLst>
                <a:ext uri="{FF2B5EF4-FFF2-40B4-BE49-F238E27FC236}">
                  <a16:creationId xmlns:a16="http://schemas.microsoft.com/office/drawing/2014/main" id="{6851661E-8312-4B9C-94FD-E9BAE5C4575C}"/>
                </a:ext>
              </a:extLst>
            </p:cNvPr>
            <p:cNvSpPr txBox="1"/>
            <p:nvPr/>
          </p:nvSpPr>
          <p:spPr>
            <a:xfrm>
              <a:off x="3112804" y="127217"/>
              <a:ext cx="926766" cy="61424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rgbClr val="FFFFFF"/>
                  </a:solidFill>
                  <a:latin typeface="Arial"/>
                  <a:ea typeface=""/>
                  <a:cs typeface=""/>
                </a:rPr>
                <a:t>Eligible Loans</a:t>
              </a:r>
            </a:p>
          </p:txBody>
        </p:sp>
      </p:grpSp>
      <p:grpSp>
        <p:nvGrpSpPr>
          <p:cNvPr id="59" name="Group 58">
            <a:extLst>
              <a:ext uri="{FF2B5EF4-FFF2-40B4-BE49-F238E27FC236}">
                <a16:creationId xmlns:a16="http://schemas.microsoft.com/office/drawing/2014/main" id="{6C7872B1-C789-483C-8173-DE9AB038F7E1}"/>
              </a:ext>
            </a:extLst>
          </p:cNvPr>
          <p:cNvGrpSpPr/>
          <p:nvPr/>
        </p:nvGrpSpPr>
        <p:grpSpPr>
          <a:xfrm>
            <a:off x="2960027" y="1903456"/>
            <a:ext cx="503830" cy="503830"/>
            <a:chOff x="2346499" y="182424"/>
            <a:chExt cx="503830" cy="503830"/>
          </a:xfrm>
          <a:scene3d>
            <a:camera prst="orthographicFront"/>
            <a:lightRig rig="flat" dir="t"/>
          </a:scene3d>
        </p:grpSpPr>
        <p:sp>
          <p:nvSpPr>
            <p:cNvPr id="60" name="Equals 59">
              <a:extLst>
                <a:ext uri="{FF2B5EF4-FFF2-40B4-BE49-F238E27FC236}">
                  <a16:creationId xmlns:a16="http://schemas.microsoft.com/office/drawing/2014/main" id="{77A2D19D-5CB3-459E-AAE6-138B160EF8BF}"/>
                </a:ext>
              </a:extLst>
            </p:cNvPr>
            <p:cNvSpPr/>
            <p:nvPr/>
          </p:nvSpPr>
          <p:spPr>
            <a:xfrm>
              <a:off x="2346499" y="182424"/>
              <a:ext cx="503830" cy="503830"/>
            </a:xfrm>
            <a:prstGeom prst="mathEqual">
              <a:avLst/>
            </a:prstGeom>
            <a:solidFill>
              <a:srgbClr val="64439A"/>
            </a:solidFill>
            <a:ln>
              <a:noFill/>
            </a:ln>
            <a:effectLst>
              <a:outerShdw blurRad="40000" dist="23000" dir="5400000" rotWithShape="0">
                <a:srgbClr val="000000">
                  <a:alpha val="35000"/>
                </a:srgbClr>
              </a:outerShdw>
            </a:effectLst>
            <a:sp3d z="-80000" prstMaterial="plastic">
              <a:bevelT w="50800" h="50800"/>
              <a:bevelB w="25400" h="25400" prst="angle"/>
            </a:sp3d>
          </p:spPr>
          <p:style>
            <a:lnRef idx="0">
              <a:scrgbClr r="0" g="0" b="0"/>
            </a:lnRef>
            <a:fillRef idx="3">
              <a:scrgbClr r="0" g="0" b="0"/>
            </a:fillRef>
            <a:effectRef idx="2">
              <a:scrgbClr r="0" g="0" b="0"/>
            </a:effectRef>
            <a:fontRef idx="minor">
              <a:schemeClr val="lt1"/>
            </a:fontRef>
          </p:style>
        </p:sp>
        <p:sp>
          <p:nvSpPr>
            <p:cNvPr id="61" name="Equals 6">
              <a:extLst>
                <a:ext uri="{FF2B5EF4-FFF2-40B4-BE49-F238E27FC236}">
                  <a16:creationId xmlns:a16="http://schemas.microsoft.com/office/drawing/2014/main" id="{28314AF7-8E3B-44A8-BBE4-0147F746B71E}"/>
                </a:ext>
              </a:extLst>
            </p:cNvPr>
            <p:cNvSpPr txBox="1"/>
            <p:nvPr/>
          </p:nvSpPr>
          <p:spPr>
            <a:xfrm>
              <a:off x="2413282" y="286213"/>
              <a:ext cx="370264" cy="296252"/>
            </a:xfrm>
            <a:prstGeom prst="rect">
              <a:avLst/>
            </a:prstGeom>
            <a:sp3d z="-8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solidFill>
                  <a:srgbClr val="FFFFFF"/>
                </a:solidFill>
                <a:latin typeface="Arial"/>
                <a:ea typeface=""/>
                <a:cs typeface=""/>
              </a:endParaRPr>
            </a:p>
          </p:txBody>
        </p:sp>
      </p:grpSp>
      <p:grpSp>
        <p:nvGrpSpPr>
          <p:cNvPr id="64" name="Group 63">
            <a:extLst>
              <a:ext uri="{FF2B5EF4-FFF2-40B4-BE49-F238E27FC236}">
                <a16:creationId xmlns:a16="http://schemas.microsoft.com/office/drawing/2014/main" id="{A43FE7A3-D3EE-481A-B5C9-3B7C9B61841C}"/>
              </a:ext>
            </a:extLst>
          </p:cNvPr>
          <p:cNvGrpSpPr/>
          <p:nvPr/>
        </p:nvGrpSpPr>
        <p:grpSpPr>
          <a:xfrm>
            <a:off x="3609001" y="4931850"/>
            <a:ext cx="1310644" cy="868672"/>
            <a:chOff x="2920865" y="3"/>
            <a:chExt cx="1310644" cy="868672"/>
          </a:xfrm>
          <a:scene3d>
            <a:camera prst="orthographicFront"/>
            <a:lightRig rig="flat" dir="t"/>
          </a:scene3d>
        </p:grpSpPr>
        <p:sp>
          <p:nvSpPr>
            <p:cNvPr id="65" name="Oval 64">
              <a:extLst>
                <a:ext uri="{FF2B5EF4-FFF2-40B4-BE49-F238E27FC236}">
                  <a16:creationId xmlns:a16="http://schemas.microsoft.com/office/drawing/2014/main" id="{563FC9BD-2597-4F99-9DE0-4B8F44AD0C77}"/>
                </a:ext>
              </a:extLst>
            </p:cNvPr>
            <p:cNvSpPr/>
            <p:nvPr/>
          </p:nvSpPr>
          <p:spPr>
            <a:xfrm>
              <a:off x="2920865" y="3"/>
              <a:ext cx="1310644" cy="868672"/>
            </a:xfrm>
            <a:prstGeom prst="ellipse">
              <a:avLst/>
            </a:prstGeom>
            <a:solidFill>
              <a:srgbClr val="D0BBE2"/>
            </a:solidFill>
            <a:ln>
              <a:noFill/>
            </a:ln>
            <a:effectLst>
              <a:outerShdw blurRad="40000" dist="23000" dir="5400000" rotWithShape="0">
                <a:srgbClr val="000000">
                  <a:alpha val="35000"/>
                </a:srgbClr>
              </a:outerShdw>
            </a:effectLst>
            <a:sp3d prstMaterial="plastic">
              <a:bevelT w="120900" h="88900"/>
              <a:bevelB w="88900" h="31750" prst="angle"/>
            </a:sp3d>
          </p:spPr>
          <p:style>
            <a:lnRef idx="0">
              <a:scrgbClr r="0" g="0" b="0"/>
            </a:lnRef>
            <a:fillRef idx="3">
              <a:scrgbClr r="0" g="0" b="0"/>
            </a:fillRef>
            <a:effectRef idx="2">
              <a:scrgbClr r="0" g="0" b="0"/>
            </a:effectRef>
            <a:fontRef idx="minor">
              <a:schemeClr val="lt1"/>
            </a:fontRef>
          </p:style>
        </p:sp>
        <p:sp>
          <p:nvSpPr>
            <p:cNvPr id="66" name="Oval 4">
              <a:extLst>
                <a:ext uri="{FF2B5EF4-FFF2-40B4-BE49-F238E27FC236}">
                  <a16:creationId xmlns:a16="http://schemas.microsoft.com/office/drawing/2014/main" id="{AABB6C3E-CE67-4D2E-9A20-EA7295661A2E}"/>
                </a:ext>
              </a:extLst>
            </p:cNvPr>
            <p:cNvSpPr txBox="1"/>
            <p:nvPr/>
          </p:nvSpPr>
          <p:spPr>
            <a:xfrm>
              <a:off x="3112804" y="127217"/>
              <a:ext cx="926766" cy="61424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rgbClr val="FFFFFF"/>
                  </a:solidFill>
                  <a:effectLst>
                    <a:outerShdw blurRad="38100" dist="38100" dir="2700000" algn="tl">
                      <a:srgbClr val="000000">
                        <a:alpha val="43137"/>
                      </a:srgbClr>
                    </a:outerShdw>
                  </a:effectLst>
                  <a:latin typeface="Arial"/>
                  <a:ea typeface=""/>
                  <a:cs typeface=""/>
                </a:rPr>
                <a:t>Eligible Loans</a:t>
              </a:r>
            </a:p>
          </p:txBody>
        </p:sp>
      </p:grpSp>
      <p:sp>
        <p:nvSpPr>
          <p:cNvPr id="33" name="TextBox 32">
            <a:extLst>
              <a:ext uri="{FF2B5EF4-FFF2-40B4-BE49-F238E27FC236}">
                <a16:creationId xmlns:a16="http://schemas.microsoft.com/office/drawing/2014/main" id="{A4574736-9A7E-471E-8BBA-96AE4E9C9D34}"/>
              </a:ext>
            </a:extLst>
          </p:cNvPr>
          <p:cNvSpPr txBox="1"/>
          <p:nvPr/>
        </p:nvSpPr>
        <p:spPr>
          <a:xfrm rot="20590681">
            <a:off x="152236" y="4882282"/>
            <a:ext cx="984565" cy="400110"/>
          </a:xfrm>
          <a:prstGeom prst="rect">
            <a:avLst/>
          </a:prstGeom>
          <a:solidFill>
            <a:srgbClr val="FFFFFF"/>
          </a:solidFill>
          <a:ln w="19050">
            <a:solidFill>
              <a:srgbClr val="7A003B"/>
            </a:solidFill>
          </a:ln>
          <a:scene3d>
            <a:camera prst="orthographicFront"/>
            <a:lightRig rig="threePt" dir="t"/>
          </a:scene3d>
          <a:sp3d>
            <a:bevelT prst="slope"/>
          </a:sp3d>
        </p:spPr>
        <p:txBody>
          <a:bodyPr wrap="non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7A003B"/>
                </a:solidFill>
                <a:effectLst/>
                <a:uLnTx/>
                <a:uFillTx/>
                <a:latin typeface="AR JULIAN" pitchFamily="2" charset="0"/>
              </a:rPr>
              <a:t>Easiest</a:t>
            </a:r>
          </a:p>
        </p:txBody>
      </p:sp>
      <p:cxnSp>
        <p:nvCxnSpPr>
          <p:cNvPr id="38" name="Elbow Connector 28">
            <a:extLst>
              <a:ext uri="{FF2B5EF4-FFF2-40B4-BE49-F238E27FC236}">
                <a16:creationId xmlns:a16="http://schemas.microsoft.com/office/drawing/2014/main" id="{1DE6F1A9-BDD6-48BF-BE74-A9805C2C1807}"/>
              </a:ext>
            </a:extLst>
          </p:cNvPr>
          <p:cNvCxnSpPr/>
          <p:nvPr/>
        </p:nvCxnSpPr>
        <p:spPr bwMode="auto">
          <a:xfrm rot="5400000">
            <a:off x="7749540" y="4744566"/>
            <a:ext cx="609600" cy="167640"/>
          </a:xfrm>
          <a:prstGeom prst="bentConnector3">
            <a:avLst>
              <a:gd name="adj1" fmla="val 50000"/>
            </a:avLst>
          </a:prstGeom>
          <a:noFill/>
          <a:ln w="38100" cap="flat" cmpd="sng" algn="ctr">
            <a:solidFill>
              <a:srgbClr val="013D79"/>
            </a:solidFill>
            <a:prstDash val="solid"/>
            <a:round/>
            <a:headEnd type="none" w="med" len="med"/>
            <a:tailEnd type="arrow"/>
          </a:ln>
          <a:effectLst/>
        </p:spPr>
      </p:cxnSp>
      <p:sp>
        <p:nvSpPr>
          <p:cNvPr id="39" name="Rounded Rectangle 38">
            <a:extLst>
              <a:ext uri="{FF2B5EF4-FFF2-40B4-BE49-F238E27FC236}">
                <a16:creationId xmlns:a16="http://schemas.microsoft.com/office/drawing/2014/main" id="{81681BEE-30E4-44D0-82C9-58F0A36743FE}"/>
              </a:ext>
            </a:extLst>
          </p:cNvPr>
          <p:cNvSpPr/>
          <p:nvPr/>
        </p:nvSpPr>
        <p:spPr bwMode="gray">
          <a:xfrm>
            <a:off x="5596890" y="5209386"/>
            <a:ext cx="3474720" cy="655321"/>
          </a:xfrm>
          <a:prstGeom prst="roundRect">
            <a:avLst>
              <a:gd name="adj" fmla="val 25717"/>
            </a:avLst>
          </a:prstGeom>
          <a:solidFill>
            <a:schemeClr val="bg1"/>
          </a:solidFill>
          <a:ln>
            <a:noFill/>
          </a:ln>
          <a:effectLst>
            <a:outerShdw blurRad="149987" dist="177800" dir="5400000" algn="ctr">
              <a:srgbClr val="000000">
                <a:alpha val="28000"/>
              </a:srgbClr>
            </a:outerShdw>
          </a:effectLst>
          <a:scene3d>
            <a:camera prst="orthographicFront">
              <a:rot lat="0" lon="0" rev="0"/>
            </a:camera>
            <a:lightRig rig="balanced" dir="t">
              <a:rot lat="0" lon="0" rev="9600000"/>
            </a:lightRig>
          </a:scene3d>
          <a:sp3d prstMaterial="dkEdge">
            <a:bevelT w="69850" h="63500"/>
          </a:sp3d>
        </p:spPr>
        <p:txBody>
          <a:bodyPr rtlCol="0" anchor="ctr"/>
          <a:lstStyle/>
          <a:p>
            <a:pPr marL="0" marR="0" lvl="0" indent="182880" algn="ctr" defTabSz="914400" eaLnBrk="1" fontAlgn="base" latinLnBrk="0" hangingPunct="1">
              <a:lnSpc>
                <a:spcPct val="100000"/>
              </a:lnSpc>
              <a:spcBef>
                <a:spcPct val="0"/>
              </a:spcBef>
              <a:spcAft>
                <a:spcPct val="0"/>
              </a:spcAft>
              <a:buClrTx/>
              <a:buSzTx/>
              <a:buFontTx/>
              <a:buNone/>
              <a:tabLst/>
              <a:defRPr/>
            </a:pPr>
            <a:r>
              <a:rPr kumimoji="0" lang="en-US" sz="2000" b="1" i="1" u="none" strike="noStrike" kern="0" cap="none" spc="0" normalizeH="0" baseline="0" noProof="0" dirty="0">
                <a:ln>
                  <a:noFill/>
                </a:ln>
                <a:solidFill>
                  <a:srgbClr val="013D79"/>
                </a:solidFill>
                <a:effectLst>
                  <a:glow rad="101600">
                    <a:srgbClr val="FFFFFF">
                      <a:alpha val="60000"/>
                    </a:srgbClr>
                  </a:glow>
                </a:effectLst>
                <a:uLnTx/>
                <a:uFillTx/>
                <a:latin typeface="Arial"/>
                <a:ea typeface=""/>
                <a:cs typeface=""/>
              </a:rPr>
              <a:t>Must be a “new” borrower</a:t>
            </a:r>
          </a:p>
        </p:txBody>
      </p:sp>
      <p:graphicFrame>
        <p:nvGraphicFramePr>
          <p:cNvPr id="37" name="Diagram 36"/>
          <p:cNvGraphicFramePr/>
          <p:nvPr>
            <p:extLst>
              <p:ext uri="{D42A27DB-BD31-4B8C-83A1-F6EECF244321}">
                <p14:modId xmlns:p14="http://schemas.microsoft.com/office/powerpoint/2010/main" val="3682863880"/>
              </p:ext>
            </p:extLst>
          </p:nvPr>
        </p:nvGraphicFramePr>
        <p:xfrm>
          <a:off x="1584960" y="2895600"/>
          <a:ext cx="5638800" cy="8686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pSp>
        <p:nvGrpSpPr>
          <p:cNvPr id="40" name="Group 39">
            <a:extLst>
              <a:ext uri="{FF2B5EF4-FFF2-40B4-BE49-F238E27FC236}">
                <a16:creationId xmlns:a16="http://schemas.microsoft.com/office/drawing/2014/main" id="{F59BFAEE-8F75-4266-BF25-050E2B3A5259}"/>
              </a:ext>
            </a:extLst>
          </p:cNvPr>
          <p:cNvGrpSpPr/>
          <p:nvPr/>
        </p:nvGrpSpPr>
        <p:grpSpPr>
          <a:xfrm>
            <a:off x="7364579" y="3918547"/>
            <a:ext cx="1342694" cy="849548"/>
            <a:chOff x="5372768" y="1945"/>
            <a:chExt cx="1342694" cy="849548"/>
          </a:xfrm>
          <a:solidFill>
            <a:srgbClr val="9A87BF"/>
          </a:solidFill>
          <a:scene3d>
            <a:camera prst="orthographicFront"/>
            <a:lightRig rig="flat" dir="t"/>
          </a:scene3d>
        </p:grpSpPr>
        <p:sp>
          <p:nvSpPr>
            <p:cNvPr id="55" name="Oval 54">
              <a:extLst>
                <a:ext uri="{FF2B5EF4-FFF2-40B4-BE49-F238E27FC236}">
                  <a16:creationId xmlns:a16="http://schemas.microsoft.com/office/drawing/2014/main" id="{77B0D14F-2E50-4A9B-8BCB-D0112249B613}"/>
                </a:ext>
              </a:extLst>
            </p:cNvPr>
            <p:cNvSpPr/>
            <p:nvPr/>
          </p:nvSpPr>
          <p:spPr>
            <a:xfrm>
              <a:off x="5372768" y="1945"/>
              <a:ext cx="1342694" cy="849548"/>
            </a:xfrm>
            <a:prstGeom prst="ellipse">
              <a:avLst/>
            </a:prstGeom>
            <a:grpFill/>
            <a:ln>
              <a:noFill/>
            </a:ln>
            <a:effectLst>
              <a:outerShdw blurRad="40000" dist="23000" dir="5400000" rotWithShape="0">
                <a:srgbClr val="000000">
                  <a:alpha val="35000"/>
                </a:srgbClr>
              </a:outerShdw>
            </a:effectLst>
            <a:sp3d prstMaterial="plastic">
              <a:bevelT w="120900" h="88900"/>
              <a:bevelB w="88900" h="31750" prst="angle"/>
            </a:sp3d>
          </p:spPr>
          <p:style>
            <a:lnRef idx="0">
              <a:scrgbClr r="0" g="0" b="0"/>
            </a:lnRef>
            <a:fillRef idx="3">
              <a:scrgbClr r="0" g="0" b="0"/>
            </a:fillRef>
            <a:effectRef idx="2">
              <a:scrgbClr r="0" g="0" b="0"/>
            </a:effectRef>
            <a:fontRef idx="minor">
              <a:schemeClr val="lt1"/>
            </a:fontRef>
          </p:style>
        </p:sp>
        <p:sp>
          <p:nvSpPr>
            <p:cNvPr id="56" name="Oval 4">
              <a:extLst>
                <a:ext uri="{FF2B5EF4-FFF2-40B4-BE49-F238E27FC236}">
                  <a16:creationId xmlns:a16="http://schemas.microsoft.com/office/drawing/2014/main" id="{00522EFA-D93B-41B1-9141-03AE6E62B74F}"/>
                </a:ext>
              </a:extLst>
            </p:cNvPr>
            <p:cNvSpPr txBox="1"/>
            <p:nvPr/>
          </p:nvSpPr>
          <p:spPr>
            <a:xfrm>
              <a:off x="5569401" y="126358"/>
              <a:ext cx="949428" cy="600722"/>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FFFFFF"/>
                  </a:solidFill>
                  <a:effectLst>
                    <a:outerShdw blurRad="38100" dist="38100" dir="2700000" algn="tl">
                      <a:srgbClr val="000000">
                        <a:alpha val="43137"/>
                      </a:srgbClr>
                    </a:outerShdw>
                  </a:effectLst>
                  <a:latin typeface="Arial"/>
                  <a:ea typeface=""/>
                  <a:cs typeface=""/>
                </a:rPr>
                <a:t>NEW </a:t>
              </a:r>
              <a:r>
                <a:rPr lang="en-US" sz="1500" b="1" kern="1200" dirty="0">
                  <a:solidFill>
                    <a:srgbClr val="FFFFFF"/>
                  </a:solidFill>
                  <a:effectLst>
                    <a:outerShdw blurRad="38100" dist="38100" dir="2700000" algn="tl">
                      <a:srgbClr val="000000">
                        <a:alpha val="43137"/>
                      </a:srgbClr>
                    </a:outerShdw>
                  </a:effectLst>
                  <a:latin typeface="Arial"/>
                  <a:ea typeface=""/>
                  <a:cs typeface=""/>
                </a:rPr>
                <a:t>Borrower</a:t>
              </a:r>
            </a:p>
          </p:txBody>
        </p:sp>
      </p:grpSp>
      <p:grpSp>
        <p:nvGrpSpPr>
          <p:cNvPr id="41" name="Group 40">
            <a:extLst>
              <a:ext uri="{FF2B5EF4-FFF2-40B4-BE49-F238E27FC236}">
                <a16:creationId xmlns:a16="http://schemas.microsoft.com/office/drawing/2014/main" id="{ACD92E47-53DB-4076-82F0-F96A0A11C25B}"/>
              </a:ext>
            </a:extLst>
          </p:cNvPr>
          <p:cNvGrpSpPr/>
          <p:nvPr/>
        </p:nvGrpSpPr>
        <p:grpSpPr>
          <a:xfrm>
            <a:off x="6802858" y="4096952"/>
            <a:ext cx="492738" cy="492738"/>
            <a:chOff x="4811047" y="180350"/>
            <a:chExt cx="492738" cy="492738"/>
          </a:xfrm>
          <a:solidFill>
            <a:srgbClr val="9A87BF"/>
          </a:solidFill>
          <a:scene3d>
            <a:camera prst="orthographicFront"/>
            <a:lightRig rig="flat" dir="t"/>
          </a:scene3d>
        </p:grpSpPr>
        <p:sp>
          <p:nvSpPr>
            <p:cNvPr id="42" name="Plus Sign 41">
              <a:extLst>
                <a:ext uri="{FF2B5EF4-FFF2-40B4-BE49-F238E27FC236}">
                  <a16:creationId xmlns:a16="http://schemas.microsoft.com/office/drawing/2014/main" id="{2B35393D-8675-45D2-8560-9C0C705CC086}"/>
                </a:ext>
              </a:extLst>
            </p:cNvPr>
            <p:cNvSpPr/>
            <p:nvPr/>
          </p:nvSpPr>
          <p:spPr>
            <a:xfrm>
              <a:off x="4811047" y="180350"/>
              <a:ext cx="492738" cy="492738"/>
            </a:xfrm>
            <a:prstGeom prst="mathPlus">
              <a:avLst/>
            </a:prstGeom>
            <a:grpFill/>
            <a:ln>
              <a:noFill/>
            </a:ln>
            <a:effectLst>
              <a:outerShdw blurRad="40000" dist="23000" dir="5400000" rotWithShape="0">
                <a:srgbClr val="000000">
                  <a:alpha val="35000"/>
                </a:srgbClr>
              </a:outerShdw>
            </a:effectLst>
            <a:sp3d z="-80000" prstMaterial="plastic">
              <a:bevelT w="50800" h="50800"/>
              <a:bevelB w="25400" h="25400" prst="angle"/>
            </a:sp3d>
          </p:spPr>
          <p:style>
            <a:lnRef idx="0">
              <a:scrgbClr r="0" g="0" b="0"/>
            </a:lnRef>
            <a:fillRef idx="3">
              <a:scrgbClr r="0" g="0" b="0"/>
            </a:fillRef>
            <a:effectRef idx="2">
              <a:scrgbClr r="0" g="0" b="0"/>
            </a:effectRef>
            <a:fontRef idx="minor">
              <a:schemeClr val="lt1"/>
            </a:fontRef>
          </p:style>
        </p:sp>
        <p:sp>
          <p:nvSpPr>
            <p:cNvPr id="51" name="Plus Sign 6">
              <a:extLst>
                <a:ext uri="{FF2B5EF4-FFF2-40B4-BE49-F238E27FC236}">
                  <a16:creationId xmlns:a16="http://schemas.microsoft.com/office/drawing/2014/main" id="{6CF39181-B920-4B72-8997-FABEB9A72BF2}"/>
                </a:ext>
              </a:extLst>
            </p:cNvPr>
            <p:cNvSpPr txBox="1"/>
            <p:nvPr/>
          </p:nvSpPr>
          <p:spPr>
            <a:xfrm>
              <a:off x="4876359" y="368773"/>
              <a:ext cx="362114" cy="115892"/>
            </a:xfrm>
            <a:prstGeom prst="rect">
              <a:avLst/>
            </a:prstGeom>
            <a:grpFill/>
            <a:sp3d z="-8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solidFill>
                  <a:srgbClr val="FFFFFF"/>
                </a:solidFill>
                <a:latin typeface="Arial"/>
                <a:ea typeface=""/>
                <a:cs typeface=""/>
              </a:endParaRPr>
            </a:p>
          </p:txBody>
        </p:sp>
      </p:grpSp>
      <p:sp>
        <p:nvSpPr>
          <p:cNvPr id="43" name="Rectangle 8">
            <a:extLst>
              <a:ext uri="{FF2B5EF4-FFF2-40B4-BE49-F238E27FC236}">
                <a16:creationId xmlns:a16="http://schemas.microsoft.com/office/drawing/2014/main" id="{C5C8CC80-3ECB-A84A-B573-50D69257AB2F}"/>
              </a:ext>
            </a:extLst>
          </p:cNvPr>
          <p:cNvSpPr>
            <a:spLocks noChangeArrowheads="1"/>
          </p:cNvSpPr>
          <p:nvPr/>
        </p:nvSpPr>
        <p:spPr bwMode="auto">
          <a:xfrm>
            <a:off x="56516" y="5964949"/>
            <a:ext cx="9087484" cy="830997"/>
          </a:xfrm>
          <a:prstGeom prst="rect">
            <a:avLst/>
          </a:prstGeom>
          <a:noFill/>
          <a:ln w="9525">
            <a:noFill/>
            <a:miter lim="800000"/>
            <a:headEnd/>
            <a:tailEnd/>
          </a:ln>
        </p:spPr>
        <p:txBody>
          <a:bodyPr wrap="square">
            <a:spAutoFit/>
          </a:bodyPr>
          <a:lstStyle/>
          <a:p>
            <a:r>
              <a:rPr lang="en-US" sz="1200" b="1" dirty="0">
                <a:solidFill>
                  <a:schemeClr val="accent1">
                    <a:lumMod val="50000"/>
                  </a:schemeClr>
                </a:solidFill>
              </a:rPr>
              <a:t>* New Borrower in IBR - </a:t>
            </a:r>
            <a:r>
              <a:rPr lang="en-US" sz="1200" dirty="0">
                <a:solidFill>
                  <a:schemeClr val="accent1">
                    <a:lumMod val="50000"/>
                  </a:schemeClr>
                </a:solidFill>
              </a:rPr>
              <a:t>If you had no outstanding student loans when you received your first Direct Loan </a:t>
            </a:r>
            <a:r>
              <a:rPr lang="en-US" sz="1200" u="sng" dirty="0">
                <a:solidFill>
                  <a:schemeClr val="accent1">
                    <a:lumMod val="50000"/>
                  </a:schemeClr>
                </a:solidFill>
              </a:rPr>
              <a:t>on or after 07/01/2014</a:t>
            </a:r>
            <a:r>
              <a:rPr lang="en-US" sz="1200" dirty="0">
                <a:solidFill>
                  <a:schemeClr val="accent1">
                    <a:lumMod val="50000"/>
                  </a:schemeClr>
                </a:solidFill>
              </a:rPr>
              <a:t>, then you are considered a "new borrower" and will have access to the new IBR plan which has payments equal to a PAYE repayment plan.  </a:t>
            </a:r>
          </a:p>
          <a:p>
            <a:endParaRPr lang="en-US" sz="1200" b="1" kern="0" dirty="0">
              <a:solidFill>
                <a:srgbClr val="002E5F"/>
              </a:solidFill>
            </a:endParaRPr>
          </a:p>
          <a:p>
            <a:endParaRPr lang="en-US" sz="1200" b="1" kern="0" dirty="0">
              <a:solidFill>
                <a:srgbClr val="004C83"/>
              </a:solidFill>
              <a:latin typeface="+mn-lt"/>
            </a:endParaRPr>
          </a:p>
        </p:txBody>
      </p:sp>
    </p:spTree>
    <p:extLst>
      <p:ext uri="{BB962C8B-B14F-4D97-AF65-F5344CB8AC3E}">
        <p14:creationId xmlns:p14="http://schemas.microsoft.com/office/powerpoint/2010/main" val="3757810886"/>
      </p:ext>
    </p:extLst>
  </p:cSld>
  <p:clrMapOvr>
    <a:masterClrMapping/>
  </p:clrMapOvr>
  <p:transition>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5618" y="1635029"/>
            <a:ext cx="7247339" cy="4531132"/>
          </a:xfrm>
        </p:spPr>
        <p:txBody>
          <a:bodyPr>
            <a:normAutofit/>
          </a:bodyPr>
          <a:lstStyle/>
          <a:p>
            <a:pPr marL="0" indent="0">
              <a:lnSpc>
                <a:spcPct val="100000"/>
              </a:lnSpc>
              <a:spcBef>
                <a:spcPts val="800"/>
              </a:spcBef>
              <a:buNone/>
            </a:pPr>
            <a:r>
              <a:rPr lang="en-US" sz="2800" dirty="0">
                <a:solidFill>
                  <a:schemeClr val="accent1">
                    <a:lumMod val="50000"/>
                  </a:schemeClr>
                </a:solidFill>
              </a:rPr>
              <a:t>Education Debt Manager (EDM)</a:t>
            </a:r>
          </a:p>
        </p:txBody>
      </p:sp>
      <p:sp>
        <p:nvSpPr>
          <p:cNvPr id="8" name="Title 5"/>
          <p:cNvSpPr>
            <a:spLocks noGrp="1"/>
          </p:cNvSpPr>
          <p:nvPr>
            <p:ph type="title"/>
          </p:nvPr>
        </p:nvSpPr>
        <p:spPr>
          <a:xfrm>
            <a:off x="757238" y="712748"/>
            <a:ext cx="8386762" cy="620712"/>
          </a:xfrm>
        </p:spPr>
        <p:txBody>
          <a:bodyPr/>
          <a:lstStyle/>
          <a:p>
            <a:r>
              <a:rPr lang="en-US" dirty="0"/>
              <a:t>Free Online Resource </a:t>
            </a:r>
            <a:r>
              <a:rPr lang="en-US" sz="1800" b="0" i="1" dirty="0"/>
              <a:t>(PDF Download)</a:t>
            </a:r>
          </a:p>
        </p:txBody>
      </p:sp>
      <p:pic>
        <p:nvPicPr>
          <p:cNvPr id="9" name="Picture 8">
            <a:extLst>
              <a:ext uri="{FF2B5EF4-FFF2-40B4-BE49-F238E27FC236}">
                <a16:creationId xmlns:a16="http://schemas.microsoft.com/office/drawing/2014/main" id="{D042C93C-BF34-4077-A3FC-DC0CBFE8559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8597" y="2300477"/>
            <a:ext cx="3421380" cy="4035017"/>
          </a:xfrm>
          <a:prstGeom prst="rect">
            <a:avLst/>
          </a:prstGeom>
          <a:noFill/>
          <a:ln w="12700" cmpd="sng">
            <a:solidFill>
              <a:schemeClr val="accent1">
                <a:shade val="50000"/>
              </a:schemeClr>
            </a:solidFill>
          </a:ln>
        </p:spPr>
      </p:pic>
      <p:sp>
        <p:nvSpPr>
          <p:cNvPr id="4" name="Rectangle 3"/>
          <p:cNvSpPr/>
          <p:nvPr/>
        </p:nvSpPr>
        <p:spPr bwMode="auto">
          <a:xfrm>
            <a:off x="274320" y="4803958"/>
            <a:ext cx="8595360" cy="461665"/>
          </a:xfrm>
          <a:prstGeom prst="rect">
            <a:avLst/>
          </a:prstGeom>
          <a:solidFill>
            <a:srgbClr val="FFCA21"/>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spAutoFit/>
          </a:bodyPr>
          <a:lstStyle/>
          <a:p>
            <a:pPr algn="ctr"/>
            <a:r>
              <a:rPr lang="en-US" sz="2400" b="1" dirty="0">
                <a:solidFill>
                  <a:srgbClr val="003A70"/>
                </a:solidFill>
              </a:rPr>
              <a:t>aamc.org/first/edm</a:t>
            </a:r>
            <a:endParaRPr lang="en-US" sz="2400" b="1" dirty="0">
              <a:solidFill>
                <a:srgbClr val="003A70"/>
              </a:solidFill>
              <a:latin typeface="Arial" charset="0"/>
            </a:endParaRPr>
          </a:p>
        </p:txBody>
      </p:sp>
    </p:spTree>
    <p:extLst>
      <p:ext uri="{BB962C8B-B14F-4D97-AF65-F5344CB8AC3E}">
        <p14:creationId xmlns:p14="http://schemas.microsoft.com/office/powerpoint/2010/main" val="2616216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19878"/>
            <a:ext cx="9144000" cy="6262222"/>
            <a:chOff x="0" y="-19878"/>
            <a:chExt cx="9144000" cy="6420678"/>
          </a:xfrm>
        </p:grpSpPr>
        <p:sp>
          <p:nvSpPr>
            <p:cNvPr id="16" name="Rectangle 15"/>
            <p:cNvSpPr/>
            <p:nvPr/>
          </p:nvSpPr>
          <p:spPr>
            <a:xfrm>
              <a:off x="0" y="430306"/>
              <a:ext cx="9144000" cy="5970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8256"/>
            <a:stretch/>
          </p:blipFill>
          <p:spPr>
            <a:xfrm>
              <a:off x="60630" y="-19878"/>
              <a:ext cx="1095244" cy="451701"/>
            </a:xfrm>
            <a:prstGeom prst="rect">
              <a:avLst/>
            </a:prstGeom>
          </p:spPr>
        </p:pic>
      </p:grpSp>
      <p:sp>
        <p:nvSpPr>
          <p:cNvPr id="19" name="Oval 18"/>
          <p:cNvSpPr/>
          <p:nvPr/>
        </p:nvSpPr>
        <p:spPr bwMode="auto">
          <a:xfrm>
            <a:off x="3934970" y="3490665"/>
            <a:ext cx="447870" cy="461509"/>
          </a:xfrm>
          <a:prstGeom prst="ellipse">
            <a:avLst/>
          </a:prstGeom>
          <a:solidFill>
            <a:srgbClr val="FFFF00">
              <a:alpha val="40000"/>
            </a:srgbClr>
          </a:solidFill>
          <a:ln w="349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defTabSz="914400" eaLnBrk="0" fontAlgn="base" hangingPunct="0">
              <a:spcBef>
                <a:spcPct val="0"/>
              </a:spcBef>
              <a:spcAft>
                <a:spcPct val="0"/>
              </a:spcAft>
            </a:pPr>
            <a:endParaRPr lang="en-US" sz="2000" b="1" dirty="0">
              <a:solidFill>
                <a:srgbClr val="000000"/>
              </a:solidFill>
              <a:latin typeface="Arial" charset="0"/>
            </a:endParaRPr>
          </a:p>
        </p:txBody>
      </p:sp>
      <p:grpSp>
        <p:nvGrpSpPr>
          <p:cNvPr id="20" name="Group 5"/>
          <p:cNvGrpSpPr/>
          <p:nvPr/>
        </p:nvGrpSpPr>
        <p:grpSpPr>
          <a:xfrm>
            <a:off x="433893" y="1748713"/>
            <a:ext cx="4623318" cy="4462754"/>
            <a:chOff x="2057400" y="2381250"/>
            <a:chExt cx="4152900" cy="4152900"/>
          </a:xfrm>
          <a:scene3d>
            <a:camera prst="perspectiveRelaxedModerately"/>
            <a:lightRig rig="threePt" dir="t"/>
          </a:scene3d>
        </p:grpSpPr>
        <p:pic>
          <p:nvPicPr>
            <p:cNvPr id="21" name="Picture 2" descr="C:\Users\Lei's PC\AppData\Local\Microsoft\Windows\Temporary Internet Files\Content.IE5\4YNZ97N8\MC900434804[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2381250"/>
              <a:ext cx="4152900" cy="4152900"/>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21"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30975" y="3600450"/>
              <a:ext cx="3045430" cy="1848012"/>
            </a:xfrm>
            <a:prstGeom prst="rect">
              <a:avLst/>
            </a:prstGeom>
          </p:spPr>
        </p:pic>
      </p:grpSp>
      <p:pic>
        <p:nvPicPr>
          <p:cNvPr id="23" name="Picture 22" descr="Screen Clipp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2439" y="3087299"/>
            <a:ext cx="3390400" cy="1897389"/>
          </a:xfrm>
          <a:prstGeom prst="rect">
            <a:avLst/>
          </a:prstGeom>
          <a:scene3d>
            <a:camera prst="perspectiveRelaxedModerately"/>
            <a:lightRig rig="threePt" dir="t"/>
          </a:scene3d>
        </p:spPr>
      </p:pic>
      <p:sp>
        <p:nvSpPr>
          <p:cNvPr id="25" name="Oval 24"/>
          <p:cNvSpPr/>
          <p:nvPr/>
        </p:nvSpPr>
        <p:spPr bwMode="auto">
          <a:xfrm>
            <a:off x="1593066" y="3596381"/>
            <a:ext cx="447870" cy="461509"/>
          </a:xfrm>
          <a:prstGeom prst="ellipse">
            <a:avLst/>
          </a:prstGeom>
          <a:solidFill>
            <a:srgbClr val="FFFF00">
              <a:alpha val="40000"/>
            </a:srgbClr>
          </a:solidFill>
          <a:ln w="349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defTabSz="914400" eaLnBrk="0" fontAlgn="base" hangingPunct="0">
              <a:spcBef>
                <a:spcPct val="0"/>
              </a:spcBef>
              <a:spcAft>
                <a:spcPct val="0"/>
              </a:spcAft>
            </a:pPr>
            <a:endParaRPr lang="en-US" sz="2000" b="1" dirty="0">
              <a:solidFill>
                <a:srgbClr val="000000"/>
              </a:solidFill>
              <a:latin typeface="Arial" charset="0"/>
            </a:endParaRPr>
          </a:p>
        </p:txBody>
      </p:sp>
      <p:sp>
        <p:nvSpPr>
          <p:cNvPr id="26" name="TextBox 25"/>
          <p:cNvSpPr txBox="1"/>
          <p:nvPr/>
        </p:nvSpPr>
        <p:spPr>
          <a:xfrm>
            <a:off x="4950530" y="2313863"/>
            <a:ext cx="4086789" cy="1785104"/>
          </a:xfrm>
          <a:prstGeom prst="rect">
            <a:avLst/>
          </a:prstGeom>
          <a:noFill/>
          <a:ln w="76200" cmpd="thickThin">
            <a:noFill/>
          </a:ln>
        </p:spPr>
        <p:txBody>
          <a:bodyPr wrap="square" rtlCol="0" anchor="ctr" anchorCtr="0">
            <a:spAutoFit/>
          </a:bodyPr>
          <a:lstStyle/>
          <a:p>
            <a:pPr marL="514350" indent="-514350" defTabSz="914400" fontAlgn="base">
              <a:spcBef>
                <a:spcPct val="0"/>
              </a:spcBef>
              <a:spcAft>
                <a:spcPts val="600"/>
              </a:spcAft>
              <a:buFont typeface="+mj-lt"/>
              <a:buAutoNum type="arabicParenR"/>
            </a:pPr>
            <a:r>
              <a:rPr lang="en-US" sz="2800" dirty="0">
                <a:solidFill>
                  <a:srgbClr val="013D79"/>
                </a:solidFill>
                <a:latin typeface="Arial" pitchFamily="34" charset="0"/>
              </a:rPr>
              <a:t>No outstanding loans on October 1, 2007 </a:t>
            </a:r>
            <a:r>
              <a:rPr lang="en-US" sz="2400" dirty="0">
                <a:solidFill>
                  <a:srgbClr val="013D79"/>
                </a:solidFill>
                <a:latin typeface="Arial" pitchFamily="34" charset="0"/>
              </a:rPr>
              <a:t>  </a:t>
            </a:r>
            <a:r>
              <a:rPr lang="en-US" dirty="0">
                <a:solidFill>
                  <a:srgbClr val="000000"/>
                </a:solidFill>
                <a:latin typeface="Arial" pitchFamily="34" charset="0"/>
              </a:rPr>
              <a:t>       or paid-off all outstanding loans before receiving a new loan on  or after 10/1/07</a:t>
            </a:r>
            <a:endParaRPr lang="en-US" u="sng" dirty="0">
              <a:solidFill>
                <a:srgbClr val="000000"/>
              </a:solidFill>
              <a:latin typeface="Arial" pitchFamily="34" charset="0"/>
            </a:endParaRPr>
          </a:p>
        </p:txBody>
      </p:sp>
      <p:sp>
        <p:nvSpPr>
          <p:cNvPr id="27" name="TextBox 26"/>
          <p:cNvSpPr txBox="1"/>
          <p:nvPr/>
        </p:nvSpPr>
        <p:spPr>
          <a:xfrm>
            <a:off x="5003871" y="4544381"/>
            <a:ext cx="3893114" cy="1231106"/>
          </a:xfrm>
          <a:prstGeom prst="rect">
            <a:avLst/>
          </a:prstGeom>
          <a:noFill/>
          <a:ln w="76200" cmpd="thickThin">
            <a:noFill/>
          </a:ln>
        </p:spPr>
        <p:txBody>
          <a:bodyPr wrap="square" rtlCol="0" anchor="ctr" anchorCtr="0">
            <a:spAutoFit/>
          </a:bodyPr>
          <a:lstStyle/>
          <a:p>
            <a:pPr marL="514350" indent="-514350" defTabSz="914400" fontAlgn="base">
              <a:spcBef>
                <a:spcPct val="0"/>
              </a:spcBef>
              <a:buFont typeface="+mj-lt"/>
              <a:buAutoNum type="arabicParenR" startAt="2"/>
            </a:pPr>
            <a:r>
              <a:rPr lang="en-US" sz="2800" dirty="0">
                <a:solidFill>
                  <a:srgbClr val="013D79"/>
                </a:solidFill>
                <a:latin typeface="Arial" pitchFamily="34" charset="0"/>
              </a:rPr>
              <a:t>Received a Direct Loan disbursement</a:t>
            </a:r>
            <a:r>
              <a:rPr lang="en-US" sz="2400" dirty="0">
                <a:solidFill>
                  <a:srgbClr val="013D79"/>
                </a:solidFill>
                <a:latin typeface="Arial" pitchFamily="34" charset="0"/>
              </a:rPr>
              <a:t> </a:t>
            </a:r>
          </a:p>
          <a:p>
            <a:pPr marL="344488" lvl="1" defTabSz="914400" fontAlgn="base">
              <a:spcBef>
                <a:spcPct val="0"/>
              </a:spcBef>
              <a:spcAft>
                <a:spcPts val="600"/>
              </a:spcAft>
            </a:pPr>
            <a:r>
              <a:rPr lang="en-US" dirty="0">
                <a:solidFill>
                  <a:srgbClr val="000000"/>
                </a:solidFill>
                <a:latin typeface="Arial" pitchFamily="34" charset="0"/>
              </a:rPr>
              <a:t>     on/after October 1, 2011</a:t>
            </a:r>
            <a:endParaRPr lang="en-US" u="sng" dirty="0">
              <a:solidFill>
                <a:srgbClr val="000000"/>
              </a:solidFill>
              <a:latin typeface="Arial" pitchFamily="34" charset="0"/>
            </a:endParaRPr>
          </a:p>
        </p:txBody>
      </p:sp>
      <p:sp>
        <p:nvSpPr>
          <p:cNvPr id="28" name="TextBox 27"/>
          <p:cNvSpPr txBox="1"/>
          <p:nvPr/>
        </p:nvSpPr>
        <p:spPr>
          <a:xfrm>
            <a:off x="240636" y="1591862"/>
            <a:ext cx="8903363" cy="584775"/>
          </a:xfrm>
          <a:prstGeom prst="rect">
            <a:avLst/>
          </a:prstGeom>
          <a:noFill/>
          <a:ln w="76200" cmpd="thickThin">
            <a:noFill/>
          </a:ln>
        </p:spPr>
        <p:txBody>
          <a:bodyPr wrap="square" rtlCol="0" anchor="ctr" anchorCtr="0">
            <a:spAutoFit/>
          </a:bodyPr>
          <a:lstStyle/>
          <a:p>
            <a:pPr algn="ctr" defTabSz="914400" fontAlgn="base">
              <a:spcBef>
                <a:spcPct val="50000"/>
              </a:spcBef>
              <a:spcAft>
                <a:spcPct val="0"/>
              </a:spcAft>
            </a:pPr>
            <a:r>
              <a:rPr lang="en-US" sz="3200" b="1" dirty="0">
                <a:solidFill>
                  <a:srgbClr val="013D79"/>
                </a:solidFill>
                <a:latin typeface="Arial" pitchFamily="34" charset="0"/>
              </a:rPr>
              <a:t>Two Requirements</a:t>
            </a:r>
          </a:p>
        </p:txBody>
      </p:sp>
      <p:sp>
        <p:nvSpPr>
          <p:cNvPr id="29" name="TextBox 28"/>
          <p:cNvSpPr txBox="1"/>
          <p:nvPr/>
        </p:nvSpPr>
        <p:spPr>
          <a:xfrm>
            <a:off x="7216607" y="3990733"/>
            <a:ext cx="963725" cy="523220"/>
          </a:xfrm>
          <a:prstGeom prst="rect">
            <a:avLst/>
          </a:prstGeom>
          <a:noFill/>
          <a:ln w="76200" cmpd="thickThin">
            <a:noFill/>
          </a:ln>
        </p:spPr>
        <p:txBody>
          <a:bodyPr wrap="none" rtlCol="0" anchor="ctr" anchorCtr="0">
            <a:spAutoFit/>
          </a:bodyPr>
          <a:lstStyle/>
          <a:p>
            <a:pPr defTabSz="914400" fontAlgn="base">
              <a:spcBef>
                <a:spcPct val="0"/>
              </a:spcBef>
              <a:spcAft>
                <a:spcPct val="0"/>
              </a:spcAft>
            </a:pPr>
            <a:r>
              <a:rPr lang="en-US" sz="2800" b="1" dirty="0">
                <a:solidFill>
                  <a:srgbClr val="7A003B"/>
                </a:solidFill>
                <a:latin typeface="Arial" pitchFamily="34" charset="0"/>
              </a:rPr>
              <a:t>AND</a:t>
            </a:r>
          </a:p>
        </p:txBody>
      </p:sp>
      <p:sp>
        <p:nvSpPr>
          <p:cNvPr id="31" name="Title 6"/>
          <p:cNvSpPr txBox="1">
            <a:spLocks/>
          </p:cNvSpPr>
          <p:nvPr/>
        </p:nvSpPr>
        <p:spPr>
          <a:xfrm>
            <a:off x="735098" y="735501"/>
            <a:ext cx="8449241" cy="620712"/>
          </a:xfrm>
          <a:prstGeom prst="rect">
            <a:avLst/>
          </a:prstGeom>
        </p:spPr>
        <p:txBody>
          <a:bodyPr/>
          <a:lstStyle>
            <a:lvl1pPr algn="l" defTabSz="914400" rtl="0" eaLnBrk="1" latinLnBrk="0" hangingPunct="1">
              <a:lnSpc>
                <a:spcPct val="90000"/>
              </a:lnSpc>
              <a:spcBef>
                <a:spcPct val="0"/>
              </a:spcBef>
              <a:buNone/>
              <a:defRPr sz="3200" b="1" i="0" kern="1200">
                <a:solidFill>
                  <a:srgbClr val="5F259F"/>
                </a:solidFill>
                <a:latin typeface="Arial" charset="0"/>
                <a:ea typeface="Arial" charset="0"/>
                <a:cs typeface="Arial" charset="0"/>
              </a:defRPr>
            </a:lvl1pPr>
          </a:lstStyle>
          <a:p>
            <a:r>
              <a:rPr lang="en-US" dirty="0"/>
              <a:t>“New Borrower” in PAYE</a:t>
            </a:r>
          </a:p>
        </p:txBody>
      </p:sp>
    </p:spTree>
    <p:extLst>
      <p:ext uri="{BB962C8B-B14F-4D97-AF65-F5344CB8AC3E}">
        <p14:creationId xmlns:p14="http://schemas.microsoft.com/office/powerpoint/2010/main" val="3559227308"/>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10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75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heckerboard(across)">
                                      <p:cBhvr>
                                        <p:cTn id="18" dur="750"/>
                                        <p:tgtEl>
                                          <p:spTgt spid="19"/>
                                        </p:tgtEl>
                                      </p:cBhvr>
                                    </p:animEffect>
                                  </p:childTnLst>
                                </p:cTn>
                              </p:par>
                              <p:par>
                                <p:cTn id="19" presetID="5" presetClass="entr" presetSubtype="1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checkerboard(across)">
                                      <p:cBhvr>
                                        <p:cTn id="21" dur="1000"/>
                                        <p:tgtEl>
                                          <p:spTgt spid="23"/>
                                        </p:tgtEl>
                                      </p:cBhvr>
                                    </p:animEffect>
                                  </p:childTnLst>
                                </p:cTn>
                              </p:par>
                              <p:par>
                                <p:cTn id="22" presetID="22" presetClass="exit" presetSubtype="4" fill="hold" grpId="1" nodeType="withEffect">
                                  <p:stCondLst>
                                    <p:cond delay="0"/>
                                  </p:stCondLst>
                                  <p:childTnLst>
                                    <p:animEffect transition="out" filter="wipe(down)">
                                      <p:cBhvr>
                                        <p:cTn id="23" dur="500"/>
                                        <p:tgtEl>
                                          <p:spTgt spid="25"/>
                                        </p:tgtEl>
                                      </p:cBhvr>
                                    </p:animEffect>
                                    <p:set>
                                      <p:cBhvr>
                                        <p:cTn id="24" dur="1" fill="hold">
                                          <p:stCondLst>
                                            <p:cond delay="499"/>
                                          </p:stCondLst>
                                        </p:cTn>
                                        <p:tgtEl>
                                          <p:spTgt spid="25"/>
                                        </p:tgtEl>
                                        <p:attrNameLst>
                                          <p:attrName>style.visibility</p:attrName>
                                        </p:attrNameLst>
                                      </p:cBhvr>
                                      <p:to>
                                        <p:strVal val="hidden"/>
                                      </p:to>
                                    </p:se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par>
                          <p:cTn id="29" fill="hold">
                            <p:stCondLst>
                              <p:cond delay="1500"/>
                            </p:stCondLst>
                            <p:childTnLst>
                              <p:par>
                                <p:cTn id="30" presetID="10" presetClass="entr" presetSubtype="0" fill="hold" grpId="0" nodeType="afterEffect">
                                  <p:stCondLst>
                                    <p:cond delay="25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5" grpId="0" animBg="1"/>
      <p:bldP spid="25" grpId="1" animBg="1"/>
      <p:bldP spid="26" grpId="0"/>
      <p:bldP spid="27" grpId="0"/>
      <p:bldP spid="2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rotWithShape="1">
          <a:blip r:embed="rId3"/>
          <a:srcRect l="20539" t="26109" r="42103" b="12191"/>
          <a:stretch/>
        </p:blipFill>
        <p:spPr>
          <a:xfrm>
            <a:off x="676895" y="601030"/>
            <a:ext cx="8383978" cy="5692891"/>
          </a:xfrm>
          <a:prstGeom prst="rect">
            <a:avLst/>
          </a:prstGeom>
        </p:spPr>
      </p:pic>
    </p:spTree>
    <p:extLst>
      <p:ext uri="{BB962C8B-B14F-4D97-AF65-F5344CB8AC3E}">
        <p14:creationId xmlns:p14="http://schemas.microsoft.com/office/powerpoint/2010/main" val="226338210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3"/>
          <p:cNvSpPr txBox="1">
            <a:spLocks/>
          </p:cNvSpPr>
          <p:nvPr/>
        </p:nvSpPr>
        <p:spPr bwMode="auto">
          <a:xfrm>
            <a:off x="890588" y="1662527"/>
            <a:ext cx="8229600" cy="4368386"/>
          </a:xfrm>
          <a:prstGeom prst="rect">
            <a:avLst/>
          </a:prstGeom>
          <a:noFill/>
          <a:ln w="9525">
            <a:noFill/>
            <a:miter lim="800000"/>
            <a:headEnd/>
            <a:tailEnd/>
          </a:ln>
        </p:spPr>
        <p:txBody>
          <a:bodyPr lIns="0" tIns="0" rIns="0" bIns="0"/>
          <a:lstStyle/>
          <a:p>
            <a:pPr defTabSz="889000" eaLnBrk="1" hangingPunct="1">
              <a:lnSpc>
                <a:spcPct val="88000"/>
              </a:lnSpc>
              <a:spcBef>
                <a:spcPct val="50000"/>
              </a:spcBef>
              <a:buClr>
                <a:srgbClr val="013D79"/>
              </a:buClr>
              <a:buSzPct val="90000"/>
            </a:pPr>
            <a:r>
              <a:rPr lang="en-US" sz="2800" b="0" dirty="0">
                <a:solidFill>
                  <a:srgbClr val="013D79"/>
                </a:solidFill>
                <a:cs typeface="Arial" pitchFamily="34" charset="0"/>
              </a:rPr>
              <a:t>It</a:t>
            </a:r>
            <a:r>
              <a:rPr lang="en-US" altLang="en-US" sz="2800" b="0" dirty="0">
                <a:solidFill>
                  <a:srgbClr val="013D79"/>
                </a:solidFill>
                <a:cs typeface="Arial" pitchFamily="34" charset="0"/>
              </a:rPr>
              <a:t>’</a:t>
            </a:r>
            <a:r>
              <a:rPr lang="en-US" sz="2800" b="0" dirty="0">
                <a:solidFill>
                  <a:srgbClr val="013D79"/>
                </a:solidFill>
                <a:cs typeface="Arial" pitchFamily="34" charset="0"/>
              </a:rPr>
              <a:t>s not about the </a:t>
            </a:r>
            <a:r>
              <a:rPr lang="en-US" sz="2800" b="0" dirty="0">
                <a:solidFill>
                  <a:srgbClr val="00B050"/>
                </a:solidFill>
                <a:cs typeface="Arial" pitchFamily="34" charset="0"/>
              </a:rPr>
              <a:t>best</a:t>
            </a:r>
            <a:r>
              <a:rPr lang="en-US" sz="2800" b="0" dirty="0">
                <a:solidFill>
                  <a:srgbClr val="013D79"/>
                </a:solidFill>
                <a:cs typeface="Arial" pitchFamily="34" charset="0"/>
              </a:rPr>
              <a:t> one</a:t>
            </a:r>
          </a:p>
          <a:p>
            <a:pPr defTabSz="889000" eaLnBrk="1" hangingPunct="1">
              <a:lnSpc>
                <a:spcPct val="88000"/>
              </a:lnSpc>
              <a:spcBef>
                <a:spcPct val="50000"/>
              </a:spcBef>
              <a:buClr>
                <a:srgbClr val="013D79"/>
              </a:buClr>
              <a:buSzPct val="90000"/>
            </a:pPr>
            <a:endParaRPr lang="en-US" sz="1200" b="0" dirty="0">
              <a:solidFill>
                <a:srgbClr val="013D79"/>
              </a:solidFill>
              <a:cs typeface="Arial" pitchFamily="34" charset="0"/>
            </a:endParaRPr>
          </a:p>
          <a:p>
            <a:pPr defTabSz="889000" eaLnBrk="1" hangingPunct="1">
              <a:lnSpc>
                <a:spcPct val="88000"/>
              </a:lnSpc>
              <a:spcBef>
                <a:spcPct val="50000"/>
              </a:spcBef>
              <a:buClr>
                <a:srgbClr val="013D79"/>
              </a:buClr>
              <a:buSzPct val="90000"/>
            </a:pPr>
            <a:r>
              <a:rPr lang="en-US" sz="2800" b="0" dirty="0">
                <a:solidFill>
                  <a:srgbClr val="013D79"/>
                </a:solidFill>
                <a:cs typeface="Arial" pitchFamily="34" charset="0"/>
              </a:rPr>
              <a:t>It</a:t>
            </a:r>
            <a:r>
              <a:rPr lang="en-US" altLang="en-US" sz="2800" b="0" dirty="0">
                <a:solidFill>
                  <a:srgbClr val="013D79"/>
                </a:solidFill>
                <a:cs typeface="Arial" pitchFamily="34" charset="0"/>
              </a:rPr>
              <a:t>’</a:t>
            </a:r>
            <a:r>
              <a:rPr lang="en-US" sz="2800" b="0" dirty="0">
                <a:solidFill>
                  <a:srgbClr val="013D79"/>
                </a:solidFill>
                <a:cs typeface="Arial" pitchFamily="34" charset="0"/>
              </a:rPr>
              <a:t>s about what </a:t>
            </a:r>
            <a:r>
              <a:rPr lang="en-US" sz="2800" b="0" dirty="0">
                <a:solidFill>
                  <a:srgbClr val="00B050"/>
                </a:solidFill>
                <a:cs typeface="Arial" pitchFamily="34" charset="0"/>
              </a:rPr>
              <a:t>fits </a:t>
            </a:r>
            <a:r>
              <a:rPr lang="en-US" sz="2800" b="0" dirty="0">
                <a:solidFill>
                  <a:srgbClr val="013D79"/>
                </a:solidFill>
                <a:cs typeface="Arial" pitchFamily="34" charset="0"/>
              </a:rPr>
              <a:t>with your life and financial goals</a:t>
            </a:r>
          </a:p>
          <a:p>
            <a:pPr defTabSz="889000" eaLnBrk="1" hangingPunct="1">
              <a:lnSpc>
                <a:spcPct val="88000"/>
              </a:lnSpc>
              <a:spcBef>
                <a:spcPct val="50000"/>
              </a:spcBef>
              <a:buClr>
                <a:srgbClr val="013D79"/>
              </a:buClr>
              <a:buSzPct val="90000"/>
            </a:pPr>
            <a:endParaRPr lang="en-US" sz="1200" b="0" dirty="0">
              <a:solidFill>
                <a:srgbClr val="013D79"/>
              </a:solidFill>
              <a:cs typeface="Arial" pitchFamily="34" charset="0"/>
            </a:endParaRPr>
          </a:p>
          <a:p>
            <a:pPr defTabSz="889000" eaLnBrk="1" hangingPunct="1">
              <a:lnSpc>
                <a:spcPct val="88000"/>
              </a:lnSpc>
              <a:spcBef>
                <a:spcPct val="50000"/>
              </a:spcBef>
              <a:buClr>
                <a:srgbClr val="013D79"/>
              </a:buClr>
              <a:buSzPct val="90000"/>
              <a:buFontTx/>
              <a:buChar char="•"/>
            </a:pPr>
            <a:endParaRPr lang="en-US" sz="2800" b="0" dirty="0">
              <a:solidFill>
                <a:srgbClr val="013D79"/>
              </a:solidFill>
              <a:cs typeface="Arial" pitchFamily="34" charset="0"/>
            </a:endParaRPr>
          </a:p>
          <a:p>
            <a:pPr defTabSz="889000" eaLnBrk="1" hangingPunct="1">
              <a:lnSpc>
                <a:spcPct val="88000"/>
              </a:lnSpc>
              <a:spcBef>
                <a:spcPct val="50000"/>
              </a:spcBef>
              <a:buClr>
                <a:srgbClr val="013D79"/>
              </a:buClr>
              <a:buSzPct val="90000"/>
            </a:pPr>
            <a:r>
              <a:rPr lang="en-US" sz="2800" b="0" dirty="0">
                <a:solidFill>
                  <a:srgbClr val="013D79"/>
                </a:solidFill>
                <a:cs typeface="Arial" pitchFamily="34" charset="0"/>
              </a:rPr>
              <a:t> </a:t>
            </a:r>
          </a:p>
        </p:txBody>
      </p:sp>
      <p:pic>
        <p:nvPicPr>
          <p:cNvPr id="23557" name="Picture 1" descr="Frozen_Blue Man_Fitting Puzzel Piece In.JPG"/>
          <p:cNvPicPr>
            <a:picLocks noChangeAspect="1"/>
          </p:cNvPicPr>
          <p:nvPr/>
        </p:nvPicPr>
        <p:blipFill>
          <a:blip r:embed="rId3" cstate="print"/>
          <a:srcRect/>
          <a:stretch>
            <a:fillRect/>
          </a:stretch>
        </p:blipFill>
        <p:spPr bwMode="auto">
          <a:xfrm>
            <a:off x="3775075" y="3322638"/>
            <a:ext cx="2016125" cy="2359003"/>
          </a:xfrm>
          <a:prstGeom prst="rect">
            <a:avLst/>
          </a:prstGeom>
          <a:noFill/>
          <a:ln w="9525">
            <a:noFill/>
            <a:miter lim="800000"/>
            <a:headEnd/>
            <a:tailEnd/>
          </a:ln>
        </p:spPr>
      </p:pic>
      <p:sp>
        <p:nvSpPr>
          <p:cNvPr id="7" name="Title 6"/>
          <p:cNvSpPr txBox="1">
            <a:spLocks/>
          </p:cNvSpPr>
          <p:nvPr/>
        </p:nvSpPr>
        <p:spPr>
          <a:xfrm>
            <a:off x="788893" y="764321"/>
            <a:ext cx="8449241" cy="620712"/>
          </a:xfrm>
          <a:prstGeom prst="rect">
            <a:avLst/>
          </a:prstGeom>
        </p:spPr>
        <p:txBody>
          <a:bodyPr/>
          <a:lstStyle>
            <a:lvl1pPr algn="l" defTabSz="914400" rtl="0" eaLnBrk="1" latinLnBrk="0" hangingPunct="1">
              <a:lnSpc>
                <a:spcPct val="90000"/>
              </a:lnSpc>
              <a:spcBef>
                <a:spcPct val="0"/>
              </a:spcBef>
              <a:buNone/>
              <a:defRPr sz="3200" b="1" i="0" kern="1200">
                <a:solidFill>
                  <a:srgbClr val="5F259F"/>
                </a:solidFill>
                <a:latin typeface="Arial" charset="0"/>
                <a:ea typeface="Arial" charset="0"/>
                <a:cs typeface="Arial" charset="0"/>
              </a:defRPr>
            </a:lvl1pPr>
          </a:lstStyle>
          <a:p>
            <a:r>
              <a:rPr lang="en-US" dirty="0"/>
              <a:t>How to Know Your “Best” Strategy</a:t>
            </a:r>
          </a:p>
        </p:txBody>
      </p:sp>
    </p:spTree>
    <p:extLst>
      <p:ext uri="{BB962C8B-B14F-4D97-AF65-F5344CB8AC3E}">
        <p14:creationId xmlns:p14="http://schemas.microsoft.com/office/powerpoint/2010/main" val="83913707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Rounded Rectangle 324"/>
          <p:cNvSpPr/>
          <p:nvPr/>
        </p:nvSpPr>
        <p:spPr bwMode="gray">
          <a:xfrm>
            <a:off x="6185589" y="1470738"/>
            <a:ext cx="2450396" cy="3048000"/>
          </a:xfrm>
          <a:prstGeom prst="roundRect">
            <a:avLst/>
          </a:prstGeom>
          <a:gradFill>
            <a:gsLst>
              <a:gs pos="5000">
                <a:schemeClr val="accent2">
                  <a:lumMod val="20000"/>
                  <a:lumOff val="80000"/>
                </a:schemeClr>
              </a:gs>
              <a:gs pos="12000">
                <a:schemeClr val="accent2">
                  <a:lumMod val="40000"/>
                  <a:lumOff val="60000"/>
                </a:schemeClr>
              </a:gs>
              <a:gs pos="30000">
                <a:schemeClr val="accent2"/>
              </a:gs>
              <a:gs pos="68000">
                <a:schemeClr val="accent2">
                  <a:lumMod val="75000"/>
                </a:schemeClr>
              </a:gs>
              <a:gs pos="83000">
                <a:schemeClr val="accent2"/>
              </a:gs>
              <a:gs pos="100000">
                <a:schemeClr val="accent2">
                  <a:lumMod val="60000"/>
                  <a:lumOff val="40000"/>
                </a:schemeClr>
              </a:gs>
            </a:gsLst>
            <a:lin ang="5400000" scaled="0"/>
          </a:gradFill>
          <a:ln w="38100">
            <a:solidFill>
              <a:schemeClr val="accent2"/>
            </a:solidFill>
          </a:ln>
          <a:effectLst>
            <a:reflection blurRad="6350" stA="50000" endA="300" endPos="38500" dist="50800" dir="5400000" sy="-100000" algn="bl" rotWithShape="0"/>
          </a:effectLst>
          <a:scene3d>
            <a:camera prst="orthographicFront">
              <a:rot lat="0" lon="0" rev="0"/>
            </a:camera>
            <a:lightRig rig="glow" dir="t"/>
          </a:scene3d>
          <a:sp3d extrusionH="63500" prstMaterial="matte">
            <a:bevelT/>
          </a:sp3d>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en-US" sz="2400" dirty="0">
                <a:solidFill>
                  <a:srgbClr val="FFFFFF"/>
                </a:solidFill>
                <a:effectLst>
                  <a:glow rad="101600">
                    <a:srgbClr val="2CA1DC">
                      <a:lumMod val="50000"/>
                      <a:alpha val="60000"/>
                    </a:srgbClr>
                  </a:glow>
                </a:effectLst>
                <a:cs typeface="Arial" pitchFamily="34" charset="0"/>
              </a:rPr>
              <a:t>Minimize Monthly  Repayment Costs</a:t>
            </a:r>
          </a:p>
        </p:txBody>
      </p:sp>
      <p:sp>
        <p:nvSpPr>
          <p:cNvPr id="21" name="AutoShape 95"/>
          <p:cNvSpPr>
            <a:spLocks noChangeArrowheads="1"/>
          </p:cNvSpPr>
          <p:nvPr/>
        </p:nvSpPr>
        <p:spPr bwMode="gray">
          <a:xfrm>
            <a:off x="2547938" y="996950"/>
            <a:ext cx="4048125" cy="1162050"/>
          </a:xfrm>
          <a:custGeom>
            <a:avLst/>
            <a:gdLst>
              <a:gd name="T0" fmla="*/ 104452870 w 21600"/>
              <a:gd name="T1" fmla="*/ 549929 h 21600"/>
              <a:gd name="T2" fmla="*/ 16208805 w 21600"/>
              <a:gd name="T3" fmla="*/ 29186016 h 21600"/>
              <a:gd name="T4" fmla="*/ 110403239 w 21600"/>
              <a:gd name="T5" fmla="*/ 8141613 h 21600"/>
              <a:gd name="T6" fmla="*/ 273026728 w 21600"/>
              <a:gd name="T7" fmla="*/ 14179108 h 21600"/>
              <a:gd name="T8" fmla="*/ 250819951 w 21600"/>
              <a:gd name="T9" fmla="*/ 29785171 h 21600"/>
              <a:gd name="T10" fmla="*/ 186639365 w 21600"/>
              <a:gd name="T11" fmla="*/ 2438728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112" y="7246"/>
                </a:moveTo>
                <a:cubicBezTo>
                  <a:pt x="16751" y="4446"/>
                  <a:pt x="13912" y="2670"/>
                  <a:pt x="10800" y="2670"/>
                </a:cubicBezTo>
                <a:cubicBezTo>
                  <a:pt x="6548" y="2669"/>
                  <a:pt x="3014" y="5945"/>
                  <a:pt x="2693" y="10185"/>
                </a:cubicBezTo>
                <a:lnTo>
                  <a:pt x="30" y="9983"/>
                </a:lnTo>
                <a:cubicBezTo>
                  <a:pt x="458" y="4351"/>
                  <a:pt x="5152" y="-1"/>
                  <a:pt x="10800" y="0"/>
                </a:cubicBezTo>
                <a:cubicBezTo>
                  <a:pt x="14934" y="0"/>
                  <a:pt x="18706" y="2360"/>
                  <a:pt x="20513" y="6079"/>
                </a:cubicBezTo>
                <a:lnTo>
                  <a:pt x="22942" y="4899"/>
                </a:lnTo>
                <a:lnTo>
                  <a:pt x="21076" y="10291"/>
                </a:lnTo>
                <a:lnTo>
                  <a:pt x="15683" y="8426"/>
                </a:lnTo>
                <a:lnTo>
                  <a:pt x="18112" y="7246"/>
                </a:lnTo>
                <a:close/>
              </a:path>
            </a:pathLst>
          </a:custGeom>
          <a:gradFill rotWithShape="1">
            <a:gsLst>
              <a:gs pos="0">
                <a:srgbClr val="24FD24"/>
              </a:gs>
              <a:gs pos="39999">
                <a:srgbClr val="00D600"/>
              </a:gs>
              <a:gs pos="100000">
                <a:srgbClr val="009B00"/>
              </a:gs>
            </a:gsLst>
            <a:lin ang="5400000"/>
          </a:gradFill>
          <a:ln w="9525" cap="flat" cmpd="sng">
            <a:solidFill>
              <a:srgbClr val="00DB00"/>
            </a:solidFill>
            <a:prstDash val="solid"/>
            <a:round/>
            <a:headEnd/>
            <a:tailEnd/>
          </a:ln>
          <a:effectLst>
            <a:outerShdw dist="38100" dir="5400000" rotWithShape="0">
              <a:srgbClr val="000000">
                <a:alpha val="39998"/>
              </a:srgbClr>
            </a:outerShdw>
          </a:effectLst>
        </p:spPr>
        <p:txBody>
          <a:bodyPr wrap="none" anchor="ctr"/>
          <a:lstStyle/>
          <a:p>
            <a:endParaRPr lang="en-US" dirty="0">
              <a:solidFill>
                <a:prstClr val="white"/>
              </a:solidFill>
            </a:endParaRPr>
          </a:p>
        </p:txBody>
      </p:sp>
      <p:sp>
        <p:nvSpPr>
          <p:cNvPr id="324" name="Rounded Rectangle 323"/>
          <p:cNvSpPr/>
          <p:nvPr/>
        </p:nvSpPr>
        <p:spPr bwMode="gray">
          <a:xfrm>
            <a:off x="639554" y="1476530"/>
            <a:ext cx="2450396" cy="3048000"/>
          </a:xfrm>
          <a:prstGeom prst="roundRect">
            <a:avLst/>
          </a:prstGeom>
          <a:gradFill>
            <a:gsLst>
              <a:gs pos="5000">
                <a:schemeClr val="accent1">
                  <a:lumMod val="20000"/>
                  <a:lumOff val="80000"/>
                </a:schemeClr>
              </a:gs>
              <a:gs pos="12000">
                <a:schemeClr val="accent1">
                  <a:lumMod val="40000"/>
                  <a:lumOff val="60000"/>
                </a:schemeClr>
              </a:gs>
              <a:gs pos="30000">
                <a:schemeClr val="accent1"/>
              </a:gs>
              <a:gs pos="68000">
                <a:schemeClr val="accent1">
                  <a:lumMod val="75000"/>
                </a:schemeClr>
              </a:gs>
              <a:gs pos="83000">
                <a:schemeClr val="accent1"/>
              </a:gs>
              <a:gs pos="100000">
                <a:schemeClr val="accent1">
                  <a:lumMod val="60000"/>
                  <a:lumOff val="40000"/>
                </a:schemeClr>
              </a:gs>
            </a:gsLst>
            <a:lin ang="5400000" scaled="0"/>
          </a:gradFill>
          <a:ln w="38100">
            <a:solidFill>
              <a:schemeClr val="accent1"/>
            </a:solidFill>
          </a:ln>
          <a:effectLst>
            <a:reflection blurRad="6350" stA="50000" endA="300" endPos="38500" dist="50800" dir="5400000" sy="-100000" algn="bl" rotWithShape="0"/>
          </a:effectLst>
          <a:scene3d>
            <a:camera prst="orthographicFront">
              <a:rot lat="0" lon="0" rev="0"/>
            </a:camera>
            <a:lightRig rig="glow" dir="t"/>
          </a:scene3d>
          <a:sp3d extrusionH="63500" prstMaterial="matte">
            <a:bevelT/>
          </a:sp3d>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en-US" sz="2400" dirty="0">
                <a:solidFill>
                  <a:srgbClr val="FFFFFF"/>
                </a:solidFill>
                <a:effectLst>
                  <a:glow rad="101600">
                    <a:srgbClr val="2CA1DC">
                      <a:lumMod val="50000"/>
                      <a:alpha val="60000"/>
                    </a:srgbClr>
                  </a:glow>
                </a:effectLst>
                <a:cs typeface="Arial" pitchFamily="34" charset="0"/>
              </a:rPr>
              <a:t>Minimize           Total </a:t>
            </a:r>
          </a:p>
          <a:p>
            <a:pPr algn="ctr" eaLnBrk="1" fontAlgn="auto" hangingPunct="1">
              <a:spcBef>
                <a:spcPts val="0"/>
              </a:spcBef>
              <a:spcAft>
                <a:spcPts val="0"/>
              </a:spcAft>
              <a:defRPr/>
            </a:pPr>
            <a:r>
              <a:rPr lang="en-US" sz="2400" dirty="0">
                <a:solidFill>
                  <a:srgbClr val="FFFFFF"/>
                </a:solidFill>
                <a:effectLst>
                  <a:glow rad="101600">
                    <a:srgbClr val="2CA1DC">
                      <a:lumMod val="50000"/>
                      <a:alpha val="60000"/>
                    </a:srgbClr>
                  </a:glow>
                </a:effectLst>
                <a:cs typeface="Arial" pitchFamily="34" charset="0"/>
              </a:rPr>
              <a:t>Repayment Costs</a:t>
            </a:r>
          </a:p>
        </p:txBody>
      </p:sp>
      <p:sp>
        <p:nvSpPr>
          <p:cNvPr id="22" name="AutoShape 96"/>
          <p:cNvSpPr>
            <a:spLocks noChangeArrowheads="1"/>
          </p:cNvSpPr>
          <p:nvPr/>
        </p:nvSpPr>
        <p:spPr bwMode="gray">
          <a:xfrm flipH="1" flipV="1">
            <a:off x="2809875" y="3686175"/>
            <a:ext cx="3848100" cy="1173163"/>
          </a:xfrm>
          <a:custGeom>
            <a:avLst/>
            <a:gdLst>
              <a:gd name="T0" fmla="*/ 103714846 w 21600"/>
              <a:gd name="T1" fmla="*/ 359390 h 21600"/>
              <a:gd name="T2" fmla="*/ 16290290 w 21600"/>
              <a:gd name="T3" fmla="*/ 27446040 h 21600"/>
              <a:gd name="T4" fmla="*/ 108285178 w 21600"/>
              <a:gd name="T5" fmla="*/ 8073425 h 21600"/>
              <a:gd name="T6" fmla="*/ 259535995 w 21600"/>
              <a:gd name="T7" fmla="*/ 14314707 h 21600"/>
              <a:gd name="T8" fmla="*/ 238426494 w 21600"/>
              <a:gd name="T9" fmla="*/ 30070014 h 21600"/>
              <a:gd name="T10" fmla="*/ 177417185 w 21600"/>
              <a:gd name="T11" fmla="*/ 24620509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112" y="7246"/>
                </a:moveTo>
                <a:cubicBezTo>
                  <a:pt x="16751" y="4446"/>
                  <a:pt x="13912" y="2670"/>
                  <a:pt x="10800" y="2670"/>
                </a:cubicBezTo>
                <a:cubicBezTo>
                  <a:pt x="6776" y="2669"/>
                  <a:pt x="3358" y="5613"/>
                  <a:pt x="2760" y="9591"/>
                </a:cubicBezTo>
                <a:lnTo>
                  <a:pt x="119" y="9195"/>
                </a:lnTo>
                <a:cubicBezTo>
                  <a:pt x="914" y="3909"/>
                  <a:pt x="5455" y="-1"/>
                  <a:pt x="10800" y="0"/>
                </a:cubicBezTo>
                <a:cubicBezTo>
                  <a:pt x="14934" y="0"/>
                  <a:pt x="18706" y="2360"/>
                  <a:pt x="20513" y="6079"/>
                </a:cubicBezTo>
                <a:lnTo>
                  <a:pt x="22942" y="4899"/>
                </a:lnTo>
                <a:lnTo>
                  <a:pt x="21076" y="10291"/>
                </a:lnTo>
                <a:lnTo>
                  <a:pt x="15683" y="8426"/>
                </a:lnTo>
                <a:lnTo>
                  <a:pt x="18112" y="7246"/>
                </a:lnTo>
                <a:close/>
              </a:path>
            </a:pathLst>
          </a:custGeom>
          <a:gradFill rotWithShape="1">
            <a:gsLst>
              <a:gs pos="0">
                <a:srgbClr val="1980FF"/>
              </a:gs>
              <a:gs pos="39999">
                <a:srgbClr val="0075EB"/>
              </a:gs>
              <a:gs pos="100000">
                <a:srgbClr val="0052AA"/>
              </a:gs>
            </a:gsLst>
            <a:lin ang="5400000"/>
          </a:gradFill>
          <a:ln w="9525" cap="flat" cmpd="sng">
            <a:solidFill>
              <a:srgbClr val="0078F0"/>
            </a:solidFill>
            <a:prstDash val="solid"/>
            <a:round/>
            <a:headEnd/>
            <a:tailEnd/>
          </a:ln>
          <a:effectLst>
            <a:outerShdw dist="38100" dir="5400000" rotWithShape="0">
              <a:srgbClr val="000000">
                <a:alpha val="39998"/>
              </a:srgbClr>
            </a:outerShdw>
          </a:effectLst>
        </p:spPr>
        <p:txBody>
          <a:bodyPr wrap="none" anchor="ctr"/>
          <a:lstStyle/>
          <a:p>
            <a:endParaRPr lang="en-US" dirty="0">
              <a:solidFill>
                <a:prstClr val="white"/>
              </a:solidFill>
            </a:endParaRPr>
          </a:p>
        </p:txBody>
      </p:sp>
      <p:sp>
        <p:nvSpPr>
          <p:cNvPr id="319" name="Freeform 9"/>
          <p:cNvSpPr>
            <a:spLocks/>
          </p:cNvSpPr>
          <p:nvPr/>
        </p:nvSpPr>
        <p:spPr bwMode="gray">
          <a:xfrm>
            <a:off x="3501353" y="3002491"/>
            <a:ext cx="903288" cy="1241425"/>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flip="none" rotWithShape="1">
            <a:gsLst>
              <a:gs pos="36000">
                <a:schemeClr val="accent1">
                  <a:shade val="51000"/>
                  <a:satMod val="130000"/>
                </a:schemeClr>
              </a:gs>
              <a:gs pos="100000">
                <a:schemeClr val="accent1">
                  <a:lumMod val="60000"/>
                  <a:lumOff val="40000"/>
                </a:schemeClr>
              </a:gs>
            </a:gsLst>
            <a:lin ang="16200000" scaled="1"/>
            <a:tileRect/>
          </a:gradFill>
          <a:ln>
            <a:headEnd/>
            <a:tailEnd/>
          </a:ln>
          <a:scene3d>
            <a:camera prst="orthographicFront">
              <a:rot lat="0" lon="0" rev="0"/>
            </a:camera>
            <a:lightRig rig="threePt" dir="t">
              <a:rot lat="0" lon="0" rev="18000000"/>
            </a:lightRig>
          </a:scene3d>
          <a:sp3d prstMaterial="plastic">
            <a:bevelT w="63500" h="25400"/>
          </a:sp3d>
        </p:spPr>
        <p:style>
          <a:lnRef idx="0">
            <a:schemeClr val="accent1"/>
          </a:lnRef>
          <a:fillRef idx="3">
            <a:schemeClr val="accent1"/>
          </a:fillRef>
          <a:effectRef idx="3">
            <a:schemeClr val="accent1"/>
          </a:effectRef>
          <a:fontRef idx="minor">
            <a:schemeClr val="lt1"/>
          </a:fontRef>
        </p:style>
        <p:txBody>
          <a:bodyPr/>
          <a:lstStyle/>
          <a:p>
            <a:pPr eaLnBrk="1" fontAlgn="auto" hangingPunct="1">
              <a:spcBef>
                <a:spcPts val="0"/>
              </a:spcBef>
              <a:spcAft>
                <a:spcPts val="0"/>
              </a:spcAft>
              <a:defRPr/>
            </a:pPr>
            <a:endParaRPr lang="en-US" sz="1800" dirty="0">
              <a:solidFill>
                <a:prstClr val="white"/>
              </a:solidFill>
            </a:endParaRPr>
          </a:p>
        </p:txBody>
      </p:sp>
      <p:sp>
        <p:nvSpPr>
          <p:cNvPr id="320" name="Freeform 11"/>
          <p:cNvSpPr>
            <a:spLocks/>
          </p:cNvSpPr>
          <p:nvPr/>
        </p:nvSpPr>
        <p:spPr bwMode="gray">
          <a:xfrm flipH="1">
            <a:off x="5066147" y="2977958"/>
            <a:ext cx="903287" cy="1241425"/>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a:gsLst>
              <a:gs pos="0">
                <a:schemeClr val="accent2">
                  <a:lumMod val="60000"/>
                  <a:lumOff val="40000"/>
                </a:schemeClr>
              </a:gs>
              <a:gs pos="54000">
                <a:schemeClr val="accent2">
                  <a:shade val="93000"/>
                  <a:satMod val="130000"/>
                </a:schemeClr>
              </a:gs>
            </a:gsLst>
          </a:gradFill>
          <a:ln>
            <a:headEnd/>
            <a:tailEnd/>
          </a:ln>
          <a:scene3d>
            <a:camera prst="orthographicFront">
              <a:rot lat="0" lon="0" rev="0"/>
            </a:camera>
            <a:lightRig rig="threePt" dir="t">
              <a:rot lat="0" lon="0" rev="6600000"/>
            </a:lightRig>
          </a:scene3d>
          <a:sp3d prstMaterial="plastic">
            <a:bevelT w="63500" h="25400"/>
          </a:sp3d>
        </p:spPr>
        <p:style>
          <a:lnRef idx="0">
            <a:schemeClr val="accent2"/>
          </a:lnRef>
          <a:fillRef idx="3">
            <a:schemeClr val="accent2"/>
          </a:fillRef>
          <a:effectRef idx="3">
            <a:schemeClr val="accent2"/>
          </a:effectRef>
          <a:fontRef idx="minor">
            <a:schemeClr val="lt1"/>
          </a:fontRef>
        </p:style>
        <p:txBody>
          <a:bodyPr/>
          <a:lstStyle/>
          <a:p>
            <a:pPr eaLnBrk="1" fontAlgn="auto" hangingPunct="1">
              <a:spcBef>
                <a:spcPts val="0"/>
              </a:spcBef>
              <a:spcAft>
                <a:spcPts val="0"/>
              </a:spcAft>
              <a:defRPr/>
            </a:pPr>
            <a:endParaRPr lang="en-US" sz="1800" b="0" dirty="0">
              <a:solidFill>
                <a:prstClr val="white"/>
              </a:solidFill>
            </a:endParaRPr>
          </a:p>
        </p:txBody>
      </p:sp>
      <p:grpSp>
        <p:nvGrpSpPr>
          <p:cNvPr id="2" name="Group 320"/>
          <p:cNvGrpSpPr>
            <a:grpSpLocks/>
          </p:cNvGrpSpPr>
          <p:nvPr/>
        </p:nvGrpSpPr>
        <p:grpSpPr bwMode="auto">
          <a:xfrm>
            <a:off x="3430588" y="1504950"/>
            <a:ext cx="2552700" cy="1962150"/>
            <a:chOff x="3228975" y="1104900"/>
            <a:chExt cx="2552700" cy="1962150"/>
          </a:xfrm>
        </p:grpSpPr>
        <p:sp>
          <p:nvSpPr>
            <p:cNvPr id="322" name="Oval 15"/>
            <p:cNvSpPr>
              <a:spLocks noChangeArrowheads="1"/>
            </p:cNvSpPr>
            <p:nvPr/>
          </p:nvSpPr>
          <p:spPr bwMode="gray">
            <a:xfrm>
              <a:off x="3228975" y="1104900"/>
              <a:ext cx="2552700" cy="1962150"/>
            </a:xfrm>
            <a:prstGeom prst="donut">
              <a:avLst>
                <a:gd name="adj" fmla="val 14463"/>
              </a:avLst>
            </a:prstGeom>
            <a:ln>
              <a:noFill/>
              <a:headEnd/>
              <a:tailEnd/>
            </a:ln>
            <a:effectLst>
              <a:outerShdw blurRad="149987" dist="250190" dir="8460000" sx="55000" sy="55000" algn="ctr">
                <a:srgbClr val="000000">
                  <a:alpha val="28000"/>
                </a:srgbClr>
              </a:outerShdw>
            </a:effectLst>
            <a:scene3d>
              <a:camera prst="orthographicFront">
                <a:rot lat="0" lon="0" rev="0"/>
              </a:camera>
              <a:lightRig rig="soft" dir="t">
                <a:rot lat="0" lon="0" rev="10800000"/>
              </a:lightRig>
            </a:scene3d>
            <a:sp3d prstMaterial="metal">
              <a:bevelT w="63500" h="63500"/>
            </a:sp3d>
          </p:spPr>
          <p:style>
            <a:lnRef idx="1">
              <a:schemeClr val="dk1"/>
            </a:lnRef>
            <a:fillRef idx="2">
              <a:schemeClr val="dk1"/>
            </a:fillRef>
            <a:effectRef idx="1">
              <a:schemeClr val="dk1"/>
            </a:effectRef>
            <a:fontRef idx="minor">
              <a:schemeClr val="dk1"/>
            </a:fontRef>
          </p:style>
          <p:txBody>
            <a:bodyPr wrap="none" anchor="ctr"/>
            <a:lstStyle/>
            <a:p>
              <a:pPr eaLnBrk="1" fontAlgn="auto" hangingPunct="1">
                <a:spcBef>
                  <a:spcPts val="0"/>
                </a:spcBef>
                <a:spcAft>
                  <a:spcPts val="0"/>
                </a:spcAft>
                <a:defRPr/>
              </a:pPr>
              <a:endParaRPr lang="en-US" sz="1800" b="0" dirty="0">
                <a:solidFill>
                  <a:prstClr val="black"/>
                </a:solidFill>
              </a:endParaRPr>
            </a:p>
          </p:txBody>
        </p:sp>
        <p:sp>
          <p:nvSpPr>
            <p:cNvPr id="323" name="TG_Oval 19"/>
            <p:cNvSpPr/>
            <p:nvPr/>
          </p:nvSpPr>
          <p:spPr bwMode="gray">
            <a:xfrm>
              <a:off x="3505200" y="1371600"/>
              <a:ext cx="1981200" cy="1447800"/>
            </a:xfrm>
            <a:prstGeom prst="ellipse">
              <a:avLst/>
            </a:prstGeom>
            <a:solidFill>
              <a:schemeClr val="accent3"/>
            </a:solidFill>
            <a:ln w="28575">
              <a:noFill/>
            </a:ln>
            <a:effectLst>
              <a:outerShdw blurRad="63500" sx="102000" sy="102000" algn="ctr" rotWithShape="0">
                <a:prstClr val="black">
                  <a:alpha val="40000"/>
                </a:prstClr>
              </a:outerShdw>
            </a:effectLst>
            <a:scene3d>
              <a:camera prst="orthographicFront">
                <a:rot lat="0" lon="0" rev="0"/>
              </a:camera>
              <a:lightRig rig="flat" dir="t">
                <a:rot lat="0" lon="0" rev="6000000"/>
              </a:lightRig>
            </a:scene3d>
            <a:sp3d prstMaterial="flat">
              <a:bevelT w="1143000" h="1143000"/>
              <a:bevelB w="0" h="0"/>
              <a:contourClr>
                <a:schemeClr val="accent3"/>
              </a:contourClr>
            </a:sp3d>
          </p:spPr>
          <p:style>
            <a:lnRef idx="3">
              <a:schemeClr val="lt1"/>
            </a:lnRef>
            <a:fillRef idx="1">
              <a:schemeClr val="accent3"/>
            </a:fillRef>
            <a:effectRef idx="1">
              <a:schemeClr val="accent3"/>
            </a:effectRef>
            <a:fontRef idx="minor">
              <a:schemeClr val="lt1"/>
            </a:fontRef>
          </p:style>
          <p:txBody>
            <a:bodyPr lIns="45720" rIns="45720" anchor="ctr"/>
            <a:lstStyle/>
            <a:p>
              <a:pPr algn="ctr" eaLnBrk="1" fontAlgn="auto" hangingPunct="1">
                <a:spcBef>
                  <a:spcPts val="0"/>
                </a:spcBef>
                <a:spcAft>
                  <a:spcPts val="0"/>
                </a:spcAft>
                <a:defRPr/>
              </a:pPr>
              <a:endParaRPr lang="en-US" sz="1800" cap="all" dirty="0">
                <a:ln w="9000" cmpd="sng">
                  <a:noFill/>
                  <a:prstDash val="solid"/>
                </a:ln>
                <a:solidFill>
                  <a:srgbClr val="FFFFFF"/>
                </a:solidFill>
                <a:effectLst>
                  <a:glow rad="101600">
                    <a:srgbClr val="FFFFFF">
                      <a:alpha val="60000"/>
                    </a:srgbClr>
                  </a:glow>
                </a:effectLst>
              </a:endParaRPr>
            </a:p>
          </p:txBody>
        </p:sp>
      </p:grpSp>
      <p:sp>
        <p:nvSpPr>
          <p:cNvPr id="326" name="Rectangle 325"/>
          <p:cNvSpPr/>
          <p:nvPr/>
        </p:nvSpPr>
        <p:spPr bwMode="gray">
          <a:xfrm>
            <a:off x="3984625" y="1966913"/>
            <a:ext cx="1504950" cy="954087"/>
          </a:xfrm>
          <a:prstGeom prst="rect">
            <a:avLst/>
          </a:prstGeom>
        </p:spPr>
        <p:txBody>
          <a:bodyPr wrap="none">
            <a:spAutoFit/>
          </a:bodyPr>
          <a:lstStyle/>
          <a:p>
            <a:pPr algn="ctr" eaLnBrk="1" hangingPunct="1"/>
            <a:r>
              <a:rPr lang="en-US" sz="2800" dirty="0">
                <a:solidFill>
                  <a:srgbClr val="214A84"/>
                </a:solidFill>
                <a:effectLst>
                  <a:outerShdw blurRad="38100" dist="38100" dir="2700000" algn="tl">
                    <a:srgbClr val="C0C0C0"/>
                  </a:outerShdw>
                </a:effectLst>
                <a:latin typeface="Calibri" pitchFamily="34" charset="0"/>
              </a:rPr>
              <a:t>Financial </a:t>
            </a:r>
          </a:p>
          <a:p>
            <a:pPr algn="ctr" eaLnBrk="1" hangingPunct="1"/>
            <a:r>
              <a:rPr lang="en-US" sz="2800" dirty="0">
                <a:solidFill>
                  <a:srgbClr val="214A84"/>
                </a:solidFill>
                <a:effectLst>
                  <a:outerShdw blurRad="38100" dist="38100" dir="2700000" algn="tl">
                    <a:srgbClr val="C0C0C0"/>
                  </a:outerShdw>
                </a:effectLst>
                <a:latin typeface="Calibri" pitchFamily="34" charset="0"/>
              </a:rPr>
              <a:t>Goal</a:t>
            </a:r>
          </a:p>
        </p:txBody>
      </p:sp>
      <p:pic>
        <p:nvPicPr>
          <p:cNvPr id="25613" name="Picture 2"/>
          <p:cNvPicPr>
            <a:picLocks noChangeAspect="1"/>
          </p:cNvPicPr>
          <p:nvPr/>
        </p:nvPicPr>
        <p:blipFill>
          <a:blip r:embed="rId3" cstate="print"/>
          <a:srcRect/>
          <a:stretch>
            <a:fillRect/>
          </a:stretch>
        </p:blipFill>
        <p:spPr bwMode="auto">
          <a:xfrm>
            <a:off x="0" y="5948363"/>
            <a:ext cx="9147175" cy="914400"/>
          </a:xfrm>
          <a:prstGeom prst="rect">
            <a:avLst/>
          </a:prstGeom>
          <a:noFill/>
          <a:ln w="9525">
            <a:noFill/>
            <a:miter lim="800000"/>
            <a:headEnd/>
            <a:tailEnd/>
          </a:ln>
        </p:spPr>
      </p:pic>
      <p:pic>
        <p:nvPicPr>
          <p:cNvPr id="25614" name="Picture 8"/>
          <p:cNvPicPr>
            <a:picLocks noChangeAspect="1"/>
          </p:cNvPicPr>
          <p:nvPr/>
        </p:nvPicPr>
        <p:blipFill>
          <a:blip r:embed="rId4" cstate="print"/>
          <a:srcRect l="39330" b="15050"/>
          <a:stretch>
            <a:fillRect/>
          </a:stretch>
        </p:blipFill>
        <p:spPr bwMode="auto">
          <a:xfrm>
            <a:off x="7977188" y="6030913"/>
            <a:ext cx="1065212" cy="750887"/>
          </a:xfrm>
          <a:prstGeom prst="rect">
            <a:avLst/>
          </a:prstGeom>
          <a:noFill/>
          <a:ln w="9525">
            <a:noFill/>
            <a:miter lim="800000"/>
            <a:headEnd/>
            <a:tailEnd/>
          </a:ln>
        </p:spPr>
      </p:pic>
      <p:sp>
        <p:nvSpPr>
          <p:cNvPr id="33805" name="Title 1"/>
          <p:cNvSpPr txBox="1">
            <a:spLocks/>
          </p:cNvSpPr>
          <p:nvPr/>
        </p:nvSpPr>
        <p:spPr bwMode="auto">
          <a:xfrm>
            <a:off x="455613" y="160338"/>
            <a:ext cx="8428037" cy="1143000"/>
          </a:xfrm>
          <a:prstGeom prst="rect">
            <a:avLst/>
          </a:prstGeom>
          <a:noFill/>
          <a:ln w="9525">
            <a:noFill/>
            <a:miter lim="800000"/>
            <a:headEnd/>
            <a:tailEnd/>
          </a:ln>
        </p:spPr>
        <p:txBody>
          <a:bodyPr anchor="ctr"/>
          <a:lstStyle/>
          <a:p>
            <a:pPr defTabSz="889000" eaLnBrk="1" hangingPunct="1">
              <a:lnSpc>
                <a:spcPct val="85000"/>
              </a:lnSpc>
              <a:buClr>
                <a:srgbClr val="DADDFE"/>
              </a:buClr>
            </a:pPr>
            <a:r>
              <a:rPr lang="en-US" sz="3000" dirty="0">
                <a:solidFill>
                  <a:srgbClr val="1F497D"/>
                </a:solidFill>
                <a:latin typeface="Calibri" pitchFamily="34" charset="0"/>
              </a:rPr>
              <a:t>Step #1:  Set a Student Loan Repayment Goal  </a:t>
            </a:r>
          </a:p>
        </p:txBody>
      </p:sp>
      <p:sp>
        <p:nvSpPr>
          <p:cNvPr id="3" name="TextBox 2"/>
          <p:cNvSpPr txBox="1">
            <a:spLocks noChangeArrowheads="1"/>
          </p:cNvSpPr>
          <p:nvPr/>
        </p:nvSpPr>
        <p:spPr bwMode="auto">
          <a:xfrm>
            <a:off x="858311" y="4603750"/>
            <a:ext cx="2045753" cy="1323439"/>
          </a:xfrm>
          <a:prstGeom prst="rect">
            <a:avLst/>
          </a:prstGeom>
          <a:noFill/>
          <a:ln w="9525">
            <a:noFill/>
            <a:miter lim="800000"/>
            <a:headEnd/>
            <a:tailEnd/>
          </a:ln>
        </p:spPr>
        <p:txBody>
          <a:bodyPr wrap="none">
            <a:spAutoFit/>
          </a:bodyPr>
          <a:lstStyle/>
          <a:p>
            <a:pPr algn="ctr"/>
            <a:r>
              <a:rPr lang="en-US" dirty="0">
                <a:solidFill>
                  <a:srgbClr val="214A84"/>
                </a:solidFill>
                <a:latin typeface="Aharoni" pitchFamily="2" charset="-79"/>
                <a:cs typeface="Aharoni" pitchFamily="2" charset="-79"/>
              </a:rPr>
              <a:t>A means to:</a:t>
            </a:r>
          </a:p>
          <a:p>
            <a:pPr algn="ctr"/>
            <a:r>
              <a:rPr lang="en-US" dirty="0">
                <a:solidFill>
                  <a:srgbClr val="214A84"/>
                </a:solidFill>
                <a:latin typeface="Aharoni" pitchFamily="2" charset="-79"/>
                <a:cs typeface="Aharoni" pitchFamily="2" charset="-79"/>
              </a:rPr>
              <a:t>reducing cost,</a:t>
            </a:r>
          </a:p>
          <a:p>
            <a:pPr algn="ctr"/>
            <a:r>
              <a:rPr lang="en-US" dirty="0">
                <a:solidFill>
                  <a:srgbClr val="214A84"/>
                </a:solidFill>
                <a:latin typeface="Aharoni" pitchFamily="2" charset="-79"/>
                <a:cs typeface="Aharoni" pitchFamily="2" charset="-79"/>
              </a:rPr>
              <a:t>reducing time, </a:t>
            </a:r>
          </a:p>
          <a:p>
            <a:pPr algn="ctr"/>
            <a:r>
              <a:rPr lang="en-US" dirty="0">
                <a:solidFill>
                  <a:srgbClr val="214A84"/>
                </a:solidFill>
                <a:latin typeface="Aharoni" pitchFamily="2" charset="-79"/>
                <a:cs typeface="Aharoni" pitchFamily="2" charset="-79"/>
              </a:rPr>
              <a:t>saving money</a:t>
            </a:r>
            <a:r>
              <a:rPr lang="en-US" dirty="0">
                <a:solidFill>
                  <a:srgbClr val="214A84"/>
                </a:solidFill>
                <a:latin typeface="Andale Mono" charset="0"/>
              </a:rPr>
              <a:t>…</a:t>
            </a:r>
          </a:p>
        </p:txBody>
      </p:sp>
      <p:sp>
        <p:nvSpPr>
          <p:cNvPr id="18" name="TextBox 17"/>
          <p:cNvSpPr txBox="1">
            <a:spLocks noChangeArrowheads="1"/>
          </p:cNvSpPr>
          <p:nvPr/>
        </p:nvSpPr>
        <p:spPr bwMode="auto">
          <a:xfrm>
            <a:off x="6502897" y="4654550"/>
            <a:ext cx="1834156" cy="1631216"/>
          </a:xfrm>
          <a:prstGeom prst="rect">
            <a:avLst/>
          </a:prstGeom>
          <a:noFill/>
          <a:ln w="9525">
            <a:noFill/>
            <a:miter lim="800000"/>
            <a:headEnd/>
            <a:tailEnd/>
          </a:ln>
        </p:spPr>
        <p:txBody>
          <a:bodyPr wrap="none">
            <a:spAutoFit/>
          </a:bodyPr>
          <a:lstStyle/>
          <a:p>
            <a:pPr algn="ctr"/>
            <a:r>
              <a:rPr lang="en-US" dirty="0">
                <a:solidFill>
                  <a:srgbClr val="214A84"/>
                </a:solidFill>
                <a:latin typeface="Aharoni" pitchFamily="2" charset="-79"/>
                <a:cs typeface="Aharoni" pitchFamily="2" charset="-79"/>
              </a:rPr>
              <a:t>A means to:</a:t>
            </a:r>
          </a:p>
          <a:p>
            <a:pPr algn="ctr"/>
            <a:r>
              <a:rPr lang="en-US" dirty="0">
                <a:solidFill>
                  <a:srgbClr val="214A84"/>
                </a:solidFill>
                <a:latin typeface="Aharoni" pitchFamily="2" charset="-79"/>
                <a:cs typeface="Aharoni" pitchFamily="2" charset="-79"/>
              </a:rPr>
              <a:t>affordability, </a:t>
            </a:r>
          </a:p>
          <a:p>
            <a:pPr algn="ctr"/>
            <a:r>
              <a:rPr lang="en-US" dirty="0">
                <a:solidFill>
                  <a:srgbClr val="214A84"/>
                </a:solidFill>
                <a:latin typeface="Aharoni" pitchFamily="2" charset="-79"/>
                <a:cs typeface="Aharoni" pitchFamily="2" charset="-79"/>
              </a:rPr>
              <a:t>flexibility,</a:t>
            </a:r>
          </a:p>
          <a:p>
            <a:pPr algn="ctr"/>
            <a:r>
              <a:rPr lang="en-US" dirty="0">
                <a:solidFill>
                  <a:srgbClr val="214A84"/>
                </a:solidFill>
                <a:latin typeface="Aharoni" pitchFamily="2" charset="-79"/>
                <a:cs typeface="Aharoni" pitchFamily="2" charset="-79"/>
              </a:rPr>
              <a:t>forgiveness…</a:t>
            </a:r>
          </a:p>
          <a:p>
            <a:pPr algn="ctr"/>
            <a:endParaRPr lang="en-US" dirty="0">
              <a:solidFill>
                <a:srgbClr val="214A84"/>
              </a:solidFill>
              <a:latin typeface="Andale Mono" charset="0"/>
            </a:endParaRPr>
          </a:p>
        </p:txBody>
      </p:sp>
      <p:sp>
        <p:nvSpPr>
          <p:cNvPr id="23" name="Text Box 30"/>
          <p:cNvSpPr txBox="1">
            <a:spLocks noChangeArrowheads="1"/>
          </p:cNvSpPr>
          <p:nvPr/>
        </p:nvSpPr>
        <p:spPr bwMode="auto">
          <a:xfrm>
            <a:off x="3032125" y="4865688"/>
            <a:ext cx="3233738" cy="1016000"/>
          </a:xfrm>
          <a:prstGeom prst="rect">
            <a:avLst/>
          </a:prstGeom>
          <a:noFill/>
          <a:ln w="9525" algn="ctr">
            <a:noFill/>
            <a:miter lim="800000"/>
            <a:headEnd/>
            <a:tailEnd/>
          </a:ln>
        </p:spPr>
        <p:txBody>
          <a:bodyPr>
            <a:spAutoFit/>
          </a:bodyPr>
          <a:lstStyle/>
          <a:p>
            <a:pPr algn="ctr" eaLnBrk="1" hangingPunct="1"/>
            <a:r>
              <a:rPr lang="en-US" dirty="0">
                <a:solidFill>
                  <a:srgbClr val="008400"/>
                </a:solidFill>
                <a:effectLst>
                  <a:outerShdw blurRad="38100" dist="38100" dir="2700000" algn="tl">
                    <a:srgbClr val="C0C0C0"/>
                  </a:outerShdw>
                </a:effectLst>
                <a:latin typeface="Calibri" pitchFamily="34" charset="0"/>
                <a:cs typeface="Arial" pitchFamily="34" charset="0"/>
              </a:rPr>
              <a:t>Repayment Plans </a:t>
            </a:r>
          </a:p>
          <a:p>
            <a:pPr algn="ctr" eaLnBrk="1" hangingPunct="1"/>
            <a:r>
              <a:rPr lang="en-US" dirty="0">
                <a:solidFill>
                  <a:srgbClr val="008400"/>
                </a:solidFill>
                <a:effectLst>
                  <a:outerShdw blurRad="38100" dist="38100" dir="2700000" algn="tl">
                    <a:srgbClr val="C0C0C0"/>
                  </a:outerShdw>
                </a:effectLst>
                <a:latin typeface="Calibri" pitchFamily="34" charset="0"/>
                <a:cs typeface="Arial" pitchFamily="34" charset="0"/>
              </a:rPr>
              <a:t>Can Change When </a:t>
            </a:r>
          </a:p>
          <a:p>
            <a:pPr algn="ctr" eaLnBrk="1" hangingPunct="1"/>
            <a:r>
              <a:rPr lang="en-US" dirty="0">
                <a:solidFill>
                  <a:srgbClr val="008400"/>
                </a:solidFill>
                <a:effectLst>
                  <a:outerShdw blurRad="38100" dist="38100" dir="2700000" algn="tl">
                    <a:srgbClr val="C0C0C0"/>
                  </a:outerShdw>
                </a:effectLst>
                <a:latin typeface="Calibri" pitchFamily="34" charset="0"/>
                <a:cs typeface="Arial" pitchFamily="34" charset="0"/>
              </a:rPr>
              <a:t>Life Changes</a:t>
            </a:r>
          </a:p>
        </p:txBody>
      </p:sp>
    </p:spTree>
    <p:extLst>
      <p:ext uri="{BB962C8B-B14F-4D97-AF65-F5344CB8AC3E}">
        <p14:creationId xmlns:p14="http://schemas.microsoft.com/office/powerpoint/2010/main" val="740781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805"/>
                                        </p:tgtEl>
                                        <p:attrNameLst>
                                          <p:attrName>style.visibility</p:attrName>
                                        </p:attrNameLst>
                                      </p:cBhvr>
                                      <p:to>
                                        <p:strVal val="visible"/>
                                      </p:to>
                                    </p:set>
                                    <p:animEffect transition="in" filter="wipe(left)">
                                      <p:cBhvr>
                                        <p:cTn id="7" dur="500"/>
                                        <p:tgtEl>
                                          <p:spTgt spid="338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26"/>
                                        </p:tgtEl>
                                        <p:attrNameLst>
                                          <p:attrName>style.visibility</p:attrName>
                                        </p:attrNameLst>
                                      </p:cBhvr>
                                      <p:to>
                                        <p:strVal val="visible"/>
                                      </p:to>
                                    </p:set>
                                    <p:anim calcmode="lin" valueType="num">
                                      <p:cBhvr>
                                        <p:cTn id="12" dur="400" fill="hold"/>
                                        <p:tgtEl>
                                          <p:spTgt spid="326"/>
                                        </p:tgtEl>
                                        <p:attrNameLst>
                                          <p:attrName>ppt_w</p:attrName>
                                        </p:attrNameLst>
                                      </p:cBhvr>
                                      <p:tavLst>
                                        <p:tav tm="0">
                                          <p:val>
                                            <p:strVal val="#ppt_w*0.70"/>
                                          </p:val>
                                        </p:tav>
                                        <p:tav tm="100000">
                                          <p:val>
                                            <p:strVal val="#ppt_w"/>
                                          </p:val>
                                        </p:tav>
                                      </p:tavLst>
                                    </p:anim>
                                    <p:anim calcmode="lin" valueType="num">
                                      <p:cBhvr>
                                        <p:cTn id="13" dur="400" fill="hold"/>
                                        <p:tgtEl>
                                          <p:spTgt spid="326"/>
                                        </p:tgtEl>
                                        <p:attrNameLst>
                                          <p:attrName>ppt_h</p:attrName>
                                        </p:attrNameLst>
                                      </p:cBhvr>
                                      <p:tavLst>
                                        <p:tav tm="0">
                                          <p:val>
                                            <p:strVal val="#ppt_h"/>
                                          </p:val>
                                        </p:tav>
                                        <p:tav tm="100000">
                                          <p:val>
                                            <p:strVal val="#ppt_h"/>
                                          </p:val>
                                        </p:tav>
                                      </p:tavLst>
                                    </p:anim>
                                    <p:animEffect transition="in" filter="fade">
                                      <p:cBhvr>
                                        <p:cTn id="14" dur="400"/>
                                        <p:tgtEl>
                                          <p:spTgt spid="326"/>
                                        </p:tgtEl>
                                      </p:cBhvr>
                                    </p:animEffect>
                                  </p:childTnLst>
                                </p:cTn>
                              </p:par>
                              <p:par>
                                <p:cTn id="15" presetID="55"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400" fill="hold"/>
                                        <p:tgtEl>
                                          <p:spTgt spid="2"/>
                                        </p:tgtEl>
                                        <p:attrNameLst>
                                          <p:attrName>ppt_w</p:attrName>
                                        </p:attrNameLst>
                                      </p:cBhvr>
                                      <p:tavLst>
                                        <p:tav tm="0">
                                          <p:val>
                                            <p:strVal val="#ppt_w*0.70"/>
                                          </p:val>
                                        </p:tav>
                                        <p:tav tm="100000">
                                          <p:val>
                                            <p:strVal val="#ppt_w"/>
                                          </p:val>
                                        </p:tav>
                                      </p:tavLst>
                                    </p:anim>
                                    <p:anim calcmode="lin" valueType="num">
                                      <p:cBhvr>
                                        <p:cTn id="18" dur="400" fill="hold"/>
                                        <p:tgtEl>
                                          <p:spTgt spid="2"/>
                                        </p:tgtEl>
                                        <p:attrNameLst>
                                          <p:attrName>ppt_h</p:attrName>
                                        </p:attrNameLst>
                                      </p:cBhvr>
                                      <p:tavLst>
                                        <p:tav tm="0">
                                          <p:val>
                                            <p:strVal val="#ppt_h"/>
                                          </p:val>
                                        </p:tav>
                                        <p:tav tm="100000">
                                          <p:val>
                                            <p:strVal val="#ppt_h"/>
                                          </p:val>
                                        </p:tav>
                                      </p:tavLst>
                                    </p:anim>
                                    <p:animEffect transition="in" filter="fade">
                                      <p:cBhvr>
                                        <p:cTn id="19" dur="400"/>
                                        <p:tgtEl>
                                          <p:spTgt spid="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2" fill="hold" nodeType="clickEffect">
                                  <p:stCondLst>
                                    <p:cond delay="0"/>
                                  </p:stCondLst>
                                  <p:childTnLst>
                                    <p:set>
                                      <p:cBhvr>
                                        <p:cTn id="23" dur="1" fill="hold">
                                          <p:stCondLst>
                                            <p:cond delay="0"/>
                                          </p:stCondLst>
                                        </p:cTn>
                                        <p:tgtEl>
                                          <p:spTgt spid="319"/>
                                        </p:tgtEl>
                                        <p:attrNameLst>
                                          <p:attrName>style.visibility</p:attrName>
                                        </p:attrNameLst>
                                      </p:cBhvr>
                                      <p:to>
                                        <p:strVal val="visible"/>
                                      </p:to>
                                    </p:set>
                                    <p:animEffect transition="in" filter="wipe(right)">
                                      <p:cBhvr>
                                        <p:cTn id="24" dur="500"/>
                                        <p:tgtEl>
                                          <p:spTgt spid="319"/>
                                        </p:tgtEl>
                                      </p:cBhvr>
                                    </p:animEffect>
                                  </p:childTnLst>
                                </p:cTn>
                              </p:par>
                            </p:childTnLst>
                          </p:cTn>
                        </p:par>
                        <p:par>
                          <p:cTn id="25" fill="hold" nodeType="afterGroup">
                            <p:stCondLst>
                              <p:cond delay="500"/>
                            </p:stCondLst>
                            <p:childTnLst>
                              <p:par>
                                <p:cTn id="26" presetID="22" presetClass="entr" presetSubtype="2" fill="hold" nodeType="afterEffect">
                                  <p:stCondLst>
                                    <p:cond delay="0"/>
                                  </p:stCondLst>
                                  <p:childTnLst>
                                    <p:set>
                                      <p:cBhvr>
                                        <p:cTn id="27" dur="1" fill="hold">
                                          <p:stCondLst>
                                            <p:cond delay="0"/>
                                          </p:stCondLst>
                                        </p:cTn>
                                        <p:tgtEl>
                                          <p:spTgt spid="324"/>
                                        </p:tgtEl>
                                        <p:attrNameLst>
                                          <p:attrName>style.visibility</p:attrName>
                                        </p:attrNameLst>
                                      </p:cBhvr>
                                      <p:to>
                                        <p:strVal val="visible"/>
                                      </p:to>
                                    </p:set>
                                    <p:animEffect transition="in" filter="wipe(right)">
                                      <p:cBhvr>
                                        <p:cTn id="28" dur="500"/>
                                        <p:tgtEl>
                                          <p:spTgt spid="32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up)">
                                      <p:cBhvr>
                                        <p:cTn id="33" dur="500"/>
                                        <p:tgtEl>
                                          <p:spTgt spid="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nodeType="clickEffect">
                                  <p:stCondLst>
                                    <p:cond delay="0"/>
                                  </p:stCondLst>
                                  <p:childTnLst>
                                    <p:set>
                                      <p:cBhvr>
                                        <p:cTn id="37" dur="1" fill="hold">
                                          <p:stCondLst>
                                            <p:cond delay="0"/>
                                          </p:stCondLst>
                                        </p:cTn>
                                        <p:tgtEl>
                                          <p:spTgt spid="320"/>
                                        </p:tgtEl>
                                        <p:attrNameLst>
                                          <p:attrName>style.visibility</p:attrName>
                                        </p:attrNameLst>
                                      </p:cBhvr>
                                      <p:to>
                                        <p:strVal val="visible"/>
                                      </p:to>
                                    </p:set>
                                    <p:animEffect transition="in" filter="wipe(left)">
                                      <p:cBhvr>
                                        <p:cTn id="38" dur="500"/>
                                        <p:tgtEl>
                                          <p:spTgt spid="320"/>
                                        </p:tgtEl>
                                      </p:cBhvr>
                                    </p:animEffect>
                                  </p:childTnLst>
                                </p:cTn>
                              </p:par>
                            </p:childTnLst>
                          </p:cTn>
                        </p:par>
                        <p:par>
                          <p:cTn id="39" fill="hold" nodeType="afterGroup">
                            <p:stCondLst>
                              <p:cond delay="500"/>
                            </p:stCondLst>
                            <p:childTnLst>
                              <p:par>
                                <p:cTn id="40" presetID="22" presetClass="entr" presetSubtype="8" fill="hold" nodeType="afterEffect">
                                  <p:stCondLst>
                                    <p:cond delay="0"/>
                                  </p:stCondLst>
                                  <p:childTnLst>
                                    <p:set>
                                      <p:cBhvr>
                                        <p:cTn id="41" dur="1" fill="hold">
                                          <p:stCondLst>
                                            <p:cond delay="0"/>
                                          </p:stCondLst>
                                        </p:cTn>
                                        <p:tgtEl>
                                          <p:spTgt spid="325"/>
                                        </p:tgtEl>
                                        <p:attrNameLst>
                                          <p:attrName>style.visibility</p:attrName>
                                        </p:attrNameLst>
                                      </p:cBhvr>
                                      <p:to>
                                        <p:strVal val="visible"/>
                                      </p:to>
                                    </p:set>
                                    <p:animEffect transition="in" filter="wipe(left)">
                                      <p:cBhvr>
                                        <p:cTn id="42" dur="500"/>
                                        <p:tgtEl>
                                          <p:spTgt spid="32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up)">
                                      <p:cBhvr>
                                        <p:cTn id="47" dur="500"/>
                                        <p:tgtEl>
                                          <p:spTgt spid="1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childTnLst>
                          </p:cTn>
                        </p:par>
                        <p:par>
                          <p:cTn id="53" fill="hold" nodeType="afterGroup">
                            <p:stCondLst>
                              <p:cond delay="500"/>
                            </p:stCondLst>
                            <p:childTnLst>
                              <p:par>
                                <p:cTn id="54" presetID="22" presetClass="entr" presetSubtype="2" fill="hold" grpId="0" nodeType="afterEffect">
                                  <p:stCondLst>
                                    <p:cond delay="500"/>
                                  </p:stCondLst>
                                  <p:childTnLst>
                                    <p:set>
                                      <p:cBhvr>
                                        <p:cTn id="55" dur="1" fill="hold">
                                          <p:stCondLst>
                                            <p:cond delay="0"/>
                                          </p:stCondLst>
                                        </p:cTn>
                                        <p:tgtEl>
                                          <p:spTgt spid="22"/>
                                        </p:tgtEl>
                                        <p:attrNameLst>
                                          <p:attrName>style.visibility</p:attrName>
                                        </p:attrNameLst>
                                      </p:cBhvr>
                                      <p:to>
                                        <p:strVal val="visible"/>
                                      </p:to>
                                    </p:set>
                                    <p:animEffect transition="in" filter="wipe(right)">
                                      <p:cBhvr>
                                        <p:cTn id="56" dur="500"/>
                                        <p:tgtEl>
                                          <p:spTgt spid="22"/>
                                        </p:tgtEl>
                                      </p:cBhvr>
                                    </p:animEffect>
                                  </p:childTnLst>
                                </p:cTn>
                              </p:par>
                            </p:childTnLst>
                          </p:cTn>
                        </p:par>
                        <p:par>
                          <p:cTn id="57" fill="hold" nodeType="afterGroup">
                            <p:stCondLst>
                              <p:cond delay="1500"/>
                            </p:stCondLst>
                            <p:childTnLst>
                              <p:par>
                                <p:cTn id="58" presetID="22" presetClass="entr" presetSubtype="8" fill="hold" grpId="0" nodeType="after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left)">
                                      <p:cBhvr>
                                        <p:cTn id="6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326" grpId="0"/>
      <p:bldP spid="33805" grpId="0"/>
      <p:bldP spid="3" grpId="0"/>
      <p:bldP spid="18" grpId="0"/>
      <p:bldP spid="2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rotWithShape="1">
          <a:blip r:embed="rId3"/>
          <a:srcRect l="12178" t="19377" r="20889" b="6178"/>
          <a:stretch/>
        </p:blipFill>
        <p:spPr>
          <a:xfrm>
            <a:off x="712519" y="356260"/>
            <a:ext cx="8234531" cy="5866410"/>
          </a:xfrm>
          <a:prstGeom prst="rect">
            <a:avLst/>
          </a:prstGeom>
        </p:spPr>
      </p:pic>
    </p:spTree>
    <p:extLst>
      <p:ext uri="{BB962C8B-B14F-4D97-AF65-F5344CB8AC3E}">
        <p14:creationId xmlns:p14="http://schemas.microsoft.com/office/powerpoint/2010/main" val="167840815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rotWithShape="1">
          <a:blip r:embed="rId3"/>
          <a:srcRect l="11286" t="19819" r="22262" b="7164"/>
          <a:stretch/>
        </p:blipFill>
        <p:spPr>
          <a:xfrm>
            <a:off x="344384" y="601030"/>
            <a:ext cx="8799616" cy="5728517"/>
          </a:xfrm>
          <a:prstGeom prst="rect">
            <a:avLst/>
          </a:prstGeom>
        </p:spPr>
      </p:pic>
    </p:spTree>
    <p:extLst>
      <p:ext uri="{BB962C8B-B14F-4D97-AF65-F5344CB8AC3E}">
        <p14:creationId xmlns:p14="http://schemas.microsoft.com/office/powerpoint/2010/main" val="39827347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19921" y="2995482"/>
            <a:ext cx="9144000" cy="696913"/>
          </a:xfrm>
          <a:prstGeom prst="rect">
            <a:avLst/>
          </a:prstGeom>
          <a:noFill/>
          <a:ln w="9525">
            <a:noFill/>
            <a:miter lim="800000"/>
            <a:headEnd/>
            <a:tailEnd/>
          </a:ln>
          <a:effectLst/>
        </p:spPr>
        <p:txBody>
          <a:bodyPr lIns="90488" tIns="44450" rIns="90488" bIns="44450"/>
          <a:lstStyle/>
          <a:p>
            <a:pPr marL="609600" indent="-609600" algn="ctr">
              <a:lnSpc>
                <a:spcPct val="78000"/>
              </a:lnSpc>
              <a:buClr>
                <a:schemeClr val="tx1"/>
              </a:buClr>
              <a:buSzPct val="90000"/>
              <a:defRPr/>
            </a:pPr>
            <a:r>
              <a:rPr lang="en-US" sz="4000" b="1" kern="0" dirty="0">
                <a:solidFill>
                  <a:srgbClr val="5F259F"/>
                </a:solidFill>
              </a:rPr>
              <a:t>Options During Residency </a:t>
            </a:r>
          </a:p>
          <a:p>
            <a:pPr marL="609600" indent="-609600" algn="ctr">
              <a:lnSpc>
                <a:spcPct val="78000"/>
              </a:lnSpc>
              <a:buClr>
                <a:schemeClr val="tx1"/>
              </a:buClr>
              <a:buSzPct val="90000"/>
              <a:defRPr/>
            </a:pPr>
            <a:r>
              <a:rPr lang="en-US" sz="3200" b="1" kern="0" dirty="0">
                <a:solidFill>
                  <a:schemeClr val="accent2"/>
                </a:solidFill>
              </a:rPr>
              <a:t>CASE STUDIES</a:t>
            </a:r>
          </a:p>
        </p:txBody>
      </p:sp>
    </p:spTree>
    <p:extLst>
      <p:ext uri="{BB962C8B-B14F-4D97-AF65-F5344CB8AC3E}">
        <p14:creationId xmlns:p14="http://schemas.microsoft.com/office/powerpoint/2010/main" val="16757280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shot 2016-01-26 15.44.53.png"/>
          <p:cNvPicPr>
            <a:picLocks noChangeAspect="1"/>
          </p:cNvPicPr>
          <p:nvPr/>
        </p:nvPicPr>
        <p:blipFill>
          <a:blip r:embed="rId3" cstate="print"/>
          <a:srcRect l="4608" t="17791" r="3226" b="1534"/>
          <a:stretch>
            <a:fillRect/>
          </a:stretch>
        </p:blipFill>
        <p:spPr>
          <a:xfrm>
            <a:off x="2971800" y="3107184"/>
            <a:ext cx="3238500" cy="3309944"/>
          </a:xfrm>
          <a:prstGeom prst="rect">
            <a:avLst/>
          </a:prstGeom>
        </p:spPr>
      </p:pic>
      <p:sp>
        <p:nvSpPr>
          <p:cNvPr id="7" name="TextBox 6"/>
          <p:cNvSpPr txBox="1"/>
          <p:nvPr/>
        </p:nvSpPr>
        <p:spPr>
          <a:xfrm>
            <a:off x="6089976" y="1647069"/>
            <a:ext cx="2397489" cy="1077218"/>
          </a:xfrm>
          <a:prstGeom prst="rect">
            <a:avLst/>
          </a:prstGeom>
          <a:scene3d>
            <a:camera prst="orthographicFront"/>
            <a:lightRig rig="threePt" dir="t"/>
          </a:scene3d>
          <a:sp3d>
            <a:bevelT prst="angle"/>
          </a:sp3d>
        </p:spPr>
        <p:style>
          <a:lnRef idx="2">
            <a:schemeClr val="dk1"/>
          </a:lnRef>
          <a:fillRef idx="1">
            <a:schemeClr val="lt1"/>
          </a:fillRef>
          <a:effectRef idx="0">
            <a:schemeClr val="dk1"/>
          </a:effectRef>
          <a:fontRef idx="minor">
            <a:schemeClr val="dk1"/>
          </a:fontRef>
        </p:style>
        <p:txBody>
          <a:bodyPr wrap="square" rtlCol="0">
            <a:spAutoFit/>
          </a:bodyPr>
          <a:lstStyle/>
          <a:p>
            <a:pPr algn="ctr" fontAlgn="auto">
              <a:spcBef>
                <a:spcPts val="0"/>
              </a:spcBef>
              <a:spcAft>
                <a:spcPts val="0"/>
              </a:spcAft>
            </a:pPr>
            <a:r>
              <a:rPr lang="en-US" sz="3200" b="1" dirty="0">
                <a:solidFill>
                  <a:srgbClr val="013D79"/>
                </a:solidFill>
                <a:latin typeface="Calibri"/>
                <a:cs typeface="Arial" pitchFamily="34" charset="0"/>
              </a:rPr>
              <a:t>Postpone Payments</a:t>
            </a:r>
          </a:p>
        </p:txBody>
      </p:sp>
      <p:sp>
        <p:nvSpPr>
          <p:cNvPr id="12" name="TextBox 11"/>
          <p:cNvSpPr txBox="1"/>
          <p:nvPr/>
        </p:nvSpPr>
        <p:spPr>
          <a:xfrm>
            <a:off x="1020784" y="1633472"/>
            <a:ext cx="2397489" cy="1077218"/>
          </a:xfrm>
          <a:prstGeom prst="rect">
            <a:avLst/>
          </a:prstGeom>
          <a:scene3d>
            <a:camera prst="orthographicFront"/>
            <a:lightRig rig="threePt" dir="t"/>
          </a:scene3d>
          <a:sp3d>
            <a:bevelT prst="angle"/>
          </a:sp3d>
        </p:spPr>
        <p:style>
          <a:lnRef idx="2">
            <a:schemeClr val="dk1"/>
          </a:lnRef>
          <a:fillRef idx="1">
            <a:schemeClr val="lt1"/>
          </a:fillRef>
          <a:effectRef idx="0">
            <a:schemeClr val="dk1"/>
          </a:effectRef>
          <a:fontRef idx="minor">
            <a:schemeClr val="dk1"/>
          </a:fontRef>
        </p:style>
        <p:txBody>
          <a:bodyPr wrap="square" rtlCol="0">
            <a:spAutoFit/>
          </a:bodyPr>
          <a:lstStyle/>
          <a:p>
            <a:pPr algn="ctr" fontAlgn="auto">
              <a:spcBef>
                <a:spcPts val="0"/>
              </a:spcBef>
              <a:spcAft>
                <a:spcPts val="0"/>
              </a:spcAft>
            </a:pPr>
            <a:r>
              <a:rPr lang="en-US" sz="3200" b="1" dirty="0">
                <a:solidFill>
                  <a:srgbClr val="013D79"/>
                </a:solidFill>
                <a:latin typeface="Calibri"/>
                <a:cs typeface="Arial" pitchFamily="34" charset="0"/>
              </a:rPr>
              <a:t>Make Payments</a:t>
            </a:r>
          </a:p>
        </p:txBody>
      </p:sp>
      <p:sp>
        <p:nvSpPr>
          <p:cNvPr id="3" name="Title 2">
            <a:extLst>
              <a:ext uri="{FF2B5EF4-FFF2-40B4-BE49-F238E27FC236}">
                <a16:creationId xmlns:a16="http://schemas.microsoft.com/office/drawing/2014/main" id="{5A88D13E-6455-49FF-B143-7FA7D1C579F5}"/>
              </a:ext>
            </a:extLst>
          </p:cNvPr>
          <p:cNvSpPr>
            <a:spLocks noGrp="1"/>
          </p:cNvSpPr>
          <p:nvPr>
            <p:ph type="title"/>
          </p:nvPr>
        </p:nvSpPr>
        <p:spPr>
          <a:xfrm>
            <a:off x="756236" y="764321"/>
            <a:ext cx="8386762" cy="620712"/>
          </a:xfrm>
        </p:spPr>
        <p:txBody>
          <a:bodyPr/>
          <a:lstStyle/>
          <a:p>
            <a:r>
              <a:rPr lang="en-US" dirty="0"/>
              <a:t>Decision Time: 6 Months Post-Graduation</a:t>
            </a:r>
          </a:p>
        </p:txBody>
      </p:sp>
      <p:sp>
        <p:nvSpPr>
          <p:cNvPr id="15" name="TextBox 14">
            <a:extLst>
              <a:ext uri="{FF2B5EF4-FFF2-40B4-BE49-F238E27FC236}">
                <a16:creationId xmlns:a16="http://schemas.microsoft.com/office/drawing/2014/main" id="{5CBE06C8-75C8-43F5-B70E-E55FFA28A4C6}"/>
              </a:ext>
            </a:extLst>
          </p:cNvPr>
          <p:cNvSpPr txBox="1"/>
          <p:nvPr/>
        </p:nvSpPr>
        <p:spPr>
          <a:xfrm>
            <a:off x="836888" y="2789105"/>
            <a:ext cx="2677724" cy="2144177"/>
          </a:xfrm>
          <a:prstGeom prst="rect">
            <a:avLst/>
          </a:prstGeom>
          <a:noFill/>
        </p:spPr>
        <p:txBody>
          <a:bodyPr wrap="square" rtlCol="0">
            <a:spAutoFit/>
          </a:bodyPr>
          <a:lstStyle/>
          <a:p>
            <a:pPr algn="ctr" defTabSz="914400" fontAlgn="base">
              <a:spcBef>
                <a:spcPct val="0"/>
              </a:spcBef>
              <a:spcAft>
                <a:spcPts val="2000"/>
              </a:spcAft>
            </a:pPr>
            <a:r>
              <a:rPr lang="en-US" sz="2000" b="1" dirty="0">
                <a:solidFill>
                  <a:srgbClr val="0070C0"/>
                </a:solidFill>
                <a:latin typeface="Arial" pitchFamily="34" charset="0"/>
              </a:rPr>
              <a:t>PAYE             REPAYE                     IBR</a:t>
            </a:r>
          </a:p>
          <a:p>
            <a:pPr algn="ctr" defTabSz="914400" fontAlgn="base">
              <a:spcBef>
                <a:spcPct val="0"/>
              </a:spcBef>
              <a:spcAft>
                <a:spcPts val="2000"/>
              </a:spcAft>
            </a:pPr>
            <a:endParaRPr lang="en-US" sz="2000" b="1" dirty="0">
              <a:solidFill>
                <a:srgbClr val="013D79"/>
              </a:solidFill>
              <a:latin typeface="Arial" pitchFamily="34" charset="0"/>
            </a:endParaRPr>
          </a:p>
          <a:p>
            <a:pPr defTabSz="914400" fontAlgn="base">
              <a:spcBef>
                <a:spcPct val="0"/>
              </a:spcBef>
              <a:spcAft>
                <a:spcPts val="2000"/>
              </a:spcAft>
            </a:pPr>
            <a:endParaRPr lang="en-US" sz="2000" b="1" dirty="0">
              <a:solidFill>
                <a:srgbClr val="013D79"/>
              </a:solidFill>
              <a:latin typeface="Arial" pitchFamily="34" charset="0"/>
            </a:endParaRPr>
          </a:p>
        </p:txBody>
      </p:sp>
      <p:sp>
        <p:nvSpPr>
          <p:cNvPr id="16" name="TextBox 15">
            <a:extLst>
              <a:ext uri="{FF2B5EF4-FFF2-40B4-BE49-F238E27FC236}">
                <a16:creationId xmlns:a16="http://schemas.microsoft.com/office/drawing/2014/main" id="{9AEE8279-9E55-4DB0-8BC3-1787C7FBC186}"/>
              </a:ext>
            </a:extLst>
          </p:cNvPr>
          <p:cNvSpPr txBox="1"/>
          <p:nvPr/>
        </p:nvSpPr>
        <p:spPr>
          <a:xfrm>
            <a:off x="6210300" y="2851919"/>
            <a:ext cx="2156842" cy="1154162"/>
          </a:xfrm>
          <a:prstGeom prst="rect">
            <a:avLst/>
          </a:prstGeom>
          <a:noFill/>
        </p:spPr>
        <p:txBody>
          <a:bodyPr wrap="square" rtlCol="0">
            <a:spAutoFit/>
          </a:bodyPr>
          <a:lstStyle/>
          <a:p>
            <a:pPr algn="ctr" defTabSz="914400" fontAlgn="base">
              <a:spcBef>
                <a:spcPct val="0"/>
              </a:spcBef>
              <a:spcAft>
                <a:spcPct val="0"/>
              </a:spcAft>
            </a:pPr>
            <a:r>
              <a:rPr lang="en-US" sz="2300" b="1" dirty="0">
                <a:solidFill>
                  <a:srgbClr val="0070C0"/>
                </a:solidFill>
                <a:latin typeface="Arial" pitchFamily="34" charset="0"/>
              </a:rPr>
              <a:t>Medical Residency Forbearance</a:t>
            </a:r>
          </a:p>
        </p:txBody>
      </p:sp>
    </p:spTree>
    <p:extLst>
      <p:ext uri="{BB962C8B-B14F-4D97-AF65-F5344CB8AC3E}">
        <p14:creationId xmlns:p14="http://schemas.microsoft.com/office/powerpoint/2010/main" val="21032036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8894" y="764321"/>
            <a:ext cx="8386762" cy="620712"/>
          </a:xfrm>
        </p:spPr>
        <p:txBody>
          <a:bodyPr/>
          <a:lstStyle/>
          <a:p>
            <a:r>
              <a:rPr lang="en-US" dirty="0"/>
              <a:t>Which Option to Choose?</a:t>
            </a:r>
          </a:p>
        </p:txBody>
      </p:sp>
      <p:pic>
        <p:nvPicPr>
          <p:cNvPr id="4" name="Picture 2" descr="C:\Users\Lei's PC\AppData\Local\Microsoft\Windows\Temporary Internet Files\Content.IE5\4YNZ97N8\MP900442363[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896" b="6896"/>
          <a:stretch/>
        </p:blipFill>
        <p:spPr bwMode="auto">
          <a:xfrm>
            <a:off x="878691" y="1587381"/>
            <a:ext cx="7459124" cy="42742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6401573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8894" y="747992"/>
            <a:ext cx="8386762" cy="620712"/>
          </a:xfrm>
        </p:spPr>
        <p:txBody>
          <a:bodyPr/>
          <a:lstStyle/>
          <a:p>
            <a:r>
              <a:rPr lang="en-US" dirty="0"/>
              <a:t>Dr. Internal Medicine (General) </a:t>
            </a:r>
          </a:p>
        </p:txBody>
      </p:sp>
      <p:pic>
        <p:nvPicPr>
          <p:cNvPr id="13" name="Picture 12" descr="177722834 indian female doctor.jpg"/>
          <p:cNvPicPr>
            <a:picLocks noChangeAspect="1"/>
          </p:cNvPicPr>
          <p:nvPr/>
        </p:nvPicPr>
        <p:blipFill rotWithShape="1">
          <a:blip r:embed="rId3" cstate="print">
            <a:extLst>
              <a:ext uri="{28A0092B-C50C-407E-A947-70E740481C1C}">
                <a14:useLocalDpi xmlns:a14="http://schemas.microsoft.com/office/drawing/2010/main" val="0"/>
              </a:ext>
            </a:extLst>
          </a:blip>
          <a:srcRect l="14655" r="17242"/>
          <a:stretch/>
        </p:blipFill>
        <p:spPr>
          <a:xfrm>
            <a:off x="6539947" y="2219985"/>
            <a:ext cx="2512987" cy="3752670"/>
          </a:xfrm>
          <a:prstGeom prst="rect">
            <a:avLst/>
          </a:prstGeom>
        </p:spPr>
      </p:pic>
      <p:sp>
        <p:nvSpPr>
          <p:cNvPr id="14" name="TextBox 13"/>
          <p:cNvSpPr txBox="1"/>
          <p:nvPr/>
        </p:nvSpPr>
        <p:spPr>
          <a:xfrm>
            <a:off x="1064841" y="2110214"/>
            <a:ext cx="5930647" cy="2637572"/>
          </a:xfrm>
          <a:prstGeom prst="rect">
            <a:avLst/>
          </a:prstGeom>
          <a:noFill/>
          <a:ln w="76200" cmpd="thickThin">
            <a:noFill/>
          </a:ln>
        </p:spPr>
        <p:txBody>
          <a:bodyPr wrap="none" rtlCol="0" anchor="t" anchorCtr="0">
            <a:noAutofit/>
          </a:bodyPr>
          <a:lstStyle/>
          <a:p>
            <a:pPr defTabSz="914400" fontAlgn="base">
              <a:spcBef>
                <a:spcPct val="0"/>
              </a:spcBef>
              <a:spcAft>
                <a:spcPts val="2000"/>
              </a:spcAft>
            </a:pPr>
            <a:r>
              <a:rPr lang="en-US" sz="2800" b="1" dirty="0">
                <a:solidFill>
                  <a:srgbClr val="013D79"/>
                </a:solidFill>
                <a:latin typeface="Arial" pitchFamily="34" charset="0"/>
              </a:rPr>
              <a:t>Career:  </a:t>
            </a:r>
            <a:r>
              <a:rPr lang="en-US" sz="2800" dirty="0">
                <a:solidFill>
                  <a:srgbClr val="FCB040">
                    <a:lumMod val="75000"/>
                  </a:srgbClr>
                </a:solidFill>
                <a:latin typeface="Arial" pitchFamily="34" charset="0"/>
              </a:rPr>
              <a:t>Internal Medicine</a:t>
            </a:r>
          </a:p>
          <a:p>
            <a:pPr defTabSz="914400" fontAlgn="base">
              <a:spcBef>
                <a:spcPct val="0"/>
              </a:spcBef>
              <a:spcAft>
                <a:spcPts val="2000"/>
              </a:spcAft>
            </a:pPr>
            <a:r>
              <a:rPr lang="en-US" sz="2800" b="1" dirty="0">
                <a:solidFill>
                  <a:srgbClr val="013D79"/>
                </a:solidFill>
                <a:latin typeface="Arial" pitchFamily="34" charset="0"/>
              </a:rPr>
              <a:t>Residency Length: </a:t>
            </a:r>
            <a:r>
              <a:rPr lang="en-US" sz="2800" dirty="0">
                <a:solidFill>
                  <a:srgbClr val="FCB040">
                    <a:lumMod val="75000"/>
                  </a:srgbClr>
                </a:solidFill>
                <a:latin typeface="Arial" pitchFamily="34" charset="0"/>
              </a:rPr>
              <a:t>3 years</a:t>
            </a:r>
          </a:p>
          <a:p>
            <a:pPr defTabSz="914400" fontAlgn="base">
              <a:spcBef>
                <a:spcPct val="0"/>
              </a:spcBef>
              <a:spcAft>
                <a:spcPts val="2000"/>
              </a:spcAft>
            </a:pPr>
            <a:r>
              <a:rPr lang="en-US" sz="2800" b="1" dirty="0">
                <a:solidFill>
                  <a:srgbClr val="013D79"/>
                </a:solidFill>
                <a:latin typeface="Arial" pitchFamily="34" charset="0"/>
              </a:rPr>
              <a:t>Debt: </a:t>
            </a:r>
            <a:r>
              <a:rPr lang="en-US" sz="2800" dirty="0">
                <a:solidFill>
                  <a:srgbClr val="FCB040">
                    <a:lumMod val="75000"/>
                  </a:srgbClr>
                </a:solidFill>
                <a:latin typeface="Arial" pitchFamily="34" charset="0"/>
              </a:rPr>
              <a:t>$200,000</a:t>
            </a:r>
          </a:p>
          <a:p>
            <a:pPr defTabSz="914400" fontAlgn="base">
              <a:spcBef>
                <a:spcPct val="0"/>
              </a:spcBef>
              <a:spcAft>
                <a:spcPts val="2000"/>
              </a:spcAft>
            </a:pPr>
            <a:r>
              <a:rPr lang="en-US" sz="2800" b="1" dirty="0">
                <a:solidFill>
                  <a:srgbClr val="013D79"/>
                </a:solidFill>
                <a:latin typeface="Arial" pitchFamily="34" charset="0"/>
              </a:rPr>
              <a:t>Starting Res Stipend: </a:t>
            </a:r>
            <a:r>
              <a:rPr lang="en-US" sz="2800" dirty="0">
                <a:solidFill>
                  <a:srgbClr val="FCB040">
                    <a:lumMod val="75000"/>
                  </a:srgbClr>
                </a:solidFill>
                <a:latin typeface="Arial" pitchFamily="34" charset="0"/>
              </a:rPr>
              <a:t>$58,000</a:t>
            </a:r>
          </a:p>
          <a:p>
            <a:pPr defTabSz="914400" fontAlgn="base">
              <a:spcBef>
                <a:spcPct val="0"/>
              </a:spcBef>
              <a:spcAft>
                <a:spcPts val="2000"/>
              </a:spcAft>
            </a:pPr>
            <a:r>
              <a:rPr lang="en-US" sz="2800" b="1" dirty="0">
                <a:solidFill>
                  <a:srgbClr val="013D79"/>
                </a:solidFill>
                <a:latin typeface="Arial" pitchFamily="34" charset="0"/>
              </a:rPr>
              <a:t>Post-Res. Y-1 Salary</a:t>
            </a:r>
            <a:r>
              <a:rPr lang="en-US" sz="2800" dirty="0">
                <a:solidFill>
                  <a:srgbClr val="013D79"/>
                </a:solidFill>
                <a:latin typeface="Arial" pitchFamily="34" charset="0"/>
              </a:rPr>
              <a:t>: </a:t>
            </a:r>
            <a:r>
              <a:rPr lang="en-US" sz="2800" dirty="0">
                <a:solidFill>
                  <a:srgbClr val="FCB040">
                    <a:lumMod val="75000"/>
                  </a:srgbClr>
                </a:solidFill>
                <a:latin typeface="Arial" pitchFamily="34" charset="0"/>
              </a:rPr>
              <a:t>$190,000</a:t>
            </a:r>
          </a:p>
        </p:txBody>
      </p:sp>
    </p:spTree>
    <p:extLst>
      <p:ext uri="{BB962C8B-B14F-4D97-AF65-F5344CB8AC3E}">
        <p14:creationId xmlns:p14="http://schemas.microsoft.com/office/powerpoint/2010/main" val="1345449952"/>
      </p:ext>
    </p:extLst>
  </p:cSld>
  <p:clrMapOvr>
    <a:masterClrMapping/>
  </p:clrMapOvr>
  <p:transition>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3810" y="5687775"/>
            <a:ext cx="9144000" cy="461665"/>
          </a:xfrm>
          <a:prstGeom prst="rect">
            <a:avLst/>
          </a:prstGeom>
          <a:solidFill>
            <a:schemeClr val="bg1"/>
          </a:solidFill>
          <a:ln w="222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algn="ctr"/>
            <a:r>
              <a:rPr lang="en-US" sz="2400" b="0" dirty="0">
                <a:solidFill>
                  <a:srgbClr val="003F7B"/>
                </a:solidFill>
              </a:rPr>
              <a:t> 54% report debt of $200,000 or higher</a:t>
            </a:r>
          </a:p>
        </p:txBody>
      </p:sp>
      <p:sp useBgFill="1">
        <p:nvSpPr>
          <p:cNvPr id="18" name="Rectangle 17"/>
          <p:cNvSpPr/>
          <p:nvPr/>
        </p:nvSpPr>
        <p:spPr>
          <a:xfrm>
            <a:off x="22860" y="5219148"/>
            <a:ext cx="9144000" cy="461665"/>
          </a:xfrm>
          <a:prstGeom prst="rect">
            <a:avLst/>
          </a:prstGeom>
          <a:ln w="222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algn="ctr"/>
            <a:r>
              <a:rPr lang="en-US" sz="2400" b="0" dirty="0">
                <a:solidFill>
                  <a:srgbClr val="003F7B"/>
                </a:solidFill>
              </a:rPr>
              <a:t> 73% of class report having education debt</a:t>
            </a:r>
          </a:p>
        </p:txBody>
      </p:sp>
      <p:sp>
        <p:nvSpPr>
          <p:cNvPr id="20" name="TextBox 19"/>
          <p:cNvSpPr txBox="1"/>
          <p:nvPr/>
        </p:nvSpPr>
        <p:spPr>
          <a:xfrm>
            <a:off x="877908" y="4842184"/>
            <a:ext cx="3369769" cy="553998"/>
          </a:xfrm>
          <a:prstGeom prst="rect">
            <a:avLst/>
          </a:prstGeom>
          <a:noFill/>
        </p:spPr>
        <p:txBody>
          <a:bodyPr wrap="none" rtlCol="0">
            <a:spAutoFit/>
          </a:bodyPr>
          <a:lstStyle/>
          <a:p>
            <a:pPr marL="0" lvl="1"/>
            <a:r>
              <a:rPr lang="en-US" sz="1200" b="0" dirty="0">
                <a:solidFill>
                  <a:srgbClr val="5F259F"/>
                </a:solidFill>
              </a:rPr>
              <a:t>Source:  AAMC 2019 Graduate Questionnaire (GQ) </a:t>
            </a:r>
          </a:p>
          <a:p>
            <a:endParaRPr lang="en-US" dirty="0">
              <a:solidFill>
                <a:srgbClr val="5F259F"/>
              </a:solidFill>
            </a:endParaRPr>
          </a:p>
        </p:txBody>
      </p:sp>
      <p:sp>
        <p:nvSpPr>
          <p:cNvPr id="6" name="TextBox 5"/>
          <p:cNvSpPr txBox="1"/>
          <p:nvPr/>
        </p:nvSpPr>
        <p:spPr>
          <a:xfrm>
            <a:off x="-902169" y="2490190"/>
            <a:ext cx="184666" cy="400110"/>
          </a:xfrm>
          <a:prstGeom prst="rect">
            <a:avLst/>
          </a:prstGeom>
          <a:noFill/>
        </p:spPr>
        <p:txBody>
          <a:bodyPr wrap="none" rtlCol="0">
            <a:spAutoFit/>
          </a:bodyPr>
          <a:lstStyle/>
          <a:p>
            <a:endParaRPr lang="en-US" dirty="0"/>
          </a:p>
        </p:txBody>
      </p:sp>
      <p:sp>
        <p:nvSpPr>
          <p:cNvPr id="23" name="Title 5">
            <a:extLst>
              <a:ext uri="{FF2B5EF4-FFF2-40B4-BE49-F238E27FC236}">
                <a16:creationId xmlns:a16="http://schemas.microsoft.com/office/drawing/2014/main" id="{F88A2686-8E8E-416D-9CCF-45220C43E183}"/>
              </a:ext>
            </a:extLst>
          </p:cNvPr>
          <p:cNvSpPr>
            <a:spLocks noGrp="1"/>
          </p:cNvSpPr>
          <p:nvPr>
            <p:ph type="title"/>
          </p:nvPr>
        </p:nvSpPr>
        <p:spPr/>
        <p:txBody>
          <a:bodyPr/>
          <a:lstStyle/>
          <a:p>
            <a:r>
              <a:rPr lang="en-US" dirty="0"/>
              <a:t>Class of 2019 Indebtedness</a:t>
            </a:r>
          </a:p>
        </p:txBody>
      </p:sp>
      <p:grpSp>
        <p:nvGrpSpPr>
          <p:cNvPr id="19" name="Group 26">
            <a:extLst>
              <a:ext uri="{FF2B5EF4-FFF2-40B4-BE49-F238E27FC236}">
                <a16:creationId xmlns:a16="http://schemas.microsoft.com/office/drawing/2014/main" id="{3155E158-E01D-4EA5-9459-860DF01DC33D}"/>
              </a:ext>
            </a:extLst>
          </p:cNvPr>
          <p:cNvGrpSpPr/>
          <p:nvPr/>
        </p:nvGrpSpPr>
        <p:grpSpPr>
          <a:xfrm>
            <a:off x="957447" y="1446918"/>
            <a:ext cx="7603957" cy="3157087"/>
            <a:chOff x="745958" y="1852862"/>
            <a:chExt cx="7603957" cy="3157087"/>
          </a:xfrm>
        </p:grpSpPr>
        <p:sp>
          <p:nvSpPr>
            <p:cNvPr id="22" name="Chevron 10">
              <a:extLst>
                <a:ext uri="{FF2B5EF4-FFF2-40B4-BE49-F238E27FC236}">
                  <a16:creationId xmlns:a16="http://schemas.microsoft.com/office/drawing/2014/main" id="{BB6EC31F-5E67-4A53-8EC3-5EF44E94210F}"/>
                </a:ext>
              </a:extLst>
            </p:cNvPr>
            <p:cNvSpPr/>
            <p:nvPr/>
          </p:nvSpPr>
          <p:spPr bwMode="auto">
            <a:xfrm>
              <a:off x="1106898" y="4041340"/>
              <a:ext cx="6906126" cy="523220"/>
            </a:xfrm>
            <a:prstGeom prst="chevron">
              <a:avLst/>
            </a:prstGeom>
            <a:solidFill>
              <a:schemeClr val="accent2"/>
            </a:solidFill>
            <a:ln w="222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numCol="1" rtlCol="0" anchor="ctr"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noFill/>
                  </a:ln>
                  <a:solidFill>
                    <a:schemeClr val="bg1"/>
                  </a:solidFill>
                  <a:effectLst/>
                  <a:latin typeface="Arial" charset="0"/>
                </a:rPr>
                <a:t>				</a:t>
              </a:r>
              <a:r>
                <a:rPr kumimoji="0" lang="en-US" sz="24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rPr>
                <a:t>$215,000</a:t>
              </a:r>
            </a:p>
          </p:txBody>
        </p:sp>
        <p:sp>
          <p:nvSpPr>
            <p:cNvPr id="24" name="Chevron 2">
              <a:extLst>
                <a:ext uri="{FF2B5EF4-FFF2-40B4-BE49-F238E27FC236}">
                  <a16:creationId xmlns:a16="http://schemas.microsoft.com/office/drawing/2014/main" id="{C9FEAC91-4226-453B-B925-5BA1865F2623}"/>
                </a:ext>
              </a:extLst>
            </p:cNvPr>
            <p:cNvSpPr/>
            <p:nvPr/>
          </p:nvSpPr>
          <p:spPr bwMode="auto">
            <a:xfrm>
              <a:off x="1106898" y="3281746"/>
              <a:ext cx="5366084" cy="523220"/>
            </a:xfrm>
            <a:prstGeom prst="chevron">
              <a:avLst/>
            </a:prstGeom>
            <a:solidFill>
              <a:srgbClr val="5F259F"/>
            </a:solidFill>
            <a:ln w="222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numCol="1" rtlCol="0" anchor="ctr" anchorCtr="0" compatLnSpc="1">
              <a:prstTxWarp prst="textNoShape">
                <a:avLst/>
              </a:prstTxWarp>
              <a:spAutoFit/>
            </a:bodyPr>
            <a:lstStyle/>
            <a:p>
              <a:pPr marL="0" marR="0" indent="0" algn="just"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rPr>
                <a:t>		</a:t>
              </a:r>
              <a:r>
                <a:rPr kumimoji="0" lang="en-US" sz="24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rPr>
                <a:t>$200,000</a:t>
              </a:r>
            </a:p>
          </p:txBody>
        </p:sp>
        <p:grpSp>
          <p:nvGrpSpPr>
            <p:cNvPr id="28" name="Group 13">
              <a:extLst>
                <a:ext uri="{FF2B5EF4-FFF2-40B4-BE49-F238E27FC236}">
                  <a16:creationId xmlns:a16="http://schemas.microsoft.com/office/drawing/2014/main" id="{9749ADEF-823F-472D-BA27-C3EE4B15D862}"/>
                </a:ext>
              </a:extLst>
            </p:cNvPr>
            <p:cNvGrpSpPr/>
            <p:nvPr/>
          </p:nvGrpSpPr>
          <p:grpSpPr>
            <a:xfrm>
              <a:off x="2671003" y="2695063"/>
              <a:ext cx="1350412" cy="369332"/>
              <a:chOff x="1949117" y="1775921"/>
              <a:chExt cx="1350412" cy="590468"/>
            </a:xfrm>
          </p:grpSpPr>
          <p:sp>
            <p:nvSpPr>
              <p:cNvPr id="34" name="Rectangle 33">
                <a:extLst>
                  <a:ext uri="{FF2B5EF4-FFF2-40B4-BE49-F238E27FC236}">
                    <a16:creationId xmlns:a16="http://schemas.microsoft.com/office/drawing/2014/main" id="{E7D191D7-1798-40C1-A5E7-C0B86FC68583}"/>
                  </a:ext>
                </a:extLst>
              </p:cNvPr>
              <p:cNvSpPr/>
              <p:nvPr/>
            </p:nvSpPr>
            <p:spPr bwMode="auto">
              <a:xfrm>
                <a:off x="1949117" y="1852863"/>
                <a:ext cx="385010" cy="409074"/>
              </a:xfrm>
              <a:prstGeom prst="rect">
                <a:avLst/>
              </a:prstGeom>
              <a:solidFill>
                <a:srgbClr val="5F259F"/>
              </a:solid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bg1"/>
                  </a:solidFill>
                  <a:effectLst/>
                  <a:latin typeface="Arial" charset="0"/>
                </a:endParaRPr>
              </a:p>
            </p:txBody>
          </p:sp>
          <p:sp>
            <p:nvSpPr>
              <p:cNvPr id="35" name="TextBox 34">
                <a:extLst>
                  <a:ext uri="{FF2B5EF4-FFF2-40B4-BE49-F238E27FC236}">
                    <a16:creationId xmlns:a16="http://schemas.microsoft.com/office/drawing/2014/main" id="{0D814093-3FF7-493F-B393-44B932414EB8}"/>
                  </a:ext>
                </a:extLst>
              </p:cNvPr>
              <p:cNvSpPr txBox="1"/>
              <p:nvPr/>
            </p:nvSpPr>
            <p:spPr>
              <a:xfrm>
                <a:off x="2430380" y="1775921"/>
                <a:ext cx="869149" cy="590468"/>
              </a:xfrm>
              <a:prstGeom prst="rect">
                <a:avLst/>
              </a:prstGeom>
              <a:noFill/>
            </p:spPr>
            <p:txBody>
              <a:bodyPr wrap="none" rtlCol="0">
                <a:spAutoFit/>
              </a:bodyPr>
              <a:lstStyle/>
              <a:p>
                <a:r>
                  <a:rPr lang="en-US" b="1" dirty="0">
                    <a:solidFill>
                      <a:srgbClr val="5F259F"/>
                    </a:solidFill>
                  </a:rPr>
                  <a:t>PUBLIC</a:t>
                </a:r>
              </a:p>
            </p:txBody>
          </p:sp>
        </p:grpSp>
        <p:grpSp>
          <p:nvGrpSpPr>
            <p:cNvPr id="29" name="Group 14">
              <a:extLst>
                <a:ext uri="{FF2B5EF4-FFF2-40B4-BE49-F238E27FC236}">
                  <a16:creationId xmlns:a16="http://schemas.microsoft.com/office/drawing/2014/main" id="{6A043DE4-CF8A-40EF-AD57-F89ADEE1C063}"/>
                </a:ext>
              </a:extLst>
            </p:cNvPr>
            <p:cNvGrpSpPr/>
            <p:nvPr/>
          </p:nvGrpSpPr>
          <p:grpSpPr>
            <a:xfrm>
              <a:off x="4844702" y="2646937"/>
              <a:ext cx="1515708" cy="369332"/>
              <a:chOff x="4940958" y="1775921"/>
              <a:chExt cx="1515708" cy="590468"/>
            </a:xfrm>
          </p:grpSpPr>
          <p:sp>
            <p:nvSpPr>
              <p:cNvPr id="32" name="Rectangle 31">
                <a:extLst>
                  <a:ext uri="{FF2B5EF4-FFF2-40B4-BE49-F238E27FC236}">
                    <a16:creationId xmlns:a16="http://schemas.microsoft.com/office/drawing/2014/main" id="{69F55915-BCF4-4759-8A01-C70058617878}"/>
                  </a:ext>
                </a:extLst>
              </p:cNvPr>
              <p:cNvSpPr/>
              <p:nvPr/>
            </p:nvSpPr>
            <p:spPr bwMode="auto">
              <a:xfrm>
                <a:off x="4940958" y="1860884"/>
                <a:ext cx="385010" cy="409074"/>
              </a:xfrm>
              <a:prstGeom prst="rect">
                <a:avLst/>
              </a:prstGeom>
              <a:solidFill>
                <a:schemeClr val="accent2"/>
              </a:solid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bg1"/>
                  </a:solidFill>
                  <a:effectLst/>
                  <a:latin typeface="Arial" charset="0"/>
                </a:endParaRPr>
              </a:p>
            </p:txBody>
          </p:sp>
          <p:sp>
            <p:nvSpPr>
              <p:cNvPr id="33" name="TextBox 32">
                <a:extLst>
                  <a:ext uri="{FF2B5EF4-FFF2-40B4-BE49-F238E27FC236}">
                    <a16:creationId xmlns:a16="http://schemas.microsoft.com/office/drawing/2014/main" id="{46194840-E94D-472B-994C-7DC3D0A168DF}"/>
                  </a:ext>
                </a:extLst>
              </p:cNvPr>
              <p:cNvSpPr txBox="1"/>
              <p:nvPr/>
            </p:nvSpPr>
            <p:spPr>
              <a:xfrm>
                <a:off x="5486400" y="1775921"/>
                <a:ext cx="970266" cy="590468"/>
              </a:xfrm>
              <a:prstGeom prst="rect">
                <a:avLst/>
              </a:prstGeom>
              <a:noFill/>
            </p:spPr>
            <p:txBody>
              <a:bodyPr wrap="none" rtlCol="0">
                <a:spAutoFit/>
              </a:bodyPr>
              <a:lstStyle/>
              <a:p>
                <a:r>
                  <a:rPr lang="en-US" b="1" cap="all" dirty="0">
                    <a:solidFill>
                      <a:schemeClr val="accent2">
                        <a:lumMod val="75000"/>
                      </a:schemeClr>
                    </a:solidFill>
                  </a:rPr>
                  <a:t>private</a:t>
                </a:r>
              </a:p>
            </p:txBody>
          </p:sp>
        </p:grpSp>
        <p:sp>
          <p:nvSpPr>
            <p:cNvPr id="30" name="Rectangle 29">
              <a:extLst>
                <a:ext uri="{FF2B5EF4-FFF2-40B4-BE49-F238E27FC236}">
                  <a16:creationId xmlns:a16="http://schemas.microsoft.com/office/drawing/2014/main" id="{FF71E5BF-2823-4D9A-A9BB-63E809917C93}"/>
                </a:ext>
              </a:extLst>
            </p:cNvPr>
            <p:cNvSpPr/>
            <p:nvPr/>
          </p:nvSpPr>
          <p:spPr>
            <a:xfrm>
              <a:off x="745958" y="1852862"/>
              <a:ext cx="7603957" cy="523220"/>
            </a:xfrm>
            <a:prstGeom prst="rect">
              <a:avLst/>
            </a:prstGeom>
            <a:solidFill>
              <a:srgbClr val="003A7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2800" dirty="0">
                  <a:solidFill>
                    <a:schemeClr val="bg1"/>
                  </a:solidFill>
                  <a:effectLst>
                    <a:outerShdw blurRad="38100" dist="38100" dir="2700000" algn="tl">
                      <a:srgbClr val="000000">
                        <a:alpha val="43137"/>
                      </a:srgbClr>
                    </a:outerShdw>
                  </a:effectLst>
                </a:rPr>
                <a:t>Median MD School Debt: $200,000</a:t>
              </a:r>
            </a:p>
          </p:txBody>
        </p:sp>
        <p:sp>
          <p:nvSpPr>
            <p:cNvPr id="31" name="Rectangle 30">
              <a:extLst>
                <a:ext uri="{FF2B5EF4-FFF2-40B4-BE49-F238E27FC236}">
                  <a16:creationId xmlns:a16="http://schemas.microsoft.com/office/drawing/2014/main" id="{9FE71414-3BA4-4367-BE6A-51DCE0BCC461}"/>
                </a:ext>
              </a:extLst>
            </p:cNvPr>
            <p:cNvSpPr/>
            <p:nvPr/>
          </p:nvSpPr>
          <p:spPr bwMode="auto">
            <a:xfrm>
              <a:off x="818147" y="2358189"/>
              <a:ext cx="7406640" cy="2651760"/>
            </a:xfrm>
            <a:prstGeom prst="rect">
              <a:avLst/>
            </a:prstGeom>
            <a:noFill/>
            <a:ln w="349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bg1"/>
                </a:solidFill>
                <a:effectLst/>
                <a:latin typeface="Arial" charset="0"/>
              </a:endParaRPr>
            </a:p>
          </p:txBody>
        </p:sp>
      </p:grpSp>
      <p:sp>
        <p:nvSpPr>
          <p:cNvPr id="27" name="Oval 26"/>
          <p:cNvSpPr/>
          <p:nvPr/>
        </p:nvSpPr>
        <p:spPr bwMode="auto">
          <a:xfrm>
            <a:off x="5809129" y="1311116"/>
            <a:ext cx="1694330" cy="821202"/>
          </a:xfrm>
          <a:prstGeom prst="ellipse">
            <a:avLst/>
          </a:prstGeom>
          <a:noFill/>
          <a:ln w="57150"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bg1"/>
              </a:solidFill>
              <a:effectLst/>
              <a:latin typeface="Arial" charset="0"/>
            </a:endParaRPr>
          </a:p>
        </p:txBody>
      </p:sp>
    </p:spTree>
    <p:extLst>
      <p:ext uri="{BB962C8B-B14F-4D97-AF65-F5344CB8AC3E}">
        <p14:creationId xmlns:p14="http://schemas.microsoft.com/office/powerpoint/2010/main" val="54500107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7"/>
                                        </p:tgtEl>
                                        <p:attrNameLst>
                                          <p:attrName>style.visibility</p:attrName>
                                        </p:attrNameLst>
                                      </p:cBhvr>
                                      <p:to>
                                        <p:strVal val="visible"/>
                                      </p:to>
                                    </p:set>
                                  </p:childTnLst>
                                </p:cTn>
                              </p:par>
                            </p:childTnLst>
                          </p:cTn>
                        </p:par>
                        <p:par>
                          <p:cTn id="7" fill="hold">
                            <p:stCondLst>
                              <p:cond delay="500"/>
                            </p:stCondLst>
                            <p:childTnLst>
                              <p:par>
                                <p:cTn id="8" presetID="32" presetClass="emph" presetSubtype="0" repeatCount="2000" fill="hold" grpId="1" nodeType="afterEffect">
                                  <p:stCondLst>
                                    <p:cond delay="0"/>
                                  </p:stCondLst>
                                  <p:childTnLst>
                                    <p:animRot by="120000">
                                      <p:cBhvr>
                                        <p:cTn id="9" dur="200" fill="hold">
                                          <p:stCondLst>
                                            <p:cond delay="0"/>
                                          </p:stCondLst>
                                        </p:cTn>
                                        <p:tgtEl>
                                          <p:spTgt spid="27"/>
                                        </p:tgtEl>
                                        <p:attrNameLst>
                                          <p:attrName>r</p:attrName>
                                        </p:attrNameLst>
                                      </p:cBhvr>
                                    </p:animRot>
                                    <p:animRot by="-240000">
                                      <p:cBhvr>
                                        <p:cTn id="10" dur="400" fill="hold">
                                          <p:stCondLst>
                                            <p:cond delay="400"/>
                                          </p:stCondLst>
                                        </p:cTn>
                                        <p:tgtEl>
                                          <p:spTgt spid="27"/>
                                        </p:tgtEl>
                                        <p:attrNameLst>
                                          <p:attrName>r</p:attrName>
                                        </p:attrNameLst>
                                      </p:cBhvr>
                                    </p:animRot>
                                    <p:animRot by="240000">
                                      <p:cBhvr>
                                        <p:cTn id="11" dur="400" fill="hold">
                                          <p:stCondLst>
                                            <p:cond delay="800"/>
                                          </p:stCondLst>
                                        </p:cTn>
                                        <p:tgtEl>
                                          <p:spTgt spid="27"/>
                                        </p:tgtEl>
                                        <p:attrNameLst>
                                          <p:attrName>r</p:attrName>
                                        </p:attrNameLst>
                                      </p:cBhvr>
                                    </p:animRot>
                                    <p:animRot by="-240000">
                                      <p:cBhvr>
                                        <p:cTn id="12" dur="400" fill="hold">
                                          <p:stCondLst>
                                            <p:cond delay="1200"/>
                                          </p:stCondLst>
                                        </p:cTn>
                                        <p:tgtEl>
                                          <p:spTgt spid="27"/>
                                        </p:tgtEl>
                                        <p:attrNameLst>
                                          <p:attrName>r</p:attrName>
                                        </p:attrNameLst>
                                      </p:cBhvr>
                                    </p:animRot>
                                    <p:animRot by="120000">
                                      <p:cBhvr>
                                        <p:cTn id="13" dur="400" fill="hold">
                                          <p:stCondLst>
                                            <p:cond delay="16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bwMode="auto">
          <a:xfrm>
            <a:off x="308171" y="3990424"/>
            <a:ext cx="8768416" cy="927847"/>
          </a:xfrm>
          <a:prstGeom prst="rect">
            <a:avLst/>
          </a:prstGeom>
          <a:solidFill>
            <a:srgbClr val="FFFFFF"/>
          </a:solidFill>
          <a:ln w="222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charset="0"/>
            </a:endParaRPr>
          </a:p>
        </p:txBody>
      </p:sp>
      <p:sp>
        <p:nvSpPr>
          <p:cNvPr id="33" name="Rectangle 32"/>
          <p:cNvSpPr/>
          <p:nvPr/>
        </p:nvSpPr>
        <p:spPr bwMode="auto">
          <a:xfrm>
            <a:off x="341751" y="4918271"/>
            <a:ext cx="8768416" cy="927847"/>
          </a:xfrm>
          <a:prstGeom prst="rect">
            <a:avLst/>
          </a:prstGeom>
          <a:solidFill>
            <a:srgbClr val="FFFFFF"/>
          </a:solidFill>
          <a:ln w="222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charset="0"/>
            </a:endParaRPr>
          </a:p>
        </p:txBody>
      </p:sp>
      <p:graphicFrame>
        <p:nvGraphicFramePr>
          <p:cNvPr id="31" name="Content Placeholder 3"/>
          <p:cNvGraphicFramePr>
            <a:graphicFrameLocks/>
          </p:cNvGraphicFramePr>
          <p:nvPr>
            <p:extLst>
              <p:ext uri="{D42A27DB-BD31-4B8C-83A1-F6EECF244321}">
                <p14:modId xmlns:p14="http://schemas.microsoft.com/office/powerpoint/2010/main" val="4198691861"/>
              </p:ext>
            </p:extLst>
          </p:nvPr>
        </p:nvGraphicFramePr>
        <p:xfrm>
          <a:off x="636103" y="2042633"/>
          <a:ext cx="8429207" cy="3718560"/>
        </p:xfrm>
        <a:graphic>
          <a:graphicData uri="http://schemas.openxmlformats.org/drawingml/2006/table">
            <a:tbl>
              <a:tblPr firstRow="1" bandRow="1"/>
              <a:tblGrid>
                <a:gridCol w="1525005">
                  <a:extLst>
                    <a:ext uri="{9D8B030D-6E8A-4147-A177-3AD203B41FA5}">
                      <a16:colId xmlns:a16="http://schemas.microsoft.com/office/drawing/2014/main" val="20000"/>
                    </a:ext>
                  </a:extLst>
                </a:gridCol>
                <a:gridCol w="714961">
                  <a:extLst>
                    <a:ext uri="{9D8B030D-6E8A-4147-A177-3AD203B41FA5}">
                      <a16:colId xmlns:a16="http://schemas.microsoft.com/office/drawing/2014/main" val="20001"/>
                    </a:ext>
                  </a:extLst>
                </a:gridCol>
                <a:gridCol w="1613888">
                  <a:extLst>
                    <a:ext uri="{9D8B030D-6E8A-4147-A177-3AD203B41FA5}">
                      <a16:colId xmlns:a16="http://schemas.microsoft.com/office/drawing/2014/main" val="20002"/>
                    </a:ext>
                  </a:extLst>
                </a:gridCol>
                <a:gridCol w="1425934">
                  <a:extLst>
                    <a:ext uri="{9D8B030D-6E8A-4147-A177-3AD203B41FA5}">
                      <a16:colId xmlns:a16="http://schemas.microsoft.com/office/drawing/2014/main" val="20003"/>
                    </a:ext>
                  </a:extLst>
                </a:gridCol>
                <a:gridCol w="1288473">
                  <a:extLst>
                    <a:ext uri="{9D8B030D-6E8A-4147-A177-3AD203B41FA5}">
                      <a16:colId xmlns:a16="http://schemas.microsoft.com/office/drawing/2014/main" val="20004"/>
                    </a:ext>
                  </a:extLst>
                </a:gridCol>
                <a:gridCol w="902928">
                  <a:extLst>
                    <a:ext uri="{9D8B030D-6E8A-4147-A177-3AD203B41FA5}">
                      <a16:colId xmlns:a16="http://schemas.microsoft.com/office/drawing/2014/main" val="20005"/>
                    </a:ext>
                  </a:extLst>
                </a:gridCol>
                <a:gridCol w="958018">
                  <a:extLst>
                    <a:ext uri="{9D8B030D-6E8A-4147-A177-3AD203B41FA5}">
                      <a16:colId xmlns:a16="http://schemas.microsoft.com/office/drawing/2014/main" val="20006"/>
                    </a:ext>
                  </a:extLst>
                </a:gridCol>
              </a:tblGrid>
              <a:tr h="1062943">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800" dirty="0"/>
                        <a:t>Repayment  Plan</a:t>
                      </a:r>
                    </a:p>
                  </a:txBody>
                  <a:tcPr anchor="ctr">
                    <a:lnL w="28575"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800" dirty="0"/>
                        <a:t>Total </a:t>
                      </a:r>
                      <a:r>
                        <a:rPr lang="en-US" sz="1600" dirty="0"/>
                        <a:t>Yrs</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800" dirty="0"/>
                        <a:t>Post- Residency</a:t>
                      </a:r>
                      <a:r>
                        <a:rPr lang="en-US" sz="1800" baseline="0" dirty="0"/>
                        <a:t> </a:t>
                      </a:r>
                      <a:r>
                        <a:rPr lang="en-US" sz="1800" b="1" kern="1200" dirty="0">
                          <a:solidFill>
                            <a:schemeClr val="tx1"/>
                          </a:solidFill>
                          <a:latin typeface="+mn-lt"/>
                          <a:ea typeface="+mn-ea"/>
                          <a:cs typeface="+mn-cs"/>
                        </a:rPr>
                        <a:t>Payment</a:t>
                      </a:r>
                      <a:r>
                        <a:rPr lang="en-US" sz="1800" baseline="0" dirty="0"/>
                        <a:t> </a:t>
                      </a:r>
                      <a:r>
                        <a:rPr lang="en-US" sz="1600" b="0" i="1" dirty="0"/>
                        <a:t>(range)</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800" dirty="0"/>
                        <a:t>Total Repayment Amount</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800" dirty="0">
                          <a:solidFill>
                            <a:srgbClr val="408000"/>
                          </a:solidFill>
                        </a:rPr>
                        <a:t>Forgiven</a:t>
                      </a:r>
                      <a:r>
                        <a:rPr lang="en-US" sz="1800" dirty="0">
                          <a:solidFill>
                            <a:schemeClr val="accent1">
                              <a:lumMod val="50000"/>
                            </a:schemeClr>
                          </a:solidFill>
                        </a:rPr>
                        <a:t>*</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600" dirty="0"/>
                        <a:t>Lowest</a:t>
                      </a:r>
                      <a:r>
                        <a:rPr lang="en-US" sz="1600" baseline="0" dirty="0"/>
                        <a:t> Cost</a:t>
                      </a:r>
                      <a:endParaRPr lang="en-US" sz="1600" dirty="0"/>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600" dirty="0"/>
                        <a:t>Highest</a:t>
                      </a:r>
                      <a:r>
                        <a:rPr lang="en-US" sz="1600" baseline="0" dirty="0"/>
                        <a:t> Cost</a:t>
                      </a:r>
                      <a:endParaRPr lang="en-US" sz="1600" dirty="0"/>
                    </a:p>
                  </a:txBody>
                  <a:tcPr anchor="ctr">
                    <a:lnL w="12700" cap="flat" cmpd="sng" algn="ctr">
                      <a:solidFill>
                        <a:srgbClr val="FFFFFF">
                          <a:lumMod val="75000"/>
                        </a:srgbClr>
                      </a:solidFill>
                      <a:prstDash val="solid"/>
                      <a:round/>
                      <a:headEnd type="none" w="med" len="med"/>
                      <a:tailEnd type="none" w="med" len="med"/>
                    </a:lnL>
                    <a:lnR w="28575"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98153">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r>
                        <a:rPr lang="en-US" sz="1800" kern="1200" dirty="0">
                          <a:solidFill>
                            <a:schemeClr val="accent5">
                              <a:lumMod val="50000"/>
                            </a:schemeClr>
                          </a:solidFill>
                          <a:latin typeface="Arial"/>
                          <a:ea typeface=""/>
                          <a:cs typeface=""/>
                        </a:rPr>
                        <a:t>Pay As You Earn (PAYE)</a:t>
                      </a:r>
                    </a:p>
                  </a:txBody>
                  <a:tcPr anchor="ctr">
                    <a:lnL w="28575"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r>
                        <a:rPr lang="en-US" sz="2400" kern="1200" dirty="0">
                          <a:solidFill>
                            <a:schemeClr val="accent5">
                              <a:lumMod val="50000"/>
                            </a:schemeClr>
                          </a:solidFill>
                          <a:latin typeface="Arial"/>
                          <a:ea typeface=""/>
                          <a:cs typeface=""/>
                        </a:rPr>
                        <a:t>20</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r>
                        <a:rPr lang="en-US" sz="2400" kern="1200" dirty="0">
                          <a:solidFill>
                            <a:schemeClr val="accent5">
                              <a:lumMod val="50000"/>
                            </a:schemeClr>
                          </a:solidFill>
                          <a:latin typeface="Arial"/>
                          <a:ea typeface=""/>
                          <a:cs typeface=""/>
                        </a:rPr>
                        <a:t>$1,500 – 2,300</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r>
                        <a:rPr lang="en-US" sz="2400" kern="1200" dirty="0">
                          <a:solidFill>
                            <a:schemeClr val="accent5">
                              <a:lumMod val="50000"/>
                            </a:schemeClr>
                          </a:solidFill>
                          <a:latin typeface="Arial"/>
                          <a:ea typeface=""/>
                          <a:cs typeface=""/>
                        </a:rPr>
                        <a:t>$394k</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r>
                        <a:rPr lang="en-US" sz="2400" kern="1200" dirty="0">
                          <a:solidFill>
                            <a:schemeClr val="accent6">
                              <a:lumMod val="75000"/>
                            </a:schemeClr>
                          </a:solidFill>
                          <a:latin typeface="Arial"/>
                          <a:ea typeface=""/>
                          <a:cs typeface=""/>
                        </a:rPr>
                        <a:t>$79k</a:t>
                      </a:r>
                      <a:r>
                        <a:rPr lang="en-US" sz="2400" kern="1200" dirty="0">
                          <a:solidFill>
                            <a:schemeClr val="accent1">
                              <a:lumMod val="50000"/>
                            </a:schemeClr>
                          </a:solidFill>
                          <a:latin typeface="Arial"/>
                          <a:ea typeface=""/>
                          <a:cs typeface=""/>
                        </a:rPr>
                        <a:t>*</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accent1">
                            <a:lumMod val="75000"/>
                          </a:schemeClr>
                        </a:solidFill>
                      </a:endParaRP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endParaRPr lang="en-US" sz="2400" kern="1200" dirty="0">
                        <a:solidFill>
                          <a:schemeClr val="accent1">
                            <a:lumMod val="75000"/>
                          </a:schemeClr>
                        </a:solidFill>
                        <a:latin typeface="Arial"/>
                        <a:ea typeface=""/>
                        <a:cs typeface=""/>
                      </a:endParaRPr>
                    </a:p>
                  </a:txBody>
                  <a:tcPr anchor="ctr">
                    <a:lnL w="12700" cap="flat" cmpd="sng" algn="ctr">
                      <a:solidFill>
                        <a:srgbClr val="FFFFFF">
                          <a:lumMod val="75000"/>
                        </a:srgbClr>
                      </a:solidFill>
                      <a:prstDash val="solid"/>
                      <a:round/>
                      <a:headEnd type="none" w="med" len="med"/>
                      <a:tailEnd type="none" w="med" len="med"/>
                    </a:lnL>
                    <a:lnR w="28575"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extLst>
                  <a:ext uri="{0D108BD9-81ED-4DB2-BD59-A6C34878D82A}">
                    <a16:rowId xmlns:a16="http://schemas.microsoft.com/office/drawing/2014/main" val="10001"/>
                  </a:ext>
                </a:extLst>
              </a:tr>
              <a:tr h="798153">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1800" dirty="0">
                          <a:solidFill>
                            <a:schemeClr val="accent5">
                              <a:lumMod val="50000"/>
                            </a:schemeClr>
                          </a:solidFill>
                        </a:rPr>
                        <a:t>Revised Pay As You Earn </a:t>
                      </a:r>
                      <a:r>
                        <a:rPr lang="en-US" sz="1800" baseline="0" dirty="0">
                          <a:solidFill>
                            <a:schemeClr val="accent5">
                              <a:lumMod val="50000"/>
                            </a:schemeClr>
                          </a:solidFill>
                        </a:rPr>
                        <a:t>(REPAYE)</a:t>
                      </a:r>
                      <a:endParaRPr lang="en-US" sz="1800" dirty="0">
                        <a:solidFill>
                          <a:schemeClr val="accent5">
                            <a:lumMod val="50000"/>
                          </a:schemeClr>
                        </a:solidFill>
                      </a:endParaRPr>
                    </a:p>
                  </a:txBody>
                  <a:tcPr anchor="ctr">
                    <a:lnL w="28575"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chemeClr val="accent5">
                              <a:lumMod val="50000"/>
                            </a:schemeClr>
                          </a:solidFill>
                        </a:rPr>
                        <a:t>22</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5">
                              <a:lumMod val="50000"/>
                            </a:schemeClr>
                          </a:solidFill>
                        </a:rPr>
                        <a:t>$1,500 – 2,400</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chemeClr val="accent5">
                              <a:lumMod val="50000"/>
                            </a:schemeClr>
                          </a:solidFill>
                        </a:rPr>
                        <a:t>$443k</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rgbClr val="408000"/>
                          </a:solidFill>
                        </a:rPr>
                        <a:t>$0</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2400" dirty="0">
                        <a:solidFill>
                          <a:schemeClr val="accent1">
                            <a:lumMod val="75000"/>
                          </a:schemeClr>
                        </a:solidFill>
                      </a:endParaRP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chemeClr val="accent1">
                              <a:lumMod val="75000"/>
                            </a:schemeClr>
                          </a:solidFill>
                        </a:rPr>
                        <a:t>X</a:t>
                      </a:r>
                    </a:p>
                  </a:txBody>
                  <a:tcPr anchor="ctr">
                    <a:lnL w="12700" cap="flat" cmpd="sng" algn="ctr">
                      <a:solidFill>
                        <a:srgbClr val="FFFFFF">
                          <a:lumMod val="75000"/>
                        </a:srgbClr>
                      </a:solidFill>
                      <a:prstDash val="solid"/>
                      <a:round/>
                      <a:headEnd type="none" w="med" len="med"/>
                      <a:tailEnd type="none" w="med" len="med"/>
                    </a:lnL>
                    <a:lnR w="28575"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98153">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1800" dirty="0">
                          <a:solidFill>
                            <a:schemeClr val="accent5">
                              <a:lumMod val="50000"/>
                            </a:schemeClr>
                          </a:solidFill>
                        </a:rPr>
                        <a:t>Income</a:t>
                      </a:r>
                      <a:r>
                        <a:rPr lang="en-US" sz="1800" baseline="0" dirty="0">
                          <a:solidFill>
                            <a:schemeClr val="accent5">
                              <a:lumMod val="50000"/>
                            </a:schemeClr>
                          </a:solidFill>
                        </a:rPr>
                        <a:t>-Based (</a:t>
                      </a:r>
                      <a:r>
                        <a:rPr lang="en-US" sz="1800" dirty="0">
                          <a:solidFill>
                            <a:schemeClr val="accent5">
                              <a:lumMod val="50000"/>
                            </a:schemeClr>
                          </a:solidFill>
                        </a:rPr>
                        <a:t>IBR)</a:t>
                      </a:r>
                    </a:p>
                  </a:txBody>
                  <a:tcPr anchor="ctr">
                    <a:lnL w="28575"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chemeClr val="accent5">
                              <a:lumMod val="50000"/>
                            </a:schemeClr>
                          </a:solidFill>
                        </a:rPr>
                        <a:t>15</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5">
                              <a:lumMod val="50000"/>
                            </a:schemeClr>
                          </a:solidFill>
                        </a:rPr>
                        <a:t>$2,300 – 2,600</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chemeClr val="accent5">
                              <a:lumMod val="50000"/>
                            </a:schemeClr>
                          </a:solidFill>
                        </a:rPr>
                        <a:t>$380</a:t>
                      </a:r>
                      <a:r>
                        <a:rPr lang="en-US" sz="2400" baseline="0" dirty="0">
                          <a:solidFill>
                            <a:schemeClr val="accent5">
                              <a:lumMod val="50000"/>
                            </a:schemeClr>
                          </a:solidFill>
                        </a:rPr>
                        <a:t>k </a:t>
                      </a:r>
                      <a:endParaRPr lang="en-US" sz="2400" dirty="0">
                        <a:solidFill>
                          <a:schemeClr val="accent5">
                            <a:lumMod val="50000"/>
                          </a:schemeClr>
                        </a:solidFill>
                      </a:endParaRP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rgbClr val="408000"/>
                          </a:solidFill>
                        </a:rPr>
                        <a:t>$0</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rgbClr val="002E5F"/>
                          </a:solidFill>
                        </a:rPr>
                        <a:t>X</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2400" dirty="0">
                        <a:solidFill>
                          <a:schemeClr val="accent1">
                            <a:lumMod val="75000"/>
                          </a:schemeClr>
                        </a:solidFill>
                      </a:endParaRPr>
                    </a:p>
                  </a:txBody>
                  <a:tcPr anchor="ctr">
                    <a:lnL w="12700" cap="flat" cmpd="sng" algn="ctr">
                      <a:solidFill>
                        <a:srgbClr val="FFFFFF">
                          <a:lumMod val="75000"/>
                        </a:srgbClr>
                      </a:solidFill>
                      <a:prstDash val="solid"/>
                      <a:round/>
                      <a:headEnd type="none" w="med" len="med"/>
                      <a:tailEnd type="none" w="med" len="med"/>
                    </a:lnL>
                    <a:lnR w="28575"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extLst>
                  <a:ext uri="{0D108BD9-81ED-4DB2-BD59-A6C34878D82A}">
                    <a16:rowId xmlns:a16="http://schemas.microsoft.com/office/drawing/2014/main" val="10003"/>
                  </a:ext>
                </a:extLst>
              </a:tr>
            </a:tbl>
          </a:graphicData>
        </a:graphic>
      </p:graphicFrame>
      <p:pic>
        <p:nvPicPr>
          <p:cNvPr id="50" name="Picture 49" descr="177722834 indian female doctor.jpg"/>
          <p:cNvPicPr>
            <a:picLocks noChangeAspect="1"/>
          </p:cNvPicPr>
          <p:nvPr/>
        </p:nvPicPr>
        <p:blipFill rotWithShape="1">
          <a:blip r:embed="rId3" cstate="print">
            <a:extLst>
              <a:ext uri="{28A0092B-C50C-407E-A947-70E740481C1C}">
                <a14:useLocalDpi xmlns:a14="http://schemas.microsoft.com/office/drawing/2010/main" val="0"/>
              </a:ext>
            </a:extLst>
          </a:blip>
          <a:srcRect l="27124" t="6725" r="25875" b="56067"/>
          <a:stretch/>
        </p:blipFill>
        <p:spPr>
          <a:xfrm>
            <a:off x="7357866" y="462746"/>
            <a:ext cx="1707444" cy="1171220"/>
          </a:xfrm>
          <a:prstGeom prst="rect">
            <a:avLst/>
          </a:prstGeom>
        </p:spPr>
      </p:pic>
      <p:grpSp>
        <p:nvGrpSpPr>
          <p:cNvPr id="37" name="Group 36"/>
          <p:cNvGrpSpPr/>
          <p:nvPr/>
        </p:nvGrpSpPr>
        <p:grpSpPr>
          <a:xfrm>
            <a:off x="-5107" y="5684424"/>
            <a:ext cx="9149106" cy="500316"/>
            <a:chOff x="0" y="1606126"/>
            <a:chExt cx="9149106" cy="500316"/>
          </a:xfrm>
        </p:grpSpPr>
        <p:sp>
          <p:nvSpPr>
            <p:cNvPr id="38" name="Rectangle 37"/>
            <p:cNvSpPr/>
            <p:nvPr/>
          </p:nvSpPr>
          <p:spPr bwMode="auto">
            <a:xfrm>
              <a:off x="0" y="1644777"/>
              <a:ext cx="9149106" cy="461665"/>
            </a:xfrm>
            <a:prstGeom prst="rect">
              <a:avLst/>
            </a:prstGeom>
            <a:noFill/>
            <a:ln w="76200" cmpd="thickThin">
              <a:noFill/>
            </a:ln>
          </p:spPr>
          <p:txBody>
            <a:bodyPr wrap="square" rtlCol="0" anchor="ctr" anchorCtr="0">
              <a:spAutoFit/>
            </a:bodyPr>
            <a:lstStyle/>
            <a:p>
              <a:pPr algn="ctr" defTabSz="914400" eaLnBrk="0" fontAlgn="base" hangingPunct="0">
                <a:spcBef>
                  <a:spcPct val="0"/>
                </a:spcBef>
                <a:spcAft>
                  <a:spcPct val="0"/>
                </a:spcAft>
              </a:pPr>
              <a:endParaRPr lang="en-US" sz="2400" b="1" dirty="0">
                <a:solidFill>
                  <a:srgbClr val="013D79"/>
                </a:solidFill>
                <a:latin typeface="Arial" pitchFamily="34" charset="0"/>
              </a:endParaRPr>
            </a:p>
          </p:txBody>
        </p:sp>
        <p:sp>
          <p:nvSpPr>
            <p:cNvPr id="39" name="TextBox 38"/>
            <p:cNvSpPr txBox="1"/>
            <p:nvPr/>
          </p:nvSpPr>
          <p:spPr>
            <a:xfrm>
              <a:off x="1" y="1606126"/>
              <a:ext cx="9143999" cy="461665"/>
            </a:xfrm>
            <a:prstGeom prst="rect">
              <a:avLst/>
            </a:prstGeom>
            <a:noFill/>
            <a:ln w="76200" cmpd="thickThin">
              <a:noFill/>
            </a:ln>
          </p:spPr>
          <p:txBody>
            <a:bodyPr wrap="square" rtlCol="0" anchor="ctr" anchorCtr="0">
              <a:spAutoFit/>
            </a:bodyPr>
            <a:lstStyle/>
            <a:p>
              <a:pPr algn="ctr" defTabSz="914400" fontAlgn="base">
                <a:spcBef>
                  <a:spcPct val="0"/>
                </a:spcBef>
                <a:spcAft>
                  <a:spcPct val="0"/>
                </a:spcAft>
              </a:pPr>
              <a:r>
                <a:rPr lang="en-US" sz="2400" dirty="0">
                  <a:solidFill>
                    <a:schemeClr val="accent2"/>
                  </a:solidFill>
                  <a:latin typeface="Arial" pitchFamily="34" charset="0"/>
                </a:rPr>
                <a:t>aamc.org/medloans</a:t>
              </a:r>
            </a:p>
          </p:txBody>
        </p:sp>
      </p:grpSp>
      <p:grpSp>
        <p:nvGrpSpPr>
          <p:cNvPr id="47" name="Group 46"/>
          <p:cNvGrpSpPr/>
          <p:nvPr/>
        </p:nvGrpSpPr>
        <p:grpSpPr>
          <a:xfrm>
            <a:off x="636104" y="1580544"/>
            <a:ext cx="8429206" cy="466450"/>
            <a:chOff x="0" y="1639992"/>
            <a:chExt cx="9149106" cy="466450"/>
          </a:xfrm>
        </p:grpSpPr>
        <p:sp>
          <p:nvSpPr>
            <p:cNvPr id="48" name="Rectangle 47"/>
            <p:cNvSpPr/>
            <p:nvPr/>
          </p:nvSpPr>
          <p:spPr bwMode="auto">
            <a:xfrm>
              <a:off x="0" y="1644777"/>
              <a:ext cx="9149106" cy="461665"/>
            </a:xfrm>
            <a:prstGeom prst="rect">
              <a:avLst/>
            </a:prstGeom>
            <a:solidFill>
              <a:srgbClr val="B46626"/>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ctr" anchorCtr="0" compatLnSpc="1">
              <a:prstTxWarp prst="textNoShape">
                <a:avLst/>
              </a:prstTxWarp>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092F6D"/>
                </a:solidFill>
                <a:effectLst/>
                <a:uLnTx/>
                <a:uFillTx/>
                <a:latin typeface="Arial"/>
                <a:ea typeface=""/>
                <a:cs typeface=""/>
              </a:endParaRPr>
            </a:p>
          </p:txBody>
        </p:sp>
        <p:sp>
          <p:nvSpPr>
            <p:cNvPr id="49" name="TextBox 48"/>
            <p:cNvSpPr txBox="1"/>
            <p:nvPr/>
          </p:nvSpPr>
          <p:spPr>
            <a:xfrm>
              <a:off x="1" y="1639992"/>
              <a:ext cx="9143999" cy="461665"/>
            </a:xfrm>
            <a:prstGeom prst="rect">
              <a:avLst/>
            </a:prstGeom>
            <a:noFill/>
            <a:ln w="76200" cmpd="thickThin">
              <a:noFill/>
            </a:ln>
          </p:spPr>
          <p:txBody>
            <a:bodyPr wrap="square" rtlCol="0" anchor="ctr" anchorCtr="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itchFamily="34" charset="0"/>
                </a:rPr>
                <a:t>Student Loan Debt: $200,000</a:t>
              </a:r>
            </a:p>
          </p:txBody>
        </p:sp>
      </p:grpSp>
      <p:sp>
        <p:nvSpPr>
          <p:cNvPr id="19" name="Title 1">
            <a:extLst>
              <a:ext uri="{FF2B5EF4-FFF2-40B4-BE49-F238E27FC236}">
                <a16:creationId xmlns:a16="http://schemas.microsoft.com/office/drawing/2014/main" id="{DB8A4453-29C9-49C6-B76F-40620B4F979B}"/>
              </a:ext>
            </a:extLst>
          </p:cNvPr>
          <p:cNvSpPr>
            <a:spLocks noGrp="1"/>
          </p:cNvSpPr>
          <p:nvPr>
            <p:ph type="title"/>
          </p:nvPr>
        </p:nvSpPr>
        <p:spPr>
          <a:xfrm>
            <a:off x="788894" y="747992"/>
            <a:ext cx="8386762" cy="620712"/>
          </a:xfrm>
        </p:spPr>
        <p:txBody>
          <a:bodyPr/>
          <a:lstStyle/>
          <a:p>
            <a:r>
              <a:rPr lang="en-US" dirty="0"/>
              <a:t>Dr. Internal Medicine (General) </a:t>
            </a:r>
          </a:p>
        </p:txBody>
      </p:sp>
      <p:sp>
        <p:nvSpPr>
          <p:cNvPr id="14" name="Rectangle 8">
            <a:extLst>
              <a:ext uri="{FF2B5EF4-FFF2-40B4-BE49-F238E27FC236}">
                <a16:creationId xmlns:a16="http://schemas.microsoft.com/office/drawing/2014/main" id="{7C43A614-E517-CF4A-B45A-B72BD8F772EA}"/>
              </a:ext>
            </a:extLst>
          </p:cNvPr>
          <p:cNvSpPr>
            <a:spLocks noChangeArrowheads="1"/>
          </p:cNvSpPr>
          <p:nvPr/>
        </p:nvSpPr>
        <p:spPr bwMode="auto">
          <a:xfrm>
            <a:off x="560288" y="6153860"/>
            <a:ext cx="8797196" cy="276999"/>
          </a:xfrm>
          <a:prstGeom prst="rect">
            <a:avLst/>
          </a:prstGeom>
          <a:noFill/>
          <a:ln w="9525">
            <a:noFill/>
            <a:miter lim="800000"/>
            <a:headEnd/>
            <a:tailEnd/>
          </a:ln>
        </p:spPr>
        <p:txBody>
          <a:bodyPr wrap="square">
            <a:spAutoFit/>
          </a:bodyPr>
          <a:lstStyle/>
          <a:p>
            <a:r>
              <a:rPr lang="en-US" sz="1200" kern="0" dirty="0">
                <a:solidFill>
                  <a:schemeClr val="accent1">
                    <a:lumMod val="50000"/>
                  </a:schemeClr>
                </a:solidFill>
                <a:latin typeface="+mn-lt"/>
              </a:rPr>
              <a:t>* Currently a taxable forgiveness amount – the cost of a future tax bill has not been accounted for in the above numbers.</a:t>
            </a:r>
          </a:p>
        </p:txBody>
      </p:sp>
    </p:spTree>
    <p:extLst>
      <p:ext uri="{BB962C8B-B14F-4D97-AF65-F5344CB8AC3E}">
        <p14:creationId xmlns:p14="http://schemas.microsoft.com/office/powerpoint/2010/main" val="1596459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337988" y="4020241"/>
            <a:ext cx="8768416" cy="927847"/>
          </a:xfrm>
          <a:prstGeom prst="rect">
            <a:avLst/>
          </a:prstGeom>
          <a:solidFill>
            <a:srgbClr val="FFFFFF"/>
          </a:solidFill>
          <a:ln w="222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charset="0"/>
            </a:endParaRPr>
          </a:p>
        </p:txBody>
      </p:sp>
      <p:sp>
        <p:nvSpPr>
          <p:cNvPr id="20" name="Rectangle 19"/>
          <p:cNvSpPr/>
          <p:nvPr/>
        </p:nvSpPr>
        <p:spPr bwMode="auto">
          <a:xfrm>
            <a:off x="341751" y="4918271"/>
            <a:ext cx="8768416" cy="927847"/>
          </a:xfrm>
          <a:prstGeom prst="rect">
            <a:avLst/>
          </a:prstGeom>
          <a:solidFill>
            <a:srgbClr val="FFFFFF"/>
          </a:solidFill>
          <a:ln w="222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charset="0"/>
            </a:endParaRPr>
          </a:p>
        </p:txBody>
      </p:sp>
      <p:graphicFrame>
        <p:nvGraphicFramePr>
          <p:cNvPr id="31" name="Content Placeholder 3"/>
          <p:cNvGraphicFramePr>
            <a:graphicFrameLocks/>
          </p:cNvGraphicFramePr>
          <p:nvPr>
            <p:extLst>
              <p:ext uri="{D42A27DB-BD31-4B8C-83A1-F6EECF244321}">
                <p14:modId xmlns:p14="http://schemas.microsoft.com/office/powerpoint/2010/main" val="3517165377"/>
              </p:ext>
            </p:extLst>
          </p:nvPr>
        </p:nvGraphicFramePr>
        <p:xfrm>
          <a:off x="636103" y="1974901"/>
          <a:ext cx="8429207" cy="3877516"/>
        </p:xfrm>
        <a:graphic>
          <a:graphicData uri="http://schemas.openxmlformats.org/drawingml/2006/table">
            <a:tbl>
              <a:tblPr firstRow="1" bandRow="1"/>
              <a:tblGrid>
                <a:gridCol w="1525005">
                  <a:extLst>
                    <a:ext uri="{9D8B030D-6E8A-4147-A177-3AD203B41FA5}">
                      <a16:colId xmlns:a16="http://schemas.microsoft.com/office/drawing/2014/main" val="20000"/>
                    </a:ext>
                  </a:extLst>
                </a:gridCol>
                <a:gridCol w="714961">
                  <a:extLst>
                    <a:ext uri="{9D8B030D-6E8A-4147-A177-3AD203B41FA5}">
                      <a16:colId xmlns:a16="http://schemas.microsoft.com/office/drawing/2014/main" val="20001"/>
                    </a:ext>
                  </a:extLst>
                </a:gridCol>
                <a:gridCol w="1613888">
                  <a:extLst>
                    <a:ext uri="{9D8B030D-6E8A-4147-A177-3AD203B41FA5}">
                      <a16:colId xmlns:a16="http://schemas.microsoft.com/office/drawing/2014/main" val="20002"/>
                    </a:ext>
                  </a:extLst>
                </a:gridCol>
                <a:gridCol w="1516498">
                  <a:extLst>
                    <a:ext uri="{9D8B030D-6E8A-4147-A177-3AD203B41FA5}">
                      <a16:colId xmlns:a16="http://schemas.microsoft.com/office/drawing/2014/main" val="20003"/>
                    </a:ext>
                  </a:extLst>
                </a:gridCol>
                <a:gridCol w="1159658">
                  <a:extLst>
                    <a:ext uri="{9D8B030D-6E8A-4147-A177-3AD203B41FA5}">
                      <a16:colId xmlns:a16="http://schemas.microsoft.com/office/drawing/2014/main" val="20004"/>
                    </a:ext>
                  </a:extLst>
                </a:gridCol>
                <a:gridCol w="978820">
                  <a:extLst>
                    <a:ext uri="{9D8B030D-6E8A-4147-A177-3AD203B41FA5}">
                      <a16:colId xmlns:a16="http://schemas.microsoft.com/office/drawing/2014/main" val="20005"/>
                    </a:ext>
                  </a:extLst>
                </a:gridCol>
                <a:gridCol w="920377">
                  <a:extLst>
                    <a:ext uri="{9D8B030D-6E8A-4147-A177-3AD203B41FA5}">
                      <a16:colId xmlns:a16="http://schemas.microsoft.com/office/drawing/2014/main" val="20006"/>
                    </a:ext>
                  </a:extLst>
                </a:gridCol>
              </a:tblGrid>
              <a:tr h="1225756">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800" dirty="0"/>
                        <a:t>Repayment  Plan</a:t>
                      </a:r>
                    </a:p>
                  </a:txBody>
                  <a:tcPr anchor="ctr">
                    <a:lnL w="28575"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800" dirty="0"/>
                        <a:t>Total </a:t>
                      </a:r>
                      <a:r>
                        <a:rPr lang="en-US" sz="1600" dirty="0"/>
                        <a:t>Yrs</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800" dirty="0"/>
                        <a:t>Post- Residency</a:t>
                      </a:r>
                      <a:r>
                        <a:rPr lang="en-US" sz="1800" baseline="0" dirty="0"/>
                        <a:t> </a:t>
                      </a:r>
                      <a:r>
                        <a:rPr lang="en-US" sz="1800" b="1" kern="1200" dirty="0">
                          <a:solidFill>
                            <a:schemeClr val="tx1"/>
                          </a:solidFill>
                          <a:latin typeface="+mn-lt"/>
                          <a:ea typeface="+mn-ea"/>
                          <a:cs typeface="+mn-cs"/>
                        </a:rPr>
                        <a:t>Payment</a:t>
                      </a:r>
                      <a:r>
                        <a:rPr lang="en-US" sz="1800" baseline="0" dirty="0"/>
                        <a:t> </a:t>
                      </a:r>
                      <a:r>
                        <a:rPr lang="en-US" sz="1600" b="0" i="1" dirty="0"/>
                        <a:t>(range)</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800" dirty="0"/>
                        <a:t>Total Repayment Amount</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800" dirty="0">
                          <a:solidFill>
                            <a:srgbClr val="408000"/>
                          </a:solidFill>
                        </a:rPr>
                        <a:t>Forgiven</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600" dirty="0"/>
                        <a:t>Lowest</a:t>
                      </a:r>
                      <a:r>
                        <a:rPr lang="en-US" sz="1600" baseline="0" dirty="0"/>
                        <a:t> Cost</a:t>
                      </a:r>
                      <a:endParaRPr lang="en-US" sz="1600" dirty="0"/>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600" dirty="0"/>
                        <a:t>Highest</a:t>
                      </a:r>
                      <a:r>
                        <a:rPr lang="en-US" sz="1600" baseline="0" dirty="0"/>
                        <a:t> Cost</a:t>
                      </a:r>
                      <a:endParaRPr lang="en-US" sz="1600" dirty="0"/>
                    </a:p>
                  </a:txBody>
                  <a:tcPr anchor="ctr">
                    <a:lnL w="12700" cap="flat" cmpd="sng" algn="ctr">
                      <a:solidFill>
                        <a:srgbClr val="FFFFFF">
                          <a:lumMod val="75000"/>
                        </a:srgbClr>
                      </a:solidFill>
                      <a:prstDash val="solid"/>
                      <a:round/>
                      <a:headEnd type="none" w="med" len="med"/>
                      <a:tailEnd type="none" w="med" len="med"/>
                    </a:lnL>
                    <a:lnR w="28575"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98153">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r>
                        <a:rPr lang="en-US" sz="1800" kern="1200" dirty="0">
                          <a:solidFill>
                            <a:schemeClr val="accent5">
                              <a:lumMod val="50000"/>
                            </a:schemeClr>
                          </a:solidFill>
                          <a:latin typeface="Arial"/>
                          <a:ea typeface=""/>
                          <a:cs typeface=""/>
                        </a:rPr>
                        <a:t>Pay As You Earn (PAYE)</a:t>
                      </a:r>
                    </a:p>
                  </a:txBody>
                  <a:tcPr anchor="ctr">
                    <a:lnL w="28575"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r>
                        <a:rPr lang="en-US" sz="2400" kern="1200" dirty="0">
                          <a:solidFill>
                            <a:schemeClr val="accent5">
                              <a:lumMod val="50000"/>
                            </a:schemeClr>
                          </a:solidFill>
                          <a:latin typeface="Arial"/>
                          <a:ea typeface=""/>
                          <a:cs typeface=""/>
                        </a:rPr>
                        <a:t>20</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r>
                        <a:rPr lang="en-US" sz="2400" kern="1200" dirty="0">
                          <a:solidFill>
                            <a:schemeClr val="accent5">
                              <a:lumMod val="50000"/>
                            </a:schemeClr>
                          </a:solidFill>
                          <a:latin typeface="Arial"/>
                          <a:ea typeface=""/>
                          <a:cs typeface=""/>
                        </a:rPr>
                        <a:t>$1,500 – 2,300</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r>
                        <a:rPr lang="en-US" sz="2400" kern="1200" dirty="0">
                          <a:solidFill>
                            <a:schemeClr val="accent5">
                              <a:lumMod val="50000"/>
                            </a:schemeClr>
                          </a:solidFill>
                          <a:latin typeface="Arial"/>
                          <a:ea typeface=""/>
                          <a:cs typeface=""/>
                        </a:rPr>
                        <a:t>$394k</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r>
                        <a:rPr lang="en-US" sz="2400" kern="1200" dirty="0">
                          <a:solidFill>
                            <a:schemeClr val="accent6">
                              <a:lumMod val="75000"/>
                            </a:schemeClr>
                          </a:solidFill>
                          <a:latin typeface="Arial"/>
                          <a:ea typeface=""/>
                          <a:cs typeface=""/>
                        </a:rPr>
                        <a:t>$259k</a:t>
                      </a:r>
                      <a:r>
                        <a:rPr lang="en-US" sz="2400" kern="1200" dirty="0">
                          <a:solidFill>
                            <a:schemeClr val="accent1">
                              <a:lumMod val="50000"/>
                            </a:schemeClr>
                          </a:solidFill>
                          <a:latin typeface="Arial"/>
                          <a:ea typeface=""/>
                          <a:cs typeface=""/>
                        </a:rPr>
                        <a:t>*</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lumMod val="75000"/>
                            </a:schemeClr>
                          </a:solidFill>
                        </a:rPr>
                        <a:t>X</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2"/>
                          </a:solidFill>
                        </a:rPr>
                        <a:t>(w/o including tax bill from forgiveness)</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endParaRPr lang="en-US" sz="2400" kern="1200" dirty="0">
                        <a:solidFill>
                          <a:schemeClr val="accent1">
                            <a:lumMod val="75000"/>
                          </a:schemeClr>
                        </a:solidFill>
                        <a:latin typeface="Arial"/>
                        <a:ea typeface=""/>
                        <a:cs typeface=""/>
                      </a:endParaRPr>
                    </a:p>
                  </a:txBody>
                  <a:tcPr anchor="ctr">
                    <a:lnL w="12700" cap="flat" cmpd="sng" algn="ctr">
                      <a:solidFill>
                        <a:srgbClr val="FFFFFF">
                          <a:lumMod val="75000"/>
                        </a:srgbClr>
                      </a:solidFill>
                      <a:prstDash val="solid"/>
                      <a:round/>
                      <a:headEnd type="none" w="med" len="med"/>
                      <a:tailEnd type="none" w="med" len="med"/>
                    </a:lnL>
                    <a:lnR w="28575"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extLst>
                  <a:ext uri="{0D108BD9-81ED-4DB2-BD59-A6C34878D82A}">
                    <a16:rowId xmlns:a16="http://schemas.microsoft.com/office/drawing/2014/main" val="10001"/>
                  </a:ext>
                </a:extLst>
              </a:tr>
              <a:tr h="798153">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1800" dirty="0">
                          <a:solidFill>
                            <a:schemeClr val="accent5">
                              <a:lumMod val="50000"/>
                            </a:schemeClr>
                          </a:solidFill>
                        </a:rPr>
                        <a:t>Revised Pay As You Earn </a:t>
                      </a:r>
                      <a:r>
                        <a:rPr lang="en-US" sz="1800" baseline="0" dirty="0">
                          <a:solidFill>
                            <a:schemeClr val="accent5">
                              <a:lumMod val="50000"/>
                            </a:schemeClr>
                          </a:solidFill>
                        </a:rPr>
                        <a:t>(REPAYE)</a:t>
                      </a:r>
                      <a:endParaRPr lang="en-US" sz="1800" dirty="0">
                        <a:solidFill>
                          <a:schemeClr val="accent5">
                            <a:lumMod val="50000"/>
                          </a:schemeClr>
                        </a:solidFill>
                      </a:endParaRPr>
                    </a:p>
                  </a:txBody>
                  <a:tcPr anchor="ctr">
                    <a:lnL w="28575"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chemeClr val="accent5">
                              <a:lumMod val="50000"/>
                            </a:schemeClr>
                          </a:solidFill>
                        </a:rPr>
                        <a:t>25</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5">
                              <a:lumMod val="50000"/>
                            </a:schemeClr>
                          </a:solidFill>
                        </a:rPr>
                        <a:t>$1,500 – 2,600</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chemeClr val="accent5">
                              <a:lumMod val="50000"/>
                            </a:schemeClr>
                          </a:solidFill>
                        </a:rPr>
                        <a:t>$541k</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rgbClr val="408000"/>
                          </a:solidFill>
                        </a:rPr>
                        <a:t>$143k</a:t>
                      </a:r>
                      <a:r>
                        <a:rPr lang="en-US" sz="2400" kern="1200" dirty="0">
                          <a:solidFill>
                            <a:schemeClr val="accent1">
                              <a:lumMod val="50000"/>
                            </a:schemeClr>
                          </a:solidFill>
                          <a:latin typeface="Arial"/>
                          <a:ea typeface=""/>
                          <a:cs typeface=""/>
                        </a:rPr>
                        <a:t>*</a:t>
                      </a:r>
                      <a:endParaRPr lang="en-US" sz="2400" dirty="0">
                        <a:solidFill>
                          <a:srgbClr val="408000"/>
                        </a:solidFill>
                      </a:endParaRP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2400" dirty="0">
                        <a:solidFill>
                          <a:schemeClr val="accent1">
                            <a:lumMod val="75000"/>
                          </a:schemeClr>
                        </a:solidFill>
                      </a:endParaRP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2400" dirty="0">
                        <a:solidFill>
                          <a:schemeClr val="accent1">
                            <a:lumMod val="75000"/>
                          </a:schemeClr>
                        </a:solidFill>
                      </a:endParaRPr>
                    </a:p>
                  </a:txBody>
                  <a:tcPr anchor="ctr">
                    <a:lnL w="12700" cap="flat" cmpd="sng" algn="ctr">
                      <a:solidFill>
                        <a:srgbClr val="FFFFFF">
                          <a:lumMod val="75000"/>
                        </a:srgbClr>
                      </a:solidFill>
                      <a:prstDash val="solid"/>
                      <a:round/>
                      <a:headEnd type="none" w="med" len="med"/>
                      <a:tailEnd type="none" w="med" len="med"/>
                    </a:lnL>
                    <a:lnR w="28575"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98153">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1800" dirty="0">
                          <a:solidFill>
                            <a:schemeClr val="accent5">
                              <a:lumMod val="50000"/>
                            </a:schemeClr>
                          </a:solidFill>
                        </a:rPr>
                        <a:t>Income</a:t>
                      </a:r>
                      <a:r>
                        <a:rPr lang="en-US" sz="1800" baseline="0" dirty="0">
                          <a:solidFill>
                            <a:schemeClr val="accent5">
                              <a:lumMod val="50000"/>
                            </a:schemeClr>
                          </a:solidFill>
                        </a:rPr>
                        <a:t>-Based (</a:t>
                      </a:r>
                      <a:r>
                        <a:rPr lang="en-US" sz="1800" dirty="0">
                          <a:solidFill>
                            <a:schemeClr val="accent5">
                              <a:lumMod val="50000"/>
                            </a:schemeClr>
                          </a:solidFill>
                        </a:rPr>
                        <a:t>IBR)</a:t>
                      </a:r>
                    </a:p>
                  </a:txBody>
                  <a:tcPr anchor="ctr">
                    <a:lnL w="28575"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chemeClr val="accent5">
                              <a:lumMod val="50000"/>
                            </a:schemeClr>
                          </a:solidFill>
                        </a:rPr>
                        <a:t>19</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5">
                              <a:lumMod val="50000"/>
                            </a:schemeClr>
                          </a:solidFill>
                        </a:rPr>
                        <a:t>$2,300</a:t>
                      </a:r>
                      <a:r>
                        <a:rPr lang="en-US" sz="2400" baseline="0" dirty="0">
                          <a:solidFill>
                            <a:schemeClr val="accent5">
                              <a:lumMod val="50000"/>
                            </a:schemeClr>
                          </a:solidFill>
                        </a:rPr>
                        <a:t> – 3,300</a:t>
                      </a:r>
                      <a:endParaRPr lang="en-US" sz="2400" dirty="0">
                        <a:solidFill>
                          <a:schemeClr val="accent5">
                            <a:lumMod val="50000"/>
                          </a:schemeClr>
                        </a:solidFill>
                      </a:endParaRP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chemeClr val="accent5">
                              <a:lumMod val="50000"/>
                            </a:schemeClr>
                          </a:solidFill>
                        </a:rPr>
                        <a:t>$547</a:t>
                      </a:r>
                      <a:r>
                        <a:rPr lang="en-US" sz="2400" baseline="0" dirty="0">
                          <a:solidFill>
                            <a:schemeClr val="accent5">
                              <a:lumMod val="50000"/>
                            </a:schemeClr>
                          </a:solidFill>
                        </a:rPr>
                        <a:t>k </a:t>
                      </a:r>
                      <a:endParaRPr lang="en-US" sz="2400" dirty="0">
                        <a:solidFill>
                          <a:schemeClr val="accent5">
                            <a:lumMod val="50000"/>
                          </a:schemeClr>
                        </a:solidFill>
                      </a:endParaRP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rgbClr val="408000"/>
                          </a:solidFill>
                        </a:rPr>
                        <a:t>$0</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2400" dirty="0">
                        <a:solidFill>
                          <a:schemeClr val="accent1">
                            <a:lumMod val="75000"/>
                          </a:schemeClr>
                        </a:solidFill>
                      </a:endParaRP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chemeClr val="accent1">
                              <a:lumMod val="75000"/>
                            </a:schemeClr>
                          </a:solidFill>
                        </a:rPr>
                        <a:t>X</a:t>
                      </a:r>
                    </a:p>
                  </a:txBody>
                  <a:tcPr anchor="ctr">
                    <a:lnL w="12700" cap="flat" cmpd="sng" algn="ctr">
                      <a:solidFill>
                        <a:srgbClr val="FFFFFF">
                          <a:lumMod val="75000"/>
                        </a:srgbClr>
                      </a:solidFill>
                      <a:prstDash val="solid"/>
                      <a:round/>
                      <a:headEnd type="none" w="med" len="med"/>
                      <a:tailEnd type="none" w="med" len="med"/>
                    </a:lnL>
                    <a:lnR w="28575"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extLst>
                  <a:ext uri="{0D108BD9-81ED-4DB2-BD59-A6C34878D82A}">
                    <a16:rowId xmlns:a16="http://schemas.microsoft.com/office/drawing/2014/main" val="10003"/>
                  </a:ext>
                </a:extLst>
              </a:tr>
            </a:tbl>
          </a:graphicData>
        </a:graphic>
      </p:graphicFrame>
      <p:pic>
        <p:nvPicPr>
          <p:cNvPr id="50" name="Picture 49" descr="177722834 indian female doctor.jpg"/>
          <p:cNvPicPr>
            <a:picLocks noChangeAspect="1"/>
          </p:cNvPicPr>
          <p:nvPr/>
        </p:nvPicPr>
        <p:blipFill rotWithShape="1">
          <a:blip r:embed="rId3" cstate="print">
            <a:extLst>
              <a:ext uri="{28A0092B-C50C-407E-A947-70E740481C1C}">
                <a14:useLocalDpi xmlns:a14="http://schemas.microsoft.com/office/drawing/2010/main" val="0"/>
              </a:ext>
            </a:extLst>
          </a:blip>
          <a:srcRect l="27124" t="6725" r="25875" b="56067"/>
          <a:stretch/>
        </p:blipFill>
        <p:spPr>
          <a:xfrm>
            <a:off x="7357866" y="462746"/>
            <a:ext cx="1707444" cy="1171220"/>
          </a:xfrm>
          <a:prstGeom prst="rect">
            <a:avLst/>
          </a:prstGeom>
        </p:spPr>
      </p:pic>
      <p:grpSp>
        <p:nvGrpSpPr>
          <p:cNvPr id="37" name="Group 36"/>
          <p:cNvGrpSpPr/>
          <p:nvPr/>
        </p:nvGrpSpPr>
        <p:grpSpPr>
          <a:xfrm>
            <a:off x="-5107" y="5753151"/>
            <a:ext cx="9149106" cy="597082"/>
            <a:chOff x="0" y="1509360"/>
            <a:chExt cx="9149106" cy="597082"/>
          </a:xfrm>
        </p:grpSpPr>
        <p:sp>
          <p:nvSpPr>
            <p:cNvPr id="38" name="Rectangle 37"/>
            <p:cNvSpPr/>
            <p:nvPr/>
          </p:nvSpPr>
          <p:spPr bwMode="auto">
            <a:xfrm>
              <a:off x="0" y="1644777"/>
              <a:ext cx="9149106" cy="461665"/>
            </a:xfrm>
            <a:prstGeom prst="rect">
              <a:avLst/>
            </a:prstGeom>
            <a:noFill/>
            <a:ln w="76200" cmpd="thickThin">
              <a:noFill/>
            </a:ln>
          </p:spPr>
          <p:txBody>
            <a:bodyPr wrap="square" rtlCol="0" anchor="ctr" anchorCtr="0">
              <a:spAutoFit/>
            </a:bodyPr>
            <a:lstStyle/>
            <a:p>
              <a:pPr algn="ctr" defTabSz="914400" eaLnBrk="0" fontAlgn="base" hangingPunct="0">
                <a:spcBef>
                  <a:spcPct val="0"/>
                </a:spcBef>
                <a:spcAft>
                  <a:spcPct val="0"/>
                </a:spcAft>
              </a:pPr>
              <a:endParaRPr lang="en-US" sz="2400" b="1" dirty="0">
                <a:solidFill>
                  <a:srgbClr val="013D79"/>
                </a:solidFill>
                <a:latin typeface="Arial" pitchFamily="34" charset="0"/>
              </a:endParaRPr>
            </a:p>
          </p:txBody>
        </p:sp>
        <p:sp>
          <p:nvSpPr>
            <p:cNvPr id="39" name="TextBox 38"/>
            <p:cNvSpPr txBox="1"/>
            <p:nvPr/>
          </p:nvSpPr>
          <p:spPr>
            <a:xfrm>
              <a:off x="1" y="1509360"/>
              <a:ext cx="9143999" cy="461665"/>
            </a:xfrm>
            <a:prstGeom prst="rect">
              <a:avLst/>
            </a:prstGeom>
            <a:noFill/>
            <a:ln w="76200" cmpd="thickThin">
              <a:noFill/>
            </a:ln>
          </p:spPr>
          <p:txBody>
            <a:bodyPr wrap="square" rtlCol="0" anchor="ctr" anchorCtr="0">
              <a:spAutoFit/>
            </a:bodyPr>
            <a:lstStyle/>
            <a:p>
              <a:pPr algn="ctr" defTabSz="914400" fontAlgn="base">
                <a:spcBef>
                  <a:spcPct val="0"/>
                </a:spcBef>
                <a:spcAft>
                  <a:spcPct val="0"/>
                </a:spcAft>
              </a:pPr>
              <a:r>
                <a:rPr lang="en-US" sz="2400" dirty="0">
                  <a:solidFill>
                    <a:schemeClr val="accent2"/>
                  </a:solidFill>
                  <a:latin typeface="Arial" pitchFamily="34" charset="0"/>
                </a:rPr>
                <a:t>aamc.org/medloans</a:t>
              </a:r>
            </a:p>
          </p:txBody>
        </p:sp>
      </p:grpSp>
      <p:grpSp>
        <p:nvGrpSpPr>
          <p:cNvPr id="47" name="Group 46"/>
          <p:cNvGrpSpPr/>
          <p:nvPr/>
        </p:nvGrpSpPr>
        <p:grpSpPr>
          <a:xfrm>
            <a:off x="636104" y="1580544"/>
            <a:ext cx="8429206" cy="466450"/>
            <a:chOff x="0" y="1639992"/>
            <a:chExt cx="9149106" cy="466450"/>
          </a:xfrm>
        </p:grpSpPr>
        <p:sp>
          <p:nvSpPr>
            <p:cNvPr id="48" name="Rectangle 47"/>
            <p:cNvSpPr/>
            <p:nvPr/>
          </p:nvSpPr>
          <p:spPr bwMode="auto">
            <a:xfrm>
              <a:off x="0" y="1644777"/>
              <a:ext cx="9149106" cy="461665"/>
            </a:xfrm>
            <a:prstGeom prst="rect">
              <a:avLst/>
            </a:prstGeom>
            <a:solidFill>
              <a:srgbClr val="B46626"/>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ctr" anchorCtr="0" compatLnSpc="1">
              <a:prstTxWarp prst="textNoShape">
                <a:avLst/>
              </a:prstTxWarp>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092F6D"/>
                </a:solidFill>
                <a:effectLst/>
                <a:uLnTx/>
                <a:uFillTx/>
                <a:latin typeface="Arial"/>
                <a:ea typeface=""/>
                <a:cs typeface=""/>
              </a:endParaRPr>
            </a:p>
          </p:txBody>
        </p:sp>
        <p:sp>
          <p:nvSpPr>
            <p:cNvPr id="49" name="TextBox 48"/>
            <p:cNvSpPr txBox="1"/>
            <p:nvPr/>
          </p:nvSpPr>
          <p:spPr>
            <a:xfrm>
              <a:off x="1" y="1639992"/>
              <a:ext cx="9143999" cy="461665"/>
            </a:xfrm>
            <a:prstGeom prst="rect">
              <a:avLst/>
            </a:prstGeom>
            <a:noFill/>
            <a:ln w="76200" cmpd="thickThin">
              <a:noFill/>
            </a:ln>
          </p:spPr>
          <p:txBody>
            <a:bodyPr wrap="square" rtlCol="0" anchor="ctr" anchorCtr="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itchFamily="34" charset="0"/>
                </a:rPr>
                <a:t>Student Loan Debt: $250,000</a:t>
              </a:r>
            </a:p>
          </p:txBody>
        </p:sp>
      </p:grpSp>
      <p:sp>
        <p:nvSpPr>
          <p:cNvPr id="51" name="Rectangle 8"/>
          <p:cNvSpPr>
            <a:spLocks noChangeArrowheads="1"/>
          </p:cNvSpPr>
          <p:nvPr/>
        </p:nvSpPr>
        <p:spPr bwMode="auto">
          <a:xfrm>
            <a:off x="560288" y="6153860"/>
            <a:ext cx="8797196" cy="276999"/>
          </a:xfrm>
          <a:prstGeom prst="rect">
            <a:avLst/>
          </a:prstGeom>
          <a:noFill/>
          <a:ln w="9525">
            <a:noFill/>
            <a:miter lim="800000"/>
            <a:headEnd/>
            <a:tailEnd/>
          </a:ln>
        </p:spPr>
        <p:txBody>
          <a:bodyPr wrap="square">
            <a:spAutoFit/>
          </a:bodyPr>
          <a:lstStyle/>
          <a:p>
            <a:r>
              <a:rPr lang="en-US" sz="1200" kern="0" dirty="0">
                <a:solidFill>
                  <a:schemeClr val="accent1">
                    <a:lumMod val="50000"/>
                  </a:schemeClr>
                </a:solidFill>
                <a:latin typeface="+mn-lt"/>
              </a:rPr>
              <a:t>* Currently a taxable forgiveness amount – the cost of a future tax bill has not been accounted for in the above numbers.</a:t>
            </a:r>
          </a:p>
        </p:txBody>
      </p:sp>
      <p:sp>
        <p:nvSpPr>
          <p:cNvPr id="21" name="Title 1">
            <a:extLst>
              <a:ext uri="{FF2B5EF4-FFF2-40B4-BE49-F238E27FC236}">
                <a16:creationId xmlns:a16="http://schemas.microsoft.com/office/drawing/2014/main" id="{9CFF1D5B-9EE8-4D7D-808F-C812B4FB2227}"/>
              </a:ext>
            </a:extLst>
          </p:cNvPr>
          <p:cNvSpPr>
            <a:spLocks noGrp="1"/>
          </p:cNvSpPr>
          <p:nvPr>
            <p:ph type="title"/>
          </p:nvPr>
        </p:nvSpPr>
        <p:spPr>
          <a:xfrm>
            <a:off x="788894" y="731663"/>
            <a:ext cx="8386762" cy="620712"/>
          </a:xfrm>
        </p:spPr>
        <p:txBody>
          <a:bodyPr/>
          <a:lstStyle/>
          <a:p>
            <a:r>
              <a:rPr lang="en-US" dirty="0"/>
              <a:t>Dr. Internal Medicine (General) </a:t>
            </a:r>
          </a:p>
        </p:txBody>
      </p:sp>
    </p:spTree>
    <p:extLst>
      <p:ext uri="{BB962C8B-B14F-4D97-AF65-F5344CB8AC3E}">
        <p14:creationId xmlns:p14="http://schemas.microsoft.com/office/powerpoint/2010/main" val="248468737"/>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bwMode="auto">
          <a:xfrm>
            <a:off x="337344" y="3989684"/>
            <a:ext cx="8768416" cy="927847"/>
          </a:xfrm>
          <a:prstGeom prst="rect">
            <a:avLst/>
          </a:prstGeom>
          <a:solidFill>
            <a:srgbClr val="FFFFFF"/>
          </a:solidFill>
          <a:ln w="222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charset="0"/>
            </a:endParaRPr>
          </a:p>
        </p:txBody>
      </p:sp>
      <p:sp>
        <p:nvSpPr>
          <p:cNvPr id="33" name="Rectangle 32"/>
          <p:cNvSpPr/>
          <p:nvPr/>
        </p:nvSpPr>
        <p:spPr bwMode="auto">
          <a:xfrm>
            <a:off x="353385" y="4948088"/>
            <a:ext cx="8768416" cy="927847"/>
          </a:xfrm>
          <a:prstGeom prst="rect">
            <a:avLst/>
          </a:prstGeom>
          <a:solidFill>
            <a:srgbClr val="FFFFFF"/>
          </a:solidFill>
          <a:ln w="222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charset="0"/>
            </a:endParaRPr>
          </a:p>
        </p:txBody>
      </p:sp>
      <p:graphicFrame>
        <p:nvGraphicFramePr>
          <p:cNvPr id="31" name="Content Placeholder 3"/>
          <p:cNvGraphicFramePr>
            <a:graphicFrameLocks/>
          </p:cNvGraphicFramePr>
          <p:nvPr>
            <p:extLst>
              <p:ext uri="{D42A27DB-BD31-4B8C-83A1-F6EECF244321}">
                <p14:modId xmlns:p14="http://schemas.microsoft.com/office/powerpoint/2010/main" val="2158871762"/>
              </p:ext>
            </p:extLst>
          </p:nvPr>
        </p:nvGraphicFramePr>
        <p:xfrm>
          <a:off x="619170" y="2008767"/>
          <a:ext cx="8440163" cy="3810000"/>
        </p:xfrm>
        <a:graphic>
          <a:graphicData uri="http://schemas.openxmlformats.org/drawingml/2006/table">
            <a:tbl>
              <a:tblPr firstRow="1" bandRow="1"/>
              <a:tblGrid>
                <a:gridCol w="1525005">
                  <a:extLst>
                    <a:ext uri="{9D8B030D-6E8A-4147-A177-3AD203B41FA5}">
                      <a16:colId xmlns:a16="http://schemas.microsoft.com/office/drawing/2014/main" val="20000"/>
                    </a:ext>
                  </a:extLst>
                </a:gridCol>
                <a:gridCol w="714961">
                  <a:extLst>
                    <a:ext uri="{9D8B030D-6E8A-4147-A177-3AD203B41FA5}">
                      <a16:colId xmlns:a16="http://schemas.microsoft.com/office/drawing/2014/main" val="20001"/>
                    </a:ext>
                  </a:extLst>
                </a:gridCol>
                <a:gridCol w="1613888">
                  <a:extLst>
                    <a:ext uri="{9D8B030D-6E8A-4147-A177-3AD203B41FA5}">
                      <a16:colId xmlns:a16="http://schemas.microsoft.com/office/drawing/2014/main" val="20002"/>
                    </a:ext>
                  </a:extLst>
                </a:gridCol>
                <a:gridCol w="1516498">
                  <a:extLst>
                    <a:ext uri="{9D8B030D-6E8A-4147-A177-3AD203B41FA5}">
                      <a16:colId xmlns:a16="http://schemas.microsoft.com/office/drawing/2014/main" val="20003"/>
                    </a:ext>
                  </a:extLst>
                </a:gridCol>
                <a:gridCol w="1159658">
                  <a:extLst>
                    <a:ext uri="{9D8B030D-6E8A-4147-A177-3AD203B41FA5}">
                      <a16:colId xmlns:a16="http://schemas.microsoft.com/office/drawing/2014/main" val="20004"/>
                    </a:ext>
                  </a:extLst>
                </a:gridCol>
                <a:gridCol w="978819">
                  <a:extLst>
                    <a:ext uri="{9D8B030D-6E8A-4147-A177-3AD203B41FA5}">
                      <a16:colId xmlns:a16="http://schemas.microsoft.com/office/drawing/2014/main" val="20005"/>
                    </a:ext>
                  </a:extLst>
                </a:gridCol>
                <a:gridCol w="931334">
                  <a:extLst>
                    <a:ext uri="{9D8B030D-6E8A-4147-A177-3AD203B41FA5}">
                      <a16:colId xmlns:a16="http://schemas.microsoft.com/office/drawing/2014/main" val="20006"/>
                    </a:ext>
                  </a:extLst>
                </a:gridCol>
              </a:tblGrid>
              <a:tr h="1062943">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800" dirty="0"/>
                        <a:t>Repayment  Plan</a:t>
                      </a:r>
                    </a:p>
                  </a:txBody>
                  <a:tcPr anchor="ctr">
                    <a:lnL w="28575"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800" dirty="0"/>
                        <a:t>Total </a:t>
                      </a:r>
                      <a:r>
                        <a:rPr lang="en-US" sz="1600" dirty="0"/>
                        <a:t>Yrs</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800" dirty="0"/>
                        <a:t>Post- Residency</a:t>
                      </a:r>
                      <a:r>
                        <a:rPr lang="en-US" sz="1800" baseline="0" dirty="0"/>
                        <a:t> </a:t>
                      </a:r>
                      <a:r>
                        <a:rPr lang="en-US" sz="1800" b="1" kern="1200" dirty="0">
                          <a:solidFill>
                            <a:schemeClr val="tx1"/>
                          </a:solidFill>
                          <a:latin typeface="+mn-lt"/>
                          <a:ea typeface="+mn-ea"/>
                          <a:cs typeface="+mn-cs"/>
                        </a:rPr>
                        <a:t>Payment</a:t>
                      </a:r>
                      <a:r>
                        <a:rPr lang="en-US" sz="1800" baseline="0" dirty="0"/>
                        <a:t> </a:t>
                      </a:r>
                      <a:r>
                        <a:rPr lang="en-US" sz="1600" b="0" i="1" dirty="0"/>
                        <a:t>(range)</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800" dirty="0"/>
                        <a:t>Total Repayment Amount</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800" dirty="0">
                          <a:solidFill>
                            <a:srgbClr val="408000"/>
                          </a:solidFill>
                        </a:rPr>
                        <a:t>Forgiven</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600" dirty="0"/>
                        <a:t>Lowest</a:t>
                      </a:r>
                      <a:r>
                        <a:rPr lang="en-US" sz="1600" baseline="0" dirty="0"/>
                        <a:t> Cost</a:t>
                      </a:r>
                      <a:endParaRPr lang="en-US" sz="1600" dirty="0"/>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600" dirty="0"/>
                        <a:t>Highest</a:t>
                      </a:r>
                      <a:r>
                        <a:rPr lang="en-US" sz="1600" baseline="0" dirty="0"/>
                        <a:t> Cost</a:t>
                      </a:r>
                      <a:endParaRPr lang="en-US" sz="1600" dirty="0"/>
                    </a:p>
                  </a:txBody>
                  <a:tcPr anchor="ctr">
                    <a:lnL w="12700" cap="flat" cmpd="sng" algn="ctr">
                      <a:solidFill>
                        <a:srgbClr val="FFFFFF">
                          <a:lumMod val="75000"/>
                        </a:srgbClr>
                      </a:solidFill>
                      <a:prstDash val="solid"/>
                      <a:round/>
                      <a:headEnd type="none" w="med" len="med"/>
                      <a:tailEnd type="none" w="med" len="med"/>
                    </a:lnL>
                    <a:lnR w="28575"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98153">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r>
                        <a:rPr lang="en-US" sz="1800" kern="1200" dirty="0">
                          <a:solidFill>
                            <a:schemeClr val="accent5">
                              <a:lumMod val="50000"/>
                            </a:schemeClr>
                          </a:solidFill>
                          <a:latin typeface="Arial"/>
                          <a:ea typeface=""/>
                          <a:cs typeface=""/>
                        </a:rPr>
                        <a:t>Pay As You Earn (PAYE)</a:t>
                      </a:r>
                    </a:p>
                  </a:txBody>
                  <a:tcPr anchor="ctr">
                    <a:lnL w="28575"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r>
                        <a:rPr lang="en-US" sz="2400" kern="1200" dirty="0">
                          <a:solidFill>
                            <a:schemeClr val="accent5">
                              <a:lumMod val="50000"/>
                            </a:schemeClr>
                          </a:solidFill>
                          <a:latin typeface="Arial"/>
                          <a:ea typeface=""/>
                          <a:cs typeface=""/>
                        </a:rPr>
                        <a:t>20</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r>
                        <a:rPr lang="en-US" sz="2400" kern="1200" dirty="0">
                          <a:solidFill>
                            <a:schemeClr val="accent5">
                              <a:lumMod val="50000"/>
                            </a:schemeClr>
                          </a:solidFill>
                          <a:latin typeface="Arial"/>
                          <a:ea typeface=""/>
                          <a:cs typeface=""/>
                        </a:rPr>
                        <a:t>$1,500 – 2,300</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r>
                        <a:rPr lang="en-US" sz="2400" kern="1200" dirty="0">
                          <a:solidFill>
                            <a:schemeClr val="accent5">
                              <a:lumMod val="50000"/>
                            </a:schemeClr>
                          </a:solidFill>
                          <a:latin typeface="Arial"/>
                          <a:ea typeface=""/>
                          <a:cs typeface=""/>
                        </a:rPr>
                        <a:t>$394k</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r>
                        <a:rPr lang="en-US" sz="2400" kern="1200" dirty="0">
                          <a:solidFill>
                            <a:schemeClr val="accent6">
                              <a:lumMod val="75000"/>
                            </a:schemeClr>
                          </a:solidFill>
                          <a:latin typeface="Arial"/>
                          <a:ea typeface=""/>
                          <a:cs typeface=""/>
                        </a:rPr>
                        <a:t>$475k</a:t>
                      </a:r>
                      <a:r>
                        <a:rPr lang="en-US" sz="2400" kern="1200" dirty="0">
                          <a:solidFill>
                            <a:schemeClr val="accent1">
                              <a:lumMod val="50000"/>
                            </a:schemeClr>
                          </a:solidFill>
                          <a:latin typeface="Arial"/>
                          <a:ea typeface=""/>
                          <a:cs typeface=""/>
                        </a:rPr>
                        <a:t>*</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lumMod val="75000"/>
                            </a:schemeClr>
                          </a:solidFill>
                        </a:rPr>
                        <a:t>X</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2"/>
                          </a:solidFill>
                        </a:rPr>
                        <a:t>(w/o including tax bill from forgiveness)</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endParaRPr lang="en-US" sz="2400" kern="1200" dirty="0">
                        <a:solidFill>
                          <a:schemeClr val="accent1">
                            <a:lumMod val="75000"/>
                          </a:schemeClr>
                        </a:solidFill>
                        <a:latin typeface="Arial"/>
                        <a:ea typeface=""/>
                        <a:cs typeface=""/>
                      </a:endParaRPr>
                    </a:p>
                  </a:txBody>
                  <a:tcPr anchor="ctr">
                    <a:lnL w="12700" cap="flat" cmpd="sng" algn="ctr">
                      <a:solidFill>
                        <a:srgbClr val="FFFFFF">
                          <a:lumMod val="75000"/>
                        </a:srgbClr>
                      </a:solidFill>
                      <a:prstDash val="solid"/>
                      <a:round/>
                      <a:headEnd type="none" w="med" len="med"/>
                      <a:tailEnd type="none" w="med" len="med"/>
                    </a:lnL>
                    <a:lnR w="28575"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extLst>
                  <a:ext uri="{0D108BD9-81ED-4DB2-BD59-A6C34878D82A}">
                    <a16:rowId xmlns:a16="http://schemas.microsoft.com/office/drawing/2014/main" val="10001"/>
                  </a:ext>
                </a:extLst>
              </a:tr>
              <a:tr h="798153">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1800" dirty="0">
                          <a:solidFill>
                            <a:schemeClr val="accent5">
                              <a:lumMod val="50000"/>
                            </a:schemeClr>
                          </a:solidFill>
                        </a:rPr>
                        <a:t>Revised Pay As You Earn </a:t>
                      </a:r>
                      <a:r>
                        <a:rPr lang="en-US" sz="1800" baseline="0" dirty="0">
                          <a:solidFill>
                            <a:schemeClr val="accent5">
                              <a:lumMod val="50000"/>
                            </a:schemeClr>
                          </a:solidFill>
                        </a:rPr>
                        <a:t>(REPAYE)</a:t>
                      </a:r>
                      <a:endParaRPr lang="en-US" sz="1800" dirty="0">
                        <a:solidFill>
                          <a:schemeClr val="accent5">
                            <a:lumMod val="50000"/>
                          </a:schemeClr>
                        </a:solidFill>
                      </a:endParaRPr>
                    </a:p>
                  </a:txBody>
                  <a:tcPr anchor="ctr">
                    <a:lnL w="28575"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chemeClr val="accent5">
                              <a:lumMod val="50000"/>
                            </a:schemeClr>
                          </a:solidFill>
                        </a:rPr>
                        <a:t>25</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5">
                              <a:lumMod val="50000"/>
                            </a:schemeClr>
                          </a:solidFill>
                        </a:rPr>
                        <a:t>$1,500 – 2,600</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chemeClr val="accent5">
                              <a:lumMod val="50000"/>
                            </a:schemeClr>
                          </a:solidFill>
                        </a:rPr>
                        <a:t>$541k</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rgbClr val="408000"/>
                          </a:solidFill>
                        </a:rPr>
                        <a:t>$399k</a:t>
                      </a:r>
                      <a:r>
                        <a:rPr lang="en-US" sz="2400" dirty="0">
                          <a:solidFill>
                            <a:schemeClr val="accent1">
                              <a:lumMod val="50000"/>
                            </a:schemeClr>
                          </a:solidFill>
                        </a:rPr>
                        <a:t>*</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2400" dirty="0">
                        <a:solidFill>
                          <a:schemeClr val="accent1">
                            <a:lumMod val="75000"/>
                          </a:schemeClr>
                        </a:solidFill>
                      </a:endParaRP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2400" dirty="0">
                        <a:solidFill>
                          <a:schemeClr val="accent1">
                            <a:lumMod val="75000"/>
                          </a:schemeClr>
                        </a:solidFill>
                      </a:endParaRPr>
                    </a:p>
                  </a:txBody>
                  <a:tcPr anchor="ctr">
                    <a:lnL w="12700" cap="flat" cmpd="sng" algn="ctr">
                      <a:solidFill>
                        <a:srgbClr val="FFFFFF">
                          <a:lumMod val="75000"/>
                        </a:srgbClr>
                      </a:solidFill>
                      <a:prstDash val="solid"/>
                      <a:round/>
                      <a:headEnd type="none" w="med" len="med"/>
                      <a:tailEnd type="none" w="med" len="med"/>
                    </a:lnL>
                    <a:lnR w="28575"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98153">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1800" dirty="0">
                          <a:solidFill>
                            <a:schemeClr val="accent5">
                              <a:lumMod val="50000"/>
                            </a:schemeClr>
                          </a:solidFill>
                        </a:rPr>
                        <a:t>Income</a:t>
                      </a:r>
                      <a:r>
                        <a:rPr lang="en-US" sz="1800" baseline="0" dirty="0">
                          <a:solidFill>
                            <a:schemeClr val="accent5">
                              <a:lumMod val="50000"/>
                            </a:schemeClr>
                          </a:solidFill>
                        </a:rPr>
                        <a:t>-Based (</a:t>
                      </a:r>
                      <a:r>
                        <a:rPr lang="en-US" sz="1800" dirty="0">
                          <a:solidFill>
                            <a:schemeClr val="accent5">
                              <a:lumMod val="50000"/>
                            </a:schemeClr>
                          </a:solidFill>
                        </a:rPr>
                        <a:t>IBR)</a:t>
                      </a:r>
                    </a:p>
                  </a:txBody>
                  <a:tcPr anchor="ctr">
                    <a:lnL w="28575"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chemeClr val="accent5">
                              <a:lumMod val="50000"/>
                            </a:schemeClr>
                          </a:solidFill>
                        </a:rPr>
                        <a:t>25</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5">
                              <a:lumMod val="50000"/>
                            </a:schemeClr>
                          </a:solidFill>
                        </a:rPr>
                        <a:t>$2,300</a:t>
                      </a:r>
                      <a:r>
                        <a:rPr lang="en-US" sz="2400" baseline="0" dirty="0">
                          <a:solidFill>
                            <a:schemeClr val="accent5">
                              <a:lumMod val="50000"/>
                            </a:schemeClr>
                          </a:solidFill>
                        </a:rPr>
                        <a:t> – 3,900</a:t>
                      </a:r>
                      <a:endParaRPr lang="en-US" sz="2400" dirty="0">
                        <a:solidFill>
                          <a:schemeClr val="accent5">
                            <a:lumMod val="50000"/>
                          </a:schemeClr>
                        </a:solidFill>
                      </a:endParaRP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chemeClr val="accent5">
                              <a:lumMod val="50000"/>
                            </a:schemeClr>
                          </a:solidFill>
                        </a:rPr>
                        <a:t>$811</a:t>
                      </a:r>
                      <a:r>
                        <a:rPr lang="en-US" sz="2400" baseline="0" dirty="0">
                          <a:solidFill>
                            <a:schemeClr val="accent5">
                              <a:lumMod val="50000"/>
                            </a:schemeClr>
                          </a:solidFill>
                        </a:rPr>
                        <a:t>k </a:t>
                      </a:r>
                      <a:endParaRPr lang="en-US" sz="2400" dirty="0">
                        <a:solidFill>
                          <a:schemeClr val="accent5">
                            <a:lumMod val="50000"/>
                          </a:schemeClr>
                        </a:solidFill>
                      </a:endParaRP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rgbClr val="408000"/>
                          </a:solidFill>
                        </a:rPr>
                        <a:t>$ 88k</a:t>
                      </a:r>
                      <a:r>
                        <a:rPr lang="en-US" sz="2400" dirty="0">
                          <a:solidFill>
                            <a:schemeClr val="accent1">
                              <a:lumMod val="50000"/>
                            </a:schemeClr>
                          </a:solidFill>
                        </a:rPr>
                        <a:t>*</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2400" dirty="0">
                        <a:solidFill>
                          <a:schemeClr val="accent1">
                            <a:lumMod val="75000"/>
                          </a:schemeClr>
                        </a:solidFill>
                      </a:endParaRP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chemeClr val="accent1">
                              <a:lumMod val="75000"/>
                            </a:schemeClr>
                          </a:solidFill>
                        </a:rPr>
                        <a:t>X</a:t>
                      </a:r>
                    </a:p>
                  </a:txBody>
                  <a:tcPr anchor="ctr">
                    <a:lnL w="12700" cap="flat" cmpd="sng" algn="ctr">
                      <a:solidFill>
                        <a:srgbClr val="FFFFFF">
                          <a:lumMod val="75000"/>
                        </a:srgbClr>
                      </a:solidFill>
                      <a:prstDash val="solid"/>
                      <a:round/>
                      <a:headEnd type="none" w="med" len="med"/>
                      <a:tailEnd type="none" w="med" len="med"/>
                    </a:lnL>
                    <a:lnR w="28575"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extLst>
                  <a:ext uri="{0D108BD9-81ED-4DB2-BD59-A6C34878D82A}">
                    <a16:rowId xmlns:a16="http://schemas.microsoft.com/office/drawing/2014/main" val="10003"/>
                  </a:ext>
                </a:extLst>
              </a:tr>
            </a:tbl>
          </a:graphicData>
        </a:graphic>
      </p:graphicFrame>
      <p:pic>
        <p:nvPicPr>
          <p:cNvPr id="50" name="Picture 49" descr="177722834 indian female doctor.jpg"/>
          <p:cNvPicPr>
            <a:picLocks noChangeAspect="1"/>
          </p:cNvPicPr>
          <p:nvPr/>
        </p:nvPicPr>
        <p:blipFill rotWithShape="1">
          <a:blip r:embed="rId3" cstate="print">
            <a:extLst>
              <a:ext uri="{28A0092B-C50C-407E-A947-70E740481C1C}">
                <a14:useLocalDpi xmlns:a14="http://schemas.microsoft.com/office/drawing/2010/main" val="0"/>
              </a:ext>
            </a:extLst>
          </a:blip>
          <a:srcRect l="27124" t="6725" r="25875" b="56067"/>
          <a:stretch/>
        </p:blipFill>
        <p:spPr>
          <a:xfrm>
            <a:off x="7357866" y="462746"/>
            <a:ext cx="1707444" cy="1171220"/>
          </a:xfrm>
          <a:prstGeom prst="rect">
            <a:avLst/>
          </a:prstGeom>
        </p:spPr>
      </p:pic>
      <p:grpSp>
        <p:nvGrpSpPr>
          <p:cNvPr id="37" name="Group 36"/>
          <p:cNvGrpSpPr/>
          <p:nvPr/>
        </p:nvGrpSpPr>
        <p:grpSpPr>
          <a:xfrm>
            <a:off x="-5107" y="5723075"/>
            <a:ext cx="9149106" cy="487702"/>
            <a:chOff x="0" y="1644777"/>
            <a:chExt cx="9149106" cy="487702"/>
          </a:xfrm>
        </p:grpSpPr>
        <p:sp>
          <p:nvSpPr>
            <p:cNvPr id="38" name="Rectangle 37"/>
            <p:cNvSpPr/>
            <p:nvPr/>
          </p:nvSpPr>
          <p:spPr bwMode="auto">
            <a:xfrm>
              <a:off x="0" y="1644777"/>
              <a:ext cx="9149106" cy="461665"/>
            </a:xfrm>
            <a:prstGeom prst="rect">
              <a:avLst/>
            </a:prstGeom>
            <a:noFill/>
            <a:ln w="76200" cmpd="thickThin">
              <a:noFill/>
            </a:ln>
          </p:spPr>
          <p:txBody>
            <a:bodyPr wrap="square" rtlCol="0" anchor="ctr" anchorCtr="0">
              <a:spAutoFit/>
            </a:bodyPr>
            <a:lstStyle/>
            <a:p>
              <a:pPr algn="ctr" defTabSz="914400" eaLnBrk="0" fontAlgn="base" hangingPunct="0">
                <a:spcBef>
                  <a:spcPct val="0"/>
                </a:spcBef>
                <a:spcAft>
                  <a:spcPct val="0"/>
                </a:spcAft>
              </a:pPr>
              <a:endParaRPr lang="en-US" sz="2400" b="1" dirty="0">
                <a:solidFill>
                  <a:srgbClr val="013D79"/>
                </a:solidFill>
                <a:latin typeface="Arial" pitchFamily="34" charset="0"/>
              </a:endParaRPr>
            </a:p>
          </p:txBody>
        </p:sp>
        <p:sp>
          <p:nvSpPr>
            <p:cNvPr id="39" name="TextBox 38"/>
            <p:cNvSpPr txBox="1"/>
            <p:nvPr/>
          </p:nvSpPr>
          <p:spPr>
            <a:xfrm>
              <a:off x="1" y="1670814"/>
              <a:ext cx="9143999" cy="461665"/>
            </a:xfrm>
            <a:prstGeom prst="rect">
              <a:avLst/>
            </a:prstGeom>
            <a:noFill/>
            <a:ln w="76200" cmpd="thickThin">
              <a:noFill/>
            </a:ln>
          </p:spPr>
          <p:txBody>
            <a:bodyPr wrap="square" rtlCol="0" anchor="ctr" anchorCtr="0">
              <a:spAutoFit/>
            </a:bodyPr>
            <a:lstStyle/>
            <a:p>
              <a:pPr algn="ctr" defTabSz="914400" fontAlgn="base">
                <a:spcBef>
                  <a:spcPct val="0"/>
                </a:spcBef>
                <a:spcAft>
                  <a:spcPct val="0"/>
                </a:spcAft>
              </a:pPr>
              <a:r>
                <a:rPr lang="en-US" sz="2400" dirty="0">
                  <a:solidFill>
                    <a:schemeClr val="accent2"/>
                  </a:solidFill>
                  <a:latin typeface="Arial" pitchFamily="34" charset="0"/>
                </a:rPr>
                <a:t>aamc.org/medloans</a:t>
              </a:r>
            </a:p>
          </p:txBody>
        </p:sp>
      </p:grpSp>
      <p:grpSp>
        <p:nvGrpSpPr>
          <p:cNvPr id="47" name="Group 46"/>
          <p:cNvGrpSpPr/>
          <p:nvPr/>
        </p:nvGrpSpPr>
        <p:grpSpPr>
          <a:xfrm>
            <a:off x="636104" y="1580544"/>
            <a:ext cx="8429206" cy="466450"/>
            <a:chOff x="0" y="1639992"/>
            <a:chExt cx="9149106" cy="466450"/>
          </a:xfrm>
        </p:grpSpPr>
        <p:sp>
          <p:nvSpPr>
            <p:cNvPr id="48" name="Rectangle 47"/>
            <p:cNvSpPr/>
            <p:nvPr/>
          </p:nvSpPr>
          <p:spPr bwMode="auto">
            <a:xfrm>
              <a:off x="0" y="1644777"/>
              <a:ext cx="9149106" cy="461665"/>
            </a:xfrm>
            <a:prstGeom prst="rect">
              <a:avLst/>
            </a:prstGeom>
            <a:solidFill>
              <a:srgbClr val="B46626"/>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ctr" anchorCtr="0" compatLnSpc="1">
              <a:prstTxWarp prst="textNoShape">
                <a:avLst/>
              </a:prstTxWarp>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092F6D"/>
                </a:solidFill>
                <a:effectLst/>
                <a:uLnTx/>
                <a:uFillTx/>
                <a:latin typeface="Arial"/>
                <a:ea typeface=""/>
                <a:cs typeface=""/>
              </a:endParaRPr>
            </a:p>
          </p:txBody>
        </p:sp>
        <p:sp>
          <p:nvSpPr>
            <p:cNvPr id="49" name="TextBox 48"/>
            <p:cNvSpPr txBox="1"/>
            <p:nvPr/>
          </p:nvSpPr>
          <p:spPr>
            <a:xfrm>
              <a:off x="1" y="1639992"/>
              <a:ext cx="9143999" cy="461665"/>
            </a:xfrm>
            <a:prstGeom prst="rect">
              <a:avLst/>
            </a:prstGeom>
            <a:noFill/>
            <a:ln w="76200" cmpd="thickThin">
              <a:noFill/>
            </a:ln>
          </p:spPr>
          <p:txBody>
            <a:bodyPr wrap="square" rtlCol="0" anchor="ctr" anchorCtr="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itchFamily="34" charset="0"/>
                </a:rPr>
                <a:t>Student Loan Debt: $325,000</a:t>
              </a:r>
            </a:p>
          </p:txBody>
        </p:sp>
      </p:grpSp>
      <p:sp>
        <p:nvSpPr>
          <p:cNvPr id="19" name="Title 1">
            <a:extLst>
              <a:ext uri="{FF2B5EF4-FFF2-40B4-BE49-F238E27FC236}">
                <a16:creationId xmlns:a16="http://schemas.microsoft.com/office/drawing/2014/main" id="{8B5D757A-70CA-42F3-8482-70D1C5FEA439}"/>
              </a:ext>
            </a:extLst>
          </p:cNvPr>
          <p:cNvSpPr>
            <a:spLocks noGrp="1"/>
          </p:cNvSpPr>
          <p:nvPr>
            <p:ph type="title"/>
          </p:nvPr>
        </p:nvSpPr>
        <p:spPr>
          <a:xfrm>
            <a:off x="788894" y="747992"/>
            <a:ext cx="8386762" cy="620712"/>
          </a:xfrm>
        </p:spPr>
        <p:txBody>
          <a:bodyPr/>
          <a:lstStyle/>
          <a:p>
            <a:r>
              <a:rPr lang="en-US" dirty="0"/>
              <a:t>Dr. Internal Medicine (General) </a:t>
            </a:r>
          </a:p>
        </p:txBody>
      </p:sp>
      <p:sp>
        <p:nvSpPr>
          <p:cNvPr id="14" name="Rectangle 8">
            <a:extLst>
              <a:ext uri="{FF2B5EF4-FFF2-40B4-BE49-F238E27FC236}">
                <a16:creationId xmlns:a16="http://schemas.microsoft.com/office/drawing/2014/main" id="{3B93DC22-57DA-BE47-B09C-A356CAAD5DAD}"/>
              </a:ext>
            </a:extLst>
          </p:cNvPr>
          <p:cNvSpPr>
            <a:spLocks noChangeArrowheads="1"/>
          </p:cNvSpPr>
          <p:nvPr/>
        </p:nvSpPr>
        <p:spPr bwMode="auto">
          <a:xfrm>
            <a:off x="560288" y="6153860"/>
            <a:ext cx="8797196" cy="276999"/>
          </a:xfrm>
          <a:prstGeom prst="rect">
            <a:avLst/>
          </a:prstGeom>
          <a:noFill/>
          <a:ln w="9525">
            <a:noFill/>
            <a:miter lim="800000"/>
            <a:headEnd/>
            <a:tailEnd/>
          </a:ln>
        </p:spPr>
        <p:txBody>
          <a:bodyPr wrap="square">
            <a:spAutoFit/>
          </a:bodyPr>
          <a:lstStyle/>
          <a:p>
            <a:r>
              <a:rPr lang="en-US" sz="1200" kern="0" dirty="0">
                <a:solidFill>
                  <a:schemeClr val="accent1">
                    <a:lumMod val="50000"/>
                  </a:schemeClr>
                </a:solidFill>
                <a:latin typeface="+mn-lt"/>
              </a:rPr>
              <a:t>* Currently a taxable forgiveness amount – the cost of a future tax bill has not been accounted for in the above numbers.</a:t>
            </a:r>
          </a:p>
        </p:txBody>
      </p:sp>
    </p:spTree>
    <p:extLst>
      <p:ext uri="{BB962C8B-B14F-4D97-AF65-F5344CB8AC3E}">
        <p14:creationId xmlns:p14="http://schemas.microsoft.com/office/powerpoint/2010/main" val="188347397"/>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8894" y="764321"/>
            <a:ext cx="8386762" cy="620712"/>
          </a:xfrm>
        </p:spPr>
        <p:txBody>
          <a:bodyPr/>
          <a:lstStyle/>
          <a:p>
            <a:r>
              <a:rPr lang="en-US" dirty="0"/>
              <a:t>Dr. ObGyn</a:t>
            </a:r>
          </a:p>
        </p:txBody>
      </p:sp>
      <p:sp>
        <p:nvSpPr>
          <p:cNvPr id="14" name="TextBox 13"/>
          <p:cNvSpPr txBox="1"/>
          <p:nvPr/>
        </p:nvSpPr>
        <p:spPr>
          <a:xfrm>
            <a:off x="1050986" y="2110214"/>
            <a:ext cx="5930647" cy="2637572"/>
          </a:xfrm>
          <a:prstGeom prst="rect">
            <a:avLst/>
          </a:prstGeom>
          <a:noFill/>
          <a:ln w="76200" cmpd="thickThin">
            <a:noFill/>
          </a:ln>
        </p:spPr>
        <p:txBody>
          <a:bodyPr wrap="none" rtlCol="0" anchor="t" anchorCtr="0">
            <a:noAutofit/>
          </a:bodyPr>
          <a:lstStyle/>
          <a:p>
            <a:pPr defTabSz="914400" fontAlgn="base">
              <a:spcBef>
                <a:spcPct val="0"/>
              </a:spcBef>
              <a:spcAft>
                <a:spcPts val="2000"/>
              </a:spcAft>
            </a:pPr>
            <a:r>
              <a:rPr lang="en-US" sz="2800" b="1" dirty="0">
                <a:solidFill>
                  <a:srgbClr val="013D79"/>
                </a:solidFill>
                <a:latin typeface="Arial" pitchFamily="34" charset="0"/>
              </a:rPr>
              <a:t>Career:  </a:t>
            </a:r>
            <a:r>
              <a:rPr lang="en-US" sz="2800" dirty="0">
                <a:solidFill>
                  <a:srgbClr val="FCB040">
                    <a:lumMod val="75000"/>
                  </a:srgbClr>
                </a:solidFill>
                <a:latin typeface="Arial" pitchFamily="34" charset="0"/>
              </a:rPr>
              <a:t>Obstetrics &amp; Gynecology</a:t>
            </a:r>
          </a:p>
          <a:p>
            <a:pPr defTabSz="914400" fontAlgn="base">
              <a:spcBef>
                <a:spcPct val="0"/>
              </a:spcBef>
              <a:spcAft>
                <a:spcPts val="2000"/>
              </a:spcAft>
            </a:pPr>
            <a:r>
              <a:rPr lang="en-US" sz="2800" b="1" dirty="0">
                <a:solidFill>
                  <a:srgbClr val="013D79"/>
                </a:solidFill>
                <a:latin typeface="Arial" pitchFamily="34" charset="0"/>
              </a:rPr>
              <a:t>Residency Length: </a:t>
            </a:r>
            <a:r>
              <a:rPr lang="en-US" sz="2800" dirty="0">
                <a:solidFill>
                  <a:srgbClr val="FCB040">
                    <a:lumMod val="75000"/>
                  </a:srgbClr>
                </a:solidFill>
                <a:latin typeface="Arial" pitchFamily="34" charset="0"/>
              </a:rPr>
              <a:t>4 years</a:t>
            </a:r>
          </a:p>
          <a:p>
            <a:pPr defTabSz="914400" fontAlgn="base">
              <a:spcBef>
                <a:spcPct val="0"/>
              </a:spcBef>
              <a:spcAft>
                <a:spcPts val="2000"/>
              </a:spcAft>
            </a:pPr>
            <a:r>
              <a:rPr lang="en-US" sz="2800" b="1" dirty="0">
                <a:solidFill>
                  <a:srgbClr val="013D79"/>
                </a:solidFill>
                <a:latin typeface="Arial" pitchFamily="34" charset="0"/>
              </a:rPr>
              <a:t>Debt: </a:t>
            </a:r>
            <a:r>
              <a:rPr lang="en-US" sz="2800" dirty="0">
                <a:solidFill>
                  <a:srgbClr val="FCB040">
                    <a:lumMod val="75000"/>
                  </a:srgbClr>
                </a:solidFill>
                <a:latin typeface="Arial" pitchFamily="34" charset="0"/>
              </a:rPr>
              <a:t>$200,000</a:t>
            </a:r>
          </a:p>
          <a:p>
            <a:pPr defTabSz="914400" fontAlgn="base">
              <a:spcBef>
                <a:spcPct val="0"/>
              </a:spcBef>
              <a:spcAft>
                <a:spcPts val="2000"/>
              </a:spcAft>
            </a:pPr>
            <a:r>
              <a:rPr lang="en-US" sz="2800" b="1" dirty="0">
                <a:solidFill>
                  <a:srgbClr val="013D79"/>
                </a:solidFill>
                <a:latin typeface="Arial" pitchFamily="34" charset="0"/>
              </a:rPr>
              <a:t>Starting Res Stipend: </a:t>
            </a:r>
            <a:r>
              <a:rPr lang="en-US" sz="2800" dirty="0">
                <a:solidFill>
                  <a:srgbClr val="FCB040">
                    <a:lumMod val="75000"/>
                  </a:srgbClr>
                </a:solidFill>
                <a:latin typeface="Arial" pitchFamily="34" charset="0"/>
              </a:rPr>
              <a:t>$58,000</a:t>
            </a:r>
          </a:p>
          <a:p>
            <a:pPr defTabSz="914400" fontAlgn="base">
              <a:spcBef>
                <a:spcPct val="0"/>
              </a:spcBef>
              <a:spcAft>
                <a:spcPts val="2000"/>
              </a:spcAft>
            </a:pPr>
            <a:r>
              <a:rPr lang="en-US" sz="2800" b="1" dirty="0">
                <a:solidFill>
                  <a:srgbClr val="013D79"/>
                </a:solidFill>
                <a:latin typeface="Arial" pitchFamily="34" charset="0"/>
              </a:rPr>
              <a:t>Post-Res. Y-1 Salary</a:t>
            </a:r>
            <a:r>
              <a:rPr lang="en-US" sz="2800" dirty="0">
                <a:solidFill>
                  <a:srgbClr val="013D79"/>
                </a:solidFill>
                <a:latin typeface="Arial" pitchFamily="34" charset="0"/>
              </a:rPr>
              <a:t>:</a:t>
            </a:r>
            <a:r>
              <a:rPr lang="en-US" sz="2800" dirty="0">
                <a:solidFill>
                  <a:srgbClr val="FCB040">
                    <a:lumMod val="75000"/>
                  </a:srgbClr>
                </a:solidFill>
                <a:latin typeface="Arial" pitchFamily="34" charset="0"/>
              </a:rPr>
              <a:t>$240,000</a:t>
            </a:r>
          </a:p>
        </p:txBody>
      </p:sp>
      <p:pic>
        <p:nvPicPr>
          <p:cNvPr id="8" name="Picture 7" descr="177729785 mature female doctor white.jpg"/>
          <p:cNvPicPr>
            <a:picLocks noChangeAspect="1"/>
          </p:cNvPicPr>
          <p:nvPr/>
        </p:nvPicPr>
        <p:blipFill rotWithShape="1">
          <a:blip r:embed="rId3" cstate="print">
            <a:extLst>
              <a:ext uri="{28A0092B-C50C-407E-A947-70E740481C1C}">
                <a14:useLocalDpi xmlns:a14="http://schemas.microsoft.com/office/drawing/2010/main" val="0"/>
              </a:ext>
            </a:extLst>
          </a:blip>
          <a:srcRect l="8643" r="7018"/>
          <a:stretch/>
        </p:blipFill>
        <p:spPr>
          <a:xfrm>
            <a:off x="6867940" y="2620307"/>
            <a:ext cx="1838616" cy="3386119"/>
          </a:xfrm>
          <a:prstGeom prst="rect">
            <a:avLst/>
          </a:prstGeom>
        </p:spPr>
      </p:pic>
    </p:spTree>
    <p:extLst>
      <p:ext uri="{BB962C8B-B14F-4D97-AF65-F5344CB8AC3E}">
        <p14:creationId xmlns:p14="http://schemas.microsoft.com/office/powerpoint/2010/main" val="2013197451"/>
      </p:ext>
    </p:extLst>
  </p:cSld>
  <p:clrMapOvr>
    <a:masterClrMapping/>
  </p:clrMapOvr>
  <p:transition spd="slow">
    <p:cove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bwMode="auto">
          <a:xfrm>
            <a:off x="357222" y="3959867"/>
            <a:ext cx="8768416" cy="927847"/>
          </a:xfrm>
          <a:prstGeom prst="rect">
            <a:avLst/>
          </a:prstGeom>
          <a:solidFill>
            <a:srgbClr val="FFFFFF"/>
          </a:solidFill>
          <a:ln w="222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charset="0"/>
            </a:endParaRPr>
          </a:p>
        </p:txBody>
      </p:sp>
      <p:sp>
        <p:nvSpPr>
          <p:cNvPr id="33" name="Rectangle 32"/>
          <p:cNvSpPr/>
          <p:nvPr/>
        </p:nvSpPr>
        <p:spPr bwMode="auto">
          <a:xfrm>
            <a:off x="365133" y="4908332"/>
            <a:ext cx="8768416" cy="927847"/>
          </a:xfrm>
          <a:prstGeom prst="rect">
            <a:avLst/>
          </a:prstGeom>
          <a:solidFill>
            <a:srgbClr val="FFFFFF"/>
          </a:solidFill>
          <a:ln w="222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charset="0"/>
            </a:endParaRPr>
          </a:p>
        </p:txBody>
      </p:sp>
      <p:graphicFrame>
        <p:nvGraphicFramePr>
          <p:cNvPr id="31" name="Content Placeholder 3"/>
          <p:cNvGraphicFramePr>
            <a:graphicFrameLocks/>
          </p:cNvGraphicFramePr>
          <p:nvPr>
            <p:extLst>
              <p:ext uri="{D42A27DB-BD31-4B8C-83A1-F6EECF244321}">
                <p14:modId xmlns:p14="http://schemas.microsoft.com/office/powerpoint/2010/main" val="4445423"/>
              </p:ext>
            </p:extLst>
          </p:nvPr>
        </p:nvGraphicFramePr>
        <p:xfrm>
          <a:off x="636103" y="2042633"/>
          <a:ext cx="8429207" cy="3693753"/>
        </p:xfrm>
        <a:graphic>
          <a:graphicData uri="http://schemas.openxmlformats.org/drawingml/2006/table">
            <a:tbl>
              <a:tblPr firstRow="1" bandRow="1"/>
              <a:tblGrid>
                <a:gridCol w="1525005">
                  <a:extLst>
                    <a:ext uri="{9D8B030D-6E8A-4147-A177-3AD203B41FA5}">
                      <a16:colId xmlns:a16="http://schemas.microsoft.com/office/drawing/2014/main" val="20000"/>
                    </a:ext>
                  </a:extLst>
                </a:gridCol>
                <a:gridCol w="714961">
                  <a:extLst>
                    <a:ext uri="{9D8B030D-6E8A-4147-A177-3AD203B41FA5}">
                      <a16:colId xmlns:a16="http://schemas.microsoft.com/office/drawing/2014/main" val="20001"/>
                    </a:ext>
                  </a:extLst>
                </a:gridCol>
                <a:gridCol w="1613888">
                  <a:extLst>
                    <a:ext uri="{9D8B030D-6E8A-4147-A177-3AD203B41FA5}">
                      <a16:colId xmlns:a16="http://schemas.microsoft.com/office/drawing/2014/main" val="20002"/>
                    </a:ext>
                  </a:extLst>
                </a:gridCol>
                <a:gridCol w="1516498">
                  <a:extLst>
                    <a:ext uri="{9D8B030D-6E8A-4147-A177-3AD203B41FA5}">
                      <a16:colId xmlns:a16="http://schemas.microsoft.com/office/drawing/2014/main" val="20003"/>
                    </a:ext>
                  </a:extLst>
                </a:gridCol>
                <a:gridCol w="1159658">
                  <a:extLst>
                    <a:ext uri="{9D8B030D-6E8A-4147-A177-3AD203B41FA5}">
                      <a16:colId xmlns:a16="http://schemas.microsoft.com/office/drawing/2014/main" val="20004"/>
                    </a:ext>
                  </a:extLst>
                </a:gridCol>
                <a:gridCol w="941179">
                  <a:extLst>
                    <a:ext uri="{9D8B030D-6E8A-4147-A177-3AD203B41FA5}">
                      <a16:colId xmlns:a16="http://schemas.microsoft.com/office/drawing/2014/main" val="20005"/>
                    </a:ext>
                  </a:extLst>
                </a:gridCol>
                <a:gridCol w="958018">
                  <a:extLst>
                    <a:ext uri="{9D8B030D-6E8A-4147-A177-3AD203B41FA5}">
                      <a16:colId xmlns:a16="http://schemas.microsoft.com/office/drawing/2014/main" val="20006"/>
                    </a:ext>
                  </a:extLst>
                </a:gridCol>
              </a:tblGrid>
              <a:tr h="1062943">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800" dirty="0"/>
                        <a:t>Repayment  Plan</a:t>
                      </a:r>
                    </a:p>
                  </a:txBody>
                  <a:tcPr anchor="ctr">
                    <a:lnL w="28575"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800" dirty="0"/>
                        <a:t>Total </a:t>
                      </a:r>
                      <a:r>
                        <a:rPr lang="en-US" sz="1600" dirty="0"/>
                        <a:t>Yrs</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800" dirty="0"/>
                        <a:t>Post- Residency</a:t>
                      </a:r>
                      <a:r>
                        <a:rPr lang="en-US" sz="1800" baseline="0" dirty="0"/>
                        <a:t> </a:t>
                      </a:r>
                      <a:r>
                        <a:rPr lang="en-US" sz="1800" b="1" kern="1200" dirty="0">
                          <a:solidFill>
                            <a:schemeClr val="tx1"/>
                          </a:solidFill>
                          <a:latin typeface="+mn-lt"/>
                          <a:ea typeface="+mn-ea"/>
                          <a:cs typeface="+mn-cs"/>
                        </a:rPr>
                        <a:t>Payment</a:t>
                      </a:r>
                      <a:r>
                        <a:rPr lang="en-US" sz="1800" baseline="0" dirty="0"/>
                        <a:t> </a:t>
                      </a:r>
                      <a:r>
                        <a:rPr lang="en-US" sz="1600" b="0" i="1" dirty="0"/>
                        <a:t>(range)</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800" dirty="0"/>
                        <a:t>Total Repayment Amount</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800" dirty="0">
                          <a:solidFill>
                            <a:srgbClr val="408000"/>
                          </a:solidFill>
                        </a:rPr>
                        <a:t>Forgiven</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600" dirty="0"/>
                        <a:t>Lowest</a:t>
                      </a:r>
                      <a:r>
                        <a:rPr lang="en-US" sz="1600" baseline="0" dirty="0"/>
                        <a:t> Cost</a:t>
                      </a:r>
                      <a:endParaRPr lang="en-US" sz="1600" dirty="0"/>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600" dirty="0"/>
                        <a:t>Highest</a:t>
                      </a:r>
                      <a:r>
                        <a:rPr lang="en-US" sz="1600" baseline="0" dirty="0"/>
                        <a:t> Cost</a:t>
                      </a:r>
                      <a:endParaRPr lang="en-US" sz="1600" dirty="0"/>
                    </a:p>
                  </a:txBody>
                  <a:tcPr anchor="ctr">
                    <a:lnL w="12700" cap="flat" cmpd="sng" algn="ctr">
                      <a:solidFill>
                        <a:srgbClr val="FFFFFF">
                          <a:lumMod val="75000"/>
                        </a:srgbClr>
                      </a:solidFill>
                      <a:prstDash val="solid"/>
                      <a:round/>
                      <a:headEnd type="none" w="med" len="med"/>
                      <a:tailEnd type="none" w="med" len="med"/>
                    </a:lnL>
                    <a:lnR w="28575"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98153">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r>
                        <a:rPr lang="en-US" sz="1800" kern="1200" dirty="0">
                          <a:solidFill>
                            <a:schemeClr val="accent5">
                              <a:lumMod val="50000"/>
                            </a:schemeClr>
                          </a:solidFill>
                          <a:latin typeface="Arial"/>
                          <a:ea typeface=""/>
                          <a:cs typeface=""/>
                        </a:rPr>
                        <a:t>Pay As You Earn (PAYE)</a:t>
                      </a:r>
                    </a:p>
                  </a:txBody>
                  <a:tcPr anchor="ctr">
                    <a:lnL w="28575"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r>
                        <a:rPr lang="en-US" sz="2400" kern="1200" dirty="0">
                          <a:solidFill>
                            <a:schemeClr val="accent5">
                              <a:lumMod val="50000"/>
                            </a:schemeClr>
                          </a:solidFill>
                          <a:latin typeface="Arial"/>
                          <a:ea typeface=""/>
                          <a:cs typeface=""/>
                        </a:rPr>
                        <a:t>19</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r>
                        <a:rPr lang="en-US" sz="2400" kern="1200" dirty="0">
                          <a:solidFill>
                            <a:schemeClr val="accent5">
                              <a:lumMod val="50000"/>
                            </a:schemeClr>
                          </a:solidFill>
                          <a:latin typeface="Arial"/>
                          <a:ea typeface=""/>
                          <a:cs typeface=""/>
                        </a:rPr>
                        <a:t>$2,000 – 2,600</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r>
                        <a:rPr lang="en-US" sz="2400" kern="1200" dirty="0">
                          <a:solidFill>
                            <a:schemeClr val="accent5">
                              <a:lumMod val="50000"/>
                            </a:schemeClr>
                          </a:solidFill>
                          <a:latin typeface="Arial"/>
                          <a:ea typeface=""/>
                          <a:cs typeface=""/>
                        </a:rPr>
                        <a:t>$430k</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r>
                        <a:rPr lang="en-US" sz="2400" kern="1200" dirty="0">
                          <a:solidFill>
                            <a:schemeClr val="accent6">
                              <a:lumMod val="75000"/>
                            </a:schemeClr>
                          </a:solidFill>
                          <a:latin typeface="Arial"/>
                          <a:ea typeface=""/>
                          <a:cs typeface=""/>
                        </a:rPr>
                        <a:t>$0</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2"/>
                        </a:solidFill>
                      </a:endParaRP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r>
                        <a:rPr lang="en-US" sz="2400" kern="1200" dirty="0">
                          <a:solidFill>
                            <a:schemeClr val="tx2"/>
                          </a:solidFill>
                          <a:latin typeface="Arial"/>
                          <a:ea typeface=""/>
                          <a:cs typeface=""/>
                        </a:rPr>
                        <a:t>X</a:t>
                      </a:r>
                    </a:p>
                  </a:txBody>
                  <a:tcPr anchor="ctr">
                    <a:lnL w="12700" cap="flat" cmpd="sng" algn="ctr">
                      <a:solidFill>
                        <a:srgbClr val="FFFFFF">
                          <a:lumMod val="75000"/>
                        </a:srgbClr>
                      </a:solidFill>
                      <a:prstDash val="solid"/>
                      <a:round/>
                      <a:headEnd type="none" w="med" len="med"/>
                      <a:tailEnd type="none" w="med" len="med"/>
                    </a:lnL>
                    <a:lnR w="28575"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extLst>
                  <a:ext uri="{0D108BD9-81ED-4DB2-BD59-A6C34878D82A}">
                    <a16:rowId xmlns:a16="http://schemas.microsoft.com/office/drawing/2014/main" val="10001"/>
                  </a:ext>
                </a:extLst>
              </a:tr>
              <a:tr h="798153">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1800" dirty="0">
                          <a:solidFill>
                            <a:schemeClr val="accent5">
                              <a:lumMod val="50000"/>
                            </a:schemeClr>
                          </a:solidFill>
                        </a:rPr>
                        <a:t>Revised Pay As You Earn </a:t>
                      </a:r>
                      <a:r>
                        <a:rPr lang="en-US" sz="1800" baseline="0" dirty="0">
                          <a:solidFill>
                            <a:schemeClr val="accent5">
                              <a:lumMod val="50000"/>
                            </a:schemeClr>
                          </a:solidFill>
                        </a:rPr>
                        <a:t>(REPAYE)</a:t>
                      </a:r>
                      <a:endParaRPr lang="en-US" sz="1800" dirty="0">
                        <a:solidFill>
                          <a:schemeClr val="accent5">
                            <a:lumMod val="50000"/>
                          </a:schemeClr>
                        </a:solidFill>
                      </a:endParaRPr>
                    </a:p>
                  </a:txBody>
                  <a:tcPr anchor="ctr">
                    <a:lnL w="28575"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chemeClr val="accent5">
                              <a:lumMod val="50000"/>
                            </a:schemeClr>
                          </a:solidFill>
                        </a:rPr>
                        <a:t>17</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5">
                              <a:lumMod val="50000"/>
                            </a:schemeClr>
                          </a:solidFill>
                        </a:rPr>
                        <a:t>$2,000 – 2,800</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chemeClr val="accent5">
                              <a:lumMod val="50000"/>
                            </a:schemeClr>
                          </a:solidFill>
                        </a:rPr>
                        <a:t>$391k</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rgbClr val="408000"/>
                          </a:solidFill>
                        </a:rPr>
                        <a:t>$0</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chemeClr val="tx2"/>
                          </a:solidFill>
                        </a:rPr>
                        <a:t>X</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2400" dirty="0">
                        <a:solidFill>
                          <a:schemeClr val="tx2"/>
                        </a:solidFill>
                      </a:endParaRPr>
                    </a:p>
                  </a:txBody>
                  <a:tcPr anchor="ctr">
                    <a:lnL w="12700" cap="flat" cmpd="sng" algn="ctr">
                      <a:solidFill>
                        <a:srgbClr val="FFFFFF">
                          <a:lumMod val="75000"/>
                        </a:srgbClr>
                      </a:solidFill>
                      <a:prstDash val="solid"/>
                      <a:round/>
                      <a:headEnd type="none" w="med" len="med"/>
                      <a:tailEnd type="none" w="med" len="med"/>
                    </a:lnL>
                    <a:lnR w="28575"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98153">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1800" dirty="0">
                          <a:solidFill>
                            <a:schemeClr val="accent5">
                              <a:lumMod val="50000"/>
                            </a:schemeClr>
                          </a:solidFill>
                        </a:rPr>
                        <a:t>Income</a:t>
                      </a:r>
                      <a:r>
                        <a:rPr lang="en-US" sz="1800" baseline="0" dirty="0">
                          <a:solidFill>
                            <a:schemeClr val="accent5">
                              <a:lumMod val="50000"/>
                            </a:schemeClr>
                          </a:solidFill>
                        </a:rPr>
                        <a:t>-Based (</a:t>
                      </a:r>
                      <a:r>
                        <a:rPr lang="en-US" sz="1800" dirty="0">
                          <a:solidFill>
                            <a:schemeClr val="accent5">
                              <a:lumMod val="50000"/>
                            </a:schemeClr>
                          </a:solidFill>
                        </a:rPr>
                        <a:t>IBR)</a:t>
                      </a:r>
                    </a:p>
                  </a:txBody>
                  <a:tcPr anchor="ctr">
                    <a:lnL w="28575"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chemeClr val="accent5">
                              <a:lumMod val="50000"/>
                            </a:schemeClr>
                          </a:solidFill>
                        </a:rPr>
                        <a:t>16</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5">
                              <a:lumMod val="50000"/>
                            </a:schemeClr>
                          </a:solidFill>
                        </a:rPr>
                        <a:t>$2,600</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chemeClr val="accent5">
                              <a:lumMod val="50000"/>
                            </a:schemeClr>
                          </a:solidFill>
                        </a:rPr>
                        <a:t>$396</a:t>
                      </a:r>
                      <a:r>
                        <a:rPr lang="en-US" sz="2400" baseline="0" dirty="0">
                          <a:solidFill>
                            <a:schemeClr val="accent5">
                              <a:lumMod val="50000"/>
                            </a:schemeClr>
                          </a:solidFill>
                        </a:rPr>
                        <a:t>k </a:t>
                      </a:r>
                      <a:endParaRPr lang="en-US" sz="2400" dirty="0">
                        <a:solidFill>
                          <a:schemeClr val="accent5">
                            <a:lumMod val="50000"/>
                          </a:schemeClr>
                        </a:solidFill>
                      </a:endParaRP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rgbClr val="408000"/>
                          </a:solidFill>
                        </a:rPr>
                        <a:t>$0</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2400" dirty="0">
                        <a:solidFill>
                          <a:schemeClr val="tx2"/>
                        </a:solidFill>
                      </a:endParaRP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2400" dirty="0">
                        <a:solidFill>
                          <a:schemeClr val="tx2"/>
                        </a:solidFill>
                      </a:endParaRPr>
                    </a:p>
                  </a:txBody>
                  <a:tcPr anchor="ctr">
                    <a:lnL w="12700" cap="flat" cmpd="sng" algn="ctr">
                      <a:solidFill>
                        <a:srgbClr val="FFFFFF">
                          <a:lumMod val="75000"/>
                        </a:srgbClr>
                      </a:solidFill>
                      <a:prstDash val="solid"/>
                      <a:round/>
                      <a:headEnd type="none" w="med" len="med"/>
                      <a:tailEnd type="none" w="med" len="med"/>
                    </a:lnL>
                    <a:lnR w="28575"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extLst>
                  <a:ext uri="{0D108BD9-81ED-4DB2-BD59-A6C34878D82A}">
                    <a16:rowId xmlns:a16="http://schemas.microsoft.com/office/drawing/2014/main" val="10003"/>
                  </a:ext>
                </a:extLst>
              </a:tr>
            </a:tbl>
          </a:graphicData>
        </a:graphic>
      </p:graphicFrame>
      <p:pic>
        <p:nvPicPr>
          <p:cNvPr id="14" name="Picture 13" descr="177729785 mature female doctor white.jpg"/>
          <p:cNvPicPr>
            <a:picLocks noChangeAspect="1"/>
          </p:cNvPicPr>
          <p:nvPr/>
        </p:nvPicPr>
        <p:blipFill rotWithShape="1">
          <a:blip r:embed="rId3" cstate="print">
            <a:extLst>
              <a:ext uri="{28A0092B-C50C-407E-A947-70E740481C1C}">
                <a14:useLocalDpi xmlns:a14="http://schemas.microsoft.com/office/drawing/2010/main" val="0"/>
              </a:ext>
            </a:extLst>
          </a:blip>
          <a:srcRect l="17077" t="3621" r="14046" b="38009"/>
          <a:stretch/>
        </p:blipFill>
        <p:spPr>
          <a:xfrm>
            <a:off x="7369627" y="410782"/>
            <a:ext cx="1693331" cy="1241776"/>
          </a:xfrm>
          <a:prstGeom prst="rect">
            <a:avLst/>
          </a:prstGeom>
        </p:spPr>
      </p:pic>
      <p:grpSp>
        <p:nvGrpSpPr>
          <p:cNvPr id="37" name="Group 36"/>
          <p:cNvGrpSpPr/>
          <p:nvPr/>
        </p:nvGrpSpPr>
        <p:grpSpPr>
          <a:xfrm>
            <a:off x="-5107" y="5718290"/>
            <a:ext cx="9149106" cy="466450"/>
            <a:chOff x="0" y="1639992"/>
            <a:chExt cx="9149106" cy="466450"/>
          </a:xfrm>
        </p:grpSpPr>
        <p:sp>
          <p:nvSpPr>
            <p:cNvPr id="38" name="Rectangle 37"/>
            <p:cNvSpPr/>
            <p:nvPr/>
          </p:nvSpPr>
          <p:spPr bwMode="auto">
            <a:xfrm>
              <a:off x="0" y="1644777"/>
              <a:ext cx="9149106" cy="461665"/>
            </a:xfrm>
            <a:prstGeom prst="rect">
              <a:avLst/>
            </a:prstGeom>
            <a:noFill/>
            <a:ln w="76200" cmpd="thickThin">
              <a:noFill/>
            </a:ln>
          </p:spPr>
          <p:txBody>
            <a:bodyPr wrap="square" rtlCol="0" anchor="ctr" anchorCtr="0">
              <a:spAutoFit/>
            </a:bodyPr>
            <a:lstStyle/>
            <a:p>
              <a:pPr algn="ctr" defTabSz="914400" eaLnBrk="0" fontAlgn="base" hangingPunct="0">
                <a:spcBef>
                  <a:spcPct val="0"/>
                </a:spcBef>
                <a:spcAft>
                  <a:spcPct val="0"/>
                </a:spcAft>
              </a:pPr>
              <a:endParaRPr lang="en-US" sz="2400" b="1" dirty="0">
                <a:solidFill>
                  <a:srgbClr val="013D79"/>
                </a:solidFill>
                <a:latin typeface="Arial" pitchFamily="34" charset="0"/>
              </a:endParaRPr>
            </a:p>
          </p:txBody>
        </p:sp>
        <p:sp>
          <p:nvSpPr>
            <p:cNvPr id="39" name="TextBox 38"/>
            <p:cNvSpPr txBox="1"/>
            <p:nvPr/>
          </p:nvSpPr>
          <p:spPr>
            <a:xfrm>
              <a:off x="1" y="1639992"/>
              <a:ext cx="9143999" cy="461665"/>
            </a:xfrm>
            <a:prstGeom prst="rect">
              <a:avLst/>
            </a:prstGeom>
            <a:noFill/>
            <a:ln w="76200" cmpd="thickThin">
              <a:noFill/>
            </a:ln>
          </p:spPr>
          <p:txBody>
            <a:bodyPr wrap="square" rtlCol="0" anchor="ctr" anchorCtr="0">
              <a:spAutoFit/>
            </a:bodyPr>
            <a:lstStyle/>
            <a:p>
              <a:pPr algn="ctr" defTabSz="914400" fontAlgn="base">
                <a:spcBef>
                  <a:spcPct val="0"/>
                </a:spcBef>
                <a:spcAft>
                  <a:spcPct val="0"/>
                </a:spcAft>
              </a:pPr>
              <a:r>
                <a:rPr lang="en-US" sz="2400" dirty="0">
                  <a:solidFill>
                    <a:schemeClr val="accent2"/>
                  </a:solidFill>
                  <a:latin typeface="Arial" pitchFamily="34" charset="0"/>
                </a:rPr>
                <a:t>aamc.org/medloans</a:t>
              </a:r>
            </a:p>
          </p:txBody>
        </p:sp>
      </p:grpSp>
      <p:grpSp>
        <p:nvGrpSpPr>
          <p:cNvPr id="47" name="Group 46"/>
          <p:cNvGrpSpPr/>
          <p:nvPr/>
        </p:nvGrpSpPr>
        <p:grpSpPr>
          <a:xfrm>
            <a:off x="636104" y="1580544"/>
            <a:ext cx="8429206" cy="466450"/>
            <a:chOff x="0" y="1639992"/>
            <a:chExt cx="9149106" cy="466450"/>
          </a:xfrm>
        </p:grpSpPr>
        <p:sp>
          <p:nvSpPr>
            <p:cNvPr id="48" name="Rectangle 47"/>
            <p:cNvSpPr/>
            <p:nvPr/>
          </p:nvSpPr>
          <p:spPr bwMode="auto">
            <a:xfrm>
              <a:off x="0" y="1644777"/>
              <a:ext cx="9149106" cy="461665"/>
            </a:xfrm>
            <a:prstGeom prst="rect">
              <a:avLst/>
            </a:prstGeom>
            <a:solidFill>
              <a:srgbClr val="B46626"/>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ctr" anchorCtr="0" compatLnSpc="1">
              <a:prstTxWarp prst="textNoShape">
                <a:avLst/>
              </a:prstTxWarp>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092F6D"/>
                </a:solidFill>
                <a:effectLst/>
                <a:uLnTx/>
                <a:uFillTx/>
                <a:latin typeface="Arial"/>
                <a:ea typeface=""/>
                <a:cs typeface=""/>
              </a:endParaRPr>
            </a:p>
          </p:txBody>
        </p:sp>
        <p:sp>
          <p:nvSpPr>
            <p:cNvPr id="49" name="TextBox 48"/>
            <p:cNvSpPr txBox="1"/>
            <p:nvPr/>
          </p:nvSpPr>
          <p:spPr>
            <a:xfrm>
              <a:off x="1" y="1639992"/>
              <a:ext cx="9143999" cy="461665"/>
            </a:xfrm>
            <a:prstGeom prst="rect">
              <a:avLst/>
            </a:prstGeom>
            <a:noFill/>
            <a:ln w="76200" cmpd="thickThin">
              <a:noFill/>
            </a:ln>
          </p:spPr>
          <p:txBody>
            <a:bodyPr wrap="square" rtlCol="0" anchor="ctr" anchorCtr="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itchFamily="34" charset="0"/>
                </a:rPr>
                <a:t>Student Loan Debt: $200,000</a:t>
              </a:r>
            </a:p>
          </p:txBody>
        </p:sp>
      </p:grpSp>
      <p:sp>
        <p:nvSpPr>
          <p:cNvPr id="20" name="Title 1">
            <a:extLst>
              <a:ext uri="{FF2B5EF4-FFF2-40B4-BE49-F238E27FC236}">
                <a16:creationId xmlns:a16="http://schemas.microsoft.com/office/drawing/2014/main" id="{58228058-12C8-49C2-84CC-EC60944C3E32}"/>
              </a:ext>
            </a:extLst>
          </p:cNvPr>
          <p:cNvSpPr>
            <a:spLocks noGrp="1"/>
          </p:cNvSpPr>
          <p:nvPr>
            <p:ph type="title"/>
          </p:nvPr>
        </p:nvSpPr>
        <p:spPr>
          <a:xfrm>
            <a:off x="788894" y="764321"/>
            <a:ext cx="8386762" cy="620712"/>
          </a:xfrm>
        </p:spPr>
        <p:txBody>
          <a:bodyPr/>
          <a:lstStyle/>
          <a:p>
            <a:r>
              <a:rPr lang="en-US" dirty="0"/>
              <a:t>Dr. ObGyn</a:t>
            </a:r>
          </a:p>
        </p:txBody>
      </p:sp>
    </p:spTree>
    <p:extLst>
      <p:ext uri="{BB962C8B-B14F-4D97-AF65-F5344CB8AC3E}">
        <p14:creationId xmlns:p14="http://schemas.microsoft.com/office/powerpoint/2010/main" val="1717987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bwMode="auto">
          <a:xfrm>
            <a:off x="354166" y="3998991"/>
            <a:ext cx="8768416" cy="927847"/>
          </a:xfrm>
          <a:prstGeom prst="rect">
            <a:avLst/>
          </a:prstGeom>
          <a:solidFill>
            <a:srgbClr val="FFFFFF"/>
          </a:solidFill>
          <a:ln w="222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charset="0"/>
            </a:endParaRPr>
          </a:p>
        </p:txBody>
      </p:sp>
      <p:sp>
        <p:nvSpPr>
          <p:cNvPr id="33" name="Rectangle 32"/>
          <p:cNvSpPr/>
          <p:nvPr/>
        </p:nvSpPr>
        <p:spPr bwMode="auto">
          <a:xfrm>
            <a:off x="330451" y="4917639"/>
            <a:ext cx="8768416" cy="927847"/>
          </a:xfrm>
          <a:prstGeom prst="rect">
            <a:avLst/>
          </a:prstGeom>
          <a:solidFill>
            <a:srgbClr val="FFFFFF"/>
          </a:solidFill>
          <a:ln w="222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charset="0"/>
            </a:endParaRPr>
          </a:p>
        </p:txBody>
      </p:sp>
      <p:graphicFrame>
        <p:nvGraphicFramePr>
          <p:cNvPr id="31" name="Content Placeholder 3"/>
          <p:cNvGraphicFramePr>
            <a:graphicFrameLocks/>
          </p:cNvGraphicFramePr>
          <p:nvPr>
            <p:extLst>
              <p:ext uri="{D42A27DB-BD31-4B8C-83A1-F6EECF244321}">
                <p14:modId xmlns:p14="http://schemas.microsoft.com/office/powerpoint/2010/main" val="3163571258"/>
              </p:ext>
            </p:extLst>
          </p:nvPr>
        </p:nvGraphicFramePr>
        <p:xfrm>
          <a:off x="636103" y="2042633"/>
          <a:ext cx="8429207" cy="3810000"/>
        </p:xfrm>
        <a:graphic>
          <a:graphicData uri="http://schemas.openxmlformats.org/drawingml/2006/table">
            <a:tbl>
              <a:tblPr firstRow="1" bandRow="1"/>
              <a:tblGrid>
                <a:gridCol w="1525005">
                  <a:extLst>
                    <a:ext uri="{9D8B030D-6E8A-4147-A177-3AD203B41FA5}">
                      <a16:colId xmlns:a16="http://schemas.microsoft.com/office/drawing/2014/main" val="20000"/>
                    </a:ext>
                  </a:extLst>
                </a:gridCol>
                <a:gridCol w="714961">
                  <a:extLst>
                    <a:ext uri="{9D8B030D-6E8A-4147-A177-3AD203B41FA5}">
                      <a16:colId xmlns:a16="http://schemas.microsoft.com/office/drawing/2014/main" val="20001"/>
                    </a:ext>
                  </a:extLst>
                </a:gridCol>
                <a:gridCol w="1613888">
                  <a:extLst>
                    <a:ext uri="{9D8B030D-6E8A-4147-A177-3AD203B41FA5}">
                      <a16:colId xmlns:a16="http://schemas.microsoft.com/office/drawing/2014/main" val="20002"/>
                    </a:ext>
                  </a:extLst>
                </a:gridCol>
                <a:gridCol w="1467498">
                  <a:extLst>
                    <a:ext uri="{9D8B030D-6E8A-4147-A177-3AD203B41FA5}">
                      <a16:colId xmlns:a16="http://schemas.microsoft.com/office/drawing/2014/main" val="20003"/>
                    </a:ext>
                  </a:extLst>
                </a:gridCol>
                <a:gridCol w="1163781">
                  <a:extLst>
                    <a:ext uri="{9D8B030D-6E8A-4147-A177-3AD203B41FA5}">
                      <a16:colId xmlns:a16="http://schemas.microsoft.com/office/drawing/2014/main" val="20004"/>
                    </a:ext>
                  </a:extLst>
                </a:gridCol>
                <a:gridCol w="997528">
                  <a:extLst>
                    <a:ext uri="{9D8B030D-6E8A-4147-A177-3AD203B41FA5}">
                      <a16:colId xmlns:a16="http://schemas.microsoft.com/office/drawing/2014/main" val="20005"/>
                    </a:ext>
                  </a:extLst>
                </a:gridCol>
                <a:gridCol w="946546">
                  <a:extLst>
                    <a:ext uri="{9D8B030D-6E8A-4147-A177-3AD203B41FA5}">
                      <a16:colId xmlns:a16="http://schemas.microsoft.com/office/drawing/2014/main" val="20006"/>
                    </a:ext>
                  </a:extLst>
                </a:gridCol>
              </a:tblGrid>
              <a:tr h="1062943">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800" dirty="0"/>
                        <a:t>Repayment  Plan</a:t>
                      </a:r>
                    </a:p>
                  </a:txBody>
                  <a:tcPr anchor="ctr">
                    <a:lnL w="28575"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800" dirty="0"/>
                        <a:t>Total </a:t>
                      </a:r>
                      <a:r>
                        <a:rPr lang="en-US" sz="1600" dirty="0"/>
                        <a:t>Yrs</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800" dirty="0"/>
                        <a:t>Post- Residency</a:t>
                      </a:r>
                      <a:r>
                        <a:rPr lang="en-US" sz="1800" baseline="0" dirty="0"/>
                        <a:t> </a:t>
                      </a:r>
                      <a:r>
                        <a:rPr lang="en-US" sz="1800" b="1" kern="1200" dirty="0">
                          <a:solidFill>
                            <a:schemeClr val="tx1"/>
                          </a:solidFill>
                          <a:latin typeface="+mn-lt"/>
                          <a:ea typeface="+mn-ea"/>
                          <a:cs typeface="+mn-cs"/>
                        </a:rPr>
                        <a:t>Payment</a:t>
                      </a:r>
                      <a:r>
                        <a:rPr lang="en-US" sz="1800" baseline="0" dirty="0"/>
                        <a:t> </a:t>
                      </a:r>
                      <a:r>
                        <a:rPr lang="en-US" sz="1600" b="0" i="1" dirty="0"/>
                        <a:t>(range)</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800" dirty="0"/>
                        <a:t>Total Repayment Amount</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800" dirty="0">
                          <a:solidFill>
                            <a:srgbClr val="408000"/>
                          </a:solidFill>
                        </a:rPr>
                        <a:t>Forgiven</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600" dirty="0"/>
                        <a:t>Lowest</a:t>
                      </a:r>
                      <a:r>
                        <a:rPr lang="en-US" sz="1600" baseline="0" dirty="0"/>
                        <a:t> Cost</a:t>
                      </a:r>
                      <a:endParaRPr lang="en-US" sz="1600" dirty="0"/>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600" dirty="0"/>
                        <a:t>Highest</a:t>
                      </a:r>
                      <a:r>
                        <a:rPr lang="en-US" sz="1600" baseline="0" dirty="0"/>
                        <a:t> Cost</a:t>
                      </a:r>
                      <a:endParaRPr lang="en-US" sz="1600" dirty="0"/>
                    </a:p>
                  </a:txBody>
                  <a:tcPr anchor="ctr">
                    <a:lnL w="12700" cap="flat" cmpd="sng" algn="ctr">
                      <a:solidFill>
                        <a:srgbClr val="FFFFFF">
                          <a:lumMod val="75000"/>
                        </a:srgbClr>
                      </a:solidFill>
                      <a:prstDash val="solid"/>
                      <a:round/>
                      <a:headEnd type="none" w="med" len="med"/>
                      <a:tailEnd type="none" w="med" len="med"/>
                    </a:lnL>
                    <a:lnR w="28575"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98153">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r>
                        <a:rPr lang="en-US" sz="1800" kern="1200" dirty="0">
                          <a:solidFill>
                            <a:schemeClr val="accent5">
                              <a:lumMod val="50000"/>
                            </a:schemeClr>
                          </a:solidFill>
                          <a:latin typeface="Arial"/>
                          <a:ea typeface=""/>
                          <a:cs typeface=""/>
                        </a:rPr>
                        <a:t>Pay As You Earn (PAYE)</a:t>
                      </a:r>
                    </a:p>
                  </a:txBody>
                  <a:tcPr anchor="ctr">
                    <a:lnL w="28575"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r>
                        <a:rPr lang="en-US" sz="2400" kern="1200" dirty="0">
                          <a:solidFill>
                            <a:schemeClr val="accent5">
                              <a:lumMod val="50000"/>
                            </a:schemeClr>
                          </a:solidFill>
                          <a:latin typeface="Arial"/>
                          <a:ea typeface=""/>
                          <a:cs typeface=""/>
                        </a:rPr>
                        <a:t>20</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r>
                        <a:rPr lang="en-US" sz="2400" kern="1200" dirty="0">
                          <a:solidFill>
                            <a:schemeClr val="accent5">
                              <a:lumMod val="50000"/>
                            </a:schemeClr>
                          </a:solidFill>
                          <a:latin typeface="Arial"/>
                          <a:ea typeface=""/>
                          <a:cs typeface=""/>
                        </a:rPr>
                        <a:t>$2,000 – 2,900</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r>
                        <a:rPr lang="en-US" sz="2400" kern="1200" dirty="0">
                          <a:solidFill>
                            <a:schemeClr val="accent5">
                              <a:lumMod val="50000"/>
                            </a:schemeClr>
                          </a:solidFill>
                          <a:latin typeface="Arial"/>
                          <a:ea typeface=""/>
                          <a:cs typeface=""/>
                        </a:rPr>
                        <a:t>$485k</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r>
                        <a:rPr lang="en-US" sz="2400" kern="1200" dirty="0">
                          <a:solidFill>
                            <a:schemeClr val="accent6">
                              <a:lumMod val="75000"/>
                            </a:schemeClr>
                          </a:solidFill>
                          <a:latin typeface="Arial"/>
                          <a:ea typeface=""/>
                          <a:cs typeface=""/>
                        </a:rPr>
                        <a:t>$135k</a:t>
                      </a:r>
                      <a:r>
                        <a:rPr lang="en-US" sz="2400" kern="1200" dirty="0">
                          <a:solidFill>
                            <a:schemeClr val="accent1">
                              <a:lumMod val="50000"/>
                            </a:schemeClr>
                          </a:solidFill>
                          <a:latin typeface="Arial"/>
                          <a:ea typeface=""/>
                          <a:cs typeface=""/>
                        </a:rPr>
                        <a:t>*</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tx2"/>
                          </a:solidFill>
                        </a:rPr>
                        <a:t>X</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2"/>
                          </a:solidFill>
                        </a:rPr>
                        <a:t>(w/o including tax bill from forgiveness)</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endParaRPr lang="en-US" sz="1000" kern="1200" dirty="0">
                        <a:solidFill>
                          <a:schemeClr val="tx2"/>
                        </a:solidFill>
                        <a:latin typeface="Arial"/>
                        <a:ea typeface=""/>
                        <a:cs typeface=""/>
                      </a:endParaRPr>
                    </a:p>
                  </a:txBody>
                  <a:tcPr anchor="ctr">
                    <a:lnL w="12700" cap="flat" cmpd="sng" algn="ctr">
                      <a:solidFill>
                        <a:srgbClr val="FFFFFF">
                          <a:lumMod val="75000"/>
                        </a:srgbClr>
                      </a:solidFill>
                      <a:prstDash val="solid"/>
                      <a:round/>
                      <a:headEnd type="none" w="med" len="med"/>
                      <a:tailEnd type="none" w="med" len="med"/>
                    </a:lnL>
                    <a:lnR w="28575"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extLst>
                  <a:ext uri="{0D108BD9-81ED-4DB2-BD59-A6C34878D82A}">
                    <a16:rowId xmlns:a16="http://schemas.microsoft.com/office/drawing/2014/main" val="10001"/>
                  </a:ext>
                </a:extLst>
              </a:tr>
              <a:tr h="798153">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1800" dirty="0">
                          <a:solidFill>
                            <a:schemeClr val="accent5">
                              <a:lumMod val="50000"/>
                            </a:schemeClr>
                          </a:solidFill>
                        </a:rPr>
                        <a:t>Revised Pay As You Earn </a:t>
                      </a:r>
                      <a:r>
                        <a:rPr lang="en-US" sz="1800" baseline="0" dirty="0">
                          <a:solidFill>
                            <a:schemeClr val="accent5">
                              <a:lumMod val="50000"/>
                            </a:schemeClr>
                          </a:solidFill>
                        </a:rPr>
                        <a:t>(REPAYE)</a:t>
                      </a:r>
                      <a:endParaRPr lang="en-US" sz="1800" dirty="0">
                        <a:solidFill>
                          <a:schemeClr val="accent5">
                            <a:lumMod val="50000"/>
                          </a:schemeClr>
                        </a:solidFill>
                      </a:endParaRPr>
                    </a:p>
                  </a:txBody>
                  <a:tcPr anchor="ctr">
                    <a:lnL w="28575"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chemeClr val="accent5">
                              <a:lumMod val="50000"/>
                            </a:schemeClr>
                          </a:solidFill>
                        </a:rPr>
                        <a:t>22</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5">
                              <a:lumMod val="50000"/>
                            </a:schemeClr>
                          </a:solidFill>
                        </a:rPr>
                        <a:t>$2,000 – 3,100</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chemeClr val="accent5">
                              <a:lumMod val="50000"/>
                            </a:schemeClr>
                          </a:solidFill>
                        </a:rPr>
                        <a:t>$574k</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rgbClr val="408000"/>
                          </a:solidFill>
                        </a:rPr>
                        <a:t>$0</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2400" dirty="0">
                        <a:solidFill>
                          <a:schemeClr val="tx2"/>
                        </a:solidFill>
                      </a:endParaRP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chemeClr val="tx2"/>
                          </a:solidFill>
                        </a:rPr>
                        <a:t>X</a:t>
                      </a:r>
                    </a:p>
                  </a:txBody>
                  <a:tcPr anchor="ctr">
                    <a:lnL w="12700" cap="flat" cmpd="sng" algn="ctr">
                      <a:solidFill>
                        <a:srgbClr val="FFFFFF">
                          <a:lumMod val="75000"/>
                        </a:srgbClr>
                      </a:solidFill>
                      <a:prstDash val="solid"/>
                      <a:round/>
                      <a:headEnd type="none" w="med" len="med"/>
                      <a:tailEnd type="none" w="med" len="med"/>
                    </a:lnL>
                    <a:lnR w="28575"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98153">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1800" dirty="0">
                          <a:solidFill>
                            <a:schemeClr val="accent5">
                              <a:lumMod val="50000"/>
                            </a:schemeClr>
                          </a:solidFill>
                        </a:rPr>
                        <a:t>Income</a:t>
                      </a:r>
                      <a:r>
                        <a:rPr lang="en-US" sz="1800" baseline="0" dirty="0">
                          <a:solidFill>
                            <a:schemeClr val="accent5">
                              <a:lumMod val="50000"/>
                            </a:schemeClr>
                          </a:solidFill>
                        </a:rPr>
                        <a:t>-Based (</a:t>
                      </a:r>
                      <a:r>
                        <a:rPr lang="en-US" sz="1800" dirty="0">
                          <a:solidFill>
                            <a:schemeClr val="accent5">
                              <a:lumMod val="50000"/>
                            </a:schemeClr>
                          </a:solidFill>
                        </a:rPr>
                        <a:t>IBR)</a:t>
                      </a:r>
                    </a:p>
                  </a:txBody>
                  <a:tcPr anchor="ctr">
                    <a:lnL w="28575"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chemeClr val="accent5">
                              <a:lumMod val="50000"/>
                            </a:schemeClr>
                          </a:solidFill>
                        </a:rPr>
                        <a:t>17</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5">
                              <a:lumMod val="50000"/>
                            </a:schemeClr>
                          </a:solidFill>
                        </a:rPr>
                        <a:t>$3,100</a:t>
                      </a:r>
                      <a:r>
                        <a:rPr lang="en-US" sz="2400" baseline="0" dirty="0">
                          <a:solidFill>
                            <a:schemeClr val="accent5">
                              <a:lumMod val="50000"/>
                            </a:schemeClr>
                          </a:solidFill>
                        </a:rPr>
                        <a:t> – 3,300</a:t>
                      </a:r>
                      <a:endParaRPr lang="en-US" sz="2400" dirty="0">
                        <a:solidFill>
                          <a:schemeClr val="accent5">
                            <a:lumMod val="50000"/>
                          </a:schemeClr>
                        </a:solidFill>
                      </a:endParaRP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chemeClr val="accent5">
                              <a:lumMod val="50000"/>
                            </a:schemeClr>
                          </a:solidFill>
                        </a:rPr>
                        <a:t>$511</a:t>
                      </a:r>
                      <a:r>
                        <a:rPr lang="en-US" sz="2400" baseline="0" dirty="0">
                          <a:solidFill>
                            <a:schemeClr val="accent5">
                              <a:lumMod val="50000"/>
                            </a:schemeClr>
                          </a:solidFill>
                        </a:rPr>
                        <a:t>k </a:t>
                      </a:r>
                      <a:endParaRPr lang="en-US" sz="2400" dirty="0">
                        <a:solidFill>
                          <a:schemeClr val="accent5">
                            <a:lumMod val="50000"/>
                          </a:schemeClr>
                        </a:solidFill>
                      </a:endParaRP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rgbClr val="408000"/>
                          </a:solidFill>
                        </a:rPr>
                        <a:t>$0</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2400" dirty="0">
                        <a:solidFill>
                          <a:schemeClr val="tx2"/>
                        </a:solidFill>
                      </a:endParaRP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2400" dirty="0">
                        <a:solidFill>
                          <a:schemeClr val="tx2"/>
                        </a:solidFill>
                      </a:endParaRPr>
                    </a:p>
                  </a:txBody>
                  <a:tcPr anchor="ctr">
                    <a:lnL w="12700" cap="flat" cmpd="sng" algn="ctr">
                      <a:solidFill>
                        <a:srgbClr val="FFFFFF">
                          <a:lumMod val="75000"/>
                        </a:srgbClr>
                      </a:solidFill>
                      <a:prstDash val="solid"/>
                      <a:round/>
                      <a:headEnd type="none" w="med" len="med"/>
                      <a:tailEnd type="none" w="med" len="med"/>
                    </a:lnL>
                    <a:lnR w="28575"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extLst>
                  <a:ext uri="{0D108BD9-81ED-4DB2-BD59-A6C34878D82A}">
                    <a16:rowId xmlns:a16="http://schemas.microsoft.com/office/drawing/2014/main" val="10003"/>
                  </a:ext>
                </a:extLst>
              </a:tr>
            </a:tbl>
          </a:graphicData>
        </a:graphic>
      </p:graphicFrame>
      <p:pic>
        <p:nvPicPr>
          <p:cNvPr id="14" name="Picture 13" descr="177729785 mature female doctor white.jpg"/>
          <p:cNvPicPr>
            <a:picLocks noChangeAspect="1"/>
          </p:cNvPicPr>
          <p:nvPr/>
        </p:nvPicPr>
        <p:blipFill rotWithShape="1">
          <a:blip r:embed="rId3" cstate="print">
            <a:extLst>
              <a:ext uri="{28A0092B-C50C-407E-A947-70E740481C1C}">
                <a14:useLocalDpi xmlns:a14="http://schemas.microsoft.com/office/drawing/2010/main" val="0"/>
              </a:ext>
            </a:extLst>
          </a:blip>
          <a:srcRect l="17077" t="3621" r="14046" b="38009"/>
          <a:stretch/>
        </p:blipFill>
        <p:spPr>
          <a:xfrm>
            <a:off x="7369627" y="410782"/>
            <a:ext cx="1693331" cy="1241776"/>
          </a:xfrm>
          <a:prstGeom prst="rect">
            <a:avLst/>
          </a:prstGeom>
        </p:spPr>
      </p:pic>
      <p:sp>
        <p:nvSpPr>
          <p:cNvPr id="38" name="Rectangle 37"/>
          <p:cNvSpPr/>
          <p:nvPr/>
        </p:nvSpPr>
        <p:spPr bwMode="auto">
          <a:xfrm>
            <a:off x="-5107" y="5723075"/>
            <a:ext cx="9149106" cy="461665"/>
          </a:xfrm>
          <a:prstGeom prst="rect">
            <a:avLst/>
          </a:prstGeom>
          <a:noFill/>
          <a:ln w="76200" cmpd="thickThin">
            <a:noFill/>
          </a:ln>
        </p:spPr>
        <p:txBody>
          <a:bodyPr wrap="square" rtlCol="0" anchor="ctr" anchorCtr="0">
            <a:spAutoFit/>
          </a:bodyPr>
          <a:lstStyle/>
          <a:p>
            <a:pPr algn="ctr" defTabSz="914400" eaLnBrk="0" fontAlgn="base" hangingPunct="0">
              <a:spcBef>
                <a:spcPct val="0"/>
              </a:spcBef>
              <a:spcAft>
                <a:spcPct val="0"/>
              </a:spcAft>
            </a:pPr>
            <a:endParaRPr lang="en-US" sz="2400" b="1" dirty="0">
              <a:solidFill>
                <a:srgbClr val="013D79"/>
              </a:solidFill>
              <a:latin typeface="Arial" pitchFamily="34" charset="0"/>
            </a:endParaRPr>
          </a:p>
        </p:txBody>
      </p:sp>
      <p:grpSp>
        <p:nvGrpSpPr>
          <p:cNvPr id="47" name="Group 46"/>
          <p:cNvGrpSpPr/>
          <p:nvPr/>
        </p:nvGrpSpPr>
        <p:grpSpPr>
          <a:xfrm>
            <a:off x="636104" y="1580544"/>
            <a:ext cx="8429206" cy="466450"/>
            <a:chOff x="0" y="1639992"/>
            <a:chExt cx="9149106" cy="466450"/>
          </a:xfrm>
        </p:grpSpPr>
        <p:sp>
          <p:nvSpPr>
            <p:cNvPr id="48" name="Rectangle 47"/>
            <p:cNvSpPr/>
            <p:nvPr/>
          </p:nvSpPr>
          <p:spPr bwMode="auto">
            <a:xfrm>
              <a:off x="0" y="1644777"/>
              <a:ext cx="9149106" cy="461665"/>
            </a:xfrm>
            <a:prstGeom prst="rect">
              <a:avLst/>
            </a:prstGeom>
            <a:solidFill>
              <a:srgbClr val="B46626"/>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ctr" anchorCtr="0" compatLnSpc="1">
              <a:prstTxWarp prst="textNoShape">
                <a:avLst/>
              </a:prstTxWarp>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092F6D"/>
                </a:solidFill>
                <a:effectLst/>
                <a:uLnTx/>
                <a:uFillTx/>
                <a:latin typeface="Arial"/>
                <a:ea typeface=""/>
                <a:cs typeface=""/>
              </a:endParaRPr>
            </a:p>
          </p:txBody>
        </p:sp>
        <p:sp>
          <p:nvSpPr>
            <p:cNvPr id="49" name="TextBox 48"/>
            <p:cNvSpPr txBox="1"/>
            <p:nvPr/>
          </p:nvSpPr>
          <p:spPr>
            <a:xfrm>
              <a:off x="1" y="1639992"/>
              <a:ext cx="9143999" cy="461665"/>
            </a:xfrm>
            <a:prstGeom prst="rect">
              <a:avLst/>
            </a:prstGeom>
            <a:noFill/>
            <a:ln w="76200" cmpd="thickThin">
              <a:noFill/>
            </a:ln>
          </p:spPr>
          <p:txBody>
            <a:bodyPr wrap="square" rtlCol="0" anchor="ctr" anchorCtr="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itchFamily="34" charset="0"/>
                </a:rPr>
                <a:t>Student Loan Debt: $250,000</a:t>
              </a:r>
            </a:p>
          </p:txBody>
        </p:sp>
      </p:grpSp>
      <p:sp>
        <p:nvSpPr>
          <p:cNvPr id="20" name="Title 1">
            <a:extLst>
              <a:ext uri="{FF2B5EF4-FFF2-40B4-BE49-F238E27FC236}">
                <a16:creationId xmlns:a16="http://schemas.microsoft.com/office/drawing/2014/main" id="{C2D80FC5-256A-40EF-B6CC-74E8B4C2975F}"/>
              </a:ext>
            </a:extLst>
          </p:cNvPr>
          <p:cNvSpPr>
            <a:spLocks noGrp="1"/>
          </p:cNvSpPr>
          <p:nvPr>
            <p:ph type="title"/>
          </p:nvPr>
        </p:nvSpPr>
        <p:spPr>
          <a:xfrm>
            <a:off x="788894" y="764321"/>
            <a:ext cx="8386762" cy="620712"/>
          </a:xfrm>
        </p:spPr>
        <p:txBody>
          <a:bodyPr/>
          <a:lstStyle/>
          <a:p>
            <a:r>
              <a:rPr lang="en-US" dirty="0"/>
              <a:t>Dr. ObGyn</a:t>
            </a:r>
          </a:p>
        </p:txBody>
      </p:sp>
      <p:sp>
        <p:nvSpPr>
          <p:cNvPr id="12" name="Rectangle 8">
            <a:extLst>
              <a:ext uri="{FF2B5EF4-FFF2-40B4-BE49-F238E27FC236}">
                <a16:creationId xmlns:a16="http://schemas.microsoft.com/office/drawing/2014/main" id="{E809F366-7657-794D-8701-B9A10EF5DA87}"/>
              </a:ext>
            </a:extLst>
          </p:cNvPr>
          <p:cNvSpPr>
            <a:spLocks noChangeArrowheads="1"/>
          </p:cNvSpPr>
          <p:nvPr/>
        </p:nvSpPr>
        <p:spPr bwMode="auto">
          <a:xfrm>
            <a:off x="560288" y="6153860"/>
            <a:ext cx="8797196" cy="276999"/>
          </a:xfrm>
          <a:prstGeom prst="rect">
            <a:avLst/>
          </a:prstGeom>
          <a:noFill/>
          <a:ln w="9525">
            <a:noFill/>
            <a:miter lim="800000"/>
            <a:headEnd/>
            <a:tailEnd/>
          </a:ln>
        </p:spPr>
        <p:txBody>
          <a:bodyPr wrap="square">
            <a:spAutoFit/>
          </a:bodyPr>
          <a:lstStyle/>
          <a:p>
            <a:r>
              <a:rPr lang="en-US" sz="1200" kern="0" dirty="0">
                <a:solidFill>
                  <a:schemeClr val="accent1">
                    <a:lumMod val="50000"/>
                  </a:schemeClr>
                </a:solidFill>
                <a:latin typeface="+mn-lt"/>
              </a:rPr>
              <a:t>* Currently a taxable forgiveness amount – the cost of a future tax bill has not been accounted for in the above numbers.</a:t>
            </a:r>
          </a:p>
        </p:txBody>
      </p:sp>
      <p:grpSp>
        <p:nvGrpSpPr>
          <p:cNvPr id="13" name="Group 12">
            <a:extLst>
              <a:ext uri="{FF2B5EF4-FFF2-40B4-BE49-F238E27FC236}">
                <a16:creationId xmlns:a16="http://schemas.microsoft.com/office/drawing/2014/main" id="{47BD8E42-3E0C-A948-870E-ACB7DCB716D4}"/>
              </a:ext>
            </a:extLst>
          </p:cNvPr>
          <p:cNvGrpSpPr/>
          <p:nvPr/>
        </p:nvGrpSpPr>
        <p:grpSpPr>
          <a:xfrm>
            <a:off x="-5107" y="5723075"/>
            <a:ext cx="9149106" cy="518524"/>
            <a:chOff x="0" y="1644777"/>
            <a:chExt cx="9149106" cy="518524"/>
          </a:xfrm>
        </p:grpSpPr>
        <p:sp>
          <p:nvSpPr>
            <p:cNvPr id="15" name="Rectangle 14">
              <a:extLst>
                <a:ext uri="{FF2B5EF4-FFF2-40B4-BE49-F238E27FC236}">
                  <a16:creationId xmlns:a16="http://schemas.microsoft.com/office/drawing/2014/main" id="{0D690B20-B553-3441-BEF4-3C0D48E6ADB3}"/>
                </a:ext>
              </a:extLst>
            </p:cNvPr>
            <p:cNvSpPr/>
            <p:nvPr/>
          </p:nvSpPr>
          <p:spPr bwMode="auto">
            <a:xfrm>
              <a:off x="0" y="1644777"/>
              <a:ext cx="9149106" cy="461665"/>
            </a:xfrm>
            <a:prstGeom prst="rect">
              <a:avLst/>
            </a:prstGeom>
            <a:noFill/>
            <a:ln w="76200" cmpd="thickThin">
              <a:noFill/>
            </a:ln>
          </p:spPr>
          <p:txBody>
            <a:bodyPr wrap="square" rtlCol="0" anchor="ctr" anchorCtr="0">
              <a:spAutoFit/>
            </a:bodyPr>
            <a:lstStyle/>
            <a:p>
              <a:pPr algn="ctr" defTabSz="914400" eaLnBrk="0" fontAlgn="base" hangingPunct="0">
                <a:spcBef>
                  <a:spcPct val="0"/>
                </a:spcBef>
                <a:spcAft>
                  <a:spcPct val="0"/>
                </a:spcAft>
              </a:pPr>
              <a:endParaRPr lang="en-US" sz="2400" b="1" dirty="0">
                <a:solidFill>
                  <a:srgbClr val="013D79"/>
                </a:solidFill>
                <a:latin typeface="Arial" pitchFamily="34" charset="0"/>
              </a:endParaRPr>
            </a:p>
          </p:txBody>
        </p:sp>
        <p:sp>
          <p:nvSpPr>
            <p:cNvPr id="16" name="TextBox 15">
              <a:extLst>
                <a:ext uri="{FF2B5EF4-FFF2-40B4-BE49-F238E27FC236}">
                  <a16:creationId xmlns:a16="http://schemas.microsoft.com/office/drawing/2014/main" id="{65A506E9-E1AB-934C-A592-76F805BE5856}"/>
                </a:ext>
              </a:extLst>
            </p:cNvPr>
            <p:cNvSpPr txBox="1"/>
            <p:nvPr/>
          </p:nvSpPr>
          <p:spPr>
            <a:xfrm>
              <a:off x="1" y="1701636"/>
              <a:ext cx="9143999" cy="461665"/>
            </a:xfrm>
            <a:prstGeom prst="rect">
              <a:avLst/>
            </a:prstGeom>
            <a:noFill/>
            <a:ln w="76200" cmpd="thickThin">
              <a:noFill/>
            </a:ln>
          </p:spPr>
          <p:txBody>
            <a:bodyPr wrap="square" rtlCol="0" anchor="ctr" anchorCtr="0">
              <a:spAutoFit/>
            </a:bodyPr>
            <a:lstStyle/>
            <a:p>
              <a:pPr algn="ctr" defTabSz="914400" fontAlgn="base">
                <a:spcBef>
                  <a:spcPct val="0"/>
                </a:spcBef>
                <a:spcAft>
                  <a:spcPct val="0"/>
                </a:spcAft>
              </a:pPr>
              <a:r>
                <a:rPr lang="en-US" sz="2400" dirty="0">
                  <a:solidFill>
                    <a:schemeClr val="accent2"/>
                  </a:solidFill>
                  <a:latin typeface="Arial" pitchFamily="34" charset="0"/>
                </a:rPr>
                <a:t>aamc.org/medloans</a:t>
              </a:r>
            </a:p>
          </p:txBody>
        </p:sp>
      </p:grpSp>
    </p:spTree>
    <p:extLst>
      <p:ext uri="{BB962C8B-B14F-4D97-AF65-F5344CB8AC3E}">
        <p14:creationId xmlns:p14="http://schemas.microsoft.com/office/powerpoint/2010/main" val="1050338186"/>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bwMode="auto">
          <a:xfrm>
            <a:off x="327405" y="3999623"/>
            <a:ext cx="8768416" cy="927847"/>
          </a:xfrm>
          <a:prstGeom prst="rect">
            <a:avLst/>
          </a:prstGeom>
          <a:solidFill>
            <a:srgbClr val="FFFFFF"/>
          </a:solidFill>
          <a:ln w="222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charset="0"/>
            </a:endParaRPr>
          </a:p>
        </p:txBody>
      </p:sp>
      <p:sp>
        <p:nvSpPr>
          <p:cNvPr id="33" name="Rectangle 32"/>
          <p:cNvSpPr/>
          <p:nvPr/>
        </p:nvSpPr>
        <p:spPr bwMode="auto">
          <a:xfrm>
            <a:off x="343446" y="4918271"/>
            <a:ext cx="8768416" cy="927847"/>
          </a:xfrm>
          <a:prstGeom prst="rect">
            <a:avLst/>
          </a:prstGeom>
          <a:solidFill>
            <a:srgbClr val="FFFFFF"/>
          </a:solidFill>
          <a:ln w="222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charset="0"/>
            </a:endParaRPr>
          </a:p>
        </p:txBody>
      </p:sp>
      <p:graphicFrame>
        <p:nvGraphicFramePr>
          <p:cNvPr id="31" name="Content Placeholder 3"/>
          <p:cNvGraphicFramePr>
            <a:graphicFrameLocks/>
          </p:cNvGraphicFramePr>
          <p:nvPr>
            <p:extLst>
              <p:ext uri="{D42A27DB-BD31-4B8C-83A1-F6EECF244321}">
                <p14:modId xmlns:p14="http://schemas.microsoft.com/office/powerpoint/2010/main" val="902026877"/>
              </p:ext>
            </p:extLst>
          </p:nvPr>
        </p:nvGraphicFramePr>
        <p:xfrm>
          <a:off x="636103" y="2042633"/>
          <a:ext cx="8429207" cy="3810000"/>
        </p:xfrm>
        <a:graphic>
          <a:graphicData uri="http://schemas.openxmlformats.org/drawingml/2006/table">
            <a:tbl>
              <a:tblPr firstRow="1" bandRow="1"/>
              <a:tblGrid>
                <a:gridCol w="1525005">
                  <a:extLst>
                    <a:ext uri="{9D8B030D-6E8A-4147-A177-3AD203B41FA5}">
                      <a16:colId xmlns:a16="http://schemas.microsoft.com/office/drawing/2014/main" val="20000"/>
                    </a:ext>
                  </a:extLst>
                </a:gridCol>
                <a:gridCol w="714961">
                  <a:extLst>
                    <a:ext uri="{9D8B030D-6E8A-4147-A177-3AD203B41FA5}">
                      <a16:colId xmlns:a16="http://schemas.microsoft.com/office/drawing/2014/main" val="20001"/>
                    </a:ext>
                  </a:extLst>
                </a:gridCol>
                <a:gridCol w="1572641">
                  <a:extLst>
                    <a:ext uri="{9D8B030D-6E8A-4147-A177-3AD203B41FA5}">
                      <a16:colId xmlns:a16="http://schemas.microsoft.com/office/drawing/2014/main" val="20002"/>
                    </a:ext>
                  </a:extLst>
                </a:gridCol>
                <a:gridCol w="1510301">
                  <a:extLst>
                    <a:ext uri="{9D8B030D-6E8A-4147-A177-3AD203B41FA5}">
                      <a16:colId xmlns:a16="http://schemas.microsoft.com/office/drawing/2014/main" val="20003"/>
                    </a:ext>
                  </a:extLst>
                </a:gridCol>
                <a:gridCol w="1160980">
                  <a:extLst>
                    <a:ext uri="{9D8B030D-6E8A-4147-A177-3AD203B41FA5}">
                      <a16:colId xmlns:a16="http://schemas.microsoft.com/office/drawing/2014/main" val="20004"/>
                    </a:ext>
                  </a:extLst>
                </a:gridCol>
                <a:gridCol w="987301">
                  <a:extLst>
                    <a:ext uri="{9D8B030D-6E8A-4147-A177-3AD203B41FA5}">
                      <a16:colId xmlns:a16="http://schemas.microsoft.com/office/drawing/2014/main" val="20005"/>
                    </a:ext>
                  </a:extLst>
                </a:gridCol>
                <a:gridCol w="958018">
                  <a:extLst>
                    <a:ext uri="{9D8B030D-6E8A-4147-A177-3AD203B41FA5}">
                      <a16:colId xmlns:a16="http://schemas.microsoft.com/office/drawing/2014/main" val="20006"/>
                    </a:ext>
                  </a:extLst>
                </a:gridCol>
              </a:tblGrid>
              <a:tr h="1062943">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800" dirty="0"/>
                        <a:t>Repayment  Plan</a:t>
                      </a:r>
                    </a:p>
                  </a:txBody>
                  <a:tcPr anchor="ctr">
                    <a:lnL w="28575"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800" dirty="0"/>
                        <a:t>Total </a:t>
                      </a:r>
                      <a:r>
                        <a:rPr lang="en-US" sz="1600" dirty="0"/>
                        <a:t>Yrs</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800" dirty="0"/>
                        <a:t>Post- Residency</a:t>
                      </a:r>
                      <a:r>
                        <a:rPr lang="en-US" sz="1800" baseline="0" dirty="0"/>
                        <a:t> </a:t>
                      </a:r>
                      <a:r>
                        <a:rPr lang="en-US" sz="1800" b="1" kern="1200" dirty="0">
                          <a:solidFill>
                            <a:schemeClr val="tx1"/>
                          </a:solidFill>
                          <a:latin typeface="+mn-lt"/>
                          <a:ea typeface="+mn-ea"/>
                          <a:cs typeface="+mn-cs"/>
                        </a:rPr>
                        <a:t>Payment</a:t>
                      </a:r>
                      <a:r>
                        <a:rPr lang="en-US" sz="1800" baseline="0" dirty="0"/>
                        <a:t> </a:t>
                      </a:r>
                      <a:r>
                        <a:rPr lang="en-US" sz="1600" b="0" i="1" dirty="0"/>
                        <a:t>(range)</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800" dirty="0"/>
                        <a:t>Total Repayment Amount</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800" dirty="0">
                          <a:solidFill>
                            <a:srgbClr val="408000"/>
                          </a:solidFill>
                        </a:rPr>
                        <a:t>Forgiven</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600" dirty="0"/>
                        <a:t>Lowest</a:t>
                      </a:r>
                      <a:r>
                        <a:rPr lang="en-US" sz="1600" baseline="0" dirty="0"/>
                        <a:t> Cost</a:t>
                      </a:r>
                      <a:endParaRPr lang="en-US" sz="1600" dirty="0"/>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600" dirty="0"/>
                        <a:t>Highest</a:t>
                      </a:r>
                      <a:r>
                        <a:rPr lang="en-US" sz="1600" baseline="0" dirty="0"/>
                        <a:t> Cost</a:t>
                      </a:r>
                      <a:endParaRPr lang="en-US" sz="1600" dirty="0"/>
                    </a:p>
                  </a:txBody>
                  <a:tcPr anchor="ctr">
                    <a:lnL w="12700" cap="flat" cmpd="sng" algn="ctr">
                      <a:solidFill>
                        <a:srgbClr val="FFFFFF">
                          <a:lumMod val="75000"/>
                        </a:srgbClr>
                      </a:solidFill>
                      <a:prstDash val="solid"/>
                      <a:round/>
                      <a:headEnd type="none" w="med" len="med"/>
                      <a:tailEnd type="none" w="med" len="med"/>
                    </a:lnL>
                    <a:lnR w="28575"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98153">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r>
                        <a:rPr lang="en-US" sz="1800" kern="1200" dirty="0">
                          <a:solidFill>
                            <a:schemeClr val="accent5">
                              <a:lumMod val="50000"/>
                            </a:schemeClr>
                          </a:solidFill>
                          <a:latin typeface="Arial"/>
                          <a:ea typeface=""/>
                          <a:cs typeface=""/>
                        </a:rPr>
                        <a:t>Pay As You Earn (PAYE)</a:t>
                      </a:r>
                    </a:p>
                  </a:txBody>
                  <a:tcPr anchor="ctr">
                    <a:lnL w="28575"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r>
                        <a:rPr lang="en-US" sz="2400" kern="1200" dirty="0">
                          <a:solidFill>
                            <a:schemeClr val="accent5">
                              <a:lumMod val="50000"/>
                            </a:schemeClr>
                          </a:solidFill>
                          <a:latin typeface="Arial"/>
                          <a:ea typeface=""/>
                          <a:cs typeface=""/>
                        </a:rPr>
                        <a:t>20</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r>
                        <a:rPr lang="en-US" sz="2400" kern="1200" dirty="0">
                          <a:solidFill>
                            <a:schemeClr val="accent5">
                              <a:lumMod val="50000"/>
                            </a:schemeClr>
                          </a:solidFill>
                          <a:latin typeface="Arial"/>
                          <a:ea typeface=""/>
                          <a:cs typeface=""/>
                        </a:rPr>
                        <a:t>$2,000 – 2,900</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r>
                        <a:rPr lang="en-US" sz="2400" kern="1200" dirty="0">
                          <a:solidFill>
                            <a:schemeClr val="accent5">
                              <a:lumMod val="50000"/>
                            </a:schemeClr>
                          </a:solidFill>
                          <a:latin typeface="Arial"/>
                          <a:ea typeface=""/>
                          <a:cs typeface=""/>
                        </a:rPr>
                        <a:t>$485k</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r>
                        <a:rPr lang="en-US" sz="2400" kern="1200" dirty="0">
                          <a:solidFill>
                            <a:schemeClr val="accent6">
                              <a:lumMod val="75000"/>
                            </a:schemeClr>
                          </a:solidFill>
                          <a:latin typeface="Arial"/>
                          <a:ea typeface=""/>
                          <a:cs typeface=""/>
                        </a:rPr>
                        <a:t>$384k</a:t>
                      </a:r>
                      <a:r>
                        <a:rPr lang="en-US" sz="2400" kern="1200" dirty="0">
                          <a:solidFill>
                            <a:schemeClr val="accent1">
                              <a:lumMod val="50000"/>
                            </a:schemeClr>
                          </a:solidFill>
                          <a:latin typeface="Arial"/>
                          <a:ea typeface=""/>
                          <a:cs typeface=""/>
                        </a:rPr>
                        <a:t>*</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tx2"/>
                          </a:solidFill>
                        </a:rPr>
                        <a:t>X</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2"/>
                          </a:solidFill>
                        </a:rPr>
                        <a:t>(w/o including tax bill from forgiveness)</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endParaRPr lang="en-US" sz="2400" kern="1200" dirty="0">
                        <a:solidFill>
                          <a:schemeClr val="tx2"/>
                        </a:solidFill>
                        <a:latin typeface="Arial"/>
                        <a:ea typeface=""/>
                        <a:cs typeface=""/>
                      </a:endParaRPr>
                    </a:p>
                  </a:txBody>
                  <a:tcPr anchor="ctr">
                    <a:lnL w="12700" cap="flat" cmpd="sng" algn="ctr">
                      <a:solidFill>
                        <a:srgbClr val="FFFFFF">
                          <a:lumMod val="75000"/>
                        </a:srgbClr>
                      </a:solidFill>
                      <a:prstDash val="solid"/>
                      <a:round/>
                      <a:headEnd type="none" w="med" len="med"/>
                      <a:tailEnd type="none" w="med" len="med"/>
                    </a:lnL>
                    <a:lnR w="28575"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extLst>
                  <a:ext uri="{0D108BD9-81ED-4DB2-BD59-A6C34878D82A}">
                    <a16:rowId xmlns:a16="http://schemas.microsoft.com/office/drawing/2014/main" val="10001"/>
                  </a:ext>
                </a:extLst>
              </a:tr>
              <a:tr h="798153">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1800" dirty="0">
                          <a:solidFill>
                            <a:schemeClr val="accent5">
                              <a:lumMod val="50000"/>
                            </a:schemeClr>
                          </a:solidFill>
                        </a:rPr>
                        <a:t>Revised Pay As You Earn </a:t>
                      </a:r>
                      <a:r>
                        <a:rPr lang="en-US" sz="1800" baseline="0" dirty="0">
                          <a:solidFill>
                            <a:schemeClr val="accent5">
                              <a:lumMod val="50000"/>
                            </a:schemeClr>
                          </a:solidFill>
                        </a:rPr>
                        <a:t>(REPAYE)</a:t>
                      </a:r>
                      <a:endParaRPr lang="en-US" sz="1800" dirty="0">
                        <a:solidFill>
                          <a:schemeClr val="accent5">
                            <a:lumMod val="50000"/>
                          </a:schemeClr>
                        </a:solidFill>
                      </a:endParaRPr>
                    </a:p>
                  </a:txBody>
                  <a:tcPr anchor="ctr">
                    <a:lnL w="28575"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chemeClr val="accent5">
                              <a:lumMod val="50000"/>
                            </a:schemeClr>
                          </a:solidFill>
                        </a:rPr>
                        <a:t>25</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5">
                              <a:lumMod val="50000"/>
                            </a:schemeClr>
                          </a:solidFill>
                        </a:rPr>
                        <a:t>$2,000 – 3,300</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chemeClr val="accent5">
                              <a:lumMod val="50000"/>
                            </a:schemeClr>
                          </a:solidFill>
                        </a:rPr>
                        <a:t>$674k</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rgbClr val="408000"/>
                          </a:solidFill>
                        </a:rPr>
                        <a:t>$246k</a:t>
                      </a:r>
                      <a:r>
                        <a:rPr lang="en-US" sz="2400" dirty="0">
                          <a:solidFill>
                            <a:schemeClr val="accent1">
                              <a:lumMod val="50000"/>
                            </a:schemeClr>
                          </a:solidFill>
                        </a:rPr>
                        <a:t>*</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2400" dirty="0">
                        <a:solidFill>
                          <a:schemeClr val="tx2"/>
                        </a:solidFill>
                      </a:endParaRP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2400" dirty="0">
                        <a:solidFill>
                          <a:schemeClr val="tx2"/>
                        </a:solidFill>
                      </a:endParaRPr>
                    </a:p>
                  </a:txBody>
                  <a:tcPr anchor="ctr">
                    <a:lnL w="12700" cap="flat" cmpd="sng" algn="ctr">
                      <a:solidFill>
                        <a:srgbClr val="FFFFFF">
                          <a:lumMod val="75000"/>
                        </a:srgbClr>
                      </a:solidFill>
                      <a:prstDash val="solid"/>
                      <a:round/>
                      <a:headEnd type="none" w="med" len="med"/>
                      <a:tailEnd type="none" w="med" len="med"/>
                    </a:lnL>
                    <a:lnR w="28575"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98153">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1800" dirty="0">
                          <a:solidFill>
                            <a:schemeClr val="accent5">
                              <a:lumMod val="50000"/>
                            </a:schemeClr>
                          </a:solidFill>
                        </a:rPr>
                        <a:t>Income</a:t>
                      </a:r>
                      <a:r>
                        <a:rPr lang="en-US" sz="1800" baseline="0" dirty="0">
                          <a:solidFill>
                            <a:schemeClr val="accent5">
                              <a:lumMod val="50000"/>
                            </a:schemeClr>
                          </a:solidFill>
                        </a:rPr>
                        <a:t>-Based (</a:t>
                      </a:r>
                      <a:r>
                        <a:rPr lang="en-US" sz="1800" dirty="0">
                          <a:solidFill>
                            <a:schemeClr val="accent5">
                              <a:lumMod val="50000"/>
                            </a:schemeClr>
                          </a:solidFill>
                        </a:rPr>
                        <a:t>IBR)</a:t>
                      </a:r>
                    </a:p>
                  </a:txBody>
                  <a:tcPr anchor="ctr">
                    <a:lnL w="28575"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chemeClr val="accent5">
                              <a:lumMod val="50000"/>
                            </a:schemeClr>
                          </a:solidFill>
                        </a:rPr>
                        <a:t>21</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5">
                              <a:lumMod val="50000"/>
                            </a:schemeClr>
                          </a:solidFill>
                        </a:rPr>
                        <a:t>$3,100</a:t>
                      </a:r>
                      <a:r>
                        <a:rPr lang="en-US" sz="2400" baseline="0" dirty="0">
                          <a:solidFill>
                            <a:schemeClr val="accent5">
                              <a:lumMod val="50000"/>
                            </a:schemeClr>
                          </a:solidFill>
                        </a:rPr>
                        <a:t> – 4,300</a:t>
                      </a:r>
                      <a:endParaRPr lang="en-US" sz="2400" dirty="0">
                        <a:solidFill>
                          <a:schemeClr val="accent5">
                            <a:lumMod val="50000"/>
                          </a:schemeClr>
                        </a:solidFill>
                      </a:endParaRP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chemeClr val="accent5">
                              <a:lumMod val="50000"/>
                            </a:schemeClr>
                          </a:solidFill>
                        </a:rPr>
                        <a:t>$777k*</a:t>
                      </a:r>
                      <a:r>
                        <a:rPr lang="en-US" sz="2400" baseline="0" dirty="0">
                          <a:solidFill>
                            <a:schemeClr val="accent5">
                              <a:lumMod val="50000"/>
                            </a:schemeClr>
                          </a:solidFill>
                        </a:rPr>
                        <a:t> </a:t>
                      </a:r>
                      <a:endParaRPr lang="en-US" sz="2400" dirty="0">
                        <a:solidFill>
                          <a:schemeClr val="accent5">
                            <a:lumMod val="50000"/>
                          </a:schemeClr>
                        </a:solidFill>
                      </a:endParaRP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rgbClr val="408000"/>
                          </a:solidFill>
                        </a:rPr>
                        <a:t>$0</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2400" dirty="0">
                        <a:solidFill>
                          <a:schemeClr val="tx2"/>
                        </a:solidFill>
                      </a:endParaRP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chemeClr val="tx2"/>
                          </a:solidFill>
                        </a:rPr>
                        <a:t>X</a:t>
                      </a:r>
                    </a:p>
                  </a:txBody>
                  <a:tcPr anchor="ctr">
                    <a:lnL w="12700" cap="flat" cmpd="sng" algn="ctr">
                      <a:solidFill>
                        <a:srgbClr val="FFFFFF">
                          <a:lumMod val="75000"/>
                        </a:srgbClr>
                      </a:solidFill>
                      <a:prstDash val="solid"/>
                      <a:round/>
                      <a:headEnd type="none" w="med" len="med"/>
                      <a:tailEnd type="none" w="med" len="med"/>
                    </a:lnL>
                    <a:lnR w="28575"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extLst>
                  <a:ext uri="{0D108BD9-81ED-4DB2-BD59-A6C34878D82A}">
                    <a16:rowId xmlns:a16="http://schemas.microsoft.com/office/drawing/2014/main" val="10003"/>
                  </a:ext>
                </a:extLst>
              </a:tr>
            </a:tbl>
          </a:graphicData>
        </a:graphic>
      </p:graphicFrame>
      <p:pic>
        <p:nvPicPr>
          <p:cNvPr id="14" name="Picture 13" descr="177729785 mature female doctor white.jpg"/>
          <p:cNvPicPr>
            <a:picLocks noChangeAspect="1"/>
          </p:cNvPicPr>
          <p:nvPr/>
        </p:nvPicPr>
        <p:blipFill rotWithShape="1">
          <a:blip r:embed="rId3" cstate="print">
            <a:extLst>
              <a:ext uri="{28A0092B-C50C-407E-A947-70E740481C1C}">
                <a14:useLocalDpi xmlns:a14="http://schemas.microsoft.com/office/drawing/2010/main" val="0"/>
              </a:ext>
            </a:extLst>
          </a:blip>
          <a:srcRect l="17077" t="3621" r="14046" b="38009"/>
          <a:stretch/>
        </p:blipFill>
        <p:spPr>
          <a:xfrm>
            <a:off x="7369627" y="410782"/>
            <a:ext cx="1693331" cy="1241776"/>
          </a:xfrm>
          <a:prstGeom prst="rect">
            <a:avLst/>
          </a:prstGeom>
        </p:spPr>
      </p:pic>
      <p:grpSp>
        <p:nvGrpSpPr>
          <p:cNvPr id="37" name="Group 36"/>
          <p:cNvGrpSpPr/>
          <p:nvPr/>
        </p:nvGrpSpPr>
        <p:grpSpPr>
          <a:xfrm>
            <a:off x="179830" y="5779934"/>
            <a:ext cx="9149106" cy="466450"/>
            <a:chOff x="0" y="1639992"/>
            <a:chExt cx="9149106" cy="466450"/>
          </a:xfrm>
        </p:grpSpPr>
        <p:sp>
          <p:nvSpPr>
            <p:cNvPr id="38" name="Rectangle 37"/>
            <p:cNvSpPr/>
            <p:nvPr/>
          </p:nvSpPr>
          <p:spPr bwMode="auto">
            <a:xfrm>
              <a:off x="0" y="1644777"/>
              <a:ext cx="9149106" cy="461665"/>
            </a:xfrm>
            <a:prstGeom prst="rect">
              <a:avLst/>
            </a:prstGeom>
            <a:noFill/>
            <a:ln w="76200" cmpd="thickThin">
              <a:noFill/>
            </a:ln>
          </p:spPr>
          <p:txBody>
            <a:bodyPr wrap="square" rtlCol="0" anchor="ctr" anchorCtr="0">
              <a:spAutoFit/>
            </a:bodyPr>
            <a:lstStyle/>
            <a:p>
              <a:pPr algn="ctr" defTabSz="914400" eaLnBrk="0" fontAlgn="base" hangingPunct="0">
                <a:spcBef>
                  <a:spcPct val="0"/>
                </a:spcBef>
                <a:spcAft>
                  <a:spcPct val="0"/>
                </a:spcAft>
              </a:pPr>
              <a:endParaRPr lang="en-US" sz="2400" b="1" dirty="0">
                <a:solidFill>
                  <a:srgbClr val="013D79"/>
                </a:solidFill>
                <a:latin typeface="Arial" pitchFamily="34" charset="0"/>
              </a:endParaRPr>
            </a:p>
          </p:txBody>
        </p:sp>
        <p:sp>
          <p:nvSpPr>
            <p:cNvPr id="39" name="TextBox 38"/>
            <p:cNvSpPr txBox="1"/>
            <p:nvPr/>
          </p:nvSpPr>
          <p:spPr>
            <a:xfrm>
              <a:off x="1" y="1639992"/>
              <a:ext cx="9143999" cy="461665"/>
            </a:xfrm>
            <a:prstGeom prst="rect">
              <a:avLst/>
            </a:prstGeom>
            <a:noFill/>
            <a:ln w="76200" cmpd="thickThin">
              <a:noFill/>
            </a:ln>
          </p:spPr>
          <p:txBody>
            <a:bodyPr wrap="square" rtlCol="0" anchor="ctr" anchorCtr="0">
              <a:spAutoFit/>
            </a:bodyPr>
            <a:lstStyle/>
            <a:p>
              <a:pPr algn="ctr" defTabSz="914400" fontAlgn="base">
                <a:spcBef>
                  <a:spcPct val="0"/>
                </a:spcBef>
                <a:spcAft>
                  <a:spcPct val="0"/>
                </a:spcAft>
              </a:pPr>
              <a:r>
                <a:rPr lang="en-US" sz="2400" dirty="0">
                  <a:solidFill>
                    <a:schemeClr val="accent2"/>
                  </a:solidFill>
                  <a:latin typeface="Arial" pitchFamily="34" charset="0"/>
                </a:rPr>
                <a:t>aamc.org/medloans</a:t>
              </a:r>
            </a:p>
          </p:txBody>
        </p:sp>
      </p:grpSp>
      <p:grpSp>
        <p:nvGrpSpPr>
          <p:cNvPr id="47" name="Group 46"/>
          <p:cNvGrpSpPr/>
          <p:nvPr/>
        </p:nvGrpSpPr>
        <p:grpSpPr>
          <a:xfrm>
            <a:off x="636103" y="1580544"/>
            <a:ext cx="8459717" cy="466450"/>
            <a:chOff x="0" y="1639992"/>
            <a:chExt cx="9149106" cy="466450"/>
          </a:xfrm>
        </p:grpSpPr>
        <p:sp>
          <p:nvSpPr>
            <p:cNvPr id="48" name="Rectangle 47"/>
            <p:cNvSpPr/>
            <p:nvPr/>
          </p:nvSpPr>
          <p:spPr bwMode="auto">
            <a:xfrm>
              <a:off x="0" y="1644777"/>
              <a:ext cx="9149106" cy="461665"/>
            </a:xfrm>
            <a:prstGeom prst="rect">
              <a:avLst/>
            </a:prstGeom>
            <a:solidFill>
              <a:srgbClr val="B46626"/>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ctr" anchorCtr="0" compatLnSpc="1">
              <a:prstTxWarp prst="textNoShape">
                <a:avLst/>
              </a:prstTxWarp>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092F6D"/>
                </a:solidFill>
                <a:effectLst/>
                <a:uLnTx/>
                <a:uFillTx/>
                <a:latin typeface="Arial"/>
                <a:ea typeface=""/>
                <a:cs typeface=""/>
              </a:endParaRPr>
            </a:p>
          </p:txBody>
        </p:sp>
        <p:sp>
          <p:nvSpPr>
            <p:cNvPr id="49" name="TextBox 48"/>
            <p:cNvSpPr txBox="1"/>
            <p:nvPr/>
          </p:nvSpPr>
          <p:spPr>
            <a:xfrm>
              <a:off x="1" y="1639992"/>
              <a:ext cx="9143999" cy="461665"/>
            </a:xfrm>
            <a:prstGeom prst="rect">
              <a:avLst/>
            </a:prstGeom>
            <a:noFill/>
            <a:ln w="76200" cmpd="thickThin">
              <a:noFill/>
            </a:ln>
          </p:spPr>
          <p:txBody>
            <a:bodyPr wrap="square" rtlCol="0" anchor="ctr" anchorCtr="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itchFamily="34" charset="0"/>
                </a:rPr>
                <a:t>Student Loan Debt: $</a:t>
              </a:r>
              <a:r>
                <a:rPr lang="en-US" sz="2400" b="1" kern="0" dirty="0">
                  <a:solidFill>
                    <a:srgbClr val="FFFFFF"/>
                  </a:solidFill>
                  <a:latin typeface="Arial" pitchFamily="34" charset="0"/>
                </a:rPr>
                <a:t>325,000</a:t>
              </a:r>
              <a:endParaRPr kumimoji="0" lang="en-US" sz="2400" b="1" i="0" u="none" strike="noStrike" kern="0" cap="none" spc="0" normalizeH="0" baseline="0" noProof="0" dirty="0">
                <a:ln>
                  <a:noFill/>
                </a:ln>
                <a:solidFill>
                  <a:srgbClr val="FFFFFF"/>
                </a:solidFill>
                <a:effectLst/>
                <a:uLnTx/>
                <a:uFillTx/>
                <a:latin typeface="Arial" pitchFamily="34" charset="0"/>
              </a:endParaRPr>
            </a:p>
          </p:txBody>
        </p:sp>
      </p:grpSp>
      <p:sp>
        <p:nvSpPr>
          <p:cNvPr id="22" name="Title 1">
            <a:extLst>
              <a:ext uri="{FF2B5EF4-FFF2-40B4-BE49-F238E27FC236}">
                <a16:creationId xmlns:a16="http://schemas.microsoft.com/office/drawing/2014/main" id="{4314FF05-5DC2-4013-8B9B-140BA9DA27D8}"/>
              </a:ext>
            </a:extLst>
          </p:cNvPr>
          <p:cNvSpPr>
            <a:spLocks noGrp="1"/>
          </p:cNvSpPr>
          <p:nvPr>
            <p:ph type="title"/>
          </p:nvPr>
        </p:nvSpPr>
        <p:spPr>
          <a:xfrm>
            <a:off x="788894" y="764321"/>
            <a:ext cx="8386762" cy="620712"/>
          </a:xfrm>
        </p:spPr>
        <p:txBody>
          <a:bodyPr/>
          <a:lstStyle/>
          <a:p>
            <a:r>
              <a:rPr lang="en-US" dirty="0"/>
              <a:t>Dr. ObGyn</a:t>
            </a:r>
          </a:p>
        </p:txBody>
      </p:sp>
      <p:sp>
        <p:nvSpPr>
          <p:cNvPr id="15" name="Rectangle 8">
            <a:extLst>
              <a:ext uri="{FF2B5EF4-FFF2-40B4-BE49-F238E27FC236}">
                <a16:creationId xmlns:a16="http://schemas.microsoft.com/office/drawing/2014/main" id="{E404468C-DEA1-6447-9271-58BBE1B1031F}"/>
              </a:ext>
            </a:extLst>
          </p:cNvPr>
          <p:cNvSpPr>
            <a:spLocks noChangeArrowheads="1"/>
          </p:cNvSpPr>
          <p:nvPr/>
        </p:nvSpPr>
        <p:spPr bwMode="auto">
          <a:xfrm>
            <a:off x="560288" y="6184682"/>
            <a:ext cx="8797196" cy="276999"/>
          </a:xfrm>
          <a:prstGeom prst="rect">
            <a:avLst/>
          </a:prstGeom>
          <a:noFill/>
          <a:ln w="9525">
            <a:noFill/>
            <a:miter lim="800000"/>
            <a:headEnd/>
            <a:tailEnd/>
          </a:ln>
        </p:spPr>
        <p:txBody>
          <a:bodyPr wrap="square">
            <a:spAutoFit/>
          </a:bodyPr>
          <a:lstStyle/>
          <a:p>
            <a:r>
              <a:rPr lang="en-US" sz="1200" kern="0" dirty="0">
                <a:solidFill>
                  <a:schemeClr val="accent1">
                    <a:lumMod val="50000"/>
                  </a:schemeClr>
                </a:solidFill>
                <a:latin typeface="+mn-lt"/>
              </a:rPr>
              <a:t>* Currently a taxable forgiveness amount – the cost of a future tax bill has not been accounted for in the above numbers.</a:t>
            </a:r>
          </a:p>
        </p:txBody>
      </p:sp>
    </p:spTree>
    <p:extLst>
      <p:ext uri="{BB962C8B-B14F-4D97-AF65-F5344CB8AC3E}">
        <p14:creationId xmlns:p14="http://schemas.microsoft.com/office/powerpoint/2010/main" val="1693818147"/>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83941051asian male doctor.jpg"/>
          <p:cNvPicPr>
            <a:picLocks noChangeAspect="1"/>
          </p:cNvPicPr>
          <p:nvPr/>
        </p:nvPicPr>
        <p:blipFill rotWithShape="1">
          <a:blip r:embed="rId3" cstate="print">
            <a:extLst>
              <a:ext uri="{28A0092B-C50C-407E-A947-70E740481C1C}">
                <a14:useLocalDpi xmlns:a14="http://schemas.microsoft.com/office/drawing/2010/main" val="0"/>
              </a:ext>
            </a:extLst>
          </a:blip>
          <a:srcRect b="20776"/>
          <a:stretch/>
        </p:blipFill>
        <p:spPr>
          <a:xfrm>
            <a:off x="6131001" y="2661355"/>
            <a:ext cx="2986187" cy="3225801"/>
          </a:xfrm>
          <a:prstGeom prst="rect">
            <a:avLst/>
          </a:prstGeom>
        </p:spPr>
      </p:pic>
      <p:sp>
        <p:nvSpPr>
          <p:cNvPr id="14" name="TextBox 13"/>
          <p:cNvSpPr txBox="1"/>
          <p:nvPr/>
        </p:nvSpPr>
        <p:spPr>
          <a:xfrm>
            <a:off x="967859" y="1863819"/>
            <a:ext cx="5930647" cy="2637572"/>
          </a:xfrm>
          <a:prstGeom prst="rect">
            <a:avLst/>
          </a:prstGeom>
          <a:noFill/>
          <a:ln w="76200" cmpd="thickThin">
            <a:noFill/>
          </a:ln>
        </p:spPr>
        <p:txBody>
          <a:bodyPr wrap="none" rtlCol="0" anchor="t" anchorCtr="0">
            <a:noAutofit/>
          </a:bodyPr>
          <a:lstStyle/>
          <a:p>
            <a:pPr defTabSz="914400" fontAlgn="base">
              <a:spcBef>
                <a:spcPct val="0"/>
              </a:spcBef>
              <a:spcAft>
                <a:spcPts val="2000"/>
              </a:spcAft>
            </a:pPr>
            <a:r>
              <a:rPr lang="en-US" sz="2800" b="1" dirty="0">
                <a:solidFill>
                  <a:srgbClr val="013D79"/>
                </a:solidFill>
                <a:latin typeface="Arial" pitchFamily="34" charset="0"/>
              </a:rPr>
              <a:t>Career:  </a:t>
            </a:r>
            <a:r>
              <a:rPr lang="en-US" sz="2800" dirty="0">
                <a:solidFill>
                  <a:srgbClr val="FCB040">
                    <a:lumMod val="75000"/>
                  </a:srgbClr>
                </a:solidFill>
                <a:latin typeface="Arial" pitchFamily="34" charset="0"/>
              </a:rPr>
              <a:t>Cardiology </a:t>
            </a:r>
          </a:p>
          <a:p>
            <a:pPr defTabSz="914400" fontAlgn="base">
              <a:spcBef>
                <a:spcPct val="0"/>
              </a:spcBef>
              <a:spcAft>
                <a:spcPts val="2000"/>
              </a:spcAft>
            </a:pPr>
            <a:r>
              <a:rPr lang="en-US" sz="2800" b="1" dirty="0">
                <a:solidFill>
                  <a:srgbClr val="013D79"/>
                </a:solidFill>
                <a:latin typeface="Arial" pitchFamily="34" charset="0"/>
              </a:rPr>
              <a:t>Residency Length: </a:t>
            </a:r>
            <a:r>
              <a:rPr lang="en-US" sz="2800" dirty="0">
                <a:solidFill>
                  <a:srgbClr val="FCB040">
                    <a:lumMod val="75000"/>
                  </a:srgbClr>
                </a:solidFill>
                <a:latin typeface="Arial" pitchFamily="34" charset="0"/>
              </a:rPr>
              <a:t>6 years</a:t>
            </a:r>
          </a:p>
          <a:p>
            <a:pPr defTabSz="914400" fontAlgn="base">
              <a:spcBef>
                <a:spcPct val="0"/>
              </a:spcBef>
              <a:spcAft>
                <a:spcPts val="2000"/>
              </a:spcAft>
            </a:pPr>
            <a:r>
              <a:rPr lang="en-US" sz="2800" b="1" dirty="0">
                <a:solidFill>
                  <a:srgbClr val="013D79"/>
                </a:solidFill>
                <a:latin typeface="Arial" pitchFamily="34" charset="0"/>
              </a:rPr>
              <a:t>Debt: </a:t>
            </a:r>
            <a:r>
              <a:rPr lang="en-US" sz="2800" dirty="0">
                <a:solidFill>
                  <a:srgbClr val="FCB040">
                    <a:lumMod val="75000"/>
                  </a:srgbClr>
                </a:solidFill>
                <a:latin typeface="Arial" pitchFamily="34" charset="0"/>
              </a:rPr>
              <a:t>$200,000</a:t>
            </a:r>
          </a:p>
          <a:p>
            <a:pPr defTabSz="914400" fontAlgn="base">
              <a:spcBef>
                <a:spcPct val="0"/>
              </a:spcBef>
              <a:spcAft>
                <a:spcPts val="2000"/>
              </a:spcAft>
            </a:pPr>
            <a:r>
              <a:rPr lang="en-US" sz="2800" b="1" dirty="0">
                <a:solidFill>
                  <a:srgbClr val="013D79"/>
                </a:solidFill>
                <a:latin typeface="Arial" pitchFamily="34" charset="0"/>
              </a:rPr>
              <a:t>Starting Res Stipend: </a:t>
            </a:r>
            <a:r>
              <a:rPr lang="en-US" sz="2800" dirty="0">
                <a:solidFill>
                  <a:srgbClr val="FCB040">
                    <a:lumMod val="75000"/>
                  </a:srgbClr>
                </a:solidFill>
                <a:latin typeface="Arial" pitchFamily="34" charset="0"/>
              </a:rPr>
              <a:t>$58,000</a:t>
            </a:r>
          </a:p>
          <a:p>
            <a:pPr defTabSz="914400" fontAlgn="base">
              <a:spcBef>
                <a:spcPct val="0"/>
              </a:spcBef>
              <a:spcAft>
                <a:spcPts val="2000"/>
              </a:spcAft>
            </a:pPr>
            <a:r>
              <a:rPr lang="en-US" sz="2800" b="1" dirty="0">
                <a:solidFill>
                  <a:srgbClr val="013D79"/>
                </a:solidFill>
                <a:latin typeface="Arial" pitchFamily="34" charset="0"/>
              </a:rPr>
              <a:t>Post-Res. Y-1 Salary</a:t>
            </a:r>
            <a:r>
              <a:rPr lang="en-US" sz="2800" dirty="0">
                <a:solidFill>
                  <a:srgbClr val="013D79"/>
                </a:solidFill>
                <a:latin typeface="Arial" pitchFamily="34" charset="0"/>
              </a:rPr>
              <a:t>:</a:t>
            </a:r>
            <a:r>
              <a:rPr lang="en-US" sz="2800" dirty="0">
                <a:solidFill>
                  <a:srgbClr val="FCB040">
                    <a:lumMod val="75000"/>
                  </a:srgbClr>
                </a:solidFill>
                <a:latin typeface="Arial" pitchFamily="34" charset="0"/>
              </a:rPr>
              <a:t>$300,000</a:t>
            </a:r>
          </a:p>
        </p:txBody>
      </p:sp>
      <p:sp>
        <p:nvSpPr>
          <p:cNvPr id="12" name="Title 1">
            <a:extLst>
              <a:ext uri="{FF2B5EF4-FFF2-40B4-BE49-F238E27FC236}">
                <a16:creationId xmlns:a16="http://schemas.microsoft.com/office/drawing/2014/main" id="{9AB62E07-8549-4F16-9A59-E0324A7671DD}"/>
              </a:ext>
            </a:extLst>
          </p:cNvPr>
          <p:cNvSpPr>
            <a:spLocks noGrp="1"/>
          </p:cNvSpPr>
          <p:nvPr>
            <p:ph type="title"/>
          </p:nvPr>
        </p:nvSpPr>
        <p:spPr>
          <a:xfrm>
            <a:off x="788894" y="764321"/>
            <a:ext cx="8386762" cy="620712"/>
          </a:xfrm>
        </p:spPr>
        <p:txBody>
          <a:bodyPr/>
          <a:lstStyle/>
          <a:p>
            <a:r>
              <a:rPr lang="en-US" dirty="0"/>
              <a:t>Dr. Cardiologist</a:t>
            </a:r>
          </a:p>
        </p:txBody>
      </p:sp>
    </p:spTree>
    <p:extLst>
      <p:ext uri="{BB962C8B-B14F-4D97-AF65-F5344CB8AC3E}">
        <p14:creationId xmlns:p14="http://schemas.microsoft.com/office/powerpoint/2010/main" val="1829712953"/>
      </p:ext>
    </p:extLst>
  </p:cSld>
  <p:clrMapOvr>
    <a:masterClrMapping/>
  </p:clrMapOvr>
  <p:transition>
    <p:cove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bwMode="auto">
          <a:xfrm>
            <a:off x="327405" y="3999623"/>
            <a:ext cx="8768416" cy="927847"/>
          </a:xfrm>
          <a:prstGeom prst="rect">
            <a:avLst/>
          </a:prstGeom>
          <a:solidFill>
            <a:srgbClr val="FFFFFF"/>
          </a:solidFill>
          <a:ln w="222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charset="0"/>
            </a:endParaRPr>
          </a:p>
        </p:txBody>
      </p:sp>
      <p:sp>
        <p:nvSpPr>
          <p:cNvPr id="33" name="Rectangle 32"/>
          <p:cNvSpPr/>
          <p:nvPr/>
        </p:nvSpPr>
        <p:spPr bwMode="auto">
          <a:xfrm>
            <a:off x="343446" y="4908332"/>
            <a:ext cx="8768416" cy="927847"/>
          </a:xfrm>
          <a:prstGeom prst="rect">
            <a:avLst/>
          </a:prstGeom>
          <a:solidFill>
            <a:srgbClr val="FFFFFF"/>
          </a:solidFill>
          <a:ln w="222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charset="0"/>
            </a:endParaRPr>
          </a:p>
        </p:txBody>
      </p:sp>
      <p:graphicFrame>
        <p:nvGraphicFramePr>
          <p:cNvPr id="19" name="Content Placeholder 3"/>
          <p:cNvGraphicFramePr>
            <a:graphicFrameLocks/>
          </p:cNvGraphicFramePr>
          <p:nvPr>
            <p:extLst>
              <p:ext uri="{D42A27DB-BD31-4B8C-83A1-F6EECF244321}">
                <p14:modId xmlns:p14="http://schemas.microsoft.com/office/powerpoint/2010/main" val="64570467"/>
              </p:ext>
            </p:extLst>
          </p:nvPr>
        </p:nvGraphicFramePr>
        <p:xfrm>
          <a:off x="636103" y="2042633"/>
          <a:ext cx="8429207" cy="3668946"/>
        </p:xfrm>
        <a:graphic>
          <a:graphicData uri="http://schemas.openxmlformats.org/drawingml/2006/table">
            <a:tbl>
              <a:tblPr firstRow="1" bandRow="1"/>
              <a:tblGrid>
                <a:gridCol w="1525005">
                  <a:extLst>
                    <a:ext uri="{9D8B030D-6E8A-4147-A177-3AD203B41FA5}">
                      <a16:colId xmlns:a16="http://schemas.microsoft.com/office/drawing/2014/main" val="20000"/>
                    </a:ext>
                  </a:extLst>
                </a:gridCol>
                <a:gridCol w="714961">
                  <a:extLst>
                    <a:ext uri="{9D8B030D-6E8A-4147-A177-3AD203B41FA5}">
                      <a16:colId xmlns:a16="http://schemas.microsoft.com/office/drawing/2014/main" val="20001"/>
                    </a:ext>
                  </a:extLst>
                </a:gridCol>
                <a:gridCol w="1613888">
                  <a:extLst>
                    <a:ext uri="{9D8B030D-6E8A-4147-A177-3AD203B41FA5}">
                      <a16:colId xmlns:a16="http://schemas.microsoft.com/office/drawing/2014/main" val="20002"/>
                    </a:ext>
                  </a:extLst>
                </a:gridCol>
                <a:gridCol w="1469054">
                  <a:extLst>
                    <a:ext uri="{9D8B030D-6E8A-4147-A177-3AD203B41FA5}">
                      <a16:colId xmlns:a16="http://schemas.microsoft.com/office/drawing/2014/main" val="20003"/>
                    </a:ext>
                  </a:extLst>
                </a:gridCol>
                <a:gridCol w="1171254">
                  <a:extLst>
                    <a:ext uri="{9D8B030D-6E8A-4147-A177-3AD203B41FA5}">
                      <a16:colId xmlns:a16="http://schemas.microsoft.com/office/drawing/2014/main" val="20004"/>
                    </a:ext>
                  </a:extLst>
                </a:gridCol>
                <a:gridCol w="976045">
                  <a:extLst>
                    <a:ext uri="{9D8B030D-6E8A-4147-A177-3AD203B41FA5}">
                      <a16:colId xmlns:a16="http://schemas.microsoft.com/office/drawing/2014/main" val="20005"/>
                    </a:ext>
                  </a:extLst>
                </a:gridCol>
                <a:gridCol w="959000">
                  <a:extLst>
                    <a:ext uri="{9D8B030D-6E8A-4147-A177-3AD203B41FA5}">
                      <a16:colId xmlns:a16="http://schemas.microsoft.com/office/drawing/2014/main" val="20006"/>
                    </a:ext>
                  </a:extLst>
                </a:gridCol>
              </a:tblGrid>
              <a:tr h="1062943">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800" dirty="0"/>
                        <a:t>Repayment  Plan</a:t>
                      </a:r>
                    </a:p>
                  </a:txBody>
                  <a:tcPr anchor="ctr">
                    <a:lnL w="28575"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800" dirty="0"/>
                        <a:t>Total </a:t>
                      </a:r>
                      <a:r>
                        <a:rPr lang="en-US" sz="1600" dirty="0"/>
                        <a:t>Yrs</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800" dirty="0"/>
                        <a:t>Post- Residency</a:t>
                      </a:r>
                      <a:r>
                        <a:rPr lang="en-US" sz="1800" baseline="0" dirty="0"/>
                        <a:t> </a:t>
                      </a:r>
                      <a:r>
                        <a:rPr lang="en-US" sz="1800" b="1" kern="1200" dirty="0">
                          <a:solidFill>
                            <a:schemeClr val="tx1"/>
                          </a:solidFill>
                          <a:latin typeface="+mn-lt"/>
                          <a:ea typeface="+mn-ea"/>
                          <a:cs typeface="+mn-cs"/>
                        </a:rPr>
                        <a:t>Payment</a:t>
                      </a:r>
                      <a:r>
                        <a:rPr lang="en-US" sz="1800" baseline="0" dirty="0"/>
                        <a:t> </a:t>
                      </a:r>
                      <a:r>
                        <a:rPr lang="en-US" sz="1600" b="0" i="1" dirty="0"/>
                        <a:t>(range)</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800" dirty="0"/>
                        <a:t>Total Repayment Amount</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800" dirty="0">
                          <a:solidFill>
                            <a:srgbClr val="408000"/>
                          </a:solidFill>
                        </a:rPr>
                        <a:t>Forgiven</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600" dirty="0"/>
                        <a:t>Lowest</a:t>
                      </a:r>
                      <a:r>
                        <a:rPr lang="en-US" sz="1600" baseline="0" dirty="0"/>
                        <a:t> Cost</a:t>
                      </a:r>
                      <a:endParaRPr lang="en-US" sz="1600" dirty="0"/>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600" dirty="0"/>
                        <a:t>Highest</a:t>
                      </a:r>
                      <a:r>
                        <a:rPr lang="en-US" sz="1600" baseline="0" dirty="0"/>
                        <a:t> Cost</a:t>
                      </a:r>
                      <a:endParaRPr lang="en-US" sz="1600" dirty="0"/>
                    </a:p>
                  </a:txBody>
                  <a:tcPr anchor="ctr">
                    <a:lnL w="12700" cap="flat" cmpd="sng" algn="ctr">
                      <a:solidFill>
                        <a:srgbClr val="FFFFFF">
                          <a:lumMod val="75000"/>
                        </a:srgbClr>
                      </a:solidFill>
                      <a:prstDash val="solid"/>
                      <a:round/>
                      <a:headEnd type="none" w="med" len="med"/>
                      <a:tailEnd type="none" w="med" len="med"/>
                    </a:lnL>
                    <a:lnR w="28575"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98153">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r>
                        <a:rPr lang="en-US" sz="1800" kern="1200" dirty="0">
                          <a:solidFill>
                            <a:schemeClr val="accent5">
                              <a:lumMod val="50000"/>
                            </a:schemeClr>
                          </a:solidFill>
                          <a:latin typeface="Arial"/>
                          <a:ea typeface=""/>
                          <a:cs typeface=""/>
                        </a:rPr>
                        <a:t>Pay As You Earn (PAYE)</a:t>
                      </a:r>
                    </a:p>
                  </a:txBody>
                  <a:tcPr anchor="ctr">
                    <a:lnL w="28575"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r>
                        <a:rPr lang="en-US" sz="2400" kern="1200" dirty="0">
                          <a:solidFill>
                            <a:schemeClr val="accent5">
                              <a:lumMod val="50000"/>
                            </a:schemeClr>
                          </a:solidFill>
                          <a:latin typeface="Arial"/>
                          <a:ea typeface=""/>
                          <a:cs typeface=""/>
                        </a:rPr>
                        <a:t>20</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r>
                        <a:rPr lang="en-US" sz="2400" kern="1200" dirty="0">
                          <a:solidFill>
                            <a:schemeClr val="accent5">
                              <a:lumMod val="50000"/>
                            </a:schemeClr>
                          </a:solidFill>
                          <a:latin typeface="Arial"/>
                          <a:ea typeface=""/>
                          <a:cs typeface=""/>
                        </a:rPr>
                        <a:t>$2,600</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r>
                        <a:rPr lang="en-US" sz="2400" kern="1200" dirty="0">
                          <a:solidFill>
                            <a:schemeClr val="accent5">
                              <a:lumMod val="50000"/>
                            </a:schemeClr>
                          </a:solidFill>
                          <a:latin typeface="Arial"/>
                          <a:ea typeface=""/>
                          <a:cs typeface=""/>
                        </a:rPr>
                        <a:t>$451k</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r>
                        <a:rPr lang="en-US" sz="2400" kern="1200" dirty="0">
                          <a:solidFill>
                            <a:schemeClr val="accent6">
                              <a:lumMod val="75000"/>
                            </a:schemeClr>
                          </a:solidFill>
                          <a:latin typeface="Arial"/>
                          <a:ea typeface=""/>
                          <a:cs typeface=""/>
                        </a:rPr>
                        <a:t>$0</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2"/>
                        </a:solidFill>
                      </a:endParaRP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r>
                        <a:rPr lang="en-US" sz="2400" kern="1200" dirty="0">
                          <a:solidFill>
                            <a:schemeClr val="tx2"/>
                          </a:solidFill>
                          <a:latin typeface="Arial"/>
                          <a:ea typeface=""/>
                          <a:cs typeface=""/>
                        </a:rPr>
                        <a:t>X</a:t>
                      </a:r>
                    </a:p>
                  </a:txBody>
                  <a:tcPr anchor="ctr">
                    <a:lnL w="12700" cap="flat" cmpd="sng" algn="ctr">
                      <a:solidFill>
                        <a:srgbClr val="FFFFFF">
                          <a:lumMod val="75000"/>
                        </a:srgbClr>
                      </a:solidFill>
                      <a:prstDash val="solid"/>
                      <a:round/>
                      <a:headEnd type="none" w="med" len="med"/>
                      <a:tailEnd type="none" w="med" len="med"/>
                    </a:lnL>
                    <a:lnR w="28575"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extLst>
                  <a:ext uri="{0D108BD9-81ED-4DB2-BD59-A6C34878D82A}">
                    <a16:rowId xmlns:a16="http://schemas.microsoft.com/office/drawing/2014/main" val="10001"/>
                  </a:ext>
                </a:extLst>
              </a:tr>
              <a:tr h="798153">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1800" dirty="0">
                          <a:solidFill>
                            <a:schemeClr val="accent5">
                              <a:lumMod val="50000"/>
                            </a:schemeClr>
                          </a:solidFill>
                        </a:rPr>
                        <a:t>Revised Pay As You Earn </a:t>
                      </a:r>
                      <a:r>
                        <a:rPr lang="en-US" sz="1800" baseline="0" dirty="0">
                          <a:solidFill>
                            <a:schemeClr val="accent5">
                              <a:lumMod val="50000"/>
                            </a:schemeClr>
                          </a:solidFill>
                        </a:rPr>
                        <a:t>(REPAYE)</a:t>
                      </a:r>
                      <a:endParaRPr lang="en-US" sz="1800" dirty="0">
                        <a:solidFill>
                          <a:schemeClr val="accent5">
                            <a:lumMod val="50000"/>
                          </a:schemeClr>
                        </a:solidFill>
                      </a:endParaRPr>
                    </a:p>
                  </a:txBody>
                  <a:tcPr anchor="ctr">
                    <a:lnL w="28575"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chemeClr val="accent5">
                              <a:lumMod val="50000"/>
                            </a:schemeClr>
                          </a:solidFill>
                        </a:rPr>
                        <a:t>16</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5">
                              <a:lumMod val="50000"/>
                            </a:schemeClr>
                          </a:solidFill>
                        </a:rPr>
                        <a:t>$2,700 – 3,300</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chemeClr val="accent5">
                              <a:lumMod val="50000"/>
                            </a:schemeClr>
                          </a:solidFill>
                        </a:rPr>
                        <a:t>$376k</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rgbClr val="408000"/>
                          </a:solidFill>
                        </a:rPr>
                        <a:t>$0</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chemeClr val="tx2"/>
                          </a:solidFill>
                        </a:rPr>
                        <a:t>X</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2400" dirty="0">
                        <a:solidFill>
                          <a:schemeClr val="tx2"/>
                        </a:solidFill>
                      </a:endParaRPr>
                    </a:p>
                  </a:txBody>
                  <a:tcPr anchor="ctr">
                    <a:lnL w="12700" cap="flat" cmpd="sng" algn="ctr">
                      <a:solidFill>
                        <a:srgbClr val="FFFFFF">
                          <a:lumMod val="75000"/>
                        </a:srgbClr>
                      </a:solidFill>
                      <a:prstDash val="solid"/>
                      <a:round/>
                      <a:headEnd type="none" w="med" len="med"/>
                      <a:tailEnd type="none" w="med" len="med"/>
                    </a:lnL>
                    <a:lnR w="28575"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98153">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1800" dirty="0">
                          <a:solidFill>
                            <a:schemeClr val="accent5">
                              <a:lumMod val="50000"/>
                            </a:schemeClr>
                          </a:solidFill>
                        </a:rPr>
                        <a:t>Income</a:t>
                      </a:r>
                      <a:r>
                        <a:rPr lang="en-US" sz="1800" baseline="0" dirty="0">
                          <a:solidFill>
                            <a:schemeClr val="accent5">
                              <a:lumMod val="50000"/>
                            </a:schemeClr>
                          </a:solidFill>
                        </a:rPr>
                        <a:t>-Based (</a:t>
                      </a:r>
                      <a:r>
                        <a:rPr lang="en-US" sz="1800" dirty="0">
                          <a:solidFill>
                            <a:schemeClr val="accent5">
                              <a:lumMod val="50000"/>
                            </a:schemeClr>
                          </a:solidFill>
                        </a:rPr>
                        <a:t>IBR)</a:t>
                      </a:r>
                    </a:p>
                  </a:txBody>
                  <a:tcPr anchor="ctr">
                    <a:lnL w="28575"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chemeClr val="accent5">
                              <a:lumMod val="50000"/>
                            </a:schemeClr>
                          </a:solidFill>
                        </a:rPr>
                        <a:t>19</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5">
                              <a:lumMod val="50000"/>
                            </a:schemeClr>
                          </a:solidFill>
                        </a:rPr>
                        <a:t>$2,600</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chemeClr val="accent5">
                              <a:lumMod val="50000"/>
                            </a:schemeClr>
                          </a:solidFill>
                        </a:rPr>
                        <a:t>$436</a:t>
                      </a:r>
                      <a:r>
                        <a:rPr lang="en-US" sz="2400" baseline="0" dirty="0">
                          <a:solidFill>
                            <a:schemeClr val="accent5">
                              <a:lumMod val="50000"/>
                            </a:schemeClr>
                          </a:solidFill>
                        </a:rPr>
                        <a:t>k </a:t>
                      </a:r>
                      <a:endParaRPr lang="en-US" sz="2400" dirty="0">
                        <a:solidFill>
                          <a:schemeClr val="accent5">
                            <a:lumMod val="50000"/>
                          </a:schemeClr>
                        </a:solidFill>
                      </a:endParaRP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rgbClr val="408000"/>
                          </a:solidFill>
                        </a:rPr>
                        <a:t>$0</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2400" dirty="0">
                        <a:solidFill>
                          <a:schemeClr val="tx2"/>
                        </a:solidFill>
                      </a:endParaRP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2400" dirty="0">
                        <a:solidFill>
                          <a:schemeClr val="tx2"/>
                        </a:solidFill>
                      </a:endParaRPr>
                    </a:p>
                  </a:txBody>
                  <a:tcPr anchor="ctr">
                    <a:lnL w="12700" cap="flat" cmpd="sng" algn="ctr">
                      <a:solidFill>
                        <a:srgbClr val="FFFFFF">
                          <a:lumMod val="75000"/>
                        </a:srgbClr>
                      </a:solidFill>
                      <a:prstDash val="solid"/>
                      <a:round/>
                      <a:headEnd type="none" w="med" len="med"/>
                      <a:tailEnd type="none" w="med" len="med"/>
                    </a:lnL>
                    <a:lnR w="28575"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extLst>
                  <a:ext uri="{0D108BD9-81ED-4DB2-BD59-A6C34878D82A}">
                    <a16:rowId xmlns:a16="http://schemas.microsoft.com/office/drawing/2014/main" val="10003"/>
                  </a:ext>
                </a:extLst>
              </a:tr>
            </a:tbl>
          </a:graphicData>
        </a:graphic>
      </p:graphicFrame>
      <p:pic>
        <p:nvPicPr>
          <p:cNvPr id="15" name="Picture 14" descr="183941051asian male doctor.jpg"/>
          <p:cNvPicPr>
            <a:picLocks noChangeAspect="1"/>
          </p:cNvPicPr>
          <p:nvPr/>
        </p:nvPicPr>
        <p:blipFill rotWithShape="1">
          <a:blip r:embed="rId3" cstate="print">
            <a:extLst>
              <a:ext uri="{28A0092B-C50C-407E-A947-70E740481C1C}">
                <a14:useLocalDpi xmlns:a14="http://schemas.microsoft.com/office/drawing/2010/main" val="0"/>
              </a:ext>
            </a:extLst>
          </a:blip>
          <a:srcRect l="9744" t="3257" r="37804" b="62779"/>
          <a:stretch/>
        </p:blipFill>
        <p:spPr>
          <a:xfrm>
            <a:off x="7494273" y="456682"/>
            <a:ext cx="1566333" cy="1143000"/>
          </a:xfrm>
          <a:prstGeom prst="rect">
            <a:avLst/>
          </a:prstGeom>
        </p:spPr>
      </p:pic>
      <p:grpSp>
        <p:nvGrpSpPr>
          <p:cNvPr id="47" name="Group 46"/>
          <p:cNvGrpSpPr/>
          <p:nvPr/>
        </p:nvGrpSpPr>
        <p:grpSpPr>
          <a:xfrm>
            <a:off x="636104" y="1580544"/>
            <a:ext cx="8429206" cy="466450"/>
            <a:chOff x="0" y="1639992"/>
            <a:chExt cx="9149106" cy="466450"/>
          </a:xfrm>
        </p:grpSpPr>
        <p:sp>
          <p:nvSpPr>
            <p:cNvPr id="48" name="Rectangle 47"/>
            <p:cNvSpPr/>
            <p:nvPr/>
          </p:nvSpPr>
          <p:spPr bwMode="auto">
            <a:xfrm>
              <a:off x="0" y="1644777"/>
              <a:ext cx="9149106" cy="461665"/>
            </a:xfrm>
            <a:prstGeom prst="rect">
              <a:avLst/>
            </a:prstGeom>
            <a:solidFill>
              <a:srgbClr val="B46626"/>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ctr" anchorCtr="0" compatLnSpc="1">
              <a:prstTxWarp prst="textNoShape">
                <a:avLst/>
              </a:prstTxWarp>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092F6D"/>
                </a:solidFill>
                <a:effectLst/>
                <a:uLnTx/>
                <a:uFillTx/>
                <a:latin typeface="Arial"/>
                <a:ea typeface=""/>
                <a:cs typeface=""/>
              </a:endParaRPr>
            </a:p>
          </p:txBody>
        </p:sp>
        <p:sp>
          <p:nvSpPr>
            <p:cNvPr id="49" name="TextBox 48"/>
            <p:cNvSpPr txBox="1"/>
            <p:nvPr/>
          </p:nvSpPr>
          <p:spPr>
            <a:xfrm>
              <a:off x="1" y="1639992"/>
              <a:ext cx="9143999" cy="461665"/>
            </a:xfrm>
            <a:prstGeom prst="rect">
              <a:avLst/>
            </a:prstGeom>
            <a:noFill/>
            <a:ln w="76200" cmpd="thickThin">
              <a:noFill/>
            </a:ln>
          </p:spPr>
          <p:txBody>
            <a:bodyPr wrap="square" rtlCol="0" anchor="ctr" anchorCtr="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itchFamily="34" charset="0"/>
                </a:rPr>
                <a:t>Student Loan Debt: $200,000</a:t>
              </a:r>
            </a:p>
          </p:txBody>
        </p:sp>
      </p:grpSp>
      <p:grpSp>
        <p:nvGrpSpPr>
          <p:cNvPr id="16" name="Group 15"/>
          <p:cNvGrpSpPr/>
          <p:nvPr/>
        </p:nvGrpSpPr>
        <p:grpSpPr>
          <a:xfrm>
            <a:off x="-5107" y="5718290"/>
            <a:ext cx="9149106" cy="466450"/>
            <a:chOff x="0" y="1639992"/>
            <a:chExt cx="9149106" cy="466450"/>
          </a:xfrm>
        </p:grpSpPr>
        <p:sp>
          <p:nvSpPr>
            <p:cNvPr id="17" name="Rectangle 16"/>
            <p:cNvSpPr/>
            <p:nvPr/>
          </p:nvSpPr>
          <p:spPr bwMode="auto">
            <a:xfrm>
              <a:off x="0" y="1644777"/>
              <a:ext cx="9149106" cy="461665"/>
            </a:xfrm>
            <a:prstGeom prst="rect">
              <a:avLst/>
            </a:prstGeom>
            <a:noFill/>
            <a:ln w="76200" cmpd="thickThin">
              <a:noFill/>
            </a:ln>
          </p:spPr>
          <p:txBody>
            <a:bodyPr wrap="square" rtlCol="0" anchor="ctr" anchorCtr="0">
              <a:spAutoFit/>
            </a:bodyPr>
            <a:lstStyle/>
            <a:p>
              <a:pPr algn="ctr" defTabSz="914400" eaLnBrk="0" fontAlgn="base" hangingPunct="0">
                <a:spcBef>
                  <a:spcPct val="0"/>
                </a:spcBef>
                <a:spcAft>
                  <a:spcPct val="0"/>
                </a:spcAft>
              </a:pPr>
              <a:endParaRPr lang="en-US" sz="2400" b="1" dirty="0">
                <a:solidFill>
                  <a:srgbClr val="013D79"/>
                </a:solidFill>
                <a:latin typeface="Arial" pitchFamily="34" charset="0"/>
              </a:endParaRPr>
            </a:p>
          </p:txBody>
        </p:sp>
        <p:sp>
          <p:nvSpPr>
            <p:cNvPr id="18" name="TextBox 17"/>
            <p:cNvSpPr txBox="1"/>
            <p:nvPr/>
          </p:nvSpPr>
          <p:spPr>
            <a:xfrm>
              <a:off x="1" y="1639992"/>
              <a:ext cx="9143999" cy="461665"/>
            </a:xfrm>
            <a:prstGeom prst="rect">
              <a:avLst/>
            </a:prstGeom>
            <a:noFill/>
            <a:ln w="76200" cmpd="thickThin">
              <a:noFill/>
            </a:ln>
          </p:spPr>
          <p:txBody>
            <a:bodyPr wrap="square" rtlCol="0" anchor="ctr" anchorCtr="0">
              <a:spAutoFit/>
            </a:bodyPr>
            <a:lstStyle/>
            <a:p>
              <a:pPr algn="ctr" defTabSz="914400" fontAlgn="base">
                <a:spcBef>
                  <a:spcPct val="0"/>
                </a:spcBef>
                <a:spcAft>
                  <a:spcPct val="0"/>
                </a:spcAft>
              </a:pPr>
              <a:r>
                <a:rPr lang="en-US" sz="2400" dirty="0">
                  <a:solidFill>
                    <a:schemeClr val="accent2"/>
                  </a:solidFill>
                  <a:latin typeface="Arial" pitchFamily="34" charset="0"/>
                </a:rPr>
                <a:t>aamc.org/medloans</a:t>
              </a:r>
            </a:p>
          </p:txBody>
        </p:sp>
      </p:grpSp>
      <p:sp>
        <p:nvSpPr>
          <p:cNvPr id="25" name="Title 1">
            <a:extLst>
              <a:ext uri="{FF2B5EF4-FFF2-40B4-BE49-F238E27FC236}">
                <a16:creationId xmlns:a16="http://schemas.microsoft.com/office/drawing/2014/main" id="{F8EFF6FA-08AC-4F0C-999B-389970C9871A}"/>
              </a:ext>
            </a:extLst>
          </p:cNvPr>
          <p:cNvSpPr>
            <a:spLocks noGrp="1"/>
          </p:cNvSpPr>
          <p:nvPr>
            <p:ph type="title"/>
          </p:nvPr>
        </p:nvSpPr>
        <p:spPr>
          <a:xfrm>
            <a:off x="788894" y="764321"/>
            <a:ext cx="8386762" cy="620712"/>
          </a:xfrm>
        </p:spPr>
        <p:txBody>
          <a:bodyPr/>
          <a:lstStyle/>
          <a:p>
            <a:r>
              <a:rPr lang="en-US" dirty="0"/>
              <a:t>Dr. Cardiologist</a:t>
            </a:r>
          </a:p>
        </p:txBody>
      </p:sp>
    </p:spTree>
    <p:extLst>
      <p:ext uri="{BB962C8B-B14F-4D97-AF65-F5344CB8AC3E}">
        <p14:creationId xmlns:p14="http://schemas.microsoft.com/office/powerpoint/2010/main" val="1663271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bwMode="auto">
          <a:xfrm>
            <a:off x="347283" y="3999623"/>
            <a:ext cx="8768416" cy="927847"/>
          </a:xfrm>
          <a:prstGeom prst="rect">
            <a:avLst/>
          </a:prstGeom>
          <a:solidFill>
            <a:srgbClr val="FFFFFF"/>
          </a:solidFill>
          <a:ln w="222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charset="0"/>
            </a:endParaRPr>
          </a:p>
        </p:txBody>
      </p:sp>
      <p:sp>
        <p:nvSpPr>
          <p:cNvPr id="33" name="Rectangle 32"/>
          <p:cNvSpPr/>
          <p:nvPr/>
        </p:nvSpPr>
        <p:spPr bwMode="auto">
          <a:xfrm>
            <a:off x="385011" y="4918271"/>
            <a:ext cx="8768416" cy="927847"/>
          </a:xfrm>
          <a:prstGeom prst="rect">
            <a:avLst/>
          </a:prstGeom>
          <a:solidFill>
            <a:srgbClr val="FFFFFF"/>
          </a:solidFill>
          <a:ln w="222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charset="0"/>
            </a:endParaRPr>
          </a:p>
        </p:txBody>
      </p:sp>
      <p:graphicFrame>
        <p:nvGraphicFramePr>
          <p:cNvPr id="19" name="Content Placeholder 3"/>
          <p:cNvGraphicFramePr>
            <a:graphicFrameLocks/>
          </p:cNvGraphicFramePr>
          <p:nvPr>
            <p:extLst>
              <p:ext uri="{D42A27DB-BD31-4B8C-83A1-F6EECF244321}">
                <p14:modId xmlns:p14="http://schemas.microsoft.com/office/powerpoint/2010/main" val="2554162524"/>
              </p:ext>
            </p:extLst>
          </p:nvPr>
        </p:nvGraphicFramePr>
        <p:xfrm>
          <a:off x="636103" y="2042633"/>
          <a:ext cx="8429207" cy="3693753"/>
        </p:xfrm>
        <a:graphic>
          <a:graphicData uri="http://schemas.openxmlformats.org/drawingml/2006/table">
            <a:tbl>
              <a:tblPr firstRow="1" bandRow="1"/>
              <a:tblGrid>
                <a:gridCol w="1525005">
                  <a:extLst>
                    <a:ext uri="{9D8B030D-6E8A-4147-A177-3AD203B41FA5}">
                      <a16:colId xmlns:a16="http://schemas.microsoft.com/office/drawing/2014/main" val="20000"/>
                    </a:ext>
                  </a:extLst>
                </a:gridCol>
                <a:gridCol w="714961">
                  <a:extLst>
                    <a:ext uri="{9D8B030D-6E8A-4147-A177-3AD203B41FA5}">
                      <a16:colId xmlns:a16="http://schemas.microsoft.com/office/drawing/2014/main" val="20001"/>
                    </a:ext>
                  </a:extLst>
                </a:gridCol>
                <a:gridCol w="1613888">
                  <a:extLst>
                    <a:ext uri="{9D8B030D-6E8A-4147-A177-3AD203B41FA5}">
                      <a16:colId xmlns:a16="http://schemas.microsoft.com/office/drawing/2014/main" val="20002"/>
                    </a:ext>
                  </a:extLst>
                </a:gridCol>
                <a:gridCol w="1469054">
                  <a:extLst>
                    <a:ext uri="{9D8B030D-6E8A-4147-A177-3AD203B41FA5}">
                      <a16:colId xmlns:a16="http://schemas.microsoft.com/office/drawing/2014/main" val="20003"/>
                    </a:ext>
                  </a:extLst>
                </a:gridCol>
                <a:gridCol w="1150706">
                  <a:extLst>
                    <a:ext uri="{9D8B030D-6E8A-4147-A177-3AD203B41FA5}">
                      <a16:colId xmlns:a16="http://schemas.microsoft.com/office/drawing/2014/main" val="20004"/>
                    </a:ext>
                  </a:extLst>
                </a:gridCol>
                <a:gridCol w="997575">
                  <a:extLst>
                    <a:ext uri="{9D8B030D-6E8A-4147-A177-3AD203B41FA5}">
                      <a16:colId xmlns:a16="http://schemas.microsoft.com/office/drawing/2014/main" val="20005"/>
                    </a:ext>
                  </a:extLst>
                </a:gridCol>
                <a:gridCol w="958018">
                  <a:extLst>
                    <a:ext uri="{9D8B030D-6E8A-4147-A177-3AD203B41FA5}">
                      <a16:colId xmlns:a16="http://schemas.microsoft.com/office/drawing/2014/main" val="20006"/>
                    </a:ext>
                  </a:extLst>
                </a:gridCol>
              </a:tblGrid>
              <a:tr h="1062943">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800" dirty="0"/>
                        <a:t>Repayment  Plan</a:t>
                      </a:r>
                    </a:p>
                  </a:txBody>
                  <a:tcPr anchor="ctr">
                    <a:lnL w="28575"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800" dirty="0"/>
                        <a:t>Total </a:t>
                      </a:r>
                      <a:r>
                        <a:rPr lang="en-US" sz="1600" dirty="0"/>
                        <a:t>Yrs</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800" dirty="0"/>
                        <a:t>Post- Residency</a:t>
                      </a:r>
                      <a:r>
                        <a:rPr lang="en-US" sz="1800" baseline="0" dirty="0"/>
                        <a:t> </a:t>
                      </a:r>
                      <a:r>
                        <a:rPr lang="en-US" sz="1800" b="1" kern="1200" dirty="0">
                          <a:solidFill>
                            <a:schemeClr val="tx1"/>
                          </a:solidFill>
                          <a:latin typeface="+mn-lt"/>
                          <a:ea typeface="+mn-ea"/>
                          <a:cs typeface="+mn-cs"/>
                        </a:rPr>
                        <a:t>Payment</a:t>
                      </a:r>
                      <a:r>
                        <a:rPr lang="en-US" sz="1800" baseline="0" dirty="0"/>
                        <a:t> </a:t>
                      </a:r>
                      <a:r>
                        <a:rPr lang="en-US" sz="1600" b="0" i="1" dirty="0"/>
                        <a:t>(range)</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800" dirty="0"/>
                        <a:t>Total Repayment Amount</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800" dirty="0">
                          <a:solidFill>
                            <a:srgbClr val="408000"/>
                          </a:solidFill>
                        </a:rPr>
                        <a:t>Forgiven</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600" dirty="0"/>
                        <a:t>Lowest</a:t>
                      </a:r>
                      <a:r>
                        <a:rPr lang="en-US" sz="1600" baseline="0" dirty="0"/>
                        <a:t> Cost</a:t>
                      </a:r>
                      <a:endParaRPr lang="en-US" sz="1600" dirty="0"/>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600" dirty="0"/>
                        <a:t>Highest</a:t>
                      </a:r>
                      <a:r>
                        <a:rPr lang="en-US" sz="1600" baseline="0" dirty="0"/>
                        <a:t> Cost</a:t>
                      </a:r>
                      <a:endParaRPr lang="en-US" sz="1600" dirty="0"/>
                    </a:p>
                  </a:txBody>
                  <a:tcPr anchor="ctr">
                    <a:lnL w="12700" cap="flat" cmpd="sng" algn="ctr">
                      <a:solidFill>
                        <a:srgbClr val="FFFFFF">
                          <a:lumMod val="75000"/>
                        </a:srgbClr>
                      </a:solidFill>
                      <a:prstDash val="solid"/>
                      <a:round/>
                      <a:headEnd type="none" w="med" len="med"/>
                      <a:tailEnd type="none" w="med" len="med"/>
                    </a:lnL>
                    <a:lnR w="28575"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98153">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r>
                        <a:rPr lang="en-US" sz="1800" kern="1200" dirty="0">
                          <a:solidFill>
                            <a:schemeClr val="accent5">
                              <a:lumMod val="50000"/>
                            </a:schemeClr>
                          </a:solidFill>
                          <a:latin typeface="Arial"/>
                          <a:ea typeface=""/>
                          <a:cs typeface=""/>
                        </a:rPr>
                        <a:t>Pay As You Earn (PAYE)</a:t>
                      </a:r>
                    </a:p>
                  </a:txBody>
                  <a:tcPr anchor="ctr">
                    <a:lnL w="28575"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r>
                        <a:rPr lang="en-US" sz="2400" kern="1200" dirty="0">
                          <a:solidFill>
                            <a:schemeClr val="accent5">
                              <a:lumMod val="50000"/>
                            </a:schemeClr>
                          </a:solidFill>
                          <a:latin typeface="Arial"/>
                          <a:ea typeface=""/>
                          <a:cs typeface=""/>
                        </a:rPr>
                        <a:t>20</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r>
                        <a:rPr lang="en-US" sz="2400" kern="1200" dirty="0">
                          <a:solidFill>
                            <a:schemeClr val="accent5">
                              <a:lumMod val="50000"/>
                            </a:schemeClr>
                          </a:solidFill>
                          <a:latin typeface="Arial"/>
                          <a:ea typeface=""/>
                          <a:cs typeface=""/>
                        </a:rPr>
                        <a:t>$2,700 – 3,300</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r>
                        <a:rPr lang="en-US" sz="2400" kern="1200" dirty="0">
                          <a:solidFill>
                            <a:schemeClr val="accent5">
                              <a:lumMod val="50000"/>
                            </a:schemeClr>
                          </a:solidFill>
                          <a:latin typeface="Arial"/>
                          <a:ea typeface=""/>
                          <a:cs typeface=""/>
                        </a:rPr>
                        <a:t>$544k</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r>
                        <a:rPr lang="en-US" sz="2400" kern="1200" dirty="0">
                          <a:solidFill>
                            <a:schemeClr val="accent6">
                              <a:lumMod val="75000"/>
                            </a:schemeClr>
                          </a:solidFill>
                          <a:latin typeface="Arial"/>
                          <a:ea typeface=""/>
                          <a:cs typeface=""/>
                        </a:rPr>
                        <a:t>$55k*</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2"/>
                        </a:solidFill>
                      </a:endParaRP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endParaRPr lang="en-US" sz="2400" kern="1200" dirty="0">
                        <a:solidFill>
                          <a:schemeClr val="tx2"/>
                        </a:solidFill>
                        <a:latin typeface="Arial"/>
                        <a:ea typeface=""/>
                        <a:cs typeface=""/>
                      </a:endParaRPr>
                    </a:p>
                  </a:txBody>
                  <a:tcPr anchor="ctr">
                    <a:lnL w="12700" cap="flat" cmpd="sng" algn="ctr">
                      <a:solidFill>
                        <a:srgbClr val="FFFFFF">
                          <a:lumMod val="75000"/>
                        </a:srgbClr>
                      </a:solidFill>
                      <a:prstDash val="solid"/>
                      <a:round/>
                      <a:headEnd type="none" w="med" len="med"/>
                      <a:tailEnd type="none" w="med" len="med"/>
                    </a:lnL>
                    <a:lnR w="28575"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extLst>
                  <a:ext uri="{0D108BD9-81ED-4DB2-BD59-A6C34878D82A}">
                    <a16:rowId xmlns:a16="http://schemas.microsoft.com/office/drawing/2014/main" val="10001"/>
                  </a:ext>
                </a:extLst>
              </a:tr>
              <a:tr h="798153">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accent5">
                              <a:lumMod val="50000"/>
                            </a:schemeClr>
                          </a:solidFill>
                        </a:rPr>
                        <a:t>Revised Pay As You Earn </a:t>
                      </a:r>
                      <a:r>
                        <a:rPr lang="en-US" sz="1800" baseline="0" dirty="0">
                          <a:solidFill>
                            <a:schemeClr val="accent5">
                              <a:lumMod val="50000"/>
                            </a:schemeClr>
                          </a:solidFill>
                        </a:rPr>
                        <a:t>(REPAYE)</a:t>
                      </a:r>
                      <a:endParaRPr lang="en-US" sz="1800" dirty="0">
                        <a:solidFill>
                          <a:schemeClr val="accent5">
                            <a:lumMod val="50000"/>
                          </a:schemeClr>
                        </a:solidFill>
                      </a:endParaRPr>
                    </a:p>
                  </a:txBody>
                  <a:tcPr anchor="ctr">
                    <a:lnL w="28575"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chemeClr val="accent5">
                              <a:lumMod val="50000"/>
                            </a:schemeClr>
                          </a:solidFill>
                        </a:rPr>
                        <a:t>19</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5">
                              <a:lumMod val="50000"/>
                            </a:schemeClr>
                          </a:solidFill>
                        </a:rPr>
                        <a:t>$2,700 – 3,700</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chemeClr val="accent5">
                              <a:lumMod val="50000"/>
                            </a:schemeClr>
                          </a:solidFill>
                        </a:rPr>
                        <a:t>$522k</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rgbClr val="408000"/>
                          </a:solidFill>
                        </a:rPr>
                        <a:t>$0</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chemeClr val="tx2"/>
                          </a:solidFill>
                        </a:rPr>
                        <a:t>X</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2400" dirty="0">
                        <a:solidFill>
                          <a:schemeClr val="tx2"/>
                        </a:solidFill>
                      </a:endParaRPr>
                    </a:p>
                  </a:txBody>
                  <a:tcPr anchor="ctr">
                    <a:lnL w="12700" cap="flat" cmpd="sng" algn="ctr">
                      <a:solidFill>
                        <a:srgbClr val="FFFFFF">
                          <a:lumMod val="75000"/>
                        </a:srgbClr>
                      </a:solidFill>
                      <a:prstDash val="solid"/>
                      <a:round/>
                      <a:headEnd type="none" w="med" len="med"/>
                      <a:tailEnd type="none" w="med" len="med"/>
                    </a:lnL>
                    <a:lnR w="28575"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98153">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1800" dirty="0">
                          <a:solidFill>
                            <a:schemeClr val="accent5">
                              <a:lumMod val="50000"/>
                            </a:schemeClr>
                          </a:solidFill>
                        </a:rPr>
                        <a:t>Income</a:t>
                      </a:r>
                      <a:r>
                        <a:rPr lang="en-US" sz="1800" baseline="0" dirty="0">
                          <a:solidFill>
                            <a:schemeClr val="accent5">
                              <a:lumMod val="50000"/>
                            </a:schemeClr>
                          </a:solidFill>
                        </a:rPr>
                        <a:t>-Based (</a:t>
                      </a:r>
                      <a:r>
                        <a:rPr lang="en-US" sz="1800" dirty="0">
                          <a:solidFill>
                            <a:schemeClr val="accent5">
                              <a:lumMod val="50000"/>
                            </a:schemeClr>
                          </a:solidFill>
                        </a:rPr>
                        <a:t>IBR)</a:t>
                      </a:r>
                    </a:p>
                  </a:txBody>
                  <a:tcPr anchor="ctr">
                    <a:lnL w="28575"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chemeClr val="accent5">
                              <a:lumMod val="50000"/>
                            </a:schemeClr>
                          </a:solidFill>
                        </a:rPr>
                        <a:t>20</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5">
                              <a:lumMod val="50000"/>
                            </a:schemeClr>
                          </a:solidFill>
                        </a:rPr>
                        <a:t>$3,300</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chemeClr val="accent5">
                              <a:lumMod val="50000"/>
                            </a:schemeClr>
                          </a:solidFill>
                        </a:rPr>
                        <a:t>$571</a:t>
                      </a:r>
                      <a:r>
                        <a:rPr lang="en-US" sz="2400" baseline="0" dirty="0">
                          <a:solidFill>
                            <a:schemeClr val="accent5">
                              <a:lumMod val="50000"/>
                            </a:schemeClr>
                          </a:solidFill>
                        </a:rPr>
                        <a:t>k </a:t>
                      </a:r>
                      <a:endParaRPr lang="en-US" sz="2400" dirty="0">
                        <a:solidFill>
                          <a:schemeClr val="accent5">
                            <a:lumMod val="50000"/>
                          </a:schemeClr>
                        </a:solidFill>
                      </a:endParaRP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rgbClr val="408000"/>
                          </a:solidFill>
                        </a:rPr>
                        <a:t>$0</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2400" dirty="0">
                        <a:solidFill>
                          <a:schemeClr val="tx2"/>
                        </a:solidFill>
                      </a:endParaRP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chemeClr val="tx2"/>
                          </a:solidFill>
                        </a:rPr>
                        <a:t>X</a:t>
                      </a:r>
                    </a:p>
                  </a:txBody>
                  <a:tcPr anchor="ctr">
                    <a:lnL w="12700" cap="flat" cmpd="sng" algn="ctr">
                      <a:solidFill>
                        <a:srgbClr val="FFFFFF">
                          <a:lumMod val="75000"/>
                        </a:srgbClr>
                      </a:solidFill>
                      <a:prstDash val="solid"/>
                      <a:round/>
                      <a:headEnd type="none" w="med" len="med"/>
                      <a:tailEnd type="none" w="med" len="med"/>
                    </a:lnL>
                    <a:lnR w="28575"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extLst>
                  <a:ext uri="{0D108BD9-81ED-4DB2-BD59-A6C34878D82A}">
                    <a16:rowId xmlns:a16="http://schemas.microsoft.com/office/drawing/2014/main" val="10003"/>
                  </a:ext>
                </a:extLst>
              </a:tr>
            </a:tbl>
          </a:graphicData>
        </a:graphic>
      </p:graphicFrame>
      <p:pic>
        <p:nvPicPr>
          <p:cNvPr id="15" name="Picture 14" descr="183941051asian male doctor.jpg"/>
          <p:cNvPicPr>
            <a:picLocks noChangeAspect="1"/>
          </p:cNvPicPr>
          <p:nvPr/>
        </p:nvPicPr>
        <p:blipFill rotWithShape="1">
          <a:blip r:embed="rId3" cstate="print">
            <a:extLst>
              <a:ext uri="{28A0092B-C50C-407E-A947-70E740481C1C}">
                <a14:useLocalDpi xmlns:a14="http://schemas.microsoft.com/office/drawing/2010/main" val="0"/>
              </a:ext>
            </a:extLst>
          </a:blip>
          <a:srcRect l="9744" t="3257" r="37804" b="62779"/>
          <a:stretch/>
        </p:blipFill>
        <p:spPr>
          <a:xfrm>
            <a:off x="7494273" y="456682"/>
            <a:ext cx="1566333" cy="1143000"/>
          </a:xfrm>
          <a:prstGeom prst="rect">
            <a:avLst/>
          </a:prstGeom>
        </p:spPr>
      </p:pic>
      <p:grpSp>
        <p:nvGrpSpPr>
          <p:cNvPr id="47" name="Group 46"/>
          <p:cNvGrpSpPr/>
          <p:nvPr/>
        </p:nvGrpSpPr>
        <p:grpSpPr>
          <a:xfrm>
            <a:off x="636104" y="1580544"/>
            <a:ext cx="8429206" cy="466450"/>
            <a:chOff x="0" y="1639992"/>
            <a:chExt cx="9149106" cy="466450"/>
          </a:xfrm>
        </p:grpSpPr>
        <p:sp>
          <p:nvSpPr>
            <p:cNvPr id="48" name="Rectangle 47"/>
            <p:cNvSpPr/>
            <p:nvPr/>
          </p:nvSpPr>
          <p:spPr bwMode="auto">
            <a:xfrm>
              <a:off x="0" y="1644777"/>
              <a:ext cx="9149106" cy="461665"/>
            </a:xfrm>
            <a:prstGeom prst="rect">
              <a:avLst/>
            </a:prstGeom>
            <a:solidFill>
              <a:srgbClr val="B46626"/>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ctr" anchorCtr="0" compatLnSpc="1">
              <a:prstTxWarp prst="textNoShape">
                <a:avLst/>
              </a:prstTxWarp>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092F6D"/>
                </a:solidFill>
                <a:effectLst/>
                <a:uLnTx/>
                <a:uFillTx/>
                <a:latin typeface="Arial"/>
                <a:ea typeface=""/>
                <a:cs typeface=""/>
              </a:endParaRPr>
            </a:p>
          </p:txBody>
        </p:sp>
        <p:sp>
          <p:nvSpPr>
            <p:cNvPr id="49" name="TextBox 48"/>
            <p:cNvSpPr txBox="1"/>
            <p:nvPr/>
          </p:nvSpPr>
          <p:spPr>
            <a:xfrm>
              <a:off x="1" y="1639992"/>
              <a:ext cx="9143999" cy="461665"/>
            </a:xfrm>
            <a:prstGeom prst="rect">
              <a:avLst/>
            </a:prstGeom>
            <a:noFill/>
            <a:ln w="76200" cmpd="thickThin">
              <a:noFill/>
            </a:ln>
          </p:spPr>
          <p:txBody>
            <a:bodyPr wrap="square" rtlCol="0" anchor="ctr" anchorCtr="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itchFamily="34" charset="0"/>
                </a:rPr>
                <a:t>Student Loan Debt: $250,000</a:t>
              </a:r>
            </a:p>
          </p:txBody>
        </p:sp>
      </p:grpSp>
      <p:grpSp>
        <p:nvGrpSpPr>
          <p:cNvPr id="16" name="Group 15"/>
          <p:cNvGrpSpPr/>
          <p:nvPr/>
        </p:nvGrpSpPr>
        <p:grpSpPr>
          <a:xfrm>
            <a:off x="-5107" y="5718290"/>
            <a:ext cx="9149106" cy="466450"/>
            <a:chOff x="0" y="1639992"/>
            <a:chExt cx="9149106" cy="466450"/>
          </a:xfrm>
        </p:grpSpPr>
        <p:sp>
          <p:nvSpPr>
            <p:cNvPr id="17" name="Rectangle 16"/>
            <p:cNvSpPr/>
            <p:nvPr/>
          </p:nvSpPr>
          <p:spPr bwMode="auto">
            <a:xfrm>
              <a:off x="0" y="1644777"/>
              <a:ext cx="9149106" cy="461665"/>
            </a:xfrm>
            <a:prstGeom prst="rect">
              <a:avLst/>
            </a:prstGeom>
            <a:noFill/>
            <a:ln w="76200" cmpd="thickThin">
              <a:noFill/>
            </a:ln>
          </p:spPr>
          <p:txBody>
            <a:bodyPr wrap="square" rtlCol="0" anchor="ctr" anchorCtr="0">
              <a:spAutoFit/>
            </a:bodyPr>
            <a:lstStyle/>
            <a:p>
              <a:pPr algn="ctr" defTabSz="914400" eaLnBrk="0" fontAlgn="base" hangingPunct="0">
                <a:spcBef>
                  <a:spcPct val="0"/>
                </a:spcBef>
                <a:spcAft>
                  <a:spcPct val="0"/>
                </a:spcAft>
              </a:pPr>
              <a:endParaRPr lang="en-US" sz="2400" b="1" dirty="0">
                <a:solidFill>
                  <a:srgbClr val="013D79"/>
                </a:solidFill>
                <a:latin typeface="Arial" pitchFamily="34" charset="0"/>
              </a:endParaRPr>
            </a:p>
          </p:txBody>
        </p:sp>
        <p:sp>
          <p:nvSpPr>
            <p:cNvPr id="18" name="TextBox 17"/>
            <p:cNvSpPr txBox="1"/>
            <p:nvPr/>
          </p:nvSpPr>
          <p:spPr>
            <a:xfrm>
              <a:off x="1" y="1639992"/>
              <a:ext cx="9143999" cy="461665"/>
            </a:xfrm>
            <a:prstGeom prst="rect">
              <a:avLst/>
            </a:prstGeom>
            <a:noFill/>
            <a:ln w="76200" cmpd="thickThin">
              <a:noFill/>
            </a:ln>
          </p:spPr>
          <p:txBody>
            <a:bodyPr wrap="square" rtlCol="0" anchor="ctr" anchorCtr="0">
              <a:spAutoFit/>
            </a:bodyPr>
            <a:lstStyle/>
            <a:p>
              <a:pPr algn="ctr" defTabSz="914400" fontAlgn="base">
                <a:spcBef>
                  <a:spcPct val="0"/>
                </a:spcBef>
                <a:spcAft>
                  <a:spcPct val="0"/>
                </a:spcAft>
              </a:pPr>
              <a:r>
                <a:rPr lang="en-US" sz="2400" dirty="0">
                  <a:solidFill>
                    <a:schemeClr val="accent2"/>
                  </a:solidFill>
                  <a:latin typeface="Arial" pitchFamily="34" charset="0"/>
                </a:rPr>
                <a:t>aamc.org/medloans</a:t>
              </a:r>
            </a:p>
          </p:txBody>
        </p:sp>
      </p:grpSp>
      <p:sp>
        <p:nvSpPr>
          <p:cNvPr id="25" name="Title 1">
            <a:extLst>
              <a:ext uri="{FF2B5EF4-FFF2-40B4-BE49-F238E27FC236}">
                <a16:creationId xmlns:a16="http://schemas.microsoft.com/office/drawing/2014/main" id="{A9F436FB-6C70-4E0D-B923-DF104FA80AE1}"/>
              </a:ext>
            </a:extLst>
          </p:cNvPr>
          <p:cNvSpPr>
            <a:spLocks noGrp="1"/>
          </p:cNvSpPr>
          <p:nvPr>
            <p:ph type="title"/>
          </p:nvPr>
        </p:nvSpPr>
        <p:spPr>
          <a:xfrm>
            <a:off x="788894" y="764321"/>
            <a:ext cx="8386762" cy="620712"/>
          </a:xfrm>
        </p:spPr>
        <p:txBody>
          <a:bodyPr/>
          <a:lstStyle/>
          <a:p>
            <a:r>
              <a:rPr lang="en-US" dirty="0"/>
              <a:t>Dr. Cardiologist</a:t>
            </a:r>
          </a:p>
        </p:txBody>
      </p:sp>
      <p:sp>
        <p:nvSpPr>
          <p:cNvPr id="14" name="Rectangle 8">
            <a:extLst>
              <a:ext uri="{FF2B5EF4-FFF2-40B4-BE49-F238E27FC236}">
                <a16:creationId xmlns:a16="http://schemas.microsoft.com/office/drawing/2014/main" id="{D01FD39D-D391-BD47-99EF-25905CB17118}"/>
              </a:ext>
            </a:extLst>
          </p:cNvPr>
          <p:cNvSpPr>
            <a:spLocks noChangeArrowheads="1"/>
          </p:cNvSpPr>
          <p:nvPr/>
        </p:nvSpPr>
        <p:spPr bwMode="auto">
          <a:xfrm>
            <a:off x="560288" y="6153860"/>
            <a:ext cx="8797196" cy="276999"/>
          </a:xfrm>
          <a:prstGeom prst="rect">
            <a:avLst/>
          </a:prstGeom>
          <a:noFill/>
          <a:ln w="9525">
            <a:noFill/>
            <a:miter lim="800000"/>
            <a:headEnd/>
            <a:tailEnd/>
          </a:ln>
        </p:spPr>
        <p:txBody>
          <a:bodyPr wrap="square">
            <a:spAutoFit/>
          </a:bodyPr>
          <a:lstStyle/>
          <a:p>
            <a:r>
              <a:rPr lang="en-US" sz="1200" kern="0" dirty="0">
                <a:solidFill>
                  <a:schemeClr val="accent1">
                    <a:lumMod val="50000"/>
                  </a:schemeClr>
                </a:solidFill>
                <a:latin typeface="+mn-lt"/>
              </a:rPr>
              <a:t>* Currently a taxable forgiveness amount – the cost of a future tax bill has not been accounted for in the above numbers.</a:t>
            </a:r>
          </a:p>
        </p:txBody>
      </p:sp>
    </p:spTree>
    <p:extLst>
      <p:ext uri="{BB962C8B-B14F-4D97-AF65-F5344CB8AC3E}">
        <p14:creationId xmlns:p14="http://schemas.microsoft.com/office/powerpoint/2010/main" val="59161878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6402" y="1528998"/>
            <a:ext cx="8386762" cy="4781862"/>
          </a:xfrm>
        </p:spPr>
        <p:txBody>
          <a:bodyPr>
            <a:normAutofit/>
          </a:bodyPr>
          <a:lstStyle/>
          <a:p>
            <a:endParaRPr lang="en-US" sz="2800" b="1" dirty="0" smtClean="0"/>
          </a:p>
          <a:p>
            <a:r>
              <a:rPr lang="en-US" sz="2800" b="1" dirty="0" smtClean="0"/>
              <a:t>Class of 2019 Average Debt:  $200,930</a:t>
            </a:r>
          </a:p>
          <a:p>
            <a:endParaRPr lang="en-US" sz="2800" b="1" dirty="0"/>
          </a:p>
          <a:p>
            <a:endParaRPr lang="en-US" sz="2800" b="1" dirty="0" smtClean="0"/>
          </a:p>
          <a:p>
            <a:r>
              <a:rPr lang="en-US" sz="2800" b="1" dirty="0" smtClean="0">
                <a:solidFill>
                  <a:srgbClr val="FF0000"/>
                </a:solidFill>
              </a:rPr>
              <a:t>Estimated</a:t>
            </a:r>
            <a:r>
              <a:rPr lang="en-US" sz="2800" b="1" dirty="0" smtClean="0"/>
              <a:t> Class of 2020 Average Debt: $203,185</a:t>
            </a:r>
          </a:p>
          <a:p>
            <a:endParaRPr lang="en-US" sz="2800" b="1" dirty="0" smtClean="0"/>
          </a:p>
          <a:p>
            <a:r>
              <a:rPr lang="en-US" sz="2800" b="1" dirty="0" smtClean="0"/>
              <a:t>Class of 2020 graduates with zero debt: 29 </a:t>
            </a:r>
          </a:p>
          <a:p>
            <a:pPr marL="0" indent="0">
              <a:buNone/>
            </a:pPr>
            <a:r>
              <a:rPr lang="en-US" sz="1600" i="1" dirty="0" smtClean="0"/>
              <a:t>Estimated as of 3-20-20 by SOM Financial Aid</a:t>
            </a:r>
          </a:p>
          <a:p>
            <a:endParaRPr lang="en-US" dirty="0"/>
          </a:p>
        </p:txBody>
      </p:sp>
      <p:sp>
        <p:nvSpPr>
          <p:cNvPr id="2" name="Title 1"/>
          <p:cNvSpPr>
            <a:spLocks noGrp="1"/>
          </p:cNvSpPr>
          <p:nvPr>
            <p:ph type="title"/>
          </p:nvPr>
        </p:nvSpPr>
        <p:spPr>
          <a:xfrm>
            <a:off x="716402" y="584616"/>
            <a:ext cx="8386762" cy="748637"/>
          </a:xfrm>
        </p:spPr>
        <p:txBody>
          <a:bodyPr>
            <a:normAutofit fontScale="90000"/>
          </a:bodyPr>
          <a:lstStyle/>
          <a:p>
            <a:r>
              <a:rPr lang="en-US" dirty="0" smtClean="0"/>
              <a:t>University of Louisville SOM</a:t>
            </a:r>
            <a:br>
              <a:rPr lang="en-US" dirty="0" smtClean="0"/>
            </a:br>
            <a:r>
              <a:rPr lang="en-US" dirty="0" smtClean="0"/>
              <a:t>Indebtedness (MD Debt only)</a:t>
            </a:r>
            <a:endParaRPr lang="en-US" dirty="0"/>
          </a:p>
        </p:txBody>
      </p:sp>
    </p:spTree>
    <p:extLst>
      <p:ext uri="{BB962C8B-B14F-4D97-AF65-F5344CB8AC3E}">
        <p14:creationId xmlns:p14="http://schemas.microsoft.com/office/powerpoint/2010/main" val="311954375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bwMode="auto">
          <a:xfrm>
            <a:off x="337344" y="3999623"/>
            <a:ext cx="8768416" cy="927847"/>
          </a:xfrm>
          <a:prstGeom prst="rect">
            <a:avLst/>
          </a:prstGeom>
          <a:solidFill>
            <a:srgbClr val="FFFFFF"/>
          </a:solidFill>
          <a:ln w="222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charset="0"/>
            </a:endParaRPr>
          </a:p>
        </p:txBody>
      </p:sp>
      <p:sp>
        <p:nvSpPr>
          <p:cNvPr id="33" name="Rectangle 32"/>
          <p:cNvSpPr/>
          <p:nvPr/>
        </p:nvSpPr>
        <p:spPr bwMode="auto">
          <a:xfrm>
            <a:off x="345255" y="4898393"/>
            <a:ext cx="8768416" cy="927847"/>
          </a:xfrm>
          <a:prstGeom prst="rect">
            <a:avLst/>
          </a:prstGeom>
          <a:solidFill>
            <a:srgbClr val="FFFFFF"/>
          </a:solidFill>
          <a:ln w="222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charset="0"/>
            </a:endParaRPr>
          </a:p>
        </p:txBody>
      </p:sp>
      <p:graphicFrame>
        <p:nvGraphicFramePr>
          <p:cNvPr id="19" name="Content Placeholder 3"/>
          <p:cNvGraphicFramePr>
            <a:graphicFrameLocks/>
          </p:cNvGraphicFramePr>
          <p:nvPr>
            <p:extLst>
              <p:ext uri="{D42A27DB-BD31-4B8C-83A1-F6EECF244321}">
                <p14:modId xmlns:p14="http://schemas.microsoft.com/office/powerpoint/2010/main" val="3783028468"/>
              </p:ext>
            </p:extLst>
          </p:nvPr>
        </p:nvGraphicFramePr>
        <p:xfrm>
          <a:off x="636103" y="2042633"/>
          <a:ext cx="8429207" cy="3810000"/>
        </p:xfrm>
        <a:graphic>
          <a:graphicData uri="http://schemas.openxmlformats.org/drawingml/2006/table">
            <a:tbl>
              <a:tblPr firstRow="1" bandRow="1"/>
              <a:tblGrid>
                <a:gridCol w="1525005">
                  <a:extLst>
                    <a:ext uri="{9D8B030D-6E8A-4147-A177-3AD203B41FA5}">
                      <a16:colId xmlns:a16="http://schemas.microsoft.com/office/drawing/2014/main" val="20000"/>
                    </a:ext>
                  </a:extLst>
                </a:gridCol>
                <a:gridCol w="714961">
                  <a:extLst>
                    <a:ext uri="{9D8B030D-6E8A-4147-A177-3AD203B41FA5}">
                      <a16:colId xmlns:a16="http://schemas.microsoft.com/office/drawing/2014/main" val="20001"/>
                    </a:ext>
                  </a:extLst>
                </a:gridCol>
                <a:gridCol w="1613888">
                  <a:extLst>
                    <a:ext uri="{9D8B030D-6E8A-4147-A177-3AD203B41FA5}">
                      <a16:colId xmlns:a16="http://schemas.microsoft.com/office/drawing/2014/main" val="20002"/>
                    </a:ext>
                  </a:extLst>
                </a:gridCol>
                <a:gridCol w="1427958">
                  <a:extLst>
                    <a:ext uri="{9D8B030D-6E8A-4147-A177-3AD203B41FA5}">
                      <a16:colId xmlns:a16="http://schemas.microsoft.com/office/drawing/2014/main" val="20003"/>
                    </a:ext>
                  </a:extLst>
                </a:gridCol>
                <a:gridCol w="1171254">
                  <a:extLst>
                    <a:ext uri="{9D8B030D-6E8A-4147-A177-3AD203B41FA5}">
                      <a16:colId xmlns:a16="http://schemas.microsoft.com/office/drawing/2014/main" val="20004"/>
                    </a:ext>
                  </a:extLst>
                </a:gridCol>
                <a:gridCol w="1018123">
                  <a:extLst>
                    <a:ext uri="{9D8B030D-6E8A-4147-A177-3AD203B41FA5}">
                      <a16:colId xmlns:a16="http://schemas.microsoft.com/office/drawing/2014/main" val="20005"/>
                    </a:ext>
                  </a:extLst>
                </a:gridCol>
                <a:gridCol w="958018">
                  <a:extLst>
                    <a:ext uri="{9D8B030D-6E8A-4147-A177-3AD203B41FA5}">
                      <a16:colId xmlns:a16="http://schemas.microsoft.com/office/drawing/2014/main" val="20006"/>
                    </a:ext>
                  </a:extLst>
                </a:gridCol>
              </a:tblGrid>
              <a:tr h="1118854">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800" dirty="0"/>
                        <a:t>Repayment  Plan</a:t>
                      </a:r>
                    </a:p>
                  </a:txBody>
                  <a:tcPr anchor="ctr">
                    <a:lnL w="28575"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800" dirty="0"/>
                        <a:t>Total </a:t>
                      </a:r>
                      <a:r>
                        <a:rPr lang="en-US" sz="1600" dirty="0"/>
                        <a:t>Yrs</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800" dirty="0"/>
                        <a:t>Post- Residency</a:t>
                      </a:r>
                      <a:r>
                        <a:rPr lang="en-US" sz="1800" baseline="0" dirty="0"/>
                        <a:t> </a:t>
                      </a:r>
                      <a:r>
                        <a:rPr lang="en-US" sz="1800" b="1" kern="1200" dirty="0">
                          <a:solidFill>
                            <a:schemeClr val="tx1"/>
                          </a:solidFill>
                          <a:latin typeface="+mn-lt"/>
                          <a:ea typeface="+mn-ea"/>
                          <a:cs typeface="+mn-cs"/>
                        </a:rPr>
                        <a:t>Payment</a:t>
                      </a:r>
                      <a:r>
                        <a:rPr lang="en-US" sz="1800" baseline="0" dirty="0"/>
                        <a:t> </a:t>
                      </a:r>
                      <a:r>
                        <a:rPr lang="en-US" sz="1600" b="0" i="1" dirty="0"/>
                        <a:t>(range)</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800" dirty="0"/>
                        <a:t>Total Repayment Amount</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800" dirty="0">
                          <a:solidFill>
                            <a:srgbClr val="408000"/>
                          </a:solidFill>
                        </a:rPr>
                        <a:t>Forgiven</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600" dirty="0"/>
                        <a:t>Lowest</a:t>
                      </a:r>
                      <a:r>
                        <a:rPr lang="en-US" sz="1600" baseline="0" dirty="0"/>
                        <a:t> Cost</a:t>
                      </a:r>
                      <a:endParaRPr lang="en-US" sz="1600" dirty="0"/>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Arial"/>
                          <a:ea typeface=""/>
                          <a:cs typeface=""/>
                        </a:defRPr>
                      </a:lvl1pPr>
                      <a:lvl2pPr marL="457200" algn="l" defTabSz="914400" rtl="0" eaLnBrk="1" latinLnBrk="0" hangingPunct="1">
                        <a:defRPr sz="1800" b="1" kern="1200">
                          <a:solidFill>
                            <a:schemeClr val="tx1"/>
                          </a:solidFill>
                          <a:latin typeface="Arial"/>
                          <a:ea typeface=""/>
                          <a:cs typeface=""/>
                        </a:defRPr>
                      </a:lvl2pPr>
                      <a:lvl3pPr marL="914400" algn="l" defTabSz="914400" rtl="0" eaLnBrk="1" latinLnBrk="0" hangingPunct="1">
                        <a:defRPr sz="1800" b="1" kern="1200">
                          <a:solidFill>
                            <a:schemeClr val="tx1"/>
                          </a:solidFill>
                          <a:latin typeface="Arial"/>
                          <a:ea typeface=""/>
                          <a:cs typeface=""/>
                        </a:defRPr>
                      </a:lvl3pPr>
                      <a:lvl4pPr marL="1371600" algn="l" defTabSz="914400" rtl="0" eaLnBrk="1" latinLnBrk="0" hangingPunct="1">
                        <a:defRPr sz="1800" b="1" kern="1200">
                          <a:solidFill>
                            <a:schemeClr val="tx1"/>
                          </a:solidFill>
                          <a:latin typeface="Arial"/>
                          <a:ea typeface=""/>
                          <a:cs typeface=""/>
                        </a:defRPr>
                      </a:lvl4pPr>
                      <a:lvl5pPr marL="1828800" algn="l" defTabSz="914400" rtl="0" eaLnBrk="1" latinLnBrk="0" hangingPunct="1">
                        <a:defRPr sz="1800" b="1" kern="1200">
                          <a:solidFill>
                            <a:schemeClr val="tx1"/>
                          </a:solidFill>
                          <a:latin typeface="Arial"/>
                          <a:ea typeface=""/>
                          <a:cs typeface=""/>
                        </a:defRPr>
                      </a:lvl5pPr>
                      <a:lvl6pPr marL="2286000" algn="l" defTabSz="914400" rtl="0" eaLnBrk="1" latinLnBrk="0" hangingPunct="1">
                        <a:defRPr sz="1800" b="1" kern="1200">
                          <a:solidFill>
                            <a:schemeClr val="tx1"/>
                          </a:solidFill>
                          <a:latin typeface="Arial"/>
                          <a:ea typeface=""/>
                          <a:cs typeface=""/>
                        </a:defRPr>
                      </a:lvl6pPr>
                      <a:lvl7pPr marL="2743200" algn="l" defTabSz="914400" rtl="0" eaLnBrk="1" latinLnBrk="0" hangingPunct="1">
                        <a:defRPr sz="1800" b="1" kern="1200">
                          <a:solidFill>
                            <a:schemeClr val="tx1"/>
                          </a:solidFill>
                          <a:latin typeface="Arial"/>
                          <a:ea typeface=""/>
                          <a:cs typeface=""/>
                        </a:defRPr>
                      </a:lvl7pPr>
                      <a:lvl8pPr marL="3200400" algn="l" defTabSz="914400" rtl="0" eaLnBrk="1" latinLnBrk="0" hangingPunct="1">
                        <a:defRPr sz="1800" b="1" kern="1200">
                          <a:solidFill>
                            <a:schemeClr val="tx1"/>
                          </a:solidFill>
                          <a:latin typeface="Arial"/>
                          <a:ea typeface=""/>
                          <a:cs typeface=""/>
                        </a:defRPr>
                      </a:lvl8pPr>
                      <a:lvl9pPr marL="3657600" algn="l" defTabSz="914400" rtl="0" eaLnBrk="1" latinLnBrk="0" hangingPunct="1">
                        <a:defRPr sz="1800" b="1" kern="1200">
                          <a:solidFill>
                            <a:schemeClr val="tx1"/>
                          </a:solidFill>
                          <a:latin typeface="Arial"/>
                          <a:ea typeface=""/>
                          <a:cs typeface=""/>
                        </a:defRPr>
                      </a:lvl9pPr>
                    </a:lstStyle>
                    <a:p>
                      <a:pPr algn="ctr"/>
                      <a:r>
                        <a:rPr lang="en-US" sz="1600" dirty="0"/>
                        <a:t>Highest</a:t>
                      </a:r>
                      <a:r>
                        <a:rPr lang="en-US" sz="1600" baseline="0" dirty="0"/>
                        <a:t> Cost</a:t>
                      </a:r>
                      <a:endParaRPr lang="en-US" sz="1600" dirty="0"/>
                    </a:p>
                  </a:txBody>
                  <a:tcPr anchor="ctr">
                    <a:lnL w="12700" cap="flat" cmpd="sng" algn="ctr">
                      <a:solidFill>
                        <a:srgbClr val="FFFFFF">
                          <a:lumMod val="75000"/>
                        </a:srgbClr>
                      </a:solidFill>
                      <a:prstDash val="solid"/>
                      <a:round/>
                      <a:headEnd type="none" w="med" len="med"/>
                      <a:tailEnd type="none" w="med" len="med"/>
                    </a:lnL>
                    <a:lnR w="28575" cap="flat" cmpd="sng" algn="ctr">
                      <a:solidFill>
                        <a:srgbClr val="FFFFFF">
                          <a:lumMod val="75000"/>
                        </a:srgbClr>
                      </a:solidFill>
                      <a:prstDash val="solid"/>
                      <a:round/>
                      <a:headEnd type="none" w="med" len="med"/>
                      <a:tailEnd type="none" w="med" len="med"/>
                    </a:lnR>
                    <a:lnT w="28575"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83306">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r>
                        <a:rPr lang="en-US" sz="1800" kern="1200" dirty="0">
                          <a:solidFill>
                            <a:schemeClr val="accent5">
                              <a:lumMod val="50000"/>
                            </a:schemeClr>
                          </a:solidFill>
                          <a:latin typeface="Arial"/>
                          <a:ea typeface=""/>
                          <a:cs typeface=""/>
                        </a:rPr>
                        <a:t>Pay As You Earn (PAYE)</a:t>
                      </a:r>
                    </a:p>
                  </a:txBody>
                  <a:tcPr anchor="ctr">
                    <a:lnL w="28575"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r>
                        <a:rPr lang="en-US" sz="2400" kern="1200" dirty="0">
                          <a:solidFill>
                            <a:schemeClr val="accent5">
                              <a:lumMod val="50000"/>
                            </a:schemeClr>
                          </a:solidFill>
                          <a:latin typeface="Arial"/>
                          <a:ea typeface=""/>
                          <a:cs typeface=""/>
                        </a:rPr>
                        <a:t>20</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r>
                        <a:rPr lang="en-US" sz="2400" kern="1200" dirty="0">
                          <a:solidFill>
                            <a:schemeClr val="accent5">
                              <a:lumMod val="50000"/>
                            </a:schemeClr>
                          </a:solidFill>
                          <a:latin typeface="Arial"/>
                          <a:ea typeface=""/>
                          <a:cs typeface=""/>
                        </a:rPr>
                        <a:t>$2,700 – 3,700</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r>
                        <a:rPr lang="en-US" sz="2400" kern="1200" dirty="0">
                          <a:solidFill>
                            <a:schemeClr val="accent5">
                              <a:lumMod val="50000"/>
                            </a:schemeClr>
                          </a:solidFill>
                          <a:latin typeface="Arial"/>
                          <a:ea typeface=""/>
                          <a:cs typeface=""/>
                        </a:rPr>
                        <a:t>$559k</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r>
                        <a:rPr lang="en-US" sz="2400" kern="1200" dirty="0">
                          <a:solidFill>
                            <a:schemeClr val="accent6">
                              <a:lumMod val="75000"/>
                            </a:schemeClr>
                          </a:solidFill>
                          <a:latin typeface="Arial"/>
                          <a:ea typeface=""/>
                          <a:cs typeface=""/>
                        </a:rPr>
                        <a:t>$302k</a:t>
                      </a:r>
                      <a:r>
                        <a:rPr lang="en-US" sz="2400" kern="1200" dirty="0">
                          <a:solidFill>
                            <a:schemeClr val="accent1">
                              <a:lumMod val="50000"/>
                            </a:schemeClr>
                          </a:solidFill>
                          <a:latin typeface="Arial"/>
                          <a:ea typeface=""/>
                          <a:cs typeface=""/>
                        </a:rPr>
                        <a:t>*</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tx2"/>
                          </a:solidFill>
                        </a:rPr>
                        <a:t>X</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2"/>
                          </a:solidFill>
                        </a:rPr>
                        <a:t>(w/o including tax bill from forgiveness)</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algn="ctr" defTabSz="914400" rtl="0" eaLnBrk="1" latinLnBrk="0" hangingPunct="1"/>
                      <a:endParaRPr lang="en-US" sz="2400" kern="1200" dirty="0">
                        <a:solidFill>
                          <a:schemeClr val="tx2"/>
                        </a:solidFill>
                        <a:latin typeface="Arial"/>
                        <a:ea typeface=""/>
                        <a:cs typeface=""/>
                      </a:endParaRPr>
                    </a:p>
                  </a:txBody>
                  <a:tcPr anchor="ctr">
                    <a:lnL w="12700" cap="flat" cmpd="sng" algn="ctr">
                      <a:solidFill>
                        <a:srgbClr val="FFFFFF">
                          <a:lumMod val="75000"/>
                        </a:srgbClr>
                      </a:solidFill>
                      <a:prstDash val="solid"/>
                      <a:round/>
                      <a:headEnd type="none" w="med" len="med"/>
                      <a:tailEnd type="none" w="med" len="med"/>
                    </a:lnL>
                    <a:lnR w="28575"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CDD9E5"/>
                    </a:solidFill>
                  </a:tcPr>
                </a:tc>
                <a:extLst>
                  <a:ext uri="{0D108BD9-81ED-4DB2-BD59-A6C34878D82A}">
                    <a16:rowId xmlns:a16="http://schemas.microsoft.com/office/drawing/2014/main" val="10001"/>
                  </a:ext>
                </a:extLst>
              </a:tr>
              <a:tr h="883306">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1800" dirty="0">
                          <a:solidFill>
                            <a:schemeClr val="accent5">
                              <a:lumMod val="50000"/>
                            </a:schemeClr>
                          </a:solidFill>
                        </a:rPr>
                        <a:t>Revised Pay As You Earn </a:t>
                      </a:r>
                      <a:r>
                        <a:rPr lang="en-US" sz="1800" baseline="0" dirty="0">
                          <a:solidFill>
                            <a:schemeClr val="accent5">
                              <a:lumMod val="50000"/>
                            </a:schemeClr>
                          </a:solidFill>
                        </a:rPr>
                        <a:t>(REPAYE)</a:t>
                      </a:r>
                      <a:endParaRPr lang="en-US" sz="1800" dirty="0">
                        <a:solidFill>
                          <a:schemeClr val="accent5">
                            <a:lumMod val="50000"/>
                          </a:schemeClr>
                        </a:solidFill>
                      </a:endParaRPr>
                    </a:p>
                  </a:txBody>
                  <a:tcPr anchor="ctr">
                    <a:lnL w="28575"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chemeClr val="accent5">
                              <a:lumMod val="50000"/>
                            </a:schemeClr>
                          </a:solidFill>
                        </a:rPr>
                        <a:t>25</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5">
                              <a:lumMod val="50000"/>
                            </a:schemeClr>
                          </a:solidFill>
                        </a:rPr>
                        <a:t>$2,700 – 4,200</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chemeClr val="accent5">
                              <a:lumMod val="50000"/>
                            </a:schemeClr>
                          </a:solidFill>
                        </a:rPr>
                        <a:t>$798k</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rgbClr val="408000"/>
                          </a:solidFill>
                        </a:rPr>
                        <a:t>$ 17k</a:t>
                      </a:r>
                      <a:r>
                        <a:rPr lang="en-US" sz="2400" dirty="0">
                          <a:solidFill>
                            <a:schemeClr val="accent1">
                              <a:lumMod val="50000"/>
                            </a:schemeClr>
                          </a:solidFill>
                        </a:rPr>
                        <a:t>*</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2400" dirty="0">
                        <a:solidFill>
                          <a:schemeClr val="tx2"/>
                        </a:solidFill>
                      </a:endParaRP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chemeClr val="tx2"/>
                          </a:solidFill>
                        </a:rPr>
                        <a:t>X</a:t>
                      </a:r>
                    </a:p>
                  </a:txBody>
                  <a:tcPr anchor="ctr">
                    <a:lnL w="12700" cap="flat" cmpd="sng" algn="ctr">
                      <a:solidFill>
                        <a:srgbClr val="FFFFFF">
                          <a:lumMod val="75000"/>
                        </a:srgbClr>
                      </a:solidFill>
                      <a:prstDash val="solid"/>
                      <a:round/>
                      <a:headEnd type="none" w="med" len="med"/>
                      <a:tailEnd type="none" w="med" len="med"/>
                    </a:lnL>
                    <a:lnR w="28575"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94975">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1800" dirty="0">
                          <a:solidFill>
                            <a:schemeClr val="accent5">
                              <a:lumMod val="50000"/>
                            </a:schemeClr>
                          </a:solidFill>
                        </a:rPr>
                        <a:t>Income</a:t>
                      </a:r>
                      <a:r>
                        <a:rPr lang="en-US" sz="1800" baseline="0" dirty="0">
                          <a:solidFill>
                            <a:schemeClr val="accent5">
                              <a:lumMod val="50000"/>
                            </a:schemeClr>
                          </a:solidFill>
                        </a:rPr>
                        <a:t>-Based (</a:t>
                      </a:r>
                      <a:r>
                        <a:rPr lang="en-US" sz="1800" dirty="0">
                          <a:solidFill>
                            <a:schemeClr val="accent5">
                              <a:lumMod val="50000"/>
                            </a:schemeClr>
                          </a:solidFill>
                        </a:rPr>
                        <a:t>IBR)</a:t>
                      </a:r>
                    </a:p>
                  </a:txBody>
                  <a:tcPr anchor="ctr">
                    <a:lnL w="28575"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chemeClr val="accent5">
                              <a:lumMod val="50000"/>
                            </a:schemeClr>
                          </a:solidFill>
                        </a:rPr>
                        <a:t>20</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5">
                              <a:lumMod val="50000"/>
                            </a:schemeClr>
                          </a:solidFill>
                        </a:rPr>
                        <a:t>$4,000</a:t>
                      </a:r>
                      <a:r>
                        <a:rPr lang="en-US" sz="2400" baseline="0" dirty="0">
                          <a:solidFill>
                            <a:schemeClr val="accent5">
                              <a:lumMod val="50000"/>
                            </a:schemeClr>
                          </a:solidFill>
                        </a:rPr>
                        <a:t> – 4,300</a:t>
                      </a:r>
                      <a:endParaRPr lang="en-US" sz="2400" dirty="0">
                        <a:solidFill>
                          <a:schemeClr val="accent5">
                            <a:lumMod val="50000"/>
                          </a:schemeClr>
                        </a:solidFill>
                      </a:endParaRP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chemeClr val="accent5">
                              <a:lumMod val="50000"/>
                            </a:schemeClr>
                          </a:solidFill>
                        </a:rPr>
                        <a:t>$765k</a:t>
                      </a:r>
                      <a:r>
                        <a:rPr lang="en-US" sz="2400" baseline="0" dirty="0">
                          <a:solidFill>
                            <a:schemeClr val="accent5">
                              <a:lumMod val="50000"/>
                            </a:schemeClr>
                          </a:solidFill>
                        </a:rPr>
                        <a:t> </a:t>
                      </a:r>
                      <a:endParaRPr lang="en-US" sz="2400" dirty="0">
                        <a:solidFill>
                          <a:schemeClr val="accent5">
                            <a:lumMod val="50000"/>
                          </a:schemeClr>
                        </a:solidFill>
                      </a:endParaRP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r>
                        <a:rPr lang="en-US" sz="2400" dirty="0">
                          <a:solidFill>
                            <a:srgbClr val="408000"/>
                          </a:solidFill>
                        </a:rPr>
                        <a:t>$0</a:t>
                      </a: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2400" dirty="0">
                        <a:solidFill>
                          <a:schemeClr val="tx2"/>
                        </a:solidFill>
                      </a:endParaRPr>
                    </a:p>
                  </a:txBody>
                  <a:tcPr anchor="ctr">
                    <a:lnL w="12700" cap="flat" cmpd="sng" algn="ctr">
                      <a:solidFill>
                        <a:srgbClr val="FFFFFF">
                          <a:lumMod val="75000"/>
                        </a:srgbClr>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a:endParaRPr lang="en-US" sz="2400" dirty="0">
                        <a:solidFill>
                          <a:schemeClr val="tx2"/>
                        </a:solidFill>
                      </a:endParaRPr>
                    </a:p>
                  </a:txBody>
                  <a:tcPr anchor="ctr">
                    <a:lnL w="12700" cap="flat" cmpd="sng" algn="ctr">
                      <a:solidFill>
                        <a:srgbClr val="FFFFFF">
                          <a:lumMod val="75000"/>
                        </a:srgbClr>
                      </a:solidFill>
                      <a:prstDash val="solid"/>
                      <a:round/>
                      <a:headEnd type="none" w="med" len="med"/>
                      <a:tailEnd type="none" w="med" len="med"/>
                    </a:lnL>
                    <a:lnR w="28575" cap="flat" cmpd="sng" algn="ctr">
                      <a:solidFill>
                        <a:srgbClr val="FFFFFF">
                          <a:lumMod val="75000"/>
                        </a:srgb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28575"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13D79">
                        <a:alpha val="20000"/>
                      </a:srgbClr>
                    </a:solidFill>
                  </a:tcPr>
                </a:tc>
                <a:extLst>
                  <a:ext uri="{0D108BD9-81ED-4DB2-BD59-A6C34878D82A}">
                    <a16:rowId xmlns:a16="http://schemas.microsoft.com/office/drawing/2014/main" val="10003"/>
                  </a:ext>
                </a:extLst>
              </a:tr>
            </a:tbl>
          </a:graphicData>
        </a:graphic>
      </p:graphicFrame>
      <p:pic>
        <p:nvPicPr>
          <p:cNvPr id="15" name="Picture 14" descr="183941051asian male doctor.jpg"/>
          <p:cNvPicPr>
            <a:picLocks noChangeAspect="1"/>
          </p:cNvPicPr>
          <p:nvPr/>
        </p:nvPicPr>
        <p:blipFill rotWithShape="1">
          <a:blip r:embed="rId3" cstate="print">
            <a:extLst>
              <a:ext uri="{28A0092B-C50C-407E-A947-70E740481C1C}">
                <a14:useLocalDpi xmlns:a14="http://schemas.microsoft.com/office/drawing/2010/main" val="0"/>
              </a:ext>
            </a:extLst>
          </a:blip>
          <a:srcRect l="9744" t="3257" r="37804" b="62779"/>
          <a:stretch/>
        </p:blipFill>
        <p:spPr>
          <a:xfrm>
            <a:off x="7494273" y="456682"/>
            <a:ext cx="1566333" cy="1143000"/>
          </a:xfrm>
          <a:prstGeom prst="rect">
            <a:avLst/>
          </a:prstGeom>
        </p:spPr>
      </p:pic>
      <p:grpSp>
        <p:nvGrpSpPr>
          <p:cNvPr id="47" name="Group 46"/>
          <p:cNvGrpSpPr/>
          <p:nvPr/>
        </p:nvGrpSpPr>
        <p:grpSpPr>
          <a:xfrm>
            <a:off x="636104" y="1580544"/>
            <a:ext cx="8429206" cy="466450"/>
            <a:chOff x="0" y="1639992"/>
            <a:chExt cx="9149106" cy="466450"/>
          </a:xfrm>
        </p:grpSpPr>
        <p:sp>
          <p:nvSpPr>
            <p:cNvPr id="48" name="Rectangle 47"/>
            <p:cNvSpPr/>
            <p:nvPr/>
          </p:nvSpPr>
          <p:spPr bwMode="auto">
            <a:xfrm>
              <a:off x="0" y="1644777"/>
              <a:ext cx="9149106" cy="461665"/>
            </a:xfrm>
            <a:prstGeom prst="rect">
              <a:avLst/>
            </a:prstGeom>
            <a:solidFill>
              <a:srgbClr val="B46626"/>
            </a:soli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40" tIns="45720" rIns="91440" bIns="45720" numCol="1" rtlCol="0" anchor="ctr" anchorCtr="0" compatLnSpc="1">
              <a:prstTxWarp prst="textNoShape">
                <a:avLst/>
              </a:prstTxWarp>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092F6D"/>
                </a:solidFill>
                <a:effectLst/>
                <a:uLnTx/>
                <a:uFillTx/>
                <a:latin typeface="Arial"/>
                <a:ea typeface=""/>
                <a:cs typeface=""/>
              </a:endParaRPr>
            </a:p>
          </p:txBody>
        </p:sp>
        <p:sp>
          <p:nvSpPr>
            <p:cNvPr id="49" name="TextBox 48"/>
            <p:cNvSpPr txBox="1"/>
            <p:nvPr/>
          </p:nvSpPr>
          <p:spPr>
            <a:xfrm>
              <a:off x="1" y="1639992"/>
              <a:ext cx="9143999" cy="461665"/>
            </a:xfrm>
            <a:prstGeom prst="rect">
              <a:avLst/>
            </a:prstGeom>
            <a:noFill/>
            <a:ln w="76200" cmpd="thickThin">
              <a:noFill/>
            </a:ln>
          </p:spPr>
          <p:txBody>
            <a:bodyPr wrap="square" rtlCol="0" anchor="ctr" anchorCtr="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itchFamily="34" charset="0"/>
                </a:rPr>
                <a:t>Student Loan Debt: $325,000</a:t>
              </a:r>
            </a:p>
          </p:txBody>
        </p:sp>
      </p:grpSp>
      <p:grpSp>
        <p:nvGrpSpPr>
          <p:cNvPr id="16" name="Group 15"/>
          <p:cNvGrpSpPr/>
          <p:nvPr/>
        </p:nvGrpSpPr>
        <p:grpSpPr>
          <a:xfrm>
            <a:off x="-5107" y="5723075"/>
            <a:ext cx="9149106" cy="518524"/>
            <a:chOff x="0" y="1644777"/>
            <a:chExt cx="9149106" cy="518524"/>
          </a:xfrm>
        </p:grpSpPr>
        <p:sp>
          <p:nvSpPr>
            <p:cNvPr id="17" name="Rectangle 16"/>
            <p:cNvSpPr/>
            <p:nvPr/>
          </p:nvSpPr>
          <p:spPr bwMode="auto">
            <a:xfrm>
              <a:off x="0" y="1644777"/>
              <a:ext cx="9149106" cy="461665"/>
            </a:xfrm>
            <a:prstGeom prst="rect">
              <a:avLst/>
            </a:prstGeom>
            <a:noFill/>
            <a:ln w="76200" cmpd="thickThin">
              <a:noFill/>
            </a:ln>
          </p:spPr>
          <p:txBody>
            <a:bodyPr wrap="square" rtlCol="0" anchor="ctr" anchorCtr="0">
              <a:spAutoFit/>
            </a:bodyPr>
            <a:lstStyle/>
            <a:p>
              <a:pPr algn="ctr" defTabSz="914400" eaLnBrk="0" fontAlgn="base" hangingPunct="0">
                <a:spcBef>
                  <a:spcPct val="0"/>
                </a:spcBef>
                <a:spcAft>
                  <a:spcPct val="0"/>
                </a:spcAft>
              </a:pPr>
              <a:endParaRPr lang="en-US" sz="2400" b="1" dirty="0">
                <a:solidFill>
                  <a:srgbClr val="013D79"/>
                </a:solidFill>
                <a:latin typeface="Arial" pitchFamily="34" charset="0"/>
              </a:endParaRPr>
            </a:p>
          </p:txBody>
        </p:sp>
        <p:sp>
          <p:nvSpPr>
            <p:cNvPr id="18" name="TextBox 17"/>
            <p:cNvSpPr txBox="1"/>
            <p:nvPr/>
          </p:nvSpPr>
          <p:spPr>
            <a:xfrm>
              <a:off x="1" y="1701636"/>
              <a:ext cx="9143999" cy="461665"/>
            </a:xfrm>
            <a:prstGeom prst="rect">
              <a:avLst/>
            </a:prstGeom>
            <a:noFill/>
            <a:ln w="76200" cmpd="thickThin">
              <a:noFill/>
            </a:ln>
          </p:spPr>
          <p:txBody>
            <a:bodyPr wrap="square" rtlCol="0" anchor="ctr" anchorCtr="0">
              <a:spAutoFit/>
            </a:bodyPr>
            <a:lstStyle/>
            <a:p>
              <a:pPr algn="ctr" defTabSz="914400" fontAlgn="base">
                <a:spcBef>
                  <a:spcPct val="0"/>
                </a:spcBef>
                <a:spcAft>
                  <a:spcPct val="0"/>
                </a:spcAft>
              </a:pPr>
              <a:r>
                <a:rPr lang="en-US" sz="2400" dirty="0">
                  <a:solidFill>
                    <a:schemeClr val="accent2"/>
                  </a:solidFill>
                  <a:latin typeface="Arial" pitchFamily="34" charset="0"/>
                </a:rPr>
                <a:t>aamc.org/medloans</a:t>
              </a:r>
            </a:p>
          </p:txBody>
        </p:sp>
      </p:grpSp>
      <p:sp>
        <p:nvSpPr>
          <p:cNvPr id="25" name="Title 1">
            <a:extLst>
              <a:ext uri="{FF2B5EF4-FFF2-40B4-BE49-F238E27FC236}">
                <a16:creationId xmlns:a16="http://schemas.microsoft.com/office/drawing/2014/main" id="{88F05128-D1DA-41B5-9ED8-59F3682E233C}"/>
              </a:ext>
            </a:extLst>
          </p:cNvPr>
          <p:cNvSpPr>
            <a:spLocks noGrp="1"/>
          </p:cNvSpPr>
          <p:nvPr>
            <p:ph type="title"/>
          </p:nvPr>
        </p:nvSpPr>
        <p:spPr>
          <a:xfrm>
            <a:off x="788894" y="764321"/>
            <a:ext cx="8386762" cy="620712"/>
          </a:xfrm>
        </p:spPr>
        <p:txBody>
          <a:bodyPr/>
          <a:lstStyle/>
          <a:p>
            <a:r>
              <a:rPr lang="en-US" dirty="0"/>
              <a:t>Dr. Cardiologist</a:t>
            </a:r>
          </a:p>
        </p:txBody>
      </p:sp>
      <p:sp>
        <p:nvSpPr>
          <p:cNvPr id="14" name="Rectangle 8">
            <a:extLst>
              <a:ext uri="{FF2B5EF4-FFF2-40B4-BE49-F238E27FC236}">
                <a16:creationId xmlns:a16="http://schemas.microsoft.com/office/drawing/2014/main" id="{8111CCEF-0851-F147-B637-B125CA50EA71}"/>
              </a:ext>
            </a:extLst>
          </p:cNvPr>
          <p:cNvSpPr>
            <a:spLocks noChangeArrowheads="1"/>
          </p:cNvSpPr>
          <p:nvPr/>
        </p:nvSpPr>
        <p:spPr bwMode="auto">
          <a:xfrm>
            <a:off x="560288" y="6153860"/>
            <a:ext cx="8797196" cy="276999"/>
          </a:xfrm>
          <a:prstGeom prst="rect">
            <a:avLst/>
          </a:prstGeom>
          <a:noFill/>
          <a:ln w="9525">
            <a:noFill/>
            <a:miter lim="800000"/>
            <a:headEnd/>
            <a:tailEnd/>
          </a:ln>
        </p:spPr>
        <p:txBody>
          <a:bodyPr wrap="square">
            <a:spAutoFit/>
          </a:bodyPr>
          <a:lstStyle/>
          <a:p>
            <a:r>
              <a:rPr lang="en-US" sz="1200" kern="0" dirty="0">
                <a:solidFill>
                  <a:schemeClr val="accent1">
                    <a:lumMod val="50000"/>
                  </a:schemeClr>
                </a:solidFill>
                <a:latin typeface="+mn-lt"/>
              </a:rPr>
              <a:t>* Currently a taxable forgiveness amount – the cost of a future tax bill has not been accounted for in the above numbers.</a:t>
            </a:r>
          </a:p>
        </p:txBody>
      </p:sp>
    </p:spTree>
    <p:extLst>
      <p:ext uri="{BB962C8B-B14F-4D97-AF65-F5344CB8AC3E}">
        <p14:creationId xmlns:p14="http://schemas.microsoft.com/office/powerpoint/2010/main" val="865108243"/>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p:nvPr/>
        </p:nvGrpSpPr>
        <p:grpSpPr>
          <a:xfrm>
            <a:off x="5424302" y="918500"/>
            <a:ext cx="4148811" cy="918417"/>
            <a:chOff x="5513091" y="1274265"/>
            <a:chExt cx="4148811" cy="1076839"/>
          </a:xfrm>
        </p:grpSpPr>
        <p:sp>
          <p:nvSpPr>
            <p:cNvPr id="10" name="Rectangle 9"/>
            <p:cNvSpPr/>
            <p:nvPr/>
          </p:nvSpPr>
          <p:spPr>
            <a:xfrm>
              <a:off x="5513091" y="1274265"/>
              <a:ext cx="4148811" cy="461665"/>
            </a:xfrm>
            <a:prstGeom prst="rect">
              <a:avLst/>
            </a:prstGeom>
          </p:spPr>
          <p:txBody>
            <a:bodyPr wrap="square">
              <a:spAutoFit/>
            </a:bodyPr>
            <a:lstStyle/>
            <a:p>
              <a:pPr algn="ctr"/>
              <a:r>
                <a:rPr lang="en-US" sz="2400" dirty="0">
                  <a:solidFill>
                    <a:srgbClr val="C65221"/>
                  </a:solidFill>
                  <a:effectLst>
                    <a:outerShdw blurRad="38100" dist="38100" dir="2700000" algn="tl">
                      <a:srgbClr val="000000">
                        <a:alpha val="43137"/>
                      </a:srgbClr>
                    </a:outerShdw>
                  </a:effectLst>
                  <a:latin typeface="Bradley Hand ITC" pitchFamily="66" charset="0"/>
                </a:rPr>
                <a:t>A tool for graduates!!</a:t>
              </a:r>
            </a:p>
          </p:txBody>
        </p:sp>
        <p:cxnSp>
          <p:nvCxnSpPr>
            <p:cNvPr id="11" name="Straight Arrow Connector 10"/>
            <p:cNvCxnSpPr>
              <a:cxnSpLocks/>
            </p:cNvCxnSpPr>
            <p:nvPr/>
          </p:nvCxnSpPr>
          <p:spPr bwMode="auto">
            <a:xfrm flipH="1">
              <a:off x="6792675" y="1765905"/>
              <a:ext cx="1020645" cy="585199"/>
            </a:xfrm>
            <a:prstGeom prst="straightConnector1">
              <a:avLst/>
            </a:prstGeom>
            <a:noFill/>
            <a:ln w="22225" cap="flat" cmpd="sng" algn="ctr">
              <a:solidFill>
                <a:srgbClr val="C65221"/>
              </a:solidFill>
              <a:prstDash val="solid"/>
              <a:round/>
              <a:headEnd type="none" w="med" len="med"/>
              <a:tailEnd type="arrow"/>
            </a:ln>
            <a:effectLst/>
          </p:spPr>
        </p:cxnSp>
      </p:grpSp>
      <p:sp>
        <p:nvSpPr>
          <p:cNvPr id="14" name="Title 1"/>
          <p:cNvSpPr txBox="1">
            <a:spLocks/>
          </p:cNvSpPr>
          <p:nvPr/>
        </p:nvSpPr>
        <p:spPr>
          <a:xfrm>
            <a:off x="560288" y="601031"/>
            <a:ext cx="8386762" cy="6207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rgbClr val="5F259F"/>
                </a:solidFill>
                <a:latin typeface="Arial" charset="0"/>
                <a:ea typeface="Arial" charset="0"/>
                <a:cs typeface="Arial" charset="0"/>
              </a:defRPr>
            </a:lvl1pPr>
          </a:lstStyle>
          <a:p>
            <a:r>
              <a:rPr lang="en-US" dirty="0"/>
              <a:t>The FIRST Stop</a:t>
            </a:r>
          </a:p>
        </p:txBody>
      </p:sp>
      <p:sp>
        <p:nvSpPr>
          <p:cNvPr id="16" name="Rectangle 15"/>
          <p:cNvSpPr/>
          <p:nvPr/>
        </p:nvSpPr>
        <p:spPr>
          <a:xfrm>
            <a:off x="1104789" y="1836917"/>
            <a:ext cx="6797310" cy="471539"/>
          </a:xfrm>
          <a:prstGeom prst="rect">
            <a:avLst/>
          </a:prstGeom>
        </p:spPr>
        <p:txBody>
          <a:bodyPr wrap="none">
            <a:spAutoFit/>
          </a:bodyPr>
          <a:lstStyle/>
          <a:p>
            <a:pPr defTabSz="889000" eaLnBrk="0" hangingPunct="0">
              <a:lnSpc>
                <a:spcPct val="88000"/>
              </a:lnSpc>
              <a:spcBef>
                <a:spcPct val="50000"/>
              </a:spcBef>
              <a:buClr>
                <a:srgbClr val="013D79"/>
              </a:buClr>
              <a:buSzPct val="90000"/>
            </a:pPr>
            <a:r>
              <a:rPr lang="en-US" sz="2800" b="1" dirty="0">
                <a:solidFill>
                  <a:srgbClr val="013D79"/>
                </a:solidFill>
                <a:ea typeface="ＭＳ Ｐゴシック" pitchFamily="34" charset="-128"/>
              </a:rPr>
              <a:t>MedLoans</a:t>
            </a:r>
            <a:r>
              <a:rPr lang="en-US" sz="2800" b="1" baseline="50000" dirty="0">
                <a:solidFill>
                  <a:srgbClr val="013D79"/>
                </a:solidFill>
                <a:ea typeface="ＭＳ Ｐゴシック" pitchFamily="34" charset="-128"/>
              </a:rPr>
              <a:t>®</a:t>
            </a:r>
            <a:r>
              <a:rPr lang="en-US" sz="2800" b="1" dirty="0">
                <a:solidFill>
                  <a:srgbClr val="013D79"/>
                </a:solidFill>
                <a:ea typeface="ＭＳ Ｐゴシック" pitchFamily="34" charset="-128"/>
              </a:rPr>
              <a:t> Organizer and Calculator (MLOC)</a:t>
            </a:r>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t="12353" b="6431"/>
          <a:stretch/>
        </p:blipFill>
        <p:spPr>
          <a:xfrm>
            <a:off x="1371883" y="2618965"/>
            <a:ext cx="6939471" cy="2247518"/>
          </a:xfrm>
          <a:prstGeom prst="rect">
            <a:avLst/>
          </a:prstGeom>
        </p:spPr>
      </p:pic>
      <p:sp>
        <p:nvSpPr>
          <p:cNvPr id="21" name="Rectangle 20"/>
          <p:cNvSpPr/>
          <p:nvPr/>
        </p:nvSpPr>
        <p:spPr>
          <a:xfrm>
            <a:off x="2898720" y="3131985"/>
            <a:ext cx="1264024" cy="232647"/>
          </a:xfrm>
          <a:prstGeom prst="rect">
            <a:avLst/>
          </a:prstGeom>
          <a:solidFill>
            <a:srgbClr val="002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bwMode="auto">
          <a:xfrm>
            <a:off x="560288" y="5231491"/>
            <a:ext cx="8063747" cy="477479"/>
          </a:xfrm>
          <a:prstGeom prst="rect">
            <a:avLst/>
          </a:prstGeom>
          <a:solidFill>
            <a:srgbClr val="FFCA21"/>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spAutoFit/>
          </a:bodyPr>
          <a:lstStyle/>
          <a:p>
            <a:pPr algn="ctr"/>
            <a:r>
              <a:rPr lang="en-US" sz="2400" b="1" dirty="0">
                <a:solidFill>
                  <a:srgbClr val="003A70"/>
                </a:solidFill>
              </a:rPr>
              <a:t>aamc.org/medloans</a:t>
            </a:r>
          </a:p>
        </p:txBody>
      </p:sp>
    </p:spTree>
    <p:extLst>
      <p:ext uri="{BB962C8B-B14F-4D97-AF65-F5344CB8AC3E}">
        <p14:creationId xmlns:p14="http://schemas.microsoft.com/office/powerpoint/2010/main" val="366353625"/>
      </p:ext>
    </p:extLst>
  </p:cSld>
  <p:clrMapOvr>
    <a:masterClrMapping/>
  </p:clrMapOvr>
  <mc:AlternateContent xmlns:mc="http://schemas.openxmlformats.org/markup-compatibility/2006" xmlns:p14="http://schemas.microsoft.com/office/powerpoint/2010/main">
    <mc:Choice Requires="p14">
      <p:transition spd="slow" p14:dur="1500" advClick="0" advTm="8100">
        <p:split orient="vert"/>
      </p:transition>
    </mc:Choice>
    <mc:Fallback xmlns="">
      <p:transition spd="slow" advClick="0" advTm="81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up)">
                                      <p:cBhvr>
                                        <p:cTn id="11"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19921" y="2995482"/>
            <a:ext cx="9144000" cy="696913"/>
          </a:xfrm>
          <a:prstGeom prst="rect">
            <a:avLst/>
          </a:prstGeom>
          <a:noFill/>
          <a:ln w="9525">
            <a:noFill/>
            <a:miter lim="800000"/>
            <a:headEnd/>
            <a:tailEnd/>
          </a:ln>
          <a:effectLst/>
        </p:spPr>
        <p:txBody>
          <a:bodyPr lIns="90488" tIns="44450" rIns="90488" bIns="44450"/>
          <a:lstStyle/>
          <a:p>
            <a:pPr marL="609600" indent="-609600" algn="ctr">
              <a:lnSpc>
                <a:spcPct val="78000"/>
              </a:lnSpc>
              <a:buClr>
                <a:schemeClr val="tx1"/>
              </a:buClr>
              <a:buSzPct val="90000"/>
              <a:defRPr/>
            </a:pPr>
            <a:r>
              <a:rPr lang="en-US" sz="4400" b="1" kern="0" dirty="0">
                <a:solidFill>
                  <a:srgbClr val="5F259F"/>
                </a:solidFill>
                <a:latin typeface="+mn-lt"/>
              </a:rPr>
              <a:t>Other Considerations</a:t>
            </a:r>
          </a:p>
        </p:txBody>
      </p:sp>
    </p:spTree>
    <p:extLst>
      <p:ext uri="{BB962C8B-B14F-4D97-AF65-F5344CB8AC3E}">
        <p14:creationId xmlns:p14="http://schemas.microsoft.com/office/powerpoint/2010/main" val="11683434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39588" y="1679803"/>
            <a:ext cx="4981575" cy="585787"/>
          </a:xfrm>
          <a:prstGeom prst="rect">
            <a:avLst/>
          </a:prstGeom>
          <a:ln w="50800">
            <a:noFill/>
          </a:ln>
        </p:spPr>
        <p:style>
          <a:lnRef idx="2">
            <a:schemeClr val="dk1"/>
          </a:lnRef>
          <a:fillRef idx="1">
            <a:schemeClr val="lt1"/>
          </a:fillRef>
          <a:effectRef idx="0">
            <a:schemeClr val="dk1"/>
          </a:effectRef>
          <a:fontRef idx="minor">
            <a:schemeClr val="dk1"/>
          </a:fontRef>
        </p:style>
        <p:txBody>
          <a:bodyPr>
            <a:spAutoFit/>
          </a:bodyPr>
          <a:lstStyle/>
          <a:p>
            <a:pPr>
              <a:defRPr/>
            </a:pPr>
            <a:r>
              <a:rPr lang="en-US" sz="3200" dirty="0">
                <a:solidFill>
                  <a:srgbClr val="008000"/>
                </a:solidFill>
              </a:rPr>
              <a:t>Eligible Loans</a:t>
            </a:r>
          </a:p>
        </p:txBody>
      </p:sp>
      <p:sp>
        <p:nvSpPr>
          <p:cNvPr id="5" name="TextBox 4"/>
          <p:cNvSpPr txBox="1"/>
          <p:nvPr/>
        </p:nvSpPr>
        <p:spPr>
          <a:xfrm>
            <a:off x="2539588" y="2403703"/>
            <a:ext cx="4981575" cy="585787"/>
          </a:xfrm>
          <a:prstGeom prst="rect">
            <a:avLst/>
          </a:prstGeom>
          <a:ln w="50800">
            <a:noFill/>
          </a:ln>
        </p:spPr>
        <p:style>
          <a:lnRef idx="2">
            <a:schemeClr val="dk1"/>
          </a:lnRef>
          <a:fillRef idx="1">
            <a:schemeClr val="lt1"/>
          </a:fillRef>
          <a:effectRef idx="0">
            <a:schemeClr val="dk1"/>
          </a:effectRef>
          <a:fontRef idx="minor">
            <a:schemeClr val="dk1"/>
          </a:fontRef>
        </p:style>
        <p:txBody>
          <a:bodyPr>
            <a:spAutoFit/>
          </a:bodyPr>
          <a:lstStyle/>
          <a:p>
            <a:pPr>
              <a:defRPr/>
            </a:pPr>
            <a:r>
              <a:rPr lang="en-US" sz="3200" dirty="0">
                <a:solidFill>
                  <a:srgbClr val="008000"/>
                </a:solidFill>
              </a:rPr>
              <a:t>Qualifying Payments </a:t>
            </a:r>
          </a:p>
        </p:txBody>
      </p:sp>
      <p:sp>
        <p:nvSpPr>
          <p:cNvPr id="6" name="TextBox 5"/>
          <p:cNvSpPr txBox="1"/>
          <p:nvPr/>
        </p:nvSpPr>
        <p:spPr>
          <a:xfrm>
            <a:off x="2539588" y="3184753"/>
            <a:ext cx="4981575" cy="585787"/>
          </a:xfrm>
          <a:prstGeom prst="rect">
            <a:avLst/>
          </a:prstGeom>
          <a:ln w="50800">
            <a:noFill/>
          </a:ln>
        </p:spPr>
        <p:style>
          <a:lnRef idx="2">
            <a:schemeClr val="dk1"/>
          </a:lnRef>
          <a:fillRef idx="1">
            <a:schemeClr val="lt1"/>
          </a:fillRef>
          <a:effectRef idx="0">
            <a:schemeClr val="dk1"/>
          </a:effectRef>
          <a:fontRef idx="minor">
            <a:schemeClr val="dk1"/>
          </a:fontRef>
        </p:style>
        <p:txBody>
          <a:bodyPr>
            <a:spAutoFit/>
          </a:bodyPr>
          <a:lstStyle/>
          <a:p>
            <a:pPr>
              <a:defRPr/>
            </a:pPr>
            <a:r>
              <a:rPr lang="en-US" sz="3200" dirty="0">
                <a:solidFill>
                  <a:srgbClr val="008000"/>
                </a:solidFill>
              </a:rPr>
              <a:t>Qualifying Work</a:t>
            </a:r>
          </a:p>
        </p:txBody>
      </p:sp>
      <p:sp>
        <p:nvSpPr>
          <p:cNvPr id="7" name="TextBox 6"/>
          <p:cNvSpPr txBox="1"/>
          <p:nvPr/>
        </p:nvSpPr>
        <p:spPr>
          <a:xfrm>
            <a:off x="454025" y="4524665"/>
            <a:ext cx="8166100" cy="584200"/>
          </a:xfrm>
          <a:prstGeom prst="rect">
            <a:avLst/>
          </a:prstGeom>
          <a:ln w="50800">
            <a:noFill/>
          </a:ln>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3200" dirty="0">
                <a:solidFill>
                  <a:schemeClr val="tx1"/>
                </a:solidFill>
              </a:rPr>
              <a:t>Public Service Loan Forgiveness</a:t>
            </a:r>
          </a:p>
        </p:txBody>
      </p:sp>
      <p:cxnSp>
        <p:nvCxnSpPr>
          <p:cNvPr id="15" name="Straight Connector 14"/>
          <p:cNvCxnSpPr/>
          <p:nvPr/>
        </p:nvCxnSpPr>
        <p:spPr bwMode="auto">
          <a:xfrm flipV="1">
            <a:off x="2176463" y="4070640"/>
            <a:ext cx="4946650" cy="7938"/>
          </a:xfrm>
          <a:prstGeom prst="line">
            <a:avLst/>
          </a:prstGeom>
          <a:noFill/>
          <a:ln w="50800" cap="flat" cmpd="sng" algn="ctr">
            <a:solidFill>
              <a:schemeClr val="tx1"/>
            </a:solidFill>
            <a:prstDash val="solid"/>
            <a:round/>
            <a:headEnd type="none" w="med" len="med"/>
            <a:tailEnd type="none" w="med" len="med"/>
          </a:ln>
          <a:effectLst/>
        </p:spPr>
      </p:cxnSp>
      <p:sp>
        <p:nvSpPr>
          <p:cNvPr id="16" name="TextBox 15"/>
          <p:cNvSpPr txBox="1"/>
          <p:nvPr/>
        </p:nvSpPr>
        <p:spPr>
          <a:xfrm>
            <a:off x="1704318" y="2322906"/>
            <a:ext cx="608026" cy="707886"/>
          </a:xfrm>
          <a:prstGeom prst="rect">
            <a:avLst/>
          </a:prstGeom>
          <a:noFill/>
          <a:effectLst/>
        </p:spPr>
        <p:txBody>
          <a:bodyPr wrap="square">
            <a:spAutoFit/>
          </a:bodyPr>
          <a:lstStyle/>
          <a:p>
            <a:pPr>
              <a:defRPr/>
            </a:pPr>
            <a:r>
              <a:rPr lang="en-US" sz="4000" dirty="0">
                <a:solidFill>
                  <a:schemeClr val="tx1"/>
                </a:solidFill>
              </a:rPr>
              <a:t>+</a:t>
            </a:r>
          </a:p>
        </p:txBody>
      </p:sp>
      <p:sp>
        <p:nvSpPr>
          <p:cNvPr id="17" name="TextBox 16"/>
          <p:cNvSpPr txBox="1"/>
          <p:nvPr/>
        </p:nvSpPr>
        <p:spPr>
          <a:xfrm>
            <a:off x="1618445" y="3069677"/>
            <a:ext cx="600075" cy="708025"/>
          </a:xfrm>
          <a:prstGeom prst="rect">
            <a:avLst/>
          </a:prstGeom>
          <a:noFill/>
          <a:effectLst/>
        </p:spPr>
        <p:txBody>
          <a:bodyPr>
            <a:spAutoFit/>
          </a:bodyPr>
          <a:lstStyle/>
          <a:p>
            <a:pPr>
              <a:defRPr/>
            </a:pPr>
            <a:r>
              <a:rPr lang="en-US" sz="4000" dirty="0">
                <a:solidFill>
                  <a:schemeClr val="tx1"/>
                </a:solidFill>
              </a:rPr>
              <a:t>+</a:t>
            </a:r>
          </a:p>
        </p:txBody>
      </p:sp>
      <p:sp>
        <p:nvSpPr>
          <p:cNvPr id="10" name="Rectangle 4"/>
          <p:cNvSpPr txBox="1">
            <a:spLocks noChangeArrowheads="1"/>
          </p:cNvSpPr>
          <p:nvPr/>
        </p:nvSpPr>
        <p:spPr>
          <a:xfrm>
            <a:off x="92686" y="435652"/>
            <a:ext cx="9051314" cy="629154"/>
          </a:xfrm>
          <a:prstGeom prst="rect">
            <a:avLst/>
          </a:prstGeom>
        </p:spPr>
        <p:txBody>
          <a:bodyPr anchor="b"/>
          <a:lstStyle/>
          <a:p>
            <a:pPr marL="0" marR="0" lvl="0" indent="0" algn="l" defTabSz="889000" rtl="0" eaLnBrk="1" fontAlgn="base" latinLnBrk="0" hangingPunct="1">
              <a:lnSpc>
                <a:spcPct val="85000"/>
              </a:lnSpc>
              <a:spcBef>
                <a:spcPct val="0"/>
              </a:spcBef>
              <a:spcAft>
                <a:spcPct val="0"/>
              </a:spcAft>
              <a:buClr>
                <a:srgbClr val="DADDFE"/>
              </a:buClr>
              <a:buSzTx/>
              <a:buFontTx/>
              <a:buNone/>
              <a:tabLst/>
              <a:defRPr/>
            </a:pPr>
            <a:r>
              <a:rPr kumimoji="0" lang="en-US" sz="3400" b="1" i="0" u="none" strike="noStrike" kern="0" cap="none" spc="0" normalizeH="0" baseline="0" noProof="0" dirty="0" smtClean="0">
                <a:ln>
                  <a:noFill/>
                </a:ln>
                <a:solidFill>
                  <a:schemeClr val="tx1"/>
                </a:solidFill>
                <a:effectLst/>
                <a:uLnTx/>
                <a:uFillTx/>
                <a:latin typeface="+mj-lt"/>
                <a:ea typeface="+mj-ea"/>
                <a:cs typeface="+mj-cs"/>
              </a:rPr>
              <a:t>        Public </a:t>
            </a:r>
            <a:r>
              <a:rPr kumimoji="0" lang="en-US" sz="3400" b="1" i="0" u="none" strike="noStrike" kern="0" cap="none" spc="0" normalizeH="0" baseline="0" noProof="0" dirty="0">
                <a:ln>
                  <a:noFill/>
                </a:ln>
                <a:solidFill>
                  <a:schemeClr val="tx1"/>
                </a:solidFill>
                <a:effectLst/>
                <a:uLnTx/>
                <a:uFillTx/>
                <a:latin typeface="+mj-lt"/>
                <a:ea typeface="+mj-ea"/>
                <a:cs typeface="+mj-cs"/>
              </a:rPr>
              <a:t>Service Loan Forgiveness </a:t>
            </a:r>
            <a:r>
              <a:rPr kumimoji="0" lang="en-US" b="1" i="0" u="none" strike="noStrike" kern="0" cap="none" spc="0" normalizeH="0" baseline="0" noProof="0" dirty="0">
                <a:ln>
                  <a:noFill/>
                </a:ln>
                <a:solidFill>
                  <a:schemeClr val="tx1"/>
                </a:solidFill>
                <a:effectLst/>
                <a:uLnTx/>
                <a:uFillTx/>
                <a:latin typeface="+mj-lt"/>
                <a:ea typeface="+mj-ea"/>
                <a:cs typeface="+mj-cs"/>
              </a:rPr>
              <a:t>(PSLF</a:t>
            </a:r>
            <a:r>
              <a:rPr kumimoji="0" lang="en-US" b="1" i="0" u="none" strike="noStrike" kern="0" cap="none" spc="0" normalizeH="0" baseline="0" noProof="0" dirty="0" smtClean="0">
                <a:ln>
                  <a:noFill/>
                </a:ln>
                <a:solidFill>
                  <a:schemeClr val="tx1"/>
                </a:solidFill>
                <a:effectLst/>
                <a:uLnTx/>
                <a:uFillTx/>
                <a:latin typeface="+mj-lt"/>
                <a:ea typeface="+mj-ea"/>
                <a:cs typeface="+mj-cs"/>
              </a:rPr>
              <a:t>)  </a:t>
            </a:r>
            <a:endParaRPr kumimoji="0" lang="en-US" b="1" i="0" u="none" strike="noStrike" kern="0" cap="none" spc="0" normalizeH="0" baseline="0" noProof="0" dirty="0">
              <a:ln>
                <a:noFill/>
              </a:ln>
              <a:solidFill>
                <a:schemeClr val="tx1"/>
              </a:solidFill>
              <a:effectLst/>
              <a:uLnTx/>
              <a:uFillTx/>
              <a:latin typeface="+mj-lt"/>
              <a:ea typeface="+mj-ea"/>
              <a:cs typeface="+mj-cs"/>
            </a:endParaRPr>
          </a:p>
        </p:txBody>
      </p:sp>
      <p:sp>
        <p:nvSpPr>
          <p:cNvPr id="13" name="Rectangle 12"/>
          <p:cNvSpPr/>
          <p:nvPr/>
        </p:nvSpPr>
        <p:spPr bwMode="auto">
          <a:xfrm>
            <a:off x="209542" y="5131932"/>
            <a:ext cx="8686800" cy="461665"/>
          </a:xfrm>
          <a:prstGeom prst="rect">
            <a:avLst/>
          </a:prstGeom>
          <a:solidFill>
            <a:srgbClr val="FFCA21"/>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spAutoFit/>
          </a:bodyPr>
          <a:lstStyle/>
          <a:p>
            <a:pPr algn="ctr"/>
            <a:r>
              <a:rPr lang="en-US" sz="2400" dirty="0" smtClean="0">
                <a:solidFill>
                  <a:srgbClr val="092F6D"/>
                </a:solidFill>
              </a:rPr>
              <a:t>Myfedloan.org</a:t>
            </a:r>
            <a:endParaRPr lang="en-US" sz="2400" dirty="0">
              <a:solidFill>
                <a:srgbClr val="092F6D"/>
              </a:solidFill>
            </a:endParaRPr>
          </a:p>
        </p:txBody>
      </p:sp>
      <p:grpSp>
        <p:nvGrpSpPr>
          <p:cNvPr id="19" name="Group 18">
            <a:extLst>
              <a:ext uri="{FF2B5EF4-FFF2-40B4-BE49-F238E27FC236}">
                <a16:creationId xmlns:a16="http://schemas.microsoft.com/office/drawing/2014/main" id="{FCBD5E34-A689-C94C-94EC-62163027B8CF}"/>
              </a:ext>
            </a:extLst>
          </p:cNvPr>
          <p:cNvGrpSpPr/>
          <p:nvPr/>
        </p:nvGrpSpPr>
        <p:grpSpPr>
          <a:xfrm>
            <a:off x="6216843" y="1182615"/>
            <a:ext cx="2189018" cy="748145"/>
            <a:chOff x="6216843" y="1182615"/>
            <a:chExt cx="2189018" cy="748145"/>
          </a:xfrm>
        </p:grpSpPr>
        <p:sp>
          <p:nvSpPr>
            <p:cNvPr id="2" name="Line Callout 1 1">
              <a:extLst>
                <a:ext uri="{FF2B5EF4-FFF2-40B4-BE49-F238E27FC236}">
                  <a16:creationId xmlns:a16="http://schemas.microsoft.com/office/drawing/2014/main" id="{F0605B53-F492-8948-A9FA-6350E7F00985}"/>
                </a:ext>
              </a:extLst>
            </p:cNvPr>
            <p:cNvSpPr/>
            <p:nvPr/>
          </p:nvSpPr>
          <p:spPr bwMode="auto">
            <a:xfrm>
              <a:off x="6216843" y="1182615"/>
              <a:ext cx="2189018" cy="748145"/>
            </a:xfrm>
            <a:prstGeom prst="borderCallout1">
              <a:avLst/>
            </a:prstGeom>
            <a:no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bg1"/>
                </a:solidFill>
                <a:effectLst/>
                <a:latin typeface="Arial" charset="0"/>
              </a:endParaRPr>
            </a:p>
          </p:txBody>
        </p:sp>
        <p:sp>
          <p:nvSpPr>
            <p:cNvPr id="3" name="TextBox 2">
              <a:extLst>
                <a:ext uri="{FF2B5EF4-FFF2-40B4-BE49-F238E27FC236}">
                  <a16:creationId xmlns:a16="http://schemas.microsoft.com/office/drawing/2014/main" id="{91245CBC-4475-9C46-B0D0-18D2D5B5B9A2}"/>
                </a:ext>
              </a:extLst>
            </p:cNvPr>
            <p:cNvSpPr txBox="1"/>
            <p:nvPr/>
          </p:nvSpPr>
          <p:spPr>
            <a:xfrm>
              <a:off x="6442364" y="1357745"/>
              <a:ext cx="1737976" cy="400110"/>
            </a:xfrm>
            <a:prstGeom prst="rect">
              <a:avLst/>
            </a:prstGeom>
            <a:noFill/>
          </p:spPr>
          <p:txBody>
            <a:bodyPr wrap="none" rtlCol="0">
              <a:spAutoFit/>
            </a:bodyPr>
            <a:lstStyle/>
            <a:p>
              <a:r>
                <a:rPr lang="en-US" u="sng" dirty="0">
                  <a:solidFill>
                    <a:schemeClr val="tx1"/>
                  </a:solidFill>
                </a:rPr>
                <a:t>Direct</a:t>
              </a:r>
              <a:r>
                <a:rPr lang="en-US" dirty="0">
                  <a:solidFill>
                    <a:schemeClr val="tx1"/>
                  </a:solidFill>
                </a:rPr>
                <a:t> Loans</a:t>
              </a:r>
            </a:p>
          </p:txBody>
        </p:sp>
      </p:grpSp>
      <p:grpSp>
        <p:nvGrpSpPr>
          <p:cNvPr id="20" name="Group 19">
            <a:extLst>
              <a:ext uri="{FF2B5EF4-FFF2-40B4-BE49-F238E27FC236}">
                <a16:creationId xmlns:a16="http://schemas.microsoft.com/office/drawing/2014/main" id="{DFB07FAA-96AB-5D4C-BCDF-454469956395}"/>
              </a:ext>
            </a:extLst>
          </p:cNvPr>
          <p:cNvGrpSpPr/>
          <p:nvPr/>
        </p:nvGrpSpPr>
        <p:grpSpPr>
          <a:xfrm>
            <a:off x="7464973" y="2301751"/>
            <a:ext cx="1430734" cy="903552"/>
            <a:chOff x="7464973" y="2301751"/>
            <a:chExt cx="1430734" cy="903552"/>
          </a:xfrm>
        </p:grpSpPr>
        <p:sp>
          <p:nvSpPr>
            <p:cNvPr id="14" name="Line Callout 1 13">
              <a:extLst>
                <a:ext uri="{FF2B5EF4-FFF2-40B4-BE49-F238E27FC236}">
                  <a16:creationId xmlns:a16="http://schemas.microsoft.com/office/drawing/2014/main" id="{C04788E8-6276-6448-A481-30DF6D1433D5}"/>
                </a:ext>
              </a:extLst>
            </p:cNvPr>
            <p:cNvSpPr/>
            <p:nvPr/>
          </p:nvSpPr>
          <p:spPr bwMode="auto">
            <a:xfrm>
              <a:off x="7464973" y="2301751"/>
              <a:ext cx="1430734" cy="748145"/>
            </a:xfrm>
            <a:prstGeom prst="borderCallout1">
              <a:avLst>
                <a:gd name="adj1" fmla="val 18750"/>
                <a:gd name="adj2" fmla="val -8333"/>
                <a:gd name="adj3" fmla="val 47685"/>
                <a:gd name="adj4" fmla="val -44143"/>
              </a:avLst>
            </a:prstGeom>
            <a:no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bg1"/>
                </a:solidFill>
                <a:effectLst/>
                <a:latin typeface="Arial" charset="0"/>
              </a:endParaRPr>
            </a:p>
          </p:txBody>
        </p:sp>
        <p:sp>
          <p:nvSpPr>
            <p:cNvPr id="9" name="TextBox 8">
              <a:extLst>
                <a:ext uri="{FF2B5EF4-FFF2-40B4-BE49-F238E27FC236}">
                  <a16:creationId xmlns:a16="http://schemas.microsoft.com/office/drawing/2014/main" id="{73C43325-865A-B94C-8508-F05F50A2DE0C}"/>
                </a:ext>
              </a:extLst>
            </p:cNvPr>
            <p:cNvSpPr txBox="1"/>
            <p:nvPr/>
          </p:nvSpPr>
          <p:spPr>
            <a:xfrm>
              <a:off x="7597952" y="2312751"/>
              <a:ext cx="1039067" cy="892552"/>
            </a:xfrm>
            <a:prstGeom prst="rect">
              <a:avLst/>
            </a:prstGeom>
            <a:noFill/>
          </p:spPr>
          <p:txBody>
            <a:bodyPr wrap="none" rtlCol="0">
              <a:spAutoFit/>
            </a:bodyPr>
            <a:lstStyle/>
            <a:p>
              <a:r>
                <a:rPr lang="en-US" sz="1600" dirty="0">
                  <a:solidFill>
                    <a:schemeClr val="tx1"/>
                  </a:solidFill>
                </a:rPr>
                <a:t>Any IDR </a:t>
              </a:r>
            </a:p>
            <a:p>
              <a:r>
                <a:rPr lang="en-US" sz="1600" dirty="0">
                  <a:solidFill>
                    <a:schemeClr val="tx1"/>
                  </a:solidFill>
                </a:rPr>
                <a:t>Plan</a:t>
              </a:r>
            </a:p>
            <a:p>
              <a:endParaRPr lang="en-US" dirty="0"/>
            </a:p>
          </p:txBody>
        </p:sp>
      </p:grpSp>
      <p:grpSp>
        <p:nvGrpSpPr>
          <p:cNvPr id="21" name="Group 20">
            <a:extLst>
              <a:ext uri="{FF2B5EF4-FFF2-40B4-BE49-F238E27FC236}">
                <a16:creationId xmlns:a16="http://schemas.microsoft.com/office/drawing/2014/main" id="{48F2FD93-34ED-A34B-9310-7642FFA0BD42}"/>
              </a:ext>
            </a:extLst>
          </p:cNvPr>
          <p:cNvGrpSpPr/>
          <p:nvPr/>
        </p:nvGrpSpPr>
        <p:grpSpPr>
          <a:xfrm>
            <a:off x="6747722" y="3193979"/>
            <a:ext cx="2189018" cy="748145"/>
            <a:chOff x="6747722" y="3193979"/>
            <a:chExt cx="2189018" cy="748145"/>
          </a:xfrm>
        </p:grpSpPr>
        <p:sp>
          <p:nvSpPr>
            <p:cNvPr id="18" name="Line Callout 1 17">
              <a:extLst>
                <a:ext uri="{FF2B5EF4-FFF2-40B4-BE49-F238E27FC236}">
                  <a16:creationId xmlns:a16="http://schemas.microsoft.com/office/drawing/2014/main" id="{D689D6C3-6B65-594D-82EE-14F294553EFA}"/>
                </a:ext>
              </a:extLst>
            </p:cNvPr>
            <p:cNvSpPr/>
            <p:nvPr/>
          </p:nvSpPr>
          <p:spPr bwMode="auto">
            <a:xfrm>
              <a:off x="6747722" y="3193979"/>
              <a:ext cx="2189018" cy="748145"/>
            </a:xfrm>
            <a:prstGeom prst="borderCallout1">
              <a:avLst>
                <a:gd name="adj1" fmla="val 70602"/>
                <a:gd name="adj2" fmla="val -10865"/>
                <a:gd name="adj3" fmla="val 45833"/>
                <a:gd name="adj4" fmla="val -45295"/>
              </a:avLst>
            </a:prstGeom>
            <a:no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bg1"/>
                </a:solidFill>
                <a:effectLst/>
                <a:latin typeface="Arial" charset="0"/>
              </a:endParaRPr>
            </a:p>
          </p:txBody>
        </p:sp>
        <p:sp>
          <p:nvSpPr>
            <p:cNvPr id="12" name="TextBox 11">
              <a:extLst>
                <a:ext uri="{FF2B5EF4-FFF2-40B4-BE49-F238E27FC236}">
                  <a16:creationId xmlns:a16="http://schemas.microsoft.com/office/drawing/2014/main" id="{5E9EB61C-B3DA-8F41-B7A6-3861172640AC}"/>
                </a:ext>
              </a:extLst>
            </p:cNvPr>
            <p:cNvSpPr txBox="1"/>
            <p:nvPr/>
          </p:nvSpPr>
          <p:spPr>
            <a:xfrm>
              <a:off x="6747722" y="3245159"/>
              <a:ext cx="2104099" cy="646331"/>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chemeClr val="tx1"/>
                  </a:solidFill>
                </a:rPr>
                <a:t>501©3 Tax- Exempt Non-Profit employer, </a:t>
              </a:r>
            </a:p>
            <a:p>
              <a:pPr marL="171450" indent="-171450">
                <a:buFont typeface="Arial" panose="020B0604020202020204" pitchFamily="34" charset="0"/>
                <a:buChar char="•"/>
              </a:pPr>
              <a:r>
                <a:rPr lang="en-US" sz="1200" dirty="0">
                  <a:solidFill>
                    <a:schemeClr val="tx1"/>
                  </a:solidFill>
                </a:rPr>
                <a:t>Any level of gov’t </a:t>
              </a:r>
            </a:p>
          </p:txBody>
        </p:sp>
      </p:grpSp>
    </p:spTree>
    <p:extLst>
      <p:ext uri="{BB962C8B-B14F-4D97-AF65-F5344CB8AC3E}">
        <p14:creationId xmlns:p14="http://schemas.microsoft.com/office/powerpoint/2010/main" val="9473662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1000"/>
                            </p:stCondLst>
                            <p:childTnLst>
                              <p:par>
                                <p:cTn id="21" presetID="1"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par>
                          <p:cTn id="32" fill="hold">
                            <p:stCondLst>
                              <p:cond delay="1000"/>
                            </p:stCondLst>
                            <p:childTnLst>
                              <p:par>
                                <p:cTn id="33" presetID="1" presetClass="entr" presetSubtype="0"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6" grpId="0"/>
      <p:bldP spid="1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1285" b="5786"/>
          <a:stretch/>
        </p:blipFill>
        <p:spPr>
          <a:xfrm>
            <a:off x="1213097" y="868387"/>
            <a:ext cx="6133875" cy="5303813"/>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4"/>
          <a:srcRect l="8610" r="8286" b="23310"/>
          <a:stretch/>
        </p:blipFill>
        <p:spPr>
          <a:xfrm>
            <a:off x="3873436" y="1796144"/>
            <a:ext cx="4256974" cy="4193470"/>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93D7C03D-B8D1-44FD-88FD-E355915DF874}"/>
              </a:ext>
            </a:extLst>
          </p:cNvPr>
          <p:cNvSpPr/>
          <p:nvPr/>
        </p:nvSpPr>
        <p:spPr bwMode="auto">
          <a:xfrm>
            <a:off x="560288" y="5178159"/>
            <a:ext cx="8063747" cy="477479"/>
          </a:xfrm>
          <a:prstGeom prst="rect">
            <a:avLst/>
          </a:prstGeom>
          <a:solidFill>
            <a:srgbClr val="FFCA21"/>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spAutoFit/>
          </a:bodyPr>
          <a:lstStyle/>
          <a:p>
            <a:pPr algn="ctr"/>
            <a:r>
              <a:rPr lang="en-US" sz="2400" b="1" dirty="0">
                <a:solidFill>
                  <a:srgbClr val="003A70"/>
                </a:solidFill>
              </a:rPr>
              <a:t>aamc.org/first/pslfeligibility</a:t>
            </a:r>
          </a:p>
        </p:txBody>
      </p:sp>
    </p:spTree>
    <p:extLst>
      <p:ext uri="{BB962C8B-B14F-4D97-AF65-F5344CB8AC3E}">
        <p14:creationId xmlns:p14="http://schemas.microsoft.com/office/powerpoint/2010/main" val="394181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9218" t="15852" r="20260" b="650"/>
          <a:stretch/>
        </p:blipFill>
        <p:spPr>
          <a:xfrm>
            <a:off x="1804945" y="1027687"/>
            <a:ext cx="5534109" cy="4301656"/>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1358152" y="5534164"/>
            <a:ext cx="6427694" cy="461665"/>
          </a:xfrm>
          <a:prstGeom prst="rect">
            <a:avLst/>
          </a:prstGeom>
          <a:solidFill>
            <a:srgbClr val="01A9D6"/>
          </a:solidFill>
          <a:ln>
            <a:noFill/>
          </a:ln>
        </p:spPr>
        <p:txBody>
          <a:bodyPr wrap="square" rtlCol="0" anchor="ctr">
            <a:spAutoFit/>
          </a:bodyPr>
          <a:lstStyle/>
          <a:p>
            <a:pPr algn="ctr"/>
            <a:r>
              <a:rPr lang="en-US" sz="2400" b="1" dirty="0">
                <a:solidFill>
                  <a:schemeClr val="bg1"/>
                </a:solidFill>
                <a:effectLst>
                  <a:outerShdw blurRad="38100" dist="38100" dir="2700000" algn="tl">
                    <a:srgbClr val="000000">
                      <a:alpha val="43137"/>
                    </a:srgbClr>
                  </a:outerShdw>
                </a:effectLst>
              </a:rPr>
              <a:t>aamc.org/first/pslfbooklet</a:t>
            </a:r>
          </a:p>
        </p:txBody>
      </p:sp>
      <p:sp>
        <p:nvSpPr>
          <p:cNvPr id="6" name="Title 20">
            <a:extLst>
              <a:ext uri="{FF2B5EF4-FFF2-40B4-BE49-F238E27FC236}">
                <a16:creationId xmlns:a16="http://schemas.microsoft.com/office/drawing/2014/main" id="{BBCE5884-D539-4FDF-A961-4E6318BF9A91}"/>
              </a:ext>
            </a:extLst>
          </p:cNvPr>
          <p:cNvSpPr>
            <a:spLocks noGrp="1"/>
          </p:cNvSpPr>
          <p:nvPr>
            <p:ph type="title"/>
          </p:nvPr>
        </p:nvSpPr>
        <p:spPr>
          <a:xfrm>
            <a:off x="625629" y="278945"/>
            <a:ext cx="8386762" cy="620712"/>
          </a:xfrm>
        </p:spPr>
        <p:txBody>
          <a:bodyPr/>
          <a:lstStyle/>
          <a:p>
            <a:r>
              <a:rPr lang="en-US" dirty="0">
                <a:solidFill>
                  <a:schemeClr val="bg1"/>
                </a:solidFill>
              </a:rPr>
              <a:t>Public Service Loan Forgiveness</a:t>
            </a:r>
          </a:p>
        </p:txBody>
      </p:sp>
    </p:spTree>
    <p:extLst>
      <p:ext uri="{BB962C8B-B14F-4D97-AF65-F5344CB8AC3E}">
        <p14:creationId xmlns:p14="http://schemas.microsoft.com/office/powerpoint/2010/main" val="28756416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rotWithShape="1">
          <a:blip r:embed="rId3"/>
          <a:srcRect l="11113" t="21940" r="21227" b="8281"/>
          <a:stretch/>
        </p:blipFill>
        <p:spPr>
          <a:xfrm>
            <a:off x="285008" y="597408"/>
            <a:ext cx="8752114" cy="5601511"/>
          </a:xfrm>
          <a:prstGeom prst="rect">
            <a:avLst/>
          </a:prstGeom>
        </p:spPr>
      </p:pic>
    </p:spTree>
    <p:extLst>
      <p:ext uri="{BB962C8B-B14F-4D97-AF65-F5344CB8AC3E}">
        <p14:creationId xmlns:p14="http://schemas.microsoft.com/office/powerpoint/2010/main" val="44446883"/>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851613" y="1536986"/>
            <a:ext cx="7141433" cy="3678350"/>
            <a:chOff x="520950" y="1442409"/>
            <a:chExt cx="8138489" cy="4191905"/>
          </a:xfrm>
        </p:grpSpPr>
        <p:pic>
          <p:nvPicPr>
            <p:cNvPr id="3" name="Picture 2"/>
            <p:cNvPicPr>
              <a:picLocks noChangeAspect="1"/>
            </p:cNvPicPr>
            <p:nvPr/>
          </p:nvPicPr>
          <p:blipFill>
            <a:blip r:embed="rId3"/>
            <a:stretch>
              <a:fillRect/>
            </a:stretch>
          </p:blipFill>
          <p:spPr>
            <a:xfrm>
              <a:off x="4786101" y="1464984"/>
              <a:ext cx="1753335" cy="175333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9013" y="1448750"/>
              <a:ext cx="1785802" cy="178580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996" y="1510843"/>
              <a:ext cx="1813660" cy="166161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950" y="3658890"/>
              <a:ext cx="1975424" cy="1975424"/>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51474" y="3658890"/>
              <a:ext cx="2030349" cy="1704280"/>
            </a:xfrm>
            <a:prstGeom prst="rect">
              <a:avLst/>
            </a:prstGeom>
          </p:spPr>
        </p:pic>
        <p:pic>
          <p:nvPicPr>
            <p:cNvPr id="8" name="Picture 7"/>
            <p:cNvPicPr>
              <a:picLocks noChangeAspect="1"/>
            </p:cNvPicPr>
            <p:nvPr/>
          </p:nvPicPr>
          <p:blipFill>
            <a:blip r:embed="rId8"/>
            <a:stretch>
              <a:fillRect/>
            </a:stretch>
          </p:blipFill>
          <p:spPr>
            <a:xfrm>
              <a:off x="7125661" y="3658890"/>
              <a:ext cx="1391674" cy="1837010"/>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36923" y="3658890"/>
              <a:ext cx="1833638" cy="1833638"/>
            </a:xfrm>
            <a:prstGeom prst="rect">
              <a:avLst/>
            </a:prstGeom>
          </p:spPr>
        </p:pic>
        <p:pic>
          <p:nvPicPr>
            <p:cNvPr id="10" name="Picture 9" descr="USPHS_Commissioned_Corps_insignia.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49886" y="1442409"/>
              <a:ext cx="1809553" cy="1798485"/>
            </a:xfrm>
            <a:prstGeom prst="rect">
              <a:avLst/>
            </a:prstGeom>
          </p:spPr>
        </p:pic>
      </p:grpSp>
      <p:sp>
        <p:nvSpPr>
          <p:cNvPr id="15" name="Rectangle 14">
            <a:extLst>
              <a:ext uri="{FF2B5EF4-FFF2-40B4-BE49-F238E27FC236}">
                <a16:creationId xmlns:a16="http://schemas.microsoft.com/office/drawing/2014/main" id="{1B77F700-DD51-4B84-809E-942CAA6988E7}"/>
              </a:ext>
            </a:extLst>
          </p:cNvPr>
          <p:cNvSpPr/>
          <p:nvPr/>
        </p:nvSpPr>
        <p:spPr bwMode="auto">
          <a:xfrm>
            <a:off x="558608" y="5344196"/>
            <a:ext cx="8063747" cy="830997"/>
          </a:xfrm>
          <a:prstGeom prst="rect">
            <a:avLst/>
          </a:prstGeom>
          <a:solidFill>
            <a:srgbClr val="FFCA21"/>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spAutoFit/>
          </a:bodyPr>
          <a:lstStyle/>
          <a:p>
            <a:pPr algn="ctr"/>
            <a:r>
              <a:rPr lang="en-US" sz="2400" b="1" dirty="0">
                <a:solidFill>
                  <a:srgbClr val="003A70"/>
                </a:solidFill>
              </a:rPr>
              <a:t>aamc.org/stloan</a:t>
            </a:r>
          </a:p>
          <a:p>
            <a:pPr algn="ctr"/>
            <a:r>
              <a:rPr lang="en-US" sz="2400" b="1" dirty="0">
                <a:solidFill>
                  <a:srgbClr val="003A70"/>
                </a:solidFill>
              </a:rPr>
              <a:t>aamc.org/repayasst</a:t>
            </a:r>
          </a:p>
        </p:txBody>
      </p:sp>
      <p:sp>
        <p:nvSpPr>
          <p:cNvPr id="18" name="Title 1">
            <a:extLst>
              <a:ext uri="{FF2B5EF4-FFF2-40B4-BE49-F238E27FC236}">
                <a16:creationId xmlns:a16="http://schemas.microsoft.com/office/drawing/2014/main" id="{9CFE02F1-C9B3-42C9-9C5D-782D2BEF1A1D}"/>
              </a:ext>
            </a:extLst>
          </p:cNvPr>
          <p:cNvSpPr>
            <a:spLocks noGrp="1"/>
          </p:cNvSpPr>
          <p:nvPr>
            <p:ph type="title"/>
          </p:nvPr>
        </p:nvSpPr>
        <p:spPr>
          <a:xfrm>
            <a:off x="788894" y="764321"/>
            <a:ext cx="8386762" cy="620712"/>
          </a:xfrm>
        </p:spPr>
        <p:txBody>
          <a:bodyPr/>
          <a:lstStyle/>
          <a:p>
            <a:r>
              <a:rPr lang="en-US" dirty="0"/>
              <a:t>Loan Forgiveness &amp; Repay Assistance</a:t>
            </a:r>
          </a:p>
        </p:txBody>
      </p:sp>
    </p:spTree>
    <p:extLst>
      <p:ext uri="{BB962C8B-B14F-4D97-AF65-F5344CB8AC3E}">
        <p14:creationId xmlns:p14="http://schemas.microsoft.com/office/powerpoint/2010/main" val="1711520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e 9"/>
          <p:cNvSpPr/>
          <p:nvPr/>
        </p:nvSpPr>
        <p:spPr bwMode="auto">
          <a:xfrm>
            <a:off x="2459428" y="1999384"/>
            <a:ext cx="4486639" cy="3984456"/>
          </a:xfrm>
          <a:prstGeom prst="pie">
            <a:avLst>
              <a:gd name="adj1" fmla="val 2642565"/>
              <a:gd name="adj2" fmla="val 7541129"/>
            </a:avLst>
          </a:prstGeom>
          <a:solidFill>
            <a:srgbClr val="3215AF"/>
          </a:solidFill>
          <a:ln w="22225" cap="flat" cmpd="sng" algn="ctr">
            <a:solidFill>
              <a:srgbClr val="38AA7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charset="0"/>
            </a:endParaRPr>
          </a:p>
        </p:txBody>
      </p:sp>
      <p:sp>
        <p:nvSpPr>
          <p:cNvPr id="11" name="Pie 10"/>
          <p:cNvSpPr/>
          <p:nvPr/>
        </p:nvSpPr>
        <p:spPr bwMode="auto">
          <a:xfrm>
            <a:off x="2268356" y="1808312"/>
            <a:ext cx="4486639" cy="3984456"/>
          </a:xfrm>
          <a:prstGeom prst="pie">
            <a:avLst>
              <a:gd name="adj1" fmla="val 7503137"/>
              <a:gd name="adj2" fmla="val 13678986"/>
            </a:avLst>
          </a:prstGeom>
          <a:solidFill>
            <a:srgbClr val="7030A0"/>
          </a:solidFill>
          <a:ln w="222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charset="0"/>
            </a:endParaRPr>
          </a:p>
        </p:txBody>
      </p:sp>
      <p:sp>
        <p:nvSpPr>
          <p:cNvPr id="12" name="Pie 11"/>
          <p:cNvSpPr/>
          <p:nvPr/>
        </p:nvSpPr>
        <p:spPr bwMode="auto">
          <a:xfrm>
            <a:off x="2459428" y="1617240"/>
            <a:ext cx="4486639" cy="3984456"/>
          </a:xfrm>
          <a:prstGeom prst="pie">
            <a:avLst>
              <a:gd name="adj1" fmla="val 13632002"/>
              <a:gd name="adj2" fmla="val 18378066"/>
            </a:avLst>
          </a:prstGeom>
          <a:solidFill>
            <a:srgbClr val="011B79"/>
          </a:solidFill>
          <a:ln w="222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charset="0"/>
            </a:endParaRPr>
          </a:p>
        </p:txBody>
      </p:sp>
      <p:sp>
        <p:nvSpPr>
          <p:cNvPr id="13" name="Pie 12"/>
          <p:cNvSpPr/>
          <p:nvPr/>
        </p:nvSpPr>
        <p:spPr bwMode="auto">
          <a:xfrm>
            <a:off x="2673360" y="1815932"/>
            <a:ext cx="4486639" cy="3984456"/>
          </a:xfrm>
          <a:prstGeom prst="pie">
            <a:avLst>
              <a:gd name="adj1" fmla="val 18337201"/>
              <a:gd name="adj2" fmla="val 2630787"/>
            </a:avLst>
          </a:prstGeom>
          <a:solidFill>
            <a:srgbClr val="820082"/>
          </a:solidFill>
          <a:ln w="222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charset="0"/>
            </a:endParaRPr>
          </a:p>
        </p:txBody>
      </p:sp>
      <p:sp>
        <p:nvSpPr>
          <p:cNvPr id="14" name="Rectangle 13"/>
          <p:cNvSpPr/>
          <p:nvPr/>
        </p:nvSpPr>
        <p:spPr bwMode="auto">
          <a:xfrm>
            <a:off x="3901440" y="4892874"/>
            <a:ext cx="1894357" cy="741370"/>
          </a:xfrm>
          <a:prstGeom prst="rect">
            <a:avLst/>
          </a:prstGeom>
          <a:noFill/>
          <a:ln w="222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noAutofit/>
          </a:bodyPr>
          <a:lstStyle/>
          <a:p>
            <a:pPr algn="ctr" eaLnBrk="0" hangingPunct="0"/>
            <a:r>
              <a:rPr lang="en-US" sz="2200" dirty="0">
                <a:solidFill>
                  <a:schemeClr val="bg2"/>
                </a:solidFill>
                <a:latin typeface="Arial" charset="0"/>
              </a:rPr>
              <a:t>Eligibility </a:t>
            </a:r>
          </a:p>
          <a:p>
            <a:pPr algn="ctr" eaLnBrk="0" hangingPunct="0"/>
            <a:r>
              <a:rPr lang="en-US" sz="2200" dirty="0">
                <a:solidFill>
                  <a:schemeClr val="bg2"/>
                </a:solidFill>
                <a:latin typeface="Arial" charset="0"/>
              </a:rPr>
              <a:t>for </a:t>
            </a:r>
          </a:p>
          <a:p>
            <a:pPr algn="ctr" eaLnBrk="0" hangingPunct="0"/>
            <a:r>
              <a:rPr lang="en-US" sz="2200" dirty="0">
                <a:solidFill>
                  <a:schemeClr val="bg2"/>
                </a:solidFill>
                <a:latin typeface="Arial" charset="0"/>
              </a:rPr>
              <a:t>IBR</a:t>
            </a:r>
          </a:p>
        </p:txBody>
      </p:sp>
      <p:sp>
        <p:nvSpPr>
          <p:cNvPr id="15" name="Rectangle 14"/>
          <p:cNvSpPr/>
          <p:nvPr/>
        </p:nvSpPr>
        <p:spPr bwMode="auto">
          <a:xfrm>
            <a:off x="4994504" y="3140465"/>
            <a:ext cx="2407885" cy="1406299"/>
          </a:xfrm>
          <a:prstGeom prst="rect">
            <a:avLst/>
          </a:prstGeom>
          <a:noFill/>
          <a:ln w="222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dirty="0">
                <a:ln>
                  <a:noFill/>
                </a:ln>
                <a:solidFill>
                  <a:schemeClr val="bg2"/>
                </a:solidFill>
                <a:effectLst/>
                <a:latin typeface="Arial" charset="0"/>
              </a:rPr>
              <a:t>Eligibility</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dirty="0">
                <a:ln>
                  <a:noFill/>
                </a:ln>
                <a:solidFill>
                  <a:schemeClr val="bg2"/>
                </a:solidFill>
                <a:effectLst/>
                <a:latin typeface="Arial" charset="0"/>
              </a:rPr>
              <a:t> for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dirty="0">
                <a:ln>
                  <a:noFill/>
                </a:ln>
                <a:solidFill>
                  <a:schemeClr val="bg2"/>
                </a:solidFill>
                <a:effectLst/>
                <a:latin typeface="Arial" charset="0"/>
              </a:rPr>
              <a:t>PSLF</a:t>
            </a:r>
          </a:p>
        </p:txBody>
      </p:sp>
      <p:sp>
        <p:nvSpPr>
          <p:cNvPr id="16" name="Rounded Rectangle 15"/>
          <p:cNvSpPr/>
          <p:nvPr/>
        </p:nvSpPr>
        <p:spPr bwMode="auto">
          <a:xfrm>
            <a:off x="3324723" y="1758645"/>
            <a:ext cx="2521865" cy="1011866"/>
          </a:xfrm>
          <a:prstGeom prst="roundRect">
            <a:avLst/>
          </a:prstGeom>
          <a:noFill/>
          <a:ln w="222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200" b="1" i="0" u="none" strike="noStrike" cap="none" normalizeH="0" dirty="0">
                <a:ln>
                  <a:noFill/>
                </a:ln>
                <a:solidFill>
                  <a:schemeClr val="bg2"/>
                </a:solidFill>
                <a:effectLst/>
                <a:latin typeface="Arial" charset="0"/>
              </a:rPr>
              <a:t>Reduce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2200" b="1" i="0" u="none" strike="noStrike" cap="none" normalizeH="0" dirty="0">
                <a:ln>
                  <a:noFill/>
                </a:ln>
                <a:solidFill>
                  <a:schemeClr val="bg2"/>
                </a:solidFill>
                <a:effectLst/>
                <a:latin typeface="Arial" charset="0"/>
              </a:rPr>
              <a:t># of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2200" b="1" i="0" u="none" strike="noStrike" cap="none" normalizeH="0" dirty="0">
                <a:ln>
                  <a:noFill/>
                </a:ln>
                <a:solidFill>
                  <a:schemeClr val="bg2"/>
                </a:solidFill>
                <a:effectLst/>
                <a:latin typeface="Arial" charset="0"/>
              </a:rPr>
              <a:t>Servicers</a:t>
            </a:r>
            <a:endParaRPr kumimoji="0" lang="en-US" sz="2200" b="1" i="0" u="none" strike="noStrike" cap="none" normalizeH="0" baseline="0" dirty="0">
              <a:ln>
                <a:noFill/>
              </a:ln>
              <a:solidFill>
                <a:schemeClr val="bg2"/>
              </a:solidFill>
              <a:effectLst/>
              <a:latin typeface="Arial" charset="0"/>
            </a:endParaRPr>
          </a:p>
        </p:txBody>
      </p:sp>
      <p:sp>
        <p:nvSpPr>
          <p:cNvPr id="17" name="Rectangle 16"/>
          <p:cNvSpPr/>
          <p:nvPr/>
        </p:nvSpPr>
        <p:spPr bwMode="auto">
          <a:xfrm>
            <a:off x="1718245" y="3043054"/>
            <a:ext cx="2994907" cy="1063034"/>
          </a:xfrm>
          <a:prstGeom prst="rect">
            <a:avLst/>
          </a:prstGeom>
          <a:noFill/>
          <a:ln w="222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0" tIns="0" rIns="0" bIns="0" numCol="1" rtlCol="0" anchor="t"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200" dirty="0">
                <a:solidFill>
                  <a:schemeClr val="bg2"/>
                </a:solidFill>
                <a:latin typeface="Arial" charset="0"/>
              </a:rPr>
              <a:t>Eligibility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dirty="0">
                <a:ln>
                  <a:noFill/>
                </a:ln>
                <a:solidFill>
                  <a:schemeClr val="bg2"/>
                </a:solidFill>
                <a:effectLst/>
                <a:latin typeface="Arial" charset="0"/>
              </a:rPr>
              <a:t>for</a:t>
            </a:r>
          </a:p>
          <a:p>
            <a:pPr marL="0" marR="0" indent="0" algn="ctr" defTabSz="914400" rtl="0" eaLnBrk="0" fontAlgn="base" latinLnBrk="0" hangingPunct="0">
              <a:lnSpc>
                <a:spcPct val="100000"/>
              </a:lnSpc>
              <a:spcBef>
                <a:spcPct val="0"/>
              </a:spcBef>
              <a:spcAft>
                <a:spcPct val="0"/>
              </a:spcAft>
              <a:buClrTx/>
              <a:buSzTx/>
              <a:buFontTx/>
              <a:buNone/>
              <a:tabLst/>
            </a:pPr>
            <a:r>
              <a:rPr lang="en-US" sz="2200" dirty="0">
                <a:solidFill>
                  <a:schemeClr val="bg2"/>
                </a:solidFill>
                <a:latin typeface="Arial" charset="0"/>
              </a:rPr>
              <a:t>PAYE</a:t>
            </a:r>
          </a:p>
          <a:p>
            <a:pPr marL="0" marR="0" indent="0" algn="ctr" defTabSz="914400" rtl="0" eaLnBrk="0" fontAlgn="base" latinLnBrk="0" hangingPunct="0">
              <a:lnSpc>
                <a:spcPct val="100000"/>
              </a:lnSpc>
              <a:spcBef>
                <a:spcPct val="0"/>
              </a:spcBef>
              <a:spcAft>
                <a:spcPct val="0"/>
              </a:spcAft>
              <a:buClrTx/>
              <a:buSzTx/>
              <a:buFontTx/>
              <a:buNone/>
              <a:tabLst/>
            </a:pPr>
            <a:r>
              <a:rPr lang="en-US" sz="2200" dirty="0">
                <a:solidFill>
                  <a:schemeClr val="bg2"/>
                </a:solidFill>
                <a:latin typeface="Arial" charset="0"/>
              </a:rPr>
              <a:t>or </a:t>
            </a:r>
          </a:p>
          <a:p>
            <a:pPr marL="0" marR="0" indent="0" algn="ctr" defTabSz="914400" rtl="0" eaLnBrk="0" fontAlgn="base" latinLnBrk="0" hangingPunct="0">
              <a:lnSpc>
                <a:spcPct val="100000"/>
              </a:lnSpc>
              <a:spcBef>
                <a:spcPct val="0"/>
              </a:spcBef>
              <a:spcAft>
                <a:spcPct val="0"/>
              </a:spcAft>
              <a:buClrTx/>
              <a:buSzTx/>
              <a:buFontTx/>
              <a:buNone/>
              <a:tabLst/>
            </a:pPr>
            <a:r>
              <a:rPr lang="en-US" sz="2200" dirty="0">
                <a:solidFill>
                  <a:schemeClr val="bg2"/>
                </a:solidFill>
                <a:latin typeface="Arial" charset="0"/>
              </a:rPr>
              <a:t>REPAYE</a:t>
            </a:r>
            <a:endParaRPr kumimoji="0" lang="en-US" sz="2200" b="1" i="0" u="none" strike="noStrike" cap="none" normalizeH="0" baseline="0" dirty="0">
              <a:ln>
                <a:noFill/>
              </a:ln>
              <a:solidFill>
                <a:schemeClr val="bg2"/>
              </a:solidFill>
              <a:effectLst/>
              <a:latin typeface="Arial" charset="0"/>
            </a:endParaRPr>
          </a:p>
        </p:txBody>
      </p:sp>
      <p:sp>
        <p:nvSpPr>
          <p:cNvPr id="20" name="Oval 19"/>
          <p:cNvSpPr/>
          <p:nvPr/>
        </p:nvSpPr>
        <p:spPr bwMode="auto">
          <a:xfrm>
            <a:off x="2085627" y="1456198"/>
            <a:ext cx="5250323" cy="4662662"/>
          </a:xfrm>
          <a:prstGeom prst="ellipse">
            <a:avLst/>
          </a:prstGeom>
          <a:noFill/>
          <a:ln w="28575" cap="flat" cmpd="sng" algn="ctr">
            <a:solidFill>
              <a:srgbClr val="7030A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charset="0"/>
            </a:endParaRPr>
          </a:p>
        </p:txBody>
      </p:sp>
      <p:sp>
        <p:nvSpPr>
          <p:cNvPr id="22" name="Title 6"/>
          <p:cNvSpPr txBox="1">
            <a:spLocks/>
          </p:cNvSpPr>
          <p:nvPr/>
        </p:nvSpPr>
        <p:spPr>
          <a:xfrm>
            <a:off x="788894" y="780650"/>
            <a:ext cx="8386762" cy="620712"/>
          </a:xfrm>
          <a:prstGeom prst="rect">
            <a:avLst/>
          </a:prstGeom>
        </p:spPr>
        <p:txBody>
          <a:bodyPr/>
          <a:lstStyle>
            <a:lvl1pPr algn="l" defTabSz="914400" rtl="0" eaLnBrk="1" latinLnBrk="0" hangingPunct="1">
              <a:lnSpc>
                <a:spcPct val="90000"/>
              </a:lnSpc>
              <a:spcBef>
                <a:spcPct val="0"/>
              </a:spcBef>
              <a:buNone/>
              <a:defRPr sz="3200" b="1" i="0" kern="1200">
                <a:solidFill>
                  <a:srgbClr val="5F259F"/>
                </a:solidFill>
                <a:latin typeface="Arial" charset="0"/>
                <a:ea typeface="Arial" charset="0"/>
                <a:cs typeface="Arial" charset="0"/>
              </a:defRPr>
            </a:lvl1pPr>
          </a:lstStyle>
          <a:p>
            <a:r>
              <a:rPr lang="en-US" dirty="0"/>
              <a:t>Reasons to Consolidate</a:t>
            </a:r>
            <a:endParaRPr lang="en-US" sz="2400" b="0" i="1" dirty="0"/>
          </a:p>
        </p:txBody>
      </p:sp>
    </p:spTree>
    <p:extLst>
      <p:ext uri="{BB962C8B-B14F-4D97-AF65-F5344CB8AC3E}">
        <p14:creationId xmlns:p14="http://schemas.microsoft.com/office/powerpoint/2010/main" val="21040505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p:bldP spid="15" grpId="0"/>
      <p:bldP spid="16" grpId="0"/>
      <p:bldP spid="1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6"/>
          <p:cNvSpPr txBox="1">
            <a:spLocks/>
          </p:cNvSpPr>
          <p:nvPr/>
        </p:nvSpPr>
        <p:spPr>
          <a:xfrm>
            <a:off x="788894" y="764321"/>
            <a:ext cx="8386762" cy="620712"/>
          </a:xfrm>
          <a:prstGeom prst="rect">
            <a:avLst/>
          </a:prstGeom>
        </p:spPr>
        <p:txBody>
          <a:bodyPr/>
          <a:lstStyle>
            <a:lvl1pPr algn="l" defTabSz="914400" rtl="0" eaLnBrk="1" latinLnBrk="0" hangingPunct="1">
              <a:lnSpc>
                <a:spcPct val="90000"/>
              </a:lnSpc>
              <a:spcBef>
                <a:spcPct val="0"/>
              </a:spcBef>
              <a:buNone/>
              <a:defRPr sz="3200" b="1" i="0" kern="1200">
                <a:solidFill>
                  <a:srgbClr val="5F259F"/>
                </a:solidFill>
                <a:latin typeface="Arial" charset="0"/>
                <a:ea typeface="Arial" charset="0"/>
                <a:cs typeface="Arial" charset="0"/>
              </a:defRPr>
            </a:lvl1pPr>
          </a:lstStyle>
          <a:p>
            <a:r>
              <a:rPr lang="en-US" dirty="0"/>
              <a:t>Should You Consolidate?</a:t>
            </a:r>
            <a:endParaRPr lang="en-US" sz="2400" b="0" i="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2378" y="1551303"/>
            <a:ext cx="3368261" cy="4231147"/>
          </a:xfrm>
          <a:prstGeom prst="rect">
            <a:avLst/>
          </a:prstGeom>
          <a:noFill/>
          <a:ln w="9525">
            <a:noFill/>
            <a:miter lim="800000"/>
            <a:headEnd/>
            <a:tailEnd/>
          </a:ln>
          <a:effectLst>
            <a:outerShdw blurRad="50800" dist="38100" dir="13500000" algn="b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0862" y="1551303"/>
            <a:ext cx="3472807" cy="4231147"/>
          </a:xfrm>
          <a:prstGeom prst="rect">
            <a:avLst/>
          </a:prstGeom>
          <a:noFill/>
          <a:ln w="9525">
            <a:noFill/>
            <a:miter lim="800000"/>
            <a:headEnd/>
            <a:tailEnd/>
          </a:ln>
          <a:effectLst>
            <a:outerShdw blurRad="50800" dist="38100" dir="13500000" algn="b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pic>
      <p:sp>
        <p:nvSpPr>
          <p:cNvPr id="8" name="Rectangle 7"/>
          <p:cNvSpPr/>
          <p:nvPr/>
        </p:nvSpPr>
        <p:spPr bwMode="auto">
          <a:xfrm>
            <a:off x="779928" y="4867835"/>
            <a:ext cx="8063747" cy="477479"/>
          </a:xfrm>
          <a:prstGeom prst="rect">
            <a:avLst/>
          </a:prstGeom>
          <a:solidFill>
            <a:srgbClr val="FFCA21"/>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spAutoFit/>
          </a:bodyPr>
          <a:lstStyle/>
          <a:p>
            <a:pPr algn="ctr"/>
            <a:r>
              <a:rPr lang="en-US" sz="2400" b="1" dirty="0">
                <a:solidFill>
                  <a:srgbClr val="003A70"/>
                </a:solidFill>
              </a:rPr>
              <a:t>aamc.org/first/consolidatequiz</a:t>
            </a:r>
          </a:p>
        </p:txBody>
      </p:sp>
    </p:spTree>
    <p:extLst>
      <p:ext uri="{BB962C8B-B14F-4D97-AF65-F5344CB8AC3E}">
        <p14:creationId xmlns:p14="http://schemas.microsoft.com/office/powerpoint/2010/main" val="7697411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iStock_000014315860Small.jpg"/>
          <p:cNvPicPr>
            <a:picLocks noChangeAspect="1"/>
          </p:cNvPicPr>
          <p:nvPr/>
        </p:nvPicPr>
        <p:blipFill>
          <a:blip r:embed="rId3" cstate="print"/>
          <a:srcRect/>
          <a:stretch>
            <a:fillRect/>
          </a:stretch>
        </p:blipFill>
        <p:spPr bwMode="auto">
          <a:xfrm>
            <a:off x="0" y="1755776"/>
            <a:ext cx="2716213" cy="4416424"/>
          </a:xfrm>
          <a:prstGeom prst="rect">
            <a:avLst/>
          </a:prstGeom>
          <a:noFill/>
          <a:ln w="9525">
            <a:noFill/>
            <a:miter lim="800000"/>
            <a:headEnd/>
            <a:tailEnd/>
          </a:ln>
        </p:spPr>
      </p:pic>
      <p:sp>
        <p:nvSpPr>
          <p:cNvPr id="34820" name="TextBox 3"/>
          <p:cNvSpPr txBox="1">
            <a:spLocks noChangeArrowheads="1"/>
          </p:cNvSpPr>
          <p:nvPr/>
        </p:nvSpPr>
        <p:spPr bwMode="auto">
          <a:xfrm>
            <a:off x="150813" y="914400"/>
            <a:ext cx="2033587" cy="338138"/>
          </a:xfrm>
          <a:prstGeom prst="rect">
            <a:avLst/>
          </a:prstGeom>
          <a:noFill/>
          <a:ln w="9525">
            <a:noFill/>
            <a:miter lim="800000"/>
            <a:headEnd/>
            <a:tailEnd/>
          </a:ln>
        </p:spPr>
        <p:txBody>
          <a:bodyPr>
            <a:spAutoFit/>
          </a:bodyPr>
          <a:lstStyle/>
          <a:p>
            <a:pPr eaLnBrk="0" hangingPunct="0"/>
            <a:endParaRPr lang="en-US" sz="1600" b="0" dirty="0"/>
          </a:p>
        </p:txBody>
      </p:sp>
      <p:sp>
        <p:nvSpPr>
          <p:cNvPr id="6" name="Rectangle 2"/>
          <p:cNvSpPr txBox="1">
            <a:spLocks noChangeArrowheads="1"/>
          </p:cNvSpPr>
          <p:nvPr/>
        </p:nvSpPr>
        <p:spPr>
          <a:xfrm>
            <a:off x="2716213" y="1755776"/>
            <a:ext cx="6305550" cy="4767263"/>
          </a:xfrm>
          <a:prstGeom prst="rect">
            <a:avLst/>
          </a:prstGeom>
        </p:spPr>
        <p:txBody>
          <a:bodyPr/>
          <a:lstStyle/>
          <a:p>
            <a:pPr marL="114300" lvl="1" defTabSz="889000">
              <a:lnSpc>
                <a:spcPct val="88000"/>
              </a:lnSpc>
              <a:spcBef>
                <a:spcPct val="35000"/>
              </a:spcBef>
              <a:buClr>
                <a:schemeClr val="tx1"/>
              </a:buClr>
              <a:defRPr/>
            </a:pPr>
            <a:endParaRPr lang="en-US" sz="1200" b="0" kern="0" dirty="0">
              <a:solidFill>
                <a:schemeClr val="tx1"/>
              </a:solidFill>
              <a:latin typeface="+mn-lt"/>
            </a:endParaRPr>
          </a:p>
          <a:p>
            <a:pPr marL="398463" lvl="1" indent="-284163" defTabSz="889000">
              <a:lnSpc>
                <a:spcPct val="88000"/>
              </a:lnSpc>
              <a:spcBef>
                <a:spcPct val="35000"/>
              </a:spcBef>
              <a:buClr>
                <a:schemeClr val="tx1"/>
              </a:buClr>
              <a:buFontTx/>
              <a:buChar char="•"/>
              <a:defRPr/>
            </a:pPr>
            <a:endParaRPr lang="en-US" sz="1200" b="0" kern="0" dirty="0">
              <a:solidFill>
                <a:schemeClr val="accent1">
                  <a:lumMod val="75000"/>
                </a:schemeClr>
              </a:solidFill>
              <a:latin typeface="+mn-lt"/>
            </a:endParaRPr>
          </a:p>
          <a:p>
            <a:pPr marL="804863" lvl="2" indent="-292100" defTabSz="889000">
              <a:lnSpc>
                <a:spcPct val="88000"/>
              </a:lnSpc>
              <a:spcBef>
                <a:spcPct val="25000"/>
              </a:spcBef>
              <a:buClr>
                <a:schemeClr val="tx1"/>
              </a:buClr>
              <a:buSzPct val="80000"/>
              <a:buFont typeface="Wingdings" pitchFamily="2" charset="2"/>
              <a:buNone/>
              <a:defRPr/>
            </a:pPr>
            <a:r>
              <a:rPr lang="en-US" sz="2800" b="0" kern="0" dirty="0">
                <a:solidFill>
                  <a:srgbClr val="013A71"/>
                </a:solidFill>
                <a:latin typeface="+mn-lt"/>
              </a:rPr>
              <a:t>Is a contract with the lender</a:t>
            </a:r>
          </a:p>
          <a:p>
            <a:pPr marL="804863" lvl="2" indent="-292100" defTabSz="889000">
              <a:lnSpc>
                <a:spcPct val="88000"/>
              </a:lnSpc>
              <a:spcBef>
                <a:spcPct val="25000"/>
              </a:spcBef>
              <a:buClr>
                <a:schemeClr val="tx1"/>
              </a:buClr>
              <a:buSzPct val="80000"/>
              <a:buFont typeface="Wingdings" pitchFamily="2" charset="2"/>
              <a:buNone/>
              <a:defRPr/>
            </a:pPr>
            <a:endParaRPr lang="en-US" sz="1200" b="0" kern="0" dirty="0">
              <a:solidFill>
                <a:srgbClr val="013A71"/>
              </a:solidFill>
              <a:latin typeface="+mn-lt"/>
            </a:endParaRPr>
          </a:p>
          <a:p>
            <a:pPr marL="461963" lvl="2" defTabSz="889000">
              <a:lnSpc>
                <a:spcPct val="88000"/>
              </a:lnSpc>
              <a:spcBef>
                <a:spcPct val="25000"/>
              </a:spcBef>
              <a:buClr>
                <a:schemeClr val="tx1"/>
              </a:buClr>
              <a:buSzPct val="80000"/>
              <a:buFont typeface="Wingdings" pitchFamily="2" charset="2"/>
              <a:buNone/>
              <a:defRPr/>
            </a:pPr>
            <a:r>
              <a:rPr lang="en-US" sz="2800" b="0" kern="0" dirty="0">
                <a:solidFill>
                  <a:srgbClr val="013A71"/>
                </a:solidFill>
                <a:latin typeface="+mn-lt"/>
              </a:rPr>
              <a:t>Documents your agreement to repay</a:t>
            </a:r>
          </a:p>
          <a:p>
            <a:pPr marL="804863" lvl="2" indent="-292100" defTabSz="889000">
              <a:lnSpc>
                <a:spcPct val="88000"/>
              </a:lnSpc>
              <a:spcBef>
                <a:spcPct val="25000"/>
              </a:spcBef>
              <a:buClr>
                <a:schemeClr val="tx1"/>
              </a:buClr>
              <a:buSzPct val="80000"/>
              <a:buFont typeface="Wingdings" pitchFamily="2" charset="2"/>
              <a:buNone/>
              <a:defRPr/>
            </a:pPr>
            <a:endParaRPr lang="en-US" sz="1200" b="0" kern="0" dirty="0">
              <a:solidFill>
                <a:srgbClr val="013A71"/>
              </a:solidFill>
              <a:latin typeface="+mn-lt"/>
            </a:endParaRPr>
          </a:p>
          <a:p>
            <a:pPr marL="804863" lvl="2" indent="-292100" defTabSz="889000">
              <a:lnSpc>
                <a:spcPct val="88000"/>
              </a:lnSpc>
              <a:spcBef>
                <a:spcPct val="25000"/>
              </a:spcBef>
              <a:buClr>
                <a:schemeClr val="tx1"/>
              </a:buClr>
              <a:buSzPct val="80000"/>
              <a:defRPr/>
            </a:pPr>
            <a:r>
              <a:rPr lang="en-US" sz="2800" b="0" kern="0" dirty="0">
                <a:solidFill>
                  <a:srgbClr val="013A71"/>
                </a:solidFill>
                <a:latin typeface="+mn-lt"/>
              </a:rPr>
              <a:t>Details terms and conditions</a:t>
            </a:r>
          </a:p>
          <a:p>
            <a:pPr marL="804863" lvl="2" indent="-292100" defTabSz="889000">
              <a:lnSpc>
                <a:spcPct val="88000"/>
              </a:lnSpc>
              <a:spcBef>
                <a:spcPct val="25000"/>
              </a:spcBef>
              <a:buClr>
                <a:schemeClr val="tx1"/>
              </a:buClr>
              <a:buSzPct val="80000"/>
              <a:defRPr/>
            </a:pPr>
            <a:endParaRPr lang="en-US" sz="1200" b="0" kern="0" dirty="0">
              <a:solidFill>
                <a:srgbClr val="013A71"/>
              </a:solidFill>
              <a:latin typeface="+mn-lt"/>
            </a:endParaRPr>
          </a:p>
          <a:p>
            <a:pPr marL="804863" lvl="2" indent="-292100" defTabSz="889000">
              <a:lnSpc>
                <a:spcPct val="88000"/>
              </a:lnSpc>
              <a:spcBef>
                <a:spcPct val="25000"/>
              </a:spcBef>
              <a:buClr>
                <a:schemeClr val="tx1"/>
              </a:buClr>
              <a:buSzPct val="80000"/>
              <a:buFont typeface="Wingdings" pitchFamily="2" charset="2"/>
              <a:buNone/>
              <a:defRPr/>
            </a:pPr>
            <a:r>
              <a:rPr lang="en-US" sz="2800" b="0" kern="0" dirty="0">
                <a:solidFill>
                  <a:srgbClr val="013A71"/>
                </a:solidFill>
                <a:latin typeface="+mn-lt"/>
              </a:rPr>
              <a:t>Includes rights &amp; responsibilities </a:t>
            </a:r>
          </a:p>
          <a:p>
            <a:pPr marL="804863" lvl="2" indent="-292100" defTabSz="889000">
              <a:lnSpc>
                <a:spcPct val="88000"/>
              </a:lnSpc>
              <a:spcBef>
                <a:spcPct val="25000"/>
              </a:spcBef>
              <a:buClr>
                <a:schemeClr val="tx1"/>
              </a:buClr>
              <a:buSzPct val="80000"/>
              <a:buFont typeface="Wingdings" pitchFamily="2" charset="2"/>
              <a:buNone/>
              <a:defRPr/>
            </a:pPr>
            <a:endParaRPr lang="en-US" sz="1200" b="0" kern="0" dirty="0">
              <a:solidFill>
                <a:schemeClr val="tx1"/>
              </a:solidFill>
              <a:latin typeface="+mn-lt"/>
            </a:endParaRPr>
          </a:p>
          <a:p>
            <a:pPr marL="398463" lvl="1" indent="-284163" defTabSz="889000">
              <a:lnSpc>
                <a:spcPct val="88000"/>
              </a:lnSpc>
              <a:spcBef>
                <a:spcPct val="35000"/>
              </a:spcBef>
              <a:buClr>
                <a:schemeClr val="tx1"/>
              </a:buClr>
              <a:buFontTx/>
              <a:buChar char="•"/>
              <a:defRPr/>
            </a:pPr>
            <a:endParaRPr lang="en-US" sz="1200" b="0" kern="0" dirty="0">
              <a:solidFill>
                <a:schemeClr val="tx1"/>
              </a:solidFill>
              <a:latin typeface="+mn-lt"/>
            </a:endParaRPr>
          </a:p>
          <a:p>
            <a:pPr marL="398463" lvl="1" indent="-284163" defTabSz="889000">
              <a:lnSpc>
                <a:spcPct val="88000"/>
              </a:lnSpc>
              <a:spcBef>
                <a:spcPct val="35000"/>
              </a:spcBef>
              <a:buClr>
                <a:schemeClr val="tx1"/>
              </a:buClr>
              <a:buFontTx/>
              <a:buChar char="•"/>
              <a:defRPr/>
            </a:pPr>
            <a:endParaRPr lang="en-US" sz="1200" b="0" kern="0" dirty="0">
              <a:solidFill>
                <a:schemeClr val="tx1"/>
              </a:solidFill>
              <a:latin typeface="+mn-lt"/>
            </a:endParaRPr>
          </a:p>
        </p:txBody>
      </p:sp>
      <p:sp>
        <p:nvSpPr>
          <p:cNvPr id="7" name="Title 6">
            <a:extLst>
              <a:ext uri="{FF2B5EF4-FFF2-40B4-BE49-F238E27FC236}">
                <a16:creationId xmlns:a16="http://schemas.microsoft.com/office/drawing/2014/main" id="{0C9E2624-98BA-47A8-91EC-106C4587F531}"/>
              </a:ext>
            </a:extLst>
          </p:cNvPr>
          <p:cNvSpPr txBox="1">
            <a:spLocks/>
          </p:cNvSpPr>
          <p:nvPr/>
        </p:nvSpPr>
        <p:spPr>
          <a:xfrm>
            <a:off x="759216" y="746171"/>
            <a:ext cx="8386762" cy="6207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rgbClr val="5F259F"/>
                </a:solidFill>
                <a:latin typeface="Arial" charset="0"/>
                <a:ea typeface="Arial" charset="0"/>
                <a:cs typeface="Arial" charset="0"/>
              </a:defRPr>
            </a:lvl1pPr>
          </a:lstStyle>
          <a:p>
            <a:r>
              <a:rPr lang="en-US" dirty="0"/>
              <a:t>Master Promissory Note</a:t>
            </a:r>
          </a:p>
        </p:txBody>
      </p:sp>
    </p:spTree>
    <p:extLst>
      <p:ext uri="{BB962C8B-B14F-4D97-AF65-F5344CB8AC3E}">
        <p14:creationId xmlns:p14="http://schemas.microsoft.com/office/powerpoint/2010/main" val="19412868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34818"/>
                                        </p:tgtEl>
                                        <p:attrNameLst>
                                          <p:attrName>style.visibility</p:attrName>
                                        </p:attrNameLst>
                                      </p:cBhvr>
                                      <p:to>
                                        <p:strVal val="visible"/>
                                      </p:to>
                                    </p:set>
                                    <p:animEffect transition="in" filter="wipe(left)">
                                      <p:cBhvr>
                                        <p:cTn id="7" dur="500"/>
                                        <p:tgtEl>
                                          <p:spTgt spid="34818"/>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p:cNvSpPr>
            <a:spLocks noGrp="1" noChangeArrowheads="1"/>
          </p:cNvSpPr>
          <p:nvPr>
            <p:ph type="body" idx="4294967295"/>
          </p:nvPr>
        </p:nvSpPr>
        <p:spPr>
          <a:xfrm>
            <a:off x="540068" y="1420495"/>
            <a:ext cx="8405812" cy="4767263"/>
          </a:xfrm>
        </p:spPr>
        <p:txBody>
          <a:bodyPr/>
          <a:lstStyle/>
          <a:p>
            <a:pPr marL="0" indent="0"/>
            <a:r>
              <a:rPr lang="en-US" b="1" dirty="0">
                <a:solidFill>
                  <a:srgbClr val="008000"/>
                </a:solidFill>
              </a:rPr>
              <a:t>When to consider consolidating federal loans:</a:t>
            </a:r>
          </a:p>
          <a:p>
            <a:pPr marL="0" indent="0"/>
            <a:endParaRPr lang="en-US" sz="800" b="1" dirty="0"/>
          </a:p>
          <a:p>
            <a:pPr lvl="2">
              <a:buFont typeface="Wingdings" pitchFamily="2" charset="2"/>
              <a:buNone/>
            </a:pPr>
            <a:r>
              <a:rPr lang="en-US" sz="2600" dirty="0"/>
              <a:t>Multiple servicers to repay </a:t>
            </a:r>
          </a:p>
          <a:p>
            <a:pPr lvl="2">
              <a:buFont typeface="Wingdings" pitchFamily="2" charset="2"/>
              <a:buNone/>
            </a:pPr>
            <a:endParaRPr lang="en-US" sz="800" dirty="0"/>
          </a:p>
          <a:p>
            <a:pPr lvl="2">
              <a:buNone/>
            </a:pPr>
            <a:r>
              <a:rPr lang="en-US" sz="2600" dirty="0"/>
              <a:t>You have Non-Direct loans</a:t>
            </a:r>
            <a:r>
              <a:rPr lang="en-US" sz="2000" dirty="0"/>
              <a:t> (like Perkins and LDS Loans)</a:t>
            </a:r>
          </a:p>
          <a:p>
            <a:pPr lvl="2">
              <a:buFont typeface="Wingdings" pitchFamily="2" charset="2"/>
              <a:buNone/>
            </a:pPr>
            <a:endParaRPr lang="en-US" sz="800" dirty="0"/>
          </a:p>
          <a:p>
            <a:pPr lvl="2">
              <a:buFont typeface="Wingdings" pitchFamily="2" charset="2"/>
              <a:buNone/>
            </a:pPr>
            <a:r>
              <a:rPr lang="en-US" sz="2600" dirty="0"/>
              <a:t>To make Non-Direct loans eligible for federal options</a:t>
            </a:r>
          </a:p>
          <a:p>
            <a:pPr lvl="4">
              <a:buFont typeface="Arial"/>
              <a:buChar char="•"/>
            </a:pPr>
            <a:r>
              <a:rPr lang="en-US" sz="2000" dirty="0">
                <a:solidFill>
                  <a:srgbClr val="008000"/>
                </a:solidFill>
              </a:rPr>
              <a:t>Medical Residency/Internship Forbearance</a:t>
            </a:r>
          </a:p>
          <a:p>
            <a:pPr lvl="4">
              <a:buFont typeface="Arial"/>
              <a:buChar char="•"/>
            </a:pPr>
            <a:r>
              <a:rPr lang="en-US" sz="2000" dirty="0">
                <a:solidFill>
                  <a:srgbClr val="008000"/>
                </a:solidFill>
              </a:rPr>
              <a:t>Public Service Loan Forgiveness (PSLF)</a:t>
            </a:r>
          </a:p>
          <a:p>
            <a:pPr lvl="4">
              <a:buFont typeface="Arial"/>
              <a:buChar char="•"/>
            </a:pPr>
            <a:r>
              <a:rPr lang="en-US" sz="2000" dirty="0">
                <a:solidFill>
                  <a:srgbClr val="008000"/>
                </a:solidFill>
              </a:rPr>
              <a:t>an Income-Driven Repayment (IDR) plan</a:t>
            </a:r>
          </a:p>
          <a:p>
            <a:pPr lvl="2" algn="ctr">
              <a:buNone/>
            </a:pPr>
            <a:endParaRPr lang="en-US" sz="800" dirty="0"/>
          </a:p>
          <a:p>
            <a:pPr algn="ctr"/>
            <a:r>
              <a:rPr lang="en-US" sz="2000" b="1" dirty="0"/>
              <a:t>A Lower Interest Rate is NOT a Reason to Consolidate</a:t>
            </a:r>
            <a:endParaRPr lang="en-US" sz="1600" b="1" dirty="0"/>
          </a:p>
          <a:p>
            <a:pPr lvl="2">
              <a:buFont typeface="Wingdings" pitchFamily="2" charset="2"/>
              <a:buNone/>
            </a:pPr>
            <a:endParaRPr lang="en-US" sz="2000" dirty="0"/>
          </a:p>
          <a:p>
            <a:pPr lvl="1">
              <a:buFontTx/>
              <a:buNone/>
            </a:pPr>
            <a:endParaRPr lang="en-US" sz="1000" dirty="0"/>
          </a:p>
          <a:p>
            <a:pPr marL="0" indent="0"/>
            <a:endParaRPr lang="en-US" sz="2400" dirty="0"/>
          </a:p>
        </p:txBody>
      </p:sp>
      <p:sp>
        <p:nvSpPr>
          <p:cNvPr id="16" name="Rectangle 15"/>
          <p:cNvSpPr/>
          <p:nvPr/>
        </p:nvSpPr>
        <p:spPr bwMode="auto">
          <a:xfrm>
            <a:off x="0" y="5215387"/>
            <a:ext cx="9144000" cy="461665"/>
          </a:xfrm>
          <a:prstGeom prst="rect">
            <a:avLst/>
          </a:prstGeom>
          <a:solidFill>
            <a:srgbClr val="FFCA21"/>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spAutoFit/>
          </a:bodyPr>
          <a:lstStyle/>
          <a:p>
            <a:pPr algn="ctr"/>
            <a:r>
              <a:rPr lang="en-US" sz="2400" dirty="0">
                <a:solidFill>
                  <a:schemeClr val="tx1"/>
                </a:solidFill>
              </a:rPr>
              <a:t>aamc.org/first/consolidatequiz</a:t>
            </a:r>
          </a:p>
        </p:txBody>
      </p:sp>
      <p:sp>
        <p:nvSpPr>
          <p:cNvPr id="5" name="Rectangle 2"/>
          <p:cNvSpPr txBox="1">
            <a:spLocks noChangeArrowheads="1"/>
          </p:cNvSpPr>
          <p:nvPr/>
        </p:nvSpPr>
        <p:spPr>
          <a:xfrm>
            <a:off x="496448" y="451128"/>
            <a:ext cx="8386762" cy="620712"/>
          </a:xfrm>
          <a:prstGeom prst="rect">
            <a:avLst/>
          </a:prstGeom>
        </p:spPr>
        <p:txBody>
          <a:bodyPr/>
          <a:lstStyle>
            <a:lvl1pPr algn="l" defTabSz="889000" rtl="0" eaLnBrk="0" fontAlgn="base" hangingPunct="0">
              <a:lnSpc>
                <a:spcPct val="85000"/>
              </a:lnSpc>
              <a:spcBef>
                <a:spcPct val="0"/>
              </a:spcBef>
              <a:spcAft>
                <a:spcPct val="0"/>
              </a:spcAft>
              <a:buClr>
                <a:srgbClr val="DADDFE"/>
              </a:buClr>
              <a:defRPr sz="3200" b="1">
                <a:solidFill>
                  <a:schemeClr val="tx2"/>
                </a:solidFill>
                <a:latin typeface="+mn-lt"/>
                <a:ea typeface="ＭＳ Ｐゴシック" charset="0"/>
                <a:cs typeface="ＭＳ Ｐゴシック" charset="0"/>
              </a:defRPr>
            </a:lvl1pPr>
            <a:lvl2pPr algn="l" defTabSz="889000" rtl="0" eaLnBrk="0" fontAlgn="base" hangingPunct="0">
              <a:lnSpc>
                <a:spcPct val="85000"/>
              </a:lnSpc>
              <a:spcBef>
                <a:spcPct val="0"/>
              </a:spcBef>
              <a:spcAft>
                <a:spcPct val="0"/>
              </a:spcAft>
              <a:buClr>
                <a:srgbClr val="DADDFE"/>
              </a:buClr>
              <a:defRPr sz="3200" b="1">
                <a:solidFill>
                  <a:schemeClr val="tx2"/>
                </a:solidFill>
                <a:latin typeface="Arial" panose="020B0604020202020204" pitchFamily="34" charset="0"/>
                <a:ea typeface="ＭＳ Ｐゴシック" charset="0"/>
                <a:cs typeface="ＭＳ Ｐゴシック" charset="0"/>
              </a:defRPr>
            </a:lvl2pPr>
            <a:lvl3pPr algn="l" defTabSz="889000" rtl="0" eaLnBrk="0" fontAlgn="base" hangingPunct="0">
              <a:lnSpc>
                <a:spcPct val="85000"/>
              </a:lnSpc>
              <a:spcBef>
                <a:spcPct val="0"/>
              </a:spcBef>
              <a:spcAft>
                <a:spcPct val="0"/>
              </a:spcAft>
              <a:buClr>
                <a:srgbClr val="DADDFE"/>
              </a:buClr>
              <a:defRPr sz="3200" b="1">
                <a:solidFill>
                  <a:schemeClr val="tx2"/>
                </a:solidFill>
                <a:latin typeface="Arial" panose="020B0604020202020204" pitchFamily="34" charset="0"/>
                <a:ea typeface="ＭＳ Ｐゴシック" charset="0"/>
                <a:cs typeface="ＭＳ Ｐゴシック" charset="0"/>
              </a:defRPr>
            </a:lvl3pPr>
            <a:lvl4pPr algn="l" defTabSz="889000" rtl="0" eaLnBrk="0" fontAlgn="base" hangingPunct="0">
              <a:lnSpc>
                <a:spcPct val="85000"/>
              </a:lnSpc>
              <a:spcBef>
                <a:spcPct val="0"/>
              </a:spcBef>
              <a:spcAft>
                <a:spcPct val="0"/>
              </a:spcAft>
              <a:buClr>
                <a:srgbClr val="DADDFE"/>
              </a:buClr>
              <a:defRPr sz="3200" b="1">
                <a:solidFill>
                  <a:schemeClr val="tx2"/>
                </a:solidFill>
                <a:latin typeface="Arial" panose="020B0604020202020204" pitchFamily="34" charset="0"/>
                <a:ea typeface="ＭＳ Ｐゴシック" charset="0"/>
                <a:cs typeface="ＭＳ Ｐゴシック" charset="0"/>
              </a:defRPr>
            </a:lvl4pPr>
            <a:lvl5pPr algn="l" defTabSz="889000" rtl="0" eaLnBrk="0" fontAlgn="base" hangingPunct="0">
              <a:lnSpc>
                <a:spcPct val="85000"/>
              </a:lnSpc>
              <a:spcBef>
                <a:spcPct val="0"/>
              </a:spcBef>
              <a:spcAft>
                <a:spcPct val="0"/>
              </a:spcAft>
              <a:buClr>
                <a:srgbClr val="DADDFE"/>
              </a:buClr>
              <a:defRPr sz="3200" b="1">
                <a:solidFill>
                  <a:schemeClr val="tx2"/>
                </a:solidFill>
                <a:latin typeface="Arial" panose="020B0604020202020204" pitchFamily="34" charset="0"/>
                <a:ea typeface="ＭＳ Ｐゴシック" charset="0"/>
                <a:cs typeface="ＭＳ Ｐゴシック" charset="0"/>
              </a:defRPr>
            </a:lvl5pPr>
            <a:lvl6pPr marL="4572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6pPr>
            <a:lvl7pPr marL="9144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7pPr>
            <a:lvl8pPr marL="13716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8pPr>
            <a:lvl9pPr marL="18288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9pPr>
          </a:lstStyle>
          <a:p>
            <a:r>
              <a:rPr lang="en-US" dirty="0"/>
              <a:t>Federal Loan Consolidation</a:t>
            </a:r>
          </a:p>
        </p:txBody>
      </p:sp>
    </p:spTree>
    <p:extLst>
      <p:ext uri="{BB962C8B-B14F-4D97-AF65-F5344CB8AC3E}">
        <p14:creationId xmlns:p14="http://schemas.microsoft.com/office/powerpoint/2010/main" val="426207499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655" y="2036762"/>
            <a:ext cx="4821382" cy="3505200"/>
          </a:xfrm>
          <a:prstGeom prst="rect">
            <a:avLst/>
          </a:prstGeom>
        </p:spPr>
      </p:pic>
      <p:sp>
        <p:nvSpPr>
          <p:cNvPr id="5" name="Title 1"/>
          <p:cNvSpPr txBox="1">
            <a:spLocks/>
          </p:cNvSpPr>
          <p:nvPr/>
        </p:nvSpPr>
        <p:spPr>
          <a:xfrm>
            <a:off x="534655" y="370516"/>
            <a:ext cx="5952802" cy="9026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b="0" dirty="0">
                <a:latin typeface="Calibri"/>
              </a:rPr>
              <a:t>Be Advised</a:t>
            </a:r>
          </a:p>
        </p:txBody>
      </p:sp>
      <p:sp>
        <p:nvSpPr>
          <p:cNvPr id="6" name="TextBox 5"/>
          <p:cNvSpPr txBox="1"/>
          <p:nvPr/>
        </p:nvSpPr>
        <p:spPr>
          <a:xfrm rot="20223462">
            <a:off x="3803442" y="602427"/>
            <a:ext cx="3806658" cy="4524315"/>
          </a:xfrm>
          <a:prstGeom prst="rect">
            <a:avLst/>
          </a:prstGeom>
          <a:noFill/>
        </p:spPr>
        <p:txBody>
          <a:bodyPr wrap="square" rtlCol="0">
            <a:spAutoFit/>
          </a:bodyPr>
          <a:lstStyle/>
          <a:p>
            <a:pPr eaLnBrk="1" fontAlgn="auto" hangingPunct="1">
              <a:spcBef>
                <a:spcPts val="0"/>
              </a:spcBef>
              <a:spcAft>
                <a:spcPts val="0"/>
              </a:spcAft>
            </a:pPr>
            <a:r>
              <a:rPr lang="en-US" sz="3200" b="0" dirty="0">
                <a:solidFill>
                  <a:schemeClr val="accent2"/>
                </a:solidFill>
                <a:latin typeface="Britannic Bold" panose="020B0903060703020204" pitchFamily="34" charset="0"/>
                <a:ea typeface="+mn-ea"/>
              </a:rPr>
              <a:t>If you consolidate your loans after making </a:t>
            </a:r>
            <a:r>
              <a:rPr lang="en-US" sz="3200" b="0" dirty="0" smtClean="0">
                <a:solidFill>
                  <a:schemeClr val="accent2"/>
                </a:solidFill>
                <a:latin typeface="Britannic Bold" panose="020B0903060703020204" pitchFamily="34" charset="0"/>
                <a:ea typeface="+mn-ea"/>
              </a:rPr>
              <a:t>eligible </a:t>
            </a:r>
            <a:r>
              <a:rPr lang="en-US" sz="3200" b="0" dirty="0">
                <a:solidFill>
                  <a:schemeClr val="accent2"/>
                </a:solidFill>
                <a:latin typeface="Britannic Bold" panose="020B0903060703020204" pitchFamily="34" charset="0"/>
                <a:ea typeface="+mn-ea"/>
              </a:rPr>
              <a:t>PSLF payments… these payments won’t count and your count will reset back to zero! Consolidate FIRST! </a:t>
            </a:r>
          </a:p>
        </p:txBody>
      </p:sp>
    </p:spTree>
    <p:extLst>
      <p:ext uri="{BB962C8B-B14F-4D97-AF65-F5344CB8AC3E}">
        <p14:creationId xmlns:p14="http://schemas.microsoft.com/office/powerpoint/2010/main" val="8941107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10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p:cNvSpPr txBox="1">
            <a:spLocks/>
          </p:cNvSpPr>
          <p:nvPr/>
        </p:nvSpPr>
        <p:spPr>
          <a:xfrm>
            <a:off x="723578" y="747992"/>
            <a:ext cx="8386762" cy="620712"/>
          </a:xfrm>
          <a:prstGeom prst="rect">
            <a:avLst/>
          </a:prstGeom>
        </p:spPr>
        <p:txBody>
          <a:bodyPr/>
          <a:lstStyle>
            <a:lvl1pPr algn="l" defTabSz="914400" rtl="0" eaLnBrk="1" latinLnBrk="0" hangingPunct="1">
              <a:lnSpc>
                <a:spcPct val="90000"/>
              </a:lnSpc>
              <a:spcBef>
                <a:spcPct val="0"/>
              </a:spcBef>
              <a:buNone/>
              <a:defRPr sz="3200" b="1" i="0" kern="1200">
                <a:solidFill>
                  <a:srgbClr val="5F259F"/>
                </a:solidFill>
                <a:latin typeface="Arial" charset="0"/>
                <a:ea typeface="Arial" charset="0"/>
                <a:cs typeface="Arial" charset="0"/>
              </a:defRPr>
            </a:lvl1pPr>
          </a:lstStyle>
          <a:p>
            <a:r>
              <a:rPr lang="en-US" dirty="0"/>
              <a:t>Should I Refinance?</a:t>
            </a:r>
            <a:endParaRPr lang="en-US" sz="2400" b="0" i="1"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8370" y="1976017"/>
            <a:ext cx="3116698" cy="4144680"/>
          </a:xfrm>
          <a:prstGeom prst="rect">
            <a:avLst/>
          </a:prstGeom>
          <a:noFill/>
          <a:ln w="9525">
            <a:noFill/>
            <a:miter lim="800000"/>
            <a:headEnd/>
            <a:tailEnd/>
          </a:ln>
          <a:effectLst>
            <a:outerShdw blurRad="50800" dist="38100" dir="13500000" algn="b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1146" y="1390450"/>
            <a:ext cx="3514208" cy="4292599"/>
          </a:xfrm>
          <a:prstGeom prst="rect">
            <a:avLst/>
          </a:prstGeom>
          <a:noFill/>
          <a:ln w="9525">
            <a:noFill/>
            <a:miter lim="800000"/>
            <a:headEnd/>
            <a:tailEnd/>
          </a:ln>
          <a:effectLst>
            <a:outerShdw blurRad="50800" dist="38100" dir="13500000" algn="b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pic>
      <p:sp>
        <p:nvSpPr>
          <p:cNvPr id="10" name="Rectangle 9"/>
          <p:cNvSpPr/>
          <p:nvPr/>
        </p:nvSpPr>
        <p:spPr bwMode="auto">
          <a:xfrm>
            <a:off x="1008529" y="5254747"/>
            <a:ext cx="7938521" cy="461665"/>
          </a:xfrm>
          <a:prstGeom prst="rect">
            <a:avLst/>
          </a:prstGeom>
          <a:solidFill>
            <a:srgbClr val="FFCA21"/>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spAutoFit/>
          </a:bodyPr>
          <a:lstStyle/>
          <a:p>
            <a:pPr algn="ctr"/>
            <a:r>
              <a:rPr lang="en-US" sz="2400" b="1" dirty="0">
                <a:solidFill>
                  <a:srgbClr val="003A70"/>
                </a:solidFill>
              </a:rPr>
              <a:t>aamc.org/first/shouldirefinance</a:t>
            </a:r>
          </a:p>
        </p:txBody>
      </p:sp>
    </p:spTree>
    <p:extLst>
      <p:ext uri="{BB962C8B-B14F-4D97-AF65-F5344CB8AC3E}">
        <p14:creationId xmlns:p14="http://schemas.microsoft.com/office/powerpoint/2010/main" val="952947770"/>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p:cNvSpPr>
            <a:spLocks noGrp="1" noChangeArrowheads="1"/>
          </p:cNvSpPr>
          <p:nvPr>
            <p:ph type="body" idx="4294967295"/>
          </p:nvPr>
        </p:nvSpPr>
        <p:spPr>
          <a:xfrm>
            <a:off x="732790" y="1237615"/>
            <a:ext cx="8274050" cy="4983303"/>
          </a:xfrm>
        </p:spPr>
        <p:txBody>
          <a:bodyPr/>
          <a:lstStyle/>
          <a:p>
            <a:pPr marL="0" indent="0"/>
            <a:r>
              <a:rPr lang="en-US" b="1" dirty="0">
                <a:solidFill>
                  <a:srgbClr val="008000"/>
                </a:solidFill>
              </a:rPr>
              <a:t>When to consider it:</a:t>
            </a:r>
          </a:p>
          <a:p>
            <a:pPr marL="0" indent="0"/>
            <a:endParaRPr lang="en-US" sz="800" b="1" dirty="0"/>
          </a:p>
          <a:p>
            <a:pPr lvl="1">
              <a:buFont typeface="Wingdings" charset="2"/>
              <a:buChar char="ü"/>
            </a:pPr>
            <a:r>
              <a:rPr lang="en-US" sz="2600" b="1" u="sng" dirty="0"/>
              <a:t>Unlikely to benefit from forgiveness options!</a:t>
            </a:r>
          </a:p>
          <a:p>
            <a:pPr lvl="1">
              <a:buFont typeface="Wingdings" charset="2"/>
              <a:buChar char="ü"/>
            </a:pPr>
            <a:endParaRPr lang="en-US" sz="800" dirty="0"/>
          </a:p>
          <a:p>
            <a:pPr lvl="1">
              <a:buFont typeface="Wingdings" charset="2"/>
              <a:buChar char="ü"/>
            </a:pPr>
            <a:r>
              <a:rPr lang="en-US" sz="2600" dirty="0"/>
              <a:t>Postponement/flexible repayment plans not needed</a:t>
            </a:r>
          </a:p>
          <a:p>
            <a:pPr lvl="1">
              <a:buFont typeface="Wingdings" charset="2"/>
              <a:buChar char="ü"/>
            </a:pPr>
            <a:endParaRPr lang="en-US" sz="800" dirty="0"/>
          </a:p>
          <a:p>
            <a:pPr lvl="1">
              <a:buFont typeface="Wingdings" charset="2"/>
              <a:buChar char="ü"/>
            </a:pPr>
            <a:r>
              <a:rPr lang="en-US" sz="2600" dirty="0"/>
              <a:t> You have a secure job and strong credit</a:t>
            </a:r>
          </a:p>
          <a:p>
            <a:pPr lvl="1">
              <a:buFont typeface="Wingdings" charset="2"/>
              <a:buChar char="ü"/>
            </a:pPr>
            <a:endParaRPr lang="en-US" sz="800" dirty="0"/>
          </a:p>
          <a:p>
            <a:pPr lvl="1">
              <a:buFont typeface="Wingdings" charset="2"/>
              <a:buChar char="ü"/>
            </a:pPr>
            <a:r>
              <a:rPr lang="en-US" sz="2600" dirty="0"/>
              <a:t> A low </a:t>
            </a:r>
            <a:r>
              <a:rPr lang="en-US" sz="2600" dirty="0">
                <a:solidFill>
                  <a:srgbClr val="C00000"/>
                </a:solidFill>
              </a:rPr>
              <a:t>fixed</a:t>
            </a:r>
            <a:r>
              <a:rPr lang="en-US" sz="2600" dirty="0"/>
              <a:t> rate loan is available</a:t>
            </a:r>
            <a:r>
              <a:rPr lang="en-US" sz="2000" dirty="0">
                <a:solidFill>
                  <a:srgbClr val="008000"/>
                </a:solidFill>
              </a:rPr>
              <a:t> </a:t>
            </a:r>
            <a:r>
              <a:rPr lang="en-US" sz="2000" b="1" dirty="0">
                <a:solidFill>
                  <a:srgbClr val="008000"/>
                </a:solidFill>
              </a:rPr>
              <a:t>(and/or)</a:t>
            </a:r>
            <a:endParaRPr lang="en-US" sz="2000" b="1" dirty="0"/>
          </a:p>
          <a:p>
            <a:pPr marL="512763" lvl="2" indent="0">
              <a:buNone/>
            </a:pPr>
            <a:r>
              <a:rPr lang="en-US" sz="2600" dirty="0" smtClean="0"/>
              <a:t>   You’re </a:t>
            </a:r>
            <a:r>
              <a:rPr lang="en-US" sz="2600" dirty="0"/>
              <a:t>able to repay </a:t>
            </a:r>
            <a:r>
              <a:rPr lang="en-US" sz="2600" dirty="0">
                <a:solidFill>
                  <a:srgbClr val="C00000"/>
                </a:solidFill>
              </a:rPr>
              <a:t>in full in the near </a:t>
            </a:r>
            <a:r>
              <a:rPr lang="en-US" sz="2600" dirty="0"/>
              <a:t>future</a:t>
            </a:r>
          </a:p>
          <a:p>
            <a:pPr marL="114300" lvl="1" indent="0">
              <a:buNone/>
            </a:pPr>
            <a:endParaRPr lang="en-US" sz="800" dirty="0"/>
          </a:p>
          <a:p>
            <a:pPr marL="114300" lvl="1" indent="0" algn="ctr">
              <a:buNone/>
            </a:pPr>
            <a:r>
              <a:rPr lang="en-US" sz="1400" b="1" dirty="0">
                <a:solidFill>
                  <a:srgbClr val="008000"/>
                </a:solidFill>
              </a:rPr>
              <a:t>Read the fine print carefully</a:t>
            </a:r>
          </a:p>
          <a:p>
            <a:pPr lvl="1">
              <a:buFontTx/>
              <a:buNone/>
            </a:pPr>
            <a:endParaRPr lang="en-US" sz="1000" dirty="0"/>
          </a:p>
          <a:p>
            <a:pPr marL="0" indent="0"/>
            <a:endParaRPr lang="en-US" sz="2400" dirty="0"/>
          </a:p>
        </p:txBody>
      </p:sp>
      <p:sp>
        <p:nvSpPr>
          <p:cNvPr id="6" name="Rectangle 5"/>
          <p:cNvSpPr/>
          <p:nvPr/>
        </p:nvSpPr>
        <p:spPr bwMode="auto">
          <a:xfrm>
            <a:off x="182880" y="5238399"/>
            <a:ext cx="8686800" cy="461665"/>
          </a:xfrm>
          <a:prstGeom prst="rect">
            <a:avLst/>
          </a:prstGeom>
          <a:solidFill>
            <a:srgbClr val="FFCA21"/>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spAutoFit/>
          </a:bodyPr>
          <a:lstStyle/>
          <a:p>
            <a:pPr algn="ctr"/>
            <a:r>
              <a:rPr lang="en-US" sz="2400" dirty="0">
                <a:solidFill>
                  <a:srgbClr val="092F6D"/>
                </a:solidFill>
              </a:rPr>
              <a:t>aamc.org/first/shouldirefinance</a:t>
            </a:r>
          </a:p>
        </p:txBody>
      </p:sp>
      <p:sp>
        <p:nvSpPr>
          <p:cNvPr id="5" name="Rectangle 2"/>
          <p:cNvSpPr txBox="1">
            <a:spLocks noChangeArrowheads="1"/>
          </p:cNvSpPr>
          <p:nvPr/>
        </p:nvSpPr>
        <p:spPr>
          <a:xfrm>
            <a:off x="496448" y="451128"/>
            <a:ext cx="8386762" cy="620712"/>
          </a:xfrm>
          <a:prstGeom prst="rect">
            <a:avLst/>
          </a:prstGeom>
        </p:spPr>
        <p:txBody>
          <a:bodyPr/>
          <a:lstStyle>
            <a:lvl1pPr algn="l" defTabSz="889000" rtl="0" eaLnBrk="0" fontAlgn="base" hangingPunct="0">
              <a:lnSpc>
                <a:spcPct val="85000"/>
              </a:lnSpc>
              <a:spcBef>
                <a:spcPct val="0"/>
              </a:spcBef>
              <a:spcAft>
                <a:spcPct val="0"/>
              </a:spcAft>
              <a:buClr>
                <a:srgbClr val="DADDFE"/>
              </a:buClr>
              <a:defRPr sz="3200" b="1">
                <a:solidFill>
                  <a:schemeClr val="tx2"/>
                </a:solidFill>
                <a:latin typeface="+mn-lt"/>
                <a:ea typeface="ＭＳ Ｐゴシック" charset="0"/>
                <a:cs typeface="ＭＳ Ｐゴシック" charset="0"/>
              </a:defRPr>
            </a:lvl1pPr>
            <a:lvl2pPr algn="l" defTabSz="889000" rtl="0" eaLnBrk="0" fontAlgn="base" hangingPunct="0">
              <a:lnSpc>
                <a:spcPct val="85000"/>
              </a:lnSpc>
              <a:spcBef>
                <a:spcPct val="0"/>
              </a:spcBef>
              <a:spcAft>
                <a:spcPct val="0"/>
              </a:spcAft>
              <a:buClr>
                <a:srgbClr val="DADDFE"/>
              </a:buClr>
              <a:defRPr sz="3200" b="1">
                <a:solidFill>
                  <a:schemeClr val="tx2"/>
                </a:solidFill>
                <a:latin typeface="Arial" panose="020B0604020202020204" pitchFamily="34" charset="0"/>
                <a:ea typeface="ＭＳ Ｐゴシック" charset="0"/>
                <a:cs typeface="ＭＳ Ｐゴシック" charset="0"/>
              </a:defRPr>
            </a:lvl2pPr>
            <a:lvl3pPr algn="l" defTabSz="889000" rtl="0" eaLnBrk="0" fontAlgn="base" hangingPunct="0">
              <a:lnSpc>
                <a:spcPct val="85000"/>
              </a:lnSpc>
              <a:spcBef>
                <a:spcPct val="0"/>
              </a:spcBef>
              <a:spcAft>
                <a:spcPct val="0"/>
              </a:spcAft>
              <a:buClr>
                <a:srgbClr val="DADDFE"/>
              </a:buClr>
              <a:defRPr sz="3200" b="1">
                <a:solidFill>
                  <a:schemeClr val="tx2"/>
                </a:solidFill>
                <a:latin typeface="Arial" panose="020B0604020202020204" pitchFamily="34" charset="0"/>
                <a:ea typeface="ＭＳ Ｐゴシック" charset="0"/>
                <a:cs typeface="ＭＳ Ｐゴシック" charset="0"/>
              </a:defRPr>
            </a:lvl3pPr>
            <a:lvl4pPr algn="l" defTabSz="889000" rtl="0" eaLnBrk="0" fontAlgn="base" hangingPunct="0">
              <a:lnSpc>
                <a:spcPct val="85000"/>
              </a:lnSpc>
              <a:spcBef>
                <a:spcPct val="0"/>
              </a:spcBef>
              <a:spcAft>
                <a:spcPct val="0"/>
              </a:spcAft>
              <a:buClr>
                <a:srgbClr val="DADDFE"/>
              </a:buClr>
              <a:defRPr sz="3200" b="1">
                <a:solidFill>
                  <a:schemeClr val="tx2"/>
                </a:solidFill>
                <a:latin typeface="Arial" panose="020B0604020202020204" pitchFamily="34" charset="0"/>
                <a:ea typeface="ＭＳ Ｐゴシック" charset="0"/>
                <a:cs typeface="ＭＳ Ｐゴシック" charset="0"/>
              </a:defRPr>
            </a:lvl4pPr>
            <a:lvl5pPr algn="l" defTabSz="889000" rtl="0" eaLnBrk="0" fontAlgn="base" hangingPunct="0">
              <a:lnSpc>
                <a:spcPct val="85000"/>
              </a:lnSpc>
              <a:spcBef>
                <a:spcPct val="0"/>
              </a:spcBef>
              <a:spcAft>
                <a:spcPct val="0"/>
              </a:spcAft>
              <a:buClr>
                <a:srgbClr val="DADDFE"/>
              </a:buClr>
              <a:defRPr sz="3200" b="1">
                <a:solidFill>
                  <a:schemeClr val="tx2"/>
                </a:solidFill>
                <a:latin typeface="Arial" panose="020B0604020202020204" pitchFamily="34" charset="0"/>
                <a:ea typeface="ＭＳ Ｐゴシック" charset="0"/>
                <a:cs typeface="ＭＳ Ｐゴシック" charset="0"/>
              </a:defRPr>
            </a:lvl5pPr>
            <a:lvl6pPr marL="4572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6pPr>
            <a:lvl7pPr marL="9144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7pPr>
            <a:lvl8pPr marL="13716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8pPr>
            <a:lvl9pPr marL="1828800" algn="l" defTabSz="889000" rtl="0" eaLnBrk="1" fontAlgn="base" hangingPunct="1">
              <a:lnSpc>
                <a:spcPct val="85000"/>
              </a:lnSpc>
              <a:spcBef>
                <a:spcPct val="0"/>
              </a:spcBef>
              <a:spcAft>
                <a:spcPct val="0"/>
              </a:spcAft>
              <a:buClr>
                <a:srgbClr val="DADDFE"/>
              </a:buClr>
              <a:defRPr sz="3600">
                <a:solidFill>
                  <a:schemeClr val="tx2"/>
                </a:solidFill>
                <a:latin typeface="Arial Black" pitchFamily="34" charset="0"/>
              </a:defRPr>
            </a:lvl9pPr>
          </a:lstStyle>
          <a:p>
            <a:r>
              <a:rPr lang="en-US" dirty="0"/>
              <a:t>Private Loan Refinancing</a:t>
            </a:r>
          </a:p>
        </p:txBody>
      </p:sp>
    </p:spTree>
    <p:extLst>
      <p:ext uri="{BB962C8B-B14F-4D97-AF65-F5344CB8AC3E}">
        <p14:creationId xmlns:p14="http://schemas.microsoft.com/office/powerpoint/2010/main" val="960021115"/>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8894" y="764321"/>
            <a:ext cx="8386762" cy="620712"/>
          </a:xfrm>
        </p:spPr>
        <p:txBody>
          <a:bodyPr/>
          <a:lstStyle/>
          <a:p>
            <a:r>
              <a:rPr lang="en-US" dirty="0"/>
              <a:t>Taxpayer Relief Act of 1997*</a:t>
            </a:r>
          </a:p>
        </p:txBody>
      </p:sp>
      <p:graphicFrame>
        <p:nvGraphicFramePr>
          <p:cNvPr id="11" name="Group 42"/>
          <p:cNvGraphicFramePr>
            <a:graphicFrameLocks noGrp="1"/>
          </p:cNvGraphicFramePr>
          <p:nvPr>
            <p:extLst>
              <p:ext uri="{D42A27DB-BD31-4B8C-83A1-F6EECF244321}">
                <p14:modId xmlns:p14="http://schemas.microsoft.com/office/powerpoint/2010/main" val="1041151337"/>
              </p:ext>
            </p:extLst>
          </p:nvPr>
        </p:nvGraphicFramePr>
        <p:xfrm>
          <a:off x="803593" y="1840548"/>
          <a:ext cx="7888287" cy="2360613"/>
        </p:xfrm>
        <a:graphic>
          <a:graphicData uri="http://schemas.openxmlformats.org/drawingml/2006/table">
            <a:tbl>
              <a:tblPr/>
              <a:tblGrid>
                <a:gridCol w="1406525">
                  <a:extLst>
                    <a:ext uri="{9D8B030D-6E8A-4147-A177-3AD203B41FA5}">
                      <a16:colId xmlns:a16="http://schemas.microsoft.com/office/drawing/2014/main" val="20000"/>
                    </a:ext>
                  </a:extLst>
                </a:gridCol>
                <a:gridCol w="2360612">
                  <a:extLst>
                    <a:ext uri="{9D8B030D-6E8A-4147-A177-3AD203B41FA5}">
                      <a16:colId xmlns:a16="http://schemas.microsoft.com/office/drawing/2014/main" val="20001"/>
                    </a:ext>
                  </a:extLst>
                </a:gridCol>
                <a:gridCol w="1927225">
                  <a:extLst>
                    <a:ext uri="{9D8B030D-6E8A-4147-A177-3AD203B41FA5}">
                      <a16:colId xmlns:a16="http://schemas.microsoft.com/office/drawing/2014/main" val="20002"/>
                    </a:ext>
                  </a:extLst>
                </a:gridCol>
                <a:gridCol w="2193925">
                  <a:extLst>
                    <a:ext uri="{9D8B030D-6E8A-4147-A177-3AD203B41FA5}">
                      <a16:colId xmlns:a16="http://schemas.microsoft.com/office/drawing/2014/main" val="20003"/>
                    </a:ext>
                  </a:extLst>
                </a:gridCol>
              </a:tblGrid>
              <a:tr h="722313">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ctr" defTabSz="889000" rtl="0" eaLnBrk="0" fontAlgn="base" latinLnBrk="0" hangingPunct="0">
                        <a:lnSpc>
                          <a:spcPct val="88000"/>
                        </a:lnSpc>
                        <a:spcBef>
                          <a:spcPct val="50000"/>
                        </a:spcBef>
                        <a:spcAft>
                          <a:spcPct val="0"/>
                        </a:spcAft>
                        <a:buClr>
                          <a:schemeClr val="tx1"/>
                        </a:buClr>
                        <a:buSzPct val="90000"/>
                        <a:buFontTx/>
                        <a:buNone/>
                        <a:tabLst/>
                      </a:pPr>
                      <a:endParaRPr kumimoji="0" lang="en-US" sz="1400" b="0" i="0" u="none" strike="noStrike" cap="none" normalizeH="0" baseline="0" dirty="0">
                        <a:ln>
                          <a:noFill/>
                        </a:ln>
                        <a:solidFill>
                          <a:schemeClr val="tx1"/>
                        </a:solidFill>
                        <a:effectLst/>
                        <a:latin typeface="Arial" charset="0"/>
                      </a:endParaRPr>
                    </a:p>
                  </a:txBody>
                  <a:tcPr anchor="ctr" horzOverflow="overflow">
                    <a:lnL cap="flat">
                      <a:noFill/>
                    </a:lnL>
                    <a:lnR w="12700" cap="flat" cmpd="sng" algn="ctr">
                      <a:solidFill>
                        <a:srgbClr val="013D79"/>
                      </a:solidFill>
                      <a:prstDash val="solid"/>
                      <a:round/>
                      <a:headEnd type="none" w="med" len="med"/>
                      <a:tailEnd type="none" w="med" len="med"/>
                    </a:lnR>
                    <a:lnT cap="flat">
                      <a:noFill/>
                    </a:lnT>
                    <a:lnB w="12700" cap="flat" cmpd="sng" algn="ctr">
                      <a:solidFill>
                        <a:srgbClr val="013D79"/>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ctr" defTabSz="889000" rtl="0" eaLnBrk="0" fontAlgn="base" latinLnBrk="0" hangingPunct="0">
                        <a:lnSpc>
                          <a:spcPct val="88000"/>
                        </a:lnSpc>
                        <a:spcBef>
                          <a:spcPct val="50000"/>
                        </a:spcBef>
                        <a:spcAft>
                          <a:spcPct val="0"/>
                        </a:spcAft>
                        <a:buClr>
                          <a:schemeClr val="tx1"/>
                        </a:buClr>
                        <a:buSzPct val="90000"/>
                        <a:buFontTx/>
                        <a:buNone/>
                        <a:tabLst/>
                      </a:pPr>
                      <a:r>
                        <a:rPr kumimoji="0" lang="en-US" sz="2200" b="1" i="0" u="none" strike="noStrike" cap="none" normalizeH="0" baseline="0" dirty="0">
                          <a:ln>
                            <a:noFill/>
                          </a:ln>
                          <a:solidFill>
                            <a:schemeClr val="bg1"/>
                          </a:solidFill>
                          <a:effectLst/>
                          <a:latin typeface="Arial" charset="0"/>
                        </a:rPr>
                        <a:t>Full Deduction</a:t>
                      </a:r>
                    </a:p>
                  </a:txBody>
                  <a:tcPr anchor="ctr" horzOverflow="overflow">
                    <a:lnL w="12700" cap="flat" cmpd="sng" algn="ctr">
                      <a:solidFill>
                        <a:srgbClr val="013D79"/>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013D79"/>
                      </a:solidFill>
                      <a:prstDash val="solid"/>
                      <a:round/>
                      <a:headEnd type="none" w="med" len="med"/>
                      <a:tailEnd type="none" w="med" len="med"/>
                    </a:lnT>
                    <a:lnB w="12700" cap="flat" cmpd="sng" algn="ctr">
                      <a:solidFill>
                        <a:srgbClr val="013D79"/>
                      </a:solidFill>
                      <a:prstDash val="solid"/>
                      <a:round/>
                      <a:headEnd type="none" w="med" len="med"/>
                      <a:tailEnd type="none" w="med" len="med"/>
                    </a:lnB>
                    <a:lnTlToBr>
                      <a:noFill/>
                    </a:lnTlToBr>
                    <a:lnBlToTr>
                      <a:noFill/>
                    </a:lnBlToTr>
                    <a:solidFill>
                      <a:srgbClr val="013D79"/>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ctr" defTabSz="889000" rtl="0" eaLnBrk="0" fontAlgn="base" latinLnBrk="0" hangingPunct="0">
                        <a:lnSpc>
                          <a:spcPct val="88000"/>
                        </a:lnSpc>
                        <a:spcBef>
                          <a:spcPct val="50000"/>
                        </a:spcBef>
                        <a:spcAft>
                          <a:spcPct val="0"/>
                        </a:spcAft>
                        <a:buClr>
                          <a:schemeClr val="tx1"/>
                        </a:buClr>
                        <a:buSzPct val="90000"/>
                        <a:buFontTx/>
                        <a:buNone/>
                        <a:tabLst/>
                      </a:pPr>
                      <a:r>
                        <a:rPr kumimoji="0" lang="en-US" sz="2200" b="1" i="0" u="none" strike="noStrike" cap="none" normalizeH="0" baseline="0" dirty="0">
                          <a:ln>
                            <a:noFill/>
                          </a:ln>
                          <a:solidFill>
                            <a:schemeClr val="bg1"/>
                          </a:solidFill>
                          <a:effectLst/>
                          <a:latin typeface="Arial" charset="0"/>
                        </a:rPr>
                        <a:t>Partial Deduction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013D79"/>
                      </a:solidFill>
                      <a:prstDash val="solid"/>
                      <a:round/>
                      <a:headEnd type="none" w="med" len="med"/>
                      <a:tailEnd type="none" w="med" len="med"/>
                    </a:lnT>
                    <a:lnB w="12700" cap="flat" cmpd="sng" algn="ctr">
                      <a:solidFill>
                        <a:srgbClr val="013D79"/>
                      </a:solidFill>
                      <a:prstDash val="solid"/>
                      <a:round/>
                      <a:headEnd type="none" w="med" len="med"/>
                      <a:tailEnd type="none" w="med" len="med"/>
                    </a:lnB>
                    <a:lnTlToBr>
                      <a:noFill/>
                    </a:lnTlToBr>
                    <a:lnBlToTr>
                      <a:noFill/>
                    </a:lnBlToTr>
                    <a:solidFill>
                      <a:srgbClr val="013D79"/>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ctr" defTabSz="889000" rtl="0" eaLnBrk="0" fontAlgn="base" latinLnBrk="0" hangingPunct="0">
                        <a:lnSpc>
                          <a:spcPct val="88000"/>
                        </a:lnSpc>
                        <a:spcBef>
                          <a:spcPct val="50000"/>
                        </a:spcBef>
                        <a:spcAft>
                          <a:spcPct val="0"/>
                        </a:spcAft>
                        <a:buClr>
                          <a:schemeClr val="tx1"/>
                        </a:buClr>
                        <a:buSzPct val="90000"/>
                        <a:buFontTx/>
                        <a:buNone/>
                        <a:tabLst/>
                      </a:pPr>
                      <a:r>
                        <a:rPr kumimoji="0" lang="en-US" sz="2200" b="1" i="0" u="none" strike="noStrike" cap="none" normalizeH="0" baseline="0" dirty="0">
                          <a:ln>
                            <a:noFill/>
                          </a:ln>
                          <a:solidFill>
                            <a:schemeClr val="bg1"/>
                          </a:solidFill>
                          <a:effectLst/>
                          <a:latin typeface="Arial" charset="0"/>
                        </a:rPr>
                        <a:t>NO Deduction</a:t>
                      </a:r>
                    </a:p>
                  </a:txBody>
                  <a:tcPr anchor="ctr" horzOverflow="overflow">
                    <a:lnL w="12700" cap="flat" cmpd="sng" algn="ctr">
                      <a:solidFill>
                        <a:srgbClr val="FFFFFF"/>
                      </a:solidFill>
                      <a:prstDash val="solid"/>
                      <a:round/>
                      <a:headEnd type="none" w="med" len="med"/>
                      <a:tailEnd type="none" w="med" len="med"/>
                    </a:lnL>
                    <a:lnR w="28575" cap="flat" cmpd="sng" algn="ctr">
                      <a:solidFill>
                        <a:srgbClr val="013D79"/>
                      </a:solidFill>
                      <a:prstDash val="solid"/>
                      <a:round/>
                      <a:headEnd type="none" w="med" len="med"/>
                      <a:tailEnd type="none" w="med" len="med"/>
                    </a:lnR>
                    <a:lnT w="28575" cap="flat" cmpd="sng" algn="ctr">
                      <a:solidFill>
                        <a:srgbClr val="013D79"/>
                      </a:solidFill>
                      <a:prstDash val="solid"/>
                      <a:round/>
                      <a:headEnd type="none" w="med" len="med"/>
                      <a:tailEnd type="none" w="med" len="med"/>
                    </a:lnT>
                    <a:lnB w="12700" cap="flat" cmpd="sng" algn="ctr">
                      <a:solidFill>
                        <a:srgbClr val="013D79"/>
                      </a:solidFill>
                      <a:prstDash val="solid"/>
                      <a:round/>
                      <a:headEnd type="none" w="med" len="med"/>
                      <a:tailEnd type="none" w="med" len="med"/>
                    </a:lnB>
                    <a:lnTlToBr>
                      <a:noFill/>
                    </a:lnTlToBr>
                    <a:lnBlToTr>
                      <a:noFill/>
                    </a:lnBlToTr>
                    <a:solidFill>
                      <a:srgbClr val="013D79"/>
                    </a:solidFill>
                  </a:tcPr>
                </a:tc>
                <a:extLst>
                  <a:ext uri="{0D108BD9-81ED-4DB2-BD59-A6C34878D82A}">
                    <a16:rowId xmlns:a16="http://schemas.microsoft.com/office/drawing/2014/main" val="10000"/>
                  </a:ext>
                </a:extLst>
              </a:tr>
              <a:tr h="77470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ctr" defTabSz="889000" rtl="0" eaLnBrk="0" fontAlgn="base" latinLnBrk="0" hangingPunct="0">
                        <a:lnSpc>
                          <a:spcPct val="88000"/>
                        </a:lnSpc>
                        <a:spcBef>
                          <a:spcPct val="50000"/>
                        </a:spcBef>
                        <a:spcAft>
                          <a:spcPct val="0"/>
                        </a:spcAft>
                        <a:buClr>
                          <a:schemeClr val="tx1"/>
                        </a:buClr>
                        <a:buSzPct val="90000"/>
                        <a:buFontTx/>
                        <a:buNone/>
                        <a:tabLst/>
                      </a:pPr>
                      <a:r>
                        <a:rPr kumimoji="0" lang="en-US" sz="1800" b="1" i="0" u="none" strike="noStrike" cap="none" normalizeH="0" baseline="0" dirty="0">
                          <a:ln>
                            <a:noFill/>
                          </a:ln>
                          <a:solidFill>
                            <a:schemeClr val="bg1"/>
                          </a:solidFill>
                          <a:effectLst/>
                          <a:latin typeface="Arial" charset="0"/>
                        </a:rPr>
                        <a:t>Single</a:t>
                      </a:r>
                    </a:p>
                  </a:txBody>
                  <a:tcPr anchor="ctr" horzOverflow="overflow">
                    <a:lnL w="28575" cap="flat" cmpd="sng" algn="ctr">
                      <a:solidFill>
                        <a:srgbClr val="013D79"/>
                      </a:solidFill>
                      <a:prstDash val="solid"/>
                      <a:round/>
                      <a:headEnd type="none" w="med" len="med"/>
                      <a:tailEnd type="none" w="med" len="med"/>
                    </a:lnL>
                    <a:lnR w="12700" cap="flat" cmpd="sng" algn="ctr">
                      <a:solidFill>
                        <a:srgbClr val="013D79"/>
                      </a:solidFill>
                      <a:prstDash val="solid"/>
                      <a:round/>
                      <a:headEnd type="none" w="med" len="med"/>
                      <a:tailEnd type="none" w="med" len="med"/>
                    </a:lnR>
                    <a:lnT w="12700" cap="flat" cmpd="sng" algn="ctr">
                      <a:solidFill>
                        <a:srgbClr val="013D79"/>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13D79"/>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ctr" defTabSz="889000" rtl="0" eaLnBrk="0" fontAlgn="base" latinLnBrk="0" hangingPunct="0">
                        <a:lnSpc>
                          <a:spcPct val="88000"/>
                        </a:lnSpc>
                        <a:spcBef>
                          <a:spcPct val="50000"/>
                        </a:spcBef>
                        <a:spcAft>
                          <a:spcPct val="0"/>
                        </a:spcAft>
                        <a:buClr>
                          <a:schemeClr val="tx1"/>
                        </a:buClr>
                        <a:buSzPct val="90000"/>
                        <a:buFontTx/>
                        <a:buNone/>
                        <a:tabLst/>
                      </a:pPr>
                      <a:r>
                        <a:rPr kumimoji="0" lang="en-US" sz="2400" b="1" i="0" u="none" strike="noStrike" cap="none" normalizeH="0" baseline="0" dirty="0">
                          <a:ln>
                            <a:noFill/>
                          </a:ln>
                          <a:solidFill>
                            <a:schemeClr val="accent5">
                              <a:lumMod val="50000"/>
                            </a:schemeClr>
                          </a:solidFill>
                          <a:effectLst/>
                          <a:latin typeface="Arial" charset="0"/>
                        </a:rPr>
                        <a:t>$70,000 or less</a:t>
                      </a:r>
                    </a:p>
                  </a:txBody>
                  <a:tcPr anchor="ctr" horzOverflow="overflow">
                    <a:lnL w="12700" cap="flat" cmpd="sng" algn="ctr">
                      <a:solidFill>
                        <a:srgbClr val="013D79"/>
                      </a:solidFill>
                      <a:prstDash val="solid"/>
                      <a:round/>
                      <a:headEnd type="none" w="med" len="med"/>
                      <a:tailEnd type="none" w="med" len="med"/>
                    </a:lnL>
                    <a:lnR w="12700" cap="flat" cmpd="sng" algn="ctr">
                      <a:solidFill>
                        <a:srgbClr val="013D79"/>
                      </a:solidFill>
                      <a:prstDash val="solid"/>
                      <a:round/>
                      <a:headEnd type="none" w="med" len="med"/>
                      <a:tailEnd type="none" w="med" len="med"/>
                    </a:lnR>
                    <a:lnT w="12700" cap="flat" cmpd="sng" algn="ctr">
                      <a:solidFill>
                        <a:srgbClr val="013D79"/>
                      </a:solidFill>
                      <a:prstDash val="solid"/>
                      <a:round/>
                      <a:headEnd type="none" w="med" len="med"/>
                      <a:tailEnd type="none" w="med" len="med"/>
                    </a:lnT>
                    <a:lnB w="12700" cap="flat" cmpd="sng" algn="ctr">
                      <a:solidFill>
                        <a:srgbClr val="013D79"/>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ctr" defTabSz="889000" rtl="0" eaLnBrk="0" fontAlgn="base" latinLnBrk="0" hangingPunct="0">
                        <a:lnSpc>
                          <a:spcPct val="88000"/>
                        </a:lnSpc>
                        <a:spcBef>
                          <a:spcPct val="50000"/>
                        </a:spcBef>
                        <a:spcAft>
                          <a:spcPct val="0"/>
                        </a:spcAft>
                        <a:buClr>
                          <a:schemeClr val="tx1"/>
                        </a:buClr>
                        <a:buSzPct val="90000"/>
                        <a:buFontTx/>
                        <a:buNone/>
                        <a:tabLst/>
                      </a:pPr>
                      <a:r>
                        <a:rPr kumimoji="0" lang="en-US" sz="2400" b="1" i="0" u="none" strike="noStrike" cap="none" normalizeH="0" baseline="0" dirty="0">
                          <a:ln>
                            <a:noFill/>
                          </a:ln>
                          <a:solidFill>
                            <a:schemeClr val="accent5">
                              <a:lumMod val="50000"/>
                            </a:schemeClr>
                          </a:solidFill>
                          <a:effectLst/>
                          <a:latin typeface="Arial" charset="0"/>
                        </a:rPr>
                        <a:t>$70,001 to $84,999</a:t>
                      </a:r>
                    </a:p>
                  </a:txBody>
                  <a:tcPr anchor="ctr" horzOverflow="overflow">
                    <a:lnL w="12700" cap="flat" cmpd="sng" algn="ctr">
                      <a:solidFill>
                        <a:srgbClr val="013D79"/>
                      </a:solidFill>
                      <a:prstDash val="solid"/>
                      <a:round/>
                      <a:headEnd type="none" w="med" len="med"/>
                      <a:tailEnd type="none" w="med" len="med"/>
                    </a:lnL>
                    <a:lnR w="12700" cap="flat" cmpd="sng" algn="ctr">
                      <a:solidFill>
                        <a:srgbClr val="013D79"/>
                      </a:solidFill>
                      <a:prstDash val="solid"/>
                      <a:round/>
                      <a:headEnd type="none" w="med" len="med"/>
                      <a:tailEnd type="none" w="med" len="med"/>
                    </a:lnR>
                    <a:lnT w="12700" cap="flat" cmpd="sng" algn="ctr">
                      <a:solidFill>
                        <a:srgbClr val="013D79"/>
                      </a:solidFill>
                      <a:prstDash val="solid"/>
                      <a:round/>
                      <a:headEnd type="none" w="med" len="med"/>
                      <a:tailEnd type="none" w="med" len="med"/>
                    </a:lnT>
                    <a:lnB w="12700" cap="flat" cmpd="sng" algn="ctr">
                      <a:solidFill>
                        <a:srgbClr val="013D79"/>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ctr" defTabSz="889000" rtl="0" eaLnBrk="0" fontAlgn="base" latinLnBrk="0" hangingPunct="0">
                        <a:lnSpc>
                          <a:spcPct val="88000"/>
                        </a:lnSpc>
                        <a:spcBef>
                          <a:spcPct val="50000"/>
                        </a:spcBef>
                        <a:spcAft>
                          <a:spcPct val="0"/>
                        </a:spcAft>
                        <a:buClr>
                          <a:schemeClr val="tx1"/>
                        </a:buClr>
                        <a:buSzPct val="90000"/>
                        <a:buFontTx/>
                        <a:buNone/>
                        <a:tabLst/>
                      </a:pPr>
                      <a:r>
                        <a:rPr kumimoji="0" lang="en-US" sz="2400" b="1" i="0" u="none" strike="noStrike" cap="none" normalizeH="0" baseline="0" dirty="0">
                          <a:ln>
                            <a:noFill/>
                          </a:ln>
                          <a:solidFill>
                            <a:schemeClr val="accent5">
                              <a:lumMod val="50000"/>
                            </a:schemeClr>
                          </a:solidFill>
                          <a:effectLst/>
                          <a:latin typeface="Arial" charset="0"/>
                        </a:rPr>
                        <a:t>$85,000 or more</a:t>
                      </a:r>
                    </a:p>
                  </a:txBody>
                  <a:tcPr anchor="ctr" horzOverflow="overflow">
                    <a:lnL w="12700" cap="flat" cmpd="sng" algn="ctr">
                      <a:solidFill>
                        <a:srgbClr val="013D79"/>
                      </a:solidFill>
                      <a:prstDash val="solid"/>
                      <a:round/>
                      <a:headEnd type="none" w="med" len="med"/>
                      <a:tailEnd type="none" w="med" len="med"/>
                    </a:lnL>
                    <a:lnR w="28575" cap="flat" cmpd="sng" algn="ctr">
                      <a:solidFill>
                        <a:srgbClr val="013D79"/>
                      </a:solidFill>
                      <a:prstDash val="solid"/>
                      <a:round/>
                      <a:headEnd type="none" w="med" len="med"/>
                      <a:tailEnd type="none" w="med" len="med"/>
                    </a:lnR>
                    <a:lnT w="12700" cap="flat" cmpd="sng" algn="ctr">
                      <a:solidFill>
                        <a:srgbClr val="013D79"/>
                      </a:solidFill>
                      <a:prstDash val="solid"/>
                      <a:round/>
                      <a:headEnd type="none" w="med" len="med"/>
                      <a:tailEnd type="none" w="med" len="med"/>
                    </a:lnT>
                    <a:lnB w="12700" cap="flat" cmpd="sng" algn="ctr">
                      <a:solidFill>
                        <a:srgbClr val="013D7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6360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ctr" defTabSz="889000" rtl="0" eaLnBrk="0" fontAlgn="base" latinLnBrk="0" hangingPunct="0">
                        <a:lnSpc>
                          <a:spcPct val="88000"/>
                        </a:lnSpc>
                        <a:spcBef>
                          <a:spcPct val="50000"/>
                        </a:spcBef>
                        <a:spcAft>
                          <a:spcPct val="0"/>
                        </a:spcAft>
                        <a:buClr>
                          <a:schemeClr val="tx1"/>
                        </a:buClr>
                        <a:buSzPct val="90000"/>
                        <a:buFontTx/>
                        <a:buNone/>
                        <a:tabLst/>
                      </a:pPr>
                      <a:r>
                        <a:rPr kumimoji="0" lang="en-US" sz="1800" b="1" i="0" u="none" strike="noStrike" cap="none" normalizeH="0" baseline="0" dirty="0">
                          <a:ln>
                            <a:noFill/>
                          </a:ln>
                          <a:solidFill>
                            <a:schemeClr val="bg1"/>
                          </a:solidFill>
                          <a:effectLst/>
                          <a:latin typeface="Arial" charset="0"/>
                        </a:rPr>
                        <a:t>Married filing Jointly</a:t>
                      </a:r>
                    </a:p>
                  </a:txBody>
                  <a:tcPr anchor="ctr" horzOverflow="overflow">
                    <a:lnL w="28575" cap="flat" cmpd="sng" algn="ctr">
                      <a:solidFill>
                        <a:srgbClr val="013D79"/>
                      </a:solidFill>
                      <a:prstDash val="solid"/>
                      <a:round/>
                      <a:headEnd type="none" w="med" len="med"/>
                      <a:tailEnd type="none" w="med" len="med"/>
                    </a:lnL>
                    <a:lnR w="12700" cap="flat" cmpd="sng" algn="ctr">
                      <a:solidFill>
                        <a:srgbClr val="013D79"/>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013D79"/>
                      </a:solidFill>
                      <a:prstDash val="solid"/>
                      <a:round/>
                      <a:headEnd type="none" w="med" len="med"/>
                      <a:tailEnd type="none" w="med" len="med"/>
                    </a:lnB>
                    <a:lnTlToBr>
                      <a:noFill/>
                    </a:lnTlToBr>
                    <a:lnBlToTr>
                      <a:noFill/>
                    </a:lnBlToTr>
                    <a:solidFill>
                      <a:srgbClr val="013D79"/>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ctr" defTabSz="889000" rtl="0" eaLnBrk="0" fontAlgn="base" latinLnBrk="0" hangingPunct="0">
                        <a:lnSpc>
                          <a:spcPct val="88000"/>
                        </a:lnSpc>
                        <a:spcBef>
                          <a:spcPct val="50000"/>
                        </a:spcBef>
                        <a:spcAft>
                          <a:spcPct val="0"/>
                        </a:spcAft>
                        <a:buClr>
                          <a:schemeClr val="tx1"/>
                        </a:buClr>
                        <a:buSzPct val="90000"/>
                        <a:buFontTx/>
                        <a:buNone/>
                        <a:tabLst/>
                      </a:pPr>
                      <a:r>
                        <a:rPr kumimoji="0" lang="en-US" sz="2400" b="1" i="0" u="none" strike="noStrike" cap="none" normalizeH="0" baseline="0" dirty="0">
                          <a:ln>
                            <a:noFill/>
                          </a:ln>
                          <a:solidFill>
                            <a:schemeClr val="accent5">
                              <a:lumMod val="50000"/>
                            </a:schemeClr>
                          </a:solidFill>
                          <a:effectLst/>
                          <a:latin typeface="Arial" charset="0"/>
                        </a:rPr>
                        <a:t>$140,000 or less</a:t>
                      </a:r>
                    </a:p>
                  </a:txBody>
                  <a:tcPr anchor="ctr" horzOverflow="overflow">
                    <a:lnL w="12700" cap="flat" cmpd="sng" algn="ctr">
                      <a:solidFill>
                        <a:srgbClr val="013D79"/>
                      </a:solidFill>
                      <a:prstDash val="solid"/>
                      <a:round/>
                      <a:headEnd type="none" w="med" len="med"/>
                      <a:tailEnd type="none" w="med" len="med"/>
                    </a:lnL>
                    <a:lnR w="12700" cap="flat" cmpd="sng" algn="ctr">
                      <a:solidFill>
                        <a:srgbClr val="013D79"/>
                      </a:solidFill>
                      <a:prstDash val="solid"/>
                      <a:round/>
                      <a:headEnd type="none" w="med" len="med"/>
                      <a:tailEnd type="none" w="med" len="med"/>
                    </a:lnR>
                    <a:lnT w="12700" cap="flat" cmpd="sng" algn="ctr">
                      <a:solidFill>
                        <a:srgbClr val="013D79"/>
                      </a:solidFill>
                      <a:prstDash val="solid"/>
                      <a:round/>
                      <a:headEnd type="none" w="med" len="med"/>
                      <a:tailEnd type="none" w="med" len="med"/>
                    </a:lnT>
                    <a:lnB w="28575" cap="flat" cmpd="sng" algn="ctr">
                      <a:solidFill>
                        <a:srgbClr val="013D79"/>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ctr" defTabSz="889000" rtl="0" eaLnBrk="0" fontAlgn="base" latinLnBrk="0" hangingPunct="0">
                        <a:lnSpc>
                          <a:spcPct val="88000"/>
                        </a:lnSpc>
                        <a:spcBef>
                          <a:spcPct val="50000"/>
                        </a:spcBef>
                        <a:spcAft>
                          <a:spcPct val="0"/>
                        </a:spcAft>
                        <a:buClr>
                          <a:schemeClr val="tx1"/>
                        </a:buClr>
                        <a:buSzPct val="90000"/>
                        <a:buFontTx/>
                        <a:buNone/>
                        <a:tabLst/>
                      </a:pPr>
                      <a:r>
                        <a:rPr kumimoji="0" lang="en-US" sz="2400" b="1" i="0" u="none" strike="noStrike" cap="none" normalizeH="0" baseline="0" dirty="0">
                          <a:ln>
                            <a:noFill/>
                          </a:ln>
                          <a:solidFill>
                            <a:schemeClr val="accent5">
                              <a:lumMod val="50000"/>
                            </a:schemeClr>
                          </a:solidFill>
                          <a:effectLst/>
                          <a:latin typeface="Arial" charset="0"/>
                        </a:rPr>
                        <a:t>$140,001 to $169,999</a:t>
                      </a:r>
                    </a:p>
                  </a:txBody>
                  <a:tcPr anchor="ctr" horzOverflow="overflow">
                    <a:lnL w="12700" cap="flat" cmpd="sng" algn="ctr">
                      <a:solidFill>
                        <a:srgbClr val="013D79"/>
                      </a:solidFill>
                      <a:prstDash val="solid"/>
                      <a:round/>
                      <a:headEnd type="none" w="med" len="med"/>
                      <a:tailEnd type="none" w="med" len="med"/>
                    </a:lnL>
                    <a:lnR w="12700" cap="flat" cmpd="sng" algn="ctr">
                      <a:solidFill>
                        <a:srgbClr val="013D79"/>
                      </a:solidFill>
                      <a:prstDash val="solid"/>
                      <a:round/>
                      <a:headEnd type="none" w="med" len="med"/>
                      <a:tailEnd type="none" w="med" len="med"/>
                    </a:lnR>
                    <a:lnT w="12700" cap="flat" cmpd="sng" algn="ctr">
                      <a:solidFill>
                        <a:srgbClr val="013D79"/>
                      </a:solidFill>
                      <a:prstDash val="solid"/>
                      <a:round/>
                      <a:headEnd type="none" w="med" len="med"/>
                      <a:tailEnd type="none" w="med" len="med"/>
                    </a:lnT>
                    <a:lnB w="28575" cap="flat" cmpd="sng" algn="ctr">
                      <a:solidFill>
                        <a:srgbClr val="013D79"/>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ctr" defTabSz="889000" rtl="0" eaLnBrk="0" fontAlgn="base" latinLnBrk="0" hangingPunct="0">
                        <a:lnSpc>
                          <a:spcPct val="88000"/>
                        </a:lnSpc>
                        <a:spcBef>
                          <a:spcPct val="50000"/>
                        </a:spcBef>
                        <a:spcAft>
                          <a:spcPct val="0"/>
                        </a:spcAft>
                        <a:buClr>
                          <a:schemeClr val="tx1"/>
                        </a:buClr>
                        <a:buSzPct val="90000"/>
                        <a:buFontTx/>
                        <a:buNone/>
                        <a:tabLst/>
                      </a:pPr>
                      <a:r>
                        <a:rPr kumimoji="0" lang="en-US" sz="2400" b="1" i="0" u="none" strike="noStrike" cap="none" normalizeH="0" baseline="0" dirty="0">
                          <a:ln>
                            <a:noFill/>
                          </a:ln>
                          <a:solidFill>
                            <a:schemeClr val="accent5">
                              <a:lumMod val="50000"/>
                            </a:schemeClr>
                          </a:solidFill>
                          <a:effectLst/>
                          <a:latin typeface="Arial" charset="0"/>
                        </a:rPr>
                        <a:t>$170,000 or more</a:t>
                      </a:r>
                    </a:p>
                  </a:txBody>
                  <a:tcPr anchor="ctr" horzOverflow="overflow">
                    <a:lnL w="12700" cap="flat" cmpd="sng" algn="ctr">
                      <a:solidFill>
                        <a:srgbClr val="013D79"/>
                      </a:solidFill>
                      <a:prstDash val="solid"/>
                      <a:round/>
                      <a:headEnd type="none" w="med" len="med"/>
                      <a:tailEnd type="none" w="med" len="med"/>
                    </a:lnL>
                    <a:lnR w="28575" cap="flat" cmpd="sng" algn="ctr">
                      <a:solidFill>
                        <a:srgbClr val="013D79"/>
                      </a:solidFill>
                      <a:prstDash val="solid"/>
                      <a:round/>
                      <a:headEnd type="none" w="med" len="med"/>
                      <a:tailEnd type="none" w="med" len="med"/>
                    </a:lnR>
                    <a:lnT w="12700" cap="flat" cmpd="sng" algn="ctr">
                      <a:solidFill>
                        <a:srgbClr val="013D79"/>
                      </a:solidFill>
                      <a:prstDash val="solid"/>
                      <a:round/>
                      <a:headEnd type="none" w="med" len="med"/>
                      <a:tailEnd type="none" w="med" len="med"/>
                    </a:lnT>
                    <a:lnB w="28575" cap="flat" cmpd="sng" algn="ctr">
                      <a:solidFill>
                        <a:srgbClr val="013D7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2" name="Rectangle 33"/>
          <p:cNvSpPr>
            <a:spLocks noChangeArrowheads="1"/>
          </p:cNvSpPr>
          <p:nvPr/>
        </p:nvSpPr>
        <p:spPr bwMode="auto">
          <a:xfrm>
            <a:off x="0" y="5709603"/>
            <a:ext cx="9144000" cy="471539"/>
          </a:xfrm>
          <a:prstGeom prst="rect">
            <a:avLst/>
          </a:prstGeom>
          <a:solidFill>
            <a:srgbClr val="547BB2">
              <a:lumMod val="40000"/>
              <a:lumOff val="60000"/>
            </a:srgbClr>
          </a:solidFill>
          <a:ln w="19050">
            <a:noFill/>
            <a:miter lim="800000"/>
            <a:headEnd/>
            <a:tailEnd/>
          </a:ln>
        </p:spPr>
        <p:txBody>
          <a:bodyPr>
            <a:spAutoFit/>
          </a:bodyPr>
          <a:lstStyle/>
          <a:p>
            <a:pPr marL="0" marR="0" lvl="2" indent="0" algn="ctr" defTabSz="914400" eaLnBrk="0" fontAlgn="base" latinLnBrk="0" hangingPunct="0">
              <a:lnSpc>
                <a:spcPct val="88000"/>
              </a:lnSpc>
              <a:spcBef>
                <a:spcPct val="25000"/>
              </a:spcBef>
              <a:spcAft>
                <a:spcPct val="0"/>
              </a:spcAft>
              <a:buClr>
                <a:srgbClr val="F3FC40"/>
              </a:buClr>
              <a:buSzTx/>
              <a:buFont typeface="Wingdings" pitchFamily="2" charset="2"/>
              <a:buNone/>
              <a:tabLst/>
              <a:defRPr/>
            </a:pPr>
            <a:r>
              <a:rPr kumimoji="0" lang="en-US" sz="2800" b="1" i="0" u="none" strike="noStrike" kern="0" cap="none" spc="0" normalizeH="0" baseline="0" noProof="0" dirty="0">
                <a:ln>
                  <a:noFill/>
                </a:ln>
                <a:solidFill>
                  <a:srgbClr val="013D79"/>
                </a:solidFill>
                <a:effectLst/>
                <a:uLnTx/>
                <a:uFillTx/>
                <a:latin typeface="Arial" charset="0"/>
              </a:rPr>
              <a:t>irs.gov/publications/p970  </a:t>
            </a:r>
          </a:p>
        </p:txBody>
      </p:sp>
      <p:sp>
        <p:nvSpPr>
          <p:cNvPr id="14" name="Rectangle 45"/>
          <p:cNvSpPr txBox="1">
            <a:spLocks noChangeArrowheads="1"/>
          </p:cNvSpPr>
          <p:nvPr/>
        </p:nvSpPr>
        <p:spPr bwMode="auto">
          <a:xfrm>
            <a:off x="1020763" y="4123337"/>
            <a:ext cx="7988300" cy="115299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defTabSz="889000" fontAlgn="base">
              <a:lnSpc>
                <a:spcPct val="88000"/>
              </a:lnSpc>
              <a:spcBef>
                <a:spcPct val="50000"/>
              </a:spcBef>
              <a:spcAft>
                <a:spcPct val="0"/>
              </a:spcAft>
              <a:buClr>
                <a:srgbClr val="013D79"/>
              </a:buClr>
              <a:buSzPct val="90000"/>
              <a:defRPr/>
            </a:pPr>
            <a:endParaRPr lang="en-US" sz="1000" kern="0" dirty="0">
              <a:solidFill>
                <a:srgbClr val="013D79"/>
              </a:solidFill>
              <a:latin typeface="Arial"/>
            </a:endParaRPr>
          </a:p>
          <a:p>
            <a:pPr marL="398463" lvl="1" indent="-284163" defTabSz="889000" fontAlgn="base">
              <a:lnSpc>
                <a:spcPct val="88000"/>
              </a:lnSpc>
              <a:spcBef>
                <a:spcPct val="35000"/>
              </a:spcBef>
              <a:spcAft>
                <a:spcPct val="0"/>
              </a:spcAft>
              <a:buClr>
                <a:srgbClr val="013D79"/>
              </a:buClr>
              <a:defRPr/>
            </a:pPr>
            <a:r>
              <a:rPr lang="en-US" sz="2400" b="1" kern="0" dirty="0">
                <a:solidFill>
                  <a:srgbClr val="013D79"/>
                </a:solidFill>
                <a:latin typeface="Arial"/>
              </a:rPr>
              <a:t>Max student loan interest deduction: </a:t>
            </a:r>
            <a:r>
              <a:rPr lang="en-US" sz="2400" kern="0" dirty="0">
                <a:solidFill>
                  <a:srgbClr val="013D79"/>
                </a:solidFill>
                <a:latin typeface="Arial"/>
              </a:rPr>
              <a:t>$2,500/year</a:t>
            </a:r>
          </a:p>
          <a:p>
            <a:pPr marL="398463" lvl="1" indent="-284163" defTabSz="889000" fontAlgn="base">
              <a:lnSpc>
                <a:spcPct val="88000"/>
              </a:lnSpc>
              <a:spcBef>
                <a:spcPct val="35000"/>
              </a:spcBef>
              <a:spcAft>
                <a:spcPct val="0"/>
              </a:spcAft>
              <a:buClr>
                <a:srgbClr val="013D79"/>
              </a:buClr>
              <a:defRPr/>
            </a:pPr>
            <a:endParaRPr lang="en-US" sz="800" kern="0" dirty="0">
              <a:solidFill>
                <a:srgbClr val="013D79"/>
              </a:solidFill>
              <a:latin typeface="Arial"/>
            </a:endParaRPr>
          </a:p>
          <a:p>
            <a:pPr marL="398463" lvl="1" indent="-284163" defTabSz="889000" fontAlgn="base">
              <a:lnSpc>
                <a:spcPct val="88000"/>
              </a:lnSpc>
              <a:spcBef>
                <a:spcPct val="35000"/>
              </a:spcBef>
              <a:spcAft>
                <a:spcPct val="0"/>
              </a:spcAft>
              <a:buClr>
                <a:srgbClr val="013D79"/>
              </a:buClr>
              <a:defRPr/>
            </a:pPr>
            <a:r>
              <a:rPr lang="en-US" sz="2400" b="1" kern="0" dirty="0">
                <a:solidFill>
                  <a:srgbClr val="013D79"/>
                </a:solidFill>
                <a:latin typeface="Arial"/>
              </a:rPr>
              <a:t>May be eligible: </a:t>
            </a:r>
            <a:r>
              <a:rPr lang="en-US" sz="2400" kern="0" dirty="0">
                <a:solidFill>
                  <a:srgbClr val="013D79"/>
                </a:solidFill>
                <a:latin typeface="Arial"/>
              </a:rPr>
              <a:t>Voluntary payments &amp; capitalization</a:t>
            </a:r>
          </a:p>
        </p:txBody>
      </p:sp>
      <p:sp>
        <p:nvSpPr>
          <p:cNvPr id="16" name="TextBox 15"/>
          <p:cNvSpPr txBox="1"/>
          <p:nvPr/>
        </p:nvSpPr>
        <p:spPr>
          <a:xfrm>
            <a:off x="0" y="5501488"/>
            <a:ext cx="8271750" cy="254813"/>
          </a:xfrm>
          <a:prstGeom prst="rect">
            <a:avLst/>
          </a:prstGeom>
          <a:noFill/>
        </p:spPr>
        <p:txBody>
          <a:bodyPr wrap="square" rtlCol="0">
            <a:spAutoFit/>
          </a:bodyPr>
          <a:lstStyle/>
          <a:p>
            <a:pPr marL="398463" lvl="1" indent="-284163" defTabSz="889000" eaLnBrk="0" fontAlgn="base" hangingPunct="0">
              <a:lnSpc>
                <a:spcPct val="88000"/>
              </a:lnSpc>
              <a:spcBef>
                <a:spcPct val="35000"/>
              </a:spcBef>
              <a:spcAft>
                <a:spcPct val="0"/>
              </a:spcAft>
              <a:buClr>
                <a:srgbClr val="013D79"/>
              </a:buClr>
            </a:pPr>
            <a:r>
              <a:rPr lang="en-US" sz="1200" kern="0" dirty="0">
                <a:solidFill>
                  <a:srgbClr val="013D79"/>
                </a:solidFill>
                <a:latin typeface="Arial"/>
                <a:ea typeface="ＭＳ Ｐゴシック" charset="0"/>
              </a:rPr>
              <a:t>* Source: IRS Publication 970, 2019</a:t>
            </a:r>
          </a:p>
        </p:txBody>
      </p:sp>
    </p:spTree>
    <p:extLst>
      <p:ext uri="{BB962C8B-B14F-4D97-AF65-F5344CB8AC3E}">
        <p14:creationId xmlns:p14="http://schemas.microsoft.com/office/powerpoint/2010/main" val="211567905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0409" y="1807697"/>
            <a:ext cx="1766465" cy="3827342"/>
          </a:xfrm>
          <a:prstGeom prst="rect">
            <a:avLst/>
          </a:prstGeom>
          <a:ln w="92075" cap="sq" cmpd="sng">
            <a:solidFill>
              <a:schemeClr val="accent1">
                <a:lumMod val="75000"/>
              </a:schemeClr>
            </a:solidFill>
            <a:prstDash val="solid"/>
            <a:miter lim="800000"/>
          </a:ln>
          <a:effectLst>
            <a:innerShdw blurRad="76200">
              <a:schemeClr val="accent1">
                <a:lumMod val="50000"/>
              </a:schemeClr>
            </a:innerShdw>
          </a:effectLst>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340" r="5228" b="86002"/>
          <a:stretch/>
        </p:blipFill>
        <p:spPr>
          <a:xfrm>
            <a:off x="4266080" y="1164961"/>
            <a:ext cx="3112493" cy="446532"/>
          </a:xfrm>
          <a:prstGeom prst="rect">
            <a:avLst/>
          </a:prstGeom>
          <a:ln w="127000" cap="sq">
            <a:solidFill>
              <a:srgbClr val="005A96"/>
            </a:solidFill>
            <a:miter lim="800000"/>
          </a:ln>
          <a:effectLst>
            <a:outerShdw blurRad="57150" dist="50800" dir="2700000" algn="tl" rotWithShape="0">
              <a:srgbClr val="000000">
                <a:alpha val="40000"/>
              </a:srgbClr>
            </a:outerShdw>
          </a:effectLst>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t="2222" r="4413" b="79508"/>
          <a:stretch/>
        </p:blipFill>
        <p:spPr>
          <a:xfrm>
            <a:off x="4574193" y="1795399"/>
            <a:ext cx="3031880" cy="569501"/>
          </a:xfrm>
          <a:prstGeom prst="rect">
            <a:avLst/>
          </a:prstGeom>
          <a:ln w="101600" cap="sq">
            <a:solidFill>
              <a:srgbClr val="E67932"/>
            </a:solidFill>
            <a:miter lim="800000"/>
          </a:ln>
          <a:effectLst>
            <a:outerShdw blurRad="57150" dist="50800" dir="2700000" algn="tl" rotWithShape="0">
              <a:srgbClr val="000000">
                <a:alpha val="40000"/>
              </a:srgbClr>
            </a:outerShdw>
          </a:effectLst>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2500" t="1234" r="4638" b="80258"/>
          <a:stretch/>
        </p:blipFill>
        <p:spPr>
          <a:xfrm>
            <a:off x="4817042" y="2501002"/>
            <a:ext cx="3031880" cy="549335"/>
          </a:xfrm>
          <a:prstGeom prst="rect">
            <a:avLst/>
          </a:prstGeom>
          <a:ln w="79375" cap="sq">
            <a:solidFill>
              <a:srgbClr val="F9BC06"/>
            </a:solidFill>
            <a:miter lim="800000"/>
          </a:ln>
          <a:effectLst>
            <a:outerShdw blurRad="57150" dist="50800" dir="2700000" algn="tl" rotWithShape="0">
              <a:srgbClr val="000000">
                <a:alpha val="40000"/>
              </a:srgbClr>
            </a:outerShdw>
          </a:effectLst>
        </p:spPr>
      </p:pic>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l="3148" t="4671" r="3333" b="59756"/>
          <a:stretch/>
        </p:blipFill>
        <p:spPr>
          <a:xfrm>
            <a:off x="5307082" y="3239619"/>
            <a:ext cx="2806988" cy="562904"/>
          </a:xfrm>
          <a:prstGeom prst="rect">
            <a:avLst/>
          </a:prstGeom>
          <a:ln w="127000" cap="sq">
            <a:solidFill>
              <a:srgbClr val="00B0F0"/>
            </a:solidFill>
            <a:miter lim="800000"/>
          </a:ln>
          <a:effectLst>
            <a:outerShdw blurRad="57150" dist="50800" dir="2700000" algn="tl" rotWithShape="0">
              <a:srgbClr val="00B0F0">
                <a:alpha val="40000"/>
              </a:srgbClr>
            </a:outerShdw>
          </a:effectLst>
        </p:spPr>
      </p:pic>
      <p:pic>
        <p:nvPicPr>
          <p:cNvPr id="16" name="Picture 15"/>
          <p:cNvPicPr>
            <a:picLocks noChangeAspect="1"/>
          </p:cNvPicPr>
          <p:nvPr/>
        </p:nvPicPr>
        <p:blipFill rotWithShape="1">
          <a:blip r:embed="rId8">
            <a:extLst>
              <a:ext uri="{28A0092B-C50C-407E-A947-70E740481C1C}">
                <a14:useLocalDpi xmlns:a14="http://schemas.microsoft.com/office/drawing/2010/main" val="0"/>
              </a:ext>
            </a:extLst>
          </a:blip>
          <a:srcRect l="2385" r="4253" b="78421"/>
          <a:stretch/>
        </p:blipFill>
        <p:spPr>
          <a:xfrm>
            <a:off x="5632052" y="3961988"/>
            <a:ext cx="2829886" cy="500862"/>
          </a:xfrm>
          <a:prstGeom prst="rect">
            <a:avLst/>
          </a:prstGeom>
          <a:ln w="127000" cap="sq">
            <a:solidFill>
              <a:srgbClr val="C00000"/>
            </a:solidFill>
            <a:miter lim="800000"/>
          </a:ln>
          <a:effectLst>
            <a:outerShdw blurRad="57150" dist="50800" dir="2700000" algn="tl" rotWithShape="0">
              <a:srgbClr val="000000">
                <a:alpha val="40000"/>
              </a:srgbClr>
            </a:outerShdw>
          </a:effectLst>
        </p:spPr>
      </p:pic>
      <p:pic>
        <p:nvPicPr>
          <p:cNvPr id="17" name="Picture 16"/>
          <p:cNvPicPr>
            <a:picLocks noChangeAspect="1"/>
          </p:cNvPicPr>
          <p:nvPr/>
        </p:nvPicPr>
        <p:blipFill rotWithShape="1">
          <a:blip r:embed="rId9">
            <a:extLst>
              <a:ext uri="{28A0092B-C50C-407E-A947-70E740481C1C}">
                <a14:useLocalDpi xmlns:a14="http://schemas.microsoft.com/office/drawing/2010/main" val="0"/>
              </a:ext>
            </a:extLst>
          </a:blip>
          <a:srcRect l="3330" t="1481" r="4766" b="79565"/>
          <a:stretch/>
        </p:blipFill>
        <p:spPr>
          <a:xfrm>
            <a:off x="5899000" y="4708825"/>
            <a:ext cx="2890930" cy="526847"/>
          </a:xfrm>
          <a:prstGeom prst="rect">
            <a:avLst/>
          </a:prstGeom>
          <a:ln w="127000" cap="sq">
            <a:solidFill>
              <a:srgbClr val="662B94"/>
            </a:solidFill>
            <a:miter lim="800000"/>
          </a:ln>
          <a:effectLst>
            <a:outerShdw blurRad="57150" dist="50800" dir="2700000" algn="tl" rotWithShape="0">
              <a:srgbClr val="000000">
                <a:alpha val="40000"/>
              </a:srgbClr>
            </a:outerShdw>
          </a:effectLst>
        </p:spPr>
      </p:pic>
      <p:sp>
        <p:nvSpPr>
          <p:cNvPr id="11" name="Rectangle 10">
            <a:extLst>
              <a:ext uri="{FF2B5EF4-FFF2-40B4-BE49-F238E27FC236}">
                <a16:creationId xmlns:a16="http://schemas.microsoft.com/office/drawing/2014/main" id="{F5EFA3D1-C76C-4B98-8B48-180CB9BF6F7A}"/>
              </a:ext>
            </a:extLst>
          </p:cNvPr>
          <p:cNvSpPr/>
          <p:nvPr/>
        </p:nvSpPr>
        <p:spPr bwMode="auto">
          <a:xfrm>
            <a:off x="851409" y="5824321"/>
            <a:ext cx="7938521" cy="461665"/>
          </a:xfrm>
          <a:prstGeom prst="rect">
            <a:avLst/>
          </a:prstGeom>
          <a:solidFill>
            <a:srgbClr val="FFCA21"/>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spAutoFit/>
          </a:bodyPr>
          <a:lstStyle/>
          <a:p>
            <a:pPr algn="ctr"/>
            <a:r>
              <a:rPr lang="en-US" sz="2400" b="1" dirty="0">
                <a:solidFill>
                  <a:srgbClr val="003A70"/>
                </a:solidFill>
              </a:rPr>
              <a:t>aamc.org/nextsteps</a:t>
            </a:r>
          </a:p>
        </p:txBody>
      </p:sp>
    </p:spTree>
    <p:extLst>
      <p:ext uri="{BB962C8B-B14F-4D97-AF65-F5344CB8AC3E}">
        <p14:creationId xmlns:p14="http://schemas.microsoft.com/office/powerpoint/2010/main" val="2870090723"/>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8335" y="1786258"/>
            <a:ext cx="3556108" cy="619951"/>
          </a:xfrm>
          <a:prstGeom prst="rect">
            <a:avLst/>
          </a:prstGeom>
          <a:ln>
            <a:noFill/>
          </a:ln>
          <a:effectLst>
            <a:outerShdw blurRad="190500" algn="tl" rotWithShape="0">
              <a:srgbClr val="000000">
                <a:alpha val="70000"/>
              </a:srgbClr>
            </a:outerShdw>
          </a:effectLst>
        </p:spPr>
      </p:pic>
      <p:cxnSp>
        <p:nvCxnSpPr>
          <p:cNvPr id="44" name="Straight Arrow Connector 43"/>
          <p:cNvCxnSpPr/>
          <p:nvPr/>
        </p:nvCxnSpPr>
        <p:spPr bwMode="auto">
          <a:xfrm flipV="1">
            <a:off x="4516820" y="2585545"/>
            <a:ext cx="23649" cy="777765"/>
          </a:xfrm>
          <a:prstGeom prst="straightConnector1">
            <a:avLst/>
          </a:prstGeom>
          <a:noFill/>
          <a:ln w="22225" cap="flat" cmpd="sng" algn="ctr">
            <a:solidFill>
              <a:schemeClr val="tx1"/>
            </a:solidFill>
            <a:prstDash val="solid"/>
            <a:round/>
            <a:headEnd type="none" w="med" len="med"/>
            <a:tailEnd type="arrow"/>
          </a:ln>
          <a:effectLst/>
        </p:spPr>
      </p:cxnSp>
      <p:grpSp>
        <p:nvGrpSpPr>
          <p:cNvPr id="3" name="Group 59"/>
          <p:cNvGrpSpPr/>
          <p:nvPr/>
        </p:nvGrpSpPr>
        <p:grpSpPr>
          <a:xfrm>
            <a:off x="4591050" y="4188476"/>
            <a:ext cx="3696231" cy="1854390"/>
            <a:chOff x="4572000" y="3445526"/>
            <a:chExt cx="3696231" cy="1854390"/>
          </a:xfrm>
        </p:grpSpPr>
        <p:cxnSp>
          <p:nvCxnSpPr>
            <p:cNvPr id="22" name="Straight Arrow Connector 21"/>
            <p:cNvCxnSpPr/>
            <p:nvPr/>
          </p:nvCxnSpPr>
          <p:spPr bwMode="auto">
            <a:xfrm>
              <a:off x="4572000" y="3486150"/>
              <a:ext cx="1238250" cy="781050"/>
            </a:xfrm>
            <a:prstGeom prst="straightConnector1">
              <a:avLst/>
            </a:prstGeom>
            <a:noFill/>
            <a:ln w="22225" cap="flat" cmpd="sng" algn="ctr">
              <a:solidFill>
                <a:schemeClr val="tx1"/>
              </a:solidFill>
              <a:prstDash val="solid"/>
              <a:round/>
              <a:headEnd type="none" w="med" len="med"/>
              <a:tailEnd type="arrow"/>
            </a:ln>
            <a:effectLst/>
          </p:spPr>
        </p:cxnSp>
        <p:grpSp>
          <p:nvGrpSpPr>
            <p:cNvPr id="4" name="Group 51"/>
            <p:cNvGrpSpPr/>
            <p:nvPr/>
          </p:nvGrpSpPr>
          <p:grpSpPr>
            <a:xfrm>
              <a:off x="6227161" y="3445526"/>
              <a:ext cx="2041070" cy="1854390"/>
              <a:chOff x="6227161" y="3445526"/>
              <a:chExt cx="2041070" cy="1854390"/>
            </a:xfrm>
          </p:grpSpPr>
          <p:pic>
            <p:nvPicPr>
              <p:cNvPr id="101377" name="Picture 1"/>
              <p:cNvPicPr>
                <a:picLocks noChangeAspect="1" noChangeArrowheads="1"/>
              </p:cNvPicPr>
              <p:nvPr/>
            </p:nvPicPr>
            <p:blipFill>
              <a:blip r:embed="rId4" cstate="print"/>
              <a:srcRect/>
              <a:stretch>
                <a:fillRect/>
              </a:stretch>
            </p:blipFill>
            <p:spPr bwMode="auto">
              <a:xfrm>
                <a:off x="6298689" y="3445526"/>
                <a:ext cx="1876511" cy="1491343"/>
              </a:xfrm>
              <a:prstGeom prst="rect">
                <a:avLst/>
              </a:prstGeom>
              <a:noFill/>
              <a:ln w="38100">
                <a:noFill/>
                <a:miter lim="800000"/>
                <a:headEnd/>
                <a:tailEnd/>
              </a:ln>
            </p:spPr>
          </p:pic>
          <p:sp>
            <p:nvSpPr>
              <p:cNvPr id="50" name="TextBox 49"/>
              <p:cNvSpPr txBox="1"/>
              <p:nvPr/>
            </p:nvSpPr>
            <p:spPr>
              <a:xfrm>
                <a:off x="6227161" y="4961362"/>
                <a:ext cx="2041070" cy="338554"/>
              </a:xfrm>
              <a:prstGeom prst="rect">
                <a:avLst/>
              </a:prstGeom>
              <a:solidFill>
                <a:srgbClr val="A7C1C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1600" dirty="0">
                    <a:solidFill>
                      <a:schemeClr val="tx1"/>
                    </a:solidFill>
                  </a:rPr>
                  <a:t>StudentAid.gov</a:t>
                </a:r>
              </a:p>
            </p:txBody>
          </p:sp>
        </p:grpSp>
      </p:grpSp>
      <p:grpSp>
        <p:nvGrpSpPr>
          <p:cNvPr id="5" name="Group 72"/>
          <p:cNvGrpSpPr/>
          <p:nvPr/>
        </p:nvGrpSpPr>
        <p:grpSpPr>
          <a:xfrm>
            <a:off x="2628514" y="1396621"/>
            <a:ext cx="4095750" cy="1840497"/>
            <a:chOff x="2537661" y="1550405"/>
            <a:chExt cx="4095750" cy="1840497"/>
          </a:xfrm>
          <a:scene3d>
            <a:camera prst="orthographicFront">
              <a:rot lat="0" lon="0" rev="0"/>
            </a:camera>
            <a:lightRig rig="contrasting" dir="t">
              <a:rot lat="0" lon="0" rev="1500000"/>
            </a:lightRig>
          </a:scene3d>
        </p:grpSpPr>
        <p:cxnSp>
          <p:nvCxnSpPr>
            <p:cNvPr id="67" name="Straight Arrow Connector 66"/>
            <p:cNvCxnSpPr/>
            <p:nvPr/>
          </p:nvCxnSpPr>
          <p:spPr bwMode="auto">
            <a:xfrm flipH="1" flipV="1">
              <a:off x="4514850" y="2286000"/>
              <a:ext cx="19050" cy="1104902"/>
            </a:xfrm>
            <a:prstGeom prst="straightConnector1">
              <a:avLst/>
            </a:prstGeom>
            <a:noFill/>
            <a:ln w="22225" cap="flat" cmpd="sng" algn="ctr">
              <a:noFill/>
              <a:prstDash val="solid"/>
              <a:round/>
              <a:headEnd type="none" w="med" len="med"/>
              <a:tailEnd type="arrow"/>
            </a:ln>
            <a:effectLst>
              <a:outerShdw blurRad="149987" dist="250190" dir="8460000" algn="ctr">
                <a:srgbClr val="000000">
                  <a:alpha val="28000"/>
                </a:srgbClr>
              </a:outerShdw>
            </a:effectLst>
            <a:sp3d prstMaterial="metal">
              <a:bevelT w="88900" h="88900"/>
            </a:sp3d>
          </p:spPr>
        </p:cxnSp>
        <p:sp>
          <p:nvSpPr>
            <p:cNvPr id="55" name="TextBox 54"/>
            <p:cNvSpPr txBox="1"/>
            <p:nvPr/>
          </p:nvSpPr>
          <p:spPr>
            <a:xfrm>
              <a:off x="2537661" y="1550405"/>
              <a:ext cx="4095750" cy="338554"/>
            </a:xfrm>
            <a:prstGeom prst="rect">
              <a:avLst/>
            </a:prstGeom>
            <a:solidFill>
              <a:srgbClr val="A7C1C1"/>
            </a:solidFill>
            <a:ln>
              <a:noFill/>
            </a:ln>
            <a:effectLst>
              <a:outerShdw blurRad="149987" dist="250190" dir="8460000" algn="ctr">
                <a:srgbClr val="000000">
                  <a:alpha val="28000"/>
                </a:srgbClr>
              </a:outerShdw>
            </a:effectLst>
            <a:sp3d prstMaterial="metal">
              <a:bevelT w="88900" h="88900"/>
            </a:sp3d>
          </p:spPr>
          <p:txBody>
            <a:bodyPr wrap="square" rtlCol="0">
              <a:spAutoFit/>
            </a:bodyPr>
            <a:lstStyle/>
            <a:p>
              <a:pPr algn="ctr"/>
              <a:r>
                <a:rPr lang="en-US" sz="1600" dirty="0">
                  <a:solidFill>
                    <a:schemeClr val="tx1"/>
                  </a:solidFill>
                </a:rPr>
                <a:t>feedback.studentaid.ed.gov</a:t>
              </a:r>
            </a:p>
          </p:txBody>
        </p:sp>
      </p:grpSp>
      <p:grpSp>
        <p:nvGrpSpPr>
          <p:cNvPr id="6" name="Group 48"/>
          <p:cNvGrpSpPr/>
          <p:nvPr/>
        </p:nvGrpSpPr>
        <p:grpSpPr>
          <a:xfrm>
            <a:off x="3435075" y="3924300"/>
            <a:ext cx="2476840" cy="2015334"/>
            <a:chOff x="3358875" y="4057650"/>
            <a:chExt cx="2476840" cy="2015334"/>
          </a:xfrm>
        </p:grpSpPr>
        <p:cxnSp>
          <p:nvCxnSpPr>
            <p:cNvPr id="28" name="Straight Arrow Connector 27"/>
            <p:cNvCxnSpPr/>
            <p:nvPr/>
          </p:nvCxnSpPr>
          <p:spPr bwMode="auto">
            <a:xfrm>
              <a:off x="4457700" y="4057650"/>
              <a:ext cx="19051" cy="1562100"/>
            </a:xfrm>
            <a:prstGeom prst="straightConnector1">
              <a:avLst/>
            </a:prstGeom>
            <a:noFill/>
            <a:ln w="22225" cap="flat" cmpd="sng" algn="ctr">
              <a:solidFill>
                <a:schemeClr val="tx1"/>
              </a:solidFill>
              <a:prstDash val="solid"/>
              <a:round/>
              <a:headEnd type="none" w="med" len="med"/>
              <a:tailEnd type="arrow"/>
            </a:ln>
            <a:effectLst/>
          </p:spPr>
        </p:cxnSp>
        <p:sp>
          <p:nvSpPr>
            <p:cNvPr id="42" name="TextBox 41"/>
            <p:cNvSpPr txBox="1"/>
            <p:nvPr/>
          </p:nvSpPr>
          <p:spPr>
            <a:xfrm>
              <a:off x="3358875" y="5734430"/>
              <a:ext cx="2476840" cy="338554"/>
            </a:xfrm>
            <a:prstGeom prst="rect">
              <a:avLst/>
            </a:prstGeom>
            <a:solidFill>
              <a:srgbClr val="A7C1C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1600" dirty="0"/>
                <a:t>aamc.org/financialwellness</a:t>
              </a:r>
              <a:endParaRPr lang="en-US" sz="1600" dirty="0">
                <a:solidFill>
                  <a:schemeClr val="tx1"/>
                </a:solidFill>
              </a:endParaRPr>
            </a:p>
          </p:txBody>
        </p:sp>
      </p:grpSp>
      <p:cxnSp>
        <p:nvCxnSpPr>
          <p:cNvPr id="18" name="Straight Arrow Connector 17"/>
          <p:cNvCxnSpPr/>
          <p:nvPr/>
        </p:nvCxnSpPr>
        <p:spPr bwMode="auto">
          <a:xfrm flipH="1" flipV="1">
            <a:off x="3268600" y="3206924"/>
            <a:ext cx="1303400" cy="945976"/>
          </a:xfrm>
          <a:prstGeom prst="straightConnector1">
            <a:avLst/>
          </a:prstGeom>
          <a:noFill/>
          <a:ln w="22225" cap="flat" cmpd="sng" algn="ctr">
            <a:solidFill>
              <a:schemeClr val="tx1"/>
            </a:solidFill>
            <a:prstDash val="solid"/>
            <a:round/>
            <a:headEnd type="none" w="med" len="med"/>
            <a:tailEnd type="arrow"/>
          </a:ln>
          <a:effectLst/>
        </p:spPr>
      </p:cxnSp>
      <p:grpSp>
        <p:nvGrpSpPr>
          <p:cNvPr id="10" name="Group 37"/>
          <p:cNvGrpSpPr/>
          <p:nvPr/>
        </p:nvGrpSpPr>
        <p:grpSpPr>
          <a:xfrm>
            <a:off x="5105400" y="1998616"/>
            <a:ext cx="3543300" cy="1960563"/>
            <a:chOff x="4705350" y="1503316"/>
            <a:chExt cx="3543300" cy="1960563"/>
          </a:xfrm>
        </p:grpSpPr>
        <p:grpSp>
          <p:nvGrpSpPr>
            <p:cNvPr id="12" name="Group 68"/>
            <p:cNvGrpSpPr/>
            <p:nvPr/>
          </p:nvGrpSpPr>
          <p:grpSpPr>
            <a:xfrm>
              <a:off x="4705350" y="1503316"/>
              <a:ext cx="2794880" cy="1811384"/>
              <a:chOff x="4705350" y="1484266"/>
              <a:chExt cx="2794880" cy="1811384"/>
            </a:xfrm>
          </p:grpSpPr>
          <p:grpSp>
            <p:nvGrpSpPr>
              <p:cNvPr id="13" name="Group 58"/>
              <p:cNvGrpSpPr/>
              <p:nvPr/>
            </p:nvGrpSpPr>
            <p:grpSpPr>
              <a:xfrm>
                <a:off x="4705350" y="1484266"/>
                <a:ext cx="2794880" cy="1811384"/>
                <a:chOff x="4705350" y="1484266"/>
                <a:chExt cx="2794880" cy="1811384"/>
              </a:xfrm>
            </p:grpSpPr>
            <p:cxnSp>
              <p:nvCxnSpPr>
                <p:cNvPr id="20" name="Straight Arrow Connector 19"/>
                <p:cNvCxnSpPr/>
                <p:nvPr/>
              </p:nvCxnSpPr>
              <p:spPr bwMode="auto">
                <a:xfrm flipV="1">
                  <a:off x="4705350" y="2819400"/>
                  <a:ext cx="781050" cy="476250"/>
                </a:xfrm>
                <a:prstGeom prst="straightConnector1">
                  <a:avLst/>
                </a:prstGeom>
                <a:noFill/>
                <a:ln w="22225" cap="flat" cmpd="sng" algn="ctr">
                  <a:solidFill>
                    <a:schemeClr val="tx1"/>
                  </a:solidFill>
                  <a:prstDash val="solid"/>
                  <a:round/>
                  <a:headEnd type="none" w="med" len="med"/>
                  <a:tailEnd type="arrow"/>
                </a:ln>
                <a:effectLst/>
              </p:spPr>
            </p:cxnSp>
            <p:grpSp>
              <p:nvGrpSpPr>
                <p:cNvPr id="14" name="Group 44"/>
                <p:cNvGrpSpPr/>
                <p:nvPr/>
              </p:nvGrpSpPr>
              <p:grpSpPr>
                <a:xfrm>
                  <a:off x="6509565" y="1484266"/>
                  <a:ext cx="990665" cy="1485997"/>
                  <a:chOff x="7552644" y="1626106"/>
                  <a:chExt cx="990665" cy="1485997"/>
                </a:xfrm>
              </p:grpSpPr>
              <p:sp>
                <p:nvSpPr>
                  <p:cNvPr id="46" name="Rounded Rectangle 45"/>
                  <p:cNvSpPr/>
                  <p:nvPr/>
                </p:nvSpPr>
                <p:spPr bwMode="auto">
                  <a:xfrm>
                    <a:off x="7552644" y="1626106"/>
                    <a:ext cx="990665" cy="1485997"/>
                  </a:xfrm>
                  <a:prstGeom prst="roundRect">
                    <a:avLst/>
                  </a:prstGeom>
                  <a:solidFill>
                    <a:srgbClr val="A7C1C1"/>
                  </a:solidFill>
                  <a:ln w="222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bg1"/>
                      </a:solidFill>
                      <a:effectLst/>
                      <a:latin typeface="Arial" charset="0"/>
                    </a:endParaRPr>
                  </a:p>
                </p:txBody>
              </p:sp>
              <p:pic>
                <p:nvPicPr>
                  <p:cNvPr id="48" name="Picture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4377" y="1738991"/>
                    <a:ext cx="339912" cy="1280160"/>
                  </a:xfrm>
                  <a:prstGeom prst="rect">
                    <a:avLst/>
                  </a:prstGeom>
                  <a:ln>
                    <a:noFill/>
                  </a:ln>
                  <a:effectLst>
                    <a:outerShdw blurRad="190500" algn="tl" rotWithShape="0">
                      <a:srgbClr val="000000">
                        <a:alpha val="70000"/>
                      </a:srgbClr>
                    </a:outerShdw>
                  </a:effectLst>
                </p:spPr>
              </p:pic>
            </p:grpSp>
          </p:grpSp>
          <p:pic>
            <p:nvPicPr>
              <p:cNvPr id="68" name="Picture 6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5220" y="1579234"/>
                <a:ext cx="353216" cy="1226355"/>
              </a:xfrm>
              <a:prstGeom prst="rect">
                <a:avLst/>
              </a:prstGeom>
              <a:ln>
                <a:noFill/>
              </a:ln>
              <a:effectLst>
                <a:outerShdw blurRad="190500" algn="tl" rotWithShape="0">
                  <a:srgbClr val="000000">
                    <a:alpha val="70000"/>
                  </a:srgbClr>
                </a:outerShdw>
              </a:effectLst>
            </p:spPr>
          </p:pic>
        </p:grpSp>
        <p:sp>
          <p:nvSpPr>
            <p:cNvPr id="37" name="TextBox 36"/>
            <p:cNvSpPr txBox="1"/>
            <p:nvPr/>
          </p:nvSpPr>
          <p:spPr>
            <a:xfrm>
              <a:off x="5715000" y="2879104"/>
              <a:ext cx="2533650" cy="584775"/>
            </a:xfrm>
            <a:prstGeom prst="rect">
              <a:avLst/>
            </a:prstGeom>
            <a:solidFill>
              <a:srgbClr val="A7C1C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1600" dirty="0">
                  <a:solidFill>
                    <a:schemeClr val="tx1"/>
                  </a:solidFill>
                </a:rPr>
                <a:t>Financial Aid Office &amp; Residency Programs</a:t>
              </a:r>
            </a:p>
          </p:txBody>
        </p:sp>
      </p:grpSp>
      <p:cxnSp>
        <p:nvCxnSpPr>
          <p:cNvPr id="26" name="Straight Arrow Connector 25"/>
          <p:cNvCxnSpPr/>
          <p:nvPr/>
        </p:nvCxnSpPr>
        <p:spPr bwMode="auto">
          <a:xfrm flipH="1">
            <a:off x="3124200" y="3867150"/>
            <a:ext cx="1943100" cy="1047750"/>
          </a:xfrm>
          <a:prstGeom prst="straightConnector1">
            <a:avLst/>
          </a:prstGeom>
          <a:noFill/>
          <a:ln w="22225" cap="flat" cmpd="sng" algn="ctr">
            <a:solidFill>
              <a:schemeClr val="tx1"/>
            </a:solidFill>
            <a:prstDash val="solid"/>
            <a:round/>
            <a:headEnd type="none" w="med" len="med"/>
            <a:tailEnd type="arrow"/>
          </a:ln>
          <a:effectLst/>
        </p:spPr>
      </p:cxnSp>
      <p:sp>
        <p:nvSpPr>
          <p:cNvPr id="11" name="Oval 10"/>
          <p:cNvSpPr/>
          <p:nvPr/>
        </p:nvSpPr>
        <p:spPr bwMode="auto">
          <a:xfrm>
            <a:off x="3611522" y="3316720"/>
            <a:ext cx="1781730" cy="1781730"/>
          </a:xfrm>
          <a:prstGeom prst="ellipse">
            <a:avLst/>
          </a:prstGeom>
          <a:solidFill>
            <a:srgbClr val="A7C1C1"/>
          </a:solidFill>
          <a:ln w="222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bg1"/>
              </a:solidFill>
              <a:effectLst/>
              <a:latin typeface="Arial" charset="0"/>
            </a:endParaRPr>
          </a:p>
        </p:txBody>
      </p:sp>
      <p:grpSp>
        <p:nvGrpSpPr>
          <p:cNvPr id="15" name="Group 50"/>
          <p:cNvGrpSpPr/>
          <p:nvPr/>
        </p:nvGrpSpPr>
        <p:grpSpPr>
          <a:xfrm>
            <a:off x="170113" y="3851499"/>
            <a:ext cx="3108960" cy="2352781"/>
            <a:chOff x="106242" y="3371238"/>
            <a:chExt cx="3173576" cy="2352781"/>
          </a:xfrm>
        </p:grpSpPr>
        <p:sp>
          <p:nvSpPr>
            <p:cNvPr id="40" name="TextBox 39"/>
            <p:cNvSpPr txBox="1"/>
            <p:nvPr/>
          </p:nvSpPr>
          <p:spPr>
            <a:xfrm>
              <a:off x="106242" y="5175379"/>
              <a:ext cx="3173576" cy="548640"/>
            </a:xfrm>
            <a:prstGeom prst="rect">
              <a:avLst/>
            </a:prstGeom>
            <a:solidFill>
              <a:srgbClr val="A7C1C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1600" dirty="0">
                  <a:solidFill>
                    <a:schemeClr val="tx1"/>
                  </a:solidFill>
                </a:rPr>
                <a:t>MedLoans Organizer &amp; Calculator</a:t>
              </a:r>
            </a:p>
            <a:p>
              <a:pPr algn="ctr"/>
              <a:endParaRPr lang="en-US" sz="200" dirty="0">
                <a:solidFill>
                  <a:schemeClr val="tx1"/>
                </a:solidFill>
              </a:endParaRPr>
            </a:p>
            <a:p>
              <a:pPr algn="ctr"/>
              <a:r>
                <a:rPr lang="en-US" sz="1600" dirty="0">
                  <a:solidFill>
                    <a:schemeClr val="tx1"/>
                  </a:solidFill>
                </a:rPr>
                <a:t>aamc.org/medloans</a:t>
              </a:r>
            </a:p>
          </p:txBody>
        </p:sp>
        <p:pic>
          <p:nvPicPr>
            <p:cNvPr id="31" name="Picture 30" descr="iStock_000009821646XSmall.jpg"/>
            <p:cNvPicPr>
              <a:picLocks noChangeAspect="1"/>
            </p:cNvPicPr>
            <p:nvPr/>
          </p:nvPicPr>
          <p:blipFill>
            <a:blip r:embed="rId7" cstate="print"/>
            <a:srcRect l="4576" t="4933" r="34341" b="5517"/>
            <a:stretch>
              <a:fillRect/>
            </a:stretch>
          </p:blipFill>
          <p:spPr>
            <a:xfrm>
              <a:off x="832517" y="3371238"/>
              <a:ext cx="1703906" cy="1793014"/>
            </a:xfrm>
            <a:prstGeom prst="rect">
              <a:avLst/>
            </a:prstGeom>
            <a:noFill/>
            <a:ln w="38100">
              <a:noFill/>
              <a:miter lim="800000"/>
              <a:headEnd/>
              <a:tailEnd/>
            </a:ln>
          </p:spPr>
        </p:pic>
      </p:grpSp>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9975" y="3414105"/>
            <a:ext cx="1080994" cy="1480456"/>
          </a:xfrm>
          <a:prstGeom prst="rect">
            <a:avLst/>
          </a:prstGeom>
        </p:spPr>
      </p:pic>
      <p:sp>
        <p:nvSpPr>
          <p:cNvPr id="41" name="TextBox 40"/>
          <p:cNvSpPr txBox="1"/>
          <p:nvPr/>
        </p:nvSpPr>
        <p:spPr>
          <a:xfrm>
            <a:off x="514251" y="5173655"/>
            <a:ext cx="2291401" cy="338554"/>
          </a:xfrm>
          <a:prstGeom prst="rect">
            <a:avLst/>
          </a:prstGeom>
          <a:solidFill>
            <a:srgbClr val="A7C1C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1600" dirty="0">
                <a:solidFill>
                  <a:schemeClr val="tx1"/>
                </a:solidFill>
              </a:rPr>
              <a:t>aamc.org/FIRST</a:t>
            </a:r>
          </a:p>
        </p:txBody>
      </p:sp>
      <p:sp>
        <p:nvSpPr>
          <p:cNvPr id="43" name="Title 1"/>
          <p:cNvSpPr txBox="1">
            <a:spLocks/>
          </p:cNvSpPr>
          <p:nvPr/>
        </p:nvSpPr>
        <p:spPr bwMode="auto">
          <a:xfrm>
            <a:off x="814848" y="409129"/>
            <a:ext cx="8386762" cy="620712"/>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marL="0" marR="0" lvl="0" indent="0" algn="l" defTabSz="889000" rtl="0" eaLnBrk="1" fontAlgn="base" latinLnBrk="0" hangingPunct="1">
              <a:lnSpc>
                <a:spcPct val="85000"/>
              </a:lnSpc>
              <a:spcBef>
                <a:spcPct val="0"/>
              </a:spcBef>
              <a:spcAft>
                <a:spcPct val="0"/>
              </a:spcAft>
              <a:buClr>
                <a:srgbClr val="DADDFE"/>
              </a:buClr>
              <a:buSzTx/>
              <a:buFontTx/>
              <a:buNone/>
              <a:tabLst/>
              <a:defRPr/>
            </a:pPr>
            <a:r>
              <a:rPr kumimoji="0" lang="en-US" sz="3300" b="1" i="0" u="none" strike="noStrike" kern="0" cap="none" spc="0" normalizeH="0" baseline="0" noProof="0" dirty="0">
                <a:ln>
                  <a:noFill/>
                </a:ln>
                <a:solidFill>
                  <a:srgbClr val="7030A0"/>
                </a:solidFill>
                <a:effectLst/>
                <a:uLnTx/>
                <a:uFillTx/>
                <a:ea typeface="+mj-ea"/>
                <a:cs typeface="+mj-cs"/>
              </a:rPr>
              <a:t>Support Along</a:t>
            </a:r>
            <a:r>
              <a:rPr kumimoji="0" lang="en-US" sz="3300" b="1" i="0" u="none" strike="noStrike" kern="0" cap="none" spc="0" normalizeH="0" noProof="0" dirty="0">
                <a:ln>
                  <a:noFill/>
                </a:ln>
                <a:solidFill>
                  <a:srgbClr val="7030A0"/>
                </a:solidFill>
                <a:effectLst/>
                <a:uLnTx/>
                <a:uFillTx/>
                <a:ea typeface="+mj-ea"/>
                <a:cs typeface="+mj-cs"/>
              </a:rPr>
              <a:t> The Way</a:t>
            </a:r>
            <a:endParaRPr kumimoji="0" lang="en-US" sz="3300" b="1" i="0" u="none" strike="noStrike" kern="0" cap="none" spc="0" normalizeH="0" baseline="0" noProof="0" dirty="0">
              <a:ln>
                <a:noFill/>
              </a:ln>
              <a:solidFill>
                <a:srgbClr val="7030A0"/>
              </a:solidFill>
              <a:effectLst/>
              <a:uLnTx/>
              <a:uFillTx/>
              <a:ea typeface="+mj-ea"/>
              <a:cs typeface="+mj-cs"/>
            </a:endParaRPr>
          </a:p>
        </p:txBody>
      </p:sp>
      <p:pic>
        <p:nvPicPr>
          <p:cNvPr id="21" name="Picture 20"/>
          <p:cNvPicPr>
            <a:picLocks noChangeAspect="1"/>
          </p:cNvPicPr>
          <p:nvPr/>
        </p:nvPicPr>
        <p:blipFill>
          <a:blip r:embed="rId9" cstate="print"/>
          <a:stretch>
            <a:fillRect/>
          </a:stretch>
        </p:blipFill>
        <p:spPr>
          <a:xfrm>
            <a:off x="1037774" y="4087061"/>
            <a:ext cx="1364628" cy="979906"/>
          </a:xfrm>
          <a:prstGeom prst="rect">
            <a:avLst/>
          </a:prstGeom>
        </p:spPr>
      </p:pic>
      <p:grpSp>
        <p:nvGrpSpPr>
          <p:cNvPr id="39" name="Group 37"/>
          <p:cNvGrpSpPr/>
          <p:nvPr/>
        </p:nvGrpSpPr>
        <p:grpSpPr>
          <a:xfrm>
            <a:off x="342900" y="1909716"/>
            <a:ext cx="2870200" cy="1714342"/>
            <a:chOff x="5378450" y="1503316"/>
            <a:chExt cx="2870200" cy="1714342"/>
          </a:xfrm>
        </p:grpSpPr>
        <p:grpSp>
          <p:nvGrpSpPr>
            <p:cNvPr id="45" name="Group 68"/>
            <p:cNvGrpSpPr/>
            <p:nvPr/>
          </p:nvGrpSpPr>
          <p:grpSpPr>
            <a:xfrm>
              <a:off x="6509565" y="1503316"/>
              <a:ext cx="990665" cy="1485997"/>
              <a:chOff x="6509565" y="1484266"/>
              <a:chExt cx="990665" cy="1485997"/>
            </a:xfrm>
          </p:grpSpPr>
          <p:grpSp>
            <p:nvGrpSpPr>
              <p:cNvPr id="53" name="Group 44"/>
              <p:cNvGrpSpPr/>
              <p:nvPr/>
            </p:nvGrpSpPr>
            <p:grpSpPr>
              <a:xfrm>
                <a:off x="6509565" y="1484266"/>
                <a:ext cx="990665" cy="1485997"/>
                <a:chOff x="7552644" y="1626106"/>
                <a:chExt cx="990665" cy="1485997"/>
              </a:xfrm>
            </p:grpSpPr>
            <p:sp>
              <p:nvSpPr>
                <p:cNvPr id="54" name="Rounded Rectangle 53"/>
                <p:cNvSpPr/>
                <p:nvPr/>
              </p:nvSpPr>
              <p:spPr bwMode="auto">
                <a:xfrm>
                  <a:off x="7552644" y="1626106"/>
                  <a:ext cx="990665" cy="1485997"/>
                </a:xfrm>
                <a:prstGeom prst="roundRect">
                  <a:avLst/>
                </a:prstGeom>
                <a:solidFill>
                  <a:srgbClr val="A7C1C1"/>
                </a:solidFill>
                <a:ln w="222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bg1"/>
                    </a:solidFill>
                    <a:effectLst/>
                    <a:latin typeface="Arial" charset="0"/>
                  </a:endParaRPr>
                </a:p>
              </p:txBody>
            </p:sp>
            <p:pic>
              <p:nvPicPr>
                <p:cNvPr id="56" name="Picture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4377" y="1738991"/>
                  <a:ext cx="339912" cy="1280160"/>
                </a:xfrm>
                <a:prstGeom prst="rect">
                  <a:avLst/>
                </a:prstGeom>
                <a:ln>
                  <a:noFill/>
                </a:ln>
                <a:effectLst>
                  <a:outerShdw blurRad="190500" algn="tl" rotWithShape="0">
                    <a:srgbClr val="000000">
                      <a:alpha val="70000"/>
                    </a:srgbClr>
                  </a:outerShdw>
                </a:effectLst>
              </p:spPr>
            </p:pic>
          </p:grpSp>
          <p:pic>
            <p:nvPicPr>
              <p:cNvPr id="51" name="Picture 5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5220" y="1579234"/>
                <a:ext cx="353216" cy="1226355"/>
              </a:xfrm>
              <a:prstGeom prst="rect">
                <a:avLst/>
              </a:prstGeom>
              <a:ln>
                <a:noFill/>
              </a:ln>
              <a:effectLst>
                <a:outerShdw blurRad="190500" algn="tl" rotWithShape="0">
                  <a:srgbClr val="000000">
                    <a:alpha val="70000"/>
                  </a:srgbClr>
                </a:outerShdw>
              </a:effectLst>
            </p:spPr>
          </p:pic>
        </p:grpSp>
        <p:sp>
          <p:nvSpPr>
            <p:cNvPr id="47" name="TextBox 46"/>
            <p:cNvSpPr txBox="1"/>
            <p:nvPr/>
          </p:nvSpPr>
          <p:spPr>
            <a:xfrm>
              <a:off x="5378450" y="2879104"/>
              <a:ext cx="2870200" cy="338554"/>
            </a:xfrm>
            <a:prstGeom prst="rect">
              <a:avLst/>
            </a:prstGeom>
            <a:solidFill>
              <a:srgbClr val="A7C1C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1600" dirty="0">
                  <a:solidFill>
                    <a:schemeClr val="tx1"/>
                  </a:solidFill>
                </a:rPr>
                <a:t>aamc.org/advocacy/meded</a:t>
              </a:r>
            </a:p>
          </p:txBody>
        </p:sp>
      </p:grpSp>
    </p:spTree>
    <p:extLst>
      <p:ext uri="{BB962C8B-B14F-4D97-AF65-F5344CB8AC3E}">
        <p14:creationId xmlns:p14="http://schemas.microsoft.com/office/powerpoint/2010/main" val="20034898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683217" y="1432677"/>
            <a:ext cx="8228349" cy="2194560"/>
          </a:xfrm>
          <a:prstGeom prst="rect">
            <a:avLst/>
          </a:prstGeom>
          <a:solidFill>
            <a:srgbClr val="01267F"/>
          </a:solidFill>
          <a:ln w="222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17" name="Rectangle 16">
            <a:extLst>
              <a:ext uri="{FF2B5EF4-FFF2-40B4-BE49-F238E27FC236}">
                <a16:creationId xmlns:a16="http://schemas.microsoft.com/office/drawing/2014/main" id="{79EC385A-E888-4915-819B-B764681AD0A9}"/>
              </a:ext>
            </a:extLst>
          </p:cNvPr>
          <p:cNvSpPr/>
          <p:nvPr/>
        </p:nvSpPr>
        <p:spPr bwMode="auto">
          <a:xfrm>
            <a:off x="655743" y="3502924"/>
            <a:ext cx="8195851" cy="461665"/>
          </a:xfrm>
          <a:prstGeom prst="rect">
            <a:avLst/>
          </a:prstGeom>
          <a:solidFill>
            <a:srgbClr val="FFCA21"/>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A70"/>
                </a:solidFill>
                <a:effectLst/>
                <a:uLnTx/>
                <a:uFillTx/>
                <a:latin typeface="Calibri"/>
                <a:ea typeface="+mn-ea"/>
                <a:cs typeface="+mn-cs"/>
              </a:rPr>
              <a:t>aamc.org/financialwellness</a:t>
            </a:r>
          </a:p>
        </p:txBody>
      </p:sp>
      <p:sp>
        <p:nvSpPr>
          <p:cNvPr id="4" name="Content Placeholder 2"/>
          <p:cNvSpPr txBox="1">
            <a:spLocks/>
          </p:cNvSpPr>
          <p:nvPr/>
        </p:nvSpPr>
        <p:spPr>
          <a:xfrm>
            <a:off x="3989866" y="1784217"/>
            <a:ext cx="4997900" cy="417553"/>
          </a:xfrm>
          <a:prstGeom prst="rect">
            <a:avLst/>
          </a:prstGeom>
        </p:spPr>
        <p:txBody>
          <a:bodyPr anchor="ctr"/>
          <a:lstStyle/>
          <a:p>
            <a:pPr marL="0" marR="0" lvl="0" indent="0" algn="ctr" defTabSz="114300" rtl="0" eaLnBrk="1" fontAlgn="auto" latinLnBrk="0" hangingPunct="1">
              <a:lnSpc>
                <a:spcPct val="88000"/>
              </a:lnSpc>
              <a:spcBef>
                <a:spcPct val="50000"/>
              </a:spcBef>
              <a:spcAft>
                <a:spcPts val="0"/>
              </a:spcAft>
              <a:buClr>
                <a:srgbClr val="DADDFE"/>
              </a:buClr>
              <a:buSzPct val="90000"/>
              <a:buFontTx/>
              <a:buNone/>
              <a:tabLst/>
              <a:defRPr/>
            </a:pPr>
            <a:r>
              <a:rPr kumimoji="0" lang="en-US" sz="4000" b="0" i="0" u="sng" strike="noStrike" kern="0" cap="none" spc="0" normalizeH="0" baseline="0" noProof="0" dirty="0">
                <a:ln>
                  <a:noFill/>
                </a:ln>
                <a:solidFill>
                  <a:srgbClr val="FFFFFF"/>
                </a:solidFill>
                <a:effectLst/>
                <a:uLnTx/>
                <a:uFillTx/>
                <a:latin typeface="Arial"/>
                <a:ea typeface="+mn-ea"/>
                <a:cs typeface="+mn-cs"/>
              </a:rPr>
              <a:t>aamc.org/FIRST</a:t>
            </a:r>
          </a:p>
        </p:txBody>
      </p:sp>
      <p:sp>
        <p:nvSpPr>
          <p:cNvPr id="5" name="Content Placeholder 3"/>
          <p:cNvSpPr txBox="1">
            <a:spLocks/>
          </p:cNvSpPr>
          <p:nvPr/>
        </p:nvSpPr>
        <p:spPr>
          <a:xfrm>
            <a:off x="4466508" y="2031316"/>
            <a:ext cx="4231894" cy="984439"/>
          </a:xfrm>
          <a:prstGeom prst="rect">
            <a:avLst/>
          </a:prstGeom>
        </p:spPr>
        <p:txBody>
          <a:bodyPr anchor="ctr"/>
          <a:lstStyle>
            <a:lvl1pPr algn="l" defTabSz="666750" rtl="0" eaLnBrk="1" fontAlgn="base" hangingPunct="1">
              <a:lnSpc>
                <a:spcPct val="88000"/>
              </a:lnSpc>
              <a:spcBef>
                <a:spcPct val="50000"/>
              </a:spcBef>
              <a:spcAft>
                <a:spcPct val="0"/>
              </a:spcAft>
              <a:buClr>
                <a:schemeClr val="tx1"/>
              </a:buClr>
              <a:buSzPct val="90000"/>
              <a:defRPr sz="2100">
                <a:solidFill>
                  <a:schemeClr val="tx1"/>
                </a:solidFill>
                <a:latin typeface="+mn-lt"/>
                <a:ea typeface="+mn-ea"/>
                <a:cs typeface="+mn-cs"/>
              </a:defRPr>
            </a:lvl1pPr>
            <a:lvl2pPr marL="298847" indent="-213122" algn="l" defTabSz="666750" rtl="0" eaLnBrk="1" fontAlgn="base" hangingPunct="1">
              <a:lnSpc>
                <a:spcPct val="88000"/>
              </a:lnSpc>
              <a:spcBef>
                <a:spcPct val="35000"/>
              </a:spcBef>
              <a:spcAft>
                <a:spcPct val="0"/>
              </a:spcAft>
              <a:buClr>
                <a:schemeClr val="tx1"/>
              </a:buClr>
              <a:buChar char="•"/>
              <a:defRPr sz="2100">
                <a:solidFill>
                  <a:schemeClr val="tx1"/>
                </a:solidFill>
                <a:latin typeface="+mn-lt"/>
              </a:defRPr>
            </a:lvl2pPr>
            <a:lvl3pPr marL="603647" indent="-219075" algn="l" defTabSz="666750" rtl="0" eaLnBrk="1" fontAlgn="base" hangingPunct="1">
              <a:lnSpc>
                <a:spcPct val="88000"/>
              </a:lnSpc>
              <a:spcBef>
                <a:spcPct val="25000"/>
              </a:spcBef>
              <a:spcAft>
                <a:spcPct val="0"/>
              </a:spcAft>
              <a:buClr>
                <a:schemeClr val="tx1"/>
              </a:buClr>
              <a:buSzPct val="80000"/>
              <a:buFont typeface="Wingdings" pitchFamily="2" charset="2"/>
              <a:buChar char="§"/>
              <a:defRPr sz="2100">
                <a:solidFill>
                  <a:schemeClr val="tx1"/>
                </a:solidFill>
                <a:latin typeface="+mn-lt"/>
              </a:defRPr>
            </a:lvl3pPr>
            <a:lvl4pPr marL="901304" indent="-211931" algn="l" defTabSz="666750" rtl="0" eaLnBrk="1" fontAlgn="base" hangingPunct="1">
              <a:lnSpc>
                <a:spcPct val="88000"/>
              </a:lnSpc>
              <a:spcBef>
                <a:spcPct val="15000"/>
              </a:spcBef>
              <a:spcAft>
                <a:spcPct val="0"/>
              </a:spcAft>
              <a:buClr>
                <a:schemeClr val="tx1"/>
              </a:buClr>
              <a:buSzPct val="80000"/>
              <a:buFont typeface="Arial" charset="0"/>
              <a:buChar char="–"/>
              <a:defRPr sz="2100">
                <a:solidFill>
                  <a:schemeClr val="tx1"/>
                </a:solidFill>
                <a:latin typeface="+mn-lt"/>
              </a:defRPr>
            </a:lvl4pPr>
            <a:lvl5pPr marL="1200150" indent="-213122" algn="l" defTabSz="666750" rtl="0" eaLnBrk="1" fontAlgn="base" hangingPunct="1">
              <a:lnSpc>
                <a:spcPct val="88000"/>
              </a:lnSpc>
              <a:spcBef>
                <a:spcPct val="5000"/>
              </a:spcBef>
              <a:spcAft>
                <a:spcPct val="0"/>
              </a:spcAft>
              <a:buClr>
                <a:schemeClr val="tx1"/>
              </a:buClr>
              <a:buSzPct val="80000"/>
              <a:buChar char="o"/>
              <a:defRPr sz="2100">
                <a:solidFill>
                  <a:schemeClr val="tx1"/>
                </a:solidFill>
                <a:latin typeface="+mn-lt"/>
              </a:defRPr>
            </a:lvl5pPr>
            <a:lvl6pPr marL="1543050" indent="-213122" algn="l" defTabSz="666750" rtl="0" eaLnBrk="1" fontAlgn="base" hangingPunct="1">
              <a:lnSpc>
                <a:spcPct val="88000"/>
              </a:lnSpc>
              <a:spcBef>
                <a:spcPct val="5000"/>
              </a:spcBef>
              <a:spcAft>
                <a:spcPct val="0"/>
              </a:spcAft>
              <a:buClr>
                <a:schemeClr val="tx1"/>
              </a:buClr>
              <a:buSzPct val="80000"/>
              <a:buChar char="o"/>
              <a:defRPr sz="2100">
                <a:solidFill>
                  <a:schemeClr val="tx1"/>
                </a:solidFill>
                <a:latin typeface="+mn-lt"/>
              </a:defRPr>
            </a:lvl6pPr>
            <a:lvl7pPr marL="1885950" indent="-213122" algn="l" defTabSz="666750" rtl="0" eaLnBrk="1" fontAlgn="base" hangingPunct="1">
              <a:lnSpc>
                <a:spcPct val="88000"/>
              </a:lnSpc>
              <a:spcBef>
                <a:spcPct val="5000"/>
              </a:spcBef>
              <a:spcAft>
                <a:spcPct val="0"/>
              </a:spcAft>
              <a:buClr>
                <a:schemeClr val="tx1"/>
              </a:buClr>
              <a:buSzPct val="80000"/>
              <a:buChar char="o"/>
              <a:defRPr sz="2100">
                <a:solidFill>
                  <a:schemeClr val="tx1"/>
                </a:solidFill>
                <a:latin typeface="+mn-lt"/>
              </a:defRPr>
            </a:lvl7pPr>
            <a:lvl8pPr marL="2228850" indent="-213122" algn="l" defTabSz="666750" rtl="0" eaLnBrk="1" fontAlgn="base" hangingPunct="1">
              <a:lnSpc>
                <a:spcPct val="88000"/>
              </a:lnSpc>
              <a:spcBef>
                <a:spcPct val="5000"/>
              </a:spcBef>
              <a:spcAft>
                <a:spcPct val="0"/>
              </a:spcAft>
              <a:buClr>
                <a:schemeClr val="tx1"/>
              </a:buClr>
              <a:buSzPct val="80000"/>
              <a:buChar char="o"/>
              <a:defRPr sz="2100">
                <a:solidFill>
                  <a:schemeClr val="tx1"/>
                </a:solidFill>
                <a:latin typeface="+mn-lt"/>
              </a:defRPr>
            </a:lvl8pPr>
            <a:lvl9pPr marL="2571750" indent="-213122" algn="l" defTabSz="666750" rtl="0" eaLnBrk="1" fontAlgn="base" hangingPunct="1">
              <a:lnSpc>
                <a:spcPct val="88000"/>
              </a:lnSpc>
              <a:spcBef>
                <a:spcPct val="5000"/>
              </a:spcBef>
              <a:spcAft>
                <a:spcPct val="0"/>
              </a:spcAft>
              <a:buClr>
                <a:schemeClr val="tx1"/>
              </a:buClr>
              <a:buSzPct val="80000"/>
              <a:buChar char="o"/>
              <a:defRPr sz="2100">
                <a:solidFill>
                  <a:schemeClr val="tx1"/>
                </a:solidFill>
                <a:latin typeface="+mn-lt"/>
              </a:defRPr>
            </a:lvl9pPr>
          </a:lstStyle>
          <a:p>
            <a:pPr marL="0" marR="0" lvl="0" indent="0" algn="ctr" defTabSz="666750" rtl="0" eaLnBrk="1" fontAlgn="base" latinLnBrk="0" hangingPunct="1">
              <a:lnSpc>
                <a:spcPts val="2100"/>
              </a:lnSpc>
              <a:spcBef>
                <a:spcPts val="0"/>
              </a:spcBef>
              <a:spcAft>
                <a:spcPct val="0"/>
              </a:spcAft>
              <a:buClr>
                <a:srgbClr val="01267F"/>
              </a:buClr>
              <a:buSzPct val="90000"/>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MedLoans® Organizer and Calculator</a:t>
            </a:r>
          </a:p>
        </p:txBody>
      </p:sp>
      <p:sp>
        <p:nvSpPr>
          <p:cNvPr id="6" name="Content Placeholder 3"/>
          <p:cNvSpPr txBox="1">
            <a:spLocks/>
          </p:cNvSpPr>
          <p:nvPr/>
        </p:nvSpPr>
        <p:spPr bwMode="auto">
          <a:xfrm>
            <a:off x="4556399" y="2666853"/>
            <a:ext cx="4117858" cy="395202"/>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defTabSz="889000" rtl="0" eaLnBrk="1" fontAlgn="base" hangingPunct="1">
              <a:lnSpc>
                <a:spcPct val="88000"/>
              </a:lnSpc>
              <a:spcBef>
                <a:spcPct val="50000"/>
              </a:spcBef>
              <a:spcAft>
                <a:spcPct val="0"/>
              </a:spcAft>
              <a:buClr>
                <a:schemeClr val="tx1"/>
              </a:buClr>
              <a:buSzPct val="90000"/>
              <a:defRPr sz="2800">
                <a:solidFill>
                  <a:schemeClr val="tx1"/>
                </a:solidFill>
                <a:latin typeface="+mn-lt"/>
                <a:ea typeface="+mn-ea"/>
                <a:cs typeface="+mn-cs"/>
              </a:defRPr>
            </a:lvl1pPr>
            <a:lvl2pPr marL="398463" indent="-284163" algn="l" defTabSz="889000" rtl="0" eaLnBrk="1" fontAlgn="base" hangingPunct="1">
              <a:lnSpc>
                <a:spcPct val="88000"/>
              </a:lnSpc>
              <a:spcBef>
                <a:spcPct val="35000"/>
              </a:spcBef>
              <a:spcAft>
                <a:spcPct val="0"/>
              </a:spcAft>
              <a:buClr>
                <a:schemeClr val="tx1"/>
              </a:buClr>
              <a:buChar char="•"/>
              <a:defRPr sz="2800">
                <a:solidFill>
                  <a:schemeClr val="tx1"/>
                </a:solidFill>
                <a:latin typeface="+mn-lt"/>
              </a:defRPr>
            </a:lvl2pPr>
            <a:lvl3pPr marL="804863" indent="-292100" algn="l" defTabSz="889000" rtl="0" eaLnBrk="1" fontAlgn="base" hangingPunct="1">
              <a:lnSpc>
                <a:spcPct val="88000"/>
              </a:lnSpc>
              <a:spcBef>
                <a:spcPct val="25000"/>
              </a:spcBef>
              <a:spcAft>
                <a:spcPct val="0"/>
              </a:spcAft>
              <a:buClr>
                <a:schemeClr val="tx1"/>
              </a:buClr>
              <a:buSzPct val="80000"/>
              <a:buFont typeface="Wingdings" pitchFamily="2" charset="2"/>
              <a:buChar char="§"/>
              <a:defRPr sz="2800">
                <a:solidFill>
                  <a:schemeClr val="tx1"/>
                </a:solidFill>
                <a:latin typeface="+mn-lt"/>
              </a:defRPr>
            </a:lvl3pPr>
            <a:lvl4pPr marL="1201738" indent="-282575" algn="l" defTabSz="889000" rtl="0" eaLnBrk="1" fontAlgn="base" hangingPunct="1">
              <a:lnSpc>
                <a:spcPct val="88000"/>
              </a:lnSpc>
              <a:spcBef>
                <a:spcPct val="15000"/>
              </a:spcBef>
              <a:spcAft>
                <a:spcPct val="0"/>
              </a:spcAft>
              <a:buClr>
                <a:schemeClr val="tx1"/>
              </a:buClr>
              <a:buSzPct val="80000"/>
              <a:buFont typeface="Arial" charset="0"/>
              <a:buChar char="–"/>
              <a:defRPr sz="2800">
                <a:solidFill>
                  <a:schemeClr val="tx1"/>
                </a:solidFill>
                <a:latin typeface="+mn-lt"/>
              </a:defRPr>
            </a:lvl4pPr>
            <a:lvl5pPr marL="16002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5pPr>
            <a:lvl6pPr marL="20574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6pPr>
            <a:lvl7pPr marL="25146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7pPr>
            <a:lvl8pPr marL="29718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8pPr>
            <a:lvl9pPr marL="34290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9pPr>
          </a:lstStyle>
          <a:p>
            <a:pPr marL="0" marR="0" lvl="0" indent="0" algn="ctr" defTabSz="889000" rtl="0" eaLnBrk="1" fontAlgn="base" latinLnBrk="0" hangingPunct="1">
              <a:lnSpc>
                <a:spcPts val="2100"/>
              </a:lnSpc>
              <a:spcBef>
                <a:spcPts val="0"/>
              </a:spcBef>
              <a:spcAft>
                <a:spcPct val="0"/>
              </a:spcAft>
              <a:buClr>
                <a:srgbClr val="01267F"/>
              </a:buClr>
              <a:buSzPct val="90000"/>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Fact</a:t>
            </a:r>
            <a:r>
              <a:rPr kumimoji="0" lang="en-US" sz="1800" b="0" i="0" u="none" strike="noStrike" kern="1200" cap="none" spc="0" normalizeH="0" noProof="0" dirty="0">
                <a:ln>
                  <a:noFill/>
                </a:ln>
                <a:solidFill>
                  <a:srgbClr val="FFFFFF"/>
                </a:solidFill>
                <a:effectLst/>
                <a:uLnTx/>
                <a:uFillTx/>
                <a:latin typeface="Calibri"/>
                <a:ea typeface="+mn-ea"/>
                <a:cs typeface="+mn-cs"/>
              </a:rPr>
              <a:t> Sheets: </a:t>
            </a:r>
            <a:r>
              <a:rPr kumimoji="0" lang="en-US" sz="1800" b="0" i="0" u="none" strike="noStrike" kern="1200" cap="none" spc="0" normalizeH="0" baseline="0" noProof="0" dirty="0">
                <a:ln>
                  <a:noFill/>
                </a:ln>
                <a:solidFill>
                  <a:srgbClr val="FFFFFF"/>
                </a:solidFill>
                <a:effectLst/>
                <a:uLnTx/>
                <a:uFillTx/>
                <a:latin typeface="Calibri"/>
                <a:ea typeface="+mn-ea"/>
                <a:cs typeface="+mn-cs"/>
              </a:rPr>
              <a:t>Student Loan &amp;</a:t>
            </a:r>
            <a:r>
              <a:rPr kumimoji="0" lang="en-US" sz="1800" b="0" i="0" u="none" strike="noStrike" kern="1200" cap="none" spc="0" normalizeH="0" noProof="0" dirty="0">
                <a:ln>
                  <a:noFill/>
                </a:ln>
                <a:solidFill>
                  <a:srgbClr val="FFFFFF"/>
                </a:solidFill>
                <a:effectLst/>
                <a:uLnTx/>
                <a:uFillTx/>
                <a:latin typeface="Calibri"/>
                <a:ea typeface="+mn-ea"/>
                <a:cs typeface="+mn-cs"/>
              </a:rPr>
              <a:t> Repayment</a:t>
            </a: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7" name="Content Placeholder 3"/>
          <p:cNvSpPr txBox="1">
            <a:spLocks/>
          </p:cNvSpPr>
          <p:nvPr/>
        </p:nvSpPr>
        <p:spPr bwMode="auto">
          <a:xfrm>
            <a:off x="4480199" y="3052613"/>
            <a:ext cx="4136274" cy="321987"/>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defTabSz="889000" rtl="0" eaLnBrk="1" fontAlgn="base" hangingPunct="1">
              <a:lnSpc>
                <a:spcPct val="88000"/>
              </a:lnSpc>
              <a:spcBef>
                <a:spcPct val="50000"/>
              </a:spcBef>
              <a:spcAft>
                <a:spcPct val="0"/>
              </a:spcAft>
              <a:buClr>
                <a:schemeClr val="tx1"/>
              </a:buClr>
              <a:buSzPct val="90000"/>
              <a:defRPr sz="2800">
                <a:solidFill>
                  <a:schemeClr val="tx1"/>
                </a:solidFill>
                <a:latin typeface="+mn-lt"/>
                <a:ea typeface="+mn-ea"/>
                <a:cs typeface="+mn-cs"/>
              </a:defRPr>
            </a:lvl1pPr>
            <a:lvl2pPr marL="398463" indent="-284163" algn="l" defTabSz="889000" rtl="0" eaLnBrk="1" fontAlgn="base" hangingPunct="1">
              <a:lnSpc>
                <a:spcPct val="88000"/>
              </a:lnSpc>
              <a:spcBef>
                <a:spcPct val="35000"/>
              </a:spcBef>
              <a:spcAft>
                <a:spcPct val="0"/>
              </a:spcAft>
              <a:buClr>
                <a:schemeClr val="tx1"/>
              </a:buClr>
              <a:buChar char="•"/>
              <a:defRPr sz="2800">
                <a:solidFill>
                  <a:schemeClr val="tx1"/>
                </a:solidFill>
                <a:latin typeface="+mn-lt"/>
              </a:defRPr>
            </a:lvl2pPr>
            <a:lvl3pPr marL="804863" indent="-292100" algn="l" defTabSz="889000" rtl="0" eaLnBrk="1" fontAlgn="base" hangingPunct="1">
              <a:lnSpc>
                <a:spcPct val="88000"/>
              </a:lnSpc>
              <a:spcBef>
                <a:spcPct val="25000"/>
              </a:spcBef>
              <a:spcAft>
                <a:spcPct val="0"/>
              </a:spcAft>
              <a:buClr>
                <a:schemeClr val="tx1"/>
              </a:buClr>
              <a:buSzPct val="80000"/>
              <a:buFont typeface="Wingdings" pitchFamily="2" charset="2"/>
              <a:buChar char="§"/>
              <a:defRPr sz="2800">
                <a:solidFill>
                  <a:schemeClr val="tx1"/>
                </a:solidFill>
                <a:latin typeface="+mn-lt"/>
              </a:defRPr>
            </a:lvl3pPr>
            <a:lvl4pPr marL="1201738" indent="-282575" algn="l" defTabSz="889000" rtl="0" eaLnBrk="1" fontAlgn="base" hangingPunct="1">
              <a:lnSpc>
                <a:spcPct val="88000"/>
              </a:lnSpc>
              <a:spcBef>
                <a:spcPct val="15000"/>
              </a:spcBef>
              <a:spcAft>
                <a:spcPct val="0"/>
              </a:spcAft>
              <a:buClr>
                <a:schemeClr val="tx1"/>
              </a:buClr>
              <a:buSzPct val="80000"/>
              <a:buFont typeface="Arial" charset="0"/>
              <a:buChar char="–"/>
              <a:defRPr sz="2800">
                <a:solidFill>
                  <a:schemeClr val="tx1"/>
                </a:solidFill>
                <a:latin typeface="+mn-lt"/>
              </a:defRPr>
            </a:lvl4pPr>
            <a:lvl5pPr marL="16002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5pPr>
            <a:lvl6pPr marL="20574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6pPr>
            <a:lvl7pPr marL="25146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7pPr>
            <a:lvl8pPr marL="29718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8pPr>
            <a:lvl9pPr marL="3429000" indent="-284163" algn="l" defTabSz="889000" rtl="0" eaLnBrk="1" fontAlgn="base" hangingPunct="1">
              <a:lnSpc>
                <a:spcPct val="88000"/>
              </a:lnSpc>
              <a:spcBef>
                <a:spcPct val="5000"/>
              </a:spcBef>
              <a:spcAft>
                <a:spcPct val="0"/>
              </a:spcAft>
              <a:buClr>
                <a:schemeClr val="tx1"/>
              </a:buClr>
              <a:buSzPct val="80000"/>
              <a:buChar char="o"/>
              <a:defRPr sz="2800">
                <a:solidFill>
                  <a:schemeClr val="tx1"/>
                </a:solidFill>
                <a:latin typeface="+mn-lt"/>
              </a:defRPr>
            </a:lvl9pPr>
          </a:lstStyle>
          <a:p>
            <a:pPr marL="0" marR="0" lvl="0" indent="0" algn="ctr" defTabSz="889000" rtl="0" eaLnBrk="1" fontAlgn="base" latinLnBrk="0" hangingPunct="1">
              <a:lnSpc>
                <a:spcPts val="2100"/>
              </a:lnSpc>
              <a:spcBef>
                <a:spcPts val="0"/>
              </a:spcBef>
              <a:spcAft>
                <a:spcPct val="0"/>
              </a:spcAft>
              <a:buClr>
                <a:srgbClr val="01267F"/>
              </a:buClr>
              <a:buSzPct val="90000"/>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Upcoming Webinar and Posted Videos</a:t>
            </a:r>
          </a:p>
        </p:txBody>
      </p:sp>
      <p:grpSp>
        <p:nvGrpSpPr>
          <p:cNvPr id="10" name="Group 9">
            <a:extLst>
              <a:ext uri="{FF2B5EF4-FFF2-40B4-BE49-F238E27FC236}">
                <a16:creationId xmlns:a16="http://schemas.microsoft.com/office/drawing/2014/main" id="{9F5F8E1E-16A5-4CE8-A689-ED93E1F07F95}"/>
              </a:ext>
            </a:extLst>
          </p:cNvPr>
          <p:cNvGrpSpPr/>
          <p:nvPr/>
        </p:nvGrpSpPr>
        <p:grpSpPr>
          <a:xfrm>
            <a:off x="991288" y="1621665"/>
            <a:ext cx="3167150" cy="1653672"/>
            <a:chOff x="786877" y="1164989"/>
            <a:chExt cx="3167150" cy="2282841"/>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77" y="1164989"/>
              <a:ext cx="3167150" cy="2282841"/>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4" cstate="print"/>
            <a:stretch>
              <a:fillRect/>
            </a:stretch>
          </p:blipFill>
          <p:spPr>
            <a:xfrm>
              <a:off x="1147872" y="1354991"/>
              <a:ext cx="2592589" cy="1961727"/>
            </a:xfrm>
            <a:prstGeom prst="rect">
              <a:avLst/>
            </a:prstGeom>
          </p:spPr>
        </p:pic>
      </p:grpSp>
      <p:sp>
        <p:nvSpPr>
          <p:cNvPr id="2" name="Title 1"/>
          <p:cNvSpPr>
            <a:spLocks noGrp="1"/>
          </p:cNvSpPr>
          <p:nvPr>
            <p:ph type="title"/>
          </p:nvPr>
        </p:nvSpPr>
        <p:spPr>
          <a:noFill/>
        </p:spPr>
        <p:txBody>
          <a:bodyPr/>
          <a:lstStyle/>
          <a:p>
            <a:r>
              <a:rPr lang="en-US" dirty="0"/>
              <a:t>FIRST Resources</a:t>
            </a:r>
          </a:p>
        </p:txBody>
      </p:sp>
      <p:sp>
        <p:nvSpPr>
          <p:cNvPr id="12" name="Rectangle 33"/>
          <p:cNvSpPr>
            <a:spLocks noChangeArrowheads="1"/>
          </p:cNvSpPr>
          <p:nvPr/>
        </p:nvSpPr>
        <p:spPr bwMode="auto">
          <a:xfrm>
            <a:off x="649271" y="3953240"/>
            <a:ext cx="8228349" cy="461665"/>
          </a:xfrm>
          <a:prstGeom prst="rect">
            <a:avLst/>
          </a:prstGeom>
          <a:solidFill>
            <a:srgbClr val="FFCA21"/>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spAutoFit/>
          </a:bodyPr>
          <a:lstStyle/>
          <a:p>
            <a:pPr algn="ctr" defTabSz="457200" eaLnBrk="1" fontAlgn="auto" hangingPunct="1">
              <a:spcBef>
                <a:spcPts val="0"/>
              </a:spcBef>
              <a:spcAft>
                <a:spcPts val="0"/>
              </a:spcAft>
            </a:pPr>
            <a:r>
              <a:rPr lang="en-US" sz="2400" dirty="0">
                <a:solidFill>
                  <a:srgbClr val="003A70"/>
                </a:solidFill>
                <a:latin typeface="Calibri"/>
                <a:ea typeface="+mn-ea"/>
              </a:rPr>
              <a:t>aamc.org/first</a:t>
            </a:r>
            <a:r>
              <a:rPr lang="en-US" sz="2400" b="1" dirty="0">
                <a:solidFill>
                  <a:srgbClr val="003A70"/>
                </a:solidFill>
                <a:latin typeface="Calibri"/>
                <a:ea typeface="+mn-ea"/>
              </a:rPr>
              <a:t>/financialplanning</a:t>
            </a:r>
            <a:r>
              <a:rPr lang="en-US" sz="2400" dirty="0">
                <a:solidFill>
                  <a:srgbClr val="003A70"/>
                </a:solidFill>
                <a:latin typeface="Calibri"/>
                <a:ea typeface="+mn-ea"/>
              </a:rPr>
              <a:t>  </a:t>
            </a:r>
            <a:endParaRPr lang="en-US" sz="1600" b="0" i="1" dirty="0">
              <a:solidFill>
                <a:srgbClr val="003A70"/>
              </a:solidFill>
              <a:latin typeface="Calibri"/>
              <a:ea typeface="+mn-ea"/>
            </a:endParaRPr>
          </a:p>
        </p:txBody>
      </p:sp>
      <p:sp>
        <p:nvSpPr>
          <p:cNvPr id="14" name="Rectangle 13">
            <a:extLst>
              <a:ext uri="{FF2B5EF4-FFF2-40B4-BE49-F238E27FC236}">
                <a16:creationId xmlns:a16="http://schemas.microsoft.com/office/drawing/2014/main" id="{F5786507-3EB8-46AE-B748-6E8A59478875}"/>
              </a:ext>
            </a:extLst>
          </p:cNvPr>
          <p:cNvSpPr/>
          <p:nvPr/>
        </p:nvSpPr>
        <p:spPr bwMode="auto">
          <a:xfrm>
            <a:off x="659819" y="4350678"/>
            <a:ext cx="8206683" cy="461665"/>
          </a:xfrm>
          <a:prstGeom prst="rect">
            <a:avLst/>
          </a:prstGeom>
          <a:solidFill>
            <a:srgbClr val="FFCA21"/>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spAutoFit/>
          </a:bodyPr>
          <a:lstStyle/>
          <a:p>
            <a:pPr lvl="0" algn="ctr" defTabSz="457200" eaLnBrk="1" fontAlgn="auto" hangingPunct="1">
              <a:spcBef>
                <a:spcPts val="0"/>
              </a:spcBef>
              <a:spcAft>
                <a:spcPts val="0"/>
              </a:spcAft>
              <a:defRPr/>
            </a:pPr>
            <a:r>
              <a:rPr kumimoji="0" lang="en-US" sz="2400" i="0" u="none" strike="noStrike" kern="1200" cap="none" spc="0" normalizeH="0" baseline="0" noProof="0" dirty="0">
                <a:ln>
                  <a:noFill/>
                </a:ln>
                <a:solidFill>
                  <a:srgbClr val="003A70"/>
                </a:solidFill>
                <a:effectLst/>
                <a:uLnTx/>
                <a:uFillTx/>
                <a:latin typeface="Calibri"/>
                <a:ea typeface="+mn-ea"/>
                <a:cs typeface="+mn-cs"/>
              </a:rPr>
              <a:t>aamc.org/first</a:t>
            </a:r>
            <a:r>
              <a:rPr kumimoji="0" lang="en-US" sz="2400" b="1" i="0" u="none" strike="noStrike" kern="1200" cap="none" spc="0" normalizeH="0" baseline="0" noProof="0" dirty="0">
                <a:ln>
                  <a:noFill/>
                </a:ln>
                <a:solidFill>
                  <a:srgbClr val="003A70"/>
                </a:solidFill>
                <a:effectLst/>
                <a:uLnTx/>
                <a:uFillTx/>
                <a:latin typeface="Calibri"/>
              </a:rPr>
              <a:t>/financialplanning2</a:t>
            </a:r>
            <a:r>
              <a:rPr lang="en-US" sz="1600" b="1" i="1" dirty="0">
                <a:solidFill>
                  <a:srgbClr val="003A70"/>
                </a:solidFill>
                <a:latin typeface="Calibri"/>
              </a:rPr>
              <a:t> </a:t>
            </a:r>
            <a:endParaRPr kumimoji="0" lang="en-US" sz="1600" b="1" i="0" u="none" strike="noStrike" kern="1200" cap="none" spc="0" normalizeH="0" baseline="0" noProof="0" dirty="0">
              <a:ln>
                <a:noFill/>
              </a:ln>
              <a:solidFill>
                <a:srgbClr val="003A70"/>
              </a:solidFill>
              <a:effectLst/>
              <a:uLnTx/>
              <a:uFillTx/>
              <a:latin typeface="Calibri"/>
            </a:endParaRPr>
          </a:p>
        </p:txBody>
      </p:sp>
      <p:sp>
        <p:nvSpPr>
          <p:cNvPr id="3" name="Rectangle 2">
            <a:extLst>
              <a:ext uri="{FF2B5EF4-FFF2-40B4-BE49-F238E27FC236}">
                <a16:creationId xmlns:a16="http://schemas.microsoft.com/office/drawing/2014/main" id="{A98FA1DC-7079-4D10-9F5E-C1904A8FC510}"/>
              </a:ext>
            </a:extLst>
          </p:cNvPr>
          <p:cNvSpPr/>
          <p:nvPr/>
        </p:nvSpPr>
        <p:spPr>
          <a:xfrm>
            <a:off x="4427784" y="6597134"/>
            <a:ext cx="1583832" cy="369332"/>
          </a:xfrm>
          <a:prstGeom prst="rect">
            <a:avLst/>
          </a:prstGeom>
        </p:spPr>
        <p:txBody>
          <a:bodyPr wrap="none">
            <a:spAutoFit/>
          </a:bodyPr>
          <a:lstStyle/>
          <a:p>
            <a:r>
              <a:rPr lang="en-US" b="1" dirty="0">
                <a:solidFill>
                  <a:srgbClr val="003A70"/>
                </a:solidFill>
              </a:rPr>
              <a:t>videowebinars</a:t>
            </a:r>
            <a:endParaRPr lang="en-US" dirty="0"/>
          </a:p>
        </p:txBody>
      </p:sp>
      <p:sp>
        <p:nvSpPr>
          <p:cNvPr id="13" name="Rectangle 12">
            <a:extLst>
              <a:ext uri="{FF2B5EF4-FFF2-40B4-BE49-F238E27FC236}">
                <a16:creationId xmlns:a16="http://schemas.microsoft.com/office/drawing/2014/main" id="{24BE9E6E-F631-4CE0-A60E-9C9CA364B3A9}"/>
              </a:ext>
            </a:extLst>
          </p:cNvPr>
          <p:cNvSpPr/>
          <p:nvPr/>
        </p:nvSpPr>
        <p:spPr bwMode="auto">
          <a:xfrm>
            <a:off x="670937" y="4801098"/>
            <a:ext cx="8203598" cy="461665"/>
          </a:xfrm>
          <a:prstGeom prst="rect">
            <a:avLst/>
          </a:prstGeom>
          <a:solidFill>
            <a:srgbClr val="FFCA21"/>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spAutoFit/>
          </a:bodyPr>
          <a:lstStyle/>
          <a:p>
            <a:pPr lvl="0" algn="ctr" defTabSz="457200" eaLnBrk="1" fontAlgn="auto" hangingPunct="1">
              <a:spcBef>
                <a:spcPts val="0"/>
              </a:spcBef>
              <a:spcAft>
                <a:spcPts val="0"/>
              </a:spcAft>
              <a:defRPr/>
            </a:pPr>
            <a:r>
              <a:rPr kumimoji="0" lang="en-US" sz="2400" i="0" u="none" strike="noStrike" kern="1200" cap="none" spc="0" normalizeH="0" baseline="0" noProof="0" dirty="0">
                <a:ln>
                  <a:noFill/>
                </a:ln>
                <a:solidFill>
                  <a:srgbClr val="003A70"/>
                </a:solidFill>
                <a:effectLst/>
                <a:uLnTx/>
                <a:uFillTx/>
                <a:latin typeface="Calibri"/>
                <a:ea typeface="+mn-ea"/>
                <a:cs typeface="+mn-cs"/>
              </a:rPr>
              <a:t>aamc.org/first</a:t>
            </a:r>
            <a:r>
              <a:rPr kumimoji="0" lang="en-US" sz="2400" b="1" i="0" u="none" strike="noStrike" kern="1200" cap="none" spc="0" normalizeH="0" baseline="0" noProof="0" dirty="0">
                <a:ln>
                  <a:noFill/>
                </a:ln>
                <a:solidFill>
                  <a:srgbClr val="003A70"/>
                </a:solidFill>
                <a:effectLst/>
                <a:uLnTx/>
                <a:uFillTx/>
                <a:latin typeface="Calibri"/>
                <a:ea typeface="+mn-ea"/>
                <a:cs typeface="+mn-cs"/>
              </a:rPr>
              <a:t>/homefinancing  </a:t>
            </a:r>
            <a:endParaRPr kumimoji="0" lang="en-US" sz="1600" b="1" i="0" u="none" strike="noStrike" kern="1200" cap="none" spc="0" normalizeH="0" baseline="0" noProof="0" dirty="0">
              <a:ln>
                <a:noFill/>
              </a:ln>
              <a:solidFill>
                <a:srgbClr val="003A70"/>
              </a:solidFill>
              <a:effectLst/>
              <a:uLnTx/>
              <a:uFillTx/>
              <a:latin typeface="Calibri"/>
            </a:endParaRPr>
          </a:p>
        </p:txBody>
      </p:sp>
      <p:sp>
        <p:nvSpPr>
          <p:cNvPr id="16" name="Rectangle 15">
            <a:extLst>
              <a:ext uri="{FF2B5EF4-FFF2-40B4-BE49-F238E27FC236}">
                <a16:creationId xmlns:a16="http://schemas.microsoft.com/office/drawing/2014/main" id="{2559391E-B7B9-40B1-B617-B7164AB01094}"/>
              </a:ext>
            </a:extLst>
          </p:cNvPr>
          <p:cNvSpPr/>
          <p:nvPr/>
        </p:nvSpPr>
        <p:spPr bwMode="auto">
          <a:xfrm>
            <a:off x="673605" y="5246011"/>
            <a:ext cx="8195851" cy="461665"/>
          </a:xfrm>
          <a:prstGeom prst="rect">
            <a:avLst/>
          </a:prstGeom>
          <a:solidFill>
            <a:srgbClr val="FFCA21"/>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A70"/>
                </a:solidFill>
                <a:effectLst/>
                <a:uLnTx/>
                <a:uFillTx/>
                <a:latin typeface="Calibri"/>
                <a:ea typeface="+mn-ea"/>
                <a:cs typeface="+mn-cs"/>
              </a:rPr>
              <a:t>aamc.org/videowebinars</a:t>
            </a:r>
          </a:p>
        </p:txBody>
      </p:sp>
      <p:grpSp>
        <p:nvGrpSpPr>
          <p:cNvPr id="20" name="Group 19">
            <a:extLst>
              <a:ext uri="{FF2B5EF4-FFF2-40B4-BE49-F238E27FC236}">
                <a16:creationId xmlns:a16="http://schemas.microsoft.com/office/drawing/2014/main" id="{21A5E4C9-E52C-0343-9470-3B03838C332D}"/>
              </a:ext>
            </a:extLst>
          </p:cNvPr>
          <p:cNvGrpSpPr/>
          <p:nvPr/>
        </p:nvGrpSpPr>
        <p:grpSpPr>
          <a:xfrm>
            <a:off x="4475057" y="1006357"/>
            <a:ext cx="4261445" cy="2482679"/>
            <a:chOff x="4475057" y="978647"/>
            <a:chExt cx="4261445" cy="2482679"/>
          </a:xfrm>
        </p:grpSpPr>
        <p:pic>
          <p:nvPicPr>
            <p:cNvPr id="18" name="Picture 17">
              <a:extLst>
                <a:ext uri="{FF2B5EF4-FFF2-40B4-BE49-F238E27FC236}">
                  <a16:creationId xmlns:a16="http://schemas.microsoft.com/office/drawing/2014/main" id="{1469E17D-111B-B643-B29E-6F324F9EA7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8286" y="1387713"/>
              <a:ext cx="4208216" cy="2073613"/>
            </a:xfrm>
            <a:prstGeom prst="rect">
              <a:avLst/>
            </a:prstGeom>
          </p:spPr>
        </p:pic>
        <p:sp>
          <p:nvSpPr>
            <p:cNvPr id="19" name="TextBox 18">
              <a:extLst>
                <a:ext uri="{FF2B5EF4-FFF2-40B4-BE49-F238E27FC236}">
                  <a16:creationId xmlns:a16="http://schemas.microsoft.com/office/drawing/2014/main" id="{3FDA76A2-E604-C046-8A47-980DA40777C3}"/>
                </a:ext>
              </a:extLst>
            </p:cNvPr>
            <p:cNvSpPr txBox="1"/>
            <p:nvPr/>
          </p:nvSpPr>
          <p:spPr>
            <a:xfrm>
              <a:off x="4475057" y="978647"/>
              <a:ext cx="4024050" cy="400110"/>
            </a:xfrm>
            <a:prstGeom prst="rect">
              <a:avLst/>
            </a:prstGeom>
            <a:solidFill>
              <a:schemeClr val="bg1"/>
            </a:solidFill>
          </p:spPr>
          <p:txBody>
            <a:bodyPr wrap="none" rtlCol="0">
              <a:spAutoFit/>
            </a:bodyPr>
            <a:lstStyle/>
            <a:p>
              <a:r>
                <a:rPr lang="en-US" u="sng" dirty="0">
                  <a:solidFill>
                    <a:schemeClr val="tx1"/>
                  </a:solidFill>
                </a:rPr>
                <a:t>AAMC Financial Wellness </a:t>
              </a:r>
              <a:r>
                <a:rPr lang="en-US" sz="1200" b="0" i="1" dirty="0">
                  <a:solidFill>
                    <a:schemeClr val="tx1"/>
                  </a:solidFill>
                </a:rPr>
                <a:t>(courses)</a:t>
              </a:r>
            </a:p>
          </p:txBody>
        </p:sp>
      </p:grpSp>
    </p:spTree>
    <p:extLst>
      <p:ext uri="{BB962C8B-B14F-4D97-AF65-F5344CB8AC3E}">
        <p14:creationId xmlns:p14="http://schemas.microsoft.com/office/powerpoint/2010/main" val="41288019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animBg="1"/>
      <p:bldP spid="14" grpId="0" animBg="1"/>
      <p:bldP spid="13" grpId="0" animBg="1"/>
      <p:bldP spid="1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orizontal Scroll 10"/>
          <p:cNvSpPr/>
          <p:nvPr/>
        </p:nvSpPr>
        <p:spPr bwMode="auto">
          <a:xfrm>
            <a:off x="944217" y="2843968"/>
            <a:ext cx="7633254" cy="1781503"/>
          </a:xfrm>
          <a:prstGeom prst="horizontalScroll">
            <a:avLst/>
          </a:prstGeom>
          <a:solidFill>
            <a:srgbClr val="A7C1C1"/>
          </a:solidFill>
          <a:ln w="57150" cap="flat" cmpd="sng" algn="ctr">
            <a:noFill/>
            <a:prstDash val="solid"/>
            <a:round/>
            <a:headEnd type="none" w="med" len="med"/>
            <a:tailEnd type="none" w="med" len="med"/>
          </a:ln>
          <a:effectLst>
            <a:innerShdw blurRad="114300">
              <a:prstClr val="black"/>
            </a:innerShdw>
          </a:effectLst>
          <a:scene3d>
            <a:camera prst="orthographicFront">
              <a:rot lat="0" lon="0" rev="0"/>
            </a:camera>
            <a:lightRig rig="balanced" dir="t">
              <a:rot lat="0" lon="0" rev="8700000"/>
            </a:lightRig>
          </a:scene3d>
          <a:sp3d>
            <a:bevelT w="190500" h="381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i="0" u="none" strike="noStrike" normalizeH="0" baseline="0"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charset="0"/>
            </a:endParaRPr>
          </a:p>
        </p:txBody>
      </p:sp>
      <p:sp>
        <p:nvSpPr>
          <p:cNvPr id="7" name="Rectangle 3"/>
          <p:cNvSpPr txBox="1">
            <a:spLocks noChangeArrowheads="1"/>
          </p:cNvSpPr>
          <p:nvPr/>
        </p:nvSpPr>
        <p:spPr>
          <a:xfrm>
            <a:off x="568589" y="3127999"/>
            <a:ext cx="8008882" cy="1824365"/>
          </a:xfrm>
          <a:prstGeom prst="rect">
            <a:avLst/>
          </a:prstGeom>
        </p:spPr>
        <p:txBody>
          <a:bodyPr/>
          <a:lstStyle/>
          <a:p>
            <a:pPr marL="0" marR="0" lvl="0" indent="0" algn="ctr" defTabSz="889000" rtl="0" eaLnBrk="0" fontAlgn="base" latinLnBrk="0" hangingPunct="0">
              <a:lnSpc>
                <a:spcPct val="88000"/>
              </a:lnSpc>
              <a:spcBef>
                <a:spcPct val="0"/>
              </a:spcBef>
              <a:spcAft>
                <a:spcPct val="0"/>
              </a:spcAft>
              <a:buClr>
                <a:schemeClr val="hlink"/>
              </a:buClr>
              <a:buSzPct val="90000"/>
              <a:buFontTx/>
              <a:buNone/>
              <a:tabLst>
                <a:tab pos="342900" algn="l"/>
              </a:tabLst>
              <a:defRPr/>
            </a:pPr>
            <a:r>
              <a:rPr kumimoji="0" lang="en-US" sz="3200" b="0" i="0" u="none" strike="noStrike" kern="0" cap="none" spc="0" normalizeH="0" baseline="0" noProof="0" dirty="0">
                <a:ln>
                  <a:noFill/>
                </a:ln>
                <a:solidFill>
                  <a:schemeClr val="bg1"/>
                </a:solidFill>
                <a:effectLst/>
                <a:uLnTx/>
                <a:uFillTx/>
                <a:latin typeface="STLiti" charset="-122"/>
                <a:ea typeface="STLiti" charset="-122"/>
                <a:cs typeface="STLiti" charset="-122"/>
              </a:rPr>
              <a:t>   </a:t>
            </a:r>
            <a:r>
              <a:rPr kumimoji="0" lang="en-US" sz="4000" b="0" i="0" u="none" strike="noStrike" kern="0" cap="none" spc="0" normalizeH="0" baseline="0" noProof="0" dirty="0">
                <a:ln>
                  <a:noFill/>
                </a:ln>
                <a:solidFill>
                  <a:schemeClr val="bg1"/>
                </a:solidFill>
                <a:effectLst/>
                <a:uLnTx/>
                <a:uFillTx/>
                <a:latin typeface="STLiti" charset="-122"/>
                <a:ea typeface="STLiti" charset="-122"/>
                <a:cs typeface="STLiti" charset="-122"/>
              </a:rPr>
              <a:t> “</a:t>
            </a:r>
            <a:r>
              <a:rPr kumimoji="0" lang="en-US" sz="3200" b="0" i="0" u="none" strike="noStrike" kern="0" cap="none" spc="0" normalizeH="0" baseline="0" noProof="0" dirty="0">
                <a:ln>
                  <a:noFill/>
                </a:ln>
                <a:solidFill>
                  <a:schemeClr val="bg1"/>
                </a:solidFill>
                <a:effectLst/>
                <a:uLnTx/>
                <a:uFillTx/>
                <a:latin typeface="STLiti" charset="-122"/>
                <a:ea typeface="STLiti" charset="-122"/>
                <a:cs typeface="STLiti" charset="-122"/>
              </a:rPr>
              <a:t>An investment in knowledge always pays the best interest</a:t>
            </a:r>
            <a:r>
              <a:rPr kumimoji="0" lang="en-US" sz="4000" b="0" i="0" u="none" strike="noStrike" kern="0" cap="none" spc="0" normalizeH="0" baseline="0" noProof="0" dirty="0">
                <a:ln>
                  <a:noFill/>
                </a:ln>
                <a:solidFill>
                  <a:schemeClr val="bg1"/>
                </a:solidFill>
                <a:effectLst/>
                <a:uLnTx/>
                <a:uFillTx/>
                <a:latin typeface="STLiti" charset="-122"/>
                <a:ea typeface="STLiti" charset="-122"/>
                <a:cs typeface="STLiti" charset="-122"/>
              </a:rPr>
              <a:t>”</a:t>
            </a:r>
            <a:endParaRPr kumimoji="0" lang="en-US" sz="4000" b="0" i="1" u="none" strike="noStrike" kern="0" cap="none" spc="0" normalizeH="0" baseline="0" noProof="0" dirty="0">
              <a:ln>
                <a:noFill/>
              </a:ln>
              <a:solidFill>
                <a:schemeClr val="bg1"/>
              </a:solidFill>
              <a:effectLst/>
              <a:uLnTx/>
              <a:uFillTx/>
              <a:latin typeface="STLiti" charset="-122"/>
              <a:ea typeface="STLiti" charset="-122"/>
              <a:cs typeface="STLiti" charset="-122"/>
            </a:endParaRPr>
          </a:p>
        </p:txBody>
      </p:sp>
    </p:spTree>
    <p:extLst>
      <p:ext uri="{BB962C8B-B14F-4D97-AF65-F5344CB8AC3E}">
        <p14:creationId xmlns:p14="http://schemas.microsoft.com/office/powerpoint/2010/main" val="236184291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ChangeArrowheads="1"/>
          </p:cNvSpPr>
          <p:nvPr>
            <p:ph type="body" idx="4294967295"/>
          </p:nvPr>
        </p:nvSpPr>
        <p:spPr>
          <a:xfrm>
            <a:off x="3115732" y="1528986"/>
            <a:ext cx="4338673" cy="1328737"/>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indent="0">
              <a:buNone/>
            </a:pPr>
            <a:r>
              <a:rPr lang="en-US" sz="2800" b="1" cap="all" dirty="0">
                <a:ln w="0"/>
                <a:solidFill>
                  <a:srgbClr val="013A71"/>
                </a:solidFill>
                <a:effectLst>
                  <a:reflection blurRad="12700" stA="50000" endPos="50000" dist="5000" dir="5400000" sy="-100000" rotWithShape="0"/>
                </a:effectLst>
              </a:rPr>
              <a:t>	</a:t>
            </a:r>
            <a:r>
              <a:rPr lang="en-US" b="1" u="sng" kern="1200" dirty="0">
                <a:ln w="10541" cmpd="sng">
                  <a:solidFill>
                    <a:schemeClr val="accent1">
                      <a:shade val="88000"/>
                      <a:satMod val="110000"/>
                    </a:schemeClr>
                  </a:solidFill>
                  <a:prstDash val="solid"/>
                </a:ln>
                <a:solidFill>
                  <a:srgbClr val="013A71"/>
                </a:solidFill>
              </a:rPr>
              <a:t>RIGHTS</a:t>
            </a:r>
          </a:p>
          <a:p>
            <a:pPr lvl="1" algn="ctr"/>
            <a:endParaRPr lang="en-US" sz="1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lvl="1" algn="ctr">
              <a:buFontTx/>
              <a:buNone/>
            </a:pPr>
            <a:endParaRPr lang="en-US" sz="1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lvl="1" algn="ctr"/>
            <a:endParaRPr lang="en-US" sz="1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lvl="1" algn="ctr"/>
            <a:endParaRPr lang="en-US" sz="1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lvl="1" algn="ctr">
              <a:buFontTx/>
              <a:buNone/>
            </a:pPr>
            <a:endParaRPr lang="en-US" sz="1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lvl="1" algn="ctr">
              <a:buNone/>
            </a:pPr>
            <a:endParaRPr lang="en-US" sz="3600" b="1" i="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9" name="Afrundet rektangel 63"/>
          <p:cNvSpPr/>
          <p:nvPr/>
        </p:nvSpPr>
        <p:spPr bwMode="auto">
          <a:xfrm>
            <a:off x="1954817" y="2081063"/>
            <a:ext cx="6129862" cy="881062"/>
          </a:xfrm>
          <a:prstGeom prst="roundRect">
            <a:avLst>
              <a:gd name="adj" fmla="val 3334"/>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2" eaLnBrk="0" fontAlgn="auto" hangingPunct="0">
              <a:spcBef>
                <a:spcPts val="0"/>
              </a:spcBef>
              <a:spcAft>
                <a:spcPts val="0"/>
              </a:spcAft>
              <a:defRPr/>
            </a:pPr>
            <a:r>
              <a:rPr lang="en-US" sz="2800" dirty="0">
                <a:solidFill>
                  <a:srgbClr val="013A71"/>
                </a:solidFill>
              </a:rPr>
              <a:t>Prepay any federal loan without penalty</a:t>
            </a:r>
            <a:endParaRPr lang="da-DK" sz="2800" dirty="0">
              <a:solidFill>
                <a:srgbClr val="013A71"/>
              </a:solidFill>
            </a:endParaRPr>
          </a:p>
        </p:txBody>
      </p:sp>
      <p:sp>
        <p:nvSpPr>
          <p:cNvPr id="20" name="Afrundet rektangel 42"/>
          <p:cNvSpPr/>
          <p:nvPr/>
        </p:nvSpPr>
        <p:spPr bwMode="auto">
          <a:xfrm>
            <a:off x="1954817" y="2776984"/>
            <a:ext cx="6151296" cy="881062"/>
          </a:xfrm>
          <a:prstGeom prst="roundRect">
            <a:avLst>
              <a:gd name="adj" fmla="val 3334"/>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2" eaLnBrk="0" fontAlgn="auto" hangingPunct="0">
              <a:spcBef>
                <a:spcPts val="0"/>
              </a:spcBef>
              <a:spcAft>
                <a:spcPts val="0"/>
              </a:spcAft>
              <a:defRPr/>
            </a:pPr>
            <a:r>
              <a:rPr lang="en-US" sz="2800" dirty="0">
                <a:solidFill>
                  <a:srgbClr val="013A71"/>
                </a:solidFill>
              </a:rPr>
              <a:t>Change repayment plans</a:t>
            </a:r>
            <a:endParaRPr lang="da-DK" sz="2800" dirty="0">
              <a:solidFill>
                <a:srgbClr val="013A71"/>
              </a:solidFill>
            </a:endParaRPr>
          </a:p>
        </p:txBody>
      </p:sp>
      <p:sp>
        <p:nvSpPr>
          <p:cNvPr id="21" name="Afrundet rektangel 60"/>
          <p:cNvSpPr/>
          <p:nvPr/>
        </p:nvSpPr>
        <p:spPr bwMode="auto">
          <a:xfrm>
            <a:off x="1961962" y="3534879"/>
            <a:ext cx="6144151" cy="882650"/>
          </a:xfrm>
          <a:prstGeom prst="roundRect">
            <a:avLst>
              <a:gd name="adj" fmla="val 3334"/>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2" eaLnBrk="0" fontAlgn="auto" hangingPunct="0">
              <a:spcBef>
                <a:spcPts val="0"/>
              </a:spcBef>
              <a:spcAft>
                <a:spcPts val="0"/>
              </a:spcAft>
              <a:defRPr/>
            </a:pPr>
            <a:r>
              <a:rPr lang="en-US" sz="2800" dirty="0">
                <a:solidFill>
                  <a:srgbClr val="013A71"/>
                </a:solidFill>
              </a:rPr>
              <a:t>Request a deferment or forbearance</a:t>
            </a:r>
            <a:endParaRPr lang="da-DK" sz="2800" dirty="0">
              <a:solidFill>
                <a:srgbClr val="013A71"/>
              </a:solidFill>
            </a:endParaRPr>
          </a:p>
        </p:txBody>
      </p:sp>
      <p:sp>
        <p:nvSpPr>
          <p:cNvPr id="22" name="Afrundet rektangel 70"/>
          <p:cNvSpPr/>
          <p:nvPr/>
        </p:nvSpPr>
        <p:spPr bwMode="auto">
          <a:xfrm>
            <a:off x="1979921" y="4446364"/>
            <a:ext cx="6165583" cy="882650"/>
          </a:xfrm>
          <a:prstGeom prst="roundRect">
            <a:avLst>
              <a:gd name="adj" fmla="val 3334"/>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2" eaLnBrk="0" fontAlgn="auto" hangingPunct="0">
              <a:spcBef>
                <a:spcPts val="0"/>
              </a:spcBef>
              <a:spcAft>
                <a:spcPts val="0"/>
              </a:spcAft>
              <a:defRPr/>
            </a:pPr>
            <a:r>
              <a:rPr lang="en-US" sz="2800" dirty="0">
                <a:solidFill>
                  <a:srgbClr val="013A71"/>
                </a:solidFill>
              </a:rPr>
              <a:t>Request a shorter repayment schedule</a:t>
            </a:r>
            <a:endParaRPr lang="da-DK" sz="2800" dirty="0">
              <a:solidFill>
                <a:srgbClr val="013A71"/>
              </a:solidFill>
            </a:endParaRPr>
          </a:p>
          <a:p>
            <a:pPr marL="0" lvl="2" eaLnBrk="0" fontAlgn="auto" hangingPunct="0">
              <a:spcBef>
                <a:spcPts val="0"/>
              </a:spcBef>
              <a:spcAft>
                <a:spcPts val="0"/>
              </a:spcAft>
              <a:defRPr/>
            </a:pPr>
            <a:endParaRPr lang="da-DK" sz="2800" dirty="0">
              <a:solidFill>
                <a:srgbClr val="013A71"/>
              </a:solidFill>
            </a:endParaRPr>
          </a:p>
        </p:txBody>
      </p:sp>
      <p:sp>
        <p:nvSpPr>
          <p:cNvPr id="23" name="Afrundet rektangel 78"/>
          <p:cNvSpPr/>
          <p:nvPr/>
        </p:nvSpPr>
        <p:spPr bwMode="auto">
          <a:xfrm>
            <a:off x="1997880" y="4990283"/>
            <a:ext cx="6165583" cy="882650"/>
          </a:xfrm>
          <a:prstGeom prst="roundRect">
            <a:avLst>
              <a:gd name="adj" fmla="val 3334"/>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1" eaLnBrk="0" fontAlgn="auto" hangingPunct="0">
              <a:spcBef>
                <a:spcPts val="0"/>
              </a:spcBef>
              <a:spcAft>
                <a:spcPts val="0"/>
              </a:spcAft>
              <a:defRPr/>
            </a:pPr>
            <a:r>
              <a:rPr lang="en-US" sz="2800" b="0" i="1" dirty="0">
                <a:solidFill>
                  <a:srgbClr val="008000"/>
                </a:solidFill>
              </a:rPr>
              <a:t>Review the promissory note for all rights</a:t>
            </a:r>
            <a:endParaRPr lang="da-DK" sz="2800" b="0" dirty="0"/>
          </a:p>
        </p:txBody>
      </p:sp>
      <p:sp>
        <p:nvSpPr>
          <p:cNvPr id="15" name="Title 1"/>
          <p:cNvSpPr txBox="1">
            <a:spLocks/>
          </p:cNvSpPr>
          <p:nvPr/>
        </p:nvSpPr>
        <p:spPr>
          <a:xfrm>
            <a:off x="748546" y="735501"/>
            <a:ext cx="8386762" cy="6207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rgbClr val="5F259F"/>
                </a:solidFill>
                <a:latin typeface="Arial" charset="0"/>
                <a:ea typeface="Arial" charset="0"/>
                <a:cs typeface="Arial" charset="0"/>
              </a:defRPr>
            </a:lvl1pPr>
          </a:lstStyle>
          <a:p>
            <a:r>
              <a:rPr lang="en-US" dirty="0"/>
              <a:t>Rights and Responsibilities</a:t>
            </a:r>
          </a:p>
        </p:txBody>
      </p:sp>
      <p:sp>
        <p:nvSpPr>
          <p:cNvPr id="32" name="Freeform 150">
            <a:extLst>
              <a:ext uri="{FF2B5EF4-FFF2-40B4-BE49-F238E27FC236}">
                <a16:creationId xmlns:a16="http://schemas.microsoft.com/office/drawing/2014/main" id="{C303AA20-480C-480A-B136-5704E1A5D7CB}"/>
              </a:ext>
            </a:extLst>
          </p:cNvPr>
          <p:cNvSpPr>
            <a:spLocks/>
          </p:cNvSpPr>
          <p:nvPr/>
        </p:nvSpPr>
        <p:spPr bwMode="auto">
          <a:xfrm>
            <a:off x="1503316" y="2307559"/>
            <a:ext cx="317135" cy="456788"/>
          </a:xfrm>
          <a:custGeom>
            <a:avLst/>
            <a:gdLst/>
            <a:ahLst/>
            <a:cxnLst>
              <a:cxn ang="0">
                <a:pos x="0" y="194"/>
              </a:cxn>
              <a:cxn ang="0">
                <a:pos x="0" y="194"/>
              </a:cxn>
              <a:cxn ang="0">
                <a:pos x="0" y="188"/>
              </a:cxn>
              <a:cxn ang="0">
                <a:pos x="4" y="182"/>
              </a:cxn>
              <a:cxn ang="0">
                <a:pos x="8" y="176"/>
              </a:cxn>
              <a:cxn ang="0">
                <a:pos x="14" y="170"/>
              </a:cxn>
              <a:cxn ang="0">
                <a:pos x="14" y="170"/>
              </a:cxn>
              <a:cxn ang="0">
                <a:pos x="24" y="166"/>
              </a:cxn>
              <a:cxn ang="0">
                <a:pos x="30" y="164"/>
              </a:cxn>
              <a:cxn ang="0">
                <a:pos x="30" y="164"/>
              </a:cxn>
              <a:cxn ang="0">
                <a:pos x="36" y="168"/>
              </a:cxn>
              <a:cxn ang="0">
                <a:pos x="38" y="174"/>
              </a:cxn>
              <a:cxn ang="0">
                <a:pos x="38" y="174"/>
              </a:cxn>
              <a:cxn ang="0">
                <a:pos x="48" y="202"/>
              </a:cxn>
              <a:cxn ang="0">
                <a:pos x="48" y="202"/>
              </a:cxn>
              <a:cxn ang="0">
                <a:pos x="52" y="206"/>
              </a:cxn>
              <a:cxn ang="0">
                <a:pos x="54" y="208"/>
              </a:cxn>
              <a:cxn ang="0">
                <a:pos x="54" y="208"/>
              </a:cxn>
              <a:cxn ang="0">
                <a:pos x="56" y="208"/>
              </a:cxn>
              <a:cxn ang="0">
                <a:pos x="58" y="204"/>
              </a:cxn>
              <a:cxn ang="0">
                <a:pos x="58" y="204"/>
              </a:cxn>
              <a:cxn ang="0">
                <a:pos x="80" y="162"/>
              </a:cxn>
              <a:cxn ang="0">
                <a:pos x="100" y="124"/>
              </a:cxn>
              <a:cxn ang="0">
                <a:pos x="118" y="92"/>
              </a:cxn>
              <a:cxn ang="0">
                <a:pos x="136" y="64"/>
              </a:cxn>
              <a:cxn ang="0">
                <a:pos x="136" y="64"/>
              </a:cxn>
              <a:cxn ang="0">
                <a:pos x="156" y="34"/>
              </a:cxn>
              <a:cxn ang="0">
                <a:pos x="168" y="20"/>
              </a:cxn>
              <a:cxn ang="0">
                <a:pos x="168" y="20"/>
              </a:cxn>
              <a:cxn ang="0">
                <a:pos x="178" y="12"/>
              </a:cxn>
              <a:cxn ang="0">
                <a:pos x="190" y="6"/>
              </a:cxn>
              <a:cxn ang="0">
                <a:pos x="202" y="2"/>
              </a:cxn>
              <a:cxn ang="0">
                <a:pos x="216" y="0"/>
              </a:cxn>
              <a:cxn ang="0">
                <a:pos x="216" y="8"/>
              </a:cxn>
              <a:cxn ang="0">
                <a:pos x="216" y="8"/>
              </a:cxn>
              <a:cxn ang="0">
                <a:pos x="204" y="24"/>
              </a:cxn>
              <a:cxn ang="0">
                <a:pos x="188" y="50"/>
              </a:cxn>
              <a:cxn ang="0">
                <a:pos x="142" y="122"/>
              </a:cxn>
              <a:cxn ang="0">
                <a:pos x="142" y="122"/>
              </a:cxn>
              <a:cxn ang="0">
                <a:pos x="98" y="202"/>
              </a:cxn>
              <a:cxn ang="0">
                <a:pos x="68" y="262"/>
              </a:cxn>
              <a:cxn ang="0">
                <a:pos x="68" y="262"/>
              </a:cxn>
              <a:cxn ang="0">
                <a:pos x="64" y="274"/>
              </a:cxn>
              <a:cxn ang="0">
                <a:pos x="60" y="276"/>
              </a:cxn>
              <a:cxn ang="0">
                <a:pos x="56" y="278"/>
              </a:cxn>
              <a:cxn ang="0">
                <a:pos x="56" y="278"/>
              </a:cxn>
              <a:cxn ang="0">
                <a:pos x="50" y="282"/>
              </a:cxn>
              <a:cxn ang="0">
                <a:pos x="40" y="282"/>
              </a:cxn>
              <a:cxn ang="0">
                <a:pos x="40" y="282"/>
              </a:cxn>
              <a:cxn ang="0">
                <a:pos x="32" y="282"/>
              </a:cxn>
              <a:cxn ang="0">
                <a:pos x="28" y="278"/>
              </a:cxn>
              <a:cxn ang="0">
                <a:pos x="28" y="278"/>
              </a:cxn>
              <a:cxn ang="0">
                <a:pos x="24" y="274"/>
              </a:cxn>
              <a:cxn ang="0">
                <a:pos x="20" y="266"/>
              </a:cxn>
              <a:cxn ang="0">
                <a:pos x="20" y="266"/>
              </a:cxn>
              <a:cxn ang="0">
                <a:pos x="8" y="234"/>
              </a:cxn>
              <a:cxn ang="0">
                <a:pos x="2" y="206"/>
              </a:cxn>
              <a:cxn ang="0">
                <a:pos x="2" y="206"/>
              </a:cxn>
              <a:cxn ang="0">
                <a:pos x="0" y="194"/>
              </a:cxn>
              <a:cxn ang="0">
                <a:pos x="0" y="194"/>
              </a:cxn>
            </a:cxnLst>
            <a:rect l="0" t="0" r="r" b="b"/>
            <a:pathLst>
              <a:path w="216" h="282">
                <a:moveTo>
                  <a:pt x="0" y="194"/>
                </a:moveTo>
                <a:lnTo>
                  <a:pt x="0" y="194"/>
                </a:lnTo>
                <a:lnTo>
                  <a:pt x="0" y="188"/>
                </a:lnTo>
                <a:lnTo>
                  <a:pt x="4" y="182"/>
                </a:lnTo>
                <a:lnTo>
                  <a:pt x="8" y="176"/>
                </a:lnTo>
                <a:lnTo>
                  <a:pt x="14" y="170"/>
                </a:lnTo>
                <a:lnTo>
                  <a:pt x="14" y="170"/>
                </a:lnTo>
                <a:lnTo>
                  <a:pt x="24" y="166"/>
                </a:lnTo>
                <a:lnTo>
                  <a:pt x="30" y="164"/>
                </a:lnTo>
                <a:lnTo>
                  <a:pt x="30" y="164"/>
                </a:lnTo>
                <a:lnTo>
                  <a:pt x="36" y="168"/>
                </a:lnTo>
                <a:lnTo>
                  <a:pt x="38" y="174"/>
                </a:lnTo>
                <a:lnTo>
                  <a:pt x="38" y="174"/>
                </a:lnTo>
                <a:lnTo>
                  <a:pt x="48" y="202"/>
                </a:lnTo>
                <a:lnTo>
                  <a:pt x="48" y="202"/>
                </a:lnTo>
                <a:lnTo>
                  <a:pt x="52" y="206"/>
                </a:lnTo>
                <a:lnTo>
                  <a:pt x="54" y="208"/>
                </a:lnTo>
                <a:lnTo>
                  <a:pt x="54" y="208"/>
                </a:lnTo>
                <a:lnTo>
                  <a:pt x="56" y="208"/>
                </a:lnTo>
                <a:lnTo>
                  <a:pt x="58" y="204"/>
                </a:lnTo>
                <a:lnTo>
                  <a:pt x="58" y="204"/>
                </a:lnTo>
                <a:lnTo>
                  <a:pt x="80" y="162"/>
                </a:lnTo>
                <a:lnTo>
                  <a:pt x="100" y="124"/>
                </a:lnTo>
                <a:lnTo>
                  <a:pt x="118" y="92"/>
                </a:lnTo>
                <a:lnTo>
                  <a:pt x="136" y="64"/>
                </a:lnTo>
                <a:lnTo>
                  <a:pt x="136" y="64"/>
                </a:lnTo>
                <a:lnTo>
                  <a:pt x="156" y="34"/>
                </a:lnTo>
                <a:lnTo>
                  <a:pt x="168" y="20"/>
                </a:lnTo>
                <a:lnTo>
                  <a:pt x="168" y="20"/>
                </a:lnTo>
                <a:lnTo>
                  <a:pt x="178" y="12"/>
                </a:lnTo>
                <a:lnTo>
                  <a:pt x="190" y="6"/>
                </a:lnTo>
                <a:lnTo>
                  <a:pt x="202" y="2"/>
                </a:lnTo>
                <a:lnTo>
                  <a:pt x="216" y="0"/>
                </a:lnTo>
                <a:lnTo>
                  <a:pt x="216" y="8"/>
                </a:lnTo>
                <a:lnTo>
                  <a:pt x="216" y="8"/>
                </a:lnTo>
                <a:lnTo>
                  <a:pt x="204" y="24"/>
                </a:lnTo>
                <a:lnTo>
                  <a:pt x="188" y="50"/>
                </a:lnTo>
                <a:lnTo>
                  <a:pt x="142" y="122"/>
                </a:lnTo>
                <a:lnTo>
                  <a:pt x="142" y="122"/>
                </a:lnTo>
                <a:lnTo>
                  <a:pt x="98" y="202"/>
                </a:lnTo>
                <a:lnTo>
                  <a:pt x="68" y="262"/>
                </a:lnTo>
                <a:lnTo>
                  <a:pt x="68" y="262"/>
                </a:lnTo>
                <a:lnTo>
                  <a:pt x="64" y="274"/>
                </a:lnTo>
                <a:lnTo>
                  <a:pt x="60" y="276"/>
                </a:lnTo>
                <a:lnTo>
                  <a:pt x="56" y="278"/>
                </a:lnTo>
                <a:lnTo>
                  <a:pt x="56" y="278"/>
                </a:lnTo>
                <a:lnTo>
                  <a:pt x="50" y="282"/>
                </a:lnTo>
                <a:lnTo>
                  <a:pt x="40" y="282"/>
                </a:lnTo>
                <a:lnTo>
                  <a:pt x="40" y="282"/>
                </a:lnTo>
                <a:lnTo>
                  <a:pt x="32" y="282"/>
                </a:lnTo>
                <a:lnTo>
                  <a:pt x="28" y="278"/>
                </a:lnTo>
                <a:lnTo>
                  <a:pt x="28" y="278"/>
                </a:lnTo>
                <a:lnTo>
                  <a:pt x="24" y="274"/>
                </a:lnTo>
                <a:lnTo>
                  <a:pt x="20" y="266"/>
                </a:lnTo>
                <a:lnTo>
                  <a:pt x="20" y="266"/>
                </a:lnTo>
                <a:lnTo>
                  <a:pt x="8" y="234"/>
                </a:lnTo>
                <a:lnTo>
                  <a:pt x="2" y="206"/>
                </a:lnTo>
                <a:lnTo>
                  <a:pt x="2" y="206"/>
                </a:lnTo>
                <a:lnTo>
                  <a:pt x="0" y="194"/>
                </a:lnTo>
                <a:lnTo>
                  <a:pt x="0" y="194"/>
                </a:lnTo>
                <a:close/>
              </a:path>
            </a:pathLst>
          </a:custGeom>
          <a:gradFill>
            <a:gsLst>
              <a:gs pos="82000">
                <a:schemeClr val="accent1">
                  <a:lumMod val="75000"/>
                </a:schemeClr>
              </a:gs>
              <a:gs pos="100000">
                <a:schemeClr val="accent3">
                  <a:lumMod val="99000"/>
                  <a:satMod val="120000"/>
                  <a:shade val="78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eaLnBrk="0" hangingPunct="0">
              <a:defRPr/>
            </a:pPr>
            <a:endParaRPr lang="en-US" dirty="0">
              <a:solidFill>
                <a:srgbClr val="FFFFFF"/>
              </a:solidFill>
              <a:ea typeface="ＭＳ Ｐゴシック" pitchFamily="-112" charset="-128"/>
            </a:endParaRPr>
          </a:p>
        </p:txBody>
      </p:sp>
      <p:sp>
        <p:nvSpPr>
          <p:cNvPr id="34" name="Freeform 150">
            <a:extLst>
              <a:ext uri="{FF2B5EF4-FFF2-40B4-BE49-F238E27FC236}">
                <a16:creationId xmlns:a16="http://schemas.microsoft.com/office/drawing/2014/main" id="{0EEEDDBC-6971-4BD5-9C71-7EF6D3462A60}"/>
              </a:ext>
            </a:extLst>
          </p:cNvPr>
          <p:cNvSpPr>
            <a:spLocks/>
          </p:cNvSpPr>
          <p:nvPr/>
        </p:nvSpPr>
        <p:spPr bwMode="auto">
          <a:xfrm>
            <a:off x="1463749" y="3001159"/>
            <a:ext cx="317135" cy="456788"/>
          </a:xfrm>
          <a:custGeom>
            <a:avLst/>
            <a:gdLst/>
            <a:ahLst/>
            <a:cxnLst>
              <a:cxn ang="0">
                <a:pos x="0" y="194"/>
              </a:cxn>
              <a:cxn ang="0">
                <a:pos x="0" y="194"/>
              </a:cxn>
              <a:cxn ang="0">
                <a:pos x="0" y="188"/>
              </a:cxn>
              <a:cxn ang="0">
                <a:pos x="4" y="182"/>
              </a:cxn>
              <a:cxn ang="0">
                <a:pos x="8" y="176"/>
              </a:cxn>
              <a:cxn ang="0">
                <a:pos x="14" y="170"/>
              </a:cxn>
              <a:cxn ang="0">
                <a:pos x="14" y="170"/>
              </a:cxn>
              <a:cxn ang="0">
                <a:pos x="24" y="166"/>
              </a:cxn>
              <a:cxn ang="0">
                <a:pos x="30" y="164"/>
              </a:cxn>
              <a:cxn ang="0">
                <a:pos x="30" y="164"/>
              </a:cxn>
              <a:cxn ang="0">
                <a:pos x="36" y="168"/>
              </a:cxn>
              <a:cxn ang="0">
                <a:pos x="38" y="174"/>
              </a:cxn>
              <a:cxn ang="0">
                <a:pos x="38" y="174"/>
              </a:cxn>
              <a:cxn ang="0">
                <a:pos x="48" y="202"/>
              </a:cxn>
              <a:cxn ang="0">
                <a:pos x="48" y="202"/>
              </a:cxn>
              <a:cxn ang="0">
                <a:pos x="52" y="206"/>
              </a:cxn>
              <a:cxn ang="0">
                <a:pos x="54" y="208"/>
              </a:cxn>
              <a:cxn ang="0">
                <a:pos x="54" y="208"/>
              </a:cxn>
              <a:cxn ang="0">
                <a:pos x="56" y="208"/>
              </a:cxn>
              <a:cxn ang="0">
                <a:pos x="58" y="204"/>
              </a:cxn>
              <a:cxn ang="0">
                <a:pos x="58" y="204"/>
              </a:cxn>
              <a:cxn ang="0">
                <a:pos x="80" y="162"/>
              </a:cxn>
              <a:cxn ang="0">
                <a:pos x="100" y="124"/>
              </a:cxn>
              <a:cxn ang="0">
                <a:pos x="118" y="92"/>
              </a:cxn>
              <a:cxn ang="0">
                <a:pos x="136" y="64"/>
              </a:cxn>
              <a:cxn ang="0">
                <a:pos x="136" y="64"/>
              </a:cxn>
              <a:cxn ang="0">
                <a:pos x="156" y="34"/>
              </a:cxn>
              <a:cxn ang="0">
                <a:pos x="168" y="20"/>
              </a:cxn>
              <a:cxn ang="0">
                <a:pos x="168" y="20"/>
              </a:cxn>
              <a:cxn ang="0">
                <a:pos x="178" y="12"/>
              </a:cxn>
              <a:cxn ang="0">
                <a:pos x="190" y="6"/>
              </a:cxn>
              <a:cxn ang="0">
                <a:pos x="202" y="2"/>
              </a:cxn>
              <a:cxn ang="0">
                <a:pos x="216" y="0"/>
              </a:cxn>
              <a:cxn ang="0">
                <a:pos x="216" y="8"/>
              </a:cxn>
              <a:cxn ang="0">
                <a:pos x="216" y="8"/>
              </a:cxn>
              <a:cxn ang="0">
                <a:pos x="204" y="24"/>
              </a:cxn>
              <a:cxn ang="0">
                <a:pos x="188" y="50"/>
              </a:cxn>
              <a:cxn ang="0">
                <a:pos x="142" y="122"/>
              </a:cxn>
              <a:cxn ang="0">
                <a:pos x="142" y="122"/>
              </a:cxn>
              <a:cxn ang="0">
                <a:pos x="98" y="202"/>
              </a:cxn>
              <a:cxn ang="0">
                <a:pos x="68" y="262"/>
              </a:cxn>
              <a:cxn ang="0">
                <a:pos x="68" y="262"/>
              </a:cxn>
              <a:cxn ang="0">
                <a:pos x="64" y="274"/>
              </a:cxn>
              <a:cxn ang="0">
                <a:pos x="60" y="276"/>
              </a:cxn>
              <a:cxn ang="0">
                <a:pos x="56" y="278"/>
              </a:cxn>
              <a:cxn ang="0">
                <a:pos x="56" y="278"/>
              </a:cxn>
              <a:cxn ang="0">
                <a:pos x="50" y="282"/>
              </a:cxn>
              <a:cxn ang="0">
                <a:pos x="40" y="282"/>
              </a:cxn>
              <a:cxn ang="0">
                <a:pos x="40" y="282"/>
              </a:cxn>
              <a:cxn ang="0">
                <a:pos x="32" y="282"/>
              </a:cxn>
              <a:cxn ang="0">
                <a:pos x="28" y="278"/>
              </a:cxn>
              <a:cxn ang="0">
                <a:pos x="28" y="278"/>
              </a:cxn>
              <a:cxn ang="0">
                <a:pos x="24" y="274"/>
              </a:cxn>
              <a:cxn ang="0">
                <a:pos x="20" y="266"/>
              </a:cxn>
              <a:cxn ang="0">
                <a:pos x="20" y="266"/>
              </a:cxn>
              <a:cxn ang="0">
                <a:pos x="8" y="234"/>
              </a:cxn>
              <a:cxn ang="0">
                <a:pos x="2" y="206"/>
              </a:cxn>
              <a:cxn ang="0">
                <a:pos x="2" y="206"/>
              </a:cxn>
              <a:cxn ang="0">
                <a:pos x="0" y="194"/>
              </a:cxn>
              <a:cxn ang="0">
                <a:pos x="0" y="194"/>
              </a:cxn>
            </a:cxnLst>
            <a:rect l="0" t="0" r="r" b="b"/>
            <a:pathLst>
              <a:path w="216" h="282">
                <a:moveTo>
                  <a:pt x="0" y="194"/>
                </a:moveTo>
                <a:lnTo>
                  <a:pt x="0" y="194"/>
                </a:lnTo>
                <a:lnTo>
                  <a:pt x="0" y="188"/>
                </a:lnTo>
                <a:lnTo>
                  <a:pt x="4" y="182"/>
                </a:lnTo>
                <a:lnTo>
                  <a:pt x="8" y="176"/>
                </a:lnTo>
                <a:lnTo>
                  <a:pt x="14" y="170"/>
                </a:lnTo>
                <a:lnTo>
                  <a:pt x="14" y="170"/>
                </a:lnTo>
                <a:lnTo>
                  <a:pt x="24" y="166"/>
                </a:lnTo>
                <a:lnTo>
                  <a:pt x="30" y="164"/>
                </a:lnTo>
                <a:lnTo>
                  <a:pt x="30" y="164"/>
                </a:lnTo>
                <a:lnTo>
                  <a:pt x="36" y="168"/>
                </a:lnTo>
                <a:lnTo>
                  <a:pt x="38" y="174"/>
                </a:lnTo>
                <a:lnTo>
                  <a:pt x="38" y="174"/>
                </a:lnTo>
                <a:lnTo>
                  <a:pt x="48" y="202"/>
                </a:lnTo>
                <a:lnTo>
                  <a:pt x="48" y="202"/>
                </a:lnTo>
                <a:lnTo>
                  <a:pt x="52" y="206"/>
                </a:lnTo>
                <a:lnTo>
                  <a:pt x="54" y="208"/>
                </a:lnTo>
                <a:lnTo>
                  <a:pt x="54" y="208"/>
                </a:lnTo>
                <a:lnTo>
                  <a:pt x="56" y="208"/>
                </a:lnTo>
                <a:lnTo>
                  <a:pt x="58" y="204"/>
                </a:lnTo>
                <a:lnTo>
                  <a:pt x="58" y="204"/>
                </a:lnTo>
                <a:lnTo>
                  <a:pt x="80" y="162"/>
                </a:lnTo>
                <a:lnTo>
                  <a:pt x="100" y="124"/>
                </a:lnTo>
                <a:lnTo>
                  <a:pt x="118" y="92"/>
                </a:lnTo>
                <a:lnTo>
                  <a:pt x="136" y="64"/>
                </a:lnTo>
                <a:lnTo>
                  <a:pt x="136" y="64"/>
                </a:lnTo>
                <a:lnTo>
                  <a:pt x="156" y="34"/>
                </a:lnTo>
                <a:lnTo>
                  <a:pt x="168" y="20"/>
                </a:lnTo>
                <a:lnTo>
                  <a:pt x="168" y="20"/>
                </a:lnTo>
                <a:lnTo>
                  <a:pt x="178" y="12"/>
                </a:lnTo>
                <a:lnTo>
                  <a:pt x="190" y="6"/>
                </a:lnTo>
                <a:lnTo>
                  <a:pt x="202" y="2"/>
                </a:lnTo>
                <a:lnTo>
                  <a:pt x="216" y="0"/>
                </a:lnTo>
                <a:lnTo>
                  <a:pt x="216" y="8"/>
                </a:lnTo>
                <a:lnTo>
                  <a:pt x="216" y="8"/>
                </a:lnTo>
                <a:lnTo>
                  <a:pt x="204" y="24"/>
                </a:lnTo>
                <a:lnTo>
                  <a:pt x="188" y="50"/>
                </a:lnTo>
                <a:lnTo>
                  <a:pt x="142" y="122"/>
                </a:lnTo>
                <a:lnTo>
                  <a:pt x="142" y="122"/>
                </a:lnTo>
                <a:lnTo>
                  <a:pt x="98" y="202"/>
                </a:lnTo>
                <a:lnTo>
                  <a:pt x="68" y="262"/>
                </a:lnTo>
                <a:lnTo>
                  <a:pt x="68" y="262"/>
                </a:lnTo>
                <a:lnTo>
                  <a:pt x="64" y="274"/>
                </a:lnTo>
                <a:lnTo>
                  <a:pt x="60" y="276"/>
                </a:lnTo>
                <a:lnTo>
                  <a:pt x="56" y="278"/>
                </a:lnTo>
                <a:lnTo>
                  <a:pt x="56" y="278"/>
                </a:lnTo>
                <a:lnTo>
                  <a:pt x="50" y="282"/>
                </a:lnTo>
                <a:lnTo>
                  <a:pt x="40" y="282"/>
                </a:lnTo>
                <a:lnTo>
                  <a:pt x="40" y="282"/>
                </a:lnTo>
                <a:lnTo>
                  <a:pt x="32" y="282"/>
                </a:lnTo>
                <a:lnTo>
                  <a:pt x="28" y="278"/>
                </a:lnTo>
                <a:lnTo>
                  <a:pt x="28" y="278"/>
                </a:lnTo>
                <a:lnTo>
                  <a:pt x="24" y="274"/>
                </a:lnTo>
                <a:lnTo>
                  <a:pt x="20" y="266"/>
                </a:lnTo>
                <a:lnTo>
                  <a:pt x="20" y="266"/>
                </a:lnTo>
                <a:lnTo>
                  <a:pt x="8" y="234"/>
                </a:lnTo>
                <a:lnTo>
                  <a:pt x="2" y="206"/>
                </a:lnTo>
                <a:lnTo>
                  <a:pt x="2" y="206"/>
                </a:lnTo>
                <a:lnTo>
                  <a:pt x="0" y="194"/>
                </a:lnTo>
                <a:lnTo>
                  <a:pt x="0" y="194"/>
                </a:lnTo>
                <a:close/>
              </a:path>
            </a:pathLst>
          </a:custGeom>
          <a:gradFill>
            <a:gsLst>
              <a:gs pos="82000">
                <a:schemeClr val="accent1">
                  <a:lumMod val="75000"/>
                </a:schemeClr>
              </a:gs>
              <a:gs pos="100000">
                <a:schemeClr val="accent3">
                  <a:lumMod val="99000"/>
                  <a:satMod val="120000"/>
                  <a:shade val="78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eaLnBrk="0" hangingPunct="0">
              <a:defRPr/>
            </a:pPr>
            <a:endParaRPr lang="en-US" dirty="0">
              <a:solidFill>
                <a:srgbClr val="FFFFFF"/>
              </a:solidFill>
              <a:ea typeface="ＭＳ Ｐゴシック" pitchFamily="-112" charset="-128"/>
            </a:endParaRPr>
          </a:p>
        </p:txBody>
      </p:sp>
      <p:sp>
        <p:nvSpPr>
          <p:cNvPr id="35" name="Freeform 150">
            <a:extLst>
              <a:ext uri="{FF2B5EF4-FFF2-40B4-BE49-F238E27FC236}">
                <a16:creationId xmlns:a16="http://schemas.microsoft.com/office/drawing/2014/main" id="{E436E0E7-2C74-432B-9314-DA606E166FFC}"/>
              </a:ext>
            </a:extLst>
          </p:cNvPr>
          <p:cNvSpPr>
            <a:spLocks/>
          </p:cNvSpPr>
          <p:nvPr/>
        </p:nvSpPr>
        <p:spPr bwMode="auto">
          <a:xfrm>
            <a:off x="1448989" y="3712964"/>
            <a:ext cx="317135" cy="456788"/>
          </a:xfrm>
          <a:custGeom>
            <a:avLst/>
            <a:gdLst/>
            <a:ahLst/>
            <a:cxnLst>
              <a:cxn ang="0">
                <a:pos x="0" y="194"/>
              </a:cxn>
              <a:cxn ang="0">
                <a:pos x="0" y="194"/>
              </a:cxn>
              <a:cxn ang="0">
                <a:pos x="0" y="188"/>
              </a:cxn>
              <a:cxn ang="0">
                <a:pos x="4" y="182"/>
              </a:cxn>
              <a:cxn ang="0">
                <a:pos x="8" y="176"/>
              </a:cxn>
              <a:cxn ang="0">
                <a:pos x="14" y="170"/>
              </a:cxn>
              <a:cxn ang="0">
                <a:pos x="14" y="170"/>
              </a:cxn>
              <a:cxn ang="0">
                <a:pos x="24" y="166"/>
              </a:cxn>
              <a:cxn ang="0">
                <a:pos x="30" y="164"/>
              </a:cxn>
              <a:cxn ang="0">
                <a:pos x="30" y="164"/>
              </a:cxn>
              <a:cxn ang="0">
                <a:pos x="36" y="168"/>
              </a:cxn>
              <a:cxn ang="0">
                <a:pos x="38" y="174"/>
              </a:cxn>
              <a:cxn ang="0">
                <a:pos x="38" y="174"/>
              </a:cxn>
              <a:cxn ang="0">
                <a:pos x="48" y="202"/>
              </a:cxn>
              <a:cxn ang="0">
                <a:pos x="48" y="202"/>
              </a:cxn>
              <a:cxn ang="0">
                <a:pos x="52" y="206"/>
              </a:cxn>
              <a:cxn ang="0">
                <a:pos x="54" y="208"/>
              </a:cxn>
              <a:cxn ang="0">
                <a:pos x="54" y="208"/>
              </a:cxn>
              <a:cxn ang="0">
                <a:pos x="56" y="208"/>
              </a:cxn>
              <a:cxn ang="0">
                <a:pos x="58" y="204"/>
              </a:cxn>
              <a:cxn ang="0">
                <a:pos x="58" y="204"/>
              </a:cxn>
              <a:cxn ang="0">
                <a:pos x="80" y="162"/>
              </a:cxn>
              <a:cxn ang="0">
                <a:pos x="100" y="124"/>
              </a:cxn>
              <a:cxn ang="0">
                <a:pos x="118" y="92"/>
              </a:cxn>
              <a:cxn ang="0">
                <a:pos x="136" y="64"/>
              </a:cxn>
              <a:cxn ang="0">
                <a:pos x="136" y="64"/>
              </a:cxn>
              <a:cxn ang="0">
                <a:pos x="156" y="34"/>
              </a:cxn>
              <a:cxn ang="0">
                <a:pos x="168" y="20"/>
              </a:cxn>
              <a:cxn ang="0">
                <a:pos x="168" y="20"/>
              </a:cxn>
              <a:cxn ang="0">
                <a:pos x="178" y="12"/>
              </a:cxn>
              <a:cxn ang="0">
                <a:pos x="190" y="6"/>
              </a:cxn>
              <a:cxn ang="0">
                <a:pos x="202" y="2"/>
              </a:cxn>
              <a:cxn ang="0">
                <a:pos x="216" y="0"/>
              </a:cxn>
              <a:cxn ang="0">
                <a:pos x="216" y="8"/>
              </a:cxn>
              <a:cxn ang="0">
                <a:pos x="216" y="8"/>
              </a:cxn>
              <a:cxn ang="0">
                <a:pos x="204" y="24"/>
              </a:cxn>
              <a:cxn ang="0">
                <a:pos x="188" y="50"/>
              </a:cxn>
              <a:cxn ang="0">
                <a:pos x="142" y="122"/>
              </a:cxn>
              <a:cxn ang="0">
                <a:pos x="142" y="122"/>
              </a:cxn>
              <a:cxn ang="0">
                <a:pos x="98" y="202"/>
              </a:cxn>
              <a:cxn ang="0">
                <a:pos x="68" y="262"/>
              </a:cxn>
              <a:cxn ang="0">
                <a:pos x="68" y="262"/>
              </a:cxn>
              <a:cxn ang="0">
                <a:pos x="64" y="274"/>
              </a:cxn>
              <a:cxn ang="0">
                <a:pos x="60" y="276"/>
              </a:cxn>
              <a:cxn ang="0">
                <a:pos x="56" y="278"/>
              </a:cxn>
              <a:cxn ang="0">
                <a:pos x="56" y="278"/>
              </a:cxn>
              <a:cxn ang="0">
                <a:pos x="50" y="282"/>
              </a:cxn>
              <a:cxn ang="0">
                <a:pos x="40" y="282"/>
              </a:cxn>
              <a:cxn ang="0">
                <a:pos x="40" y="282"/>
              </a:cxn>
              <a:cxn ang="0">
                <a:pos x="32" y="282"/>
              </a:cxn>
              <a:cxn ang="0">
                <a:pos x="28" y="278"/>
              </a:cxn>
              <a:cxn ang="0">
                <a:pos x="28" y="278"/>
              </a:cxn>
              <a:cxn ang="0">
                <a:pos x="24" y="274"/>
              </a:cxn>
              <a:cxn ang="0">
                <a:pos x="20" y="266"/>
              </a:cxn>
              <a:cxn ang="0">
                <a:pos x="20" y="266"/>
              </a:cxn>
              <a:cxn ang="0">
                <a:pos x="8" y="234"/>
              </a:cxn>
              <a:cxn ang="0">
                <a:pos x="2" y="206"/>
              </a:cxn>
              <a:cxn ang="0">
                <a:pos x="2" y="206"/>
              </a:cxn>
              <a:cxn ang="0">
                <a:pos x="0" y="194"/>
              </a:cxn>
              <a:cxn ang="0">
                <a:pos x="0" y="194"/>
              </a:cxn>
            </a:cxnLst>
            <a:rect l="0" t="0" r="r" b="b"/>
            <a:pathLst>
              <a:path w="216" h="282">
                <a:moveTo>
                  <a:pt x="0" y="194"/>
                </a:moveTo>
                <a:lnTo>
                  <a:pt x="0" y="194"/>
                </a:lnTo>
                <a:lnTo>
                  <a:pt x="0" y="188"/>
                </a:lnTo>
                <a:lnTo>
                  <a:pt x="4" y="182"/>
                </a:lnTo>
                <a:lnTo>
                  <a:pt x="8" y="176"/>
                </a:lnTo>
                <a:lnTo>
                  <a:pt x="14" y="170"/>
                </a:lnTo>
                <a:lnTo>
                  <a:pt x="14" y="170"/>
                </a:lnTo>
                <a:lnTo>
                  <a:pt x="24" y="166"/>
                </a:lnTo>
                <a:lnTo>
                  <a:pt x="30" y="164"/>
                </a:lnTo>
                <a:lnTo>
                  <a:pt x="30" y="164"/>
                </a:lnTo>
                <a:lnTo>
                  <a:pt x="36" y="168"/>
                </a:lnTo>
                <a:lnTo>
                  <a:pt x="38" y="174"/>
                </a:lnTo>
                <a:lnTo>
                  <a:pt x="38" y="174"/>
                </a:lnTo>
                <a:lnTo>
                  <a:pt x="48" y="202"/>
                </a:lnTo>
                <a:lnTo>
                  <a:pt x="48" y="202"/>
                </a:lnTo>
                <a:lnTo>
                  <a:pt x="52" y="206"/>
                </a:lnTo>
                <a:lnTo>
                  <a:pt x="54" y="208"/>
                </a:lnTo>
                <a:lnTo>
                  <a:pt x="54" y="208"/>
                </a:lnTo>
                <a:lnTo>
                  <a:pt x="56" y="208"/>
                </a:lnTo>
                <a:lnTo>
                  <a:pt x="58" y="204"/>
                </a:lnTo>
                <a:lnTo>
                  <a:pt x="58" y="204"/>
                </a:lnTo>
                <a:lnTo>
                  <a:pt x="80" y="162"/>
                </a:lnTo>
                <a:lnTo>
                  <a:pt x="100" y="124"/>
                </a:lnTo>
                <a:lnTo>
                  <a:pt x="118" y="92"/>
                </a:lnTo>
                <a:lnTo>
                  <a:pt x="136" y="64"/>
                </a:lnTo>
                <a:lnTo>
                  <a:pt x="136" y="64"/>
                </a:lnTo>
                <a:lnTo>
                  <a:pt x="156" y="34"/>
                </a:lnTo>
                <a:lnTo>
                  <a:pt x="168" y="20"/>
                </a:lnTo>
                <a:lnTo>
                  <a:pt x="168" y="20"/>
                </a:lnTo>
                <a:lnTo>
                  <a:pt x="178" y="12"/>
                </a:lnTo>
                <a:lnTo>
                  <a:pt x="190" y="6"/>
                </a:lnTo>
                <a:lnTo>
                  <a:pt x="202" y="2"/>
                </a:lnTo>
                <a:lnTo>
                  <a:pt x="216" y="0"/>
                </a:lnTo>
                <a:lnTo>
                  <a:pt x="216" y="8"/>
                </a:lnTo>
                <a:lnTo>
                  <a:pt x="216" y="8"/>
                </a:lnTo>
                <a:lnTo>
                  <a:pt x="204" y="24"/>
                </a:lnTo>
                <a:lnTo>
                  <a:pt x="188" y="50"/>
                </a:lnTo>
                <a:lnTo>
                  <a:pt x="142" y="122"/>
                </a:lnTo>
                <a:lnTo>
                  <a:pt x="142" y="122"/>
                </a:lnTo>
                <a:lnTo>
                  <a:pt x="98" y="202"/>
                </a:lnTo>
                <a:lnTo>
                  <a:pt x="68" y="262"/>
                </a:lnTo>
                <a:lnTo>
                  <a:pt x="68" y="262"/>
                </a:lnTo>
                <a:lnTo>
                  <a:pt x="64" y="274"/>
                </a:lnTo>
                <a:lnTo>
                  <a:pt x="60" y="276"/>
                </a:lnTo>
                <a:lnTo>
                  <a:pt x="56" y="278"/>
                </a:lnTo>
                <a:lnTo>
                  <a:pt x="56" y="278"/>
                </a:lnTo>
                <a:lnTo>
                  <a:pt x="50" y="282"/>
                </a:lnTo>
                <a:lnTo>
                  <a:pt x="40" y="282"/>
                </a:lnTo>
                <a:lnTo>
                  <a:pt x="40" y="282"/>
                </a:lnTo>
                <a:lnTo>
                  <a:pt x="32" y="282"/>
                </a:lnTo>
                <a:lnTo>
                  <a:pt x="28" y="278"/>
                </a:lnTo>
                <a:lnTo>
                  <a:pt x="28" y="278"/>
                </a:lnTo>
                <a:lnTo>
                  <a:pt x="24" y="274"/>
                </a:lnTo>
                <a:lnTo>
                  <a:pt x="20" y="266"/>
                </a:lnTo>
                <a:lnTo>
                  <a:pt x="20" y="266"/>
                </a:lnTo>
                <a:lnTo>
                  <a:pt x="8" y="234"/>
                </a:lnTo>
                <a:lnTo>
                  <a:pt x="2" y="206"/>
                </a:lnTo>
                <a:lnTo>
                  <a:pt x="2" y="206"/>
                </a:lnTo>
                <a:lnTo>
                  <a:pt x="0" y="194"/>
                </a:lnTo>
                <a:lnTo>
                  <a:pt x="0" y="194"/>
                </a:lnTo>
                <a:close/>
              </a:path>
            </a:pathLst>
          </a:custGeom>
          <a:gradFill>
            <a:gsLst>
              <a:gs pos="82000">
                <a:schemeClr val="accent1">
                  <a:lumMod val="75000"/>
                </a:schemeClr>
              </a:gs>
              <a:gs pos="100000">
                <a:schemeClr val="accent3">
                  <a:lumMod val="99000"/>
                  <a:satMod val="120000"/>
                  <a:shade val="78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eaLnBrk="0" hangingPunct="0">
              <a:defRPr/>
            </a:pPr>
            <a:endParaRPr lang="en-US" dirty="0">
              <a:solidFill>
                <a:srgbClr val="FFFFFF"/>
              </a:solidFill>
              <a:ea typeface="ＭＳ Ｐゴシック" pitchFamily="-112" charset="-128"/>
            </a:endParaRPr>
          </a:p>
        </p:txBody>
      </p:sp>
      <p:sp>
        <p:nvSpPr>
          <p:cNvPr id="36" name="Freeform 150">
            <a:extLst>
              <a:ext uri="{FF2B5EF4-FFF2-40B4-BE49-F238E27FC236}">
                <a16:creationId xmlns:a16="http://schemas.microsoft.com/office/drawing/2014/main" id="{EF0D55A6-BF0A-4FD3-9802-E86137E886EF}"/>
              </a:ext>
            </a:extLst>
          </p:cNvPr>
          <p:cNvSpPr>
            <a:spLocks/>
          </p:cNvSpPr>
          <p:nvPr/>
        </p:nvSpPr>
        <p:spPr bwMode="auto">
          <a:xfrm>
            <a:off x="1448989" y="4424769"/>
            <a:ext cx="317135" cy="456788"/>
          </a:xfrm>
          <a:custGeom>
            <a:avLst/>
            <a:gdLst/>
            <a:ahLst/>
            <a:cxnLst>
              <a:cxn ang="0">
                <a:pos x="0" y="194"/>
              </a:cxn>
              <a:cxn ang="0">
                <a:pos x="0" y="194"/>
              </a:cxn>
              <a:cxn ang="0">
                <a:pos x="0" y="188"/>
              </a:cxn>
              <a:cxn ang="0">
                <a:pos x="4" y="182"/>
              </a:cxn>
              <a:cxn ang="0">
                <a:pos x="8" y="176"/>
              </a:cxn>
              <a:cxn ang="0">
                <a:pos x="14" y="170"/>
              </a:cxn>
              <a:cxn ang="0">
                <a:pos x="14" y="170"/>
              </a:cxn>
              <a:cxn ang="0">
                <a:pos x="24" y="166"/>
              </a:cxn>
              <a:cxn ang="0">
                <a:pos x="30" y="164"/>
              </a:cxn>
              <a:cxn ang="0">
                <a:pos x="30" y="164"/>
              </a:cxn>
              <a:cxn ang="0">
                <a:pos x="36" y="168"/>
              </a:cxn>
              <a:cxn ang="0">
                <a:pos x="38" y="174"/>
              </a:cxn>
              <a:cxn ang="0">
                <a:pos x="38" y="174"/>
              </a:cxn>
              <a:cxn ang="0">
                <a:pos x="48" y="202"/>
              </a:cxn>
              <a:cxn ang="0">
                <a:pos x="48" y="202"/>
              </a:cxn>
              <a:cxn ang="0">
                <a:pos x="52" y="206"/>
              </a:cxn>
              <a:cxn ang="0">
                <a:pos x="54" y="208"/>
              </a:cxn>
              <a:cxn ang="0">
                <a:pos x="54" y="208"/>
              </a:cxn>
              <a:cxn ang="0">
                <a:pos x="56" y="208"/>
              </a:cxn>
              <a:cxn ang="0">
                <a:pos x="58" y="204"/>
              </a:cxn>
              <a:cxn ang="0">
                <a:pos x="58" y="204"/>
              </a:cxn>
              <a:cxn ang="0">
                <a:pos x="80" y="162"/>
              </a:cxn>
              <a:cxn ang="0">
                <a:pos x="100" y="124"/>
              </a:cxn>
              <a:cxn ang="0">
                <a:pos x="118" y="92"/>
              </a:cxn>
              <a:cxn ang="0">
                <a:pos x="136" y="64"/>
              </a:cxn>
              <a:cxn ang="0">
                <a:pos x="136" y="64"/>
              </a:cxn>
              <a:cxn ang="0">
                <a:pos x="156" y="34"/>
              </a:cxn>
              <a:cxn ang="0">
                <a:pos x="168" y="20"/>
              </a:cxn>
              <a:cxn ang="0">
                <a:pos x="168" y="20"/>
              </a:cxn>
              <a:cxn ang="0">
                <a:pos x="178" y="12"/>
              </a:cxn>
              <a:cxn ang="0">
                <a:pos x="190" y="6"/>
              </a:cxn>
              <a:cxn ang="0">
                <a:pos x="202" y="2"/>
              </a:cxn>
              <a:cxn ang="0">
                <a:pos x="216" y="0"/>
              </a:cxn>
              <a:cxn ang="0">
                <a:pos x="216" y="8"/>
              </a:cxn>
              <a:cxn ang="0">
                <a:pos x="216" y="8"/>
              </a:cxn>
              <a:cxn ang="0">
                <a:pos x="204" y="24"/>
              </a:cxn>
              <a:cxn ang="0">
                <a:pos x="188" y="50"/>
              </a:cxn>
              <a:cxn ang="0">
                <a:pos x="142" y="122"/>
              </a:cxn>
              <a:cxn ang="0">
                <a:pos x="142" y="122"/>
              </a:cxn>
              <a:cxn ang="0">
                <a:pos x="98" y="202"/>
              </a:cxn>
              <a:cxn ang="0">
                <a:pos x="68" y="262"/>
              </a:cxn>
              <a:cxn ang="0">
                <a:pos x="68" y="262"/>
              </a:cxn>
              <a:cxn ang="0">
                <a:pos x="64" y="274"/>
              </a:cxn>
              <a:cxn ang="0">
                <a:pos x="60" y="276"/>
              </a:cxn>
              <a:cxn ang="0">
                <a:pos x="56" y="278"/>
              </a:cxn>
              <a:cxn ang="0">
                <a:pos x="56" y="278"/>
              </a:cxn>
              <a:cxn ang="0">
                <a:pos x="50" y="282"/>
              </a:cxn>
              <a:cxn ang="0">
                <a:pos x="40" y="282"/>
              </a:cxn>
              <a:cxn ang="0">
                <a:pos x="40" y="282"/>
              </a:cxn>
              <a:cxn ang="0">
                <a:pos x="32" y="282"/>
              </a:cxn>
              <a:cxn ang="0">
                <a:pos x="28" y="278"/>
              </a:cxn>
              <a:cxn ang="0">
                <a:pos x="28" y="278"/>
              </a:cxn>
              <a:cxn ang="0">
                <a:pos x="24" y="274"/>
              </a:cxn>
              <a:cxn ang="0">
                <a:pos x="20" y="266"/>
              </a:cxn>
              <a:cxn ang="0">
                <a:pos x="20" y="266"/>
              </a:cxn>
              <a:cxn ang="0">
                <a:pos x="8" y="234"/>
              </a:cxn>
              <a:cxn ang="0">
                <a:pos x="2" y="206"/>
              </a:cxn>
              <a:cxn ang="0">
                <a:pos x="2" y="206"/>
              </a:cxn>
              <a:cxn ang="0">
                <a:pos x="0" y="194"/>
              </a:cxn>
              <a:cxn ang="0">
                <a:pos x="0" y="194"/>
              </a:cxn>
            </a:cxnLst>
            <a:rect l="0" t="0" r="r" b="b"/>
            <a:pathLst>
              <a:path w="216" h="282">
                <a:moveTo>
                  <a:pt x="0" y="194"/>
                </a:moveTo>
                <a:lnTo>
                  <a:pt x="0" y="194"/>
                </a:lnTo>
                <a:lnTo>
                  <a:pt x="0" y="188"/>
                </a:lnTo>
                <a:lnTo>
                  <a:pt x="4" y="182"/>
                </a:lnTo>
                <a:lnTo>
                  <a:pt x="8" y="176"/>
                </a:lnTo>
                <a:lnTo>
                  <a:pt x="14" y="170"/>
                </a:lnTo>
                <a:lnTo>
                  <a:pt x="14" y="170"/>
                </a:lnTo>
                <a:lnTo>
                  <a:pt x="24" y="166"/>
                </a:lnTo>
                <a:lnTo>
                  <a:pt x="30" y="164"/>
                </a:lnTo>
                <a:lnTo>
                  <a:pt x="30" y="164"/>
                </a:lnTo>
                <a:lnTo>
                  <a:pt x="36" y="168"/>
                </a:lnTo>
                <a:lnTo>
                  <a:pt x="38" y="174"/>
                </a:lnTo>
                <a:lnTo>
                  <a:pt x="38" y="174"/>
                </a:lnTo>
                <a:lnTo>
                  <a:pt x="48" y="202"/>
                </a:lnTo>
                <a:lnTo>
                  <a:pt x="48" y="202"/>
                </a:lnTo>
                <a:lnTo>
                  <a:pt x="52" y="206"/>
                </a:lnTo>
                <a:lnTo>
                  <a:pt x="54" y="208"/>
                </a:lnTo>
                <a:lnTo>
                  <a:pt x="54" y="208"/>
                </a:lnTo>
                <a:lnTo>
                  <a:pt x="56" y="208"/>
                </a:lnTo>
                <a:lnTo>
                  <a:pt x="58" y="204"/>
                </a:lnTo>
                <a:lnTo>
                  <a:pt x="58" y="204"/>
                </a:lnTo>
                <a:lnTo>
                  <a:pt x="80" y="162"/>
                </a:lnTo>
                <a:lnTo>
                  <a:pt x="100" y="124"/>
                </a:lnTo>
                <a:lnTo>
                  <a:pt x="118" y="92"/>
                </a:lnTo>
                <a:lnTo>
                  <a:pt x="136" y="64"/>
                </a:lnTo>
                <a:lnTo>
                  <a:pt x="136" y="64"/>
                </a:lnTo>
                <a:lnTo>
                  <a:pt x="156" y="34"/>
                </a:lnTo>
                <a:lnTo>
                  <a:pt x="168" y="20"/>
                </a:lnTo>
                <a:lnTo>
                  <a:pt x="168" y="20"/>
                </a:lnTo>
                <a:lnTo>
                  <a:pt x="178" y="12"/>
                </a:lnTo>
                <a:lnTo>
                  <a:pt x="190" y="6"/>
                </a:lnTo>
                <a:lnTo>
                  <a:pt x="202" y="2"/>
                </a:lnTo>
                <a:lnTo>
                  <a:pt x="216" y="0"/>
                </a:lnTo>
                <a:lnTo>
                  <a:pt x="216" y="8"/>
                </a:lnTo>
                <a:lnTo>
                  <a:pt x="216" y="8"/>
                </a:lnTo>
                <a:lnTo>
                  <a:pt x="204" y="24"/>
                </a:lnTo>
                <a:lnTo>
                  <a:pt x="188" y="50"/>
                </a:lnTo>
                <a:lnTo>
                  <a:pt x="142" y="122"/>
                </a:lnTo>
                <a:lnTo>
                  <a:pt x="142" y="122"/>
                </a:lnTo>
                <a:lnTo>
                  <a:pt x="98" y="202"/>
                </a:lnTo>
                <a:lnTo>
                  <a:pt x="68" y="262"/>
                </a:lnTo>
                <a:lnTo>
                  <a:pt x="68" y="262"/>
                </a:lnTo>
                <a:lnTo>
                  <a:pt x="64" y="274"/>
                </a:lnTo>
                <a:lnTo>
                  <a:pt x="60" y="276"/>
                </a:lnTo>
                <a:lnTo>
                  <a:pt x="56" y="278"/>
                </a:lnTo>
                <a:lnTo>
                  <a:pt x="56" y="278"/>
                </a:lnTo>
                <a:lnTo>
                  <a:pt x="50" y="282"/>
                </a:lnTo>
                <a:lnTo>
                  <a:pt x="40" y="282"/>
                </a:lnTo>
                <a:lnTo>
                  <a:pt x="40" y="282"/>
                </a:lnTo>
                <a:lnTo>
                  <a:pt x="32" y="282"/>
                </a:lnTo>
                <a:lnTo>
                  <a:pt x="28" y="278"/>
                </a:lnTo>
                <a:lnTo>
                  <a:pt x="28" y="278"/>
                </a:lnTo>
                <a:lnTo>
                  <a:pt x="24" y="274"/>
                </a:lnTo>
                <a:lnTo>
                  <a:pt x="20" y="266"/>
                </a:lnTo>
                <a:lnTo>
                  <a:pt x="20" y="266"/>
                </a:lnTo>
                <a:lnTo>
                  <a:pt x="8" y="234"/>
                </a:lnTo>
                <a:lnTo>
                  <a:pt x="2" y="206"/>
                </a:lnTo>
                <a:lnTo>
                  <a:pt x="2" y="206"/>
                </a:lnTo>
                <a:lnTo>
                  <a:pt x="0" y="194"/>
                </a:lnTo>
                <a:lnTo>
                  <a:pt x="0" y="194"/>
                </a:lnTo>
                <a:close/>
              </a:path>
            </a:pathLst>
          </a:custGeom>
          <a:gradFill>
            <a:gsLst>
              <a:gs pos="82000">
                <a:schemeClr val="accent1">
                  <a:lumMod val="75000"/>
                </a:schemeClr>
              </a:gs>
              <a:gs pos="100000">
                <a:schemeClr val="accent3">
                  <a:lumMod val="99000"/>
                  <a:satMod val="120000"/>
                  <a:shade val="78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eaLnBrk="0" hangingPunct="0">
              <a:defRPr/>
            </a:pPr>
            <a:endParaRPr lang="en-US" dirty="0">
              <a:solidFill>
                <a:srgbClr val="FFFFFF"/>
              </a:solidFill>
              <a:ea typeface="ＭＳ Ｐゴシック" pitchFamily="-112" charset="-128"/>
            </a:endParaRPr>
          </a:p>
        </p:txBody>
      </p:sp>
      <p:sp>
        <p:nvSpPr>
          <p:cNvPr id="37" name="Freeform 150">
            <a:extLst>
              <a:ext uri="{FF2B5EF4-FFF2-40B4-BE49-F238E27FC236}">
                <a16:creationId xmlns:a16="http://schemas.microsoft.com/office/drawing/2014/main" id="{87CC0D1C-5FFC-49E2-8739-05F476F9E36E}"/>
              </a:ext>
            </a:extLst>
          </p:cNvPr>
          <p:cNvSpPr>
            <a:spLocks/>
          </p:cNvSpPr>
          <p:nvPr/>
        </p:nvSpPr>
        <p:spPr bwMode="auto">
          <a:xfrm>
            <a:off x="1450016" y="5136574"/>
            <a:ext cx="317135" cy="456788"/>
          </a:xfrm>
          <a:custGeom>
            <a:avLst/>
            <a:gdLst/>
            <a:ahLst/>
            <a:cxnLst>
              <a:cxn ang="0">
                <a:pos x="0" y="194"/>
              </a:cxn>
              <a:cxn ang="0">
                <a:pos x="0" y="194"/>
              </a:cxn>
              <a:cxn ang="0">
                <a:pos x="0" y="188"/>
              </a:cxn>
              <a:cxn ang="0">
                <a:pos x="4" y="182"/>
              </a:cxn>
              <a:cxn ang="0">
                <a:pos x="8" y="176"/>
              </a:cxn>
              <a:cxn ang="0">
                <a:pos x="14" y="170"/>
              </a:cxn>
              <a:cxn ang="0">
                <a:pos x="14" y="170"/>
              </a:cxn>
              <a:cxn ang="0">
                <a:pos x="24" y="166"/>
              </a:cxn>
              <a:cxn ang="0">
                <a:pos x="30" y="164"/>
              </a:cxn>
              <a:cxn ang="0">
                <a:pos x="30" y="164"/>
              </a:cxn>
              <a:cxn ang="0">
                <a:pos x="36" y="168"/>
              </a:cxn>
              <a:cxn ang="0">
                <a:pos x="38" y="174"/>
              </a:cxn>
              <a:cxn ang="0">
                <a:pos x="38" y="174"/>
              </a:cxn>
              <a:cxn ang="0">
                <a:pos x="48" y="202"/>
              </a:cxn>
              <a:cxn ang="0">
                <a:pos x="48" y="202"/>
              </a:cxn>
              <a:cxn ang="0">
                <a:pos x="52" y="206"/>
              </a:cxn>
              <a:cxn ang="0">
                <a:pos x="54" y="208"/>
              </a:cxn>
              <a:cxn ang="0">
                <a:pos x="54" y="208"/>
              </a:cxn>
              <a:cxn ang="0">
                <a:pos x="56" y="208"/>
              </a:cxn>
              <a:cxn ang="0">
                <a:pos x="58" y="204"/>
              </a:cxn>
              <a:cxn ang="0">
                <a:pos x="58" y="204"/>
              </a:cxn>
              <a:cxn ang="0">
                <a:pos x="80" y="162"/>
              </a:cxn>
              <a:cxn ang="0">
                <a:pos x="100" y="124"/>
              </a:cxn>
              <a:cxn ang="0">
                <a:pos x="118" y="92"/>
              </a:cxn>
              <a:cxn ang="0">
                <a:pos x="136" y="64"/>
              </a:cxn>
              <a:cxn ang="0">
                <a:pos x="136" y="64"/>
              </a:cxn>
              <a:cxn ang="0">
                <a:pos x="156" y="34"/>
              </a:cxn>
              <a:cxn ang="0">
                <a:pos x="168" y="20"/>
              </a:cxn>
              <a:cxn ang="0">
                <a:pos x="168" y="20"/>
              </a:cxn>
              <a:cxn ang="0">
                <a:pos x="178" y="12"/>
              </a:cxn>
              <a:cxn ang="0">
                <a:pos x="190" y="6"/>
              </a:cxn>
              <a:cxn ang="0">
                <a:pos x="202" y="2"/>
              </a:cxn>
              <a:cxn ang="0">
                <a:pos x="216" y="0"/>
              </a:cxn>
              <a:cxn ang="0">
                <a:pos x="216" y="8"/>
              </a:cxn>
              <a:cxn ang="0">
                <a:pos x="216" y="8"/>
              </a:cxn>
              <a:cxn ang="0">
                <a:pos x="204" y="24"/>
              </a:cxn>
              <a:cxn ang="0">
                <a:pos x="188" y="50"/>
              </a:cxn>
              <a:cxn ang="0">
                <a:pos x="142" y="122"/>
              </a:cxn>
              <a:cxn ang="0">
                <a:pos x="142" y="122"/>
              </a:cxn>
              <a:cxn ang="0">
                <a:pos x="98" y="202"/>
              </a:cxn>
              <a:cxn ang="0">
                <a:pos x="68" y="262"/>
              </a:cxn>
              <a:cxn ang="0">
                <a:pos x="68" y="262"/>
              </a:cxn>
              <a:cxn ang="0">
                <a:pos x="64" y="274"/>
              </a:cxn>
              <a:cxn ang="0">
                <a:pos x="60" y="276"/>
              </a:cxn>
              <a:cxn ang="0">
                <a:pos x="56" y="278"/>
              </a:cxn>
              <a:cxn ang="0">
                <a:pos x="56" y="278"/>
              </a:cxn>
              <a:cxn ang="0">
                <a:pos x="50" y="282"/>
              </a:cxn>
              <a:cxn ang="0">
                <a:pos x="40" y="282"/>
              </a:cxn>
              <a:cxn ang="0">
                <a:pos x="40" y="282"/>
              </a:cxn>
              <a:cxn ang="0">
                <a:pos x="32" y="282"/>
              </a:cxn>
              <a:cxn ang="0">
                <a:pos x="28" y="278"/>
              </a:cxn>
              <a:cxn ang="0">
                <a:pos x="28" y="278"/>
              </a:cxn>
              <a:cxn ang="0">
                <a:pos x="24" y="274"/>
              </a:cxn>
              <a:cxn ang="0">
                <a:pos x="20" y="266"/>
              </a:cxn>
              <a:cxn ang="0">
                <a:pos x="20" y="266"/>
              </a:cxn>
              <a:cxn ang="0">
                <a:pos x="8" y="234"/>
              </a:cxn>
              <a:cxn ang="0">
                <a:pos x="2" y="206"/>
              </a:cxn>
              <a:cxn ang="0">
                <a:pos x="2" y="206"/>
              </a:cxn>
              <a:cxn ang="0">
                <a:pos x="0" y="194"/>
              </a:cxn>
              <a:cxn ang="0">
                <a:pos x="0" y="194"/>
              </a:cxn>
            </a:cxnLst>
            <a:rect l="0" t="0" r="r" b="b"/>
            <a:pathLst>
              <a:path w="216" h="282">
                <a:moveTo>
                  <a:pt x="0" y="194"/>
                </a:moveTo>
                <a:lnTo>
                  <a:pt x="0" y="194"/>
                </a:lnTo>
                <a:lnTo>
                  <a:pt x="0" y="188"/>
                </a:lnTo>
                <a:lnTo>
                  <a:pt x="4" y="182"/>
                </a:lnTo>
                <a:lnTo>
                  <a:pt x="8" y="176"/>
                </a:lnTo>
                <a:lnTo>
                  <a:pt x="14" y="170"/>
                </a:lnTo>
                <a:lnTo>
                  <a:pt x="14" y="170"/>
                </a:lnTo>
                <a:lnTo>
                  <a:pt x="24" y="166"/>
                </a:lnTo>
                <a:lnTo>
                  <a:pt x="30" y="164"/>
                </a:lnTo>
                <a:lnTo>
                  <a:pt x="30" y="164"/>
                </a:lnTo>
                <a:lnTo>
                  <a:pt x="36" y="168"/>
                </a:lnTo>
                <a:lnTo>
                  <a:pt x="38" y="174"/>
                </a:lnTo>
                <a:lnTo>
                  <a:pt x="38" y="174"/>
                </a:lnTo>
                <a:lnTo>
                  <a:pt x="48" y="202"/>
                </a:lnTo>
                <a:lnTo>
                  <a:pt x="48" y="202"/>
                </a:lnTo>
                <a:lnTo>
                  <a:pt x="52" y="206"/>
                </a:lnTo>
                <a:lnTo>
                  <a:pt x="54" y="208"/>
                </a:lnTo>
                <a:lnTo>
                  <a:pt x="54" y="208"/>
                </a:lnTo>
                <a:lnTo>
                  <a:pt x="56" y="208"/>
                </a:lnTo>
                <a:lnTo>
                  <a:pt x="58" y="204"/>
                </a:lnTo>
                <a:lnTo>
                  <a:pt x="58" y="204"/>
                </a:lnTo>
                <a:lnTo>
                  <a:pt x="80" y="162"/>
                </a:lnTo>
                <a:lnTo>
                  <a:pt x="100" y="124"/>
                </a:lnTo>
                <a:lnTo>
                  <a:pt x="118" y="92"/>
                </a:lnTo>
                <a:lnTo>
                  <a:pt x="136" y="64"/>
                </a:lnTo>
                <a:lnTo>
                  <a:pt x="136" y="64"/>
                </a:lnTo>
                <a:lnTo>
                  <a:pt x="156" y="34"/>
                </a:lnTo>
                <a:lnTo>
                  <a:pt x="168" y="20"/>
                </a:lnTo>
                <a:lnTo>
                  <a:pt x="168" y="20"/>
                </a:lnTo>
                <a:lnTo>
                  <a:pt x="178" y="12"/>
                </a:lnTo>
                <a:lnTo>
                  <a:pt x="190" y="6"/>
                </a:lnTo>
                <a:lnTo>
                  <a:pt x="202" y="2"/>
                </a:lnTo>
                <a:lnTo>
                  <a:pt x="216" y="0"/>
                </a:lnTo>
                <a:lnTo>
                  <a:pt x="216" y="8"/>
                </a:lnTo>
                <a:lnTo>
                  <a:pt x="216" y="8"/>
                </a:lnTo>
                <a:lnTo>
                  <a:pt x="204" y="24"/>
                </a:lnTo>
                <a:lnTo>
                  <a:pt x="188" y="50"/>
                </a:lnTo>
                <a:lnTo>
                  <a:pt x="142" y="122"/>
                </a:lnTo>
                <a:lnTo>
                  <a:pt x="142" y="122"/>
                </a:lnTo>
                <a:lnTo>
                  <a:pt x="98" y="202"/>
                </a:lnTo>
                <a:lnTo>
                  <a:pt x="68" y="262"/>
                </a:lnTo>
                <a:lnTo>
                  <a:pt x="68" y="262"/>
                </a:lnTo>
                <a:lnTo>
                  <a:pt x="64" y="274"/>
                </a:lnTo>
                <a:lnTo>
                  <a:pt x="60" y="276"/>
                </a:lnTo>
                <a:lnTo>
                  <a:pt x="56" y="278"/>
                </a:lnTo>
                <a:lnTo>
                  <a:pt x="56" y="278"/>
                </a:lnTo>
                <a:lnTo>
                  <a:pt x="50" y="282"/>
                </a:lnTo>
                <a:lnTo>
                  <a:pt x="40" y="282"/>
                </a:lnTo>
                <a:lnTo>
                  <a:pt x="40" y="282"/>
                </a:lnTo>
                <a:lnTo>
                  <a:pt x="32" y="282"/>
                </a:lnTo>
                <a:lnTo>
                  <a:pt x="28" y="278"/>
                </a:lnTo>
                <a:lnTo>
                  <a:pt x="28" y="278"/>
                </a:lnTo>
                <a:lnTo>
                  <a:pt x="24" y="274"/>
                </a:lnTo>
                <a:lnTo>
                  <a:pt x="20" y="266"/>
                </a:lnTo>
                <a:lnTo>
                  <a:pt x="20" y="266"/>
                </a:lnTo>
                <a:lnTo>
                  <a:pt x="8" y="234"/>
                </a:lnTo>
                <a:lnTo>
                  <a:pt x="2" y="206"/>
                </a:lnTo>
                <a:lnTo>
                  <a:pt x="2" y="206"/>
                </a:lnTo>
                <a:lnTo>
                  <a:pt x="0" y="194"/>
                </a:lnTo>
                <a:lnTo>
                  <a:pt x="0" y="194"/>
                </a:lnTo>
                <a:close/>
              </a:path>
            </a:pathLst>
          </a:custGeom>
          <a:gradFill>
            <a:gsLst>
              <a:gs pos="82000">
                <a:schemeClr val="accent1">
                  <a:lumMod val="75000"/>
                </a:schemeClr>
              </a:gs>
              <a:gs pos="100000">
                <a:schemeClr val="accent3">
                  <a:lumMod val="99000"/>
                  <a:satMod val="120000"/>
                  <a:shade val="78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eaLnBrk="0" hangingPunct="0">
              <a:defRPr/>
            </a:pPr>
            <a:endParaRPr lang="en-US" dirty="0">
              <a:solidFill>
                <a:srgbClr val="FFFFFF"/>
              </a:solidFill>
              <a:ea typeface="ＭＳ Ｐゴシック" pitchFamily="-112" charset="-128"/>
            </a:endParaRPr>
          </a:p>
        </p:txBody>
      </p:sp>
    </p:spTree>
    <p:extLst>
      <p:ext uri="{BB962C8B-B14F-4D97-AF65-F5344CB8AC3E}">
        <p14:creationId xmlns:p14="http://schemas.microsoft.com/office/powerpoint/2010/main" val="11179734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Effect transition="in" filter="wipe(up)">
                                      <p:cBhvr>
                                        <p:cTn id="7" dur="500"/>
                                        <p:tgtEl>
                                          <p:spTgt spid="35843">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up)">
                                      <p:cBhvr>
                                        <p:cTn id="14" dur="500"/>
                                        <p:tgtEl>
                                          <p:spTgt spid="32"/>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up)">
                                      <p:cBhvr>
                                        <p:cTn id="18" dur="500"/>
                                        <p:tgtEl>
                                          <p:spTgt spid="2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up)">
                                      <p:cBhvr>
                                        <p:cTn id="21" dur="500"/>
                                        <p:tgtEl>
                                          <p:spTgt spid="34"/>
                                        </p:tgtEl>
                                      </p:cBhvr>
                                    </p:animEffec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up)">
                                      <p:cBhvr>
                                        <p:cTn id="25" dur="500"/>
                                        <p:tgtEl>
                                          <p:spTgt spid="21"/>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up)">
                                      <p:cBhvr>
                                        <p:cTn id="28" dur="500"/>
                                        <p:tgtEl>
                                          <p:spTgt spid="35"/>
                                        </p:tgtEl>
                                      </p:cBhvr>
                                    </p:animEffect>
                                  </p:childTnLst>
                                </p:cTn>
                              </p:par>
                            </p:childTnLst>
                          </p:cTn>
                        </p:par>
                        <p:par>
                          <p:cTn id="29" fill="hold">
                            <p:stCondLst>
                              <p:cond delay="2000"/>
                            </p:stCondLst>
                            <p:childTnLst>
                              <p:par>
                                <p:cTn id="30" presetID="22" presetClass="entr" presetSubtype="1"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up)">
                                      <p:cBhvr>
                                        <p:cTn id="32" dur="500"/>
                                        <p:tgtEl>
                                          <p:spTgt spid="22"/>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up)">
                                      <p:cBhvr>
                                        <p:cTn id="35" dur="500"/>
                                        <p:tgtEl>
                                          <p:spTgt spid="36"/>
                                        </p:tgtEl>
                                      </p:cBhvr>
                                    </p:animEffect>
                                  </p:childTnLst>
                                </p:cTn>
                              </p:par>
                            </p:childTnLst>
                          </p:cTn>
                        </p:par>
                        <p:par>
                          <p:cTn id="36" fill="hold">
                            <p:stCondLst>
                              <p:cond delay="2500"/>
                            </p:stCondLst>
                            <p:childTnLst>
                              <p:par>
                                <p:cTn id="37" presetID="22" presetClass="entr" presetSubtype="1" fill="hold" grpId="0"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up)">
                                      <p:cBhvr>
                                        <p:cTn id="39" dur="500"/>
                                        <p:tgtEl>
                                          <p:spTgt spid="23"/>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up)">
                                      <p:cBhvr>
                                        <p:cTn id="4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P spid="19" grpId="0"/>
      <p:bldP spid="20" grpId="0"/>
      <p:bldP spid="21" grpId="0"/>
      <p:bldP spid="22" grpId="0"/>
      <p:bldP spid="23" grpId="0"/>
      <p:bldP spid="32" grpId="0" animBg="1"/>
      <p:bldP spid="34" grpId="0" animBg="1"/>
      <p:bldP spid="35" grpId="0" animBg="1"/>
      <p:bldP spid="36" grpId="0"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frundet rektangel 63"/>
          <p:cNvSpPr/>
          <p:nvPr/>
        </p:nvSpPr>
        <p:spPr bwMode="auto">
          <a:xfrm>
            <a:off x="1954817" y="2081063"/>
            <a:ext cx="6129862" cy="881062"/>
          </a:xfrm>
          <a:prstGeom prst="roundRect">
            <a:avLst>
              <a:gd name="adj" fmla="val 3334"/>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2" eaLnBrk="0" fontAlgn="auto" hangingPunct="0">
              <a:spcBef>
                <a:spcPts val="0"/>
              </a:spcBef>
              <a:spcAft>
                <a:spcPts val="0"/>
              </a:spcAft>
              <a:defRPr/>
            </a:pPr>
            <a:r>
              <a:rPr lang="en-US" sz="2800" dirty="0">
                <a:solidFill>
                  <a:srgbClr val="013A71"/>
                </a:solidFill>
              </a:rPr>
              <a:t>Make on time loan payments</a:t>
            </a:r>
            <a:endParaRPr lang="da-DK" sz="2800" dirty="0">
              <a:solidFill>
                <a:srgbClr val="013A71"/>
              </a:solidFill>
            </a:endParaRPr>
          </a:p>
        </p:txBody>
      </p:sp>
      <p:sp>
        <p:nvSpPr>
          <p:cNvPr id="20" name="Afrundet rektangel 42"/>
          <p:cNvSpPr/>
          <p:nvPr/>
        </p:nvSpPr>
        <p:spPr bwMode="auto">
          <a:xfrm>
            <a:off x="1954817" y="2776984"/>
            <a:ext cx="6647316" cy="881062"/>
          </a:xfrm>
          <a:prstGeom prst="roundRect">
            <a:avLst>
              <a:gd name="adj" fmla="val 3334"/>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2" eaLnBrk="0" fontAlgn="auto" hangingPunct="0">
              <a:spcBef>
                <a:spcPts val="0"/>
              </a:spcBef>
              <a:spcAft>
                <a:spcPts val="0"/>
              </a:spcAft>
              <a:defRPr/>
            </a:pPr>
            <a:r>
              <a:rPr lang="en-US" sz="2800" dirty="0">
                <a:solidFill>
                  <a:srgbClr val="013A71"/>
                </a:solidFill>
              </a:rPr>
              <a:t>Make payments despite non-receipt of bill</a:t>
            </a:r>
            <a:endParaRPr lang="da-DK" sz="2800" dirty="0">
              <a:solidFill>
                <a:srgbClr val="013A71"/>
              </a:solidFill>
            </a:endParaRPr>
          </a:p>
        </p:txBody>
      </p:sp>
      <p:sp>
        <p:nvSpPr>
          <p:cNvPr id="21" name="Afrundet rektangel 60"/>
          <p:cNvSpPr/>
          <p:nvPr/>
        </p:nvSpPr>
        <p:spPr bwMode="auto">
          <a:xfrm>
            <a:off x="1961962" y="3534879"/>
            <a:ext cx="7182038" cy="882650"/>
          </a:xfrm>
          <a:prstGeom prst="roundRect">
            <a:avLst>
              <a:gd name="adj" fmla="val 3334"/>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2" eaLnBrk="0" fontAlgn="auto" hangingPunct="0">
              <a:spcBef>
                <a:spcPts val="0"/>
              </a:spcBef>
              <a:spcAft>
                <a:spcPts val="0"/>
              </a:spcAft>
              <a:defRPr/>
            </a:pPr>
            <a:r>
              <a:rPr lang="en-US" sz="2800" dirty="0">
                <a:solidFill>
                  <a:srgbClr val="013A71"/>
                </a:solidFill>
              </a:rPr>
              <a:t>Notify servicer if contact information changes</a:t>
            </a:r>
            <a:endParaRPr lang="da-DK" sz="2800" dirty="0">
              <a:solidFill>
                <a:srgbClr val="013A71"/>
              </a:solidFill>
            </a:endParaRPr>
          </a:p>
        </p:txBody>
      </p:sp>
      <p:sp>
        <p:nvSpPr>
          <p:cNvPr id="22" name="Afrundet rektangel 70"/>
          <p:cNvSpPr/>
          <p:nvPr/>
        </p:nvSpPr>
        <p:spPr bwMode="auto">
          <a:xfrm>
            <a:off x="1979921" y="4446364"/>
            <a:ext cx="6165583" cy="882650"/>
          </a:xfrm>
          <a:prstGeom prst="roundRect">
            <a:avLst>
              <a:gd name="adj" fmla="val 3334"/>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2" eaLnBrk="0" fontAlgn="auto" hangingPunct="0">
              <a:spcBef>
                <a:spcPts val="0"/>
              </a:spcBef>
              <a:spcAft>
                <a:spcPts val="0"/>
              </a:spcAft>
              <a:defRPr/>
            </a:pPr>
            <a:r>
              <a:rPr lang="en-US" sz="2800" dirty="0">
                <a:solidFill>
                  <a:srgbClr val="013A71"/>
                </a:solidFill>
              </a:rPr>
              <a:t>Complete exit counseling</a:t>
            </a:r>
            <a:endParaRPr lang="da-DK" sz="2800" dirty="0">
              <a:solidFill>
                <a:srgbClr val="013A71"/>
              </a:solidFill>
            </a:endParaRPr>
          </a:p>
          <a:p>
            <a:pPr marL="0" lvl="2" eaLnBrk="0" fontAlgn="auto" hangingPunct="0">
              <a:spcBef>
                <a:spcPts val="0"/>
              </a:spcBef>
              <a:spcAft>
                <a:spcPts val="0"/>
              </a:spcAft>
              <a:defRPr/>
            </a:pPr>
            <a:endParaRPr lang="da-DK" sz="2800" dirty="0">
              <a:solidFill>
                <a:srgbClr val="013A71"/>
              </a:solidFill>
            </a:endParaRPr>
          </a:p>
        </p:txBody>
      </p:sp>
      <p:sp>
        <p:nvSpPr>
          <p:cNvPr id="17" name="Afrundet rektangel 78">
            <a:extLst>
              <a:ext uri="{FF2B5EF4-FFF2-40B4-BE49-F238E27FC236}">
                <a16:creationId xmlns:a16="http://schemas.microsoft.com/office/drawing/2014/main" id="{E0D226F6-75F5-4FE6-9104-491A3059EA83}"/>
              </a:ext>
            </a:extLst>
          </p:cNvPr>
          <p:cNvSpPr/>
          <p:nvPr/>
        </p:nvSpPr>
        <p:spPr bwMode="auto">
          <a:xfrm>
            <a:off x="1997880" y="4990283"/>
            <a:ext cx="6949170" cy="882650"/>
          </a:xfrm>
          <a:prstGeom prst="roundRect">
            <a:avLst>
              <a:gd name="adj" fmla="val 3334"/>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1" eaLnBrk="0" fontAlgn="auto" hangingPunct="0">
              <a:spcBef>
                <a:spcPts val="0"/>
              </a:spcBef>
              <a:spcAft>
                <a:spcPts val="0"/>
              </a:spcAft>
              <a:defRPr/>
            </a:pPr>
            <a:r>
              <a:rPr lang="en-US" sz="2800" b="0" i="1" dirty="0">
                <a:solidFill>
                  <a:srgbClr val="008000"/>
                </a:solidFill>
              </a:rPr>
              <a:t>Review promissory note for all responsibilities</a:t>
            </a:r>
            <a:endParaRPr lang="da-DK" sz="2800" b="0" dirty="0"/>
          </a:p>
        </p:txBody>
      </p:sp>
      <p:sp>
        <p:nvSpPr>
          <p:cNvPr id="26" name="Rectangle 3">
            <a:extLst>
              <a:ext uri="{FF2B5EF4-FFF2-40B4-BE49-F238E27FC236}">
                <a16:creationId xmlns:a16="http://schemas.microsoft.com/office/drawing/2014/main" id="{5C25946C-E370-407A-AF10-04ABF791AF6D}"/>
              </a:ext>
            </a:extLst>
          </p:cNvPr>
          <p:cNvSpPr txBox="1">
            <a:spLocks noChangeArrowheads="1"/>
          </p:cNvSpPr>
          <p:nvPr/>
        </p:nvSpPr>
        <p:spPr>
          <a:xfrm>
            <a:off x="3115732" y="1596718"/>
            <a:ext cx="4338673" cy="1328737"/>
          </a:xfrm>
          <a:prstGeom prst="rect">
            <a:avLst/>
          </a:prstGeom>
        </p:spPr>
        <p:txBody>
          <a:bodyPr vert="horz" lIns="91440" tIns="45720" rIns="91440" bIns="45720" rtlCol="0">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marL="228600" indent="-228600" algn="l" defTabSz="914400" rtl="0" eaLnBrk="1" latinLnBrk="0" hangingPunct="1">
              <a:lnSpc>
                <a:spcPct val="90000"/>
              </a:lnSpc>
              <a:spcBef>
                <a:spcPts val="1000"/>
              </a:spcBef>
              <a:buFont typeface="Arial"/>
              <a:buChar char="•"/>
              <a:defRPr sz="24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b="1" dirty="0">
                <a:ln w="10541" cmpd="sng">
                  <a:solidFill>
                    <a:schemeClr val="accent1">
                      <a:shade val="88000"/>
                      <a:satMod val="110000"/>
                    </a:schemeClr>
                  </a:solidFill>
                  <a:prstDash val="solid"/>
                </a:ln>
                <a:solidFill>
                  <a:srgbClr val="013A71"/>
                </a:solidFill>
              </a:rPr>
              <a:t>    </a:t>
            </a:r>
            <a:r>
              <a:rPr lang="en-US" b="1" u="sng" dirty="0">
                <a:ln w="10541" cmpd="sng">
                  <a:solidFill>
                    <a:schemeClr val="accent1">
                      <a:shade val="88000"/>
                      <a:satMod val="110000"/>
                    </a:schemeClr>
                  </a:solidFill>
                  <a:prstDash val="solid"/>
                </a:ln>
                <a:solidFill>
                  <a:srgbClr val="013A71"/>
                </a:solidFill>
              </a:rPr>
              <a:t>RESPONSIBILITIES</a:t>
            </a:r>
          </a:p>
          <a:p>
            <a:pPr lvl="1" algn="ctr"/>
            <a:endParaRPr lang="en-US" sz="1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lvl="1" algn="ctr">
              <a:buFontTx/>
              <a:buNone/>
            </a:pPr>
            <a:endParaRPr lang="en-US" sz="1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lvl="1" algn="ctr"/>
            <a:endParaRPr lang="en-US" sz="1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lvl="1" algn="ctr"/>
            <a:endParaRPr lang="en-US" sz="1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lvl="1" algn="ctr">
              <a:buFontTx/>
              <a:buNone/>
            </a:pPr>
            <a:endParaRPr lang="en-US" sz="1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lvl="1" algn="ctr">
              <a:buFont typeface="Arial"/>
              <a:buNone/>
            </a:pPr>
            <a:endParaRPr lang="en-US" sz="3600" b="1" i="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23" name="Freeform 150">
            <a:extLst>
              <a:ext uri="{FF2B5EF4-FFF2-40B4-BE49-F238E27FC236}">
                <a16:creationId xmlns:a16="http://schemas.microsoft.com/office/drawing/2014/main" id="{3BF00F01-7835-4A2A-A47C-5BE78E1D0074}"/>
              </a:ext>
            </a:extLst>
          </p:cNvPr>
          <p:cNvSpPr>
            <a:spLocks/>
          </p:cNvSpPr>
          <p:nvPr/>
        </p:nvSpPr>
        <p:spPr bwMode="auto">
          <a:xfrm>
            <a:off x="1463749" y="3001159"/>
            <a:ext cx="317135" cy="456788"/>
          </a:xfrm>
          <a:custGeom>
            <a:avLst/>
            <a:gdLst/>
            <a:ahLst/>
            <a:cxnLst>
              <a:cxn ang="0">
                <a:pos x="0" y="194"/>
              </a:cxn>
              <a:cxn ang="0">
                <a:pos x="0" y="194"/>
              </a:cxn>
              <a:cxn ang="0">
                <a:pos x="0" y="188"/>
              </a:cxn>
              <a:cxn ang="0">
                <a:pos x="4" y="182"/>
              </a:cxn>
              <a:cxn ang="0">
                <a:pos x="8" y="176"/>
              </a:cxn>
              <a:cxn ang="0">
                <a:pos x="14" y="170"/>
              </a:cxn>
              <a:cxn ang="0">
                <a:pos x="14" y="170"/>
              </a:cxn>
              <a:cxn ang="0">
                <a:pos x="24" y="166"/>
              </a:cxn>
              <a:cxn ang="0">
                <a:pos x="30" y="164"/>
              </a:cxn>
              <a:cxn ang="0">
                <a:pos x="30" y="164"/>
              </a:cxn>
              <a:cxn ang="0">
                <a:pos x="36" y="168"/>
              </a:cxn>
              <a:cxn ang="0">
                <a:pos x="38" y="174"/>
              </a:cxn>
              <a:cxn ang="0">
                <a:pos x="38" y="174"/>
              </a:cxn>
              <a:cxn ang="0">
                <a:pos x="48" y="202"/>
              </a:cxn>
              <a:cxn ang="0">
                <a:pos x="48" y="202"/>
              </a:cxn>
              <a:cxn ang="0">
                <a:pos x="52" y="206"/>
              </a:cxn>
              <a:cxn ang="0">
                <a:pos x="54" y="208"/>
              </a:cxn>
              <a:cxn ang="0">
                <a:pos x="54" y="208"/>
              </a:cxn>
              <a:cxn ang="0">
                <a:pos x="56" y="208"/>
              </a:cxn>
              <a:cxn ang="0">
                <a:pos x="58" y="204"/>
              </a:cxn>
              <a:cxn ang="0">
                <a:pos x="58" y="204"/>
              </a:cxn>
              <a:cxn ang="0">
                <a:pos x="80" y="162"/>
              </a:cxn>
              <a:cxn ang="0">
                <a:pos x="100" y="124"/>
              </a:cxn>
              <a:cxn ang="0">
                <a:pos x="118" y="92"/>
              </a:cxn>
              <a:cxn ang="0">
                <a:pos x="136" y="64"/>
              </a:cxn>
              <a:cxn ang="0">
                <a:pos x="136" y="64"/>
              </a:cxn>
              <a:cxn ang="0">
                <a:pos x="156" y="34"/>
              </a:cxn>
              <a:cxn ang="0">
                <a:pos x="168" y="20"/>
              </a:cxn>
              <a:cxn ang="0">
                <a:pos x="168" y="20"/>
              </a:cxn>
              <a:cxn ang="0">
                <a:pos x="178" y="12"/>
              </a:cxn>
              <a:cxn ang="0">
                <a:pos x="190" y="6"/>
              </a:cxn>
              <a:cxn ang="0">
                <a:pos x="202" y="2"/>
              </a:cxn>
              <a:cxn ang="0">
                <a:pos x="216" y="0"/>
              </a:cxn>
              <a:cxn ang="0">
                <a:pos x="216" y="8"/>
              </a:cxn>
              <a:cxn ang="0">
                <a:pos x="216" y="8"/>
              </a:cxn>
              <a:cxn ang="0">
                <a:pos x="204" y="24"/>
              </a:cxn>
              <a:cxn ang="0">
                <a:pos x="188" y="50"/>
              </a:cxn>
              <a:cxn ang="0">
                <a:pos x="142" y="122"/>
              </a:cxn>
              <a:cxn ang="0">
                <a:pos x="142" y="122"/>
              </a:cxn>
              <a:cxn ang="0">
                <a:pos x="98" y="202"/>
              </a:cxn>
              <a:cxn ang="0">
                <a:pos x="68" y="262"/>
              </a:cxn>
              <a:cxn ang="0">
                <a:pos x="68" y="262"/>
              </a:cxn>
              <a:cxn ang="0">
                <a:pos x="64" y="274"/>
              </a:cxn>
              <a:cxn ang="0">
                <a:pos x="60" y="276"/>
              </a:cxn>
              <a:cxn ang="0">
                <a:pos x="56" y="278"/>
              </a:cxn>
              <a:cxn ang="0">
                <a:pos x="56" y="278"/>
              </a:cxn>
              <a:cxn ang="0">
                <a:pos x="50" y="282"/>
              </a:cxn>
              <a:cxn ang="0">
                <a:pos x="40" y="282"/>
              </a:cxn>
              <a:cxn ang="0">
                <a:pos x="40" y="282"/>
              </a:cxn>
              <a:cxn ang="0">
                <a:pos x="32" y="282"/>
              </a:cxn>
              <a:cxn ang="0">
                <a:pos x="28" y="278"/>
              </a:cxn>
              <a:cxn ang="0">
                <a:pos x="28" y="278"/>
              </a:cxn>
              <a:cxn ang="0">
                <a:pos x="24" y="274"/>
              </a:cxn>
              <a:cxn ang="0">
                <a:pos x="20" y="266"/>
              </a:cxn>
              <a:cxn ang="0">
                <a:pos x="20" y="266"/>
              </a:cxn>
              <a:cxn ang="0">
                <a:pos x="8" y="234"/>
              </a:cxn>
              <a:cxn ang="0">
                <a:pos x="2" y="206"/>
              </a:cxn>
              <a:cxn ang="0">
                <a:pos x="2" y="206"/>
              </a:cxn>
              <a:cxn ang="0">
                <a:pos x="0" y="194"/>
              </a:cxn>
              <a:cxn ang="0">
                <a:pos x="0" y="194"/>
              </a:cxn>
            </a:cxnLst>
            <a:rect l="0" t="0" r="r" b="b"/>
            <a:pathLst>
              <a:path w="216" h="282">
                <a:moveTo>
                  <a:pt x="0" y="194"/>
                </a:moveTo>
                <a:lnTo>
                  <a:pt x="0" y="194"/>
                </a:lnTo>
                <a:lnTo>
                  <a:pt x="0" y="188"/>
                </a:lnTo>
                <a:lnTo>
                  <a:pt x="4" y="182"/>
                </a:lnTo>
                <a:lnTo>
                  <a:pt x="8" y="176"/>
                </a:lnTo>
                <a:lnTo>
                  <a:pt x="14" y="170"/>
                </a:lnTo>
                <a:lnTo>
                  <a:pt x="14" y="170"/>
                </a:lnTo>
                <a:lnTo>
                  <a:pt x="24" y="166"/>
                </a:lnTo>
                <a:lnTo>
                  <a:pt x="30" y="164"/>
                </a:lnTo>
                <a:lnTo>
                  <a:pt x="30" y="164"/>
                </a:lnTo>
                <a:lnTo>
                  <a:pt x="36" y="168"/>
                </a:lnTo>
                <a:lnTo>
                  <a:pt x="38" y="174"/>
                </a:lnTo>
                <a:lnTo>
                  <a:pt x="38" y="174"/>
                </a:lnTo>
                <a:lnTo>
                  <a:pt x="48" y="202"/>
                </a:lnTo>
                <a:lnTo>
                  <a:pt x="48" y="202"/>
                </a:lnTo>
                <a:lnTo>
                  <a:pt x="52" y="206"/>
                </a:lnTo>
                <a:lnTo>
                  <a:pt x="54" y="208"/>
                </a:lnTo>
                <a:lnTo>
                  <a:pt x="54" y="208"/>
                </a:lnTo>
                <a:lnTo>
                  <a:pt x="56" y="208"/>
                </a:lnTo>
                <a:lnTo>
                  <a:pt x="58" y="204"/>
                </a:lnTo>
                <a:lnTo>
                  <a:pt x="58" y="204"/>
                </a:lnTo>
                <a:lnTo>
                  <a:pt x="80" y="162"/>
                </a:lnTo>
                <a:lnTo>
                  <a:pt x="100" y="124"/>
                </a:lnTo>
                <a:lnTo>
                  <a:pt x="118" y="92"/>
                </a:lnTo>
                <a:lnTo>
                  <a:pt x="136" y="64"/>
                </a:lnTo>
                <a:lnTo>
                  <a:pt x="136" y="64"/>
                </a:lnTo>
                <a:lnTo>
                  <a:pt x="156" y="34"/>
                </a:lnTo>
                <a:lnTo>
                  <a:pt x="168" y="20"/>
                </a:lnTo>
                <a:lnTo>
                  <a:pt x="168" y="20"/>
                </a:lnTo>
                <a:lnTo>
                  <a:pt x="178" y="12"/>
                </a:lnTo>
                <a:lnTo>
                  <a:pt x="190" y="6"/>
                </a:lnTo>
                <a:lnTo>
                  <a:pt x="202" y="2"/>
                </a:lnTo>
                <a:lnTo>
                  <a:pt x="216" y="0"/>
                </a:lnTo>
                <a:lnTo>
                  <a:pt x="216" y="8"/>
                </a:lnTo>
                <a:lnTo>
                  <a:pt x="216" y="8"/>
                </a:lnTo>
                <a:lnTo>
                  <a:pt x="204" y="24"/>
                </a:lnTo>
                <a:lnTo>
                  <a:pt x="188" y="50"/>
                </a:lnTo>
                <a:lnTo>
                  <a:pt x="142" y="122"/>
                </a:lnTo>
                <a:lnTo>
                  <a:pt x="142" y="122"/>
                </a:lnTo>
                <a:lnTo>
                  <a:pt x="98" y="202"/>
                </a:lnTo>
                <a:lnTo>
                  <a:pt x="68" y="262"/>
                </a:lnTo>
                <a:lnTo>
                  <a:pt x="68" y="262"/>
                </a:lnTo>
                <a:lnTo>
                  <a:pt x="64" y="274"/>
                </a:lnTo>
                <a:lnTo>
                  <a:pt x="60" y="276"/>
                </a:lnTo>
                <a:lnTo>
                  <a:pt x="56" y="278"/>
                </a:lnTo>
                <a:lnTo>
                  <a:pt x="56" y="278"/>
                </a:lnTo>
                <a:lnTo>
                  <a:pt x="50" y="282"/>
                </a:lnTo>
                <a:lnTo>
                  <a:pt x="40" y="282"/>
                </a:lnTo>
                <a:lnTo>
                  <a:pt x="40" y="282"/>
                </a:lnTo>
                <a:lnTo>
                  <a:pt x="32" y="282"/>
                </a:lnTo>
                <a:lnTo>
                  <a:pt x="28" y="278"/>
                </a:lnTo>
                <a:lnTo>
                  <a:pt x="28" y="278"/>
                </a:lnTo>
                <a:lnTo>
                  <a:pt x="24" y="274"/>
                </a:lnTo>
                <a:lnTo>
                  <a:pt x="20" y="266"/>
                </a:lnTo>
                <a:lnTo>
                  <a:pt x="20" y="266"/>
                </a:lnTo>
                <a:lnTo>
                  <a:pt x="8" y="234"/>
                </a:lnTo>
                <a:lnTo>
                  <a:pt x="2" y="206"/>
                </a:lnTo>
                <a:lnTo>
                  <a:pt x="2" y="206"/>
                </a:lnTo>
                <a:lnTo>
                  <a:pt x="0" y="194"/>
                </a:lnTo>
                <a:lnTo>
                  <a:pt x="0" y="194"/>
                </a:lnTo>
                <a:close/>
              </a:path>
            </a:pathLst>
          </a:custGeom>
          <a:gradFill>
            <a:gsLst>
              <a:gs pos="82000">
                <a:schemeClr val="accent1">
                  <a:lumMod val="75000"/>
                </a:schemeClr>
              </a:gs>
              <a:gs pos="100000">
                <a:schemeClr val="accent3">
                  <a:lumMod val="99000"/>
                  <a:satMod val="120000"/>
                  <a:shade val="78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eaLnBrk="0" hangingPunct="0">
              <a:defRPr/>
            </a:pPr>
            <a:endParaRPr lang="en-US" dirty="0">
              <a:solidFill>
                <a:srgbClr val="FFFFFF"/>
              </a:solidFill>
              <a:ea typeface="ＭＳ Ｐゴシック" pitchFamily="-112" charset="-128"/>
            </a:endParaRPr>
          </a:p>
        </p:txBody>
      </p:sp>
      <p:sp>
        <p:nvSpPr>
          <p:cNvPr id="24" name="Freeform 150">
            <a:extLst>
              <a:ext uri="{FF2B5EF4-FFF2-40B4-BE49-F238E27FC236}">
                <a16:creationId xmlns:a16="http://schemas.microsoft.com/office/drawing/2014/main" id="{399A7955-D07E-471A-904A-EBDA2A956014}"/>
              </a:ext>
            </a:extLst>
          </p:cNvPr>
          <p:cNvSpPr>
            <a:spLocks/>
          </p:cNvSpPr>
          <p:nvPr/>
        </p:nvSpPr>
        <p:spPr bwMode="auto">
          <a:xfrm>
            <a:off x="1448989" y="3712964"/>
            <a:ext cx="317135" cy="456788"/>
          </a:xfrm>
          <a:custGeom>
            <a:avLst/>
            <a:gdLst/>
            <a:ahLst/>
            <a:cxnLst>
              <a:cxn ang="0">
                <a:pos x="0" y="194"/>
              </a:cxn>
              <a:cxn ang="0">
                <a:pos x="0" y="194"/>
              </a:cxn>
              <a:cxn ang="0">
                <a:pos x="0" y="188"/>
              </a:cxn>
              <a:cxn ang="0">
                <a:pos x="4" y="182"/>
              </a:cxn>
              <a:cxn ang="0">
                <a:pos x="8" y="176"/>
              </a:cxn>
              <a:cxn ang="0">
                <a:pos x="14" y="170"/>
              </a:cxn>
              <a:cxn ang="0">
                <a:pos x="14" y="170"/>
              </a:cxn>
              <a:cxn ang="0">
                <a:pos x="24" y="166"/>
              </a:cxn>
              <a:cxn ang="0">
                <a:pos x="30" y="164"/>
              </a:cxn>
              <a:cxn ang="0">
                <a:pos x="30" y="164"/>
              </a:cxn>
              <a:cxn ang="0">
                <a:pos x="36" y="168"/>
              </a:cxn>
              <a:cxn ang="0">
                <a:pos x="38" y="174"/>
              </a:cxn>
              <a:cxn ang="0">
                <a:pos x="38" y="174"/>
              </a:cxn>
              <a:cxn ang="0">
                <a:pos x="48" y="202"/>
              </a:cxn>
              <a:cxn ang="0">
                <a:pos x="48" y="202"/>
              </a:cxn>
              <a:cxn ang="0">
                <a:pos x="52" y="206"/>
              </a:cxn>
              <a:cxn ang="0">
                <a:pos x="54" y="208"/>
              </a:cxn>
              <a:cxn ang="0">
                <a:pos x="54" y="208"/>
              </a:cxn>
              <a:cxn ang="0">
                <a:pos x="56" y="208"/>
              </a:cxn>
              <a:cxn ang="0">
                <a:pos x="58" y="204"/>
              </a:cxn>
              <a:cxn ang="0">
                <a:pos x="58" y="204"/>
              </a:cxn>
              <a:cxn ang="0">
                <a:pos x="80" y="162"/>
              </a:cxn>
              <a:cxn ang="0">
                <a:pos x="100" y="124"/>
              </a:cxn>
              <a:cxn ang="0">
                <a:pos x="118" y="92"/>
              </a:cxn>
              <a:cxn ang="0">
                <a:pos x="136" y="64"/>
              </a:cxn>
              <a:cxn ang="0">
                <a:pos x="136" y="64"/>
              </a:cxn>
              <a:cxn ang="0">
                <a:pos x="156" y="34"/>
              </a:cxn>
              <a:cxn ang="0">
                <a:pos x="168" y="20"/>
              </a:cxn>
              <a:cxn ang="0">
                <a:pos x="168" y="20"/>
              </a:cxn>
              <a:cxn ang="0">
                <a:pos x="178" y="12"/>
              </a:cxn>
              <a:cxn ang="0">
                <a:pos x="190" y="6"/>
              </a:cxn>
              <a:cxn ang="0">
                <a:pos x="202" y="2"/>
              </a:cxn>
              <a:cxn ang="0">
                <a:pos x="216" y="0"/>
              </a:cxn>
              <a:cxn ang="0">
                <a:pos x="216" y="8"/>
              </a:cxn>
              <a:cxn ang="0">
                <a:pos x="216" y="8"/>
              </a:cxn>
              <a:cxn ang="0">
                <a:pos x="204" y="24"/>
              </a:cxn>
              <a:cxn ang="0">
                <a:pos x="188" y="50"/>
              </a:cxn>
              <a:cxn ang="0">
                <a:pos x="142" y="122"/>
              </a:cxn>
              <a:cxn ang="0">
                <a:pos x="142" y="122"/>
              </a:cxn>
              <a:cxn ang="0">
                <a:pos x="98" y="202"/>
              </a:cxn>
              <a:cxn ang="0">
                <a:pos x="68" y="262"/>
              </a:cxn>
              <a:cxn ang="0">
                <a:pos x="68" y="262"/>
              </a:cxn>
              <a:cxn ang="0">
                <a:pos x="64" y="274"/>
              </a:cxn>
              <a:cxn ang="0">
                <a:pos x="60" y="276"/>
              </a:cxn>
              <a:cxn ang="0">
                <a:pos x="56" y="278"/>
              </a:cxn>
              <a:cxn ang="0">
                <a:pos x="56" y="278"/>
              </a:cxn>
              <a:cxn ang="0">
                <a:pos x="50" y="282"/>
              </a:cxn>
              <a:cxn ang="0">
                <a:pos x="40" y="282"/>
              </a:cxn>
              <a:cxn ang="0">
                <a:pos x="40" y="282"/>
              </a:cxn>
              <a:cxn ang="0">
                <a:pos x="32" y="282"/>
              </a:cxn>
              <a:cxn ang="0">
                <a:pos x="28" y="278"/>
              </a:cxn>
              <a:cxn ang="0">
                <a:pos x="28" y="278"/>
              </a:cxn>
              <a:cxn ang="0">
                <a:pos x="24" y="274"/>
              </a:cxn>
              <a:cxn ang="0">
                <a:pos x="20" y="266"/>
              </a:cxn>
              <a:cxn ang="0">
                <a:pos x="20" y="266"/>
              </a:cxn>
              <a:cxn ang="0">
                <a:pos x="8" y="234"/>
              </a:cxn>
              <a:cxn ang="0">
                <a:pos x="2" y="206"/>
              </a:cxn>
              <a:cxn ang="0">
                <a:pos x="2" y="206"/>
              </a:cxn>
              <a:cxn ang="0">
                <a:pos x="0" y="194"/>
              </a:cxn>
              <a:cxn ang="0">
                <a:pos x="0" y="194"/>
              </a:cxn>
            </a:cxnLst>
            <a:rect l="0" t="0" r="r" b="b"/>
            <a:pathLst>
              <a:path w="216" h="282">
                <a:moveTo>
                  <a:pt x="0" y="194"/>
                </a:moveTo>
                <a:lnTo>
                  <a:pt x="0" y="194"/>
                </a:lnTo>
                <a:lnTo>
                  <a:pt x="0" y="188"/>
                </a:lnTo>
                <a:lnTo>
                  <a:pt x="4" y="182"/>
                </a:lnTo>
                <a:lnTo>
                  <a:pt x="8" y="176"/>
                </a:lnTo>
                <a:lnTo>
                  <a:pt x="14" y="170"/>
                </a:lnTo>
                <a:lnTo>
                  <a:pt x="14" y="170"/>
                </a:lnTo>
                <a:lnTo>
                  <a:pt x="24" y="166"/>
                </a:lnTo>
                <a:lnTo>
                  <a:pt x="30" y="164"/>
                </a:lnTo>
                <a:lnTo>
                  <a:pt x="30" y="164"/>
                </a:lnTo>
                <a:lnTo>
                  <a:pt x="36" y="168"/>
                </a:lnTo>
                <a:lnTo>
                  <a:pt x="38" y="174"/>
                </a:lnTo>
                <a:lnTo>
                  <a:pt x="38" y="174"/>
                </a:lnTo>
                <a:lnTo>
                  <a:pt x="48" y="202"/>
                </a:lnTo>
                <a:lnTo>
                  <a:pt x="48" y="202"/>
                </a:lnTo>
                <a:lnTo>
                  <a:pt x="52" y="206"/>
                </a:lnTo>
                <a:lnTo>
                  <a:pt x="54" y="208"/>
                </a:lnTo>
                <a:lnTo>
                  <a:pt x="54" y="208"/>
                </a:lnTo>
                <a:lnTo>
                  <a:pt x="56" y="208"/>
                </a:lnTo>
                <a:lnTo>
                  <a:pt x="58" y="204"/>
                </a:lnTo>
                <a:lnTo>
                  <a:pt x="58" y="204"/>
                </a:lnTo>
                <a:lnTo>
                  <a:pt x="80" y="162"/>
                </a:lnTo>
                <a:lnTo>
                  <a:pt x="100" y="124"/>
                </a:lnTo>
                <a:lnTo>
                  <a:pt x="118" y="92"/>
                </a:lnTo>
                <a:lnTo>
                  <a:pt x="136" y="64"/>
                </a:lnTo>
                <a:lnTo>
                  <a:pt x="136" y="64"/>
                </a:lnTo>
                <a:lnTo>
                  <a:pt x="156" y="34"/>
                </a:lnTo>
                <a:lnTo>
                  <a:pt x="168" y="20"/>
                </a:lnTo>
                <a:lnTo>
                  <a:pt x="168" y="20"/>
                </a:lnTo>
                <a:lnTo>
                  <a:pt x="178" y="12"/>
                </a:lnTo>
                <a:lnTo>
                  <a:pt x="190" y="6"/>
                </a:lnTo>
                <a:lnTo>
                  <a:pt x="202" y="2"/>
                </a:lnTo>
                <a:lnTo>
                  <a:pt x="216" y="0"/>
                </a:lnTo>
                <a:lnTo>
                  <a:pt x="216" y="8"/>
                </a:lnTo>
                <a:lnTo>
                  <a:pt x="216" y="8"/>
                </a:lnTo>
                <a:lnTo>
                  <a:pt x="204" y="24"/>
                </a:lnTo>
                <a:lnTo>
                  <a:pt x="188" y="50"/>
                </a:lnTo>
                <a:lnTo>
                  <a:pt x="142" y="122"/>
                </a:lnTo>
                <a:lnTo>
                  <a:pt x="142" y="122"/>
                </a:lnTo>
                <a:lnTo>
                  <a:pt x="98" y="202"/>
                </a:lnTo>
                <a:lnTo>
                  <a:pt x="68" y="262"/>
                </a:lnTo>
                <a:lnTo>
                  <a:pt x="68" y="262"/>
                </a:lnTo>
                <a:lnTo>
                  <a:pt x="64" y="274"/>
                </a:lnTo>
                <a:lnTo>
                  <a:pt x="60" y="276"/>
                </a:lnTo>
                <a:lnTo>
                  <a:pt x="56" y="278"/>
                </a:lnTo>
                <a:lnTo>
                  <a:pt x="56" y="278"/>
                </a:lnTo>
                <a:lnTo>
                  <a:pt x="50" y="282"/>
                </a:lnTo>
                <a:lnTo>
                  <a:pt x="40" y="282"/>
                </a:lnTo>
                <a:lnTo>
                  <a:pt x="40" y="282"/>
                </a:lnTo>
                <a:lnTo>
                  <a:pt x="32" y="282"/>
                </a:lnTo>
                <a:lnTo>
                  <a:pt x="28" y="278"/>
                </a:lnTo>
                <a:lnTo>
                  <a:pt x="28" y="278"/>
                </a:lnTo>
                <a:lnTo>
                  <a:pt x="24" y="274"/>
                </a:lnTo>
                <a:lnTo>
                  <a:pt x="20" y="266"/>
                </a:lnTo>
                <a:lnTo>
                  <a:pt x="20" y="266"/>
                </a:lnTo>
                <a:lnTo>
                  <a:pt x="8" y="234"/>
                </a:lnTo>
                <a:lnTo>
                  <a:pt x="2" y="206"/>
                </a:lnTo>
                <a:lnTo>
                  <a:pt x="2" y="206"/>
                </a:lnTo>
                <a:lnTo>
                  <a:pt x="0" y="194"/>
                </a:lnTo>
                <a:lnTo>
                  <a:pt x="0" y="194"/>
                </a:lnTo>
                <a:close/>
              </a:path>
            </a:pathLst>
          </a:custGeom>
          <a:gradFill>
            <a:gsLst>
              <a:gs pos="82000">
                <a:schemeClr val="accent1">
                  <a:lumMod val="75000"/>
                </a:schemeClr>
              </a:gs>
              <a:gs pos="100000">
                <a:schemeClr val="accent3">
                  <a:lumMod val="99000"/>
                  <a:satMod val="120000"/>
                  <a:shade val="78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eaLnBrk="0" hangingPunct="0">
              <a:defRPr/>
            </a:pPr>
            <a:endParaRPr lang="en-US" dirty="0">
              <a:solidFill>
                <a:srgbClr val="FFFFFF"/>
              </a:solidFill>
              <a:ea typeface="ＭＳ Ｐゴシック" pitchFamily="-112" charset="-128"/>
            </a:endParaRPr>
          </a:p>
        </p:txBody>
      </p:sp>
      <p:sp>
        <p:nvSpPr>
          <p:cNvPr id="28" name="Freeform 150">
            <a:extLst>
              <a:ext uri="{FF2B5EF4-FFF2-40B4-BE49-F238E27FC236}">
                <a16:creationId xmlns:a16="http://schemas.microsoft.com/office/drawing/2014/main" id="{89888BCC-BE8F-41A4-95D3-6B04C395929A}"/>
              </a:ext>
            </a:extLst>
          </p:cNvPr>
          <p:cNvSpPr>
            <a:spLocks/>
          </p:cNvSpPr>
          <p:nvPr/>
        </p:nvSpPr>
        <p:spPr bwMode="auto">
          <a:xfrm>
            <a:off x="1448989" y="4424769"/>
            <a:ext cx="317135" cy="456788"/>
          </a:xfrm>
          <a:custGeom>
            <a:avLst/>
            <a:gdLst/>
            <a:ahLst/>
            <a:cxnLst>
              <a:cxn ang="0">
                <a:pos x="0" y="194"/>
              </a:cxn>
              <a:cxn ang="0">
                <a:pos x="0" y="194"/>
              </a:cxn>
              <a:cxn ang="0">
                <a:pos x="0" y="188"/>
              </a:cxn>
              <a:cxn ang="0">
                <a:pos x="4" y="182"/>
              </a:cxn>
              <a:cxn ang="0">
                <a:pos x="8" y="176"/>
              </a:cxn>
              <a:cxn ang="0">
                <a:pos x="14" y="170"/>
              </a:cxn>
              <a:cxn ang="0">
                <a:pos x="14" y="170"/>
              </a:cxn>
              <a:cxn ang="0">
                <a:pos x="24" y="166"/>
              </a:cxn>
              <a:cxn ang="0">
                <a:pos x="30" y="164"/>
              </a:cxn>
              <a:cxn ang="0">
                <a:pos x="30" y="164"/>
              </a:cxn>
              <a:cxn ang="0">
                <a:pos x="36" y="168"/>
              </a:cxn>
              <a:cxn ang="0">
                <a:pos x="38" y="174"/>
              </a:cxn>
              <a:cxn ang="0">
                <a:pos x="38" y="174"/>
              </a:cxn>
              <a:cxn ang="0">
                <a:pos x="48" y="202"/>
              </a:cxn>
              <a:cxn ang="0">
                <a:pos x="48" y="202"/>
              </a:cxn>
              <a:cxn ang="0">
                <a:pos x="52" y="206"/>
              </a:cxn>
              <a:cxn ang="0">
                <a:pos x="54" y="208"/>
              </a:cxn>
              <a:cxn ang="0">
                <a:pos x="54" y="208"/>
              </a:cxn>
              <a:cxn ang="0">
                <a:pos x="56" y="208"/>
              </a:cxn>
              <a:cxn ang="0">
                <a:pos x="58" y="204"/>
              </a:cxn>
              <a:cxn ang="0">
                <a:pos x="58" y="204"/>
              </a:cxn>
              <a:cxn ang="0">
                <a:pos x="80" y="162"/>
              </a:cxn>
              <a:cxn ang="0">
                <a:pos x="100" y="124"/>
              </a:cxn>
              <a:cxn ang="0">
                <a:pos x="118" y="92"/>
              </a:cxn>
              <a:cxn ang="0">
                <a:pos x="136" y="64"/>
              </a:cxn>
              <a:cxn ang="0">
                <a:pos x="136" y="64"/>
              </a:cxn>
              <a:cxn ang="0">
                <a:pos x="156" y="34"/>
              </a:cxn>
              <a:cxn ang="0">
                <a:pos x="168" y="20"/>
              </a:cxn>
              <a:cxn ang="0">
                <a:pos x="168" y="20"/>
              </a:cxn>
              <a:cxn ang="0">
                <a:pos x="178" y="12"/>
              </a:cxn>
              <a:cxn ang="0">
                <a:pos x="190" y="6"/>
              </a:cxn>
              <a:cxn ang="0">
                <a:pos x="202" y="2"/>
              </a:cxn>
              <a:cxn ang="0">
                <a:pos x="216" y="0"/>
              </a:cxn>
              <a:cxn ang="0">
                <a:pos x="216" y="8"/>
              </a:cxn>
              <a:cxn ang="0">
                <a:pos x="216" y="8"/>
              </a:cxn>
              <a:cxn ang="0">
                <a:pos x="204" y="24"/>
              </a:cxn>
              <a:cxn ang="0">
                <a:pos x="188" y="50"/>
              </a:cxn>
              <a:cxn ang="0">
                <a:pos x="142" y="122"/>
              </a:cxn>
              <a:cxn ang="0">
                <a:pos x="142" y="122"/>
              </a:cxn>
              <a:cxn ang="0">
                <a:pos x="98" y="202"/>
              </a:cxn>
              <a:cxn ang="0">
                <a:pos x="68" y="262"/>
              </a:cxn>
              <a:cxn ang="0">
                <a:pos x="68" y="262"/>
              </a:cxn>
              <a:cxn ang="0">
                <a:pos x="64" y="274"/>
              </a:cxn>
              <a:cxn ang="0">
                <a:pos x="60" y="276"/>
              </a:cxn>
              <a:cxn ang="0">
                <a:pos x="56" y="278"/>
              </a:cxn>
              <a:cxn ang="0">
                <a:pos x="56" y="278"/>
              </a:cxn>
              <a:cxn ang="0">
                <a:pos x="50" y="282"/>
              </a:cxn>
              <a:cxn ang="0">
                <a:pos x="40" y="282"/>
              </a:cxn>
              <a:cxn ang="0">
                <a:pos x="40" y="282"/>
              </a:cxn>
              <a:cxn ang="0">
                <a:pos x="32" y="282"/>
              </a:cxn>
              <a:cxn ang="0">
                <a:pos x="28" y="278"/>
              </a:cxn>
              <a:cxn ang="0">
                <a:pos x="28" y="278"/>
              </a:cxn>
              <a:cxn ang="0">
                <a:pos x="24" y="274"/>
              </a:cxn>
              <a:cxn ang="0">
                <a:pos x="20" y="266"/>
              </a:cxn>
              <a:cxn ang="0">
                <a:pos x="20" y="266"/>
              </a:cxn>
              <a:cxn ang="0">
                <a:pos x="8" y="234"/>
              </a:cxn>
              <a:cxn ang="0">
                <a:pos x="2" y="206"/>
              </a:cxn>
              <a:cxn ang="0">
                <a:pos x="2" y="206"/>
              </a:cxn>
              <a:cxn ang="0">
                <a:pos x="0" y="194"/>
              </a:cxn>
              <a:cxn ang="0">
                <a:pos x="0" y="194"/>
              </a:cxn>
            </a:cxnLst>
            <a:rect l="0" t="0" r="r" b="b"/>
            <a:pathLst>
              <a:path w="216" h="282">
                <a:moveTo>
                  <a:pt x="0" y="194"/>
                </a:moveTo>
                <a:lnTo>
                  <a:pt x="0" y="194"/>
                </a:lnTo>
                <a:lnTo>
                  <a:pt x="0" y="188"/>
                </a:lnTo>
                <a:lnTo>
                  <a:pt x="4" y="182"/>
                </a:lnTo>
                <a:lnTo>
                  <a:pt x="8" y="176"/>
                </a:lnTo>
                <a:lnTo>
                  <a:pt x="14" y="170"/>
                </a:lnTo>
                <a:lnTo>
                  <a:pt x="14" y="170"/>
                </a:lnTo>
                <a:lnTo>
                  <a:pt x="24" y="166"/>
                </a:lnTo>
                <a:lnTo>
                  <a:pt x="30" y="164"/>
                </a:lnTo>
                <a:lnTo>
                  <a:pt x="30" y="164"/>
                </a:lnTo>
                <a:lnTo>
                  <a:pt x="36" y="168"/>
                </a:lnTo>
                <a:lnTo>
                  <a:pt x="38" y="174"/>
                </a:lnTo>
                <a:lnTo>
                  <a:pt x="38" y="174"/>
                </a:lnTo>
                <a:lnTo>
                  <a:pt x="48" y="202"/>
                </a:lnTo>
                <a:lnTo>
                  <a:pt x="48" y="202"/>
                </a:lnTo>
                <a:lnTo>
                  <a:pt x="52" y="206"/>
                </a:lnTo>
                <a:lnTo>
                  <a:pt x="54" y="208"/>
                </a:lnTo>
                <a:lnTo>
                  <a:pt x="54" y="208"/>
                </a:lnTo>
                <a:lnTo>
                  <a:pt x="56" y="208"/>
                </a:lnTo>
                <a:lnTo>
                  <a:pt x="58" y="204"/>
                </a:lnTo>
                <a:lnTo>
                  <a:pt x="58" y="204"/>
                </a:lnTo>
                <a:lnTo>
                  <a:pt x="80" y="162"/>
                </a:lnTo>
                <a:lnTo>
                  <a:pt x="100" y="124"/>
                </a:lnTo>
                <a:lnTo>
                  <a:pt x="118" y="92"/>
                </a:lnTo>
                <a:lnTo>
                  <a:pt x="136" y="64"/>
                </a:lnTo>
                <a:lnTo>
                  <a:pt x="136" y="64"/>
                </a:lnTo>
                <a:lnTo>
                  <a:pt x="156" y="34"/>
                </a:lnTo>
                <a:lnTo>
                  <a:pt x="168" y="20"/>
                </a:lnTo>
                <a:lnTo>
                  <a:pt x="168" y="20"/>
                </a:lnTo>
                <a:lnTo>
                  <a:pt x="178" y="12"/>
                </a:lnTo>
                <a:lnTo>
                  <a:pt x="190" y="6"/>
                </a:lnTo>
                <a:lnTo>
                  <a:pt x="202" y="2"/>
                </a:lnTo>
                <a:lnTo>
                  <a:pt x="216" y="0"/>
                </a:lnTo>
                <a:lnTo>
                  <a:pt x="216" y="8"/>
                </a:lnTo>
                <a:lnTo>
                  <a:pt x="216" y="8"/>
                </a:lnTo>
                <a:lnTo>
                  <a:pt x="204" y="24"/>
                </a:lnTo>
                <a:lnTo>
                  <a:pt x="188" y="50"/>
                </a:lnTo>
                <a:lnTo>
                  <a:pt x="142" y="122"/>
                </a:lnTo>
                <a:lnTo>
                  <a:pt x="142" y="122"/>
                </a:lnTo>
                <a:lnTo>
                  <a:pt x="98" y="202"/>
                </a:lnTo>
                <a:lnTo>
                  <a:pt x="68" y="262"/>
                </a:lnTo>
                <a:lnTo>
                  <a:pt x="68" y="262"/>
                </a:lnTo>
                <a:lnTo>
                  <a:pt x="64" y="274"/>
                </a:lnTo>
                <a:lnTo>
                  <a:pt x="60" y="276"/>
                </a:lnTo>
                <a:lnTo>
                  <a:pt x="56" y="278"/>
                </a:lnTo>
                <a:lnTo>
                  <a:pt x="56" y="278"/>
                </a:lnTo>
                <a:lnTo>
                  <a:pt x="50" y="282"/>
                </a:lnTo>
                <a:lnTo>
                  <a:pt x="40" y="282"/>
                </a:lnTo>
                <a:lnTo>
                  <a:pt x="40" y="282"/>
                </a:lnTo>
                <a:lnTo>
                  <a:pt x="32" y="282"/>
                </a:lnTo>
                <a:lnTo>
                  <a:pt x="28" y="278"/>
                </a:lnTo>
                <a:lnTo>
                  <a:pt x="28" y="278"/>
                </a:lnTo>
                <a:lnTo>
                  <a:pt x="24" y="274"/>
                </a:lnTo>
                <a:lnTo>
                  <a:pt x="20" y="266"/>
                </a:lnTo>
                <a:lnTo>
                  <a:pt x="20" y="266"/>
                </a:lnTo>
                <a:lnTo>
                  <a:pt x="8" y="234"/>
                </a:lnTo>
                <a:lnTo>
                  <a:pt x="2" y="206"/>
                </a:lnTo>
                <a:lnTo>
                  <a:pt x="2" y="206"/>
                </a:lnTo>
                <a:lnTo>
                  <a:pt x="0" y="194"/>
                </a:lnTo>
                <a:lnTo>
                  <a:pt x="0" y="194"/>
                </a:lnTo>
                <a:close/>
              </a:path>
            </a:pathLst>
          </a:custGeom>
          <a:gradFill>
            <a:gsLst>
              <a:gs pos="82000">
                <a:schemeClr val="accent1">
                  <a:lumMod val="75000"/>
                </a:schemeClr>
              </a:gs>
              <a:gs pos="100000">
                <a:schemeClr val="accent3">
                  <a:lumMod val="99000"/>
                  <a:satMod val="120000"/>
                  <a:shade val="78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eaLnBrk="0" hangingPunct="0">
              <a:defRPr/>
            </a:pPr>
            <a:endParaRPr lang="en-US" dirty="0">
              <a:solidFill>
                <a:srgbClr val="FFFFFF"/>
              </a:solidFill>
              <a:ea typeface="ＭＳ Ｐゴシック" pitchFamily="-112" charset="-128"/>
            </a:endParaRPr>
          </a:p>
        </p:txBody>
      </p:sp>
      <p:sp>
        <p:nvSpPr>
          <p:cNvPr id="30" name="Freeform 150">
            <a:extLst>
              <a:ext uri="{FF2B5EF4-FFF2-40B4-BE49-F238E27FC236}">
                <a16:creationId xmlns:a16="http://schemas.microsoft.com/office/drawing/2014/main" id="{5765649C-2970-49E3-BCB2-35A823F97A1F}"/>
              </a:ext>
            </a:extLst>
          </p:cNvPr>
          <p:cNvSpPr>
            <a:spLocks/>
          </p:cNvSpPr>
          <p:nvPr/>
        </p:nvSpPr>
        <p:spPr bwMode="auto">
          <a:xfrm>
            <a:off x="1450016" y="5136574"/>
            <a:ext cx="317135" cy="456788"/>
          </a:xfrm>
          <a:custGeom>
            <a:avLst/>
            <a:gdLst/>
            <a:ahLst/>
            <a:cxnLst>
              <a:cxn ang="0">
                <a:pos x="0" y="194"/>
              </a:cxn>
              <a:cxn ang="0">
                <a:pos x="0" y="194"/>
              </a:cxn>
              <a:cxn ang="0">
                <a:pos x="0" y="188"/>
              </a:cxn>
              <a:cxn ang="0">
                <a:pos x="4" y="182"/>
              </a:cxn>
              <a:cxn ang="0">
                <a:pos x="8" y="176"/>
              </a:cxn>
              <a:cxn ang="0">
                <a:pos x="14" y="170"/>
              </a:cxn>
              <a:cxn ang="0">
                <a:pos x="14" y="170"/>
              </a:cxn>
              <a:cxn ang="0">
                <a:pos x="24" y="166"/>
              </a:cxn>
              <a:cxn ang="0">
                <a:pos x="30" y="164"/>
              </a:cxn>
              <a:cxn ang="0">
                <a:pos x="30" y="164"/>
              </a:cxn>
              <a:cxn ang="0">
                <a:pos x="36" y="168"/>
              </a:cxn>
              <a:cxn ang="0">
                <a:pos x="38" y="174"/>
              </a:cxn>
              <a:cxn ang="0">
                <a:pos x="38" y="174"/>
              </a:cxn>
              <a:cxn ang="0">
                <a:pos x="48" y="202"/>
              </a:cxn>
              <a:cxn ang="0">
                <a:pos x="48" y="202"/>
              </a:cxn>
              <a:cxn ang="0">
                <a:pos x="52" y="206"/>
              </a:cxn>
              <a:cxn ang="0">
                <a:pos x="54" y="208"/>
              </a:cxn>
              <a:cxn ang="0">
                <a:pos x="54" y="208"/>
              </a:cxn>
              <a:cxn ang="0">
                <a:pos x="56" y="208"/>
              </a:cxn>
              <a:cxn ang="0">
                <a:pos x="58" y="204"/>
              </a:cxn>
              <a:cxn ang="0">
                <a:pos x="58" y="204"/>
              </a:cxn>
              <a:cxn ang="0">
                <a:pos x="80" y="162"/>
              </a:cxn>
              <a:cxn ang="0">
                <a:pos x="100" y="124"/>
              </a:cxn>
              <a:cxn ang="0">
                <a:pos x="118" y="92"/>
              </a:cxn>
              <a:cxn ang="0">
                <a:pos x="136" y="64"/>
              </a:cxn>
              <a:cxn ang="0">
                <a:pos x="136" y="64"/>
              </a:cxn>
              <a:cxn ang="0">
                <a:pos x="156" y="34"/>
              </a:cxn>
              <a:cxn ang="0">
                <a:pos x="168" y="20"/>
              </a:cxn>
              <a:cxn ang="0">
                <a:pos x="168" y="20"/>
              </a:cxn>
              <a:cxn ang="0">
                <a:pos x="178" y="12"/>
              </a:cxn>
              <a:cxn ang="0">
                <a:pos x="190" y="6"/>
              </a:cxn>
              <a:cxn ang="0">
                <a:pos x="202" y="2"/>
              </a:cxn>
              <a:cxn ang="0">
                <a:pos x="216" y="0"/>
              </a:cxn>
              <a:cxn ang="0">
                <a:pos x="216" y="8"/>
              </a:cxn>
              <a:cxn ang="0">
                <a:pos x="216" y="8"/>
              </a:cxn>
              <a:cxn ang="0">
                <a:pos x="204" y="24"/>
              </a:cxn>
              <a:cxn ang="0">
                <a:pos x="188" y="50"/>
              </a:cxn>
              <a:cxn ang="0">
                <a:pos x="142" y="122"/>
              </a:cxn>
              <a:cxn ang="0">
                <a:pos x="142" y="122"/>
              </a:cxn>
              <a:cxn ang="0">
                <a:pos x="98" y="202"/>
              </a:cxn>
              <a:cxn ang="0">
                <a:pos x="68" y="262"/>
              </a:cxn>
              <a:cxn ang="0">
                <a:pos x="68" y="262"/>
              </a:cxn>
              <a:cxn ang="0">
                <a:pos x="64" y="274"/>
              </a:cxn>
              <a:cxn ang="0">
                <a:pos x="60" y="276"/>
              </a:cxn>
              <a:cxn ang="0">
                <a:pos x="56" y="278"/>
              </a:cxn>
              <a:cxn ang="0">
                <a:pos x="56" y="278"/>
              </a:cxn>
              <a:cxn ang="0">
                <a:pos x="50" y="282"/>
              </a:cxn>
              <a:cxn ang="0">
                <a:pos x="40" y="282"/>
              </a:cxn>
              <a:cxn ang="0">
                <a:pos x="40" y="282"/>
              </a:cxn>
              <a:cxn ang="0">
                <a:pos x="32" y="282"/>
              </a:cxn>
              <a:cxn ang="0">
                <a:pos x="28" y="278"/>
              </a:cxn>
              <a:cxn ang="0">
                <a:pos x="28" y="278"/>
              </a:cxn>
              <a:cxn ang="0">
                <a:pos x="24" y="274"/>
              </a:cxn>
              <a:cxn ang="0">
                <a:pos x="20" y="266"/>
              </a:cxn>
              <a:cxn ang="0">
                <a:pos x="20" y="266"/>
              </a:cxn>
              <a:cxn ang="0">
                <a:pos x="8" y="234"/>
              </a:cxn>
              <a:cxn ang="0">
                <a:pos x="2" y="206"/>
              </a:cxn>
              <a:cxn ang="0">
                <a:pos x="2" y="206"/>
              </a:cxn>
              <a:cxn ang="0">
                <a:pos x="0" y="194"/>
              </a:cxn>
              <a:cxn ang="0">
                <a:pos x="0" y="194"/>
              </a:cxn>
            </a:cxnLst>
            <a:rect l="0" t="0" r="r" b="b"/>
            <a:pathLst>
              <a:path w="216" h="282">
                <a:moveTo>
                  <a:pt x="0" y="194"/>
                </a:moveTo>
                <a:lnTo>
                  <a:pt x="0" y="194"/>
                </a:lnTo>
                <a:lnTo>
                  <a:pt x="0" y="188"/>
                </a:lnTo>
                <a:lnTo>
                  <a:pt x="4" y="182"/>
                </a:lnTo>
                <a:lnTo>
                  <a:pt x="8" y="176"/>
                </a:lnTo>
                <a:lnTo>
                  <a:pt x="14" y="170"/>
                </a:lnTo>
                <a:lnTo>
                  <a:pt x="14" y="170"/>
                </a:lnTo>
                <a:lnTo>
                  <a:pt x="24" y="166"/>
                </a:lnTo>
                <a:lnTo>
                  <a:pt x="30" y="164"/>
                </a:lnTo>
                <a:lnTo>
                  <a:pt x="30" y="164"/>
                </a:lnTo>
                <a:lnTo>
                  <a:pt x="36" y="168"/>
                </a:lnTo>
                <a:lnTo>
                  <a:pt x="38" y="174"/>
                </a:lnTo>
                <a:lnTo>
                  <a:pt x="38" y="174"/>
                </a:lnTo>
                <a:lnTo>
                  <a:pt x="48" y="202"/>
                </a:lnTo>
                <a:lnTo>
                  <a:pt x="48" y="202"/>
                </a:lnTo>
                <a:lnTo>
                  <a:pt x="52" y="206"/>
                </a:lnTo>
                <a:lnTo>
                  <a:pt x="54" y="208"/>
                </a:lnTo>
                <a:lnTo>
                  <a:pt x="54" y="208"/>
                </a:lnTo>
                <a:lnTo>
                  <a:pt x="56" y="208"/>
                </a:lnTo>
                <a:lnTo>
                  <a:pt x="58" y="204"/>
                </a:lnTo>
                <a:lnTo>
                  <a:pt x="58" y="204"/>
                </a:lnTo>
                <a:lnTo>
                  <a:pt x="80" y="162"/>
                </a:lnTo>
                <a:lnTo>
                  <a:pt x="100" y="124"/>
                </a:lnTo>
                <a:lnTo>
                  <a:pt x="118" y="92"/>
                </a:lnTo>
                <a:lnTo>
                  <a:pt x="136" y="64"/>
                </a:lnTo>
                <a:lnTo>
                  <a:pt x="136" y="64"/>
                </a:lnTo>
                <a:lnTo>
                  <a:pt x="156" y="34"/>
                </a:lnTo>
                <a:lnTo>
                  <a:pt x="168" y="20"/>
                </a:lnTo>
                <a:lnTo>
                  <a:pt x="168" y="20"/>
                </a:lnTo>
                <a:lnTo>
                  <a:pt x="178" y="12"/>
                </a:lnTo>
                <a:lnTo>
                  <a:pt x="190" y="6"/>
                </a:lnTo>
                <a:lnTo>
                  <a:pt x="202" y="2"/>
                </a:lnTo>
                <a:lnTo>
                  <a:pt x="216" y="0"/>
                </a:lnTo>
                <a:lnTo>
                  <a:pt x="216" y="8"/>
                </a:lnTo>
                <a:lnTo>
                  <a:pt x="216" y="8"/>
                </a:lnTo>
                <a:lnTo>
                  <a:pt x="204" y="24"/>
                </a:lnTo>
                <a:lnTo>
                  <a:pt x="188" y="50"/>
                </a:lnTo>
                <a:lnTo>
                  <a:pt x="142" y="122"/>
                </a:lnTo>
                <a:lnTo>
                  <a:pt x="142" y="122"/>
                </a:lnTo>
                <a:lnTo>
                  <a:pt x="98" y="202"/>
                </a:lnTo>
                <a:lnTo>
                  <a:pt x="68" y="262"/>
                </a:lnTo>
                <a:lnTo>
                  <a:pt x="68" y="262"/>
                </a:lnTo>
                <a:lnTo>
                  <a:pt x="64" y="274"/>
                </a:lnTo>
                <a:lnTo>
                  <a:pt x="60" y="276"/>
                </a:lnTo>
                <a:lnTo>
                  <a:pt x="56" y="278"/>
                </a:lnTo>
                <a:lnTo>
                  <a:pt x="56" y="278"/>
                </a:lnTo>
                <a:lnTo>
                  <a:pt x="50" y="282"/>
                </a:lnTo>
                <a:lnTo>
                  <a:pt x="40" y="282"/>
                </a:lnTo>
                <a:lnTo>
                  <a:pt x="40" y="282"/>
                </a:lnTo>
                <a:lnTo>
                  <a:pt x="32" y="282"/>
                </a:lnTo>
                <a:lnTo>
                  <a:pt x="28" y="278"/>
                </a:lnTo>
                <a:lnTo>
                  <a:pt x="28" y="278"/>
                </a:lnTo>
                <a:lnTo>
                  <a:pt x="24" y="274"/>
                </a:lnTo>
                <a:lnTo>
                  <a:pt x="20" y="266"/>
                </a:lnTo>
                <a:lnTo>
                  <a:pt x="20" y="266"/>
                </a:lnTo>
                <a:lnTo>
                  <a:pt x="8" y="234"/>
                </a:lnTo>
                <a:lnTo>
                  <a:pt x="2" y="206"/>
                </a:lnTo>
                <a:lnTo>
                  <a:pt x="2" y="206"/>
                </a:lnTo>
                <a:lnTo>
                  <a:pt x="0" y="194"/>
                </a:lnTo>
                <a:lnTo>
                  <a:pt x="0" y="194"/>
                </a:lnTo>
                <a:close/>
              </a:path>
            </a:pathLst>
          </a:custGeom>
          <a:gradFill>
            <a:gsLst>
              <a:gs pos="82000">
                <a:schemeClr val="accent1">
                  <a:lumMod val="75000"/>
                </a:schemeClr>
              </a:gs>
              <a:gs pos="100000">
                <a:schemeClr val="accent3">
                  <a:lumMod val="99000"/>
                  <a:satMod val="120000"/>
                  <a:shade val="78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eaLnBrk="0" hangingPunct="0">
              <a:defRPr/>
            </a:pPr>
            <a:endParaRPr lang="en-US" dirty="0">
              <a:solidFill>
                <a:srgbClr val="FFFFFF"/>
              </a:solidFill>
              <a:ea typeface="ＭＳ Ｐゴシック" pitchFamily="-112" charset="-128"/>
            </a:endParaRPr>
          </a:p>
        </p:txBody>
      </p:sp>
      <p:sp>
        <p:nvSpPr>
          <p:cNvPr id="34" name="Freeform 150">
            <a:extLst>
              <a:ext uri="{FF2B5EF4-FFF2-40B4-BE49-F238E27FC236}">
                <a16:creationId xmlns:a16="http://schemas.microsoft.com/office/drawing/2014/main" id="{F566A45C-24E6-4A66-894A-03230E46F6D9}"/>
              </a:ext>
            </a:extLst>
          </p:cNvPr>
          <p:cNvSpPr>
            <a:spLocks/>
          </p:cNvSpPr>
          <p:nvPr/>
        </p:nvSpPr>
        <p:spPr bwMode="auto">
          <a:xfrm>
            <a:off x="1487053" y="2289354"/>
            <a:ext cx="317135" cy="456788"/>
          </a:xfrm>
          <a:custGeom>
            <a:avLst/>
            <a:gdLst/>
            <a:ahLst/>
            <a:cxnLst>
              <a:cxn ang="0">
                <a:pos x="0" y="194"/>
              </a:cxn>
              <a:cxn ang="0">
                <a:pos x="0" y="194"/>
              </a:cxn>
              <a:cxn ang="0">
                <a:pos x="0" y="188"/>
              </a:cxn>
              <a:cxn ang="0">
                <a:pos x="4" y="182"/>
              </a:cxn>
              <a:cxn ang="0">
                <a:pos x="8" y="176"/>
              </a:cxn>
              <a:cxn ang="0">
                <a:pos x="14" y="170"/>
              </a:cxn>
              <a:cxn ang="0">
                <a:pos x="14" y="170"/>
              </a:cxn>
              <a:cxn ang="0">
                <a:pos x="24" y="166"/>
              </a:cxn>
              <a:cxn ang="0">
                <a:pos x="30" y="164"/>
              </a:cxn>
              <a:cxn ang="0">
                <a:pos x="30" y="164"/>
              </a:cxn>
              <a:cxn ang="0">
                <a:pos x="36" y="168"/>
              </a:cxn>
              <a:cxn ang="0">
                <a:pos x="38" y="174"/>
              </a:cxn>
              <a:cxn ang="0">
                <a:pos x="38" y="174"/>
              </a:cxn>
              <a:cxn ang="0">
                <a:pos x="48" y="202"/>
              </a:cxn>
              <a:cxn ang="0">
                <a:pos x="48" y="202"/>
              </a:cxn>
              <a:cxn ang="0">
                <a:pos x="52" y="206"/>
              </a:cxn>
              <a:cxn ang="0">
                <a:pos x="54" y="208"/>
              </a:cxn>
              <a:cxn ang="0">
                <a:pos x="54" y="208"/>
              </a:cxn>
              <a:cxn ang="0">
                <a:pos x="56" y="208"/>
              </a:cxn>
              <a:cxn ang="0">
                <a:pos x="58" y="204"/>
              </a:cxn>
              <a:cxn ang="0">
                <a:pos x="58" y="204"/>
              </a:cxn>
              <a:cxn ang="0">
                <a:pos x="80" y="162"/>
              </a:cxn>
              <a:cxn ang="0">
                <a:pos x="100" y="124"/>
              </a:cxn>
              <a:cxn ang="0">
                <a:pos x="118" y="92"/>
              </a:cxn>
              <a:cxn ang="0">
                <a:pos x="136" y="64"/>
              </a:cxn>
              <a:cxn ang="0">
                <a:pos x="136" y="64"/>
              </a:cxn>
              <a:cxn ang="0">
                <a:pos x="156" y="34"/>
              </a:cxn>
              <a:cxn ang="0">
                <a:pos x="168" y="20"/>
              </a:cxn>
              <a:cxn ang="0">
                <a:pos x="168" y="20"/>
              </a:cxn>
              <a:cxn ang="0">
                <a:pos x="178" y="12"/>
              </a:cxn>
              <a:cxn ang="0">
                <a:pos x="190" y="6"/>
              </a:cxn>
              <a:cxn ang="0">
                <a:pos x="202" y="2"/>
              </a:cxn>
              <a:cxn ang="0">
                <a:pos x="216" y="0"/>
              </a:cxn>
              <a:cxn ang="0">
                <a:pos x="216" y="8"/>
              </a:cxn>
              <a:cxn ang="0">
                <a:pos x="216" y="8"/>
              </a:cxn>
              <a:cxn ang="0">
                <a:pos x="204" y="24"/>
              </a:cxn>
              <a:cxn ang="0">
                <a:pos x="188" y="50"/>
              </a:cxn>
              <a:cxn ang="0">
                <a:pos x="142" y="122"/>
              </a:cxn>
              <a:cxn ang="0">
                <a:pos x="142" y="122"/>
              </a:cxn>
              <a:cxn ang="0">
                <a:pos x="98" y="202"/>
              </a:cxn>
              <a:cxn ang="0">
                <a:pos x="68" y="262"/>
              </a:cxn>
              <a:cxn ang="0">
                <a:pos x="68" y="262"/>
              </a:cxn>
              <a:cxn ang="0">
                <a:pos x="64" y="274"/>
              </a:cxn>
              <a:cxn ang="0">
                <a:pos x="60" y="276"/>
              </a:cxn>
              <a:cxn ang="0">
                <a:pos x="56" y="278"/>
              </a:cxn>
              <a:cxn ang="0">
                <a:pos x="56" y="278"/>
              </a:cxn>
              <a:cxn ang="0">
                <a:pos x="50" y="282"/>
              </a:cxn>
              <a:cxn ang="0">
                <a:pos x="40" y="282"/>
              </a:cxn>
              <a:cxn ang="0">
                <a:pos x="40" y="282"/>
              </a:cxn>
              <a:cxn ang="0">
                <a:pos x="32" y="282"/>
              </a:cxn>
              <a:cxn ang="0">
                <a:pos x="28" y="278"/>
              </a:cxn>
              <a:cxn ang="0">
                <a:pos x="28" y="278"/>
              </a:cxn>
              <a:cxn ang="0">
                <a:pos x="24" y="274"/>
              </a:cxn>
              <a:cxn ang="0">
                <a:pos x="20" y="266"/>
              </a:cxn>
              <a:cxn ang="0">
                <a:pos x="20" y="266"/>
              </a:cxn>
              <a:cxn ang="0">
                <a:pos x="8" y="234"/>
              </a:cxn>
              <a:cxn ang="0">
                <a:pos x="2" y="206"/>
              </a:cxn>
              <a:cxn ang="0">
                <a:pos x="2" y="206"/>
              </a:cxn>
              <a:cxn ang="0">
                <a:pos x="0" y="194"/>
              </a:cxn>
              <a:cxn ang="0">
                <a:pos x="0" y="194"/>
              </a:cxn>
            </a:cxnLst>
            <a:rect l="0" t="0" r="r" b="b"/>
            <a:pathLst>
              <a:path w="216" h="282">
                <a:moveTo>
                  <a:pt x="0" y="194"/>
                </a:moveTo>
                <a:lnTo>
                  <a:pt x="0" y="194"/>
                </a:lnTo>
                <a:lnTo>
                  <a:pt x="0" y="188"/>
                </a:lnTo>
                <a:lnTo>
                  <a:pt x="4" y="182"/>
                </a:lnTo>
                <a:lnTo>
                  <a:pt x="8" y="176"/>
                </a:lnTo>
                <a:lnTo>
                  <a:pt x="14" y="170"/>
                </a:lnTo>
                <a:lnTo>
                  <a:pt x="14" y="170"/>
                </a:lnTo>
                <a:lnTo>
                  <a:pt x="24" y="166"/>
                </a:lnTo>
                <a:lnTo>
                  <a:pt x="30" y="164"/>
                </a:lnTo>
                <a:lnTo>
                  <a:pt x="30" y="164"/>
                </a:lnTo>
                <a:lnTo>
                  <a:pt x="36" y="168"/>
                </a:lnTo>
                <a:lnTo>
                  <a:pt x="38" y="174"/>
                </a:lnTo>
                <a:lnTo>
                  <a:pt x="38" y="174"/>
                </a:lnTo>
                <a:lnTo>
                  <a:pt x="48" y="202"/>
                </a:lnTo>
                <a:lnTo>
                  <a:pt x="48" y="202"/>
                </a:lnTo>
                <a:lnTo>
                  <a:pt x="52" y="206"/>
                </a:lnTo>
                <a:lnTo>
                  <a:pt x="54" y="208"/>
                </a:lnTo>
                <a:lnTo>
                  <a:pt x="54" y="208"/>
                </a:lnTo>
                <a:lnTo>
                  <a:pt x="56" y="208"/>
                </a:lnTo>
                <a:lnTo>
                  <a:pt x="58" y="204"/>
                </a:lnTo>
                <a:lnTo>
                  <a:pt x="58" y="204"/>
                </a:lnTo>
                <a:lnTo>
                  <a:pt x="80" y="162"/>
                </a:lnTo>
                <a:lnTo>
                  <a:pt x="100" y="124"/>
                </a:lnTo>
                <a:lnTo>
                  <a:pt x="118" y="92"/>
                </a:lnTo>
                <a:lnTo>
                  <a:pt x="136" y="64"/>
                </a:lnTo>
                <a:lnTo>
                  <a:pt x="136" y="64"/>
                </a:lnTo>
                <a:lnTo>
                  <a:pt x="156" y="34"/>
                </a:lnTo>
                <a:lnTo>
                  <a:pt x="168" y="20"/>
                </a:lnTo>
                <a:lnTo>
                  <a:pt x="168" y="20"/>
                </a:lnTo>
                <a:lnTo>
                  <a:pt x="178" y="12"/>
                </a:lnTo>
                <a:lnTo>
                  <a:pt x="190" y="6"/>
                </a:lnTo>
                <a:lnTo>
                  <a:pt x="202" y="2"/>
                </a:lnTo>
                <a:lnTo>
                  <a:pt x="216" y="0"/>
                </a:lnTo>
                <a:lnTo>
                  <a:pt x="216" y="8"/>
                </a:lnTo>
                <a:lnTo>
                  <a:pt x="216" y="8"/>
                </a:lnTo>
                <a:lnTo>
                  <a:pt x="204" y="24"/>
                </a:lnTo>
                <a:lnTo>
                  <a:pt x="188" y="50"/>
                </a:lnTo>
                <a:lnTo>
                  <a:pt x="142" y="122"/>
                </a:lnTo>
                <a:lnTo>
                  <a:pt x="142" y="122"/>
                </a:lnTo>
                <a:lnTo>
                  <a:pt x="98" y="202"/>
                </a:lnTo>
                <a:lnTo>
                  <a:pt x="68" y="262"/>
                </a:lnTo>
                <a:lnTo>
                  <a:pt x="68" y="262"/>
                </a:lnTo>
                <a:lnTo>
                  <a:pt x="64" y="274"/>
                </a:lnTo>
                <a:lnTo>
                  <a:pt x="60" y="276"/>
                </a:lnTo>
                <a:lnTo>
                  <a:pt x="56" y="278"/>
                </a:lnTo>
                <a:lnTo>
                  <a:pt x="56" y="278"/>
                </a:lnTo>
                <a:lnTo>
                  <a:pt x="50" y="282"/>
                </a:lnTo>
                <a:lnTo>
                  <a:pt x="40" y="282"/>
                </a:lnTo>
                <a:lnTo>
                  <a:pt x="40" y="282"/>
                </a:lnTo>
                <a:lnTo>
                  <a:pt x="32" y="282"/>
                </a:lnTo>
                <a:lnTo>
                  <a:pt x="28" y="278"/>
                </a:lnTo>
                <a:lnTo>
                  <a:pt x="28" y="278"/>
                </a:lnTo>
                <a:lnTo>
                  <a:pt x="24" y="274"/>
                </a:lnTo>
                <a:lnTo>
                  <a:pt x="20" y="266"/>
                </a:lnTo>
                <a:lnTo>
                  <a:pt x="20" y="266"/>
                </a:lnTo>
                <a:lnTo>
                  <a:pt x="8" y="234"/>
                </a:lnTo>
                <a:lnTo>
                  <a:pt x="2" y="206"/>
                </a:lnTo>
                <a:lnTo>
                  <a:pt x="2" y="206"/>
                </a:lnTo>
                <a:lnTo>
                  <a:pt x="0" y="194"/>
                </a:lnTo>
                <a:lnTo>
                  <a:pt x="0" y="194"/>
                </a:lnTo>
                <a:close/>
              </a:path>
            </a:pathLst>
          </a:custGeom>
          <a:gradFill>
            <a:gsLst>
              <a:gs pos="82000">
                <a:schemeClr val="accent1">
                  <a:lumMod val="75000"/>
                </a:schemeClr>
              </a:gs>
              <a:gs pos="100000">
                <a:schemeClr val="accent3">
                  <a:lumMod val="99000"/>
                  <a:satMod val="120000"/>
                  <a:shade val="78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eaLnBrk="0" hangingPunct="0">
              <a:defRPr/>
            </a:pPr>
            <a:endParaRPr lang="en-US" dirty="0">
              <a:solidFill>
                <a:srgbClr val="FFFFFF"/>
              </a:solidFill>
              <a:ea typeface="ＭＳ Ｐゴシック" pitchFamily="-112" charset="-128"/>
            </a:endParaRPr>
          </a:p>
        </p:txBody>
      </p:sp>
      <p:sp>
        <p:nvSpPr>
          <p:cNvPr id="18" name="Title 1">
            <a:extLst>
              <a:ext uri="{FF2B5EF4-FFF2-40B4-BE49-F238E27FC236}">
                <a16:creationId xmlns:a16="http://schemas.microsoft.com/office/drawing/2014/main" id="{3B6BC839-29CF-419A-83D9-E11B84DDF4FE}"/>
              </a:ext>
            </a:extLst>
          </p:cNvPr>
          <p:cNvSpPr txBox="1">
            <a:spLocks/>
          </p:cNvSpPr>
          <p:nvPr/>
        </p:nvSpPr>
        <p:spPr>
          <a:xfrm>
            <a:off x="748546" y="735501"/>
            <a:ext cx="8386762" cy="6207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rgbClr val="5F259F"/>
                </a:solidFill>
                <a:latin typeface="Arial" charset="0"/>
                <a:ea typeface="Arial" charset="0"/>
                <a:cs typeface="Arial" charset="0"/>
              </a:defRPr>
            </a:lvl1pPr>
          </a:lstStyle>
          <a:p>
            <a:r>
              <a:rPr lang="en-US" dirty="0"/>
              <a:t>Rights and Responsibilities</a:t>
            </a:r>
          </a:p>
        </p:txBody>
      </p:sp>
    </p:spTree>
    <p:extLst>
      <p:ext uri="{BB962C8B-B14F-4D97-AF65-F5344CB8AC3E}">
        <p14:creationId xmlns:p14="http://schemas.microsoft.com/office/powerpoint/2010/main" val="10209316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wipe(up)">
                                      <p:cBhvr>
                                        <p:cTn id="14" dur="500"/>
                                        <p:tgtEl>
                                          <p:spTgt spid="34"/>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up)">
                                      <p:cBhvr>
                                        <p:cTn id="18" dur="500"/>
                                        <p:tgtEl>
                                          <p:spTgt spid="2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up)">
                                      <p:cBhvr>
                                        <p:cTn id="21" dur="500"/>
                                        <p:tgtEl>
                                          <p:spTgt spid="23"/>
                                        </p:tgtEl>
                                      </p:cBhvr>
                                    </p:animEffec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up)">
                                      <p:cBhvr>
                                        <p:cTn id="25" dur="500"/>
                                        <p:tgtEl>
                                          <p:spTgt spid="21"/>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up)">
                                      <p:cBhvr>
                                        <p:cTn id="28" dur="500"/>
                                        <p:tgtEl>
                                          <p:spTgt spid="24"/>
                                        </p:tgtEl>
                                      </p:cBhvr>
                                    </p:animEffect>
                                  </p:childTnLst>
                                </p:cTn>
                              </p:par>
                            </p:childTnLst>
                          </p:cTn>
                        </p:par>
                        <p:par>
                          <p:cTn id="29" fill="hold">
                            <p:stCondLst>
                              <p:cond delay="2000"/>
                            </p:stCondLst>
                            <p:childTnLst>
                              <p:par>
                                <p:cTn id="30" presetID="22" presetClass="entr" presetSubtype="1"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up)">
                                      <p:cBhvr>
                                        <p:cTn id="32" dur="500"/>
                                        <p:tgtEl>
                                          <p:spTgt spid="22"/>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up)">
                                      <p:cBhvr>
                                        <p:cTn id="35" dur="500"/>
                                        <p:tgtEl>
                                          <p:spTgt spid="28"/>
                                        </p:tgtEl>
                                      </p:cBhvr>
                                    </p:animEffect>
                                  </p:childTnLst>
                                </p:cTn>
                              </p:par>
                            </p:childTnLst>
                          </p:cTn>
                        </p:par>
                        <p:par>
                          <p:cTn id="36" fill="hold">
                            <p:stCondLst>
                              <p:cond delay="2500"/>
                            </p:stCondLst>
                            <p:childTnLst>
                              <p:par>
                                <p:cTn id="37" presetID="22" presetClass="entr" presetSubtype="1"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up)">
                                      <p:cBhvr>
                                        <p:cTn id="39" dur="500"/>
                                        <p:tgtEl>
                                          <p:spTgt spid="17"/>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up)">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17" grpId="0"/>
      <p:bldP spid="26" grpId="0"/>
      <p:bldP spid="23" grpId="0" animBg="1"/>
      <p:bldP spid="24" grpId="0" animBg="1"/>
      <p:bldP spid="28" grpId="0" animBg="1"/>
      <p:bldP spid="30" grpId="0" animBg="1"/>
      <p:bldP spid="34" grpId="0" animBg="1"/>
    </p:bldLst>
  </p:timing>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8969</TotalTime>
  <Words>11682</Words>
  <Application>Microsoft Office PowerPoint</Application>
  <PresentationFormat>On-screen Show (4:3)</PresentationFormat>
  <Paragraphs>1251</Paragraphs>
  <Slides>78</Slides>
  <Notes>78</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78</vt:i4>
      </vt:variant>
    </vt:vector>
  </HeadingPairs>
  <TitlesOfParts>
    <vt:vector size="96" baseType="lpstr">
      <vt:lpstr>ＭＳ Ｐゴシック</vt:lpstr>
      <vt:lpstr>Aharoni</vt:lpstr>
      <vt:lpstr>Andale Mono</vt:lpstr>
      <vt:lpstr>AR JULIAN</vt:lpstr>
      <vt:lpstr>Arabic Typesetting</vt:lpstr>
      <vt:lpstr>Arial</vt:lpstr>
      <vt:lpstr>Arial Black</vt:lpstr>
      <vt:lpstr>Bradley Hand ITC</vt:lpstr>
      <vt:lpstr>Britannic Bold</vt:lpstr>
      <vt:lpstr>Calibri</vt:lpstr>
      <vt:lpstr>Calibri Light</vt:lpstr>
      <vt:lpstr>STLiti</vt:lpstr>
      <vt:lpstr>Times New Roman</vt:lpstr>
      <vt:lpstr>Wingdings</vt:lpstr>
      <vt:lpstr>2_Custom Design</vt:lpstr>
      <vt:lpstr>4_Custom Design</vt:lpstr>
      <vt:lpstr>5_Custom Design</vt:lpstr>
      <vt:lpstr>6_Custom Design</vt:lpstr>
      <vt:lpstr>PowerPoint Presentation</vt:lpstr>
      <vt:lpstr>To help you during &amp; after the EXIT…</vt:lpstr>
      <vt:lpstr>Exit Agenda</vt:lpstr>
      <vt:lpstr>Free Online Resource (PDF Download)</vt:lpstr>
      <vt:lpstr>Class of 2019 Indebtedness</vt:lpstr>
      <vt:lpstr>University of Louisville SOM Indebtedness (MD Debt only)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Medical Residency/Internship Forbearance</vt:lpstr>
      <vt:lpstr>Forbearance During Residency</vt:lpstr>
      <vt:lpstr>PowerPoint Presentation</vt:lpstr>
      <vt:lpstr>PowerPoint Presentation</vt:lpstr>
      <vt:lpstr>PowerPoint Presentation</vt:lpstr>
      <vt:lpstr>Debt Fact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Decision Time: 6 Months Post-Graduation</vt:lpstr>
      <vt:lpstr>Which Option to Choose?</vt:lpstr>
      <vt:lpstr>Dr. Internal Medicine (General) </vt:lpstr>
      <vt:lpstr>Dr. Internal Medicine (General) </vt:lpstr>
      <vt:lpstr>Dr. Internal Medicine (General) </vt:lpstr>
      <vt:lpstr>Dr. Internal Medicine (General) </vt:lpstr>
      <vt:lpstr>Dr. ObGyn</vt:lpstr>
      <vt:lpstr>Dr. ObGyn</vt:lpstr>
      <vt:lpstr>Dr. ObGyn</vt:lpstr>
      <vt:lpstr>Dr. ObGyn</vt:lpstr>
      <vt:lpstr>Dr. Cardiologist</vt:lpstr>
      <vt:lpstr>Dr. Cardiologist</vt:lpstr>
      <vt:lpstr>Dr. Cardiologist</vt:lpstr>
      <vt:lpstr>Dr. Cardiologist</vt:lpstr>
      <vt:lpstr>PowerPoint Presentation</vt:lpstr>
      <vt:lpstr>PowerPoint Presentation</vt:lpstr>
      <vt:lpstr>PowerPoint Presentation</vt:lpstr>
      <vt:lpstr>PowerPoint Presentation</vt:lpstr>
      <vt:lpstr>Public Service Loan Forgiveness</vt:lpstr>
      <vt:lpstr>PowerPoint Presentation</vt:lpstr>
      <vt:lpstr>Loan Forgiveness &amp; Repay Assistance</vt:lpstr>
      <vt:lpstr>PowerPoint Presentation</vt:lpstr>
      <vt:lpstr>PowerPoint Presentation</vt:lpstr>
      <vt:lpstr>PowerPoint Presentation</vt:lpstr>
      <vt:lpstr>PowerPoint Presentation</vt:lpstr>
      <vt:lpstr>PowerPoint Presentation</vt:lpstr>
      <vt:lpstr>PowerPoint Presentation</vt:lpstr>
      <vt:lpstr>Taxpayer Relief Act of 1997*</vt:lpstr>
      <vt:lpstr>PowerPoint Presentation</vt:lpstr>
      <vt:lpstr>PowerPoint Presentation</vt:lpstr>
      <vt:lpstr>FIRST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Mavilia</dc:creator>
  <cp:lastModifiedBy>Kaelin,Leslie Renee</cp:lastModifiedBy>
  <cp:revision>223</cp:revision>
  <cp:lastPrinted>2020-03-26T18:49:51Z</cp:lastPrinted>
  <dcterms:created xsi:type="dcterms:W3CDTF">2017-03-16T13:09:00Z</dcterms:created>
  <dcterms:modified xsi:type="dcterms:W3CDTF">2020-03-27T16:48:29Z</dcterms:modified>
</cp:coreProperties>
</file>