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xml" ContentType="application/vnd.openxmlformats-officedocument.presentationml.tags+xml"/>
  <Override PartName="/ppt/notesSlides/notesSlide49.xml" ContentType="application/vnd.openxmlformats-officedocument.presentationml.notesSlide+xml"/>
  <Override PartName="/ppt/tags/tag2.xml" ContentType="application/vnd.openxmlformats-officedocument.presentationml.tags+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6" r:id="rId2"/>
    <p:sldMasterId id="2147483684" r:id="rId3"/>
    <p:sldMasterId id="2147483688" r:id="rId4"/>
    <p:sldMasterId id="2147483692" r:id="rId5"/>
    <p:sldMasterId id="2147483705" r:id="rId6"/>
    <p:sldMasterId id="2147483811" r:id="rId7"/>
  </p:sldMasterIdLst>
  <p:notesMasterIdLst>
    <p:notesMasterId r:id="rId72"/>
  </p:notesMasterIdLst>
  <p:handoutMasterIdLst>
    <p:handoutMasterId r:id="rId73"/>
  </p:handoutMasterIdLst>
  <p:sldIdLst>
    <p:sldId id="1501" r:id="rId8"/>
    <p:sldId id="1685" r:id="rId9"/>
    <p:sldId id="1686" r:id="rId10"/>
    <p:sldId id="1557" r:id="rId11"/>
    <p:sldId id="1559" r:id="rId12"/>
    <p:sldId id="1691" r:id="rId13"/>
    <p:sldId id="898" r:id="rId14"/>
    <p:sldId id="1687" r:id="rId15"/>
    <p:sldId id="1688" r:id="rId16"/>
    <p:sldId id="1690" r:id="rId17"/>
    <p:sldId id="1564" r:id="rId18"/>
    <p:sldId id="1477" r:id="rId19"/>
    <p:sldId id="1692" r:id="rId20"/>
    <p:sldId id="810" r:id="rId21"/>
    <p:sldId id="882" r:id="rId22"/>
    <p:sldId id="915" r:id="rId23"/>
    <p:sldId id="720" r:id="rId24"/>
    <p:sldId id="918" r:id="rId25"/>
    <p:sldId id="346" r:id="rId26"/>
    <p:sldId id="1554" r:id="rId27"/>
    <p:sldId id="952" r:id="rId28"/>
    <p:sldId id="1565" r:id="rId29"/>
    <p:sldId id="1545" r:id="rId30"/>
    <p:sldId id="729" r:id="rId31"/>
    <p:sldId id="1566" r:id="rId32"/>
    <p:sldId id="730" r:id="rId33"/>
    <p:sldId id="1555" r:id="rId34"/>
    <p:sldId id="430" r:id="rId35"/>
    <p:sldId id="423" r:id="rId36"/>
    <p:sldId id="822" r:id="rId37"/>
    <p:sldId id="1567" r:id="rId38"/>
    <p:sldId id="836" r:id="rId39"/>
    <p:sldId id="837" r:id="rId40"/>
    <p:sldId id="916" r:id="rId41"/>
    <p:sldId id="1539" r:id="rId42"/>
    <p:sldId id="1540" r:id="rId43"/>
    <p:sldId id="1541" r:id="rId44"/>
    <p:sldId id="1542" r:id="rId45"/>
    <p:sldId id="886" r:id="rId46"/>
    <p:sldId id="1536" r:id="rId47"/>
    <p:sldId id="1537" r:id="rId48"/>
    <p:sldId id="895" r:id="rId49"/>
    <p:sldId id="888" r:id="rId50"/>
    <p:sldId id="890" r:id="rId51"/>
    <p:sldId id="892" r:id="rId52"/>
    <p:sldId id="857" r:id="rId53"/>
    <p:sldId id="858" r:id="rId54"/>
    <p:sldId id="859" r:id="rId55"/>
    <p:sldId id="860" r:id="rId56"/>
    <p:sldId id="861" r:id="rId57"/>
    <p:sldId id="862" r:id="rId58"/>
    <p:sldId id="863" r:id="rId59"/>
    <p:sldId id="864" r:id="rId60"/>
    <p:sldId id="875" r:id="rId61"/>
    <p:sldId id="878" r:id="rId62"/>
    <p:sldId id="876" r:id="rId63"/>
    <p:sldId id="877" r:id="rId64"/>
    <p:sldId id="1563" r:id="rId65"/>
    <p:sldId id="1265" r:id="rId66"/>
    <p:sldId id="1551" r:id="rId67"/>
    <p:sldId id="1552" r:id="rId68"/>
    <p:sldId id="910" r:id="rId69"/>
    <p:sldId id="956" r:id="rId70"/>
    <p:sldId id="1569" r:id="rId71"/>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7DF598-F515-44D1-9382-6B3118B0771F}">
          <p14:sldIdLst>
            <p14:sldId id="1501"/>
            <p14:sldId id="1685"/>
            <p14:sldId id="1686"/>
            <p14:sldId id="1557"/>
            <p14:sldId id="1559"/>
            <p14:sldId id="1691"/>
            <p14:sldId id="898"/>
            <p14:sldId id="1687"/>
            <p14:sldId id="1688"/>
            <p14:sldId id="1690"/>
            <p14:sldId id="1564"/>
            <p14:sldId id="1477"/>
            <p14:sldId id="1692"/>
            <p14:sldId id="810"/>
            <p14:sldId id="882"/>
            <p14:sldId id="915"/>
            <p14:sldId id="720"/>
            <p14:sldId id="918"/>
            <p14:sldId id="346"/>
            <p14:sldId id="1554"/>
            <p14:sldId id="952"/>
            <p14:sldId id="1565"/>
            <p14:sldId id="1545"/>
            <p14:sldId id="729"/>
            <p14:sldId id="1566"/>
            <p14:sldId id="730"/>
            <p14:sldId id="1555"/>
            <p14:sldId id="430"/>
            <p14:sldId id="423"/>
            <p14:sldId id="822"/>
            <p14:sldId id="1567"/>
            <p14:sldId id="836"/>
            <p14:sldId id="837"/>
            <p14:sldId id="916"/>
            <p14:sldId id="1539"/>
            <p14:sldId id="1540"/>
            <p14:sldId id="1541"/>
            <p14:sldId id="1542"/>
            <p14:sldId id="886"/>
            <p14:sldId id="1536"/>
            <p14:sldId id="1537"/>
            <p14:sldId id="895"/>
            <p14:sldId id="888"/>
            <p14:sldId id="890"/>
            <p14:sldId id="892"/>
            <p14:sldId id="857"/>
            <p14:sldId id="858"/>
            <p14:sldId id="859"/>
            <p14:sldId id="860"/>
            <p14:sldId id="861"/>
            <p14:sldId id="862"/>
            <p14:sldId id="863"/>
            <p14:sldId id="864"/>
            <p14:sldId id="875"/>
            <p14:sldId id="878"/>
            <p14:sldId id="876"/>
            <p14:sldId id="877"/>
            <p14:sldId id="1563"/>
            <p14:sldId id="1265"/>
            <p14:sldId id="1551"/>
            <p14:sldId id="1552"/>
            <p14:sldId id="910"/>
            <p14:sldId id="956"/>
            <p14:sldId id="15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Fahnestock" initials="NF" lastIdx="1" clrIdx="0">
    <p:extLst>
      <p:ext uri="{19B8F6BF-5375-455C-9EA6-DF929625EA0E}">
        <p15:presenceInfo xmlns:p15="http://schemas.microsoft.com/office/powerpoint/2012/main" userId="6a68d69d76043e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15C"/>
    <a:srgbClr val="013971"/>
    <a:srgbClr val="FFCB21"/>
    <a:srgbClr val="005296"/>
    <a:srgbClr val="FF9300"/>
    <a:srgbClr val="373954"/>
    <a:srgbClr val="D0793E"/>
    <a:srgbClr val="573393"/>
    <a:srgbClr val="E9EBF5"/>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070F1-11F7-4F9D-BEC1-4D0433C8635D}" v="44" dt="2022-07-22T17:09:13.040"/>
    <p1510:client id="{322D942C-E06E-4726-B1CC-68EBEB48E9BB}" v="303" dt="2022-07-25T16:00:56.8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45" autoAdjust="0"/>
    <p:restoredTop sz="96265" autoAdjust="0"/>
  </p:normalViewPr>
  <p:slideViewPr>
    <p:cSldViewPr snapToGrid="0">
      <p:cViewPr varScale="1">
        <p:scale>
          <a:sx n="107" d="100"/>
          <a:sy n="107" d="100"/>
        </p:scale>
        <p:origin x="144" y="2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792"/>
    </p:cViewPr>
  </p:sorterViewPr>
  <p:notesViewPr>
    <p:cSldViewPr snapToGrid="0">
      <p:cViewPr varScale="1">
        <p:scale>
          <a:sx n="116" d="100"/>
          <a:sy n="116" d="100"/>
        </p:scale>
        <p:origin x="614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 Angela" clId="Web-{322D942C-E06E-4726-B1CC-68EBEB48E9BB}"/>
    <pc:docChg chg="delSld modSld modSection">
      <pc:chgData name="Hall, Angela" userId="" providerId="" clId="Web-{322D942C-E06E-4726-B1CC-68EBEB48E9BB}" dt="2022-07-25T16:00:56.823" v="134"/>
      <pc:docMkLst>
        <pc:docMk/>
      </pc:docMkLst>
      <pc:sldChg chg="modSp">
        <pc:chgData name="Hall, Angela" userId="" providerId="" clId="Web-{322D942C-E06E-4726-B1CC-68EBEB48E9BB}" dt="2022-07-25T15:50:34.677" v="130" actId="20577"/>
        <pc:sldMkLst>
          <pc:docMk/>
          <pc:sldMk cId="1140384105" sldId="1501"/>
        </pc:sldMkLst>
        <pc:spChg chg="mod">
          <ac:chgData name="Hall, Angela" userId="" providerId="" clId="Web-{322D942C-E06E-4726-B1CC-68EBEB48E9BB}" dt="2022-07-25T15:50:34.677" v="130" actId="20577"/>
          <ac:spMkLst>
            <pc:docMk/>
            <pc:sldMk cId="1140384105" sldId="1501"/>
            <ac:spMk id="8" creationId="{5DAA35AF-7C3A-B14C-8EB7-6D2FA0EDB7FB}"/>
          </ac:spMkLst>
        </pc:spChg>
      </pc:sldChg>
      <pc:sldChg chg="modSp">
        <pc:chgData name="Hall, Angela" userId="" providerId="" clId="Web-{322D942C-E06E-4726-B1CC-68EBEB48E9BB}" dt="2022-07-25T15:20:45.111" v="94" actId="20577"/>
        <pc:sldMkLst>
          <pc:docMk/>
          <pc:sldMk cId="1448337662" sldId="1536"/>
        </pc:sldMkLst>
        <pc:spChg chg="mod">
          <ac:chgData name="Hall, Angela" userId="" providerId="" clId="Web-{322D942C-E06E-4726-B1CC-68EBEB48E9BB}" dt="2022-07-25T14:59:37.196" v="63" actId="20577"/>
          <ac:spMkLst>
            <pc:docMk/>
            <pc:sldMk cId="1448337662" sldId="1536"/>
            <ac:spMk id="18" creationId="{00000000-0000-0000-0000-000000000000}"/>
          </ac:spMkLst>
        </pc:spChg>
        <pc:spChg chg="mod">
          <ac:chgData name="Hall, Angela" userId="" providerId="" clId="Web-{322D942C-E06E-4726-B1CC-68EBEB48E9BB}" dt="2022-07-25T15:19:02.018" v="86" actId="20577"/>
          <ac:spMkLst>
            <pc:docMk/>
            <pc:sldMk cId="1448337662" sldId="1536"/>
            <ac:spMk id="22" creationId="{00000000-0000-0000-0000-000000000000}"/>
          </ac:spMkLst>
        </pc:spChg>
        <pc:spChg chg="mod">
          <ac:chgData name="Hall, Angela" userId="" providerId="" clId="Web-{322D942C-E06E-4726-B1CC-68EBEB48E9BB}" dt="2022-07-25T14:43:23.794" v="1" actId="20577"/>
          <ac:spMkLst>
            <pc:docMk/>
            <pc:sldMk cId="1448337662" sldId="1536"/>
            <ac:spMk id="23" creationId="{00000000-0000-0000-0000-000000000000}"/>
          </ac:spMkLst>
        </pc:spChg>
        <pc:spChg chg="mod">
          <ac:chgData name="Hall, Angela" userId="" providerId="" clId="Web-{322D942C-E06E-4726-B1CC-68EBEB48E9BB}" dt="2022-07-25T15:18:39.596" v="79" actId="20577"/>
          <ac:spMkLst>
            <pc:docMk/>
            <pc:sldMk cId="1448337662" sldId="1536"/>
            <ac:spMk id="24" creationId="{00000000-0000-0000-0000-000000000000}"/>
          </ac:spMkLst>
        </pc:spChg>
        <pc:spChg chg="mod">
          <ac:chgData name="Hall, Angela" userId="" providerId="" clId="Web-{322D942C-E06E-4726-B1CC-68EBEB48E9BB}" dt="2022-07-25T15:20:45.111" v="94" actId="20577"/>
          <ac:spMkLst>
            <pc:docMk/>
            <pc:sldMk cId="1448337662" sldId="1536"/>
            <ac:spMk id="25" creationId="{00000000-0000-0000-0000-000000000000}"/>
          </ac:spMkLst>
        </pc:spChg>
        <pc:spChg chg="mod">
          <ac:chgData name="Hall, Angela" userId="" providerId="" clId="Web-{322D942C-E06E-4726-B1CC-68EBEB48E9BB}" dt="2022-07-25T15:19:03.534" v="87" actId="1076"/>
          <ac:spMkLst>
            <pc:docMk/>
            <pc:sldMk cId="1448337662" sldId="1536"/>
            <ac:spMk id="27" creationId="{00000000-0000-0000-0000-000000000000}"/>
          </ac:spMkLst>
        </pc:spChg>
        <pc:spChg chg="mod">
          <ac:chgData name="Hall, Angela" userId="" providerId="" clId="Web-{322D942C-E06E-4726-B1CC-68EBEB48E9BB}" dt="2022-07-25T15:18:20.706" v="72" actId="20577"/>
          <ac:spMkLst>
            <pc:docMk/>
            <pc:sldMk cId="1448337662" sldId="1536"/>
            <ac:spMk id="30" creationId="{00000000-0000-0000-0000-000000000000}"/>
          </ac:spMkLst>
        </pc:spChg>
      </pc:sldChg>
      <pc:sldChg chg="modSp">
        <pc:chgData name="Hall, Angela" userId="" providerId="" clId="Web-{322D942C-E06E-4726-B1CC-68EBEB48E9BB}" dt="2022-07-25T15:22:46.720" v="127" actId="20577"/>
        <pc:sldMkLst>
          <pc:docMk/>
          <pc:sldMk cId="611521480" sldId="1537"/>
        </pc:sldMkLst>
        <pc:spChg chg="mod">
          <ac:chgData name="Hall, Angela" userId="" providerId="" clId="Web-{322D942C-E06E-4726-B1CC-68EBEB48E9BB}" dt="2022-07-25T15:22:46.720" v="127" actId="20577"/>
          <ac:spMkLst>
            <pc:docMk/>
            <pc:sldMk cId="611521480" sldId="1537"/>
            <ac:spMk id="3" creationId="{00000000-0000-0000-0000-000000000000}"/>
          </ac:spMkLst>
        </pc:spChg>
      </pc:sldChg>
      <pc:sldChg chg="addSp delSp modSp">
        <pc:chgData name="Hall, Angela" userId="" providerId="" clId="Web-{322D942C-E06E-4726-B1CC-68EBEB48E9BB}" dt="2022-07-25T16:00:29.604" v="133" actId="1076"/>
        <pc:sldMkLst>
          <pc:docMk/>
          <pc:sldMk cId="1727861258" sldId="1551"/>
        </pc:sldMkLst>
        <pc:picChg chg="del">
          <ac:chgData name="Hall, Angela" userId="" providerId="" clId="Web-{322D942C-E06E-4726-B1CC-68EBEB48E9BB}" dt="2022-07-25T16:00:23.604" v="132"/>
          <ac:picMkLst>
            <pc:docMk/>
            <pc:sldMk cId="1727861258" sldId="1551"/>
            <ac:picMk id="4" creationId="{00000000-0000-0000-0000-000000000000}"/>
          </ac:picMkLst>
        </pc:picChg>
        <pc:picChg chg="add mod">
          <ac:chgData name="Hall, Angela" userId="" providerId="" clId="Web-{322D942C-E06E-4726-B1CC-68EBEB48E9BB}" dt="2022-07-25T16:00:29.604" v="133" actId="1076"/>
          <ac:picMkLst>
            <pc:docMk/>
            <pc:sldMk cId="1727861258" sldId="1551"/>
            <ac:picMk id="7" creationId="{34CBC46F-C98C-25A2-B30F-E47289DF8080}"/>
          </ac:picMkLst>
        </pc:picChg>
      </pc:sldChg>
      <pc:sldChg chg="del">
        <pc:chgData name="Hall, Angela" userId="" providerId="" clId="Web-{322D942C-E06E-4726-B1CC-68EBEB48E9BB}" dt="2022-07-25T16:00:56.823" v="134"/>
        <pc:sldMkLst>
          <pc:docMk/>
          <pc:sldMk cId="2804774764" sldId="1561"/>
        </pc:sldMkLst>
      </pc:sldChg>
    </pc:docChg>
  </pc:docChgLst>
  <pc:docChgLst>
    <pc:chgData name="Hall, Angela" userId="uz1xkKIyHG2l4KVgelhXqLnvmYR3b2yWknTS9x6ERF8=" providerId="None" clId="Web-{322D942C-E06E-4726-B1CC-68EBEB48E9BB}"/>
    <pc:docChg chg="modSld sldOrd">
      <pc:chgData name="Hall, Angela" userId="uz1xkKIyHG2l4KVgelhXqLnvmYR3b2yWknTS9x6ERF8=" providerId="None" clId="Web-{322D942C-E06E-4726-B1CC-68EBEB48E9BB}" dt="2022-07-25T13:59:07.523" v="59" actId="14100"/>
      <pc:docMkLst>
        <pc:docMk/>
      </pc:docMkLst>
      <pc:sldChg chg="addSp delSp modSp">
        <pc:chgData name="Hall, Angela" userId="uz1xkKIyHG2l4KVgelhXqLnvmYR3b2yWknTS9x6ERF8=" providerId="None" clId="Web-{322D942C-E06E-4726-B1CC-68EBEB48E9BB}" dt="2022-07-25T13:56:57.368" v="22" actId="1076"/>
        <pc:sldMkLst>
          <pc:docMk/>
          <pc:sldMk cId="171385654" sldId="1685"/>
        </pc:sldMkLst>
        <pc:spChg chg="add mod">
          <ac:chgData name="Hall, Angela" userId="uz1xkKIyHG2l4KVgelhXqLnvmYR3b2yWknTS9x6ERF8=" providerId="None" clId="Web-{322D942C-E06E-4726-B1CC-68EBEB48E9BB}" dt="2022-07-25T13:56:57.368" v="22" actId="1076"/>
          <ac:spMkLst>
            <pc:docMk/>
            <pc:sldMk cId="171385654" sldId="1685"/>
            <ac:spMk id="4" creationId="{D30EF294-A7C5-71CE-4119-E49BF39EC0E3}"/>
          </ac:spMkLst>
        </pc:spChg>
        <pc:picChg chg="del mod">
          <ac:chgData name="Hall, Angela" userId="uz1xkKIyHG2l4KVgelhXqLnvmYR3b2yWknTS9x6ERF8=" providerId="None" clId="Web-{322D942C-E06E-4726-B1CC-68EBEB48E9BB}" dt="2022-07-25T13:55:10.290" v="3"/>
          <ac:picMkLst>
            <pc:docMk/>
            <pc:sldMk cId="171385654" sldId="1685"/>
            <ac:picMk id="3" creationId="{8017612E-45A7-C28A-D4FF-4164A954C9B1}"/>
          </ac:picMkLst>
        </pc:picChg>
        <pc:picChg chg="mod">
          <ac:chgData name="Hall, Angela" userId="uz1xkKIyHG2l4KVgelhXqLnvmYR3b2yWknTS9x6ERF8=" providerId="None" clId="Web-{322D942C-E06E-4726-B1CC-68EBEB48E9BB}" dt="2022-07-25T13:54:55.181" v="2" actId="1076"/>
          <ac:picMkLst>
            <pc:docMk/>
            <pc:sldMk cId="171385654" sldId="1685"/>
            <ac:picMk id="6" creationId="{4FEB0002-C659-5696-2B2C-8CBE94D5416B}"/>
          </ac:picMkLst>
        </pc:picChg>
      </pc:sldChg>
      <pc:sldChg chg="modSp">
        <pc:chgData name="Hall, Angela" userId="uz1xkKIyHG2l4KVgelhXqLnvmYR3b2yWknTS9x6ERF8=" providerId="None" clId="Web-{322D942C-E06E-4726-B1CC-68EBEB48E9BB}" dt="2022-07-25T13:57:06.743" v="23" actId="1076"/>
        <pc:sldMkLst>
          <pc:docMk/>
          <pc:sldMk cId="2722800272" sldId="1686"/>
        </pc:sldMkLst>
        <pc:picChg chg="mod">
          <ac:chgData name="Hall, Angela" userId="uz1xkKIyHG2l4KVgelhXqLnvmYR3b2yWknTS9x6ERF8=" providerId="None" clId="Web-{322D942C-E06E-4726-B1CC-68EBEB48E9BB}" dt="2022-07-25T13:57:06.743" v="23" actId="1076"/>
          <ac:picMkLst>
            <pc:docMk/>
            <pc:sldMk cId="2722800272" sldId="1686"/>
            <ac:picMk id="4" creationId="{00000000-0000-0000-0000-000000000000}"/>
          </ac:picMkLst>
        </pc:picChg>
      </pc:sldChg>
      <pc:sldChg chg="modSp ord">
        <pc:chgData name="Hall, Angela" userId="uz1xkKIyHG2l4KVgelhXqLnvmYR3b2yWknTS9x6ERF8=" providerId="None" clId="Web-{322D942C-E06E-4726-B1CC-68EBEB48E9BB}" dt="2022-07-25T13:59:07.523" v="59" actId="14100"/>
        <pc:sldMkLst>
          <pc:docMk/>
          <pc:sldMk cId="158047449" sldId="1691"/>
        </pc:sldMkLst>
        <pc:spChg chg="mod">
          <ac:chgData name="Hall, Angela" userId="uz1xkKIyHG2l4KVgelhXqLnvmYR3b2yWknTS9x6ERF8=" providerId="None" clId="Web-{322D942C-E06E-4726-B1CC-68EBEB48E9BB}" dt="2022-07-25T13:58:09.227" v="39" actId="20577"/>
          <ac:spMkLst>
            <pc:docMk/>
            <pc:sldMk cId="158047449" sldId="1691"/>
            <ac:spMk id="3" creationId="{21F9EFFE-C2A7-87DF-10ED-7CCD6832E0D9}"/>
          </ac:spMkLst>
        </pc:spChg>
        <pc:spChg chg="mod">
          <ac:chgData name="Hall, Angela" userId="uz1xkKIyHG2l4KVgelhXqLnvmYR3b2yWknTS9x6ERF8=" providerId="None" clId="Web-{322D942C-E06E-4726-B1CC-68EBEB48E9BB}" dt="2022-07-25T13:59:07.523" v="59" actId="14100"/>
          <ac:spMkLst>
            <pc:docMk/>
            <pc:sldMk cId="158047449" sldId="1691"/>
            <ac:spMk id="5" creationId="{D6ABA0DF-3C4D-72B2-CF9E-B63B3F14DE1F}"/>
          </ac:spMkLst>
        </pc:spChg>
      </pc:sldChg>
    </pc:docChg>
  </pc:docChgLst>
  <pc:docChgLst>
    <pc:chgData name="Hall, Angela" userId="uz1xkKIyHG2l4KVgelhXqLnvmYR3b2yWknTS9x6ERF8=" providerId="None" clId="Web-{18F070F1-11F7-4F9D-BEC1-4D0433C8635D}"/>
    <pc:docChg chg="modSld">
      <pc:chgData name="Hall, Angela" userId="uz1xkKIyHG2l4KVgelhXqLnvmYR3b2yWknTS9x6ERF8=" providerId="None" clId="Web-{18F070F1-11F7-4F9D-BEC1-4D0433C8635D}" dt="2022-07-22T17:09:13.040" v="42" actId="14100"/>
      <pc:docMkLst>
        <pc:docMk/>
      </pc:docMkLst>
      <pc:sldChg chg="modSp">
        <pc:chgData name="Hall, Angela" userId="uz1xkKIyHG2l4KVgelhXqLnvmYR3b2yWknTS9x6ERF8=" providerId="None" clId="Web-{18F070F1-11F7-4F9D-BEC1-4D0433C8635D}" dt="2022-07-22T17:09:13.040" v="42" actId="14100"/>
        <pc:sldMkLst>
          <pc:docMk/>
          <pc:sldMk cId="158047449" sldId="1691"/>
        </pc:sldMkLst>
        <pc:spChg chg="mod">
          <ac:chgData name="Hall, Angela" userId="uz1xkKIyHG2l4KVgelhXqLnvmYR3b2yWknTS9x6ERF8=" providerId="None" clId="Web-{18F070F1-11F7-4F9D-BEC1-4D0433C8635D}" dt="2022-07-22T17:08:31.835" v="38" actId="1076"/>
          <ac:spMkLst>
            <pc:docMk/>
            <pc:sldMk cId="158047449" sldId="1691"/>
            <ac:spMk id="2" creationId="{D2CB2A0B-A1E0-BCF9-8400-9F79C8132BF4}"/>
          </ac:spMkLst>
        </pc:spChg>
        <pc:spChg chg="mod">
          <ac:chgData name="Hall, Angela" userId="uz1xkKIyHG2l4KVgelhXqLnvmYR3b2yWknTS9x6ERF8=" providerId="None" clId="Web-{18F070F1-11F7-4F9D-BEC1-4D0433C8635D}" dt="2022-07-22T17:08:42.898" v="40" actId="1076"/>
          <ac:spMkLst>
            <pc:docMk/>
            <pc:sldMk cId="158047449" sldId="1691"/>
            <ac:spMk id="3" creationId="{21F9EFFE-C2A7-87DF-10ED-7CCD6832E0D9}"/>
          </ac:spMkLst>
        </pc:spChg>
        <pc:spChg chg="mod">
          <ac:chgData name="Hall, Angela" userId="uz1xkKIyHG2l4KVgelhXqLnvmYR3b2yWknTS9x6ERF8=" providerId="None" clId="Web-{18F070F1-11F7-4F9D-BEC1-4D0433C8635D}" dt="2022-07-22T16:58:41.770" v="28" actId="1076"/>
          <ac:spMkLst>
            <pc:docMk/>
            <pc:sldMk cId="158047449" sldId="1691"/>
            <ac:spMk id="4" creationId="{034BDFED-6B02-4FB5-7B88-F6780980D6A7}"/>
          </ac:spMkLst>
        </pc:spChg>
        <pc:spChg chg="mod">
          <ac:chgData name="Hall, Angela" userId="uz1xkKIyHG2l4KVgelhXqLnvmYR3b2yWknTS9x6ERF8=" providerId="None" clId="Web-{18F070F1-11F7-4F9D-BEC1-4D0433C8635D}" dt="2022-07-22T17:09:13.040" v="42" actId="14100"/>
          <ac:spMkLst>
            <pc:docMk/>
            <pc:sldMk cId="158047449" sldId="1691"/>
            <ac:spMk id="5" creationId="{D6ABA0DF-3C4D-72B2-CF9E-B63B3F14DE1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E30B1A-6EFD-4760-84F5-72E8C280CDD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C406D45-FF38-4275-8FAF-E639D3B0AB37}">
      <dgm:prSet custT="1"/>
      <dgm:spPr>
        <a:solidFill>
          <a:srgbClr val="013A71"/>
        </a:solidFill>
      </dgm:spPr>
      <dgm:t>
        <a:bodyPr/>
        <a:lstStyle/>
        <a:p>
          <a:pPr algn="ctr" rtl="0"/>
          <a:r>
            <a:rPr lang="en-US" sz="3200" b="1" dirty="0"/>
            <a:t>GOURMET</a:t>
          </a:r>
        </a:p>
      </dgm:t>
    </dgm:pt>
    <dgm:pt modelId="{27B498B1-6075-4689-83B6-A2B5FE740A14}" type="parTrans" cxnId="{D5028978-905C-42A7-A147-C3D99A74F223}">
      <dgm:prSet/>
      <dgm:spPr/>
      <dgm:t>
        <a:bodyPr/>
        <a:lstStyle/>
        <a:p>
          <a:endParaRPr lang="en-US"/>
        </a:p>
      </dgm:t>
    </dgm:pt>
    <dgm:pt modelId="{D10943A4-258F-4D81-B458-86F549130C37}" type="sibTrans" cxnId="{D5028978-905C-42A7-A147-C3D99A74F223}">
      <dgm:prSet/>
      <dgm:spPr/>
      <dgm:t>
        <a:bodyPr/>
        <a:lstStyle/>
        <a:p>
          <a:endParaRPr lang="en-US"/>
        </a:p>
      </dgm:t>
    </dgm:pt>
    <dgm:pt modelId="{6B306115-2914-4BAC-9784-4483932363A6}" type="pres">
      <dgm:prSet presAssocID="{1DE30B1A-6EFD-4760-84F5-72E8C280CDD1}" presName="linear" presStyleCnt="0">
        <dgm:presLayoutVars>
          <dgm:animLvl val="lvl"/>
          <dgm:resizeHandles val="exact"/>
        </dgm:presLayoutVars>
      </dgm:prSet>
      <dgm:spPr/>
    </dgm:pt>
    <dgm:pt modelId="{72CCD3E6-FCFD-405D-B62A-496F7C9D1887}" type="pres">
      <dgm:prSet presAssocID="{3C406D45-FF38-4275-8FAF-E639D3B0AB37}" presName="parentText" presStyleLbl="node1" presStyleIdx="0" presStyleCnt="1" custScaleY="142489" custLinFactNeighborX="6333" custLinFactNeighborY="6147">
        <dgm:presLayoutVars>
          <dgm:chMax val="0"/>
          <dgm:bulletEnabled val="1"/>
        </dgm:presLayoutVars>
      </dgm:prSet>
      <dgm:spPr/>
    </dgm:pt>
  </dgm:ptLst>
  <dgm:cxnLst>
    <dgm:cxn modelId="{D5028978-905C-42A7-A147-C3D99A74F223}" srcId="{1DE30B1A-6EFD-4760-84F5-72E8C280CDD1}" destId="{3C406D45-FF38-4275-8FAF-E639D3B0AB37}" srcOrd="0" destOrd="0" parTransId="{27B498B1-6075-4689-83B6-A2B5FE740A14}" sibTransId="{D10943A4-258F-4D81-B458-86F549130C37}"/>
    <dgm:cxn modelId="{5312BFC2-DF71-4377-91F1-7D3E99C6FA42}" type="presOf" srcId="{1DE30B1A-6EFD-4760-84F5-72E8C280CDD1}" destId="{6B306115-2914-4BAC-9784-4483932363A6}" srcOrd="0" destOrd="0" presId="urn:microsoft.com/office/officeart/2005/8/layout/vList2"/>
    <dgm:cxn modelId="{77EC6FD6-E5A1-4113-9BAC-7107040393CC}" type="presOf" srcId="{3C406D45-FF38-4275-8FAF-E639D3B0AB37}" destId="{72CCD3E6-FCFD-405D-B62A-496F7C9D1887}" srcOrd="0" destOrd="0" presId="urn:microsoft.com/office/officeart/2005/8/layout/vList2"/>
    <dgm:cxn modelId="{2BC695C2-A90B-4481-BFDF-1E6D168B7AAC}" type="presParOf" srcId="{6B306115-2914-4BAC-9784-4483932363A6}" destId="{72CCD3E6-FCFD-405D-B62A-496F7C9D1887}" srcOrd="0" destOrd="0" presId="urn:microsoft.com/office/officeart/2005/8/layout/vList2"/>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E30B1A-6EFD-4760-84F5-72E8C280CDD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C406D45-FF38-4275-8FAF-E639D3B0AB37}">
      <dgm:prSet custT="1"/>
      <dgm:spPr>
        <a:solidFill>
          <a:srgbClr val="013A71"/>
        </a:solidFill>
      </dgm:spPr>
      <dgm:t>
        <a:bodyPr/>
        <a:lstStyle/>
        <a:p>
          <a:pPr algn="ctr" rtl="0"/>
          <a:r>
            <a:rPr lang="en-US" sz="3600" b="1" dirty="0"/>
            <a:t>$4,000</a:t>
          </a:r>
        </a:p>
      </dgm:t>
    </dgm:pt>
    <dgm:pt modelId="{27B498B1-6075-4689-83B6-A2B5FE740A14}" type="parTrans" cxnId="{D5028978-905C-42A7-A147-C3D99A74F223}">
      <dgm:prSet/>
      <dgm:spPr/>
      <dgm:t>
        <a:bodyPr/>
        <a:lstStyle/>
        <a:p>
          <a:endParaRPr lang="en-US"/>
        </a:p>
      </dgm:t>
    </dgm:pt>
    <dgm:pt modelId="{D10943A4-258F-4D81-B458-86F549130C37}" type="sibTrans" cxnId="{D5028978-905C-42A7-A147-C3D99A74F223}">
      <dgm:prSet/>
      <dgm:spPr/>
      <dgm:t>
        <a:bodyPr/>
        <a:lstStyle/>
        <a:p>
          <a:endParaRPr lang="en-US"/>
        </a:p>
      </dgm:t>
    </dgm:pt>
    <dgm:pt modelId="{6B306115-2914-4BAC-9784-4483932363A6}" type="pres">
      <dgm:prSet presAssocID="{1DE30B1A-6EFD-4760-84F5-72E8C280CDD1}" presName="linear" presStyleCnt="0">
        <dgm:presLayoutVars>
          <dgm:animLvl val="lvl"/>
          <dgm:resizeHandles val="exact"/>
        </dgm:presLayoutVars>
      </dgm:prSet>
      <dgm:spPr/>
    </dgm:pt>
    <dgm:pt modelId="{72CCD3E6-FCFD-405D-B62A-496F7C9D1887}" type="pres">
      <dgm:prSet presAssocID="{3C406D45-FF38-4275-8FAF-E639D3B0AB37}" presName="parentText" presStyleLbl="node1" presStyleIdx="0" presStyleCnt="1" custScaleY="142489" custLinFactX="5407" custLinFactNeighborX="100000" custLinFactNeighborY="-98402">
        <dgm:presLayoutVars>
          <dgm:chMax val="0"/>
          <dgm:bulletEnabled val="1"/>
        </dgm:presLayoutVars>
      </dgm:prSet>
      <dgm:spPr/>
    </dgm:pt>
  </dgm:ptLst>
  <dgm:cxnLst>
    <dgm:cxn modelId="{D5028978-905C-42A7-A147-C3D99A74F223}" srcId="{1DE30B1A-6EFD-4760-84F5-72E8C280CDD1}" destId="{3C406D45-FF38-4275-8FAF-E639D3B0AB37}" srcOrd="0" destOrd="0" parTransId="{27B498B1-6075-4689-83B6-A2B5FE740A14}" sibTransId="{D10943A4-258F-4D81-B458-86F549130C37}"/>
    <dgm:cxn modelId="{5312BFC2-DF71-4377-91F1-7D3E99C6FA42}" type="presOf" srcId="{1DE30B1A-6EFD-4760-84F5-72E8C280CDD1}" destId="{6B306115-2914-4BAC-9784-4483932363A6}" srcOrd="0" destOrd="0" presId="urn:microsoft.com/office/officeart/2005/8/layout/vList2"/>
    <dgm:cxn modelId="{77EC6FD6-E5A1-4113-9BAC-7107040393CC}" type="presOf" srcId="{3C406D45-FF38-4275-8FAF-E639D3B0AB37}" destId="{72CCD3E6-FCFD-405D-B62A-496F7C9D1887}" srcOrd="0" destOrd="0" presId="urn:microsoft.com/office/officeart/2005/8/layout/vList2"/>
    <dgm:cxn modelId="{2BC695C2-A90B-4481-BFDF-1E6D168B7AAC}" type="presParOf" srcId="{6B306115-2914-4BAC-9784-4483932363A6}" destId="{72CCD3E6-FCFD-405D-B62A-496F7C9D1887}" srcOrd="0" destOrd="0" presId="urn:microsoft.com/office/officeart/2005/8/layout/vList2"/>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E30B1A-6EFD-4760-84F5-72E8C280CDD1}" type="doc">
      <dgm:prSet loTypeId="urn:microsoft.com/office/officeart/2005/8/layout/vList2" loCatId="list" qsTypeId="urn:microsoft.com/office/officeart/2005/8/quickstyle/3d1" qsCatId="3D" csTypeId="urn:microsoft.com/office/officeart/2005/8/colors/accent4_2" csCatId="accent4" phldr="1"/>
      <dgm:spPr/>
      <dgm:t>
        <a:bodyPr/>
        <a:lstStyle/>
        <a:p>
          <a:endParaRPr lang="en-US"/>
        </a:p>
      </dgm:t>
    </dgm:pt>
    <dgm:pt modelId="{3C406D45-FF38-4275-8FAF-E639D3B0AB37}">
      <dgm:prSet custT="1"/>
      <dgm:spPr>
        <a:solidFill>
          <a:srgbClr val="5F9127"/>
        </a:solidFill>
      </dgm:spPr>
      <dgm:t>
        <a:bodyPr/>
        <a:lstStyle/>
        <a:p>
          <a:pPr algn="ctr" rtl="0"/>
          <a:r>
            <a:rPr lang="en-US" sz="3200" b="1" dirty="0"/>
            <a:t>AT HOME</a:t>
          </a:r>
        </a:p>
      </dgm:t>
    </dgm:pt>
    <dgm:pt modelId="{27B498B1-6075-4689-83B6-A2B5FE740A14}" type="parTrans" cxnId="{D5028978-905C-42A7-A147-C3D99A74F223}">
      <dgm:prSet/>
      <dgm:spPr/>
      <dgm:t>
        <a:bodyPr/>
        <a:lstStyle/>
        <a:p>
          <a:endParaRPr lang="en-US"/>
        </a:p>
      </dgm:t>
    </dgm:pt>
    <dgm:pt modelId="{D10943A4-258F-4D81-B458-86F549130C37}" type="sibTrans" cxnId="{D5028978-905C-42A7-A147-C3D99A74F223}">
      <dgm:prSet/>
      <dgm:spPr/>
      <dgm:t>
        <a:bodyPr/>
        <a:lstStyle/>
        <a:p>
          <a:endParaRPr lang="en-US"/>
        </a:p>
      </dgm:t>
    </dgm:pt>
    <dgm:pt modelId="{6B306115-2914-4BAC-9784-4483932363A6}" type="pres">
      <dgm:prSet presAssocID="{1DE30B1A-6EFD-4760-84F5-72E8C280CDD1}" presName="linear" presStyleCnt="0">
        <dgm:presLayoutVars>
          <dgm:animLvl val="lvl"/>
          <dgm:resizeHandles val="exact"/>
        </dgm:presLayoutVars>
      </dgm:prSet>
      <dgm:spPr/>
    </dgm:pt>
    <dgm:pt modelId="{72CCD3E6-FCFD-405D-B62A-496F7C9D1887}" type="pres">
      <dgm:prSet presAssocID="{3C406D45-FF38-4275-8FAF-E639D3B0AB37}" presName="parentText" presStyleLbl="node1" presStyleIdx="0" presStyleCnt="1" custScaleY="142489" custLinFactNeighborY="11632">
        <dgm:presLayoutVars>
          <dgm:chMax val="0"/>
          <dgm:bulletEnabled val="1"/>
        </dgm:presLayoutVars>
      </dgm:prSet>
      <dgm:spPr/>
    </dgm:pt>
  </dgm:ptLst>
  <dgm:cxnLst>
    <dgm:cxn modelId="{5AFE611C-3F5C-4096-A4F1-4CF77CFD6A06}" type="presOf" srcId="{3C406D45-FF38-4275-8FAF-E639D3B0AB37}" destId="{72CCD3E6-FCFD-405D-B62A-496F7C9D1887}" srcOrd="0" destOrd="0" presId="urn:microsoft.com/office/officeart/2005/8/layout/vList2"/>
    <dgm:cxn modelId="{DC78222B-6E03-40A9-8085-F491B2C1E4FA}" type="presOf" srcId="{1DE30B1A-6EFD-4760-84F5-72E8C280CDD1}" destId="{6B306115-2914-4BAC-9784-4483932363A6}" srcOrd="0" destOrd="0" presId="urn:microsoft.com/office/officeart/2005/8/layout/vList2"/>
    <dgm:cxn modelId="{D5028978-905C-42A7-A147-C3D99A74F223}" srcId="{1DE30B1A-6EFD-4760-84F5-72E8C280CDD1}" destId="{3C406D45-FF38-4275-8FAF-E639D3B0AB37}" srcOrd="0" destOrd="0" parTransId="{27B498B1-6075-4689-83B6-A2B5FE740A14}" sibTransId="{D10943A4-258F-4D81-B458-86F549130C37}"/>
    <dgm:cxn modelId="{594E8AD9-7E1E-4BC6-9726-EA1B6AC3039C}" type="presParOf" srcId="{6B306115-2914-4BAC-9784-4483932363A6}" destId="{72CCD3E6-FCFD-405D-B62A-496F7C9D1887}" srcOrd="0" destOrd="0" presId="urn:microsoft.com/office/officeart/2005/8/layout/vList2"/>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E30B1A-6EFD-4760-84F5-72E8C280CDD1}" type="doc">
      <dgm:prSet loTypeId="urn:microsoft.com/office/officeart/2005/8/layout/vList2" loCatId="list" qsTypeId="urn:microsoft.com/office/officeart/2005/8/quickstyle/3d1" qsCatId="3D" csTypeId="urn:microsoft.com/office/officeart/2005/8/colors/accent4_2" csCatId="accent4" phldr="1"/>
      <dgm:spPr/>
      <dgm:t>
        <a:bodyPr/>
        <a:lstStyle/>
        <a:p>
          <a:endParaRPr lang="en-US"/>
        </a:p>
      </dgm:t>
    </dgm:pt>
    <dgm:pt modelId="{3C406D45-FF38-4275-8FAF-E639D3B0AB37}">
      <dgm:prSet custT="1"/>
      <dgm:spPr>
        <a:solidFill>
          <a:srgbClr val="5F9127"/>
        </a:solidFill>
      </dgm:spPr>
      <dgm:t>
        <a:bodyPr/>
        <a:lstStyle/>
        <a:p>
          <a:pPr algn="ctr" rtl="0"/>
          <a:r>
            <a:rPr lang="en-US" sz="3400" b="1" dirty="0"/>
            <a:t>$400</a:t>
          </a:r>
        </a:p>
      </dgm:t>
    </dgm:pt>
    <dgm:pt modelId="{27B498B1-6075-4689-83B6-A2B5FE740A14}" type="parTrans" cxnId="{D5028978-905C-42A7-A147-C3D99A74F223}">
      <dgm:prSet/>
      <dgm:spPr/>
      <dgm:t>
        <a:bodyPr/>
        <a:lstStyle/>
        <a:p>
          <a:endParaRPr lang="en-US"/>
        </a:p>
      </dgm:t>
    </dgm:pt>
    <dgm:pt modelId="{D10943A4-258F-4D81-B458-86F549130C37}" type="sibTrans" cxnId="{D5028978-905C-42A7-A147-C3D99A74F223}">
      <dgm:prSet/>
      <dgm:spPr/>
      <dgm:t>
        <a:bodyPr/>
        <a:lstStyle/>
        <a:p>
          <a:endParaRPr lang="en-US"/>
        </a:p>
      </dgm:t>
    </dgm:pt>
    <dgm:pt modelId="{6B306115-2914-4BAC-9784-4483932363A6}" type="pres">
      <dgm:prSet presAssocID="{1DE30B1A-6EFD-4760-84F5-72E8C280CDD1}" presName="linear" presStyleCnt="0">
        <dgm:presLayoutVars>
          <dgm:animLvl val="lvl"/>
          <dgm:resizeHandles val="exact"/>
        </dgm:presLayoutVars>
      </dgm:prSet>
      <dgm:spPr/>
    </dgm:pt>
    <dgm:pt modelId="{72CCD3E6-FCFD-405D-B62A-496F7C9D1887}" type="pres">
      <dgm:prSet presAssocID="{3C406D45-FF38-4275-8FAF-E639D3B0AB37}" presName="parentText" presStyleLbl="node1" presStyleIdx="0" presStyleCnt="1" custScaleY="142489" custLinFactNeighborY="-4104">
        <dgm:presLayoutVars>
          <dgm:chMax val="0"/>
          <dgm:bulletEnabled val="1"/>
        </dgm:presLayoutVars>
      </dgm:prSet>
      <dgm:spPr/>
    </dgm:pt>
  </dgm:ptLst>
  <dgm:cxnLst>
    <dgm:cxn modelId="{5AFE611C-3F5C-4096-A4F1-4CF77CFD6A06}" type="presOf" srcId="{3C406D45-FF38-4275-8FAF-E639D3B0AB37}" destId="{72CCD3E6-FCFD-405D-B62A-496F7C9D1887}" srcOrd="0" destOrd="0" presId="urn:microsoft.com/office/officeart/2005/8/layout/vList2"/>
    <dgm:cxn modelId="{DC78222B-6E03-40A9-8085-F491B2C1E4FA}" type="presOf" srcId="{1DE30B1A-6EFD-4760-84F5-72E8C280CDD1}" destId="{6B306115-2914-4BAC-9784-4483932363A6}" srcOrd="0" destOrd="0" presId="urn:microsoft.com/office/officeart/2005/8/layout/vList2"/>
    <dgm:cxn modelId="{D5028978-905C-42A7-A147-C3D99A74F223}" srcId="{1DE30B1A-6EFD-4760-84F5-72E8C280CDD1}" destId="{3C406D45-FF38-4275-8FAF-E639D3B0AB37}" srcOrd="0" destOrd="0" parTransId="{27B498B1-6075-4689-83B6-A2B5FE740A14}" sibTransId="{D10943A4-258F-4D81-B458-86F549130C37}"/>
    <dgm:cxn modelId="{594E8AD9-7E1E-4BC6-9726-EA1B6AC3039C}" type="presParOf" srcId="{6B306115-2914-4BAC-9784-4483932363A6}" destId="{72CCD3E6-FCFD-405D-B62A-496F7C9D1887}" srcOrd="0" destOrd="0" presId="urn:microsoft.com/office/officeart/2005/8/layout/vList2"/>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CD3E6-FCFD-405D-B62A-496F7C9D1887}">
      <dsp:nvSpPr>
        <dsp:cNvPr id="0" name=""/>
        <dsp:cNvSpPr/>
      </dsp:nvSpPr>
      <dsp:spPr>
        <a:xfrm>
          <a:off x="0" y="58934"/>
          <a:ext cx="2157744" cy="586826"/>
        </a:xfrm>
        <a:prstGeom prst="roundRect">
          <a:avLst/>
        </a:prstGeom>
        <a:solidFill>
          <a:srgbClr val="013A7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GOURMET</a:t>
          </a:r>
        </a:p>
      </dsp:txBody>
      <dsp:txXfrm>
        <a:off x="28646" y="87580"/>
        <a:ext cx="2100452" cy="5295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CD3E6-FCFD-405D-B62A-496F7C9D1887}">
      <dsp:nvSpPr>
        <dsp:cNvPr id="0" name=""/>
        <dsp:cNvSpPr/>
      </dsp:nvSpPr>
      <dsp:spPr>
        <a:xfrm>
          <a:off x="0" y="0"/>
          <a:ext cx="2157744" cy="640174"/>
        </a:xfrm>
        <a:prstGeom prst="roundRect">
          <a:avLst/>
        </a:prstGeom>
        <a:solidFill>
          <a:srgbClr val="013A7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t>$4,000</a:t>
          </a:r>
        </a:p>
      </dsp:txBody>
      <dsp:txXfrm>
        <a:off x="31251" y="31251"/>
        <a:ext cx="2095242" cy="577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CD3E6-FCFD-405D-B62A-496F7C9D1887}">
      <dsp:nvSpPr>
        <dsp:cNvPr id="0" name=""/>
        <dsp:cNvSpPr/>
      </dsp:nvSpPr>
      <dsp:spPr>
        <a:xfrm>
          <a:off x="0" y="67238"/>
          <a:ext cx="2157744" cy="586826"/>
        </a:xfrm>
        <a:prstGeom prst="roundRect">
          <a:avLst/>
        </a:prstGeom>
        <a:solidFill>
          <a:srgbClr val="5F912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t>AT HOME</a:t>
          </a:r>
        </a:p>
      </dsp:txBody>
      <dsp:txXfrm>
        <a:off x="28646" y="95884"/>
        <a:ext cx="2100452" cy="5295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CD3E6-FCFD-405D-B62A-496F7C9D1887}">
      <dsp:nvSpPr>
        <dsp:cNvPr id="0" name=""/>
        <dsp:cNvSpPr/>
      </dsp:nvSpPr>
      <dsp:spPr>
        <a:xfrm>
          <a:off x="0" y="2611"/>
          <a:ext cx="2157744" cy="613500"/>
        </a:xfrm>
        <a:prstGeom prst="roundRect">
          <a:avLst/>
        </a:prstGeom>
        <a:solidFill>
          <a:srgbClr val="5F912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1" kern="1200" dirty="0"/>
            <a:t>$400</a:t>
          </a:r>
        </a:p>
      </dsp:txBody>
      <dsp:txXfrm>
        <a:off x="29949" y="32560"/>
        <a:ext cx="2097846" cy="5536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1EE7C1-6C15-467C-99EB-5A1A79311288}"/>
              </a:ext>
            </a:extLst>
          </p:cNvPr>
          <p:cNvSpPr>
            <a:spLocks noGrp="1"/>
          </p:cNvSpPr>
          <p:nvPr>
            <p:ph type="hdr" sz="quarter"/>
          </p:nvPr>
        </p:nvSpPr>
        <p:spPr>
          <a:xfrm>
            <a:off x="0" y="0"/>
            <a:ext cx="2972098" cy="465743"/>
          </a:xfrm>
          <a:prstGeom prst="rect">
            <a:avLst/>
          </a:prstGeom>
        </p:spPr>
        <p:txBody>
          <a:bodyPr vert="horz" lIns="87243" tIns="43621" rIns="87243" bIns="43621" rtlCol="0"/>
          <a:lstStyle>
            <a:lvl1pPr algn="l">
              <a:defRPr sz="1100"/>
            </a:lvl1pPr>
          </a:lstStyle>
          <a:p>
            <a:endParaRPr lang="en-US"/>
          </a:p>
        </p:txBody>
      </p:sp>
      <p:sp>
        <p:nvSpPr>
          <p:cNvPr id="3" name="Date Placeholder 2">
            <a:extLst>
              <a:ext uri="{FF2B5EF4-FFF2-40B4-BE49-F238E27FC236}">
                <a16:creationId xmlns:a16="http://schemas.microsoft.com/office/drawing/2014/main" id="{33B46F2F-41A6-4997-9A48-35EBF7AB7366}"/>
              </a:ext>
            </a:extLst>
          </p:cNvPr>
          <p:cNvSpPr>
            <a:spLocks noGrp="1"/>
          </p:cNvSpPr>
          <p:nvPr>
            <p:ph type="dt" sz="quarter" idx="1"/>
          </p:nvPr>
        </p:nvSpPr>
        <p:spPr>
          <a:xfrm>
            <a:off x="3884414" y="0"/>
            <a:ext cx="2972098" cy="465743"/>
          </a:xfrm>
          <a:prstGeom prst="rect">
            <a:avLst/>
          </a:prstGeom>
        </p:spPr>
        <p:txBody>
          <a:bodyPr vert="horz" lIns="87243" tIns="43621" rIns="87243" bIns="43621" rtlCol="0"/>
          <a:lstStyle>
            <a:lvl1pPr algn="r">
              <a:defRPr sz="1100"/>
            </a:lvl1pPr>
          </a:lstStyle>
          <a:p>
            <a:fld id="{A457C11A-1437-417B-B7C3-79ED1B46D186}" type="datetimeFigureOut">
              <a:rPr lang="en-US" smtClean="0"/>
              <a:t>7/25/2022</a:t>
            </a:fld>
            <a:endParaRPr lang="en-US"/>
          </a:p>
        </p:txBody>
      </p:sp>
      <p:sp>
        <p:nvSpPr>
          <p:cNvPr id="4" name="Footer Placeholder 3">
            <a:extLst>
              <a:ext uri="{FF2B5EF4-FFF2-40B4-BE49-F238E27FC236}">
                <a16:creationId xmlns:a16="http://schemas.microsoft.com/office/drawing/2014/main" id="{F20F5E38-9CBF-40B0-9D72-0A78088C556D}"/>
              </a:ext>
            </a:extLst>
          </p:cNvPr>
          <p:cNvSpPr>
            <a:spLocks noGrp="1"/>
          </p:cNvSpPr>
          <p:nvPr>
            <p:ph type="ftr" sz="quarter" idx="2"/>
          </p:nvPr>
        </p:nvSpPr>
        <p:spPr>
          <a:xfrm>
            <a:off x="0" y="8830658"/>
            <a:ext cx="2972098" cy="465742"/>
          </a:xfrm>
          <a:prstGeom prst="rect">
            <a:avLst/>
          </a:prstGeom>
        </p:spPr>
        <p:txBody>
          <a:bodyPr vert="horz" lIns="87243" tIns="43621" rIns="87243" bIns="43621"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076C429F-155E-4732-B40A-794DF7DECFF1}"/>
              </a:ext>
            </a:extLst>
          </p:cNvPr>
          <p:cNvSpPr>
            <a:spLocks noGrp="1"/>
          </p:cNvSpPr>
          <p:nvPr>
            <p:ph type="sldNum" sz="quarter" idx="3"/>
          </p:nvPr>
        </p:nvSpPr>
        <p:spPr>
          <a:xfrm>
            <a:off x="3884414" y="8830658"/>
            <a:ext cx="2972098" cy="465742"/>
          </a:xfrm>
          <a:prstGeom prst="rect">
            <a:avLst/>
          </a:prstGeom>
        </p:spPr>
        <p:txBody>
          <a:bodyPr vert="horz" lIns="87243" tIns="43621" rIns="87243" bIns="43621" rtlCol="0" anchor="b"/>
          <a:lstStyle>
            <a:lvl1pPr algn="r">
              <a:defRPr sz="1100"/>
            </a:lvl1pPr>
          </a:lstStyle>
          <a:p>
            <a:fld id="{37E8A696-E36C-4220-9AC7-CD0766F37FAB}" type="slidenum">
              <a:rPr lang="en-US" smtClean="0"/>
              <a:t>‹#›</a:t>
            </a:fld>
            <a:endParaRPr lang="en-US"/>
          </a:p>
        </p:txBody>
      </p:sp>
    </p:spTree>
    <p:extLst>
      <p:ext uri="{BB962C8B-B14F-4D97-AF65-F5344CB8AC3E}">
        <p14:creationId xmlns:p14="http://schemas.microsoft.com/office/powerpoint/2010/main" val="282919928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2224" tIns="46113" rIns="92224" bIns="46113" rtlCol="0"/>
          <a:lstStyle>
            <a:lvl1pPr algn="l">
              <a:defRPr sz="1200"/>
            </a:lvl1pPr>
          </a:lstStyle>
          <a:p>
            <a:endParaRPr lang="en-US"/>
          </a:p>
        </p:txBody>
      </p:sp>
      <p:sp>
        <p:nvSpPr>
          <p:cNvPr id="3" name="Date Placeholder 2"/>
          <p:cNvSpPr>
            <a:spLocks noGrp="1"/>
          </p:cNvSpPr>
          <p:nvPr>
            <p:ph type="dt" idx="1"/>
          </p:nvPr>
        </p:nvSpPr>
        <p:spPr>
          <a:xfrm>
            <a:off x="3884613" y="1"/>
            <a:ext cx="2971800" cy="466434"/>
          </a:xfrm>
          <a:prstGeom prst="rect">
            <a:avLst/>
          </a:prstGeom>
        </p:spPr>
        <p:txBody>
          <a:bodyPr vert="horz" lIns="92224" tIns="46113" rIns="92224" bIns="46113" rtlCol="0"/>
          <a:lstStyle>
            <a:lvl1pPr algn="r">
              <a:defRPr sz="1200"/>
            </a:lvl1pPr>
          </a:lstStyle>
          <a:p>
            <a:fld id="{F97FDC99-9269-4A53-A612-064E46B9060B}" type="datetimeFigureOut">
              <a:rPr lang="en-US" smtClean="0"/>
              <a:t>7/25/2022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2224" tIns="46113" rIns="92224" bIns="46113"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2224" tIns="46113" rIns="92224" bIns="46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2224" tIns="46113" rIns="92224" bIns="46113"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2224" tIns="46113" rIns="92224" bIns="46113" rtlCol="0" anchor="b"/>
          <a:lstStyle>
            <a:lvl1pPr algn="r">
              <a:defRPr sz="1200"/>
            </a:lvl1pPr>
          </a:lstStyle>
          <a:p>
            <a:fld id="{F0416579-A72E-4701-B121-53080D6989B2}" type="slidenum">
              <a:rPr lang="en-US" smtClean="0"/>
              <a:t>‹#›</a:t>
            </a:fld>
            <a:endParaRPr lang="en-US"/>
          </a:p>
        </p:txBody>
      </p:sp>
    </p:spTree>
    <p:extLst>
      <p:ext uri="{BB962C8B-B14F-4D97-AF65-F5344CB8AC3E}">
        <p14:creationId xmlns:p14="http://schemas.microsoft.com/office/powerpoint/2010/main" val="412530006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amc.org/first/factsheet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795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C7CECB2-5B4A-499A-9F57-5745387F01FA}" type="slidenum">
              <a:rPr lang="en-US" smtClean="0">
                <a:latin typeface="Arial" pitchFamily="34" charset="0"/>
              </a:rPr>
              <a:pPr/>
              <a:t>17</a:t>
            </a:fld>
            <a:endParaRPr lang="en-US" dirty="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dirty="0"/>
              <a:t>Though we do not expect this to be an issue for anyone here, it is a </a:t>
            </a:r>
            <a:r>
              <a:rPr lang="en-US" b="1" dirty="0"/>
              <a:t>federal requirement </a:t>
            </a:r>
            <a:r>
              <a:rPr lang="en-US" dirty="0"/>
              <a:t>that we stress the seriousness of the obligation to repay your loans.  </a:t>
            </a:r>
          </a:p>
          <a:p>
            <a:endParaRPr lang="en-US" dirty="0"/>
          </a:p>
          <a:p>
            <a:r>
              <a:rPr lang="en-US" dirty="0"/>
              <a:t>So, again, it is your responsibility to make on-time payments.  This means that payment is expected from you whether or not you: </a:t>
            </a:r>
          </a:p>
          <a:p>
            <a:pPr lvl="0">
              <a:buFont typeface="Arial" pitchFamily="34" charset="0"/>
              <a:buChar char="•"/>
            </a:pPr>
            <a:r>
              <a:rPr lang="en-US" dirty="0"/>
              <a:t>  complete your program </a:t>
            </a:r>
          </a:p>
          <a:p>
            <a:pPr lvl="0">
              <a:buFont typeface="Arial" pitchFamily="34" charset="0"/>
              <a:buChar char="•"/>
            </a:pPr>
            <a:r>
              <a:rPr lang="en-US" dirty="0"/>
              <a:t>  complete it in the expected amount of time</a:t>
            </a:r>
          </a:p>
          <a:p>
            <a:pPr lvl="0">
              <a:buFont typeface="Arial" pitchFamily="34" charset="0"/>
              <a:buChar char="•"/>
            </a:pPr>
            <a:r>
              <a:rPr lang="en-US" dirty="0"/>
              <a:t>  feel satisfied with your education experience</a:t>
            </a:r>
          </a:p>
          <a:p>
            <a:pPr lvl="0">
              <a:buFont typeface="Arial" pitchFamily="34" charset="0"/>
              <a:buChar char="•"/>
            </a:pPr>
            <a:r>
              <a:rPr lang="en-US" dirty="0"/>
              <a:t>  receive the purchased program or services and</a:t>
            </a:r>
          </a:p>
          <a:p>
            <a:pPr lvl="0">
              <a:buFont typeface="Arial" pitchFamily="34" charset="0"/>
              <a:buChar char="•"/>
            </a:pPr>
            <a:r>
              <a:rPr lang="en-US" dirty="0"/>
              <a:t>  whether or not you are able to obtain employment </a:t>
            </a:r>
          </a:p>
          <a:p>
            <a:endParaRPr lang="en-US" dirty="0"/>
          </a:p>
          <a:p>
            <a:r>
              <a:rPr lang="en-US" dirty="0"/>
              <a:t>You</a:t>
            </a:r>
            <a:r>
              <a:rPr lang="en-US" baseline="0" dirty="0"/>
              <a:t> </a:t>
            </a:r>
            <a:r>
              <a:rPr lang="en-US" dirty="0"/>
              <a:t>simply must pay back your student loans.  No excuses.</a:t>
            </a:r>
          </a:p>
        </p:txBody>
      </p:sp>
    </p:spTree>
    <p:extLst>
      <p:ext uri="{BB962C8B-B14F-4D97-AF65-F5344CB8AC3E}">
        <p14:creationId xmlns:p14="http://schemas.microsoft.com/office/powerpoint/2010/main" val="4284320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26CD9F1-5200-4A0B-A0CB-3EE9DE4B3868}" type="slidenum">
              <a:rPr lang="en-US" smtClean="0">
                <a:latin typeface="Arial" pitchFamily="34" charset="0"/>
              </a:rPr>
              <a:pPr/>
              <a:t>18</a:t>
            </a:fld>
            <a:endParaRPr lang="en-US" dirty="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728355" y="4394264"/>
            <a:ext cx="5223658" cy="4162072"/>
          </a:xfrm>
          <a:noFill/>
          <a:ln/>
        </p:spPr>
        <p:txBody>
          <a:bodyPr>
            <a:noAutofit/>
          </a:bodyPr>
          <a:lstStyle/>
          <a:p>
            <a:r>
              <a:rPr lang="en-US" dirty="0"/>
              <a:t>On a positive note, medical school borrowers have a very low default rate.  This means that borrowers like you repay their loans, repay them on-time, and many even pay their loans off earlier than required.  The key to this, especially during residency, is to stay organized and know when your payments are due. </a:t>
            </a:r>
          </a:p>
          <a:p>
            <a:endParaRPr lang="en-US" dirty="0"/>
          </a:p>
          <a:p>
            <a:r>
              <a:rPr lang="en-US" dirty="0"/>
              <a:t>On that note, a resource to become familiar with is automatic withdrawal or scheduling online payments to be automatically sent from your checking or savings account to your creditors (i.e. – utilities,</a:t>
            </a:r>
            <a:r>
              <a:rPr lang="en-US" baseline="0" dirty="0"/>
              <a:t> </a:t>
            </a:r>
            <a:r>
              <a:rPr lang="en-US" dirty="0"/>
              <a:t>credit cards, loans, etc.).  Automation removes the element of a student’s fatigue and/or forgetfulness.</a:t>
            </a:r>
          </a:p>
          <a:p>
            <a:endParaRPr lang="en-US" dirty="0"/>
          </a:p>
          <a:p>
            <a:r>
              <a:rPr lang="en-US" dirty="0"/>
              <a:t>(CLICK) In case</a:t>
            </a:r>
            <a:r>
              <a:rPr lang="en-US" baseline="0" dirty="0"/>
              <a:t> a payment does </a:t>
            </a:r>
            <a:r>
              <a:rPr lang="en-US" dirty="0"/>
              <a:t>“slip thru the cracks” with your student loans, you should know that the loan will be considered </a:t>
            </a:r>
            <a:r>
              <a:rPr lang="en-US" b="1" dirty="0"/>
              <a:t>delinquent </a:t>
            </a:r>
            <a:r>
              <a:rPr lang="en-US" dirty="0"/>
              <a:t>as soon as a payment is late, and after being 270 days late, the servicer assumes you will not pay, and places your loans in </a:t>
            </a:r>
            <a:r>
              <a:rPr lang="en-US" b="1" dirty="0"/>
              <a:t>default</a:t>
            </a:r>
            <a:r>
              <a:rPr lang="en-US" dirty="0"/>
              <a:t>.  There are negative consequences for both of these situations. In the case of delinquency, your credit score will be negatively impacted.  In the case of default, not only will your lack of payments be reported to the credit bureaus, but you may also experience:</a:t>
            </a:r>
          </a:p>
          <a:p>
            <a:pPr lvl="0">
              <a:buFont typeface="Arial" pitchFamily="34" charset="0"/>
              <a:buChar char="•"/>
            </a:pPr>
            <a:r>
              <a:rPr lang="en-US" dirty="0"/>
              <a:t> a garnishment of wages and tax refunds</a:t>
            </a:r>
          </a:p>
          <a:p>
            <a:pPr lvl="0">
              <a:buFont typeface="Arial" pitchFamily="34" charset="0"/>
              <a:buChar char="•"/>
            </a:pPr>
            <a:r>
              <a:rPr lang="en-US" dirty="0"/>
              <a:t> lawsuits - in which you are responsible for the cost</a:t>
            </a:r>
          </a:p>
          <a:p>
            <a:pPr lvl="0">
              <a:buFont typeface="Arial" pitchFamily="34" charset="0"/>
              <a:buChar char="•"/>
            </a:pPr>
            <a:r>
              <a:rPr lang="en-US" dirty="0"/>
              <a:t> and other federal debt collection methods</a:t>
            </a:r>
          </a:p>
          <a:p>
            <a:endParaRPr lang="en-US" dirty="0"/>
          </a:p>
          <a:p>
            <a:r>
              <a:rPr lang="en-US" dirty="0"/>
              <a:t>Nobody wants you to get there.  If you are experiencing financial difficulties, do not wait until it’s too late -- call your servicer immediately and see what arrangements can be made.  </a:t>
            </a:r>
          </a:p>
          <a:p>
            <a:endParaRPr lang="en-US" sz="800" dirty="0"/>
          </a:p>
          <a:p>
            <a:r>
              <a:rPr lang="en-US" sz="1000" b="1" dirty="0"/>
              <a:t>     </a:t>
            </a:r>
          </a:p>
          <a:p>
            <a:endParaRPr lang="en-US" dirty="0">
              <a:latin typeface="Arial" pitchFamily="34" charset="0"/>
            </a:endParaRPr>
          </a:p>
        </p:txBody>
      </p:sp>
    </p:spTree>
    <p:extLst>
      <p:ext uri="{BB962C8B-B14F-4D97-AF65-F5344CB8AC3E}">
        <p14:creationId xmlns:p14="http://schemas.microsoft.com/office/powerpoint/2010/main" val="2412594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Despite the majority of debt being unsubsidized, it is important to know that interest payments are allowed, and encouraged, to cover some or all of the accruing interest, even while you are still in school.  Making payments against the accruing interest will not cause payments to be required, but it will help to reduce the total cost of the debt.</a:t>
            </a:r>
          </a:p>
          <a:p>
            <a:endParaRPr lang="en-US" dirty="0"/>
          </a:p>
          <a:p>
            <a:r>
              <a:rPr lang="en-US" b="1" dirty="0"/>
              <a:t>Subsidized</a:t>
            </a:r>
            <a:r>
              <a:rPr lang="en-US" dirty="0"/>
              <a:t> Loans include Perkins Loans, Primary Care Loans, Loans for Disadvantaged Students (LDS), some Institutional Loans, and possibly a portion of a Consolidation Loan (depending on the underlying loan type).  However, if you put your Perkins or LDS Loans into a consolidation, they will not only lose their favorable deferment rights, they will also become unsubsidized balances.</a:t>
            </a:r>
          </a:p>
          <a:p>
            <a:endParaRPr lang="en-US" dirty="0"/>
          </a:p>
          <a:p>
            <a:r>
              <a:rPr lang="en-US" dirty="0"/>
              <a:t>The larger portion of your debt, </a:t>
            </a:r>
            <a:r>
              <a:rPr lang="en-US" b="1" dirty="0"/>
              <a:t>unsubsidized</a:t>
            </a:r>
            <a:r>
              <a:rPr lang="en-US" dirty="0"/>
              <a:t> loans, accrues interest from the date of disbursement and includes Direct Unsubsidized Loans, Direct PLUS Loans, Private Loans, some Institutional Loans, and possibly a portion of the Consolidation Loan (depending on the underlying loan type). </a:t>
            </a:r>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19</a:t>
            </a:fld>
            <a:endParaRPr lang="en-US" dirty="0"/>
          </a:p>
        </p:txBody>
      </p:sp>
    </p:spTree>
    <p:extLst>
      <p:ext uri="{BB962C8B-B14F-4D97-AF65-F5344CB8AC3E}">
        <p14:creationId xmlns:p14="http://schemas.microsoft.com/office/powerpoint/2010/main" val="3679220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will be borrowing</a:t>
            </a:r>
            <a:r>
              <a:rPr lang="en-US" baseline="0" dirty="0"/>
              <a:t> at the rates shown here.  </a:t>
            </a:r>
            <a:r>
              <a:rPr lang="en-US" dirty="0"/>
              <a:t>These rates are for your loans disbursed between July 1</a:t>
            </a:r>
            <a:r>
              <a:rPr lang="en-US" baseline="30000" dirty="0"/>
              <a:t>st</a:t>
            </a:r>
            <a:r>
              <a:rPr lang="en-US" dirty="0"/>
              <a:t> and June 30</a:t>
            </a:r>
            <a:r>
              <a:rPr lang="en-US" baseline="30000" dirty="0"/>
              <a:t>th</a:t>
            </a:r>
            <a:r>
              <a:rPr lang="en-US" dirty="0"/>
              <a:t>, and these rates are fixed for the life of the loan.</a:t>
            </a:r>
          </a:p>
          <a:p>
            <a:r>
              <a:rPr lang="en-US" dirty="0"/>
              <a:t>  </a:t>
            </a:r>
          </a:p>
          <a:p>
            <a:r>
              <a:rPr lang="en-US" dirty="0"/>
              <a:t>In future academic years, Direct Loans (Unsubsidized and PLUS), will be based on different rates (depending on the 10-Year Treasury Note prior to the beginning of those academic years).</a:t>
            </a:r>
            <a:endParaRPr lang="en-US" b="1" baseline="0" dirty="0"/>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21</a:t>
            </a:fld>
            <a:endParaRPr lang="en-US" dirty="0"/>
          </a:p>
        </p:txBody>
      </p:sp>
    </p:spTree>
    <p:extLst>
      <p:ext uri="{BB962C8B-B14F-4D97-AF65-F5344CB8AC3E}">
        <p14:creationId xmlns:p14="http://schemas.microsoft.com/office/powerpoint/2010/main" val="2653497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a:bodyPr>
          <a:lstStyle/>
          <a:p>
            <a:r>
              <a:rPr lang="en-US" dirty="0"/>
              <a:t>The rate of interest accrual is important, and the interest rates for the loans you borrowed while in medical school is likely detailed above.   </a:t>
            </a:r>
            <a:r>
              <a:rPr lang="en-US" baseline="0" dirty="0"/>
              <a:t>These rates are fixed, so no matter what happens in the economy– these are the interest rates you will pay on these loans.  </a:t>
            </a:r>
          </a:p>
        </p:txBody>
      </p:sp>
    </p:spTree>
    <p:extLst>
      <p:ext uri="{BB962C8B-B14F-4D97-AF65-F5344CB8AC3E}">
        <p14:creationId xmlns:p14="http://schemas.microsoft.com/office/powerpoint/2010/main" val="3272476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9E799FA-8F69-470E-AE1A-66565E0AF699}" type="slidenum">
              <a:rPr lang="en-US" smtClean="0">
                <a:latin typeface="Arial" pitchFamily="34" charset="0"/>
              </a:rPr>
              <a:pPr/>
              <a:t>24</a:t>
            </a:fld>
            <a:endParaRPr lang="en-US" dirty="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noAutofit/>
          </a:bodyPr>
          <a:lstStyle/>
          <a:p>
            <a:pPr algn="l"/>
            <a:r>
              <a:rPr lang="en-US" sz="1000" i="1" dirty="0">
                <a:solidFill>
                  <a:srgbClr val="FF0000"/>
                </a:solidFill>
              </a:rPr>
              <a:t>(</a:t>
            </a:r>
            <a:r>
              <a:rPr lang="en-US" sz="1000" b="1" i="1" dirty="0">
                <a:solidFill>
                  <a:srgbClr val="FF0000"/>
                </a:solidFill>
              </a:rPr>
              <a:t>NOTE TO SPEAKER</a:t>
            </a:r>
            <a:r>
              <a:rPr lang="en-US" sz="1000" i="1" dirty="0">
                <a:solidFill>
                  <a:srgbClr val="FF0000"/>
                </a:solidFill>
              </a:rPr>
              <a:t>: #’s on this slide can be manipulated using your school’s average indebtedness along with the MedLoans® Organizer and Calculator.  The numbers provided above are based on a 2020 graduate that borrowed $200,000 in federal loans.</a:t>
            </a:r>
          </a:p>
          <a:p>
            <a:pPr algn="l"/>
            <a:endParaRPr lang="en-US" sz="1000" dirty="0">
              <a:solidFill>
                <a:srgbClr val="FF0000"/>
              </a:solidFill>
            </a:endParaRPr>
          </a:p>
          <a:p>
            <a:r>
              <a:rPr lang="en-US" sz="1000" dirty="0"/>
              <a:t>At certain points in time, the unpaid accrued interest will </a:t>
            </a:r>
            <a:r>
              <a:rPr lang="en-US" sz="1000" b="1" dirty="0"/>
              <a:t>capitalize</a:t>
            </a:r>
            <a:r>
              <a:rPr lang="en-US" sz="1000" dirty="0"/>
              <a:t>.  Capitalization is a process that may seem invisible, but the impact is significant.  Capitalization can increase the cost of your loans because it takes all accumulated interest that is unpaid (from loans such as your Direct Unsubsidized and Direct PLUS Loans) and makes it a part of the original principal balance. Once capitalization occurs, your new (and larger) principal balance begins accruing interest.  In effect, your interest is now accruing interest.</a:t>
            </a:r>
          </a:p>
          <a:p>
            <a:endParaRPr lang="en-US" sz="800" dirty="0"/>
          </a:p>
          <a:p>
            <a:r>
              <a:rPr lang="en-US" sz="1000" dirty="0"/>
              <a:t>Your servicers have policies on how loans capitalize and at what times.  You should direct capitalization questions to the servicer of the loan.  However, what is most often the case is that while you are enrolled more than half-time, capitalization will be postponed until your loans enter repayment--after you separate from school</a:t>
            </a:r>
            <a:r>
              <a:rPr lang="en-US" sz="1000" i="1" dirty="0"/>
              <a:t>.</a:t>
            </a:r>
          </a:p>
          <a:p>
            <a:endParaRPr lang="en-US" sz="800" dirty="0"/>
          </a:p>
          <a:p>
            <a:r>
              <a:rPr lang="en-US" sz="1000" dirty="0"/>
              <a:t>For those of you who are visual learners, here is an example of the capitalization a medical school student will experience after graduation.  Obviously, it is not a positive process, and the less often it happens, the better.  </a:t>
            </a:r>
          </a:p>
          <a:p>
            <a:endParaRPr lang="en-US" sz="800" dirty="0"/>
          </a:p>
          <a:p>
            <a:r>
              <a:rPr lang="en-US" sz="1000" dirty="0"/>
              <a:t>For a 2020 graduate that borrowed $200,000, they likely accrued over $31,000 of interest </a:t>
            </a:r>
            <a:r>
              <a:rPr lang="en-US" sz="1000" i="1" dirty="0"/>
              <a:t>(based on 4 years in medical school and six months of grace).  </a:t>
            </a:r>
            <a:r>
              <a:rPr lang="en-US" sz="1000" dirty="0"/>
              <a:t>When this interest capitalizes, the loans have a new, higher principal balance of over $231,000, and the interest that accrues thereafter </a:t>
            </a:r>
            <a:r>
              <a:rPr lang="en-US" sz="1000" i="1" dirty="0"/>
              <a:t>(approximately $1,200/month) </a:t>
            </a:r>
            <a:r>
              <a:rPr lang="en-US" sz="1000" dirty="0"/>
              <a:t>based on this higher balance.</a:t>
            </a:r>
          </a:p>
        </p:txBody>
      </p:sp>
    </p:spTree>
    <p:extLst>
      <p:ext uri="{BB962C8B-B14F-4D97-AF65-F5344CB8AC3E}">
        <p14:creationId xmlns:p14="http://schemas.microsoft.com/office/powerpoint/2010/main" val="3364073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xfrm>
            <a:off x="3970938" y="8938198"/>
            <a:ext cx="3037840" cy="471451"/>
          </a:xfrm>
          <a:noFill/>
        </p:spPr>
        <p:txBody>
          <a:bodyPr/>
          <a:lstStyle/>
          <a:p>
            <a:fld id="{09E799FA-8F69-470E-AE1A-66565E0AF699}" type="slidenum">
              <a:rPr lang="en-US" smtClean="0">
                <a:latin typeface="Arial" pitchFamily="34" charset="0"/>
              </a:rPr>
              <a:pPr/>
              <a:t>25</a:t>
            </a:fld>
            <a:endParaRPr lang="en-US">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noAutofit/>
          </a:bodyPr>
          <a:lstStyle/>
          <a:p>
            <a:r>
              <a:rPr lang="en-US" sz="1000" i="1" dirty="0">
                <a:solidFill>
                  <a:srgbClr val="0033CC"/>
                </a:solidFill>
              </a:rPr>
              <a:t>(NOTE: The numbers on this slide can be manipulated to reflect your school’s average indebtedness and interest accrual – use the MedLoans® Organizer and Calculator (MLOC) to determine the interest accrued during medical school and grace.  Realize, though, that the MLOC does </a:t>
            </a:r>
            <a:r>
              <a:rPr lang="en-US" sz="1000" i="1" u="sng" baseline="0" dirty="0">
                <a:solidFill>
                  <a:srgbClr val="0033CC"/>
                </a:solidFill>
              </a:rPr>
              <a:t>NOT</a:t>
            </a:r>
            <a:r>
              <a:rPr lang="en-US" sz="1000" i="1" dirty="0">
                <a:solidFill>
                  <a:srgbClr val="0033CC"/>
                </a:solidFill>
              </a:rPr>
              <a:t> factor in the full effect of the CARES Act through Sept, 30 2021.  If you need an </a:t>
            </a:r>
            <a:r>
              <a:rPr lang="en-US" sz="1000" i="1">
                <a:solidFill>
                  <a:srgbClr val="0033CC"/>
                </a:solidFill>
              </a:rPr>
              <a:t>accurate number </a:t>
            </a:r>
            <a:r>
              <a:rPr lang="en-US" sz="1000" i="1" dirty="0">
                <a:solidFill>
                  <a:srgbClr val="0033CC"/>
                </a:solidFill>
              </a:rPr>
              <a:t>for </a:t>
            </a:r>
            <a:r>
              <a:rPr lang="en-US" sz="1000" i="1">
                <a:solidFill>
                  <a:srgbClr val="0033CC"/>
                </a:solidFill>
              </a:rPr>
              <a:t>your session</a:t>
            </a:r>
            <a:r>
              <a:rPr lang="en-US" sz="1000" i="1" dirty="0">
                <a:solidFill>
                  <a:srgbClr val="0033CC"/>
                </a:solidFill>
              </a:rPr>
              <a:t>, email </a:t>
            </a:r>
            <a:r>
              <a:rPr lang="en-US" sz="1000" i="1" dirty="0" err="1">
                <a:solidFill>
                  <a:srgbClr val="0033CC"/>
                </a:solidFill>
              </a:rPr>
              <a:t>nknight@aamc.org</a:t>
            </a:r>
            <a:r>
              <a:rPr lang="en-US" sz="1000" i="1" dirty="0">
                <a:solidFill>
                  <a:srgbClr val="0033CC"/>
                </a:solidFill>
              </a:rPr>
              <a:t>).</a:t>
            </a:r>
          </a:p>
          <a:p>
            <a:endParaRPr lang="en-US" sz="1000" dirty="0"/>
          </a:p>
          <a:p>
            <a:r>
              <a:rPr lang="en-US" sz="1000" dirty="0"/>
              <a:t>After medical school, the unpaid interest that accrued over the last 4+ years will capitalize.  Capitalization is a cost of student loans that many are not aware of, but the impact can be significant.  Capitalization increases the cost of the loans because it takes the accrued interest (from loans such as your Direct Unsubsidized and Direct PLUS Loans) and adds it to the original principal balance.  After capitalization occurs, your larger principal balance then begins accruing interest, so in effect, your interest is accruing interest – and if unpaid, this interest may capitalize as well.</a:t>
            </a:r>
          </a:p>
          <a:p>
            <a:endParaRPr lang="en-US" sz="1000" dirty="0"/>
          </a:p>
          <a:p>
            <a:r>
              <a:rPr lang="en-US" sz="1000" dirty="0"/>
              <a:t>Servicers have policies on when loans capitalize and at what times.  You should direct any capitalization questions to the servicer of your loan(s).  However, most likely, capitalization will be postponed until after you separate from school and possibly even for a short time thereafter.</a:t>
            </a:r>
          </a:p>
          <a:p>
            <a:endParaRPr lang="en-US" sz="1000" dirty="0"/>
          </a:p>
          <a:p>
            <a:r>
              <a:rPr lang="en-US" sz="1000" dirty="0"/>
              <a:t>For those of you who are visual learners, here is an example of the capitalization a medical school student will experience at the end of the grace period (which is often in November of the graduating year).  Obviously, the less often capitalization happens, the better.  </a:t>
            </a:r>
          </a:p>
          <a:p>
            <a:endParaRPr lang="en-US" sz="1000" dirty="0"/>
          </a:p>
          <a:p>
            <a:r>
              <a:rPr lang="en-US" sz="1000" dirty="0"/>
              <a:t>As we saw earlier, the median balance of student loan debt for the Class of 2020 was $200,000.  For a 2021 medical graduate that borrowed $200,000, they would likely accrue over $15k of interest (based on medical school Direct Loans only and factoring the CARES Act).  When this interest capitalizes, the loans have a new, higher principal balance of $215,500 and the interest that accrues going forward will be based on this larger balance.   </a:t>
            </a:r>
          </a:p>
          <a:p>
            <a:endParaRPr lang="en-US" sz="1000" dirty="0"/>
          </a:p>
          <a:p>
            <a:r>
              <a:rPr lang="en-US" sz="1000" dirty="0"/>
              <a:t>*NOTE – if the CARES Act is extended, the amount of interest that capitalizes will be further reduced.  </a:t>
            </a:r>
          </a:p>
          <a:p>
            <a:endParaRPr lang="en-US" sz="1000" dirty="0">
              <a:latin typeface="Arial" pitchFamily="34" charset="0"/>
            </a:endParaRPr>
          </a:p>
        </p:txBody>
      </p:sp>
    </p:spTree>
    <p:extLst>
      <p:ext uri="{BB962C8B-B14F-4D97-AF65-F5344CB8AC3E}">
        <p14:creationId xmlns:p14="http://schemas.microsoft.com/office/powerpoint/2010/main" val="2898457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One debt management strategy is to pay all or some of the interest that has accrued prior to capitalization.  </a:t>
            </a:r>
          </a:p>
          <a:p>
            <a:endParaRPr lang="en-US" dirty="0"/>
          </a:p>
          <a:p>
            <a:r>
              <a:rPr lang="en-US" dirty="0"/>
              <a:t>More specifically, while you are in school, your unsubsidized loans will be accruing interest.  If you, or a helpful family member, have extra money, consider applying it towards the interest of your loans</a:t>
            </a:r>
            <a:r>
              <a:rPr lang="en-US" baseline="0" dirty="0"/>
              <a:t>--</a:t>
            </a:r>
            <a:r>
              <a:rPr lang="en-US" dirty="0"/>
              <a:t>prior to capitalization. This will help reduce your total loan cost, and it can enable you to pay your loans off faster.</a:t>
            </a:r>
          </a:p>
          <a:p>
            <a:endParaRPr lang="en-US" dirty="0"/>
          </a:p>
          <a:p>
            <a:r>
              <a:rPr lang="en-US" dirty="0"/>
              <a:t>If this is not a viable option at this time, consider this strategy for future purposes – if interest is accumulating during residency, attempt to pay some or all of it as you are able.  This will limit the effects of future capitalization and save you money in repayment.</a:t>
            </a:r>
          </a:p>
          <a:p>
            <a:endParaRPr lang="en-US" dirty="0"/>
          </a:p>
          <a:p>
            <a:r>
              <a:rPr lang="en-US" dirty="0"/>
              <a:t>For many loans, the initial capitalization of accrued interest will occur when the loan enters repayment (either immediately when you separate from school OR when your grace period expires – whichever happens later).  The exact repayment start date for loans differs depending on the type of loan it is, when you received it, and possibly even who the lender was. </a:t>
            </a:r>
          </a:p>
          <a:p>
            <a:endParaRPr lang="en-US" dirty="0"/>
          </a:p>
          <a:p>
            <a:r>
              <a:rPr lang="en-US" dirty="0"/>
              <a:t>The Repayment Timeline, in the next section,  will help explain when the initial capitalization might occur (but again, always check with the servicer to confirm their policy).</a:t>
            </a:r>
          </a:p>
          <a:p>
            <a:r>
              <a:rPr lang="en-US" b="1" dirty="0"/>
              <a:t> </a:t>
            </a:r>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26</a:t>
            </a:fld>
            <a:endParaRPr lang="en-US" dirty="0"/>
          </a:p>
        </p:txBody>
      </p:sp>
    </p:spTree>
    <p:extLst>
      <p:ext uri="{BB962C8B-B14F-4D97-AF65-F5344CB8AC3E}">
        <p14:creationId xmlns:p14="http://schemas.microsoft.com/office/powerpoint/2010/main" val="3786279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a:t>Now that we have discussed the details of student loans, let’s look at the repayment timeline that comes with these loans.   </a:t>
            </a:r>
          </a:p>
          <a:p>
            <a:endParaRPr lang="en-US" dirty="0">
              <a:latin typeface="Arial" pitchFamily="34" charset="0"/>
            </a:endParaRPr>
          </a:p>
        </p:txBody>
      </p:sp>
      <p:sp>
        <p:nvSpPr>
          <p:cNvPr id="81924" name="Slide Number Placeholder 3"/>
          <p:cNvSpPr>
            <a:spLocks noGrp="1"/>
          </p:cNvSpPr>
          <p:nvPr>
            <p:ph type="sldNum" sz="quarter" idx="5"/>
          </p:nvPr>
        </p:nvSpPr>
        <p:spPr>
          <a:noFill/>
        </p:spPr>
        <p:txBody>
          <a:bodyPr/>
          <a:lstStyle/>
          <a:p>
            <a:fld id="{C0101A90-C83F-434E-B6CF-7B4877840DE1}" type="slidenum">
              <a:rPr lang="en-US" smtClean="0">
                <a:latin typeface="Arial" pitchFamily="34" charset="0"/>
              </a:rPr>
              <a:pPr/>
              <a:t>28</a:t>
            </a:fld>
            <a:endParaRPr lang="en-US" dirty="0">
              <a:latin typeface="Arial" pitchFamily="34" charset="0"/>
            </a:endParaRPr>
          </a:p>
        </p:txBody>
      </p:sp>
    </p:spTree>
    <p:extLst>
      <p:ext uri="{BB962C8B-B14F-4D97-AF65-F5344CB8AC3E}">
        <p14:creationId xmlns:p14="http://schemas.microsoft.com/office/powerpoint/2010/main" val="1189197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you separate from school, your loans will either enter active repayment or a grace period. In most cases, a grace period is automatic - no application is required – and will begin as soon as you separate from school (i.e. – graduate), withdraw, take a LOA or drop below half-time status. Typically, a </a:t>
            </a:r>
            <a:r>
              <a:rPr lang="en-US" b="1" dirty="0"/>
              <a:t>grace</a:t>
            </a:r>
            <a:r>
              <a:rPr lang="en-US" dirty="0"/>
              <a:t> period on a loan bridges the time between being in-school and beginning active repayment.</a:t>
            </a:r>
          </a:p>
          <a:p>
            <a:endParaRPr lang="en-US" dirty="0"/>
          </a:p>
          <a:p>
            <a:r>
              <a:rPr lang="en-US" dirty="0"/>
              <a:t>During grace, the subsidies on federal loans remain active. Alternatively, unsubsidized loans will continue to accrue interest - as they always have done. </a:t>
            </a:r>
          </a:p>
          <a:p>
            <a:endParaRPr lang="en-US" dirty="0"/>
          </a:p>
          <a:p>
            <a:r>
              <a:rPr lang="en-US" dirty="0"/>
              <a:t>The availability and length of a grace period is based on the loan type – and is better addressed with the chart</a:t>
            </a:r>
            <a:r>
              <a:rPr lang="en-US" baseline="0" dirty="0"/>
              <a:t> on the next slide</a:t>
            </a:r>
            <a:r>
              <a:rPr lang="en-US" baseline="0"/>
              <a:t>.</a:t>
            </a:r>
            <a:r>
              <a:rPr lang="en-US"/>
              <a:t> To </a:t>
            </a:r>
            <a:r>
              <a:rPr lang="en-US" dirty="0"/>
              <a:t>verify the existence or length of a grace period, contact the servicer(s) of your loans.</a:t>
            </a:r>
          </a:p>
        </p:txBody>
      </p:sp>
      <p:sp>
        <p:nvSpPr>
          <p:cNvPr id="4" name="Slide Number Placeholder 3"/>
          <p:cNvSpPr>
            <a:spLocks noGrp="1"/>
          </p:cNvSpPr>
          <p:nvPr>
            <p:ph type="sldNum" sz="quarter" idx="10"/>
          </p:nvPr>
        </p:nvSpPr>
        <p:spPr/>
        <p:txBody>
          <a:bodyPr/>
          <a:lstStyle/>
          <a:p>
            <a:fld id="{AE825233-37C7-4EA0-914D-215BCF8766FC}" type="slidenum">
              <a:rPr lang="en-US" smtClean="0"/>
              <a:pPr/>
              <a:t>29</a:t>
            </a:fld>
            <a:endParaRPr lang="en-US" dirty="0"/>
          </a:p>
        </p:txBody>
      </p:sp>
    </p:spTree>
    <p:extLst>
      <p:ext uri="{BB962C8B-B14F-4D97-AF65-F5344CB8AC3E}">
        <p14:creationId xmlns:p14="http://schemas.microsoft.com/office/powerpoint/2010/main" val="328858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xfrm>
            <a:off x="928022" y="4296294"/>
            <a:ext cx="5101752" cy="4046222"/>
          </a:xfrm>
          <a:noFill/>
          <a:ln/>
        </p:spPr>
        <p:txBody>
          <a:bodyPr/>
          <a:lstStyle/>
          <a:p>
            <a:r>
              <a:rPr lang="en-US" dirty="0"/>
              <a:t>During this session, we</a:t>
            </a:r>
            <a:r>
              <a:rPr lang="en-US" baseline="0" dirty="0"/>
              <a:t> </a:t>
            </a:r>
            <a:r>
              <a:rPr lang="en-US" dirty="0"/>
              <a:t>will share information and cover strategies and tips that will help you to make the </a:t>
            </a:r>
            <a:r>
              <a:rPr lang="en-US" b="1" u="sng" dirty="0"/>
              <a:t>right</a:t>
            </a:r>
            <a:r>
              <a:rPr lang="en-US" dirty="0"/>
              <a:t> decisions at the </a:t>
            </a:r>
            <a:r>
              <a:rPr lang="en-US" b="1" u="sng" dirty="0"/>
              <a:t>right</a:t>
            </a:r>
            <a:r>
              <a:rPr lang="en-US" dirty="0"/>
              <a:t> times.  We will accomplish this by reviewing these five agenda items:</a:t>
            </a:r>
          </a:p>
          <a:p>
            <a:endParaRPr lang="en-US" dirty="0"/>
          </a:p>
          <a:p>
            <a:pPr lvl="1">
              <a:buFont typeface="Arial" pitchFamily="34" charset="0"/>
              <a:buChar char="•"/>
            </a:pPr>
            <a:r>
              <a:rPr lang="en-US" dirty="0"/>
              <a:t>  The first of these items is to “</a:t>
            </a:r>
            <a:r>
              <a:rPr lang="en-US" b="1" dirty="0"/>
              <a:t>Know the Details of Your Loans</a:t>
            </a:r>
            <a:r>
              <a:rPr lang="en-US" dirty="0"/>
              <a:t>”. Why do you need to know about your loans?  Because this debt will have an impact on your future -- your life style, your credit, and your peace of mind!</a:t>
            </a:r>
          </a:p>
          <a:p>
            <a:pPr lvl="1">
              <a:buFont typeface="Arial" pitchFamily="34" charset="0"/>
              <a:buChar char="•"/>
            </a:pPr>
            <a:r>
              <a:rPr lang="en-US" dirty="0"/>
              <a:t>  You will also need to understand “</a:t>
            </a:r>
            <a:r>
              <a:rPr lang="en-US" b="1" dirty="0"/>
              <a:t>The Repayment</a:t>
            </a:r>
            <a:r>
              <a:rPr lang="en-US" b="1" baseline="0" dirty="0"/>
              <a:t> </a:t>
            </a:r>
            <a:r>
              <a:rPr lang="en-US" b="1" dirty="0"/>
              <a:t>Timeline</a:t>
            </a:r>
            <a:r>
              <a:rPr lang="en-US" dirty="0"/>
              <a:t>” for these loans, so that you know what to expect and are better prepared when it comes time to repay.</a:t>
            </a:r>
          </a:p>
          <a:p>
            <a:pPr lvl="1">
              <a:buFont typeface="Arial" pitchFamily="34" charset="0"/>
              <a:buChar char="•"/>
            </a:pPr>
            <a:r>
              <a:rPr lang="en-US" dirty="0"/>
              <a:t>  Then, we will look at “</a:t>
            </a:r>
            <a:r>
              <a:rPr lang="en-US" b="1" dirty="0"/>
              <a:t>Strategic Borrowing</a:t>
            </a:r>
            <a:r>
              <a:rPr lang="en-US" dirty="0"/>
              <a:t>” during your years in medical school – which may mean not borrowing at all, or only borrowing what you need. </a:t>
            </a:r>
          </a:p>
          <a:p>
            <a:pPr lvl="1">
              <a:buFont typeface="Arial" pitchFamily="34" charset="0"/>
              <a:buChar char="•"/>
            </a:pPr>
            <a:r>
              <a:rPr lang="en-US" dirty="0"/>
              <a:t>  Finally, we will wrap up with information that everyone needs to know to make smart financial decisions:  this includes the importance of “</a:t>
            </a:r>
            <a:r>
              <a:rPr lang="en-US" b="1" dirty="0"/>
              <a:t>The Value of a Spending Plan</a:t>
            </a:r>
            <a:r>
              <a:rPr lang="en-US" dirty="0"/>
              <a:t>” and </a:t>
            </a:r>
            <a:r>
              <a:rPr lang="en-US" b="1" dirty="0"/>
              <a:t>“Understand and Protect your Credit”</a:t>
            </a:r>
            <a:r>
              <a:rPr lang="en-US" dirty="0"/>
              <a:t>.  </a:t>
            </a:r>
          </a:p>
          <a:p>
            <a:endParaRPr lang="en-US" dirty="0"/>
          </a:p>
          <a:p>
            <a:r>
              <a:rPr lang="en-US" dirty="0"/>
              <a:t>If you grasp these 5 concepts and apply the tips that are shared, then</a:t>
            </a:r>
            <a:r>
              <a:rPr lang="en-US" baseline="0" dirty="0"/>
              <a:t> you </a:t>
            </a:r>
            <a:r>
              <a:rPr lang="en-US" dirty="0"/>
              <a:t>will be well on your way towards a healthy financial future.  </a:t>
            </a:r>
          </a:p>
          <a:p>
            <a:endParaRPr lang="en-US" dirty="0"/>
          </a:p>
        </p:txBody>
      </p:sp>
      <p:sp>
        <p:nvSpPr>
          <p:cNvPr id="80900" name="Slide Number Placeholder 3"/>
          <p:cNvSpPr>
            <a:spLocks noGrp="1"/>
          </p:cNvSpPr>
          <p:nvPr>
            <p:ph type="sldNum" sz="quarter" idx="5"/>
          </p:nvPr>
        </p:nvSpPr>
        <p:spPr>
          <a:noFill/>
        </p:spPr>
        <p:txBody>
          <a:bodyPr/>
          <a:lstStyle/>
          <a:p>
            <a:fld id="{7C8CF64C-36CB-4366-BC3C-3B3A455C8466}" type="slidenum">
              <a:rPr lang="en-US" smtClean="0">
                <a:latin typeface="Arial" pitchFamily="34" charset="0"/>
              </a:rPr>
              <a:pPr/>
              <a:t>7</a:t>
            </a:fld>
            <a:endParaRPr lang="en-US" dirty="0">
              <a:latin typeface="Arial" pitchFamily="34" charset="0"/>
            </a:endParaRPr>
          </a:p>
        </p:txBody>
      </p:sp>
    </p:spTree>
    <p:extLst>
      <p:ext uri="{BB962C8B-B14F-4D97-AF65-F5344CB8AC3E}">
        <p14:creationId xmlns:p14="http://schemas.microsoft.com/office/powerpoint/2010/main" val="1659793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06836" y="8788212"/>
            <a:ext cx="2911467" cy="461540"/>
          </a:xfrm>
          <a:prstGeom prst="rect">
            <a:avLst/>
          </a:prstGeom>
          <a:noFill/>
          <a:ln w="9525">
            <a:noFill/>
            <a:miter lim="800000"/>
            <a:headEnd/>
            <a:tailEnd/>
          </a:ln>
        </p:spPr>
        <p:txBody>
          <a:bodyPr lIns="92178" tIns="46089" rIns="92178" bIns="46089" anchor="b"/>
          <a:lstStyle/>
          <a:p>
            <a:pPr algn="r" defTabSz="921252"/>
            <a:fld id="{7097DCA1-D8F3-4D8E-BB7C-29648C61B0CB}" type="slidenum">
              <a:rPr lang="en-US" sz="1100">
                <a:solidFill>
                  <a:srgbClr val="000052"/>
                </a:solidFill>
              </a:rPr>
              <a:pPr algn="r" defTabSz="921252"/>
              <a:t>30</a:t>
            </a:fld>
            <a:endParaRPr lang="en-US" sz="1100" dirty="0">
              <a:solidFill>
                <a:srgbClr val="000052"/>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dirty="0"/>
              <a:t>If your course load or enrollment status drops below half-time</a:t>
            </a:r>
            <a:r>
              <a:rPr lang="en-US" i="1" dirty="0">
                <a:solidFill>
                  <a:srgbClr val="FF0000"/>
                </a:solidFill>
              </a:rPr>
              <a:t> </a:t>
            </a:r>
            <a:r>
              <a:rPr lang="en-US" b="1" dirty="0">
                <a:solidFill>
                  <a:srgbClr val="FF0000"/>
                </a:solidFill>
              </a:rPr>
              <a:t>(which for our school means less than ___ classes or ____ hours) </a:t>
            </a:r>
            <a:r>
              <a:rPr lang="en-US" dirty="0"/>
              <a:t>or if you withdraw altogether, it is critical that you remember to CONTACT THE FINANCIAL AID OFFICE immediately!  </a:t>
            </a:r>
          </a:p>
          <a:p>
            <a:endParaRPr lang="en-US" dirty="0"/>
          </a:p>
          <a:p>
            <a:r>
              <a:rPr lang="en-US" dirty="0"/>
              <a:t>The financial aid office will:</a:t>
            </a:r>
          </a:p>
          <a:p>
            <a:pPr lvl="0">
              <a:buFont typeface="Arial" pitchFamily="34" charset="0"/>
              <a:buChar char="•"/>
            </a:pPr>
            <a:r>
              <a:rPr lang="en-US" dirty="0"/>
              <a:t> guide you through the required exit counseling for your loans and</a:t>
            </a:r>
          </a:p>
          <a:p>
            <a:pPr lvl="0">
              <a:buFont typeface="Arial" pitchFamily="34" charset="0"/>
              <a:buChar char="•"/>
            </a:pPr>
            <a:r>
              <a:rPr lang="en-US" dirty="0"/>
              <a:t> inform you which loans are going into repayment right away and which loans might have a grace period (‘grace period’ will be defined in a moment).</a:t>
            </a:r>
          </a:p>
          <a:p>
            <a:endParaRPr lang="en-US" dirty="0"/>
          </a:p>
          <a:p>
            <a:r>
              <a:rPr lang="en-US" dirty="0"/>
              <a:t>If you drop below half-time, repayment begins on all student loans.  So, stay in touch with the financial aid office to best understand your options.</a:t>
            </a:r>
          </a:p>
          <a:p>
            <a:endParaRPr lang="en-US" dirty="0"/>
          </a:p>
          <a:p>
            <a:r>
              <a:rPr lang="en-US" dirty="0"/>
              <a:t>For any questions about the rights and responsibilities, or terms and conditions of your student loans, you may contact the following staff person at this school</a:t>
            </a:r>
            <a:r>
              <a:rPr lang="en-US" dirty="0">
                <a:solidFill>
                  <a:srgbClr val="FF0000"/>
                </a:solidFill>
              </a:rPr>
              <a:t>:  </a:t>
            </a:r>
            <a:r>
              <a:rPr lang="en-US" b="1" u="sng" dirty="0">
                <a:solidFill>
                  <a:srgbClr val="FF0000"/>
                </a:solidFill>
              </a:rPr>
              <a:t>(NAME)</a:t>
            </a:r>
            <a:r>
              <a:rPr lang="en-US" b="1" dirty="0">
                <a:solidFill>
                  <a:srgbClr val="FF0000"/>
                </a:solidFill>
              </a:rPr>
              <a:t> and </a:t>
            </a:r>
            <a:r>
              <a:rPr lang="en-US" b="1" u="sng" dirty="0">
                <a:solidFill>
                  <a:srgbClr val="FF0000"/>
                </a:solidFill>
              </a:rPr>
              <a:t>(NUMBER or EMAIL</a:t>
            </a:r>
            <a:r>
              <a:rPr lang="en-US" b="1" dirty="0">
                <a:solidFill>
                  <a:srgbClr val="FF0000"/>
                </a:solidFill>
              </a:rPr>
              <a:t>) located in (</a:t>
            </a:r>
            <a:r>
              <a:rPr lang="en-US" b="1" u="sng" dirty="0">
                <a:solidFill>
                  <a:srgbClr val="FF0000"/>
                </a:solidFill>
              </a:rPr>
              <a:t>office/bldg/room#</a:t>
            </a:r>
            <a:r>
              <a:rPr lang="en-US" b="1" dirty="0">
                <a:solidFill>
                  <a:srgbClr val="FF0000"/>
                </a:solidFill>
              </a:rPr>
              <a:t>).</a:t>
            </a:r>
          </a:p>
        </p:txBody>
      </p:sp>
    </p:spTree>
    <p:extLst>
      <p:ext uri="{BB962C8B-B14F-4D97-AF65-F5344CB8AC3E}">
        <p14:creationId xmlns:p14="http://schemas.microsoft.com/office/powerpoint/2010/main" val="1021828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C88C45C-F455-4329-84CE-D7C418573917}" type="slidenum">
              <a:rPr lang="en-US" smtClean="0">
                <a:latin typeface="Arial" pitchFamily="34" charset="0"/>
              </a:rPr>
              <a:pPr/>
              <a:t>31</a:t>
            </a:fld>
            <a:endParaRPr lang="en-US">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US" dirty="0"/>
              <a:t>The availability and length of a grace period is based on the loan type – and is best addressed in this chart.  To verify the existence or length of a grace period, contact the servicer of the loan.</a:t>
            </a:r>
          </a:p>
          <a:p>
            <a:endParaRPr lang="en-US" dirty="0"/>
          </a:p>
          <a:p>
            <a:r>
              <a:rPr lang="en-US" dirty="0"/>
              <a:t>Grace is intended to allow you to transition smoothly from school into repayment, but notice:</a:t>
            </a:r>
          </a:p>
          <a:p>
            <a:pPr lvl="1">
              <a:buFont typeface="Arial" pitchFamily="34" charset="0"/>
              <a:buChar char="•"/>
            </a:pPr>
            <a:r>
              <a:rPr lang="en-US" b="1" dirty="0"/>
              <a:t>  The chart above shows that Direct Loans and Perkins Loans have an automatic grace period of 6-9 months.</a:t>
            </a:r>
            <a:endParaRPr lang="en-US" dirty="0">
              <a:solidFill>
                <a:srgbClr val="0033CC"/>
              </a:solidFill>
            </a:endParaRPr>
          </a:p>
          <a:p>
            <a:pPr lvl="1">
              <a:buFont typeface="Arial" pitchFamily="34" charset="0"/>
              <a:buChar char="•"/>
            </a:pPr>
            <a:r>
              <a:rPr lang="en-US" b="1" dirty="0"/>
              <a:t>  However, Consolidation Loans have no grace period and require immediate payment (as do loans that don’t have or have already used their grace periods).</a:t>
            </a:r>
            <a:endParaRPr lang="en-US" dirty="0"/>
          </a:p>
          <a:p>
            <a:pPr lvl="1">
              <a:buFont typeface="Arial" pitchFamily="34" charset="0"/>
              <a:buChar char="•"/>
            </a:pPr>
            <a:r>
              <a:rPr lang="en-US" b="1" dirty="0"/>
              <a:t>  PLUS Loans have a 6-month post-enrollment deferment (similar to a grace period, but interest is accruing – like a forbearance).  This “deferment” is applied</a:t>
            </a:r>
          </a:p>
          <a:p>
            <a:pPr lvl="1">
              <a:buFont typeface="Arial" pitchFamily="34" charset="0"/>
              <a:buNone/>
            </a:pPr>
            <a:r>
              <a:rPr lang="en-US" b="1" dirty="0"/>
              <a:t>   automatically, but it can be waived (to avoid the additional accrual of interest) by contacting the servicer.</a:t>
            </a:r>
          </a:p>
          <a:p>
            <a:endParaRPr lang="en-US" b="1" dirty="0"/>
          </a:p>
          <a:p>
            <a:r>
              <a:rPr lang="en-US" b="0" dirty="0"/>
              <a:t>If you have loans with varying repayment start dates, an ‘Alignment Forbearance’ can be used to line up the repayment start dates of all federal loans – discuss this with your servicers.</a:t>
            </a:r>
          </a:p>
          <a:p>
            <a:endParaRPr lang="en-US" dirty="0">
              <a:latin typeface="Arial" pitchFamily="34" charset="0"/>
            </a:endParaRPr>
          </a:p>
          <a:p>
            <a:endParaRPr lang="en-US" dirty="0">
              <a:latin typeface="Arial" pitchFamily="34" charset="0"/>
            </a:endParaRPr>
          </a:p>
        </p:txBody>
      </p:sp>
    </p:spTree>
    <p:extLst>
      <p:ext uri="{BB962C8B-B14F-4D97-AF65-F5344CB8AC3E}">
        <p14:creationId xmlns:p14="http://schemas.microsoft.com/office/powerpoint/2010/main" val="3316240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CFE1BAC2-DF8C-431B-9A3C-D74E5038819B}" type="slidenum">
              <a:rPr lang="en-US" smtClean="0"/>
              <a:pPr/>
              <a:t>32</a:t>
            </a:fld>
            <a:endParaRPr lang="en-US"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lang="en-US" dirty="0"/>
              <a:t>Alternatively, upon separation from school, if the loan does not have a grace period, or if the grace period has expired, you will be required to make payments.  During this active repayment status, you have two primary options:  To Pay or Not to Pay.</a:t>
            </a:r>
          </a:p>
          <a:p>
            <a:endParaRPr lang="en-US" dirty="0"/>
          </a:p>
          <a:p>
            <a:r>
              <a:rPr lang="en-US" dirty="0"/>
              <a:t>More specifically, you can decide:</a:t>
            </a:r>
          </a:p>
          <a:p>
            <a:pPr marL="215532" indent="-215532">
              <a:buFont typeface="+mj-lt"/>
              <a:buAutoNum type="arabicPeriod"/>
            </a:pPr>
            <a:r>
              <a:rPr lang="en-US" dirty="0"/>
              <a:t>To postpone payments (using deferment or forbearance) or </a:t>
            </a:r>
          </a:p>
          <a:p>
            <a:pPr marL="215532" indent="-215532">
              <a:buFont typeface="+mj-lt"/>
              <a:buAutoNum type="arabicPeriod"/>
            </a:pPr>
            <a:r>
              <a:rPr lang="en-US" dirty="0"/>
              <a:t>Make payments (under a repayment plan)</a:t>
            </a:r>
          </a:p>
          <a:p>
            <a:pPr marL="223710" indent="-223710"/>
            <a:endParaRPr lang="en-US" dirty="0"/>
          </a:p>
          <a:p>
            <a:pPr marL="223710" indent="-223710"/>
            <a:endParaRPr lang="en-US" dirty="0"/>
          </a:p>
          <a:p>
            <a:pPr marL="223710" indent="-223710"/>
            <a:endParaRPr lang="en-US" dirty="0"/>
          </a:p>
        </p:txBody>
      </p:sp>
    </p:spTree>
    <p:extLst>
      <p:ext uri="{BB962C8B-B14F-4D97-AF65-F5344CB8AC3E}">
        <p14:creationId xmlns:p14="http://schemas.microsoft.com/office/powerpoint/2010/main" val="1272797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0A6E2C2-C8DA-423C-A42D-7A7DBCF36338}" type="slidenum">
              <a:rPr lang="en-US" smtClean="0"/>
              <a:pPr/>
              <a:t>33</a:t>
            </a:fld>
            <a:endParaRPr lang="en-US"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lang="en-US" dirty="0"/>
              <a:t>One option you have to postpone your payments is through</a:t>
            </a:r>
            <a:r>
              <a:rPr lang="en-US" b="1" dirty="0"/>
              <a:t> deferment</a:t>
            </a:r>
            <a:r>
              <a:rPr lang="en-US" dirty="0"/>
              <a:t>. During deferment, if you have any subsidized loans</a:t>
            </a:r>
            <a:r>
              <a:rPr lang="en-US" baseline="0" dirty="0"/>
              <a:t> in your portfolio,</a:t>
            </a:r>
            <a:r>
              <a:rPr lang="en-US" dirty="0"/>
              <a:t> the subsidized portion of the loan would remain subsidized, while the unsubsidized portion would continue to accrue interest.  Deferment does not occur automatically;</a:t>
            </a:r>
            <a:r>
              <a:rPr lang="en-US" baseline="0" dirty="0"/>
              <a:t> </a:t>
            </a:r>
            <a:r>
              <a:rPr lang="en-US" dirty="0"/>
              <a:t>you have to apply, AND qualify in order to receive a deferment.</a:t>
            </a:r>
            <a:r>
              <a:rPr lang="en-US" baseline="0" dirty="0"/>
              <a:t>  </a:t>
            </a:r>
            <a:r>
              <a:rPr lang="en-US" dirty="0"/>
              <a:t>For a list of possible deferments, see the Education Debt Manager booklet.  </a:t>
            </a:r>
          </a:p>
          <a:p>
            <a:r>
              <a:rPr lang="en-US" dirty="0"/>
              <a:t> </a:t>
            </a:r>
          </a:p>
          <a:p>
            <a:r>
              <a:rPr lang="en-US" dirty="0"/>
              <a:t>(CLICK)</a:t>
            </a:r>
            <a:r>
              <a:rPr lang="en-US" baseline="0" dirty="0"/>
              <a:t>  </a:t>
            </a:r>
            <a:r>
              <a:rPr lang="en-US" dirty="0"/>
              <a:t>An alternative to deferment, and a more likely option to postpone payments for a resident, is </a:t>
            </a:r>
            <a:r>
              <a:rPr lang="en-US" b="1" dirty="0"/>
              <a:t>forbearance</a:t>
            </a:r>
            <a:r>
              <a:rPr lang="en-US" dirty="0"/>
              <a:t>.  During a forbearance, interest accrues on ALL of the loans (subsidized and unsubsidized), and if this interest goes unpaid, it will eventually capitalize.  Thankfully, though, forbearance offers the flexibility of allowing voluntary payments to be made - at your discretion. </a:t>
            </a:r>
          </a:p>
          <a:p>
            <a:endParaRPr lang="en-US" dirty="0"/>
          </a:p>
          <a:p>
            <a:r>
              <a:rPr lang="en-US" dirty="0"/>
              <a:t>Like a deferment, though, forbearance does not occur automatically – you need to request a forbearance.  As a medical resident, you are entitled to a Mandatory Medical Internship/Residency Forbearance for federal student loans.  Upon request, this type of forbearance is issued in annual increments and can be re-requested each year, allowing you to postpone payments throughout residency. </a:t>
            </a:r>
          </a:p>
          <a:p>
            <a:endParaRPr lang="en-US" dirty="0"/>
          </a:p>
        </p:txBody>
      </p:sp>
    </p:spTree>
    <p:extLst>
      <p:ext uri="{BB962C8B-B14F-4D97-AF65-F5344CB8AC3E}">
        <p14:creationId xmlns:p14="http://schemas.microsoft.com/office/powerpoint/2010/main" val="3283610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CFE1BAC2-DF8C-431B-9A3C-D74E5038819B}" type="slidenum">
              <a:rPr lang="en-US" smtClean="0"/>
              <a:pPr/>
              <a:t>34</a:t>
            </a:fld>
            <a:endParaRPr lang="en-US"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lang="en-US" dirty="0"/>
              <a:t>On the other hand, you may instead choose to begin repayment under a plan that best suits your financial situation.</a:t>
            </a:r>
          </a:p>
        </p:txBody>
      </p:sp>
    </p:spTree>
    <p:extLst>
      <p:ext uri="{BB962C8B-B14F-4D97-AF65-F5344CB8AC3E}">
        <p14:creationId xmlns:p14="http://schemas.microsoft.com/office/powerpoint/2010/main" val="339471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If you want to go into repayment during Residency to reduce loan debt as quickly as possible or you are considering PSLF </a:t>
            </a:r>
          </a:p>
          <a:p>
            <a:endParaRPr lang="en-US" b="1" u="sng" dirty="0"/>
          </a:p>
          <a:p>
            <a:r>
              <a:rPr lang="en-US" b="1" u="sng" dirty="0"/>
              <a:t>The vast majority of Residents will use the “Income Determined Repayment Plans”: PAYE or REPAYE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DC6B2C-2CF0-184A-834F-7357CB7D91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575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36</a:t>
            </a:fld>
            <a:endParaRPr lang="en-US" dirty="0"/>
          </a:p>
        </p:txBody>
      </p:sp>
    </p:spTree>
    <p:extLst>
      <p:ext uri="{BB962C8B-B14F-4D97-AF65-F5344CB8AC3E}">
        <p14:creationId xmlns:p14="http://schemas.microsoft.com/office/powerpoint/2010/main" val="3449558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link for the PSLF booklet – which contains links in it to easily connect you to other necessary PSLF resources.</a:t>
            </a:r>
          </a:p>
        </p:txBody>
      </p:sp>
      <p:sp>
        <p:nvSpPr>
          <p:cNvPr id="4" name="Slide Number Placeholder 3"/>
          <p:cNvSpPr>
            <a:spLocks noGrp="1"/>
          </p:cNvSpPr>
          <p:nvPr>
            <p:ph type="sldNum" sz="quarter" idx="10"/>
          </p:nvPr>
        </p:nvSpPr>
        <p:spPr/>
        <p:txBody>
          <a:bodyPr/>
          <a:lstStyle/>
          <a:p>
            <a:fld id="{B3DC6B2C-2CF0-184A-834F-7357CB7D9103}" type="slidenum">
              <a:rPr lang="en-US" smtClean="0"/>
              <a:t>37</a:t>
            </a:fld>
            <a:endParaRPr lang="en-US" dirty="0"/>
          </a:p>
        </p:txBody>
      </p:sp>
    </p:spTree>
    <p:extLst>
      <p:ext uri="{BB962C8B-B14F-4D97-AF65-F5344CB8AC3E}">
        <p14:creationId xmlns:p14="http://schemas.microsoft.com/office/powerpoint/2010/main" val="2484516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PSLF, there are other repayment and forgiveness programs available.  There are several resources to look into including the: AAMC Loan Forgiveness &amp; Repayment Database, NIH, NHSC, and others.  </a:t>
            </a:r>
          </a:p>
          <a:p>
            <a:endParaRPr lang="en-US" dirty="0"/>
          </a:p>
          <a:p>
            <a:r>
              <a:rPr lang="en-US" dirty="0"/>
              <a:t>You may also want to review the repayment Fact Sheets on the FIRST website,</a:t>
            </a:r>
            <a:r>
              <a:rPr lang="en-US" baseline="0" dirty="0"/>
              <a:t> and the one that includes many of these resources is: Repayment Assistance Through Forgiveness, Scholarships, and Service. </a:t>
            </a:r>
            <a:endParaRPr lang="en-US" dirty="0"/>
          </a:p>
          <a:p>
            <a:endParaRPr lang="en-US" dirty="0"/>
          </a:p>
          <a:p>
            <a:r>
              <a:rPr lang="en-US" dirty="0"/>
              <a:t>If you desire other options, then ask questions along the way, especially in your residency program, at future hospitals, counties, or states where you may work.</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38</a:t>
            </a:fld>
            <a:endParaRPr lang="en-US" dirty="0"/>
          </a:p>
        </p:txBody>
      </p:sp>
    </p:spTree>
    <p:extLst>
      <p:ext uri="{BB962C8B-B14F-4D97-AF65-F5344CB8AC3E}">
        <p14:creationId xmlns:p14="http://schemas.microsoft.com/office/powerpoint/2010/main" val="3373886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that you know the details of your loans and your many repayment and postponement options, let’s discuss how to borrow wisely for the next four years of medical school… and how to pay wisely as soon as you are able.</a:t>
            </a:r>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39</a:t>
            </a:fld>
            <a:endParaRPr lang="en-US" dirty="0"/>
          </a:p>
        </p:txBody>
      </p:sp>
    </p:spTree>
    <p:extLst>
      <p:ext uri="{BB962C8B-B14F-4D97-AF65-F5344CB8AC3E}">
        <p14:creationId xmlns:p14="http://schemas.microsoft.com/office/powerpoint/2010/main" val="239302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8DC30AC-23D3-4494-AA48-793AEB31AFA9}" type="slidenum">
              <a:rPr lang="en-US" smtClean="0"/>
              <a:pPr/>
              <a:t>8</a:t>
            </a:fld>
            <a:endParaRPr lang="en-US"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US" dirty="0"/>
              <a:t>As a tip – if a financial crisis occurs during any semester, and you accepted loans frugally, seek out the assistance of the financial aid office. We may be able to access those previously declined monies for your use.  </a:t>
            </a:r>
          </a:p>
          <a:p>
            <a:r>
              <a:rPr lang="en-US" dirty="0"/>
              <a:t> </a:t>
            </a:r>
          </a:p>
        </p:txBody>
      </p:sp>
    </p:spTree>
    <p:extLst>
      <p:ext uri="{BB962C8B-B14F-4D97-AF65-F5344CB8AC3E}">
        <p14:creationId xmlns:p14="http://schemas.microsoft.com/office/powerpoint/2010/main" val="1012667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5041" y="4405524"/>
            <a:ext cx="5140325" cy="4252781"/>
          </a:xfrm>
        </p:spPr>
        <p:txBody>
          <a:bodyPr>
            <a:noAutofit/>
          </a:bodyPr>
          <a:lstStyle/>
          <a:p>
            <a:r>
              <a:rPr lang="en-US" dirty="0"/>
              <a:t>Financing a medical education can be challenging.  In fact, the majority of medical school graduates complete their education with student loans.  As of last year, 73% of medical graduates reported leaving school with student loans. So, if you are financing your education, you are following a path that is well worn by others seeking to become a physician.</a:t>
            </a:r>
          </a:p>
          <a:p>
            <a:endParaRPr lang="en-US" dirty="0"/>
          </a:p>
          <a:p>
            <a:r>
              <a:rPr lang="en-US" dirty="0"/>
              <a:t>Across the country, the median level of debt* for the class of 2019 was $200,000 (based on public and private M.D.-degree granting schools, and including undergraduate debt). This information was collected by the AAMC from the class of 2019 as they graduated, and it offers you a point of reference regarding the current indebtedness of medical students.  </a:t>
            </a:r>
            <a:r>
              <a:rPr lang="en-US" i="1" dirty="0"/>
              <a:t>(Class of 2020's responses are currently being assimilated and will be available in November of this year.) </a:t>
            </a:r>
            <a:endParaRPr lang="en-US" dirty="0"/>
          </a:p>
          <a:p>
            <a:endParaRPr lang="en-US" dirty="0"/>
          </a:p>
          <a:p>
            <a:r>
              <a:rPr lang="en-US" dirty="0"/>
              <a:t>As a point of reference, the average level of debt here at </a:t>
            </a:r>
            <a:r>
              <a:rPr lang="en-US" b="1" u="sng" dirty="0">
                <a:solidFill>
                  <a:srgbClr val="FF0000"/>
                </a:solidFill>
              </a:rPr>
              <a:t>(INSERT MEDICAL SCHOOL NAME)</a:t>
            </a:r>
            <a:r>
              <a:rPr lang="en-US" dirty="0">
                <a:solidFill>
                  <a:srgbClr val="FF0000"/>
                </a:solidFill>
              </a:rPr>
              <a:t> </a:t>
            </a:r>
            <a:r>
              <a:rPr lang="en-US" dirty="0"/>
              <a:t>for the class of 2020 was approximately </a:t>
            </a:r>
            <a:r>
              <a:rPr lang="en-US" b="1" u="sng" dirty="0">
                <a:solidFill>
                  <a:srgbClr val="FF0000"/>
                </a:solidFill>
              </a:rPr>
              <a:t>(INSERT $AVG DEBT).</a:t>
            </a:r>
            <a:endParaRPr lang="en-US" dirty="0">
              <a:solidFill>
                <a:srgbClr val="FF0000"/>
              </a:solidFill>
            </a:endParaRPr>
          </a:p>
        </p:txBody>
      </p:sp>
    </p:spTree>
    <p:extLst>
      <p:ext uri="{BB962C8B-B14F-4D97-AF65-F5344CB8AC3E}">
        <p14:creationId xmlns:p14="http://schemas.microsoft.com/office/powerpoint/2010/main" val="1845417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41</a:t>
            </a:fld>
            <a:endParaRPr lang="en-US" dirty="0"/>
          </a:p>
        </p:txBody>
      </p:sp>
    </p:spTree>
    <p:extLst>
      <p:ext uri="{BB962C8B-B14F-4D97-AF65-F5344CB8AC3E}">
        <p14:creationId xmlns:p14="http://schemas.microsoft.com/office/powerpoint/2010/main" val="906683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dirty="0"/>
              <a:t>First, borrowing wisely may mean not borrowing at all!  There are alternatives to medical school debt, for example:</a:t>
            </a:r>
          </a:p>
          <a:p>
            <a:r>
              <a:rPr lang="en-US" sz="1000" dirty="0"/>
              <a:t>(CLICK)</a:t>
            </a:r>
          </a:p>
          <a:p>
            <a:pPr marL="215532" indent="-215532">
              <a:buFont typeface="+mj-lt"/>
              <a:buAutoNum type="arabicPeriod"/>
            </a:pPr>
            <a:r>
              <a:rPr lang="en-US" sz="1000" b="1" u="sng" dirty="0"/>
              <a:t>Scholarships</a:t>
            </a:r>
            <a:r>
              <a:rPr lang="en-US" sz="1000" b="1" dirty="0"/>
              <a:t> </a:t>
            </a:r>
            <a:r>
              <a:rPr lang="en-US" sz="1000" dirty="0"/>
              <a:t>from outside sources – such as your faith affiliation, civic organizations, etc. There are also service based scholarships such as military and public health service programs (i.e. National Health Service Corps), or even scholarships from the school. Stop by the financial aid office to discuss possible scholarships this year or in the coming years.</a:t>
            </a:r>
          </a:p>
          <a:p>
            <a:pPr marL="0" indent="0">
              <a:buFont typeface="+mj-lt"/>
              <a:buNone/>
            </a:pPr>
            <a:r>
              <a:rPr lang="en-US" sz="1000" dirty="0"/>
              <a:t>(CLICK)</a:t>
            </a:r>
          </a:p>
          <a:p>
            <a:pPr marL="0" indent="0">
              <a:buFont typeface="+mj-lt"/>
              <a:buNone/>
            </a:pPr>
            <a:r>
              <a:rPr lang="en-US" sz="1000" dirty="0"/>
              <a:t>2.  Don’t forget the </a:t>
            </a:r>
            <a:r>
              <a:rPr lang="en-US" sz="1000" b="1" u="sng" dirty="0"/>
              <a:t>support</a:t>
            </a:r>
            <a:r>
              <a:rPr lang="en-US" sz="1000" dirty="0"/>
              <a:t> you have available to you. Support systems include the financial aid office – which is your primary point of contact for all financial aid matters – so visit them to discuss possible alternatives to borrowing.  Also, do not forget the support you have from your family. Your family may be able to provide assistance through these years in the form of financial and emotional support.  If a family member can help you pay down the accruing interest while you are in school, this will reduce not only the total cost of your student loan debt but also can reduce the amount of time that it takes to repay your debt.  </a:t>
            </a:r>
          </a:p>
          <a:p>
            <a:pPr marL="0" indent="0">
              <a:buNone/>
            </a:pPr>
            <a:r>
              <a:rPr lang="en-US" sz="1000" dirty="0"/>
              <a:t>(CLICK)</a:t>
            </a:r>
          </a:p>
          <a:p>
            <a:pPr marL="0" indent="0">
              <a:buNone/>
            </a:pPr>
            <a:r>
              <a:rPr lang="en-US" sz="1000" dirty="0"/>
              <a:t>3.  If you do not find alternatives to borrowing during medical school, be sure to make yourself familiar with the </a:t>
            </a:r>
            <a:r>
              <a:rPr lang="en-US" sz="1000" b="1" u="sng" dirty="0"/>
              <a:t>loan forgiveness and repayment options</a:t>
            </a:r>
            <a:r>
              <a:rPr lang="en-US" sz="1000" dirty="0"/>
              <a:t> available after graduation and residency.  The AAMC website, aamc.org/stloan, lists nearly 70 possibilities of assistance available during and post-medical school.  Check it out!</a:t>
            </a:r>
          </a:p>
          <a:p>
            <a:pPr marL="0" indent="0">
              <a:buNone/>
            </a:pPr>
            <a:r>
              <a:rPr lang="en-US" sz="1000" dirty="0"/>
              <a:t>(CLICK)</a:t>
            </a:r>
          </a:p>
          <a:p>
            <a:pPr marL="215532" indent="-215532">
              <a:buFont typeface="+mj-lt"/>
              <a:buAutoNum type="arabicPeriod" startAt="4"/>
            </a:pPr>
            <a:r>
              <a:rPr lang="en-US" sz="1000" dirty="0"/>
              <a:t>Lastly, and the cornerstone of avoiding debt, is to have a </a:t>
            </a:r>
            <a:r>
              <a:rPr lang="en-US" sz="1000" b="1" u="sng" dirty="0"/>
              <a:t>budget</a:t>
            </a:r>
            <a:r>
              <a:rPr lang="en-US" sz="1000" dirty="0"/>
              <a:t>.  Well done to those of you already doing this!  We will look deeper into the value of living on a budget in just a moment, but first let’s look at the next step to strategic borrowing: borrowing in the right order.</a:t>
            </a:r>
          </a:p>
          <a:p>
            <a:pPr fontAlgn="base" latinLnBrk="1">
              <a:spcBef>
                <a:spcPct val="0"/>
              </a:spcBef>
              <a:spcAft>
                <a:spcPct val="0"/>
              </a:spcAft>
            </a:pPr>
            <a:endParaRPr lang="en-US" sz="1000" dirty="0"/>
          </a:p>
        </p:txBody>
      </p:sp>
      <p:sp>
        <p:nvSpPr>
          <p:cNvPr id="4" name="Slide Number Placeholder 3"/>
          <p:cNvSpPr>
            <a:spLocks noGrp="1"/>
          </p:cNvSpPr>
          <p:nvPr>
            <p:ph type="sldNum" sz="quarter" idx="10"/>
          </p:nvPr>
        </p:nvSpPr>
        <p:spPr/>
        <p:txBody>
          <a:bodyPr/>
          <a:lstStyle/>
          <a:p>
            <a:fld id="{2B3256B1-7D63-4323-9F4B-9E2C7793B3F7}"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442736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17FC5E90-000C-4C77-8A44-798639974BE2}" type="slidenum">
              <a:rPr lang="en-US" smtClean="0"/>
              <a:pPr/>
              <a:t>43</a:t>
            </a:fld>
            <a:endParaRPr lang="en-US" dirty="0"/>
          </a:p>
        </p:txBody>
      </p:sp>
      <p:sp>
        <p:nvSpPr>
          <p:cNvPr id="100355" name="Rectangle 2"/>
          <p:cNvSpPr>
            <a:spLocks noGrp="1" noRot="1" noChangeAspect="1" noChangeArrowheads="1" noTextEdit="1"/>
          </p:cNvSpPr>
          <p:nvPr>
            <p:ph type="sldImg"/>
          </p:nvPr>
        </p:nvSpPr>
        <p:spPr>
          <a:xfrm>
            <a:off x="279400" y="693738"/>
            <a:ext cx="6164263" cy="3468687"/>
          </a:xfrm>
          <a:ln/>
        </p:spPr>
      </p:sp>
      <p:sp>
        <p:nvSpPr>
          <p:cNvPr id="100356" name="Rectangle 3"/>
          <p:cNvSpPr>
            <a:spLocks noGrp="1" noChangeArrowheads="1"/>
          </p:cNvSpPr>
          <p:nvPr>
            <p:ph type="body" idx="1"/>
          </p:nvPr>
        </p:nvSpPr>
        <p:spPr>
          <a:xfrm>
            <a:off x="895370" y="4403282"/>
            <a:ext cx="4927564" cy="4161755"/>
          </a:xfrm>
          <a:noFill/>
          <a:ln/>
        </p:spPr>
        <p:txBody>
          <a:bodyPr/>
          <a:lstStyle/>
          <a:p>
            <a:r>
              <a:rPr lang="en-US" dirty="0"/>
              <a:t>Borrowing wisely means borrowing ONLY what you need, but it also means borrowing the least expensive debt FIRST. </a:t>
            </a:r>
          </a:p>
          <a:p>
            <a:endParaRPr lang="en-US" dirty="0"/>
          </a:p>
          <a:p>
            <a:r>
              <a:rPr lang="en-US" dirty="0"/>
              <a:t>This translates into seeking out all free money (grants/scholarships) and then turning to… in this order: PCL, LDS (if eligible), then Direct Unsubsidized Loans, then PLUS Loans, and finally private loans or credit cards. </a:t>
            </a:r>
          </a:p>
          <a:p>
            <a:endParaRPr lang="en-US" dirty="0"/>
          </a:p>
          <a:p>
            <a:r>
              <a:rPr lang="en-US" dirty="0"/>
              <a:t>If you</a:t>
            </a:r>
            <a:r>
              <a:rPr lang="en-US" baseline="0" dirty="0"/>
              <a:t> f</a:t>
            </a:r>
            <a:r>
              <a:rPr lang="en-US" dirty="0"/>
              <a:t>ind yourself resorting to credit cards and private loans, discuss your situation with us</a:t>
            </a:r>
            <a:r>
              <a:rPr lang="en-US" baseline="0" dirty="0"/>
              <a:t> (</a:t>
            </a:r>
            <a:r>
              <a:rPr lang="en-US" dirty="0"/>
              <a:t>the financial aid office), immediately, because financial aid award packages are made with the intention of avoiding these types of financing options.</a:t>
            </a:r>
            <a:r>
              <a:rPr lang="en-US" baseline="0" dirty="0"/>
              <a:t>  O</a:t>
            </a:r>
            <a:r>
              <a:rPr lang="en-US" dirty="0"/>
              <a:t>ur</a:t>
            </a:r>
            <a:r>
              <a:rPr lang="en-US" baseline="0" dirty="0"/>
              <a:t> </a:t>
            </a:r>
            <a:r>
              <a:rPr lang="en-US" dirty="0"/>
              <a:t>office may be able to offer additional assistance and guidance.</a:t>
            </a:r>
          </a:p>
          <a:p>
            <a:r>
              <a:rPr lang="en-US" b="1" dirty="0"/>
              <a:t> </a:t>
            </a:r>
            <a:endParaRPr lang="en-US" dirty="0"/>
          </a:p>
        </p:txBody>
      </p:sp>
    </p:spTree>
    <p:extLst>
      <p:ext uri="{BB962C8B-B14F-4D97-AF65-F5344CB8AC3E}">
        <p14:creationId xmlns:p14="http://schemas.microsoft.com/office/powerpoint/2010/main" val="92556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6E081E5-DAAC-4429-A362-A67555373A98}" type="slidenum">
              <a:rPr lang="en-US" smtClean="0"/>
              <a:pPr/>
              <a:t>44</a:t>
            </a:fld>
            <a:endParaRPr lang="en-US" dirty="0"/>
          </a:p>
        </p:txBody>
      </p:sp>
      <p:sp>
        <p:nvSpPr>
          <p:cNvPr id="98307" name="Rectangle 2"/>
          <p:cNvSpPr>
            <a:spLocks noGrp="1" noRot="1" noChangeAspect="1" noChangeArrowheads="1" noTextEdit="1"/>
          </p:cNvSpPr>
          <p:nvPr>
            <p:ph type="sldImg"/>
          </p:nvPr>
        </p:nvSpPr>
        <p:spPr>
          <a:xfrm>
            <a:off x="279400" y="693738"/>
            <a:ext cx="6164263" cy="3468687"/>
          </a:xfrm>
          <a:ln/>
        </p:spPr>
      </p:sp>
      <p:sp>
        <p:nvSpPr>
          <p:cNvPr id="98308" name="Rectangle 3"/>
          <p:cNvSpPr>
            <a:spLocks noGrp="1" noChangeArrowheads="1"/>
          </p:cNvSpPr>
          <p:nvPr>
            <p:ph type="body" idx="1"/>
          </p:nvPr>
        </p:nvSpPr>
        <p:spPr>
          <a:xfrm>
            <a:off x="895370" y="4394105"/>
            <a:ext cx="4927564" cy="4161755"/>
          </a:xfrm>
          <a:noFill/>
          <a:ln/>
        </p:spPr>
        <p:txBody>
          <a:bodyPr/>
          <a:lstStyle/>
          <a:p>
            <a:r>
              <a:rPr lang="en-US" dirty="0"/>
              <a:t>A common misunderstanding that many new medical school students have is that they have to accept all of the loans that they are awarded; however that is not the case.  We encourage you to know how much money you need each semester and borrow only what you need and decline any loans that exceed your need.  </a:t>
            </a:r>
          </a:p>
          <a:p>
            <a:endParaRPr lang="en-US" dirty="0"/>
          </a:p>
          <a:p>
            <a:r>
              <a:rPr lang="en-US" dirty="0"/>
              <a:t>As you are accepting loans, please understand that when you accept certain loans it may affect your eligibility for other aid.  You are limited in the total amount of financial aid, including all loans and scholarships, that you can receive each year.  You cannot receive more aid than your cost of attendance.  This fact could mean forfeiting free or lower rate loans because you have already accepted a higher rate loan – so accept carefully.</a:t>
            </a:r>
          </a:p>
          <a:p>
            <a:r>
              <a:rPr lang="en-US" dirty="0"/>
              <a:t> </a:t>
            </a:r>
          </a:p>
          <a:p>
            <a:endParaRPr lang="en-US" dirty="0"/>
          </a:p>
        </p:txBody>
      </p:sp>
    </p:spTree>
    <p:extLst>
      <p:ext uri="{BB962C8B-B14F-4D97-AF65-F5344CB8AC3E}">
        <p14:creationId xmlns:p14="http://schemas.microsoft.com/office/powerpoint/2010/main" val="4105188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541239FF-734C-4903-AB2E-5AC662889C78}" type="slidenum">
              <a:rPr lang="en-US" smtClean="0"/>
              <a:pPr/>
              <a:t>45</a:t>
            </a:fld>
            <a:endParaRPr lang="en-US" dirty="0"/>
          </a:p>
        </p:txBody>
      </p:sp>
      <p:sp>
        <p:nvSpPr>
          <p:cNvPr id="99331" name="Rectangle 2"/>
          <p:cNvSpPr>
            <a:spLocks noGrp="1" noRot="1" noChangeAspect="1" noChangeArrowheads="1" noTextEdit="1"/>
          </p:cNvSpPr>
          <p:nvPr>
            <p:ph type="sldImg"/>
          </p:nvPr>
        </p:nvSpPr>
        <p:spPr>
          <a:xfrm>
            <a:off x="279400" y="693738"/>
            <a:ext cx="6164263" cy="3468687"/>
          </a:xfrm>
          <a:ln/>
        </p:spPr>
      </p:sp>
      <p:sp>
        <p:nvSpPr>
          <p:cNvPr id="99332" name="Rectangle 3"/>
          <p:cNvSpPr>
            <a:spLocks noGrp="1" noChangeArrowheads="1"/>
          </p:cNvSpPr>
          <p:nvPr>
            <p:ph type="body" idx="1"/>
          </p:nvPr>
        </p:nvSpPr>
        <p:spPr>
          <a:xfrm>
            <a:off x="895370" y="4394105"/>
            <a:ext cx="4927564" cy="4161755"/>
          </a:xfrm>
          <a:noFill/>
          <a:ln/>
        </p:spPr>
        <p:txBody>
          <a:bodyPr/>
          <a:lstStyle/>
          <a:p>
            <a:r>
              <a:rPr lang="en-US" dirty="0"/>
              <a:t>An example of the effects of borrowing less. </a:t>
            </a:r>
          </a:p>
          <a:p>
            <a:endParaRPr lang="en-US" dirty="0"/>
          </a:p>
          <a:p>
            <a:r>
              <a:rPr lang="en-US" dirty="0"/>
              <a:t>What if a medical student has a budget, knows what they need and determines that although it is available to them, they will</a:t>
            </a:r>
            <a:r>
              <a:rPr lang="en-US" baseline="0" dirty="0"/>
              <a:t> </a:t>
            </a:r>
            <a:r>
              <a:rPr lang="en-US" dirty="0"/>
              <a:t>decline $5,000 of the Direct Unsubsidized Loans offered to them – and they do this every year?</a:t>
            </a:r>
          </a:p>
          <a:p>
            <a:endParaRPr lang="en-US" dirty="0"/>
          </a:p>
          <a:p>
            <a:r>
              <a:rPr lang="en-US" dirty="0"/>
              <a:t>The result is that they would reduce their debt levels by $5,000</a:t>
            </a:r>
            <a:r>
              <a:rPr lang="en-US" baseline="0" dirty="0"/>
              <a:t> each </a:t>
            </a:r>
            <a:r>
              <a:rPr lang="en-US" dirty="0"/>
              <a:t>year of medical school (totaling $20,000 less borrowed), and reducing their future monthly payment by approximately $310 per month - ultimately saving themselves thousands ($17,000+) in interest costs!</a:t>
            </a:r>
          </a:p>
          <a:p>
            <a:endParaRPr lang="en-US" dirty="0"/>
          </a:p>
          <a:p>
            <a:r>
              <a:rPr lang="en-US" dirty="0"/>
              <a:t>So, have a plan – a budget – and stick to it.  Borrow only what you need to borrow… it will save you money in the long run.</a:t>
            </a:r>
          </a:p>
        </p:txBody>
      </p:sp>
    </p:spTree>
    <p:extLst>
      <p:ext uri="{BB962C8B-B14F-4D97-AF65-F5344CB8AC3E}">
        <p14:creationId xmlns:p14="http://schemas.microsoft.com/office/powerpoint/2010/main" val="3392620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A4155AA2-9433-4029-A8FA-AEED4C997E02}" type="slidenum">
              <a:rPr lang="en-US" smtClean="0"/>
              <a:pPr/>
              <a:t>46</a:t>
            </a:fld>
            <a:endParaRPr lang="en-US" dirty="0"/>
          </a:p>
        </p:txBody>
      </p:sp>
      <p:sp>
        <p:nvSpPr>
          <p:cNvPr id="103427" name="Rectangle 2"/>
          <p:cNvSpPr>
            <a:spLocks noGrp="1" noRot="1" noChangeAspect="1" noChangeArrowheads="1" noTextEdit="1"/>
          </p:cNvSpPr>
          <p:nvPr>
            <p:ph type="sldImg"/>
          </p:nvPr>
        </p:nvSpPr>
        <p:spPr>
          <a:xfrm>
            <a:off x="279400" y="693738"/>
            <a:ext cx="6164263" cy="3468687"/>
          </a:xfrm>
          <a:ln/>
        </p:spPr>
      </p:sp>
      <p:sp>
        <p:nvSpPr>
          <p:cNvPr id="103428" name="Rectangle 3"/>
          <p:cNvSpPr>
            <a:spLocks noGrp="1" noChangeArrowheads="1"/>
          </p:cNvSpPr>
          <p:nvPr>
            <p:ph type="body" idx="1"/>
          </p:nvPr>
        </p:nvSpPr>
        <p:spPr>
          <a:xfrm>
            <a:off x="895370" y="4394105"/>
            <a:ext cx="4927564" cy="4161755"/>
          </a:xfrm>
          <a:noFill/>
          <a:ln/>
        </p:spPr>
        <p:txBody>
          <a:bodyPr/>
          <a:lstStyle/>
          <a:p>
            <a:r>
              <a:rPr lang="en-US" dirty="0"/>
              <a:t>The simple steps to a spending plan include putting it in writing, reviewing it periodically, and making adjustments as necessary.  These steps are not time consuming, but similar to eating healthy and working out, a spending plan takes self-discipline.  If you create a spending plan, and attempt to follow it, you will reap the benefits.  </a:t>
            </a:r>
          </a:p>
          <a:p>
            <a:r>
              <a:rPr lang="en-US" dirty="0"/>
              <a:t> </a:t>
            </a:r>
          </a:p>
        </p:txBody>
      </p:sp>
    </p:spTree>
    <p:extLst>
      <p:ext uri="{BB962C8B-B14F-4D97-AF65-F5344CB8AC3E}">
        <p14:creationId xmlns:p14="http://schemas.microsoft.com/office/powerpoint/2010/main" val="2474037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E3B6E4A-DA9A-48A6-9AB6-6CAF9C7CB90B}" type="slidenum">
              <a:rPr lang="en-US" smtClean="0"/>
              <a:pPr/>
              <a:t>47</a:t>
            </a:fld>
            <a:endParaRPr lang="en-US"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dirty="0"/>
              <a:t>To get you started, the AAMC offers several ways to help you create a detailed budget, including:</a:t>
            </a:r>
          </a:p>
          <a:p>
            <a:pPr lvl="0">
              <a:buFont typeface="Arial" pitchFamily="34" charset="0"/>
              <a:buNone/>
            </a:pPr>
            <a:endParaRPr lang="en-US" dirty="0"/>
          </a:p>
          <a:p>
            <a:pPr lvl="0">
              <a:buFont typeface="Arial" pitchFamily="34" charset="0"/>
              <a:buChar char="•"/>
            </a:pPr>
            <a:r>
              <a:rPr lang="en-US" dirty="0"/>
              <a:t>  A budgeting course and </a:t>
            </a:r>
            <a:r>
              <a:rPr lang="en-US" b="1" dirty="0"/>
              <a:t>Budget Calculator </a:t>
            </a:r>
            <a:r>
              <a:rPr lang="en-US" dirty="0"/>
              <a:t>that can help you create a monthly budget that tracks and saves your spending plan is available in our Financial Wellness program (aamc.org/financialwellness).  </a:t>
            </a:r>
          </a:p>
          <a:p>
            <a:pPr lvl="0">
              <a:buFont typeface="Arial" pitchFamily="34" charset="0"/>
              <a:buChar char="•"/>
            </a:pPr>
            <a:r>
              <a:rPr lang="en-US" dirty="0"/>
              <a:t>  And if you prefer another format, there is an interactive budgeting worksheet for students at </a:t>
            </a:r>
            <a:r>
              <a:rPr lang="en-US" sz="1300" b="1" dirty="0"/>
              <a:t>aamc.org/studentbudget </a:t>
            </a:r>
            <a:r>
              <a:rPr lang="en-US" dirty="0"/>
              <a:t>as well as </a:t>
            </a:r>
            <a:r>
              <a:rPr lang="en-US" b="1" dirty="0"/>
              <a:t>Financial Aid Fact Sheets on budgeting </a:t>
            </a:r>
            <a:r>
              <a:rPr lang="en-US" dirty="0">
                <a:solidFill>
                  <a:schemeClr val="tx1"/>
                </a:solidFill>
              </a:rPr>
              <a:t>(</a:t>
            </a:r>
            <a:r>
              <a:rPr lang="en-US" u="sng" dirty="0">
                <a:solidFill>
                  <a:schemeClr val="tx1"/>
                </a:solidFill>
                <a:hlinkClick r:id="rId3">
                  <a:extLst>
                    <a:ext uri="{A12FA001-AC4F-418D-AE19-62706E023703}">
                      <ahyp:hlinkClr xmlns:ahyp="http://schemas.microsoft.com/office/drawing/2018/hyperlinkcolor" val="tx"/>
                    </a:ext>
                  </a:extLst>
                </a:hlinkClick>
              </a:rPr>
              <a:t>aamc.org/first/factsheets</a:t>
            </a:r>
            <a:r>
              <a:rPr lang="en-US" dirty="0">
                <a:solidFill>
                  <a:schemeClr val="tx1"/>
                </a:solidFill>
              </a:rPr>
              <a:t>).</a:t>
            </a:r>
          </a:p>
          <a:p>
            <a:pPr lvl="0">
              <a:buFont typeface="Arial" pitchFamily="34" charset="0"/>
              <a:buNone/>
            </a:pPr>
            <a:endParaRPr lang="en-US" dirty="0"/>
          </a:p>
          <a:p>
            <a:r>
              <a:rPr lang="en-US" dirty="0"/>
              <a:t>All of these resources can be found online and offer a quick and convenient way to create a budget for life in medical school, residency, and beyond.</a:t>
            </a:r>
          </a:p>
          <a:p>
            <a:r>
              <a:rPr lang="en-US" dirty="0"/>
              <a:t> </a:t>
            </a:r>
          </a:p>
        </p:txBody>
      </p:sp>
    </p:spTree>
    <p:extLst>
      <p:ext uri="{BB962C8B-B14F-4D97-AF65-F5344CB8AC3E}">
        <p14:creationId xmlns:p14="http://schemas.microsoft.com/office/powerpoint/2010/main" val="3503441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8611A34-7919-4A02-B98B-EA2722736667}" type="slidenum">
              <a:rPr lang="en-US" smtClean="0"/>
              <a:pPr/>
              <a:t>48</a:t>
            </a:fld>
            <a:endParaRPr lang="en-US"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dirty="0"/>
              <a:t>Basic elements of budgeting</a:t>
            </a:r>
            <a:r>
              <a:rPr lang="en-US" baseline="0" dirty="0"/>
              <a:t> include three s</a:t>
            </a:r>
            <a:r>
              <a:rPr lang="en-US" dirty="0"/>
              <a:t>imple things:  </a:t>
            </a:r>
          </a:p>
          <a:p>
            <a:pPr marL="215532" indent="-215532">
              <a:buAutoNum type="arabicParenR"/>
            </a:pPr>
            <a:r>
              <a:rPr lang="en-US" dirty="0"/>
              <a:t>Your income (income includes all sources of monies received by you – this</a:t>
            </a:r>
            <a:r>
              <a:rPr lang="en-US" baseline="0" dirty="0"/>
              <a:t> includes financial aid</a:t>
            </a:r>
            <a:r>
              <a:rPr lang="en-US" dirty="0"/>
              <a:t>) </a:t>
            </a:r>
          </a:p>
          <a:p>
            <a:pPr marL="215532" indent="-215532">
              <a:buAutoNum type="arabicParenR"/>
            </a:pPr>
            <a:r>
              <a:rPr lang="en-US" dirty="0"/>
              <a:t>Your expenses (fixed and variable) and </a:t>
            </a:r>
          </a:p>
          <a:p>
            <a:pPr marL="215532" indent="-215532">
              <a:buAutoNum type="arabicParenR"/>
            </a:pPr>
            <a:r>
              <a:rPr lang="en-US" dirty="0"/>
              <a:t>Your discretionary income (this is your spending money).  </a:t>
            </a:r>
          </a:p>
          <a:p>
            <a:endParaRPr lang="en-US" dirty="0"/>
          </a:p>
          <a:p>
            <a:r>
              <a:rPr lang="en-US" dirty="0"/>
              <a:t>To determine your discretionary income, subtract your expenses from your income. This balance is your extra spending money.  </a:t>
            </a:r>
          </a:p>
          <a:p>
            <a:r>
              <a:rPr lang="en-US" b="1" dirty="0"/>
              <a:t> </a:t>
            </a:r>
            <a:endParaRPr lang="en-US" dirty="0"/>
          </a:p>
          <a:p>
            <a:endParaRPr lang="en-US" dirty="0"/>
          </a:p>
        </p:txBody>
      </p:sp>
    </p:spTree>
    <p:extLst>
      <p:ext uri="{BB962C8B-B14F-4D97-AF65-F5344CB8AC3E}">
        <p14:creationId xmlns:p14="http://schemas.microsoft.com/office/powerpoint/2010/main" val="4048605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71CC7E32-EBEF-455C-AF00-4DDF699CC0CC}" type="slidenum">
              <a:rPr lang="en-US" smtClean="0"/>
              <a:pPr/>
              <a:t>49</a:t>
            </a:fld>
            <a:endParaRPr lang="en-US"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r>
              <a:rPr lang="en-US" dirty="0"/>
              <a:t>Despite the amount of time and effort that you put into a budget, spending “leaks” can occur.  A leak may be something small, like a small “want” that you have each day or each week… a small indulgence (Starbucks coffee, happy hour, maybe even date nights).  However small a leak may be, the little things will add up over time.  </a:t>
            </a:r>
          </a:p>
          <a:p>
            <a:r>
              <a:rPr lang="en-US" dirty="0"/>
              <a:t> </a:t>
            </a:r>
          </a:p>
          <a:p>
            <a:r>
              <a:rPr lang="en-US" dirty="0"/>
              <a:t>For example, a stop at the gourmet coffee shop (replace whatever your indulgence is here… the moral is the same) can easily mean $100/month or $1000/year.  That is $4,000 during medical school -- FOR COFFEE.  Is anyone budgeting $4,000 for gourmet coffee during medical school?  Probably not.  But if you don’t acknowledge your “wants” AND make room for them in your budget, you will slowly spend money without even realizing it.</a:t>
            </a:r>
          </a:p>
          <a:p>
            <a:r>
              <a:rPr lang="en-US" b="1" dirty="0"/>
              <a:t> </a:t>
            </a:r>
            <a:endParaRPr lang="en-US" dirty="0"/>
          </a:p>
          <a:p>
            <a:endParaRPr lang="en-US" dirty="0"/>
          </a:p>
        </p:txBody>
      </p:sp>
    </p:spTree>
    <p:extLst>
      <p:ext uri="{BB962C8B-B14F-4D97-AF65-F5344CB8AC3E}">
        <p14:creationId xmlns:p14="http://schemas.microsoft.com/office/powerpoint/2010/main" val="70033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a:t>Now that we have discussed the details of student loans, let’s look at the repayment timeline that comes with these loans.   </a:t>
            </a:r>
          </a:p>
          <a:p>
            <a:endParaRPr lang="en-US" dirty="0">
              <a:latin typeface="Arial" pitchFamily="34" charset="0"/>
            </a:endParaRPr>
          </a:p>
        </p:txBody>
      </p:sp>
      <p:sp>
        <p:nvSpPr>
          <p:cNvPr id="81924" name="Slide Number Placeholder 3"/>
          <p:cNvSpPr>
            <a:spLocks noGrp="1"/>
          </p:cNvSpPr>
          <p:nvPr>
            <p:ph type="sldNum" sz="quarter" idx="5"/>
          </p:nvPr>
        </p:nvSpPr>
        <p:spPr>
          <a:noFill/>
        </p:spPr>
        <p:txBody>
          <a:bodyPr/>
          <a:lstStyle/>
          <a:p>
            <a:fld id="{C0101A90-C83F-434E-B6CF-7B4877840DE1}" type="slidenum">
              <a:rPr lang="en-US" smtClean="0">
                <a:latin typeface="Arial" pitchFamily="34" charset="0"/>
              </a:rPr>
              <a:pPr/>
              <a:t>11</a:t>
            </a:fld>
            <a:endParaRPr lang="en-US" dirty="0">
              <a:latin typeface="Arial" pitchFamily="34" charset="0"/>
            </a:endParaRPr>
          </a:p>
        </p:txBody>
      </p:sp>
    </p:spTree>
    <p:extLst>
      <p:ext uri="{BB962C8B-B14F-4D97-AF65-F5344CB8AC3E}">
        <p14:creationId xmlns:p14="http://schemas.microsoft.com/office/powerpoint/2010/main" val="3813973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71CC7E32-EBEF-455C-AF00-4DDF699CC0CC}" type="slidenum">
              <a:rPr lang="en-US" smtClean="0"/>
              <a:pPr/>
              <a:t>50</a:t>
            </a:fld>
            <a:endParaRPr lang="en-US"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r>
              <a:rPr lang="en-US" dirty="0"/>
              <a:t>Acknowledge your ‘wants’ in a budget</a:t>
            </a:r>
            <a:r>
              <a:rPr lang="en-US" baseline="0" dirty="0"/>
              <a:t> and d</a:t>
            </a:r>
            <a:r>
              <a:rPr lang="en-US" dirty="0"/>
              <a:t>etermine if they are affordable.</a:t>
            </a:r>
            <a:r>
              <a:rPr lang="en-US" baseline="0" dirty="0"/>
              <a:t>  If they are not affordable, </a:t>
            </a:r>
            <a:r>
              <a:rPr lang="en-US" dirty="0"/>
              <a:t>identify an alternative.  In our example, the stop at the gourmet coffee shop could be substituted for coffee made at home.  </a:t>
            </a:r>
          </a:p>
          <a:p>
            <a:r>
              <a:rPr lang="en-US" dirty="0"/>
              <a:t> </a:t>
            </a:r>
          </a:p>
          <a:p>
            <a:r>
              <a:rPr lang="en-US" dirty="0"/>
              <a:t>If you make </a:t>
            </a:r>
            <a:r>
              <a:rPr lang="en-US" baseline="0" dirty="0"/>
              <a:t>coffee at home, you would spend about $10/month, or $100/year, which saves you $900 in one year. That means, during medical school, you could spend about $400 making coffee at home vs $4000 buying coffee at the gourmet coffee shop.</a:t>
            </a:r>
          </a:p>
          <a:p>
            <a:pPr defTabSz="862126">
              <a:defRPr/>
            </a:pPr>
            <a:endParaRPr lang="en-US" baseline="0" dirty="0"/>
          </a:p>
          <a:p>
            <a:pPr defTabSz="862126">
              <a:defRPr/>
            </a:pPr>
            <a:r>
              <a:rPr lang="en-US" dirty="0"/>
              <a:t>Time at medical school may be filled with other alternatives.  What can you substitute?</a:t>
            </a:r>
            <a:r>
              <a:rPr lang="en-US" baseline="0" dirty="0"/>
              <a:t> </a:t>
            </a:r>
            <a:r>
              <a:rPr lang="en-US" dirty="0"/>
              <a:t>Be honest with yourself; budget for your special “wants.”  Do not deny yourself, but do not over indulge.  Most importantly, do not bury your head in the sand and wait until the end of medical school to manage your finances.</a:t>
            </a:r>
          </a:p>
          <a:p>
            <a:r>
              <a:rPr lang="en-US" b="1" dirty="0"/>
              <a:t> </a:t>
            </a:r>
            <a:endParaRPr lang="en-US" dirty="0"/>
          </a:p>
        </p:txBody>
      </p:sp>
    </p:spTree>
    <p:extLst>
      <p:ext uri="{BB962C8B-B14F-4D97-AF65-F5344CB8AC3E}">
        <p14:creationId xmlns:p14="http://schemas.microsoft.com/office/powerpoint/2010/main" val="54451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8DC30AC-23D3-4494-AA48-793AEB31AFA9}" type="slidenum">
              <a:rPr lang="en-US" smtClean="0"/>
              <a:pPr/>
              <a:t>51</a:t>
            </a:fld>
            <a:endParaRPr lang="en-US"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US" b="1" dirty="0"/>
              <a:t>Credit cards are NOT bad.</a:t>
            </a:r>
            <a:r>
              <a:rPr lang="en-US" dirty="0"/>
              <a:t>  There are many good things that a credit card can help you do. They allow you to tap a line of credit without using your own money on the spot.  They also help you establish good credit and are great for emergencies.  However, you must be wise about your use of credit cards.  You should look for a card with a low rate,</a:t>
            </a:r>
            <a:r>
              <a:rPr lang="en-US" baseline="0" dirty="0"/>
              <a:t> </a:t>
            </a:r>
            <a:r>
              <a:rPr lang="en-US" dirty="0"/>
              <a:t>no annual fees, AND you should always pay the balance off each month, but if you can't, then at least pay more than the minimum balance.</a:t>
            </a:r>
          </a:p>
          <a:p>
            <a:endParaRPr lang="en-US" dirty="0"/>
          </a:p>
          <a:p>
            <a:r>
              <a:rPr lang="en-US" b="1" dirty="0"/>
              <a:t>What you </a:t>
            </a:r>
            <a:r>
              <a:rPr lang="en-US" b="1" u="sng" dirty="0"/>
              <a:t>don’t</a:t>
            </a:r>
            <a:r>
              <a:rPr lang="en-US" b="1" dirty="0"/>
              <a:t> want to do with credit cards is:</a:t>
            </a:r>
            <a:r>
              <a:rPr lang="en-US" dirty="0"/>
              <a:t> </a:t>
            </a:r>
          </a:p>
          <a:p>
            <a:pPr lvl="0"/>
            <a:r>
              <a:rPr lang="en-US" dirty="0"/>
              <a:t>-   use them for cash advances, or </a:t>
            </a:r>
          </a:p>
          <a:p>
            <a:pPr marL="161649" indent="-161649">
              <a:buFontTx/>
              <a:buChar char="-"/>
            </a:pPr>
            <a:r>
              <a:rPr lang="en-US" dirty="0"/>
              <a:t>charge more than you can pay each month, or</a:t>
            </a:r>
          </a:p>
          <a:p>
            <a:pPr marL="161649" indent="-161649">
              <a:buFontTx/>
              <a:buChar char="-"/>
            </a:pPr>
            <a:r>
              <a:rPr lang="en-US" dirty="0"/>
              <a:t>pay an annual fee or high interest rate </a:t>
            </a:r>
          </a:p>
          <a:p>
            <a:r>
              <a:rPr lang="en-US" dirty="0"/>
              <a:t>(The national average interest rate for credit cards as of July 11, 2018 was 16.15% variable – source: bankrate.com)</a:t>
            </a:r>
          </a:p>
          <a:p>
            <a:endParaRPr lang="en-US" dirty="0"/>
          </a:p>
          <a:p>
            <a:r>
              <a:rPr lang="en-US" dirty="0"/>
              <a:t>If you find yourself using your credit cards to survive, then you need to put the brakes on your lifestyle and spending and consider making some drastic changes.  </a:t>
            </a:r>
          </a:p>
          <a:p>
            <a:endParaRPr lang="en-US" dirty="0"/>
          </a:p>
          <a:p>
            <a:r>
              <a:rPr lang="en-US" dirty="0"/>
              <a:t>Most importantly, do not be late with your payments. Late payments are a fast way to ruin your credit score… but on time payments can improve your score.</a:t>
            </a:r>
          </a:p>
        </p:txBody>
      </p:sp>
    </p:spTree>
    <p:extLst>
      <p:ext uri="{BB962C8B-B14F-4D97-AF65-F5344CB8AC3E}">
        <p14:creationId xmlns:p14="http://schemas.microsoft.com/office/powerpoint/2010/main" val="841875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Finally, in regards to credit cards and budgeting… be sure that you do not fall into the Minimum Payment Trap.</a:t>
            </a:r>
          </a:p>
          <a:p>
            <a:endParaRPr lang="en-US" dirty="0"/>
          </a:p>
          <a:p>
            <a:r>
              <a:rPr lang="en-US" dirty="0"/>
              <a:t>Let’s say you have a bit of a problem budgeting your first year of medical school, so you put $5,000 on your credit card (at 18%) to make up for a shortfall in your finances. Then, after Y1, you choose to make the minimum monthly payments…</a:t>
            </a:r>
          </a:p>
          <a:p>
            <a:r>
              <a:rPr lang="en-US" b="1" dirty="0"/>
              <a:t> </a:t>
            </a:r>
            <a:endParaRPr lang="en-US" dirty="0"/>
          </a:p>
        </p:txBody>
      </p:sp>
      <p:sp>
        <p:nvSpPr>
          <p:cNvPr id="4" name="Slide Number Placeholder 3"/>
          <p:cNvSpPr>
            <a:spLocks noGrp="1"/>
          </p:cNvSpPr>
          <p:nvPr>
            <p:ph type="sldNum" sz="quarter" idx="10"/>
          </p:nvPr>
        </p:nvSpPr>
        <p:spPr/>
        <p:txBody>
          <a:bodyPr/>
          <a:lstStyle/>
          <a:p>
            <a:pPr>
              <a:defRPr/>
            </a:pPr>
            <a:fld id="{7B77773E-A3EC-4EEC-B799-021503D22408}" type="slidenum">
              <a:rPr lang="en-US" smtClean="0"/>
              <a:pPr>
                <a:defRPr/>
              </a:pPr>
              <a:t>52</a:t>
            </a:fld>
            <a:endParaRPr lang="en-US" dirty="0"/>
          </a:p>
        </p:txBody>
      </p:sp>
    </p:spTree>
    <p:extLst>
      <p:ext uri="{BB962C8B-B14F-4D97-AF65-F5344CB8AC3E}">
        <p14:creationId xmlns:p14="http://schemas.microsoft.com/office/powerpoint/2010/main" val="2239321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result of this $5,000 on a credit card, then paid down with minimum monthly payments, is that it will take you over 20 years to pay the balance off AND it will cost you nearly $7,000 in interest alone – totaling $12K when repaid!  What can possibly be worth paying more than twice its original value?  </a:t>
            </a:r>
          </a:p>
          <a:p>
            <a:endParaRPr lang="en-US" dirty="0"/>
          </a:p>
          <a:p>
            <a:r>
              <a:rPr lang="en-US" dirty="0"/>
              <a:t>Be willing to forfeit a purchase today, until you can really afford it.  Budget wisely and avoid the need for credit cards.  They are not bad, if used and paid off, but some of you already know this trap from undergrad… so do not fall victim to it during medical school.  </a:t>
            </a:r>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B77773E-A3EC-4EEC-B799-021503D22408}" type="slidenum">
              <a:rPr lang="en-US" smtClean="0"/>
              <a:pPr>
                <a:defRPr/>
              </a:pPr>
              <a:t>53</a:t>
            </a:fld>
            <a:endParaRPr lang="en-US" dirty="0"/>
          </a:p>
        </p:txBody>
      </p:sp>
    </p:spTree>
    <p:extLst>
      <p:ext uri="{BB962C8B-B14F-4D97-AF65-F5344CB8AC3E}">
        <p14:creationId xmlns:p14="http://schemas.microsoft.com/office/powerpoint/2010/main" val="37655165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some common misunderstandings about credit – and one of the most prevalent ones held by medical school students is: “Since I will have no job, little-to-no savings, and will take out an abundance of student loan debt each year for the next four or more years, my credit will be bad.” </a:t>
            </a:r>
            <a:r>
              <a:rPr lang="en-US" b="1" dirty="0"/>
              <a:t>This is false.  </a:t>
            </a:r>
            <a:r>
              <a:rPr lang="en-US" dirty="0"/>
              <a:t>Just because you are accumulating student loans without a full-time job anywhere in the near future</a:t>
            </a:r>
            <a:r>
              <a:rPr lang="en-US" baseline="0" dirty="0"/>
              <a:t>, it </a:t>
            </a:r>
            <a:r>
              <a:rPr lang="en-US" dirty="0"/>
              <a:t>does not mean that you will have a bad credit score.  In fact, </a:t>
            </a:r>
            <a:r>
              <a:rPr lang="en-US" b="1" dirty="0"/>
              <a:t>if you know</a:t>
            </a:r>
            <a:r>
              <a:rPr lang="en-US" dirty="0"/>
              <a:t> what goes into a credit score, you will find that you can have a better credit score at the end of medical school than what you have today.</a:t>
            </a:r>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54</a:t>
            </a:fld>
            <a:endParaRPr lang="en-US" dirty="0"/>
          </a:p>
        </p:txBody>
      </p:sp>
    </p:spTree>
    <p:extLst>
      <p:ext uri="{BB962C8B-B14F-4D97-AF65-F5344CB8AC3E}">
        <p14:creationId xmlns:p14="http://schemas.microsoft.com/office/powerpoint/2010/main" val="13709039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4414" eaLnBrk="0" fontAlgn="base" hangingPunct="0">
              <a:spcBef>
                <a:spcPct val="30000"/>
              </a:spcBef>
              <a:spcAft>
                <a:spcPct val="0"/>
              </a:spcAft>
              <a:defRPr/>
            </a:pPr>
            <a:r>
              <a:rPr lang="en-US" dirty="0"/>
              <a:t>I have one last piece of guidance</a:t>
            </a:r>
            <a:r>
              <a:rPr lang="en-US" baseline="0" dirty="0"/>
              <a:t> for you.</a:t>
            </a:r>
            <a:r>
              <a:rPr lang="en-US" dirty="0"/>
              <a:t> Your credit, and thus your identity, is so important that the federal government has created a website for you to freely review your credit reports (all three of them from the three credit bureaus).  I encourage you to do this at least once a year and notify the appropriate bureau if you see any inaccuracies on your report.</a:t>
            </a:r>
          </a:p>
          <a:p>
            <a:endParaRPr lang="en-US" dirty="0"/>
          </a:p>
          <a:p>
            <a:r>
              <a:rPr lang="en-US" dirty="0"/>
              <a:t>The website</a:t>
            </a:r>
            <a:r>
              <a:rPr lang="en-US" baseline="0" dirty="0"/>
              <a:t> is </a:t>
            </a:r>
            <a:r>
              <a:rPr lang="en-US" dirty="0"/>
              <a:t>annualcreditreport.com.</a:t>
            </a:r>
          </a:p>
          <a:p>
            <a:endParaRPr lang="en-US" dirty="0"/>
          </a:p>
          <a:p>
            <a:r>
              <a:rPr lang="en-US" dirty="0"/>
              <a:t>(TIP - it does not hurt your credit score to check your own credit.  In fact, in light of the increased risk of identify theft, checking your credit report is crucial to your financial health.)</a:t>
            </a:r>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55</a:t>
            </a:fld>
            <a:endParaRPr lang="en-US" dirty="0"/>
          </a:p>
        </p:txBody>
      </p:sp>
    </p:spTree>
    <p:extLst>
      <p:ext uri="{BB962C8B-B14F-4D97-AF65-F5344CB8AC3E}">
        <p14:creationId xmlns:p14="http://schemas.microsoft.com/office/powerpoint/2010/main" val="925590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E63C063-5167-4E95-9121-F4781D9D3A92}" type="slidenum">
              <a:rPr lang="en-US" smtClean="0"/>
              <a:pPr/>
              <a:t>56</a:t>
            </a:fld>
            <a:endParaRPr lang="en-US" dirty="0"/>
          </a:p>
        </p:txBody>
      </p:sp>
      <p:sp>
        <p:nvSpPr>
          <p:cNvPr id="112643" name="Rectangle 2"/>
          <p:cNvSpPr>
            <a:spLocks noGrp="1" noRot="1" noChangeAspect="1" noChangeArrowheads="1" noTextEdit="1"/>
          </p:cNvSpPr>
          <p:nvPr>
            <p:ph type="sldImg"/>
          </p:nvPr>
        </p:nvSpPr>
        <p:spPr>
          <a:xfrm>
            <a:off x="280988" y="693738"/>
            <a:ext cx="6169025" cy="3470275"/>
          </a:xfrm>
          <a:ln/>
        </p:spPr>
      </p:sp>
      <p:sp>
        <p:nvSpPr>
          <p:cNvPr id="112644" name="Rectangle 3"/>
          <p:cNvSpPr>
            <a:spLocks noGrp="1" noChangeArrowheads="1"/>
          </p:cNvSpPr>
          <p:nvPr>
            <p:ph type="body" idx="1"/>
          </p:nvPr>
        </p:nvSpPr>
        <p:spPr>
          <a:xfrm>
            <a:off x="671528" y="4394105"/>
            <a:ext cx="5375248" cy="4161755"/>
          </a:xfrm>
          <a:noFill/>
          <a:ln/>
        </p:spPr>
        <p:txBody>
          <a:bodyPr/>
          <a:lstStyle/>
          <a:p>
            <a:r>
              <a:rPr lang="en-US" sz="1000" dirty="0"/>
              <a:t>A good credit score, or FICO score, is based on a number of factors and is determined by Fair Isaac and Co.  What they have shared with the public is that no one category is used as the sole determination of a credit score.  Rather, there are five factors used, including:  </a:t>
            </a:r>
          </a:p>
          <a:p>
            <a:pPr marL="215532" indent="-215532">
              <a:buFont typeface="Arial" pitchFamily="34" charset="0"/>
              <a:buChar char="•"/>
            </a:pPr>
            <a:r>
              <a:rPr lang="en-US" sz="1000" b="1" dirty="0"/>
              <a:t>Payment history – 35%</a:t>
            </a:r>
            <a:r>
              <a:rPr lang="en-US" sz="1000" dirty="0"/>
              <a:t>:  This is the largest portion of your score.  Delinquent payments can have a major impact on scoring, but consistent, on-time payments will raise a credit score.</a:t>
            </a:r>
          </a:p>
          <a:p>
            <a:pPr marL="215532" indent="-215532">
              <a:buFont typeface="Arial" pitchFamily="34" charset="0"/>
              <a:buChar char="•"/>
            </a:pPr>
            <a:r>
              <a:rPr lang="en-US" sz="1000" b="1" dirty="0"/>
              <a:t>Amount owed (also referred to as utilization rate) – 30%</a:t>
            </a:r>
            <a:r>
              <a:rPr lang="en-US" sz="1000" dirty="0"/>
              <a:t>:  The total amount of your credit line that you are currently utilizing will impact your credit score. The goal is to use less than 30% of your line of credit (add up the maximum credit line on all of your credit cards to determine how much you are using).</a:t>
            </a:r>
          </a:p>
          <a:p>
            <a:pPr marL="215532" indent="-215532">
              <a:buFont typeface="Arial" pitchFamily="34" charset="0"/>
              <a:buChar char="•"/>
            </a:pPr>
            <a:r>
              <a:rPr lang="en-US" sz="1000" b="1" dirty="0"/>
              <a:t>Length of history – 15%</a:t>
            </a:r>
            <a:r>
              <a:rPr lang="en-US" sz="1000" dirty="0"/>
              <a:t>:  The longer the credit history, the higher the score.</a:t>
            </a:r>
          </a:p>
          <a:p>
            <a:pPr marL="215532" indent="-215532">
              <a:buFont typeface="Arial" pitchFamily="34" charset="0"/>
              <a:buChar char="•"/>
            </a:pPr>
            <a:r>
              <a:rPr lang="en-US" sz="1000" b="1" dirty="0"/>
              <a:t>New credit – 10%</a:t>
            </a:r>
            <a:r>
              <a:rPr lang="en-US" sz="1000" dirty="0"/>
              <a:t>:  A high number of inquiries (over three) inside of 12 months can be negative, so limit the amount of times you allow a company to “pull your credit”.</a:t>
            </a:r>
          </a:p>
          <a:p>
            <a:pPr marL="215532" indent="-215532">
              <a:buFont typeface="Arial" pitchFamily="34" charset="0"/>
              <a:buChar char="•"/>
            </a:pPr>
            <a:r>
              <a:rPr lang="en-US" sz="1000" b="1" dirty="0"/>
              <a:t>Type of credit – 10%</a:t>
            </a:r>
            <a:r>
              <a:rPr lang="en-US" sz="1000" dirty="0"/>
              <a:t>:  Possessing a variety of credit is optimal (student loans, car loans, house loans, credit cards, etc.).  Additionally, there is a difference between secured versus unsecured debt and how it weighs into your credit score.  </a:t>
            </a:r>
          </a:p>
          <a:p>
            <a:pPr marL="215532" indent="-215532"/>
            <a:endParaRPr lang="en-US" sz="1000" dirty="0"/>
          </a:p>
          <a:p>
            <a:r>
              <a:rPr lang="en-US" sz="1000" dirty="0"/>
              <a:t>This information, and much more, is available at myfico.com.  Make yourself an expert on your credit.  It can mean lower interest rate loans in the future. This will become a more critical topic in your life as you approach graduation and possibly consider using residency and relocation loans, or when you are ready to buy a car or a house. Use your time in medical school to build your credit score – you will be glad you did.</a:t>
            </a:r>
          </a:p>
        </p:txBody>
      </p:sp>
    </p:spTree>
    <p:extLst>
      <p:ext uri="{BB962C8B-B14F-4D97-AF65-F5344CB8AC3E}">
        <p14:creationId xmlns:p14="http://schemas.microsoft.com/office/powerpoint/2010/main" val="2079096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E633FD1-1AF6-4946-9293-7E92588C0195}" type="slidenum">
              <a:rPr lang="en-US" smtClean="0"/>
              <a:pPr/>
              <a:t>57</a:t>
            </a:fld>
            <a:endParaRPr lang="en-US" dirty="0"/>
          </a:p>
        </p:txBody>
      </p:sp>
      <p:sp>
        <p:nvSpPr>
          <p:cNvPr id="113667" name="Rectangle 2"/>
          <p:cNvSpPr>
            <a:spLocks noGrp="1" noRot="1" noChangeAspect="1" noChangeArrowheads="1" noTextEdit="1"/>
          </p:cNvSpPr>
          <p:nvPr>
            <p:ph type="sldImg"/>
          </p:nvPr>
        </p:nvSpPr>
        <p:spPr>
          <a:xfrm>
            <a:off x="279400" y="693738"/>
            <a:ext cx="6164263" cy="3468687"/>
          </a:xfrm>
          <a:ln/>
        </p:spPr>
      </p:sp>
      <p:sp>
        <p:nvSpPr>
          <p:cNvPr id="113668" name="Rectangle 3"/>
          <p:cNvSpPr>
            <a:spLocks noGrp="1" noChangeArrowheads="1"/>
          </p:cNvSpPr>
          <p:nvPr>
            <p:ph type="body" idx="1"/>
          </p:nvPr>
        </p:nvSpPr>
        <p:spPr>
          <a:xfrm>
            <a:off x="895370" y="4394105"/>
            <a:ext cx="4927564" cy="4161755"/>
          </a:xfrm>
          <a:noFill/>
          <a:ln/>
        </p:spPr>
        <p:txBody>
          <a:bodyPr/>
          <a:lstStyle/>
          <a:p>
            <a:r>
              <a:rPr lang="en-US" dirty="0"/>
              <a:t>There are three items to focus on, during medical school, to improve your credit score:</a:t>
            </a:r>
          </a:p>
          <a:p>
            <a:pPr marL="215532" indent="-215532">
              <a:buFont typeface="+mj-lt"/>
              <a:buAutoNum type="arabicParenR"/>
            </a:pPr>
            <a:r>
              <a:rPr lang="en-US" dirty="0"/>
              <a:t> Pay your bills on time – set up automatic payments to go out to each of your reoccurring lines of credit</a:t>
            </a:r>
          </a:p>
          <a:p>
            <a:pPr marL="215532" indent="-215532">
              <a:buFont typeface="+mj-lt"/>
              <a:buAutoNum type="arabicParenR"/>
            </a:pPr>
            <a:r>
              <a:rPr lang="en-US" dirty="0"/>
              <a:t> Pay down your debt – live on a budget</a:t>
            </a:r>
          </a:p>
          <a:p>
            <a:pPr marL="215532" indent="-215532">
              <a:buFont typeface="+mj-lt"/>
              <a:buAutoNum type="arabicParenR"/>
            </a:pPr>
            <a:r>
              <a:rPr lang="en-US" dirty="0"/>
              <a:t> Apply for credit sparingly – during your time in school, new lines of credit are unnecessary in most cases.</a:t>
            </a:r>
          </a:p>
          <a:p>
            <a:pPr marL="215532" indent="-215532"/>
            <a:endParaRPr lang="en-US" dirty="0"/>
          </a:p>
          <a:p>
            <a:r>
              <a:rPr lang="en-US" dirty="0"/>
              <a:t>After four years of watching and protecting your credit, it is very likely that you will leave school with a better credit score than when you started.</a:t>
            </a:r>
          </a:p>
          <a:p>
            <a:pPr marL="223710" indent="-223710"/>
            <a:endParaRPr lang="en-US" dirty="0"/>
          </a:p>
        </p:txBody>
      </p:sp>
    </p:spTree>
    <p:extLst>
      <p:ext uri="{BB962C8B-B14F-4D97-AF65-F5344CB8AC3E}">
        <p14:creationId xmlns:p14="http://schemas.microsoft.com/office/powerpoint/2010/main" val="16157620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Box 1">
            <a:extLst>
              <a:ext uri="{FF2B5EF4-FFF2-40B4-BE49-F238E27FC236}">
                <a16:creationId xmlns:a16="http://schemas.microsoft.com/office/drawing/2014/main" id="{C6C1534C-FD0A-45DF-95C5-41B4D9DC9953}"/>
              </a:ext>
            </a:extLst>
          </p:cNvPr>
          <p:cNvSpPr txBox="1">
            <a:spLocks noChangeArrowheads="1"/>
          </p:cNvSpPr>
          <p:nvPr>
            <p:custDataLst>
              <p:tags r:id="rId1"/>
            </p:custDataLst>
          </p:nvPr>
        </p:nvSpPr>
        <p:spPr bwMode="auto">
          <a:xfrm>
            <a:off x="0" y="0"/>
            <a:ext cx="3571875" cy="35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43" tIns="43621" rIns="87243" bIns="4362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872429" eaLnBrk="0" fontAlgn="base" hangingPunct="0">
              <a:spcBef>
                <a:spcPct val="0"/>
              </a:spcBef>
              <a:spcAft>
                <a:spcPct val="0"/>
              </a:spcAft>
              <a:defRPr/>
            </a:pPr>
            <a:endParaRPr lang="en-US" altLang="en-US" sz="1700">
              <a:solidFill>
                <a:prstClr val="black"/>
              </a:solidFill>
            </a:endParaRPr>
          </a:p>
        </p:txBody>
      </p:sp>
      <p:sp>
        <p:nvSpPr>
          <p:cNvPr id="3" name="Notes Placeholder 2">
            <a:extLst>
              <a:ext uri="{FF2B5EF4-FFF2-40B4-BE49-F238E27FC236}">
                <a16:creationId xmlns:a16="http://schemas.microsoft.com/office/drawing/2014/main" id="{D6F7ED65-59CA-7949-B682-0A2CF8A72D68}"/>
              </a:ext>
            </a:extLst>
          </p:cNvPr>
          <p:cNvSpPr>
            <a:spLocks noGrp="1"/>
          </p:cNvSpPr>
          <p:nvPr>
            <p:ph type="body" idx="1"/>
          </p:nvPr>
        </p:nvSpPr>
        <p:spPr/>
        <p:txBody>
          <a:bodyPr/>
          <a:lstStyle/>
          <a:p>
            <a:r>
              <a:rPr lang="en-US" dirty="0"/>
              <a:t>All of the material covered in this presentation is also found – in greater detail - within the Education Debt Manager (EDM). </a:t>
            </a:r>
          </a:p>
          <a:p>
            <a:endParaRPr lang="en-US" dirty="0"/>
          </a:p>
          <a:p>
            <a:r>
              <a:rPr lang="en-US" dirty="0"/>
              <a:t>A free PDF copy of the Education Debt Manager can be downloaded from the</a:t>
            </a:r>
            <a:r>
              <a:rPr lang="en-US" baseline="0" dirty="0"/>
              <a:t> FIRST </a:t>
            </a:r>
            <a:r>
              <a:rPr lang="en-US" dirty="0"/>
              <a:t>website, and it will serve as the best resource and takeaway for this session. </a:t>
            </a:r>
          </a:p>
          <a:p>
            <a:endParaRPr lang="en-US" dirty="0"/>
          </a:p>
        </p:txBody>
      </p:sp>
    </p:spTree>
    <p:extLst>
      <p:ext uri="{BB962C8B-B14F-4D97-AF65-F5344CB8AC3E}">
        <p14:creationId xmlns:p14="http://schemas.microsoft.com/office/powerpoint/2010/main" val="26470925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xfrm>
            <a:off x="322263" y="706438"/>
            <a:ext cx="6367462" cy="3582987"/>
          </a:xfrm>
          <a:ln/>
        </p:spPr>
      </p:sp>
      <p:sp>
        <p:nvSpPr>
          <p:cNvPr id="33794" name="Notes Placeholder 2"/>
          <p:cNvSpPr>
            <a:spLocks noGrp="1"/>
          </p:cNvSpPr>
          <p:nvPr>
            <p:ph type="body" idx="1"/>
          </p:nvPr>
        </p:nvSpPr>
        <p:spPr>
          <a:noFill/>
          <a:ln/>
        </p:spPr>
        <p:txBody>
          <a:bodyPr/>
          <a:lstStyle/>
          <a:p>
            <a:r>
              <a:rPr lang="en-US" baseline="0" dirty="0">
                <a:latin typeface="Arial" pitchFamily="34" charset="0"/>
                <a:ea typeface="ＭＳ Ｐゴシック" pitchFamily="34" charset="-128"/>
              </a:rPr>
              <a:t>First, let’s talk about going into this experience with your eyes-wide open.  The easiest way to see potential monthly payments and estimated total repayment costs is to download your loan details from your FSA account, www.studentaid.gov, and then upload that file into the MedLoans</a:t>
            </a:r>
            <a:r>
              <a:rPr lang="en-US" baseline="30000" dirty="0">
                <a:latin typeface="Arial" pitchFamily="34" charset="0"/>
                <a:ea typeface="ＭＳ Ｐゴシック" pitchFamily="34" charset="-128"/>
              </a:rPr>
              <a:t>®</a:t>
            </a:r>
            <a:r>
              <a:rPr lang="en-US" baseline="0" dirty="0">
                <a:latin typeface="Arial" pitchFamily="34" charset="0"/>
                <a:ea typeface="ＭＳ Ｐゴシック" pitchFamily="34" charset="-128"/>
              </a:rPr>
              <a:t> Organizer and Calculator (MLOC).</a:t>
            </a:r>
          </a:p>
          <a:p>
            <a:endParaRPr lang="en-US" baseline="0" dirty="0">
              <a:latin typeface="Arial" pitchFamily="34" charset="0"/>
              <a:ea typeface="ＭＳ Ｐゴシック" pitchFamily="34" charset="-128"/>
            </a:endParaRPr>
          </a:p>
          <a:p>
            <a:r>
              <a:rPr lang="en-US" dirty="0"/>
              <a:t>As a medical student, your loan portfolio could get complex, so it is important to remain organized with your loan information – in fact, organization during your borrowing years will be key to your debt management abilities after school.  Develop a system now; get a filing cabinet; scan and store your</a:t>
            </a:r>
            <a:r>
              <a:rPr lang="en-US" baseline="0" dirty="0"/>
              <a:t> information</a:t>
            </a:r>
            <a:r>
              <a:rPr lang="en-US" dirty="0"/>
              <a:t>, or do whatever you need to do to start saving all important documents in one place.</a:t>
            </a:r>
          </a:p>
          <a:p>
            <a:endParaRPr lang="en-US" dirty="0"/>
          </a:p>
          <a:p>
            <a:r>
              <a:rPr lang="en-US" dirty="0"/>
              <a:t>To assist you in staying organized AND making educated borrowing decisions, the AAMC has created a</a:t>
            </a:r>
            <a:r>
              <a:rPr lang="en-US" baseline="0" dirty="0"/>
              <a:t>n </a:t>
            </a:r>
            <a:r>
              <a:rPr lang="en-US" dirty="0"/>
              <a:t>online tool to safely and securely enter and organize your loan information.  This tool, called the MedLoans</a:t>
            </a:r>
            <a:r>
              <a:rPr lang="en-US" baseline="30000" dirty="0"/>
              <a:t>®</a:t>
            </a:r>
            <a:r>
              <a:rPr lang="en-US" dirty="0"/>
              <a:t> Organizer and Calculator (MLOC), not only helps medical school students with organization, it also shows the impact (total repayment cost) of borrowing a loa</a:t>
            </a:r>
            <a:r>
              <a:rPr lang="en-US" baseline="0" dirty="0"/>
              <a:t>n </a:t>
            </a:r>
            <a:r>
              <a:rPr lang="en-US" dirty="0"/>
              <a:t>– BEFORE YOU ACCEPT IT – so that you can decline the loan or reduce the amount before you borrow.  The MLOC</a:t>
            </a:r>
            <a:r>
              <a:rPr lang="en-US" baseline="0" dirty="0"/>
              <a:t> </a:t>
            </a:r>
            <a:r>
              <a:rPr lang="en-US" dirty="0"/>
              <a:t>provides</a:t>
            </a:r>
            <a:r>
              <a:rPr lang="en-US" baseline="0" dirty="0"/>
              <a:t> valuable </a:t>
            </a:r>
            <a:r>
              <a:rPr lang="en-US" dirty="0"/>
              <a:t>insight</a:t>
            </a:r>
            <a:r>
              <a:rPr lang="en-US" baseline="0" dirty="0"/>
              <a:t> </a:t>
            </a:r>
            <a:r>
              <a:rPr lang="en-US" dirty="0"/>
              <a:t>throughout</a:t>
            </a:r>
            <a:r>
              <a:rPr lang="en-US" baseline="0" dirty="0"/>
              <a:t> medical school, and </a:t>
            </a:r>
            <a:r>
              <a:rPr lang="en-US" dirty="0"/>
              <a:t>it is offered by the AAMC as a </a:t>
            </a:r>
            <a:r>
              <a:rPr lang="en-US" b="1" u="sng" dirty="0"/>
              <a:t>FREE</a:t>
            </a:r>
            <a:r>
              <a:rPr lang="en-US" dirty="0"/>
              <a:t> resource for</a:t>
            </a:r>
            <a:r>
              <a:rPr lang="en-US" baseline="0" dirty="0"/>
              <a:t> medical students.</a:t>
            </a:r>
          </a:p>
          <a:p>
            <a:endParaRPr lang="en-US" dirty="0"/>
          </a:p>
          <a:p>
            <a:r>
              <a:rPr lang="en-US" dirty="0"/>
              <a:t>Using the</a:t>
            </a:r>
            <a:r>
              <a:rPr lang="en-US" baseline="0" dirty="0"/>
              <a:t> </a:t>
            </a:r>
            <a:r>
              <a:rPr lang="en-US" dirty="0"/>
              <a:t>MLOC will enable you to make educated decisions as you borrow loans and also show you the many repayment options available post-graduation. To log in to your already created MLOC account, refer to page 6 of the EDM and visit aamc.org/medloans.</a:t>
            </a:r>
          </a:p>
          <a:p>
            <a:endParaRPr lang="en-US" dirty="0"/>
          </a:p>
        </p:txBody>
      </p:sp>
      <p:sp>
        <p:nvSpPr>
          <p:cNvPr id="33795" name="Slide Number Placeholder 3"/>
          <p:cNvSpPr>
            <a:spLocks noGrp="1"/>
          </p:cNvSpPr>
          <p:nvPr>
            <p:ph type="sldNum" sz="quarter" idx="5"/>
          </p:nvPr>
        </p:nvSpPr>
        <p:spPr>
          <a:noFill/>
        </p:spPr>
        <p:txBody>
          <a:bodyPr/>
          <a:lstStyle/>
          <a:p>
            <a:pPr defTabSz="945373" eaLnBrk="0" fontAlgn="base" hangingPunct="0">
              <a:spcBef>
                <a:spcPct val="0"/>
              </a:spcBef>
              <a:spcAft>
                <a:spcPct val="0"/>
              </a:spcAft>
              <a:defRPr/>
            </a:pPr>
            <a:fld id="{41999B6A-16FC-4EAD-96F6-558F4484707E}" type="slidenum">
              <a:rPr lang="en-US">
                <a:solidFill>
                  <a:srgbClr val="000052"/>
                </a:solidFill>
                <a:latin typeface="Arial" charset="0"/>
              </a:rPr>
              <a:pPr defTabSz="945373" eaLnBrk="0" fontAlgn="base" hangingPunct="0">
                <a:spcBef>
                  <a:spcPct val="0"/>
                </a:spcBef>
                <a:spcAft>
                  <a:spcPct val="0"/>
                </a:spcAft>
                <a:defRPr/>
              </a:pPr>
              <a:t>62</a:t>
            </a:fld>
            <a:endParaRPr lang="en-US" dirty="0">
              <a:solidFill>
                <a:srgbClr val="000052"/>
              </a:solidFill>
              <a:latin typeface="Arial" charset="0"/>
            </a:endParaRPr>
          </a:p>
        </p:txBody>
      </p:sp>
    </p:spTree>
    <p:extLst>
      <p:ext uri="{BB962C8B-B14F-4D97-AF65-F5344CB8AC3E}">
        <p14:creationId xmlns:p14="http://schemas.microsoft.com/office/powerpoint/2010/main" val="2281583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details of the federal student loans, log into your Federal Student Aid (FSA) account at studentaid.gov.</a:t>
            </a:r>
          </a:p>
          <a:p>
            <a:endParaRPr lang="en-US" dirty="0"/>
          </a:p>
          <a:p>
            <a:r>
              <a:rPr lang="en-US" dirty="0"/>
              <a:t>You will need to provide your FSA ID (which consists of your username - or email address - and your password).</a:t>
            </a:r>
          </a:p>
          <a:p>
            <a:endParaRPr lang="en-US" dirty="0"/>
          </a:p>
          <a:p>
            <a:r>
              <a:rPr lang="en-US" dirty="0"/>
              <a:t>What you will find in your FSA account are your federal student loans from undergrad and medical school, and you will also have the option to select </a:t>
            </a:r>
            <a:r>
              <a:rPr lang="en-US" i="1" dirty="0">
                <a:solidFill>
                  <a:schemeClr val="tx2"/>
                </a:solidFill>
              </a:rPr>
              <a:t>‘Download My Aid Data’ </a:t>
            </a:r>
            <a:r>
              <a:rPr lang="en-US" dirty="0"/>
              <a:t>once you get to the dashboard in your account.  </a:t>
            </a:r>
          </a:p>
          <a:p>
            <a:endParaRPr lang="en-US" dirty="0"/>
          </a:p>
          <a:p>
            <a:r>
              <a:rPr lang="en-US" dirty="0"/>
              <a:t>That action will help you use the MedLoans Organizer and Calculator much more effectively, as you will have a simple file to upload into the MLOC to quickly see your potential repayment options.  </a:t>
            </a:r>
          </a:p>
          <a:p>
            <a:endParaRPr lang="en-US" dirty="0"/>
          </a:p>
          <a:p>
            <a:r>
              <a:rPr lang="en-US" sz="1100" dirty="0"/>
              <a:t>Your FSA account will detail the current lender, servicer, and the outstanding principal balance (OPB) of your federal loans.  The information is not real-time data, and due to processing times and periodic updates, your current loan situation may be different than what is reflected.</a:t>
            </a:r>
          </a:p>
          <a:p>
            <a:endParaRPr lang="en-US" sz="1100" dirty="0"/>
          </a:p>
          <a:p>
            <a:r>
              <a:rPr lang="en-US" sz="1100" dirty="0"/>
              <a:t>Contact your servicer(s) to determine the exact balance and status of your loans.</a:t>
            </a:r>
          </a:p>
          <a:p>
            <a:endParaRPr lang="en-US" dirty="0"/>
          </a:p>
        </p:txBody>
      </p:sp>
      <p:sp>
        <p:nvSpPr>
          <p:cNvPr id="4" name="Slide Number Placeholder 3"/>
          <p:cNvSpPr>
            <a:spLocks noGrp="1"/>
          </p:cNvSpPr>
          <p:nvPr>
            <p:ph type="sldNum" sz="quarter" idx="5"/>
          </p:nvPr>
        </p:nvSpPr>
        <p:spPr/>
        <p:txBody>
          <a:bodyPr/>
          <a:lstStyle/>
          <a:p>
            <a:fld id="{F0416579-A72E-4701-B121-53080D6989B2}" type="slidenum">
              <a:rPr lang="en-US" smtClean="0"/>
              <a:t>12</a:t>
            </a:fld>
            <a:endParaRPr lang="en-US"/>
          </a:p>
        </p:txBody>
      </p:sp>
    </p:spTree>
    <p:extLst>
      <p:ext uri="{BB962C8B-B14F-4D97-AF65-F5344CB8AC3E}">
        <p14:creationId xmlns:p14="http://schemas.microsoft.com/office/powerpoint/2010/main" val="3488870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a:t>If you experience a disagreement with your servicer, and you feel that it has not been handled satisfactorily, you may want to provide feedback through the FSA Feedback system. </a:t>
            </a:r>
          </a:p>
          <a:p>
            <a:endParaRPr lang="en-US" dirty="0"/>
          </a:p>
          <a:p>
            <a:r>
              <a:rPr lang="en-US" dirty="0"/>
              <a:t>Beyond this, there are a plethora of other areas of support, including: </a:t>
            </a:r>
          </a:p>
          <a:p>
            <a:r>
              <a:rPr lang="en-US" dirty="0">
                <a:solidFill>
                  <a:srgbClr val="0033CC"/>
                </a:solidFill>
              </a:rPr>
              <a:t>[CLICK]  </a:t>
            </a:r>
            <a:r>
              <a:rPr lang="en-US" dirty="0"/>
              <a:t>Your medical school financial aid office and eventually your residency program. </a:t>
            </a:r>
          </a:p>
          <a:p>
            <a:pPr defTabSz="872429">
              <a:defRPr/>
            </a:pPr>
            <a:r>
              <a:rPr lang="en-US" dirty="0">
                <a:solidFill>
                  <a:srgbClr val="0033CC"/>
                </a:solidFill>
              </a:rPr>
              <a:t>[CLICK]  </a:t>
            </a:r>
            <a:r>
              <a:rPr lang="en-US" dirty="0"/>
              <a:t>the department of education, via Federal Student Aid (FSA) </a:t>
            </a:r>
          </a:p>
          <a:p>
            <a:pPr defTabSz="894414">
              <a:defRPr/>
            </a:pPr>
            <a:r>
              <a:rPr lang="en-US" dirty="0">
                <a:solidFill>
                  <a:srgbClr val="0033CC"/>
                </a:solidFill>
              </a:rPr>
              <a:t>[CLICK]  As well as t</a:t>
            </a:r>
            <a:r>
              <a:rPr lang="en-US" dirty="0"/>
              <a:t>he AAMC and the MedLoans Organizer and Calculator,</a:t>
            </a:r>
          </a:p>
          <a:p>
            <a:r>
              <a:rPr lang="en-US" dirty="0">
                <a:solidFill>
                  <a:srgbClr val="0033CC"/>
                </a:solidFill>
              </a:rPr>
              <a:t>[CLICK]  and t</a:t>
            </a:r>
            <a:r>
              <a:rPr lang="en-US" dirty="0"/>
              <a:t>he FIRST team at the AAMC that puts out many resources including the calculator, Financial Aid Fact Sheets (briefly discussing some of the topics presented today), videos, and other financial resources.  </a:t>
            </a:r>
            <a:r>
              <a:rPr lang="en-US" dirty="0">
                <a:latin typeface="Arial" pitchFamily="34" charset="0"/>
              </a:rPr>
              <a:t> </a:t>
            </a:r>
          </a:p>
          <a:p>
            <a:r>
              <a:rPr lang="en-US" dirty="0">
                <a:solidFill>
                  <a:srgbClr val="0033CC"/>
                </a:solidFill>
              </a:rPr>
              <a:t>[CLICK] A</a:t>
            </a:r>
            <a:r>
              <a:rPr lang="en-US" dirty="0"/>
              <a:t>nd many others along the way.  You are not alone on this journey.</a:t>
            </a:r>
          </a:p>
          <a:p>
            <a:endParaRPr lang="en-US" dirty="0">
              <a:latin typeface="Arial" pitchFamily="34" charset="0"/>
            </a:endParaRPr>
          </a:p>
          <a:p>
            <a:r>
              <a:rPr lang="en-US" dirty="0"/>
              <a:t>And with that, we will conclude this session!  Class of 2025, congratulations on your entry into medical school!   </a:t>
            </a:r>
            <a:endParaRPr lang="en-US" dirty="0">
              <a:cs typeface="Calibri"/>
            </a:endParaRPr>
          </a:p>
          <a:p>
            <a:endParaRPr lang="en-US" dirty="0"/>
          </a:p>
          <a:p>
            <a:r>
              <a:rPr lang="en-US" dirty="0"/>
              <a:t>Remember… borrow wisely and live like a student… You won’t go wrong if you live by these financial mottos during your time in medical school.</a:t>
            </a:r>
            <a:endParaRPr lang="en-US" sz="1500" dirty="0"/>
          </a:p>
          <a:p>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63</a:t>
            </a:fld>
            <a:endParaRPr lang="en-US" dirty="0"/>
          </a:p>
        </p:txBody>
      </p:sp>
      <p:sp>
        <p:nvSpPr>
          <p:cNvPr id="5" name="Footer Placeholder 4"/>
          <p:cNvSpPr>
            <a:spLocks noGrp="1"/>
          </p:cNvSpPr>
          <p:nvPr>
            <p:ph type="ftr" sz="quarter" idx="11"/>
          </p:nvPr>
        </p:nvSpPr>
        <p:spPr>
          <a:xfrm>
            <a:off x="1" y="8967872"/>
            <a:ext cx="3216720" cy="472418"/>
          </a:xfrm>
          <a:prstGeom prst="rect">
            <a:avLst/>
          </a:prstGeom>
        </p:spPr>
        <p:txBody>
          <a:bodyPr/>
          <a:lstStyle/>
          <a:p>
            <a:pPr>
              <a:defRPr/>
            </a:pPr>
            <a:endParaRPr lang="en-US" dirty="0"/>
          </a:p>
        </p:txBody>
      </p:sp>
    </p:spTree>
    <p:extLst>
      <p:ext uri="{BB962C8B-B14F-4D97-AF65-F5344CB8AC3E}">
        <p14:creationId xmlns:p14="http://schemas.microsoft.com/office/powerpoint/2010/main" val="3521766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details of the federal student loans, log into your Federal Student Aid (FSA) account at studentaid.gov.</a:t>
            </a:r>
          </a:p>
          <a:p>
            <a:endParaRPr lang="en-US" dirty="0"/>
          </a:p>
          <a:p>
            <a:r>
              <a:rPr lang="en-US" dirty="0"/>
              <a:t>You will need to provide your FSA ID (which consists of your username - or email address - and your password).</a:t>
            </a:r>
          </a:p>
          <a:p>
            <a:endParaRPr lang="en-US" dirty="0"/>
          </a:p>
          <a:p>
            <a:r>
              <a:rPr lang="en-US" dirty="0"/>
              <a:t>What you will find in your FSA account are your federal student loans from undergrad and medical school, and you will also have the option to select </a:t>
            </a:r>
            <a:r>
              <a:rPr lang="en-US" i="1" dirty="0">
                <a:solidFill>
                  <a:schemeClr val="tx2"/>
                </a:solidFill>
              </a:rPr>
              <a:t>‘Download My Aid Data’ </a:t>
            </a:r>
            <a:r>
              <a:rPr lang="en-US" dirty="0"/>
              <a:t>once you get to the dashboard in your account.  </a:t>
            </a:r>
          </a:p>
          <a:p>
            <a:endParaRPr lang="en-US" dirty="0"/>
          </a:p>
          <a:p>
            <a:r>
              <a:rPr lang="en-US" dirty="0"/>
              <a:t>That action will help you use the MedLoans Organizer and Calculator much more effectively, as you will have a simple file to upload into the MLOC to quickly see your potential repayment options.  </a:t>
            </a:r>
          </a:p>
          <a:p>
            <a:endParaRPr lang="en-US" dirty="0"/>
          </a:p>
          <a:p>
            <a:r>
              <a:rPr lang="en-US" sz="1100" dirty="0"/>
              <a:t>Your FSA account will detail the current lender, servicer, and the outstanding principal balance (OPB) of your federal loans.  The information is not real-time data, and due to processing times and periodic updates, your current loan situation may be different than what is reflected.</a:t>
            </a:r>
          </a:p>
          <a:p>
            <a:endParaRPr lang="en-US" sz="1100" dirty="0"/>
          </a:p>
          <a:p>
            <a:r>
              <a:rPr lang="en-US" sz="1100" dirty="0"/>
              <a:t>Contact your servicer(s) to determine the exact balance and status of your loans.</a:t>
            </a:r>
          </a:p>
          <a:p>
            <a:endParaRPr lang="en-US" dirty="0"/>
          </a:p>
        </p:txBody>
      </p:sp>
      <p:sp>
        <p:nvSpPr>
          <p:cNvPr id="4" name="Slide Number Placeholder 3"/>
          <p:cNvSpPr>
            <a:spLocks noGrp="1"/>
          </p:cNvSpPr>
          <p:nvPr>
            <p:ph type="sldNum" sz="quarter" idx="5"/>
          </p:nvPr>
        </p:nvSpPr>
        <p:spPr/>
        <p:txBody>
          <a:bodyPr/>
          <a:lstStyle/>
          <a:p>
            <a:fld id="{F0416579-A72E-4701-B121-53080D6989B2}" type="slidenum">
              <a:rPr lang="en-US" smtClean="0"/>
              <a:t>13</a:t>
            </a:fld>
            <a:endParaRPr lang="en-US"/>
          </a:p>
        </p:txBody>
      </p:sp>
    </p:spTree>
    <p:extLst>
      <p:ext uri="{BB962C8B-B14F-4D97-AF65-F5344CB8AC3E}">
        <p14:creationId xmlns:p14="http://schemas.microsoft.com/office/powerpoint/2010/main" val="2379079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4FB6A07-6FF8-4898-9152-102288EE4211}" type="slidenum">
              <a:rPr lang="en-US" smtClean="0"/>
              <a:pPr/>
              <a:t>14</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37820" y="4271953"/>
            <a:ext cx="5102383" cy="4046222"/>
          </a:xfrm>
          <a:noFill/>
          <a:ln/>
        </p:spPr>
        <p:txBody>
          <a:bodyPr/>
          <a:lstStyle/>
          <a:p>
            <a:r>
              <a:rPr lang="en-US" dirty="0"/>
              <a:t>The Master Promissory Note (MPN) is a legally binding agreement between you and the lender. By signing the MPN, you are promising to repay the loans under the terms described in the Note.  </a:t>
            </a:r>
          </a:p>
          <a:p>
            <a:endParaRPr lang="en-US" dirty="0"/>
          </a:p>
          <a:p>
            <a:r>
              <a:rPr lang="en-US" dirty="0"/>
              <a:t>You may receive multiple loans under a single MPN if it has a multi-loan feature. However, you will sign one MPN for Direct Unsubsidized Loans, and a separate MPN if you also receive Direct PLUS Loans.  Once you have signed these MPN’s, you usually will not need to sign another promissory note for those loan types (unless you are here for longer than 10 years).  You may opt-out of the multi-loan feature by communicating with the lender and financial aid office.</a:t>
            </a:r>
          </a:p>
          <a:p>
            <a:endParaRPr lang="en-US" dirty="0"/>
          </a:p>
          <a:p>
            <a:r>
              <a:rPr lang="en-US" dirty="0"/>
              <a:t>Like all contracts, it is wise to carefully read and understand the important details about your Rights and Responsibilities as a borrower, prior to signing the MPN.  </a:t>
            </a:r>
          </a:p>
          <a:p>
            <a:endParaRPr lang="en-US" dirty="0"/>
          </a:p>
          <a:p>
            <a:r>
              <a:rPr lang="en-US" dirty="0"/>
              <a:t>If you have questions about your loans, the MPN is a good place to start looking for answers. </a:t>
            </a:r>
          </a:p>
          <a:p>
            <a:endParaRPr lang="en-US" dirty="0"/>
          </a:p>
          <a:p>
            <a:r>
              <a:rPr lang="en-US" b="1" dirty="0"/>
              <a:t>If you can’t locate your MPN, contact your lender or servicer to get a copy.</a:t>
            </a:r>
          </a:p>
          <a:p>
            <a:r>
              <a:rPr lang="en-US" dirty="0"/>
              <a:t> </a:t>
            </a:r>
          </a:p>
          <a:p>
            <a:endParaRPr lang="en-US" dirty="0"/>
          </a:p>
          <a:p>
            <a:endParaRPr lang="en-US" dirty="0"/>
          </a:p>
        </p:txBody>
      </p:sp>
    </p:spTree>
    <p:extLst>
      <p:ext uri="{BB962C8B-B14F-4D97-AF65-F5344CB8AC3E}">
        <p14:creationId xmlns:p14="http://schemas.microsoft.com/office/powerpoint/2010/main" val="405644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42FECA9-F766-4E70-9908-04E9BEADDBAE}" type="slidenum">
              <a:rPr lang="en-US" smtClean="0"/>
              <a:pPr/>
              <a:t>15</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r>
              <a:rPr lang="en-US" dirty="0"/>
              <a:t>If you review your MPN, and the Borrower’s Rights and Responsibility Statement, you will see that as a borrower you have a number of specific rights. These include the right to prepay any federal loan. What this means is that at any time, including while you are in school, you may either make payments towards the loans or pay more than what is required during repayment. </a:t>
            </a:r>
          </a:p>
          <a:p>
            <a:r>
              <a:rPr lang="en-US" dirty="0"/>
              <a:t> </a:t>
            </a:r>
          </a:p>
          <a:p>
            <a:r>
              <a:rPr lang="en-US" dirty="0"/>
              <a:t>Also, at any time – but likely during or after residency - you can contact your servicer and request that your term be shortened or that your repayment plan be changed.</a:t>
            </a:r>
          </a:p>
          <a:p>
            <a:endParaRPr lang="en-US" dirty="0"/>
          </a:p>
          <a:p>
            <a:r>
              <a:rPr lang="en-US" dirty="0"/>
              <a:t>Finally, when it comes time to repay your loans,</a:t>
            </a:r>
            <a:r>
              <a:rPr lang="en-US" baseline="0" dirty="0"/>
              <a:t> </a:t>
            </a:r>
            <a:r>
              <a:rPr lang="en-US" dirty="0"/>
              <a:t>if you experience financial difficulties or unforeseen circumstances arise, you have the right to request that the servicer reduce or postpone your required payments using a deferment or a forbearance.  Keep in mind that, although these are your rights, YOU have to be proactive to exercise them, as your servicer may not reach out and remind you of them.  </a:t>
            </a:r>
          </a:p>
          <a:p>
            <a:endParaRPr lang="en-US" dirty="0"/>
          </a:p>
          <a:p>
            <a:r>
              <a:rPr lang="en-US" dirty="0"/>
              <a:t>If you do not have a copy of your promissory note, you can request one from your servicer at any time.  For more details on these and other rights, review your MPN and the Borrower’s Rights and Responsibility Statement, or contact your servicer.</a:t>
            </a:r>
          </a:p>
          <a:p>
            <a:endParaRPr lang="en-US" dirty="0"/>
          </a:p>
          <a:p>
            <a:endParaRPr lang="en-US" dirty="0"/>
          </a:p>
        </p:txBody>
      </p:sp>
    </p:spTree>
    <p:extLst>
      <p:ext uri="{BB962C8B-B14F-4D97-AF65-F5344CB8AC3E}">
        <p14:creationId xmlns:p14="http://schemas.microsoft.com/office/powerpoint/2010/main" val="227986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42FECA9-F766-4E70-9908-04E9BEADDBAE}" type="slidenum">
              <a:rPr lang="en-US" smtClean="0"/>
              <a:pPr/>
              <a:t>16</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r>
              <a:rPr lang="en-US" dirty="0"/>
              <a:t>The saying goes, “With great rights, comes great responsibility.”  This concept holds true with federal student loans.  The MPN and Borrower’s Rights and Responsibility Statement details your rights as well as your responsibilities, and to sum it up: your primary responsibility is to pay back your loans, and pay them back on time.  </a:t>
            </a:r>
          </a:p>
          <a:p>
            <a:endParaRPr lang="en-US" dirty="0"/>
          </a:p>
          <a:p>
            <a:r>
              <a:rPr lang="en-US" dirty="0"/>
              <a:t>This next part is very important! Your payments are required whether you receive a statement or not – so be sure to notify your servicer(s) any time your address changes.  If you fail to stay in touch with your servicers, they will still expect an on-time payment.</a:t>
            </a:r>
          </a:p>
          <a:p>
            <a:endParaRPr lang="en-US" dirty="0"/>
          </a:p>
          <a:p>
            <a:r>
              <a:rPr lang="en-US" dirty="0"/>
              <a:t>The good news, though, is that as long as you are enrolled more than half-time, many of these responsibilities are not relevant until you separate or graduate from medical school.</a:t>
            </a:r>
          </a:p>
          <a:p>
            <a:endParaRPr lang="en-US" dirty="0"/>
          </a:p>
        </p:txBody>
      </p:sp>
    </p:spTree>
    <p:extLst>
      <p:ext uri="{BB962C8B-B14F-4D97-AF65-F5344CB8AC3E}">
        <p14:creationId xmlns:p14="http://schemas.microsoft.com/office/powerpoint/2010/main" val="411543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32BA496-E6B6-44CD-8CC3-9842C78D7CE4}"/>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chemeClr val="bg1"/>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chemeClr val="bg1"/>
                </a:solidFill>
                <a:latin typeface="Arial" charset="0"/>
                <a:ea typeface="Arial" charset="0"/>
                <a:cs typeface="Arial" charset="0"/>
              </a:rPr>
              <a:t>© 2020 Association of American Medical Colleges</a:t>
            </a:r>
          </a:p>
        </p:txBody>
      </p:sp>
      <p:sp>
        <p:nvSpPr>
          <p:cNvPr id="2" name="Title 1"/>
          <p:cNvSpPr>
            <a:spLocks noGrp="1"/>
          </p:cNvSpPr>
          <p:nvPr>
            <p:ph type="ctrTitle"/>
          </p:nvPr>
        </p:nvSpPr>
        <p:spPr>
          <a:xfrm>
            <a:off x="3089753" y="1698559"/>
            <a:ext cx="8187847" cy="2387600"/>
          </a:xfrm>
        </p:spPr>
        <p:txBody>
          <a:bodyPr anchor="b">
            <a:normAutofit/>
          </a:bodyPr>
          <a:lstStyle>
            <a:lvl1pPr algn="l">
              <a:defRPr sz="5000"/>
            </a:lvl1pPr>
          </a:lstStyle>
          <a:p>
            <a:r>
              <a:rPr lang="en-US"/>
              <a:t>Click to edit Master title style</a:t>
            </a:r>
            <a:endParaRPr lang="en-US" dirty="0"/>
          </a:p>
        </p:txBody>
      </p:sp>
      <p:sp>
        <p:nvSpPr>
          <p:cNvPr id="3" name="Subtitle 2"/>
          <p:cNvSpPr>
            <a:spLocks noGrp="1"/>
          </p:cNvSpPr>
          <p:nvPr>
            <p:ph type="subTitle" idx="1"/>
          </p:nvPr>
        </p:nvSpPr>
        <p:spPr>
          <a:xfrm>
            <a:off x="3089752" y="4178234"/>
            <a:ext cx="7578248" cy="1655762"/>
          </a:xfrm>
        </p:spPr>
        <p:txBody>
          <a:bodyPr/>
          <a:lstStyle>
            <a:lvl1pPr marL="0" indent="0" algn="l">
              <a:buNone/>
              <a:defRPr sz="2400">
                <a:solidFill>
                  <a:srgbClr val="BE4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94249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1316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5517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76197"/>
            <a:ext cx="2628900" cy="56007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576197"/>
            <a:ext cx="7734300" cy="56007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681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B5A6-903E-BE45-AFCF-68CC0E7E6A7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3269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AE58-2FC2-2046-9198-986F1C36497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5044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9180722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Date Placeholder 6"/>
          <p:cNvSpPr>
            <a:spLocks noGrp="1"/>
          </p:cNvSpPr>
          <p:nvPr>
            <p:ph type="dt" sz="half" idx="10"/>
          </p:nvPr>
        </p:nvSpPr>
        <p:spPr/>
        <p:txBody>
          <a:bodyPr/>
          <a:lstStyle/>
          <a:p>
            <a:fld id="{6FCCEDCF-7A54-4A18-BAC0-63D1AA8042C8}" type="datetimeFigureOut">
              <a:rPr lang="en-US" smtClean="0">
                <a:solidFill>
                  <a:srgbClr val="000000">
                    <a:tint val="75000"/>
                  </a:srgbClr>
                </a:solidFill>
              </a:rPr>
              <a:pPr/>
              <a:t>7/25/2022</a:t>
            </a:fld>
            <a:endParaRPr lang="en-US" dirty="0">
              <a:solidFill>
                <a:srgbClr val="000000">
                  <a:tint val="75000"/>
                </a:srgbClr>
              </a:solidFill>
            </a:endParaRPr>
          </a:p>
        </p:txBody>
      </p:sp>
      <p:sp>
        <p:nvSpPr>
          <p:cNvPr id="8" name="Slide Number Placeholder 7"/>
          <p:cNvSpPr>
            <a:spLocks noGrp="1"/>
          </p:cNvSpPr>
          <p:nvPr>
            <p:ph type="sldNum" sz="quarter" idx="11"/>
          </p:nvPr>
        </p:nvSpPr>
        <p:spPr/>
        <p:txBody>
          <a:bodyPr/>
          <a:lstStyle/>
          <a:p>
            <a:fld id="{2406D9F4-1D47-414B-AE24-D4CA7EE814AF}" type="slidenum">
              <a:rPr lang="en-US" smtClean="0">
                <a:solidFill>
                  <a:srgbClr val="000000">
                    <a:tint val="75000"/>
                  </a:srgbClr>
                </a:solidFill>
              </a:rPr>
              <a:pPr/>
              <a:t>‹#›</a:t>
            </a:fld>
            <a:endParaRPr lang="en-US" dirty="0">
              <a:solidFill>
                <a:srgbClr val="000000">
                  <a:tint val="75000"/>
                </a:srgbClr>
              </a:solidFill>
            </a:endParaRPr>
          </a:p>
        </p:txBody>
      </p:sp>
      <p:sp>
        <p:nvSpPr>
          <p:cNvPr id="9" name="Footer Placeholder 8"/>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746129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79213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414851"/>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5364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75573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normAutofit/>
          </a:bodyPr>
          <a:lstStyle>
            <a:lvl1pPr>
              <a:defRPr sz="3200">
                <a:solidFill>
                  <a:srgbClr val="5F259F"/>
                </a:solidFill>
              </a:defRPr>
            </a:lvl1pPr>
          </a:lstStyle>
          <a:p>
            <a:r>
              <a:rPr lang="en-US" dirty="0"/>
              <a:t>Click to add Title (Arial Bold 32 </a:t>
            </a:r>
            <a:r>
              <a:rPr lang="en-US" dirty="0" err="1"/>
              <a:t>pt</a:t>
            </a:r>
            <a:r>
              <a:rPr lang="en-US" dirty="0"/>
              <a:t>)</a:t>
            </a:r>
          </a:p>
        </p:txBody>
      </p:sp>
      <p:sp>
        <p:nvSpPr>
          <p:cNvPr id="7" name="Text Placeholder 6"/>
          <p:cNvSpPr>
            <a:spLocks noGrp="1"/>
          </p:cNvSpPr>
          <p:nvPr>
            <p:ph type="body" sz="quarter" idx="10" hasCustomPrompt="1"/>
          </p:nvPr>
        </p:nvSpPr>
        <p:spPr>
          <a:xfrm>
            <a:off x="838200" y="2800350"/>
            <a:ext cx="10515600" cy="3436938"/>
          </a:xfrm>
        </p:spPr>
        <p:txBody>
          <a:bodyPr/>
          <a:lstStyle/>
          <a:p>
            <a:pPr lvl="0"/>
            <a:r>
              <a:rPr lang="en-US" dirty="0"/>
              <a:t>Click to add text (Arial 24 </a:t>
            </a:r>
            <a:r>
              <a:rPr lang="en-US" dirty="0" err="1"/>
              <a:t>pt</a:t>
            </a:r>
            <a:r>
              <a:rPr lang="en-US" dirty="0"/>
              <a:t>)</a:t>
            </a:r>
          </a:p>
          <a:p>
            <a:pPr lvl="1"/>
            <a:r>
              <a:rPr lang="en-US" dirty="0"/>
              <a:t>Second level (Arial 24 </a:t>
            </a:r>
            <a:r>
              <a:rPr lang="en-US" dirty="0" err="1"/>
              <a:t>pt</a:t>
            </a:r>
            <a:r>
              <a:rPr lang="en-US" dirty="0"/>
              <a:t>)</a:t>
            </a:r>
          </a:p>
          <a:p>
            <a:pPr lvl="2"/>
            <a:r>
              <a:rPr lang="en-US" dirty="0"/>
              <a:t>Third level (Arial 20 </a:t>
            </a:r>
            <a:r>
              <a:rPr lang="en-US" dirty="0" err="1"/>
              <a:t>pt</a:t>
            </a:r>
            <a:r>
              <a:rPr lang="en-US" dirty="0"/>
              <a:t>)</a:t>
            </a:r>
          </a:p>
          <a:p>
            <a:pPr lvl="3"/>
            <a:r>
              <a:rPr lang="en-US" dirty="0"/>
              <a:t>Fourth level (Arial 18 </a:t>
            </a:r>
            <a:r>
              <a:rPr lang="en-US" dirty="0" err="1"/>
              <a:t>pt</a:t>
            </a:r>
            <a:r>
              <a:rPr lang="en-US" dirty="0"/>
              <a:t>)</a:t>
            </a:r>
          </a:p>
          <a:p>
            <a:pPr lvl="4"/>
            <a:r>
              <a:rPr lang="en-US" dirty="0"/>
              <a:t>Fifth level (Arial 16 </a:t>
            </a:r>
            <a:r>
              <a:rPr lang="en-US" dirty="0" err="1"/>
              <a:t>pt</a:t>
            </a:r>
            <a:r>
              <a:rPr lang="en-US" dirty="0"/>
              <a:t>)</a:t>
            </a:r>
          </a:p>
        </p:txBody>
      </p:sp>
    </p:spTree>
    <p:extLst>
      <p:ext uri="{BB962C8B-B14F-4D97-AF65-F5344CB8AC3E}">
        <p14:creationId xmlns:p14="http://schemas.microsoft.com/office/powerpoint/2010/main" val="29126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9899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2"/>
          <p:cNvSpPr>
            <a:spLocks noGrp="1"/>
          </p:cNvSpPr>
          <p:nvPr>
            <p:ph idx="1"/>
          </p:nvPr>
        </p:nvSpPr>
        <p:spPr>
          <a:xfrm>
            <a:off x="838200" y="1998875"/>
            <a:ext cx="10515600" cy="4248612"/>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4" name="Title 1"/>
          <p:cNvSpPr>
            <a:spLocks noGrp="1"/>
          </p:cNvSpPr>
          <p:nvPr>
            <p:ph type="title"/>
          </p:nvPr>
        </p:nvSpPr>
        <p:spPr>
          <a:xfrm>
            <a:off x="747051" y="601031"/>
            <a:ext cx="11182349" cy="620712"/>
          </a:xfrm>
        </p:spPr>
        <p:txBody>
          <a:bodyPr/>
          <a:lstStyle/>
          <a:p>
            <a:r>
              <a:rPr lang="en-US"/>
              <a:t>Click to edit Master title style</a:t>
            </a:r>
          </a:p>
        </p:txBody>
      </p:sp>
    </p:spTree>
    <p:extLst>
      <p:ext uri="{BB962C8B-B14F-4D97-AF65-F5344CB8AC3E}">
        <p14:creationId xmlns:p14="http://schemas.microsoft.com/office/powerpoint/2010/main" val="2667521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3"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1725815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060198" name="Picture 38" descr="AAMC_revPPTtitle_wh"/>
          <p:cNvPicPr>
            <a:picLocks noChangeAspect="1" noChangeArrowheads="1"/>
          </p:cNvPicPr>
          <p:nvPr/>
        </p:nvPicPr>
        <p:blipFill>
          <a:blip r:embed="rId2" cstate="print"/>
          <a:srcRect/>
          <a:stretch>
            <a:fillRect/>
          </a:stretch>
        </p:blipFill>
        <p:spPr bwMode="auto">
          <a:xfrm>
            <a:off x="2118" y="1589"/>
            <a:ext cx="12185649" cy="6853237"/>
          </a:xfrm>
          <a:prstGeom prst="rect">
            <a:avLst/>
          </a:prstGeom>
          <a:noFill/>
        </p:spPr>
      </p:pic>
      <p:sp>
        <p:nvSpPr>
          <p:cNvPr id="4060162" name="Rectangle 2"/>
          <p:cNvSpPr>
            <a:spLocks noGrp="1" noChangeArrowheads="1"/>
          </p:cNvSpPr>
          <p:nvPr>
            <p:ph type="ctrTitle"/>
          </p:nvPr>
        </p:nvSpPr>
        <p:spPr>
          <a:xfrm>
            <a:off x="1164167" y="2535238"/>
            <a:ext cx="9738784" cy="1187450"/>
          </a:xfrm>
        </p:spPr>
        <p:txBody>
          <a:bodyPr anchor="t"/>
          <a:lstStyle>
            <a:lvl1pPr>
              <a:lnSpc>
                <a:spcPct val="80000"/>
              </a:lnSpc>
              <a:defRPr>
                <a:solidFill>
                  <a:schemeClr val="tx1"/>
                </a:solidFill>
              </a:defRPr>
            </a:lvl1pPr>
          </a:lstStyle>
          <a:p>
            <a:r>
              <a:rPr lang="en-US"/>
              <a:t>Click to edit Master title style</a:t>
            </a:r>
          </a:p>
        </p:txBody>
      </p:sp>
      <p:sp>
        <p:nvSpPr>
          <p:cNvPr id="4060163" name="Rectangle 3"/>
          <p:cNvSpPr>
            <a:spLocks noGrp="1" noChangeArrowheads="1"/>
          </p:cNvSpPr>
          <p:nvPr>
            <p:ph type="subTitle" idx="1"/>
          </p:nvPr>
        </p:nvSpPr>
        <p:spPr>
          <a:xfrm>
            <a:off x="1164167" y="4681539"/>
            <a:ext cx="9738784" cy="1273175"/>
          </a:xfrm>
        </p:spPr>
        <p:txBody>
          <a:bodyPr/>
          <a:lstStyle>
            <a:lvl1pPr>
              <a:defRPr sz="2600"/>
            </a:lvl1pPr>
          </a:lstStyle>
          <a:p>
            <a:r>
              <a:rPr lang="en-US"/>
              <a:t>Click to edit Master subtitle style</a:t>
            </a:r>
          </a:p>
        </p:txBody>
      </p:sp>
      <p:sp>
        <p:nvSpPr>
          <p:cNvPr id="4060164" name="Text Box 4"/>
          <p:cNvSpPr txBox="1">
            <a:spLocks noChangeArrowheads="1"/>
          </p:cNvSpPr>
          <p:nvPr/>
        </p:nvSpPr>
        <p:spPr bwMode="auto">
          <a:xfrm>
            <a:off x="1447800" y="4740276"/>
            <a:ext cx="1710267" cy="365125"/>
          </a:xfrm>
          <a:prstGeom prst="rect">
            <a:avLst/>
          </a:prstGeom>
          <a:noFill/>
          <a:ln w="9525">
            <a:noFill/>
            <a:miter lim="800000"/>
            <a:headEnd/>
            <a:tailEnd/>
          </a:ln>
          <a:effectLst/>
        </p:spPr>
        <p:txBody>
          <a:bodyPr lIns="0" tIns="0" rIns="0" bIns="0"/>
          <a:lstStyle/>
          <a:p>
            <a:pPr defTabSz="1066800">
              <a:spcBef>
                <a:spcPct val="50000"/>
              </a:spcBef>
            </a:pPr>
            <a:endParaRPr lang="en-US" sz="1800" b="0" dirty="0">
              <a:solidFill>
                <a:srgbClr val="474747"/>
              </a:solidFill>
            </a:endParaRPr>
          </a:p>
        </p:txBody>
      </p:sp>
    </p:spTree>
    <p:extLst>
      <p:ext uri="{BB962C8B-B14F-4D97-AF65-F5344CB8AC3E}">
        <p14:creationId xmlns:p14="http://schemas.microsoft.com/office/powerpoint/2010/main" val="21210649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5383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838200" y="1998875"/>
            <a:ext cx="10515600" cy="4248612"/>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288150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395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725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1591-ABAA-2D4A-85D6-A97402395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8034D-19FD-C543-99BA-EAE3D221C5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634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1591-ABAA-2D4A-85D6-A97402395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8034D-19FD-C543-99BA-EAE3D221C5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6813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1591-ABAA-2D4A-85D6-A97402395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8034D-19FD-C543-99BA-EAE3D221C5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451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0F5A-7195-FD4C-BB5D-B8E43C0226B0}"/>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AEB944-B326-F04C-9A0C-485064154259}"/>
              </a:ext>
            </a:extLst>
          </p:cNvPr>
          <p:cNvSpPr>
            <a:spLocks noGrp="1"/>
          </p:cNvSpPr>
          <p:nvPr>
            <p:ph type="body" idx="1"/>
          </p:nvPr>
        </p:nvSpPr>
        <p:spPr>
          <a:xfrm>
            <a:off x="831851" y="4589464"/>
            <a:ext cx="10515600" cy="1500187"/>
          </a:xfrm>
        </p:spPr>
        <p:txBody>
          <a:bodyPr/>
          <a:lstStyle>
            <a:lvl1pPr marL="0" indent="0">
              <a:buNone/>
              <a:defRPr sz="2400">
                <a:solidFill>
                  <a:srgbClr val="F1B43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59114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7292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5C976-75E3-7041-B48E-3E346FB03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1D193-53AB-8047-A07A-3DDFFAEDC600}"/>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B593-A1CE-744D-A742-25A6B197281E}"/>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47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2992-9EEE-CF41-A41F-98E25D9A208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E4836B-C296-6F4A-A776-17D611EBE0A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4CD34F-D043-0142-8759-C965BF824501}"/>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6A8000-0D43-8C4B-9F4B-BB80322F349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4F8DAE-5F04-0845-865C-F9AC643260D5}"/>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094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BBDA-5843-C249-B380-5ED31A1313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9484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172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6E38-C6F3-ED41-A996-F19797A50AE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4343B-B4FE-7B45-B92E-D0B15C4D9A3A}"/>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CED4DE-B6D0-BA4A-8E71-86DCF42F78D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00836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BEAA-0110-2E45-B73E-9AADE2D1E04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A1ED00-C937-AD47-B4E5-CC2A4383B809}"/>
              </a:ext>
            </a:extLst>
          </p:cNvPr>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B60A3D6A-86B5-0147-9B01-7C063E3294D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39733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FABC0-F2F0-4B4F-B378-9263EA5C2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22D34E-808B-A448-BE51-7620FC05BB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05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9B1F00-D5DB-E447-93EF-7FEBF1B003B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AF0EF1-42F1-9643-B592-BF847D9C518C}"/>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0167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144F301D-BA0F-3C4F-83D4-D095BE0AE0DA}"/>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chemeClr val="bg1"/>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chemeClr val="bg1"/>
                </a:solidFill>
                <a:latin typeface="Arial" charset="0"/>
                <a:ea typeface="Arial" charset="0"/>
                <a:cs typeface="Arial" charset="0"/>
              </a:rPr>
              <a:t>© 2020 Association of American Medical Colleges</a:t>
            </a:r>
          </a:p>
        </p:txBody>
      </p:sp>
      <p:sp>
        <p:nvSpPr>
          <p:cNvPr id="2" name="Title 1"/>
          <p:cNvSpPr>
            <a:spLocks noGrp="1"/>
          </p:cNvSpPr>
          <p:nvPr>
            <p:ph type="ctrTitle"/>
          </p:nvPr>
        </p:nvSpPr>
        <p:spPr>
          <a:xfrm>
            <a:off x="3089753" y="1698559"/>
            <a:ext cx="8187847" cy="2387600"/>
          </a:xfrm>
        </p:spPr>
        <p:txBody>
          <a:bodyPr anchor="b">
            <a:normAutofit/>
          </a:bodyPr>
          <a:lstStyle>
            <a:lvl1pPr algn="l">
              <a:defRPr sz="5000"/>
            </a:lvl1pPr>
          </a:lstStyle>
          <a:p>
            <a:r>
              <a:rPr lang="en-US"/>
              <a:t>Click to edit Master title style</a:t>
            </a:r>
            <a:endParaRPr lang="en-US" dirty="0"/>
          </a:p>
        </p:txBody>
      </p:sp>
      <p:sp>
        <p:nvSpPr>
          <p:cNvPr id="3" name="Subtitle 2"/>
          <p:cNvSpPr>
            <a:spLocks noGrp="1"/>
          </p:cNvSpPr>
          <p:nvPr>
            <p:ph type="subTitle" idx="1"/>
          </p:nvPr>
        </p:nvSpPr>
        <p:spPr>
          <a:xfrm>
            <a:off x="3089752" y="4178234"/>
            <a:ext cx="7578248" cy="1655762"/>
          </a:xfrm>
        </p:spPr>
        <p:txBody>
          <a:bodyPr/>
          <a:lstStyle>
            <a:lvl1pPr marL="0" indent="0" algn="l">
              <a:buNone/>
              <a:defRPr sz="2400">
                <a:solidFill>
                  <a:srgbClr val="BE4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8129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790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361220"/>
          </a:xfrm>
        </p:spPr>
        <p:txBody>
          <a:bodyPr anchor="b">
            <a:normAutofit/>
          </a:bodyPr>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831851" y="4116215"/>
            <a:ext cx="10515600" cy="1910807"/>
          </a:xfrm>
        </p:spPr>
        <p:txBody>
          <a:bodyPr/>
          <a:lstStyle>
            <a:lvl1pPr marL="0" indent="0">
              <a:buNone/>
              <a:defRPr sz="2400">
                <a:solidFill>
                  <a:srgbClr val="BE4D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901834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38333"/>
            <a:ext cx="10515600" cy="1252538"/>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812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361220"/>
          </a:xfrm>
        </p:spPr>
        <p:txBody>
          <a:bodyPr anchor="b">
            <a:normAutofit/>
          </a:bodyPr>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831851" y="4116215"/>
            <a:ext cx="10515600" cy="1910807"/>
          </a:xfrm>
        </p:spPr>
        <p:txBody>
          <a:bodyPr/>
          <a:lstStyle>
            <a:lvl1pPr marL="0" indent="0">
              <a:buNone/>
              <a:defRPr sz="2400">
                <a:solidFill>
                  <a:srgbClr val="BE4D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88098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91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0470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2047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11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6194"/>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75642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82639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70204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45966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41805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76197"/>
            <a:ext cx="2628900" cy="56007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576197"/>
            <a:ext cx="7734300" cy="56007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009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54182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B5A6-903E-BE45-AFCF-68CC0E7E6A75}"/>
              </a:ext>
            </a:extLst>
          </p:cNvPr>
          <p:cNvSpPr>
            <a:spLocks noGrp="1"/>
          </p:cNvSpPr>
          <p:nvPr>
            <p:ph type="title"/>
          </p:nvPr>
        </p:nvSpPr>
        <p:spPr>
          <a:xfrm>
            <a:off x="827048" y="446128"/>
            <a:ext cx="10515600" cy="1252538"/>
          </a:xfrm>
        </p:spPr>
        <p:txBody>
          <a:bodyPr/>
          <a:lstStyle/>
          <a:p>
            <a:r>
              <a:rPr lang="en-US"/>
              <a:t>Click to edit Master title style</a:t>
            </a:r>
          </a:p>
        </p:txBody>
      </p:sp>
    </p:spTree>
    <p:extLst>
      <p:ext uri="{BB962C8B-B14F-4D97-AF65-F5344CB8AC3E}">
        <p14:creationId xmlns:p14="http://schemas.microsoft.com/office/powerpoint/2010/main" val="2823285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AE58-2FC2-2046-9198-986F1C364974}"/>
              </a:ext>
            </a:extLst>
          </p:cNvPr>
          <p:cNvSpPr>
            <a:spLocks noGrp="1"/>
          </p:cNvSpPr>
          <p:nvPr>
            <p:ph type="title"/>
          </p:nvPr>
        </p:nvSpPr>
        <p:spPr>
          <a:xfrm>
            <a:off x="838200" y="457280"/>
            <a:ext cx="10515600" cy="1252538"/>
          </a:xfrm>
        </p:spPr>
        <p:txBody>
          <a:bodyPr/>
          <a:lstStyle/>
          <a:p>
            <a:r>
              <a:rPr lang="en-US"/>
              <a:t>Click to edit Master title style</a:t>
            </a:r>
          </a:p>
        </p:txBody>
      </p:sp>
    </p:spTree>
    <p:extLst>
      <p:ext uri="{BB962C8B-B14F-4D97-AF65-F5344CB8AC3E}">
        <p14:creationId xmlns:p14="http://schemas.microsoft.com/office/powerpoint/2010/main" val="3788374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2DB9-5BDF-794D-91C0-F841A1BAF800}"/>
              </a:ext>
            </a:extLst>
          </p:cNvPr>
          <p:cNvSpPr>
            <a:spLocks noGrp="1"/>
          </p:cNvSpPr>
          <p:nvPr>
            <p:ph type="title"/>
          </p:nvPr>
        </p:nvSpPr>
        <p:spPr>
          <a:xfrm>
            <a:off x="5097219" y="438150"/>
            <a:ext cx="6256580" cy="1380318"/>
          </a:xfrm>
        </p:spPr>
        <p:txBody>
          <a:bodyPr/>
          <a:lstStyle/>
          <a:p>
            <a:r>
              <a:rPr lang="en-US"/>
              <a:t>Click to edit Master title style</a:t>
            </a:r>
          </a:p>
        </p:txBody>
      </p:sp>
    </p:spTree>
    <p:extLst>
      <p:ext uri="{BB962C8B-B14F-4D97-AF65-F5344CB8AC3E}">
        <p14:creationId xmlns:p14="http://schemas.microsoft.com/office/powerpoint/2010/main" val="1445864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B0D6-30BF-5F46-B78B-860C94AEE44D}"/>
              </a:ext>
            </a:extLst>
          </p:cNvPr>
          <p:cNvSpPr>
            <a:spLocks noGrp="1"/>
          </p:cNvSpPr>
          <p:nvPr>
            <p:ph type="title"/>
          </p:nvPr>
        </p:nvSpPr>
        <p:spPr>
          <a:xfrm>
            <a:off x="5062779" y="438150"/>
            <a:ext cx="6291020" cy="1252538"/>
          </a:xfrm>
        </p:spPr>
        <p:txBody>
          <a:bodyPr/>
          <a:lstStyle/>
          <a:p>
            <a:r>
              <a:rPr lang="en-US"/>
              <a:t>Click to edit Master title style</a:t>
            </a:r>
          </a:p>
        </p:txBody>
      </p:sp>
    </p:spTree>
    <p:extLst>
      <p:ext uri="{BB962C8B-B14F-4D97-AF65-F5344CB8AC3E}">
        <p14:creationId xmlns:p14="http://schemas.microsoft.com/office/powerpoint/2010/main" val="16470167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081540" y="629189"/>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865543"/>
            <a:ext cx="10515600" cy="4229545"/>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190712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805787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220532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256334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482228"/>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7526184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68145" y="530355"/>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354450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19654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143178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3289715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448344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8231251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normAutofit/>
          </a:bodyPr>
          <a:lstStyle>
            <a:lvl1pPr>
              <a:defRPr sz="3200">
                <a:solidFill>
                  <a:srgbClr val="5F259F"/>
                </a:solidFill>
              </a:defRPr>
            </a:lvl1pPr>
          </a:lstStyle>
          <a:p>
            <a:r>
              <a:rPr lang="en-US" dirty="0"/>
              <a:t>Click to add Title (Arial Bold 32 </a:t>
            </a:r>
            <a:r>
              <a:rPr lang="en-US" dirty="0" err="1"/>
              <a:t>pt</a:t>
            </a:r>
            <a:r>
              <a:rPr lang="en-US" dirty="0"/>
              <a:t>)</a:t>
            </a:r>
          </a:p>
        </p:txBody>
      </p:sp>
      <p:sp>
        <p:nvSpPr>
          <p:cNvPr id="7" name="Text Placeholder 6"/>
          <p:cNvSpPr>
            <a:spLocks noGrp="1"/>
          </p:cNvSpPr>
          <p:nvPr>
            <p:ph type="body" sz="quarter" idx="10" hasCustomPrompt="1"/>
          </p:nvPr>
        </p:nvSpPr>
        <p:spPr>
          <a:xfrm>
            <a:off x="838200" y="2800350"/>
            <a:ext cx="10515600" cy="3436938"/>
          </a:xfrm>
        </p:spPr>
        <p:txBody>
          <a:bodyPr/>
          <a:lstStyle/>
          <a:p>
            <a:pPr lvl="0"/>
            <a:r>
              <a:rPr lang="en-US" dirty="0"/>
              <a:t>Click to add text (Arial 24 </a:t>
            </a:r>
            <a:r>
              <a:rPr lang="en-US" dirty="0" err="1"/>
              <a:t>pt</a:t>
            </a:r>
            <a:r>
              <a:rPr lang="en-US" dirty="0"/>
              <a:t>)</a:t>
            </a:r>
          </a:p>
          <a:p>
            <a:pPr lvl="1"/>
            <a:r>
              <a:rPr lang="en-US" dirty="0"/>
              <a:t>Second level (Arial 24 </a:t>
            </a:r>
            <a:r>
              <a:rPr lang="en-US" dirty="0" err="1"/>
              <a:t>pt</a:t>
            </a:r>
            <a:r>
              <a:rPr lang="en-US" dirty="0"/>
              <a:t>)</a:t>
            </a:r>
          </a:p>
          <a:p>
            <a:pPr lvl="2"/>
            <a:r>
              <a:rPr lang="en-US" dirty="0"/>
              <a:t>Third level (Arial 20 </a:t>
            </a:r>
            <a:r>
              <a:rPr lang="en-US" dirty="0" err="1"/>
              <a:t>pt</a:t>
            </a:r>
            <a:r>
              <a:rPr lang="en-US" dirty="0"/>
              <a:t>)</a:t>
            </a:r>
          </a:p>
          <a:p>
            <a:pPr lvl="3"/>
            <a:r>
              <a:rPr lang="en-US" dirty="0"/>
              <a:t>Fourth level (Arial 18 </a:t>
            </a:r>
            <a:r>
              <a:rPr lang="en-US" dirty="0" err="1"/>
              <a:t>pt</a:t>
            </a:r>
            <a:r>
              <a:rPr lang="en-US" dirty="0"/>
              <a:t>)</a:t>
            </a:r>
          </a:p>
          <a:p>
            <a:pPr lvl="4"/>
            <a:r>
              <a:rPr lang="en-US" dirty="0"/>
              <a:t>Fifth level (Arial 16 </a:t>
            </a:r>
            <a:r>
              <a:rPr lang="en-US" dirty="0" err="1"/>
              <a:t>pt</a:t>
            </a:r>
            <a:r>
              <a:rPr lang="en-US" dirty="0"/>
              <a:t>)</a:t>
            </a:r>
          </a:p>
        </p:txBody>
      </p:sp>
    </p:spTree>
    <p:extLst>
      <p:ext uri="{BB962C8B-B14F-4D97-AF65-F5344CB8AC3E}">
        <p14:creationId xmlns:p14="http://schemas.microsoft.com/office/powerpoint/2010/main" val="9251772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8441979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3882247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0928998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998626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normAutofit/>
          </a:bodyPr>
          <a:lstStyle>
            <a:lvl1pPr>
              <a:defRPr sz="3200">
                <a:solidFill>
                  <a:srgbClr val="5F259F"/>
                </a:solidFill>
              </a:defRPr>
            </a:lvl1pPr>
          </a:lstStyle>
          <a:p>
            <a:r>
              <a:rPr lang="en-US" dirty="0"/>
              <a:t>Click to add Title (Arial Bold 32 </a:t>
            </a:r>
            <a:r>
              <a:rPr lang="en-US" dirty="0" err="1"/>
              <a:t>pt</a:t>
            </a:r>
            <a:r>
              <a:rPr lang="en-US" dirty="0"/>
              <a:t>)</a:t>
            </a:r>
          </a:p>
        </p:txBody>
      </p:sp>
      <p:sp>
        <p:nvSpPr>
          <p:cNvPr id="7" name="Text Placeholder 6"/>
          <p:cNvSpPr>
            <a:spLocks noGrp="1"/>
          </p:cNvSpPr>
          <p:nvPr>
            <p:ph type="body" sz="quarter" idx="10" hasCustomPrompt="1"/>
          </p:nvPr>
        </p:nvSpPr>
        <p:spPr>
          <a:xfrm>
            <a:off x="838200" y="2800350"/>
            <a:ext cx="10515600" cy="3436938"/>
          </a:xfrm>
        </p:spPr>
        <p:txBody>
          <a:bodyPr/>
          <a:lstStyle/>
          <a:p>
            <a:pPr lvl="0"/>
            <a:r>
              <a:rPr lang="en-US" dirty="0"/>
              <a:t>Click to add text (Arial 24 </a:t>
            </a:r>
            <a:r>
              <a:rPr lang="en-US" dirty="0" err="1"/>
              <a:t>pt</a:t>
            </a:r>
            <a:r>
              <a:rPr lang="en-US" dirty="0"/>
              <a:t>)</a:t>
            </a:r>
          </a:p>
          <a:p>
            <a:pPr lvl="1"/>
            <a:r>
              <a:rPr lang="en-US" dirty="0"/>
              <a:t>Second level (Arial 24 </a:t>
            </a:r>
            <a:r>
              <a:rPr lang="en-US" dirty="0" err="1"/>
              <a:t>pt</a:t>
            </a:r>
            <a:r>
              <a:rPr lang="en-US" dirty="0"/>
              <a:t>)</a:t>
            </a:r>
          </a:p>
          <a:p>
            <a:pPr lvl="2"/>
            <a:r>
              <a:rPr lang="en-US" dirty="0"/>
              <a:t>Third level (Arial 20 </a:t>
            </a:r>
            <a:r>
              <a:rPr lang="en-US" dirty="0" err="1"/>
              <a:t>pt</a:t>
            </a:r>
            <a:r>
              <a:rPr lang="en-US" dirty="0"/>
              <a:t>)</a:t>
            </a:r>
          </a:p>
          <a:p>
            <a:pPr lvl="3"/>
            <a:r>
              <a:rPr lang="en-US" dirty="0"/>
              <a:t>Fourth level (Arial 18 </a:t>
            </a:r>
            <a:r>
              <a:rPr lang="en-US" dirty="0" err="1"/>
              <a:t>pt</a:t>
            </a:r>
            <a:r>
              <a:rPr lang="en-US" dirty="0"/>
              <a:t>)</a:t>
            </a:r>
          </a:p>
          <a:p>
            <a:pPr lvl="4"/>
            <a:r>
              <a:rPr lang="en-US" dirty="0"/>
              <a:t>Fifth level (Arial 16 </a:t>
            </a:r>
            <a:r>
              <a:rPr lang="en-US" dirty="0" err="1"/>
              <a:t>pt</a:t>
            </a:r>
            <a:r>
              <a:rPr lang="en-US" dirty="0"/>
              <a:t>)</a:t>
            </a:r>
          </a:p>
        </p:txBody>
      </p:sp>
    </p:spTree>
    <p:extLst>
      <p:ext uri="{BB962C8B-B14F-4D97-AF65-F5344CB8AC3E}">
        <p14:creationId xmlns:p14="http://schemas.microsoft.com/office/powerpoint/2010/main" val="401169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93874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52980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6261855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3060733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19427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6051830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6296101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1927137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8035610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6291113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2158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0733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5115006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6338703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17627926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37152946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58520" y="385976"/>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497981"/>
            <a:ext cx="10515600" cy="4597107"/>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2333602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29644" y="655483"/>
            <a:ext cx="105156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1081540" y="1722922"/>
            <a:ext cx="10515600" cy="4372166"/>
          </a:xfrm>
          <a:prstGeom prst="rect">
            <a:avLst/>
          </a:prstGeom>
        </p:spPr>
        <p:txBody>
          <a:bodyPr vert="horz" lIns="91440" tIns="45720" rIns="91440" bIns="45720" rtlCol="0">
            <a:normAutofit/>
          </a:bodyPr>
          <a:lstStyle>
            <a:lvl1pPr marL="0" indent="0">
              <a:buFontTx/>
              <a:buNone/>
              <a:defRPr baseline="0">
                <a:solidFill>
                  <a:srgbClr val="003A70"/>
                </a:solidFill>
              </a:defRPr>
            </a:lvl1pPr>
          </a:lstStyle>
          <a:p>
            <a:pPr lvl="0"/>
            <a:r>
              <a:rPr lang="en-US" dirty="0"/>
              <a:t>Click to add text (Arial 24 </a:t>
            </a:r>
            <a:r>
              <a:rPr lang="en-US" dirty="0" err="1"/>
              <a:t>pt</a:t>
            </a:r>
            <a:r>
              <a:rPr lang="en-US" dirty="0"/>
              <a:t>)</a:t>
            </a:r>
          </a:p>
        </p:txBody>
      </p:sp>
    </p:spTree>
    <p:extLst>
      <p:ext uri="{BB962C8B-B14F-4D97-AF65-F5344CB8AC3E}">
        <p14:creationId xmlns:p14="http://schemas.microsoft.com/office/powerpoint/2010/main" val="7773178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2"/>
          <p:cNvSpPr>
            <a:spLocks noGrp="1"/>
          </p:cNvSpPr>
          <p:nvPr>
            <p:ph idx="1"/>
          </p:nvPr>
        </p:nvSpPr>
        <p:spPr>
          <a:xfrm>
            <a:off x="838200" y="1998875"/>
            <a:ext cx="10515600" cy="4248612"/>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4" name="Title 1"/>
          <p:cNvSpPr>
            <a:spLocks noGrp="1"/>
          </p:cNvSpPr>
          <p:nvPr>
            <p:ph type="title"/>
          </p:nvPr>
        </p:nvSpPr>
        <p:spPr>
          <a:xfrm>
            <a:off x="747051" y="601031"/>
            <a:ext cx="11182349" cy="620712"/>
          </a:xfrm>
        </p:spPr>
        <p:txBody>
          <a:bodyPr/>
          <a:lstStyle/>
          <a:p>
            <a:r>
              <a:rPr lang="en-US"/>
              <a:t>Click to edit Master title style</a:t>
            </a:r>
          </a:p>
        </p:txBody>
      </p:sp>
    </p:spTree>
    <p:extLst>
      <p:ext uri="{BB962C8B-B14F-4D97-AF65-F5344CB8AC3E}">
        <p14:creationId xmlns:p14="http://schemas.microsoft.com/office/powerpoint/2010/main" val="212375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747051" y="601031"/>
            <a:ext cx="11182349" cy="620712"/>
          </a:xfrm>
        </p:spPr>
        <p:txBody>
          <a:bodyPr/>
          <a:lstStyle/>
          <a:p>
            <a:r>
              <a:rPr lang="en-US"/>
              <a:t>Click to edit Master title style</a:t>
            </a:r>
          </a:p>
        </p:txBody>
      </p:sp>
    </p:spTree>
    <p:extLst>
      <p:ext uri="{BB962C8B-B14F-4D97-AF65-F5344CB8AC3E}">
        <p14:creationId xmlns:p14="http://schemas.microsoft.com/office/powerpoint/2010/main" val="98128700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4699944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C4164872-5200-4195-A7C9-9ED950698E5C}"/>
              </a:ext>
            </a:extLst>
          </p:cNvPr>
          <p:cNvSpPr>
            <a:spLocks noGrp="1"/>
          </p:cNvSpPr>
          <p:nvPr>
            <p:ph type="title"/>
          </p:nvPr>
        </p:nvSpPr>
        <p:spPr>
          <a:xfrm>
            <a:off x="747051" y="601031"/>
            <a:ext cx="11182349" cy="620712"/>
          </a:xfrm>
        </p:spPr>
        <p:txBody>
          <a:bodyPr/>
          <a:lstStyle/>
          <a:p>
            <a:r>
              <a:rPr lang="en-US" dirty="0"/>
              <a:t>Class of 2017 Indebtedness </a:t>
            </a:r>
          </a:p>
        </p:txBody>
      </p:sp>
    </p:spTree>
    <p:extLst>
      <p:ext uri="{BB962C8B-B14F-4D97-AF65-F5344CB8AC3E}">
        <p14:creationId xmlns:p14="http://schemas.microsoft.com/office/powerpoint/2010/main" val="29755219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898321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6480852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1090224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7724142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3"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6719520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3"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5792076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759884" y="293023"/>
            <a:ext cx="11182349"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3982416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70467" y="1755775"/>
            <a:ext cx="5223933" cy="2306638"/>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quarter" idx="2"/>
          </p:nvPr>
        </p:nvSpPr>
        <p:spPr>
          <a:xfrm>
            <a:off x="6197600" y="1755775"/>
            <a:ext cx="5223933" cy="2306638"/>
          </a:xfr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Placeholder 4"/>
          <p:cNvSpPr>
            <a:spLocks noGrp="1"/>
          </p:cNvSpPr>
          <p:nvPr>
            <p:ph sz="quarter" idx="3"/>
          </p:nvPr>
        </p:nvSpPr>
        <p:spPr>
          <a:xfrm>
            <a:off x="770467" y="4214814"/>
            <a:ext cx="5223933" cy="1904047"/>
          </a:xfrm>
        </p:spPr>
        <p:txBody>
          <a:bodyPr/>
          <a:lstStyle/>
          <a:p>
            <a:pPr lvl="0"/>
            <a:r>
              <a:rPr lang="en-US" dirty="0"/>
              <a:t>Click to edit Master text styles</a:t>
            </a:r>
          </a:p>
          <a:p>
            <a:pPr lvl="1"/>
            <a:r>
              <a:rPr lang="en-US" dirty="0"/>
              <a:t>Second level</a:t>
            </a:r>
          </a:p>
          <a:p>
            <a:pPr lvl="2"/>
            <a:r>
              <a:rPr lang="en-US" dirty="0"/>
              <a:t>Third level</a:t>
            </a:r>
          </a:p>
        </p:txBody>
      </p:sp>
      <p:sp>
        <p:nvSpPr>
          <p:cNvPr id="6" name="Content Placeholder 5"/>
          <p:cNvSpPr>
            <a:spLocks noGrp="1"/>
          </p:cNvSpPr>
          <p:nvPr>
            <p:ph sz="quarter" idx="4"/>
          </p:nvPr>
        </p:nvSpPr>
        <p:spPr>
          <a:xfrm>
            <a:off x="6197600" y="4214814"/>
            <a:ext cx="5223933" cy="1919287"/>
          </a:xfrm>
        </p:spPr>
        <p:txBody>
          <a:body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759884" y="293023"/>
            <a:ext cx="11182349"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0152823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pyright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25576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5907" y="1488221"/>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65907" y="2127983"/>
            <a:ext cx="5386917" cy="44971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49674" y="1488221"/>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49674" y="2127983"/>
            <a:ext cx="5389033" cy="44971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249710" y="158972"/>
            <a:ext cx="11182349" cy="620712"/>
          </a:xfrm>
        </p:spPr>
        <p:txBody>
          <a:bodyPr/>
          <a:lstStyle/>
          <a:p>
            <a:r>
              <a:rPr lang="en-US" dirty="0"/>
              <a:t>Click to edit Master title style</a:t>
            </a:r>
          </a:p>
        </p:txBody>
      </p:sp>
    </p:spTree>
    <p:extLst>
      <p:ext uri="{BB962C8B-B14F-4D97-AF65-F5344CB8AC3E}">
        <p14:creationId xmlns:p14="http://schemas.microsoft.com/office/powerpoint/2010/main" val="378376256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6.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1.jpe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50" Type="http://schemas.openxmlformats.org/officeDocument/2006/relationships/image" Target="../media/image1.jpeg"/><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9" Type="http://schemas.openxmlformats.org/officeDocument/2006/relationships/slideLayout" Target="../slideLayouts/slideLayout66.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theme" Target="../theme/theme6.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8" Type="http://schemas.openxmlformats.org/officeDocument/2006/relationships/slideLayout" Target="../slideLayouts/slideLayout45.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20" Type="http://schemas.openxmlformats.org/officeDocument/2006/relationships/slideLayout" Target="../slideLayouts/slideLayout57.xml"/><Relationship Id="rId41" Type="http://schemas.openxmlformats.org/officeDocument/2006/relationships/slideLayout" Target="../slideLayouts/slideLayout78.xml"/><Relationship Id="rId1" Type="http://schemas.openxmlformats.org/officeDocument/2006/relationships/slideLayout" Target="../slideLayouts/slideLayout38.xml"/><Relationship Id="rId6"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6.jp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B665B71-5C74-494D-9F7C-406E248767AF}"/>
              </a:ext>
            </a:extLst>
          </p:cNvPr>
          <p:cNvSpPr>
            <a:spLocks noGrp="1" noChangeArrowheads="1"/>
          </p:cNvSpPr>
          <p:nvPr>
            <p:ph type="title"/>
          </p:nvPr>
        </p:nvSpPr>
        <p:spPr bwMode="auto">
          <a:xfrm>
            <a:off x="838200" y="438150"/>
            <a:ext cx="10515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D1CA7E1-FD5B-42A2-9204-BD2B5AD7BCC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Footer Placeholder 1">
            <a:extLst>
              <a:ext uri="{FF2B5EF4-FFF2-40B4-BE49-F238E27FC236}">
                <a16:creationId xmlns:a16="http://schemas.microsoft.com/office/drawing/2014/main" id="{FA43AD22-DD9C-1644-AF18-9EB0EDD149A1}"/>
              </a:ext>
            </a:extLst>
          </p:cNvPr>
          <p:cNvSpPr txBox="1">
            <a:spLocks/>
          </p:cNvSpPr>
          <p:nvPr userDrawn="1"/>
        </p:nvSpPr>
        <p:spPr>
          <a:xfrm>
            <a:off x="462645" y="6311900"/>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rgbClr val="003A70"/>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rgbClr val="003A70"/>
                </a:solidFill>
                <a:latin typeface="Arial" charset="0"/>
                <a:ea typeface="Arial" charset="0"/>
                <a:cs typeface="Arial" charset="0"/>
              </a:rPr>
              <a:t>© 2020 Association of American Medical Colleges</a:t>
            </a:r>
          </a:p>
        </p:txBody>
      </p:sp>
      <p:sp>
        <p:nvSpPr>
          <p:cNvPr id="5" name="Slide Number Placeholder 3">
            <a:extLst>
              <a:ext uri="{FF2B5EF4-FFF2-40B4-BE49-F238E27FC236}">
                <a16:creationId xmlns:a16="http://schemas.microsoft.com/office/drawing/2014/main" id="{B34B6D4C-B01F-46D2-B5F0-F8251B500E87}"/>
              </a:ext>
            </a:extLst>
          </p:cNvPr>
          <p:cNvSpPr txBox="1">
            <a:spLocks noChangeArrowheads="1"/>
          </p:cNvSpPr>
          <p:nvPr userDrawn="1"/>
        </p:nvSpPr>
        <p:spPr>
          <a:xfrm>
            <a:off x="0" y="6462100"/>
            <a:ext cx="711200" cy="476250"/>
          </a:xfrm>
          <a:prstGeom prst="rect">
            <a:avLst/>
          </a:prstGeom>
        </p:spPr>
        <p:txBody>
          <a:bodyPr/>
          <a:lstStyle>
            <a:defPPr>
              <a:defRPr lang="en-US">
                <a:uFillTx/>
              </a:defRPr>
            </a:defPPr>
            <a:lvl1pPr marL="0" algn="l" defTabSz="457200" rtl="0" eaLnBrk="0" latinLnBrk="0" hangingPunct="0">
              <a:spcBef>
                <a:spcPct val="50000"/>
              </a:spcBef>
              <a:defRPr sz="1800" kern="1200">
                <a:solidFill>
                  <a:schemeClr val="tx1"/>
                </a:solidFill>
                <a:uFillTx/>
                <a:latin typeface="Arial" charset="0"/>
                <a:ea typeface="+mn-ea"/>
                <a:cs typeface="+mn-cs"/>
              </a:defRPr>
            </a:lvl1pPr>
            <a:lvl2pPr marL="457200" algn="l" defTabSz="457200" rtl="0" eaLnBrk="1" latinLnBrk="0" hangingPunct="1">
              <a:defRPr sz="1800" kern="1200">
                <a:solidFill>
                  <a:schemeClr val="tx1"/>
                </a:solidFill>
                <a:uFillTx/>
                <a:latin typeface="+mn-lt"/>
                <a:ea typeface="+mn-ea"/>
                <a:cs typeface="+mn-cs"/>
              </a:defRPr>
            </a:lvl2pPr>
            <a:lvl3pPr marL="914400" algn="l" defTabSz="457200" rtl="0" eaLnBrk="1" latinLnBrk="0" hangingPunct="1">
              <a:defRPr sz="1800" kern="1200">
                <a:solidFill>
                  <a:schemeClr val="tx1"/>
                </a:solidFill>
                <a:uFillTx/>
                <a:latin typeface="+mn-lt"/>
                <a:ea typeface="+mn-ea"/>
                <a:cs typeface="+mn-cs"/>
              </a:defRPr>
            </a:lvl3pPr>
            <a:lvl4pPr marL="1371600" algn="l" defTabSz="457200" rtl="0" eaLnBrk="1" latinLnBrk="0" hangingPunct="1">
              <a:defRPr sz="1800" kern="1200">
                <a:solidFill>
                  <a:schemeClr val="tx1"/>
                </a:solidFill>
                <a:uFillTx/>
                <a:latin typeface="+mn-lt"/>
                <a:ea typeface="+mn-ea"/>
                <a:cs typeface="+mn-cs"/>
              </a:defRPr>
            </a:lvl4pPr>
            <a:lvl5pPr marL="1828800" algn="l" defTabSz="457200" rtl="0" eaLnBrk="1" latinLnBrk="0" hangingPunct="1">
              <a:defRPr sz="1800" kern="1200">
                <a:solidFill>
                  <a:schemeClr val="tx1"/>
                </a:solidFill>
                <a:uFillTx/>
                <a:latin typeface="+mn-lt"/>
                <a:ea typeface="+mn-ea"/>
                <a:cs typeface="+mn-cs"/>
              </a:defRPr>
            </a:lvl5pPr>
            <a:lvl6pPr marL="2286000" algn="l" defTabSz="457200" rtl="0" eaLnBrk="1" latinLnBrk="0" hangingPunct="1">
              <a:defRPr sz="1800" kern="1200">
                <a:solidFill>
                  <a:schemeClr val="tx1"/>
                </a:solidFill>
                <a:uFillTx/>
                <a:latin typeface="+mn-lt"/>
                <a:ea typeface="+mn-ea"/>
                <a:cs typeface="+mn-cs"/>
              </a:defRPr>
            </a:lvl6pPr>
            <a:lvl7pPr marL="2743200" algn="l" defTabSz="457200" rtl="0" eaLnBrk="1" latinLnBrk="0" hangingPunct="1">
              <a:defRPr sz="1800" kern="1200">
                <a:solidFill>
                  <a:schemeClr val="tx1"/>
                </a:solidFill>
                <a:uFillTx/>
                <a:latin typeface="+mn-lt"/>
                <a:ea typeface="+mn-ea"/>
                <a:cs typeface="+mn-cs"/>
              </a:defRPr>
            </a:lvl7pPr>
            <a:lvl8pPr marL="3200400" algn="l" defTabSz="457200" rtl="0" eaLnBrk="1" latinLnBrk="0" hangingPunct="1">
              <a:defRPr sz="1800" kern="1200">
                <a:solidFill>
                  <a:schemeClr val="tx1"/>
                </a:solidFill>
                <a:uFillTx/>
                <a:latin typeface="+mn-lt"/>
                <a:ea typeface="+mn-ea"/>
                <a:cs typeface="+mn-cs"/>
              </a:defRPr>
            </a:lvl8pPr>
            <a:lvl9pPr marL="3657600" algn="l" defTabSz="457200" rtl="0" eaLnBrk="1" latinLnBrk="0" hangingPunct="1">
              <a:defRPr sz="1800" kern="1200">
                <a:solidFill>
                  <a:schemeClr val="tx1"/>
                </a:solidFill>
                <a:uFillTx/>
                <a:latin typeface="+mn-lt"/>
                <a:ea typeface="+mn-ea"/>
                <a:cs typeface="+mn-cs"/>
              </a:defRPr>
            </a:lvl9pPr>
          </a:lstStyle>
          <a:p>
            <a:pPr>
              <a:defRPr>
                <a:uFillTx/>
              </a:defRPr>
            </a:pPr>
            <a:fld id="{3F0D7412-C965-42BD-AD3B-47678C845832}" type="slidenum">
              <a:rPr lang="en-US" sz="1400" smtClean="0">
                <a:solidFill>
                  <a:schemeClr val="accent1">
                    <a:lumMod val="50000"/>
                  </a:schemeClr>
                </a:solidFill>
                <a:uFillTx/>
              </a:rPr>
              <a:pPr>
                <a:defRPr>
                  <a:uFillTx/>
                </a:defRPr>
              </a:pPr>
              <a:t>‹#›</a:t>
            </a:fld>
            <a:endParaRPr lang="en-US" sz="1400" dirty="0">
              <a:solidFill>
                <a:schemeClr val="accent1">
                  <a:lumMod val="50000"/>
                </a:schemeClr>
              </a:solidFill>
              <a:uFillTx/>
            </a:endParaRPr>
          </a:p>
        </p:txBody>
      </p:sp>
    </p:spTree>
    <p:extLst>
      <p:ext uri="{BB962C8B-B14F-4D97-AF65-F5344CB8AC3E}">
        <p14:creationId xmlns:p14="http://schemas.microsoft.com/office/powerpoint/2010/main" val="420707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826" r:id="rId15"/>
    <p:sldLayoutId id="2147483827" r:id="rId16"/>
    <p:sldLayoutId id="2147483828" r:id="rId17"/>
    <p:sldLayoutId id="2147483829" r:id="rId18"/>
    <p:sldLayoutId id="2147483830" r:id="rId19"/>
  </p:sldLayoutIdLst>
  <p:hf hdr="0" ftr="0" dt="0"/>
  <p:txStyles>
    <p:titleStyle>
      <a:lvl1pPr algn="l" rtl="0" eaLnBrk="0" fontAlgn="base" hangingPunct="0">
        <a:lnSpc>
          <a:spcPct val="90000"/>
        </a:lnSpc>
        <a:spcBef>
          <a:spcPct val="0"/>
        </a:spcBef>
        <a:spcAft>
          <a:spcPct val="0"/>
        </a:spcAft>
        <a:defRPr sz="4400" kern="1200">
          <a:solidFill>
            <a:srgbClr val="003A70"/>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38376"/>
            <a:ext cx="10515600" cy="1325563"/>
          </a:xfrm>
          <a:prstGeom prst="rect">
            <a:avLst/>
          </a:prstGeom>
        </p:spPr>
        <p:txBody>
          <a:bodyPr vert="horz" lIns="91440" tIns="45720" rIns="91440" bIns="45720" rtlCol="0" anchor="ctr">
            <a:normAutofit/>
          </a:bodyPr>
          <a:lstStyle/>
          <a:p>
            <a:r>
              <a:rPr lang="en-US" dirty="0"/>
              <a:t>Click to add Title (Arial Bold 32pt)</a:t>
            </a:r>
          </a:p>
        </p:txBody>
      </p:sp>
      <p:sp>
        <p:nvSpPr>
          <p:cNvPr id="3" name="Text Placeholder 2"/>
          <p:cNvSpPr>
            <a:spLocks noGrp="1"/>
          </p:cNvSpPr>
          <p:nvPr>
            <p:ph type="body" idx="1"/>
          </p:nvPr>
        </p:nvSpPr>
        <p:spPr>
          <a:xfrm>
            <a:off x="838200" y="1998875"/>
            <a:ext cx="10515600" cy="4265938"/>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8" name="Footer Placeholder 1"/>
          <p:cNvSpPr txBox="1">
            <a:spLocks/>
          </p:cNvSpPr>
          <p:nvPr userDrawn="1"/>
        </p:nvSpPr>
        <p:spPr>
          <a:xfrm>
            <a:off x="838200" y="6411952"/>
            <a:ext cx="7049429" cy="446049"/>
          </a:xfrm>
          <a:prstGeom prst="rect">
            <a:avLst/>
          </a:prstGeom>
        </p:spPr>
        <p:txBody>
          <a:bodyPr vert="horz" lIns="0" tIns="0" rIns="0" bIns="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800" b="1" kern="1200" dirty="0">
                <a:solidFill>
                  <a:schemeClr val="bg1"/>
                </a:solidFill>
                <a:effectLst/>
                <a:latin typeface="Arial" charset="0"/>
                <a:ea typeface="Arial" charset="0"/>
                <a:cs typeface="Arial" charset="0"/>
              </a:rPr>
              <a:t>aamc.org/FIRST</a:t>
            </a:r>
            <a:endParaRPr lang="en-US" sz="800" b="1" dirty="0">
              <a:solidFill>
                <a:schemeClr val="bg1"/>
              </a:solidFill>
              <a:latin typeface="Arial" charset="0"/>
              <a:ea typeface="Arial" charset="0"/>
              <a:cs typeface="Arial" charset="0"/>
            </a:endParaRPr>
          </a:p>
          <a:p>
            <a:pPr algn="l">
              <a:lnSpc>
                <a:spcPct val="150000"/>
              </a:lnSpc>
            </a:pPr>
            <a:r>
              <a:rPr lang="en-US" sz="600" dirty="0">
                <a:solidFill>
                  <a:schemeClr val="bg1"/>
                </a:solidFill>
                <a:latin typeface="Arial" charset="0"/>
                <a:ea typeface="Arial" charset="0"/>
                <a:cs typeface="Arial" charset="0"/>
              </a:rPr>
              <a:t>© 2020</a:t>
            </a:r>
            <a:r>
              <a:rPr lang="en-US" sz="600" baseline="0" dirty="0">
                <a:solidFill>
                  <a:schemeClr val="bg1"/>
                </a:solidFill>
                <a:latin typeface="Arial" charset="0"/>
                <a:ea typeface="Arial" charset="0"/>
                <a:cs typeface="Arial" charset="0"/>
              </a:rPr>
              <a:t> Association of American Medical Colleges</a:t>
            </a:r>
            <a:endParaRPr lang="en-US" sz="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616618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Lst>
  <p:hf hdr="0" ftr="0" dt="0"/>
  <p:txStyles>
    <p:title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38376"/>
            <a:ext cx="10515600" cy="1325563"/>
          </a:xfrm>
          <a:prstGeom prst="rect">
            <a:avLst/>
          </a:prstGeom>
        </p:spPr>
        <p:txBody>
          <a:bodyPr vert="horz" lIns="91440" tIns="45720" rIns="91440" bIns="45720" rtlCol="0" anchor="ctr">
            <a:normAutofit/>
          </a:bodyPr>
          <a:lstStyle/>
          <a:p>
            <a:r>
              <a:rPr lang="en-US" dirty="0"/>
              <a:t>Click to add Title (Arial Bold 32pt)</a:t>
            </a:r>
          </a:p>
        </p:txBody>
      </p:sp>
      <p:sp>
        <p:nvSpPr>
          <p:cNvPr id="3" name="Text Placeholder 2"/>
          <p:cNvSpPr>
            <a:spLocks noGrp="1"/>
          </p:cNvSpPr>
          <p:nvPr>
            <p:ph type="body" idx="1"/>
          </p:nvPr>
        </p:nvSpPr>
        <p:spPr>
          <a:xfrm>
            <a:off x="838200" y="1998875"/>
            <a:ext cx="10515600" cy="4265938"/>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8" name="Footer Placeholder 1"/>
          <p:cNvSpPr txBox="1">
            <a:spLocks/>
          </p:cNvSpPr>
          <p:nvPr userDrawn="1"/>
        </p:nvSpPr>
        <p:spPr>
          <a:xfrm>
            <a:off x="838200" y="6411952"/>
            <a:ext cx="7049429" cy="446049"/>
          </a:xfrm>
          <a:prstGeom prst="rect">
            <a:avLst/>
          </a:prstGeom>
        </p:spPr>
        <p:txBody>
          <a:bodyPr vert="horz" lIns="0" tIns="0" rIns="0" bIns="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800" b="1" kern="1200" dirty="0" err="1">
                <a:solidFill>
                  <a:schemeClr val="bg1"/>
                </a:solidFill>
                <a:effectLst/>
                <a:latin typeface="Arial" charset="0"/>
                <a:ea typeface="Arial" charset="0"/>
                <a:cs typeface="Arial" charset="0"/>
              </a:rPr>
              <a:t>www.aamc.org</a:t>
            </a:r>
            <a:r>
              <a:rPr lang="en-US" sz="800" b="1" kern="1200" dirty="0">
                <a:solidFill>
                  <a:schemeClr val="bg1"/>
                </a:solidFill>
                <a:effectLst/>
                <a:latin typeface="Arial" charset="0"/>
                <a:ea typeface="Arial" charset="0"/>
                <a:cs typeface="Arial" charset="0"/>
              </a:rPr>
              <a:t>/FIRST</a:t>
            </a:r>
            <a:endParaRPr lang="en-US" sz="800" b="1" dirty="0">
              <a:solidFill>
                <a:schemeClr val="bg1"/>
              </a:solidFill>
              <a:latin typeface="Arial" charset="0"/>
              <a:ea typeface="Arial" charset="0"/>
              <a:cs typeface="Arial" charset="0"/>
            </a:endParaRPr>
          </a:p>
          <a:p>
            <a:pPr algn="l">
              <a:lnSpc>
                <a:spcPct val="150000"/>
              </a:lnSpc>
            </a:pPr>
            <a:r>
              <a:rPr lang="en-US" sz="600" dirty="0">
                <a:solidFill>
                  <a:schemeClr val="bg1"/>
                </a:solidFill>
                <a:latin typeface="Arial" charset="0"/>
                <a:ea typeface="Arial" charset="0"/>
                <a:cs typeface="Arial" charset="0"/>
              </a:rPr>
              <a:t>© 2020</a:t>
            </a:r>
            <a:r>
              <a:rPr lang="en-US" sz="600" baseline="0" dirty="0">
                <a:solidFill>
                  <a:schemeClr val="bg1"/>
                </a:solidFill>
                <a:latin typeface="Arial" charset="0"/>
                <a:ea typeface="Arial" charset="0"/>
                <a:cs typeface="Arial" charset="0"/>
              </a:rPr>
              <a:t> Association of American Medical Colleges</a:t>
            </a:r>
            <a:endParaRPr lang="en-US" sz="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235170628"/>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384DE24A-E3DB-4243-A29F-BFB6148E9E0A}"/>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chemeClr val="bg1"/>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chemeClr val="bg1"/>
                </a:solidFill>
                <a:latin typeface="Arial" charset="0"/>
                <a:ea typeface="Arial" charset="0"/>
                <a:cs typeface="Arial" charset="0"/>
              </a:rPr>
              <a:t>© 2020 Association of American Medical Colleges</a:t>
            </a:r>
          </a:p>
        </p:txBody>
      </p:sp>
      <p:sp>
        <p:nvSpPr>
          <p:cNvPr id="8" name="Title 1">
            <a:extLst>
              <a:ext uri="{FF2B5EF4-FFF2-40B4-BE49-F238E27FC236}">
                <a16:creationId xmlns:a16="http://schemas.microsoft.com/office/drawing/2014/main" id="{67A32170-55E7-2D4D-A463-F6534EB89E72}"/>
              </a:ext>
            </a:extLst>
          </p:cNvPr>
          <p:cNvSpPr txBox="1">
            <a:spLocks/>
          </p:cNvSpPr>
          <p:nvPr userDrawn="1"/>
        </p:nvSpPr>
        <p:spPr>
          <a:xfrm>
            <a:off x="5056717" y="758825"/>
            <a:ext cx="6254749" cy="13795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400" dirty="0">
                <a:solidFill>
                  <a:srgbClr val="002060"/>
                </a:solidFill>
                <a:latin typeface="Arial" panose="020B0604020202020204" pitchFamily="34" charset="0"/>
                <a:cs typeface="Arial" panose="020B0604020202020204" pitchFamily="34" charset="0"/>
              </a:rPr>
              <a:t>Click to edit Master title style</a:t>
            </a:r>
          </a:p>
        </p:txBody>
      </p:sp>
      <p:sp>
        <p:nvSpPr>
          <p:cNvPr id="4" name="Slide Number Placeholder 3">
            <a:extLst>
              <a:ext uri="{FF2B5EF4-FFF2-40B4-BE49-F238E27FC236}">
                <a16:creationId xmlns:a16="http://schemas.microsoft.com/office/drawing/2014/main" id="{74F450FA-A665-43E6-9140-3B3CD1B9EE58}"/>
              </a:ext>
            </a:extLst>
          </p:cNvPr>
          <p:cNvSpPr txBox="1">
            <a:spLocks noChangeArrowheads="1"/>
          </p:cNvSpPr>
          <p:nvPr userDrawn="1"/>
        </p:nvSpPr>
        <p:spPr>
          <a:xfrm>
            <a:off x="0" y="6462100"/>
            <a:ext cx="711200" cy="476250"/>
          </a:xfrm>
          <a:prstGeom prst="rect">
            <a:avLst/>
          </a:prstGeom>
        </p:spPr>
        <p:txBody>
          <a:bodyPr/>
          <a:lstStyle>
            <a:defPPr>
              <a:defRPr lang="en-US">
                <a:uFillTx/>
              </a:defRPr>
            </a:defPPr>
            <a:lvl1pPr marL="0" algn="l" defTabSz="457200" rtl="0" eaLnBrk="0" latinLnBrk="0" hangingPunct="0">
              <a:spcBef>
                <a:spcPct val="50000"/>
              </a:spcBef>
              <a:defRPr sz="1800" kern="1200">
                <a:solidFill>
                  <a:schemeClr val="tx1"/>
                </a:solidFill>
                <a:uFillTx/>
                <a:latin typeface="Arial" charset="0"/>
                <a:ea typeface="+mn-ea"/>
                <a:cs typeface="+mn-cs"/>
              </a:defRPr>
            </a:lvl1pPr>
            <a:lvl2pPr marL="457200" algn="l" defTabSz="457200" rtl="0" eaLnBrk="1" latinLnBrk="0" hangingPunct="1">
              <a:defRPr sz="1800" kern="1200">
                <a:solidFill>
                  <a:schemeClr val="tx1"/>
                </a:solidFill>
                <a:uFillTx/>
                <a:latin typeface="+mn-lt"/>
                <a:ea typeface="+mn-ea"/>
                <a:cs typeface="+mn-cs"/>
              </a:defRPr>
            </a:lvl2pPr>
            <a:lvl3pPr marL="914400" algn="l" defTabSz="457200" rtl="0" eaLnBrk="1" latinLnBrk="0" hangingPunct="1">
              <a:defRPr sz="1800" kern="1200">
                <a:solidFill>
                  <a:schemeClr val="tx1"/>
                </a:solidFill>
                <a:uFillTx/>
                <a:latin typeface="+mn-lt"/>
                <a:ea typeface="+mn-ea"/>
                <a:cs typeface="+mn-cs"/>
              </a:defRPr>
            </a:lvl3pPr>
            <a:lvl4pPr marL="1371600" algn="l" defTabSz="457200" rtl="0" eaLnBrk="1" latinLnBrk="0" hangingPunct="1">
              <a:defRPr sz="1800" kern="1200">
                <a:solidFill>
                  <a:schemeClr val="tx1"/>
                </a:solidFill>
                <a:uFillTx/>
                <a:latin typeface="+mn-lt"/>
                <a:ea typeface="+mn-ea"/>
                <a:cs typeface="+mn-cs"/>
              </a:defRPr>
            </a:lvl4pPr>
            <a:lvl5pPr marL="1828800" algn="l" defTabSz="457200" rtl="0" eaLnBrk="1" latinLnBrk="0" hangingPunct="1">
              <a:defRPr sz="1800" kern="1200">
                <a:solidFill>
                  <a:schemeClr val="tx1"/>
                </a:solidFill>
                <a:uFillTx/>
                <a:latin typeface="+mn-lt"/>
                <a:ea typeface="+mn-ea"/>
                <a:cs typeface="+mn-cs"/>
              </a:defRPr>
            </a:lvl5pPr>
            <a:lvl6pPr marL="2286000" algn="l" defTabSz="457200" rtl="0" eaLnBrk="1" latinLnBrk="0" hangingPunct="1">
              <a:defRPr sz="1800" kern="1200">
                <a:solidFill>
                  <a:schemeClr val="tx1"/>
                </a:solidFill>
                <a:uFillTx/>
                <a:latin typeface="+mn-lt"/>
                <a:ea typeface="+mn-ea"/>
                <a:cs typeface="+mn-cs"/>
              </a:defRPr>
            </a:lvl6pPr>
            <a:lvl7pPr marL="2743200" algn="l" defTabSz="457200" rtl="0" eaLnBrk="1" latinLnBrk="0" hangingPunct="1">
              <a:defRPr sz="1800" kern="1200">
                <a:solidFill>
                  <a:schemeClr val="tx1"/>
                </a:solidFill>
                <a:uFillTx/>
                <a:latin typeface="+mn-lt"/>
                <a:ea typeface="+mn-ea"/>
                <a:cs typeface="+mn-cs"/>
              </a:defRPr>
            </a:lvl7pPr>
            <a:lvl8pPr marL="3200400" algn="l" defTabSz="457200" rtl="0" eaLnBrk="1" latinLnBrk="0" hangingPunct="1">
              <a:defRPr sz="1800" kern="1200">
                <a:solidFill>
                  <a:schemeClr val="tx1"/>
                </a:solidFill>
                <a:uFillTx/>
                <a:latin typeface="+mn-lt"/>
                <a:ea typeface="+mn-ea"/>
                <a:cs typeface="+mn-cs"/>
              </a:defRPr>
            </a:lvl8pPr>
            <a:lvl9pPr marL="3657600" algn="l" defTabSz="457200" rtl="0" eaLnBrk="1" latinLnBrk="0" hangingPunct="1">
              <a:defRPr sz="1800" kern="1200">
                <a:solidFill>
                  <a:schemeClr val="tx1"/>
                </a:solidFill>
                <a:uFillTx/>
                <a:latin typeface="+mn-lt"/>
                <a:ea typeface="+mn-ea"/>
                <a:cs typeface="+mn-cs"/>
              </a:defRPr>
            </a:lvl9pPr>
          </a:lstStyle>
          <a:p>
            <a:pPr>
              <a:defRPr>
                <a:uFillTx/>
              </a:defRPr>
            </a:pPr>
            <a:fld id="{3F0D7412-C965-42BD-AD3B-47678C845832}" type="slidenum">
              <a:rPr lang="en-US" sz="1400" smtClean="0">
                <a:solidFill>
                  <a:schemeClr val="bg1"/>
                </a:solidFill>
                <a:uFillTx/>
              </a:rPr>
              <a:pPr>
                <a:defRPr>
                  <a:uFillTx/>
                </a:defRPr>
              </a:pPr>
              <a:t>‹#›</a:t>
            </a:fld>
            <a:endParaRPr lang="en-US" sz="1400" dirty="0">
              <a:solidFill>
                <a:schemeClr val="bg1"/>
              </a:solidFill>
              <a:uFillTx/>
            </a:endParaRPr>
          </a:p>
        </p:txBody>
      </p:sp>
    </p:spTree>
    <p:extLst>
      <p:ext uri="{BB962C8B-B14F-4D97-AF65-F5344CB8AC3E}">
        <p14:creationId xmlns:p14="http://schemas.microsoft.com/office/powerpoint/2010/main" val="3730237236"/>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618BC-68F3-48B6-AFBE-FA679E90278D}"/>
              </a:ext>
            </a:extLst>
          </p:cNvPr>
          <p:cNvSpPr>
            <a:spLocks noGrp="1" noChangeArrowheads="1"/>
          </p:cNvSpPr>
          <p:nvPr>
            <p:ph type="title"/>
          </p:nvPr>
        </p:nvSpPr>
        <p:spPr bwMode="auto">
          <a:xfrm>
            <a:off x="838200" y="454026"/>
            <a:ext cx="10515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4CEC4FD-C489-4599-8AA5-3B2758B7D7E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Footer Placeholder 1">
            <a:extLst>
              <a:ext uri="{FF2B5EF4-FFF2-40B4-BE49-F238E27FC236}">
                <a16:creationId xmlns:a16="http://schemas.microsoft.com/office/drawing/2014/main" id="{444A8337-FFF1-0F46-8A95-AD019442B910}"/>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err="1">
                <a:solidFill>
                  <a:schemeClr val="bg1"/>
                </a:solidFill>
                <a:latin typeface="Arial" charset="0"/>
                <a:ea typeface="Arial" charset="0"/>
                <a:cs typeface="Arial" charset="0"/>
              </a:rPr>
              <a:t>www.aamc.org</a:t>
            </a:r>
            <a:r>
              <a:rPr lang="en-US" sz="800" b="1" dirty="0">
                <a:solidFill>
                  <a:schemeClr val="bg1"/>
                </a:solidFill>
                <a:latin typeface="Arial" charset="0"/>
                <a:ea typeface="Arial" charset="0"/>
                <a:cs typeface="Arial" charset="0"/>
              </a:rPr>
              <a:t>/FIRST</a:t>
            </a:r>
          </a:p>
          <a:p>
            <a:pPr algn="l" fontAlgn="auto">
              <a:lnSpc>
                <a:spcPct val="150000"/>
              </a:lnSpc>
              <a:spcBef>
                <a:spcPts val="0"/>
              </a:spcBef>
              <a:spcAft>
                <a:spcPts val="0"/>
              </a:spcAft>
              <a:defRPr/>
            </a:pPr>
            <a:r>
              <a:rPr lang="en-US" sz="600" dirty="0">
                <a:solidFill>
                  <a:schemeClr val="bg1"/>
                </a:solidFill>
                <a:latin typeface="Arial" charset="0"/>
                <a:ea typeface="Arial" charset="0"/>
                <a:cs typeface="Arial" charset="0"/>
              </a:rPr>
              <a:t>© 2020 Association of American Medical Colleges</a:t>
            </a:r>
          </a:p>
        </p:txBody>
      </p:sp>
    </p:spTree>
    <p:extLst>
      <p:ext uri="{BB962C8B-B14F-4D97-AF65-F5344CB8AC3E}">
        <p14:creationId xmlns:p14="http://schemas.microsoft.com/office/powerpoint/2010/main" val="408717271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lvl1pPr algn="l" rtl="0" eaLnBrk="0" fontAlgn="base" hangingPunct="0">
        <a:lnSpc>
          <a:spcPct val="90000"/>
        </a:lnSpc>
        <a:spcBef>
          <a:spcPct val="0"/>
        </a:spcBef>
        <a:spcAft>
          <a:spcPct val="0"/>
        </a:spcAft>
        <a:defRPr sz="44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50"/>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4BF7F4A-10C6-1148-B4A1-849E6B88EC88}"/>
              </a:ext>
            </a:extLst>
          </p:cNvPr>
          <p:cNvSpPr>
            <a:spLocks noGrp="1" noChangeArrowheads="1"/>
          </p:cNvSpPr>
          <p:nvPr>
            <p:ph type="title"/>
          </p:nvPr>
        </p:nvSpPr>
        <p:spPr bwMode="auto">
          <a:xfrm>
            <a:off x="838200" y="669153"/>
            <a:ext cx="10515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3A323656-8601-6D45-8A15-D3022D4E0C71}"/>
              </a:ext>
            </a:extLst>
          </p:cNvPr>
          <p:cNvSpPr>
            <a:spLocks noGrp="1" noChangeArrowheads="1"/>
          </p:cNvSpPr>
          <p:nvPr>
            <p:ph type="body" idx="1"/>
          </p:nvPr>
        </p:nvSpPr>
        <p:spPr bwMode="auto">
          <a:xfrm>
            <a:off x="838200" y="1690871"/>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8" name="Footer Placeholder 1">
            <a:extLst>
              <a:ext uri="{FF2B5EF4-FFF2-40B4-BE49-F238E27FC236}">
                <a16:creationId xmlns:a16="http://schemas.microsoft.com/office/drawing/2014/main" id="{FA43AD22-DD9C-1644-AF18-9EB0EDD149A1}"/>
              </a:ext>
            </a:extLst>
          </p:cNvPr>
          <p:cNvSpPr txBox="1">
            <a:spLocks/>
          </p:cNvSpPr>
          <p:nvPr userDrawn="1"/>
        </p:nvSpPr>
        <p:spPr>
          <a:xfrm>
            <a:off x="838201" y="6411914"/>
            <a:ext cx="7048500" cy="446087"/>
          </a:xfrm>
          <a:prstGeom prst="rect">
            <a:avLst/>
          </a:prstGeom>
        </p:spPr>
        <p:txBody>
          <a:bodyPr lIns="0" tIns="0" rIns="0" bIns="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lnSpc>
                <a:spcPct val="150000"/>
              </a:lnSpc>
              <a:spcBef>
                <a:spcPts val="0"/>
              </a:spcBef>
              <a:spcAft>
                <a:spcPts val="0"/>
              </a:spcAft>
              <a:defRPr/>
            </a:pPr>
            <a:r>
              <a:rPr lang="en-US" sz="800" b="1" dirty="0">
                <a:solidFill>
                  <a:srgbClr val="003A70"/>
                </a:solidFill>
                <a:latin typeface="Arial" charset="0"/>
                <a:ea typeface="Arial" charset="0"/>
                <a:cs typeface="Arial" charset="0"/>
              </a:rPr>
              <a:t>aamc.org/FIRST</a:t>
            </a:r>
          </a:p>
          <a:p>
            <a:pPr algn="l" fontAlgn="auto">
              <a:lnSpc>
                <a:spcPct val="150000"/>
              </a:lnSpc>
              <a:spcBef>
                <a:spcPts val="0"/>
              </a:spcBef>
              <a:spcAft>
                <a:spcPts val="0"/>
              </a:spcAft>
              <a:defRPr/>
            </a:pPr>
            <a:r>
              <a:rPr lang="en-US" sz="600" dirty="0">
                <a:solidFill>
                  <a:srgbClr val="003A70"/>
                </a:solidFill>
                <a:latin typeface="Arial" charset="0"/>
                <a:ea typeface="Arial" charset="0"/>
                <a:cs typeface="Arial" charset="0"/>
              </a:rPr>
              <a:t>© 2020 Association of American Medical Colleges</a:t>
            </a:r>
          </a:p>
        </p:txBody>
      </p:sp>
      <p:sp>
        <p:nvSpPr>
          <p:cNvPr id="5" name="Slide Number Placeholder 3">
            <a:extLst>
              <a:ext uri="{FF2B5EF4-FFF2-40B4-BE49-F238E27FC236}">
                <a16:creationId xmlns:a16="http://schemas.microsoft.com/office/drawing/2014/main" id="{A78C5028-3D24-434E-B8A2-4FA45717F634}"/>
              </a:ext>
            </a:extLst>
          </p:cNvPr>
          <p:cNvSpPr txBox="1">
            <a:spLocks noChangeArrowheads="1"/>
          </p:cNvSpPr>
          <p:nvPr userDrawn="1"/>
        </p:nvSpPr>
        <p:spPr>
          <a:xfrm>
            <a:off x="0" y="6462100"/>
            <a:ext cx="711200" cy="476250"/>
          </a:xfrm>
          <a:prstGeom prst="rect">
            <a:avLst/>
          </a:prstGeom>
        </p:spPr>
        <p:txBody>
          <a:bodyPr/>
          <a:lstStyle>
            <a:defPPr>
              <a:defRPr lang="en-US">
                <a:uFillTx/>
              </a:defRPr>
            </a:defPPr>
            <a:lvl1pPr marL="0" algn="l" defTabSz="457200" rtl="0" eaLnBrk="0" latinLnBrk="0" hangingPunct="0">
              <a:spcBef>
                <a:spcPct val="50000"/>
              </a:spcBef>
              <a:defRPr sz="1800" kern="1200">
                <a:solidFill>
                  <a:schemeClr val="tx1"/>
                </a:solidFill>
                <a:uFillTx/>
                <a:latin typeface="Arial" charset="0"/>
                <a:ea typeface="+mn-ea"/>
                <a:cs typeface="+mn-cs"/>
              </a:defRPr>
            </a:lvl1pPr>
            <a:lvl2pPr marL="457200" algn="l" defTabSz="457200" rtl="0" eaLnBrk="1" latinLnBrk="0" hangingPunct="1">
              <a:defRPr sz="1800" kern="1200">
                <a:solidFill>
                  <a:schemeClr val="tx1"/>
                </a:solidFill>
                <a:uFillTx/>
                <a:latin typeface="+mn-lt"/>
                <a:ea typeface="+mn-ea"/>
                <a:cs typeface="+mn-cs"/>
              </a:defRPr>
            </a:lvl2pPr>
            <a:lvl3pPr marL="914400" algn="l" defTabSz="457200" rtl="0" eaLnBrk="1" latinLnBrk="0" hangingPunct="1">
              <a:defRPr sz="1800" kern="1200">
                <a:solidFill>
                  <a:schemeClr val="tx1"/>
                </a:solidFill>
                <a:uFillTx/>
                <a:latin typeface="+mn-lt"/>
                <a:ea typeface="+mn-ea"/>
                <a:cs typeface="+mn-cs"/>
              </a:defRPr>
            </a:lvl3pPr>
            <a:lvl4pPr marL="1371600" algn="l" defTabSz="457200" rtl="0" eaLnBrk="1" latinLnBrk="0" hangingPunct="1">
              <a:defRPr sz="1800" kern="1200">
                <a:solidFill>
                  <a:schemeClr val="tx1"/>
                </a:solidFill>
                <a:uFillTx/>
                <a:latin typeface="+mn-lt"/>
                <a:ea typeface="+mn-ea"/>
                <a:cs typeface="+mn-cs"/>
              </a:defRPr>
            </a:lvl4pPr>
            <a:lvl5pPr marL="1828800" algn="l" defTabSz="457200" rtl="0" eaLnBrk="1" latinLnBrk="0" hangingPunct="1">
              <a:defRPr sz="1800" kern="1200">
                <a:solidFill>
                  <a:schemeClr val="tx1"/>
                </a:solidFill>
                <a:uFillTx/>
                <a:latin typeface="+mn-lt"/>
                <a:ea typeface="+mn-ea"/>
                <a:cs typeface="+mn-cs"/>
              </a:defRPr>
            </a:lvl5pPr>
            <a:lvl6pPr marL="2286000" algn="l" defTabSz="457200" rtl="0" eaLnBrk="1" latinLnBrk="0" hangingPunct="1">
              <a:defRPr sz="1800" kern="1200">
                <a:solidFill>
                  <a:schemeClr val="tx1"/>
                </a:solidFill>
                <a:uFillTx/>
                <a:latin typeface="+mn-lt"/>
                <a:ea typeface="+mn-ea"/>
                <a:cs typeface="+mn-cs"/>
              </a:defRPr>
            </a:lvl6pPr>
            <a:lvl7pPr marL="2743200" algn="l" defTabSz="457200" rtl="0" eaLnBrk="1" latinLnBrk="0" hangingPunct="1">
              <a:defRPr sz="1800" kern="1200">
                <a:solidFill>
                  <a:schemeClr val="tx1"/>
                </a:solidFill>
                <a:uFillTx/>
                <a:latin typeface="+mn-lt"/>
                <a:ea typeface="+mn-ea"/>
                <a:cs typeface="+mn-cs"/>
              </a:defRPr>
            </a:lvl7pPr>
            <a:lvl8pPr marL="3200400" algn="l" defTabSz="457200" rtl="0" eaLnBrk="1" latinLnBrk="0" hangingPunct="1">
              <a:defRPr sz="1800" kern="1200">
                <a:solidFill>
                  <a:schemeClr val="tx1"/>
                </a:solidFill>
                <a:uFillTx/>
                <a:latin typeface="+mn-lt"/>
                <a:ea typeface="+mn-ea"/>
                <a:cs typeface="+mn-cs"/>
              </a:defRPr>
            </a:lvl8pPr>
            <a:lvl9pPr marL="3657600" algn="l" defTabSz="457200" rtl="0" eaLnBrk="1" latinLnBrk="0" hangingPunct="1">
              <a:defRPr sz="1800" kern="1200">
                <a:solidFill>
                  <a:schemeClr val="tx1"/>
                </a:solidFill>
                <a:uFillTx/>
                <a:latin typeface="+mn-lt"/>
                <a:ea typeface="+mn-ea"/>
                <a:cs typeface="+mn-cs"/>
              </a:defRPr>
            </a:lvl9pPr>
          </a:lstStyle>
          <a:p>
            <a:pPr>
              <a:defRPr>
                <a:uFillTx/>
              </a:defRPr>
            </a:pPr>
            <a:fld id="{3F0D7412-C965-42BD-AD3B-47678C845832}" type="slidenum">
              <a:rPr lang="en-US" sz="1400" smtClean="0">
                <a:solidFill>
                  <a:schemeClr val="accent1">
                    <a:lumMod val="50000"/>
                  </a:schemeClr>
                </a:solidFill>
                <a:uFillTx/>
              </a:rPr>
              <a:pPr>
                <a:defRPr>
                  <a:uFillTx/>
                </a:defRPr>
              </a:pPr>
              <a:t>‹#›</a:t>
            </a:fld>
            <a:endParaRPr lang="en-US" sz="1400" dirty="0">
              <a:solidFill>
                <a:schemeClr val="accent1">
                  <a:lumMod val="50000"/>
                </a:schemeClr>
              </a:solidFill>
              <a:uFillTx/>
            </a:endParaRPr>
          </a:p>
        </p:txBody>
      </p:sp>
    </p:spTree>
    <p:extLst>
      <p:ext uri="{BB962C8B-B14F-4D97-AF65-F5344CB8AC3E}">
        <p14:creationId xmlns:p14="http://schemas.microsoft.com/office/powerpoint/2010/main" val="170527617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68" r:id="rId17"/>
    <p:sldLayoutId id="2147483770" r:id="rId18"/>
    <p:sldLayoutId id="2147483771" r:id="rId19"/>
    <p:sldLayoutId id="2147483772" r:id="rId20"/>
    <p:sldLayoutId id="2147483773" r:id="rId21"/>
    <p:sldLayoutId id="2147483777" r:id="rId22"/>
    <p:sldLayoutId id="2147483779" r:id="rId23"/>
    <p:sldLayoutId id="2147483780" r:id="rId24"/>
    <p:sldLayoutId id="2147483781" r:id="rId25"/>
    <p:sldLayoutId id="2147483782" r:id="rId26"/>
    <p:sldLayoutId id="2147483784" r:id="rId27"/>
    <p:sldLayoutId id="2147483785" r:id="rId28"/>
    <p:sldLayoutId id="2147483787" r:id="rId29"/>
    <p:sldLayoutId id="2147483788" r:id="rId30"/>
    <p:sldLayoutId id="2147483789" r:id="rId31"/>
    <p:sldLayoutId id="2147483792" r:id="rId32"/>
    <p:sldLayoutId id="2147483793" r:id="rId33"/>
    <p:sldLayoutId id="2147483794" r:id="rId34"/>
    <p:sldLayoutId id="2147483796"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31" r:id="rId48"/>
  </p:sldLayoutIdLst>
  <p:hf hdr="0" ftr="0" dt="0"/>
  <p:txStyles>
    <p:titleStyle>
      <a:lvl1pPr algn="l" rtl="0" eaLnBrk="0" fontAlgn="base" hangingPunct="0">
        <a:lnSpc>
          <a:spcPct val="90000"/>
        </a:lnSpc>
        <a:spcBef>
          <a:spcPct val="0"/>
        </a:spcBef>
        <a:spcAft>
          <a:spcPct val="0"/>
        </a:spcAft>
        <a:defRPr sz="4000" b="1" kern="1200">
          <a:solidFill>
            <a:srgbClr val="003A70"/>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38376"/>
            <a:ext cx="10515600" cy="1325563"/>
          </a:xfrm>
          <a:prstGeom prst="rect">
            <a:avLst/>
          </a:prstGeom>
        </p:spPr>
        <p:txBody>
          <a:bodyPr vert="horz" lIns="91440" tIns="45720" rIns="91440" bIns="45720" rtlCol="0" anchor="ctr">
            <a:normAutofit/>
          </a:bodyPr>
          <a:lstStyle/>
          <a:p>
            <a:r>
              <a:rPr lang="en-US" dirty="0"/>
              <a:t>Click to add Title (Arial Bold 32pt)</a:t>
            </a:r>
          </a:p>
        </p:txBody>
      </p:sp>
      <p:sp>
        <p:nvSpPr>
          <p:cNvPr id="3" name="Text Placeholder 2"/>
          <p:cNvSpPr>
            <a:spLocks noGrp="1"/>
          </p:cNvSpPr>
          <p:nvPr>
            <p:ph type="body" idx="1"/>
          </p:nvPr>
        </p:nvSpPr>
        <p:spPr>
          <a:xfrm>
            <a:off x="838200" y="1998875"/>
            <a:ext cx="10515600" cy="4265938"/>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7" name="TextBox 6"/>
          <p:cNvSpPr txBox="1"/>
          <p:nvPr userDrawn="1"/>
        </p:nvSpPr>
        <p:spPr>
          <a:xfrm>
            <a:off x="2" y="6519836"/>
            <a:ext cx="838199" cy="246221"/>
          </a:xfrm>
          <a:prstGeom prst="rect">
            <a:avLst/>
          </a:prstGeom>
          <a:noFill/>
        </p:spPr>
        <p:txBody>
          <a:bodyPr wrap="square" rtlCol="0">
            <a:spAutoFit/>
          </a:bodyPr>
          <a:lstStyle/>
          <a:p>
            <a:pPr algn="ctr"/>
            <a:fld id="{03990D61-B864-1740-88F0-4A678AF1F442}" type="slidenum">
              <a:rPr lang="en-US" sz="1000" smtClean="0">
                <a:solidFill>
                  <a:schemeClr val="bg1"/>
                </a:solidFill>
              </a:rPr>
              <a:pPr algn="ctr"/>
              <a:t>‹#›</a:t>
            </a:fld>
            <a:endParaRPr lang="en-US" sz="1000" dirty="0">
              <a:solidFill>
                <a:schemeClr val="bg1"/>
              </a:solidFill>
            </a:endParaRPr>
          </a:p>
        </p:txBody>
      </p:sp>
      <p:sp>
        <p:nvSpPr>
          <p:cNvPr id="8" name="Footer Placeholder 1"/>
          <p:cNvSpPr txBox="1">
            <a:spLocks/>
          </p:cNvSpPr>
          <p:nvPr userDrawn="1"/>
        </p:nvSpPr>
        <p:spPr>
          <a:xfrm>
            <a:off x="838200" y="6411952"/>
            <a:ext cx="7049429" cy="446049"/>
          </a:xfrm>
          <a:prstGeom prst="rect">
            <a:avLst/>
          </a:prstGeom>
        </p:spPr>
        <p:txBody>
          <a:bodyPr vert="horz" lIns="0" tIns="0" rIns="0" bIns="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800" b="1" kern="1200" dirty="0">
                <a:solidFill>
                  <a:schemeClr val="bg1"/>
                </a:solidFill>
                <a:effectLst/>
                <a:latin typeface="Arial" charset="0"/>
                <a:ea typeface="Arial" charset="0"/>
                <a:cs typeface="Arial" charset="0"/>
              </a:rPr>
              <a:t>aamc.org/FIRST</a:t>
            </a:r>
            <a:endParaRPr lang="en-US" sz="800" b="1" dirty="0">
              <a:solidFill>
                <a:schemeClr val="bg1"/>
              </a:solidFill>
              <a:latin typeface="Arial" charset="0"/>
              <a:ea typeface="Arial" charset="0"/>
              <a:cs typeface="Arial" charset="0"/>
            </a:endParaRPr>
          </a:p>
          <a:p>
            <a:pPr algn="l">
              <a:lnSpc>
                <a:spcPct val="150000"/>
              </a:lnSpc>
            </a:pPr>
            <a:r>
              <a:rPr lang="en-US" sz="600" dirty="0">
                <a:solidFill>
                  <a:schemeClr val="bg1"/>
                </a:solidFill>
                <a:latin typeface="Arial" charset="0"/>
                <a:ea typeface="Arial" charset="0"/>
                <a:cs typeface="Arial" charset="0"/>
              </a:rPr>
              <a:t>© 2020</a:t>
            </a:r>
            <a:r>
              <a:rPr lang="en-US" sz="600" baseline="0" dirty="0">
                <a:solidFill>
                  <a:schemeClr val="bg1"/>
                </a:solidFill>
                <a:latin typeface="Arial" charset="0"/>
                <a:ea typeface="Arial" charset="0"/>
                <a:cs typeface="Arial" charset="0"/>
              </a:rPr>
              <a:t> Association of American Medical Colleges</a:t>
            </a:r>
            <a:endParaRPr lang="en-US" sz="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648264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xStyles>
    <p:title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87.xml"/><Relationship Id="rId6" Type="http://schemas.openxmlformats.org/officeDocument/2006/relationships/image" Target="../media/image45.jpe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gif"/><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76.xml"/><Relationship Id="rId4" Type="http://schemas.openxmlformats.org/officeDocument/2006/relationships/image" Target="../media/image59.jpg"/></Relationships>
</file>

<file path=ppt/slides/_rels/slide4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60.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9.xml"/><Relationship Id="rId1" Type="http://schemas.openxmlformats.org/officeDocument/2006/relationships/slideLayout" Target="../slideLayouts/slideLayout7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61.jpe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40.xml"/><Relationship Id="rId1" Type="http://schemas.openxmlformats.org/officeDocument/2006/relationships/slideLayout" Target="../slideLayouts/slideLayout78.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notesSlide" Target="../notesSlides/notesSlide46.xml"/><Relationship Id="rId1" Type="http://schemas.openxmlformats.org/officeDocument/2006/relationships/slideLayout" Target="../slideLayouts/slideLayout8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8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50.xml"/><Relationship Id="rId7" Type="http://schemas.openxmlformats.org/officeDocument/2006/relationships/image" Target="../media/image79.png"/><Relationship Id="rId2" Type="http://schemas.openxmlformats.org/officeDocument/2006/relationships/slideLayout" Target="../slideLayouts/slideLayout55.xml"/><Relationship Id="rId1" Type="http://schemas.openxmlformats.org/officeDocument/2006/relationships/tags" Target="../tags/tag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jpeg"/></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AB2286-78A8-4062-B043-C89DFE693364}"/>
              </a:ext>
            </a:extLst>
          </p:cNvPr>
          <p:cNvSpPr txBox="1">
            <a:spLocks noChangeArrowheads="1"/>
          </p:cNvSpPr>
          <p:nvPr/>
        </p:nvSpPr>
        <p:spPr bwMode="auto">
          <a:xfrm>
            <a:off x="2741859" y="1540780"/>
            <a:ext cx="9215508" cy="162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0" fontAlgn="base" hangingPunct="0">
              <a:lnSpc>
                <a:spcPct val="90000"/>
              </a:lnSpc>
              <a:spcBef>
                <a:spcPct val="0"/>
              </a:spcBef>
              <a:spcAft>
                <a:spcPct val="0"/>
              </a:spcAft>
              <a:defRPr sz="5000" kern="1200">
                <a:solidFill>
                  <a:srgbClr val="003A70"/>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003A70"/>
                </a:solidFill>
                <a:latin typeface="Arial" panose="020B0604020202020204" pitchFamily="34" charset="0"/>
                <a:cs typeface="Arial" panose="020B0604020202020204" pitchFamily="34" charset="0"/>
              </a:defRPr>
            </a:lvl9pPr>
          </a:lstStyle>
          <a:p>
            <a:pPr eaLnBrk="1" hangingPunct="1"/>
            <a:r>
              <a:rPr lang="en-US" altLang="en-US" sz="4400" dirty="0"/>
              <a:t>Financial Aid &amp; Money Management</a:t>
            </a:r>
            <a:br>
              <a:rPr lang="en-US" altLang="en-US" sz="4400" dirty="0"/>
            </a:br>
            <a:r>
              <a:rPr lang="en-US" altLang="en-US" sz="2400" dirty="0"/>
              <a:t>for Entering </a:t>
            </a:r>
            <a:r>
              <a:rPr lang="en-US" altLang="en-US" sz="2400" dirty="0" err="1"/>
              <a:t>UofL</a:t>
            </a:r>
            <a:r>
              <a:rPr lang="en-US" altLang="en-US" sz="2400" dirty="0"/>
              <a:t> Medical School Students</a:t>
            </a:r>
          </a:p>
        </p:txBody>
      </p:sp>
      <p:sp>
        <p:nvSpPr>
          <p:cNvPr id="6" name="Text Placeholder 6">
            <a:extLst>
              <a:ext uri="{FF2B5EF4-FFF2-40B4-BE49-F238E27FC236}">
                <a16:creationId xmlns:a16="http://schemas.microsoft.com/office/drawing/2014/main" id="{14F1BA7A-8AD6-BB4D-ABAF-061F377D21E8}"/>
              </a:ext>
            </a:extLst>
          </p:cNvPr>
          <p:cNvSpPr txBox="1">
            <a:spLocks/>
          </p:cNvSpPr>
          <p:nvPr/>
        </p:nvSpPr>
        <p:spPr>
          <a:xfrm>
            <a:off x="3169734" y="3693465"/>
            <a:ext cx="5981969" cy="1414345"/>
          </a:xfrm>
          <a:prstGeom prst="rect">
            <a:avLst/>
          </a:prstGeom>
        </p:spPr>
        <p:txBody>
          <a:bodyPr lIns="0" rIns="0"/>
          <a:lstStyle>
            <a:lvl1pPr marL="0" marR="0" indent="0" algn="l" defTabSz="914400" rtl="0" eaLnBrk="1" fontAlgn="auto" latinLnBrk="0" hangingPunct="1">
              <a:lnSpc>
                <a:spcPct val="90000"/>
              </a:lnSpc>
              <a:spcBef>
                <a:spcPts val="1000"/>
              </a:spcBef>
              <a:spcAft>
                <a:spcPts val="0"/>
              </a:spcAft>
              <a:buClrTx/>
              <a:buSzTx/>
              <a:buFont typeface="Arial"/>
              <a:buNone/>
              <a:tabLst/>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endParaRPr lang="en-US" b="1" dirty="0">
              <a:solidFill>
                <a:prstClr val="black"/>
              </a:solidFill>
              <a:latin typeface="Arial" charset="0"/>
              <a:ea typeface="Arial" charset="0"/>
              <a:cs typeface="Arial" charset="0"/>
            </a:endParaRPr>
          </a:p>
          <a:p>
            <a:pPr>
              <a:defRPr/>
            </a:pPr>
            <a:r>
              <a:rPr lang="en-US" sz="2200" dirty="0">
                <a:solidFill>
                  <a:schemeClr val="accent2">
                    <a:lumMod val="75000"/>
                  </a:schemeClr>
                </a:solidFill>
                <a:latin typeface="Arial" charset="0"/>
                <a:ea typeface="Arial" charset="0"/>
                <a:cs typeface="Arial" charset="0"/>
              </a:rPr>
              <a:t>Prepared for the SOM Class of 2026</a:t>
            </a:r>
          </a:p>
        </p:txBody>
      </p:sp>
      <p:sp>
        <p:nvSpPr>
          <p:cNvPr id="7" name="Text Placeholder 8">
            <a:extLst>
              <a:ext uri="{FF2B5EF4-FFF2-40B4-BE49-F238E27FC236}">
                <a16:creationId xmlns:a16="http://schemas.microsoft.com/office/drawing/2014/main" id="{35135BDD-E14C-134A-A38E-FCD1CFC51B1D}"/>
              </a:ext>
            </a:extLst>
          </p:cNvPr>
          <p:cNvSpPr txBox="1">
            <a:spLocks/>
          </p:cNvSpPr>
          <p:nvPr/>
        </p:nvSpPr>
        <p:spPr>
          <a:xfrm>
            <a:off x="3169734" y="4744528"/>
            <a:ext cx="5143756" cy="1275921"/>
          </a:xfrm>
          <a:prstGeom prst="rect">
            <a:avLst/>
          </a:prstGeom>
        </p:spPr>
        <p:txBody>
          <a:bodyPr lIns="0" rIns="0"/>
          <a:lstStyle>
            <a:lvl1pPr marL="0" indent="0" algn="l" defTabSz="914400" rtl="0" eaLnBrk="1" latinLnBrk="0" hangingPunct="1">
              <a:lnSpc>
                <a:spcPct val="90000"/>
              </a:lnSpc>
              <a:spcBef>
                <a:spcPts val="1000"/>
              </a:spcBef>
              <a:buFont typeface="Arial"/>
              <a:buNone/>
              <a:defRPr sz="1800" b="1" i="0" kern="1200">
                <a:solidFill>
                  <a:srgbClr val="003A7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spcAft>
                <a:spcPct val="0"/>
              </a:spcAft>
              <a:defRPr/>
            </a:pPr>
            <a:r>
              <a:rPr lang="en-US" sz="2000" b="0" dirty="0">
                <a:solidFill>
                  <a:schemeClr val="accent2">
                    <a:lumMod val="75000"/>
                  </a:schemeClr>
                </a:solidFill>
              </a:rPr>
              <a:t>Angela Hall, MSM</a:t>
            </a:r>
          </a:p>
          <a:p>
            <a:pPr fontAlgn="base">
              <a:spcAft>
                <a:spcPct val="0"/>
              </a:spcAft>
              <a:defRPr/>
            </a:pPr>
            <a:r>
              <a:rPr lang="en-US" sz="2000" b="0" dirty="0">
                <a:solidFill>
                  <a:schemeClr val="accent2">
                    <a:lumMod val="75000"/>
                  </a:schemeClr>
                </a:solidFill>
              </a:rPr>
              <a:t>Financial Aid Coordinator-School of Medicine</a:t>
            </a:r>
          </a:p>
          <a:p>
            <a:pPr fontAlgn="base">
              <a:spcAft>
                <a:spcPct val="0"/>
              </a:spcAft>
              <a:defRPr/>
            </a:pPr>
            <a:r>
              <a:rPr lang="en-US" sz="2000" b="0" dirty="0">
                <a:solidFill>
                  <a:schemeClr val="accent2">
                    <a:lumMod val="75000"/>
                  </a:schemeClr>
                </a:solidFill>
              </a:rPr>
              <a:t>University of Louisville - SOM Orientation </a:t>
            </a:r>
          </a:p>
        </p:txBody>
      </p:sp>
      <p:sp>
        <p:nvSpPr>
          <p:cNvPr id="8" name="TextBox 3">
            <a:extLst>
              <a:ext uri="{FF2B5EF4-FFF2-40B4-BE49-F238E27FC236}">
                <a16:creationId xmlns:a16="http://schemas.microsoft.com/office/drawing/2014/main" id="{5DAA35AF-7C3A-B14C-8EB7-6D2FA0EDB7FB}"/>
              </a:ext>
            </a:extLst>
          </p:cNvPr>
          <p:cNvSpPr txBox="1">
            <a:spLocks noChangeArrowheads="1"/>
          </p:cNvSpPr>
          <p:nvPr/>
        </p:nvSpPr>
        <p:spPr bwMode="auto">
          <a:xfrm>
            <a:off x="2507226" y="6020449"/>
            <a:ext cx="9684774" cy="400110"/>
          </a:xfrm>
          <a:prstGeom prst="rect">
            <a:avLst/>
          </a:prstGeom>
          <a:noFill/>
          <a:ln w="9525">
            <a:noFill/>
            <a:miter lim="800000"/>
            <a:headEnd/>
            <a:tailEnd/>
          </a:ln>
        </p:spPr>
        <p:txBody>
          <a:bodyPr wrap="square" lIns="91440" tIns="45720" rIns="91440" bIns="45720" anchor="t">
            <a:spAutoFit/>
          </a:bodyPr>
          <a:lstStyle/>
          <a:p>
            <a:pPr fontAlgn="base">
              <a:spcBef>
                <a:spcPct val="0"/>
              </a:spcBef>
              <a:spcAft>
                <a:spcPct val="0"/>
              </a:spcAft>
              <a:defRPr/>
            </a:pPr>
            <a:r>
              <a:rPr lang="en-US" sz="1000" dirty="0">
                <a:solidFill>
                  <a:srgbClr val="003A70"/>
                </a:solidFill>
                <a:latin typeface="Arial"/>
                <a:cs typeface="Arial"/>
              </a:rPr>
              <a:t>Disclaimer: All information and estimates are based on AAMC interpretation of federal regulations as of July 2021 and are subject to change. These are estimates only. Students should contact their servicer(s) to discuss exact loan balances and repayment options.</a:t>
            </a:r>
          </a:p>
        </p:txBody>
      </p:sp>
      <p:pic>
        <p:nvPicPr>
          <p:cNvPr id="9" name="Picture 3" descr="Louisville Cardinals - Wikipedi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8404" y="3429000"/>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384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CAE740D-6C25-C7B5-34B5-54A3F4B8FC16}"/>
              </a:ext>
            </a:extLst>
          </p:cNvPr>
          <p:cNvSpPr txBox="1">
            <a:spLocks/>
          </p:cNvSpPr>
          <p:nvPr/>
        </p:nvSpPr>
        <p:spPr>
          <a:xfrm>
            <a:off x="0" y="1071153"/>
            <a:ext cx="12061371" cy="1680755"/>
          </a:xfrm>
          <a:prstGeom prst="rect">
            <a:avLst/>
          </a:prstGeom>
        </p:spPr>
        <p:txBody>
          <a:bodyP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br>
              <a:rPr lang="en-US" sz="2800" dirty="0">
                <a:solidFill>
                  <a:schemeClr val="accent1">
                    <a:lumMod val="50000"/>
                  </a:schemeClr>
                </a:solidFill>
              </a:rPr>
            </a:br>
            <a:r>
              <a:rPr lang="en-US" sz="2800" dirty="0">
                <a:solidFill>
                  <a:schemeClr val="accent1">
                    <a:lumMod val="50000"/>
                  </a:schemeClr>
                </a:solidFill>
              </a:rPr>
              <a:t>What do I have to do to make sure any </a:t>
            </a:r>
            <a:r>
              <a:rPr lang="en-US" sz="2800" dirty="0">
                <a:solidFill>
                  <a:srgbClr val="FF0000"/>
                </a:solidFill>
              </a:rPr>
              <a:t>refund/residual</a:t>
            </a:r>
            <a:r>
              <a:rPr lang="en-US" sz="2800" dirty="0"/>
              <a:t> </a:t>
            </a:r>
            <a:r>
              <a:rPr lang="en-US" sz="2800" dirty="0">
                <a:solidFill>
                  <a:schemeClr val="accent1">
                    <a:lumMod val="50000"/>
                  </a:schemeClr>
                </a:solidFill>
              </a:rPr>
              <a:t>amount is deposited into my bank account?</a:t>
            </a:r>
          </a:p>
        </p:txBody>
      </p:sp>
      <p:sp>
        <p:nvSpPr>
          <p:cNvPr id="8" name="Content Placeholder 2">
            <a:extLst>
              <a:ext uri="{FF2B5EF4-FFF2-40B4-BE49-F238E27FC236}">
                <a16:creationId xmlns:a16="http://schemas.microsoft.com/office/drawing/2014/main" id="{D96E58B4-1C5A-1BBA-334D-A61D06A63156}"/>
              </a:ext>
            </a:extLst>
          </p:cNvPr>
          <p:cNvSpPr txBox="1">
            <a:spLocks/>
          </p:cNvSpPr>
          <p:nvPr/>
        </p:nvSpPr>
        <p:spPr>
          <a:xfrm>
            <a:off x="709520" y="2751908"/>
            <a:ext cx="11220994" cy="339634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lphaUcPeriod"/>
            </a:pPr>
            <a:r>
              <a:rPr lang="en-US" sz="2800" dirty="0">
                <a:latin typeface="Arial Rounded MT Bold" panose="020F0704030504030204" pitchFamily="34" charset="0"/>
              </a:rPr>
              <a:t>I have to accept my loans on my ULink account</a:t>
            </a:r>
          </a:p>
          <a:p>
            <a:pPr marL="457200" indent="-457200">
              <a:buFont typeface="+mj-lt"/>
              <a:buAutoNum type="alphaUcPeriod"/>
            </a:pPr>
            <a:r>
              <a:rPr lang="en-US" sz="2800" dirty="0">
                <a:latin typeface="Arial Rounded MT Bold" panose="020F0704030504030204" pitchFamily="34" charset="0"/>
              </a:rPr>
              <a:t>I have to complete Master Promissory Note(s) and Loan Entrance Counseling at </a:t>
            </a:r>
            <a:r>
              <a:rPr lang="en-US" sz="2800" u="sng" dirty="0">
                <a:latin typeface="Arial Rounded MT Bold" panose="020F0704030504030204" pitchFamily="34" charset="0"/>
              </a:rPr>
              <a:t>studentaid.gov</a:t>
            </a:r>
          </a:p>
          <a:p>
            <a:pPr marL="457200" indent="-457200">
              <a:buFont typeface="+mj-lt"/>
              <a:buAutoNum type="alphaUcPeriod"/>
            </a:pPr>
            <a:r>
              <a:rPr lang="en-US" sz="2800" dirty="0">
                <a:latin typeface="Arial Rounded MT Bold" panose="020F0704030504030204" pitchFamily="34" charset="0"/>
              </a:rPr>
              <a:t>I have to set up my refund “Direct Deposit” with the </a:t>
            </a:r>
            <a:r>
              <a:rPr lang="en-US" sz="2800" dirty="0">
                <a:solidFill>
                  <a:srgbClr val="FF0000"/>
                </a:solidFill>
                <a:latin typeface="Arial Rounded MT Bold" panose="020F0704030504030204" pitchFamily="34" charset="0"/>
              </a:rPr>
              <a:t>Bursar’s Office </a:t>
            </a:r>
            <a:r>
              <a:rPr lang="en-US" sz="2800" dirty="0">
                <a:latin typeface="Arial Rounded MT Bold" panose="020F0704030504030204" pitchFamily="34" charset="0"/>
              </a:rPr>
              <a:t>via “Student Choice” (Nelnet)</a:t>
            </a:r>
          </a:p>
          <a:p>
            <a:pPr marL="457200" indent="-457200">
              <a:buFont typeface="+mj-lt"/>
              <a:buAutoNum type="alphaUcPeriod"/>
            </a:pPr>
            <a:r>
              <a:rPr lang="en-US" sz="2800" dirty="0">
                <a:solidFill>
                  <a:srgbClr val="00B0F0"/>
                </a:solidFill>
                <a:latin typeface="Arial Rounded MT Bold" panose="020F0704030504030204" pitchFamily="34" charset="0"/>
              </a:rPr>
              <a:t>I have to do all of the above!</a:t>
            </a:r>
          </a:p>
        </p:txBody>
      </p:sp>
      <p:sp>
        <p:nvSpPr>
          <p:cNvPr id="3" name="Arrow: Right 2">
            <a:extLst>
              <a:ext uri="{FF2B5EF4-FFF2-40B4-BE49-F238E27FC236}">
                <a16:creationId xmlns:a16="http://schemas.microsoft.com/office/drawing/2014/main" id="{277223D4-49C1-00C0-6BAF-4A71074E4E9F}"/>
              </a:ext>
            </a:extLst>
          </p:cNvPr>
          <p:cNvSpPr/>
          <p:nvPr/>
        </p:nvSpPr>
        <p:spPr>
          <a:xfrm>
            <a:off x="130857" y="5047488"/>
            <a:ext cx="57866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CF6E3883-EC5C-51FF-536E-09A13687BBE9}"/>
              </a:ext>
            </a:extLst>
          </p:cNvPr>
          <p:cNvSpPr/>
          <p:nvPr/>
        </p:nvSpPr>
        <p:spPr>
          <a:xfrm>
            <a:off x="6320017" y="5047488"/>
            <a:ext cx="578663"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633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643921" y="2995483"/>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5400" b="1" kern="0" dirty="0">
                <a:solidFill>
                  <a:srgbClr val="5F259F"/>
                </a:solidFill>
              </a:rPr>
              <a:t>Federal Loan Aid</a:t>
            </a:r>
          </a:p>
        </p:txBody>
      </p:sp>
    </p:spTree>
    <p:extLst>
      <p:ext uri="{BB962C8B-B14F-4D97-AF65-F5344CB8AC3E}">
        <p14:creationId xmlns:p14="http://schemas.microsoft.com/office/powerpoint/2010/main" val="2667726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F1F20A-D6C6-42D7-BAA2-0105FC1AAAB0}"/>
              </a:ext>
            </a:extLst>
          </p:cNvPr>
          <p:cNvPicPr>
            <a:picLocks noChangeAspect="1"/>
          </p:cNvPicPr>
          <p:nvPr/>
        </p:nvPicPr>
        <p:blipFill rotWithShape="1">
          <a:blip r:embed="rId3"/>
          <a:srcRect l="2292" r="13219"/>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cxnSp>
        <p:nvCxnSpPr>
          <p:cNvPr id="7" name="Straight Arrow Connector 6">
            <a:extLst>
              <a:ext uri="{FF2B5EF4-FFF2-40B4-BE49-F238E27FC236}">
                <a16:creationId xmlns:a16="http://schemas.microsoft.com/office/drawing/2014/main" id="{14C3606F-3FC4-4FD3-B8E3-04C293F84E9C}"/>
              </a:ext>
            </a:extLst>
          </p:cNvPr>
          <p:cNvCxnSpPr>
            <a:cxnSpLocks/>
          </p:cNvCxnSpPr>
          <p:nvPr/>
        </p:nvCxnSpPr>
        <p:spPr>
          <a:xfrm flipH="1">
            <a:off x="8659259" y="517793"/>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E3F014E-3791-4D3B-A5D8-4E80EB13C2B4}"/>
              </a:ext>
            </a:extLst>
          </p:cNvPr>
          <p:cNvCxnSpPr>
            <a:cxnSpLocks/>
          </p:cNvCxnSpPr>
          <p:nvPr/>
        </p:nvCxnSpPr>
        <p:spPr>
          <a:xfrm flipH="1">
            <a:off x="9408007" y="2363821"/>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F9F1A86-01BE-F048-B1B7-96D778ACF74B}"/>
              </a:ext>
            </a:extLst>
          </p:cNvPr>
          <p:cNvSpPr/>
          <p:nvPr/>
        </p:nvSpPr>
        <p:spPr bwMode="auto">
          <a:xfrm>
            <a:off x="6858" y="6203767"/>
            <a:ext cx="12192000" cy="646331"/>
          </a:xfrm>
          <a:prstGeom prst="rect">
            <a:avLst/>
          </a:prstGeom>
          <a:solidFill>
            <a:srgbClr val="FFCB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defTabSz="457200">
              <a:defRPr/>
            </a:pPr>
            <a:r>
              <a:rPr lang="en-US" sz="3600" b="1" dirty="0">
                <a:solidFill>
                  <a:srgbClr val="013971"/>
                </a:solidFill>
                <a:latin typeface="Calibri"/>
              </a:rPr>
              <a:t>studentaid.gov</a:t>
            </a:r>
          </a:p>
        </p:txBody>
      </p:sp>
      <p:cxnSp>
        <p:nvCxnSpPr>
          <p:cNvPr id="12" name="Straight Arrow Connector 11">
            <a:extLst>
              <a:ext uri="{FF2B5EF4-FFF2-40B4-BE49-F238E27FC236}">
                <a16:creationId xmlns:a16="http://schemas.microsoft.com/office/drawing/2014/main" id="{E6B91239-4BFB-474E-B87E-EF889798AB8E}"/>
              </a:ext>
            </a:extLst>
          </p:cNvPr>
          <p:cNvCxnSpPr>
            <a:cxnSpLocks/>
          </p:cNvCxnSpPr>
          <p:nvPr/>
        </p:nvCxnSpPr>
        <p:spPr>
          <a:xfrm flipH="1">
            <a:off x="9419915" y="2206171"/>
            <a:ext cx="1581914" cy="76143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88AD2E-8F72-CC41-98AA-F714BF60CBF2}"/>
              </a:ext>
            </a:extLst>
          </p:cNvPr>
          <p:cNvGrpSpPr/>
          <p:nvPr/>
        </p:nvGrpSpPr>
        <p:grpSpPr>
          <a:xfrm>
            <a:off x="0" y="0"/>
            <a:ext cx="12192000" cy="6893531"/>
            <a:chOff x="0" y="0"/>
            <a:chExt cx="12192000" cy="6893531"/>
          </a:xfrm>
        </p:grpSpPr>
        <p:pic>
          <p:nvPicPr>
            <p:cNvPr id="4" name="Picture 3">
              <a:extLst>
                <a:ext uri="{FF2B5EF4-FFF2-40B4-BE49-F238E27FC236}">
                  <a16:creationId xmlns:a16="http://schemas.microsoft.com/office/drawing/2014/main" id="{E9BC93EA-4BCE-534F-B6C5-05423882A3EC}"/>
                </a:ext>
              </a:extLst>
            </p:cNvPr>
            <p:cNvPicPr>
              <a:picLocks noChangeAspect="1"/>
            </p:cNvPicPr>
            <p:nvPr/>
          </p:nvPicPr>
          <p:blipFill>
            <a:blip r:embed="rId4"/>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7D7FE156-C8D1-6948-89B7-E5DE344680EF}"/>
                </a:ext>
              </a:extLst>
            </p:cNvPr>
            <p:cNvSpPr/>
            <p:nvPr/>
          </p:nvSpPr>
          <p:spPr bwMode="auto">
            <a:xfrm>
              <a:off x="0" y="6247200"/>
              <a:ext cx="12192000" cy="646331"/>
            </a:xfrm>
            <a:prstGeom prst="rect">
              <a:avLst/>
            </a:prstGeom>
            <a:solidFill>
              <a:srgbClr val="FFCB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defTabSz="457200">
                <a:defRPr/>
              </a:pPr>
              <a:r>
                <a:rPr lang="en-US" sz="3600" b="1" dirty="0">
                  <a:solidFill>
                    <a:srgbClr val="013971"/>
                  </a:solidFill>
                  <a:latin typeface="Calibri"/>
                </a:rPr>
                <a:t>studentaid.gov</a:t>
              </a:r>
            </a:p>
          </p:txBody>
        </p:sp>
      </p:grpSp>
      <p:cxnSp>
        <p:nvCxnSpPr>
          <p:cNvPr id="10" name="Straight Arrow Connector 9">
            <a:extLst>
              <a:ext uri="{FF2B5EF4-FFF2-40B4-BE49-F238E27FC236}">
                <a16:creationId xmlns:a16="http://schemas.microsoft.com/office/drawing/2014/main" id="{C5707557-BBFB-B74F-872C-8209307CBA44}"/>
              </a:ext>
            </a:extLst>
          </p:cNvPr>
          <p:cNvCxnSpPr>
            <a:cxnSpLocks/>
          </p:cNvCxnSpPr>
          <p:nvPr/>
        </p:nvCxnSpPr>
        <p:spPr>
          <a:xfrm flipH="1">
            <a:off x="6102858" y="438770"/>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638363-B381-4B63-A17B-FCBD5A89691D}"/>
              </a:ext>
            </a:extLst>
          </p:cNvPr>
          <p:cNvCxnSpPr>
            <a:cxnSpLocks/>
          </p:cNvCxnSpPr>
          <p:nvPr/>
        </p:nvCxnSpPr>
        <p:spPr>
          <a:xfrm flipH="1">
            <a:off x="9676970" y="2405112"/>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8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14C3606F-3FC4-4FD3-B8E3-04C293F84E9C}"/>
              </a:ext>
            </a:extLst>
          </p:cNvPr>
          <p:cNvCxnSpPr>
            <a:cxnSpLocks/>
          </p:cNvCxnSpPr>
          <p:nvPr/>
        </p:nvCxnSpPr>
        <p:spPr>
          <a:xfrm flipH="1">
            <a:off x="8659259" y="517793"/>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F9F1A86-01BE-F048-B1B7-96D778ACF74B}"/>
              </a:ext>
            </a:extLst>
          </p:cNvPr>
          <p:cNvSpPr/>
          <p:nvPr/>
        </p:nvSpPr>
        <p:spPr bwMode="auto">
          <a:xfrm>
            <a:off x="6858" y="6203767"/>
            <a:ext cx="12192000" cy="646331"/>
          </a:xfrm>
          <a:prstGeom prst="rect">
            <a:avLst/>
          </a:prstGeom>
          <a:solidFill>
            <a:srgbClr val="FFCB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defTabSz="457200">
              <a:defRPr/>
            </a:pPr>
            <a:r>
              <a:rPr lang="en-US" sz="3600" b="1" dirty="0">
                <a:solidFill>
                  <a:srgbClr val="013971"/>
                </a:solidFill>
                <a:latin typeface="Calibri"/>
              </a:rPr>
              <a:t>studentaid.gov</a:t>
            </a:r>
          </a:p>
        </p:txBody>
      </p:sp>
      <p:pic>
        <p:nvPicPr>
          <p:cNvPr id="9" name="Picture 8">
            <a:extLst>
              <a:ext uri="{FF2B5EF4-FFF2-40B4-BE49-F238E27FC236}">
                <a16:creationId xmlns:a16="http://schemas.microsoft.com/office/drawing/2014/main" id="{D69C9E21-7E82-0966-3091-9981E0015EC2}"/>
              </a:ext>
            </a:extLst>
          </p:cNvPr>
          <p:cNvPicPr>
            <a:picLocks noChangeAspect="1"/>
          </p:cNvPicPr>
          <p:nvPr/>
        </p:nvPicPr>
        <p:blipFill>
          <a:blip r:embed="rId3"/>
          <a:stretch>
            <a:fillRect/>
          </a:stretch>
        </p:blipFill>
        <p:spPr>
          <a:xfrm>
            <a:off x="225552" y="517793"/>
            <a:ext cx="11740896" cy="5462229"/>
          </a:xfrm>
          <a:prstGeom prst="rect">
            <a:avLst/>
          </a:prstGeom>
          <a:ln w="228600" cap="sq" cmpd="thickThin">
            <a:solidFill>
              <a:srgbClr val="000000"/>
            </a:solidFill>
            <a:prstDash val="solid"/>
            <a:miter lim="800000"/>
          </a:ln>
          <a:effectLst>
            <a:innerShdw blurRad="76200">
              <a:srgbClr val="000000"/>
            </a:innerShdw>
          </a:effectLst>
        </p:spPr>
      </p:pic>
      <p:cxnSp>
        <p:nvCxnSpPr>
          <p:cNvPr id="12" name="Straight Arrow Connector 11">
            <a:extLst>
              <a:ext uri="{FF2B5EF4-FFF2-40B4-BE49-F238E27FC236}">
                <a16:creationId xmlns:a16="http://schemas.microsoft.com/office/drawing/2014/main" id="{E6B91239-4BFB-474E-B87E-EF889798AB8E}"/>
              </a:ext>
            </a:extLst>
          </p:cNvPr>
          <p:cNvCxnSpPr>
            <a:cxnSpLocks/>
          </p:cNvCxnSpPr>
          <p:nvPr/>
        </p:nvCxnSpPr>
        <p:spPr>
          <a:xfrm flipH="1">
            <a:off x="7500365" y="25203"/>
            <a:ext cx="1581914" cy="76143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707557-BBFB-B74F-872C-8209307CBA44}"/>
              </a:ext>
            </a:extLst>
          </p:cNvPr>
          <p:cNvCxnSpPr>
            <a:cxnSpLocks/>
          </p:cNvCxnSpPr>
          <p:nvPr/>
        </p:nvCxnSpPr>
        <p:spPr>
          <a:xfrm flipH="1">
            <a:off x="7696411" y="3616235"/>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638363-B381-4B63-A17B-FCBD5A89691D}"/>
              </a:ext>
            </a:extLst>
          </p:cNvPr>
          <p:cNvCxnSpPr>
            <a:cxnSpLocks/>
          </p:cNvCxnSpPr>
          <p:nvPr/>
        </p:nvCxnSpPr>
        <p:spPr>
          <a:xfrm flipH="1">
            <a:off x="9849080" y="3887287"/>
            <a:ext cx="1189821" cy="60592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39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14315860Small.jpg"/>
          <p:cNvPicPr>
            <a:picLocks noChangeAspect="1"/>
          </p:cNvPicPr>
          <p:nvPr/>
        </p:nvPicPr>
        <p:blipFill>
          <a:blip r:embed="rId3" cstate="print"/>
          <a:stretch>
            <a:fillRect/>
          </a:stretch>
        </p:blipFill>
        <p:spPr>
          <a:xfrm>
            <a:off x="0" y="1786625"/>
            <a:ext cx="4063640" cy="4053735"/>
          </a:xfrm>
          <a:prstGeom prst="rect">
            <a:avLst/>
          </a:prstGeom>
        </p:spPr>
      </p:pic>
      <p:sp>
        <p:nvSpPr>
          <p:cNvPr id="6" name="Rectangle 2"/>
          <p:cNvSpPr txBox="1">
            <a:spLocks noChangeArrowheads="1"/>
          </p:cNvSpPr>
          <p:nvPr/>
        </p:nvSpPr>
        <p:spPr>
          <a:xfrm>
            <a:off x="3832324" y="1544043"/>
            <a:ext cx="7512919" cy="3410585"/>
          </a:xfrm>
          <a:prstGeom prst="rect">
            <a:avLst/>
          </a:prstGeom>
        </p:spPr>
        <p:txBody>
          <a:bodyPr/>
          <a:lstStyle/>
          <a:p>
            <a:pPr marL="398463" lvl="1" indent="-284163" defTabSz="889000" fontAlgn="base">
              <a:lnSpc>
                <a:spcPct val="88000"/>
              </a:lnSpc>
              <a:spcBef>
                <a:spcPct val="35000"/>
              </a:spcBef>
              <a:spcAft>
                <a:spcPct val="0"/>
              </a:spcAft>
              <a:buClr>
                <a:schemeClr val="tx1"/>
              </a:buClr>
              <a:defRPr/>
            </a:pPr>
            <a:endParaRPr lang="en-US" sz="1200" kern="0" dirty="0"/>
          </a:p>
          <a:p>
            <a:pPr marL="398463" lvl="1" indent="-284163" defTabSz="889000" fontAlgn="base">
              <a:lnSpc>
                <a:spcPct val="88000"/>
              </a:lnSpc>
              <a:spcBef>
                <a:spcPct val="35000"/>
              </a:spcBef>
              <a:spcAft>
                <a:spcPct val="0"/>
              </a:spcAft>
              <a:buClr>
                <a:schemeClr val="tx1"/>
              </a:buClr>
              <a:buFontTx/>
              <a:buChar char="•"/>
              <a:defRPr/>
            </a:pPr>
            <a:endParaRPr lang="en-US" sz="2400" kern="0" dirty="0">
              <a:solidFill>
                <a:srgbClr val="003A70"/>
              </a:solidFill>
              <a:latin typeface="Arial" panose="020B0604020202020204" pitchFamily="34" charset="0"/>
              <a:cs typeface="Arial" panose="020B0604020202020204" pitchFamily="34" charset="0"/>
            </a:endParaRPr>
          </a:p>
          <a:p>
            <a:pPr marL="804863" lvl="2" indent="-292100" defTabSz="889000" fontAlgn="base">
              <a:lnSpc>
                <a:spcPct val="88000"/>
              </a:lnSpc>
              <a:spcBef>
                <a:spcPct val="25000"/>
              </a:spcBef>
              <a:spcAft>
                <a:spcPct val="0"/>
              </a:spcAft>
              <a:buClr>
                <a:schemeClr val="tx1"/>
              </a:buClr>
              <a:buSzPct val="80000"/>
              <a:defRPr/>
            </a:pPr>
            <a:r>
              <a:rPr lang="en-US" sz="3200" kern="0" dirty="0">
                <a:solidFill>
                  <a:srgbClr val="003A70"/>
                </a:solidFill>
                <a:latin typeface="Arial" panose="020B0604020202020204" pitchFamily="34" charset="0"/>
                <a:cs typeface="Arial" panose="020B0604020202020204" pitchFamily="34" charset="0"/>
              </a:rPr>
              <a:t>Is a contract with the lender</a:t>
            </a:r>
          </a:p>
          <a:p>
            <a:pPr marL="804863" lvl="2" indent="-292100" defTabSz="889000" fontAlgn="base">
              <a:lnSpc>
                <a:spcPct val="88000"/>
              </a:lnSpc>
              <a:spcBef>
                <a:spcPct val="25000"/>
              </a:spcBef>
              <a:spcAft>
                <a:spcPct val="0"/>
              </a:spcAft>
              <a:buClr>
                <a:schemeClr val="tx1"/>
              </a:buClr>
              <a:buSzPct val="80000"/>
              <a:defRPr/>
            </a:pPr>
            <a:endParaRPr lang="en-US" sz="1200" kern="0" dirty="0">
              <a:solidFill>
                <a:srgbClr val="003A70"/>
              </a:solidFill>
              <a:latin typeface="Arial" panose="020B0604020202020204" pitchFamily="34" charset="0"/>
              <a:cs typeface="Arial" panose="020B0604020202020204" pitchFamily="34" charset="0"/>
            </a:endParaRPr>
          </a:p>
          <a:p>
            <a:pPr marL="461963" lvl="2" defTabSz="889000" fontAlgn="base">
              <a:lnSpc>
                <a:spcPct val="88000"/>
              </a:lnSpc>
              <a:spcBef>
                <a:spcPct val="25000"/>
              </a:spcBef>
              <a:spcAft>
                <a:spcPct val="0"/>
              </a:spcAft>
              <a:buClr>
                <a:schemeClr val="tx1"/>
              </a:buClr>
              <a:buSzPct val="80000"/>
              <a:defRPr/>
            </a:pPr>
            <a:r>
              <a:rPr lang="en-US" sz="3200" kern="0" dirty="0">
                <a:solidFill>
                  <a:srgbClr val="003A70"/>
                </a:solidFill>
                <a:latin typeface="Arial" panose="020B0604020202020204" pitchFamily="34" charset="0"/>
                <a:cs typeface="Arial" panose="020B0604020202020204" pitchFamily="34" charset="0"/>
              </a:rPr>
              <a:t>Can be used for multiple years</a:t>
            </a:r>
          </a:p>
          <a:p>
            <a:pPr marL="804863" lvl="2" indent="-292100" defTabSz="889000" fontAlgn="base">
              <a:lnSpc>
                <a:spcPct val="88000"/>
              </a:lnSpc>
              <a:spcBef>
                <a:spcPct val="25000"/>
              </a:spcBef>
              <a:spcAft>
                <a:spcPct val="0"/>
              </a:spcAft>
              <a:buClr>
                <a:schemeClr val="tx1"/>
              </a:buClr>
              <a:buSzPct val="80000"/>
              <a:defRPr/>
            </a:pPr>
            <a:endParaRPr lang="en-US" sz="1200" kern="0" dirty="0">
              <a:solidFill>
                <a:srgbClr val="003A70"/>
              </a:solidFill>
              <a:latin typeface="Arial" panose="020B0604020202020204" pitchFamily="34" charset="0"/>
              <a:cs typeface="Arial" panose="020B0604020202020204" pitchFamily="34" charset="0"/>
            </a:endParaRPr>
          </a:p>
          <a:p>
            <a:pPr marL="804863" lvl="2" indent="-292100" defTabSz="889000" fontAlgn="base">
              <a:lnSpc>
                <a:spcPct val="88000"/>
              </a:lnSpc>
              <a:spcBef>
                <a:spcPct val="25000"/>
              </a:spcBef>
              <a:spcAft>
                <a:spcPct val="0"/>
              </a:spcAft>
              <a:buClr>
                <a:schemeClr val="tx1"/>
              </a:buClr>
              <a:buSzPct val="80000"/>
              <a:defRPr/>
            </a:pPr>
            <a:r>
              <a:rPr lang="en-US" sz="3200" kern="0" dirty="0">
                <a:solidFill>
                  <a:srgbClr val="003A70"/>
                </a:solidFill>
                <a:latin typeface="Arial" panose="020B0604020202020204" pitchFamily="34" charset="0"/>
                <a:cs typeface="Arial" panose="020B0604020202020204" pitchFamily="34" charset="0"/>
              </a:rPr>
              <a:t>Read before signing</a:t>
            </a:r>
          </a:p>
          <a:p>
            <a:pPr marL="804863" lvl="2" indent="-292100" defTabSz="889000" fontAlgn="base">
              <a:lnSpc>
                <a:spcPct val="88000"/>
              </a:lnSpc>
              <a:spcBef>
                <a:spcPct val="25000"/>
              </a:spcBef>
              <a:spcAft>
                <a:spcPct val="0"/>
              </a:spcAft>
              <a:buClr>
                <a:schemeClr val="tx1"/>
              </a:buClr>
              <a:buSzPct val="80000"/>
              <a:defRPr/>
            </a:pPr>
            <a:endParaRPr lang="en-US" sz="1200" kern="0" dirty="0">
              <a:solidFill>
                <a:srgbClr val="003A70"/>
              </a:solidFill>
              <a:latin typeface="Arial" panose="020B0604020202020204" pitchFamily="34" charset="0"/>
              <a:cs typeface="Arial" panose="020B0604020202020204" pitchFamily="34" charset="0"/>
            </a:endParaRPr>
          </a:p>
          <a:p>
            <a:pPr marL="804863" lvl="2" indent="-292100" defTabSz="889000">
              <a:lnSpc>
                <a:spcPct val="88000"/>
              </a:lnSpc>
              <a:spcBef>
                <a:spcPct val="25000"/>
              </a:spcBef>
              <a:buClr>
                <a:schemeClr val="tx1"/>
              </a:buClr>
              <a:buSzPct val="80000"/>
              <a:defRPr/>
            </a:pPr>
            <a:r>
              <a:rPr lang="en-US" sz="3200" kern="0" dirty="0">
                <a:solidFill>
                  <a:srgbClr val="003A70"/>
                </a:solidFill>
                <a:latin typeface="Arial" panose="020B0604020202020204" pitchFamily="34" charset="0"/>
                <a:cs typeface="Arial" panose="020B0604020202020204" pitchFamily="34" charset="0"/>
              </a:rPr>
              <a:t>Lists your rights &amp; responsibilities </a:t>
            </a:r>
          </a:p>
          <a:p>
            <a:pPr marL="398463" lvl="1" indent="-284163" defTabSz="889000" fontAlgn="base">
              <a:lnSpc>
                <a:spcPct val="88000"/>
              </a:lnSpc>
              <a:spcBef>
                <a:spcPct val="35000"/>
              </a:spcBef>
              <a:spcAft>
                <a:spcPct val="0"/>
              </a:spcAft>
              <a:buClr>
                <a:schemeClr val="tx1"/>
              </a:buClr>
              <a:buFontTx/>
              <a:buChar char="•"/>
              <a:defRPr/>
            </a:pPr>
            <a:endParaRPr lang="en-US" sz="1200" kern="0" dirty="0"/>
          </a:p>
          <a:p>
            <a:pPr marL="398463" lvl="1" indent="-284163" defTabSz="889000" fontAlgn="base">
              <a:lnSpc>
                <a:spcPct val="88000"/>
              </a:lnSpc>
              <a:spcBef>
                <a:spcPct val="35000"/>
              </a:spcBef>
              <a:spcAft>
                <a:spcPct val="0"/>
              </a:spcAft>
              <a:buClr>
                <a:schemeClr val="tx1"/>
              </a:buClr>
              <a:buFontTx/>
              <a:buChar char="•"/>
              <a:defRPr/>
            </a:pPr>
            <a:endParaRPr lang="en-US" sz="1200" kern="0" dirty="0"/>
          </a:p>
        </p:txBody>
      </p:sp>
      <p:sp>
        <p:nvSpPr>
          <p:cNvPr id="2" name="Title 1">
            <a:extLst>
              <a:ext uri="{FF2B5EF4-FFF2-40B4-BE49-F238E27FC236}">
                <a16:creationId xmlns:a16="http://schemas.microsoft.com/office/drawing/2014/main" id="{86CB1F71-B517-4745-8098-5180EE86C227}"/>
              </a:ext>
            </a:extLst>
          </p:cNvPr>
          <p:cNvSpPr>
            <a:spLocks noGrp="1"/>
          </p:cNvSpPr>
          <p:nvPr>
            <p:ph type="title"/>
          </p:nvPr>
        </p:nvSpPr>
        <p:spPr>
          <a:xfrm>
            <a:off x="829644" y="612619"/>
            <a:ext cx="10515600" cy="1325563"/>
          </a:xfrm>
        </p:spPr>
        <p:txBody>
          <a:bodyPr/>
          <a:lstStyle/>
          <a:p>
            <a:r>
              <a:rPr lang="en-US" dirty="0"/>
              <a:t>Master Promissory Note (MPN)</a:t>
            </a:r>
          </a:p>
        </p:txBody>
      </p:sp>
    </p:spTree>
    <p:extLst>
      <p:ext uri="{BB962C8B-B14F-4D97-AF65-F5344CB8AC3E}">
        <p14:creationId xmlns:p14="http://schemas.microsoft.com/office/powerpoint/2010/main" val="1754275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3CB3-4C89-4A0A-9A61-D208DE6F6FE1}"/>
              </a:ext>
            </a:extLst>
          </p:cNvPr>
          <p:cNvSpPr>
            <a:spLocks noGrp="1"/>
          </p:cNvSpPr>
          <p:nvPr>
            <p:ph type="title"/>
          </p:nvPr>
        </p:nvSpPr>
        <p:spPr>
          <a:xfrm>
            <a:off x="838692" y="607202"/>
            <a:ext cx="10515600" cy="1325563"/>
          </a:xfrm>
        </p:spPr>
        <p:txBody>
          <a:bodyPr/>
          <a:lstStyle/>
          <a:p>
            <a:r>
              <a:rPr lang="en-US" dirty="0"/>
              <a:t>Rights and Responsibilities</a:t>
            </a:r>
          </a:p>
        </p:txBody>
      </p:sp>
      <p:sp>
        <p:nvSpPr>
          <p:cNvPr id="32" name="Afrundet rektangel 78"/>
          <p:cNvSpPr/>
          <p:nvPr/>
        </p:nvSpPr>
        <p:spPr bwMode="auto">
          <a:xfrm>
            <a:off x="3716428" y="5944063"/>
            <a:ext cx="4748981" cy="882006"/>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sz="2800" b="1" dirty="0">
                <a:solidFill>
                  <a:srgbClr val="5F259F"/>
                </a:solidFill>
              </a:rPr>
              <a:t>See the MPN for all rights</a:t>
            </a:r>
            <a:endParaRPr lang="da-DK" sz="2800" b="1" dirty="0">
              <a:solidFill>
                <a:srgbClr val="5F259F"/>
              </a:solidFill>
            </a:endParaRPr>
          </a:p>
        </p:txBody>
      </p:sp>
      <p:grpSp>
        <p:nvGrpSpPr>
          <p:cNvPr id="4" name="Group 3">
            <a:extLst>
              <a:ext uri="{FF2B5EF4-FFF2-40B4-BE49-F238E27FC236}">
                <a16:creationId xmlns:a16="http://schemas.microsoft.com/office/drawing/2014/main" id="{EDB62E7D-C2B4-418D-A9CB-9CA47D881FC6}"/>
              </a:ext>
            </a:extLst>
          </p:cNvPr>
          <p:cNvGrpSpPr/>
          <p:nvPr/>
        </p:nvGrpSpPr>
        <p:grpSpPr>
          <a:xfrm>
            <a:off x="2042160" y="1645920"/>
            <a:ext cx="8097520" cy="4531360"/>
            <a:chOff x="2042160" y="1645920"/>
            <a:chExt cx="8097520" cy="4531360"/>
          </a:xfrm>
        </p:grpSpPr>
        <p:sp>
          <p:nvSpPr>
            <p:cNvPr id="5" name="Rectangle 4">
              <a:extLst>
                <a:ext uri="{FF2B5EF4-FFF2-40B4-BE49-F238E27FC236}">
                  <a16:creationId xmlns:a16="http://schemas.microsoft.com/office/drawing/2014/main" id="{992A2789-6D5B-4A1C-A96D-9D6DC7E26158}"/>
                </a:ext>
              </a:extLst>
            </p:cNvPr>
            <p:cNvSpPr/>
            <p:nvPr/>
          </p:nvSpPr>
          <p:spPr>
            <a:xfrm>
              <a:off x="2042160" y="1645920"/>
              <a:ext cx="8097520" cy="453136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9968"/>
            <a:stretch/>
          </p:blipFill>
          <p:spPr>
            <a:xfrm>
              <a:off x="2239296" y="1871805"/>
              <a:ext cx="7713405" cy="4092392"/>
            </a:xfrm>
            <a:prstGeom prst="rect">
              <a:avLst/>
            </a:prstGeom>
          </p:spPr>
        </p:pic>
      </p:grpSp>
    </p:spTree>
    <p:extLst>
      <p:ext uri="{BB962C8B-B14F-4D97-AF65-F5344CB8AC3E}">
        <p14:creationId xmlns:p14="http://schemas.microsoft.com/office/powerpoint/2010/main" val="4139014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DBC7C5-8588-403C-8612-DF8903C736FA}"/>
              </a:ext>
            </a:extLst>
          </p:cNvPr>
          <p:cNvSpPr/>
          <p:nvPr/>
        </p:nvSpPr>
        <p:spPr>
          <a:xfrm>
            <a:off x="2011680" y="1595120"/>
            <a:ext cx="8138160" cy="455168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150"/>
          <a:stretch/>
        </p:blipFill>
        <p:spPr>
          <a:xfrm>
            <a:off x="2239296" y="1812553"/>
            <a:ext cx="7713405" cy="4127091"/>
          </a:xfrm>
          <a:prstGeom prst="rect">
            <a:avLst/>
          </a:prstGeom>
        </p:spPr>
      </p:pic>
      <p:sp>
        <p:nvSpPr>
          <p:cNvPr id="2" name="Title 1">
            <a:extLst>
              <a:ext uri="{FF2B5EF4-FFF2-40B4-BE49-F238E27FC236}">
                <a16:creationId xmlns:a16="http://schemas.microsoft.com/office/drawing/2014/main" id="{52373CB3-4C89-4A0A-9A61-D208DE6F6FE1}"/>
              </a:ext>
            </a:extLst>
          </p:cNvPr>
          <p:cNvSpPr>
            <a:spLocks noGrp="1"/>
          </p:cNvSpPr>
          <p:nvPr>
            <p:ph type="title"/>
          </p:nvPr>
        </p:nvSpPr>
        <p:spPr>
          <a:xfrm>
            <a:off x="838200" y="592453"/>
            <a:ext cx="10515600" cy="1325563"/>
          </a:xfrm>
        </p:spPr>
        <p:txBody>
          <a:bodyPr/>
          <a:lstStyle/>
          <a:p>
            <a:r>
              <a:rPr lang="en-US" dirty="0"/>
              <a:t>Rights and Responsibilities</a:t>
            </a:r>
          </a:p>
        </p:txBody>
      </p:sp>
      <p:sp>
        <p:nvSpPr>
          <p:cNvPr id="22" name="Afrundet rektangel 78"/>
          <p:cNvSpPr/>
          <p:nvPr/>
        </p:nvSpPr>
        <p:spPr bwMode="auto">
          <a:xfrm>
            <a:off x="2836604" y="5975994"/>
            <a:ext cx="6518787" cy="882006"/>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sz="2800" b="1" dirty="0">
                <a:solidFill>
                  <a:srgbClr val="C26D18"/>
                </a:solidFill>
              </a:rPr>
              <a:t>See the MPN for all responsibilities</a:t>
            </a:r>
            <a:endParaRPr lang="da-DK" sz="2800" b="1" dirty="0">
              <a:solidFill>
                <a:srgbClr val="C26D18"/>
              </a:solidFill>
            </a:endParaRPr>
          </a:p>
        </p:txBody>
      </p:sp>
    </p:spTree>
    <p:extLst>
      <p:ext uri="{BB962C8B-B14F-4D97-AF65-F5344CB8AC3E}">
        <p14:creationId xmlns:p14="http://schemas.microsoft.com/office/powerpoint/2010/main" val="1777227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4187" y="570519"/>
            <a:ext cx="10515600" cy="1325563"/>
          </a:xfrm>
        </p:spPr>
        <p:txBody>
          <a:bodyPr/>
          <a:lstStyle/>
          <a:p>
            <a:r>
              <a:rPr lang="en-US" dirty="0"/>
              <a:t>A Serious Obligation</a:t>
            </a:r>
          </a:p>
        </p:txBody>
      </p:sp>
      <p:sp>
        <p:nvSpPr>
          <p:cNvPr id="37891" name="Rectangle 3"/>
          <p:cNvSpPr>
            <a:spLocks noGrp="1" noChangeArrowheads="1"/>
          </p:cNvSpPr>
          <p:nvPr>
            <p:ph idx="1"/>
          </p:nvPr>
        </p:nvSpPr>
        <p:spPr>
          <a:xfrm>
            <a:off x="1081540" y="1681316"/>
            <a:ext cx="10515600" cy="4413772"/>
          </a:xfrm>
        </p:spPr>
        <p:txBody>
          <a:bodyPr>
            <a:normAutofit/>
          </a:bodyPr>
          <a:lstStyle/>
          <a:p>
            <a:pPr algn="ctr"/>
            <a:r>
              <a:rPr lang="en-US" sz="3600" b="1" dirty="0"/>
              <a:t>Student Loans Must Be Repaid</a:t>
            </a:r>
          </a:p>
        </p:txBody>
      </p:sp>
      <p:grpSp>
        <p:nvGrpSpPr>
          <p:cNvPr id="14" name="Group 13">
            <a:extLst>
              <a:ext uri="{FF2B5EF4-FFF2-40B4-BE49-F238E27FC236}">
                <a16:creationId xmlns:a16="http://schemas.microsoft.com/office/drawing/2014/main" id="{6B0EAF38-C9BA-DB4D-8191-098D6AF2139F}"/>
              </a:ext>
            </a:extLst>
          </p:cNvPr>
          <p:cNvGrpSpPr/>
          <p:nvPr/>
        </p:nvGrpSpPr>
        <p:grpSpPr>
          <a:xfrm>
            <a:off x="2831691" y="2377045"/>
            <a:ext cx="6636774" cy="3718043"/>
            <a:chOff x="2831691" y="2377045"/>
            <a:chExt cx="6636774" cy="3718043"/>
          </a:xfrm>
        </p:grpSpPr>
        <p:pic>
          <p:nvPicPr>
            <p:cNvPr id="37892" name="Picture 2" descr="C:\Documents and Settings\skurtz\Desktop\yield.jpg"/>
            <p:cNvPicPr>
              <a:picLocks noChangeAspect="1" noChangeArrowheads="1"/>
            </p:cNvPicPr>
            <p:nvPr/>
          </p:nvPicPr>
          <p:blipFill>
            <a:blip r:embed="rId3" cstate="print"/>
            <a:srcRect b="25778"/>
            <a:stretch>
              <a:fillRect/>
            </a:stretch>
          </p:blipFill>
          <p:spPr bwMode="auto">
            <a:xfrm>
              <a:off x="2831691" y="2377045"/>
              <a:ext cx="6636774" cy="3718043"/>
            </a:xfrm>
            <a:prstGeom prst="rect">
              <a:avLst/>
            </a:prstGeom>
            <a:noFill/>
            <a:ln w="9525">
              <a:noFill/>
              <a:miter lim="800000"/>
              <a:headEnd/>
              <a:tailEnd/>
            </a:ln>
          </p:spPr>
        </p:pic>
        <p:sp>
          <p:nvSpPr>
            <p:cNvPr id="37893" name="TextBox 4"/>
            <p:cNvSpPr txBox="1">
              <a:spLocks noChangeArrowheads="1"/>
            </p:cNvSpPr>
            <p:nvPr/>
          </p:nvSpPr>
          <p:spPr bwMode="auto">
            <a:xfrm>
              <a:off x="4461388" y="3888202"/>
              <a:ext cx="3377380" cy="1569660"/>
            </a:xfrm>
            <a:prstGeom prst="rect">
              <a:avLst/>
            </a:prstGeom>
            <a:noFill/>
            <a:ln w="9525">
              <a:noFill/>
              <a:miter lim="800000"/>
              <a:headEnd/>
              <a:tailEnd/>
            </a:ln>
          </p:spPr>
          <p:txBody>
            <a:bodyPr wrap="square">
              <a:spAutoFit/>
            </a:bodyPr>
            <a:lstStyle/>
            <a:p>
              <a:pPr algn="ctr" eaLnBrk="0" hangingPunct="0"/>
              <a:r>
                <a:rPr lang="en-US" sz="2200" b="1" dirty="0">
                  <a:solidFill>
                    <a:srgbClr val="000204"/>
                  </a:solidFill>
                </a:rPr>
                <a:t>Manage</a:t>
              </a:r>
              <a:br>
                <a:rPr lang="en-US" sz="2200" b="1" dirty="0">
                  <a:solidFill>
                    <a:srgbClr val="000204"/>
                  </a:solidFill>
                </a:rPr>
              </a:br>
              <a:r>
                <a:rPr lang="en-US" sz="2200" b="1" dirty="0">
                  <a:solidFill>
                    <a:srgbClr val="000204"/>
                  </a:solidFill>
                </a:rPr>
                <a:t>Your</a:t>
              </a:r>
            </a:p>
            <a:p>
              <a:pPr algn="ctr" eaLnBrk="0" hangingPunct="0"/>
              <a:r>
                <a:rPr lang="en-US" sz="2200" b="1" dirty="0">
                  <a:solidFill>
                    <a:srgbClr val="000204"/>
                  </a:solidFill>
                </a:rPr>
                <a:t>Debt</a:t>
              </a:r>
            </a:p>
            <a:p>
              <a:pPr algn="ctr" eaLnBrk="0" hangingPunct="0"/>
              <a:endParaRPr lang="en-US" sz="800" b="1" dirty="0">
                <a:solidFill>
                  <a:srgbClr val="000204"/>
                </a:solidFill>
              </a:endParaRPr>
            </a:p>
            <a:p>
              <a:pPr algn="ctr" eaLnBrk="0" hangingPunct="0"/>
              <a:r>
                <a:rPr lang="en-US" sz="2200" b="1" dirty="0">
                  <a:solidFill>
                    <a:srgbClr val="000204"/>
                  </a:solidFill>
                </a:rPr>
                <a:t>Don’t Let It Manage You</a:t>
              </a:r>
            </a:p>
          </p:txBody>
        </p:sp>
        <p:cxnSp>
          <p:nvCxnSpPr>
            <p:cNvPr id="3" name="Straight Connector 2">
              <a:extLst>
                <a:ext uri="{FF2B5EF4-FFF2-40B4-BE49-F238E27FC236}">
                  <a16:creationId xmlns:a16="http://schemas.microsoft.com/office/drawing/2014/main" id="{20D4CB6F-7C7C-8948-810E-0E9CD64DD565}"/>
                </a:ext>
              </a:extLst>
            </p:cNvPr>
            <p:cNvCxnSpPr>
              <a:cxnSpLocks/>
            </p:cNvCxnSpPr>
            <p:nvPr/>
          </p:nvCxnSpPr>
          <p:spPr>
            <a:xfrm>
              <a:off x="6051692" y="4970205"/>
              <a:ext cx="19676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166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786" t="27157" r="3196" b="2381"/>
          <a:stretch/>
        </p:blipFill>
        <p:spPr>
          <a:xfrm>
            <a:off x="5301009" y="1910092"/>
            <a:ext cx="5583301" cy="435618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1313" r="38617" b="70936"/>
          <a:stretch/>
        </p:blipFill>
        <p:spPr>
          <a:xfrm>
            <a:off x="723265" y="5009136"/>
            <a:ext cx="4253939" cy="1257140"/>
          </a:xfrm>
          <a:prstGeom prst="rect">
            <a:avLst/>
          </a:prstGeom>
        </p:spPr>
      </p:pic>
      <p:pic>
        <p:nvPicPr>
          <p:cNvPr id="15" name="Picture 5" descr="thumbtack_in_yellow_sticky_note.png"/>
          <p:cNvPicPr>
            <a:picLocks noChangeAspect="1"/>
          </p:cNvPicPr>
          <p:nvPr/>
        </p:nvPicPr>
        <p:blipFill>
          <a:blip r:embed="rId4" cstate="print"/>
          <a:srcRect/>
          <a:stretch>
            <a:fillRect/>
          </a:stretch>
        </p:blipFill>
        <p:spPr bwMode="auto">
          <a:xfrm rot="21342946">
            <a:off x="339033" y="1556928"/>
            <a:ext cx="4897371" cy="3883417"/>
          </a:xfrm>
          <a:prstGeom prst="rect">
            <a:avLst/>
          </a:prstGeom>
          <a:noFill/>
          <a:ln w="9525">
            <a:noFill/>
            <a:miter lim="800000"/>
            <a:headEnd/>
            <a:tailEnd/>
          </a:ln>
        </p:spPr>
      </p:pic>
      <p:sp>
        <p:nvSpPr>
          <p:cNvPr id="11" name="Title 1"/>
          <p:cNvSpPr>
            <a:spLocks noGrp="1"/>
          </p:cNvSpPr>
          <p:nvPr>
            <p:ph type="title"/>
          </p:nvPr>
        </p:nvSpPr>
        <p:spPr>
          <a:xfrm>
            <a:off x="858520" y="584529"/>
            <a:ext cx="10515600" cy="1325563"/>
          </a:xfrm>
        </p:spPr>
        <p:txBody>
          <a:bodyPr/>
          <a:lstStyle/>
          <a:p>
            <a:r>
              <a:rPr lang="en-US" dirty="0"/>
              <a:t>Consequence of Late Payments</a:t>
            </a:r>
          </a:p>
        </p:txBody>
      </p:sp>
      <p:sp>
        <p:nvSpPr>
          <p:cNvPr id="16" name="TextBox 15"/>
          <p:cNvSpPr txBox="1"/>
          <p:nvPr/>
        </p:nvSpPr>
        <p:spPr>
          <a:xfrm rot="20964997">
            <a:off x="817706" y="2537267"/>
            <a:ext cx="3654339" cy="2339102"/>
          </a:xfrm>
          <a:prstGeom prst="rect">
            <a:avLst/>
          </a:prstGeom>
          <a:noFill/>
        </p:spPr>
        <p:txBody>
          <a:bodyPr wrap="square">
            <a:spAutoFit/>
          </a:bodyPr>
          <a:lstStyle/>
          <a:p>
            <a:pPr algn="ctr" eaLnBrk="0" hangingPunct="0">
              <a:defRPr/>
            </a:pPr>
            <a:r>
              <a:rPr lang="en-US" sz="2700" b="1" dirty="0">
                <a:solidFill>
                  <a:srgbClr val="003A70"/>
                </a:solidFill>
                <a:latin typeface="Arial" charset="0"/>
              </a:rPr>
              <a:t>Financial Problems? </a:t>
            </a:r>
          </a:p>
          <a:p>
            <a:pPr algn="ctr" eaLnBrk="0" hangingPunct="0">
              <a:defRPr/>
            </a:pPr>
            <a:endParaRPr lang="en-US" sz="1600" dirty="0">
              <a:solidFill>
                <a:srgbClr val="003A70"/>
              </a:solidFill>
              <a:latin typeface="Arial" charset="0"/>
            </a:endParaRPr>
          </a:p>
          <a:p>
            <a:pPr algn="ctr" eaLnBrk="0" hangingPunct="0">
              <a:defRPr/>
            </a:pPr>
            <a:r>
              <a:rPr lang="en-US" sz="2700" dirty="0">
                <a:solidFill>
                  <a:srgbClr val="C26D18"/>
                </a:solidFill>
                <a:latin typeface="Arial" charset="0"/>
              </a:rPr>
              <a:t>Contact Your </a:t>
            </a:r>
          </a:p>
          <a:p>
            <a:pPr algn="ctr" eaLnBrk="0" hangingPunct="0">
              <a:defRPr/>
            </a:pPr>
            <a:r>
              <a:rPr lang="en-US" sz="2700" dirty="0">
                <a:solidFill>
                  <a:srgbClr val="C26D18"/>
                </a:solidFill>
                <a:latin typeface="Arial" charset="0"/>
              </a:rPr>
              <a:t>Servicers</a:t>
            </a:r>
          </a:p>
          <a:p>
            <a:pPr algn="ctr" eaLnBrk="0" hangingPunct="0">
              <a:defRPr/>
            </a:pPr>
            <a:r>
              <a:rPr lang="en-US" sz="2700" dirty="0">
                <a:solidFill>
                  <a:srgbClr val="C26D18"/>
                </a:solidFill>
                <a:latin typeface="Arial" charset="0"/>
              </a:rPr>
              <a:t>Immediately!</a:t>
            </a:r>
          </a:p>
          <a:p>
            <a:pPr algn="ctr" eaLnBrk="0" hangingPunct="0">
              <a:defRPr/>
            </a:pPr>
            <a:endParaRPr lang="en-US" sz="2200" dirty="0">
              <a:solidFill>
                <a:srgbClr val="C26D18"/>
              </a:solidFill>
              <a:latin typeface="Arial" charset="0"/>
            </a:endParaRPr>
          </a:p>
        </p:txBody>
      </p:sp>
    </p:spTree>
    <p:extLst>
      <p:ext uri="{BB962C8B-B14F-4D97-AF65-F5344CB8AC3E}">
        <p14:creationId xmlns:p14="http://schemas.microsoft.com/office/powerpoint/2010/main" val="162428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2531" y="2357258"/>
            <a:ext cx="3496235" cy="3710994"/>
          </a:xfrm>
          <a:prstGeom prst="rect">
            <a:avLst/>
          </a:prstGeom>
          <a:solidFill>
            <a:srgbClr val="003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2209801" y="2280641"/>
            <a:ext cx="4451507" cy="3837146"/>
          </a:xfrm>
          <a:prstGeom prst="rect">
            <a:avLst/>
          </a:prstGeom>
          <a:gradFill flip="none" rotWithShape="1">
            <a:gsLst>
              <a:gs pos="0">
                <a:srgbClr val="FFFFFF">
                  <a:alpha val="0"/>
                </a:srgbClr>
              </a:gs>
              <a:gs pos="22000">
                <a:srgbClr val="FFFFFF"/>
              </a:gs>
              <a:gs pos="72000">
                <a:srgbClr val="FFFFFF"/>
              </a:gs>
              <a:gs pos="100000">
                <a:srgbClr val="FFFFFF">
                  <a:alpha val="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8" name="Rectangle 87"/>
          <p:cNvSpPr/>
          <p:nvPr/>
        </p:nvSpPr>
        <p:spPr>
          <a:xfrm>
            <a:off x="1967754" y="2252184"/>
            <a:ext cx="4445800" cy="3837146"/>
          </a:xfrm>
          <a:prstGeom prst="rect">
            <a:avLst/>
          </a:prstGeom>
          <a:gradFill flip="none" rotWithShape="1">
            <a:gsLst>
              <a:gs pos="0">
                <a:srgbClr val="FFFFFF">
                  <a:alpha val="0"/>
                </a:srgbClr>
              </a:gs>
              <a:gs pos="34000">
                <a:srgbClr val="FFFFFF"/>
              </a:gs>
              <a:gs pos="61000">
                <a:srgbClr val="FFFFFF"/>
              </a:gs>
              <a:gs pos="100000">
                <a:srgbClr val="FFFFFF">
                  <a:alpha val="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7" name="Rectangle 56"/>
          <p:cNvSpPr/>
          <p:nvPr/>
        </p:nvSpPr>
        <p:spPr>
          <a:xfrm>
            <a:off x="6787507" y="2413549"/>
            <a:ext cx="3496235" cy="3710994"/>
          </a:xfrm>
          <a:prstGeom prst="rect">
            <a:avLst/>
          </a:prstGeom>
          <a:solidFill>
            <a:srgbClr val="003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6048850" y="2294182"/>
            <a:ext cx="4826768" cy="4021523"/>
          </a:xfrm>
          <a:prstGeom prst="rect">
            <a:avLst/>
          </a:prstGeom>
          <a:gradFill flip="none" rotWithShape="1">
            <a:gsLst>
              <a:gs pos="0">
                <a:srgbClr val="FFFFFF">
                  <a:alpha val="0"/>
                </a:srgbClr>
              </a:gs>
              <a:gs pos="28000">
                <a:srgbClr val="FFFFFF"/>
              </a:gs>
              <a:gs pos="75000">
                <a:srgbClr val="FFFFFF"/>
              </a:gs>
              <a:gs pos="100000">
                <a:srgbClr val="FFFFFF">
                  <a:alpha val="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0" name="Rectangle 89"/>
          <p:cNvSpPr/>
          <p:nvPr/>
        </p:nvSpPr>
        <p:spPr>
          <a:xfrm>
            <a:off x="7268959" y="2632376"/>
            <a:ext cx="3222070" cy="2153603"/>
          </a:xfrm>
          <a:prstGeom prst="rect">
            <a:avLst/>
          </a:prstGeom>
        </p:spPr>
        <p:txBody>
          <a:bodyPr wrap="square">
            <a:spAutoFit/>
          </a:bodyPr>
          <a:lstStyle/>
          <a:p>
            <a:pPr marL="169863" lvl="1" indent="-169863" defTabSz="889000">
              <a:lnSpc>
                <a:spcPct val="88000"/>
              </a:lnSpc>
              <a:spcBef>
                <a:spcPct val="35000"/>
              </a:spcBef>
              <a:buClr>
                <a:schemeClr val="tx1"/>
              </a:buClr>
            </a:pPr>
            <a:r>
              <a:rPr lang="en-US" sz="2100" b="1" noProof="1">
                <a:solidFill>
                  <a:srgbClr val="004C83"/>
                </a:solidFill>
                <a:latin typeface="Arial" panose="020B0604020202020204" pitchFamily="34" charset="0"/>
                <a:cs typeface="Arial" panose="020B0604020202020204" pitchFamily="34" charset="0"/>
              </a:rPr>
              <a:t>Direct Unsubsidized</a:t>
            </a:r>
          </a:p>
          <a:p>
            <a:pPr marL="169863" lvl="1" indent="-169863" defTabSz="889000">
              <a:lnSpc>
                <a:spcPct val="88000"/>
              </a:lnSpc>
              <a:spcBef>
                <a:spcPct val="35000"/>
              </a:spcBef>
              <a:buClr>
                <a:schemeClr val="tx1"/>
              </a:buClr>
            </a:pPr>
            <a:endParaRPr lang="en-US" sz="600" b="1" noProof="1">
              <a:solidFill>
                <a:srgbClr val="004C83"/>
              </a:solidFill>
              <a:latin typeface="Arial" panose="020B0604020202020204" pitchFamily="34" charset="0"/>
              <a:cs typeface="Arial" panose="020B0604020202020204" pitchFamily="34" charset="0"/>
            </a:endParaRPr>
          </a:p>
          <a:p>
            <a:pPr marL="169863" lvl="1" indent="-169863" defTabSz="889000">
              <a:lnSpc>
                <a:spcPct val="88000"/>
              </a:lnSpc>
              <a:spcBef>
                <a:spcPct val="35000"/>
              </a:spcBef>
              <a:buClr>
                <a:schemeClr val="tx1"/>
              </a:buClr>
            </a:pPr>
            <a:r>
              <a:rPr lang="en-US" sz="2100" b="1" noProof="1">
                <a:solidFill>
                  <a:srgbClr val="004C83"/>
                </a:solidFill>
                <a:latin typeface="Arial" panose="020B0604020202020204" pitchFamily="34" charset="0"/>
                <a:cs typeface="Arial" panose="020B0604020202020204" pitchFamily="34" charset="0"/>
              </a:rPr>
              <a:t>Direct PLUS</a:t>
            </a:r>
          </a:p>
          <a:p>
            <a:pPr marL="169863" lvl="1" indent="-169863" defTabSz="889000">
              <a:lnSpc>
                <a:spcPct val="88000"/>
              </a:lnSpc>
              <a:spcBef>
                <a:spcPct val="35000"/>
              </a:spcBef>
              <a:buClr>
                <a:schemeClr val="tx1"/>
              </a:buClr>
            </a:pPr>
            <a:endParaRPr lang="en-US" sz="600" b="1" noProof="1">
              <a:solidFill>
                <a:srgbClr val="004C83"/>
              </a:solidFill>
              <a:latin typeface="Arial" panose="020B0604020202020204" pitchFamily="34" charset="0"/>
              <a:cs typeface="Arial" panose="020B0604020202020204" pitchFamily="34" charset="0"/>
            </a:endParaRPr>
          </a:p>
          <a:p>
            <a:pPr marL="169863" lvl="1" indent="-169863" defTabSz="889000">
              <a:lnSpc>
                <a:spcPct val="88000"/>
              </a:lnSpc>
              <a:spcBef>
                <a:spcPct val="35000"/>
              </a:spcBef>
              <a:buClr>
                <a:schemeClr val="tx1"/>
              </a:buClr>
            </a:pPr>
            <a:r>
              <a:rPr lang="en-US" sz="2100" b="1" noProof="1">
                <a:solidFill>
                  <a:srgbClr val="004C83"/>
                </a:solidFill>
                <a:latin typeface="Arial" panose="020B0604020202020204" pitchFamily="34" charset="0"/>
                <a:cs typeface="Arial" panose="020B0604020202020204" pitchFamily="34" charset="0"/>
              </a:rPr>
              <a:t>Private Loans</a:t>
            </a:r>
          </a:p>
          <a:p>
            <a:pPr marL="169863" lvl="1" indent="-169863" defTabSz="889000">
              <a:lnSpc>
                <a:spcPct val="88000"/>
              </a:lnSpc>
              <a:spcBef>
                <a:spcPct val="35000"/>
              </a:spcBef>
              <a:buClr>
                <a:schemeClr val="tx1"/>
              </a:buClr>
            </a:pPr>
            <a:endParaRPr lang="en-US" sz="600" b="1" noProof="1">
              <a:solidFill>
                <a:srgbClr val="004C83"/>
              </a:solidFill>
              <a:latin typeface="Arial" panose="020B0604020202020204" pitchFamily="34" charset="0"/>
              <a:cs typeface="Arial" panose="020B0604020202020204" pitchFamily="34" charset="0"/>
            </a:endParaRPr>
          </a:p>
          <a:p>
            <a:pPr defTabSz="889000">
              <a:lnSpc>
                <a:spcPct val="88000"/>
              </a:lnSpc>
              <a:spcBef>
                <a:spcPct val="35000"/>
              </a:spcBef>
              <a:buClr>
                <a:schemeClr val="tx1"/>
              </a:buClr>
            </a:pPr>
            <a:r>
              <a:rPr lang="en-US" sz="2100" b="1" noProof="1">
                <a:solidFill>
                  <a:srgbClr val="004C83"/>
                </a:solidFill>
                <a:latin typeface="Arial" panose="020B0604020202020204" pitchFamily="34" charset="0"/>
                <a:cs typeface="Arial" panose="020B0604020202020204" pitchFamily="34" charset="0"/>
              </a:rPr>
              <a:t>Consolidation Loans</a:t>
            </a:r>
            <a:br>
              <a:rPr lang="en-US" b="1" noProof="1">
                <a:solidFill>
                  <a:srgbClr val="004C83"/>
                </a:solidFill>
                <a:cs typeface="Arial" pitchFamily="34" charset="0"/>
              </a:rPr>
            </a:br>
            <a:r>
              <a:rPr lang="en-US" b="1" i="1" noProof="1">
                <a:solidFill>
                  <a:srgbClr val="004C83"/>
                </a:solidFill>
                <a:latin typeface="Arial" panose="020B0604020202020204" pitchFamily="34" charset="0"/>
                <a:cs typeface="Arial" panose="020B0604020202020204" pitchFamily="34" charset="0"/>
              </a:rPr>
              <a:t> </a:t>
            </a:r>
            <a:r>
              <a:rPr lang="en-US" sz="1600" i="1" noProof="1">
                <a:solidFill>
                  <a:srgbClr val="004C83"/>
                </a:solidFill>
                <a:latin typeface="Arial" panose="020B0604020202020204" pitchFamily="34" charset="0"/>
                <a:cs typeface="Arial" panose="020B0604020202020204" pitchFamily="34" charset="0"/>
              </a:rPr>
              <a:t>(underlying unsubsidized loans)</a:t>
            </a:r>
          </a:p>
        </p:txBody>
      </p:sp>
      <p:sp>
        <p:nvSpPr>
          <p:cNvPr id="40" name="Rounded Rectangle 39"/>
          <p:cNvSpPr/>
          <p:nvPr/>
        </p:nvSpPr>
        <p:spPr bwMode="gray">
          <a:xfrm>
            <a:off x="6539753" y="1843670"/>
            <a:ext cx="3962400" cy="566928"/>
          </a:xfrm>
          <a:prstGeom prst="roundRect">
            <a:avLst>
              <a:gd name="adj" fmla="val 50000"/>
            </a:avLst>
          </a:prstGeom>
          <a:solidFill>
            <a:schemeClr val="accent2"/>
          </a:solidFill>
          <a:ln>
            <a:noFill/>
          </a:ln>
          <a:effectLst>
            <a:outerShdw blurRad="139700" dist="177800" dir="8400000" algn="tr" rotWithShape="0">
              <a:prstClr val="black">
                <a:alpha val="32000"/>
              </a:prstClr>
            </a:outerShdw>
          </a:effectLst>
          <a:scene3d>
            <a:camera prst="orthographicFront"/>
            <a:lightRig rig="contrasting" dir="t">
              <a:rot lat="0" lon="0" rev="1500000"/>
            </a:lightRig>
          </a:scene3d>
          <a:sp3d prstMaterial="dkEdge">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a:ln/>
                <a:solidFill>
                  <a:srgbClr val="FFFFFF"/>
                </a:solidFill>
                <a:effectLst>
                  <a:outerShdw blurRad="38100" dist="38100" dir="2700000" algn="tl">
                    <a:srgbClr val="000000">
                      <a:alpha val="43137"/>
                    </a:srgbClr>
                  </a:outerShdw>
                </a:effectLst>
                <a:cs typeface="Arial" pitchFamily="34" charset="0"/>
              </a:rPr>
              <a:t>Unsubsidized</a:t>
            </a:r>
          </a:p>
        </p:txBody>
      </p:sp>
      <p:sp>
        <p:nvSpPr>
          <p:cNvPr id="51" name="Rectangle 50"/>
          <p:cNvSpPr/>
          <p:nvPr/>
        </p:nvSpPr>
        <p:spPr>
          <a:xfrm>
            <a:off x="3059257" y="2632375"/>
            <a:ext cx="3055695" cy="3022302"/>
          </a:xfrm>
          <a:prstGeom prst="rect">
            <a:avLst/>
          </a:prstGeom>
        </p:spPr>
        <p:txBody>
          <a:bodyPr wrap="square">
            <a:spAutoFit/>
          </a:bodyPr>
          <a:lstStyle/>
          <a:p>
            <a:pPr marL="169863" lvl="1" indent="-169863" defTabSz="889000">
              <a:lnSpc>
                <a:spcPct val="88000"/>
              </a:lnSpc>
              <a:spcBef>
                <a:spcPct val="35000"/>
              </a:spcBef>
              <a:buClr>
                <a:schemeClr val="tx1"/>
              </a:buClr>
            </a:pPr>
            <a:r>
              <a:rPr lang="en-US" sz="2100" b="1" noProof="1">
                <a:solidFill>
                  <a:srgbClr val="004C83"/>
                </a:solidFill>
                <a:latin typeface="Arial" panose="020B0604020202020204" pitchFamily="34" charset="0"/>
                <a:cs typeface="Arial" panose="020B0604020202020204" pitchFamily="34" charset="0"/>
              </a:rPr>
              <a:t>Direct Subsidized</a:t>
            </a:r>
          </a:p>
          <a:p>
            <a:pPr marL="169863" lvl="1" indent="-169863" defTabSz="889000">
              <a:lnSpc>
                <a:spcPct val="88000"/>
              </a:lnSpc>
              <a:spcBef>
                <a:spcPct val="35000"/>
              </a:spcBef>
              <a:buClr>
                <a:schemeClr val="tx1"/>
              </a:buClr>
            </a:pPr>
            <a:r>
              <a:rPr lang="en-US" sz="2100" b="1" noProof="1">
                <a:solidFill>
                  <a:srgbClr val="004C83"/>
                </a:solidFill>
                <a:latin typeface="Arial" panose="020B0604020202020204" pitchFamily="34" charset="0"/>
                <a:cs typeface="Arial" panose="020B0604020202020204" pitchFamily="34" charset="0"/>
              </a:rPr>
              <a:t>Perkins Loans*</a:t>
            </a:r>
          </a:p>
          <a:p>
            <a:pPr marL="169863" lvl="1" indent="-169863" defTabSz="889000">
              <a:lnSpc>
                <a:spcPct val="88000"/>
              </a:lnSpc>
              <a:spcBef>
                <a:spcPct val="35000"/>
              </a:spcBef>
              <a:buClr>
                <a:schemeClr val="tx1"/>
              </a:buClr>
            </a:pPr>
            <a:r>
              <a:rPr lang="en-US" sz="2100" b="1" noProof="1">
                <a:solidFill>
                  <a:srgbClr val="004C83"/>
                </a:solidFill>
                <a:latin typeface="Arial" panose="020B0604020202020204" pitchFamily="34" charset="0"/>
                <a:cs typeface="Arial" panose="020B0604020202020204" pitchFamily="34" charset="0"/>
              </a:rPr>
              <a:t>Primary Care Loans</a:t>
            </a:r>
          </a:p>
          <a:p>
            <a:pPr marL="169863" lvl="1" indent="-169863" defTabSz="889000">
              <a:lnSpc>
                <a:spcPct val="88000"/>
              </a:lnSpc>
              <a:spcBef>
                <a:spcPct val="35000"/>
              </a:spcBef>
              <a:buClr>
                <a:schemeClr val="tx1"/>
              </a:buClr>
            </a:pPr>
            <a:r>
              <a:rPr lang="en-US" b="1" noProof="1">
                <a:solidFill>
                  <a:srgbClr val="004C83"/>
                </a:solidFill>
                <a:latin typeface="Arial" panose="020B0604020202020204" pitchFamily="34" charset="0"/>
                <a:cs typeface="Arial" panose="020B0604020202020204" pitchFamily="34" charset="0"/>
              </a:rPr>
              <a:t>Loans for Disadvantaged</a:t>
            </a:r>
            <a:r>
              <a:rPr lang="en-US" sz="2000" b="1" noProof="1">
                <a:solidFill>
                  <a:srgbClr val="004C83"/>
                </a:solidFill>
                <a:latin typeface="Arial" panose="020B0604020202020204" pitchFamily="34" charset="0"/>
                <a:cs typeface="Arial" panose="020B0604020202020204" pitchFamily="34" charset="0"/>
              </a:rPr>
              <a:t> </a:t>
            </a:r>
            <a:r>
              <a:rPr lang="en-US" b="1" noProof="1">
                <a:solidFill>
                  <a:srgbClr val="004C83"/>
                </a:solidFill>
                <a:latin typeface="Arial" panose="020B0604020202020204" pitchFamily="34" charset="0"/>
                <a:cs typeface="Arial" panose="020B0604020202020204" pitchFamily="34" charset="0"/>
              </a:rPr>
              <a:t>Students (LDS)*</a:t>
            </a:r>
          </a:p>
          <a:p>
            <a:pPr defTabSz="889000">
              <a:lnSpc>
                <a:spcPct val="88000"/>
              </a:lnSpc>
              <a:spcBef>
                <a:spcPct val="35000"/>
              </a:spcBef>
              <a:buClr>
                <a:schemeClr val="tx1"/>
              </a:buClr>
            </a:pPr>
            <a:r>
              <a:rPr lang="en-US" sz="2100" b="1" noProof="1">
                <a:solidFill>
                  <a:srgbClr val="004C83"/>
                </a:solidFill>
                <a:latin typeface="Arial" panose="020B0604020202020204" pitchFamily="34" charset="0"/>
                <a:cs typeface="Arial" panose="020B0604020202020204" pitchFamily="34" charset="0"/>
              </a:rPr>
              <a:t>Institutional Loans         </a:t>
            </a:r>
            <a:r>
              <a:rPr lang="en-US" sz="1600" i="1" noProof="1">
                <a:solidFill>
                  <a:srgbClr val="004C83"/>
                </a:solidFill>
                <a:latin typeface="Arial" panose="020B0604020202020204" pitchFamily="34" charset="0"/>
                <a:cs typeface="Arial" panose="020B0604020202020204" pitchFamily="34" charset="0"/>
              </a:rPr>
              <a:t>(some)</a:t>
            </a:r>
          </a:p>
          <a:p>
            <a:pPr defTabSz="889000">
              <a:lnSpc>
                <a:spcPct val="88000"/>
              </a:lnSpc>
              <a:spcBef>
                <a:spcPct val="35000"/>
              </a:spcBef>
              <a:buClr>
                <a:schemeClr val="tx1"/>
              </a:buClr>
            </a:pPr>
            <a:r>
              <a:rPr lang="en-US" sz="2100" b="1" noProof="1">
                <a:solidFill>
                  <a:srgbClr val="004C83"/>
                </a:solidFill>
                <a:latin typeface="Arial" panose="020B0604020202020204" pitchFamily="34" charset="0"/>
                <a:cs typeface="Arial" panose="020B0604020202020204" pitchFamily="34" charset="0"/>
              </a:rPr>
              <a:t>Consolidation Loans</a:t>
            </a:r>
            <a:br>
              <a:rPr lang="en-US" b="1" noProof="1">
                <a:solidFill>
                  <a:srgbClr val="004C83"/>
                </a:solidFill>
                <a:cs typeface="Arial" panose="020B0604020202020204" pitchFamily="34" charset="0"/>
              </a:rPr>
            </a:br>
            <a:r>
              <a:rPr lang="en-US" sz="1600" i="1" noProof="1">
                <a:solidFill>
                  <a:srgbClr val="004C83"/>
                </a:solidFill>
                <a:cs typeface="Arial" panose="020B0604020202020204" pitchFamily="34" charset="0"/>
              </a:rPr>
              <a:t>(underlying subsidized loans)</a:t>
            </a:r>
          </a:p>
        </p:txBody>
      </p:sp>
      <p:sp>
        <p:nvSpPr>
          <p:cNvPr id="58" name="Rounded Rectangle 57"/>
          <p:cNvSpPr/>
          <p:nvPr/>
        </p:nvSpPr>
        <p:spPr bwMode="gray">
          <a:xfrm>
            <a:off x="2303033" y="1790330"/>
            <a:ext cx="3962400" cy="566928"/>
          </a:xfrm>
          <a:prstGeom prst="roundRect">
            <a:avLst>
              <a:gd name="adj" fmla="val 50000"/>
            </a:avLst>
          </a:prstGeom>
          <a:solidFill>
            <a:schemeClr val="accent2"/>
          </a:solidFill>
          <a:ln>
            <a:noFill/>
          </a:ln>
          <a:effectLst>
            <a:outerShdw blurRad="139700" dist="177800" dir="8400000" algn="tr" rotWithShape="0">
              <a:prstClr val="black">
                <a:alpha val="32000"/>
              </a:prstClr>
            </a:outerShdw>
          </a:effectLst>
          <a:scene3d>
            <a:camera prst="orthographicFront"/>
            <a:lightRig rig="contrasting" dir="t">
              <a:rot lat="0" lon="0" rev="1500000"/>
            </a:lightRig>
          </a:scene3d>
          <a:sp3d prstMaterial="dkEdge">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a:ln/>
                <a:solidFill>
                  <a:srgbClr val="FFFFFF"/>
                </a:solidFill>
                <a:effectLst>
                  <a:outerShdw blurRad="38100" dist="38100" dir="2700000" algn="tl">
                    <a:srgbClr val="000000">
                      <a:alpha val="43137"/>
                    </a:srgbClr>
                  </a:outerShdw>
                </a:effectLst>
                <a:cs typeface="Arial" pitchFamily="34" charset="0"/>
              </a:rPr>
              <a:t>Subsidized</a:t>
            </a:r>
          </a:p>
        </p:txBody>
      </p:sp>
      <p:sp>
        <p:nvSpPr>
          <p:cNvPr id="96" name="TG_Oval 39"/>
          <p:cNvSpPr/>
          <p:nvPr/>
        </p:nvSpPr>
        <p:spPr bwMode="gray">
          <a:xfrm>
            <a:off x="2817606" y="3549075"/>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7" name="Rectangle 8"/>
          <p:cNvSpPr>
            <a:spLocks noChangeArrowheads="1"/>
          </p:cNvSpPr>
          <p:nvPr/>
        </p:nvSpPr>
        <p:spPr bwMode="auto">
          <a:xfrm>
            <a:off x="2632928" y="6231886"/>
            <a:ext cx="7803906" cy="312729"/>
          </a:xfrm>
          <a:prstGeom prst="rect">
            <a:avLst/>
          </a:prstGeom>
          <a:noFill/>
          <a:ln w="9525">
            <a:noFill/>
            <a:miter lim="800000"/>
            <a:headEnd/>
            <a:tailEnd/>
          </a:ln>
        </p:spPr>
        <p:txBody>
          <a:bodyPr wrap="square">
            <a:spAutoFit/>
          </a:bodyPr>
          <a:lstStyle/>
          <a:p>
            <a:r>
              <a:rPr lang="en-US" sz="1400" kern="0" dirty="0">
                <a:solidFill>
                  <a:srgbClr val="013A71"/>
                </a:solidFill>
                <a:latin typeface="Arial" panose="020B0604020202020204" pitchFamily="34" charset="0"/>
                <a:cs typeface="Arial" panose="020B0604020202020204" pitchFamily="34" charset="0"/>
              </a:rPr>
              <a:t>* Subsidy and deferment rights are lost in a consolidation loan</a:t>
            </a:r>
          </a:p>
        </p:txBody>
      </p:sp>
      <p:sp>
        <p:nvSpPr>
          <p:cNvPr id="48" name="TG_Oval 39"/>
          <p:cNvSpPr/>
          <p:nvPr/>
        </p:nvSpPr>
        <p:spPr bwMode="gray">
          <a:xfrm>
            <a:off x="2809106" y="3128735"/>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2" name="TG_Oval 39"/>
          <p:cNvSpPr/>
          <p:nvPr/>
        </p:nvSpPr>
        <p:spPr bwMode="gray">
          <a:xfrm>
            <a:off x="2811546" y="2724841"/>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TG_Oval 39"/>
          <p:cNvSpPr/>
          <p:nvPr/>
        </p:nvSpPr>
        <p:spPr bwMode="gray">
          <a:xfrm>
            <a:off x="2817606" y="4012964"/>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4" name="TG_Oval 39"/>
          <p:cNvSpPr/>
          <p:nvPr/>
        </p:nvSpPr>
        <p:spPr bwMode="gray">
          <a:xfrm>
            <a:off x="2833811" y="4576127"/>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TG_Oval 39"/>
          <p:cNvSpPr/>
          <p:nvPr/>
        </p:nvSpPr>
        <p:spPr bwMode="gray">
          <a:xfrm>
            <a:off x="2809106" y="5218944"/>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2" name="TG_Oval 39"/>
          <p:cNvSpPr/>
          <p:nvPr/>
        </p:nvSpPr>
        <p:spPr bwMode="gray">
          <a:xfrm>
            <a:off x="7080507" y="2760715"/>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3" name="TG_Oval 39"/>
          <p:cNvSpPr/>
          <p:nvPr/>
        </p:nvSpPr>
        <p:spPr bwMode="gray">
          <a:xfrm>
            <a:off x="7085074" y="3227761"/>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4" name="TG_Oval 39"/>
          <p:cNvSpPr/>
          <p:nvPr/>
        </p:nvSpPr>
        <p:spPr bwMode="gray">
          <a:xfrm>
            <a:off x="7087580" y="3738891"/>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6" name="TG_Oval 39"/>
          <p:cNvSpPr/>
          <p:nvPr/>
        </p:nvSpPr>
        <p:spPr bwMode="gray">
          <a:xfrm>
            <a:off x="7095979" y="4266516"/>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 name="TG_Oval 39"/>
          <p:cNvSpPr/>
          <p:nvPr/>
        </p:nvSpPr>
        <p:spPr bwMode="gray">
          <a:xfrm>
            <a:off x="7095979" y="4880926"/>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8" name="Oval 67"/>
          <p:cNvSpPr/>
          <p:nvPr/>
        </p:nvSpPr>
        <p:spPr>
          <a:xfrm>
            <a:off x="6701320" y="1462949"/>
            <a:ext cx="3628142" cy="4687341"/>
          </a:xfrm>
          <a:prstGeom prst="ellipse">
            <a:avLst/>
          </a:prstGeom>
          <a:noFill/>
          <a:ln w="476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C3861E0-9139-404A-98EC-BE2913E8D76A}"/>
              </a:ext>
            </a:extLst>
          </p:cNvPr>
          <p:cNvSpPr>
            <a:spLocks noGrp="1"/>
          </p:cNvSpPr>
          <p:nvPr>
            <p:ph type="title"/>
          </p:nvPr>
        </p:nvSpPr>
        <p:spPr>
          <a:xfrm>
            <a:off x="855416" y="607196"/>
            <a:ext cx="10943296" cy="1325563"/>
          </a:xfrm>
        </p:spPr>
        <p:txBody>
          <a:bodyPr>
            <a:normAutofit/>
          </a:bodyPr>
          <a:lstStyle/>
          <a:p>
            <a:r>
              <a:rPr lang="en-US" dirty="0"/>
              <a:t>Subsidized Loans vs. Unsubsidized Loans</a:t>
            </a:r>
          </a:p>
        </p:txBody>
      </p:sp>
    </p:spTree>
    <p:extLst>
      <p:ext uri="{BB962C8B-B14F-4D97-AF65-F5344CB8AC3E}">
        <p14:creationId xmlns:p14="http://schemas.microsoft.com/office/powerpoint/2010/main" val="157678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7017D-D214-12F3-7421-75F163CF3AD6}"/>
              </a:ext>
            </a:extLst>
          </p:cNvPr>
          <p:cNvPicPr>
            <a:picLocks noChangeAspect="1"/>
          </p:cNvPicPr>
          <p:nvPr/>
        </p:nvPicPr>
        <p:blipFill>
          <a:blip r:embed="rId2"/>
          <a:stretch>
            <a:fillRect/>
          </a:stretch>
        </p:blipFill>
        <p:spPr>
          <a:xfrm>
            <a:off x="4547210" y="1277342"/>
            <a:ext cx="2764158" cy="621652"/>
          </a:xfrm>
          <a:prstGeom prst="rect">
            <a:avLst/>
          </a:prstGeom>
        </p:spPr>
      </p:pic>
      <p:sp>
        <p:nvSpPr>
          <p:cNvPr id="5" name="Content Placeholder 2">
            <a:extLst>
              <a:ext uri="{FF2B5EF4-FFF2-40B4-BE49-F238E27FC236}">
                <a16:creationId xmlns:a16="http://schemas.microsoft.com/office/drawing/2014/main" id="{695E033E-55D8-EB0E-4D32-0C98286DE98D}"/>
              </a:ext>
            </a:extLst>
          </p:cNvPr>
          <p:cNvSpPr txBox="1">
            <a:spLocks/>
          </p:cNvSpPr>
          <p:nvPr/>
        </p:nvSpPr>
        <p:spPr>
          <a:xfrm>
            <a:off x="1311327" y="3149867"/>
            <a:ext cx="9569345" cy="3300054"/>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7200" dirty="0">
                <a:latin typeface="Forte" panose="03060902040502070203" pitchFamily="66" charset="0"/>
              </a:rPr>
              <a:t>Welcomes the </a:t>
            </a:r>
          </a:p>
          <a:p>
            <a:pPr marL="0" indent="0" algn="ctr">
              <a:buFont typeface="Arial" panose="020B0604020202020204" pitchFamily="34" charset="0"/>
              <a:buNone/>
            </a:pPr>
            <a:r>
              <a:rPr lang="en-US" altLang="en-US" sz="7200" dirty="0">
                <a:latin typeface="Forte" panose="03060902040502070203" pitchFamily="66" charset="0"/>
              </a:rPr>
              <a:t>SOM Class of 2026 !</a:t>
            </a:r>
          </a:p>
          <a:p>
            <a:pPr marL="0" indent="0">
              <a:buFont typeface="Arial" panose="020B0604020202020204" pitchFamily="34" charset="0"/>
              <a:buNone/>
            </a:pPr>
            <a:r>
              <a:rPr lang="en-US" altLang="en-US" sz="6000" dirty="0"/>
              <a:t>             </a:t>
            </a:r>
            <a:r>
              <a:rPr lang="en-US" altLang="en-US" sz="4400" i="1" dirty="0"/>
              <a:t> </a:t>
            </a:r>
          </a:p>
        </p:txBody>
      </p:sp>
      <p:pic>
        <p:nvPicPr>
          <p:cNvPr id="6" name="Picture 5">
            <a:extLst>
              <a:ext uri="{FF2B5EF4-FFF2-40B4-BE49-F238E27FC236}">
                <a16:creationId xmlns:a16="http://schemas.microsoft.com/office/drawing/2014/main" id="{4FEB0002-C659-5696-2B2C-8CBE94D5416B}"/>
              </a:ext>
            </a:extLst>
          </p:cNvPr>
          <p:cNvPicPr>
            <a:picLocks noChangeAspect="1"/>
          </p:cNvPicPr>
          <p:nvPr/>
        </p:nvPicPr>
        <p:blipFill>
          <a:blip r:embed="rId3">
            <a:alphaModFix amt="5000"/>
          </a:blip>
          <a:stretch>
            <a:fillRect/>
          </a:stretch>
        </p:blipFill>
        <p:spPr>
          <a:xfrm>
            <a:off x="3046569" y="2979363"/>
            <a:ext cx="6237170" cy="5293894"/>
          </a:xfrm>
          <a:prstGeom prst="rect">
            <a:avLst/>
          </a:prstGeom>
          <a:effectLst>
            <a:outerShdw blurRad="50800" dist="50800" dir="5400000" algn="ctr" rotWithShape="0">
              <a:srgbClr val="000000">
                <a:alpha val="29000"/>
              </a:srgbClr>
            </a:outerShdw>
          </a:effectLst>
        </p:spPr>
      </p:pic>
      <p:sp>
        <p:nvSpPr>
          <p:cNvPr id="4" name="TextBox 3">
            <a:extLst>
              <a:ext uri="{FF2B5EF4-FFF2-40B4-BE49-F238E27FC236}">
                <a16:creationId xmlns:a16="http://schemas.microsoft.com/office/drawing/2014/main" id="{D30EF294-A7C5-71CE-4119-E49BF39EC0E3}"/>
              </a:ext>
            </a:extLst>
          </p:cNvPr>
          <p:cNvSpPr txBox="1"/>
          <p:nvPr/>
        </p:nvSpPr>
        <p:spPr>
          <a:xfrm>
            <a:off x="4824186" y="2039256"/>
            <a:ext cx="24619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cs typeface="Calibri"/>
              </a:rPr>
              <a:t>Financial Aid</a:t>
            </a:r>
            <a:r>
              <a:rPr lang="en-US" sz="2800" b="1" dirty="0">
                <a:cs typeface="Calibri"/>
              </a:rPr>
              <a:t> </a:t>
            </a:r>
          </a:p>
        </p:txBody>
      </p:sp>
    </p:spTree>
    <p:extLst>
      <p:ext uri="{BB962C8B-B14F-4D97-AF65-F5344CB8AC3E}">
        <p14:creationId xmlns:p14="http://schemas.microsoft.com/office/powerpoint/2010/main" val="171385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293" y="625665"/>
            <a:ext cx="10767270" cy="730423"/>
          </a:xfrm>
        </p:spPr>
        <p:txBody>
          <a:bodyPr/>
          <a:lstStyle/>
          <a:p>
            <a:r>
              <a:rPr lang="en-US" dirty="0"/>
              <a:t>	        Direct Unsubsidized &amp; Grad/Plus</a:t>
            </a:r>
            <a:br>
              <a:rPr lang="en-US" dirty="0"/>
            </a:br>
            <a:endParaRPr lang="en-US" sz="2400" dirty="0"/>
          </a:p>
        </p:txBody>
      </p:sp>
      <p:sp>
        <p:nvSpPr>
          <p:cNvPr id="5" name="Content Placeholder 2"/>
          <p:cNvSpPr>
            <a:spLocks noGrp="1"/>
          </p:cNvSpPr>
          <p:nvPr>
            <p:ph idx="1"/>
          </p:nvPr>
        </p:nvSpPr>
        <p:spPr>
          <a:xfrm>
            <a:off x="302003" y="1285753"/>
            <a:ext cx="11190913" cy="5274438"/>
          </a:xfrm>
        </p:spPr>
        <p:txBody>
          <a:bodyPr>
            <a:normAutofit fontScale="55000" lnSpcReduction="20000"/>
          </a:bodyPr>
          <a:lstStyle/>
          <a:p>
            <a:pPr marL="0" indent="0">
              <a:buNone/>
            </a:pPr>
            <a:r>
              <a:rPr lang="en-US" sz="3400" u="sng" dirty="0">
                <a:solidFill>
                  <a:srgbClr val="00B050"/>
                </a:solidFill>
                <a:latin typeface="Arial Rounded MT Bold" panose="020F0704030504030204" pitchFamily="34" charset="0"/>
              </a:rPr>
              <a:t>2022-2023 Direct Unsubsidized Loan </a:t>
            </a:r>
          </a:p>
          <a:p>
            <a:pPr>
              <a:buFont typeface="Wingdings" panose="05000000000000000000" pitchFamily="2" charset="2"/>
              <a:buChar char="§"/>
            </a:pPr>
            <a:r>
              <a:rPr lang="en-US" sz="2500" dirty="0">
                <a:latin typeface="Arial Rounded MT Bold" panose="020F0704030504030204" pitchFamily="34" charset="0"/>
              </a:rPr>
              <a:t>6.54% Fixed Interest Rate</a:t>
            </a:r>
          </a:p>
          <a:p>
            <a:pPr>
              <a:buFont typeface="Wingdings" panose="05000000000000000000" pitchFamily="2" charset="2"/>
              <a:buChar char="§"/>
            </a:pPr>
            <a:r>
              <a:rPr lang="en-US" sz="2500" dirty="0">
                <a:latin typeface="Arial Rounded MT Bold" panose="020F0704030504030204" pitchFamily="34" charset="0"/>
              </a:rPr>
              <a:t>1.057% Federal Loan Fee</a:t>
            </a:r>
          </a:p>
          <a:p>
            <a:pPr>
              <a:buFont typeface="Wingdings" panose="05000000000000000000" pitchFamily="2" charset="2"/>
              <a:buChar char="§"/>
            </a:pPr>
            <a:r>
              <a:rPr lang="en-US" sz="2500" dirty="0">
                <a:latin typeface="Arial Rounded MT Bold" panose="020F0704030504030204" pitchFamily="34" charset="0"/>
              </a:rPr>
              <a:t>Interest starts accruing continuously, at the point of disbursement</a:t>
            </a:r>
            <a:r>
              <a:rPr lang="en-US" sz="2500" dirty="0">
                <a:solidFill>
                  <a:srgbClr val="FF0000"/>
                </a:solidFill>
                <a:latin typeface="Arial Rounded MT Bold" panose="020F0704030504030204" pitchFamily="34" charset="0"/>
              </a:rPr>
              <a:t>*</a:t>
            </a:r>
          </a:p>
          <a:p>
            <a:pPr>
              <a:buFont typeface="Wingdings" panose="05000000000000000000" pitchFamily="2" charset="2"/>
              <a:buChar char="§"/>
            </a:pPr>
            <a:r>
              <a:rPr lang="en-US" sz="2500" dirty="0">
                <a:latin typeface="Arial Rounded MT Bold" panose="020F0704030504030204" pitchFamily="34" charset="0"/>
              </a:rPr>
              <a:t>Automatic in-school deferment </a:t>
            </a:r>
          </a:p>
          <a:p>
            <a:pPr>
              <a:buFont typeface="Wingdings" panose="05000000000000000000" pitchFamily="2" charset="2"/>
              <a:buChar char="§"/>
            </a:pPr>
            <a:r>
              <a:rPr lang="en-US" sz="2500" dirty="0">
                <a:latin typeface="Arial Rounded MT Bold" panose="020F0704030504030204" pitchFamily="34" charset="0"/>
              </a:rPr>
              <a:t>Maximum yearly (if eligible): M1-$42,722 (10), M2-$44,944 (11), M3-$47,167 (12), M4-$42,722 (10)</a:t>
            </a:r>
          </a:p>
          <a:p>
            <a:pPr>
              <a:buFont typeface="Wingdings" panose="05000000000000000000" pitchFamily="2" charset="2"/>
              <a:buChar char="§"/>
            </a:pPr>
            <a:r>
              <a:rPr lang="en-US" sz="2500" dirty="0">
                <a:latin typeface="Arial Rounded MT Bold" panose="020F0704030504030204" pitchFamily="34" charset="0"/>
              </a:rPr>
              <a:t>Maximum Undergrad/Grad: $138,500 Maximum professional student lifetime limit: $224,000</a:t>
            </a:r>
          </a:p>
          <a:p>
            <a:pPr marL="0" indent="0">
              <a:buNone/>
            </a:pPr>
            <a:endParaRPr lang="en-US" dirty="0">
              <a:latin typeface="Arial Rounded MT Bold" panose="020F0704030504030204" pitchFamily="34" charset="0"/>
            </a:endParaRPr>
          </a:p>
          <a:p>
            <a:pPr marL="0" indent="0">
              <a:buNone/>
            </a:pPr>
            <a:r>
              <a:rPr lang="en-US" sz="3400" u="sng" dirty="0">
                <a:solidFill>
                  <a:srgbClr val="00B050"/>
                </a:solidFill>
                <a:latin typeface="Arial Rounded MT Bold" panose="020F0704030504030204" pitchFamily="34" charset="0"/>
              </a:rPr>
              <a:t>2022-2023 Direct Grad/PLUS Loan </a:t>
            </a:r>
          </a:p>
          <a:p>
            <a:pPr>
              <a:buFont typeface="Wingdings" panose="05000000000000000000" pitchFamily="2" charset="2"/>
              <a:buChar char="§"/>
            </a:pPr>
            <a:r>
              <a:rPr lang="en-US" sz="2500" dirty="0">
                <a:latin typeface="Arial Rounded MT Bold" panose="020F0704030504030204" pitchFamily="34" charset="0"/>
              </a:rPr>
              <a:t>7.54% Fixed Interest Rate</a:t>
            </a:r>
          </a:p>
          <a:p>
            <a:pPr>
              <a:buFont typeface="Wingdings" panose="05000000000000000000" pitchFamily="2" charset="2"/>
              <a:buChar char="§"/>
            </a:pPr>
            <a:r>
              <a:rPr lang="en-US" sz="2500" dirty="0">
                <a:latin typeface="Arial Rounded MT Bold" panose="020F0704030504030204" pitchFamily="34" charset="0"/>
              </a:rPr>
              <a:t>4.228% Federal Loan Fee</a:t>
            </a:r>
          </a:p>
          <a:p>
            <a:pPr>
              <a:buFont typeface="Wingdings" panose="05000000000000000000" pitchFamily="2" charset="2"/>
              <a:buChar char="§"/>
            </a:pPr>
            <a:r>
              <a:rPr lang="en-US" sz="2500" dirty="0">
                <a:latin typeface="Arial Rounded MT Bold" panose="020F0704030504030204" pitchFamily="34" charset="0"/>
              </a:rPr>
              <a:t>Interest starts accruing continuously, at the point of disbursement</a:t>
            </a:r>
            <a:r>
              <a:rPr lang="en-US" sz="2500" dirty="0">
                <a:solidFill>
                  <a:srgbClr val="FF0000"/>
                </a:solidFill>
                <a:latin typeface="Arial Rounded MT Bold" panose="020F0704030504030204" pitchFamily="34" charset="0"/>
              </a:rPr>
              <a:t>*</a:t>
            </a:r>
          </a:p>
          <a:p>
            <a:pPr>
              <a:buFont typeface="Wingdings" panose="05000000000000000000" pitchFamily="2" charset="2"/>
              <a:buChar char="§"/>
            </a:pPr>
            <a:r>
              <a:rPr lang="en-US" sz="2500" dirty="0">
                <a:latin typeface="Arial Rounded MT Bold" panose="020F0704030504030204" pitchFamily="34" charset="0"/>
              </a:rPr>
              <a:t>Automatic in-school deferment will postpone repayment</a:t>
            </a:r>
          </a:p>
          <a:p>
            <a:pPr>
              <a:buFont typeface="Wingdings" panose="05000000000000000000" pitchFamily="2" charset="2"/>
              <a:buChar char="§"/>
            </a:pPr>
            <a:r>
              <a:rPr lang="en-US" sz="2500" dirty="0">
                <a:latin typeface="Arial Rounded MT Bold" panose="020F0704030504030204" pitchFamily="34" charset="0"/>
              </a:rPr>
              <a:t>Grad/PLUS has a maximum interest rate cap of 10.5%</a:t>
            </a:r>
          </a:p>
          <a:p>
            <a:pPr>
              <a:buFont typeface="Wingdings" panose="05000000000000000000" pitchFamily="2" charset="2"/>
              <a:buChar char="§"/>
            </a:pPr>
            <a:r>
              <a:rPr lang="en-US" sz="2500" dirty="0">
                <a:latin typeface="Arial Rounded MT Bold" panose="020F0704030504030204" pitchFamily="34" charset="0"/>
              </a:rPr>
              <a:t>Maximum up to COA (if eligible)</a:t>
            </a:r>
          </a:p>
          <a:p>
            <a:pPr>
              <a:buFont typeface="Wingdings" panose="05000000000000000000" pitchFamily="2" charset="2"/>
              <a:buChar char="§"/>
            </a:pPr>
            <a:r>
              <a:rPr lang="en-US" sz="2500" dirty="0">
                <a:latin typeface="Arial Rounded MT Bold" panose="020F0704030504030204" pitchFamily="34" charset="0"/>
              </a:rPr>
              <a:t>Dept. of Education approval includes a “Credit Check”</a:t>
            </a:r>
          </a:p>
          <a:p>
            <a:pPr>
              <a:buFont typeface="Wingdings" panose="05000000000000000000" pitchFamily="2" charset="2"/>
              <a:buChar char="§"/>
            </a:pPr>
            <a:endParaRPr lang="en-US" sz="1700" dirty="0">
              <a:latin typeface="Arial Rounded MT Bold" panose="020F0704030504030204" pitchFamily="34" charset="0"/>
            </a:endParaRPr>
          </a:p>
          <a:p>
            <a:pPr marL="0" indent="0">
              <a:buNone/>
            </a:pPr>
            <a:r>
              <a:rPr lang="en-US" sz="1800" dirty="0">
                <a:solidFill>
                  <a:srgbClr val="FF0000"/>
                </a:solidFill>
                <a:latin typeface="Arial Rounded MT Bold" panose="020F0704030504030204" pitchFamily="34" charset="0"/>
              </a:rPr>
              <a:t>*(Interest free until Aug. 31, 2022 - per Covid Relief federal legislation)</a:t>
            </a:r>
            <a:endParaRPr lang="en-US" sz="1700" dirty="0">
              <a:latin typeface="Arial Rounded MT Bold" panose="020F0704030504030204" pitchFamily="34" charset="0"/>
            </a:endParaRPr>
          </a:p>
          <a:p>
            <a:pPr marL="0" indent="0">
              <a:buNone/>
            </a:pPr>
            <a:r>
              <a:rPr lang="en-US" sz="2000" dirty="0">
                <a:latin typeface="Arial Rounded MT Bold" panose="020F0704030504030204" pitchFamily="34" charset="0"/>
              </a:rPr>
              <a:t>                                   </a:t>
            </a:r>
            <a:endParaRPr lang="en-US" sz="2000"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2144218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209101" y="2435268"/>
            <a:ext cx="3038169" cy="1532334"/>
          </a:xfrm>
          <a:prstGeom prst="roundRect">
            <a:avLst/>
          </a:prstGeom>
          <a:gradFill>
            <a:gsLst>
              <a:gs pos="0">
                <a:srgbClr val="013A71"/>
              </a:gs>
              <a:gs pos="50000">
                <a:schemeClr val="accent1">
                  <a:satMod val="110000"/>
                  <a:lumMod val="100000"/>
                  <a:shade val="100000"/>
                </a:schemeClr>
              </a:gs>
              <a:gs pos="100000">
                <a:schemeClr val="accent1">
                  <a:lumMod val="99000"/>
                  <a:satMod val="120000"/>
                  <a:shade val="78000"/>
                </a:schemeClr>
              </a:gs>
            </a:gsLs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hangingPunct="0"/>
            <a:r>
              <a:rPr lang="en-US" sz="2800" dirty="0">
                <a:solidFill>
                  <a:schemeClr val="bg1"/>
                </a:solidFill>
                <a:latin typeface="Arial" panose="020B0604020202020204" pitchFamily="34" charset="0"/>
                <a:cs typeface="Arial" panose="020B0604020202020204" pitchFamily="34" charset="0"/>
              </a:rPr>
              <a:t>DIRECT UNSUBSIDIZED</a:t>
            </a:r>
          </a:p>
          <a:p>
            <a:pPr algn="ctr" eaLnBrk="0" hangingPunct="0"/>
            <a:r>
              <a:rPr lang="en-US" sz="2800" dirty="0">
                <a:solidFill>
                  <a:schemeClr val="bg1"/>
                </a:solidFill>
                <a:latin typeface="Arial" panose="020B0604020202020204" pitchFamily="34" charset="0"/>
                <a:cs typeface="Arial" panose="020B0604020202020204" pitchFamily="34" charset="0"/>
              </a:rPr>
              <a:t> LOAN</a:t>
            </a:r>
          </a:p>
        </p:txBody>
      </p:sp>
      <p:sp>
        <p:nvSpPr>
          <p:cNvPr id="7" name="Rectangle 6"/>
          <p:cNvSpPr/>
          <p:nvPr/>
        </p:nvSpPr>
        <p:spPr>
          <a:xfrm>
            <a:off x="4036919" y="3874113"/>
            <a:ext cx="1502335" cy="707886"/>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000" dirty="0">
                <a:ln/>
                <a:solidFill>
                  <a:srgbClr val="0070C0"/>
                </a:solidFill>
                <a:latin typeface="Arial" panose="020B0604020202020204" pitchFamily="34" charset="0"/>
                <a:cs typeface="Arial" panose="020B0604020202020204" pitchFamily="34" charset="0"/>
              </a:rPr>
              <a:t>6.54</a:t>
            </a:r>
            <a:r>
              <a:rPr lang="en-US" sz="2800" dirty="0">
                <a:ln/>
                <a:solidFill>
                  <a:srgbClr val="0070C0"/>
                </a:solidFill>
                <a:latin typeface="Arial" panose="020B0604020202020204" pitchFamily="34" charset="0"/>
                <a:cs typeface="Arial" panose="020B0604020202020204" pitchFamily="34" charset="0"/>
              </a:rPr>
              <a:t>%</a:t>
            </a:r>
          </a:p>
        </p:txBody>
      </p:sp>
      <p:sp>
        <p:nvSpPr>
          <p:cNvPr id="6" name="Rounded Rectangle 5"/>
          <p:cNvSpPr/>
          <p:nvPr/>
        </p:nvSpPr>
        <p:spPr bwMode="auto">
          <a:xfrm>
            <a:off x="6550591" y="2433428"/>
            <a:ext cx="2752344" cy="1532334"/>
          </a:xfrm>
          <a:prstGeom prst="roundRect">
            <a:avLst/>
          </a:prstGeom>
          <a:gradFill>
            <a:gsLst>
              <a:gs pos="0">
                <a:srgbClr val="013A71"/>
              </a:gs>
              <a:gs pos="50000">
                <a:schemeClr val="accent1">
                  <a:satMod val="110000"/>
                  <a:lumMod val="100000"/>
                  <a:shade val="100000"/>
                </a:schemeClr>
              </a:gs>
              <a:gs pos="100000">
                <a:schemeClr val="accent1">
                  <a:lumMod val="99000"/>
                  <a:satMod val="120000"/>
                  <a:shade val="78000"/>
                </a:schemeClr>
              </a:gs>
            </a:gsLs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hangingPunct="0"/>
            <a:r>
              <a:rPr lang="en-US" sz="2800" dirty="0">
                <a:solidFill>
                  <a:schemeClr val="bg1"/>
                </a:solidFill>
                <a:latin typeface="Arial" panose="020B0604020202020204" pitchFamily="34" charset="0"/>
                <a:cs typeface="Arial" panose="020B0604020202020204" pitchFamily="34" charset="0"/>
              </a:rPr>
              <a:t>DIRECT </a:t>
            </a:r>
          </a:p>
          <a:p>
            <a:pPr algn="ctr" eaLnBrk="0" hangingPunct="0"/>
            <a:r>
              <a:rPr lang="en-US" sz="2800" dirty="0">
                <a:solidFill>
                  <a:schemeClr val="bg1"/>
                </a:solidFill>
                <a:latin typeface="Arial" panose="020B0604020202020204" pitchFamily="34" charset="0"/>
                <a:cs typeface="Arial" panose="020B0604020202020204" pitchFamily="34" charset="0"/>
              </a:rPr>
              <a:t>PLUS </a:t>
            </a:r>
          </a:p>
          <a:p>
            <a:pPr algn="ctr" eaLnBrk="0" hangingPunct="0"/>
            <a:r>
              <a:rPr lang="en-US" sz="2800" dirty="0">
                <a:solidFill>
                  <a:schemeClr val="bg1"/>
                </a:solidFill>
                <a:latin typeface="Arial" panose="020B0604020202020204" pitchFamily="34" charset="0"/>
                <a:cs typeface="Arial" panose="020B0604020202020204" pitchFamily="34" charset="0"/>
              </a:rPr>
              <a:t>LOAN</a:t>
            </a:r>
          </a:p>
        </p:txBody>
      </p:sp>
      <p:sp>
        <p:nvSpPr>
          <p:cNvPr id="9" name="Rectangle 8"/>
          <p:cNvSpPr/>
          <p:nvPr/>
        </p:nvSpPr>
        <p:spPr>
          <a:xfrm>
            <a:off x="7217301" y="3864334"/>
            <a:ext cx="1502335" cy="707886"/>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000" dirty="0">
                <a:ln/>
                <a:solidFill>
                  <a:srgbClr val="0070C0"/>
                </a:solidFill>
                <a:latin typeface="Arial" panose="020B0604020202020204" pitchFamily="34" charset="0"/>
                <a:cs typeface="Arial" panose="020B0604020202020204" pitchFamily="34" charset="0"/>
              </a:rPr>
              <a:t>7.54</a:t>
            </a:r>
            <a:r>
              <a:rPr lang="en-US" sz="2800" dirty="0">
                <a:ln/>
                <a:solidFill>
                  <a:srgbClr val="0070C0"/>
                </a:solidFill>
                <a:latin typeface="Arial" panose="020B0604020202020204" pitchFamily="34" charset="0"/>
                <a:cs typeface="Arial" panose="020B0604020202020204" pitchFamily="34" charset="0"/>
              </a:rPr>
              <a:t>%</a:t>
            </a:r>
          </a:p>
        </p:txBody>
      </p:sp>
      <p:sp>
        <p:nvSpPr>
          <p:cNvPr id="13" name="TextBox 12"/>
          <p:cNvSpPr txBox="1"/>
          <p:nvPr/>
        </p:nvSpPr>
        <p:spPr>
          <a:xfrm>
            <a:off x="3810476" y="5844412"/>
            <a:ext cx="4891083" cy="646331"/>
          </a:xfrm>
          <a:prstGeom prst="rect">
            <a:avLst/>
          </a:prstGeom>
          <a:noFill/>
        </p:spPr>
        <p:txBody>
          <a:bodyPr wrap="none" rtlCol="0">
            <a:spAutoFit/>
          </a:bodyPr>
          <a:lstStyle/>
          <a:p>
            <a:pPr marL="0" lvl="1"/>
            <a:r>
              <a:rPr lang="en-US" b="1" kern="0" dirty="0">
                <a:solidFill>
                  <a:srgbClr val="5F259F"/>
                </a:solidFill>
                <a:latin typeface="Arial" panose="020B0604020202020204" pitchFamily="34" charset="0"/>
                <a:cs typeface="Arial" panose="020B0604020202020204" pitchFamily="34" charset="0"/>
              </a:rPr>
              <a:t>* PCL Loans and LDS Loans are a fixed 5%</a:t>
            </a:r>
          </a:p>
          <a:p>
            <a:endParaRPr lang="en-US" dirty="0"/>
          </a:p>
        </p:txBody>
      </p:sp>
      <p:sp>
        <p:nvSpPr>
          <p:cNvPr id="26" name="Rectangle 25"/>
          <p:cNvSpPr/>
          <p:nvPr/>
        </p:nvSpPr>
        <p:spPr>
          <a:xfrm>
            <a:off x="6975577" y="4630960"/>
            <a:ext cx="1902372" cy="369332"/>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lgn="ctr" eaLnBrk="0" hangingPunct="0"/>
            <a:r>
              <a:rPr lang="en-US" cap="all" dirty="0">
                <a:ln w="0"/>
                <a:solidFill>
                  <a:srgbClr val="013D79"/>
                </a:solidFill>
                <a:latin typeface="Arial" panose="020B0604020202020204" pitchFamily="34" charset="0"/>
                <a:cs typeface="Arial" panose="020B0604020202020204" pitchFamily="34" charset="0"/>
              </a:rPr>
              <a:t>FIXED</a:t>
            </a:r>
          </a:p>
        </p:txBody>
      </p:sp>
      <p:sp>
        <p:nvSpPr>
          <p:cNvPr id="28" name="Rectangle 27"/>
          <p:cNvSpPr/>
          <p:nvPr/>
        </p:nvSpPr>
        <p:spPr>
          <a:xfrm>
            <a:off x="4010650" y="4721341"/>
            <a:ext cx="1554868" cy="369332"/>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r>
              <a:rPr lang="en-US" cap="all" dirty="0">
                <a:ln w="0"/>
                <a:solidFill>
                  <a:srgbClr val="013D79"/>
                </a:solidFill>
                <a:latin typeface="Arial" panose="020B0604020202020204" pitchFamily="34" charset="0"/>
                <a:cs typeface="Arial" panose="020B0604020202020204" pitchFamily="34" charset="0"/>
              </a:rPr>
              <a:t>FIXED</a:t>
            </a:r>
          </a:p>
        </p:txBody>
      </p:sp>
      <p:sp>
        <p:nvSpPr>
          <p:cNvPr id="16" name="Title 1"/>
          <p:cNvSpPr>
            <a:spLocks noGrp="1"/>
          </p:cNvSpPr>
          <p:nvPr>
            <p:ph type="title"/>
          </p:nvPr>
        </p:nvSpPr>
        <p:spPr>
          <a:xfrm>
            <a:off x="2629833" y="527659"/>
            <a:ext cx="7537624" cy="1325563"/>
          </a:xfrm>
        </p:spPr>
        <p:txBody>
          <a:bodyPr/>
          <a:lstStyle/>
          <a:p>
            <a:r>
              <a:rPr lang="en-US" dirty="0"/>
              <a:t>Interest Rates – Class of 2026</a:t>
            </a:r>
          </a:p>
        </p:txBody>
      </p:sp>
      <p:sp>
        <p:nvSpPr>
          <p:cNvPr id="2" name="Content Placeholder 1">
            <a:extLst>
              <a:ext uri="{FF2B5EF4-FFF2-40B4-BE49-F238E27FC236}">
                <a16:creationId xmlns:a16="http://schemas.microsoft.com/office/drawing/2014/main" id="{7D9708E6-A466-417A-9E13-CC8973B31C42}"/>
              </a:ext>
            </a:extLst>
          </p:cNvPr>
          <p:cNvSpPr>
            <a:spLocks noGrp="1"/>
          </p:cNvSpPr>
          <p:nvPr>
            <p:ph idx="1"/>
          </p:nvPr>
        </p:nvSpPr>
        <p:spPr>
          <a:xfrm>
            <a:off x="3209101" y="1768229"/>
            <a:ext cx="6093834" cy="444545"/>
          </a:xfrm>
        </p:spPr>
        <p:txBody>
          <a:bodyPr>
            <a:normAutofit lnSpcReduction="10000"/>
          </a:bodyPr>
          <a:lstStyle/>
          <a:p>
            <a:pPr algn="ctr"/>
            <a:r>
              <a:rPr lang="en-US" b="1" dirty="0"/>
              <a:t>Fixed Interest Rates</a:t>
            </a:r>
            <a:r>
              <a:rPr lang="en-US" sz="1600" b="1" dirty="0"/>
              <a:t> (’22 - ’23 Student Loans)</a:t>
            </a:r>
          </a:p>
        </p:txBody>
      </p:sp>
    </p:spTree>
    <p:extLst>
      <p:ext uri="{BB962C8B-B14F-4D97-AF65-F5344CB8AC3E}">
        <p14:creationId xmlns:p14="http://schemas.microsoft.com/office/powerpoint/2010/main" val="1249498723"/>
      </p:ext>
    </p:extLst>
  </p:cSld>
  <p:clrMapOvr>
    <a:masterClrMapping/>
  </p:clrMapOvr>
  <p:transition advTm="47499">
    <p:newsfla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p:cNvSpPr>
          <p:nvPr/>
        </p:nvSpPr>
        <p:spPr>
          <a:xfrm>
            <a:off x="2908657" y="6111829"/>
            <a:ext cx="9013371" cy="276999"/>
          </a:xfrm>
          <a:prstGeom prst="rect">
            <a:avLst/>
          </a:prstGeom>
          <a:noFill/>
        </p:spPr>
        <p:txBody>
          <a:bodyPr wrap="square" rtlCol="0">
            <a:spAutoFit/>
          </a:bodyPr>
          <a:lstStyle/>
          <a:p>
            <a:pPr marL="0" lvl="1"/>
            <a:r>
              <a:rPr lang="en-US" sz="1200" dirty="0">
                <a:solidFill>
                  <a:srgbClr val="5F259F"/>
                </a:solidFill>
              </a:rPr>
              <a:t>* Perkins, PCL and LDS Loans are disbursed at a fixed rate of 5%.  All loans shown have a fixed interest rate.</a:t>
            </a:r>
          </a:p>
        </p:txBody>
      </p:sp>
      <p:grpSp>
        <p:nvGrpSpPr>
          <p:cNvPr id="17" name="Group 16"/>
          <p:cNvGrpSpPr/>
          <p:nvPr/>
        </p:nvGrpSpPr>
        <p:grpSpPr>
          <a:xfrm>
            <a:off x="4159935" y="1725395"/>
            <a:ext cx="2142100" cy="4100443"/>
            <a:chOff x="2660649" y="1559904"/>
            <a:chExt cx="2142100" cy="4100443"/>
          </a:xfrm>
        </p:grpSpPr>
        <p:sp>
          <p:nvSpPr>
            <p:cNvPr id="88" name="Rounded Rectangle 87"/>
            <p:cNvSpPr>
              <a:spLocks/>
            </p:cNvSpPr>
            <p:nvPr/>
          </p:nvSpPr>
          <p:spPr bwMode="auto">
            <a:xfrm>
              <a:off x="2660649" y="1832685"/>
              <a:ext cx="2142100" cy="442674"/>
            </a:xfrm>
            <a:prstGeom prst="roundRect">
              <a:avLst/>
            </a:prstGeom>
            <a:solidFill>
              <a:schemeClr val="bg1">
                <a:lumMod val="85000"/>
              </a:schemeClr>
            </a:solidFill>
            <a:ln w="22225" cap="flat" cmpd="sng" algn="ctr">
              <a:solidFill>
                <a:srgbClr val="7C1C9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chemeClr val="bg1"/>
                </a:solidFill>
                <a:latin typeface="Arial" charset="0"/>
              </a:endParaRPr>
            </a:p>
          </p:txBody>
        </p:sp>
        <p:grpSp>
          <p:nvGrpSpPr>
            <p:cNvPr id="14" name="Group 10"/>
            <p:cNvGrpSpPr/>
            <p:nvPr/>
          </p:nvGrpSpPr>
          <p:grpSpPr>
            <a:xfrm>
              <a:off x="2799911" y="3414138"/>
              <a:ext cx="1928261" cy="1184192"/>
              <a:chOff x="294022" y="2025725"/>
              <a:chExt cx="3281226" cy="1348660"/>
            </a:xfrm>
          </p:grpSpPr>
          <p:sp>
            <p:nvSpPr>
              <p:cNvPr id="57" name="Rectangle 56"/>
              <p:cNvSpPr>
                <a:spLocks/>
              </p:cNvSpPr>
              <p:nvPr/>
            </p:nvSpPr>
            <p:spPr>
              <a:xfrm>
                <a:off x="1074709" y="2778497"/>
                <a:ext cx="1839050" cy="595888"/>
              </a:xfrm>
              <a:prstGeom prst="rect">
                <a:avLst/>
              </a:prstGeom>
              <a:solidFill>
                <a:schemeClr val="bg1"/>
              </a:solidFill>
              <a:ln w="31750">
                <a:solidFill>
                  <a:srgbClr val="7030A0"/>
                </a:solidFill>
              </a:ln>
            </p:spPr>
            <p:txBody>
              <a:bodyPr wrap="none" lIns="91440" tIns="45720" rIns="91440" bIns="45720" anchor="ctr">
                <a:spAutoFit/>
              </a:bodyPr>
              <a:lstStyle/>
              <a:p>
                <a:pPr algn="ctr"/>
                <a:r>
                  <a:rPr lang="en-US" sz="2800" dirty="0">
                    <a:ln w="1905"/>
                    <a:solidFill>
                      <a:srgbClr val="7030A0"/>
                    </a:solidFill>
                    <a:effectLst>
                      <a:innerShdw blurRad="69850" dist="43180" dir="5400000">
                        <a:srgbClr val="000000">
                          <a:alpha val="65000"/>
                        </a:srgbClr>
                      </a:innerShdw>
                    </a:effectLst>
                  </a:rPr>
                  <a:t>6.08%</a:t>
                </a:r>
              </a:p>
            </p:txBody>
          </p:sp>
          <p:sp>
            <p:nvSpPr>
              <p:cNvPr id="58" name="Rounded Rectangle 57"/>
              <p:cNvSpPr>
                <a:spLocks/>
              </p:cNvSpPr>
              <p:nvPr/>
            </p:nvSpPr>
            <p:spPr bwMode="auto">
              <a:xfrm>
                <a:off x="294022" y="2025725"/>
                <a:ext cx="3281226" cy="775625"/>
              </a:xfrm>
              <a:prstGeom prst="roundRect">
                <a:avLst/>
              </a:prstGeom>
              <a:solidFill>
                <a:srgbClr val="7C1C96"/>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700" b="1" dirty="0">
                    <a:solidFill>
                      <a:schemeClr val="bg1"/>
                    </a:solidFill>
                    <a:latin typeface="Arial" charset="0"/>
                  </a:rPr>
                  <a:t>DIRECT UNSUBSIDIZED</a:t>
                </a:r>
              </a:p>
            </p:txBody>
          </p:sp>
        </p:grpSp>
        <p:grpSp>
          <p:nvGrpSpPr>
            <p:cNvPr id="15" name="Group 58"/>
            <p:cNvGrpSpPr/>
            <p:nvPr/>
          </p:nvGrpSpPr>
          <p:grpSpPr>
            <a:xfrm>
              <a:off x="2803274" y="2356478"/>
              <a:ext cx="1924895" cy="954107"/>
              <a:chOff x="2771129" y="2120394"/>
              <a:chExt cx="3045245" cy="1068061"/>
            </a:xfrm>
          </p:grpSpPr>
          <p:sp>
            <p:nvSpPr>
              <p:cNvPr id="60" name="Rectangle 59"/>
              <p:cNvSpPr>
                <a:spLocks/>
              </p:cNvSpPr>
              <p:nvPr/>
            </p:nvSpPr>
            <p:spPr>
              <a:xfrm>
                <a:off x="3316408" y="2120394"/>
                <a:ext cx="2016630" cy="1068061"/>
              </a:xfrm>
              <a:prstGeom prst="rect">
                <a:avLst/>
              </a:prstGeom>
              <a:solidFill>
                <a:schemeClr val="bg1"/>
              </a:solidFill>
              <a:ln w="28575">
                <a:solidFill>
                  <a:srgbClr val="7030A0"/>
                </a:solidFill>
              </a:ln>
            </p:spPr>
            <p:txBody>
              <a:bodyPr wrap="none" lIns="91440" tIns="45720" rIns="91440" bIns="45720" anchor="b">
                <a:spAutoFit/>
              </a:bodyPr>
              <a:lstStyle/>
              <a:p>
                <a:pPr algn="ctr"/>
                <a:r>
                  <a:rPr lang="en-US" sz="2800" dirty="0">
                    <a:ln w="1905"/>
                    <a:solidFill>
                      <a:srgbClr val="7030A0"/>
                    </a:solidFill>
                    <a:effectLst>
                      <a:innerShdw blurRad="69850" dist="43180" dir="5400000">
                        <a:srgbClr val="000000">
                          <a:alpha val="65000"/>
                        </a:srgbClr>
                      </a:innerShdw>
                    </a:effectLst>
                  </a:rPr>
                  <a:t>N/</a:t>
                </a:r>
                <a:r>
                  <a:rPr lang="en-US" sz="2800" dirty="0">
                    <a:ln w="1905"/>
                    <a:solidFill>
                      <a:srgbClr val="0070C0"/>
                    </a:solidFill>
                    <a:effectLst>
                      <a:innerShdw blurRad="69850" dist="43180" dir="5400000">
                        <a:srgbClr val="000000">
                          <a:alpha val="65000"/>
                        </a:srgbClr>
                      </a:innerShdw>
                    </a:effectLst>
                  </a:rPr>
                  <a:t>5.0</a:t>
                </a:r>
                <a:r>
                  <a:rPr lang="en-US" sz="2800" b="1" dirty="0">
                    <a:ln w="1905"/>
                    <a:solidFill>
                      <a:srgbClr val="0070C0"/>
                    </a:solidFill>
                    <a:effectLst>
                      <a:innerShdw blurRad="69850" dist="43180" dir="5400000">
                        <a:srgbClr val="000000">
                          <a:alpha val="65000"/>
                        </a:srgbClr>
                      </a:innerShdw>
                    </a:effectLst>
                  </a:rPr>
                  <a:t>%</a:t>
                </a:r>
              </a:p>
              <a:p>
                <a:pPr algn="ctr"/>
                <a:r>
                  <a:rPr lang="en-US" sz="2800" dirty="0">
                    <a:ln w="1905"/>
                    <a:solidFill>
                      <a:srgbClr val="7030A0"/>
                    </a:solidFill>
                    <a:effectLst>
                      <a:innerShdw blurRad="69850" dist="43180" dir="5400000">
                        <a:srgbClr val="000000">
                          <a:alpha val="65000"/>
                        </a:srgbClr>
                      </a:innerShdw>
                    </a:effectLst>
                  </a:rPr>
                  <a:t>5.0%</a:t>
                </a:r>
              </a:p>
            </p:txBody>
          </p:sp>
          <p:sp>
            <p:nvSpPr>
              <p:cNvPr id="61" name="Rounded Rectangle 60"/>
              <p:cNvSpPr>
                <a:spLocks/>
              </p:cNvSpPr>
              <p:nvPr/>
            </p:nvSpPr>
            <p:spPr bwMode="auto">
              <a:xfrm>
                <a:off x="2771129" y="2146201"/>
                <a:ext cx="3045245" cy="571783"/>
              </a:xfrm>
              <a:prstGeom prst="roundRect">
                <a:avLst/>
              </a:prstGeom>
              <a:solidFill>
                <a:srgbClr val="58146A"/>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400" dirty="0">
                    <a:solidFill>
                      <a:schemeClr val="bg1"/>
                    </a:solidFill>
                  </a:rPr>
                  <a:t>PERKNS*</a:t>
                </a:r>
                <a:endParaRPr lang="en-US" sz="2400" dirty="0">
                  <a:solidFill>
                    <a:schemeClr val="bg1"/>
                  </a:solidFill>
                  <a:latin typeface="Arial" charset="0"/>
                </a:endParaRPr>
              </a:p>
            </p:txBody>
          </p:sp>
        </p:grpSp>
        <p:grpSp>
          <p:nvGrpSpPr>
            <p:cNvPr id="16" name="Group 11"/>
            <p:cNvGrpSpPr/>
            <p:nvPr/>
          </p:nvGrpSpPr>
          <p:grpSpPr>
            <a:xfrm>
              <a:off x="2777181" y="4737304"/>
              <a:ext cx="1947229" cy="923043"/>
              <a:chOff x="217815" y="5183969"/>
              <a:chExt cx="2725619" cy="996171"/>
            </a:xfrm>
          </p:grpSpPr>
          <p:sp>
            <p:nvSpPr>
              <p:cNvPr id="63" name="Rectangle 62"/>
              <p:cNvSpPr>
                <a:spLocks/>
              </p:cNvSpPr>
              <p:nvPr/>
            </p:nvSpPr>
            <p:spPr>
              <a:xfrm>
                <a:off x="924767" y="5615468"/>
                <a:ext cx="1512765" cy="564672"/>
              </a:xfrm>
              <a:prstGeom prst="rect">
                <a:avLst/>
              </a:prstGeom>
              <a:solidFill>
                <a:schemeClr val="bg1"/>
              </a:solidFill>
              <a:ln w="31750">
                <a:solidFill>
                  <a:srgbClr val="7030A0"/>
                </a:solidFill>
              </a:ln>
            </p:spPr>
            <p:txBody>
              <a:bodyPr wrap="none" lIns="91440" tIns="45720" rIns="91440" bIns="45720">
                <a:spAutoFit/>
              </a:bodyPr>
              <a:lstStyle/>
              <a:p>
                <a:pPr algn="ctr"/>
                <a:r>
                  <a:rPr lang="en-US" sz="2800" dirty="0">
                    <a:ln w="1905"/>
                    <a:solidFill>
                      <a:srgbClr val="7030A0"/>
                    </a:solidFill>
                    <a:effectLst>
                      <a:innerShdw blurRad="69850" dist="43180" dir="5400000">
                        <a:srgbClr val="000000">
                          <a:alpha val="65000"/>
                        </a:srgbClr>
                      </a:innerShdw>
                    </a:effectLst>
                  </a:rPr>
                  <a:t>7.08%</a:t>
                </a:r>
              </a:p>
            </p:txBody>
          </p:sp>
          <p:sp>
            <p:nvSpPr>
              <p:cNvPr id="64" name="Rounded Rectangle 63"/>
              <p:cNvSpPr>
                <a:spLocks/>
              </p:cNvSpPr>
              <p:nvPr/>
            </p:nvSpPr>
            <p:spPr bwMode="auto">
              <a:xfrm>
                <a:off x="217815" y="5183969"/>
                <a:ext cx="2725619" cy="477745"/>
              </a:xfrm>
              <a:prstGeom prst="roundRect">
                <a:avLst/>
              </a:prstGeom>
              <a:solidFill>
                <a:srgbClr val="7C1C96"/>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000" b="1" dirty="0">
                    <a:solidFill>
                      <a:schemeClr val="bg1"/>
                    </a:solidFill>
                  </a:rPr>
                  <a:t>DIRECT PLUS</a:t>
                </a:r>
                <a:endParaRPr lang="en-US" sz="2000" b="1" dirty="0">
                  <a:solidFill>
                    <a:schemeClr val="bg1"/>
                  </a:solidFill>
                  <a:latin typeface="Arial" charset="0"/>
                </a:endParaRPr>
              </a:p>
            </p:txBody>
          </p:sp>
        </p:grpSp>
        <p:sp>
          <p:nvSpPr>
            <p:cNvPr id="65" name="TextBox 64"/>
            <p:cNvSpPr txBox="1">
              <a:spLocks/>
            </p:cNvSpPr>
            <p:nvPr/>
          </p:nvSpPr>
          <p:spPr>
            <a:xfrm>
              <a:off x="3298852" y="1559904"/>
              <a:ext cx="954108" cy="646331"/>
            </a:xfrm>
            <a:prstGeom prst="rect">
              <a:avLst/>
            </a:prstGeom>
            <a:solidFill>
              <a:schemeClr val="bg1"/>
            </a:solidFill>
            <a:ln>
              <a:solidFill>
                <a:srgbClr val="5F259F"/>
              </a:solidFill>
            </a:ln>
          </p:spPr>
          <p:txBody>
            <a:bodyPr wrap="none" rtlCol="0">
              <a:spAutoFit/>
            </a:bodyPr>
            <a:lstStyle/>
            <a:p>
              <a:pPr algn="ctr"/>
              <a:r>
                <a:rPr lang="en-US" b="1" dirty="0">
                  <a:solidFill>
                    <a:srgbClr val="B93DDB"/>
                  </a:solidFill>
                  <a:latin typeface="Times New Roman" panose="02020603050405020304" pitchFamily="18" charset="0"/>
                  <a:cs typeface="Times New Roman" panose="02020603050405020304" pitchFamily="18" charset="0"/>
                </a:rPr>
                <a:t>M2</a:t>
              </a:r>
            </a:p>
            <a:p>
              <a:pPr algn="ctr"/>
              <a:r>
                <a:rPr lang="en-US" b="1" dirty="0">
                  <a:solidFill>
                    <a:srgbClr val="B93DDB"/>
                  </a:solidFill>
                  <a:latin typeface="Times New Roman" panose="02020603050405020304" pitchFamily="18" charset="0"/>
                  <a:cs typeface="Times New Roman" panose="02020603050405020304" pitchFamily="18" charset="0"/>
                </a:rPr>
                <a:t>2019-20</a:t>
              </a:r>
            </a:p>
          </p:txBody>
        </p:sp>
      </p:grpSp>
      <p:grpSp>
        <p:nvGrpSpPr>
          <p:cNvPr id="26" name="Group 25"/>
          <p:cNvGrpSpPr/>
          <p:nvPr/>
        </p:nvGrpSpPr>
        <p:grpSpPr>
          <a:xfrm>
            <a:off x="2243487" y="1724865"/>
            <a:ext cx="2029781" cy="4062698"/>
            <a:chOff x="757647" y="1490082"/>
            <a:chExt cx="2029781" cy="4062698"/>
          </a:xfrm>
        </p:grpSpPr>
        <p:sp>
          <p:nvSpPr>
            <p:cNvPr id="86" name="Rounded Rectangle 85"/>
            <p:cNvSpPr>
              <a:spLocks/>
            </p:cNvSpPr>
            <p:nvPr/>
          </p:nvSpPr>
          <p:spPr bwMode="auto">
            <a:xfrm>
              <a:off x="757647" y="1756324"/>
              <a:ext cx="2029781" cy="442674"/>
            </a:xfrm>
            <a:prstGeom prst="roundRect">
              <a:avLst/>
            </a:prstGeom>
            <a:solidFill>
              <a:schemeClr val="bg1">
                <a:lumMod val="85000"/>
              </a:schemeClr>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grpSp>
          <p:nvGrpSpPr>
            <p:cNvPr id="3" name="Group 9"/>
            <p:cNvGrpSpPr/>
            <p:nvPr/>
          </p:nvGrpSpPr>
          <p:grpSpPr>
            <a:xfrm>
              <a:off x="813926" y="2325309"/>
              <a:ext cx="1924896" cy="933239"/>
              <a:chOff x="2618789" y="2066189"/>
              <a:chExt cx="3045245" cy="1044699"/>
            </a:xfrm>
          </p:grpSpPr>
          <p:sp>
            <p:nvSpPr>
              <p:cNvPr id="8" name="Rectangle 7"/>
              <p:cNvSpPr>
                <a:spLocks/>
              </p:cNvSpPr>
              <p:nvPr/>
            </p:nvSpPr>
            <p:spPr>
              <a:xfrm>
                <a:off x="3549650" y="2525178"/>
                <a:ext cx="1428277" cy="585710"/>
              </a:xfrm>
              <a:prstGeom prst="rect">
                <a:avLst/>
              </a:prstGeom>
              <a:solidFill>
                <a:schemeClr val="bg1"/>
              </a:solidFill>
              <a:ln w="28575">
                <a:solidFill>
                  <a:srgbClr val="0092BC"/>
                </a:solidFill>
              </a:ln>
            </p:spPr>
            <p:txBody>
              <a:bodyPr wrap="none" lIns="91440" tIns="45720" rIns="91440" bIns="45720" anchor="b">
                <a:spAutoFit/>
              </a:bodyPr>
              <a:lstStyle/>
              <a:p>
                <a:pPr algn="ctr"/>
                <a:r>
                  <a:rPr lang="en-US" sz="2800" dirty="0">
                    <a:ln w="1905"/>
                    <a:solidFill>
                      <a:srgbClr val="0070C0"/>
                    </a:solidFill>
                    <a:effectLst>
                      <a:innerShdw blurRad="69850" dist="43180" dir="5400000">
                        <a:srgbClr val="000000">
                          <a:alpha val="65000"/>
                        </a:srgbClr>
                      </a:innerShdw>
                    </a:effectLst>
                  </a:rPr>
                  <a:t>5.0</a:t>
                </a:r>
                <a:r>
                  <a:rPr lang="en-US" sz="2800" b="1" dirty="0">
                    <a:ln w="1905"/>
                    <a:solidFill>
                      <a:srgbClr val="0070C0"/>
                    </a:solidFill>
                    <a:effectLst>
                      <a:innerShdw blurRad="69850" dist="43180" dir="5400000">
                        <a:srgbClr val="000000">
                          <a:alpha val="65000"/>
                        </a:srgbClr>
                      </a:innerShdw>
                    </a:effectLst>
                  </a:rPr>
                  <a:t>%</a:t>
                </a:r>
              </a:p>
            </p:txBody>
          </p:sp>
          <p:sp>
            <p:nvSpPr>
              <p:cNvPr id="5" name="Rounded Rectangle 4"/>
              <p:cNvSpPr>
                <a:spLocks/>
              </p:cNvSpPr>
              <p:nvPr/>
            </p:nvSpPr>
            <p:spPr bwMode="auto">
              <a:xfrm>
                <a:off x="2618789" y="2066189"/>
                <a:ext cx="3045245" cy="571782"/>
              </a:xfrm>
              <a:prstGeom prst="roundRect">
                <a:avLst/>
              </a:prstGeom>
              <a:solidFill>
                <a:srgbClr val="003A70"/>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400" dirty="0">
                    <a:solidFill>
                      <a:schemeClr val="bg1"/>
                    </a:solidFill>
                  </a:rPr>
                  <a:t>PERKINS*</a:t>
                </a:r>
                <a:endParaRPr lang="en-US" sz="2400" dirty="0">
                  <a:solidFill>
                    <a:schemeClr val="bg1"/>
                  </a:solidFill>
                  <a:latin typeface="Arial" charset="0"/>
                </a:endParaRPr>
              </a:p>
            </p:txBody>
          </p:sp>
        </p:grpSp>
        <p:grpSp>
          <p:nvGrpSpPr>
            <p:cNvPr id="10" name="Group 11"/>
            <p:cNvGrpSpPr/>
            <p:nvPr/>
          </p:nvGrpSpPr>
          <p:grpSpPr>
            <a:xfrm>
              <a:off x="787832" y="4662369"/>
              <a:ext cx="1947229" cy="890411"/>
              <a:chOff x="83034" y="5084524"/>
              <a:chExt cx="2725619" cy="960962"/>
            </a:xfrm>
          </p:grpSpPr>
          <p:sp>
            <p:nvSpPr>
              <p:cNvPr id="9" name="Rectangle 8"/>
              <p:cNvSpPr>
                <a:spLocks/>
              </p:cNvSpPr>
              <p:nvPr/>
            </p:nvSpPr>
            <p:spPr>
              <a:xfrm>
                <a:off x="971795" y="5480809"/>
                <a:ext cx="1256973" cy="564677"/>
              </a:xfrm>
              <a:prstGeom prst="rect">
                <a:avLst/>
              </a:prstGeom>
              <a:solidFill>
                <a:schemeClr val="bg1">
                  <a:lumMod val="95000"/>
                </a:schemeClr>
              </a:solidFill>
              <a:ln w="31750">
                <a:solidFill>
                  <a:srgbClr val="0092BC"/>
                </a:solidFill>
              </a:ln>
            </p:spPr>
            <p:txBody>
              <a:bodyPr wrap="none" lIns="91440" tIns="45720" rIns="91440" bIns="45720">
                <a:spAutoFit/>
              </a:bodyPr>
              <a:lstStyle/>
              <a:p>
                <a:pPr algn="ctr"/>
                <a:r>
                  <a:rPr lang="en-US" sz="2800" dirty="0">
                    <a:ln w="1905"/>
                    <a:solidFill>
                      <a:srgbClr val="0070C0"/>
                    </a:solidFill>
                    <a:effectLst>
                      <a:innerShdw blurRad="69850" dist="43180" dir="5400000">
                        <a:srgbClr val="000000">
                          <a:alpha val="65000"/>
                        </a:srgbClr>
                      </a:innerShdw>
                    </a:effectLst>
                  </a:rPr>
                  <a:t>7.6%</a:t>
                </a:r>
              </a:p>
            </p:txBody>
          </p:sp>
          <p:sp>
            <p:nvSpPr>
              <p:cNvPr id="6" name="Rounded Rectangle 5"/>
              <p:cNvSpPr>
                <a:spLocks/>
              </p:cNvSpPr>
              <p:nvPr/>
            </p:nvSpPr>
            <p:spPr bwMode="auto">
              <a:xfrm>
                <a:off x="83034" y="5084524"/>
                <a:ext cx="2725619" cy="477749"/>
              </a:xfrm>
              <a:prstGeom prst="roundRect">
                <a:avLst/>
              </a:prstGeom>
              <a:solidFill>
                <a:srgbClr val="003970"/>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000" b="1" dirty="0">
                    <a:solidFill>
                      <a:schemeClr val="bg1"/>
                    </a:solidFill>
                  </a:rPr>
                  <a:t>DIRECT PLUS</a:t>
                </a:r>
                <a:endParaRPr lang="en-US" sz="2000" b="1" dirty="0">
                  <a:solidFill>
                    <a:schemeClr val="bg1"/>
                  </a:solidFill>
                  <a:latin typeface="Arial" charset="0"/>
                </a:endParaRPr>
              </a:p>
            </p:txBody>
          </p:sp>
        </p:grpSp>
        <p:sp>
          <p:nvSpPr>
            <p:cNvPr id="34" name="TextBox 33"/>
            <p:cNvSpPr txBox="1">
              <a:spLocks/>
            </p:cNvSpPr>
            <p:nvPr/>
          </p:nvSpPr>
          <p:spPr>
            <a:xfrm>
              <a:off x="1331196" y="1490082"/>
              <a:ext cx="954108" cy="646331"/>
            </a:xfrm>
            <a:prstGeom prst="rect">
              <a:avLst/>
            </a:prstGeom>
            <a:solidFill>
              <a:schemeClr val="bg1"/>
            </a:solidFill>
            <a:ln>
              <a:solidFill>
                <a:srgbClr val="0092BC"/>
              </a:solidFill>
            </a:ln>
          </p:spPr>
          <p:txBody>
            <a:bodyPr wrap="none" rtlCol="0">
              <a:spAutoFit/>
            </a:bodyPr>
            <a:lstStyle/>
            <a:p>
              <a:pPr algn="ctr"/>
              <a:r>
                <a:rPr lang="en-US" b="1" dirty="0">
                  <a:solidFill>
                    <a:srgbClr val="0480FC"/>
                  </a:solidFill>
                  <a:latin typeface="Times New Roman" panose="02020603050405020304" pitchFamily="18" charset="0"/>
                  <a:cs typeface="Times New Roman" panose="02020603050405020304" pitchFamily="18" charset="0"/>
                </a:rPr>
                <a:t>M1</a:t>
              </a:r>
            </a:p>
            <a:p>
              <a:pPr algn="ctr"/>
              <a:r>
                <a:rPr lang="en-US" b="1" dirty="0">
                  <a:solidFill>
                    <a:srgbClr val="0480FC"/>
                  </a:solidFill>
                  <a:latin typeface="Times New Roman" panose="02020603050405020304" pitchFamily="18" charset="0"/>
                  <a:cs typeface="Times New Roman" panose="02020603050405020304" pitchFamily="18" charset="0"/>
                </a:rPr>
                <a:t>2018-19</a:t>
              </a:r>
            </a:p>
          </p:txBody>
        </p:sp>
        <p:grpSp>
          <p:nvGrpSpPr>
            <p:cNvPr id="11" name="Group 10"/>
            <p:cNvGrpSpPr/>
            <p:nvPr/>
          </p:nvGrpSpPr>
          <p:grpSpPr>
            <a:xfrm>
              <a:off x="814543" y="3341054"/>
              <a:ext cx="1928261" cy="1204998"/>
              <a:chOff x="113777" y="1922849"/>
              <a:chExt cx="3281226" cy="1372357"/>
            </a:xfrm>
          </p:grpSpPr>
          <p:sp>
            <p:nvSpPr>
              <p:cNvPr id="7" name="Rectangle 6"/>
              <p:cNvSpPr>
                <a:spLocks/>
              </p:cNvSpPr>
              <p:nvPr/>
            </p:nvSpPr>
            <p:spPr>
              <a:xfrm>
                <a:off x="1095177" y="2699317"/>
                <a:ext cx="1528087" cy="595889"/>
              </a:xfrm>
              <a:prstGeom prst="rect">
                <a:avLst/>
              </a:prstGeom>
              <a:solidFill>
                <a:schemeClr val="bg1"/>
              </a:solidFill>
              <a:ln w="31750">
                <a:solidFill>
                  <a:srgbClr val="0092BC"/>
                </a:solidFill>
              </a:ln>
            </p:spPr>
            <p:txBody>
              <a:bodyPr wrap="none" lIns="91440" tIns="45720" rIns="91440" bIns="45720" anchor="ctr">
                <a:spAutoFit/>
              </a:bodyPr>
              <a:lstStyle/>
              <a:p>
                <a:pPr algn="ctr"/>
                <a:r>
                  <a:rPr lang="en-US" sz="2800" dirty="0">
                    <a:ln w="1905"/>
                    <a:solidFill>
                      <a:srgbClr val="0070C0"/>
                    </a:solidFill>
                    <a:effectLst>
                      <a:innerShdw blurRad="69850" dist="43180" dir="5400000">
                        <a:srgbClr val="000000">
                          <a:alpha val="65000"/>
                        </a:srgbClr>
                      </a:innerShdw>
                    </a:effectLst>
                  </a:rPr>
                  <a:t>6.6%</a:t>
                </a:r>
              </a:p>
            </p:txBody>
          </p:sp>
          <p:sp>
            <p:nvSpPr>
              <p:cNvPr id="4" name="Rounded Rectangle 3"/>
              <p:cNvSpPr>
                <a:spLocks/>
              </p:cNvSpPr>
              <p:nvPr/>
            </p:nvSpPr>
            <p:spPr bwMode="auto">
              <a:xfrm>
                <a:off x="113777" y="1922849"/>
                <a:ext cx="3281226" cy="775626"/>
              </a:xfrm>
              <a:prstGeom prst="roundRect">
                <a:avLst/>
              </a:prstGeom>
              <a:solidFill>
                <a:srgbClr val="003970"/>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700" b="1" dirty="0">
                    <a:solidFill>
                      <a:schemeClr val="bg1"/>
                    </a:solidFill>
                    <a:latin typeface="Arial" charset="0"/>
                  </a:rPr>
                  <a:t>DIRECT UNSUBSIDIZED</a:t>
                </a:r>
              </a:p>
            </p:txBody>
          </p:sp>
        </p:grpSp>
      </p:grpSp>
      <p:grpSp>
        <p:nvGrpSpPr>
          <p:cNvPr id="27" name="Group 26"/>
          <p:cNvGrpSpPr/>
          <p:nvPr/>
        </p:nvGrpSpPr>
        <p:grpSpPr>
          <a:xfrm>
            <a:off x="6241404" y="1730341"/>
            <a:ext cx="2029781" cy="4132101"/>
            <a:chOff x="4742117" y="1546301"/>
            <a:chExt cx="2029781" cy="4132101"/>
          </a:xfrm>
        </p:grpSpPr>
        <p:sp>
          <p:nvSpPr>
            <p:cNvPr id="89" name="Rounded Rectangle 88"/>
            <p:cNvSpPr>
              <a:spLocks/>
            </p:cNvSpPr>
            <p:nvPr/>
          </p:nvSpPr>
          <p:spPr bwMode="auto">
            <a:xfrm>
              <a:off x="4742117" y="1814387"/>
              <a:ext cx="2029781" cy="442674"/>
            </a:xfrm>
            <a:prstGeom prst="roundRect">
              <a:avLst/>
            </a:prstGeom>
            <a:solidFill>
              <a:schemeClr val="bg1">
                <a:lumMod val="85000"/>
              </a:schemeClr>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chemeClr val="bg1"/>
                </a:solidFill>
                <a:latin typeface="Arial" charset="0"/>
              </a:endParaRPr>
            </a:p>
          </p:txBody>
        </p:sp>
        <p:grpSp>
          <p:nvGrpSpPr>
            <p:cNvPr id="18" name="Group 10"/>
            <p:cNvGrpSpPr/>
            <p:nvPr/>
          </p:nvGrpSpPr>
          <p:grpSpPr>
            <a:xfrm>
              <a:off x="4779626" y="3385250"/>
              <a:ext cx="1928261" cy="1226767"/>
              <a:chOff x="294022" y="1885649"/>
              <a:chExt cx="3281226" cy="1397149"/>
            </a:xfrm>
          </p:grpSpPr>
          <p:sp>
            <p:nvSpPr>
              <p:cNvPr id="77" name="Rectangle 76"/>
              <p:cNvSpPr>
                <a:spLocks/>
              </p:cNvSpPr>
              <p:nvPr/>
            </p:nvSpPr>
            <p:spPr>
              <a:xfrm>
                <a:off x="1100710" y="2686910"/>
                <a:ext cx="1839050" cy="595888"/>
              </a:xfrm>
              <a:prstGeom prst="rect">
                <a:avLst/>
              </a:prstGeom>
              <a:solidFill>
                <a:schemeClr val="bg1"/>
              </a:solidFill>
              <a:ln w="31750">
                <a:solidFill>
                  <a:schemeClr val="accent1">
                    <a:lumMod val="50000"/>
                  </a:schemeClr>
                </a:solidFill>
              </a:ln>
            </p:spPr>
            <p:txBody>
              <a:bodyPr wrap="none" lIns="91440" tIns="45720" rIns="91440" bIns="45720" anchor="ctr">
                <a:spAutoFit/>
              </a:bodyPr>
              <a:lstStyle/>
              <a:p>
                <a:pPr algn="ctr"/>
                <a:r>
                  <a:rPr lang="en-US" sz="2800" dirty="0">
                    <a:ln w="1905"/>
                    <a:solidFill>
                      <a:srgbClr val="0229D9"/>
                    </a:solidFill>
                    <a:effectLst>
                      <a:innerShdw blurRad="69850" dist="43180" dir="5400000">
                        <a:srgbClr val="000000">
                          <a:alpha val="65000"/>
                        </a:srgbClr>
                      </a:innerShdw>
                    </a:effectLst>
                  </a:rPr>
                  <a:t>4.30%</a:t>
                </a:r>
              </a:p>
            </p:txBody>
          </p:sp>
          <p:sp>
            <p:nvSpPr>
              <p:cNvPr id="78" name="Rounded Rectangle 77"/>
              <p:cNvSpPr>
                <a:spLocks/>
              </p:cNvSpPr>
              <p:nvPr/>
            </p:nvSpPr>
            <p:spPr bwMode="auto">
              <a:xfrm>
                <a:off x="294022" y="1885649"/>
                <a:ext cx="3281226" cy="775625"/>
              </a:xfrm>
              <a:prstGeom prst="roundRect">
                <a:avLst/>
              </a:prstGeom>
              <a:solidFill>
                <a:srgbClr val="0229D9"/>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700" b="1" dirty="0">
                    <a:solidFill>
                      <a:schemeClr val="bg1"/>
                    </a:solidFill>
                    <a:latin typeface="Arial" charset="0"/>
                  </a:rPr>
                  <a:t>DIRECT UNSUBSIDIZED</a:t>
                </a:r>
              </a:p>
            </p:txBody>
          </p:sp>
        </p:grpSp>
        <p:grpSp>
          <p:nvGrpSpPr>
            <p:cNvPr id="19" name="Group 78"/>
            <p:cNvGrpSpPr/>
            <p:nvPr/>
          </p:nvGrpSpPr>
          <p:grpSpPr>
            <a:xfrm>
              <a:off x="4782989" y="2391281"/>
              <a:ext cx="1924895" cy="922345"/>
              <a:chOff x="2771129" y="2054007"/>
              <a:chExt cx="3045245" cy="1032506"/>
            </a:xfrm>
          </p:grpSpPr>
          <p:sp>
            <p:nvSpPr>
              <p:cNvPr id="80" name="Rectangle 79"/>
              <p:cNvSpPr>
                <a:spLocks/>
              </p:cNvSpPr>
              <p:nvPr/>
            </p:nvSpPr>
            <p:spPr>
              <a:xfrm>
                <a:off x="3583922" y="2500802"/>
                <a:ext cx="1420669" cy="585711"/>
              </a:xfrm>
              <a:prstGeom prst="rect">
                <a:avLst/>
              </a:prstGeom>
              <a:solidFill>
                <a:schemeClr val="bg1"/>
              </a:solidFill>
              <a:ln w="28575">
                <a:solidFill>
                  <a:schemeClr val="accent1">
                    <a:lumMod val="50000"/>
                  </a:schemeClr>
                </a:solidFill>
              </a:ln>
            </p:spPr>
            <p:txBody>
              <a:bodyPr wrap="none" lIns="91440" tIns="45720" rIns="91440" bIns="45720" anchor="b">
                <a:spAutoFit/>
              </a:bodyPr>
              <a:lstStyle/>
              <a:p>
                <a:pPr algn="ctr"/>
                <a:r>
                  <a:rPr lang="en-US" sz="2800" dirty="0">
                    <a:ln w="1905"/>
                    <a:solidFill>
                      <a:srgbClr val="0229D9"/>
                    </a:solidFill>
                    <a:effectLst>
                      <a:innerShdw blurRad="69850" dist="43180" dir="5400000">
                        <a:srgbClr val="000000">
                          <a:alpha val="65000"/>
                        </a:srgbClr>
                      </a:innerShdw>
                    </a:effectLst>
                  </a:rPr>
                  <a:t>5.0%</a:t>
                </a:r>
              </a:p>
            </p:txBody>
          </p:sp>
          <p:sp>
            <p:nvSpPr>
              <p:cNvPr id="81" name="Rounded Rectangle 80"/>
              <p:cNvSpPr>
                <a:spLocks/>
              </p:cNvSpPr>
              <p:nvPr/>
            </p:nvSpPr>
            <p:spPr bwMode="auto">
              <a:xfrm>
                <a:off x="2771129" y="2054007"/>
                <a:ext cx="3045245" cy="571783"/>
              </a:xfrm>
              <a:prstGeom prst="roundRect">
                <a:avLst/>
              </a:prstGeom>
              <a:solidFill>
                <a:srgbClr val="0129D9"/>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400" dirty="0">
                    <a:solidFill>
                      <a:schemeClr val="bg1"/>
                    </a:solidFill>
                  </a:rPr>
                  <a:t>PERKINS*</a:t>
                </a:r>
                <a:endParaRPr lang="en-US" sz="2400" dirty="0">
                  <a:solidFill>
                    <a:schemeClr val="bg1"/>
                  </a:solidFill>
                  <a:latin typeface="Arial" charset="0"/>
                </a:endParaRPr>
              </a:p>
            </p:txBody>
          </p:sp>
        </p:grpSp>
        <p:grpSp>
          <p:nvGrpSpPr>
            <p:cNvPr id="20" name="Group 11"/>
            <p:cNvGrpSpPr/>
            <p:nvPr/>
          </p:nvGrpSpPr>
          <p:grpSpPr>
            <a:xfrm>
              <a:off x="4763455" y="4755327"/>
              <a:ext cx="1947229" cy="923075"/>
              <a:chOff x="226994" y="5123674"/>
              <a:chExt cx="2725619" cy="996214"/>
            </a:xfrm>
          </p:grpSpPr>
          <p:sp>
            <p:nvSpPr>
              <p:cNvPr id="83" name="Rectangle 82"/>
              <p:cNvSpPr>
                <a:spLocks/>
              </p:cNvSpPr>
              <p:nvPr/>
            </p:nvSpPr>
            <p:spPr>
              <a:xfrm>
                <a:off x="960319" y="5555211"/>
                <a:ext cx="1512765" cy="564677"/>
              </a:xfrm>
              <a:prstGeom prst="rect">
                <a:avLst/>
              </a:prstGeom>
              <a:solidFill>
                <a:schemeClr val="bg1"/>
              </a:solidFill>
              <a:ln w="31750">
                <a:solidFill>
                  <a:schemeClr val="accent1">
                    <a:lumMod val="50000"/>
                  </a:schemeClr>
                </a:solidFill>
              </a:ln>
            </p:spPr>
            <p:txBody>
              <a:bodyPr wrap="none" lIns="91440" tIns="45720" rIns="91440" bIns="45720">
                <a:spAutoFit/>
              </a:bodyPr>
              <a:lstStyle/>
              <a:p>
                <a:pPr algn="ctr"/>
                <a:r>
                  <a:rPr lang="en-US" sz="2800" dirty="0">
                    <a:ln w="1905"/>
                    <a:solidFill>
                      <a:srgbClr val="0229D9"/>
                    </a:solidFill>
                    <a:effectLst>
                      <a:innerShdw blurRad="69850" dist="43180" dir="5400000">
                        <a:srgbClr val="000000">
                          <a:alpha val="65000"/>
                        </a:srgbClr>
                      </a:innerShdw>
                    </a:effectLst>
                  </a:rPr>
                  <a:t>5.30%</a:t>
                </a:r>
              </a:p>
            </p:txBody>
          </p:sp>
          <p:sp>
            <p:nvSpPr>
              <p:cNvPr id="84" name="Rounded Rectangle 83"/>
              <p:cNvSpPr>
                <a:spLocks/>
              </p:cNvSpPr>
              <p:nvPr/>
            </p:nvSpPr>
            <p:spPr bwMode="auto">
              <a:xfrm>
                <a:off x="226994" y="5123674"/>
                <a:ext cx="2725619" cy="477749"/>
              </a:xfrm>
              <a:prstGeom prst="roundRect">
                <a:avLst/>
              </a:prstGeom>
              <a:solidFill>
                <a:srgbClr val="0129D9"/>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000" b="1" dirty="0">
                    <a:solidFill>
                      <a:schemeClr val="bg1"/>
                    </a:solidFill>
                  </a:rPr>
                  <a:t>DIRECT PLUS</a:t>
                </a:r>
                <a:endParaRPr lang="en-US" sz="2000" b="1" dirty="0">
                  <a:solidFill>
                    <a:schemeClr val="bg1"/>
                  </a:solidFill>
                  <a:latin typeface="Arial" charset="0"/>
                </a:endParaRPr>
              </a:p>
            </p:txBody>
          </p:sp>
        </p:grpSp>
        <p:sp>
          <p:nvSpPr>
            <p:cNvPr id="85" name="TextBox 84"/>
            <p:cNvSpPr txBox="1">
              <a:spLocks/>
            </p:cNvSpPr>
            <p:nvPr/>
          </p:nvSpPr>
          <p:spPr>
            <a:xfrm>
              <a:off x="5279954" y="1546301"/>
              <a:ext cx="954108" cy="646331"/>
            </a:xfrm>
            <a:prstGeom prst="rect">
              <a:avLst/>
            </a:prstGeom>
            <a:solidFill>
              <a:schemeClr val="bg1"/>
            </a:solidFill>
            <a:ln>
              <a:solidFill>
                <a:schemeClr val="accent1">
                  <a:lumMod val="50000"/>
                </a:schemeClr>
              </a:solidFill>
            </a:ln>
          </p:spPr>
          <p:txBody>
            <a:bodyPr wrap="none" rtlCol="0">
              <a:spAutoFit/>
            </a:bodyPr>
            <a:lstStyle/>
            <a:p>
              <a:pPr algn="ctr"/>
              <a:r>
                <a:rPr lang="en-US" b="1" dirty="0">
                  <a:solidFill>
                    <a:srgbClr val="0271E0"/>
                  </a:solidFill>
                  <a:latin typeface="Times New Roman" panose="02020603050405020304" pitchFamily="18" charset="0"/>
                  <a:cs typeface="Times New Roman" panose="02020603050405020304" pitchFamily="18" charset="0"/>
                </a:rPr>
                <a:t>M3</a:t>
              </a:r>
            </a:p>
            <a:p>
              <a:pPr algn="ctr"/>
              <a:r>
                <a:rPr lang="en-US" b="1" dirty="0">
                  <a:solidFill>
                    <a:srgbClr val="0271E0"/>
                  </a:solidFill>
                  <a:latin typeface="Times New Roman" panose="02020603050405020304" pitchFamily="18" charset="0"/>
                  <a:cs typeface="Times New Roman" panose="02020603050405020304" pitchFamily="18" charset="0"/>
                </a:rPr>
                <a:t>2020-21</a:t>
              </a:r>
            </a:p>
          </p:txBody>
        </p:sp>
      </p:grpSp>
      <p:grpSp>
        <p:nvGrpSpPr>
          <p:cNvPr id="28" name="Group 27"/>
          <p:cNvGrpSpPr/>
          <p:nvPr/>
        </p:nvGrpSpPr>
        <p:grpSpPr>
          <a:xfrm>
            <a:off x="8219194" y="1730341"/>
            <a:ext cx="2029781" cy="4169057"/>
            <a:chOff x="6719907" y="1550716"/>
            <a:chExt cx="2029781" cy="4169057"/>
          </a:xfrm>
        </p:grpSpPr>
        <p:sp>
          <p:nvSpPr>
            <p:cNvPr id="41" name="Rounded Rectangle 40"/>
            <p:cNvSpPr>
              <a:spLocks/>
            </p:cNvSpPr>
            <p:nvPr/>
          </p:nvSpPr>
          <p:spPr bwMode="auto">
            <a:xfrm>
              <a:off x="6719907" y="1814020"/>
              <a:ext cx="2029781" cy="442674"/>
            </a:xfrm>
            <a:prstGeom prst="roundRect">
              <a:avLst/>
            </a:prstGeom>
            <a:solidFill>
              <a:schemeClr val="bg1">
                <a:lumMod val="85000"/>
              </a:schemeClr>
            </a:solidFill>
            <a:ln w="22225" cap="flat" cmpd="sng" algn="ctr">
              <a:solidFill>
                <a:srgbClr val="D871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a:solidFill>
                  <a:schemeClr val="bg1"/>
                </a:solidFill>
                <a:latin typeface="Arial" charset="0"/>
              </a:endParaRPr>
            </a:p>
          </p:txBody>
        </p:sp>
        <p:grpSp>
          <p:nvGrpSpPr>
            <p:cNvPr id="22" name="Group 10"/>
            <p:cNvGrpSpPr/>
            <p:nvPr/>
          </p:nvGrpSpPr>
          <p:grpSpPr>
            <a:xfrm>
              <a:off x="6757416" y="3389964"/>
              <a:ext cx="1928261" cy="1179599"/>
              <a:chOff x="294022" y="1908379"/>
              <a:chExt cx="3281226" cy="1343430"/>
            </a:xfrm>
          </p:grpSpPr>
          <p:sp>
            <p:nvSpPr>
              <p:cNvPr id="52" name="Rectangle 51"/>
              <p:cNvSpPr>
                <a:spLocks/>
              </p:cNvSpPr>
              <p:nvPr/>
            </p:nvSpPr>
            <p:spPr>
              <a:xfrm>
                <a:off x="1041809" y="2655921"/>
                <a:ext cx="1839050" cy="595888"/>
              </a:xfrm>
              <a:prstGeom prst="rect">
                <a:avLst/>
              </a:prstGeom>
              <a:solidFill>
                <a:schemeClr val="bg1"/>
              </a:solidFill>
              <a:ln w="31750">
                <a:solidFill>
                  <a:srgbClr val="CD6B2B"/>
                </a:solidFill>
              </a:ln>
            </p:spPr>
            <p:txBody>
              <a:bodyPr wrap="none" lIns="91440" tIns="45720" rIns="91440" bIns="45720" anchor="ctr">
                <a:spAutoFit/>
              </a:bodyPr>
              <a:lstStyle/>
              <a:p>
                <a:pPr algn="ctr"/>
                <a:r>
                  <a:rPr lang="en-US" sz="2800" dirty="0">
                    <a:ln w="1905"/>
                    <a:solidFill>
                      <a:srgbClr val="CD6B2B"/>
                    </a:solidFill>
                    <a:effectLst>
                      <a:innerShdw blurRad="69850" dist="43180" dir="5400000">
                        <a:srgbClr val="000000">
                          <a:alpha val="65000"/>
                        </a:srgbClr>
                      </a:innerShdw>
                    </a:effectLst>
                  </a:rPr>
                  <a:t>5.28%</a:t>
                </a:r>
              </a:p>
            </p:txBody>
          </p:sp>
          <p:sp>
            <p:nvSpPr>
              <p:cNvPr id="53" name="Rounded Rectangle 52"/>
              <p:cNvSpPr>
                <a:spLocks/>
              </p:cNvSpPr>
              <p:nvPr/>
            </p:nvSpPr>
            <p:spPr bwMode="auto">
              <a:xfrm>
                <a:off x="294022" y="1908379"/>
                <a:ext cx="3281226" cy="775625"/>
              </a:xfrm>
              <a:prstGeom prst="roundRect">
                <a:avLst/>
              </a:prstGeom>
              <a:solidFill>
                <a:srgbClr val="FF9602"/>
              </a:solidFill>
              <a:ln w="222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700" b="1" dirty="0">
                    <a:solidFill>
                      <a:schemeClr val="bg1"/>
                    </a:solidFill>
                    <a:latin typeface="Arial" charset="0"/>
                  </a:rPr>
                  <a:t>DIRECT UNSUBSIDIZED</a:t>
                </a:r>
              </a:p>
            </p:txBody>
          </p:sp>
        </p:grpSp>
        <p:grpSp>
          <p:nvGrpSpPr>
            <p:cNvPr id="23" name="Group 78"/>
            <p:cNvGrpSpPr/>
            <p:nvPr/>
          </p:nvGrpSpPr>
          <p:grpSpPr>
            <a:xfrm>
              <a:off x="6771897" y="2386630"/>
              <a:ext cx="1924895" cy="923142"/>
              <a:chOff x="2788718" y="2065862"/>
              <a:chExt cx="3045245" cy="1033398"/>
            </a:xfrm>
          </p:grpSpPr>
          <p:sp>
            <p:nvSpPr>
              <p:cNvPr id="50" name="Rectangle 49"/>
              <p:cNvSpPr>
                <a:spLocks/>
              </p:cNvSpPr>
              <p:nvPr/>
            </p:nvSpPr>
            <p:spPr>
              <a:xfrm>
                <a:off x="3647211" y="2513549"/>
                <a:ext cx="1420669" cy="585711"/>
              </a:xfrm>
              <a:prstGeom prst="rect">
                <a:avLst/>
              </a:prstGeom>
              <a:solidFill>
                <a:schemeClr val="bg1"/>
              </a:solidFill>
              <a:ln w="28575">
                <a:solidFill>
                  <a:srgbClr val="CD6B2B"/>
                </a:solidFill>
              </a:ln>
            </p:spPr>
            <p:txBody>
              <a:bodyPr wrap="none" lIns="91440" tIns="45720" rIns="91440" bIns="45720" anchor="b">
                <a:spAutoFit/>
              </a:bodyPr>
              <a:lstStyle/>
              <a:p>
                <a:pPr algn="ctr"/>
                <a:r>
                  <a:rPr lang="en-US" sz="2800" dirty="0">
                    <a:ln w="1905"/>
                    <a:solidFill>
                      <a:srgbClr val="CD6B2B"/>
                    </a:solidFill>
                    <a:effectLst>
                      <a:innerShdw blurRad="69850" dist="43180" dir="5400000">
                        <a:srgbClr val="000000">
                          <a:alpha val="65000"/>
                        </a:srgbClr>
                      </a:innerShdw>
                    </a:effectLst>
                  </a:rPr>
                  <a:t>5.0%</a:t>
                </a:r>
              </a:p>
            </p:txBody>
          </p:sp>
          <p:sp>
            <p:nvSpPr>
              <p:cNvPr id="51" name="Rounded Rectangle 50"/>
              <p:cNvSpPr>
                <a:spLocks/>
              </p:cNvSpPr>
              <p:nvPr/>
            </p:nvSpPr>
            <p:spPr bwMode="auto">
              <a:xfrm>
                <a:off x="2788718" y="2065862"/>
                <a:ext cx="3045245" cy="571783"/>
              </a:xfrm>
              <a:prstGeom prst="roundRect">
                <a:avLst/>
              </a:prstGeom>
              <a:solidFill>
                <a:srgbClr val="FF9602"/>
              </a:solidFill>
              <a:ln w="222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400" dirty="0">
                    <a:solidFill>
                      <a:schemeClr val="bg1"/>
                    </a:solidFill>
                  </a:rPr>
                  <a:t>PERKINS*</a:t>
                </a:r>
                <a:endParaRPr lang="en-US" sz="2400" dirty="0">
                  <a:solidFill>
                    <a:schemeClr val="bg1"/>
                  </a:solidFill>
                  <a:latin typeface="Arial" charset="0"/>
                </a:endParaRPr>
              </a:p>
            </p:txBody>
          </p:sp>
        </p:grpSp>
        <p:grpSp>
          <p:nvGrpSpPr>
            <p:cNvPr id="24" name="Group 11"/>
            <p:cNvGrpSpPr/>
            <p:nvPr/>
          </p:nvGrpSpPr>
          <p:grpSpPr>
            <a:xfrm>
              <a:off x="6749565" y="4779279"/>
              <a:ext cx="1947229" cy="940494"/>
              <a:chOff x="238639" y="5165975"/>
              <a:chExt cx="2725619" cy="1015014"/>
            </a:xfrm>
          </p:grpSpPr>
          <p:sp>
            <p:nvSpPr>
              <p:cNvPr id="48" name="Rectangle 47"/>
              <p:cNvSpPr>
                <a:spLocks/>
              </p:cNvSpPr>
              <p:nvPr/>
            </p:nvSpPr>
            <p:spPr>
              <a:xfrm>
                <a:off x="880611" y="5616312"/>
                <a:ext cx="1512765" cy="564677"/>
              </a:xfrm>
              <a:prstGeom prst="rect">
                <a:avLst/>
              </a:prstGeom>
              <a:solidFill>
                <a:schemeClr val="bg1"/>
              </a:solidFill>
              <a:ln w="31750">
                <a:solidFill>
                  <a:srgbClr val="CD6B2B"/>
                </a:solidFill>
              </a:ln>
            </p:spPr>
            <p:txBody>
              <a:bodyPr wrap="none" lIns="91440" tIns="45720" rIns="91440" bIns="45720">
                <a:spAutoFit/>
              </a:bodyPr>
              <a:lstStyle/>
              <a:p>
                <a:pPr algn="ctr"/>
                <a:r>
                  <a:rPr lang="en-US" sz="2800" dirty="0">
                    <a:ln w="1905"/>
                    <a:solidFill>
                      <a:srgbClr val="CD6B2B"/>
                    </a:solidFill>
                    <a:effectLst>
                      <a:innerShdw blurRad="69850" dist="43180" dir="5400000">
                        <a:srgbClr val="000000">
                          <a:alpha val="65000"/>
                        </a:srgbClr>
                      </a:innerShdw>
                    </a:effectLst>
                  </a:rPr>
                  <a:t>6.28%</a:t>
                </a:r>
              </a:p>
            </p:txBody>
          </p:sp>
          <p:sp>
            <p:nvSpPr>
              <p:cNvPr id="49" name="Rounded Rectangle 48"/>
              <p:cNvSpPr>
                <a:spLocks/>
              </p:cNvSpPr>
              <p:nvPr/>
            </p:nvSpPr>
            <p:spPr bwMode="auto">
              <a:xfrm>
                <a:off x="238639" y="5165975"/>
                <a:ext cx="2725619" cy="477749"/>
              </a:xfrm>
              <a:prstGeom prst="roundRect">
                <a:avLst/>
              </a:prstGeom>
              <a:solidFill>
                <a:srgbClr val="FF9603"/>
              </a:solidFill>
              <a:ln w="222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2000" b="1" dirty="0">
                    <a:solidFill>
                      <a:schemeClr val="bg1"/>
                    </a:solidFill>
                  </a:rPr>
                  <a:t>DIRECT PLUS</a:t>
                </a:r>
                <a:endParaRPr lang="en-US" sz="2000" b="1" dirty="0">
                  <a:solidFill>
                    <a:schemeClr val="bg1"/>
                  </a:solidFill>
                  <a:latin typeface="Arial" charset="0"/>
                </a:endParaRPr>
              </a:p>
            </p:txBody>
          </p:sp>
        </p:grpSp>
        <p:sp>
          <p:nvSpPr>
            <p:cNvPr id="47" name="TextBox 46"/>
            <p:cNvSpPr txBox="1">
              <a:spLocks/>
            </p:cNvSpPr>
            <p:nvPr/>
          </p:nvSpPr>
          <p:spPr>
            <a:xfrm>
              <a:off x="7258999" y="1550716"/>
              <a:ext cx="954108" cy="646331"/>
            </a:xfrm>
            <a:prstGeom prst="rect">
              <a:avLst/>
            </a:prstGeom>
            <a:solidFill>
              <a:schemeClr val="bg1"/>
            </a:solidFill>
            <a:ln>
              <a:solidFill>
                <a:schemeClr val="accent2">
                  <a:lumMod val="75000"/>
                </a:schemeClr>
              </a:solidFill>
            </a:ln>
          </p:spPr>
          <p:txBody>
            <a:bodyPr wrap="none" rtlCol="0">
              <a:spAutoFit/>
            </a:bodyPr>
            <a:lstStyle/>
            <a:p>
              <a:pPr algn="ctr"/>
              <a:r>
                <a:rPr lang="en-US" b="1" dirty="0">
                  <a:solidFill>
                    <a:srgbClr val="CD6B2B"/>
                  </a:solidFill>
                  <a:latin typeface="Times New Roman" panose="02020603050405020304" pitchFamily="18" charset="0"/>
                  <a:cs typeface="Times New Roman" panose="02020603050405020304" pitchFamily="18" charset="0"/>
                </a:rPr>
                <a:t>M4</a:t>
              </a:r>
            </a:p>
            <a:p>
              <a:pPr algn="ctr"/>
              <a:r>
                <a:rPr lang="en-US" b="1" dirty="0">
                  <a:solidFill>
                    <a:srgbClr val="CD6B2B"/>
                  </a:solidFill>
                  <a:latin typeface="Times New Roman" panose="02020603050405020304" pitchFamily="18" charset="0"/>
                  <a:cs typeface="Times New Roman" panose="02020603050405020304" pitchFamily="18" charset="0"/>
                </a:rPr>
                <a:t>2021-22</a:t>
              </a:r>
            </a:p>
          </p:txBody>
        </p:sp>
      </p:grpSp>
      <p:sp>
        <p:nvSpPr>
          <p:cNvPr id="25" name="TextBox 24"/>
          <p:cNvSpPr txBox="1">
            <a:spLocks/>
          </p:cNvSpPr>
          <p:nvPr/>
        </p:nvSpPr>
        <p:spPr>
          <a:xfrm>
            <a:off x="-4031938" y="-3503499"/>
            <a:ext cx="184731" cy="369332"/>
          </a:xfrm>
          <a:prstGeom prst="rect">
            <a:avLst/>
          </a:prstGeom>
          <a:noFill/>
        </p:spPr>
        <p:txBody>
          <a:bodyPr wrap="none" rtlCol="0">
            <a:spAutoFit/>
          </a:bodyPr>
          <a:lstStyle/>
          <a:p>
            <a:endParaRPr lang="en-US" dirty="0"/>
          </a:p>
        </p:txBody>
      </p:sp>
      <p:sp>
        <p:nvSpPr>
          <p:cNvPr id="68" name="Oval 67"/>
          <p:cNvSpPr>
            <a:spLocks/>
          </p:cNvSpPr>
          <p:nvPr/>
        </p:nvSpPr>
        <p:spPr>
          <a:xfrm>
            <a:off x="2059575" y="3420708"/>
            <a:ext cx="8484321" cy="1503278"/>
          </a:xfrm>
          <a:prstGeom prst="ellipse">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6">
            <a:extLst>
              <a:ext uri="{FF2B5EF4-FFF2-40B4-BE49-F238E27FC236}">
                <a16:creationId xmlns:a16="http://schemas.microsoft.com/office/drawing/2014/main" id="{ED87D4B9-13E3-6645-93C7-D0408837B89E}"/>
              </a:ext>
            </a:extLst>
          </p:cNvPr>
          <p:cNvSpPr txBox="1">
            <a:spLocks/>
          </p:cNvSpPr>
          <p:nvPr/>
        </p:nvSpPr>
        <p:spPr>
          <a:xfrm>
            <a:off x="1289957" y="746171"/>
            <a:ext cx="9743803" cy="620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sz="3600" dirty="0"/>
              <a:t>Fixed Interest Rates </a:t>
            </a:r>
            <a:r>
              <a:rPr lang="en-US" sz="2800" i="1" dirty="0"/>
              <a:t>for the Class of 2022</a:t>
            </a:r>
            <a:endParaRPr lang="en-US" sz="3600" i="1" dirty="0"/>
          </a:p>
        </p:txBody>
      </p:sp>
    </p:spTree>
    <p:extLst>
      <p:ext uri="{BB962C8B-B14F-4D97-AF65-F5344CB8AC3E}">
        <p14:creationId xmlns:p14="http://schemas.microsoft.com/office/powerpoint/2010/main" val="70820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33767"/>
          </a:xfrm>
        </p:spPr>
        <p:txBody>
          <a:bodyPr/>
          <a:lstStyle/>
          <a:p>
            <a:r>
              <a:rPr lang="en-US" dirty="0"/>
              <a:t>		 Federal Loan Origination Fees</a:t>
            </a:r>
          </a:p>
        </p:txBody>
      </p:sp>
      <p:sp>
        <p:nvSpPr>
          <p:cNvPr id="3" name="Content Placeholder 2"/>
          <p:cNvSpPr>
            <a:spLocks noGrp="1"/>
          </p:cNvSpPr>
          <p:nvPr>
            <p:ph idx="1"/>
          </p:nvPr>
        </p:nvSpPr>
        <p:spPr>
          <a:xfrm>
            <a:off x="129559" y="622830"/>
            <a:ext cx="11852695" cy="1618487"/>
          </a:xfrm>
        </p:spPr>
        <p:txBody>
          <a:bodyPr/>
          <a:lstStyle/>
          <a:p>
            <a:endParaRPr lang="en-US" b="1" dirty="0">
              <a:latin typeface="+mj-lt"/>
            </a:endParaRPr>
          </a:p>
          <a:p>
            <a:r>
              <a:rPr lang="en-US" sz="2400" b="1" i="1" dirty="0">
                <a:latin typeface="+mj-lt"/>
              </a:rPr>
              <a:t>The federal loan fee is deducted proportionately from each loan disbursement by the Dept. of Education prior to disbursement</a:t>
            </a:r>
          </a:p>
          <a:p>
            <a:r>
              <a:rPr lang="en-US" sz="2400" b="1" i="1" dirty="0">
                <a:latin typeface="+mj-lt"/>
              </a:rPr>
              <a:t>The disbursed amount you receive will be slightly less than the amount you actually accept/borrow  (your gross amount).</a:t>
            </a:r>
          </a:p>
          <a:p>
            <a:r>
              <a:rPr lang="en-US" sz="2400" b="1" i="1" dirty="0">
                <a:latin typeface="+mj-lt"/>
              </a:rPr>
              <a:t>You’re responsible for repaying the entire amount (gross amount) you borrowed and not just the (net amount) that was disbursed</a:t>
            </a:r>
          </a:p>
        </p:txBody>
      </p:sp>
      <p:sp>
        <p:nvSpPr>
          <p:cNvPr id="4" name="TextBox 3"/>
          <p:cNvSpPr txBox="1"/>
          <p:nvPr/>
        </p:nvSpPr>
        <p:spPr>
          <a:xfrm>
            <a:off x="287383" y="3830703"/>
            <a:ext cx="5292100" cy="2185214"/>
          </a:xfrm>
          <a:prstGeom prst="rect">
            <a:avLst/>
          </a:prstGeom>
          <a:noFill/>
        </p:spPr>
        <p:txBody>
          <a:bodyPr wrap="square" rtlCol="0">
            <a:spAutoFit/>
          </a:bodyPr>
          <a:lstStyle/>
          <a:p>
            <a:pPr algn="ctr"/>
            <a:r>
              <a:rPr lang="en-US" sz="2000" b="1" u="sng" dirty="0">
                <a:latin typeface="Arial Rounded MT Bold" panose="020F0704030504030204" pitchFamily="34" charset="0"/>
              </a:rPr>
              <a:t>Unsubsidized Loan: </a:t>
            </a:r>
            <a:r>
              <a:rPr lang="en-US" sz="2000" b="1" u="sng" dirty="0">
                <a:solidFill>
                  <a:srgbClr val="00B050"/>
                </a:solidFill>
                <a:latin typeface="Arial Rounded MT Bold" panose="020F0704030504030204" pitchFamily="34" charset="0"/>
              </a:rPr>
              <a:t>1.057% Loan Fee</a:t>
            </a:r>
          </a:p>
          <a:p>
            <a:pPr algn="ctr"/>
            <a:endParaRPr lang="en-US" sz="2000" b="1" dirty="0">
              <a:latin typeface="Arial Rounded MT Bold" panose="020F0704030504030204" pitchFamily="34" charset="0"/>
            </a:endParaRPr>
          </a:p>
          <a:p>
            <a:pPr algn="ctr"/>
            <a:r>
              <a:rPr lang="en-US" sz="2000" b="1" dirty="0">
                <a:latin typeface="Arial Rounded MT Bold" panose="020F0704030504030204" pitchFamily="34" charset="0"/>
              </a:rPr>
              <a:t>$20,500 + $22,222=$42,722 </a:t>
            </a:r>
            <a:r>
              <a:rPr lang="en-US" sz="1600" b="1" u="sng" dirty="0">
                <a:latin typeface="Arial Rounded MT Bold" panose="020F0704030504030204" pitchFamily="34" charset="0"/>
              </a:rPr>
              <a:t>Total Accepted </a:t>
            </a:r>
          </a:p>
          <a:p>
            <a:pPr algn="ctr"/>
            <a:endParaRPr lang="en-US" sz="1600" b="1" dirty="0">
              <a:latin typeface="Arial Rounded MT Bold" panose="020F0704030504030204" pitchFamily="34" charset="0"/>
            </a:endParaRPr>
          </a:p>
          <a:p>
            <a:pPr algn="ctr"/>
            <a:r>
              <a:rPr lang="en-US" sz="2000" b="1" dirty="0">
                <a:latin typeface="Arial Rounded MT Bold" panose="020F0704030504030204" pitchFamily="34" charset="0"/>
              </a:rPr>
              <a:t>$216 + $234=</a:t>
            </a:r>
            <a:r>
              <a:rPr lang="en-US" sz="2000" b="1" dirty="0">
                <a:solidFill>
                  <a:srgbClr val="00B050"/>
                </a:solidFill>
                <a:latin typeface="Arial Rounded MT Bold" panose="020F0704030504030204" pitchFamily="34" charset="0"/>
              </a:rPr>
              <a:t>$450 </a:t>
            </a:r>
            <a:r>
              <a:rPr lang="en-US" sz="1600" b="1" u="sng" dirty="0">
                <a:latin typeface="Arial Rounded MT Bold" panose="020F0704030504030204" pitchFamily="34" charset="0"/>
              </a:rPr>
              <a:t>Total Loan Fees</a:t>
            </a:r>
          </a:p>
          <a:p>
            <a:pPr algn="ctr"/>
            <a:endParaRPr lang="en-US" sz="2000" b="1" dirty="0">
              <a:latin typeface="Arial Rounded MT Bold" panose="020F0704030504030204" pitchFamily="34" charset="0"/>
            </a:endParaRPr>
          </a:p>
          <a:p>
            <a:pPr algn="ctr"/>
            <a:r>
              <a:rPr lang="en-US" sz="2000" b="1" dirty="0">
                <a:solidFill>
                  <a:srgbClr val="FF0000"/>
                </a:solidFill>
                <a:latin typeface="Arial Rounded MT Bold" panose="020F0704030504030204" pitchFamily="34" charset="0"/>
              </a:rPr>
              <a:t>$42,272 “Net” Disbursed </a:t>
            </a:r>
            <a:r>
              <a:rPr lang="en-US" sz="1200" b="1" dirty="0">
                <a:latin typeface="Arial Rounded MT Bold" panose="020F0704030504030204" pitchFamily="34" charset="0"/>
              </a:rPr>
              <a:t>($21,136 per semester)</a:t>
            </a:r>
          </a:p>
        </p:txBody>
      </p:sp>
      <p:sp>
        <p:nvSpPr>
          <p:cNvPr id="5" name="TextBox 4"/>
          <p:cNvSpPr txBox="1"/>
          <p:nvPr/>
        </p:nvSpPr>
        <p:spPr>
          <a:xfrm>
            <a:off x="6609805" y="3830703"/>
            <a:ext cx="5007183" cy="2246769"/>
          </a:xfrm>
          <a:prstGeom prst="rect">
            <a:avLst/>
          </a:prstGeom>
          <a:noFill/>
        </p:spPr>
        <p:txBody>
          <a:bodyPr wrap="square" rtlCol="0">
            <a:spAutoFit/>
          </a:bodyPr>
          <a:lstStyle/>
          <a:p>
            <a:pPr algn="ctr"/>
            <a:r>
              <a:rPr lang="en-US" sz="2000" b="1" u="sng" dirty="0">
                <a:latin typeface="Arial Rounded MT Bold" panose="020F0704030504030204" pitchFamily="34" charset="0"/>
              </a:rPr>
              <a:t>Grad/PLUS Loan: </a:t>
            </a:r>
            <a:r>
              <a:rPr lang="en-US" sz="2000" b="1" u="sng" dirty="0">
                <a:solidFill>
                  <a:srgbClr val="00B050"/>
                </a:solidFill>
                <a:latin typeface="Arial Rounded MT Bold" panose="020F0704030504030204" pitchFamily="34" charset="0"/>
              </a:rPr>
              <a:t>4.228% Loan Fee</a:t>
            </a:r>
          </a:p>
          <a:p>
            <a:pPr algn="ctr"/>
            <a:endParaRPr lang="en-US" sz="2000" b="1" dirty="0">
              <a:latin typeface="Arial Rounded MT Bold" panose="020F0704030504030204" pitchFamily="34" charset="0"/>
            </a:endParaRPr>
          </a:p>
          <a:p>
            <a:pPr algn="ctr"/>
            <a:r>
              <a:rPr lang="en-US" sz="2000" b="1" dirty="0">
                <a:latin typeface="Arial Rounded MT Bold" panose="020F0704030504030204" pitchFamily="34" charset="0"/>
              </a:rPr>
              <a:t>$27,244 </a:t>
            </a:r>
            <a:r>
              <a:rPr lang="en-US" sz="2000" b="1" u="sng" dirty="0">
                <a:latin typeface="Arial Rounded MT Bold" panose="020F0704030504030204" pitchFamily="34" charset="0"/>
              </a:rPr>
              <a:t>Total Accepted</a:t>
            </a:r>
          </a:p>
          <a:p>
            <a:pPr algn="ctr"/>
            <a:endParaRPr lang="en-US" sz="2000" b="1" dirty="0">
              <a:latin typeface="Arial Rounded MT Bold" panose="020F0704030504030204" pitchFamily="34" charset="0"/>
            </a:endParaRPr>
          </a:p>
          <a:p>
            <a:pPr algn="ctr"/>
            <a:r>
              <a:rPr lang="en-US" sz="2000" b="1" dirty="0">
                <a:solidFill>
                  <a:srgbClr val="00B050"/>
                </a:solidFill>
                <a:latin typeface="Arial Rounded MT Bold" panose="020F0704030504030204" pitchFamily="34" charset="0"/>
              </a:rPr>
              <a:t>$1,150 </a:t>
            </a:r>
            <a:r>
              <a:rPr lang="en-US" sz="2000" b="1" u="sng" dirty="0">
                <a:latin typeface="Arial Rounded MT Bold" panose="020F0704030504030204" pitchFamily="34" charset="0"/>
              </a:rPr>
              <a:t>Total loan Fees</a:t>
            </a:r>
          </a:p>
          <a:p>
            <a:pPr algn="ctr"/>
            <a:endParaRPr lang="en-US" sz="2000" b="1" dirty="0">
              <a:latin typeface="Arial Rounded MT Bold" panose="020F0704030504030204" pitchFamily="34" charset="0"/>
            </a:endParaRPr>
          </a:p>
          <a:p>
            <a:pPr algn="ctr"/>
            <a:r>
              <a:rPr lang="en-US" sz="2000" b="1" dirty="0">
                <a:solidFill>
                  <a:srgbClr val="FF0000"/>
                </a:solidFill>
                <a:latin typeface="Arial Rounded MT Bold" panose="020F0704030504030204" pitchFamily="34" charset="0"/>
              </a:rPr>
              <a:t>$26,094 “Net” Disbursed </a:t>
            </a:r>
            <a:r>
              <a:rPr lang="en-US" sz="1200" b="1" dirty="0">
                <a:latin typeface="Arial Rounded MT Bold" panose="020F0704030504030204" pitchFamily="34" charset="0"/>
              </a:rPr>
              <a:t>($13,047 per semester)</a:t>
            </a:r>
          </a:p>
        </p:txBody>
      </p:sp>
    </p:spTree>
    <p:extLst>
      <p:ext uri="{BB962C8B-B14F-4D97-AF65-F5344CB8AC3E}">
        <p14:creationId xmlns:p14="http://schemas.microsoft.com/office/powerpoint/2010/main" val="160437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3754751" y="584990"/>
            <a:ext cx="3915093" cy="1325563"/>
          </a:xfrm>
        </p:spPr>
        <p:txBody>
          <a:bodyPr/>
          <a:lstStyle/>
          <a:p>
            <a:r>
              <a:rPr lang="en-US" dirty="0"/>
              <a:t>Capitalization</a:t>
            </a:r>
          </a:p>
        </p:txBody>
      </p:sp>
      <p:sp>
        <p:nvSpPr>
          <p:cNvPr id="44036" name="Rectangle 3"/>
          <p:cNvSpPr>
            <a:spLocks noGrp="1" noChangeArrowheads="1"/>
          </p:cNvSpPr>
          <p:nvPr>
            <p:ph idx="1"/>
          </p:nvPr>
        </p:nvSpPr>
        <p:spPr>
          <a:xfrm>
            <a:off x="1081540" y="1704453"/>
            <a:ext cx="10515600" cy="4597107"/>
          </a:xfrm>
        </p:spPr>
        <p:txBody>
          <a:bodyPr>
            <a:normAutofit/>
          </a:bodyPr>
          <a:lstStyle/>
          <a:p>
            <a:r>
              <a:rPr lang="en-US" dirty="0"/>
              <a:t>	Addition of unpaid interest to the principal</a:t>
            </a:r>
          </a:p>
          <a:p>
            <a:endParaRPr lang="en-US" sz="3200" b="1" dirty="0"/>
          </a:p>
        </p:txBody>
      </p:sp>
      <p:pic>
        <p:nvPicPr>
          <p:cNvPr id="44037" name="Picture 8" descr="Stack%20of%20money"/>
          <p:cNvPicPr>
            <a:picLocks noChangeAspect="1" noChangeArrowheads="1"/>
          </p:cNvPicPr>
          <p:nvPr/>
        </p:nvPicPr>
        <p:blipFill>
          <a:blip r:embed="rId3" cstate="print"/>
          <a:srcRect r="-1627" b="70540"/>
          <a:stretch>
            <a:fillRect/>
          </a:stretch>
        </p:blipFill>
        <p:spPr bwMode="auto">
          <a:xfrm>
            <a:off x="4935063" y="4503543"/>
            <a:ext cx="1785937" cy="614363"/>
          </a:xfrm>
          <a:prstGeom prst="rect">
            <a:avLst/>
          </a:prstGeom>
          <a:noFill/>
          <a:ln w="9525">
            <a:noFill/>
            <a:miter lim="800000"/>
            <a:headEnd/>
            <a:tailEnd/>
          </a:ln>
        </p:spPr>
      </p:pic>
      <p:sp>
        <p:nvSpPr>
          <p:cNvPr id="44038" name="Rectangle 2"/>
          <p:cNvSpPr>
            <a:spLocks noChangeArrowheads="1"/>
          </p:cNvSpPr>
          <p:nvPr/>
        </p:nvSpPr>
        <p:spPr bwMode="auto">
          <a:xfrm>
            <a:off x="1908606" y="5436451"/>
            <a:ext cx="2197100" cy="584200"/>
          </a:xfrm>
          <a:prstGeom prst="rect">
            <a:avLst/>
          </a:prstGeom>
          <a:solidFill>
            <a:schemeClr val="bg1"/>
          </a:solidFill>
          <a:ln w="22225">
            <a:noFill/>
            <a:miter lim="800000"/>
            <a:headEnd/>
            <a:tailEnd/>
          </a:ln>
        </p:spPr>
        <p:txBody>
          <a:bodyPr anchor="ctr">
            <a:spAutoFit/>
          </a:bodyPr>
          <a:lstStyle/>
          <a:p>
            <a:pPr algn="ctr" eaLnBrk="0" hangingPunct="0"/>
            <a:r>
              <a:rPr lang="en-US" sz="3200" dirty="0">
                <a:solidFill>
                  <a:srgbClr val="013A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Principal</a:t>
            </a:r>
          </a:p>
        </p:txBody>
      </p:sp>
      <p:sp>
        <p:nvSpPr>
          <p:cNvPr id="44039" name="Rectangle 20"/>
          <p:cNvSpPr>
            <a:spLocks noChangeArrowheads="1"/>
          </p:cNvSpPr>
          <p:nvPr/>
        </p:nvSpPr>
        <p:spPr bwMode="auto">
          <a:xfrm>
            <a:off x="4219887" y="5380248"/>
            <a:ext cx="439544" cy="707886"/>
          </a:xfrm>
          <a:prstGeom prst="rect">
            <a:avLst/>
          </a:prstGeom>
          <a:noFill/>
          <a:ln w="22225">
            <a:noFill/>
            <a:miter lim="800000"/>
            <a:headEnd/>
            <a:tailEnd/>
          </a:ln>
        </p:spPr>
        <p:txBody>
          <a:bodyPr wrap="none">
            <a:spAutoFit/>
          </a:bodyPr>
          <a:lstStyle/>
          <a:p>
            <a:pPr eaLnBrk="0" hangingPunct="0"/>
            <a:r>
              <a:rPr lang="en-US" sz="4000" dirty="0">
                <a:solidFill>
                  <a:srgbClr val="013A71"/>
                </a:solidFill>
                <a:effectLst>
                  <a:outerShdw blurRad="38100" dist="38100" dir="2700000" algn="tl">
                    <a:srgbClr val="000000">
                      <a:alpha val="43137"/>
                    </a:srgbClr>
                  </a:outerShdw>
                </a:effectLst>
              </a:rPr>
              <a:t>+</a:t>
            </a:r>
          </a:p>
        </p:txBody>
      </p:sp>
      <p:sp>
        <p:nvSpPr>
          <p:cNvPr id="44040" name="Rectangle 2"/>
          <p:cNvSpPr>
            <a:spLocks noChangeArrowheads="1"/>
          </p:cNvSpPr>
          <p:nvPr/>
        </p:nvSpPr>
        <p:spPr bwMode="auto">
          <a:xfrm>
            <a:off x="4773613" y="5480147"/>
            <a:ext cx="2165350" cy="584200"/>
          </a:xfrm>
          <a:prstGeom prst="rect">
            <a:avLst/>
          </a:prstGeom>
          <a:solidFill>
            <a:schemeClr val="bg1"/>
          </a:solidFill>
          <a:ln w="22225">
            <a:noFill/>
            <a:miter lim="800000"/>
            <a:headEnd/>
            <a:tailEnd/>
          </a:ln>
        </p:spPr>
        <p:txBody>
          <a:bodyPr anchor="ctr">
            <a:spAutoFit/>
          </a:bodyPr>
          <a:lstStyle/>
          <a:p>
            <a:pPr algn="ctr" eaLnBrk="0" hangingPunct="0"/>
            <a:r>
              <a:rPr lang="en-US" sz="3200" dirty="0">
                <a:solidFill>
                  <a:srgbClr val="013A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Interest</a:t>
            </a:r>
          </a:p>
        </p:txBody>
      </p:sp>
      <p:sp>
        <p:nvSpPr>
          <p:cNvPr id="44041" name="Rectangle 26"/>
          <p:cNvSpPr>
            <a:spLocks noChangeArrowheads="1"/>
          </p:cNvSpPr>
          <p:nvPr/>
        </p:nvSpPr>
        <p:spPr bwMode="auto">
          <a:xfrm>
            <a:off x="6921887" y="5479572"/>
            <a:ext cx="413896" cy="646331"/>
          </a:xfrm>
          <a:prstGeom prst="rect">
            <a:avLst/>
          </a:prstGeom>
          <a:noFill/>
          <a:ln w="22225">
            <a:noFill/>
            <a:miter lim="800000"/>
            <a:headEnd/>
            <a:tailEnd/>
          </a:ln>
        </p:spPr>
        <p:txBody>
          <a:bodyPr wrap="none">
            <a:spAutoFit/>
          </a:bodyPr>
          <a:lstStyle/>
          <a:p>
            <a:pPr eaLnBrk="0" hangingPunct="0"/>
            <a:r>
              <a:rPr lang="en-US" sz="3600" dirty="0">
                <a:solidFill>
                  <a:srgbClr val="013A71"/>
                </a:solidFill>
                <a:effectLst>
                  <a:outerShdw blurRad="38100" dist="38100" dir="2700000" algn="tl">
                    <a:srgbClr val="000000">
                      <a:alpha val="43137"/>
                    </a:srgbClr>
                  </a:outerShdw>
                </a:effectLst>
              </a:rPr>
              <a:t>=</a:t>
            </a:r>
          </a:p>
        </p:txBody>
      </p:sp>
      <p:sp>
        <p:nvSpPr>
          <p:cNvPr id="24588" name="Rectangle 28"/>
          <p:cNvSpPr>
            <a:spLocks noChangeArrowheads="1"/>
          </p:cNvSpPr>
          <p:nvPr/>
        </p:nvSpPr>
        <p:spPr bwMode="auto">
          <a:xfrm>
            <a:off x="7449177" y="5479572"/>
            <a:ext cx="3033174" cy="584775"/>
          </a:xfrm>
          <a:prstGeom prst="rect">
            <a:avLst/>
          </a:prstGeom>
          <a:solidFill>
            <a:schemeClr val="bg1"/>
          </a:solidFill>
          <a:ln w="22225">
            <a:noFill/>
            <a:miter lim="800000"/>
            <a:headEnd/>
            <a:tailEnd/>
          </a:ln>
        </p:spPr>
        <p:txBody>
          <a:bodyPr wrap="square" anchor="ctr">
            <a:spAutoFit/>
          </a:bodyPr>
          <a:lstStyle/>
          <a:p>
            <a:pPr algn="ctr" eaLnBrk="0" hangingPunct="0">
              <a:defRPr/>
            </a:pPr>
            <a:r>
              <a:rPr lang="en-US" sz="3200" dirty="0">
                <a:solidFill>
                  <a:srgbClr val="013A71"/>
                </a:solidFill>
                <a:effectLst>
                  <a:outerShdw blurRad="38100" dist="38100" dir="2700000" algn="tl">
                    <a:srgbClr val="000000">
                      <a:alpha val="43137"/>
                    </a:srgbClr>
                  </a:outerShdw>
                </a:effectLst>
                <a:latin typeface="Arial" charset="0"/>
              </a:rPr>
              <a:t>Larger Principal</a:t>
            </a:r>
          </a:p>
        </p:txBody>
      </p:sp>
      <p:sp>
        <p:nvSpPr>
          <p:cNvPr id="16" name="Rectangle 15"/>
          <p:cNvSpPr/>
          <p:nvPr/>
        </p:nvSpPr>
        <p:spPr>
          <a:xfrm>
            <a:off x="1890035" y="2909317"/>
            <a:ext cx="2215671" cy="677108"/>
          </a:xfrm>
          <a:prstGeom prst="rect">
            <a:avLst/>
          </a:prstGeom>
          <a:noFill/>
        </p:spPr>
        <p:txBody>
          <a:bodyPr wrap="none">
            <a:spAutoFit/>
          </a:bodyPr>
          <a:lstStyle/>
          <a:p>
            <a:pPr algn="ctr" eaLnBrk="0" hangingPunct="0">
              <a:defRPr/>
            </a:pPr>
            <a:r>
              <a:rPr lang="en-US" sz="3800" b="1" dirty="0">
                <a:ln w="0"/>
                <a:solidFill>
                  <a:schemeClr val="accent1">
                    <a:lumMod val="50000"/>
                  </a:schemeClr>
                </a:solidFill>
                <a:effectLst>
                  <a:outerShdw blurRad="38100" dist="25400" dir="5400000" algn="ctr" rotWithShape="0">
                    <a:srgbClr val="6E747A">
                      <a:alpha val="43000"/>
                    </a:srgbClr>
                  </a:outerShdw>
                </a:effectLst>
                <a:latin typeface="Arial" charset="0"/>
              </a:rPr>
              <a:t>$200,000</a:t>
            </a:r>
          </a:p>
        </p:txBody>
      </p:sp>
      <p:sp>
        <p:nvSpPr>
          <p:cNvPr id="17" name="Rectangle 16"/>
          <p:cNvSpPr/>
          <p:nvPr/>
        </p:nvSpPr>
        <p:spPr>
          <a:xfrm>
            <a:off x="7669844" y="2461754"/>
            <a:ext cx="2404826" cy="677108"/>
          </a:xfrm>
          <a:prstGeom prst="rect">
            <a:avLst/>
          </a:prstGeom>
          <a:noFill/>
        </p:spPr>
        <p:txBody>
          <a:bodyPr wrap="none">
            <a:spAutoFit/>
          </a:bodyPr>
          <a:lstStyle/>
          <a:p>
            <a:pPr algn="ctr" eaLnBrk="0" hangingPunct="0">
              <a:defRPr/>
            </a:pPr>
            <a:r>
              <a:rPr lang="en-US" sz="3800" b="1" dirty="0">
                <a:ln w="0"/>
                <a:solidFill>
                  <a:schemeClr val="accent1">
                    <a:lumMod val="50000"/>
                  </a:schemeClr>
                </a:solidFill>
                <a:effectLst>
                  <a:outerShdw blurRad="38100" dist="25400" dir="5400000" algn="ctr" rotWithShape="0">
                    <a:srgbClr val="6E747A">
                      <a:alpha val="43000"/>
                    </a:srgbClr>
                  </a:outerShdw>
                </a:effectLst>
                <a:latin typeface="Arial" charset="0"/>
              </a:rPr>
              <a:t>$231,700*</a:t>
            </a:r>
          </a:p>
        </p:txBody>
      </p:sp>
      <p:sp>
        <p:nvSpPr>
          <p:cNvPr id="18" name="Rectangle 17"/>
          <p:cNvSpPr/>
          <p:nvPr/>
        </p:nvSpPr>
        <p:spPr>
          <a:xfrm>
            <a:off x="4855650" y="3828160"/>
            <a:ext cx="1944764" cy="677108"/>
          </a:xfrm>
          <a:prstGeom prst="rect">
            <a:avLst/>
          </a:prstGeom>
          <a:noFill/>
        </p:spPr>
        <p:txBody>
          <a:bodyPr wrap="none">
            <a:spAutoFit/>
          </a:bodyPr>
          <a:lstStyle/>
          <a:p>
            <a:pPr algn="ctr" eaLnBrk="0" hangingPunct="0">
              <a:defRPr/>
            </a:pPr>
            <a:r>
              <a:rPr lang="en-US" sz="3800" b="1" dirty="0">
                <a:ln w="0"/>
                <a:solidFill>
                  <a:schemeClr val="accent1">
                    <a:lumMod val="50000"/>
                  </a:schemeClr>
                </a:solidFill>
                <a:effectLst>
                  <a:outerShdw blurRad="38100" dist="25400" dir="5400000" algn="ctr" rotWithShape="0">
                    <a:srgbClr val="6E747A">
                      <a:alpha val="43000"/>
                    </a:srgbClr>
                  </a:outerShdw>
                </a:effectLst>
                <a:latin typeface="Arial" charset="0"/>
              </a:rPr>
              <a:t>$31,700</a:t>
            </a:r>
          </a:p>
        </p:txBody>
      </p:sp>
      <p:grpSp>
        <p:nvGrpSpPr>
          <p:cNvPr id="2" name="Group 29"/>
          <p:cNvGrpSpPr>
            <a:grpSpLocks/>
          </p:cNvGrpSpPr>
          <p:nvPr/>
        </p:nvGrpSpPr>
        <p:grpSpPr bwMode="auto">
          <a:xfrm>
            <a:off x="2089574" y="3690809"/>
            <a:ext cx="1785937" cy="1385888"/>
            <a:chOff x="830654" y="3538785"/>
            <a:chExt cx="1785938" cy="1386259"/>
          </a:xfrm>
        </p:grpSpPr>
        <p:pic>
          <p:nvPicPr>
            <p:cNvPr id="44055" name="Picture 8" descr="Stack%20of%20money"/>
            <p:cNvPicPr>
              <a:picLocks noChangeAspect="1" noChangeArrowheads="1"/>
            </p:cNvPicPr>
            <p:nvPr/>
          </p:nvPicPr>
          <p:blipFill>
            <a:blip r:embed="rId3" cstate="print"/>
            <a:srcRect r="-1627" b="70540"/>
            <a:stretch>
              <a:fillRect/>
            </a:stretch>
          </p:blipFill>
          <p:spPr bwMode="auto">
            <a:xfrm>
              <a:off x="830654" y="4310682"/>
              <a:ext cx="1785938" cy="614362"/>
            </a:xfrm>
            <a:prstGeom prst="rect">
              <a:avLst/>
            </a:prstGeom>
            <a:noFill/>
            <a:ln w="9525">
              <a:noFill/>
              <a:miter lim="800000"/>
              <a:headEnd/>
              <a:tailEnd/>
            </a:ln>
          </p:spPr>
        </p:pic>
        <p:pic>
          <p:nvPicPr>
            <p:cNvPr id="44056" name="Picture 8" descr="Stack%20of%20money"/>
            <p:cNvPicPr>
              <a:picLocks noChangeAspect="1" noChangeArrowheads="1"/>
            </p:cNvPicPr>
            <p:nvPr/>
          </p:nvPicPr>
          <p:blipFill>
            <a:blip r:embed="rId3" cstate="print"/>
            <a:srcRect r="-1627" b="70540"/>
            <a:stretch>
              <a:fillRect/>
            </a:stretch>
          </p:blipFill>
          <p:spPr bwMode="auto">
            <a:xfrm>
              <a:off x="830654" y="4049424"/>
              <a:ext cx="1785938" cy="614362"/>
            </a:xfrm>
            <a:prstGeom prst="rect">
              <a:avLst/>
            </a:prstGeom>
            <a:noFill/>
            <a:ln w="9525">
              <a:noFill/>
              <a:miter lim="800000"/>
              <a:headEnd/>
              <a:tailEnd/>
            </a:ln>
          </p:spPr>
        </p:pic>
        <p:pic>
          <p:nvPicPr>
            <p:cNvPr id="44057" name="Picture 8" descr="Stack%20of%20money"/>
            <p:cNvPicPr>
              <a:picLocks noChangeAspect="1" noChangeArrowheads="1"/>
            </p:cNvPicPr>
            <p:nvPr/>
          </p:nvPicPr>
          <p:blipFill>
            <a:blip r:embed="rId3" cstate="print"/>
            <a:srcRect r="-1627" b="70540"/>
            <a:stretch>
              <a:fillRect/>
            </a:stretch>
          </p:blipFill>
          <p:spPr bwMode="auto">
            <a:xfrm>
              <a:off x="830654" y="3776292"/>
              <a:ext cx="1785938" cy="614362"/>
            </a:xfrm>
            <a:prstGeom prst="rect">
              <a:avLst/>
            </a:prstGeom>
            <a:noFill/>
            <a:ln w="9525">
              <a:noFill/>
              <a:miter lim="800000"/>
              <a:headEnd/>
              <a:tailEnd/>
            </a:ln>
          </p:spPr>
        </p:pic>
        <p:pic>
          <p:nvPicPr>
            <p:cNvPr id="44058" name="Picture 8" descr="Stack%20of%20money"/>
            <p:cNvPicPr>
              <a:picLocks noChangeAspect="1" noChangeArrowheads="1"/>
            </p:cNvPicPr>
            <p:nvPr/>
          </p:nvPicPr>
          <p:blipFill>
            <a:blip r:embed="rId3" cstate="print"/>
            <a:srcRect r="-1627" b="70540"/>
            <a:stretch>
              <a:fillRect/>
            </a:stretch>
          </p:blipFill>
          <p:spPr bwMode="auto">
            <a:xfrm>
              <a:off x="830654" y="3538785"/>
              <a:ext cx="1785938" cy="614362"/>
            </a:xfrm>
            <a:prstGeom prst="rect">
              <a:avLst/>
            </a:prstGeom>
            <a:noFill/>
            <a:ln w="9525">
              <a:noFill/>
              <a:miter lim="800000"/>
              <a:headEnd/>
              <a:tailEnd/>
            </a:ln>
          </p:spPr>
        </p:pic>
      </p:grpSp>
      <p:grpSp>
        <p:nvGrpSpPr>
          <p:cNvPr id="3" name="Group 30"/>
          <p:cNvGrpSpPr>
            <a:grpSpLocks/>
          </p:cNvGrpSpPr>
          <p:nvPr/>
        </p:nvGrpSpPr>
        <p:grpSpPr bwMode="auto">
          <a:xfrm>
            <a:off x="7885430" y="3217961"/>
            <a:ext cx="1785938" cy="1908175"/>
            <a:chOff x="6483309" y="3087523"/>
            <a:chExt cx="1785938" cy="1908773"/>
          </a:xfrm>
        </p:grpSpPr>
        <p:pic>
          <p:nvPicPr>
            <p:cNvPr id="44049" name="Picture 8" descr="Stack%20of%20money"/>
            <p:cNvPicPr>
              <a:picLocks noChangeAspect="1" noChangeArrowheads="1"/>
            </p:cNvPicPr>
            <p:nvPr/>
          </p:nvPicPr>
          <p:blipFill>
            <a:blip r:embed="rId3" cstate="print"/>
            <a:srcRect r="-1627" b="70540"/>
            <a:stretch>
              <a:fillRect/>
            </a:stretch>
          </p:blipFill>
          <p:spPr bwMode="auto">
            <a:xfrm>
              <a:off x="6483309" y="4381934"/>
              <a:ext cx="1785938" cy="614362"/>
            </a:xfrm>
            <a:prstGeom prst="rect">
              <a:avLst/>
            </a:prstGeom>
            <a:noFill/>
            <a:ln w="9525">
              <a:noFill/>
              <a:miter lim="800000"/>
              <a:headEnd/>
              <a:tailEnd/>
            </a:ln>
          </p:spPr>
        </p:pic>
        <p:pic>
          <p:nvPicPr>
            <p:cNvPr id="44050" name="Picture 8" descr="Stack%20of%20money"/>
            <p:cNvPicPr>
              <a:picLocks noChangeAspect="1" noChangeArrowheads="1"/>
            </p:cNvPicPr>
            <p:nvPr/>
          </p:nvPicPr>
          <p:blipFill>
            <a:blip r:embed="rId3" cstate="print"/>
            <a:srcRect r="-1627" b="70540"/>
            <a:stretch>
              <a:fillRect/>
            </a:stretch>
          </p:blipFill>
          <p:spPr bwMode="auto">
            <a:xfrm>
              <a:off x="6483309" y="4132551"/>
              <a:ext cx="1785938" cy="614362"/>
            </a:xfrm>
            <a:prstGeom prst="rect">
              <a:avLst/>
            </a:prstGeom>
            <a:noFill/>
            <a:ln w="9525">
              <a:noFill/>
              <a:miter lim="800000"/>
              <a:headEnd/>
              <a:tailEnd/>
            </a:ln>
          </p:spPr>
        </p:pic>
        <p:pic>
          <p:nvPicPr>
            <p:cNvPr id="44051" name="Picture 8" descr="Stack%20of%20money"/>
            <p:cNvPicPr>
              <a:picLocks noChangeAspect="1" noChangeArrowheads="1"/>
            </p:cNvPicPr>
            <p:nvPr/>
          </p:nvPicPr>
          <p:blipFill>
            <a:blip r:embed="rId3" cstate="print"/>
            <a:srcRect r="-1627" b="70540"/>
            <a:stretch>
              <a:fillRect/>
            </a:stretch>
          </p:blipFill>
          <p:spPr bwMode="auto">
            <a:xfrm>
              <a:off x="6483309" y="3895045"/>
              <a:ext cx="1785938" cy="614362"/>
            </a:xfrm>
            <a:prstGeom prst="rect">
              <a:avLst/>
            </a:prstGeom>
            <a:noFill/>
            <a:ln w="9525">
              <a:noFill/>
              <a:miter lim="800000"/>
              <a:headEnd/>
              <a:tailEnd/>
            </a:ln>
          </p:spPr>
        </p:pic>
        <p:pic>
          <p:nvPicPr>
            <p:cNvPr id="44052" name="Picture 8" descr="Stack%20of%20money"/>
            <p:cNvPicPr>
              <a:picLocks noChangeAspect="1" noChangeArrowheads="1"/>
            </p:cNvPicPr>
            <p:nvPr/>
          </p:nvPicPr>
          <p:blipFill>
            <a:blip r:embed="rId3" cstate="print"/>
            <a:srcRect r="-1627" b="70540"/>
            <a:stretch>
              <a:fillRect/>
            </a:stretch>
          </p:blipFill>
          <p:spPr bwMode="auto">
            <a:xfrm>
              <a:off x="6483309" y="3633788"/>
              <a:ext cx="1785938" cy="614362"/>
            </a:xfrm>
            <a:prstGeom prst="rect">
              <a:avLst/>
            </a:prstGeom>
            <a:noFill/>
            <a:ln w="9525">
              <a:noFill/>
              <a:miter lim="800000"/>
              <a:headEnd/>
              <a:tailEnd/>
            </a:ln>
          </p:spPr>
        </p:pic>
        <p:pic>
          <p:nvPicPr>
            <p:cNvPr id="44053" name="Picture 8" descr="Stack%20of%20money"/>
            <p:cNvPicPr>
              <a:picLocks noChangeAspect="1" noChangeArrowheads="1"/>
            </p:cNvPicPr>
            <p:nvPr/>
          </p:nvPicPr>
          <p:blipFill>
            <a:blip r:embed="rId3" cstate="print"/>
            <a:srcRect r="-1627" b="70540"/>
            <a:stretch>
              <a:fillRect/>
            </a:stretch>
          </p:blipFill>
          <p:spPr bwMode="auto">
            <a:xfrm>
              <a:off x="6483309" y="3360655"/>
              <a:ext cx="1785938" cy="614362"/>
            </a:xfrm>
            <a:prstGeom prst="rect">
              <a:avLst/>
            </a:prstGeom>
            <a:noFill/>
            <a:ln w="9525">
              <a:noFill/>
              <a:miter lim="800000"/>
              <a:headEnd/>
              <a:tailEnd/>
            </a:ln>
          </p:spPr>
        </p:pic>
        <p:pic>
          <p:nvPicPr>
            <p:cNvPr id="44054" name="Picture 8" descr="Stack%20of%20money"/>
            <p:cNvPicPr>
              <a:picLocks noChangeAspect="1" noChangeArrowheads="1"/>
            </p:cNvPicPr>
            <p:nvPr/>
          </p:nvPicPr>
          <p:blipFill>
            <a:blip r:embed="rId3" cstate="print"/>
            <a:srcRect r="-1627" b="70540"/>
            <a:stretch>
              <a:fillRect/>
            </a:stretch>
          </p:blipFill>
          <p:spPr bwMode="auto">
            <a:xfrm>
              <a:off x="6483309" y="3087523"/>
              <a:ext cx="1785938" cy="614362"/>
            </a:xfrm>
            <a:prstGeom prst="rect">
              <a:avLst/>
            </a:prstGeom>
            <a:noFill/>
            <a:ln w="9525">
              <a:noFill/>
              <a:miter lim="800000"/>
              <a:headEnd/>
              <a:tailEnd/>
            </a:ln>
          </p:spPr>
        </p:pic>
      </p:grpSp>
      <p:sp>
        <p:nvSpPr>
          <p:cNvPr id="26" name="TextBox 25"/>
          <p:cNvSpPr txBox="1"/>
          <p:nvPr/>
        </p:nvSpPr>
        <p:spPr>
          <a:xfrm>
            <a:off x="1792187" y="6175355"/>
            <a:ext cx="6801862" cy="553998"/>
          </a:xfrm>
          <a:prstGeom prst="rect">
            <a:avLst/>
          </a:prstGeom>
          <a:noFill/>
        </p:spPr>
        <p:txBody>
          <a:bodyPr wrap="none" rtlCol="0">
            <a:spAutoFit/>
          </a:bodyPr>
          <a:lstStyle/>
          <a:p>
            <a:pPr marL="0" lvl="1"/>
            <a:r>
              <a:rPr lang="en-US" sz="1200" kern="0" dirty="0">
                <a:solidFill>
                  <a:srgbClr val="013A71"/>
                </a:solidFill>
              </a:rPr>
              <a:t>*Based on the median education debt level for the Class of 2019 and interest rates from the Class of 2020</a:t>
            </a:r>
          </a:p>
          <a:p>
            <a:endParaRPr lang="en-US" dirty="0">
              <a:solidFill>
                <a:srgbClr val="013A71"/>
              </a:solidFill>
            </a:endParaRPr>
          </a:p>
        </p:txBody>
      </p:sp>
    </p:spTree>
    <p:extLst>
      <p:ext uri="{BB962C8B-B14F-4D97-AF65-F5344CB8AC3E}">
        <p14:creationId xmlns:p14="http://schemas.microsoft.com/office/powerpoint/2010/main" val="29061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noGrp="1" noChangeArrowheads="1"/>
          </p:cNvSpPr>
          <p:nvPr>
            <p:ph type="body" idx="4294967295"/>
          </p:nvPr>
        </p:nvSpPr>
        <p:spPr>
          <a:xfrm>
            <a:off x="2511260" y="1282480"/>
            <a:ext cx="7698142" cy="501650"/>
          </a:xfrm>
        </p:spPr>
        <p:txBody>
          <a:bodyPr>
            <a:normAutofit lnSpcReduction="10000"/>
          </a:bodyPr>
          <a:lstStyle/>
          <a:p>
            <a:pPr marL="0" indent="0">
              <a:buNone/>
            </a:pPr>
            <a:r>
              <a:rPr lang="en-US" sz="3200" dirty="0">
                <a:solidFill>
                  <a:srgbClr val="013A71"/>
                </a:solidFill>
              </a:rPr>
              <a:t>Addition of unpaid interest to the principal</a:t>
            </a:r>
          </a:p>
          <a:p>
            <a:pPr marL="0" indent="0"/>
            <a:endParaRPr lang="en-US" sz="3200" b="1" dirty="0"/>
          </a:p>
        </p:txBody>
      </p:sp>
      <p:sp>
        <p:nvSpPr>
          <p:cNvPr id="44038" name="Rectangle 2"/>
          <p:cNvSpPr>
            <a:spLocks noChangeArrowheads="1"/>
          </p:cNvSpPr>
          <p:nvPr/>
        </p:nvSpPr>
        <p:spPr bwMode="auto">
          <a:xfrm>
            <a:off x="529989" y="5301362"/>
            <a:ext cx="3631568" cy="707886"/>
          </a:xfrm>
          <a:prstGeom prst="rect">
            <a:avLst/>
          </a:prstGeom>
          <a:solidFill>
            <a:schemeClr val="bg1"/>
          </a:solidFill>
          <a:ln w="22225">
            <a:noFill/>
            <a:miter lim="800000"/>
            <a:headEnd/>
            <a:tailEnd/>
          </a:ln>
        </p:spPr>
        <p:txBody>
          <a:bodyPr wrap="square" anchor="ctr">
            <a:spAutoFit/>
          </a:bodyPr>
          <a:lstStyle/>
          <a:p>
            <a:pPr algn="ctr" eaLnBrk="0" hangingPunct="0"/>
            <a:r>
              <a:rPr lang="en-US" sz="4000" b="1" dirty="0">
                <a:ln w="0"/>
                <a:solidFill>
                  <a:srgbClr val="5F259F"/>
                </a:solidFill>
                <a:effectLst>
                  <a:outerShdw blurRad="38100" dist="19050" dir="2700000" algn="tl" rotWithShape="0">
                    <a:schemeClr val="dk1">
                      <a:alpha val="40000"/>
                    </a:schemeClr>
                  </a:outerShdw>
                </a:effectLst>
              </a:rPr>
              <a:t>Principal</a:t>
            </a:r>
            <a:endParaRPr lang="en-US" sz="4000" b="1" dirty="0">
              <a:solidFill>
                <a:srgbClr val="5F259F"/>
              </a:solidFill>
            </a:endParaRPr>
          </a:p>
        </p:txBody>
      </p:sp>
      <p:sp>
        <p:nvSpPr>
          <p:cNvPr id="44040" name="Rectangle 2"/>
          <p:cNvSpPr>
            <a:spLocks noChangeArrowheads="1"/>
          </p:cNvSpPr>
          <p:nvPr/>
        </p:nvSpPr>
        <p:spPr bwMode="auto">
          <a:xfrm>
            <a:off x="4508692" y="5347500"/>
            <a:ext cx="2596645" cy="707886"/>
          </a:xfrm>
          <a:prstGeom prst="rect">
            <a:avLst/>
          </a:prstGeom>
          <a:solidFill>
            <a:schemeClr val="bg1"/>
          </a:solidFill>
          <a:ln w="22225">
            <a:noFill/>
            <a:miter lim="800000"/>
            <a:headEnd/>
            <a:tailEnd/>
          </a:ln>
        </p:spPr>
        <p:txBody>
          <a:bodyPr wrap="square" anchor="ctr">
            <a:spAutoFit/>
          </a:bodyPr>
          <a:lstStyle/>
          <a:p>
            <a:pPr algn="ctr" eaLnBrk="0" hangingPunct="0"/>
            <a:r>
              <a:rPr lang="en-US" sz="4000" b="1" dirty="0">
                <a:ln w="0"/>
                <a:solidFill>
                  <a:srgbClr val="5F259F"/>
                </a:solidFill>
                <a:effectLst>
                  <a:outerShdw blurRad="38100" dist="19050" dir="2700000" algn="tl" rotWithShape="0">
                    <a:schemeClr val="dk1">
                      <a:alpha val="40000"/>
                    </a:schemeClr>
                  </a:outerShdw>
                </a:effectLst>
              </a:rPr>
              <a:t>Interest</a:t>
            </a:r>
          </a:p>
        </p:txBody>
      </p:sp>
      <p:sp>
        <p:nvSpPr>
          <p:cNvPr id="44041" name="Rectangle 26"/>
          <p:cNvSpPr>
            <a:spLocks noChangeArrowheads="1"/>
          </p:cNvSpPr>
          <p:nvPr/>
        </p:nvSpPr>
        <p:spPr bwMode="auto">
          <a:xfrm>
            <a:off x="7368493" y="5332139"/>
            <a:ext cx="647605" cy="769441"/>
          </a:xfrm>
          <a:prstGeom prst="rect">
            <a:avLst/>
          </a:prstGeom>
          <a:noFill/>
          <a:ln w="22225">
            <a:noFill/>
            <a:miter lim="800000"/>
            <a:headEnd/>
            <a:tailEnd/>
          </a:ln>
        </p:spPr>
        <p:txBody>
          <a:bodyPr wrap="square">
            <a:spAutoFit/>
          </a:bodyPr>
          <a:lstStyle/>
          <a:p>
            <a:pPr eaLnBrk="0" hangingPunct="0"/>
            <a:r>
              <a:rPr lang="en-US" sz="4400" b="1" dirty="0">
                <a:ln w="0"/>
                <a:solidFill>
                  <a:srgbClr val="5F259F"/>
                </a:solidFill>
                <a:effectLst>
                  <a:outerShdw blurRad="38100" dist="19050" dir="2700000" algn="tl" rotWithShape="0">
                    <a:schemeClr val="dk1">
                      <a:alpha val="40000"/>
                    </a:schemeClr>
                  </a:outerShdw>
                </a:effectLst>
              </a:rPr>
              <a:t>=</a:t>
            </a:r>
          </a:p>
        </p:txBody>
      </p:sp>
      <p:sp>
        <p:nvSpPr>
          <p:cNvPr id="24588" name="Rectangle 28"/>
          <p:cNvSpPr>
            <a:spLocks noChangeArrowheads="1"/>
          </p:cNvSpPr>
          <p:nvPr/>
        </p:nvSpPr>
        <p:spPr bwMode="auto">
          <a:xfrm>
            <a:off x="7874223" y="5368359"/>
            <a:ext cx="4140617" cy="707886"/>
          </a:xfrm>
          <a:prstGeom prst="rect">
            <a:avLst/>
          </a:prstGeom>
          <a:solidFill>
            <a:schemeClr val="bg1"/>
          </a:solidFill>
          <a:ln w="22225">
            <a:noFill/>
            <a:miter lim="800000"/>
            <a:headEnd/>
            <a:tailEnd/>
          </a:ln>
        </p:spPr>
        <p:txBody>
          <a:bodyPr wrap="square" anchor="ctr">
            <a:spAutoFit/>
          </a:bodyPr>
          <a:lstStyle/>
          <a:p>
            <a:pPr algn="ctr" eaLnBrk="0" hangingPunct="0">
              <a:defRPr/>
            </a:pPr>
            <a:r>
              <a:rPr lang="en-US" sz="4000" b="1" dirty="0">
                <a:ln w="0"/>
                <a:solidFill>
                  <a:srgbClr val="5F259F"/>
                </a:solidFill>
                <a:effectLst>
                  <a:outerShdw blurRad="38100" dist="19050" dir="2700000" algn="tl" rotWithShape="0">
                    <a:schemeClr val="dk1">
                      <a:alpha val="40000"/>
                    </a:schemeClr>
                  </a:outerShdw>
                </a:effectLst>
              </a:rPr>
              <a:t>Larger Principal</a:t>
            </a:r>
          </a:p>
        </p:txBody>
      </p:sp>
      <p:sp>
        <p:nvSpPr>
          <p:cNvPr id="16" name="Rectangle 15"/>
          <p:cNvSpPr/>
          <p:nvPr/>
        </p:nvSpPr>
        <p:spPr>
          <a:xfrm>
            <a:off x="831984" y="2327450"/>
            <a:ext cx="3209183" cy="769441"/>
          </a:xfrm>
          <a:prstGeom prst="rect">
            <a:avLst/>
          </a:prstGeom>
          <a:noFill/>
        </p:spPr>
        <p:txBody>
          <a:bodyPr wrap="square">
            <a:spAutoFit/>
          </a:bodyPr>
          <a:lstStyle/>
          <a:p>
            <a:pPr algn="ctr" eaLnBrk="0" hangingPunct="0">
              <a:defRPr/>
            </a:pPr>
            <a:r>
              <a:rPr lang="en-US" sz="4400" b="1" dirty="0">
                <a:ln w="0"/>
                <a:solidFill>
                  <a:schemeClr val="accent2"/>
                </a:solidFill>
                <a:effectLst>
                  <a:outerShdw blurRad="38100" dist="25400" dir="5400000" algn="ctr" rotWithShape="0">
                    <a:srgbClr val="6E747A">
                      <a:alpha val="43000"/>
                    </a:srgbClr>
                  </a:outerShdw>
                </a:effectLst>
                <a:latin typeface="Arial" charset="0"/>
              </a:rPr>
              <a:t>$200,000</a:t>
            </a:r>
          </a:p>
        </p:txBody>
      </p:sp>
      <p:sp>
        <p:nvSpPr>
          <p:cNvPr id="17" name="Rectangle 16"/>
          <p:cNvSpPr/>
          <p:nvPr/>
        </p:nvSpPr>
        <p:spPr>
          <a:xfrm>
            <a:off x="8380573" y="1972378"/>
            <a:ext cx="3484740" cy="769441"/>
          </a:xfrm>
          <a:prstGeom prst="rect">
            <a:avLst/>
          </a:prstGeom>
          <a:noFill/>
        </p:spPr>
        <p:txBody>
          <a:bodyPr wrap="square">
            <a:spAutoFit/>
          </a:bodyPr>
          <a:lstStyle/>
          <a:p>
            <a:pPr algn="ctr" eaLnBrk="0" hangingPunct="0">
              <a:defRPr/>
            </a:pPr>
            <a:r>
              <a:rPr lang="en-US" sz="4400" b="1" dirty="0">
                <a:ln w="0"/>
                <a:solidFill>
                  <a:schemeClr val="accent2"/>
                </a:solidFill>
                <a:effectLst>
                  <a:outerShdw blurRad="38100" dist="25400" dir="5400000" algn="ctr" rotWithShape="0">
                    <a:srgbClr val="6E747A">
                      <a:alpha val="43000"/>
                    </a:srgbClr>
                  </a:outerShdw>
                </a:effectLst>
                <a:latin typeface="Arial" charset="0"/>
              </a:rPr>
              <a:t>$215,500</a:t>
            </a:r>
          </a:p>
        </p:txBody>
      </p:sp>
      <p:sp>
        <p:nvSpPr>
          <p:cNvPr id="18" name="Rectangle 17"/>
          <p:cNvSpPr/>
          <p:nvPr/>
        </p:nvSpPr>
        <p:spPr>
          <a:xfrm>
            <a:off x="4396186" y="3262528"/>
            <a:ext cx="3060808" cy="769441"/>
          </a:xfrm>
          <a:prstGeom prst="rect">
            <a:avLst/>
          </a:prstGeom>
          <a:noFill/>
        </p:spPr>
        <p:txBody>
          <a:bodyPr wrap="square">
            <a:spAutoFit/>
          </a:bodyPr>
          <a:lstStyle/>
          <a:p>
            <a:pPr algn="ctr" eaLnBrk="0" hangingPunct="0">
              <a:defRPr/>
            </a:pPr>
            <a:r>
              <a:rPr lang="en-US" sz="4400" b="1" dirty="0">
                <a:ln w="0"/>
                <a:solidFill>
                  <a:schemeClr val="accent2"/>
                </a:solidFill>
                <a:effectLst>
                  <a:outerShdw blurRad="38100" dist="25400" dir="5400000" algn="ctr" rotWithShape="0">
                    <a:srgbClr val="6E747A">
                      <a:alpha val="43000"/>
                    </a:srgbClr>
                  </a:outerShdw>
                </a:effectLst>
                <a:latin typeface="Arial" charset="0"/>
              </a:rPr>
              <a:t>$15,500</a:t>
            </a:r>
            <a:r>
              <a:rPr lang="en-US" sz="4000" dirty="0">
                <a:ln w="0"/>
                <a:solidFill>
                  <a:schemeClr val="accent2"/>
                </a:solidFill>
                <a:effectLst>
                  <a:outerShdw blurRad="38100" dist="25400" dir="5400000" algn="ctr" rotWithShape="0">
                    <a:srgbClr val="6E747A">
                      <a:alpha val="43000"/>
                    </a:srgbClr>
                  </a:outerShdw>
                </a:effectLst>
                <a:latin typeface="Arial" charset="0"/>
              </a:rPr>
              <a:t>*</a:t>
            </a:r>
          </a:p>
        </p:txBody>
      </p:sp>
      <p:sp>
        <p:nvSpPr>
          <p:cNvPr id="25" name="Title 6">
            <a:extLst>
              <a:ext uri="{FF2B5EF4-FFF2-40B4-BE49-F238E27FC236}">
                <a16:creationId xmlns:a16="http://schemas.microsoft.com/office/drawing/2014/main" id="{F58806C7-4FBD-A147-93B6-3C3E19D143DE}"/>
              </a:ext>
            </a:extLst>
          </p:cNvPr>
          <p:cNvSpPr txBox="1">
            <a:spLocks/>
          </p:cNvSpPr>
          <p:nvPr/>
        </p:nvSpPr>
        <p:spPr>
          <a:xfrm>
            <a:off x="3538207" y="646561"/>
            <a:ext cx="5815380" cy="620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sz="3600" dirty="0"/>
              <a:t>Capitalization of Interest</a:t>
            </a:r>
            <a:endParaRPr lang="en-US" sz="3600" i="1" dirty="0"/>
          </a:p>
        </p:txBody>
      </p:sp>
      <p:sp>
        <p:nvSpPr>
          <p:cNvPr id="44039" name="Rectangle 20"/>
          <p:cNvSpPr>
            <a:spLocks noChangeArrowheads="1"/>
          </p:cNvSpPr>
          <p:nvPr/>
        </p:nvSpPr>
        <p:spPr bwMode="auto">
          <a:xfrm>
            <a:off x="3732734" y="5316722"/>
            <a:ext cx="644380" cy="769441"/>
          </a:xfrm>
          <a:prstGeom prst="rect">
            <a:avLst/>
          </a:prstGeom>
          <a:noFill/>
          <a:ln w="22225">
            <a:noFill/>
            <a:miter lim="800000"/>
            <a:headEnd/>
            <a:tailEnd/>
          </a:ln>
        </p:spPr>
        <p:txBody>
          <a:bodyPr wrap="square">
            <a:spAutoFit/>
          </a:bodyPr>
          <a:lstStyle/>
          <a:p>
            <a:pPr eaLnBrk="0" hangingPunct="0"/>
            <a:r>
              <a:rPr lang="en-US" sz="4400" b="1" dirty="0">
                <a:ln w="0"/>
                <a:solidFill>
                  <a:srgbClr val="5F259F"/>
                </a:solidFill>
                <a:effectLst>
                  <a:outerShdw blurRad="38100" dist="19050" dir="2700000" algn="tl" rotWithShape="0">
                    <a:schemeClr val="dk1">
                      <a:alpha val="40000"/>
                    </a:schemeClr>
                  </a:outerShdw>
                </a:effectLst>
              </a:rPr>
              <a:t>+</a:t>
            </a:r>
          </a:p>
        </p:txBody>
      </p:sp>
      <p:sp>
        <p:nvSpPr>
          <p:cNvPr id="26" name="TextBox 25">
            <a:extLst>
              <a:ext uri="{FF2B5EF4-FFF2-40B4-BE49-F238E27FC236}">
                <a16:creationId xmlns:a16="http://schemas.microsoft.com/office/drawing/2014/main" id="{1950B893-7AE8-144F-971E-4DA0D520537E}"/>
              </a:ext>
            </a:extLst>
          </p:cNvPr>
          <p:cNvSpPr txBox="1">
            <a:spLocks/>
          </p:cNvSpPr>
          <p:nvPr/>
        </p:nvSpPr>
        <p:spPr>
          <a:xfrm>
            <a:off x="551650" y="6144069"/>
            <a:ext cx="10367286" cy="276999"/>
          </a:xfrm>
          <a:prstGeom prst="rect">
            <a:avLst/>
          </a:prstGeom>
          <a:noFill/>
        </p:spPr>
        <p:txBody>
          <a:bodyPr wrap="square" rtlCol="0">
            <a:spAutoFit/>
          </a:bodyPr>
          <a:lstStyle/>
          <a:p>
            <a:pPr marL="0" lvl="1"/>
            <a:r>
              <a:rPr lang="en-US" sz="1200" dirty="0">
                <a:solidFill>
                  <a:srgbClr val="5F259F"/>
                </a:solidFill>
              </a:rPr>
              <a:t>* Based on CARES Act in effect through Sep. 30, 2021.  “Savings” of an estimated. $17,000 is realized because interest was avoided due to the CARES Act.  </a:t>
            </a:r>
          </a:p>
        </p:txBody>
      </p:sp>
      <p:grpSp>
        <p:nvGrpSpPr>
          <p:cNvPr id="5" name="Group 4">
            <a:extLst>
              <a:ext uri="{FF2B5EF4-FFF2-40B4-BE49-F238E27FC236}">
                <a16:creationId xmlns:a16="http://schemas.microsoft.com/office/drawing/2014/main" id="{58327A65-3019-1F4E-8B5D-9D389FA88059}"/>
              </a:ext>
            </a:extLst>
          </p:cNvPr>
          <p:cNvGrpSpPr/>
          <p:nvPr/>
        </p:nvGrpSpPr>
        <p:grpSpPr>
          <a:xfrm>
            <a:off x="684249" y="3126437"/>
            <a:ext cx="3137504" cy="2107981"/>
            <a:chOff x="542355" y="3315629"/>
            <a:chExt cx="3137504" cy="2107981"/>
          </a:xfrm>
        </p:grpSpPr>
        <p:grpSp>
          <p:nvGrpSpPr>
            <p:cNvPr id="2" name="Group 29"/>
            <p:cNvGrpSpPr>
              <a:grpSpLocks/>
            </p:cNvGrpSpPr>
            <p:nvPr/>
          </p:nvGrpSpPr>
          <p:grpSpPr bwMode="auto">
            <a:xfrm>
              <a:off x="727899" y="3549237"/>
              <a:ext cx="2951960" cy="1874373"/>
              <a:chOff x="830654" y="3538785"/>
              <a:chExt cx="1785938" cy="1386259"/>
            </a:xfrm>
          </p:grpSpPr>
          <p:pic>
            <p:nvPicPr>
              <p:cNvPr id="44055" name="Picture 8" descr="Stack%20of%20money"/>
              <p:cNvPicPr>
                <a:picLocks noChangeAspect="1" noChangeArrowheads="1"/>
              </p:cNvPicPr>
              <p:nvPr/>
            </p:nvPicPr>
            <p:blipFill>
              <a:blip r:embed="rId3" cstate="print"/>
              <a:srcRect r="-1627" b="70540"/>
              <a:stretch>
                <a:fillRect/>
              </a:stretch>
            </p:blipFill>
            <p:spPr bwMode="auto">
              <a:xfrm>
                <a:off x="830654" y="4310682"/>
                <a:ext cx="1785938" cy="614362"/>
              </a:xfrm>
              <a:prstGeom prst="rect">
                <a:avLst/>
              </a:prstGeom>
              <a:noFill/>
              <a:ln w="9525">
                <a:noFill/>
                <a:miter lim="800000"/>
                <a:headEnd/>
                <a:tailEnd/>
              </a:ln>
            </p:spPr>
          </p:pic>
          <p:pic>
            <p:nvPicPr>
              <p:cNvPr id="44056" name="Picture 8" descr="Stack%20of%20money"/>
              <p:cNvPicPr>
                <a:picLocks noChangeAspect="1" noChangeArrowheads="1"/>
              </p:cNvPicPr>
              <p:nvPr/>
            </p:nvPicPr>
            <p:blipFill>
              <a:blip r:embed="rId3" cstate="print"/>
              <a:srcRect r="-1627" b="70540"/>
              <a:stretch>
                <a:fillRect/>
              </a:stretch>
            </p:blipFill>
            <p:spPr bwMode="auto">
              <a:xfrm>
                <a:off x="830654" y="4049424"/>
                <a:ext cx="1785938" cy="614362"/>
              </a:xfrm>
              <a:prstGeom prst="rect">
                <a:avLst/>
              </a:prstGeom>
              <a:noFill/>
              <a:ln w="9525">
                <a:noFill/>
                <a:miter lim="800000"/>
                <a:headEnd/>
                <a:tailEnd/>
              </a:ln>
            </p:spPr>
          </p:pic>
          <p:pic>
            <p:nvPicPr>
              <p:cNvPr id="44057" name="Picture 8" descr="Stack%20of%20money"/>
              <p:cNvPicPr>
                <a:picLocks noChangeAspect="1" noChangeArrowheads="1"/>
              </p:cNvPicPr>
              <p:nvPr/>
            </p:nvPicPr>
            <p:blipFill>
              <a:blip r:embed="rId3" cstate="print"/>
              <a:srcRect r="-1627" b="70540"/>
              <a:stretch>
                <a:fillRect/>
              </a:stretch>
            </p:blipFill>
            <p:spPr bwMode="auto">
              <a:xfrm>
                <a:off x="830654" y="3776292"/>
                <a:ext cx="1785938" cy="614362"/>
              </a:xfrm>
              <a:prstGeom prst="rect">
                <a:avLst/>
              </a:prstGeom>
              <a:noFill/>
              <a:ln w="9525">
                <a:noFill/>
                <a:miter lim="800000"/>
                <a:headEnd/>
                <a:tailEnd/>
              </a:ln>
            </p:spPr>
          </p:pic>
          <p:pic>
            <p:nvPicPr>
              <p:cNvPr id="44058" name="Picture 8" descr="Stack%20of%20money"/>
              <p:cNvPicPr>
                <a:picLocks noChangeAspect="1" noChangeArrowheads="1"/>
              </p:cNvPicPr>
              <p:nvPr/>
            </p:nvPicPr>
            <p:blipFill>
              <a:blip r:embed="rId3" cstate="print"/>
              <a:srcRect r="-1627" b="70540"/>
              <a:stretch>
                <a:fillRect/>
              </a:stretch>
            </p:blipFill>
            <p:spPr bwMode="auto">
              <a:xfrm>
                <a:off x="830654" y="3538785"/>
                <a:ext cx="1785938" cy="614362"/>
              </a:xfrm>
              <a:prstGeom prst="rect">
                <a:avLst/>
              </a:prstGeom>
              <a:noFill/>
              <a:ln w="9525">
                <a:noFill/>
                <a:miter lim="800000"/>
                <a:headEnd/>
                <a:tailEnd/>
              </a:ln>
            </p:spPr>
          </p:pic>
        </p:grpSp>
        <p:sp>
          <p:nvSpPr>
            <p:cNvPr id="4" name="Rectangle 3">
              <a:extLst>
                <a:ext uri="{FF2B5EF4-FFF2-40B4-BE49-F238E27FC236}">
                  <a16:creationId xmlns:a16="http://schemas.microsoft.com/office/drawing/2014/main" id="{F338C620-A1F3-C24C-9EBC-94C94D2C4FDE}"/>
                </a:ext>
              </a:extLst>
            </p:cNvPr>
            <p:cNvSpPr/>
            <p:nvPr/>
          </p:nvSpPr>
          <p:spPr>
            <a:xfrm rot="18324146">
              <a:off x="434605" y="3423379"/>
              <a:ext cx="687946" cy="472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03C8F99F-88C4-B74E-8EAF-02D1507FBBE0}"/>
              </a:ext>
            </a:extLst>
          </p:cNvPr>
          <p:cNvGrpSpPr/>
          <p:nvPr/>
        </p:nvGrpSpPr>
        <p:grpSpPr>
          <a:xfrm>
            <a:off x="4164748" y="3916698"/>
            <a:ext cx="3183398" cy="1234145"/>
            <a:chOff x="4022854" y="4105890"/>
            <a:chExt cx="3183398" cy="1234145"/>
          </a:xfrm>
        </p:grpSpPr>
        <p:pic>
          <p:nvPicPr>
            <p:cNvPr id="44037" name="Picture 8" descr="Stack%20of%20money"/>
            <p:cNvPicPr>
              <a:picLocks noChangeAspect="1" noChangeArrowheads="1"/>
            </p:cNvPicPr>
            <p:nvPr/>
          </p:nvPicPr>
          <p:blipFill>
            <a:blip r:embed="rId3" cstate="print"/>
            <a:srcRect r="-1627" b="70540"/>
            <a:stretch>
              <a:fillRect/>
            </a:stretch>
          </p:blipFill>
          <p:spPr bwMode="auto">
            <a:xfrm>
              <a:off x="4254292" y="4432022"/>
              <a:ext cx="2951960" cy="908013"/>
            </a:xfrm>
            <a:prstGeom prst="rect">
              <a:avLst/>
            </a:prstGeom>
            <a:noFill/>
            <a:ln w="9525">
              <a:noFill/>
              <a:miter lim="800000"/>
              <a:headEnd/>
              <a:tailEnd/>
            </a:ln>
          </p:spPr>
        </p:pic>
        <p:sp>
          <p:nvSpPr>
            <p:cNvPr id="28" name="Rectangle 27">
              <a:extLst>
                <a:ext uri="{FF2B5EF4-FFF2-40B4-BE49-F238E27FC236}">
                  <a16:creationId xmlns:a16="http://schemas.microsoft.com/office/drawing/2014/main" id="{09B1435A-F664-2940-909C-CA4AE6C790CD}"/>
                </a:ext>
              </a:extLst>
            </p:cNvPr>
            <p:cNvSpPr/>
            <p:nvPr/>
          </p:nvSpPr>
          <p:spPr>
            <a:xfrm rot="18324146">
              <a:off x="3785114" y="4343630"/>
              <a:ext cx="947926" cy="472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AB1DEAE8-42BD-B447-8A80-8F76483628E8}"/>
              </a:ext>
            </a:extLst>
          </p:cNvPr>
          <p:cNvGrpSpPr/>
          <p:nvPr/>
        </p:nvGrpSpPr>
        <p:grpSpPr>
          <a:xfrm>
            <a:off x="8058690" y="2430161"/>
            <a:ext cx="3597330" cy="2860419"/>
            <a:chOff x="8197793" y="2563191"/>
            <a:chExt cx="3227705" cy="2860419"/>
          </a:xfrm>
        </p:grpSpPr>
        <p:grpSp>
          <p:nvGrpSpPr>
            <p:cNvPr id="3" name="Group 30"/>
            <p:cNvGrpSpPr>
              <a:grpSpLocks/>
            </p:cNvGrpSpPr>
            <p:nvPr/>
          </p:nvGrpSpPr>
          <p:grpSpPr bwMode="auto">
            <a:xfrm>
              <a:off x="8473536" y="2819481"/>
              <a:ext cx="2951962" cy="2604129"/>
              <a:chOff x="6483309" y="3087523"/>
              <a:chExt cx="1785938" cy="1908773"/>
            </a:xfrm>
          </p:grpSpPr>
          <p:pic>
            <p:nvPicPr>
              <p:cNvPr id="44049" name="Picture 8" descr="Stack%20of%20money"/>
              <p:cNvPicPr>
                <a:picLocks noChangeAspect="1" noChangeArrowheads="1"/>
              </p:cNvPicPr>
              <p:nvPr/>
            </p:nvPicPr>
            <p:blipFill>
              <a:blip r:embed="rId3" cstate="print"/>
              <a:srcRect r="-1627" b="70540"/>
              <a:stretch>
                <a:fillRect/>
              </a:stretch>
            </p:blipFill>
            <p:spPr bwMode="auto">
              <a:xfrm>
                <a:off x="6483309" y="4381934"/>
                <a:ext cx="1785938" cy="614362"/>
              </a:xfrm>
              <a:prstGeom prst="rect">
                <a:avLst/>
              </a:prstGeom>
              <a:noFill/>
              <a:ln w="9525">
                <a:noFill/>
                <a:miter lim="800000"/>
                <a:headEnd/>
                <a:tailEnd/>
              </a:ln>
            </p:spPr>
          </p:pic>
          <p:pic>
            <p:nvPicPr>
              <p:cNvPr id="44050" name="Picture 8" descr="Stack%20of%20money"/>
              <p:cNvPicPr>
                <a:picLocks noChangeAspect="1" noChangeArrowheads="1"/>
              </p:cNvPicPr>
              <p:nvPr/>
            </p:nvPicPr>
            <p:blipFill>
              <a:blip r:embed="rId3" cstate="print"/>
              <a:srcRect r="-1627" b="70540"/>
              <a:stretch>
                <a:fillRect/>
              </a:stretch>
            </p:blipFill>
            <p:spPr bwMode="auto">
              <a:xfrm>
                <a:off x="6483309" y="4132551"/>
                <a:ext cx="1785938" cy="614362"/>
              </a:xfrm>
              <a:prstGeom prst="rect">
                <a:avLst/>
              </a:prstGeom>
              <a:noFill/>
              <a:ln w="9525">
                <a:noFill/>
                <a:miter lim="800000"/>
                <a:headEnd/>
                <a:tailEnd/>
              </a:ln>
            </p:spPr>
          </p:pic>
          <p:pic>
            <p:nvPicPr>
              <p:cNvPr id="44051" name="Picture 8" descr="Stack%20of%20money"/>
              <p:cNvPicPr>
                <a:picLocks noChangeAspect="1" noChangeArrowheads="1"/>
              </p:cNvPicPr>
              <p:nvPr/>
            </p:nvPicPr>
            <p:blipFill>
              <a:blip r:embed="rId3" cstate="print"/>
              <a:srcRect r="-1627" b="70540"/>
              <a:stretch>
                <a:fillRect/>
              </a:stretch>
            </p:blipFill>
            <p:spPr bwMode="auto">
              <a:xfrm>
                <a:off x="6483309" y="3895045"/>
                <a:ext cx="1785938" cy="614362"/>
              </a:xfrm>
              <a:prstGeom prst="rect">
                <a:avLst/>
              </a:prstGeom>
              <a:noFill/>
              <a:ln w="9525">
                <a:noFill/>
                <a:miter lim="800000"/>
                <a:headEnd/>
                <a:tailEnd/>
              </a:ln>
            </p:spPr>
          </p:pic>
          <p:pic>
            <p:nvPicPr>
              <p:cNvPr id="44052" name="Picture 8" descr="Stack%20of%20money"/>
              <p:cNvPicPr>
                <a:picLocks noChangeAspect="1" noChangeArrowheads="1"/>
              </p:cNvPicPr>
              <p:nvPr/>
            </p:nvPicPr>
            <p:blipFill>
              <a:blip r:embed="rId3" cstate="print"/>
              <a:srcRect r="-1627" b="70540"/>
              <a:stretch>
                <a:fillRect/>
              </a:stretch>
            </p:blipFill>
            <p:spPr bwMode="auto">
              <a:xfrm>
                <a:off x="6483309" y="3633788"/>
                <a:ext cx="1785938" cy="614362"/>
              </a:xfrm>
              <a:prstGeom prst="rect">
                <a:avLst/>
              </a:prstGeom>
              <a:noFill/>
              <a:ln w="9525">
                <a:noFill/>
                <a:miter lim="800000"/>
                <a:headEnd/>
                <a:tailEnd/>
              </a:ln>
            </p:spPr>
          </p:pic>
          <p:pic>
            <p:nvPicPr>
              <p:cNvPr id="44053" name="Picture 8" descr="Stack%20of%20money"/>
              <p:cNvPicPr>
                <a:picLocks noChangeAspect="1" noChangeArrowheads="1"/>
              </p:cNvPicPr>
              <p:nvPr/>
            </p:nvPicPr>
            <p:blipFill>
              <a:blip r:embed="rId3" cstate="print"/>
              <a:srcRect r="-1627" b="70540"/>
              <a:stretch>
                <a:fillRect/>
              </a:stretch>
            </p:blipFill>
            <p:spPr bwMode="auto">
              <a:xfrm>
                <a:off x="6483309" y="3360655"/>
                <a:ext cx="1785938" cy="614362"/>
              </a:xfrm>
              <a:prstGeom prst="rect">
                <a:avLst/>
              </a:prstGeom>
              <a:noFill/>
              <a:ln w="9525">
                <a:noFill/>
                <a:miter lim="800000"/>
                <a:headEnd/>
                <a:tailEnd/>
              </a:ln>
            </p:spPr>
          </p:pic>
          <p:pic>
            <p:nvPicPr>
              <p:cNvPr id="44054" name="Picture 8" descr="Stack%20of%20money"/>
              <p:cNvPicPr>
                <a:picLocks noChangeAspect="1" noChangeArrowheads="1"/>
              </p:cNvPicPr>
              <p:nvPr/>
            </p:nvPicPr>
            <p:blipFill>
              <a:blip r:embed="rId3" cstate="print"/>
              <a:srcRect r="-1627" b="70540"/>
              <a:stretch>
                <a:fillRect/>
              </a:stretch>
            </p:blipFill>
            <p:spPr bwMode="auto">
              <a:xfrm>
                <a:off x="6483309" y="3087523"/>
                <a:ext cx="1785938" cy="614362"/>
              </a:xfrm>
              <a:prstGeom prst="rect">
                <a:avLst/>
              </a:prstGeom>
              <a:noFill/>
              <a:ln w="9525">
                <a:noFill/>
                <a:miter lim="800000"/>
                <a:headEnd/>
                <a:tailEnd/>
              </a:ln>
            </p:spPr>
          </p:pic>
        </p:grpSp>
        <p:sp>
          <p:nvSpPr>
            <p:cNvPr id="30" name="Rectangle 29">
              <a:extLst>
                <a:ext uri="{FF2B5EF4-FFF2-40B4-BE49-F238E27FC236}">
                  <a16:creationId xmlns:a16="http://schemas.microsoft.com/office/drawing/2014/main" id="{F2E4027C-8EE7-144A-855F-07FC7091AA9E}"/>
                </a:ext>
              </a:extLst>
            </p:cNvPr>
            <p:cNvSpPr/>
            <p:nvPr/>
          </p:nvSpPr>
          <p:spPr>
            <a:xfrm rot="18081972">
              <a:off x="7962061" y="2798923"/>
              <a:ext cx="946773" cy="475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070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B5CDA8-DB3B-D04B-8689-15843F7A0D4A}"/>
              </a:ext>
            </a:extLst>
          </p:cNvPr>
          <p:cNvSpPr/>
          <p:nvPr/>
        </p:nvSpPr>
        <p:spPr>
          <a:xfrm>
            <a:off x="10781071" y="5345422"/>
            <a:ext cx="1410929" cy="1512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D4A0C96-6541-2942-862A-BF38B8BAA1E0}"/>
              </a:ext>
            </a:extLst>
          </p:cNvPr>
          <p:cNvGrpSpPr/>
          <p:nvPr/>
        </p:nvGrpSpPr>
        <p:grpSpPr>
          <a:xfrm>
            <a:off x="754658" y="1088491"/>
            <a:ext cx="11042281" cy="1334076"/>
            <a:chOff x="398207" y="4675239"/>
            <a:chExt cx="11503742" cy="1563327"/>
          </a:xfrm>
        </p:grpSpPr>
        <p:sp>
          <p:nvSpPr>
            <p:cNvPr id="6" name="Horizontal Scroll 5"/>
            <p:cNvSpPr/>
            <p:nvPr/>
          </p:nvSpPr>
          <p:spPr bwMode="auto">
            <a:xfrm>
              <a:off x="398207" y="4675239"/>
              <a:ext cx="11503742" cy="1563327"/>
            </a:xfrm>
            <a:prstGeom prst="horizontalScroll">
              <a:avLst/>
            </a:prstGeom>
            <a:gradFill>
              <a:gsLst>
                <a:gs pos="0">
                  <a:schemeClr val="accent1">
                    <a:lumMod val="50000"/>
                  </a:schemeClr>
                </a:gs>
                <a:gs pos="50000">
                  <a:schemeClr val="accent1">
                    <a:lumMod val="50000"/>
                  </a:schemeClr>
                </a:gs>
                <a:gs pos="100000">
                  <a:schemeClr val="accent1">
                    <a:lumMod val="50000"/>
                  </a:schemeClr>
                </a:gs>
              </a:gsLst>
            </a:gradFill>
            <a:ln>
              <a:headEnd type="none" w="med" len="med"/>
              <a:tailEnd type="none" w="med" len="med"/>
            </a:ln>
            <a:scene3d>
              <a:camera prst="orthographicFront">
                <a:rot lat="0" lon="0" rev="0"/>
              </a:camera>
              <a:lightRig rig="balanced" dir="t">
                <a:rot lat="0" lon="0" rev="8700000"/>
              </a:lightRig>
            </a:scene3d>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endParaRPr>
            </a:p>
          </p:txBody>
        </p:sp>
        <p:sp>
          <p:nvSpPr>
            <p:cNvPr id="7" name="Rectangle 3"/>
            <p:cNvSpPr txBox="1">
              <a:spLocks noChangeArrowheads="1"/>
            </p:cNvSpPr>
            <p:nvPr/>
          </p:nvSpPr>
          <p:spPr>
            <a:xfrm>
              <a:off x="523568" y="5089401"/>
              <a:ext cx="11253020" cy="5517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buClr>
                  <a:schemeClr val="hlink"/>
                </a:buClr>
                <a:tabLst>
                  <a:tab pos="342900" algn="l"/>
                </a:tabLst>
                <a:defRPr/>
              </a:pPr>
              <a:r>
                <a:rPr lang="en-US" sz="3600" b="1" kern="0" dirty="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If possible, pay the interest before it capitalizes!</a:t>
              </a:r>
              <a:endParaRPr lang="en-US" sz="3600" b="1" i="1" kern="0" dirty="0">
                <a:solidFill>
                  <a:schemeClr val="bg1"/>
                </a:solidFill>
                <a:latin typeface="Arial" panose="020B0604020202020204" pitchFamily="34" charset="0"/>
                <a:cs typeface="Arial" panose="020B0604020202020204" pitchFamily="34" charset="0"/>
              </a:endParaRPr>
            </a:p>
          </p:txBody>
        </p:sp>
      </p:grpSp>
      <p:sp>
        <p:nvSpPr>
          <p:cNvPr id="8" name="TextBox 7"/>
          <p:cNvSpPr txBox="1"/>
          <p:nvPr/>
        </p:nvSpPr>
        <p:spPr>
          <a:xfrm>
            <a:off x="2111145" y="3955028"/>
            <a:ext cx="4897456" cy="1692771"/>
          </a:xfrm>
          <a:prstGeom prst="rect">
            <a:avLst/>
          </a:prstGeom>
          <a:noFill/>
        </p:spPr>
        <p:txBody>
          <a:bodyPr wrap="square" rtlCol="0">
            <a:spAutoFit/>
          </a:bodyPr>
          <a:lstStyle/>
          <a:p>
            <a:pPr marL="282575" indent="-171450" algn="ctr">
              <a:buFont typeface="Arial" panose="020B0604020202020204" pitchFamily="34" charset="0"/>
              <a:buChar char="•"/>
            </a:pPr>
            <a:endParaRPr lang="en-US" sz="800" dirty="0">
              <a:solidFill>
                <a:schemeClr val="accent1">
                  <a:lumMod val="50000"/>
                </a:schemeClr>
              </a:solidFill>
            </a:endParaRPr>
          </a:p>
          <a:p>
            <a:pPr marL="282575" indent="-171450" algn="ctr">
              <a:buFont typeface="Arial" panose="020B0604020202020204" pitchFamily="34" charset="0"/>
              <a:buChar char="•"/>
            </a:pPr>
            <a:r>
              <a:rPr lang="en-US" sz="800" dirty="0">
                <a:solidFill>
                  <a:schemeClr val="accent1">
                    <a:lumMod val="50000"/>
                  </a:schemeClr>
                </a:solidFill>
                <a:latin typeface="Arial" panose="020B0604020202020204" pitchFamily="34" charset="0"/>
                <a:cs typeface="Arial" panose="020B0604020202020204" pitchFamily="34" charset="0"/>
              </a:rPr>
              <a:t> </a:t>
            </a:r>
          </a:p>
          <a:p>
            <a:pPr marL="454025" indent="-3429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immediately</a:t>
            </a:r>
          </a:p>
          <a:p>
            <a:pPr marL="282575" indent="-171450">
              <a:buFont typeface="Arial" panose="020B0604020202020204" pitchFamily="34" charset="0"/>
              <a:buChar char="•"/>
            </a:pPr>
            <a:endParaRPr lang="en-US" sz="800" dirty="0">
              <a:solidFill>
                <a:schemeClr val="accent1">
                  <a:lumMod val="50000"/>
                </a:schemeClr>
              </a:solidFill>
              <a:latin typeface="Arial" panose="020B0604020202020204" pitchFamily="34" charset="0"/>
              <a:cs typeface="Arial" panose="020B0604020202020204" pitchFamily="34" charset="0"/>
            </a:endParaRPr>
          </a:p>
          <a:p>
            <a:pPr marL="454025" indent="-3429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towards the highest % rate loan</a:t>
            </a:r>
          </a:p>
          <a:p>
            <a:pPr marL="111125" algn="ctr"/>
            <a:endParaRPr lang="en-US" sz="800" dirty="0">
              <a:solidFill>
                <a:srgbClr val="013A7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2CA3810-DC8C-0446-8725-3DD7F5291AA0}"/>
              </a:ext>
            </a:extLst>
          </p:cNvPr>
          <p:cNvSpPr/>
          <p:nvPr/>
        </p:nvSpPr>
        <p:spPr>
          <a:xfrm>
            <a:off x="1247442" y="2837467"/>
            <a:ext cx="6659312" cy="562823"/>
          </a:xfrm>
          <a:prstGeom prst="rect">
            <a:avLst/>
          </a:prstGeom>
          <a:solidFill>
            <a:srgbClr val="013971"/>
          </a:solidFill>
          <a:ln>
            <a:solidFill>
              <a:srgbClr val="01397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chemeClr val="bg1"/>
                </a:solidFill>
                <a:latin typeface="Arial" panose="020B0604020202020204" pitchFamily="34" charset="0"/>
                <a:cs typeface="Arial" panose="020B0604020202020204" pitchFamily="34" charset="0"/>
              </a:rPr>
              <a:t> 1. Separate from required payments</a:t>
            </a:r>
          </a:p>
        </p:txBody>
      </p:sp>
      <p:sp>
        <p:nvSpPr>
          <p:cNvPr id="11" name="Rectangle 10">
            <a:extLst>
              <a:ext uri="{FF2B5EF4-FFF2-40B4-BE49-F238E27FC236}">
                <a16:creationId xmlns:a16="http://schemas.microsoft.com/office/drawing/2014/main" id="{9BBCE5AF-11B2-D442-92DC-24A834067A94}"/>
              </a:ext>
            </a:extLst>
          </p:cNvPr>
          <p:cNvSpPr/>
          <p:nvPr/>
        </p:nvSpPr>
        <p:spPr>
          <a:xfrm>
            <a:off x="1256563" y="3592293"/>
            <a:ext cx="6659312" cy="562823"/>
          </a:xfrm>
          <a:prstGeom prst="rect">
            <a:avLst/>
          </a:prstGeom>
          <a:solidFill>
            <a:srgbClr val="013971"/>
          </a:solidFill>
          <a:ln>
            <a:solidFill>
              <a:srgbClr val="01397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1125"/>
            <a:r>
              <a:rPr lang="en-US" sz="2800" dirty="0">
                <a:solidFill>
                  <a:schemeClr val="bg1"/>
                </a:solidFill>
                <a:latin typeface="Arial" panose="020B0604020202020204" pitchFamily="34" charset="0"/>
                <a:cs typeface="Arial" panose="020B0604020202020204" pitchFamily="34" charset="0"/>
              </a:rPr>
              <a:t>2. With instructions to apply the monies </a:t>
            </a:r>
          </a:p>
        </p:txBody>
      </p:sp>
      <p:sp>
        <p:nvSpPr>
          <p:cNvPr id="12" name="Rectangle 11">
            <a:extLst>
              <a:ext uri="{FF2B5EF4-FFF2-40B4-BE49-F238E27FC236}">
                <a16:creationId xmlns:a16="http://schemas.microsoft.com/office/drawing/2014/main" id="{B25B6440-7D8F-F946-BF6C-0EA70DD0F98C}"/>
              </a:ext>
            </a:extLst>
          </p:cNvPr>
          <p:cNvSpPr/>
          <p:nvPr/>
        </p:nvSpPr>
        <p:spPr>
          <a:xfrm>
            <a:off x="1256563" y="5129143"/>
            <a:ext cx="6659312" cy="562823"/>
          </a:xfrm>
          <a:prstGeom prst="rect">
            <a:avLst/>
          </a:prstGeom>
          <a:solidFill>
            <a:srgbClr val="013971"/>
          </a:solidFill>
          <a:ln>
            <a:solidFill>
              <a:srgbClr val="01397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1125"/>
            <a:r>
              <a:rPr lang="en-US" sz="2800" dirty="0">
                <a:solidFill>
                  <a:schemeClr val="bg1"/>
                </a:solidFill>
                <a:latin typeface="Arial" panose="020B0604020202020204" pitchFamily="34" charset="0"/>
                <a:cs typeface="Arial" panose="020B0604020202020204" pitchFamily="34" charset="0"/>
              </a:rPr>
              <a:t> 3. Follow-up to see it was done</a:t>
            </a:r>
            <a:endParaRPr lang="en-US" sz="2800" dirty="0">
              <a:solidFill>
                <a:schemeClr val="bg1"/>
              </a:solidFill>
            </a:endParaRPr>
          </a:p>
        </p:txBody>
      </p:sp>
      <p:pic>
        <p:nvPicPr>
          <p:cNvPr id="10" name="Picture 9">
            <a:extLst>
              <a:ext uri="{FF2B5EF4-FFF2-40B4-BE49-F238E27FC236}">
                <a16:creationId xmlns:a16="http://schemas.microsoft.com/office/drawing/2014/main" id="{0C2196B3-22C1-F048-8690-88F7D7AE0A57}"/>
              </a:ext>
            </a:extLst>
          </p:cNvPr>
          <p:cNvPicPr>
            <a:picLocks noChangeAspect="1"/>
          </p:cNvPicPr>
          <p:nvPr/>
        </p:nvPicPr>
        <p:blipFill rotWithShape="1">
          <a:blip r:embed="rId3"/>
          <a:srcRect t="5217"/>
          <a:stretch/>
        </p:blipFill>
        <p:spPr>
          <a:xfrm>
            <a:off x="10068304" y="2702575"/>
            <a:ext cx="1608302" cy="3223130"/>
          </a:xfrm>
          <a:prstGeom prst="rect">
            <a:avLst/>
          </a:prstGeom>
        </p:spPr>
      </p:pic>
      <p:pic>
        <p:nvPicPr>
          <p:cNvPr id="14" name="Picture 13">
            <a:extLst>
              <a:ext uri="{FF2B5EF4-FFF2-40B4-BE49-F238E27FC236}">
                <a16:creationId xmlns:a16="http://schemas.microsoft.com/office/drawing/2014/main" id="{EBF9F051-4D49-7146-8F5B-F99FE89B30B3}"/>
              </a:ext>
            </a:extLst>
          </p:cNvPr>
          <p:cNvPicPr>
            <a:picLocks noChangeAspect="1"/>
          </p:cNvPicPr>
          <p:nvPr/>
        </p:nvPicPr>
        <p:blipFill rotWithShape="1">
          <a:blip r:embed="rId4"/>
          <a:srcRect l="8345" t="16695" r="9154" b="1565"/>
          <a:stretch/>
        </p:blipFill>
        <p:spPr>
          <a:xfrm>
            <a:off x="8499188" y="2860720"/>
            <a:ext cx="1551215" cy="2990270"/>
          </a:xfrm>
          <a:prstGeom prst="rect">
            <a:avLst/>
          </a:prstGeom>
        </p:spPr>
      </p:pic>
    </p:spTree>
    <p:extLst>
      <p:ext uri="{BB962C8B-B14F-4D97-AF65-F5344CB8AC3E}">
        <p14:creationId xmlns:p14="http://schemas.microsoft.com/office/powerpoint/2010/main" val="270878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Primary Care loan &amp;</a:t>
            </a:r>
            <a:br>
              <a:rPr lang="en-US" dirty="0"/>
            </a:br>
            <a:r>
              <a:rPr lang="en-US" dirty="0"/>
              <a:t>Loan for Disadvantaged Students</a:t>
            </a:r>
          </a:p>
        </p:txBody>
      </p:sp>
      <p:sp>
        <p:nvSpPr>
          <p:cNvPr id="3" name="Content Placeholder 2"/>
          <p:cNvSpPr>
            <a:spLocks noGrp="1"/>
          </p:cNvSpPr>
          <p:nvPr>
            <p:ph idx="1"/>
          </p:nvPr>
        </p:nvSpPr>
        <p:spPr>
          <a:xfrm>
            <a:off x="838200" y="1871969"/>
            <a:ext cx="10178322" cy="4636181"/>
          </a:xfrm>
        </p:spPr>
        <p:txBody>
          <a:bodyPr>
            <a:normAutofit lnSpcReduction="10000"/>
          </a:bodyPr>
          <a:lstStyle/>
          <a:p>
            <a:pPr marL="0" indent="0">
              <a:buNone/>
            </a:pPr>
            <a:r>
              <a:rPr lang="en-US" sz="2800" u="sng" dirty="0"/>
              <a:t>Need based loans with limited funding:</a:t>
            </a:r>
          </a:p>
          <a:p>
            <a:pPr lvl="1"/>
            <a:r>
              <a:rPr lang="en-US" sz="2400" b="1" dirty="0"/>
              <a:t>Primary Care Loan (PCL)</a:t>
            </a:r>
            <a:r>
              <a:rPr lang="en-US" sz="2400" dirty="0"/>
              <a:t>: Interest rate is 5% </a:t>
            </a:r>
          </a:p>
          <a:p>
            <a:pPr lvl="2"/>
            <a:r>
              <a:rPr lang="en-US" sz="2200" dirty="0"/>
              <a:t>Subsidized (interest free) during school and approved primary care residency</a:t>
            </a:r>
          </a:p>
          <a:p>
            <a:pPr lvl="2"/>
            <a:r>
              <a:rPr lang="en-US" sz="2200" dirty="0"/>
              <a:t>Pediatrics, Internal, Med/</a:t>
            </a:r>
            <a:r>
              <a:rPr lang="en-US" sz="2200" dirty="0" err="1"/>
              <a:t>Peds</a:t>
            </a:r>
            <a:r>
              <a:rPr lang="en-US" sz="2200" dirty="0"/>
              <a:t>, Family Medicine, Preventative Medicine – NO specialties</a:t>
            </a:r>
          </a:p>
          <a:p>
            <a:pPr marL="914400" lvl="2" indent="0">
              <a:buNone/>
            </a:pPr>
            <a:endParaRPr lang="en-US" sz="2200" dirty="0"/>
          </a:p>
          <a:p>
            <a:pPr lvl="1"/>
            <a:r>
              <a:rPr lang="en-US" sz="2400" b="1" dirty="0"/>
              <a:t>Loan for Disadvantaged Students (LDS)</a:t>
            </a:r>
            <a:r>
              <a:rPr lang="en-US" sz="2400" dirty="0"/>
              <a:t>: Interest rate is 5%</a:t>
            </a:r>
          </a:p>
          <a:p>
            <a:pPr lvl="2"/>
            <a:r>
              <a:rPr lang="en-US" sz="2200" dirty="0"/>
              <a:t>Subsidized (interest free) during school and residency</a:t>
            </a:r>
          </a:p>
          <a:p>
            <a:pPr marL="914400" lvl="2" indent="0">
              <a:buNone/>
            </a:pPr>
            <a:endParaRPr lang="en-US" sz="2200" dirty="0"/>
          </a:p>
          <a:p>
            <a:pPr marL="914400" lvl="2" indent="0">
              <a:buNone/>
            </a:pPr>
            <a:endParaRPr lang="en-US" sz="2200" dirty="0"/>
          </a:p>
          <a:p>
            <a:pPr marL="914400" lvl="2" indent="0">
              <a:buNone/>
            </a:pPr>
            <a:r>
              <a:rPr lang="en-US" sz="2200" i="1" dirty="0"/>
              <a:t>If interested: update your 22-23 FAFSA to include your parents’ financial information and notify SOM Financial Aid if you are interested in PCL</a:t>
            </a:r>
          </a:p>
          <a:p>
            <a:endParaRPr lang="en-US" dirty="0"/>
          </a:p>
        </p:txBody>
      </p:sp>
    </p:spTree>
    <p:extLst>
      <p:ext uri="{BB962C8B-B14F-4D97-AF65-F5344CB8AC3E}">
        <p14:creationId xmlns:p14="http://schemas.microsoft.com/office/powerpoint/2010/main" val="391081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643921" y="2995483"/>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5400" b="1" kern="0" dirty="0">
                <a:solidFill>
                  <a:srgbClr val="5F259F"/>
                </a:solidFill>
              </a:rPr>
              <a:t>The Loan Repayment Timeline</a:t>
            </a:r>
          </a:p>
        </p:txBody>
      </p:sp>
    </p:spTree>
    <p:extLst>
      <p:ext uri="{BB962C8B-B14F-4D97-AF65-F5344CB8AC3E}">
        <p14:creationId xmlns:p14="http://schemas.microsoft.com/office/powerpoint/2010/main" val="1562619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43"/>
          <p:cNvGrpSpPr/>
          <p:nvPr/>
        </p:nvGrpSpPr>
        <p:grpSpPr>
          <a:xfrm rot="21157205">
            <a:off x="1389917" y="2882541"/>
            <a:ext cx="9880482" cy="2875048"/>
            <a:chOff x="-283779" y="2699665"/>
            <a:chExt cx="9880482" cy="2875048"/>
          </a:xfrm>
        </p:grpSpPr>
        <p:sp>
          <p:nvSpPr>
            <p:cNvPr id="19" name="Freeform 18"/>
            <p:cNvSpPr/>
            <p:nvPr/>
          </p:nvSpPr>
          <p:spPr bwMode="auto">
            <a:xfrm>
              <a:off x="8671030" y="3804383"/>
              <a:ext cx="504496" cy="400110"/>
            </a:xfrm>
            <a:custGeom>
              <a:avLst/>
              <a:gdLst>
                <a:gd name="connsiteX0" fmla="*/ 0 w 504496"/>
                <a:gd name="connsiteY0" fmla="*/ 0 h 0"/>
                <a:gd name="connsiteX1" fmla="*/ 504496 w 504496"/>
                <a:gd name="connsiteY1" fmla="*/ 0 h 0"/>
              </a:gdLst>
              <a:ahLst/>
              <a:cxnLst>
                <a:cxn ang="0">
                  <a:pos x="connsiteX0" y="connsiteY0"/>
                </a:cxn>
                <a:cxn ang="0">
                  <a:pos x="connsiteX1" y="connsiteY1"/>
                </a:cxn>
              </a:cxnLst>
              <a:rect l="l" t="t" r="r" b="b"/>
              <a:pathLst>
                <a:path w="504496">
                  <a:moveTo>
                    <a:pt x="0" y="0"/>
                  </a:moveTo>
                  <a:lnTo>
                    <a:pt x="504496" y="0"/>
                  </a:lnTo>
                </a:path>
              </a:pathLst>
            </a:custGeom>
            <a:noFill/>
            <a:ln w="22225" cap="flat" cmpd="sng" algn="ctr">
              <a:solidFill>
                <a:srgbClr val="0B377F"/>
              </a:solidFill>
              <a:prstDash val="solid"/>
              <a:round/>
              <a:headEnd type="none" w="med" len="med"/>
              <a:tailEnd type="none" w="med" len="med"/>
            </a:ln>
            <a:effectLst>
              <a:innerShdw blurRad="63500" dist="50800" dir="13500000">
                <a:srgbClr val="B85C00">
                  <a:alpha val="91765"/>
                </a:srgbClr>
              </a:innerShdw>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defRPr/>
              </a:pPr>
              <a:endParaRPr lang="en-US" sz="2000" b="1" kern="0" dirty="0">
                <a:solidFill>
                  <a:srgbClr val="FFFFFF"/>
                </a:solidFill>
                <a:latin typeface="Arial" charset="0"/>
              </a:endParaRPr>
            </a:p>
          </p:txBody>
        </p:sp>
        <p:cxnSp>
          <p:nvCxnSpPr>
            <p:cNvPr id="23" name="Straight Connector 22"/>
            <p:cNvCxnSpPr/>
            <p:nvPr/>
          </p:nvCxnSpPr>
          <p:spPr bwMode="auto">
            <a:xfrm flipV="1">
              <a:off x="-283779" y="4524703"/>
              <a:ext cx="725213" cy="204954"/>
            </a:xfrm>
            <a:prstGeom prst="line">
              <a:avLst/>
            </a:prstGeom>
            <a:noFill/>
            <a:ln w="206375" cap="flat" cmpd="sng" algn="ctr">
              <a:solidFill>
                <a:srgbClr val="013D79"/>
              </a:solidFill>
              <a:prstDash val="solid"/>
              <a:round/>
              <a:headEnd type="none" w="med" len="med"/>
              <a:tailEnd type="none" w="med" len="med"/>
            </a:ln>
            <a:effectLst>
              <a:outerShdw blurRad="50800" dist="50800" dir="5400000" algn="ctr" rotWithShape="0">
                <a:srgbClr val="91A5A6"/>
              </a:outerShdw>
            </a:effectLst>
          </p:spPr>
        </p:cxnSp>
        <p:grpSp>
          <p:nvGrpSpPr>
            <p:cNvPr id="24" name="Group 9"/>
            <p:cNvGrpSpPr/>
            <p:nvPr/>
          </p:nvGrpSpPr>
          <p:grpSpPr>
            <a:xfrm rot="517697">
              <a:off x="-13185" y="2699665"/>
              <a:ext cx="9609888" cy="2875048"/>
              <a:chOff x="-22999" y="2699122"/>
              <a:chExt cx="9609888" cy="2875048"/>
            </a:xfrm>
          </p:grpSpPr>
          <p:pic>
            <p:nvPicPr>
              <p:cNvPr id="25" name="Picture 24" descr="MC900334706.jpg"/>
              <p:cNvPicPr>
                <a:picLocks noChangeAspect="1"/>
              </p:cNvPicPr>
              <p:nvPr/>
            </p:nvPicPr>
            <p:blipFill>
              <a:blip r:embed="rId3" cstate="print"/>
              <a:stretch>
                <a:fillRect/>
              </a:stretch>
            </p:blipFill>
            <p:spPr>
              <a:xfrm rot="196587">
                <a:off x="2833001" y="2699122"/>
                <a:ext cx="3828654" cy="2162427"/>
              </a:xfrm>
              <a:prstGeom prst="rect">
                <a:avLst/>
              </a:prstGeom>
            </p:spPr>
          </p:pic>
          <p:sp>
            <p:nvSpPr>
              <p:cNvPr id="26" name="Oval 25" descr="IN-SCHOOL"/>
              <p:cNvSpPr/>
              <p:nvPr/>
            </p:nvSpPr>
            <p:spPr bwMode="auto">
              <a:xfrm rot="365609">
                <a:off x="-22999" y="3471050"/>
                <a:ext cx="3566160" cy="2103120"/>
              </a:xfrm>
              <a:prstGeom prst="ellipse">
                <a:avLst/>
              </a:prstGeom>
              <a:solidFill>
                <a:srgbClr val="013D79">
                  <a:lumMod val="75000"/>
                </a:srgbClr>
              </a:solidFill>
              <a:ln w="22225" cap="flat" cmpd="sng" algn="ctr">
                <a:solidFill>
                  <a:srgbClr val="FFC000"/>
                </a:solidFill>
                <a:prstDash val="solid"/>
                <a:round/>
                <a:headEnd type="none" w="med" len="med"/>
                <a:tailEnd type="none" w="med" len="med"/>
              </a:ln>
              <a:effectLst>
                <a:outerShdw blurRad="50800" dist="38100" dir="5400000" algn="t" rotWithShape="0">
                  <a:prstClr val="black">
                    <a:alpha val="40000"/>
                  </a:prstClr>
                </a:outerShdw>
              </a:effectLst>
              <a:scene3d>
                <a:camera prst="perspectiveContrastingRightFacing"/>
                <a:lightRig rig="threePt" dir="t"/>
              </a:scene3d>
              <a:sp3d>
                <a:bevelT/>
              </a:sp3d>
            </p:spPr>
            <p:txBody>
              <a:bodyPr vert="horz" wrap="square" lIns="91440" tIns="45720" rIns="91440" bIns="45720" numCol="1" rtlCol="0" anchor="ctr" anchorCtr="0" compatLnSpc="1">
                <a:prstTxWarp prst="textNoShape">
                  <a:avLst/>
                </a:prstTxWarp>
                <a:noAutofit/>
              </a:bodyPr>
              <a:lstStyle/>
              <a:p>
                <a:pPr algn="ctr" fontAlgn="base">
                  <a:spcBef>
                    <a:spcPct val="0"/>
                  </a:spcBef>
                  <a:spcAft>
                    <a:spcPct val="0"/>
                  </a:spcAft>
                  <a:defRPr/>
                </a:pPr>
                <a:r>
                  <a:rPr lang="en-US" sz="2800" b="1" kern="0" dirty="0">
                    <a:solidFill>
                      <a:srgbClr val="FFFFFF"/>
                    </a:solidFill>
                    <a:effectLst>
                      <a:outerShdw blurRad="38100" dist="38100" dir="2700000" algn="tl">
                        <a:srgbClr val="000000">
                          <a:alpha val="43137"/>
                        </a:srgbClr>
                      </a:outerShdw>
                    </a:effectLst>
                    <a:latin typeface="Arial" pitchFamily="34" charset="0"/>
                  </a:rPr>
                  <a:t>IN-SCHOOL</a:t>
                </a:r>
                <a:endParaRPr lang="en-US" sz="2800" b="1" kern="0" dirty="0">
                  <a:solidFill>
                    <a:srgbClr val="FFFFFF"/>
                  </a:solidFill>
                  <a:effectLst>
                    <a:outerShdw blurRad="38100" dist="38100" dir="2700000" algn="tl">
                      <a:srgbClr val="000000">
                        <a:alpha val="43137"/>
                      </a:srgbClr>
                    </a:outerShdw>
                  </a:effectLst>
                  <a:latin typeface="Arial" charset="0"/>
                </a:endParaRPr>
              </a:p>
            </p:txBody>
          </p:sp>
          <p:sp>
            <p:nvSpPr>
              <p:cNvPr id="27" name="Oval 26" descr="IN-SCHOOL"/>
              <p:cNvSpPr/>
              <p:nvPr/>
            </p:nvSpPr>
            <p:spPr bwMode="auto">
              <a:xfrm rot="757577">
                <a:off x="6304736" y="2703108"/>
                <a:ext cx="3282153" cy="1645920"/>
              </a:xfrm>
              <a:prstGeom prst="ellipse">
                <a:avLst/>
              </a:prstGeom>
              <a:solidFill>
                <a:srgbClr val="FCA628"/>
              </a:solidFill>
              <a:ln w="22225" cap="flat" cmpd="sng" algn="ctr">
                <a:solidFill>
                  <a:srgbClr val="013D79"/>
                </a:solidFill>
                <a:prstDash val="solid"/>
                <a:round/>
                <a:headEnd type="none" w="med" len="med"/>
                <a:tailEnd type="none" w="med" len="med"/>
              </a:ln>
              <a:effectLst>
                <a:outerShdw blurRad="50800" dist="38100" dir="5400000" algn="t" rotWithShape="0">
                  <a:prstClr val="black">
                    <a:alpha val="40000"/>
                  </a:prstClr>
                </a:outerShdw>
              </a:effectLst>
              <a:scene3d>
                <a:camera prst="perspectiveContrastingRightFacing"/>
                <a:lightRig rig="threePt" dir="t"/>
              </a:scene3d>
              <a:sp3d>
                <a:bevelT/>
              </a:sp3d>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0"/>
                  </a:spcBef>
                  <a:spcAft>
                    <a:spcPct val="0"/>
                  </a:spcAft>
                  <a:defRPr/>
                </a:pPr>
                <a:r>
                  <a:rPr lang="en-US" sz="2400" b="1" kern="0" dirty="0">
                    <a:solidFill>
                      <a:srgbClr val="FFFFFF"/>
                    </a:solidFill>
                    <a:effectLst>
                      <a:outerShdw blurRad="38100" dist="38100" dir="2700000" algn="tl">
                        <a:srgbClr val="000000">
                          <a:alpha val="43137"/>
                        </a:srgbClr>
                      </a:outerShdw>
                    </a:effectLst>
                    <a:latin typeface="Arial" pitchFamily="34" charset="0"/>
                  </a:rPr>
                  <a:t>REPAYMENT</a:t>
                </a:r>
                <a:endParaRPr lang="en-US" sz="2400" b="1" kern="0" dirty="0">
                  <a:solidFill>
                    <a:srgbClr val="FFFFFF"/>
                  </a:solidFill>
                  <a:effectLst>
                    <a:outerShdw blurRad="38100" dist="38100" dir="2700000" algn="tl">
                      <a:srgbClr val="000000">
                        <a:alpha val="43137"/>
                      </a:srgbClr>
                    </a:outerShdw>
                  </a:effectLst>
                  <a:latin typeface="Arial" charset="0"/>
                </a:endParaRPr>
              </a:p>
            </p:txBody>
          </p:sp>
        </p:grpSp>
      </p:grpSp>
      <p:sp>
        <p:nvSpPr>
          <p:cNvPr id="2" name="Title 1">
            <a:extLst>
              <a:ext uri="{FF2B5EF4-FFF2-40B4-BE49-F238E27FC236}">
                <a16:creationId xmlns:a16="http://schemas.microsoft.com/office/drawing/2014/main" id="{59BDBFC1-811D-44FC-8EB5-8B20398FA76D}"/>
              </a:ext>
            </a:extLst>
          </p:cNvPr>
          <p:cNvSpPr>
            <a:spLocks noGrp="1"/>
          </p:cNvSpPr>
          <p:nvPr>
            <p:ph type="title"/>
          </p:nvPr>
        </p:nvSpPr>
        <p:spPr>
          <a:xfrm>
            <a:off x="815656" y="600295"/>
            <a:ext cx="10515600" cy="1325563"/>
          </a:xfrm>
        </p:spPr>
        <p:txBody>
          <a:bodyPr/>
          <a:lstStyle/>
          <a:p>
            <a:r>
              <a:rPr lang="en-US" dirty="0"/>
              <a:t>Loan Repayment Timeline</a:t>
            </a:r>
          </a:p>
        </p:txBody>
      </p:sp>
      <p:sp>
        <p:nvSpPr>
          <p:cNvPr id="3" name="Content Placeholder 2"/>
          <p:cNvSpPr>
            <a:spLocks noGrp="1"/>
          </p:cNvSpPr>
          <p:nvPr>
            <p:ph idx="1"/>
          </p:nvPr>
        </p:nvSpPr>
        <p:spPr/>
        <p:txBody>
          <a:bodyPr/>
          <a:lstStyle/>
          <a:p>
            <a:endParaRPr lang="en-US" b="1" dirty="0">
              <a:solidFill>
                <a:schemeClr val="accent1"/>
              </a:solidFill>
            </a:endParaRPr>
          </a:p>
          <a:p>
            <a:endParaRPr lang="en-US" sz="1200" b="1" dirty="0">
              <a:solidFill>
                <a:schemeClr val="accent1"/>
              </a:solidFill>
            </a:endParaRPr>
          </a:p>
        </p:txBody>
      </p:sp>
      <p:sp>
        <p:nvSpPr>
          <p:cNvPr id="14" name="Rectangle 2"/>
          <p:cNvSpPr txBox="1">
            <a:spLocks noChangeArrowheads="1"/>
          </p:cNvSpPr>
          <p:nvPr/>
        </p:nvSpPr>
        <p:spPr bwMode="auto">
          <a:xfrm>
            <a:off x="1081540" y="1697591"/>
            <a:ext cx="9902195" cy="47672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defTabSz="889000" eaLnBrk="0" fontAlgn="base" hangingPunct="0">
              <a:lnSpc>
                <a:spcPct val="90000"/>
              </a:lnSpc>
              <a:spcBef>
                <a:spcPts val="1000"/>
              </a:spcBef>
              <a:spcAft>
                <a:spcPct val="0"/>
              </a:spcAft>
              <a:buClr>
                <a:schemeClr val="tx1"/>
              </a:buClr>
              <a:buSzPct val="90000"/>
              <a:defRPr/>
            </a:pPr>
            <a:r>
              <a:rPr lang="en-US" sz="3200" dirty="0">
                <a:solidFill>
                  <a:schemeClr val="accent1"/>
                </a:solidFill>
                <a:latin typeface="Arial" panose="020B0604020202020204" pitchFamily="34" charset="0"/>
                <a:cs typeface="Arial" panose="020B0604020202020204" pitchFamily="34" charset="0"/>
              </a:rPr>
              <a:t>The path for many federal student loans</a:t>
            </a:r>
          </a:p>
          <a:p>
            <a:pPr marL="398463" lvl="1" indent="-284163" defTabSz="889000" fontAlgn="base">
              <a:lnSpc>
                <a:spcPct val="88000"/>
              </a:lnSpc>
              <a:spcBef>
                <a:spcPct val="35000"/>
              </a:spcBef>
              <a:spcAft>
                <a:spcPct val="0"/>
              </a:spcAft>
              <a:buClr>
                <a:schemeClr val="tx1"/>
              </a:buClr>
              <a:defRPr/>
            </a:pPr>
            <a:endParaRPr lang="en-US" sz="1200" kern="0" dirty="0">
              <a:solidFill>
                <a:srgbClr val="006600"/>
              </a:solidFill>
            </a:endParaRPr>
          </a:p>
          <a:p>
            <a:pPr marL="804863" lvl="2" indent="-292100" defTabSz="889000" fontAlgn="base">
              <a:lnSpc>
                <a:spcPct val="88000"/>
              </a:lnSpc>
              <a:spcBef>
                <a:spcPct val="25000"/>
              </a:spcBef>
              <a:spcAft>
                <a:spcPct val="0"/>
              </a:spcAft>
              <a:buClr>
                <a:schemeClr val="tx1"/>
              </a:buClr>
              <a:buSzPct val="80000"/>
              <a:defRPr/>
            </a:pPr>
            <a:r>
              <a:rPr lang="en-US" sz="1000" kern="0" dirty="0"/>
              <a:t>				   </a:t>
            </a:r>
          </a:p>
          <a:p>
            <a:pPr marL="804863" lvl="2" indent="-292100" defTabSz="889000" fontAlgn="base">
              <a:lnSpc>
                <a:spcPct val="88000"/>
              </a:lnSpc>
              <a:spcBef>
                <a:spcPct val="25000"/>
              </a:spcBef>
              <a:spcAft>
                <a:spcPct val="0"/>
              </a:spcAft>
              <a:buClr>
                <a:schemeClr val="tx1"/>
              </a:buClr>
              <a:buSzPct val="80000"/>
              <a:defRPr/>
            </a:pPr>
            <a:r>
              <a:rPr lang="en-US" sz="2800" kern="0" dirty="0"/>
              <a:t>				</a:t>
            </a:r>
          </a:p>
          <a:p>
            <a:pPr marL="804863" lvl="2" indent="-292100" defTabSz="889000" fontAlgn="base">
              <a:lnSpc>
                <a:spcPct val="88000"/>
              </a:lnSpc>
              <a:spcBef>
                <a:spcPct val="25000"/>
              </a:spcBef>
              <a:spcAft>
                <a:spcPct val="0"/>
              </a:spcAft>
              <a:buClr>
                <a:schemeClr val="tx1"/>
              </a:buClr>
              <a:buSzPct val="80000"/>
              <a:defRPr/>
            </a:pPr>
            <a:r>
              <a:rPr lang="en-US" sz="2800" kern="0" dirty="0"/>
              <a:t>				</a:t>
            </a:r>
          </a:p>
        </p:txBody>
      </p:sp>
      <p:sp>
        <p:nvSpPr>
          <p:cNvPr id="12" name="Rectangle 11"/>
          <p:cNvSpPr/>
          <p:nvPr/>
        </p:nvSpPr>
        <p:spPr>
          <a:xfrm>
            <a:off x="5945293" y="4259754"/>
            <a:ext cx="2215383" cy="769441"/>
          </a:xfrm>
          <a:prstGeom prst="rect">
            <a:avLst/>
          </a:prstGeom>
          <a:noFill/>
        </p:spPr>
        <p:txBody>
          <a:bodyPr wrap="square" lIns="91440" tIns="45720" rIns="91440" bIns="45720">
            <a:spAutoFit/>
          </a:bodyPr>
          <a:lstStyle/>
          <a:p>
            <a:pPr algn="ctr"/>
            <a:r>
              <a:rPr lang="en-US" sz="4400" dirty="0">
                <a:ln w="1905"/>
                <a:gradFill>
                  <a:gsLst>
                    <a:gs pos="0">
                      <a:schemeClr val="accent1">
                        <a:lumMod val="95000"/>
                      </a:schemeClr>
                    </a:gs>
                    <a:gs pos="28000">
                      <a:schemeClr val="accent2"/>
                    </a:gs>
                    <a:gs pos="100000">
                      <a:schemeClr val="accent6">
                        <a:tint val="12000"/>
                        <a:satMod val="255000"/>
                      </a:schemeClr>
                    </a:gs>
                  </a:gsLst>
                  <a:lin ang="5400000"/>
                </a:gradFill>
                <a:effectLst>
                  <a:innerShdw blurRad="69850" dist="43180" dir="5400000">
                    <a:srgbClr val="000000">
                      <a:alpha val="65000"/>
                    </a:srgbClr>
                  </a:innerShdw>
                </a:effectLst>
              </a:rPr>
              <a:t>GRACE</a:t>
            </a:r>
          </a:p>
        </p:txBody>
      </p:sp>
    </p:spTree>
    <p:extLst>
      <p:ext uri="{BB962C8B-B14F-4D97-AF65-F5344CB8AC3E}">
        <p14:creationId xmlns:p14="http://schemas.microsoft.com/office/powerpoint/2010/main" val="12596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106" y="1613140"/>
            <a:ext cx="9968014" cy="98399"/>
          </a:xfrm>
        </p:spPr>
        <p:txBody>
          <a:bodyPr>
            <a:normAutofit fontScale="90000"/>
          </a:bodyPr>
          <a:lstStyle/>
          <a:p>
            <a:r>
              <a:rPr lang="en-US" dirty="0">
                <a:solidFill>
                  <a:schemeClr val="tx1"/>
                </a:solidFill>
                <a:latin typeface="Arial Rounded MT Bold" panose="020F0704030504030204" pitchFamily="34" charset="0"/>
              </a:rPr>
              <a:t>UofL SOM FA Specifics…</a:t>
            </a:r>
          </a:p>
        </p:txBody>
      </p:sp>
      <p:pic>
        <p:nvPicPr>
          <p:cNvPr id="7" name="Picture 3" descr="Louisville Cardinals - Wikipedi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5166737" y="2653451"/>
            <a:ext cx="2344302" cy="228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t;strong&gt;University of Louisville&lt;/strong&gt; School of Medicine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1576" y="5488336"/>
            <a:ext cx="2381250" cy="485775"/>
          </a:xfrm>
          <a:prstGeom prst="rect">
            <a:avLst/>
          </a:prstGeom>
        </p:spPr>
      </p:pic>
    </p:spTree>
    <p:extLst>
      <p:ext uri="{BB962C8B-B14F-4D97-AF65-F5344CB8AC3E}">
        <p14:creationId xmlns:p14="http://schemas.microsoft.com/office/powerpoint/2010/main" val="2722800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idx="1"/>
          </p:nvPr>
        </p:nvSpPr>
        <p:spPr>
          <a:xfrm>
            <a:off x="1116616" y="1719201"/>
            <a:ext cx="9999407" cy="4799586"/>
          </a:xfrm>
        </p:spPr>
        <p:txBody>
          <a:bodyPr>
            <a:normAutofit/>
          </a:bodyPr>
          <a:lstStyle/>
          <a:p>
            <a:pPr>
              <a:defRPr/>
            </a:pPr>
            <a:r>
              <a:rPr lang="en-US" sz="3200" dirty="0">
                <a:solidFill>
                  <a:schemeClr val="accent1"/>
                </a:solidFill>
              </a:rPr>
              <a:t>	If taking a LOA, dropping below half-time or 	withdrawing:</a:t>
            </a:r>
          </a:p>
          <a:p>
            <a:pPr>
              <a:defRPr/>
            </a:pPr>
            <a:endParaRPr lang="en-US" dirty="0">
              <a:solidFill>
                <a:schemeClr val="accent1"/>
              </a:solidFill>
            </a:endParaRPr>
          </a:p>
          <a:p>
            <a:pPr lvl="2">
              <a:buFont typeface="Wingdings" pitchFamily="2" charset="2"/>
              <a:buNone/>
            </a:pPr>
            <a:r>
              <a:rPr lang="en-US" sz="3000" dirty="0"/>
              <a:t>			       </a:t>
            </a:r>
            <a:r>
              <a:rPr lang="en-US" sz="3000" dirty="0">
                <a:solidFill>
                  <a:srgbClr val="013A71"/>
                </a:solidFill>
              </a:rPr>
              <a:t>Contact the Financial Aid Office</a:t>
            </a:r>
          </a:p>
          <a:p>
            <a:pPr lvl="2">
              <a:buFont typeface="Wingdings" pitchFamily="2" charset="2"/>
              <a:buNone/>
            </a:pPr>
            <a:endParaRPr lang="en-US" sz="2400" dirty="0">
              <a:solidFill>
                <a:srgbClr val="013A71"/>
              </a:solidFill>
            </a:endParaRPr>
          </a:p>
          <a:p>
            <a:pPr lvl="2">
              <a:buFont typeface="Wingdings" pitchFamily="2" charset="2"/>
              <a:buNone/>
            </a:pPr>
            <a:r>
              <a:rPr lang="en-US" sz="3000" dirty="0">
                <a:solidFill>
                  <a:srgbClr val="013A71"/>
                </a:solidFill>
              </a:rPr>
              <a:t>			       Exit counseling is </a:t>
            </a:r>
            <a:r>
              <a:rPr lang="en-US" sz="3000" b="1" dirty="0">
                <a:solidFill>
                  <a:srgbClr val="013A71"/>
                </a:solidFill>
              </a:rPr>
              <a:t>required</a:t>
            </a:r>
          </a:p>
          <a:p>
            <a:pPr lvl="2">
              <a:buFont typeface="Wingdings" pitchFamily="2" charset="2"/>
              <a:buNone/>
            </a:pPr>
            <a:r>
              <a:rPr lang="en-US" sz="2400" dirty="0">
                <a:solidFill>
                  <a:srgbClr val="013A71"/>
                </a:solidFill>
              </a:rPr>
              <a:t>				</a:t>
            </a:r>
          </a:p>
          <a:p>
            <a:pPr lvl="2">
              <a:buFont typeface="Wingdings" pitchFamily="2" charset="2"/>
              <a:buNone/>
            </a:pPr>
            <a:r>
              <a:rPr lang="en-US" sz="2400" dirty="0">
                <a:solidFill>
                  <a:srgbClr val="013A71"/>
                </a:solidFill>
              </a:rPr>
              <a:t>			        </a:t>
            </a:r>
            <a:r>
              <a:rPr lang="en-US" sz="3000" dirty="0">
                <a:solidFill>
                  <a:srgbClr val="013A71"/>
                </a:solidFill>
              </a:rPr>
              <a:t>Payments may start</a:t>
            </a:r>
            <a:r>
              <a:rPr lang="en-US" sz="2800" dirty="0">
                <a:solidFill>
                  <a:srgbClr val="013A71"/>
                </a:solidFill>
              </a:rPr>
              <a:t>				                </a:t>
            </a:r>
            <a:r>
              <a:rPr lang="en-US" sz="2800" i="1" dirty="0">
                <a:solidFill>
                  <a:srgbClr val="013A71"/>
                </a:solidFill>
              </a:rPr>
              <a:t>(or 6-month grace period begin)</a:t>
            </a:r>
          </a:p>
        </p:txBody>
      </p:sp>
      <p:pic>
        <p:nvPicPr>
          <p:cNvPr id="6" name="Picture 5" descr="MP900382675.JPG"/>
          <p:cNvPicPr>
            <a:picLocks noChangeAspect="1"/>
          </p:cNvPicPr>
          <p:nvPr/>
        </p:nvPicPr>
        <p:blipFill>
          <a:blip r:embed="rId3" cstate="print"/>
          <a:stretch>
            <a:fillRect/>
          </a:stretch>
        </p:blipFill>
        <p:spPr>
          <a:xfrm>
            <a:off x="1174632" y="3044763"/>
            <a:ext cx="3031709" cy="3170299"/>
          </a:xfrm>
          <a:prstGeom prst="rect">
            <a:avLst/>
          </a:prstGeom>
        </p:spPr>
      </p:pic>
      <p:sp>
        <p:nvSpPr>
          <p:cNvPr id="27651" name="Rectangle 3"/>
          <p:cNvSpPr>
            <a:spLocks noGrp="1" noChangeArrowheads="1"/>
          </p:cNvSpPr>
          <p:nvPr>
            <p:ph type="title"/>
          </p:nvPr>
        </p:nvSpPr>
        <p:spPr>
          <a:xfrm>
            <a:off x="2301123" y="642938"/>
            <a:ext cx="7630392" cy="1325563"/>
          </a:xfrm>
          <a:noFill/>
        </p:spPr>
        <p:txBody>
          <a:bodyPr/>
          <a:lstStyle/>
          <a:p>
            <a:r>
              <a:rPr lang="en-US" dirty="0"/>
              <a:t>NOTICE: Repayment Begins</a:t>
            </a:r>
          </a:p>
        </p:txBody>
      </p:sp>
      <p:cxnSp>
        <p:nvCxnSpPr>
          <p:cNvPr id="27652" name="AutoShape 5"/>
          <p:cNvCxnSpPr>
            <a:cxnSpLocks noChangeShapeType="1"/>
            <a:stCxn id="27650" idx="1"/>
            <a:endCxn id="27650" idx="1"/>
          </p:cNvCxnSpPr>
          <p:nvPr/>
        </p:nvCxnSpPr>
        <p:spPr bwMode="auto">
          <a:xfrm>
            <a:off x="1116616" y="4118994"/>
            <a:ext cx="0" cy="0"/>
          </a:xfrm>
          <a:prstGeom prst="straightConnector1">
            <a:avLst/>
          </a:prstGeom>
          <a:noFill/>
          <a:ln w="22225">
            <a:solidFill>
              <a:schemeClr val="tx1"/>
            </a:solidFill>
            <a:round/>
            <a:headEnd/>
            <a:tailEnd/>
          </a:ln>
        </p:spPr>
      </p:cxnSp>
    </p:spTree>
    <p:extLst>
      <p:ext uri="{BB962C8B-B14F-4D97-AF65-F5344CB8AC3E}">
        <p14:creationId xmlns:p14="http://schemas.microsoft.com/office/powerpoint/2010/main" val="1926949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A54B7-25BD-4561-950E-1889279F3D54}"/>
              </a:ext>
            </a:extLst>
          </p:cNvPr>
          <p:cNvPicPr>
            <a:picLocks noChangeAspect="1"/>
          </p:cNvPicPr>
          <p:nvPr/>
        </p:nvPicPr>
        <p:blipFill rotWithShape="1">
          <a:blip r:embed="rId3"/>
          <a:srcRect t="4960" b="25862"/>
          <a:stretch/>
        </p:blipFill>
        <p:spPr>
          <a:xfrm>
            <a:off x="948303" y="1470123"/>
            <a:ext cx="10427109" cy="4871684"/>
          </a:xfrm>
          <a:prstGeom prst="rect">
            <a:avLst/>
          </a:prstGeom>
        </p:spPr>
      </p:pic>
      <p:sp>
        <p:nvSpPr>
          <p:cNvPr id="7" name="Oval 6"/>
          <p:cNvSpPr/>
          <p:nvPr/>
        </p:nvSpPr>
        <p:spPr bwMode="auto">
          <a:xfrm>
            <a:off x="855548" y="2497103"/>
            <a:ext cx="2049884" cy="562630"/>
          </a:xfrm>
          <a:prstGeom prst="ellipse">
            <a:avLst/>
          </a:prstGeom>
          <a:noFill/>
          <a:ln w="412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fontAlgn="base" hangingPunct="0">
              <a:spcBef>
                <a:spcPct val="0"/>
              </a:spcBef>
              <a:spcAft>
                <a:spcPct val="0"/>
              </a:spcAft>
            </a:pPr>
            <a:endParaRPr lang="en-US" sz="2000" b="1">
              <a:solidFill>
                <a:schemeClr val="bg1"/>
              </a:solidFill>
              <a:latin typeface="Arial" charset="0"/>
            </a:endParaRPr>
          </a:p>
        </p:txBody>
      </p:sp>
      <p:sp>
        <p:nvSpPr>
          <p:cNvPr id="12" name="Rectangle 11"/>
          <p:cNvSpPr/>
          <p:nvPr/>
        </p:nvSpPr>
        <p:spPr bwMode="auto">
          <a:xfrm>
            <a:off x="1959650" y="5209413"/>
            <a:ext cx="8404413" cy="58477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3200" b="1" dirty="0">
                <a:solidFill>
                  <a:srgbClr val="003A70"/>
                </a:solidFill>
              </a:rPr>
              <a:t>aamc.org/first/timeline</a:t>
            </a:r>
          </a:p>
        </p:txBody>
      </p:sp>
      <p:sp>
        <p:nvSpPr>
          <p:cNvPr id="6" name="Title 6">
            <a:extLst>
              <a:ext uri="{FF2B5EF4-FFF2-40B4-BE49-F238E27FC236}">
                <a16:creationId xmlns:a16="http://schemas.microsoft.com/office/drawing/2014/main" id="{8A93D064-C44B-8E49-A848-4838DAC8D952}"/>
              </a:ext>
            </a:extLst>
          </p:cNvPr>
          <p:cNvSpPr txBox="1">
            <a:spLocks/>
          </p:cNvSpPr>
          <p:nvPr/>
        </p:nvSpPr>
        <p:spPr>
          <a:xfrm>
            <a:off x="1289957" y="746171"/>
            <a:ext cx="9743803" cy="620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sz="3600" dirty="0"/>
              <a:t>When is Your First Payment Due?</a:t>
            </a:r>
            <a:endParaRPr lang="en-US" sz="3600" i="1" dirty="0"/>
          </a:p>
        </p:txBody>
      </p:sp>
    </p:spTree>
    <p:extLst>
      <p:ext uri="{BB962C8B-B14F-4D97-AF65-F5344CB8AC3E}">
        <p14:creationId xmlns:p14="http://schemas.microsoft.com/office/powerpoint/2010/main" val="384178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08329555Small.jpg"/>
          <p:cNvPicPr>
            <a:picLocks noChangeAspect="1"/>
          </p:cNvPicPr>
          <p:nvPr/>
        </p:nvPicPr>
        <p:blipFill>
          <a:blip r:embed="rId3" cstate="print"/>
          <a:srcRect t="15040"/>
          <a:stretch>
            <a:fillRect/>
          </a:stretch>
        </p:blipFill>
        <p:spPr>
          <a:xfrm>
            <a:off x="1774482" y="2221650"/>
            <a:ext cx="9015412" cy="4174396"/>
          </a:xfrm>
          <a:prstGeom prst="rect">
            <a:avLst/>
          </a:prstGeom>
        </p:spPr>
      </p:pic>
      <p:sp>
        <p:nvSpPr>
          <p:cNvPr id="29698" name="Rectangle 2"/>
          <p:cNvSpPr>
            <a:spLocks noGrp="1" noChangeArrowheads="1"/>
          </p:cNvSpPr>
          <p:nvPr>
            <p:ph type="title"/>
          </p:nvPr>
        </p:nvSpPr>
        <p:spPr>
          <a:xfrm>
            <a:off x="2948867" y="550887"/>
            <a:ext cx="7495344" cy="1325563"/>
          </a:xfrm>
        </p:spPr>
        <p:txBody>
          <a:bodyPr/>
          <a:lstStyle/>
          <a:p>
            <a:r>
              <a:rPr lang="en-US" dirty="0"/>
              <a:t>Options During Residency</a:t>
            </a:r>
          </a:p>
        </p:txBody>
      </p:sp>
      <p:sp>
        <p:nvSpPr>
          <p:cNvPr id="29699" name="Rectangle 3"/>
          <p:cNvSpPr>
            <a:spLocks noGrp="1" noChangeArrowheads="1"/>
          </p:cNvSpPr>
          <p:nvPr>
            <p:ph idx="1"/>
          </p:nvPr>
        </p:nvSpPr>
        <p:spPr>
          <a:xfrm>
            <a:off x="1024388" y="1712298"/>
            <a:ext cx="10515600" cy="4597107"/>
          </a:xfrm>
        </p:spPr>
        <p:txBody>
          <a:bodyPr/>
          <a:lstStyle/>
          <a:p>
            <a:pPr algn="ctr"/>
            <a:r>
              <a:rPr lang="en-US" dirty="0"/>
              <a:t>There are two choices during residency</a:t>
            </a:r>
          </a:p>
          <a:p>
            <a:endParaRPr lang="en-US" sz="1200" dirty="0">
              <a:solidFill>
                <a:srgbClr val="009900"/>
              </a:solidFill>
            </a:endParaRPr>
          </a:p>
        </p:txBody>
      </p:sp>
      <p:sp>
        <p:nvSpPr>
          <p:cNvPr id="10" name="TextBox 9"/>
          <p:cNvSpPr txBox="1"/>
          <p:nvPr/>
        </p:nvSpPr>
        <p:spPr>
          <a:xfrm>
            <a:off x="2614615" y="3471205"/>
            <a:ext cx="3595362" cy="492443"/>
          </a:xfrm>
          <a:prstGeom prst="rect">
            <a:avLst/>
          </a:prstGeom>
          <a:noFill/>
        </p:spPr>
        <p:txBody>
          <a:bodyPr wrap="square" rtlCol="0">
            <a:spAutoFit/>
          </a:bodyPr>
          <a:lstStyle/>
          <a:p>
            <a:r>
              <a:rPr lang="en-US" sz="2600" b="1" dirty="0">
                <a:solidFill>
                  <a:srgbClr val="013A71"/>
                </a:solidFill>
                <a:latin typeface="Arial" panose="020B0604020202020204" pitchFamily="34" charset="0"/>
                <a:cs typeface="Arial" panose="020B0604020202020204" pitchFamily="34" charset="0"/>
              </a:rPr>
              <a:t>Postpone Payments</a:t>
            </a:r>
          </a:p>
        </p:txBody>
      </p:sp>
      <p:sp>
        <p:nvSpPr>
          <p:cNvPr id="11" name="TextBox 10"/>
          <p:cNvSpPr txBox="1"/>
          <p:nvPr/>
        </p:nvSpPr>
        <p:spPr>
          <a:xfrm>
            <a:off x="6827106" y="2778452"/>
            <a:ext cx="2881422" cy="492443"/>
          </a:xfrm>
          <a:prstGeom prst="rect">
            <a:avLst/>
          </a:prstGeom>
          <a:noFill/>
        </p:spPr>
        <p:txBody>
          <a:bodyPr wrap="square" rtlCol="0">
            <a:spAutoFit/>
          </a:bodyPr>
          <a:lstStyle/>
          <a:p>
            <a:r>
              <a:rPr lang="en-US" sz="2600" b="1" dirty="0">
                <a:solidFill>
                  <a:srgbClr val="013A71"/>
                </a:solidFill>
                <a:latin typeface="Arial" panose="020B0604020202020204" pitchFamily="34" charset="0"/>
                <a:cs typeface="Arial" panose="020B0604020202020204" pitchFamily="34" charset="0"/>
              </a:rPr>
              <a:t>Make Payments</a:t>
            </a:r>
          </a:p>
        </p:txBody>
      </p:sp>
      <p:sp>
        <p:nvSpPr>
          <p:cNvPr id="12" name="TextBox 11"/>
          <p:cNvSpPr txBox="1"/>
          <p:nvPr/>
        </p:nvSpPr>
        <p:spPr>
          <a:xfrm>
            <a:off x="3159135" y="4308848"/>
            <a:ext cx="3034497"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Deferment</a:t>
            </a:r>
          </a:p>
          <a:p>
            <a:r>
              <a:rPr lang="en-US" sz="3200" b="1" dirty="0">
                <a:solidFill>
                  <a:schemeClr val="bg1"/>
                </a:solidFill>
                <a:latin typeface="Arial" panose="020B0604020202020204" pitchFamily="34" charset="0"/>
                <a:cs typeface="Arial" panose="020B0604020202020204" pitchFamily="34" charset="0"/>
              </a:rPr>
              <a:t>Forbearance</a:t>
            </a:r>
          </a:p>
        </p:txBody>
      </p:sp>
    </p:spTree>
    <p:extLst>
      <p:ext uri="{BB962C8B-B14F-4D97-AF65-F5344CB8AC3E}">
        <p14:creationId xmlns:p14="http://schemas.microsoft.com/office/powerpoint/2010/main" val="42324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2162" y="6155288"/>
            <a:ext cx="6882012" cy="276999"/>
          </a:xfrm>
          <a:prstGeom prst="rect">
            <a:avLst/>
          </a:prstGeom>
          <a:noFill/>
          <a:ln w="76200" cmpd="thickThin">
            <a:noFill/>
          </a:ln>
        </p:spPr>
        <p:txBody>
          <a:bodyPr wrap="none" rtlCol="0" anchor="ctr" anchorCtr="0">
            <a:spAutoFit/>
          </a:bodyPr>
          <a:lstStyle/>
          <a:p>
            <a:r>
              <a:rPr lang="en-US" sz="1200" dirty="0">
                <a:solidFill>
                  <a:srgbClr val="013A71"/>
                </a:solidFill>
                <a:latin typeface="Arial" panose="020B0604020202020204" pitchFamily="34" charset="0"/>
                <a:cs typeface="Arial" panose="020B0604020202020204" pitchFamily="34" charset="0"/>
              </a:rPr>
              <a:t>NOTE: For more details, or to request a deferment or forbearance, contact the servicer of the loan.</a:t>
            </a:r>
          </a:p>
        </p:txBody>
      </p:sp>
      <p:sp>
        <p:nvSpPr>
          <p:cNvPr id="9" name="TextBox 8"/>
          <p:cNvSpPr txBox="1"/>
          <p:nvPr/>
        </p:nvSpPr>
        <p:spPr>
          <a:xfrm>
            <a:off x="2539070" y="2515451"/>
            <a:ext cx="7596553" cy="1144993"/>
          </a:xfrm>
          <a:prstGeom prst="rect">
            <a:avLst/>
          </a:prstGeom>
          <a:noFill/>
          <a:ln w="76200" cmpd="thickThin">
            <a:noFill/>
          </a:ln>
        </p:spPr>
        <p:txBody>
          <a:bodyPr wrap="square" rtlCol="0" anchor="ctr" anchorCtr="0">
            <a:spAutoFit/>
          </a:bodyPr>
          <a:lstStyle/>
          <a:p>
            <a:pPr marL="457200" indent="-457200">
              <a:lnSpc>
                <a:spcPct val="114000"/>
              </a:lnSpc>
              <a:buClr>
                <a:srgbClr val="000000"/>
              </a:buClr>
              <a:buSzPct val="80000"/>
            </a:pPr>
            <a:r>
              <a:rPr lang="en-US" sz="2800" dirty="0">
                <a:solidFill>
                  <a:srgbClr val="013A71"/>
                </a:solidFill>
                <a:latin typeface="Arial" panose="020B0604020202020204" pitchFamily="34" charset="0"/>
                <a:cs typeface="Arial" panose="020B0604020202020204" pitchFamily="34" charset="0"/>
              </a:rPr>
              <a:t>Must apply and qualify</a:t>
            </a:r>
          </a:p>
          <a:p>
            <a:pPr marL="457200" indent="-457200">
              <a:lnSpc>
                <a:spcPct val="114000"/>
              </a:lnSpc>
              <a:buClr>
                <a:srgbClr val="000000"/>
              </a:buClr>
              <a:buSzPct val="80000"/>
            </a:pPr>
            <a:r>
              <a:rPr lang="en-US" sz="1600" dirty="0">
                <a:solidFill>
                  <a:srgbClr val="013A71"/>
                </a:solidFill>
                <a:latin typeface="Arial" panose="020B0604020202020204" pitchFamily="34" charset="0"/>
                <a:cs typeface="Arial" panose="020B0604020202020204" pitchFamily="34" charset="0"/>
              </a:rPr>
              <a:t>Interest continues to accrue on Direct </a:t>
            </a:r>
            <a:r>
              <a:rPr lang="en-US" sz="1600" dirty="0" err="1">
                <a:solidFill>
                  <a:srgbClr val="013A71"/>
                </a:solidFill>
                <a:latin typeface="Arial" panose="020B0604020202020204" pitchFamily="34" charset="0"/>
                <a:cs typeface="Arial" panose="020B0604020202020204" pitchFamily="34" charset="0"/>
              </a:rPr>
              <a:t>Unsub</a:t>
            </a:r>
            <a:r>
              <a:rPr lang="en-US" sz="1600" dirty="0">
                <a:solidFill>
                  <a:srgbClr val="013A71"/>
                </a:solidFill>
                <a:latin typeface="Arial" panose="020B0604020202020204" pitchFamily="34" charset="0"/>
                <a:cs typeface="Arial" panose="020B0604020202020204" pitchFamily="34" charset="0"/>
              </a:rPr>
              <a:t> and Direct PLUS loans (only waived on subsidized loans-from undergrad)</a:t>
            </a:r>
          </a:p>
        </p:txBody>
      </p:sp>
      <p:sp>
        <p:nvSpPr>
          <p:cNvPr id="13" name="Pentagon 12"/>
          <p:cNvSpPr/>
          <p:nvPr/>
        </p:nvSpPr>
        <p:spPr bwMode="auto">
          <a:xfrm>
            <a:off x="2371727" y="1796362"/>
            <a:ext cx="3557585" cy="771018"/>
          </a:xfrm>
          <a:prstGeom prst="homePlate">
            <a:avLst/>
          </a:prstGeom>
          <a:gradFill flip="none" rotWithShape="0">
            <a:gsLst>
              <a:gs pos="75000">
                <a:schemeClr val="accent2"/>
              </a:gs>
              <a:gs pos="100000">
                <a:schemeClr val="accent2">
                  <a:lumMod val="60000"/>
                  <a:lumOff val="40000"/>
                </a:schemeClr>
              </a:gs>
            </a:gsLst>
            <a:lin ang="0" scaled="1"/>
            <a:tileRect/>
          </a:gradFill>
          <a:ln>
            <a:noFill/>
          </a:ln>
          <a:effectLst>
            <a:outerShdw blurRad="149987" dist="250190" dir="6000000" algn="ctr">
              <a:srgbClr val="000000">
                <a:alpha val="28000"/>
              </a:srgbClr>
            </a:outerShdw>
          </a:effectLst>
          <a:scene3d>
            <a:camera prst="orthographicFront">
              <a:rot lat="0" lon="0" rev="0"/>
            </a:camera>
            <a:lightRig rig="contrasting" dir="t">
              <a:rot lat="0" lon="0" rev="10800000"/>
            </a:lightRig>
          </a:scene3d>
          <a:sp3d prstMaterial="metal">
            <a:bevelT w="114300" h="114300"/>
          </a:sp3d>
        </p:spPr>
        <p:txBody>
          <a:bodyPr vert="horz" wrap="square" lIns="365760" tIns="45720" rIns="91440" bIns="45720" numCol="1" rtlCol="0" anchor="ctr" anchorCtr="0" compatLnSpc="1">
            <a:prstTxWarp prst="textNoShape">
              <a:avLst/>
            </a:prstTxWarp>
            <a:noAutofit/>
          </a:bodyPr>
          <a:lstStyle/>
          <a:p>
            <a:pPr eaLnBrk="0" fontAlgn="base" hangingPunct="0">
              <a:spcBef>
                <a:spcPct val="0"/>
              </a:spcBef>
              <a:spcAft>
                <a:spcPct val="0"/>
              </a:spcAft>
            </a:pPr>
            <a:endParaRPr lang="en-US" sz="3200" b="1" dirty="0">
              <a:solidFill>
                <a:schemeClr val="bg1"/>
              </a:solidFill>
              <a:latin typeface="Arial" charset="0"/>
            </a:endParaRPr>
          </a:p>
        </p:txBody>
      </p:sp>
      <p:sp>
        <p:nvSpPr>
          <p:cNvPr id="14" name="Pentagon 13"/>
          <p:cNvSpPr/>
          <p:nvPr/>
        </p:nvSpPr>
        <p:spPr bwMode="auto">
          <a:xfrm>
            <a:off x="2371727" y="3706044"/>
            <a:ext cx="3557585" cy="771018"/>
          </a:xfrm>
          <a:prstGeom prst="homePlate">
            <a:avLst/>
          </a:prstGeom>
          <a:gradFill flip="none" rotWithShape="0">
            <a:gsLst>
              <a:gs pos="44000">
                <a:srgbClr val="0070C0"/>
              </a:gs>
              <a:gs pos="100000">
                <a:srgbClr val="86A8C8"/>
              </a:gs>
            </a:gsLst>
            <a:lin ang="0" scaled="1"/>
            <a:tileRect/>
          </a:gradFill>
          <a:ln>
            <a:noFill/>
          </a:ln>
          <a:effectLst>
            <a:outerShdw blurRad="149987" dist="250190" dir="6000000" algn="ctr">
              <a:srgbClr val="000000">
                <a:alpha val="28000"/>
              </a:srgbClr>
            </a:outerShdw>
          </a:effectLst>
          <a:scene3d>
            <a:camera prst="orthographicFront">
              <a:rot lat="0" lon="0" rev="0"/>
            </a:camera>
            <a:lightRig rig="contrasting" dir="t">
              <a:rot lat="0" lon="0" rev="9600000"/>
            </a:lightRig>
          </a:scene3d>
          <a:sp3d prstMaterial="metal">
            <a:bevelT w="114300" h="114300"/>
          </a:sp3d>
        </p:spPr>
        <p:txBody>
          <a:bodyPr vert="horz" wrap="square" lIns="365760" tIns="45720" rIns="91440" bIns="45720" numCol="1" rtlCol="0" anchor="ctr" anchorCtr="0" compatLnSpc="1">
            <a:prstTxWarp prst="textNoShape">
              <a:avLst/>
            </a:prstTxWarp>
            <a:noAutofit/>
          </a:bodyPr>
          <a:lstStyle/>
          <a:p>
            <a:pPr eaLnBrk="0" fontAlgn="base" hangingPunct="0">
              <a:spcBef>
                <a:spcPct val="0"/>
              </a:spcBef>
              <a:spcAft>
                <a:spcPct val="0"/>
              </a:spcAft>
            </a:pPr>
            <a:endParaRPr lang="en-US" sz="3200" b="1" dirty="0">
              <a:solidFill>
                <a:schemeClr val="bg1"/>
              </a:solidFill>
              <a:latin typeface="Arial" charset="0"/>
            </a:endParaRPr>
          </a:p>
        </p:txBody>
      </p:sp>
      <p:sp>
        <p:nvSpPr>
          <p:cNvPr id="15" name="TextBox 14"/>
          <p:cNvSpPr txBox="1"/>
          <p:nvPr/>
        </p:nvSpPr>
        <p:spPr>
          <a:xfrm>
            <a:off x="2539070" y="4534214"/>
            <a:ext cx="7596553" cy="1566006"/>
          </a:xfrm>
          <a:prstGeom prst="rect">
            <a:avLst/>
          </a:prstGeom>
          <a:noFill/>
          <a:ln w="76200" cmpd="thickThin">
            <a:noFill/>
          </a:ln>
        </p:spPr>
        <p:txBody>
          <a:bodyPr wrap="square" rtlCol="0" anchor="ctr" anchorCtr="0">
            <a:spAutoFit/>
          </a:bodyPr>
          <a:lstStyle/>
          <a:p>
            <a:pPr marL="457200" indent="-457200">
              <a:lnSpc>
                <a:spcPct val="114000"/>
              </a:lnSpc>
              <a:buClr>
                <a:srgbClr val="000000"/>
              </a:buClr>
              <a:buSzPct val="80000"/>
            </a:pPr>
            <a:r>
              <a:rPr lang="en-US" sz="2800" dirty="0">
                <a:solidFill>
                  <a:srgbClr val="013A71"/>
                </a:solidFill>
                <a:latin typeface="Arial" panose="020B0604020202020204" pitchFamily="34" charset="0"/>
                <a:cs typeface="Arial" panose="020B0604020202020204" pitchFamily="34" charset="0"/>
              </a:rPr>
              <a:t>Must request from servicer</a:t>
            </a:r>
          </a:p>
          <a:p>
            <a:pPr marL="457200" indent="-457200">
              <a:lnSpc>
                <a:spcPct val="114000"/>
              </a:lnSpc>
              <a:buClr>
                <a:srgbClr val="000000"/>
              </a:buClr>
              <a:buSzPct val="80000"/>
            </a:pPr>
            <a:r>
              <a:rPr lang="en-US" sz="2800" dirty="0">
                <a:solidFill>
                  <a:srgbClr val="013A71"/>
                </a:solidFill>
                <a:latin typeface="Arial" panose="020B0604020202020204" pitchFamily="34" charset="0"/>
                <a:cs typeface="Arial" panose="020B0604020202020204" pitchFamily="34" charset="0"/>
              </a:rPr>
              <a:t>Interest accrues on </a:t>
            </a:r>
            <a:r>
              <a:rPr lang="en-US" sz="2800" u="sng" dirty="0">
                <a:solidFill>
                  <a:srgbClr val="013A71"/>
                </a:solidFill>
                <a:latin typeface="Arial" panose="020B0604020202020204" pitchFamily="34" charset="0"/>
                <a:cs typeface="Arial" panose="020B0604020202020204" pitchFamily="34" charset="0"/>
              </a:rPr>
              <a:t>all</a:t>
            </a:r>
            <a:r>
              <a:rPr lang="en-US" sz="2800" dirty="0">
                <a:solidFill>
                  <a:srgbClr val="013A71"/>
                </a:solidFill>
                <a:latin typeface="Arial" panose="020B0604020202020204" pitchFamily="34" charset="0"/>
                <a:cs typeface="Arial" panose="020B0604020202020204" pitchFamily="34" charset="0"/>
              </a:rPr>
              <a:t> loans </a:t>
            </a:r>
          </a:p>
          <a:p>
            <a:pPr marL="457200" indent="-457200">
              <a:lnSpc>
                <a:spcPct val="114000"/>
              </a:lnSpc>
              <a:buClr>
                <a:srgbClr val="000000"/>
              </a:buClr>
              <a:buSzPct val="80000"/>
            </a:pPr>
            <a:r>
              <a:rPr lang="en-US" sz="2800" dirty="0">
                <a:solidFill>
                  <a:srgbClr val="013A71"/>
                </a:solidFill>
                <a:latin typeface="Arial" panose="020B0604020202020204" pitchFamily="34" charset="0"/>
                <a:cs typeface="Arial" panose="020B0604020202020204" pitchFamily="34" charset="0"/>
              </a:rPr>
              <a:t>Medical Residency Forbearance available</a:t>
            </a:r>
          </a:p>
        </p:txBody>
      </p:sp>
      <p:sp>
        <p:nvSpPr>
          <p:cNvPr id="10" name="TextBox 9"/>
          <p:cNvSpPr txBox="1"/>
          <p:nvPr/>
        </p:nvSpPr>
        <p:spPr>
          <a:xfrm>
            <a:off x="2510172" y="1834724"/>
            <a:ext cx="2097049"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Deferment</a:t>
            </a:r>
          </a:p>
        </p:txBody>
      </p:sp>
      <p:sp>
        <p:nvSpPr>
          <p:cNvPr id="12" name="TextBox 11"/>
          <p:cNvSpPr txBox="1"/>
          <p:nvPr/>
        </p:nvSpPr>
        <p:spPr>
          <a:xfrm>
            <a:off x="2510172" y="3804967"/>
            <a:ext cx="2505814" cy="861774"/>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Forbearance</a:t>
            </a:r>
          </a:p>
          <a:p>
            <a:endParaRPr lang="en-US" dirty="0"/>
          </a:p>
        </p:txBody>
      </p:sp>
      <p:sp>
        <p:nvSpPr>
          <p:cNvPr id="17" name="Title 16"/>
          <p:cNvSpPr>
            <a:spLocks noGrp="1"/>
          </p:cNvSpPr>
          <p:nvPr>
            <p:ph type="title"/>
          </p:nvPr>
        </p:nvSpPr>
        <p:spPr>
          <a:xfrm>
            <a:off x="1594913" y="498531"/>
            <a:ext cx="10515600" cy="1325563"/>
          </a:xfrm>
        </p:spPr>
        <p:txBody>
          <a:bodyPr/>
          <a:lstStyle/>
          <a:p>
            <a:r>
              <a:rPr lang="en-US" dirty="0"/>
              <a:t>Postpone Payments</a:t>
            </a:r>
          </a:p>
        </p:txBody>
      </p:sp>
    </p:spTree>
    <p:extLst>
      <p:ext uri="{BB962C8B-B14F-4D97-AF65-F5344CB8AC3E}">
        <p14:creationId xmlns:p14="http://schemas.microsoft.com/office/powerpoint/2010/main" val="277558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2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animBg="1"/>
      <p:bldP spid="14"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Stock_000008329555Small.jpg">
            <a:extLst>
              <a:ext uri="{FF2B5EF4-FFF2-40B4-BE49-F238E27FC236}">
                <a16:creationId xmlns:a16="http://schemas.microsoft.com/office/drawing/2014/main" id="{3F8DD083-BBA3-8A4D-AE3F-C1028E0A9715}"/>
              </a:ext>
            </a:extLst>
          </p:cNvPr>
          <p:cNvPicPr>
            <a:picLocks noChangeAspect="1"/>
          </p:cNvPicPr>
          <p:nvPr/>
        </p:nvPicPr>
        <p:blipFill>
          <a:blip r:embed="rId3" cstate="print"/>
          <a:srcRect t="15040"/>
          <a:stretch>
            <a:fillRect/>
          </a:stretch>
        </p:blipFill>
        <p:spPr>
          <a:xfrm>
            <a:off x="1775791" y="2255206"/>
            <a:ext cx="9015412" cy="4174396"/>
          </a:xfrm>
          <a:prstGeom prst="rect">
            <a:avLst/>
          </a:prstGeom>
        </p:spPr>
      </p:pic>
      <p:sp>
        <p:nvSpPr>
          <p:cNvPr id="29698" name="Rectangle 2"/>
          <p:cNvSpPr>
            <a:spLocks noGrp="1" noChangeArrowheads="1"/>
          </p:cNvSpPr>
          <p:nvPr>
            <p:ph type="title"/>
          </p:nvPr>
        </p:nvSpPr>
        <p:spPr>
          <a:xfrm>
            <a:off x="2946459" y="595238"/>
            <a:ext cx="7162274" cy="1325563"/>
          </a:xfrm>
        </p:spPr>
        <p:txBody>
          <a:bodyPr/>
          <a:lstStyle/>
          <a:p>
            <a:r>
              <a:rPr lang="en-US" dirty="0"/>
              <a:t>Options During Residency</a:t>
            </a:r>
          </a:p>
        </p:txBody>
      </p:sp>
      <p:sp>
        <p:nvSpPr>
          <p:cNvPr id="29699" name="Rectangle 3"/>
          <p:cNvSpPr>
            <a:spLocks noGrp="1" noChangeArrowheads="1"/>
          </p:cNvSpPr>
          <p:nvPr>
            <p:ph idx="1"/>
          </p:nvPr>
        </p:nvSpPr>
        <p:spPr>
          <a:xfrm>
            <a:off x="952177" y="1665655"/>
            <a:ext cx="10515600" cy="4597107"/>
          </a:xfrm>
        </p:spPr>
        <p:txBody>
          <a:bodyPr/>
          <a:lstStyle/>
          <a:p>
            <a:pPr algn="ctr"/>
            <a:r>
              <a:rPr lang="en-US" dirty="0"/>
              <a:t>There are two choices during residency</a:t>
            </a:r>
          </a:p>
          <a:p>
            <a:endParaRPr lang="en-US" sz="1200" dirty="0">
              <a:solidFill>
                <a:srgbClr val="009900"/>
              </a:solidFill>
            </a:endParaRPr>
          </a:p>
        </p:txBody>
      </p:sp>
      <p:sp>
        <p:nvSpPr>
          <p:cNvPr id="8" name="TextBox 7">
            <a:extLst>
              <a:ext uri="{FF2B5EF4-FFF2-40B4-BE49-F238E27FC236}">
                <a16:creationId xmlns:a16="http://schemas.microsoft.com/office/drawing/2014/main" id="{34EC6355-F7E5-42CA-9FD4-E82DCBD7C0CF}"/>
              </a:ext>
            </a:extLst>
          </p:cNvPr>
          <p:cNvSpPr txBox="1"/>
          <p:nvPr/>
        </p:nvSpPr>
        <p:spPr>
          <a:xfrm>
            <a:off x="6814363" y="3605773"/>
            <a:ext cx="3601846"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Select a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  Repayment Plan</a:t>
            </a:r>
          </a:p>
        </p:txBody>
      </p:sp>
      <p:sp>
        <p:nvSpPr>
          <p:cNvPr id="13" name="TextBox 12">
            <a:extLst>
              <a:ext uri="{FF2B5EF4-FFF2-40B4-BE49-F238E27FC236}">
                <a16:creationId xmlns:a16="http://schemas.microsoft.com/office/drawing/2014/main" id="{B3731842-23D2-C841-A706-6B22B1B349B2}"/>
              </a:ext>
            </a:extLst>
          </p:cNvPr>
          <p:cNvSpPr txBox="1"/>
          <p:nvPr/>
        </p:nvSpPr>
        <p:spPr>
          <a:xfrm>
            <a:off x="2614615" y="3471205"/>
            <a:ext cx="3595362" cy="492443"/>
          </a:xfrm>
          <a:prstGeom prst="rect">
            <a:avLst/>
          </a:prstGeom>
          <a:noFill/>
        </p:spPr>
        <p:txBody>
          <a:bodyPr wrap="square" rtlCol="0">
            <a:spAutoFit/>
          </a:bodyPr>
          <a:lstStyle/>
          <a:p>
            <a:r>
              <a:rPr lang="en-US" sz="2600" b="1" dirty="0">
                <a:solidFill>
                  <a:srgbClr val="013A71"/>
                </a:solidFill>
                <a:latin typeface="Arial" panose="020B0604020202020204" pitchFamily="34" charset="0"/>
                <a:cs typeface="Arial" panose="020B0604020202020204" pitchFamily="34" charset="0"/>
              </a:rPr>
              <a:t>Postpone Payments</a:t>
            </a:r>
          </a:p>
        </p:txBody>
      </p:sp>
      <p:sp>
        <p:nvSpPr>
          <p:cNvPr id="14" name="TextBox 13">
            <a:extLst>
              <a:ext uri="{FF2B5EF4-FFF2-40B4-BE49-F238E27FC236}">
                <a16:creationId xmlns:a16="http://schemas.microsoft.com/office/drawing/2014/main" id="{650B5AFF-CE78-FE49-80A8-E40F5F0EE38E}"/>
              </a:ext>
            </a:extLst>
          </p:cNvPr>
          <p:cNvSpPr txBox="1"/>
          <p:nvPr/>
        </p:nvSpPr>
        <p:spPr>
          <a:xfrm>
            <a:off x="6827106" y="2778452"/>
            <a:ext cx="2881422" cy="492443"/>
          </a:xfrm>
          <a:prstGeom prst="rect">
            <a:avLst/>
          </a:prstGeom>
          <a:noFill/>
        </p:spPr>
        <p:txBody>
          <a:bodyPr wrap="square" rtlCol="0">
            <a:spAutoFit/>
          </a:bodyPr>
          <a:lstStyle/>
          <a:p>
            <a:r>
              <a:rPr lang="en-US" sz="2600" b="1" dirty="0">
                <a:solidFill>
                  <a:srgbClr val="013A71"/>
                </a:solidFill>
                <a:latin typeface="Arial" panose="020B0604020202020204" pitchFamily="34" charset="0"/>
                <a:cs typeface="Arial" panose="020B0604020202020204" pitchFamily="34" charset="0"/>
              </a:rPr>
              <a:t>Make Payments</a:t>
            </a:r>
          </a:p>
        </p:txBody>
      </p:sp>
    </p:spTree>
    <p:extLst>
      <p:ext uri="{BB962C8B-B14F-4D97-AF65-F5344CB8AC3E}">
        <p14:creationId xmlns:p14="http://schemas.microsoft.com/office/powerpoint/2010/main" val="2610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3"/>
          <a:srcRect l="12178" t="19377" r="20889" b="6178"/>
          <a:stretch/>
        </p:blipFill>
        <p:spPr>
          <a:xfrm>
            <a:off x="826081" y="494282"/>
            <a:ext cx="8234531" cy="5866410"/>
          </a:xfrm>
          <a:prstGeom prst="rect">
            <a:avLst/>
          </a:prstGeom>
        </p:spPr>
      </p:pic>
    </p:spTree>
    <p:extLst>
      <p:ext uri="{BB962C8B-B14F-4D97-AF65-F5344CB8AC3E}">
        <p14:creationId xmlns:p14="http://schemas.microsoft.com/office/powerpoint/2010/main" val="83576904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3"/>
          <a:srcRect l="20539" t="26109" r="42103" b="12191"/>
          <a:stretch/>
        </p:blipFill>
        <p:spPr>
          <a:xfrm>
            <a:off x="820669" y="532019"/>
            <a:ext cx="8383978" cy="5692891"/>
          </a:xfrm>
          <a:prstGeom prst="rect">
            <a:avLst/>
          </a:prstGeom>
        </p:spPr>
      </p:pic>
    </p:spTree>
    <p:extLst>
      <p:ext uri="{BB962C8B-B14F-4D97-AF65-F5344CB8AC3E}">
        <p14:creationId xmlns:p14="http://schemas.microsoft.com/office/powerpoint/2010/main" val="139325236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9218" t="15852" r="20260" b="650"/>
          <a:stretch/>
        </p:blipFill>
        <p:spPr>
          <a:xfrm>
            <a:off x="3328946" y="1027687"/>
            <a:ext cx="5534109" cy="430165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882152" y="5534165"/>
            <a:ext cx="6427694" cy="461665"/>
          </a:xfrm>
          <a:prstGeom prst="rect">
            <a:avLst/>
          </a:prstGeom>
          <a:solidFill>
            <a:srgbClr val="01A9D6"/>
          </a:solidFill>
          <a:ln>
            <a:noFill/>
          </a:ln>
        </p:spPr>
        <p:txBody>
          <a:bodyPr wrap="square" rtlCol="0" anchor="ctr">
            <a:spAutoFit/>
          </a:bodyPr>
          <a:lstStyle/>
          <a:p>
            <a:pPr algn="ctr"/>
            <a:r>
              <a:rPr lang="en-US" sz="2400" b="1" dirty="0">
                <a:solidFill>
                  <a:schemeClr val="bg1"/>
                </a:solidFill>
                <a:effectLst>
                  <a:outerShdw blurRad="38100" dist="38100" dir="2700000" algn="tl">
                    <a:srgbClr val="000000">
                      <a:alpha val="43137"/>
                    </a:srgbClr>
                  </a:outerShdw>
                </a:effectLst>
              </a:rPr>
              <a:t>aamc.org/first/pslfbooklet</a:t>
            </a:r>
          </a:p>
        </p:txBody>
      </p:sp>
      <p:sp>
        <p:nvSpPr>
          <p:cNvPr id="6" name="Title 20">
            <a:extLst>
              <a:ext uri="{FF2B5EF4-FFF2-40B4-BE49-F238E27FC236}">
                <a16:creationId xmlns:a16="http://schemas.microsoft.com/office/drawing/2014/main" id="{BBCE5884-D539-4FDF-A961-4E6318BF9A91}"/>
              </a:ext>
            </a:extLst>
          </p:cNvPr>
          <p:cNvSpPr>
            <a:spLocks noGrp="1"/>
          </p:cNvSpPr>
          <p:nvPr>
            <p:ph type="title"/>
          </p:nvPr>
        </p:nvSpPr>
        <p:spPr>
          <a:xfrm>
            <a:off x="2149629" y="278945"/>
            <a:ext cx="8386762" cy="620712"/>
          </a:xfrm>
        </p:spPr>
        <p:txBody>
          <a:bodyPr/>
          <a:lstStyle/>
          <a:p>
            <a:r>
              <a:rPr lang="en-US" dirty="0">
                <a:solidFill>
                  <a:schemeClr val="bg1"/>
                </a:solidFill>
              </a:rPr>
              <a:t>Public Service Loan Forgiveness</a:t>
            </a:r>
          </a:p>
        </p:txBody>
      </p:sp>
    </p:spTree>
    <p:extLst>
      <p:ext uri="{BB962C8B-B14F-4D97-AF65-F5344CB8AC3E}">
        <p14:creationId xmlns:p14="http://schemas.microsoft.com/office/powerpoint/2010/main" val="3809996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375614" y="1536986"/>
            <a:ext cx="7141433" cy="3678350"/>
            <a:chOff x="520950" y="1442409"/>
            <a:chExt cx="8138489" cy="4191905"/>
          </a:xfrm>
        </p:grpSpPr>
        <p:pic>
          <p:nvPicPr>
            <p:cNvPr id="3" name="Picture 2"/>
            <p:cNvPicPr>
              <a:picLocks noChangeAspect="1"/>
            </p:cNvPicPr>
            <p:nvPr/>
          </p:nvPicPr>
          <p:blipFill>
            <a:blip r:embed="rId3"/>
            <a:stretch>
              <a:fillRect/>
            </a:stretch>
          </p:blipFill>
          <p:spPr>
            <a:xfrm>
              <a:off x="4786101" y="1464984"/>
              <a:ext cx="1753335" cy="17533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013" y="1448750"/>
              <a:ext cx="1785802" cy="17858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96" y="1510843"/>
              <a:ext cx="1813660" cy="166161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950" y="3658890"/>
              <a:ext cx="1975424" cy="197542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1474" y="3658890"/>
              <a:ext cx="2030349" cy="1704280"/>
            </a:xfrm>
            <a:prstGeom prst="rect">
              <a:avLst/>
            </a:prstGeom>
          </p:spPr>
        </p:pic>
        <p:pic>
          <p:nvPicPr>
            <p:cNvPr id="8" name="Picture 7"/>
            <p:cNvPicPr>
              <a:picLocks noChangeAspect="1"/>
            </p:cNvPicPr>
            <p:nvPr/>
          </p:nvPicPr>
          <p:blipFill>
            <a:blip r:embed="rId8"/>
            <a:stretch>
              <a:fillRect/>
            </a:stretch>
          </p:blipFill>
          <p:spPr>
            <a:xfrm>
              <a:off x="7125661" y="3658890"/>
              <a:ext cx="1391674" cy="183701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36923" y="3658890"/>
              <a:ext cx="1833638" cy="1833638"/>
            </a:xfrm>
            <a:prstGeom prst="rect">
              <a:avLst/>
            </a:prstGeom>
          </p:spPr>
        </p:pic>
        <p:pic>
          <p:nvPicPr>
            <p:cNvPr id="10" name="Picture 9" descr="USPHS_Commissioned_Corps_insignia.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9886" y="1442409"/>
              <a:ext cx="1809553" cy="1798485"/>
            </a:xfrm>
            <a:prstGeom prst="rect">
              <a:avLst/>
            </a:prstGeom>
          </p:spPr>
        </p:pic>
      </p:grpSp>
      <p:sp>
        <p:nvSpPr>
          <p:cNvPr id="15" name="Rectangle 14">
            <a:extLst>
              <a:ext uri="{FF2B5EF4-FFF2-40B4-BE49-F238E27FC236}">
                <a16:creationId xmlns:a16="http://schemas.microsoft.com/office/drawing/2014/main" id="{1B77F700-DD51-4B84-809E-942CAA6988E7}"/>
              </a:ext>
            </a:extLst>
          </p:cNvPr>
          <p:cNvSpPr/>
          <p:nvPr/>
        </p:nvSpPr>
        <p:spPr bwMode="auto">
          <a:xfrm>
            <a:off x="2082609" y="5344197"/>
            <a:ext cx="8063747" cy="830997"/>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aamc.org/stloan</a:t>
            </a:r>
          </a:p>
          <a:p>
            <a:pPr algn="ctr"/>
            <a:r>
              <a:rPr lang="en-US" sz="2400" b="1" dirty="0">
                <a:solidFill>
                  <a:srgbClr val="003A70"/>
                </a:solidFill>
              </a:rPr>
              <a:t>aamc.org/repayasst</a:t>
            </a:r>
          </a:p>
        </p:txBody>
      </p:sp>
      <p:sp>
        <p:nvSpPr>
          <p:cNvPr id="18" name="Title 1">
            <a:extLst>
              <a:ext uri="{FF2B5EF4-FFF2-40B4-BE49-F238E27FC236}">
                <a16:creationId xmlns:a16="http://schemas.microsoft.com/office/drawing/2014/main" id="{9CFE02F1-C9B3-42C9-9C5D-782D2BEF1A1D}"/>
              </a:ext>
            </a:extLst>
          </p:cNvPr>
          <p:cNvSpPr>
            <a:spLocks noGrp="1"/>
          </p:cNvSpPr>
          <p:nvPr>
            <p:ph type="title"/>
          </p:nvPr>
        </p:nvSpPr>
        <p:spPr>
          <a:xfrm>
            <a:off x="2312894" y="764321"/>
            <a:ext cx="8386762" cy="620712"/>
          </a:xfrm>
        </p:spPr>
        <p:txBody>
          <a:bodyPr/>
          <a:lstStyle/>
          <a:p>
            <a:r>
              <a:rPr lang="en-US" dirty="0"/>
              <a:t>Loan Forgiveness &amp; Repay Assistance</a:t>
            </a:r>
          </a:p>
        </p:txBody>
      </p:sp>
    </p:spTree>
    <p:extLst>
      <p:ext uri="{BB962C8B-B14F-4D97-AF65-F5344CB8AC3E}">
        <p14:creationId xmlns:p14="http://schemas.microsoft.com/office/powerpoint/2010/main" val="415174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6CDF1B-78D3-4028-A940-E07E8912EB67}"/>
              </a:ext>
            </a:extLst>
          </p:cNvPr>
          <p:cNvSpPr txBox="1">
            <a:spLocks noChangeArrowheads="1"/>
          </p:cNvSpPr>
          <p:nvPr/>
        </p:nvSpPr>
        <p:spPr bwMode="auto">
          <a:xfrm>
            <a:off x="1524001" y="2995483"/>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5400" b="1" kern="0" dirty="0">
                <a:solidFill>
                  <a:srgbClr val="5F259F"/>
                </a:solidFill>
              </a:rPr>
              <a:t>Strategic Borrowing</a:t>
            </a:r>
          </a:p>
        </p:txBody>
      </p:sp>
    </p:spTree>
    <p:extLst>
      <p:ext uri="{BB962C8B-B14F-4D97-AF65-F5344CB8AC3E}">
        <p14:creationId xmlns:p14="http://schemas.microsoft.com/office/powerpoint/2010/main" val="223799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838" y="691967"/>
            <a:ext cx="8386762" cy="758732"/>
          </a:xfrm>
        </p:spPr>
        <p:txBody>
          <a:bodyPr>
            <a:normAutofit fontScale="90000"/>
          </a:bodyPr>
          <a:lstStyle/>
          <a:p>
            <a:r>
              <a:rPr lang="en-US" dirty="0"/>
              <a:t> </a:t>
            </a:r>
            <a:br>
              <a:rPr lang="en-US" dirty="0"/>
            </a:br>
            <a:r>
              <a:rPr lang="en-US" dirty="0">
                <a:solidFill>
                  <a:srgbClr val="FF0000"/>
                </a:solidFill>
                <a:latin typeface="Arial Rounded MT Bold" panose="020F0704030504030204" pitchFamily="34" charset="0"/>
              </a:rPr>
              <a:t>SOM Financial Aid Staff</a:t>
            </a:r>
          </a:p>
        </p:txBody>
      </p:sp>
      <p:sp>
        <p:nvSpPr>
          <p:cNvPr id="3" name="Content Placeholder 4"/>
          <p:cNvSpPr txBox="1">
            <a:spLocks/>
          </p:cNvSpPr>
          <p:nvPr/>
        </p:nvSpPr>
        <p:spPr>
          <a:xfrm>
            <a:off x="618069" y="1698990"/>
            <a:ext cx="7988300" cy="4723350"/>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800" b="1" i="1" dirty="0">
                <a:latin typeface="Arial Rounded MT Bold" panose="020F0704030504030204" pitchFamily="34" charset="0"/>
              </a:rPr>
              <a:t>Leslie R. </a:t>
            </a:r>
            <a:r>
              <a:rPr lang="en-US" sz="2800" b="1" i="1" dirty="0" err="1">
                <a:latin typeface="Arial Rounded MT Bold" panose="020F0704030504030204" pitchFamily="34" charset="0"/>
              </a:rPr>
              <a:t>Kaelin</a:t>
            </a:r>
            <a:r>
              <a:rPr lang="en-US" sz="2800" b="1" i="1" dirty="0">
                <a:latin typeface="Arial Rounded MT Bold" panose="020F0704030504030204" pitchFamily="34" charset="0"/>
              </a:rPr>
              <a:t>, M.Ed.</a:t>
            </a:r>
          </a:p>
          <a:p>
            <a:pPr marL="0" indent="0">
              <a:buNone/>
            </a:pPr>
            <a:r>
              <a:rPr lang="en-US" sz="2800" b="1" i="1" dirty="0">
                <a:latin typeface="Arial Rounded MT Bold" panose="020F0704030504030204" pitchFamily="34" charset="0"/>
              </a:rPr>
              <a:t>   Financial Aid Director, SOM </a:t>
            </a:r>
          </a:p>
          <a:p>
            <a:pPr>
              <a:lnSpc>
                <a:spcPct val="100000"/>
              </a:lnSpc>
              <a:buFont typeface="Wingdings" panose="05000000000000000000" pitchFamily="2" charset="2"/>
              <a:buChar char="v"/>
            </a:pPr>
            <a:endParaRPr lang="en-US" sz="2800" b="1" i="1" dirty="0">
              <a:latin typeface="Arial Rounded MT Bold" panose="020F0704030504030204" pitchFamily="34" charset="0"/>
            </a:endParaRPr>
          </a:p>
          <a:p>
            <a:pPr>
              <a:lnSpc>
                <a:spcPct val="100000"/>
              </a:lnSpc>
              <a:buFont typeface="Wingdings" panose="05000000000000000000" pitchFamily="2" charset="2"/>
              <a:buChar char="v"/>
            </a:pPr>
            <a:r>
              <a:rPr lang="en-US" sz="2800" b="1" i="1" dirty="0">
                <a:latin typeface="Arial Rounded MT Bold" panose="020F0704030504030204" pitchFamily="34" charset="0"/>
              </a:rPr>
              <a:t>Angela Hall, MSM</a:t>
            </a:r>
          </a:p>
          <a:p>
            <a:pPr marL="0" indent="0">
              <a:lnSpc>
                <a:spcPct val="100000"/>
              </a:lnSpc>
              <a:buNone/>
            </a:pPr>
            <a:r>
              <a:rPr lang="en-US" sz="2800" b="1" i="1" dirty="0">
                <a:latin typeface="Arial Rounded MT Bold" panose="020F0704030504030204" pitchFamily="34" charset="0"/>
              </a:rPr>
              <a:t>    Financial Aid Coordinator, SOM</a:t>
            </a:r>
          </a:p>
          <a:p>
            <a:pPr>
              <a:buFont typeface="Wingdings" panose="05000000000000000000" pitchFamily="2" charset="2"/>
              <a:buChar char="v"/>
            </a:pPr>
            <a:endParaRPr lang="en-US" sz="2800" b="1" dirty="0">
              <a:latin typeface="Arial Rounded MT Bold" panose="020F0704030504030204" pitchFamily="34" charset="0"/>
            </a:endParaRPr>
          </a:p>
          <a:p>
            <a:pPr>
              <a:buFont typeface="Wingdings" panose="05000000000000000000" pitchFamily="2" charset="2"/>
              <a:buChar char="v"/>
            </a:pPr>
            <a:r>
              <a:rPr lang="en-US" sz="2800" b="1" dirty="0">
                <a:latin typeface="Arial Rounded MT Bold" panose="020F0704030504030204" pitchFamily="34" charset="0"/>
              </a:rPr>
              <a:t>SOM A Building (Instructional Bldg.)</a:t>
            </a:r>
          </a:p>
          <a:p>
            <a:pPr marL="0" indent="0">
              <a:buNone/>
            </a:pPr>
            <a:r>
              <a:rPr lang="en-US" sz="2800" b="1" dirty="0">
                <a:latin typeface="Arial Rounded MT Bold" panose="020F0704030504030204" pitchFamily="34" charset="0"/>
              </a:rPr>
              <a:t>    Suites 204 &amp; 205 </a:t>
            </a:r>
            <a:r>
              <a:rPr lang="en-US" sz="1800" b="1" i="1" dirty="0">
                <a:latin typeface="Arial Rounded MT Bold" panose="020F0704030504030204" pitchFamily="34" charset="0"/>
              </a:rPr>
              <a:t>(across from SOM Student Affairs)</a:t>
            </a:r>
          </a:p>
          <a:p>
            <a:pPr marL="0" indent="0">
              <a:buNone/>
            </a:pPr>
            <a:r>
              <a:rPr lang="en-US" sz="2800" b="1" dirty="0">
                <a:latin typeface="Arial Rounded MT Bold" panose="020F0704030504030204" pitchFamily="34" charset="0"/>
              </a:rPr>
              <a:t>    502-852-5187</a:t>
            </a:r>
            <a:endParaRPr lang="en-US" sz="2800" dirty="0">
              <a:latin typeface="Arial Rounded MT Bold" panose="020F0704030504030204" pitchFamily="34" charset="0"/>
            </a:endParaRPr>
          </a:p>
        </p:txBody>
      </p:sp>
      <p:pic>
        <p:nvPicPr>
          <p:cNvPr id="4" name="Picture 3" descr="&lt;strong&gt;University of Louisville&lt;/strong&gt; School of Medicine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1795" y="964924"/>
            <a:ext cx="2381250" cy="485775"/>
          </a:xfrm>
          <a:prstGeom prst="rect">
            <a:avLst/>
          </a:prstGeom>
        </p:spPr>
      </p:pic>
      <p:pic>
        <p:nvPicPr>
          <p:cNvPr id="5" name="Picture 4" descr="Kostenlose Vektorgrafik: Hilfe, Button, Rot, Notfall - Kostenlos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8653" y="1947075"/>
            <a:ext cx="2767787" cy="2296631"/>
          </a:xfrm>
          <a:prstGeom prst="rect">
            <a:avLst/>
          </a:prstGeom>
        </p:spPr>
      </p:pic>
    </p:spTree>
    <p:extLst>
      <p:ext uri="{BB962C8B-B14F-4D97-AF65-F5344CB8AC3E}">
        <p14:creationId xmlns:p14="http://schemas.microsoft.com/office/powerpoint/2010/main" val="294865408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p:cNvSpPr>
          <p:nvPr/>
        </p:nvSpPr>
        <p:spPr>
          <a:xfrm>
            <a:off x="1303624" y="5730032"/>
            <a:ext cx="9285128" cy="523220"/>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defTabSz="457200"/>
            <a:r>
              <a:rPr lang="en-US" sz="2800" dirty="0">
                <a:solidFill>
                  <a:srgbClr val="003F7B"/>
                </a:solidFill>
                <a:latin typeface="Calibri"/>
              </a:rPr>
              <a:t> 22.2% report debt of $250,000 or higher</a:t>
            </a:r>
          </a:p>
        </p:txBody>
      </p:sp>
      <p:sp useBgFill="1">
        <p:nvSpPr>
          <p:cNvPr id="18" name="Rectangle 17"/>
          <p:cNvSpPr>
            <a:spLocks/>
          </p:cNvSpPr>
          <p:nvPr/>
        </p:nvSpPr>
        <p:spPr>
          <a:xfrm>
            <a:off x="1322674" y="5261405"/>
            <a:ext cx="9285128" cy="523220"/>
          </a:xfrm>
          <a:prstGeom prst="rect">
            <a:avLst/>
          </a:prstGeom>
          <a:ln w="222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defTabSz="457200"/>
            <a:r>
              <a:rPr lang="en-US" sz="2800" dirty="0">
                <a:solidFill>
                  <a:srgbClr val="003F7B"/>
                </a:solidFill>
                <a:latin typeface="Calibri"/>
              </a:rPr>
              <a:t> 74.3% of class report having medical debt</a:t>
            </a:r>
          </a:p>
        </p:txBody>
      </p:sp>
      <p:sp>
        <p:nvSpPr>
          <p:cNvPr id="20" name="TextBox 19"/>
          <p:cNvSpPr txBox="1">
            <a:spLocks/>
          </p:cNvSpPr>
          <p:nvPr/>
        </p:nvSpPr>
        <p:spPr>
          <a:xfrm>
            <a:off x="1689330" y="4917976"/>
            <a:ext cx="3421778" cy="553998"/>
          </a:xfrm>
          <a:prstGeom prst="rect">
            <a:avLst/>
          </a:prstGeom>
          <a:noFill/>
        </p:spPr>
        <p:txBody>
          <a:bodyPr wrap="square" rtlCol="0">
            <a:spAutoFit/>
          </a:bodyPr>
          <a:lstStyle/>
          <a:p>
            <a:pPr marL="0" lvl="1" defTabSz="457200"/>
            <a:r>
              <a:rPr lang="en-US" sz="1200" dirty="0">
                <a:solidFill>
                  <a:srgbClr val="5F259F"/>
                </a:solidFill>
                <a:latin typeface="Calibri"/>
              </a:rPr>
              <a:t>Source:  AAMC 2020 Graduate Questionnaire (GQ) </a:t>
            </a:r>
          </a:p>
          <a:p>
            <a:pPr defTabSz="457200"/>
            <a:endParaRPr lang="en-US" dirty="0">
              <a:solidFill>
                <a:srgbClr val="5F259F"/>
              </a:solidFill>
              <a:latin typeface="Calibri"/>
            </a:endParaRPr>
          </a:p>
        </p:txBody>
      </p:sp>
      <p:sp>
        <p:nvSpPr>
          <p:cNvPr id="23" name="Title 5"/>
          <p:cNvSpPr>
            <a:spLocks noGrp="1"/>
          </p:cNvSpPr>
          <p:nvPr>
            <p:ph type="title" idx="4294967295"/>
          </p:nvPr>
        </p:nvSpPr>
        <p:spPr>
          <a:xfrm>
            <a:off x="792188" y="989332"/>
            <a:ext cx="9815614" cy="620712"/>
          </a:xfrm>
          <a:noFill/>
        </p:spPr>
        <p:txBody>
          <a:bodyPr>
            <a:normAutofit fontScale="90000"/>
          </a:bodyPr>
          <a:lstStyle/>
          <a:p>
            <a:r>
              <a:rPr lang="en-US" b="1" dirty="0">
                <a:uFillTx/>
                <a:latin typeface="Arial"/>
                <a:cs typeface="Arial"/>
              </a:rPr>
              <a:t>Class of </a:t>
            </a:r>
            <a:r>
              <a:rPr lang="en-US" dirty="0">
                <a:latin typeface="Arial"/>
                <a:cs typeface="Arial"/>
              </a:rPr>
              <a:t>2021</a:t>
            </a:r>
            <a:r>
              <a:rPr lang="en-US" b="1" dirty="0">
                <a:uFillTx/>
                <a:latin typeface="Arial"/>
                <a:cs typeface="Arial"/>
              </a:rPr>
              <a:t> Indebtedness</a:t>
            </a:r>
            <a:endParaRPr lang="en-US" sz="1800" b="1" i="1" dirty="0"/>
          </a:p>
        </p:txBody>
      </p:sp>
      <p:sp>
        <p:nvSpPr>
          <p:cNvPr id="22" name="Chevron 10"/>
          <p:cNvSpPr>
            <a:spLocks/>
          </p:cNvSpPr>
          <p:nvPr/>
        </p:nvSpPr>
        <p:spPr bwMode="auto">
          <a:xfrm>
            <a:off x="2160217" y="4159392"/>
            <a:ext cx="7994222" cy="523220"/>
          </a:xfrm>
          <a:prstGeom prst="chevron">
            <a:avLst/>
          </a:prstGeom>
          <a:solidFill>
            <a:schemeClr val="accent2"/>
          </a:solidFill>
          <a:ln w="222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ctr" anchorCtr="0" compatLnSpc="1">
            <a:prstTxWarp prst="textNoShape">
              <a:avLst/>
            </a:prstTxWarp>
            <a:spAutoFit/>
          </a:bodyPr>
          <a:lstStyle/>
          <a:p>
            <a:pPr eaLnBrk="0" fontAlgn="base" hangingPunct="0">
              <a:spcBef>
                <a:spcPct val="0"/>
              </a:spcBef>
              <a:spcAft>
                <a:spcPct val="0"/>
              </a:spcAft>
            </a:pPr>
            <a:r>
              <a:rPr lang="en-US" sz="2800" b="1" dirty="0">
                <a:solidFill>
                  <a:srgbClr val="FFFFFF"/>
                </a:solidFill>
                <a:latin typeface="Arial"/>
                <a:cs typeface="Arial"/>
              </a:rPr>
              <a:t>				</a:t>
            </a:r>
            <a:r>
              <a:rPr lang="en-US" sz="2800" b="1" dirty="0">
                <a:solidFill>
                  <a:srgbClr val="FFFFFF"/>
                </a:solidFill>
                <a:effectLst>
                  <a:outerShdw blurRad="38100" dist="38100" dir="2700000" algn="tl">
                    <a:srgbClr val="000000">
                      <a:alpha val="43137"/>
                    </a:srgbClr>
                  </a:outerShdw>
                </a:effectLst>
                <a:latin typeface="Arial"/>
                <a:cs typeface="Arial"/>
              </a:rPr>
              <a:t>$188,895</a:t>
            </a:r>
          </a:p>
        </p:txBody>
      </p:sp>
      <p:sp>
        <p:nvSpPr>
          <p:cNvPr id="24" name="Chevron 2"/>
          <p:cNvSpPr>
            <a:spLocks/>
          </p:cNvSpPr>
          <p:nvPr/>
        </p:nvSpPr>
        <p:spPr bwMode="auto">
          <a:xfrm>
            <a:off x="2160217" y="3371081"/>
            <a:ext cx="6627770" cy="523220"/>
          </a:xfrm>
          <a:prstGeom prst="chevron">
            <a:avLst/>
          </a:prstGeom>
          <a:solidFill>
            <a:srgbClr val="5F259F"/>
          </a:solidFill>
          <a:ln w="222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ctr" anchorCtr="0" compatLnSpc="1">
            <a:prstTxWarp prst="textNoShape">
              <a:avLst/>
            </a:prstTxWarp>
            <a:spAutoFit/>
          </a:bodyPr>
          <a:lstStyle/>
          <a:p>
            <a:pPr algn="just" eaLnBrk="0" fontAlgn="base" hangingPunct="0">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Arial"/>
                <a:cs typeface="Arial"/>
              </a:rPr>
              <a:t>		$178,837</a:t>
            </a:r>
            <a:endParaRPr lang="en-US" sz="2800" b="1" dirty="0">
              <a:solidFill>
                <a:srgbClr val="FFFFFF"/>
              </a:solidFill>
              <a:effectLst>
                <a:outerShdw blurRad="38100" dist="38100" dir="2700000" algn="tl">
                  <a:srgbClr val="000000">
                    <a:alpha val="43137"/>
                  </a:srgbClr>
                </a:outerShdw>
              </a:effectLst>
              <a:latin typeface="Arial" charset="0"/>
            </a:endParaRPr>
          </a:p>
        </p:txBody>
      </p:sp>
      <p:grpSp>
        <p:nvGrpSpPr>
          <p:cNvPr id="28" name="Group 13"/>
          <p:cNvGrpSpPr/>
          <p:nvPr/>
        </p:nvGrpSpPr>
        <p:grpSpPr>
          <a:xfrm>
            <a:off x="4339764" y="2571378"/>
            <a:ext cx="1509002" cy="461665"/>
            <a:chOff x="1949117" y="1995014"/>
            <a:chExt cx="1303612" cy="738083"/>
          </a:xfrm>
        </p:grpSpPr>
        <p:sp>
          <p:nvSpPr>
            <p:cNvPr id="34" name="Rectangle 33"/>
            <p:cNvSpPr>
              <a:spLocks/>
            </p:cNvSpPr>
            <p:nvPr/>
          </p:nvSpPr>
          <p:spPr bwMode="auto">
            <a:xfrm>
              <a:off x="1949117" y="2025986"/>
              <a:ext cx="385010" cy="639674"/>
            </a:xfrm>
            <a:prstGeom prst="rect">
              <a:avLst/>
            </a:prstGeom>
            <a:solidFill>
              <a:srgbClr val="5F259F"/>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rgbClr val="FFFFFF"/>
                </a:solidFill>
                <a:latin typeface="Arial" charset="0"/>
              </a:endParaRPr>
            </a:p>
          </p:txBody>
        </p:sp>
        <p:sp>
          <p:nvSpPr>
            <p:cNvPr id="35" name="TextBox 34"/>
            <p:cNvSpPr txBox="1">
              <a:spLocks/>
            </p:cNvSpPr>
            <p:nvPr/>
          </p:nvSpPr>
          <p:spPr>
            <a:xfrm>
              <a:off x="2305236" y="1995014"/>
              <a:ext cx="947493" cy="738083"/>
            </a:xfrm>
            <a:prstGeom prst="rect">
              <a:avLst/>
            </a:prstGeom>
            <a:noFill/>
          </p:spPr>
          <p:txBody>
            <a:bodyPr wrap="none" rtlCol="0">
              <a:spAutoFit/>
            </a:bodyPr>
            <a:lstStyle/>
            <a:p>
              <a:pPr defTabSz="457200"/>
              <a:r>
                <a:rPr lang="en-US" sz="2400" b="1" dirty="0">
                  <a:solidFill>
                    <a:srgbClr val="5F259F"/>
                  </a:solidFill>
                  <a:latin typeface="Calibri"/>
                </a:rPr>
                <a:t>PUBLIC</a:t>
              </a:r>
            </a:p>
          </p:txBody>
        </p:sp>
      </p:grpSp>
      <p:grpSp>
        <p:nvGrpSpPr>
          <p:cNvPr id="29" name="Group 14"/>
          <p:cNvGrpSpPr/>
          <p:nvPr/>
        </p:nvGrpSpPr>
        <p:grpSpPr>
          <a:xfrm>
            <a:off x="6302063" y="2574063"/>
            <a:ext cx="1697374" cy="461665"/>
            <a:chOff x="4940958" y="1977470"/>
            <a:chExt cx="1466345" cy="738083"/>
          </a:xfrm>
        </p:grpSpPr>
        <p:sp>
          <p:nvSpPr>
            <p:cNvPr id="32" name="Rectangle 31"/>
            <p:cNvSpPr>
              <a:spLocks/>
            </p:cNvSpPr>
            <p:nvPr/>
          </p:nvSpPr>
          <p:spPr bwMode="auto">
            <a:xfrm>
              <a:off x="4940958" y="2034009"/>
              <a:ext cx="385010" cy="639674"/>
            </a:xfrm>
            <a:prstGeom prst="rect">
              <a:avLst/>
            </a:prstGeom>
            <a:solidFill>
              <a:schemeClr val="accent2"/>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rgbClr val="FFFFFF"/>
                </a:solidFill>
                <a:latin typeface="Arial" charset="0"/>
              </a:endParaRPr>
            </a:p>
          </p:txBody>
        </p:sp>
        <p:sp>
          <p:nvSpPr>
            <p:cNvPr id="33" name="TextBox 32"/>
            <p:cNvSpPr txBox="1">
              <a:spLocks/>
            </p:cNvSpPr>
            <p:nvPr/>
          </p:nvSpPr>
          <p:spPr>
            <a:xfrm>
              <a:off x="5340993" y="1977470"/>
              <a:ext cx="1066310" cy="738083"/>
            </a:xfrm>
            <a:prstGeom prst="rect">
              <a:avLst/>
            </a:prstGeom>
            <a:noFill/>
          </p:spPr>
          <p:txBody>
            <a:bodyPr wrap="none" rtlCol="0">
              <a:spAutoFit/>
            </a:bodyPr>
            <a:lstStyle/>
            <a:p>
              <a:pPr defTabSz="457200"/>
              <a:r>
                <a:rPr lang="en-US" sz="2400" b="1" cap="all" dirty="0">
                  <a:solidFill>
                    <a:srgbClr val="ED7D31">
                      <a:lumMod val="75000"/>
                    </a:srgbClr>
                  </a:solidFill>
                  <a:latin typeface="Calibri"/>
                </a:rPr>
                <a:t>private</a:t>
              </a:r>
            </a:p>
          </p:txBody>
        </p:sp>
      </p:grpSp>
      <p:sp>
        <p:nvSpPr>
          <p:cNvPr id="30" name="Rectangle 29"/>
          <p:cNvSpPr>
            <a:spLocks/>
          </p:cNvSpPr>
          <p:nvPr/>
        </p:nvSpPr>
        <p:spPr>
          <a:xfrm>
            <a:off x="1689330" y="1862626"/>
            <a:ext cx="8802000" cy="584775"/>
          </a:xfrm>
          <a:prstGeom prst="rect">
            <a:avLst/>
          </a:prstGeom>
          <a:solidFill>
            <a:srgbClr val="003A7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nchor="t">
            <a:spAutoFit/>
          </a:bodyPr>
          <a:lstStyle/>
          <a:p>
            <a:pPr algn="ctr" defTabSz="457200"/>
            <a:r>
              <a:rPr lang="en-US" sz="3200" dirty="0">
                <a:solidFill>
                  <a:srgbClr val="FFFFFF"/>
                </a:solidFill>
                <a:effectLst>
                  <a:outerShdw blurRad="38100" dist="38100" dir="2700000" algn="tl">
                    <a:srgbClr val="000000">
                      <a:alpha val="43137"/>
                    </a:srgbClr>
                  </a:outerShdw>
                </a:effectLst>
                <a:latin typeface="Calibri"/>
              </a:rPr>
              <a:t>Mean MD School Debt: $182,662</a:t>
            </a:r>
          </a:p>
        </p:txBody>
      </p:sp>
      <p:sp>
        <p:nvSpPr>
          <p:cNvPr id="31" name="Rectangle 30"/>
          <p:cNvSpPr>
            <a:spLocks/>
          </p:cNvSpPr>
          <p:nvPr/>
        </p:nvSpPr>
        <p:spPr bwMode="auto">
          <a:xfrm>
            <a:off x="1792606" y="2367953"/>
            <a:ext cx="8573595" cy="731520"/>
          </a:xfrm>
          <a:prstGeom prst="rect">
            <a:avLst/>
          </a:prstGeom>
          <a:noFill/>
          <a:ln w="34925" cap="flat" cmpd="sng" algn="ctr">
            <a:solidFill>
              <a:schemeClr val="tx1"/>
            </a:solidFill>
            <a:prstDash val="solid"/>
            <a:round/>
            <a:headEnd type="none" w="med" len="med"/>
            <a:tailEnd type="none" w="med" len="med"/>
          </a:ln>
          <a:effectLst>
            <a:outerShdw blurRad="50800" dist="38100" dir="2700000" algn="tl" rotWithShape="0">
              <a:srgbClr val="000000">
                <a:alpha val="40000"/>
              </a:srgbClr>
            </a:outerShdw>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rgbClr val="FFFFFF"/>
              </a:solidFill>
              <a:latin typeface="Arial" charset="0"/>
            </a:endParaRPr>
          </a:p>
        </p:txBody>
      </p:sp>
      <p:sp>
        <p:nvSpPr>
          <p:cNvPr id="27" name="Oval 26"/>
          <p:cNvSpPr>
            <a:spLocks/>
          </p:cNvSpPr>
          <p:nvPr/>
        </p:nvSpPr>
        <p:spPr bwMode="auto">
          <a:xfrm>
            <a:off x="7267262" y="1866525"/>
            <a:ext cx="1849876" cy="562630"/>
          </a:xfrm>
          <a:prstGeom prst="ellipse">
            <a:avLst/>
          </a:prstGeom>
          <a:noFill/>
          <a:ln w="5715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rgbClr val="FFFFFF"/>
              </a:solidFill>
              <a:latin typeface="Arial" charset="0"/>
            </a:endParaRPr>
          </a:p>
        </p:txBody>
      </p:sp>
    </p:spTree>
    <p:extLst>
      <p:ext uri="{BB962C8B-B14F-4D97-AF65-F5344CB8AC3E}">
        <p14:creationId xmlns:p14="http://schemas.microsoft.com/office/powerpoint/2010/main" val="1448337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429" y="2139350"/>
            <a:ext cx="11533517" cy="4171509"/>
          </a:xfrm>
        </p:spPr>
        <p:txBody>
          <a:bodyPr>
            <a:normAutofit lnSpcReduction="10000"/>
          </a:bodyPr>
          <a:lstStyle/>
          <a:p>
            <a:endParaRPr lang="en-US" b="1" dirty="0"/>
          </a:p>
          <a:p>
            <a:pPr marL="0" indent="0">
              <a:buNone/>
            </a:pPr>
            <a:r>
              <a:rPr lang="en-US" sz="5100" b="1" dirty="0">
                <a:latin typeface="Arial Rounded MT Bold"/>
                <a:cs typeface="Arial"/>
              </a:rPr>
              <a:t>Class of 2021 Average Debt </a:t>
            </a:r>
            <a:r>
              <a:rPr lang="en-US" sz="3100" b="1" dirty="0">
                <a:latin typeface="Arial Rounded MT Bold"/>
                <a:cs typeface="Arial"/>
              </a:rPr>
              <a:t>(MD degree borrowing only)</a:t>
            </a:r>
            <a:r>
              <a:rPr lang="en-US" sz="5100" b="1" dirty="0">
                <a:latin typeface="Arial Rounded MT Bold"/>
                <a:cs typeface="Arial"/>
              </a:rPr>
              <a:t>: $212,075</a:t>
            </a:r>
            <a:endParaRPr lang="en-US" sz="5100" b="1" dirty="0">
              <a:latin typeface="Arial Rounded MT Bold" panose="020F0704030504030204" pitchFamily="34" charset="0"/>
            </a:endParaRPr>
          </a:p>
          <a:p>
            <a:pPr marL="0" indent="0">
              <a:buNone/>
            </a:pPr>
            <a:endParaRPr lang="en-US" sz="5100" b="1" dirty="0">
              <a:latin typeface="Arial Rounded MT Bold" panose="020F0704030504030204" pitchFamily="34" charset="0"/>
            </a:endParaRPr>
          </a:p>
          <a:p>
            <a:r>
              <a:rPr lang="en-US" b="1" dirty="0">
                <a:latin typeface="Arial Rounded MT Bold"/>
                <a:cs typeface="Arial"/>
              </a:rPr>
              <a:t>161 Graduates</a:t>
            </a:r>
          </a:p>
          <a:p>
            <a:r>
              <a:rPr lang="en-US" b="1" dirty="0">
                <a:latin typeface="Arial Rounded MT Bold"/>
                <a:cs typeface="Arial"/>
              </a:rPr>
              <a:t>134 Graduates with medical debt</a:t>
            </a:r>
            <a:endParaRPr lang="en-US" b="1">
              <a:latin typeface="Arial Rounded MT Bold" panose="020F0704030504030204" pitchFamily="34" charset="0"/>
            </a:endParaRPr>
          </a:p>
          <a:p>
            <a:r>
              <a:rPr lang="en-US" b="1">
                <a:latin typeface="Arial Rounded MT Bold"/>
                <a:cs typeface="Arial"/>
              </a:rPr>
              <a:t>34.6 report debt of $250,000 or higher</a:t>
            </a:r>
            <a:endParaRPr lang="en-US" b="1" dirty="0">
              <a:latin typeface="Arial Rounded MT Bold" panose="020F0704030504030204" pitchFamily="34" charset="0"/>
            </a:endParaRPr>
          </a:p>
          <a:p>
            <a:pPr marL="0" indent="0">
              <a:buNone/>
            </a:pPr>
            <a:endParaRPr lang="en-US" b="1" dirty="0">
              <a:latin typeface="Arial Rounded MT Bold" panose="020F0704030504030204" pitchFamily="34" charset="0"/>
            </a:endParaRPr>
          </a:p>
          <a:p>
            <a:pPr marL="0" indent="0">
              <a:buNone/>
            </a:pPr>
            <a:endParaRPr lang="en-US" dirty="0"/>
          </a:p>
        </p:txBody>
      </p:sp>
      <p:sp>
        <p:nvSpPr>
          <p:cNvPr id="2" name="Title 1"/>
          <p:cNvSpPr>
            <a:spLocks noGrp="1"/>
          </p:cNvSpPr>
          <p:nvPr>
            <p:ph type="title"/>
          </p:nvPr>
        </p:nvSpPr>
        <p:spPr>
          <a:xfrm>
            <a:off x="1751162" y="1578634"/>
            <a:ext cx="9048530" cy="560716"/>
          </a:xfrm>
        </p:spPr>
        <p:txBody>
          <a:bodyPr>
            <a:normAutofit fontScale="90000"/>
          </a:bodyPr>
          <a:lstStyle/>
          <a:p>
            <a:r>
              <a:rPr lang="en-US" dirty="0"/>
              <a:t>          SOM Indebtedness</a:t>
            </a:r>
          </a:p>
        </p:txBody>
      </p:sp>
      <p:pic>
        <p:nvPicPr>
          <p:cNvPr id="4" name="Picture 3" descr="&lt;strong&gt;University of Louisville&lt;/strong&gt; School of Medicine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177" y="1092859"/>
            <a:ext cx="2381250" cy="485775"/>
          </a:xfrm>
          <a:prstGeom prst="rect">
            <a:avLst/>
          </a:prstGeom>
        </p:spPr>
      </p:pic>
    </p:spTree>
    <p:extLst>
      <p:ext uri="{BB962C8B-B14F-4D97-AF65-F5344CB8AC3E}">
        <p14:creationId xmlns:p14="http://schemas.microsoft.com/office/powerpoint/2010/main" val="611521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G_Rectangle 36"/>
          <p:cNvSpPr/>
          <p:nvPr/>
        </p:nvSpPr>
        <p:spPr bwMode="gray">
          <a:xfrm>
            <a:off x="5897622" y="2366343"/>
            <a:ext cx="5143311" cy="1548842"/>
          </a:xfrm>
          <a:prstGeom prst="rect">
            <a:avLst/>
          </a:prstGeom>
          <a:gradFill>
            <a:gsLst>
              <a:gs pos="0">
                <a:schemeClr val="accent2">
                  <a:alpha val="70000"/>
                </a:schemeClr>
              </a:gs>
              <a:gs pos="100000">
                <a:srgbClr val="FFFFFF"/>
              </a:gs>
            </a:gsLst>
            <a:lin ang="0" scaled="1"/>
          </a:gradFill>
          <a:ln w="28575">
            <a:noFill/>
          </a:ln>
          <a:effectLst/>
        </p:spPr>
        <p:style>
          <a:lnRef idx="3">
            <a:schemeClr val="lt1"/>
          </a:lnRef>
          <a:fillRef idx="1">
            <a:schemeClr val="accent3"/>
          </a:fillRef>
          <a:effectRef idx="1">
            <a:schemeClr val="accent3"/>
          </a:effectRef>
          <a:fontRef idx="minor">
            <a:schemeClr val="lt1"/>
          </a:fontRef>
        </p:style>
        <p:txBody>
          <a:bodyPr lIns="548640" rIns="274320" rtlCol="0" anchor="ctr"/>
          <a:lstStyle/>
          <a:p>
            <a:pPr marL="342900" indent="-342900" algn="r">
              <a:buFont typeface="Arial" panose="020B0604020202020204" pitchFamily="34" charset="0"/>
              <a:buChar char="•"/>
            </a:pPr>
            <a:r>
              <a:rPr lang="en-US" sz="2400" dirty="0">
                <a:solidFill>
                  <a:schemeClr val="accent1"/>
                </a:solidFill>
                <a:cs typeface="Arial" pitchFamily="34" charset="0"/>
              </a:rPr>
              <a:t>Financial aid office</a:t>
            </a:r>
            <a:endParaRPr lang="en-US" sz="2400" dirty="0">
              <a:solidFill>
                <a:schemeClr val="accent1"/>
              </a:solidFill>
            </a:endParaRPr>
          </a:p>
          <a:p>
            <a:pPr marL="342900" indent="-342900" algn="r">
              <a:buFont typeface="Arial" panose="020B0604020202020204" pitchFamily="34" charset="0"/>
              <a:buChar char="•"/>
            </a:pPr>
            <a:r>
              <a:rPr lang="en-US" sz="2400" dirty="0">
                <a:solidFill>
                  <a:schemeClr val="accent1"/>
                </a:solidFill>
                <a:cs typeface="Arial" pitchFamily="34" charset="0"/>
              </a:rPr>
              <a:t>Family support </a:t>
            </a:r>
          </a:p>
        </p:txBody>
      </p:sp>
      <p:sp>
        <p:nvSpPr>
          <p:cNvPr id="201" name="TG_Rectangle 37"/>
          <p:cNvSpPr/>
          <p:nvPr/>
        </p:nvSpPr>
        <p:spPr bwMode="gray">
          <a:xfrm>
            <a:off x="5162544" y="3976036"/>
            <a:ext cx="7000880" cy="1626902"/>
          </a:xfrm>
          <a:prstGeom prst="rect">
            <a:avLst/>
          </a:prstGeom>
          <a:gradFill>
            <a:gsLst>
              <a:gs pos="0">
                <a:schemeClr val="accent3">
                  <a:alpha val="70000"/>
                </a:schemeClr>
              </a:gs>
              <a:gs pos="100000">
                <a:srgbClr val="FFFFFF"/>
              </a:gs>
            </a:gsLst>
            <a:lin ang="0" scaled="1"/>
          </a:gradFill>
          <a:ln w="28575">
            <a:noFill/>
          </a:ln>
          <a:effectLst/>
        </p:spPr>
        <p:style>
          <a:lnRef idx="3">
            <a:schemeClr val="lt1"/>
          </a:lnRef>
          <a:fillRef idx="1">
            <a:schemeClr val="accent3"/>
          </a:fillRef>
          <a:effectRef idx="1">
            <a:schemeClr val="accent3"/>
          </a:effectRef>
          <a:fontRef idx="minor">
            <a:schemeClr val="lt1"/>
          </a:fontRef>
        </p:style>
        <p:txBody>
          <a:bodyPr lIns="1463040" rIns="274320" rtlCol="0" anchor="ctr"/>
          <a:lstStyle/>
          <a:p>
            <a:pPr marL="285750" indent="-285750" algn="r">
              <a:buFont typeface="Arial" panose="020B0604020202020204" pitchFamily="34" charset="0"/>
              <a:buChar char="•"/>
            </a:pPr>
            <a:r>
              <a:rPr lang="en-US" sz="2400" dirty="0">
                <a:solidFill>
                  <a:schemeClr val="accent2">
                    <a:lumMod val="75000"/>
                  </a:schemeClr>
                </a:solidFill>
                <a:cs typeface="Arial" pitchFamily="34" charset="0"/>
              </a:rPr>
              <a:t>Hospital, county &amp; state </a:t>
            </a:r>
          </a:p>
          <a:p>
            <a:pPr marL="285750" indent="-285750" algn="r">
              <a:buFont typeface="Arial" panose="020B0604020202020204" pitchFamily="34" charset="0"/>
              <a:buChar char="•"/>
            </a:pPr>
            <a:r>
              <a:rPr lang="en-US" sz="2400" dirty="0">
                <a:solidFill>
                  <a:schemeClr val="accent2">
                    <a:lumMod val="75000"/>
                  </a:schemeClr>
                </a:solidFill>
                <a:cs typeface="Arial" pitchFamily="34" charset="0"/>
              </a:rPr>
              <a:t>Income-Driven Repayment </a:t>
            </a:r>
          </a:p>
          <a:p>
            <a:pPr marL="285750" indent="-285750" algn="r">
              <a:buFont typeface="Arial" panose="020B0604020202020204" pitchFamily="34" charset="0"/>
              <a:buChar char="•"/>
            </a:pPr>
            <a:r>
              <a:rPr lang="en-US" sz="2400" dirty="0">
                <a:solidFill>
                  <a:schemeClr val="accent2">
                    <a:lumMod val="75000"/>
                  </a:schemeClr>
                </a:solidFill>
                <a:cs typeface="Arial" pitchFamily="34" charset="0"/>
              </a:rPr>
              <a:t>Public Service Loan Forgiveness</a:t>
            </a:r>
          </a:p>
          <a:p>
            <a:pPr marL="285750" indent="-285750" algn="r">
              <a:buFont typeface="Arial" panose="020B0604020202020204" pitchFamily="34" charset="0"/>
              <a:buChar char="•"/>
            </a:pPr>
            <a:endParaRPr lang="en-US" sz="2400" dirty="0">
              <a:solidFill>
                <a:schemeClr val="tx1">
                  <a:lumMod val="65000"/>
                  <a:lumOff val="35000"/>
                </a:schemeClr>
              </a:solidFill>
              <a:cs typeface="Arial" pitchFamily="34" charset="0"/>
            </a:endParaRPr>
          </a:p>
        </p:txBody>
      </p:sp>
      <p:sp>
        <p:nvSpPr>
          <p:cNvPr id="202" name="TG_Rectangle 38"/>
          <p:cNvSpPr/>
          <p:nvPr/>
        </p:nvSpPr>
        <p:spPr bwMode="gray">
          <a:xfrm>
            <a:off x="242881" y="3976036"/>
            <a:ext cx="5453027" cy="1810884"/>
          </a:xfrm>
          <a:prstGeom prst="rect">
            <a:avLst/>
          </a:prstGeom>
          <a:gradFill flip="none" rotWithShape="1">
            <a:gsLst>
              <a:gs pos="0">
                <a:srgbClr val="FFFFFF"/>
              </a:gs>
              <a:gs pos="100000">
                <a:schemeClr val="accent6"/>
              </a:gs>
            </a:gsLst>
            <a:lin ang="0" scaled="1"/>
            <a:tileRect/>
          </a:gradFill>
          <a:ln w="28575">
            <a:noFill/>
          </a:ln>
          <a:effectLst/>
        </p:spPr>
        <p:style>
          <a:lnRef idx="3">
            <a:schemeClr val="lt1"/>
          </a:lnRef>
          <a:fillRef idx="1">
            <a:schemeClr val="accent3"/>
          </a:fillRef>
          <a:effectRef idx="1">
            <a:schemeClr val="accent3"/>
          </a:effectRef>
          <a:fontRef idx="minor">
            <a:schemeClr val="lt1"/>
          </a:fontRef>
        </p:style>
        <p:txBody>
          <a:bodyPr lIns="274320" rIns="182880" rtlCol="0" anchor="ctr"/>
          <a:lstStyle/>
          <a:p>
            <a:endParaRPr lang="en-US" dirty="0">
              <a:solidFill>
                <a:srgbClr val="8875B7">
                  <a:lumMod val="50000"/>
                </a:srgbClr>
              </a:solidFill>
              <a:cs typeface="Arial" pitchFamily="34" charset="0"/>
            </a:endParaRPr>
          </a:p>
          <a:p>
            <a:pPr marL="285750" indent="-285750">
              <a:buFont typeface="Arial" panose="020B0604020202020204" pitchFamily="34" charset="0"/>
              <a:buChar char="•"/>
            </a:pPr>
            <a:r>
              <a:rPr lang="en-US" sz="2400" dirty="0">
                <a:solidFill>
                  <a:schemeClr val="accent1"/>
                </a:solidFill>
                <a:cs typeface="Arial" pitchFamily="34" charset="0"/>
              </a:rPr>
              <a:t>Cornerstone to avoid            unnecessary  debt              </a:t>
            </a:r>
          </a:p>
          <a:p>
            <a:endParaRPr lang="en-US" sz="1200" dirty="0">
              <a:solidFill>
                <a:schemeClr val="bg2">
                  <a:lumMod val="25000"/>
                </a:schemeClr>
              </a:solidFill>
              <a:cs typeface="Arial" pitchFamily="34" charset="0"/>
            </a:endParaRPr>
          </a:p>
          <a:p>
            <a:pPr marL="342900" indent="-342900">
              <a:buFont typeface="Wingdings" pitchFamily="2" charset="2"/>
              <a:buChar char="Ø"/>
            </a:pPr>
            <a:r>
              <a:rPr lang="en-US" sz="2400" b="1" dirty="0">
                <a:solidFill>
                  <a:schemeClr val="accent1"/>
                </a:solidFill>
                <a:cs typeface="Arial" pitchFamily="34" charset="0"/>
              </a:rPr>
              <a:t>aamc.org/studentbudget</a:t>
            </a:r>
          </a:p>
          <a:p>
            <a:pPr marL="342900" indent="-342900">
              <a:buFont typeface="Wingdings" pitchFamily="2" charset="2"/>
              <a:buChar char="Ø"/>
            </a:pPr>
            <a:r>
              <a:rPr lang="en-US" sz="2400" b="1" dirty="0">
                <a:solidFill>
                  <a:schemeClr val="accent1"/>
                </a:solidFill>
                <a:cs typeface="Arial" pitchFamily="34" charset="0"/>
              </a:rPr>
              <a:t>aamc.org/financialwellness</a:t>
            </a:r>
          </a:p>
          <a:p>
            <a:endParaRPr lang="en-US" dirty="0">
              <a:solidFill>
                <a:srgbClr val="8875B7">
                  <a:lumMod val="50000"/>
                </a:srgbClr>
              </a:solidFill>
              <a:cs typeface="Arial" pitchFamily="34" charset="0"/>
            </a:endParaRPr>
          </a:p>
        </p:txBody>
      </p:sp>
      <p:sp>
        <p:nvSpPr>
          <p:cNvPr id="203" name="TG_Rectangle 35"/>
          <p:cNvSpPr/>
          <p:nvPr/>
        </p:nvSpPr>
        <p:spPr bwMode="gray">
          <a:xfrm>
            <a:off x="242881" y="2266327"/>
            <a:ext cx="5528129" cy="1682480"/>
          </a:xfrm>
          <a:prstGeom prst="rect">
            <a:avLst/>
          </a:prstGeom>
          <a:gradFill flip="none" rotWithShape="1">
            <a:gsLst>
              <a:gs pos="0">
                <a:schemeClr val="accent5">
                  <a:alpha val="70000"/>
                </a:schemeClr>
              </a:gs>
              <a:gs pos="100000">
                <a:srgbClr val="FFFFFF"/>
              </a:gs>
            </a:gsLst>
            <a:lin ang="10800000" scaled="1"/>
            <a:tileRect/>
          </a:gradFill>
          <a:ln w="28575">
            <a:noFill/>
          </a:ln>
          <a:effectLst/>
        </p:spPr>
        <p:style>
          <a:lnRef idx="3">
            <a:schemeClr val="lt1"/>
          </a:lnRef>
          <a:fillRef idx="1">
            <a:schemeClr val="accent3"/>
          </a:fillRef>
          <a:effectRef idx="1">
            <a:schemeClr val="accent3"/>
          </a:effectRef>
          <a:fontRef idx="minor">
            <a:schemeClr val="lt1"/>
          </a:fontRef>
        </p:style>
        <p:txBody>
          <a:bodyPr lIns="274320" rIns="182880" rtlCol="0" anchor="ctr"/>
          <a:lstStyle/>
          <a:p>
            <a:endParaRPr lang="en-US" sz="2400" dirty="0">
              <a:solidFill>
                <a:srgbClr val="D28B64">
                  <a:lumMod val="50000"/>
                </a:srgbClr>
              </a:solidFill>
              <a:cs typeface="Arial" pitchFamily="34" charset="0"/>
            </a:endParaRPr>
          </a:p>
          <a:p>
            <a:pPr marL="342900" indent="-342900">
              <a:buFont typeface="Arial" panose="020B0604020202020204" pitchFamily="34" charset="0"/>
              <a:buChar char="•"/>
            </a:pPr>
            <a:r>
              <a:rPr lang="en-US" sz="2400" dirty="0">
                <a:solidFill>
                  <a:schemeClr val="accent2">
                    <a:lumMod val="75000"/>
                  </a:schemeClr>
                </a:solidFill>
                <a:cs typeface="Arial" pitchFamily="34" charset="0"/>
              </a:rPr>
              <a:t>Faith &amp; civic  organizations</a:t>
            </a:r>
          </a:p>
          <a:p>
            <a:pPr marL="342900" indent="-342900">
              <a:buFont typeface="Arial" panose="020B0604020202020204" pitchFamily="34" charset="0"/>
              <a:buChar char="•"/>
            </a:pPr>
            <a:r>
              <a:rPr lang="en-US" sz="2400" dirty="0">
                <a:solidFill>
                  <a:schemeClr val="accent2">
                    <a:lumMod val="75000"/>
                  </a:schemeClr>
                </a:solidFill>
                <a:cs typeface="Arial" pitchFamily="34" charset="0"/>
              </a:rPr>
              <a:t>Military</a:t>
            </a:r>
          </a:p>
          <a:p>
            <a:pPr marL="342900" indent="-342900">
              <a:buFont typeface="Arial" panose="020B0604020202020204" pitchFamily="34" charset="0"/>
              <a:buChar char="•"/>
            </a:pPr>
            <a:r>
              <a:rPr lang="en-US" sz="2400" dirty="0">
                <a:solidFill>
                  <a:schemeClr val="accent2">
                    <a:lumMod val="75000"/>
                  </a:schemeClr>
                </a:solidFill>
                <a:cs typeface="Arial" pitchFamily="34" charset="0"/>
              </a:rPr>
              <a:t>NHSC S2S</a:t>
            </a:r>
          </a:p>
          <a:p>
            <a:pPr marL="342900" indent="-342900">
              <a:buFont typeface="Arial" panose="020B0604020202020204" pitchFamily="34" charset="0"/>
              <a:buChar char="•"/>
            </a:pPr>
            <a:endParaRPr lang="en-US" sz="800" dirty="0">
              <a:solidFill>
                <a:schemeClr val="accent2">
                  <a:lumMod val="75000"/>
                </a:schemeClr>
              </a:solidFill>
              <a:cs typeface="Arial" pitchFamily="34" charset="0"/>
            </a:endParaRPr>
          </a:p>
          <a:p>
            <a:pPr marL="342900" indent="-342900">
              <a:buFont typeface="Wingdings" pitchFamily="2" charset="2"/>
              <a:buChar char="Ø"/>
            </a:pPr>
            <a:r>
              <a:rPr lang="en-US" sz="2400" b="1" dirty="0">
                <a:solidFill>
                  <a:schemeClr val="accent2">
                    <a:lumMod val="75000"/>
                  </a:schemeClr>
                </a:solidFill>
                <a:cs typeface="Arial" pitchFamily="34" charset="0"/>
              </a:rPr>
              <a:t>   aamc.org/stloan</a:t>
            </a:r>
          </a:p>
          <a:p>
            <a:pPr marL="342900" indent="-342900">
              <a:buFont typeface="Arial" panose="020B0604020202020204" pitchFamily="34" charset="0"/>
              <a:buChar char="•"/>
            </a:pPr>
            <a:endParaRPr lang="en-US" dirty="0">
              <a:solidFill>
                <a:srgbClr val="D28B64">
                  <a:lumMod val="50000"/>
                </a:srgbClr>
              </a:solidFill>
              <a:cs typeface="Arial" pitchFamily="34" charset="0"/>
            </a:endParaRPr>
          </a:p>
        </p:txBody>
      </p:sp>
      <p:grpSp>
        <p:nvGrpSpPr>
          <p:cNvPr id="205" name="Group 25"/>
          <p:cNvGrpSpPr/>
          <p:nvPr/>
        </p:nvGrpSpPr>
        <p:grpSpPr bwMode="gray">
          <a:xfrm>
            <a:off x="4238224" y="2085984"/>
            <a:ext cx="3552049" cy="3677772"/>
            <a:chOff x="2606822" y="2123718"/>
            <a:chExt cx="3952386" cy="3803128"/>
          </a:xfrm>
          <a:effectLst>
            <a:outerShdw blurRad="114300" dist="139700" dir="2700000" algn="tl" rotWithShape="0">
              <a:prstClr val="black">
                <a:alpha val="40000"/>
              </a:prstClr>
            </a:outerShdw>
            <a:reflection blurRad="6350" stA="50000" endA="275" endPos="40000" dist="101600" dir="5400000" sy="-100000" algn="bl" rotWithShape="0"/>
          </a:effectLst>
          <a:scene3d>
            <a:camera prst="orthographicFront"/>
            <a:lightRig rig="glow" dir="t">
              <a:rot lat="0" lon="0" rev="2400000"/>
            </a:lightRig>
          </a:scene3d>
        </p:grpSpPr>
        <p:sp>
          <p:nvSpPr>
            <p:cNvPr id="212" name="TG_Pie 37"/>
            <p:cNvSpPr/>
            <p:nvPr/>
          </p:nvSpPr>
          <p:spPr bwMode="gray">
            <a:xfrm>
              <a:off x="2622328" y="2125092"/>
              <a:ext cx="3936880" cy="3796158"/>
            </a:xfrm>
            <a:prstGeom prst="pie">
              <a:avLst>
                <a:gd name="adj1" fmla="val 16167025"/>
                <a:gd name="adj2" fmla="val 21592877"/>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a:ln/>
            <a:scene3d>
              <a:camera prst="orthographicFront">
                <a:rot lat="0" lon="0" rev="0"/>
              </a:camera>
              <a:lightRig rig="glow" dir="tl">
                <a:rot lat="0" lon="0" rev="900000"/>
              </a:lightRig>
            </a:scene3d>
            <a:sp3d prstMaterial="softEdge">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srgbClr val="000000"/>
                </a:solidFill>
              </a:endParaRPr>
            </a:p>
          </p:txBody>
        </p:sp>
        <p:sp>
          <p:nvSpPr>
            <p:cNvPr id="213" name="TG_Pie 36"/>
            <p:cNvSpPr/>
            <p:nvPr/>
          </p:nvSpPr>
          <p:spPr bwMode="gray">
            <a:xfrm>
              <a:off x="2606822" y="2126484"/>
              <a:ext cx="3936880" cy="3796158"/>
            </a:xfrm>
            <a:prstGeom prst="pie">
              <a:avLst>
                <a:gd name="adj1" fmla="val 10794024"/>
                <a:gd name="adj2" fmla="val 16200000"/>
              </a:avLst>
            </a:prstGeom>
            <a:gradFill flip="none" rotWithShape="1">
              <a:gsLst>
                <a:gs pos="0">
                  <a:schemeClr val="accent5">
                    <a:lumMod val="50000"/>
                  </a:schemeClr>
                </a:gs>
                <a:gs pos="50000">
                  <a:schemeClr val="accent5">
                    <a:lumMod val="75000"/>
                  </a:schemeClr>
                </a:gs>
                <a:gs pos="100000">
                  <a:schemeClr val="accent5"/>
                </a:gs>
              </a:gsLst>
              <a:lin ang="2700000" scaled="1"/>
              <a:tileRect/>
            </a:gradFill>
            <a:ln/>
            <a:scene3d>
              <a:camera prst="orthographicFront">
                <a:rot lat="0" lon="0" rev="0"/>
              </a:camera>
              <a:lightRig rig="glow" dir="tl">
                <a:rot lat="0" lon="0" rev="900000"/>
              </a:lightRig>
            </a:scene3d>
            <a:sp3d prstMaterial="softEdge">
              <a:bevelT w="88900" h="88900"/>
              <a:contourClr>
                <a:schemeClr val="accent4"/>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rgbClr val="000000"/>
                </a:solidFill>
              </a:endParaRPr>
            </a:p>
          </p:txBody>
        </p:sp>
        <p:sp>
          <p:nvSpPr>
            <p:cNvPr id="214" name="TG_Pie 39"/>
            <p:cNvSpPr/>
            <p:nvPr/>
          </p:nvSpPr>
          <p:spPr bwMode="gray">
            <a:xfrm>
              <a:off x="2610309" y="2130688"/>
              <a:ext cx="3936880" cy="3796158"/>
            </a:xfrm>
            <a:prstGeom prst="pie">
              <a:avLst>
                <a:gd name="adj1" fmla="val 5393760"/>
                <a:gd name="adj2" fmla="val 1078351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8900000" scaled="1"/>
              <a:tileRect/>
            </a:gradFill>
            <a:ln/>
            <a:scene3d>
              <a:camera prst="orthographicFront">
                <a:rot lat="0" lon="0" rev="0"/>
              </a:camera>
              <a:lightRig rig="glow" dir="tl">
                <a:rot lat="0" lon="0" rev="900000"/>
              </a:lightRig>
            </a:scene3d>
            <a:sp3d prstMaterial="softEdge">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p:txBody>
        </p:sp>
        <p:sp>
          <p:nvSpPr>
            <p:cNvPr id="215" name="TG_Pie 38"/>
            <p:cNvSpPr/>
            <p:nvPr/>
          </p:nvSpPr>
          <p:spPr bwMode="gray">
            <a:xfrm>
              <a:off x="2619214" y="2123718"/>
              <a:ext cx="3936880" cy="3796158"/>
            </a:xfrm>
            <a:prstGeom prst="pie">
              <a:avLst>
                <a:gd name="adj1" fmla="val 9002"/>
                <a:gd name="adj2" fmla="val 5407225"/>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3500000" scaled="1"/>
              <a:tileRect/>
            </a:gradFill>
            <a:ln/>
            <a:scene3d>
              <a:camera prst="orthographicFront">
                <a:rot lat="0" lon="0" rev="0"/>
              </a:camera>
              <a:lightRig rig="glow" dir="tl">
                <a:rot lat="0" lon="0" rev="900000"/>
              </a:lightRig>
            </a:scene3d>
            <a:sp3d prstMaterial="softEdge">
              <a:bevelT w="88900" h="889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p:txBody>
        </p:sp>
      </p:grpSp>
      <p:sp>
        <p:nvSpPr>
          <p:cNvPr id="206" name="TG_Rectangle 42"/>
          <p:cNvSpPr/>
          <p:nvPr/>
        </p:nvSpPr>
        <p:spPr bwMode="gray">
          <a:xfrm rot="20974687">
            <a:off x="4496381" y="2378412"/>
            <a:ext cx="3429463" cy="3050719"/>
          </a:xfrm>
          <a:prstGeom prst="rect">
            <a:avLst/>
          </a:prstGeom>
          <a:noFill/>
        </p:spPr>
        <p:txBody>
          <a:bodyPr spcFirstLastPara="1" wrap="none" lIns="91440" tIns="45720" rIns="91440" bIns="45720" numCol="1">
            <a:prstTxWarp prst="textArchUp">
              <a:avLst>
                <a:gd name="adj" fmla="val 11783263"/>
              </a:avLst>
            </a:prstTxWarp>
            <a:spAutoFit/>
          </a:bodyPr>
          <a:lstStyle/>
          <a:p>
            <a:r>
              <a:rPr lang="en-US" sz="2600" b="1" dirty="0">
                <a:ln w="18415" cmpd="sng">
                  <a:noFill/>
                  <a:prstDash val="solid"/>
                </a:ln>
                <a:solidFill>
                  <a:srgbClr val="FFFFFF"/>
                </a:solidFill>
                <a:effectLst>
                  <a:outerShdw blurRad="63500" dir="3600000" algn="tl" rotWithShape="0">
                    <a:srgbClr val="000000">
                      <a:alpha val="70000"/>
                    </a:srgbClr>
                  </a:outerShdw>
                </a:effectLst>
                <a:latin typeface="Calibri"/>
              </a:rPr>
              <a:t>SCHOLARSHIPS</a:t>
            </a:r>
          </a:p>
        </p:txBody>
      </p:sp>
      <p:sp>
        <p:nvSpPr>
          <p:cNvPr id="207" name="TG_Rectangle 44"/>
          <p:cNvSpPr/>
          <p:nvPr/>
        </p:nvSpPr>
        <p:spPr bwMode="gray">
          <a:xfrm rot="21438977">
            <a:off x="4385041" y="2342818"/>
            <a:ext cx="3139532" cy="3168066"/>
          </a:xfrm>
          <a:prstGeom prst="rect">
            <a:avLst/>
          </a:prstGeom>
          <a:noFill/>
        </p:spPr>
        <p:txBody>
          <a:bodyPr spcFirstLastPara="1" wrap="none" lIns="91440" tIns="45720" rIns="91440" bIns="45720" numCol="1">
            <a:prstTxWarp prst="textArchUp">
              <a:avLst>
                <a:gd name="adj" fmla="val 11694771"/>
              </a:avLst>
            </a:prstTxWarp>
            <a:spAutoFit/>
          </a:bodyPr>
          <a:lstStyle/>
          <a:p>
            <a:pPr algn="r"/>
            <a:r>
              <a:rPr lang="en-US" sz="2600" b="1" dirty="0">
                <a:ln w="18415" cmpd="sng">
                  <a:noFill/>
                  <a:prstDash val="solid"/>
                </a:ln>
                <a:solidFill>
                  <a:srgbClr val="FFFFFF"/>
                </a:solidFill>
                <a:effectLst>
                  <a:outerShdw blurRad="63500" dir="3600000" algn="tl" rotWithShape="0">
                    <a:srgbClr val="000000">
                      <a:alpha val="70000"/>
                    </a:srgbClr>
                  </a:outerShdw>
                </a:effectLst>
                <a:latin typeface="Calibri"/>
              </a:rPr>
              <a:t>SUPPORT</a:t>
            </a:r>
          </a:p>
        </p:txBody>
      </p:sp>
      <p:sp>
        <p:nvSpPr>
          <p:cNvPr id="208" name="TG_Rectangle 45"/>
          <p:cNvSpPr/>
          <p:nvPr/>
        </p:nvSpPr>
        <p:spPr bwMode="gray">
          <a:xfrm>
            <a:off x="4114221" y="2053799"/>
            <a:ext cx="3537107" cy="3442966"/>
          </a:xfrm>
          <a:prstGeom prst="rect">
            <a:avLst/>
          </a:prstGeom>
          <a:noFill/>
        </p:spPr>
        <p:txBody>
          <a:bodyPr spcFirstLastPara="1" wrap="none" lIns="91440" tIns="45720" rIns="91440" bIns="45720" numCol="1">
            <a:prstTxWarp prst="textArchDown">
              <a:avLst>
                <a:gd name="adj" fmla="val 797466"/>
              </a:avLst>
            </a:prstTxWarp>
            <a:spAutoFit/>
          </a:bodyPr>
          <a:lstStyle/>
          <a:p>
            <a:pPr algn="r"/>
            <a:r>
              <a:rPr lang="en-US" sz="2600" b="1" dirty="0">
                <a:ln w="18415" cmpd="sng">
                  <a:noFill/>
                  <a:prstDash val="solid"/>
                </a:ln>
                <a:solidFill>
                  <a:srgbClr val="FFFFFF"/>
                </a:solidFill>
                <a:effectLst>
                  <a:outerShdw blurRad="63500" dir="3600000" algn="tl" rotWithShape="0">
                    <a:srgbClr val="000000">
                      <a:alpha val="70000"/>
                    </a:srgbClr>
                  </a:outerShdw>
                </a:effectLst>
                <a:latin typeface="Calibri"/>
              </a:rPr>
              <a:t>FORGIVENESS</a:t>
            </a:r>
          </a:p>
        </p:txBody>
      </p:sp>
      <p:sp>
        <p:nvSpPr>
          <p:cNvPr id="209" name="TG_Rectangle 46"/>
          <p:cNvSpPr/>
          <p:nvPr/>
        </p:nvSpPr>
        <p:spPr bwMode="gray">
          <a:xfrm>
            <a:off x="4431971" y="2136255"/>
            <a:ext cx="3183345" cy="3321580"/>
          </a:xfrm>
          <a:prstGeom prst="rect">
            <a:avLst/>
          </a:prstGeom>
          <a:noFill/>
        </p:spPr>
        <p:txBody>
          <a:bodyPr spcFirstLastPara="1" wrap="none" lIns="91440" tIns="45720" rIns="91440" bIns="45720" numCol="1">
            <a:prstTxWarp prst="textArchDown">
              <a:avLst>
                <a:gd name="adj" fmla="val 1122244"/>
              </a:avLst>
            </a:prstTxWarp>
            <a:spAutoFit/>
          </a:bodyPr>
          <a:lstStyle/>
          <a:p>
            <a:r>
              <a:rPr lang="en-US" sz="2600" b="1" dirty="0">
                <a:ln w="18415" cmpd="sng">
                  <a:noFill/>
                  <a:prstDash val="solid"/>
                </a:ln>
                <a:solidFill>
                  <a:srgbClr val="FFFFFF"/>
                </a:solidFill>
                <a:effectLst>
                  <a:outerShdw blurRad="63500" dir="3600000" algn="tl" rotWithShape="0">
                    <a:srgbClr val="000000">
                      <a:alpha val="70000"/>
                    </a:srgbClr>
                  </a:outerShdw>
                </a:effectLst>
                <a:latin typeface="Calibri"/>
              </a:rPr>
              <a:t>BUDGETING</a:t>
            </a:r>
          </a:p>
        </p:txBody>
      </p:sp>
      <p:sp>
        <p:nvSpPr>
          <p:cNvPr id="210" name="TG_Oval 19"/>
          <p:cNvSpPr/>
          <p:nvPr/>
        </p:nvSpPr>
        <p:spPr bwMode="gray">
          <a:xfrm>
            <a:off x="5029199" y="2698676"/>
            <a:ext cx="2226768" cy="2481255"/>
          </a:xfrm>
          <a:prstGeom prst="donut">
            <a:avLst>
              <a:gd name="adj" fmla="val 16658"/>
            </a:avLst>
          </a:prstGeom>
          <a:gradFill>
            <a:gsLst>
              <a:gs pos="0">
                <a:schemeClr val="tx1">
                  <a:alpha val="50000"/>
                </a:schemeClr>
              </a:gs>
              <a:gs pos="25000">
                <a:schemeClr val="tx1">
                  <a:lumMod val="65000"/>
                  <a:alpha val="50000"/>
                </a:schemeClr>
              </a:gs>
              <a:gs pos="50000">
                <a:schemeClr val="tx1">
                  <a:lumMod val="50000"/>
                  <a:alpha val="50000"/>
                </a:schemeClr>
              </a:gs>
              <a:gs pos="75000">
                <a:schemeClr val="tx1">
                  <a:lumMod val="65000"/>
                  <a:alpha val="50000"/>
                </a:schemeClr>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lightRig rig="brightRoom" dir="t"/>
          </a:scene3d>
          <a:sp3d prstMaterial="clear">
            <a:bevelT w="635000" h="254000"/>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srgbClr val="FFFFFF"/>
              </a:solidFill>
            </a:endParaRPr>
          </a:p>
        </p:txBody>
      </p:sp>
      <p:sp>
        <p:nvSpPr>
          <p:cNvPr id="211" name="TG_Oval 19"/>
          <p:cNvSpPr/>
          <p:nvPr/>
        </p:nvSpPr>
        <p:spPr bwMode="gray">
          <a:xfrm>
            <a:off x="4743448" y="2714311"/>
            <a:ext cx="2657548" cy="2417439"/>
          </a:xfrm>
          <a:prstGeom prst="ellipse">
            <a:avLst/>
          </a:prstGeom>
          <a:gradFill flip="none" rotWithShape="1">
            <a:gsLst>
              <a:gs pos="0">
                <a:srgbClr val="FFFFFF"/>
              </a:gs>
              <a:gs pos="45000">
                <a:srgbClr val="EAEAEA"/>
              </a:gs>
              <a:gs pos="68000">
                <a:srgbClr val="DDDDDD"/>
              </a:gs>
            </a:gsLst>
            <a:path path="circle">
              <a:fillToRect l="50000" t="50000" r="50000" b="50000"/>
            </a:path>
            <a:tileRect/>
          </a:gradFill>
          <a:ln w="28575">
            <a:noFill/>
          </a:ln>
          <a:effectLst/>
          <a:scene3d>
            <a:camera prst="orthographicFront">
              <a:rot lat="0" lon="0" rev="0"/>
            </a:camera>
            <a:lightRig rig="flat" dir="t">
              <a:rot lat="0" lon="0" rev="6000000"/>
            </a:lightRig>
          </a:scene3d>
          <a:sp3d prstMaterial="flat">
            <a:bevelT w="1143000" h="1143000"/>
            <a:bevelB w="0" h="0"/>
            <a:contourClr>
              <a:schemeClr val="accent3"/>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2600" b="1" dirty="0">
                <a:solidFill>
                  <a:srgbClr val="CB7A4D"/>
                </a:solidFill>
                <a:effectLst>
                  <a:glow rad="101600">
                    <a:srgbClr val="FFFFFF">
                      <a:alpha val="60000"/>
                    </a:srgbClr>
                  </a:glow>
                  <a:outerShdw blurRad="38100" dist="38100" dir="2700000" algn="tl">
                    <a:srgbClr val="000000">
                      <a:alpha val="43137"/>
                    </a:srgbClr>
                  </a:outerShdw>
                </a:effectLst>
              </a:rPr>
              <a:t>Alternatives</a:t>
            </a:r>
            <a:r>
              <a:rPr lang="en-US" sz="2800" b="1" dirty="0">
                <a:solidFill>
                  <a:srgbClr val="CB7A4D"/>
                </a:solidFill>
                <a:effectLst>
                  <a:glow rad="101600">
                    <a:srgbClr val="FFFFFF">
                      <a:alpha val="60000"/>
                    </a:srgbClr>
                  </a:glow>
                  <a:outerShdw blurRad="38100" dist="38100" dir="2700000" algn="tl">
                    <a:srgbClr val="000000">
                      <a:alpha val="43137"/>
                    </a:srgbClr>
                  </a:outerShdw>
                </a:effectLst>
              </a:rPr>
              <a:t> to Debt</a:t>
            </a:r>
            <a:endParaRPr lang="en-US" sz="2800" b="1" cap="all" dirty="0">
              <a:ln w="9000" cmpd="sng">
                <a:solidFill>
                  <a:srgbClr val="C0B144">
                    <a:shade val="50000"/>
                    <a:satMod val="120000"/>
                  </a:srgbClr>
                </a:solidFill>
                <a:prstDash val="solid"/>
              </a:ln>
              <a:solidFill>
                <a:srgbClr val="CB7A4D"/>
              </a:solidFill>
              <a:effectLst>
                <a:glow rad="101600">
                  <a:srgbClr val="FFFFFF">
                    <a:alpha val="60000"/>
                  </a:srgbClr>
                </a:glow>
                <a:outerShdw blurRad="38100" dist="38100" dir="2700000" algn="tl">
                  <a:srgbClr val="000000">
                    <a:alpha val="43137"/>
                  </a:srgbClr>
                </a:outerShdw>
              </a:effectLst>
            </a:endParaRPr>
          </a:p>
        </p:txBody>
      </p:sp>
      <p:sp>
        <p:nvSpPr>
          <p:cNvPr id="29" name="Rectangle 6"/>
          <p:cNvSpPr>
            <a:spLocks noGrp="1" noChangeArrowheads="1"/>
          </p:cNvSpPr>
          <p:nvPr>
            <p:ph type="title"/>
          </p:nvPr>
        </p:nvSpPr>
        <p:spPr>
          <a:xfrm>
            <a:off x="2654386" y="710009"/>
            <a:ext cx="6835672" cy="1325563"/>
          </a:xfrm>
        </p:spPr>
        <p:txBody>
          <a:bodyPr>
            <a:noAutofit/>
          </a:bodyPr>
          <a:lstStyle/>
          <a:p>
            <a:r>
              <a:rPr lang="en-US" b="1" dirty="0"/>
              <a:t>Alternatives to Borrowing</a:t>
            </a:r>
          </a:p>
        </p:txBody>
      </p:sp>
      <p:sp>
        <p:nvSpPr>
          <p:cNvPr id="23" name="TextBox 22"/>
          <p:cNvSpPr txBox="1"/>
          <p:nvPr/>
        </p:nvSpPr>
        <p:spPr>
          <a:xfrm>
            <a:off x="7632608" y="5198425"/>
            <a:ext cx="4191214" cy="461665"/>
          </a:xfrm>
          <a:prstGeom prst="rect">
            <a:avLst/>
          </a:prstGeom>
          <a:noFill/>
        </p:spPr>
        <p:txBody>
          <a:bodyPr wrap="square" rtlCol="0">
            <a:spAutoFit/>
          </a:bodyPr>
          <a:lstStyle/>
          <a:p>
            <a:pPr marL="342900" indent="-342900">
              <a:buFont typeface="Wingdings" pitchFamily="2" charset="2"/>
              <a:buChar char="Ø"/>
            </a:pPr>
            <a:r>
              <a:rPr lang="en-US" sz="2400" b="1" dirty="0">
                <a:solidFill>
                  <a:schemeClr val="accent2">
                    <a:lumMod val="75000"/>
                  </a:schemeClr>
                </a:solidFill>
                <a:latin typeface="Calibri" panose="020F0502020204030204" pitchFamily="34" charset="0"/>
              </a:rPr>
              <a:t>aamc.org/first/</a:t>
            </a:r>
            <a:r>
              <a:rPr lang="en-US" sz="2400" b="1" dirty="0" err="1">
                <a:solidFill>
                  <a:schemeClr val="accent2">
                    <a:lumMod val="75000"/>
                  </a:schemeClr>
                </a:solidFill>
                <a:latin typeface="Calibri" panose="020F0502020204030204" pitchFamily="34" charset="0"/>
              </a:rPr>
              <a:t>pslfbooklet</a:t>
            </a:r>
            <a:endParaRPr lang="en-US" sz="2400" b="1" dirty="0">
              <a:solidFill>
                <a:schemeClr val="accent2">
                  <a:lumMod val="75000"/>
                </a:schemeClr>
              </a:solidFill>
              <a:latin typeface="Calibri" panose="020F0502020204030204" pitchFamily="34" charset="0"/>
            </a:endParaRPr>
          </a:p>
        </p:txBody>
      </p:sp>
    </p:spTree>
    <p:extLst>
      <p:ext uri="{BB962C8B-B14F-4D97-AF65-F5344CB8AC3E}">
        <p14:creationId xmlns:p14="http://schemas.microsoft.com/office/powerpoint/2010/main" val="392431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par>
                          <p:cTn id="11" fill="hold">
                            <p:stCondLst>
                              <p:cond delay="0"/>
                            </p:stCondLst>
                            <p:childTnLst>
                              <p:par>
                                <p:cTn id="12" presetID="22" presetClass="entr" presetSubtype="2" fill="hold" grpId="0" nodeType="afterEffect">
                                  <p:stCondLst>
                                    <p:cond delay="0"/>
                                  </p:stCondLst>
                                  <p:childTnLst>
                                    <p:set>
                                      <p:cBhvr>
                                        <p:cTn id="13" dur="1" fill="hold">
                                          <p:stCondLst>
                                            <p:cond delay="0"/>
                                          </p:stCondLst>
                                        </p:cTn>
                                        <p:tgtEl>
                                          <p:spTgt spid="203"/>
                                        </p:tgtEl>
                                        <p:attrNameLst>
                                          <p:attrName>style.visibility</p:attrName>
                                        </p:attrNameLst>
                                      </p:cBhvr>
                                      <p:to>
                                        <p:strVal val="visible"/>
                                      </p:to>
                                    </p:set>
                                    <p:animEffect transition="in" filter="wipe(right)">
                                      <p:cBhvr>
                                        <p:cTn id="14" dur="500"/>
                                        <p:tgtEl>
                                          <p:spTgt spid="20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07"/>
                                        </p:tgtEl>
                                        <p:attrNameLst>
                                          <p:attrName>style.visibility</p:attrName>
                                        </p:attrNameLst>
                                      </p:cBhvr>
                                      <p:to>
                                        <p:strVal val="visible"/>
                                      </p:to>
                                    </p:set>
                                    <p:animEffect transition="in" filter="wipe(right)">
                                      <p:cBhvr>
                                        <p:cTn id="19" dur="500"/>
                                        <p:tgtEl>
                                          <p:spTgt spid="20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wipe(left)">
                                      <p:cBhvr>
                                        <p:cTn id="23" dur="500"/>
                                        <p:tgtEl>
                                          <p:spTgt spid="20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8"/>
                                        </p:tgtEl>
                                        <p:attrNameLst>
                                          <p:attrName>style.visibility</p:attrName>
                                        </p:attrNameLst>
                                      </p:cBhvr>
                                      <p:to>
                                        <p:strVal val="visible"/>
                                      </p:to>
                                    </p:set>
                                    <p:animEffect transition="in" filter="wipe(left)">
                                      <p:cBhvr>
                                        <p:cTn id="28" dur="500"/>
                                        <p:tgtEl>
                                          <p:spTgt spid="20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01"/>
                                        </p:tgtEl>
                                        <p:attrNameLst>
                                          <p:attrName>style.visibility</p:attrName>
                                        </p:attrNameLst>
                                      </p:cBhvr>
                                      <p:to>
                                        <p:strVal val="visible"/>
                                      </p:to>
                                    </p:set>
                                    <p:animEffect transition="in" filter="wipe(left)">
                                      <p:cBhvr>
                                        <p:cTn id="32" dur="500"/>
                                        <p:tgtEl>
                                          <p:spTgt spid="201"/>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9"/>
                                        </p:tgtEl>
                                        <p:attrNameLst>
                                          <p:attrName>style.visibility</p:attrName>
                                        </p:attrNameLst>
                                      </p:cBhvr>
                                      <p:to>
                                        <p:strVal val="visible"/>
                                      </p:to>
                                    </p:set>
                                    <p:animEffect transition="in" filter="wipe(left)">
                                      <p:cBhvr>
                                        <p:cTn id="39" dur="500"/>
                                        <p:tgtEl>
                                          <p:spTgt spid="209"/>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202"/>
                                        </p:tgtEl>
                                        <p:attrNameLst>
                                          <p:attrName>style.visibility</p:attrName>
                                        </p:attrNameLst>
                                      </p:cBhvr>
                                      <p:to>
                                        <p:strVal val="visible"/>
                                      </p:to>
                                    </p:set>
                                    <p:animEffect transition="in" filter="wipe(right)">
                                      <p:cBhvr>
                                        <p:cTn id="43"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201" grpId="0" animBg="1"/>
      <p:bldP spid="202" grpId="0" animBg="1"/>
      <p:bldP spid="203" grpId="0" animBg="1"/>
      <p:bldP spid="206" grpId="0"/>
      <p:bldP spid="207" grpId="0"/>
      <p:bldP spid="208" grpId="0"/>
      <p:bldP spid="209"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864" r="2847" b="775"/>
          <a:stretch/>
        </p:blipFill>
        <p:spPr>
          <a:xfrm>
            <a:off x="2620645" y="1981200"/>
            <a:ext cx="6991350" cy="4876800"/>
          </a:xfrm>
        </p:spPr>
      </p:pic>
      <p:sp>
        <p:nvSpPr>
          <p:cNvPr id="41990" name="Rectangle 6"/>
          <p:cNvSpPr>
            <a:spLocks noGrp="1" noChangeArrowheads="1"/>
          </p:cNvSpPr>
          <p:nvPr>
            <p:ph type="title"/>
          </p:nvPr>
        </p:nvSpPr>
        <p:spPr>
          <a:xfrm>
            <a:off x="829024" y="607196"/>
            <a:ext cx="10515600" cy="1325563"/>
          </a:xfrm>
        </p:spPr>
        <p:txBody>
          <a:bodyPr/>
          <a:lstStyle/>
          <a:p>
            <a:r>
              <a:rPr lang="en-US" dirty="0"/>
              <a:t>Borrow Wisely – In The Right Order</a:t>
            </a:r>
          </a:p>
        </p:txBody>
      </p:sp>
    </p:spTree>
    <p:extLst>
      <p:ext uri="{BB962C8B-B14F-4D97-AF65-F5344CB8AC3E}">
        <p14:creationId xmlns:p14="http://schemas.microsoft.com/office/powerpoint/2010/main" val="246759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90969" y="561037"/>
            <a:ext cx="6022522" cy="1325563"/>
          </a:xfrm>
        </p:spPr>
        <p:txBody>
          <a:bodyPr/>
          <a:lstStyle/>
          <a:p>
            <a:r>
              <a:rPr lang="en-US" dirty="0"/>
              <a:t>How Will You Borrow?</a:t>
            </a:r>
          </a:p>
        </p:txBody>
      </p:sp>
      <p:sp>
        <p:nvSpPr>
          <p:cNvPr id="39939" name="Rectangle 3"/>
          <p:cNvSpPr>
            <a:spLocks noGrp="1" noChangeArrowheads="1"/>
          </p:cNvSpPr>
          <p:nvPr>
            <p:ph idx="1"/>
          </p:nvPr>
        </p:nvSpPr>
        <p:spPr>
          <a:xfrm>
            <a:off x="1045915" y="1699856"/>
            <a:ext cx="10515600" cy="4597107"/>
          </a:xfrm>
        </p:spPr>
        <p:txBody>
          <a:bodyPr/>
          <a:lstStyle/>
          <a:p>
            <a:r>
              <a:rPr lang="en-US" dirty="0"/>
              <a:t>Do NOT borrow just because you are eligible…</a:t>
            </a:r>
          </a:p>
          <a:p>
            <a:endParaRPr lang="en-US" sz="1600" dirty="0"/>
          </a:p>
          <a:p>
            <a:pPr marL="855662" lvl="2" indent="-342900"/>
            <a:r>
              <a:rPr lang="en-US" sz="2400" dirty="0">
                <a:solidFill>
                  <a:srgbClr val="2F74A6"/>
                </a:solidFill>
                <a:latin typeface="Arial Rounded MT Bold" panose="020F0704030504030204" pitchFamily="34" charset="0"/>
              </a:rPr>
              <a:t>Create a BUDGET, only way to know what you need to borrow</a:t>
            </a:r>
          </a:p>
          <a:p>
            <a:pPr marL="855662" lvl="2" indent="-342900"/>
            <a:r>
              <a:rPr lang="en-US" sz="2400" dirty="0">
                <a:solidFill>
                  <a:srgbClr val="2F74A6"/>
                </a:solidFill>
                <a:latin typeface="Arial Rounded MT Bold" panose="020F0704030504030204" pitchFamily="34" charset="0"/>
              </a:rPr>
              <a:t>Cannot borrow above the published SOM COA</a:t>
            </a:r>
          </a:p>
          <a:p>
            <a:pPr marL="855662" lvl="2" indent="-342900"/>
            <a:r>
              <a:rPr lang="en-US" sz="2400" dirty="0">
                <a:solidFill>
                  <a:srgbClr val="2F74A6"/>
                </a:solidFill>
                <a:latin typeface="Arial Rounded MT Bold" panose="020F0704030504030204" pitchFamily="34" charset="0"/>
              </a:rPr>
              <a:t>Know the difference between a NEED and WANT </a:t>
            </a:r>
            <a:br>
              <a:rPr lang="en-US" sz="2400" dirty="0">
                <a:solidFill>
                  <a:srgbClr val="2F74A6"/>
                </a:solidFill>
                <a:latin typeface="Arial Rounded MT Bold" panose="020F0704030504030204" pitchFamily="34" charset="0"/>
              </a:rPr>
            </a:br>
            <a:r>
              <a:rPr lang="en-US" sz="2400" dirty="0">
                <a:solidFill>
                  <a:srgbClr val="2F74A6"/>
                </a:solidFill>
                <a:latin typeface="Arial Rounded MT Bold" panose="020F0704030504030204" pitchFamily="34" charset="0"/>
              </a:rPr>
              <a:t>Borrow what you need, not what you want</a:t>
            </a:r>
          </a:p>
          <a:p>
            <a:pPr marL="855662" lvl="2" indent="-342900"/>
            <a:r>
              <a:rPr lang="en-US" sz="2400" dirty="0">
                <a:solidFill>
                  <a:srgbClr val="2F74A6"/>
                </a:solidFill>
                <a:latin typeface="Arial Rounded MT Bold" panose="020F0704030504030204" pitchFamily="34" charset="0"/>
              </a:rPr>
              <a:t>Know how you will cover the expenses for summer, after M1</a:t>
            </a:r>
          </a:p>
          <a:p>
            <a:pPr marL="855662" lvl="2" indent="-342900"/>
            <a:r>
              <a:rPr lang="en-US" sz="2400" dirty="0">
                <a:solidFill>
                  <a:srgbClr val="2F74A6"/>
                </a:solidFill>
                <a:latin typeface="Arial Rounded MT Bold" panose="020F0704030504030204" pitchFamily="34" charset="0"/>
              </a:rPr>
              <a:t>Decline loans that exceed your need</a:t>
            </a:r>
            <a:br>
              <a:rPr lang="en-US" sz="2400" dirty="0">
                <a:solidFill>
                  <a:srgbClr val="2F74A6"/>
                </a:solidFill>
                <a:latin typeface="Arial Rounded MT Bold" panose="020F0704030504030204" pitchFamily="34" charset="0"/>
              </a:rPr>
            </a:br>
            <a:endParaRPr lang="en-US" sz="2400" dirty="0">
              <a:solidFill>
                <a:srgbClr val="2F74A6"/>
              </a:solidFill>
              <a:latin typeface="Arial Rounded MT Bold" panose="020F0704030504030204" pitchFamily="34" charset="0"/>
            </a:endParaRPr>
          </a:p>
          <a:p>
            <a:pPr marL="520700" lvl="2" indent="-7938">
              <a:buNone/>
            </a:pPr>
            <a:r>
              <a:rPr lang="en-US" sz="2600" dirty="0">
                <a:solidFill>
                  <a:srgbClr val="2F74A6"/>
                </a:solidFill>
                <a:latin typeface="Arial Rounded MT Bold" panose="020F0704030504030204" pitchFamily="34" charset="0"/>
              </a:rPr>
              <a:t> </a:t>
            </a:r>
          </a:p>
          <a:p>
            <a:pPr lvl="1">
              <a:buFontTx/>
              <a:buNone/>
            </a:pPr>
            <a:endParaRPr lang="en-US" sz="26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915" y="4940133"/>
            <a:ext cx="10292580" cy="1102857"/>
          </a:xfrm>
          <a:prstGeom prst="rect">
            <a:avLst/>
          </a:prstGeom>
        </p:spPr>
      </p:pic>
    </p:spTree>
    <p:extLst>
      <p:ext uri="{BB962C8B-B14F-4D97-AF65-F5344CB8AC3E}">
        <p14:creationId xmlns:p14="http://schemas.microsoft.com/office/powerpoint/2010/main" val="329717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inkstockPhotos-466504371 arab doctor with thumbs up.jpg"/>
          <p:cNvPicPr>
            <a:picLocks noChangeAspect="1"/>
          </p:cNvPicPr>
          <p:nvPr/>
        </p:nvPicPr>
        <p:blipFill>
          <a:blip r:embed="rId3" cstate="print"/>
          <a:srcRect l="4172" t="7692" r="6021"/>
          <a:stretch>
            <a:fillRect/>
          </a:stretch>
        </p:blipFill>
        <p:spPr>
          <a:xfrm>
            <a:off x="8220321" y="3676660"/>
            <a:ext cx="2374335" cy="2865120"/>
          </a:xfrm>
          <a:prstGeom prst="rect">
            <a:avLst/>
          </a:prstGeom>
        </p:spPr>
      </p:pic>
      <p:sp>
        <p:nvSpPr>
          <p:cNvPr id="11" name="Rounded Rectangle 10"/>
          <p:cNvSpPr/>
          <p:nvPr/>
        </p:nvSpPr>
        <p:spPr bwMode="auto">
          <a:xfrm>
            <a:off x="1385888" y="1743221"/>
            <a:ext cx="7197089" cy="3711654"/>
          </a:xfrm>
          <a:prstGeom prst="roundRect">
            <a:avLst/>
          </a:prstGeom>
          <a:solidFill>
            <a:srgbClr val="C65221"/>
          </a:solidFill>
          <a:ln>
            <a:headEnd type="none" w="med" len="med"/>
            <a:tailEnd type="none" w="med" len="med"/>
          </a:ln>
          <a:scene3d>
            <a:camera prst="isometricOffAxis1Righ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r>
              <a:rPr lang="en-US" sz="2800" b="1" u="sng" dirty="0">
                <a:latin typeface="Arial" panose="020B0604020202020204" pitchFamily="34" charset="0"/>
                <a:cs typeface="Arial" panose="020B0604020202020204" pitchFamily="34" charset="0"/>
              </a:rPr>
              <a:t>BORROWING CHALLENGE</a:t>
            </a:r>
          </a:p>
          <a:p>
            <a:endParaRPr lang="en-US" sz="1600" dirty="0">
              <a:latin typeface="Arial" panose="020B0604020202020204" pitchFamily="34" charset="0"/>
              <a:cs typeface="Arial" panose="020B0604020202020204" pitchFamily="34" charset="0"/>
            </a:endParaRPr>
          </a:p>
          <a:p>
            <a:pPr algn="ct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$5,000 less each year </a:t>
            </a:r>
          </a:p>
          <a:p>
            <a:pPr algn="ct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will REDUCE the amount borrowed</a:t>
            </a:r>
          </a:p>
          <a:p>
            <a:pPr algn="ct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REDUCE your:</a:t>
            </a:r>
          </a:p>
          <a:p>
            <a:pPr lvl="2" algn="ctr">
              <a:buFont typeface="Wingdings" pitchFamily="2" charset="2"/>
              <a:buNone/>
            </a:pPr>
            <a:endParaRPr lang="en-US" sz="28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Monthly Payments by $310 </a:t>
            </a:r>
          </a:p>
          <a:p>
            <a:pPr marL="1257300" lvl="2" indent="-342900">
              <a:buFont typeface="Arial" panose="020B0604020202020204" pitchFamily="34" charset="0"/>
              <a:buChar char="•"/>
            </a:pP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Total Interest Cost by $17,500</a:t>
            </a:r>
          </a:p>
        </p:txBody>
      </p:sp>
      <p:sp>
        <p:nvSpPr>
          <p:cNvPr id="40962" name="Rectangle 2"/>
          <p:cNvSpPr>
            <a:spLocks noGrp="1" noChangeArrowheads="1"/>
          </p:cNvSpPr>
          <p:nvPr>
            <p:ph type="title"/>
          </p:nvPr>
        </p:nvSpPr>
        <p:spPr>
          <a:xfrm>
            <a:off x="815656" y="600292"/>
            <a:ext cx="10515600" cy="1325563"/>
          </a:xfrm>
        </p:spPr>
        <p:txBody>
          <a:bodyPr/>
          <a:lstStyle/>
          <a:p>
            <a:r>
              <a:rPr lang="en-US" dirty="0"/>
              <a:t>Borrow Wisely</a:t>
            </a:r>
          </a:p>
        </p:txBody>
      </p:sp>
      <p:sp>
        <p:nvSpPr>
          <p:cNvPr id="6" name="TextBox 5"/>
          <p:cNvSpPr txBox="1"/>
          <p:nvPr/>
        </p:nvSpPr>
        <p:spPr>
          <a:xfrm>
            <a:off x="9025568" y="1989981"/>
            <a:ext cx="2875920" cy="1384995"/>
          </a:xfrm>
          <a:prstGeom prst="rect">
            <a:avLst/>
          </a:prstGeom>
          <a:noFill/>
        </p:spPr>
        <p:txBody>
          <a:bodyPr wrap="square" rtlCol="0">
            <a:spAutoFit/>
          </a:bodyPr>
          <a:lstStyle/>
          <a:p>
            <a:pPr algn="ctr"/>
            <a:r>
              <a:rPr lang="en-US" sz="2800" dirty="0">
                <a:solidFill>
                  <a:srgbClr val="013A71"/>
                </a:solidFill>
                <a:latin typeface="Arial" panose="020B0604020202020204" pitchFamily="34" charset="0"/>
                <a:cs typeface="Arial" panose="020B0604020202020204" pitchFamily="34" charset="0"/>
              </a:rPr>
              <a:t>TIP - </a:t>
            </a:r>
          </a:p>
          <a:p>
            <a:pPr algn="ctr"/>
            <a:r>
              <a:rPr lang="en-US" sz="2800" dirty="0">
                <a:solidFill>
                  <a:srgbClr val="013A71"/>
                </a:solidFill>
                <a:latin typeface="Arial" panose="020B0604020202020204" pitchFamily="34" charset="0"/>
                <a:cs typeface="Arial" panose="020B0604020202020204" pitchFamily="34" charset="0"/>
              </a:rPr>
              <a:t>Have a budget and save money</a:t>
            </a:r>
          </a:p>
        </p:txBody>
      </p:sp>
      <p:sp>
        <p:nvSpPr>
          <p:cNvPr id="13" name="Rounded Rectangular Callout 12"/>
          <p:cNvSpPr/>
          <p:nvPr/>
        </p:nvSpPr>
        <p:spPr bwMode="auto">
          <a:xfrm>
            <a:off x="8996992" y="1894613"/>
            <a:ext cx="2875920" cy="1554480"/>
          </a:xfrm>
          <a:prstGeom prst="wedgeRoundRectCallout">
            <a:avLst>
              <a:gd name="adj1" fmla="val 1358"/>
              <a:gd name="adj2" fmla="val 88589"/>
              <a:gd name="adj3" fmla="val 16667"/>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sp>
        <p:nvSpPr>
          <p:cNvPr id="8" name="TextBox 7">
            <a:extLst>
              <a:ext uri="{FF2B5EF4-FFF2-40B4-BE49-F238E27FC236}">
                <a16:creationId xmlns:a16="http://schemas.microsoft.com/office/drawing/2014/main" id="{37B9D71A-648B-714E-8C1A-CA2A94403526}"/>
              </a:ext>
            </a:extLst>
          </p:cNvPr>
          <p:cNvSpPr txBox="1"/>
          <p:nvPr/>
        </p:nvSpPr>
        <p:spPr>
          <a:xfrm>
            <a:off x="338392" y="5885236"/>
            <a:ext cx="8244585" cy="430887"/>
          </a:xfrm>
          <a:prstGeom prst="rect">
            <a:avLst/>
          </a:prstGeom>
          <a:noFill/>
        </p:spPr>
        <p:txBody>
          <a:bodyPr wrap="square" rtlCol="0">
            <a:spAutoFit/>
          </a:bodyPr>
          <a:lstStyle/>
          <a:p>
            <a:r>
              <a:rPr lang="en-US" sz="1100" dirty="0">
                <a:solidFill>
                  <a:srgbClr val="013A71"/>
                </a:solidFill>
                <a:latin typeface="Arial" panose="020B0604020202020204" pitchFamily="34" charset="0"/>
                <a:cs typeface="Arial" panose="020B0604020202020204" pitchFamily="34" charset="0"/>
              </a:rPr>
              <a:t>Note: Example is based on a projected 2025 M.D. graduate borrowing Direct Unsubsidized and PLUS Loans at CBO-projected interest rates with forbearance during a three-year residency prior to beginning a Standard 10-year repayment plan. </a:t>
            </a:r>
          </a:p>
        </p:txBody>
      </p:sp>
    </p:spTree>
    <p:extLst>
      <p:ext uri="{BB962C8B-B14F-4D97-AF65-F5344CB8AC3E}">
        <p14:creationId xmlns:p14="http://schemas.microsoft.com/office/powerpoint/2010/main" val="3774674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1271587" y="1512269"/>
            <a:ext cx="9972675" cy="4597107"/>
          </a:xfrm>
        </p:spPr>
        <p:txBody>
          <a:bodyPr>
            <a:normAutofit/>
          </a:bodyPr>
          <a:lstStyle/>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dirty="0"/>
          </a:p>
          <a:p>
            <a:pPr marL="1046163" lvl="2" indent="-533400">
              <a:buNone/>
            </a:pPr>
            <a:endParaRPr lang="en-US" sz="1200" dirty="0"/>
          </a:p>
          <a:p>
            <a:pPr marL="647700" lvl="1" indent="-533400" algn="ctr">
              <a:buNone/>
            </a:pPr>
            <a:r>
              <a:rPr lang="en-US" sz="3600" i="1" dirty="0">
                <a:solidFill>
                  <a:srgbClr val="013A71"/>
                </a:solidFill>
              </a:rPr>
              <a:t>“Live like a student while you are a student…”</a:t>
            </a:r>
          </a:p>
          <a:p>
            <a:pPr marL="533400" indent="-533400"/>
            <a:endParaRPr lang="en-US" i="1" dirty="0">
              <a:solidFill>
                <a:srgbClr val="0099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569" y="2091374"/>
            <a:ext cx="6442710" cy="3180363"/>
          </a:xfrm>
          <a:prstGeom prst="rect">
            <a:avLst/>
          </a:prstGeom>
        </p:spPr>
      </p:pic>
      <p:sp>
        <p:nvSpPr>
          <p:cNvPr id="45058" name="Rectangle 2"/>
          <p:cNvSpPr>
            <a:spLocks noGrp="1" noChangeArrowheads="1"/>
          </p:cNvSpPr>
          <p:nvPr>
            <p:ph type="title"/>
          </p:nvPr>
        </p:nvSpPr>
        <p:spPr>
          <a:xfrm>
            <a:off x="2204972" y="669866"/>
            <a:ext cx="7782056" cy="1325563"/>
          </a:xfrm>
        </p:spPr>
        <p:txBody>
          <a:bodyPr/>
          <a:lstStyle/>
          <a:p>
            <a:r>
              <a:rPr lang="en-US" dirty="0"/>
              <a:t>How to Create a Spending Plan </a:t>
            </a:r>
          </a:p>
        </p:txBody>
      </p:sp>
    </p:spTree>
    <p:extLst>
      <p:ext uri="{BB962C8B-B14F-4D97-AF65-F5344CB8AC3E}">
        <p14:creationId xmlns:p14="http://schemas.microsoft.com/office/powerpoint/2010/main" val="1829542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A63735-A843-1C40-ABF9-E2418B32A9EB}"/>
              </a:ext>
            </a:extLst>
          </p:cNvPr>
          <p:cNvGrpSpPr/>
          <p:nvPr/>
        </p:nvGrpSpPr>
        <p:grpSpPr>
          <a:xfrm>
            <a:off x="2883021" y="2026961"/>
            <a:ext cx="3625785" cy="3479477"/>
            <a:chOff x="744658" y="1903481"/>
            <a:chExt cx="3625785" cy="3479477"/>
          </a:xfrm>
        </p:grpSpPr>
        <p:pic>
          <p:nvPicPr>
            <p:cNvPr id="8" name="Picture 7" descr="Computer.jpg"/>
            <p:cNvPicPr>
              <a:picLocks noChangeAspect="1"/>
            </p:cNvPicPr>
            <p:nvPr/>
          </p:nvPicPr>
          <p:blipFill>
            <a:blip r:embed="rId3" cstate="print"/>
            <a:srcRect l="12303" r="12619" b="3232"/>
            <a:stretch>
              <a:fillRect/>
            </a:stretch>
          </p:blipFill>
          <p:spPr>
            <a:xfrm>
              <a:off x="744658" y="1903481"/>
              <a:ext cx="3625785" cy="3479477"/>
            </a:xfrm>
            <a:prstGeom prst="rect">
              <a:avLst/>
            </a:prstGeom>
            <a:effectLst>
              <a:outerShdw blurRad="50800" dist="50800" dir="5400000" algn="ctr" rotWithShape="0">
                <a:schemeClr val="bg1">
                  <a:alpha val="0"/>
                </a:schemeClr>
              </a:outerShdw>
            </a:effectLst>
          </p:spPr>
        </p:pic>
        <p:pic>
          <p:nvPicPr>
            <p:cNvPr id="9" name="Picture 8">
              <a:extLst>
                <a:ext uri="{FF2B5EF4-FFF2-40B4-BE49-F238E27FC236}">
                  <a16:creationId xmlns:a16="http://schemas.microsoft.com/office/drawing/2014/main" id="{344F4818-12DF-FC40-9595-A8B042917C0F}"/>
                </a:ext>
              </a:extLst>
            </p:cNvPr>
            <p:cNvPicPr>
              <a:picLocks noChangeAspect="1"/>
            </p:cNvPicPr>
            <p:nvPr/>
          </p:nvPicPr>
          <p:blipFill rotWithShape="1">
            <a:blip r:embed="rId4"/>
            <a:srcRect r="5614"/>
            <a:stretch/>
          </p:blipFill>
          <p:spPr>
            <a:xfrm>
              <a:off x="1095767" y="2222330"/>
              <a:ext cx="2877177" cy="1981370"/>
            </a:xfrm>
            <a:prstGeom prst="rect">
              <a:avLst/>
            </a:prstGeom>
          </p:spPr>
        </p:pic>
      </p:grpSp>
      <p:sp>
        <p:nvSpPr>
          <p:cNvPr id="46085" name="Rectangle 7"/>
          <p:cNvSpPr>
            <a:spLocks noGrp="1" noChangeArrowheads="1"/>
          </p:cNvSpPr>
          <p:nvPr>
            <p:ph type="title"/>
          </p:nvPr>
        </p:nvSpPr>
        <p:spPr>
          <a:xfrm>
            <a:off x="858520" y="600296"/>
            <a:ext cx="10515600" cy="1325563"/>
          </a:xfrm>
          <a:noFill/>
        </p:spPr>
        <p:txBody>
          <a:bodyPr/>
          <a:lstStyle/>
          <a:p>
            <a:r>
              <a:rPr lang="en-US" dirty="0"/>
              <a:t>Resources to Create a Spending Plan</a:t>
            </a:r>
          </a:p>
        </p:txBody>
      </p:sp>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12181" y="1925859"/>
            <a:ext cx="2387851" cy="2984813"/>
          </a:xfrm>
          <a:prstGeom prst="rect">
            <a:avLst/>
          </a:prstGeom>
          <a:noFill/>
          <a:ln w="9525">
            <a:solidFill>
              <a:schemeClr val="tx1"/>
            </a:solidFill>
            <a:miter lim="800000"/>
            <a:headEnd/>
            <a:tailEnd/>
          </a:ln>
          <a:effectLst>
            <a:outerShdw blurRad="101600" dist="127000" dir="2700000" algn="tl" rotWithShape="0">
              <a:srgbClr val="000000">
                <a:alpha val="40000"/>
              </a:srgbClr>
            </a:outerShdw>
          </a:effectLst>
        </p:spPr>
      </p:pic>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85231" y="2414836"/>
            <a:ext cx="2387851" cy="2984813"/>
          </a:xfrm>
          <a:prstGeom prst="rect">
            <a:avLst/>
          </a:prstGeom>
          <a:noFill/>
          <a:ln w="9525">
            <a:solidFill>
              <a:schemeClr val="tx1"/>
            </a:solidFill>
            <a:miter lim="800000"/>
            <a:headEnd/>
            <a:tailEnd/>
          </a:ln>
          <a:effectLst>
            <a:outerShdw blurRad="101600" dist="127000" dir="2700000" algn="tl" rotWithShape="0">
              <a:srgbClr val="000000">
                <a:alpha val="40000"/>
              </a:srgbClr>
            </a:outerShdw>
          </a:effectLst>
        </p:spPr>
      </p:pic>
      <p:sp>
        <p:nvSpPr>
          <p:cNvPr id="11" name="Rectangle 10">
            <a:extLst>
              <a:ext uri="{FF2B5EF4-FFF2-40B4-BE49-F238E27FC236}">
                <a16:creationId xmlns:a16="http://schemas.microsoft.com/office/drawing/2014/main" id="{C1156E39-F7A8-45A5-B81A-ED8B3CEF96C6}"/>
              </a:ext>
            </a:extLst>
          </p:cNvPr>
          <p:cNvSpPr/>
          <p:nvPr/>
        </p:nvSpPr>
        <p:spPr bwMode="auto">
          <a:xfrm>
            <a:off x="1909034" y="5129312"/>
            <a:ext cx="8404413" cy="58477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3200" b="1" dirty="0">
                <a:solidFill>
                  <a:srgbClr val="003A70"/>
                </a:solidFill>
                <a:latin typeface="Arial" panose="020B0604020202020204" pitchFamily="34" charset="0"/>
                <a:cs typeface="Arial" panose="020B0604020202020204" pitchFamily="34" charset="0"/>
              </a:rPr>
              <a:t>aamc.org/financialwellness</a:t>
            </a:r>
          </a:p>
        </p:txBody>
      </p:sp>
      <p:sp>
        <p:nvSpPr>
          <p:cNvPr id="13" name="Rectangle 12">
            <a:extLst>
              <a:ext uri="{FF2B5EF4-FFF2-40B4-BE49-F238E27FC236}">
                <a16:creationId xmlns:a16="http://schemas.microsoft.com/office/drawing/2014/main" id="{FA9743D5-4741-4B50-9DB4-820BF26C97A5}"/>
              </a:ext>
            </a:extLst>
          </p:cNvPr>
          <p:cNvSpPr/>
          <p:nvPr/>
        </p:nvSpPr>
        <p:spPr bwMode="auto">
          <a:xfrm>
            <a:off x="1893794" y="5753634"/>
            <a:ext cx="8404413" cy="58477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3200" b="1" dirty="0">
                <a:solidFill>
                  <a:srgbClr val="003A70"/>
                </a:solidFill>
                <a:latin typeface="Arial" panose="020B0604020202020204" pitchFamily="34" charset="0"/>
                <a:cs typeface="Arial" panose="020B0604020202020204" pitchFamily="34" charset="0"/>
              </a:rPr>
              <a:t>aamc.org/studentbudget</a:t>
            </a:r>
          </a:p>
        </p:txBody>
      </p:sp>
    </p:spTree>
    <p:extLst>
      <p:ext uri="{BB962C8B-B14F-4D97-AF65-F5344CB8AC3E}">
        <p14:creationId xmlns:p14="http://schemas.microsoft.com/office/powerpoint/2010/main" val="386924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ouse.jpg"/>
          <p:cNvPicPr>
            <a:picLocks noChangeAspect="1"/>
          </p:cNvPicPr>
          <p:nvPr/>
        </p:nvPicPr>
        <p:blipFill>
          <a:blip r:embed="rId3" cstate="print">
            <a:extLst>
              <a:ext uri="{28A0092B-C50C-407E-A947-70E740481C1C}">
                <a14:useLocalDpi xmlns:a14="http://schemas.microsoft.com/office/drawing/2010/main" val="0"/>
              </a:ext>
            </a:extLst>
          </a:blip>
          <a:srcRect l="15977" r="15783" b="4203"/>
          <a:stretch>
            <a:fillRect/>
          </a:stretch>
        </p:blipFill>
        <p:spPr bwMode="auto">
          <a:xfrm>
            <a:off x="8568875" y="1847094"/>
            <a:ext cx="3379840" cy="316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p:nvPr>
        </p:nvSpPr>
        <p:spPr>
          <a:xfrm>
            <a:off x="2331658" y="626649"/>
            <a:ext cx="6522318" cy="1325563"/>
          </a:xfrm>
        </p:spPr>
        <p:txBody>
          <a:bodyPr/>
          <a:lstStyle/>
          <a:p>
            <a:r>
              <a:rPr lang="en-US" dirty="0"/>
              <a:t>The Basics of Budgeting</a:t>
            </a:r>
          </a:p>
        </p:txBody>
      </p:sp>
      <p:sp>
        <p:nvSpPr>
          <p:cNvPr id="7" name="TextBox 6"/>
          <p:cNvSpPr txBox="1"/>
          <p:nvPr/>
        </p:nvSpPr>
        <p:spPr>
          <a:xfrm>
            <a:off x="3638552" y="2213700"/>
            <a:ext cx="4740165" cy="646331"/>
          </a:xfrm>
          <a:prstGeom prst="rect">
            <a:avLst/>
          </a:prstGeom>
          <a:noFill/>
        </p:spPr>
        <p:txBody>
          <a:bodyPr wrap="square" rtlCol="0">
            <a:spAutoFit/>
          </a:bodyPr>
          <a:lstStyle/>
          <a:p>
            <a:r>
              <a:rPr lang="en-US" sz="3600" dirty="0">
                <a:solidFill>
                  <a:srgbClr val="013A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Total Income </a:t>
            </a:r>
          </a:p>
        </p:txBody>
      </p:sp>
      <p:sp>
        <p:nvSpPr>
          <p:cNvPr id="8" name="TextBox 7"/>
          <p:cNvSpPr txBox="1"/>
          <p:nvPr/>
        </p:nvSpPr>
        <p:spPr>
          <a:xfrm>
            <a:off x="3638552" y="3032168"/>
            <a:ext cx="5015864" cy="646331"/>
          </a:xfrm>
          <a:prstGeom prst="rect">
            <a:avLst/>
          </a:prstGeom>
          <a:noFill/>
        </p:spPr>
        <p:txBody>
          <a:bodyPr wrap="square" rtlCol="0">
            <a:spAutoFit/>
          </a:bodyPr>
          <a:lstStyle/>
          <a:p>
            <a:r>
              <a:rPr lang="en-US" sz="3600" dirty="0">
                <a:solidFill>
                  <a:srgbClr val="013A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Total Expenses</a:t>
            </a:r>
          </a:p>
        </p:txBody>
      </p:sp>
      <p:sp>
        <p:nvSpPr>
          <p:cNvPr id="9" name="TextBox 8"/>
          <p:cNvSpPr txBox="1"/>
          <p:nvPr/>
        </p:nvSpPr>
        <p:spPr>
          <a:xfrm>
            <a:off x="2507867" y="4201474"/>
            <a:ext cx="6146548" cy="646331"/>
          </a:xfrm>
          <a:prstGeom prst="rect">
            <a:avLst/>
          </a:prstGeom>
          <a:noFill/>
        </p:spPr>
        <p:txBody>
          <a:bodyPr wrap="square" rtlCol="0">
            <a:spAutoFit/>
          </a:bodyPr>
          <a:lstStyle/>
          <a:p>
            <a:r>
              <a:rPr lang="en-US" sz="3600" dirty="0">
                <a:solidFill>
                  <a:srgbClr val="013A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Your Discretionary Income</a:t>
            </a:r>
          </a:p>
        </p:txBody>
      </p:sp>
      <p:cxnSp>
        <p:nvCxnSpPr>
          <p:cNvPr id="12" name="Straight Connector 11"/>
          <p:cNvCxnSpPr/>
          <p:nvPr/>
        </p:nvCxnSpPr>
        <p:spPr bwMode="auto">
          <a:xfrm flipV="1">
            <a:off x="2765534" y="3880868"/>
            <a:ext cx="5654566" cy="31513"/>
          </a:xfrm>
          <a:prstGeom prst="line">
            <a:avLst/>
          </a:prstGeom>
          <a:noFill/>
          <a:ln w="104775" cap="flat" cmpd="sng" algn="ctr">
            <a:solidFill>
              <a:srgbClr val="013A71"/>
            </a:solidFill>
            <a:prstDash val="solid"/>
            <a:round/>
            <a:headEnd type="none" w="med" len="med"/>
            <a:tailEnd type="none" w="med" len="med"/>
          </a:ln>
          <a:effectLst/>
        </p:spPr>
      </p:cxnSp>
      <p:sp>
        <p:nvSpPr>
          <p:cNvPr id="15" name="Minus 14"/>
          <p:cNvSpPr/>
          <p:nvPr/>
        </p:nvSpPr>
        <p:spPr bwMode="auto">
          <a:xfrm>
            <a:off x="2860995" y="3142455"/>
            <a:ext cx="347022" cy="394140"/>
          </a:xfrm>
          <a:prstGeom prst="mathMinus">
            <a:avLst/>
          </a:prstGeom>
          <a:solidFill>
            <a:schemeClr val="tx2"/>
          </a:solidFill>
          <a:ln w="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2000" b="1" dirty="0">
              <a:solidFill>
                <a:srgbClr val="013A71"/>
              </a:solidFill>
              <a:latin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8017" y="4886382"/>
            <a:ext cx="4757737" cy="1633688"/>
          </a:xfrm>
          <a:prstGeom prst="rect">
            <a:avLst/>
          </a:prstGeom>
        </p:spPr>
      </p:pic>
    </p:spTree>
    <p:extLst>
      <p:ext uri="{BB962C8B-B14F-4D97-AF65-F5344CB8AC3E}">
        <p14:creationId xmlns:p14="http://schemas.microsoft.com/office/powerpoint/2010/main" val="589255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ight Brace 22"/>
          <p:cNvSpPr/>
          <p:nvPr/>
        </p:nvSpPr>
        <p:spPr bwMode="auto">
          <a:xfrm>
            <a:off x="5821284" y="2991525"/>
            <a:ext cx="731520" cy="3291840"/>
          </a:xfrm>
          <a:prstGeom prst="rightBrace">
            <a:avLst/>
          </a:prstGeom>
          <a:noFill/>
          <a:ln w="44450" cap="flat" cmpd="sng" algn="ctr">
            <a:solidFill>
              <a:srgbClr val="013A7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pic>
        <p:nvPicPr>
          <p:cNvPr id="11" name="Picture 2" descr="http://myurifemme.com/wp-content/uploads/2013/07/Health-Benefits-of-Coff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4525" y="2940227"/>
            <a:ext cx="4326759" cy="3367762"/>
          </a:xfrm>
          <a:prstGeom prst="rect">
            <a:avLst/>
          </a:prstGeom>
          <a:noFill/>
          <a:extLst>
            <a:ext uri="{909E8E84-426E-40dd-AFC4-6F175D3DCCD1}">
              <a14:hiddenFill xmlns="" xmlns:a14="http://schemas.microsoft.com/office/drawing/2010/main">
                <a:solidFill>
                  <a:srgbClr val="FFFFFF"/>
                </a:solidFill>
              </a14:hiddenFill>
            </a:ext>
          </a:extLst>
        </p:spPr>
      </p:pic>
      <p:sp>
        <p:nvSpPr>
          <p:cNvPr id="48130" name="Rectangle 2"/>
          <p:cNvSpPr>
            <a:spLocks noGrp="1" noChangeArrowheads="1"/>
          </p:cNvSpPr>
          <p:nvPr>
            <p:ph type="title"/>
          </p:nvPr>
        </p:nvSpPr>
        <p:spPr>
          <a:xfrm>
            <a:off x="858521" y="614578"/>
            <a:ext cx="10515600" cy="1325563"/>
          </a:xfrm>
        </p:spPr>
        <p:txBody>
          <a:bodyPr/>
          <a:lstStyle/>
          <a:p>
            <a:r>
              <a:rPr lang="en-US" dirty="0"/>
              <a:t>Spending Wants: Leaks</a:t>
            </a:r>
          </a:p>
        </p:txBody>
      </p:sp>
      <p:sp>
        <p:nvSpPr>
          <p:cNvPr id="10348547" name="Rectangle 3"/>
          <p:cNvSpPr>
            <a:spLocks noGrp="1" noChangeArrowheads="1"/>
          </p:cNvSpPr>
          <p:nvPr>
            <p:ph idx="1"/>
          </p:nvPr>
        </p:nvSpPr>
        <p:spPr>
          <a:xfrm>
            <a:off x="1081540" y="1683723"/>
            <a:ext cx="10515600" cy="4597107"/>
          </a:xfrm>
        </p:spPr>
        <p:txBody>
          <a:bodyPr/>
          <a:lstStyle/>
          <a:p>
            <a:r>
              <a:rPr lang="en-US" altLang="en-US" b="1" dirty="0"/>
              <a:t>Small amounts add up over time</a:t>
            </a:r>
            <a:endParaRPr lang="en-US" altLang="en-US" sz="1200" dirty="0"/>
          </a:p>
          <a:p>
            <a:r>
              <a:rPr lang="en-US" altLang="en-US" dirty="0">
                <a:solidFill>
                  <a:srgbClr val="7030A0"/>
                </a:solidFill>
              </a:rPr>
              <a:t>It may not seem like much in the short term</a:t>
            </a:r>
          </a:p>
          <a:p>
            <a:endParaRPr lang="en-US" sz="1200" dirty="0"/>
          </a:p>
        </p:txBody>
      </p:sp>
      <p:graphicFrame>
        <p:nvGraphicFramePr>
          <p:cNvPr id="9" name="Diagram 8"/>
          <p:cNvGraphicFramePr/>
          <p:nvPr>
            <p:extLst>
              <p:ext uri="{D42A27DB-BD31-4B8C-83A1-F6EECF244321}">
                <p14:modId xmlns:p14="http://schemas.microsoft.com/office/powerpoint/2010/main" val="2433860879"/>
              </p:ext>
            </p:extLst>
          </p:nvPr>
        </p:nvGraphicFramePr>
        <p:xfrm>
          <a:off x="2378176" y="5553908"/>
          <a:ext cx="2157744" cy="654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6734341" y="3060295"/>
            <a:ext cx="4981409" cy="2365712"/>
          </a:xfrm>
          <a:prstGeom prst="rect">
            <a:avLst/>
          </a:prstGeom>
          <a:noFill/>
        </p:spPr>
        <p:txBody>
          <a:bodyPr wrap="square" rtlCol="0">
            <a:spAutoFit/>
          </a:bodyPr>
          <a:lstStyle/>
          <a:p>
            <a:pPr algn="ctr">
              <a:lnSpc>
                <a:spcPct val="150000"/>
              </a:lnSpc>
            </a:pPr>
            <a:r>
              <a:rPr lang="en-US" sz="3400" b="1" dirty="0">
                <a:solidFill>
                  <a:srgbClr val="013A71"/>
                </a:solidFill>
              </a:rPr>
              <a:t>$5/day, 5 days/week</a:t>
            </a:r>
          </a:p>
          <a:p>
            <a:pPr algn="ctr">
              <a:lnSpc>
                <a:spcPct val="150000"/>
              </a:lnSpc>
            </a:pPr>
            <a:r>
              <a:rPr lang="en-US" sz="3400" b="1" dirty="0">
                <a:solidFill>
                  <a:srgbClr val="013A71"/>
                </a:solidFill>
              </a:rPr>
              <a:t>$100/month, 10 months</a:t>
            </a:r>
          </a:p>
          <a:p>
            <a:pPr algn="ctr">
              <a:lnSpc>
                <a:spcPct val="150000"/>
              </a:lnSpc>
            </a:pPr>
            <a:r>
              <a:rPr lang="en-US" sz="3400" b="1" dirty="0">
                <a:solidFill>
                  <a:srgbClr val="013A71"/>
                </a:solidFill>
              </a:rPr>
              <a:t>$1,000/year x 4 years = </a:t>
            </a:r>
          </a:p>
        </p:txBody>
      </p:sp>
      <p:graphicFrame>
        <p:nvGraphicFramePr>
          <p:cNvPr id="12" name="Diagram 11">
            <a:extLst>
              <a:ext uri="{FF2B5EF4-FFF2-40B4-BE49-F238E27FC236}">
                <a16:creationId xmlns:a16="http://schemas.microsoft.com/office/drawing/2014/main" id="{0F5326B5-D3E8-6F43-A96D-59ADBEE0F99F}"/>
              </a:ext>
            </a:extLst>
          </p:cNvPr>
          <p:cNvGraphicFramePr/>
          <p:nvPr>
            <p:extLst>
              <p:ext uri="{D42A27DB-BD31-4B8C-83A1-F6EECF244321}">
                <p14:modId xmlns:p14="http://schemas.microsoft.com/office/powerpoint/2010/main" val="4292141586"/>
              </p:ext>
            </p:extLst>
          </p:nvPr>
        </p:nvGraphicFramePr>
        <p:xfrm>
          <a:off x="8146173" y="5612844"/>
          <a:ext cx="2157744" cy="65406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05543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296091" y="1095555"/>
            <a:ext cx="11025052" cy="5676181"/>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latin typeface="Arial Rounded MT Bold" panose="020F0704030504030204" pitchFamily="34" charset="0"/>
              </a:rPr>
              <a:t>Make Financial Literacy Fun!</a:t>
            </a:r>
          </a:p>
          <a:p>
            <a:endParaRPr lang="en-US" dirty="0"/>
          </a:p>
          <a:p>
            <a:endParaRPr lang="en-US" dirty="0"/>
          </a:p>
          <a:p>
            <a:endParaRPr lang="en-US" dirty="0"/>
          </a:p>
          <a:p>
            <a:pPr>
              <a:buFont typeface="Wingdings" panose="05000000000000000000" pitchFamily="2" charset="2"/>
              <a:buChar char="Ø"/>
            </a:pPr>
            <a:r>
              <a:rPr lang="en-US" dirty="0">
                <a:latin typeface="Arial Rounded MT Bold" panose="020F0704030504030204" pitchFamily="34" charset="0"/>
              </a:rPr>
              <a:t>M1 - The Price is Right! - Topic: Goals and Budgeting (Fall)</a:t>
            </a:r>
          </a:p>
          <a:p>
            <a:pPr>
              <a:buFont typeface="Wingdings" panose="05000000000000000000" pitchFamily="2" charset="2"/>
              <a:buChar char="Ø"/>
            </a:pPr>
            <a:r>
              <a:rPr lang="en-US" dirty="0">
                <a:latin typeface="Arial Rounded MT Bold" panose="020F0704030504030204" pitchFamily="34" charset="0"/>
              </a:rPr>
              <a:t>M1 - Fashion $</a:t>
            </a:r>
            <a:r>
              <a:rPr lang="en-US" dirty="0" err="1">
                <a:latin typeface="Arial Rounded MT Bold" panose="020F0704030504030204" pitchFamily="34" charset="0"/>
              </a:rPr>
              <a:t>ense</a:t>
            </a:r>
            <a:r>
              <a:rPr lang="en-US" dirty="0">
                <a:latin typeface="Arial Rounded MT Bold" panose="020F0704030504030204" pitchFamily="34" charset="0"/>
              </a:rPr>
              <a:t> Show (Spring) College competition - “Doing More with Less”- Celebrity SOM Judges</a:t>
            </a:r>
          </a:p>
          <a:p>
            <a:pPr>
              <a:buFont typeface="Wingdings" panose="05000000000000000000" pitchFamily="2" charset="2"/>
              <a:buChar char="Ø"/>
            </a:pPr>
            <a:r>
              <a:rPr lang="en-US" dirty="0">
                <a:latin typeface="Arial Rounded MT Bold" panose="020F0704030504030204" pitchFamily="34" charset="0"/>
              </a:rPr>
              <a:t>M2 - So You Want To Be a Millionaire? - Credit Reports and Scores</a:t>
            </a:r>
          </a:p>
          <a:p>
            <a:pPr>
              <a:buFont typeface="Wingdings" panose="05000000000000000000" pitchFamily="2" charset="2"/>
              <a:buChar char="Ø"/>
            </a:pPr>
            <a:r>
              <a:rPr lang="en-US" dirty="0">
                <a:latin typeface="Arial Rounded MT Bold" panose="020F0704030504030204" pitchFamily="34" charset="0"/>
              </a:rPr>
              <a:t>Various emails about AAMC Financial Literacy Webinars</a:t>
            </a:r>
          </a:p>
          <a:p>
            <a:pPr>
              <a:buFont typeface="Wingdings" panose="05000000000000000000" pitchFamily="2" charset="2"/>
              <a:buChar char="Ø"/>
            </a:pPr>
            <a:r>
              <a:rPr lang="en-US" dirty="0">
                <a:latin typeface="Arial Rounded MT Bold" panose="020F0704030504030204" pitchFamily="34" charset="0"/>
              </a:rPr>
              <a:t>Financial Aid Open house - Scholarship raffle, Snacks!</a:t>
            </a:r>
          </a:p>
          <a:p>
            <a:pPr>
              <a:buFont typeface="Wingdings" panose="05000000000000000000" pitchFamily="2" charset="2"/>
              <a:buChar char="Ø"/>
            </a:pPr>
            <a:r>
              <a:rPr lang="en-US" dirty="0">
                <a:latin typeface="Arial Rounded MT Bold" panose="020F0704030504030204" pitchFamily="34" charset="0"/>
              </a:rPr>
              <a:t>Individual Counseling</a:t>
            </a:r>
          </a:p>
          <a:p>
            <a:pPr>
              <a:buFont typeface="Wingdings" panose="05000000000000000000" pitchFamily="2" charset="2"/>
              <a:buChar char="Ø"/>
            </a:pPr>
            <a:r>
              <a:rPr lang="en-US" dirty="0">
                <a:latin typeface="Arial Rounded MT Bold" panose="020F0704030504030204" pitchFamily="34" charset="0"/>
              </a:rPr>
              <a:t>Financial Wellness programing and M4 elective course</a:t>
            </a:r>
          </a:p>
        </p:txBody>
      </p:sp>
      <p:pic>
        <p:nvPicPr>
          <p:cNvPr id="4" name="Picture 3" descr="&lt;strong&gt;Financial Literacy&lt;/strong&gt; 1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737" y="1536558"/>
            <a:ext cx="3546590" cy="1288754"/>
          </a:xfrm>
          <a:prstGeom prst="rect">
            <a:avLst/>
          </a:prstGeom>
        </p:spPr>
      </p:pic>
      <p:sp>
        <p:nvSpPr>
          <p:cNvPr id="5" name="Title 2"/>
          <p:cNvSpPr txBox="1">
            <a:spLocks/>
          </p:cNvSpPr>
          <p:nvPr/>
        </p:nvSpPr>
        <p:spPr>
          <a:xfrm>
            <a:off x="2152650" y="451946"/>
            <a:ext cx="8386762" cy="46245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200" b="1" i="0" kern="1200">
                <a:solidFill>
                  <a:schemeClr val="tx1"/>
                </a:solidFill>
                <a:latin typeface="Arial" charset="0"/>
                <a:ea typeface="Arial" charset="0"/>
                <a:cs typeface="Arial" charset="0"/>
              </a:defRPr>
            </a:lvl1pPr>
          </a:lstStyle>
          <a:p>
            <a:r>
              <a:rPr lang="en-US" dirty="0"/>
              <a:t>         	What we do…</a:t>
            </a:r>
          </a:p>
        </p:txBody>
      </p:sp>
      <p:pic>
        <p:nvPicPr>
          <p:cNvPr id="6" name="Picture 5" descr="&lt;strong&gt;University of Louisville&lt;/strong&gt; School of Medicine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443" y="519203"/>
            <a:ext cx="2381250" cy="485775"/>
          </a:xfrm>
          <a:prstGeom prst="rect">
            <a:avLst/>
          </a:prstGeom>
        </p:spPr>
      </p:pic>
    </p:spTree>
    <p:extLst>
      <p:ext uri="{BB962C8B-B14F-4D97-AF65-F5344CB8AC3E}">
        <p14:creationId xmlns:p14="http://schemas.microsoft.com/office/powerpoint/2010/main" val="1805305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Brace 13"/>
          <p:cNvSpPr/>
          <p:nvPr/>
        </p:nvSpPr>
        <p:spPr bwMode="auto">
          <a:xfrm rot="10800000">
            <a:off x="5541458" y="2939522"/>
            <a:ext cx="1005840" cy="3108960"/>
          </a:xfrm>
          <a:prstGeom prst="rightBrace">
            <a:avLst/>
          </a:prstGeom>
          <a:noFill/>
          <a:ln w="44450" cap="flat" cmpd="sng" algn="ctr">
            <a:solidFill>
              <a:srgbClr val="56842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pic>
        <p:nvPicPr>
          <p:cNvPr id="11" name="Picture 2" descr="http://blogorigamishop.com/moderna/wp-content/uploads/sites/2/2014/04/blog-origami-wordpress-theme-image-3.jpg">
            <a:extLst>
              <a:ext uri="{FF2B5EF4-FFF2-40B4-BE49-F238E27FC236}">
                <a16:creationId xmlns:a16="http://schemas.microsoft.com/office/drawing/2014/main" id="{9C6CBFA5-E8DE-AB46-B321-8E5F7F5E00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7299" y="2859493"/>
            <a:ext cx="4326759" cy="3346258"/>
          </a:xfrm>
          <a:prstGeom prst="rect">
            <a:avLst/>
          </a:prstGeom>
          <a:noFill/>
          <a:extLst>
            <a:ext uri="{909E8E84-426E-40dd-AFC4-6F175D3DCCD1}">
              <a14:hiddenFill xmlns="" xmlns:a14="http://schemas.microsoft.com/office/drawing/2010/main">
                <a:solidFill>
                  <a:srgbClr val="FFFFFF"/>
                </a:solidFill>
              </a14:hiddenFill>
            </a:ext>
          </a:extLst>
        </p:spPr>
      </p:pic>
      <p:sp>
        <p:nvSpPr>
          <p:cNvPr id="48130" name="Rectangle 2"/>
          <p:cNvSpPr>
            <a:spLocks noGrp="1" noChangeArrowheads="1"/>
          </p:cNvSpPr>
          <p:nvPr>
            <p:ph type="title"/>
          </p:nvPr>
        </p:nvSpPr>
        <p:spPr>
          <a:xfrm>
            <a:off x="844234" y="600290"/>
            <a:ext cx="10515600" cy="1325563"/>
          </a:xfrm>
        </p:spPr>
        <p:txBody>
          <a:bodyPr/>
          <a:lstStyle/>
          <a:p>
            <a:r>
              <a:rPr lang="en-US" dirty="0"/>
              <a:t>Spending Wants: Leaks</a:t>
            </a:r>
          </a:p>
        </p:txBody>
      </p:sp>
      <p:sp>
        <p:nvSpPr>
          <p:cNvPr id="10348547" name="Rectangle 3"/>
          <p:cNvSpPr>
            <a:spLocks noGrp="1" noChangeArrowheads="1"/>
          </p:cNvSpPr>
          <p:nvPr>
            <p:ph idx="1"/>
          </p:nvPr>
        </p:nvSpPr>
        <p:spPr>
          <a:xfrm>
            <a:off x="1067254" y="1712295"/>
            <a:ext cx="10515600" cy="4597107"/>
          </a:xfrm>
        </p:spPr>
        <p:txBody>
          <a:bodyPr/>
          <a:lstStyle/>
          <a:p>
            <a:r>
              <a:rPr lang="en-US" altLang="en-US" b="1" dirty="0"/>
              <a:t>Consider the alternatives</a:t>
            </a:r>
            <a:endParaRPr lang="en-US" altLang="en-US" sz="1200" dirty="0"/>
          </a:p>
          <a:p>
            <a:r>
              <a:rPr lang="en-US" altLang="en-US" dirty="0">
                <a:solidFill>
                  <a:srgbClr val="7030A0"/>
                </a:solidFill>
              </a:rPr>
              <a:t>Savings can also add up quickly</a:t>
            </a:r>
            <a:endParaRPr lang="en-US" sz="1200" dirty="0">
              <a:solidFill>
                <a:srgbClr val="7030A0"/>
              </a:solidFill>
            </a:endParaRPr>
          </a:p>
        </p:txBody>
      </p:sp>
      <p:graphicFrame>
        <p:nvGraphicFramePr>
          <p:cNvPr id="16" name="Diagram 15"/>
          <p:cNvGraphicFramePr/>
          <p:nvPr>
            <p:extLst>
              <p:ext uri="{D42A27DB-BD31-4B8C-83A1-F6EECF244321}">
                <p14:modId xmlns:p14="http://schemas.microsoft.com/office/powerpoint/2010/main" val="2758001524"/>
              </p:ext>
            </p:extLst>
          </p:nvPr>
        </p:nvGraphicFramePr>
        <p:xfrm>
          <a:off x="7631806" y="5680274"/>
          <a:ext cx="2157744" cy="654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p:cNvSpPr txBox="1"/>
          <p:nvPr/>
        </p:nvSpPr>
        <p:spPr>
          <a:xfrm>
            <a:off x="625793" y="3037858"/>
            <a:ext cx="4351283" cy="2365712"/>
          </a:xfrm>
          <a:prstGeom prst="rect">
            <a:avLst/>
          </a:prstGeom>
          <a:noFill/>
        </p:spPr>
        <p:txBody>
          <a:bodyPr wrap="square" rtlCol="0">
            <a:spAutoFit/>
          </a:bodyPr>
          <a:lstStyle/>
          <a:p>
            <a:pPr algn="ctr">
              <a:lnSpc>
                <a:spcPct val="150000"/>
              </a:lnSpc>
            </a:pPr>
            <a:r>
              <a:rPr lang="en-US" sz="3400" b="1" dirty="0">
                <a:solidFill>
                  <a:srgbClr val="568424"/>
                </a:solidFill>
              </a:rPr>
              <a:t>$10/month</a:t>
            </a:r>
          </a:p>
          <a:p>
            <a:pPr algn="ctr">
              <a:lnSpc>
                <a:spcPct val="150000"/>
              </a:lnSpc>
            </a:pPr>
            <a:r>
              <a:rPr lang="en-US" sz="3400" b="1" dirty="0">
                <a:solidFill>
                  <a:srgbClr val="568424"/>
                </a:solidFill>
              </a:rPr>
              <a:t>10 months/year</a:t>
            </a:r>
          </a:p>
          <a:p>
            <a:pPr algn="ctr">
              <a:lnSpc>
                <a:spcPct val="150000"/>
              </a:lnSpc>
            </a:pPr>
            <a:r>
              <a:rPr lang="en-US" sz="3400" b="1" dirty="0">
                <a:solidFill>
                  <a:srgbClr val="568424"/>
                </a:solidFill>
              </a:rPr>
              <a:t>$100/year x 4 =</a:t>
            </a:r>
          </a:p>
        </p:txBody>
      </p:sp>
      <p:graphicFrame>
        <p:nvGraphicFramePr>
          <p:cNvPr id="10" name="Diagram 9">
            <a:extLst>
              <a:ext uri="{FF2B5EF4-FFF2-40B4-BE49-F238E27FC236}">
                <a16:creationId xmlns:a16="http://schemas.microsoft.com/office/drawing/2014/main" id="{E52B7E0F-3D3F-7D49-A76A-1F0AE7B2861C}"/>
              </a:ext>
            </a:extLst>
          </p:cNvPr>
          <p:cNvGraphicFramePr/>
          <p:nvPr>
            <p:extLst>
              <p:ext uri="{D42A27DB-BD31-4B8C-83A1-F6EECF244321}">
                <p14:modId xmlns:p14="http://schemas.microsoft.com/office/powerpoint/2010/main" val="3429351055"/>
              </p:ext>
            </p:extLst>
          </p:nvPr>
        </p:nvGraphicFramePr>
        <p:xfrm>
          <a:off x="1649533" y="5608903"/>
          <a:ext cx="2157744" cy="65406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40338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p:txBody>
          <a:bodyPr/>
          <a:lstStyle/>
          <a:p>
            <a:pPr algn="ctr">
              <a:lnSpc>
                <a:spcPct val="78000"/>
              </a:lnSpc>
              <a:spcBef>
                <a:spcPct val="0"/>
              </a:spcBef>
              <a:buClr>
                <a:schemeClr val="hlink"/>
              </a:buClr>
              <a:tabLst>
                <a:tab pos="342900" algn="l"/>
              </a:tabLst>
            </a:pPr>
            <a:endParaRPr lang="en-US" sz="4400" dirty="0">
              <a:solidFill>
                <a:schemeClr val="bg1"/>
              </a:solidFill>
            </a:endParaRPr>
          </a:p>
          <a:p>
            <a:pPr algn="ctr">
              <a:lnSpc>
                <a:spcPct val="78000"/>
              </a:lnSpc>
              <a:spcBef>
                <a:spcPct val="0"/>
              </a:spcBef>
              <a:buClr>
                <a:schemeClr val="hlink"/>
              </a:buClr>
              <a:tabLst>
                <a:tab pos="342900" algn="l"/>
              </a:tabLst>
            </a:pPr>
            <a:br>
              <a:rPr lang="en-US" sz="5400" i="1" dirty="0">
                <a:solidFill>
                  <a:schemeClr val="bg1"/>
                </a:solidFill>
              </a:rPr>
            </a:br>
            <a:endParaRPr lang="en-US" sz="5400" i="1" dirty="0">
              <a:solidFill>
                <a:schemeClr val="bg1"/>
              </a:solidFill>
            </a:endParaRPr>
          </a:p>
        </p:txBody>
      </p:sp>
      <p:pic>
        <p:nvPicPr>
          <p:cNvPr id="3" name="Picture 2" descr="iStock_000003128442Small.jpg"/>
          <p:cNvPicPr>
            <a:picLocks noChangeAspect="1"/>
          </p:cNvPicPr>
          <p:nvPr/>
        </p:nvPicPr>
        <p:blipFill>
          <a:blip r:embed="rId3" cstate="print"/>
          <a:srcRect b="10837"/>
          <a:stretch>
            <a:fillRect/>
          </a:stretch>
        </p:blipFill>
        <p:spPr>
          <a:xfrm>
            <a:off x="1998744" y="1497981"/>
            <a:ext cx="8285952" cy="4916637"/>
          </a:xfrm>
          <a:prstGeom prst="rect">
            <a:avLst/>
          </a:prstGeom>
          <a:ln>
            <a:noFill/>
          </a:ln>
          <a:effectLst>
            <a:softEdge rad="112500"/>
          </a:effectLst>
        </p:spPr>
      </p:pic>
      <p:sp>
        <p:nvSpPr>
          <p:cNvPr id="4" name="TextBox 3"/>
          <p:cNvSpPr txBox="1"/>
          <p:nvPr/>
        </p:nvSpPr>
        <p:spPr>
          <a:xfrm>
            <a:off x="1615440" y="4681557"/>
            <a:ext cx="9052560" cy="1261884"/>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haroni" pitchFamily="2" charset="-79"/>
                <a:cs typeface="Aharoni" pitchFamily="2" charset="-79"/>
              </a:rPr>
              <a:t>  Are Credit Cards Bad?</a:t>
            </a:r>
          </a:p>
          <a:p>
            <a:pPr algn="ctr"/>
            <a:endParaRPr lang="en-US" sz="2800" dirty="0"/>
          </a:p>
        </p:txBody>
      </p:sp>
    </p:spTree>
    <p:extLst>
      <p:ext uri="{BB962C8B-B14F-4D97-AF65-F5344CB8AC3E}">
        <p14:creationId xmlns:p14="http://schemas.microsoft.com/office/powerpoint/2010/main" val="570720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PPH02737J0000[1]"/>
          <p:cNvPicPr>
            <a:picLocks noChangeAspect="1" noChangeArrowheads="1"/>
          </p:cNvPicPr>
          <p:nvPr/>
        </p:nvPicPr>
        <p:blipFill>
          <a:blip r:embed="rId3" cstate="print"/>
          <a:srcRect/>
          <a:stretch>
            <a:fillRect/>
          </a:stretch>
        </p:blipFill>
        <p:spPr bwMode="auto">
          <a:xfrm>
            <a:off x="1900755" y="2712756"/>
            <a:ext cx="8373979" cy="3448732"/>
          </a:xfrm>
          <a:prstGeom prst="rect">
            <a:avLst/>
          </a:prstGeom>
          <a:solidFill>
            <a:schemeClr val="bg1">
              <a:alpha val="0"/>
            </a:schemeClr>
          </a:solidFill>
          <a:ln w="9525">
            <a:noFill/>
            <a:miter lim="800000"/>
            <a:headEnd/>
            <a:tailEnd/>
          </a:ln>
          <a:effectLst>
            <a:outerShdw blurRad="50800" dist="50800" dir="5400000" algn="ctr" rotWithShape="0">
              <a:schemeClr val="bg1">
                <a:alpha val="0"/>
              </a:schemeClr>
            </a:outerShdw>
          </a:effectLst>
        </p:spPr>
      </p:pic>
      <p:sp>
        <p:nvSpPr>
          <p:cNvPr id="2" name="Title 1"/>
          <p:cNvSpPr>
            <a:spLocks noGrp="1"/>
          </p:cNvSpPr>
          <p:nvPr>
            <p:ph type="title"/>
          </p:nvPr>
        </p:nvSpPr>
        <p:spPr>
          <a:xfrm>
            <a:off x="829945" y="598930"/>
            <a:ext cx="10515600" cy="1325563"/>
          </a:xfrm>
        </p:spPr>
        <p:txBody>
          <a:bodyPr/>
          <a:lstStyle/>
          <a:p>
            <a:r>
              <a:rPr lang="en-US" dirty="0"/>
              <a:t>The Minimum Payment Trap</a:t>
            </a:r>
          </a:p>
        </p:txBody>
      </p:sp>
      <p:sp>
        <p:nvSpPr>
          <p:cNvPr id="11" name="Content Placeholder 2"/>
          <p:cNvSpPr>
            <a:spLocks noGrp="1"/>
          </p:cNvSpPr>
          <p:nvPr>
            <p:ph idx="1"/>
          </p:nvPr>
        </p:nvSpPr>
        <p:spPr>
          <a:xfrm>
            <a:off x="829945" y="1845384"/>
            <a:ext cx="10515600" cy="2430020"/>
          </a:xfrm>
        </p:spPr>
        <p:txBody>
          <a:bodyPr/>
          <a:lstStyle/>
          <a:p>
            <a:pPr algn="ctr"/>
            <a:r>
              <a:rPr lang="en-US" sz="3600" b="1" dirty="0"/>
              <a:t>$5,000 balance with an 18% interest rate </a:t>
            </a:r>
            <a:br>
              <a:rPr lang="en-US" b="1" dirty="0"/>
            </a:br>
            <a:r>
              <a:rPr lang="en-US" i="1" dirty="0">
                <a:solidFill>
                  <a:srgbClr val="008000"/>
                </a:solidFill>
              </a:rPr>
              <a:t>(Making minimum monthly payments)</a:t>
            </a:r>
            <a:endParaRPr lang="en-US" b="1" dirty="0"/>
          </a:p>
        </p:txBody>
      </p:sp>
      <p:sp>
        <p:nvSpPr>
          <p:cNvPr id="5" name="TextBox 4"/>
          <p:cNvSpPr txBox="1"/>
          <p:nvPr/>
        </p:nvSpPr>
        <p:spPr>
          <a:xfrm>
            <a:off x="914604" y="6022989"/>
            <a:ext cx="1763624" cy="276999"/>
          </a:xfrm>
          <a:prstGeom prst="rect">
            <a:avLst/>
          </a:prstGeom>
          <a:noFill/>
        </p:spPr>
        <p:txBody>
          <a:bodyPr wrap="none" rtlCol="0">
            <a:spAutoFit/>
          </a:bodyPr>
          <a:lstStyle/>
          <a:p>
            <a:r>
              <a:rPr lang="en-US" sz="1200" dirty="0">
                <a:solidFill>
                  <a:srgbClr val="013A71"/>
                </a:solidFill>
                <a:latin typeface="Arial" panose="020B0604020202020204" pitchFamily="34" charset="0"/>
                <a:cs typeface="Arial" panose="020B0604020202020204" pitchFamily="34" charset="0"/>
              </a:rPr>
              <a:t>Source: BankRate.com</a:t>
            </a:r>
          </a:p>
        </p:txBody>
      </p:sp>
    </p:spTree>
    <p:extLst>
      <p:ext uri="{BB962C8B-B14F-4D97-AF65-F5344CB8AC3E}">
        <p14:creationId xmlns:p14="http://schemas.microsoft.com/office/powerpoint/2010/main" val="338088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374" y="1571626"/>
            <a:ext cx="8215313" cy="4972050"/>
          </a:xfrm>
          <a:prstGeom prst="rect">
            <a:avLst/>
          </a:prstGeom>
        </p:spPr>
      </p:pic>
      <p:sp>
        <p:nvSpPr>
          <p:cNvPr id="7" name="TextBox 6">
            <a:extLst>
              <a:ext uri="{FF2B5EF4-FFF2-40B4-BE49-F238E27FC236}">
                <a16:creationId xmlns:a16="http://schemas.microsoft.com/office/drawing/2014/main" id="{974F37F3-A2D5-48C4-83AA-43FCA97CF8DD}"/>
              </a:ext>
            </a:extLst>
          </p:cNvPr>
          <p:cNvSpPr txBox="1"/>
          <p:nvPr/>
        </p:nvSpPr>
        <p:spPr>
          <a:xfrm>
            <a:off x="2161223" y="5994617"/>
            <a:ext cx="1763624" cy="276999"/>
          </a:xfrm>
          <a:prstGeom prst="rect">
            <a:avLst/>
          </a:prstGeom>
          <a:noFill/>
        </p:spPr>
        <p:txBody>
          <a:bodyPr wrap="none" rtlCol="0">
            <a:spAutoFit/>
          </a:bodyPr>
          <a:lstStyle/>
          <a:p>
            <a:r>
              <a:rPr lang="en-US" sz="1200" dirty="0">
                <a:solidFill>
                  <a:srgbClr val="C6BEDE"/>
                </a:solidFill>
                <a:latin typeface="Arial" panose="020B0604020202020204" pitchFamily="34" charset="0"/>
                <a:cs typeface="Arial" panose="020B0604020202020204" pitchFamily="34" charset="0"/>
              </a:rPr>
              <a:t>Source: BankRate.com</a:t>
            </a:r>
          </a:p>
        </p:txBody>
      </p:sp>
      <p:sp>
        <p:nvSpPr>
          <p:cNvPr id="8" name="Title 1">
            <a:extLst>
              <a:ext uri="{FF2B5EF4-FFF2-40B4-BE49-F238E27FC236}">
                <a16:creationId xmlns:a16="http://schemas.microsoft.com/office/drawing/2014/main" id="{997F8FAC-40F1-1243-9A9D-5FC7C49FFFAE}"/>
              </a:ext>
            </a:extLst>
          </p:cNvPr>
          <p:cNvSpPr>
            <a:spLocks noGrp="1"/>
          </p:cNvSpPr>
          <p:nvPr>
            <p:ph type="title"/>
          </p:nvPr>
        </p:nvSpPr>
        <p:spPr>
          <a:xfrm>
            <a:off x="829945" y="598930"/>
            <a:ext cx="10515600" cy="1325563"/>
          </a:xfrm>
        </p:spPr>
        <p:txBody>
          <a:bodyPr/>
          <a:lstStyle/>
          <a:p>
            <a:r>
              <a:rPr lang="en-US" dirty="0"/>
              <a:t>The Minimum Payment Trap</a:t>
            </a:r>
          </a:p>
        </p:txBody>
      </p:sp>
    </p:spTree>
    <p:extLst>
      <p:ext uri="{BB962C8B-B14F-4D97-AF65-F5344CB8AC3E}">
        <p14:creationId xmlns:p14="http://schemas.microsoft.com/office/powerpoint/2010/main" val="4004124824"/>
      </p:ext>
    </p:extLst>
  </p:cSld>
  <p:clrMapOvr>
    <a:masterClrMapping/>
  </p:clrMapOvr>
  <p:transition>
    <p:wheel spokes="2"/>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5627F5-E471-4CBE-8EDD-B9DCCFA8A655}"/>
              </a:ext>
            </a:extLst>
          </p:cNvPr>
          <p:cNvSpPr txBox="1">
            <a:spLocks noChangeArrowheads="1"/>
          </p:cNvSpPr>
          <p:nvPr/>
        </p:nvSpPr>
        <p:spPr bwMode="auto">
          <a:xfrm>
            <a:off x="1524001" y="2995483"/>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5400" b="1" kern="0" dirty="0">
                <a:solidFill>
                  <a:srgbClr val="5F259F"/>
                </a:solidFill>
              </a:rPr>
              <a:t>Credit: Understand &amp; Protect </a:t>
            </a:r>
          </a:p>
        </p:txBody>
      </p:sp>
    </p:spTree>
    <p:extLst>
      <p:ext uri="{BB962C8B-B14F-4D97-AF65-F5344CB8AC3E}">
        <p14:creationId xmlns:p14="http://schemas.microsoft.com/office/powerpoint/2010/main" val="2592977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627115" y="2833272"/>
            <a:ext cx="4785756" cy="1631216"/>
          </a:xfrm>
          <a:prstGeom prst="rect">
            <a:avLst/>
          </a:prstGeom>
          <a:noFill/>
          <a:ln w="22225">
            <a:noFill/>
            <a:miter lim="800000"/>
            <a:headEnd/>
            <a:tailEnd/>
          </a:ln>
        </p:spPr>
        <p:txBody>
          <a:bodyPr wrap="square">
            <a:spAutoFit/>
          </a:bodyPr>
          <a:lstStyle/>
          <a:p>
            <a:pPr algn="ctr" eaLnBrk="0" hangingPunct="0">
              <a:spcBef>
                <a:spcPct val="50000"/>
              </a:spcBef>
            </a:pPr>
            <a:r>
              <a:rPr lang="en-US" sz="5000" b="1" dirty="0">
                <a:solidFill>
                  <a:srgbClr val="013A71"/>
                </a:solidFill>
                <a:latin typeface="Arial" panose="020B0604020202020204" pitchFamily="34" charset="0"/>
                <a:cs typeface="Arial" panose="020B0604020202020204" pitchFamily="34" charset="0"/>
              </a:rPr>
              <a:t>Check your </a:t>
            </a:r>
            <a:br>
              <a:rPr lang="en-US" sz="5000" b="1" dirty="0">
                <a:solidFill>
                  <a:srgbClr val="013A71"/>
                </a:solidFill>
                <a:latin typeface="Arial" panose="020B0604020202020204" pitchFamily="34" charset="0"/>
                <a:cs typeface="Arial" panose="020B0604020202020204" pitchFamily="34" charset="0"/>
              </a:rPr>
            </a:br>
            <a:r>
              <a:rPr lang="en-US" sz="5000" b="1" dirty="0">
                <a:solidFill>
                  <a:srgbClr val="013A71"/>
                </a:solidFill>
                <a:latin typeface="Arial" panose="020B0604020202020204" pitchFamily="34" charset="0"/>
                <a:cs typeface="Arial" panose="020B0604020202020204" pitchFamily="34" charset="0"/>
              </a:rPr>
              <a:t>Credit Report</a:t>
            </a:r>
          </a:p>
        </p:txBody>
      </p:sp>
      <p:pic>
        <p:nvPicPr>
          <p:cNvPr id="8" name="Picture 6" descr="http://www.creditcards.com/credit-card-news/images/credit-report-inquiries.jpg"/>
          <p:cNvPicPr>
            <a:picLocks noChangeAspect="1" noChangeArrowheads="1"/>
          </p:cNvPicPr>
          <p:nvPr/>
        </p:nvPicPr>
        <p:blipFill>
          <a:blip r:embed="rId3" cstate="print"/>
          <a:srcRect/>
          <a:stretch>
            <a:fillRect/>
          </a:stretch>
        </p:blipFill>
        <p:spPr bwMode="auto">
          <a:xfrm>
            <a:off x="8343564" y="2351314"/>
            <a:ext cx="2730221" cy="3418237"/>
          </a:xfrm>
          <a:prstGeom prst="rect">
            <a:avLst/>
          </a:prstGeom>
          <a:noFill/>
        </p:spPr>
      </p:pic>
      <p:pic>
        <p:nvPicPr>
          <p:cNvPr id="7" name="Picture 6" descr="http://www.creditcards.com/credit-card-news/images/credit-report-inquiries.jpg">
            <a:extLst>
              <a:ext uri="{FF2B5EF4-FFF2-40B4-BE49-F238E27FC236}">
                <a16:creationId xmlns:a16="http://schemas.microsoft.com/office/drawing/2014/main" id="{478A268F-6079-424E-B205-34EB928A5A29}"/>
              </a:ext>
            </a:extLst>
          </p:cNvPr>
          <p:cNvPicPr>
            <a:picLocks noChangeAspect="1" noChangeArrowheads="1"/>
          </p:cNvPicPr>
          <p:nvPr/>
        </p:nvPicPr>
        <p:blipFill>
          <a:blip r:embed="rId3" cstate="print"/>
          <a:srcRect/>
          <a:stretch>
            <a:fillRect/>
          </a:stretch>
        </p:blipFill>
        <p:spPr bwMode="auto">
          <a:xfrm>
            <a:off x="1077110" y="2470068"/>
            <a:ext cx="2550005" cy="3192606"/>
          </a:xfrm>
          <a:prstGeom prst="rect">
            <a:avLst/>
          </a:prstGeom>
          <a:noFill/>
        </p:spPr>
      </p:pic>
      <p:sp>
        <p:nvSpPr>
          <p:cNvPr id="9" name="Rectangle 8">
            <a:extLst>
              <a:ext uri="{FF2B5EF4-FFF2-40B4-BE49-F238E27FC236}">
                <a16:creationId xmlns:a16="http://schemas.microsoft.com/office/drawing/2014/main" id="{AC2B936B-C47E-484A-AF06-2800233EA184}"/>
              </a:ext>
            </a:extLst>
          </p:cNvPr>
          <p:cNvSpPr/>
          <p:nvPr/>
        </p:nvSpPr>
        <p:spPr bwMode="auto">
          <a:xfrm>
            <a:off x="1723165" y="5370287"/>
            <a:ext cx="8404413" cy="58477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3200" b="1" dirty="0">
                <a:solidFill>
                  <a:srgbClr val="003A70"/>
                </a:solidFill>
                <a:latin typeface="Arial" panose="020B0604020202020204" pitchFamily="34" charset="0"/>
                <a:cs typeface="Arial" panose="020B0604020202020204" pitchFamily="34" charset="0"/>
              </a:rPr>
              <a:t>annualcreditreport.com</a:t>
            </a:r>
          </a:p>
        </p:txBody>
      </p:sp>
    </p:spTree>
    <p:extLst>
      <p:ext uri="{BB962C8B-B14F-4D97-AF65-F5344CB8AC3E}">
        <p14:creationId xmlns:p14="http://schemas.microsoft.com/office/powerpoint/2010/main" val="180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36680" y="1633439"/>
            <a:ext cx="8643900" cy="4864781"/>
            <a:chOff x="655560" y="1361966"/>
            <a:chExt cx="8643900" cy="4864781"/>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47" t="3411"/>
            <a:stretch/>
          </p:blipFill>
          <p:spPr>
            <a:xfrm>
              <a:off x="655560" y="1453199"/>
              <a:ext cx="8009910" cy="47179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065" y="1361966"/>
              <a:ext cx="3842965" cy="71133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918" y="2167568"/>
              <a:ext cx="3767911" cy="77272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8090" y="3849777"/>
              <a:ext cx="3451370" cy="80151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6203" y="4724202"/>
              <a:ext cx="3352855" cy="78084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8178" y="5489347"/>
              <a:ext cx="3742007" cy="737400"/>
            </a:xfrm>
            <a:prstGeom prst="rect">
              <a:avLst/>
            </a:prstGeom>
          </p:spPr>
        </p:pic>
      </p:grpSp>
      <p:sp>
        <p:nvSpPr>
          <p:cNvPr id="2051" name="Text Box 3"/>
          <p:cNvSpPr txBox="1">
            <a:spLocks noChangeArrowheads="1"/>
          </p:cNvSpPr>
          <p:nvPr/>
        </p:nvSpPr>
        <p:spPr bwMode="auto">
          <a:xfrm>
            <a:off x="2572410" y="3437311"/>
            <a:ext cx="989373" cy="646331"/>
          </a:xfrm>
          <a:prstGeom prst="rect">
            <a:avLst/>
          </a:prstGeom>
          <a:noFill/>
          <a:ln w="9525">
            <a:noFill/>
            <a:miter lim="800000"/>
            <a:headEnd/>
            <a:tailEnd/>
          </a:ln>
        </p:spPr>
        <p:txBody>
          <a:bodyPr wrap="none">
            <a:spAutoFit/>
          </a:bodyPr>
          <a:lstStyle/>
          <a:p>
            <a:r>
              <a:rPr lang="en-US" sz="3600" b="1" dirty="0">
                <a:solidFill>
                  <a:schemeClr val="bg1"/>
                </a:solidFill>
                <a:cs typeface="Arial" charset="0"/>
              </a:rPr>
              <a:t>35%</a:t>
            </a:r>
          </a:p>
        </p:txBody>
      </p:sp>
      <p:sp>
        <p:nvSpPr>
          <p:cNvPr id="2052" name="Text Box 4"/>
          <p:cNvSpPr txBox="1">
            <a:spLocks noChangeArrowheads="1"/>
          </p:cNvSpPr>
          <p:nvPr/>
        </p:nvSpPr>
        <p:spPr bwMode="auto">
          <a:xfrm>
            <a:off x="4667862" y="2674403"/>
            <a:ext cx="1110133" cy="646331"/>
          </a:xfrm>
          <a:prstGeom prst="rect">
            <a:avLst/>
          </a:prstGeom>
          <a:noFill/>
          <a:ln w="9525">
            <a:noFill/>
            <a:miter lim="800000"/>
            <a:headEnd/>
            <a:tailEnd/>
          </a:ln>
        </p:spPr>
        <p:txBody>
          <a:bodyPr wrap="square">
            <a:spAutoFit/>
          </a:bodyPr>
          <a:lstStyle/>
          <a:p>
            <a:r>
              <a:rPr lang="en-US" sz="3600" b="1" dirty="0">
                <a:solidFill>
                  <a:schemeClr val="bg1"/>
                </a:solidFill>
                <a:cs typeface="Arial" charset="0"/>
              </a:rPr>
              <a:t>30%</a:t>
            </a:r>
          </a:p>
        </p:txBody>
      </p:sp>
      <p:sp>
        <p:nvSpPr>
          <p:cNvPr id="2053" name="Text Box 5"/>
          <p:cNvSpPr txBox="1">
            <a:spLocks noChangeArrowheads="1"/>
          </p:cNvSpPr>
          <p:nvPr/>
        </p:nvSpPr>
        <p:spPr bwMode="auto">
          <a:xfrm>
            <a:off x="5483563" y="4088609"/>
            <a:ext cx="1017622" cy="646331"/>
          </a:xfrm>
          <a:prstGeom prst="rect">
            <a:avLst/>
          </a:prstGeom>
          <a:noFill/>
          <a:ln w="9525">
            <a:noFill/>
            <a:miter lim="800000"/>
            <a:headEnd/>
            <a:tailEnd/>
          </a:ln>
        </p:spPr>
        <p:txBody>
          <a:bodyPr wrap="square">
            <a:spAutoFit/>
          </a:bodyPr>
          <a:lstStyle/>
          <a:p>
            <a:r>
              <a:rPr lang="en-US" sz="3600" b="1" dirty="0">
                <a:solidFill>
                  <a:schemeClr val="bg1"/>
                </a:solidFill>
                <a:cs typeface="Arial" charset="0"/>
              </a:rPr>
              <a:t>15%</a:t>
            </a:r>
          </a:p>
        </p:txBody>
      </p:sp>
      <p:sp>
        <p:nvSpPr>
          <p:cNvPr id="2054" name="Text Box 6"/>
          <p:cNvSpPr txBox="1">
            <a:spLocks noChangeArrowheads="1"/>
          </p:cNvSpPr>
          <p:nvPr/>
        </p:nvSpPr>
        <p:spPr bwMode="auto">
          <a:xfrm>
            <a:off x="4654377" y="4855477"/>
            <a:ext cx="1036124" cy="646331"/>
          </a:xfrm>
          <a:prstGeom prst="rect">
            <a:avLst/>
          </a:prstGeom>
          <a:noFill/>
          <a:ln w="9525">
            <a:noFill/>
            <a:miter lim="800000"/>
            <a:headEnd/>
            <a:tailEnd/>
          </a:ln>
        </p:spPr>
        <p:txBody>
          <a:bodyPr wrap="square">
            <a:spAutoFit/>
          </a:bodyPr>
          <a:lstStyle/>
          <a:p>
            <a:r>
              <a:rPr lang="en-US" sz="3600" b="1" dirty="0">
                <a:solidFill>
                  <a:schemeClr val="bg1"/>
                </a:solidFill>
                <a:cs typeface="Arial" charset="0"/>
              </a:rPr>
              <a:t>10%</a:t>
            </a:r>
          </a:p>
        </p:txBody>
      </p:sp>
      <p:sp>
        <p:nvSpPr>
          <p:cNvPr id="2055" name="Text Box 7"/>
          <p:cNvSpPr txBox="1">
            <a:spLocks noChangeArrowheads="1"/>
          </p:cNvSpPr>
          <p:nvPr/>
        </p:nvSpPr>
        <p:spPr bwMode="auto">
          <a:xfrm>
            <a:off x="3524404" y="4850511"/>
            <a:ext cx="1087109" cy="646331"/>
          </a:xfrm>
          <a:prstGeom prst="rect">
            <a:avLst/>
          </a:prstGeom>
          <a:noFill/>
          <a:ln w="9525">
            <a:noFill/>
            <a:miter lim="800000"/>
            <a:headEnd/>
            <a:tailEnd/>
          </a:ln>
        </p:spPr>
        <p:txBody>
          <a:bodyPr wrap="square">
            <a:spAutoFit/>
          </a:bodyPr>
          <a:lstStyle/>
          <a:p>
            <a:r>
              <a:rPr lang="en-US" sz="3600" b="1" dirty="0">
                <a:solidFill>
                  <a:schemeClr val="bg1"/>
                </a:solidFill>
                <a:cs typeface="Arial" charset="0"/>
              </a:rPr>
              <a:t>10%</a:t>
            </a:r>
          </a:p>
        </p:txBody>
      </p:sp>
      <p:sp>
        <p:nvSpPr>
          <p:cNvPr id="2071" name="Rectangle 23"/>
          <p:cNvSpPr>
            <a:spLocks noGrp="1" noChangeArrowheads="1"/>
          </p:cNvSpPr>
          <p:nvPr>
            <p:ph type="title"/>
          </p:nvPr>
        </p:nvSpPr>
        <p:spPr>
          <a:xfrm>
            <a:off x="775978" y="591628"/>
            <a:ext cx="10515600" cy="1325563"/>
          </a:xfrm>
          <a:noFill/>
        </p:spPr>
        <p:txBody>
          <a:bodyPr>
            <a:normAutofit/>
          </a:bodyPr>
          <a:lstStyle/>
          <a:p>
            <a:r>
              <a:rPr lang="en-US" dirty="0"/>
              <a:t>A FICO Score is Based On</a:t>
            </a:r>
          </a:p>
        </p:txBody>
      </p:sp>
    </p:spTree>
    <p:extLst>
      <p:ext uri="{BB962C8B-B14F-4D97-AF65-F5344CB8AC3E}">
        <p14:creationId xmlns:p14="http://schemas.microsoft.com/office/powerpoint/2010/main" val="2094461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N8139.lowres.jpg"/>
          <p:cNvPicPr>
            <a:picLocks noChangeAspect="1"/>
          </p:cNvPicPr>
          <p:nvPr/>
        </p:nvPicPr>
        <p:blipFill>
          <a:blip r:embed="rId3" cstate="print"/>
          <a:stretch>
            <a:fillRect/>
          </a:stretch>
        </p:blipFill>
        <p:spPr>
          <a:xfrm>
            <a:off x="0" y="1497981"/>
            <a:ext cx="2621411" cy="4831567"/>
          </a:xfrm>
          <a:prstGeom prst="rect">
            <a:avLst/>
          </a:prstGeom>
        </p:spPr>
      </p:pic>
      <p:sp>
        <p:nvSpPr>
          <p:cNvPr id="54274" name="Rectangle 2"/>
          <p:cNvSpPr>
            <a:spLocks noGrp="1" noChangeArrowheads="1"/>
          </p:cNvSpPr>
          <p:nvPr>
            <p:ph type="title"/>
          </p:nvPr>
        </p:nvSpPr>
        <p:spPr>
          <a:xfrm>
            <a:off x="799142" y="588864"/>
            <a:ext cx="10515600" cy="1325563"/>
          </a:xfrm>
        </p:spPr>
        <p:txBody>
          <a:bodyPr>
            <a:normAutofit/>
          </a:bodyPr>
          <a:lstStyle/>
          <a:p>
            <a:r>
              <a:rPr lang="en-US" dirty="0"/>
              <a:t>How to Improve Your Score</a:t>
            </a:r>
          </a:p>
        </p:txBody>
      </p:sp>
      <p:sp>
        <p:nvSpPr>
          <p:cNvPr id="54275" name="Rectangle 3"/>
          <p:cNvSpPr>
            <a:spLocks noGrp="1" noChangeArrowheads="1"/>
          </p:cNvSpPr>
          <p:nvPr>
            <p:ph idx="1"/>
          </p:nvPr>
        </p:nvSpPr>
        <p:spPr>
          <a:xfrm>
            <a:off x="1919519" y="1823434"/>
            <a:ext cx="9599546" cy="4597107"/>
          </a:xfrm>
        </p:spPr>
        <p:txBody>
          <a:bodyPr/>
          <a:lstStyle/>
          <a:p>
            <a:r>
              <a:rPr lang="en-US" b="1" dirty="0"/>
              <a:t>During medical school, these simple steps will help. </a:t>
            </a:r>
            <a:endParaRPr lang="en-US" sz="1200" dirty="0">
              <a:solidFill>
                <a:srgbClr val="336600"/>
              </a:solidFill>
            </a:endParaRPr>
          </a:p>
          <a:p>
            <a:pPr lvl="2">
              <a:buFont typeface="Wingdings" pitchFamily="2" charset="2"/>
              <a:buNone/>
            </a:pPr>
            <a:endParaRPr lang="en-US" dirty="0">
              <a:solidFill>
                <a:srgbClr val="009900"/>
              </a:solidFill>
            </a:endParaRPr>
          </a:p>
          <a:p>
            <a:pPr lvl="2">
              <a:buFont typeface="Wingdings" pitchFamily="2" charset="2"/>
              <a:buNone/>
            </a:pPr>
            <a:endParaRPr lang="en-US" dirty="0">
              <a:solidFill>
                <a:srgbClr val="336600"/>
              </a:solidFill>
            </a:endParaRPr>
          </a:p>
          <a:p>
            <a:pPr lvl="2">
              <a:buFont typeface="Wingdings" pitchFamily="2" charset="2"/>
              <a:buNone/>
            </a:pPr>
            <a:endParaRPr lang="en-US" sz="2400" dirty="0">
              <a:solidFill>
                <a:srgbClr val="336600"/>
              </a:solidFill>
            </a:endParaRPr>
          </a:p>
        </p:txBody>
      </p:sp>
      <p:sp>
        <p:nvSpPr>
          <p:cNvPr id="8" name="TextBox 7"/>
          <p:cNvSpPr txBox="1"/>
          <p:nvPr/>
        </p:nvSpPr>
        <p:spPr>
          <a:xfrm>
            <a:off x="3331314" y="2789518"/>
            <a:ext cx="9541537" cy="2923877"/>
          </a:xfrm>
          <a:prstGeom prst="rect">
            <a:avLst/>
          </a:prstGeom>
          <a:noFill/>
        </p:spPr>
        <p:txBody>
          <a:bodyPr wrap="square" rtlCol="0">
            <a:spAutoFit/>
          </a:bodyPr>
          <a:lstStyle/>
          <a:p>
            <a:pPr marL="0" lvl="2"/>
            <a:r>
              <a:rPr lang="en-US" sz="3600" dirty="0">
                <a:solidFill>
                  <a:srgbClr val="013A71"/>
                </a:solidFill>
                <a:latin typeface="Arial" panose="020B0604020202020204" pitchFamily="34" charset="0"/>
                <a:cs typeface="Arial" panose="020B0604020202020204" pitchFamily="34" charset="0"/>
              </a:rPr>
              <a:t>Pay bills on time</a:t>
            </a:r>
          </a:p>
          <a:p>
            <a:endParaRPr lang="en-US" sz="2400" dirty="0">
              <a:solidFill>
                <a:srgbClr val="013A71"/>
              </a:solidFill>
              <a:latin typeface="Arial" panose="020B0604020202020204" pitchFamily="34" charset="0"/>
              <a:cs typeface="Arial" panose="020B0604020202020204" pitchFamily="34" charset="0"/>
            </a:endParaRPr>
          </a:p>
          <a:p>
            <a:pPr marL="0" lvl="2"/>
            <a:r>
              <a:rPr lang="en-US" sz="3600" dirty="0">
                <a:solidFill>
                  <a:srgbClr val="013A71"/>
                </a:solidFill>
                <a:latin typeface="Arial" panose="020B0604020202020204" pitchFamily="34" charset="0"/>
                <a:cs typeface="Arial" panose="020B0604020202020204" pitchFamily="34" charset="0"/>
              </a:rPr>
              <a:t>Pay down debt on lines of credit</a:t>
            </a:r>
          </a:p>
          <a:p>
            <a:endParaRPr lang="en-US" sz="2400" dirty="0">
              <a:solidFill>
                <a:srgbClr val="013A71"/>
              </a:solidFill>
              <a:latin typeface="Arial" panose="020B0604020202020204" pitchFamily="34" charset="0"/>
              <a:cs typeface="Arial" panose="020B0604020202020204" pitchFamily="34" charset="0"/>
            </a:endParaRPr>
          </a:p>
          <a:p>
            <a:pPr marL="0" lvl="2"/>
            <a:r>
              <a:rPr lang="en-US" sz="3600" dirty="0">
                <a:solidFill>
                  <a:srgbClr val="013A71"/>
                </a:solidFill>
                <a:latin typeface="Arial" panose="020B0604020202020204" pitchFamily="34" charset="0"/>
                <a:cs typeface="Arial" panose="020B0604020202020204" pitchFamily="34" charset="0"/>
              </a:rPr>
              <a:t>Apply for credit sparingly</a:t>
            </a:r>
          </a:p>
          <a:p>
            <a:endParaRPr lang="en-US" sz="2800" dirty="0"/>
          </a:p>
        </p:txBody>
      </p:sp>
    </p:spTree>
    <p:extLst>
      <p:ext uri="{BB962C8B-B14F-4D97-AF65-F5344CB8AC3E}">
        <p14:creationId xmlns:p14="http://schemas.microsoft.com/office/powerpoint/2010/main" val="3997047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128" y="1673524"/>
            <a:ext cx="9809672" cy="3269411"/>
          </a:xfrm>
        </p:spPr>
        <p:txBody>
          <a:bodyPr/>
          <a:lstStyle/>
          <a:p>
            <a:r>
              <a:rPr lang="en-US" dirty="0">
                <a:solidFill>
                  <a:srgbClr val="002060"/>
                </a:solidFill>
                <a:latin typeface="Arial Rounded MT Bold" panose="020F0704030504030204" pitchFamily="34" charset="0"/>
              </a:rPr>
              <a:t>			AAMC Resources</a:t>
            </a:r>
          </a:p>
        </p:txBody>
      </p:sp>
    </p:spTree>
    <p:extLst>
      <p:ext uri="{BB962C8B-B14F-4D97-AF65-F5344CB8AC3E}">
        <p14:creationId xmlns:p14="http://schemas.microsoft.com/office/powerpoint/2010/main" val="1382211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generated with very high confidence">
            <a:extLst>
              <a:ext uri="{FF2B5EF4-FFF2-40B4-BE49-F238E27FC236}">
                <a16:creationId xmlns:a16="http://schemas.microsoft.com/office/drawing/2014/main" id="{D95F0ED8-74F3-4199-A5FB-038C311DB00E}"/>
              </a:ext>
            </a:extLst>
          </p:cNvPr>
          <p:cNvPicPr>
            <a:picLocks noChangeAspect="1"/>
          </p:cNvPicPr>
          <p:nvPr/>
        </p:nvPicPr>
        <p:blipFill rotWithShape="1">
          <a:blip r:embed="rId3"/>
          <a:srcRect l="906" t="21105" r="980" b="39267"/>
          <a:stretch/>
        </p:blipFill>
        <p:spPr>
          <a:xfrm>
            <a:off x="0" y="0"/>
            <a:ext cx="12198858" cy="6234545"/>
          </a:xfrm>
          <a:prstGeom prst="rect">
            <a:avLst/>
          </a:prstGeom>
        </p:spPr>
      </p:pic>
      <p:sp>
        <p:nvSpPr>
          <p:cNvPr id="49" name="Rectangle 48">
            <a:extLst>
              <a:ext uri="{FF2B5EF4-FFF2-40B4-BE49-F238E27FC236}">
                <a16:creationId xmlns:a16="http://schemas.microsoft.com/office/drawing/2014/main" id="{3F14C04D-04F2-4B64-BD7D-171916AED505}"/>
              </a:ext>
            </a:extLst>
          </p:cNvPr>
          <p:cNvSpPr/>
          <p:nvPr/>
        </p:nvSpPr>
        <p:spPr bwMode="auto">
          <a:xfrm>
            <a:off x="6858" y="6203767"/>
            <a:ext cx="12192000" cy="646331"/>
          </a:xfrm>
          <a:prstGeom prst="rect">
            <a:avLst/>
          </a:prstGeom>
          <a:solidFill>
            <a:srgbClr val="FFCB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defTabSz="457200">
              <a:defRPr/>
            </a:pPr>
            <a:r>
              <a:rPr lang="en-US" sz="3600" b="1" dirty="0">
                <a:solidFill>
                  <a:srgbClr val="013971"/>
                </a:solidFill>
                <a:latin typeface="Calibri"/>
              </a:rPr>
              <a:t>aamc.org/first/</a:t>
            </a:r>
            <a:r>
              <a:rPr lang="en-US" sz="3600" b="1" dirty="0" err="1">
                <a:solidFill>
                  <a:srgbClr val="013971"/>
                </a:solidFill>
                <a:latin typeface="Calibri"/>
              </a:rPr>
              <a:t>edm</a:t>
            </a:r>
            <a:endParaRPr lang="en-US" sz="3600" b="1" dirty="0">
              <a:solidFill>
                <a:srgbClr val="013971"/>
              </a:solidFill>
              <a:latin typeface="Calibri"/>
            </a:endParaRPr>
          </a:p>
        </p:txBody>
      </p:sp>
    </p:spTree>
    <p:extLst>
      <p:ext uri="{BB962C8B-B14F-4D97-AF65-F5344CB8AC3E}">
        <p14:creationId xmlns:p14="http://schemas.microsoft.com/office/powerpoint/2010/main" val="108334049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2A0B-A1E0-BCF9-8400-9F79C8132BF4}"/>
              </a:ext>
            </a:extLst>
          </p:cNvPr>
          <p:cNvSpPr>
            <a:spLocks noGrp="1"/>
          </p:cNvSpPr>
          <p:nvPr>
            <p:ph type="title"/>
          </p:nvPr>
        </p:nvSpPr>
        <p:spPr>
          <a:xfrm>
            <a:off x="3478613" y="365525"/>
            <a:ext cx="7855977" cy="853849"/>
          </a:xfrm>
        </p:spPr>
        <p:txBody>
          <a:bodyPr/>
          <a:lstStyle/>
          <a:p>
            <a:r>
              <a:rPr lang="en-US" dirty="0"/>
              <a:t>Functions of Different offices:</a:t>
            </a:r>
          </a:p>
        </p:txBody>
      </p:sp>
      <p:sp>
        <p:nvSpPr>
          <p:cNvPr id="3" name="Text Placeholder 2">
            <a:extLst>
              <a:ext uri="{FF2B5EF4-FFF2-40B4-BE49-F238E27FC236}">
                <a16:creationId xmlns:a16="http://schemas.microsoft.com/office/drawing/2014/main" id="{21F9EFFE-C2A7-87DF-10ED-7CCD6832E0D9}"/>
              </a:ext>
            </a:extLst>
          </p:cNvPr>
          <p:cNvSpPr>
            <a:spLocks noGrp="1"/>
          </p:cNvSpPr>
          <p:nvPr>
            <p:ph type="body" idx="1"/>
          </p:nvPr>
        </p:nvSpPr>
        <p:spPr>
          <a:xfrm>
            <a:off x="6170611" y="1590905"/>
            <a:ext cx="5148716" cy="2296792"/>
          </a:xfrm>
          <a:solidFill>
            <a:schemeClr val="bg1"/>
          </a:solidFill>
          <a:ln w="41275" cmpd="dbl">
            <a:solidFill>
              <a:srgbClr val="00B050"/>
            </a:solidFill>
          </a:ln>
        </p:spPr>
        <p:txBody>
          <a:bodyPr/>
          <a:lstStyle/>
          <a:p>
            <a:r>
              <a:rPr lang="en-US" dirty="0">
                <a:solidFill>
                  <a:srgbClr val="00B050"/>
                </a:solidFill>
              </a:rPr>
              <a:t>Bursar’s office:</a:t>
            </a:r>
          </a:p>
          <a:p>
            <a:pPr marL="342900" indent="-342900">
              <a:buFont typeface="Arial" panose="020B0604020202020204" pitchFamily="34" charset="0"/>
              <a:buChar char="•"/>
            </a:pPr>
            <a:r>
              <a:rPr lang="en-US" sz="2000" b="0" dirty="0">
                <a:solidFill>
                  <a:srgbClr val="00B050"/>
                </a:solidFill>
              </a:rPr>
              <a:t>Student Billing</a:t>
            </a:r>
          </a:p>
          <a:p>
            <a:pPr marL="342900" indent="-342900">
              <a:buFont typeface="Arial" panose="020B0604020202020204" pitchFamily="34" charset="0"/>
              <a:buChar char="•"/>
            </a:pPr>
            <a:r>
              <a:rPr lang="en-US" sz="2000" b="0" dirty="0">
                <a:solidFill>
                  <a:srgbClr val="00B050"/>
                </a:solidFill>
                <a:latin typeface="Arial"/>
                <a:cs typeface="Arial"/>
              </a:rPr>
              <a:t>Refunds (Student Choice -  Nelnet)</a:t>
            </a:r>
          </a:p>
          <a:p>
            <a:pPr marL="342900" indent="-342900">
              <a:buFont typeface="Arial" panose="020B0604020202020204" pitchFamily="34" charset="0"/>
              <a:buChar char="•"/>
            </a:pPr>
            <a:r>
              <a:rPr lang="en-US" sz="2000" b="0" dirty="0">
                <a:solidFill>
                  <a:srgbClr val="00B050"/>
                </a:solidFill>
              </a:rPr>
              <a:t>Third Party Billing</a:t>
            </a:r>
          </a:p>
          <a:p>
            <a:pPr marL="800100" lvl="1">
              <a:buFont typeface="Arial" panose="020B0604020202020204" pitchFamily="34" charset="0"/>
              <a:buChar char="•"/>
            </a:pPr>
            <a:r>
              <a:rPr lang="en-US" sz="1600" b="0" dirty="0">
                <a:solidFill>
                  <a:srgbClr val="00B050"/>
                </a:solidFill>
                <a:latin typeface="Arial"/>
                <a:cs typeface="Arial"/>
              </a:rPr>
              <a:t>VA and Military HPSP</a:t>
            </a:r>
          </a:p>
          <a:p>
            <a:pPr marL="342900" indent="-342900">
              <a:buFont typeface="Arial" panose="020B0604020202020204" pitchFamily="34" charset="0"/>
              <a:buChar char="•"/>
            </a:pPr>
            <a:r>
              <a:rPr lang="en-US" sz="2000" b="0" dirty="0">
                <a:solidFill>
                  <a:srgbClr val="00B050"/>
                </a:solidFill>
                <a:latin typeface="Arial"/>
                <a:cs typeface="Arial"/>
              </a:rPr>
              <a:t>Takes payments</a:t>
            </a:r>
          </a:p>
        </p:txBody>
      </p:sp>
      <p:sp>
        <p:nvSpPr>
          <p:cNvPr id="4" name="Content Placeholder 3">
            <a:extLst>
              <a:ext uri="{FF2B5EF4-FFF2-40B4-BE49-F238E27FC236}">
                <a16:creationId xmlns:a16="http://schemas.microsoft.com/office/drawing/2014/main" id="{034BDFED-6B02-4FB5-7B88-F6780980D6A7}"/>
              </a:ext>
            </a:extLst>
          </p:cNvPr>
          <p:cNvSpPr>
            <a:spLocks noGrp="1"/>
          </p:cNvSpPr>
          <p:nvPr>
            <p:ph sz="half" idx="2"/>
          </p:nvPr>
        </p:nvSpPr>
        <p:spPr>
          <a:xfrm>
            <a:off x="703718" y="4152259"/>
            <a:ext cx="5157787" cy="2173475"/>
          </a:xfrm>
          <a:ln w="41275" cmpd="thinThick">
            <a:solidFill>
              <a:srgbClr val="7030A0"/>
            </a:solidFill>
          </a:ln>
        </p:spPr>
        <p:txBody>
          <a:bodyPr/>
          <a:lstStyle/>
          <a:p>
            <a:pPr marL="0" indent="0">
              <a:buNone/>
            </a:pPr>
            <a:r>
              <a:rPr lang="en-US" sz="2400" b="1" dirty="0">
                <a:solidFill>
                  <a:srgbClr val="7030A0"/>
                </a:solidFill>
              </a:rPr>
              <a:t>Campus Health Services:</a:t>
            </a:r>
          </a:p>
          <a:p>
            <a:r>
              <a:rPr lang="en-US" sz="2000" dirty="0">
                <a:solidFill>
                  <a:srgbClr val="7030A0"/>
                </a:solidFill>
              </a:rPr>
              <a:t>Waving Major Medical Insurance</a:t>
            </a:r>
          </a:p>
          <a:p>
            <a:r>
              <a:rPr lang="en-US" sz="2000" dirty="0">
                <a:solidFill>
                  <a:srgbClr val="7030A0"/>
                </a:solidFill>
              </a:rPr>
              <a:t>Questions regarding medical coverage</a:t>
            </a:r>
          </a:p>
          <a:p>
            <a:endParaRPr lang="en-US" sz="2400" b="1" dirty="0">
              <a:solidFill>
                <a:srgbClr val="7030A0"/>
              </a:solidFill>
            </a:endParaRPr>
          </a:p>
        </p:txBody>
      </p:sp>
      <p:sp>
        <p:nvSpPr>
          <p:cNvPr id="5" name="Text Placeholder 4">
            <a:extLst>
              <a:ext uri="{FF2B5EF4-FFF2-40B4-BE49-F238E27FC236}">
                <a16:creationId xmlns:a16="http://schemas.microsoft.com/office/drawing/2014/main" id="{D6ABA0DF-3C4D-72B2-CF9E-B63B3F14DE1F}"/>
              </a:ext>
            </a:extLst>
          </p:cNvPr>
          <p:cNvSpPr>
            <a:spLocks noGrp="1"/>
          </p:cNvSpPr>
          <p:nvPr>
            <p:ph type="body" sz="quarter" idx="3"/>
          </p:nvPr>
        </p:nvSpPr>
        <p:spPr>
          <a:xfrm>
            <a:off x="702130" y="1118736"/>
            <a:ext cx="5201330" cy="2859676"/>
          </a:xfrm>
          <a:ln w="41275" cmpd="dbl">
            <a:solidFill>
              <a:srgbClr val="B4015C"/>
            </a:solidFill>
          </a:ln>
        </p:spPr>
        <p:txBody>
          <a:bodyPr/>
          <a:lstStyle/>
          <a:p>
            <a:r>
              <a:rPr lang="en-US" dirty="0">
                <a:solidFill>
                  <a:srgbClr val="B4015C"/>
                </a:solidFill>
              </a:rPr>
              <a:t>SOM - Financial Aid:</a:t>
            </a:r>
          </a:p>
          <a:p>
            <a:pPr marL="342900" indent="-342900">
              <a:buFont typeface="Arial" panose="020B0604020202020204" pitchFamily="34" charset="0"/>
              <a:buChar char="•"/>
            </a:pPr>
            <a:r>
              <a:rPr lang="en-US" sz="2000" dirty="0">
                <a:solidFill>
                  <a:srgbClr val="B4015C"/>
                </a:solidFill>
              </a:rPr>
              <a:t>Assist with account questions</a:t>
            </a:r>
          </a:p>
          <a:p>
            <a:pPr marL="342900" indent="-342900">
              <a:buFont typeface="Arial" panose="020B0604020202020204" pitchFamily="34" charset="0"/>
              <a:buChar char="•"/>
            </a:pPr>
            <a:r>
              <a:rPr lang="en-US" sz="2000" dirty="0">
                <a:solidFill>
                  <a:srgbClr val="B4015C"/>
                </a:solidFill>
              </a:rPr>
              <a:t>Additional loan offers/loan reductions</a:t>
            </a:r>
          </a:p>
          <a:p>
            <a:pPr marL="342900" indent="-342900">
              <a:buFont typeface="Arial" panose="020B0604020202020204" pitchFamily="34" charset="0"/>
              <a:buChar char="•"/>
            </a:pPr>
            <a:r>
              <a:rPr lang="en-US" sz="2000" dirty="0">
                <a:solidFill>
                  <a:srgbClr val="B4015C"/>
                </a:solidFill>
              </a:rPr>
              <a:t>Post internal awards</a:t>
            </a:r>
            <a:endParaRPr lang="en-US" dirty="0">
              <a:solidFill>
                <a:srgbClr val="B4015C"/>
              </a:solidFill>
            </a:endParaRPr>
          </a:p>
          <a:p>
            <a:pPr marL="342900" indent="-342900">
              <a:buChar char="•"/>
            </a:pPr>
            <a:r>
              <a:rPr lang="en-US" sz="2000" dirty="0">
                <a:solidFill>
                  <a:srgbClr val="B4015C"/>
                </a:solidFill>
                <a:latin typeface="Arial"/>
                <a:cs typeface="Arial"/>
              </a:rPr>
              <a:t>Billing for NHSC</a:t>
            </a:r>
          </a:p>
          <a:p>
            <a:pPr marL="342900" indent="-342900">
              <a:buChar char="•"/>
            </a:pPr>
            <a:r>
              <a:rPr lang="en-US" sz="2000" dirty="0">
                <a:solidFill>
                  <a:srgbClr val="B4015C"/>
                </a:solidFill>
                <a:latin typeface="Arial"/>
                <a:cs typeface="Arial"/>
              </a:rPr>
              <a:t>Counseling</a:t>
            </a:r>
          </a:p>
          <a:p>
            <a:pPr marL="342900" indent="-342900">
              <a:buChar char="•"/>
            </a:pPr>
            <a:r>
              <a:rPr lang="en-US" sz="2000" dirty="0">
                <a:solidFill>
                  <a:srgbClr val="B4015C"/>
                </a:solidFill>
                <a:latin typeface="Arial"/>
                <a:cs typeface="Arial"/>
              </a:rPr>
              <a:t>Financial Literacy Events</a:t>
            </a:r>
          </a:p>
        </p:txBody>
      </p:sp>
      <p:sp>
        <p:nvSpPr>
          <p:cNvPr id="6" name="Content Placeholder 5">
            <a:extLst>
              <a:ext uri="{FF2B5EF4-FFF2-40B4-BE49-F238E27FC236}">
                <a16:creationId xmlns:a16="http://schemas.microsoft.com/office/drawing/2014/main" id="{3B89CB5F-AE5F-4854-ABC8-75C366300A56}"/>
              </a:ext>
            </a:extLst>
          </p:cNvPr>
          <p:cNvSpPr>
            <a:spLocks noGrp="1"/>
          </p:cNvSpPr>
          <p:nvPr>
            <p:ph sz="quarter" idx="4"/>
          </p:nvPr>
        </p:nvSpPr>
        <p:spPr>
          <a:xfrm>
            <a:off x="6172201" y="4016187"/>
            <a:ext cx="5183188" cy="2303931"/>
          </a:xfrm>
          <a:ln w="41275" cap="sq" cmpd="thinThick">
            <a:solidFill>
              <a:srgbClr val="0070C0"/>
            </a:solidFill>
          </a:ln>
        </p:spPr>
        <p:txBody>
          <a:bodyPr/>
          <a:lstStyle/>
          <a:p>
            <a:pPr marL="0" indent="0">
              <a:buNone/>
            </a:pPr>
            <a:r>
              <a:rPr lang="en-US" b="1" dirty="0">
                <a:solidFill>
                  <a:srgbClr val="0070C0"/>
                </a:solidFill>
              </a:rPr>
              <a:t>Main Campus Financial Aid:</a:t>
            </a:r>
          </a:p>
          <a:p>
            <a:r>
              <a:rPr lang="en-US" sz="2400" dirty="0">
                <a:solidFill>
                  <a:srgbClr val="0070C0"/>
                </a:solidFill>
              </a:rPr>
              <a:t>Clear Conflicting info on FAFSA</a:t>
            </a:r>
          </a:p>
          <a:p>
            <a:r>
              <a:rPr lang="en-US" sz="2400" dirty="0">
                <a:solidFill>
                  <a:srgbClr val="0070C0"/>
                </a:solidFill>
              </a:rPr>
              <a:t>Process Verification</a:t>
            </a:r>
          </a:p>
          <a:p>
            <a:r>
              <a:rPr lang="en-US" sz="2400" dirty="0">
                <a:solidFill>
                  <a:srgbClr val="0070C0"/>
                </a:solidFill>
              </a:rPr>
              <a:t>Clears Citizenship</a:t>
            </a:r>
          </a:p>
          <a:p>
            <a:r>
              <a:rPr lang="en-US" sz="2400" dirty="0">
                <a:solidFill>
                  <a:srgbClr val="0070C0"/>
                </a:solidFill>
              </a:rPr>
              <a:t>Posts outside scholarships</a:t>
            </a:r>
          </a:p>
        </p:txBody>
      </p:sp>
    </p:spTree>
    <p:extLst>
      <p:ext uri="{BB962C8B-B14F-4D97-AF65-F5344CB8AC3E}">
        <p14:creationId xmlns:p14="http://schemas.microsoft.com/office/powerpoint/2010/main" val="158047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358" y="382385"/>
            <a:ext cx="7720642" cy="1032728"/>
          </a:xfrm>
        </p:spPr>
        <p:txBody>
          <a:bodyPr>
            <a:normAutofit/>
          </a:bodyPr>
          <a:lstStyle/>
          <a:p>
            <a:r>
              <a:rPr lang="en-US" dirty="0"/>
              <a:t>Resources: from the AAMC</a:t>
            </a:r>
          </a:p>
        </p:txBody>
      </p:sp>
      <p:sp>
        <p:nvSpPr>
          <p:cNvPr id="3" name="Content Placeholder 2"/>
          <p:cNvSpPr>
            <a:spLocks noGrp="1"/>
          </p:cNvSpPr>
          <p:nvPr>
            <p:ph idx="1"/>
          </p:nvPr>
        </p:nvSpPr>
        <p:spPr>
          <a:xfrm>
            <a:off x="1044103" y="4826976"/>
            <a:ext cx="2972850" cy="852855"/>
          </a:xfrm>
        </p:spPr>
        <p:txBody>
          <a:bodyPr>
            <a:normAutofit/>
          </a:bodyPr>
          <a:lstStyle/>
          <a:p>
            <a:pPr marL="0" indent="0" algn="ctr">
              <a:buNone/>
            </a:pPr>
            <a:r>
              <a:rPr lang="en-US" sz="1400" dirty="0">
                <a:latin typeface="+mj-lt"/>
              </a:rPr>
              <a:t>AAMC’s – Education Debt Manager – Free PDF Download – aamc.org/first/</a:t>
            </a:r>
            <a:r>
              <a:rPr lang="en-US" sz="1400" dirty="0" err="1">
                <a:latin typeface="+mj-lt"/>
              </a:rPr>
              <a:t>edm</a:t>
            </a:r>
            <a:endParaRPr lang="en-US" sz="1400" dirty="0">
              <a:latin typeface="+mj-lt"/>
            </a:endParaRPr>
          </a:p>
        </p:txBody>
      </p:sp>
      <p:sp>
        <p:nvSpPr>
          <p:cNvPr id="5" name="TextBox 4"/>
          <p:cNvSpPr txBox="1"/>
          <p:nvPr/>
        </p:nvSpPr>
        <p:spPr>
          <a:xfrm>
            <a:off x="4563913" y="1174436"/>
            <a:ext cx="6374381" cy="2400657"/>
          </a:xfrm>
          <a:prstGeom prst="rect">
            <a:avLst/>
          </a:prstGeom>
          <a:noFill/>
        </p:spPr>
        <p:txBody>
          <a:bodyPr wrap="square" rtlCol="0">
            <a:spAutoFit/>
          </a:bodyPr>
          <a:lstStyle/>
          <a:p>
            <a:pPr algn="ctr"/>
            <a:r>
              <a:rPr lang="en-US" sz="2400" dirty="0">
                <a:solidFill>
                  <a:srgbClr val="00B0F0"/>
                </a:solidFill>
                <a:latin typeface="Arial Rounded MT Bold" panose="020F0704030504030204" pitchFamily="34" charset="0"/>
              </a:rPr>
              <a:t>AAMC FIRST </a:t>
            </a:r>
          </a:p>
          <a:p>
            <a:pPr algn="ctr"/>
            <a:r>
              <a:rPr lang="en-US" b="1" u="sng" dirty="0">
                <a:latin typeface="Arial Rounded MT Bold" panose="020F0704030504030204" pitchFamily="34" charset="0"/>
              </a:rPr>
              <a:t>Offers Financial Aid Fact Sheets on Topics Like: </a:t>
            </a:r>
          </a:p>
          <a:p>
            <a:pPr marL="285750" indent="-285750">
              <a:buFont typeface="Arial" panose="020B0604020202020204" pitchFamily="34" charset="0"/>
              <a:buChar char="•"/>
            </a:pPr>
            <a:r>
              <a:rPr lang="en-US" b="1" dirty="0">
                <a:latin typeface="Arial Rounded MT Bold" panose="020F0704030504030204" pitchFamily="34" charset="0"/>
              </a:rPr>
              <a:t>Budgeting worksheets</a:t>
            </a:r>
          </a:p>
          <a:p>
            <a:pPr marL="285750" indent="-285750">
              <a:buFont typeface="Arial" panose="020B0604020202020204" pitchFamily="34" charset="0"/>
              <a:buChar char="•"/>
            </a:pPr>
            <a:r>
              <a:rPr lang="en-US" b="1" dirty="0">
                <a:latin typeface="Arial Rounded MT Bold" panose="020F0704030504030204" pitchFamily="34" charset="0"/>
              </a:rPr>
              <a:t>Roommates and money</a:t>
            </a:r>
          </a:p>
          <a:p>
            <a:pPr marL="285750" indent="-285750">
              <a:buFont typeface="Arial" panose="020B0604020202020204" pitchFamily="34" charset="0"/>
              <a:buChar char="•"/>
            </a:pPr>
            <a:r>
              <a:rPr lang="en-US" b="1" dirty="0">
                <a:latin typeface="Arial Rounded MT Bold" panose="020F0704030504030204" pitchFamily="34" charset="0"/>
              </a:rPr>
              <a:t>Transitioning to medical school</a:t>
            </a:r>
          </a:p>
          <a:p>
            <a:pPr marL="285750" indent="-285750">
              <a:buFont typeface="Arial" panose="020B0604020202020204" pitchFamily="34" charset="0"/>
              <a:buChar char="•"/>
            </a:pPr>
            <a:r>
              <a:rPr lang="en-US" b="1" dirty="0">
                <a:latin typeface="Arial Rounded MT Bold" panose="020F0704030504030204" pitchFamily="34" charset="0"/>
              </a:rPr>
              <a:t>The cost of interviewing for residency</a:t>
            </a:r>
          </a:p>
          <a:p>
            <a:pPr marL="285750" indent="-285750">
              <a:buFont typeface="Arial" panose="020B0604020202020204" pitchFamily="34" charset="0"/>
              <a:buChar char="•"/>
            </a:pPr>
            <a:r>
              <a:rPr lang="en-US" b="1" dirty="0">
                <a:latin typeface="Arial Rounded MT Bold" panose="020F0704030504030204" pitchFamily="34" charset="0"/>
              </a:rPr>
              <a:t>Repayment</a:t>
            </a:r>
          </a:p>
          <a:p>
            <a:pPr marL="285750" indent="-285750">
              <a:buFont typeface="Arial" panose="020B0604020202020204" pitchFamily="34" charset="0"/>
              <a:buChar char="•"/>
            </a:pPr>
            <a:r>
              <a:rPr lang="en-US" b="1" dirty="0">
                <a:latin typeface="Arial Rounded MT Bold" panose="020F0704030504030204" pitchFamily="34" charset="0"/>
              </a:rPr>
              <a:t>Credit  </a:t>
            </a:r>
          </a:p>
        </p:txBody>
      </p:sp>
      <p:sp>
        <p:nvSpPr>
          <p:cNvPr id="6" name="TextBox 5"/>
          <p:cNvSpPr txBox="1"/>
          <p:nvPr/>
        </p:nvSpPr>
        <p:spPr>
          <a:xfrm>
            <a:off x="4563913" y="3963352"/>
            <a:ext cx="7323287" cy="1631216"/>
          </a:xfrm>
          <a:prstGeom prst="rect">
            <a:avLst/>
          </a:prstGeom>
          <a:noFill/>
        </p:spPr>
        <p:txBody>
          <a:bodyPr wrap="square" rtlCol="0">
            <a:spAutoFit/>
          </a:bodyPr>
          <a:lstStyle/>
          <a:p>
            <a:pPr algn="ctr"/>
            <a:r>
              <a:rPr lang="en-US" sz="2000" b="1" u="sng" dirty="0">
                <a:latin typeface="Arial Rounded MT Bold" panose="020F0704030504030204" pitchFamily="34" charset="0"/>
              </a:rPr>
              <a:t>Offers Videos and Webinars on Topics Like: </a:t>
            </a:r>
          </a:p>
          <a:p>
            <a:pPr marL="285750" indent="-285750">
              <a:buFont typeface="Arial" panose="020B0604020202020204" pitchFamily="34" charset="0"/>
              <a:buChar char="•"/>
            </a:pPr>
            <a:r>
              <a:rPr lang="en-US" sz="2000" b="1" dirty="0">
                <a:latin typeface="Arial Rounded MT Bold" panose="020F0704030504030204" pitchFamily="34" charset="0"/>
              </a:rPr>
              <a:t>How long will it take to pay your student loans</a:t>
            </a:r>
          </a:p>
          <a:p>
            <a:pPr marL="285750" indent="-285750">
              <a:buFont typeface="Arial" panose="020B0604020202020204" pitchFamily="34" charset="0"/>
              <a:buChar char="•"/>
            </a:pPr>
            <a:r>
              <a:rPr lang="en-US" sz="2000" b="1" dirty="0">
                <a:latin typeface="Arial Rounded MT Bold" panose="020F0704030504030204" pitchFamily="34" charset="0"/>
              </a:rPr>
              <a:t>7 steps to increasing your credit score</a:t>
            </a:r>
          </a:p>
          <a:p>
            <a:pPr marL="285750" indent="-285750">
              <a:buFont typeface="Arial" panose="020B0604020202020204" pitchFamily="34" charset="0"/>
              <a:buChar char="•"/>
            </a:pPr>
            <a:r>
              <a:rPr lang="en-US" sz="2000" b="1" dirty="0">
                <a:latin typeface="Arial Rounded MT Bold" panose="020F0704030504030204" pitchFamily="34" charset="0"/>
              </a:rPr>
              <a:t>Home financing for graduating Medical students</a:t>
            </a:r>
          </a:p>
          <a:p>
            <a:pPr marL="285750" indent="-285750">
              <a:buFont typeface="Arial" panose="020B0604020202020204" pitchFamily="34" charset="0"/>
              <a:buChar char="•"/>
            </a:pPr>
            <a:r>
              <a:rPr lang="en-US" sz="2000" b="1" dirty="0">
                <a:latin typeface="Arial Rounded MT Bold" panose="020F0704030504030204" pitchFamily="34" charset="0"/>
              </a:rPr>
              <a:t>Student loans and repayment for married physicians  </a:t>
            </a:r>
          </a:p>
        </p:txBody>
      </p:sp>
      <p:pic>
        <p:nvPicPr>
          <p:cNvPr id="7" name="Picture 7" descr="A picture containing text&#10;&#10;Description automatically generated">
            <a:extLst>
              <a:ext uri="{FF2B5EF4-FFF2-40B4-BE49-F238E27FC236}">
                <a16:creationId xmlns:a16="http://schemas.microsoft.com/office/drawing/2014/main" id="{34CBC46F-C98C-25A2-B30F-E47289DF8080}"/>
              </a:ext>
            </a:extLst>
          </p:cNvPr>
          <p:cNvPicPr>
            <a:picLocks noChangeAspect="1"/>
          </p:cNvPicPr>
          <p:nvPr/>
        </p:nvPicPr>
        <p:blipFill>
          <a:blip r:embed="rId2"/>
          <a:stretch>
            <a:fillRect/>
          </a:stretch>
        </p:blipFill>
        <p:spPr>
          <a:xfrm>
            <a:off x="1132114" y="1240275"/>
            <a:ext cx="2743200" cy="3542878"/>
          </a:xfrm>
          <a:prstGeom prst="rect">
            <a:avLst/>
          </a:prstGeom>
        </p:spPr>
      </p:pic>
    </p:spTree>
    <p:extLst>
      <p:ext uri="{BB962C8B-B14F-4D97-AF65-F5344CB8AC3E}">
        <p14:creationId xmlns:p14="http://schemas.microsoft.com/office/powerpoint/2010/main" val="1727861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785004"/>
            <a:ext cx="10178322" cy="828136"/>
          </a:xfrm>
        </p:spPr>
        <p:txBody>
          <a:bodyPr>
            <a:normAutofit/>
          </a:bodyPr>
          <a:lstStyle/>
          <a:p>
            <a:r>
              <a:rPr lang="en-US" dirty="0"/>
              <a:t>AAMC Financial Wellness Program</a:t>
            </a:r>
          </a:p>
        </p:txBody>
      </p:sp>
      <p:sp>
        <p:nvSpPr>
          <p:cNvPr id="3" name="Content Placeholder 2"/>
          <p:cNvSpPr>
            <a:spLocks noGrp="1"/>
          </p:cNvSpPr>
          <p:nvPr>
            <p:ph idx="1"/>
          </p:nvPr>
        </p:nvSpPr>
        <p:spPr>
          <a:xfrm>
            <a:off x="362309" y="1846053"/>
            <a:ext cx="4913779" cy="3521475"/>
          </a:xfrm>
        </p:spPr>
        <p:txBody>
          <a:bodyPr>
            <a:normAutofit fontScale="62500" lnSpcReduction="20000"/>
          </a:bodyPr>
          <a:lstStyle/>
          <a:p>
            <a:pPr marL="0" indent="0">
              <a:buNone/>
            </a:pPr>
            <a:r>
              <a:rPr lang="en-US" b="1" u="sng" dirty="0">
                <a:solidFill>
                  <a:schemeClr val="tx1"/>
                </a:solidFill>
              </a:rPr>
              <a:t>Some of the available courses include:</a:t>
            </a:r>
          </a:p>
          <a:p>
            <a:r>
              <a:rPr lang="en-US" b="1" dirty="0">
                <a:solidFill>
                  <a:schemeClr val="tx1"/>
                </a:solidFill>
              </a:rPr>
              <a:t>Budget Basics</a:t>
            </a:r>
          </a:p>
          <a:p>
            <a:r>
              <a:rPr lang="en-US" b="1" dirty="0">
                <a:solidFill>
                  <a:schemeClr val="tx1"/>
                </a:solidFill>
              </a:rPr>
              <a:t>Buying a Car</a:t>
            </a:r>
          </a:p>
          <a:p>
            <a:r>
              <a:rPr lang="en-US" b="1" dirty="0">
                <a:solidFill>
                  <a:schemeClr val="tx1"/>
                </a:solidFill>
              </a:rPr>
              <a:t>Financial Basics</a:t>
            </a:r>
          </a:p>
          <a:p>
            <a:r>
              <a:rPr lang="en-US" b="1" dirty="0">
                <a:solidFill>
                  <a:schemeClr val="tx1"/>
                </a:solidFill>
              </a:rPr>
              <a:t>Financial Planning</a:t>
            </a:r>
          </a:p>
          <a:p>
            <a:r>
              <a:rPr lang="en-US" b="1" dirty="0">
                <a:solidFill>
                  <a:schemeClr val="tx1"/>
                </a:solidFill>
              </a:rPr>
              <a:t>Financial Trouble</a:t>
            </a:r>
          </a:p>
          <a:p>
            <a:r>
              <a:rPr lang="en-US" b="1" dirty="0">
                <a:solidFill>
                  <a:schemeClr val="tx1"/>
                </a:solidFill>
              </a:rPr>
              <a:t>Having a Baby</a:t>
            </a:r>
          </a:p>
          <a:p>
            <a:r>
              <a:rPr lang="en-US" b="1" dirty="0">
                <a:solidFill>
                  <a:schemeClr val="tx1"/>
                </a:solidFill>
              </a:rPr>
              <a:t>Identity Theft</a:t>
            </a:r>
          </a:p>
          <a:p>
            <a:r>
              <a:rPr lang="en-US" b="1" dirty="0">
                <a:solidFill>
                  <a:schemeClr val="tx1"/>
                </a:solidFill>
              </a:rPr>
              <a:t>Managing Credit</a:t>
            </a:r>
          </a:p>
          <a:p>
            <a:r>
              <a:rPr lang="en-US" b="1" dirty="0">
                <a:solidFill>
                  <a:schemeClr val="tx1"/>
                </a:solidFill>
              </a:rPr>
              <a:t>Saving and Investing</a:t>
            </a:r>
          </a:p>
          <a:p>
            <a:r>
              <a:rPr lang="en-US" b="1" dirty="0">
                <a:solidFill>
                  <a:schemeClr val="tx1"/>
                </a:solidFill>
              </a:rPr>
              <a:t>Understanding Insurance</a:t>
            </a:r>
          </a:p>
          <a:p>
            <a:endParaRPr lang="en-US" dirty="0"/>
          </a:p>
        </p:txBody>
      </p:sp>
      <p:sp>
        <p:nvSpPr>
          <p:cNvPr id="4" name="TextBox 3"/>
          <p:cNvSpPr txBox="1"/>
          <p:nvPr/>
        </p:nvSpPr>
        <p:spPr>
          <a:xfrm>
            <a:off x="5276088" y="2121409"/>
            <a:ext cx="6483096" cy="3693319"/>
          </a:xfrm>
          <a:prstGeom prst="rect">
            <a:avLst/>
          </a:prstGeom>
          <a:noFill/>
        </p:spPr>
        <p:txBody>
          <a:bodyPr wrap="square" rtlCol="0">
            <a:spAutoFit/>
          </a:bodyPr>
          <a:lstStyle/>
          <a:p>
            <a:r>
              <a:rPr lang="en-US" b="1" dirty="0"/>
              <a:t>Financial Health Check</a:t>
            </a:r>
            <a:r>
              <a:rPr lang="en-US" dirty="0"/>
              <a:t> -  Measure your financial wellness.</a:t>
            </a:r>
          </a:p>
          <a:p>
            <a:endParaRPr lang="en-US" dirty="0"/>
          </a:p>
          <a:p>
            <a:r>
              <a:rPr lang="en-US" b="1" dirty="0"/>
              <a:t>Auto Loan Calculator</a:t>
            </a:r>
            <a:r>
              <a:rPr lang="en-US" dirty="0"/>
              <a:t> - Estimate your monthly car payment.</a:t>
            </a:r>
          </a:p>
          <a:p>
            <a:endParaRPr lang="en-US" dirty="0"/>
          </a:p>
          <a:p>
            <a:r>
              <a:rPr lang="en-US" b="1" dirty="0"/>
              <a:t>Chronic Debtor Assessment</a:t>
            </a:r>
            <a:r>
              <a:rPr lang="en-US" dirty="0"/>
              <a:t> – Obtain feedback on your spending behavior.</a:t>
            </a:r>
          </a:p>
          <a:p>
            <a:endParaRPr lang="en-US" dirty="0"/>
          </a:p>
          <a:p>
            <a:r>
              <a:rPr lang="en-US" b="1" dirty="0"/>
              <a:t>Financial Goals</a:t>
            </a:r>
            <a:r>
              <a:rPr lang="en-US" dirty="0"/>
              <a:t> – Set your short and long term financial goals and store them within your account.</a:t>
            </a:r>
          </a:p>
          <a:p>
            <a:endParaRPr lang="en-US" dirty="0"/>
          </a:p>
          <a:p>
            <a:r>
              <a:rPr lang="en-US" b="1" dirty="0"/>
              <a:t>Mortgage Calculator</a:t>
            </a:r>
            <a:r>
              <a:rPr lang="en-US" dirty="0"/>
              <a:t> – See estimated payments and learn about potential tax breaks. </a:t>
            </a:r>
          </a:p>
          <a:p>
            <a:endParaRPr lang="en-US" dirty="0"/>
          </a:p>
        </p:txBody>
      </p:sp>
    </p:spTree>
    <p:extLst>
      <p:ext uri="{BB962C8B-B14F-4D97-AF65-F5344CB8AC3E}">
        <p14:creationId xmlns:p14="http://schemas.microsoft.com/office/powerpoint/2010/main" val="4122981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0DDB24-F804-754A-A857-5E54FA24C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665" y="1761574"/>
            <a:ext cx="10390909" cy="3953852"/>
          </a:xfrm>
          <a:prstGeom prst="rect">
            <a:avLst/>
          </a:prstGeom>
        </p:spPr>
      </p:pic>
      <p:sp>
        <p:nvSpPr>
          <p:cNvPr id="16" name="Rectangle 15"/>
          <p:cNvSpPr/>
          <p:nvPr/>
        </p:nvSpPr>
        <p:spPr>
          <a:xfrm>
            <a:off x="2987867" y="1617195"/>
            <a:ext cx="6143028" cy="471539"/>
          </a:xfrm>
          <a:prstGeom prst="rect">
            <a:avLst/>
          </a:prstGeom>
        </p:spPr>
        <p:txBody>
          <a:bodyPr wrap="none">
            <a:spAutoFit/>
          </a:bodyPr>
          <a:lstStyle/>
          <a:p>
            <a:pPr defTabSz="889000" eaLnBrk="0" fontAlgn="base" hangingPunct="0">
              <a:lnSpc>
                <a:spcPct val="88000"/>
              </a:lnSpc>
              <a:spcBef>
                <a:spcPct val="50000"/>
              </a:spcBef>
              <a:spcAft>
                <a:spcPct val="0"/>
              </a:spcAft>
              <a:buClr>
                <a:srgbClr val="013D79"/>
              </a:buClr>
              <a:buSzPct val="90000"/>
              <a:defRPr/>
            </a:pPr>
            <a:r>
              <a:rPr lang="en-US" sz="2800" dirty="0">
                <a:solidFill>
                  <a:srgbClr val="013D79"/>
                </a:solidFill>
                <a:effectLst>
                  <a:outerShdw blurRad="38100" dist="38100" dir="2700000" algn="tl">
                    <a:srgbClr val="000000">
                      <a:alpha val="43137"/>
                    </a:srgbClr>
                  </a:outerShdw>
                </a:effectLst>
                <a:latin typeface="Arial" pitchFamily="34" charset="0"/>
                <a:ea typeface="ＭＳ Ｐゴシック" pitchFamily="34" charset="-128"/>
              </a:rPr>
              <a:t>MedLoans</a:t>
            </a:r>
            <a:r>
              <a:rPr lang="en-US" sz="2800" baseline="50000" dirty="0">
                <a:solidFill>
                  <a:srgbClr val="013D79"/>
                </a:solidFill>
                <a:effectLst>
                  <a:outerShdw blurRad="38100" dist="38100" dir="2700000" algn="tl">
                    <a:srgbClr val="000000">
                      <a:alpha val="43137"/>
                    </a:srgbClr>
                  </a:outerShdw>
                </a:effectLst>
                <a:latin typeface="Arial" pitchFamily="34" charset="0"/>
                <a:ea typeface="ＭＳ Ｐゴシック" pitchFamily="34" charset="-128"/>
              </a:rPr>
              <a:t>®</a:t>
            </a:r>
            <a:r>
              <a:rPr lang="en-US" sz="2800" dirty="0">
                <a:solidFill>
                  <a:srgbClr val="013D79"/>
                </a:solidFill>
                <a:effectLst>
                  <a:outerShdw blurRad="38100" dist="38100" dir="2700000" algn="tl">
                    <a:srgbClr val="000000">
                      <a:alpha val="43137"/>
                    </a:srgbClr>
                  </a:outerShdw>
                </a:effectLst>
                <a:latin typeface="Arial" pitchFamily="34" charset="0"/>
                <a:ea typeface="ＭＳ Ｐゴシック" pitchFamily="34" charset="-128"/>
              </a:rPr>
              <a:t> Organizer and Calculator</a:t>
            </a:r>
          </a:p>
        </p:txBody>
      </p:sp>
      <p:sp>
        <p:nvSpPr>
          <p:cNvPr id="10" name="Rectangle 9"/>
          <p:cNvSpPr/>
          <p:nvPr/>
        </p:nvSpPr>
        <p:spPr>
          <a:xfrm>
            <a:off x="2254900" y="4590928"/>
            <a:ext cx="3852862" cy="646112"/>
          </a:xfrm>
          <a:prstGeom prst="rect">
            <a:avLst/>
          </a:prstGeom>
        </p:spPr>
        <p:txBody>
          <a:bodyPr>
            <a:spAutoFit/>
          </a:bodyPr>
          <a:lstStyle/>
          <a:p>
            <a:pPr algn="ctr" fontAlgn="base">
              <a:spcBef>
                <a:spcPct val="0"/>
              </a:spcBef>
              <a:spcAft>
                <a:spcPct val="0"/>
              </a:spcAft>
              <a:defRPr/>
            </a:pPr>
            <a:r>
              <a:rPr lang="en-US" b="1" dirty="0">
                <a:solidFill>
                  <a:srgbClr val="7C1C96"/>
                </a:solidFill>
                <a:effectLst>
                  <a:outerShdw blurRad="38100" dist="38100" dir="2700000" algn="tl">
                    <a:srgbClr val="C0C0C0"/>
                  </a:outerShdw>
                </a:effectLst>
                <a:latin typeface="Arial"/>
                <a:ea typeface="ＭＳ Ｐゴシック" pitchFamily="34" charset="-128"/>
              </a:rPr>
              <a:t>A free tool for MD students          </a:t>
            </a:r>
          </a:p>
          <a:p>
            <a:pPr algn="ctr" fontAlgn="base">
              <a:spcBef>
                <a:spcPct val="0"/>
              </a:spcBef>
              <a:spcAft>
                <a:spcPct val="0"/>
              </a:spcAft>
              <a:defRPr/>
            </a:pPr>
            <a:r>
              <a:rPr lang="en-US" b="1" dirty="0">
                <a:solidFill>
                  <a:srgbClr val="7C1C96"/>
                </a:solidFill>
                <a:effectLst>
                  <a:outerShdw blurRad="38100" dist="38100" dir="2700000" algn="tl">
                    <a:srgbClr val="C0C0C0"/>
                  </a:outerShdw>
                </a:effectLst>
                <a:latin typeface="Arial"/>
                <a:ea typeface="ＭＳ Ｐゴシック" pitchFamily="34" charset="-128"/>
              </a:rPr>
              <a:t>and graduates!!</a:t>
            </a:r>
          </a:p>
        </p:txBody>
      </p:sp>
      <p:sp>
        <p:nvSpPr>
          <p:cNvPr id="2" name="Title 1">
            <a:extLst>
              <a:ext uri="{FF2B5EF4-FFF2-40B4-BE49-F238E27FC236}">
                <a16:creationId xmlns:a16="http://schemas.microsoft.com/office/drawing/2014/main" id="{86CF94B8-4C32-4156-BD25-A2AC71C57A45}"/>
              </a:ext>
            </a:extLst>
          </p:cNvPr>
          <p:cNvSpPr>
            <a:spLocks noGrp="1"/>
          </p:cNvSpPr>
          <p:nvPr>
            <p:ph type="title"/>
          </p:nvPr>
        </p:nvSpPr>
        <p:spPr>
          <a:xfrm>
            <a:off x="781493" y="600613"/>
            <a:ext cx="10515600" cy="1325563"/>
          </a:xfrm>
        </p:spPr>
        <p:txBody>
          <a:bodyPr/>
          <a:lstStyle/>
          <a:p>
            <a:r>
              <a:rPr lang="en-US" dirty="0"/>
              <a:t>Know Your Numbers</a:t>
            </a:r>
          </a:p>
        </p:txBody>
      </p:sp>
      <p:sp>
        <p:nvSpPr>
          <p:cNvPr id="11" name="Rectangle 10">
            <a:extLst>
              <a:ext uri="{FF2B5EF4-FFF2-40B4-BE49-F238E27FC236}">
                <a16:creationId xmlns:a16="http://schemas.microsoft.com/office/drawing/2014/main" id="{F1220763-561F-4A77-B327-DC478B194482}"/>
              </a:ext>
            </a:extLst>
          </p:cNvPr>
          <p:cNvSpPr/>
          <p:nvPr/>
        </p:nvSpPr>
        <p:spPr bwMode="auto">
          <a:xfrm>
            <a:off x="1810082" y="5571047"/>
            <a:ext cx="8595360"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latin typeface="Arial" panose="020B0604020202020204" pitchFamily="34" charset="0"/>
                <a:cs typeface="Arial" panose="020B0604020202020204" pitchFamily="34" charset="0"/>
              </a:rPr>
              <a:t>aamc.org/medloans</a:t>
            </a:r>
          </a:p>
        </p:txBody>
      </p:sp>
    </p:spTree>
    <p:extLst>
      <p:ext uri="{BB962C8B-B14F-4D97-AF65-F5344CB8AC3E}">
        <p14:creationId xmlns:p14="http://schemas.microsoft.com/office/powerpoint/2010/main" val="335624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805C-D0A0-433A-83B6-54925B60A6A1}"/>
              </a:ext>
            </a:extLst>
          </p:cNvPr>
          <p:cNvSpPr>
            <a:spLocks noGrp="1"/>
          </p:cNvSpPr>
          <p:nvPr>
            <p:ph type="title"/>
          </p:nvPr>
        </p:nvSpPr>
        <p:spPr>
          <a:xfrm>
            <a:off x="2953483" y="446530"/>
            <a:ext cx="7886700" cy="1325563"/>
          </a:xfrm>
        </p:spPr>
        <p:txBody>
          <a:bodyPr/>
          <a:lstStyle/>
          <a:p>
            <a:r>
              <a:rPr lang="en-US" dirty="0"/>
              <a:t>Support Along The Way</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2335" y="1952509"/>
            <a:ext cx="3556108" cy="619951"/>
          </a:xfrm>
          <a:prstGeom prst="rect">
            <a:avLst/>
          </a:prstGeom>
          <a:ln>
            <a:noFill/>
          </a:ln>
          <a:effectLst>
            <a:outerShdw blurRad="190500" algn="tl" rotWithShape="0">
              <a:srgbClr val="000000">
                <a:alpha val="70000"/>
              </a:srgbClr>
            </a:outerShdw>
          </a:effectLst>
        </p:spPr>
      </p:pic>
      <p:cxnSp>
        <p:nvCxnSpPr>
          <p:cNvPr id="44" name="Straight Arrow Connector 43"/>
          <p:cNvCxnSpPr/>
          <p:nvPr/>
        </p:nvCxnSpPr>
        <p:spPr bwMode="auto">
          <a:xfrm flipV="1">
            <a:off x="6040821" y="2751796"/>
            <a:ext cx="23649" cy="777765"/>
          </a:xfrm>
          <a:prstGeom prst="straightConnector1">
            <a:avLst/>
          </a:prstGeom>
          <a:noFill/>
          <a:ln w="22225" cap="flat" cmpd="sng" algn="ctr">
            <a:solidFill>
              <a:schemeClr val="tx1"/>
            </a:solidFill>
            <a:prstDash val="solid"/>
            <a:round/>
            <a:headEnd type="none" w="med" len="med"/>
            <a:tailEnd type="arrow"/>
          </a:ln>
          <a:effectLst/>
        </p:spPr>
      </p:cxnSp>
      <p:grpSp>
        <p:nvGrpSpPr>
          <p:cNvPr id="3" name="Group 59"/>
          <p:cNvGrpSpPr/>
          <p:nvPr/>
        </p:nvGrpSpPr>
        <p:grpSpPr>
          <a:xfrm>
            <a:off x="6233878" y="3809146"/>
            <a:ext cx="4375639" cy="2280485"/>
            <a:chOff x="4602848" y="3080987"/>
            <a:chExt cx="4375639" cy="2280485"/>
          </a:xfrm>
        </p:grpSpPr>
        <p:cxnSp>
          <p:nvCxnSpPr>
            <p:cNvPr id="22" name="Straight Arrow Connector 21"/>
            <p:cNvCxnSpPr>
              <a:cxnSpLocks/>
            </p:cNvCxnSpPr>
            <p:nvPr/>
          </p:nvCxnSpPr>
          <p:spPr bwMode="auto">
            <a:xfrm>
              <a:off x="4602848" y="3080987"/>
              <a:ext cx="1453213" cy="825422"/>
            </a:xfrm>
            <a:prstGeom prst="straightConnector1">
              <a:avLst/>
            </a:prstGeom>
            <a:noFill/>
            <a:ln w="22225" cap="flat" cmpd="sng" algn="ctr">
              <a:solidFill>
                <a:schemeClr val="tx1"/>
              </a:solidFill>
              <a:prstDash val="solid"/>
              <a:round/>
              <a:headEnd type="none" w="med" len="med"/>
              <a:tailEnd type="arrow"/>
            </a:ln>
            <a:effectLst/>
          </p:spPr>
        </p:cxnSp>
        <p:grpSp>
          <p:nvGrpSpPr>
            <p:cNvPr id="4" name="Group 51"/>
            <p:cNvGrpSpPr/>
            <p:nvPr/>
          </p:nvGrpSpPr>
          <p:grpSpPr>
            <a:xfrm>
              <a:off x="6202447" y="3468824"/>
              <a:ext cx="2776040" cy="1892648"/>
              <a:chOff x="6202447" y="3468824"/>
              <a:chExt cx="2776040" cy="1892648"/>
            </a:xfrm>
          </p:grpSpPr>
          <p:pic>
            <p:nvPicPr>
              <p:cNvPr id="101377" name="Picture 1"/>
              <p:cNvPicPr>
                <a:picLocks noChangeAspect="1" noChangeArrowheads="1"/>
              </p:cNvPicPr>
              <p:nvPr/>
            </p:nvPicPr>
            <p:blipFill>
              <a:blip r:embed="rId5" cstate="print"/>
              <a:srcRect/>
              <a:stretch>
                <a:fillRect/>
              </a:stretch>
            </p:blipFill>
            <p:spPr bwMode="auto">
              <a:xfrm>
                <a:off x="6632673" y="3468824"/>
                <a:ext cx="1876511" cy="1491343"/>
              </a:xfrm>
              <a:prstGeom prst="rect">
                <a:avLst/>
              </a:prstGeom>
              <a:noFill/>
              <a:ln w="38100">
                <a:solidFill>
                  <a:srgbClr val="013A71"/>
                </a:solidFill>
                <a:miter lim="800000"/>
                <a:headEnd/>
                <a:tailEnd/>
              </a:ln>
            </p:spPr>
          </p:pic>
          <p:sp>
            <p:nvSpPr>
              <p:cNvPr id="50" name="TextBox 49"/>
              <p:cNvSpPr txBox="1"/>
              <p:nvPr/>
            </p:nvSpPr>
            <p:spPr>
              <a:xfrm>
                <a:off x="6202447" y="4961362"/>
                <a:ext cx="2776040" cy="400110"/>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StudentAid.gov</a:t>
                </a:r>
              </a:p>
            </p:txBody>
          </p:sp>
        </p:grpSp>
      </p:grpSp>
      <p:grpSp>
        <p:nvGrpSpPr>
          <p:cNvPr id="5" name="Group 72"/>
          <p:cNvGrpSpPr/>
          <p:nvPr/>
        </p:nvGrpSpPr>
        <p:grpSpPr>
          <a:xfrm>
            <a:off x="4152514" y="1562872"/>
            <a:ext cx="4095750" cy="1840497"/>
            <a:chOff x="2537661" y="1550405"/>
            <a:chExt cx="4095750" cy="1840497"/>
          </a:xfrm>
          <a:scene3d>
            <a:camera prst="orthographicFront">
              <a:rot lat="0" lon="0" rev="0"/>
            </a:camera>
            <a:lightRig rig="contrasting" dir="t">
              <a:rot lat="0" lon="0" rev="1500000"/>
            </a:lightRig>
          </a:scene3d>
        </p:grpSpPr>
        <p:cxnSp>
          <p:nvCxnSpPr>
            <p:cNvPr id="67" name="Straight Arrow Connector 66"/>
            <p:cNvCxnSpPr/>
            <p:nvPr/>
          </p:nvCxnSpPr>
          <p:spPr bwMode="auto">
            <a:xfrm flipH="1" flipV="1">
              <a:off x="4514850" y="2286000"/>
              <a:ext cx="19050" cy="1104902"/>
            </a:xfrm>
            <a:prstGeom prst="straightConnector1">
              <a:avLst/>
            </a:prstGeom>
            <a:noFill/>
            <a:ln w="22225" cap="flat" cmpd="sng" algn="ctr">
              <a:noFill/>
              <a:prstDash val="solid"/>
              <a:round/>
              <a:headEnd type="none" w="med" len="med"/>
              <a:tailEnd type="arrow"/>
            </a:ln>
            <a:effectLst>
              <a:outerShdw blurRad="149987" dist="250190" dir="8460000" algn="ctr">
                <a:srgbClr val="000000">
                  <a:alpha val="28000"/>
                </a:srgbClr>
              </a:outerShdw>
            </a:effectLst>
            <a:sp3d prstMaterial="metal">
              <a:bevelT w="88900" h="88900"/>
            </a:sp3d>
          </p:spPr>
        </p:cxnSp>
        <p:sp>
          <p:nvSpPr>
            <p:cNvPr id="55" name="TextBox 54"/>
            <p:cNvSpPr txBox="1"/>
            <p:nvPr/>
          </p:nvSpPr>
          <p:spPr>
            <a:xfrm>
              <a:off x="2537661" y="1550405"/>
              <a:ext cx="4095750" cy="400110"/>
            </a:xfrm>
            <a:prstGeom prst="rect">
              <a:avLst/>
            </a:prstGeom>
            <a:solidFill>
              <a:srgbClr val="A7C1C1"/>
            </a:solidFill>
            <a:ln>
              <a:noFill/>
            </a:ln>
            <a:effectLst>
              <a:outerShdw blurRad="149987" dist="250190" dir="8460000" algn="ctr">
                <a:srgbClr val="000000">
                  <a:alpha val="28000"/>
                </a:srgbClr>
              </a:outerShdw>
            </a:effectLst>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StudentAid.gov/feedback</a:t>
              </a:r>
            </a:p>
          </p:txBody>
        </p:sp>
      </p:grpSp>
      <p:cxnSp>
        <p:nvCxnSpPr>
          <p:cNvPr id="28" name="Straight Arrow Connector 27"/>
          <p:cNvCxnSpPr/>
          <p:nvPr/>
        </p:nvCxnSpPr>
        <p:spPr bwMode="auto">
          <a:xfrm>
            <a:off x="6057901" y="4090550"/>
            <a:ext cx="19051" cy="1562100"/>
          </a:xfrm>
          <a:prstGeom prst="straightConnector1">
            <a:avLst/>
          </a:prstGeom>
          <a:noFill/>
          <a:ln w="22225" cap="flat" cmpd="sng" algn="ctr">
            <a:solidFill>
              <a:schemeClr val="tx1"/>
            </a:solidFill>
            <a:prstDash val="solid"/>
            <a:round/>
            <a:headEnd type="none" w="med" len="med"/>
            <a:tailEnd type="arrow"/>
          </a:ln>
          <a:effectLst/>
        </p:spPr>
      </p:cxnSp>
      <p:cxnSp>
        <p:nvCxnSpPr>
          <p:cNvPr id="18" name="Straight Arrow Connector 17"/>
          <p:cNvCxnSpPr>
            <a:cxnSpLocks/>
          </p:cNvCxnSpPr>
          <p:nvPr/>
        </p:nvCxnSpPr>
        <p:spPr bwMode="auto">
          <a:xfrm flipH="1" flipV="1">
            <a:off x="4254713" y="2916282"/>
            <a:ext cx="1427764" cy="737181"/>
          </a:xfrm>
          <a:prstGeom prst="straightConnector1">
            <a:avLst/>
          </a:prstGeom>
          <a:noFill/>
          <a:ln w="22225" cap="flat" cmpd="sng" algn="ctr">
            <a:solidFill>
              <a:schemeClr val="tx1"/>
            </a:solidFill>
            <a:prstDash val="solid"/>
            <a:round/>
            <a:headEnd type="none" w="med" len="med"/>
            <a:tailEnd type="arrow"/>
          </a:ln>
          <a:effectLst/>
        </p:spPr>
      </p:cxnSp>
      <p:grpSp>
        <p:nvGrpSpPr>
          <p:cNvPr id="10" name="Group 37"/>
          <p:cNvGrpSpPr/>
          <p:nvPr/>
        </p:nvGrpSpPr>
        <p:grpSpPr>
          <a:xfrm>
            <a:off x="6690925" y="1962982"/>
            <a:ext cx="4825705" cy="1775898"/>
            <a:chOff x="3902411" y="1503316"/>
            <a:chExt cx="4825705" cy="1775898"/>
          </a:xfrm>
        </p:grpSpPr>
        <p:grpSp>
          <p:nvGrpSpPr>
            <p:cNvPr id="12" name="Group 68"/>
            <p:cNvGrpSpPr/>
            <p:nvPr/>
          </p:nvGrpSpPr>
          <p:grpSpPr>
            <a:xfrm>
              <a:off x="3902411" y="1503316"/>
              <a:ext cx="3597819" cy="1677980"/>
              <a:chOff x="3902411" y="1484266"/>
              <a:chExt cx="3597819" cy="1677980"/>
            </a:xfrm>
          </p:grpSpPr>
          <p:grpSp>
            <p:nvGrpSpPr>
              <p:cNvPr id="13" name="Group 58"/>
              <p:cNvGrpSpPr/>
              <p:nvPr/>
            </p:nvGrpSpPr>
            <p:grpSpPr>
              <a:xfrm>
                <a:off x="3902411" y="1484266"/>
                <a:ext cx="3597819" cy="1677980"/>
                <a:chOff x="3902411" y="1484266"/>
                <a:chExt cx="3597819" cy="1677980"/>
              </a:xfrm>
            </p:grpSpPr>
            <p:cxnSp>
              <p:nvCxnSpPr>
                <p:cNvPr id="20" name="Straight Arrow Connector 19"/>
                <p:cNvCxnSpPr>
                  <a:cxnSpLocks/>
                </p:cNvCxnSpPr>
                <p:nvPr/>
              </p:nvCxnSpPr>
              <p:spPr bwMode="auto">
                <a:xfrm flipV="1">
                  <a:off x="3902411" y="2660432"/>
                  <a:ext cx="996166" cy="501814"/>
                </a:xfrm>
                <a:prstGeom prst="straightConnector1">
                  <a:avLst/>
                </a:prstGeom>
                <a:noFill/>
                <a:ln w="22225" cap="flat" cmpd="sng" algn="ctr">
                  <a:solidFill>
                    <a:schemeClr val="tx1"/>
                  </a:solidFill>
                  <a:prstDash val="solid"/>
                  <a:round/>
                  <a:headEnd type="none" w="med" len="med"/>
                  <a:tailEnd type="arrow"/>
                </a:ln>
                <a:effectLst/>
              </p:spPr>
            </p:cxnSp>
            <p:grpSp>
              <p:nvGrpSpPr>
                <p:cNvPr id="14" name="Group 44"/>
                <p:cNvGrpSpPr/>
                <p:nvPr/>
              </p:nvGrpSpPr>
              <p:grpSpPr>
                <a:xfrm>
                  <a:off x="6509565" y="1484266"/>
                  <a:ext cx="990665" cy="1393045"/>
                  <a:chOff x="7552644" y="1626106"/>
                  <a:chExt cx="990665" cy="1393045"/>
                </a:xfrm>
              </p:grpSpPr>
              <p:sp>
                <p:nvSpPr>
                  <p:cNvPr id="46" name="Rounded Rectangle 45"/>
                  <p:cNvSpPr/>
                  <p:nvPr/>
                </p:nvSpPr>
                <p:spPr bwMode="auto">
                  <a:xfrm>
                    <a:off x="7552644" y="1626106"/>
                    <a:ext cx="990665" cy="442674"/>
                  </a:xfrm>
                  <a:prstGeom prst="roundRect">
                    <a:avLst/>
                  </a:prstGeom>
                  <a:solidFill>
                    <a:srgbClr val="A7C1C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377" y="1738991"/>
                    <a:ext cx="339912" cy="1280160"/>
                  </a:xfrm>
                  <a:prstGeom prst="rect">
                    <a:avLst/>
                  </a:prstGeom>
                  <a:ln>
                    <a:noFill/>
                  </a:ln>
                  <a:effectLst>
                    <a:outerShdw blurRad="190500" algn="tl" rotWithShape="0">
                      <a:srgbClr val="000000">
                        <a:alpha val="70000"/>
                      </a:srgbClr>
                    </a:outerShdw>
                  </a:effectLst>
                </p:spPr>
              </p:pic>
            </p:grpSp>
          </p:grpSp>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5220" y="1579234"/>
                <a:ext cx="353216" cy="1226355"/>
              </a:xfrm>
              <a:prstGeom prst="rect">
                <a:avLst/>
              </a:prstGeom>
              <a:ln>
                <a:noFill/>
              </a:ln>
              <a:effectLst>
                <a:outerShdw blurRad="190500" algn="tl" rotWithShape="0">
                  <a:srgbClr val="000000">
                    <a:alpha val="70000"/>
                  </a:srgbClr>
                </a:outerShdw>
              </a:effectLst>
            </p:spPr>
          </p:pic>
        </p:grpSp>
        <p:sp>
          <p:nvSpPr>
            <p:cNvPr id="37" name="TextBox 36"/>
            <p:cNvSpPr txBox="1"/>
            <p:nvPr/>
          </p:nvSpPr>
          <p:spPr>
            <a:xfrm>
              <a:off x="5715000" y="2879104"/>
              <a:ext cx="3013116" cy="400110"/>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Financial Aid Office </a:t>
              </a:r>
            </a:p>
          </p:txBody>
        </p:sp>
      </p:grpSp>
      <p:cxnSp>
        <p:nvCxnSpPr>
          <p:cNvPr id="26" name="Straight Arrow Connector 25"/>
          <p:cNvCxnSpPr>
            <a:cxnSpLocks/>
          </p:cNvCxnSpPr>
          <p:nvPr/>
        </p:nvCxnSpPr>
        <p:spPr bwMode="auto">
          <a:xfrm flipH="1">
            <a:off x="4019836" y="3842505"/>
            <a:ext cx="1724772" cy="773581"/>
          </a:xfrm>
          <a:prstGeom prst="straightConnector1">
            <a:avLst/>
          </a:prstGeom>
          <a:noFill/>
          <a:ln w="22225" cap="flat" cmpd="sng" algn="ctr">
            <a:solidFill>
              <a:schemeClr val="tx1"/>
            </a:solidFill>
            <a:prstDash val="solid"/>
            <a:round/>
            <a:headEnd type="none" w="med" len="med"/>
            <a:tailEnd type="arrow"/>
          </a:ln>
          <a:effectLst/>
        </p:spPr>
      </p:cxnSp>
      <p:sp>
        <p:nvSpPr>
          <p:cNvPr id="11" name="Oval 10"/>
          <p:cNvSpPr/>
          <p:nvPr/>
        </p:nvSpPr>
        <p:spPr bwMode="auto">
          <a:xfrm>
            <a:off x="5135522" y="3482970"/>
            <a:ext cx="1781730" cy="562630"/>
          </a:xfrm>
          <a:prstGeom prst="ellipse">
            <a:avLst/>
          </a:prstGeom>
          <a:solidFill>
            <a:srgbClr val="A7C1C1"/>
          </a:solidFill>
          <a:ln w="222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sp>
        <p:nvSpPr>
          <p:cNvPr id="40" name="TextBox 39"/>
          <p:cNvSpPr txBox="1"/>
          <p:nvPr/>
        </p:nvSpPr>
        <p:spPr>
          <a:xfrm>
            <a:off x="4442164" y="5690756"/>
            <a:ext cx="3051700" cy="1015663"/>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MedLoans Organizer &amp; Calculator</a:t>
            </a:r>
          </a:p>
          <a:p>
            <a:pPr algn="ctr"/>
            <a:r>
              <a:rPr lang="en-US" sz="2000" b="1" dirty="0">
                <a:solidFill>
                  <a:srgbClr val="013A71"/>
                </a:solidFill>
                <a:latin typeface="Arial" panose="020B0604020202020204" pitchFamily="34" charset="0"/>
                <a:cs typeface="Arial" panose="020B0604020202020204" pitchFamily="34" charset="0"/>
              </a:rPr>
              <a:t>aamc.org/medloans</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1852" y="3563643"/>
            <a:ext cx="1080994" cy="1480456"/>
          </a:xfrm>
          <a:prstGeom prst="rect">
            <a:avLst/>
          </a:prstGeom>
        </p:spPr>
      </p:pic>
      <p:grpSp>
        <p:nvGrpSpPr>
          <p:cNvPr id="6" name="Group 5">
            <a:extLst>
              <a:ext uri="{FF2B5EF4-FFF2-40B4-BE49-F238E27FC236}">
                <a16:creationId xmlns:a16="http://schemas.microsoft.com/office/drawing/2014/main" id="{6E78A220-C900-2F44-AF4E-62E408B2BB12}"/>
              </a:ext>
            </a:extLst>
          </p:cNvPr>
          <p:cNvGrpSpPr/>
          <p:nvPr/>
        </p:nvGrpSpPr>
        <p:grpSpPr>
          <a:xfrm>
            <a:off x="856003" y="4319150"/>
            <a:ext cx="3321941" cy="1768596"/>
            <a:chOff x="79168" y="4085915"/>
            <a:chExt cx="2656923" cy="1793014"/>
          </a:xfrm>
        </p:grpSpPr>
        <p:pic>
          <p:nvPicPr>
            <p:cNvPr id="31" name="Picture 30" descr="iStock_000009821646XSmall.jpg"/>
            <p:cNvPicPr>
              <a:picLocks noChangeAspect="1"/>
            </p:cNvPicPr>
            <p:nvPr/>
          </p:nvPicPr>
          <p:blipFill>
            <a:blip r:embed="rId9" cstate="print"/>
            <a:srcRect l="4576" t="4933" r="34341" b="5517"/>
            <a:stretch>
              <a:fillRect/>
            </a:stretch>
          </p:blipFill>
          <p:spPr>
            <a:xfrm>
              <a:off x="503425" y="4085915"/>
              <a:ext cx="1669213" cy="1793014"/>
            </a:xfrm>
            <a:prstGeom prst="rect">
              <a:avLst/>
            </a:prstGeom>
            <a:noFill/>
            <a:ln w="38100">
              <a:noFill/>
              <a:miter lim="800000"/>
              <a:headEnd/>
              <a:tailEnd/>
            </a:ln>
          </p:spPr>
        </p:pic>
        <p:sp>
          <p:nvSpPr>
            <p:cNvPr id="41" name="TextBox 40"/>
            <p:cNvSpPr txBox="1"/>
            <p:nvPr/>
          </p:nvSpPr>
          <p:spPr>
            <a:xfrm>
              <a:off x="79168" y="5455946"/>
              <a:ext cx="2656923" cy="400110"/>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aamc.org/FIRST</a:t>
              </a:r>
            </a:p>
          </p:txBody>
        </p:sp>
        <p:pic>
          <p:nvPicPr>
            <p:cNvPr id="21" name="Picture 20"/>
            <p:cNvPicPr>
              <a:picLocks noChangeAspect="1"/>
            </p:cNvPicPr>
            <p:nvPr/>
          </p:nvPicPr>
          <p:blipFill>
            <a:blip r:embed="rId10" cstate="print"/>
            <a:stretch>
              <a:fillRect/>
            </a:stretch>
          </p:blipFill>
          <p:spPr>
            <a:xfrm>
              <a:off x="654370" y="4298869"/>
              <a:ext cx="1364628" cy="979906"/>
            </a:xfrm>
            <a:prstGeom prst="rect">
              <a:avLst/>
            </a:prstGeom>
          </p:spPr>
        </p:pic>
      </p:grpSp>
      <p:grpSp>
        <p:nvGrpSpPr>
          <p:cNvPr id="39" name="Group 37"/>
          <p:cNvGrpSpPr/>
          <p:nvPr/>
        </p:nvGrpSpPr>
        <p:grpSpPr>
          <a:xfrm>
            <a:off x="760572" y="2077620"/>
            <a:ext cx="3668321" cy="1775898"/>
            <a:chOff x="4580329" y="1503316"/>
            <a:chExt cx="3668321" cy="1775898"/>
          </a:xfrm>
        </p:grpSpPr>
        <p:grpSp>
          <p:nvGrpSpPr>
            <p:cNvPr id="45" name="Group 68"/>
            <p:cNvGrpSpPr/>
            <p:nvPr/>
          </p:nvGrpSpPr>
          <p:grpSpPr>
            <a:xfrm>
              <a:off x="6509565" y="1503316"/>
              <a:ext cx="990665" cy="1393045"/>
              <a:chOff x="6509565" y="1484266"/>
              <a:chExt cx="990665" cy="1393045"/>
            </a:xfrm>
          </p:grpSpPr>
          <p:grpSp>
            <p:nvGrpSpPr>
              <p:cNvPr id="53" name="Group 44"/>
              <p:cNvGrpSpPr/>
              <p:nvPr/>
            </p:nvGrpSpPr>
            <p:grpSpPr>
              <a:xfrm>
                <a:off x="6509565" y="1484266"/>
                <a:ext cx="990665" cy="1393045"/>
                <a:chOff x="7552644" y="1626106"/>
                <a:chExt cx="990665" cy="1393045"/>
              </a:xfrm>
            </p:grpSpPr>
            <p:sp>
              <p:nvSpPr>
                <p:cNvPr id="54" name="Rounded Rectangle 53"/>
                <p:cNvSpPr/>
                <p:nvPr/>
              </p:nvSpPr>
              <p:spPr bwMode="auto">
                <a:xfrm>
                  <a:off x="7552644" y="1626106"/>
                  <a:ext cx="990665" cy="442674"/>
                </a:xfrm>
                <a:prstGeom prst="roundRect">
                  <a:avLst/>
                </a:prstGeom>
                <a:solidFill>
                  <a:srgbClr val="A7C1C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2000" b="1" dirty="0">
                    <a:solidFill>
                      <a:schemeClr val="bg1"/>
                    </a:solidFill>
                    <a:latin typeface="Arial" charset="0"/>
                  </a:endParaRPr>
                </a:p>
              </p:txBody>
            </p:sp>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377" y="1738991"/>
                  <a:ext cx="339912" cy="1280160"/>
                </a:xfrm>
                <a:prstGeom prst="rect">
                  <a:avLst/>
                </a:prstGeom>
                <a:ln>
                  <a:noFill/>
                </a:ln>
                <a:effectLst>
                  <a:outerShdw blurRad="190500" algn="tl" rotWithShape="0">
                    <a:srgbClr val="000000">
                      <a:alpha val="70000"/>
                    </a:srgbClr>
                  </a:outerShdw>
                </a:effectLst>
              </p:spPr>
            </p:pic>
          </p:grpSp>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5220" y="1579234"/>
                <a:ext cx="353216" cy="1226355"/>
              </a:xfrm>
              <a:prstGeom prst="rect">
                <a:avLst/>
              </a:prstGeom>
              <a:ln>
                <a:noFill/>
              </a:ln>
              <a:effectLst>
                <a:outerShdw blurRad="190500" algn="tl" rotWithShape="0">
                  <a:srgbClr val="000000">
                    <a:alpha val="70000"/>
                  </a:srgbClr>
                </a:outerShdw>
              </a:effectLst>
            </p:spPr>
          </p:pic>
        </p:grpSp>
        <p:sp>
          <p:nvSpPr>
            <p:cNvPr id="47" name="TextBox 46"/>
            <p:cNvSpPr txBox="1"/>
            <p:nvPr/>
          </p:nvSpPr>
          <p:spPr>
            <a:xfrm>
              <a:off x="4580329" y="2879104"/>
              <a:ext cx="3668321" cy="400110"/>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b="1" dirty="0">
                  <a:solidFill>
                    <a:srgbClr val="013A71"/>
                  </a:solidFill>
                  <a:latin typeface="Arial" panose="020B0604020202020204" pitchFamily="34" charset="0"/>
                  <a:cs typeface="Arial" panose="020B0604020202020204" pitchFamily="34" charset="0"/>
                </a:rPr>
                <a:t>aamc.org/advocacy/meded</a:t>
              </a:r>
            </a:p>
          </p:txBody>
        </p:sp>
      </p:grpSp>
    </p:spTree>
    <p:custDataLst>
      <p:tags r:id="rId1"/>
    </p:custDataLst>
    <p:extLst>
      <p:ext uri="{BB962C8B-B14F-4D97-AF65-F5344CB8AC3E}">
        <p14:creationId xmlns:p14="http://schemas.microsoft.com/office/powerpoint/2010/main" val="481771997"/>
      </p:ext>
    </p:extLst>
  </p:cSld>
  <p:clrMapOvr>
    <a:masterClrMapping/>
  </p:clrMapOvr>
  <mc:AlternateContent xmlns:mc="http://schemas.openxmlformats.org/markup-compatibility/2006" xmlns:p14="http://schemas.microsoft.com/office/powerpoint/2010/main">
    <mc:Choice Requires="p14">
      <p:transition spd="slow" p14:dur="2000" advTm="17932"/>
    </mc:Choice>
    <mc:Fallback xmlns="">
      <p:transition spd="slow" advTm="179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628650"/>
            <a:ext cx="10515600" cy="1325563"/>
          </a:xfrm>
        </p:spPr>
        <p:txBody>
          <a:bodyPr/>
          <a:lstStyle/>
          <a:p>
            <a:r>
              <a:rPr lang="en-US" dirty="0"/>
              <a:t>QUESTIONS</a:t>
            </a:r>
          </a:p>
        </p:txBody>
      </p:sp>
      <p:pic>
        <p:nvPicPr>
          <p:cNvPr id="4" name="Picture 3" descr="Asking Defining Questions - Excelsior College OW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5623" y="1478279"/>
            <a:ext cx="9004663" cy="5122817"/>
          </a:xfrm>
          <a:prstGeom prst="rect">
            <a:avLst/>
          </a:prstGeom>
        </p:spPr>
      </p:pic>
    </p:spTree>
    <p:extLst>
      <p:ext uri="{BB962C8B-B14F-4D97-AF65-F5344CB8AC3E}">
        <p14:creationId xmlns:p14="http://schemas.microsoft.com/office/powerpoint/2010/main" val="158683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BBA09C-2A27-70A0-F35D-CAC9C48DB396}"/>
              </a:ext>
            </a:extLst>
          </p:cNvPr>
          <p:cNvSpPr>
            <a:spLocks noGrp="1"/>
          </p:cNvSpPr>
          <p:nvPr>
            <p:ph type="title"/>
          </p:nvPr>
        </p:nvSpPr>
        <p:spPr>
          <a:xfrm>
            <a:off x="835025" y="595313"/>
            <a:ext cx="10515600" cy="588594"/>
          </a:xfrm>
        </p:spPr>
        <p:txBody>
          <a:bodyPr vert="horz" lIns="91440" tIns="45720" rIns="91440" bIns="45720" rtlCol="0" anchor="ctr">
            <a:normAutofit/>
          </a:bodyPr>
          <a:lstStyle/>
          <a:p>
            <a:r>
              <a:rPr lang="en-US" sz="3600" b="1" kern="1200" dirty="0">
                <a:solidFill>
                  <a:srgbClr val="FFFFFF"/>
                </a:solidFill>
                <a:latin typeface="+mj-lt"/>
                <a:ea typeface="+mj-ea"/>
                <a:cs typeface="+mj-cs"/>
              </a:rPr>
              <a:t>1 year</a:t>
            </a:r>
          </a:p>
        </p:txBody>
      </p:sp>
      <p:sp>
        <p:nvSpPr>
          <p:cNvPr id="6" name="Title 1">
            <a:extLst>
              <a:ext uri="{FF2B5EF4-FFF2-40B4-BE49-F238E27FC236}">
                <a16:creationId xmlns:a16="http://schemas.microsoft.com/office/drawing/2014/main" id="{8E383533-AEFF-900F-C489-454E32DE8459}"/>
              </a:ext>
            </a:extLst>
          </p:cNvPr>
          <p:cNvSpPr txBox="1">
            <a:spLocks/>
          </p:cNvSpPr>
          <p:nvPr/>
        </p:nvSpPr>
        <p:spPr>
          <a:xfrm>
            <a:off x="1284855" y="662730"/>
            <a:ext cx="10515600" cy="819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sz="3600" dirty="0">
                <a:solidFill>
                  <a:srgbClr val="00B050"/>
                </a:solidFill>
                <a:latin typeface="+mj-lt"/>
                <a:ea typeface="+mj-ea"/>
                <a:cs typeface="+mj-cs"/>
              </a:rPr>
              <a:t>22-23 Cost of Attendance</a:t>
            </a:r>
            <a:r>
              <a:rPr lang="en-US" sz="3600" dirty="0">
                <a:solidFill>
                  <a:srgbClr val="00B050"/>
                </a:solidFill>
              </a:rPr>
              <a:t> (COA)</a:t>
            </a:r>
            <a:r>
              <a:rPr lang="en-US" sz="3600" dirty="0">
                <a:solidFill>
                  <a:srgbClr val="00B050"/>
                </a:solidFill>
                <a:latin typeface="+mj-lt"/>
                <a:ea typeface="+mj-ea"/>
                <a:cs typeface="+mj-cs"/>
              </a:rPr>
              <a:t> Details – M1 year</a:t>
            </a:r>
          </a:p>
        </p:txBody>
      </p:sp>
      <p:sp>
        <p:nvSpPr>
          <p:cNvPr id="8" name="Content Placeholder 6">
            <a:extLst>
              <a:ext uri="{FF2B5EF4-FFF2-40B4-BE49-F238E27FC236}">
                <a16:creationId xmlns:a16="http://schemas.microsoft.com/office/drawing/2014/main" id="{85A9A49D-6CA9-F746-A357-F4AA0BD974C8}"/>
              </a:ext>
            </a:extLst>
          </p:cNvPr>
          <p:cNvSpPr txBox="1">
            <a:spLocks/>
          </p:cNvSpPr>
          <p:nvPr/>
        </p:nvSpPr>
        <p:spPr>
          <a:xfrm>
            <a:off x="557500" y="1405732"/>
            <a:ext cx="5091847" cy="2774949"/>
          </a:xfrm>
          <a:custGeom>
            <a:avLst/>
            <a:gdLst>
              <a:gd name="connsiteX0" fmla="*/ 0 w 5091847"/>
              <a:gd name="connsiteY0" fmla="*/ 0 h 2774949"/>
              <a:gd name="connsiteX1" fmla="*/ 667598 w 5091847"/>
              <a:gd name="connsiteY1" fmla="*/ 0 h 2774949"/>
              <a:gd name="connsiteX2" fmla="*/ 1335195 w 5091847"/>
              <a:gd name="connsiteY2" fmla="*/ 0 h 2774949"/>
              <a:gd name="connsiteX3" fmla="*/ 1900956 w 5091847"/>
              <a:gd name="connsiteY3" fmla="*/ 0 h 2774949"/>
              <a:gd name="connsiteX4" fmla="*/ 2517635 w 5091847"/>
              <a:gd name="connsiteY4" fmla="*/ 0 h 2774949"/>
              <a:gd name="connsiteX5" fmla="*/ 3032478 w 5091847"/>
              <a:gd name="connsiteY5" fmla="*/ 0 h 2774949"/>
              <a:gd name="connsiteX6" fmla="*/ 3598239 w 5091847"/>
              <a:gd name="connsiteY6" fmla="*/ 0 h 2774949"/>
              <a:gd name="connsiteX7" fmla="*/ 4265836 w 5091847"/>
              <a:gd name="connsiteY7" fmla="*/ 0 h 2774949"/>
              <a:gd name="connsiteX8" fmla="*/ 5091847 w 5091847"/>
              <a:gd name="connsiteY8" fmla="*/ 0 h 2774949"/>
              <a:gd name="connsiteX9" fmla="*/ 5091847 w 5091847"/>
              <a:gd name="connsiteY9" fmla="*/ 582739 h 2774949"/>
              <a:gd name="connsiteX10" fmla="*/ 5091847 w 5091847"/>
              <a:gd name="connsiteY10" fmla="*/ 1082230 h 2774949"/>
              <a:gd name="connsiteX11" fmla="*/ 5091847 w 5091847"/>
              <a:gd name="connsiteY11" fmla="*/ 1609470 h 2774949"/>
              <a:gd name="connsiteX12" fmla="*/ 5091847 w 5091847"/>
              <a:gd name="connsiteY12" fmla="*/ 2164460 h 2774949"/>
              <a:gd name="connsiteX13" fmla="*/ 5091847 w 5091847"/>
              <a:gd name="connsiteY13" fmla="*/ 2774949 h 2774949"/>
              <a:gd name="connsiteX14" fmla="*/ 4424249 w 5091847"/>
              <a:gd name="connsiteY14" fmla="*/ 2774949 h 2774949"/>
              <a:gd name="connsiteX15" fmla="*/ 3858489 w 5091847"/>
              <a:gd name="connsiteY15" fmla="*/ 2774949 h 2774949"/>
              <a:gd name="connsiteX16" fmla="*/ 3292728 w 5091847"/>
              <a:gd name="connsiteY16" fmla="*/ 2774949 h 2774949"/>
              <a:gd name="connsiteX17" fmla="*/ 2726967 w 5091847"/>
              <a:gd name="connsiteY17" fmla="*/ 2774949 h 2774949"/>
              <a:gd name="connsiteX18" fmla="*/ 2161206 w 5091847"/>
              <a:gd name="connsiteY18" fmla="*/ 2774949 h 2774949"/>
              <a:gd name="connsiteX19" fmla="*/ 1646364 w 5091847"/>
              <a:gd name="connsiteY19" fmla="*/ 2774949 h 2774949"/>
              <a:gd name="connsiteX20" fmla="*/ 1029685 w 5091847"/>
              <a:gd name="connsiteY20" fmla="*/ 2774949 h 2774949"/>
              <a:gd name="connsiteX21" fmla="*/ 0 w 5091847"/>
              <a:gd name="connsiteY21" fmla="*/ 2774949 h 2774949"/>
              <a:gd name="connsiteX22" fmla="*/ 0 w 5091847"/>
              <a:gd name="connsiteY22" fmla="*/ 2164460 h 2774949"/>
              <a:gd name="connsiteX23" fmla="*/ 0 w 5091847"/>
              <a:gd name="connsiteY23" fmla="*/ 1581721 h 2774949"/>
              <a:gd name="connsiteX24" fmla="*/ 0 w 5091847"/>
              <a:gd name="connsiteY24" fmla="*/ 971232 h 2774949"/>
              <a:gd name="connsiteX25" fmla="*/ 0 w 5091847"/>
              <a:gd name="connsiteY25" fmla="*/ 0 h 277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91847" h="2774949" fill="none" extrusionOk="0">
                <a:moveTo>
                  <a:pt x="0" y="0"/>
                </a:moveTo>
                <a:cubicBezTo>
                  <a:pt x="226282" y="-10037"/>
                  <a:pt x="348399" y="30977"/>
                  <a:pt x="667598" y="0"/>
                </a:cubicBezTo>
                <a:cubicBezTo>
                  <a:pt x="986797" y="-30977"/>
                  <a:pt x="1148622" y="38548"/>
                  <a:pt x="1335195" y="0"/>
                </a:cubicBezTo>
                <a:cubicBezTo>
                  <a:pt x="1521768" y="-38548"/>
                  <a:pt x="1698325" y="33036"/>
                  <a:pt x="1900956" y="0"/>
                </a:cubicBezTo>
                <a:cubicBezTo>
                  <a:pt x="2103587" y="-33036"/>
                  <a:pt x="2301571" y="35634"/>
                  <a:pt x="2517635" y="0"/>
                </a:cubicBezTo>
                <a:cubicBezTo>
                  <a:pt x="2733699" y="-35634"/>
                  <a:pt x="2780357" y="21519"/>
                  <a:pt x="3032478" y="0"/>
                </a:cubicBezTo>
                <a:cubicBezTo>
                  <a:pt x="3284599" y="-21519"/>
                  <a:pt x="3402287" y="43098"/>
                  <a:pt x="3598239" y="0"/>
                </a:cubicBezTo>
                <a:cubicBezTo>
                  <a:pt x="3794191" y="-43098"/>
                  <a:pt x="4048846" y="18323"/>
                  <a:pt x="4265836" y="0"/>
                </a:cubicBezTo>
                <a:cubicBezTo>
                  <a:pt x="4482826" y="-18323"/>
                  <a:pt x="4839700" y="34090"/>
                  <a:pt x="5091847" y="0"/>
                </a:cubicBezTo>
                <a:cubicBezTo>
                  <a:pt x="5134642" y="185572"/>
                  <a:pt x="5050028" y="316813"/>
                  <a:pt x="5091847" y="582739"/>
                </a:cubicBezTo>
                <a:cubicBezTo>
                  <a:pt x="5133666" y="848665"/>
                  <a:pt x="5088846" y="936381"/>
                  <a:pt x="5091847" y="1082230"/>
                </a:cubicBezTo>
                <a:cubicBezTo>
                  <a:pt x="5094848" y="1228079"/>
                  <a:pt x="5076933" y="1467372"/>
                  <a:pt x="5091847" y="1609470"/>
                </a:cubicBezTo>
                <a:cubicBezTo>
                  <a:pt x="5106761" y="1751568"/>
                  <a:pt x="5074968" y="2030803"/>
                  <a:pt x="5091847" y="2164460"/>
                </a:cubicBezTo>
                <a:cubicBezTo>
                  <a:pt x="5108726" y="2298117"/>
                  <a:pt x="5045977" y="2480581"/>
                  <a:pt x="5091847" y="2774949"/>
                </a:cubicBezTo>
                <a:cubicBezTo>
                  <a:pt x="4901461" y="2780717"/>
                  <a:pt x="4718601" y="2753974"/>
                  <a:pt x="4424249" y="2774949"/>
                </a:cubicBezTo>
                <a:cubicBezTo>
                  <a:pt x="4129897" y="2795924"/>
                  <a:pt x="4091324" y="2751225"/>
                  <a:pt x="3858489" y="2774949"/>
                </a:cubicBezTo>
                <a:cubicBezTo>
                  <a:pt x="3625654" y="2798673"/>
                  <a:pt x="3418117" y="2743234"/>
                  <a:pt x="3292728" y="2774949"/>
                </a:cubicBezTo>
                <a:cubicBezTo>
                  <a:pt x="3167339" y="2806664"/>
                  <a:pt x="2978412" y="2712138"/>
                  <a:pt x="2726967" y="2774949"/>
                </a:cubicBezTo>
                <a:cubicBezTo>
                  <a:pt x="2475522" y="2837760"/>
                  <a:pt x="2429682" y="2735321"/>
                  <a:pt x="2161206" y="2774949"/>
                </a:cubicBezTo>
                <a:cubicBezTo>
                  <a:pt x="1892730" y="2814577"/>
                  <a:pt x="1775978" y="2722997"/>
                  <a:pt x="1646364" y="2774949"/>
                </a:cubicBezTo>
                <a:cubicBezTo>
                  <a:pt x="1516750" y="2826901"/>
                  <a:pt x="1288551" y="2719750"/>
                  <a:pt x="1029685" y="2774949"/>
                </a:cubicBezTo>
                <a:cubicBezTo>
                  <a:pt x="770819" y="2830148"/>
                  <a:pt x="449754" y="2698704"/>
                  <a:pt x="0" y="2774949"/>
                </a:cubicBezTo>
                <a:cubicBezTo>
                  <a:pt x="-28080" y="2516890"/>
                  <a:pt x="46253" y="2292245"/>
                  <a:pt x="0" y="2164460"/>
                </a:cubicBezTo>
                <a:cubicBezTo>
                  <a:pt x="-46253" y="2036675"/>
                  <a:pt x="15780" y="1779678"/>
                  <a:pt x="0" y="1581721"/>
                </a:cubicBezTo>
                <a:cubicBezTo>
                  <a:pt x="-15780" y="1383764"/>
                  <a:pt x="14823" y="1274336"/>
                  <a:pt x="0" y="971232"/>
                </a:cubicBezTo>
                <a:cubicBezTo>
                  <a:pt x="-14823" y="668128"/>
                  <a:pt x="93270" y="317249"/>
                  <a:pt x="0" y="0"/>
                </a:cubicBezTo>
                <a:close/>
              </a:path>
              <a:path w="5091847" h="2774949" stroke="0" extrusionOk="0">
                <a:moveTo>
                  <a:pt x="0" y="0"/>
                </a:moveTo>
                <a:cubicBezTo>
                  <a:pt x="175433" y="-45349"/>
                  <a:pt x="393066" y="33134"/>
                  <a:pt x="514842" y="0"/>
                </a:cubicBezTo>
                <a:cubicBezTo>
                  <a:pt x="636618" y="-33134"/>
                  <a:pt x="803856" y="22671"/>
                  <a:pt x="927848" y="0"/>
                </a:cubicBezTo>
                <a:cubicBezTo>
                  <a:pt x="1051840" y="-22671"/>
                  <a:pt x="1436522" y="69453"/>
                  <a:pt x="1595445" y="0"/>
                </a:cubicBezTo>
                <a:cubicBezTo>
                  <a:pt x="1754368" y="-69453"/>
                  <a:pt x="1886867" y="1672"/>
                  <a:pt x="2110288" y="0"/>
                </a:cubicBezTo>
                <a:cubicBezTo>
                  <a:pt x="2333709" y="-1672"/>
                  <a:pt x="2498026" y="57501"/>
                  <a:pt x="2625130" y="0"/>
                </a:cubicBezTo>
                <a:cubicBezTo>
                  <a:pt x="2752234" y="-57501"/>
                  <a:pt x="2963725" y="31145"/>
                  <a:pt x="3292728" y="0"/>
                </a:cubicBezTo>
                <a:cubicBezTo>
                  <a:pt x="3621731" y="-31145"/>
                  <a:pt x="3630363" y="3134"/>
                  <a:pt x="3756652" y="0"/>
                </a:cubicBezTo>
                <a:cubicBezTo>
                  <a:pt x="3882941" y="-3134"/>
                  <a:pt x="4102044" y="26318"/>
                  <a:pt x="4424249" y="0"/>
                </a:cubicBezTo>
                <a:cubicBezTo>
                  <a:pt x="4746454" y="-26318"/>
                  <a:pt x="4861926" y="9655"/>
                  <a:pt x="5091847" y="0"/>
                </a:cubicBezTo>
                <a:cubicBezTo>
                  <a:pt x="5151318" y="151908"/>
                  <a:pt x="5040167" y="370994"/>
                  <a:pt x="5091847" y="554990"/>
                </a:cubicBezTo>
                <a:cubicBezTo>
                  <a:pt x="5143527" y="738986"/>
                  <a:pt x="5048664" y="947867"/>
                  <a:pt x="5091847" y="1109980"/>
                </a:cubicBezTo>
                <a:cubicBezTo>
                  <a:pt x="5135030" y="1272093"/>
                  <a:pt x="5069764" y="1441363"/>
                  <a:pt x="5091847" y="1692719"/>
                </a:cubicBezTo>
                <a:cubicBezTo>
                  <a:pt x="5113930" y="1944075"/>
                  <a:pt x="5047739" y="2003617"/>
                  <a:pt x="5091847" y="2164460"/>
                </a:cubicBezTo>
                <a:cubicBezTo>
                  <a:pt x="5135955" y="2325303"/>
                  <a:pt x="5021556" y="2618968"/>
                  <a:pt x="5091847" y="2774949"/>
                </a:cubicBezTo>
                <a:cubicBezTo>
                  <a:pt x="4820133" y="2793872"/>
                  <a:pt x="4670346" y="2763361"/>
                  <a:pt x="4526086" y="2774949"/>
                </a:cubicBezTo>
                <a:cubicBezTo>
                  <a:pt x="4381826" y="2786537"/>
                  <a:pt x="4094206" y="2713066"/>
                  <a:pt x="3960325" y="2774949"/>
                </a:cubicBezTo>
                <a:cubicBezTo>
                  <a:pt x="3826444" y="2836832"/>
                  <a:pt x="3506535" y="2707588"/>
                  <a:pt x="3292728" y="2774949"/>
                </a:cubicBezTo>
                <a:cubicBezTo>
                  <a:pt x="3078921" y="2842310"/>
                  <a:pt x="2933058" y="2751805"/>
                  <a:pt x="2726967" y="2774949"/>
                </a:cubicBezTo>
                <a:cubicBezTo>
                  <a:pt x="2520876" y="2798093"/>
                  <a:pt x="2422469" y="2734888"/>
                  <a:pt x="2313962" y="2774949"/>
                </a:cubicBezTo>
                <a:cubicBezTo>
                  <a:pt x="2205456" y="2815010"/>
                  <a:pt x="1972142" y="2773854"/>
                  <a:pt x="1850038" y="2774949"/>
                </a:cubicBezTo>
                <a:cubicBezTo>
                  <a:pt x="1727934" y="2776044"/>
                  <a:pt x="1426698" y="2739854"/>
                  <a:pt x="1182440" y="2774949"/>
                </a:cubicBezTo>
                <a:cubicBezTo>
                  <a:pt x="938182" y="2810044"/>
                  <a:pt x="735227" y="2741082"/>
                  <a:pt x="616679" y="2774949"/>
                </a:cubicBezTo>
                <a:cubicBezTo>
                  <a:pt x="498131" y="2808816"/>
                  <a:pt x="289768" y="2723009"/>
                  <a:pt x="0" y="2774949"/>
                </a:cubicBezTo>
                <a:cubicBezTo>
                  <a:pt x="-20675" y="2576671"/>
                  <a:pt x="40850" y="2395716"/>
                  <a:pt x="0" y="2219959"/>
                </a:cubicBezTo>
                <a:cubicBezTo>
                  <a:pt x="-40850" y="2044202"/>
                  <a:pt x="14702" y="1859313"/>
                  <a:pt x="0" y="1748218"/>
                </a:cubicBezTo>
                <a:cubicBezTo>
                  <a:pt x="-14702" y="1637123"/>
                  <a:pt x="18906" y="1386626"/>
                  <a:pt x="0" y="1276477"/>
                </a:cubicBezTo>
                <a:cubicBezTo>
                  <a:pt x="-18906" y="1166328"/>
                  <a:pt x="69875" y="881569"/>
                  <a:pt x="0" y="693737"/>
                </a:cubicBezTo>
                <a:cubicBezTo>
                  <a:pt x="-69875" y="505905"/>
                  <a:pt x="22961" y="262642"/>
                  <a:pt x="0" y="0"/>
                </a:cubicBezTo>
                <a:close/>
              </a:path>
            </a:pathLst>
          </a:custGeom>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wrap="square" lIns="91440" tIns="45720" rIns="91440" bIns="45720" rtlCol="0" anchor="t">
            <a:normAutofit fontScale="92500"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eaLnBrk="1" hangingPunct="1"/>
            <a:r>
              <a:rPr lang="en-US" sz="1900" b="1" u="sng" dirty="0">
                <a:latin typeface="+mn-lt"/>
                <a:cs typeface="+mn-cs"/>
              </a:rPr>
              <a:t>Bursar’s Office Bill </a:t>
            </a:r>
            <a:r>
              <a:rPr lang="en-US" sz="1900" b="1" u="sng" dirty="0">
                <a:solidFill>
                  <a:srgbClr val="FF0000"/>
                </a:solidFill>
                <a:latin typeface="+mn-lt"/>
                <a:cs typeface="+mn-cs"/>
              </a:rPr>
              <a:t>Fall 22</a:t>
            </a:r>
          </a:p>
          <a:p>
            <a:pPr eaLnBrk="1" hangingPunct="1"/>
            <a:r>
              <a:rPr lang="en-US" sz="1900" dirty="0">
                <a:latin typeface="+mn-lt"/>
                <a:cs typeface="+mn-cs"/>
              </a:rPr>
              <a:t>$21,805  KY-R Tuition</a:t>
            </a:r>
          </a:p>
          <a:p>
            <a:pPr eaLnBrk="1" hangingPunct="1"/>
            <a:r>
              <a:rPr lang="en-US" sz="1900" dirty="0">
                <a:latin typeface="+mn-lt"/>
                <a:cs typeface="+mn-cs"/>
              </a:rPr>
              <a:t>$625      Technology Fee</a:t>
            </a:r>
          </a:p>
          <a:p>
            <a:pPr eaLnBrk="1" hangingPunct="1"/>
            <a:r>
              <a:rPr lang="en-US" sz="1900" dirty="0">
                <a:latin typeface="+mn-lt"/>
                <a:cs typeface="+mn-cs"/>
              </a:rPr>
              <a:t>$52.50   HSC Health Fee</a:t>
            </a:r>
          </a:p>
          <a:p>
            <a:pPr eaLnBrk="1" hangingPunct="1"/>
            <a:r>
              <a:rPr lang="en-US" sz="1900" dirty="0">
                <a:latin typeface="+mn-lt"/>
                <a:cs typeface="+mn-cs"/>
              </a:rPr>
              <a:t>$98        UofL Recreation Fee</a:t>
            </a:r>
          </a:p>
          <a:p>
            <a:pPr eaLnBrk="1" hangingPunct="1"/>
            <a:r>
              <a:rPr lang="en-US" sz="1900" dirty="0">
                <a:latin typeface="+mn-lt"/>
                <a:cs typeface="+mn-cs"/>
              </a:rPr>
              <a:t>$55        Disability Insurance Fee</a:t>
            </a:r>
          </a:p>
          <a:p>
            <a:pPr eaLnBrk="1" hangingPunct="1"/>
            <a:r>
              <a:rPr lang="en-US" sz="1900" u="sng" dirty="0">
                <a:latin typeface="+mn-lt"/>
                <a:cs typeface="+mn-cs"/>
              </a:rPr>
              <a:t>$1,580.50   Major Medical Health Ins. </a:t>
            </a:r>
            <a:r>
              <a:rPr lang="en-US" sz="1900" u="sng" dirty="0">
                <a:solidFill>
                  <a:srgbClr val="FF0000"/>
                </a:solidFill>
                <a:latin typeface="+mn-lt"/>
                <a:cs typeface="+mn-cs"/>
              </a:rPr>
              <a:t>(waive?)</a:t>
            </a:r>
          </a:p>
          <a:p>
            <a:pPr marL="0" indent="0" eaLnBrk="1" hangingPunct="1">
              <a:buNone/>
            </a:pPr>
            <a:r>
              <a:rPr lang="en-US" sz="1900" b="1" dirty="0">
                <a:latin typeface="+mn-lt"/>
                <a:cs typeface="+mn-cs"/>
              </a:rPr>
              <a:t>        $24,216.00 Total Billed Fall 22</a:t>
            </a:r>
          </a:p>
          <a:p>
            <a:pPr eaLnBrk="1" hangingPunct="1"/>
            <a:endParaRPr lang="en-US" sz="1300" dirty="0">
              <a:latin typeface="+mn-lt"/>
              <a:cs typeface="+mn-cs"/>
            </a:endParaRPr>
          </a:p>
        </p:txBody>
      </p:sp>
      <p:sp>
        <p:nvSpPr>
          <p:cNvPr id="9" name="Content Placeholder 7">
            <a:extLst>
              <a:ext uri="{FF2B5EF4-FFF2-40B4-BE49-F238E27FC236}">
                <a16:creationId xmlns:a16="http://schemas.microsoft.com/office/drawing/2014/main" id="{F2B109B8-7C0F-F985-E481-4A98A6E58035}"/>
              </a:ext>
            </a:extLst>
          </p:cNvPr>
          <p:cNvSpPr txBox="1">
            <a:spLocks/>
          </p:cNvSpPr>
          <p:nvPr/>
        </p:nvSpPr>
        <p:spPr>
          <a:xfrm>
            <a:off x="6231556" y="1334295"/>
            <a:ext cx="5402944" cy="2917825"/>
          </a:xfrm>
          <a:custGeom>
            <a:avLst/>
            <a:gdLst>
              <a:gd name="connsiteX0" fmla="*/ 0 w 5402944"/>
              <a:gd name="connsiteY0" fmla="*/ 0 h 2917825"/>
              <a:gd name="connsiteX1" fmla="*/ 486265 w 5402944"/>
              <a:gd name="connsiteY1" fmla="*/ 0 h 2917825"/>
              <a:gd name="connsiteX2" fmla="*/ 864471 w 5402944"/>
              <a:gd name="connsiteY2" fmla="*/ 0 h 2917825"/>
              <a:gd name="connsiteX3" fmla="*/ 1512824 w 5402944"/>
              <a:gd name="connsiteY3" fmla="*/ 0 h 2917825"/>
              <a:gd name="connsiteX4" fmla="*/ 1999089 w 5402944"/>
              <a:gd name="connsiteY4" fmla="*/ 0 h 2917825"/>
              <a:gd name="connsiteX5" fmla="*/ 2485354 w 5402944"/>
              <a:gd name="connsiteY5" fmla="*/ 0 h 2917825"/>
              <a:gd name="connsiteX6" fmla="*/ 3133708 w 5402944"/>
              <a:gd name="connsiteY6" fmla="*/ 0 h 2917825"/>
              <a:gd name="connsiteX7" fmla="*/ 3565943 w 5402944"/>
              <a:gd name="connsiteY7" fmla="*/ 0 h 2917825"/>
              <a:gd name="connsiteX8" fmla="*/ 4214296 w 5402944"/>
              <a:gd name="connsiteY8" fmla="*/ 0 h 2917825"/>
              <a:gd name="connsiteX9" fmla="*/ 4862650 w 5402944"/>
              <a:gd name="connsiteY9" fmla="*/ 0 h 2917825"/>
              <a:gd name="connsiteX10" fmla="*/ 5402944 w 5402944"/>
              <a:gd name="connsiteY10" fmla="*/ 0 h 2917825"/>
              <a:gd name="connsiteX11" fmla="*/ 5402944 w 5402944"/>
              <a:gd name="connsiteY11" fmla="*/ 641922 h 2917825"/>
              <a:gd name="connsiteX12" fmla="*/ 5402944 w 5402944"/>
              <a:gd name="connsiteY12" fmla="*/ 1254665 h 2917825"/>
              <a:gd name="connsiteX13" fmla="*/ 5402944 w 5402944"/>
              <a:gd name="connsiteY13" fmla="*/ 1750695 h 2917825"/>
              <a:gd name="connsiteX14" fmla="*/ 5402944 w 5402944"/>
              <a:gd name="connsiteY14" fmla="*/ 2334260 h 2917825"/>
              <a:gd name="connsiteX15" fmla="*/ 5402944 w 5402944"/>
              <a:gd name="connsiteY15" fmla="*/ 2917825 h 2917825"/>
              <a:gd name="connsiteX16" fmla="*/ 4862650 w 5402944"/>
              <a:gd name="connsiteY16" fmla="*/ 2917825 h 2917825"/>
              <a:gd name="connsiteX17" fmla="*/ 4214296 w 5402944"/>
              <a:gd name="connsiteY17" fmla="*/ 2917825 h 2917825"/>
              <a:gd name="connsiteX18" fmla="*/ 3674002 w 5402944"/>
              <a:gd name="connsiteY18" fmla="*/ 2917825 h 2917825"/>
              <a:gd name="connsiteX19" fmla="*/ 3295796 w 5402944"/>
              <a:gd name="connsiteY19" fmla="*/ 2917825 h 2917825"/>
              <a:gd name="connsiteX20" fmla="*/ 2863560 w 5402944"/>
              <a:gd name="connsiteY20" fmla="*/ 2917825 h 2917825"/>
              <a:gd name="connsiteX21" fmla="*/ 2215207 w 5402944"/>
              <a:gd name="connsiteY21" fmla="*/ 2917825 h 2917825"/>
              <a:gd name="connsiteX22" fmla="*/ 1674913 w 5402944"/>
              <a:gd name="connsiteY22" fmla="*/ 2917825 h 2917825"/>
              <a:gd name="connsiteX23" fmla="*/ 1242677 w 5402944"/>
              <a:gd name="connsiteY23" fmla="*/ 2917825 h 2917825"/>
              <a:gd name="connsiteX24" fmla="*/ 702383 w 5402944"/>
              <a:gd name="connsiteY24" fmla="*/ 2917825 h 2917825"/>
              <a:gd name="connsiteX25" fmla="*/ 0 w 5402944"/>
              <a:gd name="connsiteY25" fmla="*/ 2917825 h 2917825"/>
              <a:gd name="connsiteX26" fmla="*/ 0 w 5402944"/>
              <a:gd name="connsiteY26" fmla="*/ 2421795 h 2917825"/>
              <a:gd name="connsiteX27" fmla="*/ 0 w 5402944"/>
              <a:gd name="connsiteY27" fmla="*/ 1809052 h 2917825"/>
              <a:gd name="connsiteX28" fmla="*/ 0 w 5402944"/>
              <a:gd name="connsiteY28" fmla="*/ 1283843 h 2917825"/>
              <a:gd name="connsiteX29" fmla="*/ 0 w 5402944"/>
              <a:gd name="connsiteY29" fmla="*/ 641921 h 2917825"/>
              <a:gd name="connsiteX30" fmla="*/ 0 w 5402944"/>
              <a:gd name="connsiteY30" fmla="*/ 0 h 29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02944" h="2917825" extrusionOk="0">
                <a:moveTo>
                  <a:pt x="0" y="0"/>
                </a:moveTo>
                <a:cubicBezTo>
                  <a:pt x="129982" y="-57184"/>
                  <a:pt x="336758" y="21192"/>
                  <a:pt x="486265" y="0"/>
                </a:cubicBezTo>
                <a:cubicBezTo>
                  <a:pt x="635772" y="-21192"/>
                  <a:pt x="753323" y="36043"/>
                  <a:pt x="864471" y="0"/>
                </a:cubicBezTo>
                <a:cubicBezTo>
                  <a:pt x="975619" y="-36043"/>
                  <a:pt x="1329251" y="54442"/>
                  <a:pt x="1512824" y="0"/>
                </a:cubicBezTo>
                <a:cubicBezTo>
                  <a:pt x="1696397" y="-54442"/>
                  <a:pt x="1828957" y="11434"/>
                  <a:pt x="1999089" y="0"/>
                </a:cubicBezTo>
                <a:cubicBezTo>
                  <a:pt x="2169221" y="-11434"/>
                  <a:pt x="2310361" y="53292"/>
                  <a:pt x="2485354" y="0"/>
                </a:cubicBezTo>
                <a:cubicBezTo>
                  <a:pt x="2660347" y="-53292"/>
                  <a:pt x="2942568" y="3474"/>
                  <a:pt x="3133708" y="0"/>
                </a:cubicBezTo>
                <a:cubicBezTo>
                  <a:pt x="3324848" y="-3474"/>
                  <a:pt x="3467954" y="29396"/>
                  <a:pt x="3565943" y="0"/>
                </a:cubicBezTo>
                <a:cubicBezTo>
                  <a:pt x="3663932" y="-29396"/>
                  <a:pt x="3911142" y="10901"/>
                  <a:pt x="4214296" y="0"/>
                </a:cubicBezTo>
                <a:cubicBezTo>
                  <a:pt x="4517450" y="-10901"/>
                  <a:pt x="4631824" y="12370"/>
                  <a:pt x="4862650" y="0"/>
                </a:cubicBezTo>
                <a:cubicBezTo>
                  <a:pt x="5093476" y="-12370"/>
                  <a:pt x="5253708" y="716"/>
                  <a:pt x="5402944" y="0"/>
                </a:cubicBezTo>
                <a:cubicBezTo>
                  <a:pt x="5456631" y="281314"/>
                  <a:pt x="5329106" y="483975"/>
                  <a:pt x="5402944" y="641922"/>
                </a:cubicBezTo>
                <a:cubicBezTo>
                  <a:pt x="5476782" y="799869"/>
                  <a:pt x="5377187" y="981431"/>
                  <a:pt x="5402944" y="1254665"/>
                </a:cubicBezTo>
                <a:cubicBezTo>
                  <a:pt x="5428701" y="1527899"/>
                  <a:pt x="5378025" y="1639638"/>
                  <a:pt x="5402944" y="1750695"/>
                </a:cubicBezTo>
                <a:cubicBezTo>
                  <a:pt x="5427863" y="1861752"/>
                  <a:pt x="5368071" y="2174632"/>
                  <a:pt x="5402944" y="2334260"/>
                </a:cubicBezTo>
                <a:cubicBezTo>
                  <a:pt x="5437817" y="2493888"/>
                  <a:pt x="5353337" y="2751738"/>
                  <a:pt x="5402944" y="2917825"/>
                </a:cubicBezTo>
                <a:cubicBezTo>
                  <a:pt x="5183281" y="2959699"/>
                  <a:pt x="5005481" y="2907303"/>
                  <a:pt x="4862650" y="2917825"/>
                </a:cubicBezTo>
                <a:cubicBezTo>
                  <a:pt x="4719819" y="2928347"/>
                  <a:pt x="4512589" y="2907379"/>
                  <a:pt x="4214296" y="2917825"/>
                </a:cubicBezTo>
                <a:cubicBezTo>
                  <a:pt x="3916003" y="2928271"/>
                  <a:pt x="3856614" y="2898700"/>
                  <a:pt x="3674002" y="2917825"/>
                </a:cubicBezTo>
                <a:cubicBezTo>
                  <a:pt x="3491390" y="2936950"/>
                  <a:pt x="3421027" y="2911963"/>
                  <a:pt x="3295796" y="2917825"/>
                </a:cubicBezTo>
                <a:cubicBezTo>
                  <a:pt x="3170565" y="2923687"/>
                  <a:pt x="3076418" y="2906696"/>
                  <a:pt x="2863560" y="2917825"/>
                </a:cubicBezTo>
                <a:cubicBezTo>
                  <a:pt x="2650702" y="2928954"/>
                  <a:pt x="2409684" y="2843928"/>
                  <a:pt x="2215207" y="2917825"/>
                </a:cubicBezTo>
                <a:cubicBezTo>
                  <a:pt x="2020730" y="2991722"/>
                  <a:pt x="1881796" y="2896338"/>
                  <a:pt x="1674913" y="2917825"/>
                </a:cubicBezTo>
                <a:cubicBezTo>
                  <a:pt x="1468030" y="2939312"/>
                  <a:pt x="1390915" y="2874159"/>
                  <a:pt x="1242677" y="2917825"/>
                </a:cubicBezTo>
                <a:cubicBezTo>
                  <a:pt x="1094439" y="2961491"/>
                  <a:pt x="920125" y="2909655"/>
                  <a:pt x="702383" y="2917825"/>
                </a:cubicBezTo>
                <a:cubicBezTo>
                  <a:pt x="484641" y="2925995"/>
                  <a:pt x="150927" y="2912837"/>
                  <a:pt x="0" y="2917825"/>
                </a:cubicBezTo>
                <a:cubicBezTo>
                  <a:pt x="-25398" y="2733190"/>
                  <a:pt x="32767" y="2528311"/>
                  <a:pt x="0" y="2421795"/>
                </a:cubicBezTo>
                <a:cubicBezTo>
                  <a:pt x="-32767" y="2315279"/>
                  <a:pt x="14070" y="2107565"/>
                  <a:pt x="0" y="1809052"/>
                </a:cubicBezTo>
                <a:cubicBezTo>
                  <a:pt x="-14070" y="1510539"/>
                  <a:pt x="22534" y="1430598"/>
                  <a:pt x="0" y="1283843"/>
                </a:cubicBezTo>
                <a:cubicBezTo>
                  <a:pt x="-22534" y="1137088"/>
                  <a:pt x="51805" y="860969"/>
                  <a:pt x="0" y="641921"/>
                </a:cubicBezTo>
                <a:cubicBezTo>
                  <a:pt x="-51805" y="422873"/>
                  <a:pt x="20709" y="319051"/>
                  <a:pt x="0" y="0"/>
                </a:cubicBezTo>
                <a:close/>
              </a:path>
            </a:pathLst>
          </a:custGeom>
          <a:noFill/>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u="sng" dirty="0"/>
              <a:t>Bursar’s Office Bill </a:t>
            </a:r>
            <a:r>
              <a:rPr lang="en-US" sz="1800" b="1" u="sng" dirty="0">
                <a:solidFill>
                  <a:srgbClr val="FF0000"/>
                </a:solidFill>
              </a:rPr>
              <a:t>Spring 23</a:t>
            </a:r>
          </a:p>
          <a:p>
            <a:r>
              <a:rPr lang="en-US" sz="1800" dirty="0"/>
              <a:t>$21,805  KY-R Tuition</a:t>
            </a:r>
          </a:p>
          <a:p>
            <a:r>
              <a:rPr lang="en-US" sz="1800" dirty="0"/>
              <a:t>$625      Technology Fee</a:t>
            </a:r>
            <a:endParaRPr lang="en-US" sz="1800" u="sng" dirty="0"/>
          </a:p>
          <a:p>
            <a:r>
              <a:rPr lang="en-US" sz="1800" dirty="0"/>
              <a:t>$52.50   HSC Health Fee</a:t>
            </a:r>
          </a:p>
          <a:p>
            <a:r>
              <a:rPr lang="en-US" sz="1800" dirty="0"/>
              <a:t>$98        UofL Recreation Fee</a:t>
            </a:r>
          </a:p>
          <a:p>
            <a:r>
              <a:rPr lang="en-US" sz="1800" dirty="0"/>
              <a:t> 0           Disability Insurance Fee (</a:t>
            </a:r>
            <a:r>
              <a:rPr lang="en-US" sz="1800" b="1" i="1" dirty="0"/>
              <a:t>not billed in spring</a:t>
            </a:r>
            <a:r>
              <a:rPr lang="en-US" sz="1800" dirty="0"/>
              <a:t>)</a:t>
            </a:r>
          </a:p>
          <a:p>
            <a:r>
              <a:rPr lang="en-US" sz="1800" u="sng" dirty="0"/>
              <a:t>$1,580.50   Major Medical Health Ins. </a:t>
            </a:r>
            <a:r>
              <a:rPr lang="en-US" sz="1800" u="sng" dirty="0">
                <a:solidFill>
                  <a:srgbClr val="FF0000"/>
                </a:solidFill>
              </a:rPr>
              <a:t>(waive?)</a:t>
            </a:r>
          </a:p>
          <a:p>
            <a:pPr marL="0" indent="0">
              <a:buFont typeface="Arial" panose="020B0604020202020204" pitchFamily="34" charset="0"/>
              <a:buNone/>
            </a:pPr>
            <a:r>
              <a:rPr lang="en-US" sz="1800" b="1" dirty="0"/>
              <a:t>     $24,161.00 Total Billed Spring 23</a:t>
            </a:r>
          </a:p>
          <a:p>
            <a:endParaRPr lang="en-US" sz="1300" b="1" u="sng" dirty="0"/>
          </a:p>
        </p:txBody>
      </p:sp>
      <p:sp>
        <p:nvSpPr>
          <p:cNvPr id="10" name="Content Placeholder 9">
            <a:extLst>
              <a:ext uri="{FF2B5EF4-FFF2-40B4-BE49-F238E27FC236}">
                <a16:creationId xmlns:a16="http://schemas.microsoft.com/office/drawing/2014/main" id="{8EE490F7-B161-A787-F9E7-0E2139E8396C}"/>
              </a:ext>
            </a:extLst>
          </p:cNvPr>
          <p:cNvSpPr txBox="1">
            <a:spLocks/>
          </p:cNvSpPr>
          <p:nvPr/>
        </p:nvSpPr>
        <p:spPr>
          <a:xfrm>
            <a:off x="6231556" y="4377046"/>
            <a:ext cx="5791422" cy="2033234"/>
          </a:xfrm>
          <a:prstGeom prst="rect">
            <a:avLst/>
          </a:prstGeom>
          <a:ln>
            <a:solidFill>
              <a:schemeClr val="accent1"/>
            </a:solidFill>
            <a:prstDash val="sysDot"/>
          </a:ln>
        </p:spPr>
        <p:txBody>
          <a:bodyPr wrap="square"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b="1" u="sng" dirty="0"/>
              <a:t>Books &amp; Supplies items included in COA for M2-M4</a:t>
            </a:r>
          </a:p>
          <a:p>
            <a:pPr marL="0" indent="0">
              <a:buFont typeface="Arial" panose="020B0604020202020204" pitchFamily="34" charset="0"/>
              <a:buNone/>
            </a:pPr>
            <a:r>
              <a:rPr lang="en-US" sz="1500" b="1" u="sng" dirty="0"/>
              <a:t>M2 includes</a:t>
            </a:r>
            <a:r>
              <a:rPr lang="en-US" sz="1500" dirty="0"/>
              <a:t>: 6-month </a:t>
            </a:r>
            <a:r>
              <a:rPr lang="en-US" sz="1500" dirty="0" err="1"/>
              <a:t>Uworld</a:t>
            </a:r>
            <a:r>
              <a:rPr lang="en-US" sz="1500" dirty="0"/>
              <a:t> Question Bank (</a:t>
            </a:r>
            <a:r>
              <a:rPr lang="en-US" sz="1500" i="1" dirty="0"/>
              <a:t>UME pays half</a:t>
            </a:r>
            <a:r>
              <a:rPr lang="en-US" sz="1500" dirty="0"/>
              <a:t>), First Aid for Step 1, Pretest Question Books for 7 subjects, 2 extra NBME practice exams for Step 1, Cost of Step 1, all UME required books + supplies.</a:t>
            </a:r>
          </a:p>
          <a:p>
            <a:pPr marL="0" indent="0">
              <a:buFont typeface="Arial" panose="020B0604020202020204" pitchFamily="34" charset="0"/>
              <a:buNone/>
            </a:pPr>
            <a:r>
              <a:rPr lang="en-US" sz="1500" b="1" u="sng" dirty="0"/>
              <a:t>M3 includes</a:t>
            </a:r>
            <a:r>
              <a:rPr lang="en-US" sz="1500" b="1" dirty="0"/>
              <a:t>:</a:t>
            </a:r>
            <a:r>
              <a:rPr lang="en-US" sz="1500" dirty="0"/>
              <a:t> Step 2 CK, all UME required books + supplies.</a:t>
            </a:r>
          </a:p>
          <a:p>
            <a:pPr marL="0" indent="0">
              <a:buFont typeface="Arial" panose="020B0604020202020204" pitchFamily="34" charset="0"/>
              <a:buNone/>
            </a:pPr>
            <a:r>
              <a:rPr lang="en-US" sz="1500" b="1" u="sng" dirty="0"/>
              <a:t>M4 includes</a:t>
            </a:r>
            <a:r>
              <a:rPr lang="en-US" sz="1500" dirty="0"/>
              <a:t>: Residency Application/Interview Expense, all UME required books + supplies.</a:t>
            </a:r>
          </a:p>
          <a:p>
            <a:pPr marL="0" indent="0">
              <a:buFont typeface="Arial" panose="020B0604020202020204" pitchFamily="34" charset="0"/>
              <a:buNone/>
            </a:pPr>
            <a:endParaRPr lang="en-US" sz="1500" dirty="0"/>
          </a:p>
        </p:txBody>
      </p:sp>
      <p:sp>
        <p:nvSpPr>
          <p:cNvPr id="11" name="Content Placeholder 8">
            <a:extLst>
              <a:ext uri="{FF2B5EF4-FFF2-40B4-BE49-F238E27FC236}">
                <a16:creationId xmlns:a16="http://schemas.microsoft.com/office/drawing/2014/main" id="{A6FB3B81-1290-23FC-3C9F-9BF2A1F0FC57}"/>
              </a:ext>
            </a:extLst>
          </p:cNvPr>
          <p:cNvSpPr txBox="1">
            <a:spLocks/>
          </p:cNvSpPr>
          <p:nvPr/>
        </p:nvSpPr>
        <p:spPr>
          <a:xfrm>
            <a:off x="147433" y="4252120"/>
            <a:ext cx="5945392" cy="2158160"/>
          </a:xfrm>
          <a:prstGeom prst="rect">
            <a:avLst/>
          </a:prstGeom>
          <a:ln>
            <a:solidFill>
              <a:schemeClr val="accent1"/>
            </a:solidFill>
            <a:prstDash val="sysDash"/>
          </a:ln>
        </p:spPr>
        <p:txBody>
          <a:bodyPr wrap="square"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u="sng" dirty="0"/>
              <a:t>Not billed, but in your (M1) 22-23 COA</a:t>
            </a:r>
          </a:p>
          <a:p>
            <a:r>
              <a:rPr lang="en-US" sz="1600" dirty="0"/>
              <a:t>$1,202    M1 Books &amp; Supplies-per UME (includes 24 month-USMLE RX 360 First Aid &amp; all UME required books + supplies)</a:t>
            </a:r>
          </a:p>
          <a:p>
            <a:r>
              <a:rPr lang="en-US" sz="1600" dirty="0"/>
              <a:t>$25,902  Living Expenses (</a:t>
            </a:r>
            <a:r>
              <a:rPr lang="en-US" sz="1600" i="1" dirty="0"/>
              <a:t>Includes the $3,161 billed Major Medical Health Ins.</a:t>
            </a:r>
            <a:r>
              <a:rPr lang="en-US" sz="1600" dirty="0"/>
              <a:t>) </a:t>
            </a:r>
          </a:p>
          <a:p>
            <a:pPr marL="0" indent="0">
              <a:buFont typeface="Arial" panose="020B0604020202020204" pitchFamily="34" charset="0"/>
              <a:buNone/>
            </a:pPr>
            <a:r>
              <a:rPr lang="en-US" sz="1600" b="1" u="sng" dirty="0"/>
              <a:t>Living Expenses includes</a:t>
            </a:r>
            <a:r>
              <a:rPr lang="en-US" sz="1600" dirty="0"/>
              <a:t>: </a:t>
            </a:r>
            <a:r>
              <a:rPr lang="en-US" sz="1600" i="1" dirty="0"/>
              <a:t>Room &amp; Board, Transportation, Major Medical Insurance, Personal Expenses &amp; Loan fees </a:t>
            </a:r>
          </a:p>
          <a:p>
            <a:pPr marL="0" indent="0">
              <a:buFont typeface="Arial" panose="020B0604020202020204" pitchFamily="34" charset="0"/>
              <a:buNone/>
            </a:pPr>
            <a:r>
              <a:rPr lang="en-US" sz="1600" b="1" i="1" dirty="0">
                <a:solidFill>
                  <a:srgbClr val="FF0000"/>
                </a:solidFill>
              </a:rPr>
              <a:t>Total M1 COA: $72,320</a:t>
            </a:r>
          </a:p>
          <a:p>
            <a:pPr marL="0" indent="0">
              <a:buFont typeface="Arial" panose="020B0604020202020204" pitchFamily="34" charset="0"/>
              <a:buNone/>
            </a:pPr>
            <a:r>
              <a:rPr lang="en-US" sz="1600" b="1" i="1" dirty="0">
                <a:solidFill>
                  <a:srgbClr val="FF0000"/>
                </a:solidFill>
              </a:rPr>
              <a:t>Total M1 COA Non-Resident tuition: $94,950</a:t>
            </a:r>
          </a:p>
          <a:p>
            <a:pPr marL="0" indent="0">
              <a:buFont typeface="Arial" panose="020B0604020202020204" pitchFamily="34" charset="0"/>
              <a:buNone/>
            </a:pPr>
            <a:endParaRPr lang="en-US" sz="1300" i="1" dirty="0"/>
          </a:p>
        </p:txBody>
      </p:sp>
    </p:spTree>
    <p:extLst>
      <p:ext uri="{BB962C8B-B14F-4D97-AF65-F5344CB8AC3E}">
        <p14:creationId xmlns:p14="http://schemas.microsoft.com/office/powerpoint/2010/main" val="1401987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type="body" sz="quarter" idx="10"/>
          </p:nvPr>
        </p:nvSpPr>
        <p:spPr>
          <a:xfrm>
            <a:off x="924026" y="625642"/>
            <a:ext cx="10972800" cy="6120214"/>
          </a:xfrm>
        </p:spPr>
        <p:txBody>
          <a:bodyPr>
            <a:noAutofit/>
          </a:bodyPr>
          <a:lstStyle/>
          <a:p>
            <a:pPr marL="0" indent="0" algn="ctr">
              <a:lnSpc>
                <a:spcPct val="78000"/>
              </a:lnSpc>
              <a:spcBef>
                <a:spcPct val="0"/>
              </a:spcBef>
              <a:buClr>
                <a:schemeClr val="hlink"/>
              </a:buClr>
              <a:tabLst>
                <a:tab pos="342900" algn="l"/>
              </a:tabLst>
            </a:pPr>
            <a:endParaRPr lang="en-US" sz="2000" dirty="0">
              <a:solidFill>
                <a:schemeClr val="bg1"/>
              </a:solidFill>
            </a:endParaRPr>
          </a:p>
          <a:p>
            <a:pPr marL="0" indent="0" algn="ctr">
              <a:lnSpc>
                <a:spcPct val="78000"/>
              </a:lnSpc>
              <a:spcBef>
                <a:spcPct val="0"/>
              </a:spcBef>
              <a:buClr>
                <a:schemeClr val="hlink"/>
              </a:buClr>
              <a:buNone/>
              <a:tabLst>
                <a:tab pos="342900" algn="l"/>
              </a:tabLst>
            </a:pPr>
            <a:r>
              <a:rPr lang="en-US" sz="5000" dirty="0">
                <a:solidFill>
                  <a:srgbClr val="2F74A6"/>
                </a:solidFill>
              </a:rPr>
              <a:t>          </a:t>
            </a:r>
            <a:r>
              <a:rPr lang="en-US" sz="4400" dirty="0">
                <a:solidFill>
                  <a:srgbClr val="00B050"/>
                </a:solidFill>
              </a:rPr>
              <a:t>Financial Aid Helpful Hints</a:t>
            </a:r>
          </a:p>
          <a:p>
            <a:pPr marL="0" indent="0" algn="ctr">
              <a:lnSpc>
                <a:spcPct val="78000"/>
              </a:lnSpc>
              <a:spcBef>
                <a:spcPct val="0"/>
              </a:spcBef>
              <a:buClr>
                <a:schemeClr val="hlink"/>
              </a:buClr>
              <a:buNone/>
              <a:tabLst>
                <a:tab pos="342900" algn="l"/>
              </a:tabLst>
            </a:pPr>
            <a:endParaRPr lang="en-US" sz="1200" dirty="0">
              <a:solidFill>
                <a:srgbClr val="013A71"/>
              </a:solidFill>
            </a:endParaRPr>
          </a:p>
          <a:p>
            <a:pPr>
              <a:lnSpc>
                <a:spcPct val="100000"/>
              </a:lnSpc>
              <a:spcBef>
                <a:spcPct val="0"/>
              </a:spcBef>
              <a:buClr>
                <a:schemeClr val="hlink"/>
              </a:buClr>
              <a:tabLst>
                <a:tab pos="342900" algn="l"/>
              </a:tabLst>
            </a:pPr>
            <a:r>
              <a:rPr lang="en-US" sz="1600" dirty="0">
                <a:solidFill>
                  <a:srgbClr val="013A71"/>
                </a:solidFill>
              </a:rPr>
              <a:t>#1 Develop a </a:t>
            </a:r>
            <a:r>
              <a:rPr lang="en-US" sz="1600" dirty="0">
                <a:solidFill>
                  <a:srgbClr val="FF0000"/>
                </a:solidFill>
              </a:rPr>
              <a:t>Budget !!!</a:t>
            </a:r>
            <a:r>
              <a:rPr lang="en-US" sz="1600" dirty="0">
                <a:solidFill>
                  <a:srgbClr val="013A71"/>
                </a:solidFill>
              </a:rPr>
              <a:t> </a:t>
            </a:r>
            <a:r>
              <a:rPr lang="en-US" sz="1600" i="1" dirty="0">
                <a:solidFill>
                  <a:srgbClr val="013A71"/>
                </a:solidFill>
              </a:rPr>
              <a:t>Just do it!</a:t>
            </a:r>
          </a:p>
          <a:p>
            <a:pPr>
              <a:lnSpc>
                <a:spcPct val="100000"/>
              </a:lnSpc>
              <a:spcBef>
                <a:spcPct val="0"/>
              </a:spcBef>
              <a:buClr>
                <a:schemeClr val="hlink"/>
              </a:buClr>
              <a:tabLst>
                <a:tab pos="342900" algn="l"/>
              </a:tabLst>
            </a:pPr>
            <a:endParaRPr lang="en-US" sz="1600" dirty="0">
              <a:solidFill>
                <a:srgbClr val="013A71"/>
              </a:solidFill>
            </a:endParaRPr>
          </a:p>
          <a:p>
            <a:pPr>
              <a:lnSpc>
                <a:spcPct val="100000"/>
              </a:lnSpc>
              <a:spcBef>
                <a:spcPct val="0"/>
              </a:spcBef>
              <a:buClr>
                <a:schemeClr val="hlink"/>
              </a:buClr>
              <a:tabLst>
                <a:tab pos="342900" algn="l"/>
              </a:tabLst>
            </a:pPr>
            <a:r>
              <a:rPr lang="en-US" sz="1600" dirty="0">
                <a:solidFill>
                  <a:srgbClr val="FF0000"/>
                </a:solidFill>
              </a:rPr>
              <a:t>Ask SOM Financial Aid</a:t>
            </a:r>
            <a:r>
              <a:rPr lang="en-US" sz="1600" dirty="0">
                <a:solidFill>
                  <a:srgbClr val="013A71"/>
                </a:solidFill>
              </a:rPr>
              <a:t>, don’t assume or take the advice from a fellow classmate to answer your questions. </a:t>
            </a:r>
            <a:r>
              <a:rPr lang="en-US" sz="1600" i="1" dirty="0">
                <a:solidFill>
                  <a:srgbClr val="013A71"/>
                </a:solidFill>
              </a:rPr>
              <a:t>There are no stupid or wrong questions!</a:t>
            </a:r>
          </a:p>
          <a:p>
            <a:pPr>
              <a:lnSpc>
                <a:spcPct val="100000"/>
              </a:lnSpc>
              <a:spcBef>
                <a:spcPct val="0"/>
              </a:spcBef>
              <a:buClr>
                <a:schemeClr val="hlink"/>
              </a:buClr>
              <a:tabLst>
                <a:tab pos="342900" algn="l"/>
              </a:tabLst>
            </a:pPr>
            <a:endParaRPr lang="en-US" sz="1600" dirty="0">
              <a:solidFill>
                <a:srgbClr val="013A71"/>
              </a:solidFill>
            </a:endParaRPr>
          </a:p>
          <a:p>
            <a:pPr>
              <a:lnSpc>
                <a:spcPct val="100000"/>
              </a:lnSpc>
              <a:spcBef>
                <a:spcPct val="0"/>
              </a:spcBef>
              <a:buClr>
                <a:schemeClr val="hlink"/>
              </a:buClr>
              <a:tabLst>
                <a:tab pos="342900" algn="l"/>
              </a:tabLst>
            </a:pPr>
            <a:r>
              <a:rPr lang="en-US" sz="1600" dirty="0">
                <a:solidFill>
                  <a:srgbClr val="013A71"/>
                </a:solidFill>
              </a:rPr>
              <a:t>If you originally received or borrowed less than your full allowed 22-23 Cost of Attendance (COA), </a:t>
            </a:r>
            <a:r>
              <a:rPr lang="en-US" sz="1600" dirty="0">
                <a:solidFill>
                  <a:srgbClr val="FF0000"/>
                </a:solidFill>
              </a:rPr>
              <a:t>you can request previously declined loan funds</a:t>
            </a:r>
            <a:r>
              <a:rPr lang="en-US" sz="1600" dirty="0">
                <a:solidFill>
                  <a:srgbClr val="013A71"/>
                </a:solidFill>
              </a:rPr>
              <a:t>, contact our office by April 14, 2023</a:t>
            </a:r>
          </a:p>
          <a:p>
            <a:pPr>
              <a:lnSpc>
                <a:spcPct val="100000"/>
              </a:lnSpc>
              <a:spcBef>
                <a:spcPct val="0"/>
              </a:spcBef>
              <a:buClr>
                <a:schemeClr val="hlink"/>
              </a:buClr>
              <a:tabLst>
                <a:tab pos="342900" algn="l"/>
              </a:tabLst>
            </a:pPr>
            <a:endParaRPr lang="en-US" sz="1600" dirty="0">
              <a:solidFill>
                <a:srgbClr val="013A71"/>
              </a:solidFill>
            </a:endParaRPr>
          </a:p>
          <a:p>
            <a:pPr>
              <a:lnSpc>
                <a:spcPct val="100000"/>
              </a:lnSpc>
              <a:spcBef>
                <a:spcPct val="0"/>
              </a:spcBef>
              <a:buClr>
                <a:schemeClr val="hlink"/>
              </a:buClr>
              <a:tabLst>
                <a:tab pos="342900" algn="l"/>
              </a:tabLst>
            </a:pPr>
            <a:r>
              <a:rPr lang="en-US" sz="1600" dirty="0">
                <a:solidFill>
                  <a:srgbClr val="013A71"/>
                </a:solidFill>
              </a:rPr>
              <a:t>If you are having any financial issues or concerns throughout medical school, </a:t>
            </a:r>
            <a:r>
              <a:rPr lang="en-US" sz="1600" dirty="0">
                <a:solidFill>
                  <a:srgbClr val="FF0000"/>
                </a:solidFill>
              </a:rPr>
              <a:t>contact our office</a:t>
            </a:r>
            <a:r>
              <a:rPr lang="en-US" sz="1600" dirty="0">
                <a:solidFill>
                  <a:srgbClr val="013A71"/>
                </a:solidFill>
              </a:rPr>
              <a:t>. SOM FA will do everything we can to assist you. Unfortunately, an answer may be “no” based on federal aid regulations, but it never hurts to inquire. </a:t>
            </a:r>
            <a:r>
              <a:rPr lang="en-US" sz="1600" i="1" dirty="0">
                <a:solidFill>
                  <a:srgbClr val="013A71"/>
                </a:solidFill>
              </a:rPr>
              <a:t>You don’t know unless you ask!</a:t>
            </a:r>
          </a:p>
          <a:p>
            <a:pPr>
              <a:lnSpc>
                <a:spcPct val="100000"/>
              </a:lnSpc>
              <a:spcBef>
                <a:spcPct val="0"/>
              </a:spcBef>
              <a:buClr>
                <a:schemeClr val="hlink"/>
              </a:buClr>
              <a:tabLst>
                <a:tab pos="342900" algn="l"/>
              </a:tabLst>
            </a:pPr>
            <a:endParaRPr lang="en-US" sz="1600" dirty="0">
              <a:solidFill>
                <a:srgbClr val="013A71"/>
              </a:solidFill>
            </a:endParaRPr>
          </a:p>
          <a:p>
            <a:pPr>
              <a:lnSpc>
                <a:spcPct val="100000"/>
              </a:lnSpc>
              <a:spcBef>
                <a:spcPct val="0"/>
              </a:spcBef>
              <a:buClr>
                <a:schemeClr val="hlink"/>
              </a:buClr>
              <a:tabLst>
                <a:tab pos="342900" algn="l"/>
              </a:tabLst>
            </a:pPr>
            <a:r>
              <a:rPr lang="en-US" sz="1600" dirty="0">
                <a:solidFill>
                  <a:srgbClr val="013A71"/>
                </a:solidFill>
              </a:rPr>
              <a:t>If possible, </a:t>
            </a:r>
            <a:r>
              <a:rPr lang="en-US" sz="1600" dirty="0">
                <a:solidFill>
                  <a:srgbClr val="FF0000"/>
                </a:solidFill>
              </a:rPr>
              <a:t>plan for a backup financial assistance option</a:t>
            </a:r>
            <a:r>
              <a:rPr lang="en-US" sz="1600" dirty="0">
                <a:solidFill>
                  <a:srgbClr val="013A71"/>
                </a:solidFill>
              </a:rPr>
              <a:t>, </a:t>
            </a:r>
            <a:r>
              <a:rPr lang="en-US" sz="1600" b="1" i="1" dirty="0">
                <a:solidFill>
                  <a:srgbClr val="013A71"/>
                </a:solidFill>
              </a:rPr>
              <a:t>plan in advance</a:t>
            </a:r>
            <a:r>
              <a:rPr lang="en-US" sz="1600" dirty="0">
                <a:solidFill>
                  <a:srgbClr val="013A71"/>
                </a:solidFill>
              </a:rPr>
              <a:t>, before it happens</a:t>
            </a:r>
          </a:p>
          <a:p>
            <a:pPr marL="0" indent="0">
              <a:lnSpc>
                <a:spcPct val="100000"/>
              </a:lnSpc>
              <a:spcBef>
                <a:spcPct val="0"/>
              </a:spcBef>
              <a:buClr>
                <a:schemeClr val="hlink"/>
              </a:buClr>
              <a:buNone/>
              <a:tabLst>
                <a:tab pos="342900" algn="l"/>
              </a:tabLst>
            </a:pPr>
            <a:r>
              <a:rPr lang="en-US" sz="1600" dirty="0">
                <a:solidFill>
                  <a:srgbClr val="013A71"/>
                </a:solidFill>
              </a:rPr>
              <a:t>  </a:t>
            </a:r>
          </a:p>
          <a:p>
            <a:pPr>
              <a:lnSpc>
                <a:spcPct val="100000"/>
              </a:lnSpc>
              <a:spcBef>
                <a:spcPct val="0"/>
              </a:spcBef>
              <a:buClr>
                <a:schemeClr val="hlink"/>
              </a:buClr>
              <a:tabLst>
                <a:tab pos="342900" algn="l"/>
              </a:tabLst>
            </a:pPr>
            <a:r>
              <a:rPr lang="en-US" sz="1600" dirty="0">
                <a:solidFill>
                  <a:srgbClr val="013A71"/>
                </a:solidFill>
              </a:rPr>
              <a:t>Remember to </a:t>
            </a:r>
            <a:r>
              <a:rPr lang="en-US" sz="1600" dirty="0">
                <a:solidFill>
                  <a:srgbClr val="FF0000"/>
                </a:solidFill>
              </a:rPr>
              <a:t>save for lump sum expenses </a:t>
            </a:r>
            <a:r>
              <a:rPr lang="en-US" sz="1600" dirty="0">
                <a:solidFill>
                  <a:srgbClr val="013A71"/>
                </a:solidFill>
              </a:rPr>
              <a:t>from your first disbursement</a:t>
            </a:r>
          </a:p>
          <a:p>
            <a:pPr marL="0" indent="0">
              <a:lnSpc>
                <a:spcPct val="100000"/>
              </a:lnSpc>
              <a:spcBef>
                <a:spcPct val="0"/>
              </a:spcBef>
              <a:buClr>
                <a:schemeClr val="hlink"/>
              </a:buClr>
              <a:buNone/>
              <a:tabLst>
                <a:tab pos="342900" algn="l"/>
              </a:tabLst>
            </a:pPr>
            <a:r>
              <a:rPr lang="en-US" sz="1600" dirty="0">
                <a:solidFill>
                  <a:srgbClr val="013A71"/>
                </a:solidFill>
              </a:rPr>
              <a:t>  </a:t>
            </a:r>
          </a:p>
          <a:p>
            <a:pPr>
              <a:lnSpc>
                <a:spcPct val="100000"/>
              </a:lnSpc>
              <a:spcBef>
                <a:spcPct val="0"/>
              </a:spcBef>
              <a:buClr>
                <a:schemeClr val="hlink"/>
              </a:buClr>
              <a:tabLst>
                <a:tab pos="342900" algn="l"/>
              </a:tabLst>
            </a:pPr>
            <a:r>
              <a:rPr lang="en-US" sz="1600" dirty="0">
                <a:solidFill>
                  <a:srgbClr val="FF0000"/>
                </a:solidFill>
              </a:rPr>
              <a:t>Attend</a:t>
            </a:r>
            <a:r>
              <a:rPr lang="en-US" sz="1600" dirty="0">
                <a:solidFill>
                  <a:srgbClr val="013A71"/>
                </a:solidFill>
              </a:rPr>
              <a:t> Financial Wellness &amp; Literacy programs! </a:t>
            </a:r>
            <a:r>
              <a:rPr lang="en-US" sz="1600" i="1" dirty="0">
                <a:solidFill>
                  <a:srgbClr val="013A71"/>
                </a:solidFill>
              </a:rPr>
              <a:t>Fun, informative, prizes and lunch! </a:t>
            </a:r>
          </a:p>
          <a:p>
            <a:pPr>
              <a:lnSpc>
                <a:spcPct val="100000"/>
              </a:lnSpc>
              <a:spcBef>
                <a:spcPct val="0"/>
              </a:spcBef>
              <a:buClr>
                <a:schemeClr val="hlink"/>
              </a:buClr>
              <a:tabLst>
                <a:tab pos="342900" algn="l"/>
              </a:tabLst>
            </a:pPr>
            <a:endParaRPr lang="en-US" sz="1600" dirty="0">
              <a:solidFill>
                <a:srgbClr val="013A71"/>
              </a:solidFill>
            </a:endParaRPr>
          </a:p>
          <a:p>
            <a:pPr>
              <a:lnSpc>
                <a:spcPct val="100000"/>
              </a:lnSpc>
              <a:spcBef>
                <a:spcPct val="0"/>
              </a:spcBef>
              <a:buClr>
                <a:schemeClr val="hlink"/>
              </a:buClr>
              <a:tabLst>
                <a:tab pos="342900" algn="l"/>
              </a:tabLst>
            </a:pPr>
            <a:r>
              <a:rPr lang="en-US" sz="1600" dirty="0">
                <a:solidFill>
                  <a:srgbClr val="013A71"/>
                </a:solidFill>
              </a:rPr>
              <a:t>Make a plan for </a:t>
            </a:r>
            <a:r>
              <a:rPr lang="en-US" sz="1600" dirty="0">
                <a:solidFill>
                  <a:srgbClr val="FF0000"/>
                </a:solidFill>
              </a:rPr>
              <a:t>summer 2023 </a:t>
            </a:r>
          </a:p>
          <a:p>
            <a:pPr marL="0" indent="0" algn="ctr">
              <a:lnSpc>
                <a:spcPct val="78000"/>
              </a:lnSpc>
              <a:spcBef>
                <a:spcPct val="0"/>
              </a:spcBef>
              <a:buClr>
                <a:schemeClr val="hlink"/>
              </a:buClr>
              <a:tabLst>
                <a:tab pos="342900" algn="l"/>
              </a:tabLst>
            </a:pPr>
            <a:endParaRPr lang="en-US" sz="1600" dirty="0">
              <a:solidFill>
                <a:schemeClr val="bg1"/>
              </a:solidFill>
            </a:endParaRPr>
          </a:p>
          <a:p>
            <a:pPr marL="0" indent="0" algn="ctr">
              <a:lnSpc>
                <a:spcPct val="78000"/>
              </a:lnSpc>
              <a:spcBef>
                <a:spcPct val="0"/>
              </a:spcBef>
              <a:buClr>
                <a:schemeClr val="hlink"/>
              </a:buClr>
              <a:buNone/>
              <a:tabLst>
                <a:tab pos="342900" algn="l"/>
              </a:tabLst>
            </a:pPr>
            <a:br>
              <a:rPr lang="en-US" sz="5400" i="1" dirty="0">
                <a:solidFill>
                  <a:schemeClr val="bg1"/>
                </a:solidFill>
              </a:rPr>
            </a:br>
            <a:endParaRPr lang="en-US" sz="5400" i="1" dirty="0">
              <a:solidFill>
                <a:schemeClr val="bg1"/>
              </a:solidFill>
            </a:endParaRPr>
          </a:p>
        </p:txBody>
      </p:sp>
      <p:pic>
        <p:nvPicPr>
          <p:cNvPr id="3" name="Picture 2" descr="&lt;strong&gt;University of Louisville&lt;/strong&gt; School of Medicine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933" y="1005314"/>
            <a:ext cx="2381250" cy="485775"/>
          </a:xfrm>
          <a:prstGeom prst="rect">
            <a:avLst/>
          </a:prstGeom>
        </p:spPr>
      </p:pic>
    </p:spTree>
    <p:extLst>
      <p:ext uri="{BB962C8B-B14F-4D97-AF65-F5344CB8AC3E}">
        <p14:creationId xmlns:p14="http://schemas.microsoft.com/office/powerpoint/2010/main" val="734730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8" y="365125"/>
            <a:ext cx="9440332" cy="1325563"/>
          </a:xfrm>
        </p:spPr>
        <p:txBody>
          <a:bodyPr>
            <a:normAutofit/>
          </a:bodyPr>
          <a:lstStyle/>
          <a:p>
            <a:r>
              <a:rPr lang="en-US" sz="4200" dirty="0"/>
              <a:t>Most frequently asked questions…</a:t>
            </a:r>
          </a:p>
        </p:txBody>
      </p:sp>
      <p:pic>
        <p:nvPicPr>
          <p:cNvPr id="5" name="Picture 4" descr="&lt;strong&gt;University of Louisville&lt;/strong&gt; School of Medicine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34637"/>
            <a:ext cx="914400" cy="186537"/>
          </a:xfrm>
          <a:prstGeom prst="rect">
            <a:avLst/>
          </a:prstGeom>
        </p:spPr>
      </p:pic>
      <p:sp>
        <p:nvSpPr>
          <p:cNvPr id="3" name="Content Placeholder 2"/>
          <p:cNvSpPr>
            <a:spLocks noGrp="1"/>
          </p:cNvSpPr>
          <p:nvPr>
            <p:ph idx="1"/>
          </p:nvPr>
        </p:nvSpPr>
        <p:spPr>
          <a:xfrm>
            <a:off x="316398" y="1304858"/>
            <a:ext cx="11723570" cy="5188017"/>
          </a:xfrm>
        </p:spPr>
        <p:txBody>
          <a:bodyPr>
            <a:normAutofit/>
          </a:bodyPr>
          <a:lstStyle/>
          <a:p>
            <a:pPr marL="0" indent="0">
              <a:buNone/>
            </a:pPr>
            <a:r>
              <a:rPr lang="en-US" sz="1400" dirty="0">
                <a:latin typeface="Arial Rounded MT Bold" panose="020F0704030504030204" pitchFamily="34" charset="0"/>
              </a:rPr>
              <a:t>I forgot to submit my FAFSA, now </a:t>
            </a:r>
            <a:r>
              <a:rPr lang="en-US" sz="1400" b="1" dirty="0">
                <a:latin typeface="Arial Rounded MT Bold" panose="020F0704030504030204" pitchFamily="34" charset="0"/>
              </a:rPr>
              <a:t>what</a:t>
            </a:r>
            <a:r>
              <a:rPr lang="en-US" sz="1400" dirty="0">
                <a:latin typeface="Arial Rounded MT Bold" panose="020F0704030504030204" pitchFamily="34" charset="0"/>
              </a:rPr>
              <a:t> do I do? </a:t>
            </a:r>
            <a:r>
              <a:rPr lang="en-US" sz="1400" i="1" dirty="0">
                <a:solidFill>
                  <a:srgbClr val="00B050"/>
                </a:solidFill>
                <a:latin typeface="Arial Rounded MT Bold" panose="020F0704030504030204" pitchFamily="34" charset="0"/>
              </a:rPr>
              <a:t>File the 22-23 FAFSA as soon as possible!  </a:t>
            </a:r>
          </a:p>
          <a:p>
            <a:pPr marL="0" indent="0">
              <a:buNone/>
            </a:pPr>
            <a:r>
              <a:rPr lang="en-US" sz="1400" dirty="0">
                <a:latin typeface="Arial Rounded MT Bold" panose="020F0704030504030204" pitchFamily="34" charset="0"/>
              </a:rPr>
              <a:t>When should I expect my refund? </a:t>
            </a:r>
            <a:r>
              <a:rPr lang="en-US" sz="1400" dirty="0">
                <a:solidFill>
                  <a:srgbClr val="00B050"/>
                </a:solidFill>
                <a:latin typeface="Arial Rounded MT Bold" panose="020F0704030504030204" pitchFamily="34" charset="0"/>
              </a:rPr>
              <a:t>M1 &amp; M2 </a:t>
            </a:r>
            <a:r>
              <a:rPr lang="en-US" sz="1400" i="1" dirty="0">
                <a:solidFill>
                  <a:srgbClr val="00B050"/>
                </a:solidFill>
                <a:latin typeface="Arial Rounded MT Bold" panose="020F0704030504030204" pitchFamily="34" charset="0"/>
              </a:rPr>
              <a:t>Financial Aid </a:t>
            </a:r>
            <a:r>
              <a:rPr lang="en-US" sz="1400" i="1" u="sng" dirty="0">
                <a:solidFill>
                  <a:srgbClr val="00B050"/>
                </a:solidFill>
                <a:latin typeface="Arial Rounded MT Bold" panose="020F0704030504030204" pitchFamily="34" charset="0"/>
              </a:rPr>
              <a:t>First</a:t>
            </a:r>
            <a:r>
              <a:rPr lang="en-US" sz="1400" i="1" dirty="0">
                <a:solidFill>
                  <a:srgbClr val="00B050"/>
                </a:solidFill>
                <a:latin typeface="Arial Rounded MT Bold" panose="020F0704030504030204" pitchFamily="34" charset="0"/>
              </a:rPr>
              <a:t> Disbursement today! Bursar’s Office Refund/Residual 3-5 days after aid disbursement (estimate Thursday?)</a:t>
            </a:r>
          </a:p>
          <a:p>
            <a:pPr marL="0" indent="0">
              <a:buNone/>
            </a:pPr>
            <a:r>
              <a:rPr lang="en-US" sz="1400" dirty="0">
                <a:latin typeface="Arial Rounded MT Bold" panose="020F0704030504030204" pitchFamily="34" charset="0"/>
              </a:rPr>
              <a:t>How do I request my loans to be re-offered? </a:t>
            </a:r>
            <a:r>
              <a:rPr lang="en-US" sz="1400" i="1" dirty="0">
                <a:solidFill>
                  <a:srgbClr val="00B050"/>
                </a:solidFill>
                <a:latin typeface="Arial Rounded MT Bold" panose="020F0704030504030204" pitchFamily="34" charset="0"/>
              </a:rPr>
              <a:t>Contact SOM FA at 502-852-5187</a:t>
            </a:r>
          </a:p>
          <a:p>
            <a:pPr marL="0" indent="0">
              <a:buNone/>
            </a:pPr>
            <a:r>
              <a:rPr lang="en-US" sz="1400" dirty="0">
                <a:latin typeface="Arial Rounded MT Bold" panose="020F0704030504030204" pitchFamily="34" charset="0"/>
              </a:rPr>
              <a:t>Why haven’t my loans disbursed? </a:t>
            </a:r>
            <a:r>
              <a:rPr lang="en-US" sz="1400" i="1" dirty="0">
                <a:solidFill>
                  <a:srgbClr val="00B050"/>
                </a:solidFill>
                <a:latin typeface="Arial Rounded MT Bold" panose="020F0704030504030204" pitchFamily="34" charset="0"/>
              </a:rPr>
              <a:t>Many possible reasons…</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UofL did not receive your 22-23 FAFSA or you have not filed it yet</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Not packaged yet - late FAFSA or other issue</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Did not accept loans on </a:t>
            </a:r>
            <a:r>
              <a:rPr lang="en-US" sz="1200" i="1" dirty="0" err="1">
                <a:solidFill>
                  <a:srgbClr val="00B050"/>
                </a:solidFill>
                <a:latin typeface="Arial Rounded MT Bold" panose="020F0704030504030204" pitchFamily="34" charset="0"/>
              </a:rPr>
              <a:t>Ulink</a:t>
            </a:r>
            <a:endParaRPr lang="en-US" sz="1200" i="1" dirty="0">
              <a:solidFill>
                <a:srgbClr val="00B050"/>
              </a:solidFill>
              <a:latin typeface="Arial Rounded MT Bold" panose="020F0704030504030204" pitchFamily="34" charset="0"/>
            </a:endParaRPr>
          </a:p>
          <a:p>
            <a:pPr>
              <a:buFont typeface="Wingdings" panose="05000000000000000000" pitchFamily="2" charset="2"/>
              <a:buChar char="Ø"/>
            </a:pPr>
            <a:r>
              <a:rPr lang="en-US" sz="1200" i="1" dirty="0">
                <a:solidFill>
                  <a:srgbClr val="00B050"/>
                </a:solidFill>
                <a:latin typeface="Arial Rounded MT Bold" panose="020F0704030504030204" pitchFamily="34" charset="0"/>
              </a:rPr>
              <a:t>Just accepted loans on ULink in the last few workdays</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Did not complete Loan Entrance or Loan MPN at </a:t>
            </a:r>
            <a:r>
              <a:rPr lang="en-US" sz="1200" i="1" u="sng" dirty="0">
                <a:solidFill>
                  <a:srgbClr val="00B050"/>
                </a:solidFill>
                <a:latin typeface="Arial Rounded MT Bold" panose="020F0704030504030204" pitchFamily="34" charset="0"/>
              </a:rPr>
              <a:t>www.studentaid.gov </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Did not sign up for Bursar’s Office refund process  </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Expired MPN </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Prior balance due to UofL, </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Credit issue with Grad/Plus loan </a:t>
            </a:r>
          </a:p>
          <a:p>
            <a:pPr>
              <a:buFont typeface="Wingdings" panose="05000000000000000000" pitchFamily="2" charset="2"/>
              <a:buChar char="Ø"/>
            </a:pPr>
            <a:r>
              <a:rPr lang="en-US" sz="1200" i="1" dirty="0">
                <a:solidFill>
                  <a:srgbClr val="00B050"/>
                </a:solidFill>
                <a:latin typeface="Arial Rounded MT Bold" panose="020F0704030504030204" pitchFamily="34" charset="0"/>
              </a:rPr>
              <a:t>Various possible Registrar, Admissions, Student ID issues </a:t>
            </a:r>
          </a:p>
          <a:p>
            <a:pPr marL="0" indent="0">
              <a:buNone/>
            </a:pPr>
            <a:r>
              <a:rPr lang="en-US" sz="1400" dirty="0">
                <a:latin typeface="Arial Rounded MT Bold" panose="020F0704030504030204" pitchFamily="34" charset="0"/>
              </a:rPr>
              <a:t>How do I waive the health insurance, or the health insurance charge is still on my account! </a:t>
            </a:r>
            <a:r>
              <a:rPr lang="en-US" sz="1400" dirty="0">
                <a:solidFill>
                  <a:srgbClr val="00B050"/>
                </a:solidFill>
                <a:latin typeface="Arial Rounded MT Bold" panose="020F0704030504030204" pitchFamily="34" charset="0"/>
              </a:rPr>
              <a:t>You will receive emails each semester providing the instructions from Academic Health Plans, for additional questions regarding the health insurance, c</a:t>
            </a:r>
            <a:r>
              <a:rPr lang="en-US" sz="1400" i="1" dirty="0">
                <a:solidFill>
                  <a:srgbClr val="00B050"/>
                </a:solidFill>
                <a:latin typeface="Arial Rounded MT Bold" panose="020F0704030504030204" pitchFamily="34" charset="0"/>
              </a:rPr>
              <a:t>ontact Campus Health Services at 502-852-6519</a:t>
            </a:r>
          </a:p>
          <a:p>
            <a:endParaRPr lang="en-US" sz="1100" i="1" dirty="0">
              <a:latin typeface="Arial Rounded MT Bold" panose="020F0704030504030204" pitchFamily="34" charset="0"/>
            </a:endParaRPr>
          </a:p>
        </p:txBody>
      </p:sp>
    </p:spTree>
    <p:extLst>
      <p:ext uri="{BB962C8B-B14F-4D97-AF65-F5344CB8AC3E}">
        <p14:creationId xmlns:p14="http://schemas.microsoft.com/office/powerpoint/2010/main" val="3955792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TIMING" val="|6.2|2.9|1.6|1.7|1.2"/>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35230</TotalTime>
  <Words>10134</Words>
  <Application>Microsoft Office PowerPoint</Application>
  <PresentationFormat>Widescreen</PresentationFormat>
  <Paragraphs>888</Paragraphs>
  <Slides>64</Slides>
  <Notes>50</Notes>
  <HiddenSlides>0</HiddenSlides>
  <MMClips>0</MMClips>
  <ScaleCrop>false</ScaleCrop>
  <HeadingPairs>
    <vt:vector size="4" baseType="variant">
      <vt:variant>
        <vt:lpstr>Theme</vt:lpstr>
      </vt:variant>
      <vt:variant>
        <vt:i4>7</vt:i4>
      </vt:variant>
      <vt:variant>
        <vt:lpstr>Slide Titles</vt:lpstr>
      </vt:variant>
      <vt:variant>
        <vt:i4>64</vt:i4>
      </vt:variant>
    </vt:vector>
  </HeadingPairs>
  <TitlesOfParts>
    <vt:vector size="71" baseType="lpstr">
      <vt:lpstr>1_Office Theme</vt:lpstr>
      <vt:lpstr>7_Custom Design</vt:lpstr>
      <vt:lpstr>5_Custom Design</vt:lpstr>
      <vt:lpstr>Custom Design</vt:lpstr>
      <vt:lpstr>1_Custom Design</vt:lpstr>
      <vt:lpstr>Office Theme</vt:lpstr>
      <vt:lpstr>6_Custom Design</vt:lpstr>
      <vt:lpstr>PowerPoint Presentation</vt:lpstr>
      <vt:lpstr>PowerPoint Presentation</vt:lpstr>
      <vt:lpstr>UofL SOM FA Specifics…</vt:lpstr>
      <vt:lpstr>  SOM Financial Aid Staff</vt:lpstr>
      <vt:lpstr>PowerPoint Presentation</vt:lpstr>
      <vt:lpstr>Functions of Different offices:</vt:lpstr>
      <vt:lpstr>1 year</vt:lpstr>
      <vt:lpstr>PowerPoint Presentation</vt:lpstr>
      <vt:lpstr>Most frequently asked questions…</vt:lpstr>
      <vt:lpstr>PowerPoint Presentation</vt:lpstr>
      <vt:lpstr>PowerPoint Presentation</vt:lpstr>
      <vt:lpstr>PowerPoint Presentation</vt:lpstr>
      <vt:lpstr>PowerPoint Presentation</vt:lpstr>
      <vt:lpstr>Master Promissory Note (MPN)</vt:lpstr>
      <vt:lpstr>Rights and Responsibilities</vt:lpstr>
      <vt:lpstr>Rights and Responsibilities</vt:lpstr>
      <vt:lpstr>A Serious Obligation</vt:lpstr>
      <vt:lpstr>Consequence of Late Payments</vt:lpstr>
      <vt:lpstr>Subsidized Loans vs. Unsubsidized Loans</vt:lpstr>
      <vt:lpstr>         Direct Unsubsidized &amp; Grad/Plus </vt:lpstr>
      <vt:lpstr>Interest Rates – Class of 2026</vt:lpstr>
      <vt:lpstr>PowerPoint Presentation</vt:lpstr>
      <vt:lpstr>   Federal Loan Origination Fees</vt:lpstr>
      <vt:lpstr>Capitalization</vt:lpstr>
      <vt:lpstr>PowerPoint Presentation</vt:lpstr>
      <vt:lpstr>PowerPoint Presentation</vt:lpstr>
      <vt:lpstr>Primary Care loan &amp; Loan for Disadvantaged Students</vt:lpstr>
      <vt:lpstr>PowerPoint Presentation</vt:lpstr>
      <vt:lpstr>Loan Repayment Timeline</vt:lpstr>
      <vt:lpstr>NOTICE: Repayment Begins</vt:lpstr>
      <vt:lpstr>PowerPoint Presentation</vt:lpstr>
      <vt:lpstr>Options During Residency</vt:lpstr>
      <vt:lpstr>Postpone Payments</vt:lpstr>
      <vt:lpstr>Options During Residency</vt:lpstr>
      <vt:lpstr>PowerPoint Presentation</vt:lpstr>
      <vt:lpstr>PowerPoint Presentation</vt:lpstr>
      <vt:lpstr>Public Service Loan Forgiveness</vt:lpstr>
      <vt:lpstr>Loan Forgiveness &amp; Repay Assistance</vt:lpstr>
      <vt:lpstr>PowerPoint Presentation</vt:lpstr>
      <vt:lpstr>Class of 2021 Indebtedness</vt:lpstr>
      <vt:lpstr>          SOM Indebtedness</vt:lpstr>
      <vt:lpstr>Alternatives to Borrowing</vt:lpstr>
      <vt:lpstr>Borrow Wisely – In The Right Order</vt:lpstr>
      <vt:lpstr>How Will You Borrow?</vt:lpstr>
      <vt:lpstr>Borrow Wisely</vt:lpstr>
      <vt:lpstr>How to Create a Spending Plan </vt:lpstr>
      <vt:lpstr>Resources to Create a Spending Plan</vt:lpstr>
      <vt:lpstr>The Basics of Budgeting</vt:lpstr>
      <vt:lpstr>Spending Wants: Leaks</vt:lpstr>
      <vt:lpstr>Spending Wants: Leaks</vt:lpstr>
      <vt:lpstr>PowerPoint Presentation</vt:lpstr>
      <vt:lpstr>The Minimum Payment Trap</vt:lpstr>
      <vt:lpstr>The Minimum Payment Trap</vt:lpstr>
      <vt:lpstr>PowerPoint Presentation</vt:lpstr>
      <vt:lpstr>PowerPoint Presentation</vt:lpstr>
      <vt:lpstr>A FICO Score is Based On</vt:lpstr>
      <vt:lpstr>How to Improve Your Score</vt:lpstr>
      <vt:lpstr>   AAMC Resources</vt:lpstr>
      <vt:lpstr>PowerPoint Presentation</vt:lpstr>
      <vt:lpstr>Resources: from the AAMC</vt:lpstr>
      <vt:lpstr>AAMC Financial Wellness Program</vt:lpstr>
      <vt:lpstr>Know Your Numbers</vt:lpstr>
      <vt:lpstr>Support Along The Way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Repayment Strategies Renaissance School of Medicine - Stony Brook University</dc:title>
  <dc:creator>Julie Gilbert</dc:creator>
  <cp:lastModifiedBy>Hall,Angela</cp:lastModifiedBy>
  <cp:revision>362</cp:revision>
  <cp:lastPrinted>2022-07-20T14:55:46Z</cp:lastPrinted>
  <dcterms:created xsi:type="dcterms:W3CDTF">2020-02-25T17:35:11Z</dcterms:created>
  <dcterms:modified xsi:type="dcterms:W3CDTF">2022-07-25T16:00:58Z</dcterms:modified>
</cp:coreProperties>
</file>