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handoutMasterIdLst>
    <p:handoutMasterId r:id="rId29"/>
  </p:handoutMasterIdLst>
  <p:sldIdLst>
    <p:sldId id="256" r:id="rId2"/>
    <p:sldId id="257" r:id="rId3"/>
    <p:sldId id="279" r:id="rId4"/>
    <p:sldId id="280" r:id="rId5"/>
    <p:sldId id="281" r:id="rId6"/>
    <p:sldId id="283" r:id="rId7"/>
    <p:sldId id="278" r:id="rId8"/>
    <p:sldId id="285" r:id="rId9"/>
    <p:sldId id="288" r:id="rId10"/>
    <p:sldId id="259" r:id="rId11"/>
    <p:sldId id="287" r:id="rId12"/>
    <p:sldId id="260" r:id="rId13"/>
    <p:sldId id="290" r:id="rId14"/>
    <p:sldId id="266" r:id="rId15"/>
    <p:sldId id="267" r:id="rId16"/>
    <p:sldId id="263" r:id="rId17"/>
    <p:sldId id="270" r:id="rId18"/>
    <p:sldId id="264" r:id="rId19"/>
    <p:sldId id="269" r:id="rId20"/>
    <p:sldId id="271" r:id="rId21"/>
    <p:sldId id="272" r:id="rId22"/>
    <p:sldId id="274" r:id="rId23"/>
    <p:sldId id="275" r:id="rId24"/>
    <p:sldId id="276" r:id="rId25"/>
    <p:sldId id="277" r:id="rId26"/>
    <p:sldId id="261" r:id="rId27"/>
    <p:sldId id="289" r:id="rId2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elin,Leslie Renee" initials="KR" lastIdx="2" clrIdx="0">
    <p:extLst>
      <p:ext uri="{19B8F6BF-5375-455C-9EA6-DF929625EA0E}">
        <p15:presenceInfo xmlns:p15="http://schemas.microsoft.com/office/powerpoint/2012/main" userId="S-1-5-21-839522115-261903793-682003330-39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4660"/>
  </p:normalViewPr>
  <p:slideViewPr>
    <p:cSldViewPr snapToGrid="0">
      <p:cViewPr varScale="1">
        <p:scale>
          <a:sx n="74" d="100"/>
          <a:sy n="74" d="100"/>
        </p:scale>
        <p:origin x="2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8E1A6-3B10-4520-8333-FA3F499B1DDE}" type="doc">
      <dgm:prSet loTypeId="urn:microsoft.com/office/officeart/2005/8/layout/hProcess9" loCatId="process" qsTypeId="urn:microsoft.com/office/officeart/2005/8/quickstyle/simple1" qsCatId="simple" csTypeId="urn:microsoft.com/office/officeart/2005/8/colors/accent1_2" csCatId="accent1" phldr="1"/>
      <dgm:spPr/>
    </dgm:pt>
    <dgm:pt modelId="{3A96C11D-5705-4E00-9CCD-17B6B2182B66}">
      <dgm:prSet phldrT="[Text]" custT="1"/>
      <dgm:spPr/>
      <dgm:t>
        <a:bodyPr/>
        <a:lstStyle/>
        <a:p>
          <a:r>
            <a:rPr lang="en-US" sz="4000" dirty="0" smtClean="0"/>
            <a:t>Eligible Loans</a:t>
          </a:r>
        </a:p>
        <a:p>
          <a:r>
            <a:rPr lang="en-US" sz="2400" b="1" u="sng" dirty="0" smtClean="0">
              <a:solidFill>
                <a:schemeClr val="tx1"/>
              </a:solidFill>
            </a:rPr>
            <a:t>DIRECT</a:t>
          </a:r>
          <a:r>
            <a:rPr lang="en-US" sz="2400" b="1" dirty="0" smtClean="0">
              <a:solidFill>
                <a:schemeClr val="tx1"/>
              </a:solidFill>
            </a:rPr>
            <a:t> </a:t>
          </a:r>
          <a:r>
            <a:rPr lang="en-US" sz="2400" b="0" dirty="0" smtClean="0">
              <a:solidFill>
                <a:schemeClr val="tx1"/>
              </a:solidFill>
            </a:rPr>
            <a:t>Federal Loans</a:t>
          </a:r>
          <a:endParaRPr lang="en-US" sz="2400" b="0" dirty="0">
            <a:solidFill>
              <a:schemeClr val="tx1"/>
            </a:solidFill>
          </a:endParaRPr>
        </a:p>
      </dgm:t>
    </dgm:pt>
    <dgm:pt modelId="{FAE7DB51-D6D7-4BCB-87DF-0A8F7E6616AB}" type="parTrans" cxnId="{076D2E9A-2E34-459D-A876-60AE9CB6969B}">
      <dgm:prSet/>
      <dgm:spPr/>
      <dgm:t>
        <a:bodyPr/>
        <a:lstStyle/>
        <a:p>
          <a:endParaRPr lang="en-US"/>
        </a:p>
      </dgm:t>
    </dgm:pt>
    <dgm:pt modelId="{EE04CF41-B3F0-4157-B8AA-DAEB79DDEA30}" type="sibTrans" cxnId="{076D2E9A-2E34-459D-A876-60AE9CB6969B}">
      <dgm:prSet/>
      <dgm:spPr/>
      <dgm:t>
        <a:bodyPr/>
        <a:lstStyle/>
        <a:p>
          <a:endParaRPr lang="en-US"/>
        </a:p>
      </dgm:t>
    </dgm:pt>
    <dgm:pt modelId="{209AA333-02BB-46FE-AC32-D68487986096}">
      <dgm:prSet phldrT="[Text]" custT="1"/>
      <dgm:spPr/>
      <dgm:t>
        <a:bodyPr/>
        <a:lstStyle/>
        <a:p>
          <a:r>
            <a:rPr lang="en-US" sz="4000" dirty="0" smtClean="0"/>
            <a:t>Qualifying Payments</a:t>
          </a:r>
        </a:p>
        <a:p>
          <a:r>
            <a:rPr lang="en-US" sz="2400" dirty="0" smtClean="0">
              <a:solidFill>
                <a:schemeClr val="tx1"/>
              </a:solidFill>
            </a:rPr>
            <a:t>PAYE, REPAYE, IBR or Standard</a:t>
          </a:r>
          <a:endParaRPr lang="en-US" sz="2400" dirty="0">
            <a:solidFill>
              <a:schemeClr val="tx1"/>
            </a:solidFill>
          </a:endParaRPr>
        </a:p>
      </dgm:t>
    </dgm:pt>
    <dgm:pt modelId="{9E2F0886-A724-41DF-8061-6E1793F76B9E}" type="parTrans" cxnId="{04316F93-ACFF-4A92-8382-97AA18B83EAD}">
      <dgm:prSet/>
      <dgm:spPr/>
      <dgm:t>
        <a:bodyPr/>
        <a:lstStyle/>
        <a:p>
          <a:endParaRPr lang="en-US"/>
        </a:p>
      </dgm:t>
    </dgm:pt>
    <dgm:pt modelId="{6584E900-E0F1-4A36-962B-2C795D6A67EC}" type="sibTrans" cxnId="{04316F93-ACFF-4A92-8382-97AA18B83EAD}">
      <dgm:prSet/>
      <dgm:spPr/>
      <dgm:t>
        <a:bodyPr/>
        <a:lstStyle/>
        <a:p>
          <a:endParaRPr lang="en-US"/>
        </a:p>
      </dgm:t>
    </dgm:pt>
    <dgm:pt modelId="{41702CEA-6497-4137-B310-F190B5B7EDF4}">
      <dgm:prSet phldrT="[Text]" custT="1"/>
      <dgm:spPr/>
      <dgm:t>
        <a:bodyPr/>
        <a:lstStyle/>
        <a:p>
          <a:r>
            <a:rPr lang="en-US" sz="4000" dirty="0" smtClean="0"/>
            <a:t>Qualifying Work</a:t>
          </a:r>
        </a:p>
        <a:p>
          <a:r>
            <a:rPr lang="en-US" sz="2800" dirty="0" smtClean="0">
              <a:solidFill>
                <a:schemeClr val="tx1"/>
              </a:solidFill>
            </a:rPr>
            <a:t>Public Service</a:t>
          </a:r>
          <a:endParaRPr lang="en-US" sz="2800" dirty="0">
            <a:solidFill>
              <a:schemeClr val="tx1"/>
            </a:solidFill>
          </a:endParaRPr>
        </a:p>
      </dgm:t>
    </dgm:pt>
    <dgm:pt modelId="{BA22D53F-1EE5-4A58-A89F-F3C837B33965}" type="parTrans" cxnId="{EE68FA96-408A-4260-ABD3-9403D63E8572}">
      <dgm:prSet/>
      <dgm:spPr/>
      <dgm:t>
        <a:bodyPr/>
        <a:lstStyle/>
        <a:p>
          <a:endParaRPr lang="en-US"/>
        </a:p>
      </dgm:t>
    </dgm:pt>
    <dgm:pt modelId="{B54F6C63-44B4-4BC3-9CE8-191A6A37CA93}" type="sibTrans" cxnId="{EE68FA96-408A-4260-ABD3-9403D63E8572}">
      <dgm:prSet/>
      <dgm:spPr/>
      <dgm:t>
        <a:bodyPr/>
        <a:lstStyle/>
        <a:p>
          <a:endParaRPr lang="en-US"/>
        </a:p>
      </dgm:t>
    </dgm:pt>
    <dgm:pt modelId="{49BBD5F4-6425-41CD-B139-DA576B361BE8}" type="pres">
      <dgm:prSet presAssocID="{08F8E1A6-3B10-4520-8333-FA3F499B1DDE}" presName="CompostProcess" presStyleCnt="0">
        <dgm:presLayoutVars>
          <dgm:dir/>
          <dgm:resizeHandles val="exact"/>
        </dgm:presLayoutVars>
      </dgm:prSet>
      <dgm:spPr/>
    </dgm:pt>
    <dgm:pt modelId="{C3C5300D-DEA6-4249-B3E3-CCD76B1ED05F}" type="pres">
      <dgm:prSet presAssocID="{08F8E1A6-3B10-4520-8333-FA3F499B1DDE}" presName="arrow" presStyleLbl="bgShp" presStyleIdx="0" presStyleCnt="1"/>
      <dgm:spPr/>
    </dgm:pt>
    <dgm:pt modelId="{2CD35901-0F1C-40C3-8C3D-D143AC713B97}" type="pres">
      <dgm:prSet presAssocID="{08F8E1A6-3B10-4520-8333-FA3F499B1DDE}" presName="linearProcess" presStyleCnt="0"/>
      <dgm:spPr/>
    </dgm:pt>
    <dgm:pt modelId="{1AF1FA05-BAC7-47D9-A17F-A11C3D5DFA67}" type="pres">
      <dgm:prSet presAssocID="{3A96C11D-5705-4E00-9CCD-17B6B2182B66}" presName="textNode" presStyleLbl="node1" presStyleIdx="0" presStyleCnt="3" custScaleY="182016">
        <dgm:presLayoutVars>
          <dgm:bulletEnabled val="1"/>
        </dgm:presLayoutVars>
      </dgm:prSet>
      <dgm:spPr/>
      <dgm:t>
        <a:bodyPr/>
        <a:lstStyle/>
        <a:p>
          <a:endParaRPr lang="en-US"/>
        </a:p>
      </dgm:t>
    </dgm:pt>
    <dgm:pt modelId="{B4307F75-3349-4FD1-BA72-B00D2EABDD7B}" type="pres">
      <dgm:prSet presAssocID="{EE04CF41-B3F0-4157-B8AA-DAEB79DDEA30}" presName="sibTrans" presStyleCnt="0"/>
      <dgm:spPr/>
    </dgm:pt>
    <dgm:pt modelId="{CEA42233-DD68-4F04-9B83-ADC34B7D0D44}" type="pres">
      <dgm:prSet presAssocID="{209AA333-02BB-46FE-AC32-D68487986096}" presName="textNode" presStyleLbl="node1" presStyleIdx="1" presStyleCnt="3" custScaleY="179661">
        <dgm:presLayoutVars>
          <dgm:bulletEnabled val="1"/>
        </dgm:presLayoutVars>
      </dgm:prSet>
      <dgm:spPr/>
      <dgm:t>
        <a:bodyPr/>
        <a:lstStyle/>
        <a:p>
          <a:endParaRPr lang="en-US"/>
        </a:p>
      </dgm:t>
    </dgm:pt>
    <dgm:pt modelId="{7914DDAF-ACFF-4C08-A12D-F522EAB376C8}" type="pres">
      <dgm:prSet presAssocID="{6584E900-E0F1-4A36-962B-2C795D6A67EC}" presName="sibTrans" presStyleCnt="0"/>
      <dgm:spPr/>
    </dgm:pt>
    <dgm:pt modelId="{8DDB182D-827A-4948-BE25-764F709C7004}" type="pres">
      <dgm:prSet presAssocID="{41702CEA-6497-4137-B310-F190B5B7EDF4}" presName="textNode" presStyleLbl="node1" presStyleIdx="2" presStyleCnt="3" custScaleY="185550">
        <dgm:presLayoutVars>
          <dgm:bulletEnabled val="1"/>
        </dgm:presLayoutVars>
      </dgm:prSet>
      <dgm:spPr/>
      <dgm:t>
        <a:bodyPr/>
        <a:lstStyle/>
        <a:p>
          <a:endParaRPr lang="en-US"/>
        </a:p>
      </dgm:t>
    </dgm:pt>
  </dgm:ptLst>
  <dgm:cxnLst>
    <dgm:cxn modelId="{6500AAFE-5850-48D7-B089-2E49A02D8181}" type="presOf" srcId="{3A96C11D-5705-4E00-9CCD-17B6B2182B66}" destId="{1AF1FA05-BAC7-47D9-A17F-A11C3D5DFA67}" srcOrd="0" destOrd="0" presId="urn:microsoft.com/office/officeart/2005/8/layout/hProcess9"/>
    <dgm:cxn modelId="{0C578BA9-765A-40B4-B5C4-03079C36C884}" type="presOf" srcId="{41702CEA-6497-4137-B310-F190B5B7EDF4}" destId="{8DDB182D-827A-4948-BE25-764F709C7004}" srcOrd="0" destOrd="0" presId="urn:microsoft.com/office/officeart/2005/8/layout/hProcess9"/>
    <dgm:cxn modelId="{076D2E9A-2E34-459D-A876-60AE9CB6969B}" srcId="{08F8E1A6-3B10-4520-8333-FA3F499B1DDE}" destId="{3A96C11D-5705-4E00-9CCD-17B6B2182B66}" srcOrd="0" destOrd="0" parTransId="{FAE7DB51-D6D7-4BCB-87DF-0A8F7E6616AB}" sibTransId="{EE04CF41-B3F0-4157-B8AA-DAEB79DDEA30}"/>
    <dgm:cxn modelId="{80B9002C-578F-4D36-B958-0CAFEF19F08F}" type="presOf" srcId="{08F8E1A6-3B10-4520-8333-FA3F499B1DDE}" destId="{49BBD5F4-6425-41CD-B139-DA576B361BE8}" srcOrd="0" destOrd="0" presId="urn:microsoft.com/office/officeart/2005/8/layout/hProcess9"/>
    <dgm:cxn modelId="{53197489-B37E-419B-B102-F262D5C44A89}" type="presOf" srcId="{209AA333-02BB-46FE-AC32-D68487986096}" destId="{CEA42233-DD68-4F04-9B83-ADC34B7D0D44}" srcOrd="0" destOrd="0" presId="urn:microsoft.com/office/officeart/2005/8/layout/hProcess9"/>
    <dgm:cxn modelId="{EE68FA96-408A-4260-ABD3-9403D63E8572}" srcId="{08F8E1A6-3B10-4520-8333-FA3F499B1DDE}" destId="{41702CEA-6497-4137-B310-F190B5B7EDF4}" srcOrd="2" destOrd="0" parTransId="{BA22D53F-1EE5-4A58-A89F-F3C837B33965}" sibTransId="{B54F6C63-44B4-4BC3-9CE8-191A6A37CA93}"/>
    <dgm:cxn modelId="{04316F93-ACFF-4A92-8382-97AA18B83EAD}" srcId="{08F8E1A6-3B10-4520-8333-FA3F499B1DDE}" destId="{209AA333-02BB-46FE-AC32-D68487986096}" srcOrd="1" destOrd="0" parTransId="{9E2F0886-A724-41DF-8061-6E1793F76B9E}" sibTransId="{6584E900-E0F1-4A36-962B-2C795D6A67EC}"/>
    <dgm:cxn modelId="{B1918E81-D224-4964-8FCD-5F61D852F2C4}" type="presParOf" srcId="{49BBD5F4-6425-41CD-B139-DA576B361BE8}" destId="{C3C5300D-DEA6-4249-B3E3-CCD76B1ED05F}" srcOrd="0" destOrd="0" presId="urn:microsoft.com/office/officeart/2005/8/layout/hProcess9"/>
    <dgm:cxn modelId="{94AC101E-2956-432C-A134-88BDB78B660A}" type="presParOf" srcId="{49BBD5F4-6425-41CD-B139-DA576B361BE8}" destId="{2CD35901-0F1C-40C3-8C3D-D143AC713B97}" srcOrd="1" destOrd="0" presId="urn:microsoft.com/office/officeart/2005/8/layout/hProcess9"/>
    <dgm:cxn modelId="{3FB2CA60-BAF3-4BD5-A8B9-04B34896F4B4}" type="presParOf" srcId="{2CD35901-0F1C-40C3-8C3D-D143AC713B97}" destId="{1AF1FA05-BAC7-47D9-A17F-A11C3D5DFA67}" srcOrd="0" destOrd="0" presId="urn:microsoft.com/office/officeart/2005/8/layout/hProcess9"/>
    <dgm:cxn modelId="{DDE91A5C-0A2E-4D08-A963-13F1E343799C}" type="presParOf" srcId="{2CD35901-0F1C-40C3-8C3D-D143AC713B97}" destId="{B4307F75-3349-4FD1-BA72-B00D2EABDD7B}" srcOrd="1" destOrd="0" presId="urn:microsoft.com/office/officeart/2005/8/layout/hProcess9"/>
    <dgm:cxn modelId="{BC269D7A-0049-4226-93FB-8C5CF4482AF3}" type="presParOf" srcId="{2CD35901-0F1C-40C3-8C3D-D143AC713B97}" destId="{CEA42233-DD68-4F04-9B83-ADC34B7D0D44}" srcOrd="2" destOrd="0" presId="urn:microsoft.com/office/officeart/2005/8/layout/hProcess9"/>
    <dgm:cxn modelId="{66787AB4-5326-4F84-8616-B9B661D0CB24}" type="presParOf" srcId="{2CD35901-0F1C-40C3-8C3D-D143AC713B97}" destId="{7914DDAF-ACFF-4C08-A12D-F522EAB376C8}" srcOrd="3" destOrd="0" presId="urn:microsoft.com/office/officeart/2005/8/layout/hProcess9"/>
    <dgm:cxn modelId="{D41804AE-A1F5-453F-A579-2F6AA0FB03B8}" type="presParOf" srcId="{2CD35901-0F1C-40C3-8C3D-D143AC713B97}" destId="{8DDB182D-827A-4948-BE25-764F709C700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5300D-DEA6-4249-B3E3-CCD76B1ED05F}">
      <dsp:nvSpPr>
        <dsp:cNvPr id="0" name=""/>
        <dsp:cNvSpPr/>
      </dsp:nvSpPr>
      <dsp:spPr>
        <a:xfrm>
          <a:off x="744778" y="0"/>
          <a:ext cx="8440826" cy="38814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1FA05-BAC7-47D9-A17F-A11C3D5DFA67}">
      <dsp:nvSpPr>
        <dsp:cNvPr id="0" name=""/>
        <dsp:cNvSpPr/>
      </dsp:nvSpPr>
      <dsp:spPr>
        <a:xfrm>
          <a:off x="236358" y="527751"/>
          <a:ext cx="2887809" cy="282593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Eligible Loans</a:t>
          </a:r>
        </a:p>
        <a:p>
          <a:pPr lvl="0" algn="ctr" defTabSz="1778000">
            <a:lnSpc>
              <a:spcPct val="90000"/>
            </a:lnSpc>
            <a:spcBef>
              <a:spcPct val="0"/>
            </a:spcBef>
            <a:spcAft>
              <a:spcPct val="35000"/>
            </a:spcAft>
          </a:pPr>
          <a:r>
            <a:rPr lang="en-US" sz="2400" b="1" u="sng" kern="1200" dirty="0" smtClean="0">
              <a:solidFill>
                <a:schemeClr val="tx1"/>
              </a:solidFill>
            </a:rPr>
            <a:t>DIRECT</a:t>
          </a:r>
          <a:r>
            <a:rPr lang="en-US" sz="2400" b="1" kern="1200" dirty="0" smtClean="0">
              <a:solidFill>
                <a:schemeClr val="tx1"/>
              </a:solidFill>
            </a:rPr>
            <a:t> </a:t>
          </a:r>
          <a:r>
            <a:rPr lang="en-US" sz="2400" b="0" kern="1200" dirty="0" smtClean="0">
              <a:solidFill>
                <a:schemeClr val="tx1"/>
              </a:solidFill>
            </a:rPr>
            <a:t>Federal Loans</a:t>
          </a:r>
          <a:endParaRPr lang="en-US" sz="2400" b="0" kern="1200" dirty="0">
            <a:solidFill>
              <a:schemeClr val="tx1"/>
            </a:solidFill>
          </a:endParaRPr>
        </a:p>
      </dsp:txBody>
      <dsp:txXfrm>
        <a:off x="374309" y="665702"/>
        <a:ext cx="2611907" cy="2550032"/>
      </dsp:txXfrm>
    </dsp:sp>
    <dsp:sp modelId="{CEA42233-DD68-4F04-9B83-ADC34B7D0D44}">
      <dsp:nvSpPr>
        <dsp:cNvPr id="0" name=""/>
        <dsp:cNvSpPr/>
      </dsp:nvSpPr>
      <dsp:spPr>
        <a:xfrm>
          <a:off x="3521287" y="546032"/>
          <a:ext cx="2887809" cy="27893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Qualifying Payments</a:t>
          </a:r>
        </a:p>
        <a:p>
          <a:pPr lvl="0" algn="ctr" defTabSz="1778000">
            <a:lnSpc>
              <a:spcPct val="90000"/>
            </a:lnSpc>
            <a:spcBef>
              <a:spcPct val="0"/>
            </a:spcBef>
            <a:spcAft>
              <a:spcPct val="35000"/>
            </a:spcAft>
          </a:pPr>
          <a:r>
            <a:rPr lang="en-US" sz="2400" kern="1200" dirty="0" smtClean="0">
              <a:solidFill>
                <a:schemeClr val="tx1"/>
              </a:solidFill>
            </a:rPr>
            <a:t>PAYE, REPAYE, IBR or Standard</a:t>
          </a:r>
          <a:endParaRPr lang="en-US" sz="2400" kern="1200" dirty="0">
            <a:solidFill>
              <a:schemeClr val="tx1"/>
            </a:solidFill>
          </a:endParaRPr>
        </a:p>
      </dsp:txBody>
      <dsp:txXfrm>
        <a:off x="3657453" y="682198"/>
        <a:ext cx="2615477" cy="2517039"/>
      </dsp:txXfrm>
    </dsp:sp>
    <dsp:sp modelId="{8DDB182D-827A-4948-BE25-764F709C7004}">
      <dsp:nvSpPr>
        <dsp:cNvPr id="0" name=""/>
        <dsp:cNvSpPr/>
      </dsp:nvSpPr>
      <dsp:spPr>
        <a:xfrm>
          <a:off x="6806215" y="500317"/>
          <a:ext cx="2887809" cy="28808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Qualifying Work</a:t>
          </a:r>
        </a:p>
        <a:p>
          <a:pPr lvl="0" algn="ctr" defTabSz="1778000">
            <a:lnSpc>
              <a:spcPct val="90000"/>
            </a:lnSpc>
            <a:spcBef>
              <a:spcPct val="0"/>
            </a:spcBef>
            <a:spcAft>
              <a:spcPct val="35000"/>
            </a:spcAft>
          </a:pPr>
          <a:r>
            <a:rPr lang="en-US" sz="2800" kern="1200" dirty="0" smtClean="0">
              <a:solidFill>
                <a:schemeClr val="tx1"/>
              </a:solidFill>
            </a:rPr>
            <a:t>Public Service</a:t>
          </a:r>
          <a:endParaRPr lang="en-US" sz="2800" kern="1200" dirty="0">
            <a:solidFill>
              <a:schemeClr val="tx1"/>
            </a:solidFill>
          </a:endParaRPr>
        </a:p>
      </dsp:txBody>
      <dsp:txXfrm>
        <a:off x="6946844" y="640946"/>
        <a:ext cx="2606551" cy="25995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A39DE07-F211-4443-A47F-7586CDB0C857}" type="datetimeFigureOut">
              <a:rPr lang="en-US" smtClean="0"/>
              <a:t>3/27/2020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C50D1A5-C134-4E33-A6F2-99995A4B63B9}" type="slidenum">
              <a:rPr lang="en-US" smtClean="0"/>
              <a:t>‹#›</a:t>
            </a:fld>
            <a:endParaRPr lang="en-US"/>
          </a:p>
        </p:txBody>
      </p:sp>
    </p:spTree>
    <p:extLst>
      <p:ext uri="{BB962C8B-B14F-4D97-AF65-F5344CB8AC3E}">
        <p14:creationId xmlns:p14="http://schemas.microsoft.com/office/powerpoint/2010/main" val="382033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2F548F-68DC-4E47-B66F-2D7770B1C02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321798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F548F-68DC-4E47-B66F-2D7770B1C02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404106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F548F-68DC-4E47-B66F-2D7770B1C02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111D-4651-4115-93E9-1323A600861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79639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F548F-68DC-4E47-B66F-2D7770B1C02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4148590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F548F-68DC-4E47-B66F-2D7770B1C02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111D-4651-4115-93E9-1323A600861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52128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F548F-68DC-4E47-B66F-2D7770B1C02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321394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F548F-68DC-4E47-B66F-2D7770B1C02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3554095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F548F-68DC-4E47-B66F-2D7770B1C02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161861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F548F-68DC-4E47-B66F-2D7770B1C02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356085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F548F-68DC-4E47-B66F-2D7770B1C02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70076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2F548F-68DC-4E47-B66F-2D7770B1C02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378230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2F548F-68DC-4E47-B66F-2D7770B1C022}"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351444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2F548F-68DC-4E47-B66F-2D7770B1C022}"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111875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F548F-68DC-4E47-B66F-2D7770B1C022}"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121875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2F548F-68DC-4E47-B66F-2D7770B1C02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53635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2F548F-68DC-4E47-B66F-2D7770B1C02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5111D-4651-4115-93E9-1323A6008616}" type="slidenum">
              <a:rPr lang="en-US" smtClean="0"/>
              <a:t>‹#›</a:t>
            </a:fld>
            <a:endParaRPr lang="en-US"/>
          </a:p>
        </p:txBody>
      </p:sp>
    </p:spTree>
    <p:extLst>
      <p:ext uri="{BB962C8B-B14F-4D97-AF65-F5344CB8AC3E}">
        <p14:creationId xmlns:p14="http://schemas.microsoft.com/office/powerpoint/2010/main" val="185442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F548F-68DC-4E47-B66F-2D7770B1C022}" type="datetimeFigureOut">
              <a:rPr lang="en-US" smtClean="0"/>
              <a:t>3/27/2020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C5111D-4651-4115-93E9-1323A6008616}" type="slidenum">
              <a:rPr lang="en-US" smtClean="0"/>
              <a:t>‹#›</a:t>
            </a:fld>
            <a:endParaRPr lang="en-US"/>
          </a:p>
        </p:txBody>
      </p:sp>
    </p:spTree>
    <p:extLst>
      <p:ext uri="{BB962C8B-B14F-4D97-AF65-F5344CB8AC3E}">
        <p14:creationId xmlns:p14="http://schemas.microsoft.com/office/powerpoint/2010/main" val="163988570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e:///C:\Users\sxd578\Desktop\studentloans.gov"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udentloans.gov/"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udentloans.gov/"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yfedloan.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myfedloa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yfedloan.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392" y="2670048"/>
            <a:ext cx="8942832" cy="1847088"/>
          </a:xfrm>
        </p:spPr>
        <p:txBody>
          <a:bodyPr>
            <a:normAutofit/>
          </a:bodyPr>
          <a:lstStyle/>
          <a:p>
            <a:pPr algn="ctr"/>
            <a:r>
              <a:rPr lang="en-US" dirty="0" smtClean="0">
                <a:latin typeface="Berlin Sans FB" panose="020E0602020502020306" pitchFamily="34" charset="0"/>
              </a:rPr>
              <a:t>Navigating Public Service Loan Forgiveness (PSLF)</a:t>
            </a:r>
            <a:endParaRPr lang="en-US" dirty="0">
              <a:latin typeface="Berlin Sans FB" panose="020E0602020502020306" pitchFamily="34" charset="0"/>
            </a:endParaRPr>
          </a:p>
        </p:txBody>
      </p:sp>
      <p:sp>
        <p:nvSpPr>
          <p:cNvPr id="3" name="Subtitle 2"/>
          <p:cNvSpPr>
            <a:spLocks noGrp="1"/>
          </p:cNvSpPr>
          <p:nvPr>
            <p:ph type="subTitle" idx="1"/>
          </p:nvPr>
        </p:nvSpPr>
        <p:spPr>
          <a:xfrm>
            <a:off x="384048" y="5568696"/>
            <a:ext cx="10283952" cy="1124712"/>
          </a:xfrm>
        </p:spPr>
        <p:txBody>
          <a:bodyPr>
            <a:normAutofit/>
          </a:bodyPr>
          <a:lstStyle/>
          <a:p>
            <a:pPr algn="just"/>
            <a:r>
              <a:rPr lang="en-US" dirty="0" smtClean="0">
                <a:latin typeface="Berlin Sans FB" panose="020E0602020502020306" pitchFamily="34" charset="0"/>
              </a:rPr>
              <a:t>                                                                    </a:t>
            </a:r>
            <a:r>
              <a:rPr lang="en-US" sz="2000" dirty="0" smtClean="0">
                <a:latin typeface="Berlin Sans FB" panose="020E0602020502020306" pitchFamily="34" charset="0"/>
              </a:rPr>
              <a:t>Presenter</a:t>
            </a:r>
            <a:r>
              <a:rPr lang="en-US" sz="2000" dirty="0">
                <a:latin typeface="Berlin Sans FB" panose="020E0602020502020306" pitchFamily="34" charset="0"/>
              </a:rPr>
              <a:t>: Leslie R. Kaelin, </a:t>
            </a:r>
            <a:r>
              <a:rPr lang="en-US" sz="2000" dirty="0" smtClean="0">
                <a:latin typeface="Berlin Sans FB" panose="020E0602020502020306" pitchFamily="34" charset="0"/>
              </a:rPr>
              <a:t>M.Ed.</a:t>
            </a:r>
            <a:endParaRPr lang="en-US" sz="2000" dirty="0">
              <a:latin typeface="Berlin Sans FB" panose="020E0602020502020306" pitchFamily="34" charset="0"/>
            </a:endParaRPr>
          </a:p>
          <a:p>
            <a:pPr algn="just"/>
            <a:r>
              <a:rPr lang="en-US" sz="2000" dirty="0" smtClean="0">
                <a:latin typeface="Berlin Sans FB" panose="020E0602020502020306" pitchFamily="34" charset="0"/>
              </a:rPr>
              <a:t>                                                                    UofL </a:t>
            </a:r>
            <a:r>
              <a:rPr lang="en-US" sz="2000" dirty="0">
                <a:latin typeface="Berlin Sans FB" panose="020E0602020502020306" pitchFamily="34" charset="0"/>
              </a:rPr>
              <a:t>SOM Financial Aid Director</a:t>
            </a:r>
          </a:p>
          <a:p>
            <a:endParaRPr lang="en-US" dirty="0">
              <a:latin typeface="Berlin Sans FB" panose="020E0602020502020306" pitchFamily="34" charset="0"/>
            </a:endParaRPr>
          </a:p>
        </p:txBody>
      </p:sp>
      <p:pic>
        <p:nvPicPr>
          <p:cNvPr id="4" name="Picture 3" descr="TransGri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056" y="256033"/>
            <a:ext cx="5230368" cy="1828799"/>
          </a:xfrm>
          <a:prstGeom prst="rect">
            <a:avLst/>
          </a:prstGeom>
        </p:spPr>
      </p:pic>
      <p:pic>
        <p:nvPicPr>
          <p:cNvPr id="5" name="Picture 4" descr="PROCESO DE MEJORA CONTINUA Y ACCIÓN CORRECTIVA - RedDOLAC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18014">
            <a:off x="850392" y="4858439"/>
            <a:ext cx="2532888" cy="1542361"/>
          </a:xfrm>
          <a:prstGeom prst="rect">
            <a:avLst/>
          </a:prstGeom>
        </p:spPr>
      </p:pic>
    </p:spTree>
    <p:extLst>
      <p:ext uri="{BB962C8B-B14F-4D97-AF65-F5344CB8AC3E}">
        <p14:creationId xmlns:p14="http://schemas.microsoft.com/office/powerpoint/2010/main" val="2465959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37" y="242372"/>
            <a:ext cx="9053665" cy="672028"/>
          </a:xfrm>
        </p:spPr>
        <p:txBody>
          <a:bodyPr/>
          <a:lstStyle/>
          <a:p>
            <a:pPr algn="ctr"/>
            <a:r>
              <a:rPr lang="en-US" dirty="0" smtClean="0"/>
              <a:t>Make a Copy of Your MPN for your Records</a:t>
            </a:r>
            <a:endParaRPr lang="en-US" dirty="0"/>
          </a:p>
        </p:txBody>
      </p:sp>
      <p:sp>
        <p:nvSpPr>
          <p:cNvPr id="3" name="Content Placeholder 2"/>
          <p:cNvSpPr>
            <a:spLocks noGrp="1"/>
          </p:cNvSpPr>
          <p:nvPr>
            <p:ph sz="half" idx="1"/>
          </p:nvPr>
        </p:nvSpPr>
        <p:spPr>
          <a:xfrm>
            <a:off x="220338" y="1355076"/>
            <a:ext cx="4641032" cy="4686286"/>
          </a:xfrm>
        </p:spPr>
        <p:txBody>
          <a:bodyPr/>
          <a:lstStyle/>
          <a:p>
            <a:r>
              <a:rPr lang="en-US" sz="2000" dirty="0"/>
              <a:t>Sign </a:t>
            </a:r>
            <a:r>
              <a:rPr lang="en-US" sz="2000" dirty="0" smtClean="0"/>
              <a:t>in to: </a:t>
            </a:r>
            <a:r>
              <a:rPr lang="en-US" sz="2000" u="sng" dirty="0" smtClean="0">
                <a:hlinkClick r:id="rId2" action="ppaction://hlinkfile"/>
              </a:rPr>
              <a:t>studentloans.gov</a:t>
            </a:r>
            <a:endParaRPr lang="en-US" sz="2000" dirty="0"/>
          </a:p>
          <a:p>
            <a:r>
              <a:rPr lang="en-US" sz="2000" dirty="0"/>
              <a:t>Click on ‘View My Documents</a:t>
            </a:r>
            <a:r>
              <a:rPr lang="en-US" sz="2000" dirty="0" smtClean="0"/>
              <a:t>’</a:t>
            </a:r>
            <a:endParaRPr lang="en-US" sz="2000" dirty="0"/>
          </a:p>
          <a:p>
            <a:r>
              <a:rPr lang="en-US" sz="2000" dirty="0"/>
              <a:t>Filter by: Master Promissory Note (MPN</a:t>
            </a:r>
            <a:r>
              <a:rPr lang="en-US" sz="2000" dirty="0" smtClean="0"/>
              <a:t>)</a:t>
            </a:r>
            <a:endParaRPr lang="en-US" sz="2000" dirty="0"/>
          </a:p>
          <a:p>
            <a:r>
              <a:rPr lang="en-US" sz="2000" dirty="0"/>
              <a:t>Print each available MPN or </a:t>
            </a:r>
            <a:r>
              <a:rPr lang="en-US" sz="2000" dirty="0" smtClean="0"/>
              <a:t>      save </a:t>
            </a:r>
            <a:r>
              <a:rPr lang="en-US" sz="2000" dirty="0"/>
              <a:t>the PDF </a:t>
            </a:r>
            <a:r>
              <a:rPr lang="en-US" sz="2000" dirty="0" smtClean="0"/>
              <a:t>for your records</a:t>
            </a:r>
            <a:endParaRPr lang="en-US" sz="2000" dirty="0"/>
          </a:p>
          <a:p>
            <a:endParaRPr lang="en-US" dirty="0"/>
          </a:p>
        </p:txBody>
      </p:sp>
      <p:pic>
        <p:nvPicPr>
          <p:cNvPr id="5"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1371" y="1189822"/>
            <a:ext cx="4690254" cy="4852204"/>
          </a:xfrm>
          <a:ln w="9525">
            <a:solidFill>
              <a:schemeClr val="tx1"/>
            </a:solidFill>
          </a:ln>
        </p:spPr>
      </p:pic>
    </p:spTree>
    <p:extLst>
      <p:ext uri="{BB962C8B-B14F-4D97-AF65-F5344CB8AC3E}">
        <p14:creationId xmlns:p14="http://schemas.microsoft.com/office/powerpoint/2010/main" val="303380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82296"/>
            <a:ext cx="9054546" cy="1536192"/>
          </a:xfrm>
        </p:spPr>
        <p:txBody>
          <a:bodyPr>
            <a:normAutofit fontScale="90000"/>
          </a:bodyPr>
          <a:lstStyle/>
          <a:p>
            <a:r>
              <a:rPr lang="en-US" dirty="0" smtClean="0"/>
              <a:t>July </a:t>
            </a:r>
            <a:r>
              <a:rPr lang="en-US" sz="3100" dirty="0" smtClean="0"/>
              <a:t>2020-Start Residency, Create </a:t>
            </a:r>
            <a:r>
              <a:rPr lang="en-US" sz="3100" dirty="0" err="1" smtClean="0"/>
              <a:t>FedLoan</a:t>
            </a:r>
            <a:r>
              <a:rPr lang="en-US" sz="3100" dirty="0" smtClean="0"/>
              <a:t> Servicing Account </a:t>
            </a:r>
            <a:r>
              <a:rPr lang="en-US" sz="1600" dirty="0" smtClean="0"/>
              <a:t>(if Servicer is not </a:t>
            </a:r>
            <a:r>
              <a:rPr lang="en-US" sz="1600" dirty="0" err="1" smtClean="0"/>
              <a:t>FedLoan</a:t>
            </a:r>
            <a:r>
              <a:rPr lang="en-US" sz="1600" dirty="0" smtClean="0"/>
              <a:t> Servicing) </a:t>
            </a:r>
            <a:r>
              <a:rPr lang="en-US" sz="3100" dirty="0" smtClean="0"/>
              <a:t>&amp; Submit “Employment Certification Form” for PSLF</a:t>
            </a:r>
            <a:endParaRPr lang="en-US" sz="1600" dirty="0"/>
          </a:p>
        </p:txBody>
      </p:sp>
      <p:sp>
        <p:nvSpPr>
          <p:cNvPr id="3" name="Content Placeholder 2"/>
          <p:cNvSpPr>
            <a:spLocks noGrp="1"/>
          </p:cNvSpPr>
          <p:nvPr>
            <p:ph idx="1"/>
          </p:nvPr>
        </p:nvSpPr>
        <p:spPr>
          <a:xfrm>
            <a:off x="155448" y="2084832"/>
            <a:ext cx="9637776" cy="4507991"/>
          </a:xfrm>
        </p:spPr>
        <p:txBody>
          <a:bodyPr/>
          <a:lstStyle/>
          <a:p>
            <a:r>
              <a:rPr lang="en-US" b="1" dirty="0" smtClean="0"/>
              <a:t>You will need to create an account with </a:t>
            </a:r>
            <a:r>
              <a:rPr lang="en-US" b="1" dirty="0" err="1" smtClean="0"/>
              <a:t>FedLoan</a:t>
            </a:r>
            <a:r>
              <a:rPr lang="en-US" b="1" dirty="0" smtClean="0"/>
              <a:t> Servicing </a:t>
            </a:r>
            <a:r>
              <a:rPr lang="en-US" dirty="0" smtClean="0"/>
              <a:t>(the only loan Servicer that handles PSLF)</a:t>
            </a:r>
          </a:p>
          <a:p>
            <a:endParaRPr lang="en-US" dirty="0" smtClean="0"/>
          </a:p>
          <a:p>
            <a:r>
              <a:rPr lang="en-US" dirty="0" smtClean="0"/>
              <a:t>Download the PSLF “Employment Certification Form”, and complete the borrower part of the form and print it</a:t>
            </a:r>
          </a:p>
          <a:p>
            <a:endParaRPr lang="en-US" dirty="0" smtClean="0"/>
          </a:p>
          <a:p>
            <a:r>
              <a:rPr lang="en-US" dirty="0" smtClean="0"/>
              <a:t>Give form to Human Resources department (House staff?) at your employer, to complete employer section and sign</a:t>
            </a:r>
          </a:p>
          <a:p>
            <a:endParaRPr lang="en-US" dirty="0" smtClean="0"/>
          </a:p>
          <a:p>
            <a:r>
              <a:rPr lang="en-US" dirty="0" smtClean="0"/>
              <a:t>Receive the form back from the HR office</a:t>
            </a:r>
          </a:p>
          <a:p>
            <a:endParaRPr lang="en-US" dirty="0" smtClean="0"/>
          </a:p>
          <a:p>
            <a:r>
              <a:rPr lang="en-US" dirty="0" smtClean="0"/>
              <a:t>Upload the form to </a:t>
            </a:r>
            <a:r>
              <a:rPr lang="en-US" dirty="0" err="1" smtClean="0"/>
              <a:t>FedLoan</a:t>
            </a:r>
            <a:r>
              <a:rPr lang="en-US" dirty="0" smtClean="0"/>
              <a:t> Servicing website </a:t>
            </a:r>
            <a:r>
              <a:rPr lang="en-US" u="sng" dirty="0" smtClean="0"/>
              <a:t>myfedloan.org</a:t>
            </a:r>
            <a:r>
              <a:rPr lang="en-US" dirty="0" smtClean="0"/>
              <a:t> (see next page)</a:t>
            </a:r>
          </a:p>
          <a:p>
            <a:endParaRPr lang="en-US" dirty="0" smtClean="0"/>
          </a:p>
        </p:txBody>
      </p:sp>
    </p:spTree>
    <p:extLst>
      <p:ext uri="{BB962C8B-B14F-4D97-AF65-F5344CB8AC3E}">
        <p14:creationId xmlns:p14="http://schemas.microsoft.com/office/powerpoint/2010/main" val="117073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7" y="192023"/>
            <a:ext cx="9308590" cy="987553"/>
          </a:xfrm>
        </p:spPr>
        <p:txBody>
          <a:bodyPr>
            <a:normAutofit fontScale="90000"/>
          </a:bodyPr>
          <a:lstStyle/>
          <a:p>
            <a:r>
              <a:rPr lang="en-US" dirty="0" smtClean="0"/>
              <a:t>July 2020-PSLF “Employment Certification Form” </a:t>
            </a:r>
            <a:br>
              <a:rPr lang="en-US" dirty="0" smtClean="0"/>
            </a:br>
            <a:endParaRPr lang="en-US" dirty="0"/>
          </a:p>
        </p:txBody>
      </p:sp>
      <p:pic>
        <p:nvPicPr>
          <p:cNvPr id="5"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598" y="1101687"/>
            <a:ext cx="4509465" cy="4768761"/>
          </a:xfrm>
          <a:ln>
            <a:solidFill>
              <a:schemeClr val="tx1"/>
            </a:solidFill>
          </a:ln>
        </p:spPr>
      </p:pic>
      <p:pic>
        <p:nvPicPr>
          <p:cNvPr id="8" name="Content Placeholder 7"/>
          <p:cNvPicPr>
            <a:picLocks noGrp="1" noChangeAspect="1"/>
          </p:cNvPicPr>
          <p:nvPr>
            <p:ph sz="half" idx="2"/>
          </p:nvPr>
        </p:nvPicPr>
        <p:blipFill rotWithShape="1">
          <a:blip r:embed="rId3"/>
          <a:srcRect l="6536" t="5846" r="4677" b="7438"/>
          <a:stretch/>
        </p:blipFill>
        <p:spPr>
          <a:xfrm>
            <a:off x="5015636" y="991519"/>
            <a:ext cx="4930398" cy="37816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637" y="4773166"/>
            <a:ext cx="4652823" cy="1097282"/>
          </a:xfrm>
          <a:prstGeom prst="rect">
            <a:avLst/>
          </a:prstGeom>
        </p:spPr>
      </p:pic>
      <p:sp>
        <p:nvSpPr>
          <p:cNvPr id="10" name="Down Arrow 9"/>
          <p:cNvSpPr/>
          <p:nvPr/>
        </p:nvSpPr>
        <p:spPr>
          <a:xfrm rot="3712580">
            <a:off x="7114245" y="2899888"/>
            <a:ext cx="455606" cy="693735"/>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22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1"/>
            <a:ext cx="9118554" cy="1225296"/>
          </a:xfrm>
        </p:spPr>
        <p:txBody>
          <a:bodyPr>
            <a:normAutofit/>
          </a:bodyPr>
          <a:lstStyle/>
          <a:p>
            <a:r>
              <a:rPr lang="en-US" dirty="0" smtClean="0"/>
              <a:t>After submitting your PSLF “Employment Certification Form” </a:t>
            </a:r>
            <a:endParaRPr lang="en-US" dirty="0"/>
          </a:p>
        </p:txBody>
      </p:sp>
      <p:sp>
        <p:nvSpPr>
          <p:cNvPr id="3" name="Content Placeholder 2"/>
          <p:cNvSpPr>
            <a:spLocks noGrp="1"/>
          </p:cNvSpPr>
          <p:nvPr>
            <p:ph sz="half" idx="1"/>
          </p:nvPr>
        </p:nvSpPr>
        <p:spPr>
          <a:xfrm>
            <a:off x="88136" y="1828799"/>
            <a:ext cx="4773234" cy="4605052"/>
          </a:xfrm>
        </p:spPr>
        <p:txBody>
          <a:bodyPr>
            <a:normAutofit lnSpcReduction="10000"/>
          </a:bodyPr>
          <a:lstStyle/>
          <a:p>
            <a:r>
              <a:rPr lang="en-US" sz="2000" dirty="0"/>
              <a:t>Check for your </a:t>
            </a:r>
          </a:p>
          <a:p>
            <a:pPr marL="0" indent="0">
              <a:buNone/>
            </a:pPr>
            <a:r>
              <a:rPr lang="en-US" sz="2000" dirty="0" smtClean="0"/>
              <a:t>	“</a:t>
            </a:r>
            <a:r>
              <a:rPr lang="en-US" sz="2000" b="1" i="1" dirty="0" smtClean="0"/>
              <a:t>Employment </a:t>
            </a:r>
            <a:r>
              <a:rPr lang="en-US" sz="2000" b="1" i="1" dirty="0"/>
              <a:t>Certified For </a:t>
            </a:r>
            <a:r>
              <a:rPr lang="en-US" sz="2000" b="1" i="1" dirty="0" smtClean="0"/>
              <a:t>PSLF</a:t>
            </a:r>
            <a:r>
              <a:rPr lang="en-US" sz="2000" i="1" dirty="0" smtClean="0"/>
              <a:t>”</a:t>
            </a:r>
            <a:r>
              <a:rPr lang="en-US" sz="2000" dirty="0" smtClean="0"/>
              <a:t> 	document </a:t>
            </a:r>
            <a:r>
              <a:rPr lang="en-US" sz="2000" dirty="0"/>
              <a:t>in your </a:t>
            </a:r>
            <a:r>
              <a:rPr lang="en-US" sz="2000" dirty="0" err="1"/>
              <a:t>FedLoan</a:t>
            </a:r>
            <a:r>
              <a:rPr lang="en-US" sz="2000" dirty="0"/>
              <a:t> </a:t>
            </a:r>
            <a:r>
              <a:rPr lang="en-US" sz="2000" dirty="0" smtClean="0"/>
              <a:t>	Servicing- </a:t>
            </a:r>
            <a:r>
              <a:rPr lang="en-US" sz="2000" u="sng" dirty="0"/>
              <a:t>Paperless Inbox</a:t>
            </a:r>
            <a:r>
              <a:rPr lang="en-US" sz="2000" dirty="0"/>
              <a:t>. </a:t>
            </a:r>
            <a:r>
              <a:rPr lang="en-US" sz="1600" i="1" dirty="0" smtClean="0"/>
              <a:t>This 	should arrive within a month 	after you 	submit the form </a:t>
            </a:r>
          </a:p>
          <a:p>
            <a:r>
              <a:rPr lang="en-US" sz="2000" i="1" dirty="0" err="1" smtClean="0"/>
              <a:t>FedLoan</a:t>
            </a:r>
            <a:r>
              <a:rPr lang="en-US" sz="2000" i="1" dirty="0" smtClean="0"/>
              <a:t> Servicing Approval-indicates the employer is a qualifying employer for the PSLF program (NOTE: Dept. of Education does have final approval at the time of PLSF application for forgiveness) </a:t>
            </a:r>
          </a:p>
          <a:p>
            <a:endParaRPr lang="en-US" sz="2000" dirty="0"/>
          </a:p>
          <a:p>
            <a:r>
              <a:rPr lang="en-US" sz="2000" dirty="0" smtClean="0"/>
              <a:t>Download </a:t>
            </a:r>
            <a:r>
              <a:rPr lang="en-US" sz="2000" dirty="0"/>
              <a:t>and save </a:t>
            </a:r>
            <a:r>
              <a:rPr lang="en-US" sz="2000" dirty="0" smtClean="0"/>
              <a:t>for your records</a:t>
            </a:r>
            <a:endParaRPr lang="en-US" sz="2000" dirty="0"/>
          </a:p>
          <a:p>
            <a:endParaRPr lang="en-US" dirty="0"/>
          </a:p>
        </p:txBody>
      </p:sp>
      <p:pic>
        <p:nvPicPr>
          <p:cNvPr id="5"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1487278"/>
            <a:ext cx="5233280" cy="4836404"/>
          </a:xfrm>
          <a:ln>
            <a:solidFill>
              <a:schemeClr val="tx1"/>
            </a:solidFill>
          </a:ln>
        </p:spPr>
      </p:pic>
      <p:sp>
        <p:nvSpPr>
          <p:cNvPr id="6" name="Right Arrow 5"/>
          <p:cNvSpPr/>
          <p:nvPr/>
        </p:nvSpPr>
        <p:spPr>
          <a:xfrm rot="10022138">
            <a:off x="8528054" y="4780667"/>
            <a:ext cx="706582" cy="43122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74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02" y="209320"/>
            <a:ext cx="9141800" cy="936434"/>
          </a:xfrm>
        </p:spPr>
        <p:txBody>
          <a:bodyPr>
            <a:normAutofit fontScale="90000"/>
          </a:bodyPr>
          <a:lstStyle/>
          <a:p>
            <a:r>
              <a:rPr lang="en-US" dirty="0" smtClean="0"/>
              <a:t>Sept.-Oct. 2020- </a:t>
            </a:r>
            <a:r>
              <a:rPr lang="en-US" sz="3100" dirty="0" smtClean="0"/>
              <a:t>Apply for your “Income-Driven Repayment” Plan </a:t>
            </a:r>
            <a:r>
              <a:rPr lang="en-US" sz="1600" dirty="0" smtClean="0"/>
              <a:t>(if not consolidating)</a:t>
            </a:r>
            <a:endParaRPr lang="en-US" sz="1600" dirty="0"/>
          </a:p>
        </p:txBody>
      </p:sp>
      <p:sp>
        <p:nvSpPr>
          <p:cNvPr id="3" name="Content Placeholder 2"/>
          <p:cNvSpPr>
            <a:spLocks noGrp="1"/>
          </p:cNvSpPr>
          <p:nvPr>
            <p:ph sz="half" idx="1"/>
          </p:nvPr>
        </p:nvSpPr>
        <p:spPr>
          <a:xfrm>
            <a:off x="132202" y="1444752"/>
            <a:ext cx="4729167" cy="5044183"/>
          </a:xfrm>
        </p:spPr>
        <p:txBody>
          <a:bodyPr/>
          <a:lstStyle/>
          <a:p>
            <a:r>
              <a:rPr lang="en-US" sz="2400" dirty="0"/>
              <a:t>Apply for an </a:t>
            </a:r>
            <a:r>
              <a:rPr lang="en-US" sz="2400" dirty="0" smtClean="0"/>
              <a:t>“Income-Driven Repayment” </a:t>
            </a:r>
            <a:r>
              <a:rPr lang="en-US" sz="2400" dirty="0"/>
              <a:t>(IDR) </a:t>
            </a:r>
            <a:r>
              <a:rPr lang="en-US" sz="2400" dirty="0" smtClean="0"/>
              <a:t>Plan, no earlier than 90 days prior to repayment</a:t>
            </a:r>
          </a:p>
          <a:p>
            <a:pPr marL="0" indent="0">
              <a:buNone/>
            </a:pPr>
            <a:r>
              <a:rPr lang="en-US" sz="2400" dirty="0" smtClean="0"/>
              <a:t>     </a:t>
            </a:r>
            <a:r>
              <a:rPr lang="en-US" sz="2400" dirty="0" smtClean="0">
                <a:solidFill>
                  <a:srgbClr val="00B0F0"/>
                </a:solidFill>
              </a:rPr>
              <a:t>PAYE or REPAYE</a:t>
            </a:r>
            <a:endParaRPr lang="en-US" sz="2400" dirty="0"/>
          </a:p>
          <a:p>
            <a:pPr lvl="1"/>
            <a:r>
              <a:rPr lang="en-US" sz="2000" dirty="0"/>
              <a:t>Sign </a:t>
            </a:r>
            <a:r>
              <a:rPr lang="en-US" sz="2000" dirty="0" smtClean="0"/>
              <a:t>in to: </a:t>
            </a:r>
            <a:r>
              <a:rPr lang="en-US" sz="2000" u="sng" dirty="0" smtClean="0">
                <a:hlinkClick r:id="rId2"/>
              </a:rPr>
              <a:t>studentloans.gov</a:t>
            </a:r>
            <a:r>
              <a:rPr lang="en-US" sz="2000" dirty="0" smtClean="0"/>
              <a:t> </a:t>
            </a:r>
            <a:endParaRPr lang="en-US" sz="2000" dirty="0"/>
          </a:p>
          <a:p>
            <a:pPr lvl="1"/>
            <a:r>
              <a:rPr lang="en-US" sz="2000" dirty="0"/>
              <a:t>Click on ‘Apply for an </a:t>
            </a:r>
            <a:r>
              <a:rPr lang="en-US" sz="2000" dirty="0" smtClean="0"/>
              <a:t>Income- Driven </a:t>
            </a:r>
            <a:r>
              <a:rPr lang="en-US" sz="2000" dirty="0"/>
              <a:t>Repayment Plan</a:t>
            </a:r>
            <a:r>
              <a:rPr lang="en-US" sz="2000" dirty="0" smtClean="0"/>
              <a:t>’</a:t>
            </a:r>
            <a:endParaRPr lang="en-US" sz="2000" dirty="0"/>
          </a:p>
          <a:p>
            <a:pPr lvl="1"/>
            <a:r>
              <a:rPr lang="en-US" sz="2000" dirty="0"/>
              <a:t>Click ‘Start Application’ under ‘New Applicants</a:t>
            </a:r>
            <a:r>
              <a:rPr lang="en-US" sz="2000" dirty="0" smtClean="0"/>
              <a:t>’</a:t>
            </a:r>
            <a:endParaRPr lang="en-US" sz="2000" dirty="0"/>
          </a:p>
          <a:p>
            <a:endParaRPr lang="en-US" dirty="0"/>
          </a:p>
        </p:txBody>
      </p:sp>
      <p:pic>
        <p:nvPicPr>
          <p:cNvPr id="5"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77486" y="1299990"/>
            <a:ext cx="5346650" cy="5045725"/>
          </a:xfrm>
          <a:ln>
            <a:solidFill>
              <a:schemeClr val="tx1"/>
            </a:solidFill>
          </a:ln>
        </p:spPr>
      </p:pic>
      <p:sp>
        <p:nvSpPr>
          <p:cNvPr id="6" name="Right Arrow 5"/>
          <p:cNvSpPr/>
          <p:nvPr/>
        </p:nvSpPr>
        <p:spPr>
          <a:xfrm rot="7019273">
            <a:off x="9948495" y="3729375"/>
            <a:ext cx="896112" cy="53949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88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91440"/>
            <a:ext cx="8981394" cy="1463040"/>
          </a:xfrm>
        </p:spPr>
        <p:txBody>
          <a:bodyPr>
            <a:normAutofit fontScale="90000"/>
          </a:bodyPr>
          <a:lstStyle/>
          <a:p>
            <a:r>
              <a:rPr lang="en-US" dirty="0" smtClean="0"/>
              <a:t>December 2020-Start Repayment </a:t>
            </a:r>
            <a:r>
              <a:rPr lang="en-US" sz="1600" dirty="0" smtClean="0"/>
              <a:t>(if not consolidating) </a:t>
            </a:r>
            <a:br>
              <a:rPr lang="en-US" sz="1600" dirty="0" smtClean="0"/>
            </a:br>
            <a:r>
              <a:rPr lang="en-US" sz="1600" b="1" u="sng" dirty="0" smtClean="0"/>
              <a:t>OR</a:t>
            </a:r>
            <a:r>
              <a:rPr lang="en-US" sz="1600" dirty="0" smtClean="0"/>
              <a:t/>
            </a:r>
            <a:br>
              <a:rPr lang="en-US" sz="1600" dirty="0" smtClean="0"/>
            </a:br>
            <a:r>
              <a:rPr lang="en-US" dirty="0" smtClean="0"/>
              <a:t>July/August 2020-Start Repayment </a:t>
            </a:r>
            <a:r>
              <a:rPr lang="en-US" sz="1600" dirty="0" smtClean="0"/>
              <a:t>(Consolidated Loan)</a:t>
            </a:r>
            <a:endParaRPr lang="en-US" sz="1600" dirty="0"/>
          </a:p>
        </p:txBody>
      </p:sp>
      <p:sp>
        <p:nvSpPr>
          <p:cNvPr id="3" name="Content Placeholder 2"/>
          <p:cNvSpPr>
            <a:spLocks noGrp="1"/>
          </p:cNvSpPr>
          <p:nvPr>
            <p:ph sz="half" idx="1"/>
          </p:nvPr>
        </p:nvSpPr>
        <p:spPr>
          <a:xfrm>
            <a:off x="209320" y="1755648"/>
            <a:ext cx="5031811" cy="4755321"/>
          </a:xfrm>
        </p:spPr>
        <p:txBody>
          <a:bodyPr/>
          <a:lstStyle/>
          <a:p>
            <a:r>
              <a:rPr lang="en-US" sz="2000" dirty="0"/>
              <a:t>Review your loan servicer’s website to see how to make a payment (online, via the mail, etc</a:t>
            </a:r>
            <a:r>
              <a:rPr lang="en-US" sz="2000" dirty="0" smtClean="0"/>
              <a:t>.)</a:t>
            </a:r>
          </a:p>
          <a:p>
            <a:endParaRPr lang="en-US" sz="2000" dirty="0"/>
          </a:p>
          <a:p>
            <a:r>
              <a:rPr lang="en-US" sz="2000" dirty="0" err="1"/>
              <a:t>FedLoan</a:t>
            </a:r>
            <a:r>
              <a:rPr lang="en-US" sz="2000" dirty="0"/>
              <a:t> Servicing users can sign up for </a:t>
            </a:r>
            <a:r>
              <a:rPr lang="en-US" sz="2000" b="1" i="1" dirty="0"/>
              <a:t>Direct Debit</a:t>
            </a:r>
            <a:r>
              <a:rPr lang="en-US" sz="2000" dirty="0"/>
              <a:t>. This is a free service that will automatically withdraw your payment each month from your chosen bank account, so your payment is never </a:t>
            </a:r>
            <a:r>
              <a:rPr lang="en-US" sz="2000" dirty="0" smtClean="0"/>
              <a:t>late &amp; tracking for PSLF is done automatically</a:t>
            </a:r>
            <a:endParaRPr lang="en-US" sz="2000" dirty="0"/>
          </a:p>
          <a:p>
            <a:endParaRPr lang="en-US" dirty="0"/>
          </a:p>
        </p:txBody>
      </p:sp>
      <p:pic>
        <p:nvPicPr>
          <p:cNvPr id="5"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25179" y="2051892"/>
            <a:ext cx="3881437" cy="3624549"/>
          </a:xfrm>
        </p:spPr>
      </p:pic>
    </p:spTree>
    <p:extLst>
      <p:ext uri="{BB962C8B-B14F-4D97-AF65-F5344CB8AC3E}">
        <p14:creationId xmlns:p14="http://schemas.microsoft.com/office/powerpoint/2010/main" val="347242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86" y="242372"/>
            <a:ext cx="9152816" cy="969484"/>
          </a:xfrm>
        </p:spPr>
        <p:txBody>
          <a:bodyPr>
            <a:normAutofit fontScale="90000"/>
          </a:bodyPr>
          <a:lstStyle/>
          <a:p>
            <a:r>
              <a:rPr lang="en-US" u="sng" dirty="0" smtClean="0"/>
              <a:t>Resubmit annually</a:t>
            </a:r>
            <a:r>
              <a:rPr lang="en-US" dirty="0" smtClean="0"/>
              <a:t>: Income </a:t>
            </a:r>
            <a:r>
              <a:rPr lang="en-US" dirty="0"/>
              <a:t>and PSLF </a:t>
            </a:r>
            <a:r>
              <a:rPr lang="en-US" dirty="0" smtClean="0"/>
              <a:t>“Employment </a:t>
            </a:r>
            <a:r>
              <a:rPr lang="en-US" dirty="0"/>
              <a:t>Certification </a:t>
            </a:r>
            <a:r>
              <a:rPr lang="en-US" dirty="0" smtClean="0"/>
              <a:t>Form” </a:t>
            </a:r>
            <a:r>
              <a:rPr lang="en-US" sz="1800" dirty="0"/>
              <a:t>(or if you change employer)</a:t>
            </a:r>
          </a:p>
        </p:txBody>
      </p:sp>
      <p:sp>
        <p:nvSpPr>
          <p:cNvPr id="3" name="Content Placeholder 2"/>
          <p:cNvSpPr>
            <a:spLocks noGrp="1"/>
          </p:cNvSpPr>
          <p:nvPr>
            <p:ph sz="half" idx="1"/>
          </p:nvPr>
        </p:nvSpPr>
        <p:spPr>
          <a:xfrm>
            <a:off x="121186" y="1586428"/>
            <a:ext cx="4740183" cy="4759287"/>
          </a:xfrm>
        </p:spPr>
        <p:txBody>
          <a:bodyPr>
            <a:normAutofit lnSpcReduction="10000"/>
          </a:bodyPr>
          <a:lstStyle/>
          <a:p>
            <a:pPr marL="0" indent="0">
              <a:buNone/>
            </a:pPr>
            <a:r>
              <a:rPr lang="en-US" sz="2000" dirty="0" smtClean="0"/>
              <a:t>1. </a:t>
            </a:r>
            <a:r>
              <a:rPr lang="en-US" sz="2000" u="sng" dirty="0" smtClean="0"/>
              <a:t>Submit</a:t>
            </a:r>
            <a:r>
              <a:rPr lang="en-US" sz="2000" dirty="0" smtClean="0"/>
              <a:t> another PSLF “Employment 	Certification Form” to </a:t>
            </a:r>
            <a:r>
              <a:rPr lang="en-US" sz="2000" dirty="0" err="1" smtClean="0"/>
              <a:t>FedLoan</a:t>
            </a:r>
            <a:r>
              <a:rPr lang="en-US" sz="2000" dirty="0" smtClean="0"/>
              <a:t> 	Servicing </a:t>
            </a:r>
            <a:r>
              <a:rPr lang="en-US" sz="2000" u="sng" dirty="0" smtClean="0"/>
              <a:t>myfedloan.org</a:t>
            </a:r>
            <a:r>
              <a:rPr lang="en-US" sz="2000" dirty="0" smtClean="0"/>
              <a:t> </a:t>
            </a:r>
            <a:r>
              <a:rPr lang="en-US" sz="1600" i="1" dirty="0" smtClean="0"/>
              <a:t>(follow </a:t>
            </a:r>
            <a:r>
              <a:rPr lang="en-US" sz="1600" i="1" dirty="0"/>
              <a:t>the </a:t>
            </a:r>
            <a:r>
              <a:rPr lang="en-US" sz="1600" i="1" dirty="0" smtClean="0"/>
              <a:t>	instructions previously </a:t>
            </a:r>
            <a:r>
              <a:rPr lang="en-US" sz="1600" i="1" dirty="0"/>
              <a:t>given)</a:t>
            </a:r>
          </a:p>
          <a:p>
            <a:pPr marL="0" indent="0">
              <a:buNone/>
            </a:pPr>
            <a:endParaRPr lang="en-US" sz="2000" dirty="0"/>
          </a:p>
          <a:p>
            <a:pPr marL="0" indent="0">
              <a:buNone/>
            </a:pPr>
            <a:r>
              <a:rPr lang="en-US" sz="2000" dirty="0" smtClean="0"/>
              <a:t>2. </a:t>
            </a:r>
            <a:r>
              <a:rPr lang="en-US" sz="2000" u="sng" dirty="0" smtClean="0"/>
              <a:t>Reapply</a:t>
            </a:r>
            <a:r>
              <a:rPr lang="en-US" sz="2000" dirty="0" smtClean="0"/>
              <a:t> </a:t>
            </a:r>
            <a:r>
              <a:rPr lang="en-US" sz="2000" dirty="0"/>
              <a:t>for your chosen repayment </a:t>
            </a:r>
            <a:r>
              <a:rPr lang="en-US" sz="2000" dirty="0" smtClean="0"/>
              <a:t>	plan by providing income data to 	determine updated IDR payment 	amount</a:t>
            </a:r>
            <a:endParaRPr lang="en-US" sz="2000" dirty="0"/>
          </a:p>
          <a:p>
            <a:r>
              <a:rPr lang="en-US" dirty="0"/>
              <a:t>Sign in to </a:t>
            </a:r>
            <a:r>
              <a:rPr lang="en-US" u="sng" dirty="0" smtClean="0">
                <a:hlinkClick r:id="rId2"/>
              </a:rPr>
              <a:t>studentloans.gov</a:t>
            </a:r>
            <a:r>
              <a:rPr lang="en-US" dirty="0" smtClean="0"/>
              <a:t> </a:t>
            </a:r>
            <a:endParaRPr lang="en-US" dirty="0"/>
          </a:p>
          <a:p>
            <a:r>
              <a:rPr lang="en-US" dirty="0"/>
              <a:t>Click on your chosen repayment </a:t>
            </a:r>
            <a:r>
              <a:rPr lang="en-US" dirty="0" smtClean="0"/>
              <a:t>plan</a:t>
            </a:r>
            <a:endParaRPr lang="en-US" dirty="0"/>
          </a:p>
          <a:p>
            <a:r>
              <a:rPr lang="en-US" dirty="0"/>
              <a:t>Click ‘Start Application’ under ‘Returning Applicants’ and ‘Submit annual re-certification of my income</a:t>
            </a:r>
            <a:r>
              <a:rPr lang="en-US" dirty="0" smtClean="0"/>
              <a:t>’</a:t>
            </a:r>
            <a:endParaRPr lang="en-US" dirty="0"/>
          </a:p>
          <a:p>
            <a:endParaRPr lang="en-US" dirty="0"/>
          </a:p>
        </p:txBody>
      </p:sp>
      <p:pic>
        <p:nvPicPr>
          <p:cNvPr id="5"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4" y="1487277"/>
            <a:ext cx="4638369" cy="4748270"/>
          </a:xfrm>
          <a:ln>
            <a:solidFill>
              <a:schemeClr val="tx1"/>
            </a:solidFill>
          </a:ln>
        </p:spPr>
      </p:pic>
      <p:sp>
        <p:nvSpPr>
          <p:cNvPr id="6" name="Right Arrow 5"/>
          <p:cNvSpPr/>
          <p:nvPr/>
        </p:nvSpPr>
        <p:spPr>
          <a:xfrm rot="18109491">
            <a:off x="8199842" y="6224587"/>
            <a:ext cx="762000" cy="40553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79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72" y="286439"/>
            <a:ext cx="8965530" cy="1200838"/>
          </a:xfrm>
        </p:spPr>
        <p:txBody>
          <a:bodyPr>
            <a:normAutofit/>
          </a:bodyPr>
          <a:lstStyle/>
          <a:p>
            <a:r>
              <a:rPr lang="en-US" dirty="0" smtClean="0"/>
              <a:t>Importance of Tracking your           “Eligible Work” </a:t>
            </a:r>
            <a:endParaRPr lang="en-US" dirty="0"/>
          </a:p>
        </p:txBody>
      </p:sp>
      <p:sp>
        <p:nvSpPr>
          <p:cNvPr id="3" name="Content Placeholder 2"/>
          <p:cNvSpPr>
            <a:spLocks noGrp="1"/>
          </p:cNvSpPr>
          <p:nvPr>
            <p:ph sz="half" idx="1"/>
          </p:nvPr>
        </p:nvSpPr>
        <p:spPr>
          <a:xfrm>
            <a:off x="88136" y="1828799"/>
            <a:ext cx="4773234" cy="4605052"/>
          </a:xfrm>
        </p:spPr>
        <p:txBody>
          <a:bodyPr>
            <a:normAutofit lnSpcReduction="10000"/>
          </a:bodyPr>
          <a:lstStyle/>
          <a:p>
            <a:r>
              <a:rPr lang="en-US" sz="2000" dirty="0"/>
              <a:t>Check for your </a:t>
            </a:r>
            <a:r>
              <a:rPr lang="en-US" sz="2000" dirty="0" smtClean="0"/>
              <a:t>             “</a:t>
            </a:r>
            <a:r>
              <a:rPr lang="en-US" sz="2000" b="1" i="1" dirty="0" smtClean="0"/>
              <a:t>Employment </a:t>
            </a:r>
            <a:r>
              <a:rPr lang="en-US" sz="2000" b="1" i="1" dirty="0"/>
              <a:t>Certified For </a:t>
            </a:r>
            <a:r>
              <a:rPr lang="en-US" sz="2000" b="1" i="1" dirty="0" smtClean="0"/>
              <a:t>PSLF</a:t>
            </a:r>
            <a:r>
              <a:rPr lang="en-US" sz="2000" i="1" dirty="0" smtClean="0"/>
              <a:t>”</a:t>
            </a:r>
            <a:r>
              <a:rPr lang="en-US" sz="2000" dirty="0" smtClean="0"/>
              <a:t> </a:t>
            </a:r>
            <a:r>
              <a:rPr lang="en-US" sz="2000" dirty="0"/>
              <a:t>document in your </a:t>
            </a:r>
            <a:r>
              <a:rPr lang="en-US" sz="2000" dirty="0" err="1"/>
              <a:t>FedLoan</a:t>
            </a:r>
            <a:r>
              <a:rPr lang="en-US" sz="2000" dirty="0"/>
              <a:t> Servicing </a:t>
            </a:r>
            <a:r>
              <a:rPr lang="en-US" sz="2000" u="sng" dirty="0"/>
              <a:t>Paperless Inbox</a:t>
            </a:r>
            <a:r>
              <a:rPr lang="en-US" sz="2000" dirty="0"/>
              <a:t>. </a:t>
            </a:r>
            <a:r>
              <a:rPr lang="en-US" sz="1600" i="1" dirty="0" smtClean="0"/>
              <a:t>This document should be in your Paperless Inbox, up to one month later, after you submit the form. </a:t>
            </a:r>
          </a:p>
          <a:p>
            <a:r>
              <a:rPr lang="en-US" sz="2000" i="1" dirty="0" err="1" smtClean="0"/>
              <a:t>FedLoan</a:t>
            </a:r>
            <a:r>
              <a:rPr lang="en-US" sz="2000" i="1" dirty="0" smtClean="0"/>
              <a:t> Servicing “Approval” indicates the employer is a qualifying employer for the PSLF program</a:t>
            </a:r>
            <a:r>
              <a:rPr lang="en-US" sz="2000" i="1" dirty="0"/>
              <a:t> </a:t>
            </a:r>
            <a:endParaRPr lang="en-US" sz="2000" i="1" dirty="0" smtClean="0"/>
          </a:p>
          <a:p>
            <a:pPr marL="0" indent="0">
              <a:buNone/>
            </a:pPr>
            <a:r>
              <a:rPr lang="en-US" sz="2000" i="1" dirty="0" smtClean="0"/>
              <a:t>	(</a:t>
            </a:r>
            <a:r>
              <a:rPr lang="en-US" sz="2000" i="1" dirty="0"/>
              <a:t>NOTE: Dept. of Education </a:t>
            </a:r>
            <a:r>
              <a:rPr lang="en-US" sz="2000" i="1" dirty="0" smtClean="0"/>
              <a:t>has </a:t>
            </a:r>
            <a:r>
              <a:rPr lang="en-US" sz="2000" i="1" u="sng" dirty="0"/>
              <a:t>final </a:t>
            </a:r>
            <a:r>
              <a:rPr lang="en-US" sz="2000" i="1" dirty="0" smtClean="0"/>
              <a:t>	</a:t>
            </a:r>
            <a:r>
              <a:rPr lang="en-US" sz="2000" i="1" u="sng" dirty="0" smtClean="0"/>
              <a:t>approval</a:t>
            </a:r>
            <a:r>
              <a:rPr lang="en-US" sz="2000" i="1" dirty="0" smtClean="0"/>
              <a:t> </a:t>
            </a:r>
            <a:r>
              <a:rPr lang="en-US" sz="2000" i="1" dirty="0"/>
              <a:t>at the time of PLSF </a:t>
            </a:r>
            <a:r>
              <a:rPr lang="en-US" sz="2000" i="1" dirty="0" smtClean="0"/>
              <a:t>	application </a:t>
            </a:r>
            <a:r>
              <a:rPr lang="en-US" sz="2000" i="1" dirty="0"/>
              <a:t>for forgiveness) </a:t>
            </a:r>
            <a:endParaRPr lang="en-US" sz="2000" b="1" i="1" dirty="0" smtClean="0"/>
          </a:p>
          <a:p>
            <a:endParaRPr lang="en-US" sz="2000" dirty="0"/>
          </a:p>
          <a:p>
            <a:r>
              <a:rPr lang="en-US" sz="2000" dirty="0" smtClean="0"/>
              <a:t>Download </a:t>
            </a:r>
            <a:r>
              <a:rPr lang="en-US" sz="2000" dirty="0"/>
              <a:t>and save </a:t>
            </a:r>
            <a:r>
              <a:rPr lang="en-US" sz="2000" dirty="0" smtClean="0"/>
              <a:t>for your records</a:t>
            </a:r>
            <a:endParaRPr lang="en-US" sz="2000" dirty="0"/>
          </a:p>
          <a:p>
            <a:endParaRPr lang="en-US" dirty="0"/>
          </a:p>
        </p:txBody>
      </p:sp>
      <p:pic>
        <p:nvPicPr>
          <p:cNvPr id="5"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1487278"/>
            <a:ext cx="5233280" cy="4836404"/>
          </a:xfrm>
          <a:ln>
            <a:solidFill>
              <a:schemeClr val="tx1"/>
            </a:solidFill>
          </a:ln>
        </p:spPr>
      </p:pic>
      <p:sp>
        <p:nvSpPr>
          <p:cNvPr id="6" name="Right Arrow 5"/>
          <p:cNvSpPr/>
          <p:nvPr/>
        </p:nvSpPr>
        <p:spPr>
          <a:xfrm rot="10022138">
            <a:off x="8528054" y="4780667"/>
            <a:ext cx="706582" cy="43122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091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53" y="198304"/>
            <a:ext cx="9108749" cy="1299990"/>
          </a:xfrm>
        </p:spPr>
        <p:txBody>
          <a:bodyPr/>
          <a:lstStyle/>
          <a:p>
            <a:r>
              <a:rPr lang="en-US" dirty="0" smtClean="0"/>
              <a:t>Importance of Tracking your                   “Eligible Payments” </a:t>
            </a:r>
            <a:endParaRPr lang="en-US" dirty="0"/>
          </a:p>
        </p:txBody>
      </p:sp>
      <p:sp>
        <p:nvSpPr>
          <p:cNvPr id="3" name="Content Placeholder 2"/>
          <p:cNvSpPr>
            <a:spLocks noGrp="1"/>
          </p:cNvSpPr>
          <p:nvPr>
            <p:ph sz="half" idx="1"/>
          </p:nvPr>
        </p:nvSpPr>
        <p:spPr>
          <a:xfrm>
            <a:off x="165253" y="1498292"/>
            <a:ext cx="4696117" cy="5249980"/>
          </a:xfrm>
        </p:spPr>
        <p:txBody>
          <a:bodyPr>
            <a:normAutofit fontScale="92500" lnSpcReduction="10000"/>
          </a:bodyPr>
          <a:lstStyle/>
          <a:p>
            <a:pPr marL="0" indent="0">
              <a:buNone/>
            </a:pPr>
            <a:r>
              <a:rPr lang="en-US" sz="2000" u="sng" dirty="0"/>
              <a:t>Check</a:t>
            </a:r>
            <a:r>
              <a:rPr lang="en-US" sz="2000" dirty="0"/>
              <a:t> for your </a:t>
            </a:r>
            <a:endParaRPr lang="en-US" sz="2000" dirty="0" smtClean="0"/>
          </a:p>
          <a:p>
            <a:pPr marL="0" indent="0">
              <a:buNone/>
            </a:pPr>
            <a:r>
              <a:rPr lang="en-US" sz="2000" dirty="0" smtClean="0"/>
              <a:t>“</a:t>
            </a:r>
            <a:r>
              <a:rPr lang="en-US" sz="2000" b="1" i="1" dirty="0"/>
              <a:t>PSLF Qualifying Payment Update</a:t>
            </a:r>
            <a:r>
              <a:rPr lang="en-US" sz="2000" dirty="0"/>
              <a:t>”</a:t>
            </a:r>
          </a:p>
          <a:p>
            <a:pPr marL="0" indent="0">
              <a:buNone/>
            </a:pPr>
            <a:r>
              <a:rPr lang="en-US" sz="2000" dirty="0" smtClean="0"/>
              <a:t>document </a:t>
            </a:r>
            <a:r>
              <a:rPr lang="en-US" sz="2000" dirty="0"/>
              <a:t>in your </a:t>
            </a:r>
            <a:r>
              <a:rPr lang="en-US" sz="2000" dirty="0" err="1"/>
              <a:t>FedLoan</a:t>
            </a:r>
            <a:r>
              <a:rPr lang="en-US" sz="2000" dirty="0"/>
              <a:t> Servicing </a:t>
            </a:r>
            <a:r>
              <a:rPr lang="en-US" sz="2000" u="sng" dirty="0"/>
              <a:t>Paperless </a:t>
            </a:r>
            <a:r>
              <a:rPr lang="en-US" sz="2000" u="sng" dirty="0" smtClean="0"/>
              <a:t>Inbox</a:t>
            </a:r>
            <a:r>
              <a:rPr lang="en-US" sz="2000" dirty="0" smtClean="0"/>
              <a:t> </a:t>
            </a:r>
          </a:p>
          <a:p>
            <a:pPr marL="0" indent="0">
              <a:buNone/>
            </a:pPr>
            <a:r>
              <a:rPr lang="en-US" sz="2000" dirty="0" smtClean="0"/>
              <a:t>This notification will be sent to you via the </a:t>
            </a:r>
            <a:r>
              <a:rPr lang="en-US" sz="2000" u="sng" dirty="0" smtClean="0"/>
              <a:t>Paperless Inbox</a:t>
            </a:r>
            <a:r>
              <a:rPr lang="en-US" sz="2000" dirty="0" smtClean="0"/>
              <a:t>, each time you submit an “Employment Certification Form”. After the employment dates are completed, it will indicate how many “Qualifying Payments” you have.(you should submit one every year)  </a:t>
            </a:r>
          </a:p>
          <a:p>
            <a:pPr marL="0" indent="0">
              <a:buNone/>
            </a:pPr>
            <a:r>
              <a:rPr lang="en-US" sz="2000" i="1" dirty="0"/>
              <a:t>(NOTE: Dept. of Education </a:t>
            </a:r>
            <a:r>
              <a:rPr lang="en-US" sz="2000" i="1" dirty="0" smtClean="0"/>
              <a:t>has </a:t>
            </a:r>
            <a:r>
              <a:rPr lang="en-US" sz="2000" i="1" u="sng" dirty="0"/>
              <a:t>final approval</a:t>
            </a:r>
            <a:r>
              <a:rPr lang="en-US" sz="2000" i="1" dirty="0"/>
              <a:t> at the time of PLSF application for forgiveness) </a:t>
            </a:r>
            <a:endParaRPr lang="en-US" sz="2000" b="1" i="1" dirty="0"/>
          </a:p>
          <a:p>
            <a:pPr marL="0" indent="0">
              <a:buNone/>
            </a:pPr>
            <a:endParaRPr lang="en-US" sz="2000" dirty="0" smtClean="0"/>
          </a:p>
          <a:p>
            <a:pPr marL="0" indent="0">
              <a:buNone/>
            </a:pPr>
            <a:r>
              <a:rPr lang="en-US" sz="2000" dirty="0" smtClean="0"/>
              <a:t>Download </a:t>
            </a:r>
            <a:r>
              <a:rPr lang="en-US" sz="2000" dirty="0"/>
              <a:t>and save </a:t>
            </a:r>
            <a:r>
              <a:rPr lang="en-US" sz="2000" dirty="0" smtClean="0"/>
              <a:t>for your records</a:t>
            </a:r>
            <a:endParaRPr lang="en-US" sz="2000" dirty="0"/>
          </a:p>
          <a:p>
            <a:pPr marL="0" indent="0">
              <a:buNone/>
            </a:pPr>
            <a:endParaRPr lang="en-US" sz="2000" dirty="0"/>
          </a:p>
          <a:p>
            <a:endParaRPr lang="en-US" sz="2000" dirty="0"/>
          </a:p>
        </p:txBody>
      </p:sp>
      <p:pic>
        <p:nvPicPr>
          <p:cNvPr id="5"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351" y="1498293"/>
            <a:ext cx="5079217" cy="4935557"/>
          </a:xfrm>
          <a:ln>
            <a:solidFill>
              <a:schemeClr val="tx1"/>
            </a:solidFill>
          </a:ln>
        </p:spPr>
      </p:pic>
      <p:sp>
        <p:nvSpPr>
          <p:cNvPr id="6" name="Right Arrow 5"/>
          <p:cNvSpPr/>
          <p:nvPr/>
        </p:nvSpPr>
        <p:spPr>
          <a:xfrm rot="18126994">
            <a:off x="5980107" y="5689064"/>
            <a:ext cx="706582" cy="43122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73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36" y="100584"/>
            <a:ext cx="9075698" cy="1636776"/>
          </a:xfrm>
        </p:spPr>
        <p:txBody>
          <a:bodyPr>
            <a:normAutofit fontScale="90000"/>
          </a:bodyPr>
          <a:lstStyle/>
          <a:p>
            <a:r>
              <a:rPr lang="en-US" dirty="0" smtClean="0"/>
              <a:t>PSLF Qualifying Payment Update</a:t>
            </a:r>
            <a:r>
              <a:rPr lang="en-US" sz="1800" dirty="0" smtClean="0"/>
              <a:t>-An update is received each time you recertify your employment</a:t>
            </a:r>
            <a:r>
              <a:rPr lang="en-US" sz="2000" dirty="0" smtClean="0"/>
              <a:t>.</a:t>
            </a:r>
            <a:r>
              <a:rPr lang="en-US" dirty="0" smtClean="0"/>
              <a:t> </a:t>
            </a:r>
            <a:r>
              <a:rPr lang="en-US" sz="1300" i="1" dirty="0" smtClean="0"/>
              <a:t>This will show all of your employer’s and each ECF submitted for each loan you have and how many Qualifying Payments you have at that point. In this case, there were actually 13 different loans (this only shows two) and you can see the numbers do not agree, so the borrower had to contact </a:t>
            </a:r>
            <a:r>
              <a:rPr lang="en-US" sz="1300" i="1" dirty="0" err="1" smtClean="0"/>
              <a:t>FedLoan</a:t>
            </a:r>
            <a:r>
              <a:rPr lang="en-US" sz="1300" i="1" dirty="0" smtClean="0"/>
              <a:t> Servicing to resolve.                               </a:t>
            </a:r>
            <a:r>
              <a:rPr lang="en-US" sz="1300" dirty="0" smtClean="0">
                <a:solidFill>
                  <a:schemeClr val="tx1"/>
                </a:solidFill>
              </a:rPr>
              <a:t>BEST ADVICE from the borrower-Sign up for </a:t>
            </a:r>
            <a:r>
              <a:rPr lang="en-US" sz="1300" u="sng" dirty="0" smtClean="0">
                <a:solidFill>
                  <a:schemeClr val="tx1"/>
                </a:solidFill>
              </a:rPr>
              <a:t>Direct Debit!</a:t>
            </a:r>
            <a:r>
              <a:rPr lang="en-US" sz="1300" dirty="0" smtClean="0">
                <a:solidFill>
                  <a:schemeClr val="tx1"/>
                </a:solidFill>
              </a:rPr>
              <a:t>   </a:t>
            </a:r>
            <a:r>
              <a:rPr lang="en-US" sz="1300" dirty="0" smtClean="0"/>
              <a:t/>
            </a:r>
            <a:br>
              <a:rPr lang="en-US" sz="1300" dirty="0" smtClean="0"/>
            </a:br>
            <a:endParaRPr lang="en-US" sz="1300"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76" y="1737360"/>
            <a:ext cx="8180024" cy="4873752"/>
          </a:xfrm>
          <a:ln>
            <a:solidFill>
              <a:schemeClr val="tx1"/>
            </a:solidFill>
          </a:ln>
        </p:spPr>
      </p:pic>
    </p:spTree>
    <p:extLst>
      <p:ext uri="{BB962C8B-B14F-4D97-AF65-F5344CB8AC3E}">
        <p14:creationId xmlns:p14="http://schemas.microsoft.com/office/powerpoint/2010/main" val="25527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137160"/>
            <a:ext cx="9127698" cy="896112"/>
          </a:xfrm>
        </p:spPr>
        <p:txBody>
          <a:bodyPr/>
          <a:lstStyle/>
          <a:p>
            <a:r>
              <a:rPr lang="en-US" dirty="0" smtClean="0"/>
              <a:t>Disclaimer</a:t>
            </a:r>
            <a:endParaRPr lang="en-US" dirty="0"/>
          </a:p>
        </p:txBody>
      </p:sp>
      <p:sp>
        <p:nvSpPr>
          <p:cNvPr id="3" name="Content Placeholder 2"/>
          <p:cNvSpPr>
            <a:spLocks noGrp="1"/>
          </p:cNvSpPr>
          <p:nvPr>
            <p:ph idx="1"/>
          </p:nvPr>
        </p:nvSpPr>
        <p:spPr>
          <a:xfrm>
            <a:off x="146303" y="877825"/>
            <a:ext cx="9592607" cy="5788152"/>
          </a:xfrm>
        </p:spPr>
        <p:txBody>
          <a:bodyPr>
            <a:normAutofit fontScale="70000" lnSpcReduction="20000"/>
          </a:bodyPr>
          <a:lstStyle/>
          <a:p>
            <a:r>
              <a:rPr lang="en-US" i="1" dirty="0" smtClean="0"/>
              <a:t>The PSLF information presented is accurate as of today (to the best of my ability), based on current available information. The PSLF Program or the conditions of the PSLF Program can or may change. </a:t>
            </a:r>
          </a:p>
          <a:p>
            <a:r>
              <a:rPr lang="en-US" i="1" dirty="0" smtClean="0"/>
              <a:t>The </a:t>
            </a:r>
            <a:r>
              <a:rPr lang="en-US" i="1" u="sng" dirty="0" smtClean="0"/>
              <a:t>borrower is responsible</a:t>
            </a:r>
            <a:r>
              <a:rPr lang="en-US" i="1" dirty="0" smtClean="0"/>
              <a:t> for keeping up to date on the news, any changes in the PSLF Program and for filing all required documentation and forms for the program. </a:t>
            </a:r>
          </a:p>
          <a:p>
            <a:r>
              <a:rPr lang="en-US" i="1" dirty="0" smtClean="0"/>
              <a:t>The </a:t>
            </a:r>
            <a:r>
              <a:rPr lang="en-US" i="1" u="sng" dirty="0" smtClean="0"/>
              <a:t>borrower is also responsible </a:t>
            </a:r>
            <a:r>
              <a:rPr lang="en-US" i="1" dirty="0" smtClean="0"/>
              <a:t>for selecting their Repayment Plan, Consolidation decision and all aspects of loan repayment that best meets their needs and specific plans. If unsure, research first. Contact </a:t>
            </a:r>
            <a:r>
              <a:rPr lang="en-US" i="1" dirty="0" err="1" smtClean="0"/>
              <a:t>FedLoan</a:t>
            </a:r>
            <a:r>
              <a:rPr lang="en-US" i="1" dirty="0" smtClean="0"/>
              <a:t> Servicing or your loan Servicer, before you make a change or decision, as needed.    </a:t>
            </a:r>
          </a:p>
          <a:p>
            <a:endParaRPr lang="en-US" i="1" dirty="0" smtClean="0"/>
          </a:p>
          <a:p>
            <a:pPr marL="0" indent="0">
              <a:buNone/>
            </a:pPr>
            <a:endParaRPr lang="en-US" i="1" u="sng" dirty="0" smtClean="0"/>
          </a:p>
          <a:p>
            <a:pPr marL="0" indent="0">
              <a:buNone/>
            </a:pPr>
            <a:r>
              <a:rPr lang="en-US" i="1" u="sng" dirty="0" smtClean="0"/>
              <a:t>Credit and a great deal of thanks go to</a:t>
            </a:r>
            <a:r>
              <a:rPr lang="en-US" i="1" dirty="0" smtClean="0"/>
              <a:t>: </a:t>
            </a:r>
          </a:p>
          <a:p>
            <a:pPr marL="0" indent="0">
              <a:lnSpc>
                <a:spcPct val="120000"/>
              </a:lnSpc>
              <a:buNone/>
            </a:pPr>
            <a:r>
              <a:rPr lang="en-US" i="1" u="sng" dirty="0" smtClean="0"/>
              <a:t>Sara Donnelly</a:t>
            </a:r>
            <a:r>
              <a:rPr lang="en-US" i="1" dirty="0" smtClean="0"/>
              <a:t>, Assistant Director</a:t>
            </a:r>
          </a:p>
          <a:p>
            <a:pPr marL="0" indent="0">
              <a:lnSpc>
                <a:spcPct val="120000"/>
              </a:lnSpc>
              <a:buNone/>
            </a:pPr>
            <a:r>
              <a:rPr lang="en-US" i="1" dirty="0" smtClean="0"/>
              <a:t>Office of Financial Aid </a:t>
            </a:r>
          </a:p>
          <a:p>
            <a:pPr marL="0" indent="0">
              <a:lnSpc>
                <a:spcPct val="120000"/>
              </a:lnSpc>
              <a:buNone/>
            </a:pPr>
            <a:r>
              <a:rPr lang="en-US" i="1" dirty="0" smtClean="0"/>
              <a:t>Case Western Reserve University, School of Medicine. </a:t>
            </a:r>
          </a:p>
          <a:p>
            <a:pPr marL="0" indent="0">
              <a:buNone/>
            </a:pPr>
            <a:r>
              <a:rPr lang="en-US" i="1" dirty="0" smtClean="0"/>
              <a:t>Ms. Donnelly provided the starting point and actual screen shots of the various forms and clips from </a:t>
            </a:r>
            <a:r>
              <a:rPr lang="en-US" i="1" dirty="0" err="1" smtClean="0"/>
              <a:t>FedLoan</a:t>
            </a:r>
            <a:r>
              <a:rPr lang="en-US" i="1" dirty="0" smtClean="0"/>
              <a:t> Servicing and Studentloans.gov, for my presentation. She also provided some great tips. It would have been hard to explain the PSLF process without her experienced advice and screen prints! Thank you! Sincerely, Leslie R. Kaelin    </a:t>
            </a:r>
            <a:endParaRPr lang="en-US" i="1" dirty="0"/>
          </a:p>
          <a:p>
            <a:endParaRPr lang="en-US" i="1" dirty="0" smtClean="0"/>
          </a:p>
          <a:p>
            <a:pPr marL="0" indent="0">
              <a:buNone/>
            </a:pPr>
            <a:endParaRPr lang="en-US" sz="2000" i="1" dirty="0" smtClean="0"/>
          </a:p>
          <a:p>
            <a:pPr marL="0" indent="0">
              <a:buNone/>
            </a:pPr>
            <a:endParaRPr lang="en-US" sz="2000" i="1" dirty="0"/>
          </a:p>
          <a:p>
            <a:pPr marL="0" indent="0">
              <a:buNone/>
            </a:pPr>
            <a:endParaRPr lang="en-US" sz="2000" i="1" dirty="0" smtClean="0"/>
          </a:p>
          <a:p>
            <a:pPr marL="0" indent="0">
              <a:buNone/>
            </a:pPr>
            <a:r>
              <a:rPr lang="en-US" sz="2000" i="1" dirty="0" smtClean="0"/>
              <a:t>FYI…PSLF was enacted, October 2007, as part of the College Cost Reduction and Access Act (CCRAA). First possible PSLF application, for forgiveness, was after 10 years (120 payments) or November 2017.  </a:t>
            </a:r>
            <a:endParaRPr lang="en-US" sz="2000" i="1" dirty="0"/>
          </a:p>
        </p:txBody>
      </p:sp>
      <p:pic>
        <p:nvPicPr>
          <p:cNvPr id="9" name="Picture 8" descr="CWRU-SOM-white-rev-log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88" y="3198004"/>
            <a:ext cx="2567226" cy="651620"/>
          </a:xfrm>
          <a:prstGeom prst="rect">
            <a:avLst/>
          </a:prstGeom>
          <a:solidFill>
            <a:srgbClr val="0070C0"/>
          </a:solidFill>
        </p:spPr>
      </p:pic>
    </p:spTree>
    <p:extLst>
      <p:ext uri="{BB962C8B-B14F-4D97-AF65-F5344CB8AC3E}">
        <p14:creationId xmlns:p14="http://schemas.microsoft.com/office/powerpoint/2010/main" val="321650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88" y="318925"/>
            <a:ext cx="9020787" cy="1320800"/>
          </a:xfrm>
        </p:spPr>
        <p:txBody>
          <a:bodyPr/>
          <a:lstStyle/>
          <a:p>
            <a:r>
              <a:rPr lang="en-US" dirty="0" smtClean="0"/>
              <a:t>Tracking and Documentation is Important</a:t>
            </a:r>
            <a:endParaRPr lang="en-US" dirty="0"/>
          </a:p>
        </p:txBody>
      </p:sp>
      <p:sp>
        <p:nvSpPr>
          <p:cNvPr id="3" name="Content Placeholder 2"/>
          <p:cNvSpPr>
            <a:spLocks noGrp="1"/>
          </p:cNvSpPr>
          <p:nvPr>
            <p:ph sz="half" idx="1"/>
          </p:nvPr>
        </p:nvSpPr>
        <p:spPr>
          <a:xfrm>
            <a:off x="253388" y="1377108"/>
            <a:ext cx="4607981" cy="4664253"/>
          </a:xfrm>
        </p:spPr>
        <p:txBody>
          <a:bodyPr/>
          <a:lstStyle/>
          <a:p>
            <a:pPr marL="0" indent="0">
              <a:buNone/>
            </a:pPr>
            <a:r>
              <a:rPr lang="en-US" sz="2000" dirty="0"/>
              <a:t>Print your complete </a:t>
            </a:r>
            <a:r>
              <a:rPr lang="en-US" sz="2000" dirty="0" smtClean="0"/>
              <a:t>payment transactions</a:t>
            </a:r>
            <a:endParaRPr lang="en-US" sz="2000" dirty="0"/>
          </a:p>
          <a:p>
            <a:r>
              <a:rPr lang="en-US" sz="2000" dirty="0"/>
              <a:t>Go to Payment </a:t>
            </a:r>
            <a:r>
              <a:rPr lang="en-US" sz="2000" dirty="0" smtClean="0"/>
              <a:t>History</a:t>
            </a:r>
            <a:endParaRPr lang="en-US" sz="2000" dirty="0"/>
          </a:p>
          <a:p>
            <a:r>
              <a:rPr lang="en-US" sz="2000" dirty="0"/>
              <a:t>Set the timeframe to “All</a:t>
            </a:r>
            <a:r>
              <a:rPr lang="en-US" sz="2000" dirty="0" smtClean="0"/>
              <a:t>”</a:t>
            </a:r>
            <a:endParaRPr lang="en-US" sz="2000" dirty="0"/>
          </a:p>
          <a:p>
            <a:r>
              <a:rPr lang="en-US" sz="2000" dirty="0"/>
              <a:t>“Export Transactions</a:t>
            </a:r>
            <a:r>
              <a:rPr lang="en-US" sz="2000" dirty="0" smtClean="0"/>
              <a:t>”                 Download </a:t>
            </a:r>
            <a:r>
              <a:rPr lang="en-US" sz="2000" dirty="0"/>
              <a:t>and </a:t>
            </a:r>
            <a:r>
              <a:rPr lang="en-US" sz="2000" dirty="0" smtClean="0"/>
              <a:t>save for your records</a:t>
            </a:r>
            <a:endParaRPr lang="en-US" sz="2000"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5089525" y="1377108"/>
            <a:ext cx="5695988" cy="5155894"/>
          </a:xfrm>
          <a:prstGeom prst="rect">
            <a:avLst/>
          </a:prstGeom>
          <a:ln>
            <a:solidFill>
              <a:schemeClr val="tx1"/>
            </a:solidFill>
          </a:ln>
        </p:spPr>
      </p:pic>
      <p:sp>
        <p:nvSpPr>
          <p:cNvPr id="6" name="Right Arrow 5"/>
          <p:cNvSpPr/>
          <p:nvPr/>
        </p:nvSpPr>
        <p:spPr>
          <a:xfrm rot="530499">
            <a:off x="5867202" y="4594263"/>
            <a:ext cx="651164" cy="36786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 name="Right Arrow 6"/>
          <p:cNvSpPr/>
          <p:nvPr/>
        </p:nvSpPr>
        <p:spPr>
          <a:xfrm rot="7707128">
            <a:off x="10595740" y="4826053"/>
            <a:ext cx="651164" cy="36786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20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87" y="99151"/>
            <a:ext cx="9086715" cy="1002535"/>
          </a:xfrm>
        </p:spPr>
        <p:txBody>
          <a:bodyPr>
            <a:normAutofit fontScale="90000"/>
          </a:bodyPr>
          <a:lstStyle/>
          <a:p>
            <a:r>
              <a:rPr lang="en-US" dirty="0" smtClean="0"/>
              <a:t>Exported Payment History</a:t>
            </a:r>
            <a:br>
              <a:rPr lang="en-US" dirty="0" smtClean="0"/>
            </a:br>
            <a:r>
              <a:rPr lang="en-US" dirty="0" smtClean="0"/>
              <a:t>What it looks like…</a:t>
            </a:r>
            <a:endParaRPr lang="en-US" dirty="0"/>
          </a:p>
        </p:txBody>
      </p:sp>
      <p:pic>
        <p:nvPicPr>
          <p:cNvPr id="4"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506" y="1591056"/>
            <a:ext cx="9573658" cy="4946904"/>
          </a:xfrm>
          <a:ln>
            <a:solidFill>
              <a:schemeClr val="tx1"/>
            </a:solidFill>
          </a:ln>
        </p:spPr>
      </p:pic>
    </p:spTree>
    <p:extLst>
      <p:ext uri="{BB962C8B-B14F-4D97-AF65-F5344CB8AC3E}">
        <p14:creationId xmlns:p14="http://schemas.microsoft.com/office/powerpoint/2010/main" val="2778953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3" y="275422"/>
            <a:ext cx="9155130" cy="840146"/>
          </a:xfrm>
        </p:spPr>
        <p:txBody>
          <a:bodyPr>
            <a:normAutofit/>
          </a:bodyPr>
          <a:lstStyle/>
          <a:p>
            <a:r>
              <a:rPr lang="en-US" sz="4000" dirty="0" smtClean="0"/>
              <a:t>120 Payments later…Apply for PSLF!</a:t>
            </a:r>
            <a:endParaRPr lang="en-US" sz="4000" dirty="0"/>
          </a:p>
        </p:txBody>
      </p:sp>
      <p:sp>
        <p:nvSpPr>
          <p:cNvPr id="3" name="Content Placeholder 2"/>
          <p:cNvSpPr>
            <a:spLocks noGrp="1"/>
          </p:cNvSpPr>
          <p:nvPr>
            <p:ph sz="half" idx="1"/>
          </p:nvPr>
        </p:nvSpPr>
        <p:spPr>
          <a:xfrm>
            <a:off x="286440" y="1443210"/>
            <a:ext cx="4574930" cy="4598151"/>
          </a:xfrm>
        </p:spPr>
        <p:txBody>
          <a:bodyPr/>
          <a:lstStyle/>
          <a:p>
            <a:pPr marL="0" indent="0">
              <a:buNone/>
            </a:pPr>
            <a:r>
              <a:rPr lang="en-US" sz="2000" dirty="0"/>
              <a:t>You will apply for loan forgiveness after making the required 120 qualifying </a:t>
            </a:r>
            <a:r>
              <a:rPr lang="en-US" sz="2000" dirty="0" smtClean="0"/>
              <a:t>payments </a:t>
            </a:r>
            <a:endParaRPr lang="en-US" sz="2000" dirty="0"/>
          </a:p>
          <a:p>
            <a:r>
              <a:rPr lang="en-US" sz="2000" dirty="0"/>
              <a:t>Log in to </a:t>
            </a:r>
            <a:r>
              <a:rPr lang="en-US" sz="2000" u="sng" dirty="0" smtClean="0">
                <a:hlinkClick r:id="rId2"/>
              </a:rPr>
              <a:t>myfedloan.org</a:t>
            </a:r>
            <a:endParaRPr lang="en-US" sz="2000" dirty="0"/>
          </a:p>
          <a:p>
            <a:r>
              <a:rPr lang="en-US" sz="2000" dirty="0"/>
              <a:t>Click on “</a:t>
            </a:r>
            <a:r>
              <a:rPr lang="en-US" sz="2000" i="1" dirty="0"/>
              <a:t>Manage Repayment</a:t>
            </a:r>
            <a:r>
              <a:rPr lang="en-US" sz="2000" dirty="0" smtClean="0"/>
              <a:t>”</a:t>
            </a:r>
            <a:endParaRPr lang="en-US" sz="2000" dirty="0"/>
          </a:p>
          <a:p>
            <a:r>
              <a:rPr lang="en-US" sz="2000" dirty="0"/>
              <a:t>Click on “</a:t>
            </a:r>
            <a:r>
              <a:rPr lang="en-US" sz="2000" i="1" dirty="0"/>
              <a:t>Loan Forgiveness</a:t>
            </a:r>
            <a:r>
              <a:rPr lang="en-US" sz="2000" dirty="0" smtClean="0"/>
              <a:t>”</a:t>
            </a:r>
            <a:endParaRPr lang="en-US" sz="2000" dirty="0"/>
          </a:p>
          <a:p>
            <a:r>
              <a:rPr lang="en-US" sz="2000" dirty="0"/>
              <a:t>Click “</a:t>
            </a:r>
            <a:r>
              <a:rPr lang="en-US" sz="2000" i="1" dirty="0"/>
              <a:t>Request Loan Forgiveness</a:t>
            </a:r>
            <a:r>
              <a:rPr lang="en-US" sz="2000" dirty="0" smtClean="0"/>
              <a:t>”</a:t>
            </a:r>
          </a:p>
          <a:p>
            <a:r>
              <a:rPr lang="en-US" sz="2000" dirty="0" smtClean="0"/>
              <a:t>Continue to make payments and work in the qualifying work until your loans are </a:t>
            </a:r>
            <a:r>
              <a:rPr lang="en-US" sz="2000" i="1" dirty="0" smtClean="0"/>
              <a:t>forgiven-</a:t>
            </a:r>
            <a:r>
              <a:rPr lang="en-US" sz="1400" i="1" dirty="0" smtClean="0"/>
              <a:t>any over paid funds will be refunded</a:t>
            </a:r>
            <a:r>
              <a:rPr lang="en-US" sz="2000" dirty="0" smtClean="0"/>
              <a:t>   </a:t>
            </a:r>
            <a:endParaRPr lang="en-US" sz="2000" dirty="0"/>
          </a:p>
          <a:p>
            <a:endParaRPr lang="en-US" dirty="0"/>
          </a:p>
        </p:txBody>
      </p:sp>
      <p:pic>
        <p:nvPicPr>
          <p:cNvPr id="5" name="Content Placeholder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540" t="17578"/>
          <a:stretch/>
        </p:blipFill>
        <p:spPr>
          <a:xfrm>
            <a:off x="5089524" y="1355075"/>
            <a:ext cx="5508703" cy="5122843"/>
          </a:xfrm>
          <a:ln>
            <a:solidFill>
              <a:schemeClr val="tx1"/>
            </a:solidFill>
          </a:ln>
        </p:spPr>
      </p:pic>
      <p:sp>
        <p:nvSpPr>
          <p:cNvPr id="6" name="Down Arrow 5"/>
          <p:cNvSpPr/>
          <p:nvPr/>
        </p:nvSpPr>
        <p:spPr>
          <a:xfrm rot="10800000">
            <a:off x="8547537" y="4499746"/>
            <a:ext cx="401782" cy="637309"/>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81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55" y="352540"/>
            <a:ext cx="8976547" cy="991518"/>
          </a:xfrm>
        </p:spPr>
        <p:txBody>
          <a:bodyPr/>
          <a:lstStyle/>
          <a:p>
            <a:r>
              <a:rPr lang="en-US" dirty="0" smtClean="0"/>
              <a:t>Helpful Hints</a:t>
            </a:r>
            <a:endParaRPr lang="en-US" dirty="0"/>
          </a:p>
        </p:txBody>
      </p:sp>
      <p:sp>
        <p:nvSpPr>
          <p:cNvPr id="3" name="Content Placeholder 2"/>
          <p:cNvSpPr>
            <a:spLocks noGrp="1"/>
          </p:cNvSpPr>
          <p:nvPr>
            <p:ph sz="half" idx="1"/>
          </p:nvPr>
        </p:nvSpPr>
        <p:spPr>
          <a:xfrm>
            <a:off x="209320" y="1432193"/>
            <a:ext cx="4652049" cy="4609168"/>
          </a:xfrm>
        </p:spPr>
        <p:txBody>
          <a:bodyPr/>
          <a:lstStyle/>
          <a:p>
            <a:r>
              <a:rPr lang="en-US" sz="2000" dirty="0"/>
              <a:t>Tracking your documentation throughout this process is the most important thing you can do</a:t>
            </a:r>
          </a:p>
          <a:p>
            <a:r>
              <a:rPr lang="en-US" sz="2000" dirty="0"/>
              <a:t>Keep copies of your </a:t>
            </a:r>
            <a:r>
              <a:rPr lang="en-US" sz="2000" dirty="0" smtClean="0"/>
              <a:t>paperwork-make a PSLF file</a:t>
            </a:r>
            <a:endParaRPr lang="en-US" sz="2000" dirty="0"/>
          </a:p>
          <a:p>
            <a:r>
              <a:rPr lang="en-US" sz="2000" dirty="0"/>
              <a:t>Stay organized</a:t>
            </a:r>
          </a:p>
          <a:p>
            <a:r>
              <a:rPr lang="en-US" sz="2000" dirty="0"/>
              <a:t>Keep annual records of where you are in the process at that point</a:t>
            </a:r>
          </a:p>
          <a:p>
            <a:r>
              <a:rPr lang="en-US" sz="2000" dirty="0"/>
              <a:t>Download and save documents to a separate USB drive</a:t>
            </a:r>
          </a:p>
          <a:p>
            <a:endParaRPr lang="en-US" dirty="0"/>
          </a:p>
        </p:txBody>
      </p:sp>
      <p:pic>
        <p:nvPicPr>
          <p:cNvPr id="5" name="Content Placeholder 4" descr="장외주식 - 용어정리 - 파폼"/>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1645736"/>
            <a:ext cx="3505835" cy="3409365"/>
          </a:xfrm>
        </p:spPr>
      </p:pic>
    </p:spTree>
    <p:extLst>
      <p:ext uri="{BB962C8B-B14F-4D97-AF65-F5344CB8AC3E}">
        <p14:creationId xmlns:p14="http://schemas.microsoft.com/office/powerpoint/2010/main" val="876645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89" y="319490"/>
            <a:ext cx="8954513" cy="892366"/>
          </a:xfrm>
        </p:spPr>
        <p:txBody>
          <a:bodyPr/>
          <a:lstStyle/>
          <a:p>
            <a:r>
              <a:rPr lang="en-US" dirty="0" smtClean="0"/>
              <a:t>Job Changes</a:t>
            </a:r>
            <a:endParaRPr lang="en-US" dirty="0"/>
          </a:p>
        </p:txBody>
      </p:sp>
      <p:sp>
        <p:nvSpPr>
          <p:cNvPr id="3" name="Content Placeholder 2"/>
          <p:cNvSpPr>
            <a:spLocks noGrp="1"/>
          </p:cNvSpPr>
          <p:nvPr>
            <p:ph sz="half" idx="1"/>
          </p:nvPr>
        </p:nvSpPr>
        <p:spPr>
          <a:xfrm>
            <a:off x="319490" y="1597446"/>
            <a:ext cx="4541880" cy="4443915"/>
          </a:xfrm>
        </p:spPr>
        <p:txBody>
          <a:bodyPr/>
          <a:lstStyle/>
          <a:p>
            <a:r>
              <a:rPr lang="en-US" sz="2000" dirty="0"/>
              <a:t>Make sure that your new employer is a 501(c)(3) or qualifying employer (ask the HR office</a:t>
            </a:r>
            <a:r>
              <a:rPr lang="en-US" sz="2000" dirty="0" smtClean="0"/>
              <a:t>) </a:t>
            </a:r>
            <a:endParaRPr lang="en-US" sz="2000" dirty="0"/>
          </a:p>
          <a:p>
            <a:r>
              <a:rPr lang="en-US" sz="2000" dirty="0"/>
              <a:t>Recertify your </a:t>
            </a:r>
            <a:r>
              <a:rPr lang="en-US" sz="2000" dirty="0" smtClean="0"/>
              <a:t>employment at least once a year </a:t>
            </a:r>
          </a:p>
          <a:p>
            <a:r>
              <a:rPr lang="en-US" sz="2000" dirty="0" smtClean="0"/>
              <a:t>When you change jobs, make </a:t>
            </a:r>
            <a:r>
              <a:rPr lang="en-US" sz="2000" dirty="0"/>
              <a:t>sure to do one form for the employer you are exiting from and do one for the new employer you are starting </a:t>
            </a:r>
            <a:r>
              <a:rPr lang="en-US" sz="2000" dirty="0" smtClean="0"/>
              <a:t>with </a:t>
            </a:r>
            <a:endParaRPr lang="en-US" sz="2000" dirty="0"/>
          </a:p>
          <a:p>
            <a:endParaRPr lang="en-US" dirty="0"/>
          </a:p>
        </p:txBody>
      </p:sp>
      <p:pic>
        <p:nvPicPr>
          <p:cNvPr id="5"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4029" y="1647480"/>
            <a:ext cx="3756752" cy="2638081"/>
          </a:xfrm>
        </p:spPr>
      </p:pic>
    </p:spTree>
    <p:extLst>
      <p:ext uri="{BB962C8B-B14F-4D97-AF65-F5344CB8AC3E}">
        <p14:creationId xmlns:p14="http://schemas.microsoft.com/office/powerpoint/2010/main" val="3843438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23" y="352540"/>
            <a:ext cx="8932479" cy="1068636"/>
          </a:xfrm>
        </p:spPr>
        <p:txBody>
          <a:bodyPr/>
          <a:lstStyle/>
          <a:p>
            <a:r>
              <a:rPr lang="en-US" dirty="0" smtClean="0"/>
              <a:t>Postponing Payments</a:t>
            </a:r>
            <a:endParaRPr lang="en-US" dirty="0"/>
          </a:p>
        </p:txBody>
      </p:sp>
      <p:sp>
        <p:nvSpPr>
          <p:cNvPr id="3" name="Content Placeholder 2"/>
          <p:cNvSpPr>
            <a:spLocks noGrp="1"/>
          </p:cNvSpPr>
          <p:nvPr>
            <p:ph sz="half" idx="1"/>
          </p:nvPr>
        </p:nvSpPr>
        <p:spPr>
          <a:xfrm>
            <a:off x="220338" y="1421176"/>
            <a:ext cx="5188772" cy="4968607"/>
          </a:xfrm>
        </p:spPr>
        <p:txBody>
          <a:bodyPr>
            <a:normAutofit/>
          </a:bodyPr>
          <a:lstStyle/>
          <a:p>
            <a:r>
              <a:rPr lang="en-US" sz="2000" dirty="0" smtClean="0"/>
              <a:t>Remember you can </a:t>
            </a:r>
            <a:r>
              <a:rPr lang="en-US" sz="2000" dirty="0"/>
              <a:t>postpone your payments during residency by requesting a forbearance. </a:t>
            </a:r>
          </a:p>
          <a:p>
            <a:r>
              <a:rPr lang="en-US" sz="2000" dirty="0" smtClean="0"/>
              <a:t>You </a:t>
            </a:r>
            <a:r>
              <a:rPr lang="en-US" sz="2000" dirty="0"/>
              <a:t>would request a “Mandatory Medical Residency Forbearance” during this time. </a:t>
            </a:r>
          </a:p>
          <a:p>
            <a:r>
              <a:rPr lang="en-US" sz="2000" dirty="0" smtClean="0"/>
              <a:t>30-60 </a:t>
            </a:r>
            <a:r>
              <a:rPr lang="en-US" sz="2000" dirty="0"/>
              <a:t>days before the end of the forbearance </a:t>
            </a:r>
            <a:r>
              <a:rPr lang="en-US" sz="2000" dirty="0" smtClean="0"/>
              <a:t>term, you </a:t>
            </a:r>
            <a:r>
              <a:rPr lang="en-US" sz="2000" dirty="0"/>
              <a:t>will need to request another forbearance from each servicer</a:t>
            </a:r>
            <a:r>
              <a:rPr lang="en-US" sz="2000" dirty="0" smtClean="0"/>
              <a:t>.</a:t>
            </a:r>
          </a:p>
          <a:p>
            <a:r>
              <a:rPr lang="en-US" sz="2000" dirty="0" smtClean="0"/>
              <a:t>Forbearance periods do not count towards PSLF</a:t>
            </a:r>
            <a:endParaRPr lang="en-US" sz="2000" dirty="0"/>
          </a:p>
          <a:p>
            <a:endParaRPr lang="en-US" dirty="0"/>
          </a:p>
        </p:txBody>
      </p:sp>
      <p:pic>
        <p:nvPicPr>
          <p:cNvPr id="5" name="Content Placeholder 4" descr="The Criminalization of Cash : The Corbett Repor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9283" y="1145755"/>
            <a:ext cx="3864892" cy="3828582"/>
          </a:xfrm>
        </p:spPr>
      </p:pic>
    </p:spTree>
    <p:extLst>
      <p:ext uri="{BB962C8B-B14F-4D97-AF65-F5344CB8AC3E}">
        <p14:creationId xmlns:p14="http://schemas.microsoft.com/office/powerpoint/2010/main" val="2182199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9" y="91440"/>
            <a:ext cx="9118554" cy="996696"/>
          </a:xfrm>
        </p:spPr>
        <p:txBody>
          <a:bodyPr>
            <a:normAutofit fontScale="90000"/>
          </a:bodyPr>
          <a:lstStyle/>
          <a:p>
            <a:r>
              <a:rPr lang="en-US" dirty="0" smtClean="0"/>
              <a:t>Remember…at Tax Time (Every Year)</a:t>
            </a:r>
            <a:br>
              <a:rPr lang="en-US" dirty="0" smtClean="0"/>
            </a:br>
            <a:r>
              <a:rPr lang="en-US" dirty="0" smtClean="0"/>
              <a:t>1098-E Form (</a:t>
            </a:r>
            <a:r>
              <a:rPr lang="en-US" sz="1600" i="1" dirty="0" smtClean="0"/>
              <a:t>usually available early February, on your Loan Servicer’s website</a:t>
            </a:r>
            <a:r>
              <a:rPr lang="en-US" sz="1600" dirty="0" smtClean="0"/>
              <a:t>)</a:t>
            </a:r>
            <a:br>
              <a:rPr lang="en-US" sz="1600" dirty="0" smtClean="0"/>
            </a:br>
            <a:r>
              <a:rPr lang="en-US" dirty="0" smtClean="0"/>
              <a:t> </a:t>
            </a:r>
            <a:endParaRPr lang="en-US" dirty="0"/>
          </a:p>
        </p:txBody>
      </p:sp>
      <p:sp>
        <p:nvSpPr>
          <p:cNvPr id="3" name="Content Placeholder 2"/>
          <p:cNvSpPr>
            <a:spLocks noGrp="1"/>
          </p:cNvSpPr>
          <p:nvPr>
            <p:ph sz="half" idx="1"/>
          </p:nvPr>
        </p:nvSpPr>
        <p:spPr>
          <a:xfrm>
            <a:off x="286440" y="1388124"/>
            <a:ext cx="4574930" cy="5067759"/>
          </a:xfrm>
        </p:spPr>
        <p:txBody>
          <a:bodyPr/>
          <a:lstStyle/>
          <a:p>
            <a:pPr marL="0" indent="0">
              <a:buNone/>
            </a:pPr>
            <a:r>
              <a:rPr lang="en-US" dirty="0" smtClean="0"/>
              <a:t>Log </a:t>
            </a:r>
            <a:r>
              <a:rPr lang="en-US" dirty="0"/>
              <a:t>into </a:t>
            </a:r>
            <a:r>
              <a:rPr lang="en-US" dirty="0" smtClean="0"/>
              <a:t>your student loan account on your Loan Servicer’s website, </a:t>
            </a:r>
            <a:r>
              <a:rPr lang="en-US" dirty="0"/>
              <a:t>to download your </a:t>
            </a:r>
            <a:r>
              <a:rPr lang="en-US" u="sng" dirty="0"/>
              <a:t>1098-E </a:t>
            </a:r>
            <a:r>
              <a:rPr lang="en-US" u="sng" dirty="0" smtClean="0"/>
              <a:t>Tax Form</a:t>
            </a:r>
            <a:r>
              <a:rPr lang="en-US" dirty="0" smtClean="0"/>
              <a:t> </a:t>
            </a:r>
          </a:p>
          <a:p>
            <a:pPr marL="0" indent="0">
              <a:buNone/>
            </a:pPr>
            <a:r>
              <a:rPr lang="en-US" dirty="0" smtClean="0"/>
              <a:t>The 1098-E provides the IRS documentation of the amount </a:t>
            </a:r>
            <a:r>
              <a:rPr lang="en-US" u="sng" dirty="0" smtClean="0"/>
              <a:t>you paid </a:t>
            </a:r>
            <a:r>
              <a:rPr lang="en-US" dirty="0" smtClean="0"/>
              <a:t>in student </a:t>
            </a:r>
            <a:r>
              <a:rPr lang="en-US" dirty="0"/>
              <a:t>loan </a:t>
            </a:r>
            <a:r>
              <a:rPr lang="en-US" dirty="0" smtClean="0"/>
              <a:t>interest for that tax year</a:t>
            </a:r>
            <a:endParaRPr lang="en-US" dirty="0"/>
          </a:p>
          <a:p>
            <a:pPr marL="0" indent="0">
              <a:buNone/>
            </a:pPr>
            <a:r>
              <a:rPr lang="en-US" dirty="0" smtClean="0"/>
              <a:t>Some interest you </a:t>
            </a:r>
            <a:r>
              <a:rPr lang="en-US" u="sng" dirty="0" smtClean="0"/>
              <a:t>pay</a:t>
            </a:r>
            <a:r>
              <a:rPr lang="en-US" dirty="0" smtClean="0"/>
              <a:t> on your student loans may be tax-deductible (up to $2,500 annually)! However, there are certain parameters that must be met.</a:t>
            </a:r>
            <a:endParaRPr lang="en-US" dirty="0"/>
          </a:p>
          <a:p>
            <a:pPr marL="0" indent="0">
              <a:buNone/>
            </a:pPr>
            <a:endParaRPr lang="en-US" sz="1200" i="1" dirty="0" smtClean="0"/>
          </a:p>
          <a:p>
            <a:pPr marL="0" indent="0">
              <a:buNone/>
            </a:pPr>
            <a:r>
              <a:rPr lang="en-US" sz="1400" i="1" dirty="0" smtClean="0">
                <a:solidFill>
                  <a:srgbClr val="00B0F0"/>
                </a:solidFill>
              </a:rPr>
              <a:t>For more detailed information, visit irs.gov and review IRS Publication 970, Tax Benefits for Higher Education</a:t>
            </a:r>
            <a:endParaRPr lang="en-US" sz="1400" i="1" dirty="0">
              <a:solidFill>
                <a:srgbClr val="00B0F0"/>
              </a:solidFill>
            </a:endParaRPr>
          </a:p>
          <a:p>
            <a:pPr marL="0" indent="0">
              <a:buNone/>
            </a:pPr>
            <a:endParaRPr lang="en-US" sz="1400"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5122575" y="1388125"/>
            <a:ext cx="5784124" cy="5199962"/>
          </a:xfrm>
          <a:prstGeom prst="rect">
            <a:avLst/>
          </a:prstGeom>
          <a:ln>
            <a:solidFill>
              <a:schemeClr val="tx1"/>
            </a:solidFill>
          </a:ln>
        </p:spPr>
      </p:pic>
    </p:spTree>
    <p:extLst>
      <p:ext uri="{BB962C8B-B14F-4D97-AF65-F5344CB8AC3E}">
        <p14:creationId xmlns:p14="http://schemas.microsoft.com/office/powerpoint/2010/main" val="2680960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37744"/>
            <a:ext cx="9017970" cy="1051560"/>
          </a:xfrm>
        </p:spPr>
        <p:txBody>
          <a:bodyPr/>
          <a:lstStyle/>
          <a:p>
            <a:r>
              <a:rPr lang="en-US" dirty="0" smtClean="0"/>
              <a:t>Questions???</a:t>
            </a:r>
            <a:endParaRPr lang="en-US" dirty="0"/>
          </a:p>
        </p:txBody>
      </p:sp>
      <p:sp>
        <p:nvSpPr>
          <p:cNvPr id="3" name="Content Placeholder 2"/>
          <p:cNvSpPr>
            <a:spLocks noGrp="1"/>
          </p:cNvSpPr>
          <p:nvPr>
            <p:ph idx="1"/>
          </p:nvPr>
        </p:nvSpPr>
        <p:spPr>
          <a:xfrm>
            <a:off x="677334" y="1097281"/>
            <a:ext cx="8596668" cy="4944082"/>
          </a:xfrm>
        </p:spPr>
        <p:txBody>
          <a:bodyPr>
            <a:normAutofit/>
          </a:bodyPr>
          <a:lstStyle/>
          <a:p>
            <a:pPr marL="0" indent="0">
              <a:buNone/>
            </a:pPr>
            <a:r>
              <a:rPr lang="en-US" sz="2000" dirty="0" smtClean="0"/>
              <a:t>Where to go for help…</a:t>
            </a:r>
          </a:p>
          <a:p>
            <a:r>
              <a:rPr lang="en-US" sz="2000" dirty="0" smtClean="0"/>
              <a:t>aamc.org/FIRST</a:t>
            </a:r>
          </a:p>
          <a:p>
            <a:r>
              <a:rPr lang="en-US" sz="2000" dirty="0" err="1" smtClean="0"/>
              <a:t>Medloans</a:t>
            </a:r>
            <a:r>
              <a:rPr lang="en-US" sz="2000" dirty="0" smtClean="0"/>
              <a:t> Calculator</a:t>
            </a:r>
          </a:p>
          <a:p>
            <a:r>
              <a:rPr lang="en-US" sz="2000" dirty="0" err="1" smtClean="0"/>
              <a:t>FedLoan</a:t>
            </a:r>
            <a:r>
              <a:rPr lang="en-US" sz="2000" dirty="0" smtClean="0"/>
              <a:t> Servicing (PHEAA) 800-699-2908 </a:t>
            </a:r>
            <a:r>
              <a:rPr lang="en-US" sz="2000" dirty="0" smtClean="0">
                <a:hlinkClick r:id="rId2"/>
              </a:rPr>
              <a:t>https://myfedloan.org</a:t>
            </a:r>
            <a:r>
              <a:rPr lang="en-US" sz="2000" dirty="0" smtClean="0"/>
              <a:t> </a:t>
            </a:r>
          </a:p>
          <a:p>
            <a:r>
              <a:rPr lang="en-US" sz="2000" u="sng" smtClean="0"/>
              <a:t>Studentaid.gov</a:t>
            </a:r>
            <a:endParaRPr lang="en-US" sz="2000" u="sng" dirty="0"/>
          </a:p>
        </p:txBody>
      </p:sp>
    </p:spTree>
    <p:extLst>
      <p:ext uri="{BB962C8B-B14F-4D97-AF65-F5344CB8AC3E}">
        <p14:creationId xmlns:p14="http://schemas.microsoft.com/office/powerpoint/2010/main" val="340361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100584"/>
            <a:ext cx="9127698" cy="1060704"/>
          </a:xfrm>
        </p:spPr>
        <p:txBody>
          <a:bodyPr>
            <a:normAutofit fontScale="90000"/>
          </a:bodyPr>
          <a:lstStyle/>
          <a:p>
            <a:r>
              <a:rPr lang="en-US" dirty="0" smtClean="0"/>
              <a:t>Three Eligibility Requirements for                               Public Service Loan Forgiveness (PSLF): #1</a:t>
            </a:r>
            <a:br>
              <a:rPr lang="en-US" dirty="0" smtClean="0"/>
            </a:br>
            <a:endParaRPr lang="en-US" dirty="0"/>
          </a:p>
        </p:txBody>
      </p:sp>
      <p:sp>
        <p:nvSpPr>
          <p:cNvPr id="3" name="Content Placeholder 2"/>
          <p:cNvSpPr>
            <a:spLocks noGrp="1"/>
          </p:cNvSpPr>
          <p:nvPr>
            <p:ph idx="1"/>
          </p:nvPr>
        </p:nvSpPr>
        <p:spPr>
          <a:xfrm>
            <a:off x="256032" y="1527048"/>
            <a:ext cx="8796528" cy="5330952"/>
          </a:xfrm>
        </p:spPr>
        <p:txBody>
          <a:bodyPr>
            <a:normAutofit lnSpcReduction="10000"/>
          </a:bodyPr>
          <a:lstStyle/>
          <a:p>
            <a:pPr marL="0" indent="0" algn="ctr">
              <a:buNone/>
            </a:pPr>
            <a:r>
              <a:rPr lang="en-US" sz="2800" dirty="0" smtClean="0">
                <a:solidFill>
                  <a:srgbClr val="00B0F0"/>
                </a:solidFill>
              </a:rPr>
              <a:t>#1-</a:t>
            </a:r>
            <a:r>
              <a:rPr lang="en-US" sz="2800" u="sng" dirty="0" smtClean="0">
                <a:solidFill>
                  <a:srgbClr val="00B0F0"/>
                </a:solidFill>
              </a:rPr>
              <a:t>ELIGIBLE LOANS</a:t>
            </a:r>
          </a:p>
          <a:p>
            <a:pPr marL="0" indent="0" algn="ctr">
              <a:buNone/>
            </a:pPr>
            <a:r>
              <a:rPr lang="en-US" sz="2000" i="1" dirty="0" smtClean="0">
                <a:solidFill>
                  <a:srgbClr val="00B0F0"/>
                </a:solidFill>
              </a:rPr>
              <a:t>Make sure all of your loans are eligible!</a:t>
            </a:r>
            <a:endParaRPr lang="en-US" sz="2000" i="1" dirty="0" smtClean="0"/>
          </a:p>
          <a:p>
            <a:pPr>
              <a:buFont typeface="Wingdings" panose="05000000000000000000" pitchFamily="2" charset="2"/>
              <a:buChar char="ü"/>
            </a:pPr>
            <a:r>
              <a:rPr lang="en-US" sz="2400" b="1" u="sng" dirty="0" smtClean="0">
                <a:solidFill>
                  <a:srgbClr val="00B0F0"/>
                </a:solidFill>
              </a:rPr>
              <a:t>DIRECT</a:t>
            </a:r>
            <a:r>
              <a:rPr lang="en-US" sz="2400" dirty="0" smtClean="0"/>
              <a:t> Subsidized &amp; Unsubsidized Loans </a:t>
            </a:r>
          </a:p>
          <a:p>
            <a:pPr>
              <a:buFont typeface="Wingdings" panose="05000000000000000000" pitchFamily="2" charset="2"/>
              <a:buChar char="ü"/>
            </a:pPr>
            <a:r>
              <a:rPr lang="en-US" sz="2400" b="1" u="sng" dirty="0" smtClean="0">
                <a:solidFill>
                  <a:srgbClr val="00B0F0"/>
                </a:solidFill>
              </a:rPr>
              <a:t>DIRECT</a:t>
            </a:r>
            <a:r>
              <a:rPr lang="en-US" sz="2400" dirty="0" smtClean="0"/>
              <a:t> Grad/PLUS &amp; Parent PLUS Loans </a:t>
            </a:r>
          </a:p>
          <a:p>
            <a:pPr>
              <a:buFont typeface="Wingdings" panose="05000000000000000000" pitchFamily="2" charset="2"/>
              <a:buChar char="ü"/>
            </a:pPr>
            <a:r>
              <a:rPr lang="en-US" sz="2400" b="1" u="sng" dirty="0" smtClean="0">
                <a:solidFill>
                  <a:srgbClr val="00B0F0"/>
                </a:solidFill>
              </a:rPr>
              <a:t>DIRECT</a:t>
            </a:r>
            <a:r>
              <a:rPr lang="en-US" sz="2400" dirty="0" smtClean="0"/>
              <a:t> Federal Consolidation Loans</a:t>
            </a:r>
          </a:p>
          <a:p>
            <a:pPr marL="0" indent="0">
              <a:buNone/>
            </a:pPr>
            <a:endParaRPr lang="en-US" dirty="0" smtClean="0"/>
          </a:p>
          <a:p>
            <a:pPr marL="0" indent="0">
              <a:buNone/>
            </a:pPr>
            <a:r>
              <a:rPr lang="en-US" b="1" dirty="0" smtClean="0"/>
              <a:t>*</a:t>
            </a:r>
            <a:r>
              <a:rPr lang="en-US" b="1" u="sng" dirty="0" smtClean="0"/>
              <a:t>NON-Eligible Loans</a:t>
            </a:r>
            <a:r>
              <a:rPr lang="en-US" dirty="0" smtClean="0"/>
              <a:t>: </a:t>
            </a:r>
            <a:r>
              <a:rPr lang="en-US" u="sng" dirty="0" smtClean="0">
                <a:solidFill>
                  <a:srgbClr val="00B0F0"/>
                </a:solidFill>
              </a:rPr>
              <a:t>FFEL</a:t>
            </a:r>
            <a:r>
              <a:rPr lang="en-US" dirty="0" smtClean="0"/>
              <a:t> Stafford, </a:t>
            </a:r>
            <a:r>
              <a:rPr lang="en-US" dirty="0" smtClean="0"/>
              <a:t>FFEL Grad </a:t>
            </a:r>
            <a:r>
              <a:rPr lang="en-US" dirty="0" smtClean="0"/>
              <a:t>PLUS, </a:t>
            </a:r>
            <a:r>
              <a:rPr lang="en-US" dirty="0" smtClean="0"/>
              <a:t>FFEL Federal </a:t>
            </a:r>
            <a:r>
              <a:rPr lang="en-US" dirty="0" smtClean="0"/>
              <a:t>Consolidation, Perkins, also DHHS loans: LDS and PCL </a:t>
            </a:r>
          </a:p>
          <a:p>
            <a:pPr marL="0" indent="0">
              <a:buNone/>
            </a:pPr>
            <a:r>
              <a:rPr lang="en-US" i="1" dirty="0"/>
              <a:t>	</a:t>
            </a:r>
            <a:r>
              <a:rPr lang="en-US" i="1" dirty="0" smtClean="0"/>
              <a:t>*</a:t>
            </a:r>
            <a:r>
              <a:rPr lang="en-US" sz="1400" i="1" dirty="0" smtClean="0"/>
              <a:t>You may make </a:t>
            </a:r>
            <a:r>
              <a:rPr lang="en-US" sz="1400" i="1" u="sng" dirty="0" smtClean="0"/>
              <a:t>some</a:t>
            </a:r>
            <a:r>
              <a:rPr lang="en-US" sz="1400" i="1" dirty="0" smtClean="0"/>
              <a:t> Non Eligible Loans, eligible for PSLF, by consolidating them into a             			</a:t>
            </a:r>
            <a:r>
              <a:rPr lang="en-US" sz="1400" i="1" u="sng" dirty="0" smtClean="0">
                <a:solidFill>
                  <a:srgbClr val="00B0F0"/>
                </a:solidFill>
              </a:rPr>
              <a:t>DIRECT</a:t>
            </a:r>
            <a:r>
              <a:rPr lang="en-US" sz="1400" i="1" dirty="0" smtClean="0"/>
              <a:t>  Federal Consolidation </a:t>
            </a:r>
            <a:r>
              <a:rPr lang="en-US" sz="1400" i="1" dirty="0" smtClean="0"/>
              <a:t>Loan   </a:t>
            </a:r>
            <a:endParaRPr lang="en-US" sz="1400" i="1" dirty="0" smtClean="0"/>
          </a:p>
          <a:p>
            <a:pPr marL="0" indent="0">
              <a:buNone/>
            </a:pPr>
            <a:endParaRPr lang="en-US" sz="1200" i="1" dirty="0" smtClean="0"/>
          </a:p>
          <a:p>
            <a:pPr marL="0" indent="0">
              <a:buNone/>
            </a:pPr>
            <a:endParaRPr lang="en-US" sz="1200" i="1" dirty="0" smtClean="0"/>
          </a:p>
          <a:p>
            <a:pPr marL="0" indent="0">
              <a:buNone/>
            </a:pPr>
            <a:r>
              <a:rPr lang="en-US" b="1" dirty="0" smtClean="0"/>
              <a:t>Note</a:t>
            </a:r>
            <a:r>
              <a:rPr lang="en-US" dirty="0" smtClean="0"/>
              <a:t>:</a:t>
            </a:r>
            <a:r>
              <a:rPr lang="en-US" i="1" dirty="0" smtClean="0"/>
              <a:t> Defaulted Loans, Private Loans, PCL loans &amp; Consolidation </a:t>
            </a:r>
            <a:r>
              <a:rPr lang="en-US" i="1" dirty="0" smtClean="0"/>
              <a:t>Loans that contain </a:t>
            </a:r>
            <a:r>
              <a:rPr lang="en-US" i="1" dirty="0" smtClean="0"/>
              <a:t>a spousal Consolidation Loan </a:t>
            </a:r>
            <a:r>
              <a:rPr lang="en-US" i="1" u="sng" dirty="0" smtClean="0"/>
              <a:t>are not eligible</a:t>
            </a:r>
          </a:p>
          <a:p>
            <a:pPr marL="0" indent="0">
              <a:buNone/>
            </a:pPr>
            <a:endParaRPr lang="en-US" sz="1200" i="1" dirty="0"/>
          </a:p>
        </p:txBody>
      </p:sp>
    </p:spTree>
    <p:extLst>
      <p:ext uri="{BB962C8B-B14F-4D97-AF65-F5344CB8AC3E}">
        <p14:creationId xmlns:p14="http://schemas.microsoft.com/office/powerpoint/2010/main" val="226913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 y="155448"/>
            <a:ext cx="9173418" cy="1161288"/>
          </a:xfrm>
        </p:spPr>
        <p:txBody>
          <a:bodyPr>
            <a:normAutofit fontScale="90000"/>
          </a:bodyPr>
          <a:lstStyle/>
          <a:p>
            <a:r>
              <a:rPr lang="en-US" dirty="0" smtClean="0"/>
              <a:t>Three Eligibility </a:t>
            </a:r>
            <a:r>
              <a:rPr lang="en-US" dirty="0"/>
              <a:t>Requirements for                               Public Service Loan Forgiveness (PSLF</a:t>
            </a:r>
            <a:r>
              <a:rPr lang="en-US" dirty="0" smtClean="0"/>
              <a:t>): #2</a:t>
            </a:r>
            <a:r>
              <a:rPr lang="en-US" dirty="0"/>
              <a:t/>
            </a:r>
            <a:br>
              <a:rPr lang="en-US" dirty="0"/>
            </a:br>
            <a:endParaRPr lang="en-US" dirty="0"/>
          </a:p>
        </p:txBody>
      </p:sp>
      <p:sp>
        <p:nvSpPr>
          <p:cNvPr id="3" name="Content Placeholder 2"/>
          <p:cNvSpPr>
            <a:spLocks noGrp="1"/>
          </p:cNvSpPr>
          <p:nvPr>
            <p:ph idx="1"/>
          </p:nvPr>
        </p:nvSpPr>
        <p:spPr>
          <a:xfrm>
            <a:off x="677334" y="1444752"/>
            <a:ext cx="8596668" cy="5230367"/>
          </a:xfrm>
        </p:spPr>
        <p:txBody>
          <a:bodyPr>
            <a:normAutofit fontScale="92500" lnSpcReduction="20000"/>
          </a:bodyPr>
          <a:lstStyle/>
          <a:p>
            <a:pPr marL="0" indent="0" algn="ctr">
              <a:buNone/>
            </a:pPr>
            <a:r>
              <a:rPr lang="en-US" sz="2800" dirty="0" smtClean="0">
                <a:solidFill>
                  <a:srgbClr val="00B0F0"/>
                </a:solidFill>
              </a:rPr>
              <a:t>#2-</a:t>
            </a:r>
            <a:r>
              <a:rPr lang="en-US" sz="2800" u="sng" dirty="0" smtClean="0">
                <a:solidFill>
                  <a:srgbClr val="00B0F0"/>
                </a:solidFill>
              </a:rPr>
              <a:t>QUALIFYING PAYMENTS</a:t>
            </a:r>
          </a:p>
          <a:p>
            <a:pPr marL="0" indent="0" algn="ctr">
              <a:buNone/>
            </a:pPr>
            <a:r>
              <a:rPr lang="en-US" sz="2200" i="1" dirty="0" smtClean="0">
                <a:solidFill>
                  <a:srgbClr val="00B0F0"/>
                </a:solidFill>
              </a:rPr>
              <a:t>Make sure you select a qualifying repayment plan!</a:t>
            </a:r>
            <a:endParaRPr lang="en-US" sz="2200" i="1" dirty="0" smtClean="0"/>
          </a:p>
          <a:p>
            <a:pPr>
              <a:buFont typeface="Wingdings" panose="05000000000000000000" pitchFamily="2" charset="2"/>
              <a:buChar char="ü"/>
            </a:pPr>
            <a:r>
              <a:rPr lang="en-US" sz="2400" dirty="0" smtClean="0">
                <a:solidFill>
                  <a:srgbClr val="00B0F0"/>
                </a:solidFill>
              </a:rPr>
              <a:t>Pay As You Earn (PAYE)</a:t>
            </a:r>
          </a:p>
          <a:p>
            <a:pPr>
              <a:buFont typeface="Wingdings" panose="05000000000000000000" pitchFamily="2" charset="2"/>
              <a:buChar char="ü"/>
            </a:pPr>
            <a:r>
              <a:rPr lang="en-US" sz="2400" dirty="0" smtClean="0">
                <a:solidFill>
                  <a:srgbClr val="00B0F0"/>
                </a:solidFill>
              </a:rPr>
              <a:t>Revised Pay As You Earn (REPAYE)</a:t>
            </a:r>
          </a:p>
          <a:p>
            <a:pPr>
              <a:buFont typeface="Wingdings" panose="05000000000000000000" pitchFamily="2" charset="2"/>
              <a:buChar char="ü"/>
            </a:pPr>
            <a:r>
              <a:rPr lang="en-US" dirty="0" smtClean="0"/>
              <a:t>Income-Based Repayment (IBR)</a:t>
            </a:r>
          </a:p>
          <a:p>
            <a:pPr>
              <a:buFont typeface="Wingdings" panose="05000000000000000000" pitchFamily="2" charset="2"/>
              <a:buChar char="ü"/>
            </a:pPr>
            <a:r>
              <a:rPr lang="en-US" dirty="0" smtClean="0"/>
              <a:t>Income-Contingent Repayment (ICR) </a:t>
            </a:r>
          </a:p>
          <a:p>
            <a:pPr>
              <a:buFont typeface="Wingdings" panose="05000000000000000000" pitchFamily="2" charset="2"/>
              <a:buChar char="ü"/>
            </a:pPr>
            <a:r>
              <a:rPr lang="en-US" dirty="0" smtClean="0"/>
              <a:t>Standard Repayment</a:t>
            </a:r>
          </a:p>
          <a:p>
            <a:pPr marL="0" indent="0">
              <a:buNone/>
            </a:pPr>
            <a:endParaRPr lang="en-US" dirty="0" smtClean="0"/>
          </a:p>
          <a:p>
            <a:pPr marL="0" indent="0">
              <a:buNone/>
            </a:pPr>
            <a:r>
              <a:rPr lang="en-US" dirty="0" smtClean="0"/>
              <a:t>While </a:t>
            </a:r>
            <a:r>
              <a:rPr lang="en-US" u="sng" dirty="0" smtClean="0"/>
              <a:t>simultaneously</a:t>
            </a:r>
            <a:r>
              <a:rPr lang="en-US" dirty="0" smtClean="0"/>
              <a:t> </a:t>
            </a:r>
            <a:r>
              <a:rPr lang="en-US" dirty="0" smtClean="0">
                <a:solidFill>
                  <a:srgbClr val="00B0F0"/>
                </a:solidFill>
              </a:rPr>
              <a:t>working in a qualifying public service position</a:t>
            </a:r>
            <a:r>
              <a:rPr lang="en-US" dirty="0" smtClean="0"/>
              <a:t>, you must make </a:t>
            </a:r>
            <a:r>
              <a:rPr lang="en-US" dirty="0" smtClean="0">
                <a:solidFill>
                  <a:srgbClr val="00B0F0"/>
                </a:solidFill>
              </a:rPr>
              <a:t>120 </a:t>
            </a:r>
            <a:r>
              <a:rPr lang="en-US" u="sng" dirty="0" smtClean="0">
                <a:solidFill>
                  <a:schemeClr val="accent5"/>
                </a:solidFill>
              </a:rPr>
              <a:t>full</a:t>
            </a:r>
            <a:r>
              <a:rPr lang="en-US" dirty="0" smtClean="0">
                <a:solidFill>
                  <a:schemeClr val="accent5"/>
                </a:solidFill>
              </a:rPr>
              <a:t>,</a:t>
            </a:r>
            <a:r>
              <a:rPr lang="en-US" dirty="0" smtClean="0">
                <a:solidFill>
                  <a:srgbClr val="00B0F0"/>
                </a:solidFill>
              </a:rPr>
              <a:t> </a:t>
            </a:r>
            <a:r>
              <a:rPr lang="en-US" u="sng" dirty="0" smtClean="0">
                <a:solidFill>
                  <a:schemeClr val="accent5"/>
                </a:solidFill>
              </a:rPr>
              <a:t>on-time</a:t>
            </a:r>
            <a:r>
              <a:rPr lang="en-US" dirty="0" smtClean="0">
                <a:solidFill>
                  <a:schemeClr val="tx1"/>
                </a:solidFill>
              </a:rPr>
              <a:t> </a:t>
            </a:r>
            <a:r>
              <a:rPr lang="en-US" dirty="0" smtClean="0"/>
              <a:t>&amp; </a:t>
            </a:r>
            <a:r>
              <a:rPr lang="en-US" u="sng" dirty="0" smtClean="0">
                <a:solidFill>
                  <a:schemeClr val="accent5"/>
                </a:solidFill>
              </a:rPr>
              <a:t>scheduled</a:t>
            </a:r>
            <a:r>
              <a:rPr lang="en-US" dirty="0" smtClean="0"/>
              <a:t> </a:t>
            </a:r>
            <a:r>
              <a:rPr lang="en-US" dirty="0" smtClean="0">
                <a:solidFill>
                  <a:srgbClr val="00B0F0"/>
                </a:solidFill>
              </a:rPr>
              <a:t>payments</a:t>
            </a:r>
            <a:r>
              <a:rPr lang="en-US" dirty="0" smtClean="0"/>
              <a:t>, under a </a:t>
            </a:r>
            <a:r>
              <a:rPr lang="en-US" dirty="0" smtClean="0">
                <a:solidFill>
                  <a:srgbClr val="00B0F0"/>
                </a:solidFill>
              </a:rPr>
              <a:t>qualifying repayment plan </a:t>
            </a:r>
            <a:r>
              <a:rPr lang="en-US" dirty="0" smtClean="0">
                <a:solidFill>
                  <a:schemeClr val="tx1"/>
                </a:solidFill>
              </a:rPr>
              <a:t>(you cannot “pay ahead”) </a:t>
            </a:r>
            <a:endParaRPr lang="en-US" dirty="0">
              <a:solidFill>
                <a:schemeClr val="tx1"/>
              </a:solidFill>
            </a:endParaRPr>
          </a:p>
          <a:p>
            <a:pPr marL="0" indent="0">
              <a:buNone/>
            </a:pPr>
            <a:endParaRPr lang="en-US" dirty="0" smtClean="0"/>
          </a:p>
          <a:p>
            <a:pPr marL="0" indent="0">
              <a:buNone/>
            </a:pPr>
            <a:endParaRPr lang="en-US" dirty="0"/>
          </a:p>
          <a:p>
            <a:pPr marL="0" indent="0">
              <a:buNone/>
            </a:pPr>
            <a:r>
              <a:rPr lang="en-US" sz="1600" b="1" dirty="0" smtClean="0"/>
              <a:t>Note:</a:t>
            </a:r>
            <a:r>
              <a:rPr lang="en-US" sz="1600" dirty="0" smtClean="0"/>
              <a:t> </a:t>
            </a:r>
            <a:r>
              <a:rPr lang="en-US" sz="1600" i="1" dirty="0" smtClean="0"/>
              <a:t>Payments do not have to be consecutive, allowing for changes in employers &amp; periods of non-work</a:t>
            </a:r>
            <a:endParaRPr lang="en-US" sz="1600" i="1" dirty="0"/>
          </a:p>
        </p:txBody>
      </p:sp>
    </p:spTree>
    <p:extLst>
      <p:ext uri="{BB962C8B-B14F-4D97-AF65-F5344CB8AC3E}">
        <p14:creationId xmlns:p14="http://schemas.microsoft.com/office/powerpoint/2010/main" val="349447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 y="82296"/>
            <a:ext cx="9145986" cy="1042416"/>
          </a:xfrm>
        </p:spPr>
        <p:txBody>
          <a:bodyPr>
            <a:normAutofit fontScale="90000"/>
          </a:bodyPr>
          <a:lstStyle/>
          <a:p>
            <a:r>
              <a:rPr lang="en-US" dirty="0" smtClean="0"/>
              <a:t>Three Eligibility </a:t>
            </a:r>
            <a:r>
              <a:rPr lang="en-US" dirty="0"/>
              <a:t>Requirements for                               Public Service Loan Forgiveness (PSLF</a:t>
            </a:r>
            <a:r>
              <a:rPr lang="en-US" dirty="0" smtClean="0"/>
              <a:t>): #3</a:t>
            </a:r>
            <a:r>
              <a:rPr lang="en-US" dirty="0"/>
              <a:t/>
            </a:r>
            <a:br>
              <a:rPr lang="en-US" dirty="0"/>
            </a:br>
            <a:endParaRPr lang="en-US" dirty="0"/>
          </a:p>
        </p:txBody>
      </p:sp>
      <p:sp>
        <p:nvSpPr>
          <p:cNvPr id="3" name="Content Placeholder 2"/>
          <p:cNvSpPr>
            <a:spLocks noGrp="1"/>
          </p:cNvSpPr>
          <p:nvPr>
            <p:ph idx="1"/>
          </p:nvPr>
        </p:nvSpPr>
        <p:spPr>
          <a:xfrm>
            <a:off x="128016" y="1444752"/>
            <a:ext cx="9893808" cy="5330953"/>
          </a:xfrm>
        </p:spPr>
        <p:txBody>
          <a:bodyPr>
            <a:normAutofit fontScale="85000" lnSpcReduction="20000"/>
          </a:bodyPr>
          <a:lstStyle/>
          <a:p>
            <a:pPr marL="0" indent="0" algn="ctr">
              <a:buNone/>
            </a:pPr>
            <a:r>
              <a:rPr lang="en-US" sz="3000" dirty="0" smtClean="0">
                <a:solidFill>
                  <a:srgbClr val="00B0F0"/>
                </a:solidFill>
              </a:rPr>
              <a:t>#3-</a:t>
            </a:r>
            <a:r>
              <a:rPr lang="en-US" sz="3000" u="sng" dirty="0" smtClean="0">
                <a:solidFill>
                  <a:srgbClr val="00B0F0"/>
                </a:solidFill>
              </a:rPr>
              <a:t>QUALIFYING WORK</a:t>
            </a:r>
          </a:p>
          <a:p>
            <a:pPr marL="0" indent="0" algn="ctr">
              <a:buNone/>
            </a:pPr>
            <a:r>
              <a:rPr lang="en-US" sz="2200" i="1" u="sng" dirty="0" smtClean="0">
                <a:solidFill>
                  <a:srgbClr val="00B0F0"/>
                </a:solidFill>
              </a:rPr>
              <a:t>Make sure your employer is a qualifying employer</a:t>
            </a:r>
            <a:r>
              <a:rPr lang="en-US" sz="2200" i="1" dirty="0" smtClean="0">
                <a:solidFill>
                  <a:srgbClr val="00B0F0"/>
                </a:solidFill>
              </a:rPr>
              <a:t>!</a:t>
            </a:r>
          </a:p>
          <a:p>
            <a:pPr marL="0" indent="0" algn="ctr">
              <a:buNone/>
            </a:pPr>
            <a:endParaRPr lang="en-US" sz="2200" i="1" dirty="0" smtClean="0"/>
          </a:p>
          <a:p>
            <a:pPr marL="0" indent="0" algn="ctr">
              <a:buNone/>
            </a:pPr>
            <a:r>
              <a:rPr lang="en-US" sz="2200" u="sng" dirty="0" smtClean="0"/>
              <a:t>You must be employed full-time* for a total of 10 years (120 payments) in a public service position   </a:t>
            </a:r>
          </a:p>
          <a:p>
            <a:pPr>
              <a:buFont typeface="Wingdings" panose="05000000000000000000" pitchFamily="2" charset="2"/>
              <a:buChar char="ü"/>
            </a:pPr>
            <a:r>
              <a:rPr lang="en-US" sz="2000" dirty="0" smtClean="0"/>
              <a:t>Nonprofit tax-exempt 501( c) (3) organization-</a:t>
            </a:r>
          </a:p>
          <a:p>
            <a:pPr marL="0" indent="0">
              <a:buNone/>
            </a:pPr>
            <a:r>
              <a:rPr lang="en-US" dirty="0" smtClean="0"/>
              <a:t>	(includes many medical schools &amp; residency programs)</a:t>
            </a:r>
          </a:p>
          <a:p>
            <a:pPr>
              <a:buFont typeface="Wingdings" panose="05000000000000000000" pitchFamily="2" charset="2"/>
              <a:buChar char="ü"/>
            </a:pPr>
            <a:endParaRPr lang="en-US" dirty="0" smtClean="0"/>
          </a:p>
          <a:p>
            <a:pPr>
              <a:buFont typeface="Wingdings" panose="05000000000000000000" pitchFamily="2" charset="2"/>
              <a:buChar char="ü"/>
            </a:pPr>
            <a:r>
              <a:rPr lang="en-US" sz="2000" dirty="0" smtClean="0"/>
              <a:t>Federal, State, Local, or Tribal government organization, agency or entity</a:t>
            </a:r>
          </a:p>
          <a:p>
            <a:pPr>
              <a:buFont typeface="Wingdings" panose="05000000000000000000" pitchFamily="2" charset="2"/>
              <a:buChar char="ü"/>
            </a:pPr>
            <a:endParaRPr lang="en-US" sz="2000" dirty="0" smtClean="0"/>
          </a:p>
          <a:p>
            <a:pPr>
              <a:buFont typeface="Wingdings" panose="05000000000000000000" pitchFamily="2" charset="2"/>
              <a:buChar char="ü"/>
            </a:pPr>
            <a:r>
              <a:rPr lang="en-US" sz="2000" dirty="0" smtClean="0"/>
              <a:t>A branch of the military</a:t>
            </a:r>
          </a:p>
          <a:p>
            <a:pPr>
              <a:buFont typeface="Wingdings" panose="05000000000000000000" pitchFamily="2" charset="2"/>
              <a:buChar char="ü"/>
            </a:pPr>
            <a:endParaRPr lang="en-US" sz="2000" dirty="0" smtClean="0"/>
          </a:p>
          <a:p>
            <a:pPr>
              <a:buFont typeface="Wingdings" panose="05000000000000000000" pitchFamily="2" charset="2"/>
              <a:buChar char="ü"/>
            </a:pPr>
            <a:r>
              <a:rPr lang="en-US" sz="2000" dirty="0" smtClean="0"/>
              <a:t>Public service organization-a private organization providing a public service</a:t>
            </a:r>
          </a:p>
          <a:p>
            <a:pPr marL="0" indent="0">
              <a:buNone/>
            </a:pPr>
            <a:r>
              <a:rPr lang="en-US" sz="2000" dirty="0" smtClean="0"/>
              <a:t> </a:t>
            </a:r>
          </a:p>
          <a:p>
            <a:pPr marL="0" indent="0">
              <a:buNone/>
            </a:pPr>
            <a:r>
              <a:rPr lang="en-US" sz="2000" dirty="0" smtClean="0"/>
              <a:t> Questions about eligible employers-contact </a:t>
            </a:r>
            <a:r>
              <a:rPr lang="en-US" sz="2000" dirty="0" err="1" smtClean="0"/>
              <a:t>FedLoan</a:t>
            </a:r>
            <a:r>
              <a:rPr lang="en-US" sz="2000" dirty="0" smtClean="0"/>
              <a:t> Servicing at </a:t>
            </a:r>
            <a:r>
              <a:rPr lang="en-US" sz="2000" u="sng" dirty="0" smtClean="0"/>
              <a:t>myfedloan.org</a:t>
            </a:r>
            <a:r>
              <a:rPr lang="en-US" sz="2000" dirty="0" smtClean="0"/>
              <a:t> </a:t>
            </a:r>
          </a:p>
          <a:p>
            <a:pPr marL="0" indent="0">
              <a:buNone/>
            </a:pPr>
            <a:r>
              <a:rPr lang="en-US" sz="1500" b="1" dirty="0" smtClean="0"/>
              <a:t>Note:</a:t>
            </a:r>
            <a:r>
              <a:rPr lang="en-US" sz="1500" dirty="0" smtClean="0"/>
              <a:t> </a:t>
            </a:r>
            <a:r>
              <a:rPr lang="en-US" sz="1500" i="1" dirty="0" smtClean="0"/>
              <a:t>Full-time* work is 30 hours per week or the number of hours the employer considers to be full-time</a:t>
            </a:r>
          </a:p>
        </p:txBody>
      </p:sp>
    </p:spTree>
    <p:extLst>
      <p:ext uri="{BB962C8B-B14F-4D97-AF65-F5344CB8AC3E}">
        <p14:creationId xmlns:p14="http://schemas.microsoft.com/office/powerpoint/2010/main" val="236888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Public Service Loan Forgiveness (PSLF)</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0888683"/>
              </p:ext>
            </p:extLst>
          </p:nvPr>
        </p:nvGraphicFramePr>
        <p:xfrm>
          <a:off x="128016" y="2160588"/>
          <a:ext cx="993038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24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73152"/>
            <a:ext cx="8917386" cy="676656"/>
          </a:xfrm>
        </p:spPr>
        <p:txBody>
          <a:bodyPr>
            <a:normAutofit fontScale="90000"/>
          </a:bodyPr>
          <a:lstStyle/>
          <a:p>
            <a:r>
              <a:rPr lang="en-US" dirty="0" smtClean="0"/>
              <a:t>Basic Steps to Public Service Loan Forgiveness</a:t>
            </a:r>
            <a:endParaRPr lang="en-US" dirty="0"/>
          </a:p>
        </p:txBody>
      </p:sp>
      <p:sp>
        <p:nvSpPr>
          <p:cNvPr id="3" name="Content Placeholder 2"/>
          <p:cNvSpPr>
            <a:spLocks noGrp="1"/>
          </p:cNvSpPr>
          <p:nvPr>
            <p:ph idx="1"/>
          </p:nvPr>
        </p:nvSpPr>
        <p:spPr>
          <a:xfrm>
            <a:off x="100584" y="749808"/>
            <a:ext cx="9173418" cy="6108192"/>
          </a:xfrm>
        </p:spPr>
        <p:txBody>
          <a:bodyPr>
            <a:normAutofit fontScale="85000" lnSpcReduction="20000"/>
          </a:bodyPr>
          <a:lstStyle/>
          <a:p>
            <a:r>
              <a:rPr lang="en-US" sz="1600" dirty="0" smtClean="0"/>
              <a:t>If necessary, to make FFEL loans eligible </a:t>
            </a:r>
            <a:r>
              <a:rPr lang="en-US" sz="1600" b="1" u="sng" dirty="0" smtClean="0"/>
              <a:t>OR</a:t>
            </a:r>
            <a:r>
              <a:rPr lang="en-US" sz="1600" dirty="0" smtClean="0"/>
              <a:t> you want to begin repayment early </a:t>
            </a:r>
            <a:r>
              <a:rPr lang="en-US" sz="1200" dirty="0" smtClean="0"/>
              <a:t>(</a:t>
            </a:r>
            <a:r>
              <a:rPr lang="en-US" sz="1200" i="1" dirty="0" smtClean="0"/>
              <a:t>no Grace Period &amp; interest capitalization occurs a few months earlier</a:t>
            </a:r>
            <a:r>
              <a:rPr lang="en-US" sz="1200" dirty="0" smtClean="0"/>
              <a:t>), </a:t>
            </a:r>
            <a:r>
              <a:rPr lang="en-US" sz="1600" dirty="0" smtClean="0"/>
              <a:t>consolidate </a:t>
            </a:r>
            <a:r>
              <a:rPr lang="en-US" sz="1600" u="sng" dirty="0" smtClean="0"/>
              <a:t>FFEL, LDS and Perkins loans </a:t>
            </a:r>
            <a:r>
              <a:rPr lang="en-US" sz="1600" dirty="0" smtClean="0"/>
              <a:t>into a Federal DIRECT Consolidation Loan at </a:t>
            </a:r>
            <a:r>
              <a:rPr lang="en-US" sz="1600" u="sng" dirty="0" smtClean="0"/>
              <a:t>studentaid.gov</a:t>
            </a:r>
            <a:r>
              <a:rPr lang="en-US" sz="1600" dirty="0" smtClean="0"/>
              <a:t>. </a:t>
            </a:r>
            <a:r>
              <a:rPr lang="en-US" sz="1400" dirty="0" smtClean="0"/>
              <a:t>(</a:t>
            </a:r>
            <a:r>
              <a:rPr lang="en-US" sz="1400" i="1" dirty="0" smtClean="0"/>
              <a:t>Consolidating can make some non-eligible loans, eligible under PSLF</a:t>
            </a:r>
            <a:r>
              <a:rPr lang="en-US" sz="1400" dirty="0" smtClean="0"/>
              <a:t>.) </a:t>
            </a:r>
          </a:p>
          <a:p>
            <a:pPr marL="0" indent="0">
              <a:buNone/>
            </a:pPr>
            <a:r>
              <a:rPr lang="en-US" sz="1400" i="1" dirty="0" smtClean="0"/>
              <a:t>	Please discuss with Financial Aid, if you have a LDS loan, before you Consolidate!</a:t>
            </a:r>
            <a:r>
              <a:rPr lang="en-US" sz="1400" dirty="0" smtClean="0"/>
              <a:t> </a:t>
            </a:r>
          </a:p>
          <a:p>
            <a:endParaRPr lang="en-US" sz="1600" dirty="0" smtClean="0"/>
          </a:p>
          <a:p>
            <a:r>
              <a:rPr lang="en-US" sz="1600" dirty="0" smtClean="0"/>
              <a:t>Submit an “</a:t>
            </a:r>
            <a:r>
              <a:rPr lang="en-US" sz="1600" u="sng" dirty="0" smtClean="0"/>
              <a:t>Employment Certification Form” (ECF)</a:t>
            </a:r>
            <a:r>
              <a:rPr lang="en-US" sz="1600" dirty="0" smtClean="0"/>
              <a:t> to </a:t>
            </a:r>
            <a:r>
              <a:rPr lang="en-US" sz="1600" dirty="0" err="1" smtClean="0"/>
              <a:t>FedLoan</a:t>
            </a:r>
            <a:r>
              <a:rPr lang="en-US" sz="1600" dirty="0" smtClean="0"/>
              <a:t> Servicing (</a:t>
            </a:r>
            <a:r>
              <a:rPr lang="en-US" sz="1600" u="sng" dirty="0" smtClean="0"/>
              <a:t>https://myfedloan.org</a:t>
            </a:r>
            <a:r>
              <a:rPr lang="en-US" sz="1600" dirty="0" smtClean="0"/>
              <a:t>)          (resubmit annually)</a:t>
            </a:r>
          </a:p>
          <a:p>
            <a:endParaRPr lang="en-US" sz="1600" dirty="0" smtClean="0"/>
          </a:p>
          <a:p>
            <a:r>
              <a:rPr lang="en-US" sz="1600" dirty="0" smtClean="0"/>
              <a:t>Request </a:t>
            </a:r>
            <a:r>
              <a:rPr lang="en-US" sz="1600" dirty="0"/>
              <a:t>a </a:t>
            </a:r>
            <a:r>
              <a:rPr lang="en-US" sz="1600" i="1" u="sng" dirty="0">
                <a:solidFill>
                  <a:srgbClr val="00B0F0"/>
                </a:solidFill>
              </a:rPr>
              <a:t>qualifying repayment plan </a:t>
            </a:r>
            <a:r>
              <a:rPr lang="en-US" sz="1600" dirty="0"/>
              <a:t>for your </a:t>
            </a:r>
            <a:r>
              <a:rPr lang="en-US" sz="1600" i="1" u="sng" dirty="0">
                <a:solidFill>
                  <a:srgbClr val="00B0F0"/>
                </a:solidFill>
              </a:rPr>
              <a:t>eligible loans</a:t>
            </a:r>
            <a:r>
              <a:rPr lang="en-US" sz="1600" i="1" dirty="0">
                <a:solidFill>
                  <a:srgbClr val="00B0F0"/>
                </a:solidFill>
              </a:rPr>
              <a:t> </a:t>
            </a:r>
            <a:r>
              <a:rPr lang="en-US" sz="1600" i="1" dirty="0" smtClean="0">
                <a:solidFill>
                  <a:srgbClr val="00B0F0"/>
                </a:solidFill>
              </a:rPr>
              <a:t> </a:t>
            </a:r>
            <a:r>
              <a:rPr lang="en-US" sz="1600" i="1" dirty="0" smtClean="0">
                <a:solidFill>
                  <a:schemeClr val="tx1"/>
                </a:solidFill>
              </a:rPr>
              <a:t>(</a:t>
            </a:r>
            <a:r>
              <a:rPr lang="en-US" sz="1600" u="sng" dirty="0" smtClean="0">
                <a:solidFill>
                  <a:schemeClr val="tx1"/>
                </a:solidFill>
              </a:rPr>
              <a:t>https://studentaid.gov</a:t>
            </a:r>
            <a:r>
              <a:rPr lang="en-US" sz="1600" dirty="0" smtClean="0">
                <a:solidFill>
                  <a:schemeClr val="tx1"/>
                </a:solidFill>
              </a:rPr>
              <a:t>) </a:t>
            </a:r>
            <a:r>
              <a:rPr lang="en-US" sz="1600" dirty="0" smtClean="0"/>
              <a:t>(recertify </a:t>
            </a:r>
            <a:r>
              <a:rPr lang="en-US" sz="1600" dirty="0"/>
              <a:t>annually)</a:t>
            </a:r>
          </a:p>
          <a:p>
            <a:endParaRPr lang="en-US" sz="1600" dirty="0" smtClean="0"/>
          </a:p>
          <a:p>
            <a:r>
              <a:rPr lang="en-US" sz="1600" dirty="0" smtClean="0"/>
              <a:t>Sign </a:t>
            </a:r>
            <a:r>
              <a:rPr lang="en-US" sz="1600" dirty="0"/>
              <a:t>up for automatic “Direct Debit” </a:t>
            </a:r>
            <a:r>
              <a:rPr lang="en-US" sz="1600" dirty="0" smtClean="0"/>
              <a:t>for repayment</a:t>
            </a:r>
            <a:endParaRPr lang="en-US" sz="1600" dirty="0"/>
          </a:p>
          <a:p>
            <a:endParaRPr lang="en-US" sz="1600" dirty="0" smtClean="0"/>
          </a:p>
          <a:p>
            <a:r>
              <a:rPr lang="en-US" sz="1600" dirty="0" smtClean="0"/>
              <a:t>Make </a:t>
            </a:r>
            <a:r>
              <a:rPr lang="en-US" dirty="0" smtClean="0"/>
              <a:t>120</a:t>
            </a:r>
            <a:r>
              <a:rPr lang="en-US" sz="1600" dirty="0" smtClean="0"/>
              <a:t> </a:t>
            </a:r>
            <a:r>
              <a:rPr lang="en-US" sz="1600" i="1" u="sng" dirty="0" smtClean="0">
                <a:solidFill>
                  <a:srgbClr val="00B0F0"/>
                </a:solidFill>
              </a:rPr>
              <a:t>qualifying payments</a:t>
            </a:r>
            <a:r>
              <a:rPr lang="en-US" sz="1600" dirty="0" smtClean="0">
                <a:solidFill>
                  <a:srgbClr val="00B0F0"/>
                </a:solidFill>
              </a:rPr>
              <a:t> </a:t>
            </a:r>
            <a:r>
              <a:rPr lang="en-US" sz="1600" dirty="0" smtClean="0"/>
              <a:t>while completing </a:t>
            </a:r>
            <a:r>
              <a:rPr lang="en-US" sz="1600" i="1" u="sng" dirty="0" smtClean="0">
                <a:solidFill>
                  <a:srgbClr val="00B0F0"/>
                </a:solidFill>
              </a:rPr>
              <a:t>eligible work</a:t>
            </a:r>
            <a:r>
              <a:rPr lang="en-US" sz="1600" u="sng" dirty="0" smtClean="0"/>
              <a:t> </a:t>
            </a:r>
          </a:p>
          <a:p>
            <a:endParaRPr lang="en-US" sz="1600" dirty="0" smtClean="0"/>
          </a:p>
          <a:p>
            <a:r>
              <a:rPr lang="en-US" sz="1600" dirty="0" smtClean="0"/>
              <a:t>Go to the </a:t>
            </a:r>
            <a:r>
              <a:rPr lang="en-US" sz="1600" dirty="0" err="1" smtClean="0"/>
              <a:t>FedLoan</a:t>
            </a:r>
            <a:r>
              <a:rPr lang="en-US" sz="1600" dirty="0" smtClean="0"/>
              <a:t> Servicing website Frequently! </a:t>
            </a:r>
            <a:r>
              <a:rPr lang="en-US" sz="1600" dirty="0" smtClean="0">
                <a:solidFill>
                  <a:srgbClr val="00B0F0"/>
                </a:solidFill>
              </a:rPr>
              <a:t>Track</a:t>
            </a:r>
            <a:r>
              <a:rPr lang="en-US" sz="1600" dirty="0" smtClean="0"/>
              <a:t> “Employment Certified for PSLF” and “PSLF Qualifying Payment Update” in the </a:t>
            </a:r>
            <a:r>
              <a:rPr lang="en-US" sz="1600" dirty="0" err="1" smtClean="0"/>
              <a:t>FedLoan</a:t>
            </a:r>
            <a:r>
              <a:rPr lang="en-US" sz="1600" dirty="0" smtClean="0"/>
              <a:t> Servicing </a:t>
            </a:r>
            <a:r>
              <a:rPr lang="en-US" sz="1600" u="sng" dirty="0" smtClean="0"/>
              <a:t>Paperless Inbox</a:t>
            </a:r>
            <a:r>
              <a:rPr lang="en-US" sz="1600" dirty="0" smtClean="0"/>
              <a:t>. </a:t>
            </a:r>
            <a:r>
              <a:rPr lang="en-US" sz="1500" dirty="0" smtClean="0"/>
              <a:t>(Each time you submit an “Employment Certification Form”-updates are available). </a:t>
            </a:r>
            <a:r>
              <a:rPr lang="en-US" sz="1600" i="1" dirty="0" smtClean="0"/>
              <a:t>If something does not look correct, contact </a:t>
            </a:r>
            <a:r>
              <a:rPr lang="en-US" sz="1600" i="1" dirty="0" err="1" smtClean="0"/>
              <a:t>FedLoan</a:t>
            </a:r>
            <a:r>
              <a:rPr lang="en-US" sz="1600" i="1" dirty="0" smtClean="0"/>
              <a:t> Servicing, as soon as possible, to resolve</a:t>
            </a:r>
            <a:r>
              <a:rPr lang="en-US" sz="1600" dirty="0" smtClean="0"/>
              <a:t>   </a:t>
            </a:r>
          </a:p>
          <a:p>
            <a:endParaRPr lang="en-US" sz="1600" dirty="0" smtClean="0"/>
          </a:p>
          <a:p>
            <a:r>
              <a:rPr lang="en-US" sz="1600" dirty="0" smtClean="0"/>
              <a:t>Upon completion of all requirements, </a:t>
            </a:r>
            <a:r>
              <a:rPr lang="en-US" sz="1600" dirty="0" smtClean="0">
                <a:solidFill>
                  <a:srgbClr val="00B0F0"/>
                </a:solidFill>
              </a:rPr>
              <a:t>Apply</a:t>
            </a:r>
            <a:r>
              <a:rPr lang="en-US" sz="1600" dirty="0" smtClean="0"/>
              <a:t> with </a:t>
            </a:r>
            <a:r>
              <a:rPr lang="en-US" sz="1600" dirty="0" err="1" smtClean="0"/>
              <a:t>FedLoan</a:t>
            </a:r>
            <a:r>
              <a:rPr lang="en-US" sz="1600" dirty="0" smtClean="0"/>
              <a:t> Servicing, for the actual forgiveness </a:t>
            </a:r>
          </a:p>
          <a:p>
            <a:endParaRPr lang="en-US" sz="1600" dirty="0" smtClean="0"/>
          </a:p>
          <a:p>
            <a:r>
              <a:rPr lang="en-US" sz="1600" dirty="0" smtClean="0"/>
              <a:t>Remain in </a:t>
            </a:r>
            <a:r>
              <a:rPr lang="en-US" sz="1600" i="1" u="sng" dirty="0" smtClean="0">
                <a:solidFill>
                  <a:srgbClr val="00B0F0"/>
                </a:solidFill>
              </a:rPr>
              <a:t>eligible work</a:t>
            </a:r>
            <a:r>
              <a:rPr lang="en-US" sz="1600" i="1" dirty="0" smtClean="0">
                <a:solidFill>
                  <a:srgbClr val="00B0F0"/>
                </a:solidFill>
              </a:rPr>
              <a:t> </a:t>
            </a:r>
            <a:r>
              <a:rPr lang="en-US" sz="1600" dirty="0" smtClean="0"/>
              <a:t>and continue in your </a:t>
            </a:r>
            <a:r>
              <a:rPr lang="en-US" sz="1600" i="1" u="sng" dirty="0" smtClean="0">
                <a:solidFill>
                  <a:srgbClr val="00B0F0"/>
                </a:solidFill>
              </a:rPr>
              <a:t>qualifying repayment plan</a:t>
            </a:r>
            <a:r>
              <a:rPr lang="en-US" sz="1600" i="1" dirty="0" smtClean="0">
                <a:solidFill>
                  <a:srgbClr val="00B0F0"/>
                </a:solidFill>
              </a:rPr>
              <a:t> </a:t>
            </a:r>
            <a:r>
              <a:rPr lang="en-US" sz="1600" dirty="0" smtClean="0"/>
              <a:t>until the PSLF application you submitted is </a:t>
            </a:r>
            <a:r>
              <a:rPr lang="en-US" sz="1600" dirty="0" smtClean="0">
                <a:solidFill>
                  <a:srgbClr val="00B0F0"/>
                </a:solidFill>
              </a:rPr>
              <a:t>approved and notification and instructions are received</a:t>
            </a:r>
            <a:r>
              <a:rPr lang="en-US" sz="1600" dirty="0" smtClean="0"/>
              <a:t>. </a:t>
            </a:r>
            <a:r>
              <a:rPr lang="en-US" sz="1400" i="1" dirty="0" smtClean="0"/>
              <a:t>If your loans are approved for forgiveness, you will be refunded any over payments you made after the 120 required </a:t>
            </a:r>
            <a:endParaRPr lang="en-US" sz="1400" i="1" dirty="0"/>
          </a:p>
        </p:txBody>
      </p:sp>
    </p:spTree>
    <p:extLst>
      <p:ext uri="{BB962C8B-B14F-4D97-AF65-F5344CB8AC3E}">
        <p14:creationId xmlns:p14="http://schemas.microsoft.com/office/powerpoint/2010/main" val="351128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118872"/>
            <a:ext cx="9296036" cy="1005840"/>
          </a:xfrm>
        </p:spPr>
        <p:txBody>
          <a:bodyPr>
            <a:normAutofit fontScale="90000"/>
          </a:bodyPr>
          <a:lstStyle/>
          <a:p>
            <a:r>
              <a:rPr lang="en-US" sz="3100" dirty="0" smtClean="0"/>
              <a:t>Timeline for May 2020 SOM Graduate </a:t>
            </a:r>
            <a:r>
              <a:rPr lang="en-US" sz="1800" dirty="0" smtClean="0"/>
              <a:t>with a 6 month Grace Period </a:t>
            </a:r>
            <a:br>
              <a:rPr lang="en-US" sz="1800" dirty="0" smtClean="0"/>
            </a:br>
            <a:r>
              <a:rPr lang="en-US" dirty="0" smtClean="0"/>
              <a:t/>
            </a:r>
            <a:br>
              <a:rPr lang="en-US" dirty="0" smtClean="0"/>
            </a:br>
            <a:endParaRPr lang="en-US" dirty="0"/>
          </a:p>
        </p:txBody>
      </p:sp>
      <p:sp>
        <p:nvSpPr>
          <p:cNvPr id="3" name="Content Placeholder 2"/>
          <p:cNvSpPr>
            <a:spLocks noGrp="1"/>
          </p:cNvSpPr>
          <p:nvPr>
            <p:ph idx="1"/>
          </p:nvPr>
        </p:nvSpPr>
        <p:spPr>
          <a:xfrm>
            <a:off x="0" y="594911"/>
            <a:ext cx="10067544" cy="6263089"/>
          </a:xfrm>
        </p:spPr>
        <p:txBody>
          <a:bodyPr>
            <a:normAutofit fontScale="92500" lnSpcReduction="10000"/>
          </a:bodyPr>
          <a:lstStyle/>
          <a:p>
            <a:r>
              <a:rPr lang="en-US" sz="1600" u="sng" dirty="0" smtClean="0"/>
              <a:t>May 9, 2020</a:t>
            </a:r>
            <a:r>
              <a:rPr lang="en-US" sz="1600" dirty="0" smtClean="0"/>
              <a:t> </a:t>
            </a:r>
            <a:r>
              <a:rPr lang="en-US" dirty="0" smtClean="0"/>
              <a:t>– </a:t>
            </a:r>
            <a:r>
              <a:rPr lang="en-US" sz="1400" b="1" i="1" dirty="0" smtClean="0"/>
              <a:t>Graduation!</a:t>
            </a:r>
          </a:p>
          <a:p>
            <a:r>
              <a:rPr lang="en-US" sz="1600" u="sng" dirty="0" smtClean="0"/>
              <a:t>May-July 2020</a:t>
            </a:r>
            <a:r>
              <a:rPr lang="en-US" sz="1600" dirty="0" smtClean="0"/>
              <a:t> </a:t>
            </a:r>
            <a:r>
              <a:rPr lang="en-US" sz="1400" b="1" i="1" dirty="0" smtClean="0"/>
              <a:t>Borrower notifies Loan Servicer of updated</a:t>
            </a:r>
            <a:r>
              <a:rPr lang="en-US" sz="1500" b="1" i="1" dirty="0" smtClean="0"/>
              <a:t>: </a:t>
            </a:r>
            <a:r>
              <a:rPr lang="en-US" sz="1400" i="1" u="sng" dirty="0" smtClean="0"/>
              <a:t>Address</a:t>
            </a:r>
            <a:r>
              <a:rPr lang="en-US" sz="1400" i="1" dirty="0" smtClean="0"/>
              <a:t>, </a:t>
            </a:r>
            <a:r>
              <a:rPr lang="en-US" sz="1400" i="1" u="sng" dirty="0" smtClean="0"/>
              <a:t>phone</a:t>
            </a:r>
            <a:r>
              <a:rPr lang="en-US" sz="1400" i="1" dirty="0" smtClean="0"/>
              <a:t> &amp; </a:t>
            </a:r>
            <a:r>
              <a:rPr lang="en-US" sz="1400" i="1" u="sng" dirty="0" smtClean="0"/>
              <a:t>email address</a:t>
            </a:r>
          </a:p>
          <a:p>
            <a:r>
              <a:rPr lang="en-US" sz="1600" u="sng" dirty="0"/>
              <a:t>May to November </a:t>
            </a:r>
            <a:r>
              <a:rPr lang="en-US" sz="1600" u="sng" dirty="0" smtClean="0"/>
              <a:t>2020</a:t>
            </a:r>
            <a:r>
              <a:rPr lang="en-US" sz="1600" dirty="0" smtClean="0"/>
              <a:t>- </a:t>
            </a:r>
            <a:r>
              <a:rPr lang="en-US" sz="1400" i="1" dirty="0"/>
              <a:t>Six month automatic “Grace Period”, </a:t>
            </a:r>
            <a:r>
              <a:rPr lang="en-US" sz="1200" i="1" dirty="0"/>
              <a:t>if no </a:t>
            </a:r>
            <a:r>
              <a:rPr lang="en-US" sz="1200" i="1" dirty="0" smtClean="0"/>
              <a:t>consolidation</a:t>
            </a:r>
            <a:r>
              <a:rPr lang="en-US" sz="1400" i="1" dirty="0" smtClean="0"/>
              <a:t> </a:t>
            </a:r>
            <a:r>
              <a:rPr lang="en-US" sz="1200" i="1" dirty="0"/>
              <a:t>(Loan Servicer should do an automatic “Alignment Forbearance”, if you have used up your Grace Period, on any prior federal loans)</a:t>
            </a:r>
          </a:p>
          <a:p>
            <a:r>
              <a:rPr lang="en-US" sz="1600" u="sng" dirty="0" smtClean="0"/>
              <a:t>June-Sept. 2020</a:t>
            </a:r>
            <a:r>
              <a:rPr lang="en-US" sz="1600" i="1" dirty="0" smtClean="0"/>
              <a:t>  </a:t>
            </a:r>
            <a:r>
              <a:rPr lang="en-US" sz="1400" i="1" dirty="0" smtClean="0"/>
              <a:t>Consolidate, if necessary </a:t>
            </a:r>
            <a:r>
              <a:rPr lang="en-US" sz="1400" b="1" i="1" u="sng" dirty="0" smtClean="0"/>
              <a:t>OR</a:t>
            </a:r>
            <a:r>
              <a:rPr lang="en-US" sz="1400" i="1" dirty="0" smtClean="0"/>
              <a:t> if you want to begin repayment early-</a:t>
            </a:r>
            <a:r>
              <a:rPr lang="en-US" sz="1400" b="1" i="1" u="sng" dirty="0" smtClean="0"/>
              <a:t>SEE NEXT SLIDE, if consolidating </a:t>
            </a:r>
          </a:p>
          <a:p>
            <a:r>
              <a:rPr lang="en-US" sz="1600" u="sng" dirty="0" smtClean="0"/>
              <a:t>June 2020</a:t>
            </a:r>
            <a:r>
              <a:rPr lang="en-US" sz="1600" i="1" dirty="0" smtClean="0"/>
              <a:t>- </a:t>
            </a:r>
            <a:r>
              <a:rPr lang="en-US" sz="1400" i="1" dirty="0" smtClean="0"/>
              <a:t>UofL Registrar’s Office scheduled to submit “Graduation File” via NCH to NSLDS. </a:t>
            </a:r>
            <a:r>
              <a:rPr lang="en-US" sz="1200" i="1" dirty="0" smtClean="0"/>
              <a:t>All Federal Loan Servicers draw down updated enrollment status: Graduation data. Servicer sends borrower series of emails: </a:t>
            </a:r>
            <a:r>
              <a:rPr lang="en-US" sz="1200" b="1" dirty="0" smtClean="0"/>
              <a:t>June-</a:t>
            </a:r>
            <a:r>
              <a:rPr lang="en-US" sz="1200" i="1" dirty="0" smtClean="0"/>
              <a:t>Servicer received enrollment information update, </a:t>
            </a:r>
            <a:r>
              <a:rPr lang="en-US" sz="1200" dirty="0" smtClean="0"/>
              <a:t>August-</a:t>
            </a:r>
            <a:r>
              <a:rPr lang="en-US" sz="1200" i="1" dirty="0" smtClean="0"/>
              <a:t>midway through Grace Period information, and </a:t>
            </a:r>
            <a:r>
              <a:rPr lang="en-US" sz="1200" dirty="0" smtClean="0"/>
              <a:t>September</a:t>
            </a:r>
            <a:r>
              <a:rPr lang="en-US" sz="1200" i="1" dirty="0" smtClean="0"/>
              <a:t>-Repayment Summary Letter (standard payments are automatic, if you did not select Income Driven Plan, as needed)  </a:t>
            </a:r>
          </a:p>
          <a:p>
            <a:r>
              <a:rPr lang="en-US" sz="1600" u="sng" dirty="0" smtClean="0"/>
              <a:t>July 1, 2020</a:t>
            </a:r>
            <a:r>
              <a:rPr lang="en-US" sz="1600" dirty="0" smtClean="0"/>
              <a:t>- </a:t>
            </a:r>
            <a:r>
              <a:rPr lang="en-US" sz="1400" i="1" dirty="0" smtClean="0"/>
              <a:t>Residency start –</a:t>
            </a:r>
            <a:r>
              <a:rPr lang="en-US" sz="1400" b="1" i="1" u="sng" dirty="0" smtClean="0"/>
              <a:t>Print</a:t>
            </a:r>
            <a:r>
              <a:rPr lang="en-US" sz="1400" b="1" i="1" dirty="0" smtClean="0"/>
              <a:t> PSLF “Employment Certification Form” (ECF) and give to HR or appropriate office for certification part, to be completed by employer. Employer will return to you, then borrower submits to </a:t>
            </a:r>
            <a:r>
              <a:rPr lang="en-US" sz="1400" b="1" i="1" dirty="0" err="1" smtClean="0"/>
              <a:t>FedLoan</a:t>
            </a:r>
            <a:r>
              <a:rPr lang="en-US" sz="1400" b="1" i="1" dirty="0" smtClean="0"/>
              <a:t> Servicing-see next step…  </a:t>
            </a:r>
          </a:p>
          <a:p>
            <a:r>
              <a:rPr lang="en-US" sz="1600" u="sng" dirty="0" smtClean="0"/>
              <a:t>July 2020</a:t>
            </a:r>
            <a:r>
              <a:rPr lang="en-US" sz="1600" dirty="0" smtClean="0"/>
              <a:t>- </a:t>
            </a:r>
            <a:r>
              <a:rPr lang="en-US" sz="1400" dirty="0" smtClean="0"/>
              <a:t>If your Servicer is not </a:t>
            </a:r>
            <a:r>
              <a:rPr lang="en-US" sz="1400" dirty="0" err="1" smtClean="0"/>
              <a:t>FedLoan</a:t>
            </a:r>
            <a:r>
              <a:rPr lang="en-US" sz="1400" dirty="0" smtClean="0"/>
              <a:t> Servicing- </a:t>
            </a:r>
            <a:r>
              <a:rPr lang="en-US" sz="1400" b="1" i="1" u="sng" dirty="0" smtClean="0"/>
              <a:t>Create an account</a:t>
            </a:r>
            <a:r>
              <a:rPr lang="en-US" sz="1400" b="1" i="1" dirty="0" smtClean="0"/>
              <a:t> with </a:t>
            </a:r>
            <a:r>
              <a:rPr lang="en-US" sz="1400" b="1" i="1" dirty="0" err="1" smtClean="0"/>
              <a:t>FedLoan</a:t>
            </a:r>
            <a:r>
              <a:rPr lang="en-US" sz="1400" b="1" i="1" dirty="0" smtClean="0"/>
              <a:t> Servicing at </a:t>
            </a:r>
            <a:r>
              <a:rPr lang="en-US" sz="1400" b="1" i="1" dirty="0" smtClean="0">
                <a:solidFill>
                  <a:schemeClr val="tx1"/>
                </a:solidFill>
                <a:hlinkClick r:id="rId2"/>
              </a:rPr>
              <a:t>https://myfedloan.org</a:t>
            </a:r>
            <a:r>
              <a:rPr lang="en-US" sz="1400" b="1" i="1" dirty="0" smtClean="0">
                <a:solidFill>
                  <a:schemeClr val="tx1"/>
                </a:solidFill>
              </a:rPr>
              <a:t> </a:t>
            </a:r>
            <a:r>
              <a:rPr lang="en-US" sz="1400" b="1" i="1" dirty="0" smtClean="0"/>
              <a:t>(the only Servicer that handles PSLF). Then all borrowers should </a:t>
            </a:r>
            <a:r>
              <a:rPr lang="en-US" sz="1400" b="1" i="1" u="sng" dirty="0" smtClean="0"/>
              <a:t>Upload</a:t>
            </a:r>
            <a:r>
              <a:rPr lang="en-US" sz="1400" b="1" i="1" dirty="0" smtClean="0"/>
              <a:t> PSLF “Employment Certification Form” on </a:t>
            </a:r>
            <a:r>
              <a:rPr lang="en-US" sz="1400" b="1" i="1" dirty="0" err="1" smtClean="0"/>
              <a:t>FedLoan</a:t>
            </a:r>
            <a:r>
              <a:rPr lang="en-US" sz="1400" b="1" i="1" dirty="0" smtClean="0"/>
              <a:t> Servicing website  </a:t>
            </a:r>
          </a:p>
          <a:p>
            <a:r>
              <a:rPr lang="en-US" sz="1600" u="sng" dirty="0" smtClean="0"/>
              <a:t>August 2020</a:t>
            </a:r>
            <a:r>
              <a:rPr lang="en-US" sz="1600" dirty="0" smtClean="0"/>
              <a:t>- </a:t>
            </a:r>
            <a:r>
              <a:rPr lang="en-US" sz="1400" b="1" i="1" dirty="0" smtClean="0"/>
              <a:t>If, PSLF “Employment Certification Form” is “Approved”- for employer eligible by </a:t>
            </a:r>
            <a:r>
              <a:rPr lang="en-US" sz="1400" b="1" i="1" dirty="0" err="1" smtClean="0"/>
              <a:t>FedLoan</a:t>
            </a:r>
            <a:r>
              <a:rPr lang="en-US" sz="1400" b="1" i="1" dirty="0" smtClean="0"/>
              <a:t> Servicing (up to one month, you will be notified)-borrower’s file is automatically transferred to </a:t>
            </a:r>
            <a:r>
              <a:rPr lang="en-US" sz="1400" b="1" i="1" dirty="0" err="1" smtClean="0"/>
              <a:t>FedLoan</a:t>
            </a:r>
            <a:r>
              <a:rPr lang="en-US" sz="1400" b="1" i="1" dirty="0" smtClean="0"/>
              <a:t> Servicing-PHEAA </a:t>
            </a:r>
            <a:r>
              <a:rPr lang="en-US" sz="1300" b="1" i="1" dirty="0" smtClean="0"/>
              <a:t>(if borrower not currently at </a:t>
            </a:r>
            <a:r>
              <a:rPr lang="en-US" sz="1300" b="1" i="1" dirty="0" err="1" smtClean="0"/>
              <a:t>FedLoan</a:t>
            </a:r>
            <a:r>
              <a:rPr lang="en-US" sz="1300" b="1" i="1" dirty="0" smtClean="0"/>
              <a:t> Servicing).  </a:t>
            </a:r>
          </a:p>
          <a:p>
            <a:r>
              <a:rPr lang="en-US" sz="1600" u="sng" dirty="0" smtClean="0"/>
              <a:t>September/October 2020</a:t>
            </a:r>
            <a:r>
              <a:rPr lang="en-US" sz="1600" dirty="0" smtClean="0"/>
              <a:t>- </a:t>
            </a:r>
            <a:r>
              <a:rPr lang="en-US" sz="1400" b="1" i="1" dirty="0"/>
              <a:t>Apply for Income-Driven Repayment Plan (IDR): PAYE or REPAYE at </a:t>
            </a:r>
            <a:r>
              <a:rPr lang="en-US" sz="1400" b="1" i="1" u="sng" dirty="0" smtClean="0"/>
              <a:t>studentaid.gov</a:t>
            </a:r>
            <a:r>
              <a:rPr lang="en-US" sz="1400" b="1" i="1" dirty="0" smtClean="0"/>
              <a:t> </a:t>
            </a:r>
            <a:r>
              <a:rPr lang="en-US" sz="1400" b="1" i="1" dirty="0"/>
              <a:t>and download income from </a:t>
            </a:r>
            <a:r>
              <a:rPr lang="en-US" sz="1400" b="1" i="1" dirty="0" smtClean="0"/>
              <a:t>IRS (IRS Retrieval Tool) (Earliest-up to 90 days prior to repayment-per </a:t>
            </a:r>
            <a:r>
              <a:rPr lang="en-US" sz="1400" b="1" i="1" dirty="0" err="1" smtClean="0"/>
              <a:t>FedLoan</a:t>
            </a:r>
            <a:r>
              <a:rPr lang="en-US" sz="1400" b="1" i="1" dirty="0" smtClean="0"/>
              <a:t> Servicing)</a:t>
            </a:r>
          </a:p>
          <a:p>
            <a:r>
              <a:rPr lang="en-US" sz="1600" u="sng" dirty="0" smtClean="0"/>
              <a:t>October 2020</a:t>
            </a:r>
            <a:r>
              <a:rPr lang="en-US" sz="1600" i="1" dirty="0" smtClean="0"/>
              <a:t>- </a:t>
            </a:r>
            <a:r>
              <a:rPr lang="en-US" sz="1400" i="1" dirty="0"/>
              <a:t>If borrower does not want to go into repayment status, file the “Mandatory Residency Forbearance Form” </a:t>
            </a:r>
            <a:r>
              <a:rPr lang="en-US" sz="1400" i="1" dirty="0" smtClean="0"/>
              <a:t>for up to 12 months (Earliest-up to 60 days prior to repayment-per </a:t>
            </a:r>
            <a:r>
              <a:rPr lang="en-US" sz="1400" i="1" dirty="0" err="1" smtClean="0"/>
              <a:t>FedLoan</a:t>
            </a:r>
            <a:r>
              <a:rPr lang="en-US" sz="1400" i="1" dirty="0" smtClean="0"/>
              <a:t> Servicing)  </a:t>
            </a:r>
            <a:endParaRPr lang="en-US" sz="1400" i="1" dirty="0"/>
          </a:p>
          <a:p>
            <a:r>
              <a:rPr lang="en-US" sz="1600" u="sng" dirty="0" smtClean="0"/>
              <a:t>November 2020</a:t>
            </a:r>
            <a:r>
              <a:rPr lang="en-US" sz="1600" dirty="0" smtClean="0"/>
              <a:t>- </a:t>
            </a:r>
            <a:r>
              <a:rPr lang="en-US" sz="1400" i="1" dirty="0" smtClean="0"/>
              <a:t>Grace Period ends and repayment begins </a:t>
            </a:r>
            <a:r>
              <a:rPr lang="en-US" sz="1400" b="1" i="1" u="sng" dirty="0" smtClean="0"/>
              <a:t>OR</a:t>
            </a:r>
            <a:r>
              <a:rPr lang="en-US" sz="1400" i="1" dirty="0" smtClean="0"/>
              <a:t> Mandatory Residency Forbearance begins</a:t>
            </a:r>
          </a:p>
          <a:p>
            <a:r>
              <a:rPr lang="en-US" sz="1600" u="sng" dirty="0" smtClean="0"/>
              <a:t>December 2020</a:t>
            </a:r>
            <a:r>
              <a:rPr lang="en-US" sz="1600" dirty="0" smtClean="0"/>
              <a:t>- </a:t>
            </a:r>
            <a:r>
              <a:rPr lang="en-US" sz="1400" i="1" dirty="0" smtClean="0"/>
              <a:t>Estimated first payment   </a:t>
            </a:r>
            <a:endParaRPr lang="en-US" sz="1400" i="1" dirty="0"/>
          </a:p>
        </p:txBody>
      </p:sp>
    </p:spTree>
    <p:extLst>
      <p:ext uri="{BB962C8B-B14F-4D97-AF65-F5344CB8AC3E}">
        <p14:creationId xmlns:p14="http://schemas.microsoft.com/office/powerpoint/2010/main" val="111347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192024"/>
            <a:ext cx="9127698" cy="1078992"/>
          </a:xfrm>
        </p:spPr>
        <p:txBody>
          <a:bodyPr>
            <a:normAutofit fontScale="90000"/>
          </a:bodyPr>
          <a:lstStyle/>
          <a:p>
            <a:r>
              <a:rPr lang="en-US" sz="3100" dirty="0" smtClean="0"/>
              <a:t>Timeline for May 2020 SOM Graduate </a:t>
            </a:r>
            <a:r>
              <a:rPr lang="en-US" sz="2000" dirty="0" smtClean="0"/>
              <a:t>(Borrower that is applying for Federal Direct Loan </a:t>
            </a:r>
            <a:r>
              <a:rPr lang="en-US" sz="2000" dirty="0" smtClean="0"/>
              <a:t>Consolidation)</a:t>
            </a:r>
            <a:r>
              <a:rPr lang="en-US" sz="2000" dirty="0" smtClean="0"/>
              <a:t/>
            </a:r>
            <a:br>
              <a:rPr lang="en-US" sz="2000" dirty="0" smtClean="0"/>
            </a:br>
            <a:endParaRPr lang="en-US" sz="2000" dirty="0"/>
          </a:p>
        </p:txBody>
      </p:sp>
      <p:sp>
        <p:nvSpPr>
          <p:cNvPr id="3" name="Content Placeholder 2"/>
          <p:cNvSpPr>
            <a:spLocks noGrp="1"/>
          </p:cNvSpPr>
          <p:nvPr>
            <p:ph idx="1"/>
          </p:nvPr>
        </p:nvSpPr>
        <p:spPr>
          <a:xfrm>
            <a:off x="146304" y="1271016"/>
            <a:ext cx="9674352" cy="5458967"/>
          </a:xfrm>
        </p:spPr>
        <p:txBody>
          <a:bodyPr>
            <a:normAutofit lnSpcReduction="10000"/>
          </a:bodyPr>
          <a:lstStyle/>
          <a:p>
            <a:r>
              <a:rPr lang="en-US" u="sng" dirty="0"/>
              <a:t>May 9</a:t>
            </a:r>
            <a:r>
              <a:rPr lang="en-US" u="sng" dirty="0" smtClean="0"/>
              <a:t>, 2020</a:t>
            </a:r>
            <a:r>
              <a:rPr lang="en-US" dirty="0" smtClean="0"/>
              <a:t> </a:t>
            </a:r>
            <a:r>
              <a:rPr lang="en-US" dirty="0"/>
              <a:t>– </a:t>
            </a:r>
            <a:r>
              <a:rPr lang="en-US" sz="1400" i="1" dirty="0"/>
              <a:t>Graduation!</a:t>
            </a:r>
          </a:p>
          <a:p>
            <a:r>
              <a:rPr lang="en-US" u="sng" dirty="0" smtClean="0"/>
              <a:t>May-July </a:t>
            </a:r>
            <a:r>
              <a:rPr lang="en-US" u="sng" dirty="0" smtClean="0"/>
              <a:t>2020</a:t>
            </a:r>
            <a:r>
              <a:rPr lang="en-US" dirty="0" smtClean="0"/>
              <a:t>- </a:t>
            </a:r>
            <a:r>
              <a:rPr lang="en-US" sz="1400" i="1" dirty="0"/>
              <a:t>Student notifies Loan Servicer of updated: </a:t>
            </a:r>
            <a:r>
              <a:rPr lang="en-US" sz="1400" b="1" i="1" u="sng" dirty="0"/>
              <a:t>Address</a:t>
            </a:r>
            <a:r>
              <a:rPr lang="en-US" sz="1400" b="1" i="1" dirty="0"/>
              <a:t>, </a:t>
            </a:r>
            <a:r>
              <a:rPr lang="en-US" sz="1400" b="1" i="1" u="sng" dirty="0"/>
              <a:t>phone</a:t>
            </a:r>
            <a:r>
              <a:rPr lang="en-US" sz="1400" b="1" i="1" dirty="0"/>
              <a:t> &amp; </a:t>
            </a:r>
            <a:r>
              <a:rPr lang="en-US" sz="1400" b="1" i="1" u="sng" dirty="0"/>
              <a:t>email </a:t>
            </a:r>
            <a:r>
              <a:rPr lang="en-US" sz="1400" b="1" i="1" u="sng" dirty="0" smtClean="0"/>
              <a:t>address</a:t>
            </a:r>
          </a:p>
          <a:p>
            <a:r>
              <a:rPr lang="en-US" u="sng" dirty="0"/>
              <a:t>June </a:t>
            </a:r>
            <a:r>
              <a:rPr lang="en-US" u="sng" dirty="0" smtClean="0"/>
              <a:t>2020</a:t>
            </a:r>
            <a:r>
              <a:rPr lang="en-US" i="1" dirty="0" smtClean="0"/>
              <a:t>- </a:t>
            </a:r>
            <a:r>
              <a:rPr lang="en-US" sz="1400" i="1" dirty="0"/>
              <a:t>UofL Registrar’s Office scheduled to submit “Graduation File” via NCH to NSLDS. All Federal Loan Servicers draw down Graduation data. Servicer sends borrower </a:t>
            </a:r>
            <a:r>
              <a:rPr lang="en-US" sz="1400" i="1" dirty="0" smtClean="0"/>
              <a:t>an email that they received </a:t>
            </a:r>
            <a:r>
              <a:rPr lang="en-US" sz="1400" i="1" dirty="0"/>
              <a:t>enrollment </a:t>
            </a:r>
            <a:r>
              <a:rPr lang="en-US" sz="1400" i="1" dirty="0" smtClean="0"/>
              <a:t>information update  </a:t>
            </a:r>
            <a:endParaRPr lang="en-US" sz="1400" i="1" dirty="0"/>
          </a:p>
          <a:p>
            <a:r>
              <a:rPr lang="en-US" u="sng" dirty="0" smtClean="0"/>
              <a:t>Mid-late June 2020</a:t>
            </a:r>
            <a:r>
              <a:rPr lang="en-US" i="1" dirty="0" smtClean="0"/>
              <a:t>- </a:t>
            </a:r>
            <a:r>
              <a:rPr lang="en-US" sz="1400" i="1" dirty="0" smtClean="0"/>
              <a:t>Consolidate at </a:t>
            </a:r>
            <a:r>
              <a:rPr lang="en-US" sz="1400" b="1" i="1" u="sng" dirty="0" smtClean="0"/>
              <a:t>studentaid.gov</a:t>
            </a:r>
            <a:r>
              <a:rPr lang="en-US" sz="1400" i="1" dirty="0" smtClean="0"/>
              <a:t>, </a:t>
            </a:r>
            <a:r>
              <a:rPr lang="en-US" sz="1400" i="1" dirty="0"/>
              <a:t>if necessary </a:t>
            </a:r>
            <a:r>
              <a:rPr lang="en-US" sz="1400" b="1" i="1" u="sng" dirty="0" smtClean="0"/>
              <a:t>OR</a:t>
            </a:r>
            <a:r>
              <a:rPr lang="en-US" sz="1400" i="1" dirty="0" smtClean="0"/>
              <a:t> if </a:t>
            </a:r>
            <a:r>
              <a:rPr lang="en-US" sz="1400" i="1" dirty="0"/>
              <a:t>you want to begin repayment early </a:t>
            </a:r>
            <a:r>
              <a:rPr lang="en-US" sz="1300" i="1" dirty="0" smtClean="0"/>
              <a:t>(remember Grace Period is lost </a:t>
            </a:r>
            <a:r>
              <a:rPr lang="en-US" sz="1300" i="1" dirty="0"/>
              <a:t>&amp; interest </a:t>
            </a:r>
            <a:r>
              <a:rPr lang="en-US" sz="1300" i="1" dirty="0" smtClean="0"/>
              <a:t>capitalization occurs a few months earlier) </a:t>
            </a:r>
            <a:r>
              <a:rPr lang="en-US" sz="1400" i="1" dirty="0" smtClean="0"/>
              <a:t>Apply for Direct Consolidation, once current Loan Servicer has notified you that your enrollment status has been updated to “graduated” not enrolled status </a:t>
            </a:r>
          </a:p>
          <a:p>
            <a:pPr lvl="1"/>
            <a:r>
              <a:rPr lang="en-US" sz="1400" i="1" dirty="0" smtClean="0"/>
              <a:t>Consolidation </a:t>
            </a:r>
            <a:r>
              <a:rPr lang="en-US" sz="1400" i="1" dirty="0"/>
              <a:t>process takes approx. </a:t>
            </a:r>
            <a:r>
              <a:rPr lang="en-US" sz="1400" i="1" dirty="0" smtClean="0"/>
              <a:t>30-60 days</a:t>
            </a:r>
          </a:p>
          <a:p>
            <a:pPr lvl="1"/>
            <a:r>
              <a:rPr lang="en-US" sz="1400" i="1" dirty="0"/>
              <a:t>Select </a:t>
            </a:r>
            <a:r>
              <a:rPr lang="en-US" sz="1400" i="1" u="sng" dirty="0" err="1"/>
              <a:t>FedLoan</a:t>
            </a:r>
            <a:r>
              <a:rPr lang="en-US" sz="1400" i="1" u="sng" dirty="0"/>
              <a:t> </a:t>
            </a:r>
            <a:r>
              <a:rPr lang="en-US" sz="1400" i="1" u="sng" dirty="0" smtClean="0"/>
              <a:t>Servicing</a:t>
            </a:r>
            <a:r>
              <a:rPr lang="en-US" sz="1400" i="1" dirty="0" smtClean="0"/>
              <a:t>-for Direct Consolidation </a:t>
            </a:r>
            <a:r>
              <a:rPr lang="en-US" sz="1400" i="1" dirty="0"/>
              <a:t>Loan Servicer</a:t>
            </a:r>
            <a:endParaRPr lang="en-US" sz="1400" i="1" dirty="0" smtClean="0"/>
          </a:p>
          <a:p>
            <a:pPr lvl="1"/>
            <a:r>
              <a:rPr lang="en-US" sz="1400" i="1" dirty="0"/>
              <a:t>Select Income Driven Repayment </a:t>
            </a:r>
            <a:r>
              <a:rPr lang="en-US" sz="1400" i="1" dirty="0" smtClean="0"/>
              <a:t>Plan: (PAYE or REPAYE)</a:t>
            </a:r>
          </a:p>
          <a:p>
            <a:pPr lvl="1"/>
            <a:r>
              <a:rPr lang="en-US" sz="1400" i="1" dirty="0" smtClean="0"/>
              <a:t>Repayment begins approx. July/August 2020 </a:t>
            </a:r>
            <a:endParaRPr lang="en-US" sz="1400" i="1" dirty="0"/>
          </a:p>
          <a:p>
            <a:r>
              <a:rPr lang="en-US" u="sng" dirty="0" smtClean="0"/>
              <a:t>July 1, 2020</a:t>
            </a:r>
            <a:r>
              <a:rPr lang="en-US" dirty="0" smtClean="0"/>
              <a:t>- </a:t>
            </a:r>
            <a:r>
              <a:rPr lang="en-US" sz="1400" i="1" dirty="0" smtClean="0"/>
              <a:t>Residency start-</a:t>
            </a:r>
            <a:r>
              <a:rPr lang="en-US" sz="1400" b="1" i="1" u="sng" dirty="0" smtClean="0"/>
              <a:t>Print</a:t>
            </a:r>
            <a:r>
              <a:rPr lang="en-US" sz="1400" b="1" i="1" dirty="0" smtClean="0"/>
              <a:t> </a:t>
            </a:r>
            <a:r>
              <a:rPr lang="en-US" sz="1400" b="1" i="1" dirty="0"/>
              <a:t>PSLF “Employment Certification Form” </a:t>
            </a:r>
            <a:r>
              <a:rPr lang="en-US" sz="1400" b="1" i="1" dirty="0" smtClean="0"/>
              <a:t>(</a:t>
            </a:r>
            <a:r>
              <a:rPr lang="en-US" sz="1400" b="1" i="1" dirty="0"/>
              <a:t>ECF) and give to HR or appropriate office for certification </a:t>
            </a:r>
            <a:r>
              <a:rPr lang="en-US" sz="1400" b="1" i="1" dirty="0" smtClean="0"/>
              <a:t>part, </a:t>
            </a:r>
            <a:r>
              <a:rPr lang="en-US" sz="1400" b="1" i="1" dirty="0"/>
              <a:t>to be completed by </a:t>
            </a:r>
            <a:r>
              <a:rPr lang="en-US" sz="1400" b="1" i="1" dirty="0" smtClean="0"/>
              <a:t>employer. Employer will </a:t>
            </a:r>
            <a:r>
              <a:rPr lang="en-US" sz="1400" b="1" i="1" dirty="0"/>
              <a:t>return to you, then borrower submits to </a:t>
            </a:r>
            <a:r>
              <a:rPr lang="en-US" sz="1400" b="1" i="1" dirty="0" err="1"/>
              <a:t>FedLoan</a:t>
            </a:r>
            <a:r>
              <a:rPr lang="en-US" sz="1400" b="1" i="1" dirty="0"/>
              <a:t> Servicing-see next step…  </a:t>
            </a:r>
          </a:p>
          <a:p>
            <a:r>
              <a:rPr lang="en-US" u="sng" dirty="0" smtClean="0"/>
              <a:t>July 2020</a:t>
            </a:r>
            <a:r>
              <a:rPr lang="en-US" dirty="0" smtClean="0"/>
              <a:t>- </a:t>
            </a:r>
            <a:r>
              <a:rPr lang="en-US" sz="1400" i="1" u="sng" dirty="0" smtClean="0"/>
              <a:t>Upload</a:t>
            </a:r>
            <a:r>
              <a:rPr lang="en-US" sz="1400" i="1" dirty="0" smtClean="0"/>
              <a:t> PSLF “Employment </a:t>
            </a:r>
            <a:r>
              <a:rPr lang="en-US" sz="1400" i="1" dirty="0"/>
              <a:t>Certification </a:t>
            </a:r>
            <a:r>
              <a:rPr lang="en-US" sz="1400" i="1" dirty="0" smtClean="0"/>
              <a:t>Form” </a:t>
            </a:r>
            <a:r>
              <a:rPr lang="en-US" sz="1400" i="1" dirty="0"/>
              <a:t>to </a:t>
            </a:r>
            <a:r>
              <a:rPr lang="en-US" sz="1400" i="1" dirty="0" err="1" smtClean="0"/>
              <a:t>FedLoan</a:t>
            </a:r>
            <a:r>
              <a:rPr lang="en-US" sz="1400" i="1" dirty="0" smtClean="0"/>
              <a:t> Servicing, once Consolidation is completed</a:t>
            </a:r>
          </a:p>
          <a:p>
            <a:r>
              <a:rPr lang="en-US" u="sng" dirty="0" smtClean="0"/>
              <a:t>July/August 2020</a:t>
            </a:r>
            <a:r>
              <a:rPr lang="en-US" dirty="0" smtClean="0"/>
              <a:t>- </a:t>
            </a:r>
            <a:r>
              <a:rPr lang="en-US" sz="1400" i="1" dirty="0" smtClean="0"/>
              <a:t>Estimated first payment    </a:t>
            </a:r>
            <a:endParaRPr lang="en-US" sz="1400" i="1" dirty="0"/>
          </a:p>
        </p:txBody>
      </p:sp>
    </p:spTree>
    <p:extLst>
      <p:ext uri="{BB962C8B-B14F-4D97-AF65-F5344CB8AC3E}">
        <p14:creationId xmlns:p14="http://schemas.microsoft.com/office/powerpoint/2010/main" val="23630112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1388</TotalTime>
  <Words>2688</Words>
  <Application>Microsoft Office PowerPoint</Application>
  <PresentationFormat>Widescreen</PresentationFormat>
  <Paragraphs>203</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Berlin Sans FB</vt:lpstr>
      <vt:lpstr>Calibri</vt:lpstr>
      <vt:lpstr>Trebuchet MS</vt:lpstr>
      <vt:lpstr>Wingdings</vt:lpstr>
      <vt:lpstr>Wingdings 3</vt:lpstr>
      <vt:lpstr>Facet</vt:lpstr>
      <vt:lpstr>Navigating Public Service Loan Forgiveness (PSLF)</vt:lpstr>
      <vt:lpstr>Disclaimer</vt:lpstr>
      <vt:lpstr>Three Eligibility Requirements for                               Public Service Loan Forgiveness (PSLF): #1 </vt:lpstr>
      <vt:lpstr>Three Eligibility Requirements for                               Public Service Loan Forgiveness (PSLF): #2 </vt:lpstr>
      <vt:lpstr>Three Eligibility Requirements for                               Public Service Loan Forgiveness (PSLF): #3 </vt:lpstr>
      <vt:lpstr>Public Service Loan Forgiveness (PSLF)</vt:lpstr>
      <vt:lpstr>Basic Steps to Public Service Loan Forgiveness</vt:lpstr>
      <vt:lpstr>Timeline for May 2020 SOM Graduate with a 6 month Grace Period   </vt:lpstr>
      <vt:lpstr>Timeline for May 2020 SOM Graduate (Borrower that is applying for Federal Direct Loan Consolidation) </vt:lpstr>
      <vt:lpstr>Make a Copy of Your MPN for your Records</vt:lpstr>
      <vt:lpstr>July 2020-Start Residency, Create FedLoan Servicing Account (if Servicer is not FedLoan Servicing) &amp; Submit “Employment Certification Form” for PSLF</vt:lpstr>
      <vt:lpstr>July 2020-PSLF “Employment Certification Form”  </vt:lpstr>
      <vt:lpstr>After submitting your PSLF “Employment Certification Form” </vt:lpstr>
      <vt:lpstr>Sept.-Oct. 2020- Apply for your “Income-Driven Repayment” Plan (if not consolidating)</vt:lpstr>
      <vt:lpstr>December 2020-Start Repayment (if not consolidating)  OR July/August 2020-Start Repayment (Consolidated Loan)</vt:lpstr>
      <vt:lpstr>Resubmit annually: Income and PSLF “Employment Certification Form” (or if you change employer)</vt:lpstr>
      <vt:lpstr>Importance of Tracking your           “Eligible Work” </vt:lpstr>
      <vt:lpstr>Importance of Tracking your                   “Eligible Payments” </vt:lpstr>
      <vt:lpstr>PSLF Qualifying Payment Update-An update is received each time you recertify your employment. This will show all of your employer’s and each ECF submitted for each loan you have and how many Qualifying Payments you have at that point. In this case, there were actually 13 different loans (this only shows two) and you can see the numbers do not agree, so the borrower had to contact FedLoan Servicing to resolve.                               BEST ADVICE from the borrower-Sign up for Direct Debit!    </vt:lpstr>
      <vt:lpstr>Tracking and Documentation is Important</vt:lpstr>
      <vt:lpstr>Exported Payment History What it looks like…</vt:lpstr>
      <vt:lpstr>120 Payments later…Apply for PSLF!</vt:lpstr>
      <vt:lpstr>Helpful Hints</vt:lpstr>
      <vt:lpstr>Job Changes</vt:lpstr>
      <vt:lpstr>Postponing Payments</vt:lpstr>
      <vt:lpstr>Remember…at Tax Time (Every Year) 1098-E Form (usually available early February, on your Loan Servicer’s website)  </vt:lpstr>
      <vt:lpstr>Questions???</vt:lpstr>
    </vt:vector>
  </TitlesOfParts>
  <Company>University of Louisville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Public Service Loan Forgiveness (PSLF)</dc:title>
  <dc:creator>Kaelin,Leslie Renee</dc:creator>
  <cp:lastModifiedBy>Kaelin,Leslie Renee</cp:lastModifiedBy>
  <cp:revision>91</cp:revision>
  <cp:lastPrinted>2019-04-23T00:36:27Z</cp:lastPrinted>
  <dcterms:created xsi:type="dcterms:W3CDTF">2019-04-10T17:59:33Z</dcterms:created>
  <dcterms:modified xsi:type="dcterms:W3CDTF">2020-03-27T17:00:58Z</dcterms:modified>
</cp:coreProperties>
</file>